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1"/>
  </p:notesMasterIdLst>
  <p:handoutMasterIdLst>
    <p:handoutMasterId r:id="rId122"/>
  </p:handoutMasterIdLst>
  <p:sldIdLst>
    <p:sldId id="1174" r:id="rId2"/>
    <p:sldId id="1244" r:id="rId3"/>
    <p:sldId id="1296" r:id="rId4"/>
    <p:sldId id="1388" r:id="rId5"/>
    <p:sldId id="1297" r:id="rId6"/>
    <p:sldId id="1298" r:id="rId7"/>
    <p:sldId id="1299" r:id="rId8"/>
    <p:sldId id="1300" r:id="rId9"/>
    <p:sldId id="1301" r:id="rId10"/>
    <p:sldId id="1302" r:id="rId11"/>
    <p:sldId id="1303" r:id="rId12"/>
    <p:sldId id="1315" r:id="rId13"/>
    <p:sldId id="1316" r:id="rId14"/>
    <p:sldId id="1317" r:id="rId15"/>
    <p:sldId id="1318" r:id="rId16"/>
    <p:sldId id="1322" r:id="rId17"/>
    <p:sldId id="1319" r:id="rId18"/>
    <p:sldId id="1320" r:id="rId19"/>
    <p:sldId id="1321" r:id="rId20"/>
    <p:sldId id="1323" r:id="rId21"/>
    <p:sldId id="1324" r:id="rId22"/>
    <p:sldId id="1325" r:id="rId23"/>
    <p:sldId id="1326" r:id="rId24"/>
    <p:sldId id="1328" r:id="rId25"/>
    <p:sldId id="1329" r:id="rId26"/>
    <p:sldId id="1330" r:id="rId27"/>
    <p:sldId id="1331" r:id="rId28"/>
    <p:sldId id="1334" r:id="rId29"/>
    <p:sldId id="1335" r:id="rId30"/>
    <p:sldId id="1332" r:id="rId31"/>
    <p:sldId id="1333" r:id="rId32"/>
    <p:sldId id="1379" r:id="rId33"/>
    <p:sldId id="1336" r:id="rId34"/>
    <p:sldId id="1304" r:id="rId35"/>
    <p:sldId id="1305" r:id="rId36"/>
    <p:sldId id="1307" r:id="rId37"/>
    <p:sldId id="1308" r:id="rId38"/>
    <p:sldId id="1309" r:id="rId39"/>
    <p:sldId id="1306" r:id="rId40"/>
    <p:sldId id="1311" r:id="rId41"/>
    <p:sldId id="1313" r:id="rId42"/>
    <p:sldId id="1312" r:id="rId43"/>
    <p:sldId id="1314" r:id="rId44"/>
    <p:sldId id="1337" r:id="rId45"/>
    <p:sldId id="1338" r:id="rId46"/>
    <p:sldId id="1339" r:id="rId47"/>
    <p:sldId id="1340" r:id="rId48"/>
    <p:sldId id="1341" r:id="rId49"/>
    <p:sldId id="1342" r:id="rId50"/>
    <p:sldId id="1343" r:id="rId51"/>
    <p:sldId id="1344" r:id="rId52"/>
    <p:sldId id="1345" r:id="rId53"/>
    <p:sldId id="1348" r:id="rId54"/>
    <p:sldId id="1349" r:id="rId55"/>
    <p:sldId id="1391" r:id="rId56"/>
    <p:sldId id="1390" r:id="rId57"/>
    <p:sldId id="1401" r:id="rId58"/>
    <p:sldId id="1402" r:id="rId59"/>
    <p:sldId id="1403" r:id="rId60"/>
    <p:sldId id="1404" r:id="rId61"/>
    <p:sldId id="1405" r:id="rId62"/>
    <p:sldId id="1406" r:id="rId63"/>
    <p:sldId id="1407" r:id="rId64"/>
    <p:sldId id="1408" r:id="rId65"/>
    <p:sldId id="1409" r:id="rId66"/>
    <p:sldId id="1410" r:id="rId67"/>
    <p:sldId id="1411" r:id="rId68"/>
    <p:sldId id="1412" r:id="rId69"/>
    <p:sldId id="1413" r:id="rId70"/>
    <p:sldId id="1414" r:id="rId71"/>
    <p:sldId id="1415" r:id="rId72"/>
    <p:sldId id="1416" r:id="rId73"/>
    <p:sldId id="1417" r:id="rId74"/>
    <p:sldId id="1418" r:id="rId75"/>
    <p:sldId id="1419" r:id="rId76"/>
    <p:sldId id="1350" r:id="rId77"/>
    <p:sldId id="1351" r:id="rId78"/>
    <p:sldId id="1352" r:id="rId79"/>
    <p:sldId id="1353" r:id="rId80"/>
    <p:sldId id="1354" r:id="rId81"/>
    <p:sldId id="1355" r:id="rId82"/>
    <p:sldId id="1356" r:id="rId83"/>
    <p:sldId id="1357" r:id="rId84"/>
    <p:sldId id="1358" r:id="rId85"/>
    <p:sldId id="1359" r:id="rId86"/>
    <p:sldId id="1360" r:id="rId87"/>
    <p:sldId id="1361" r:id="rId88"/>
    <p:sldId id="1362" r:id="rId89"/>
    <p:sldId id="1363" r:id="rId90"/>
    <p:sldId id="1364" r:id="rId91"/>
    <p:sldId id="1365" r:id="rId92"/>
    <p:sldId id="1366" r:id="rId93"/>
    <p:sldId id="1367" r:id="rId94"/>
    <p:sldId id="1368" r:id="rId95"/>
    <p:sldId id="1369" r:id="rId96"/>
    <p:sldId id="1370" r:id="rId97"/>
    <p:sldId id="1371" r:id="rId98"/>
    <p:sldId id="1372" r:id="rId99"/>
    <p:sldId id="1373" r:id="rId100"/>
    <p:sldId id="1375" r:id="rId101"/>
    <p:sldId id="1380" r:id="rId102"/>
    <p:sldId id="1381" r:id="rId103"/>
    <p:sldId id="1384" r:id="rId104"/>
    <p:sldId id="1382" r:id="rId105"/>
    <p:sldId id="1383" r:id="rId106"/>
    <p:sldId id="1385" r:id="rId107"/>
    <p:sldId id="1374" r:id="rId108"/>
    <p:sldId id="1392" r:id="rId109"/>
    <p:sldId id="1395" r:id="rId110"/>
    <p:sldId id="1396" r:id="rId111"/>
    <p:sldId id="1397" r:id="rId112"/>
    <p:sldId id="1398" r:id="rId113"/>
    <p:sldId id="1399" r:id="rId114"/>
    <p:sldId id="1400" r:id="rId115"/>
    <p:sldId id="1393" r:id="rId116"/>
    <p:sldId id="1394" r:id="rId117"/>
    <p:sldId id="1376" r:id="rId118"/>
    <p:sldId id="1377" r:id="rId119"/>
    <p:sldId id="1378" r:id="rId120"/>
  </p:sldIdLst>
  <p:sldSz cx="9144000" cy="6858000" type="screen4x3"/>
  <p:notesSz cx="9939338" cy="6807200"/>
  <p:defaultTextStyle>
    <a:defPPr>
      <a:defRPr lang="en-US"/>
    </a:defPPr>
    <a:lvl1pPr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9FFFF"/>
    <a:srgbClr val="FFFFCC"/>
    <a:srgbClr val="008000"/>
    <a:srgbClr val="FF6600"/>
    <a:srgbClr val="FF0066"/>
    <a:srgbClr val="00FF00"/>
    <a:srgbClr val="CDFFE6"/>
    <a:srgbClr val="CC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370" autoAdjust="0"/>
    <p:restoredTop sz="96525" autoAdjust="0"/>
  </p:normalViewPr>
  <p:slideViewPr>
    <p:cSldViewPr>
      <p:cViewPr varScale="1">
        <p:scale>
          <a:sx n="112" d="100"/>
          <a:sy n="112" d="100"/>
        </p:scale>
        <p:origin x="1068"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984" y="-90"/>
      </p:cViewPr>
      <p:guideLst>
        <p:guide orient="horz" pos="2144"/>
        <p:guide pos="3131"/>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76.xml"/><Relationship Id="rId3" Type="http://schemas.openxmlformats.org/officeDocument/2006/relationships/slide" Target="slides/slide10.xml"/><Relationship Id="rId7" Type="http://schemas.openxmlformats.org/officeDocument/2006/relationships/slide" Target="slides/slide55.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44.xml"/><Relationship Id="rId11" Type="http://schemas.openxmlformats.org/officeDocument/2006/relationships/slide" Target="slides/slide117.xml"/><Relationship Id="rId5" Type="http://schemas.openxmlformats.org/officeDocument/2006/relationships/slide" Target="slides/slide34.xml"/><Relationship Id="rId10" Type="http://schemas.openxmlformats.org/officeDocument/2006/relationships/slide" Target="slides/slide115.xml"/><Relationship Id="rId4" Type="http://schemas.openxmlformats.org/officeDocument/2006/relationships/slide" Target="slides/slide12.xml"/><Relationship Id="rId9" Type="http://schemas.openxmlformats.org/officeDocument/2006/relationships/slide" Target="slides/slide10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smtClean="0"/>
            </a:lvl1pPr>
          </a:lstStyle>
          <a:p>
            <a:pPr>
              <a:defRPr/>
            </a:pPr>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smtClean="0"/>
            </a:lvl1pPr>
          </a:lstStyle>
          <a:p>
            <a:pPr>
              <a:defRPr/>
            </a:pPr>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smtClean="0"/>
            </a:lvl1pPr>
          </a:lstStyle>
          <a:p>
            <a:pPr>
              <a:defRPr/>
            </a:pPr>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smtClean="0"/>
            </a:lvl1pPr>
          </a:lstStyle>
          <a:p>
            <a:pPr>
              <a:defRPr/>
            </a:pPr>
            <a:fld id="{A4D6DC84-2543-44BA-A49B-42F32A688CD6}" type="slidenum">
              <a:rPr lang="zh-CN" altLang="en-US"/>
              <a:pPr>
                <a:defRPr/>
              </a:pPr>
              <a:t>‹#›</a:t>
            </a:fld>
            <a:endParaRPr lang="en-US" altLang="zh-CN"/>
          </a:p>
        </p:txBody>
      </p:sp>
    </p:spTree>
    <p:extLst>
      <p:ext uri="{BB962C8B-B14F-4D97-AF65-F5344CB8AC3E}">
        <p14:creationId xmlns:p14="http://schemas.microsoft.com/office/powerpoint/2010/main" val="16137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smtClean="0">
                <a:ea typeface="黑体" pitchFamily="2" charset="-122"/>
              </a:defRPr>
            </a:lvl1pPr>
          </a:lstStyle>
          <a:p>
            <a:pPr>
              <a:defRPr/>
            </a:pPr>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smtClean="0">
                <a:ea typeface="黑体" pitchFamily="2" charset="-122"/>
              </a:defRPr>
            </a:lvl1pPr>
          </a:lstStyle>
          <a:p>
            <a:pPr>
              <a:defRPr/>
            </a:pPr>
            <a:endParaRPr lang="en-US" altLang="zh-CN"/>
          </a:p>
        </p:txBody>
      </p:sp>
      <p:sp>
        <p:nvSpPr>
          <p:cNvPr id="9011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smtClean="0">
                <a:ea typeface="黑体"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smtClean="0">
                <a:ea typeface="黑体" pitchFamily="2" charset="-122"/>
              </a:defRPr>
            </a:lvl1pPr>
          </a:lstStyle>
          <a:p>
            <a:pPr>
              <a:defRPr/>
            </a:pPr>
            <a:fld id="{7BD1C2F6-077E-4205-859E-6C385AC1B632}" type="slidenum">
              <a:rPr lang="zh-CN" altLang="en-US"/>
              <a:pPr>
                <a:defRPr/>
              </a:pPr>
              <a:t>‹#›</a:t>
            </a:fld>
            <a:endParaRPr lang="en-US" altLang="zh-CN"/>
          </a:p>
        </p:txBody>
      </p:sp>
    </p:spTree>
    <p:extLst>
      <p:ext uri="{BB962C8B-B14F-4D97-AF65-F5344CB8AC3E}">
        <p14:creationId xmlns:p14="http://schemas.microsoft.com/office/powerpoint/2010/main" val="1655344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7BD1C2F6-077E-4205-859E-6C385AC1B632}" type="slidenum">
              <a:rPr lang="zh-CN" altLang="en-US" smtClean="0"/>
              <a:pPr>
                <a:defRPr/>
              </a:pPr>
              <a:t>30</a:t>
            </a:fld>
            <a:endParaRPr lang="en-US" altLang="zh-CN"/>
          </a:p>
        </p:txBody>
      </p:sp>
    </p:spTree>
    <p:extLst>
      <p:ext uri="{BB962C8B-B14F-4D97-AF65-F5344CB8AC3E}">
        <p14:creationId xmlns:p14="http://schemas.microsoft.com/office/powerpoint/2010/main" val="301862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7BD1C2F6-077E-4205-859E-6C385AC1B632}" type="slidenum">
              <a:rPr lang="zh-CN" altLang="en-US" smtClean="0"/>
              <a:pPr>
                <a:defRPr/>
              </a:pPr>
              <a:t>60</a:t>
            </a:fld>
            <a:endParaRPr lang="en-US" altLang="zh-CN"/>
          </a:p>
        </p:txBody>
      </p:sp>
    </p:spTree>
    <p:extLst>
      <p:ext uri="{BB962C8B-B14F-4D97-AF65-F5344CB8AC3E}">
        <p14:creationId xmlns:p14="http://schemas.microsoft.com/office/powerpoint/2010/main" val="130603182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6"/>
          <p:cNvGrpSpPr>
            <a:grpSpLocks/>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defRPr/>
              </a:pPr>
              <a:endParaRPr lang="zh-CN" altLang="en-US" sz="2400" b="0"/>
            </a:p>
          </p:txBody>
        </p:sp>
        <p:sp>
          <p:nvSpPr>
            <p:cNvPr id="6"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spcBef>
                  <a:spcPct val="0"/>
                </a:spcBef>
                <a:defRPr/>
              </a:pPr>
              <a:endParaRPr lang="zh-CN" altLang="en-US" sz="2400" b="0"/>
            </a:p>
          </p:txBody>
        </p:sp>
        <p:grpSp>
          <p:nvGrpSpPr>
            <p:cNvPr id="7" name="Group 25"/>
            <p:cNvGrpSpPr>
              <a:grpSpLocks/>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spcBef>
                    <a:spcPct val="0"/>
                  </a:spcBef>
                  <a:defRPr/>
                </a:pPr>
                <a:endParaRPr lang="zh-CN" altLang="en-US" sz="2400" b="0"/>
              </a:p>
            </p:txBody>
          </p:sp>
          <p:sp>
            <p:nvSpPr>
              <p:cNvPr id="9"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spcBef>
                    <a:spcPct val="0"/>
                  </a:spcBef>
                  <a:defRPr/>
                </a:pPr>
                <a:endParaRPr lang="zh-CN" altLang="en-US" sz="2400" b="0"/>
              </a:p>
            </p:txBody>
          </p:sp>
          <p:sp>
            <p:nvSpPr>
              <p:cNvPr id="10"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spcBef>
                    <a:spcPct val="0"/>
                  </a:spcBef>
                  <a:defRPr/>
                </a:pPr>
                <a:endParaRPr lang="zh-CN" altLang="en-US" sz="2400" b="0"/>
              </a:p>
            </p:txBody>
          </p:sp>
          <p:sp>
            <p:nvSpPr>
              <p:cNvPr id="11"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spcBef>
                    <a:spcPct val="0"/>
                  </a:spcBef>
                  <a:defRPr/>
                </a:pPr>
                <a:endParaRPr lang="zh-CN" altLang="en-US" sz="2400" b="0"/>
              </a:p>
            </p:txBody>
          </p:sp>
          <p:sp>
            <p:nvSpPr>
              <p:cNvPr id="12"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spcBef>
                    <a:spcPct val="0"/>
                  </a:spcBef>
                  <a:defRPr/>
                </a:pPr>
                <a:endParaRPr lang="zh-CN" altLang="en-US" sz="2400" b="0"/>
              </a:p>
            </p:txBody>
          </p:sp>
          <p:sp>
            <p:nvSpPr>
              <p:cNvPr id="13"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spcBef>
                    <a:spcPct val="0"/>
                  </a:spcBef>
                  <a:defRPr/>
                </a:pPr>
                <a:endParaRPr lang="zh-CN" altLang="en-US" sz="2400" b="0"/>
              </a:p>
            </p:txBody>
          </p:sp>
          <p:sp>
            <p:nvSpPr>
              <p:cNvPr id="14"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spcBef>
                    <a:spcPct val="0"/>
                  </a:spcBef>
                  <a:defRPr/>
                </a:pPr>
                <a:endParaRPr lang="zh-CN" altLang="en-US" sz="2400" b="0"/>
              </a:p>
            </p:txBody>
          </p:sp>
          <p:sp>
            <p:nvSpPr>
              <p:cNvPr id="15"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spcBef>
                    <a:spcPct val="0"/>
                  </a:spcBef>
                  <a:defRPr/>
                </a:pPr>
                <a:endParaRPr lang="zh-CN" altLang="en-US" sz="2400" b="0"/>
              </a:p>
            </p:txBody>
          </p:sp>
          <p:sp>
            <p:nvSpPr>
              <p:cNvPr id="16"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spcBef>
                    <a:spcPct val="0"/>
                  </a:spcBef>
                  <a:defRPr/>
                </a:pPr>
                <a:endParaRPr lang="zh-CN" altLang="en-US" sz="2400" b="0"/>
              </a:p>
            </p:txBody>
          </p:sp>
        </p:grpSp>
      </p:grpSp>
      <p:sp>
        <p:nvSpPr>
          <p:cNvPr id="19"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pPr>
              <a:defRPr/>
            </a:pPr>
            <a:endParaRPr lang="zh-CN" altLang="en-US"/>
          </a:p>
        </p:txBody>
      </p:sp>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dirty="0"/>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4000" b="0">
                <a:latin typeface="+mn-lt"/>
                <a:ea typeface="楷体" panose="02010609060101010101" pitchFamily="49" charset="-122"/>
              </a:defRPr>
            </a:lvl1pPr>
          </a:lstStyle>
          <a:p>
            <a:r>
              <a:rPr lang="zh-CN" altLang="en-US" dirty="0"/>
              <a:t>单击此处编辑母版副标题样式</a:t>
            </a:r>
          </a:p>
        </p:txBody>
      </p:sp>
      <p:sp>
        <p:nvSpPr>
          <p:cNvPr id="21" name="Rectangle 16"/>
          <p:cNvSpPr>
            <a:spLocks noGrp="1" noChangeArrowheads="1"/>
          </p:cNvSpPr>
          <p:nvPr>
            <p:ph type="dt" sz="half" idx="10"/>
          </p:nvPr>
        </p:nvSpPr>
        <p:spPr>
          <a:xfrm>
            <a:off x="457200" y="6248400"/>
            <a:ext cx="2133600" cy="457200"/>
          </a:xfrm>
        </p:spPr>
        <p:txBody>
          <a:bodyPr/>
          <a:lstStyle>
            <a:lvl1pPr>
              <a:defRPr sz="1200" smtClean="0"/>
            </a:lvl1pPr>
          </a:lstStyle>
          <a:p>
            <a:pPr>
              <a:defRPr/>
            </a:pPr>
            <a:endParaRPr lang="en-US" altLang="zh-CN"/>
          </a:p>
        </p:txBody>
      </p:sp>
      <p:sp>
        <p:nvSpPr>
          <p:cNvPr id="22" name="Rectangle 17"/>
          <p:cNvSpPr>
            <a:spLocks noGrp="1" noChangeArrowheads="1"/>
          </p:cNvSpPr>
          <p:nvPr>
            <p:ph type="ftr" sz="quarter" idx="11"/>
          </p:nvPr>
        </p:nvSpPr>
        <p:spPr/>
        <p:txBody>
          <a:bodyPr/>
          <a:lstStyle>
            <a:lvl1pPr>
              <a:defRPr sz="1200" smtClean="0"/>
            </a:lvl1pPr>
          </a:lstStyle>
          <a:p>
            <a:pPr>
              <a:defRPr/>
            </a:pPr>
            <a:endParaRPr lang="en-US" altLang="zh-CN" dirty="0"/>
          </a:p>
        </p:txBody>
      </p:sp>
      <p:sp>
        <p:nvSpPr>
          <p:cNvPr id="23" name="Rectangle 18"/>
          <p:cNvSpPr>
            <a:spLocks noGrp="1" noChangeArrowheads="1"/>
          </p:cNvSpPr>
          <p:nvPr>
            <p:ph type="sldNum" sz="quarter" idx="12"/>
          </p:nvPr>
        </p:nvSpPr>
        <p:spPr/>
        <p:txBody>
          <a:bodyPr/>
          <a:lstStyle>
            <a:lvl1pPr>
              <a:defRPr smtClean="0"/>
            </a:lvl1pPr>
          </a:lstStyle>
          <a:p>
            <a:pPr>
              <a:defRPr/>
            </a:pPr>
            <a:fld id="{2A7ED130-E736-4443-B0CF-D69ADA846FE9}" type="slidenum">
              <a:rPr lang="zh-CN" altLang="en-US"/>
              <a:pPr>
                <a:defRPr/>
              </a:pPr>
              <a:t>‹#›</a:t>
            </a:fld>
            <a:endParaRPr lang="en-US" altLang="zh-CN" dirty="0"/>
          </a:p>
        </p:txBody>
      </p:sp>
      <p:grpSp>
        <p:nvGrpSpPr>
          <p:cNvPr id="24" name="组合 23">
            <a:extLst>
              <a:ext uri="{FF2B5EF4-FFF2-40B4-BE49-F238E27FC236}">
                <a16:creationId xmlns:a16="http://schemas.microsoft.com/office/drawing/2014/main" id="{4B151A2E-80AC-4A57-93C9-C0BB19E3A88E}"/>
              </a:ext>
            </a:extLst>
          </p:cNvPr>
          <p:cNvGrpSpPr/>
          <p:nvPr userDrawn="1"/>
        </p:nvGrpSpPr>
        <p:grpSpPr>
          <a:xfrm>
            <a:off x="356172" y="5737225"/>
            <a:ext cx="8635428" cy="860426"/>
            <a:chOff x="356172" y="5737225"/>
            <a:chExt cx="8635428" cy="860426"/>
          </a:xfrm>
        </p:grpSpPr>
        <p:cxnSp>
          <p:nvCxnSpPr>
            <p:cNvPr id="25" name="直接连接符 24">
              <a:extLst>
                <a:ext uri="{FF2B5EF4-FFF2-40B4-BE49-F238E27FC236}">
                  <a16:creationId xmlns:a16="http://schemas.microsoft.com/office/drawing/2014/main" id="{76D8ACC4-5D56-49CC-AB65-49000FDE6105}"/>
                </a:ext>
              </a:extLst>
            </p:cNvPr>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a:extLst>
                <a:ext uri="{FF2B5EF4-FFF2-40B4-BE49-F238E27FC236}">
                  <a16:creationId xmlns:a16="http://schemas.microsoft.com/office/drawing/2014/main" id="{A38592CF-600E-4D8A-8BF7-6FFD10F12F7D}"/>
                </a:ext>
              </a:extLst>
            </p:cNvPr>
            <p:cNvGrpSpPr/>
            <p:nvPr userDrawn="1"/>
          </p:nvGrpSpPr>
          <p:grpSpPr>
            <a:xfrm>
              <a:off x="2616916" y="5912643"/>
              <a:ext cx="157163" cy="39688"/>
              <a:chOff x="6834188" y="5932488"/>
              <a:chExt cx="157163" cy="39688"/>
            </a:xfrm>
          </p:grpSpPr>
          <p:sp>
            <p:nvSpPr>
              <p:cNvPr id="52" name="Line 5">
                <a:extLst>
                  <a:ext uri="{FF2B5EF4-FFF2-40B4-BE49-F238E27FC236}">
                    <a16:creationId xmlns:a16="http://schemas.microsoft.com/office/drawing/2014/main" id="{E2FFD351-929F-43DB-8F79-7F21FA72EE13}"/>
                  </a:ext>
                </a:extLst>
              </p:cNvPr>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a:extLst>
                  <a:ext uri="{FF2B5EF4-FFF2-40B4-BE49-F238E27FC236}">
                    <a16:creationId xmlns:a16="http://schemas.microsoft.com/office/drawing/2014/main" id="{BABF31A5-EE4A-424D-BBB3-74E9BE3D7A8E}"/>
                  </a:ext>
                </a:extLst>
              </p:cNvPr>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a:extLst>
                  <a:ext uri="{FF2B5EF4-FFF2-40B4-BE49-F238E27FC236}">
                    <a16:creationId xmlns:a16="http://schemas.microsoft.com/office/drawing/2014/main" id="{D6B50BAD-B591-41A5-9263-0D63DF013BBD}"/>
                  </a:ext>
                </a:extLst>
              </p:cNvPr>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a:extLst>
                  <a:ext uri="{FF2B5EF4-FFF2-40B4-BE49-F238E27FC236}">
                    <a16:creationId xmlns:a16="http://schemas.microsoft.com/office/drawing/2014/main" id="{9F1D502F-0C76-4567-BC01-DBE8B1FE710B}"/>
                  </a:ext>
                </a:extLst>
              </p:cNvPr>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a:extLst>
                <a:ext uri="{FF2B5EF4-FFF2-40B4-BE49-F238E27FC236}">
                  <a16:creationId xmlns:a16="http://schemas.microsoft.com/office/drawing/2014/main" id="{6EF02427-8A09-43A7-8CCE-E8EB6D12F2C0}"/>
                </a:ext>
              </a:extLst>
            </p:cNvPr>
            <p:cNvGrpSpPr/>
            <p:nvPr userDrawn="1"/>
          </p:nvGrpSpPr>
          <p:grpSpPr>
            <a:xfrm>
              <a:off x="2288304" y="6115843"/>
              <a:ext cx="157162" cy="39688"/>
              <a:chOff x="6505576" y="6135688"/>
              <a:chExt cx="157162" cy="39688"/>
            </a:xfrm>
          </p:grpSpPr>
          <p:sp>
            <p:nvSpPr>
              <p:cNvPr id="48" name="Line 6">
                <a:extLst>
                  <a:ext uri="{FF2B5EF4-FFF2-40B4-BE49-F238E27FC236}">
                    <a16:creationId xmlns:a16="http://schemas.microsoft.com/office/drawing/2014/main" id="{D675C6DD-4B9E-4E9A-AB82-50214F137644}"/>
                  </a:ext>
                </a:extLst>
              </p:cNvPr>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a:extLst>
                  <a:ext uri="{FF2B5EF4-FFF2-40B4-BE49-F238E27FC236}">
                    <a16:creationId xmlns:a16="http://schemas.microsoft.com/office/drawing/2014/main" id="{CEFE9318-7965-4D25-A488-0F0D67B27ECE}"/>
                  </a:ext>
                </a:extLst>
              </p:cNvPr>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a:extLst>
                  <a:ext uri="{FF2B5EF4-FFF2-40B4-BE49-F238E27FC236}">
                    <a16:creationId xmlns:a16="http://schemas.microsoft.com/office/drawing/2014/main" id="{202A189F-DB83-487A-AACE-87B0C7A03B62}"/>
                  </a:ext>
                </a:extLst>
              </p:cNvPr>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a:extLst>
                  <a:ext uri="{FF2B5EF4-FFF2-40B4-BE49-F238E27FC236}">
                    <a16:creationId xmlns:a16="http://schemas.microsoft.com/office/drawing/2014/main" id="{D0426FF6-D66A-4971-B415-6244310333E3}"/>
                  </a:ext>
                </a:extLst>
              </p:cNvPr>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a:extLst>
                <a:ext uri="{FF2B5EF4-FFF2-40B4-BE49-F238E27FC236}">
                  <a16:creationId xmlns:a16="http://schemas.microsoft.com/office/drawing/2014/main" id="{9895F4A2-6BD9-43C9-8D1C-5F09E008EB73}"/>
                </a:ext>
              </a:extLst>
            </p:cNvPr>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a:extLst>
                <a:ext uri="{FF2B5EF4-FFF2-40B4-BE49-F238E27FC236}">
                  <a16:creationId xmlns:a16="http://schemas.microsoft.com/office/drawing/2014/main" id="{EC03BB6A-C3EC-4058-B813-FDD552F30F04}"/>
                </a:ext>
              </a:extLst>
            </p:cNvPr>
            <p:cNvGrpSpPr/>
            <p:nvPr userDrawn="1"/>
          </p:nvGrpSpPr>
          <p:grpSpPr>
            <a:xfrm>
              <a:off x="1819198" y="5737225"/>
              <a:ext cx="204788" cy="860426"/>
              <a:chOff x="7115176" y="5737225"/>
              <a:chExt cx="204788" cy="860426"/>
            </a:xfrm>
          </p:grpSpPr>
          <p:sp>
            <p:nvSpPr>
              <p:cNvPr id="35" name="Line 8">
                <a:extLst>
                  <a:ext uri="{FF2B5EF4-FFF2-40B4-BE49-F238E27FC236}">
                    <a16:creationId xmlns:a16="http://schemas.microsoft.com/office/drawing/2014/main" id="{73554B1C-3EC1-439A-8263-D6122D33CE99}"/>
                  </a:ext>
                </a:extLst>
              </p:cNvPr>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a:extLst>
                  <a:ext uri="{FF2B5EF4-FFF2-40B4-BE49-F238E27FC236}">
                    <a16:creationId xmlns:a16="http://schemas.microsoft.com/office/drawing/2014/main" id="{E8F4E73D-F1B6-4502-AE9F-C5A90569AE85}"/>
                  </a:ext>
                </a:extLst>
              </p:cNvPr>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a:extLst>
                  <a:ext uri="{FF2B5EF4-FFF2-40B4-BE49-F238E27FC236}">
                    <a16:creationId xmlns:a16="http://schemas.microsoft.com/office/drawing/2014/main" id="{FEC68407-442A-47EF-9876-B0469535C169}"/>
                  </a:ext>
                </a:extLst>
              </p:cNvPr>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a:extLst>
                  <a:ext uri="{FF2B5EF4-FFF2-40B4-BE49-F238E27FC236}">
                    <a16:creationId xmlns:a16="http://schemas.microsoft.com/office/drawing/2014/main" id="{485784D0-DC17-4042-9345-3157A28A7586}"/>
                  </a:ext>
                </a:extLst>
              </p:cNvPr>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a:extLst>
                  <a:ext uri="{FF2B5EF4-FFF2-40B4-BE49-F238E27FC236}">
                    <a16:creationId xmlns:a16="http://schemas.microsoft.com/office/drawing/2014/main" id="{C1608A64-0E68-49EE-A494-DF60E7E3004C}"/>
                  </a:ext>
                </a:extLst>
              </p:cNvPr>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a:extLst>
                  <a:ext uri="{FF2B5EF4-FFF2-40B4-BE49-F238E27FC236}">
                    <a16:creationId xmlns:a16="http://schemas.microsoft.com/office/drawing/2014/main" id="{CDEC6A86-F2C6-4051-A670-D7B30B8E0C1F}"/>
                  </a:ext>
                </a:extLst>
              </p:cNvPr>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a:extLst>
                  <a:ext uri="{FF2B5EF4-FFF2-40B4-BE49-F238E27FC236}">
                    <a16:creationId xmlns:a16="http://schemas.microsoft.com/office/drawing/2014/main" id="{7EA1B748-1AE1-4418-A025-6A450D53BF30}"/>
                  </a:ext>
                </a:extLst>
              </p:cNvPr>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a:extLst>
                  <a:ext uri="{FF2B5EF4-FFF2-40B4-BE49-F238E27FC236}">
                    <a16:creationId xmlns:a16="http://schemas.microsoft.com/office/drawing/2014/main" id="{11887613-A1E0-44E9-AD0C-BE93774132F1}"/>
                  </a:ext>
                </a:extLst>
              </p:cNvPr>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a:extLst>
                  <a:ext uri="{FF2B5EF4-FFF2-40B4-BE49-F238E27FC236}">
                    <a16:creationId xmlns:a16="http://schemas.microsoft.com/office/drawing/2014/main" id="{4F0DA1A2-471F-40C7-9BAE-009343D6BC73}"/>
                  </a:ext>
                </a:extLst>
              </p:cNvPr>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a:extLst>
                  <a:ext uri="{FF2B5EF4-FFF2-40B4-BE49-F238E27FC236}">
                    <a16:creationId xmlns:a16="http://schemas.microsoft.com/office/drawing/2014/main" id="{ED6EEA5C-2373-4345-8037-653C9448443B}"/>
                  </a:ext>
                </a:extLst>
              </p:cNvPr>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a:extLst>
                  <a:ext uri="{FF2B5EF4-FFF2-40B4-BE49-F238E27FC236}">
                    <a16:creationId xmlns:a16="http://schemas.microsoft.com/office/drawing/2014/main" id="{821229A6-19BD-4B1F-A852-887F700C596A}"/>
                  </a:ext>
                </a:extLst>
              </p:cNvPr>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a:extLst>
                  <a:ext uri="{FF2B5EF4-FFF2-40B4-BE49-F238E27FC236}">
                    <a16:creationId xmlns:a16="http://schemas.microsoft.com/office/drawing/2014/main" id="{EFAEC2B4-5AB1-420C-83C5-FC049C45AC0F}"/>
                  </a:ext>
                </a:extLst>
              </p:cNvPr>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a:extLst>
                  <a:ext uri="{FF2B5EF4-FFF2-40B4-BE49-F238E27FC236}">
                    <a16:creationId xmlns:a16="http://schemas.microsoft.com/office/drawing/2014/main" id="{5A6A396D-F1D1-4A5E-8D2A-D06D67D2A08D}"/>
                  </a:ext>
                </a:extLst>
              </p:cNvPr>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a:extLst>
                <a:ext uri="{FF2B5EF4-FFF2-40B4-BE49-F238E27FC236}">
                  <a16:creationId xmlns:a16="http://schemas.microsoft.com/office/drawing/2014/main" id="{311FBECD-A8DD-4530-8718-75350A941F8B}"/>
                </a:ext>
              </a:extLst>
            </p:cNvPr>
            <p:cNvGrpSpPr/>
            <p:nvPr userDrawn="1"/>
          </p:nvGrpSpPr>
          <p:grpSpPr>
            <a:xfrm>
              <a:off x="356172" y="6165380"/>
              <a:ext cx="1132962" cy="312738"/>
              <a:chOff x="356172" y="6165380"/>
              <a:chExt cx="1132962" cy="312738"/>
            </a:xfrm>
          </p:grpSpPr>
          <p:sp>
            <p:nvSpPr>
              <p:cNvPr id="31" name="Line 24">
                <a:extLst>
                  <a:ext uri="{FF2B5EF4-FFF2-40B4-BE49-F238E27FC236}">
                    <a16:creationId xmlns:a16="http://schemas.microsoft.com/office/drawing/2014/main" id="{9E737A8E-4E6F-4422-BC17-EDD88FE2D2AD}"/>
                  </a:ext>
                </a:extLst>
              </p:cNvPr>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a:extLst>
                  <a:ext uri="{FF2B5EF4-FFF2-40B4-BE49-F238E27FC236}">
                    <a16:creationId xmlns:a16="http://schemas.microsoft.com/office/drawing/2014/main" id="{F2064756-3986-4481-A611-CDF79195AD64}"/>
                  </a:ext>
                </a:extLst>
              </p:cNvPr>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a:extLst>
                  <a:ext uri="{FF2B5EF4-FFF2-40B4-BE49-F238E27FC236}">
                    <a16:creationId xmlns:a16="http://schemas.microsoft.com/office/drawing/2014/main" id="{F66C1C59-3757-4FF1-A0F4-EAA5196A8559}"/>
                  </a:ext>
                </a:extLst>
              </p:cNvPr>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a:extLst>
                  <a:ext uri="{FF2B5EF4-FFF2-40B4-BE49-F238E27FC236}">
                    <a16:creationId xmlns:a16="http://schemas.microsoft.com/office/drawing/2014/main" id="{B740FA06-0D03-469A-8BF0-389650BF6590}"/>
                  </a:ext>
                </a:extLst>
              </p:cNvPr>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pic>
        <p:nvPicPr>
          <p:cNvPr id="56" name="图片 55">
            <a:extLst>
              <a:ext uri="{FF2B5EF4-FFF2-40B4-BE49-F238E27FC236}">
                <a16:creationId xmlns:a16="http://schemas.microsoft.com/office/drawing/2014/main" id="{C95D3A17-A549-457D-A6CC-D54E1DBBF056}"/>
              </a:ext>
            </a:extLst>
          </p:cNvPr>
          <p:cNvPicPr>
            <a:picLocks noChangeAspect="1"/>
          </p:cNvPicPr>
          <p:nvPr userDrawn="1"/>
        </p:nvPicPr>
        <p:blipFill>
          <a:blip r:embed="rId2">
            <a:duotone>
              <a:srgbClr val="CACAFF">
                <a:shade val="45000"/>
                <a:satMod val="135000"/>
              </a:srgb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979712" y="309480"/>
            <a:ext cx="4571429" cy="1285714"/>
          </a:xfrm>
          <a:prstGeom prst="rect">
            <a:avLst/>
          </a:prstGeom>
          <a:effectLst>
            <a:softEdge rad="317500"/>
          </a:effectLst>
        </p:spPr>
      </p:pic>
      <p:sp>
        <p:nvSpPr>
          <p:cNvPr id="57" name="Text Box 22">
            <a:extLst>
              <a:ext uri="{FF2B5EF4-FFF2-40B4-BE49-F238E27FC236}">
                <a16:creationId xmlns:a16="http://schemas.microsoft.com/office/drawing/2014/main" id="{30003205-248B-4851-B128-9279D3CAAD48}"/>
              </a:ext>
            </a:extLst>
          </p:cNvPr>
          <p:cNvSpPr txBox="1">
            <a:spLocks noChangeArrowheads="1"/>
          </p:cNvSpPr>
          <p:nvPr userDrawn="1"/>
        </p:nvSpPr>
        <p:spPr bwMode="auto">
          <a:xfrm>
            <a:off x="4600874" y="637309"/>
            <a:ext cx="4392609" cy="903389"/>
          </a:xfrm>
          <a:prstGeom prst="rect">
            <a:avLst/>
          </a:prstGeom>
          <a:noFill/>
          <a:ln w="28575" algn="ctr">
            <a:noFill/>
            <a:miter lim="800000"/>
            <a:headEnd/>
            <a:tailEnd/>
          </a:ln>
          <a:effectLst/>
        </p:spPr>
        <p:txBody>
          <a:bodyPr wrap="square">
            <a:spAutoFit/>
          </a:bodyPr>
          <a:lstStyle/>
          <a:p>
            <a:pPr algn="r">
              <a:lnSpc>
                <a:spcPct val="130000"/>
              </a:lnSpc>
              <a:spcBef>
                <a:spcPts val="0"/>
              </a:spcBef>
            </a:pPr>
            <a:r>
              <a:rPr lang="zh-CN" altLang="en-US" sz="2800" dirty="0">
                <a:solidFill>
                  <a:srgbClr val="000000"/>
                </a:solidFill>
                <a:latin typeface="黑体"/>
                <a:ea typeface="黑体"/>
              </a:rPr>
              <a:t>计算机科学与技术学院</a:t>
            </a:r>
            <a:endParaRPr lang="en-US" altLang="zh-CN" sz="2800" dirty="0">
              <a:solidFill>
                <a:srgbClr val="000000"/>
              </a:solidFill>
              <a:latin typeface="黑体"/>
              <a:ea typeface="黑体"/>
            </a:endParaRPr>
          </a:p>
          <a:p>
            <a:pPr algn="r">
              <a:lnSpc>
                <a:spcPct val="130000"/>
              </a:lnSpc>
              <a:spcBef>
                <a:spcPts val="0"/>
              </a:spcBef>
            </a:pPr>
            <a:r>
              <a:rPr lang="en-US" altLang="zh-CN" sz="1400" dirty="0">
                <a:solidFill>
                  <a:srgbClr val="000000"/>
                </a:solidFill>
                <a:latin typeface="Arial" panose="020B0604020202020204" pitchFamily="34" charset="0"/>
                <a:ea typeface="黑体"/>
                <a:cs typeface="Arial" panose="020B0604020202020204" pitchFamily="34" charset="0"/>
              </a:rPr>
              <a:t>School of Computer Science and Technology</a:t>
            </a:r>
            <a:endParaRPr lang="zh-CN" altLang="en-US" sz="1400" dirty="0">
              <a:solidFill>
                <a:srgbClr val="000000"/>
              </a:solidFill>
              <a:latin typeface="Arial" panose="020B0604020202020204" pitchFamily="34" charset="0"/>
              <a:ea typeface="黑体"/>
              <a:cs typeface="Arial" panose="020B0604020202020204" pitchFamily="34" charset="0"/>
            </a:endParaRPr>
          </a:p>
        </p:txBody>
      </p:sp>
      <p:pic>
        <p:nvPicPr>
          <p:cNvPr id="58" name="图片 57">
            <a:extLst>
              <a:ext uri="{FF2B5EF4-FFF2-40B4-BE49-F238E27FC236}">
                <a16:creationId xmlns:a16="http://schemas.microsoft.com/office/drawing/2014/main" id="{DC946ACB-24F8-468F-84F9-4314943592DA}"/>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7158" y="89034"/>
            <a:ext cx="1677745" cy="1686468"/>
          </a:xfrm>
          <a:prstGeom prst="rect">
            <a:avLst/>
          </a:prstGeom>
        </p:spPr>
      </p:pic>
      <p:pic>
        <p:nvPicPr>
          <p:cNvPr id="59" name="图片 58">
            <a:extLst>
              <a:ext uri="{FF2B5EF4-FFF2-40B4-BE49-F238E27FC236}">
                <a16:creationId xmlns:a16="http://schemas.microsoft.com/office/drawing/2014/main" id="{CEC234CD-BF65-4F5E-AC72-D1ECB002B8FD}"/>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873936" y="620610"/>
            <a:ext cx="2914088" cy="865415"/>
          </a:xfrm>
          <a:prstGeom prst="rect">
            <a:avLst/>
          </a:prstGeom>
        </p:spPr>
      </p:pic>
      <p:cxnSp>
        <p:nvCxnSpPr>
          <p:cNvPr id="60" name="直接连接符 59">
            <a:extLst>
              <a:ext uri="{FF2B5EF4-FFF2-40B4-BE49-F238E27FC236}">
                <a16:creationId xmlns:a16="http://schemas.microsoft.com/office/drawing/2014/main" id="{D7740369-9748-4A9F-B598-7C55C100D5F1}"/>
              </a:ext>
            </a:extLst>
          </p:cNvPr>
          <p:cNvCxnSpPr>
            <a:cxnSpLocks/>
          </p:cNvCxnSpPr>
          <p:nvPr userDrawn="1"/>
        </p:nvCxnSpPr>
        <p:spPr bwMode="auto">
          <a:xfrm>
            <a:off x="5092990" y="1536228"/>
            <a:ext cx="3799490" cy="0"/>
          </a:xfrm>
          <a:prstGeom prst="line">
            <a:avLst/>
          </a:prstGeom>
          <a:solidFill>
            <a:srgbClr val="9999FF"/>
          </a:solidFill>
          <a:ln w="57150" cap="flat" cmpd="tri" algn="ctr">
            <a:solidFill>
              <a:srgbClr val="C00000"/>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991CF918-59EE-49FE-B12C-D507FE19B7C0}"/>
              </a:ext>
            </a:extLst>
          </p:cNvPr>
          <p:cNvCxnSpPr>
            <a:cxnSpLocks/>
          </p:cNvCxnSpPr>
          <p:nvPr userDrawn="1"/>
        </p:nvCxnSpPr>
        <p:spPr bwMode="auto">
          <a:xfrm flipH="1">
            <a:off x="1873936" y="1536228"/>
            <a:ext cx="2914072" cy="0"/>
          </a:xfrm>
          <a:prstGeom prst="line">
            <a:avLst/>
          </a:prstGeom>
          <a:solidFill>
            <a:srgbClr val="9999FF"/>
          </a:solidFill>
          <a:ln w="57150" cap="flat" cmpd="tri" algn="ctr">
            <a:solidFill>
              <a:srgbClr val="C00000"/>
            </a:solidFill>
            <a:prstDash val="solid"/>
            <a:round/>
            <a:headEnd type="none" w="med" len="med"/>
            <a:tailEnd type="none" w="med" len="med"/>
          </a:ln>
          <a:effectLst/>
        </p:spPr>
      </p:cxnSp>
      <p:sp>
        <p:nvSpPr>
          <p:cNvPr id="62" name="Rectangle 16">
            <a:extLst>
              <a:ext uri="{FF2B5EF4-FFF2-40B4-BE49-F238E27FC236}">
                <a16:creationId xmlns:a16="http://schemas.microsoft.com/office/drawing/2014/main" id="{D2BCB24F-B36B-48F9-AF62-957ACB60ED93}"/>
              </a:ext>
            </a:extLst>
          </p:cNvPr>
          <p:cNvSpPr txBox="1">
            <a:spLocks noChangeArrowheads="1"/>
          </p:cNvSpPr>
          <p:nvPr userDrawn="1"/>
        </p:nvSpPr>
        <p:spPr bwMode="auto">
          <a:xfrm>
            <a:off x="251400" y="5229250"/>
            <a:ext cx="2921965" cy="7057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b="0" kern="1200">
                <a:solidFill>
                  <a:schemeClr val="tx1"/>
                </a:solidFill>
                <a:latin typeface="+mj-lt"/>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7D8CD90-EB6C-4EF8-843B-BC01DDFAB9E6}" type="datetime3">
              <a:rPr kumimoji="0" lang="zh-CN" altLang="en-US" sz="2000" b="1" i="0" u="none" strike="noStrike" kern="1200" cap="none" spc="0" normalizeH="0" baseline="0" noProof="0" smtClean="0">
                <a:ln>
                  <a:noFill/>
                </a:ln>
                <a:solidFill>
                  <a:srgbClr val="5D5DC0"/>
                </a:solidFill>
                <a:effectLst/>
                <a:uLnTx/>
                <a:uFillTx/>
                <a:latin typeface="Arial"/>
                <a:ea typeface="黑体" panose="02010609060101010101" pitchFamily="49" charset="-122"/>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2021年4月6日星期二</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fld id="{6439F639-8FB6-4CFA-9289-F7A8A19716DA}" type="datetime10">
              <a:rPr kumimoji="0" lang="en-US" altLang="zh-CN" sz="2000" b="1" i="0" u="none" strike="noStrike" kern="1200" cap="none" spc="0" normalizeH="0" baseline="0" noProof="0" smtClean="0">
                <a:ln>
                  <a:noFill/>
                </a:ln>
                <a:solidFill>
                  <a:srgbClr val="5D5DC0"/>
                </a:solidFill>
                <a:effectLst/>
                <a:uLnTx/>
                <a:uFillTx/>
                <a:latin typeface="Arial"/>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17:45</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ABBFEFB-84C5-4B34-ADA0-706ACFA6BEF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小字号）">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ABBFEFB-84C5-4B34-ADA0-706ACFA6BEF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989498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90549" y="44450"/>
            <a:ext cx="8342431" cy="523875"/>
          </a:xfrm>
        </p:spPr>
        <p:txBody>
          <a:bodyPr/>
          <a:lstStyle/>
          <a:p>
            <a:r>
              <a:rPr lang="zh-CN" altLang="en-US"/>
              <a:t>单击此处编辑母版标题样式</a:t>
            </a:r>
          </a:p>
        </p:txBody>
      </p:sp>
      <p:sp>
        <p:nvSpPr>
          <p:cNvPr id="3" name="内容占位符 2"/>
          <p:cNvSpPr>
            <a:spLocks noGrp="1"/>
          </p:cNvSpPr>
          <p:nvPr>
            <p:ph sz="half" idx="1"/>
          </p:nvPr>
        </p:nvSpPr>
        <p:spPr>
          <a:xfrm>
            <a:off x="457200" y="568325"/>
            <a:ext cx="4186810" cy="6153150"/>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E062638-69AF-4742-AEC2-3048FCA102C3}"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
        <p:nvSpPr>
          <p:cNvPr id="8" name="内容占位符 2">
            <a:extLst>
              <a:ext uri="{FF2B5EF4-FFF2-40B4-BE49-F238E27FC236}">
                <a16:creationId xmlns:a16="http://schemas.microsoft.com/office/drawing/2014/main" id="{DD2FDDE4-FFAD-467B-848B-9221FC5812F8}"/>
              </a:ext>
            </a:extLst>
          </p:cNvPr>
          <p:cNvSpPr>
            <a:spLocks noGrp="1"/>
          </p:cNvSpPr>
          <p:nvPr>
            <p:ph sz="half" idx="13"/>
          </p:nvPr>
        </p:nvSpPr>
        <p:spPr>
          <a:xfrm>
            <a:off x="4746171" y="568325"/>
            <a:ext cx="4186810" cy="6153150"/>
          </a:xfrm>
        </p:spPr>
        <p:txBody>
          <a:bodyPr/>
          <a:lstStyle>
            <a:lvl1pPr marL="269875" indent="-269875">
              <a:defRPr sz="2400"/>
            </a:lvl1pPr>
            <a:lvl2pPr marL="538163" indent="-268288">
              <a:defRPr sz="2400"/>
            </a:lvl2pPr>
            <a:lvl3pPr marL="808038" indent="-269875">
              <a:defRPr sz="2400"/>
            </a:lvl3pPr>
            <a:lvl4pPr marL="1077913" indent="-269875">
              <a:defRPr sz="2400"/>
            </a:lvl4pPr>
            <a:lvl5pPr marL="1347788" indent="-269875">
              <a:defRPr sz="2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055287D9-9617-4F12-9347-C9DEBA4BDEDE}"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F7E576E7-D89D-466D-B285-B098DA16894D}"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spcBef>
                  <a:spcPct val="0"/>
                </a:spcBef>
                <a:defRPr/>
              </a:pPr>
              <a:endParaRPr lang="zh-CN" altLang="en-US" sz="2400"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spcBef>
                  <a:spcPct val="0"/>
                </a:spcBef>
                <a:defRPr/>
              </a:pPr>
              <a:endParaRPr lang="zh-CN" altLang="en-US" sz="2400"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spcBef>
                  <a:spcPct val="0"/>
                </a:spcBef>
                <a:defRPr/>
              </a:pPr>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spcBef>
                  <a:spcPct val="0"/>
                </a:spcBef>
                <a:defRPr/>
              </a:pPr>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spcBef>
                  <a:spcPct val="0"/>
                </a:spcBef>
                <a:defRPr/>
              </a:pPr>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spcBef>
                  <a:spcPct val="0"/>
                </a:spcBef>
                <a:defRPr/>
              </a:pPr>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spcBef>
                  <a:spcPct val="0"/>
                </a:spcBef>
                <a:defRPr/>
              </a:pPr>
              <a:endParaRPr lang="zh-CN" altLang="en-US" sz="2400"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spcBef>
                  <a:spcPct val="0"/>
                </a:spcBef>
                <a:defRPr/>
              </a:pPr>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spcBef>
                  <a:spcPct val="0"/>
                </a:spcBef>
                <a:defRPr/>
              </a:pPr>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spcBef>
                  <a:spcPct val="0"/>
                </a:spcBef>
                <a:defRPr/>
              </a:pPr>
              <a:endParaRPr lang="zh-CN" altLang="en-US" sz="2400" b="0"/>
            </a:p>
          </p:txBody>
        </p:sp>
      </p:grpSp>
      <p:sp>
        <p:nvSpPr>
          <p:cNvPr id="178178" name="Rectangle 2"/>
          <p:cNvSpPr>
            <a:spLocks noGrp="1" noChangeArrowheads="1"/>
          </p:cNvSpPr>
          <p:nvPr>
            <p:ph type="ftr" sz="quarter" idx="3"/>
          </p:nvPr>
        </p:nvSpPr>
        <p:spPr bwMode="auto">
          <a:xfrm>
            <a:off x="3124200" y="6237289"/>
            <a:ext cx="2895600" cy="4841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1" smtClean="0">
                <a:latin typeface="+mj-lt"/>
              </a:defRPr>
            </a:lvl1pPr>
          </a:lstStyle>
          <a:p>
            <a:pPr>
              <a:defRPr/>
            </a:pPr>
            <a:endParaRPr lang="en-US" altLang="zh-CN" dirty="0"/>
          </a:p>
        </p:txBody>
      </p:sp>
      <p:sp>
        <p:nvSpPr>
          <p:cNvPr id="178179" name="Rectangle 3"/>
          <p:cNvSpPr>
            <a:spLocks noGrp="1" noChangeArrowheads="1"/>
          </p:cNvSpPr>
          <p:nvPr>
            <p:ph type="sldNum" sz="quarter" idx="4"/>
          </p:nvPr>
        </p:nvSpPr>
        <p:spPr bwMode="auto">
          <a:xfrm>
            <a:off x="6553200" y="6245225"/>
            <a:ext cx="226695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smtClean="0">
                <a:latin typeface="Arial Black" pitchFamily="34" charset="0"/>
              </a:defRPr>
            </a:lvl1pPr>
          </a:lstStyle>
          <a:p>
            <a:pPr>
              <a:defRPr/>
            </a:pPr>
            <a:fld id="{B7AD5044-8EA3-4578-870A-19CC356EE334}" type="slidenum">
              <a:rPr lang="zh-CN" altLang="en-US"/>
              <a:pPr>
                <a:defRPr/>
              </a:pPr>
              <a:t>‹#›</a:t>
            </a:fld>
            <a:endParaRPr lang="en-US" altLang="zh-CN"/>
          </a:p>
        </p:txBody>
      </p:sp>
      <p:sp>
        <p:nvSpPr>
          <p:cNvPr id="7173"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4" name="Rectangle 15"/>
          <p:cNvSpPr>
            <a:spLocks noGrp="1" noChangeArrowheads="1"/>
          </p:cNvSpPr>
          <p:nvPr>
            <p:ph type="body" idx="1"/>
          </p:nvPr>
        </p:nvSpPr>
        <p:spPr bwMode="auto">
          <a:xfrm>
            <a:off x="457200" y="612775"/>
            <a:ext cx="8362950" cy="6108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1" smtClean="0">
                <a:latin typeface="+mj-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99" r:id="rId1"/>
    <p:sldLayoutId id="2147483679" r:id="rId2"/>
    <p:sldLayoutId id="2147483700" r:id="rId3"/>
    <p:sldLayoutId id="2147483681" r:id="rId4"/>
    <p:sldLayoutId id="2147483683" r:id="rId5"/>
    <p:sldLayoutId id="2147483684" r:id="rId6"/>
  </p:sldLayoutIdLst>
  <p:transition spd="med"/>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p:titleStyle>
    <p:bodyStyle>
      <a:lvl1pPr marL="358775" indent="-358775"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楷体" panose="02010609060101010101" pitchFamily="49" charset="-122"/>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800" b="1">
          <a:solidFill>
            <a:schemeClr val="tx1"/>
          </a:solidFill>
          <a:latin typeface="楷体" panose="02010609060101010101" pitchFamily="49" charset="-122"/>
          <a:ea typeface="楷体" panose="02010609060101010101" pitchFamily="49" charset="-122"/>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800" b="1">
          <a:solidFill>
            <a:schemeClr val="tx1"/>
          </a:solidFill>
          <a:latin typeface="楷体" panose="02010609060101010101" pitchFamily="49" charset="-122"/>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2.xml"/><Relationship Id="rId7" Type="http://schemas.openxmlformats.org/officeDocument/2006/relationships/slide" Target="slide13.xml"/><Relationship Id="rId2"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77.xml"/><Relationship Id="rId4" Type="http://schemas.openxmlformats.org/officeDocument/2006/relationships/slide" Target="slide45.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5.bin"/><Relationship Id="rId4" Type="http://schemas.openxmlformats.org/officeDocument/2006/relationships/image" Target="../media/image30.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1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slide" Target="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package" Target="../embeddings/Microsoft_Visio_Drawing.vsdx"/><Relationship Id="rId7"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package" Target="../embeddings/Microsoft_Visio_Drawing1.vsdx"/><Relationship Id="rId4" Type="http://schemas.openxmlformats.org/officeDocument/2006/relationships/image" Target="../media/image12.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package" Target="../embeddings/Microsoft_Visio_Drawing3.vsdx"/></Relationships>
</file>

<file path=ppt/slides/_rels/slide61.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62.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emf"/></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3.emf"/></Relationships>
</file>

<file path=ppt/slides/_rels/slide75.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5.emf"/><Relationship Id="rId5" Type="http://schemas.openxmlformats.org/officeDocument/2006/relationships/package" Target="../embeddings/Microsoft_Visio_Drawing13.vsdx"/><Relationship Id="rId4" Type="http://schemas.openxmlformats.org/officeDocument/2006/relationships/image" Target="../media/image24.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2" name="动作按钮: 前进或下一项 1">
            <a:hlinkClick r:id="rId2" action="ppaction://hlinksldjump" highlightClick="1"/>
            <a:extLst>
              <a:ext uri="{FF2B5EF4-FFF2-40B4-BE49-F238E27FC236}">
                <a16:creationId xmlns:a16="http://schemas.microsoft.com/office/drawing/2014/main" id="{C3B15F28-213E-45CF-9453-BE2A3FF93C80}"/>
              </a:ext>
            </a:extLst>
          </p:cNvPr>
          <p:cNvSpPr/>
          <p:nvPr/>
        </p:nvSpPr>
        <p:spPr bwMode="auto">
          <a:xfrm>
            <a:off x="7668430" y="5733320"/>
            <a:ext cx="864120" cy="576080"/>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700866">
                                            <p:txEl>
                                              <p:pRg st="0" end="0"/>
                                            </p:txEl>
                                          </p:spTgt>
                                        </p:tgtEl>
                                        <p:attrNameLst>
                                          <p:attrName>style.visibility</p:attrName>
                                        </p:attrNameLst>
                                      </p:cBhvr>
                                      <p:to>
                                        <p:strVal val="visible"/>
                                      </p:to>
                                    </p:set>
                                    <p:anim calcmode="lin" valueType="num">
                                      <p:cBhvr>
                                        <p:cTn id="7" dur="500" fill="hold"/>
                                        <p:tgtEl>
                                          <p:spTgt spid="170086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0086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0086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0086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700866">
                                            <p:txEl>
                                              <p:pRg st="1" end="1"/>
                                            </p:txEl>
                                          </p:spTgt>
                                        </p:tgtEl>
                                        <p:attrNameLst>
                                          <p:attrName>style.visibility</p:attrName>
                                        </p:attrNameLst>
                                      </p:cBhvr>
                                      <p:to>
                                        <p:strVal val="visible"/>
                                      </p:to>
                                    </p:set>
                                    <p:anim calcmode="lin" valueType="num">
                                      <p:cBhvr additive="base">
                                        <p:cTn id="14" dur="500" fill="hold"/>
                                        <p:tgtEl>
                                          <p:spTgt spid="170086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7008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36035" name="Rectangle 3"/>
          <p:cNvSpPr>
            <a:spLocks noChangeArrowheads="1"/>
          </p:cNvSpPr>
          <p:nvPr/>
        </p:nvSpPr>
        <p:spPr bwMode="auto">
          <a:xfrm>
            <a:off x="1331913" y="4509150"/>
            <a:ext cx="76327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9.2  </a:t>
            </a:r>
            <a:r>
              <a:rPr lang="zh-CN" altLang="en-US" sz="4000" b="0" dirty="0">
                <a:latin typeface="+mn-lt"/>
                <a:ea typeface="楷体" panose="02010609060101010101" pitchFamily="49" charset="-122"/>
              </a:rPr>
              <a:t>计算机体系结构的</a:t>
            </a:r>
            <a:r>
              <a:rPr lang="zh-CN" altLang="en-US" sz="4000" b="0" dirty="0">
                <a:solidFill>
                  <a:srgbClr val="CC0000"/>
                </a:solidFill>
                <a:latin typeface="+mn-lt"/>
                <a:ea typeface="楷体" panose="02010609060101010101" pitchFamily="49" charset="-122"/>
              </a:rPr>
              <a:t>分类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36034">
                                            <p:txEl>
                                              <p:pRg st="0" end="0"/>
                                            </p:txEl>
                                          </p:spTgt>
                                        </p:tgtEl>
                                        <p:attrNameLst>
                                          <p:attrName>style.visibility</p:attrName>
                                        </p:attrNameLst>
                                      </p:cBhvr>
                                      <p:to>
                                        <p:strVal val="visible"/>
                                      </p:to>
                                    </p:set>
                                    <p:anim calcmode="lin" valueType="num">
                                      <p:cBhvr>
                                        <p:cTn id="7" dur="500" fill="hold"/>
                                        <p:tgtEl>
                                          <p:spTgt spid="183603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3603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3603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3603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36034">
                                            <p:txEl>
                                              <p:pRg st="1" end="1"/>
                                            </p:txEl>
                                          </p:spTgt>
                                        </p:tgtEl>
                                        <p:attrNameLst>
                                          <p:attrName>style.visibility</p:attrName>
                                        </p:attrNameLst>
                                      </p:cBhvr>
                                      <p:to>
                                        <p:strVal val="visible"/>
                                      </p:to>
                                    </p:set>
                                    <p:anim calcmode="lin" valueType="num">
                                      <p:cBhvr additive="base">
                                        <p:cTn id="14" dur="500" fill="hold"/>
                                        <p:tgtEl>
                                          <p:spTgt spid="18360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3603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36035">
                                            <p:txEl>
                                              <p:pRg st="0" end="0"/>
                                            </p:txEl>
                                          </p:spTgt>
                                        </p:tgtEl>
                                        <p:attrNameLst>
                                          <p:attrName>style.visibility</p:attrName>
                                        </p:attrNameLst>
                                      </p:cBhvr>
                                      <p:to>
                                        <p:strVal val="visible"/>
                                      </p:to>
                                    </p:set>
                                    <p:anim calcmode="lin" valueType="num">
                                      <p:cBhvr additive="base">
                                        <p:cTn id="19" dur="500" fill="hold"/>
                                        <p:tgtEl>
                                          <p:spTgt spid="183603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60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100</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88068" name="Rectangle 3"/>
          <p:cNvSpPr>
            <a:spLocks noGrp="1" noChangeArrowheads="1"/>
          </p:cNvSpPr>
          <p:nvPr>
            <p:ph type="body" idx="1"/>
          </p:nvPr>
        </p:nvSpPr>
        <p:spPr>
          <a:xfrm>
            <a:off x="457200" y="549275"/>
            <a:ext cx="8362950" cy="6119813"/>
          </a:xfrm>
        </p:spPr>
        <p:txBody>
          <a:bodyPr/>
          <a:lstStyle/>
          <a:p>
            <a:pPr eaLnBrk="1" hangingPunct="1"/>
            <a:r>
              <a:rPr lang="zh-CN" altLang="en-US" dirty="0">
                <a:solidFill>
                  <a:srgbClr val="C00000"/>
                </a:solidFill>
                <a:effectLst>
                  <a:outerShdw blurRad="38100" dist="38100" dir="2700000" algn="tl">
                    <a:srgbClr val="000000">
                      <a:alpha val="43137"/>
                    </a:srgbClr>
                  </a:outerShdw>
                </a:effectLst>
              </a:rPr>
              <a:t>网格</a:t>
            </a:r>
            <a:r>
              <a:rPr lang="zh-CN" altLang="en-US" dirty="0"/>
              <a:t>连接的是一组</a:t>
            </a:r>
            <a:r>
              <a:rPr lang="zh-CN" altLang="en-US" dirty="0">
                <a:solidFill>
                  <a:srgbClr val="0000FF"/>
                </a:solidFill>
              </a:rPr>
              <a:t>相关</a:t>
            </a:r>
            <a:r>
              <a:rPr lang="zh-CN" altLang="en-US" dirty="0"/>
              <a:t>、</a:t>
            </a:r>
            <a:r>
              <a:rPr lang="zh-CN" altLang="en-US" dirty="0">
                <a:solidFill>
                  <a:srgbClr val="0000FF"/>
                </a:solidFill>
              </a:rPr>
              <a:t>并不信任的</a:t>
            </a:r>
            <a:r>
              <a:rPr lang="zh-CN" altLang="en-US" dirty="0"/>
              <a:t>计算机，它的运作更像一个计算</a:t>
            </a:r>
            <a:r>
              <a:rPr lang="zh-CN" altLang="en-US" dirty="0">
                <a:solidFill>
                  <a:srgbClr val="FF0066"/>
                </a:solidFill>
              </a:rPr>
              <a:t>公共设施</a:t>
            </a:r>
            <a:r>
              <a:rPr lang="zh-CN" altLang="en-US" dirty="0"/>
              <a:t>而不是一个独立的计算机，网格通常比机群支持更多</a:t>
            </a:r>
            <a:r>
              <a:rPr lang="zh-CN" altLang="en-US" dirty="0">
                <a:solidFill>
                  <a:srgbClr val="FF0000"/>
                </a:solidFill>
              </a:rPr>
              <a:t>不同类型</a:t>
            </a:r>
            <a:r>
              <a:rPr lang="zh-CN" altLang="en-US" dirty="0"/>
              <a:t>的计算机集合。</a:t>
            </a:r>
          </a:p>
          <a:p>
            <a:pPr eaLnBrk="1" hangingPunct="1"/>
            <a:r>
              <a:rPr lang="zh-CN" altLang="en-US" dirty="0"/>
              <a:t>网格试图实现互联网上所有资源的全面连通。</a:t>
            </a:r>
          </a:p>
          <a:p>
            <a:pPr eaLnBrk="1" hangingPunct="1"/>
            <a:r>
              <a:rPr lang="zh-CN" altLang="en-US" dirty="0"/>
              <a:t>网格是利用互联网把地理上广泛分布的各种资源（包括计算资源、存储资源、带宽资源、软件资源、数据资源、信息资源、知识资源等）连成一个逻辑整体，即一台虚拟超级计算机，为用户提供一体化信息和应用服务（计算、存储、访问等）。</a:t>
            </a:r>
          </a:p>
          <a:p>
            <a:pPr lvl="1" eaLnBrk="1" hangingPunct="1"/>
            <a:r>
              <a:rPr lang="zh-CN" altLang="en-US" dirty="0"/>
              <a:t>数据处理能力超强；</a:t>
            </a:r>
          </a:p>
          <a:p>
            <a:pPr lvl="1" eaLnBrk="1" hangingPunct="1"/>
            <a:r>
              <a:rPr lang="zh-CN" altLang="en-US" dirty="0"/>
              <a:t>能充分利用网上的闲置处理能力。</a:t>
            </a:r>
          </a:p>
        </p:txBody>
      </p:sp>
      <p:sp>
        <p:nvSpPr>
          <p:cNvPr id="6" name="动作按钮: 转到主页 5">
            <a:hlinkClick r:id="rId2" action="ppaction://hlinksldjump" highlightClick="1"/>
            <a:extLst>
              <a:ext uri="{FF2B5EF4-FFF2-40B4-BE49-F238E27FC236}">
                <a16:creationId xmlns:a16="http://schemas.microsoft.com/office/drawing/2014/main" id="{A2539513-38F1-4D4E-B8EA-5D0ED9F14B57}"/>
              </a:ext>
            </a:extLst>
          </p:cNvPr>
          <p:cNvSpPr/>
          <p:nvPr/>
        </p:nvSpPr>
        <p:spPr bwMode="auto">
          <a:xfrm>
            <a:off x="8038800" y="5445280"/>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101</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pic>
        <p:nvPicPr>
          <p:cNvPr id="4" name="图片 3">
            <a:extLst>
              <a:ext uri="{FF2B5EF4-FFF2-40B4-BE49-F238E27FC236}">
                <a16:creationId xmlns:a16="http://schemas.microsoft.com/office/drawing/2014/main" id="{25DDE497-277D-42E0-A202-7C6208E14C8B}"/>
              </a:ext>
            </a:extLst>
          </p:cNvPr>
          <p:cNvPicPr>
            <a:picLocks noChangeAspect="1"/>
          </p:cNvPicPr>
          <p:nvPr/>
        </p:nvPicPr>
        <p:blipFill>
          <a:blip r:embed="rId2"/>
          <a:stretch>
            <a:fillRect/>
          </a:stretch>
        </p:blipFill>
        <p:spPr>
          <a:xfrm>
            <a:off x="0" y="615400"/>
            <a:ext cx="9144000" cy="5766010"/>
          </a:xfrm>
          <a:prstGeom prst="rect">
            <a:avLst/>
          </a:prstGeom>
        </p:spPr>
      </p:pic>
    </p:spTree>
    <p:extLst>
      <p:ext uri="{BB962C8B-B14F-4D97-AF65-F5344CB8AC3E}">
        <p14:creationId xmlns:p14="http://schemas.microsoft.com/office/powerpoint/2010/main" val="1749559910"/>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102</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3" name="内容占位符 2">
            <a:extLst>
              <a:ext uri="{FF2B5EF4-FFF2-40B4-BE49-F238E27FC236}">
                <a16:creationId xmlns:a16="http://schemas.microsoft.com/office/drawing/2014/main" id="{7DEAB990-CCC4-4BC6-BD64-2AC999377034}"/>
              </a:ext>
            </a:extLst>
          </p:cNvPr>
          <p:cNvSpPr>
            <a:spLocks noGrp="1"/>
          </p:cNvSpPr>
          <p:nvPr>
            <p:ph idx="1"/>
          </p:nvPr>
        </p:nvSpPr>
        <p:spPr>
          <a:xfrm>
            <a:off x="107380" y="568325"/>
            <a:ext cx="9000810" cy="6101125"/>
          </a:xfrm>
        </p:spPr>
        <p:txBody>
          <a:bodyPr/>
          <a:lstStyle/>
          <a:p>
            <a:pPr>
              <a:spcBef>
                <a:spcPts val="0"/>
              </a:spcBef>
            </a:pPr>
            <a:r>
              <a:rPr lang="zh-CN" altLang="en-US" sz="2400" dirty="0"/>
              <a:t>从</a:t>
            </a:r>
            <a:r>
              <a:rPr lang="en-US" altLang="zh-CN" sz="2400" dirty="0" err="1"/>
              <a:t>SETI@home</a:t>
            </a:r>
            <a:r>
              <a:rPr lang="zh-CN" altLang="en-US" sz="2400" dirty="0"/>
              <a:t>项目正式启动以来，已经有</a:t>
            </a:r>
            <a:r>
              <a:rPr lang="en-US" altLang="zh-CN" sz="2400" dirty="0"/>
              <a:t>450</a:t>
            </a:r>
            <a:r>
              <a:rPr lang="zh-CN" altLang="en-US" sz="2400" dirty="0"/>
              <a:t>万志愿者参加了这个项目，总处理数据量达到了</a:t>
            </a:r>
            <a:r>
              <a:rPr lang="en-US" altLang="zh-CN" sz="2400" dirty="0"/>
              <a:t>15T</a:t>
            </a:r>
            <a:r>
              <a:rPr lang="zh-CN" altLang="en-US" sz="2400" dirty="0"/>
              <a:t>，平均每位参与者让自己的电脑为</a:t>
            </a:r>
            <a:r>
              <a:rPr lang="en-US" altLang="zh-CN" sz="2400" dirty="0" err="1"/>
              <a:t>SETI@home</a:t>
            </a:r>
            <a:r>
              <a:rPr lang="zh-CN" altLang="en-US" sz="2400" dirty="0"/>
              <a:t>工作了</a:t>
            </a:r>
            <a:r>
              <a:rPr lang="en-US" altLang="zh-CN" sz="2400" dirty="0"/>
              <a:t>17</a:t>
            </a:r>
            <a:r>
              <a:rPr lang="zh-CN" altLang="en-US" sz="2400" dirty="0"/>
              <a:t>个半小时，这相当于：</a:t>
            </a:r>
            <a:endParaRPr lang="en-US" altLang="zh-CN" sz="2400" dirty="0"/>
          </a:p>
          <a:p>
            <a:pPr lvl="1">
              <a:spcBef>
                <a:spcPts val="0"/>
              </a:spcBef>
            </a:pPr>
            <a:r>
              <a:rPr lang="zh-CN" altLang="en-US" sz="2400" dirty="0"/>
              <a:t>使用一台</a:t>
            </a:r>
            <a:r>
              <a:rPr lang="en-US" altLang="zh-CN" sz="2400" dirty="0"/>
              <a:t>PC</a:t>
            </a:r>
            <a:r>
              <a:rPr lang="zh-CN" altLang="en-US" sz="2400" dirty="0"/>
              <a:t>机工作</a:t>
            </a:r>
            <a:r>
              <a:rPr lang="en-US" altLang="zh-CN" sz="2400" dirty="0"/>
              <a:t>482023</a:t>
            </a:r>
            <a:r>
              <a:rPr lang="zh-CN" altLang="en-US" sz="2400" dirty="0"/>
              <a:t>年</a:t>
            </a:r>
            <a:endParaRPr lang="en-US" altLang="zh-CN" sz="2400" dirty="0"/>
          </a:p>
          <a:p>
            <a:pPr lvl="1">
              <a:spcBef>
                <a:spcPts val="0"/>
              </a:spcBef>
            </a:pPr>
            <a:r>
              <a:rPr lang="zh-CN" altLang="en-US" sz="2400" dirty="0"/>
              <a:t>使用超级计算机工作</a:t>
            </a:r>
            <a:r>
              <a:rPr lang="en-US" altLang="zh-CN" sz="2400" dirty="0"/>
              <a:t>48</a:t>
            </a:r>
            <a:r>
              <a:rPr lang="zh-CN" altLang="en-US" sz="2400" dirty="0"/>
              <a:t>年</a:t>
            </a:r>
            <a:endParaRPr lang="en-US" altLang="zh-CN" sz="2400" dirty="0"/>
          </a:p>
          <a:p>
            <a:pPr>
              <a:spcBef>
                <a:spcPts val="0"/>
              </a:spcBef>
            </a:pPr>
            <a:r>
              <a:rPr lang="zh-CN" altLang="en-US" sz="2400" dirty="0"/>
              <a:t>虽然整个计划耗资只有</a:t>
            </a:r>
            <a:r>
              <a:rPr lang="en-US" altLang="zh-CN" sz="2400" dirty="0"/>
              <a:t>50</a:t>
            </a:r>
            <a:r>
              <a:rPr lang="zh-CN" altLang="en-US" sz="2400" dirty="0"/>
              <a:t>万美元，却拥有强大的威力。</a:t>
            </a:r>
            <a:endParaRPr lang="en-US" altLang="zh-CN" sz="2400" dirty="0"/>
          </a:p>
          <a:p>
            <a:pPr>
              <a:spcBef>
                <a:spcPts val="0"/>
              </a:spcBef>
            </a:pPr>
            <a:r>
              <a:rPr lang="zh-CN" altLang="en-US" sz="2400" dirty="0"/>
              <a:t> </a:t>
            </a:r>
            <a:r>
              <a:rPr lang="en-US" altLang="zh-CN" sz="2400" dirty="0" err="1"/>
              <a:t>SETI@home</a:t>
            </a:r>
            <a:r>
              <a:rPr lang="zh-CN" altLang="en-US" sz="2400" dirty="0"/>
              <a:t>项目的大致流程：</a:t>
            </a:r>
          </a:p>
          <a:p>
            <a:pPr lvl="1">
              <a:spcBef>
                <a:spcPts val="0"/>
              </a:spcBef>
              <a:buSzPct val="100000"/>
              <a:buFont typeface="+mj-lt"/>
              <a:buAutoNum type="arabicPeriod"/>
            </a:pPr>
            <a:r>
              <a:rPr lang="zh-CN" altLang="en-US" sz="2400" dirty="0"/>
              <a:t>政府或者研究部门将一项需要巨大运算量的任务以</a:t>
            </a:r>
            <a:r>
              <a:rPr lang="zh-CN" altLang="en-US" sz="2400" dirty="0">
                <a:solidFill>
                  <a:srgbClr val="FF0000"/>
                </a:solidFill>
              </a:rPr>
              <a:t>程序</a:t>
            </a:r>
            <a:r>
              <a:rPr lang="zh-CN" altLang="en-US" sz="2400" dirty="0"/>
              <a:t>和</a:t>
            </a:r>
            <a:r>
              <a:rPr lang="zh-CN" altLang="en-US" sz="2400" dirty="0">
                <a:solidFill>
                  <a:srgbClr val="FF0000"/>
                </a:solidFill>
              </a:rPr>
              <a:t>数据</a:t>
            </a:r>
            <a:r>
              <a:rPr lang="zh-CN" altLang="en-US" sz="2400" dirty="0"/>
              <a:t>的形式提交给服务器。</a:t>
            </a:r>
          </a:p>
          <a:p>
            <a:pPr lvl="1">
              <a:spcBef>
                <a:spcPts val="0"/>
              </a:spcBef>
              <a:buSzPct val="100000"/>
              <a:buFont typeface="+mj-lt"/>
              <a:buAutoNum type="arabicPeriod"/>
            </a:pPr>
            <a:r>
              <a:rPr lang="zh-CN" altLang="en-US" sz="2400" dirty="0"/>
              <a:t>服务器将数据和程序代码分成更小的部分，即“子任务”。</a:t>
            </a:r>
          </a:p>
          <a:p>
            <a:pPr lvl="1">
              <a:spcBef>
                <a:spcPts val="0"/>
              </a:spcBef>
              <a:buSzPct val="100000"/>
              <a:buFont typeface="+mj-lt"/>
              <a:buAutoNum type="arabicPeriod"/>
            </a:pPr>
            <a:r>
              <a:rPr lang="en-US" altLang="zh-CN" sz="2400" dirty="0"/>
              <a:t>PC</a:t>
            </a:r>
            <a:r>
              <a:rPr lang="zh-CN" altLang="en-US" sz="2400" dirty="0"/>
              <a:t>机安装一种特殊的客户程序，它们能自动同服务器联络，自动下载和处理子任务。</a:t>
            </a:r>
          </a:p>
          <a:p>
            <a:pPr lvl="1">
              <a:spcBef>
                <a:spcPts val="0"/>
              </a:spcBef>
              <a:buSzPct val="100000"/>
              <a:buFont typeface="+mj-lt"/>
              <a:buAutoNum type="arabicPeriod"/>
            </a:pPr>
            <a:r>
              <a:rPr lang="zh-CN" altLang="en-US" sz="2400" dirty="0"/>
              <a:t>子任务处理完后的结果被送回服务器。然后，客户程序下载新的子任务，继续处理。</a:t>
            </a:r>
          </a:p>
          <a:p>
            <a:pPr lvl="1">
              <a:spcBef>
                <a:spcPts val="0"/>
              </a:spcBef>
              <a:buSzPct val="100000"/>
              <a:buFont typeface="+mj-lt"/>
              <a:buAutoNum type="arabicPeriod"/>
            </a:pPr>
            <a:r>
              <a:rPr lang="zh-CN" altLang="en-US" sz="2400" dirty="0"/>
              <a:t>一旦所有的子任务处理完毕，服务器就将各种结果汇总，生成最后的报告，并把最终结果发回提交人。</a:t>
            </a:r>
          </a:p>
        </p:txBody>
      </p:sp>
    </p:spTree>
    <p:extLst>
      <p:ext uri="{BB962C8B-B14F-4D97-AF65-F5344CB8AC3E}">
        <p14:creationId xmlns:p14="http://schemas.microsoft.com/office/powerpoint/2010/main" val="107678434"/>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103</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4" name="内容占位符 3">
            <a:extLst>
              <a:ext uri="{FF2B5EF4-FFF2-40B4-BE49-F238E27FC236}">
                <a16:creationId xmlns:a16="http://schemas.microsoft.com/office/drawing/2014/main" id="{5D53E0D8-266D-41BE-B4BC-70B07432C889}"/>
              </a:ext>
            </a:extLst>
          </p:cNvPr>
          <p:cNvSpPr>
            <a:spLocks noGrp="1"/>
          </p:cNvSpPr>
          <p:nvPr>
            <p:ph idx="1"/>
          </p:nvPr>
        </p:nvSpPr>
        <p:spPr>
          <a:xfrm>
            <a:off x="457200" y="908650"/>
            <a:ext cx="8362950" cy="5328638"/>
          </a:xfrm>
        </p:spPr>
        <p:txBody>
          <a:bodyPr/>
          <a:lstStyle/>
          <a:p>
            <a:pPr marL="0" indent="0">
              <a:buNone/>
            </a:pPr>
            <a:r>
              <a:rPr lang="zh-CN" altLang="en-US" dirty="0"/>
              <a:t>虽然到目前为止尚未找到外星人，</a:t>
            </a:r>
            <a:endParaRPr lang="en-US" altLang="zh-CN" dirty="0"/>
          </a:p>
          <a:p>
            <a:pPr marL="0" indent="0">
              <a:buNone/>
            </a:pPr>
            <a:endParaRPr lang="en-US" altLang="zh-CN" dirty="0"/>
          </a:p>
          <a:p>
            <a:pPr marL="0" indent="0">
              <a:buNone/>
            </a:pPr>
            <a:r>
              <a:rPr lang="zh-CN" altLang="en-US" dirty="0"/>
              <a:t>但是，</a:t>
            </a:r>
            <a:endParaRPr lang="en-US" altLang="zh-CN" dirty="0"/>
          </a:p>
          <a:p>
            <a:pPr marL="0" indent="0">
              <a:buNone/>
            </a:pPr>
            <a:endParaRPr lang="en-US" altLang="zh-CN" dirty="0"/>
          </a:p>
          <a:p>
            <a:pPr marL="0" indent="0">
              <a:buNone/>
            </a:pPr>
            <a:r>
              <a:rPr lang="en-US" altLang="zh-CN" dirty="0" err="1"/>
              <a:t>SETI@home</a:t>
            </a:r>
            <a:r>
              <a:rPr lang="zh-CN" altLang="en-US" dirty="0"/>
              <a:t>项目却有力地证明：</a:t>
            </a:r>
            <a:endParaRPr lang="en-US" altLang="zh-CN" dirty="0"/>
          </a:p>
          <a:p>
            <a:pPr marL="0" indent="0">
              <a:buNone/>
            </a:pPr>
            <a:r>
              <a:rPr lang="zh-CN" altLang="en-US" dirty="0"/>
              <a:t>网格计算是行之有效的。</a:t>
            </a:r>
          </a:p>
        </p:txBody>
      </p:sp>
    </p:spTree>
    <p:extLst>
      <p:ext uri="{BB962C8B-B14F-4D97-AF65-F5344CB8AC3E}">
        <p14:creationId xmlns:p14="http://schemas.microsoft.com/office/powerpoint/2010/main" val="85239391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104</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3" name="内容占位符 2">
            <a:extLst>
              <a:ext uri="{FF2B5EF4-FFF2-40B4-BE49-F238E27FC236}">
                <a16:creationId xmlns:a16="http://schemas.microsoft.com/office/drawing/2014/main" id="{7DEAB990-CCC4-4BC6-BD64-2AC999377034}"/>
              </a:ext>
            </a:extLst>
          </p:cNvPr>
          <p:cNvSpPr>
            <a:spLocks noGrp="1"/>
          </p:cNvSpPr>
          <p:nvPr>
            <p:ph idx="1"/>
          </p:nvPr>
        </p:nvSpPr>
        <p:spPr>
          <a:xfrm>
            <a:off x="323850" y="764630"/>
            <a:ext cx="8568750" cy="5904820"/>
          </a:xfrm>
        </p:spPr>
        <p:txBody>
          <a:bodyPr/>
          <a:lstStyle/>
          <a:p>
            <a:r>
              <a:rPr lang="en-US" altLang="zh-CN" sz="2400" dirty="0"/>
              <a:t>BOINC </a:t>
            </a:r>
            <a:r>
              <a:rPr lang="zh-CN" altLang="en-US" sz="2400" dirty="0"/>
              <a:t>是 </a:t>
            </a:r>
            <a:r>
              <a:rPr lang="en-US" altLang="zh-CN" sz="2400" dirty="0"/>
              <a:t>Berkeley Open Infrastructure for Network Computing </a:t>
            </a:r>
            <a:r>
              <a:rPr lang="zh-CN" altLang="en-US" sz="2400" dirty="0"/>
              <a:t>的首字母缩写，即</a:t>
            </a:r>
            <a:r>
              <a:rPr lang="zh-CN" altLang="en-US" sz="2400" dirty="0">
                <a:solidFill>
                  <a:srgbClr val="0000FF"/>
                </a:solidFill>
              </a:rPr>
              <a:t>伯克利开放式网络计算平台</a:t>
            </a:r>
            <a:r>
              <a:rPr lang="zh-CN" altLang="en-US" sz="2400" dirty="0"/>
              <a:t>，是用于</a:t>
            </a:r>
            <a:r>
              <a:rPr lang="zh-CN" altLang="en-US" sz="2400" dirty="0">
                <a:solidFill>
                  <a:srgbClr val="CC0099"/>
                </a:solidFill>
              </a:rPr>
              <a:t>志愿计算</a:t>
            </a:r>
            <a:r>
              <a:rPr lang="zh-CN" altLang="en-US" sz="2400" dirty="0"/>
              <a:t>和</a:t>
            </a:r>
            <a:r>
              <a:rPr lang="zh-CN" altLang="en-US" sz="2400" dirty="0">
                <a:solidFill>
                  <a:srgbClr val="FF0000"/>
                </a:solidFill>
              </a:rPr>
              <a:t>网格计算</a:t>
            </a:r>
            <a:r>
              <a:rPr lang="zh-CN" altLang="en-US" sz="2400" dirty="0"/>
              <a:t>的开放的中间件系统。</a:t>
            </a:r>
          </a:p>
          <a:p>
            <a:r>
              <a:rPr lang="en-US" altLang="zh-CN" sz="2400" dirty="0"/>
              <a:t>BOINC </a:t>
            </a:r>
            <a:r>
              <a:rPr lang="zh-CN" altLang="en-US" sz="2400" dirty="0"/>
              <a:t>最早是为了支持 </a:t>
            </a:r>
            <a:r>
              <a:rPr lang="en-US" altLang="zh-CN" sz="2400" dirty="0" err="1"/>
              <a:t>SETI@home</a:t>
            </a:r>
            <a:r>
              <a:rPr lang="en-US" altLang="zh-CN" sz="2400" dirty="0"/>
              <a:t> </a:t>
            </a:r>
            <a:r>
              <a:rPr lang="zh-CN" altLang="en-US" sz="2400" dirty="0"/>
              <a:t>项目而开发的，</a:t>
            </a:r>
            <a:br>
              <a:rPr lang="en-US" altLang="zh-CN" sz="2400" dirty="0"/>
            </a:br>
            <a:r>
              <a:rPr lang="zh-CN" altLang="en-US" sz="2400" dirty="0"/>
              <a:t>之后逐渐成了最为主流的分布式计算平台，</a:t>
            </a:r>
            <a:br>
              <a:rPr lang="en-US" altLang="zh-CN" sz="2400" dirty="0"/>
            </a:br>
            <a:r>
              <a:rPr lang="zh-CN" altLang="en-US" sz="2400" dirty="0"/>
              <a:t>为众多的数学、物理、化学、生命科学、地球科学等学科类别的项目所使用。</a:t>
            </a:r>
            <a:br>
              <a:rPr lang="en-US" altLang="zh-CN" sz="2400" dirty="0"/>
            </a:br>
            <a:r>
              <a:rPr lang="en-US" altLang="zh-CN" sz="2400" dirty="0"/>
              <a:t>BOINC </a:t>
            </a:r>
            <a:r>
              <a:rPr lang="zh-CN" altLang="en-US" sz="2400" dirty="0"/>
              <a:t>的开发目的是为了帮助研究人员更方便地获得分布在世界各地的志愿者的计算资源。</a:t>
            </a:r>
          </a:p>
          <a:p>
            <a:r>
              <a:rPr lang="en-US" altLang="zh-CN" sz="2400" dirty="0"/>
              <a:t>BOINC </a:t>
            </a:r>
            <a:r>
              <a:rPr lang="zh-CN" altLang="en-US" sz="2400" dirty="0"/>
              <a:t>由美国加州大学伯克利分校（</a:t>
            </a:r>
            <a:r>
              <a:rPr lang="en-US" altLang="zh-CN" sz="2400" dirty="0" err="1"/>
              <a:t>U.C.Berkeley</a:t>
            </a:r>
            <a:r>
              <a:rPr lang="zh-CN" altLang="en-US" sz="2400" dirty="0"/>
              <a:t>）空间科学实验室的一个团队所开发，领导者为 </a:t>
            </a:r>
            <a:r>
              <a:rPr lang="en-US" altLang="zh-CN" sz="2400" dirty="0"/>
              <a:t>David Anderson</a:t>
            </a:r>
            <a:r>
              <a:rPr lang="zh-CN" altLang="en-US" sz="2400" dirty="0"/>
              <a:t>，他也领导了 </a:t>
            </a:r>
            <a:r>
              <a:rPr lang="en-US" altLang="zh-CN" sz="2400" dirty="0" err="1"/>
              <a:t>SETI@home</a:t>
            </a:r>
            <a:r>
              <a:rPr lang="en-US" altLang="zh-CN" sz="2400" dirty="0"/>
              <a:t> </a:t>
            </a:r>
            <a:r>
              <a:rPr lang="zh-CN" altLang="en-US" sz="2400" dirty="0"/>
              <a:t>项目的开发。</a:t>
            </a:r>
            <a:br>
              <a:rPr lang="en-US" altLang="zh-CN" sz="2400" dirty="0"/>
            </a:br>
            <a:r>
              <a:rPr lang="en-US" altLang="zh-CN" sz="2400" dirty="0"/>
              <a:t>BOINC </a:t>
            </a:r>
            <a:r>
              <a:rPr lang="zh-CN" altLang="en-US" sz="2400" dirty="0"/>
              <a:t>项目的开发得到了美国国家科学基金会（</a:t>
            </a:r>
            <a:r>
              <a:rPr lang="en-US" altLang="zh-CN" sz="2400" dirty="0"/>
              <a:t>National Science Foundation</a:t>
            </a:r>
            <a:r>
              <a:rPr lang="zh-CN" altLang="en-US" sz="2400" dirty="0"/>
              <a:t>）的赞助。</a:t>
            </a:r>
          </a:p>
        </p:txBody>
      </p:sp>
    </p:spTree>
    <p:extLst>
      <p:ext uri="{BB962C8B-B14F-4D97-AF65-F5344CB8AC3E}">
        <p14:creationId xmlns:p14="http://schemas.microsoft.com/office/powerpoint/2010/main" val="228653515"/>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105</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4" name="内容占位符 3">
            <a:extLst>
              <a:ext uri="{FF2B5EF4-FFF2-40B4-BE49-F238E27FC236}">
                <a16:creationId xmlns:a16="http://schemas.microsoft.com/office/drawing/2014/main" id="{4BB17632-47B0-41AA-B2DC-D61115F82EB2}"/>
              </a:ext>
            </a:extLst>
          </p:cNvPr>
          <p:cNvSpPr>
            <a:spLocks noGrp="1"/>
          </p:cNvSpPr>
          <p:nvPr>
            <p:ph idx="1"/>
          </p:nvPr>
        </p:nvSpPr>
        <p:spPr>
          <a:xfrm>
            <a:off x="457200" y="765175"/>
            <a:ext cx="8362950" cy="575535"/>
          </a:xfrm>
        </p:spPr>
        <p:txBody>
          <a:bodyPr/>
          <a:lstStyle/>
          <a:p>
            <a:pPr marL="0" indent="0">
              <a:buNone/>
            </a:pPr>
            <a:r>
              <a:rPr lang="en-US" altLang="zh-CN" dirty="0"/>
              <a:t>BOINC </a:t>
            </a:r>
            <a:r>
              <a:rPr lang="zh-CN" altLang="en-US" dirty="0"/>
              <a:t>平台上的主流计算项目：</a:t>
            </a:r>
          </a:p>
        </p:txBody>
      </p:sp>
      <p:graphicFrame>
        <p:nvGraphicFramePr>
          <p:cNvPr id="5" name="表格 4">
            <a:extLst>
              <a:ext uri="{FF2B5EF4-FFF2-40B4-BE49-F238E27FC236}">
                <a16:creationId xmlns:a16="http://schemas.microsoft.com/office/drawing/2014/main" id="{04DD42E5-3133-4E55-A4A8-7896E08537A8}"/>
              </a:ext>
            </a:extLst>
          </p:cNvPr>
          <p:cNvGraphicFramePr>
            <a:graphicFrameLocks noGrp="1"/>
          </p:cNvGraphicFramePr>
          <p:nvPr>
            <p:extLst>
              <p:ext uri="{D42A27DB-BD31-4B8C-83A1-F6EECF244321}">
                <p14:modId xmlns:p14="http://schemas.microsoft.com/office/powerpoint/2010/main" val="1814037804"/>
              </p:ext>
            </p:extLst>
          </p:nvPr>
        </p:nvGraphicFramePr>
        <p:xfrm>
          <a:off x="611711" y="1483795"/>
          <a:ext cx="8064859" cy="4033495"/>
        </p:xfrm>
        <a:graphic>
          <a:graphicData uri="http://schemas.openxmlformats.org/drawingml/2006/table">
            <a:tbl>
              <a:tblPr firstRow="1" bandRow="1">
                <a:tableStyleId>{5940675A-B579-460E-94D1-54222C63F5DA}</a:tableStyleId>
              </a:tblPr>
              <a:tblGrid>
                <a:gridCol w="3384470">
                  <a:extLst>
                    <a:ext uri="{9D8B030D-6E8A-4147-A177-3AD203B41FA5}">
                      <a16:colId xmlns:a16="http://schemas.microsoft.com/office/drawing/2014/main" val="822422826"/>
                    </a:ext>
                  </a:extLst>
                </a:gridCol>
                <a:gridCol w="4680389">
                  <a:extLst>
                    <a:ext uri="{9D8B030D-6E8A-4147-A177-3AD203B41FA5}">
                      <a16:colId xmlns:a16="http://schemas.microsoft.com/office/drawing/2014/main" val="2170266136"/>
                    </a:ext>
                  </a:extLst>
                </a:gridCol>
              </a:tblGrid>
              <a:tr h="741655">
                <a:tc>
                  <a:txBody>
                    <a:bodyPr/>
                    <a:lstStyle/>
                    <a:p>
                      <a:pPr algn="r"/>
                      <a:r>
                        <a:rPr lang="en-US" altLang="zh-CN" sz="2400" b="1" dirty="0" err="1"/>
                        <a:t>SETI@home</a:t>
                      </a:r>
                      <a:endParaRPr lang="zh-CN" altLang="en-US" sz="2400" b="1" dirty="0"/>
                    </a:p>
                  </a:txBody>
                  <a:tcPr anchor="ctr"/>
                </a:tc>
                <a:tc>
                  <a:txBody>
                    <a:bodyPr/>
                    <a:lstStyle/>
                    <a:p>
                      <a:pPr algn="l"/>
                      <a:r>
                        <a:rPr lang="zh-CN" altLang="en-US" sz="2400" b="1" dirty="0"/>
                        <a:t>搜寻外星文明发出的无线电信号，其前身为 </a:t>
                      </a:r>
                      <a:r>
                        <a:rPr lang="en-US" altLang="zh-CN" sz="2400" b="1" dirty="0" err="1"/>
                        <a:t>SETI@home</a:t>
                      </a:r>
                      <a:r>
                        <a:rPr lang="en-US" altLang="zh-CN" sz="2400" b="1" dirty="0"/>
                        <a:t> Classic</a:t>
                      </a:r>
                      <a:r>
                        <a:rPr lang="zh-CN" altLang="en-US" sz="2400" b="1" dirty="0"/>
                        <a:t>。</a:t>
                      </a:r>
                    </a:p>
                  </a:txBody>
                  <a:tcPr anchor="ctr"/>
                </a:tc>
                <a:extLst>
                  <a:ext uri="{0D108BD9-81ED-4DB2-BD59-A6C34878D82A}">
                    <a16:rowId xmlns:a16="http://schemas.microsoft.com/office/drawing/2014/main" val="4273123575"/>
                  </a:ext>
                </a:extLst>
              </a:tr>
              <a:tr h="741655">
                <a:tc>
                  <a:txBody>
                    <a:bodyPr/>
                    <a:lstStyle/>
                    <a:p>
                      <a:pPr algn="r"/>
                      <a:r>
                        <a:rPr lang="en-US" altLang="zh-CN" sz="2400" b="1" dirty="0" err="1"/>
                        <a:t>Einstein@Home</a:t>
                      </a:r>
                      <a:endParaRPr lang="zh-CN" altLang="en-US" sz="2400" b="1" dirty="0"/>
                    </a:p>
                  </a:txBody>
                  <a:tcPr anchor="ctr"/>
                </a:tc>
                <a:tc>
                  <a:txBody>
                    <a:bodyPr/>
                    <a:lstStyle/>
                    <a:p>
                      <a:pPr algn="l"/>
                      <a:r>
                        <a:rPr lang="zh-CN" altLang="en-US" sz="2400" b="1" dirty="0"/>
                        <a:t>寻找引力波存在的证据，</a:t>
                      </a:r>
                      <a:br>
                        <a:rPr lang="en-US" altLang="zh-CN" sz="2400" b="1" dirty="0"/>
                      </a:br>
                      <a:r>
                        <a:rPr lang="en-US" altLang="zh-CN" sz="2400" b="1" dirty="0"/>
                        <a:t>2005</a:t>
                      </a:r>
                      <a:r>
                        <a:rPr lang="zh-CN" altLang="en-US" sz="2400" b="1" dirty="0"/>
                        <a:t>世界物理年的活动项目。</a:t>
                      </a:r>
                    </a:p>
                  </a:txBody>
                  <a:tcPr anchor="ctr"/>
                </a:tc>
                <a:extLst>
                  <a:ext uri="{0D108BD9-81ED-4DB2-BD59-A6C34878D82A}">
                    <a16:rowId xmlns:a16="http://schemas.microsoft.com/office/drawing/2014/main" val="2835198312"/>
                  </a:ext>
                </a:extLst>
              </a:tr>
              <a:tr h="741655">
                <a:tc>
                  <a:txBody>
                    <a:bodyPr/>
                    <a:lstStyle/>
                    <a:p>
                      <a:pPr algn="r"/>
                      <a:r>
                        <a:rPr lang="en-US" altLang="zh-CN" sz="2400" b="1" dirty="0" err="1"/>
                        <a:t>Rosetta@home</a:t>
                      </a:r>
                      <a:endParaRPr lang="zh-CN" altLang="en-US" sz="2400" b="1" dirty="0"/>
                    </a:p>
                  </a:txBody>
                  <a:tcPr anchor="ctr"/>
                </a:tc>
                <a:tc>
                  <a:txBody>
                    <a:bodyPr/>
                    <a:lstStyle/>
                    <a:p>
                      <a:pPr algn="l"/>
                      <a:r>
                        <a:rPr lang="zh-CN" altLang="en-US" sz="2400" b="1" dirty="0"/>
                        <a:t>蛋白质结构预测和设计。</a:t>
                      </a:r>
                    </a:p>
                  </a:txBody>
                  <a:tcPr anchor="ctr"/>
                </a:tc>
                <a:extLst>
                  <a:ext uri="{0D108BD9-81ED-4DB2-BD59-A6C34878D82A}">
                    <a16:rowId xmlns:a16="http://schemas.microsoft.com/office/drawing/2014/main" val="487648475"/>
                  </a:ext>
                </a:extLst>
              </a:tr>
              <a:tr h="741655">
                <a:tc>
                  <a:txBody>
                    <a:bodyPr/>
                    <a:lstStyle/>
                    <a:p>
                      <a:pPr algn="r"/>
                      <a:r>
                        <a:rPr lang="en-US" altLang="zh-CN" sz="2400" b="1" dirty="0" err="1"/>
                        <a:t>ClimatePrediction.Net</a:t>
                      </a:r>
                      <a:endParaRPr lang="zh-CN" altLang="en-US" sz="2400" b="1" dirty="0"/>
                    </a:p>
                  </a:txBody>
                  <a:tcPr anchor="ctr"/>
                </a:tc>
                <a:tc>
                  <a:txBody>
                    <a:bodyPr/>
                    <a:lstStyle/>
                    <a:p>
                      <a:pPr algn="l"/>
                      <a:r>
                        <a:rPr lang="zh-CN" altLang="en-US" sz="2400" b="1" dirty="0"/>
                        <a:t>研究气候变化的趋势（简称</a:t>
                      </a:r>
                      <a:r>
                        <a:rPr lang="en-US" altLang="zh-CN" sz="2400" b="1" dirty="0"/>
                        <a:t>CPDN</a:t>
                      </a:r>
                      <a:r>
                        <a:rPr lang="zh-CN" altLang="en-US" sz="2400" b="1" dirty="0"/>
                        <a:t>）。</a:t>
                      </a:r>
                    </a:p>
                  </a:txBody>
                  <a:tcPr anchor="ctr"/>
                </a:tc>
                <a:extLst>
                  <a:ext uri="{0D108BD9-81ED-4DB2-BD59-A6C34878D82A}">
                    <a16:rowId xmlns:a16="http://schemas.microsoft.com/office/drawing/2014/main" val="913796052"/>
                  </a:ext>
                </a:extLst>
              </a:tr>
              <a:tr h="741655">
                <a:tc>
                  <a:txBody>
                    <a:bodyPr/>
                    <a:lstStyle/>
                    <a:p>
                      <a:pPr algn="r"/>
                      <a:r>
                        <a:rPr lang="en-US" altLang="zh-CN" sz="2400" b="1" dirty="0"/>
                        <a:t>World Community Grid</a:t>
                      </a:r>
                      <a:endParaRPr lang="zh-CN" altLang="en-US" sz="2400" b="1" dirty="0"/>
                    </a:p>
                  </a:txBody>
                  <a:tcPr anchor="ctr"/>
                </a:tc>
                <a:tc>
                  <a:txBody>
                    <a:bodyPr/>
                    <a:lstStyle/>
                    <a:p>
                      <a:pPr algn="l"/>
                      <a:r>
                        <a:rPr lang="en-US" altLang="zh-CN" sz="2400" b="1" dirty="0"/>
                        <a:t>IBM</a:t>
                      </a:r>
                      <a:r>
                        <a:rPr lang="zh-CN" altLang="en-US" sz="2400" b="1" dirty="0"/>
                        <a:t>公司主持的分布式计算项目，含多个生命科学类的子项目。</a:t>
                      </a:r>
                    </a:p>
                  </a:txBody>
                  <a:tcPr anchor="ctr"/>
                </a:tc>
                <a:extLst>
                  <a:ext uri="{0D108BD9-81ED-4DB2-BD59-A6C34878D82A}">
                    <a16:rowId xmlns:a16="http://schemas.microsoft.com/office/drawing/2014/main" val="503901786"/>
                  </a:ext>
                </a:extLst>
              </a:tr>
            </a:tbl>
          </a:graphicData>
        </a:graphic>
      </p:graphicFrame>
    </p:spTree>
    <p:extLst>
      <p:ext uri="{BB962C8B-B14F-4D97-AF65-F5344CB8AC3E}">
        <p14:creationId xmlns:p14="http://schemas.microsoft.com/office/powerpoint/2010/main" val="3005003323"/>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508506AA-2636-40AB-9F5F-02FF4B117EEC}" type="slidenum">
              <a:rPr lang="zh-CN" altLang="en-US"/>
              <a:pPr/>
              <a:t>106</a:t>
            </a:fld>
            <a:endParaRPr lang="en-US" altLang="zh-CN"/>
          </a:p>
        </p:txBody>
      </p:sp>
      <p:sp>
        <p:nvSpPr>
          <p:cNvPr id="88067" name="Rectangle 2"/>
          <p:cNvSpPr>
            <a:spLocks noGrp="1" noChangeArrowheads="1"/>
          </p:cNvSpPr>
          <p:nvPr>
            <p:ph type="title"/>
          </p:nvPr>
        </p:nvSpPr>
        <p:spPr/>
        <p:txBody>
          <a:bodyPr/>
          <a:lstStyle/>
          <a:p>
            <a:pPr eaLnBrk="1" hangingPunct="1"/>
            <a:r>
              <a:rPr lang="en-US" altLang="zh-CN" dirty="0"/>
              <a:t>9.7.4  </a:t>
            </a:r>
            <a:r>
              <a:rPr lang="zh-CN" altLang="en-US" dirty="0"/>
              <a:t>网格</a:t>
            </a:r>
          </a:p>
        </p:txBody>
      </p:sp>
      <p:sp>
        <p:nvSpPr>
          <p:cNvPr id="4" name="内容占位符 3">
            <a:extLst>
              <a:ext uri="{FF2B5EF4-FFF2-40B4-BE49-F238E27FC236}">
                <a16:creationId xmlns:a16="http://schemas.microsoft.com/office/drawing/2014/main" id="{B0D45C75-A790-45D4-A341-FDC281212FB4}"/>
              </a:ext>
            </a:extLst>
          </p:cNvPr>
          <p:cNvSpPr>
            <a:spLocks noGrp="1"/>
          </p:cNvSpPr>
          <p:nvPr>
            <p:ph idx="1"/>
          </p:nvPr>
        </p:nvSpPr>
        <p:spPr>
          <a:xfrm>
            <a:off x="457200" y="1268700"/>
            <a:ext cx="8362950" cy="4968588"/>
          </a:xfrm>
        </p:spPr>
        <p:txBody>
          <a:bodyPr/>
          <a:lstStyle/>
          <a:p>
            <a:r>
              <a:rPr lang="en-US" altLang="zh-CN" sz="2400" dirty="0"/>
              <a:t>Client/Server </a:t>
            </a:r>
            <a:r>
              <a:rPr lang="zh-CN" altLang="en-US" sz="2400" dirty="0"/>
              <a:t>模式：</a:t>
            </a:r>
            <a:endParaRPr lang="en-US" altLang="zh-CN" sz="2400" dirty="0"/>
          </a:p>
          <a:p>
            <a:pPr lvl="1"/>
            <a:r>
              <a:rPr lang="zh-CN" altLang="en-US" sz="2400" dirty="0"/>
              <a:t>主要业务逻辑在 </a:t>
            </a:r>
            <a:r>
              <a:rPr lang="en-US" altLang="zh-CN" sz="2400" dirty="0"/>
              <a:t>Server </a:t>
            </a:r>
            <a:r>
              <a:rPr lang="zh-CN" altLang="en-US" sz="2400" dirty="0"/>
              <a:t>上面完成的；</a:t>
            </a:r>
            <a:r>
              <a:rPr lang="en-US" altLang="zh-CN" sz="2400" dirty="0"/>
              <a:t>Client </a:t>
            </a:r>
            <a:r>
              <a:rPr lang="zh-CN" altLang="en-US" sz="2400" dirty="0"/>
              <a:t>只提供基本的用户界面和操作接口，因此 </a:t>
            </a:r>
            <a:r>
              <a:rPr lang="en-US" altLang="zh-CN" sz="2400" dirty="0"/>
              <a:t>Client </a:t>
            </a:r>
            <a:r>
              <a:rPr lang="zh-CN" altLang="en-US" sz="2400" dirty="0"/>
              <a:t>可以做到非常轻量级，通常只需要一个浏览器。</a:t>
            </a:r>
            <a:endParaRPr lang="en-US" altLang="zh-CN" sz="2400" dirty="0"/>
          </a:p>
          <a:p>
            <a:pPr lvl="1"/>
            <a:r>
              <a:rPr lang="en-US" altLang="zh-CN" sz="2400" dirty="0"/>
              <a:t>C/S </a:t>
            </a:r>
            <a:r>
              <a:rPr lang="zh-CN" altLang="en-US" sz="2400" dirty="0"/>
              <a:t>要解决的主要问题是如何有效利用集中在一处的大型计算资源。</a:t>
            </a:r>
            <a:endParaRPr lang="en-US" altLang="zh-CN" sz="2400" dirty="0"/>
          </a:p>
          <a:p>
            <a:r>
              <a:rPr lang="zh-CN" altLang="en-US" sz="2400" dirty="0"/>
              <a:t>网格：</a:t>
            </a:r>
            <a:endParaRPr lang="en-US" altLang="zh-CN" sz="2400" dirty="0"/>
          </a:p>
          <a:p>
            <a:pPr lvl="1"/>
            <a:r>
              <a:rPr lang="zh-CN" altLang="en-US" sz="2400" dirty="0"/>
              <a:t>主要计算任务是在客户端上进行的。</a:t>
            </a:r>
            <a:br>
              <a:rPr lang="en-US" altLang="zh-CN" sz="2400" dirty="0"/>
            </a:br>
            <a:r>
              <a:rPr lang="zh-CN" altLang="en-US" sz="2400" dirty="0"/>
              <a:t>网格的 </a:t>
            </a:r>
            <a:r>
              <a:rPr lang="en-US" altLang="zh-CN" sz="2400" dirty="0"/>
              <a:t>Server </a:t>
            </a:r>
            <a:r>
              <a:rPr lang="zh-CN" altLang="en-US" sz="2400" dirty="0"/>
              <a:t>只负责任务的分发和结果的收集，而耗时的运算过程是在 </a:t>
            </a:r>
            <a:r>
              <a:rPr lang="en-US" altLang="zh-CN" sz="2400" dirty="0"/>
              <a:t>Client </a:t>
            </a:r>
            <a:r>
              <a:rPr lang="zh-CN" altLang="en-US" sz="2400" dirty="0"/>
              <a:t>上完成的。</a:t>
            </a:r>
            <a:endParaRPr lang="en-US" altLang="zh-CN" sz="2400" dirty="0"/>
          </a:p>
          <a:p>
            <a:pPr lvl="1"/>
            <a:r>
              <a:rPr lang="zh-CN" altLang="en-US" sz="2400" dirty="0"/>
              <a:t>网格要解决的主要问题是如何有效利用分散在多处的闲散计算资源。</a:t>
            </a:r>
          </a:p>
        </p:txBody>
      </p:sp>
      <p:sp>
        <p:nvSpPr>
          <p:cNvPr id="7" name="内容占位符 3">
            <a:extLst>
              <a:ext uri="{FF2B5EF4-FFF2-40B4-BE49-F238E27FC236}">
                <a16:creationId xmlns:a16="http://schemas.microsoft.com/office/drawing/2014/main" id="{8147032E-B974-4341-8F0E-039A07D022A2}"/>
              </a:ext>
            </a:extLst>
          </p:cNvPr>
          <p:cNvSpPr txBox="1">
            <a:spLocks/>
          </p:cNvSpPr>
          <p:nvPr/>
        </p:nvSpPr>
        <p:spPr bwMode="auto">
          <a:xfrm>
            <a:off x="457200" y="692620"/>
            <a:ext cx="8362950" cy="576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1463" indent="-271463"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541338" indent="-269875"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04863" indent="-26352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楷体" panose="02010609060101010101" pitchFamily="49" charset="-122"/>
                <a:ea typeface="楷体" panose="02010609060101010101" pitchFamily="49" charset="-122"/>
              </a:defRPr>
            </a:lvl3pPr>
            <a:lvl4pPr marL="1074738" indent="-2698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楷体" panose="02010609060101010101" pitchFamily="49" charset="-122"/>
                <a:ea typeface="楷体" panose="02010609060101010101" pitchFamily="49" charset="-122"/>
              </a:defRPr>
            </a:lvl4pPr>
            <a:lvl5pPr marL="1346200" indent="-271463"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楷体" panose="02010609060101010101" pitchFamily="49" charset="-122"/>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buNone/>
            </a:pPr>
            <a:r>
              <a:rPr lang="zh-CN" altLang="en-US" kern="0" dirty="0">
                <a:solidFill>
                  <a:srgbClr val="FF0000"/>
                </a:solidFill>
                <a:latin typeface="+mj-lt"/>
                <a:ea typeface="黑体" panose="02010609060101010101" pitchFamily="49" charset="-122"/>
              </a:rPr>
              <a:t>网格</a:t>
            </a:r>
            <a:r>
              <a:rPr lang="zh-CN" altLang="en-US" kern="0" dirty="0">
                <a:latin typeface="+mj-lt"/>
                <a:ea typeface="黑体" panose="02010609060101010101" pitchFamily="49" charset="-122"/>
              </a:rPr>
              <a:t>架构与</a:t>
            </a:r>
            <a:r>
              <a:rPr lang="en-US" altLang="zh-CN" kern="0" dirty="0">
                <a:solidFill>
                  <a:srgbClr val="CC0099"/>
                </a:solidFill>
                <a:latin typeface="+mj-lt"/>
                <a:ea typeface="黑体" panose="02010609060101010101" pitchFamily="49" charset="-122"/>
              </a:rPr>
              <a:t>Client/Server</a:t>
            </a:r>
            <a:r>
              <a:rPr lang="zh-CN" altLang="en-US" kern="0" dirty="0">
                <a:latin typeface="+mj-lt"/>
                <a:ea typeface="黑体" panose="02010609060101010101" pitchFamily="49" charset="-122"/>
              </a:rPr>
              <a:t>架构的</a:t>
            </a:r>
            <a:r>
              <a:rPr lang="zh-CN" altLang="en-US" kern="0" dirty="0">
                <a:solidFill>
                  <a:srgbClr val="0000FF"/>
                </a:solidFill>
                <a:latin typeface="+mj-lt"/>
                <a:ea typeface="黑体" panose="02010609060101010101" pitchFamily="49" charset="-122"/>
              </a:rPr>
              <a:t>区别</a:t>
            </a:r>
            <a:r>
              <a:rPr lang="zh-CN" altLang="en-US" kern="0" dirty="0">
                <a:latin typeface="+mj-lt"/>
                <a:ea typeface="黑体" panose="02010609060101010101" pitchFamily="49" charset="-122"/>
              </a:rPr>
              <a:t>：</a:t>
            </a:r>
          </a:p>
        </p:txBody>
      </p:sp>
      <p:sp>
        <p:nvSpPr>
          <p:cNvPr id="8" name="动作按钮: 转到主页 7">
            <a:hlinkClick r:id="rId2" action="ppaction://hlinksldjump" highlightClick="1"/>
            <a:extLst>
              <a:ext uri="{FF2B5EF4-FFF2-40B4-BE49-F238E27FC236}">
                <a16:creationId xmlns:a16="http://schemas.microsoft.com/office/drawing/2014/main" id="{F08CFD8D-854E-45F2-8DEE-CD7918E7A89C}"/>
              </a:ext>
            </a:extLst>
          </p:cNvPr>
          <p:cNvSpPr/>
          <p:nvPr/>
        </p:nvSpPr>
        <p:spPr bwMode="auto">
          <a:xfrm>
            <a:off x="8172150" y="341860"/>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57439364"/>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924099" name="Rectangle 3"/>
          <p:cNvSpPr>
            <a:spLocks noChangeArrowheads="1"/>
          </p:cNvSpPr>
          <p:nvPr/>
        </p:nvSpPr>
        <p:spPr bwMode="auto">
          <a:xfrm>
            <a:off x="1331913" y="4579938"/>
            <a:ext cx="7416667"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9.8  </a:t>
            </a:r>
            <a:r>
              <a:rPr lang="zh-CN" altLang="en-US" sz="4000" b="0" dirty="0">
                <a:latin typeface="+mn-lt"/>
                <a:ea typeface="楷体" panose="02010609060101010101" pitchFamily="49" charset="-122"/>
              </a:rPr>
              <a:t>云计算</a:t>
            </a:r>
            <a:endParaRPr lang="zh-CN" altLang="en-US" sz="4000" b="0" dirty="0">
              <a:solidFill>
                <a:srgbClr val="CC0000"/>
              </a:solidFill>
              <a:latin typeface="+mn-lt"/>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924098">
                                            <p:txEl>
                                              <p:pRg st="0" end="0"/>
                                            </p:txEl>
                                          </p:spTgt>
                                        </p:tgtEl>
                                        <p:attrNameLst>
                                          <p:attrName>style.visibility</p:attrName>
                                        </p:attrNameLst>
                                      </p:cBhvr>
                                      <p:to>
                                        <p:strVal val="visible"/>
                                      </p:to>
                                    </p:set>
                                    <p:anim calcmode="lin" valueType="num">
                                      <p:cBhvr>
                                        <p:cTn id="7" dur="500" fill="hold"/>
                                        <p:tgtEl>
                                          <p:spTgt spid="192409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92409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92409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92409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924098">
                                            <p:txEl>
                                              <p:pRg st="1" end="1"/>
                                            </p:txEl>
                                          </p:spTgt>
                                        </p:tgtEl>
                                        <p:attrNameLst>
                                          <p:attrName>style.visibility</p:attrName>
                                        </p:attrNameLst>
                                      </p:cBhvr>
                                      <p:to>
                                        <p:strVal val="visible"/>
                                      </p:to>
                                    </p:set>
                                    <p:anim calcmode="lin" valueType="num">
                                      <p:cBhvr additive="base">
                                        <p:cTn id="14" dur="500" fill="hold"/>
                                        <p:tgtEl>
                                          <p:spTgt spid="192409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92409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924099">
                                            <p:txEl>
                                              <p:pRg st="0" end="0"/>
                                            </p:txEl>
                                          </p:spTgt>
                                        </p:tgtEl>
                                        <p:attrNameLst>
                                          <p:attrName>style.visibility</p:attrName>
                                        </p:attrNameLst>
                                      </p:cBhvr>
                                      <p:to>
                                        <p:strVal val="visible"/>
                                      </p:to>
                                    </p:set>
                                    <p:anim calcmode="lin" valueType="num">
                                      <p:cBhvr additive="base">
                                        <p:cTn id="19" dur="500" fill="hold"/>
                                        <p:tgtEl>
                                          <p:spTgt spid="192409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24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F80A9-5100-4D31-AECB-61335C41498D}"/>
              </a:ext>
            </a:extLst>
          </p:cNvPr>
          <p:cNvSpPr>
            <a:spLocks noGrp="1"/>
          </p:cNvSpPr>
          <p:nvPr>
            <p:ph type="title"/>
          </p:nvPr>
        </p:nvSpPr>
        <p:spPr/>
        <p:txBody>
          <a:bodyPr/>
          <a:lstStyle/>
          <a:p>
            <a:r>
              <a:rPr lang="zh-CN" altLang="en-US" dirty="0"/>
              <a:t>一、云计算的概念</a:t>
            </a:r>
          </a:p>
        </p:txBody>
      </p:sp>
      <p:sp>
        <p:nvSpPr>
          <p:cNvPr id="3" name="内容占位符 2">
            <a:extLst>
              <a:ext uri="{FF2B5EF4-FFF2-40B4-BE49-F238E27FC236}">
                <a16:creationId xmlns:a16="http://schemas.microsoft.com/office/drawing/2014/main" id="{CA853B11-9CA8-4AC8-9C4B-BDF655854184}"/>
              </a:ext>
            </a:extLst>
          </p:cNvPr>
          <p:cNvSpPr>
            <a:spLocks noGrp="1"/>
          </p:cNvSpPr>
          <p:nvPr>
            <p:ph idx="1"/>
          </p:nvPr>
        </p:nvSpPr>
        <p:spPr>
          <a:xfrm>
            <a:off x="457200" y="1052670"/>
            <a:ext cx="8362950" cy="1015975"/>
          </a:xfrm>
        </p:spPr>
        <p:txBody>
          <a:bodyPr/>
          <a:lstStyle/>
          <a:p>
            <a:r>
              <a:rPr lang="zh-CN" altLang="en-US" sz="2400" dirty="0"/>
              <a:t>服务提供商通过</a:t>
            </a:r>
            <a:r>
              <a:rPr lang="zh-CN" altLang="en-US" sz="2400" dirty="0">
                <a:solidFill>
                  <a:srgbClr val="0000FF"/>
                </a:solidFill>
              </a:rPr>
              <a:t>云数据中心</a:t>
            </a:r>
            <a:r>
              <a:rPr lang="zh-CN" altLang="en-US" sz="2400" dirty="0"/>
              <a:t>为用户提供</a:t>
            </a:r>
            <a:r>
              <a:rPr lang="zh-CN" altLang="en-US" sz="2400" dirty="0">
                <a:solidFill>
                  <a:srgbClr val="FF0000"/>
                </a:solidFill>
              </a:rPr>
              <a:t>基础设施</a:t>
            </a:r>
            <a:r>
              <a:rPr lang="zh-CN" altLang="en-US" sz="2400" dirty="0"/>
              <a:t>、</a:t>
            </a:r>
            <a:r>
              <a:rPr lang="zh-CN" altLang="en-US" sz="2400" dirty="0">
                <a:solidFill>
                  <a:srgbClr val="FF0000"/>
                </a:solidFill>
              </a:rPr>
              <a:t>服务</a:t>
            </a:r>
            <a:r>
              <a:rPr lang="zh-CN" altLang="en-US" sz="2400" dirty="0"/>
              <a:t>。</a:t>
            </a:r>
            <a:endParaRPr lang="en-US" altLang="zh-CN" sz="2400" dirty="0"/>
          </a:p>
          <a:p>
            <a:r>
              <a:rPr lang="zh-CN" altLang="en-US" sz="2400" dirty="0"/>
              <a:t>用户通过</a:t>
            </a:r>
            <a:r>
              <a:rPr lang="en-US" altLang="zh-CN" sz="2400" dirty="0">
                <a:solidFill>
                  <a:srgbClr val="0000FF"/>
                </a:solidFill>
              </a:rPr>
              <a:t>Web</a:t>
            </a:r>
            <a:r>
              <a:rPr lang="zh-CN" altLang="en-US" sz="2400" dirty="0">
                <a:solidFill>
                  <a:srgbClr val="0000FF"/>
                </a:solidFill>
              </a:rPr>
              <a:t>接口</a:t>
            </a:r>
            <a:r>
              <a:rPr lang="zh-CN" altLang="en-US" sz="2400" dirty="0">
                <a:solidFill>
                  <a:srgbClr val="CC0099"/>
                </a:solidFill>
              </a:rPr>
              <a:t>配置</a:t>
            </a:r>
            <a:r>
              <a:rPr lang="zh-CN" altLang="en-US" sz="2400" dirty="0"/>
              <a:t>和</a:t>
            </a:r>
            <a:r>
              <a:rPr lang="zh-CN" altLang="en-US" sz="2400" dirty="0">
                <a:solidFill>
                  <a:srgbClr val="CC0099"/>
                </a:solidFill>
              </a:rPr>
              <a:t>控制</a:t>
            </a:r>
            <a:r>
              <a:rPr lang="zh-CN" altLang="en-US" sz="2400" dirty="0"/>
              <a:t>云计算资源。</a:t>
            </a:r>
          </a:p>
        </p:txBody>
      </p:sp>
      <p:sp>
        <p:nvSpPr>
          <p:cNvPr id="4" name="灯片编号占位符 3">
            <a:extLst>
              <a:ext uri="{FF2B5EF4-FFF2-40B4-BE49-F238E27FC236}">
                <a16:creationId xmlns:a16="http://schemas.microsoft.com/office/drawing/2014/main" id="{D369BB49-15DE-424F-A8D5-FEBD67045624}"/>
              </a:ext>
            </a:extLst>
          </p:cNvPr>
          <p:cNvSpPr>
            <a:spLocks noGrp="1"/>
          </p:cNvSpPr>
          <p:nvPr>
            <p:ph type="sldNum" sz="quarter" idx="11"/>
          </p:nvPr>
        </p:nvSpPr>
        <p:spPr/>
        <p:txBody>
          <a:bodyPr/>
          <a:lstStyle/>
          <a:p>
            <a:pPr>
              <a:defRPr/>
            </a:pPr>
            <a:fld id="{AABBFEFB-84C5-4B34-ADA0-706ACFA6BEF5}" type="slidenum">
              <a:rPr lang="zh-CN" altLang="en-US" smtClean="0"/>
              <a:pPr>
                <a:defRPr/>
              </a:pPr>
              <a:t>108</a:t>
            </a:fld>
            <a:endParaRPr lang="en-US" altLang="zh-CN"/>
          </a:p>
        </p:txBody>
      </p:sp>
      <p:pic>
        <p:nvPicPr>
          <p:cNvPr id="5" name="图片 4">
            <a:extLst>
              <a:ext uri="{FF2B5EF4-FFF2-40B4-BE49-F238E27FC236}">
                <a16:creationId xmlns:a16="http://schemas.microsoft.com/office/drawing/2014/main" id="{12633153-6037-41CC-BBD2-CFCC83F617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72" y="2587216"/>
            <a:ext cx="8511928" cy="3506154"/>
          </a:xfrm>
          <a:prstGeom prst="rect">
            <a:avLst/>
          </a:prstGeom>
          <a:noFill/>
          <a:ln>
            <a:noFill/>
          </a:ln>
        </p:spPr>
      </p:pic>
      <p:sp>
        <p:nvSpPr>
          <p:cNvPr id="6" name="矩形 5">
            <a:extLst>
              <a:ext uri="{FF2B5EF4-FFF2-40B4-BE49-F238E27FC236}">
                <a16:creationId xmlns:a16="http://schemas.microsoft.com/office/drawing/2014/main" id="{F75F22CC-8736-48A4-A5F8-8B2C4A27E6F8}"/>
              </a:ext>
            </a:extLst>
          </p:cNvPr>
          <p:cNvSpPr/>
          <p:nvPr/>
        </p:nvSpPr>
        <p:spPr>
          <a:xfrm>
            <a:off x="423393" y="2780910"/>
            <a:ext cx="2709396" cy="523220"/>
          </a:xfrm>
          <a:prstGeom prst="rect">
            <a:avLst/>
          </a:prstGeom>
        </p:spPr>
        <p:txBody>
          <a:bodyPr wrap="none">
            <a:spAutoFit/>
          </a:bodyPr>
          <a:lstStyle/>
          <a:p>
            <a:r>
              <a:rPr lang="zh-CN" altLang="en-US" dirty="0">
                <a:solidFill>
                  <a:srgbClr val="008000"/>
                </a:solidFill>
              </a:rPr>
              <a:t>云计算发展历程</a:t>
            </a:r>
          </a:p>
        </p:txBody>
      </p:sp>
    </p:spTree>
    <p:extLst>
      <p:ext uri="{BB962C8B-B14F-4D97-AF65-F5344CB8AC3E}">
        <p14:creationId xmlns:p14="http://schemas.microsoft.com/office/powerpoint/2010/main" val="3334105013"/>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F80A9-5100-4D31-AECB-61335C41498D}"/>
              </a:ext>
            </a:extLst>
          </p:cNvPr>
          <p:cNvSpPr>
            <a:spLocks noGrp="1"/>
          </p:cNvSpPr>
          <p:nvPr>
            <p:ph type="title"/>
          </p:nvPr>
        </p:nvSpPr>
        <p:spPr/>
        <p:txBody>
          <a:bodyPr/>
          <a:lstStyle/>
          <a:p>
            <a:r>
              <a:rPr lang="zh-CN" altLang="en-US" dirty="0"/>
              <a:t>一、云计算的概念</a:t>
            </a:r>
          </a:p>
        </p:txBody>
      </p:sp>
      <p:sp>
        <p:nvSpPr>
          <p:cNvPr id="3" name="内容占位符 2">
            <a:extLst>
              <a:ext uri="{FF2B5EF4-FFF2-40B4-BE49-F238E27FC236}">
                <a16:creationId xmlns:a16="http://schemas.microsoft.com/office/drawing/2014/main" id="{CA853B11-9CA8-4AC8-9C4B-BDF655854184}"/>
              </a:ext>
            </a:extLst>
          </p:cNvPr>
          <p:cNvSpPr>
            <a:spLocks noGrp="1"/>
          </p:cNvSpPr>
          <p:nvPr>
            <p:ph idx="1"/>
          </p:nvPr>
        </p:nvSpPr>
        <p:spPr>
          <a:xfrm>
            <a:off x="457200" y="1772770"/>
            <a:ext cx="8435400" cy="4948704"/>
          </a:xfrm>
        </p:spPr>
        <p:txBody>
          <a:bodyPr/>
          <a:lstStyle/>
          <a:p>
            <a:r>
              <a:rPr lang="zh-CN" altLang="en-US" dirty="0"/>
              <a:t>通过</a:t>
            </a:r>
            <a:r>
              <a:rPr lang="zh-CN" altLang="en-US" dirty="0">
                <a:solidFill>
                  <a:srgbClr val="FF0000"/>
                </a:solidFill>
              </a:rPr>
              <a:t>互联网</a:t>
            </a:r>
            <a:r>
              <a:rPr lang="zh-CN" altLang="en-US" dirty="0"/>
              <a:t>，以便利的、随需应变的方式获取</a:t>
            </a:r>
            <a:r>
              <a:rPr lang="zh-CN" altLang="en-US" dirty="0">
                <a:solidFill>
                  <a:srgbClr val="CC0099"/>
                </a:solidFill>
              </a:rPr>
              <a:t>计算资源</a:t>
            </a:r>
            <a:r>
              <a:rPr lang="en-US" altLang="zh-CN" dirty="0">
                <a:latin typeface="+mn-ea"/>
              </a:rPr>
              <a:t>(</a:t>
            </a:r>
            <a:r>
              <a:rPr lang="zh-CN" altLang="en-US" dirty="0"/>
              <a:t>存储</a:t>
            </a:r>
            <a:r>
              <a:rPr lang="en-US" altLang="zh-CN" dirty="0"/>
              <a:t>/</a:t>
            </a:r>
            <a:r>
              <a:rPr lang="zh-CN" altLang="en-US" dirty="0"/>
              <a:t>网络</a:t>
            </a:r>
            <a:r>
              <a:rPr lang="en-US" altLang="zh-CN" dirty="0"/>
              <a:t>/</a:t>
            </a:r>
            <a:r>
              <a:rPr lang="zh-CN" altLang="en-US" dirty="0"/>
              <a:t>服务器、服务</a:t>
            </a:r>
            <a:r>
              <a:rPr lang="en-US" altLang="zh-CN" dirty="0"/>
              <a:t>/</a:t>
            </a:r>
            <a:r>
              <a:rPr lang="zh-CN" altLang="en-US" dirty="0"/>
              <a:t>应用</a:t>
            </a:r>
            <a:r>
              <a:rPr lang="en-US" altLang="zh-CN" dirty="0">
                <a:latin typeface="+mn-ea"/>
              </a:rPr>
              <a:t>)</a:t>
            </a:r>
            <a:r>
              <a:rPr lang="zh-CN" altLang="en-US" dirty="0"/>
              <a:t>，同时提高</a:t>
            </a:r>
            <a:r>
              <a:rPr lang="zh-CN" altLang="en-US" dirty="0">
                <a:solidFill>
                  <a:srgbClr val="0000FF"/>
                </a:solidFill>
              </a:rPr>
              <a:t>资源利用率</a:t>
            </a:r>
            <a:r>
              <a:rPr lang="zh-CN" altLang="en-US" dirty="0"/>
              <a:t>的</a:t>
            </a:r>
            <a:r>
              <a:rPr lang="zh-CN" altLang="en-US" dirty="0">
                <a:solidFill>
                  <a:srgbClr val="FF0000"/>
                </a:solidFill>
              </a:rPr>
              <a:t>计算模式</a:t>
            </a:r>
            <a:r>
              <a:rPr lang="zh-CN" altLang="en-US" dirty="0"/>
              <a:t>。</a:t>
            </a:r>
            <a:endParaRPr lang="en-US" altLang="zh-CN" dirty="0"/>
          </a:p>
          <a:p>
            <a:r>
              <a:rPr lang="zh-CN" altLang="en-US" dirty="0"/>
              <a:t>资源来自可配置的计算资源共享池。</a:t>
            </a:r>
            <a:endParaRPr lang="en-US" altLang="zh-CN" dirty="0"/>
          </a:p>
          <a:p>
            <a:r>
              <a:rPr lang="zh-CN" altLang="en-US" dirty="0"/>
              <a:t>用户在资源管理、</a:t>
            </a:r>
            <a:br>
              <a:rPr lang="en-US" altLang="zh-CN" dirty="0"/>
            </a:br>
            <a:r>
              <a:rPr lang="zh-CN" altLang="en-US" dirty="0"/>
              <a:t>与供应商交互方面的工作量很少。</a:t>
            </a:r>
            <a:endParaRPr lang="en-US" altLang="zh-CN" dirty="0"/>
          </a:p>
          <a:p>
            <a:r>
              <a:rPr lang="zh-CN" altLang="en-US" dirty="0"/>
              <a:t>用户只需快速配置和发布相关的计算资源即可。</a:t>
            </a:r>
          </a:p>
        </p:txBody>
      </p:sp>
      <p:sp>
        <p:nvSpPr>
          <p:cNvPr id="4" name="灯片编号占位符 3">
            <a:extLst>
              <a:ext uri="{FF2B5EF4-FFF2-40B4-BE49-F238E27FC236}">
                <a16:creationId xmlns:a16="http://schemas.microsoft.com/office/drawing/2014/main" id="{D369BB49-15DE-424F-A8D5-FEBD67045624}"/>
              </a:ext>
            </a:extLst>
          </p:cNvPr>
          <p:cNvSpPr>
            <a:spLocks noGrp="1"/>
          </p:cNvSpPr>
          <p:nvPr>
            <p:ph type="sldNum" sz="quarter" idx="11"/>
          </p:nvPr>
        </p:nvSpPr>
        <p:spPr/>
        <p:txBody>
          <a:bodyPr/>
          <a:lstStyle/>
          <a:p>
            <a:pPr>
              <a:defRPr/>
            </a:pPr>
            <a:fld id="{AABBFEFB-84C5-4B34-ADA0-706ACFA6BEF5}" type="slidenum">
              <a:rPr lang="zh-CN" altLang="en-US" smtClean="0"/>
              <a:pPr>
                <a:defRPr/>
              </a:pPr>
              <a:t>109</a:t>
            </a:fld>
            <a:endParaRPr lang="en-US" altLang="zh-CN"/>
          </a:p>
        </p:txBody>
      </p:sp>
      <p:sp>
        <p:nvSpPr>
          <p:cNvPr id="5" name="标题 1">
            <a:extLst>
              <a:ext uri="{FF2B5EF4-FFF2-40B4-BE49-F238E27FC236}">
                <a16:creationId xmlns:a16="http://schemas.microsoft.com/office/drawing/2014/main" id="{0FBE388C-6A57-485C-974B-A652489834C0}"/>
              </a:ext>
            </a:extLst>
          </p:cNvPr>
          <p:cNvSpPr txBox="1">
            <a:spLocks/>
          </p:cNvSpPr>
          <p:nvPr/>
        </p:nvSpPr>
        <p:spPr bwMode="auto">
          <a:xfrm>
            <a:off x="590550" y="888845"/>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008000"/>
                </a:solidFill>
              </a:rPr>
              <a:t>云计算的</a:t>
            </a:r>
            <a:r>
              <a:rPr lang="zh-CN" altLang="en-US" kern="0" dirty="0">
                <a:solidFill>
                  <a:srgbClr val="FF6600"/>
                </a:solidFill>
              </a:rPr>
              <a:t>定义</a:t>
            </a:r>
            <a:r>
              <a:rPr lang="zh-CN" altLang="en-US" kern="0" dirty="0"/>
              <a:t>：</a:t>
            </a:r>
          </a:p>
        </p:txBody>
      </p:sp>
    </p:spTree>
    <p:extLst>
      <p:ext uri="{BB962C8B-B14F-4D97-AF65-F5344CB8AC3E}">
        <p14:creationId xmlns:p14="http://schemas.microsoft.com/office/powerpoint/2010/main" val="4318172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p>
            <a:fld id="{0C3F69E3-4BC8-4F95-B9DA-F747DC491B1B}" type="slidenum">
              <a:rPr lang="zh-CN" altLang="en-US"/>
              <a:pPr/>
              <a:t>11</a:t>
            </a:fld>
            <a:endParaRPr lang="en-US" altLang="zh-CN"/>
          </a:p>
        </p:txBody>
      </p:sp>
      <p:sp>
        <p:nvSpPr>
          <p:cNvPr id="19459" name="Rectangle 2"/>
          <p:cNvSpPr>
            <a:spLocks noGrp="1" noChangeArrowheads="1"/>
          </p:cNvSpPr>
          <p:nvPr>
            <p:ph type="title"/>
          </p:nvPr>
        </p:nvSpPr>
        <p:spPr/>
        <p:txBody>
          <a:bodyPr/>
          <a:lstStyle/>
          <a:p>
            <a:pPr eaLnBrk="1" hangingPunct="1"/>
            <a:r>
              <a:rPr lang="en-US" altLang="zh-CN"/>
              <a:t>9.2 </a:t>
            </a:r>
            <a:r>
              <a:rPr lang="zh-CN" altLang="en-US"/>
              <a:t>计算机体系结构的</a:t>
            </a:r>
            <a:r>
              <a:rPr lang="zh-CN" altLang="en-US">
                <a:solidFill>
                  <a:srgbClr val="CC0000"/>
                </a:solidFill>
              </a:rPr>
              <a:t>分类</a:t>
            </a:r>
          </a:p>
        </p:txBody>
      </p:sp>
      <p:sp>
        <p:nvSpPr>
          <p:cNvPr id="19460" name="Rectangle 3"/>
          <p:cNvSpPr>
            <a:spLocks noGrp="1" noChangeArrowheads="1"/>
          </p:cNvSpPr>
          <p:nvPr>
            <p:ph type="body" idx="1"/>
          </p:nvPr>
        </p:nvSpPr>
        <p:spPr>
          <a:xfrm>
            <a:off x="6033326" y="558071"/>
            <a:ext cx="2663772" cy="503238"/>
          </a:xfrm>
        </p:spPr>
        <p:txBody>
          <a:bodyPr/>
          <a:lstStyle/>
          <a:p>
            <a:pPr algn="ctr" eaLnBrk="1" hangingPunct="1">
              <a:spcBef>
                <a:spcPts val="0"/>
              </a:spcBef>
              <a:buFont typeface="Wingdings" pitchFamily="2" charset="2"/>
              <a:buNone/>
            </a:pPr>
            <a:r>
              <a:rPr lang="zh-CN" altLang="en-US" dirty="0">
                <a:solidFill>
                  <a:schemeClr val="bg2"/>
                </a:solidFill>
              </a:rPr>
              <a:t>计算机分类</a:t>
            </a:r>
          </a:p>
        </p:txBody>
      </p:sp>
      <p:sp>
        <p:nvSpPr>
          <p:cNvPr id="19462" name="Text Box 6"/>
          <p:cNvSpPr txBox="1">
            <a:spLocks noChangeAspect="1" noChangeArrowheads="1"/>
          </p:cNvSpPr>
          <p:nvPr/>
        </p:nvSpPr>
        <p:spPr bwMode="auto">
          <a:xfrm>
            <a:off x="207315" y="2476169"/>
            <a:ext cx="1428750" cy="307777"/>
          </a:xfrm>
          <a:prstGeom prst="rect">
            <a:avLst/>
          </a:prstGeom>
          <a:noFill/>
          <a:ln w="19050">
            <a:noFill/>
            <a:miter lim="800000"/>
            <a:headEnd/>
            <a:tailEnd/>
          </a:ln>
        </p:spPr>
        <p:txBody>
          <a:bodyPr lIns="0" tIns="0" rIns="0" bIns="0" anchor="ctr">
            <a:spAutoFit/>
          </a:bodyPr>
          <a:lstStyle/>
          <a:p>
            <a:pPr>
              <a:spcBef>
                <a:spcPts val="0"/>
              </a:spcBef>
            </a:pPr>
            <a:r>
              <a:rPr lang="zh-CN" altLang="en-US" sz="2000" dirty="0"/>
              <a:t>冯</a:t>
            </a:r>
            <a:r>
              <a:rPr lang="en-US" altLang="zh-CN" sz="2000" dirty="0"/>
              <a:t>·</a:t>
            </a:r>
            <a:r>
              <a:rPr lang="zh-CN" altLang="en-US" sz="2000" dirty="0"/>
              <a:t>诺依曼机</a:t>
            </a:r>
          </a:p>
        </p:txBody>
      </p:sp>
      <p:sp>
        <p:nvSpPr>
          <p:cNvPr id="19463" name="Text Box 7"/>
          <p:cNvSpPr txBox="1">
            <a:spLocks noChangeAspect="1" noChangeArrowheads="1"/>
          </p:cNvSpPr>
          <p:nvPr/>
        </p:nvSpPr>
        <p:spPr bwMode="auto">
          <a:xfrm>
            <a:off x="2157413" y="668835"/>
            <a:ext cx="2871787" cy="531812"/>
          </a:xfrm>
          <a:prstGeom prst="rect">
            <a:avLst/>
          </a:prstGeom>
          <a:solidFill>
            <a:srgbClr val="FFFF99"/>
          </a:solidFill>
          <a:ln w="19050">
            <a:solidFill>
              <a:srgbClr val="000000"/>
            </a:solidFill>
            <a:miter lim="800000"/>
            <a:headEnd/>
            <a:tailEnd/>
          </a:ln>
        </p:spPr>
        <p:txBody>
          <a:bodyPr anchor="ctr"/>
          <a:lstStyle/>
          <a:p>
            <a:pPr>
              <a:spcBef>
                <a:spcPts val="0"/>
              </a:spcBef>
            </a:pPr>
            <a:r>
              <a:rPr lang="zh-CN" altLang="en-US" sz="2000">
                <a:latin typeface="宋体" pitchFamily="2" charset="-122"/>
              </a:rPr>
              <a:t>计算机体系结构</a:t>
            </a:r>
            <a:endParaRPr lang="zh-CN" altLang="en-US" sz="2000"/>
          </a:p>
        </p:txBody>
      </p:sp>
      <p:sp>
        <p:nvSpPr>
          <p:cNvPr id="19464" name="Text Box 8"/>
          <p:cNvSpPr txBox="1">
            <a:spLocks noChangeAspect="1" noChangeArrowheads="1"/>
          </p:cNvSpPr>
          <p:nvPr/>
        </p:nvSpPr>
        <p:spPr bwMode="auto">
          <a:xfrm>
            <a:off x="323850" y="1926601"/>
            <a:ext cx="1228725" cy="533400"/>
          </a:xfrm>
          <a:prstGeom prst="rect">
            <a:avLst/>
          </a:prstGeom>
          <a:solidFill>
            <a:srgbClr val="FFFF99"/>
          </a:solidFill>
          <a:ln w="19050">
            <a:solidFill>
              <a:srgbClr val="000000"/>
            </a:solidFill>
            <a:miter lim="800000"/>
            <a:headEnd/>
            <a:tailEnd/>
          </a:ln>
        </p:spPr>
        <p:txBody>
          <a:bodyPr anchor="ctr"/>
          <a:lstStyle/>
          <a:p>
            <a:pPr>
              <a:spcBef>
                <a:spcPts val="0"/>
              </a:spcBef>
            </a:pPr>
            <a:r>
              <a:rPr lang="en-US" altLang="zh-CN" sz="2000"/>
              <a:t>SISD</a:t>
            </a:r>
          </a:p>
        </p:txBody>
      </p:sp>
      <p:sp>
        <p:nvSpPr>
          <p:cNvPr id="19465" name="Text Box 9"/>
          <p:cNvSpPr txBox="1">
            <a:spLocks noChangeAspect="1" noChangeArrowheads="1"/>
          </p:cNvSpPr>
          <p:nvPr/>
        </p:nvSpPr>
        <p:spPr bwMode="auto">
          <a:xfrm>
            <a:off x="1816100" y="1926601"/>
            <a:ext cx="1228725" cy="533400"/>
          </a:xfrm>
          <a:prstGeom prst="rect">
            <a:avLst/>
          </a:prstGeom>
          <a:solidFill>
            <a:srgbClr val="FFFF99"/>
          </a:solidFill>
          <a:ln w="19050">
            <a:solidFill>
              <a:srgbClr val="000000"/>
            </a:solidFill>
            <a:miter lim="800000"/>
            <a:headEnd/>
            <a:tailEnd/>
          </a:ln>
        </p:spPr>
        <p:txBody>
          <a:bodyPr anchor="ctr"/>
          <a:lstStyle/>
          <a:p>
            <a:pPr>
              <a:spcBef>
                <a:spcPts val="0"/>
              </a:spcBef>
            </a:pPr>
            <a:r>
              <a:rPr lang="en-US" altLang="zh-CN" sz="2000"/>
              <a:t>SIMD</a:t>
            </a:r>
          </a:p>
        </p:txBody>
      </p:sp>
      <p:sp>
        <p:nvSpPr>
          <p:cNvPr id="19466" name="Text Box 10"/>
          <p:cNvSpPr txBox="1">
            <a:spLocks noChangeAspect="1" noChangeArrowheads="1"/>
          </p:cNvSpPr>
          <p:nvPr/>
        </p:nvSpPr>
        <p:spPr bwMode="auto">
          <a:xfrm>
            <a:off x="3889375" y="1915489"/>
            <a:ext cx="1230313" cy="533400"/>
          </a:xfrm>
          <a:prstGeom prst="rect">
            <a:avLst/>
          </a:prstGeom>
          <a:solidFill>
            <a:srgbClr val="FFFF99"/>
          </a:solidFill>
          <a:ln w="19050">
            <a:solidFill>
              <a:srgbClr val="000000"/>
            </a:solidFill>
            <a:miter lim="800000"/>
            <a:headEnd/>
            <a:tailEnd/>
          </a:ln>
        </p:spPr>
        <p:txBody>
          <a:bodyPr anchor="ctr"/>
          <a:lstStyle/>
          <a:p>
            <a:pPr>
              <a:spcBef>
                <a:spcPts val="0"/>
              </a:spcBef>
            </a:pPr>
            <a:r>
              <a:rPr lang="en-US" altLang="zh-CN" sz="2000"/>
              <a:t>MISD</a:t>
            </a:r>
          </a:p>
        </p:txBody>
      </p:sp>
      <p:sp>
        <p:nvSpPr>
          <p:cNvPr id="19467" name="Text Box 11"/>
          <p:cNvSpPr txBox="1">
            <a:spLocks noChangeAspect="1" noChangeArrowheads="1"/>
          </p:cNvSpPr>
          <p:nvPr/>
        </p:nvSpPr>
        <p:spPr bwMode="auto">
          <a:xfrm>
            <a:off x="5608638" y="1926601"/>
            <a:ext cx="1227137" cy="534988"/>
          </a:xfrm>
          <a:prstGeom prst="rect">
            <a:avLst/>
          </a:prstGeom>
          <a:solidFill>
            <a:srgbClr val="FFFF99"/>
          </a:solidFill>
          <a:ln w="19050">
            <a:solidFill>
              <a:srgbClr val="000000"/>
            </a:solidFill>
            <a:miter lim="800000"/>
            <a:headEnd/>
            <a:tailEnd/>
          </a:ln>
        </p:spPr>
        <p:txBody>
          <a:bodyPr anchor="ctr"/>
          <a:lstStyle/>
          <a:p>
            <a:pPr>
              <a:spcBef>
                <a:spcPts val="0"/>
              </a:spcBef>
            </a:pPr>
            <a:r>
              <a:rPr lang="en-US" altLang="zh-CN" sz="2000"/>
              <a:t>MIMD</a:t>
            </a:r>
          </a:p>
        </p:txBody>
      </p:sp>
      <p:sp>
        <p:nvSpPr>
          <p:cNvPr id="19472" name="Text Box 16">
            <a:hlinkClick r:id="rId2" action="ppaction://hlinksldjump"/>
          </p:cNvPr>
          <p:cNvSpPr txBox="1">
            <a:spLocks noChangeAspect="1" noChangeArrowheads="1"/>
          </p:cNvSpPr>
          <p:nvPr/>
        </p:nvSpPr>
        <p:spPr bwMode="auto">
          <a:xfrm>
            <a:off x="1109663" y="3247661"/>
            <a:ext cx="1230312" cy="533400"/>
          </a:xfrm>
          <a:prstGeom prst="rect">
            <a:avLst/>
          </a:prstGeom>
          <a:solidFill>
            <a:srgbClr val="99FFCC"/>
          </a:solidFill>
          <a:ln w="19050">
            <a:solidFill>
              <a:srgbClr val="000000"/>
            </a:solidFill>
            <a:miter lim="800000"/>
            <a:headEnd/>
            <a:tailEnd/>
          </a:ln>
        </p:spPr>
        <p:txBody>
          <a:bodyPr lIns="0" tIns="72000" rIns="0" bIns="0" anchor="ctr"/>
          <a:lstStyle/>
          <a:p>
            <a:pPr>
              <a:lnSpc>
                <a:spcPct val="80000"/>
              </a:lnSpc>
              <a:spcBef>
                <a:spcPts val="0"/>
              </a:spcBef>
            </a:pPr>
            <a:r>
              <a:rPr lang="zh-CN" altLang="en-US" sz="2000" dirty="0"/>
              <a:t>阵列</a:t>
            </a:r>
            <a:br>
              <a:rPr lang="en-US" altLang="zh-CN" sz="2000" dirty="0"/>
            </a:br>
            <a:r>
              <a:rPr lang="zh-CN" altLang="en-US" sz="2000" dirty="0"/>
              <a:t>处理机</a:t>
            </a:r>
          </a:p>
        </p:txBody>
      </p:sp>
      <p:sp>
        <p:nvSpPr>
          <p:cNvPr id="19473" name="Text Box 17">
            <a:hlinkClick r:id="rId3" action="ppaction://hlinksldjump"/>
          </p:cNvPr>
          <p:cNvSpPr txBox="1">
            <a:spLocks noChangeAspect="1" noChangeArrowheads="1"/>
          </p:cNvSpPr>
          <p:nvPr/>
        </p:nvSpPr>
        <p:spPr bwMode="auto">
          <a:xfrm>
            <a:off x="2454275" y="3247661"/>
            <a:ext cx="1230313" cy="533400"/>
          </a:xfrm>
          <a:prstGeom prst="rect">
            <a:avLst/>
          </a:prstGeom>
          <a:solidFill>
            <a:srgbClr val="99FFCC"/>
          </a:solidFill>
          <a:ln w="19050">
            <a:solidFill>
              <a:srgbClr val="000000"/>
            </a:solidFill>
            <a:miter lim="800000"/>
            <a:headEnd/>
            <a:tailEnd/>
          </a:ln>
        </p:spPr>
        <p:txBody>
          <a:bodyPr lIns="0" tIns="72000" rIns="0" bIns="0" anchor="ctr"/>
          <a:lstStyle/>
          <a:p>
            <a:pPr>
              <a:lnSpc>
                <a:spcPct val="80000"/>
              </a:lnSpc>
              <a:spcBef>
                <a:spcPts val="0"/>
              </a:spcBef>
            </a:pPr>
            <a:r>
              <a:rPr lang="zh-CN" altLang="en-US" sz="2000" dirty="0"/>
              <a:t>向量</a:t>
            </a:r>
          </a:p>
          <a:p>
            <a:pPr>
              <a:lnSpc>
                <a:spcPct val="80000"/>
              </a:lnSpc>
              <a:spcBef>
                <a:spcPts val="0"/>
              </a:spcBef>
            </a:pPr>
            <a:r>
              <a:rPr lang="zh-CN" altLang="en-US" sz="2000" dirty="0"/>
              <a:t>处理机</a:t>
            </a:r>
          </a:p>
        </p:txBody>
      </p:sp>
      <p:sp>
        <p:nvSpPr>
          <p:cNvPr id="19476" name="Text Box 20">
            <a:hlinkClick r:id="rId4" action="ppaction://hlinksldjump"/>
          </p:cNvPr>
          <p:cNvSpPr txBox="1">
            <a:spLocks noChangeAspect="1" noChangeArrowheads="1"/>
          </p:cNvSpPr>
          <p:nvPr/>
        </p:nvSpPr>
        <p:spPr bwMode="auto">
          <a:xfrm>
            <a:off x="4139940" y="3247661"/>
            <a:ext cx="1230313" cy="531813"/>
          </a:xfrm>
          <a:prstGeom prst="rect">
            <a:avLst/>
          </a:prstGeom>
          <a:solidFill>
            <a:srgbClr val="FFCCFF"/>
          </a:solidFill>
          <a:ln w="19050">
            <a:solidFill>
              <a:srgbClr val="000000"/>
            </a:solidFill>
            <a:miter lim="800000"/>
            <a:headEnd/>
            <a:tailEnd/>
          </a:ln>
        </p:spPr>
        <p:txBody>
          <a:bodyPr lIns="54000" rIns="54000" anchor="ctr"/>
          <a:lstStyle/>
          <a:p>
            <a:pPr>
              <a:spcBef>
                <a:spcPts val="0"/>
              </a:spcBef>
            </a:pPr>
            <a:r>
              <a:rPr lang="zh-CN" altLang="en-US" sz="2000" dirty="0"/>
              <a:t>多处理器</a:t>
            </a:r>
          </a:p>
        </p:txBody>
      </p:sp>
      <p:sp>
        <p:nvSpPr>
          <p:cNvPr id="19477" name="Text Box 21">
            <a:hlinkClick r:id="rId5" action="ppaction://hlinksldjump"/>
          </p:cNvPr>
          <p:cNvSpPr txBox="1">
            <a:spLocks noChangeAspect="1" noChangeArrowheads="1"/>
          </p:cNvSpPr>
          <p:nvPr/>
        </p:nvSpPr>
        <p:spPr bwMode="auto">
          <a:xfrm>
            <a:off x="6750056" y="3247661"/>
            <a:ext cx="1230312" cy="528638"/>
          </a:xfrm>
          <a:prstGeom prst="rect">
            <a:avLst/>
          </a:prstGeom>
          <a:solidFill>
            <a:srgbClr val="FFCCFF"/>
          </a:solidFill>
          <a:ln w="19050">
            <a:solidFill>
              <a:srgbClr val="000000"/>
            </a:solidFill>
            <a:miter lim="800000"/>
            <a:headEnd/>
            <a:tailEnd/>
          </a:ln>
        </p:spPr>
        <p:txBody>
          <a:bodyPr lIns="54000" rIns="54000" anchor="ctr"/>
          <a:lstStyle/>
          <a:p>
            <a:pPr>
              <a:spcBef>
                <a:spcPts val="0"/>
              </a:spcBef>
            </a:pPr>
            <a:r>
              <a:rPr lang="zh-CN" altLang="en-US" sz="2000"/>
              <a:t>多计算机</a:t>
            </a:r>
          </a:p>
        </p:txBody>
      </p:sp>
      <p:sp>
        <p:nvSpPr>
          <p:cNvPr id="19482" name="Text Box 26"/>
          <p:cNvSpPr txBox="1">
            <a:spLocks noChangeAspect="1" noChangeArrowheads="1"/>
          </p:cNvSpPr>
          <p:nvPr/>
        </p:nvSpPr>
        <p:spPr bwMode="auto">
          <a:xfrm>
            <a:off x="5868180" y="4565546"/>
            <a:ext cx="922336" cy="533400"/>
          </a:xfrm>
          <a:prstGeom prst="rect">
            <a:avLst/>
          </a:prstGeom>
          <a:solidFill>
            <a:srgbClr val="CCFFFF"/>
          </a:solidFill>
          <a:ln w="19050">
            <a:solidFill>
              <a:srgbClr val="000000"/>
            </a:solidFill>
            <a:miter lim="800000"/>
            <a:headEnd/>
            <a:tailEnd/>
          </a:ln>
        </p:spPr>
        <p:txBody>
          <a:bodyPr lIns="0" rIns="0" anchor="ctr"/>
          <a:lstStyle/>
          <a:p>
            <a:pPr>
              <a:spcBef>
                <a:spcPts val="0"/>
              </a:spcBef>
            </a:pPr>
            <a:r>
              <a:rPr lang="en-US" altLang="zh-CN" sz="2000"/>
              <a:t>MPP</a:t>
            </a:r>
          </a:p>
        </p:txBody>
      </p:sp>
      <p:sp>
        <p:nvSpPr>
          <p:cNvPr id="19485" name="Text Box 29">
            <a:hlinkClick r:id="rId6" action="ppaction://hlinksldjump"/>
          </p:cNvPr>
          <p:cNvSpPr txBox="1">
            <a:spLocks noChangeAspect="1" noChangeArrowheads="1"/>
          </p:cNvSpPr>
          <p:nvPr/>
        </p:nvSpPr>
        <p:spPr bwMode="auto">
          <a:xfrm>
            <a:off x="7941449" y="4565546"/>
            <a:ext cx="922336" cy="533400"/>
          </a:xfrm>
          <a:prstGeom prst="rect">
            <a:avLst/>
          </a:prstGeom>
          <a:solidFill>
            <a:srgbClr val="CCFFFF"/>
          </a:solidFill>
          <a:ln w="19050">
            <a:solidFill>
              <a:srgbClr val="000000"/>
            </a:solidFill>
            <a:miter lim="800000"/>
            <a:headEnd/>
            <a:tailEnd/>
          </a:ln>
        </p:spPr>
        <p:txBody>
          <a:bodyPr lIns="0" rIns="0" anchor="ctr"/>
          <a:lstStyle/>
          <a:p>
            <a:pPr>
              <a:spcBef>
                <a:spcPts val="0"/>
              </a:spcBef>
            </a:pPr>
            <a:r>
              <a:rPr lang="zh-CN" altLang="en-US" sz="2000"/>
              <a:t>网格</a:t>
            </a:r>
          </a:p>
        </p:txBody>
      </p:sp>
      <p:sp>
        <p:nvSpPr>
          <p:cNvPr id="19489" name="Text Box 33"/>
          <p:cNvSpPr txBox="1">
            <a:spLocks noChangeAspect="1" noChangeArrowheads="1"/>
          </p:cNvSpPr>
          <p:nvPr/>
        </p:nvSpPr>
        <p:spPr bwMode="auto">
          <a:xfrm>
            <a:off x="6904814" y="4565546"/>
            <a:ext cx="922337" cy="533400"/>
          </a:xfrm>
          <a:prstGeom prst="rect">
            <a:avLst/>
          </a:prstGeom>
          <a:solidFill>
            <a:srgbClr val="CCFFFF"/>
          </a:solidFill>
          <a:ln w="19050">
            <a:solidFill>
              <a:srgbClr val="000000"/>
            </a:solidFill>
            <a:miter lim="800000"/>
            <a:headEnd/>
            <a:tailEnd/>
          </a:ln>
        </p:spPr>
        <p:txBody>
          <a:bodyPr lIns="0" rIns="0" anchor="ctr"/>
          <a:lstStyle/>
          <a:p>
            <a:pPr>
              <a:spcBef>
                <a:spcPts val="0"/>
              </a:spcBef>
            </a:pPr>
            <a:r>
              <a:rPr lang="en-US" altLang="zh-CN" sz="2000" dirty="0"/>
              <a:t>Cluster</a:t>
            </a:r>
          </a:p>
        </p:txBody>
      </p:sp>
      <p:sp>
        <p:nvSpPr>
          <p:cNvPr id="19492" name="Text Box 36"/>
          <p:cNvSpPr txBox="1">
            <a:spLocks noChangeAspect="1" noChangeArrowheads="1"/>
          </p:cNvSpPr>
          <p:nvPr/>
        </p:nvSpPr>
        <p:spPr bwMode="auto">
          <a:xfrm>
            <a:off x="4571999" y="4567134"/>
            <a:ext cx="922335" cy="531812"/>
          </a:xfrm>
          <a:prstGeom prst="rect">
            <a:avLst/>
          </a:prstGeom>
          <a:solidFill>
            <a:srgbClr val="FFFF99"/>
          </a:solidFill>
          <a:ln w="19050">
            <a:solidFill>
              <a:srgbClr val="000000"/>
            </a:solidFill>
            <a:miter lim="800000"/>
            <a:headEnd/>
            <a:tailEnd/>
          </a:ln>
        </p:spPr>
        <p:txBody>
          <a:bodyPr lIns="0" rIns="0" anchor="ctr"/>
          <a:lstStyle/>
          <a:p>
            <a:pPr>
              <a:spcBef>
                <a:spcPts val="0"/>
              </a:spcBef>
            </a:pPr>
            <a:r>
              <a:rPr lang="en-US" altLang="zh-CN" sz="2000"/>
              <a:t>NUMA</a:t>
            </a:r>
          </a:p>
        </p:txBody>
      </p:sp>
      <p:sp>
        <p:nvSpPr>
          <p:cNvPr id="19494" name="Text Box 38"/>
          <p:cNvSpPr txBox="1">
            <a:spLocks noChangeAspect="1" noChangeArrowheads="1"/>
          </p:cNvSpPr>
          <p:nvPr/>
        </p:nvSpPr>
        <p:spPr bwMode="auto">
          <a:xfrm>
            <a:off x="3433635" y="4567134"/>
            <a:ext cx="922335" cy="531812"/>
          </a:xfrm>
          <a:prstGeom prst="rect">
            <a:avLst/>
          </a:prstGeom>
          <a:solidFill>
            <a:srgbClr val="FFFF99"/>
          </a:solidFill>
          <a:ln w="19050">
            <a:solidFill>
              <a:srgbClr val="000000"/>
            </a:solidFill>
            <a:miter lim="800000"/>
            <a:headEnd/>
            <a:tailEnd/>
          </a:ln>
        </p:spPr>
        <p:txBody>
          <a:bodyPr lIns="0" rIns="0" anchor="ctr"/>
          <a:lstStyle/>
          <a:p>
            <a:pPr>
              <a:spcBef>
                <a:spcPts val="0"/>
              </a:spcBef>
            </a:pPr>
            <a:r>
              <a:rPr lang="en-US" altLang="zh-CN" sz="2000"/>
              <a:t>UMA</a:t>
            </a:r>
          </a:p>
        </p:txBody>
      </p:sp>
      <p:sp>
        <p:nvSpPr>
          <p:cNvPr id="19502" name="Text Box 46"/>
          <p:cNvSpPr txBox="1">
            <a:spLocks noChangeAspect="1" noChangeArrowheads="1"/>
          </p:cNvSpPr>
          <p:nvPr/>
        </p:nvSpPr>
        <p:spPr bwMode="auto">
          <a:xfrm>
            <a:off x="6852126" y="5522565"/>
            <a:ext cx="1032334" cy="307777"/>
          </a:xfrm>
          <a:prstGeom prst="rect">
            <a:avLst/>
          </a:prstGeom>
          <a:noFill/>
          <a:ln w="19050">
            <a:noFill/>
            <a:miter lim="800000"/>
            <a:headEnd/>
            <a:tailEnd/>
          </a:ln>
        </p:spPr>
        <p:txBody>
          <a:bodyPr wrap="none" lIns="0" tIns="0" rIns="0" bIns="0" anchor="ctr">
            <a:spAutoFit/>
          </a:bodyPr>
          <a:lstStyle/>
          <a:p>
            <a:pPr>
              <a:spcBef>
                <a:spcPts val="0"/>
              </a:spcBef>
            </a:pPr>
            <a:r>
              <a:rPr lang="zh-CN" altLang="en-US" sz="2000">
                <a:solidFill>
                  <a:srgbClr val="0000FF"/>
                </a:solidFill>
              </a:rPr>
              <a:t>消息传递</a:t>
            </a:r>
          </a:p>
        </p:txBody>
      </p:sp>
      <p:sp>
        <p:nvSpPr>
          <p:cNvPr id="19503" name="Text Box 47"/>
          <p:cNvSpPr txBox="1">
            <a:spLocks noChangeAspect="1" noChangeArrowheads="1"/>
          </p:cNvSpPr>
          <p:nvPr/>
        </p:nvSpPr>
        <p:spPr bwMode="auto">
          <a:xfrm>
            <a:off x="3930421" y="5522565"/>
            <a:ext cx="1032334" cy="307777"/>
          </a:xfrm>
          <a:prstGeom prst="rect">
            <a:avLst/>
          </a:prstGeom>
          <a:noFill/>
          <a:ln w="19050">
            <a:noFill/>
            <a:miter lim="800000"/>
            <a:headEnd/>
            <a:tailEnd/>
          </a:ln>
        </p:spPr>
        <p:txBody>
          <a:bodyPr wrap="none" lIns="0" tIns="0" rIns="0" bIns="0" anchor="ctr">
            <a:spAutoFit/>
          </a:bodyPr>
          <a:lstStyle/>
          <a:p>
            <a:pPr>
              <a:spcBef>
                <a:spcPts val="0"/>
              </a:spcBef>
            </a:pPr>
            <a:r>
              <a:rPr lang="zh-CN" altLang="en-US" sz="2000" dirty="0">
                <a:solidFill>
                  <a:srgbClr val="0000FF"/>
                </a:solidFill>
              </a:rPr>
              <a:t>共享内存</a:t>
            </a:r>
          </a:p>
        </p:txBody>
      </p:sp>
      <p:sp>
        <p:nvSpPr>
          <p:cNvPr id="19504" name="AutoShape 48"/>
          <p:cNvSpPr>
            <a:spLocks noChangeAspect="1"/>
          </p:cNvSpPr>
          <p:nvPr/>
        </p:nvSpPr>
        <p:spPr bwMode="auto">
          <a:xfrm rot="5400000">
            <a:off x="7222370" y="3847799"/>
            <a:ext cx="287223" cy="2995604"/>
          </a:xfrm>
          <a:prstGeom prst="rightBrace">
            <a:avLst>
              <a:gd name="adj1" fmla="val 43720"/>
              <a:gd name="adj2" fmla="val 50000"/>
            </a:avLst>
          </a:prstGeom>
          <a:noFill/>
          <a:ln w="19050">
            <a:solidFill>
              <a:srgbClr val="0000FF"/>
            </a:solidFill>
            <a:round/>
            <a:headEnd/>
            <a:tailEnd/>
          </a:ln>
        </p:spPr>
        <p:txBody>
          <a:bodyPr anchor="ctr"/>
          <a:lstStyle/>
          <a:p>
            <a:pPr>
              <a:spcBef>
                <a:spcPts val="0"/>
              </a:spcBef>
            </a:pPr>
            <a:endParaRPr lang="zh-CN" altLang="en-US"/>
          </a:p>
        </p:txBody>
      </p:sp>
      <p:sp>
        <p:nvSpPr>
          <p:cNvPr id="19505" name="AutoShape 49"/>
          <p:cNvSpPr>
            <a:spLocks noChangeAspect="1"/>
          </p:cNvSpPr>
          <p:nvPr/>
        </p:nvSpPr>
        <p:spPr bwMode="auto">
          <a:xfrm rot="5400000">
            <a:off x="4307715" y="4426332"/>
            <a:ext cx="307777" cy="1859092"/>
          </a:xfrm>
          <a:prstGeom prst="rightBrace">
            <a:avLst>
              <a:gd name="adj1" fmla="val 50089"/>
              <a:gd name="adj2" fmla="val 50000"/>
            </a:avLst>
          </a:prstGeom>
          <a:noFill/>
          <a:ln w="19050">
            <a:solidFill>
              <a:srgbClr val="0000FF"/>
            </a:solidFill>
            <a:round/>
            <a:headEnd/>
            <a:tailEnd/>
          </a:ln>
        </p:spPr>
        <p:txBody>
          <a:bodyPr anchor="ctr"/>
          <a:lstStyle/>
          <a:p>
            <a:pPr>
              <a:spcBef>
                <a:spcPts val="0"/>
              </a:spcBef>
            </a:pPr>
            <a:endParaRPr lang="zh-CN" altLang="en-US"/>
          </a:p>
        </p:txBody>
      </p:sp>
      <p:sp>
        <p:nvSpPr>
          <p:cNvPr id="19506" name="Text Box 51"/>
          <p:cNvSpPr txBox="1">
            <a:spLocks noChangeArrowheads="1"/>
          </p:cNvSpPr>
          <p:nvPr/>
        </p:nvSpPr>
        <p:spPr bwMode="auto">
          <a:xfrm>
            <a:off x="6192044" y="1103313"/>
            <a:ext cx="2447925" cy="523220"/>
          </a:xfrm>
          <a:prstGeom prst="rect">
            <a:avLst/>
          </a:prstGeom>
          <a:noFill/>
          <a:ln w="28575" algn="ctr">
            <a:noFill/>
            <a:miter lim="800000"/>
            <a:headEnd/>
            <a:tailEnd/>
          </a:ln>
        </p:spPr>
        <p:txBody>
          <a:bodyPr>
            <a:spAutoFit/>
          </a:bodyPr>
          <a:lstStyle/>
          <a:p>
            <a:pPr>
              <a:spcBef>
                <a:spcPts val="0"/>
              </a:spcBef>
            </a:pPr>
            <a:r>
              <a:rPr lang="en-US" altLang="zh-CN" dirty="0"/>
              <a:t>Flynn</a:t>
            </a:r>
            <a:r>
              <a:rPr lang="zh-CN" altLang="en-US" dirty="0"/>
              <a:t>分类法</a:t>
            </a:r>
          </a:p>
        </p:txBody>
      </p:sp>
      <p:cxnSp>
        <p:nvCxnSpPr>
          <p:cNvPr id="3" name="直接连接符 2">
            <a:extLst>
              <a:ext uri="{FF2B5EF4-FFF2-40B4-BE49-F238E27FC236}">
                <a16:creationId xmlns:a16="http://schemas.microsoft.com/office/drawing/2014/main" id="{BA544C1F-F2B6-4848-84A6-E46375FA1BD5}"/>
              </a:ext>
            </a:extLst>
          </p:cNvPr>
          <p:cNvCxnSpPr>
            <a:stCxn id="19463" idx="2"/>
            <a:endCxn id="19464" idx="0"/>
          </p:cNvCxnSpPr>
          <p:nvPr/>
        </p:nvCxnSpPr>
        <p:spPr bwMode="auto">
          <a:xfrm flipH="1">
            <a:off x="938213" y="1200647"/>
            <a:ext cx="2655094" cy="7259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EE0313F9-501E-4B62-8D94-53F1AB7A27F6}"/>
              </a:ext>
            </a:extLst>
          </p:cNvPr>
          <p:cNvCxnSpPr>
            <a:cxnSpLocks/>
            <a:stCxn id="19463" idx="2"/>
            <a:endCxn id="19465" idx="0"/>
          </p:cNvCxnSpPr>
          <p:nvPr/>
        </p:nvCxnSpPr>
        <p:spPr bwMode="auto">
          <a:xfrm flipH="1">
            <a:off x="2430463" y="1200647"/>
            <a:ext cx="1162844" cy="7259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6" name="直接连接符 55">
            <a:extLst>
              <a:ext uri="{FF2B5EF4-FFF2-40B4-BE49-F238E27FC236}">
                <a16:creationId xmlns:a16="http://schemas.microsoft.com/office/drawing/2014/main" id="{39F0FFFA-7E4E-4F0B-8B96-84D2A0EA5A4F}"/>
              </a:ext>
            </a:extLst>
          </p:cNvPr>
          <p:cNvCxnSpPr>
            <a:cxnSpLocks/>
            <a:stCxn id="19463" idx="2"/>
            <a:endCxn id="19466" idx="0"/>
          </p:cNvCxnSpPr>
          <p:nvPr/>
        </p:nvCxnSpPr>
        <p:spPr bwMode="auto">
          <a:xfrm>
            <a:off x="3593307" y="1200647"/>
            <a:ext cx="911225" cy="7148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直接连接符 58">
            <a:extLst>
              <a:ext uri="{FF2B5EF4-FFF2-40B4-BE49-F238E27FC236}">
                <a16:creationId xmlns:a16="http://schemas.microsoft.com/office/drawing/2014/main" id="{1E55CB26-ABF5-417C-BCEE-8F29ED935CC4}"/>
              </a:ext>
            </a:extLst>
          </p:cNvPr>
          <p:cNvCxnSpPr>
            <a:cxnSpLocks/>
            <a:stCxn id="19463" idx="2"/>
            <a:endCxn id="19467" idx="0"/>
          </p:cNvCxnSpPr>
          <p:nvPr/>
        </p:nvCxnSpPr>
        <p:spPr bwMode="auto">
          <a:xfrm>
            <a:off x="3593307" y="1200647"/>
            <a:ext cx="2628900" cy="7259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29C549ED-07B3-4658-B8D3-13FE9D529C39}"/>
              </a:ext>
            </a:extLst>
          </p:cNvPr>
          <p:cNvCxnSpPr>
            <a:cxnSpLocks/>
            <a:stCxn id="19465" idx="2"/>
            <a:endCxn id="19472" idx="0"/>
          </p:cNvCxnSpPr>
          <p:nvPr/>
        </p:nvCxnSpPr>
        <p:spPr bwMode="auto">
          <a:xfrm flipH="1">
            <a:off x="1724819" y="2460001"/>
            <a:ext cx="705644" cy="78766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直接连接符 64">
            <a:extLst>
              <a:ext uri="{FF2B5EF4-FFF2-40B4-BE49-F238E27FC236}">
                <a16:creationId xmlns:a16="http://schemas.microsoft.com/office/drawing/2014/main" id="{A9FE6E1E-3810-4411-BCAE-B46EB59742B6}"/>
              </a:ext>
            </a:extLst>
          </p:cNvPr>
          <p:cNvCxnSpPr>
            <a:cxnSpLocks/>
            <a:stCxn id="19465" idx="2"/>
            <a:endCxn id="19473" idx="0"/>
          </p:cNvCxnSpPr>
          <p:nvPr/>
        </p:nvCxnSpPr>
        <p:spPr bwMode="auto">
          <a:xfrm>
            <a:off x="2430463" y="2460001"/>
            <a:ext cx="638969" cy="78766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8" name="直接连接符 67">
            <a:extLst>
              <a:ext uri="{FF2B5EF4-FFF2-40B4-BE49-F238E27FC236}">
                <a16:creationId xmlns:a16="http://schemas.microsoft.com/office/drawing/2014/main" id="{516DF79C-7786-42A6-BE27-66B7DC7DDF7B}"/>
              </a:ext>
            </a:extLst>
          </p:cNvPr>
          <p:cNvCxnSpPr>
            <a:cxnSpLocks/>
            <a:stCxn id="19467" idx="2"/>
            <a:endCxn id="19477" idx="0"/>
          </p:cNvCxnSpPr>
          <p:nvPr/>
        </p:nvCxnSpPr>
        <p:spPr bwMode="auto">
          <a:xfrm>
            <a:off x="6222207" y="2461589"/>
            <a:ext cx="1143005" cy="7860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1" name="直接连接符 70">
            <a:extLst>
              <a:ext uri="{FF2B5EF4-FFF2-40B4-BE49-F238E27FC236}">
                <a16:creationId xmlns:a16="http://schemas.microsoft.com/office/drawing/2014/main" id="{70DEFFC0-E9FD-4D34-B2E2-79E4382F2E0A}"/>
              </a:ext>
            </a:extLst>
          </p:cNvPr>
          <p:cNvCxnSpPr>
            <a:cxnSpLocks/>
            <a:stCxn id="19467" idx="2"/>
            <a:endCxn id="19476" idx="0"/>
          </p:cNvCxnSpPr>
          <p:nvPr/>
        </p:nvCxnSpPr>
        <p:spPr bwMode="auto">
          <a:xfrm flipH="1">
            <a:off x="4755097" y="2461589"/>
            <a:ext cx="1467110" cy="78607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4" name="直接连接符 73">
            <a:extLst>
              <a:ext uri="{FF2B5EF4-FFF2-40B4-BE49-F238E27FC236}">
                <a16:creationId xmlns:a16="http://schemas.microsoft.com/office/drawing/2014/main" id="{DE813B6C-0C90-4634-8E57-3304F598F13C}"/>
              </a:ext>
            </a:extLst>
          </p:cNvPr>
          <p:cNvCxnSpPr>
            <a:cxnSpLocks/>
            <a:stCxn id="19476" idx="2"/>
            <a:endCxn id="19494" idx="0"/>
          </p:cNvCxnSpPr>
          <p:nvPr/>
        </p:nvCxnSpPr>
        <p:spPr bwMode="auto">
          <a:xfrm flipH="1">
            <a:off x="3894803" y="3779474"/>
            <a:ext cx="860294" cy="78766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7" name="直接连接符 76">
            <a:extLst>
              <a:ext uri="{FF2B5EF4-FFF2-40B4-BE49-F238E27FC236}">
                <a16:creationId xmlns:a16="http://schemas.microsoft.com/office/drawing/2014/main" id="{6512A21A-8235-4436-8EF1-EB0CC86FC507}"/>
              </a:ext>
            </a:extLst>
          </p:cNvPr>
          <p:cNvCxnSpPr>
            <a:cxnSpLocks/>
            <a:stCxn id="19476" idx="2"/>
            <a:endCxn id="19492" idx="0"/>
          </p:cNvCxnSpPr>
          <p:nvPr/>
        </p:nvCxnSpPr>
        <p:spPr bwMode="auto">
          <a:xfrm>
            <a:off x="4755097" y="3779474"/>
            <a:ext cx="278070" cy="78766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0" name="直接连接符 79">
            <a:extLst>
              <a:ext uri="{FF2B5EF4-FFF2-40B4-BE49-F238E27FC236}">
                <a16:creationId xmlns:a16="http://schemas.microsoft.com/office/drawing/2014/main" id="{DE7A459F-5A3A-426E-82B0-02A5945082DE}"/>
              </a:ext>
            </a:extLst>
          </p:cNvPr>
          <p:cNvCxnSpPr>
            <a:cxnSpLocks/>
            <a:stCxn id="19477" idx="2"/>
            <a:endCxn id="19485" idx="0"/>
          </p:cNvCxnSpPr>
          <p:nvPr/>
        </p:nvCxnSpPr>
        <p:spPr bwMode="auto">
          <a:xfrm>
            <a:off x="7365212" y="3776299"/>
            <a:ext cx="1037405" cy="7892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3" name="直接连接符 82">
            <a:extLst>
              <a:ext uri="{FF2B5EF4-FFF2-40B4-BE49-F238E27FC236}">
                <a16:creationId xmlns:a16="http://schemas.microsoft.com/office/drawing/2014/main" id="{A08213B7-5D5D-4758-8C32-4593EB6FBACB}"/>
              </a:ext>
            </a:extLst>
          </p:cNvPr>
          <p:cNvCxnSpPr>
            <a:cxnSpLocks/>
            <a:stCxn id="19477" idx="2"/>
            <a:endCxn id="19489" idx="0"/>
          </p:cNvCxnSpPr>
          <p:nvPr/>
        </p:nvCxnSpPr>
        <p:spPr bwMode="auto">
          <a:xfrm>
            <a:off x="7365212" y="3776299"/>
            <a:ext cx="771" cy="78924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4DFDA889-7ABD-4795-B94E-6926ED708B3D}"/>
              </a:ext>
            </a:extLst>
          </p:cNvPr>
          <p:cNvCxnSpPr>
            <a:cxnSpLocks/>
            <a:stCxn id="19477" idx="2"/>
            <a:endCxn id="19482" idx="0"/>
          </p:cNvCxnSpPr>
          <p:nvPr/>
        </p:nvCxnSpPr>
        <p:spPr bwMode="auto">
          <a:xfrm flipH="1">
            <a:off x="6329348" y="3776299"/>
            <a:ext cx="1035864" cy="78924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2" name="矩形 31">
            <a:extLst>
              <a:ext uri="{FF2B5EF4-FFF2-40B4-BE49-F238E27FC236}">
                <a16:creationId xmlns:a16="http://schemas.microsoft.com/office/drawing/2014/main" id="{BE2AAB11-D10C-4D0D-9DDB-8DC224FDBF5E}"/>
              </a:ext>
            </a:extLst>
          </p:cNvPr>
          <p:cNvSpPr/>
          <p:nvPr/>
        </p:nvSpPr>
        <p:spPr>
          <a:xfrm>
            <a:off x="4366021" y="2368447"/>
            <a:ext cx="364202" cy="523220"/>
          </a:xfrm>
          <a:prstGeom prst="rect">
            <a:avLst/>
          </a:prstGeom>
        </p:spPr>
        <p:txBody>
          <a:bodyPr wrap="none">
            <a:spAutoFit/>
          </a:bodyPr>
          <a:lstStyle/>
          <a:p>
            <a:pPr>
              <a:spcBef>
                <a:spcPts val="0"/>
              </a:spcBef>
            </a:pPr>
            <a:r>
              <a:rPr lang="en-US" altLang="zh-CN" dirty="0"/>
              <a:t>?</a:t>
            </a:r>
            <a:endParaRPr lang="zh-CN" altLang="en-US" dirty="0"/>
          </a:p>
        </p:txBody>
      </p:sp>
      <p:sp>
        <p:nvSpPr>
          <p:cNvPr id="2" name="云形 1">
            <a:hlinkClick r:id="rId7" action="ppaction://hlinksldjump"/>
            <a:extLst>
              <a:ext uri="{FF2B5EF4-FFF2-40B4-BE49-F238E27FC236}">
                <a16:creationId xmlns:a16="http://schemas.microsoft.com/office/drawing/2014/main" id="{6FC88346-F46B-4930-97A2-7E47A834D4F5}"/>
              </a:ext>
            </a:extLst>
          </p:cNvPr>
          <p:cNvSpPr/>
          <p:nvPr/>
        </p:nvSpPr>
        <p:spPr bwMode="auto">
          <a:xfrm>
            <a:off x="703266" y="4425002"/>
            <a:ext cx="1904873" cy="1097563"/>
          </a:xfrm>
          <a:prstGeom prst="cloud">
            <a:avLst/>
          </a:prstGeom>
          <a:solidFill>
            <a:schemeClr val="bg1"/>
          </a:solidFill>
          <a:ln w="2857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zh-CN" altLang="en-US" sz="2000" b="0" dirty="0">
                <a:solidFill>
                  <a:schemeClr val="bg1">
                    <a:lumMod val="50000"/>
                  </a:schemeClr>
                </a:solidFill>
                <a:latin typeface="微软雅黑" panose="020B0503020204020204" pitchFamily="34" charset="-122"/>
                <a:ea typeface="微软雅黑" panose="020B0503020204020204" pitchFamily="34" charset="-122"/>
              </a:rPr>
              <a:t>互连网络</a:t>
            </a:r>
            <a:endParaRPr kumimoji="0" lang="zh-CN" altLang="en-US" sz="20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4C08F22-0A58-4B41-A781-6E2541DFF2A4}"/>
              </a:ext>
            </a:extLst>
          </p:cNvPr>
          <p:cNvSpPr/>
          <p:nvPr/>
        </p:nvSpPr>
        <p:spPr>
          <a:xfrm>
            <a:off x="5755480" y="5509767"/>
            <a:ext cx="3321051" cy="1015663"/>
          </a:xfrm>
          <a:prstGeom prst="rect">
            <a:avLst/>
          </a:prstGeom>
        </p:spPr>
        <p:txBody>
          <a:bodyPr wrap="square">
            <a:spAutoFit/>
          </a:bodyPr>
          <a:lstStyle/>
          <a:p>
            <a:pPr algn="l" eaLnBrk="1" hangingPunct="1">
              <a:spcBef>
                <a:spcPts val="0"/>
              </a:spcBef>
              <a:buFont typeface="Wingdings" pitchFamily="2" charset="2"/>
              <a:buNone/>
            </a:pPr>
            <a:r>
              <a:rPr lang="en-US" altLang="zh-CN" sz="2000" dirty="0"/>
              <a:t>MPI</a:t>
            </a:r>
            <a:r>
              <a:rPr lang="zh-CN" altLang="en-US" sz="2000" dirty="0"/>
              <a:t>：</a:t>
            </a:r>
            <a:endParaRPr lang="en-US" altLang="zh-CN" sz="2000" dirty="0"/>
          </a:p>
          <a:p>
            <a:pPr algn="l" eaLnBrk="1" hangingPunct="1">
              <a:spcBef>
                <a:spcPts val="0"/>
              </a:spcBef>
              <a:buFont typeface="Wingdings" pitchFamily="2" charset="2"/>
              <a:buNone/>
            </a:pPr>
            <a:r>
              <a:rPr lang="en-US" altLang="zh-CN" sz="2000" dirty="0"/>
              <a:t>Message-Passing Interface</a:t>
            </a:r>
            <a:r>
              <a:rPr lang="zh-CN" altLang="en-US" sz="2000" dirty="0"/>
              <a:t>，</a:t>
            </a:r>
            <a:endParaRPr lang="en-US" altLang="zh-CN" sz="2000" dirty="0"/>
          </a:p>
          <a:p>
            <a:pPr algn="l" eaLnBrk="1" hangingPunct="1">
              <a:spcBef>
                <a:spcPts val="0"/>
              </a:spcBef>
              <a:buFont typeface="Wingdings" pitchFamily="2" charset="2"/>
              <a:buNone/>
            </a:pPr>
            <a:r>
              <a:rPr lang="zh-CN" altLang="en-US" sz="2000" dirty="0"/>
              <a:t>消息传递接口</a:t>
            </a:r>
          </a:p>
        </p:txBody>
      </p:sp>
      <p:sp>
        <p:nvSpPr>
          <p:cNvPr id="41" name="矩形 40">
            <a:extLst>
              <a:ext uri="{FF2B5EF4-FFF2-40B4-BE49-F238E27FC236}">
                <a16:creationId xmlns:a16="http://schemas.microsoft.com/office/drawing/2014/main" id="{66F4AC4A-A588-49E7-AA69-66D75B65C77E}"/>
              </a:ext>
            </a:extLst>
          </p:cNvPr>
          <p:cNvSpPr/>
          <p:nvPr/>
        </p:nvSpPr>
        <p:spPr>
          <a:xfrm>
            <a:off x="3341291" y="5944567"/>
            <a:ext cx="2232024" cy="400110"/>
          </a:xfrm>
          <a:prstGeom prst="rect">
            <a:avLst/>
          </a:prstGeom>
        </p:spPr>
        <p:txBody>
          <a:bodyPr wrap="square">
            <a:spAutoFit/>
          </a:bodyPr>
          <a:lstStyle/>
          <a:p>
            <a:pPr eaLnBrk="1" hangingPunct="1">
              <a:spcBef>
                <a:spcPts val="0"/>
              </a:spcBef>
              <a:buFont typeface="Wingdings" pitchFamily="2" charset="2"/>
              <a:buNone/>
            </a:pPr>
            <a:r>
              <a:rPr lang="zh-CN" altLang="en-US" sz="2000" dirty="0"/>
              <a:t>多线程编程工具</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F80A9-5100-4D31-AECB-61335C41498D}"/>
              </a:ext>
            </a:extLst>
          </p:cNvPr>
          <p:cNvSpPr>
            <a:spLocks noGrp="1"/>
          </p:cNvSpPr>
          <p:nvPr>
            <p:ph type="title"/>
          </p:nvPr>
        </p:nvSpPr>
        <p:spPr/>
        <p:txBody>
          <a:bodyPr/>
          <a:lstStyle/>
          <a:p>
            <a:r>
              <a:rPr lang="zh-CN" altLang="en-US" dirty="0"/>
              <a:t>一、云计算的概念</a:t>
            </a:r>
          </a:p>
        </p:txBody>
      </p:sp>
      <p:sp>
        <p:nvSpPr>
          <p:cNvPr id="4" name="灯片编号占位符 3">
            <a:extLst>
              <a:ext uri="{FF2B5EF4-FFF2-40B4-BE49-F238E27FC236}">
                <a16:creationId xmlns:a16="http://schemas.microsoft.com/office/drawing/2014/main" id="{D369BB49-15DE-424F-A8D5-FEBD67045624}"/>
              </a:ext>
            </a:extLst>
          </p:cNvPr>
          <p:cNvSpPr>
            <a:spLocks noGrp="1"/>
          </p:cNvSpPr>
          <p:nvPr>
            <p:ph type="sldNum" sz="quarter" idx="11"/>
          </p:nvPr>
        </p:nvSpPr>
        <p:spPr/>
        <p:txBody>
          <a:bodyPr/>
          <a:lstStyle/>
          <a:p>
            <a:pPr>
              <a:defRPr/>
            </a:pPr>
            <a:fld id="{AABBFEFB-84C5-4B34-ADA0-706ACFA6BEF5}" type="slidenum">
              <a:rPr lang="zh-CN" altLang="en-US" smtClean="0"/>
              <a:pPr>
                <a:defRPr/>
              </a:pPr>
              <a:t>110</a:t>
            </a:fld>
            <a:endParaRPr lang="en-US" altLang="zh-CN"/>
          </a:p>
        </p:txBody>
      </p:sp>
      <p:sp>
        <p:nvSpPr>
          <p:cNvPr id="5" name="标题 1">
            <a:extLst>
              <a:ext uri="{FF2B5EF4-FFF2-40B4-BE49-F238E27FC236}">
                <a16:creationId xmlns:a16="http://schemas.microsoft.com/office/drawing/2014/main" id="{0FBE388C-6A57-485C-974B-A652489834C0}"/>
              </a:ext>
            </a:extLst>
          </p:cNvPr>
          <p:cNvSpPr txBox="1">
            <a:spLocks/>
          </p:cNvSpPr>
          <p:nvPr/>
        </p:nvSpPr>
        <p:spPr bwMode="auto">
          <a:xfrm>
            <a:off x="590550" y="888845"/>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008000"/>
                </a:solidFill>
              </a:rPr>
              <a:t>云计算</a:t>
            </a:r>
            <a:r>
              <a:rPr lang="zh-CN" altLang="en-US" kern="0" dirty="0">
                <a:solidFill>
                  <a:srgbClr val="FF6600"/>
                </a:solidFill>
              </a:rPr>
              <a:t>部署模型</a:t>
            </a:r>
            <a:r>
              <a:rPr lang="zh-CN" altLang="en-US" kern="0" dirty="0"/>
              <a:t>：</a:t>
            </a:r>
          </a:p>
        </p:txBody>
      </p:sp>
      <p:pic>
        <p:nvPicPr>
          <p:cNvPr id="8" name="图片 7">
            <a:extLst>
              <a:ext uri="{FF2B5EF4-FFF2-40B4-BE49-F238E27FC236}">
                <a16:creationId xmlns:a16="http://schemas.microsoft.com/office/drawing/2014/main" id="{077E7985-9FFE-439B-B7F3-A3BCDF6F880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00"/>
          <a:stretch/>
        </p:blipFill>
        <p:spPr bwMode="auto">
          <a:xfrm>
            <a:off x="103538" y="1988800"/>
            <a:ext cx="8933082" cy="2925667"/>
          </a:xfrm>
          <a:prstGeom prst="rect">
            <a:avLst/>
          </a:prstGeom>
          <a:noFill/>
          <a:ln>
            <a:noFill/>
          </a:ln>
        </p:spPr>
      </p:pic>
    </p:spTree>
    <p:extLst>
      <p:ext uri="{BB962C8B-B14F-4D97-AF65-F5344CB8AC3E}">
        <p14:creationId xmlns:p14="http://schemas.microsoft.com/office/powerpoint/2010/main" val="955367591"/>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F80A9-5100-4D31-AECB-61335C41498D}"/>
              </a:ext>
            </a:extLst>
          </p:cNvPr>
          <p:cNvSpPr>
            <a:spLocks noGrp="1"/>
          </p:cNvSpPr>
          <p:nvPr>
            <p:ph type="title"/>
          </p:nvPr>
        </p:nvSpPr>
        <p:spPr/>
        <p:txBody>
          <a:bodyPr/>
          <a:lstStyle/>
          <a:p>
            <a:r>
              <a:rPr lang="zh-CN" altLang="en-US" dirty="0"/>
              <a:t>一、云计算的概念</a:t>
            </a:r>
          </a:p>
        </p:txBody>
      </p:sp>
      <p:sp>
        <p:nvSpPr>
          <p:cNvPr id="3" name="内容占位符 2">
            <a:extLst>
              <a:ext uri="{FF2B5EF4-FFF2-40B4-BE49-F238E27FC236}">
                <a16:creationId xmlns:a16="http://schemas.microsoft.com/office/drawing/2014/main" id="{CA853B11-9CA8-4AC8-9C4B-BDF655854184}"/>
              </a:ext>
            </a:extLst>
          </p:cNvPr>
          <p:cNvSpPr>
            <a:spLocks noGrp="1"/>
          </p:cNvSpPr>
          <p:nvPr>
            <p:ph idx="1"/>
          </p:nvPr>
        </p:nvSpPr>
        <p:spPr>
          <a:xfrm>
            <a:off x="590550" y="1772770"/>
            <a:ext cx="8302050" cy="4608640"/>
          </a:xfrm>
        </p:spPr>
        <p:txBody>
          <a:bodyPr/>
          <a:lstStyle/>
          <a:p>
            <a:r>
              <a:rPr lang="zh-CN" altLang="en-US" dirty="0"/>
              <a:t>虚拟化</a:t>
            </a:r>
            <a:endParaRPr lang="en-US" altLang="zh-CN" dirty="0"/>
          </a:p>
          <a:p>
            <a:r>
              <a:rPr lang="zh-CN" altLang="en-US" dirty="0"/>
              <a:t>大规模</a:t>
            </a:r>
            <a:endParaRPr lang="en-US" altLang="zh-CN" dirty="0"/>
          </a:p>
          <a:p>
            <a:r>
              <a:rPr lang="zh-CN" altLang="en-US" dirty="0"/>
              <a:t>高可扩展性</a:t>
            </a:r>
            <a:endParaRPr lang="en-US" altLang="zh-CN" dirty="0"/>
          </a:p>
          <a:p>
            <a:r>
              <a:rPr lang="zh-CN" altLang="en-US" dirty="0"/>
              <a:t>按需服务</a:t>
            </a:r>
            <a:endParaRPr lang="en-US" altLang="zh-CN" dirty="0"/>
          </a:p>
          <a:p>
            <a:r>
              <a:rPr lang="zh-CN" altLang="en-US" dirty="0"/>
              <a:t>高可靠性</a:t>
            </a:r>
            <a:endParaRPr lang="en-US" altLang="zh-CN" dirty="0"/>
          </a:p>
          <a:p>
            <a:pPr lvl="1"/>
            <a:r>
              <a:rPr lang="zh-CN" altLang="en-US" dirty="0"/>
              <a:t>检测心跳、多重备份数据</a:t>
            </a:r>
            <a:endParaRPr lang="en-US" altLang="zh-CN" dirty="0"/>
          </a:p>
          <a:p>
            <a:pPr lvl="1"/>
            <a:r>
              <a:rPr lang="zh-CN" altLang="en-US" dirty="0"/>
              <a:t>自动节点错误检测</a:t>
            </a:r>
            <a:endParaRPr lang="en-US" altLang="zh-CN" dirty="0"/>
          </a:p>
          <a:p>
            <a:r>
              <a:rPr lang="zh-CN" altLang="en-US" dirty="0"/>
              <a:t>廉价</a:t>
            </a:r>
          </a:p>
        </p:txBody>
      </p:sp>
      <p:sp>
        <p:nvSpPr>
          <p:cNvPr id="4" name="灯片编号占位符 3">
            <a:extLst>
              <a:ext uri="{FF2B5EF4-FFF2-40B4-BE49-F238E27FC236}">
                <a16:creationId xmlns:a16="http://schemas.microsoft.com/office/drawing/2014/main" id="{D369BB49-15DE-424F-A8D5-FEBD67045624}"/>
              </a:ext>
            </a:extLst>
          </p:cNvPr>
          <p:cNvSpPr>
            <a:spLocks noGrp="1"/>
          </p:cNvSpPr>
          <p:nvPr>
            <p:ph type="sldNum" sz="quarter" idx="11"/>
          </p:nvPr>
        </p:nvSpPr>
        <p:spPr/>
        <p:txBody>
          <a:bodyPr/>
          <a:lstStyle/>
          <a:p>
            <a:pPr>
              <a:defRPr/>
            </a:pPr>
            <a:fld id="{AABBFEFB-84C5-4B34-ADA0-706ACFA6BEF5}" type="slidenum">
              <a:rPr lang="zh-CN" altLang="en-US" smtClean="0"/>
              <a:pPr>
                <a:defRPr/>
              </a:pPr>
              <a:t>111</a:t>
            </a:fld>
            <a:endParaRPr lang="en-US" altLang="zh-CN"/>
          </a:p>
        </p:txBody>
      </p:sp>
      <p:sp>
        <p:nvSpPr>
          <p:cNvPr id="5" name="标题 1">
            <a:extLst>
              <a:ext uri="{FF2B5EF4-FFF2-40B4-BE49-F238E27FC236}">
                <a16:creationId xmlns:a16="http://schemas.microsoft.com/office/drawing/2014/main" id="{0FBE388C-6A57-485C-974B-A652489834C0}"/>
              </a:ext>
            </a:extLst>
          </p:cNvPr>
          <p:cNvSpPr txBox="1">
            <a:spLocks/>
          </p:cNvSpPr>
          <p:nvPr/>
        </p:nvSpPr>
        <p:spPr bwMode="auto">
          <a:xfrm>
            <a:off x="590550" y="888845"/>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008000"/>
                </a:solidFill>
              </a:rPr>
              <a:t>云计算的</a:t>
            </a:r>
            <a:r>
              <a:rPr lang="zh-CN" altLang="en-US" kern="0" dirty="0">
                <a:solidFill>
                  <a:srgbClr val="FF6600"/>
                </a:solidFill>
              </a:rPr>
              <a:t>特点</a:t>
            </a:r>
            <a:r>
              <a:rPr lang="zh-CN" altLang="en-US" kern="0" dirty="0"/>
              <a:t>：</a:t>
            </a:r>
          </a:p>
        </p:txBody>
      </p:sp>
    </p:spTree>
    <p:extLst>
      <p:ext uri="{BB962C8B-B14F-4D97-AF65-F5344CB8AC3E}">
        <p14:creationId xmlns:p14="http://schemas.microsoft.com/office/powerpoint/2010/main" val="708162330"/>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69BB49-15DE-424F-A8D5-FEBD67045624}"/>
              </a:ext>
            </a:extLst>
          </p:cNvPr>
          <p:cNvSpPr>
            <a:spLocks noGrp="1"/>
          </p:cNvSpPr>
          <p:nvPr>
            <p:ph type="sldNum" sz="quarter" idx="11"/>
          </p:nvPr>
        </p:nvSpPr>
        <p:spPr/>
        <p:txBody>
          <a:bodyPr/>
          <a:lstStyle/>
          <a:p>
            <a:pPr>
              <a:defRPr/>
            </a:pPr>
            <a:fld id="{AABBFEFB-84C5-4B34-ADA0-706ACFA6BEF5}" type="slidenum">
              <a:rPr lang="zh-CN" altLang="en-US" smtClean="0"/>
              <a:pPr>
                <a:defRPr/>
              </a:pPr>
              <a:t>112</a:t>
            </a:fld>
            <a:endParaRPr lang="en-US" altLang="zh-CN"/>
          </a:p>
        </p:txBody>
      </p:sp>
      <p:pic>
        <p:nvPicPr>
          <p:cNvPr id="8" name="图片 7">
            <a:extLst>
              <a:ext uri="{FF2B5EF4-FFF2-40B4-BE49-F238E27FC236}">
                <a16:creationId xmlns:a16="http://schemas.microsoft.com/office/drawing/2014/main" id="{9167D9EA-FB92-41F5-A95E-091C6B1E18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420" y="69796"/>
            <a:ext cx="7318699" cy="6651679"/>
          </a:xfrm>
          <a:prstGeom prst="rect">
            <a:avLst/>
          </a:prstGeom>
          <a:noFill/>
          <a:ln>
            <a:noFill/>
          </a:ln>
        </p:spPr>
      </p:pic>
      <p:sp>
        <p:nvSpPr>
          <p:cNvPr id="2" name="标题 1">
            <a:extLst>
              <a:ext uri="{FF2B5EF4-FFF2-40B4-BE49-F238E27FC236}">
                <a16:creationId xmlns:a16="http://schemas.microsoft.com/office/drawing/2014/main" id="{88EF80A9-5100-4D31-AECB-61335C41498D}"/>
              </a:ext>
            </a:extLst>
          </p:cNvPr>
          <p:cNvSpPr>
            <a:spLocks noGrp="1"/>
          </p:cNvSpPr>
          <p:nvPr>
            <p:ph type="title" idx="4294967295"/>
          </p:nvPr>
        </p:nvSpPr>
        <p:spPr>
          <a:xfrm rot="5400000">
            <a:off x="7063209" y="1921992"/>
            <a:ext cx="3168440" cy="523875"/>
          </a:xfrm>
        </p:spPr>
        <p:txBody>
          <a:bodyPr/>
          <a:lstStyle/>
          <a:p>
            <a:r>
              <a:rPr lang="zh-CN" altLang="en-US" dirty="0"/>
              <a:t>一、云计算的概念</a:t>
            </a:r>
          </a:p>
        </p:txBody>
      </p:sp>
      <p:sp>
        <p:nvSpPr>
          <p:cNvPr id="5" name="标题 1">
            <a:extLst>
              <a:ext uri="{FF2B5EF4-FFF2-40B4-BE49-F238E27FC236}">
                <a16:creationId xmlns:a16="http://schemas.microsoft.com/office/drawing/2014/main" id="{0FBE388C-6A57-485C-974B-A652489834C0}"/>
              </a:ext>
            </a:extLst>
          </p:cNvPr>
          <p:cNvSpPr txBox="1">
            <a:spLocks/>
          </p:cNvSpPr>
          <p:nvPr/>
        </p:nvSpPr>
        <p:spPr bwMode="auto">
          <a:xfrm rot="5400000">
            <a:off x="6479718" y="2148472"/>
            <a:ext cx="318934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008000"/>
                </a:solidFill>
              </a:rPr>
              <a:t>云计算</a:t>
            </a:r>
            <a:r>
              <a:rPr lang="zh-CN" altLang="en-US" kern="0" dirty="0">
                <a:solidFill>
                  <a:srgbClr val="FF6600"/>
                </a:solidFill>
              </a:rPr>
              <a:t>体系结构</a:t>
            </a:r>
            <a:r>
              <a:rPr lang="zh-CN" altLang="en-US" kern="0" dirty="0"/>
              <a:t>：</a:t>
            </a:r>
          </a:p>
        </p:txBody>
      </p:sp>
    </p:spTree>
    <p:extLst>
      <p:ext uri="{BB962C8B-B14F-4D97-AF65-F5344CB8AC3E}">
        <p14:creationId xmlns:p14="http://schemas.microsoft.com/office/powerpoint/2010/main" val="1045517087"/>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7165DD-BF76-4A71-8EA4-FBD177148F5F}"/>
              </a:ext>
            </a:extLst>
          </p:cNvPr>
          <p:cNvSpPr>
            <a:spLocks noGrp="1"/>
          </p:cNvSpPr>
          <p:nvPr>
            <p:ph type="title"/>
          </p:nvPr>
        </p:nvSpPr>
        <p:spPr/>
        <p:txBody>
          <a:bodyPr/>
          <a:lstStyle/>
          <a:p>
            <a:r>
              <a:rPr lang="zh-CN" altLang="en-US" dirty="0"/>
              <a:t>二、云计算实例 </a:t>
            </a:r>
            <a:r>
              <a:rPr lang="en-US" altLang="zh-CN" dirty="0"/>
              <a:t>—— Google</a:t>
            </a:r>
            <a:r>
              <a:rPr lang="zh-CN" altLang="en-US" dirty="0"/>
              <a:t>云计算平台</a:t>
            </a:r>
          </a:p>
        </p:txBody>
      </p:sp>
      <p:sp>
        <p:nvSpPr>
          <p:cNvPr id="2" name="灯片编号占位符 1">
            <a:extLst>
              <a:ext uri="{FF2B5EF4-FFF2-40B4-BE49-F238E27FC236}">
                <a16:creationId xmlns:a16="http://schemas.microsoft.com/office/drawing/2014/main" id="{2503B1A3-9F49-44CB-8283-D45A48F683C4}"/>
              </a:ext>
            </a:extLst>
          </p:cNvPr>
          <p:cNvSpPr>
            <a:spLocks noGrp="1"/>
          </p:cNvSpPr>
          <p:nvPr>
            <p:ph type="sldNum" sz="quarter" idx="11"/>
          </p:nvPr>
        </p:nvSpPr>
        <p:spPr/>
        <p:txBody>
          <a:bodyPr/>
          <a:lstStyle/>
          <a:p>
            <a:pPr>
              <a:defRPr/>
            </a:pPr>
            <a:fld id="{F7E576E7-D89D-466D-B285-B098DA16894D}" type="slidenum">
              <a:rPr lang="zh-CN" altLang="en-US" smtClean="0"/>
              <a:pPr>
                <a:defRPr/>
              </a:pPr>
              <a:t>113</a:t>
            </a:fld>
            <a:endParaRPr lang="en-US" altLang="zh-CN"/>
          </a:p>
        </p:txBody>
      </p:sp>
      <p:sp>
        <p:nvSpPr>
          <p:cNvPr id="12" name="矩形: 圆角 11">
            <a:extLst>
              <a:ext uri="{FF2B5EF4-FFF2-40B4-BE49-F238E27FC236}">
                <a16:creationId xmlns:a16="http://schemas.microsoft.com/office/drawing/2014/main" id="{3DAFC1A4-977B-46F4-9E5D-9FA667A4E99C}"/>
              </a:ext>
            </a:extLst>
          </p:cNvPr>
          <p:cNvSpPr/>
          <p:nvPr/>
        </p:nvSpPr>
        <p:spPr bwMode="auto">
          <a:xfrm>
            <a:off x="1115520" y="1707464"/>
            <a:ext cx="6552910" cy="720100"/>
          </a:xfrm>
          <a:prstGeom prst="roundRect">
            <a:avLst/>
          </a:prstGeom>
          <a:solidFill>
            <a:srgbClr val="CDFFE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baseline="0" dirty="0">
                <a:ln>
                  <a:noFill/>
                </a:ln>
                <a:solidFill>
                  <a:srgbClr val="008000"/>
                </a:solidFill>
                <a:effectLst/>
                <a:latin typeface="Times New Roman" pitchFamily="18" charset="0"/>
                <a:ea typeface="宋体" pitchFamily="2" charset="-122"/>
              </a:rPr>
              <a:t>Google </a:t>
            </a:r>
            <a:r>
              <a:rPr kumimoji="0" lang="zh-CN" altLang="en-US" sz="2800" b="1" i="0" u="none" strike="noStrike" cap="none" normalizeH="0" baseline="0" dirty="0">
                <a:ln>
                  <a:noFill/>
                </a:ln>
                <a:solidFill>
                  <a:srgbClr val="008000"/>
                </a:solidFill>
                <a:effectLst/>
                <a:latin typeface="Times New Roman" pitchFamily="18" charset="0"/>
                <a:ea typeface="宋体" pitchFamily="2" charset="-122"/>
              </a:rPr>
              <a:t>云计算应用</a:t>
            </a:r>
          </a:p>
        </p:txBody>
      </p:sp>
      <p:sp>
        <p:nvSpPr>
          <p:cNvPr id="13" name="矩形: 圆角 12">
            <a:extLst>
              <a:ext uri="{FF2B5EF4-FFF2-40B4-BE49-F238E27FC236}">
                <a16:creationId xmlns:a16="http://schemas.microsoft.com/office/drawing/2014/main" id="{B189E5F4-A9F1-477D-A8E1-FAA3C7785DD2}"/>
              </a:ext>
            </a:extLst>
          </p:cNvPr>
          <p:cNvSpPr/>
          <p:nvPr/>
        </p:nvSpPr>
        <p:spPr bwMode="auto">
          <a:xfrm>
            <a:off x="1115520" y="2571586"/>
            <a:ext cx="2088290" cy="720100"/>
          </a:xfrm>
          <a:prstGeom prst="round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baseline="0" dirty="0">
                <a:ln>
                  <a:noFill/>
                </a:ln>
                <a:solidFill>
                  <a:srgbClr val="0000FF"/>
                </a:solidFill>
                <a:effectLst/>
                <a:latin typeface="Times New Roman" pitchFamily="18" charset="0"/>
                <a:ea typeface="宋体" pitchFamily="2" charset="-122"/>
              </a:rPr>
              <a:t>MapReduce</a:t>
            </a:r>
            <a:endParaRPr kumimoji="0" lang="zh-CN" altLang="en-US" sz="2800" b="1" i="0" u="none" strike="noStrike" cap="none" normalizeH="0" baseline="0" dirty="0">
              <a:ln>
                <a:noFill/>
              </a:ln>
              <a:solidFill>
                <a:srgbClr val="0000FF"/>
              </a:solidFill>
              <a:effectLst/>
              <a:latin typeface="Times New Roman" pitchFamily="18" charset="0"/>
              <a:ea typeface="宋体" pitchFamily="2" charset="-122"/>
            </a:endParaRPr>
          </a:p>
        </p:txBody>
      </p:sp>
      <p:sp>
        <p:nvSpPr>
          <p:cNvPr id="14" name="矩形: 圆角 13">
            <a:extLst>
              <a:ext uri="{FF2B5EF4-FFF2-40B4-BE49-F238E27FC236}">
                <a16:creationId xmlns:a16="http://schemas.microsoft.com/office/drawing/2014/main" id="{738C01ED-37F1-44A1-8FC8-8084519D089A}"/>
              </a:ext>
            </a:extLst>
          </p:cNvPr>
          <p:cNvSpPr/>
          <p:nvPr/>
        </p:nvSpPr>
        <p:spPr bwMode="auto">
          <a:xfrm>
            <a:off x="3347830" y="2571586"/>
            <a:ext cx="2088290" cy="720100"/>
          </a:xfrm>
          <a:prstGeom prst="roundRect">
            <a:avLst/>
          </a:prstGeom>
          <a:solidFill>
            <a:srgbClr val="FFC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baseline="0" dirty="0" err="1">
                <a:ln>
                  <a:noFill/>
                </a:ln>
                <a:solidFill>
                  <a:srgbClr val="C00000"/>
                </a:solidFill>
                <a:effectLst/>
                <a:latin typeface="Times New Roman" pitchFamily="18" charset="0"/>
                <a:ea typeface="宋体" pitchFamily="2" charset="-122"/>
              </a:rPr>
              <a:t>BigTable</a:t>
            </a:r>
            <a:endParaRPr kumimoji="0" lang="zh-CN" altLang="en-US" sz="2800" b="1" i="0" u="none" strike="noStrike" cap="none" normalizeH="0" baseline="0" dirty="0">
              <a:ln>
                <a:noFill/>
              </a:ln>
              <a:solidFill>
                <a:srgbClr val="C00000"/>
              </a:solidFill>
              <a:effectLst/>
              <a:latin typeface="Times New Roman" pitchFamily="18" charset="0"/>
              <a:ea typeface="宋体" pitchFamily="2" charset="-122"/>
            </a:endParaRPr>
          </a:p>
        </p:txBody>
      </p:sp>
      <p:sp>
        <p:nvSpPr>
          <p:cNvPr id="15" name="矩形: 圆角 14">
            <a:extLst>
              <a:ext uri="{FF2B5EF4-FFF2-40B4-BE49-F238E27FC236}">
                <a16:creationId xmlns:a16="http://schemas.microsoft.com/office/drawing/2014/main" id="{14AB0C18-BADE-42A1-B73F-3EEE54061ADB}"/>
              </a:ext>
            </a:extLst>
          </p:cNvPr>
          <p:cNvSpPr/>
          <p:nvPr/>
        </p:nvSpPr>
        <p:spPr bwMode="auto">
          <a:xfrm>
            <a:off x="1115520" y="3435708"/>
            <a:ext cx="4320600" cy="720100"/>
          </a:xfrm>
          <a:prstGeom prst="round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baseline="0" dirty="0">
                <a:ln>
                  <a:noFill/>
                </a:ln>
                <a:solidFill>
                  <a:srgbClr val="FF0066"/>
                </a:solidFill>
                <a:effectLst/>
                <a:latin typeface="Times New Roman" pitchFamily="18" charset="0"/>
                <a:ea typeface="宋体" pitchFamily="2" charset="-122"/>
              </a:rPr>
              <a:t>GFS</a:t>
            </a:r>
            <a:endParaRPr kumimoji="0" lang="zh-CN" altLang="en-US" sz="2800" b="1" i="0" u="none" strike="noStrike" cap="none" normalizeH="0" baseline="0" dirty="0">
              <a:ln>
                <a:noFill/>
              </a:ln>
              <a:solidFill>
                <a:srgbClr val="FF0066"/>
              </a:solidFill>
              <a:effectLst/>
              <a:latin typeface="Times New Roman" pitchFamily="18" charset="0"/>
              <a:ea typeface="宋体" pitchFamily="2" charset="-122"/>
            </a:endParaRPr>
          </a:p>
        </p:txBody>
      </p:sp>
      <p:sp>
        <p:nvSpPr>
          <p:cNvPr id="16" name="矩形: 圆角 15">
            <a:extLst>
              <a:ext uri="{FF2B5EF4-FFF2-40B4-BE49-F238E27FC236}">
                <a16:creationId xmlns:a16="http://schemas.microsoft.com/office/drawing/2014/main" id="{9F6486DD-F4E6-4848-9E87-884DAAED4525}"/>
              </a:ext>
            </a:extLst>
          </p:cNvPr>
          <p:cNvSpPr/>
          <p:nvPr/>
        </p:nvSpPr>
        <p:spPr bwMode="auto">
          <a:xfrm>
            <a:off x="5580140" y="2571586"/>
            <a:ext cx="2088290" cy="1584222"/>
          </a:xfrm>
          <a:prstGeom prst="roundRect">
            <a:avLst>
              <a:gd name="adj" fmla="val 11170"/>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baseline="0" dirty="0">
                <a:ln>
                  <a:noFill/>
                </a:ln>
                <a:solidFill>
                  <a:srgbClr val="FF0066"/>
                </a:solidFill>
                <a:effectLst/>
                <a:latin typeface="Times New Roman" pitchFamily="18" charset="0"/>
                <a:ea typeface="宋体" pitchFamily="2" charset="-122"/>
              </a:rPr>
              <a:t>Chubby</a:t>
            </a:r>
            <a:endParaRPr kumimoji="0" lang="zh-CN" altLang="en-US" sz="2800" b="1" i="0" u="none" strike="noStrike" cap="none" normalizeH="0" baseline="0" dirty="0">
              <a:ln>
                <a:noFill/>
              </a:ln>
              <a:solidFill>
                <a:srgbClr val="FF0066"/>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71AA98A5-7FF5-4610-ADD3-0A68704C7560}"/>
              </a:ext>
            </a:extLst>
          </p:cNvPr>
          <p:cNvSpPr/>
          <p:nvPr/>
        </p:nvSpPr>
        <p:spPr>
          <a:xfrm>
            <a:off x="2201925" y="4850050"/>
            <a:ext cx="4596130" cy="523220"/>
          </a:xfrm>
          <a:prstGeom prst="rect">
            <a:avLst/>
          </a:prstGeom>
        </p:spPr>
        <p:txBody>
          <a:bodyPr wrap="none">
            <a:spAutoFit/>
          </a:bodyPr>
          <a:lstStyle/>
          <a:p>
            <a:r>
              <a:rPr lang="en-US" altLang="zh-CN" dirty="0"/>
              <a:t>Google </a:t>
            </a:r>
            <a:r>
              <a:rPr lang="zh-CN" altLang="en-US" dirty="0"/>
              <a:t>云计算平台技术架构</a:t>
            </a:r>
          </a:p>
        </p:txBody>
      </p:sp>
    </p:spTree>
    <p:extLst>
      <p:ext uri="{BB962C8B-B14F-4D97-AF65-F5344CB8AC3E}">
        <p14:creationId xmlns:p14="http://schemas.microsoft.com/office/powerpoint/2010/main" val="3982015340"/>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7165DD-BF76-4A71-8EA4-FBD177148F5F}"/>
              </a:ext>
            </a:extLst>
          </p:cNvPr>
          <p:cNvSpPr>
            <a:spLocks noGrp="1"/>
          </p:cNvSpPr>
          <p:nvPr>
            <p:ph type="title"/>
          </p:nvPr>
        </p:nvSpPr>
        <p:spPr/>
        <p:txBody>
          <a:bodyPr/>
          <a:lstStyle/>
          <a:p>
            <a:r>
              <a:rPr lang="zh-CN" altLang="en-US" dirty="0"/>
              <a:t>二、云计算实例 </a:t>
            </a:r>
            <a:r>
              <a:rPr lang="en-US" altLang="zh-CN" dirty="0"/>
              <a:t>—— Google</a:t>
            </a:r>
            <a:r>
              <a:rPr lang="zh-CN" altLang="en-US" dirty="0"/>
              <a:t>云计算平台</a:t>
            </a:r>
          </a:p>
        </p:txBody>
      </p:sp>
      <p:sp>
        <p:nvSpPr>
          <p:cNvPr id="4" name="内容占位符 3">
            <a:extLst>
              <a:ext uri="{FF2B5EF4-FFF2-40B4-BE49-F238E27FC236}">
                <a16:creationId xmlns:a16="http://schemas.microsoft.com/office/drawing/2014/main" id="{74102A51-E7B9-41B5-ABEB-25026965792E}"/>
              </a:ext>
            </a:extLst>
          </p:cNvPr>
          <p:cNvSpPr>
            <a:spLocks noGrp="1"/>
          </p:cNvSpPr>
          <p:nvPr>
            <p:ph idx="1"/>
          </p:nvPr>
        </p:nvSpPr>
        <p:spPr/>
        <p:txBody>
          <a:bodyPr/>
          <a:lstStyle/>
          <a:p>
            <a:pPr>
              <a:spcBef>
                <a:spcPts val="300"/>
              </a:spcBef>
            </a:pPr>
            <a:r>
              <a:rPr lang="en-US" altLang="zh-CN" dirty="0"/>
              <a:t>GFS </a:t>
            </a:r>
            <a:r>
              <a:rPr lang="zh-CN" altLang="en-US" dirty="0"/>
              <a:t>分布式文件系统</a:t>
            </a:r>
            <a:endParaRPr lang="en-US" altLang="zh-CN" dirty="0"/>
          </a:p>
          <a:p>
            <a:pPr lvl="1">
              <a:spcBef>
                <a:spcPts val="300"/>
              </a:spcBef>
              <a:buClr>
                <a:srgbClr val="FF6600"/>
              </a:buClr>
              <a:buSzPct val="100000"/>
              <a:buFont typeface="Wingdings" panose="05000000000000000000" pitchFamily="2" charset="2"/>
              <a:buChar char="v"/>
            </a:pPr>
            <a:r>
              <a:rPr lang="zh-CN" altLang="en-US" sz="2400" dirty="0"/>
              <a:t>集群，</a:t>
            </a:r>
            <a:r>
              <a:rPr lang="en-US" altLang="zh-CN" sz="2400" dirty="0"/>
              <a:t>Linux</a:t>
            </a:r>
            <a:r>
              <a:rPr lang="zh-CN" altLang="en-US" sz="2400" dirty="0"/>
              <a:t>系统管理的</a:t>
            </a:r>
            <a:r>
              <a:rPr lang="en-US" altLang="zh-CN" sz="2400" dirty="0"/>
              <a:t>PC</a:t>
            </a:r>
            <a:r>
              <a:rPr lang="zh-CN" altLang="en-US" sz="2400" dirty="0"/>
              <a:t>。</a:t>
            </a:r>
            <a:endParaRPr lang="en-US" altLang="zh-CN" sz="2400" dirty="0"/>
          </a:p>
          <a:p>
            <a:pPr lvl="1">
              <a:spcBef>
                <a:spcPts val="300"/>
              </a:spcBef>
              <a:buClr>
                <a:srgbClr val="FF6600"/>
              </a:buClr>
              <a:buSzPct val="100000"/>
              <a:buFont typeface="Wingdings" panose="05000000000000000000" pitchFamily="2" charset="2"/>
              <a:buChar char="v"/>
            </a:pPr>
            <a:r>
              <a:rPr lang="zh-CN" altLang="en-US" sz="2400" dirty="0"/>
              <a:t>一台</a:t>
            </a:r>
            <a:r>
              <a:rPr lang="en-US" altLang="zh-CN" sz="2400" dirty="0"/>
              <a:t>Master</a:t>
            </a:r>
            <a:r>
              <a:rPr lang="zh-CN" altLang="en-US" sz="2400" dirty="0"/>
              <a:t>，主机，通常有几台备份。</a:t>
            </a:r>
            <a:br>
              <a:rPr lang="en-US" altLang="zh-CN" sz="2400" dirty="0"/>
            </a:br>
            <a:r>
              <a:rPr lang="zh-CN" altLang="en-US" sz="2400" dirty="0"/>
              <a:t>负责维护</a:t>
            </a:r>
            <a:r>
              <a:rPr lang="en-US" altLang="zh-CN" sz="2400" dirty="0"/>
              <a:t>GFS</a:t>
            </a:r>
            <a:r>
              <a:rPr lang="zh-CN" altLang="en-US" sz="2400" dirty="0"/>
              <a:t>中的元数据</a:t>
            </a:r>
            <a:r>
              <a:rPr lang="en-US" altLang="zh-CN" sz="2400" dirty="0">
                <a:latin typeface="+mn-ea"/>
              </a:rPr>
              <a:t>(</a:t>
            </a:r>
            <a:r>
              <a:rPr lang="en-US" altLang="zh-CN" sz="2400" dirty="0"/>
              <a:t>Metadata</a:t>
            </a:r>
            <a:r>
              <a:rPr lang="en-US" altLang="zh-CN" sz="2400" dirty="0">
                <a:latin typeface="+mn-ea"/>
              </a:rPr>
              <a:t>)</a:t>
            </a:r>
            <a:r>
              <a:rPr lang="zh-CN" altLang="en-US" sz="2400" dirty="0"/>
              <a:t>。</a:t>
            </a:r>
            <a:endParaRPr lang="en-US" altLang="zh-CN" sz="2400" dirty="0"/>
          </a:p>
          <a:p>
            <a:pPr lvl="1">
              <a:spcBef>
                <a:spcPts val="300"/>
              </a:spcBef>
              <a:buClr>
                <a:srgbClr val="FF6600"/>
              </a:buClr>
              <a:buSzPct val="100000"/>
              <a:buFont typeface="Wingdings" panose="05000000000000000000" pitchFamily="2" charset="2"/>
              <a:buChar char="v"/>
            </a:pPr>
            <a:r>
              <a:rPr lang="zh-CN" altLang="en-US" sz="2400" dirty="0"/>
              <a:t>若干台</a:t>
            </a:r>
            <a:r>
              <a:rPr lang="en-US" altLang="zh-CN" sz="2400" dirty="0" err="1"/>
              <a:t>ChunkServer</a:t>
            </a:r>
            <a:r>
              <a:rPr lang="zh-CN" altLang="en-US" sz="2400" dirty="0"/>
              <a:t>，块服务器。</a:t>
            </a:r>
            <a:endParaRPr lang="en-US" altLang="zh-CN" sz="2400" dirty="0"/>
          </a:p>
          <a:p>
            <a:pPr lvl="1">
              <a:spcBef>
                <a:spcPts val="300"/>
              </a:spcBef>
              <a:buClr>
                <a:srgbClr val="FF6600"/>
              </a:buClr>
              <a:buSzPct val="100000"/>
              <a:buFont typeface="Wingdings" panose="05000000000000000000" pitchFamily="2" charset="2"/>
              <a:buChar char="v"/>
            </a:pPr>
            <a:r>
              <a:rPr lang="zh-CN" altLang="en-US" sz="2400" dirty="0"/>
              <a:t>每个文件拆分成若干</a:t>
            </a:r>
            <a:r>
              <a:rPr lang="en-US" altLang="zh-CN" sz="2400" dirty="0"/>
              <a:t>64M</a:t>
            </a:r>
            <a:r>
              <a:rPr lang="zh-CN" altLang="en-US" sz="2400" dirty="0"/>
              <a:t>大小的文件块</a:t>
            </a:r>
            <a:r>
              <a:rPr lang="en-US" altLang="zh-CN" sz="2400" dirty="0">
                <a:latin typeface="+mn-ea"/>
              </a:rPr>
              <a:t>(</a:t>
            </a:r>
            <a:r>
              <a:rPr lang="en-US" altLang="zh-CN" sz="2400" dirty="0"/>
              <a:t>Chunk</a:t>
            </a:r>
            <a:r>
              <a:rPr lang="en-US" altLang="zh-CN" sz="2400" dirty="0">
                <a:latin typeface="+mn-ea"/>
              </a:rPr>
              <a:t>)</a:t>
            </a:r>
            <a:r>
              <a:rPr lang="zh-CN" altLang="en-US" sz="2400" dirty="0">
                <a:latin typeface="+mn-ea"/>
              </a:rPr>
              <a:t>。</a:t>
            </a:r>
            <a:endParaRPr lang="en-US" altLang="zh-CN" sz="2400" dirty="0">
              <a:latin typeface="+mn-ea"/>
            </a:endParaRPr>
          </a:p>
          <a:p>
            <a:pPr lvl="1">
              <a:spcBef>
                <a:spcPts val="300"/>
              </a:spcBef>
              <a:buClr>
                <a:srgbClr val="FF6600"/>
              </a:buClr>
              <a:buSzPct val="100000"/>
              <a:buFont typeface="Wingdings" panose="05000000000000000000" pitchFamily="2" charset="2"/>
              <a:buChar char="v"/>
            </a:pPr>
            <a:r>
              <a:rPr lang="zh-CN" altLang="en-US" sz="2400" dirty="0"/>
              <a:t>每个</a:t>
            </a:r>
            <a:r>
              <a:rPr lang="en-US" altLang="zh-CN" sz="2400" dirty="0"/>
              <a:t>Chunk</a:t>
            </a:r>
            <a:r>
              <a:rPr lang="zh-CN" altLang="en-US" sz="2400" dirty="0"/>
              <a:t>有多个</a:t>
            </a:r>
            <a:r>
              <a:rPr lang="en-US" altLang="zh-CN" sz="2400" dirty="0">
                <a:latin typeface="+mn-ea"/>
              </a:rPr>
              <a:t>(</a:t>
            </a:r>
            <a:r>
              <a:rPr lang="zh-CN" altLang="en-US" sz="2400" dirty="0"/>
              <a:t>默认</a:t>
            </a:r>
            <a:r>
              <a:rPr lang="en-US" altLang="zh-CN" sz="2400" dirty="0"/>
              <a:t>3</a:t>
            </a:r>
            <a:r>
              <a:rPr lang="zh-CN" altLang="en-US" sz="2400" dirty="0"/>
              <a:t>个</a:t>
            </a:r>
            <a:r>
              <a:rPr lang="en-US" altLang="zh-CN" sz="2400" dirty="0">
                <a:latin typeface="+mn-ea"/>
              </a:rPr>
              <a:t>)</a:t>
            </a:r>
            <a:r>
              <a:rPr lang="zh-CN" altLang="en-US" sz="2400" dirty="0"/>
              <a:t>副本，</a:t>
            </a:r>
            <a:br>
              <a:rPr lang="en-US" altLang="zh-CN" sz="2400" dirty="0"/>
            </a:br>
            <a:r>
              <a:rPr lang="zh-CN" altLang="en-US" sz="2400" dirty="0"/>
              <a:t>存放在不同的</a:t>
            </a:r>
            <a:r>
              <a:rPr lang="en-US" altLang="zh-CN" sz="2400" dirty="0" err="1"/>
              <a:t>ChunkServer</a:t>
            </a:r>
            <a:r>
              <a:rPr lang="zh-CN" altLang="en-US" sz="2400" dirty="0"/>
              <a:t>上。</a:t>
            </a:r>
            <a:endParaRPr lang="en-US" altLang="zh-CN" sz="2400" dirty="0"/>
          </a:p>
          <a:p>
            <a:pPr lvl="1">
              <a:spcBef>
                <a:spcPts val="300"/>
              </a:spcBef>
              <a:buClr>
                <a:srgbClr val="FF6600"/>
              </a:buClr>
              <a:buSzPct val="100000"/>
              <a:buFont typeface="Wingdings" panose="05000000000000000000" pitchFamily="2" charset="2"/>
              <a:buChar char="v"/>
            </a:pPr>
            <a:r>
              <a:rPr lang="en-US" altLang="zh-CN" sz="2400" dirty="0"/>
              <a:t>Client</a:t>
            </a:r>
            <a:r>
              <a:rPr lang="zh-CN" altLang="en-US" sz="2400" dirty="0"/>
              <a:t>先从</a:t>
            </a:r>
            <a:r>
              <a:rPr lang="en-US" altLang="zh-CN" sz="2400" dirty="0"/>
              <a:t>Master</a:t>
            </a:r>
            <a:r>
              <a:rPr lang="zh-CN" altLang="en-US" sz="2400" dirty="0"/>
              <a:t>得到文件的</a:t>
            </a:r>
            <a:r>
              <a:rPr lang="en-US" altLang="zh-CN" sz="2400" dirty="0"/>
              <a:t>Metadata</a:t>
            </a:r>
            <a:r>
              <a:rPr lang="zh-CN" altLang="en-US" sz="2400" dirty="0"/>
              <a:t>，</a:t>
            </a:r>
            <a:br>
              <a:rPr lang="en-US" altLang="zh-CN" sz="2400" dirty="0"/>
            </a:br>
            <a:r>
              <a:rPr lang="zh-CN" altLang="en-US" sz="2400" dirty="0"/>
              <a:t>根据</a:t>
            </a:r>
            <a:r>
              <a:rPr lang="en-US" altLang="zh-CN" sz="2400" dirty="0"/>
              <a:t>Chunk</a:t>
            </a:r>
            <a:r>
              <a:rPr lang="zh-CN" altLang="en-US" sz="2400" dirty="0"/>
              <a:t>位置访问相应的</a:t>
            </a:r>
            <a:r>
              <a:rPr lang="en-US" altLang="zh-CN" sz="2400" dirty="0" err="1"/>
              <a:t>ChunkServer</a:t>
            </a:r>
            <a:r>
              <a:rPr lang="zh-CN" altLang="en-US" sz="2400" dirty="0"/>
              <a:t>。</a:t>
            </a:r>
            <a:endParaRPr lang="en-US" altLang="zh-CN" sz="2400" dirty="0"/>
          </a:p>
          <a:p>
            <a:pPr>
              <a:spcBef>
                <a:spcPts val="300"/>
              </a:spcBef>
            </a:pPr>
            <a:r>
              <a:rPr lang="en-US" altLang="zh-CN" dirty="0"/>
              <a:t>MapReduce </a:t>
            </a:r>
            <a:r>
              <a:rPr lang="zh-CN" altLang="en-US" dirty="0"/>
              <a:t>编程模型</a:t>
            </a:r>
            <a:endParaRPr lang="en-US" altLang="zh-CN" dirty="0"/>
          </a:p>
          <a:p>
            <a:pPr>
              <a:spcBef>
                <a:spcPts val="300"/>
              </a:spcBef>
            </a:pPr>
            <a:r>
              <a:rPr lang="en-US" altLang="zh-CN" dirty="0" err="1"/>
              <a:t>BigTable</a:t>
            </a:r>
            <a:r>
              <a:rPr lang="en-US" altLang="zh-CN" dirty="0"/>
              <a:t> </a:t>
            </a:r>
            <a:r>
              <a:rPr lang="zh-CN" altLang="en-US" dirty="0"/>
              <a:t>分布式数据库系统</a:t>
            </a:r>
            <a:endParaRPr lang="en-US" altLang="zh-CN" dirty="0"/>
          </a:p>
          <a:p>
            <a:pPr>
              <a:spcBef>
                <a:spcPts val="300"/>
              </a:spcBef>
            </a:pPr>
            <a:r>
              <a:rPr lang="en-US" altLang="zh-CN" dirty="0"/>
              <a:t>Chubby </a:t>
            </a:r>
            <a:r>
              <a:rPr lang="zh-CN" altLang="en-US" dirty="0"/>
              <a:t>粗粒度锁服务文件系统</a:t>
            </a:r>
            <a:br>
              <a:rPr lang="en-US" altLang="zh-CN" sz="2400" dirty="0"/>
            </a:br>
            <a:r>
              <a:rPr lang="zh-CN" altLang="en-US" sz="2400" dirty="0"/>
              <a:t>本质：分布式的、存储大量小文件的文件系统。</a:t>
            </a:r>
          </a:p>
        </p:txBody>
      </p:sp>
      <p:sp>
        <p:nvSpPr>
          <p:cNvPr id="2" name="灯片编号占位符 1">
            <a:extLst>
              <a:ext uri="{FF2B5EF4-FFF2-40B4-BE49-F238E27FC236}">
                <a16:creationId xmlns:a16="http://schemas.microsoft.com/office/drawing/2014/main" id="{2503B1A3-9F49-44CB-8283-D45A48F683C4}"/>
              </a:ext>
            </a:extLst>
          </p:cNvPr>
          <p:cNvSpPr>
            <a:spLocks noGrp="1"/>
          </p:cNvSpPr>
          <p:nvPr>
            <p:ph type="sldNum" sz="quarter" idx="11"/>
          </p:nvPr>
        </p:nvSpPr>
        <p:spPr/>
        <p:txBody>
          <a:bodyPr/>
          <a:lstStyle/>
          <a:p>
            <a:pPr>
              <a:defRPr/>
            </a:pPr>
            <a:fld id="{F7E576E7-D89D-466D-B285-B098DA16894D}" type="slidenum">
              <a:rPr lang="zh-CN" altLang="en-US" smtClean="0"/>
              <a:pPr>
                <a:defRPr/>
              </a:pPr>
              <a:t>114</a:t>
            </a:fld>
            <a:endParaRPr lang="en-US" altLang="zh-CN"/>
          </a:p>
        </p:txBody>
      </p:sp>
    </p:spTree>
    <p:extLst>
      <p:ext uri="{BB962C8B-B14F-4D97-AF65-F5344CB8AC3E}">
        <p14:creationId xmlns:p14="http://schemas.microsoft.com/office/powerpoint/2010/main" val="2914489623"/>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4098"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924099" name="Rectangle 3"/>
          <p:cNvSpPr>
            <a:spLocks noChangeArrowheads="1"/>
          </p:cNvSpPr>
          <p:nvPr/>
        </p:nvSpPr>
        <p:spPr bwMode="auto">
          <a:xfrm>
            <a:off x="1331913" y="4509150"/>
            <a:ext cx="7560687"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9.9  </a:t>
            </a:r>
            <a:r>
              <a:rPr lang="zh-CN" altLang="en-US" sz="4000" b="0" dirty="0">
                <a:latin typeface="+mn-lt"/>
                <a:ea typeface="楷体" panose="02010609060101010101" pitchFamily="49" charset="-122"/>
              </a:rPr>
              <a:t>高性能计算机发展现状</a:t>
            </a:r>
            <a:endParaRPr lang="zh-CN" altLang="en-US" sz="4000" b="0" dirty="0">
              <a:solidFill>
                <a:srgbClr val="CC0000"/>
              </a:solidFill>
              <a:latin typeface="+mn-lt"/>
              <a:ea typeface="楷体" panose="02010609060101010101" pitchFamily="49" charset="-122"/>
            </a:endParaRPr>
          </a:p>
        </p:txBody>
      </p:sp>
    </p:spTree>
    <p:extLst>
      <p:ext uri="{BB962C8B-B14F-4D97-AF65-F5344CB8AC3E}">
        <p14:creationId xmlns:p14="http://schemas.microsoft.com/office/powerpoint/2010/main" val="2252181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924098">
                                            <p:txEl>
                                              <p:pRg st="0" end="0"/>
                                            </p:txEl>
                                          </p:spTgt>
                                        </p:tgtEl>
                                        <p:attrNameLst>
                                          <p:attrName>style.visibility</p:attrName>
                                        </p:attrNameLst>
                                      </p:cBhvr>
                                      <p:to>
                                        <p:strVal val="visible"/>
                                      </p:to>
                                    </p:set>
                                    <p:anim calcmode="lin" valueType="num">
                                      <p:cBhvr>
                                        <p:cTn id="7" dur="500" fill="hold"/>
                                        <p:tgtEl>
                                          <p:spTgt spid="192409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92409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92409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924098">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924098">
                                            <p:txEl>
                                              <p:pRg st="1" end="1"/>
                                            </p:txEl>
                                          </p:spTgt>
                                        </p:tgtEl>
                                        <p:attrNameLst>
                                          <p:attrName>style.visibility</p:attrName>
                                        </p:attrNameLst>
                                      </p:cBhvr>
                                      <p:to>
                                        <p:strVal val="visible"/>
                                      </p:to>
                                    </p:set>
                                    <p:anim calcmode="lin" valueType="num">
                                      <p:cBhvr additive="base">
                                        <p:cTn id="14" dur="500" fill="hold"/>
                                        <p:tgtEl>
                                          <p:spTgt spid="1924098">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924098">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924099">
                                            <p:txEl>
                                              <p:pRg st="0" end="0"/>
                                            </p:txEl>
                                          </p:spTgt>
                                        </p:tgtEl>
                                        <p:attrNameLst>
                                          <p:attrName>style.visibility</p:attrName>
                                        </p:attrNameLst>
                                      </p:cBhvr>
                                      <p:to>
                                        <p:strVal val="visible"/>
                                      </p:to>
                                    </p:set>
                                    <p:anim calcmode="lin" valueType="num">
                                      <p:cBhvr additive="base">
                                        <p:cTn id="19" dur="500" fill="hold"/>
                                        <p:tgtEl>
                                          <p:spTgt spid="192409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240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25BB8-43BD-43D4-888F-FBB2ADAE5A53}"/>
              </a:ext>
            </a:extLst>
          </p:cNvPr>
          <p:cNvSpPr>
            <a:spLocks noGrp="1"/>
          </p:cNvSpPr>
          <p:nvPr>
            <p:ph type="title"/>
          </p:nvPr>
        </p:nvSpPr>
        <p:spPr/>
        <p:txBody>
          <a:bodyPr/>
          <a:lstStyle/>
          <a:p>
            <a:r>
              <a:rPr lang="en-US" altLang="zh-CN" dirty="0"/>
              <a:t>9.9 </a:t>
            </a:r>
            <a:r>
              <a:rPr lang="zh-CN" altLang="en-US" dirty="0"/>
              <a:t>高性能计算机发展现状</a:t>
            </a:r>
          </a:p>
        </p:txBody>
      </p:sp>
      <p:sp>
        <p:nvSpPr>
          <p:cNvPr id="3" name="内容占位符 2">
            <a:extLst>
              <a:ext uri="{FF2B5EF4-FFF2-40B4-BE49-F238E27FC236}">
                <a16:creationId xmlns:a16="http://schemas.microsoft.com/office/drawing/2014/main" id="{4142FCC7-6611-4E90-AF8B-4FEF4315A259}"/>
              </a:ext>
            </a:extLst>
          </p:cNvPr>
          <p:cNvSpPr>
            <a:spLocks noGrp="1"/>
          </p:cNvSpPr>
          <p:nvPr>
            <p:ph idx="1"/>
          </p:nvPr>
        </p:nvSpPr>
        <p:spPr/>
        <p:txBody>
          <a:bodyPr/>
          <a:lstStyle/>
          <a:p>
            <a:pPr>
              <a:spcBef>
                <a:spcPts val="300"/>
              </a:spcBef>
            </a:pPr>
            <a:r>
              <a:rPr lang="zh-CN" altLang="en-US" dirty="0"/>
              <a:t>向量机 </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 </a:t>
            </a:r>
            <a:r>
              <a:rPr lang="zh-CN" altLang="en-US" dirty="0">
                <a:latin typeface="宋体" panose="02010600030101010101" pitchFamily="2" charset="-122"/>
                <a:ea typeface="宋体" panose="02010600030101010101" pitchFamily="2" charset="-122"/>
              </a:rPr>
              <a:t>基于微处理器</a:t>
            </a: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MPP</a:t>
            </a:r>
            <a:r>
              <a:rPr lang="zh-CN" altLang="en-US" dirty="0">
                <a:latin typeface="宋体" panose="02010600030101010101" pitchFamily="2" charset="-122"/>
                <a:ea typeface="宋体" panose="02010600030101010101" pitchFamily="2" charset="-122"/>
              </a:rPr>
              <a:t>、</a:t>
            </a:r>
            <a:r>
              <a:rPr lang="zh-CN" altLang="en-US" dirty="0">
                <a:ea typeface="宋体" panose="02010600030101010101" pitchFamily="2" charset="-122"/>
              </a:rPr>
              <a:t>集群</a:t>
            </a:r>
            <a:r>
              <a:rPr lang="en-US" altLang="zh-CN" dirty="0">
                <a:latin typeface="宋体" panose="02010600030101010101" pitchFamily="2" charset="-122"/>
                <a:ea typeface="宋体" panose="02010600030101010101" pitchFamily="2" charset="-122"/>
              </a:rPr>
              <a:t>)</a:t>
            </a:r>
          </a:p>
          <a:p>
            <a:pPr>
              <a:spcBef>
                <a:spcPts val="300"/>
              </a:spcBef>
            </a:pPr>
            <a:r>
              <a:rPr lang="zh-CN" altLang="en-US" dirty="0">
                <a:ea typeface="宋体" panose="02010600030101010101" pitchFamily="2" charset="-122"/>
              </a:rPr>
              <a:t>美国</a:t>
            </a:r>
            <a:endParaRPr lang="en-US" altLang="zh-CN" dirty="0">
              <a:ea typeface="宋体" panose="02010600030101010101" pitchFamily="2" charset="-122"/>
            </a:endParaRPr>
          </a:p>
          <a:p>
            <a:pPr lvl="1">
              <a:spcBef>
                <a:spcPts val="300"/>
              </a:spcBef>
            </a:pPr>
            <a:r>
              <a:rPr lang="zh-CN" altLang="en-US" dirty="0">
                <a:ea typeface="宋体" panose="02010600030101010101" pitchFamily="2" charset="-122"/>
              </a:rPr>
              <a:t>橡树岭国家实验室</a:t>
            </a:r>
            <a:r>
              <a:rPr lang="en-US" altLang="zh-CN" dirty="0">
                <a:latin typeface="+mn-ea"/>
              </a:rPr>
              <a:t>(</a:t>
            </a:r>
            <a:r>
              <a:rPr lang="zh-CN" altLang="en-US" dirty="0">
                <a:ea typeface="宋体" panose="02010600030101010101" pitchFamily="2" charset="-122"/>
              </a:rPr>
              <a:t>能源部</a:t>
            </a:r>
            <a:r>
              <a:rPr lang="en-US" altLang="zh-CN" dirty="0">
                <a:latin typeface="+mn-ea"/>
              </a:rPr>
              <a:t>)</a:t>
            </a:r>
            <a:br>
              <a:rPr lang="en-US" altLang="zh-CN" dirty="0">
                <a:ea typeface="宋体" panose="02010600030101010101" pitchFamily="2" charset="-122"/>
              </a:rPr>
            </a:br>
            <a:r>
              <a:rPr lang="en-US" altLang="zh-CN" i="1" dirty="0">
                <a:ea typeface="宋体" panose="02010600030101010101" pitchFamily="2" charset="-122"/>
              </a:rPr>
              <a:t>Oak Ridge National Laboratory</a:t>
            </a:r>
            <a:r>
              <a:rPr lang="zh-CN" altLang="en-US" dirty="0">
                <a:ea typeface="宋体" panose="02010600030101010101" pitchFamily="2" charset="-122"/>
              </a:rPr>
              <a:t>，</a:t>
            </a:r>
            <a:r>
              <a:rPr lang="en-US" altLang="zh-CN" dirty="0">
                <a:ea typeface="宋体" panose="02010600030101010101" pitchFamily="2" charset="-122"/>
              </a:rPr>
              <a:t>ORNL</a:t>
            </a:r>
          </a:p>
          <a:p>
            <a:pPr lvl="1">
              <a:spcBef>
                <a:spcPts val="300"/>
              </a:spcBef>
            </a:pPr>
            <a:r>
              <a:rPr lang="zh-CN" altLang="en-US" dirty="0">
                <a:ea typeface="宋体" panose="02010600030101010101" pitchFamily="2" charset="-122"/>
              </a:rPr>
              <a:t>劳伦斯</a:t>
            </a:r>
            <a:r>
              <a:rPr lang="en-US" altLang="zh-CN" dirty="0">
                <a:ea typeface="宋体" panose="02010600030101010101" pitchFamily="2" charset="-122"/>
              </a:rPr>
              <a:t>·</a:t>
            </a:r>
            <a:r>
              <a:rPr lang="zh-CN" altLang="en-US" dirty="0">
                <a:ea typeface="宋体" panose="02010600030101010101" pitchFamily="2" charset="-122"/>
              </a:rPr>
              <a:t>利弗莫尔国家实验室</a:t>
            </a:r>
            <a:br>
              <a:rPr lang="en-US" altLang="zh-CN" dirty="0">
                <a:ea typeface="宋体" panose="02010600030101010101" pitchFamily="2" charset="-122"/>
              </a:rPr>
            </a:br>
            <a:r>
              <a:rPr lang="en-US" altLang="zh-CN" i="1" dirty="0">
                <a:ea typeface="宋体" panose="02010600030101010101" pitchFamily="2" charset="-122"/>
              </a:rPr>
              <a:t>Lawrence Livermore National laboratory</a:t>
            </a:r>
            <a:r>
              <a:rPr lang="zh-CN" altLang="en-US" dirty="0">
                <a:ea typeface="宋体" panose="02010600030101010101" pitchFamily="2" charset="-122"/>
              </a:rPr>
              <a:t>，</a:t>
            </a:r>
            <a:r>
              <a:rPr lang="en-US" altLang="zh-CN" dirty="0">
                <a:ea typeface="宋体" panose="02010600030101010101" pitchFamily="2" charset="-122"/>
              </a:rPr>
              <a:t>LLNL</a:t>
            </a:r>
          </a:p>
          <a:p>
            <a:pPr>
              <a:spcBef>
                <a:spcPts val="300"/>
              </a:spcBef>
            </a:pPr>
            <a:r>
              <a:rPr lang="zh-CN" altLang="en-US" dirty="0">
                <a:ea typeface="宋体" panose="02010600030101010101" pitchFamily="2" charset="-122"/>
              </a:rPr>
              <a:t>日本、德国</a:t>
            </a:r>
            <a:endParaRPr lang="en-US" altLang="zh-CN" dirty="0">
              <a:ea typeface="宋体" panose="02010600030101010101" pitchFamily="2" charset="-122"/>
            </a:endParaRPr>
          </a:p>
          <a:p>
            <a:pPr>
              <a:spcBef>
                <a:spcPts val="300"/>
              </a:spcBef>
            </a:pPr>
            <a:r>
              <a:rPr lang="zh-CN" altLang="en-US" dirty="0">
                <a:ea typeface="宋体" panose="02010600030101010101" pitchFamily="2" charset="-122"/>
              </a:rPr>
              <a:t>中国</a:t>
            </a:r>
            <a:endParaRPr lang="en-US" altLang="zh-CN" dirty="0">
              <a:ea typeface="宋体" panose="02010600030101010101" pitchFamily="2" charset="-122"/>
            </a:endParaRPr>
          </a:p>
          <a:p>
            <a:pPr lvl="1">
              <a:spcBef>
                <a:spcPts val="300"/>
              </a:spcBef>
            </a:pPr>
            <a:r>
              <a:rPr lang="zh-CN" altLang="en-US" dirty="0">
                <a:ea typeface="宋体" panose="02010600030101010101" pitchFamily="2" charset="-122"/>
              </a:rPr>
              <a:t>中科院超算中心：曙光、联想深腾</a:t>
            </a:r>
            <a:endParaRPr lang="en-US" altLang="zh-CN" dirty="0">
              <a:ea typeface="宋体" panose="02010600030101010101" pitchFamily="2" charset="-122"/>
            </a:endParaRPr>
          </a:p>
          <a:p>
            <a:pPr lvl="1">
              <a:spcBef>
                <a:spcPts val="300"/>
              </a:spcBef>
            </a:pPr>
            <a:r>
              <a:rPr lang="zh-CN" altLang="en-US" dirty="0">
                <a:ea typeface="宋体" panose="02010600030101010101" pitchFamily="2" charset="-122"/>
              </a:rPr>
              <a:t>国家超级计算</a:t>
            </a:r>
            <a:r>
              <a:rPr lang="zh-CN" altLang="en-US" dirty="0">
                <a:solidFill>
                  <a:srgbClr val="0000FF"/>
                </a:solidFill>
                <a:ea typeface="宋体" panose="02010600030101010101" pitchFamily="2" charset="-122"/>
              </a:rPr>
              <a:t>天津</a:t>
            </a:r>
            <a:r>
              <a:rPr lang="zh-CN" altLang="en-US" dirty="0">
                <a:ea typeface="宋体" panose="02010600030101010101" pitchFamily="2" charset="-122"/>
              </a:rPr>
              <a:t>中心：</a:t>
            </a:r>
            <a:br>
              <a:rPr lang="en-US" altLang="zh-CN" dirty="0">
                <a:ea typeface="宋体" panose="02010600030101010101" pitchFamily="2" charset="-122"/>
              </a:rPr>
            </a:br>
            <a:r>
              <a:rPr lang="zh-CN" altLang="en-US" dirty="0">
                <a:solidFill>
                  <a:srgbClr val="CC0099"/>
                </a:solidFill>
                <a:ea typeface="宋体" panose="02010600030101010101" pitchFamily="2" charset="-122"/>
              </a:rPr>
              <a:t>天河一号</a:t>
            </a:r>
            <a:r>
              <a:rPr lang="zh-CN" altLang="en-US" dirty="0">
                <a:ea typeface="宋体" panose="02010600030101010101" pitchFamily="2" charset="-122"/>
              </a:rPr>
              <a:t>、</a:t>
            </a:r>
            <a:r>
              <a:rPr lang="zh-CN" altLang="en-US" dirty="0">
                <a:solidFill>
                  <a:srgbClr val="CC0099"/>
                </a:solidFill>
                <a:ea typeface="宋体" panose="02010600030101010101" pitchFamily="2" charset="-122"/>
              </a:rPr>
              <a:t>天河三号</a:t>
            </a:r>
            <a:r>
              <a:rPr lang="zh-CN" altLang="en-US" dirty="0">
                <a:ea typeface="宋体" panose="02010600030101010101" pitchFamily="2" charset="-122"/>
              </a:rPr>
              <a:t>原型机</a:t>
            </a:r>
            <a:endParaRPr lang="en-US" altLang="zh-CN" dirty="0">
              <a:ea typeface="宋体" panose="02010600030101010101" pitchFamily="2" charset="-122"/>
            </a:endParaRPr>
          </a:p>
          <a:p>
            <a:pPr lvl="1">
              <a:spcBef>
                <a:spcPts val="300"/>
              </a:spcBef>
            </a:pPr>
            <a:r>
              <a:rPr lang="zh-CN" altLang="en-US" dirty="0">
                <a:ea typeface="宋体" panose="02010600030101010101" pitchFamily="2" charset="-122"/>
              </a:rPr>
              <a:t>国家超级计算</a:t>
            </a:r>
            <a:r>
              <a:rPr lang="zh-CN" altLang="en-US" dirty="0">
                <a:solidFill>
                  <a:srgbClr val="0000FF"/>
                </a:solidFill>
                <a:ea typeface="宋体" panose="02010600030101010101" pitchFamily="2" charset="-122"/>
              </a:rPr>
              <a:t>广州</a:t>
            </a:r>
            <a:r>
              <a:rPr lang="zh-CN" altLang="en-US" dirty="0">
                <a:ea typeface="宋体" panose="02010600030101010101" pitchFamily="2" charset="-122"/>
              </a:rPr>
              <a:t>中心：</a:t>
            </a:r>
            <a:r>
              <a:rPr lang="zh-CN" altLang="en-US" dirty="0">
                <a:solidFill>
                  <a:srgbClr val="CC0099"/>
                </a:solidFill>
                <a:ea typeface="宋体" panose="02010600030101010101" pitchFamily="2" charset="-122"/>
              </a:rPr>
              <a:t>天河二号</a:t>
            </a:r>
            <a:endParaRPr lang="en-US" altLang="zh-CN" dirty="0">
              <a:solidFill>
                <a:srgbClr val="CC0099"/>
              </a:solidFill>
              <a:ea typeface="宋体" panose="02010600030101010101" pitchFamily="2" charset="-122"/>
            </a:endParaRPr>
          </a:p>
          <a:p>
            <a:pPr lvl="1">
              <a:spcBef>
                <a:spcPts val="300"/>
              </a:spcBef>
            </a:pPr>
            <a:r>
              <a:rPr lang="zh-CN" altLang="en-US" dirty="0">
                <a:ea typeface="宋体" panose="02010600030101010101" pitchFamily="2" charset="-122"/>
              </a:rPr>
              <a:t>国家超级计算</a:t>
            </a:r>
            <a:r>
              <a:rPr lang="zh-CN" altLang="en-US" dirty="0">
                <a:solidFill>
                  <a:srgbClr val="0000FF"/>
                </a:solidFill>
                <a:ea typeface="宋体" panose="02010600030101010101" pitchFamily="2" charset="-122"/>
              </a:rPr>
              <a:t>无锡</a:t>
            </a:r>
            <a:r>
              <a:rPr lang="zh-CN" altLang="en-US" dirty="0">
                <a:ea typeface="宋体" panose="02010600030101010101" pitchFamily="2" charset="-122"/>
              </a:rPr>
              <a:t>中心：</a:t>
            </a:r>
            <a:r>
              <a:rPr lang="zh-CN" altLang="en-US" dirty="0">
                <a:solidFill>
                  <a:srgbClr val="CC0099"/>
                </a:solidFill>
                <a:ea typeface="宋体" panose="02010600030101010101" pitchFamily="2" charset="-122"/>
              </a:rPr>
              <a:t>神威</a:t>
            </a:r>
            <a:r>
              <a:rPr lang="en-US" altLang="zh-CN" dirty="0">
                <a:solidFill>
                  <a:srgbClr val="CC0099"/>
                </a:solidFill>
                <a:ea typeface="宋体" panose="02010600030101010101" pitchFamily="2" charset="-122"/>
              </a:rPr>
              <a:t>·</a:t>
            </a:r>
            <a:r>
              <a:rPr lang="zh-CN" altLang="en-US" dirty="0">
                <a:solidFill>
                  <a:srgbClr val="CC0099"/>
                </a:solidFill>
                <a:ea typeface="宋体" panose="02010600030101010101" pitchFamily="2" charset="-122"/>
              </a:rPr>
              <a:t>太湖之光</a:t>
            </a:r>
            <a:endParaRPr lang="en-US" altLang="zh-CN" dirty="0">
              <a:solidFill>
                <a:srgbClr val="CC0099"/>
              </a:solidFill>
              <a:ea typeface="宋体" panose="02010600030101010101" pitchFamily="2" charset="-122"/>
            </a:endParaRPr>
          </a:p>
        </p:txBody>
      </p:sp>
      <p:sp>
        <p:nvSpPr>
          <p:cNvPr id="4" name="灯片编号占位符 3">
            <a:extLst>
              <a:ext uri="{FF2B5EF4-FFF2-40B4-BE49-F238E27FC236}">
                <a16:creationId xmlns:a16="http://schemas.microsoft.com/office/drawing/2014/main" id="{1673F386-F8F9-4566-B324-54EF47E01BDF}"/>
              </a:ext>
            </a:extLst>
          </p:cNvPr>
          <p:cNvSpPr>
            <a:spLocks noGrp="1"/>
          </p:cNvSpPr>
          <p:nvPr>
            <p:ph type="sldNum" sz="quarter" idx="11"/>
          </p:nvPr>
        </p:nvSpPr>
        <p:spPr/>
        <p:txBody>
          <a:bodyPr/>
          <a:lstStyle/>
          <a:p>
            <a:pPr>
              <a:defRPr/>
            </a:pPr>
            <a:fld id="{AABBFEFB-84C5-4B34-ADA0-706ACFA6BEF5}" type="slidenum">
              <a:rPr lang="zh-CN" altLang="en-US" smtClean="0"/>
              <a:pPr>
                <a:defRPr/>
              </a:pPr>
              <a:t>116</a:t>
            </a:fld>
            <a:endParaRPr lang="en-US" altLang="zh-CN"/>
          </a:p>
        </p:txBody>
      </p:sp>
    </p:spTree>
    <p:extLst>
      <p:ext uri="{BB962C8B-B14F-4D97-AF65-F5344CB8AC3E}">
        <p14:creationId xmlns:p14="http://schemas.microsoft.com/office/powerpoint/2010/main" val="3914644912"/>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6146"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926147" name="Rectangle 3"/>
          <p:cNvSpPr>
            <a:spLocks noChangeArrowheads="1"/>
          </p:cNvSpPr>
          <p:nvPr/>
        </p:nvSpPr>
        <p:spPr bwMode="auto">
          <a:xfrm>
            <a:off x="1331913" y="4579938"/>
            <a:ext cx="76327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9.10  </a:t>
            </a:r>
            <a:r>
              <a:rPr lang="zh-CN" altLang="en-US" sz="4000" b="0" dirty="0">
                <a:latin typeface="+mn-lt"/>
                <a:ea typeface="楷体" panose="02010609060101010101" pitchFamily="49" charset="-122"/>
              </a:rPr>
              <a:t>并行处理面临的挑战</a:t>
            </a:r>
            <a:endParaRPr lang="zh-CN" altLang="en-US" sz="4000" b="0" dirty="0">
              <a:solidFill>
                <a:srgbClr val="CC0000"/>
              </a:solidFill>
              <a:latin typeface="+mn-lt"/>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926146">
                                            <p:txEl>
                                              <p:pRg st="0" end="0"/>
                                            </p:txEl>
                                          </p:spTgt>
                                        </p:tgtEl>
                                        <p:attrNameLst>
                                          <p:attrName>style.visibility</p:attrName>
                                        </p:attrNameLst>
                                      </p:cBhvr>
                                      <p:to>
                                        <p:strVal val="visible"/>
                                      </p:to>
                                    </p:set>
                                    <p:anim calcmode="lin" valueType="num">
                                      <p:cBhvr>
                                        <p:cTn id="7" dur="500" fill="hold"/>
                                        <p:tgtEl>
                                          <p:spTgt spid="1926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926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926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926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926146">
                                            <p:txEl>
                                              <p:pRg st="1" end="1"/>
                                            </p:txEl>
                                          </p:spTgt>
                                        </p:tgtEl>
                                        <p:attrNameLst>
                                          <p:attrName>style.visibility</p:attrName>
                                        </p:attrNameLst>
                                      </p:cBhvr>
                                      <p:to>
                                        <p:strVal val="visible"/>
                                      </p:to>
                                    </p:set>
                                    <p:anim calcmode="lin" valueType="num">
                                      <p:cBhvr additive="base">
                                        <p:cTn id="14" dur="500" fill="hold"/>
                                        <p:tgtEl>
                                          <p:spTgt spid="1926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92614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926147">
                                            <p:txEl>
                                              <p:pRg st="0" end="0"/>
                                            </p:txEl>
                                          </p:spTgt>
                                        </p:tgtEl>
                                        <p:attrNameLst>
                                          <p:attrName>style.visibility</p:attrName>
                                        </p:attrNameLst>
                                      </p:cBhvr>
                                      <p:to>
                                        <p:strVal val="visible"/>
                                      </p:to>
                                    </p:set>
                                    <p:anim calcmode="lin" valueType="num">
                                      <p:cBhvr additive="base">
                                        <p:cTn id="19" dur="500" fill="hold"/>
                                        <p:tgtEl>
                                          <p:spTgt spid="192614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261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179388" y="404813"/>
            <a:ext cx="8785225" cy="6264275"/>
          </a:xfrm>
        </p:spPr>
        <p:txBody>
          <a:bodyPr/>
          <a:lstStyle/>
          <a:p>
            <a:pPr marL="0" indent="0" eaLnBrk="1" hangingPunct="1">
              <a:spcBef>
                <a:spcPct val="10000"/>
              </a:spcBef>
              <a:buFont typeface="Wingdings" pitchFamily="2" charset="2"/>
              <a:buNone/>
            </a:pPr>
            <a:r>
              <a:rPr lang="en-US" altLang="zh-CN" dirty="0">
                <a:solidFill>
                  <a:srgbClr val="CC0066"/>
                </a:solidFill>
              </a:rPr>
              <a:t>【</a:t>
            </a:r>
            <a:r>
              <a:rPr lang="zh-CN" altLang="en-US" dirty="0">
                <a:solidFill>
                  <a:srgbClr val="CC0066"/>
                </a:solidFill>
              </a:rPr>
              <a:t>例</a:t>
            </a:r>
            <a:r>
              <a:rPr lang="en-US" altLang="zh-CN" dirty="0">
                <a:solidFill>
                  <a:srgbClr val="CC0066"/>
                </a:solidFill>
              </a:rPr>
              <a:t>9.9】</a:t>
            </a:r>
            <a:r>
              <a:rPr lang="zh-CN" altLang="en-US" dirty="0"/>
              <a:t>假设要用</a:t>
            </a:r>
            <a:r>
              <a:rPr lang="en-US" altLang="zh-CN" dirty="0"/>
              <a:t>100</a:t>
            </a:r>
            <a:r>
              <a:rPr lang="zh-CN" altLang="en-US" dirty="0"/>
              <a:t>个处理器获得</a:t>
            </a:r>
            <a:r>
              <a:rPr lang="en-US" altLang="zh-CN" dirty="0"/>
              <a:t>50</a:t>
            </a:r>
            <a:r>
              <a:rPr lang="zh-CN" altLang="en-US" dirty="0"/>
              <a:t>倍的加速比。那么原来的计算中串行部分该占多大比例</a:t>
            </a:r>
            <a:r>
              <a:rPr lang="en-US" altLang="zh-CN" dirty="0"/>
              <a:t>?</a:t>
            </a:r>
          </a:p>
          <a:p>
            <a:pPr marL="0" indent="0" eaLnBrk="1" hangingPunct="1">
              <a:spcBef>
                <a:spcPct val="10000"/>
              </a:spcBef>
              <a:buFont typeface="Wingdings" pitchFamily="2" charset="2"/>
              <a:buNone/>
            </a:pPr>
            <a:r>
              <a:rPr lang="en-US" altLang="zh-CN" dirty="0">
                <a:solidFill>
                  <a:srgbClr val="0000FF"/>
                </a:solidFill>
              </a:rPr>
              <a:t>【</a:t>
            </a:r>
            <a:r>
              <a:rPr lang="zh-CN" altLang="en-US" dirty="0">
                <a:solidFill>
                  <a:srgbClr val="0000FF"/>
                </a:solidFill>
              </a:rPr>
              <a:t>解</a:t>
            </a:r>
            <a:r>
              <a:rPr lang="en-US" altLang="zh-CN" dirty="0">
                <a:solidFill>
                  <a:srgbClr val="0000FF"/>
                </a:solidFill>
              </a:rPr>
              <a:t>】</a:t>
            </a:r>
            <a:r>
              <a:rPr lang="zh-CN" altLang="en-US" dirty="0"/>
              <a:t>根据</a:t>
            </a:r>
            <a:r>
              <a:rPr lang="en-US" altLang="zh-CN" dirty="0"/>
              <a:t>Amdahl</a:t>
            </a:r>
            <a:r>
              <a:rPr lang="zh-CN" altLang="en-US" dirty="0"/>
              <a:t>定律</a:t>
            </a:r>
          </a:p>
          <a:p>
            <a:pPr marL="0" indent="0" eaLnBrk="1" hangingPunct="1">
              <a:spcBef>
                <a:spcPct val="10000"/>
              </a:spcBef>
              <a:buFont typeface="Wingdings" pitchFamily="2" charset="2"/>
              <a:buNone/>
            </a:pPr>
            <a:endParaRPr lang="en-US" altLang="zh-CN" dirty="0"/>
          </a:p>
          <a:p>
            <a:pPr marL="0" indent="0" eaLnBrk="1" hangingPunct="1">
              <a:spcBef>
                <a:spcPct val="10000"/>
              </a:spcBef>
              <a:buFont typeface="Wingdings" pitchFamily="2" charset="2"/>
              <a:buNone/>
            </a:pPr>
            <a:endParaRPr lang="en-US" altLang="zh-CN" dirty="0"/>
          </a:p>
          <a:p>
            <a:pPr marL="0" indent="0" eaLnBrk="1" hangingPunct="1">
              <a:spcBef>
                <a:spcPct val="10000"/>
              </a:spcBef>
              <a:buFont typeface="Wingdings" pitchFamily="2" charset="2"/>
              <a:buNone/>
            </a:pPr>
            <a:endParaRPr lang="en-US" altLang="zh-CN" dirty="0"/>
          </a:p>
          <a:p>
            <a:pPr marL="0" indent="0" eaLnBrk="1" hangingPunct="1">
              <a:spcBef>
                <a:spcPct val="10000"/>
              </a:spcBef>
              <a:buFont typeface="Wingdings" pitchFamily="2" charset="2"/>
              <a:buNone/>
            </a:pPr>
            <a:endParaRPr lang="en-US" altLang="zh-CN" dirty="0"/>
          </a:p>
          <a:p>
            <a:pPr marL="0" indent="0" eaLnBrk="1" hangingPunct="1">
              <a:spcBef>
                <a:spcPct val="10000"/>
              </a:spcBef>
              <a:buFont typeface="Wingdings" pitchFamily="2" charset="2"/>
              <a:buNone/>
            </a:pPr>
            <a:endParaRPr lang="en-US" altLang="zh-CN" dirty="0"/>
          </a:p>
          <a:p>
            <a:pPr marL="0" indent="0" eaLnBrk="1" hangingPunct="1">
              <a:spcBef>
                <a:spcPct val="10000"/>
              </a:spcBef>
              <a:buFont typeface="Wingdings" pitchFamily="2" charset="2"/>
              <a:buNone/>
            </a:pPr>
            <a:r>
              <a:rPr lang="en-US" altLang="zh-CN" dirty="0"/>
              <a:t>0.5×</a:t>
            </a:r>
            <a:r>
              <a:rPr lang="zh-CN" altLang="en-US" dirty="0"/>
              <a:t>并行部分所占比例</a:t>
            </a:r>
            <a:r>
              <a:rPr lang="en-US" altLang="zh-CN" dirty="0"/>
              <a:t>+50×</a:t>
            </a:r>
            <a:r>
              <a:rPr lang="en-US" altLang="zh-CN" dirty="0">
                <a:latin typeface="宋体" pitchFamily="2" charset="-122"/>
              </a:rPr>
              <a:t>(</a:t>
            </a:r>
            <a:r>
              <a:rPr lang="en-US" altLang="zh-CN" dirty="0"/>
              <a:t>1-</a:t>
            </a:r>
            <a:r>
              <a:rPr lang="zh-CN" altLang="en-US" dirty="0"/>
              <a:t>并行部分所占比例</a:t>
            </a:r>
            <a:r>
              <a:rPr lang="en-US" altLang="zh-CN" dirty="0">
                <a:latin typeface="宋体" pitchFamily="2" charset="-122"/>
              </a:rPr>
              <a:t>)</a:t>
            </a:r>
            <a:r>
              <a:rPr lang="en-US" altLang="zh-CN" dirty="0"/>
              <a:t>=1</a:t>
            </a:r>
          </a:p>
          <a:p>
            <a:pPr marL="0" indent="0" eaLnBrk="1" hangingPunct="1">
              <a:spcBef>
                <a:spcPct val="10000"/>
              </a:spcBef>
              <a:buFont typeface="Wingdings" pitchFamily="2" charset="2"/>
              <a:buNone/>
            </a:pPr>
            <a:r>
              <a:rPr lang="en-US" altLang="zh-CN" dirty="0"/>
              <a:t>49.5×</a:t>
            </a:r>
            <a:r>
              <a:rPr lang="zh-CN" altLang="en-US" dirty="0"/>
              <a:t>并行部分所占比例＝</a:t>
            </a:r>
            <a:r>
              <a:rPr lang="en-US" altLang="zh-CN" dirty="0"/>
              <a:t>49</a:t>
            </a:r>
          </a:p>
          <a:p>
            <a:pPr marL="0" indent="0" eaLnBrk="1" hangingPunct="1">
              <a:spcBef>
                <a:spcPct val="10000"/>
              </a:spcBef>
              <a:buFont typeface="Wingdings" pitchFamily="2" charset="2"/>
              <a:buNone/>
            </a:pPr>
            <a:r>
              <a:rPr lang="zh-CN" altLang="en-US" dirty="0"/>
              <a:t>并行部分所占比例＝</a:t>
            </a:r>
            <a:r>
              <a:rPr lang="en-US" altLang="zh-CN" dirty="0"/>
              <a:t>0.9899</a:t>
            </a:r>
          </a:p>
          <a:p>
            <a:pPr marL="0" indent="0" eaLnBrk="1" hangingPunct="1">
              <a:spcBef>
                <a:spcPct val="10000"/>
              </a:spcBef>
              <a:buFont typeface="Wingdings" pitchFamily="2" charset="2"/>
              <a:buNone/>
            </a:pPr>
            <a:r>
              <a:rPr lang="en-US" altLang="zh-CN" dirty="0">
                <a:solidFill>
                  <a:srgbClr val="0000FF"/>
                </a:solidFill>
              </a:rPr>
              <a:t>【</a:t>
            </a:r>
            <a:r>
              <a:rPr lang="zh-CN" altLang="en-US" dirty="0">
                <a:solidFill>
                  <a:srgbClr val="0000FF"/>
                </a:solidFill>
              </a:rPr>
              <a:t>结论</a:t>
            </a:r>
            <a:r>
              <a:rPr lang="en-US" altLang="zh-CN" dirty="0">
                <a:solidFill>
                  <a:srgbClr val="0000FF"/>
                </a:solidFill>
              </a:rPr>
              <a:t>】</a:t>
            </a:r>
            <a:r>
              <a:rPr lang="zh-CN" altLang="en-US" dirty="0"/>
              <a:t>当原程序中仅有</a:t>
            </a:r>
            <a:r>
              <a:rPr lang="en-US" altLang="zh-CN" dirty="0"/>
              <a:t>1.01</a:t>
            </a:r>
            <a:r>
              <a:rPr lang="zh-CN" altLang="en-US" dirty="0"/>
              <a:t>％的串行部分时，就已使得</a:t>
            </a:r>
            <a:r>
              <a:rPr lang="en-US" altLang="zh-CN" dirty="0"/>
              <a:t>100</a:t>
            </a:r>
            <a:r>
              <a:rPr lang="zh-CN" altLang="en-US" dirty="0"/>
              <a:t>个处理器并行工作的加速比快速下降为</a:t>
            </a:r>
            <a:r>
              <a:rPr lang="en-US" altLang="zh-CN" dirty="0"/>
              <a:t>50</a:t>
            </a:r>
            <a:r>
              <a:rPr lang="zh-CN" altLang="en-US" dirty="0"/>
              <a:t>。 </a:t>
            </a:r>
            <a:endParaRPr lang="en-US" altLang="zh-CN" dirty="0"/>
          </a:p>
        </p:txBody>
      </p:sp>
      <p:graphicFrame>
        <p:nvGraphicFramePr>
          <p:cNvPr id="4098" name="Object 4"/>
          <p:cNvGraphicFramePr>
            <a:graphicFrameLocks noChangeAspect="1"/>
          </p:cNvGraphicFramePr>
          <p:nvPr/>
        </p:nvGraphicFramePr>
        <p:xfrm>
          <a:off x="823913" y="1673225"/>
          <a:ext cx="7419975" cy="1266825"/>
        </p:xfrm>
        <a:graphic>
          <a:graphicData uri="http://schemas.openxmlformats.org/presentationml/2006/ole">
            <mc:AlternateContent xmlns:mc="http://schemas.openxmlformats.org/markup-compatibility/2006">
              <mc:Choice xmlns:v="urn:schemas-microsoft-com:vml" Requires="v">
                <p:oleObj spid="_x0000_s4190" name="公式" r:id="rId3" imgW="3632040" imgH="622080" progId="Equation.3">
                  <p:embed/>
                </p:oleObj>
              </mc:Choice>
              <mc:Fallback>
                <p:oleObj name="公式" r:id="rId3" imgW="3632040" imgH="622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1673225"/>
                        <a:ext cx="7419975" cy="126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900113" y="2897188"/>
          <a:ext cx="7129462" cy="1273175"/>
        </p:xfrm>
        <a:graphic>
          <a:graphicData uri="http://schemas.openxmlformats.org/presentationml/2006/ole">
            <mc:AlternateContent xmlns:mc="http://schemas.openxmlformats.org/markup-compatibility/2006">
              <mc:Choice xmlns:v="urn:schemas-microsoft-com:vml" Requires="v">
                <p:oleObj spid="_x0000_s4191" name="公式" r:id="rId5" imgW="3327120" imgH="596880" progId="Equation.3">
                  <p:embed/>
                </p:oleObj>
              </mc:Choice>
              <mc:Fallback>
                <p:oleObj name="公式" r:id="rId5" imgW="3327120" imgH="5968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897188"/>
                        <a:ext cx="7129462"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179388" y="260350"/>
            <a:ext cx="8785225" cy="6408738"/>
          </a:xfrm>
        </p:spPr>
        <p:txBody>
          <a:bodyPr/>
          <a:lstStyle/>
          <a:p>
            <a:pPr marL="0" indent="0" eaLnBrk="1" hangingPunct="1">
              <a:spcBef>
                <a:spcPct val="10000"/>
              </a:spcBef>
              <a:buFont typeface="Wingdings" pitchFamily="2" charset="2"/>
              <a:buNone/>
            </a:pPr>
            <a:r>
              <a:rPr lang="en-US" altLang="zh-CN" dirty="0">
                <a:solidFill>
                  <a:srgbClr val="CC0066"/>
                </a:solidFill>
              </a:rPr>
              <a:t>【</a:t>
            </a:r>
            <a:r>
              <a:rPr lang="zh-CN" altLang="en-US" dirty="0">
                <a:solidFill>
                  <a:srgbClr val="CC0066"/>
                </a:solidFill>
              </a:rPr>
              <a:t>例</a:t>
            </a:r>
            <a:r>
              <a:rPr lang="en-US" altLang="zh-CN" dirty="0">
                <a:solidFill>
                  <a:srgbClr val="CC0066"/>
                </a:solidFill>
              </a:rPr>
              <a:t>9.10】</a:t>
            </a:r>
            <a:r>
              <a:rPr lang="zh-CN" altLang="en-US" dirty="0"/>
              <a:t>假设有一个应用程序在一台</a:t>
            </a:r>
            <a:r>
              <a:rPr lang="en-US" altLang="zh-CN" dirty="0"/>
              <a:t>100</a:t>
            </a:r>
            <a:r>
              <a:rPr lang="zh-CN" altLang="en-US" dirty="0"/>
              <a:t>个处理器的多处理器系统上运行，该处理器访问一个远程存储器需要</a:t>
            </a:r>
            <a:r>
              <a:rPr lang="en-US" altLang="zh-CN" dirty="0"/>
              <a:t>100ns</a:t>
            </a:r>
            <a:r>
              <a:rPr lang="zh-CN" altLang="en-US" dirty="0"/>
              <a:t>；除了涉及通信的存储器访问外，所有访问都命中本地存储系统，执行远程访问时处理器会阻塞；处理器的时钟频率为</a:t>
            </a:r>
            <a:r>
              <a:rPr lang="en-US" altLang="zh-CN" dirty="0"/>
              <a:t>2GHz</a:t>
            </a:r>
            <a:r>
              <a:rPr lang="zh-CN" altLang="en-US" dirty="0"/>
              <a:t>。如果基本</a:t>
            </a:r>
            <a:r>
              <a:rPr lang="en-US" altLang="zh-CN" dirty="0"/>
              <a:t>CPI</a:t>
            </a:r>
            <a:r>
              <a:rPr lang="zh-CN" altLang="en-US" dirty="0"/>
              <a:t>（假设所有的访问命中</a:t>
            </a:r>
            <a:r>
              <a:rPr lang="en-US" altLang="zh-CN" dirty="0"/>
              <a:t>Cache</a:t>
            </a:r>
            <a:r>
              <a:rPr lang="zh-CN" altLang="en-US" dirty="0"/>
              <a:t>）是</a:t>
            </a:r>
            <a:r>
              <a:rPr lang="en-US" altLang="zh-CN" dirty="0"/>
              <a:t>0.5</a:t>
            </a:r>
            <a:r>
              <a:rPr lang="zh-CN" altLang="en-US" dirty="0"/>
              <a:t>，那么多处理器在没有远程访问时比只有</a:t>
            </a:r>
            <a:r>
              <a:rPr lang="en-US" altLang="zh-CN" dirty="0"/>
              <a:t>0.5</a:t>
            </a:r>
            <a:r>
              <a:rPr lang="zh-CN" altLang="en-US" dirty="0"/>
              <a:t>％的指令涉及远程访问时能快多少</a:t>
            </a:r>
            <a:r>
              <a:rPr lang="en-US" altLang="zh-CN" dirty="0"/>
              <a:t>?</a:t>
            </a:r>
          </a:p>
          <a:p>
            <a:pPr marL="0" indent="0" eaLnBrk="1" hangingPunct="1">
              <a:spcBef>
                <a:spcPct val="10000"/>
              </a:spcBef>
              <a:buFont typeface="Wingdings" pitchFamily="2" charset="2"/>
              <a:buNone/>
            </a:pPr>
            <a:r>
              <a:rPr lang="en-US" altLang="zh-CN" dirty="0">
                <a:solidFill>
                  <a:srgbClr val="0000FF"/>
                </a:solidFill>
              </a:rPr>
              <a:t>【</a:t>
            </a:r>
            <a:r>
              <a:rPr lang="zh-CN" altLang="en-US" dirty="0">
                <a:solidFill>
                  <a:srgbClr val="0000FF"/>
                </a:solidFill>
              </a:rPr>
              <a:t>解</a:t>
            </a:r>
            <a:r>
              <a:rPr lang="en-US" altLang="zh-CN" dirty="0">
                <a:solidFill>
                  <a:srgbClr val="0000FF"/>
                </a:solidFill>
              </a:rPr>
              <a:t>】</a:t>
            </a:r>
            <a:r>
              <a:rPr lang="zh-CN" altLang="en-US" dirty="0"/>
              <a:t>有</a:t>
            </a:r>
            <a:r>
              <a:rPr lang="en-US" altLang="zh-CN" dirty="0"/>
              <a:t>0.5</a:t>
            </a:r>
            <a:r>
              <a:rPr lang="zh-CN" altLang="en-US" dirty="0"/>
              <a:t>％远程访问的多处理器的</a:t>
            </a:r>
            <a:r>
              <a:rPr lang="en-US" altLang="zh-CN" dirty="0"/>
              <a:t>CPI</a:t>
            </a:r>
            <a:r>
              <a:rPr lang="zh-CN" altLang="en-US" dirty="0"/>
              <a:t>是</a:t>
            </a:r>
          </a:p>
          <a:p>
            <a:pPr marL="0" indent="0" eaLnBrk="1" hangingPunct="1">
              <a:spcBef>
                <a:spcPct val="10000"/>
              </a:spcBef>
              <a:buFont typeface="Wingdings" pitchFamily="2" charset="2"/>
              <a:buNone/>
            </a:pPr>
            <a:r>
              <a:rPr lang="zh-CN" altLang="en-US" dirty="0"/>
              <a:t>        </a:t>
            </a:r>
            <a:r>
              <a:rPr lang="en-US" altLang="zh-CN" dirty="0"/>
              <a:t>CPI</a:t>
            </a:r>
            <a:r>
              <a:rPr lang="zh-CN" altLang="en-US" dirty="0"/>
              <a:t>＝基本</a:t>
            </a:r>
            <a:r>
              <a:rPr lang="en-US" altLang="zh-CN" dirty="0"/>
              <a:t>CPI</a:t>
            </a:r>
            <a:r>
              <a:rPr lang="zh-CN" altLang="en-US" dirty="0"/>
              <a:t>＋远程请求率</a:t>
            </a:r>
            <a:r>
              <a:rPr lang="en-US" altLang="zh-CN" dirty="0"/>
              <a:t>×</a:t>
            </a:r>
            <a:r>
              <a:rPr lang="zh-CN" altLang="en-US" dirty="0"/>
              <a:t>远程请求开销</a:t>
            </a:r>
          </a:p>
          <a:p>
            <a:pPr marL="0" indent="0" eaLnBrk="1" hangingPunct="1">
              <a:spcBef>
                <a:spcPct val="10000"/>
              </a:spcBef>
              <a:buFont typeface="Wingdings" pitchFamily="2" charset="2"/>
              <a:buNone/>
            </a:pPr>
            <a:r>
              <a:rPr lang="zh-CN" altLang="en-US" dirty="0"/>
              <a:t>               ＝</a:t>
            </a:r>
            <a:r>
              <a:rPr lang="en-US" altLang="zh-CN" dirty="0"/>
              <a:t>0.5</a:t>
            </a:r>
            <a:r>
              <a:rPr lang="zh-CN" altLang="en-US" dirty="0"/>
              <a:t>＋</a:t>
            </a:r>
            <a:r>
              <a:rPr lang="en-US" altLang="zh-CN" dirty="0"/>
              <a:t>0.5</a:t>
            </a:r>
            <a:r>
              <a:rPr lang="zh-CN" altLang="en-US" dirty="0"/>
              <a:t>％</a:t>
            </a:r>
            <a:r>
              <a:rPr lang="en-US" altLang="zh-CN" dirty="0"/>
              <a:t>×</a:t>
            </a:r>
            <a:r>
              <a:rPr lang="zh-CN" altLang="en-US" dirty="0"/>
              <a:t>远程请求开销</a:t>
            </a:r>
          </a:p>
          <a:p>
            <a:pPr marL="0" indent="0" eaLnBrk="1" hangingPunct="1">
              <a:spcBef>
                <a:spcPct val="70000"/>
              </a:spcBef>
              <a:spcAft>
                <a:spcPct val="30000"/>
              </a:spcAft>
              <a:buFont typeface="Wingdings" pitchFamily="2" charset="2"/>
              <a:buNone/>
            </a:pPr>
            <a:r>
              <a:rPr lang="zh-CN" altLang="en-US" dirty="0"/>
              <a:t>   ∵</a:t>
            </a:r>
          </a:p>
          <a:p>
            <a:pPr marL="0" indent="0" eaLnBrk="1" hangingPunct="1">
              <a:spcBef>
                <a:spcPct val="10000"/>
              </a:spcBef>
              <a:buFont typeface="Wingdings" pitchFamily="2" charset="2"/>
              <a:buNone/>
            </a:pPr>
            <a:r>
              <a:rPr lang="en-US" altLang="zh-CN" dirty="0"/>
              <a:t>        CPI</a:t>
            </a:r>
            <a:r>
              <a:rPr lang="zh-CN" altLang="en-US" dirty="0"/>
              <a:t>＝</a:t>
            </a:r>
            <a:r>
              <a:rPr lang="en-US" altLang="zh-CN" dirty="0"/>
              <a:t>0.5</a:t>
            </a:r>
            <a:r>
              <a:rPr lang="zh-CN" altLang="en-US" dirty="0"/>
              <a:t>＋</a:t>
            </a:r>
            <a:r>
              <a:rPr lang="en-US" altLang="zh-CN" dirty="0"/>
              <a:t>1.0</a:t>
            </a:r>
            <a:r>
              <a:rPr lang="zh-CN" altLang="en-US" dirty="0"/>
              <a:t>＝</a:t>
            </a:r>
            <a:r>
              <a:rPr lang="en-US" altLang="zh-CN" dirty="0"/>
              <a:t>l.5</a:t>
            </a:r>
          </a:p>
          <a:p>
            <a:pPr marL="0" indent="0" eaLnBrk="1" hangingPunct="1">
              <a:spcBef>
                <a:spcPct val="10000"/>
              </a:spcBef>
              <a:buFont typeface="Wingdings" pitchFamily="2" charset="2"/>
              <a:buNone/>
            </a:pPr>
            <a:r>
              <a:rPr lang="en-US" altLang="zh-CN" dirty="0"/>
              <a:t>   ∴ </a:t>
            </a:r>
            <a:r>
              <a:rPr lang="zh-CN" altLang="en-US" dirty="0"/>
              <a:t>全部为本地调用的多处理器将会快</a:t>
            </a:r>
            <a:r>
              <a:rPr lang="en-US" altLang="zh-CN" dirty="0"/>
              <a:t>1.5/0.5</a:t>
            </a:r>
            <a:r>
              <a:rPr lang="zh-CN" altLang="en-US" dirty="0"/>
              <a:t>＝</a:t>
            </a:r>
            <a:r>
              <a:rPr lang="en-US" altLang="zh-CN" dirty="0"/>
              <a:t>3</a:t>
            </a:r>
            <a:r>
              <a:rPr lang="zh-CN" altLang="en-US" dirty="0"/>
              <a:t>倍。</a:t>
            </a:r>
            <a:endParaRPr lang="en-US" altLang="zh-CN" dirty="0"/>
          </a:p>
        </p:txBody>
      </p:sp>
      <p:graphicFrame>
        <p:nvGraphicFramePr>
          <p:cNvPr id="5122" name="Object 5"/>
          <p:cNvGraphicFramePr>
            <a:graphicFrameLocks noChangeAspect="1"/>
          </p:cNvGraphicFramePr>
          <p:nvPr/>
        </p:nvGraphicFramePr>
        <p:xfrm>
          <a:off x="900113" y="4797425"/>
          <a:ext cx="7777162" cy="1252538"/>
        </p:xfrm>
        <a:graphic>
          <a:graphicData uri="http://schemas.openxmlformats.org/presentationml/2006/ole">
            <mc:AlternateContent xmlns:mc="http://schemas.openxmlformats.org/markup-compatibility/2006">
              <mc:Choice xmlns:v="urn:schemas-microsoft-com:vml" Requires="v">
                <p:oleObj spid="_x0000_s5169" name="公式" r:id="rId3" imgW="3898800" imgH="622080" progId="Equation.3">
                  <p:embed/>
                </p:oleObj>
              </mc:Choice>
              <mc:Fallback>
                <p:oleObj name="公式" r:id="rId3" imgW="3898800" imgH="622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797425"/>
                        <a:ext cx="7777162" cy="1252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346"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49347" name="Rectangle 3"/>
          <p:cNvSpPr>
            <a:spLocks noChangeArrowheads="1"/>
          </p:cNvSpPr>
          <p:nvPr/>
        </p:nvSpPr>
        <p:spPr bwMode="auto">
          <a:xfrm>
            <a:off x="1331913" y="4579938"/>
            <a:ext cx="7488677"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9.3  </a:t>
            </a:r>
            <a:r>
              <a:rPr lang="zh-CN" altLang="en-US" sz="4000" b="0" dirty="0">
                <a:latin typeface="+mn-lt"/>
                <a:ea typeface="楷体" panose="02010609060101010101" pitchFamily="49" charset="-122"/>
              </a:rPr>
              <a:t>互连网络</a:t>
            </a:r>
            <a:endParaRPr lang="zh-CN" altLang="en-US" sz="4000" b="0" dirty="0">
              <a:solidFill>
                <a:srgbClr val="CC0000"/>
              </a:solidFill>
              <a:latin typeface="+mn-lt"/>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49346">
                                            <p:txEl>
                                              <p:pRg st="0" end="0"/>
                                            </p:txEl>
                                          </p:spTgt>
                                        </p:tgtEl>
                                        <p:attrNameLst>
                                          <p:attrName>style.visibility</p:attrName>
                                        </p:attrNameLst>
                                      </p:cBhvr>
                                      <p:to>
                                        <p:strVal val="visible"/>
                                      </p:to>
                                    </p:set>
                                    <p:anim calcmode="lin" valueType="num">
                                      <p:cBhvr>
                                        <p:cTn id="7" dur="500" fill="hold"/>
                                        <p:tgtEl>
                                          <p:spTgt spid="18493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493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493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493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49346">
                                            <p:txEl>
                                              <p:pRg st="1" end="1"/>
                                            </p:txEl>
                                          </p:spTgt>
                                        </p:tgtEl>
                                        <p:attrNameLst>
                                          <p:attrName>style.visibility</p:attrName>
                                        </p:attrNameLst>
                                      </p:cBhvr>
                                      <p:to>
                                        <p:strVal val="visible"/>
                                      </p:to>
                                    </p:set>
                                    <p:anim calcmode="lin" valueType="num">
                                      <p:cBhvr additive="base">
                                        <p:cTn id="14" dur="500" fill="hold"/>
                                        <p:tgtEl>
                                          <p:spTgt spid="18493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4934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49347">
                                            <p:txEl>
                                              <p:pRg st="0" end="0"/>
                                            </p:txEl>
                                          </p:spTgt>
                                        </p:tgtEl>
                                        <p:attrNameLst>
                                          <p:attrName>style.visibility</p:attrName>
                                        </p:attrNameLst>
                                      </p:cBhvr>
                                      <p:to>
                                        <p:strVal val="visible"/>
                                      </p:to>
                                    </p:set>
                                    <p:anim calcmode="lin" valueType="num">
                                      <p:cBhvr additive="base">
                                        <p:cTn id="19" dur="500" fill="hold"/>
                                        <p:tgtEl>
                                          <p:spTgt spid="184934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9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4"/>
          <p:cNvSpPr>
            <a:spLocks noGrp="1"/>
          </p:cNvSpPr>
          <p:nvPr>
            <p:ph type="sldNum" sz="quarter" idx="11"/>
          </p:nvPr>
        </p:nvSpPr>
        <p:spPr>
          <a:noFill/>
        </p:spPr>
        <p:txBody>
          <a:bodyPr/>
          <a:lstStyle/>
          <a:p>
            <a:fld id="{FDF68CBA-3CF4-4585-9CB2-284BB49F6CA7}" type="slidenum">
              <a:rPr lang="zh-CN" altLang="en-US"/>
              <a:pPr/>
              <a:t>13</a:t>
            </a:fld>
            <a:endParaRPr lang="en-US" altLang="zh-CN"/>
          </a:p>
        </p:txBody>
      </p:sp>
      <p:sp>
        <p:nvSpPr>
          <p:cNvPr id="31747" name="Rectangle 2"/>
          <p:cNvSpPr>
            <a:spLocks noGrp="1" noChangeArrowheads="1"/>
          </p:cNvSpPr>
          <p:nvPr>
            <p:ph type="title"/>
          </p:nvPr>
        </p:nvSpPr>
        <p:spPr/>
        <p:txBody>
          <a:bodyPr/>
          <a:lstStyle/>
          <a:p>
            <a:pPr eaLnBrk="1" hangingPunct="1"/>
            <a:r>
              <a:rPr lang="en-US" altLang="zh-CN" dirty="0"/>
              <a:t>9.3 </a:t>
            </a:r>
            <a:r>
              <a:rPr lang="zh-CN" altLang="en-US" dirty="0"/>
              <a:t>互连网络      </a:t>
            </a:r>
            <a:r>
              <a:rPr lang="zh-CN" altLang="en-US" dirty="0">
                <a:solidFill>
                  <a:srgbClr val="006600"/>
                </a:solidFill>
              </a:rPr>
              <a:t>一、基本概念</a:t>
            </a:r>
          </a:p>
        </p:txBody>
      </p:sp>
      <p:sp>
        <p:nvSpPr>
          <p:cNvPr id="31748" name="Rectangle 3"/>
          <p:cNvSpPr>
            <a:spLocks noGrp="1" noChangeArrowheads="1"/>
          </p:cNvSpPr>
          <p:nvPr>
            <p:ph type="body" idx="1"/>
          </p:nvPr>
        </p:nvSpPr>
        <p:spPr>
          <a:xfrm>
            <a:off x="457200" y="836613"/>
            <a:ext cx="8362950" cy="5472112"/>
          </a:xfrm>
        </p:spPr>
        <p:txBody>
          <a:bodyPr/>
          <a:lstStyle/>
          <a:p>
            <a:pPr eaLnBrk="1" hangingPunct="1"/>
            <a:r>
              <a:rPr lang="zh-CN" altLang="en-US">
                <a:solidFill>
                  <a:srgbClr val="FF0066"/>
                </a:solidFill>
                <a:ea typeface="黑体" pitchFamily="2" charset="-122"/>
              </a:rPr>
              <a:t>互连网络</a:t>
            </a:r>
            <a:r>
              <a:rPr lang="zh-CN" altLang="en-US"/>
              <a:t>（</a:t>
            </a:r>
            <a:r>
              <a:rPr lang="en-US" altLang="zh-CN"/>
              <a:t>Interconnection Network</a:t>
            </a:r>
            <a:r>
              <a:rPr lang="zh-CN" altLang="en-US"/>
              <a:t>，</a:t>
            </a:r>
            <a:r>
              <a:rPr lang="en-US" altLang="zh-CN"/>
              <a:t>ICN</a:t>
            </a:r>
            <a:r>
              <a:rPr lang="zh-CN" altLang="en-US"/>
              <a:t>）</a:t>
            </a:r>
            <a:r>
              <a:rPr lang="en-US" altLang="zh-CN"/>
              <a:t>:</a:t>
            </a:r>
            <a:br>
              <a:rPr lang="en-US" altLang="zh-CN"/>
            </a:br>
            <a:r>
              <a:rPr lang="zh-CN" altLang="en-US"/>
              <a:t>由</a:t>
            </a:r>
            <a:r>
              <a:rPr lang="zh-CN" altLang="en-US">
                <a:solidFill>
                  <a:srgbClr val="0000FF"/>
                </a:solidFill>
              </a:rPr>
              <a:t>开关元件</a:t>
            </a:r>
            <a:r>
              <a:rPr lang="zh-CN" altLang="en-US"/>
              <a:t>按照一定的</a:t>
            </a:r>
            <a:r>
              <a:rPr lang="zh-CN" altLang="en-US">
                <a:solidFill>
                  <a:srgbClr val="0000FF"/>
                </a:solidFill>
              </a:rPr>
              <a:t>拓扑结构</a:t>
            </a:r>
            <a:r>
              <a:rPr lang="zh-CN" altLang="en-US"/>
              <a:t>和</a:t>
            </a:r>
            <a:r>
              <a:rPr lang="zh-CN" altLang="en-US">
                <a:solidFill>
                  <a:srgbClr val="0000FF"/>
                </a:solidFill>
              </a:rPr>
              <a:t>控制方式</a:t>
            </a:r>
            <a:r>
              <a:rPr lang="zh-CN" altLang="en-US"/>
              <a:t>构成的网络，用于实现计算机系统中</a:t>
            </a:r>
            <a:r>
              <a:rPr lang="zh-CN" altLang="en-US">
                <a:solidFill>
                  <a:srgbClr val="CC0000"/>
                </a:solidFill>
              </a:rPr>
              <a:t>部件</a:t>
            </a:r>
            <a:r>
              <a:rPr lang="zh-CN" altLang="en-US"/>
              <a:t>之间、</a:t>
            </a:r>
            <a:r>
              <a:rPr lang="zh-CN" altLang="en-US">
                <a:solidFill>
                  <a:srgbClr val="CC0000"/>
                </a:solidFill>
              </a:rPr>
              <a:t>处理器</a:t>
            </a:r>
            <a:r>
              <a:rPr lang="zh-CN" altLang="en-US"/>
              <a:t>之间、部件与处理器之间甚至</a:t>
            </a:r>
            <a:r>
              <a:rPr lang="zh-CN" altLang="en-US">
                <a:solidFill>
                  <a:srgbClr val="CC0000"/>
                </a:solidFill>
              </a:rPr>
              <a:t>计算机</a:t>
            </a:r>
            <a:r>
              <a:rPr lang="zh-CN" altLang="en-US"/>
              <a:t>之间的相互连接。</a:t>
            </a:r>
          </a:p>
          <a:p>
            <a:pPr eaLnBrk="1" hangingPunct="1"/>
            <a:r>
              <a:rPr lang="zh-CN" altLang="en-US"/>
              <a:t>互连网络的分类：</a:t>
            </a:r>
          </a:p>
          <a:p>
            <a:pPr lvl="1" eaLnBrk="1" hangingPunct="1"/>
            <a:r>
              <a:rPr lang="zh-CN" altLang="en-US"/>
              <a:t>片上网（</a:t>
            </a:r>
            <a:r>
              <a:rPr lang="en-US" altLang="zh-CN"/>
              <a:t>On-chip network</a:t>
            </a:r>
            <a:r>
              <a:rPr lang="zh-CN" altLang="en-US"/>
              <a:t>，</a:t>
            </a:r>
            <a:r>
              <a:rPr lang="en-US" altLang="zh-CN"/>
              <a:t>OCN</a:t>
            </a:r>
            <a:r>
              <a:rPr lang="zh-CN" altLang="en-US"/>
              <a:t>）</a:t>
            </a:r>
          </a:p>
          <a:p>
            <a:pPr lvl="1" eaLnBrk="1" hangingPunct="1"/>
            <a:r>
              <a:rPr lang="zh-CN" altLang="en-US"/>
              <a:t>系统</a:t>
            </a:r>
            <a:r>
              <a:rPr lang="en-US" altLang="zh-CN"/>
              <a:t>/</a:t>
            </a:r>
            <a:r>
              <a:rPr lang="zh-CN" altLang="en-US"/>
              <a:t>存储域网</a:t>
            </a:r>
            <a:br>
              <a:rPr lang="zh-CN" altLang="en-US"/>
            </a:br>
            <a:r>
              <a:rPr lang="zh-CN" altLang="en-US"/>
              <a:t>（</a:t>
            </a:r>
            <a:r>
              <a:rPr lang="en-US" altLang="zh-CN"/>
              <a:t>System/storage area networks</a:t>
            </a:r>
            <a:r>
              <a:rPr lang="zh-CN" altLang="en-US"/>
              <a:t>，</a:t>
            </a:r>
            <a:r>
              <a:rPr lang="en-US" altLang="zh-CN"/>
              <a:t>SAN</a:t>
            </a:r>
            <a:r>
              <a:rPr lang="zh-CN" altLang="en-US"/>
              <a:t>）</a:t>
            </a:r>
          </a:p>
          <a:p>
            <a:pPr lvl="1" eaLnBrk="1" hangingPunct="1"/>
            <a:r>
              <a:rPr lang="zh-CN" altLang="en-US"/>
              <a:t>局域网（</a:t>
            </a:r>
            <a:r>
              <a:rPr lang="en-US" altLang="zh-CN"/>
              <a:t>Local area networks</a:t>
            </a:r>
            <a:r>
              <a:rPr lang="zh-CN" altLang="en-US"/>
              <a:t>，</a:t>
            </a:r>
            <a:r>
              <a:rPr lang="en-US" altLang="zh-CN"/>
              <a:t>LAN</a:t>
            </a:r>
            <a:r>
              <a:rPr lang="zh-CN" altLang="en-US"/>
              <a:t>）</a:t>
            </a:r>
          </a:p>
          <a:p>
            <a:pPr lvl="1" eaLnBrk="1" hangingPunct="1"/>
            <a:r>
              <a:rPr lang="zh-CN" altLang="en-US"/>
              <a:t>广域网（</a:t>
            </a:r>
            <a:r>
              <a:rPr lang="en-US" altLang="zh-CN"/>
              <a:t>Wide area networks</a:t>
            </a:r>
            <a:r>
              <a:rPr lang="zh-CN" altLang="en-US"/>
              <a:t>，</a:t>
            </a:r>
            <a:r>
              <a:rPr lang="en-US" altLang="zh-CN"/>
              <a:t>WAN</a:t>
            </a:r>
            <a:r>
              <a:rPr lang="zh-CN" altLang="en-US"/>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p>
            <a:fld id="{C927A505-08CA-41F1-AAC2-2175FD1A22E0}" type="slidenum">
              <a:rPr lang="zh-CN" altLang="en-US"/>
              <a:pPr/>
              <a:t>14</a:t>
            </a:fld>
            <a:endParaRPr lang="en-US" altLang="zh-CN"/>
          </a:p>
        </p:txBody>
      </p:sp>
      <p:sp>
        <p:nvSpPr>
          <p:cNvPr id="32771" name="Rectangle 2"/>
          <p:cNvSpPr>
            <a:spLocks noGrp="1" noChangeArrowheads="1"/>
          </p:cNvSpPr>
          <p:nvPr>
            <p:ph type="title"/>
          </p:nvPr>
        </p:nvSpPr>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p>
        </p:txBody>
      </p:sp>
      <p:sp>
        <p:nvSpPr>
          <p:cNvPr id="32772" name="Rectangle 3"/>
          <p:cNvSpPr>
            <a:spLocks noGrp="1" noChangeArrowheads="1"/>
          </p:cNvSpPr>
          <p:nvPr>
            <p:ph type="body" idx="1"/>
          </p:nvPr>
        </p:nvSpPr>
        <p:spPr>
          <a:xfrm>
            <a:off x="457200" y="549275"/>
            <a:ext cx="8362950" cy="6119813"/>
          </a:xfrm>
        </p:spPr>
        <p:txBody>
          <a:bodyPr/>
          <a:lstStyle/>
          <a:p>
            <a:pPr eaLnBrk="1" hangingPunct="1">
              <a:spcBef>
                <a:spcPct val="5000"/>
              </a:spcBef>
            </a:pPr>
            <a:r>
              <a:rPr lang="zh-CN" altLang="en-US" dirty="0">
                <a:solidFill>
                  <a:srgbClr val="006600"/>
                </a:solidFill>
                <a:ea typeface="黑体" pitchFamily="2" charset="-122"/>
              </a:rPr>
              <a:t>总线</a:t>
            </a:r>
          </a:p>
          <a:p>
            <a:pPr eaLnBrk="1" hangingPunct="1">
              <a:spcBef>
                <a:spcPct val="5000"/>
              </a:spcBef>
            </a:pPr>
            <a:r>
              <a:rPr lang="zh-CN" altLang="en-US" dirty="0">
                <a:solidFill>
                  <a:srgbClr val="CC0000"/>
                </a:solidFill>
                <a:ea typeface="黑体" pitchFamily="2" charset="-122"/>
              </a:rPr>
              <a:t>集中式</a:t>
            </a:r>
            <a:r>
              <a:rPr lang="zh-CN" altLang="en-US" dirty="0">
                <a:solidFill>
                  <a:srgbClr val="006600"/>
                </a:solidFill>
                <a:ea typeface="黑体" pitchFamily="2" charset="-122"/>
              </a:rPr>
              <a:t>交换网络</a:t>
            </a:r>
          </a:p>
          <a:p>
            <a:pPr lvl="1" eaLnBrk="1" hangingPunct="1">
              <a:spcBef>
                <a:spcPct val="5000"/>
              </a:spcBef>
            </a:pPr>
            <a:r>
              <a:rPr lang="zh-CN" altLang="en-US" dirty="0">
                <a:solidFill>
                  <a:srgbClr val="0000FF"/>
                </a:solidFill>
              </a:rPr>
              <a:t>交叉开关</a:t>
            </a:r>
            <a:r>
              <a:rPr lang="zh-CN" altLang="en-US" dirty="0"/>
              <a:t>网络</a:t>
            </a:r>
          </a:p>
          <a:p>
            <a:pPr lvl="1" eaLnBrk="1" hangingPunct="1">
              <a:spcBef>
                <a:spcPct val="5000"/>
              </a:spcBef>
            </a:pPr>
            <a:r>
              <a:rPr lang="zh-CN" altLang="en-US" dirty="0">
                <a:solidFill>
                  <a:srgbClr val="0000FF"/>
                </a:solidFill>
              </a:rPr>
              <a:t>多级</a:t>
            </a:r>
            <a:r>
              <a:rPr lang="zh-CN" altLang="en-US" dirty="0"/>
              <a:t>互连网络</a:t>
            </a:r>
          </a:p>
          <a:p>
            <a:pPr eaLnBrk="1" hangingPunct="1">
              <a:spcBef>
                <a:spcPct val="5000"/>
              </a:spcBef>
            </a:pPr>
            <a:r>
              <a:rPr lang="zh-CN" altLang="en-US" dirty="0">
                <a:solidFill>
                  <a:srgbClr val="CC0000"/>
                </a:solidFill>
                <a:ea typeface="黑体" pitchFamily="2" charset="-122"/>
              </a:rPr>
              <a:t>分布式</a:t>
            </a:r>
            <a:r>
              <a:rPr lang="zh-CN" altLang="en-US" dirty="0">
                <a:solidFill>
                  <a:srgbClr val="006600"/>
                </a:solidFill>
                <a:ea typeface="黑体" pitchFamily="2" charset="-122"/>
              </a:rPr>
              <a:t>交换网络</a:t>
            </a:r>
          </a:p>
          <a:p>
            <a:pPr lvl="1" eaLnBrk="1" hangingPunct="1">
              <a:spcBef>
                <a:spcPct val="5000"/>
              </a:spcBef>
            </a:pPr>
            <a:r>
              <a:rPr lang="zh-CN" altLang="en-US" dirty="0"/>
              <a:t>互连网络的表示及性能参数</a:t>
            </a:r>
          </a:p>
          <a:p>
            <a:pPr lvl="2" eaLnBrk="1" hangingPunct="1">
              <a:spcBef>
                <a:spcPct val="5000"/>
              </a:spcBef>
            </a:pPr>
            <a:r>
              <a:rPr lang="zh-CN" altLang="en-US" dirty="0">
                <a:solidFill>
                  <a:srgbClr val="0000FF"/>
                </a:solidFill>
              </a:rPr>
              <a:t>图</a:t>
            </a:r>
          </a:p>
          <a:p>
            <a:pPr lvl="2" eaLnBrk="1" hangingPunct="1">
              <a:spcBef>
                <a:spcPct val="5000"/>
              </a:spcBef>
            </a:pPr>
            <a:r>
              <a:rPr lang="zh-CN" altLang="en-US" dirty="0">
                <a:solidFill>
                  <a:srgbClr val="0000FF"/>
                </a:solidFill>
              </a:rPr>
              <a:t>互连函数</a:t>
            </a:r>
          </a:p>
          <a:p>
            <a:pPr lvl="1" eaLnBrk="1" hangingPunct="1">
              <a:spcBef>
                <a:spcPct val="5000"/>
              </a:spcBef>
            </a:pPr>
            <a:r>
              <a:rPr lang="zh-CN" altLang="en-US" dirty="0"/>
              <a:t>几种流行的互连网络拓扑结构</a:t>
            </a:r>
          </a:p>
          <a:p>
            <a:pPr lvl="2" eaLnBrk="1" hangingPunct="1">
              <a:spcBef>
                <a:spcPct val="5000"/>
              </a:spcBef>
            </a:pPr>
            <a:r>
              <a:rPr lang="zh-CN" altLang="en-US" dirty="0">
                <a:solidFill>
                  <a:srgbClr val="FF0066"/>
                </a:solidFill>
              </a:rPr>
              <a:t>线性</a:t>
            </a:r>
            <a:r>
              <a:rPr lang="zh-CN" altLang="en-US" dirty="0"/>
              <a:t>网络拓扑结构</a:t>
            </a:r>
          </a:p>
          <a:p>
            <a:pPr lvl="2" eaLnBrk="1" hangingPunct="1">
              <a:spcBef>
                <a:spcPct val="5000"/>
              </a:spcBef>
            </a:pPr>
            <a:r>
              <a:rPr lang="zh-CN" altLang="en-US" dirty="0">
                <a:solidFill>
                  <a:srgbClr val="FF0066"/>
                </a:solidFill>
              </a:rPr>
              <a:t>环形</a:t>
            </a:r>
            <a:r>
              <a:rPr lang="zh-CN" altLang="en-US" dirty="0"/>
              <a:t>网络拓扑结构</a:t>
            </a:r>
          </a:p>
          <a:p>
            <a:pPr lvl="2" eaLnBrk="1" hangingPunct="1">
              <a:spcBef>
                <a:spcPct val="5000"/>
              </a:spcBef>
            </a:pPr>
            <a:r>
              <a:rPr lang="zh-CN" altLang="en-US" dirty="0">
                <a:solidFill>
                  <a:srgbClr val="FF0066"/>
                </a:solidFill>
              </a:rPr>
              <a:t>网格</a:t>
            </a:r>
            <a:r>
              <a:rPr lang="zh-CN" altLang="en-US" dirty="0"/>
              <a:t>网络拓扑结构</a:t>
            </a:r>
          </a:p>
          <a:p>
            <a:pPr lvl="2" eaLnBrk="1" hangingPunct="1">
              <a:spcBef>
                <a:spcPct val="5000"/>
              </a:spcBef>
            </a:pPr>
            <a:r>
              <a:rPr lang="zh-CN" altLang="en-US" dirty="0">
                <a:solidFill>
                  <a:srgbClr val="FF0066"/>
                </a:solidFill>
              </a:rPr>
              <a:t>超立方体</a:t>
            </a:r>
            <a:r>
              <a:rPr lang="zh-CN" altLang="en-US" dirty="0"/>
              <a:t>网络拓扑结构</a:t>
            </a:r>
          </a:p>
        </p:txBody>
      </p:sp>
      <p:sp>
        <p:nvSpPr>
          <p:cNvPr id="2" name="动作按钮: 前进或下一项 1">
            <a:hlinkClick r:id="rId2" action="ppaction://hlinksldjump" highlightClick="1"/>
            <a:extLst>
              <a:ext uri="{FF2B5EF4-FFF2-40B4-BE49-F238E27FC236}">
                <a16:creationId xmlns:a16="http://schemas.microsoft.com/office/drawing/2014/main" id="{EB0F97EC-E745-4901-A9C6-D6970B32FE03}"/>
              </a:ext>
            </a:extLst>
          </p:cNvPr>
          <p:cNvSpPr/>
          <p:nvPr/>
        </p:nvSpPr>
        <p:spPr bwMode="auto">
          <a:xfrm>
            <a:off x="7668210" y="5660635"/>
            <a:ext cx="864120" cy="648090"/>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p>
            <a:fld id="{CAA3B8AC-A380-49F1-BCE9-9AF10E0F082D}" type="slidenum">
              <a:rPr lang="zh-CN" altLang="en-US"/>
              <a:pPr/>
              <a:t>15</a:t>
            </a:fld>
            <a:endParaRPr lang="en-US" altLang="zh-CN"/>
          </a:p>
        </p:txBody>
      </p:sp>
      <p:sp>
        <p:nvSpPr>
          <p:cNvPr id="33795" name="Rectangle 2"/>
          <p:cNvSpPr>
            <a:spLocks noGrp="1" noChangeArrowheads="1"/>
          </p:cNvSpPr>
          <p:nvPr>
            <p:ph type="title"/>
          </p:nvPr>
        </p:nvSpPr>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zh-CN" altLang="en-US" dirty="0">
                <a:solidFill>
                  <a:srgbClr val="FF0066"/>
                </a:solidFill>
              </a:rPr>
              <a:t>总线</a:t>
            </a:r>
          </a:p>
        </p:txBody>
      </p:sp>
      <p:sp>
        <p:nvSpPr>
          <p:cNvPr id="33796" name="Rectangle 3"/>
          <p:cNvSpPr>
            <a:spLocks noGrp="1" noChangeArrowheads="1"/>
          </p:cNvSpPr>
          <p:nvPr>
            <p:ph type="body" idx="1"/>
          </p:nvPr>
        </p:nvSpPr>
        <p:spPr>
          <a:xfrm>
            <a:off x="601663" y="692150"/>
            <a:ext cx="7931150" cy="5616575"/>
          </a:xfrm>
        </p:spPr>
        <p:txBody>
          <a:bodyPr/>
          <a:lstStyle/>
          <a:p>
            <a:pPr eaLnBrk="1" hangingPunct="1">
              <a:spcBef>
                <a:spcPct val="5000"/>
              </a:spcBef>
            </a:pPr>
            <a:r>
              <a:rPr lang="zh-CN" altLang="en-US" dirty="0"/>
              <a:t>总线：</a:t>
            </a:r>
            <a:br>
              <a:rPr lang="zh-CN" altLang="en-US" dirty="0"/>
            </a:br>
            <a:r>
              <a:rPr lang="zh-CN" altLang="en-US" dirty="0">
                <a:solidFill>
                  <a:srgbClr val="CC0000"/>
                </a:solidFill>
              </a:rPr>
              <a:t>处理器</a:t>
            </a:r>
            <a:r>
              <a:rPr lang="zh-CN" altLang="en-US" dirty="0"/>
              <a:t>间互连采用单总线形式，适用于</a:t>
            </a:r>
            <a:r>
              <a:rPr lang="zh-CN" altLang="en-US" dirty="0">
                <a:solidFill>
                  <a:srgbClr val="CC0000"/>
                </a:solidFill>
              </a:rPr>
              <a:t>处理器</a:t>
            </a:r>
            <a:r>
              <a:rPr lang="zh-CN" altLang="en-US" dirty="0">
                <a:solidFill>
                  <a:srgbClr val="0000FF"/>
                </a:solidFill>
              </a:rPr>
              <a:t>数目少</a:t>
            </a:r>
            <a:r>
              <a:rPr lang="zh-CN" altLang="en-US" dirty="0"/>
              <a:t>的情况。</a:t>
            </a:r>
          </a:p>
          <a:p>
            <a:pPr lvl="1" eaLnBrk="1" hangingPunct="1">
              <a:spcBef>
                <a:spcPct val="5000"/>
              </a:spcBef>
            </a:pPr>
            <a:r>
              <a:rPr lang="zh-CN" altLang="en-US" dirty="0">
                <a:solidFill>
                  <a:srgbClr val="006600"/>
                </a:solidFill>
              </a:rPr>
              <a:t>结构</a:t>
            </a:r>
            <a:r>
              <a:rPr lang="zh-CN" altLang="en-US" dirty="0"/>
              <a:t>简单。</a:t>
            </a:r>
          </a:p>
          <a:p>
            <a:pPr lvl="1" eaLnBrk="1" hangingPunct="1">
              <a:spcBef>
                <a:spcPct val="5000"/>
              </a:spcBef>
            </a:pPr>
            <a:r>
              <a:rPr lang="zh-CN" altLang="en-US" dirty="0"/>
              <a:t>能够很方便实现</a:t>
            </a:r>
            <a:r>
              <a:rPr lang="zh-CN" altLang="en-US" dirty="0">
                <a:solidFill>
                  <a:srgbClr val="006600"/>
                </a:solidFill>
              </a:rPr>
              <a:t>广播</a:t>
            </a:r>
            <a:r>
              <a:rPr lang="zh-CN" altLang="en-US" dirty="0"/>
              <a:t>通信。</a:t>
            </a:r>
          </a:p>
          <a:p>
            <a:pPr lvl="1" eaLnBrk="1" hangingPunct="1">
              <a:spcBef>
                <a:spcPct val="5000"/>
              </a:spcBef>
            </a:pPr>
            <a:r>
              <a:rPr lang="zh-CN" altLang="en-US" dirty="0"/>
              <a:t>能力受到总线</a:t>
            </a:r>
            <a:r>
              <a:rPr lang="zh-CN" altLang="en-US" dirty="0">
                <a:solidFill>
                  <a:srgbClr val="006600"/>
                </a:solidFill>
              </a:rPr>
              <a:t>带宽</a:t>
            </a:r>
            <a:r>
              <a:rPr lang="zh-CN" altLang="en-US" dirty="0"/>
              <a:t>的限制，大多数节点在大多数时间内都处于等待状态：</a:t>
            </a:r>
            <a:r>
              <a:rPr lang="zh-CN" altLang="en-US" dirty="0">
                <a:solidFill>
                  <a:srgbClr val="0000FF"/>
                </a:solidFill>
              </a:rPr>
              <a:t>多总线</a:t>
            </a:r>
          </a:p>
          <a:p>
            <a:pPr lvl="1" eaLnBrk="1" hangingPunct="1">
              <a:spcBef>
                <a:spcPct val="5000"/>
              </a:spcBef>
            </a:pPr>
            <a:r>
              <a:rPr lang="zh-CN" altLang="en-US" dirty="0"/>
              <a:t>分时、争用总线；总线</a:t>
            </a:r>
            <a:r>
              <a:rPr lang="zh-CN" altLang="en-US" dirty="0">
                <a:solidFill>
                  <a:srgbClr val="CC0000"/>
                </a:solidFill>
              </a:rPr>
              <a:t>仲裁</a:t>
            </a:r>
            <a:r>
              <a:rPr lang="zh-CN" altLang="en-US" dirty="0"/>
              <a:t>逻辑：</a:t>
            </a:r>
            <a:r>
              <a:rPr lang="zh-CN" altLang="en-US" dirty="0">
                <a:solidFill>
                  <a:srgbClr val="0000FF"/>
                </a:solidFill>
              </a:rPr>
              <a:t>优先级</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p>
            <a:fld id="{27B34C62-A978-4BA4-A3A0-23EF8334C9B8}" type="slidenum">
              <a:rPr lang="zh-CN" altLang="en-US"/>
              <a:pPr/>
              <a:t>16</a:t>
            </a:fld>
            <a:endParaRPr lang="en-US" altLang="zh-CN"/>
          </a:p>
        </p:txBody>
      </p:sp>
      <p:sp>
        <p:nvSpPr>
          <p:cNvPr id="34819" name="Rectangle 2"/>
          <p:cNvSpPr>
            <a:spLocks noGrp="1" noChangeArrowheads="1"/>
          </p:cNvSpPr>
          <p:nvPr>
            <p:ph type="title"/>
          </p:nvPr>
        </p:nvSpPr>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zh-CN" altLang="en-US" dirty="0">
                <a:solidFill>
                  <a:srgbClr val="FF0066"/>
                </a:solidFill>
              </a:rPr>
              <a:t>总线</a:t>
            </a:r>
          </a:p>
        </p:txBody>
      </p:sp>
      <p:sp>
        <p:nvSpPr>
          <p:cNvPr id="34820" name="Rectangle 3"/>
          <p:cNvSpPr>
            <a:spLocks noGrp="1" noChangeArrowheads="1"/>
          </p:cNvSpPr>
          <p:nvPr>
            <p:ph type="body" idx="1"/>
          </p:nvPr>
        </p:nvSpPr>
        <p:spPr>
          <a:xfrm>
            <a:off x="601663" y="692150"/>
            <a:ext cx="7931150" cy="576263"/>
          </a:xfrm>
        </p:spPr>
        <p:txBody>
          <a:bodyPr/>
          <a:lstStyle/>
          <a:p>
            <a:pPr eaLnBrk="1" hangingPunct="1">
              <a:spcBef>
                <a:spcPct val="5000"/>
              </a:spcBef>
            </a:pPr>
            <a:r>
              <a:rPr lang="zh-CN" altLang="en-US"/>
              <a:t>总线：</a:t>
            </a:r>
            <a:endParaRPr lang="zh-CN" altLang="en-US">
              <a:solidFill>
                <a:srgbClr val="0000FF"/>
              </a:solidFill>
            </a:endParaRPr>
          </a:p>
        </p:txBody>
      </p:sp>
      <p:sp>
        <p:nvSpPr>
          <p:cNvPr id="34821" name="Rectangle 4"/>
          <p:cNvSpPr>
            <a:spLocks noChangeArrowheads="1"/>
          </p:cNvSpPr>
          <p:nvPr/>
        </p:nvSpPr>
        <p:spPr bwMode="auto">
          <a:xfrm>
            <a:off x="2457450" y="4065588"/>
            <a:ext cx="5715000" cy="152400"/>
          </a:xfrm>
          <a:prstGeom prst="rect">
            <a:avLst/>
          </a:prstGeom>
          <a:solidFill>
            <a:srgbClr val="0066FF"/>
          </a:solidFill>
          <a:ln w="28575" algn="ctr">
            <a:noFill/>
            <a:miter lim="800000"/>
            <a:headEnd/>
            <a:tailEnd type="none" w="med" len="lg"/>
          </a:ln>
        </p:spPr>
        <p:txBody>
          <a:bodyPr wrap="none" anchor="ctr"/>
          <a:lstStyle/>
          <a:p>
            <a:endParaRPr lang="zh-CN" altLang="en-US"/>
          </a:p>
        </p:txBody>
      </p:sp>
      <p:sp>
        <p:nvSpPr>
          <p:cNvPr id="34822" name="Rectangle 5"/>
          <p:cNvSpPr>
            <a:spLocks noChangeArrowheads="1"/>
          </p:cNvSpPr>
          <p:nvPr/>
        </p:nvSpPr>
        <p:spPr bwMode="auto">
          <a:xfrm>
            <a:off x="3829050" y="20843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P</a:t>
            </a:r>
            <a:r>
              <a:rPr lang="en-US" altLang="zh-CN" sz="2400" baseline="-25000">
                <a:latin typeface="Arial" charset="0"/>
              </a:rPr>
              <a:t>1</a:t>
            </a:r>
          </a:p>
        </p:txBody>
      </p:sp>
      <p:sp>
        <p:nvSpPr>
          <p:cNvPr id="34823" name="Rectangle 6"/>
          <p:cNvSpPr>
            <a:spLocks noChangeArrowheads="1"/>
          </p:cNvSpPr>
          <p:nvPr/>
        </p:nvSpPr>
        <p:spPr bwMode="auto">
          <a:xfrm>
            <a:off x="3829050" y="30749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C</a:t>
            </a:r>
            <a:r>
              <a:rPr lang="en-US" altLang="zh-CN" sz="2400" baseline="-25000">
                <a:latin typeface="Arial" charset="0"/>
              </a:rPr>
              <a:t>1</a:t>
            </a:r>
          </a:p>
        </p:txBody>
      </p:sp>
      <p:sp>
        <p:nvSpPr>
          <p:cNvPr id="34824" name="Line 7"/>
          <p:cNvSpPr>
            <a:spLocks noChangeShapeType="1"/>
          </p:cNvSpPr>
          <p:nvPr/>
        </p:nvSpPr>
        <p:spPr bwMode="auto">
          <a:xfrm>
            <a:off x="4133850" y="2693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25" name="Line 8"/>
          <p:cNvSpPr>
            <a:spLocks noChangeShapeType="1"/>
          </p:cNvSpPr>
          <p:nvPr/>
        </p:nvSpPr>
        <p:spPr bwMode="auto">
          <a:xfrm>
            <a:off x="4133850" y="36845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26" name="Text Box 9"/>
          <p:cNvSpPr txBox="1">
            <a:spLocks noChangeArrowheads="1"/>
          </p:cNvSpPr>
          <p:nvPr/>
        </p:nvSpPr>
        <p:spPr bwMode="auto">
          <a:xfrm>
            <a:off x="2686050" y="2084388"/>
            <a:ext cx="1143000" cy="457200"/>
          </a:xfrm>
          <a:prstGeom prst="rect">
            <a:avLst/>
          </a:prstGeom>
          <a:noFill/>
          <a:ln w="28575" algn="ctr">
            <a:noFill/>
            <a:miter lim="800000"/>
            <a:headEnd/>
            <a:tailEnd type="none" w="med" len="lg"/>
          </a:ln>
        </p:spPr>
        <p:txBody>
          <a:bodyPr>
            <a:spAutoFit/>
          </a:bodyPr>
          <a:lstStyle/>
          <a:p>
            <a:pPr algn="r"/>
            <a:r>
              <a:rPr lang="zh-CN" altLang="en-US" sz="2400">
                <a:solidFill>
                  <a:srgbClr val="0000FF"/>
                </a:solidFill>
                <a:latin typeface="Arial" charset="0"/>
              </a:rPr>
              <a:t>处理机</a:t>
            </a:r>
          </a:p>
        </p:txBody>
      </p:sp>
      <p:sp>
        <p:nvSpPr>
          <p:cNvPr id="34827" name="Text Box 10"/>
          <p:cNvSpPr txBox="1">
            <a:spLocks noChangeArrowheads="1"/>
          </p:cNvSpPr>
          <p:nvPr/>
        </p:nvSpPr>
        <p:spPr bwMode="auto">
          <a:xfrm>
            <a:off x="2381250" y="3151188"/>
            <a:ext cx="1447800" cy="457200"/>
          </a:xfrm>
          <a:prstGeom prst="rect">
            <a:avLst/>
          </a:prstGeom>
          <a:noFill/>
          <a:ln w="28575" algn="ctr">
            <a:noFill/>
            <a:miter lim="800000"/>
            <a:headEnd/>
            <a:tailEnd type="none" w="med" len="lg"/>
          </a:ln>
        </p:spPr>
        <p:txBody>
          <a:bodyPr>
            <a:spAutoFit/>
          </a:bodyPr>
          <a:lstStyle/>
          <a:p>
            <a:pPr algn="r"/>
            <a:r>
              <a:rPr lang="zh-CN" altLang="en-US" sz="2400">
                <a:solidFill>
                  <a:srgbClr val="0000FF"/>
                </a:solidFill>
                <a:latin typeface="Arial" charset="0"/>
              </a:rPr>
              <a:t>高速缓存</a:t>
            </a:r>
          </a:p>
        </p:txBody>
      </p:sp>
      <p:sp>
        <p:nvSpPr>
          <p:cNvPr id="34828" name="Rectangle 11"/>
          <p:cNvSpPr>
            <a:spLocks noChangeArrowheads="1"/>
          </p:cNvSpPr>
          <p:nvPr/>
        </p:nvSpPr>
        <p:spPr bwMode="auto">
          <a:xfrm>
            <a:off x="4667250" y="20843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P</a:t>
            </a:r>
            <a:r>
              <a:rPr lang="en-US" altLang="zh-CN" sz="2400" baseline="-25000">
                <a:latin typeface="Arial" charset="0"/>
              </a:rPr>
              <a:t>2</a:t>
            </a:r>
          </a:p>
        </p:txBody>
      </p:sp>
      <p:sp>
        <p:nvSpPr>
          <p:cNvPr id="34829" name="Rectangle 12"/>
          <p:cNvSpPr>
            <a:spLocks noChangeArrowheads="1"/>
          </p:cNvSpPr>
          <p:nvPr/>
        </p:nvSpPr>
        <p:spPr bwMode="auto">
          <a:xfrm>
            <a:off x="4667250" y="30749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C</a:t>
            </a:r>
            <a:r>
              <a:rPr lang="en-US" altLang="zh-CN" sz="2400" baseline="-25000">
                <a:latin typeface="Arial" charset="0"/>
              </a:rPr>
              <a:t>2</a:t>
            </a:r>
          </a:p>
        </p:txBody>
      </p:sp>
      <p:sp>
        <p:nvSpPr>
          <p:cNvPr id="34830" name="Line 13"/>
          <p:cNvSpPr>
            <a:spLocks noChangeShapeType="1"/>
          </p:cNvSpPr>
          <p:nvPr/>
        </p:nvSpPr>
        <p:spPr bwMode="auto">
          <a:xfrm>
            <a:off x="4972050" y="2693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31" name="Line 14"/>
          <p:cNvSpPr>
            <a:spLocks noChangeShapeType="1"/>
          </p:cNvSpPr>
          <p:nvPr/>
        </p:nvSpPr>
        <p:spPr bwMode="auto">
          <a:xfrm>
            <a:off x="4972050" y="36845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32" name="Rectangle 15"/>
          <p:cNvSpPr>
            <a:spLocks noChangeArrowheads="1"/>
          </p:cNvSpPr>
          <p:nvPr/>
        </p:nvSpPr>
        <p:spPr bwMode="auto">
          <a:xfrm>
            <a:off x="5810250" y="20843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P</a:t>
            </a:r>
            <a:r>
              <a:rPr lang="en-US" altLang="zh-CN" sz="2400" baseline="-25000">
                <a:latin typeface="Arial" charset="0"/>
              </a:rPr>
              <a:t>n</a:t>
            </a:r>
          </a:p>
        </p:txBody>
      </p:sp>
      <p:sp>
        <p:nvSpPr>
          <p:cNvPr id="34833" name="Rectangle 16"/>
          <p:cNvSpPr>
            <a:spLocks noChangeArrowheads="1"/>
          </p:cNvSpPr>
          <p:nvPr/>
        </p:nvSpPr>
        <p:spPr bwMode="auto">
          <a:xfrm>
            <a:off x="5810250" y="3074988"/>
            <a:ext cx="609600" cy="6096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C</a:t>
            </a:r>
            <a:r>
              <a:rPr lang="en-US" altLang="zh-CN" sz="2400" baseline="-25000">
                <a:latin typeface="Arial" charset="0"/>
              </a:rPr>
              <a:t>n</a:t>
            </a:r>
          </a:p>
        </p:txBody>
      </p:sp>
      <p:sp>
        <p:nvSpPr>
          <p:cNvPr id="34834" name="Line 17"/>
          <p:cNvSpPr>
            <a:spLocks noChangeShapeType="1"/>
          </p:cNvSpPr>
          <p:nvPr/>
        </p:nvSpPr>
        <p:spPr bwMode="auto">
          <a:xfrm>
            <a:off x="6115050" y="2693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35" name="Line 18"/>
          <p:cNvSpPr>
            <a:spLocks noChangeShapeType="1"/>
          </p:cNvSpPr>
          <p:nvPr/>
        </p:nvSpPr>
        <p:spPr bwMode="auto">
          <a:xfrm>
            <a:off x="6115050" y="36845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36" name="Text Box 19"/>
          <p:cNvSpPr txBox="1">
            <a:spLocks noChangeArrowheads="1"/>
          </p:cNvSpPr>
          <p:nvPr/>
        </p:nvSpPr>
        <p:spPr bwMode="auto">
          <a:xfrm>
            <a:off x="5276850" y="2160588"/>
            <a:ext cx="533400" cy="457200"/>
          </a:xfrm>
          <a:prstGeom prst="rect">
            <a:avLst/>
          </a:prstGeom>
          <a:noFill/>
          <a:ln w="28575" algn="ctr">
            <a:noFill/>
            <a:miter lim="800000"/>
            <a:headEnd/>
            <a:tailEnd type="none" w="med" len="lg"/>
          </a:ln>
        </p:spPr>
        <p:txBody>
          <a:bodyPr>
            <a:spAutoFit/>
          </a:bodyPr>
          <a:lstStyle/>
          <a:p>
            <a:pPr algn="r"/>
            <a:r>
              <a:rPr lang="en-US" altLang="zh-CN" sz="2400">
                <a:latin typeface="宋体" pitchFamily="2" charset="-122"/>
              </a:rPr>
              <a:t>…</a:t>
            </a:r>
            <a:endParaRPr lang="en-US" altLang="zh-CN" sz="2400"/>
          </a:p>
        </p:txBody>
      </p:sp>
      <p:sp>
        <p:nvSpPr>
          <p:cNvPr id="34837" name="Text Box 20"/>
          <p:cNvSpPr txBox="1">
            <a:spLocks noChangeArrowheads="1"/>
          </p:cNvSpPr>
          <p:nvPr/>
        </p:nvSpPr>
        <p:spPr bwMode="auto">
          <a:xfrm>
            <a:off x="5276850" y="3151188"/>
            <a:ext cx="533400" cy="457200"/>
          </a:xfrm>
          <a:prstGeom prst="rect">
            <a:avLst/>
          </a:prstGeom>
          <a:noFill/>
          <a:ln w="28575" algn="ctr">
            <a:noFill/>
            <a:miter lim="800000"/>
            <a:headEnd/>
            <a:tailEnd type="none" w="med" len="lg"/>
          </a:ln>
        </p:spPr>
        <p:txBody>
          <a:bodyPr>
            <a:spAutoFit/>
          </a:bodyPr>
          <a:lstStyle/>
          <a:p>
            <a:pPr algn="r"/>
            <a:r>
              <a:rPr lang="en-US" altLang="zh-CN" sz="2400">
                <a:latin typeface="宋体" pitchFamily="2" charset="-122"/>
              </a:rPr>
              <a:t>…</a:t>
            </a:r>
            <a:endParaRPr lang="en-US" altLang="zh-CN" sz="2400"/>
          </a:p>
        </p:txBody>
      </p:sp>
      <p:sp>
        <p:nvSpPr>
          <p:cNvPr id="34838" name="Rectangle 21"/>
          <p:cNvSpPr>
            <a:spLocks noChangeArrowheads="1"/>
          </p:cNvSpPr>
          <p:nvPr/>
        </p:nvSpPr>
        <p:spPr bwMode="auto">
          <a:xfrm>
            <a:off x="6648450" y="3074988"/>
            <a:ext cx="1447800" cy="609600"/>
          </a:xfrm>
          <a:prstGeom prst="rect">
            <a:avLst/>
          </a:prstGeom>
          <a:solidFill>
            <a:schemeClr val="folHlink"/>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I/O</a:t>
            </a:r>
            <a:r>
              <a:rPr lang="zh-CN" altLang="en-US" sz="2400">
                <a:latin typeface="Arial" charset="0"/>
              </a:rPr>
              <a:t>子系统</a:t>
            </a:r>
            <a:endParaRPr lang="zh-CN" altLang="en-US" sz="2400" baseline="-25000">
              <a:latin typeface="Arial" charset="0"/>
            </a:endParaRPr>
          </a:p>
        </p:txBody>
      </p:sp>
      <p:sp>
        <p:nvSpPr>
          <p:cNvPr id="34839" name="Line 22"/>
          <p:cNvSpPr>
            <a:spLocks noChangeShapeType="1"/>
          </p:cNvSpPr>
          <p:nvPr/>
        </p:nvSpPr>
        <p:spPr bwMode="auto">
          <a:xfrm>
            <a:off x="7410450" y="36845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40" name="Line 23"/>
          <p:cNvSpPr>
            <a:spLocks noChangeShapeType="1"/>
          </p:cNvSpPr>
          <p:nvPr/>
        </p:nvSpPr>
        <p:spPr bwMode="auto">
          <a:xfrm>
            <a:off x="2990850" y="4217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41" name="Rectangle 24"/>
          <p:cNvSpPr>
            <a:spLocks noChangeArrowheads="1"/>
          </p:cNvSpPr>
          <p:nvPr/>
        </p:nvSpPr>
        <p:spPr bwMode="auto">
          <a:xfrm>
            <a:off x="2686050" y="4598988"/>
            <a:ext cx="609600" cy="609600"/>
          </a:xfrm>
          <a:prstGeom prst="rect">
            <a:avLst/>
          </a:prstGeom>
          <a:solidFill>
            <a:srgbClr val="FF9999"/>
          </a:solidFill>
          <a:ln w="28575" algn="ctr">
            <a:solidFill>
              <a:schemeClr val="tx1"/>
            </a:solidFill>
            <a:miter lim="800000"/>
            <a:headEnd/>
            <a:tailEnd type="none" w="med" len="lg"/>
          </a:ln>
        </p:spPr>
        <p:txBody>
          <a:bodyPr wrap="none" anchor="ctr"/>
          <a:lstStyle/>
          <a:p>
            <a:pPr>
              <a:spcBef>
                <a:spcPct val="0"/>
              </a:spcBef>
            </a:pPr>
            <a:r>
              <a:rPr lang="en-US" altLang="zh-CN" sz="2400" dirty="0">
                <a:latin typeface="Arial" charset="0"/>
              </a:rPr>
              <a:t>M</a:t>
            </a:r>
            <a:r>
              <a:rPr lang="en-US" altLang="zh-CN" sz="2400" baseline="-25000" dirty="0">
                <a:latin typeface="Arial" charset="0"/>
              </a:rPr>
              <a:t>1</a:t>
            </a:r>
          </a:p>
        </p:txBody>
      </p:sp>
      <p:sp>
        <p:nvSpPr>
          <p:cNvPr id="34842" name="Text Box 25"/>
          <p:cNvSpPr txBox="1">
            <a:spLocks noChangeArrowheads="1"/>
          </p:cNvSpPr>
          <p:nvPr/>
        </p:nvSpPr>
        <p:spPr bwMode="auto">
          <a:xfrm>
            <a:off x="1238250" y="4675188"/>
            <a:ext cx="1447800" cy="457200"/>
          </a:xfrm>
          <a:prstGeom prst="rect">
            <a:avLst/>
          </a:prstGeom>
          <a:noFill/>
          <a:ln w="28575" algn="ctr">
            <a:noFill/>
            <a:miter lim="800000"/>
            <a:headEnd/>
            <a:tailEnd type="none" w="med" len="lg"/>
          </a:ln>
        </p:spPr>
        <p:txBody>
          <a:bodyPr>
            <a:spAutoFit/>
          </a:bodyPr>
          <a:lstStyle/>
          <a:p>
            <a:pPr algn="r"/>
            <a:r>
              <a:rPr lang="zh-CN" altLang="en-US" sz="2400">
                <a:solidFill>
                  <a:srgbClr val="0000FF"/>
                </a:solidFill>
                <a:latin typeface="Arial" charset="0"/>
              </a:rPr>
              <a:t>主存储器</a:t>
            </a:r>
          </a:p>
        </p:txBody>
      </p:sp>
      <p:sp>
        <p:nvSpPr>
          <p:cNvPr id="34843" name="Line 26"/>
          <p:cNvSpPr>
            <a:spLocks noChangeShapeType="1"/>
          </p:cNvSpPr>
          <p:nvPr/>
        </p:nvSpPr>
        <p:spPr bwMode="auto">
          <a:xfrm>
            <a:off x="3829050" y="4217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44" name="Rectangle 27"/>
          <p:cNvSpPr>
            <a:spLocks noChangeArrowheads="1"/>
          </p:cNvSpPr>
          <p:nvPr/>
        </p:nvSpPr>
        <p:spPr bwMode="auto">
          <a:xfrm>
            <a:off x="3524250" y="4598988"/>
            <a:ext cx="609600" cy="609600"/>
          </a:xfrm>
          <a:prstGeom prst="rect">
            <a:avLst/>
          </a:prstGeom>
          <a:solidFill>
            <a:srgbClr val="FF99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M</a:t>
            </a:r>
            <a:r>
              <a:rPr lang="en-US" altLang="zh-CN" sz="2400" baseline="-25000">
                <a:latin typeface="Arial" charset="0"/>
              </a:rPr>
              <a:t>2</a:t>
            </a:r>
          </a:p>
        </p:txBody>
      </p:sp>
      <p:sp>
        <p:nvSpPr>
          <p:cNvPr id="34845" name="Text Box 28"/>
          <p:cNvSpPr txBox="1">
            <a:spLocks noChangeArrowheads="1"/>
          </p:cNvSpPr>
          <p:nvPr/>
        </p:nvSpPr>
        <p:spPr bwMode="auto">
          <a:xfrm>
            <a:off x="4133850" y="4675188"/>
            <a:ext cx="533400" cy="457200"/>
          </a:xfrm>
          <a:prstGeom prst="rect">
            <a:avLst/>
          </a:prstGeom>
          <a:noFill/>
          <a:ln w="28575" algn="ctr">
            <a:noFill/>
            <a:miter lim="800000"/>
            <a:headEnd/>
            <a:tailEnd type="none" w="med" len="lg"/>
          </a:ln>
        </p:spPr>
        <p:txBody>
          <a:bodyPr>
            <a:spAutoFit/>
          </a:bodyPr>
          <a:lstStyle/>
          <a:p>
            <a:pPr algn="r"/>
            <a:r>
              <a:rPr lang="en-US" altLang="zh-CN" sz="2400">
                <a:latin typeface="宋体" pitchFamily="2" charset="-122"/>
              </a:rPr>
              <a:t>…</a:t>
            </a:r>
            <a:endParaRPr lang="en-US" altLang="zh-CN" sz="2400"/>
          </a:p>
        </p:txBody>
      </p:sp>
      <p:sp>
        <p:nvSpPr>
          <p:cNvPr id="34846" name="Line 29"/>
          <p:cNvSpPr>
            <a:spLocks noChangeShapeType="1"/>
          </p:cNvSpPr>
          <p:nvPr/>
        </p:nvSpPr>
        <p:spPr bwMode="auto">
          <a:xfrm>
            <a:off x="4972050" y="4217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47" name="Rectangle 30"/>
          <p:cNvSpPr>
            <a:spLocks noChangeArrowheads="1"/>
          </p:cNvSpPr>
          <p:nvPr/>
        </p:nvSpPr>
        <p:spPr bwMode="auto">
          <a:xfrm>
            <a:off x="4667250" y="4598988"/>
            <a:ext cx="609600" cy="609600"/>
          </a:xfrm>
          <a:prstGeom prst="rect">
            <a:avLst/>
          </a:prstGeom>
          <a:solidFill>
            <a:srgbClr val="FF9999"/>
          </a:solidFill>
          <a:ln w="28575" algn="ctr">
            <a:solidFill>
              <a:schemeClr val="tx1"/>
            </a:solidFill>
            <a:miter lim="800000"/>
            <a:headEnd/>
            <a:tailEnd type="none" w="med" len="lg"/>
          </a:ln>
        </p:spPr>
        <p:txBody>
          <a:bodyPr wrap="none" anchor="ctr"/>
          <a:lstStyle/>
          <a:p>
            <a:pPr>
              <a:spcBef>
                <a:spcPct val="0"/>
              </a:spcBef>
            </a:pPr>
            <a:r>
              <a:rPr lang="en-US" altLang="zh-CN" sz="2400">
                <a:latin typeface="Arial" charset="0"/>
              </a:rPr>
              <a:t>M</a:t>
            </a:r>
            <a:r>
              <a:rPr lang="en-US" altLang="zh-CN" sz="2400" baseline="-25000">
                <a:latin typeface="Arial" charset="0"/>
              </a:rPr>
              <a:t>n</a:t>
            </a:r>
          </a:p>
        </p:txBody>
      </p:sp>
      <p:sp>
        <p:nvSpPr>
          <p:cNvPr id="34848" name="Rectangle 31"/>
          <p:cNvSpPr>
            <a:spLocks noChangeArrowheads="1"/>
          </p:cNvSpPr>
          <p:nvPr/>
        </p:nvSpPr>
        <p:spPr bwMode="auto">
          <a:xfrm>
            <a:off x="5657850" y="4598988"/>
            <a:ext cx="2362200" cy="9906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zh-CN" altLang="en-US" sz="2400">
                <a:latin typeface="Arial" charset="0"/>
              </a:rPr>
              <a:t>辅助存储器</a:t>
            </a:r>
            <a:br>
              <a:rPr lang="zh-CN" altLang="en-US" sz="2400">
                <a:latin typeface="Arial" charset="0"/>
              </a:rPr>
            </a:br>
            <a:r>
              <a:rPr lang="zh-CN" altLang="en-US" sz="2400">
                <a:latin typeface="Arial" charset="0"/>
              </a:rPr>
              <a:t>（磁盘、磁带）</a:t>
            </a:r>
            <a:endParaRPr lang="zh-CN" altLang="en-US" sz="2400" baseline="-25000">
              <a:latin typeface="Arial" charset="0"/>
            </a:endParaRPr>
          </a:p>
        </p:txBody>
      </p:sp>
      <p:sp>
        <p:nvSpPr>
          <p:cNvPr id="34849" name="Line 32"/>
          <p:cNvSpPr>
            <a:spLocks noChangeShapeType="1"/>
          </p:cNvSpPr>
          <p:nvPr/>
        </p:nvSpPr>
        <p:spPr bwMode="auto">
          <a:xfrm>
            <a:off x="6877050" y="4217988"/>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34850" name="Text Box 33"/>
          <p:cNvSpPr txBox="1">
            <a:spLocks noChangeArrowheads="1"/>
          </p:cNvSpPr>
          <p:nvPr/>
        </p:nvSpPr>
        <p:spPr bwMode="auto">
          <a:xfrm>
            <a:off x="1543050" y="3913188"/>
            <a:ext cx="914400" cy="457200"/>
          </a:xfrm>
          <a:prstGeom prst="rect">
            <a:avLst/>
          </a:prstGeom>
          <a:noFill/>
          <a:ln w="28575" algn="ctr">
            <a:noFill/>
            <a:miter lim="800000"/>
            <a:headEnd/>
            <a:tailEnd type="none" w="med" len="lg"/>
          </a:ln>
        </p:spPr>
        <p:txBody>
          <a:bodyPr>
            <a:spAutoFit/>
          </a:bodyPr>
          <a:lstStyle/>
          <a:p>
            <a:pPr algn="r"/>
            <a:r>
              <a:rPr lang="zh-CN" altLang="en-US" sz="2400">
                <a:solidFill>
                  <a:srgbClr val="0000FF"/>
                </a:solidFill>
                <a:latin typeface="Arial" charset="0"/>
              </a:rPr>
              <a:t>总线</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p>
            <a:fld id="{DF4FEE79-2140-4A02-A0EA-A1A310B13FE9}" type="slidenum">
              <a:rPr lang="zh-CN" altLang="en-US"/>
              <a:pPr/>
              <a:t>17</a:t>
            </a:fld>
            <a:endParaRPr lang="en-US" altLang="zh-CN"/>
          </a:p>
        </p:txBody>
      </p:sp>
      <p:sp>
        <p:nvSpPr>
          <p:cNvPr id="35843"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35844" name="Rectangle 3"/>
          <p:cNvSpPr>
            <a:spLocks noGrp="1" noChangeArrowheads="1"/>
          </p:cNvSpPr>
          <p:nvPr>
            <p:ph type="body" idx="1"/>
          </p:nvPr>
        </p:nvSpPr>
        <p:spPr>
          <a:xfrm>
            <a:off x="250825" y="549275"/>
            <a:ext cx="8569325" cy="576263"/>
          </a:xfrm>
        </p:spPr>
        <p:txBody>
          <a:bodyPr/>
          <a:lstStyle/>
          <a:p>
            <a:pPr eaLnBrk="1" hangingPunct="1">
              <a:spcBef>
                <a:spcPct val="5000"/>
              </a:spcBef>
              <a:buFont typeface="Wingdings" pitchFamily="2" charset="2"/>
              <a:buNone/>
            </a:pPr>
            <a:r>
              <a:rPr lang="en-US" altLang="zh-CN">
                <a:solidFill>
                  <a:srgbClr val="CC0066"/>
                </a:solidFill>
                <a:latin typeface="Arial" charset="0"/>
                <a:ea typeface="黑体" pitchFamily="2" charset="-122"/>
              </a:rPr>
              <a:t>1.</a:t>
            </a:r>
            <a:r>
              <a:rPr lang="en-US" altLang="zh-CN">
                <a:solidFill>
                  <a:srgbClr val="CC0066"/>
                </a:solidFill>
                <a:ea typeface="黑体" pitchFamily="2" charset="-122"/>
              </a:rPr>
              <a:t> </a:t>
            </a:r>
            <a:r>
              <a:rPr lang="zh-CN" altLang="en-US">
                <a:solidFill>
                  <a:srgbClr val="CC0066"/>
                </a:solidFill>
                <a:ea typeface="黑体" pitchFamily="2" charset="-122"/>
              </a:rPr>
              <a:t>交叉开关网络</a:t>
            </a:r>
          </a:p>
        </p:txBody>
      </p:sp>
      <p:sp>
        <p:nvSpPr>
          <p:cNvPr id="35845" name="Line 4"/>
          <p:cNvSpPr>
            <a:spLocks noChangeShapeType="1"/>
          </p:cNvSpPr>
          <p:nvPr/>
        </p:nvSpPr>
        <p:spPr bwMode="auto">
          <a:xfrm>
            <a:off x="41084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46" name="Line 5"/>
          <p:cNvSpPr>
            <a:spLocks noChangeShapeType="1"/>
          </p:cNvSpPr>
          <p:nvPr/>
        </p:nvSpPr>
        <p:spPr bwMode="auto">
          <a:xfrm>
            <a:off x="47180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47" name="Line 6"/>
          <p:cNvSpPr>
            <a:spLocks noChangeShapeType="1"/>
          </p:cNvSpPr>
          <p:nvPr/>
        </p:nvSpPr>
        <p:spPr bwMode="auto">
          <a:xfrm>
            <a:off x="53276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48" name="Line 7"/>
          <p:cNvSpPr>
            <a:spLocks noChangeShapeType="1"/>
          </p:cNvSpPr>
          <p:nvPr/>
        </p:nvSpPr>
        <p:spPr bwMode="auto">
          <a:xfrm>
            <a:off x="65468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49" name="Line 8"/>
          <p:cNvSpPr>
            <a:spLocks noChangeShapeType="1"/>
          </p:cNvSpPr>
          <p:nvPr/>
        </p:nvSpPr>
        <p:spPr bwMode="auto">
          <a:xfrm>
            <a:off x="71564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50" name="Line 9"/>
          <p:cNvSpPr>
            <a:spLocks noChangeShapeType="1"/>
          </p:cNvSpPr>
          <p:nvPr/>
        </p:nvSpPr>
        <p:spPr bwMode="auto">
          <a:xfrm>
            <a:off x="77660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51" name="Line 10"/>
          <p:cNvSpPr>
            <a:spLocks noChangeShapeType="1"/>
          </p:cNvSpPr>
          <p:nvPr/>
        </p:nvSpPr>
        <p:spPr bwMode="auto">
          <a:xfrm>
            <a:off x="8375650" y="1143000"/>
            <a:ext cx="0" cy="4800600"/>
          </a:xfrm>
          <a:prstGeom prst="line">
            <a:avLst/>
          </a:prstGeom>
          <a:noFill/>
          <a:ln w="28575">
            <a:solidFill>
              <a:schemeClr val="tx1"/>
            </a:solidFill>
            <a:round/>
            <a:headEnd/>
            <a:tailEnd type="none" w="med" len="lg"/>
          </a:ln>
        </p:spPr>
        <p:txBody>
          <a:bodyPr/>
          <a:lstStyle/>
          <a:p>
            <a:endParaRPr lang="zh-CN" altLang="en-US"/>
          </a:p>
        </p:txBody>
      </p:sp>
      <p:sp>
        <p:nvSpPr>
          <p:cNvPr id="35852" name="Line 11"/>
          <p:cNvSpPr>
            <a:spLocks noChangeShapeType="1"/>
          </p:cNvSpPr>
          <p:nvPr/>
        </p:nvSpPr>
        <p:spPr bwMode="auto">
          <a:xfrm>
            <a:off x="3498850" y="11430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3" name="Line 12"/>
          <p:cNvSpPr>
            <a:spLocks noChangeShapeType="1"/>
          </p:cNvSpPr>
          <p:nvPr/>
        </p:nvSpPr>
        <p:spPr bwMode="auto">
          <a:xfrm>
            <a:off x="3498850" y="17526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4" name="Line 13"/>
          <p:cNvSpPr>
            <a:spLocks noChangeShapeType="1"/>
          </p:cNvSpPr>
          <p:nvPr/>
        </p:nvSpPr>
        <p:spPr bwMode="auto">
          <a:xfrm>
            <a:off x="3498850" y="23622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5" name="Line 14"/>
          <p:cNvSpPr>
            <a:spLocks noChangeShapeType="1"/>
          </p:cNvSpPr>
          <p:nvPr/>
        </p:nvSpPr>
        <p:spPr bwMode="auto">
          <a:xfrm>
            <a:off x="3498850" y="29718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6" name="Line 15"/>
          <p:cNvSpPr>
            <a:spLocks noChangeShapeType="1"/>
          </p:cNvSpPr>
          <p:nvPr/>
        </p:nvSpPr>
        <p:spPr bwMode="auto">
          <a:xfrm>
            <a:off x="3498850" y="41910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7" name="Line 16"/>
          <p:cNvSpPr>
            <a:spLocks noChangeShapeType="1"/>
          </p:cNvSpPr>
          <p:nvPr/>
        </p:nvSpPr>
        <p:spPr bwMode="auto">
          <a:xfrm>
            <a:off x="3498850" y="48006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8" name="Line 17"/>
          <p:cNvSpPr>
            <a:spLocks noChangeShapeType="1"/>
          </p:cNvSpPr>
          <p:nvPr/>
        </p:nvSpPr>
        <p:spPr bwMode="auto">
          <a:xfrm>
            <a:off x="3498850" y="5410200"/>
            <a:ext cx="4876800" cy="0"/>
          </a:xfrm>
          <a:prstGeom prst="line">
            <a:avLst/>
          </a:prstGeom>
          <a:noFill/>
          <a:ln w="28575">
            <a:solidFill>
              <a:schemeClr val="tx1"/>
            </a:solidFill>
            <a:round/>
            <a:headEnd/>
            <a:tailEnd type="none" w="med" len="lg"/>
          </a:ln>
        </p:spPr>
        <p:txBody>
          <a:bodyPr/>
          <a:lstStyle/>
          <a:p>
            <a:endParaRPr lang="zh-CN" altLang="en-US"/>
          </a:p>
        </p:txBody>
      </p:sp>
      <p:sp>
        <p:nvSpPr>
          <p:cNvPr id="35859" name="Oval 18"/>
          <p:cNvSpPr>
            <a:spLocks noChangeArrowheads="1"/>
          </p:cNvSpPr>
          <p:nvPr/>
        </p:nvSpPr>
        <p:spPr bwMode="auto">
          <a:xfrm>
            <a:off x="39560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0" name="Oval 19"/>
          <p:cNvSpPr>
            <a:spLocks noChangeArrowheads="1"/>
          </p:cNvSpPr>
          <p:nvPr/>
        </p:nvSpPr>
        <p:spPr bwMode="auto">
          <a:xfrm>
            <a:off x="45656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1" name="Oval 20"/>
          <p:cNvSpPr>
            <a:spLocks noChangeArrowheads="1"/>
          </p:cNvSpPr>
          <p:nvPr/>
        </p:nvSpPr>
        <p:spPr bwMode="auto">
          <a:xfrm>
            <a:off x="39560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2" name="Oval 21"/>
          <p:cNvSpPr>
            <a:spLocks noChangeArrowheads="1"/>
          </p:cNvSpPr>
          <p:nvPr/>
        </p:nvSpPr>
        <p:spPr bwMode="auto">
          <a:xfrm>
            <a:off x="45656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3" name="Oval 22"/>
          <p:cNvSpPr>
            <a:spLocks noChangeArrowheads="1"/>
          </p:cNvSpPr>
          <p:nvPr/>
        </p:nvSpPr>
        <p:spPr bwMode="auto">
          <a:xfrm>
            <a:off x="51752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4" name="Oval 23"/>
          <p:cNvSpPr>
            <a:spLocks noChangeArrowheads="1"/>
          </p:cNvSpPr>
          <p:nvPr/>
        </p:nvSpPr>
        <p:spPr bwMode="auto">
          <a:xfrm>
            <a:off x="51752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5" name="Oval 24"/>
          <p:cNvSpPr>
            <a:spLocks noChangeArrowheads="1"/>
          </p:cNvSpPr>
          <p:nvPr/>
        </p:nvSpPr>
        <p:spPr bwMode="auto">
          <a:xfrm>
            <a:off x="39560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6" name="Oval 25"/>
          <p:cNvSpPr>
            <a:spLocks noChangeArrowheads="1"/>
          </p:cNvSpPr>
          <p:nvPr/>
        </p:nvSpPr>
        <p:spPr bwMode="auto">
          <a:xfrm>
            <a:off x="45656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7" name="Oval 26"/>
          <p:cNvSpPr>
            <a:spLocks noChangeArrowheads="1"/>
          </p:cNvSpPr>
          <p:nvPr/>
        </p:nvSpPr>
        <p:spPr bwMode="auto">
          <a:xfrm>
            <a:off x="39560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8" name="Oval 27"/>
          <p:cNvSpPr>
            <a:spLocks noChangeArrowheads="1"/>
          </p:cNvSpPr>
          <p:nvPr/>
        </p:nvSpPr>
        <p:spPr bwMode="auto">
          <a:xfrm>
            <a:off x="45656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69" name="Oval 28"/>
          <p:cNvSpPr>
            <a:spLocks noChangeArrowheads="1"/>
          </p:cNvSpPr>
          <p:nvPr/>
        </p:nvSpPr>
        <p:spPr bwMode="auto">
          <a:xfrm>
            <a:off x="51752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0" name="Oval 29"/>
          <p:cNvSpPr>
            <a:spLocks noChangeArrowheads="1"/>
          </p:cNvSpPr>
          <p:nvPr/>
        </p:nvSpPr>
        <p:spPr bwMode="auto">
          <a:xfrm>
            <a:off x="51752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1" name="Oval 30"/>
          <p:cNvSpPr>
            <a:spLocks noChangeArrowheads="1"/>
          </p:cNvSpPr>
          <p:nvPr/>
        </p:nvSpPr>
        <p:spPr bwMode="auto">
          <a:xfrm>
            <a:off x="63944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2" name="Oval 31"/>
          <p:cNvSpPr>
            <a:spLocks noChangeArrowheads="1"/>
          </p:cNvSpPr>
          <p:nvPr/>
        </p:nvSpPr>
        <p:spPr bwMode="auto">
          <a:xfrm>
            <a:off x="70040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3" name="Oval 32"/>
          <p:cNvSpPr>
            <a:spLocks noChangeArrowheads="1"/>
          </p:cNvSpPr>
          <p:nvPr/>
        </p:nvSpPr>
        <p:spPr bwMode="auto">
          <a:xfrm>
            <a:off x="63944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4" name="Oval 33"/>
          <p:cNvSpPr>
            <a:spLocks noChangeArrowheads="1"/>
          </p:cNvSpPr>
          <p:nvPr/>
        </p:nvSpPr>
        <p:spPr bwMode="auto">
          <a:xfrm>
            <a:off x="70040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5" name="Oval 34"/>
          <p:cNvSpPr>
            <a:spLocks noChangeArrowheads="1"/>
          </p:cNvSpPr>
          <p:nvPr/>
        </p:nvSpPr>
        <p:spPr bwMode="auto">
          <a:xfrm>
            <a:off x="76136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6" name="Oval 35"/>
          <p:cNvSpPr>
            <a:spLocks noChangeArrowheads="1"/>
          </p:cNvSpPr>
          <p:nvPr/>
        </p:nvSpPr>
        <p:spPr bwMode="auto">
          <a:xfrm>
            <a:off x="8223250" y="990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7" name="Oval 36"/>
          <p:cNvSpPr>
            <a:spLocks noChangeArrowheads="1"/>
          </p:cNvSpPr>
          <p:nvPr/>
        </p:nvSpPr>
        <p:spPr bwMode="auto">
          <a:xfrm>
            <a:off x="76136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8" name="Oval 37"/>
          <p:cNvSpPr>
            <a:spLocks noChangeArrowheads="1"/>
          </p:cNvSpPr>
          <p:nvPr/>
        </p:nvSpPr>
        <p:spPr bwMode="auto">
          <a:xfrm>
            <a:off x="8223250" y="1600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79" name="Oval 38"/>
          <p:cNvSpPr>
            <a:spLocks noChangeArrowheads="1"/>
          </p:cNvSpPr>
          <p:nvPr/>
        </p:nvSpPr>
        <p:spPr bwMode="auto">
          <a:xfrm>
            <a:off x="63944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0" name="Oval 39"/>
          <p:cNvSpPr>
            <a:spLocks noChangeArrowheads="1"/>
          </p:cNvSpPr>
          <p:nvPr/>
        </p:nvSpPr>
        <p:spPr bwMode="auto">
          <a:xfrm>
            <a:off x="7004050" y="2209800"/>
            <a:ext cx="304800" cy="304800"/>
          </a:xfrm>
          <a:prstGeom prst="ellipse">
            <a:avLst/>
          </a:prstGeom>
          <a:solidFill>
            <a:srgbClr val="00CC00"/>
          </a:solidFill>
          <a:ln w="28575" algn="ctr">
            <a:solidFill>
              <a:schemeClr val="tx1"/>
            </a:solidFill>
            <a:round/>
            <a:headEnd/>
            <a:tailEnd type="none" w="med" len="lg"/>
          </a:ln>
        </p:spPr>
        <p:txBody>
          <a:bodyPr wrap="none" anchor="ctr"/>
          <a:lstStyle/>
          <a:p>
            <a:endParaRPr lang="zh-CN" altLang="en-US"/>
          </a:p>
        </p:txBody>
      </p:sp>
      <p:sp>
        <p:nvSpPr>
          <p:cNvPr id="35881" name="Oval 40"/>
          <p:cNvSpPr>
            <a:spLocks noChangeArrowheads="1"/>
          </p:cNvSpPr>
          <p:nvPr/>
        </p:nvSpPr>
        <p:spPr bwMode="auto">
          <a:xfrm>
            <a:off x="63944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2" name="Oval 41"/>
          <p:cNvSpPr>
            <a:spLocks noChangeArrowheads="1"/>
          </p:cNvSpPr>
          <p:nvPr/>
        </p:nvSpPr>
        <p:spPr bwMode="auto">
          <a:xfrm>
            <a:off x="70040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3" name="Oval 42"/>
          <p:cNvSpPr>
            <a:spLocks noChangeArrowheads="1"/>
          </p:cNvSpPr>
          <p:nvPr/>
        </p:nvSpPr>
        <p:spPr bwMode="auto">
          <a:xfrm>
            <a:off x="76136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4" name="Oval 43"/>
          <p:cNvSpPr>
            <a:spLocks noChangeArrowheads="1"/>
          </p:cNvSpPr>
          <p:nvPr/>
        </p:nvSpPr>
        <p:spPr bwMode="auto">
          <a:xfrm>
            <a:off x="8223250" y="2209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5" name="Oval 44"/>
          <p:cNvSpPr>
            <a:spLocks noChangeArrowheads="1"/>
          </p:cNvSpPr>
          <p:nvPr/>
        </p:nvSpPr>
        <p:spPr bwMode="auto">
          <a:xfrm>
            <a:off x="76136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6" name="Oval 45"/>
          <p:cNvSpPr>
            <a:spLocks noChangeArrowheads="1"/>
          </p:cNvSpPr>
          <p:nvPr/>
        </p:nvSpPr>
        <p:spPr bwMode="auto">
          <a:xfrm>
            <a:off x="8223250" y="28194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7" name="Oval 46"/>
          <p:cNvSpPr>
            <a:spLocks noChangeArrowheads="1"/>
          </p:cNvSpPr>
          <p:nvPr/>
        </p:nvSpPr>
        <p:spPr bwMode="auto">
          <a:xfrm>
            <a:off x="39560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8" name="Oval 47"/>
          <p:cNvSpPr>
            <a:spLocks noChangeArrowheads="1"/>
          </p:cNvSpPr>
          <p:nvPr/>
        </p:nvSpPr>
        <p:spPr bwMode="auto">
          <a:xfrm>
            <a:off x="45656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89" name="Oval 48"/>
          <p:cNvSpPr>
            <a:spLocks noChangeArrowheads="1"/>
          </p:cNvSpPr>
          <p:nvPr/>
        </p:nvSpPr>
        <p:spPr bwMode="auto">
          <a:xfrm>
            <a:off x="51752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0" name="Oval 49"/>
          <p:cNvSpPr>
            <a:spLocks noChangeArrowheads="1"/>
          </p:cNvSpPr>
          <p:nvPr/>
        </p:nvSpPr>
        <p:spPr bwMode="auto">
          <a:xfrm>
            <a:off x="39560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1" name="Oval 50"/>
          <p:cNvSpPr>
            <a:spLocks noChangeArrowheads="1"/>
          </p:cNvSpPr>
          <p:nvPr/>
        </p:nvSpPr>
        <p:spPr bwMode="auto">
          <a:xfrm>
            <a:off x="45656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2" name="Oval 51"/>
          <p:cNvSpPr>
            <a:spLocks noChangeArrowheads="1"/>
          </p:cNvSpPr>
          <p:nvPr/>
        </p:nvSpPr>
        <p:spPr bwMode="auto">
          <a:xfrm>
            <a:off x="39560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3" name="Oval 52"/>
          <p:cNvSpPr>
            <a:spLocks noChangeArrowheads="1"/>
          </p:cNvSpPr>
          <p:nvPr/>
        </p:nvSpPr>
        <p:spPr bwMode="auto">
          <a:xfrm>
            <a:off x="45656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4" name="Oval 53"/>
          <p:cNvSpPr>
            <a:spLocks noChangeArrowheads="1"/>
          </p:cNvSpPr>
          <p:nvPr/>
        </p:nvSpPr>
        <p:spPr bwMode="auto">
          <a:xfrm>
            <a:off x="51752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5" name="Oval 54"/>
          <p:cNvSpPr>
            <a:spLocks noChangeArrowheads="1"/>
          </p:cNvSpPr>
          <p:nvPr/>
        </p:nvSpPr>
        <p:spPr bwMode="auto">
          <a:xfrm>
            <a:off x="51752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6" name="Oval 55"/>
          <p:cNvSpPr>
            <a:spLocks noChangeArrowheads="1"/>
          </p:cNvSpPr>
          <p:nvPr/>
        </p:nvSpPr>
        <p:spPr bwMode="auto">
          <a:xfrm>
            <a:off x="63944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7" name="Oval 56"/>
          <p:cNvSpPr>
            <a:spLocks noChangeArrowheads="1"/>
          </p:cNvSpPr>
          <p:nvPr/>
        </p:nvSpPr>
        <p:spPr bwMode="auto">
          <a:xfrm>
            <a:off x="70040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8" name="Oval 57"/>
          <p:cNvSpPr>
            <a:spLocks noChangeArrowheads="1"/>
          </p:cNvSpPr>
          <p:nvPr/>
        </p:nvSpPr>
        <p:spPr bwMode="auto">
          <a:xfrm>
            <a:off x="76136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899" name="Oval 58"/>
          <p:cNvSpPr>
            <a:spLocks noChangeArrowheads="1"/>
          </p:cNvSpPr>
          <p:nvPr/>
        </p:nvSpPr>
        <p:spPr bwMode="auto">
          <a:xfrm>
            <a:off x="8223250" y="40386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0" name="Oval 59"/>
          <p:cNvSpPr>
            <a:spLocks noChangeArrowheads="1"/>
          </p:cNvSpPr>
          <p:nvPr/>
        </p:nvSpPr>
        <p:spPr bwMode="auto">
          <a:xfrm>
            <a:off x="63944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1" name="Oval 60"/>
          <p:cNvSpPr>
            <a:spLocks noChangeArrowheads="1"/>
          </p:cNvSpPr>
          <p:nvPr/>
        </p:nvSpPr>
        <p:spPr bwMode="auto">
          <a:xfrm>
            <a:off x="70040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2" name="Oval 61"/>
          <p:cNvSpPr>
            <a:spLocks noChangeArrowheads="1"/>
          </p:cNvSpPr>
          <p:nvPr/>
        </p:nvSpPr>
        <p:spPr bwMode="auto">
          <a:xfrm>
            <a:off x="63944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3" name="Oval 62"/>
          <p:cNvSpPr>
            <a:spLocks noChangeArrowheads="1"/>
          </p:cNvSpPr>
          <p:nvPr/>
        </p:nvSpPr>
        <p:spPr bwMode="auto">
          <a:xfrm>
            <a:off x="70040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4" name="Oval 63"/>
          <p:cNvSpPr>
            <a:spLocks noChangeArrowheads="1"/>
          </p:cNvSpPr>
          <p:nvPr/>
        </p:nvSpPr>
        <p:spPr bwMode="auto">
          <a:xfrm>
            <a:off x="76136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5" name="Oval 64"/>
          <p:cNvSpPr>
            <a:spLocks noChangeArrowheads="1"/>
          </p:cNvSpPr>
          <p:nvPr/>
        </p:nvSpPr>
        <p:spPr bwMode="auto">
          <a:xfrm>
            <a:off x="8223250" y="46482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6" name="Oval 65"/>
          <p:cNvSpPr>
            <a:spLocks noChangeArrowheads="1"/>
          </p:cNvSpPr>
          <p:nvPr/>
        </p:nvSpPr>
        <p:spPr bwMode="auto">
          <a:xfrm>
            <a:off x="76136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7" name="Oval 66"/>
          <p:cNvSpPr>
            <a:spLocks noChangeArrowheads="1"/>
          </p:cNvSpPr>
          <p:nvPr/>
        </p:nvSpPr>
        <p:spPr bwMode="auto">
          <a:xfrm>
            <a:off x="8223250" y="5257800"/>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08" name="Rectangle 67"/>
          <p:cNvSpPr>
            <a:spLocks noChangeArrowheads="1"/>
          </p:cNvSpPr>
          <p:nvPr/>
        </p:nvSpPr>
        <p:spPr bwMode="auto">
          <a:xfrm>
            <a:off x="2965450" y="9144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1</a:t>
            </a:r>
          </a:p>
        </p:txBody>
      </p:sp>
      <p:sp>
        <p:nvSpPr>
          <p:cNvPr id="35909" name="Rectangle 68"/>
          <p:cNvSpPr>
            <a:spLocks noChangeArrowheads="1"/>
          </p:cNvSpPr>
          <p:nvPr/>
        </p:nvSpPr>
        <p:spPr bwMode="auto">
          <a:xfrm>
            <a:off x="2965450" y="15240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2</a:t>
            </a:r>
          </a:p>
        </p:txBody>
      </p:sp>
      <p:sp>
        <p:nvSpPr>
          <p:cNvPr id="35910" name="Rectangle 69"/>
          <p:cNvSpPr>
            <a:spLocks noChangeArrowheads="1"/>
          </p:cNvSpPr>
          <p:nvPr/>
        </p:nvSpPr>
        <p:spPr bwMode="auto">
          <a:xfrm>
            <a:off x="2965450" y="21336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3</a:t>
            </a:r>
          </a:p>
        </p:txBody>
      </p:sp>
      <p:sp>
        <p:nvSpPr>
          <p:cNvPr id="35911" name="Rectangle 70"/>
          <p:cNvSpPr>
            <a:spLocks noChangeArrowheads="1"/>
          </p:cNvSpPr>
          <p:nvPr/>
        </p:nvSpPr>
        <p:spPr bwMode="auto">
          <a:xfrm>
            <a:off x="2965450" y="27432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4</a:t>
            </a:r>
          </a:p>
        </p:txBody>
      </p:sp>
      <p:sp>
        <p:nvSpPr>
          <p:cNvPr id="35912" name="Rectangle 71"/>
          <p:cNvSpPr>
            <a:spLocks noChangeArrowheads="1"/>
          </p:cNvSpPr>
          <p:nvPr/>
        </p:nvSpPr>
        <p:spPr bwMode="auto">
          <a:xfrm>
            <a:off x="2965450" y="39624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14</a:t>
            </a:r>
          </a:p>
        </p:txBody>
      </p:sp>
      <p:sp>
        <p:nvSpPr>
          <p:cNvPr id="35913" name="Rectangle 72"/>
          <p:cNvSpPr>
            <a:spLocks noChangeArrowheads="1"/>
          </p:cNvSpPr>
          <p:nvPr/>
        </p:nvSpPr>
        <p:spPr bwMode="auto">
          <a:xfrm>
            <a:off x="2965450" y="45720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15</a:t>
            </a:r>
          </a:p>
        </p:txBody>
      </p:sp>
      <p:sp>
        <p:nvSpPr>
          <p:cNvPr id="35914" name="Rectangle 73"/>
          <p:cNvSpPr>
            <a:spLocks noChangeArrowheads="1"/>
          </p:cNvSpPr>
          <p:nvPr/>
        </p:nvSpPr>
        <p:spPr bwMode="auto">
          <a:xfrm>
            <a:off x="2965450" y="5181600"/>
            <a:ext cx="533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P</a:t>
            </a:r>
            <a:r>
              <a:rPr lang="en-US" altLang="zh-CN" sz="2000" baseline="-25000">
                <a:latin typeface="Arial" charset="0"/>
              </a:rPr>
              <a:t>16</a:t>
            </a:r>
          </a:p>
        </p:txBody>
      </p:sp>
      <p:sp>
        <p:nvSpPr>
          <p:cNvPr id="35915" name="Rectangle 74"/>
          <p:cNvSpPr>
            <a:spLocks noChangeArrowheads="1"/>
          </p:cNvSpPr>
          <p:nvPr/>
        </p:nvSpPr>
        <p:spPr bwMode="auto">
          <a:xfrm>
            <a:off x="38798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1</a:t>
            </a:r>
          </a:p>
        </p:txBody>
      </p:sp>
      <p:sp>
        <p:nvSpPr>
          <p:cNvPr id="35916" name="Rectangle 75"/>
          <p:cNvSpPr>
            <a:spLocks noChangeArrowheads="1"/>
          </p:cNvSpPr>
          <p:nvPr/>
        </p:nvSpPr>
        <p:spPr bwMode="auto">
          <a:xfrm>
            <a:off x="44894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2</a:t>
            </a:r>
          </a:p>
        </p:txBody>
      </p:sp>
      <p:sp>
        <p:nvSpPr>
          <p:cNvPr id="35917" name="Rectangle 76"/>
          <p:cNvSpPr>
            <a:spLocks noChangeArrowheads="1"/>
          </p:cNvSpPr>
          <p:nvPr/>
        </p:nvSpPr>
        <p:spPr bwMode="auto">
          <a:xfrm>
            <a:off x="50990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3</a:t>
            </a:r>
          </a:p>
        </p:txBody>
      </p:sp>
      <p:sp>
        <p:nvSpPr>
          <p:cNvPr id="35918" name="Rectangle 77"/>
          <p:cNvSpPr>
            <a:spLocks noChangeArrowheads="1"/>
          </p:cNvSpPr>
          <p:nvPr/>
        </p:nvSpPr>
        <p:spPr bwMode="auto">
          <a:xfrm>
            <a:off x="63182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13</a:t>
            </a:r>
          </a:p>
        </p:txBody>
      </p:sp>
      <p:sp>
        <p:nvSpPr>
          <p:cNvPr id="35919" name="Rectangle 78"/>
          <p:cNvSpPr>
            <a:spLocks noChangeArrowheads="1"/>
          </p:cNvSpPr>
          <p:nvPr/>
        </p:nvSpPr>
        <p:spPr bwMode="auto">
          <a:xfrm>
            <a:off x="69278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14</a:t>
            </a:r>
          </a:p>
        </p:txBody>
      </p:sp>
      <p:sp>
        <p:nvSpPr>
          <p:cNvPr id="35920" name="Rectangle 79"/>
          <p:cNvSpPr>
            <a:spLocks noChangeArrowheads="1"/>
          </p:cNvSpPr>
          <p:nvPr/>
        </p:nvSpPr>
        <p:spPr bwMode="auto">
          <a:xfrm>
            <a:off x="75374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15</a:t>
            </a:r>
          </a:p>
        </p:txBody>
      </p:sp>
      <p:sp>
        <p:nvSpPr>
          <p:cNvPr id="35921" name="Rectangle 80"/>
          <p:cNvSpPr>
            <a:spLocks noChangeArrowheads="1"/>
          </p:cNvSpPr>
          <p:nvPr/>
        </p:nvSpPr>
        <p:spPr bwMode="auto">
          <a:xfrm>
            <a:off x="8147050" y="5943600"/>
            <a:ext cx="457200" cy="457200"/>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000">
                <a:latin typeface="Arial" charset="0"/>
              </a:rPr>
              <a:t>M</a:t>
            </a:r>
            <a:r>
              <a:rPr lang="en-US" altLang="zh-CN" sz="2000" baseline="-25000">
                <a:latin typeface="Arial" charset="0"/>
              </a:rPr>
              <a:t>16</a:t>
            </a:r>
          </a:p>
        </p:txBody>
      </p:sp>
      <p:sp>
        <p:nvSpPr>
          <p:cNvPr id="35922" name="Text Box 81"/>
          <p:cNvSpPr txBox="1">
            <a:spLocks noChangeArrowheads="1"/>
          </p:cNvSpPr>
          <p:nvPr/>
        </p:nvSpPr>
        <p:spPr bwMode="auto">
          <a:xfrm>
            <a:off x="5556250" y="5943600"/>
            <a:ext cx="762000" cy="396875"/>
          </a:xfrm>
          <a:prstGeom prst="rect">
            <a:avLst/>
          </a:prstGeom>
          <a:noFill/>
          <a:ln w="28575" algn="ctr">
            <a:noFill/>
            <a:miter lim="800000"/>
            <a:headEnd/>
            <a:tailEnd type="none" w="med" len="lg"/>
          </a:ln>
        </p:spPr>
        <p:txBody>
          <a:bodyPr>
            <a:spAutoFit/>
          </a:bodyPr>
          <a:lstStyle/>
          <a:p>
            <a:r>
              <a:rPr lang="en-US" altLang="zh-CN" sz="2000">
                <a:latin typeface="宋体" pitchFamily="2" charset="-122"/>
              </a:rPr>
              <a:t>……</a:t>
            </a:r>
            <a:endParaRPr lang="en-US" altLang="zh-CN" sz="2000">
              <a:latin typeface="Arial" charset="0"/>
            </a:endParaRPr>
          </a:p>
        </p:txBody>
      </p:sp>
      <p:sp>
        <p:nvSpPr>
          <p:cNvPr id="35923" name="Text Box 82"/>
          <p:cNvSpPr txBox="1">
            <a:spLocks noChangeArrowheads="1"/>
          </p:cNvSpPr>
          <p:nvPr/>
        </p:nvSpPr>
        <p:spPr bwMode="auto">
          <a:xfrm>
            <a:off x="3009900" y="3200400"/>
            <a:ext cx="488950" cy="7620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5924" name="Text Box 83"/>
          <p:cNvSpPr txBox="1">
            <a:spLocks noChangeArrowheads="1"/>
          </p:cNvSpPr>
          <p:nvPr/>
        </p:nvSpPr>
        <p:spPr bwMode="auto">
          <a:xfrm rot="-2700000">
            <a:off x="5708650" y="3200400"/>
            <a:ext cx="488950" cy="7620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5925" name="Text Box 84"/>
          <p:cNvSpPr txBox="1">
            <a:spLocks noChangeArrowheads="1"/>
          </p:cNvSpPr>
          <p:nvPr/>
        </p:nvSpPr>
        <p:spPr bwMode="auto">
          <a:xfrm>
            <a:off x="527050" y="2803525"/>
            <a:ext cx="2133600" cy="13112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chemeClr val="bg2"/>
                </a:solidFill>
                <a:latin typeface="Arial" charset="0"/>
              </a:rPr>
              <a:t>多处理机中</a:t>
            </a:r>
          </a:p>
          <a:p>
            <a:pPr>
              <a:spcBef>
                <a:spcPct val="0"/>
              </a:spcBef>
            </a:pPr>
            <a:r>
              <a:rPr lang="zh-CN" altLang="en-US" sz="2000">
                <a:solidFill>
                  <a:schemeClr val="bg2"/>
                </a:solidFill>
                <a:latin typeface="Arial" charset="0"/>
              </a:rPr>
              <a:t>处理机－存储器</a:t>
            </a:r>
          </a:p>
          <a:p>
            <a:pPr>
              <a:spcBef>
                <a:spcPct val="0"/>
              </a:spcBef>
            </a:pPr>
            <a:r>
              <a:rPr lang="zh-CN" altLang="en-US" sz="2000">
                <a:solidFill>
                  <a:schemeClr val="bg2"/>
                </a:solidFill>
                <a:latin typeface="Arial" charset="0"/>
              </a:rPr>
              <a:t>之间的</a:t>
            </a:r>
          </a:p>
          <a:p>
            <a:pPr>
              <a:spcBef>
                <a:spcPct val="0"/>
              </a:spcBef>
            </a:pPr>
            <a:r>
              <a:rPr lang="zh-CN" altLang="en-US" sz="2000">
                <a:solidFill>
                  <a:schemeClr val="bg2"/>
                </a:solidFill>
                <a:latin typeface="Arial" charset="0"/>
              </a:rPr>
              <a:t>交叉开关网络</a:t>
            </a:r>
          </a:p>
        </p:txBody>
      </p:sp>
      <p:sp>
        <p:nvSpPr>
          <p:cNvPr id="35926" name="Line 87"/>
          <p:cNvSpPr>
            <a:spLocks noChangeShapeType="1"/>
          </p:cNvSpPr>
          <p:nvPr/>
        </p:nvSpPr>
        <p:spPr bwMode="auto">
          <a:xfrm flipH="1">
            <a:off x="3575050" y="2514600"/>
            <a:ext cx="3429000" cy="0"/>
          </a:xfrm>
          <a:prstGeom prst="line">
            <a:avLst/>
          </a:prstGeom>
          <a:noFill/>
          <a:ln w="28575">
            <a:solidFill>
              <a:srgbClr val="FF3300"/>
            </a:solidFill>
            <a:round/>
            <a:headEnd/>
            <a:tailEnd type="triangle" w="med" len="lg"/>
          </a:ln>
        </p:spPr>
        <p:txBody>
          <a:bodyPr/>
          <a:lstStyle/>
          <a:p>
            <a:endParaRPr lang="zh-CN" altLang="en-US"/>
          </a:p>
        </p:txBody>
      </p:sp>
      <p:sp>
        <p:nvSpPr>
          <p:cNvPr id="35927" name="Line 88"/>
          <p:cNvSpPr>
            <a:spLocks noChangeShapeType="1"/>
          </p:cNvSpPr>
          <p:nvPr/>
        </p:nvSpPr>
        <p:spPr bwMode="auto">
          <a:xfrm>
            <a:off x="7004050" y="2514600"/>
            <a:ext cx="0" cy="3352800"/>
          </a:xfrm>
          <a:prstGeom prst="line">
            <a:avLst/>
          </a:prstGeom>
          <a:noFill/>
          <a:ln w="28575">
            <a:solidFill>
              <a:srgbClr val="FF3300"/>
            </a:solidFill>
            <a:round/>
            <a:headEnd/>
            <a:tailEnd type="triangle" w="med" len="lg"/>
          </a:ln>
        </p:spPr>
        <p:txBody>
          <a:bodyPr/>
          <a:lstStyle/>
          <a:p>
            <a:endParaRPr lang="zh-CN" altLang="en-US"/>
          </a:p>
        </p:txBody>
      </p:sp>
      <p:sp>
        <p:nvSpPr>
          <p:cNvPr id="35928" name="Oval 91"/>
          <p:cNvSpPr>
            <a:spLocks noChangeArrowheads="1"/>
          </p:cNvSpPr>
          <p:nvPr/>
        </p:nvSpPr>
        <p:spPr bwMode="auto">
          <a:xfrm>
            <a:off x="1139825" y="5603875"/>
            <a:ext cx="304800" cy="304800"/>
          </a:xfrm>
          <a:prstGeom prst="ellipse">
            <a:avLst/>
          </a:prstGeom>
          <a:solidFill>
            <a:srgbClr val="00CC00"/>
          </a:solidFill>
          <a:ln w="28575" algn="ctr">
            <a:solidFill>
              <a:schemeClr val="tx1"/>
            </a:solidFill>
            <a:round/>
            <a:headEnd/>
            <a:tailEnd type="none" w="med" len="lg"/>
          </a:ln>
        </p:spPr>
        <p:txBody>
          <a:bodyPr wrap="none" anchor="ctr"/>
          <a:lstStyle/>
          <a:p>
            <a:endParaRPr lang="zh-CN" altLang="en-US"/>
          </a:p>
        </p:txBody>
      </p:sp>
      <p:sp>
        <p:nvSpPr>
          <p:cNvPr id="35929" name="Oval 92"/>
          <p:cNvSpPr>
            <a:spLocks noChangeArrowheads="1"/>
          </p:cNvSpPr>
          <p:nvPr/>
        </p:nvSpPr>
        <p:spPr bwMode="auto">
          <a:xfrm>
            <a:off x="1139825" y="6061075"/>
            <a:ext cx="304800" cy="304800"/>
          </a:xfrm>
          <a:prstGeom prst="ellipse">
            <a:avLst/>
          </a:prstGeom>
          <a:solidFill>
            <a:srgbClr val="CCECFF"/>
          </a:solidFill>
          <a:ln w="28575" algn="ctr">
            <a:solidFill>
              <a:schemeClr val="tx1"/>
            </a:solidFill>
            <a:round/>
            <a:headEnd/>
            <a:tailEnd type="none" w="med" len="lg"/>
          </a:ln>
        </p:spPr>
        <p:txBody>
          <a:bodyPr wrap="none" anchor="ctr"/>
          <a:lstStyle/>
          <a:p>
            <a:endParaRPr lang="zh-CN" altLang="en-US"/>
          </a:p>
        </p:txBody>
      </p:sp>
      <p:sp>
        <p:nvSpPr>
          <p:cNvPr id="35930" name="Text Box 93"/>
          <p:cNvSpPr txBox="1">
            <a:spLocks noChangeArrowheads="1"/>
          </p:cNvSpPr>
          <p:nvPr/>
        </p:nvSpPr>
        <p:spPr bwMode="auto">
          <a:xfrm>
            <a:off x="1292225" y="5527675"/>
            <a:ext cx="914400" cy="396875"/>
          </a:xfrm>
          <a:prstGeom prst="rect">
            <a:avLst/>
          </a:prstGeom>
          <a:noFill/>
          <a:ln w="28575" algn="ctr">
            <a:noFill/>
            <a:miter lim="800000"/>
            <a:headEnd/>
            <a:tailEnd type="none" w="med" len="lg"/>
          </a:ln>
        </p:spPr>
        <p:txBody>
          <a:bodyPr>
            <a:spAutoFit/>
          </a:bodyPr>
          <a:lstStyle/>
          <a:p>
            <a:r>
              <a:rPr lang="zh-CN" altLang="en-US" sz="2000">
                <a:latin typeface="Arial" charset="0"/>
              </a:rPr>
              <a:t>接通</a:t>
            </a:r>
          </a:p>
        </p:txBody>
      </p:sp>
      <p:sp>
        <p:nvSpPr>
          <p:cNvPr id="35931" name="Text Box 94"/>
          <p:cNvSpPr txBox="1">
            <a:spLocks noChangeArrowheads="1"/>
          </p:cNvSpPr>
          <p:nvPr/>
        </p:nvSpPr>
        <p:spPr bwMode="auto">
          <a:xfrm>
            <a:off x="1292225" y="5984875"/>
            <a:ext cx="914400" cy="396875"/>
          </a:xfrm>
          <a:prstGeom prst="rect">
            <a:avLst/>
          </a:prstGeom>
          <a:noFill/>
          <a:ln w="28575" algn="ctr">
            <a:noFill/>
            <a:miter lim="800000"/>
            <a:headEnd/>
            <a:tailEnd type="none" w="med" len="lg"/>
          </a:ln>
        </p:spPr>
        <p:txBody>
          <a:bodyPr>
            <a:spAutoFit/>
          </a:bodyPr>
          <a:lstStyle/>
          <a:p>
            <a:r>
              <a:rPr lang="zh-CN" altLang="en-US" sz="2000">
                <a:latin typeface="Arial" charset="0"/>
              </a:rPr>
              <a:t>断开</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p>
            <a:fld id="{BE194329-AA4D-49D5-A393-816FBEA2259A}" type="slidenum">
              <a:rPr lang="zh-CN" altLang="en-US"/>
              <a:pPr/>
              <a:t>18</a:t>
            </a:fld>
            <a:endParaRPr lang="en-US" altLang="zh-CN"/>
          </a:p>
        </p:txBody>
      </p:sp>
      <p:sp>
        <p:nvSpPr>
          <p:cNvPr id="36867"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36868" name="Rectangle 3"/>
          <p:cNvSpPr>
            <a:spLocks noGrp="1" noChangeArrowheads="1"/>
          </p:cNvSpPr>
          <p:nvPr>
            <p:ph type="body" idx="1"/>
          </p:nvPr>
        </p:nvSpPr>
        <p:spPr>
          <a:xfrm>
            <a:off x="250825" y="692150"/>
            <a:ext cx="8569325" cy="5905500"/>
          </a:xfrm>
        </p:spPr>
        <p:txBody>
          <a:bodyPr/>
          <a:lstStyle/>
          <a:p>
            <a:pPr eaLnBrk="1" hangingPunct="1">
              <a:spcBef>
                <a:spcPct val="5000"/>
              </a:spcBef>
              <a:buFont typeface="Wingdings" pitchFamily="2" charset="2"/>
              <a:buNone/>
            </a:pPr>
            <a:r>
              <a:rPr lang="en-US" altLang="zh-CN">
                <a:solidFill>
                  <a:srgbClr val="CC0066"/>
                </a:solidFill>
                <a:latin typeface="Arial" charset="0"/>
                <a:ea typeface="黑体" pitchFamily="2" charset="-122"/>
              </a:rPr>
              <a:t>1. </a:t>
            </a:r>
            <a:r>
              <a:rPr lang="zh-CN" altLang="en-US">
                <a:solidFill>
                  <a:srgbClr val="CC0066"/>
                </a:solidFill>
                <a:ea typeface="黑体" pitchFamily="2" charset="-122"/>
              </a:rPr>
              <a:t>交叉开关网络</a:t>
            </a:r>
          </a:p>
          <a:p>
            <a:pPr eaLnBrk="1" hangingPunct="1">
              <a:spcBef>
                <a:spcPct val="5000"/>
              </a:spcBef>
            </a:pPr>
            <a:r>
              <a:rPr lang="zh-CN" altLang="en-US"/>
              <a:t>交叉开关网络的优势：</a:t>
            </a:r>
          </a:p>
          <a:p>
            <a:pPr lvl="1" eaLnBrk="1" hangingPunct="1">
              <a:spcBef>
                <a:spcPct val="5000"/>
              </a:spcBef>
            </a:pPr>
            <a:r>
              <a:rPr lang="zh-CN" altLang="en-US"/>
              <a:t>是无阻塞网络。</a:t>
            </a:r>
          </a:p>
          <a:p>
            <a:pPr lvl="1" eaLnBrk="1" hangingPunct="1">
              <a:spcBef>
                <a:spcPct val="5000"/>
              </a:spcBef>
            </a:pPr>
            <a:r>
              <a:rPr lang="zh-CN" altLang="en-US"/>
              <a:t>建立连接时不需要事先规划。</a:t>
            </a:r>
          </a:p>
          <a:p>
            <a:pPr eaLnBrk="1" hangingPunct="1">
              <a:spcBef>
                <a:spcPct val="5000"/>
              </a:spcBef>
            </a:pPr>
            <a:r>
              <a:rPr lang="zh-CN" altLang="en-US"/>
              <a:t>交叉开关网络的劣势：</a:t>
            </a:r>
            <a:br>
              <a:rPr lang="zh-CN" altLang="en-US"/>
            </a:br>
            <a:r>
              <a:rPr lang="zh-CN" altLang="en-US"/>
              <a:t>交叉开关网络的复杂度随网络端口数量的平方级增长。适合于中等规模的系统。</a:t>
            </a:r>
            <a:br>
              <a:rPr lang="zh-CN" altLang="en-US"/>
            </a:br>
            <a:r>
              <a:rPr lang="zh-CN" altLang="en-US"/>
              <a:t>改进：多级交叉开关网络。</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p:spPr>
        <p:txBody>
          <a:bodyPr/>
          <a:lstStyle/>
          <a:p>
            <a:fld id="{964F4062-2A74-4314-8AF6-603BB80FEBBB}" type="slidenum">
              <a:rPr lang="zh-CN" altLang="en-US"/>
              <a:pPr/>
              <a:t>19</a:t>
            </a:fld>
            <a:endParaRPr lang="en-US" altLang="zh-CN"/>
          </a:p>
        </p:txBody>
      </p:sp>
      <p:sp>
        <p:nvSpPr>
          <p:cNvPr id="37891"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37892" name="Rectangle 3"/>
          <p:cNvSpPr>
            <a:spLocks noGrp="1" noChangeArrowheads="1"/>
          </p:cNvSpPr>
          <p:nvPr>
            <p:ph type="body" idx="1"/>
          </p:nvPr>
        </p:nvSpPr>
        <p:spPr>
          <a:xfrm>
            <a:off x="250825" y="547688"/>
            <a:ext cx="8569325" cy="576262"/>
          </a:xfrm>
        </p:spPr>
        <p:txBody>
          <a:bodyPr/>
          <a:lstStyle/>
          <a:p>
            <a:pPr eaLnBrk="1" hangingPunct="1">
              <a:spcBef>
                <a:spcPct val="5000"/>
              </a:spcBef>
              <a:buFont typeface="Wingdings" pitchFamily="2" charset="2"/>
              <a:buNone/>
            </a:pPr>
            <a:r>
              <a:rPr lang="en-US" altLang="zh-CN">
                <a:solidFill>
                  <a:srgbClr val="CC0066"/>
                </a:solidFill>
                <a:latin typeface="Arial" charset="0"/>
                <a:ea typeface="黑体" pitchFamily="2" charset="-122"/>
              </a:rPr>
              <a:t>2. </a:t>
            </a:r>
            <a:r>
              <a:rPr lang="zh-CN" altLang="en-US">
                <a:solidFill>
                  <a:srgbClr val="CC0066"/>
                </a:solidFill>
                <a:ea typeface="黑体" pitchFamily="2" charset="-122"/>
              </a:rPr>
              <a:t>多级互连网络：</a:t>
            </a:r>
          </a:p>
          <a:p>
            <a:pPr eaLnBrk="1" hangingPunct="1">
              <a:spcBef>
                <a:spcPct val="5000"/>
              </a:spcBef>
            </a:pPr>
            <a:endParaRPr lang="zh-CN" altLang="en-US"/>
          </a:p>
        </p:txBody>
      </p:sp>
      <p:sp>
        <p:nvSpPr>
          <p:cNvPr id="37893" name="Rectangle 4"/>
          <p:cNvSpPr>
            <a:spLocks noChangeArrowheads="1"/>
          </p:cNvSpPr>
          <p:nvPr/>
        </p:nvSpPr>
        <p:spPr bwMode="auto">
          <a:xfrm>
            <a:off x="990600" y="1641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894" name="Line 5"/>
          <p:cNvSpPr>
            <a:spLocks noChangeShapeType="1"/>
          </p:cNvSpPr>
          <p:nvPr/>
        </p:nvSpPr>
        <p:spPr bwMode="auto">
          <a:xfrm>
            <a:off x="6096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895" name="Line 6"/>
          <p:cNvSpPr>
            <a:spLocks noChangeShapeType="1"/>
          </p:cNvSpPr>
          <p:nvPr/>
        </p:nvSpPr>
        <p:spPr bwMode="auto">
          <a:xfrm>
            <a:off x="6096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896" name="Line 7"/>
          <p:cNvSpPr>
            <a:spLocks noChangeShapeType="1"/>
          </p:cNvSpPr>
          <p:nvPr/>
        </p:nvSpPr>
        <p:spPr bwMode="auto">
          <a:xfrm>
            <a:off x="6096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897" name="Text Box 8"/>
          <p:cNvSpPr txBox="1">
            <a:spLocks noChangeArrowheads="1"/>
          </p:cNvSpPr>
          <p:nvPr/>
        </p:nvSpPr>
        <p:spPr bwMode="auto">
          <a:xfrm>
            <a:off x="5461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898" name="Text Box 9"/>
          <p:cNvSpPr txBox="1">
            <a:spLocks noChangeArrowheads="1"/>
          </p:cNvSpPr>
          <p:nvPr/>
        </p:nvSpPr>
        <p:spPr bwMode="auto">
          <a:xfrm>
            <a:off x="381000" y="1489075"/>
            <a:ext cx="228600" cy="366713"/>
          </a:xfrm>
          <a:prstGeom prst="rect">
            <a:avLst/>
          </a:prstGeom>
          <a:noFill/>
          <a:ln w="28575" algn="ctr">
            <a:noFill/>
            <a:miter lim="800000"/>
            <a:headEnd/>
            <a:tailEnd type="none" w="med" len="lg"/>
          </a:ln>
        </p:spPr>
        <p:txBody>
          <a:bodyPr>
            <a:spAutoFit/>
          </a:bodyPr>
          <a:lstStyle/>
          <a:p>
            <a:r>
              <a:rPr lang="en-US" altLang="zh-CN" sz="1800" i="1"/>
              <a:t>0</a:t>
            </a:r>
          </a:p>
        </p:txBody>
      </p:sp>
      <p:sp>
        <p:nvSpPr>
          <p:cNvPr id="37899" name="Text Box 10"/>
          <p:cNvSpPr txBox="1">
            <a:spLocks noChangeArrowheads="1"/>
          </p:cNvSpPr>
          <p:nvPr/>
        </p:nvSpPr>
        <p:spPr bwMode="auto">
          <a:xfrm>
            <a:off x="381000" y="1717675"/>
            <a:ext cx="228600" cy="366713"/>
          </a:xfrm>
          <a:prstGeom prst="rect">
            <a:avLst/>
          </a:prstGeom>
          <a:noFill/>
          <a:ln w="28575" algn="ctr">
            <a:noFill/>
            <a:miter lim="800000"/>
            <a:headEnd/>
            <a:tailEnd type="none" w="med" len="lg"/>
          </a:ln>
        </p:spPr>
        <p:txBody>
          <a:bodyPr>
            <a:spAutoFit/>
          </a:bodyPr>
          <a:lstStyle/>
          <a:p>
            <a:r>
              <a:rPr lang="en-US" altLang="zh-CN" sz="1800" i="1"/>
              <a:t>1</a:t>
            </a:r>
          </a:p>
        </p:txBody>
      </p:sp>
      <p:sp>
        <p:nvSpPr>
          <p:cNvPr id="37900" name="Text Box 11"/>
          <p:cNvSpPr txBox="1">
            <a:spLocks noChangeArrowheads="1"/>
          </p:cNvSpPr>
          <p:nvPr/>
        </p:nvSpPr>
        <p:spPr bwMode="auto">
          <a:xfrm>
            <a:off x="0" y="2036763"/>
            <a:ext cx="685800" cy="366712"/>
          </a:xfrm>
          <a:prstGeom prst="rect">
            <a:avLst/>
          </a:prstGeom>
          <a:noFill/>
          <a:ln w="28575" algn="ctr">
            <a:noFill/>
            <a:miter lim="800000"/>
            <a:headEnd/>
            <a:tailEnd type="none" w="med" len="lg"/>
          </a:ln>
        </p:spPr>
        <p:txBody>
          <a:bodyPr>
            <a:spAutoFit/>
          </a:bodyPr>
          <a:lstStyle/>
          <a:p>
            <a:pPr algn="r"/>
            <a:r>
              <a:rPr lang="en-US" altLang="zh-CN" sz="1800" i="1"/>
              <a:t>a-1</a:t>
            </a:r>
          </a:p>
        </p:txBody>
      </p:sp>
      <p:sp>
        <p:nvSpPr>
          <p:cNvPr id="37901" name="Line 12"/>
          <p:cNvSpPr>
            <a:spLocks noChangeShapeType="1"/>
          </p:cNvSpPr>
          <p:nvPr/>
        </p:nvSpPr>
        <p:spPr bwMode="auto">
          <a:xfrm>
            <a:off x="19050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2" name="Line 13"/>
          <p:cNvSpPr>
            <a:spLocks noChangeShapeType="1"/>
          </p:cNvSpPr>
          <p:nvPr/>
        </p:nvSpPr>
        <p:spPr bwMode="auto">
          <a:xfrm>
            <a:off x="19050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3" name="Line 14"/>
          <p:cNvSpPr>
            <a:spLocks noChangeShapeType="1"/>
          </p:cNvSpPr>
          <p:nvPr/>
        </p:nvSpPr>
        <p:spPr bwMode="auto">
          <a:xfrm>
            <a:off x="19050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4" name="Text Box 15"/>
          <p:cNvSpPr txBox="1">
            <a:spLocks noChangeArrowheads="1"/>
          </p:cNvSpPr>
          <p:nvPr/>
        </p:nvSpPr>
        <p:spPr bwMode="auto">
          <a:xfrm>
            <a:off x="18415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05" name="Rectangle 16"/>
          <p:cNvSpPr>
            <a:spLocks noChangeArrowheads="1"/>
          </p:cNvSpPr>
          <p:nvPr/>
        </p:nvSpPr>
        <p:spPr bwMode="auto">
          <a:xfrm>
            <a:off x="990600" y="26320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06" name="Line 17"/>
          <p:cNvSpPr>
            <a:spLocks noChangeShapeType="1"/>
          </p:cNvSpPr>
          <p:nvPr/>
        </p:nvSpPr>
        <p:spPr bwMode="auto">
          <a:xfrm>
            <a:off x="6096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7" name="Line 18"/>
          <p:cNvSpPr>
            <a:spLocks noChangeShapeType="1"/>
          </p:cNvSpPr>
          <p:nvPr/>
        </p:nvSpPr>
        <p:spPr bwMode="auto">
          <a:xfrm>
            <a:off x="6096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8" name="Line 19"/>
          <p:cNvSpPr>
            <a:spLocks noChangeShapeType="1"/>
          </p:cNvSpPr>
          <p:nvPr/>
        </p:nvSpPr>
        <p:spPr bwMode="auto">
          <a:xfrm>
            <a:off x="6096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09" name="Text Box 20"/>
          <p:cNvSpPr txBox="1">
            <a:spLocks noChangeArrowheads="1"/>
          </p:cNvSpPr>
          <p:nvPr/>
        </p:nvSpPr>
        <p:spPr bwMode="auto">
          <a:xfrm>
            <a:off x="5461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10" name="Text Box 21"/>
          <p:cNvSpPr txBox="1">
            <a:spLocks noChangeArrowheads="1"/>
          </p:cNvSpPr>
          <p:nvPr/>
        </p:nvSpPr>
        <p:spPr bwMode="auto">
          <a:xfrm>
            <a:off x="76200" y="2479675"/>
            <a:ext cx="609600" cy="366713"/>
          </a:xfrm>
          <a:prstGeom prst="rect">
            <a:avLst/>
          </a:prstGeom>
          <a:noFill/>
          <a:ln w="28575" algn="ctr">
            <a:noFill/>
            <a:miter lim="800000"/>
            <a:headEnd/>
            <a:tailEnd type="none" w="med" len="lg"/>
          </a:ln>
        </p:spPr>
        <p:txBody>
          <a:bodyPr>
            <a:spAutoFit/>
          </a:bodyPr>
          <a:lstStyle/>
          <a:p>
            <a:pPr algn="r"/>
            <a:r>
              <a:rPr lang="en-US" altLang="zh-CN" sz="1800" i="1"/>
              <a:t>a</a:t>
            </a:r>
          </a:p>
        </p:txBody>
      </p:sp>
      <p:sp>
        <p:nvSpPr>
          <p:cNvPr id="37911" name="Text Box 22"/>
          <p:cNvSpPr txBox="1">
            <a:spLocks noChangeArrowheads="1"/>
          </p:cNvSpPr>
          <p:nvPr/>
        </p:nvSpPr>
        <p:spPr bwMode="auto">
          <a:xfrm>
            <a:off x="76200" y="2708275"/>
            <a:ext cx="609600" cy="366713"/>
          </a:xfrm>
          <a:prstGeom prst="rect">
            <a:avLst/>
          </a:prstGeom>
          <a:noFill/>
          <a:ln w="28575" algn="ctr">
            <a:noFill/>
            <a:miter lim="800000"/>
            <a:headEnd/>
            <a:tailEnd type="none" w="med" len="lg"/>
          </a:ln>
        </p:spPr>
        <p:txBody>
          <a:bodyPr>
            <a:spAutoFit/>
          </a:bodyPr>
          <a:lstStyle/>
          <a:p>
            <a:pPr algn="r"/>
            <a:r>
              <a:rPr lang="en-US" altLang="zh-CN" sz="1800" i="1"/>
              <a:t>a+1</a:t>
            </a:r>
          </a:p>
        </p:txBody>
      </p:sp>
      <p:sp>
        <p:nvSpPr>
          <p:cNvPr id="37912" name="Line 23"/>
          <p:cNvSpPr>
            <a:spLocks noChangeShapeType="1"/>
          </p:cNvSpPr>
          <p:nvPr/>
        </p:nvSpPr>
        <p:spPr bwMode="auto">
          <a:xfrm>
            <a:off x="19050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13" name="Line 24"/>
          <p:cNvSpPr>
            <a:spLocks noChangeShapeType="1"/>
          </p:cNvSpPr>
          <p:nvPr/>
        </p:nvSpPr>
        <p:spPr bwMode="auto">
          <a:xfrm>
            <a:off x="19050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14" name="Line 25"/>
          <p:cNvSpPr>
            <a:spLocks noChangeShapeType="1"/>
          </p:cNvSpPr>
          <p:nvPr/>
        </p:nvSpPr>
        <p:spPr bwMode="auto">
          <a:xfrm>
            <a:off x="19050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15" name="Text Box 26"/>
          <p:cNvSpPr txBox="1">
            <a:spLocks noChangeArrowheads="1"/>
          </p:cNvSpPr>
          <p:nvPr/>
        </p:nvSpPr>
        <p:spPr bwMode="auto">
          <a:xfrm>
            <a:off x="18415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16" name="Text Box 27"/>
          <p:cNvSpPr txBox="1">
            <a:spLocks noChangeArrowheads="1"/>
          </p:cNvSpPr>
          <p:nvPr/>
        </p:nvSpPr>
        <p:spPr bwMode="auto">
          <a:xfrm>
            <a:off x="0" y="3013075"/>
            <a:ext cx="685800" cy="366713"/>
          </a:xfrm>
          <a:prstGeom prst="rect">
            <a:avLst/>
          </a:prstGeom>
          <a:noFill/>
          <a:ln w="28575" algn="ctr">
            <a:noFill/>
            <a:miter lim="800000"/>
            <a:headEnd/>
            <a:tailEnd type="none" w="med" len="lg"/>
          </a:ln>
        </p:spPr>
        <p:txBody>
          <a:bodyPr>
            <a:spAutoFit/>
          </a:bodyPr>
          <a:lstStyle/>
          <a:p>
            <a:pPr algn="r"/>
            <a:r>
              <a:rPr lang="en-US" altLang="zh-CN" sz="1800" i="1"/>
              <a:t>2a-1</a:t>
            </a:r>
          </a:p>
        </p:txBody>
      </p:sp>
      <p:sp>
        <p:nvSpPr>
          <p:cNvPr id="37917" name="Rectangle 28"/>
          <p:cNvSpPr>
            <a:spLocks noChangeArrowheads="1"/>
          </p:cNvSpPr>
          <p:nvPr/>
        </p:nvSpPr>
        <p:spPr bwMode="auto">
          <a:xfrm>
            <a:off x="990600" y="3927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18" name="Line 29"/>
          <p:cNvSpPr>
            <a:spLocks noChangeShapeType="1"/>
          </p:cNvSpPr>
          <p:nvPr/>
        </p:nvSpPr>
        <p:spPr bwMode="auto">
          <a:xfrm>
            <a:off x="6096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19" name="Line 30"/>
          <p:cNvSpPr>
            <a:spLocks noChangeShapeType="1"/>
          </p:cNvSpPr>
          <p:nvPr/>
        </p:nvSpPr>
        <p:spPr bwMode="auto">
          <a:xfrm>
            <a:off x="6096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20" name="Line 31"/>
          <p:cNvSpPr>
            <a:spLocks noChangeShapeType="1"/>
          </p:cNvSpPr>
          <p:nvPr/>
        </p:nvSpPr>
        <p:spPr bwMode="auto">
          <a:xfrm>
            <a:off x="6096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21" name="Text Box 32"/>
          <p:cNvSpPr txBox="1">
            <a:spLocks noChangeArrowheads="1"/>
          </p:cNvSpPr>
          <p:nvPr/>
        </p:nvSpPr>
        <p:spPr bwMode="auto">
          <a:xfrm>
            <a:off x="5461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22" name="Text Box 33"/>
          <p:cNvSpPr txBox="1">
            <a:spLocks noChangeArrowheads="1"/>
          </p:cNvSpPr>
          <p:nvPr/>
        </p:nvSpPr>
        <p:spPr bwMode="auto">
          <a:xfrm>
            <a:off x="76200" y="3775075"/>
            <a:ext cx="609600" cy="366713"/>
          </a:xfrm>
          <a:prstGeom prst="rect">
            <a:avLst/>
          </a:prstGeom>
          <a:noFill/>
          <a:ln w="28575" algn="ctr">
            <a:noFill/>
            <a:miter lim="800000"/>
            <a:headEnd/>
            <a:tailEnd type="none" w="med" len="lg"/>
          </a:ln>
        </p:spPr>
        <p:txBody>
          <a:bodyPr>
            <a:spAutoFit/>
          </a:bodyPr>
          <a:lstStyle/>
          <a:p>
            <a:pPr algn="r"/>
            <a:r>
              <a:rPr lang="en-US" altLang="zh-CN" sz="1800" i="1"/>
              <a:t>a</a:t>
            </a:r>
            <a:r>
              <a:rPr lang="en-US" altLang="zh-CN" sz="1800" i="1" baseline="30000"/>
              <a:t>n</a:t>
            </a:r>
            <a:r>
              <a:rPr lang="en-US" altLang="zh-CN" sz="1800" i="1"/>
              <a:t>-a</a:t>
            </a:r>
          </a:p>
        </p:txBody>
      </p:sp>
      <p:sp>
        <p:nvSpPr>
          <p:cNvPr id="37923" name="Line 34"/>
          <p:cNvSpPr>
            <a:spLocks noChangeShapeType="1"/>
          </p:cNvSpPr>
          <p:nvPr/>
        </p:nvSpPr>
        <p:spPr bwMode="auto">
          <a:xfrm>
            <a:off x="19050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24" name="Line 35"/>
          <p:cNvSpPr>
            <a:spLocks noChangeShapeType="1"/>
          </p:cNvSpPr>
          <p:nvPr/>
        </p:nvSpPr>
        <p:spPr bwMode="auto">
          <a:xfrm>
            <a:off x="19050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25" name="Line 36"/>
          <p:cNvSpPr>
            <a:spLocks noChangeShapeType="1"/>
          </p:cNvSpPr>
          <p:nvPr/>
        </p:nvSpPr>
        <p:spPr bwMode="auto">
          <a:xfrm>
            <a:off x="19050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26" name="Text Box 37"/>
          <p:cNvSpPr txBox="1">
            <a:spLocks noChangeArrowheads="1"/>
          </p:cNvSpPr>
          <p:nvPr/>
        </p:nvSpPr>
        <p:spPr bwMode="auto">
          <a:xfrm>
            <a:off x="18415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27" name="Text Box 38"/>
          <p:cNvSpPr txBox="1">
            <a:spLocks noChangeArrowheads="1"/>
          </p:cNvSpPr>
          <p:nvPr/>
        </p:nvSpPr>
        <p:spPr bwMode="auto">
          <a:xfrm>
            <a:off x="0" y="4308475"/>
            <a:ext cx="685800" cy="366713"/>
          </a:xfrm>
          <a:prstGeom prst="rect">
            <a:avLst/>
          </a:prstGeom>
          <a:noFill/>
          <a:ln w="28575" algn="ctr">
            <a:noFill/>
            <a:miter lim="800000"/>
            <a:headEnd/>
            <a:tailEnd type="none" w="med" len="lg"/>
          </a:ln>
        </p:spPr>
        <p:txBody>
          <a:bodyPr>
            <a:spAutoFit/>
          </a:bodyPr>
          <a:lstStyle/>
          <a:p>
            <a:pPr algn="r"/>
            <a:r>
              <a:rPr lang="en-US" altLang="zh-CN" sz="1800" i="1"/>
              <a:t>a</a:t>
            </a:r>
            <a:r>
              <a:rPr lang="en-US" altLang="zh-CN" sz="1800" i="1" baseline="30000"/>
              <a:t>n</a:t>
            </a:r>
            <a:r>
              <a:rPr lang="en-US" altLang="zh-CN" sz="1800" i="1"/>
              <a:t>-1</a:t>
            </a:r>
          </a:p>
        </p:txBody>
      </p:sp>
      <p:sp>
        <p:nvSpPr>
          <p:cNvPr id="37928" name="Rectangle 39"/>
          <p:cNvSpPr>
            <a:spLocks noChangeArrowheads="1"/>
          </p:cNvSpPr>
          <p:nvPr/>
        </p:nvSpPr>
        <p:spPr bwMode="auto">
          <a:xfrm>
            <a:off x="2286000" y="1412875"/>
            <a:ext cx="609600" cy="34290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en-US" altLang="zh-CN" sz="1800"/>
              <a:t>ISC</a:t>
            </a:r>
            <a:r>
              <a:rPr lang="en-US" altLang="zh-CN" sz="1800" baseline="-25000"/>
              <a:t>1</a:t>
            </a:r>
          </a:p>
        </p:txBody>
      </p:sp>
      <p:sp>
        <p:nvSpPr>
          <p:cNvPr id="37929" name="Rectangle 40"/>
          <p:cNvSpPr>
            <a:spLocks noChangeArrowheads="1"/>
          </p:cNvSpPr>
          <p:nvPr/>
        </p:nvSpPr>
        <p:spPr bwMode="auto">
          <a:xfrm>
            <a:off x="3276600" y="1641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30" name="Line 41"/>
          <p:cNvSpPr>
            <a:spLocks noChangeShapeType="1"/>
          </p:cNvSpPr>
          <p:nvPr/>
        </p:nvSpPr>
        <p:spPr bwMode="auto">
          <a:xfrm>
            <a:off x="28956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1" name="Line 42"/>
          <p:cNvSpPr>
            <a:spLocks noChangeShapeType="1"/>
          </p:cNvSpPr>
          <p:nvPr/>
        </p:nvSpPr>
        <p:spPr bwMode="auto">
          <a:xfrm>
            <a:off x="28956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2" name="Line 43"/>
          <p:cNvSpPr>
            <a:spLocks noChangeShapeType="1"/>
          </p:cNvSpPr>
          <p:nvPr/>
        </p:nvSpPr>
        <p:spPr bwMode="auto">
          <a:xfrm>
            <a:off x="28956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3" name="Text Box 44"/>
          <p:cNvSpPr txBox="1">
            <a:spLocks noChangeArrowheads="1"/>
          </p:cNvSpPr>
          <p:nvPr/>
        </p:nvSpPr>
        <p:spPr bwMode="auto">
          <a:xfrm>
            <a:off x="28321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34" name="Line 45"/>
          <p:cNvSpPr>
            <a:spLocks noChangeShapeType="1"/>
          </p:cNvSpPr>
          <p:nvPr/>
        </p:nvSpPr>
        <p:spPr bwMode="auto">
          <a:xfrm>
            <a:off x="41910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5" name="Line 46"/>
          <p:cNvSpPr>
            <a:spLocks noChangeShapeType="1"/>
          </p:cNvSpPr>
          <p:nvPr/>
        </p:nvSpPr>
        <p:spPr bwMode="auto">
          <a:xfrm>
            <a:off x="41910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6" name="Line 47"/>
          <p:cNvSpPr>
            <a:spLocks noChangeShapeType="1"/>
          </p:cNvSpPr>
          <p:nvPr/>
        </p:nvSpPr>
        <p:spPr bwMode="auto">
          <a:xfrm>
            <a:off x="41910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37" name="Text Box 48"/>
          <p:cNvSpPr txBox="1">
            <a:spLocks noChangeArrowheads="1"/>
          </p:cNvSpPr>
          <p:nvPr/>
        </p:nvSpPr>
        <p:spPr bwMode="auto">
          <a:xfrm>
            <a:off x="41275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38" name="Rectangle 49"/>
          <p:cNvSpPr>
            <a:spLocks noChangeArrowheads="1"/>
          </p:cNvSpPr>
          <p:nvPr/>
        </p:nvSpPr>
        <p:spPr bwMode="auto">
          <a:xfrm>
            <a:off x="3276600" y="26320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39" name="Line 50"/>
          <p:cNvSpPr>
            <a:spLocks noChangeShapeType="1"/>
          </p:cNvSpPr>
          <p:nvPr/>
        </p:nvSpPr>
        <p:spPr bwMode="auto">
          <a:xfrm>
            <a:off x="28956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0" name="Line 51"/>
          <p:cNvSpPr>
            <a:spLocks noChangeShapeType="1"/>
          </p:cNvSpPr>
          <p:nvPr/>
        </p:nvSpPr>
        <p:spPr bwMode="auto">
          <a:xfrm>
            <a:off x="28956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1" name="Line 52"/>
          <p:cNvSpPr>
            <a:spLocks noChangeShapeType="1"/>
          </p:cNvSpPr>
          <p:nvPr/>
        </p:nvSpPr>
        <p:spPr bwMode="auto">
          <a:xfrm>
            <a:off x="28956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2" name="Text Box 53"/>
          <p:cNvSpPr txBox="1">
            <a:spLocks noChangeArrowheads="1"/>
          </p:cNvSpPr>
          <p:nvPr/>
        </p:nvSpPr>
        <p:spPr bwMode="auto">
          <a:xfrm>
            <a:off x="28321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43" name="Line 54"/>
          <p:cNvSpPr>
            <a:spLocks noChangeShapeType="1"/>
          </p:cNvSpPr>
          <p:nvPr/>
        </p:nvSpPr>
        <p:spPr bwMode="auto">
          <a:xfrm>
            <a:off x="41910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4" name="Line 55"/>
          <p:cNvSpPr>
            <a:spLocks noChangeShapeType="1"/>
          </p:cNvSpPr>
          <p:nvPr/>
        </p:nvSpPr>
        <p:spPr bwMode="auto">
          <a:xfrm>
            <a:off x="41910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5" name="Line 56"/>
          <p:cNvSpPr>
            <a:spLocks noChangeShapeType="1"/>
          </p:cNvSpPr>
          <p:nvPr/>
        </p:nvSpPr>
        <p:spPr bwMode="auto">
          <a:xfrm>
            <a:off x="41910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6" name="Text Box 57"/>
          <p:cNvSpPr txBox="1">
            <a:spLocks noChangeArrowheads="1"/>
          </p:cNvSpPr>
          <p:nvPr/>
        </p:nvSpPr>
        <p:spPr bwMode="auto">
          <a:xfrm>
            <a:off x="41275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47" name="Rectangle 58"/>
          <p:cNvSpPr>
            <a:spLocks noChangeArrowheads="1"/>
          </p:cNvSpPr>
          <p:nvPr/>
        </p:nvSpPr>
        <p:spPr bwMode="auto">
          <a:xfrm>
            <a:off x="3276600" y="3927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48" name="Line 59"/>
          <p:cNvSpPr>
            <a:spLocks noChangeShapeType="1"/>
          </p:cNvSpPr>
          <p:nvPr/>
        </p:nvSpPr>
        <p:spPr bwMode="auto">
          <a:xfrm>
            <a:off x="28956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49" name="Line 60"/>
          <p:cNvSpPr>
            <a:spLocks noChangeShapeType="1"/>
          </p:cNvSpPr>
          <p:nvPr/>
        </p:nvSpPr>
        <p:spPr bwMode="auto">
          <a:xfrm>
            <a:off x="28956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0" name="Line 61"/>
          <p:cNvSpPr>
            <a:spLocks noChangeShapeType="1"/>
          </p:cNvSpPr>
          <p:nvPr/>
        </p:nvSpPr>
        <p:spPr bwMode="auto">
          <a:xfrm>
            <a:off x="28956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1" name="Text Box 62"/>
          <p:cNvSpPr txBox="1">
            <a:spLocks noChangeArrowheads="1"/>
          </p:cNvSpPr>
          <p:nvPr/>
        </p:nvSpPr>
        <p:spPr bwMode="auto">
          <a:xfrm>
            <a:off x="28321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52" name="Line 63"/>
          <p:cNvSpPr>
            <a:spLocks noChangeShapeType="1"/>
          </p:cNvSpPr>
          <p:nvPr/>
        </p:nvSpPr>
        <p:spPr bwMode="auto">
          <a:xfrm>
            <a:off x="41910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3" name="Line 64"/>
          <p:cNvSpPr>
            <a:spLocks noChangeShapeType="1"/>
          </p:cNvSpPr>
          <p:nvPr/>
        </p:nvSpPr>
        <p:spPr bwMode="auto">
          <a:xfrm>
            <a:off x="41910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4" name="Line 65"/>
          <p:cNvSpPr>
            <a:spLocks noChangeShapeType="1"/>
          </p:cNvSpPr>
          <p:nvPr/>
        </p:nvSpPr>
        <p:spPr bwMode="auto">
          <a:xfrm>
            <a:off x="41910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5" name="Text Box 66"/>
          <p:cNvSpPr txBox="1">
            <a:spLocks noChangeArrowheads="1"/>
          </p:cNvSpPr>
          <p:nvPr/>
        </p:nvSpPr>
        <p:spPr bwMode="auto">
          <a:xfrm>
            <a:off x="41275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56" name="Rectangle 67"/>
          <p:cNvSpPr>
            <a:spLocks noChangeArrowheads="1"/>
          </p:cNvSpPr>
          <p:nvPr/>
        </p:nvSpPr>
        <p:spPr bwMode="auto">
          <a:xfrm>
            <a:off x="4572000" y="1412875"/>
            <a:ext cx="609600" cy="34290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en-US" altLang="zh-CN" sz="1800"/>
              <a:t>ISC</a:t>
            </a:r>
            <a:r>
              <a:rPr lang="en-US" altLang="zh-CN" sz="1800" baseline="-25000"/>
              <a:t>2</a:t>
            </a:r>
          </a:p>
        </p:txBody>
      </p:sp>
      <p:sp>
        <p:nvSpPr>
          <p:cNvPr id="37957" name="Line 68"/>
          <p:cNvSpPr>
            <a:spLocks noChangeShapeType="1"/>
          </p:cNvSpPr>
          <p:nvPr/>
        </p:nvSpPr>
        <p:spPr bwMode="auto">
          <a:xfrm>
            <a:off x="51816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8" name="Line 69"/>
          <p:cNvSpPr>
            <a:spLocks noChangeShapeType="1"/>
          </p:cNvSpPr>
          <p:nvPr/>
        </p:nvSpPr>
        <p:spPr bwMode="auto">
          <a:xfrm>
            <a:off x="51816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59" name="Line 70"/>
          <p:cNvSpPr>
            <a:spLocks noChangeShapeType="1"/>
          </p:cNvSpPr>
          <p:nvPr/>
        </p:nvSpPr>
        <p:spPr bwMode="auto">
          <a:xfrm>
            <a:off x="51816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0" name="Text Box 71"/>
          <p:cNvSpPr txBox="1">
            <a:spLocks noChangeArrowheads="1"/>
          </p:cNvSpPr>
          <p:nvPr/>
        </p:nvSpPr>
        <p:spPr bwMode="auto">
          <a:xfrm>
            <a:off x="51181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61" name="Line 72"/>
          <p:cNvSpPr>
            <a:spLocks noChangeShapeType="1"/>
          </p:cNvSpPr>
          <p:nvPr/>
        </p:nvSpPr>
        <p:spPr bwMode="auto">
          <a:xfrm>
            <a:off x="58547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2" name="Line 73"/>
          <p:cNvSpPr>
            <a:spLocks noChangeShapeType="1"/>
          </p:cNvSpPr>
          <p:nvPr/>
        </p:nvSpPr>
        <p:spPr bwMode="auto">
          <a:xfrm>
            <a:off x="58547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3" name="Line 74"/>
          <p:cNvSpPr>
            <a:spLocks noChangeShapeType="1"/>
          </p:cNvSpPr>
          <p:nvPr/>
        </p:nvSpPr>
        <p:spPr bwMode="auto">
          <a:xfrm>
            <a:off x="58547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4" name="Text Box 75"/>
          <p:cNvSpPr txBox="1">
            <a:spLocks noChangeArrowheads="1"/>
          </p:cNvSpPr>
          <p:nvPr/>
        </p:nvSpPr>
        <p:spPr bwMode="auto">
          <a:xfrm>
            <a:off x="57912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65" name="Line 76"/>
          <p:cNvSpPr>
            <a:spLocks noChangeShapeType="1"/>
          </p:cNvSpPr>
          <p:nvPr/>
        </p:nvSpPr>
        <p:spPr bwMode="auto">
          <a:xfrm>
            <a:off x="51816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6" name="Line 77"/>
          <p:cNvSpPr>
            <a:spLocks noChangeShapeType="1"/>
          </p:cNvSpPr>
          <p:nvPr/>
        </p:nvSpPr>
        <p:spPr bwMode="auto">
          <a:xfrm>
            <a:off x="51816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7" name="Line 78"/>
          <p:cNvSpPr>
            <a:spLocks noChangeShapeType="1"/>
          </p:cNvSpPr>
          <p:nvPr/>
        </p:nvSpPr>
        <p:spPr bwMode="auto">
          <a:xfrm>
            <a:off x="51816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68" name="Text Box 79"/>
          <p:cNvSpPr txBox="1">
            <a:spLocks noChangeArrowheads="1"/>
          </p:cNvSpPr>
          <p:nvPr/>
        </p:nvSpPr>
        <p:spPr bwMode="auto">
          <a:xfrm>
            <a:off x="51181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69" name="Line 80"/>
          <p:cNvSpPr>
            <a:spLocks noChangeShapeType="1"/>
          </p:cNvSpPr>
          <p:nvPr/>
        </p:nvSpPr>
        <p:spPr bwMode="auto">
          <a:xfrm>
            <a:off x="58547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0" name="Line 81"/>
          <p:cNvSpPr>
            <a:spLocks noChangeShapeType="1"/>
          </p:cNvSpPr>
          <p:nvPr/>
        </p:nvSpPr>
        <p:spPr bwMode="auto">
          <a:xfrm>
            <a:off x="58547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1" name="Line 82"/>
          <p:cNvSpPr>
            <a:spLocks noChangeShapeType="1"/>
          </p:cNvSpPr>
          <p:nvPr/>
        </p:nvSpPr>
        <p:spPr bwMode="auto">
          <a:xfrm>
            <a:off x="58547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2" name="Text Box 83"/>
          <p:cNvSpPr txBox="1">
            <a:spLocks noChangeArrowheads="1"/>
          </p:cNvSpPr>
          <p:nvPr/>
        </p:nvSpPr>
        <p:spPr bwMode="auto">
          <a:xfrm>
            <a:off x="57912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73" name="Line 84"/>
          <p:cNvSpPr>
            <a:spLocks noChangeShapeType="1"/>
          </p:cNvSpPr>
          <p:nvPr/>
        </p:nvSpPr>
        <p:spPr bwMode="auto">
          <a:xfrm>
            <a:off x="51816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4" name="Line 85"/>
          <p:cNvSpPr>
            <a:spLocks noChangeShapeType="1"/>
          </p:cNvSpPr>
          <p:nvPr/>
        </p:nvSpPr>
        <p:spPr bwMode="auto">
          <a:xfrm>
            <a:off x="51816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5" name="Line 86"/>
          <p:cNvSpPr>
            <a:spLocks noChangeShapeType="1"/>
          </p:cNvSpPr>
          <p:nvPr/>
        </p:nvSpPr>
        <p:spPr bwMode="auto">
          <a:xfrm>
            <a:off x="51816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6" name="Text Box 87"/>
          <p:cNvSpPr txBox="1">
            <a:spLocks noChangeArrowheads="1"/>
          </p:cNvSpPr>
          <p:nvPr/>
        </p:nvSpPr>
        <p:spPr bwMode="auto">
          <a:xfrm>
            <a:off x="51181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77" name="Line 88"/>
          <p:cNvSpPr>
            <a:spLocks noChangeShapeType="1"/>
          </p:cNvSpPr>
          <p:nvPr/>
        </p:nvSpPr>
        <p:spPr bwMode="auto">
          <a:xfrm>
            <a:off x="58547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8" name="Line 89"/>
          <p:cNvSpPr>
            <a:spLocks noChangeShapeType="1"/>
          </p:cNvSpPr>
          <p:nvPr/>
        </p:nvSpPr>
        <p:spPr bwMode="auto">
          <a:xfrm>
            <a:off x="58547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79" name="Line 90"/>
          <p:cNvSpPr>
            <a:spLocks noChangeShapeType="1"/>
          </p:cNvSpPr>
          <p:nvPr/>
        </p:nvSpPr>
        <p:spPr bwMode="auto">
          <a:xfrm>
            <a:off x="58547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0" name="Text Box 91"/>
          <p:cNvSpPr txBox="1">
            <a:spLocks noChangeArrowheads="1"/>
          </p:cNvSpPr>
          <p:nvPr/>
        </p:nvSpPr>
        <p:spPr bwMode="auto">
          <a:xfrm>
            <a:off x="57912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81" name="Rectangle 92"/>
          <p:cNvSpPr>
            <a:spLocks noChangeArrowheads="1"/>
          </p:cNvSpPr>
          <p:nvPr/>
        </p:nvSpPr>
        <p:spPr bwMode="auto">
          <a:xfrm>
            <a:off x="6235700" y="1412875"/>
            <a:ext cx="609600" cy="34290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en-US" altLang="zh-CN" sz="1800"/>
              <a:t>ISC</a:t>
            </a:r>
            <a:r>
              <a:rPr lang="en-US" altLang="zh-CN" sz="1800" baseline="-25000"/>
              <a:t>n</a:t>
            </a:r>
          </a:p>
        </p:txBody>
      </p:sp>
      <p:sp>
        <p:nvSpPr>
          <p:cNvPr id="37982" name="Rectangle 93"/>
          <p:cNvSpPr>
            <a:spLocks noChangeArrowheads="1"/>
          </p:cNvSpPr>
          <p:nvPr/>
        </p:nvSpPr>
        <p:spPr bwMode="auto">
          <a:xfrm>
            <a:off x="7239000" y="1641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83" name="Line 94"/>
          <p:cNvSpPr>
            <a:spLocks noChangeShapeType="1"/>
          </p:cNvSpPr>
          <p:nvPr/>
        </p:nvSpPr>
        <p:spPr bwMode="auto">
          <a:xfrm>
            <a:off x="68580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4" name="Line 95"/>
          <p:cNvSpPr>
            <a:spLocks noChangeShapeType="1"/>
          </p:cNvSpPr>
          <p:nvPr/>
        </p:nvSpPr>
        <p:spPr bwMode="auto">
          <a:xfrm>
            <a:off x="68580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5" name="Line 96"/>
          <p:cNvSpPr>
            <a:spLocks noChangeShapeType="1"/>
          </p:cNvSpPr>
          <p:nvPr/>
        </p:nvSpPr>
        <p:spPr bwMode="auto">
          <a:xfrm>
            <a:off x="68580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6" name="Text Box 97"/>
          <p:cNvSpPr txBox="1">
            <a:spLocks noChangeArrowheads="1"/>
          </p:cNvSpPr>
          <p:nvPr/>
        </p:nvSpPr>
        <p:spPr bwMode="auto">
          <a:xfrm>
            <a:off x="67945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87" name="Line 98"/>
          <p:cNvSpPr>
            <a:spLocks noChangeShapeType="1"/>
          </p:cNvSpPr>
          <p:nvPr/>
        </p:nvSpPr>
        <p:spPr bwMode="auto">
          <a:xfrm>
            <a:off x="8153400" y="1717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8" name="Line 99"/>
          <p:cNvSpPr>
            <a:spLocks noChangeShapeType="1"/>
          </p:cNvSpPr>
          <p:nvPr/>
        </p:nvSpPr>
        <p:spPr bwMode="auto">
          <a:xfrm>
            <a:off x="8153400" y="1870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89" name="Line 100"/>
          <p:cNvSpPr>
            <a:spLocks noChangeShapeType="1"/>
          </p:cNvSpPr>
          <p:nvPr/>
        </p:nvSpPr>
        <p:spPr bwMode="auto">
          <a:xfrm>
            <a:off x="8153400" y="2251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0" name="Text Box 101"/>
          <p:cNvSpPr txBox="1">
            <a:spLocks noChangeArrowheads="1"/>
          </p:cNvSpPr>
          <p:nvPr/>
        </p:nvSpPr>
        <p:spPr bwMode="auto">
          <a:xfrm>
            <a:off x="8089900" y="1882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91" name="Rectangle 102"/>
          <p:cNvSpPr>
            <a:spLocks noChangeArrowheads="1"/>
          </p:cNvSpPr>
          <p:nvPr/>
        </p:nvSpPr>
        <p:spPr bwMode="auto">
          <a:xfrm>
            <a:off x="7239000" y="26320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7992" name="Line 103"/>
          <p:cNvSpPr>
            <a:spLocks noChangeShapeType="1"/>
          </p:cNvSpPr>
          <p:nvPr/>
        </p:nvSpPr>
        <p:spPr bwMode="auto">
          <a:xfrm>
            <a:off x="68580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3" name="Line 104"/>
          <p:cNvSpPr>
            <a:spLocks noChangeShapeType="1"/>
          </p:cNvSpPr>
          <p:nvPr/>
        </p:nvSpPr>
        <p:spPr bwMode="auto">
          <a:xfrm>
            <a:off x="68580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4" name="Line 105"/>
          <p:cNvSpPr>
            <a:spLocks noChangeShapeType="1"/>
          </p:cNvSpPr>
          <p:nvPr/>
        </p:nvSpPr>
        <p:spPr bwMode="auto">
          <a:xfrm>
            <a:off x="68580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5" name="Text Box 106"/>
          <p:cNvSpPr txBox="1">
            <a:spLocks noChangeArrowheads="1"/>
          </p:cNvSpPr>
          <p:nvPr/>
        </p:nvSpPr>
        <p:spPr bwMode="auto">
          <a:xfrm>
            <a:off x="67945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7996" name="Line 107"/>
          <p:cNvSpPr>
            <a:spLocks noChangeShapeType="1"/>
          </p:cNvSpPr>
          <p:nvPr/>
        </p:nvSpPr>
        <p:spPr bwMode="auto">
          <a:xfrm>
            <a:off x="8153400" y="27082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7" name="Line 108"/>
          <p:cNvSpPr>
            <a:spLocks noChangeShapeType="1"/>
          </p:cNvSpPr>
          <p:nvPr/>
        </p:nvSpPr>
        <p:spPr bwMode="auto">
          <a:xfrm>
            <a:off x="8153400" y="2860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8" name="Line 109"/>
          <p:cNvSpPr>
            <a:spLocks noChangeShapeType="1"/>
          </p:cNvSpPr>
          <p:nvPr/>
        </p:nvSpPr>
        <p:spPr bwMode="auto">
          <a:xfrm>
            <a:off x="8153400" y="3241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7999" name="Text Box 110"/>
          <p:cNvSpPr txBox="1">
            <a:spLocks noChangeArrowheads="1"/>
          </p:cNvSpPr>
          <p:nvPr/>
        </p:nvSpPr>
        <p:spPr bwMode="auto">
          <a:xfrm>
            <a:off x="8089900" y="28733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8000" name="Rectangle 111"/>
          <p:cNvSpPr>
            <a:spLocks noChangeArrowheads="1"/>
          </p:cNvSpPr>
          <p:nvPr/>
        </p:nvSpPr>
        <p:spPr bwMode="auto">
          <a:xfrm>
            <a:off x="7239000" y="3927475"/>
            <a:ext cx="9144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i="1"/>
              <a:t>a</a:t>
            </a:r>
            <a:r>
              <a:rPr lang="en-US" altLang="zh-CN" sz="2000"/>
              <a:t>×</a:t>
            </a:r>
            <a:r>
              <a:rPr lang="en-US" altLang="zh-CN" sz="2000" i="1"/>
              <a:t>b</a:t>
            </a:r>
            <a:br>
              <a:rPr lang="en-US" altLang="zh-CN" sz="2000"/>
            </a:br>
            <a:r>
              <a:rPr lang="zh-CN" altLang="en-US" sz="2000"/>
              <a:t>开关</a:t>
            </a:r>
            <a:endParaRPr lang="zh-CN" altLang="en-US" sz="2000" baseline="-25000"/>
          </a:p>
        </p:txBody>
      </p:sp>
      <p:sp>
        <p:nvSpPr>
          <p:cNvPr id="38001" name="Line 112"/>
          <p:cNvSpPr>
            <a:spLocks noChangeShapeType="1"/>
          </p:cNvSpPr>
          <p:nvPr/>
        </p:nvSpPr>
        <p:spPr bwMode="auto">
          <a:xfrm>
            <a:off x="68580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2" name="Line 113"/>
          <p:cNvSpPr>
            <a:spLocks noChangeShapeType="1"/>
          </p:cNvSpPr>
          <p:nvPr/>
        </p:nvSpPr>
        <p:spPr bwMode="auto">
          <a:xfrm>
            <a:off x="68580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3" name="Line 114"/>
          <p:cNvSpPr>
            <a:spLocks noChangeShapeType="1"/>
          </p:cNvSpPr>
          <p:nvPr/>
        </p:nvSpPr>
        <p:spPr bwMode="auto">
          <a:xfrm>
            <a:off x="68580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4" name="Text Box 115"/>
          <p:cNvSpPr txBox="1">
            <a:spLocks noChangeArrowheads="1"/>
          </p:cNvSpPr>
          <p:nvPr/>
        </p:nvSpPr>
        <p:spPr bwMode="auto">
          <a:xfrm>
            <a:off x="67945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8005" name="Line 116"/>
          <p:cNvSpPr>
            <a:spLocks noChangeShapeType="1"/>
          </p:cNvSpPr>
          <p:nvPr/>
        </p:nvSpPr>
        <p:spPr bwMode="auto">
          <a:xfrm>
            <a:off x="8153400" y="40036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6" name="Line 117"/>
          <p:cNvSpPr>
            <a:spLocks noChangeShapeType="1"/>
          </p:cNvSpPr>
          <p:nvPr/>
        </p:nvSpPr>
        <p:spPr bwMode="auto">
          <a:xfrm>
            <a:off x="8153400" y="4156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7" name="Line 118"/>
          <p:cNvSpPr>
            <a:spLocks noChangeShapeType="1"/>
          </p:cNvSpPr>
          <p:nvPr/>
        </p:nvSpPr>
        <p:spPr bwMode="auto">
          <a:xfrm>
            <a:off x="8153400" y="4537075"/>
            <a:ext cx="381000" cy="0"/>
          </a:xfrm>
          <a:prstGeom prst="line">
            <a:avLst/>
          </a:prstGeom>
          <a:noFill/>
          <a:ln w="28575">
            <a:solidFill>
              <a:schemeClr val="tx1"/>
            </a:solidFill>
            <a:round/>
            <a:headEnd/>
            <a:tailEnd type="triangle" w="med" len="lg"/>
          </a:ln>
        </p:spPr>
        <p:txBody>
          <a:bodyPr/>
          <a:lstStyle/>
          <a:p>
            <a:endParaRPr lang="zh-CN" altLang="en-US"/>
          </a:p>
        </p:txBody>
      </p:sp>
      <p:sp>
        <p:nvSpPr>
          <p:cNvPr id="38008" name="Text Box 119"/>
          <p:cNvSpPr txBox="1">
            <a:spLocks noChangeArrowheads="1"/>
          </p:cNvSpPr>
          <p:nvPr/>
        </p:nvSpPr>
        <p:spPr bwMode="auto">
          <a:xfrm>
            <a:off x="8089900" y="4168775"/>
            <a:ext cx="488950" cy="304800"/>
          </a:xfrm>
          <a:prstGeom prst="rect">
            <a:avLst/>
          </a:prstGeom>
          <a:noFill/>
          <a:ln w="28575" algn="ctr">
            <a:noFill/>
            <a:miter lim="800000"/>
            <a:headEnd/>
            <a:tailEnd type="none" w="med" len="lg"/>
          </a:ln>
        </p:spPr>
        <p:txBody>
          <a:bodyPr vert="eaVert">
            <a:spAutoFit/>
          </a:bodyPr>
          <a:lstStyle/>
          <a:p>
            <a:r>
              <a:rPr lang="en-US" altLang="zh-CN" sz="2000">
                <a:latin typeface="宋体" pitchFamily="2" charset="-122"/>
              </a:rPr>
              <a:t>…</a:t>
            </a:r>
            <a:endParaRPr lang="en-US" altLang="zh-CN" sz="2000">
              <a:latin typeface="Arial" charset="0"/>
            </a:endParaRPr>
          </a:p>
        </p:txBody>
      </p:sp>
      <p:sp>
        <p:nvSpPr>
          <p:cNvPr id="38009" name="Text Box 120"/>
          <p:cNvSpPr txBox="1">
            <a:spLocks noChangeArrowheads="1"/>
          </p:cNvSpPr>
          <p:nvPr/>
        </p:nvSpPr>
        <p:spPr bwMode="auto">
          <a:xfrm>
            <a:off x="8458200" y="1489075"/>
            <a:ext cx="228600" cy="366713"/>
          </a:xfrm>
          <a:prstGeom prst="rect">
            <a:avLst/>
          </a:prstGeom>
          <a:noFill/>
          <a:ln w="28575" algn="ctr">
            <a:noFill/>
            <a:miter lim="800000"/>
            <a:headEnd/>
            <a:tailEnd type="none" w="med" len="lg"/>
          </a:ln>
        </p:spPr>
        <p:txBody>
          <a:bodyPr>
            <a:spAutoFit/>
          </a:bodyPr>
          <a:lstStyle/>
          <a:p>
            <a:pPr algn="l"/>
            <a:r>
              <a:rPr lang="en-US" altLang="zh-CN" sz="1800" i="1"/>
              <a:t>0</a:t>
            </a:r>
          </a:p>
        </p:txBody>
      </p:sp>
      <p:sp>
        <p:nvSpPr>
          <p:cNvPr id="38010" name="Text Box 121"/>
          <p:cNvSpPr txBox="1">
            <a:spLocks noChangeArrowheads="1"/>
          </p:cNvSpPr>
          <p:nvPr/>
        </p:nvSpPr>
        <p:spPr bwMode="auto">
          <a:xfrm>
            <a:off x="8458200" y="1717675"/>
            <a:ext cx="228600" cy="366713"/>
          </a:xfrm>
          <a:prstGeom prst="rect">
            <a:avLst/>
          </a:prstGeom>
          <a:noFill/>
          <a:ln w="28575" algn="ctr">
            <a:noFill/>
            <a:miter lim="800000"/>
            <a:headEnd/>
            <a:tailEnd type="none" w="med" len="lg"/>
          </a:ln>
        </p:spPr>
        <p:txBody>
          <a:bodyPr>
            <a:spAutoFit/>
          </a:bodyPr>
          <a:lstStyle/>
          <a:p>
            <a:pPr algn="l"/>
            <a:r>
              <a:rPr lang="en-US" altLang="zh-CN" sz="1800" i="1"/>
              <a:t>1</a:t>
            </a:r>
          </a:p>
        </p:txBody>
      </p:sp>
      <p:sp>
        <p:nvSpPr>
          <p:cNvPr id="38011" name="Text Box 122"/>
          <p:cNvSpPr txBox="1">
            <a:spLocks noChangeArrowheads="1"/>
          </p:cNvSpPr>
          <p:nvPr/>
        </p:nvSpPr>
        <p:spPr bwMode="auto">
          <a:xfrm>
            <a:off x="8458200" y="2036763"/>
            <a:ext cx="533400" cy="366712"/>
          </a:xfrm>
          <a:prstGeom prst="rect">
            <a:avLst/>
          </a:prstGeom>
          <a:noFill/>
          <a:ln w="28575" algn="ctr">
            <a:noFill/>
            <a:miter lim="800000"/>
            <a:headEnd/>
            <a:tailEnd type="none" w="med" len="lg"/>
          </a:ln>
        </p:spPr>
        <p:txBody>
          <a:bodyPr>
            <a:spAutoFit/>
          </a:bodyPr>
          <a:lstStyle/>
          <a:p>
            <a:pPr algn="l"/>
            <a:r>
              <a:rPr lang="en-US" altLang="zh-CN" sz="1800" i="1"/>
              <a:t>b-1</a:t>
            </a:r>
          </a:p>
        </p:txBody>
      </p:sp>
      <p:sp>
        <p:nvSpPr>
          <p:cNvPr id="38012" name="Text Box 123"/>
          <p:cNvSpPr txBox="1">
            <a:spLocks noChangeArrowheads="1"/>
          </p:cNvSpPr>
          <p:nvPr/>
        </p:nvSpPr>
        <p:spPr bwMode="auto">
          <a:xfrm>
            <a:off x="8458200" y="2479675"/>
            <a:ext cx="609600" cy="366713"/>
          </a:xfrm>
          <a:prstGeom prst="rect">
            <a:avLst/>
          </a:prstGeom>
          <a:noFill/>
          <a:ln w="28575" algn="ctr">
            <a:noFill/>
            <a:miter lim="800000"/>
            <a:headEnd/>
            <a:tailEnd type="none" w="med" len="lg"/>
          </a:ln>
        </p:spPr>
        <p:txBody>
          <a:bodyPr>
            <a:spAutoFit/>
          </a:bodyPr>
          <a:lstStyle/>
          <a:p>
            <a:pPr algn="l"/>
            <a:r>
              <a:rPr lang="en-US" altLang="zh-CN" sz="1800" i="1"/>
              <a:t>b</a:t>
            </a:r>
          </a:p>
        </p:txBody>
      </p:sp>
      <p:sp>
        <p:nvSpPr>
          <p:cNvPr id="38013" name="Text Box 124"/>
          <p:cNvSpPr txBox="1">
            <a:spLocks noChangeArrowheads="1"/>
          </p:cNvSpPr>
          <p:nvPr/>
        </p:nvSpPr>
        <p:spPr bwMode="auto">
          <a:xfrm>
            <a:off x="8458200" y="2708275"/>
            <a:ext cx="609600" cy="366713"/>
          </a:xfrm>
          <a:prstGeom prst="rect">
            <a:avLst/>
          </a:prstGeom>
          <a:noFill/>
          <a:ln w="28575" algn="ctr">
            <a:noFill/>
            <a:miter lim="800000"/>
            <a:headEnd/>
            <a:tailEnd type="none" w="med" len="lg"/>
          </a:ln>
        </p:spPr>
        <p:txBody>
          <a:bodyPr>
            <a:spAutoFit/>
          </a:bodyPr>
          <a:lstStyle/>
          <a:p>
            <a:pPr algn="l"/>
            <a:r>
              <a:rPr lang="en-US" altLang="zh-CN" sz="1800" i="1"/>
              <a:t>b+1</a:t>
            </a:r>
          </a:p>
        </p:txBody>
      </p:sp>
      <p:sp>
        <p:nvSpPr>
          <p:cNvPr id="38014" name="Text Box 125"/>
          <p:cNvSpPr txBox="1">
            <a:spLocks noChangeArrowheads="1"/>
          </p:cNvSpPr>
          <p:nvPr/>
        </p:nvSpPr>
        <p:spPr bwMode="auto">
          <a:xfrm>
            <a:off x="8458200" y="3013075"/>
            <a:ext cx="685800" cy="366713"/>
          </a:xfrm>
          <a:prstGeom prst="rect">
            <a:avLst/>
          </a:prstGeom>
          <a:noFill/>
          <a:ln w="28575" algn="ctr">
            <a:noFill/>
            <a:miter lim="800000"/>
            <a:headEnd/>
            <a:tailEnd type="none" w="med" len="lg"/>
          </a:ln>
        </p:spPr>
        <p:txBody>
          <a:bodyPr>
            <a:spAutoFit/>
          </a:bodyPr>
          <a:lstStyle/>
          <a:p>
            <a:pPr algn="l"/>
            <a:r>
              <a:rPr lang="en-US" altLang="zh-CN" sz="1800" i="1"/>
              <a:t>2b-1</a:t>
            </a:r>
          </a:p>
        </p:txBody>
      </p:sp>
      <p:sp>
        <p:nvSpPr>
          <p:cNvPr id="38015" name="Text Box 126"/>
          <p:cNvSpPr txBox="1">
            <a:spLocks noChangeArrowheads="1"/>
          </p:cNvSpPr>
          <p:nvPr/>
        </p:nvSpPr>
        <p:spPr bwMode="auto">
          <a:xfrm>
            <a:off x="8458200" y="3775075"/>
            <a:ext cx="762000" cy="366713"/>
          </a:xfrm>
          <a:prstGeom prst="rect">
            <a:avLst/>
          </a:prstGeom>
          <a:noFill/>
          <a:ln w="28575" algn="ctr">
            <a:noFill/>
            <a:miter lim="800000"/>
            <a:headEnd/>
            <a:tailEnd type="none" w="med" len="lg"/>
          </a:ln>
        </p:spPr>
        <p:txBody>
          <a:bodyPr>
            <a:spAutoFit/>
          </a:bodyPr>
          <a:lstStyle/>
          <a:p>
            <a:pPr algn="l"/>
            <a:r>
              <a:rPr lang="en-US" altLang="zh-CN" sz="1800" i="1"/>
              <a:t>b</a:t>
            </a:r>
            <a:r>
              <a:rPr lang="en-US" altLang="zh-CN" sz="1800" i="1" baseline="30000"/>
              <a:t>n</a:t>
            </a:r>
            <a:r>
              <a:rPr lang="en-US" altLang="zh-CN" sz="1800" i="1"/>
              <a:t>-b</a:t>
            </a:r>
          </a:p>
        </p:txBody>
      </p:sp>
      <p:sp>
        <p:nvSpPr>
          <p:cNvPr id="38016" name="Text Box 127"/>
          <p:cNvSpPr txBox="1">
            <a:spLocks noChangeArrowheads="1"/>
          </p:cNvSpPr>
          <p:nvPr/>
        </p:nvSpPr>
        <p:spPr bwMode="auto">
          <a:xfrm>
            <a:off x="8458200" y="4308475"/>
            <a:ext cx="685800" cy="366713"/>
          </a:xfrm>
          <a:prstGeom prst="rect">
            <a:avLst/>
          </a:prstGeom>
          <a:noFill/>
          <a:ln w="28575" algn="ctr">
            <a:noFill/>
            <a:miter lim="800000"/>
            <a:headEnd/>
            <a:tailEnd type="none" w="med" len="lg"/>
          </a:ln>
        </p:spPr>
        <p:txBody>
          <a:bodyPr>
            <a:spAutoFit/>
          </a:bodyPr>
          <a:lstStyle/>
          <a:p>
            <a:pPr algn="l"/>
            <a:r>
              <a:rPr lang="en-US" altLang="zh-CN" sz="1800" i="1"/>
              <a:t>b</a:t>
            </a:r>
            <a:r>
              <a:rPr lang="en-US" altLang="zh-CN" sz="1800" i="1" baseline="30000"/>
              <a:t>n</a:t>
            </a:r>
            <a:r>
              <a:rPr lang="en-US" altLang="zh-CN" sz="1800" i="1"/>
              <a:t>-1</a:t>
            </a:r>
          </a:p>
        </p:txBody>
      </p:sp>
      <p:sp>
        <p:nvSpPr>
          <p:cNvPr id="38017" name="Freeform 128"/>
          <p:cNvSpPr>
            <a:spLocks/>
          </p:cNvSpPr>
          <p:nvPr/>
        </p:nvSpPr>
        <p:spPr bwMode="auto">
          <a:xfrm>
            <a:off x="5524500" y="1565275"/>
            <a:ext cx="254000" cy="3124200"/>
          </a:xfrm>
          <a:custGeom>
            <a:avLst/>
            <a:gdLst>
              <a:gd name="T0" fmla="*/ 104 w 160"/>
              <a:gd name="T1" fmla="*/ 0 h 1968"/>
              <a:gd name="T2" fmla="*/ 8 w 160"/>
              <a:gd name="T3" fmla="*/ 624 h 1968"/>
              <a:gd name="T4" fmla="*/ 152 w 160"/>
              <a:gd name="T5" fmla="*/ 1296 h 1968"/>
              <a:gd name="T6" fmla="*/ 56 w 160"/>
              <a:gd name="T7" fmla="*/ 1968 h 1968"/>
              <a:gd name="T8" fmla="*/ 0 60000 65536"/>
              <a:gd name="T9" fmla="*/ 0 60000 65536"/>
              <a:gd name="T10" fmla="*/ 0 60000 65536"/>
              <a:gd name="T11" fmla="*/ 0 60000 65536"/>
              <a:gd name="T12" fmla="*/ 0 w 160"/>
              <a:gd name="T13" fmla="*/ 0 h 1968"/>
              <a:gd name="T14" fmla="*/ 160 w 160"/>
              <a:gd name="T15" fmla="*/ 1968 h 1968"/>
            </a:gdLst>
            <a:ahLst/>
            <a:cxnLst>
              <a:cxn ang="T8">
                <a:pos x="T0" y="T1"/>
              </a:cxn>
              <a:cxn ang="T9">
                <a:pos x="T2" y="T3"/>
              </a:cxn>
              <a:cxn ang="T10">
                <a:pos x="T4" y="T5"/>
              </a:cxn>
              <a:cxn ang="T11">
                <a:pos x="T6" y="T7"/>
              </a:cxn>
            </a:cxnLst>
            <a:rect l="T12" t="T13" r="T14" b="T15"/>
            <a:pathLst>
              <a:path w="160" h="1968">
                <a:moveTo>
                  <a:pt x="104" y="0"/>
                </a:moveTo>
                <a:cubicBezTo>
                  <a:pt x="52" y="204"/>
                  <a:pt x="0" y="408"/>
                  <a:pt x="8" y="624"/>
                </a:cubicBezTo>
                <a:cubicBezTo>
                  <a:pt x="16" y="840"/>
                  <a:pt x="144" y="1072"/>
                  <a:pt x="152" y="1296"/>
                </a:cubicBezTo>
                <a:cubicBezTo>
                  <a:pt x="160" y="1520"/>
                  <a:pt x="72" y="1856"/>
                  <a:pt x="56" y="1968"/>
                </a:cubicBezTo>
              </a:path>
            </a:pathLst>
          </a:custGeom>
          <a:noFill/>
          <a:ln w="28575" cap="flat" cmpd="sng">
            <a:solidFill>
              <a:srgbClr val="0000FF"/>
            </a:solidFill>
            <a:prstDash val="solid"/>
            <a:round/>
            <a:headEnd type="none" w="med" len="med"/>
            <a:tailEnd type="none" w="med" len="lg"/>
          </a:ln>
        </p:spPr>
        <p:txBody>
          <a:bodyPr/>
          <a:lstStyle/>
          <a:p>
            <a:endParaRPr lang="zh-CN" altLang="en-US"/>
          </a:p>
        </p:txBody>
      </p:sp>
      <p:sp>
        <p:nvSpPr>
          <p:cNvPr id="38018" name="Freeform 129"/>
          <p:cNvSpPr>
            <a:spLocks/>
          </p:cNvSpPr>
          <p:nvPr/>
        </p:nvSpPr>
        <p:spPr bwMode="auto">
          <a:xfrm>
            <a:off x="5613400" y="1565275"/>
            <a:ext cx="254000" cy="3124200"/>
          </a:xfrm>
          <a:custGeom>
            <a:avLst/>
            <a:gdLst>
              <a:gd name="T0" fmla="*/ 104 w 160"/>
              <a:gd name="T1" fmla="*/ 0 h 1968"/>
              <a:gd name="T2" fmla="*/ 8 w 160"/>
              <a:gd name="T3" fmla="*/ 624 h 1968"/>
              <a:gd name="T4" fmla="*/ 152 w 160"/>
              <a:gd name="T5" fmla="*/ 1296 h 1968"/>
              <a:gd name="T6" fmla="*/ 56 w 160"/>
              <a:gd name="T7" fmla="*/ 1968 h 1968"/>
              <a:gd name="T8" fmla="*/ 0 60000 65536"/>
              <a:gd name="T9" fmla="*/ 0 60000 65536"/>
              <a:gd name="T10" fmla="*/ 0 60000 65536"/>
              <a:gd name="T11" fmla="*/ 0 60000 65536"/>
              <a:gd name="T12" fmla="*/ 0 w 160"/>
              <a:gd name="T13" fmla="*/ 0 h 1968"/>
              <a:gd name="T14" fmla="*/ 160 w 160"/>
              <a:gd name="T15" fmla="*/ 1968 h 1968"/>
            </a:gdLst>
            <a:ahLst/>
            <a:cxnLst>
              <a:cxn ang="T8">
                <a:pos x="T0" y="T1"/>
              </a:cxn>
              <a:cxn ang="T9">
                <a:pos x="T2" y="T3"/>
              </a:cxn>
              <a:cxn ang="T10">
                <a:pos x="T4" y="T5"/>
              </a:cxn>
              <a:cxn ang="T11">
                <a:pos x="T6" y="T7"/>
              </a:cxn>
            </a:cxnLst>
            <a:rect l="T12" t="T13" r="T14" b="T15"/>
            <a:pathLst>
              <a:path w="160" h="1968">
                <a:moveTo>
                  <a:pt x="104" y="0"/>
                </a:moveTo>
                <a:cubicBezTo>
                  <a:pt x="52" y="204"/>
                  <a:pt x="0" y="408"/>
                  <a:pt x="8" y="624"/>
                </a:cubicBezTo>
                <a:cubicBezTo>
                  <a:pt x="16" y="840"/>
                  <a:pt x="144" y="1072"/>
                  <a:pt x="152" y="1296"/>
                </a:cubicBezTo>
                <a:cubicBezTo>
                  <a:pt x="160" y="1520"/>
                  <a:pt x="72" y="1856"/>
                  <a:pt x="56" y="1968"/>
                </a:cubicBezTo>
              </a:path>
            </a:pathLst>
          </a:custGeom>
          <a:noFill/>
          <a:ln w="28575" cap="flat" cmpd="sng">
            <a:solidFill>
              <a:srgbClr val="0000FF"/>
            </a:solidFill>
            <a:prstDash val="solid"/>
            <a:round/>
            <a:headEnd type="none" w="med" len="med"/>
            <a:tailEnd type="none" w="med" len="lg"/>
          </a:ln>
        </p:spPr>
        <p:txBody>
          <a:bodyPr/>
          <a:lstStyle/>
          <a:p>
            <a:endParaRPr lang="zh-CN" altLang="en-US"/>
          </a:p>
        </p:txBody>
      </p:sp>
      <p:sp>
        <p:nvSpPr>
          <p:cNvPr id="38019" name="Text Box 130"/>
          <p:cNvSpPr txBox="1">
            <a:spLocks noChangeArrowheads="1"/>
          </p:cNvSpPr>
          <p:nvPr/>
        </p:nvSpPr>
        <p:spPr bwMode="auto">
          <a:xfrm>
            <a:off x="1203325" y="3394075"/>
            <a:ext cx="549275" cy="457200"/>
          </a:xfrm>
          <a:prstGeom prst="rect">
            <a:avLst/>
          </a:prstGeom>
          <a:noFill/>
          <a:ln w="28575" algn="ctr">
            <a:noFill/>
            <a:miter lim="800000"/>
            <a:headEnd/>
            <a:tailEnd type="none" w="med" len="lg"/>
          </a:ln>
        </p:spPr>
        <p:txBody>
          <a:bodyPr vert="eaVert">
            <a:spAutoFit/>
          </a:bodyPr>
          <a:lstStyle/>
          <a:p>
            <a:r>
              <a:rPr lang="en-US" altLang="zh-CN" sz="2400">
                <a:latin typeface="宋体" pitchFamily="2" charset="-122"/>
              </a:rPr>
              <a:t>…</a:t>
            </a:r>
            <a:endParaRPr lang="en-US" altLang="zh-CN" sz="2400">
              <a:latin typeface="Arial" charset="0"/>
            </a:endParaRPr>
          </a:p>
        </p:txBody>
      </p:sp>
      <p:sp>
        <p:nvSpPr>
          <p:cNvPr id="38020" name="Text Box 131"/>
          <p:cNvSpPr txBox="1">
            <a:spLocks noChangeArrowheads="1"/>
          </p:cNvSpPr>
          <p:nvPr/>
        </p:nvSpPr>
        <p:spPr bwMode="auto">
          <a:xfrm>
            <a:off x="3505200" y="3394075"/>
            <a:ext cx="549275" cy="457200"/>
          </a:xfrm>
          <a:prstGeom prst="rect">
            <a:avLst/>
          </a:prstGeom>
          <a:noFill/>
          <a:ln w="28575" algn="ctr">
            <a:noFill/>
            <a:miter lim="800000"/>
            <a:headEnd/>
            <a:tailEnd type="none" w="med" len="lg"/>
          </a:ln>
        </p:spPr>
        <p:txBody>
          <a:bodyPr vert="eaVert">
            <a:spAutoFit/>
          </a:bodyPr>
          <a:lstStyle/>
          <a:p>
            <a:r>
              <a:rPr lang="en-US" altLang="zh-CN" sz="2400">
                <a:latin typeface="宋体" pitchFamily="2" charset="-122"/>
              </a:rPr>
              <a:t>…</a:t>
            </a:r>
            <a:endParaRPr lang="en-US" altLang="zh-CN" sz="2400">
              <a:latin typeface="Arial" charset="0"/>
            </a:endParaRPr>
          </a:p>
        </p:txBody>
      </p:sp>
      <p:sp>
        <p:nvSpPr>
          <p:cNvPr id="38021" name="Text Box 132"/>
          <p:cNvSpPr txBox="1">
            <a:spLocks noChangeArrowheads="1"/>
          </p:cNvSpPr>
          <p:nvPr/>
        </p:nvSpPr>
        <p:spPr bwMode="auto">
          <a:xfrm>
            <a:off x="7451725" y="3394075"/>
            <a:ext cx="549275" cy="457200"/>
          </a:xfrm>
          <a:prstGeom prst="rect">
            <a:avLst/>
          </a:prstGeom>
          <a:noFill/>
          <a:ln w="28575" algn="ctr">
            <a:noFill/>
            <a:miter lim="800000"/>
            <a:headEnd/>
            <a:tailEnd type="none" w="med" len="lg"/>
          </a:ln>
        </p:spPr>
        <p:txBody>
          <a:bodyPr vert="eaVert">
            <a:spAutoFit/>
          </a:bodyPr>
          <a:lstStyle/>
          <a:p>
            <a:r>
              <a:rPr lang="en-US" altLang="zh-CN" sz="2400">
                <a:latin typeface="宋体" pitchFamily="2" charset="-122"/>
              </a:rPr>
              <a:t>…</a:t>
            </a:r>
            <a:endParaRPr lang="en-US" altLang="zh-CN" sz="2400">
              <a:latin typeface="Arial" charset="0"/>
            </a:endParaRPr>
          </a:p>
        </p:txBody>
      </p:sp>
      <p:sp>
        <p:nvSpPr>
          <p:cNvPr id="38022" name="Text Box 133"/>
          <p:cNvSpPr txBox="1">
            <a:spLocks noChangeArrowheads="1"/>
          </p:cNvSpPr>
          <p:nvPr/>
        </p:nvSpPr>
        <p:spPr bwMode="auto">
          <a:xfrm>
            <a:off x="990600" y="4765675"/>
            <a:ext cx="990600" cy="457200"/>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级</a:t>
            </a:r>
            <a:r>
              <a:rPr lang="en-US" altLang="zh-CN" sz="2400">
                <a:solidFill>
                  <a:srgbClr val="0000FF"/>
                </a:solidFill>
                <a:latin typeface="Arial" charset="0"/>
              </a:rPr>
              <a:t>1</a:t>
            </a:r>
          </a:p>
        </p:txBody>
      </p:sp>
      <p:sp>
        <p:nvSpPr>
          <p:cNvPr id="38023" name="Text Box 134"/>
          <p:cNvSpPr txBox="1">
            <a:spLocks noChangeArrowheads="1"/>
          </p:cNvSpPr>
          <p:nvPr/>
        </p:nvSpPr>
        <p:spPr bwMode="auto">
          <a:xfrm>
            <a:off x="3276600" y="4765675"/>
            <a:ext cx="990600" cy="457200"/>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级</a:t>
            </a:r>
            <a:r>
              <a:rPr lang="en-US" altLang="zh-CN" sz="2400">
                <a:solidFill>
                  <a:srgbClr val="0000FF"/>
                </a:solidFill>
                <a:latin typeface="Arial" charset="0"/>
              </a:rPr>
              <a:t>2</a:t>
            </a:r>
          </a:p>
        </p:txBody>
      </p:sp>
      <p:sp>
        <p:nvSpPr>
          <p:cNvPr id="38024" name="Text Box 135"/>
          <p:cNvSpPr txBox="1">
            <a:spLocks noChangeArrowheads="1"/>
          </p:cNvSpPr>
          <p:nvPr/>
        </p:nvSpPr>
        <p:spPr bwMode="auto">
          <a:xfrm>
            <a:off x="7162800" y="4765675"/>
            <a:ext cx="990600" cy="457200"/>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级</a:t>
            </a:r>
            <a:r>
              <a:rPr lang="en-US" altLang="zh-CN" sz="2400">
                <a:solidFill>
                  <a:srgbClr val="0000FF"/>
                </a:solidFill>
                <a:latin typeface="Arial" charset="0"/>
              </a:rPr>
              <a:t>n</a:t>
            </a:r>
          </a:p>
        </p:txBody>
      </p:sp>
      <p:sp>
        <p:nvSpPr>
          <p:cNvPr id="38025" name="Text Box 136"/>
          <p:cNvSpPr txBox="1">
            <a:spLocks noChangeArrowheads="1"/>
          </p:cNvSpPr>
          <p:nvPr/>
        </p:nvSpPr>
        <p:spPr bwMode="auto">
          <a:xfrm>
            <a:off x="457200" y="5391150"/>
            <a:ext cx="8077200" cy="822325"/>
          </a:xfrm>
          <a:prstGeom prst="rect">
            <a:avLst/>
          </a:prstGeom>
          <a:noFill/>
          <a:ln w="28575" algn="ctr">
            <a:noFill/>
            <a:miter lim="800000"/>
            <a:headEnd/>
            <a:tailEnd type="none" w="med" len="lg"/>
          </a:ln>
        </p:spPr>
        <p:txBody>
          <a:bodyPr>
            <a:spAutoFit/>
          </a:bodyPr>
          <a:lstStyle/>
          <a:p>
            <a:r>
              <a:rPr lang="zh-CN" altLang="en-US" sz="2400">
                <a:solidFill>
                  <a:schemeClr val="bg2"/>
                </a:solidFill>
              </a:rPr>
              <a:t>一种由</a:t>
            </a:r>
            <a:r>
              <a:rPr lang="en-US" altLang="zh-CN" sz="2400" i="1">
                <a:solidFill>
                  <a:schemeClr val="bg2"/>
                </a:solidFill>
              </a:rPr>
              <a:t>ab</a:t>
            </a:r>
            <a:r>
              <a:rPr lang="zh-CN" altLang="en-US" sz="2400">
                <a:solidFill>
                  <a:srgbClr val="CC0099"/>
                </a:solidFill>
              </a:rPr>
              <a:t>开关模块</a:t>
            </a:r>
            <a:r>
              <a:rPr lang="zh-CN" altLang="en-US" sz="2400">
                <a:solidFill>
                  <a:schemeClr val="bg2"/>
                </a:solidFill>
              </a:rPr>
              <a:t>和</a:t>
            </a:r>
            <a:r>
              <a:rPr lang="zh-CN" altLang="en-US" sz="2400">
                <a:solidFill>
                  <a:srgbClr val="FF0066"/>
                </a:solidFill>
              </a:rPr>
              <a:t>级间连接模式</a:t>
            </a:r>
            <a:r>
              <a:rPr lang="en-US" altLang="zh-CN" sz="2400">
                <a:solidFill>
                  <a:schemeClr val="bg2"/>
                </a:solidFill>
              </a:rPr>
              <a:t>ISC</a:t>
            </a:r>
            <a:r>
              <a:rPr lang="en-US" altLang="zh-CN" sz="2400" baseline="-25000">
                <a:solidFill>
                  <a:schemeClr val="bg2"/>
                </a:solidFill>
              </a:rPr>
              <a:t>1</a:t>
            </a:r>
            <a:r>
              <a:rPr lang="en-US" altLang="zh-CN" sz="2400">
                <a:solidFill>
                  <a:schemeClr val="bg2"/>
                </a:solidFill>
              </a:rPr>
              <a:t>,ISC</a:t>
            </a:r>
            <a:r>
              <a:rPr lang="en-US" altLang="zh-CN" sz="2400" baseline="-25000">
                <a:solidFill>
                  <a:schemeClr val="bg2"/>
                </a:solidFill>
              </a:rPr>
              <a:t>2</a:t>
            </a:r>
            <a:r>
              <a:rPr lang="en-US" altLang="zh-CN" sz="2400">
                <a:solidFill>
                  <a:schemeClr val="bg2"/>
                </a:solidFill>
              </a:rPr>
              <a:t>,…,ISC</a:t>
            </a:r>
            <a:r>
              <a:rPr lang="en-US" altLang="zh-CN" sz="2400" baseline="-25000">
                <a:solidFill>
                  <a:schemeClr val="bg2"/>
                </a:solidFill>
              </a:rPr>
              <a:t>n</a:t>
            </a:r>
            <a:br>
              <a:rPr lang="en-US" altLang="zh-CN" sz="2400">
                <a:solidFill>
                  <a:schemeClr val="bg2"/>
                </a:solidFill>
              </a:rPr>
            </a:br>
            <a:r>
              <a:rPr lang="zh-CN" altLang="en-US" sz="2400">
                <a:solidFill>
                  <a:schemeClr val="bg2"/>
                </a:solidFill>
              </a:rPr>
              <a:t>构成的通用多级互连网络结构</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p>
            <a:fld id="{7AD4402C-0D3A-4259-BD7D-D9BB989837C2}" type="slidenum">
              <a:rPr lang="zh-CN" altLang="en-US"/>
              <a:pPr/>
              <a:t>2</a:t>
            </a:fld>
            <a:endParaRPr lang="en-US" altLang="zh-CN"/>
          </a:p>
        </p:txBody>
      </p:sp>
      <p:sp>
        <p:nvSpPr>
          <p:cNvPr id="11267" name="Rectangle 2"/>
          <p:cNvSpPr>
            <a:spLocks noGrp="1" noChangeArrowheads="1"/>
          </p:cNvSpPr>
          <p:nvPr>
            <p:ph type="title"/>
          </p:nvPr>
        </p:nvSpPr>
        <p:spPr/>
        <p:txBody>
          <a:bodyPr/>
          <a:lstStyle/>
          <a:p>
            <a:pPr eaLnBrk="1" hangingPunct="1"/>
            <a:r>
              <a:rPr lang="zh-CN" altLang="en-US"/>
              <a:t>第</a:t>
            </a:r>
            <a:r>
              <a:rPr lang="en-US" altLang="zh-CN"/>
              <a:t>9</a:t>
            </a:r>
            <a:r>
              <a:rPr lang="zh-CN" altLang="en-US"/>
              <a:t>章  并行体系结构</a:t>
            </a:r>
          </a:p>
        </p:txBody>
      </p:sp>
      <p:sp>
        <p:nvSpPr>
          <p:cNvPr id="11268" name="Rectangle 3"/>
          <p:cNvSpPr>
            <a:spLocks noGrp="1" noChangeArrowheads="1"/>
          </p:cNvSpPr>
          <p:nvPr>
            <p:ph type="body" idx="1"/>
          </p:nvPr>
        </p:nvSpPr>
        <p:spPr>
          <a:xfrm>
            <a:off x="755650" y="620713"/>
            <a:ext cx="8064500" cy="6048737"/>
          </a:xfrm>
        </p:spPr>
        <p:txBody>
          <a:bodyPr/>
          <a:lstStyle/>
          <a:p>
            <a:pPr eaLnBrk="1" hangingPunct="1">
              <a:spcBef>
                <a:spcPct val="10000"/>
              </a:spcBef>
              <a:buFont typeface="Wingdings" pitchFamily="2" charset="2"/>
              <a:buNone/>
            </a:pPr>
            <a:r>
              <a:rPr lang="en-US" altLang="zh-CN" dirty="0">
                <a:solidFill>
                  <a:srgbClr val="CC0000"/>
                </a:solidFill>
              </a:rPr>
              <a:t>9.1</a:t>
            </a:r>
            <a:r>
              <a:rPr lang="en-US" altLang="zh-CN" dirty="0"/>
              <a:t>   </a:t>
            </a:r>
            <a:r>
              <a:rPr lang="zh-CN" altLang="en-US" dirty="0"/>
              <a:t>计算机体系结构的</a:t>
            </a:r>
            <a:r>
              <a:rPr lang="zh-CN" altLang="en-US" dirty="0">
                <a:solidFill>
                  <a:srgbClr val="0000FF"/>
                </a:solidFill>
              </a:rPr>
              <a:t>并行性</a:t>
            </a:r>
          </a:p>
          <a:p>
            <a:pPr eaLnBrk="1" hangingPunct="1">
              <a:spcBef>
                <a:spcPct val="10000"/>
              </a:spcBef>
              <a:buFont typeface="Wingdings" pitchFamily="2" charset="2"/>
              <a:buNone/>
            </a:pPr>
            <a:r>
              <a:rPr lang="en-US" altLang="zh-CN" dirty="0">
                <a:solidFill>
                  <a:srgbClr val="CC0000"/>
                </a:solidFill>
              </a:rPr>
              <a:t>9.2</a:t>
            </a:r>
            <a:r>
              <a:rPr lang="en-US" altLang="zh-CN" dirty="0"/>
              <a:t>   </a:t>
            </a:r>
            <a:r>
              <a:rPr lang="zh-CN" altLang="en-US" dirty="0"/>
              <a:t>计算机体系结构的</a:t>
            </a:r>
            <a:r>
              <a:rPr lang="zh-CN" altLang="en-US" dirty="0">
                <a:solidFill>
                  <a:srgbClr val="0000FF"/>
                </a:solidFill>
              </a:rPr>
              <a:t>分类</a:t>
            </a:r>
          </a:p>
          <a:p>
            <a:pPr eaLnBrk="1" hangingPunct="1">
              <a:spcBef>
                <a:spcPct val="10000"/>
              </a:spcBef>
              <a:buFont typeface="Wingdings" pitchFamily="2" charset="2"/>
              <a:buNone/>
            </a:pPr>
            <a:r>
              <a:rPr lang="en-US" altLang="zh-CN" dirty="0">
                <a:solidFill>
                  <a:srgbClr val="CC0000"/>
                </a:solidFill>
              </a:rPr>
              <a:t>9.3</a:t>
            </a:r>
            <a:r>
              <a:rPr lang="en-US" altLang="zh-CN" dirty="0"/>
              <a:t>   </a:t>
            </a:r>
            <a:r>
              <a:rPr lang="zh-CN" altLang="en-US" dirty="0">
                <a:solidFill>
                  <a:srgbClr val="0000FF"/>
                </a:solidFill>
              </a:rPr>
              <a:t>互连网络</a:t>
            </a:r>
            <a:endParaRPr lang="en-US" altLang="zh-CN" dirty="0">
              <a:solidFill>
                <a:srgbClr val="0000FF"/>
              </a:solidFill>
            </a:endParaRPr>
          </a:p>
          <a:p>
            <a:pPr eaLnBrk="1" hangingPunct="1">
              <a:spcBef>
                <a:spcPct val="10000"/>
              </a:spcBef>
              <a:buNone/>
            </a:pPr>
            <a:r>
              <a:rPr lang="en-US" altLang="zh-CN" dirty="0">
                <a:solidFill>
                  <a:srgbClr val="CC0000"/>
                </a:solidFill>
              </a:rPr>
              <a:t>9.4</a:t>
            </a:r>
            <a:r>
              <a:rPr lang="en-US" altLang="zh-CN" dirty="0"/>
              <a:t>   </a:t>
            </a:r>
            <a:r>
              <a:rPr lang="zh-CN" altLang="en-US" dirty="0">
                <a:solidFill>
                  <a:srgbClr val="0000FF"/>
                </a:solidFill>
              </a:rPr>
              <a:t>向量处理机</a:t>
            </a:r>
          </a:p>
          <a:p>
            <a:pPr eaLnBrk="1" hangingPunct="1">
              <a:spcBef>
                <a:spcPct val="10000"/>
              </a:spcBef>
              <a:buFont typeface="Wingdings" pitchFamily="2" charset="2"/>
              <a:buNone/>
            </a:pPr>
            <a:r>
              <a:rPr lang="en-US" altLang="zh-CN" dirty="0">
                <a:solidFill>
                  <a:srgbClr val="CC0000"/>
                </a:solidFill>
              </a:rPr>
              <a:t>9.5</a:t>
            </a:r>
            <a:r>
              <a:rPr lang="en-US" altLang="zh-CN" dirty="0"/>
              <a:t>   </a:t>
            </a:r>
            <a:r>
              <a:rPr lang="zh-CN" altLang="en-US" dirty="0">
                <a:solidFill>
                  <a:srgbClr val="0000FF"/>
                </a:solidFill>
              </a:rPr>
              <a:t>多处理器</a:t>
            </a:r>
            <a:r>
              <a:rPr lang="zh-CN" altLang="en-US" dirty="0"/>
              <a:t>系统</a:t>
            </a:r>
            <a:endParaRPr lang="en-US" altLang="zh-CN" dirty="0"/>
          </a:p>
          <a:p>
            <a:pPr eaLnBrk="1" hangingPunct="1">
              <a:spcBef>
                <a:spcPct val="10000"/>
              </a:spcBef>
              <a:buFont typeface="Wingdings" pitchFamily="2" charset="2"/>
              <a:buNone/>
            </a:pPr>
            <a:r>
              <a:rPr lang="en-US" altLang="zh-CN" dirty="0">
                <a:solidFill>
                  <a:srgbClr val="CC0000"/>
                </a:solidFill>
              </a:rPr>
              <a:t>9.6</a:t>
            </a:r>
            <a:r>
              <a:rPr lang="en-US" altLang="zh-CN" dirty="0"/>
              <a:t>   </a:t>
            </a:r>
            <a:r>
              <a:rPr lang="zh-CN" altLang="en-US" dirty="0">
                <a:solidFill>
                  <a:srgbClr val="CC0099"/>
                </a:solidFill>
              </a:rPr>
              <a:t>图形处理单元</a:t>
            </a:r>
            <a:r>
              <a:rPr lang="zh-CN" altLang="en-US" dirty="0"/>
              <a:t>体系结构</a:t>
            </a:r>
          </a:p>
          <a:p>
            <a:pPr eaLnBrk="1" hangingPunct="1">
              <a:spcBef>
                <a:spcPct val="10000"/>
              </a:spcBef>
              <a:buFont typeface="Wingdings" pitchFamily="2" charset="2"/>
              <a:buNone/>
            </a:pPr>
            <a:r>
              <a:rPr lang="en-US" altLang="zh-CN" dirty="0">
                <a:solidFill>
                  <a:srgbClr val="CC0000"/>
                </a:solidFill>
              </a:rPr>
              <a:t>9.7</a:t>
            </a:r>
            <a:r>
              <a:rPr lang="en-US" altLang="zh-CN" dirty="0"/>
              <a:t>   </a:t>
            </a:r>
            <a:r>
              <a:rPr lang="zh-CN" altLang="en-US" dirty="0">
                <a:solidFill>
                  <a:srgbClr val="0000FF"/>
                </a:solidFill>
              </a:rPr>
              <a:t>多计算机</a:t>
            </a:r>
            <a:r>
              <a:rPr lang="zh-CN" altLang="en-US" dirty="0"/>
              <a:t>系统</a:t>
            </a:r>
          </a:p>
          <a:p>
            <a:pPr marL="984250" lvl="1" indent="-269875" eaLnBrk="1" hangingPunct="1">
              <a:spcBef>
                <a:spcPct val="10000"/>
              </a:spcBef>
            </a:pPr>
            <a:r>
              <a:rPr lang="en-US" altLang="zh-CN" sz="2400" dirty="0"/>
              <a:t>MPP</a:t>
            </a:r>
            <a:endParaRPr lang="zh-CN" altLang="en-US" sz="2400" dirty="0"/>
          </a:p>
          <a:p>
            <a:pPr marL="984250" lvl="1" indent="-269875" eaLnBrk="1" hangingPunct="1">
              <a:spcBef>
                <a:spcPct val="10000"/>
              </a:spcBef>
            </a:pPr>
            <a:r>
              <a:rPr lang="zh-CN" altLang="en-US" sz="2400" dirty="0"/>
              <a:t>机群</a:t>
            </a:r>
            <a:endParaRPr lang="en-US" altLang="zh-CN" sz="2400" dirty="0"/>
          </a:p>
          <a:p>
            <a:pPr marL="984250" lvl="1" indent="-269875" eaLnBrk="1" hangingPunct="1">
              <a:spcBef>
                <a:spcPct val="10000"/>
              </a:spcBef>
            </a:pPr>
            <a:r>
              <a:rPr lang="zh-CN" altLang="en-US" sz="2400" dirty="0"/>
              <a:t>网格</a:t>
            </a:r>
          </a:p>
          <a:p>
            <a:pPr eaLnBrk="1" hangingPunct="1">
              <a:spcBef>
                <a:spcPct val="10000"/>
              </a:spcBef>
              <a:buFont typeface="Wingdings" pitchFamily="2" charset="2"/>
              <a:buNone/>
            </a:pPr>
            <a:r>
              <a:rPr lang="en-US" altLang="zh-CN" dirty="0">
                <a:solidFill>
                  <a:srgbClr val="CC0000"/>
                </a:solidFill>
              </a:rPr>
              <a:t>9.8</a:t>
            </a:r>
            <a:r>
              <a:rPr lang="en-US" altLang="zh-CN" dirty="0"/>
              <a:t>   </a:t>
            </a:r>
            <a:r>
              <a:rPr lang="zh-CN" altLang="en-US" dirty="0"/>
              <a:t>云计算</a:t>
            </a:r>
            <a:endParaRPr lang="en-US" altLang="zh-CN" dirty="0"/>
          </a:p>
          <a:p>
            <a:pPr eaLnBrk="1" hangingPunct="1">
              <a:spcBef>
                <a:spcPct val="10000"/>
              </a:spcBef>
              <a:buFont typeface="Wingdings" pitchFamily="2" charset="2"/>
              <a:buNone/>
            </a:pPr>
            <a:r>
              <a:rPr lang="en-US" altLang="zh-CN" dirty="0">
                <a:solidFill>
                  <a:srgbClr val="CC0000"/>
                </a:solidFill>
              </a:rPr>
              <a:t>9.9</a:t>
            </a:r>
            <a:r>
              <a:rPr lang="en-US" altLang="zh-CN" dirty="0"/>
              <a:t>   </a:t>
            </a:r>
            <a:r>
              <a:rPr lang="zh-CN" altLang="en-US" dirty="0"/>
              <a:t>高性能计算机发展现状</a:t>
            </a:r>
          </a:p>
          <a:p>
            <a:pPr eaLnBrk="1" hangingPunct="1">
              <a:spcBef>
                <a:spcPct val="10000"/>
              </a:spcBef>
              <a:buFont typeface="Wingdings" pitchFamily="2" charset="2"/>
              <a:buNone/>
            </a:pPr>
            <a:r>
              <a:rPr lang="en-US" altLang="zh-CN" dirty="0">
                <a:solidFill>
                  <a:srgbClr val="CC0000"/>
                </a:solidFill>
              </a:rPr>
              <a:t>9.10</a:t>
            </a:r>
            <a:r>
              <a:rPr lang="en-US" altLang="zh-CN" dirty="0"/>
              <a:t> </a:t>
            </a:r>
            <a:r>
              <a:rPr lang="zh-CN" altLang="en-US" dirty="0"/>
              <a:t>并行处理面临的</a:t>
            </a:r>
            <a:r>
              <a:rPr lang="zh-CN" altLang="en-US" dirty="0">
                <a:solidFill>
                  <a:srgbClr val="0000FF"/>
                </a:solidFill>
              </a:rPr>
              <a:t>挑战</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p:spPr>
        <p:txBody>
          <a:bodyPr/>
          <a:lstStyle/>
          <a:p>
            <a:fld id="{7F489CC8-91F6-481C-B85A-354CACA9CF06}" type="slidenum">
              <a:rPr lang="zh-CN" altLang="en-US"/>
              <a:pPr/>
              <a:t>20</a:t>
            </a:fld>
            <a:endParaRPr lang="en-US" altLang="zh-CN"/>
          </a:p>
        </p:txBody>
      </p:sp>
      <p:sp>
        <p:nvSpPr>
          <p:cNvPr id="38915"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38916" name="Rectangle 3"/>
          <p:cNvSpPr>
            <a:spLocks noGrp="1" noChangeArrowheads="1"/>
          </p:cNvSpPr>
          <p:nvPr>
            <p:ph type="body" idx="1"/>
          </p:nvPr>
        </p:nvSpPr>
        <p:spPr>
          <a:xfrm>
            <a:off x="250825" y="550569"/>
            <a:ext cx="8713788" cy="1060450"/>
          </a:xfrm>
        </p:spPr>
        <p:txBody>
          <a:bodyPr/>
          <a:lstStyle/>
          <a:p>
            <a:pPr eaLnBrk="1" hangingPunct="1">
              <a:spcBef>
                <a:spcPct val="5000"/>
              </a:spcBef>
              <a:buFont typeface="Wingdings" pitchFamily="2" charset="2"/>
              <a:buNone/>
            </a:pPr>
            <a:r>
              <a:rPr lang="en-US" altLang="zh-CN" dirty="0">
                <a:solidFill>
                  <a:srgbClr val="CC0066"/>
                </a:solidFill>
                <a:latin typeface="Arial" charset="0"/>
                <a:ea typeface="黑体" pitchFamily="2" charset="-122"/>
              </a:rPr>
              <a:t>2. </a:t>
            </a:r>
            <a:r>
              <a:rPr lang="zh-CN" altLang="en-US" dirty="0">
                <a:solidFill>
                  <a:srgbClr val="CC0066"/>
                </a:solidFill>
                <a:ea typeface="黑体" pitchFamily="2" charset="-122"/>
              </a:rPr>
              <a:t>多级互连网络：</a:t>
            </a:r>
            <a:r>
              <a:rPr lang="en-US" altLang="zh-CN" dirty="0">
                <a:solidFill>
                  <a:srgbClr val="0000FF"/>
                </a:solidFill>
                <a:ea typeface="黑体" pitchFamily="2" charset="-122"/>
              </a:rPr>
              <a:t>【</a:t>
            </a:r>
            <a:r>
              <a:rPr lang="zh-CN" altLang="en-US" dirty="0">
                <a:solidFill>
                  <a:srgbClr val="0000FF"/>
                </a:solidFill>
                <a:ea typeface="黑体" pitchFamily="2" charset="-122"/>
              </a:rPr>
              <a:t>例</a:t>
            </a:r>
            <a:r>
              <a:rPr lang="en-US" altLang="zh-CN" dirty="0">
                <a:solidFill>
                  <a:srgbClr val="0000FF"/>
                </a:solidFill>
                <a:ea typeface="黑体" pitchFamily="2" charset="-122"/>
              </a:rPr>
              <a:t>】</a:t>
            </a:r>
            <a:r>
              <a:rPr lang="en-US" altLang="zh-CN" dirty="0"/>
              <a:t>Omega</a:t>
            </a:r>
            <a:r>
              <a:rPr lang="zh-CN" altLang="en-US" dirty="0"/>
              <a:t>网络</a:t>
            </a:r>
            <a:endParaRPr lang="en-US" altLang="zh-CN" dirty="0">
              <a:solidFill>
                <a:srgbClr val="CC0066"/>
              </a:solidFill>
              <a:ea typeface="黑体" pitchFamily="2" charset="-122"/>
            </a:endParaRPr>
          </a:p>
          <a:p>
            <a:pPr eaLnBrk="1" hangingPunct="1">
              <a:spcBef>
                <a:spcPct val="5000"/>
              </a:spcBef>
            </a:pPr>
            <a:endParaRPr lang="zh-CN" altLang="en-US" dirty="0"/>
          </a:p>
        </p:txBody>
      </p:sp>
      <p:sp>
        <p:nvSpPr>
          <p:cNvPr id="38917" name="Rectangle 137"/>
          <p:cNvSpPr>
            <a:spLocks noChangeArrowheads="1"/>
          </p:cNvSpPr>
          <p:nvPr/>
        </p:nvSpPr>
        <p:spPr bwMode="auto">
          <a:xfrm>
            <a:off x="2819400" y="13680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18" name="Rectangle 138"/>
          <p:cNvSpPr>
            <a:spLocks noChangeArrowheads="1"/>
          </p:cNvSpPr>
          <p:nvPr/>
        </p:nvSpPr>
        <p:spPr bwMode="auto">
          <a:xfrm>
            <a:off x="2819400" y="2434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19" name="Rectangle 139"/>
          <p:cNvSpPr>
            <a:spLocks noChangeArrowheads="1"/>
          </p:cNvSpPr>
          <p:nvPr/>
        </p:nvSpPr>
        <p:spPr bwMode="auto">
          <a:xfrm>
            <a:off x="2819400" y="3577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0" name="Rectangle 140"/>
          <p:cNvSpPr>
            <a:spLocks noChangeArrowheads="1"/>
          </p:cNvSpPr>
          <p:nvPr/>
        </p:nvSpPr>
        <p:spPr bwMode="auto">
          <a:xfrm>
            <a:off x="2819400" y="46446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1" name="Rectangle 141"/>
          <p:cNvSpPr>
            <a:spLocks noChangeArrowheads="1"/>
          </p:cNvSpPr>
          <p:nvPr/>
        </p:nvSpPr>
        <p:spPr bwMode="auto">
          <a:xfrm>
            <a:off x="4800600" y="13680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2" name="Rectangle 142"/>
          <p:cNvSpPr>
            <a:spLocks noChangeArrowheads="1"/>
          </p:cNvSpPr>
          <p:nvPr/>
        </p:nvSpPr>
        <p:spPr bwMode="auto">
          <a:xfrm>
            <a:off x="4800600" y="2434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3" name="Rectangle 143"/>
          <p:cNvSpPr>
            <a:spLocks noChangeArrowheads="1"/>
          </p:cNvSpPr>
          <p:nvPr/>
        </p:nvSpPr>
        <p:spPr bwMode="auto">
          <a:xfrm>
            <a:off x="4800600" y="3577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4" name="Rectangle 144"/>
          <p:cNvSpPr>
            <a:spLocks noChangeArrowheads="1"/>
          </p:cNvSpPr>
          <p:nvPr/>
        </p:nvSpPr>
        <p:spPr bwMode="auto">
          <a:xfrm>
            <a:off x="4800600" y="46446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5" name="Rectangle 145"/>
          <p:cNvSpPr>
            <a:spLocks noChangeArrowheads="1"/>
          </p:cNvSpPr>
          <p:nvPr/>
        </p:nvSpPr>
        <p:spPr bwMode="auto">
          <a:xfrm>
            <a:off x="6781800" y="13680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6" name="Rectangle 146"/>
          <p:cNvSpPr>
            <a:spLocks noChangeArrowheads="1"/>
          </p:cNvSpPr>
          <p:nvPr/>
        </p:nvSpPr>
        <p:spPr bwMode="auto">
          <a:xfrm>
            <a:off x="6781800" y="2434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7" name="Rectangle 147"/>
          <p:cNvSpPr>
            <a:spLocks noChangeArrowheads="1"/>
          </p:cNvSpPr>
          <p:nvPr/>
        </p:nvSpPr>
        <p:spPr bwMode="auto">
          <a:xfrm>
            <a:off x="6781800" y="35778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8" name="Rectangle 148"/>
          <p:cNvSpPr>
            <a:spLocks noChangeArrowheads="1"/>
          </p:cNvSpPr>
          <p:nvPr/>
        </p:nvSpPr>
        <p:spPr bwMode="auto">
          <a:xfrm>
            <a:off x="6781800" y="4644610"/>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8929" name="Rectangle 149"/>
          <p:cNvSpPr>
            <a:spLocks noChangeArrowheads="1"/>
          </p:cNvSpPr>
          <p:nvPr/>
        </p:nvSpPr>
        <p:spPr bwMode="auto">
          <a:xfrm>
            <a:off x="1066800" y="12902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0</a:t>
            </a:r>
          </a:p>
        </p:txBody>
      </p:sp>
      <p:sp>
        <p:nvSpPr>
          <p:cNvPr id="38930" name="Line 150"/>
          <p:cNvSpPr>
            <a:spLocks noChangeShapeType="1"/>
          </p:cNvSpPr>
          <p:nvPr/>
        </p:nvSpPr>
        <p:spPr bwMode="auto">
          <a:xfrm>
            <a:off x="1371600" y="1444210"/>
            <a:ext cx="1447800" cy="15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31" name="Line 151"/>
          <p:cNvSpPr>
            <a:spLocks noChangeShapeType="1"/>
          </p:cNvSpPr>
          <p:nvPr/>
        </p:nvSpPr>
        <p:spPr bwMode="auto">
          <a:xfrm>
            <a:off x="1371600" y="1823623"/>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32" name="Rectangle 152"/>
          <p:cNvSpPr>
            <a:spLocks noChangeArrowheads="1"/>
          </p:cNvSpPr>
          <p:nvPr/>
        </p:nvSpPr>
        <p:spPr bwMode="auto">
          <a:xfrm>
            <a:off x="1066800" y="16712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1</a:t>
            </a:r>
          </a:p>
        </p:txBody>
      </p:sp>
      <p:sp>
        <p:nvSpPr>
          <p:cNvPr id="38933" name="Line 153"/>
          <p:cNvSpPr>
            <a:spLocks noChangeShapeType="1"/>
          </p:cNvSpPr>
          <p:nvPr/>
        </p:nvSpPr>
        <p:spPr bwMode="auto">
          <a:xfrm>
            <a:off x="2514600" y="1823623"/>
            <a:ext cx="304800" cy="0"/>
          </a:xfrm>
          <a:prstGeom prst="line">
            <a:avLst/>
          </a:prstGeom>
          <a:noFill/>
          <a:ln w="28575">
            <a:solidFill>
              <a:srgbClr val="008000"/>
            </a:solidFill>
            <a:round/>
            <a:headEnd/>
            <a:tailEnd/>
          </a:ln>
        </p:spPr>
        <p:txBody>
          <a:bodyPr wrap="none" anchor="ctr"/>
          <a:lstStyle/>
          <a:p>
            <a:endParaRPr lang="zh-CN" altLang="en-US"/>
          </a:p>
        </p:txBody>
      </p:sp>
      <p:sp>
        <p:nvSpPr>
          <p:cNvPr id="38934" name="Rectangle 154"/>
          <p:cNvSpPr>
            <a:spLocks noChangeArrowheads="1"/>
          </p:cNvSpPr>
          <p:nvPr/>
        </p:nvSpPr>
        <p:spPr bwMode="auto">
          <a:xfrm>
            <a:off x="1066800" y="23570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2</a:t>
            </a:r>
          </a:p>
        </p:txBody>
      </p:sp>
      <p:sp>
        <p:nvSpPr>
          <p:cNvPr id="38935" name="Line 155"/>
          <p:cNvSpPr>
            <a:spLocks noChangeShapeType="1"/>
          </p:cNvSpPr>
          <p:nvPr/>
        </p:nvSpPr>
        <p:spPr bwMode="auto">
          <a:xfrm>
            <a:off x="1371600" y="2511010"/>
            <a:ext cx="304800" cy="15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36" name="Line 156"/>
          <p:cNvSpPr>
            <a:spLocks noChangeShapeType="1"/>
          </p:cNvSpPr>
          <p:nvPr/>
        </p:nvSpPr>
        <p:spPr bwMode="auto">
          <a:xfrm>
            <a:off x="1371600" y="2890423"/>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37" name="Rectangle 157"/>
          <p:cNvSpPr>
            <a:spLocks noChangeArrowheads="1"/>
          </p:cNvSpPr>
          <p:nvPr/>
        </p:nvSpPr>
        <p:spPr bwMode="auto">
          <a:xfrm>
            <a:off x="1066800" y="27380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3</a:t>
            </a:r>
          </a:p>
        </p:txBody>
      </p:sp>
      <p:sp>
        <p:nvSpPr>
          <p:cNvPr id="38938" name="Line 158"/>
          <p:cNvSpPr>
            <a:spLocks noChangeShapeType="1"/>
          </p:cNvSpPr>
          <p:nvPr/>
        </p:nvSpPr>
        <p:spPr bwMode="auto">
          <a:xfrm>
            <a:off x="2514600" y="2511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39" name="Line 159"/>
          <p:cNvSpPr>
            <a:spLocks noChangeShapeType="1"/>
          </p:cNvSpPr>
          <p:nvPr/>
        </p:nvSpPr>
        <p:spPr bwMode="auto">
          <a:xfrm>
            <a:off x="2514600" y="2890423"/>
            <a:ext cx="304800" cy="0"/>
          </a:xfrm>
          <a:prstGeom prst="line">
            <a:avLst/>
          </a:prstGeom>
          <a:noFill/>
          <a:ln w="28575">
            <a:solidFill>
              <a:srgbClr val="008000"/>
            </a:solidFill>
            <a:round/>
            <a:headEnd/>
            <a:tailEnd/>
          </a:ln>
        </p:spPr>
        <p:txBody>
          <a:bodyPr wrap="none" anchor="ctr"/>
          <a:lstStyle/>
          <a:p>
            <a:endParaRPr lang="zh-CN" altLang="en-US"/>
          </a:p>
        </p:txBody>
      </p:sp>
      <p:sp>
        <p:nvSpPr>
          <p:cNvPr id="38940" name="Rectangle 160"/>
          <p:cNvSpPr>
            <a:spLocks noChangeArrowheads="1"/>
          </p:cNvSpPr>
          <p:nvPr/>
        </p:nvSpPr>
        <p:spPr bwMode="auto">
          <a:xfrm>
            <a:off x="1066800" y="35000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4</a:t>
            </a:r>
          </a:p>
        </p:txBody>
      </p:sp>
      <p:sp>
        <p:nvSpPr>
          <p:cNvPr id="38941" name="Line 161"/>
          <p:cNvSpPr>
            <a:spLocks noChangeShapeType="1"/>
          </p:cNvSpPr>
          <p:nvPr/>
        </p:nvSpPr>
        <p:spPr bwMode="auto">
          <a:xfrm>
            <a:off x="1371600" y="3654010"/>
            <a:ext cx="304800" cy="15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42" name="Line 162"/>
          <p:cNvSpPr>
            <a:spLocks noChangeShapeType="1"/>
          </p:cNvSpPr>
          <p:nvPr/>
        </p:nvSpPr>
        <p:spPr bwMode="auto">
          <a:xfrm>
            <a:off x="1371600" y="4033423"/>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43" name="Rectangle 163"/>
          <p:cNvSpPr>
            <a:spLocks noChangeArrowheads="1"/>
          </p:cNvSpPr>
          <p:nvPr/>
        </p:nvSpPr>
        <p:spPr bwMode="auto">
          <a:xfrm>
            <a:off x="1066800" y="3881023"/>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5</a:t>
            </a:r>
          </a:p>
        </p:txBody>
      </p:sp>
      <p:sp>
        <p:nvSpPr>
          <p:cNvPr id="38944" name="Line 164"/>
          <p:cNvSpPr>
            <a:spLocks noChangeShapeType="1"/>
          </p:cNvSpPr>
          <p:nvPr/>
        </p:nvSpPr>
        <p:spPr bwMode="auto">
          <a:xfrm>
            <a:off x="2514600" y="3654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45" name="Line 165"/>
          <p:cNvSpPr>
            <a:spLocks noChangeShapeType="1"/>
          </p:cNvSpPr>
          <p:nvPr/>
        </p:nvSpPr>
        <p:spPr bwMode="auto">
          <a:xfrm>
            <a:off x="2514600" y="4033423"/>
            <a:ext cx="304800" cy="0"/>
          </a:xfrm>
          <a:prstGeom prst="line">
            <a:avLst/>
          </a:prstGeom>
          <a:noFill/>
          <a:ln w="28575">
            <a:solidFill>
              <a:srgbClr val="008000"/>
            </a:solidFill>
            <a:round/>
            <a:headEnd/>
            <a:tailEnd/>
          </a:ln>
        </p:spPr>
        <p:txBody>
          <a:bodyPr wrap="none" anchor="ctr"/>
          <a:lstStyle/>
          <a:p>
            <a:endParaRPr lang="zh-CN" altLang="en-US"/>
          </a:p>
        </p:txBody>
      </p:sp>
      <p:sp>
        <p:nvSpPr>
          <p:cNvPr id="38946" name="Rectangle 166"/>
          <p:cNvSpPr>
            <a:spLocks noChangeArrowheads="1"/>
          </p:cNvSpPr>
          <p:nvPr/>
        </p:nvSpPr>
        <p:spPr bwMode="auto">
          <a:xfrm>
            <a:off x="1066800" y="45684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6</a:t>
            </a:r>
          </a:p>
        </p:txBody>
      </p:sp>
      <p:sp>
        <p:nvSpPr>
          <p:cNvPr id="38947" name="Line 167"/>
          <p:cNvSpPr>
            <a:spLocks noChangeShapeType="1"/>
          </p:cNvSpPr>
          <p:nvPr/>
        </p:nvSpPr>
        <p:spPr bwMode="auto">
          <a:xfrm>
            <a:off x="1371600" y="4722398"/>
            <a:ext cx="304800" cy="1587"/>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48" name="Line 168"/>
          <p:cNvSpPr>
            <a:spLocks noChangeShapeType="1"/>
          </p:cNvSpPr>
          <p:nvPr/>
        </p:nvSpPr>
        <p:spPr bwMode="auto">
          <a:xfrm>
            <a:off x="1371600" y="5101810"/>
            <a:ext cx="1447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38949" name="Rectangle 169"/>
          <p:cNvSpPr>
            <a:spLocks noChangeArrowheads="1"/>
          </p:cNvSpPr>
          <p:nvPr/>
        </p:nvSpPr>
        <p:spPr bwMode="auto">
          <a:xfrm>
            <a:off x="1066800" y="49494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7</a:t>
            </a:r>
          </a:p>
        </p:txBody>
      </p:sp>
      <p:sp>
        <p:nvSpPr>
          <p:cNvPr id="38950" name="Line 170"/>
          <p:cNvSpPr>
            <a:spLocks noChangeShapeType="1"/>
          </p:cNvSpPr>
          <p:nvPr/>
        </p:nvSpPr>
        <p:spPr bwMode="auto">
          <a:xfrm>
            <a:off x="2514600" y="4722398"/>
            <a:ext cx="304800" cy="1587"/>
          </a:xfrm>
          <a:prstGeom prst="line">
            <a:avLst/>
          </a:prstGeom>
          <a:noFill/>
          <a:ln w="28575">
            <a:solidFill>
              <a:srgbClr val="008000"/>
            </a:solidFill>
            <a:round/>
            <a:headEnd/>
            <a:tailEnd/>
          </a:ln>
        </p:spPr>
        <p:txBody>
          <a:bodyPr wrap="none" anchor="ctr"/>
          <a:lstStyle/>
          <a:p>
            <a:endParaRPr lang="zh-CN" altLang="en-US"/>
          </a:p>
        </p:txBody>
      </p:sp>
      <p:sp>
        <p:nvSpPr>
          <p:cNvPr id="38951" name="Line 171"/>
          <p:cNvSpPr>
            <a:spLocks noChangeShapeType="1"/>
          </p:cNvSpPr>
          <p:nvPr/>
        </p:nvSpPr>
        <p:spPr bwMode="auto">
          <a:xfrm>
            <a:off x="1676400" y="18252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52" name="Line 172"/>
          <p:cNvSpPr>
            <a:spLocks noChangeShapeType="1"/>
          </p:cNvSpPr>
          <p:nvPr/>
        </p:nvSpPr>
        <p:spPr bwMode="auto">
          <a:xfrm>
            <a:off x="1676400" y="2511010"/>
            <a:ext cx="838200" cy="1144588"/>
          </a:xfrm>
          <a:prstGeom prst="line">
            <a:avLst/>
          </a:prstGeom>
          <a:noFill/>
          <a:ln w="28575">
            <a:solidFill>
              <a:srgbClr val="008000"/>
            </a:solidFill>
            <a:round/>
            <a:headEnd/>
            <a:tailEnd/>
          </a:ln>
        </p:spPr>
        <p:txBody>
          <a:bodyPr wrap="none" anchor="ctr"/>
          <a:lstStyle/>
          <a:p>
            <a:endParaRPr lang="zh-CN" altLang="en-US"/>
          </a:p>
        </p:txBody>
      </p:sp>
      <p:sp>
        <p:nvSpPr>
          <p:cNvPr id="38953" name="Line 173"/>
          <p:cNvSpPr>
            <a:spLocks noChangeShapeType="1"/>
          </p:cNvSpPr>
          <p:nvPr/>
        </p:nvSpPr>
        <p:spPr bwMode="auto">
          <a:xfrm>
            <a:off x="1676400" y="2892010"/>
            <a:ext cx="838200" cy="1831975"/>
          </a:xfrm>
          <a:prstGeom prst="line">
            <a:avLst/>
          </a:prstGeom>
          <a:noFill/>
          <a:ln w="28575">
            <a:solidFill>
              <a:srgbClr val="008000"/>
            </a:solidFill>
            <a:round/>
            <a:headEnd/>
            <a:tailEnd/>
          </a:ln>
        </p:spPr>
        <p:txBody>
          <a:bodyPr wrap="none" anchor="ctr"/>
          <a:lstStyle/>
          <a:p>
            <a:endParaRPr lang="zh-CN" altLang="en-US"/>
          </a:p>
        </p:txBody>
      </p:sp>
      <p:sp>
        <p:nvSpPr>
          <p:cNvPr id="38954" name="Line 174"/>
          <p:cNvSpPr>
            <a:spLocks noChangeShapeType="1"/>
          </p:cNvSpPr>
          <p:nvPr/>
        </p:nvSpPr>
        <p:spPr bwMode="auto">
          <a:xfrm flipV="1">
            <a:off x="1676400" y="1823623"/>
            <a:ext cx="838200" cy="1830387"/>
          </a:xfrm>
          <a:prstGeom prst="line">
            <a:avLst/>
          </a:prstGeom>
          <a:noFill/>
          <a:ln w="28575">
            <a:solidFill>
              <a:srgbClr val="008000"/>
            </a:solidFill>
            <a:round/>
            <a:headEnd/>
            <a:tailEnd/>
          </a:ln>
        </p:spPr>
        <p:txBody>
          <a:bodyPr wrap="none" anchor="ctr"/>
          <a:lstStyle/>
          <a:p>
            <a:endParaRPr lang="zh-CN" altLang="en-US"/>
          </a:p>
        </p:txBody>
      </p:sp>
      <p:sp>
        <p:nvSpPr>
          <p:cNvPr id="38955" name="Line 175"/>
          <p:cNvSpPr>
            <a:spLocks noChangeShapeType="1"/>
          </p:cNvSpPr>
          <p:nvPr/>
        </p:nvSpPr>
        <p:spPr bwMode="auto">
          <a:xfrm flipV="1">
            <a:off x="1676400" y="2890423"/>
            <a:ext cx="838200" cy="1144587"/>
          </a:xfrm>
          <a:prstGeom prst="line">
            <a:avLst/>
          </a:prstGeom>
          <a:noFill/>
          <a:ln w="28575">
            <a:solidFill>
              <a:srgbClr val="008000"/>
            </a:solidFill>
            <a:round/>
            <a:headEnd/>
            <a:tailEnd/>
          </a:ln>
        </p:spPr>
        <p:txBody>
          <a:bodyPr wrap="none" anchor="ctr"/>
          <a:lstStyle/>
          <a:p>
            <a:endParaRPr lang="zh-CN" altLang="en-US"/>
          </a:p>
        </p:txBody>
      </p:sp>
      <p:sp>
        <p:nvSpPr>
          <p:cNvPr id="38956" name="Line 176"/>
          <p:cNvSpPr>
            <a:spLocks noChangeShapeType="1"/>
          </p:cNvSpPr>
          <p:nvPr/>
        </p:nvSpPr>
        <p:spPr bwMode="auto">
          <a:xfrm flipV="1">
            <a:off x="1676400" y="40350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57" name="Line 177"/>
          <p:cNvSpPr>
            <a:spLocks noChangeShapeType="1"/>
          </p:cNvSpPr>
          <p:nvPr/>
        </p:nvSpPr>
        <p:spPr bwMode="auto">
          <a:xfrm>
            <a:off x="3352800" y="1444210"/>
            <a:ext cx="1447800" cy="1588"/>
          </a:xfrm>
          <a:prstGeom prst="line">
            <a:avLst/>
          </a:prstGeom>
          <a:noFill/>
          <a:ln w="28575">
            <a:solidFill>
              <a:srgbClr val="008000"/>
            </a:solidFill>
            <a:round/>
            <a:headEnd/>
            <a:tailEnd/>
          </a:ln>
        </p:spPr>
        <p:txBody>
          <a:bodyPr wrap="none" anchor="ctr"/>
          <a:lstStyle/>
          <a:p>
            <a:endParaRPr lang="zh-CN" altLang="en-US"/>
          </a:p>
        </p:txBody>
      </p:sp>
      <p:sp>
        <p:nvSpPr>
          <p:cNvPr id="38958" name="Line 178"/>
          <p:cNvSpPr>
            <a:spLocks noChangeShapeType="1"/>
          </p:cNvSpPr>
          <p:nvPr/>
        </p:nvSpPr>
        <p:spPr bwMode="auto">
          <a:xfrm>
            <a:off x="3352800" y="1823623"/>
            <a:ext cx="304800" cy="0"/>
          </a:xfrm>
          <a:prstGeom prst="line">
            <a:avLst/>
          </a:prstGeom>
          <a:noFill/>
          <a:ln w="28575">
            <a:solidFill>
              <a:srgbClr val="008000"/>
            </a:solidFill>
            <a:round/>
            <a:headEnd/>
            <a:tailEnd/>
          </a:ln>
        </p:spPr>
        <p:txBody>
          <a:bodyPr wrap="none" anchor="ctr"/>
          <a:lstStyle/>
          <a:p>
            <a:endParaRPr lang="zh-CN" altLang="en-US"/>
          </a:p>
        </p:txBody>
      </p:sp>
      <p:sp>
        <p:nvSpPr>
          <p:cNvPr id="38959" name="Line 179"/>
          <p:cNvSpPr>
            <a:spLocks noChangeShapeType="1"/>
          </p:cNvSpPr>
          <p:nvPr/>
        </p:nvSpPr>
        <p:spPr bwMode="auto">
          <a:xfrm>
            <a:off x="4495800" y="1823623"/>
            <a:ext cx="304800" cy="0"/>
          </a:xfrm>
          <a:prstGeom prst="line">
            <a:avLst/>
          </a:prstGeom>
          <a:noFill/>
          <a:ln w="28575">
            <a:solidFill>
              <a:srgbClr val="008000"/>
            </a:solidFill>
            <a:round/>
            <a:headEnd/>
            <a:tailEnd/>
          </a:ln>
        </p:spPr>
        <p:txBody>
          <a:bodyPr wrap="none" anchor="ctr"/>
          <a:lstStyle/>
          <a:p>
            <a:endParaRPr lang="zh-CN" altLang="en-US"/>
          </a:p>
        </p:txBody>
      </p:sp>
      <p:sp>
        <p:nvSpPr>
          <p:cNvPr id="38960" name="Line 180"/>
          <p:cNvSpPr>
            <a:spLocks noChangeShapeType="1"/>
          </p:cNvSpPr>
          <p:nvPr/>
        </p:nvSpPr>
        <p:spPr bwMode="auto">
          <a:xfrm>
            <a:off x="3352800" y="2511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61" name="Line 181"/>
          <p:cNvSpPr>
            <a:spLocks noChangeShapeType="1"/>
          </p:cNvSpPr>
          <p:nvPr/>
        </p:nvSpPr>
        <p:spPr bwMode="auto">
          <a:xfrm>
            <a:off x="3352800" y="2890423"/>
            <a:ext cx="304800" cy="0"/>
          </a:xfrm>
          <a:prstGeom prst="line">
            <a:avLst/>
          </a:prstGeom>
          <a:noFill/>
          <a:ln w="28575">
            <a:solidFill>
              <a:srgbClr val="008000"/>
            </a:solidFill>
            <a:round/>
            <a:headEnd/>
            <a:tailEnd/>
          </a:ln>
        </p:spPr>
        <p:txBody>
          <a:bodyPr wrap="none" anchor="ctr"/>
          <a:lstStyle/>
          <a:p>
            <a:endParaRPr lang="zh-CN" altLang="en-US"/>
          </a:p>
        </p:txBody>
      </p:sp>
      <p:sp>
        <p:nvSpPr>
          <p:cNvPr id="38962" name="Line 182"/>
          <p:cNvSpPr>
            <a:spLocks noChangeShapeType="1"/>
          </p:cNvSpPr>
          <p:nvPr/>
        </p:nvSpPr>
        <p:spPr bwMode="auto">
          <a:xfrm>
            <a:off x="4495800" y="2511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63" name="Line 183"/>
          <p:cNvSpPr>
            <a:spLocks noChangeShapeType="1"/>
          </p:cNvSpPr>
          <p:nvPr/>
        </p:nvSpPr>
        <p:spPr bwMode="auto">
          <a:xfrm>
            <a:off x="4495800" y="2890423"/>
            <a:ext cx="304800" cy="0"/>
          </a:xfrm>
          <a:prstGeom prst="line">
            <a:avLst/>
          </a:prstGeom>
          <a:noFill/>
          <a:ln w="28575">
            <a:solidFill>
              <a:srgbClr val="008000"/>
            </a:solidFill>
            <a:round/>
            <a:headEnd/>
            <a:tailEnd/>
          </a:ln>
        </p:spPr>
        <p:txBody>
          <a:bodyPr wrap="none" anchor="ctr"/>
          <a:lstStyle/>
          <a:p>
            <a:endParaRPr lang="zh-CN" altLang="en-US"/>
          </a:p>
        </p:txBody>
      </p:sp>
      <p:sp>
        <p:nvSpPr>
          <p:cNvPr id="38964" name="Line 184"/>
          <p:cNvSpPr>
            <a:spLocks noChangeShapeType="1"/>
          </p:cNvSpPr>
          <p:nvPr/>
        </p:nvSpPr>
        <p:spPr bwMode="auto">
          <a:xfrm>
            <a:off x="3352800" y="3654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65" name="Line 185"/>
          <p:cNvSpPr>
            <a:spLocks noChangeShapeType="1"/>
          </p:cNvSpPr>
          <p:nvPr/>
        </p:nvSpPr>
        <p:spPr bwMode="auto">
          <a:xfrm>
            <a:off x="3352800" y="4033423"/>
            <a:ext cx="304800" cy="0"/>
          </a:xfrm>
          <a:prstGeom prst="line">
            <a:avLst/>
          </a:prstGeom>
          <a:noFill/>
          <a:ln w="28575">
            <a:solidFill>
              <a:srgbClr val="008000"/>
            </a:solidFill>
            <a:round/>
            <a:headEnd/>
            <a:tailEnd/>
          </a:ln>
        </p:spPr>
        <p:txBody>
          <a:bodyPr wrap="none" anchor="ctr"/>
          <a:lstStyle/>
          <a:p>
            <a:endParaRPr lang="zh-CN" altLang="en-US"/>
          </a:p>
        </p:txBody>
      </p:sp>
      <p:sp>
        <p:nvSpPr>
          <p:cNvPr id="38966" name="Line 186"/>
          <p:cNvSpPr>
            <a:spLocks noChangeShapeType="1"/>
          </p:cNvSpPr>
          <p:nvPr/>
        </p:nvSpPr>
        <p:spPr bwMode="auto">
          <a:xfrm>
            <a:off x="4495800" y="3654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67" name="Line 187"/>
          <p:cNvSpPr>
            <a:spLocks noChangeShapeType="1"/>
          </p:cNvSpPr>
          <p:nvPr/>
        </p:nvSpPr>
        <p:spPr bwMode="auto">
          <a:xfrm>
            <a:off x="4495800" y="4033423"/>
            <a:ext cx="304800" cy="0"/>
          </a:xfrm>
          <a:prstGeom prst="line">
            <a:avLst/>
          </a:prstGeom>
          <a:noFill/>
          <a:ln w="28575">
            <a:solidFill>
              <a:srgbClr val="008000"/>
            </a:solidFill>
            <a:round/>
            <a:headEnd/>
            <a:tailEnd/>
          </a:ln>
        </p:spPr>
        <p:txBody>
          <a:bodyPr wrap="none" anchor="ctr"/>
          <a:lstStyle/>
          <a:p>
            <a:endParaRPr lang="zh-CN" altLang="en-US"/>
          </a:p>
        </p:txBody>
      </p:sp>
      <p:sp>
        <p:nvSpPr>
          <p:cNvPr id="38968" name="Line 188"/>
          <p:cNvSpPr>
            <a:spLocks noChangeShapeType="1"/>
          </p:cNvSpPr>
          <p:nvPr/>
        </p:nvSpPr>
        <p:spPr bwMode="auto">
          <a:xfrm>
            <a:off x="3352800" y="4722398"/>
            <a:ext cx="304800" cy="1587"/>
          </a:xfrm>
          <a:prstGeom prst="line">
            <a:avLst/>
          </a:prstGeom>
          <a:noFill/>
          <a:ln w="28575">
            <a:solidFill>
              <a:srgbClr val="008000"/>
            </a:solidFill>
            <a:round/>
            <a:headEnd/>
            <a:tailEnd/>
          </a:ln>
        </p:spPr>
        <p:txBody>
          <a:bodyPr wrap="none" anchor="ctr"/>
          <a:lstStyle/>
          <a:p>
            <a:endParaRPr lang="zh-CN" altLang="en-US"/>
          </a:p>
        </p:txBody>
      </p:sp>
      <p:sp>
        <p:nvSpPr>
          <p:cNvPr id="38969" name="Line 189"/>
          <p:cNvSpPr>
            <a:spLocks noChangeShapeType="1"/>
          </p:cNvSpPr>
          <p:nvPr/>
        </p:nvSpPr>
        <p:spPr bwMode="auto">
          <a:xfrm>
            <a:off x="3352800" y="5101810"/>
            <a:ext cx="1447800" cy="0"/>
          </a:xfrm>
          <a:prstGeom prst="line">
            <a:avLst/>
          </a:prstGeom>
          <a:noFill/>
          <a:ln w="28575">
            <a:solidFill>
              <a:srgbClr val="008000"/>
            </a:solidFill>
            <a:round/>
            <a:headEnd/>
            <a:tailEnd/>
          </a:ln>
        </p:spPr>
        <p:txBody>
          <a:bodyPr wrap="none" anchor="ctr"/>
          <a:lstStyle/>
          <a:p>
            <a:endParaRPr lang="zh-CN" altLang="en-US"/>
          </a:p>
        </p:txBody>
      </p:sp>
      <p:sp>
        <p:nvSpPr>
          <p:cNvPr id="38970" name="Line 190"/>
          <p:cNvSpPr>
            <a:spLocks noChangeShapeType="1"/>
          </p:cNvSpPr>
          <p:nvPr/>
        </p:nvSpPr>
        <p:spPr bwMode="auto">
          <a:xfrm>
            <a:off x="4495800" y="4722398"/>
            <a:ext cx="304800" cy="1587"/>
          </a:xfrm>
          <a:prstGeom prst="line">
            <a:avLst/>
          </a:prstGeom>
          <a:noFill/>
          <a:ln w="28575">
            <a:solidFill>
              <a:srgbClr val="008000"/>
            </a:solidFill>
            <a:round/>
            <a:headEnd/>
            <a:tailEnd/>
          </a:ln>
        </p:spPr>
        <p:txBody>
          <a:bodyPr wrap="none" anchor="ctr"/>
          <a:lstStyle/>
          <a:p>
            <a:endParaRPr lang="zh-CN" altLang="en-US"/>
          </a:p>
        </p:txBody>
      </p:sp>
      <p:sp>
        <p:nvSpPr>
          <p:cNvPr id="38971" name="Line 191"/>
          <p:cNvSpPr>
            <a:spLocks noChangeShapeType="1"/>
          </p:cNvSpPr>
          <p:nvPr/>
        </p:nvSpPr>
        <p:spPr bwMode="auto">
          <a:xfrm>
            <a:off x="3657600" y="18252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72" name="Line 192"/>
          <p:cNvSpPr>
            <a:spLocks noChangeShapeType="1"/>
          </p:cNvSpPr>
          <p:nvPr/>
        </p:nvSpPr>
        <p:spPr bwMode="auto">
          <a:xfrm>
            <a:off x="3657600" y="2511010"/>
            <a:ext cx="838200" cy="1144588"/>
          </a:xfrm>
          <a:prstGeom prst="line">
            <a:avLst/>
          </a:prstGeom>
          <a:noFill/>
          <a:ln w="28575">
            <a:solidFill>
              <a:srgbClr val="008000"/>
            </a:solidFill>
            <a:round/>
            <a:headEnd/>
            <a:tailEnd/>
          </a:ln>
        </p:spPr>
        <p:txBody>
          <a:bodyPr wrap="none" anchor="ctr"/>
          <a:lstStyle/>
          <a:p>
            <a:endParaRPr lang="zh-CN" altLang="en-US"/>
          </a:p>
        </p:txBody>
      </p:sp>
      <p:sp>
        <p:nvSpPr>
          <p:cNvPr id="38973" name="Line 193"/>
          <p:cNvSpPr>
            <a:spLocks noChangeShapeType="1"/>
          </p:cNvSpPr>
          <p:nvPr/>
        </p:nvSpPr>
        <p:spPr bwMode="auto">
          <a:xfrm>
            <a:off x="3657600" y="2892010"/>
            <a:ext cx="838200" cy="1831975"/>
          </a:xfrm>
          <a:prstGeom prst="line">
            <a:avLst/>
          </a:prstGeom>
          <a:noFill/>
          <a:ln w="28575">
            <a:solidFill>
              <a:srgbClr val="008000"/>
            </a:solidFill>
            <a:round/>
            <a:headEnd/>
            <a:tailEnd/>
          </a:ln>
        </p:spPr>
        <p:txBody>
          <a:bodyPr wrap="none" anchor="ctr"/>
          <a:lstStyle/>
          <a:p>
            <a:endParaRPr lang="zh-CN" altLang="en-US"/>
          </a:p>
        </p:txBody>
      </p:sp>
      <p:sp>
        <p:nvSpPr>
          <p:cNvPr id="38974" name="Line 194"/>
          <p:cNvSpPr>
            <a:spLocks noChangeShapeType="1"/>
          </p:cNvSpPr>
          <p:nvPr/>
        </p:nvSpPr>
        <p:spPr bwMode="auto">
          <a:xfrm flipV="1">
            <a:off x="3657600" y="1823623"/>
            <a:ext cx="838200" cy="1830387"/>
          </a:xfrm>
          <a:prstGeom prst="line">
            <a:avLst/>
          </a:prstGeom>
          <a:noFill/>
          <a:ln w="28575">
            <a:solidFill>
              <a:srgbClr val="008000"/>
            </a:solidFill>
            <a:round/>
            <a:headEnd/>
            <a:tailEnd/>
          </a:ln>
        </p:spPr>
        <p:txBody>
          <a:bodyPr wrap="none" anchor="ctr"/>
          <a:lstStyle/>
          <a:p>
            <a:endParaRPr lang="zh-CN" altLang="en-US"/>
          </a:p>
        </p:txBody>
      </p:sp>
      <p:sp>
        <p:nvSpPr>
          <p:cNvPr id="38975" name="Line 195"/>
          <p:cNvSpPr>
            <a:spLocks noChangeShapeType="1"/>
          </p:cNvSpPr>
          <p:nvPr/>
        </p:nvSpPr>
        <p:spPr bwMode="auto">
          <a:xfrm flipV="1">
            <a:off x="3657600" y="2890423"/>
            <a:ext cx="838200" cy="1144587"/>
          </a:xfrm>
          <a:prstGeom prst="line">
            <a:avLst/>
          </a:prstGeom>
          <a:noFill/>
          <a:ln w="28575">
            <a:solidFill>
              <a:srgbClr val="008000"/>
            </a:solidFill>
            <a:round/>
            <a:headEnd/>
            <a:tailEnd/>
          </a:ln>
        </p:spPr>
        <p:txBody>
          <a:bodyPr wrap="none" anchor="ctr"/>
          <a:lstStyle/>
          <a:p>
            <a:endParaRPr lang="zh-CN" altLang="en-US"/>
          </a:p>
        </p:txBody>
      </p:sp>
      <p:sp>
        <p:nvSpPr>
          <p:cNvPr id="38976" name="Line 196"/>
          <p:cNvSpPr>
            <a:spLocks noChangeShapeType="1"/>
          </p:cNvSpPr>
          <p:nvPr/>
        </p:nvSpPr>
        <p:spPr bwMode="auto">
          <a:xfrm flipV="1">
            <a:off x="3657600" y="40350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77" name="Line 197"/>
          <p:cNvSpPr>
            <a:spLocks noChangeShapeType="1"/>
          </p:cNvSpPr>
          <p:nvPr/>
        </p:nvSpPr>
        <p:spPr bwMode="auto">
          <a:xfrm>
            <a:off x="5334000" y="1444210"/>
            <a:ext cx="1447800" cy="1588"/>
          </a:xfrm>
          <a:prstGeom prst="line">
            <a:avLst/>
          </a:prstGeom>
          <a:noFill/>
          <a:ln w="28575">
            <a:solidFill>
              <a:srgbClr val="008000"/>
            </a:solidFill>
            <a:round/>
            <a:headEnd/>
            <a:tailEnd/>
          </a:ln>
        </p:spPr>
        <p:txBody>
          <a:bodyPr wrap="none" anchor="ctr"/>
          <a:lstStyle/>
          <a:p>
            <a:endParaRPr lang="zh-CN" altLang="en-US"/>
          </a:p>
        </p:txBody>
      </p:sp>
      <p:sp>
        <p:nvSpPr>
          <p:cNvPr id="38978" name="Line 198"/>
          <p:cNvSpPr>
            <a:spLocks noChangeShapeType="1"/>
          </p:cNvSpPr>
          <p:nvPr/>
        </p:nvSpPr>
        <p:spPr bwMode="auto">
          <a:xfrm>
            <a:off x="5334000" y="1823623"/>
            <a:ext cx="304800" cy="0"/>
          </a:xfrm>
          <a:prstGeom prst="line">
            <a:avLst/>
          </a:prstGeom>
          <a:noFill/>
          <a:ln w="28575">
            <a:solidFill>
              <a:srgbClr val="008000"/>
            </a:solidFill>
            <a:round/>
            <a:headEnd/>
            <a:tailEnd/>
          </a:ln>
        </p:spPr>
        <p:txBody>
          <a:bodyPr wrap="none" anchor="ctr"/>
          <a:lstStyle/>
          <a:p>
            <a:endParaRPr lang="zh-CN" altLang="en-US"/>
          </a:p>
        </p:txBody>
      </p:sp>
      <p:sp>
        <p:nvSpPr>
          <p:cNvPr id="38979" name="Line 199"/>
          <p:cNvSpPr>
            <a:spLocks noChangeShapeType="1"/>
          </p:cNvSpPr>
          <p:nvPr/>
        </p:nvSpPr>
        <p:spPr bwMode="auto">
          <a:xfrm>
            <a:off x="6477000" y="1823623"/>
            <a:ext cx="304800" cy="0"/>
          </a:xfrm>
          <a:prstGeom prst="line">
            <a:avLst/>
          </a:prstGeom>
          <a:noFill/>
          <a:ln w="28575">
            <a:solidFill>
              <a:srgbClr val="008000"/>
            </a:solidFill>
            <a:round/>
            <a:headEnd/>
            <a:tailEnd/>
          </a:ln>
        </p:spPr>
        <p:txBody>
          <a:bodyPr wrap="none" anchor="ctr"/>
          <a:lstStyle/>
          <a:p>
            <a:endParaRPr lang="zh-CN" altLang="en-US"/>
          </a:p>
        </p:txBody>
      </p:sp>
      <p:sp>
        <p:nvSpPr>
          <p:cNvPr id="38980" name="Line 200"/>
          <p:cNvSpPr>
            <a:spLocks noChangeShapeType="1"/>
          </p:cNvSpPr>
          <p:nvPr/>
        </p:nvSpPr>
        <p:spPr bwMode="auto">
          <a:xfrm>
            <a:off x="5334000" y="2511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81" name="Line 201"/>
          <p:cNvSpPr>
            <a:spLocks noChangeShapeType="1"/>
          </p:cNvSpPr>
          <p:nvPr/>
        </p:nvSpPr>
        <p:spPr bwMode="auto">
          <a:xfrm>
            <a:off x="5334000" y="2890423"/>
            <a:ext cx="304800" cy="0"/>
          </a:xfrm>
          <a:prstGeom prst="line">
            <a:avLst/>
          </a:prstGeom>
          <a:noFill/>
          <a:ln w="28575">
            <a:solidFill>
              <a:srgbClr val="008000"/>
            </a:solidFill>
            <a:round/>
            <a:headEnd/>
            <a:tailEnd/>
          </a:ln>
        </p:spPr>
        <p:txBody>
          <a:bodyPr wrap="none" anchor="ctr"/>
          <a:lstStyle/>
          <a:p>
            <a:endParaRPr lang="zh-CN" altLang="en-US"/>
          </a:p>
        </p:txBody>
      </p:sp>
      <p:sp>
        <p:nvSpPr>
          <p:cNvPr id="38982" name="Line 202"/>
          <p:cNvSpPr>
            <a:spLocks noChangeShapeType="1"/>
          </p:cNvSpPr>
          <p:nvPr/>
        </p:nvSpPr>
        <p:spPr bwMode="auto">
          <a:xfrm>
            <a:off x="6477000" y="2511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83" name="Line 203"/>
          <p:cNvSpPr>
            <a:spLocks noChangeShapeType="1"/>
          </p:cNvSpPr>
          <p:nvPr/>
        </p:nvSpPr>
        <p:spPr bwMode="auto">
          <a:xfrm>
            <a:off x="6477000" y="2890423"/>
            <a:ext cx="304800" cy="0"/>
          </a:xfrm>
          <a:prstGeom prst="line">
            <a:avLst/>
          </a:prstGeom>
          <a:noFill/>
          <a:ln w="28575">
            <a:solidFill>
              <a:srgbClr val="008000"/>
            </a:solidFill>
            <a:round/>
            <a:headEnd/>
            <a:tailEnd/>
          </a:ln>
        </p:spPr>
        <p:txBody>
          <a:bodyPr wrap="none" anchor="ctr"/>
          <a:lstStyle/>
          <a:p>
            <a:endParaRPr lang="zh-CN" altLang="en-US"/>
          </a:p>
        </p:txBody>
      </p:sp>
      <p:sp>
        <p:nvSpPr>
          <p:cNvPr id="38984" name="Line 204"/>
          <p:cNvSpPr>
            <a:spLocks noChangeShapeType="1"/>
          </p:cNvSpPr>
          <p:nvPr/>
        </p:nvSpPr>
        <p:spPr bwMode="auto">
          <a:xfrm>
            <a:off x="5334000" y="3654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85" name="Line 205"/>
          <p:cNvSpPr>
            <a:spLocks noChangeShapeType="1"/>
          </p:cNvSpPr>
          <p:nvPr/>
        </p:nvSpPr>
        <p:spPr bwMode="auto">
          <a:xfrm>
            <a:off x="5334000" y="4033423"/>
            <a:ext cx="304800" cy="0"/>
          </a:xfrm>
          <a:prstGeom prst="line">
            <a:avLst/>
          </a:prstGeom>
          <a:noFill/>
          <a:ln w="28575">
            <a:solidFill>
              <a:srgbClr val="008000"/>
            </a:solidFill>
            <a:round/>
            <a:headEnd/>
            <a:tailEnd/>
          </a:ln>
        </p:spPr>
        <p:txBody>
          <a:bodyPr wrap="none" anchor="ctr"/>
          <a:lstStyle/>
          <a:p>
            <a:endParaRPr lang="zh-CN" altLang="en-US"/>
          </a:p>
        </p:txBody>
      </p:sp>
      <p:sp>
        <p:nvSpPr>
          <p:cNvPr id="38986" name="Line 206"/>
          <p:cNvSpPr>
            <a:spLocks noChangeShapeType="1"/>
          </p:cNvSpPr>
          <p:nvPr/>
        </p:nvSpPr>
        <p:spPr bwMode="auto">
          <a:xfrm>
            <a:off x="6477000" y="3654010"/>
            <a:ext cx="304800" cy="1588"/>
          </a:xfrm>
          <a:prstGeom prst="line">
            <a:avLst/>
          </a:prstGeom>
          <a:noFill/>
          <a:ln w="28575">
            <a:solidFill>
              <a:srgbClr val="008000"/>
            </a:solidFill>
            <a:round/>
            <a:headEnd/>
            <a:tailEnd/>
          </a:ln>
        </p:spPr>
        <p:txBody>
          <a:bodyPr wrap="none" anchor="ctr"/>
          <a:lstStyle/>
          <a:p>
            <a:endParaRPr lang="zh-CN" altLang="en-US"/>
          </a:p>
        </p:txBody>
      </p:sp>
      <p:sp>
        <p:nvSpPr>
          <p:cNvPr id="38987" name="Line 207"/>
          <p:cNvSpPr>
            <a:spLocks noChangeShapeType="1"/>
          </p:cNvSpPr>
          <p:nvPr/>
        </p:nvSpPr>
        <p:spPr bwMode="auto">
          <a:xfrm>
            <a:off x="6477000" y="4033423"/>
            <a:ext cx="304800" cy="0"/>
          </a:xfrm>
          <a:prstGeom prst="line">
            <a:avLst/>
          </a:prstGeom>
          <a:noFill/>
          <a:ln w="28575">
            <a:solidFill>
              <a:srgbClr val="008000"/>
            </a:solidFill>
            <a:round/>
            <a:headEnd/>
            <a:tailEnd/>
          </a:ln>
        </p:spPr>
        <p:txBody>
          <a:bodyPr wrap="none" anchor="ctr"/>
          <a:lstStyle/>
          <a:p>
            <a:endParaRPr lang="zh-CN" altLang="en-US"/>
          </a:p>
        </p:txBody>
      </p:sp>
      <p:sp>
        <p:nvSpPr>
          <p:cNvPr id="38988" name="Line 208"/>
          <p:cNvSpPr>
            <a:spLocks noChangeShapeType="1"/>
          </p:cNvSpPr>
          <p:nvPr/>
        </p:nvSpPr>
        <p:spPr bwMode="auto">
          <a:xfrm>
            <a:off x="5334000" y="4722398"/>
            <a:ext cx="304800" cy="1587"/>
          </a:xfrm>
          <a:prstGeom prst="line">
            <a:avLst/>
          </a:prstGeom>
          <a:noFill/>
          <a:ln w="28575">
            <a:solidFill>
              <a:srgbClr val="008000"/>
            </a:solidFill>
            <a:round/>
            <a:headEnd/>
            <a:tailEnd/>
          </a:ln>
        </p:spPr>
        <p:txBody>
          <a:bodyPr wrap="none" anchor="ctr"/>
          <a:lstStyle/>
          <a:p>
            <a:endParaRPr lang="zh-CN" altLang="en-US"/>
          </a:p>
        </p:txBody>
      </p:sp>
      <p:sp>
        <p:nvSpPr>
          <p:cNvPr id="38989" name="Line 209"/>
          <p:cNvSpPr>
            <a:spLocks noChangeShapeType="1"/>
          </p:cNvSpPr>
          <p:nvPr/>
        </p:nvSpPr>
        <p:spPr bwMode="auto">
          <a:xfrm>
            <a:off x="5334000" y="5101810"/>
            <a:ext cx="1447800" cy="0"/>
          </a:xfrm>
          <a:prstGeom prst="line">
            <a:avLst/>
          </a:prstGeom>
          <a:noFill/>
          <a:ln w="28575">
            <a:solidFill>
              <a:srgbClr val="008000"/>
            </a:solidFill>
            <a:round/>
            <a:headEnd/>
            <a:tailEnd/>
          </a:ln>
        </p:spPr>
        <p:txBody>
          <a:bodyPr wrap="none" anchor="ctr"/>
          <a:lstStyle/>
          <a:p>
            <a:endParaRPr lang="zh-CN" altLang="en-US"/>
          </a:p>
        </p:txBody>
      </p:sp>
      <p:sp>
        <p:nvSpPr>
          <p:cNvPr id="38990" name="Line 210"/>
          <p:cNvSpPr>
            <a:spLocks noChangeShapeType="1"/>
          </p:cNvSpPr>
          <p:nvPr/>
        </p:nvSpPr>
        <p:spPr bwMode="auto">
          <a:xfrm>
            <a:off x="6477000" y="4722398"/>
            <a:ext cx="304800" cy="1587"/>
          </a:xfrm>
          <a:prstGeom prst="line">
            <a:avLst/>
          </a:prstGeom>
          <a:noFill/>
          <a:ln w="28575">
            <a:solidFill>
              <a:srgbClr val="008000"/>
            </a:solidFill>
            <a:round/>
            <a:headEnd/>
            <a:tailEnd/>
          </a:ln>
        </p:spPr>
        <p:txBody>
          <a:bodyPr wrap="none" anchor="ctr"/>
          <a:lstStyle/>
          <a:p>
            <a:endParaRPr lang="zh-CN" altLang="en-US"/>
          </a:p>
        </p:txBody>
      </p:sp>
      <p:sp>
        <p:nvSpPr>
          <p:cNvPr id="38991" name="Line 211"/>
          <p:cNvSpPr>
            <a:spLocks noChangeShapeType="1"/>
          </p:cNvSpPr>
          <p:nvPr/>
        </p:nvSpPr>
        <p:spPr bwMode="auto">
          <a:xfrm>
            <a:off x="5638800" y="18252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92" name="Line 212"/>
          <p:cNvSpPr>
            <a:spLocks noChangeShapeType="1"/>
          </p:cNvSpPr>
          <p:nvPr/>
        </p:nvSpPr>
        <p:spPr bwMode="auto">
          <a:xfrm>
            <a:off x="5638800" y="2511010"/>
            <a:ext cx="838200" cy="1144588"/>
          </a:xfrm>
          <a:prstGeom prst="line">
            <a:avLst/>
          </a:prstGeom>
          <a:noFill/>
          <a:ln w="28575">
            <a:solidFill>
              <a:srgbClr val="008000"/>
            </a:solidFill>
            <a:round/>
            <a:headEnd/>
            <a:tailEnd/>
          </a:ln>
        </p:spPr>
        <p:txBody>
          <a:bodyPr wrap="none" anchor="ctr"/>
          <a:lstStyle/>
          <a:p>
            <a:endParaRPr lang="zh-CN" altLang="en-US"/>
          </a:p>
        </p:txBody>
      </p:sp>
      <p:sp>
        <p:nvSpPr>
          <p:cNvPr id="38993" name="Line 213"/>
          <p:cNvSpPr>
            <a:spLocks noChangeShapeType="1"/>
          </p:cNvSpPr>
          <p:nvPr/>
        </p:nvSpPr>
        <p:spPr bwMode="auto">
          <a:xfrm>
            <a:off x="5638800" y="2892010"/>
            <a:ext cx="838200" cy="1831975"/>
          </a:xfrm>
          <a:prstGeom prst="line">
            <a:avLst/>
          </a:prstGeom>
          <a:noFill/>
          <a:ln w="28575">
            <a:solidFill>
              <a:srgbClr val="008000"/>
            </a:solidFill>
            <a:round/>
            <a:headEnd/>
            <a:tailEnd/>
          </a:ln>
        </p:spPr>
        <p:txBody>
          <a:bodyPr wrap="none" anchor="ctr"/>
          <a:lstStyle/>
          <a:p>
            <a:endParaRPr lang="zh-CN" altLang="en-US"/>
          </a:p>
        </p:txBody>
      </p:sp>
      <p:sp>
        <p:nvSpPr>
          <p:cNvPr id="38994" name="Line 214"/>
          <p:cNvSpPr>
            <a:spLocks noChangeShapeType="1"/>
          </p:cNvSpPr>
          <p:nvPr/>
        </p:nvSpPr>
        <p:spPr bwMode="auto">
          <a:xfrm flipV="1">
            <a:off x="5638800" y="1823623"/>
            <a:ext cx="838200" cy="1830387"/>
          </a:xfrm>
          <a:prstGeom prst="line">
            <a:avLst/>
          </a:prstGeom>
          <a:noFill/>
          <a:ln w="28575">
            <a:solidFill>
              <a:srgbClr val="008000"/>
            </a:solidFill>
            <a:round/>
            <a:headEnd/>
            <a:tailEnd/>
          </a:ln>
        </p:spPr>
        <p:txBody>
          <a:bodyPr wrap="none" anchor="ctr"/>
          <a:lstStyle/>
          <a:p>
            <a:endParaRPr lang="zh-CN" altLang="en-US"/>
          </a:p>
        </p:txBody>
      </p:sp>
      <p:sp>
        <p:nvSpPr>
          <p:cNvPr id="38995" name="Line 215"/>
          <p:cNvSpPr>
            <a:spLocks noChangeShapeType="1"/>
          </p:cNvSpPr>
          <p:nvPr/>
        </p:nvSpPr>
        <p:spPr bwMode="auto">
          <a:xfrm flipV="1">
            <a:off x="5638800" y="2890423"/>
            <a:ext cx="838200" cy="1144587"/>
          </a:xfrm>
          <a:prstGeom prst="line">
            <a:avLst/>
          </a:prstGeom>
          <a:noFill/>
          <a:ln w="28575">
            <a:solidFill>
              <a:srgbClr val="008000"/>
            </a:solidFill>
            <a:round/>
            <a:headEnd/>
            <a:tailEnd/>
          </a:ln>
        </p:spPr>
        <p:txBody>
          <a:bodyPr wrap="none" anchor="ctr"/>
          <a:lstStyle/>
          <a:p>
            <a:endParaRPr lang="zh-CN" altLang="en-US"/>
          </a:p>
        </p:txBody>
      </p:sp>
      <p:sp>
        <p:nvSpPr>
          <p:cNvPr id="38996" name="Line 216"/>
          <p:cNvSpPr>
            <a:spLocks noChangeShapeType="1"/>
          </p:cNvSpPr>
          <p:nvPr/>
        </p:nvSpPr>
        <p:spPr bwMode="auto">
          <a:xfrm flipV="1">
            <a:off x="5638800" y="4035010"/>
            <a:ext cx="838200" cy="685800"/>
          </a:xfrm>
          <a:prstGeom prst="line">
            <a:avLst/>
          </a:prstGeom>
          <a:noFill/>
          <a:ln w="28575">
            <a:solidFill>
              <a:srgbClr val="008000"/>
            </a:solidFill>
            <a:round/>
            <a:headEnd/>
            <a:tailEnd/>
          </a:ln>
        </p:spPr>
        <p:txBody>
          <a:bodyPr wrap="none" anchor="ctr"/>
          <a:lstStyle/>
          <a:p>
            <a:endParaRPr lang="zh-CN" altLang="en-US"/>
          </a:p>
        </p:txBody>
      </p:sp>
      <p:sp>
        <p:nvSpPr>
          <p:cNvPr id="38997" name="Line 217"/>
          <p:cNvSpPr>
            <a:spLocks noChangeShapeType="1"/>
          </p:cNvSpPr>
          <p:nvPr/>
        </p:nvSpPr>
        <p:spPr bwMode="auto">
          <a:xfrm>
            <a:off x="7315200" y="1820448"/>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8998" name="Line 218"/>
          <p:cNvSpPr>
            <a:spLocks noChangeShapeType="1"/>
          </p:cNvSpPr>
          <p:nvPr/>
        </p:nvSpPr>
        <p:spPr bwMode="auto">
          <a:xfrm>
            <a:off x="7315200" y="2507835"/>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8999" name="Line 219"/>
          <p:cNvSpPr>
            <a:spLocks noChangeShapeType="1"/>
          </p:cNvSpPr>
          <p:nvPr/>
        </p:nvSpPr>
        <p:spPr bwMode="auto">
          <a:xfrm>
            <a:off x="7315200" y="2887248"/>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0" name="Line 220"/>
          <p:cNvSpPr>
            <a:spLocks noChangeShapeType="1"/>
          </p:cNvSpPr>
          <p:nvPr/>
        </p:nvSpPr>
        <p:spPr bwMode="auto">
          <a:xfrm>
            <a:off x="7315200" y="1444210"/>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1" name="Line 221"/>
          <p:cNvSpPr>
            <a:spLocks noChangeShapeType="1"/>
          </p:cNvSpPr>
          <p:nvPr/>
        </p:nvSpPr>
        <p:spPr bwMode="auto">
          <a:xfrm>
            <a:off x="7315200" y="4035010"/>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2" name="Line 222"/>
          <p:cNvSpPr>
            <a:spLocks noChangeShapeType="1"/>
          </p:cNvSpPr>
          <p:nvPr/>
        </p:nvSpPr>
        <p:spPr bwMode="auto">
          <a:xfrm>
            <a:off x="7315200" y="4722398"/>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3" name="Line 223"/>
          <p:cNvSpPr>
            <a:spLocks noChangeShapeType="1"/>
          </p:cNvSpPr>
          <p:nvPr/>
        </p:nvSpPr>
        <p:spPr bwMode="auto">
          <a:xfrm>
            <a:off x="7315200" y="5101810"/>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4" name="Line 224"/>
          <p:cNvSpPr>
            <a:spLocks noChangeShapeType="1"/>
          </p:cNvSpPr>
          <p:nvPr/>
        </p:nvSpPr>
        <p:spPr bwMode="auto">
          <a:xfrm>
            <a:off x="7315200" y="3658773"/>
            <a:ext cx="533400" cy="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39005" name="Rectangle 225"/>
          <p:cNvSpPr>
            <a:spLocks noChangeArrowheads="1"/>
          </p:cNvSpPr>
          <p:nvPr/>
        </p:nvSpPr>
        <p:spPr bwMode="auto">
          <a:xfrm>
            <a:off x="7848600" y="12918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0</a:t>
            </a:r>
          </a:p>
        </p:txBody>
      </p:sp>
      <p:sp>
        <p:nvSpPr>
          <p:cNvPr id="39006" name="Rectangle 226"/>
          <p:cNvSpPr>
            <a:spLocks noChangeArrowheads="1"/>
          </p:cNvSpPr>
          <p:nvPr/>
        </p:nvSpPr>
        <p:spPr bwMode="auto">
          <a:xfrm>
            <a:off x="7848600" y="16728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1</a:t>
            </a:r>
          </a:p>
        </p:txBody>
      </p:sp>
      <p:sp>
        <p:nvSpPr>
          <p:cNvPr id="39007" name="Rectangle 227"/>
          <p:cNvSpPr>
            <a:spLocks noChangeArrowheads="1"/>
          </p:cNvSpPr>
          <p:nvPr/>
        </p:nvSpPr>
        <p:spPr bwMode="auto">
          <a:xfrm>
            <a:off x="7848600" y="23586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2</a:t>
            </a:r>
          </a:p>
        </p:txBody>
      </p:sp>
      <p:sp>
        <p:nvSpPr>
          <p:cNvPr id="39008" name="Rectangle 228"/>
          <p:cNvSpPr>
            <a:spLocks noChangeArrowheads="1"/>
          </p:cNvSpPr>
          <p:nvPr/>
        </p:nvSpPr>
        <p:spPr bwMode="auto">
          <a:xfrm>
            <a:off x="7848600" y="27396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3</a:t>
            </a:r>
          </a:p>
        </p:txBody>
      </p:sp>
      <p:sp>
        <p:nvSpPr>
          <p:cNvPr id="39009" name="Rectangle 229"/>
          <p:cNvSpPr>
            <a:spLocks noChangeArrowheads="1"/>
          </p:cNvSpPr>
          <p:nvPr/>
        </p:nvSpPr>
        <p:spPr bwMode="auto">
          <a:xfrm>
            <a:off x="7848600" y="35016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4</a:t>
            </a:r>
          </a:p>
        </p:txBody>
      </p:sp>
      <p:sp>
        <p:nvSpPr>
          <p:cNvPr id="39010" name="Rectangle 230"/>
          <p:cNvSpPr>
            <a:spLocks noChangeArrowheads="1"/>
          </p:cNvSpPr>
          <p:nvPr/>
        </p:nvSpPr>
        <p:spPr bwMode="auto">
          <a:xfrm>
            <a:off x="7848600" y="3882610"/>
            <a:ext cx="304800" cy="306388"/>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5</a:t>
            </a:r>
          </a:p>
        </p:txBody>
      </p:sp>
      <p:sp>
        <p:nvSpPr>
          <p:cNvPr id="39011" name="Rectangle 231"/>
          <p:cNvSpPr>
            <a:spLocks noChangeArrowheads="1"/>
          </p:cNvSpPr>
          <p:nvPr/>
        </p:nvSpPr>
        <p:spPr bwMode="auto">
          <a:xfrm>
            <a:off x="7848600" y="4569998"/>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6</a:t>
            </a:r>
          </a:p>
        </p:txBody>
      </p:sp>
      <p:sp>
        <p:nvSpPr>
          <p:cNvPr id="39012" name="Rectangle 232"/>
          <p:cNvSpPr>
            <a:spLocks noChangeArrowheads="1"/>
          </p:cNvSpPr>
          <p:nvPr/>
        </p:nvSpPr>
        <p:spPr bwMode="auto">
          <a:xfrm>
            <a:off x="7848600" y="4950998"/>
            <a:ext cx="304800" cy="306387"/>
          </a:xfrm>
          <a:prstGeom prst="rect">
            <a:avLst/>
          </a:prstGeom>
          <a:noFill/>
          <a:ln w="28575">
            <a:solidFill>
              <a:srgbClr val="FF3300"/>
            </a:solidFill>
            <a:miter lim="800000"/>
            <a:headEnd/>
            <a:tailEnd/>
          </a:ln>
        </p:spPr>
        <p:txBody>
          <a:bodyPr wrap="none" lIns="0" tIns="0" rIns="0" bIns="0" anchor="ctr"/>
          <a:lstStyle/>
          <a:p>
            <a:pPr>
              <a:spcBef>
                <a:spcPct val="0"/>
              </a:spcBef>
            </a:pPr>
            <a:r>
              <a:rPr kumimoji="1" lang="en-US" altLang="zh-CN" sz="2400"/>
              <a:t>7</a:t>
            </a:r>
          </a:p>
        </p:txBody>
      </p:sp>
      <p:sp>
        <p:nvSpPr>
          <p:cNvPr id="39013" name="Rectangle 257"/>
          <p:cNvSpPr>
            <a:spLocks noChangeArrowheads="1"/>
          </p:cNvSpPr>
          <p:nvPr/>
        </p:nvSpPr>
        <p:spPr bwMode="auto">
          <a:xfrm>
            <a:off x="2865438" y="555984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9014" name="Line 258"/>
          <p:cNvSpPr>
            <a:spLocks noChangeShapeType="1"/>
          </p:cNvSpPr>
          <p:nvPr/>
        </p:nvSpPr>
        <p:spPr bwMode="auto">
          <a:xfrm>
            <a:off x="2484438"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15" name="Line 259"/>
          <p:cNvSpPr>
            <a:spLocks noChangeShapeType="1"/>
          </p:cNvSpPr>
          <p:nvPr/>
        </p:nvSpPr>
        <p:spPr bwMode="auto">
          <a:xfrm>
            <a:off x="2484438"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16" name="Line 260"/>
          <p:cNvSpPr>
            <a:spLocks noChangeShapeType="1"/>
          </p:cNvSpPr>
          <p:nvPr/>
        </p:nvSpPr>
        <p:spPr bwMode="auto">
          <a:xfrm>
            <a:off x="3398838"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17" name="Line 261"/>
          <p:cNvSpPr>
            <a:spLocks noChangeShapeType="1"/>
          </p:cNvSpPr>
          <p:nvPr/>
        </p:nvSpPr>
        <p:spPr bwMode="auto">
          <a:xfrm>
            <a:off x="3398838"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18" name="Line 262"/>
          <p:cNvSpPr>
            <a:spLocks noChangeShapeType="1"/>
          </p:cNvSpPr>
          <p:nvPr/>
        </p:nvSpPr>
        <p:spPr bwMode="auto">
          <a:xfrm>
            <a:off x="2865438" y="5636045"/>
            <a:ext cx="533400" cy="0"/>
          </a:xfrm>
          <a:prstGeom prst="line">
            <a:avLst/>
          </a:prstGeom>
          <a:noFill/>
          <a:ln w="28575">
            <a:solidFill>
              <a:schemeClr val="tx1"/>
            </a:solidFill>
            <a:prstDash val="dash"/>
            <a:round/>
            <a:headEnd/>
            <a:tailEnd type="none" w="med" len="lg"/>
          </a:ln>
        </p:spPr>
        <p:txBody>
          <a:bodyPr/>
          <a:lstStyle/>
          <a:p>
            <a:endParaRPr lang="zh-CN" altLang="en-US"/>
          </a:p>
        </p:txBody>
      </p:sp>
      <p:sp>
        <p:nvSpPr>
          <p:cNvPr id="39019" name="Line 263"/>
          <p:cNvSpPr>
            <a:spLocks noChangeShapeType="1"/>
          </p:cNvSpPr>
          <p:nvPr/>
        </p:nvSpPr>
        <p:spPr bwMode="auto">
          <a:xfrm>
            <a:off x="2865438" y="6017045"/>
            <a:ext cx="533400" cy="0"/>
          </a:xfrm>
          <a:prstGeom prst="line">
            <a:avLst/>
          </a:prstGeom>
          <a:noFill/>
          <a:ln w="28575">
            <a:solidFill>
              <a:schemeClr val="tx1"/>
            </a:solidFill>
            <a:prstDash val="dash"/>
            <a:round/>
            <a:headEnd/>
            <a:tailEnd type="none" w="med" len="lg"/>
          </a:ln>
        </p:spPr>
        <p:txBody>
          <a:bodyPr/>
          <a:lstStyle/>
          <a:p>
            <a:endParaRPr lang="zh-CN" altLang="en-US"/>
          </a:p>
        </p:txBody>
      </p:sp>
      <p:sp>
        <p:nvSpPr>
          <p:cNvPr id="39020" name="Rectangle 264"/>
          <p:cNvSpPr>
            <a:spLocks noChangeArrowheads="1"/>
          </p:cNvSpPr>
          <p:nvPr/>
        </p:nvSpPr>
        <p:spPr bwMode="auto">
          <a:xfrm>
            <a:off x="4378325" y="555984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9021" name="Line 265"/>
          <p:cNvSpPr>
            <a:spLocks noChangeShapeType="1"/>
          </p:cNvSpPr>
          <p:nvPr/>
        </p:nvSpPr>
        <p:spPr bwMode="auto">
          <a:xfrm>
            <a:off x="3997325"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22" name="Line 266"/>
          <p:cNvSpPr>
            <a:spLocks noChangeShapeType="1"/>
          </p:cNvSpPr>
          <p:nvPr/>
        </p:nvSpPr>
        <p:spPr bwMode="auto">
          <a:xfrm>
            <a:off x="3997325"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23" name="Line 267"/>
          <p:cNvSpPr>
            <a:spLocks noChangeShapeType="1"/>
          </p:cNvSpPr>
          <p:nvPr/>
        </p:nvSpPr>
        <p:spPr bwMode="auto">
          <a:xfrm>
            <a:off x="4911725"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24" name="Line 268"/>
          <p:cNvSpPr>
            <a:spLocks noChangeShapeType="1"/>
          </p:cNvSpPr>
          <p:nvPr/>
        </p:nvSpPr>
        <p:spPr bwMode="auto">
          <a:xfrm>
            <a:off x="4911725"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25" name="Line 269"/>
          <p:cNvSpPr>
            <a:spLocks noChangeShapeType="1"/>
          </p:cNvSpPr>
          <p:nvPr/>
        </p:nvSpPr>
        <p:spPr bwMode="auto">
          <a:xfrm>
            <a:off x="4378325" y="5636045"/>
            <a:ext cx="533400" cy="381000"/>
          </a:xfrm>
          <a:prstGeom prst="line">
            <a:avLst/>
          </a:prstGeom>
          <a:noFill/>
          <a:ln w="28575">
            <a:solidFill>
              <a:schemeClr val="tx1"/>
            </a:solidFill>
            <a:prstDash val="dash"/>
            <a:round/>
            <a:headEnd/>
            <a:tailEnd type="none" w="med" len="lg"/>
          </a:ln>
        </p:spPr>
        <p:txBody>
          <a:bodyPr/>
          <a:lstStyle/>
          <a:p>
            <a:endParaRPr lang="zh-CN" altLang="en-US"/>
          </a:p>
        </p:txBody>
      </p:sp>
      <p:sp>
        <p:nvSpPr>
          <p:cNvPr id="39026" name="Line 270"/>
          <p:cNvSpPr>
            <a:spLocks noChangeShapeType="1"/>
          </p:cNvSpPr>
          <p:nvPr/>
        </p:nvSpPr>
        <p:spPr bwMode="auto">
          <a:xfrm flipV="1">
            <a:off x="4378325" y="5636045"/>
            <a:ext cx="533400" cy="381000"/>
          </a:xfrm>
          <a:prstGeom prst="line">
            <a:avLst/>
          </a:prstGeom>
          <a:noFill/>
          <a:ln w="28575">
            <a:solidFill>
              <a:schemeClr val="tx1"/>
            </a:solidFill>
            <a:prstDash val="dash"/>
            <a:round/>
            <a:headEnd/>
            <a:tailEnd type="none" w="med" len="lg"/>
          </a:ln>
        </p:spPr>
        <p:txBody>
          <a:bodyPr/>
          <a:lstStyle/>
          <a:p>
            <a:endParaRPr lang="zh-CN" altLang="en-US"/>
          </a:p>
        </p:txBody>
      </p:sp>
      <p:sp>
        <p:nvSpPr>
          <p:cNvPr id="39027" name="Rectangle 271"/>
          <p:cNvSpPr>
            <a:spLocks noChangeArrowheads="1"/>
          </p:cNvSpPr>
          <p:nvPr/>
        </p:nvSpPr>
        <p:spPr bwMode="auto">
          <a:xfrm>
            <a:off x="5889625" y="555984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9028" name="Line 272"/>
          <p:cNvSpPr>
            <a:spLocks noChangeShapeType="1"/>
          </p:cNvSpPr>
          <p:nvPr/>
        </p:nvSpPr>
        <p:spPr bwMode="auto">
          <a:xfrm>
            <a:off x="5508625"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29" name="Line 273"/>
          <p:cNvSpPr>
            <a:spLocks noChangeShapeType="1"/>
          </p:cNvSpPr>
          <p:nvPr/>
        </p:nvSpPr>
        <p:spPr bwMode="auto">
          <a:xfrm>
            <a:off x="5508625"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0" name="Line 274"/>
          <p:cNvSpPr>
            <a:spLocks noChangeShapeType="1"/>
          </p:cNvSpPr>
          <p:nvPr/>
        </p:nvSpPr>
        <p:spPr bwMode="auto">
          <a:xfrm>
            <a:off x="6423025"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1" name="Line 275"/>
          <p:cNvSpPr>
            <a:spLocks noChangeShapeType="1"/>
          </p:cNvSpPr>
          <p:nvPr/>
        </p:nvSpPr>
        <p:spPr bwMode="auto">
          <a:xfrm>
            <a:off x="6423025"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2" name="Line 276"/>
          <p:cNvSpPr>
            <a:spLocks noChangeShapeType="1"/>
          </p:cNvSpPr>
          <p:nvPr/>
        </p:nvSpPr>
        <p:spPr bwMode="auto">
          <a:xfrm>
            <a:off x="5889625" y="5636045"/>
            <a:ext cx="533400" cy="0"/>
          </a:xfrm>
          <a:prstGeom prst="line">
            <a:avLst/>
          </a:prstGeom>
          <a:noFill/>
          <a:ln w="28575">
            <a:solidFill>
              <a:schemeClr val="tx1"/>
            </a:solidFill>
            <a:prstDash val="dash"/>
            <a:round/>
            <a:headEnd/>
            <a:tailEnd type="none" w="med" len="lg"/>
          </a:ln>
        </p:spPr>
        <p:txBody>
          <a:bodyPr/>
          <a:lstStyle/>
          <a:p>
            <a:endParaRPr lang="zh-CN" altLang="en-US"/>
          </a:p>
        </p:txBody>
      </p:sp>
      <p:sp>
        <p:nvSpPr>
          <p:cNvPr id="39033" name="Line 277"/>
          <p:cNvSpPr>
            <a:spLocks noChangeShapeType="1"/>
          </p:cNvSpPr>
          <p:nvPr/>
        </p:nvSpPr>
        <p:spPr bwMode="auto">
          <a:xfrm>
            <a:off x="5889625" y="5636045"/>
            <a:ext cx="533400" cy="381000"/>
          </a:xfrm>
          <a:prstGeom prst="line">
            <a:avLst/>
          </a:prstGeom>
          <a:noFill/>
          <a:ln w="28575">
            <a:solidFill>
              <a:schemeClr val="tx1"/>
            </a:solidFill>
            <a:prstDash val="dash"/>
            <a:round/>
            <a:headEnd/>
            <a:tailEnd type="none" w="med" len="lg"/>
          </a:ln>
        </p:spPr>
        <p:txBody>
          <a:bodyPr/>
          <a:lstStyle/>
          <a:p>
            <a:endParaRPr lang="zh-CN" altLang="en-US"/>
          </a:p>
        </p:txBody>
      </p:sp>
      <p:sp>
        <p:nvSpPr>
          <p:cNvPr id="39034" name="Rectangle 278"/>
          <p:cNvSpPr>
            <a:spLocks noChangeArrowheads="1"/>
          </p:cNvSpPr>
          <p:nvPr/>
        </p:nvSpPr>
        <p:spPr bwMode="auto">
          <a:xfrm>
            <a:off x="7402513" y="555984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39035" name="Line 279"/>
          <p:cNvSpPr>
            <a:spLocks noChangeShapeType="1"/>
          </p:cNvSpPr>
          <p:nvPr/>
        </p:nvSpPr>
        <p:spPr bwMode="auto">
          <a:xfrm>
            <a:off x="7021513"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6" name="Line 280"/>
          <p:cNvSpPr>
            <a:spLocks noChangeShapeType="1"/>
          </p:cNvSpPr>
          <p:nvPr/>
        </p:nvSpPr>
        <p:spPr bwMode="auto">
          <a:xfrm>
            <a:off x="7021513"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7" name="Line 281"/>
          <p:cNvSpPr>
            <a:spLocks noChangeShapeType="1"/>
          </p:cNvSpPr>
          <p:nvPr/>
        </p:nvSpPr>
        <p:spPr bwMode="auto">
          <a:xfrm>
            <a:off x="7935913" y="5636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8" name="Line 282"/>
          <p:cNvSpPr>
            <a:spLocks noChangeShapeType="1"/>
          </p:cNvSpPr>
          <p:nvPr/>
        </p:nvSpPr>
        <p:spPr bwMode="auto">
          <a:xfrm>
            <a:off x="7935913" y="6017045"/>
            <a:ext cx="381000" cy="0"/>
          </a:xfrm>
          <a:prstGeom prst="line">
            <a:avLst/>
          </a:prstGeom>
          <a:noFill/>
          <a:ln w="28575">
            <a:solidFill>
              <a:schemeClr val="tx1"/>
            </a:solidFill>
            <a:round/>
            <a:headEnd/>
            <a:tailEnd type="triangle" w="med" len="lg"/>
          </a:ln>
        </p:spPr>
        <p:txBody>
          <a:bodyPr/>
          <a:lstStyle/>
          <a:p>
            <a:endParaRPr lang="zh-CN" altLang="en-US"/>
          </a:p>
        </p:txBody>
      </p:sp>
      <p:sp>
        <p:nvSpPr>
          <p:cNvPr id="39039" name="Line 283"/>
          <p:cNvSpPr>
            <a:spLocks noChangeShapeType="1"/>
          </p:cNvSpPr>
          <p:nvPr/>
        </p:nvSpPr>
        <p:spPr bwMode="auto">
          <a:xfrm flipV="1">
            <a:off x="7402513" y="5636045"/>
            <a:ext cx="533400" cy="381000"/>
          </a:xfrm>
          <a:prstGeom prst="line">
            <a:avLst/>
          </a:prstGeom>
          <a:noFill/>
          <a:ln w="28575">
            <a:solidFill>
              <a:schemeClr val="tx1"/>
            </a:solidFill>
            <a:prstDash val="dash"/>
            <a:round/>
            <a:headEnd/>
            <a:tailEnd type="none" w="med" len="lg"/>
          </a:ln>
        </p:spPr>
        <p:txBody>
          <a:bodyPr/>
          <a:lstStyle/>
          <a:p>
            <a:endParaRPr lang="zh-CN" altLang="en-US"/>
          </a:p>
        </p:txBody>
      </p:sp>
      <p:sp>
        <p:nvSpPr>
          <p:cNvPr id="39040" name="Line 284"/>
          <p:cNvSpPr>
            <a:spLocks noChangeShapeType="1"/>
          </p:cNvSpPr>
          <p:nvPr/>
        </p:nvSpPr>
        <p:spPr bwMode="auto">
          <a:xfrm>
            <a:off x="7402513" y="6017045"/>
            <a:ext cx="533400" cy="0"/>
          </a:xfrm>
          <a:prstGeom prst="line">
            <a:avLst/>
          </a:prstGeom>
          <a:noFill/>
          <a:ln w="28575">
            <a:solidFill>
              <a:schemeClr val="tx1"/>
            </a:solidFill>
            <a:prstDash val="dash"/>
            <a:round/>
            <a:headEnd/>
            <a:tailEnd type="none" w="med" len="lg"/>
          </a:ln>
        </p:spPr>
        <p:txBody>
          <a:bodyPr/>
          <a:lstStyle/>
          <a:p>
            <a:endParaRPr lang="zh-CN" altLang="en-US"/>
          </a:p>
        </p:txBody>
      </p:sp>
      <p:sp>
        <p:nvSpPr>
          <p:cNvPr id="39041" name="Rectangle 285"/>
          <p:cNvSpPr>
            <a:spLocks noChangeArrowheads="1"/>
          </p:cNvSpPr>
          <p:nvPr/>
        </p:nvSpPr>
        <p:spPr bwMode="auto">
          <a:xfrm>
            <a:off x="2713038" y="6093245"/>
            <a:ext cx="838200" cy="457200"/>
          </a:xfrm>
          <a:prstGeom prst="rect">
            <a:avLst/>
          </a:prstGeom>
          <a:noFill/>
          <a:ln w="9525">
            <a:noFill/>
            <a:miter lim="800000"/>
            <a:headEnd/>
            <a:tailEnd/>
          </a:ln>
        </p:spPr>
        <p:txBody>
          <a:bodyPr wrap="none" anchor="ctr"/>
          <a:lstStyle/>
          <a:p>
            <a:pPr>
              <a:spcBef>
                <a:spcPct val="0"/>
              </a:spcBef>
            </a:pPr>
            <a:r>
              <a:rPr kumimoji="1" lang="zh-CN" altLang="en-US" sz="2400">
                <a:solidFill>
                  <a:srgbClr val="FF0000"/>
                </a:solidFill>
              </a:rPr>
              <a:t>直通</a:t>
            </a:r>
          </a:p>
        </p:txBody>
      </p:sp>
      <p:sp>
        <p:nvSpPr>
          <p:cNvPr id="39042" name="Rectangle 286"/>
          <p:cNvSpPr>
            <a:spLocks noChangeArrowheads="1"/>
          </p:cNvSpPr>
          <p:nvPr/>
        </p:nvSpPr>
        <p:spPr bwMode="auto">
          <a:xfrm>
            <a:off x="4225925" y="6093245"/>
            <a:ext cx="838200" cy="457200"/>
          </a:xfrm>
          <a:prstGeom prst="rect">
            <a:avLst/>
          </a:prstGeom>
          <a:noFill/>
          <a:ln w="9525">
            <a:noFill/>
            <a:miter lim="800000"/>
            <a:headEnd/>
            <a:tailEnd/>
          </a:ln>
        </p:spPr>
        <p:txBody>
          <a:bodyPr wrap="none" anchor="ctr"/>
          <a:lstStyle/>
          <a:p>
            <a:pPr>
              <a:spcBef>
                <a:spcPct val="0"/>
              </a:spcBef>
            </a:pPr>
            <a:r>
              <a:rPr kumimoji="1" lang="zh-CN" altLang="en-US" sz="2400">
                <a:solidFill>
                  <a:srgbClr val="FF0000"/>
                </a:solidFill>
              </a:rPr>
              <a:t>交叉</a:t>
            </a:r>
          </a:p>
        </p:txBody>
      </p:sp>
      <p:sp>
        <p:nvSpPr>
          <p:cNvPr id="39043" name="Rectangle 287"/>
          <p:cNvSpPr>
            <a:spLocks noChangeArrowheads="1"/>
          </p:cNvSpPr>
          <p:nvPr/>
        </p:nvSpPr>
        <p:spPr bwMode="auto">
          <a:xfrm>
            <a:off x="5737225" y="6093245"/>
            <a:ext cx="838200" cy="457200"/>
          </a:xfrm>
          <a:prstGeom prst="rect">
            <a:avLst/>
          </a:prstGeom>
          <a:noFill/>
          <a:ln w="9525">
            <a:noFill/>
            <a:miter lim="800000"/>
            <a:headEnd/>
            <a:tailEnd/>
          </a:ln>
        </p:spPr>
        <p:txBody>
          <a:bodyPr wrap="none" anchor="ctr"/>
          <a:lstStyle/>
          <a:p>
            <a:pPr>
              <a:spcBef>
                <a:spcPct val="0"/>
              </a:spcBef>
            </a:pPr>
            <a:r>
              <a:rPr kumimoji="1" lang="zh-CN" altLang="en-US" sz="2400">
                <a:solidFill>
                  <a:srgbClr val="FF0000"/>
                </a:solidFill>
              </a:rPr>
              <a:t>上播</a:t>
            </a:r>
          </a:p>
        </p:txBody>
      </p:sp>
      <p:sp>
        <p:nvSpPr>
          <p:cNvPr id="39044" name="Rectangle 288"/>
          <p:cNvSpPr>
            <a:spLocks noChangeArrowheads="1"/>
          </p:cNvSpPr>
          <p:nvPr/>
        </p:nvSpPr>
        <p:spPr bwMode="auto">
          <a:xfrm>
            <a:off x="7250113" y="6093245"/>
            <a:ext cx="838200" cy="457200"/>
          </a:xfrm>
          <a:prstGeom prst="rect">
            <a:avLst/>
          </a:prstGeom>
          <a:noFill/>
          <a:ln w="9525">
            <a:noFill/>
            <a:miter lim="800000"/>
            <a:headEnd/>
            <a:tailEnd/>
          </a:ln>
        </p:spPr>
        <p:txBody>
          <a:bodyPr wrap="none" anchor="ctr"/>
          <a:lstStyle/>
          <a:p>
            <a:pPr>
              <a:spcBef>
                <a:spcPct val="0"/>
              </a:spcBef>
            </a:pPr>
            <a:r>
              <a:rPr kumimoji="1" lang="zh-CN" altLang="en-US" sz="2400">
                <a:solidFill>
                  <a:srgbClr val="FF0000"/>
                </a:solidFill>
              </a:rPr>
              <a:t>下播</a:t>
            </a:r>
          </a:p>
        </p:txBody>
      </p:sp>
      <p:sp>
        <p:nvSpPr>
          <p:cNvPr id="39045" name="Rectangle 289"/>
          <p:cNvSpPr>
            <a:spLocks noChangeArrowheads="1"/>
          </p:cNvSpPr>
          <p:nvPr/>
        </p:nvSpPr>
        <p:spPr bwMode="auto">
          <a:xfrm>
            <a:off x="152400" y="5362135"/>
            <a:ext cx="8839200" cy="76200"/>
          </a:xfrm>
          <a:prstGeom prst="rect">
            <a:avLst/>
          </a:prstGeom>
          <a:solidFill>
            <a:srgbClr val="FF6600"/>
          </a:solidFill>
          <a:ln w="28575" algn="ctr">
            <a:noFill/>
            <a:miter lim="800000"/>
            <a:headEnd/>
            <a:tailEnd type="none" w="med" len="lg"/>
          </a:ln>
        </p:spPr>
        <p:txBody>
          <a:bodyPr wrap="none" anchor="ctr"/>
          <a:lstStyle/>
          <a:p>
            <a:endParaRPr lang="zh-CN" altLang="en-US"/>
          </a:p>
        </p:txBody>
      </p:sp>
      <p:sp>
        <p:nvSpPr>
          <p:cNvPr id="39046" name="Text Box 290"/>
          <p:cNvSpPr txBox="1">
            <a:spLocks noChangeArrowheads="1"/>
          </p:cNvSpPr>
          <p:nvPr/>
        </p:nvSpPr>
        <p:spPr bwMode="auto">
          <a:xfrm>
            <a:off x="179388" y="1172748"/>
            <a:ext cx="1152525" cy="457200"/>
          </a:xfrm>
          <a:prstGeom prst="rect">
            <a:avLst/>
          </a:prstGeom>
          <a:noFill/>
          <a:ln w="28575" algn="ctr">
            <a:noFill/>
            <a:miter lim="800000"/>
            <a:headEnd/>
            <a:tailEnd/>
          </a:ln>
        </p:spPr>
        <p:txBody>
          <a:bodyPr>
            <a:spAutoFit/>
          </a:bodyPr>
          <a:lstStyle/>
          <a:p>
            <a:pPr algn="l"/>
            <a:r>
              <a:rPr lang="en-US" altLang="zh-CN" sz="2400">
                <a:latin typeface="Arial" charset="0"/>
              </a:rPr>
              <a:t>CPU</a:t>
            </a:r>
          </a:p>
        </p:txBody>
      </p:sp>
      <p:sp>
        <p:nvSpPr>
          <p:cNvPr id="39047" name="Text Box 291"/>
          <p:cNvSpPr txBox="1">
            <a:spLocks noChangeArrowheads="1"/>
          </p:cNvSpPr>
          <p:nvPr/>
        </p:nvSpPr>
        <p:spPr bwMode="auto">
          <a:xfrm>
            <a:off x="7812088" y="1125123"/>
            <a:ext cx="1152525" cy="457200"/>
          </a:xfrm>
          <a:prstGeom prst="rect">
            <a:avLst/>
          </a:prstGeom>
          <a:noFill/>
          <a:ln w="28575" algn="ctr">
            <a:noFill/>
            <a:miter lim="800000"/>
            <a:headEnd/>
            <a:tailEnd/>
          </a:ln>
        </p:spPr>
        <p:txBody>
          <a:bodyPr>
            <a:spAutoFit/>
          </a:bodyPr>
          <a:lstStyle/>
          <a:p>
            <a:pPr algn="r"/>
            <a:r>
              <a:rPr lang="zh-CN" altLang="en-US" sz="2400">
                <a:latin typeface="Arial" charset="0"/>
              </a:rPr>
              <a:t>内存</a:t>
            </a:r>
          </a:p>
        </p:txBody>
      </p:sp>
      <p:sp>
        <p:nvSpPr>
          <p:cNvPr id="39048" name="Text Box 292"/>
          <p:cNvSpPr txBox="1">
            <a:spLocks noChangeArrowheads="1"/>
          </p:cNvSpPr>
          <p:nvPr/>
        </p:nvSpPr>
        <p:spPr bwMode="auto">
          <a:xfrm>
            <a:off x="2627313" y="980660"/>
            <a:ext cx="865187" cy="457200"/>
          </a:xfrm>
          <a:prstGeom prst="rect">
            <a:avLst/>
          </a:prstGeom>
          <a:noFill/>
          <a:ln w="28575" algn="ctr">
            <a:noFill/>
            <a:miter lim="800000"/>
            <a:headEnd/>
            <a:tailEnd/>
          </a:ln>
        </p:spPr>
        <p:txBody>
          <a:bodyPr>
            <a:spAutoFit/>
          </a:bodyPr>
          <a:lstStyle/>
          <a:p>
            <a:r>
              <a:rPr lang="en-US" altLang="zh-CN" sz="2400">
                <a:latin typeface="Arial" charset="0"/>
              </a:rPr>
              <a:t>1</a:t>
            </a:r>
            <a:r>
              <a:rPr lang="zh-CN" altLang="en-US" sz="2400">
                <a:latin typeface="Arial" charset="0"/>
              </a:rPr>
              <a:t>级</a:t>
            </a:r>
          </a:p>
        </p:txBody>
      </p:sp>
      <p:sp>
        <p:nvSpPr>
          <p:cNvPr id="39049" name="Text Box 293"/>
          <p:cNvSpPr txBox="1">
            <a:spLocks noChangeArrowheads="1"/>
          </p:cNvSpPr>
          <p:nvPr/>
        </p:nvSpPr>
        <p:spPr bwMode="auto">
          <a:xfrm>
            <a:off x="4572000" y="980660"/>
            <a:ext cx="865188" cy="457200"/>
          </a:xfrm>
          <a:prstGeom prst="rect">
            <a:avLst/>
          </a:prstGeom>
          <a:noFill/>
          <a:ln w="28575" algn="ctr">
            <a:noFill/>
            <a:miter lim="800000"/>
            <a:headEnd/>
            <a:tailEnd/>
          </a:ln>
        </p:spPr>
        <p:txBody>
          <a:bodyPr>
            <a:spAutoFit/>
          </a:bodyPr>
          <a:lstStyle/>
          <a:p>
            <a:r>
              <a:rPr lang="en-US" altLang="zh-CN" sz="2400">
                <a:latin typeface="Arial" charset="0"/>
              </a:rPr>
              <a:t>2</a:t>
            </a:r>
            <a:r>
              <a:rPr lang="zh-CN" altLang="en-US" sz="2400">
                <a:latin typeface="Arial" charset="0"/>
              </a:rPr>
              <a:t>级</a:t>
            </a:r>
          </a:p>
        </p:txBody>
      </p:sp>
      <p:sp>
        <p:nvSpPr>
          <p:cNvPr id="39050" name="Text Box 294"/>
          <p:cNvSpPr txBox="1">
            <a:spLocks noChangeArrowheads="1"/>
          </p:cNvSpPr>
          <p:nvPr/>
        </p:nvSpPr>
        <p:spPr bwMode="auto">
          <a:xfrm>
            <a:off x="6586538" y="980660"/>
            <a:ext cx="865187" cy="457200"/>
          </a:xfrm>
          <a:prstGeom prst="rect">
            <a:avLst/>
          </a:prstGeom>
          <a:noFill/>
          <a:ln w="28575" algn="ctr">
            <a:noFill/>
            <a:miter lim="800000"/>
            <a:headEnd/>
            <a:tailEnd/>
          </a:ln>
        </p:spPr>
        <p:txBody>
          <a:bodyPr>
            <a:spAutoFit/>
          </a:bodyPr>
          <a:lstStyle/>
          <a:p>
            <a:r>
              <a:rPr lang="en-US" altLang="zh-CN" sz="2400">
                <a:latin typeface="Arial" charset="0"/>
              </a:rPr>
              <a:t>3</a:t>
            </a:r>
            <a:r>
              <a:rPr lang="zh-CN" altLang="en-US" sz="2400">
                <a:latin typeface="Arial" charset="0"/>
              </a:rPr>
              <a:t>级</a:t>
            </a:r>
          </a:p>
        </p:txBody>
      </p:sp>
      <p:sp>
        <p:nvSpPr>
          <p:cNvPr id="39051" name="Rectangle 295"/>
          <p:cNvSpPr>
            <a:spLocks noChangeArrowheads="1"/>
          </p:cNvSpPr>
          <p:nvPr/>
        </p:nvSpPr>
        <p:spPr bwMode="auto">
          <a:xfrm>
            <a:off x="1476375" y="1269585"/>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39052" name="Rectangle 296"/>
          <p:cNvSpPr>
            <a:spLocks noChangeArrowheads="1"/>
          </p:cNvSpPr>
          <p:nvPr/>
        </p:nvSpPr>
        <p:spPr bwMode="auto">
          <a:xfrm>
            <a:off x="3492500" y="1269585"/>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39053" name="Rectangle 297"/>
          <p:cNvSpPr>
            <a:spLocks noChangeArrowheads="1"/>
          </p:cNvSpPr>
          <p:nvPr/>
        </p:nvSpPr>
        <p:spPr bwMode="auto">
          <a:xfrm>
            <a:off x="5508625" y="1269585"/>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39054" name="Text Box 298"/>
          <p:cNvSpPr txBox="1">
            <a:spLocks noChangeArrowheads="1"/>
          </p:cNvSpPr>
          <p:nvPr/>
        </p:nvSpPr>
        <p:spPr bwMode="auto">
          <a:xfrm>
            <a:off x="1474788" y="1388648"/>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39055" name="Text Box 299"/>
          <p:cNvSpPr txBox="1">
            <a:spLocks noChangeArrowheads="1"/>
          </p:cNvSpPr>
          <p:nvPr/>
        </p:nvSpPr>
        <p:spPr bwMode="auto">
          <a:xfrm>
            <a:off x="3490913" y="1388648"/>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39056" name="Text Box 300"/>
          <p:cNvSpPr txBox="1">
            <a:spLocks noChangeArrowheads="1"/>
          </p:cNvSpPr>
          <p:nvPr/>
        </p:nvSpPr>
        <p:spPr bwMode="auto">
          <a:xfrm>
            <a:off x="5507038" y="1388648"/>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39057" name="Text Box 301"/>
          <p:cNvSpPr txBox="1">
            <a:spLocks noChangeArrowheads="1"/>
          </p:cNvSpPr>
          <p:nvPr/>
        </p:nvSpPr>
        <p:spPr bwMode="auto">
          <a:xfrm>
            <a:off x="215900" y="5480470"/>
            <a:ext cx="2051050" cy="822325"/>
          </a:xfrm>
          <a:prstGeom prst="rect">
            <a:avLst/>
          </a:prstGeom>
          <a:noFill/>
          <a:ln w="28575" algn="ctr">
            <a:noFill/>
            <a:miter lim="800000"/>
            <a:headEnd/>
            <a:tailEnd/>
          </a:ln>
        </p:spPr>
        <p:txBody>
          <a:bodyPr>
            <a:spAutoFit/>
          </a:bodyPr>
          <a:lstStyle/>
          <a:p>
            <a:pPr algn="l"/>
            <a:r>
              <a:rPr lang="en-US" altLang="zh-CN" sz="2400">
                <a:solidFill>
                  <a:srgbClr val="0000FF"/>
                </a:solidFill>
              </a:rPr>
              <a:t>2×2</a:t>
            </a:r>
            <a:r>
              <a:rPr lang="zh-CN" altLang="en-US" sz="2400">
                <a:solidFill>
                  <a:srgbClr val="0000FF"/>
                </a:solidFill>
              </a:rPr>
              <a:t>交叉开关的</a:t>
            </a:r>
            <a:r>
              <a:rPr lang="en-US" altLang="zh-CN" sz="2400">
                <a:solidFill>
                  <a:srgbClr val="0000FF"/>
                </a:solidFill>
              </a:rPr>
              <a:t>4</a:t>
            </a:r>
            <a:r>
              <a:rPr lang="zh-CN" altLang="en-US" sz="2400">
                <a:solidFill>
                  <a:srgbClr val="0000FF"/>
                </a:solidFill>
              </a:rPr>
              <a:t>种状态：</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D865F73A-E70C-44EF-AE28-ED442705B5FB}" type="slidenum">
              <a:rPr lang="zh-CN" altLang="en-US"/>
              <a:pPr/>
              <a:t>21</a:t>
            </a:fld>
            <a:endParaRPr lang="en-US" altLang="zh-CN"/>
          </a:p>
        </p:txBody>
      </p:sp>
      <p:sp>
        <p:nvSpPr>
          <p:cNvPr id="39939"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39940" name="Rectangle 3"/>
          <p:cNvSpPr>
            <a:spLocks noGrp="1" noChangeArrowheads="1"/>
          </p:cNvSpPr>
          <p:nvPr>
            <p:ph type="body" idx="1"/>
          </p:nvPr>
        </p:nvSpPr>
        <p:spPr>
          <a:xfrm>
            <a:off x="250825" y="547688"/>
            <a:ext cx="8713788" cy="649002"/>
          </a:xfrm>
        </p:spPr>
        <p:txBody>
          <a:bodyPr/>
          <a:lstStyle/>
          <a:p>
            <a:pPr eaLnBrk="1" hangingPunct="1">
              <a:spcBef>
                <a:spcPct val="5000"/>
              </a:spcBef>
              <a:buFont typeface="Wingdings" pitchFamily="2" charset="2"/>
              <a:buNone/>
            </a:pPr>
            <a:r>
              <a:rPr lang="en-US" altLang="zh-CN" dirty="0">
                <a:solidFill>
                  <a:srgbClr val="CC0066"/>
                </a:solidFill>
                <a:latin typeface="Arial" charset="0"/>
                <a:ea typeface="黑体" pitchFamily="2" charset="-122"/>
              </a:rPr>
              <a:t>2. </a:t>
            </a:r>
            <a:r>
              <a:rPr lang="zh-CN" altLang="en-US" dirty="0">
                <a:solidFill>
                  <a:srgbClr val="CC0066"/>
                </a:solidFill>
                <a:ea typeface="黑体" pitchFamily="2" charset="-122"/>
              </a:rPr>
              <a:t>多级互连网络：</a:t>
            </a:r>
            <a:r>
              <a:rPr lang="en-US" altLang="zh-CN" dirty="0">
                <a:solidFill>
                  <a:srgbClr val="0000FF"/>
                </a:solidFill>
                <a:ea typeface="黑体" pitchFamily="2" charset="-122"/>
              </a:rPr>
              <a:t>【</a:t>
            </a:r>
            <a:r>
              <a:rPr lang="zh-CN" altLang="en-US" dirty="0">
                <a:solidFill>
                  <a:srgbClr val="0000FF"/>
                </a:solidFill>
                <a:ea typeface="黑体" pitchFamily="2" charset="-122"/>
              </a:rPr>
              <a:t>例</a:t>
            </a:r>
            <a:r>
              <a:rPr lang="en-US" altLang="zh-CN" dirty="0">
                <a:solidFill>
                  <a:srgbClr val="0000FF"/>
                </a:solidFill>
                <a:ea typeface="黑体" pitchFamily="2" charset="-122"/>
              </a:rPr>
              <a:t>】</a:t>
            </a:r>
            <a:r>
              <a:rPr lang="en-US" altLang="zh-CN" dirty="0"/>
              <a:t>Omega</a:t>
            </a:r>
            <a:r>
              <a:rPr lang="zh-CN" altLang="en-US" dirty="0"/>
              <a:t>网络</a:t>
            </a:r>
          </a:p>
        </p:txBody>
      </p:sp>
      <p:sp>
        <p:nvSpPr>
          <p:cNvPr id="5" name="Rectangle 3">
            <a:extLst>
              <a:ext uri="{FF2B5EF4-FFF2-40B4-BE49-F238E27FC236}">
                <a16:creationId xmlns:a16="http://schemas.microsoft.com/office/drawing/2014/main" id="{75746676-5549-4997-9BCE-928623F97F36}"/>
              </a:ext>
            </a:extLst>
          </p:cNvPr>
          <p:cNvSpPr txBox="1">
            <a:spLocks noChangeArrowheads="1"/>
          </p:cNvSpPr>
          <p:nvPr/>
        </p:nvSpPr>
        <p:spPr bwMode="auto">
          <a:xfrm>
            <a:off x="467430" y="1844780"/>
            <a:ext cx="8055909" cy="17282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1463" indent="-271463"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541338" indent="-269875"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04863" indent="-26352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楷体" panose="02010609060101010101" pitchFamily="49" charset="-122"/>
                <a:ea typeface="楷体" panose="02010609060101010101" pitchFamily="49" charset="-122"/>
              </a:defRPr>
            </a:lvl3pPr>
            <a:lvl4pPr marL="1074738" indent="-2698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楷体" panose="02010609060101010101" pitchFamily="49" charset="-122"/>
                <a:ea typeface="楷体" panose="02010609060101010101" pitchFamily="49" charset="-122"/>
              </a:defRPr>
            </a:lvl4pPr>
            <a:lvl5pPr marL="1346200" indent="-271463"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楷体" panose="02010609060101010101" pitchFamily="49" charset="-122"/>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355600" indent="-355600" eaLnBrk="1" hangingPunct="1">
              <a:spcBef>
                <a:spcPts val="1800"/>
              </a:spcBef>
            </a:pPr>
            <a:r>
              <a:rPr lang="en-US" altLang="zh-CN" i="1" kern="0" dirty="0"/>
              <a:t>n</a:t>
            </a:r>
            <a:r>
              <a:rPr lang="zh-CN" altLang="en-US" kern="0" dirty="0"/>
              <a:t>个输入的</a:t>
            </a:r>
            <a:r>
              <a:rPr lang="en-US" altLang="zh-CN" kern="0" dirty="0"/>
              <a:t>Omega</a:t>
            </a:r>
            <a:r>
              <a:rPr lang="zh-CN" altLang="en-US" kern="0" dirty="0"/>
              <a:t>网络需要</a:t>
            </a:r>
            <a:r>
              <a:rPr lang="en-US" altLang="zh-CN" i="1" kern="0" dirty="0"/>
              <a:t>log</a:t>
            </a:r>
            <a:r>
              <a:rPr lang="en-US" altLang="zh-CN" kern="0" baseline="-25000" dirty="0"/>
              <a:t>2</a:t>
            </a:r>
            <a:r>
              <a:rPr lang="en-US" altLang="zh-CN" i="1" kern="0" dirty="0"/>
              <a:t>n</a:t>
            </a:r>
            <a:r>
              <a:rPr lang="zh-CN" altLang="en-US" kern="0" dirty="0"/>
              <a:t>级</a:t>
            </a:r>
            <a:r>
              <a:rPr lang="en-US" altLang="zh-CN" kern="0" dirty="0"/>
              <a:t>2×2</a:t>
            </a:r>
            <a:r>
              <a:rPr lang="zh-CN" altLang="en-US" kern="0" dirty="0"/>
              <a:t>开关；</a:t>
            </a:r>
            <a:br>
              <a:rPr lang="en-US" altLang="zh-CN" kern="0" dirty="0"/>
            </a:br>
            <a:r>
              <a:rPr lang="zh-CN" altLang="en-US" kern="0" dirty="0"/>
              <a:t>每级</a:t>
            </a:r>
            <a:r>
              <a:rPr lang="en-US" altLang="zh-CN" i="1" kern="0" dirty="0"/>
              <a:t>n</a:t>
            </a:r>
            <a:r>
              <a:rPr lang="en-US" altLang="zh-CN" kern="0" dirty="0"/>
              <a:t>/2</a:t>
            </a:r>
            <a:r>
              <a:rPr lang="zh-CN" altLang="en-US" kern="0" dirty="0"/>
              <a:t>个开关模块；</a:t>
            </a:r>
          </a:p>
          <a:p>
            <a:pPr marL="355600" indent="-355600" eaLnBrk="1" hangingPunct="1">
              <a:spcBef>
                <a:spcPct val="10000"/>
              </a:spcBef>
            </a:pPr>
            <a:r>
              <a:rPr lang="zh-CN" altLang="en-US" kern="0" dirty="0"/>
              <a:t>共需</a:t>
            </a:r>
            <a:r>
              <a:rPr lang="en-US" altLang="zh-CN" kern="0" dirty="0">
                <a:latin typeface="宋体" pitchFamily="2" charset="-122"/>
              </a:rPr>
              <a:t>(</a:t>
            </a:r>
            <a:r>
              <a:rPr lang="en-US" altLang="zh-CN" i="1" kern="0" dirty="0"/>
              <a:t>log</a:t>
            </a:r>
            <a:r>
              <a:rPr lang="en-US" altLang="zh-CN" kern="0" baseline="-25000" dirty="0"/>
              <a:t>2</a:t>
            </a:r>
            <a:r>
              <a:rPr lang="en-US" altLang="zh-CN" i="1" kern="0" dirty="0"/>
              <a:t>n</a:t>
            </a:r>
            <a:r>
              <a:rPr lang="en-US" altLang="zh-CN" kern="0" dirty="0">
                <a:latin typeface="宋体" pitchFamily="2" charset="-122"/>
              </a:rPr>
              <a:t>)</a:t>
            </a:r>
            <a:r>
              <a:rPr lang="en-US" altLang="zh-CN" kern="0" dirty="0"/>
              <a:t>×</a:t>
            </a:r>
            <a:r>
              <a:rPr lang="en-US" altLang="zh-CN" kern="0" dirty="0">
                <a:latin typeface="宋体" pitchFamily="2" charset="-122"/>
              </a:rPr>
              <a:t>(</a:t>
            </a:r>
            <a:r>
              <a:rPr lang="en-US" altLang="zh-CN" i="1" kern="0" dirty="0"/>
              <a:t>n</a:t>
            </a:r>
            <a:r>
              <a:rPr lang="en-US" altLang="zh-CN" kern="0" dirty="0"/>
              <a:t>/2</a:t>
            </a:r>
            <a:r>
              <a:rPr lang="en-US" altLang="zh-CN" kern="0" dirty="0">
                <a:latin typeface="宋体" pitchFamily="2" charset="-122"/>
              </a:rPr>
              <a:t>)</a:t>
            </a:r>
            <a:r>
              <a:rPr lang="zh-CN" altLang="en-US" kern="0" dirty="0"/>
              <a:t>个开关。</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p:spPr>
        <p:txBody>
          <a:bodyPr/>
          <a:lstStyle/>
          <a:p>
            <a:fld id="{7B40DE3B-C92C-4284-80CB-A9BC575E25BC}" type="slidenum">
              <a:rPr lang="zh-CN" altLang="en-US"/>
              <a:pPr/>
              <a:t>22</a:t>
            </a:fld>
            <a:endParaRPr lang="en-US" altLang="zh-CN"/>
          </a:p>
        </p:txBody>
      </p:sp>
      <p:sp>
        <p:nvSpPr>
          <p:cNvPr id="40963"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a:t>
            </a:r>
            <a:r>
              <a:rPr lang="en-US" altLang="zh-CN" dirty="0">
                <a:solidFill>
                  <a:srgbClr val="006600"/>
                </a:solidFill>
              </a:rPr>
              <a:t> </a:t>
            </a:r>
            <a:r>
              <a:rPr lang="zh-CN" altLang="en-US" dirty="0">
                <a:solidFill>
                  <a:srgbClr val="CC0000"/>
                </a:solidFill>
              </a:rPr>
              <a:t>集中式</a:t>
            </a:r>
            <a:r>
              <a:rPr lang="zh-CN" altLang="en-US" dirty="0">
                <a:solidFill>
                  <a:srgbClr val="FF0066"/>
                </a:solidFill>
              </a:rPr>
              <a:t>交换网络</a:t>
            </a:r>
          </a:p>
        </p:txBody>
      </p:sp>
      <p:sp>
        <p:nvSpPr>
          <p:cNvPr id="40964" name="Rectangle 3"/>
          <p:cNvSpPr>
            <a:spLocks noGrp="1" noChangeArrowheads="1"/>
          </p:cNvSpPr>
          <p:nvPr>
            <p:ph type="body" idx="1"/>
          </p:nvPr>
        </p:nvSpPr>
        <p:spPr>
          <a:xfrm>
            <a:off x="250825" y="547688"/>
            <a:ext cx="8713788" cy="2089150"/>
          </a:xfrm>
        </p:spPr>
        <p:txBody>
          <a:bodyPr/>
          <a:lstStyle/>
          <a:p>
            <a:pPr eaLnBrk="1" hangingPunct="1">
              <a:spcBef>
                <a:spcPct val="5000"/>
              </a:spcBef>
              <a:buFont typeface="Wingdings" pitchFamily="2" charset="2"/>
              <a:buNone/>
            </a:pPr>
            <a:r>
              <a:rPr lang="en-US" altLang="zh-CN">
                <a:solidFill>
                  <a:srgbClr val="CC0066"/>
                </a:solidFill>
                <a:latin typeface="Arial" charset="0"/>
                <a:ea typeface="黑体" pitchFamily="2" charset="-122"/>
              </a:rPr>
              <a:t>2. </a:t>
            </a:r>
            <a:r>
              <a:rPr lang="zh-CN" altLang="en-US">
                <a:solidFill>
                  <a:srgbClr val="CC0066"/>
                </a:solidFill>
                <a:ea typeface="黑体" pitchFamily="2" charset="-122"/>
              </a:rPr>
              <a:t>多级互连网络：</a:t>
            </a:r>
            <a:r>
              <a:rPr lang="en-US" altLang="zh-CN">
                <a:solidFill>
                  <a:srgbClr val="0000FF"/>
                </a:solidFill>
                <a:ea typeface="黑体" pitchFamily="2" charset="-122"/>
              </a:rPr>
              <a:t>【</a:t>
            </a:r>
            <a:r>
              <a:rPr lang="zh-CN" altLang="en-US">
                <a:solidFill>
                  <a:srgbClr val="0000FF"/>
                </a:solidFill>
                <a:ea typeface="黑体" pitchFamily="2" charset="-122"/>
              </a:rPr>
              <a:t>例</a:t>
            </a:r>
            <a:r>
              <a:rPr lang="en-US" altLang="zh-CN">
                <a:solidFill>
                  <a:srgbClr val="0000FF"/>
                </a:solidFill>
                <a:ea typeface="黑体" pitchFamily="2" charset="-122"/>
              </a:rPr>
              <a:t>】</a:t>
            </a:r>
            <a:r>
              <a:rPr lang="en-US" altLang="zh-CN"/>
              <a:t>Omega</a:t>
            </a:r>
            <a:r>
              <a:rPr lang="zh-CN" altLang="en-US"/>
              <a:t>网络</a:t>
            </a:r>
            <a:endParaRPr lang="en-US" altLang="zh-CN">
              <a:solidFill>
                <a:srgbClr val="CC0066"/>
              </a:solidFill>
              <a:ea typeface="黑体" pitchFamily="2" charset="-122"/>
            </a:endParaRPr>
          </a:p>
          <a:p>
            <a:pPr eaLnBrk="1" hangingPunct="1">
              <a:spcBef>
                <a:spcPct val="10000"/>
              </a:spcBef>
            </a:pPr>
            <a:endParaRPr lang="zh-CN" altLang="en-US"/>
          </a:p>
        </p:txBody>
      </p:sp>
      <p:grpSp>
        <p:nvGrpSpPr>
          <p:cNvPr id="40965" name="Group 112"/>
          <p:cNvGrpSpPr>
            <a:grpSpLocks/>
          </p:cNvGrpSpPr>
          <p:nvPr/>
        </p:nvGrpSpPr>
        <p:grpSpPr bwMode="auto">
          <a:xfrm>
            <a:off x="1042988" y="5808663"/>
            <a:ext cx="4249737" cy="890587"/>
            <a:chOff x="657" y="3339"/>
            <a:chExt cx="2677" cy="561"/>
          </a:xfrm>
        </p:grpSpPr>
        <p:sp>
          <p:nvSpPr>
            <p:cNvPr id="41073" name="Rectangle 107"/>
            <p:cNvSpPr>
              <a:spLocks noChangeArrowheads="1"/>
            </p:cNvSpPr>
            <p:nvPr/>
          </p:nvSpPr>
          <p:spPr bwMode="auto">
            <a:xfrm>
              <a:off x="657" y="3339"/>
              <a:ext cx="635" cy="273"/>
            </a:xfrm>
            <a:prstGeom prst="rect">
              <a:avLst/>
            </a:prstGeom>
            <a:solidFill>
              <a:srgbClr val="FFFF99"/>
            </a:solidFill>
            <a:ln w="28575" algn="ctr">
              <a:solidFill>
                <a:schemeClr val="tx1"/>
              </a:solidFill>
              <a:miter lim="800000"/>
              <a:headEnd/>
              <a:tailEnd/>
            </a:ln>
          </p:spPr>
          <p:txBody>
            <a:bodyPr wrap="none" anchor="ctr"/>
            <a:lstStyle/>
            <a:p>
              <a:r>
                <a:rPr lang="zh-CN" altLang="en-US" sz="2400"/>
                <a:t>模块</a:t>
              </a:r>
            </a:p>
          </p:txBody>
        </p:sp>
        <p:sp>
          <p:nvSpPr>
            <p:cNvPr id="41074" name="Rectangle 108"/>
            <p:cNvSpPr>
              <a:spLocks noChangeArrowheads="1"/>
            </p:cNvSpPr>
            <p:nvPr/>
          </p:nvSpPr>
          <p:spPr bwMode="auto">
            <a:xfrm>
              <a:off x="1292" y="3339"/>
              <a:ext cx="635" cy="273"/>
            </a:xfrm>
            <a:prstGeom prst="rect">
              <a:avLst/>
            </a:prstGeom>
            <a:solidFill>
              <a:srgbClr val="FFFF99"/>
            </a:solidFill>
            <a:ln w="28575" algn="ctr">
              <a:solidFill>
                <a:schemeClr val="tx1"/>
              </a:solidFill>
              <a:miter lim="800000"/>
              <a:headEnd/>
              <a:tailEnd/>
            </a:ln>
          </p:spPr>
          <p:txBody>
            <a:bodyPr wrap="none" anchor="ctr"/>
            <a:lstStyle/>
            <a:p>
              <a:r>
                <a:rPr lang="zh-CN" altLang="en-US" sz="2400"/>
                <a:t>地址</a:t>
              </a:r>
            </a:p>
          </p:txBody>
        </p:sp>
        <p:sp>
          <p:nvSpPr>
            <p:cNvPr id="41075" name="Rectangle 109"/>
            <p:cNvSpPr>
              <a:spLocks noChangeArrowheads="1"/>
            </p:cNvSpPr>
            <p:nvPr/>
          </p:nvSpPr>
          <p:spPr bwMode="auto">
            <a:xfrm>
              <a:off x="1927" y="3339"/>
              <a:ext cx="772" cy="273"/>
            </a:xfrm>
            <a:prstGeom prst="rect">
              <a:avLst/>
            </a:prstGeom>
            <a:solidFill>
              <a:srgbClr val="FFFF99"/>
            </a:solidFill>
            <a:ln w="28575" algn="ctr">
              <a:solidFill>
                <a:schemeClr val="tx1"/>
              </a:solidFill>
              <a:miter lim="800000"/>
              <a:headEnd/>
              <a:tailEnd/>
            </a:ln>
          </p:spPr>
          <p:txBody>
            <a:bodyPr wrap="none" anchor="ctr"/>
            <a:lstStyle/>
            <a:p>
              <a:r>
                <a:rPr lang="zh-CN" altLang="en-US" sz="2400"/>
                <a:t>操作码</a:t>
              </a:r>
            </a:p>
          </p:txBody>
        </p:sp>
        <p:sp>
          <p:nvSpPr>
            <p:cNvPr id="41076" name="Rectangle 110"/>
            <p:cNvSpPr>
              <a:spLocks noChangeArrowheads="1"/>
            </p:cNvSpPr>
            <p:nvPr/>
          </p:nvSpPr>
          <p:spPr bwMode="auto">
            <a:xfrm>
              <a:off x="2699" y="3339"/>
              <a:ext cx="635" cy="273"/>
            </a:xfrm>
            <a:prstGeom prst="rect">
              <a:avLst/>
            </a:prstGeom>
            <a:solidFill>
              <a:srgbClr val="FFFF99"/>
            </a:solidFill>
            <a:ln w="28575" algn="ctr">
              <a:solidFill>
                <a:schemeClr val="tx1"/>
              </a:solidFill>
              <a:prstDash val="dash"/>
              <a:miter lim="800000"/>
              <a:headEnd/>
              <a:tailEnd/>
            </a:ln>
          </p:spPr>
          <p:txBody>
            <a:bodyPr wrap="none" anchor="ctr"/>
            <a:lstStyle/>
            <a:p>
              <a:r>
                <a:rPr lang="zh-CN" altLang="en-US" sz="2400"/>
                <a:t>值</a:t>
              </a:r>
            </a:p>
          </p:txBody>
        </p:sp>
        <p:sp>
          <p:nvSpPr>
            <p:cNvPr id="41077" name="Text Box 111"/>
            <p:cNvSpPr txBox="1">
              <a:spLocks noChangeArrowheads="1"/>
            </p:cNvSpPr>
            <p:nvPr/>
          </p:nvSpPr>
          <p:spPr bwMode="auto">
            <a:xfrm>
              <a:off x="1111" y="3612"/>
              <a:ext cx="1769" cy="288"/>
            </a:xfrm>
            <a:prstGeom prst="rect">
              <a:avLst/>
            </a:prstGeom>
            <a:noFill/>
            <a:ln w="28575" algn="ctr">
              <a:noFill/>
              <a:miter lim="800000"/>
              <a:headEnd/>
              <a:tailEnd/>
            </a:ln>
          </p:spPr>
          <p:txBody>
            <a:bodyPr>
              <a:spAutoFit/>
            </a:bodyPr>
            <a:lstStyle/>
            <a:p>
              <a:r>
                <a:rPr lang="zh-CN" altLang="en-US" sz="2400">
                  <a:solidFill>
                    <a:schemeClr val="bg2"/>
                  </a:solidFill>
                </a:rPr>
                <a:t>消息格式</a:t>
              </a:r>
            </a:p>
          </p:txBody>
        </p:sp>
      </p:grpSp>
      <p:sp>
        <p:nvSpPr>
          <p:cNvPr id="40966" name="Rectangle 220"/>
          <p:cNvSpPr>
            <a:spLocks noChangeArrowheads="1"/>
          </p:cNvSpPr>
          <p:nvPr/>
        </p:nvSpPr>
        <p:spPr bwMode="auto">
          <a:xfrm>
            <a:off x="2819400" y="15843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67" name="Rectangle 221"/>
          <p:cNvSpPr>
            <a:spLocks noChangeArrowheads="1"/>
          </p:cNvSpPr>
          <p:nvPr/>
        </p:nvSpPr>
        <p:spPr bwMode="auto">
          <a:xfrm>
            <a:off x="2819400" y="2651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68" name="Rectangle 222"/>
          <p:cNvSpPr>
            <a:spLocks noChangeArrowheads="1"/>
          </p:cNvSpPr>
          <p:nvPr/>
        </p:nvSpPr>
        <p:spPr bwMode="auto">
          <a:xfrm>
            <a:off x="2819400" y="3794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69" name="Rectangle 223"/>
          <p:cNvSpPr>
            <a:spLocks noChangeArrowheads="1"/>
          </p:cNvSpPr>
          <p:nvPr/>
        </p:nvSpPr>
        <p:spPr bwMode="auto">
          <a:xfrm>
            <a:off x="2819400" y="48609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0" name="Rectangle 224"/>
          <p:cNvSpPr>
            <a:spLocks noChangeArrowheads="1"/>
          </p:cNvSpPr>
          <p:nvPr/>
        </p:nvSpPr>
        <p:spPr bwMode="auto">
          <a:xfrm>
            <a:off x="4800600" y="15843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1" name="Rectangle 225"/>
          <p:cNvSpPr>
            <a:spLocks noChangeArrowheads="1"/>
          </p:cNvSpPr>
          <p:nvPr/>
        </p:nvSpPr>
        <p:spPr bwMode="auto">
          <a:xfrm>
            <a:off x="4800600" y="2651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2" name="Rectangle 226"/>
          <p:cNvSpPr>
            <a:spLocks noChangeArrowheads="1"/>
          </p:cNvSpPr>
          <p:nvPr/>
        </p:nvSpPr>
        <p:spPr bwMode="auto">
          <a:xfrm>
            <a:off x="4800600" y="3794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3" name="Rectangle 227"/>
          <p:cNvSpPr>
            <a:spLocks noChangeArrowheads="1"/>
          </p:cNvSpPr>
          <p:nvPr/>
        </p:nvSpPr>
        <p:spPr bwMode="auto">
          <a:xfrm>
            <a:off x="4800600" y="48609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4" name="Rectangle 228"/>
          <p:cNvSpPr>
            <a:spLocks noChangeArrowheads="1"/>
          </p:cNvSpPr>
          <p:nvPr/>
        </p:nvSpPr>
        <p:spPr bwMode="auto">
          <a:xfrm>
            <a:off x="6781800" y="15843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5" name="Rectangle 229"/>
          <p:cNvSpPr>
            <a:spLocks noChangeArrowheads="1"/>
          </p:cNvSpPr>
          <p:nvPr/>
        </p:nvSpPr>
        <p:spPr bwMode="auto">
          <a:xfrm>
            <a:off x="6781800" y="2651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6" name="Rectangle 230"/>
          <p:cNvSpPr>
            <a:spLocks noChangeArrowheads="1"/>
          </p:cNvSpPr>
          <p:nvPr/>
        </p:nvSpPr>
        <p:spPr bwMode="auto">
          <a:xfrm>
            <a:off x="6781800" y="37941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7" name="Rectangle 231"/>
          <p:cNvSpPr>
            <a:spLocks noChangeArrowheads="1"/>
          </p:cNvSpPr>
          <p:nvPr/>
        </p:nvSpPr>
        <p:spPr bwMode="auto">
          <a:xfrm>
            <a:off x="6781800" y="4860925"/>
            <a:ext cx="533400" cy="533400"/>
          </a:xfrm>
          <a:prstGeom prst="rect">
            <a:avLst/>
          </a:prstGeom>
          <a:noFill/>
          <a:ln w="28575">
            <a:solidFill>
              <a:schemeClr val="tx2"/>
            </a:solidFill>
            <a:miter lim="800000"/>
            <a:headEnd/>
            <a:tailEnd/>
          </a:ln>
        </p:spPr>
        <p:txBody>
          <a:bodyPr wrap="none" anchor="ctr"/>
          <a:lstStyle/>
          <a:p>
            <a:pPr>
              <a:spcBef>
                <a:spcPct val="0"/>
              </a:spcBef>
            </a:pPr>
            <a:endParaRPr kumimoji="1" lang="zh-CN" altLang="en-US" sz="2400" b="0"/>
          </a:p>
        </p:txBody>
      </p:sp>
      <p:sp>
        <p:nvSpPr>
          <p:cNvPr id="40978" name="Rectangle 232"/>
          <p:cNvSpPr>
            <a:spLocks noChangeArrowheads="1"/>
          </p:cNvSpPr>
          <p:nvPr/>
        </p:nvSpPr>
        <p:spPr bwMode="auto">
          <a:xfrm>
            <a:off x="684213" y="15065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000</a:t>
            </a:r>
          </a:p>
        </p:txBody>
      </p:sp>
      <p:sp>
        <p:nvSpPr>
          <p:cNvPr id="40979" name="Line 233"/>
          <p:cNvSpPr>
            <a:spLocks noChangeShapeType="1"/>
          </p:cNvSpPr>
          <p:nvPr/>
        </p:nvSpPr>
        <p:spPr bwMode="auto">
          <a:xfrm>
            <a:off x="1371600" y="1660525"/>
            <a:ext cx="1447800" cy="15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80" name="Line 234"/>
          <p:cNvSpPr>
            <a:spLocks noChangeShapeType="1"/>
          </p:cNvSpPr>
          <p:nvPr/>
        </p:nvSpPr>
        <p:spPr bwMode="auto">
          <a:xfrm>
            <a:off x="1371600" y="2039938"/>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81" name="Rectangle 235"/>
          <p:cNvSpPr>
            <a:spLocks noChangeArrowheads="1"/>
          </p:cNvSpPr>
          <p:nvPr/>
        </p:nvSpPr>
        <p:spPr bwMode="auto">
          <a:xfrm>
            <a:off x="684213" y="18875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001</a:t>
            </a:r>
          </a:p>
        </p:txBody>
      </p:sp>
      <p:sp>
        <p:nvSpPr>
          <p:cNvPr id="40982" name="Line 236"/>
          <p:cNvSpPr>
            <a:spLocks noChangeShapeType="1"/>
          </p:cNvSpPr>
          <p:nvPr/>
        </p:nvSpPr>
        <p:spPr bwMode="auto">
          <a:xfrm>
            <a:off x="2514600" y="2039938"/>
            <a:ext cx="304800" cy="0"/>
          </a:xfrm>
          <a:prstGeom prst="line">
            <a:avLst/>
          </a:prstGeom>
          <a:noFill/>
          <a:ln w="28575">
            <a:solidFill>
              <a:srgbClr val="008000"/>
            </a:solidFill>
            <a:round/>
            <a:headEnd/>
            <a:tailEnd/>
          </a:ln>
        </p:spPr>
        <p:txBody>
          <a:bodyPr wrap="none" anchor="ctr"/>
          <a:lstStyle/>
          <a:p>
            <a:endParaRPr lang="zh-CN" altLang="en-US"/>
          </a:p>
        </p:txBody>
      </p:sp>
      <p:sp>
        <p:nvSpPr>
          <p:cNvPr id="40983" name="Rectangle 237"/>
          <p:cNvSpPr>
            <a:spLocks noChangeArrowheads="1"/>
          </p:cNvSpPr>
          <p:nvPr/>
        </p:nvSpPr>
        <p:spPr bwMode="auto">
          <a:xfrm>
            <a:off x="684213" y="25733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solidFill>
                  <a:srgbClr val="FF0000"/>
                </a:solidFill>
              </a:rPr>
              <a:t>010</a:t>
            </a:r>
          </a:p>
        </p:txBody>
      </p:sp>
      <p:sp>
        <p:nvSpPr>
          <p:cNvPr id="40984" name="Line 238"/>
          <p:cNvSpPr>
            <a:spLocks noChangeShapeType="1"/>
          </p:cNvSpPr>
          <p:nvPr/>
        </p:nvSpPr>
        <p:spPr bwMode="auto">
          <a:xfrm>
            <a:off x="1371600" y="2727325"/>
            <a:ext cx="304800" cy="15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40985" name="Line 239"/>
          <p:cNvSpPr>
            <a:spLocks noChangeShapeType="1"/>
          </p:cNvSpPr>
          <p:nvPr/>
        </p:nvSpPr>
        <p:spPr bwMode="auto">
          <a:xfrm>
            <a:off x="1371600" y="3106738"/>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86" name="Rectangle 240"/>
          <p:cNvSpPr>
            <a:spLocks noChangeArrowheads="1"/>
          </p:cNvSpPr>
          <p:nvPr/>
        </p:nvSpPr>
        <p:spPr bwMode="auto">
          <a:xfrm>
            <a:off x="684213" y="29543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011</a:t>
            </a:r>
          </a:p>
        </p:txBody>
      </p:sp>
      <p:sp>
        <p:nvSpPr>
          <p:cNvPr id="40987" name="Line 241"/>
          <p:cNvSpPr>
            <a:spLocks noChangeShapeType="1"/>
          </p:cNvSpPr>
          <p:nvPr/>
        </p:nvSpPr>
        <p:spPr bwMode="auto">
          <a:xfrm>
            <a:off x="2514600" y="2727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0988" name="Line 242"/>
          <p:cNvSpPr>
            <a:spLocks noChangeShapeType="1"/>
          </p:cNvSpPr>
          <p:nvPr/>
        </p:nvSpPr>
        <p:spPr bwMode="auto">
          <a:xfrm>
            <a:off x="2514600" y="3106738"/>
            <a:ext cx="304800" cy="0"/>
          </a:xfrm>
          <a:prstGeom prst="line">
            <a:avLst/>
          </a:prstGeom>
          <a:noFill/>
          <a:ln w="28575">
            <a:solidFill>
              <a:srgbClr val="008000"/>
            </a:solidFill>
            <a:round/>
            <a:headEnd/>
            <a:tailEnd/>
          </a:ln>
        </p:spPr>
        <p:txBody>
          <a:bodyPr wrap="none" anchor="ctr"/>
          <a:lstStyle/>
          <a:p>
            <a:endParaRPr lang="zh-CN" altLang="en-US"/>
          </a:p>
        </p:txBody>
      </p:sp>
      <p:sp>
        <p:nvSpPr>
          <p:cNvPr id="40989" name="Rectangle 243"/>
          <p:cNvSpPr>
            <a:spLocks noChangeArrowheads="1"/>
          </p:cNvSpPr>
          <p:nvPr/>
        </p:nvSpPr>
        <p:spPr bwMode="auto">
          <a:xfrm>
            <a:off x="684213" y="37163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100</a:t>
            </a:r>
          </a:p>
        </p:txBody>
      </p:sp>
      <p:sp>
        <p:nvSpPr>
          <p:cNvPr id="40990" name="Line 244"/>
          <p:cNvSpPr>
            <a:spLocks noChangeShapeType="1"/>
          </p:cNvSpPr>
          <p:nvPr/>
        </p:nvSpPr>
        <p:spPr bwMode="auto">
          <a:xfrm>
            <a:off x="1371600" y="3870325"/>
            <a:ext cx="304800" cy="15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91" name="Line 245"/>
          <p:cNvSpPr>
            <a:spLocks noChangeShapeType="1"/>
          </p:cNvSpPr>
          <p:nvPr/>
        </p:nvSpPr>
        <p:spPr bwMode="auto">
          <a:xfrm>
            <a:off x="1371600" y="4249738"/>
            <a:ext cx="304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92" name="Rectangle 246"/>
          <p:cNvSpPr>
            <a:spLocks noChangeArrowheads="1"/>
          </p:cNvSpPr>
          <p:nvPr/>
        </p:nvSpPr>
        <p:spPr bwMode="auto">
          <a:xfrm>
            <a:off x="684213" y="4097338"/>
            <a:ext cx="687387"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101</a:t>
            </a:r>
          </a:p>
        </p:txBody>
      </p:sp>
      <p:sp>
        <p:nvSpPr>
          <p:cNvPr id="40993" name="Line 247"/>
          <p:cNvSpPr>
            <a:spLocks noChangeShapeType="1"/>
          </p:cNvSpPr>
          <p:nvPr/>
        </p:nvSpPr>
        <p:spPr bwMode="auto">
          <a:xfrm>
            <a:off x="2514600" y="3870325"/>
            <a:ext cx="304800" cy="1588"/>
          </a:xfrm>
          <a:prstGeom prst="line">
            <a:avLst/>
          </a:prstGeom>
          <a:noFill/>
          <a:ln w="28575">
            <a:solidFill>
              <a:srgbClr val="FF0000"/>
            </a:solidFill>
            <a:round/>
            <a:headEnd/>
            <a:tailEnd/>
          </a:ln>
        </p:spPr>
        <p:txBody>
          <a:bodyPr wrap="none" anchor="ctr"/>
          <a:lstStyle/>
          <a:p>
            <a:endParaRPr lang="zh-CN" altLang="en-US"/>
          </a:p>
        </p:txBody>
      </p:sp>
      <p:sp>
        <p:nvSpPr>
          <p:cNvPr id="40994" name="Line 248"/>
          <p:cNvSpPr>
            <a:spLocks noChangeShapeType="1"/>
          </p:cNvSpPr>
          <p:nvPr/>
        </p:nvSpPr>
        <p:spPr bwMode="auto">
          <a:xfrm>
            <a:off x="2514600" y="4249738"/>
            <a:ext cx="304800" cy="0"/>
          </a:xfrm>
          <a:prstGeom prst="line">
            <a:avLst/>
          </a:prstGeom>
          <a:noFill/>
          <a:ln w="28575">
            <a:solidFill>
              <a:srgbClr val="3399FF"/>
            </a:solidFill>
            <a:round/>
            <a:headEnd/>
            <a:tailEnd/>
          </a:ln>
        </p:spPr>
        <p:txBody>
          <a:bodyPr wrap="none" anchor="ctr"/>
          <a:lstStyle/>
          <a:p>
            <a:endParaRPr lang="zh-CN" altLang="en-US"/>
          </a:p>
        </p:txBody>
      </p:sp>
      <p:sp>
        <p:nvSpPr>
          <p:cNvPr id="40995" name="Rectangle 249"/>
          <p:cNvSpPr>
            <a:spLocks noChangeArrowheads="1"/>
          </p:cNvSpPr>
          <p:nvPr/>
        </p:nvSpPr>
        <p:spPr bwMode="auto">
          <a:xfrm>
            <a:off x="684213" y="4784725"/>
            <a:ext cx="687387" cy="306388"/>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solidFill>
                  <a:srgbClr val="0066FF"/>
                </a:solidFill>
              </a:rPr>
              <a:t>110</a:t>
            </a:r>
          </a:p>
        </p:txBody>
      </p:sp>
      <p:sp>
        <p:nvSpPr>
          <p:cNvPr id="40996" name="Line 250"/>
          <p:cNvSpPr>
            <a:spLocks noChangeShapeType="1"/>
          </p:cNvSpPr>
          <p:nvPr/>
        </p:nvSpPr>
        <p:spPr bwMode="auto">
          <a:xfrm>
            <a:off x="1371600" y="4938713"/>
            <a:ext cx="304800" cy="1587"/>
          </a:xfrm>
          <a:prstGeom prst="line">
            <a:avLst/>
          </a:prstGeom>
          <a:noFill/>
          <a:ln w="28575">
            <a:solidFill>
              <a:srgbClr val="3399FF"/>
            </a:solidFill>
            <a:round/>
            <a:headEnd/>
            <a:tailEnd type="triangle" w="med" len="lg"/>
          </a:ln>
        </p:spPr>
        <p:txBody>
          <a:bodyPr wrap="none" anchor="ctr"/>
          <a:lstStyle/>
          <a:p>
            <a:endParaRPr lang="zh-CN" altLang="en-US"/>
          </a:p>
        </p:txBody>
      </p:sp>
      <p:sp>
        <p:nvSpPr>
          <p:cNvPr id="40997" name="Line 251"/>
          <p:cNvSpPr>
            <a:spLocks noChangeShapeType="1"/>
          </p:cNvSpPr>
          <p:nvPr/>
        </p:nvSpPr>
        <p:spPr bwMode="auto">
          <a:xfrm>
            <a:off x="1371600" y="5318125"/>
            <a:ext cx="14478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0998" name="Rectangle 252"/>
          <p:cNvSpPr>
            <a:spLocks noChangeArrowheads="1"/>
          </p:cNvSpPr>
          <p:nvPr/>
        </p:nvSpPr>
        <p:spPr bwMode="auto">
          <a:xfrm>
            <a:off x="684213" y="5165725"/>
            <a:ext cx="687387" cy="306388"/>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111</a:t>
            </a:r>
          </a:p>
        </p:txBody>
      </p:sp>
      <p:sp>
        <p:nvSpPr>
          <p:cNvPr id="40999" name="Line 253"/>
          <p:cNvSpPr>
            <a:spLocks noChangeShapeType="1"/>
          </p:cNvSpPr>
          <p:nvPr/>
        </p:nvSpPr>
        <p:spPr bwMode="auto">
          <a:xfrm>
            <a:off x="2514600" y="4938713"/>
            <a:ext cx="304800" cy="1587"/>
          </a:xfrm>
          <a:prstGeom prst="line">
            <a:avLst/>
          </a:prstGeom>
          <a:noFill/>
          <a:ln w="28575">
            <a:solidFill>
              <a:srgbClr val="008000"/>
            </a:solidFill>
            <a:round/>
            <a:headEnd/>
            <a:tailEnd/>
          </a:ln>
        </p:spPr>
        <p:txBody>
          <a:bodyPr wrap="none" anchor="ctr"/>
          <a:lstStyle/>
          <a:p>
            <a:endParaRPr lang="zh-CN" altLang="en-US"/>
          </a:p>
        </p:txBody>
      </p:sp>
      <p:sp>
        <p:nvSpPr>
          <p:cNvPr id="41000" name="Line 254"/>
          <p:cNvSpPr>
            <a:spLocks noChangeShapeType="1"/>
          </p:cNvSpPr>
          <p:nvPr/>
        </p:nvSpPr>
        <p:spPr bwMode="auto">
          <a:xfrm>
            <a:off x="1676400" y="2041525"/>
            <a:ext cx="838200" cy="685800"/>
          </a:xfrm>
          <a:prstGeom prst="line">
            <a:avLst/>
          </a:prstGeom>
          <a:noFill/>
          <a:ln w="28575">
            <a:solidFill>
              <a:srgbClr val="008000"/>
            </a:solidFill>
            <a:round/>
            <a:headEnd/>
            <a:tailEnd/>
          </a:ln>
        </p:spPr>
        <p:txBody>
          <a:bodyPr wrap="none" anchor="ctr"/>
          <a:lstStyle/>
          <a:p>
            <a:endParaRPr lang="zh-CN" altLang="en-US"/>
          </a:p>
        </p:txBody>
      </p:sp>
      <p:sp>
        <p:nvSpPr>
          <p:cNvPr id="41001" name="Line 255"/>
          <p:cNvSpPr>
            <a:spLocks noChangeShapeType="1"/>
          </p:cNvSpPr>
          <p:nvPr/>
        </p:nvSpPr>
        <p:spPr bwMode="auto">
          <a:xfrm>
            <a:off x="1676400" y="2727325"/>
            <a:ext cx="838200" cy="1144588"/>
          </a:xfrm>
          <a:prstGeom prst="line">
            <a:avLst/>
          </a:prstGeom>
          <a:noFill/>
          <a:ln w="28575">
            <a:solidFill>
              <a:srgbClr val="FF0000"/>
            </a:solidFill>
            <a:round/>
            <a:headEnd/>
            <a:tailEnd/>
          </a:ln>
        </p:spPr>
        <p:txBody>
          <a:bodyPr wrap="none" anchor="ctr"/>
          <a:lstStyle/>
          <a:p>
            <a:endParaRPr lang="zh-CN" altLang="en-US"/>
          </a:p>
        </p:txBody>
      </p:sp>
      <p:sp>
        <p:nvSpPr>
          <p:cNvPr id="41002" name="Line 256"/>
          <p:cNvSpPr>
            <a:spLocks noChangeShapeType="1"/>
          </p:cNvSpPr>
          <p:nvPr/>
        </p:nvSpPr>
        <p:spPr bwMode="auto">
          <a:xfrm>
            <a:off x="1676400" y="3108325"/>
            <a:ext cx="838200" cy="1831975"/>
          </a:xfrm>
          <a:prstGeom prst="line">
            <a:avLst/>
          </a:prstGeom>
          <a:noFill/>
          <a:ln w="28575">
            <a:solidFill>
              <a:srgbClr val="008000"/>
            </a:solidFill>
            <a:round/>
            <a:headEnd/>
            <a:tailEnd/>
          </a:ln>
        </p:spPr>
        <p:txBody>
          <a:bodyPr wrap="none" anchor="ctr"/>
          <a:lstStyle/>
          <a:p>
            <a:endParaRPr lang="zh-CN" altLang="en-US"/>
          </a:p>
        </p:txBody>
      </p:sp>
      <p:sp>
        <p:nvSpPr>
          <p:cNvPr id="41003" name="Line 257"/>
          <p:cNvSpPr>
            <a:spLocks noChangeShapeType="1"/>
          </p:cNvSpPr>
          <p:nvPr/>
        </p:nvSpPr>
        <p:spPr bwMode="auto">
          <a:xfrm flipV="1">
            <a:off x="1676400" y="2039938"/>
            <a:ext cx="838200" cy="1830387"/>
          </a:xfrm>
          <a:prstGeom prst="line">
            <a:avLst/>
          </a:prstGeom>
          <a:noFill/>
          <a:ln w="28575">
            <a:solidFill>
              <a:srgbClr val="008000"/>
            </a:solidFill>
            <a:round/>
            <a:headEnd/>
            <a:tailEnd/>
          </a:ln>
        </p:spPr>
        <p:txBody>
          <a:bodyPr wrap="none" anchor="ctr"/>
          <a:lstStyle/>
          <a:p>
            <a:endParaRPr lang="zh-CN" altLang="en-US"/>
          </a:p>
        </p:txBody>
      </p:sp>
      <p:sp>
        <p:nvSpPr>
          <p:cNvPr id="41004" name="Line 258"/>
          <p:cNvSpPr>
            <a:spLocks noChangeShapeType="1"/>
          </p:cNvSpPr>
          <p:nvPr/>
        </p:nvSpPr>
        <p:spPr bwMode="auto">
          <a:xfrm flipV="1">
            <a:off x="1676400" y="3106738"/>
            <a:ext cx="838200" cy="1144587"/>
          </a:xfrm>
          <a:prstGeom prst="line">
            <a:avLst/>
          </a:prstGeom>
          <a:noFill/>
          <a:ln w="28575">
            <a:solidFill>
              <a:srgbClr val="008000"/>
            </a:solidFill>
            <a:round/>
            <a:headEnd/>
            <a:tailEnd/>
          </a:ln>
        </p:spPr>
        <p:txBody>
          <a:bodyPr wrap="none" anchor="ctr"/>
          <a:lstStyle/>
          <a:p>
            <a:endParaRPr lang="zh-CN" altLang="en-US"/>
          </a:p>
        </p:txBody>
      </p:sp>
      <p:sp>
        <p:nvSpPr>
          <p:cNvPr id="41005" name="Line 259"/>
          <p:cNvSpPr>
            <a:spLocks noChangeShapeType="1"/>
          </p:cNvSpPr>
          <p:nvPr/>
        </p:nvSpPr>
        <p:spPr bwMode="auto">
          <a:xfrm flipV="1">
            <a:off x="1676400" y="4251325"/>
            <a:ext cx="838200" cy="685800"/>
          </a:xfrm>
          <a:prstGeom prst="line">
            <a:avLst/>
          </a:prstGeom>
          <a:noFill/>
          <a:ln w="28575">
            <a:solidFill>
              <a:srgbClr val="3399FF"/>
            </a:solidFill>
            <a:round/>
            <a:headEnd/>
            <a:tailEnd/>
          </a:ln>
        </p:spPr>
        <p:txBody>
          <a:bodyPr wrap="none" anchor="ctr"/>
          <a:lstStyle/>
          <a:p>
            <a:endParaRPr lang="zh-CN" altLang="en-US"/>
          </a:p>
        </p:txBody>
      </p:sp>
      <p:sp>
        <p:nvSpPr>
          <p:cNvPr id="41006" name="Line 260"/>
          <p:cNvSpPr>
            <a:spLocks noChangeShapeType="1"/>
          </p:cNvSpPr>
          <p:nvPr/>
        </p:nvSpPr>
        <p:spPr bwMode="auto">
          <a:xfrm>
            <a:off x="3352800" y="1660525"/>
            <a:ext cx="1447800" cy="1588"/>
          </a:xfrm>
          <a:prstGeom prst="line">
            <a:avLst/>
          </a:prstGeom>
          <a:noFill/>
          <a:ln w="28575">
            <a:solidFill>
              <a:srgbClr val="008000"/>
            </a:solidFill>
            <a:round/>
            <a:headEnd/>
            <a:tailEnd/>
          </a:ln>
        </p:spPr>
        <p:txBody>
          <a:bodyPr wrap="none" anchor="ctr"/>
          <a:lstStyle/>
          <a:p>
            <a:endParaRPr lang="zh-CN" altLang="en-US"/>
          </a:p>
        </p:txBody>
      </p:sp>
      <p:sp>
        <p:nvSpPr>
          <p:cNvPr id="41007" name="Line 261"/>
          <p:cNvSpPr>
            <a:spLocks noChangeShapeType="1"/>
          </p:cNvSpPr>
          <p:nvPr/>
        </p:nvSpPr>
        <p:spPr bwMode="auto">
          <a:xfrm>
            <a:off x="3352800" y="2039938"/>
            <a:ext cx="304800" cy="0"/>
          </a:xfrm>
          <a:prstGeom prst="line">
            <a:avLst/>
          </a:prstGeom>
          <a:noFill/>
          <a:ln w="28575">
            <a:solidFill>
              <a:srgbClr val="008000"/>
            </a:solidFill>
            <a:round/>
            <a:headEnd/>
            <a:tailEnd/>
          </a:ln>
        </p:spPr>
        <p:txBody>
          <a:bodyPr wrap="none" anchor="ctr"/>
          <a:lstStyle/>
          <a:p>
            <a:endParaRPr lang="zh-CN" altLang="en-US"/>
          </a:p>
        </p:txBody>
      </p:sp>
      <p:sp>
        <p:nvSpPr>
          <p:cNvPr id="41008" name="Line 262"/>
          <p:cNvSpPr>
            <a:spLocks noChangeShapeType="1"/>
          </p:cNvSpPr>
          <p:nvPr/>
        </p:nvSpPr>
        <p:spPr bwMode="auto">
          <a:xfrm>
            <a:off x="4495800" y="2039938"/>
            <a:ext cx="304800" cy="0"/>
          </a:xfrm>
          <a:prstGeom prst="line">
            <a:avLst/>
          </a:prstGeom>
          <a:noFill/>
          <a:ln w="28575">
            <a:solidFill>
              <a:srgbClr val="3399FF"/>
            </a:solidFill>
            <a:round/>
            <a:headEnd/>
            <a:tailEnd/>
          </a:ln>
        </p:spPr>
        <p:txBody>
          <a:bodyPr wrap="none" anchor="ctr"/>
          <a:lstStyle/>
          <a:p>
            <a:endParaRPr lang="zh-CN" altLang="en-US"/>
          </a:p>
        </p:txBody>
      </p:sp>
      <p:sp>
        <p:nvSpPr>
          <p:cNvPr id="41009" name="Line 263"/>
          <p:cNvSpPr>
            <a:spLocks noChangeShapeType="1"/>
          </p:cNvSpPr>
          <p:nvPr/>
        </p:nvSpPr>
        <p:spPr bwMode="auto">
          <a:xfrm>
            <a:off x="3352800" y="2727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10" name="Line 264"/>
          <p:cNvSpPr>
            <a:spLocks noChangeShapeType="1"/>
          </p:cNvSpPr>
          <p:nvPr/>
        </p:nvSpPr>
        <p:spPr bwMode="auto">
          <a:xfrm>
            <a:off x="3352800" y="3106738"/>
            <a:ext cx="304800" cy="0"/>
          </a:xfrm>
          <a:prstGeom prst="line">
            <a:avLst/>
          </a:prstGeom>
          <a:noFill/>
          <a:ln w="28575">
            <a:solidFill>
              <a:srgbClr val="008000"/>
            </a:solidFill>
            <a:round/>
            <a:headEnd/>
            <a:tailEnd/>
          </a:ln>
        </p:spPr>
        <p:txBody>
          <a:bodyPr wrap="none" anchor="ctr"/>
          <a:lstStyle/>
          <a:p>
            <a:endParaRPr lang="zh-CN" altLang="en-US"/>
          </a:p>
        </p:txBody>
      </p:sp>
      <p:sp>
        <p:nvSpPr>
          <p:cNvPr id="41011" name="Line 265"/>
          <p:cNvSpPr>
            <a:spLocks noChangeShapeType="1"/>
          </p:cNvSpPr>
          <p:nvPr/>
        </p:nvSpPr>
        <p:spPr bwMode="auto">
          <a:xfrm>
            <a:off x="4495800" y="2727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12" name="Line 266"/>
          <p:cNvSpPr>
            <a:spLocks noChangeShapeType="1"/>
          </p:cNvSpPr>
          <p:nvPr/>
        </p:nvSpPr>
        <p:spPr bwMode="auto">
          <a:xfrm>
            <a:off x="4495800" y="3106738"/>
            <a:ext cx="304800" cy="0"/>
          </a:xfrm>
          <a:prstGeom prst="line">
            <a:avLst/>
          </a:prstGeom>
          <a:noFill/>
          <a:ln w="28575">
            <a:solidFill>
              <a:srgbClr val="FF0000"/>
            </a:solidFill>
            <a:round/>
            <a:headEnd/>
            <a:tailEnd/>
          </a:ln>
        </p:spPr>
        <p:txBody>
          <a:bodyPr wrap="none" anchor="ctr"/>
          <a:lstStyle/>
          <a:p>
            <a:endParaRPr lang="zh-CN" altLang="en-US"/>
          </a:p>
        </p:txBody>
      </p:sp>
      <p:sp>
        <p:nvSpPr>
          <p:cNvPr id="41013" name="Line 267"/>
          <p:cNvSpPr>
            <a:spLocks noChangeShapeType="1"/>
          </p:cNvSpPr>
          <p:nvPr/>
        </p:nvSpPr>
        <p:spPr bwMode="auto">
          <a:xfrm>
            <a:off x="3352800" y="3870325"/>
            <a:ext cx="304800" cy="1588"/>
          </a:xfrm>
          <a:prstGeom prst="line">
            <a:avLst/>
          </a:prstGeom>
          <a:noFill/>
          <a:ln w="28575">
            <a:solidFill>
              <a:srgbClr val="3399FF"/>
            </a:solidFill>
            <a:round/>
            <a:headEnd/>
            <a:tailEnd/>
          </a:ln>
        </p:spPr>
        <p:txBody>
          <a:bodyPr wrap="none" anchor="ctr"/>
          <a:lstStyle/>
          <a:p>
            <a:endParaRPr lang="zh-CN" altLang="en-US"/>
          </a:p>
        </p:txBody>
      </p:sp>
      <p:sp>
        <p:nvSpPr>
          <p:cNvPr id="41014" name="Line 268"/>
          <p:cNvSpPr>
            <a:spLocks noChangeShapeType="1"/>
          </p:cNvSpPr>
          <p:nvPr/>
        </p:nvSpPr>
        <p:spPr bwMode="auto">
          <a:xfrm>
            <a:off x="3352800" y="4249738"/>
            <a:ext cx="304800" cy="0"/>
          </a:xfrm>
          <a:prstGeom prst="line">
            <a:avLst/>
          </a:prstGeom>
          <a:noFill/>
          <a:ln w="28575">
            <a:solidFill>
              <a:srgbClr val="FF0000"/>
            </a:solidFill>
            <a:round/>
            <a:headEnd/>
            <a:tailEnd/>
          </a:ln>
        </p:spPr>
        <p:txBody>
          <a:bodyPr wrap="none" anchor="ctr"/>
          <a:lstStyle/>
          <a:p>
            <a:endParaRPr lang="zh-CN" altLang="en-US"/>
          </a:p>
        </p:txBody>
      </p:sp>
      <p:sp>
        <p:nvSpPr>
          <p:cNvPr id="41015" name="Line 269"/>
          <p:cNvSpPr>
            <a:spLocks noChangeShapeType="1"/>
          </p:cNvSpPr>
          <p:nvPr/>
        </p:nvSpPr>
        <p:spPr bwMode="auto">
          <a:xfrm>
            <a:off x="4495800" y="3870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16" name="Line 270"/>
          <p:cNvSpPr>
            <a:spLocks noChangeShapeType="1"/>
          </p:cNvSpPr>
          <p:nvPr/>
        </p:nvSpPr>
        <p:spPr bwMode="auto">
          <a:xfrm>
            <a:off x="4495800" y="4249738"/>
            <a:ext cx="304800" cy="0"/>
          </a:xfrm>
          <a:prstGeom prst="line">
            <a:avLst/>
          </a:prstGeom>
          <a:noFill/>
          <a:ln w="28575">
            <a:solidFill>
              <a:srgbClr val="008000"/>
            </a:solidFill>
            <a:round/>
            <a:headEnd/>
            <a:tailEnd/>
          </a:ln>
        </p:spPr>
        <p:txBody>
          <a:bodyPr wrap="none" anchor="ctr"/>
          <a:lstStyle/>
          <a:p>
            <a:endParaRPr lang="zh-CN" altLang="en-US"/>
          </a:p>
        </p:txBody>
      </p:sp>
      <p:sp>
        <p:nvSpPr>
          <p:cNvPr id="41017" name="Line 271"/>
          <p:cNvSpPr>
            <a:spLocks noChangeShapeType="1"/>
          </p:cNvSpPr>
          <p:nvPr/>
        </p:nvSpPr>
        <p:spPr bwMode="auto">
          <a:xfrm>
            <a:off x="3352800" y="4938713"/>
            <a:ext cx="304800" cy="1587"/>
          </a:xfrm>
          <a:prstGeom prst="line">
            <a:avLst/>
          </a:prstGeom>
          <a:noFill/>
          <a:ln w="28575">
            <a:solidFill>
              <a:srgbClr val="008000"/>
            </a:solidFill>
            <a:round/>
            <a:headEnd/>
            <a:tailEnd/>
          </a:ln>
        </p:spPr>
        <p:txBody>
          <a:bodyPr wrap="none" anchor="ctr"/>
          <a:lstStyle/>
          <a:p>
            <a:endParaRPr lang="zh-CN" altLang="en-US"/>
          </a:p>
        </p:txBody>
      </p:sp>
      <p:sp>
        <p:nvSpPr>
          <p:cNvPr id="41018" name="Line 272"/>
          <p:cNvSpPr>
            <a:spLocks noChangeShapeType="1"/>
          </p:cNvSpPr>
          <p:nvPr/>
        </p:nvSpPr>
        <p:spPr bwMode="auto">
          <a:xfrm>
            <a:off x="3352800" y="5318125"/>
            <a:ext cx="1447800" cy="0"/>
          </a:xfrm>
          <a:prstGeom prst="line">
            <a:avLst/>
          </a:prstGeom>
          <a:noFill/>
          <a:ln w="28575">
            <a:solidFill>
              <a:srgbClr val="008000"/>
            </a:solidFill>
            <a:round/>
            <a:headEnd/>
            <a:tailEnd/>
          </a:ln>
        </p:spPr>
        <p:txBody>
          <a:bodyPr wrap="none" anchor="ctr"/>
          <a:lstStyle/>
          <a:p>
            <a:endParaRPr lang="zh-CN" altLang="en-US"/>
          </a:p>
        </p:txBody>
      </p:sp>
      <p:sp>
        <p:nvSpPr>
          <p:cNvPr id="41019" name="Line 273"/>
          <p:cNvSpPr>
            <a:spLocks noChangeShapeType="1"/>
          </p:cNvSpPr>
          <p:nvPr/>
        </p:nvSpPr>
        <p:spPr bwMode="auto">
          <a:xfrm>
            <a:off x="4495800" y="4938713"/>
            <a:ext cx="304800" cy="1587"/>
          </a:xfrm>
          <a:prstGeom prst="line">
            <a:avLst/>
          </a:prstGeom>
          <a:noFill/>
          <a:ln w="28575">
            <a:solidFill>
              <a:srgbClr val="008000"/>
            </a:solidFill>
            <a:round/>
            <a:headEnd/>
            <a:tailEnd/>
          </a:ln>
        </p:spPr>
        <p:txBody>
          <a:bodyPr wrap="none" anchor="ctr"/>
          <a:lstStyle/>
          <a:p>
            <a:endParaRPr lang="zh-CN" altLang="en-US"/>
          </a:p>
        </p:txBody>
      </p:sp>
      <p:sp>
        <p:nvSpPr>
          <p:cNvPr id="41020" name="Line 274"/>
          <p:cNvSpPr>
            <a:spLocks noChangeShapeType="1"/>
          </p:cNvSpPr>
          <p:nvPr/>
        </p:nvSpPr>
        <p:spPr bwMode="auto">
          <a:xfrm>
            <a:off x="3657600" y="2041525"/>
            <a:ext cx="838200" cy="685800"/>
          </a:xfrm>
          <a:prstGeom prst="line">
            <a:avLst/>
          </a:prstGeom>
          <a:noFill/>
          <a:ln w="28575">
            <a:solidFill>
              <a:srgbClr val="008000"/>
            </a:solidFill>
            <a:round/>
            <a:headEnd/>
            <a:tailEnd/>
          </a:ln>
        </p:spPr>
        <p:txBody>
          <a:bodyPr wrap="none" anchor="ctr"/>
          <a:lstStyle/>
          <a:p>
            <a:endParaRPr lang="zh-CN" altLang="en-US"/>
          </a:p>
        </p:txBody>
      </p:sp>
      <p:sp>
        <p:nvSpPr>
          <p:cNvPr id="41021" name="Line 275"/>
          <p:cNvSpPr>
            <a:spLocks noChangeShapeType="1"/>
          </p:cNvSpPr>
          <p:nvPr/>
        </p:nvSpPr>
        <p:spPr bwMode="auto">
          <a:xfrm>
            <a:off x="3657600" y="2727325"/>
            <a:ext cx="838200" cy="1144588"/>
          </a:xfrm>
          <a:prstGeom prst="line">
            <a:avLst/>
          </a:prstGeom>
          <a:noFill/>
          <a:ln w="28575">
            <a:solidFill>
              <a:srgbClr val="008000"/>
            </a:solidFill>
            <a:round/>
            <a:headEnd/>
            <a:tailEnd/>
          </a:ln>
        </p:spPr>
        <p:txBody>
          <a:bodyPr wrap="none" anchor="ctr"/>
          <a:lstStyle/>
          <a:p>
            <a:endParaRPr lang="zh-CN" altLang="en-US"/>
          </a:p>
        </p:txBody>
      </p:sp>
      <p:sp>
        <p:nvSpPr>
          <p:cNvPr id="41022" name="Line 276"/>
          <p:cNvSpPr>
            <a:spLocks noChangeShapeType="1"/>
          </p:cNvSpPr>
          <p:nvPr/>
        </p:nvSpPr>
        <p:spPr bwMode="auto">
          <a:xfrm>
            <a:off x="3657600" y="3108325"/>
            <a:ext cx="838200" cy="1831975"/>
          </a:xfrm>
          <a:prstGeom prst="line">
            <a:avLst/>
          </a:prstGeom>
          <a:noFill/>
          <a:ln w="28575">
            <a:solidFill>
              <a:srgbClr val="008000"/>
            </a:solidFill>
            <a:round/>
            <a:headEnd/>
            <a:tailEnd/>
          </a:ln>
        </p:spPr>
        <p:txBody>
          <a:bodyPr wrap="none" anchor="ctr"/>
          <a:lstStyle/>
          <a:p>
            <a:endParaRPr lang="zh-CN" altLang="en-US"/>
          </a:p>
        </p:txBody>
      </p:sp>
      <p:sp>
        <p:nvSpPr>
          <p:cNvPr id="41023" name="Line 277"/>
          <p:cNvSpPr>
            <a:spLocks noChangeShapeType="1"/>
          </p:cNvSpPr>
          <p:nvPr/>
        </p:nvSpPr>
        <p:spPr bwMode="auto">
          <a:xfrm flipV="1">
            <a:off x="3657600" y="2039938"/>
            <a:ext cx="838200" cy="1830387"/>
          </a:xfrm>
          <a:prstGeom prst="line">
            <a:avLst/>
          </a:prstGeom>
          <a:noFill/>
          <a:ln w="28575">
            <a:solidFill>
              <a:srgbClr val="3399FF"/>
            </a:solidFill>
            <a:round/>
            <a:headEnd/>
            <a:tailEnd/>
          </a:ln>
        </p:spPr>
        <p:txBody>
          <a:bodyPr wrap="none" anchor="ctr"/>
          <a:lstStyle/>
          <a:p>
            <a:endParaRPr lang="zh-CN" altLang="en-US"/>
          </a:p>
        </p:txBody>
      </p:sp>
      <p:sp>
        <p:nvSpPr>
          <p:cNvPr id="41024" name="Line 278"/>
          <p:cNvSpPr>
            <a:spLocks noChangeShapeType="1"/>
          </p:cNvSpPr>
          <p:nvPr/>
        </p:nvSpPr>
        <p:spPr bwMode="auto">
          <a:xfrm flipV="1">
            <a:off x="3657600" y="3106738"/>
            <a:ext cx="838200" cy="1144587"/>
          </a:xfrm>
          <a:prstGeom prst="line">
            <a:avLst/>
          </a:prstGeom>
          <a:noFill/>
          <a:ln w="28575">
            <a:solidFill>
              <a:srgbClr val="FF0000"/>
            </a:solidFill>
            <a:round/>
            <a:headEnd/>
            <a:tailEnd/>
          </a:ln>
        </p:spPr>
        <p:txBody>
          <a:bodyPr wrap="none" anchor="ctr"/>
          <a:lstStyle/>
          <a:p>
            <a:endParaRPr lang="zh-CN" altLang="en-US"/>
          </a:p>
        </p:txBody>
      </p:sp>
      <p:sp>
        <p:nvSpPr>
          <p:cNvPr id="41025" name="Line 279"/>
          <p:cNvSpPr>
            <a:spLocks noChangeShapeType="1"/>
          </p:cNvSpPr>
          <p:nvPr/>
        </p:nvSpPr>
        <p:spPr bwMode="auto">
          <a:xfrm flipV="1">
            <a:off x="3657600" y="4251325"/>
            <a:ext cx="838200" cy="685800"/>
          </a:xfrm>
          <a:prstGeom prst="line">
            <a:avLst/>
          </a:prstGeom>
          <a:noFill/>
          <a:ln w="28575">
            <a:solidFill>
              <a:srgbClr val="008000"/>
            </a:solidFill>
            <a:round/>
            <a:headEnd/>
            <a:tailEnd/>
          </a:ln>
        </p:spPr>
        <p:txBody>
          <a:bodyPr wrap="none" anchor="ctr"/>
          <a:lstStyle/>
          <a:p>
            <a:endParaRPr lang="zh-CN" altLang="en-US"/>
          </a:p>
        </p:txBody>
      </p:sp>
      <p:sp>
        <p:nvSpPr>
          <p:cNvPr id="41026" name="Line 280"/>
          <p:cNvSpPr>
            <a:spLocks noChangeShapeType="1"/>
          </p:cNvSpPr>
          <p:nvPr/>
        </p:nvSpPr>
        <p:spPr bwMode="auto">
          <a:xfrm>
            <a:off x="5334000" y="1660525"/>
            <a:ext cx="1447800" cy="1588"/>
          </a:xfrm>
          <a:prstGeom prst="line">
            <a:avLst/>
          </a:prstGeom>
          <a:noFill/>
          <a:ln w="28575">
            <a:solidFill>
              <a:srgbClr val="008000"/>
            </a:solidFill>
            <a:round/>
            <a:headEnd/>
            <a:tailEnd/>
          </a:ln>
        </p:spPr>
        <p:txBody>
          <a:bodyPr wrap="none" anchor="ctr"/>
          <a:lstStyle/>
          <a:p>
            <a:endParaRPr lang="zh-CN" altLang="en-US"/>
          </a:p>
        </p:txBody>
      </p:sp>
      <p:sp>
        <p:nvSpPr>
          <p:cNvPr id="41027" name="Line 281"/>
          <p:cNvSpPr>
            <a:spLocks noChangeShapeType="1"/>
          </p:cNvSpPr>
          <p:nvPr/>
        </p:nvSpPr>
        <p:spPr bwMode="auto">
          <a:xfrm>
            <a:off x="5334000" y="2039938"/>
            <a:ext cx="304800" cy="0"/>
          </a:xfrm>
          <a:prstGeom prst="line">
            <a:avLst/>
          </a:prstGeom>
          <a:noFill/>
          <a:ln w="28575">
            <a:solidFill>
              <a:srgbClr val="3399FF"/>
            </a:solidFill>
            <a:round/>
            <a:headEnd/>
            <a:tailEnd/>
          </a:ln>
        </p:spPr>
        <p:txBody>
          <a:bodyPr wrap="none" anchor="ctr"/>
          <a:lstStyle/>
          <a:p>
            <a:endParaRPr lang="zh-CN" altLang="en-US"/>
          </a:p>
        </p:txBody>
      </p:sp>
      <p:sp>
        <p:nvSpPr>
          <p:cNvPr id="41028" name="Line 282"/>
          <p:cNvSpPr>
            <a:spLocks noChangeShapeType="1"/>
          </p:cNvSpPr>
          <p:nvPr/>
        </p:nvSpPr>
        <p:spPr bwMode="auto">
          <a:xfrm>
            <a:off x="6477000" y="2039938"/>
            <a:ext cx="304800" cy="0"/>
          </a:xfrm>
          <a:prstGeom prst="line">
            <a:avLst/>
          </a:prstGeom>
          <a:noFill/>
          <a:ln w="28575">
            <a:solidFill>
              <a:srgbClr val="008000"/>
            </a:solidFill>
            <a:round/>
            <a:headEnd/>
            <a:tailEnd/>
          </a:ln>
        </p:spPr>
        <p:txBody>
          <a:bodyPr wrap="none" anchor="ctr"/>
          <a:lstStyle/>
          <a:p>
            <a:endParaRPr lang="zh-CN" altLang="en-US"/>
          </a:p>
        </p:txBody>
      </p:sp>
      <p:sp>
        <p:nvSpPr>
          <p:cNvPr id="41029" name="Line 283"/>
          <p:cNvSpPr>
            <a:spLocks noChangeShapeType="1"/>
          </p:cNvSpPr>
          <p:nvPr/>
        </p:nvSpPr>
        <p:spPr bwMode="auto">
          <a:xfrm>
            <a:off x="5334000" y="2727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30" name="Line 284"/>
          <p:cNvSpPr>
            <a:spLocks noChangeShapeType="1"/>
          </p:cNvSpPr>
          <p:nvPr/>
        </p:nvSpPr>
        <p:spPr bwMode="auto">
          <a:xfrm>
            <a:off x="5334000" y="3106738"/>
            <a:ext cx="304800" cy="0"/>
          </a:xfrm>
          <a:prstGeom prst="line">
            <a:avLst/>
          </a:prstGeom>
          <a:noFill/>
          <a:ln w="28575">
            <a:solidFill>
              <a:srgbClr val="FF0000"/>
            </a:solidFill>
            <a:round/>
            <a:headEnd/>
            <a:tailEnd/>
          </a:ln>
        </p:spPr>
        <p:txBody>
          <a:bodyPr wrap="none" anchor="ctr"/>
          <a:lstStyle/>
          <a:p>
            <a:endParaRPr lang="zh-CN" altLang="en-US"/>
          </a:p>
        </p:txBody>
      </p:sp>
      <p:sp>
        <p:nvSpPr>
          <p:cNvPr id="41031" name="Line 285"/>
          <p:cNvSpPr>
            <a:spLocks noChangeShapeType="1"/>
          </p:cNvSpPr>
          <p:nvPr/>
        </p:nvSpPr>
        <p:spPr bwMode="auto">
          <a:xfrm>
            <a:off x="6477000" y="2727325"/>
            <a:ext cx="304800" cy="1588"/>
          </a:xfrm>
          <a:prstGeom prst="line">
            <a:avLst/>
          </a:prstGeom>
          <a:noFill/>
          <a:ln w="28575">
            <a:solidFill>
              <a:srgbClr val="3399FF"/>
            </a:solidFill>
            <a:round/>
            <a:headEnd/>
            <a:tailEnd/>
          </a:ln>
        </p:spPr>
        <p:txBody>
          <a:bodyPr wrap="none" anchor="ctr"/>
          <a:lstStyle/>
          <a:p>
            <a:endParaRPr lang="zh-CN" altLang="en-US"/>
          </a:p>
        </p:txBody>
      </p:sp>
      <p:sp>
        <p:nvSpPr>
          <p:cNvPr id="41032" name="Line 286"/>
          <p:cNvSpPr>
            <a:spLocks noChangeShapeType="1"/>
          </p:cNvSpPr>
          <p:nvPr/>
        </p:nvSpPr>
        <p:spPr bwMode="auto">
          <a:xfrm>
            <a:off x="6477000" y="3106738"/>
            <a:ext cx="304800" cy="0"/>
          </a:xfrm>
          <a:prstGeom prst="line">
            <a:avLst/>
          </a:prstGeom>
          <a:noFill/>
          <a:ln w="28575">
            <a:solidFill>
              <a:srgbClr val="008000"/>
            </a:solidFill>
            <a:round/>
            <a:headEnd/>
            <a:tailEnd/>
          </a:ln>
        </p:spPr>
        <p:txBody>
          <a:bodyPr wrap="none" anchor="ctr"/>
          <a:lstStyle/>
          <a:p>
            <a:endParaRPr lang="zh-CN" altLang="en-US"/>
          </a:p>
        </p:txBody>
      </p:sp>
      <p:sp>
        <p:nvSpPr>
          <p:cNvPr id="41033" name="Line 287"/>
          <p:cNvSpPr>
            <a:spLocks noChangeShapeType="1"/>
          </p:cNvSpPr>
          <p:nvPr/>
        </p:nvSpPr>
        <p:spPr bwMode="auto">
          <a:xfrm>
            <a:off x="5334000" y="3870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34" name="Line 288"/>
          <p:cNvSpPr>
            <a:spLocks noChangeShapeType="1"/>
          </p:cNvSpPr>
          <p:nvPr/>
        </p:nvSpPr>
        <p:spPr bwMode="auto">
          <a:xfrm>
            <a:off x="5334000" y="4249738"/>
            <a:ext cx="304800" cy="0"/>
          </a:xfrm>
          <a:prstGeom prst="line">
            <a:avLst/>
          </a:prstGeom>
          <a:noFill/>
          <a:ln w="28575">
            <a:solidFill>
              <a:srgbClr val="008000"/>
            </a:solidFill>
            <a:round/>
            <a:headEnd/>
            <a:tailEnd/>
          </a:ln>
        </p:spPr>
        <p:txBody>
          <a:bodyPr wrap="none" anchor="ctr"/>
          <a:lstStyle/>
          <a:p>
            <a:endParaRPr lang="zh-CN" altLang="en-US"/>
          </a:p>
        </p:txBody>
      </p:sp>
      <p:sp>
        <p:nvSpPr>
          <p:cNvPr id="41035" name="Line 289"/>
          <p:cNvSpPr>
            <a:spLocks noChangeShapeType="1"/>
          </p:cNvSpPr>
          <p:nvPr/>
        </p:nvSpPr>
        <p:spPr bwMode="auto">
          <a:xfrm>
            <a:off x="6477000" y="3870325"/>
            <a:ext cx="304800" cy="1588"/>
          </a:xfrm>
          <a:prstGeom prst="line">
            <a:avLst/>
          </a:prstGeom>
          <a:noFill/>
          <a:ln w="28575">
            <a:solidFill>
              <a:srgbClr val="008000"/>
            </a:solidFill>
            <a:round/>
            <a:headEnd/>
            <a:tailEnd/>
          </a:ln>
        </p:spPr>
        <p:txBody>
          <a:bodyPr wrap="none" anchor="ctr"/>
          <a:lstStyle/>
          <a:p>
            <a:endParaRPr lang="zh-CN" altLang="en-US"/>
          </a:p>
        </p:txBody>
      </p:sp>
      <p:sp>
        <p:nvSpPr>
          <p:cNvPr id="41036" name="Line 290"/>
          <p:cNvSpPr>
            <a:spLocks noChangeShapeType="1"/>
          </p:cNvSpPr>
          <p:nvPr/>
        </p:nvSpPr>
        <p:spPr bwMode="auto">
          <a:xfrm>
            <a:off x="6477000" y="4249738"/>
            <a:ext cx="304800" cy="0"/>
          </a:xfrm>
          <a:prstGeom prst="line">
            <a:avLst/>
          </a:prstGeom>
          <a:noFill/>
          <a:ln w="28575">
            <a:solidFill>
              <a:srgbClr val="008000"/>
            </a:solidFill>
            <a:round/>
            <a:headEnd/>
            <a:tailEnd/>
          </a:ln>
        </p:spPr>
        <p:txBody>
          <a:bodyPr wrap="none" anchor="ctr"/>
          <a:lstStyle/>
          <a:p>
            <a:endParaRPr lang="zh-CN" altLang="en-US"/>
          </a:p>
        </p:txBody>
      </p:sp>
      <p:sp>
        <p:nvSpPr>
          <p:cNvPr id="41037" name="Line 291"/>
          <p:cNvSpPr>
            <a:spLocks noChangeShapeType="1"/>
          </p:cNvSpPr>
          <p:nvPr/>
        </p:nvSpPr>
        <p:spPr bwMode="auto">
          <a:xfrm>
            <a:off x="5334000" y="4938713"/>
            <a:ext cx="304800" cy="1587"/>
          </a:xfrm>
          <a:prstGeom prst="line">
            <a:avLst/>
          </a:prstGeom>
          <a:noFill/>
          <a:ln w="28575">
            <a:solidFill>
              <a:srgbClr val="008000"/>
            </a:solidFill>
            <a:round/>
            <a:headEnd/>
            <a:tailEnd/>
          </a:ln>
        </p:spPr>
        <p:txBody>
          <a:bodyPr wrap="none" anchor="ctr"/>
          <a:lstStyle/>
          <a:p>
            <a:endParaRPr lang="zh-CN" altLang="en-US"/>
          </a:p>
        </p:txBody>
      </p:sp>
      <p:sp>
        <p:nvSpPr>
          <p:cNvPr id="41038" name="Line 292"/>
          <p:cNvSpPr>
            <a:spLocks noChangeShapeType="1"/>
          </p:cNvSpPr>
          <p:nvPr/>
        </p:nvSpPr>
        <p:spPr bwMode="auto">
          <a:xfrm>
            <a:off x="5334000" y="5318125"/>
            <a:ext cx="1447800" cy="0"/>
          </a:xfrm>
          <a:prstGeom prst="line">
            <a:avLst/>
          </a:prstGeom>
          <a:noFill/>
          <a:ln w="28575">
            <a:solidFill>
              <a:srgbClr val="008000"/>
            </a:solidFill>
            <a:round/>
            <a:headEnd/>
            <a:tailEnd/>
          </a:ln>
        </p:spPr>
        <p:txBody>
          <a:bodyPr wrap="none" anchor="ctr"/>
          <a:lstStyle/>
          <a:p>
            <a:endParaRPr lang="zh-CN" altLang="en-US"/>
          </a:p>
        </p:txBody>
      </p:sp>
      <p:sp>
        <p:nvSpPr>
          <p:cNvPr id="41039" name="Line 293"/>
          <p:cNvSpPr>
            <a:spLocks noChangeShapeType="1"/>
          </p:cNvSpPr>
          <p:nvPr/>
        </p:nvSpPr>
        <p:spPr bwMode="auto">
          <a:xfrm>
            <a:off x="6477000" y="4938713"/>
            <a:ext cx="304800" cy="1587"/>
          </a:xfrm>
          <a:prstGeom prst="line">
            <a:avLst/>
          </a:prstGeom>
          <a:noFill/>
          <a:ln w="28575">
            <a:solidFill>
              <a:srgbClr val="FF0000"/>
            </a:solidFill>
            <a:round/>
            <a:headEnd/>
            <a:tailEnd/>
          </a:ln>
        </p:spPr>
        <p:txBody>
          <a:bodyPr wrap="none" anchor="ctr"/>
          <a:lstStyle/>
          <a:p>
            <a:endParaRPr lang="zh-CN" altLang="en-US"/>
          </a:p>
        </p:txBody>
      </p:sp>
      <p:sp>
        <p:nvSpPr>
          <p:cNvPr id="41040" name="Line 294"/>
          <p:cNvSpPr>
            <a:spLocks noChangeShapeType="1"/>
          </p:cNvSpPr>
          <p:nvPr/>
        </p:nvSpPr>
        <p:spPr bwMode="auto">
          <a:xfrm>
            <a:off x="5638800" y="2041525"/>
            <a:ext cx="838200" cy="685800"/>
          </a:xfrm>
          <a:prstGeom prst="line">
            <a:avLst/>
          </a:prstGeom>
          <a:noFill/>
          <a:ln w="28575">
            <a:solidFill>
              <a:srgbClr val="3399FF"/>
            </a:solidFill>
            <a:round/>
            <a:headEnd/>
            <a:tailEnd/>
          </a:ln>
        </p:spPr>
        <p:txBody>
          <a:bodyPr wrap="none" anchor="ctr"/>
          <a:lstStyle/>
          <a:p>
            <a:endParaRPr lang="zh-CN" altLang="en-US"/>
          </a:p>
        </p:txBody>
      </p:sp>
      <p:sp>
        <p:nvSpPr>
          <p:cNvPr id="41041" name="Line 295"/>
          <p:cNvSpPr>
            <a:spLocks noChangeShapeType="1"/>
          </p:cNvSpPr>
          <p:nvPr/>
        </p:nvSpPr>
        <p:spPr bwMode="auto">
          <a:xfrm>
            <a:off x="5638800" y="2727325"/>
            <a:ext cx="838200" cy="1144588"/>
          </a:xfrm>
          <a:prstGeom prst="line">
            <a:avLst/>
          </a:prstGeom>
          <a:noFill/>
          <a:ln w="28575">
            <a:solidFill>
              <a:srgbClr val="008000"/>
            </a:solidFill>
            <a:round/>
            <a:headEnd/>
            <a:tailEnd/>
          </a:ln>
        </p:spPr>
        <p:txBody>
          <a:bodyPr wrap="none" anchor="ctr"/>
          <a:lstStyle/>
          <a:p>
            <a:endParaRPr lang="zh-CN" altLang="en-US"/>
          </a:p>
        </p:txBody>
      </p:sp>
      <p:sp>
        <p:nvSpPr>
          <p:cNvPr id="41042" name="Line 296"/>
          <p:cNvSpPr>
            <a:spLocks noChangeShapeType="1"/>
          </p:cNvSpPr>
          <p:nvPr/>
        </p:nvSpPr>
        <p:spPr bwMode="auto">
          <a:xfrm>
            <a:off x="5638800" y="3108325"/>
            <a:ext cx="838200" cy="1831975"/>
          </a:xfrm>
          <a:prstGeom prst="line">
            <a:avLst/>
          </a:prstGeom>
          <a:noFill/>
          <a:ln w="28575">
            <a:solidFill>
              <a:srgbClr val="FF0000"/>
            </a:solidFill>
            <a:round/>
            <a:headEnd/>
            <a:tailEnd/>
          </a:ln>
        </p:spPr>
        <p:txBody>
          <a:bodyPr wrap="none" anchor="ctr"/>
          <a:lstStyle/>
          <a:p>
            <a:endParaRPr lang="zh-CN" altLang="en-US"/>
          </a:p>
        </p:txBody>
      </p:sp>
      <p:sp>
        <p:nvSpPr>
          <p:cNvPr id="41043" name="Line 297"/>
          <p:cNvSpPr>
            <a:spLocks noChangeShapeType="1"/>
          </p:cNvSpPr>
          <p:nvPr/>
        </p:nvSpPr>
        <p:spPr bwMode="auto">
          <a:xfrm flipV="1">
            <a:off x="5638800" y="2039938"/>
            <a:ext cx="838200" cy="1830387"/>
          </a:xfrm>
          <a:prstGeom prst="line">
            <a:avLst/>
          </a:prstGeom>
          <a:noFill/>
          <a:ln w="28575">
            <a:solidFill>
              <a:srgbClr val="008000"/>
            </a:solidFill>
            <a:round/>
            <a:headEnd/>
            <a:tailEnd/>
          </a:ln>
        </p:spPr>
        <p:txBody>
          <a:bodyPr wrap="none" anchor="ctr"/>
          <a:lstStyle/>
          <a:p>
            <a:endParaRPr lang="zh-CN" altLang="en-US"/>
          </a:p>
        </p:txBody>
      </p:sp>
      <p:sp>
        <p:nvSpPr>
          <p:cNvPr id="41044" name="Line 298"/>
          <p:cNvSpPr>
            <a:spLocks noChangeShapeType="1"/>
          </p:cNvSpPr>
          <p:nvPr/>
        </p:nvSpPr>
        <p:spPr bwMode="auto">
          <a:xfrm flipV="1">
            <a:off x="5638800" y="3106738"/>
            <a:ext cx="838200" cy="1144587"/>
          </a:xfrm>
          <a:prstGeom prst="line">
            <a:avLst/>
          </a:prstGeom>
          <a:noFill/>
          <a:ln w="28575">
            <a:solidFill>
              <a:srgbClr val="008000"/>
            </a:solidFill>
            <a:round/>
            <a:headEnd/>
            <a:tailEnd/>
          </a:ln>
        </p:spPr>
        <p:txBody>
          <a:bodyPr wrap="none" anchor="ctr"/>
          <a:lstStyle/>
          <a:p>
            <a:endParaRPr lang="zh-CN" altLang="en-US"/>
          </a:p>
        </p:txBody>
      </p:sp>
      <p:sp>
        <p:nvSpPr>
          <p:cNvPr id="41045" name="Line 299"/>
          <p:cNvSpPr>
            <a:spLocks noChangeShapeType="1"/>
          </p:cNvSpPr>
          <p:nvPr/>
        </p:nvSpPr>
        <p:spPr bwMode="auto">
          <a:xfrm flipV="1">
            <a:off x="5638800" y="4251325"/>
            <a:ext cx="838200" cy="685800"/>
          </a:xfrm>
          <a:prstGeom prst="line">
            <a:avLst/>
          </a:prstGeom>
          <a:noFill/>
          <a:ln w="28575">
            <a:solidFill>
              <a:srgbClr val="008000"/>
            </a:solidFill>
            <a:round/>
            <a:headEnd/>
            <a:tailEnd/>
          </a:ln>
        </p:spPr>
        <p:txBody>
          <a:bodyPr wrap="none" anchor="ctr"/>
          <a:lstStyle/>
          <a:p>
            <a:endParaRPr lang="zh-CN" altLang="en-US"/>
          </a:p>
        </p:txBody>
      </p:sp>
      <p:sp>
        <p:nvSpPr>
          <p:cNvPr id="41046" name="Line 300"/>
          <p:cNvSpPr>
            <a:spLocks noChangeShapeType="1"/>
          </p:cNvSpPr>
          <p:nvPr/>
        </p:nvSpPr>
        <p:spPr bwMode="auto">
          <a:xfrm>
            <a:off x="7315200" y="2036763"/>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47" name="Line 301"/>
          <p:cNvSpPr>
            <a:spLocks noChangeShapeType="1"/>
          </p:cNvSpPr>
          <p:nvPr/>
        </p:nvSpPr>
        <p:spPr bwMode="auto">
          <a:xfrm>
            <a:off x="7315200" y="2724150"/>
            <a:ext cx="533400" cy="0"/>
          </a:xfrm>
          <a:prstGeom prst="line">
            <a:avLst/>
          </a:prstGeom>
          <a:noFill/>
          <a:ln w="28575">
            <a:solidFill>
              <a:srgbClr val="3399FF"/>
            </a:solidFill>
            <a:round/>
            <a:headEnd/>
            <a:tailEnd type="triangle" w="med" len="lg"/>
          </a:ln>
        </p:spPr>
        <p:txBody>
          <a:bodyPr wrap="none" anchor="ctr"/>
          <a:lstStyle/>
          <a:p>
            <a:endParaRPr lang="zh-CN" altLang="en-US"/>
          </a:p>
        </p:txBody>
      </p:sp>
      <p:sp>
        <p:nvSpPr>
          <p:cNvPr id="41048" name="Line 302"/>
          <p:cNvSpPr>
            <a:spLocks noChangeShapeType="1"/>
          </p:cNvSpPr>
          <p:nvPr/>
        </p:nvSpPr>
        <p:spPr bwMode="auto">
          <a:xfrm>
            <a:off x="7315200" y="3103563"/>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49" name="Line 303"/>
          <p:cNvSpPr>
            <a:spLocks noChangeShapeType="1"/>
          </p:cNvSpPr>
          <p:nvPr/>
        </p:nvSpPr>
        <p:spPr bwMode="auto">
          <a:xfrm>
            <a:off x="7315200" y="1660525"/>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50" name="Line 304"/>
          <p:cNvSpPr>
            <a:spLocks noChangeShapeType="1"/>
          </p:cNvSpPr>
          <p:nvPr/>
        </p:nvSpPr>
        <p:spPr bwMode="auto">
          <a:xfrm>
            <a:off x="7315200" y="4251325"/>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51" name="Line 305"/>
          <p:cNvSpPr>
            <a:spLocks noChangeShapeType="1"/>
          </p:cNvSpPr>
          <p:nvPr/>
        </p:nvSpPr>
        <p:spPr bwMode="auto">
          <a:xfrm>
            <a:off x="7315200" y="4938713"/>
            <a:ext cx="533400"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41052" name="Line 306"/>
          <p:cNvSpPr>
            <a:spLocks noChangeShapeType="1"/>
          </p:cNvSpPr>
          <p:nvPr/>
        </p:nvSpPr>
        <p:spPr bwMode="auto">
          <a:xfrm>
            <a:off x="7315200" y="5318125"/>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53" name="Line 307"/>
          <p:cNvSpPr>
            <a:spLocks noChangeShapeType="1"/>
          </p:cNvSpPr>
          <p:nvPr/>
        </p:nvSpPr>
        <p:spPr bwMode="auto">
          <a:xfrm>
            <a:off x="7315200" y="3875088"/>
            <a:ext cx="533400" cy="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41054" name="Text Box 316"/>
          <p:cNvSpPr txBox="1">
            <a:spLocks noChangeArrowheads="1"/>
          </p:cNvSpPr>
          <p:nvPr/>
        </p:nvSpPr>
        <p:spPr bwMode="auto">
          <a:xfrm>
            <a:off x="611188" y="1052513"/>
            <a:ext cx="1152525" cy="457200"/>
          </a:xfrm>
          <a:prstGeom prst="rect">
            <a:avLst/>
          </a:prstGeom>
          <a:noFill/>
          <a:ln w="28575" algn="ctr">
            <a:noFill/>
            <a:miter lim="800000"/>
            <a:headEnd/>
            <a:tailEnd/>
          </a:ln>
        </p:spPr>
        <p:txBody>
          <a:bodyPr>
            <a:spAutoFit/>
          </a:bodyPr>
          <a:lstStyle/>
          <a:p>
            <a:pPr algn="l"/>
            <a:r>
              <a:rPr lang="en-US" altLang="zh-CN" sz="2400">
                <a:latin typeface="Arial" charset="0"/>
              </a:rPr>
              <a:t>CPU</a:t>
            </a:r>
          </a:p>
        </p:txBody>
      </p:sp>
      <p:sp>
        <p:nvSpPr>
          <p:cNvPr id="41055" name="Text Box 317"/>
          <p:cNvSpPr txBox="1">
            <a:spLocks noChangeArrowheads="1"/>
          </p:cNvSpPr>
          <p:nvPr/>
        </p:nvSpPr>
        <p:spPr bwMode="auto">
          <a:xfrm>
            <a:off x="7451725" y="981075"/>
            <a:ext cx="1152525" cy="457200"/>
          </a:xfrm>
          <a:prstGeom prst="rect">
            <a:avLst/>
          </a:prstGeom>
          <a:noFill/>
          <a:ln w="28575" algn="ctr">
            <a:noFill/>
            <a:miter lim="800000"/>
            <a:headEnd/>
            <a:tailEnd/>
          </a:ln>
        </p:spPr>
        <p:txBody>
          <a:bodyPr>
            <a:spAutoFit/>
          </a:bodyPr>
          <a:lstStyle/>
          <a:p>
            <a:pPr algn="r"/>
            <a:r>
              <a:rPr lang="zh-CN" altLang="en-US" sz="2400">
                <a:latin typeface="Arial" charset="0"/>
              </a:rPr>
              <a:t>内存</a:t>
            </a:r>
          </a:p>
        </p:txBody>
      </p:sp>
      <p:sp>
        <p:nvSpPr>
          <p:cNvPr id="41056" name="Text Box 318"/>
          <p:cNvSpPr txBox="1">
            <a:spLocks noChangeArrowheads="1"/>
          </p:cNvSpPr>
          <p:nvPr/>
        </p:nvSpPr>
        <p:spPr bwMode="auto">
          <a:xfrm>
            <a:off x="2627313" y="1100138"/>
            <a:ext cx="865187" cy="457200"/>
          </a:xfrm>
          <a:prstGeom prst="rect">
            <a:avLst/>
          </a:prstGeom>
          <a:noFill/>
          <a:ln w="28575" algn="ctr">
            <a:noFill/>
            <a:miter lim="800000"/>
            <a:headEnd/>
            <a:tailEnd/>
          </a:ln>
        </p:spPr>
        <p:txBody>
          <a:bodyPr>
            <a:spAutoFit/>
          </a:bodyPr>
          <a:lstStyle/>
          <a:p>
            <a:r>
              <a:rPr lang="en-US" altLang="zh-CN" sz="2400">
                <a:latin typeface="Arial" charset="0"/>
              </a:rPr>
              <a:t>1</a:t>
            </a:r>
            <a:r>
              <a:rPr lang="zh-CN" altLang="en-US" sz="2400">
                <a:latin typeface="Arial" charset="0"/>
              </a:rPr>
              <a:t>级</a:t>
            </a:r>
          </a:p>
        </p:txBody>
      </p:sp>
      <p:sp>
        <p:nvSpPr>
          <p:cNvPr id="41057" name="Text Box 319"/>
          <p:cNvSpPr txBox="1">
            <a:spLocks noChangeArrowheads="1"/>
          </p:cNvSpPr>
          <p:nvPr/>
        </p:nvSpPr>
        <p:spPr bwMode="auto">
          <a:xfrm>
            <a:off x="4572000" y="1100138"/>
            <a:ext cx="865188" cy="457200"/>
          </a:xfrm>
          <a:prstGeom prst="rect">
            <a:avLst/>
          </a:prstGeom>
          <a:noFill/>
          <a:ln w="28575" algn="ctr">
            <a:noFill/>
            <a:miter lim="800000"/>
            <a:headEnd/>
            <a:tailEnd/>
          </a:ln>
        </p:spPr>
        <p:txBody>
          <a:bodyPr>
            <a:spAutoFit/>
          </a:bodyPr>
          <a:lstStyle/>
          <a:p>
            <a:r>
              <a:rPr lang="en-US" altLang="zh-CN" sz="2400">
                <a:latin typeface="Arial" charset="0"/>
              </a:rPr>
              <a:t>2</a:t>
            </a:r>
            <a:r>
              <a:rPr lang="zh-CN" altLang="en-US" sz="2400">
                <a:latin typeface="Arial" charset="0"/>
              </a:rPr>
              <a:t>级</a:t>
            </a:r>
          </a:p>
        </p:txBody>
      </p:sp>
      <p:sp>
        <p:nvSpPr>
          <p:cNvPr id="41058" name="Text Box 320"/>
          <p:cNvSpPr txBox="1">
            <a:spLocks noChangeArrowheads="1"/>
          </p:cNvSpPr>
          <p:nvPr/>
        </p:nvSpPr>
        <p:spPr bwMode="auto">
          <a:xfrm>
            <a:off x="6586538" y="1100138"/>
            <a:ext cx="865187" cy="457200"/>
          </a:xfrm>
          <a:prstGeom prst="rect">
            <a:avLst/>
          </a:prstGeom>
          <a:noFill/>
          <a:ln w="28575" algn="ctr">
            <a:noFill/>
            <a:miter lim="800000"/>
            <a:headEnd/>
            <a:tailEnd/>
          </a:ln>
        </p:spPr>
        <p:txBody>
          <a:bodyPr>
            <a:spAutoFit/>
          </a:bodyPr>
          <a:lstStyle/>
          <a:p>
            <a:r>
              <a:rPr lang="en-US" altLang="zh-CN" sz="2400">
                <a:latin typeface="Arial" charset="0"/>
              </a:rPr>
              <a:t>3</a:t>
            </a:r>
            <a:r>
              <a:rPr lang="zh-CN" altLang="en-US" sz="2400">
                <a:latin typeface="Arial" charset="0"/>
              </a:rPr>
              <a:t>级</a:t>
            </a:r>
          </a:p>
        </p:txBody>
      </p:sp>
      <p:sp>
        <p:nvSpPr>
          <p:cNvPr id="41059" name="Rectangle 321"/>
          <p:cNvSpPr>
            <a:spLocks noChangeArrowheads="1"/>
          </p:cNvSpPr>
          <p:nvPr/>
        </p:nvSpPr>
        <p:spPr bwMode="auto">
          <a:xfrm>
            <a:off x="1476375" y="1485900"/>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41060" name="Rectangle 322"/>
          <p:cNvSpPr>
            <a:spLocks noChangeArrowheads="1"/>
          </p:cNvSpPr>
          <p:nvPr/>
        </p:nvSpPr>
        <p:spPr bwMode="auto">
          <a:xfrm>
            <a:off x="3492500" y="1485900"/>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41061" name="Rectangle 323"/>
          <p:cNvSpPr>
            <a:spLocks noChangeArrowheads="1"/>
          </p:cNvSpPr>
          <p:nvPr/>
        </p:nvSpPr>
        <p:spPr bwMode="auto">
          <a:xfrm>
            <a:off x="5508625" y="1485900"/>
            <a:ext cx="1150938" cy="3960813"/>
          </a:xfrm>
          <a:prstGeom prst="rect">
            <a:avLst/>
          </a:prstGeom>
          <a:noFill/>
          <a:ln w="19050" algn="ctr">
            <a:solidFill>
              <a:srgbClr val="FF0066"/>
            </a:solidFill>
            <a:prstDash val="dash"/>
            <a:miter lim="800000"/>
            <a:headEnd/>
            <a:tailEnd/>
          </a:ln>
        </p:spPr>
        <p:txBody>
          <a:bodyPr wrap="none" anchor="ctr"/>
          <a:lstStyle/>
          <a:p>
            <a:endParaRPr lang="zh-CN" altLang="en-US"/>
          </a:p>
        </p:txBody>
      </p:sp>
      <p:sp>
        <p:nvSpPr>
          <p:cNvPr id="41062" name="Text Box 324"/>
          <p:cNvSpPr txBox="1">
            <a:spLocks noChangeArrowheads="1"/>
          </p:cNvSpPr>
          <p:nvPr/>
        </p:nvSpPr>
        <p:spPr bwMode="auto">
          <a:xfrm>
            <a:off x="1474788" y="1052513"/>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41063" name="Text Box 325"/>
          <p:cNvSpPr txBox="1">
            <a:spLocks noChangeArrowheads="1"/>
          </p:cNvSpPr>
          <p:nvPr/>
        </p:nvSpPr>
        <p:spPr bwMode="auto">
          <a:xfrm>
            <a:off x="3490913" y="1052513"/>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41064" name="Text Box 326"/>
          <p:cNvSpPr txBox="1">
            <a:spLocks noChangeArrowheads="1"/>
          </p:cNvSpPr>
          <p:nvPr/>
        </p:nvSpPr>
        <p:spPr bwMode="auto">
          <a:xfrm>
            <a:off x="5507038" y="1052513"/>
            <a:ext cx="1152525" cy="457200"/>
          </a:xfrm>
          <a:prstGeom prst="rect">
            <a:avLst/>
          </a:prstGeom>
          <a:noFill/>
          <a:ln w="28575" algn="ctr">
            <a:noFill/>
            <a:miter lim="800000"/>
            <a:headEnd/>
            <a:tailEnd/>
          </a:ln>
        </p:spPr>
        <p:txBody>
          <a:bodyPr>
            <a:spAutoFit/>
          </a:bodyPr>
          <a:lstStyle/>
          <a:p>
            <a:r>
              <a:rPr lang="zh-CN" altLang="en-US" sz="2400">
                <a:solidFill>
                  <a:srgbClr val="CC0066"/>
                </a:solidFill>
                <a:latin typeface="Arial" charset="0"/>
              </a:rPr>
              <a:t>全混洗</a:t>
            </a:r>
          </a:p>
        </p:txBody>
      </p:sp>
      <p:sp>
        <p:nvSpPr>
          <p:cNvPr id="41065" name="Rectangle 327"/>
          <p:cNvSpPr>
            <a:spLocks noChangeArrowheads="1"/>
          </p:cNvSpPr>
          <p:nvPr/>
        </p:nvSpPr>
        <p:spPr bwMode="auto">
          <a:xfrm>
            <a:off x="7845425" y="14843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000</a:t>
            </a:r>
          </a:p>
        </p:txBody>
      </p:sp>
      <p:sp>
        <p:nvSpPr>
          <p:cNvPr id="41066" name="Rectangle 328"/>
          <p:cNvSpPr>
            <a:spLocks noChangeArrowheads="1"/>
          </p:cNvSpPr>
          <p:nvPr/>
        </p:nvSpPr>
        <p:spPr bwMode="auto">
          <a:xfrm>
            <a:off x="7845425" y="18653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001</a:t>
            </a:r>
          </a:p>
        </p:txBody>
      </p:sp>
      <p:sp>
        <p:nvSpPr>
          <p:cNvPr id="41067" name="Rectangle 329"/>
          <p:cNvSpPr>
            <a:spLocks noChangeArrowheads="1"/>
          </p:cNvSpPr>
          <p:nvPr/>
        </p:nvSpPr>
        <p:spPr bwMode="auto">
          <a:xfrm>
            <a:off x="7845425" y="25511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solidFill>
                  <a:srgbClr val="0066FF"/>
                </a:solidFill>
              </a:rPr>
              <a:t>010</a:t>
            </a:r>
          </a:p>
        </p:txBody>
      </p:sp>
      <p:sp>
        <p:nvSpPr>
          <p:cNvPr id="41068" name="Rectangle 330"/>
          <p:cNvSpPr>
            <a:spLocks noChangeArrowheads="1"/>
          </p:cNvSpPr>
          <p:nvPr/>
        </p:nvSpPr>
        <p:spPr bwMode="auto">
          <a:xfrm>
            <a:off x="7845425" y="29321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011</a:t>
            </a:r>
          </a:p>
        </p:txBody>
      </p:sp>
      <p:sp>
        <p:nvSpPr>
          <p:cNvPr id="41069" name="Rectangle 331"/>
          <p:cNvSpPr>
            <a:spLocks noChangeArrowheads="1"/>
          </p:cNvSpPr>
          <p:nvPr/>
        </p:nvSpPr>
        <p:spPr bwMode="auto">
          <a:xfrm>
            <a:off x="7845425" y="36941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100</a:t>
            </a:r>
          </a:p>
        </p:txBody>
      </p:sp>
      <p:sp>
        <p:nvSpPr>
          <p:cNvPr id="41070" name="Rectangle 332"/>
          <p:cNvSpPr>
            <a:spLocks noChangeArrowheads="1"/>
          </p:cNvSpPr>
          <p:nvPr/>
        </p:nvSpPr>
        <p:spPr bwMode="auto">
          <a:xfrm>
            <a:off x="7845425" y="4075113"/>
            <a:ext cx="687388" cy="306387"/>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101</a:t>
            </a:r>
          </a:p>
        </p:txBody>
      </p:sp>
      <p:sp>
        <p:nvSpPr>
          <p:cNvPr id="41071" name="Rectangle 333"/>
          <p:cNvSpPr>
            <a:spLocks noChangeArrowheads="1"/>
          </p:cNvSpPr>
          <p:nvPr/>
        </p:nvSpPr>
        <p:spPr bwMode="auto">
          <a:xfrm>
            <a:off x="7845425" y="4762500"/>
            <a:ext cx="687388" cy="306388"/>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solidFill>
                  <a:srgbClr val="FF0000"/>
                </a:solidFill>
              </a:rPr>
              <a:t>110</a:t>
            </a:r>
          </a:p>
        </p:txBody>
      </p:sp>
      <p:sp>
        <p:nvSpPr>
          <p:cNvPr id="41072" name="Rectangle 334"/>
          <p:cNvSpPr>
            <a:spLocks noChangeArrowheads="1"/>
          </p:cNvSpPr>
          <p:nvPr/>
        </p:nvSpPr>
        <p:spPr bwMode="auto">
          <a:xfrm>
            <a:off x="7845425" y="5143500"/>
            <a:ext cx="687388" cy="306388"/>
          </a:xfrm>
          <a:prstGeom prst="rect">
            <a:avLst/>
          </a:prstGeom>
          <a:noFill/>
          <a:ln w="28575">
            <a:solidFill>
              <a:schemeClr val="tx2"/>
            </a:solidFill>
            <a:miter lim="800000"/>
            <a:headEnd/>
            <a:tailEnd/>
          </a:ln>
        </p:spPr>
        <p:txBody>
          <a:bodyPr wrap="none" lIns="0" tIns="0" rIns="0" bIns="0" anchor="ctr"/>
          <a:lstStyle/>
          <a:p>
            <a:pPr>
              <a:spcBef>
                <a:spcPct val="0"/>
              </a:spcBef>
            </a:pPr>
            <a:r>
              <a:rPr kumimoji="1" lang="en-US" altLang="zh-CN" sz="2400"/>
              <a:t>111</a:t>
            </a:r>
          </a:p>
        </p:txBody>
      </p:sp>
      <p:sp>
        <p:nvSpPr>
          <p:cNvPr id="118" name="动作按钮: 前进或下一项 117">
            <a:hlinkClick r:id="rId2" action="ppaction://hlinksldjump" highlightClick="1"/>
            <a:extLst>
              <a:ext uri="{FF2B5EF4-FFF2-40B4-BE49-F238E27FC236}">
                <a16:creationId xmlns:a16="http://schemas.microsoft.com/office/drawing/2014/main" id="{A7ADC1B5-5097-41FD-8F68-4BEEFE3D4F1C}"/>
              </a:ext>
            </a:extLst>
          </p:cNvPr>
          <p:cNvSpPr/>
          <p:nvPr/>
        </p:nvSpPr>
        <p:spPr bwMode="auto">
          <a:xfrm>
            <a:off x="7525740" y="6024563"/>
            <a:ext cx="864120" cy="648090"/>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动作按钮: 获取信息 1">
            <a:hlinkClick r:id="rId3" action="ppaction://hlinksldjump" highlightClick="1"/>
            <a:extLst>
              <a:ext uri="{FF2B5EF4-FFF2-40B4-BE49-F238E27FC236}">
                <a16:creationId xmlns:a16="http://schemas.microsoft.com/office/drawing/2014/main" id="{7233B5B0-9275-48A3-A189-B512B4C6357E}"/>
              </a:ext>
            </a:extLst>
          </p:cNvPr>
          <p:cNvSpPr/>
          <p:nvPr/>
        </p:nvSpPr>
        <p:spPr bwMode="auto">
          <a:xfrm>
            <a:off x="5796169" y="5589300"/>
            <a:ext cx="540000" cy="540000"/>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p>
            <a:fld id="{C1E40AEB-B7C0-4523-ACB3-F8546D998C41}" type="slidenum">
              <a:rPr lang="zh-CN" altLang="en-US"/>
              <a:pPr/>
              <a:t>23</a:t>
            </a:fld>
            <a:endParaRPr lang="en-US" altLang="zh-CN"/>
          </a:p>
        </p:txBody>
      </p:sp>
      <p:sp>
        <p:nvSpPr>
          <p:cNvPr id="41987"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1988" name="Rectangle 3"/>
          <p:cNvSpPr>
            <a:spLocks noGrp="1" noChangeArrowheads="1"/>
          </p:cNvSpPr>
          <p:nvPr>
            <p:ph type="body" idx="1"/>
          </p:nvPr>
        </p:nvSpPr>
        <p:spPr>
          <a:xfrm>
            <a:off x="503147" y="1412720"/>
            <a:ext cx="8137705" cy="3384940"/>
          </a:xfrm>
        </p:spPr>
        <p:txBody>
          <a:bodyPr/>
          <a:lstStyle/>
          <a:p>
            <a:pPr marL="0" indent="0" eaLnBrk="1" hangingPunct="1">
              <a:spcBef>
                <a:spcPct val="5000"/>
              </a:spcBef>
              <a:buFont typeface="Wingdings" pitchFamily="2" charset="2"/>
              <a:buNone/>
            </a:pPr>
            <a:r>
              <a:rPr lang="zh-CN" altLang="en-US" dirty="0">
                <a:solidFill>
                  <a:srgbClr val="CC0000"/>
                </a:solidFill>
                <a:ea typeface="黑体" pitchFamily="2" charset="-122"/>
              </a:rPr>
              <a:t>分布式</a:t>
            </a:r>
            <a:r>
              <a:rPr lang="zh-CN" altLang="en-US" dirty="0"/>
              <a:t>交换网络：</a:t>
            </a:r>
            <a:br>
              <a:rPr lang="en-US" altLang="zh-CN" dirty="0"/>
            </a:br>
            <a:r>
              <a:rPr lang="en-US" altLang="zh-CN" dirty="0"/>
              <a:t>Distributed Switched Network</a:t>
            </a:r>
            <a:r>
              <a:rPr lang="zh-CN" altLang="en-US" dirty="0"/>
              <a:t>，</a:t>
            </a:r>
            <a:br>
              <a:rPr lang="en-US" altLang="zh-CN" dirty="0"/>
            </a:br>
            <a:r>
              <a:rPr lang="zh-CN" altLang="en-US" dirty="0"/>
              <a:t>也称为</a:t>
            </a:r>
            <a:r>
              <a:rPr lang="zh-CN" altLang="en-US" dirty="0">
                <a:solidFill>
                  <a:srgbClr val="006600"/>
                </a:solidFill>
              </a:rPr>
              <a:t>直接网络</a:t>
            </a:r>
            <a:r>
              <a:rPr lang="zh-CN" altLang="en-US" dirty="0"/>
              <a:t>（</a:t>
            </a:r>
            <a:r>
              <a:rPr lang="en-US" altLang="zh-CN" dirty="0"/>
              <a:t>Direct Network</a:t>
            </a:r>
            <a:r>
              <a:rPr lang="zh-CN" altLang="en-US" dirty="0"/>
              <a:t>）。</a:t>
            </a:r>
          </a:p>
          <a:p>
            <a:pPr marL="0" indent="0" eaLnBrk="1" hangingPunct="1">
              <a:spcBef>
                <a:spcPct val="5000"/>
              </a:spcBef>
              <a:buFont typeface="Wingdings" pitchFamily="2" charset="2"/>
              <a:buNone/>
            </a:pPr>
            <a:endParaRPr lang="zh-CN" altLang="en-US" dirty="0"/>
          </a:p>
          <a:p>
            <a:pPr marL="0" indent="0" eaLnBrk="1" hangingPunct="1">
              <a:spcBef>
                <a:spcPct val="5000"/>
              </a:spcBef>
              <a:buFont typeface="Wingdings" pitchFamily="2" charset="2"/>
              <a:buNone/>
            </a:pPr>
            <a:r>
              <a:rPr lang="zh-CN" altLang="en-US" dirty="0"/>
              <a:t>将互连网络开关分布到</a:t>
            </a:r>
            <a:r>
              <a:rPr lang="zh-CN" altLang="en-US" dirty="0">
                <a:solidFill>
                  <a:srgbClr val="FF3300"/>
                </a:solidFill>
              </a:rPr>
              <a:t>终端节点</a:t>
            </a:r>
            <a:r>
              <a:rPr lang="zh-CN" altLang="en-US" dirty="0"/>
              <a:t>中，使</a:t>
            </a:r>
            <a:r>
              <a:rPr lang="zh-CN" altLang="en-US" dirty="0">
                <a:solidFill>
                  <a:srgbClr val="0000FF"/>
                </a:solidFill>
              </a:rPr>
              <a:t>交换开关</a:t>
            </a:r>
            <a:r>
              <a:rPr lang="zh-CN" altLang="en-US" dirty="0"/>
              <a:t>、</a:t>
            </a:r>
            <a:br>
              <a:rPr lang="en-US" altLang="zh-CN" dirty="0"/>
            </a:br>
            <a:r>
              <a:rPr lang="zh-CN" altLang="en-US" dirty="0">
                <a:solidFill>
                  <a:srgbClr val="0000FF"/>
                </a:solidFill>
              </a:rPr>
              <a:t>终端节点设备</a:t>
            </a:r>
            <a:r>
              <a:rPr lang="zh-CN" altLang="en-US" dirty="0"/>
              <a:t>和它们的</a:t>
            </a:r>
            <a:r>
              <a:rPr lang="zh-CN" altLang="en-US" dirty="0">
                <a:solidFill>
                  <a:srgbClr val="0000FF"/>
                </a:solidFill>
              </a:rPr>
              <a:t>连接线路</a:t>
            </a:r>
            <a:r>
              <a:rPr lang="zh-CN" altLang="en-US" dirty="0"/>
              <a:t>构成</a:t>
            </a:r>
            <a:r>
              <a:rPr lang="zh-CN" altLang="en-US" dirty="0">
                <a:solidFill>
                  <a:srgbClr val="FF3300"/>
                </a:solidFill>
              </a:rPr>
              <a:t>网络节点</a:t>
            </a:r>
            <a:r>
              <a:rPr lang="zh-CN" altLang="en-US" dirty="0"/>
              <a:t>（</a:t>
            </a:r>
            <a:r>
              <a:rPr lang="en-US" altLang="zh-CN" dirty="0"/>
              <a:t>network node</a:t>
            </a:r>
            <a:r>
              <a:rPr lang="zh-CN" altLang="en-US" dirty="0"/>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p>
            <a:fld id="{29779554-32AC-4FB0-91A8-2E64D52B47A0}" type="slidenum">
              <a:rPr lang="zh-CN" altLang="en-US"/>
              <a:pPr/>
              <a:t>24</a:t>
            </a:fld>
            <a:endParaRPr lang="en-US" altLang="zh-CN"/>
          </a:p>
        </p:txBody>
      </p:sp>
      <p:sp>
        <p:nvSpPr>
          <p:cNvPr id="43011"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3012" name="Rectangle 3"/>
          <p:cNvSpPr>
            <a:spLocks noGrp="1" noChangeArrowheads="1"/>
          </p:cNvSpPr>
          <p:nvPr>
            <p:ph type="body" idx="1"/>
          </p:nvPr>
        </p:nvSpPr>
        <p:spPr>
          <a:xfrm>
            <a:off x="250825" y="568324"/>
            <a:ext cx="8713788" cy="6029325"/>
          </a:xfrm>
        </p:spPr>
        <p:txBody>
          <a:bodyPr/>
          <a:lstStyle/>
          <a:p>
            <a:pPr eaLnBrk="1" hangingPunct="1">
              <a:spcBef>
                <a:spcPts val="1200"/>
              </a:spcBef>
            </a:pPr>
            <a:r>
              <a:rPr lang="zh-CN" altLang="en-US" dirty="0"/>
              <a:t>几种流行的互连网络拓扑结构</a:t>
            </a:r>
          </a:p>
          <a:p>
            <a:pPr lvl="1" eaLnBrk="1" hangingPunct="1">
              <a:spcBef>
                <a:spcPts val="1200"/>
              </a:spcBef>
            </a:pPr>
            <a:r>
              <a:rPr lang="zh-CN" altLang="en-US" dirty="0">
                <a:solidFill>
                  <a:srgbClr val="FF0066"/>
                </a:solidFill>
              </a:rPr>
              <a:t>线性</a:t>
            </a:r>
            <a:r>
              <a:rPr lang="zh-CN" altLang="en-US" dirty="0"/>
              <a:t>网络拓扑结构</a:t>
            </a:r>
          </a:p>
          <a:p>
            <a:pPr lvl="1" eaLnBrk="1" hangingPunct="1">
              <a:spcBef>
                <a:spcPts val="1200"/>
              </a:spcBef>
            </a:pPr>
            <a:r>
              <a:rPr lang="zh-CN" altLang="en-US" dirty="0">
                <a:solidFill>
                  <a:srgbClr val="FF0066"/>
                </a:solidFill>
              </a:rPr>
              <a:t>环形</a:t>
            </a:r>
            <a:r>
              <a:rPr lang="zh-CN" altLang="en-US" dirty="0"/>
              <a:t>网络拓扑结构</a:t>
            </a:r>
          </a:p>
          <a:p>
            <a:pPr lvl="1" eaLnBrk="1" hangingPunct="1">
              <a:spcBef>
                <a:spcPts val="1200"/>
              </a:spcBef>
            </a:pPr>
            <a:r>
              <a:rPr lang="zh-CN" altLang="en-US" dirty="0">
                <a:solidFill>
                  <a:srgbClr val="FF0066"/>
                </a:solidFill>
              </a:rPr>
              <a:t>网格</a:t>
            </a:r>
            <a:r>
              <a:rPr lang="zh-CN" altLang="en-US" dirty="0"/>
              <a:t>网络拓扑结构</a:t>
            </a:r>
          </a:p>
          <a:p>
            <a:pPr lvl="1" eaLnBrk="1" hangingPunct="1">
              <a:spcBef>
                <a:spcPts val="1200"/>
              </a:spcBef>
            </a:pPr>
            <a:r>
              <a:rPr lang="zh-CN" altLang="en-US" dirty="0">
                <a:solidFill>
                  <a:srgbClr val="FF0066"/>
                </a:solidFill>
              </a:rPr>
              <a:t>超立方体</a:t>
            </a:r>
            <a:r>
              <a:rPr lang="zh-CN" altLang="en-US" dirty="0"/>
              <a:t>网络拓扑结构</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p>
            <a:fld id="{5EC55CBC-B631-45D5-9A58-DFDD9E22BFA8}" type="slidenum">
              <a:rPr lang="zh-CN" altLang="en-US"/>
              <a:pPr/>
              <a:t>25</a:t>
            </a:fld>
            <a:endParaRPr lang="en-US" altLang="zh-CN"/>
          </a:p>
        </p:txBody>
      </p:sp>
      <p:sp>
        <p:nvSpPr>
          <p:cNvPr id="44035"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4036"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dirty="0"/>
              <a:t>几种流行的互连网络拓扑结构：</a:t>
            </a:r>
            <a:r>
              <a:rPr lang="zh-CN" altLang="en-US" dirty="0">
                <a:solidFill>
                  <a:srgbClr val="FF0066"/>
                </a:solidFill>
              </a:rPr>
              <a:t>线性</a:t>
            </a:r>
            <a:r>
              <a:rPr lang="zh-CN" altLang="en-US" dirty="0"/>
              <a:t>、</a:t>
            </a:r>
            <a:r>
              <a:rPr lang="zh-CN" altLang="en-US" dirty="0">
                <a:solidFill>
                  <a:srgbClr val="FF0066"/>
                </a:solidFill>
              </a:rPr>
              <a:t>环形</a:t>
            </a:r>
          </a:p>
        </p:txBody>
      </p:sp>
      <p:sp>
        <p:nvSpPr>
          <p:cNvPr id="44037" name="Line 4"/>
          <p:cNvSpPr>
            <a:spLocks noChangeShapeType="1"/>
          </p:cNvSpPr>
          <p:nvPr/>
        </p:nvSpPr>
        <p:spPr bwMode="auto">
          <a:xfrm>
            <a:off x="609600" y="2133600"/>
            <a:ext cx="2133600" cy="0"/>
          </a:xfrm>
          <a:prstGeom prst="line">
            <a:avLst/>
          </a:prstGeom>
          <a:noFill/>
          <a:ln w="28575">
            <a:solidFill>
              <a:schemeClr val="tx1"/>
            </a:solidFill>
            <a:round/>
            <a:headEnd/>
            <a:tailEnd type="none" w="med" len="lg"/>
          </a:ln>
        </p:spPr>
        <p:txBody>
          <a:bodyPr/>
          <a:lstStyle/>
          <a:p>
            <a:endParaRPr lang="zh-CN" altLang="en-US"/>
          </a:p>
        </p:txBody>
      </p:sp>
      <p:sp>
        <p:nvSpPr>
          <p:cNvPr id="44038" name="Oval 5"/>
          <p:cNvSpPr>
            <a:spLocks noChangeArrowheads="1"/>
          </p:cNvSpPr>
          <p:nvPr/>
        </p:nvSpPr>
        <p:spPr bwMode="auto">
          <a:xfrm>
            <a:off x="533400" y="1981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39" name="Oval 6"/>
          <p:cNvSpPr>
            <a:spLocks noChangeArrowheads="1"/>
          </p:cNvSpPr>
          <p:nvPr/>
        </p:nvSpPr>
        <p:spPr bwMode="auto">
          <a:xfrm>
            <a:off x="1219200" y="1981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0" name="Oval 7"/>
          <p:cNvSpPr>
            <a:spLocks noChangeArrowheads="1"/>
          </p:cNvSpPr>
          <p:nvPr/>
        </p:nvSpPr>
        <p:spPr bwMode="auto">
          <a:xfrm>
            <a:off x="1905000" y="1981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1" name="Oval 8"/>
          <p:cNvSpPr>
            <a:spLocks noChangeArrowheads="1"/>
          </p:cNvSpPr>
          <p:nvPr/>
        </p:nvSpPr>
        <p:spPr bwMode="auto">
          <a:xfrm>
            <a:off x="2590800" y="1981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2" name="Oval 9"/>
          <p:cNvSpPr>
            <a:spLocks noChangeArrowheads="1"/>
          </p:cNvSpPr>
          <p:nvPr/>
        </p:nvSpPr>
        <p:spPr bwMode="auto">
          <a:xfrm>
            <a:off x="3581400" y="1371600"/>
            <a:ext cx="1524000" cy="1524000"/>
          </a:xfrm>
          <a:prstGeom prst="ellipse">
            <a:avLst/>
          </a:prstGeom>
          <a:noFill/>
          <a:ln w="28575" algn="ctr">
            <a:solidFill>
              <a:schemeClr val="tx1"/>
            </a:solidFill>
            <a:round/>
            <a:headEnd/>
            <a:tailEnd type="none" w="med" len="lg"/>
          </a:ln>
        </p:spPr>
        <p:txBody>
          <a:bodyPr wrap="none" anchor="ctr"/>
          <a:lstStyle/>
          <a:p>
            <a:endParaRPr lang="zh-CN" altLang="en-US"/>
          </a:p>
        </p:txBody>
      </p:sp>
      <p:sp>
        <p:nvSpPr>
          <p:cNvPr id="44043" name="Oval 10"/>
          <p:cNvSpPr>
            <a:spLocks noChangeArrowheads="1"/>
          </p:cNvSpPr>
          <p:nvPr/>
        </p:nvSpPr>
        <p:spPr bwMode="auto">
          <a:xfrm>
            <a:off x="4191000" y="1219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4" name="Oval 11"/>
          <p:cNvSpPr>
            <a:spLocks noChangeArrowheads="1"/>
          </p:cNvSpPr>
          <p:nvPr/>
        </p:nvSpPr>
        <p:spPr bwMode="auto">
          <a:xfrm>
            <a:off x="4191000" y="2743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5" name="Oval 12"/>
          <p:cNvSpPr>
            <a:spLocks noChangeArrowheads="1"/>
          </p:cNvSpPr>
          <p:nvPr/>
        </p:nvSpPr>
        <p:spPr bwMode="auto">
          <a:xfrm>
            <a:off x="3505200" y="160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6" name="Oval 13"/>
          <p:cNvSpPr>
            <a:spLocks noChangeArrowheads="1"/>
          </p:cNvSpPr>
          <p:nvPr/>
        </p:nvSpPr>
        <p:spPr bwMode="auto">
          <a:xfrm>
            <a:off x="3505200" y="2362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7" name="Oval 14"/>
          <p:cNvSpPr>
            <a:spLocks noChangeArrowheads="1"/>
          </p:cNvSpPr>
          <p:nvPr/>
        </p:nvSpPr>
        <p:spPr bwMode="auto">
          <a:xfrm>
            <a:off x="4876800" y="160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8" name="Oval 15"/>
          <p:cNvSpPr>
            <a:spLocks noChangeArrowheads="1"/>
          </p:cNvSpPr>
          <p:nvPr/>
        </p:nvSpPr>
        <p:spPr bwMode="auto">
          <a:xfrm>
            <a:off x="4876800" y="2362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49" name="Oval 16"/>
          <p:cNvSpPr>
            <a:spLocks noChangeArrowheads="1"/>
          </p:cNvSpPr>
          <p:nvPr/>
        </p:nvSpPr>
        <p:spPr bwMode="auto">
          <a:xfrm>
            <a:off x="6019800" y="1371600"/>
            <a:ext cx="1524000" cy="1524000"/>
          </a:xfrm>
          <a:prstGeom prst="ellipse">
            <a:avLst/>
          </a:prstGeom>
          <a:noFill/>
          <a:ln w="28575" algn="ctr">
            <a:solidFill>
              <a:schemeClr val="tx1"/>
            </a:solidFill>
            <a:round/>
            <a:headEnd/>
            <a:tailEnd type="none" w="med" len="lg"/>
          </a:ln>
        </p:spPr>
        <p:txBody>
          <a:bodyPr wrap="none" anchor="ctr"/>
          <a:lstStyle/>
          <a:p>
            <a:endParaRPr lang="zh-CN" altLang="en-US"/>
          </a:p>
        </p:txBody>
      </p:sp>
      <p:sp>
        <p:nvSpPr>
          <p:cNvPr id="44050" name="Line 17"/>
          <p:cNvSpPr>
            <a:spLocks noChangeShapeType="1"/>
          </p:cNvSpPr>
          <p:nvPr/>
        </p:nvSpPr>
        <p:spPr bwMode="auto">
          <a:xfrm flipH="1">
            <a:off x="6096000" y="13716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51" name="Line 18"/>
          <p:cNvSpPr>
            <a:spLocks noChangeShapeType="1"/>
          </p:cNvSpPr>
          <p:nvPr/>
        </p:nvSpPr>
        <p:spPr bwMode="auto">
          <a:xfrm>
            <a:off x="6096000" y="2514600"/>
            <a:ext cx="1371600" cy="0"/>
          </a:xfrm>
          <a:prstGeom prst="line">
            <a:avLst/>
          </a:prstGeom>
          <a:noFill/>
          <a:ln w="28575">
            <a:solidFill>
              <a:schemeClr val="tx1"/>
            </a:solidFill>
            <a:round/>
            <a:headEnd/>
            <a:tailEnd type="none" w="med" len="lg"/>
          </a:ln>
        </p:spPr>
        <p:txBody>
          <a:bodyPr/>
          <a:lstStyle/>
          <a:p>
            <a:endParaRPr lang="zh-CN" altLang="en-US"/>
          </a:p>
        </p:txBody>
      </p:sp>
      <p:sp>
        <p:nvSpPr>
          <p:cNvPr id="44052" name="Line 19"/>
          <p:cNvSpPr>
            <a:spLocks noChangeShapeType="1"/>
          </p:cNvSpPr>
          <p:nvPr/>
        </p:nvSpPr>
        <p:spPr bwMode="auto">
          <a:xfrm flipH="1" flipV="1">
            <a:off x="6781800" y="13716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53" name="Line 20"/>
          <p:cNvSpPr>
            <a:spLocks noChangeShapeType="1"/>
          </p:cNvSpPr>
          <p:nvPr/>
        </p:nvSpPr>
        <p:spPr bwMode="auto">
          <a:xfrm>
            <a:off x="6096000" y="1752600"/>
            <a:ext cx="1371600" cy="0"/>
          </a:xfrm>
          <a:prstGeom prst="line">
            <a:avLst/>
          </a:prstGeom>
          <a:noFill/>
          <a:ln w="28575">
            <a:solidFill>
              <a:schemeClr val="tx1"/>
            </a:solidFill>
            <a:round/>
            <a:headEnd/>
            <a:tailEnd type="none" w="med" len="lg"/>
          </a:ln>
        </p:spPr>
        <p:txBody>
          <a:bodyPr/>
          <a:lstStyle/>
          <a:p>
            <a:endParaRPr lang="zh-CN" altLang="en-US"/>
          </a:p>
        </p:txBody>
      </p:sp>
      <p:sp>
        <p:nvSpPr>
          <p:cNvPr id="44054" name="Line 21"/>
          <p:cNvSpPr>
            <a:spLocks noChangeShapeType="1"/>
          </p:cNvSpPr>
          <p:nvPr/>
        </p:nvSpPr>
        <p:spPr bwMode="auto">
          <a:xfrm flipH="1">
            <a:off x="6781800" y="17526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55" name="Line 22"/>
          <p:cNvSpPr>
            <a:spLocks noChangeShapeType="1"/>
          </p:cNvSpPr>
          <p:nvPr/>
        </p:nvSpPr>
        <p:spPr bwMode="auto">
          <a:xfrm flipH="1" flipV="1">
            <a:off x="6096000" y="17526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56" name="Oval 23"/>
          <p:cNvSpPr>
            <a:spLocks noChangeArrowheads="1"/>
          </p:cNvSpPr>
          <p:nvPr/>
        </p:nvSpPr>
        <p:spPr bwMode="auto">
          <a:xfrm>
            <a:off x="6629400" y="1219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57" name="Oval 24"/>
          <p:cNvSpPr>
            <a:spLocks noChangeArrowheads="1"/>
          </p:cNvSpPr>
          <p:nvPr/>
        </p:nvSpPr>
        <p:spPr bwMode="auto">
          <a:xfrm>
            <a:off x="6629400" y="2743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58" name="Oval 25"/>
          <p:cNvSpPr>
            <a:spLocks noChangeArrowheads="1"/>
          </p:cNvSpPr>
          <p:nvPr/>
        </p:nvSpPr>
        <p:spPr bwMode="auto">
          <a:xfrm>
            <a:off x="5943600" y="160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59" name="Oval 26"/>
          <p:cNvSpPr>
            <a:spLocks noChangeArrowheads="1"/>
          </p:cNvSpPr>
          <p:nvPr/>
        </p:nvSpPr>
        <p:spPr bwMode="auto">
          <a:xfrm>
            <a:off x="5943600" y="2362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60" name="Oval 27"/>
          <p:cNvSpPr>
            <a:spLocks noChangeArrowheads="1"/>
          </p:cNvSpPr>
          <p:nvPr/>
        </p:nvSpPr>
        <p:spPr bwMode="auto">
          <a:xfrm>
            <a:off x="7315200" y="160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61" name="Oval 28"/>
          <p:cNvSpPr>
            <a:spLocks noChangeArrowheads="1"/>
          </p:cNvSpPr>
          <p:nvPr/>
        </p:nvSpPr>
        <p:spPr bwMode="auto">
          <a:xfrm>
            <a:off x="7315200" y="2362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62" name="Oval 29"/>
          <p:cNvSpPr>
            <a:spLocks noChangeArrowheads="1"/>
          </p:cNvSpPr>
          <p:nvPr/>
        </p:nvSpPr>
        <p:spPr bwMode="auto">
          <a:xfrm>
            <a:off x="6019800" y="4114800"/>
            <a:ext cx="1524000" cy="1524000"/>
          </a:xfrm>
          <a:prstGeom prst="ellipse">
            <a:avLst/>
          </a:prstGeom>
          <a:noFill/>
          <a:ln w="28575" algn="ctr">
            <a:solidFill>
              <a:schemeClr val="tx1"/>
            </a:solidFill>
            <a:round/>
            <a:headEnd/>
            <a:tailEnd type="none" w="med" len="lg"/>
          </a:ln>
        </p:spPr>
        <p:txBody>
          <a:bodyPr wrap="none" anchor="ctr"/>
          <a:lstStyle/>
          <a:p>
            <a:endParaRPr lang="zh-CN" altLang="en-US"/>
          </a:p>
        </p:txBody>
      </p:sp>
      <p:sp>
        <p:nvSpPr>
          <p:cNvPr id="44063" name="Line 30"/>
          <p:cNvSpPr>
            <a:spLocks noChangeShapeType="1"/>
          </p:cNvSpPr>
          <p:nvPr/>
        </p:nvSpPr>
        <p:spPr bwMode="auto">
          <a:xfrm flipH="1">
            <a:off x="6096000" y="41148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64" name="Line 31"/>
          <p:cNvSpPr>
            <a:spLocks noChangeShapeType="1"/>
          </p:cNvSpPr>
          <p:nvPr/>
        </p:nvSpPr>
        <p:spPr bwMode="auto">
          <a:xfrm>
            <a:off x="6096000" y="5257800"/>
            <a:ext cx="1371600" cy="0"/>
          </a:xfrm>
          <a:prstGeom prst="line">
            <a:avLst/>
          </a:prstGeom>
          <a:noFill/>
          <a:ln w="28575">
            <a:solidFill>
              <a:schemeClr val="tx1"/>
            </a:solidFill>
            <a:round/>
            <a:headEnd/>
            <a:tailEnd type="none" w="med" len="lg"/>
          </a:ln>
        </p:spPr>
        <p:txBody>
          <a:bodyPr/>
          <a:lstStyle/>
          <a:p>
            <a:endParaRPr lang="zh-CN" altLang="en-US"/>
          </a:p>
        </p:txBody>
      </p:sp>
      <p:sp>
        <p:nvSpPr>
          <p:cNvPr id="44065" name="Line 32"/>
          <p:cNvSpPr>
            <a:spLocks noChangeShapeType="1"/>
          </p:cNvSpPr>
          <p:nvPr/>
        </p:nvSpPr>
        <p:spPr bwMode="auto">
          <a:xfrm flipH="1" flipV="1">
            <a:off x="6781800" y="41148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66" name="Line 33"/>
          <p:cNvSpPr>
            <a:spLocks noChangeShapeType="1"/>
          </p:cNvSpPr>
          <p:nvPr/>
        </p:nvSpPr>
        <p:spPr bwMode="auto">
          <a:xfrm>
            <a:off x="6096000" y="4495800"/>
            <a:ext cx="1371600" cy="0"/>
          </a:xfrm>
          <a:prstGeom prst="line">
            <a:avLst/>
          </a:prstGeom>
          <a:noFill/>
          <a:ln w="28575">
            <a:solidFill>
              <a:schemeClr val="tx1"/>
            </a:solidFill>
            <a:round/>
            <a:headEnd/>
            <a:tailEnd type="none" w="med" len="lg"/>
          </a:ln>
        </p:spPr>
        <p:txBody>
          <a:bodyPr/>
          <a:lstStyle/>
          <a:p>
            <a:endParaRPr lang="zh-CN" altLang="en-US"/>
          </a:p>
        </p:txBody>
      </p:sp>
      <p:sp>
        <p:nvSpPr>
          <p:cNvPr id="44067" name="Line 34"/>
          <p:cNvSpPr>
            <a:spLocks noChangeShapeType="1"/>
          </p:cNvSpPr>
          <p:nvPr/>
        </p:nvSpPr>
        <p:spPr bwMode="auto">
          <a:xfrm flipH="1">
            <a:off x="6781800" y="44958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68" name="Line 35"/>
          <p:cNvSpPr>
            <a:spLocks noChangeShapeType="1"/>
          </p:cNvSpPr>
          <p:nvPr/>
        </p:nvSpPr>
        <p:spPr bwMode="auto">
          <a:xfrm flipH="1" flipV="1">
            <a:off x="6096000" y="4495800"/>
            <a:ext cx="685800" cy="1143000"/>
          </a:xfrm>
          <a:prstGeom prst="line">
            <a:avLst/>
          </a:prstGeom>
          <a:noFill/>
          <a:ln w="28575">
            <a:solidFill>
              <a:schemeClr val="tx1"/>
            </a:solidFill>
            <a:round/>
            <a:headEnd/>
            <a:tailEnd type="none" w="med" len="lg"/>
          </a:ln>
        </p:spPr>
        <p:txBody>
          <a:bodyPr/>
          <a:lstStyle/>
          <a:p>
            <a:endParaRPr lang="zh-CN" altLang="en-US"/>
          </a:p>
        </p:txBody>
      </p:sp>
      <p:sp>
        <p:nvSpPr>
          <p:cNvPr id="44069" name="Line 36"/>
          <p:cNvSpPr>
            <a:spLocks noChangeShapeType="1"/>
          </p:cNvSpPr>
          <p:nvPr/>
        </p:nvSpPr>
        <p:spPr bwMode="auto">
          <a:xfrm>
            <a:off x="6781800" y="4114800"/>
            <a:ext cx="0" cy="1524000"/>
          </a:xfrm>
          <a:prstGeom prst="line">
            <a:avLst/>
          </a:prstGeom>
          <a:noFill/>
          <a:ln w="28575">
            <a:solidFill>
              <a:schemeClr val="tx1"/>
            </a:solidFill>
            <a:round/>
            <a:headEnd/>
            <a:tailEnd type="none" w="med" len="lg"/>
          </a:ln>
        </p:spPr>
        <p:txBody>
          <a:bodyPr/>
          <a:lstStyle/>
          <a:p>
            <a:endParaRPr lang="zh-CN" altLang="en-US"/>
          </a:p>
        </p:txBody>
      </p:sp>
      <p:sp>
        <p:nvSpPr>
          <p:cNvPr id="44070" name="Line 37"/>
          <p:cNvSpPr>
            <a:spLocks noChangeShapeType="1"/>
          </p:cNvSpPr>
          <p:nvPr/>
        </p:nvSpPr>
        <p:spPr bwMode="auto">
          <a:xfrm>
            <a:off x="6172200" y="4538663"/>
            <a:ext cx="1295400" cy="719137"/>
          </a:xfrm>
          <a:prstGeom prst="line">
            <a:avLst/>
          </a:prstGeom>
          <a:noFill/>
          <a:ln w="28575">
            <a:solidFill>
              <a:schemeClr val="tx1"/>
            </a:solidFill>
            <a:round/>
            <a:headEnd/>
            <a:tailEnd type="none" w="med" len="lg"/>
          </a:ln>
        </p:spPr>
        <p:txBody>
          <a:bodyPr/>
          <a:lstStyle/>
          <a:p>
            <a:endParaRPr lang="zh-CN" altLang="en-US"/>
          </a:p>
        </p:txBody>
      </p:sp>
      <p:sp>
        <p:nvSpPr>
          <p:cNvPr id="44071" name="Line 38"/>
          <p:cNvSpPr>
            <a:spLocks noChangeShapeType="1"/>
          </p:cNvSpPr>
          <p:nvPr/>
        </p:nvSpPr>
        <p:spPr bwMode="auto">
          <a:xfrm flipV="1">
            <a:off x="6096000" y="4495800"/>
            <a:ext cx="1371600" cy="762000"/>
          </a:xfrm>
          <a:prstGeom prst="line">
            <a:avLst/>
          </a:prstGeom>
          <a:noFill/>
          <a:ln w="28575">
            <a:solidFill>
              <a:schemeClr val="tx1"/>
            </a:solidFill>
            <a:round/>
            <a:headEnd/>
            <a:tailEnd type="none" w="med" len="lg"/>
          </a:ln>
        </p:spPr>
        <p:txBody>
          <a:bodyPr/>
          <a:lstStyle/>
          <a:p>
            <a:endParaRPr lang="zh-CN" altLang="en-US"/>
          </a:p>
        </p:txBody>
      </p:sp>
      <p:sp>
        <p:nvSpPr>
          <p:cNvPr id="44072" name="Oval 39"/>
          <p:cNvSpPr>
            <a:spLocks noChangeArrowheads="1"/>
          </p:cNvSpPr>
          <p:nvPr/>
        </p:nvSpPr>
        <p:spPr bwMode="auto">
          <a:xfrm>
            <a:off x="6629400" y="3962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3" name="Oval 40"/>
          <p:cNvSpPr>
            <a:spLocks noChangeArrowheads="1"/>
          </p:cNvSpPr>
          <p:nvPr/>
        </p:nvSpPr>
        <p:spPr bwMode="auto">
          <a:xfrm>
            <a:off x="6629400" y="5486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4" name="Oval 41"/>
          <p:cNvSpPr>
            <a:spLocks noChangeArrowheads="1"/>
          </p:cNvSpPr>
          <p:nvPr/>
        </p:nvSpPr>
        <p:spPr bwMode="auto">
          <a:xfrm>
            <a:off x="5943600" y="4343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5" name="Oval 42"/>
          <p:cNvSpPr>
            <a:spLocks noChangeArrowheads="1"/>
          </p:cNvSpPr>
          <p:nvPr/>
        </p:nvSpPr>
        <p:spPr bwMode="auto">
          <a:xfrm>
            <a:off x="5943600" y="5105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6" name="Oval 43"/>
          <p:cNvSpPr>
            <a:spLocks noChangeArrowheads="1"/>
          </p:cNvSpPr>
          <p:nvPr/>
        </p:nvSpPr>
        <p:spPr bwMode="auto">
          <a:xfrm>
            <a:off x="7315200" y="4343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7" name="Oval 44"/>
          <p:cNvSpPr>
            <a:spLocks noChangeArrowheads="1"/>
          </p:cNvSpPr>
          <p:nvPr/>
        </p:nvSpPr>
        <p:spPr bwMode="auto">
          <a:xfrm>
            <a:off x="7315200" y="5105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78" name="Line 45"/>
          <p:cNvSpPr>
            <a:spLocks noChangeShapeType="1"/>
          </p:cNvSpPr>
          <p:nvPr/>
        </p:nvSpPr>
        <p:spPr bwMode="auto">
          <a:xfrm flipH="1">
            <a:off x="3657600" y="4114800"/>
            <a:ext cx="685800" cy="838200"/>
          </a:xfrm>
          <a:prstGeom prst="line">
            <a:avLst/>
          </a:prstGeom>
          <a:noFill/>
          <a:ln w="28575">
            <a:solidFill>
              <a:schemeClr val="tx1"/>
            </a:solidFill>
            <a:round/>
            <a:headEnd/>
            <a:tailEnd type="none" w="med" len="lg"/>
          </a:ln>
        </p:spPr>
        <p:txBody>
          <a:bodyPr/>
          <a:lstStyle/>
          <a:p>
            <a:endParaRPr lang="zh-CN" altLang="en-US"/>
          </a:p>
        </p:txBody>
      </p:sp>
      <p:sp>
        <p:nvSpPr>
          <p:cNvPr id="44079" name="Line 46"/>
          <p:cNvSpPr>
            <a:spLocks noChangeShapeType="1"/>
          </p:cNvSpPr>
          <p:nvPr/>
        </p:nvSpPr>
        <p:spPr bwMode="auto">
          <a:xfrm>
            <a:off x="4343400" y="4114800"/>
            <a:ext cx="685800" cy="838200"/>
          </a:xfrm>
          <a:prstGeom prst="line">
            <a:avLst/>
          </a:prstGeom>
          <a:noFill/>
          <a:ln w="28575">
            <a:solidFill>
              <a:schemeClr val="tx1"/>
            </a:solidFill>
            <a:round/>
            <a:headEnd/>
            <a:tailEnd type="none" w="med" len="lg"/>
          </a:ln>
        </p:spPr>
        <p:txBody>
          <a:bodyPr/>
          <a:lstStyle/>
          <a:p>
            <a:endParaRPr lang="zh-CN" altLang="en-US"/>
          </a:p>
        </p:txBody>
      </p:sp>
      <p:sp>
        <p:nvSpPr>
          <p:cNvPr id="44080" name="Line 47"/>
          <p:cNvSpPr>
            <a:spLocks noChangeShapeType="1"/>
          </p:cNvSpPr>
          <p:nvPr/>
        </p:nvSpPr>
        <p:spPr bwMode="auto">
          <a:xfrm flipH="1">
            <a:off x="3352800" y="4953000"/>
            <a:ext cx="304800" cy="609600"/>
          </a:xfrm>
          <a:prstGeom prst="line">
            <a:avLst/>
          </a:prstGeom>
          <a:noFill/>
          <a:ln w="28575">
            <a:solidFill>
              <a:schemeClr val="tx1"/>
            </a:solidFill>
            <a:round/>
            <a:headEnd/>
            <a:tailEnd type="none" w="med" len="lg"/>
          </a:ln>
        </p:spPr>
        <p:txBody>
          <a:bodyPr/>
          <a:lstStyle/>
          <a:p>
            <a:endParaRPr lang="zh-CN" altLang="en-US"/>
          </a:p>
        </p:txBody>
      </p:sp>
      <p:sp>
        <p:nvSpPr>
          <p:cNvPr id="44081" name="Line 48"/>
          <p:cNvSpPr>
            <a:spLocks noChangeShapeType="1"/>
          </p:cNvSpPr>
          <p:nvPr/>
        </p:nvSpPr>
        <p:spPr bwMode="auto">
          <a:xfrm>
            <a:off x="3657600" y="4953000"/>
            <a:ext cx="381000" cy="609600"/>
          </a:xfrm>
          <a:prstGeom prst="line">
            <a:avLst/>
          </a:prstGeom>
          <a:noFill/>
          <a:ln w="28575">
            <a:solidFill>
              <a:schemeClr val="tx1"/>
            </a:solidFill>
            <a:round/>
            <a:headEnd/>
            <a:tailEnd type="none" w="med" len="lg"/>
          </a:ln>
        </p:spPr>
        <p:txBody>
          <a:bodyPr/>
          <a:lstStyle/>
          <a:p>
            <a:endParaRPr lang="zh-CN" altLang="en-US"/>
          </a:p>
        </p:txBody>
      </p:sp>
      <p:sp>
        <p:nvSpPr>
          <p:cNvPr id="44082" name="Line 49"/>
          <p:cNvSpPr>
            <a:spLocks noChangeShapeType="1"/>
          </p:cNvSpPr>
          <p:nvPr/>
        </p:nvSpPr>
        <p:spPr bwMode="auto">
          <a:xfrm flipH="1">
            <a:off x="4724400" y="4953000"/>
            <a:ext cx="304800" cy="609600"/>
          </a:xfrm>
          <a:prstGeom prst="line">
            <a:avLst/>
          </a:prstGeom>
          <a:noFill/>
          <a:ln w="28575">
            <a:solidFill>
              <a:schemeClr val="tx1"/>
            </a:solidFill>
            <a:round/>
            <a:headEnd/>
            <a:tailEnd type="none" w="med" len="lg"/>
          </a:ln>
        </p:spPr>
        <p:txBody>
          <a:bodyPr/>
          <a:lstStyle/>
          <a:p>
            <a:endParaRPr lang="zh-CN" altLang="en-US"/>
          </a:p>
        </p:txBody>
      </p:sp>
      <p:sp>
        <p:nvSpPr>
          <p:cNvPr id="44083" name="Line 50"/>
          <p:cNvSpPr>
            <a:spLocks noChangeShapeType="1"/>
          </p:cNvSpPr>
          <p:nvPr/>
        </p:nvSpPr>
        <p:spPr bwMode="auto">
          <a:xfrm>
            <a:off x="5029200" y="4953000"/>
            <a:ext cx="381000" cy="609600"/>
          </a:xfrm>
          <a:prstGeom prst="line">
            <a:avLst/>
          </a:prstGeom>
          <a:noFill/>
          <a:ln w="28575">
            <a:solidFill>
              <a:schemeClr val="tx1"/>
            </a:solidFill>
            <a:round/>
            <a:headEnd/>
            <a:tailEnd type="none" w="med" len="lg"/>
          </a:ln>
        </p:spPr>
        <p:txBody>
          <a:bodyPr/>
          <a:lstStyle/>
          <a:p>
            <a:endParaRPr lang="zh-CN" altLang="en-US"/>
          </a:p>
        </p:txBody>
      </p:sp>
      <p:sp>
        <p:nvSpPr>
          <p:cNvPr id="44084" name="Oval 51"/>
          <p:cNvSpPr>
            <a:spLocks noChangeArrowheads="1"/>
          </p:cNvSpPr>
          <p:nvPr/>
        </p:nvSpPr>
        <p:spPr bwMode="auto">
          <a:xfrm>
            <a:off x="4191000" y="39624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85" name="Oval 52"/>
          <p:cNvSpPr>
            <a:spLocks noChangeArrowheads="1"/>
          </p:cNvSpPr>
          <p:nvPr/>
        </p:nvSpPr>
        <p:spPr bwMode="auto">
          <a:xfrm>
            <a:off x="3505200" y="48006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86" name="Oval 53"/>
          <p:cNvSpPr>
            <a:spLocks noChangeArrowheads="1"/>
          </p:cNvSpPr>
          <p:nvPr/>
        </p:nvSpPr>
        <p:spPr bwMode="auto">
          <a:xfrm>
            <a:off x="3200400" y="541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87" name="Oval 54"/>
          <p:cNvSpPr>
            <a:spLocks noChangeArrowheads="1"/>
          </p:cNvSpPr>
          <p:nvPr/>
        </p:nvSpPr>
        <p:spPr bwMode="auto">
          <a:xfrm>
            <a:off x="3886200" y="541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88" name="Oval 55"/>
          <p:cNvSpPr>
            <a:spLocks noChangeArrowheads="1"/>
          </p:cNvSpPr>
          <p:nvPr/>
        </p:nvSpPr>
        <p:spPr bwMode="auto">
          <a:xfrm>
            <a:off x="4876800" y="48006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89" name="Oval 56"/>
          <p:cNvSpPr>
            <a:spLocks noChangeArrowheads="1"/>
          </p:cNvSpPr>
          <p:nvPr/>
        </p:nvSpPr>
        <p:spPr bwMode="auto">
          <a:xfrm>
            <a:off x="4572000" y="541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90" name="Oval 57"/>
          <p:cNvSpPr>
            <a:spLocks noChangeArrowheads="1"/>
          </p:cNvSpPr>
          <p:nvPr/>
        </p:nvSpPr>
        <p:spPr bwMode="auto">
          <a:xfrm>
            <a:off x="5257800" y="5410200"/>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4091" name="Text Box 58"/>
          <p:cNvSpPr txBox="1">
            <a:spLocks noChangeArrowheads="1"/>
          </p:cNvSpPr>
          <p:nvPr/>
        </p:nvSpPr>
        <p:spPr bwMode="auto">
          <a:xfrm>
            <a:off x="990600" y="3048000"/>
            <a:ext cx="1447800" cy="457200"/>
          </a:xfrm>
          <a:prstGeom prst="rect">
            <a:avLst/>
          </a:prstGeom>
          <a:noFill/>
          <a:ln w="28575" algn="ctr">
            <a:noFill/>
            <a:miter lim="800000"/>
            <a:headEnd/>
            <a:tailEnd type="none" w="med" len="lg"/>
          </a:ln>
        </p:spPr>
        <p:txBody>
          <a:bodyPr>
            <a:spAutoFit/>
          </a:bodyPr>
          <a:lstStyle/>
          <a:p>
            <a:r>
              <a:rPr lang="zh-CN" altLang="en-US" sz="2400">
                <a:latin typeface="Arial" charset="0"/>
              </a:rPr>
              <a:t>线性阵列</a:t>
            </a:r>
          </a:p>
        </p:txBody>
      </p:sp>
      <p:sp>
        <p:nvSpPr>
          <p:cNvPr id="44092" name="Text Box 59"/>
          <p:cNvSpPr txBox="1">
            <a:spLocks noChangeArrowheads="1"/>
          </p:cNvSpPr>
          <p:nvPr/>
        </p:nvSpPr>
        <p:spPr bwMode="auto">
          <a:xfrm>
            <a:off x="3657600" y="3048000"/>
            <a:ext cx="1371600" cy="457200"/>
          </a:xfrm>
          <a:prstGeom prst="rect">
            <a:avLst/>
          </a:prstGeom>
          <a:noFill/>
          <a:ln w="28575" algn="ctr">
            <a:noFill/>
            <a:miter lim="800000"/>
            <a:headEnd/>
            <a:tailEnd type="none" w="med" len="lg"/>
          </a:ln>
        </p:spPr>
        <p:txBody>
          <a:bodyPr>
            <a:spAutoFit/>
          </a:bodyPr>
          <a:lstStyle/>
          <a:p>
            <a:r>
              <a:rPr lang="zh-CN" altLang="en-US" sz="2400">
                <a:latin typeface="Arial" charset="0"/>
              </a:rPr>
              <a:t>环</a:t>
            </a:r>
          </a:p>
        </p:txBody>
      </p:sp>
      <p:sp>
        <p:nvSpPr>
          <p:cNvPr id="44093" name="Text Box 60"/>
          <p:cNvSpPr txBox="1">
            <a:spLocks noChangeArrowheads="1"/>
          </p:cNvSpPr>
          <p:nvPr/>
        </p:nvSpPr>
        <p:spPr bwMode="auto">
          <a:xfrm>
            <a:off x="5867400" y="3048000"/>
            <a:ext cx="1905000" cy="457200"/>
          </a:xfrm>
          <a:prstGeom prst="rect">
            <a:avLst/>
          </a:prstGeom>
          <a:noFill/>
          <a:ln w="28575" algn="ctr">
            <a:noFill/>
            <a:miter lim="800000"/>
            <a:headEnd/>
            <a:tailEnd type="none" w="med" len="lg"/>
          </a:ln>
        </p:spPr>
        <p:txBody>
          <a:bodyPr>
            <a:spAutoFit/>
          </a:bodyPr>
          <a:lstStyle/>
          <a:p>
            <a:r>
              <a:rPr lang="zh-CN" altLang="en-US" sz="2400">
                <a:latin typeface="Arial" charset="0"/>
              </a:rPr>
              <a:t>循环移数网</a:t>
            </a:r>
          </a:p>
        </p:txBody>
      </p:sp>
      <p:sp>
        <p:nvSpPr>
          <p:cNvPr id="44094" name="Text Box 61"/>
          <p:cNvSpPr txBox="1">
            <a:spLocks noChangeArrowheads="1"/>
          </p:cNvSpPr>
          <p:nvPr/>
        </p:nvSpPr>
        <p:spPr bwMode="auto">
          <a:xfrm>
            <a:off x="6019800" y="5791200"/>
            <a:ext cx="1447800" cy="457200"/>
          </a:xfrm>
          <a:prstGeom prst="rect">
            <a:avLst/>
          </a:prstGeom>
          <a:noFill/>
          <a:ln w="28575" algn="ctr">
            <a:noFill/>
            <a:miter lim="800000"/>
            <a:headEnd/>
            <a:tailEnd type="none" w="med" len="lg"/>
          </a:ln>
        </p:spPr>
        <p:txBody>
          <a:bodyPr>
            <a:spAutoFit/>
          </a:bodyPr>
          <a:lstStyle/>
          <a:p>
            <a:r>
              <a:rPr lang="zh-CN" altLang="en-US" sz="2400">
                <a:latin typeface="Arial" charset="0"/>
              </a:rPr>
              <a:t>全连接网</a:t>
            </a:r>
          </a:p>
        </p:txBody>
      </p:sp>
      <p:sp>
        <p:nvSpPr>
          <p:cNvPr id="44095" name="Text Box 62"/>
          <p:cNvSpPr txBox="1">
            <a:spLocks noChangeArrowheads="1"/>
          </p:cNvSpPr>
          <p:nvPr/>
        </p:nvSpPr>
        <p:spPr bwMode="auto">
          <a:xfrm>
            <a:off x="3657600" y="5791200"/>
            <a:ext cx="1371600" cy="457200"/>
          </a:xfrm>
          <a:prstGeom prst="rect">
            <a:avLst/>
          </a:prstGeom>
          <a:noFill/>
          <a:ln w="28575" algn="ctr">
            <a:noFill/>
            <a:miter lim="800000"/>
            <a:headEnd/>
            <a:tailEnd type="none" w="med" len="lg"/>
          </a:ln>
        </p:spPr>
        <p:txBody>
          <a:bodyPr>
            <a:spAutoFit/>
          </a:bodyPr>
          <a:lstStyle/>
          <a:p>
            <a:r>
              <a:rPr lang="zh-CN" altLang="en-US" sz="2400">
                <a:latin typeface="Arial" charset="0"/>
              </a:rPr>
              <a:t>二叉树</a:t>
            </a:r>
          </a:p>
        </p:txBody>
      </p:sp>
      <p:sp>
        <p:nvSpPr>
          <p:cNvPr id="44096" name="Text Box 63"/>
          <p:cNvSpPr txBox="1">
            <a:spLocks noChangeArrowheads="1"/>
          </p:cNvSpPr>
          <p:nvPr/>
        </p:nvSpPr>
        <p:spPr bwMode="auto">
          <a:xfrm>
            <a:off x="1295400" y="6248400"/>
            <a:ext cx="990600" cy="457200"/>
          </a:xfrm>
          <a:prstGeom prst="rect">
            <a:avLst/>
          </a:prstGeom>
          <a:noFill/>
          <a:ln w="28575" algn="ctr">
            <a:noFill/>
            <a:miter lim="800000"/>
            <a:headEnd/>
            <a:tailEnd type="none" w="med" len="lg"/>
          </a:ln>
        </p:spPr>
        <p:txBody>
          <a:bodyPr>
            <a:spAutoFit/>
          </a:bodyPr>
          <a:lstStyle/>
          <a:p>
            <a:r>
              <a:rPr lang="zh-CN" altLang="en-US" sz="2400">
                <a:solidFill>
                  <a:srgbClr val="FF0066"/>
                </a:solidFill>
                <a:latin typeface="Arial" charset="0"/>
              </a:rPr>
              <a:t>一维</a:t>
            </a:r>
          </a:p>
        </p:txBody>
      </p:sp>
      <p:sp>
        <p:nvSpPr>
          <p:cNvPr id="44097" name="Text Box 64"/>
          <p:cNvSpPr txBox="1">
            <a:spLocks noChangeArrowheads="1"/>
          </p:cNvSpPr>
          <p:nvPr/>
        </p:nvSpPr>
        <p:spPr bwMode="auto">
          <a:xfrm>
            <a:off x="3810000" y="6248400"/>
            <a:ext cx="990600" cy="457200"/>
          </a:xfrm>
          <a:prstGeom prst="rect">
            <a:avLst/>
          </a:prstGeom>
          <a:noFill/>
          <a:ln w="28575" algn="ctr">
            <a:noFill/>
            <a:miter lim="800000"/>
            <a:headEnd/>
            <a:tailEnd type="none" w="med" len="lg"/>
          </a:ln>
        </p:spPr>
        <p:txBody>
          <a:bodyPr>
            <a:spAutoFit/>
          </a:bodyPr>
          <a:lstStyle/>
          <a:p>
            <a:r>
              <a:rPr lang="zh-CN" altLang="en-US" sz="2400">
                <a:solidFill>
                  <a:srgbClr val="FF0066"/>
                </a:solidFill>
                <a:latin typeface="Arial" charset="0"/>
              </a:rPr>
              <a:t>二维</a:t>
            </a:r>
          </a:p>
        </p:txBody>
      </p:sp>
      <p:sp>
        <p:nvSpPr>
          <p:cNvPr id="44098" name="Text Box 65"/>
          <p:cNvSpPr txBox="1">
            <a:spLocks noChangeArrowheads="1"/>
          </p:cNvSpPr>
          <p:nvPr/>
        </p:nvSpPr>
        <p:spPr bwMode="auto">
          <a:xfrm>
            <a:off x="6324600" y="6248400"/>
            <a:ext cx="990600" cy="457200"/>
          </a:xfrm>
          <a:prstGeom prst="rect">
            <a:avLst/>
          </a:prstGeom>
          <a:noFill/>
          <a:ln w="28575" algn="ctr">
            <a:noFill/>
            <a:miter lim="800000"/>
            <a:headEnd/>
            <a:tailEnd type="none" w="med" len="lg"/>
          </a:ln>
        </p:spPr>
        <p:txBody>
          <a:bodyPr>
            <a:spAutoFit/>
          </a:bodyPr>
          <a:lstStyle/>
          <a:p>
            <a:r>
              <a:rPr lang="zh-CN" altLang="en-US" sz="2400">
                <a:solidFill>
                  <a:srgbClr val="FF0066"/>
                </a:solidFill>
                <a:latin typeface="Arial" charset="0"/>
              </a:rPr>
              <a:t>三维</a:t>
            </a:r>
          </a:p>
        </p:txBody>
      </p:sp>
      <p:sp>
        <p:nvSpPr>
          <p:cNvPr id="44099" name="Line 66"/>
          <p:cNvSpPr>
            <a:spLocks noChangeShapeType="1"/>
          </p:cNvSpPr>
          <p:nvPr/>
        </p:nvSpPr>
        <p:spPr bwMode="auto">
          <a:xfrm>
            <a:off x="3048000" y="990600"/>
            <a:ext cx="0" cy="5638800"/>
          </a:xfrm>
          <a:prstGeom prst="line">
            <a:avLst/>
          </a:prstGeom>
          <a:noFill/>
          <a:ln w="19050">
            <a:solidFill>
              <a:srgbClr val="FF0066"/>
            </a:solidFill>
            <a:prstDash val="dash"/>
            <a:round/>
            <a:headEnd/>
            <a:tailEnd type="none" w="med" len="lg"/>
          </a:ln>
        </p:spPr>
        <p:txBody>
          <a:bodyPr/>
          <a:lstStyle/>
          <a:p>
            <a:endParaRPr lang="zh-CN" altLang="en-US"/>
          </a:p>
        </p:txBody>
      </p:sp>
      <p:sp>
        <p:nvSpPr>
          <p:cNvPr id="44100" name="Line 67"/>
          <p:cNvSpPr>
            <a:spLocks noChangeShapeType="1"/>
          </p:cNvSpPr>
          <p:nvPr/>
        </p:nvSpPr>
        <p:spPr bwMode="auto">
          <a:xfrm>
            <a:off x="5715000" y="990600"/>
            <a:ext cx="0" cy="5638800"/>
          </a:xfrm>
          <a:prstGeom prst="line">
            <a:avLst/>
          </a:prstGeom>
          <a:noFill/>
          <a:ln w="19050">
            <a:solidFill>
              <a:srgbClr val="FF0066"/>
            </a:solidFill>
            <a:prstDash val="dash"/>
            <a:round/>
            <a:headEnd/>
            <a:tailEnd type="none" w="med" len="lg"/>
          </a:ln>
        </p:spPr>
        <p:txBody>
          <a:bodyPr/>
          <a:lstStyle/>
          <a:p>
            <a:endParaRPr lang="zh-CN" altLang="en-US"/>
          </a:p>
        </p:txBody>
      </p:sp>
      <p:sp>
        <p:nvSpPr>
          <p:cNvPr id="44101" name="Text Box 68"/>
          <p:cNvSpPr txBox="1">
            <a:spLocks noChangeArrowheads="1"/>
          </p:cNvSpPr>
          <p:nvPr/>
        </p:nvSpPr>
        <p:spPr bwMode="auto">
          <a:xfrm>
            <a:off x="838200" y="2438400"/>
            <a:ext cx="1752600" cy="457200"/>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流水线系统</a:t>
            </a:r>
          </a:p>
        </p:txBody>
      </p:sp>
      <p:sp>
        <p:nvSpPr>
          <p:cNvPr id="44102" name="Freeform 69"/>
          <p:cNvSpPr>
            <a:spLocks/>
          </p:cNvSpPr>
          <p:nvPr/>
        </p:nvSpPr>
        <p:spPr bwMode="auto">
          <a:xfrm>
            <a:off x="381000" y="1066800"/>
            <a:ext cx="7696200" cy="5181600"/>
          </a:xfrm>
          <a:custGeom>
            <a:avLst/>
            <a:gdLst>
              <a:gd name="T0" fmla="*/ 0 w 4848"/>
              <a:gd name="T1" fmla="*/ 0 h 3168"/>
              <a:gd name="T2" fmla="*/ 4848 w 4848"/>
              <a:gd name="T3" fmla="*/ 0 h 3168"/>
              <a:gd name="T4" fmla="*/ 4848 w 4848"/>
              <a:gd name="T5" fmla="*/ 3168 h 3168"/>
              <a:gd name="T6" fmla="*/ 3408 w 4848"/>
              <a:gd name="T7" fmla="*/ 3168 h 3168"/>
              <a:gd name="T8" fmla="*/ 3408 w 4848"/>
              <a:gd name="T9" fmla="*/ 1584 h 3168"/>
              <a:gd name="T10" fmla="*/ 0 w 4848"/>
              <a:gd name="T11" fmla="*/ 1584 h 3168"/>
              <a:gd name="T12" fmla="*/ 0 w 4848"/>
              <a:gd name="T13" fmla="*/ 0 h 3168"/>
              <a:gd name="T14" fmla="*/ 0 60000 65536"/>
              <a:gd name="T15" fmla="*/ 0 60000 65536"/>
              <a:gd name="T16" fmla="*/ 0 60000 65536"/>
              <a:gd name="T17" fmla="*/ 0 60000 65536"/>
              <a:gd name="T18" fmla="*/ 0 60000 65536"/>
              <a:gd name="T19" fmla="*/ 0 60000 65536"/>
              <a:gd name="T20" fmla="*/ 0 60000 65536"/>
              <a:gd name="T21" fmla="*/ 0 w 4848"/>
              <a:gd name="T22" fmla="*/ 0 h 3168"/>
              <a:gd name="T23" fmla="*/ 4848 w 4848"/>
              <a:gd name="T24" fmla="*/ 3168 h 3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8" h="3168">
                <a:moveTo>
                  <a:pt x="0" y="0"/>
                </a:moveTo>
                <a:lnTo>
                  <a:pt x="4848" y="0"/>
                </a:lnTo>
                <a:lnTo>
                  <a:pt x="4848" y="3168"/>
                </a:lnTo>
                <a:lnTo>
                  <a:pt x="3408" y="3168"/>
                </a:lnTo>
                <a:lnTo>
                  <a:pt x="3408" y="1584"/>
                </a:lnTo>
                <a:lnTo>
                  <a:pt x="0" y="1584"/>
                </a:lnTo>
                <a:lnTo>
                  <a:pt x="0" y="0"/>
                </a:lnTo>
                <a:close/>
              </a:path>
            </a:pathLst>
          </a:custGeom>
          <a:noFill/>
          <a:ln w="19050" cap="flat" cmpd="sng">
            <a:solidFill>
              <a:srgbClr val="0000FF"/>
            </a:solidFill>
            <a:prstDash val="dash"/>
            <a:round/>
            <a:headEnd type="none" w="med" len="med"/>
            <a:tailEnd type="none" w="med" len="lg"/>
          </a:ln>
        </p:spPr>
        <p:txBody>
          <a:bodyPr/>
          <a:lstStyle/>
          <a:p>
            <a:endParaRPr lang="zh-CN" altLang="en-US"/>
          </a:p>
        </p:txBody>
      </p:sp>
      <p:sp>
        <p:nvSpPr>
          <p:cNvPr id="44103" name="Text Box 70"/>
          <p:cNvSpPr txBox="1">
            <a:spLocks noChangeArrowheads="1"/>
          </p:cNvSpPr>
          <p:nvPr/>
        </p:nvSpPr>
        <p:spPr bwMode="auto">
          <a:xfrm>
            <a:off x="8077200" y="2365375"/>
            <a:ext cx="533400" cy="2282825"/>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对称拓扑结构</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p>
            <a:fld id="{441FAA12-95BC-42B4-8419-FD3AD7B75AA5}" type="slidenum">
              <a:rPr lang="zh-CN" altLang="en-US"/>
              <a:pPr/>
              <a:t>26</a:t>
            </a:fld>
            <a:endParaRPr lang="en-US" altLang="zh-CN"/>
          </a:p>
        </p:txBody>
      </p:sp>
      <p:sp>
        <p:nvSpPr>
          <p:cNvPr id="45059"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5060"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a:t>几种流行的互连网络拓扑结构：</a:t>
            </a:r>
            <a:r>
              <a:rPr lang="zh-CN" altLang="en-US">
                <a:solidFill>
                  <a:srgbClr val="FF0066"/>
                </a:solidFill>
              </a:rPr>
              <a:t>网格</a:t>
            </a:r>
          </a:p>
        </p:txBody>
      </p:sp>
      <p:sp>
        <p:nvSpPr>
          <p:cNvPr id="45061" name="AutoShape 71"/>
          <p:cNvSpPr>
            <a:spLocks noChangeArrowheads="1"/>
          </p:cNvSpPr>
          <p:nvPr/>
        </p:nvSpPr>
        <p:spPr bwMode="auto">
          <a:xfrm>
            <a:off x="2971800" y="2017713"/>
            <a:ext cx="2438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62" name="AutoShape 72"/>
          <p:cNvSpPr>
            <a:spLocks noChangeArrowheads="1"/>
          </p:cNvSpPr>
          <p:nvPr/>
        </p:nvSpPr>
        <p:spPr bwMode="auto">
          <a:xfrm rot="-5400000">
            <a:off x="2286000" y="2779713"/>
            <a:ext cx="25146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63" name="AutoShape 73"/>
          <p:cNvSpPr>
            <a:spLocks noChangeArrowheads="1"/>
          </p:cNvSpPr>
          <p:nvPr/>
        </p:nvSpPr>
        <p:spPr bwMode="auto">
          <a:xfrm rot="-5400000">
            <a:off x="2971800" y="2779713"/>
            <a:ext cx="25146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64" name="AutoShape 74"/>
          <p:cNvSpPr>
            <a:spLocks noChangeArrowheads="1"/>
          </p:cNvSpPr>
          <p:nvPr/>
        </p:nvSpPr>
        <p:spPr bwMode="auto">
          <a:xfrm rot="-5400000">
            <a:off x="3657600" y="2779713"/>
            <a:ext cx="25146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65" name="AutoShape 75"/>
          <p:cNvSpPr>
            <a:spLocks noChangeArrowheads="1"/>
          </p:cNvSpPr>
          <p:nvPr/>
        </p:nvSpPr>
        <p:spPr bwMode="auto">
          <a:xfrm>
            <a:off x="2971800" y="2703513"/>
            <a:ext cx="2438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66" name="Oval 76"/>
          <p:cNvSpPr>
            <a:spLocks noChangeArrowheads="1"/>
          </p:cNvSpPr>
          <p:nvPr/>
        </p:nvSpPr>
        <p:spPr bwMode="auto">
          <a:xfrm>
            <a:off x="32004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67" name="Oval 77"/>
          <p:cNvSpPr>
            <a:spLocks noChangeArrowheads="1"/>
          </p:cNvSpPr>
          <p:nvPr/>
        </p:nvSpPr>
        <p:spPr bwMode="auto">
          <a:xfrm>
            <a:off x="38862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68" name="Oval 78"/>
          <p:cNvSpPr>
            <a:spLocks noChangeArrowheads="1"/>
          </p:cNvSpPr>
          <p:nvPr/>
        </p:nvSpPr>
        <p:spPr bwMode="auto">
          <a:xfrm>
            <a:off x="45720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69" name="AutoShape 79"/>
          <p:cNvSpPr>
            <a:spLocks noChangeArrowheads="1"/>
          </p:cNvSpPr>
          <p:nvPr/>
        </p:nvSpPr>
        <p:spPr bwMode="auto">
          <a:xfrm>
            <a:off x="2971800" y="3389313"/>
            <a:ext cx="2438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70" name="Oval 80"/>
          <p:cNvSpPr>
            <a:spLocks noChangeArrowheads="1"/>
          </p:cNvSpPr>
          <p:nvPr/>
        </p:nvSpPr>
        <p:spPr bwMode="auto">
          <a:xfrm>
            <a:off x="32004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1" name="Oval 81"/>
          <p:cNvSpPr>
            <a:spLocks noChangeArrowheads="1"/>
          </p:cNvSpPr>
          <p:nvPr/>
        </p:nvSpPr>
        <p:spPr bwMode="auto">
          <a:xfrm>
            <a:off x="38862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2" name="Oval 82"/>
          <p:cNvSpPr>
            <a:spLocks noChangeArrowheads="1"/>
          </p:cNvSpPr>
          <p:nvPr/>
        </p:nvSpPr>
        <p:spPr bwMode="auto">
          <a:xfrm>
            <a:off x="45720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3" name="Oval 83"/>
          <p:cNvSpPr>
            <a:spLocks noChangeArrowheads="1"/>
          </p:cNvSpPr>
          <p:nvPr/>
        </p:nvSpPr>
        <p:spPr bwMode="auto">
          <a:xfrm>
            <a:off x="32004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4" name="Oval 84"/>
          <p:cNvSpPr>
            <a:spLocks noChangeArrowheads="1"/>
          </p:cNvSpPr>
          <p:nvPr/>
        </p:nvSpPr>
        <p:spPr bwMode="auto">
          <a:xfrm>
            <a:off x="38862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5" name="Oval 85"/>
          <p:cNvSpPr>
            <a:spLocks noChangeArrowheads="1"/>
          </p:cNvSpPr>
          <p:nvPr/>
        </p:nvSpPr>
        <p:spPr bwMode="auto">
          <a:xfrm>
            <a:off x="45720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76" name="AutoShape 86"/>
          <p:cNvSpPr>
            <a:spLocks noChangeArrowheads="1"/>
          </p:cNvSpPr>
          <p:nvPr/>
        </p:nvSpPr>
        <p:spPr bwMode="auto">
          <a:xfrm rot="-5400000">
            <a:off x="5105400" y="2932113"/>
            <a:ext cx="2819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77" name="AutoShape 87"/>
          <p:cNvSpPr>
            <a:spLocks noChangeArrowheads="1"/>
          </p:cNvSpPr>
          <p:nvPr/>
        </p:nvSpPr>
        <p:spPr bwMode="auto">
          <a:xfrm rot="-5400000">
            <a:off x="5791200" y="2932113"/>
            <a:ext cx="2819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78" name="AutoShape 88"/>
          <p:cNvSpPr>
            <a:spLocks noChangeArrowheads="1"/>
          </p:cNvSpPr>
          <p:nvPr/>
        </p:nvSpPr>
        <p:spPr bwMode="auto">
          <a:xfrm rot="-5400000">
            <a:off x="6477000" y="2932113"/>
            <a:ext cx="2819400" cy="381000"/>
          </a:xfrm>
          <a:prstGeom prst="roundRect">
            <a:avLst>
              <a:gd name="adj" fmla="val 50000"/>
            </a:avLst>
          </a:prstGeom>
          <a:noFill/>
          <a:ln w="28575" algn="ctr">
            <a:solidFill>
              <a:schemeClr val="tx1"/>
            </a:solidFill>
            <a:round/>
            <a:headEnd/>
            <a:tailEnd type="none" w="med" len="lg"/>
          </a:ln>
        </p:spPr>
        <p:txBody>
          <a:bodyPr wrap="none" anchor="ctr"/>
          <a:lstStyle/>
          <a:p>
            <a:endParaRPr lang="zh-CN" altLang="en-US"/>
          </a:p>
        </p:txBody>
      </p:sp>
      <p:sp>
        <p:nvSpPr>
          <p:cNvPr id="45079" name="AutoShape 89"/>
          <p:cNvSpPr>
            <a:spLocks/>
          </p:cNvSpPr>
          <p:nvPr/>
        </p:nvSpPr>
        <p:spPr bwMode="auto">
          <a:xfrm>
            <a:off x="8001000" y="2398713"/>
            <a:ext cx="304800" cy="381000"/>
          </a:xfrm>
          <a:prstGeom prst="rightBracket">
            <a:avLst>
              <a:gd name="adj" fmla="val 62500"/>
            </a:avLst>
          </a:prstGeom>
          <a:noFill/>
          <a:ln w="28575">
            <a:solidFill>
              <a:schemeClr val="tx1"/>
            </a:solidFill>
            <a:round/>
            <a:headEnd/>
            <a:tailEnd type="none" w="med" len="lg"/>
          </a:ln>
        </p:spPr>
        <p:txBody>
          <a:bodyPr wrap="none" anchor="ctr"/>
          <a:lstStyle/>
          <a:p>
            <a:endParaRPr lang="zh-CN" altLang="en-US"/>
          </a:p>
        </p:txBody>
      </p:sp>
      <p:sp>
        <p:nvSpPr>
          <p:cNvPr id="45080" name="AutoShape 90"/>
          <p:cNvSpPr>
            <a:spLocks/>
          </p:cNvSpPr>
          <p:nvPr/>
        </p:nvSpPr>
        <p:spPr bwMode="auto">
          <a:xfrm>
            <a:off x="8001000" y="3160713"/>
            <a:ext cx="304800" cy="381000"/>
          </a:xfrm>
          <a:prstGeom prst="rightBracket">
            <a:avLst>
              <a:gd name="adj" fmla="val 62500"/>
            </a:avLst>
          </a:prstGeom>
          <a:noFill/>
          <a:ln w="28575">
            <a:solidFill>
              <a:schemeClr val="tx1"/>
            </a:solidFill>
            <a:round/>
            <a:headEnd/>
            <a:tailEnd type="none" w="med" len="lg"/>
          </a:ln>
        </p:spPr>
        <p:txBody>
          <a:bodyPr wrap="none" anchor="ctr"/>
          <a:lstStyle/>
          <a:p>
            <a:endParaRPr lang="zh-CN" altLang="en-US"/>
          </a:p>
        </p:txBody>
      </p:sp>
      <p:sp>
        <p:nvSpPr>
          <p:cNvPr id="45081" name="AutoShape 91"/>
          <p:cNvSpPr>
            <a:spLocks/>
          </p:cNvSpPr>
          <p:nvPr/>
        </p:nvSpPr>
        <p:spPr bwMode="auto">
          <a:xfrm flipH="1">
            <a:off x="5867400" y="2779713"/>
            <a:ext cx="304800" cy="381000"/>
          </a:xfrm>
          <a:prstGeom prst="rightBracket">
            <a:avLst>
              <a:gd name="adj" fmla="val 62500"/>
            </a:avLst>
          </a:prstGeom>
          <a:noFill/>
          <a:ln w="28575">
            <a:solidFill>
              <a:schemeClr val="tx1"/>
            </a:solidFill>
            <a:round/>
            <a:headEnd/>
            <a:tailEnd type="none" w="med" len="lg"/>
          </a:ln>
        </p:spPr>
        <p:txBody>
          <a:bodyPr wrap="none" anchor="ctr"/>
          <a:lstStyle/>
          <a:p>
            <a:endParaRPr lang="zh-CN" altLang="en-US"/>
          </a:p>
        </p:txBody>
      </p:sp>
      <p:sp>
        <p:nvSpPr>
          <p:cNvPr id="45082" name="AutoShape 92"/>
          <p:cNvSpPr>
            <a:spLocks/>
          </p:cNvSpPr>
          <p:nvPr/>
        </p:nvSpPr>
        <p:spPr bwMode="auto">
          <a:xfrm flipH="1">
            <a:off x="5867400" y="3541713"/>
            <a:ext cx="304800" cy="381000"/>
          </a:xfrm>
          <a:prstGeom prst="rightBracket">
            <a:avLst>
              <a:gd name="adj" fmla="val 62500"/>
            </a:avLst>
          </a:prstGeom>
          <a:noFill/>
          <a:ln w="28575">
            <a:solidFill>
              <a:schemeClr val="tx1"/>
            </a:solidFill>
            <a:round/>
            <a:headEnd/>
            <a:tailEnd type="none" w="med" len="lg"/>
          </a:ln>
        </p:spPr>
        <p:txBody>
          <a:bodyPr wrap="none" anchor="ctr"/>
          <a:lstStyle/>
          <a:p>
            <a:endParaRPr lang="zh-CN" altLang="en-US"/>
          </a:p>
        </p:txBody>
      </p:sp>
      <p:sp>
        <p:nvSpPr>
          <p:cNvPr id="45083" name="Line 93"/>
          <p:cNvSpPr>
            <a:spLocks noChangeShapeType="1"/>
          </p:cNvSpPr>
          <p:nvPr/>
        </p:nvSpPr>
        <p:spPr bwMode="auto">
          <a:xfrm flipH="1">
            <a:off x="5791200" y="2398713"/>
            <a:ext cx="2209800" cy="0"/>
          </a:xfrm>
          <a:prstGeom prst="line">
            <a:avLst/>
          </a:prstGeom>
          <a:noFill/>
          <a:ln w="28575">
            <a:solidFill>
              <a:schemeClr val="tx1"/>
            </a:solidFill>
            <a:round/>
            <a:headEnd/>
            <a:tailEnd type="none" w="med" len="lg"/>
          </a:ln>
        </p:spPr>
        <p:txBody>
          <a:bodyPr/>
          <a:lstStyle/>
          <a:p>
            <a:endParaRPr lang="zh-CN" altLang="en-US"/>
          </a:p>
        </p:txBody>
      </p:sp>
      <p:sp>
        <p:nvSpPr>
          <p:cNvPr id="45084" name="Line 94"/>
          <p:cNvSpPr>
            <a:spLocks noChangeShapeType="1"/>
          </p:cNvSpPr>
          <p:nvPr/>
        </p:nvSpPr>
        <p:spPr bwMode="auto">
          <a:xfrm>
            <a:off x="6172200" y="2779713"/>
            <a:ext cx="1828800" cy="0"/>
          </a:xfrm>
          <a:prstGeom prst="line">
            <a:avLst/>
          </a:prstGeom>
          <a:noFill/>
          <a:ln w="28575">
            <a:solidFill>
              <a:schemeClr val="tx1"/>
            </a:solidFill>
            <a:round/>
            <a:headEnd/>
            <a:tailEnd type="none" w="med" len="lg"/>
          </a:ln>
        </p:spPr>
        <p:txBody>
          <a:bodyPr/>
          <a:lstStyle/>
          <a:p>
            <a:endParaRPr lang="zh-CN" altLang="en-US"/>
          </a:p>
        </p:txBody>
      </p:sp>
      <p:sp>
        <p:nvSpPr>
          <p:cNvPr id="45085" name="Line 95"/>
          <p:cNvSpPr>
            <a:spLocks noChangeShapeType="1"/>
          </p:cNvSpPr>
          <p:nvPr/>
        </p:nvSpPr>
        <p:spPr bwMode="auto">
          <a:xfrm>
            <a:off x="6172200" y="3160713"/>
            <a:ext cx="1828800" cy="0"/>
          </a:xfrm>
          <a:prstGeom prst="line">
            <a:avLst/>
          </a:prstGeom>
          <a:noFill/>
          <a:ln w="28575">
            <a:solidFill>
              <a:schemeClr val="tx1"/>
            </a:solidFill>
            <a:round/>
            <a:headEnd/>
            <a:tailEnd type="none" w="med" len="lg"/>
          </a:ln>
        </p:spPr>
        <p:txBody>
          <a:bodyPr/>
          <a:lstStyle/>
          <a:p>
            <a:endParaRPr lang="zh-CN" altLang="en-US"/>
          </a:p>
        </p:txBody>
      </p:sp>
      <p:sp>
        <p:nvSpPr>
          <p:cNvPr id="45086" name="Line 96"/>
          <p:cNvSpPr>
            <a:spLocks noChangeShapeType="1"/>
          </p:cNvSpPr>
          <p:nvPr/>
        </p:nvSpPr>
        <p:spPr bwMode="auto">
          <a:xfrm flipH="1">
            <a:off x="6172200" y="3541713"/>
            <a:ext cx="1828800" cy="0"/>
          </a:xfrm>
          <a:prstGeom prst="line">
            <a:avLst/>
          </a:prstGeom>
          <a:noFill/>
          <a:ln w="28575">
            <a:solidFill>
              <a:schemeClr val="tx1"/>
            </a:solidFill>
            <a:round/>
            <a:headEnd/>
            <a:tailEnd type="none" w="med" len="lg"/>
          </a:ln>
        </p:spPr>
        <p:txBody>
          <a:bodyPr/>
          <a:lstStyle/>
          <a:p>
            <a:endParaRPr lang="zh-CN" altLang="en-US"/>
          </a:p>
        </p:txBody>
      </p:sp>
      <p:sp>
        <p:nvSpPr>
          <p:cNvPr id="45087" name="Line 97"/>
          <p:cNvSpPr>
            <a:spLocks noChangeShapeType="1"/>
          </p:cNvSpPr>
          <p:nvPr/>
        </p:nvSpPr>
        <p:spPr bwMode="auto">
          <a:xfrm>
            <a:off x="6172200" y="3922713"/>
            <a:ext cx="2133600" cy="0"/>
          </a:xfrm>
          <a:prstGeom prst="line">
            <a:avLst/>
          </a:prstGeom>
          <a:noFill/>
          <a:ln w="28575">
            <a:solidFill>
              <a:schemeClr val="tx1"/>
            </a:solidFill>
            <a:round/>
            <a:headEnd/>
            <a:tailEnd type="none" w="med" len="lg"/>
          </a:ln>
        </p:spPr>
        <p:txBody>
          <a:bodyPr/>
          <a:lstStyle/>
          <a:p>
            <a:endParaRPr lang="zh-CN" altLang="en-US"/>
          </a:p>
        </p:txBody>
      </p:sp>
      <p:sp>
        <p:nvSpPr>
          <p:cNvPr id="45088" name="Arc 98"/>
          <p:cNvSpPr>
            <a:spLocks/>
          </p:cNvSpPr>
          <p:nvPr/>
        </p:nvSpPr>
        <p:spPr bwMode="auto">
          <a:xfrm rot="5400000">
            <a:off x="8305800" y="3541713"/>
            <a:ext cx="381000" cy="381000"/>
          </a:xfrm>
          <a:custGeom>
            <a:avLst/>
            <a:gdLst>
              <a:gd name="T0" fmla="*/ 0 w 21600"/>
              <a:gd name="T1" fmla="*/ 0 h 21600"/>
              <a:gd name="T2" fmla="*/ 381000 w 21600"/>
              <a:gd name="T3" fmla="*/ 381000 h 21600"/>
              <a:gd name="T4" fmla="*/ 0 w 21600"/>
              <a:gd name="T5" fmla="*/ 381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none" w="med" len="lg"/>
          </a:ln>
        </p:spPr>
        <p:txBody>
          <a:bodyPr wrap="none" anchor="ctr"/>
          <a:lstStyle/>
          <a:p>
            <a:endParaRPr lang="zh-CN" altLang="en-US"/>
          </a:p>
        </p:txBody>
      </p:sp>
      <p:sp>
        <p:nvSpPr>
          <p:cNvPr id="45089" name="Arc 99"/>
          <p:cNvSpPr>
            <a:spLocks/>
          </p:cNvSpPr>
          <p:nvPr/>
        </p:nvSpPr>
        <p:spPr bwMode="auto">
          <a:xfrm rot="5400000" flipH="1" flipV="1">
            <a:off x="5753100" y="1522413"/>
            <a:ext cx="457200" cy="381000"/>
          </a:xfrm>
          <a:custGeom>
            <a:avLst/>
            <a:gdLst>
              <a:gd name="T0" fmla="*/ 0 w 21600"/>
              <a:gd name="T1" fmla="*/ 0 h 21600"/>
              <a:gd name="T2" fmla="*/ 457200 w 21600"/>
              <a:gd name="T3" fmla="*/ 381000 h 21600"/>
              <a:gd name="T4" fmla="*/ 0 w 21600"/>
              <a:gd name="T5" fmla="*/ 381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none" w="med" len="lg"/>
          </a:ln>
        </p:spPr>
        <p:txBody>
          <a:bodyPr wrap="none" anchor="ctr"/>
          <a:lstStyle/>
          <a:p>
            <a:endParaRPr lang="zh-CN" altLang="en-US"/>
          </a:p>
        </p:txBody>
      </p:sp>
      <p:sp>
        <p:nvSpPr>
          <p:cNvPr id="45090" name="Line 100"/>
          <p:cNvSpPr>
            <a:spLocks noChangeShapeType="1"/>
          </p:cNvSpPr>
          <p:nvPr/>
        </p:nvSpPr>
        <p:spPr bwMode="auto">
          <a:xfrm>
            <a:off x="5791200" y="1941513"/>
            <a:ext cx="0" cy="457200"/>
          </a:xfrm>
          <a:prstGeom prst="line">
            <a:avLst/>
          </a:prstGeom>
          <a:noFill/>
          <a:ln w="28575">
            <a:solidFill>
              <a:schemeClr val="tx1"/>
            </a:solidFill>
            <a:round/>
            <a:headEnd/>
            <a:tailEnd type="none" w="med" len="lg"/>
          </a:ln>
        </p:spPr>
        <p:txBody>
          <a:bodyPr/>
          <a:lstStyle/>
          <a:p>
            <a:endParaRPr lang="zh-CN" altLang="en-US"/>
          </a:p>
        </p:txBody>
      </p:sp>
      <p:sp>
        <p:nvSpPr>
          <p:cNvPr id="45091" name="Line 101"/>
          <p:cNvSpPr>
            <a:spLocks noChangeShapeType="1"/>
          </p:cNvSpPr>
          <p:nvPr/>
        </p:nvSpPr>
        <p:spPr bwMode="auto">
          <a:xfrm>
            <a:off x="6172200" y="1484313"/>
            <a:ext cx="2209800" cy="0"/>
          </a:xfrm>
          <a:prstGeom prst="line">
            <a:avLst/>
          </a:prstGeom>
          <a:noFill/>
          <a:ln w="28575">
            <a:solidFill>
              <a:schemeClr val="tx1"/>
            </a:solidFill>
            <a:round/>
            <a:headEnd/>
            <a:tailEnd type="none" w="med" len="lg"/>
          </a:ln>
        </p:spPr>
        <p:txBody>
          <a:bodyPr/>
          <a:lstStyle/>
          <a:p>
            <a:endParaRPr lang="zh-CN" altLang="en-US"/>
          </a:p>
        </p:txBody>
      </p:sp>
      <p:sp>
        <p:nvSpPr>
          <p:cNvPr id="45092" name="Line 102"/>
          <p:cNvSpPr>
            <a:spLocks noChangeShapeType="1"/>
          </p:cNvSpPr>
          <p:nvPr/>
        </p:nvSpPr>
        <p:spPr bwMode="auto">
          <a:xfrm flipV="1">
            <a:off x="8686800" y="1865313"/>
            <a:ext cx="0" cy="1676400"/>
          </a:xfrm>
          <a:prstGeom prst="line">
            <a:avLst/>
          </a:prstGeom>
          <a:noFill/>
          <a:ln w="28575">
            <a:solidFill>
              <a:schemeClr val="tx1"/>
            </a:solidFill>
            <a:round/>
            <a:headEnd/>
            <a:tailEnd type="none" w="med" len="lg"/>
          </a:ln>
        </p:spPr>
        <p:txBody>
          <a:bodyPr/>
          <a:lstStyle/>
          <a:p>
            <a:endParaRPr lang="zh-CN" altLang="en-US"/>
          </a:p>
        </p:txBody>
      </p:sp>
      <p:sp>
        <p:nvSpPr>
          <p:cNvPr id="45093" name="Arc 103"/>
          <p:cNvSpPr>
            <a:spLocks/>
          </p:cNvSpPr>
          <p:nvPr/>
        </p:nvSpPr>
        <p:spPr bwMode="auto">
          <a:xfrm rot="16200000" flipV="1">
            <a:off x="8305800" y="1484313"/>
            <a:ext cx="381000" cy="381000"/>
          </a:xfrm>
          <a:custGeom>
            <a:avLst/>
            <a:gdLst>
              <a:gd name="T0" fmla="*/ 0 w 21600"/>
              <a:gd name="T1" fmla="*/ 0 h 21600"/>
              <a:gd name="T2" fmla="*/ 381000 w 21600"/>
              <a:gd name="T3" fmla="*/ 381000 h 21600"/>
              <a:gd name="T4" fmla="*/ 0 w 21600"/>
              <a:gd name="T5" fmla="*/ 3810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a:tailEnd type="none" w="med" len="lg"/>
          </a:ln>
        </p:spPr>
        <p:txBody>
          <a:bodyPr wrap="none" anchor="ctr"/>
          <a:lstStyle/>
          <a:p>
            <a:endParaRPr lang="zh-CN" altLang="en-US"/>
          </a:p>
        </p:txBody>
      </p:sp>
      <p:sp>
        <p:nvSpPr>
          <p:cNvPr id="45094" name="Oval 104"/>
          <p:cNvSpPr>
            <a:spLocks noChangeArrowheads="1"/>
          </p:cNvSpPr>
          <p:nvPr/>
        </p:nvSpPr>
        <p:spPr bwMode="auto">
          <a:xfrm>
            <a:off x="6172200" y="3008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95" name="Oval 105"/>
          <p:cNvSpPr>
            <a:spLocks noChangeArrowheads="1"/>
          </p:cNvSpPr>
          <p:nvPr/>
        </p:nvSpPr>
        <p:spPr bwMode="auto">
          <a:xfrm>
            <a:off x="6858000" y="3008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96" name="Oval 106"/>
          <p:cNvSpPr>
            <a:spLocks noChangeArrowheads="1"/>
          </p:cNvSpPr>
          <p:nvPr/>
        </p:nvSpPr>
        <p:spPr bwMode="auto">
          <a:xfrm>
            <a:off x="7543800" y="3008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97" name="Oval 107"/>
          <p:cNvSpPr>
            <a:spLocks noChangeArrowheads="1"/>
          </p:cNvSpPr>
          <p:nvPr/>
        </p:nvSpPr>
        <p:spPr bwMode="auto">
          <a:xfrm>
            <a:off x="6172200" y="3770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98" name="Oval 108"/>
          <p:cNvSpPr>
            <a:spLocks noChangeArrowheads="1"/>
          </p:cNvSpPr>
          <p:nvPr/>
        </p:nvSpPr>
        <p:spPr bwMode="auto">
          <a:xfrm>
            <a:off x="6858000" y="3770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099" name="Oval 109"/>
          <p:cNvSpPr>
            <a:spLocks noChangeArrowheads="1"/>
          </p:cNvSpPr>
          <p:nvPr/>
        </p:nvSpPr>
        <p:spPr bwMode="auto">
          <a:xfrm>
            <a:off x="7543800" y="3770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00" name="Oval 110"/>
          <p:cNvSpPr>
            <a:spLocks noChangeArrowheads="1"/>
          </p:cNvSpPr>
          <p:nvPr/>
        </p:nvSpPr>
        <p:spPr bwMode="auto">
          <a:xfrm>
            <a:off x="61722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01" name="Oval 111"/>
          <p:cNvSpPr>
            <a:spLocks noChangeArrowheads="1"/>
          </p:cNvSpPr>
          <p:nvPr/>
        </p:nvSpPr>
        <p:spPr bwMode="auto">
          <a:xfrm>
            <a:off x="68580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02" name="Oval 112"/>
          <p:cNvSpPr>
            <a:spLocks noChangeArrowheads="1"/>
          </p:cNvSpPr>
          <p:nvPr/>
        </p:nvSpPr>
        <p:spPr bwMode="auto">
          <a:xfrm>
            <a:off x="75438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03" name="Line 113"/>
          <p:cNvSpPr>
            <a:spLocks noChangeShapeType="1"/>
          </p:cNvSpPr>
          <p:nvPr/>
        </p:nvSpPr>
        <p:spPr bwMode="auto">
          <a:xfrm>
            <a:off x="457200" y="23987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4" name="Line 114"/>
          <p:cNvSpPr>
            <a:spLocks noChangeShapeType="1"/>
          </p:cNvSpPr>
          <p:nvPr/>
        </p:nvSpPr>
        <p:spPr bwMode="auto">
          <a:xfrm>
            <a:off x="457200" y="30845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5" name="Line 115"/>
          <p:cNvSpPr>
            <a:spLocks noChangeShapeType="1"/>
          </p:cNvSpPr>
          <p:nvPr/>
        </p:nvSpPr>
        <p:spPr bwMode="auto">
          <a:xfrm>
            <a:off x="457200" y="37703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6" name="Line 116"/>
          <p:cNvSpPr>
            <a:spLocks noChangeShapeType="1"/>
          </p:cNvSpPr>
          <p:nvPr/>
        </p:nvSpPr>
        <p:spPr bwMode="auto">
          <a:xfrm rot="-5400000">
            <a:off x="-266700" y="30464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7" name="Line 117"/>
          <p:cNvSpPr>
            <a:spLocks noChangeShapeType="1"/>
          </p:cNvSpPr>
          <p:nvPr/>
        </p:nvSpPr>
        <p:spPr bwMode="auto">
          <a:xfrm rot="-5400000">
            <a:off x="419100" y="30464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8" name="Line 118"/>
          <p:cNvSpPr>
            <a:spLocks noChangeShapeType="1"/>
          </p:cNvSpPr>
          <p:nvPr/>
        </p:nvSpPr>
        <p:spPr bwMode="auto">
          <a:xfrm rot="-5400000">
            <a:off x="1104900" y="3046413"/>
            <a:ext cx="2209800" cy="0"/>
          </a:xfrm>
          <a:prstGeom prst="line">
            <a:avLst/>
          </a:prstGeom>
          <a:noFill/>
          <a:ln w="28575">
            <a:solidFill>
              <a:schemeClr val="tx1"/>
            </a:solidFill>
            <a:round/>
            <a:headEnd/>
            <a:tailEnd type="none" w="med" len="lg"/>
          </a:ln>
        </p:spPr>
        <p:txBody>
          <a:bodyPr/>
          <a:lstStyle/>
          <a:p>
            <a:endParaRPr lang="zh-CN" altLang="en-US"/>
          </a:p>
        </p:txBody>
      </p:sp>
      <p:sp>
        <p:nvSpPr>
          <p:cNvPr id="45109" name="Oval 119"/>
          <p:cNvSpPr>
            <a:spLocks noChangeArrowheads="1"/>
          </p:cNvSpPr>
          <p:nvPr/>
        </p:nvSpPr>
        <p:spPr bwMode="auto">
          <a:xfrm>
            <a:off x="6858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0" name="Oval 120"/>
          <p:cNvSpPr>
            <a:spLocks noChangeArrowheads="1"/>
          </p:cNvSpPr>
          <p:nvPr/>
        </p:nvSpPr>
        <p:spPr bwMode="auto">
          <a:xfrm>
            <a:off x="13716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1" name="Oval 121"/>
          <p:cNvSpPr>
            <a:spLocks noChangeArrowheads="1"/>
          </p:cNvSpPr>
          <p:nvPr/>
        </p:nvSpPr>
        <p:spPr bwMode="auto">
          <a:xfrm>
            <a:off x="2057400" y="29321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2" name="Oval 122"/>
          <p:cNvSpPr>
            <a:spLocks noChangeArrowheads="1"/>
          </p:cNvSpPr>
          <p:nvPr/>
        </p:nvSpPr>
        <p:spPr bwMode="auto">
          <a:xfrm>
            <a:off x="6858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3" name="Oval 123"/>
          <p:cNvSpPr>
            <a:spLocks noChangeArrowheads="1"/>
          </p:cNvSpPr>
          <p:nvPr/>
        </p:nvSpPr>
        <p:spPr bwMode="auto">
          <a:xfrm>
            <a:off x="13716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4" name="Oval 124"/>
          <p:cNvSpPr>
            <a:spLocks noChangeArrowheads="1"/>
          </p:cNvSpPr>
          <p:nvPr/>
        </p:nvSpPr>
        <p:spPr bwMode="auto">
          <a:xfrm>
            <a:off x="2057400" y="36179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5" name="Oval 125"/>
          <p:cNvSpPr>
            <a:spLocks noChangeArrowheads="1"/>
          </p:cNvSpPr>
          <p:nvPr/>
        </p:nvSpPr>
        <p:spPr bwMode="auto">
          <a:xfrm>
            <a:off x="6858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6" name="Oval 126"/>
          <p:cNvSpPr>
            <a:spLocks noChangeArrowheads="1"/>
          </p:cNvSpPr>
          <p:nvPr/>
        </p:nvSpPr>
        <p:spPr bwMode="auto">
          <a:xfrm>
            <a:off x="13716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7" name="Oval 127"/>
          <p:cNvSpPr>
            <a:spLocks noChangeArrowheads="1"/>
          </p:cNvSpPr>
          <p:nvPr/>
        </p:nvSpPr>
        <p:spPr bwMode="auto">
          <a:xfrm>
            <a:off x="2057400" y="2246313"/>
            <a:ext cx="304800" cy="304800"/>
          </a:xfrm>
          <a:prstGeom prst="ellipse">
            <a:avLst/>
          </a:prstGeom>
          <a:solidFill>
            <a:srgbClr val="99FF66"/>
          </a:solidFill>
          <a:ln w="28575" algn="ctr">
            <a:solidFill>
              <a:schemeClr val="tx1"/>
            </a:solidFill>
            <a:round/>
            <a:headEnd/>
            <a:tailEnd type="none" w="med" len="lg"/>
          </a:ln>
        </p:spPr>
        <p:txBody>
          <a:bodyPr wrap="none" anchor="ctr"/>
          <a:lstStyle/>
          <a:p>
            <a:endParaRPr lang="zh-CN" altLang="en-US"/>
          </a:p>
        </p:txBody>
      </p:sp>
      <p:sp>
        <p:nvSpPr>
          <p:cNvPr id="45118" name="Text Box 128"/>
          <p:cNvSpPr txBox="1">
            <a:spLocks noChangeArrowheads="1"/>
          </p:cNvSpPr>
          <p:nvPr/>
        </p:nvSpPr>
        <p:spPr bwMode="auto">
          <a:xfrm>
            <a:off x="609600" y="4532313"/>
            <a:ext cx="1752600" cy="457200"/>
          </a:xfrm>
          <a:prstGeom prst="rect">
            <a:avLst/>
          </a:prstGeom>
          <a:noFill/>
          <a:ln w="28575" algn="ctr">
            <a:noFill/>
            <a:miter lim="800000"/>
            <a:headEnd/>
            <a:tailEnd type="none" w="med" len="lg"/>
          </a:ln>
        </p:spPr>
        <p:txBody>
          <a:bodyPr>
            <a:spAutoFit/>
          </a:bodyPr>
          <a:lstStyle/>
          <a:p>
            <a:r>
              <a:rPr lang="zh-CN" altLang="en-US" sz="2400">
                <a:solidFill>
                  <a:srgbClr val="0000FF"/>
                </a:solidFill>
                <a:latin typeface="Arial" charset="0"/>
              </a:rPr>
              <a:t>网格型网</a:t>
            </a:r>
          </a:p>
        </p:txBody>
      </p:sp>
      <p:sp>
        <p:nvSpPr>
          <p:cNvPr id="45119" name="Text Box 129"/>
          <p:cNvSpPr txBox="1">
            <a:spLocks noChangeArrowheads="1"/>
          </p:cNvSpPr>
          <p:nvPr/>
        </p:nvSpPr>
        <p:spPr bwMode="auto">
          <a:xfrm>
            <a:off x="3276600" y="4532313"/>
            <a:ext cx="1752600" cy="822325"/>
          </a:xfrm>
          <a:prstGeom prst="rect">
            <a:avLst/>
          </a:prstGeom>
          <a:noFill/>
          <a:ln w="28575" algn="ctr">
            <a:noFill/>
            <a:miter lim="800000"/>
            <a:headEnd/>
            <a:tailEnd type="none" w="med" len="lg"/>
          </a:ln>
        </p:spPr>
        <p:txBody>
          <a:bodyPr>
            <a:spAutoFit/>
          </a:bodyPr>
          <a:lstStyle/>
          <a:p>
            <a:pPr>
              <a:spcBef>
                <a:spcPct val="0"/>
              </a:spcBef>
            </a:pPr>
            <a:r>
              <a:rPr lang="zh-CN" altLang="en-US" sz="2400">
                <a:solidFill>
                  <a:srgbClr val="0000FF"/>
                </a:solidFill>
                <a:latin typeface="Arial" charset="0"/>
              </a:rPr>
              <a:t>圆环体网</a:t>
            </a:r>
          </a:p>
          <a:p>
            <a:pPr>
              <a:spcBef>
                <a:spcPct val="0"/>
              </a:spcBef>
            </a:pPr>
            <a:r>
              <a:rPr lang="zh-CN" altLang="en-US" sz="2400">
                <a:solidFill>
                  <a:srgbClr val="FF0066"/>
                </a:solidFill>
                <a:latin typeface="Arial" charset="0"/>
              </a:rPr>
              <a:t>圆环体卷绕</a:t>
            </a:r>
          </a:p>
        </p:txBody>
      </p:sp>
      <p:sp>
        <p:nvSpPr>
          <p:cNvPr id="45120" name="Text Box 130"/>
          <p:cNvSpPr txBox="1">
            <a:spLocks noChangeArrowheads="1"/>
          </p:cNvSpPr>
          <p:nvPr/>
        </p:nvSpPr>
        <p:spPr bwMode="auto">
          <a:xfrm>
            <a:off x="6172200" y="4532313"/>
            <a:ext cx="2743200" cy="1187450"/>
          </a:xfrm>
          <a:prstGeom prst="rect">
            <a:avLst/>
          </a:prstGeom>
          <a:noFill/>
          <a:ln w="28575" algn="ctr">
            <a:noFill/>
            <a:miter lim="800000"/>
            <a:headEnd/>
            <a:tailEnd type="none" w="med" len="lg"/>
          </a:ln>
        </p:spPr>
        <p:txBody>
          <a:bodyPr>
            <a:spAutoFit/>
          </a:bodyPr>
          <a:lstStyle/>
          <a:p>
            <a:pPr algn="l">
              <a:spcBef>
                <a:spcPct val="0"/>
              </a:spcBef>
            </a:pPr>
            <a:r>
              <a:rPr lang="zh-CN" altLang="en-US" sz="2400">
                <a:solidFill>
                  <a:srgbClr val="0000FF"/>
                </a:solidFill>
              </a:rPr>
              <a:t>      </a:t>
            </a:r>
            <a:r>
              <a:rPr lang="en-US" altLang="zh-CN" sz="2400">
                <a:solidFill>
                  <a:srgbClr val="0000FF"/>
                </a:solidFill>
              </a:rPr>
              <a:t>Illiac</a:t>
            </a:r>
            <a:r>
              <a:rPr lang="zh-CN" altLang="en-US" sz="2400">
                <a:solidFill>
                  <a:srgbClr val="0000FF"/>
                </a:solidFill>
              </a:rPr>
              <a:t>网</a:t>
            </a:r>
          </a:p>
          <a:p>
            <a:pPr algn="l">
              <a:spcBef>
                <a:spcPct val="0"/>
              </a:spcBef>
            </a:pPr>
            <a:r>
              <a:rPr lang="zh-CN" altLang="en-US" sz="2400">
                <a:solidFill>
                  <a:srgbClr val="0000FF"/>
                </a:solidFill>
                <a:latin typeface="Arial" charset="0"/>
              </a:rPr>
              <a:t>列间</a:t>
            </a:r>
            <a:r>
              <a:rPr lang="zh-CN" altLang="en-US" sz="2400">
                <a:solidFill>
                  <a:srgbClr val="FF0066"/>
                </a:solidFill>
                <a:latin typeface="Arial" charset="0"/>
              </a:rPr>
              <a:t>圆环体卷绕</a:t>
            </a:r>
            <a:r>
              <a:rPr lang="zh-CN" altLang="en-US" sz="2400">
                <a:solidFill>
                  <a:srgbClr val="0000FF"/>
                </a:solidFill>
                <a:latin typeface="Arial" charset="0"/>
              </a:rPr>
              <a:t>，</a:t>
            </a:r>
          </a:p>
          <a:p>
            <a:pPr algn="l">
              <a:spcBef>
                <a:spcPct val="0"/>
              </a:spcBef>
            </a:pPr>
            <a:r>
              <a:rPr lang="zh-CN" altLang="en-US" sz="2400">
                <a:solidFill>
                  <a:srgbClr val="0000FF"/>
                </a:solidFill>
                <a:latin typeface="Arial" charset="0"/>
              </a:rPr>
              <a:t>行间</a:t>
            </a:r>
            <a:r>
              <a:rPr lang="zh-CN" altLang="en-US" sz="2400">
                <a:solidFill>
                  <a:srgbClr val="FF0066"/>
                </a:solidFill>
                <a:latin typeface="Arial" charset="0"/>
              </a:rPr>
              <a:t>网格卷绕</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p>
            <a:fld id="{8A276B44-79F0-4AFA-AD73-285E80671BB3}" type="slidenum">
              <a:rPr lang="zh-CN" altLang="en-US"/>
              <a:pPr/>
              <a:t>27</a:t>
            </a:fld>
            <a:endParaRPr lang="en-US" altLang="zh-CN"/>
          </a:p>
        </p:txBody>
      </p:sp>
      <p:sp>
        <p:nvSpPr>
          <p:cNvPr id="46083"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6084"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a:t>几种流行的互连网络拓扑结构：</a:t>
            </a:r>
            <a:r>
              <a:rPr lang="zh-CN" altLang="en-US">
                <a:solidFill>
                  <a:srgbClr val="FF0066"/>
                </a:solidFill>
              </a:rPr>
              <a:t>超立方体</a:t>
            </a:r>
          </a:p>
        </p:txBody>
      </p:sp>
      <p:sp>
        <p:nvSpPr>
          <p:cNvPr id="46085" name="AutoShape 64"/>
          <p:cNvSpPr>
            <a:spLocks noChangeArrowheads="1"/>
          </p:cNvSpPr>
          <p:nvPr/>
        </p:nvSpPr>
        <p:spPr bwMode="auto">
          <a:xfrm>
            <a:off x="7391400" y="1489075"/>
            <a:ext cx="1447800" cy="533400"/>
          </a:xfrm>
          <a:prstGeom prst="parallelogram">
            <a:avLst>
              <a:gd name="adj" fmla="val 67857"/>
            </a:avLst>
          </a:prstGeom>
          <a:noFill/>
          <a:ln w="19050">
            <a:solidFill>
              <a:srgbClr val="006600"/>
            </a:solidFill>
            <a:miter lim="800000"/>
            <a:headEnd/>
            <a:tailEnd/>
          </a:ln>
        </p:spPr>
        <p:txBody>
          <a:bodyPr wrap="none" anchor="ctr"/>
          <a:lstStyle/>
          <a:p>
            <a:endParaRPr lang="zh-CN" altLang="en-US"/>
          </a:p>
        </p:txBody>
      </p:sp>
      <p:sp>
        <p:nvSpPr>
          <p:cNvPr id="46086" name="Line 65"/>
          <p:cNvSpPr>
            <a:spLocks noChangeShapeType="1"/>
          </p:cNvSpPr>
          <p:nvPr/>
        </p:nvSpPr>
        <p:spPr bwMode="auto">
          <a:xfrm>
            <a:off x="7391400" y="2022475"/>
            <a:ext cx="0" cy="990600"/>
          </a:xfrm>
          <a:prstGeom prst="line">
            <a:avLst/>
          </a:prstGeom>
          <a:noFill/>
          <a:ln w="19050">
            <a:solidFill>
              <a:srgbClr val="006600"/>
            </a:solidFill>
            <a:round/>
            <a:headEnd/>
            <a:tailEnd/>
          </a:ln>
        </p:spPr>
        <p:txBody>
          <a:bodyPr wrap="none" anchor="ctr"/>
          <a:lstStyle/>
          <a:p>
            <a:endParaRPr lang="zh-CN" altLang="en-US"/>
          </a:p>
        </p:txBody>
      </p:sp>
      <p:sp>
        <p:nvSpPr>
          <p:cNvPr id="46087" name="Line 66"/>
          <p:cNvSpPr>
            <a:spLocks noChangeShapeType="1"/>
          </p:cNvSpPr>
          <p:nvPr/>
        </p:nvSpPr>
        <p:spPr bwMode="auto">
          <a:xfrm>
            <a:off x="8458200" y="2022475"/>
            <a:ext cx="0" cy="990600"/>
          </a:xfrm>
          <a:prstGeom prst="line">
            <a:avLst/>
          </a:prstGeom>
          <a:noFill/>
          <a:ln w="19050">
            <a:solidFill>
              <a:srgbClr val="006600"/>
            </a:solidFill>
            <a:round/>
            <a:headEnd/>
            <a:tailEnd/>
          </a:ln>
        </p:spPr>
        <p:txBody>
          <a:bodyPr wrap="none" anchor="ctr"/>
          <a:lstStyle/>
          <a:p>
            <a:endParaRPr lang="zh-CN" altLang="en-US"/>
          </a:p>
        </p:txBody>
      </p:sp>
      <p:sp>
        <p:nvSpPr>
          <p:cNvPr id="46088" name="Line 67"/>
          <p:cNvSpPr>
            <a:spLocks noChangeShapeType="1"/>
          </p:cNvSpPr>
          <p:nvPr/>
        </p:nvSpPr>
        <p:spPr bwMode="auto">
          <a:xfrm>
            <a:off x="7391400" y="3013075"/>
            <a:ext cx="1066800" cy="0"/>
          </a:xfrm>
          <a:prstGeom prst="line">
            <a:avLst/>
          </a:prstGeom>
          <a:noFill/>
          <a:ln w="19050">
            <a:solidFill>
              <a:srgbClr val="006600"/>
            </a:solidFill>
            <a:round/>
            <a:headEnd/>
            <a:tailEnd/>
          </a:ln>
        </p:spPr>
        <p:txBody>
          <a:bodyPr wrap="none" anchor="ctr"/>
          <a:lstStyle/>
          <a:p>
            <a:endParaRPr lang="zh-CN" altLang="en-US"/>
          </a:p>
        </p:txBody>
      </p:sp>
      <p:sp>
        <p:nvSpPr>
          <p:cNvPr id="46089" name="Line 68"/>
          <p:cNvSpPr>
            <a:spLocks noChangeShapeType="1"/>
          </p:cNvSpPr>
          <p:nvPr/>
        </p:nvSpPr>
        <p:spPr bwMode="auto">
          <a:xfrm>
            <a:off x="8839200" y="1489075"/>
            <a:ext cx="0" cy="990600"/>
          </a:xfrm>
          <a:prstGeom prst="line">
            <a:avLst/>
          </a:prstGeom>
          <a:noFill/>
          <a:ln w="19050">
            <a:solidFill>
              <a:srgbClr val="006600"/>
            </a:solidFill>
            <a:round/>
            <a:headEnd/>
            <a:tailEnd/>
          </a:ln>
        </p:spPr>
        <p:txBody>
          <a:bodyPr wrap="none" anchor="ctr"/>
          <a:lstStyle/>
          <a:p>
            <a:endParaRPr lang="zh-CN" altLang="en-US"/>
          </a:p>
        </p:txBody>
      </p:sp>
      <p:sp>
        <p:nvSpPr>
          <p:cNvPr id="46090" name="Line 69"/>
          <p:cNvSpPr>
            <a:spLocks noChangeShapeType="1"/>
          </p:cNvSpPr>
          <p:nvPr/>
        </p:nvSpPr>
        <p:spPr bwMode="auto">
          <a:xfrm flipV="1">
            <a:off x="8458200" y="2479675"/>
            <a:ext cx="381000" cy="533400"/>
          </a:xfrm>
          <a:prstGeom prst="line">
            <a:avLst/>
          </a:prstGeom>
          <a:noFill/>
          <a:ln w="19050">
            <a:solidFill>
              <a:srgbClr val="006600"/>
            </a:solidFill>
            <a:round/>
            <a:headEnd/>
            <a:tailEnd/>
          </a:ln>
        </p:spPr>
        <p:txBody>
          <a:bodyPr wrap="none" anchor="ctr"/>
          <a:lstStyle/>
          <a:p>
            <a:endParaRPr lang="zh-CN" altLang="en-US"/>
          </a:p>
        </p:txBody>
      </p:sp>
      <p:sp>
        <p:nvSpPr>
          <p:cNvPr id="46091" name="Line 70"/>
          <p:cNvSpPr>
            <a:spLocks noChangeShapeType="1"/>
          </p:cNvSpPr>
          <p:nvPr/>
        </p:nvSpPr>
        <p:spPr bwMode="auto">
          <a:xfrm>
            <a:off x="7772400" y="1489075"/>
            <a:ext cx="0" cy="990600"/>
          </a:xfrm>
          <a:prstGeom prst="line">
            <a:avLst/>
          </a:prstGeom>
          <a:noFill/>
          <a:ln w="19050">
            <a:solidFill>
              <a:srgbClr val="006600"/>
            </a:solidFill>
            <a:prstDash val="dash"/>
            <a:round/>
            <a:headEnd/>
            <a:tailEnd/>
          </a:ln>
        </p:spPr>
        <p:txBody>
          <a:bodyPr wrap="none" anchor="ctr"/>
          <a:lstStyle/>
          <a:p>
            <a:endParaRPr lang="zh-CN" altLang="en-US"/>
          </a:p>
        </p:txBody>
      </p:sp>
      <p:sp>
        <p:nvSpPr>
          <p:cNvPr id="46092" name="Line 71"/>
          <p:cNvSpPr>
            <a:spLocks noChangeShapeType="1"/>
          </p:cNvSpPr>
          <p:nvPr/>
        </p:nvSpPr>
        <p:spPr bwMode="auto">
          <a:xfrm flipV="1">
            <a:off x="7391400" y="2479675"/>
            <a:ext cx="381000" cy="533400"/>
          </a:xfrm>
          <a:prstGeom prst="line">
            <a:avLst/>
          </a:prstGeom>
          <a:noFill/>
          <a:ln w="19050">
            <a:solidFill>
              <a:srgbClr val="006600"/>
            </a:solidFill>
            <a:prstDash val="dash"/>
            <a:round/>
            <a:headEnd/>
            <a:tailEnd/>
          </a:ln>
        </p:spPr>
        <p:txBody>
          <a:bodyPr wrap="none" anchor="ctr"/>
          <a:lstStyle/>
          <a:p>
            <a:endParaRPr lang="zh-CN" altLang="en-US"/>
          </a:p>
        </p:txBody>
      </p:sp>
      <p:sp>
        <p:nvSpPr>
          <p:cNvPr id="46093" name="Line 72"/>
          <p:cNvSpPr>
            <a:spLocks noChangeShapeType="1"/>
          </p:cNvSpPr>
          <p:nvPr/>
        </p:nvSpPr>
        <p:spPr bwMode="auto">
          <a:xfrm>
            <a:off x="7772400" y="2479675"/>
            <a:ext cx="1066800" cy="0"/>
          </a:xfrm>
          <a:prstGeom prst="line">
            <a:avLst/>
          </a:prstGeom>
          <a:noFill/>
          <a:ln w="19050">
            <a:solidFill>
              <a:srgbClr val="006600"/>
            </a:solidFill>
            <a:prstDash val="dash"/>
            <a:round/>
            <a:headEnd/>
            <a:tailEnd/>
          </a:ln>
        </p:spPr>
        <p:txBody>
          <a:bodyPr wrap="none" anchor="ctr"/>
          <a:lstStyle/>
          <a:p>
            <a:endParaRPr lang="zh-CN" altLang="en-US"/>
          </a:p>
        </p:txBody>
      </p:sp>
      <p:sp>
        <p:nvSpPr>
          <p:cNvPr id="46094" name="Oval 73"/>
          <p:cNvSpPr>
            <a:spLocks noChangeArrowheads="1"/>
          </p:cNvSpPr>
          <p:nvPr/>
        </p:nvSpPr>
        <p:spPr bwMode="auto">
          <a:xfrm>
            <a:off x="7696200" y="14128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095" name="Oval 74"/>
          <p:cNvSpPr>
            <a:spLocks noChangeArrowheads="1"/>
          </p:cNvSpPr>
          <p:nvPr/>
        </p:nvSpPr>
        <p:spPr bwMode="auto">
          <a:xfrm>
            <a:off x="8763000" y="14128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096" name="Oval 75"/>
          <p:cNvSpPr>
            <a:spLocks noChangeArrowheads="1"/>
          </p:cNvSpPr>
          <p:nvPr/>
        </p:nvSpPr>
        <p:spPr bwMode="auto">
          <a:xfrm>
            <a:off x="8382000" y="19462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097" name="Oval 76"/>
          <p:cNvSpPr>
            <a:spLocks noChangeArrowheads="1"/>
          </p:cNvSpPr>
          <p:nvPr/>
        </p:nvSpPr>
        <p:spPr bwMode="auto">
          <a:xfrm>
            <a:off x="7315200" y="19462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098" name="Oval 77"/>
          <p:cNvSpPr>
            <a:spLocks noChangeArrowheads="1"/>
          </p:cNvSpPr>
          <p:nvPr/>
        </p:nvSpPr>
        <p:spPr bwMode="auto">
          <a:xfrm>
            <a:off x="7696200" y="2403475"/>
            <a:ext cx="152400" cy="152400"/>
          </a:xfrm>
          <a:prstGeom prst="ellipse">
            <a:avLst/>
          </a:prstGeom>
          <a:solidFill>
            <a:srgbClr val="008000"/>
          </a:solidFill>
          <a:ln w="28575">
            <a:solidFill>
              <a:schemeClr val="tx1"/>
            </a:solidFill>
            <a:round/>
            <a:headEnd/>
            <a:tailEnd/>
          </a:ln>
        </p:spPr>
        <p:txBody>
          <a:bodyPr wrap="none" anchor="ctr"/>
          <a:lstStyle/>
          <a:p>
            <a:endParaRPr lang="zh-CN" altLang="en-US"/>
          </a:p>
        </p:txBody>
      </p:sp>
      <p:sp>
        <p:nvSpPr>
          <p:cNvPr id="46099" name="Oval 78"/>
          <p:cNvSpPr>
            <a:spLocks noChangeArrowheads="1"/>
          </p:cNvSpPr>
          <p:nvPr/>
        </p:nvSpPr>
        <p:spPr bwMode="auto">
          <a:xfrm>
            <a:off x="8763000" y="24034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0" name="Oval 79"/>
          <p:cNvSpPr>
            <a:spLocks noChangeArrowheads="1"/>
          </p:cNvSpPr>
          <p:nvPr/>
        </p:nvSpPr>
        <p:spPr bwMode="auto">
          <a:xfrm>
            <a:off x="8382000" y="29368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1" name="Oval 80"/>
          <p:cNvSpPr>
            <a:spLocks noChangeArrowheads="1"/>
          </p:cNvSpPr>
          <p:nvPr/>
        </p:nvSpPr>
        <p:spPr bwMode="auto">
          <a:xfrm>
            <a:off x="7315200" y="29368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2" name="AutoShape 81"/>
          <p:cNvSpPr>
            <a:spLocks noChangeArrowheads="1"/>
          </p:cNvSpPr>
          <p:nvPr/>
        </p:nvSpPr>
        <p:spPr bwMode="auto">
          <a:xfrm>
            <a:off x="4800600" y="1946275"/>
            <a:ext cx="1447800" cy="533400"/>
          </a:xfrm>
          <a:prstGeom prst="parallelogram">
            <a:avLst>
              <a:gd name="adj" fmla="val 67857"/>
            </a:avLst>
          </a:prstGeom>
          <a:noFill/>
          <a:ln w="19050">
            <a:solidFill>
              <a:srgbClr val="006600"/>
            </a:solidFill>
            <a:miter lim="800000"/>
            <a:headEnd/>
            <a:tailEnd/>
          </a:ln>
        </p:spPr>
        <p:txBody>
          <a:bodyPr wrap="none" anchor="ctr"/>
          <a:lstStyle/>
          <a:p>
            <a:endParaRPr lang="zh-CN" altLang="en-US"/>
          </a:p>
        </p:txBody>
      </p:sp>
      <p:sp>
        <p:nvSpPr>
          <p:cNvPr id="46103" name="Oval 82"/>
          <p:cNvSpPr>
            <a:spLocks noChangeArrowheads="1"/>
          </p:cNvSpPr>
          <p:nvPr/>
        </p:nvSpPr>
        <p:spPr bwMode="auto">
          <a:xfrm>
            <a:off x="5105400" y="18700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4" name="Oval 83"/>
          <p:cNvSpPr>
            <a:spLocks noChangeArrowheads="1"/>
          </p:cNvSpPr>
          <p:nvPr/>
        </p:nvSpPr>
        <p:spPr bwMode="auto">
          <a:xfrm>
            <a:off x="6172200" y="18700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5" name="Oval 84"/>
          <p:cNvSpPr>
            <a:spLocks noChangeArrowheads="1"/>
          </p:cNvSpPr>
          <p:nvPr/>
        </p:nvSpPr>
        <p:spPr bwMode="auto">
          <a:xfrm>
            <a:off x="5791200" y="24034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6" name="Oval 85"/>
          <p:cNvSpPr>
            <a:spLocks noChangeArrowheads="1"/>
          </p:cNvSpPr>
          <p:nvPr/>
        </p:nvSpPr>
        <p:spPr bwMode="auto">
          <a:xfrm>
            <a:off x="4724400" y="24034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7" name="Line 86"/>
          <p:cNvSpPr>
            <a:spLocks noChangeShapeType="1"/>
          </p:cNvSpPr>
          <p:nvPr/>
        </p:nvSpPr>
        <p:spPr bwMode="auto">
          <a:xfrm>
            <a:off x="2590800" y="2174875"/>
            <a:ext cx="1066800" cy="0"/>
          </a:xfrm>
          <a:prstGeom prst="line">
            <a:avLst/>
          </a:prstGeom>
          <a:noFill/>
          <a:ln w="19050">
            <a:solidFill>
              <a:srgbClr val="006600"/>
            </a:solidFill>
            <a:round/>
            <a:headEnd/>
            <a:tailEnd/>
          </a:ln>
        </p:spPr>
        <p:txBody>
          <a:bodyPr wrap="none" anchor="ctr"/>
          <a:lstStyle/>
          <a:p>
            <a:endParaRPr lang="zh-CN" altLang="en-US"/>
          </a:p>
        </p:txBody>
      </p:sp>
      <p:sp>
        <p:nvSpPr>
          <p:cNvPr id="46108" name="Oval 87"/>
          <p:cNvSpPr>
            <a:spLocks noChangeArrowheads="1"/>
          </p:cNvSpPr>
          <p:nvPr/>
        </p:nvSpPr>
        <p:spPr bwMode="auto">
          <a:xfrm>
            <a:off x="3581400" y="20986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09" name="Oval 88"/>
          <p:cNvSpPr>
            <a:spLocks noChangeArrowheads="1"/>
          </p:cNvSpPr>
          <p:nvPr/>
        </p:nvSpPr>
        <p:spPr bwMode="auto">
          <a:xfrm>
            <a:off x="2514600" y="20986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10" name="Oval 89"/>
          <p:cNvSpPr>
            <a:spLocks noChangeArrowheads="1"/>
          </p:cNvSpPr>
          <p:nvPr/>
        </p:nvSpPr>
        <p:spPr bwMode="auto">
          <a:xfrm>
            <a:off x="838200" y="2098675"/>
            <a:ext cx="152400" cy="152400"/>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11" name="AutoShape 90"/>
          <p:cNvSpPr>
            <a:spLocks noChangeArrowheads="1"/>
          </p:cNvSpPr>
          <p:nvPr/>
        </p:nvSpPr>
        <p:spPr bwMode="auto">
          <a:xfrm>
            <a:off x="1752600" y="2098675"/>
            <a:ext cx="457200" cy="152400"/>
          </a:xfrm>
          <a:prstGeom prst="rightArrow">
            <a:avLst>
              <a:gd name="adj1" fmla="val 50000"/>
              <a:gd name="adj2" fmla="val 75000"/>
            </a:avLst>
          </a:prstGeom>
          <a:solidFill>
            <a:schemeClr val="folHlink"/>
          </a:solidFill>
          <a:ln w="28575">
            <a:solidFill>
              <a:schemeClr val="tx1"/>
            </a:solidFill>
            <a:miter lim="800000"/>
            <a:headEnd/>
            <a:tailEnd/>
          </a:ln>
        </p:spPr>
        <p:txBody>
          <a:bodyPr wrap="none" anchor="ctr"/>
          <a:lstStyle/>
          <a:p>
            <a:endParaRPr lang="zh-CN" altLang="en-US"/>
          </a:p>
        </p:txBody>
      </p:sp>
      <p:sp>
        <p:nvSpPr>
          <p:cNvPr id="46112" name="AutoShape 91"/>
          <p:cNvSpPr>
            <a:spLocks noChangeArrowheads="1"/>
          </p:cNvSpPr>
          <p:nvPr/>
        </p:nvSpPr>
        <p:spPr bwMode="auto">
          <a:xfrm>
            <a:off x="4114800" y="2098675"/>
            <a:ext cx="457200" cy="152400"/>
          </a:xfrm>
          <a:prstGeom prst="rightArrow">
            <a:avLst>
              <a:gd name="adj1" fmla="val 50000"/>
              <a:gd name="adj2" fmla="val 75000"/>
            </a:avLst>
          </a:prstGeom>
          <a:solidFill>
            <a:schemeClr val="folHlink"/>
          </a:solidFill>
          <a:ln w="28575">
            <a:solidFill>
              <a:schemeClr val="tx1"/>
            </a:solidFill>
            <a:miter lim="800000"/>
            <a:headEnd/>
            <a:tailEnd/>
          </a:ln>
        </p:spPr>
        <p:txBody>
          <a:bodyPr wrap="none" anchor="ctr"/>
          <a:lstStyle/>
          <a:p>
            <a:endParaRPr lang="zh-CN" altLang="en-US"/>
          </a:p>
        </p:txBody>
      </p:sp>
      <p:sp>
        <p:nvSpPr>
          <p:cNvPr id="46113" name="AutoShape 92"/>
          <p:cNvSpPr>
            <a:spLocks noChangeArrowheads="1"/>
          </p:cNvSpPr>
          <p:nvPr/>
        </p:nvSpPr>
        <p:spPr bwMode="auto">
          <a:xfrm>
            <a:off x="6477000" y="2098675"/>
            <a:ext cx="457200" cy="152400"/>
          </a:xfrm>
          <a:prstGeom prst="rightArrow">
            <a:avLst>
              <a:gd name="adj1" fmla="val 50000"/>
              <a:gd name="adj2" fmla="val 75000"/>
            </a:avLst>
          </a:prstGeom>
          <a:solidFill>
            <a:schemeClr val="folHlink"/>
          </a:solidFill>
          <a:ln w="28575">
            <a:solidFill>
              <a:schemeClr val="tx1"/>
            </a:solidFill>
            <a:miter lim="800000"/>
            <a:headEnd/>
            <a:tailEnd/>
          </a:ln>
        </p:spPr>
        <p:txBody>
          <a:bodyPr wrap="none" anchor="ctr"/>
          <a:lstStyle/>
          <a:p>
            <a:endParaRPr lang="zh-CN" altLang="en-US"/>
          </a:p>
        </p:txBody>
      </p:sp>
      <p:sp>
        <p:nvSpPr>
          <p:cNvPr id="46114" name="AutoShape 93"/>
          <p:cNvSpPr>
            <a:spLocks noChangeArrowheads="1"/>
          </p:cNvSpPr>
          <p:nvPr/>
        </p:nvSpPr>
        <p:spPr bwMode="auto">
          <a:xfrm rot="10800000">
            <a:off x="7924800" y="3851275"/>
            <a:ext cx="533400" cy="609600"/>
          </a:xfrm>
          <a:custGeom>
            <a:avLst/>
            <a:gdLst>
              <a:gd name="T0" fmla="*/ 373528 w 21600"/>
              <a:gd name="T1" fmla="*/ 0 h 21600"/>
              <a:gd name="T2" fmla="*/ 373528 w 21600"/>
              <a:gd name="T3" fmla="*/ 343126 h 21600"/>
              <a:gd name="T4" fmla="*/ 79936 w 21600"/>
              <a:gd name="T5" fmla="*/ 609600 h 21600"/>
              <a:gd name="T6" fmla="*/ 533400 w 21600"/>
              <a:gd name="T7" fmla="*/ 171563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folHlink"/>
          </a:solidFill>
          <a:ln w="28575">
            <a:solidFill>
              <a:schemeClr val="tx1"/>
            </a:solidFill>
            <a:miter lim="800000"/>
            <a:headEnd/>
            <a:tailEnd/>
          </a:ln>
        </p:spPr>
        <p:txBody>
          <a:bodyPr wrap="none" anchor="ctr"/>
          <a:lstStyle/>
          <a:p>
            <a:endParaRPr lang="zh-CN" altLang="en-US"/>
          </a:p>
        </p:txBody>
      </p:sp>
      <p:sp>
        <p:nvSpPr>
          <p:cNvPr id="46115" name="AutoShape 94"/>
          <p:cNvSpPr>
            <a:spLocks noChangeArrowheads="1"/>
          </p:cNvSpPr>
          <p:nvPr/>
        </p:nvSpPr>
        <p:spPr bwMode="auto">
          <a:xfrm>
            <a:off x="1905000" y="4003675"/>
            <a:ext cx="1447800" cy="533400"/>
          </a:xfrm>
          <a:prstGeom prst="parallelogram">
            <a:avLst>
              <a:gd name="adj" fmla="val 67857"/>
            </a:avLst>
          </a:prstGeom>
          <a:noFill/>
          <a:ln w="19050">
            <a:solidFill>
              <a:srgbClr val="006600"/>
            </a:solidFill>
            <a:miter lim="800000"/>
            <a:headEnd/>
            <a:tailEnd/>
          </a:ln>
        </p:spPr>
        <p:txBody>
          <a:bodyPr wrap="none" anchor="ctr"/>
          <a:lstStyle/>
          <a:p>
            <a:endParaRPr lang="zh-CN" altLang="en-US"/>
          </a:p>
        </p:txBody>
      </p:sp>
      <p:sp>
        <p:nvSpPr>
          <p:cNvPr id="46116" name="Line 95"/>
          <p:cNvSpPr>
            <a:spLocks noChangeShapeType="1"/>
          </p:cNvSpPr>
          <p:nvPr/>
        </p:nvSpPr>
        <p:spPr bwMode="auto">
          <a:xfrm>
            <a:off x="1905000" y="4537075"/>
            <a:ext cx="0" cy="990600"/>
          </a:xfrm>
          <a:prstGeom prst="line">
            <a:avLst/>
          </a:prstGeom>
          <a:noFill/>
          <a:ln w="19050">
            <a:solidFill>
              <a:srgbClr val="006600"/>
            </a:solidFill>
            <a:round/>
            <a:headEnd/>
            <a:tailEnd/>
          </a:ln>
        </p:spPr>
        <p:txBody>
          <a:bodyPr wrap="none" anchor="ctr"/>
          <a:lstStyle/>
          <a:p>
            <a:endParaRPr lang="zh-CN" altLang="en-US"/>
          </a:p>
        </p:txBody>
      </p:sp>
      <p:sp>
        <p:nvSpPr>
          <p:cNvPr id="46117" name="Line 96"/>
          <p:cNvSpPr>
            <a:spLocks noChangeShapeType="1"/>
          </p:cNvSpPr>
          <p:nvPr/>
        </p:nvSpPr>
        <p:spPr bwMode="auto">
          <a:xfrm>
            <a:off x="2971800" y="4537075"/>
            <a:ext cx="0" cy="990600"/>
          </a:xfrm>
          <a:prstGeom prst="line">
            <a:avLst/>
          </a:prstGeom>
          <a:noFill/>
          <a:ln w="19050">
            <a:solidFill>
              <a:srgbClr val="006600"/>
            </a:solidFill>
            <a:round/>
            <a:headEnd/>
            <a:tailEnd/>
          </a:ln>
        </p:spPr>
        <p:txBody>
          <a:bodyPr wrap="none" anchor="ctr"/>
          <a:lstStyle/>
          <a:p>
            <a:endParaRPr lang="zh-CN" altLang="en-US"/>
          </a:p>
        </p:txBody>
      </p:sp>
      <p:sp>
        <p:nvSpPr>
          <p:cNvPr id="46118" name="Line 97"/>
          <p:cNvSpPr>
            <a:spLocks noChangeShapeType="1"/>
          </p:cNvSpPr>
          <p:nvPr/>
        </p:nvSpPr>
        <p:spPr bwMode="auto">
          <a:xfrm>
            <a:off x="1905000" y="5527675"/>
            <a:ext cx="1066800" cy="0"/>
          </a:xfrm>
          <a:prstGeom prst="line">
            <a:avLst/>
          </a:prstGeom>
          <a:noFill/>
          <a:ln w="19050">
            <a:solidFill>
              <a:srgbClr val="006600"/>
            </a:solidFill>
            <a:round/>
            <a:headEnd/>
            <a:tailEnd/>
          </a:ln>
        </p:spPr>
        <p:txBody>
          <a:bodyPr wrap="none" anchor="ctr"/>
          <a:lstStyle/>
          <a:p>
            <a:endParaRPr lang="zh-CN" altLang="en-US"/>
          </a:p>
        </p:txBody>
      </p:sp>
      <p:sp>
        <p:nvSpPr>
          <p:cNvPr id="46119" name="Line 98"/>
          <p:cNvSpPr>
            <a:spLocks noChangeShapeType="1"/>
          </p:cNvSpPr>
          <p:nvPr/>
        </p:nvSpPr>
        <p:spPr bwMode="auto">
          <a:xfrm>
            <a:off x="3352800" y="4003675"/>
            <a:ext cx="0" cy="990600"/>
          </a:xfrm>
          <a:prstGeom prst="line">
            <a:avLst/>
          </a:prstGeom>
          <a:noFill/>
          <a:ln w="19050">
            <a:solidFill>
              <a:srgbClr val="006600"/>
            </a:solidFill>
            <a:round/>
            <a:headEnd/>
            <a:tailEnd/>
          </a:ln>
        </p:spPr>
        <p:txBody>
          <a:bodyPr wrap="none" anchor="ctr"/>
          <a:lstStyle/>
          <a:p>
            <a:endParaRPr lang="zh-CN" altLang="en-US"/>
          </a:p>
        </p:txBody>
      </p:sp>
      <p:sp>
        <p:nvSpPr>
          <p:cNvPr id="46120" name="Line 99"/>
          <p:cNvSpPr>
            <a:spLocks noChangeShapeType="1"/>
          </p:cNvSpPr>
          <p:nvPr/>
        </p:nvSpPr>
        <p:spPr bwMode="auto">
          <a:xfrm flipV="1">
            <a:off x="2971800" y="4994275"/>
            <a:ext cx="381000" cy="533400"/>
          </a:xfrm>
          <a:prstGeom prst="line">
            <a:avLst/>
          </a:prstGeom>
          <a:noFill/>
          <a:ln w="19050">
            <a:solidFill>
              <a:srgbClr val="006600"/>
            </a:solidFill>
            <a:round/>
            <a:headEnd/>
            <a:tailEnd/>
          </a:ln>
        </p:spPr>
        <p:txBody>
          <a:bodyPr wrap="none" anchor="ctr"/>
          <a:lstStyle/>
          <a:p>
            <a:endParaRPr lang="zh-CN" altLang="en-US"/>
          </a:p>
        </p:txBody>
      </p:sp>
      <p:sp>
        <p:nvSpPr>
          <p:cNvPr id="46121" name="Line 100"/>
          <p:cNvSpPr>
            <a:spLocks noChangeShapeType="1"/>
          </p:cNvSpPr>
          <p:nvPr/>
        </p:nvSpPr>
        <p:spPr bwMode="auto">
          <a:xfrm>
            <a:off x="2286000" y="4003675"/>
            <a:ext cx="0" cy="990600"/>
          </a:xfrm>
          <a:prstGeom prst="line">
            <a:avLst/>
          </a:prstGeom>
          <a:noFill/>
          <a:ln w="19050">
            <a:solidFill>
              <a:srgbClr val="006600"/>
            </a:solidFill>
            <a:prstDash val="dash"/>
            <a:round/>
            <a:headEnd/>
            <a:tailEnd/>
          </a:ln>
        </p:spPr>
        <p:txBody>
          <a:bodyPr wrap="none" anchor="ctr"/>
          <a:lstStyle/>
          <a:p>
            <a:endParaRPr lang="zh-CN" altLang="en-US"/>
          </a:p>
        </p:txBody>
      </p:sp>
      <p:sp>
        <p:nvSpPr>
          <p:cNvPr id="46122" name="Line 101"/>
          <p:cNvSpPr>
            <a:spLocks noChangeShapeType="1"/>
          </p:cNvSpPr>
          <p:nvPr/>
        </p:nvSpPr>
        <p:spPr bwMode="auto">
          <a:xfrm flipV="1">
            <a:off x="1905000" y="4994275"/>
            <a:ext cx="381000" cy="533400"/>
          </a:xfrm>
          <a:prstGeom prst="line">
            <a:avLst/>
          </a:prstGeom>
          <a:noFill/>
          <a:ln w="19050">
            <a:solidFill>
              <a:srgbClr val="006600"/>
            </a:solidFill>
            <a:prstDash val="dash"/>
            <a:round/>
            <a:headEnd/>
            <a:tailEnd/>
          </a:ln>
        </p:spPr>
        <p:txBody>
          <a:bodyPr wrap="none" anchor="ctr"/>
          <a:lstStyle/>
          <a:p>
            <a:endParaRPr lang="zh-CN" altLang="en-US"/>
          </a:p>
        </p:txBody>
      </p:sp>
      <p:sp>
        <p:nvSpPr>
          <p:cNvPr id="46123" name="Line 102"/>
          <p:cNvSpPr>
            <a:spLocks noChangeShapeType="1"/>
          </p:cNvSpPr>
          <p:nvPr/>
        </p:nvSpPr>
        <p:spPr bwMode="auto">
          <a:xfrm>
            <a:off x="2286000" y="4994275"/>
            <a:ext cx="1066800" cy="0"/>
          </a:xfrm>
          <a:prstGeom prst="line">
            <a:avLst/>
          </a:prstGeom>
          <a:noFill/>
          <a:ln w="19050">
            <a:solidFill>
              <a:srgbClr val="006600"/>
            </a:solidFill>
            <a:prstDash val="dash"/>
            <a:round/>
            <a:headEnd/>
            <a:tailEnd/>
          </a:ln>
        </p:spPr>
        <p:txBody>
          <a:bodyPr wrap="none" anchor="ctr"/>
          <a:lstStyle/>
          <a:p>
            <a:endParaRPr lang="zh-CN" altLang="en-US"/>
          </a:p>
        </p:txBody>
      </p:sp>
      <p:sp>
        <p:nvSpPr>
          <p:cNvPr id="46124" name="AutoShape 103"/>
          <p:cNvSpPr>
            <a:spLocks noChangeArrowheads="1"/>
          </p:cNvSpPr>
          <p:nvPr/>
        </p:nvSpPr>
        <p:spPr bwMode="auto">
          <a:xfrm>
            <a:off x="4876800" y="4003675"/>
            <a:ext cx="1447800" cy="533400"/>
          </a:xfrm>
          <a:prstGeom prst="parallelogram">
            <a:avLst>
              <a:gd name="adj" fmla="val 67857"/>
            </a:avLst>
          </a:prstGeom>
          <a:noFill/>
          <a:ln w="19050">
            <a:solidFill>
              <a:srgbClr val="006600"/>
            </a:solidFill>
            <a:miter lim="800000"/>
            <a:headEnd/>
            <a:tailEnd/>
          </a:ln>
        </p:spPr>
        <p:txBody>
          <a:bodyPr wrap="none" anchor="ctr"/>
          <a:lstStyle/>
          <a:p>
            <a:endParaRPr lang="zh-CN" altLang="en-US"/>
          </a:p>
        </p:txBody>
      </p:sp>
      <p:sp>
        <p:nvSpPr>
          <p:cNvPr id="46125" name="Line 104"/>
          <p:cNvSpPr>
            <a:spLocks noChangeShapeType="1"/>
          </p:cNvSpPr>
          <p:nvPr/>
        </p:nvSpPr>
        <p:spPr bwMode="auto">
          <a:xfrm>
            <a:off x="4876800" y="4537075"/>
            <a:ext cx="0" cy="990600"/>
          </a:xfrm>
          <a:prstGeom prst="line">
            <a:avLst/>
          </a:prstGeom>
          <a:noFill/>
          <a:ln w="19050">
            <a:solidFill>
              <a:srgbClr val="006600"/>
            </a:solidFill>
            <a:round/>
            <a:headEnd/>
            <a:tailEnd/>
          </a:ln>
        </p:spPr>
        <p:txBody>
          <a:bodyPr wrap="none" anchor="ctr"/>
          <a:lstStyle/>
          <a:p>
            <a:endParaRPr lang="zh-CN" altLang="en-US"/>
          </a:p>
        </p:txBody>
      </p:sp>
      <p:sp>
        <p:nvSpPr>
          <p:cNvPr id="46126" name="Line 105"/>
          <p:cNvSpPr>
            <a:spLocks noChangeShapeType="1"/>
          </p:cNvSpPr>
          <p:nvPr/>
        </p:nvSpPr>
        <p:spPr bwMode="auto">
          <a:xfrm>
            <a:off x="5943600" y="4537075"/>
            <a:ext cx="0" cy="990600"/>
          </a:xfrm>
          <a:prstGeom prst="line">
            <a:avLst/>
          </a:prstGeom>
          <a:noFill/>
          <a:ln w="19050">
            <a:solidFill>
              <a:srgbClr val="006600"/>
            </a:solidFill>
            <a:round/>
            <a:headEnd/>
            <a:tailEnd/>
          </a:ln>
        </p:spPr>
        <p:txBody>
          <a:bodyPr wrap="none" anchor="ctr"/>
          <a:lstStyle/>
          <a:p>
            <a:endParaRPr lang="zh-CN" altLang="en-US"/>
          </a:p>
        </p:txBody>
      </p:sp>
      <p:sp>
        <p:nvSpPr>
          <p:cNvPr id="46127" name="Line 106"/>
          <p:cNvSpPr>
            <a:spLocks noChangeShapeType="1"/>
          </p:cNvSpPr>
          <p:nvPr/>
        </p:nvSpPr>
        <p:spPr bwMode="auto">
          <a:xfrm>
            <a:off x="4876800" y="5527675"/>
            <a:ext cx="1066800" cy="0"/>
          </a:xfrm>
          <a:prstGeom prst="line">
            <a:avLst/>
          </a:prstGeom>
          <a:noFill/>
          <a:ln w="19050">
            <a:solidFill>
              <a:srgbClr val="006600"/>
            </a:solidFill>
            <a:round/>
            <a:headEnd/>
            <a:tailEnd/>
          </a:ln>
        </p:spPr>
        <p:txBody>
          <a:bodyPr wrap="none" anchor="ctr"/>
          <a:lstStyle/>
          <a:p>
            <a:endParaRPr lang="zh-CN" altLang="en-US"/>
          </a:p>
        </p:txBody>
      </p:sp>
      <p:sp>
        <p:nvSpPr>
          <p:cNvPr id="46128" name="Line 107"/>
          <p:cNvSpPr>
            <a:spLocks noChangeShapeType="1"/>
          </p:cNvSpPr>
          <p:nvPr/>
        </p:nvSpPr>
        <p:spPr bwMode="auto">
          <a:xfrm>
            <a:off x="6324600" y="4003675"/>
            <a:ext cx="0" cy="990600"/>
          </a:xfrm>
          <a:prstGeom prst="line">
            <a:avLst/>
          </a:prstGeom>
          <a:noFill/>
          <a:ln w="19050">
            <a:solidFill>
              <a:srgbClr val="006600"/>
            </a:solidFill>
            <a:round/>
            <a:headEnd/>
            <a:tailEnd/>
          </a:ln>
        </p:spPr>
        <p:txBody>
          <a:bodyPr wrap="none" anchor="ctr"/>
          <a:lstStyle/>
          <a:p>
            <a:endParaRPr lang="zh-CN" altLang="en-US"/>
          </a:p>
        </p:txBody>
      </p:sp>
      <p:sp>
        <p:nvSpPr>
          <p:cNvPr id="46129" name="Line 108"/>
          <p:cNvSpPr>
            <a:spLocks noChangeShapeType="1"/>
          </p:cNvSpPr>
          <p:nvPr/>
        </p:nvSpPr>
        <p:spPr bwMode="auto">
          <a:xfrm flipV="1">
            <a:off x="5943600" y="4994275"/>
            <a:ext cx="381000" cy="533400"/>
          </a:xfrm>
          <a:prstGeom prst="line">
            <a:avLst/>
          </a:prstGeom>
          <a:noFill/>
          <a:ln w="19050">
            <a:solidFill>
              <a:srgbClr val="006600"/>
            </a:solidFill>
            <a:round/>
            <a:headEnd/>
            <a:tailEnd/>
          </a:ln>
        </p:spPr>
        <p:txBody>
          <a:bodyPr wrap="none" anchor="ctr"/>
          <a:lstStyle/>
          <a:p>
            <a:endParaRPr lang="zh-CN" altLang="en-US"/>
          </a:p>
        </p:txBody>
      </p:sp>
      <p:sp>
        <p:nvSpPr>
          <p:cNvPr id="46130" name="Line 109"/>
          <p:cNvSpPr>
            <a:spLocks noChangeShapeType="1"/>
          </p:cNvSpPr>
          <p:nvPr/>
        </p:nvSpPr>
        <p:spPr bwMode="auto">
          <a:xfrm>
            <a:off x="5257800" y="4003675"/>
            <a:ext cx="0" cy="990600"/>
          </a:xfrm>
          <a:prstGeom prst="line">
            <a:avLst/>
          </a:prstGeom>
          <a:noFill/>
          <a:ln w="19050">
            <a:solidFill>
              <a:srgbClr val="006600"/>
            </a:solidFill>
            <a:prstDash val="dash"/>
            <a:round/>
            <a:headEnd/>
            <a:tailEnd/>
          </a:ln>
        </p:spPr>
        <p:txBody>
          <a:bodyPr wrap="none" anchor="ctr"/>
          <a:lstStyle/>
          <a:p>
            <a:endParaRPr lang="zh-CN" altLang="en-US"/>
          </a:p>
        </p:txBody>
      </p:sp>
      <p:sp>
        <p:nvSpPr>
          <p:cNvPr id="46131" name="Line 110"/>
          <p:cNvSpPr>
            <a:spLocks noChangeShapeType="1"/>
          </p:cNvSpPr>
          <p:nvPr/>
        </p:nvSpPr>
        <p:spPr bwMode="auto">
          <a:xfrm flipV="1">
            <a:off x="4876800" y="4994275"/>
            <a:ext cx="381000" cy="533400"/>
          </a:xfrm>
          <a:prstGeom prst="line">
            <a:avLst/>
          </a:prstGeom>
          <a:noFill/>
          <a:ln w="19050">
            <a:solidFill>
              <a:srgbClr val="006600"/>
            </a:solidFill>
            <a:prstDash val="dash"/>
            <a:round/>
            <a:headEnd/>
            <a:tailEnd/>
          </a:ln>
        </p:spPr>
        <p:txBody>
          <a:bodyPr wrap="none" anchor="ctr"/>
          <a:lstStyle/>
          <a:p>
            <a:endParaRPr lang="zh-CN" altLang="en-US"/>
          </a:p>
        </p:txBody>
      </p:sp>
      <p:sp>
        <p:nvSpPr>
          <p:cNvPr id="46132" name="Line 111"/>
          <p:cNvSpPr>
            <a:spLocks noChangeShapeType="1"/>
          </p:cNvSpPr>
          <p:nvPr/>
        </p:nvSpPr>
        <p:spPr bwMode="auto">
          <a:xfrm>
            <a:off x="5257800" y="4994275"/>
            <a:ext cx="1066800" cy="0"/>
          </a:xfrm>
          <a:prstGeom prst="line">
            <a:avLst/>
          </a:prstGeom>
          <a:noFill/>
          <a:ln w="19050">
            <a:solidFill>
              <a:srgbClr val="006600"/>
            </a:solidFill>
            <a:prstDash val="dash"/>
            <a:round/>
            <a:headEnd/>
            <a:tailEnd/>
          </a:ln>
        </p:spPr>
        <p:txBody>
          <a:bodyPr wrap="none" anchor="ctr"/>
          <a:lstStyle/>
          <a:p>
            <a:endParaRPr lang="zh-CN" altLang="en-US"/>
          </a:p>
        </p:txBody>
      </p:sp>
      <p:sp>
        <p:nvSpPr>
          <p:cNvPr id="46133" name="Freeform 112"/>
          <p:cNvSpPr>
            <a:spLocks/>
          </p:cNvSpPr>
          <p:nvPr/>
        </p:nvSpPr>
        <p:spPr bwMode="auto">
          <a:xfrm>
            <a:off x="2336800" y="35718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6134" name="Freeform 113"/>
          <p:cNvSpPr>
            <a:spLocks/>
          </p:cNvSpPr>
          <p:nvPr/>
        </p:nvSpPr>
        <p:spPr bwMode="auto">
          <a:xfrm>
            <a:off x="3403600" y="35718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6135" name="Freeform 114"/>
          <p:cNvSpPr>
            <a:spLocks/>
          </p:cNvSpPr>
          <p:nvPr/>
        </p:nvSpPr>
        <p:spPr bwMode="auto">
          <a:xfrm>
            <a:off x="1905000" y="41306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6136" name="Freeform 115"/>
          <p:cNvSpPr>
            <a:spLocks/>
          </p:cNvSpPr>
          <p:nvPr/>
        </p:nvSpPr>
        <p:spPr bwMode="auto">
          <a:xfrm>
            <a:off x="3035300" y="40925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6137" name="Freeform 116"/>
          <p:cNvSpPr>
            <a:spLocks/>
          </p:cNvSpPr>
          <p:nvPr/>
        </p:nvSpPr>
        <p:spPr bwMode="auto">
          <a:xfrm>
            <a:off x="2324100" y="45624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6138" name="Freeform 117"/>
          <p:cNvSpPr>
            <a:spLocks/>
          </p:cNvSpPr>
          <p:nvPr/>
        </p:nvSpPr>
        <p:spPr bwMode="auto">
          <a:xfrm>
            <a:off x="3403600" y="4676775"/>
            <a:ext cx="2895600" cy="266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6139" name="Freeform 118"/>
          <p:cNvSpPr>
            <a:spLocks/>
          </p:cNvSpPr>
          <p:nvPr/>
        </p:nvSpPr>
        <p:spPr bwMode="auto">
          <a:xfrm>
            <a:off x="1943100" y="51085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6140" name="Freeform 119"/>
          <p:cNvSpPr>
            <a:spLocks/>
          </p:cNvSpPr>
          <p:nvPr/>
        </p:nvSpPr>
        <p:spPr bwMode="auto">
          <a:xfrm>
            <a:off x="3035300" y="5095875"/>
            <a:ext cx="2895600" cy="3810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6141" name="Text Box 120"/>
          <p:cNvSpPr txBox="1">
            <a:spLocks noChangeArrowheads="1"/>
          </p:cNvSpPr>
          <p:nvPr/>
        </p:nvSpPr>
        <p:spPr bwMode="auto">
          <a:xfrm>
            <a:off x="457200" y="2860675"/>
            <a:ext cx="1066800" cy="304800"/>
          </a:xfrm>
          <a:prstGeom prst="rect">
            <a:avLst/>
          </a:prstGeom>
          <a:noFill/>
          <a:ln w="9525">
            <a:noFill/>
            <a:miter lim="800000"/>
            <a:headEnd/>
            <a:tailEnd/>
          </a:ln>
        </p:spPr>
        <p:txBody>
          <a:bodyPr lIns="0" tIns="0" rIns="0" bIns="0">
            <a:spAutoFit/>
          </a:bodyPr>
          <a:lstStyle/>
          <a:p>
            <a:pPr algn="l"/>
            <a:r>
              <a:rPr kumimoji="1" lang="en-US" altLang="zh-CN" sz="2000">
                <a:solidFill>
                  <a:schemeClr val="bg2"/>
                </a:solidFill>
              </a:rPr>
              <a:t>0-</a:t>
            </a:r>
            <a:r>
              <a:rPr kumimoji="1" lang="zh-CN" altLang="en-US" sz="2000">
                <a:solidFill>
                  <a:schemeClr val="bg2"/>
                </a:solidFill>
              </a:rPr>
              <a:t>立方体</a:t>
            </a:r>
          </a:p>
        </p:txBody>
      </p:sp>
      <p:sp>
        <p:nvSpPr>
          <p:cNvPr id="46142" name="Text Box 121"/>
          <p:cNvSpPr txBox="1">
            <a:spLocks noChangeArrowheads="1"/>
          </p:cNvSpPr>
          <p:nvPr/>
        </p:nvSpPr>
        <p:spPr bwMode="auto">
          <a:xfrm>
            <a:off x="2590800" y="2860675"/>
            <a:ext cx="1066800" cy="304800"/>
          </a:xfrm>
          <a:prstGeom prst="rect">
            <a:avLst/>
          </a:prstGeom>
          <a:noFill/>
          <a:ln w="9525">
            <a:noFill/>
            <a:miter lim="800000"/>
            <a:headEnd/>
            <a:tailEnd/>
          </a:ln>
        </p:spPr>
        <p:txBody>
          <a:bodyPr lIns="0" tIns="0" rIns="0" bIns="0">
            <a:spAutoFit/>
          </a:bodyPr>
          <a:lstStyle/>
          <a:p>
            <a:pPr algn="l"/>
            <a:r>
              <a:rPr kumimoji="1" lang="en-US" altLang="zh-CN" sz="2000">
                <a:solidFill>
                  <a:schemeClr val="bg2"/>
                </a:solidFill>
              </a:rPr>
              <a:t>1-</a:t>
            </a:r>
            <a:r>
              <a:rPr kumimoji="1" lang="zh-CN" altLang="en-US" sz="2000">
                <a:solidFill>
                  <a:schemeClr val="bg2"/>
                </a:solidFill>
              </a:rPr>
              <a:t>立方体</a:t>
            </a:r>
          </a:p>
        </p:txBody>
      </p:sp>
      <p:sp>
        <p:nvSpPr>
          <p:cNvPr id="46143" name="Text Box 122"/>
          <p:cNvSpPr txBox="1">
            <a:spLocks noChangeArrowheads="1"/>
          </p:cNvSpPr>
          <p:nvPr/>
        </p:nvSpPr>
        <p:spPr bwMode="auto">
          <a:xfrm>
            <a:off x="4876800" y="2860675"/>
            <a:ext cx="1066800" cy="304800"/>
          </a:xfrm>
          <a:prstGeom prst="rect">
            <a:avLst/>
          </a:prstGeom>
          <a:noFill/>
          <a:ln w="9525">
            <a:noFill/>
            <a:miter lim="800000"/>
            <a:headEnd/>
            <a:tailEnd/>
          </a:ln>
        </p:spPr>
        <p:txBody>
          <a:bodyPr lIns="0" tIns="0" rIns="0" bIns="0">
            <a:spAutoFit/>
          </a:bodyPr>
          <a:lstStyle/>
          <a:p>
            <a:pPr algn="l"/>
            <a:r>
              <a:rPr kumimoji="1" lang="en-US" altLang="zh-CN" sz="2000">
                <a:solidFill>
                  <a:schemeClr val="bg2"/>
                </a:solidFill>
              </a:rPr>
              <a:t>2-</a:t>
            </a:r>
            <a:r>
              <a:rPr kumimoji="1" lang="zh-CN" altLang="en-US" sz="2000">
                <a:solidFill>
                  <a:schemeClr val="bg2"/>
                </a:solidFill>
              </a:rPr>
              <a:t>立方体</a:t>
            </a:r>
          </a:p>
        </p:txBody>
      </p:sp>
      <p:sp>
        <p:nvSpPr>
          <p:cNvPr id="46144" name="Text Box 123"/>
          <p:cNvSpPr txBox="1">
            <a:spLocks noChangeArrowheads="1"/>
          </p:cNvSpPr>
          <p:nvPr/>
        </p:nvSpPr>
        <p:spPr bwMode="auto">
          <a:xfrm>
            <a:off x="7543800" y="3394075"/>
            <a:ext cx="1066800" cy="304800"/>
          </a:xfrm>
          <a:prstGeom prst="rect">
            <a:avLst/>
          </a:prstGeom>
          <a:noFill/>
          <a:ln w="9525">
            <a:noFill/>
            <a:miter lim="800000"/>
            <a:headEnd/>
            <a:tailEnd/>
          </a:ln>
        </p:spPr>
        <p:txBody>
          <a:bodyPr lIns="0" tIns="0" rIns="0" bIns="0">
            <a:spAutoFit/>
          </a:bodyPr>
          <a:lstStyle/>
          <a:p>
            <a:pPr algn="l"/>
            <a:r>
              <a:rPr kumimoji="1" lang="en-US" altLang="zh-CN" sz="2000">
                <a:solidFill>
                  <a:schemeClr val="bg2"/>
                </a:solidFill>
              </a:rPr>
              <a:t>3-</a:t>
            </a:r>
            <a:r>
              <a:rPr kumimoji="1" lang="zh-CN" altLang="en-US" sz="2000">
                <a:solidFill>
                  <a:schemeClr val="bg2"/>
                </a:solidFill>
              </a:rPr>
              <a:t>立方体</a:t>
            </a:r>
          </a:p>
        </p:txBody>
      </p:sp>
      <p:sp>
        <p:nvSpPr>
          <p:cNvPr id="46145" name="Text Box 124"/>
          <p:cNvSpPr txBox="1">
            <a:spLocks noChangeArrowheads="1"/>
          </p:cNvSpPr>
          <p:nvPr/>
        </p:nvSpPr>
        <p:spPr bwMode="auto">
          <a:xfrm>
            <a:off x="3505200" y="5756275"/>
            <a:ext cx="1066800" cy="304800"/>
          </a:xfrm>
          <a:prstGeom prst="rect">
            <a:avLst/>
          </a:prstGeom>
          <a:noFill/>
          <a:ln w="9525">
            <a:noFill/>
            <a:miter lim="800000"/>
            <a:headEnd/>
            <a:tailEnd/>
          </a:ln>
        </p:spPr>
        <p:txBody>
          <a:bodyPr lIns="0" tIns="0" rIns="0" bIns="0">
            <a:spAutoFit/>
          </a:bodyPr>
          <a:lstStyle/>
          <a:p>
            <a:pPr algn="l"/>
            <a:r>
              <a:rPr kumimoji="1" lang="en-US" altLang="zh-CN" sz="2000">
                <a:solidFill>
                  <a:schemeClr val="bg2"/>
                </a:solidFill>
              </a:rPr>
              <a:t>4-</a:t>
            </a:r>
            <a:r>
              <a:rPr kumimoji="1" lang="zh-CN" altLang="en-US" sz="2000">
                <a:solidFill>
                  <a:schemeClr val="bg2"/>
                </a:solidFill>
              </a:rPr>
              <a:t>立方体</a:t>
            </a:r>
          </a:p>
        </p:txBody>
      </p:sp>
      <p:grpSp>
        <p:nvGrpSpPr>
          <p:cNvPr id="46146" name="Group 125"/>
          <p:cNvGrpSpPr>
            <a:grpSpLocks/>
          </p:cNvGrpSpPr>
          <p:nvPr/>
        </p:nvGrpSpPr>
        <p:grpSpPr bwMode="auto">
          <a:xfrm>
            <a:off x="1828800" y="3927475"/>
            <a:ext cx="1600200" cy="1676400"/>
            <a:chOff x="1152" y="2352"/>
            <a:chExt cx="1008" cy="1056"/>
          </a:xfrm>
        </p:grpSpPr>
        <p:sp>
          <p:nvSpPr>
            <p:cNvPr id="46156" name="Oval 126"/>
            <p:cNvSpPr>
              <a:spLocks noChangeArrowheads="1"/>
            </p:cNvSpPr>
            <p:nvPr/>
          </p:nvSpPr>
          <p:spPr bwMode="auto">
            <a:xfrm>
              <a:off x="1392" y="235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7" name="Oval 127"/>
            <p:cNvSpPr>
              <a:spLocks noChangeArrowheads="1"/>
            </p:cNvSpPr>
            <p:nvPr/>
          </p:nvSpPr>
          <p:spPr bwMode="auto">
            <a:xfrm>
              <a:off x="2064" y="235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8" name="Oval 128"/>
            <p:cNvSpPr>
              <a:spLocks noChangeArrowheads="1"/>
            </p:cNvSpPr>
            <p:nvPr/>
          </p:nvSpPr>
          <p:spPr bwMode="auto">
            <a:xfrm>
              <a:off x="1824" y="2688"/>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9" name="Oval 129"/>
            <p:cNvSpPr>
              <a:spLocks noChangeArrowheads="1"/>
            </p:cNvSpPr>
            <p:nvPr/>
          </p:nvSpPr>
          <p:spPr bwMode="auto">
            <a:xfrm>
              <a:off x="1152" y="2688"/>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60" name="Oval 130"/>
            <p:cNvSpPr>
              <a:spLocks noChangeArrowheads="1"/>
            </p:cNvSpPr>
            <p:nvPr/>
          </p:nvSpPr>
          <p:spPr bwMode="auto">
            <a:xfrm>
              <a:off x="1392" y="2976"/>
              <a:ext cx="96" cy="96"/>
            </a:xfrm>
            <a:prstGeom prst="ellipse">
              <a:avLst/>
            </a:prstGeom>
            <a:solidFill>
              <a:srgbClr val="008000"/>
            </a:solidFill>
            <a:ln w="28575">
              <a:solidFill>
                <a:schemeClr val="tx1"/>
              </a:solidFill>
              <a:round/>
              <a:headEnd/>
              <a:tailEnd/>
            </a:ln>
          </p:spPr>
          <p:txBody>
            <a:bodyPr wrap="none" anchor="ctr"/>
            <a:lstStyle/>
            <a:p>
              <a:endParaRPr lang="zh-CN" altLang="en-US"/>
            </a:p>
          </p:txBody>
        </p:sp>
        <p:sp>
          <p:nvSpPr>
            <p:cNvPr id="46161" name="Oval 131"/>
            <p:cNvSpPr>
              <a:spLocks noChangeArrowheads="1"/>
            </p:cNvSpPr>
            <p:nvPr/>
          </p:nvSpPr>
          <p:spPr bwMode="auto">
            <a:xfrm>
              <a:off x="2064" y="2976"/>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62" name="Oval 132"/>
            <p:cNvSpPr>
              <a:spLocks noChangeArrowheads="1"/>
            </p:cNvSpPr>
            <p:nvPr/>
          </p:nvSpPr>
          <p:spPr bwMode="auto">
            <a:xfrm>
              <a:off x="1824" y="331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63" name="Oval 133"/>
            <p:cNvSpPr>
              <a:spLocks noChangeArrowheads="1"/>
            </p:cNvSpPr>
            <p:nvPr/>
          </p:nvSpPr>
          <p:spPr bwMode="auto">
            <a:xfrm>
              <a:off x="1152" y="331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grpSp>
        <p:nvGrpSpPr>
          <p:cNvPr id="46147" name="Group 134"/>
          <p:cNvGrpSpPr>
            <a:grpSpLocks/>
          </p:cNvGrpSpPr>
          <p:nvPr/>
        </p:nvGrpSpPr>
        <p:grpSpPr bwMode="auto">
          <a:xfrm>
            <a:off x="4800600" y="3927475"/>
            <a:ext cx="1600200" cy="1676400"/>
            <a:chOff x="3024" y="2352"/>
            <a:chExt cx="1008" cy="1056"/>
          </a:xfrm>
        </p:grpSpPr>
        <p:sp>
          <p:nvSpPr>
            <p:cNvPr id="46148" name="Oval 135"/>
            <p:cNvSpPr>
              <a:spLocks noChangeArrowheads="1"/>
            </p:cNvSpPr>
            <p:nvPr/>
          </p:nvSpPr>
          <p:spPr bwMode="auto">
            <a:xfrm>
              <a:off x="3264" y="235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49" name="Oval 136"/>
            <p:cNvSpPr>
              <a:spLocks noChangeArrowheads="1"/>
            </p:cNvSpPr>
            <p:nvPr/>
          </p:nvSpPr>
          <p:spPr bwMode="auto">
            <a:xfrm>
              <a:off x="3936" y="235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0" name="Oval 137"/>
            <p:cNvSpPr>
              <a:spLocks noChangeArrowheads="1"/>
            </p:cNvSpPr>
            <p:nvPr/>
          </p:nvSpPr>
          <p:spPr bwMode="auto">
            <a:xfrm>
              <a:off x="3696" y="2688"/>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1" name="Oval 138"/>
            <p:cNvSpPr>
              <a:spLocks noChangeArrowheads="1"/>
            </p:cNvSpPr>
            <p:nvPr/>
          </p:nvSpPr>
          <p:spPr bwMode="auto">
            <a:xfrm>
              <a:off x="3024" y="2688"/>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2" name="Oval 139"/>
            <p:cNvSpPr>
              <a:spLocks noChangeArrowheads="1"/>
            </p:cNvSpPr>
            <p:nvPr/>
          </p:nvSpPr>
          <p:spPr bwMode="auto">
            <a:xfrm>
              <a:off x="3264" y="2976"/>
              <a:ext cx="96" cy="96"/>
            </a:xfrm>
            <a:prstGeom prst="ellipse">
              <a:avLst/>
            </a:prstGeom>
            <a:solidFill>
              <a:srgbClr val="008000"/>
            </a:solidFill>
            <a:ln w="28575">
              <a:solidFill>
                <a:schemeClr val="tx1"/>
              </a:solidFill>
              <a:round/>
              <a:headEnd/>
              <a:tailEnd/>
            </a:ln>
          </p:spPr>
          <p:txBody>
            <a:bodyPr wrap="none" anchor="ctr"/>
            <a:lstStyle/>
            <a:p>
              <a:endParaRPr lang="zh-CN" altLang="en-US"/>
            </a:p>
          </p:txBody>
        </p:sp>
        <p:sp>
          <p:nvSpPr>
            <p:cNvPr id="46153" name="Oval 140"/>
            <p:cNvSpPr>
              <a:spLocks noChangeArrowheads="1"/>
            </p:cNvSpPr>
            <p:nvPr/>
          </p:nvSpPr>
          <p:spPr bwMode="auto">
            <a:xfrm>
              <a:off x="3936" y="2976"/>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4" name="Oval 141"/>
            <p:cNvSpPr>
              <a:spLocks noChangeArrowheads="1"/>
            </p:cNvSpPr>
            <p:nvPr/>
          </p:nvSpPr>
          <p:spPr bwMode="auto">
            <a:xfrm>
              <a:off x="3696" y="331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6155" name="Oval 142"/>
            <p:cNvSpPr>
              <a:spLocks noChangeArrowheads="1"/>
            </p:cNvSpPr>
            <p:nvPr/>
          </p:nvSpPr>
          <p:spPr bwMode="auto">
            <a:xfrm>
              <a:off x="3024" y="3312"/>
              <a:ext cx="96" cy="96"/>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21B80006-442D-48F9-8E6E-EA2E0D60312C}" type="slidenum">
              <a:rPr lang="zh-CN" altLang="en-US"/>
              <a:pPr/>
              <a:t>28</a:t>
            </a:fld>
            <a:endParaRPr lang="en-US" altLang="zh-CN"/>
          </a:p>
        </p:txBody>
      </p:sp>
      <p:sp>
        <p:nvSpPr>
          <p:cNvPr id="47107"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7108"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a:t>几种流行的互连网络拓扑结构：</a:t>
            </a:r>
            <a:r>
              <a:rPr lang="zh-CN" altLang="en-US">
                <a:solidFill>
                  <a:srgbClr val="FF0066"/>
                </a:solidFill>
              </a:rPr>
              <a:t>超立方体</a:t>
            </a:r>
          </a:p>
        </p:txBody>
      </p:sp>
      <p:sp>
        <p:nvSpPr>
          <p:cNvPr id="47109" name="AutoShape 295"/>
          <p:cNvSpPr>
            <a:spLocks noChangeArrowheads="1"/>
          </p:cNvSpPr>
          <p:nvPr/>
        </p:nvSpPr>
        <p:spPr bwMode="auto">
          <a:xfrm>
            <a:off x="661988" y="1920875"/>
            <a:ext cx="2449512" cy="908050"/>
          </a:xfrm>
          <a:prstGeom prst="parallelogram">
            <a:avLst>
              <a:gd name="adj" fmla="val 67439"/>
            </a:avLst>
          </a:prstGeom>
          <a:noFill/>
          <a:ln w="19050">
            <a:solidFill>
              <a:srgbClr val="006600"/>
            </a:solidFill>
            <a:miter lim="800000"/>
            <a:headEnd/>
            <a:tailEnd/>
          </a:ln>
        </p:spPr>
        <p:txBody>
          <a:bodyPr wrap="none" anchor="ctr"/>
          <a:lstStyle/>
          <a:p>
            <a:endParaRPr lang="zh-CN" altLang="en-US"/>
          </a:p>
        </p:txBody>
      </p:sp>
      <p:sp>
        <p:nvSpPr>
          <p:cNvPr id="47110" name="Line 296"/>
          <p:cNvSpPr>
            <a:spLocks noChangeShapeType="1"/>
          </p:cNvSpPr>
          <p:nvPr/>
        </p:nvSpPr>
        <p:spPr bwMode="auto">
          <a:xfrm>
            <a:off x="661988"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7111" name="Line 297"/>
          <p:cNvSpPr>
            <a:spLocks noChangeShapeType="1"/>
          </p:cNvSpPr>
          <p:nvPr/>
        </p:nvSpPr>
        <p:spPr bwMode="auto">
          <a:xfrm>
            <a:off x="2466975"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7112" name="Line 298"/>
          <p:cNvSpPr>
            <a:spLocks noChangeShapeType="1"/>
          </p:cNvSpPr>
          <p:nvPr/>
        </p:nvSpPr>
        <p:spPr bwMode="auto">
          <a:xfrm>
            <a:off x="661988" y="4513263"/>
            <a:ext cx="1804987" cy="0"/>
          </a:xfrm>
          <a:prstGeom prst="line">
            <a:avLst/>
          </a:prstGeom>
          <a:noFill/>
          <a:ln w="19050">
            <a:solidFill>
              <a:srgbClr val="006600"/>
            </a:solidFill>
            <a:round/>
            <a:headEnd/>
            <a:tailEnd/>
          </a:ln>
        </p:spPr>
        <p:txBody>
          <a:bodyPr wrap="none" anchor="ctr"/>
          <a:lstStyle/>
          <a:p>
            <a:endParaRPr lang="zh-CN" altLang="en-US"/>
          </a:p>
        </p:txBody>
      </p:sp>
      <p:sp>
        <p:nvSpPr>
          <p:cNvPr id="47113" name="Line 299"/>
          <p:cNvSpPr>
            <a:spLocks noChangeShapeType="1"/>
          </p:cNvSpPr>
          <p:nvPr/>
        </p:nvSpPr>
        <p:spPr bwMode="auto">
          <a:xfrm>
            <a:off x="3111500" y="1920875"/>
            <a:ext cx="0" cy="1684338"/>
          </a:xfrm>
          <a:prstGeom prst="line">
            <a:avLst/>
          </a:prstGeom>
          <a:noFill/>
          <a:ln w="19050">
            <a:solidFill>
              <a:srgbClr val="006600"/>
            </a:solidFill>
            <a:round/>
            <a:headEnd/>
            <a:tailEnd/>
          </a:ln>
        </p:spPr>
        <p:txBody>
          <a:bodyPr wrap="none" anchor="ctr"/>
          <a:lstStyle/>
          <a:p>
            <a:endParaRPr lang="zh-CN" altLang="en-US"/>
          </a:p>
        </p:txBody>
      </p:sp>
      <p:sp>
        <p:nvSpPr>
          <p:cNvPr id="47114" name="Line 300"/>
          <p:cNvSpPr>
            <a:spLocks noChangeShapeType="1"/>
          </p:cNvSpPr>
          <p:nvPr/>
        </p:nvSpPr>
        <p:spPr bwMode="auto">
          <a:xfrm flipV="1">
            <a:off x="2466975" y="3605213"/>
            <a:ext cx="644525" cy="908050"/>
          </a:xfrm>
          <a:prstGeom prst="line">
            <a:avLst/>
          </a:prstGeom>
          <a:noFill/>
          <a:ln w="19050">
            <a:solidFill>
              <a:srgbClr val="006600"/>
            </a:solidFill>
            <a:round/>
            <a:headEnd/>
            <a:tailEnd/>
          </a:ln>
        </p:spPr>
        <p:txBody>
          <a:bodyPr wrap="none" anchor="ctr"/>
          <a:lstStyle/>
          <a:p>
            <a:endParaRPr lang="zh-CN" altLang="en-US"/>
          </a:p>
        </p:txBody>
      </p:sp>
      <p:sp>
        <p:nvSpPr>
          <p:cNvPr id="47115" name="Line 301"/>
          <p:cNvSpPr>
            <a:spLocks noChangeShapeType="1"/>
          </p:cNvSpPr>
          <p:nvPr/>
        </p:nvSpPr>
        <p:spPr bwMode="auto">
          <a:xfrm>
            <a:off x="1306513" y="1920875"/>
            <a:ext cx="0" cy="1684338"/>
          </a:xfrm>
          <a:prstGeom prst="line">
            <a:avLst/>
          </a:prstGeom>
          <a:noFill/>
          <a:ln w="19050">
            <a:solidFill>
              <a:srgbClr val="006600"/>
            </a:solidFill>
            <a:prstDash val="dash"/>
            <a:round/>
            <a:headEnd/>
            <a:tailEnd/>
          </a:ln>
        </p:spPr>
        <p:txBody>
          <a:bodyPr wrap="none" anchor="ctr"/>
          <a:lstStyle/>
          <a:p>
            <a:endParaRPr lang="zh-CN" altLang="en-US"/>
          </a:p>
        </p:txBody>
      </p:sp>
      <p:sp>
        <p:nvSpPr>
          <p:cNvPr id="47116" name="Line 302"/>
          <p:cNvSpPr>
            <a:spLocks noChangeShapeType="1"/>
          </p:cNvSpPr>
          <p:nvPr/>
        </p:nvSpPr>
        <p:spPr bwMode="auto">
          <a:xfrm flipV="1">
            <a:off x="661988" y="3605213"/>
            <a:ext cx="644525" cy="908050"/>
          </a:xfrm>
          <a:prstGeom prst="line">
            <a:avLst/>
          </a:prstGeom>
          <a:noFill/>
          <a:ln w="19050">
            <a:solidFill>
              <a:srgbClr val="006600"/>
            </a:solidFill>
            <a:prstDash val="dash"/>
            <a:round/>
            <a:headEnd/>
            <a:tailEnd/>
          </a:ln>
        </p:spPr>
        <p:txBody>
          <a:bodyPr wrap="none" anchor="ctr"/>
          <a:lstStyle/>
          <a:p>
            <a:endParaRPr lang="zh-CN" altLang="en-US"/>
          </a:p>
        </p:txBody>
      </p:sp>
      <p:sp>
        <p:nvSpPr>
          <p:cNvPr id="47117" name="Line 303"/>
          <p:cNvSpPr>
            <a:spLocks noChangeShapeType="1"/>
          </p:cNvSpPr>
          <p:nvPr/>
        </p:nvSpPr>
        <p:spPr bwMode="auto">
          <a:xfrm>
            <a:off x="1306513" y="3605213"/>
            <a:ext cx="1804987" cy="0"/>
          </a:xfrm>
          <a:prstGeom prst="line">
            <a:avLst/>
          </a:prstGeom>
          <a:noFill/>
          <a:ln w="19050">
            <a:solidFill>
              <a:srgbClr val="006600"/>
            </a:solidFill>
            <a:prstDash val="dash"/>
            <a:round/>
            <a:headEnd/>
            <a:tailEnd/>
          </a:ln>
        </p:spPr>
        <p:txBody>
          <a:bodyPr wrap="none" anchor="ctr"/>
          <a:lstStyle/>
          <a:p>
            <a:endParaRPr lang="zh-CN" altLang="en-US"/>
          </a:p>
        </p:txBody>
      </p:sp>
      <p:sp>
        <p:nvSpPr>
          <p:cNvPr id="47118" name="AutoShape 304"/>
          <p:cNvSpPr>
            <a:spLocks noChangeArrowheads="1"/>
          </p:cNvSpPr>
          <p:nvPr/>
        </p:nvSpPr>
        <p:spPr bwMode="auto">
          <a:xfrm>
            <a:off x="5689600" y="1920875"/>
            <a:ext cx="2449513" cy="908050"/>
          </a:xfrm>
          <a:prstGeom prst="parallelogram">
            <a:avLst>
              <a:gd name="adj" fmla="val 67439"/>
            </a:avLst>
          </a:prstGeom>
          <a:noFill/>
          <a:ln w="19050">
            <a:solidFill>
              <a:srgbClr val="006600"/>
            </a:solidFill>
            <a:miter lim="800000"/>
            <a:headEnd/>
            <a:tailEnd/>
          </a:ln>
        </p:spPr>
        <p:txBody>
          <a:bodyPr wrap="none" anchor="ctr"/>
          <a:lstStyle/>
          <a:p>
            <a:endParaRPr lang="zh-CN" altLang="en-US"/>
          </a:p>
        </p:txBody>
      </p:sp>
      <p:sp>
        <p:nvSpPr>
          <p:cNvPr id="47119" name="Line 305"/>
          <p:cNvSpPr>
            <a:spLocks noChangeShapeType="1"/>
          </p:cNvSpPr>
          <p:nvPr/>
        </p:nvSpPr>
        <p:spPr bwMode="auto">
          <a:xfrm>
            <a:off x="5689600"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7120" name="Line 306"/>
          <p:cNvSpPr>
            <a:spLocks noChangeShapeType="1"/>
          </p:cNvSpPr>
          <p:nvPr/>
        </p:nvSpPr>
        <p:spPr bwMode="auto">
          <a:xfrm>
            <a:off x="7494588"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7121" name="Line 307"/>
          <p:cNvSpPr>
            <a:spLocks noChangeShapeType="1"/>
          </p:cNvSpPr>
          <p:nvPr/>
        </p:nvSpPr>
        <p:spPr bwMode="auto">
          <a:xfrm>
            <a:off x="5689600" y="4513263"/>
            <a:ext cx="1804988" cy="0"/>
          </a:xfrm>
          <a:prstGeom prst="line">
            <a:avLst/>
          </a:prstGeom>
          <a:noFill/>
          <a:ln w="19050">
            <a:solidFill>
              <a:srgbClr val="006600"/>
            </a:solidFill>
            <a:round/>
            <a:headEnd/>
            <a:tailEnd/>
          </a:ln>
        </p:spPr>
        <p:txBody>
          <a:bodyPr wrap="none" anchor="ctr"/>
          <a:lstStyle/>
          <a:p>
            <a:endParaRPr lang="zh-CN" altLang="en-US"/>
          </a:p>
        </p:txBody>
      </p:sp>
      <p:sp>
        <p:nvSpPr>
          <p:cNvPr id="47122" name="Line 308"/>
          <p:cNvSpPr>
            <a:spLocks noChangeShapeType="1"/>
          </p:cNvSpPr>
          <p:nvPr/>
        </p:nvSpPr>
        <p:spPr bwMode="auto">
          <a:xfrm>
            <a:off x="8139113" y="1920875"/>
            <a:ext cx="0" cy="1684338"/>
          </a:xfrm>
          <a:prstGeom prst="line">
            <a:avLst/>
          </a:prstGeom>
          <a:noFill/>
          <a:ln w="19050">
            <a:solidFill>
              <a:srgbClr val="006600"/>
            </a:solidFill>
            <a:round/>
            <a:headEnd/>
            <a:tailEnd/>
          </a:ln>
        </p:spPr>
        <p:txBody>
          <a:bodyPr wrap="none" anchor="ctr"/>
          <a:lstStyle/>
          <a:p>
            <a:endParaRPr lang="zh-CN" altLang="en-US"/>
          </a:p>
        </p:txBody>
      </p:sp>
      <p:sp>
        <p:nvSpPr>
          <p:cNvPr id="47123" name="Line 309"/>
          <p:cNvSpPr>
            <a:spLocks noChangeShapeType="1"/>
          </p:cNvSpPr>
          <p:nvPr/>
        </p:nvSpPr>
        <p:spPr bwMode="auto">
          <a:xfrm flipV="1">
            <a:off x="7494588" y="3605213"/>
            <a:ext cx="644525" cy="908050"/>
          </a:xfrm>
          <a:prstGeom prst="line">
            <a:avLst/>
          </a:prstGeom>
          <a:noFill/>
          <a:ln w="19050">
            <a:solidFill>
              <a:srgbClr val="006600"/>
            </a:solidFill>
            <a:round/>
            <a:headEnd/>
            <a:tailEnd/>
          </a:ln>
        </p:spPr>
        <p:txBody>
          <a:bodyPr wrap="none" anchor="ctr"/>
          <a:lstStyle/>
          <a:p>
            <a:endParaRPr lang="zh-CN" altLang="en-US"/>
          </a:p>
        </p:txBody>
      </p:sp>
      <p:sp>
        <p:nvSpPr>
          <p:cNvPr id="47124" name="Line 310"/>
          <p:cNvSpPr>
            <a:spLocks noChangeShapeType="1"/>
          </p:cNvSpPr>
          <p:nvPr/>
        </p:nvSpPr>
        <p:spPr bwMode="auto">
          <a:xfrm>
            <a:off x="6334125" y="1920875"/>
            <a:ext cx="0" cy="1684338"/>
          </a:xfrm>
          <a:prstGeom prst="line">
            <a:avLst/>
          </a:prstGeom>
          <a:noFill/>
          <a:ln w="19050">
            <a:solidFill>
              <a:srgbClr val="006600"/>
            </a:solidFill>
            <a:prstDash val="dash"/>
            <a:round/>
            <a:headEnd/>
            <a:tailEnd/>
          </a:ln>
        </p:spPr>
        <p:txBody>
          <a:bodyPr wrap="none" anchor="ctr"/>
          <a:lstStyle/>
          <a:p>
            <a:endParaRPr lang="zh-CN" altLang="en-US"/>
          </a:p>
        </p:txBody>
      </p:sp>
      <p:sp>
        <p:nvSpPr>
          <p:cNvPr id="47125" name="Line 311"/>
          <p:cNvSpPr>
            <a:spLocks noChangeShapeType="1"/>
          </p:cNvSpPr>
          <p:nvPr/>
        </p:nvSpPr>
        <p:spPr bwMode="auto">
          <a:xfrm flipV="1">
            <a:off x="5689600" y="3605213"/>
            <a:ext cx="644525" cy="908050"/>
          </a:xfrm>
          <a:prstGeom prst="line">
            <a:avLst/>
          </a:prstGeom>
          <a:noFill/>
          <a:ln w="19050">
            <a:solidFill>
              <a:srgbClr val="006600"/>
            </a:solidFill>
            <a:prstDash val="dash"/>
            <a:round/>
            <a:headEnd/>
            <a:tailEnd/>
          </a:ln>
        </p:spPr>
        <p:txBody>
          <a:bodyPr wrap="none" anchor="ctr"/>
          <a:lstStyle/>
          <a:p>
            <a:endParaRPr lang="zh-CN" altLang="en-US"/>
          </a:p>
        </p:txBody>
      </p:sp>
      <p:sp>
        <p:nvSpPr>
          <p:cNvPr id="47126" name="Line 312"/>
          <p:cNvSpPr>
            <a:spLocks noChangeShapeType="1"/>
          </p:cNvSpPr>
          <p:nvPr/>
        </p:nvSpPr>
        <p:spPr bwMode="auto">
          <a:xfrm>
            <a:off x="6334125" y="3605213"/>
            <a:ext cx="1804988" cy="0"/>
          </a:xfrm>
          <a:prstGeom prst="line">
            <a:avLst/>
          </a:prstGeom>
          <a:noFill/>
          <a:ln w="19050">
            <a:solidFill>
              <a:srgbClr val="006600"/>
            </a:solidFill>
            <a:prstDash val="dash"/>
            <a:round/>
            <a:headEnd/>
            <a:tailEnd/>
          </a:ln>
        </p:spPr>
        <p:txBody>
          <a:bodyPr wrap="none" anchor="ctr"/>
          <a:lstStyle/>
          <a:p>
            <a:endParaRPr lang="zh-CN" altLang="en-US"/>
          </a:p>
        </p:txBody>
      </p:sp>
      <p:sp>
        <p:nvSpPr>
          <p:cNvPr id="47127" name="Freeform 313"/>
          <p:cNvSpPr>
            <a:spLocks/>
          </p:cNvSpPr>
          <p:nvPr/>
        </p:nvSpPr>
        <p:spPr bwMode="auto">
          <a:xfrm>
            <a:off x="1435100" y="12192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7128" name="Freeform 314"/>
          <p:cNvSpPr>
            <a:spLocks/>
          </p:cNvSpPr>
          <p:nvPr/>
        </p:nvSpPr>
        <p:spPr bwMode="auto">
          <a:xfrm>
            <a:off x="3178175" y="11811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7129" name="Freeform 315"/>
          <p:cNvSpPr>
            <a:spLocks/>
          </p:cNvSpPr>
          <p:nvPr/>
        </p:nvSpPr>
        <p:spPr bwMode="auto">
          <a:xfrm>
            <a:off x="661988" y="2171700"/>
            <a:ext cx="5053012"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7130" name="Freeform 316"/>
          <p:cNvSpPr>
            <a:spLocks/>
          </p:cNvSpPr>
          <p:nvPr/>
        </p:nvSpPr>
        <p:spPr bwMode="auto">
          <a:xfrm>
            <a:off x="2568575" y="21336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7131" name="Freeform 317"/>
          <p:cNvSpPr>
            <a:spLocks/>
          </p:cNvSpPr>
          <p:nvPr/>
        </p:nvSpPr>
        <p:spPr bwMode="auto">
          <a:xfrm>
            <a:off x="1371600" y="2857500"/>
            <a:ext cx="49625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7132" name="Freeform 318"/>
          <p:cNvSpPr>
            <a:spLocks/>
          </p:cNvSpPr>
          <p:nvPr/>
        </p:nvSpPr>
        <p:spPr bwMode="auto">
          <a:xfrm>
            <a:off x="3178175" y="3048000"/>
            <a:ext cx="4899025" cy="4953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7133" name="Freeform 319"/>
          <p:cNvSpPr>
            <a:spLocks/>
          </p:cNvSpPr>
          <p:nvPr/>
        </p:nvSpPr>
        <p:spPr bwMode="auto">
          <a:xfrm>
            <a:off x="739775" y="37719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FF0000"/>
            </a:solidFill>
            <a:round/>
            <a:headEnd/>
            <a:tailEnd/>
          </a:ln>
        </p:spPr>
        <p:txBody>
          <a:bodyPr wrap="none" anchor="ctr"/>
          <a:lstStyle/>
          <a:p>
            <a:endParaRPr lang="zh-CN" altLang="en-US"/>
          </a:p>
        </p:txBody>
      </p:sp>
      <p:sp>
        <p:nvSpPr>
          <p:cNvPr id="47134" name="Freeform 320"/>
          <p:cNvSpPr>
            <a:spLocks/>
          </p:cNvSpPr>
          <p:nvPr/>
        </p:nvSpPr>
        <p:spPr bwMode="auto">
          <a:xfrm>
            <a:off x="2590800" y="38100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mpd="sng">
            <a:solidFill>
              <a:srgbClr val="0000FF"/>
            </a:solidFill>
            <a:round/>
            <a:headEnd/>
            <a:tailEnd/>
          </a:ln>
        </p:spPr>
        <p:txBody>
          <a:bodyPr wrap="none" anchor="ctr"/>
          <a:lstStyle/>
          <a:p>
            <a:endParaRPr lang="zh-CN" altLang="en-US"/>
          </a:p>
        </p:txBody>
      </p:sp>
      <p:sp>
        <p:nvSpPr>
          <p:cNvPr id="47135" name="Text Box 321"/>
          <p:cNvSpPr txBox="1">
            <a:spLocks noChangeArrowheads="1"/>
          </p:cNvSpPr>
          <p:nvPr/>
        </p:nvSpPr>
        <p:spPr bwMode="auto">
          <a:xfrm>
            <a:off x="800100" y="14795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0110</a:t>
            </a:r>
          </a:p>
        </p:txBody>
      </p:sp>
      <p:sp>
        <p:nvSpPr>
          <p:cNvPr id="47136" name="Text Box 322"/>
          <p:cNvSpPr txBox="1">
            <a:spLocks noChangeArrowheads="1"/>
          </p:cNvSpPr>
          <p:nvPr/>
        </p:nvSpPr>
        <p:spPr bwMode="auto">
          <a:xfrm>
            <a:off x="152400" y="237013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0010</a:t>
            </a:r>
          </a:p>
        </p:txBody>
      </p:sp>
      <p:sp>
        <p:nvSpPr>
          <p:cNvPr id="47137" name="Text Box 323"/>
          <p:cNvSpPr txBox="1">
            <a:spLocks noChangeArrowheads="1"/>
          </p:cNvSpPr>
          <p:nvPr/>
        </p:nvSpPr>
        <p:spPr bwMode="auto">
          <a:xfrm>
            <a:off x="781050" y="46418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0000</a:t>
            </a:r>
          </a:p>
        </p:txBody>
      </p:sp>
      <p:sp>
        <p:nvSpPr>
          <p:cNvPr id="47138" name="Text Box 324"/>
          <p:cNvSpPr txBox="1">
            <a:spLocks noChangeArrowheads="1"/>
          </p:cNvSpPr>
          <p:nvPr/>
        </p:nvSpPr>
        <p:spPr bwMode="auto">
          <a:xfrm>
            <a:off x="1371600" y="36464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0100</a:t>
            </a:r>
          </a:p>
        </p:txBody>
      </p:sp>
      <p:sp>
        <p:nvSpPr>
          <p:cNvPr id="47139" name="Text Box 325"/>
          <p:cNvSpPr txBox="1">
            <a:spLocks noChangeArrowheads="1"/>
          </p:cNvSpPr>
          <p:nvPr/>
        </p:nvSpPr>
        <p:spPr bwMode="auto">
          <a:xfrm>
            <a:off x="2533650" y="14795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0111</a:t>
            </a:r>
          </a:p>
        </p:txBody>
      </p:sp>
      <p:sp>
        <p:nvSpPr>
          <p:cNvPr id="47140" name="Text Box 326"/>
          <p:cNvSpPr txBox="1">
            <a:spLocks noChangeArrowheads="1"/>
          </p:cNvSpPr>
          <p:nvPr/>
        </p:nvSpPr>
        <p:spPr bwMode="auto">
          <a:xfrm>
            <a:off x="2686050" y="45751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0001</a:t>
            </a:r>
          </a:p>
        </p:txBody>
      </p:sp>
      <p:sp>
        <p:nvSpPr>
          <p:cNvPr id="47141" name="Text Box 327"/>
          <p:cNvSpPr txBox="1">
            <a:spLocks noChangeArrowheads="1"/>
          </p:cNvSpPr>
          <p:nvPr/>
        </p:nvSpPr>
        <p:spPr bwMode="auto">
          <a:xfrm>
            <a:off x="1905000" y="242093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0011</a:t>
            </a:r>
          </a:p>
        </p:txBody>
      </p:sp>
      <p:sp>
        <p:nvSpPr>
          <p:cNvPr id="47142" name="Text Box 328"/>
          <p:cNvSpPr txBox="1">
            <a:spLocks noChangeArrowheads="1"/>
          </p:cNvSpPr>
          <p:nvPr/>
        </p:nvSpPr>
        <p:spPr bwMode="auto">
          <a:xfrm>
            <a:off x="3429000" y="34448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0101</a:t>
            </a:r>
          </a:p>
        </p:txBody>
      </p:sp>
      <p:sp>
        <p:nvSpPr>
          <p:cNvPr id="47143" name="Text Box 329"/>
          <p:cNvSpPr txBox="1">
            <a:spLocks noChangeArrowheads="1"/>
          </p:cNvSpPr>
          <p:nvPr/>
        </p:nvSpPr>
        <p:spPr bwMode="auto">
          <a:xfrm>
            <a:off x="5543550" y="16287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1110</a:t>
            </a:r>
          </a:p>
        </p:txBody>
      </p:sp>
      <p:sp>
        <p:nvSpPr>
          <p:cNvPr id="47144" name="Text Box 330"/>
          <p:cNvSpPr txBox="1">
            <a:spLocks noChangeArrowheads="1"/>
          </p:cNvSpPr>
          <p:nvPr/>
        </p:nvSpPr>
        <p:spPr bwMode="auto">
          <a:xfrm>
            <a:off x="4895850" y="25161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1010</a:t>
            </a:r>
          </a:p>
        </p:txBody>
      </p:sp>
      <p:sp>
        <p:nvSpPr>
          <p:cNvPr id="47145" name="Text Box 331"/>
          <p:cNvSpPr txBox="1">
            <a:spLocks noChangeArrowheads="1"/>
          </p:cNvSpPr>
          <p:nvPr/>
        </p:nvSpPr>
        <p:spPr bwMode="auto">
          <a:xfrm>
            <a:off x="5795963" y="46418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1000</a:t>
            </a:r>
          </a:p>
        </p:txBody>
      </p:sp>
      <p:sp>
        <p:nvSpPr>
          <p:cNvPr id="47146" name="Text Box 332"/>
          <p:cNvSpPr txBox="1">
            <a:spLocks noChangeArrowheads="1"/>
          </p:cNvSpPr>
          <p:nvPr/>
        </p:nvSpPr>
        <p:spPr bwMode="auto">
          <a:xfrm>
            <a:off x="6462713" y="36464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1100</a:t>
            </a:r>
          </a:p>
        </p:txBody>
      </p:sp>
      <p:sp>
        <p:nvSpPr>
          <p:cNvPr id="47147" name="Text Box 333"/>
          <p:cNvSpPr txBox="1">
            <a:spLocks noChangeArrowheads="1"/>
          </p:cNvSpPr>
          <p:nvPr/>
        </p:nvSpPr>
        <p:spPr bwMode="auto">
          <a:xfrm>
            <a:off x="7277100" y="16287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1111</a:t>
            </a:r>
          </a:p>
        </p:txBody>
      </p:sp>
      <p:sp>
        <p:nvSpPr>
          <p:cNvPr id="47148" name="Text Box 334"/>
          <p:cNvSpPr txBox="1">
            <a:spLocks noChangeArrowheads="1"/>
          </p:cNvSpPr>
          <p:nvPr/>
        </p:nvSpPr>
        <p:spPr bwMode="auto">
          <a:xfrm>
            <a:off x="7639050" y="4513263"/>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1001</a:t>
            </a:r>
          </a:p>
        </p:txBody>
      </p:sp>
      <p:sp>
        <p:nvSpPr>
          <p:cNvPr id="47149" name="Text Box 335"/>
          <p:cNvSpPr txBox="1">
            <a:spLocks noChangeArrowheads="1"/>
          </p:cNvSpPr>
          <p:nvPr/>
        </p:nvSpPr>
        <p:spPr bwMode="auto">
          <a:xfrm>
            <a:off x="6648450" y="25558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1011</a:t>
            </a:r>
          </a:p>
        </p:txBody>
      </p:sp>
      <p:sp>
        <p:nvSpPr>
          <p:cNvPr id="47150" name="Text Box 336"/>
          <p:cNvSpPr txBox="1">
            <a:spLocks noChangeArrowheads="1"/>
          </p:cNvSpPr>
          <p:nvPr/>
        </p:nvSpPr>
        <p:spPr bwMode="auto">
          <a:xfrm>
            <a:off x="8305800" y="3592513"/>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1101</a:t>
            </a:r>
          </a:p>
        </p:txBody>
      </p:sp>
      <p:sp>
        <p:nvSpPr>
          <p:cNvPr id="47151" name="Text Box 337"/>
          <p:cNvSpPr txBox="1">
            <a:spLocks noChangeArrowheads="1"/>
          </p:cNvSpPr>
          <p:nvPr/>
        </p:nvSpPr>
        <p:spPr bwMode="auto">
          <a:xfrm>
            <a:off x="3505200" y="5257800"/>
            <a:ext cx="2209800" cy="365125"/>
          </a:xfrm>
          <a:prstGeom prst="rect">
            <a:avLst/>
          </a:prstGeom>
          <a:noFill/>
          <a:ln w="9525">
            <a:noFill/>
            <a:miter lim="800000"/>
            <a:headEnd/>
            <a:tailEnd/>
          </a:ln>
        </p:spPr>
        <p:txBody>
          <a:bodyPr lIns="0" tIns="0" rIns="0" bIns="0">
            <a:spAutoFit/>
          </a:bodyPr>
          <a:lstStyle/>
          <a:p>
            <a:r>
              <a:rPr kumimoji="1" lang="en-US" altLang="zh-CN" sz="2400">
                <a:solidFill>
                  <a:schemeClr val="bg2"/>
                </a:solidFill>
              </a:rPr>
              <a:t>4</a:t>
            </a:r>
            <a:r>
              <a:rPr kumimoji="1" lang="zh-CN" altLang="en-US" sz="2400">
                <a:solidFill>
                  <a:schemeClr val="bg2"/>
                </a:solidFill>
              </a:rPr>
              <a:t>维立方体网络</a:t>
            </a:r>
          </a:p>
        </p:txBody>
      </p:sp>
      <p:sp>
        <p:nvSpPr>
          <p:cNvPr id="47152" name="Rectangle 338"/>
          <p:cNvSpPr>
            <a:spLocks noChangeArrowheads="1"/>
          </p:cNvSpPr>
          <p:nvPr/>
        </p:nvSpPr>
        <p:spPr bwMode="auto">
          <a:xfrm>
            <a:off x="533400" y="5802313"/>
            <a:ext cx="4572000" cy="522287"/>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None/>
            </a:pPr>
            <a:r>
              <a:rPr lang="en-US" altLang="zh-CN"/>
              <a:t>n = 4</a:t>
            </a:r>
            <a:r>
              <a:rPr lang="zh-CN" altLang="en-US"/>
              <a:t>，</a:t>
            </a:r>
            <a:r>
              <a:rPr lang="en-US" altLang="zh-CN"/>
              <a:t>s = 0110</a:t>
            </a:r>
            <a:r>
              <a:rPr lang="zh-CN" altLang="en-US"/>
              <a:t>，</a:t>
            </a:r>
            <a:r>
              <a:rPr lang="en-US" altLang="zh-CN"/>
              <a:t>d = 1101</a:t>
            </a:r>
          </a:p>
        </p:txBody>
      </p:sp>
      <p:grpSp>
        <p:nvGrpSpPr>
          <p:cNvPr id="47153" name="Group 339"/>
          <p:cNvGrpSpPr>
            <a:grpSpLocks/>
          </p:cNvGrpSpPr>
          <p:nvPr/>
        </p:nvGrpSpPr>
        <p:grpSpPr bwMode="auto">
          <a:xfrm>
            <a:off x="533400" y="1790700"/>
            <a:ext cx="2706688" cy="2851150"/>
            <a:chOff x="336" y="1128"/>
            <a:chExt cx="1705" cy="1796"/>
          </a:xfrm>
        </p:grpSpPr>
        <p:sp>
          <p:nvSpPr>
            <p:cNvPr id="47163" name="Oval 340"/>
            <p:cNvSpPr>
              <a:spLocks noChangeArrowheads="1"/>
            </p:cNvSpPr>
            <p:nvPr/>
          </p:nvSpPr>
          <p:spPr bwMode="auto">
            <a:xfrm>
              <a:off x="742" y="1128"/>
              <a:ext cx="162" cy="163"/>
            </a:xfrm>
            <a:prstGeom prst="ellipse">
              <a:avLst/>
            </a:prstGeom>
            <a:solidFill>
              <a:srgbClr val="FF3300"/>
            </a:solidFill>
            <a:ln w="28575">
              <a:solidFill>
                <a:schemeClr val="tx1"/>
              </a:solidFill>
              <a:round/>
              <a:headEnd/>
              <a:tailEnd/>
            </a:ln>
          </p:spPr>
          <p:txBody>
            <a:bodyPr wrap="none" anchor="ctr"/>
            <a:lstStyle/>
            <a:p>
              <a:endParaRPr lang="zh-CN" altLang="en-US"/>
            </a:p>
          </p:txBody>
        </p:sp>
        <p:sp>
          <p:nvSpPr>
            <p:cNvPr id="47164" name="Oval 341"/>
            <p:cNvSpPr>
              <a:spLocks noChangeArrowheads="1"/>
            </p:cNvSpPr>
            <p:nvPr/>
          </p:nvSpPr>
          <p:spPr bwMode="auto">
            <a:xfrm>
              <a:off x="1879" y="1128"/>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65" name="Oval 342"/>
            <p:cNvSpPr>
              <a:spLocks noChangeArrowheads="1"/>
            </p:cNvSpPr>
            <p:nvPr/>
          </p:nvSpPr>
          <p:spPr bwMode="auto">
            <a:xfrm>
              <a:off x="1473" y="1699"/>
              <a:ext cx="162" cy="164"/>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66" name="Oval 343"/>
            <p:cNvSpPr>
              <a:spLocks noChangeArrowheads="1"/>
            </p:cNvSpPr>
            <p:nvPr/>
          </p:nvSpPr>
          <p:spPr bwMode="auto">
            <a:xfrm>
              <a:off x="336" y="1699"/>
              <a:ext cx="162" cy="164"/>
            </a:xfrm>
            <a:prstGeom prst="ellipse">
              <a:avLst/>
            </a:prstGeom>
            <a:solidFill>
              <a:srgbClr val="66CCFF"/>
            </a:solidFill>
            <a:ln w="28575">
              <a:solidFill>
                <a:schemeClr val="tx1"/>
              </a:solidFill>
              <a:round/>
              <a:headEnd/>
              <a:tailEnd/>
            </a:ln>
          </p:spPr>
          <p:txBody>
            <a:bodyPr wrap="none" anchor="ctr"/>
            <a:lstStyle/>
            <a:p>
              <a:endParaRPr lang="zh-CN" altLang="en-US"/>
            </a:p>
          </p:txBody>
        </p:sp>
        <p:sp>
          <p:nvSpPr>
            <p:cNvPr id="47167" name="Oval 344"/>
            <p:cNvSpPr>
              <a:spLocks noChangeArrowheads="1"/>
            </p:cNvSpPr>
            <p:nvPr/>
          </p:nvSpPr>
          <p:spPr bwMode="auto">
            <a:xfrm>
              <a:off x="742" y="2190"/>
              <a:ext cx="162" cy="163"/>
            </a:xfrm>
            <a:prstGeom prst="ellipse">
              <a:avLst/>
            </a:prstGeom>
            <a:solidFill>
              <a:srgbClr val="99FF66"/>
            </a:solidFill>
            <a:ln w="28575">
              <a:solidFill>
                <a:schemeClr val="tx1"/>
              </a:solidFill>
              <a:round/>
              <a:headEnd/>
              <a:tailEnd/>
            </a:ln>
          </p:spPr>
          <p:txBody>
            <a:bodyPr wrap="none" anchor="ctr"/>
            <a:lstStyle/>
            <a:p>
              <a:endParaRPr lang="zh-CN" altLang="en-US"/>
            </a:p>
          </p:txBody>
        </p:sp>
        <p:sp>
          <p:nvSpPr>
            <p:cNvPr id="47168" name="Oval 345"/>
            <p:cNvSpPr>
              <a:spLocks noChangeArrowheads="1"/>
            </p:cNvSpPr>
            <p:nvPr/>
          </p:nvSpPr>
          <p:spPr bwMode="auto">
            <a:xfrm>
              <a:off x="1879" y="2190"/>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69" name="Oval 346"/>
            <p:cNvSpPr>
              <a:spLocks noChangeArrowheads="1"/>
            </p:cNvSpPr>
            <p:nvPr/>
          </p:nvSpPr>
          <p:spPr bwMode="auto">
            <a:xfrm>
              <a:off x="1473"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70" name="Oval 347"/>
            <p:cNvSpPr>
              <a:spLocks noChangeArrowheads="1"/>
            </p:cNvSpPr>
            <p:nvPr/>
          </p:nvSpPr>
          <p:spPr bwMode="auto">
            <a:xfrm>
              <a:off x="336"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grpSp>
      <p:grpSp>
        <p:nvGrpSpPr>
          <p:cNvPr id="47154" name="Group 348"/>
          <p:cNvGrpSpPr>
            <a:grpSpLocks/>
          </p:cNvGrpSpPr>
          <p:nvPr/>
        </p:nvGrpSpPr>
        <p:grpSpPr bwMode="auto">
          <a:xfrm>
            <a:off x="5561013" y="1790700"/>
            <a:ext cx="2706687" cy="2851150"/>
            <a:chOff x="3503" y="1128"/>
            <a:chExt cx="1705" cy="1796"/>
          </a:xfrm>
        </p:grpSpPr>
        <p:sp>
          <p:nvSpPr>
            <p:cNvPr id="47155" name="Oval 349"/>
            <p:cNvSpPr>
              <a:spLocks noChangeArrowheads="1"/>
            </p:cNvSpPr>
            <p:nvPr/>
          </p:nvSpPr>
          <p:spPr bwMode="auto">
            <a:xfrm>
              <a:off x="3909" y="1128"/>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56" name="Oval 350"/>
            <p:cNvSpPr>
              <a:spLocks noChangeArrowheads="1"/>
            </p:cNvSpPr>
            <p:nvPr/>
          </p:nvSpPr>
          <p:spPr bwMode="auto">
            <a:xfrm>
              <a:off x="5046" y="1128"/>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57" name="Oval 351"/>
            <p:cNvSpPr>
              <a:spLocks noChangeArrowheads="1"/>
            </p:cNvSpPr>
            <p:nvPr/>
          </p:nvSpPr>
          <p:spPr bwMode="auto">
            <a:xfrm>
              <a:off x="4640" y="1699"/>
              <a:ext cx="162" cy="164"/>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58" name="Oval 352"/>
            <p:cNvSpPr>
              <a:spLocks noChangeArrowheads="1"/>
            </p:cNvSpPr>
            <p:nvPr/>
          </p:nvSpPr>
          <p:spPr bwMode="auto">
            <a:xfrm>
              <a:off x="3503" y="1699"/>
              <a:ext cx="162" cy="164"/>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59" name="Oval 353"/>
            <p:cNvSpPr>
              <a:spLocks noChangeArrowheads="1"/>
            </p:cNvSpPr>
            <p:nvPr/>
          </p:nvSpPr>
          <p:spPr bwMode="auto">
            <a:xfrm>
              <a:off x="3909" y="2190"/>
              <a:ext cx="162" cy="163"/>
            </a:xfrm>
            <a:prstGeom prst="ellipse">
              <a:avLst/>
            </a:prstGeom>
            <a:solidFill>
              <a:srgbClr val="99FF66"/>
            </a:solidFill>
            <a:ln w="28575" algn="ctr">
              <a:solidFill>
                <a:schemeClr val="tx1"/>
              </a:solidFill>
              <a:round/>
              <a:headEnd/>
              <a:tailEnd/>
            </a:ln>
          </p:spPr>
          <p:txBody>
            <a:bodyPr wrap="none" anchor="ctr"/>
            <a:lstStyle/>
            <a:p>
              <a:endParaRPr lang="zh-CN" altLang="en-US"/>
            </a:p>
          </p:txBody>
        </p:sp>
        <p:sp>
          <p:nvSpPr>
            <p:cNvPr id="47160" name="Oval 354"/>
            <p:cNvSpPr>
              <a:spLocks noChangeArrowheads="1"/>
            </p:cNvSpPr>
            <p:nvPr/>
          </p:nvSpPr>
          <p:spPr bwMode="auto">
            <a:xfrm>
              <a:off x="5046" y="2190"/>
              <a:ext cx="162" cy="163"/>
            </a:xfrm>
            <a:prstGeom prst="ellipse">
              <a:avLst/>
            </a:prstGeom>
            <a:solidFill>
              <a:srgbClr val="FF3300"/>
            </a:solidFill>
            <a:ln w="28575" algn="ctr">
              <a:solidFill>
                <a:schemeClr val="tx1"/>
              </a:solidFill>
              <a:round/>
              <a:headEnd/>
              <a:tailEnd/>
            </a:ln>
          </p:spPr>
          <p:txBody>
            <a:bodyPr wrap="none" anchor="ctr"/>
            <a:lstStyle/>
            <a:p>
              <a:endParaRPr lang="zh-CN" altLang="en-US"/>
            </a:p>
          </p:txBody>
        </p:sp>
        <p:sp>
          <p:nvSpPr>
            <p:cNvPr id="47161" name="Oval 355"/>
            <p:cNvSpPr>
              <a:spLocks noChangeArrowheads="1"/>
            </p:cNvSpPr>
            <p:nvPr/>
          </p:nvSpPr>
          <p:spPr bwMode="auto">
            <a:xfrm>
              <a:off x="4640"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7162" name="Oval 356"/>
            <p:cNvSpPr>
              <a:spLocks noChangeArrowheads="1"/>
            </p:cNvSpPr>
            <p:nvPr/>
          </p:nvSpPr>
          <p:spPr bwMode="auto">
            <a:xfrm>
              <a:off x="3503"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gr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p>
            <a:fld id="{9DF667C2-2B59-44AE-9CA6-F7EB2E261D1B}" type="slidenum">
              <a:rPr lang="zh-CN" altLang="en-US"/>
              <a:pPr/>
              <a:t>29</a:t>
            </a:fld>
            <a:endParaRPr lang="en-US" altLang="zh-CN"/>
          </a:p>
        </p:txBody>
      </p:sp>
      <p:sp>
        <p:nvSpPr>
          <p:cNvPr id="48131"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8132"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a:t>几种流行的互连网络拓扑结构：</a:t>
            </a:r>
            <a:r>
              <a:rPr lang="zh-CN" altLang="en-US">
                <a:solidFill>
                  <a:srgbClr val="FF0066"/>
                </a:solidFill>
              </a:rPr>
              <a:t>超立方体</a:t>
            </a:r>
          </a:p>
        </p:txBody>
      </p:sp>
      <p:sp>
        <p:nvSpPr>
          <p:cNvPr id="48133" name="AutoShape 66"/>
          <p:cNvSpPr>
            <a:spLocks noChangeArrowheads="1"/>
          </p:cNvSpPr>
          <p:nvPr/>
        </p:nvSpPr>
        <p:spPr bwMode="auto">
          <a:xfrm>
            <a:off x="661988" y="1920875"/>
            <a:ext cx="2449512" cy="908050"/>
          </a:xfrm>
          <a:prstGeom prst="parallelogram">
            <a:avLst>
              <a:gd name="adj" fmla="val 67439"/>
            </a:avLst>
          </a:prstGeom>
          <a:noFill/>
          <a:ln w="19050">
            <a:solidFill>
              <a:srgbClr val="006600"/>
            </a:solidFill>
            <a:miter lim="800000"/>
            <a:headEnd/>
            <a:tailEnd/>
          </a:ln>
        </p:spPr>
        <p:txBody>
          <a:bodyPr wrap="none" anchor="ctr"/>
          <a:lstStyle/>
          <a:p>
            <a:endParaRPr lang="zh-CN" altLang="en-US"/>
          </a:p>
        </p:txBody>
      </p:sp>
      <p:sp>
        <p:nvSpPr>
          <p:cNvPr id="48134" name="Line 67"/>
          <p:cNvSpPr>
            <a:spLocks noChangeShapeType="1"/>
          </p:cNvSpPr>
          <p:nvPr/>
        </p:nvSpPr>
        <p:spPr bwMode="auto">
          <a:xfrm>
            <a:off x="661988"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8135" name="Line 68"/>
          <p:cNvSpPr>
            <a:spLocks noChangeShapeType="1"/>
          </p:cNvSpPr>
          <p:nvPr/>
        </p:nvSpPr>
        <p:spPr bwMode="auto">
          <a:xfrm>
            <a:off x="2466975"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8136" name="Line 69"/>
          <p:cNvSpPr>
            <a:spLocks noChangeShapeType="1"/>
          </p:cNvSpPr>
          <p:nvPr/>
        </p:nvSpPr>
        <p:spPr bwMode="auto">
          <a:xfrm>
            <a:off x="661988" y="4513263"/>
            <a:ext cx="1804987" cy="0"/>
          </a:xfrm>
          <a:prstGeom prst="line">
            <a:avLst/>
          </a:prstGeom>
          <a:noFill/>
          <a:ln w="19050">
            <a:solidFill>
              <a:srgbClr val="006600"/>
            </a:solidFill>
            <a:round/>
            <a:headEnd/>
            <a:tailEnd/>
          </a:ln>
        </p:spPr>
        <p:txBody>
          <a:bodyPr wrap="none" anchor="ctr"/>
          <a:lstStyle/>
          <a:p>
            <a:endParaRPr lang="zh-CN" altLang="en-US"/>
          </a:p>
        </p:txBody>
      </p:sp>
      <p:sp>
        <p:nvSpPr>
          <p:cNvPr id="48137" name="Line 70"/>
          <p:cNvSpPr>
            <a:spLocks noChangeShapeType="1"/>
          </p:cNvSpPr>
          <p:nvPr/>
        </p:nvSpPr>
        <p:spPr bwMode="auto">
          <a:xfrm>
            <a:off x="3111500" y="1920875"/>
            <a:ext cx="0" cy="1684338"/>
          </a:xfrm>
          <a:prstGeom prst="line">
            <a:avLst/>
          </a:prstGeom>
          <a:noFill/>
          <a:ln w="19050">
            <a:solidFill>
              <a:srgbClr val="006600"/>
            </a:solidFill>
            <a:round/>
            <a:headEnd/>
            <a:tailEnd/>
          </a:ln>
        </p:spPr>
        <p:txBody>
          <a:bodyPr wrap="none" anchor="ctr"/>
          <a:lstStyle/>
          <a:p>
            <a:endParaRPr lang="zh-CN" altLang="en-US"/>
          </a:p>
        </p:txBody>
      </p:sp>
      <p:sp>
        <p:nvSpPr>
          <p:cNvPr id="48138" name="Line 71"/>
          <p:cNvSpPr>
            <a:spLocks noChangeShapeType="1"/>
          </p:cNvSpPr>
          <p:nvPr/>
        </p:nvSpPr>
        <p:spPr bwMode="auto">
          <a:xfrm flipV="1">
            <a:off x="2466975" y="3605213"/>
            <a:ext cx="644525" cy="908050"/>
          </a:xfrm>
          <a:prstGeom prst="line">
            <a:avLst/>
          </a:prstGeom>
          <a:noFill/>
          <a:ln w="19050">
            <a:solidFill>
              <a:srgbClr val="006600"/>
            </a:solidFill>
            <a:round/>
            <a:headEnd/>
            <a:tailEnd/>
          </a:ln>
        </p:spPr>
        <p:txBody>
          <a:bodyPr wrap="none" anchor="ctr"/>
          <a:lstStyle/>
          <a:p>
            <a:endParaRPr lang="zh-CN" altLang="en-US"/>
          </a:p>
        </p:txBody>
      </p:sp>
      <p:sp>
        <p:nvSpPr>
          <p:cNvPr id="48139" name="Line 72"/>
          <p:cNvSpPr>
            <a:spLocks noChangeShapeType="1"/>
          </p:cNvSpPr>
          <p:nvPr/>
        </p:nvSpPr>
        <p:spPr bwMode="auto">
          <a:xfrm>
            <a:off x="1306513" y="1920875"/>
            <a:ext cx="0" cy="1684338"/>
          </a:xfrm>
          <a:prstGeom prst="line">
            <a:avLst/>
          </a:prstGeom>
          <a:noFill/>
          <a:ln w="19050">
            <a:solidFill>
              <a:srgbClr val="006600"/>
            </a:solidFill>
            <a:prstDash val="dash"/>
            <a:round/>
            <a:headEnd/>
            <a:tailEnd/>
          </a:ln>
        </p:spPr>
        <p:txBody>
          <a:bodyPr wrap="none" anchor="ctr"/>
          <a:lstStyle/>
          <a:p>
            <a:endParaRPr lang="zh-CN" altLang="en-US"/>
          </a:p>
        </p:txBody>
      </p:sp>
      <p:sp>
        <p:nvSpPr>
          <p:cNvPr id="48140" name="Line 73"/>
          <p:cNvSpPr>
            <a:spLocks noChangeShapeType="1"/>
          </p:cNvSpPr>
          <p:nvPr/>
        </p:nvSpPr>
        <p:spPr bwMode="auto">
          <a:xfrm flipV="1">
            <a:off x="661988" y="3605213"/>
            <a:ext cx="644525" cy="908050"/>
          </a:xfrm>
          <a:prstGeom prst="line">
            <a:avLst/>
          </a:prstGeom>
          <a:noFill/>
          <a:ln w="19050">
            <a:solidFill>
              <a:srgbClr val="006600"/>
            </a:solidFill>
            <a:prstDash val="dash"/>
            <a:round/>
            <a:headEnd/>
            <a:tailEnd/>
          </a:ln>
        </p:spPr>
        <p:txBody>
          <a:bodyPr wrap="none" anchor="ctr"/>
          <a:lstStyle/>
          <a:p>
            <a:endParaRPr lang="zh-CN" altLang="en-US"/>
          </a:p>
        </p:txBody>
      </p:sp>
      <p:sp>
        <p:nvSpPr>
          <p:cNvPr id="48141" name="Line 74"/>
          <p:cNvSpPr>
            <a:spLocks noChangeShapeType="1"/>
          </p:cNvSpPr>
          <p:nvPr/>
        </p:nvSpPr>
        <p:spPr bwMode="auto">
          <a:xfrm>
            <a:off x="1306513" y="3605213"/>
            <a:ext cx="1804987" cy="0"/>
          </a:xfrm>
          <a:prstGeom prst="line">
            <a:avLst/>
          </a:prstGeom>
          <a:noFill/>
          <a:ln w="19050">
            <a:solidFill>
              <a:srgbClr val="006600"/>
            </a:solidFill>
            <a:prstDash val="dash"/>
            <a:round/>
            <a:headEnd/>
            <a:tailEnd/>
          </a:ln>
        </p:spPr>
        <p:txBody>
          <a:bodyPr wrap="none" anchor="ctr"/>
          <a:lstStyle/>
          <a:p>
            <a:endParaRPr lang="zh-CN" altLang="en-US"/>
          </a:p>
        </p:txBody>
      </p:sp>
      <p:sp>
        <p:nvSpPr>
          <p:cNvPr id="48142" name="AutoShape 75"/>
          <p:cNvSpPr>
            <a:spLocks noChangeArrowheads="1"/>
          </p:cNvSpPr>
          <p:nvPr/>
        </p:nvSpPr>
        <p:spPr bwMode="auto">
          <a:xfrm>
            <a:off x="5689600" y="1920875"/>
            <a:ext cx="2449513" cy="908050"/>
          </a:xfrm>
          <a:prstGeom prst="parallelogram">
            <a:avLst>
              <a:gd name="adj" fmla="val 67439"/>
            </a:avLst>
          </a:prstGeom>
          <a:noFill/>
          <a:ln w="19050">
            <a:solidFill>
              <a:srgbClr val="006600"/>
            </a:solidFill>
            <a:miter lim="800000"/>
            <a:headEnd/>
            <a:tailEnd/>
          </a:ln>
        </p:spPr>
        <p:txBody>
          <a:bodyPr wrap="none" anchor="ctr"/>
          <a:lstStyle/>
          <a:p>
            <a:endParaRPr lang="zh-CN" altLang="en-US"/>
          </a:p>
        </p:txBody>
      </p:sp>
      <p:sp>
        <p:nvSpPr>
          <p:cNvPr id="48143" name="Line 76"/>
          <p:cNvSpPr>
            <a:spLocks noChangeShapeType="1"/>
          </p:cNvSpPr>
          <p:nvPr/>
        </p:nvSpPr>
        <p:spPr bwMode="auto">
          <a:xfrm>
            <a:off x="5689600"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8144" name="Line 77"/>
          <p:cNvSpPr>
            <a:spLocks noChangeShapeType="1"/>
          </p:cNvSpPr>
          <p:nvPr/>
        </p:nvSpPr>
        <p:spPr bwMode="auto">
          <a:xfrm>
            <a:off x="7494588" y="2828925"/>
            <a:ext cx="0" cy="1684338"/>
          </a:xfrm>
          <a:prstGeom prst="line">
            <a:avLst/>
          </a:prstGeom>
          <a:noFill/>
          <a:ln w="19050">
            <a:solidFill>
              <a:srgbClr val="006600"/>
            </a:solidFill>
            <a:round/>
            <a:headEnd/>
            <a:tailEnd/>
          </a:ln>
        </p:spPr>
        <p:txBody>
          <a:bodyPr wrap="none" anchor="ctr"/>
          <a:lstStyle/>
          <a:p>
            <a:endParaRPr lang="zh-CN" altLang="en-US"/>
          </a:p>
        </p:txBody>
      </p:sp>
      <p:sp>
        <p:nvSpPr>
          <p:cNvPr id="48145" name="Line 78"/>
          <p:cNvSpPr>
            <a:spLocks noChangeShapeType="1"/>
          </p:cNvSpPr>
          <p:nvPr/>
        </p:nvSpPr>
        <p:spPr bwMode="auto">
          <a:xfrm>
            <a:off x="5689600" y="4513263"/>
            <a:ext cx="1804988" cy="0"/>
          </a:xfrm>
          <a:prstGeom prst="line">
            <a:avLst/>
          </a:prstGeom>
          <a:noFill/>
          <a:ln w="19050">
            <a:solidFill>
              <a:srgbClr val="006600"/>
            </a:solidFill>
            <a:round/>
            <a:headEnd/>
            <a:tailEnd/>
          </a:ln>
        </p:spPr>
        <p:txBody>
          <a:bodyPr wrap="none" anchor="ctr"/>
          <a:lstStyle/>
          <a:p>
            <a:endParaRPr lang="zh-CN" altLang="en-US"/>
          </a:p>
        </p:txBody>
      </p:sp>
      <p:sp>
        <p:nvSpPr>
          <p:cNvPr id="48146" name="Line 79"/>
          <p:cNvSpPr>
            <a:spLocks noChangeShapeType="1"/>
          </p:cNvSpPr>
          <p:nvPr/>
        </p:nvSpPr>
        <p:spPr bwMode="auto">
          <a:xfrm>
            <a:off x="8139113" y="1920875"/>
            <a:ext cx="0" cy="1684338"/>
          </a:xfrm>
          <a:prstGeom prst="line">
            <a:avLst/>
          </a:prstGeom>
          <a:noFill/>
          <a:ln w="19050">
            <a:solidFill>
              <a:srgbClr val="006600"/>
            </a:solidFill>
            <a:round/>
            <a:headEnd/>
            <a:tailEnd/>
          </a:ln>
        </p:spPr>
        <p:txBody>
          <a:bodyPr wrap="none" anchor="ctr"/>
          <a:lstStyle/>
          <a:p>
            <a:endParaRPr lang="zh-CN" altLang="en-US"/>
          </a:p>
        </p:txBody>
      </p:sp>
      <p:sp>
        <p:nvSpPr>
          <p:cNvPr id="48147" name="Line 80"/>
          <p:cNvSpPr>
            <a:spLocks noChangeShapeType="1"/>
          </p:cNvSpPr>
          <p:nvPr/>
        </p:nvSpPr>
        <p:spPr bwMode="auto">
          <a:xfrm flipV="1">
            <a:off x="7494588" y="3605213"/>
            <a:ext cx="644525" cy="908050"/>
          </a:xfrm>
          <a:prstGeom prst="line">
            <a:avLst/>
          </a:prstGeom>
          <a:noFill/>
          <a:ln w="19050">
            <a:solidFill>
              <a:srgbClr val="006600"/>
            </a:solidFill>
            <a:round/>
            <a:headEnd/>
            <a:tailEnd/>
          </a:ln>
        </p:spPr>
        <p:txBody>
          <a:bodyPr wrap="none" anchor="ctr"/>
          <a:lstStyle/>
          <a:p>
            <a:endParaRPr lang="zh-CN" altLang="en-US"/>
          </a:p>
        </p:txBody>
      </p:sp>
      <p:sp>
        <p:nvSpPr>
          <p:cNvPr id="48148" name="Line 81"/>
          <p:cNvSpPr>
            <a:spLocks noChangeShapeType="1"/>
          </p:cNvSpPr>
          <p:nvPr/>
        </p:nvSpPr>
        <p:spPr bwMode="auto">
          <a:xfrm>
            <a:off x="6334125" y="1920875"/>
            <a:ext cx="0" cy="1684338"/>
          </a:xfrm>
          <a:prstGeom prst="line">
            <a:avLst/>
          </a:prstGeom>
          <a:noFill/>
          <a:ln w="19050">
            <a:solidFill>
              <a:srgbClr val="006600"/>
            </a:solidFill>
            <a:prstDash val="dash"/>
            <a:round/>
            <a:headEnd/>
            <a:tailEnd/>
          </a:ln>
        </p:spPr>
        <p:txBody>
          <a:bodyPr wrap="none" anchor="ctr"/>
          <a:lstStyle/>
          <a:p>
            <a:endParaRPr lang="zh-CN" altLang="en-US"/>
          </a:p>
        </p:txBody>
      </p:sp>
      <p:sp>
        <p:nvSpPr>
          <p:cNvPr id="48149" name="Line 82"/>
          <p:cNvSpPr>
            <a:spLocks noChangeShapeType="1"/>
          </p:cNvSpPr>
          <p:nvPr/>
        </p:nvSpPr>
        <p:spPr bwMode="auto">
          <a:xfrm flipV="1">
            <a:off x="5689600" y="3605213"/>
            <a:ext cx="644525" cy="908050"/>
          </a:xfrm>
          <a:prstGeom prst="line">
            <a:avLst/>
          </a:prstGeom>
          <a:noFill/>
          <a:ln w="19050">
            <a:solidFill>
              <a:srgbClr val="006600"/>
            </a:solidFill>
            <a:prstDash val="dash"/>
            <a:round/>
            <a:headEnd/>
            <a:tailEnd/>
          </a:ln>
        </p:spPr>
        <p:txBody>
          <a:bodyPr wrap="none" anchor="ctr"/>
          <a:lstStyle/>
          <a:p>
            <a:endParaRPr lang="zh-CN" altLang="en-US"/>
          </a:p>
        </p:txBody>
      </p:sp>
      <p:sp>
        <p:nvSpPr>
          <p:cNvPr id="48150" name="Line 83"/>
          <p:cNvSpPr>
            <a:spLocks noChangeShapeType="1"/>
          </p:cNvSpPr>
          <p:nvPr/>
        </p:nvSpPr>
        <p:spPr bwMode="auto">
          <a:xfrm>
            <a:off x="6334125" y="3605213"/>
            <a:ext cx="1804988" cy="0"/>
          </a:xfrm>
          <a:prstGeom prst="line">
            <a:avLst/>
          </a:prstGeom>
          <a:noFill/>
          <a:ln w="19050">
            <a:solidFill>
              <a:srgbClr val="006600"/>
            </a:solidFill>
            <a:prstDash val="dash"/>
            <a:round/>
            <a:headEnd/>
            <a:tailEnd/>
          </a:ln>
        </p:spPr>
        <p:txBody>
          <a:bodyPr wrap="none" anchor="ctr"/>
          <a:lstStyle/>
          <a:p>
            <a:endParaRPr lang="zh-CN" altLang="en-US"/>
          </a:p>
        </p:txBody>
      </p:sp>
      <p:sp>
        <p:nvSpPr>
          <p:cNvPr id="48151" name="Freeform 84"/>
          <p:cNvSpPr>
            <a:spLocks/>
          </p:cNvSpPr>
          <p:nvPr/>
        </p:nvSpPr>
        <p:spPr bwMode="auto">
          <a:xfrm>
            <a:off x="1435100" y="12192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FF6600"/>
            </a:solidFill>
            <a:prstDash val="dash"/>
            <a:round/>
            <a:headEnd/>
            <a:tailEnd/>
          </a:ln>
        </p:spPr>
        <p:txBody>
          <a:bodyPr wrap="none" anchor="ctr"/>
          <a:lstStyle/>
          <a:p>
            <a:endParaRPr lang="zh-CN" altLang="en-US"/>
          </a:p>
        </p:txBody>
      </p:sp>
      <p:sp>
        <p:nvSpPr>
          <p:cNvPr id="48152" name="Freeform 85"/>
          <p:cNvSpPr>
            <a:spLocks/>
          </p:cNvSpPr>
          <p:nvPr/>
        </p:nvSpPr>
        <p:spPr bwMode="auto">
          <a:xfrm>
            <a:off x="3178175" y="11811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0000FF"/>
            </a:solidFill>
            <a:prstDash val="dash"/>
            <a:round/>
            <a:headEnd/>
            <a:tailEnd/>
          </a:ln>
        </p:spPr>
        <p:txBody>
          <a:bodyPr wrap="none" anchor="ctr"/>
          <a:lstStyle/>
          <a:p>
            <a:endParaRPr lang="zh-CN" altLang="en-US"/>
          </a:p>
        </p:txBody>
      </p:sp>
      <p:sp>
        <p:nvSpPr>
          <p:cNvPr id="48153" name="Freeform 86"/>
          <p:cNvSpPr>
            <a:spLocks/>
          </p:cNvSpPr>
          <p:nvPr/>
        </p:nvSpPr>
        <p:spPr bwMode="auto">
          <a:xfrm>
            <a:off x="661988" y="2171700"/>
            <a:ext cx="5053012"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FF6600"/>
            </a:solidFill>
            <a:prstDash val="dash"/>
            <a:round/>
            <a:headEnd/>
            <a:tailEnd/>
          </a:ln>
        </p:spPr>
        <p:txBody>
          <a:bodyPr wrap="none" anchor="ctr"/>
          <a:lstStyle/>
          <a:p>
            <a:endParaRPr lang="zh-CN" altLang="en-US"/>
          </a:p>
        </p:txBody>
      </p:sp>
      <p:sp>
        <p:nvSpPr>
          <p:cNvPr id="48154" name="Freeform 87"/>
          <p:cNvSpPr>
            <a:spLocks/>
          </p:cNvSpPr>
          <p:nvPr/>
        </p:nvSpPr>
        <p:spPr bwMode="auto">
          <a:xfrm>
            <a:off x="2568575" y="21336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0000FF"/>
            </a:solidFill>
            <a:prstDash val="dash"/>
            <a:round/>
            <a:headEnd/>
            <a:tailEnd/>
          </a:ln>
        </p:spPr>
        <p:txBody>
          <a:bodyPr wrap="none" anchor="ctr"/>
          <a:lstStyle/>
          <a:p>
            <a:endParaRPr lang="zh-CN" altLang="en-US"/>
          </a:p>
        </p:txBody>
      </p:sp>
      <p:sp>
        <p:nvSpPr>
          <p:cNvPr id="48155" name="Freeform 88"/>
          <p:cNvSpPr>
            <a:spLocks/>
          </p:cNvSpPr>
          <p:nvPr/>
        </p:nvSpPr>
        <p:spPr bwMode="auto">
          <a:xfrm>
            <a:off x="1371600" y="2857500"/>
            <a:ext cx="49625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FF6600"/>
            </a:solidFill>
            <a:prstDash val="dash"/>
            <a:round/>
            <a:headEnd/>
            <a:tailEnd/>
          </a:ln>
        </p:spPr>
        <p:txBody>
          <a:bodyPr wrap="none" anchor="ctr"/>
          <a:lstStyle/>
          <a:p>
            <a:endParaRPr lang="zh-CN" altLang="en-US"/>
          </a:p>
        </p:txBody>
      </p:sp>
      <p:sp>
        <p:nvSpPr>
          <p:cNvPr id="1883225" name="Freeform 89"/>
          <p:cNvSpPr>
            <a:spLocks/>
          </p:cNvSpPr>
          <p:nvPr/>
        </p:nvSpPr>
        <p:spPr bwMode="auto">
          <a:xfrm>
            <a:off x="3178175" y="3048000"/>
            <a:ext cx="4822825" cy="4953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48157" name="Freeform 90"/>
          <p:cNvSpPr>
            <a:spLocks/>
          </p:cNvSpPr>
          <p:nvPr/>
        </p:nvSpPr>
        <p:spPr bwMode="auto">
          <a:xfrm>
            <a:off x="739775" y="37719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FF6600"/>
            </a:solidFill>
            <a:prstDash val="dash"/>
            <a:round/>
            <a:headEnd/>
            <a:tailEnd/>
          </a:ln>
        </p:spPr>
        <p:txBody>
          <a:bodyPr wrap="none" anchor="ctr"/>
          <a:lstStyle/>
          <a:p>
            <a:endParaRPr lang="zh-CN" altLang="en-US"/>
          </a:p>
        </p:txBody>
      </p:sp>
      <p:sp>
        <p:nvSpPr>
          <p:cNvPr id="48158" name="Freeform 91"/>
          <p:cNvSpPr>
            <a:spLocks/>
          </p:cNvSpPr>
          <p:nvPr/>
        </p:nvSpPr>
        <p:spPr bwMode="auto">
          <a:xfrm>
            <a:off x="2590800" y="3810000"/>
            <a:ext cx="4899025" cy="647700"/>
          </a:xfrm>
          <a:custGeom>
            <a:avLst/>
            <a:gdLst>
              <a:gd name="T0" fmla="*/ 0 w 1824"/>
              <a:gd name="T1" fmla="*/ 240 h 240"/>
              <a:gd name="T2" fmla="*/ 864 w 1824"/>
              <a:gd name="T3" fmla="*/ 0 h 240"/>
              <a:gd name="T4" fmla="*/ 1824 w 1824"/>
              <a:gd name="T5" fmla="*/ 240 h 240"/>
              <a:gd name="T6" fmla="*/ 0 60000 65536"/>
              <a:gd name="T7" fmla="*/ 0 60000 65536"/>
              <a:gd name="T8" fmla="*/ 0 60000 65536"/>
              <a:gd name="T9" fmla="*/ 0 w 1824"/>
              <a:gd name="T10" fmla="*/ 0 h 240"/>
              <a:gd name="T11" fmla="*/ 1824 w 1824"/>
              <a:gd name="T12" fmla="*/ 240 h 240"/>
            </a:gdLst>
            <a:ahLst/>
            <a:cxnLst>
              <a:cxn ang="T6">
                <a:pos x="T0" y="T1"/>
              </a:cxn>
              <a:cxn ang="T7">
                <a:pos x="T2" y="T3"/>
              </a:cxn>
              <a:cxn ang="T8">
                <a:pos x="T4" y="T5"/>
              </a:cxn>
            </a:cxnLst>
            <a:rect l="T9" t="T10" r="T11" b="T12"/>
            <a:pathLst>
              <a:path w="1824" h="240">
                <a:moveTo>
                  <a:pt x="0" y="240"/>
                </a:moveTo>
                <a:cubicBezTo>
                  <a:pt x="280" y="120"/>
                  <a:pt x="560" y="0"/>
                  <a:pt x="864" y="0"/>
                </a:cubicBezTo>
                <a:cubicBezTo>
                  <a:pt x="1168" y="0"/>
                  <a:pt x="1496" y="120"/>
                  <a:pt x="1824" y="240"/>
                </a:cubicBezTo>
              </a:path>
            </a:pathLst>
          </a:custGeom>
          <a:noFill/>
          <a:ln w="19050" cap="flat" cmpd="sng">
            <a:solidFill>
              <a:srgbClr val="0000FF"/>
            </a:solidFill>
            <a:prstDash val="dash"/>
            <a:round/>
            <a:headEnd/>
            <a:tailEnd/>
          </a:ln>
        </p:spPr>
        <p:txBody>
          <a:bodyPr wrap="none" anchor="ctr"/>
          <a:lstStyle/>
          <a:p>
            <a:endParaRPr lang="zh-CN" altLang="en-US"/>
          </a:p>
        </p:txBody>
      </p:sp>
      <p:sp>
        <p:nvSpPr>
          <p:cNvPr id="48159" name="Text Box 92"/>
          <p:cNvSpPr txBox="1">
            <a:spLocks noChangeArrowheads="1"/>
          </p:cNvSpPr>
          <p:nvPr/>
        </p:nvSpPr>
        <p:spPr bwMode="auto">
          <a:xfrm>
            <a:off x="800100" y="14795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0110</a:t>
            </a:r>
          </a:p>
        </p:txBody>
      </p:sp>
      <p:sp>
        <p:nvSpPr>
          <p:cNvPr id="48160" name="Text Box 93"/>
          <p:cNvSpPr txBox="1">
            <a:spLocks noChangeArrowheads="1"/>
          </p:cNvSpPr>
          <p:nvPr/>
        </p:nvSpPr>
        <p:spPr bwMode="auto">
          <a:xfrm>
            <a:off x="152400" y="237013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0010</a:t>
            </a:r>
          </a:p>
        </p:txBody>
      </p:sp>
      <p:sp>
        <p:nvSpPr>
          <p:cNvPr id="48161" name="Text Box 94"/>
          <p:cNvSpPr txBox="1">
            <a:spLocks noChangeArrowheads="1"/>
          </p:cNvSpPr>
          <p:nvPr/>
        </p:nvSpPr>
        <p:spPr bwMode="auto">
          <a:xfrm>
            <a:off x="781050" y="46418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0000</a:t>
            </a:r>
          </a:p>
        </p:txBody>
      </p:sp>
      <p:sp>
        <p:nvSpPr>
          <p:cNvPr id="48162" name="Text Box 95"/>
          <p:cNvSpPr txBox="1">
            <a:spLocks noChangeArrowheads="1"/>
          </p:cNvSpPr>
          <p:nvPr/>
        </p:nvSpPr>
        <p:spPr bwMode="auto">
          <a:xfrm>
            <a:off x="1371600" y="36464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0100</a:t>
            </a:r>
          </a:p>
        </p:txBody>
      </p:sp>
      <p:sp>
        <p:nvSpPr>
          <p:cNvPr id="48163" name="Text Box 96"/>
          <p:cNvSpPr txBox="1">
            <a:spLocks noChangeArrowheads="1"/>
          </p:cNvSpPr>
          <p:nvPr/>
        </p:nvSpPr>
        <p:spPr bwMode="auto">
          <a:xfrm>
            <a:off x="2533650" y="14795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0111</a:t>
            </a:r>
          </a:p>
        </p:txBody>
      </p:sp>
      <p:sp>
        <p:nvSpPr>
          <p:cNvPr id="48164" name="Text Box 97"/>
          <p:cNvSpPr txBox="1">
            <a:spLocks noChangeArrowheads="1"/>
          </p:cNvSpPr>
          <p:nvPr/>
        </p:nvSpPr>
        <p:spPr bwMode="auto">
          <a:xfrm>
            <a:off x="2686050" y="45751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0001</a:t>
            </a:r>
          </a:p>
        </p:txBody>
      </p:sp>
      <p:sp>
        <p:nvSpPr>
          <p:cNvPr id="48165" name="Text Box 98"/>
          <p:cNvSpPr txBox="1">
            <a:spLocks noChangeArrowheads="1"/>
          </p:cNvSpPr>
          <p:nvPr/>
        </p:nvSpPr>
        <p:spPr bwMode="auto">
          <a:xfrm>
            <a:off x="1905000" y="242093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0011</a:t>
            </a:r>
          </a:p>
        </p:txBody>
      </p:sp>
      <p:sp>
        <p:nvSpPr>
          <p:cNvPr id="48166" name="Text Box 99"/>
          <p:cNvSpPr txBox="1">
            <a:spLocks noChangeArrowheads="1"/>
          </p:cNvSpPr>
          <p:nvPr/>
        </p:nvSpPr>
        <p:spPr bwMode="auto">
          <a:xfrm>
            <a:off x="3429000" y="34448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0101</a:t>
            </a:r>
          </a:p>
        </p:txBody>
      </p:sp>
      <p:sp>
        <p:nvSpPr>
          <p:cNvPr id="48167" name="Text Box 100"/>
          <p:cNvSpPr txBox="1">
            <a:spLocks noChangeArrowheads="1"/>
          </p:cNvSpPr>
          <p:nvPr/>
        </p:nvSpPr>
        <p:spPr bwMode="auto">
          <a:xfrm>
            <a:off x="5543550" y="16287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1110</a:t>
            </a:r>
          </a:p>
        </p:txBody>
      </p:sp>
      <p:sp>
        <p:nvSpPr>
          <p:cNvPr id="48168" name="Text Box 101"/>
          <p:cNvSpPr txBox="1">
            <a:spLocks noChangeArrowheads="1"/>
          </p:cNvSpPr>
          <p:nvPr/>
        </p:nvSpPr>
        <p:spPr bwMode="auto">
          <a:xfrm>
            <a:off x="4895850" y="25161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1010</a:t>
            </a:r>
          </a:p>
        </p:txBody>
      </p:sp>
      <p:sp>
        <p:nvSpPr>
          <p:cNvPr id="48169" name="Text Box 102"/>
          <p:cNvSpPr txBox="1">
            <a:spLocks noChangeArrowheads="1"/>
          </p:cNvSpPr>
          <p:nvPr/>
        </p:nvSpPr>
        <p:spPr bwMode="auto">
          <a:xfrm>
            <a:off x="5795963" y="4641850"/>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1000</a:t>
            </a:r>
          </a:p>
        </p:txBody>
      </p:sp>
      <p:sp>
        <p:nvSpPr>
          <p:cNvPr id="48170" name="Text Box 103"/>
          <p:cNvSpPr txBox="1">
            <a:spLocks noChangeArrowheads="1"/>
          </p:cNvSpPr>
          <p:nvPr/>
        </p:nvSpPr>
        <p:spPr bwMode="auto">
          <a:xfrm>
            <a:off x="6462713" y="3646488"/>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1100</a:t>
            </a:r>
          </a:p>
        </p:txBody>
      </p:sp>
      <p:sp>
        <p:nvSpPr>
          <p:cNvPr id="48171" name="Text Box 104"/>
          <p:cNvSpPr txBox="1">
            <a:spLocks noChangeArrowheads="1"/>
          </p:cNvSpPr>
          <p:nvPr/>
        </p:nvSpPr>
        <p:spPr bwMode="auto">
          <a:xfrm>
            <a:off x="7277100" y="16287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1111</a:t>
            </a:r>
          </a:p>
        </p:txBody>
      </p:sp>
      <p:sp>
        <p:nvSpPr>
          <p:cNvPr id="48172" name="Text Box 105"/>
          <p:cNvSpPr txBox="1">
            <a:spLocks noChangeArrowheads="1"/>
          </p:cNvSpPr>
          <p:nvPr/>
        </p:nvSpPr>
        <p:spPr bwMode="auto">
          <a:xfrm>
            <a:off x="7639050" y="4513263"/>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1001</a:t>
            </a:r>
          </a:p>
        </p:txBody>
      </p:sp>
      <p:sp>
        <p:nvSpPr>
          <p:cNvPr id="48173" name="Text Box 106"/>
          <p:cNvSpPr txBox="1">
            <a:spLocks noChangeArrowheads="1"/>
          </p:cNvSpPr>
          <p:nvPr/>
        </p:nvSpPr>
        <p:spPr bwMode="auto">
          <a:xfrm>
            <a:off x="6648450" y="2555875"/>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1011</a:t>
            </a:r>
          </a:p>
        </p:txBody>
      </p:sp>
      <p:sp>
        <p:nvSpPr>
          <p:cNvPr id="48174" name="Text Box 107"/>
          <p:cNvSpPr txBox="1">
            <a:spLocks noChangeArrowheads="1"/>
          </p:cNvSpPr>
          <p:nvPr/>
        </p:nvSpPr>
        <p:spPr bwMode="auto">
          <a:xfrm>
            <a:off x="8305800" y="3592513"/>
            <a:ext cx="666750" cy="365125"/>
          </a:xfrm>
          <a:prstGeom prst="rect">
            <a:avLst/>
          </a:prstGeom>
          <a:noFill/>
          <a:ln w="9525">
            <a:noFill/>
            <a:miter lim="800000"/>
            <a:headEnd/>
            <a:tailEnd/>
          </a:ln>
        </p:spPr>
        <p:txBody>
          <a:bodyPr lIns="0" tIns="0" rIns="0" bIns="0">
            <a:spAutoFit/>
          </a:bodyPr>
          <a:lstStyle/>
          <a:p>
            <a:pPr algn="l"/>
            <a:r>
              <a:rPr kumimoji="1" lang="en-US" altLang="zh-CN" sz="2400">
                <a:solidFill>
                  <a:schemeClr val="bg2"/>
                </a:solidFill>
              </a:rPr>
              <a:t>1101</a:t>
            </a:r>
          </a:p>
        </p:txBody>
      </p:sp>
      <p:sp>
        <p:nvSpPr>
          <p:cNvPr id="48175" name="Text Box 108"/>
          <p:cNvSpPr txBox="1">
            <a:spLocks noChangeArrowheads="1"/>
          </p:cNvSpPr>
          <p:nvPr/>
        </p:nvSpPr>
        <p:spPr bwMode="auto">
          <a:xfrm>
            <a:off x="3505200" y="5257800"/>
            <a:ext cx="2209800" cy="365125"/>
          </a:xfrm>
          <a:prstGeom prst="rect">
            <a:avLst/>
          </a:prstGeom>
          <a:noFill/>
          <a:ln w="9525">
            <a:noFill/>
            <a:miter lim="800000"/>
            <a:headEnd/>
            <a:tailEnd/>
          </a:ln>
        </p:spPr>
        <p:txBody>
          <a:bodyPr lIns="0" tIns="0" rIns="0" bIns="0">
            <a:spAutoFit/>
          </a:bodyPr>
          <a:lstStyle/>
          <a:p>
            <a:r>
              <a:rPr kumimoji="1" lang="en-US" altLang="zh-CN" sz="2400">
                <a:solidFill>
                  <a:schemeClr val="bg2"/>
                </a:solidFill>
              </a:rPr>
              <a:t>4</a:t>
            </a:r>
            <a:r>
              <a:rPr kumimoji="1" lang="zh-CN" altLang="en-US" sz="2400">
                <a:solidFill>
                  <a:schemeClr val="bg2"/>
                </a:solidFill>
              </a:rPr>
              <a:t>维立方体网络</a:t>
            </a:r>
          </a:p>
        </p:txBody>
      </p:sp>
      <p:sp>
        <p:nvSpPr>
          <p:cNvPr id="48176" name="Oval 109"/>
          <p:cNvSpPr>
            <a:spLocks noChangeArrowheads="1"/>
          </p:cNvSpPr>
          <p:nvPr/>
        </p:nvSpPr>
        <p:spPr bwMode="auto">
          <a:xfrm>
            <a:off x="1177925" y="1790700"/>
            <a:ext cx="257175" cy="258763"/>
          </a:xfrm>
          <a:prstGeom prst="ellipse">
            <a:avLst/>
          </a:prstGeom>
          <a:solidFill>
            <a:srgbClr val="FF3300"/>
          </a:solidFill>
          <a:ln w="28575">
            <a:solidFill>
              <a:schemeClr val="tx1"/>
            </a:solidFill>
            <a:round/>
            <a:headEnd/>
            <a:tailEnd/>
          </a:ln>
        </p:spPr>
        <p:txBody>
          <a:bodyPr wrap="none" anchor="ctr"/>
          <a:lstStyle/>
          <a:p>
            <a:endParaRPr lang="zh-CN" altLang="en-US"/>
          </a:p>
        </p:txBody>
      </p:sp>
      <p:sp>
        <p:nvSpPr>
          <p:cNvPr id="48177" name="Oval 110"/>
          <p:cNvSpPr>
            <a:spLocks noChangeArrowheads="1"/>
          </p:cNvSpPr>
          <p:nvPr/>
        </p:nvSpPr>
        <p:spPr bwMode="auto">
          <a:xfrm>
            <a:off x="2982913" y="1790700"/>
            <a:ext cx="257175" cy="258763"/>
          </a:xfrm>
          <a:prstGeom prst="ellipse">
            <a:avLst/>
          </a:prstGeom>
          <a:solidFill>
            <a:srgbClr val="FF3300"/>
          </a:solidFill>
          <a:ln w="28575" algn="ctr">
            <a:solidFill>
              <a:schemeClr val="tx1"/>
            </a:solidFill>
            <a:round/>
            <a:headEnd/>
            <a:tailEnd/>
          </a:ln>
        </p:spPr>
        <p:txBody>
          <a:bodyPr wrap="none" anchor="ctr"/>
          <a:lstStyle/>
          <a:p>
            <a:endParaRPr lang="zh-CN" altLang="en-US"/>
          </a:p>
        </p:txBody>
      </p:sp>
      <p:sp>
        <p:nvSpPr>
          <p:cNvPr id="48178" name="Oval 111"/>
          <p:cNvSpPr>
            <a:spLocks noChangeArrowheads="1"/>
          </p:cNvSpPr>
          <p:nvPr/>
        </p:nvSpPr>
        <p:spPr bwMode="auto">
          <a:xfrm>
            <a:off x="2338388" y="2697163"/>
            <a:ext cx="257175" cy="260350"/>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79" name="Oval 112"/>
          <p:cNvSpPr>
            <a:spLocks noChangeArrowheads="1"/>
          </p:cNvSpPr>
          <p:nvPr/>
        </p:nvSpPr>
        <p:spPr bwMode="auto">
          <a:xfrm>
            <a:off x="533400" y="2697163"/>
            <a:ext cx="257175" cy="260350"/>
          </a:xfrm>
          <a:prstGeom prst="ellipse">
            <a:avLst/>
          </a:prstGeom>
          <a:solidFill>
            <a:srgbClr val="66CCFF"/>
          </a:solidFill>
          <a:ln w="28575">
            <a:solidFill>
              <a:schemeClr val="tx1"/>
            </a:solidFill>
            <a:round/>
            <a:headEnd/>
            <a:tailEnd/>
          </a:ln>
        </p:spPr>
        <p:txBody>
          <a:bodyPr wrap="none" anchor="ctr"/>
          <a:lstStyle/>
          <a:p>
            <a:endParaRPr lang="zh-CN" altLang="en-US"/>
          </a:p>
        </p:txBody>
      </p:sp>
      <p:sp>
        <p:nvSpPr>
          <p:cNvPr id="48180" name="Oval 113"/>
          <p:cNvSpPr>
            <a:spLocks noChangeArrowheads="1"/>
          </p:cNvSpPr>
          <p:nvPr/>
        </p:nvSpPr>
        <p:spPr bwMode="auto">
          <a:xfrm>
            <a:off x="1177925" y="3476625"/>
            <a:ext cx="257175" cy="258763"/>
          </a:xfrm>
          <a:prstGeom prst="ellipse">
            <a:avLst/>
          </a:prstGeom>
          <a:solidFill>
            <a:srgbClr val="99FF66"/>
          </a:solidFill>
          <a:ln w="28575">
            <a:solidFill>
              <a:schemeClr val="tx1"/>
            </a:solidFill>
            <a:round/>
            <a:headEnd/>
            <a:tailEnd/>
          </a:ln>
        </p:spPr>
        <p:txBody>
          <a:bodyPr wrap="none" anchor="ctr"/>
          <a:lstStyle/>
          <a:p>
            <a:endParaRPr lang="zh-CN" altLang="en-US"/>
          </a:p>
        </p:txBody>
      </p:sp>
      <p:sp>
        <p:nvSpPr>
          <p:cNvPr id="48181" name="Oval 114"/>
          <p:cNvSpPr>
            <a:spLocks noChangeArrowheads="1"/>
          </p:cNvSpPr>
          <p:nvPr/>
        </p:nvSpPr>
        <p:spPr bwMode="auto">
          <a:xfrm>
            <a:off x="2982913" y="3476625"/>
            <a:ext cx="257175" cy="258763"/>
          </a:xfrm>
          <a:prstGeom prst="ellipse">
            <a:avLst/>
          </a:prstGeom>
          <a:solidFill>
            <a:srgbClr val="FF3300"/>
          </a:solidFill>
          <a:ln w="28575" algn="ctr">
            <a:solidFill>
              <a:schemeClr val="tx1"/>
            </a:solidFill>
            <a:round/>
            <a:headEnd/>
            <a:tailEnd/>
          </a:ln>
        </p:spPr>
        <p:txBody>
          <a:bodyPr wrap="none" anchor="ctr"/>
          <a:lstStyle/>
          <a:p>
            <a:endParaRPr lang="zh-CN" altLang="en-US"/>
          </a:p>
        </p:txBody>
      </p:sp>
      <p:sp>
        <p:nvSpPr>
          <p:cNvPr id="48182" name="Oval 115"/>
          <p:cNvSpPr>
            <a:spLocks noChangeArrowheads="1"/>
          </p:cNvSpPr>
          <p:nvPr/>
        </p:nvSpPr>
        <p:spPr bwMode="auto">
          <a:xfrm>
            <a:off x="2338388" y="4383088"/>
            <a:ext cx="257175" cy="258762"/>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83" name="Oval 116"/>
          <p:cNvSpPr>
            <a:spLocks noChangeArrowheads="1"/>
          </p:cNvSpPr>
          <p:nvPr/>
        </p:nvSpPr>
        <p:spPr bwMode="auto">
          <a:xfrm>
            <a:off x="533400" y="4383088"/>
            <a:ext cx="257175" cy="258762"/>
          </a:xfrm>
          <a:prstGeom prst="ellipse">
            <a:avLst/>
          </a:prstGeom>
          <a:solidFill>
            <a:srgbClr val="66CCFF"/>
          </a:solidFill>
          <a:ln w="28575" algn="ctr">
            <a:solidFill>
              <a:schemeClr val="tx1"/>
            </a:solidFill>
            <a:round/>
            <a:headEnd/>
            <a:tailEnd/>
          </a:ln>
        </p:spPr>
        <p:txBody>
          <a:bodyPr wrap="none" anchor="ctr"/>
          <a:lstStyle/>
          <a:p>
            <a:endParaRPr lang="zh-CN" altLang="en-US"/>
          </a:p>
        </p:txBody>
      </p:sp>
      <p:grpSp>
        <p:nvGrpSpPr>
          <p:cNvPr id="48184" name="Group 117"/>
          <p:cNvGrpSpPr>
            <a:grpSpLocks/>
          </p:cNvGrpSpPr>
          <p:nvPr/>
        </p:nvGrpSpPr>
        <p:grpSpPr bwMode="auto">
          <a:xfrm>
            <a:off x="5561013" y="1790700"/>
            <a:ext cx="2706687" cy="2851150"/>
            <a:chOff x="3503" y="1128"/>
            <a:chExt cx="1705" cy="1796"/>
          </a:xfrm>
        </p:grpSpPr>
        <p:sp>
          <p:nvSpPr>
            <p:cNvPr id="48188" name="Oval 118"/>
            <p:cNvSpPr>
              <a:spLocks noChangeArrowheads="1"/>
            </p:cNvSpPr>
            <p:nvPr/>
          </p:nvSpPr>
          <p:spPr bwMode="auto">
            <a:xfrm>
              <a:off x="3909" y="1128"/>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89" name="Oval 119"/>
            <p:cNvSpPr>
              <a:spLocks noChangeArrowheads="1"/>
            </p:cNvSpPr>
            <p:nvPr/>
          </p:nvSpPr>
          <p:spPr bwMode="auto">
            <a:xfrm>
              <a:off x="5046" y="1128"/>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90" name="Oval 120"/>
            <p:cNvSpPr>
              <a:spLocks noChangeArrowheads="1"/>
            </p:cNvSpPr>
            <p:nvPr/>
          </p:nvSpPr>
          <p:spPr bwMode="auto">
            <a:xfrm>
              <a:off x="4640" y="1699"/>
              <a:ext cx="162" cy="164"/>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91" name="Oval 121"/>
            <p:cNvSpPr>
              <a:spLocks noChangeArrowheads="1"/>
            </p:cNvSpPr>
            <p:nvPr/>
          </p:nvSpPr>
          <p:spPr bwMode="auto">
            <a:xfrm>
              <a:off x="3503" y="1699"/>
              <a:ext cx="162" cy="164"/>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92" name="Oval 122"/>
            <p:cNvSpPr>
              <a:spLocks noChangeArrowheads="1"/>
            </p:cNvSpPr>
            <p:nvPr/>
          </p:nvSpPr>
          <p:spPr bwMode="auto">
            <a:xfrm>
              <a:off x="3909" y="2190"/>
              <a:ext cx="162" cy="163"/>
            </a:xfrm>
            <a:prstGeom prst="ellipse">
              <a:avLst/>
            </a:prstGeom>
            <a:solidFill>
              <a:srgbClr val="99FF66"/>
            </a:solidFill>
            <a:ln w="28575" algn="ctr">
              <a:solidFill>
                <a:schemeClr val="tx1"/>
              </a:solidFill>
              <a:round/>
              <a:headEnd/>
              <a:tailEnd/>
            </a:ln>
          </p:spPr>
          <p:txBody>
            <a:bodyPr wrap="none" anchor="ctr"/>
            <a:lstStyle/>
            <a:p>
              <a:endParaRPr lang="zh-CN" altLang="en-US"/>
            </a:p>
          </p:txBody>
        </p:sp>
        <p:sp>
          <p:nvSpPr>
            <p:cNvPr id="48193" name="Oval 123"/>
            <p:cNvSpPr>
              <a:spLocks noChangeArrowheads="1"/>
            </p:cNvSpPr>
            <p:nvPr/>
          </p:nvSpPr>
          <p:spPr bwMode="auto">
            <a:xfrm>
              <a:off x="5046" y="2190"/>
              <a:ext cx="162" cy="163"/>
            </a:xfrm>
            <a:prstGeom prst="ellipse">
              <a:avLst/>
            </a:prstGeom>
            <a:solidFill>
              <a:srgbClr val="FF3300"/>
            </a:solidFill>
            <a:ln w="28575" algn="ctr">
              <a:solidFill>
                <a:schemeClr val="tx1"/>
              </a:solidFill>
              <a:round/>
              <a:headEnd/>
              <a:tailEnd/>
            </a:ln>
          </p:spPr>
          <p:txBody>
            <a:bodyPr wrap="none" anchor="ctr"/>
            <a:lstStyle/>
            <a:p>
              <a:endParaRPr lang="zh-CN" altLang="en-US"/>
            </a:p>
          </p:txBody>
        </p:sp>
        <p:sp>
          <p:nvSpPr>
            <p:cNvPr id="48194" name="Oval 124"/>
            <p:cNvSpPr>
              <a:spLocks noChangeArrowheads="1"/>
            </p:cNvSpPr>
            <p:nvPr/>
          </p:nvSpPr>
          <p:spPr bwMode="auto">
            <a:xfrm>
              <a:off x="4640"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sp>
          <p:nvSpPr>
            <p:cNvPr id="48195" name="Oval 125"/>
            <p:cNvSpPr>
              <a:spLocks noChangeArrowheads="1"/>
            </p:cNvSpPr>
            <p:nvPr/>
          </p:nvSpPr>
          <p:spPr bwMode="auto">
            <a:xfrm>
              <a:off x="3503" y="2761"/>
              <a:ext cx="162" cy="163"/>
            </a:xfrm>
            <a:prstGeom prst="ellipse">
              <a:avLst/>
            </a:prstGeom>
            <a:solidFill>
              <a:srgbClr val="66CCFF"/>
            </a:solidFill>
            <a:ln w="28575" algn="ctr">
              <a:solidFill>
                <a:schemeClr val="tx1"/>
              </a:solidFill>
              <a:round/>
              <a:headEnd/>
              <a:tailEnd/>
            </a:ln>
          </p:spPr>
          <p:txBody>
            <a:bodyPr wrap="none" anchor="ctr"/>
            <a:lstStyle/>
            <a:p>
              <a:endParaRPr lang="zh-CN" altLang="en-US"/>
            </a:p>
          </p:txBody>
        </p:sp>
      </p:grpSp>
      <p:sp>
        <p:nvSpPr>
          <p:cNvPr id="1883262" name="Line 126"/>
          <p:cNvSpPr>
            <a:spLocks noChangeShapeType="1"/>
          </p:cNvSpPr>
          <p:nvPr/>
        </p:nvSpPr>
        <p:spPr bwMode="auto">
          <a:xfrm>
            <a:off x="1447800" y="1919288"/>
            <a:ext cx="1524000" cy="0"/>
          </a:xfrm>
          <a:prstGeom prst="line">
            <a:avLst/>
          </a:prstGeom>
          <a:noFill/>
          <a:ln w="28575">
            <a:solidFill>
              <a:srgbClr val="FF0000"/>
            </a:solidFill>
            <a:round/>
            <a:headEnd/>
            <a:tailEnd type="triangle" w="med" len="lg"/>
          </a:ln>
        </p:spPr>
        <p:txBody>
          <a:bodyPr/>
          <a:lstStyle/>
          <a:p>
            <a:endParaRPr lang="zh-CN" altLang="en-US"/>
          </a:p>
        </p:txBody>
      </p:sp>
      <p:sp>
        <p:nvSpPr>
          <p:cNvPr id="1883263" name="Line 127"/>
          <p:cNvSpPr>
            <a:spLocks noChangeShapeType="1"/>
          </p:cNvSpPr>
          <p:nvPr/>
        </p:nvSpPr>
        <p:spPr bwMode="auto">
          <a:xfrm>
            <a:off x="3114675" y="2057400"/>
            <a:ext cx="0" cy="1447800"/>
          </a:xfrm>
          <a:prstGeom prst="line">
            <a:avLst/>
          </a:prstGeom>
          <a:noFill/>
          <a:ln w="28575">
            <a:solidFill>
              <a:srgbClr val="FF0000"/>
            </a:solidFill>
            <a:round/>
            <a:headEnd/>
            <a:tailEnd type="triangle" w="med" len="lg"/>
          </a:ln>
        </p:spPr>
        <p:txBody>
          <a:bodyPr/>
          <a:lstStyle/>
          <a:p>
            <a:endParaRPr lang="zh-CN" altLang="en-US"/>
          </a:p>
        </p:txBody>
      </p:sp>
      <p:sp>
        <p:nvSpPr>
          <p:cNvPr id="1883264" name="Rectangle 128"/>
          <p:cNvSpPr>
            <a:spLocks noChangeArrowheads="1"/>
          </p:cNvSpPr>
          <p:nvPr/>
        </p:nvSpPr>
        <p:spPr bwMode="auto">
          <a:xfrm>
            <a:off x="533400" y="5867400"/>
            <a:ext cx="5791200" cy="609600"/>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None/>
            </a:pPr>
            <a:r>
              <a:rPr lang="zh-CN" altLang="en-US" dirty="0"/>
              <a:t>路径为：</a:t>
            </a:r>
            <a:r>
              <a:rPr lang="en-US" altLang="zh-CN" dirty="0"/>
              <a:t>0110</a:t>
            </a:r>
            <a:r>
              <a:rPr lang="en-US" altLang="zh-CN" dirty="0">
                <a:latin typeface="+mn-ea"/>
                <a:ea typeface="+mn-ea"/>
                <a:sym typeface="Symbol" pitchFamily="18" charset="2"/>
              </a:rPr>
              <a:t>→</a:t>
            </a:r>
            <a:r>
              <a:rPr lang="en-US" altLang="zh-CN" dirty="0">
                <a:sym typeface="Symbol" pitchFamily="18" charset="2"/>
              </a:rPr>
              <a:t>0111</a:t>
            </a:r>
            <a:r>
              <a:rPr lang="en-US" altLang="zh-CN" dirty="0">
                <a:latin typeface="+mn-ea"/>
                <a:ea typeface="+mn-ea"/>
                <a:sym typeface="Symbol" pitchFamily="18" charset="2"/>
              </a:rPr>
              <a:t>→</a:t>
            </a:r>
            <a:r>
              <a:rPr lang="en-US" altLang="zh-CN" dirty="0">
                <a:sym typeface="Symbol" pitchFamily="18" charset="2"/>
              </a:rPr>
              <a:t>0101</a:t>
            </a:r>
            <a:r>
              <a:rPr lang="en-US" altLang="zh-CN" dirty="0">
                <a:latin typeface="+mn-ea"/>
                <a:ea typeface="+mn-ea"/>
                <a:sym typeface="Symbol" pitchFamily="18" charset="2"/>
              </a:rPr>
              <a:t>→</a:t>
            </a:r>
            <a:r>
              <a:rPr lang="en-US" altLang="zh-CN" dirty="0">
                <a:sym typeface="Symbol" pitchFamily="18" charset="2"/>
              </a:rPr>
              <a:t>1101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883262"/>
                                        </p:tgtEl>
                                        <p:attrNameLst>
                                          <p:attrName>style.visibility</p:attrName>
                                        </p:attrNameLst>
                                      </p:cBhvr>
                                      <p:to>
                                        <p:strVal val="visible"/>
                                      </p:to>
                                    </p:set>
                                    <p:animEffect transition="in" filter="strips(upRight)">
                                      <p:cBhvr>
                                        <p:cTn id="7" dur="500"/>
                                        <p:tgtEl>
                                          <p:spTgt spid="188326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1883263"/>
                                        </p:tgtEl>
                                        <p:attrNameLst>
                                          <p:attrName>style.visibility</p:attrName>
                                        </p:attrNameLst>
                                      </p:cBhvr>
                                      <p:to>
                                        <p:strVal val="visible"/>
                                      </p:to>
                                    </p:set>
                                    <p:animEffect transition="in" filter="strips(downLeft)">
                                      <p:cBhvr>
                                        <p:cTn id="11" dur="500"/>
                                        <p:tgtEl>
                                          <p:spTgt spid="1883263"/>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1883225"/>
                                        </p:tgtEl>
                                        <p:attrNameLst>
                                          <p:attrName>style.visibility</p:attrName>
                                        </p:attrNameLst>
                                      </p:cBhvr>
                                      <p:to>
                                        <p:strVal val="visible"/>
                                      </p:to>
                                    </p:set>
                                    <p:animEffect transition="in" filter="strips(upRight)">
                                      <p:cBhvr>
                                        <p:cTn id="15" dur="500"/>
                                        <p:tgtEl>
                                          <p:spTgt spid="1883225"/>
                                        </p:tgtEl>
                                      </p:cBhvr>
                                    </p:animEffect>
                                  </p:childTnLst>
                                </p:cTn>
                              </p:par>
                            </p:childTnLst>
                          </p:cTn>
                        </p:par>
                        <p:par>
                          <p:cTn id="16" fill="hold">
                            <p:stCondLst>
                              <p:cond delay="150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1883264"/>
                                        </p:tgtEl>
                                        <p:attrNameLst>
                                          <p:attrName>style.visibility</p:attrName>
                                        </p:attrNameLst>
                                      </p:cBhvr>
                                      <p:to>
                                        <p:strVal val="visible"/>
                                      </p:to>
                                    </p:set>
                                    <p:anim calcmode="discrete" valueType="clr">
                                      <p:cBhvr override="childStyle">
                                        <p:cTn id="19" dur="80"/>
                                        <p:tgtEl>
                                          <p:spTgt spid="1883264"/>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883264"/>
                                        </p:tgtEl>
                                        <p:attrNameLst>
                                          <p:attrName>fillcolor</p:attrName>
                                        </p:attrNameLst>
                                      </p:cBhvr>
                                      <p:tavLst>
                                        <p:tav tm="0">
                                          <p:val>
                                            <p:clrVal>
                                              <a:schemeClr val="accent2"/>
                                            </p:clrVal>
                                          </p:val>
                                        </p:tav>
                                        <p:tav tm="50000">
                                          <p:val>
                                            <p:clrVal>
                                              <a:schemeClr val="hlink"/>
                                            </p:clrVal>
                                          </p:val>
                                        </p:tav>
                                      </p:tavLst>
                                    </p:anim>
                                    <p:set>
                                      <p:cBhvr>
                                        <p:cTn id="21" dur="80"/>
                                        <p:tgtEl>
                                          <p:spTgt spid="188326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3225" grpId="0" animBg="1"/>
      <p:bldP spid="1883262" grpId="0" animBg="1"/>
      <p:bldP spid="1883263" grpId="0" animBg="1"/>
      <p:bldP spid="18832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9890"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29891" name="Rectangle 3"/>
          <p:cNvSpPr>
            <a:spLocks noChangeArrowheads="1"/>
          </p:cNvSpPr>
          <p:nvPr/>
        </p:nvSpPr>
        <p:spPr bwMode="auto">
          <a:xfrm>
            <a:off x="1331913" y="4435500"/>
            <a:ext cx="76327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9.1  </a:t>
            </a:r>
            <a:r>
              <a:rPr lang="zh-CN" altLang="en-US" sz="4000" b="0" dirty="0">
                <a:latin typeface="+mn-lt"/>
                <a:ea typeface="楷体" panose="02010609060101010101" pitchFamily="49" charset="-122"/>
              </a:rPr>
              <a:t>计算机体系结构的</a:t>
            </a:r>
            <a:r>
              <a:rPr lang="zh-CN" altLang="en-US" sz="4000" b="0" dirty="0">
                <a:solidFill>
                  <a:srgbClr val="CC0000"/>
                </a:solidFill>
                <a:latin typeface="+mn-lt"/>
                <a:ea typeface="楷体" panose="02010609060101010101" pitchFamily="49" charset="-122"/>
              </a:rPr>
              <a:t>并行性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29890">
                                            <p:txEl>
                                              <p:pRg st="0" end="0"/>
                                            </p:txEl>
                                          </p:spTgt>
                                        </p:tgtEl>
                                        <p:attrNameLst>
                                          <p:attrName>style.visibility</p:attrName>
                                        </p:attrNameLst>
                                      </p:cBhvr>
                                      <p:to>
                                        <p:strVal val="visible"/>
                                      </p:to>
                                    </p:set>
                                    <p:anim calcmode="lin" valueType="num">
                                      <p:cBhvr>
                                        <p:cTn id="7" dur="500" fill="hold"/>
                                        <p:tgtEl>
                                          <p:spTgt spid="182989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2989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2989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2989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29890">
                                            <p:txEl>
                                              <p:pRg st="1" end="1"/>
                                            </p:txEl>
                                          </p:spTgt>
                                        </p:tgtEl>
                                        <p:attrNameLst>
                                          <p:attrName>style.visibility</p:attrName>
                                        </p:attrNameLst>
                                      </p:cBhvr>
                                      <p:to>
                                        <p:strVal val="visible"/>
                                      </p:to>
                                    </p:set>
                                    <p:anim calcmode="lin" valueType="num">
                                      <p:cBhvr additive="base">
                                        <p:cTn id="14" dur="500" fill="hold"/>
                                        <p:tgtEl>
                                          <p:spTgt spid="182989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2989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29891">
                                            <p:txEl>
                                              <p:pRg st="0" end="0"/>
                                            </p:txEl>
                                          </p:spTgt>
                                        </p:tgtEl>
                                        <p:attrNameLst>
                                          <p:attrName>style.visibility</p:attrName>
                                        </p:attrNameLst>
                                      </p:cBhvr>
                                      <p:to>
                                        <p:strVal val="visible"/>
                                      </p:to>
                                    </p:set>
                                    <p:anim calcmode="lin" valueType="num">
                                      <p:cBhvr additive="base">
                                        <p:cTn id="19" dur="500" fill="hold"/>
                                        <p:tgtEl>
                                          <p:spTgt spid="182989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298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p>
            <a:fld id="{B156BDBA-80B9-45C3-8E1B-680448E5A25B}" type="slidenum">
              <a:rPr lang="zh-CN" altLang="en-US"/>
              <a:pPr/>
              <a:t>30</a:t>
            </a:fld>
            <a:endParaRPr lang="en-US" altLang="zh-CN"/>
          </a:p>
        </p:txBody>
      </p:sp>
      <p:sp>
        <p:nvSpPr>
          <p:cNvPr id="49155"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二、网络拓扑结构</a:t>
            </a:r>
            <a:r>
              <a:rPr lang="en-US" altLang="zh-CN" dirty="0">
                <a:solidFill>
                  <a:srgbClr val="006600"/>
                </a:solidFill>
                <a:latin typeface="Times New Roman" pitchFamily="18" charset="0"/>
                <a:ea typeface="宋体" pitchFamily="2" charset="-122"/>
              </a:rPr>
              <a:t>: </a:t>
            </a:r>
            <a:r>
              <a:rPr lang="zh-CN" altLang="en-US" dirty="0">
                <a:solidFill>
                  <a:srgbClr val="CC0000"/>
                </a:solidFill>
              </a:rPr>
              <a:t>分布式</a:t>
            </a:r>
            <a:r>
              <a:rPr lang="zh-CN" altLang="en-US" dirty="0">
                <a:solidFill>
                  <a:srgbClr val="FF0066"/>
                </a:solidFill>
              </a:rPr>
              <a:t>交换网络</a:t>
            </a:r>
          </a:p>
        </p:txBody>
      </p:sp>
      <p:sp>
        <p:nvSpPr>
          <p:cNvPr id="49156" name="Rectangle 3"/>
          <p:cNvSpPr>
            <a:spLocks noGrp="1" noChangeArrowheads="1"/>
          </p:cNvSpPr>
          <p:nvPr>
            <p:ph type="body" idx="1"/>
          </p:nvPr>
        </p:nvSpPr>
        <p:spPr>
          <a:xfrm>
            <a:off x="250825" y="619855"/>
            <a:ext cx="8713788" cy="504825"/>
          </a:xfrm>
        </p:spPr>
        <p:txBody>
          <a:bodyPr/>
          <a:lstStyle/>
          <a:p>
            <a:pPr eaLnBrk="1" hangingPunct="1">
              <a:lnSpc>
                <a:spcPct val="90000"/>
              </a:lnSpc>
              <a:spcBef>
                <a:spcPct val="5000"/>
              </a:spcBef>
            </a:pPr>
            <a:r>
              <a:rPr lang="zh-CN" altLang="en-US" dirty="0"/>
              <a:t>几种流行的互连网络拓扑结构：</a:t>
            </a:r>
            <a:r>
              <a:rPr lang="zh-CN" altLang="en-US" dirty="0">
                <a:solidFill>
                  <a:srgbClr val="FF0066"/>
                </a:solidFill>
              </a:rPr>
              <a:t>超立方体</a:t>
            </a:r>
          </a:p>
        </p:txBody>
      </p:sp>
      <p:sp>
        <p:nvSpPr>
          <p:cNvPr id="49157" name="Line 83"/>
          <p:cNvSpPr>
            <a:spLocks noChangeShapeType="1"/>
          </p:cNvSpPr>
          <p:nvPr/>
        </p:nvSpPr>
        <p:spPr bwMode="auto">
          <a:xfrm rot="4627174">
            <a:off x="1310625" y="3139594"/>
            <a:ext cx="244475" cy="209550"/>
          </a:xfrm>
          <a:prstGeom prst="line">
            <a:avLst/>
          </a:prstGeom>
          <a:noFill/>
          <a:ln w="19050">
            <a:solidFill>
              <a:srgbClr val="006600"/>
            </a:solidFill>
            <a:prstDash val="dash"/>
            <a:round/>
            <a:headEnd/>
            <a:tailEnd/>
          </a:ln>
        </p:spPr>
        <p:txBody>
          <a:bodyPr wrap="none" anchor="ctr"/>
          <a:lstStyle/>
          <a:p>
            <a:endParaRPr lang="zh-CN" altLang="en-US"/>
          </a:p>
        </p:txBody>
      </p:sp>
      <p:sp>
        <p:nvSpPr>
          <p:cNvPr id="49158" name="Line 84"/>
          <p:cNvSpPr>
            <a:spLocks noChangeShapeType="1"/>
          </p:cNvSpPr>
          <p:nvPr/>
        </p:nvSpPr>
        <p:spPr bwMode="auto">
          <a:xfrm flipV="1">
            <a:off x="686738" y="3239606"/>
            <a:ext cx="366712" cy="528637"/>
          </a:xfrm>
          <a:prstGeom prst="line">
            <a:avLst/>
          </a:prstGeom>
          <a:noFill/>
          <a:ln w="19050">
            <a:solidFill>
              <a:srgbClr val="0000FF"/>
            </a:solidFill>
            <a:round/>
            <a:headEnd/>
            <a:tailEnd/>
          </a:ln>
        </p:spPr>
        <p:txBody>
          <a:bodyPr wrap="none" anchor="ctr"/>
          <a:lstStyle/>
          <a:p>
            <a:endParaRPr lang="zh-CN" altLang="en-US"/>
          </a:p>
        </p:txBody>
      </p:sp>
      <p:sp>
        <p:nvSpPr>
          <p:cNvPr id="49159" name="Line 85"/>
          <p:cNvSpPr>
            <a:spLocks noChangeShapeType="1"/>
          </p:cNvSpPr>
          <p:nvPr/>
        </p:nvSpPr>
        <p:spPr bwMode="auto">
          <a:xfrm>
            <a:off x="2348850" y="4001606"/>
            <a:ext cx="223838" cy="157162"/>
          </a:xfrm>
          <a:prstGeom prst="line">
            <a:avLst/>
          </a:prstGeom>
          <a:noFill/>
          <a:ln w="19050">
            <a:solidFill>
              <a:srgbClr val="0000FF"/>
            </a:solidFill>
            <a:round/>
            <a:headEnd/>
            <a:tailEnd/>
          </a:ln>
        </p:spPr>
        <p:txBody>
          <a:bodyPr wrap="none" anchor="ctr"/>
          <a:lstStyle/>
          <a:p>
            <a:endParaRPr lang="zh-CN" altLang="en-US"/>
          </a:p>
        </p:txBody>
      </p:sp>
      <p:sp>
        <p:nvSpPr>
          <p:cNvPr id="49160" name="Line 86"/>
          <p:cNvSpPr>
            <a:spLocks noChangeShapeType="1"/>
          </p:cNvSpPr>
          <p:nvPr/>
        </p:nvSpPr>
        <p:spPr bwMode="auto">
          <a:xfrm flipV="1">
            <a:off x="3147363" y="4687406"/>
            <a:ext cx="192087" cy="288925"/>
          </a:xfrm>
          <a:prstGeom prst="line">
            <a:avLst/>
          </a:prstGeom>
          <a:noFill/>
          <a:ln w="19050">
            <a:solidFill>
              <a:srgbClr val="0000FF"/>
            </a:solidFill>
            <a:prstDash val="dash"/>
            <a:round/>
            <a:headEnd/>
            <a:tailEnd/>
          </a:ln>
        </p:spPr>
        <p:txBody>
          <a:bodyPr wrap="none" anchor="ctr"/>
          <a:lstStyle/>
          <a:p>
            <a:endParaRPr lang="zh-CN" altLang="en-US"/>
          </a:p>
        </p:txBody>
      </p:sp>
      <p:sp>
        <p:nvSpPr>
          <p:cNvPr id="49161" name="Line 87"/>
          <p:cNvSpPr>
            <a:spLocks noChangeShapeType="1"/>
          </p:cNvSpPr>
          <p:nvPr/>
        </p:nvSpPr>
        <p:spPr bwMode="auto">
          <a:xfrm flipH="1" flipV="1">
            <a:off x="3187050" y="4916006"/>
            <a:ext cx="152400" cy="76200"/>
          </a:xfrm>
          <a:prstGeom prst="line">
            <a:avLst/>
          </a:prstGeom>
          <a:noFill/>
          <a:ln w="19050">
            <a:solidFill>
              <a:srgbClr val="0000FF"/>
            </a:solidFill>
            <a:prstDash val="dash"/>
            <a:round/>
            <a:headEnd/>
            <a:tailEnd/>
          </a:ln>
        </p:spPr>
        <p:txBody>
          <a:bodyPr wrap="none" anchor="ctr"/>
          <a:lstStyle/>
          <a:p>
            <a:endParaRPr lang="zh-CN" altLang="en-US"/>
          </a:p>
        </p:txBody>
      </p:sp>
      <p:sp>
        <p:nvSpPr>
          <p:cNvPr id="49162" name="Line 88"/>
          <p:cNvSpPr>
            <a:spLocks noChangeShapeType="1"/>
          </p:cNvSpPr>
          <p:nvPr/>
        </p:nvSpPr>
        <p:spPr bwMode="auto">
          <a:xfrm>
            <a:off x="520050" y="4230206"/>
            <a:ext cx="0" cy="1371600"/>
          </a:xfrm>
          <a:prstGeom prst="line">
            <a:avLst/>
          </a:prstGeom>
          <a:noFill/>
          <a:ln w="19050">
            <a:solidFill>
              <a:srgbClr val="0000FF"/>
            </a:solidFill>
            <a:round/>
            <a:headEnd/>
            <a:tailEnd/>
          </a:ln>
        </p:spPr>
        <p:txBody>
          <a:bodyPr wrap="none" anchor="ctr"/>
          <a:lstStyle/>
          <a:p>
            <a:endParaRPr lang="zh-CN" altLang="en-US"/>
          </a:p>
        </p:txBody>
      </p:sp>
      <p:sp>
        <p:nvSpPr>
          <p:cNvPr id="49163" name="Line 89"/>
          <p:cNvSpPr>
            <a:spLocks noChangeShapeType="1"/>
          </p:cNvSpPr>
          <p:nvPr/>
        </p:nvSpPr>
        <p:spPr bwMode="auto">
          <a:xfrm>
            <a:off x="2577450" y="4230206"/>
            <a:ext cx="0" cy="1295400"/>
          </a:xfrm>
          <a:prstGeom prst="line">
            <a:avLst/>
          </a:prstGeom>
          <a:noFill/>
          <a:ln w="19050">
            <a:solidFill>
              <a:srgbClr val="0000FF"/>
            </a:solidFill>
            <a:round/>
            <a:headEnd/>
            <a:tailEnd/>
          </a:ln>
        </p:spPr>
        <p:txBody>
          <a:bodyPr wrap="none" anchor="ctr"/>
          <a:lstStyle/>
          <a:p>
            <a:endParaRPr lang="zh-CN" altLang="en-US"/>
          </a:p>
        </p:txBody>
      </p:sp>
      <p:sp>
        <p:nvSpPr>
          <p:cNvPr id="49164" name="Line 90"/>
          <p:cNvSpPr>
            <a:spLocks noChangeShapeType="1"/>
          </p:cNvSpPr>
          <p:nvPr/>
        </p:nvSpPr>
        <p:spPr bwMode="auto">
          <a:xfrm>
            <a:off x="3415650" y="3392006"/>
            <a:ext cx="0" cy="1143000"/>
          </a:xfrm>
          <a:prstGeom prst="line">
            <a:avLst/>
          </a:prstGeom>
          <a:noFill/>
          <a:ln w="19050">
            <a:solidFill>
              <a:srgbClr val="0000FF"/>
            </a:solidFill>
            <a:round/>
            <a:headEnd/>
            <a:tailEnd/>
          </a:ln>
        </p:spPr>
        <p:txBody>
          <a:bodyPr wrap="none" anchor="ctr"/>
          <a:lstStyle/>
          <a:p>
            <a:endParaRPr lang="zh-CN" altLang="en-US"/>
          </a:p>
        </p:txBody>
      </p:sp>
      <p:sp>
        <p:nvSpPr>
          <p:cNvPr id="49165" name="Line 91"/>
          <p:cNvSpPr>
            <a:spLocks noChangeShapeType="1"/>
          </p:cNvSpPr>
          <p:nvPr/>
        </p:nvSpPr>
        <p:spPr bwMode="auto">
          <a:xfrm flipV="1">
            <a:off x="2848913" y="4992206"/>
            <a:ext cx="566737" cy="781050"/>
          </a:xfrm>
          <a:prstGeom prst="line">
            <a:avLst/>
          </a:prstGeom>
          <a:noFill/>
          <a:ln w="19050">
            <a:solidFill>
              <a:srgbClr val="0000FF"/>
            </a:solidFill>
            <a:round/>
            <a:headEnd/>
            <a:tailEnd/>
          </a:ln>
        </p:spPr>
        <p:txBody>
          <a:bodyPr wrap="none" anchor="ctr"/>
          <a:lstStyle/>
          <a:p>
            <a:endParaRPr lang="zh-CN" altLang="en-US"/>
          </a:p>
        </p:txBody>
      </p:sp>
      <p:sp>
        <p:nvSpPr>
          <p:cNvPr id="49166" name="Line 92"/>
          <p:cNvSpPr>
            <a:spLocks noChangeShapeType="1"/>
          </p:cNvSpPr>
          <p:nvPr/>
        </p:nvSpPr>
        <p:spPr bwMode="auto">
          <a:xfrm>
            <a:off x="1358250" y="3544406"/>
            <a:ext cx="0" cy="990600"/>
          </a:xfrm>
          <a:prstGeom prst="line">
            <a:avLst/>
          </a:prstGeom>
          <a:noFill/>
          <a:ln w="19050">
            <a:solidFill>
              <a:srgbClr val="006600"/>
            </a:solidFill>
            <a:prstDash val="dash"/>
            <a:round/>
            <a:headEnd/>
            <a:tailEnd/>
          </a:ln>
        </p:spPr>
        <p:txBody>
          <a:bodyPr wrap="none" anchor="ctr"/>
          <a:lstStyle/>
          <a:p>
            <a:endParaRPr lang="zh-CN" altLang="en-US"/>
          </a:p>
        </p:txBody>
      </p:sp>
      <p:sp>
        <p:nvSpPr>
          <p:cNvPr id="49167" name="Line 93"/>
          <p:cNvSpPr>
            <a:spLocks noChangeShapeType="1"/>
          </p:cNvSpPr>
          <p:nvPr/>
        </p:nvSpPr>
        <p:spPr bwMode="auto">
          <a:xfrm flipV="1">
            <a:off x="901050" y="5068406"/>
            <a:ext cx="381000" cy="533400"/>
          </a:xfrm>
          <a:prstGeom prst="line">
            <a:avLst/>
          </a:prstGeom>
          <a:noFill/>
          <a:ln w="19050">
            <a:solidFill>
              <a:srgbClr val="006600"/>
            </a:solidFill>
            <a:prstDash val="dash"/>
            <a:round/>
            <a:headEnd/>
            <a:tailEnd/>
          </a:ln>
        </p:spPr>
        <p:txBody>
          <a:bodyPr wrap="none" anchor="ctr"/>
          <a:lstStyle/>
          <a:p>
            <a:endParaRPr lang="zh-CN" altLang="en-US"/>
          </a:p>
        </p:txBody>
      </p:sp>
      <p:sp>
        <p:nvSpPr>
          <p:cNvPr id="49168" name="Line 94"/>
          <p:cNvSpPr>
            <a:spLocks noChangeShapeType="1"/>
          </p:cNvSpPr>
          <p:nvPr/>
        </p:nvSpPr>
        <p:spPr bwMode="auto">
          <a:xfrm>
            <a:off x="1663050" y="4916006"/>
            <a:ext cx="1447800" cy="0"/>
          </a:xfrm>
          <a:prstGeom prst="line">
            <a:avLst/>
          </a:prstGeom>
          <a:noFill/>
          <a:ln w="19050">
            <a:solidFill>
              <a:srgbClr val="006600"/>
            </a:solidFill>
            <a:prstDash val="dash"/>
            <a:round/>
            <a:headEnd/>
            <a:tailEnd/>
          </a:ln>
        </p:spPr>
        <p:txBody>
          <a:bodyPr wrap="none" anchor="ctr"/>
          <a:lstStyle/>
          <a:p>
            <a:endParaRPr lang="zh-CN" altLang="en-US"/>
          </a:p>
        </p:txBody>
      </p:sp>
      <p:sp>
        <p:nvSpPr>
          <p:cNvPr id="49169" name="Line 95"/>
          <p:cNvSpPr>
            <a:spLocks noChangeShapeType="1"/>
          </p:cNvSpPr>
          <p:nvPr/>
        </p:nvSpPr>
        <p:spPr bwMode="auto">
          <a:xfrm>
            <a:off x="901050" y="5982806"/>
            <a:ext cx="1447800" cy="0"/>
          </a:xfrm>
          <a:prstGeom prst="line">
            <a:avLst/>
          </a:prstGeom>
          <a:noFill/>
          <a:ln w="19050">
            <a:solidFill>
              <a:srgbClr val="0000FF"/>
            </a:solidFill>
            <a:round/>
            <a:headEnd/>
            <a:tailEnd/>
          </a:ln>
        </p:spPr>
        <p:txBody>
          <a:bodyPr wrap="none" anchor="ctr"/>
          <a:lstStyle/>
          <a:p>
            <a:endParaRPr lang="zh-CN" altLang="en-US"/>
          </a:p>
        </p:txBody>
      </p:sp>
      <p:sp>
        <p:nvSpPr>
          <p:cNvPr id="49170" name="Oval 96"/>
          <p:cNvSpPr>
            <a:spLocks noChangeArrowheads="1"/>
          </p:cNvSpPr>
          <p:nvPr/>
        </p:nvSpPr>
        <p:spPr bwMode="auto">
          <a:xfrm>
            <a:off x="2348850" y="59066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71" name="Oval 97"/>
          <p:cNvSpPr>
            <a:spLocks noChangeArrowheads="1"/>
          </p:cNvSpPr>
          <p:nvPr/>
        </p:nvSpPr>
        <p:spPr bwMode="auto">
          <a:xfrm>
            <a:off x="2729850" y="57542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72" name="Line 98"/>
          <p:cNvSpPr>
            <a:spLocks noChangeShapeType="1"/>
          </p:cNvSpPr>
          <p:nvPr/>
        </p:nvSpPr>
        <p:spPr bwMode="auto">
          <a:xfrm flipV="1">
            <a:off x="2501250" y="5878031"/>
            <a:ext cx="242888" cy="104775"/>
          </a:xfrm>
          <a:prstGeom prst="line">
            <a:avLst/>
          </a:prstGeom>
          <a:noFill/>
          <a:ln w="19050">
            <a:solidFill>
              <a:srgbClr val="0000FF"/>
            </a:solidFill>
            <a:round/>
            <a:headEnd/>
            <a:tailEnd/>
          </a:ln>
        </p:spPr>
        <p:txBody>
          <a:bodyPr wrap="none" anchor="ctr"/>
          <a:lstStyle/>
          <a:p>
            <a:endParaRPr lang="zh-CN" altLang="en-US"/>
          </a:p>
        </p:txBody>
      </p:sp>
      <p:sp>
        <p:nvSpPr>
          <p:cNvPr id="49173" name="Oval 99"/>
          <p:cNvSpPr>
            <a:spLocks noChangeArrowheads="1"/>
          </p:cNvSpPr>
          <p:nvPr/>
        </p:nvSpPr>
        <p:spPr bwMode="auto">
          <a:xfrm>
            <a:off x="2501250" y="55256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74" name="Line 100"/>
          <p:cNvSpPr>
            <a:spLocks noChangeShapeType="1"/>
          </p:cNvSpPr>
          <p:nvPr/>
        </p:nvSpPr>
        <p:spPr bwMode="auto">
          <a:xfrm flipH="1">
            <a:off x="2444100" y="5668481"/>
            <a:ext cx="109538" cy="238125"/>
          </a:xfrm>
          <a:prstGeom prst="line">
            <a:avLst/>
          </a:prstGeom>
          <a:noFill/>
          <a:ln w="19050">
            <a:solidFill>
              <a:srgbClr val="0000FF"/>
            </a:solidFill>
            <a:round/>
            <a:headEnd/>
            <a:tailEnd/>
          </a:ln>
        </p:spPr>
        <p:txBody>
          <a:bodyPr wrap="none" anchor="ctr"/>
          <a:lstStyle/>
          <a:p>
            <a:endParaRPr lang="zh-CN" altLang="en-US"/>
          </a:p>
        </p:txBody>
      </p:sp>
      <p:sp>
        <p:nvSpPr>
          <p:cNvPr id="49175" name="Line 101"/>
          <p:cNvSpPr>
            <a:spLocks noChangeShapeType="1"/>
          </p:cNvSpPr>
          <p:nvPr/>
        </p:nvSpPr>
        <p:spPr bwMode="auto">
          <a:xfrm>
            <a:off x="2644125" y="5635143"/>
            <a:ext cx="123825" cy="128588"/>
          </a:xfrm>
          <a:prstGeom prst="line">
            <a:avLst/>
          </a:prstGeom>
          <a:noFill/>
          <a:ln w="19050">
            <a:solidFill>
              <a:srgbClr val="0000FF"/>
            </a:solidFill>
            <a:round/>
            <a:headEnd/>
            <a:tailEnd/>
          </a:ln>
        </p:spPr>
        <p:txBody>
          <a:bodyPr wrap="none" anchor="ctr"/>
          <a:lstStyle/>
          <a:p>
            <a:endParaRPr lang="zh-CN" altLang="en-US"/>
          </a:p>
        </p:txBody>
      </p:sp>
      <p:sp>
        <p:nvSpPr>
          <p:cNvPr id="49176" name="Oval 102"/>
          <p:cNvSpPr>
            <a:spLocks noChangeArrowheads="1"/>
          </p:cNvSpPr>
          <p:nvPr/>
        </p:nvSpPr>
        <p:spPr bwMode="auto">
          <a:xfrm>
            <a:off x="443850" y="56018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77" name="Oval 103"/>
          <p:cNvSpPr>
            <a:spLocks noChangeArrowheads="1"/>
          </p:cNvSpPr>
          <p:nvPr/>
        </p:nvSpPr>
        <p:spPr bwMode="auto">
          <a:xfrm>
            <a:off x="748650" y="59066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78" name="Line 104"/>
          <p:cNvSpPr>
            <a:spLocks noChangeShapeType="1"/>
          </p:cNvSpPr>
          <p:nvPr/>
        </p:nvSpPr>
        <p:spPr bwMode="auto">
          <a:xfrm flipV="1">
            <a:off x="824850" y="5754206"/>
            <a:ext cx="0" cy="152400"/>
          </a:xfrm>
          <a:prstGeom prst="line">
            <a:avLst/>
          </a:prstGeom>
          <a:noFill/>
          <a:ln w="19050">
            <a:solidFill>
              <a:srgbClr val="006600"/>
            </a:solidFill>
            <a:prstDash val="dash"/>
            <a:round/>
            <a:headEnd/>
            <a:tailEnd/>
          </a:ln>
        </p:spPr>
        <p:txBody>
          <a:bodyPr wrap="none" anchor="ctr"/>
          <a:lstStyle/>
          <a:p>
            <a:endParaRPr lang="zh-CN" altLang="en-US"/>
          </a:p>
        </p:txBody>
      </p:sp>
      <p:sp>
        <p:nvSpPr>
          <p:cNvPr id="49179" name="Oval 105"/>
          <p:cNvSpPr>
            <a:spLocks noChangeArrowheads="1"/>
          </p:cNvSpPr>
          <p:nvPr/>
        </p:nvSpPr>
        <p:spPr bwMode="auto">
          <a:xfrm>
            <a:off x="748650" y="5601806"/>
            <a:ext cx="152400" cy="152400"/>
          </a:xfrm>
          <a:prstGeom prst="ellipse">
            <a:avLst/>
          </a:prstGeom>
          <a:solidFill>
            <a:srgbClr val="008000"/>
          </a:solidFill>
          <a:ln w="9525">
            <a:solidFill>
              <a:schemeClr val="tx1"/>
            </a:solidFill>
            <a:round/>
            <a:headEnd/>
            <a:tailEnd/>
          </a:ln>
        </p:spPr>
        <p:txBody>
          <a:bodyPr wrap="none" anchor="ctr"/>
          <a:lstStyle/>
          <a:p>
            <a:endParaRPr lang="zh-CN" altLang="en-US"/>
          </a:p>
        </p:txBody>
      </p:sp>
      <p:sp>
        <p:nvSpPr>
          <p:cNvPr id="49180" name="Line 106"/>
          <p:cNvSpPr>
            <a:spLocks noChangeShapeType="1"/>
          </p:cNvSpPr>
          <p:nvPr/>
        </p:nvSpPr>
        <p:spPr bwMode="auto">
          <a:xfrm flipH="1">
            <a:off x="596250" y="5678006"/>
            <a:ext cx="152400" cy="0"/>
          </a:xfrm>
          <a:prstGeom prst="line">
            <a:avLst/>
          </a:prstGeom>
          <a:noFill/>
          <a:ln w="19050">
            <a:solidFill>
              <a:srgbClr val="006600"/>
            </a:solidFill>
            <a:prstDash val="dash"/>
            <a:round/>
            <a:headEnd/>
            <a:tailEnd/>
          </a:ln>
        </p:spPr>
        <p:txBody>
          <a:bodyPr wrap="none" anchor="ctr"/>
          <a:lstStyle/>
          <a:p>
            <a:endParaRPr lang="zh-CN" altLang="en-US"/>
          </a:p>
        </p:txBody>
      </p:sp>
      <p:sp>
        <p:nvSpPr>
          <p:cNvPr id="49181" name="Line 107"/>
          <p:cNvSpPr>
            <a:spLocks noChangeShapeType="1"/>
          </p:cNvSpPr>
          <p:nvPr/>
        </p:nvSpPr>
        <p:spPr bwMode="auto">
          <a:xfrm>
            <a:off x="596250" y="5754206"/>
            <a:ext cx="152400" cy="152400"/>
          </a:xfrm>
          <a:prstGeom prst="line">
            <a:avLst/>
          </a:prstGeom>
          <a:noFill/>
          <a:ln w="19050">
            <a:solidFill>
              <a:srgbClr val="0000FF"/>
            </a:solidFill>
            <a:round/>
            <a:headEnd/>
            <a:tailEnd/>
          </a:ln>
        </p:spPr>
        <p:txBody>
          <a:bodyPr wrap="none" anchor="ctr"/>
          <a:lstStyle/>
          <a:p>
            <a:endParaRPr lang="zh-CN" altLang="en-US"/>
          </a:p>
        </p:txBody>
      </p:sp>
      <p:sp>
        <p:nvSpPr>
          <p:cNvPr id="49182" name="Oval 108"/>
          <p:cNvSpPr>
            <a:spLocks noChangeArrowheads="1"/>
          </p:cNvSpPr>
          <p:nvPr/>
        </p:nvSpPr>
        <p:spPr bwMode="auto">
          <a:xfrm>
            <a:off x="3339450" y="49160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83" name="Oval 109"/>
          <p:cNvSpPr>
            <a:spLocks noChangeArrowheads="1"/>
          </p:cNvSpPr>
          <p:nvPr/>
        </p:nvSpPr>
        <p:spPr bwMode="auto">
          <a:xfrm>
            <a:off x="3110850" y="48398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84" name="Oval 110"/>
          <p:cNvSpPr>
            <a:spLocks noChangeArrowheads="1"/>
          </p:cNvSpPr>
          <p:nvPr/>
        </p:nvSpPr>
        <p:spPr bwMode="auto">
          <a:xfrm>
            <a:off x="3339450" y="45350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85" name="Line 111"/>
          <p:cNvSpPr>
            <a:spLocks noChangeShapeType="1"/>
          </p:cNvSpPr>
          <p:nvPr/>
        </p:nvSpPr>
        <p:spPr bwMode="auto">
          <a:xfrm flipH="1">
            <a:off x="3415650" y="4687406"/>
            <a:ext cx="0" cy="228600"/>
          </a:xfrm>
          <a:prstGeom prst="line">
            <a:avLst/>
          </a:prstGeom>
          <a:noFill/>
          <a:ln w="19050">
            <a:solidFill>
              <a:srgbClr val="0000FF"/>
            </a:solidFill>
            <a:round/>
            <a:headEnd/>
            <a:tailEnd/>
          </a:ln>
        </p:spPr>
        <p:txBody>
          <a:bodyPr wrap="none" anchor="ctr"/>
          <a:lstStyle/>
          <a:p>
            <a:endParaRPr lang="zh-CN" altLang="en-US"/>
          </a:p>
        </p:txBody>
      </p:sp>
      <p:sp>
        <p:nvSpPr>
          <p:cNvPr id="49186" name="Line 112"/>
          <p:cNvSpPr>
            <a:spLocks noChangeShapeType="1"/>
          </p:cNvSpPr>
          <p:nvPr/>
        </p:nvSpPr>
        <p:spPr bwMode="auto">
          <a:xfrm flipV="1">
            <a:off x="1277288" y="4620731"/>
            <a:ext cx="66675" cy="452437"/>
          </a:xfrm>
          <a:prstGeom prst="line">
            <a:avLst/>
          </a:prstGeom>
          <a:noFill/>
          <a:ln w="19050">
            <a:solidFill>
              <a:srgbClr val="006600"/>
            </a:solidFill>
            <a:prstDash val="dash"/>
            <a:round/>
            <a:headEnd/>
            <a:tailEnd/>
          </a:ln>
        </p:spPr>
        <p:txBody>
          <a:bodyPr wrap="none" anchor="ctr"/>
          <a:lstStyle/>
          <a:p>
            <a:endParaRPr lang="zh-CN" altLang="en-US"/>
          </a:p>
        </p:txBody>
      </p:sp>
      <p:sp>
        <p:nvSpPr>
          <p:cNvPr id="49187" name="Line 113"/>
          <p:cNvSpPr>
            <a:spLocks noChangeShapeType="1"/>
          </p:cNvSpPr>
          <p:nvPr/>
        </p:nvSpPr>
        <p:spPr bwMode="auto">
          <a:xfrm flipH="1" flipV="1">
            <a:off x="1363013" y="4611206"/>
            <a:ext cx="209550" cy="314325"/>
          </a:xfrm>
          <a:prstGeom prst="line">
            <a:avLst/>
          </a:prstGeom>
          <a:noFill/>
          <a:ln w="19050">
            <a:solidFill>
              <a:srgbClr val="006600"/>
            </a:solidFill>
            <a:prstDash val="dash"/>
            <a:round/>
            <a:headEnd/>
            <a:tailEnd/>
          </a:ln>
        </p:spPr>
        <p:txBody>
          <a:bodyPr wrap="none" anchor="ctr"/>
          <a:lstStyle/>
          <a:p>
            <a:endParaRPr lang="zh-CN" altLang="en-US"/>
          </a:p>
        </p:txBody>
      </p:sp>
      <p:sp>
        <p:nvSpPr>
          <p:cNvPr id="49188" name="Line 114"/>
          <p:cNvSpPr>
            <a:spLocks noChangeShapeType="1"/>
          </p:cNvSpPr>
          <p:nvPr/>
        </p:nvSpPr>
        <p:spPr bwMode="auto">
          <a:xfrm flipV="1">
            <a:off x="1291575" y="4925531"/>
            <a:ext cx="290513" cy="142875"/>
          </a:xfrm>
          <a:prstGeom prst="line">
            <a:avLst/>
          </a:prstGeom>
          <a:noFill/>
          <a:ln w="19050">
            <a:solidFill>
              <a:srgbClr val="006600"/>
            </a:solidFill>
            <a:prstDash val="dash"/>
            <a:round/>
            <a:headEnd/>
            <a:tailEnd/>
          </a:ln>
        </p:spPr>
        <p:txBody>
          <a:bodyPr wrap="none" anchor="ctr"/>
          <a:lstStyle/>
          <a:p>
            <a:endParaRPr lang="zh-CN" altLang="en-US"/>
          </a:p>
        </p:txBody>
      </p:sp>
      <p:sp>
        <p:nvSpPr>
          <p:cNvPr id="49189" name="Oval 115"/>
          <p:cNvSpPr>
            <a:spLocks noChangeArrowheads="1"/>
          </p:cNvSpPr>
          <p:nvPr/>
        </p:nvSpPr>
        <p:spPr bwMode="auto">
          <a:xfrm>
            <a:off x="443850" y="40778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90" name="Oval 116"/>
          <p:cNvSpPr>
            <a:spLocks noChangeArrowheads="1"/>
          </p:cNvSpPr>
          <p:nvPr/>
        </p:nvSpPr>
        <p:spPr bwMode="auto">
          <a:xfrm>
            <a:off x="824850" y="39254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91" name="Line 117"/>
          <p:cNvSpPr>
            <a:spLocks noChangeShapeType="1"/>
          </p:cNvSpPr>
          <p:nvPr/>
        </p:nvSpPr>
        <p:spPr bwMode="auto">
          <a:xfrm flipV="1">
            <a:off x="543863" y="4015893"/>
            <a:ext cx="357187" cy="138113"/>
          </a:xfrm>
          <a:prstGeom prst="line">
            <a:avLst/>
          </a:prstGeom>
          <a:noFill/>
          <a:ln w="19050">
            <a:solidFill>
              <a:srgbClr val="0000FF"/>
            </a:solidFill>
            <a:round/>
            <a:headEnd/>
            <a:tailEnd/>
          </a:ln>
        </p:spPr>
        <p:txBody>
          <a:bodyPr wrap="none" anchor="ctr"/>
          <a:lstStyle/>
          <a:p>
            <a:endParaRPr lang="zh-CN" altLang="en-US"/>
          </a:p>
        </p:txBody>
      </p:sp>
      <p:sp>
        <p:nvSpPr>
          <p:cNvPr id="49192" name="Oval 118"/>
          <p:cNvSpPr>
            <a:spLocks noChangeArrowheads="1"/>
          </p:cNvSpPr>
          <p:nvPr/>
        </p:nvSpPr>
        <p:spPr bwMode="auto">
          <a:xfrm>
            <a:off x="596250" y="3696806"/>
            <a:ext cx="152400" cy="152400"/>
          </a:xfrm>
          <a:prstGeom prst="ellipse">
            <a:avLst/>
          </a:prstGeom>
          <a:solidFill>
            <a:srgbClr val="0000FF"/>
          </a:solidFill>
          <a:ln w="9525">
            <a:solidFill>
              <a:schemeClr val="tx1"/>
            </a:solidFill>
            <a:round/>
            <a:headEnd/>
            <a:tailEnd/>
          </a:ln>
        </p:spPr>
        <p:txBody>
          <a:bodyPr wrap="none" anchor="ctr"/>
          <a:lstStyle/>
          <a:p>
            <a:endParaRPr lang="zh-CN" altLang="en-US"/>
          </a:p>
        </p:txBody>
      </p:sp>
      <p:sp>
        <p:nvSpPr>
          <p:cNvPr id="49193" name="Line 119"/>
          <p:cNvSpPr>
            <a:spLocks noChangeShapeType="1"/>
          </p:cNvSpPr>
          <p:nvPr/>
        </p:nvSpPr>
        <p:spPr bwMode="auto">
          <a:xfrm flipH="1">
            <a:off x="515288" y="3787293"/>
            <a:ext cx="142875" cy="371475"/>
          </a:xfrm>
          <a:prstGeom prst="line">
            <a:avLst/>
          </a:prstGeom>
          <a:noFill/>
          <a:ln w="19050">
            <a:solidFill>
              <a:srgbClr val="0000FF"/>
            </a:solidFill>
            <a:round/>
            <a:headEnd/>
            <a:tailEnd/>
          </a:ln>
        </p:spPr>
        <p:txBody>
          <a:bodyPr wrap="none" anchor="ctr"/>
          <a:lstStyle/>
          <a:p>
            <a:endParaRPr lang="zh-CN" altLang="en-US"/>
          </a:p>
        </p:txBody>
      </p:sp>
      <p:sp>
        <p:nvSpPr>
          <p:cNvPr id="49194" name="Line 120"/>
          <p:cNvSpPr>
            <a:spLocks noChangeShapeType="1"/>
          </p:cNvSpPr>
          <p:nvPr/>
        </p:nvSpPr>
        <p:spPr bwMode="auto">
          <a:xfrm>
            <a:off x="681975" y="3773006"/>
            <a:ext cx="223838" cy="233362"/>
          </a:xfrm>
          <a:prstGeom prst="line">
            <a:avLst/>
          </a:prstGeom>
          <a:noFill/>
          <a:ln w="19050">
            <a:solidFill>
              <a:srgbClr val="0000FF"/>
            </a:solidFill>
            <a:round/>
            <a:headEnd/>
            <a:tailEnd/>
          </a:ln>
        </p:spPr>
        <p:txBody>
          <a:bodyPr wrap="none" anchor="ctr"/>
          <a:lstStyle/>
          <a:p>
            <a:endParaRPr lang="zh-CN" altLang="en-US"/>
          </a:p>
        </p:txBody>
      </p:sp>
      <p:sp>
        <p:nvSpPr>
          <p:cNvPr id="49195" name="Line 121"/>
          <p:cNvSpPr>
            <a:spLocks noChangeShapeType="1"/>
          </p:cNvSpPr>
          <p:nvPr/>
        </p:nvSpPr>
        <p:spPr bwMode="auto">
          <a:xfrm>
            <a:off x="977250" y="4001606"/>
            <a:ext cx="1447800" cy="0"/>
          </a:xfrm>
          <a:prstGeom prst="line">
            <a:avLst/>
          </a:prstGeom>
          <a:noFill/>
          <a:ln w="19050">
            <a:solidFill>
              <a:srgbClr val="0000FF"/>
            </a:solidFill>
            <a:round/>
            <a:headEnd/>
            <a:tailEnd/>
          </a:ln>
        </p:spPr>
        <p:txBody>
          <a:bodyPr wrap="none" anchor="ctr"/>
          <a:lstStyle/>
          <a:p>
            <a:endParaRPr lang="zh-CN" altLang="en-US"/>
          </a:p>
        </p:txBody>
      </p:sp>
      <p:sp>
        <p:nvSpPr>
          <p:cNvPr id="49196" name="Oval 122"/>
          <p:cNvSpPr>
            <a:spLocks noChangeArrowheads="1"/>
          </p:cNvSpPr>
          <p:nvPr/>
        </p:nvSpPr>
        <p:spPr bwMode="auto">
          <a:xfrm>
            <a:off x="2272650" y="39254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97" name="Oval 123"/>
          <p:cNvSpPr>
            <a:spLocks noChangeArrowheads="1"/>
          </p:cNvSpPr>
          <p:nvPr/>
        </p:nvSpPr>
        <p:spPr bwMode="auto">
          <a:xfrm>
            <a:off x="2501250" y="40778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98" name="Oval 124"/>
          <p:cNvSpPr>
            <a:spLocks noChangeArrowheads="1"/>
          </p:cNvSpPr>
          <p:nvPr/>
        </p:nvSpPr>
        <p:spPr bwMode="auto">
          <a:xfrm>
            <a:off x="2577450" y="37730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199" name="Line 125"/>
          <p:cNvSpPr>
            <a:spLocks noChangeShapeType="1"/>
          </p:cNvSpPr>
          <p:nvPr/>
        </p:nvSpPr>
        <p:spPr bwMode="auto">
          <a:xfrm flipV="1">
            <a:off x="2582213" y="3853968"/>
            <a:ext cx="76200" cy="295275"/>
          </a:xfrm>
          <a:prstGeom prst="line">
            <a:avLst/>
          </a:prstGeom>
          <a:noFill/>
          <a:ln w="19050">
            <a:solidFill>
              <a:srgbClr val="0000FF"/>
            </a:solidFill>
            <a:round/>
            <a:headEnd/>
            <a:tailEnd/>
          </a:ln>
        </p:spPr>
        <p:txBody>
          <a:bodyPr wrap="none" anchor="ctr"/>
          <a:lstStyle/>
          <a:p>
            <a:endParaRPr lang="zh-CN" altLang="en-US"/>
          </a:p>
        </p:txBody>
      </p:sp>
      <p:sp>
        <p:nvSpPr>
          <p:cNvPr id="49200" name="Line 126"/>
          <p:cNvSpPr>
            <a:spLocks noChangeShapeType="1"/>
          </p:cNvSpPr>
          <p:nvPr/>
        </p:nvSpPr>
        <p:spPr bwMode="auto">
          <a:xfrm flipV="1">
            <a:off x="2353613" y="3858731"/>
            <a:ext cx="300037" cy="133350"/>
          </a:xfrm>
          <a:prstGeom prst="line">
            <a:avLst/>
          </a:prstGeom>
          <a:noFill/>
          <a:ln w="19050">
            <a:solidFill>
              <a:srgbClr val="0000FF"/>
            </a:solidFill>
            <a:round/>
            <a:headEnd/>
            <a:tailEnd/>
          </a:ln>
        </p:spPr>
        <p:txBody>
          <a:bodyPr wrap="none" anchor="ctr"/>
          <a:lstStyle/>
          <a:p>
            <a:endParaRPr lang="zh-CN" altLang="en-US"/>
          </a:p>
        </p:txBody>
      </p:sp>
      <p:sp>
        <p:nvSpPr>
          <p:cNvPr id="49201" name="Line 127"/>
          <p:cNvSpPr>
            <a:spLocks noChangeShapeType="1"/>
          </p:cNvSpPr>
          <p:nvPr/>
        </p:nvSpPr>
        <p:spPr bwMode="auto">
          <a:xfrm>
            <a:off x="3196575" y="3234843"/>
            <a:ext cx="214313" cy="95250"/>
          </a:xfrm>
          <a:prstGeom prst="line">
            <a:avLst/>
          </a:prstGeom>
          <a:noFill/>
          <a:ln w="19050">
            <a:solidFill>
              <a:srgbClr val="0000FF"/>
            </a:solidFill>
            <a:prstDash val="sysDot"/>
            <a:round/>
            <a:headEnd/>
            <a:tailEnd/>
          </a:ln>
        </p:spPr>
        <p:txBody>
          <a:bodyPr wrap="none" anchor="ctr"/>
          <a:lstStyle/>
          <a:p>
            <a:endParaRPr lang="zh-CN" altLang="en-US"/>
          </a:p>
        </p:txBody>
      </p:sp>
      <p:sp>
        <p:nvSpPr>
          <p:cNvPr id="49202" name="Oval 128"/>
          <p:cNvSpPr>
            <a:spLocks noChangeArrowheads="1"/>
          </p:cNvSpPr>
          <p:nvPr/>
        </p:nvSpPr>
        <p:spPr bwMode="auto">
          <a:xfrm>
            <a:off x="3110850" y="31634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203" name="Oval 129"/>
          <p:cNvSpPr>
            <a:spLocks noChangeArrowheads="1"/>
          </p:cNvSpPr>
          <p:nvPr/>
        </p:nvSpPr>
        <p:spPr bwMode="auto">
          <a:xfrm>
            <a:off x="3339450" y="32396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204" name="Oval 130"/>
          <p:cNvSpPr>
            <a:spLocks noChangeArrowheads="1"/>
          </p:cNvSpPr>
          <p:nvPr/>
        </p:nvSpPr>
        <p:spPr bwMode="auto">
          <a:xfrm>
            <a:off x="3110850" y="30110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205" name="Line 131"/>
          <p:cNvSpPr>
            <a:spLocks noChangeShapeType="1"/>
          </p:cNvSpPr>
          <p:nvPr/>
        </p:nvSpPr>
        <p:spPr bwMode="auto">
          <a:xfrm flipH="1" flipV="1">
            <a:off x="3206100" y="3106256"/>
            <a:ext cx="209550" cy="209550"/>
          </a:xfrm>
          <a:prstGeom prst="line">
            <a:avLst/>
          </a:prstGeom>
          <a:noFill/>
          <a:ln w="19050">
            <a:solidFill>
              <a:srgbClr val="0000FF"/>
            </a:solidFill>
            <a:prstDash val="sysDot"/>
            <a:round/>
            <a:headEnd/>
            <a:tailEnd/>
          </a:ln>
        </p:spPr>
        <p:txBody>
          <a:bodyPr wrap="none" anchor="ctr"/>
          <a:lstStyle/>
          <a:p>
            <a:endParaRPr lang="zh-CN" altLang="en-US"/>
          </a:p>
        </p:txBody>
      </p:sp>
      <p:sp>
        <p:nvSpPr>
          <p:cNvPr id="49206" name="Line 132"/>
          <p:cNvSpPr>
            <a:spLocks noChangeShapeType="1"/>
          </p:cNvSpPr>
          <p:nvPr/>
        </p:nvSpPr>
        <p:spPr bwMode="auto">
          <a:xfrm flipV="1">
            <a:off x="2667938" y="3249131"/>
            <a:ext cx="523875" cy="604837"/>
          </a:xfrm>
          <a:prstGeom prst="line">
            <a:avLst/>
          </a:prstGeom>
          <a:noFill/>
          <a:ln w="19050">
            <a:solidFill>
              <a:srgbClr val="0000FF"/>
            </a:solidFill>
            <a:round/>
            <a:headEnd/>
            <a:tailEnd/>
          </a:ln>
        </p:spPr>
        <p:txBody>
          <a:bodyPr wrap="none" anchor="ctr"/>
          <a:lstStyle/>
          <a:p>
            <a:endParaRPr lang="zh-CN" altLang="en-US"/>
          </a:p>
        </p:txBody>
      </p:sp>
      <p:sp>
        <p:nvSpPr>
          <p:cNvPr id="49207" name="Oval 133"/>
          <p:cNvSpPr>
            <a:spLocks noChangeArrowheads="1"/>
          </p:cNvSpPr>
          <p:nvPr/>
        </p:nvSpPr>
        <p:spPr bwMode="auto">
          <a:xfrm rot="4686555">
            <a:off x="1434450" y="30110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208" name="Line 134"/>
          <p:cNvSpPr>
            <a:spLocks noChangeShapeType="1"/>
          </p:cNvSpPr>
          <p:nvPr/>
        </p:nvSpPr>
        <p:spPr bwMode="auto">
          <a:xfrm rot="4676136" flipH="1">
            <a:off x="1108219" y="3184837"/>
            <a:ext cx="184150" cy="261938"/>
          </a:xfrm>
          <a:prstGeom prst="line">
            <a:avLst/>
          </a:prstGeom>
          <a:noFill/>
          <a:ln w="19050">
            <a:solidFill>
              <a:srgbClr val="006600"/>
            </a:solidFill>
            <a:prstDash val="dash"/>
            <a:round/>
            <a:headEnd/>
            <a:tailEnd/>
          </a:ln>
        </p:spPr>
        <p:txBody>
          <a:bodyPr wrap="none" anchor="ctr"/>
          <a:lstStyle/>
          <a:p>
            <a:endParaRPr lang="zh-CN" altLang="en-US"/>
          </a:p>
        </p:txBody>
      </p:sp>
      <p:sp>
        <p:nvSpPr>
          <p:cNvPr id="49209" name="Line 135"/>
          <p:cNvSpPr>
            <a:spLocks noChangeShapeType="1"/>
          </p:cNvSpPr>
          <p:nvPr/>
        </p:nvSpPr>
        <p:spPr bwMode="auto">
          <a:xfrm rot="4686555">
            <a:off x="1252682" y="2943537"/>
            <a:ext cx="46037" cy="441325"/>
          </a:xfrm>
          <a:prstGeom prst="line">
            <a:avLst/>
          </a:prstGeom>
          <a:noFill/>
          <a:ln w="19050">
            <a:solidFill>
              <a:srgbClr val="0000FF"/>
            </a:solidFill>
            <a:round/>
            <a:headEnd/>
            <a:tailEnd/>
          </a:ln>
        </p:spPr>
        <p:txBody>
          <a:bodyPr wrap="none" anchor="ctr"/>
          <a:lstStyle/>
          <a:p>
            <a:endParaRPr lang="zh-CN" altLang="en-US"/>
          </a:p>
        </p:txBody>
      </p:sp>
      <p:sp>
        <p:nvSpPr>
          <p:cNvPr id="49210" name="Line 136"/>
          <p:cNvSpPr>
            <a:spLocks noChangeShapeType="1"/>
          </p:cNvSpPr>
          <p:nvPr/>
        </p:nvSpPr>
        <p:spPr bwMode="auto">
          <a:xfrm>
            <a:off x="1586850" y="3087206"/>
            <a:ext cx="1524000" cy="0"/>
          </a:xfrm>
          <a:prstGeom prst="line">
            <a:avLst/>
          </a:prstGeom>
          <a:noFill/>
          <a:ln w="19050">
            <a:solidFill>
              <a:srgbClr val="0000FF"/>
            </a:solidFill>
            <a:round/>
            <a:headEnd/>
            <a:tailEnd/>
          </a:ln>
        </p:spPr>
        <p:txBody>
          <a:bodyPr wrap="none" anchor="ctr"/>
          <a:lstStyle/>
          <a:p>
            <a:endParaRPr lang="zh-CN" altLang="en-US"/>
          </a:p>
        </p:txBody>
      </p:sp>
      <p:sp>
        <p:nvSpPr>
          <p:cNvPr id="49211" name="Text Box 137"/>
          <p:cNvSpPr txBox="1">
            <a:spLocks noChangeArrowheads="1"/>
          </p:cNvSpPr>
          <p:nvPr/>
        </p:nvSpPr>
        <p:spPr bwMode="auto">
          <a:xfrm>
            <a:off x="822325" y="6088295"/>
            <a:ext cx="1981200" cy="365125"/>
          </a:xfrm>
          <a:prstGeom prst="rect">
            <a:avLst/>
          </a:prstGeom>
          <a:noFill/>
          <a:ln w="9525">
            <a:noFill/>
            <a:miter lim="800000"/>
            <a:headEnd/>
            <a:tailEnd/>
          </a:ln>
        </p:spPr>
        <p:txBody>
          <a:bodyPr lIns="0" tIns="0" rIns="0" bIns="0">
            <a:spAutoFit/>
          </a:bodyPr>
          <a:lstStyle/>
          <a:p>
            <a:r>
              <a:rPr kumimoji="1" lang="zh-CN" altLang="en-US" sz="2400">
                <a:solidFill>
                  <a:schemeClr val="bg2"/>
                </a:solidFill>
              </a:rPr>
              <a:t>带环</a:t>
            </a:r>
            <a:r>
              <a:rPr kumimoji="1" lang="en-US" altLang="zh-CN" sz="2400">
                <a:solidFill>
                  <a:schemeClr val="bg2"/>
                </a:solidFill>
              </a:rPr>
              <a:t>3-</a:t>
            </a:r>
            <a:r>
              <a:rPr kumimoji="1" lang="zh-CN" altLang="en-US" sz="2400">
                <a:solidFill>
                  <a:schemeClr val="bg2"/>
                </a:solidFill>
              </a:rPr>
              <a:t>立方体</a:t>
            </a:r>
          </a:p>
        </p:txBody>
      </p:sp>
      <p:sp>
        <p:nvSpPr>
          <p:cNvPr id="49212" name="Line 368"/>
          <p:cNvSpPr>
            <a:spLocks noChangeShapeType="1"/>
          </p:cNvSpPr>
          <p:nvPr/>
        </p:nvSpPr>
        <p:spPr bwMode="auto">
          <a:xfrm flipV="1">
            <a:off x="3182288" y="3106256"/>
            <a:ext cx="4762" cy="133350"/>
          </a:xfrm>
          <a:prstGeom prst="line">
            <a:avLst/>
          </a:prstGeom>
          <a:noFill/>
          <a:ln w="19050">
            <a:solidFill>
              <a:srgbClr val="0000FF"/>
            </a:solidFill>
            <a:prstDash val="sysDot"/>
            <a:round/>
            <a:headEnd/>
            <a:tailEnd/>
          </a:ln>
        </p:spPr>
        <p:txBody>
          <a:bodyPr wrap="none" anchor="ctr"/>
          <a:lstStyle/>
          <a:p>
            <a:endParaRPr lang="zh-CN" altLang="en-US"/>
          </a:p>
        </p:txBody>
      </p:sp>
      <p:sp>
        <p:nvSpPr>
          <p:cNvPr id="49213" name="Oval 369"/>
          <p:cNvSpPr>
            <a:spLocks noChangeArrowheads="1"/>
          </p:cNvSpPr>
          <p:nvPr/>
        </p:nvSpPr>
        <p:spPr bwMode="auto">
          <a:xfrm rot="4686555">
            <a:off x="977250" y="3163406"/>
            <a:ext cx="152400" cy="152400"/>
          </a:xfrm>
          <a:prstGeom prst="ellipse">
            <a:avLst/>
          </a:prstGeom>
          <a:solidFill>
            <a:srgbClr val="0000FF"/>
          </a:solidFill>
          <a:ln w="9525" algn="ctr">
            <a:solidFill>
              <a:schemeClr val="tx1"/>
            </a:solidFill>
            <a:round/>
            <a:headEnd/>
            <a:tailEnd/>
          </a:ln>
        </p:spPr>
        <p:txBody>
          <a:bodyPr wrap="none" anchor="ctr"/>
          <a:lstStyle/>
          <a:p>
            <a:endParaRPr lang="zh-CN" altLang="en-US"/>
          </a:p>
        </p:txBody>
      </p:sp>
      <p:sp>
        <p:nvSpPr>
          <p:cNvPr id="49214" name="Oval 370"/>
          <p:cNvSpPr>
            <a:spLocks noChangeArrowheads="1"/>
          </p:cNvSpPr>
          <p:nvPr/>
        </p:nvSpPr>
        <p:spPr bwMode="auto">
          <a:xfrm rot="4686555">
            <a:off x="1282050" y="3315806"/>
            <a:ext cx="152400" cy="152400"/>
          </a:xfrm>
          <a:prstGeom prst="ellipse">
            <a:avLst/>
          </a:prstGeom>
          <a:solidFill>
            <a:srgbClr val="008000"/>
          </a:solidFill>
          <a:ln w="9525">
            <a:solidFill>
              <a:schemeClr val="tx1"/>
            </a:solidFill>
            <a:round/>
            <a:headEnd/>
            <a:tailEnd/>
          </a:ln>
        </p:spPr>
        <p:txBody>
          <a:bodyPr wrap="none" anchor="ctr"/>
          <a:lstStyle/>
          <a:p>
            <a:endParaRPr lang="zh-CN" altLang="en-US"/>
          </a:p>
        </p:txBody>
      </p:sp>
      <p:sp>
        <p:nvSpPr>
          <p:cNvPr id="49215" name="Oval 371"/>
          <p:cNvSpPr>
            <a:spLocks noChangeArrowheads="1"/>
          </p:cNvSpPr>
          <p:nvPr/>
        </p:nvSpPr>
        <p:spPr bwMode="auto">
          <a:xfrm>
            <a:off x="1510650" y="4839806"/>
            <a:ext cx="152400" cy="152400"/>
          </a:xfrm>
          <a:prstGeom prst="ellipse">
            <a:avLst/>
          </a:prstGeom>
          <a:solidFill>
            <a:srgbClr val="008000"/>
          </a:solidFill>
          <a:ln w="9525" algn="ctr">
            <a:solidFill>
              <a:schemeClr val="tx1"/>
            </a:solidFill>
            <a:round/>
            <a:headEnd/>
            <a:tailEnd/>
          </a:ln>
        </p:spPr>
        <p:txBody>
          <a:bodyPr wrap="none" anchor="ctr"/>
          <a:lstStyle/>
          <a:p>
            <a:endParaRPr lang="zh-CN" altLang="en-US"/>
          </a:p>
        </p:txBody>
      </p:sp>
      <p:sp>
        <p:nvSpPr>
          <p:cNvPr id="49216" name="Oval 372"/>
          <p:cNvSpPr>
            <a:spLocks noChangeArrowheads="1"/>
          </p:cNvSpPr>
          <p:nvPr/>
        </p:nvSpPr>
        <p:spPr bwMode="auto">
          <a:xfrm>
            <a:off x="1205850" y="4992206"/>
            <a:ext cx="152400" cy="152400"/>
          </a:xfrm>
          <a:prstGeom prst="ellipse">
            <a:avLst/>
          </a:prstGeom>
          <a:solidFill>
            <a:srgbClr val="008000"/>
          </a:solidFill>
          <a:ln w="9525" algn="ctr">
            <a:solidFill>
              <a:schemeClr val="tx1"/>
            </a:solidFill>
            <a:round/>
            <a:headEnd/>
            <a:tailEnd/>
          </a:ln>
        </p:spPr>
        <p:txBody>
          <a:bodyPr wrap="none" anchor="ctr"/>
          <a:lstStyle/>
          <a:p>
            <a:endParaRPr lang="zh-CN" altLang="en-US"/>
          </a:p>
        </p:txBody>
      </p:sp>
      <p:sp>
        <p:nvSpPr>
          <p:cNvPr id="49217" name="Oval 373"/>
          <p:cNvSpPr>
            <a:spLocks noChangeArrowheads="1"/>
          </p:cNvSpPr>
          <p:nvPr/>
        </p:nvSpPr>
        <p:spPr bwMode="auto">
          <a:xfrm>
            <a:off x="1282050" y="4535006"/>
            <a:ext cx="152400" cy="152400"/>
          </a:xfrm>
          <a:prstGeom prst="ellipse">
            <a:avLst/>
          </a:prstGeom>
          <a:solidFill>
            <a:srgbClr val="008000"/>
          </a:solidFill>
          <a:ln w="9525" algn="ctr">
            <a:solidFill>
              <a:schemeClr val="tx1"/>
            </a:solidFill>
            <a:round/>
            <a:headEnd/>
            <a:tailEnd/>
          </a:ln>
        </p:spPr>
        <p:txBody>
          <a:bodyPr wrap="none" anchor="ctr"/>
          <a:lstStyle/>
          <a:p>
            <a:endParaRPr lang="zh-CN" altLang="en-US"/>
          </a:p>
        </p:txBody>
      </p:sp>
      <p:sp>
        <p:nvSpPr>
          <p:cNvPr id="49218" name="Line 374"/>
          <p:cNvSpPr>
            <a:spLocks noChangeAspect="1" noChangeShapeType="1"/>
          </p:cNvSpPr>
          <p:nvPr/>
        </p:nvSpPr>
        <p:spPr bwMode="auto">
          <a:xfrm flipH="1">
            <a:off x="4160838" y="1468438"/>
            <a:ext cx="1495425" cy="1425575"/>
          </a:xfrm>
          <a:prstGeom prst="line">
            <a:avLst/>
          </a:prstGeom>
          <a:noFill/>
          <a:ln w="28575">
            <a:solidFill>
              <a:srgbClr val="00CC00"/>
            </a:solidFill>
            <a:round/>
            <a:headEnd/>
            <a:tailEnd/>
          </a:ln>
        </p:spPr>
        <p:txBody>
          <a:bodyPr wrap="none" anchor="ctr"/>
          <a:lstStyle/>
          <a:p>
            <a:endParaRPr lang="zh-CN" altLang="en-US"/>
          </a:p>
        </p:txBody>
      </p:sp>
      <p:sp>
        <p:nvSpPr>
          <p:cNvPr id="49219" name="Line 375"/>
          <p:cNvSpPr>
            <a:spLocks noChangeAspect="1" noChangeShapeType="1"/>
          </p:cNvSpPr>
          <p:nvPr/>
        </p:nvSpPr>
        <p:spPr bwMode="auto">
          <a:xfrm flipH="1">
            <a:off x="4964113" y="1465263"/>
            <a:ext cx="1495425" cy="1423987"/>
          </a:xfrm>
          <a:prstGeom prst="line">
            <a:avLst/>
          </a:prstGeom>
          <a:noFill/>
          <a:ln w="28575">
            <a:solidFill>
              <a:srgbClr val="00CC00"/>
            </a:solidFill>
            <a:round/>
            <a:headEnd/>
            <a:tailEnd/>
          </a:ln>
        </p:spPr>
        <p:txBody>
          <a:bodyPr wrap="none" anchor="ctr"/>
          <a:lstStyle/>
          <a:p>
            <a:endParaRPr lang="zh-CN" altLang="en-US"/>
          </a:p>
        </p:txBody>
      </p:sp>
      <p:sp>
        <p:nvSpPr>
          <p:cNvPr id="49220" name="Line 376"/>
          <p:cNvSpPr>
            <a:spLocks noChangeAspect="1" noChangeShapeType="1"/>
          </p:cNvSpPr>
          <p:nvPr/>
        </p:nvSpPr>
        <p:spPr bwMode="auto">
          <a:xfrm flipH="1">
            <a:off x="5838825" y="1468438"/>
            <a:ext cx="1493838" cy="1425575"/>
          </a:xfrm>
          <a:prstGeom prst="line">
            <a:avLst/>
          </a:prstGeom>
          <a:noFill/>
          <a:ln w="28575">
            <a:solidFill>
              <a:srgbClr val="00CC00"/>
            </a:solidFill>
            <a:round/>
            <a:headEnd/>
            <a:tailEnd/>
          </a:ln>
        </p:spPr>
        <p:txBody>
          <a:bodyPr wrap="none" anchor="ctr"/>
          <a:lstStyle/>
          <a:p>
            <a:endParaRPr lang="zh-CN" altLang="en-US"/>
          </a:p>
        </p:txBody>
      </p:sp>
      <p:sp>
        <p:nvSpPr>
          <p:cNvPr id="49221" name="Line 377"/>
          <p:cNvSpPr>
            <a:spLocks noChangeAspect="1" noChangeShapeType="1"/>
          </p:cNvSpPr>
          <p:nvPr/>
        </p:nvSpPr>
        <p:spPr bwMode="auto">
          <a:xfrm flipH="1">
            <a:off x="6707188" y="1468438"/>
            <a:ext cx="1490662" cy="1425575"/>
          </a:xfrm>
          <a:prstGeom prst="line">
            <a:avLst/>
          </a:prstGeom>
          <a:noFill/>
          <a:ln w="28575">
            <a:solidFill>
              <a:srgbClr val="00CC00"/>
            </a:solidFill>
            <a:round/>
            <a:headEnd/>
            <a:tailEnd/>
          </a:ln>
        </p:spPr>
        <p:txBody>
          <a:bodyPr wrap="none" anchor="ctr"/>
          <a:lstStyle/>
          <a:p>
            <a:endParaRPr lang="zh-CN" altLang="en-US"/>
          </a:p>
        </p:txBody>
      </p:sp>
      <p:sp>
        <p:nvSpPr>
          <p:cNvPr id="49222" name="Line 378"/>
          <p:cNvSpPr>
            <a:spLocks noChangeAspect="1" noChangeShapeType="1"/>
          </p:cNvSpPr>
          <p:nvPr/>
        </p:nvSpPr>
        <p:spPr bwMode="auto">
          <a:xfrm flipH="1">
            <a:off x="6707188" y="2214563"/>
            <a:ext cx="1490662" cy="1423987"/>
          </a:xfrm>
          <a:prstGeom prst="line">
            <a:avLst/>
          </a:prstGeom>
          <a:noFill/>
          <a:ln w="28575">
            <a:solidFill>
              <a:srgbClr val="00CC00"/>
            </a:solidFill>
            <a:round/>
            <a:headEnd/>
            <a:tailEnd/>
          </a:ln>
        </p:spPr>
        <p:txBody>
          <a:bodyPr wrap="none" anchor="ctr"/>
          <a:lstStyle/>
          <a:p>
            <a:endParaRPr lang="zh-CN" altLang="en-US"/>
          </a:p>
        </p:txBody>
      </p:sp>
      <p:sp>
        <p:nvSpPr>
          <p:cNvPr id="49223" name="Line 379"/>
          <p:cNvSpPr>
            <a:spLocks noChangeAspect="1" noChangeShapeType="1"/>
          </p:cNvSpPr>
          <p:nvPr/>
        </p:nvSpPr>
        <p:spPr bwMode="auto">
          <a:xfrm flipH="1">
            <a:off x="6707188" y="2959100"/>
            <a:ext cx="1490662" cy="1425575"/>
          </a:xfrm>
          <a:prstGeom prst="line">
            <a:avLst/>
          </a:prstGeom>
          <a:noFill/>
          <a:ln w="28575">
            <a:solidFill>
              <a:srgbClr val="00CC00"/>
            </a:solidFill>
            <a:round/>
            <a:headEnd/>
            <a:tailEnd/>
          </a:ln>
        </p:spPr>
        <p:txBody>
          <a:bodyPr wrap="none" anchor="ctr"/>
          <a:lstStyle/>
          <a:p>
            <a:endParaRPr lang="zh-CN" altLang="en-US"/>
          </a:p>
        </p:txBody>
      </p:sp>
      <p:sp>
        <p:nvSpPr>
          <p:cNvPr id="49224" name="Line 380"/>
          <p:cNvSpPr>
            <a:spLocks noChangeAspect="1" noChangeShapeType="1"/>
          </p:cNvSpPr>
          <p:nvPr/>
        </p:nvSpPr>
        <p:spPr bwMode="auto">
          <a:xfrm flipH="1">
            <a:off x="6707188" y="3643313"/>
            <a:ext cx="1490662" cy="1423987"/>
          </a:xfrm>
          <a:prstGeom prst="line">
            <a:avLst/>
          </a:prstGeom>
          <a:noFill/>
          <a:ln w="28575">
            <a:solidFill>
              <a:srgbClr val="00CC00"/>
            </a:solidFill>
            <a:round/>
            <a:headEnd/>
            <a:tailEnd/>
          </a:ln>
        </p:spPr>
        <p:txBody>
          <a:bodyPr wrap="none" anchor="ctr"/>
          <a:lstStyle/>
          <a:p>
            <a:endParaRPr lang="zh-CN" altLang="en-US"/>
          </a:p>
        </p:txBody>
      </p:sp>
      <p:grpSp>
        <p:nvGrpSpPr>
          <p:cNvPr id="49225" name="Group 381"/>
          <p:cNvGrpSpPr>
            <a:grpSpLocks noChangeAspect="1"/>
          </p:cNvGrpSpPr>
          <p:nvPr/>
        </p:nvGrpSpPr>
        <p:grpSpPr bwMode="auto">
          <a:xfrm>
            <a:off x="3975100" y="3265488"/>
            <a:ext cx="2919413" cy="376237"/>
            <a:chOff x="1584" y="766"/>
            <a:chExt cx="2256" cy="290"/>
          </a:xfrm>
        </p:grpSpPr>
        <p:grpSp>
          <p:nvGrpSpPr>
            <p:cNvPr id="49441" name="Group 382"/>
            <p:cNvGrpSpPr>
              <a:grpSpLocks noChangeAspect="1"/>
            </p:cNvGrpSpPr>
            <p:nvPr/>
          </p:nvGrpSpPr>
          <p:grpSpPr bwMode="auto">
            <a:xfrm rot="10627608">
              <a:off x="1584" y="766"/>
              <a:ext cx="144" cy="288"/>
              <a:chOff x="3744" y="2160"/>
              <a:chExt cx="144" cy="288"/>
            </a:xfrm>
          </p:grpSpPr>
          <p:sp>
            <p:nvSpPr>
              <p:cNvPr id="49446" name="Arc 383"/>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47" name="Arc 384"/>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442" name="Group 385"/>
            <p:cNvGrpSpPr>
              <a:grpSpLocks noChangeAspect="1"/>
            </p:cNvGrpSpPr>
            <p:nvPr/>
          </p:nvGrpSpPr>
          <p:grpSpPr bwMode="auto">
            <a:xfrm rot="85671">
              <a:off x="3696" y="768"/>
              <a:ext cx="144" cy="288"/>
              <a:chOff x="3744" y="2160"/>
              <a:chExt cx="144" cy="288"/>
            </a:xfrm>
          </p:grpSpPr>
          <p:sp>
            <p:nvSpPr>
              <p:cNvPr id="49444" name="Arc 38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45" name="Arc 38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443" name="Line 388"/>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grpSp>
        <p:nvGrpSpPr>
          <p:cNvPr id="49226" name="Group 389"/>
          <p:cNvGrpSpPr>
            <a:grpSpLocks noChangeAspect="1"/>
          </p:cNvGrpSpPr>
          <p:nvPr/>
        </p:nvGrpSpPr>
        <p:grpSpPr bwMode="auto">
          <a:xfrm>
            <a:off x="3975100" y="4011613"/>
            <a:ext cx="2919413" cy="374650"/>
            <a:chOff x="1584" y="766"/>
            <a:chExt cx="2256" cy="290"/>
          </a:xfrm>
        </p:grpSpPr>
        <p:grpSp>
          <p:nvGrpSpPr>
            <p:cNvPr id="49434" name="Group 390"/>
            <p:cNvGrpSpPr>
              <a:grpSpLocks noChangeAspect="1"/>
            </p:cNvGrpSpPr>
            <p:nvPr/>
          </p:nvGrpSpPr>
          <p:grpSpPr bwMode="auto">
            <a:xfrm rot="10627608">
              <a:off x="1584" y="766"/>
              <a:ext cx="144" cy="288"/>
              <a:chOff x="3744" y="2160"/>
              <a:chExt cx="144" cy="288"/>
            </a:xfrm>
          </p:grpSpPr>
          <p:sp>
            <p:nvSpPr>
              <p:cNvPr id="49439" name="Arc 391"/>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40" name="Arc 392"/>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435" name="Group 393"/>
            <p:cNvGrpSpPr>
              <a:grpSpLocks noChangeAspect="1"/>
            </p:cNvGrpSpPr>
            <p:nvPr/>
          </p:nvGrpSpPr>
          <p:grpSpPr bwMode="auto">
            <a:xfrm rot="85671">
              <a:off x="3696" y="768"/>
              <a:ext cx="144" cy="288"/>
              <a:chOff x="3744" y="2160"/>
              <a:chExt cx="144" cy="288"/>
            </a:xfrm>
          </p:grpSpPr>
          <p:sp>
            <p:nvSpPr>
              <p:cNvPr id="49437" name="Arc 394"/>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38" name="Arc 395"/>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436" name="Line 396"/>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grpSp>
        <p:nvGrpSpPr>
          <p:cNvPr id="49227" name="Group 397"/>
          <p:cNvGrpSpPr>
            <a:grpSpLocks noChangeAspect="1"/>
          </p:cNvGrpSpPr>
          <p:nvPr/>
        </p:nvGrpSpPr>
        <p:grpSpPr bwMode="auto">
          <a:xfrm>
            <a:off x="3975100" y="4694238"/>
            <a:ext cx="2919413" cy="376237"/>
            <a:chOff x="1584" y="766"/>
            <a:chExt cx="2256" cy="290"/>
          </a:xfrm>
        </p:grpSpPr>
        <p:grpSp>
          <p:nvGrpSpPr>
            <p:cNvPr id="49427" name="Group 398"/>
            <p:cNvGrpSpPr>
              <a:grpSpLocks noChangeAspect="1"/>
            </p:cNvGrpSpPr>
            <p:nvPr/>
          </p:nvGrpSpPr>
          <p:grpSpPr bwMode="auto">
            <a:xfrm rot="10627608">
              <a:off x="1584" y="766"/>
              <a:ext cx="144" cy="288"/>
              <a:chOff x="3744" y="2160"/>
              <a:chExt cx="144" cy="288"/>
            </a:xfrm>
          </p:grpSpPr>
          <p:sp>
            <p:nvSpPr>
              <p:cNvPr id="49432" name="Arc 399"/>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33" name="Arc 400"/>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428" name="Group 401"/>
            <p:cNvGrpSpPr>
              <a:grpSpLocks noChangeAspect="1"/>
            </p:cNvGrpSpPr>
            <p:nvPr/>
          </p:nvGrpSpPr>
          <p:grpSpPr bwMode="auto">
            <a:xfrm rot="85671">
              <a:off x="3696" y="768"/>
              <a:ext cx="144" cy="288"/>
              <a:chOff x="3744" y="2160"/>
              <a:chExt cx="144" cy="288"/>
            </a:xfrm>
          </p:grpSpPr>
          <p:sp>
            <p:nvSpPr>
              <p:cNvPr id="49430" name="Arc 402"/>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31" name="Arc 403"/>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429" name="Line 404"/>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grpSp>
        <p:nvGrpSpPr>
          <p:cNvPr id="49228" name="Group 405"/>
          <p:cNvGrpSpPr>
            <a:grpSpLocks noChangeAspect="1"/>
          </p:cNvGrpSpPr>
          <p:nvPr/>
        </p:nvGrpSpPr>
        <p:grpSpPr bwMode="auto">
          <a:xfrm>
            <a:off x="3975100" y="2520950"/>
            <a:ext cx="2919413" cy="374650"/>
            <a:chOff x="1584" y="766"/>
            <a:chExt cx="2256" cy="290"/>
          </a:xfrm>
        </p:grpSpPr>
        <p:grpSp>
          <p:nvGrpSpPr>
            <p:cNvPr id="49420" name="Group 406"/>
            <p:cNvGrpSpPr>
              <a:grpSpLocks noChangeAspect="1"/>
            </p:cNvGrpSpPr>
            <p:nvPr/>
          </p:nvGrpSpPr>
          <p:grpSpPr bwMode="auto">
            <a:xfrm rot="10627608">
              <a:off x="1584" y="766"/>
              <a:ext cx="144" cy="288"/>
              <a:chOff x="3744" y="2160"/>
              <a:chExt cx="144" cy="288"/>
            </a:xfrm>
          </p:grpSpPr>
          <p:sp>
            <p:nvSpPr>
              <p:cNvPr id="49425" name="Arc 407"/>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26" name="Arc 408"/>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421" name="Group 409"/>
            <p:cNvGrpSpPr>
              <a:grpSpLocks noChangeAspect="1"/>
            </p:cNvGrpSpPr>
            <p:nvPr/>
          </p:nvGrpSpPr>
          <p:grpSpPr bwMode="auto">
            <a:xfrm rot="85671">
              <a:off x="3696" y="768"/>
              <a:ext cx="144" cy="288"/>
              <a:chOff x="3744" y="2160"/>
              <a:chExt cx="144" cy="288"/>
            </a:xfrm>
          </p:grpSpPr>
          <p:sp>
            <p:nvSpPr>
              <p:cNvPr id="49423" name="Arc 410"/>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424" name="Arc 411"/>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422" name="Line 412"/>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grpSp>
        <p:nvGrpSpPr>
          <p:cNvPr id="49229" name="Group 413"/>
          <p:cNvGrpSpPr>
            <a:grpSpLocks noChangeAspect="1"/>
          </p:cNvGrpSpPr>
          <p:nvPr/>
        </p:nvGrpSpPr>
        <p:grpSpPr bwMode="auto">
          <a:xfrm>
            <a:off x="4160838" y="2647950"/>
            <a:ext cx="373062" cy="2608263"/>
            <a:chOff x="1728" y="864"/>
            <a:chExt cx="288" cy="2016"/>
          </a:xfrm>
        </p:grpSpPr>
        <p:grpSp>
          <p:nvGrpSpPr>
            <p:cNvPr id="49413" name="Group 414"/>
            <p:cNvGrpSpPr>
              <a:grpSpLocks noChangeAspect="1"/>
            </p:cNvGrpSpPr>
            <p:nvPr/>
          </p:nvGrpSpPr>
          <p:grpSpPr bwMode="auto">
            <a:xfrm rot="-5572392">
              <a:off x="1800" y="792"/>
              <a:ext cx="144" cy="288"/>
              <a:chOff x="3744" y="2160"/>
              <a:chExt cx="144" cy="288"/>
            </a:xfrm>
          </p:grpSpPr>
          <p:sp>
            <p:nvSpPr>
              <p:cNvPr id="49418" name="Arc 415"/>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19" name="Arc 416"/>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414" name="Group 417"/>
            <p:cNvGrpSpPr>
              <a:grpSpLocks noChangeAspect="1"/>
            </p:cNvGrpSpPr>
            <p:nvPr/>
          </p:nvGrpSpPr>
          <p:grpSpPr bwMode="auto">
            <a:xfrm rot="5485671">
              <a:off x="1800" y="2664"/>
              <a:ext cx="144" cy="288"/>
              <a:chOff x="3744" y="2160"/>
              <a:chExt cx="144" cy="288"/>
            </a:xfrm>
          </p:grpSpPr>
          <p:sp>
            <p:nvSpPr>
              <p:cNvPr id="49416" name="Arc 418"/>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17" name="Arc 419"/>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415" name="Line 420"/>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grpSp>
        <p:nvGrpSpPr>
          <p:cNvPr id="49230" name="Group 421"/>
          <p:cNvGrpSpPr>
            <a:grpSpLocks noChangeAspect="1"/>
          </p:cNvGrpSpPr>
          <p:nvPr/>
        </p:nvGrpSpPr>
        <p:grpSpPr bwMode="auto">
          <a:xfrm>
            <a:off x="4968875" y="2647950"/>
            <a:ext cx="373063" cy="2608263"/>
            <a:chOff x="1728" y="864"/>
            <a:chExt cx="288" cy="2016"/>
          </a:xfrm>
        </p:grpSpPr>
        <p:grpSp>
          <p:nvGrpSpPr>
            <p:cNvPr id="49406" name="Group 422"/>
            <p:cNvGrpSpPr>
              <a:grpSpLocks noChangeAspect="1"/>
            </p:cNvGrpSpPr>
            <p:nvPr/>
          </p:nvGrpSpPr>
          <p:grpSpPr bwMode="auto">
            <a:xfrm rot="-5572392">
              <a:off x="1800" y="792"/>
              <a:ext cx="144" cy="288"/>
              <a:chOff x="3744" y="2160"/>
              <a:chExt cx="144" cy="288"/>
            </a:xfrm>
          </p:grpSpPr>
          <p:sp>
            <p:nvSpPr>
              <p:cNvPr id="49411" name="Arc 423"/>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12" name="Arc 424"/>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407" name="Group 425"/>
            <p:cNvGrpSpPr>
              <a:grpSpLocks noChangeAspect="1"/>
            </p:cNvGrpSpPr>
            <p:nvPr/>
          </p:nvGrpSpPr>
          <p:grpSpPr bwMode="auto">
            <a:xfrm rot="5485671">
              <a:off x="1800" y="2664"/>
              <a:ext cx="144" cy="288"/>
              <a:chOff x="3744" y="2160"/>
              <a:chExt cx="144" cy="288"/>
            </a:xfrm>
          </p:grpSpPr>
          <p:sp>
            <p:nvSpPr>
              <p:cNvPr id="49409" name="Arc 42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10" name="Arc 42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408" name="Line 428"/>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grpSp>
        <p:nvGrpSpPr>
          <p:cNvPr id="49231" name="Group 429"/>
          <p:cNvGrpSpPr>
            <a:grpSpLocks noChangeAspect="1"/>
          </p:cNvGrpSpPr>
          <p:nvPr/>
        </p:nvGrpSpPr>
        <p:grpSpPr bwMode="auto">
          <a:xfrm>
            <a:off x="5838825" y="2647950"/>
            <a:ext cx="371475" cy="2608263"/>
            <a:chOff x="1728" y="864"/>
            <a:chExt cx="288" cy="2016"/>
          </a:xfrm>
        </p:grpSpPr>
        <p:grpSp>
          <p:nvGrpSpPr>
            <p:cNvPr id="49399" name="Group 430"/>
            <p:cNvGrpSpPr>
              <a:grpSpLocks noChangeAspect="1"/>
            </p:cNvGrpSpPr>
            <p:nvPr/>
          </p:nvGrpSpPr>
          <p:grpSpPr bwMode="auto">
            <a:xfrm rot="-5572392">
              <a:off x="1800" y="792"/>
              <a:ext cx="144" cy="288"/>
              <a:chOff x="3744" y="2160"/>
              <a:chExt cx="144" cy="288"/>
            </a:xfrm>
          </p:grpSpPr>
          <p:sp>
            <p:nvSpPr>
              <p:cNvPr id="49404" name="Arc 431"/>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05" name="Arc 432"/>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400" name="Group 433"/>
            <p:cNvGrpSpPr>
              <a:grpSpLocks noChangeAspect="1"/>
            </p:cNvGrpSpPr>
            <p:nvPr/>
          </p:nvGrpSpPr>
          <p:grpSpPr bwMode="auto">
            <a:xfrm rot="5485671">
              <a:off x="1800" y="2664"/>
              <a:ext cx="144" cy="288"/>
              <a:chOff x="3744" y="2160"/>
              <a:chExt cx="144" cy="288"/>
            </a:xfrm>
          </p:grpSpPr>
          <p:sp>
            <p:nvSpPr>
              <p:cNvPr id="49402" name="Arc 434"/>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403" name="Arc 435"/>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401" name="Line 436"/>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grpSp>
        <p:nvGrpSpPr>
          <p:cNvPr id="49232" name="Group 437"/>
          <p:cNvGrpSpPr>
            <a:grpSpLocks noChangeAspect="1"/>
          </p:cNvGrpSpPr>
          <p:nvPr/>
        </p:nvGrpSpPr>
        <p:grpSpPr bwMode="auto">
          <a:xfrm>
            <a:off x="6707188" y="2647950"/>
            <a:ext cx="373062" cy="2608263"/>
            <a:chOff x="1728" y="864"/>
            <a:chExt cx="288" cy="2016"/>
          </a:xfrm>
        </p:grpSpPr>
        <p:grpSp>
          <p:nvGrpSpPr>
            <p:cNvPr id="49392" name="Group 438"/>
            <p:cNvGrpSpPr>
              <a:grpSpLocks noChangeAspect="1"/>
            </p:cNvGrpSpPr>
            <p:nvPr/>
          </p:nvGrpSpPr>
          <p:grpSpPr bwMode="auto">
            <a:xfrm rot="-5572392">
              <a:off x="1800" y="792"/>
              <a:ext cx="144" cy="288"/>
              <a:chOff x="3744" y="2160"/>
              <a:chExt cx="144" cy="288"/>
            </a:xfrm>
          </p:grpSpPr>
          <p:sp>
            <p:nvSpPr>
              <p:cNvPr id="49397" name="Arc 439"/>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98" name="Arc 440"/>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393" name="Group 441"/>
            <p:cNvGrpSpPr>
              <a:grpSpLocks noChangeAspect="1"/>
            </p:cNvGrpSpPr>
            <p:nvPr/>
          </p:nvGrpSpPr>
          <p:grpSpPr bwMode="auto">
            <a:xfrm rot="5485671">
              <a:off x="1800" y="2664"/>
              <a:ext cx="144" cy="288"/>
              <a:chOff x="3744" y="2160"/>
              <a:chExt cx="144" cy="288"/>
            </a:xfrm>
          </p:grpSpPr>
          <p:sp>
            <p:nvSpPr>
              <p:cNvPr id="49395" name="Arc 442"/>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96" name="Arc 443"/>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394" name="Line 444"/>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sp>
        <p:nvSpPr>
          <p:cNvPr id="49233" name="Line 445"/>
          <p:cNvSpPr>
            <a:spLocks noChangeAspect="1" noChangeShapeType="1"/>
          </p:cNvSpPr>
          <p:nvPr/>
        </p:nvSpPr>
        <p:spPr bwMode="auto">
          <a:xfrm>
            <a:off x="4160838" y="2871788"/>
            <a:ext cx="0" cy="2173287"/>
          </a:xfrm>
          <a:prstGeom prst="line">
            <a:avLst/>
          </a:prstGeom>
          <a:noFill/>
          <a:ln w="28575">
            <a:solidFill>
              <a:srgbClr val="0000FF"/>
            </a:solidFill>
            <a:round/>
            <a:headEnd/>
            <a:tailEnd/>
          </a:ln>
        </p:spPr>
        <p:txBody>
          <a:bodyPr wrap="none" anchor="ctr"/>
          <a:lstStyle/>
          <a:p>
            <a:endParaRPr lang="zh-CN" altLang="en-US"/>
          </a:p>
        </p:txBody>
      </p:sp>
      <p:sp>
        <p:nvSpPr>
          <p:cNvPr id="49234" name="Line 446"/>
          <p:cNvSpPr>
            <a:spLocks noChangeAspect="1" noChangeShapeType="1"/>
          </p:cNvSpPr>
          <p:nvPr/>
        </p:nvSpPr>
        <p:spPr bwMode="auto">
          <a:xfrm>
            <a:off x="4968875" y="2871788"/>
            <a:ext cx="0" cy="2173287"/>
          </a:xfrm>
          <a:prstGeom prst="line">
            <a:avLst/>
          </a:prstGeom>
          <a:noFill/>
          <a:ln w="28575">
            <a:solidFill>
              <a:srgbClr val="0000FF"/>
            </a:solidFill>
            <a:round/>
            <a:headEnd/>
            <a:tailEnd/>
          </a:ln>
        </p:spPr>
        <p:txBody>
          <a:bodyPr wrap="none" anchor="ctr"/>
          <a:lstStyle/>
          <a:p>
            <a:endParaRPr lang="zh-CN" altLang="en-US"/>
          </a:p>
        </p:txBody>
      </p:sp>
      <p:sp>
        <p:nvSpPr>
          <p:cNvPr id="49235" name="Line 447"/>
          <p:cNvSpPr>
            <a:spLocks noChangeAspect="1" noChangeShapeType="1"/>
          </p:cNvSpPr>
          <p:nvPr/>
        </p:nvSpPr>
        <p:spPr bwMode="auto">
          <a:xfrm>
            <a:off x="5838825" y="2871788"/>
            <a:ext cx="0" cy="2173287"/>
          </a:xfrm>
          <a:prstGeom prst="line">
            <a:avLst/>
          </a:prstGeom>
          <a:noFill/>
          <a:ln w="28575">
            <a:solidFill>
              <a:srgbClr val="0000FF"/>
            </a:solidFill>
            <a:round/>
            <a:headEnd/>
            <a:tailEnd/>
          </a:ln>
        </p:spPr>
        <p:txBody>
          <a:bodyPr wrap="none" anchor="ctr"/>
          <a:lstStyle/>
          <a:p>
            <a:endParaRPr lang="zh-CN" altLang="en-US"/>
          </a:p>
        </p:txBody>
      </p:sp>
      <p:sp>
        <p:nvSpPr>
          <p:cNvPr id="49236" name="Line 448"/>
          <p:cNvSpPr>
            <a:spLocks noChangeAspect="1" noChangeShapeType="1"/>
          </p:cNvSpPr>
          <p:nvPr/>
        </p:nvSpPr>
        <p:spPr bwMode="auto">
          <a:xfrm>
            <a:off x="6707188" y="2895600"/>
            <a:ext cx="0" cy="2174875"/>
          </a:xfrm>
          <a:prstGeom prst="line">
            <a:avLst/>
          </a:prstGeom>
          <a:noFill/>
          <a:ln w="28575">
            <a:solidFill>
              <a:srgbClr val="0000FF"/>
            </a:solidFill>
            <a:round/>
            <a:headEnd/>
            <a:tailEnd/>
          </a:ln>
        </p:spPr>
        <p:txBody>
          <a:bodyPr wrap="none" anchor="ctr"/>
          <a:lstStyle/>
          <a:p>
            <a:endParaRPr lang="zh-CN" altLang="en-US"/>
          </a:p>
        </p:txBody>
      </p:sp>
      <p:sp>
        <p:nvSpPr>
          <p:cNvPr id="49237" name="Line 449"/>
          <p:cNvSpPr>
            <a:spLocks noChangeAspect="1" noChangeShapeType="1"/>
          </p:cNvSpPr>
          <p:nvPr/>
        </p:nvSpPr>
        <p:spPr bwMode="auto">
          <a:xfrm>
            <a:off x="4160838" y="2871788"/>
            <a:ext cx="2546350" cy="0"/>
          </a:xfrm>
          <a:prstGeom prst="line">
            <a:avLst/>
          </a:prstGeom>
          <a:noFill/>
          <a:ln w="28575">
            <a:solidFill>
              <a:srgbClr val="FF6600"/>
            </a:solidFill>
            <a:round/>
            <a:headEnd/>
            <a:tailEnd/>
          </a:ln>
        </p:spPr>
        <p:txBody>
          <a:bodyPr wrap="none" anchor="ctr"/>
          <a:lstStyle/>
          <a:p>
            <a:endParaRPr lang="zh-CN" altLang="en-US"/>
          </a:p>
        </p:txBody>
      </p:sp>
      <p:sp>
        <p:nvSpPr>
          <p:cNvPr id="49238" name="Oval 450"/>
          <p:cNvSpPr>
            <a:spLocks noChangeAspect="1" noChangeArrowheads="1"/>
          </p:cNvSpPr>
          <p:nvPr/>
        </p:nvSpPr>
        <p:spPr bwMode="auto">
          <a:xfrm>
            <a:off x="4098925" y="2809875"/>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39" name="Oval 451"/>
          <p:cNvSpPr>
            <a:spLocks noChangeAspect="1" noChangeArrowheads="1"/>
          </p:cNvSpPr>
          <p:nvPr/>
        </p:nvSpPr>
        <p:spPr bwMode="auto">
          <a:xfrm>
            <a:off x="4906963" y="2809875"/>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0" name="Oval 452"/>
          <p:cNvSpPr>
            <a:spLocks noChangeAspect="1" noChangeArrowheads="1"/>
          </p:cNvSpPr>
          <p:nvPr/>
        </p:nvSpPr>
        <p:spPr bwMode="auto">
          <a:xfrm>
            <a:off x="5775325" y="2809875"/>
            <a:ext cx="125413"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1" name="Oval 453"/>
          <p:cNvSpPr>
            <a:spLocks noChangeAspect="1" noChangeArrowheads="1"/>
          </p:cNvSpPr>
          <p:nvPr/>
        </p:nvSpPr>
        <p:spPr bwMode="auto">
          <a:xfrm>
            <a:off x="6645275" y="2809875"/>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2" name="Line 454"/>
          <p:cNvSpPr>
            <a:spLocks noChangeAspect="1" noChangeShapeType="1"/>
          </p:cNvSpPr>
          <p:nvPr/>
        </p:nvSpPr>
        <p:spPr bwMode="auto">
          <a:xfrm>
            <a:off x="4160838" y="3616325"/>
            <a:ext cx="2546350" cy="0"/>
          </a:xfrm>
          <a:prstGeom prst="line">
            <a:avLst/>
          </a:prstGeom>
          <a:noFill/>
          <a:ln w="28575">
            <a:solidFill>
              <a:srgbClr val="FF6600"/>
            </a:solidFill>
            <a:round/>
            <a:headEnd/>
            <a:tailEnd/>
          </a:ln>
        </p:spPr>
        <p:txBody>
          <a:bodyPr wrap="none" anchor="ctr"/>
          <a:lstStyle/>
          <a:p>
            <a:endParaRPr lang="zh-CN" altLang="en-US"/>
          </a:p>
        </p:txBody>
      </p:sp>
      <p:sp>
        <p:nvSpPr>
          <p:cNvPr id="49243" name="Oval 455"/>
          <p:cNvSpPr>
            <a:spLocks noChangeAspect="1" noChangeArrowheads="1"/>
          </p:cNvSpPr>
          <p:nvPr/>
        </p:nvSpPr>
        <p:spPr bwMode="auto">
          <a:xfrm>
            <a:off x="4098925" y="35544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4" name="Oval 456"/>
          <p:cNvSpPr>
            <a:spLocks noChangeAspect="1" noChangeArrowheads="1"/>
          </p:cNvSpPr>
          <p:nvPr/>
        </p:nvSpPr>
        <p:spPr bwMode="auto">
          <a:xfrm>
            <a:off x="4906963" y="35544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5" name="Oval 457"/>
          <p:cNvSpPr>
            <a:spLocks noChangeAspect="1" noChangeArrowheads="1"/>
          </p:cNvSpPr>
          <p:nvPr/>
        </p:nvSpPr>
        <p:spPr bwMode="auto">
          <a:xfrm>
            <a:off x="5775325" y="3554413"/>
            <a:ext cx="125413"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6" name="Oval 458"/>
          <p:cNvSpPr>
            <a:spLocks noChangeAspect="1" noChangeArrowheads="1"/>
          </p:cNvSpPr>
          <p:nvPr/>
        </p:nvSpPr>
        <p:spPr bwMode="auto">
          <a:xfrm>
            <a:off x="6645275" y="35544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7" name="Line 459"/>
          <p:cNvSpPr>
            <a:spLocks noChangeAspect="1" noChangeShapeType="1"/>
          </p:cNvSpPr>
          <p:nvPr/>
        </p:nvSpPr>
        <p:spPr bwMode="auto">
          <a:xfrm>
            <a:off x="4160838" y="4362450"/>
            <a:ext cx="2546350" cy="0"/>
          </a:xfrm>
          <a:prstGeom prst="line">
            <a:avLst/>
          </a:prstGeom>
          <a:noFill/>
          <a:ln w="28575">
            <a:solidFill>
              <a:srgbClr val="FF6600"/>
            </a:solidFill>
            <a:round/>
            <a:headEnd/>
            <a:tailEnd/>
          </a:ln>
        </p:spPr>
        <p:txBody>
          <a:bodyPr wrap="none" anchor="ctr"/>
          <a:lstStyle/>
          <a:p>
            <a:endParaRPr lang="zh-CN" altLang="en-US"/>
          </a:p>
        </p:txBody>
      </p:sp>
      <p:sp>
        <p:nvSpPr>
          <p:cNvPr id="49248" name="Oval 460"/>
          <p:cNvSpPr>
            <a:spLocks noChangeAspect="1" noChangeArrowheads="1"/>
          </p:cNvSpPr>
          <p:nvPr/>
        </p:nvSpPr>
        <p:spPr bwMode="auto">
          <a:xfrm>
            <a:off x="4098925" y="43005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49" name="Oval 461"/>
          <p:cNvSpPr>
            <a:spLocks noChangeAspect="1" noChangeArrowheads="1"/>
          </p:cNvSpPr>
          <p:nvPr/>
        </p:nvSpPr>
        <p:spPr bwMode="auto">
          <a:xfrm>
            <a:off x="4906963" y="43005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0" name="Oval 462"/>
          <p:cNvSpPr>
            <a:spLocks noChangeAspect="1" noChangeArrowheads="1"/>
          </p:cNvSpPr>
          <p:nvPr/>
        </p:nvSpPr>
        <p:spPr bwMode="auto">
          <a:xfrm>
            <a:off x="5775325" y="4300538"/>
            <a:ext cx="125413"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1" name="Oval 463"/>
          <p:cNvSpPr>
            <a:spLocks noChangeAspect="1" noChangeArrowheads="1"/>
          </p:cNvSpPr>
          <p:nvPr/>
        </p:nvSpPr>
        <p:spPr bwMode="auto">
          <a:xfrm>
            <a:off x="6645275" y="43005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2" name="Line 464"/>
          <p:cNvSpPr>
            <a:spLocks noChangeAspect="1" noChangeShapeType="1"/>
          </p:cNvSpPr>
          <p:nvPr/>
        </p:nvSpPr>
        <p:spPr bwMode="auto">
          <a:xfrm>
            <a:off x="4160838" y="5045075"/>
            <a:ext cx="2546350" cy="0"/>
          </a:xfrm>
          <a:prstGeom prst="line">
            <a:avLst/>
          </a:prstGeom>
          <a:noFill/>
          <a:ln w="28575">
            <a:solidFill>
              <a:srgbClr val="FF6600"/>
            </a:solidFill>
            <a:round/>
            <a:headEnd/>
            <a:tailEnd/>
          </a:ln>
        </p:spPr>
        <p:txBody>
          <a:bodyPr wrap="none" anchor="ctr"/>
          <a:lstStyle/>
          <a:p>
            <a:endParaRPr lang="zh-CN" altLang="en-US"/>
          </a:p>
        </p:txBody>
      </p:sp>
      <p:sp>
        <p:nvSpPr>
          <p:cNvPr id="49253" name="Oval 465"/>
          <p:cNvSpPr>
            <a:spLocks noChangeAspect="1" noChangeArrowheads="1"/>
          </p:cNvSpPr>
          <p:nvPr/>
        </p:nvSpPr>
        <p:spPr bwMode="auto">
          <a:xfrm>
            <a:off x="4098925" y="498316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4" name="Oval 466"/>
          <p:cNvSpPr>
            <a:spLocks noChangeAspect="1" noChangeArrowheads="1"/>
          </p:cNvSpPr>
          <p:nvPr/>
        </p:nvSpPr>
        <p:spPr bwMode="auto">
          <a:xfrm>
            <a:off x="4906963" y="498316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5" name="Oval 467"/>
          <p:cNvSpPr>
            <a:spLocks noChangeAspect="1" noChangeArrowheads="1"/>
          </p:cNvSpPr>
          <p:nvPr/>
        </p:nvSpPr>
        <p:spPr bwMode="auto">
          <a:xfrm>
            <a:off x="5775325" y="4983163"/>
            <a:ext cx="125413"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56" name="Oval 468"/>
          <p:cNvSpPr>
            <a:spLocks noChangeAspect="1" noChangeArrowheads="1"/>
          </p:cNvSpPr>
          <p:nvPr/>
        </p:nvSpPr>
        <p:spPr bwMode="auto">
          <a:xfrm>
            <a:off x="6645275" y="498316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57" name="Group 469"/>
          <p:cNvGrpSpPr>
            <a:grpSpLocks noChangeAspect="1"/>
          </p:cNvGrpSpPr>
          <p:nvPr/>
        </p:nvGrpSpPr>
        <p:grpSpPr bwMode="auto">
          <a:xfrm>
            <a:off x="7204075" y="2147888"/>
            <a:ext cx="373063" cy="2608262"/>
            <a:chOff x="1728" y="864"/>
            <a:chExt cx="288" cy="2016"/>
          </a:xfrm>
        </p:grpSpPr>
        <p:grpSp>
          <p:nvGrpSpPr>
            <p:cNvPr id="49385" name="Group 470"/>
            <p:cNvGrpSpPr>
              <a:grpSpLocks noChangeAspect="1"/>
            </p:cNvGrpSpPr>
            <p:nvPr/>
          </p:nvGrpSpPr>
          <p:grpSpPr bwMode="auto">
            <a:xfrm rot="-5572392">
              <a:off x="1800" y="792"/>
              <a:ext cx="144" cy="288"/>
              <a:chOff x="3744" y="2160"/>
              <a:chExt cx="144" cy="288"/>
            </a:xfrm>
          </p:grpSpPr>
          <p:sp>
            <p:nvSpPr>
              <p:cNvPr id="49390" name="Arc 471"/>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91" name="Arc 472"/>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386" name="Group 473"/>
            <p:cNvGrpSpPr>
              <a:grpSpLocks noChangeAspect="1"/>
            </p:cNvGrpSpPr>
            <p:nvPr/>
          </p:nvGrpSpPr>
          <p:grpSpPr bwMode="auto">
            <a:xfrm rot="5485671">
              <a:off x="1800" y="2664"/>
              <a:ext cx="144" cy="288"/>
              <a:chOff x="3744" y="2160"/>
              <a:chExt cx="144" cy="288"/>
            </a:xfrm>
          </p:grpSpPr>
          <p:sp>
            <p:nvSpPr>
              <p:cNvPr id="49388" name="Arc 474"/>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89" name="Arc 475"/>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387" name="Line 476"/>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sp>
        <p:nvSpPr>
          <p:cNvPr id="49258" name="Line 477"/>
          <p:cNvSpPr>
            <a:spLocks noChangeAspect="1" noChangeShapeType="1"/>
          </p:cNvSpPr>
          <p:nvPr/>
        </p:nvSpPr>
        <p:spPr bwMode="auto">
          <a:xfrm>
            <a:off x="7204075" y="2397125"/>
            <a:ext cx="0" cy="2173288"/>
          </a:xfrm>
          <a:prstGeom prst="line">
            <a:avLst/>
          </a:prstGeom>
          <a:noFill/>
          <a:ln w="28575">
            <a:solidFill>
              <a:srgbClr val="0000FF"/>
            </a:solidFill>
            <a:round/>
            <a:headEnd/>
            <a:tailEnd/>
          </a:ln>
        </p:spPr>
        <p:txBody>
          <a:bodyPr wrap="none" anchor="ctr"/>
          <a:lstStyle/>
          <a:p>
            <a:endParaRPr lang="zh-CN" altLang="en-US"/>
          </a:p>
        </p:txBody>
      </p:sp>
      <p:sp>
        <p:nvSpPr>
          <p:cNvPr id="49259" name="Oval 478"/>
          <p:cNvSpPr>
            <a:spLocks noChangeAspect="1" noChangeArrowheads="1"/>
          </p:cNvSpPr>
          <p:nvPr/>
        </p:nvSpPr>
        <p:spPr bwMode="auto">
          <a:xfrm>
            <a:off x="7142163" y="30559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60" name="Oval 479"/>
          <p:cNvSpPr>
            <a:spLocks noChangeAspect="1" noChangeArrowheads="1"/>
          </p:cNvSpPr>
          <p:nvPr/>
        </p:nvSpPr>
        <p:spPr bwMode="auto">
          <a:xfrm>
            <a:off x="7142163" y="3800475"/>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61" name="Oval 480"/>
          <p:cNvSpPr>
            <a:spLocks noChangeAspect="1" noChangeArrowheads="1"/>
          </p:cNvSpPr>
          <p:nvPr/>
        </p:nvSpPr>
        <p:spPr bwMode="auto">
          <a:xfrm>
            <a:off x="7142163" y="4483100"/>
            <a:ext cx="123825" cy="125413"/>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62" name="Group 481"/>
          <p:cNvGrpSpPr>
            <a:grpSpLocks noChangeAspect="1"/>
          </p:cNvGrpSpPr>
          <p:nvPr/>
        </p:nvGrpSpPr>
        <p:grpSpPr bwMode="auto">
          <a:xfrm>
            <a:off x="7700963" y="1712913"/>
            <a:ext cx="373062" cy="2609850"/>
            <a:chOff x="1728" y="864"/>
            <a:chExt cx="288" cy="2016"/>
          </a:xfrm>
        </p:grpSpPr>
        <p:grpSp>
          <p:nvGrpSpPr>
            <p:cNvPr id="49378" name="Group 482"/>
            <p:cNvGrpSpPr>
              <a:grpSpLocks noChangeAspect="1"/>
            </p:cNvGrpSpPr>
            <p:nvPr/>
          </p:nvGrpSpPr>
          <p:grpSpPr bwMode="auto">
            <a:xfrm rot="-5572392">
              <a:off x="1800" y="792"/>
              <a:ext cx="144" cy="288"/>
              <a:chOff x="3744" y="2160"/>
              <a:chExt cx="144" cy="288"/>
            </a:xfrm>
          </p:grpSpPr>
          <p:sp>
            <p:nvSpPr>
              <p:cNvPr id="49383" name="Arc 483"/>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84" name="Arc 484"/>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379" name="Group 485"/>
            <p:cNvGrpSpPr>
              <a:grpSpLocks noChangeAspect="1"/>
            </p:cNvGrpSpPr>
            <p:nvPr/>
          </p:nvGrpSpPr>
          <p:grpSpPr bwMode="auto">
            <a:xfrm rot="5485671">
              <a:off x="1800" y="2664"/>
              <a:ext cx="144" cy="288"/>
              <a:chOff x="3744" y="2160"/>
              <a:chExt cx="144" cy="288"/>
            </a:xfrm>
          </p:grpSpPr>
          <p:sp>
            <p:nvSpPr>
              <p:cNvPr id="49381" name="Arc 48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82" name="Arc 48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380" name="Line 488"/>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sp>
        <p:nvSpPr>
          <p:cNvPr id="49263" name="Line 489"/>
          <p:cNvSpPr>
            <a:spLocks noChangeAspect="1" noChangeShapeType="1"/>
          </p:cNvSpPr>
          <p:nvPr/>
        </p:nvSpPr>
        <p:spPr bwMode="auto">
          <a:xfrm>
            <a:off x="7700963" y="1962150"/>
            <a:ext cx="0" cy="2173288"/>
          </a:xfrm>
          <a:prstGeom prst="line">
            <a:avLst/>
          </a:prstGeom>
          <a:noFill/>
          <a:ln w="28575">
            <a:solidFill>
              <a:srgbClr val="0000FF"/>
            </a:solidFill>
            <a:round/>
            <a:headEnd/>
            <a:tailEnd/>
          </a:ln>
        </p:spPr>
        <p:txBody>
          <a:bodyPr wrap="none" anchor="ctr"/>
          <a:lstStyle/>
          <a:p>
            <a:endParaRPr lang="zh-CN" altLang="en-US"/>
          </a:p>
        </p:txBody>
      </p:sp>
      <p:sp>
        <p:nvSpPr>
          <p:cNvPr id="49264" name="Oval 490"/>
          <p:cNvSpPr>
            <a:spLocks noChangeAspect="1" noChangeArrowheads="1"/>
          </p:cNvSpPr>
          <p:nvPr/>
        </p:nvSpPr>
        <p:spPr bwMode="auto">
          <a:xfrm>
            <a:off x="7639050" y="1874838"/>
            <a:ext cx="123825" cy="125412"/>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65" name="Oval 491"/>
          <p:cNvSpPr>
            <a:spLocks noChangeAspect="1" noChangeArrowheads="1"/>
          </p:cNvSpPr>
          <p:nvPr/>
        </p:nvSpPr>
        <p:spPr bwMode="auto">
          <a:xfrm>
            <a:off x="7639050" y="262096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66" name="Oval 492"/>
          <p:cNvSpPr>
            <a:spLocks noChangeAspect="1" noChangeArrowheads="1"/>
          </p:cNvSpPr>
          <p:nvPr/>
        </p:nvSpPr>
        <p:spPr bwMode="auto">
          <a:xfrm>
            <a:off x="7639050" y="3365500"/>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67" name="Oval 493"/>
          <p:cNvSpPr>
            <a:spLocks noChangeAspect="1" noChangeArrowheads="1"/>
          </p:cNvSpPr>
          <p:nvPr/>
        </p:nvSpPr>
        <p:spPr bwMode="auto">
          <a:xfrm>
            <a:off x="7639050" y="40497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68" name="Group 494"/>
          <p:cNvGrpSpPr>
            <a:grpSpLocks noChangeAspect="1"/>
          </p:cNvGrpSpPr>
          <p:nvPr/>
        </p:nvGrpSpPr>
        <p:grpSpPr bwMode="auto">
          <a:xfrm>
            <a:off x="8197850" y="1279525"/>
            <a:ext cx="373063" cy="2608263"/>
            <a:chOff x="1728" y="864"/>
            <a:chExt cx="288" cy="2016"/>
          </a:xfrm>
        </p:grpSpPr>
        <p:grpSp>
          <p:nvGrpSpPr>
            <p:cNvPr id="49371" name="Group 495"/>
            <p:cNvGrpSpPr>
              <a:grpSpLocks noChangeAspect="1"/>
            </p:cNvGrpSpPr>
            <p:nvPr/>
          </p:nvGrpSpPr>
          <p:grpSpPr bwMode="auto">
            <a:xfrm rot="-5572392">
              <a:off x="1800" y="792"/>
              <a:ext cx="144" cy="288"/>
              <a:chOff x="3744" y="2160"/>
              <a:chExt cx="144" cy="288"/>
            </a:xfrm>
          </p:grpSpPr>
          <p:sp>
            <p:nvSpPr>
              <p:cNvPr id="49376" name="Arc 49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77" name="Arc 49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grpSp>
          <p:nvGrpSpPr>
            <p:cNvPr id="49372" name="Group 498"/>
            <p:cNvGrpSpPr>
              <a:grpSpLocks noChangeAspect="1"/>
            </p:cNvGrpSpPr>
            <p:nvPr/>
          </p:nvGrpSpPr>
          <p:grpSpPr bwMode="auto">
            <a:xfrm rot="5485671">
              <a:off x="1800" y="2664"/>
              <a:ext cx="144" cy="288"/>
              <a:chOff x="3744" y="2160"/>
              <a:chExt cx="144" cy="288"/>
            </a:xfrm>
          </p:grpSpPr>
          <p:sp>
            <p:nvSpPr>
              <p:cNvPr id="49374" name="Arc 499"/>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sp>
            <p:nvSpPr>
              <p:cNvPr id="49375" name="Arc 500"/>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00FF"/>
                </a:solidFill>
                <a:round/>
                <a:headEnd/>
                <a:tailEnd/>
              </a:ln>
            </p:spPr>
            <p:txBody>
              <a:bodyPr wrap="none" anchor="ctr"/>
              <a:lstStyle/>
              <a:p>
                <a:endParaRPr lang="zh-CN" altLang="en-US"/>
              </a:p>
            </p:txBody>
          </p:sp>
        </p:grpSp>
        <p:sp>
          <p:nvSpPr>
            <p:cNvPr id="49373" name="Line 501"/>
            <p:cNvSpPr>
              <a:spLocks noChangeAspect="1" noChangeShapeType="1"/>
            </p:cNvSpPr>
            <p:nvPr/>
          </p:nvSpPr>
          <p:spPr bwMode="auto">
            <a:xfrm>
              <a:off x="2016" y="1008"/>
              <a:ext cx="0" cy="1728"/>
            </a:xfrm>
            <a:prstGeom prst="line">
              <a:avLst/>
            </a:prstGeom>
            <a:noFill/>
            <a:ln w="28575">
              <a:solidFill>
                <a:srgbClr val="0000FF"/>
              </a:solidFill>
              <a:round/>
              <a:headEnd/>
              <a:tailEnd/>
            </a:ln>
          </p:spPr>
          <p:txBody>
            <a:bodyPr wrap="none" anchor="ctr"/>
            <a:lstStyle/>
            <a:p>
              <a:endParaRPr lang="zh-CN" altLang="en-US"/>
            </a:p>
          </p:txBody>
        </p:sp>
      </p:grpSp>
      <p:sp>
        <p:nvSpPr>
          <p:cNvPr id="49269" name="Line 502"/>
          <p:cNvSpPr>
            <a:spLocks noChangeAspect="1" noChangeShapeType="1"/>
          </p:cNvSpPr>
          <p:nvPr/>
        </p:nvSpPr>
        <p:spPr bwMode="auto">
          <a:xfrm>
            <a:off x="8197850" y="1527175"/>
            <a:ext cx="0" cy="2173288"/>
          </a:xfrm>
          <a:prstGeom prst="line">
            <a:avLst/>
          </a:prstGeom>
          <a:noFill/>
          <a:ln w="28575">
            <a:solidFill>
              <a:srgbClr val="0000FF"/>
            </a:solidFill>
            <a:round/>
            <a:headEnd/>
            <a:tailEnd/>
          </a:ln>
        </p:spPr>
        <p:txBody>
          <a:bodyPr wrap="none" anchor="ctr"/>
          <a:lstStyle/>
          <a:p>
            <a:endParaRPr lang="zh-CN" altLang="en-US"/>
          </a:p>
        </p:txBody>
      </p:sp>
      <p:sp>
        <p:nvSpPr>
          <p:cNvPr id="49270" name="Oval 503"/>
          <p:cNvSpPr>
            <a:spLocks noChangeAspect="1" noChangeArrowheads="1"/>
          </p:cNvSpPr>
          <p:nvPr/>
        </p:nvSpPr>
        <p:spPr bwMode="auto">
          <a:xfrm>
            <a:off x="8135938" y="1441450"/>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71" name="Oval 504"/>
          <p:cNvSpPr>
            <a:spLocks noChangeAspect="1" noChangeArrowheads="1"/>
          </p:cNvSpPr>
          <p:nvPr/>
        </p:nvSpPr>
        <p:spPr bwMode="auto">
          <a:xfrm>
            <a:off x="8135938" y="218598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72" name="Oval 505"/>
          <p:cNvSpPr>
            <a:spLocks noChangeAspect="1" noChangeArrowheads="1"/>
          </p:cNvSpPr>
          <p:nvPr/>
        </p:nvSpPr>
        <p:spPr bwMode="auto">
          <a:xfrm>
            <a:off x="8135938" y="2930525"/>
            <a:ext cx="123825" cy="125413"/>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73" name="Oval 506"/>
          <p:cNvSpPr>
            <a:spLocks noChangeAspect="1" noChangeArrowheads="1"/>
          </p:cNvSpPr>
          <p:nvPr/>
        </p:nvSpPr>
        <p:spPr bwMode="auto">
          <a:xfrm>
            <a:off x="8135938" y="36147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74" name="Group 507"/>
          <p:cNvGrpSpPr>
            <a:grpSpLocks noChangeAspect="1"/>
          </p:cNvGrpSpPr>
          <p:nvPr/>
        </p:nvGrpSpPr>
        <p:grpSpPr bwMode="auto">
          <a:xfrm>
            <a:off x="6089650" y="1092200"/>
            <a:ext cx="2162175" cy="1841500"/>
            <a:chOff x="2354" y="576"/>
            <a:chExt cx="1671" cy="1423"/>
          </a:xfrm>
        </p:grpSpPr>
        <p:grpSp>
          <p:nvGrpSpPr>
            <p:cNvPr id="49364" name="Group 508"/>
            <p:cNvGrpSpPr>
              <a:grpSpLocks noChangeAspect="1"/>
            </p:cNvGrpSpPr>
            <p:nvPr/>
          </p:nvGrpSpPr>
          <p:grpSpPr bwMode="auto">
            <a:xfrm rot="8015964">
              <a:off x="2593" y="1783"/>
              <a:ext cx="144" cy="288"/>
              <a:chOff x="3744" y="2160"/>
              <a:chExt cx="144" cy="288"/>
            </a:xfrm>
          </p:grpSpPr>
          <p:sp>
            <p:nvSpPr>
              <p:cNvPr id="49369" name="Arc 509"/>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70" name="Arc 510"/>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65" name="Group 511"/>
            <p:cNvGrpSpPr>
              <a:grpSpLocks noChangeAspect="1"/>
            </p:cNvGrpSpPr>
            <p:nvPr/>
          </p:nvGrpSpPr>
          <p:grpSpPr bwMode="auto">
            <a:xfrm rot="-2525973">
              <a:off x="3840" y="576"/>
              <a:ext cx="144" cy="288"/>
              <a:chOff x="3744" y="2160"/>
              <a:chExt cx="144" cy="288"/>
            </a:xfrm>
          </p:grpSpPr>
          <p:sp>
            <p:nvSpPr>
              <p:cNvPr id="49367" name="Arc 512"/>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68" name="Arc 513"/>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66" name="Line 514"/>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75" name="Group 515"/>
          <p:cNvGrpSpPr>
            <a:grpSpLocks noChangeAspect="1"/>
          </p:cNvGrpSpPr>
          <p:nvPr/>
        </p:nvGrpSpPr>
        <p:grpSpPr bwMode="auto">
          <a:xfrm>
            <a:off x="6097588" y="1838325"/>
            <a:ext cx="2162175" cy="1839913"/>
            <a:chOff x="2354" y="576"/>
            <a:chExt cx="1671" cy="1423"/>
          </a:xfrm>
        </p:grpSpPr>
        <p:grpSp>
          <p:nvGrpSpPr>
            <p:cNvPr id="49357" name="Group 516"/>
            <p:cNvGrpSpPr>
              <a:grpSpLocks noChangeAspect="1"/>
            </p:cNvGrpSpPr>
            <p:nvPr/>
          </p:nvGrpSpPr>
          <p:grpSpPr bwMode="auto">
            <a:xfrm rot="8015964">
              <a:off x="2593" y="1783"/>
              <a:ext cx="144" cy="288"/>
              <a:chOff x="3744" y="2160"/>
              <a:chExt cx="144" cy="288"/>
            </a:xfrm>
          </p:grpSpPr>
          <p:sp>
            <p:nvSpPr>
              <p:cNvPr id="49362" name="Arc 517"/>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63" name="Arc 518"/>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58" name="Group 519"/>
            <p:cNvGrpSpPr>
              <a:grpSpLocks noChangeAspect="1"/>
            </p:cNvGrpSpPr>
            <p:nvPr/>
          </p:nvGrpSpPr>
          <p:grpSpPr bwMode="auto">
            <a:xfrm rot="-2525973">
              <a:off x="3840" y="576"/>
              <a:ext cx="144" cy="288"/>
              <a:chOff x="3744" y="2160"/>
              <a:chExt cx="144" cy="288"/>
            </a:xfrm>
          </p:grpSpPr>
          <p:sp>
            <p:nvSpPr>
              <p:cNvPr id="49360" name="Arc 520"/>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61" name="Arc 521"/>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59" name="Line 522"/>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76" name="Group 523"/>
          <p:cNvGrpSpPr>
            <a:grpSpLocks noChangeAspect="1"/>
          </p:cNvGrpSpPr>
          <p:nvPr/>
        </p:nvGrpSpPr>
        <p:grpSpPr bwMode="auto">
          <a:xfrm>
            <a:off x="6086475" y="2605088"/>
            <a:ext cx="2162175" cy="1841500"/>
            <a:chOff x="2354" y="576"/>
            <a:chExt cx="1671" cy="1423"/>
          </a:xfrm>
        </p:grpSpPr>
        <p:grpSp>
          <p:nvGrpSpPr>
            <p:cNvPr id="49350" name="Group 524"/>
            <p:cNvGrpSpPr>
              <a:grpSpLocks noChangeAspect="1"/>
            </p:cNvGrpSpPr>
            <p:nvPr/>
          </p:nvGrpSpPr>
          <p:grpSpPr bwMode="auto">
            <a:xfrm rot="8015964">
              <a:off x="2593" y="1783"/>
              <a:ext cx="144" cy="288"/>
              <a:chOff x="3744" y="2160"/>
              <a:chExt cx="144" cy="288"/>
            </a:xfrm>
          </p:grpSpPr>
          <p:sp>
            <p:nvSpPr>
              <p:cNvPr id="49355" name="Arc 525"/>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56" name="Arc 526"/>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51" name="Group 527"/>
            <p:cNvGrpSpPr>
              <a:grpSpLocks noChangeAspect="1"/>
            </p:cNvGrpSpPr>
            <p:nvPr/>
          </p:nvGrpSpPr>
          <p:grpSpPr bwMode="auto">
            <a:xfrm rot="-2525973">
              <a:off x="3840" y="576"/>
              <a:ext cx="144" cy="288"/>
              <a:chOff x="3744" y="2160"/>
              <a:chExt cx="144" cy="288"/>
            </a:xfrm>
          </p:grpSpPr>
          <p:sp>
            <p:nvSpPr>
              <p:cNvPr id="49353" name="Arc 528"/>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54" name="Arc 529"/>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52" name="Line 530"/>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77" name="Group 531"/>
          <p:cNvGrpSpPr>
            <a:grpSpLocks noChangeAspect="1"/>
          </p:cNvGrpSpPr>
          <p:nvPr/>
        </p:nvGrpSpPr>
        <p:grpSpPr bwMode="auto">
          <a:xfrm>
            <a:off x="6148388" y="3225800"/>
            <a:ext cx="2162175" cy="1841500"/>
            <a:chOff x="2354" y="576"/>
            <a:chExt cx="1671" cy="1423"/>
          </a:xfrm>
        </p:grpSpPr>
        <p:grpSp>
          <p:nvGrpSpPr>
            <p:cNvPr id="49343" name="Group 532"/>
            <p:cNvGrpSpPr>
              <a:grpSpLocks noChangeAspect="1"/>
            </p:cNvGrpSpPr>
            <p:nvPr/>
          </p:nvGrpSpPr>
          <p:grpSpPr bwMode="auto">
            <a:xfrm rot="8015964">
              <a:off x="2593" y="1783"/>
              <a:ext cx="144" cy="288"/>
              <a:chOff x="3744" y="2160"/>
              <a:chExt cx="144" cy="288"/>
            </a:xfrm>
          </p:grpSpPr>
          <p:sp>
            <p:nvSpPr>
              <p:cNvPr id="49348" name="Arc 533"/>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49" name="Arc 534"/>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44" name="Group 535"/>
            <p:cNvGrpSpPr>
              <a:grpSpLocks noChangeAspect="1"/>
            </p:cNvGrpSpPr>
            <p:nvPr/>
          </p:nvGrpSpPr>
          <p:grpSpPr bwMode="auto">
            <a:xfrm rot="-2525973">
              <a:off x="3840" y="576"/>
              <a:ext cx="144" cy="288"/>
              <a:chOff x="3744" y="2160"/>
              <a:chExt cx="144" cy="288"/>
            </a:xfrm>
          </p:grpSpPr>
          <p:sp>
            <p:nvSpPr>
              <p:cNvPr id="49346" name="Arc 53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47" name="Arc 53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45" name="Line 538"/>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78" name="Group 539"/>
          <p:cNvGrpSpPr>
            <a:grpSpLocks noChangeAspect="1"/>
          </p:cNvGrpSpPr>
          <p:nvPr/>
        </p:nvGrpSpPr>
        <p:grpSpPr bwMode="auto">
          <a:xfrm>
            <a:off x="4471988" y="2046288"/>
            <a:ext cx="2919412" cy="374650"/>
            <a:chOff x="1584" y="766"/>
            <a:chExt cx="2256" cy="290"/>
          </a:xfrm>
        </p:grpSpPr>
        <p:grpSp>
          <p:nvGrpSpPr>
            <p:cNvPr id="49336" name="Group 540"/>
            <p:cNvGrpSpPr>
              <a:grpSpLocks noChangeAspect="1"/>
            </p:cNvGrpSpPr>
            <p:nvPr/>
          </p:nvGrpSpPr>
          <p:grpSpPr bwMode="auto">
            <a:xfrm rot="10627608">
              <a:off x="1584" y="766"/>
              <a:ext cx="144" cy="288"/>
              <a:chOff x="3744" y="2160"/>
              <a:chExt cx="144" cy="288"/>
            </a:xfrm>
          </p:grpSpPr>
          <p:sp>
            <p:nvSpPr>
              <p:cNvPr id="49341" name="Arc 541"/>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42" name="Arc 542"/>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337" name="Group 543"/>
            <p:cNvGrpSpPr>
              <a:grpSpLocks noChangeAspect="1"/>
            </p:cNvGrpSpPr>
            <p:nvPr/>
          </p:nvGrpSpPr>
          <p:grpSpPr bwMode="auto">
            <a:xfrm rot="85671">
              <a:off x="3696" y="768"/>
              <a:ext cx="144" cy="288"/>
              <a:chOff x="3744" y="2160"/>
              <a:chExt cx="144" cy="288"/>
            </a:xfrm>
          </p:grpSpPr>
          <p:sp>
            <p:nvSpPr>
              <p:cNvPr id="49339" name="Arc 544"/>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40" name="Arc 545"/>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338" name="Line 546"/>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sp>
        <p:nvSpPr>
          <p:cNvPr id="49279" name="Line 547"/>
          <p:cNvSpPr>
            <a:spLocks noChangeAspect="1" noChangeShapeType="1"/>
          </p:cNvSpPr>
          <p:nvPr/>
        </p:nvSpPr>
        <p:spPr bwMode="auto">
          <a:xfrm>
            <a:off x="4657725" y="2397125"/>
            <a:ext cx="2546350" cy="0"/>
          </a:xfrm>
          <a:prstGeom prst="line">
            <a:avLst/>
          </a:prstGeom>
          <a:noFill/>
          <a:ln w="28575">
            <a:solidFill>
              <a:srgbClr val="FF6600"/>
            </a:solidFill>
            <a:round/>
            <a:headEnd/>
            <a:tailEnd/>
          </a:ln>
        </p:spPr>
        <p:txBody>
          <a:bodyPr wrap="none" anchor="ctr"/>
          <a:lstStyle/>
          <a:p>
            <a:endParaRPr lang="zh-CN" altLang="en-US"/>
          </a:p>
        </p:txBody>
      </p:sp>
      <p:sp>
        <p:nvSpPr>
          <p:cNvPr id="49280" name="Oval 548"/>
          <p:cNvSpPr>
            <a:spLocks noChangeAspect="1" noChangeArrowheads="1"/>
          </p:cNvSpPr>
          <p:nvPr/>
        </p:nvSpPr>
        <p:spPr bwMode="auto">
          <a:xfrm>
            <a:off x="4595813" y="23352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1" name="Oval 549"/>
          <p:cNvSpPr>
            <a:spLocks noChangeAspect="1" noChangeArrowheads="1"/>
          </p:cNvSpPr>
          <p:nvPr/>
        </p:nvSpPr>
        <p:spPr bwMode="auto">
          <a:xfrm>
            <a:off x="5403850" y="23352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2" name="Oval 550"/>
          <p:cNvSpPr>
            <a:spLocks noChangeAspect="1" noChangeArrowheads="1"/>
          </p:cNvSpPr>
          <p:nvPr/>
        </p:nvSpPr>
        <p:spPr bwMode="auto">
          <a:xfrm>
            <a:off x="6272213" y="2335213"/>
            <a:ext cx="125412"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3" name="Oval 551"/>
          <p:cNvSpPr>
            <a:spLocks noChangeAspect="1" noChangeArrowheads="1"/>
          </p:cNvSpPr>
          <p:nvPr/>
        </p:nvSpPr>
        <p:spPr bwMode="auto">
          <a:xfrm>
            <a:off x="7142163" y="23352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84" name="Group 552"/>
          <p:cNvGrpSpPr>
            <a:grpSpLocks noChangeAspect="1"/>
          </p:cNvGrpSpPr>
          <p:nvPr/>
        </p:nvGrpSpPr>
        <p:grpSpPr bwMode="auto">
          <a:xfrm>
            <a:off x="4968875" y="1589088"/>
            <a:ext cx="2919413" cy="376237"/>
            <a:chOff x="1584" y="766"/>
            <a:chExt cx="2256" cy="290"/>
          </a:xfrm>
        </p:grpSpPr>
        <p:grpSp>
          <p:nvGrpSpPr>
            <p:cNvPr id="49329" name="Group 553"/>
            <p:cNvGrpSpPr>
              <a:grpSpLocks noChangeAspect="1"/>
            </p:cNvGrpSpPr>
            <p:nvPr/>
          </p:nvGrpSpPr>
          <p:grpSpPr bwMode="auto">
            <a:xfrm rot="10627608">
              <a:off x="1584" y="766"/>
              <a:ext cx="144" cy="288"/>
              <a:chOff x="3744" y="2160"/>
              <a:chExt cx="144" cy="288"/>
            </a:xfrm>
          </p:grpSpPr>
          <p:sp>
            <p:nvSpPr>
              <p:cNvPr id="49334" name="Arc 554"/>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35" name="Arc 555"/>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330" name="Group 556"/>
            <p:cNvGrpSpPr>
              <a:grpSpLocks noChangeAspect="1"/>
            </p:cNvGrpSpPr>
            <p:nvPr/>
          </p:nvGrpSpPr>
          <p:grpSpPr bwMode="auto">
            <a:xfrm rot="85671">
              <a:off x="3696" y="768"/>
              <a:ext cx="144" cy="288"/>
              <a:chOff x="3744" y="2160"/>
              <a:chExt cx="144" cy="288"/>
            </a:xfrm>
          </p:grpSpPr>
          <p:sp>
            <p:nvSpPr>
              <p:cNvPr id="49332" name="Arc 557"/>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33" name="Arc 558"/>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331" name="Line 559"/>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sp>
        <p:nvSpPr>
          <p:cNvPr id="49285" name="Line 560"/>
          <p:cNvSpPr>
            <a:spLocks noChangeAspect="1" noChangeShapeType="1"/>
          </p:cNvSpPr>
          <p:nvPr/>
        </p:nvSpPr>
        <p:spPr bwMode="auto">
          <a:xfrm>
            <a:off x="5154613" y="1939925"/>
            <a:ext cx="2546350" cy="0"/>
          </a:xfrm>
          <a:prstGeom prst="line">
            <a:avLst/>
          </a:prstGeom>
          <a:noFill/>
          <a:ln w="28575">
            <a:solidFill>
              <a:srgbClr val="FF6600"/>
            </a:solidFill>
            <a:round/>
            <a:headEnd/>
            <a:tailEnd/>
          </a:ln>
        </p:spPr>
        <p:txBody>
          <a:bodyPr wrap="none" anchor="ctr"/>
          <a:lstStyle/>
          <a:p>
            <a:endParaRPr lang="zh-CN" altLang="en-US"/>
          </a:p>
        </p:txBody>
      </p:sp>
      <p:sp>
        <p:nvSpPr>
          <p:cNvPr id="49286" name="Oval 561"/>
          <p:cNvSpPr>
            <a:spLocks noChangeAspect="1" noChangeArrowheads="1"/>
          </p:cNvSpPr>
          <p:nvPr/>
        </p:nvSpPr>
        <p:spPr bwMode="auto">
          <a:xfrm>
            <a:off x="5092700" y="18780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7" name="Oval 562"/>
          <p:cNvSpPr>
            <a:spLocks noChangeAspect="1" noChangeArrowheads="1"/>
          </p:cNvSpPr>
          <p:nvPr/>
        </p:nvSpPr>
        <p:spPr bwMode="auto">
          <a:xfrm>
            <a:off x="5900738" y="18780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8" name="Oval 563"/>
          <p:cNvSpPr>
            <a:spLocks noChangeAspect="1" noChangeArrowheads="1"/>
          </p:cNvSpPr>
          <p:nvPr/>
        </p:nvSpPr>
        <p:spPr bwMode="auto">
          <a:xfrm>
            <a:off x="6769100" y="1878013"/>
            <a:ext cx="125413"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89" name="Oval 564"/>
          <p:cNvSpPr>
            <a:spLocks noChangeAspect="1" noChangeArrowheads="1"/>
          </p:cNvSpPr>
          <p:nvPr/>
        </p:nvSpPr>
        <p:spPr bwMode="auto">
          <a:xfrm>
            <a:off x="7639050" y="1878013"/>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90" name="Group 565"/>
          <p:cNvGrpSpPr>
            <a:grpSpLocks noChangeAspect="1"/>
          </p:cNvGrpSpPr>
          <p:nvPr/>
        </p:nvGrpSpPr>
        <p:grpSpPr bwMode="auto">
          <a:xfrm>
            <a:off x="5465763" y="1154113"/>
            <a:ext cx="2919412" cy="376237"/>
            <a:chOff x="1584" y="766"/>
            <a:chExt cx="2256" cy="290"/>
          </a:xfrm>
        </p:grpSpPr>
        <p:grpSp>
          <p:nvGrpSpPr>
            <p:cNvPr id="49322" name="Group 566"/>
            <p:cNvGrpSpPr>
              <a:grpSpLocks noChangeAspect="1"/>
            </p:cNvGrpSpPr>
            <p:nvPr/>
          </p:nvGrpSpPr>
          <p:grpSpPr bwMode="auto">
            <a:xfrm rot="10627608">
              <a:off x="1584" y="766"/>
              <a:ext cx="144" cy="288"/>
              <a:chOff x="3744" y="2160"/>
              <a:chExt cx="144" cy="288"/>
            </a:xfrm>
          </p:grpSpPr>
          <p:sp>
            <p:nvSpPr>
              <p:cNvPr id="49327" name="Arc 567"/>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28" name="Arc 568"/>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grpSp>
          <p:nvGrpSpPr>
            <p:cNvPr id="49323" name="Group 569"/>
            <p:cNvGrpSpPr>
              <a:grpSpLocks noChangeAspect="1"/>
            </p:cNvGrpSpPr>
            <p:nvPr/>
          </p:nvGrpSpPr>
          <p:grpSpPr bwMode="auto">
            <a:xfrm rot="85671">
              <a:off x="3696" y="768"/>
              <a:ext cx="144" cy="288"/>
              <a:chOff x="3744" y="2160"/>
              <a:chExt cx="144" cy="288"/>
            </a:xfrm>
          </p:grpSpPr>
          <p:sp>
            <p:nvSpPr>
              <p:cNvPr id="49325" name="Arc 570"/>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sp>
            <p:nvSpPr>
              <p:cNvPr id="49326" name="Arc 571"/>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p:spPr>
            <p:txBody>
              <a:bodyPr wrap="none" anchor="ctr"/>
              <a:lstStyle/>
              <a:p>
                <a:endParaRPr lang="zh-CN" altLang="en-US"/>
              </a:p>
            </p:txBody>
          </p:sp>
        </p:grpSp>
        <p:sp>
          <p:nvSpPr>
            <p:cNvPr id="49324" name="Line 572"/>
            <p:cNvSpPr>
              <a:spLocks noChangeAspect="1" noChangeShapeType="1"/>
            </p:cNvSpPr>
            <p:nvPr/>
          </p:nvSpPr>
          <p:spPr bwMode="auto">
            <a:xfrm rot="5400000" flipV="1">
              <a:off x="2688" y="-240"/>
              <a:ext cx="0" cy="2016"/>
            </a:xfrm>
            <a:prstGeom prst="line">
              <a:avLst/>
            </a:prstGeom>
            <a:noFill/>
            <a:ln w="28575">
              <a:solidFill>
                <a:srgbClr val="FF6600"/>
              </a:solidFill>
              <a:round/>
              <a:headEnd/>
              <a:tailEnd/>
            </a:ln>
          </p:spPr>
          <p:txBody>
            <a:bodyPr wrap="none" anchor="ctr"/>
            <a:lstStyle/>
            <a:p>
              <a:endParaRPr lang="zh-CN" altLang="en-US"/>
            </a:p>
          </p:txBody>
        </p:sp>
      </p:grpSp>
      <p:sp>
        <p:nvSpPr>
          <p:cNvPr id="49291" name="Line 573"/>
          <p:cNvSpPr>
            <a:spLocks noChangeAspect="1" noChangeShapeType="1"/>
          </p:cNvSpPr>
          <p:nvPr/>
        </p:nvSpPr>
        <p:spPr bwMode="auto">
          <a:xfrm>
            <a:off x="5651500" y="1504950"/>
            <a:ext cx="2546350" cy="0"/>
          </a:xfrm>
          <a:prstGeom prst="line">
            <a:avLst/>
          </a:prstGeom>
          <a:noFill/>
          <a:ln w="28575">
            <a:solidFill>
              <a:srgbClr val="FF6600"/>
            </a:solidFill>
            <a:round/>
            <a:headEnd/>
            <a:tailEnd/>
          </a:ln>
        </p:spPr>
        <p:txBody>
          <a:bodyPr wrap="none" anchor="ctr"/>
          <a:lstStyle/>
          <a:p>
            <a:endParaRPr lang="zh-CN" altLang="en-US"/>
          </a:p>
        </p:txBody>
      </p:sp>
      <p:sp>
        <p:nvSpPr>
          <p:cNvPr id="49292" name="Oval 574"/>
          <p:cNvSpPr>
            <a:spLocks noChangeAspect="1" noChangeArrowheads="1"/>
          </p:cNvSpPr>
          <p:nvPr/>
        </p:nvSpPr>
        <p:spPr bwMode="auto">
          <a:xfrm>
            <a:off x="5589588" y="14430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93" name="Oval 575"/>
          <p:cNvSpPr>
            <a:spLocks noChangeAspect="1" noChangeArrowheads="1"/>
          </p:cNvSpPr>
          <p:nvPr/>
        </p:nvSpPr>
        <p:spPr bwMode="auto">
          <a:xfrm>
            <a:off x="6397625" y="14430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94" name="Oval 576"/>
          <p:cNvSpPr>
            <a:spLocks noChangeAspect="1" noChangeArrowheads="1"/>
          </p:cNvSpPr>
          <p:nvPr/>
        </p:nvSpPr>
        <p:spPr bwMode="auto">
          <a:xfrm>
            <a:off x="7265988" y="1443038"/>
            <a:ext cx="125412"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sp>
        <p:nvSpPr>
          <p:cNvPr id="49295" name="Oval 577"/>
          <p:cNvSpPr>
            <a:spLocks noChangeAspect="1" noChangeArrowheads="1"/>
          </p:cNvSpPr>
          <p:nvPr/>
        </p:nvSpPr>
        <p:spPr bwMode="auto">
          <a:xfrm>
            <a:off x="8135938" y="1443038"/>
            <a:ext cx="123825" cy="123825"/>
          </a:xfrm>
          <a:prstGeom prst="ellipse">
            <a:avLst/>
          </a:prstGeom>
          <a:solidFill>
            <a:schemeClr val="accent1"/>
          </a:solidFill>
          <a:ln w="28575">
            <a:solidFill>
              <a:schemeClr val="tx1"/>
            </a:solidFill>
            <a:round/>
            <a:headEnd/>
            <a:tailEnd/>
          </a:ln>
        </p:spPr>
        <p:txBody>
          <a:bodyPr wrap="none" anchor="ctr"/>
          <a:lstStyle/>
          <a:p>
            <a:endParaRPr lang="zh-CN" altLang="en-US"/>
          </a:p>
        </p:txBody>
      </p:sp>
      <p:grpSp>
        <p:nvGrpSpPr>
          <p:cNvPr id="49296" name="Group 578"/>
          <p:cNvGrpSpPr>
            <a:grpSpLocks noChangeAspect="1"/>
          </p:cNvGrpSpPr>
          <p:nvPr/>
        </p:nvGrpSpPr>
        <p:grpSpPr bwMode="auto">
          <a:xfrm>
            <a:off x="5278438" y="1052513"/>
            <a:ext cx="2162175" cy="1841500"/>
            <a:chOff x="2354" y="576"/>
            <a:chExt cx="1671" cy="1423"/>
          </a:xfrm>
        </p:grpSpPr>
        <p:grpSp>
          <p:nvGrpSpPr>
            <p:cNvPr id="49315" name="Group 579"/>
            <p:cNvGrpSpPr>
              <a:grpSpLocks noChangeAspect="1"/>
            </p:cNvGrpSpPr>
            <p:nvPr/>
          </p:nvGrpSpPr>
          <p:grpSpPr bwMode="auto">
            <a:xfrm rot="8015964">
              <a:off x="2593" y="1783"/>
              <a:ext cx="144" cy="288"/>
              <a:chOff x="3744" y="2160"/>
              <a:chExt cx="144" cy="288"/>
            </a:xfrm>
          </p:grpSpPr>
          <p:sp>
            <p:nvSpPr>
              <p:cNvPr id="49320" name="Arc 580"/>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21" name="Arc 581"/>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16" name="Group 582"/>
            <p:cNvGrpSpPr>
              <a:grpSpLocks noChangeAspect="1"/>
            </p:cNvGrpSpPr>
            <p:nvPr/>
          </p:nvGrpSpPr>
          <p:grpSpPr bwMode="auto">
            <a:xfrm rot="-2525973">
              <a:off x="3840" y="576"/>
              <a:ext cx="144" cy="288"/>
              <a:chOff x="3744" y="2160"/>
              <a:chExt cx="144" cy="288"/>
            </a:xfrm>
          </p:grpSpPr>
          <p:sp>
            <p:nvSpPr>
              <p:cNvPr id="49318" name="Arc 583"/>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19" name="Arc 584"/>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17" name="Line 585"/>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97" name="Group 586"/>
          <p:cNvGrpSpPr>
            <a:grpSpLocks noChangeAspect="1"/>
          </p:cNvGrpSpPr>
          <p:nvPr/>
        </p:nvGrpSpPr>
        <p:grpSpPr bwMode="auto">
          <a:xfrm>
            <a:off x="4348163" y="1092200"/>
            <a:ext cx="2162175" cy="1841500"/>
            <a:chOff x="2354" y="576"/>
            <a:chExt cx="1671" cy="1423"/>
          </a:xfrm>
        </p:grpSpPr>
        <p:grpSp>
          <p:nvGrpSpPr>
            <p:cNvPr id="49308" name="Group 587"/>
            <p:cNvGrpSpPr>
              <a:grpSpLocks noChangeAspect="1"/>
            </p:cNvGrpSpPr>
            <p:nvPr/>
          </p:nvGrpSpPr>
          <p:grpSpPr bwMode="auto">
            <a:xfrm rot="8015964">
              <a:off x="2593" y="1783"/>
              <a:ext cx="144" cy="288"/>
              <a:chOff x="3744" y="2160"/>
              <a:chExt cx="144" cy="288"/>
            </a:xfrm>
          </p:grpSpPr>
          <p:sp>
            <p:nvSpPr>
              <p:cNvPr id="49313" name="Arc 588"/>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14" name="Arc 589"/>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09" name="Group 590"/>
            <p:cNvGrpSpPr>
              <a:grpSpLocks noChangeAspect="1"/>
            </p:cNvGrpSpPr>
            <p:nvPr/>
          </p:nvGrpSpPr>
          <p:grpSpPr bwMode="auto">
            <a:xfrm rot="-2525973">
              <a:off x="3840" y="576"/>
              <a:ext cx="144" cy="288"/>
              <a:chOff x="3744" y="2160"/>
              <a:chExt cx="144" cy="288"/>
            </a:xfrm>
          </p:grpSpPr>
          <p:sp>
            <p:nvSpPr>
              <p:cNvPr id="49311" name="Arc 591"/>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12" name="Arc 592"/>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10" name="Line 593"/>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grpSp>
        <p:nvGrpSpPr>
          <p:cNvPr id="49298" name="Group 594"/>
          <p:cNvGrpSpPr>
            <a:grpSpLocks noChangeAspect="1"/>
          </p:cNvGrpSpPr>
          <p:nvPr/>
        </p:nvGrpSpPr>
        <p:grpSpPr bwMode="auto">
          <a:xfrm>
            <a:off x="3540125" y="1114425"/>
            <a:ext cx="2162175" cy="1841500"/>
            <a:chOff x="2354" y="576"/>
            <a:chExt cx="1671" cy="1423"/>
          </a:xfrm>
        </p:grpSpPr>
        <p:grpSp>
          <p:nvGrpSpPr>
            <p:cNvPr id="49301" name="Group 595"/>
            <p:cNvGrpSpPr>
              <a:grpSpLocks noChangeAspect="1"/>
            </p:cNvGrpSpPr>
            <p:nvPr/>
          </p:nvGrpSpPr>
          <p:grpSpPr bwMode="auto">
            <a:xfrm rot="8015964">
              <a:off x="2593" y="1783"/>
              <a:ext cx="144" cy="288"/>
              <a:chOff x="3744" y="2160"/>
              <a:chExt cx="144" cy="288"/>
            </a:xfrm>
          </p:grpSpPr>
          <p:sp>
            <p:nvSpPr>
              <p:cNvPr id="49306" name="Arc 596"/>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07" name="Arc 597"/>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grpSp>
          <p:nvGrpSpPr>
            <p:cNvPr id="49302" name="Group 598"/>
            <p:cNvGrpSpPr>
              <a:grpSpLocks noChangeAspect="1"/>
            </p:cNvGrpSpPr>
            <p:nvPr/>
          </p:nvGrpSpPr>
          <p:grpSpPr bwMode="auto">
            <a:xfrm rot="-2525973">
              <a:off x="3840" y="576"/>
              <a:ext cx="144" cy="288"/>
              <a:chOff x="3744" y="2160"/>
              <a:chExt cx="144" cy="288"/>
            </a:xfrm>
          </p:grpSpPr>
          <p:sp>
            <p:nvSpPr>
              <p:cNvPr id="49304" name="Arc 599"/>
              <p:cNvSpPr>
                <a:spLocks noChangeAspect="1"/>
              </p:cNvSpPr>
              <p:nvPr/>
            </p:nvSpPr>
            <p:spPr bwMode="auto">
              <a:xfrm>
                <a:off x="3744" y="2160"/>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sp>
            <p:nvSpPr>
              <p:cNvPr id="49305" name="Arc 600"/>
              <p:cNvSpPr>
                <a:spLocks noChangeAspect="1"/>
              </p:cNvSpPr>
              <p:nvPr/>
            </p:nvSpPr>
            <p:spPr bwMode="auto">
              <a:xfrm rot="5007475">
                <a:off x="3744" y="2304"/>
                <a:ext cx="144" cy="144"/>
              </a:xfrm>
              <a:custGeom>
                <a:avLst/>
                <a:gdLst>
                  <a:gd name="T0" fmla="*/ 0 w 21600"/>
                  <a:gd name="T1" fmla="*/ 0 h 21600"/>
                  <a:gd name="T2" fmla="*/ 144 w 21600"/>
                  <a:gd name="T3" fmla="*/ 144 h 21600"/>
                  <a:gd name="T4" fmla="*/ 0 w 21600"/>
                  <a:gd name="T5" fmla="*/ 1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00CC00"/>
                </a:solidFill>
                <a:round/>
                <a:headEnd/>
                <a:tailEnd/>
              </a:ln>
            </p:spPr>
            <p:txBody>
              <a:bodyPr wrap="none" anchor="ctr"/>
              <a:lstStyle/>
              <a:p>
                <a:endParaRPr lang="zh-CN" altLang="en-US"/>
              </a:p>
            </p:txBody>
          </p:sp>
        </p:grpSp>
        <p:sp>
          <p:nvSpPr>
            <p:cNvPr id="49303" name="Line 601"/>
            <p:cNvSpPr>
              <a:spLocks noChangeAspect="1" noChangeShapeType="1"/>
            </p:cNvSpPr>
            <p:nvPr/>
          </p:nvSpPr>
          <p:spPr bwMode="auto">
            <a:xfrm rot="2788356" flipV="1">
              <a:off x="3190" y="394"/>
              <a:ext cx="0" cy="1671"/>
            </a:xfrm>
            <a:prstGeom prst="line">
              <a:avLst/>
            </a:prstGeom>
            <a:noFill/>
            <a:ln w="28575">
              <a:solidFill>
                <a:srgbClr val="00CC00"/>
              </a:solidFill>
              <a:round/>
              <a:headEnd/>
              <a:tailEnd/>
            </a:ln>
          </p:spPr>
          <p:txBody>
            <a:bodyPr wrap="none" anchor="ctr"/>
            <a:lstStyle/>
            <a:p>
              <a:endParaRPr lang="zh-CN" altLang="en-US"/>
            </a:p>
          </p:txBody>
        </p:sp>
      </p:grpSp>
      <p:sp>
        <p:nvSpPr>
          <p:cNvPr id="49299" name="Text Box 602"/>
          <p:cNvSpPr txBox="1">
            <a:spLocks noChangeAspect="1" noChangeArrowheads="1"/>
          </p:cNvSpPr>
          <p:nvPr/>
        </p:nvSpPr>
        <p:spPr bwMode="auto">
          <a:xfrm>
            <a:off x="3635870" y="5301260"/>
            <a:ext cx="4919662" cy="1095375"/>
          </a:xfrm>
          <a:prstGeom prst="rect">
            <a:avLst/>
          </a:prstGeom>
          <a:noFill/>
          <a:ln w="9525">
            <a:noFill/>
            <a:miter lim="800000"/>
            <a:headEnd/>
            <a:tailEnd/>
          </a:ln>
        </p:spPr>
        <p:txBody>
          <a:bodyPr lIns="0" tIns="0" rIns="0" bIns="0">
            <a:spAutoFit/>
          </a:bodyPr>
          <a:lstStyle/>
          <a:p>
            <a:pPr>
              <a:spcBef>
                <a:spcPct val="0"/>
              </a:spcBef>
            </a:pPr>
            <a:r>
              <a:rPr kumimoji="1" lang="en-US" altLang="en-US" sz="2400" i="1" dirty="0">
                <a:solidFill>
                  <a:schemeClr val="bg2"/>
                </a:solidFill>
                <a:latin typeface="Arial" charset="0"/>
              </a:rPr>
              <a:t>The 3D torus 4 x 4 x 4 (64) nodes</a:t>
            </a:r>
            <a:endParaRPr kumimoji="1" lang="zh-CN" altLang="en-US" sz="2400" i="1" dirty="0">
              <a:solidFill>
                <a:schemeClr val="bg2"/>
              </a:solidFill>
              <a:latin typeface="Arial" charset="0"/>
            </a:endParaRPr>
          </a:p>
          <a:p>
            <a:pPr>
              <a:spcBef>
                <a:spcPct val="0"/>
              </a:spcBef>
            </a:pPr>
            <a:r>
              <a:rPr kumimoji="1" lang="en-US" altLang="zh-CN" sz="2400" dirty="0">
                <a:solidFill>
                  <a:schemeClr val="bg2"/>
                </a:solidFill>
              </a:rPr>
              <a:t>4</a:t>
            </a:r>
            <a:r>
              <a:rPr kumimoji="1" lang="zh-CN" altLang="en-US" sz="2400" dirty="0">
                <a:solidFill>
                  <a:schemeClr val="bg2"/>
                </a:solidFill>
              </a:rPr>
              <a:t>元</a:t>
            </a:r>
            <a:r>
              <a:rPr kumimoji="1" lang="en-US" altLang="zh-CN" sz="2400" dirty="0">
                <a:solidFill>
                  <a:schemeClr val="bg2"/>
                </a:solidFill>
              </a:rPr>
              <a:t>3-</a:t>
            </a:r>
            <a:r>
              <a:rPr kumimoji="1" lang="zh-CN" altLang="en-US" sz="2400" dirty="0">
                <a:solidFill>
                  <a:schemeClr val="bg2"/>
                </a:solidFill>
              </a:rPr>
              <a:t>立方体</a:t>
            </a:r>
            <a:endParaRPr kumimoji="1" lang="zh-CN" altLang="en-US" sz="2000" dirty="0">
              <a:solidFill>
                <a:schemeClr val="bg2"/>
              </a:solidFill>
            </a:endParaRPr>
          </a:p>
          <a:p>
            <a:pPr>
              <a:spcBef>
                <a:spcPct val="0"/>
              </a:spcBef>
            </a:pPr>
            <a:r>
              <a:rPr kumimoji="1" lang="zh-CN" altLang="en-US" sz="2400" dirty="0">
                <a:solidFill>
                  <a:schemeClr val="bg2"/>
                </a:solidFill>
              </a:rPr>
              <a:t>（隐藏的结点与连接没有画出</a:t>
            </a:r>
            <a:r>
              <a:rPr kumimoji="1" lang="en-US" altLang="zh-CN" sz="2400" dirty="0">
                <a:solidFill>
                  <a:schemeClr val="bg2"/>
                </a:solidFill>
              </a:rPr>
              <a:t>)</a:t>
            </a:r>
          </a:p>
        </p:txBody>
      </p:sp>
      <p:sp>
        <p:nvSpPr>
          <p:cNvPr id="49300" name="AutoShape 603">
            <a:hlinkClick r:id="rId3" action="ppaction://hlinksldjump" highlightClick="1"/>
          </p:cNvPr>
          <p:cNvSpPr>
            <a:spLocks noChangeArrowheads="1"/>
          </p:cNvSpPr>
          <p:nvPr/>
        </p:nvSpPr>
        <p:spPr bwMode="auto">
          <a:xfrm>
            <a:off x="7799515" y="4565193"/>
            <a:ext cx="503238"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96" name="动作按钮: 转到主页 295">
            <a:hlinkClick r:id="rId4" action="ppaction://hlinksldjump" highlightClick="1"/>
            <a:extLst>
              <a:ext uri="{FF2B5EF4-FFF2-40B4-BE49-F238E27FC236}">
                <a16:creationId xmlns:a16="http://schemas.microsoft.com/office/drawing/2014/main" id="{66617778-F374-402D-83ED-A8C16CF0EE62}"/>
              </a:ext>
            </a:extLst>
          </p:cNvPr>
          <p:cNvSpPr/>
          <p:nvPr/>
        </p:nvSpPr>
        <p:spPr bwMode="auto">
          <a:xfrm>
            <a:off x="8313054" y="5772150"/>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7" name="组合 6">
            <a:extLst>
              <a:ext uri="{FF2B5EF4-FFF2-40B4-BE49-F238E27FC236}">
                <a16:creationId xmlns:a16="http://schemas.microsoft.com/office/drawing/2014/main" id="{A351B9D7-F91F-4FA0-9CA3-4993F4766ECF}"/>
              </a:ext>
            </a:extLst>
          </p:cNvPr>
          <p:cNvGrpSpPr/>
          <p:nvPr/>
        </p:nvGrpSpPr>
        <p:grpSpPr>
          <a:xfrm>
            <a:off x="1082516" y="1196690"/>
            <a:ext cx="2409334" cy="1503872"/>
            <a:chOff x="251400" y="1226861"/>
            <a:chExt cx="2409334" cy="1503872"/>
          </a:xfrm>
        </p:grpSpPr>
        <p:pic>
          <p:nvPicPr>
            <p:cNvPr id="2" name="图片 1">
              <a:extLst>
                <a:ext uri="{FF2B5EF4-FFF2-40B4-BE49-F238E27FC236}">
                  <a16:creationId xmlns:a16="http://schemas.microsoft.com/office/drawing/2014/main" id="{861F99AF-9F17-49C6-A62E-E0EB5BCD38C2}"/>
                </a:ext>
              </a:extLst>
            </p:cNvPr>
            <p:cNvPicPr>
              <a:picLocks noChangeAspect="1"/>
            </p:cNvPicPr>
            <p:nvPr/>
          </p:nvPicPr>
          <p:blipFill>
            <a:blip r:embed="rId5"/>
            <a:stretch>
              <a:fillRect/>
            </a:stretch>
          </p:blipFill>
          <p:spPr>
            <a:xfrm>
              <a:off x="1269113" y="1759182"/>
              <a:ext cx="1360220" cy="616880"/>
            </a:xfrm>
            <a:prstGeom prst="rect">
              <a:avLst/>
            </a:prstGeom>
          </p:spPr>
        </p:pic>
        <p:pic>
          <p:nvPicPr>
            <p:cNvPr id="3" name="图片 2">
              <a:extLst>
                <a:ext uri="{FF2B5EF4-FFF2-40B4-BE49-F238E27FC236}">
                  <a16:creationId xmlns:a16="http://schemas.microsoft.com/office/drawing/2014/main" id="{2A79C3F6-009D-40B3-B915-528CA61C7BE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95258" y="1268403"/>
              <a:ext cx="884983" cy="1462330"/>
            </a:xfrm>
            <a:prstGeom prst="rect">
              <a:avLst/>
            </a:prstGeom>
          </p:spPr>
        </p:pic>
        <p:sp>
          <p:nvSpPr>
            <p:cNvPr id="4" name="矩形: 圆角 3">
              <a:extLst>
                <a:ext uri="{FF2B5EF4-FFF2-40B4-BE49-F238E27FC236}">
                  <a16:creationId xmlns:a16="http://schemas.microsoft.com/office/drawing/2014/main" id="{D276DD72-CF06-41FA-B408-BADA0A358C1A}"/>
                </a:ext>
              </a:extLst>
            </p:cNvPr>
            <p:cNvSpPr/>
            <p:nvPr/>
          </p:nvSpPr>
          <p:spPr bwMode="auto">
            <a:xfrm>
              <a:off x="251400" y="1226861"/>
              <a:ext cx="2409334" cy="1455577"/>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2315830A-B78B-48EF-B1DE-8B64B608B8FE}"/>
                </a:ext>
              </a:extLst>
            </p:cNvPr>
            <p:cNvSpPr/>
            <p:nvPr/>
          </p:nvSpPr>
          <p:spPr>
            <a:xfrm>
              <a:off x="1674068" y="1259417"/>
              <a:ext cx="803425" cy="461665"/>
            </a:xfrm>
            <a:prstGeom prst="rect">
              <a:avLst/>
            </a:prstGeom>
          </p:spPr>
          <p:txBody>
            <a:bodyPr wrap="none">
              <a:spAutoFit/>
            </a:bodyPr>
            <a:lstStyle/>
            <a:p>
              <a:r>
                <a:rPr kumimoji="1" lang="zh-CN" altLang="en-US" sz="2400" dirty="0">
                  <a:solidFill>
                    <a:srgbClr val="00007D"/>
                  </a:solidFill>
                </a:rPr>
                <a:t>结点</a:t>
              </a:r>
              <a:endParaRPr lang="zh-CN" altLang="en-US" dirty="0"/>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bg>
      <p:bgPr>
        <a:solidFill>
          <a:srgbClr val="000035"/>
        </a:solidFill>
        <a:effectLst/>
      </p:bgPr>
    </p:bg>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1547813" y="188913"/>
            <a:ext cx="5389562" cy="5994400"/>
          </a:xfrm>
          <a:prstGeom prst="rect">
            <a:avLst/>
          </a:prstGeom>
          <a:noFill/>
          <a:ln w="28575" algn="ctr">
            <a:noFill/>
            <a:miter lim="800000"/>
            <a:headEnd/>
            <a:tailEnd type="none" w="med" len="lg"/>
          </a:ln>
        </p:spPr>
      </p:pic>
      <p:sp>
        <p:nvSpPr>
          <p:cNvPr id="1881091" name="Rectangle 3"/>
          <p:cNvSpPr>
            <a:spLocks noGrp="1" noChangeArrowheads="1"/>
          </p:cNvSpPr>
          <p:nvPr>
            <p:ph idx="1"/>
          </p:nvPr>
        </p:nvSpPr>
        <p:spPr>
          <a:xfrm>
            <a:off x="1258888" y="6167438"/>
            <a:ext cx="6635750" cy="574675"/>
          </a:xfrm>
          <a:effectLst>
            <a:outerShdw dist="35921" dir="2700000" algn="ctr" rotWithShape="0">
              <a:srgbClr val="FF6600">
                <a:alpha val="50000"/>
              </a:srgbClr>
            </a:outerShdw>
          </a:effectLst>
        </p:spPr>
        <p:txBody>
          <a:bodyPr/>
          <a:lstStyle/>
          <a:p>
            <a:pPr eaLnBrk="1" hangingPunct="1">
              <a:lnSpc>
                <a:spcPct val="90000"/>
              </a:lnSpc>
              <a:buFont typeface="Wingdings" pitchFamily="2" charset="2"/>
              <a:buNone/>
              <a:defRPr/>
            </a:pPr>
            <a:r>
              <a:rPr lang="en-US" altLang="zh-CN">
                <a:solidFill>
                  <a:schemeClr val="bg1"/>
                </a:solidFill>
              </a:rPr>
              <a:t>The 3D torus 4 x 4 x 4 </a:t>
            </a:r>
            <a:r>
              <a:rPr lang="en-US" altLang="zh-CN">
                <a:solidFill>
                  <a:schemeClr val="bg1"/>
                </a:solidFill>
                <a:latin typeface="宋体" pitchFamily="2" charset="-122"/>
              </a:rPr>
              <a:t>(</a:t>
            </a:r>
            <a:r>
              <a:rPr lang="en-US" altLang="zh-CN">
                <a:solidFill>
                  <a:schemeClr val="bg1"/>
                </a:solidFill>
              </a:rPr>
              <a:t>64</a:t>
            </a:r>
            <a:r>
              <a:rPr lang="en-US" altLang="zh-CN">
                <a:solidFill>
                  <a:schemeClr val="bg1"/>
                </a:solidFill>
                <a:latin typeface="宋体" pitchFamily="2" charset="-122"/>
              </a:rPr>
              <a:t>)</a:t>
            </a:r>
            <a:r>
              <a:rPr lang="en-US" altLang="zh-CN">
                <a:solidFill>
                  <a:schemeClr val="bg1"/>
                </a:solidFill>
              </a:rPr>
              <a:t> nodes</a:t>
            </a:r>
            <a:endParaRPr lang="zh-CN" altLang="en-US">
              <a:solidFill>
                <a:schemeClr val="bg1"/>
              </a:solidFill>
            </a:endParaRPr>
          </a:p>
        </p:txBody>
      </p:sp>
      <p:sp>
        <p:nvSpPr>
          <p:cNvPr id="50180" name="AutoShape 5">
            <a:hlinkClick r:id="" action="ppaction://hlinkshowjump?jump=lastslideviewed" highlightClick="1"/>
          </p:cNvPr>
          <p:cNvSpPr>
            <a:spLocks noChangeArrowheads="1"/>
          </p:cNvSpPr>
          <p:nvPr/>
        </p:nvSpPr>
        <p:spPr bwMode="auto">
          <a:xfrm>
            <a:off x="8243888" y="476250"/>
            <a:ext cx="504825" cy="504825"/>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965678B7-3D86-426C-994F-DEFFAB25B9C9}" type="slidenum">
              <a:rPr lang="zh-CN" altLang="en-US"/>
              <a:pPr/>
              <a:t>32</a:t>
            </a:fld>
            <a:endParaRPr lang="en-US" altLang="zh-CN"/>
          </a:p>
        </p:txBody>
      </p:sp>
      <p:sp>
        <p:nvSpPr>
          <p:cNvPr id="2052"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三、常用的互连模式和互连网络</a:t>
            </a:r>
            <a:endParaRPr lang="zh-CN" altLang="en-US" dirty="0">
              <a:solidFill>
                <a:srgbClr val="FF0066"/>
              </a:solidFill>
            </a:endParaRPr>
          </a:p>
        </p:txBody>
      </p:sp>
      <p:sp>
        <p:nvSpPr>
          <p:cNvPr id="2053" name="Rectangle 3"/>
          <p:cNvSpPr>
            <a:spLocks noGrp="1" noChangeArrowheads="1"/>
          </p:cNvSpPr>
          <p:nvPr>
            <p:ph type="body" idx="1"/>
          </p:nvPr>
        </p:nvSpPr>
        <p:spPr>
          <a:xfrm>
            <a:off x="250825" y="547688"/>
            <a:ext cx="8713788" cy="6121400"/>
          </a:xfrm>
        </p:spPr>
        <p:txBody>
          <a:bodyPr/>
          <a:lstStyle/>
          <a:p>
            <a:pPr eaLnBrk="1" hangingPunct="1">
              <a:spcBef>
                <a:spcPct val="0"/>
              </a:spcBef>
            </a:pPr>
            <a:r>
              <a:rPr lang="en-US" altLang="zh-CN" dirty="0"/>
              <a:t>Page 389</a:t>
            </a:r>
            <a:r>
              <a:rPr lang="zh-CN" altLang="en-US" dirty="0"/>
              <a:t>～</a:t>
            </a:r>
            <a:r>
              <a:rPr lang="en-US" altLang="zh-CN" dirty="0"/>
              <a:t>391</a:t>
            </a:r>
          </a:p>
          <a:p>
            <a:pPr eaLnBrk="1" hangingPunct="1">
              <a:spcBef>
                <a:spcPct val="0"/>
              </a:spcBef>
            </a:pPr>
            <a:r>
              <a:rPr lang="zh-CN" altLang="en-US" dirty="0">
                <a:solidFill>
                  <a:srgbClr val="FF0000"/>
                </a:solidFill>
                <a:ea typeface="黑体" pitchFamily="2" charset="-122"/>
              </a:rPr>
              <a:t>立方置换</a:t>
            </a:r>
            <a:r>
              <a:rPr lang="zh-CN" altLang="en-US" dirty="0"/>
              <a:t>：</a:t>
            </a:r>
            <a:r>
              <a:rPr lang="en-US" altLang="zh-CN" dirty="0"/>
              <a:t>Cube Permutation</a:t>
            </a:r>
            <a:endParaRPr lang="zh-CN" altLang="en-US" dirty="0"/>
          </a:p>
          <a:p>
            <a:pPr marL="357188" lvl="1" indent="0" eaLnBrk="1" hangingPunct="1">
              <a:lnSpc>
                <a:spcPct val="150000"/>
              </a:lnSpc>
              <a:spcBef>
                <a:spcPct val="0"/>
              </a:spcBef>
              <a:buFont typeface="Wingdings" pitchFamily="2" charset="2"/>
              <a:buNone/>
            </a:pPr>
            <a:r>
              <a:rPr lang="en-US" altLang="zh-CN" i="1" dirty="0" err="1">
                <a:solidFill>
                  <a:srgbClr val="000000"/>
                </a:solidFill>
                <a:ea typeface="楷体_GB2312" pitchFamily="49" charset="-122"/>
              </a:rPr>
              <a:t>Cube</a:t>
            </a:r>
            <a:r>
              <a:rPr lang="en-US" altLang="zh-CN" i="1" baseline="-25000" dirty="0" err="1">
                <a:solidFill>
                  <a:srgbClr val="000000"/>
                </a:solidFill>
                <a:ea typeface="楷体_GB2312" pitchFamily="49" charset="-122"/>
              </a:rPr>
              <a:t>k</a:t>
            </a:r>
            <a:r>
              <a:rPr lang="en-US" altLang="zh-CN" i="1" dirty="0">
                <a:solidFill>
                  <a:srgbClr val="000000"/>
                </a:solidFill>
                <a:ea typeface="楷体_GB2312" pitchFamily="49" charset="-122"/>
              </a:rPr>
              <a:t> </a:t>
            </a:r>
            <a:r>
              <a:rPr lang="en-US" altLang="zh-CN"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2</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i="1" baseline="-25000" dirty="0">
                <a:solidFill>
                  <a:srgbClr val="000000"/>
                </a:solidFill>
                <a:ea typeface="楷体_GB2312" pitchFamily="49" charset="-122"/>
              </a:rPr>
              <a:t>k</a:t>
            </a:r>
            <a:r>
              <a:rPr lang="en-US" altLang="zh-CN" baseline="-25000" dirty="0">
                <a:solidFill>
                  <a:srgbClr val="000000"/>
                </a:solidFill>
                <a:ea typeface="楷体_GB2312" pitchFamily="49" charset="-122"/>
              </a:rPr>
              <a:t>+1 </a:t>
            </a:r>
            <a:r>
              <a:rPr lang="en-US" altLang="zh-CN" i="1" dirty="0" err="1">
                <a:solidFill>
                  <a:srgbClr val="000000"/>
                </a:solidFill>
                <a:ea typeface="楷体_GB2312" pitchFamily="49" charset="-122"/>
              </a:rPr>
              <a:t>x</a:t>
            </a:r>
            <a:r>
              <a:rPr lang="en-US" altLang="zh-CN" i="1" baseline="-25000" dirty="0" err="1">
                <a:solidFill>
                  <a:srgbClr val="000000"/>
                </a:solidFill>
                <a:ea typeface="楷体_GB2312" pitchFamily="49" charset="-122"/>
              </a:rPr>
              <a:t>k</a:t>
            </a:r>
            <a:r>
              <a:rPr lang="en-US" altLang="zh-CN" i="1" baseline="-25000"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25000" dirty="0">
                <a:solidFill>
                  <a:srgbClr val="000000"/>
                </a:solidFill>
                <a:ea typeface="楷体_GB2312" pitchFamily="49" charset="-122"/>
              </a:rPr>
              <a:t>k</a:t>
            </a:r>
            <a:r>
              <a:rPr lang="en-US" altLang="zh-CN" baseline="-25000" dirty="0">
                <a:solidFill>
                  <a:srgbClr val="000000"/>
                </a:solidFill>
                <a:ea typeface="楷体_GB2312" pitchFamily="49" charset="-122"/>
              </a:rPr>
              <a:t>-1</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0 </a:t>
            </a:r>
            <a:r>
              <a:rPr lang="en-US" altLang="zh-CN" dirty="0">
                <a:solidFill>
                  <a:srgbClr val="000000"/>
                </a:solidFill>
                <a:ea typeface="楷体_GB2312" pitchFamily="49" charset="-122"/>
              </a:rPr>
              <a:t>)</a:t>
            </a:r>
          </a:p>
          <a:p>
            <a:pPr marL="357188" lvl="1" indent="0" eaLnBrk="1" hangingPunct="1">
              <a:lnSpc>
                <a:spcPct val="150000"/>
              </a:lnSpc>
              <a:spcBef>
                <a:spcPct val="0"/>
              </a:spcBef>
              <a:buNone/>
            </a:pPr>
            <a:r>
              <a:rPr lang="zh-CN" altLang="en-US" dirty="0">
                <a:solidFill>
                  <a:srgbClr val="000000"/>
                </a:solidFill>
              </a:rPr>
              <a:t>＝</a:t>
            </a:r>
            <a:r>
              <a:rPr lang="zh-CN" altLang="en-US"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2</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i="1" baseline="-25000" dirty="0">
                <a:solidFill>
                  <a:srgbClr val="000000"/>
                </a:solidFill>
                <a:ea typeface="楷体_GB2312" pitchFamily="49" charset="-122"/>
              </a:rPr>
              <a:t>k</a:t>
            </a:r>
            <a:r>
              <a:rPr lang="en-US" altLang="zh-CN" baseline="-25000" dirty="0">
                <a:solidFill>
                  <a:srgbClr val="000000"/>
                </a:solidFill>
                <a:ea typeface="楷体_GB2312" pitchFamily="49" charset="-122"/>
              </a:rPr>
              <a:t>+1 </a:t>
            </a:r>
            <a:r>
              <a:rPr lang="en-US" altLang="zh-CN" i="1" dirty="0" err="1">
                <a:solidFill>
                  <a:srgbClr val="000000"/>
                </a:solidFill>
                <a:ea typeface="楷体_GB2312" pitchFamily="49" charset="-122"/>
              </a:rPr>
              <a:t>x</a:t>
            </a:r>
            <a:r>
              <a:rPr lang="en-US" altLang="zh-CN" i="1" baseline="-25000" dirty="0" err="1">
                <a:solidFill>
                  <a:srgbClr val="000000"/>
                </a:solidFill>
                <a:ea typeface="楷体_GB2312" pitchFamily="49" charset="-122"/>
              </a:rPr>
              <a:t>k</a:t>
            </a:r>
            <a:r>
              <a:rPr lang="en-US" altLang="zh-CN" i="1" baseline="-25000"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25000" dirty="0">
                <a:solidFill>
                  <a:srgbClr val="000000"/>
                </a:solidFill>
                <a:ea typeface="楷体_GB2312" pitchFamily="49" charset="-122"/>
              </a:rPr>
              <a:t>k</a:t>
            </a:r>
            <a:r>
              <a:rPr lang="en-US" altLang="zh-CN" baseline="-25000" dirty="0">
                <a:solidFill>
                  <a:srgbClr val="000000"/>
                </a:solidFill>
                <a:ea typeface="楷体_GB2312" pitchFamily="49" charset="-122"/>
              </a:rPr>
              <a:t>-1</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0</a:t>
            </a:r>
            <a:endParaRPr lang="en-US" altLang="zh-CN" dirty="0"/>
          </a:p>
          <a:p>
            <a:pPr marL="357188" lvl="1" indent="-14288" eaLnBrk="1" hangingPunct="1">
              <a:spcBef>
                <a:spcPts val="1200"/>
              </a:spcBef>
              <a:buFont typeface="Wingdings" pitchFamily="2" charset="2"/>
              <a:buNone/>
            </a:pPr>
            <a:r>
              <a:rPr lang="zh-CN" altLang="en-US" dirty="0">
                <a:solidFill>
                  <a:srgbClr val="0000FF"/>
                </a:solidFill>
              </a:rPr>
              <a:t>其中，</a:t>
            </a:r>
            <a:r>
              <a:rPr lang="en-US" altLang="zh-CN" i="1" dirty="0">
                <a:solidFill>
                  <a:srgbClr val="0000FF"/>
                </a:solidFill>
              </a:rPr>
              <a:t>k</a:t>
            </a:r>
            <a:r>
              <a:rPr lang="zh-CN" altLang="en-US" dirty="0">
                <a:solidFill>
                  <a:srgbClr val="0000FF"/>
                </a:solidFill>
              </a:rPr>
              <a:t>＝</a:t>
            </a:r>
            <a:r>
              <a:rPr lang="en-US" altLang="zh-CN" dirty="0">
                <a:solidFill>
                  <a:srgbClr val="0000FF"/>
                </a:solidFill>
              </a:rPr>
              <a:t>0</a:t>
            </a:r>
            <a:r>
              <a:rPr lang="zh-CN" altLang="en-US" dirty="0">
                <a:solidFill>
                  <a:srgbClr val="0000FF"/>
                </a:solidFill>
              </a:rPr>
              <a:t>～</a:t>
            </a:r>
            <a:r>
              <a:rPr lang="en-US" altLang="zh-CN" i="1" dirty="0">
                <a:solidFill>
                  <a:srgbClr val="0000FF"/>
                </a:solidFill>
              </a:rPr>
              <a:t>n</a:t>
            </a:r>
            <a:r>
              <a:rPr lang="en-US" altLang="zh-CN" dirty="0">
                <a:solidFill>
                  <a:srgbClr val="0000FF"/>
                </a:solidFill>
              </a:rPr>
              <a:t>-1</a:t>
            </a:r>
            <a:r>
              <a:rPr lang="zh-CN" altLang="en-US" dirty="0">
                <a:solidFill>
                  <a:srgbClr val="0000FF"/>
                </a:solidFill>
              </a:rPr>
              <a:t>，</a:t>
            </a:r>
            <a:endParaRPr lang="en-US" altLang="zh-CN" dirty="0">
              <a:solidFill>
                <a:srgbClr val="0000FF"/>
              </a:solidFill>
            </a:endParaRPr>
          </a:p>
          <a:p>
            <a:pPr marL="357188" lvl="1" indent="-14288" eaLnBrk="1" hangingPunct="1">
              <a:spcBef>
                <a:spcPts val="0"/>
              </a:spcBef>
              <a:buNone/>
            </a:pPr>
            <a:r>
              <a:rPr lang="en-US" altLang="zh-CN" dirty="0">
                <a:solidFill>
                  <a:srgbClr val="0000FF"/>
                </a:solidFill>
              </a:rPr>
              <a:t>      </a:t>
            </a:r>
            <a:r>
              <a:rPr lang="en-US" altLang="zh-CN" i="1" dirty="0">
                <a:solidFill>
                  <a:srgbClr val="0000FF"/>
                </a:solidFill>
              </a:rPr>
              <a:t>n</a:t>
            </a:r>
            <a:r>
              <a:rPr lang="zh-CN" altLang="en-US" dirty="0">
                <a:solidFill>
                  <a:srgbClr val="0000FF"/>
                </a:solidFill>
              </a:rPr>
              <a:t>＝</a:t>
            </a:r>
            <a:r>
              <a:rPr lang="en-US" altLang="zh-CN" dirty="0">
                <a:solidFill>
                  <a:srgbClr val="0000FF"/>
                </a:solidFill>
              </a:rPr>
              <a:t>log</a:t>
            </a:r>
            <a:r>
              <a:rPr lang="en-US" altLang="zh-CN" baseline="-25000" dirty="0">
                <a:solidFill>
                  <a:srgbClr val="0000FF"/>
                </a:solidFill>
              </a:rPr>
              <a:t>2</a:t>
            </a:r>
            <a:r>
              <a:rPr lang="en-US" altLang="zh-CN" dirty="0">
                <a:solidFill>
                  <a:srgbClr val="0000FF"/>
                </a:solidFill>
              </a:rPr>
              <a:t>N</a:t>
            </a:r>
            <a:r>
              <a:rPr lang="zh-CN" altLang="en-US" dirty="0">
                <a:solidFill>
                  <a:srgbClr val="0000FF"/>
                </a:solidFill>
              </a:rPr>
              <a:t>，</a:t>
            </a:r>
            <a:r>
              <a:rPr lang="en-US" altLang="zh-CN" dirty="0">
                <a:solidFill>
                  <a:srgbClr val="0000FF"/>
                </a:solidFill>
              </a:rPr>
              <a:t>N</a:t>
            </a:r>
            <a:r>
              <a:rPr lang="zh-CN" altLang="en-US" dirty="0">
                <a:solidFill>
                  <a:srgbClr val="0000FF"/>
                </a:solidFill>
              </a:rPr>
              <a:t>是节点数。</a:t>
            </a:r>
            <a:endParaRPr lang="en-US" altLang="zh-CN" dirty="0">
              <a:solidFill>
                <a:srgbClr val="0000FF"/>
              </a:solidFill>
            </a:endParaRPr>
          </a:p>
          <a:p>
            <a:pPr marL="357188" lvl="1" indent="-14288" eaLnBrk="1" hangingPunct="1">
              <a:spcBef>
                <a:spcPts val="1200"/>
              </a:spcBef>
              <a:buFont typeface="Wingdings" pitchFamily="2" charset="2"/>
              <a:buNone/>
            </a:pPr>
            <a:r>
              <a:rPr lang="en-US" altLang="zh-CN" i="1" dirty="0"/>
              <a:t>Cube</a:t>
            </a:r>
            <a:r>
              <a:rPr lang="en-US" altLang="zh-CN" baseline="-25000" dirty="0"/>
              <a:t>1</a:t>
            </a:r>
            <a:r>
              <a:rPr lang="zh-CN" altLang="en-US" dirty="0"/>
              <a:t>：</a:t>
            </a:r>
            <a:endParaRPr lang="en-US" altLang="zh-CN" dirty="0"/>
          </a:p>
          <a:p>
            <a:pPr marL="357188" lvl="1" indent="-14288" eaLnBrk="1" hangingPunct="1">
              <a:spcBef>
                <a:spcPct val="0"/>
              </a:spcBef>
              <a:buFont typeface="Wingdings" pitchFamily="2" charset="2"/>
              <a:buNone/>
            </a:pPr>
            <a:endParaRPr lang="en-US" altLang="zh-CN" dirty="0"/>
          </a:p>
          <a:p>
            <a:pPr marL="357188" lvl="1" indent="-14288" eaLnBrk="1" hangingPunct="1">
              <a:spcBef>
                <a:spcPct val="0"/>
              </a:spcBef>
              <a:buFont typeface="Wingdings" pitchFamily="2" charset="2"/>
              <a:buNone/>
            </a:pPr>
            <a:endParaRPr lang="en-US" altLang="zh-CN" dirty="0"/>
          </a:p>
          <a:p>
            <a:pPr marL="357188" lvl="1" indent="-14288" eaLnBrk="1" hangingPunct="1">
              <a:spcBef>
                <a:spcPct val="0"/>
              </a:spcBef>
              <a:buFont typeface="Wingdings" pitchFamily="2" charset="2"/>
              <a:buNone/>
            </a:pPr>
            <a:endParaRPr lang="en-US" altLang="zh-CN" dirty="0"/>
          </a:p>
          <a:p>
            <a:pPr marL="357188" lvl="1" indent="-14288" eaLnBrk="1" hangingPunct="1">
              <a:spcBef>
                <a:spcPct val="0"/>
              </a:spcBef>
              <a:buFont typeface="Wingdings" pitchFamily="2" charset="2"/>
              <a:buNone/>
            </a:pPr>
            <a:r>
              <a:rPr lang="en-US" altLang="zh-CN" dirty="0">
                <a:latin typeface="宋体" pitchFamily="2" charset="-122"/>
              </a:rPr>
              <a:t>(</a:t>
            </a:r>
            <a:r>
              <a:rPr lang="en-US" altLang="zh-CN" dirty="0"/>
              <a:t>0 2</a:t>
            </a:r>
            <a:r>
              <a:rPr lang="en-US" altLang="zh-CN" dirty="0">
                <a:latin typeface="宋体" pitchFamily="2" charset="-122"/>
              </a:rPr>
              <a:t>)(</a:t>
            </a:r>
            <a:r>
              <a:rPr lang="en-US" altLang="zh-CN" dirty="0"/>
              <a:t>1 3</a:t>
            </a:r>
            <a:r>
              <a:rPr lang="en-US" altLang="zh-CN" dirty="0">
                <a:latin typeface="宋体" pitchFamily="2" charset="-122"/>
              </a:rPr>
              <a:t>)(</a:t>
            </a:r>
            <a:r>
              <a:rPr lang="en-US" altLang="zh-CN" dirty="0"/>
              <a:t>4 6</a:t>
            </a:r>
            <a:r>
              <a:rPr lang="en-US" altLang="zh-CN" dirty="0">
                <a:latin typeface="宋体" pitchFamily="2" charset="-122"/>
              </a:rPr>
              <a:t>)(</a:t>
            </a:r>
            <a:r>
              <a:rPr lang="en-US" altLang="zh-CN" dirty="0"/>
              <a:t>5 7</a:t>
            </a:r>
            <a:r>
              <a:rPr lang="en-US" altLang="zh-CN" dirty="0">
                <a:latin typeface="宋体" pitchFamily="2" charset="-122"/>
              </a:rPr>
              <a:t>)</a:t>
            </a:r>
          </a:p>
        </p:txBody>
      </p:sp>
      <p:graphicFrame>
        <p:nvGraphicFramePr>
          <p:cNvPr id="2050" name="Object 295"/>
          <p:cNvGraphicFramePr>
            <a:graphicFrameLocks noChangeAspect="1"/>
          </p:cNvGraphicFramePr>
          <p:nvPr/>
        </p:nvGraphicFramePr>
        <p:xfrm>
          <a:off x="684213" y="4365130"/>
          <a:ext cx="4422775" cy="1160462"/>
        </p:xfrm>
        <a:graphic>
          <a:graphicData uri="http://schemas.openxmlformats.org/presentationml/2006/ole">
            <mc:AlternateContent xmlns:mc="http://schemas.openxmlformats.org/markup-compatibility/2006">
              <mc:Choice xmlns:v="urn:schemas-microsoft-com:vml" Requires="v">
                <p:oleObj spid="_x0000_s219184" name="公式" r:id="rId3" imgW="1790640" imgH="469800" progId="Equation.3">
                  <p:embed/>
                </p:oleObj>
              </mc:Choice>
              <mc:Fallback>
                <p:oleObj name="公式" r:id="rId3" imgW="1790640" imgH="469800" progId="Equation.3">
                  <p:embed/>
                  <p:pic>
                    <p:nvPicPr>
                      <p:cNvPr id="0" name="Object 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365130"/>
                        <a:ext cx="4422775" cy="1160462"/>
                      </a:xfrm>
                      <a:prstGeom prst="rect">
                        <a:avLst/>
                      </a:prstGeom>
                      <a:noFill/>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rgbClr val="C58051"/>
                              </a:outerShdw>
                            </a:effectLst>
                          </a14:hiddenEffects>
                        </a:ext>
                      </a:extLst>
                    </p:spPr>
                  </p:pic>
                </p:oleObj>
              </mc:Fallback>
            </mc:AlternateContent>
          </a:graphicData>
        </a:graphic>
      </p:graphicFrame>
      <p:sp>
        <p:nvSpPr>
          <p:cNvPr id="2054" name="Rectangle 296"/>
          <p:cNvSpPr>
            <a:spLocks noChangeArrowheads="1"/>
          </p:cNvSpPr>
          <p:nvPr/>
        </p:nvSpPr>
        <p:spPr bwMode="auto">
          <a:xfrm>
            <a:off x="6228230" y="148473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0</a:t>
            </a:r>
          </a:p>
        </p:txBody>
      </p:sp>
      <p:sp>
        <p:nvSpPr>
          <p:cNvPr id="2055" name="Rectangle 297"/>
          <p:cNvSpPr>
            <a:spLocks noChangeArrowheads="1"/>
          </p:cNvSpPr>
          <p:nvPr/>
        </p:nvSpPr>
        <p:spPr bwMode="auto">
          <a:xfrm>
            <a:off x="6228230" y="2060993"/>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1</a:t>
            </a:r>
          </a:p>
        </p:txBody>
      </p:sp>
      <p:sp>
        <p:nvSpPr>
          <p:cNvPr id="2056" name="Rectangle 298"/>
          <p:cNvSpPr>
            <a:spLocks noChangeArrowheads="1"/>
          </p:cNvSpPr>
          <p:nvPr/>
        </p:nvSpPr>
        <p:spPr bwMode="auto">
          <a:xfrm>
            <a:off x="6228230" y="263725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2</a:t>
            </a:r>
          </a:p>
        </p:txBody>
      </p:sp>
      <p:sp>
        <p:nvSpPr>
          <p:cNvPr id="2057" name="Rectangle 299"/>
          <p:cNvSpPr>
            <a:spLocks noChangeArrowheads="1"/>
          </p:cNvSpPr>
          <p:nvPr/>
        </p:nvSpPr>
        <p:spPr bwMode="auto">
          <a:xfrm>
            <a:off x="6228230" y="3213518"/>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3</a:t>
            </a:r>
          </a:p>
        </p:txBody>
      </p:sp>
      <p:sp>
        <p:nvSpPr>
          <p:cNvPr id="2058" name="Rectangle 300"/>
          <p:cNvSpPr>
            <a:spLocks noChangeArrowheads="1"/>
          </p:cNvSpPr>
          <p:nvPr/>
        </p:nvSpPr>
        <p:spPr bwMode="auto">
          <a:xfrm>
            <a:off x="6228230" y="378978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4</a:t>
            </a:r>
          </a:p>
        </p:txBody>
      </p:sp>
      <p:sp>
        <p:nvSpPr>
          <p:cNvPr id="2059" name="Rectangle 301"/>
          <p:cNvSpPr>
            <a:spLocks noChangeArrowheads="1"/>
          </p:cNvSpPr>
          <p:nvPr/>
        </p:nvSpPr>
        <p:spPr bwMode="auto">
          <a:xfrm>
            <a:off x="6228230" y="4366043"/>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5</a:t>
            </a:r>
          </a:p>
        </p:txBody>
      </p:sp>
      <p:sp>
        <p:nvSpPr>
          <p:cNvPr id="2060" name="Rectangle 302"/>
          <p:cNvSpPr>
            <a:spLocks noChangeArrowheads="1"/>
          </p:cNvSpPr>
          <p:nvPr/>
        </p:nvSpPr>
        <p:spPr bwMode="auto">
          <a:xfrm>
            <a:off x="6228230" y="494230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6</a:t>
            </a:r>
          </a:p>
        </p:txBody>
      </p:sp>
      <p:sp>
        <p:nvSpPr>
          <p:cNvPr id="2061" name="Rectangle 303"/>
          <p:cNvSpPr>
            <a:spLocks noChangeArrowheads="1"/>
          </p:cNvSpPr>
          <p:nvPr/>
        </p:nvSpPr>
        <p:spPr bwMode="auto">
          <a:xfrm>
            <a:off x="6228230" y="5518568"/>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7</a:t>
            </a:r>
          </a:p>
        </p:txBody>
      </p:sp>
      <p:sp>
        <p:nvSpPr>
          <p:cNvPr id="2062" name="Rectangle 304"/>
          <p:cNvSpPr>
            <a:spLocks noChangeArrowheads="1"/>
          </p:cNvSpPr>
          <p:nvPr/>
        </p:nvSpPr>
        <p:spPr bwMode="auto">
          <a:xfrm>
            <a:off x="8028455" y="148473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0</a:t>
            </a:r>
          </a:p>
        </p:txBody>
      </p:sp>
      <p:sp>
        <p:nvSpPr>
          <p:cNvPr id="2063" name="Rectangle 305"/>
          <p:cNvSpPr>
            <a:spLocks noChangeArrowheads="1"/>
          </p:cNvSpPr>
          <p:nvPr/>
        </p:nvSpPr>
        <p:spPr bwMode="auto">
          <a:xfrm>
            <a:off x="8028455" y="2060993"/>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1</a:t>
            </a:r>
          </a:p>
        </p:txBody>
      </p:sp>
      <p:sp>
        <p:nvSpPr>
          <p:cNvPr id="2064" name="Rectangle 306"/>
          <p:cNvSpPr>
            <a:spLocks noChangeArrowheads="1"/>
          </p:cNvSpPr>
          <p:nvPr/>
        </p:nvSpPr>
        <p:spPr bwMode="auto">
          <a:xfrm>
            <a:off x="8028455" y="263725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2</a:t>
            </a:r>
          </a:p>
        </p:txBody>
      </p:sp>
      <p:sp>
        <p:nvSpPr>
          <p:cNvPr id="2065" name="Rectangle 307"/>
          <p:cNvSpPr>
            <a:spLocks noChangeArrowheads="1"/>
          </p:cNvSpPr>
          <p:nvPr/>
        </p:nvSpPr>
        <p:spPr bwMode="auto">
          <a:xfrm>
            <a:off x="8028455" y="3213518"/>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3</a:t>
            </a:r>
          </a:p>
        </p:txBody>
      </p:sp>
      <p:sp>
        <p:nvSpPr>
          <p:cNvPr id="2066" name="Rectangle 308"/>
          <p:cNvSpPr>
            <a:spLocks noChangeArrowheads="1"/>
          </p:cNvSpPr>
          <p:nvPr/>
        </p:nvSpPr>
        <p:spPr bwMode="auto">
          <a:xfrm>
            <a:off x="8028455" y="378978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4</a:t>
            </a:r>
          </a:p>
        </p:txBody>
      </p:sp>
      <p:sp>
        <p:nvSpPr>
          <p:cNvPr id="2067" name="Rectangle 309"/>
          <p:cNvSpPr>
            <a:spLocks noChangeArrowheads="1"/>
          </p:cNvSpPr>
          <p:nvPr/>
        </p:nvSpPr>
        <p:spPr bwMode="auto">
          <a:xfrm>
            <a:off x="8028455" y="4366043"/>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5</a:t>
            </a:r>
          </a:p>
        </p:txBody>
      </p:sp>
      <p:sp>
        <p:nvSpPr>
          <p:cNvPr id="2068" name="Rectangle 310"/>
          <p:cNvSpPr>
            <a:spLocks noChangeArrowheads="1"/>
          </p:cNvSpPr>
          <p:nvPr/>
        </p:nvSpPr>
        <p:spPr bwMode="auto">
          <a:xfrm>
            <a:off x="8028455" y="494230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6</a:t>
            </a:r>
          </a:p>
        </p:txBody>
      </p:sp>
      <p:sp>
        <p:nvSpPr>
          <p:cNvPr id="2069" name="Rectangle 311"/>
          <p:cNvSpPr>
            <a:spLocks noChangeArrowheads="1"/>
          </p:cNvSpPr>
          <p:nvPr/>
        </p:nvSpPr>
        <p:spPr bwMode="auto">
          <a:xfrm>
            <a:off x="8028455" y="5518568"/>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7</a:t>
            </a:r>
          </a:p>
        </p:txBody>
      </p:sp>
      <p:sp>
        <p:nvSpPr>
          <p:cNvPr id="2070" name="Line 312"/>
          <p:cNvSpPr>
            <a:spLocks noChangeShapeType="1"/>
          </p:cNvSpPr>
          <p:nvPr/>
        </p:nvSpPr>
        <p:spPr bwMode="auto">
          <a:xfrm>
            <a:off x="6660030" y="1700630"/>
            <a:ext cx="1368657" cy="1151510"/>
          </a:xfrm>
          <a:prstGeom prst="line">
            <a:avLst/>
          </a:prstGeom>
          <a:noFill/>
          <a:ln w="28575">
            <a:solidFill>
              <a:srgbClr val="006600"/>
            </a:solidFill>
            <a:round/>
            <a:headEnd/>
            <a:tailEnd/>
          </a:ln>
        </p:spPr>
        <p:txBody>
          <a:bodyPr wrap="none" anchor="ctr"/>
          <a:lstStyle/>
          <a:p>
            <a:endParaRPr lang="zh-CN" altLang="en-US"/>
          </a:p>
        </p:txBody>
      </p:sp>
      <p:sp>
        <p:nvSpPr>
          <p:cNvPr id="2071" name="Line 313"/>
          <p:cNvSpPr>
            <a:spLocks noChangeShapeType="1"/>
          </p:cNvSpPr>
          <p:nvPr/>
        </p:nvSpPr>
        <p:spPr bwMode="auto">
          <a:xfrm>
            <a:off x="6660030" y="2275305"/>
            <a:ext cx="1368657" cy="1152915"/>
          </a:xfrm>
          <a:prstGeom prst="line">
            <a:avLst/>
          </a:prstGeom>
          <a:noFill/>
          <a:ln w="28575">
            <a:solidFill>
              <a:srgbClr val="006600"/>
            </a:solidFill>
            <a:round/>
            <a:headEnd/>
            <a:tailEnd/>
          </a:ln>
        </p:spPr>
        <p:txBody>
          <a:bodyPr wrap="none" anchor="ctr"/>
          <a:lstStyle/>
          <a:p>
            <a:endParaRPr lang="zh-CN" altLang="en-US"/>
          </a:p>
        </p:txBody>
      </p:sp>
      <p:sp>
        <p:nvSpPr>
          <p:cNvPr id="2072" name="Line 314"/>
          <p:cNvSpPr>
            <a:spLocks noChangeShapeType="1"/>
          </p:cNvSpPr>
          <p:nvPr/>
        </p:nvSpPr>
        <p:spPr bwMode="auto">
          <a:xfrm flipV="1">
            <a:off x="6660030" y="1699981"/>
            <a:ext cx="1368657" cy="1151588"/>
          </a:xfrm>
          <a:prstGeom prst="line">
            <a:avLst/>
          </a:prstGeom>
          <a:noFill/>
          <a:ln w="28575">
            <a:solidFill>
              <a:srgbClr val="006600"/>
            </a:solidFill>
            <a:round/>
            <a:headEnd/>
            <a:tailEnd/>
          </a:ln>
        </p:spPr>
        <p:txBody>
          <a:bodyPr wrap="none" anchor="ctr"/>
          <a:lstStyle/>
          <a:p>
            <a:endParaRPr lang="zh-CN" altLang="en-US"/>
          </a:p>
        </p:txBody>
      </p:sp>
      <p:sp>
        <p:nvSpPr>
          <p:cNvPr id="2073" name="Line 315"/>
          <p:cNvSpPr>
            <a:spLocks noChangeShapeType="1"/>
          </p:cNvSpPr>
          <p:nvPr/>
        </p:nvSpPr>
        <p:spPr bwMode="auto">
          <a:xfrm flipV="1">
            <a:off x="6660030" y="2276060"/>
            <a:ext cx="1368657" cy="1151770"/>
          </a:xfrm>
          <a:prstGeom prst="line">
            <a:avLst/>
          </a:prstGeom>
          <a:noFill/>
          <a:ln w="28575">
            <a:solidFill>
              <a:srgbClr val="006600"/>
            </a:solidFill>
            <a:round/>
            <a:headEnd/>
            <a:tailEnd/>
          </a:ln>
        </p:spPr>
        <p:txBody>
          <a:bodyPr wrap="none" anchor="ctr"/>
          <a:lstStyle/>
          <a:p>
            <a:endParaRPr lang="zh-CN" altLang="en-US"/>
          </a:p>
        </p:txBody>
      </p:sp>
      <p:sp>
        <p:nvSpPr>
          <p:cNvPr id="2074" name="Line 316"/>
          <p:cNvSpPr>
            <a:spLocks noChangeShapeType="1"/>
          </p:cNvSpPr>
          <p:nvPr/>
        </p:nvSpPr>
        <p:spPr bwMode="auto">
          <a:xfrm flipV="1">
            <a:off x="6660030" y="4580380"/>
            <a:ext cx="1368657" cy="1152500"/>
          </a:xfrm>
          <a:prstGeom prst="line">
            <a:avLst/>
          </a:prstGeom>
          <a:noFill/>
          <a:ln w="28575">
            <a:solidFill>
              <a:srgbClr val="006600"/>
            </a:solidFill>
            <a:round/>
            <a:headEnd/>
            <a:tailEnd/>
          </a:ln>
        </p:spPr>
        <p:txBody>
          <a:bodyPr wrap="none" anchor="ctr"/>
          <a:lstStyle/>
          <a:p>
            <a:endParaRPr lang="zh-CN" altLang="en-US"/>
          </a:p>
        </p:txBody>
      </p:sp>
      <p:sp>
        <p:nvSpPr>
          <p:cNvPr id="2075" name="Line 317"/>
          <p:cNvSpPr>
            <a:spLocks noChangeShapeType="1"/>
          </p:cNvSpPr>
          <p:nvPr/>
        </p:nvSpPr>
        <p:spPr bwMode="auto">
          <a:xfrm flipV="1">
            <a:off x="6660030" y="4004300"/>
            <a:ext cx="1368657" cy="1152318"/>
          </a:xfrm>
          <a:prstGeom prst="line">
            <a:avLst/>
          </a:prstGeom>
          <a:noFill/>
          <a:ln w="28575">
            <a:solidFill>
              <a:srgbClr val="006600"/>
            </a:solidFill>
            <a:round/>
            <a:headEnd/>
            <a:tailEnd/>
          </a:ln>
        </p:spPr>
        <p:txBody>
          <a:bodyPr wrap="none" anchor="ctr"/>
          <a:lstStyle/>
          <a:p>
            <a:endParaRPr lang="zh-CN" altLang="en-US"/>
          </a:p>
        </p:txBody>
      </p:sp>
      <p:sp>
        <p:nvSpPr>
          <p:cNvPr id="2076" name="Line 318"/>
          <p:cNvSpPr>
            <a:spLocks noChangeShapeType="1"/>
          </p:cNvSpPr>
          <p:nvPr/>
        </p:nvSpPr>
        <p:spPr bwMode="auto">
          <a:xfrm>
            <a:off x="6660030" y="4580354"/>
            <a:ext cx="1368657" cy="1152185"/>
          </a:xfrm>
          <a:prstGeom prst="line">
            <a:avLst/>
          </a:prstGeom>
          <a:noFill/>
          <a:ln w="28575">
            <a:solidFill>
              <a:srgbClr val="006600"/>
            </a:solidFill>
            <a:round/>
            <a:headEnd/>
            <a:tailEnd/>
          </a:ln>
        </p:spPr>
        <p:txBody>
          <a:bodyPr wrap="none" anchor="ctr"/>
          <a:lstStyle/>
          <a:p>
            <a:endParaRPr lang="zh-CN" altLang="en-US"/>
          </a:p>
        </p:txBody>
      </p:sp>
      <p:sp>
        <p:nvSpPr>
          <p:cNvPr id="2077" name="Line 319"/>
          <p:cNvSpPr>
            <a:spLocks noChangeShapeType="1"/>
          </p:cNvSpPr>
          <p:nvPr/>
        </p:nvSpPr>
        <p:spPr bwMode="auto">
          <a:xfrm>
            <a:off x="6660030" y="4004092"/>
            <a:ext cx="1368657" cy="1152367"/>
          </a:xfrm>
          <a:prstGeom prst="line">
            <a:avLst/>
          </a:prstGeom>
          <a:noFill/>
          <a:ln w="28575">
            <a:solidFill>
              <a:srgbClr val="006600"/>
            </a:solidFill>
            <a:round/>
            <a:headEnd/>
            <a:tailEnd/>
          </a:ln>
        </p:spPr>
        <p:txBody>
          <a:bodyPr wrap="none" anchor="ctr"/>
          <a:lstStyle/>
          <a:p>
            <a:endParaRPr lang="zh-CN" altLang="en-US"/>
          </a:p>
        </p:txBody>
      </p:sp>
      <p:cxnSp>
        <p:nvCxnSpPr>
          <p:cNvPr id="35" name="直接连接符 34"/>
          <p:cNvCxnSpPr/>
          <p:nvPr/>
        </p:nvCxnSpPr>
        <p:spPr bwMode="auto">
          <a:xfrm>
            <a:off x="3175400" y="2348850"/>
            <a:ext cx="21603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6" name="矩形 35"/>
          <p:cNvSpPr/>
          <p:nvPr/>
        </p:nvSpPr>
        <p:spPr bwMode="auto">
          <a:xfrm>
            <a:off x="3563860" y="2708900"/>
            <a:ext cx="2304320" cy="50407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400" b="1" i="0" u="none" strike="noStrike" cap="none" normalizeH="0" baseline="0">
                <a:ln>
                  <a:noFill/>
                </a:ln>
                <a:solidFill>
                  <a:srgbClr val="FF0066"/>
                </a:solidFill>
                <a:effectLst/>
                <a:latin typeface="Times New Roman" pitchFamily="18" charset="0"/>
                <a:ea typeface="宋体" pitchFamily="2" charset="-122"/>
              </a:rPr>
              <a:t>互连函数表示法</a:t>
            </a:r>
          </a:p>
        </p:txBody>
      </p:sp>
      <p:sp>
        <p:nvSpPr>
          <p:cNvPr id="37" name="矩形 36"/>
          <p:cNvSpPr/>
          <p:nvPr/>
        </p:nvSpPr>
        <p:spPr bwMode="auto">
          <a:xfrm>
            <a:off x="1835620" y="3933070"/>
            <a:ext cx="1800250" cy="50407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400">
                <a:solidFill>
                  <a:srgbClr val="FF0066"/>
                </a:solidFill>
              </a:rPr>
              <a:t>表格表示法</a:t>
            </a:r>
          </a:p>
        </p:txBody>
      </p:sp>
      <p:sp>
        <p:nvSpPr>
          <p:cNvPr id="38" name="矩形 37"/>
          <p:cNvSpPr/>
          <p:nvPr/>
        </p:nvSpPr>
        <p:spPr bwMode="auto">
          <a:xfrm>
            <a:off x="3923910" y="5661310"/>
            <a:ext cx="1800250" cy="50407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sz="2400">
                <a:solidFill>
                  <a:srgbClr val="FF0066"/>
                </a:solidFill>
              </a:rPr>
              <a:t>循环表示法</a:t>
            </a:r>
          </a:p>
        </p:txBody>
      </p:sp>
      <p:sp>
        <p:nvSpPr>
          <p:cNvPr id="39" name="矩形 38"/>
          <p:cNvSpPr/>
          <p:nvPr/>
        </p:nvSpPr>
        <p:spPr bwMode="auto">
          <a:xfrm>
            <a:off x="6228230" y="764630"/>
            <a:ext cx="1800250" cy="50407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sz="2400">
                <a:solidFill>
                  <a:srgbClr val="FF0066"/>
                </a:solidFill>
              </a:rPr>
              <a:t>图形表示法</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965678B7-3D86-426C-994F-DEFFAB25B9C9}" type="slidenum">
              <a:rPr lang="zh-CN" altLang="en-US"/>
              <a:pPr/>
              <a:t>33</a:t>
            </a:fld>
            <a:endParaRPr lang="en-US" altLang="zh-CN"/>
          </a:p>
        </p:txBody>
      </p:sp>
      <p:sp>
        <p:nvSpPr>
          <p:cNvPr id="2052" name="Rectangle 2"/>
          <p:cNvSpPr>
            <a:spLocks noGrp="1" noChangeArrowheads="1"/>
          </p:cNvSpPr>
          <p:nvPr>
            <p:ph type="title"/>
          </p:nvPr>
        </p:nvSpPr>
        <p:spPr>
          <a:xfrm>
            <a:off x="590550" y="44450"/>
            <a:ext cx="8374063" cy="523875"/>
          </a:xfrm>
        </p:spPr>
        <p:txBody>
          <a:bodyPr/>
          <a:lstStyle/>
          <a:p>
            <a:pPr eaLnBrk="1" hangingPunct="1"/>
            <a:r>
              <a:rPr lang="en-US" altLang="zh-CN" dirty="0"/>
              <a:t>9.3 </a:t>
            </a:r>
            <a:r>
              <a:rPr lang="zh-CN" altLang="en-US" dirty="0"/>
              <a:t>互连网络     </a:t>
            </a:r>
            <a:r>
              <a:rPr lang="zh-CN" altLang="en-US" dirty="0">
                <a:solidFill>
                  <a:srgbClr val="006600"/>
                </a:solidFill>
              </a:rPr>
              <a:t>三、常用的互连模式和互连网络</a:t>
            </a:r>
            <a:endParaRPr lang="zh-CN" altLang="en-US" dirty="0">
              <a:solidFill>
                <a:srgbClr val="FF0066"/>
              </a:solidFill>
            </a:endParaRPr>
          </a:p>
        </p:txBody>
      </p:sp>
      <p:sp>
        <p:nvSpPr>
          <p:cNvPr id="2053" name="Rectangle 3"/>
          <p:cNvSpPr>
            <a:spLocks noGrp="1" noChangeArrowheads="1"/>
          </p:cNvSpPr>
          <p:nvPr>
            <p:ph type="body" idx="1"/>
          </p:nvPr>
        </p:nvSpPr>
        <p:spPr>
          <a:xfrm>
            <a:off x="395420" y="547688"/>
            <a:ext cx="8713788" cy="6121400"/>
          </a:xfrm>
        </p:spPr>
        <p:txBody>
          <a:bodyPr/>
          <a:lstStyle/>
          <a:p>
            <a:pPr eaLnBrk="1" hangingPunct="1">
              <a:spcBef>
                <a:spcPct val="0"/>
              </a:spcBef>
            </a:pPr>
            <a:r>
              <a:rPr lang="en-US" altLang="zh-CN" dirty="0"/>
              <a:t>Page 389</a:t>
            </a:r>
            <a:r>
              <a:rPr lang="zh-CN" altLang="en-US" dirty="0"/>
              <a:t>～</a:t>
            </a:r>
            <a:r>
              <a:rPr lang="en-US" altLang="zh-CN" dirty="0"/>
              <a:t>391</a:t>
            </a:r>
          </a:p>
          <a:p>
            <a:pPr eaLnBrk="1" hangingPunct="1">
              <a:spcBef>
                <a:spcPct val="0"/>
              </a:spcBef>
            </a:pPr>
            <a:r>
              <a:rPr lang="zh-CN" altLang="en-US" dirty="0">
                <a:solidFill>
                  <a:srgbClr val="FF0000"/>
                </a:solidFill>
                <a:ea typeface="黑体" pitchFamily="2" charset="-122"/>
              </a:rPr>
              <a:t>全混洗置换</a:t>
            </a:r>
            <a:r>
              <a:rPr lang="zh-CN" altLang="en-US" dirty="0"/>
              <a:t>：混洗（循环左移）互连函数</a:t>
            </a:r>
          </a:p>
          <a:p>
            <a:pPr lvl="1" eaLnBrk="1" hangingPunct="1">
              <a:spcBef>
                <a:spcPct val="0"/>
              </a:spcBef>
              <a:buFont typeface="Wingdings" pitchFamily="2" charset="2"/>
              <a:buNone/>
            </a:pPr>
            <a:r>
              <a:rPr lang="en-US" altLang="zh-CN" i="1" dirty="0" err="1">
                <a:solidFill>
                  <a:srgbClr val="000000"/>
                </a:solidFill>
                <a:ea typeface="楷体_GB2312" pitchFamily="49" charset="-122"/>
              </a:rPr>
              <a:t>Pshuffle</a:t>
            </a:r>
            <a:r>
              <a:rPr lang="en-US" altLang="zh-CN" i="1" dirty="0">
                <a:solidFill>
                  <a:srgbClr val="000000"/>
                </a:solidFill>
                <a:ea typeface="楷体_GB2312" pitchFamily="49" charset="-122"/>
              </a:rPr>
              <a:t> </a:t>
            </a:r>
            <a:r>
              <a:rPr lang="en-US" altLang="zh-CN"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2</a:t>
            </a:r>
            <a:r>
              <a:rPr lang="en-US" altLang="zh-CN" dirty="0">
                <a:solidFill>
                  <a:srgbClr val="000000"/>
                </a:solidFill>
                <a:ea typeface="楷体_GB2312" pitchFamily="49" charset="-122"/>
              </a:rPr>
              <a:t> </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0 </a:t>
            </a:r>
            <a:r>
              <a:rPr lang="en-US" altLang="zh-CN" dirty="0">
                <a:solidFill>
                  <a:srgbClr val="000000"/>
                </a:solidFill>
                <a:ea typeface="楷体_GB2312" pitchFamily="49" charset="-122"/>
              </a:rPr>
              <a:t>) </a:t>
            </a:r>
            <a:r>
              <a:rPr lang="zh-CN" altLang="en-US" dirty="0">
                <a:solidFill>
                  <a:srgbClr val="000000"/>
                </a:solidFill>
              </a:rPr>
              <a:t>＝</a:t>
            </a:r>
            <a:r>
              <a:rPr lang="zh-CN" altLang="en-US" dirty="0">
                <a:solidFill>
                  <a:srgbClr val="000000"/>
                </a:solidFill>
                <a:ea typeface="楷体_GB2312" pitchFamily="49" charset="-122"/>
              </a:rPr>
              <a:t>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2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3</a:t>
            </a:r>
            <a:r>
              <a:rPr lang="en-US" altLang="zh-CN" dirty="0">
                <a:solidFill>
                  <a:srgbClr val="000000"/>
                </a:solidFill>
                <a:latin typeface="+mn-ea"/>
              </a:rPr>
              <a:t>…</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1 </a:t>
            </a:r>
            <a:r>
              <a:rPr lang="en-US" altLang="zh-CN" i="1" dirty="0">
                <a:solidFill>
                  <a:srgbClr val="000000"/>
                </a:solidFill>
                <a:ea typeface="楷体_GB2312" pitchFamily="49" charset="-122"/>
              </a:rPr>
              <a:t>x</a:t>
            </a:r>
            <a:r>
              <a:rPr lang="en-US" altLang="zh-CN" baseline="-30000" dirty="0">
                <a:solidFill>
                  <a:srgbClr val="000000"/>
                </a:solidFill>
                <a:ea typeface="楷体_GB2312" pitchFamily="49" charset="-122"/>
              </a:rPr>
              <a:t>0 </a:t>
            </a:r>
            <a:r>
              <a:rPr lang="en-US" altLang="zh-CN" i="1" dirty="0">
                <a:solidFill>
                  <a:srgbClr val="000000"/>
                </a:solidFill>
                <a:ea typeface="楷体_GB2312" pitchFamily="49" charset="-122"/>
              </a:rPr>
              <a:t>x</a:t>
            </a:r>
            <a:r>
              <a:rPr lang="en-US" altLang="zh-CN" i="1" baseline="-30000" dirty="0">
                <a:solidFill>
                  <a:srgbClr val="000000"/>
                </a:solidFill>
                <a:ea typeface="楷体_GB2312" pitchFamily="49" charset="-122"/>
              </a:rPr>
              <a:t>n-</a:t>
            </a:r>
            <a:r>
              <a:rPr lang="en-US" altLang="zh-CN" baseline="-30000" dirty="0">
                <a:solidFill>
                  <a:srgbClr val="000000"/>
                </a:solidFill>
                <a:ea typeface="楷体_GB2312" pitchFamily="49" charset="-122"/>
              </a:rPr>
              <a:t>1</a:t>
            </a:r>
            <a:endParaRPr lang="en-US" altLang="zh-CN" dirty="0"/>
          </a:p>
          <a:p>
            <a:pPr lvl="1" eaLnBrk="1" hangingPunct="1">
              <a:spcBef>
                <a:spcPct val="0"/>
              </a:spcBef>
              <a:buFont typeface="Wingdings" pitchFamily="2" charset="2"/>
              <a:buNone/>
            </a:pPr>
            <a:endParaRPr lang="en-US" altLang="zh-CN" dirty="0"/>
          </a:p>
          <a:p>
            <a:pPr lvl="1" eaLnBrk="1" hangingPunct="1">
              <a:spcBef>
                <a:spcPct val="0"/>
              </a:spcBef>
              <a:buFont typeface="Wingdings" pitchFamily="2" charset="2"/>
              <a:buNone/>
            </a:pPr>
            <a:endParaRPr lang="en-US" altLang="zh-CN" dirty="0"/>
          </a:p>
          <a:p>
            <a:pPr lvl="1" eaLnBrk="1" hangingPunct="1">
              <a:spcBef>
                <a:spcPct val="0"/>
              </a:spcBef>
              <a:buFont typeface="Wingdings" pitchFamily="2" charset="2"/>
              <a:buNone/>
            </a:pPr>
            <a:endParaRPr lang="en-US" altLang="zh-CN" dirty="0"/>
          </a:p>
          <a:p>
            <a:pPr lvl="1" eaLnBrk="1" hangingPunct="1">
              <a:spcBef>
                <a:spcPct val="0"/>
              </a:spcBef>
              <a:buFont typeface="Wingdings" pitchFamily="2" charset="2"/>
              <a:buNone/>
            </a:pPr>
            <a:r>
              <a:rPr lang="en-US" altLang="zh-CN" dirty="0">
                <a:latin typeface="宋体" pitchFamily="2" charset="-122"/>
              </a:rPr>
              <a:t>(</a:t>
            </a:r>
            <a:r>
              <a:rPr lang="en-US" altLang="zh-CN" dirty="0"/>
              <a:t>0</a:t>
            </a:r>
            <a:r>
              <a:rPr lang="en-US" altLang="zh-CN" dirty="0">
                <a:latin typeface="宋体" pitchFamily="2" charset="-122"/>
              </a:rPr>
              <a:t>)(</a:t>
            </a:r>
            <a:r>
              <a:rPr lang="en-US" altLang="zh-CN" dirty="0"/>
              <a:t>1 2 4</a:t>
            </a:r>
            <a:r>
              <a:rPr lang="en-US" altLang="zh-CN" dirty="0">
                <a:latin typeface="宋体" pitchFamily="2" charset="-122"/>
              </a:rPr>
              <a:t>)(</a:t>
            </a:r>
            <a:r>
              <a:rPr lang="en-US" altLang="zh-CN" dirty="0"/>
              <a:t>3 6 5</a:t>
            </a:r>
            <a:r>
              <a:rPr lang="en-US" altLang="zh-CN" dirty="0">
                <a:latin typeface="宋体" pitchFamily="2" charset="-122"/>
              </a:rPr>
              <a:t>)(</a:t>
            </a:r>
            <a:r>
              <a:rPr lang="en-US" altLang="zh-CN" dirty="0"/>
              <a:t>7</a:t>
            </a:r>
            <a:r>
              <a:rPr lang="en-US" altLang="zh-CN" dirty="0">
                <a:latin typeface="宋体" pitchFamily="2" charset="-122"/>
              </a:rPr>
              <a:t>)</a:t>
            </a:r>
          </a:p>
        </p:txBody>
      </p:sp>
      <p:graphicFrame>
        <p:nvGraphicFramePr>
          <p:cNvPr id="2050" name="Object 295"/>
          <p:cNvGraphicFramePr>
            <a:graphicFrameLocks noChangeAspect="1"/>
          </p:cNvGraphicFramePr>
          <p:nvPr/>
        </p:nvGraphicFramePr>
        <p:xfrm>
          <a:off x="827088" y="1989138"/>
          <a:ext cx="4422775" cy="1160462"/>
        </p:xfrm>
        <a:graphic>
          <a:graphicData uri="http://schemas.openxmlformats.org/presentationml/2006/ole">
            <mc:AlternateContent xmlns:mc="http://schemas.openxmlformats.org/markup-compatibility/2006">
              <mc:Choice xmlns:v="urn:schemas-microsoft-com:vml" Requires="v">
                <p:oleObj spid="_x0000_s2097" name="公式" r:id="rId3" imgW="1790640" imgH="469800" progId="Equation.3">
                  <p:embed/>
                </p:oleObj>
              </mc:Choice>
              <mc:Fallback>
                <p:oleObj name="公式" r:id="rId3" imgW="1790640" imgH="469800" progId="Equation.3">
                  <p:embed/>
                  <p:pic>
                    <p:nvPicPr>
                      <p:cNvPr id="0" name="Object 2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9138"/>
                        <a:ext cx="4422775" cy="1160462"/>
                      </a:xfrm>
                      <a:prstGeom prst="rect">
                        <a:avLst/>
                      </a:prstGeom>
                      <a:noFill/>
                      <a:effectLst/>
                      <a:extLst>
                        <a:ext uri="{909E8E84-426E-40DD-AFC4-6F175D3DCCD1}">
                          <a14:hiddenFill xmlns:a14="http://schemas.microsoft.com/office/drawing/2010/main">
                            <a:solidFill>
                              <a:srgbClr val="99CC00"/>
                            </a:solidFill>
                          </a14:hiddenFill>
                        </a:ext>
                        <a:ext uri="{AF507438-7753-43E0-B8FC-AC1667EBCBE1}">
                          <a14:hiddenEffects xmlns:a14="http://schemas.microsoft.com/office/drawing/2010/main">
                            <a:effectLst>
                              <a:outerShdw dist="35921" dir="2700000" algn="ctr" rotWithShape="0">
                                <a:srgbClr val="C58051"/>
                              </a:outerShdw>
                            </a:effectLst>
                          </a14:hiddenEffects>
                        </a:ext>
                      </a:extLst>
                    </p:spPr>
                  </p:pic>
                </p:oleObj>
              </mc:Fallback>
            </mc:AlternateContent>
          </a:graphicData>
        </a:graphic>
      </p:graphicFrame>
      <p:sp>
        <p:nvSpPr>
          <p:cNvPr id="2054" name="Rectangle 296"/>
          <p:cNvSpPr>
            <a:spLocks noChangeArrowheads="1"/>
          </p:cNvSpPr>
          <p:nvPr/>
        </p:nvSpPr>
        <p:spPr bwMode="auto">
          <a:xfrm>
            <a:off x="5795963" y="213360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0</a:t>
            </a:r>
          </a:p>
        </p:txBody>
      </p:sp>
      <p:sp>
        <p:nvSpPr>
          <p:cNvPr id="2055" name="Rectangle 297"/>
          <p:cNvSpPr>
            <a:spLocks noChangeArrowheads="1"/>
          </p:cNvSpPr>
          <p:nvPr/>
        </p:nvSpPr>
        <p:spPr bwMode="auto">
          <a:xfrm>
            <a:off x="5795963" y="2709863"/>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1</a:t>
            </a:r>
          </a:p>
        </p:txBody>
      </p:sp>
      <p:sp>
        <p:nvSpPr>
          <p:cNvPr id="2056" name="Rectangle 298"/>
          <p:cNvSpPr>
            <a:spLocks noChangeArrowheads="1"/>
          </p:cNvSpPr>
          <p:nvPr/>
        </p:nvSpPr>
        <p:spPr bwMode="auto">
          <a:xfrm>
            <a:off x="5795963" y="328612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2</a:t>
            </a:r>
          </a:p>
        </p:txBody>
      </p:sp>
      <p:sp>
        <p:nvSpPr>
          <p:cNvPr id="2057" name="Rectangle 299"/>
          <p:cNvSpPr>
            <a:spLocks noChangeArrowheads="1"/>
          </p:cNvSpPr>
          <p:nvPr/>
        </p:nvSpPr>
        <p:spPr bwMode="auto">
          <a:xfrm>
            <a:off x="5795963" y="3862388"/>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3</a:t>
            </a:r>
          </a:p>
        </p:txBody>
      </p:sp>
      <p:sp>
        <p:nvSpPr>
          <p:cNvPr id="2058" name="Rectangle 300"/>
          <p:cNvSpPr>
            <a:spLocks noChangeArrowheads="1"/>
          </p:cNvSpPr>
          <p:nvPr/>
        </p:nvSpPr>
        <p:spPr bwMode="auto">
          <a:xfrm>
            <a:off x="5795963" y="4438650"/>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4</a:t>
            </a:r>
          </a:p>
        </p:txBody>
      </p:sp>
      <p:sp>
        <p:nvSpPr>
          <p:cNvPr id="2059" name="Rectangle 301"/>
          <p:cNvSpPr>
            <a:spLocks noChangeArrowheads="1"/>
          </p:cNvSpPr>
          <p:nvPr/>
        </p:nvSpPr>
        <p:spPr bwMode="auto">
          <a:xfrm>
            <a:off x="5795963" y="5014913"/>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5</a:t>
            </a:r>
          </a:p>
        </p:txBody>
      </p:sp>
      <p:sp>
        <p:nvSpPr>
          <p:cNvPr id="2060" name="Rectangle 302"/>
          <p:cNvSpPr>
            <a:spLocks noChangeArrowheads="1"/>
          </p:cNvSpPr>
          <p:nvPr/>
        </p:nvSpPr>
        <p:spPr bwMode="auto">
          <a:xfrm>
            <a:off x="5795963" y="5591175"/>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6</a:t>
            </a:r>
          </a:p>
        </p:txBody>
      </p:sp>
      <p:sp>
        <p:nvSpPr>
          <p:cNvPr id="2061" name="Rectangle 303"/>
          <p:cNvSpPr>
            <a:spLocks noChangeArrowheads="1"/>
          </p:cNvSpPr>
          <p:nvPr/>
        </p:nvSpPr>
        <p:spPr bwMode="auto">
          <a:xfrm>
            <a:off x="5795963" y="6167438"/>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7</a:t>
            </a:r>
          </a:p>
        </p:txBody>
      </p:sp>
      <p:sp>
        <p:nvSpPr>
          <p:cNvPr id="2062" name="Rectangle 304"/>
          <p:cNvSpPr>
            <a:spLocks noChangeArrowheads="1"/>
          </p:cNvSpPr>
          <p:nvPr/>
        </p:nvSpPr>
        <p:spPr bwMode="auto">
          <a:xfrm>
            <a:off x="7596188" y="213360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0</a:t>
            </a:r>
          </a:p>
        </p:txBody>
      </p:sp>
      <p:sp>
        <p:nvSpPr>
          <p:cNvPr id="2063" name="Rectangle 305"/>
          <p:cNvSpPr>
            <a:spLocks noChangeArrowheads="1"/>
          </p:cNvSpPr>
          <p:nvPr/>
        </p:nvSpPr>
        <p:spPr bwMode="auto">
          <a:xfrm>
            <a:off x="7596188" y="2709863"/>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1</a:t>
            </a:r>
          </a:p>
        </p:txBody>
      </p:sp>
      <p:sp>
        <p:nvSpPr>
          <p:cNvPr id="2064" name="Rectangle 306"/>
          <p:cNvSpPr>
            <a:spLocks noChangeArrowheads="1"/>
          </p:cNvSpPr>
          <p:nvPr/>
        </p:nvSpPr>
        <p:spPr bwMode="auto">
          <a:xfrm>
            <a:off x="7596188" y="328612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2</a:t>
            </a:r>
          </a:p>
        </p:txBody>
      </p:sp>
      <p:sp>
        <p:nvSpPr>
          <p:cNvPr id="2065" name="Rectangle 307"/>
          <p:cNvSpPr>
            <a:spLocks noChangeArrowheads="1"/>
          </p:cNvSpPr>
          <p:nvPr/>
        </p:nvSpPr>
        <p:spPr bwMode="auto">
          <a:xfrm>
            <a:off x="7596188" y="3862388"/>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3</a:t>
            </a:r>
          </a:p>
        </p:txBody>
      </p:sp>
      <p:sp>
        <p:nvSpPr>
          <p:cNvPr id="2066" name="Rectangle 308"/>
          <p:cNvSpPr>
            <a:spLocks noChangeArrowheads="1"/>
          </p:cNvSpPr>
          <p:nvPr/>
        </p:nvSpPr>
        <p:spPr bwMode="auto">
          <a:xfrm>
            <a:off x="7596188" y="4438650"/>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4</a:t>
            </a:r>
          </a:p>
        </p:txBody>
      </p:sp>
      <p:sp>
        <p:nvSpPr>
          <p:cNvPr id="2067" name="Rectangle 309"/>
          <p:cNvSpPr>
            <a:spLocks noChangeArrowheads="1"/>
          </p:cNvSpPr>
          <p:nvPr/>
        </p:nvSpPr>
        <p:spPr bwMode="auto">
          <a:xfrm>
            <a:off x="7596188" y="5014913"/>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5</a:t>
            </a:r>
          </a:p>
        </p:txBody>
      </p:sp>
      <p:sp>
        <p:nvSpPr>
          <p:cNvPr id="2068" name="Rectangle 310"/>
          <p:cNvSpPr>
            <a:spLocks noChangeArrowheads="1"/>
          </p:cNvSpPr>
          <p:nvPr/>
        </p:nvSpPr>
        <p:spPr bwMode="auto">
          <a:xfrm>
            <a:off x="7596188" y="5591175"/>
            <a:ext cx="431800" cy="431800"/>
          </a:xfrm>
          <a:prstGeom prst="rect">
            <a:avLst/>
          </a:prstGeom>
          <a:solidFill>
            <a:srgbClr val="CCFF99"/>
          </a:solidFill>
          <a:ln w="28575" algn="ctr">
            <a:solidFill>
              <a:srgbClr val="006600"/>
            </a:solidFill>
            <a:miter lim="800000"/>
            <a:headEnd/>
            <a:tailEnd/>
          </a:ln>
        </p:spPr>
        <p:txBody>
          <a:bodyPr wrap="none" anchor="ctr"/>
          <a:lstStyle/>
          <a:p>
            <a:r>
              <a:rPr lang="en-US" altLang="zh-CN"/>
              <a:t>6</a:t>
            </a:r>
          </a:p>
        </p:txBody>
      </p:sp>
      <p:sp>
        <p:nvSpPr>
          <p:cNvPr id="2069" name="Rectangle 311"/>
          <p:cNvSpPr>
            <a:spLocks noChangeArrowheads="1"/>
          </p:cNvSpPr>
          <p:nvPr/>
        </p:nvSpPr>
        <p:spPr bwMode="auto">
          <a:xfrm>
            <a:off x="7596188" y="6167438"/>
            <a:ext cx="431800" cy="431800"/>
          </a:xfrm>
          <a:prstGeom prst="rect">
            <a:avLst/>
          </a:prstGeom>
          <a:solidFill>
            <a:srgbClr val="FFCCFF"/>
          </a:solidFill>
          <a:ln w="28575" algn="ctr">
            <a:solidFill>
              <a:srgbClr val="FF0066"/>
            </a:solidFill>
            <a:miter lim="800000"/>
            <a:headEnd/>
            <a:tailEnd/>
          </a:ln>
        </p:spPr>
        <p:txBody>
          <a:bodyPr wrap="none" anchor="ctr"/>
          <a:lstStyle/>
          <a:p>
            <a:r>
              <a:rPr lang="en-US" altLang="zh-CN"/>
              <a:t>7</a:t>
            </a:r>
          </a:p>
        </p:txBody>
      </p:sp>
      <p:sp>
        <p:nvSpPr>
          <p:cNvPr id="2070" name="Line 312"/>
          <p:cNvSpPr>
            <a:spLocks noChangeShapeType="1"/>
          </p:cNvSpPr>
          <p:nvPr/>
        </p:nvSpPr>
        <p:spPr bwMode="auto">
          <a:xfrm>
            <a:off x="6227763" y="2349500"/>
            <a:ext cx="1368425" cy="0"/>
          </a:xfrm>
          <a:prstGeom prst="line">
            <a:avLst/>
          </a:prstGeom>
          <a:noFill/>
          <a:ln w="28575">
            <a:solidFill>
              <a:srgbClr val="006600"/>
            </a:solidFill>
            <a:round/>
            <a:headEnd/>
            <a:tailEnd/>
          </a:ln>
        </p:spPr>
        <p:txBody>
          <a:bodyPr wrap="none" anchor="ctr"/>
          <a:lstStyle/>
          <a:p>
            <a:endParaRPr lang="zh-CN" altLang="en-US"/>
          </a:p>
        </p:txBody>
      </p:sp>
      <p:sp>
        <p:nvSpPr>
          <p:cNvPr id="2071" name="Line 313"/>
          <p:cNvSpPr>
            <a:spLocks noChangeShapeType="1"/>
          </p:cNvSpPr>
          <p:nvPr/>
        </p:nvSpPr>
        <p:spPr bwMode="auto">
          <a:xfrm>
            <a:off x="6227763" y="2924175"/>
            <a:ext cx="1368425" cy="576263"/>
          </a:xfrm>
          <a:prstGeom prst="line">
            <a:avLst/>
          </a:prstGeom>
          <a:noFill/>
          <a:ln w="28575">
            <a:solidFill>
              <a:srgbClr val="006600"/>
            </a:solidFill>
            <a:round/>
            <a:headEnd/>
            <a:tailEnd/>
          </a:ln>
        </p:spPr>
        <p:txBody>
          <a:bodyPr wrap="none" anchor="ctr"/>
          <a:lstStyle/>
          <a:p>
            <a:endParaRPr lang="zh-CN" altLang="en-US"/>
          </a:p>
        </p:txBody>
      </p:sp>
      <p:sp>
        <p:nvSpPr>
          <p:cNvPr id="2072" name="Line 314"/>
          <p:cNvSpPr>
            <a:spLocks noChangeShapeType="1"/>
          </p:cNvSpPr>
          <p:nvPr/>
        </p:nvSpPr>
        <p:spPr bwMode="auto">
          <a:xfrm>
            <a:off x="6227763" y="3500438"/>
            <a:ext cx="1368425" cy="1152525"/>
          </a:xfrm>
          <a:prstGeom prst="line">
            <a:avLst/>
          </a:prstGeom>
          <a:noFill/>
          <a:ln w="28575">
            <a:solidFill>
              <a:srgbClr val="006600"/>
            </a:solidFill>
            <a:round/>
            <a:headEnd/>
            <a:tailEnd/>
          </a:ln>
        </p:spPr>
        <p:txBody>
          <a:bodyPr wrap="none" anchor="ctr"/>
          <a:lstStyle/>
          <a:p>
            <a:endParaRPr lang="zh-CN" altLang="en-US"/>
          </a:p>
        </p:txBody>
      </p:sp>
      <p:sp>
        <p:nvSpPr>
          <p:cNvPr id="2073" name="Line 315"/>
          <p:cNvSpPr>
            <a:spLocks noChangeShapeType="1"/>
          </p:cNvSpPr>
          <p:nvPr/>
        </p:nvSpPr>
        <p:spPr bwMode="auto">
          <a:xfrm>
            <a:off x="6227763" y="4076700"/>
            <a:ext cx="1368425" cy="1728788"/>
          </a:xfrm>
          <a:prstGeom prst="line">
            <a:avLst/>
          </a:prstGeom>
          <a:noFill/>
          <a:ln w="28575">
            <a:solidFill>
              <a:srgbClr val="006600"/>
            </a:solidFill>
            <a:round/>
            <a:headEnd/>
            <a:tailEnd/>
          </a:ln>
        </p:spPr>
        <p:txBody>
          <a:bodyPr wrap="none" anchor="ctr"/>
          <a:lstStyle/>
          <a:p>
            <a:endParaRPr lang="zh-CN" altLang="en-US"/>
          </a:p>
        </p:txBody>
      </p:sp>
      <p:sp>
        <p:nvSpPr>
          <p:cNvPr id="2074" name="Line 316"/>
          <p:cNvSpPr>
            <a:spLocks noChangeShapeType="1"/>
          </p:cNvSpPr>
          <p:nvPr/>
        </p:nvSpPr>
        <p:spPr bwMode="auto">
          <a:xfrm>
            <a:off x="6227763" y="6381750"/>
            <a:ext cx="1368425" cy="0"/>
          </a:xfrm>
          <a:prstGeom prst="line">
            <a:avLst/>
          </a:prstGeom>
          <a:noFill/>
          <a:ln w="28575">
            <a:solidFill>
              <a:srgbClr val="FF0066"/>
            </a:solidFill>
            <a:round/>
            <a:headEnd/>
            <a:tailEnd/>
          </a:ln>
        </p:spPr>
        <p:txBody>
          <a:bodyPr wrap="none" anchor="ctr"/>
          <a:lstStyle/>
          <a:p>
            <a:endParaRPr lang="zh-CN" altLang="en-US"/>
          </a:p>
        </p:txBody>
      </p:sp>
      <p:sp>
        <p:nvSpPr>
          <p:cNvPr id="2075" name="Line 317"/>
          <p:cNvSpPr>
            <a:spLocks noChangeShapeType="1"/>
          </p:cNvSpPr>
          <p:nvPr/>
        </p:nvSpPr>
        <p:spPr bwMode="auto">
          <a:xfrm flipV="1">
            <a:off x="6227763" y="5229225"/>
            <a:ext cx="1368425" cy="576263"/>
          </a:xfrm>
          <a:prstGeom prst="line">
            <a:avLst/>
          </a:prstGeom>
          <a:noFill/>
          <a:ln w="28575">
            <a:solidFill>
              <a:srgbClr val="FF0066"/>
            </a:solidFill>
            <a:round/>
            <a:headEnd/>
            <a:tailEnd/>
          </a:ln>
        </p:spPr>
        <p:txBody>
          <a:bodyPr wrap="none" anchor="ctr"/>
          <a:lstStyle/>
          <a:p>
            <a:endParaRPr lang="zh-CN" altLang="en-US"/>
          </a:p>
        </p:txBody>
      </p:sp>
      <p:sp>
        <p:nvSpPr>
          <p:cNvPr id="2076" name="Line 318"/>
          <p:cNvSpPr>
            <a:spLocks noChangeShapeType="1"/>
          </p:cNvSpPr>
          <p:nvPr/>
        </p:nvSpPr>
        <p:spPr bwMode="auto">
          <a:xfrm flipV="1">
            <a:off x="6227763" y="4076700"/>
            <a:ext cx="1368425" cy="1152525"/>
          </a:xfrm>
          <a:prstGeom prst="line">
            <a:avLst/>
          </a:prstGeom>
          <a:noFill/>
          <a:ln w="28575">
            <a:solidFill>
              <a:srgbClr val="FF0066"/>
            </a:solidFill>
            <a:round/>
            <a:headEnd/>
            <a:tailEnd/>
          </a:ln>
        </p:spPr>
        <p:txBody>
          <a:bodyPr wrap="none" anchor="ctr"/>
          <a:lstStyle/>
          <a:p>
            <a:endParaRPr lang="zh-CN" altLang="en-US"/>
          </a:p>
        </p:txBody>
      </p:sp>
      <p:sp>
        <p:nvSpPr>
          <p:cNvPr id="2077" name="Line 319"/>
          <p:cNvSpPr>
            <a:spLocks noChangeShapeType="1"/>
          </p:cNvSpPr>
          <p:nvPr/>
        </p:nvSpPr>
        <p:spPr bwMode="auto">
          <a:xfrm flipV="1">
            <a:off x="6227763" y="2924175"/>
            <a:ext cx="1368425" cy="1728788"/>
          </a:xfrm>
          <a:prstGeom prst="line">
            <a:avLst/>
          </a:prstGeom>
          <a:noFill/>
          <a:ln w="28575">
            <a:solidFill>
              <a:srgbClr val="FF0066"/>
            </a:solidFill>
            <a:round/>
            <a:headEnd/>
            <a:tailEnd/>
          </a:ln>
        </p:spPr>
        <p:txBody>
          <a:bodyPr wrap="none" anchor="ctr"/>
          <a:lstStyle/>
          <a:p>
            <a:endParaRPr lang="zh-CN" altLang="en-US"/>
          </a:p>
        </p:txBody>
      </p:sp>
      <p:pic>
        <p:nvPicPr>
          <p:cNvPr id="2078" name="Picture 30"/>
          <p:cNvPicPr>
            <a:picLocks noChangeAspect="1" noChangeArrowheads="1"/>
          </p:cNvPicPr>
          <p:nvPr/>
        </p:nvPicPr>
        <p:blipFill>
          <a:blip r:embed="rId5" cstate="print"/>
          <a:srcRect/>
          <a:stretch>
            <a:fillRect/>
          </a:stretch>
        </p:blipFill>
        <p:spPr bwMode="auto">
          <a:xfrm>
            <a:off x="2428860" y="3714752"/>
            <a:ext cx="2468562" cy="2925246"/>
          </a:xfrm>
          <a:prstGeom prst="rect">
            <a:avLst/>
          </a:prstGeom>
          <a:ln>
            <a:noFill/>
          </a:ln>
          <a:effectLst>
            <a:softEdge rad="112500"/>
          </a:effectLst>
        </p:spPr>
      </p:pic>
      <p:pic>
        <p:nvPicPr>
          <p:cNvPr id="2080" name="Picture 3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642910" y="5286388"/>
            <a:ext cx="1000120" cy="1000120"/>
          </a:xfrm>
          <a:prstGeom prst="rect">
            <a:avLst/>
          </a:prstGeom>
          <a:noFill/>
          <a:ln w="28575" cap="flat" cmpd="sng" algn="ctr">
            <a:noFill/>
            <a:prstDash val="solid"/>
            <a:miter lim="800000"/>
            <a:headEnd/>
            <a:tailEnd/>
          </a:ln>
          <a:effectLst/>
        </p:spPr>
      </p:pic>
      <p:pic>
        <p:nvPicPr>
          <p:cNvPr id="33" name="Picture 3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85852" y="5643578"/>
            <a:ext cx="1000120" cy="1000120"/>
          </a:xfrm>
          <a:prstGeom prst="rect">
            <a:avLst/>
          </a:prstGeom>
          <a:noFill/>
          <a:ln w="28575" cap="flat" cmpd="sng" algn="ctr">
            <a:noFill/>
            <a:prstDash val="solid"/>
            <a:miter lim="800000"/>
            <a:headEnd/>
            <a:tailEnd/>
          </a:ln>
          <a:effectLst/>
        </p:spPr>
      </p:pic>
      <p:sp>
        <p:nvSpPr>
          <p:cNvPr id="34" name="矩形 33"/>
          <p:cNvSpPr/>
          <p:nvPr/>
        </p:nvSpPr>
        <p:spPr bwMode="auto">
          <a:xfrm>
            <a:off x="7380965" y="620610"/>
            <a:ext cx="1440200" cy="86412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r>
              <a:rPr lang="zh-CN" altLang="en-US" sz="2400">
                <a:solidFill>
                  <a:srgbClr val="FF0066"/>
                </a:solidFill>
              </a:rPr>
              <a:t>互连函数表示法</a:t>
            </a:r>
          </a:p>
        </p:txBody>
      </p:sp>
      <p:sp>
        <p:nvSpPr>
          <p:cNvPr id="35" name="矩形 34"/>
          <p:cNvSpPr/>
          <p:nvPr/>
        </p:nvSpPr>
        <p:spPr bwMode="auto">
          <a:xfrm>
            <a:off x="179390" y="1628750"/>
            <a:ext cx="504070" cy="187226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r>
              <a:rPr lang="zh-CN" altLang="en-US" sz="2400">
                <a:solidFill>
                  <a:srgbClr val="FF0066"/>
                </a:solidFill>
              </a:rPr>
              <a:t>表格表示法</a:t>
            </a:r>
          </a:p>
        </p:txBody>
      </p:sp>
      <p:sp>
        <p:nvSpPr>
          <p:cNvPr id="36" name="矩形 35"/>
          <p:cNvSpPr/>
          <p:nvPr/>
        </p:nvSpPr>
        <p:spPr bwMode="auto">
          <a:xfrm>
            <a:off x="323410" y="3645030"/>
            <a:ext cx="1800250" cy="50407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r>
              <a:rPr lang="zh-CN" altLang="en-US" sz="2400">
                <a:solidFill>
                  <a:srgbClr val="FF0066"/>
                </a:solidFill>
              </a:rPr>
              <a:t>循环表示法</a:t>
            </a:r>
          </a:p>
        </p:txBody>
      </p:sp>
      <p:sp>
        <p:nvSpPr>
          <p:cNvPr id="37" name="矩形 36"/>
          <p:cNvSpPr/>
          <p:nvPr/>
        </p:nvSpPr>
        <p:spPr bwMode="auto">
          <a:xfrm>
            <a:off x="8244510" y="2132820"/>
            <a:ext cx="504070" cy="2016280"/>
          </a:xfrm>
          <a:prstGeom prst="rect">
            <a:avLst/>
          </a:prstGeom>
          <a:solidFill>
            <a:srgbClr val="FFFF99"/>
          </a:solidFill>
          <a:ln w="28575" cap="flat" cmpd="sng" algn="ctr">
            <a:solidFill>
              <a:srgbClr val="FF66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defTabSz="914400" eaLnBrk="1" latinLnBrk="0" hangingPunct="1">
              <a:lnSpc>
                <a:spcPct val="100000"/>
              </a:lnSpc>
              <a:buClrTx/>
              <a:buSzTx/>
              <a:buFontTx/>
              <a:buNone/>
              <a:tabLst/>
            </a:pPr>
            <a:r>
              <a:rPr lang="zh-CN" altLang="en-US" sz="2400">
                <a:solidFill>
                  <a:srgbClr val="FF0066"/>
                </a:solidFill>
              </a:rPr>
              <a:t>图形表示法</a:t>
            </a:r>
          </a:p>
        </p:txBody>
      </p:sp>
      <p:sp>
        <p:nvSpPr>
          <p:cNvPr id="2" name="动作按钮: 上一张 1">
            <a:hlinkClick r:id="rId7" action="ppaction://hlinksldjump" highlightClick="1"/>
            <a:extLst>
              <a:ext uri="{FF2B5EF4-FFF2-40B4-BE49-F238E27FC236}">
                <a16:creationId xmlns:a16="http://schemas.microsoft.com/office/drawing/2014/main" id="{85A81455-A319-4DAF-B5A7-AEB3F3B0C161}"/>
              </a:ext>
            </a:extLst>
          </p:cNvPr>
          <p:cNvSpPr/>
          <p:nvPr/>
        </p:nvSpPr>
        <p:spPr bwMode="auto">
          <a:xfrm>
            <a:off x="179387" y="4602984"/>
            <a:ext cx="576000" cy="5760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082"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38083" name="Rectangle 3"/>
          <p:cNvSpPr>
            <a:spLocks noChangeArrowheads="1"/>
          </p:cNvSpPr>
          <p:nvPr/>
        </p:nvSpPr>
        <p:spPr bwMode="auto">
          <a:xfrm>
            <a:off x="1331913" y="4437140"/>
            <a:ext cx="76327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9.4  </a:t>
            </a:r>
            <a:r>
              <a:rPr lang="zh-CN" altLang="en-US" sz="4000" b="0" dirty="0">
                <a:solidFill>
                  <a:srgbClr val="CC0000"/>
                </a:solidFill>
                <a:latin typeface="+mn-lt"/>
                <a:ea typeface="楷体" panose="02010609060101010101" pitchFamily="49" charset="-122"/>
              </a:rPr>
              <a:t>阵列处理机</a:t>
            </a:r>
            <a:r>
              <a:rPr lang="zh-CN" altLang="en-US" sz="4000" b="0" dirty="0">
                <a:latin typeface="+mn-lt"/>
                <a:ea typeface="楷体" panose="02010609060101010101" pitchFamily="49" charset="-122"/>
              </a:rPr>
              <a:t>和</a:t>
            </a:r>
            <a:r>
              <a:rPr lang="zh-CN" altLang="en-US" sz="4000" b="0" dirty="0">
                <a:solidFill>
                  <a:srgbClr val="CC0000"/>
                </a:solidFill>
                <a:latin typeface="+mn-lt"/>
                <a:ea typeface="楷体" panose="02010609060101010101" pitchFamily="49" charset="-122"/>
              </a:rPr>
              <a:t>向量处理机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38082">
                                            <p:txEl>
                                              <p:pRg st="0" end="0"/>
                                            </p:txEl>
                                          </p:spTgt>
                                        </p:tgtEl>
                                        <p:attrNameLst>
                                          <p:attrName>style.visibility</p:attrName>
                                        </p:attrNameLst>
                                      </p:cBhvr>
                                      <p:to>
                                        <p:strVal val="visible"/>
                                      </p:to>
                                    </p:set>
                                    <p:anim calcmode="lin" valueType="num">
                                      <p:cBhvr>
                                        <p:cTn id="7" dur="500" fill="hold"/>
                                        <p:tgtEl>
                                          <p:spTgt spid="18380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380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380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380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38082">
                                            <p:txEl>
                                              <p:pRg st="1" end="1"/>
                                            </p:txEl>
                                          </p:spTgt>
                                        </p:tgtEl>
                                        <p:attrNameLst>
                                          <p:attrName>style.visibility</p:attrName>
                                        </p:attrNameLst>
                                      </p:cBhvr>
                                      <p:to>
                                        <p:strVal val="visible"/>
                                      </p:to>
                                    </p:set>
                                    <p:anim calcmode="lin" valueType="num">
                                      <p:cBhvr additive="base">
                                        <p:cTn id="14" dur="500" fill="hold"/>
                                        <p:tgtEl>
                                          <p:spTgt spid="18380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380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38083">
                                            <p:txEl>
                                              <p:pRg st="0" end="0"/>
                                            </p:txEl>
                                          </p:spTgt>
                                        </p:tgtEl>
                                        <p:attrNameLst>
                                          <p:attrName>style.visibility</p:attrName>
                                        </p:attrNameLst>
                                      </p:cBhvr>
                                      <p:to>
                                        <p:strVal val="visible"/>
                                      </p:to>
                                    </p:set>
                                    <p:anim calcmode="lin" valueType="num">
                                      <p:cBhvr additive="base">
                                        <p:cTn id="19" dur="500" fill="hold"/>
                                        <p:tgtEl>
                                          <p:spTgt spid="18380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380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p>
            <a:fld id="{58D7B32A-794B-44DE-B7F3-4886597C769A}" type="slidenum">
              <a:rPr lang="zh-CN" altLang="en-US"/>
              <a:pPr/>
              <a:t>35</a:t>
            </a:fld>
            <a:endParaRPr lang="en-US" altLang="zh-CN"/>
          </a:p>
        </p:txBody>
      </p:sp>
      <p:sp>
        <p:nvSpPr>
          <p:cNvPr id="21507"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1508" name="Rectangle 3"/>
          <p:cNvSpPr>
            <a:spLocks noGrp="1" noChangeArrowheads="1"/>
          </p:cNvSpPr>
          <p:nvPr>
            <p:ph type="body" idx="1"/>
          </p:nvPr>
        </p:nvSpPr>
        <p:spPr>
          <a:xfrm>
            <a:off x="457200" y="981075"/>
            <a:ext cx="8362950" cy="2519363"/>
          </a:xfrm>
        </p:spPr>
        <p:txBody>
          <a:bodyPr/>
          <a:lstStyle/>
          <a:p>
            <a:pPr eaLnBrk="1" hangingPunct="1">
              <a:spcBef>
                <a:spcPct val="10000"/>
              </a:spcBef>
            </a:pPr>
            <a:r>
              <a:rPr lang="zh-CN" altLang="en-US"/>
              <a:t>阵列处理机：又称</a:t>
            </a:r>
            <a:r>
              <a:rPr lang="zh-CN" altLang="en-US">
                <a:solidFill>
                  <a:srgbClr val="0000FF"/>
                </a:solidFill>
              </a:rPr>
              <a:t>并行处理机</a:t>
            </a:r>
            <a:r>
              <a:rPr lang="zh-CN" altLang="en-US"/>
              <a:t>，主要技术手段是硬件上采用</a:t>
            </a:r>
            <a:r>
              <a:rPr lang="zh-CN" altLang="en-US">
                <a:solidFill>
                  <a:srgbClr val="CC0099"/>
                </a:solidFill>
              </a:rPr>
              <a:t>资源重复</a:t>
            </a:r>
            <a:r>
              <a:rPr lang="zh-CN" altLang="en-US"/>
              <a:t>的方法实现并行性。也称为</a:t>
            </a:r>
            <a:r>
              <a:rPr lang="en-US" altLang="zh-CN">
                <a:solidFill>
                  <a:srgbClr val="0000FF"/>
                </a:solidFill>
              </a:rPr>
              <a:t>SIMD</a:t>
            </a:r>
            <a:r>
              <a:rPr lang="zh-CN" altLang="en-US">
                <a:solidFill>
                  <a:srgbClr val="0000FF"/>
                </a:solidFill>
              </a:rPr>
              <a:t>计算机</a:t>
            </a:r>
            <a:r>
              <a:rPr lang="zh-CN" altLang="en-US"/>
              <a:t>。</a:t>
            </a:r>
            <a:br>
              <a:rPr lang="zh-CN" altLang="en-US"/>
            </a:br>
            <a:r>
              <a:rPr lang="en-US" altLang="zh-CN" sz="2400"/>
              <a:t>SIMD</a:t>
            </a:r>
            <a:r>
              <a:rPr lang="zh-CN" altLang="en-US" sz="2400"/>
              <a:t>计算机：多个</a:t>
            </a:r>
            <a:r>
              <a:rPr lang="en-US" altLang="zh-CN" sz="2400"/>
              <a:t>PU</a:t>
            </a:r>
            <a:r>
              <a:rPr lang="zh-CN" altLang="en-US" sz="2400"/>
              <a:t>按一定方式互连，在同一个</a:t>
            </a:r>
            <a:r>
              <a:rPr lang="en-US" altLang="zh-CN" sz="2400"/>
              <a:t>CU</a:t>
            </a:r>
            <a:r>
              <a:rPr lang="zh-CN" altLang="en-US" sz="2400"/>
              <a:t>控制下，对各自的数据完成同一条指令规定的操作；从</a:t>
            </a:r>
            <a:r>
              <a:rPr lang="en-US" altLang="zh-CN" sz="2400"/>
              <a:t>CU</a:t>
            </a:r>
            <a:r>
              <a:rPr lang="zh-CN" altLang="en-US" sz="2400"/>
              <a:t>看指令顺序执行，从</a:t>
            </a:r>
            <a:r>
              <a:rPr lang="en-US" altLang="zh-CN" sz="2400"/>
              <a:t>PU</a:t>
            </a:r>
            <a:r>
              <a:rPr lang="zh-CN" altLang="en-US" sz="2400"/>
              <a:t>看数据并行执行。</a:t>
            </a:r>
          </a:p>
        </p:txBody>
      </p:sp>
      <p:sp>
        <p:nvSpPr>
          <p:cNvPr id="21509"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一、阵列处理机（</a:t>
            </a:r>
            <a:r>
              <a:rPr lang="en-US" altLang="zh-CN">
                <a:solidFill>
                  <a:srgbClr val="006600"/>
                </a:solidFill>
                <a:latin typeface="Arial" charset="0"/>
                <a:ea typeface="黑体" pitchFamily="2" charset="-122"/>
              </a:rPr>
              <a:t>Array Processor</a:t>
            </a:r>
            <a:r>
              <a:rPr lang="zh-CN" altLang="en-US">
                <a:solidFill>
                  <a:srgbClr val="006600"/>
                </a:solidFill>
                <a:latin typeface="Arial" charset="0"/>
                <a:ea typeface="黑体" pitchFamily="2" charset="-122"/>
              </a:rPr>
              <a:t>）</a:t>
            </a:r>
          </a:p>
        </p:txBody>
      </p:sp>
      <p:sp>
        <p:nvSpPr>
          <p:cNvPr id="21510" name="Rectangle 5"/>
          <p:cNvSpPr>
            <a:spLocks noChangeArrowheads="1"/>
          </p:cNvSpPr>
          <p:nvPr/>
        </p:nvSpPr>
        <p:spPr bwMode="auto">
          <a:xfrm>
            <a:off x="1835150" y="4652963"/>
            <a:ext cx="935038" cy="576262"/>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CU</a:t>
            </a:r>
          </a:p>
        </p:txBody>
      </p:sp>
      <p:sp>
        <p:nvSpPr>
          <p:cNvPr id="21511" name="Rectangle 6"/>
          <p:cNvSpPr>
            <a:spLocks noChangeArrowheads="1"/>
          </p:cNvSpPr>
          <p:nvPr/>
        </p:nvSpPr>
        <p:spPr bwMode="auto">
          <a:xfrm>
            <a:off x="3778250" y="3716338"/>
            <a:ext cx="863600" cy="576262"/>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PU</a:t>
            </a:r>
            <a:r>
              <a:rPr lang="en-US" altLang="zh-CN" sz="2400" baseline="-25000"/>
              <a:t>1</a:t>
            </a:r>
          </a:p>
        </p:txBody>
      </p:sp>
      <p:sp>
        <p:nvSpPr>
          <p:cNvPr id="21512" name="Text Box 7"/>
          <p:cNvSpPr txBox="1">
            <a:spLocks noChangeArrowheads="1"/>
          </p:cNvSpPr>
          <p:nvPr/>
        </p:nvSpPr>
        <p:spPr bwMode="auto">
          <a:xfrm>
            <a:off x="2700338" y="4494213"/>
            <a:ext cx="719137" cy="457200"/>
          </a:xfrm>
          <a:prstGeom prst="rect">
            <a:avLst/>
          </a:prstGeom>
          <a:noFill/>
          <a:ln w="28575" algn="ctr">
            <a:noFill/>
            <a:miter lim="800000"/>
            <a:headEnd/>
            <a:tailEnd type="none" w="med" len="lg"/>
          </a:ln>
        </p:spPr>
        <p:txBody>
          <a:bodyPr>
            <a:spAutoFit/>
          </a:bodyPr>
          <a:lstStyle/>
          <a:p>
            <a:r>
              <a:rPr lang="en-US" altLang="zh-CN" sz="2400"/>
              <a:t>CS</a:t>
            </a:r>
          </a:p>
        </p:txBody>
      </p:sp>
      <p:sp>
        <p:nvSpPr>
          <p:cNvPr id="21513" name="Rectangle 8"/>
          <p:cNvSpPr>
            <a:spLocks noChangeArrowheads="1"/>
          </p:cNvSpPr>
          <p:nvPr/>
        </p:nvSpPr>
        <p:spPr bwMode="auto">
          <a:xfrm>
            <a:off x="5651500" y="3716338"/>
            <a:ext cx="1008063" cy="576262"/>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MM</a:t>
            </a:r>
            <a:r>
              <a:rPr lang="en-US" altLang="zh-CN" sz="2400" baseline="-25000"/>
              <a:t>1</a:t>
            </a:r>
          </a:p>
        </p:txBody>
      </p:sp>
      <p:sp>
        <p:nvSpPr>
          <p:cNvPr id="21514" name="Text Box 9"/>
          <p:cNvSpPr txBox="1">
            <a:spLocks noChangeArrowheads="1"/>
          </p:cNvSpPr>
          <p:nvPr/>
        </p:nvSpPr>
        <p:spPr bwMode="auto">
          <a:xfrm>
            <a:off x="4570413" y="3538538"/>
            <a:ext cx="936625" cy="457200"/>
          </a:xfrm>
          <a:prstGeom prst="rect">
            <a:avLst/>
          </a:prstGeom>
          <a:noFill/>
          <a:ln w="28575" algn="ctr">
            <a:noFill/>
            <a:miter lim="800000"/>
            <a:headEnd/>
            <a:tailEnd type="none" w="med" len="lg"/>
          </a:ln>
        </p:spPr>
        <p:txBody>
          <a:bodyPr>
            <a:spAutoFit/>
          </a:bodyPr>
          <a:lstStyle/>
          <a:p>
            <a:r>
              <a:rPr lang="en-US" altLang="zh-CN" sz="2400"/>
              <a:t>DS</a:t>
            </a:r>
            <a:r>
              <a:rPr lang="en-US" altLang="zh-CN" sz="2400" baseline="-25000"/>
              <a:t>1</a:t>
            </a:r>
          </a:p>
        </p:txBody>
      </p:sp>
      <p:sp>
        <p:nvSpPr>
          <p:cNvPr id="21515" name="Line 10"/>
          <p:cNvSpPr>
            <a:spLocks noChangeShapeType="1"/>
          </p:cNvSpPr>
          <p:nvPr/>
        </p:nvSpPr>
        <p:spPr bwMode="auto">
          <a:xfrm>
            <a:off x="4643438" y="4005263"/>
            <a:ext cx="8636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1516" name="Text Box 11"/>
          <p:cNvSpPr txBox="1">
            <a:spLocks noChangeArrowheads="1"/>
          </p:cNvSpPr>
          <p:nvPr/>
        </p:nvSpPr>
        <p:spPr bwMode="auto">
          <a:xfrm>
            <a:off x="2555875" y="6005513"/>
            <a:ext cx="719138" cy="457200"/>
          </a:xfrm>
          <a:prstGeom prst="rect">
            <a:avLst/>
          </a:prstGeom>
          <a:noFill/>
          <a:ln w="28575" algn="ctr">
            <a:noFill/>
            <a:miter lim="800000"/>
            <a:headEnd/>
            <a:tailEnd type="none" w="med" len="lg"/>
          </a:ln>
        </p:spPr>
        <p:txBody>
          <a:bodyPr>
            <a:spAutoFit/>
          </a:bodyPr>
          <a:lstStyle/>
          <a:p>
            <a:r>
              <a:rPr lang="en-US" altLang="zh-CN" sz="2400"/>
              <a:t>IS</a:t>
            </a:r>
          </a:p>
        </p:txBody>
      </p:sp>
      <p:sp>
        <p:nvSpPr>
          <p:cNvPr id="21517" name="Rectangle 12"/>
          <p:cNvSpPr>
            <a:spLocks noChangeArrowheads="1"/>
          </p:cNvSpPr>
          <p:nvPr/>
        </p:nvSpPr>
        <p:spPr bwMode="auto">
          <a:xfrm>
            <a:off x="5651500" y="4437063"/>
            <a:ext cx="1008063" cy="576262"/>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MM</a:t>
            </a:r>
            <a:r>
              <a:rPr lang="en-US" altLang="zh-CN" sz="2400" baseline="-25000"/>
              <a:t>2</a:t>
            </a:r>
          </a:p>
        </p:txBody>
      </p:sp>
      <p:sp>
        <p:nvSpPr>
          <p:cNvPr id="21518" name="Rectangle 13"/>
          <p:cNvSpPr>
            <a:spLocks noChangeArrowheads="1"/>
          </p:cNvSpPr>
          <p:nvPr/>
        </p:nvSpPr>
        <p:spPr bwMode="auto">
          <a:xfrm>
            <a:off x="5651500" y="5445125"/>
            <a:ext cx="1008063" cy="576263"/>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MM</a:t>
            </a:r>
            <a:r>
              <a:rPr lang="en-US" altLang="zh-CN" sz="2400" baseline="-25000"/>
              <a:t>m</a:t>
            </a:r>
          </a:p>
        </p:txBody>
      </p:sp>
      <p:sp>
        <p:nvSpPr>
          <p:cNvPr id="21519" name="Text Box 14"/>
          <p:cNvSpPr txBox="1">
            <a:spLocks noChangeArrowheads="1"/>
          </p:cNvSpPr>
          <p:nvPr/>
        </p:nvSpPr>
        <p:spPr bwMode="auto">
          <a:xfrm>
            <a:off x="5653088" y="4940300"/>
            <a:ext cx="935037" cy="457200"/>
          </a:xfrm>
          <a:prstGeom prst="rect">
            <a:avLst/>
          </a:prstGeom>
          <a:noFill/>
          <a:ln w="28575" algn="ctr">
            <a:noFill/>
            <a:miter lim="800000"/>
            <a:headEnd/>
            <a:tailEnd type="none" w="med" len="lg"/>
          </a:ln>
        </p:spPr>
        <p:txBody>
          <a:bodyPr>
            <a:spAutoFit/>
          </a:bodyPr>
          <a:lstStyle/>
          <a:p>
            <a:r>
              <a:rPr lang="en-US" altLang="zh-CN" sz="2400">
                <a:latin typeface="宋体" pitchFamily="2" charset="-122"/>
              </a:rPr>
              <a:t>……</a:t>
            </a:r>
            <a:endParaRPr lang="en-US" altLang="zh-CN" sz="2400"/>
          </a:p>
        </p:txBody>
      </p:sp>
      <p:sp>
        <p:nvSpPr>
          <p:cNvPr id="21520" name="Rectangle 15"/>
          <p:cNvSpPr>
            <a:spLocks noChangeArrowheads="1"/>
          </p:cNvSpPr>
          <p:nvPr/>
        </p:nvSpPr>
        <p:spPr bwMode="auto">
          <a:xfrm>
            <a:off x="3778250" y="4437063"/>
            <a:ext cx="863600" cy="576262"/>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PU</a:t>
            </a:r>
            <a:r>
              <a:rPr lang="en-US" altLang="zh-CN" sz="2400" baseline="-25000"/>
              <a:t>2</a:t>
            </a:r>
          </a:p>
        </p:txBody>
      </p:sp>
      <p:sp>
        <p:nvSpPr>
          <p:cNvPr id="21521" name="Text Box 16"/>
          <p:cNvSpPr txBox="1">
            <a:spLocks noChangeArrowheads="1"/>
          </p:cNvSpPr>
          <p:nvPr/>
        </p:nvSpPr>
        <p:spPr bwMode="auto">
          <a:xfrm>
            <a:off x="4570413" y="4259263"/>
            <a:ext cx="936625" cy="457200"/>
          </a:xfrm>
          <a:prstGeom prst="rect">
            <a:avLst/>
          </a:prstGeom>
          <a:noFill/>
          <a:ln w="28575" algn="ctr">
            <a:noFill/>
            <a:miter lim="800000"/>
            <a:headEnd/>
            <a:tailEnd type="none" w="med" len="lg"/>
          </a:ln>
        </p:spPr>
        <p:txBody>
          <a:bodyPr>
            <a:spAutoFit/>
          </a:bodyPr>
          <a:lstStyle/>
          <a:p>
            <a:r>
              <a:rPr lang="en-US" altLang="zh-CN" sz="2400"/>
              <a:t>DS</a:t>
            </a:r>
            <a:r>
              <a:rPr lang="en-US" altLang="zh-CN" sz="2400" baseline="-25000"/>
              <a:t>2</a:t>
            </a:r>
          </a:p>
        </p:txBody>
      </p:sp>
      <p:sp>
        <p:nvSpPr>
          <p:cNvPr id="21522" name="Line 17"/>
          <p:cNvSpPr>
            <a:spLocks noChangeShapeType="1"/>
          </p:cNvSpPr>
          <p:nvPr/>
        </p:nvSpPr>
        <p:spPr bwMode="auto">
          <a:xfrm>
            <a:off x="4643438" y="4725988"/>
            <a:ext cx="8636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1523" name="Rectangle 18"/>
          <p:cNvSpPr>
            <a:spLocks noChangeArrowheads="1"/>
          </p:cNvSpPr>
          <p:nvPr/>
        </p:nvSpPr>
        <p:spPr bwMode="auto">
          <a:xfrm>
            <a:off x="3778250" y="5445125"/>
            <a:ext cx="863600" cy="576263"/>
          </a:xfrm>
          <a:prstGeom prst="rect">
            <a:avLst/>
          </a:prstGeom>
          <a:solidFill>
            <a:srgbClr val="FFFF66"/>
          </a:solidFill>
          <a:ln w="28575" algn="ctr">
            <a:solidFill>
              <a:schemeClr val="tx1"/>
            </a:solidFill>
            <a:miter lim="800000"/>
            <a:headEnd/>
            <a:tailEnd type="none" w="med" len="lg"/>
          </a:ln>
        </p:spPr>
        <p:txBody>
          <a:bodyPr wrap="none" anchor="ctr"/>
          <a:lstStyle/>
          <a:p>
            <a:pPr>
              <a:spcBef>
                <a:spcPct val="0"/>
              </a:spcBef>
            </a:pPr>
            <a:r>
              <a:rPr lang="en-US" altLang="zh-CN" sz="2400"/>
              <a:t>PU</a:t>
            </a:r>
            <a:r>
              <a:rPr lang="en-US" altLang="zh-CN" sz="2400" baseline="-25000"/>
              <a:t>n</a:t>
            </a:r>
          </a:p>
        </p:txBody>
      </p:sp>
      <p:sp>
        <p:nvSpPr>
          <p:cNvPr id="21524" name="Text Box 19"/>
          <p:cNvSpPr txBox="1">
            <a:spLocks noChangeArrowheads="1"/>
          </p:cNvSpPr>
          <p:nvPr/>
        </p:nvSpPr>
        <p:spPr bwMode="auto">
          <a:xfrm>
            <a:off x="4570413" y="5267325"/>
            <a:ext cx="936625" cy="457200"/>
          </a:xfrm>
          <a:prstGeom prst="rect">
            <a:avLst/>
          </a:prstGeom>
          <a:noFill/>
          <a:ln w="28575" algn="ctr">
            <a:noFill/>
            <a:miter lim="800000"/>
            <a:headEnd/>
            <a:tailEnd type="none" w="med" len="lg"/>
          </a:ln>
        </p:spPr>
        <p:txBody>
          <a:bodyPr>
            <a:spAutoFit/>
          </a:bodyPr>
          <a:lstStyle/>
          <a:p>
            <a:r>
              <a:rPr lang="en-US" altLang="zh-CN" sz="2400"/>
              <a:t>DS</a:t>
            </a:r>
            <a:r>
              <a:rPr lang="en-US" altLang="zh-CN" sz="2400" i="1" baseline="-25000"/>
              <a:t>n</a:t>
            </a:r>
          </a:p>
        </p:txBody>
      </p:sp>
      <p:sp>
        <p:nvSpPr>
          <p:cNvPr id="21525" name="Line 20"/>
          <p:cNvSpPr>
            <a:spLocks noChangeShapeType="1"/>
          </p:cNvSpPr>
          <p:nvPr/>
        </p:nvSpPr>
        <p:spPr bwMode="auto">
          <a:xfrm>
            <a:off x="4643438" y="5734050"/>
            <a:ext cx="8636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1526" name="Text Box 21"/>
          <p:cNvSpPr txBox="1">
            <a:spLocks noChangeArrowheads="1"/>
          </p:cNvSpPr>
          <p:nvPr/>
        </p:nvSpPr>
        <p:spPr bwMode="auto">
          <a:xfrm>
            <a:off x="3706813" y="4940300"/>
            <a:ext cx="935037" cy="457200"/>
          </a:xfrm>
          <a:prstGeom prst="rect">
            <a:avLst/>
          </a:prstGeom>
          <a:noFill/>
          <a:ln w="28575" algn="ctr">
            <a:noFill/>
            <a:miter lim="800000"/>
            <a:headEnd/>
            <a:tailEnd type="none" w="med" len="lg"/>
          </a:ln>
        </p:spPr>
        <p:txBody>
          <a:bodyPr>
            <a:spAutoFit/>
          </a:bodyPr>
          <a:lstStyle/>
          <a:p>
            <a:r>
              <a:rPr lang="en-US" altLang="zh-CN" sz="2400">
                <a:latin typeface="宋体" pitchFamily="2" charset="-122"/>
              </a:rPr>
              <a:t>……</a:t>
            </a:r>
            <a:endParaRPr lang="en-US" altLang="zh-CN" sz="2400"/>
          </a:p>
        </p:txBody>
      </p:sp>
      <p:sp>
        <p:nvSpPr>
          <p:cNvPr id="21527" name="Rectangle 22"/>
          <p:cNvSpPr>
            <a:spLocks noChangeArrowheads="1"/>
          </p:cNvSpPr>
          <p:nvPr/>
        </p:nvSpPr>
        <p:spPr bwMode="auto">
          <a:xfrm>
            <a:off x="5507038" y="3571875"/>
            <a:ext cx="1296987" cy="2592388"/>
          </a:xfrm>
          <a:prstGeom prst="rect">
            <a:avLst/>
          </a:prstGeom>
          <a:noFill/>
          <a:ln w="19050" algn="ctr">
            <a:solidFill>
              <a:srgbClr val="008000"/>
            </a:solidFill>
            <a:prstDash val="dash"/>
            <a:miter lim="800000"/>
            <a:headEnd/>
            <a:tailEnd type="none" w="med" len="lg"/>
          </a:ln>
        </p:spPr>
        <p:txBody>
          <a:bodyPr wrap="none" anchor="ctr"/>
          <a:lstStyle/>
          <a:p>
            <a:endParaRPr lang="zh-CN" altLang="en-US"/>
          </a:p>
        </p:txBody>
      </p:sp>
      <p:sp>
        <p:nvSpPr>
          <p:cNvPr id="21528" name="Line 23"/>
          <p:cNvSpPr>
            <a:spLocks noChangeShapeType="1"/>
          </p:cNvSpPr>
          <p:nvPr/>
        </p:nvSpPr>
        <p:spPr bwMode="auto">
          <a:xfrm>
            <a:off x="3419475" y="4005263"/>
            <a:ext cx="358775" cy="0"/>
          </a:xfrm>
          <a:prstGeom prst="line">
            <a:avLst/>
          </a:prstGeom>
          <a:noFill/>
          <a:ln w="28575">
            <a:solidFill>
              <a:schemeClr val="tx1"/>
            </a:solidFill>
            <a:round/>
            <a:headEnd/>
            <a:tailEnd type="triangle" w="med" len="lg"/>
          </a:ln>
        </p:spPr>
        <p:txBody>
          <a:bodyPr/>
          <a:lstStyle/>
          <a:p>
            <a:endParaRPr lang="zh-CN" altLang="en-US"/>
          </a:p>
        </p:txBody>
      </p:sp>
      <p:sp>
        <p:nvSpPr>
          <p:cNvPr id="21529" name="Line 24"/>
          <p:cNvSpPr>
            <a:spLocks noChangeShapeType="1"/>
          </p:cNvSpPr>
          <p:nvPr/>
        </p:nvSpPr>
        <p:spPr bwMode="auto">
          <a:xfrm>
            <a:off x="3419475" y="4724400"/>
            <a:ext cx="358775" cy="0"/>
          </a:xfrm>
          <a:prstGeom prst="line">
            <a:avLst/>
          </a:prstGeom>
          <a:noFill/>
          <a:ln w="28575">
            <a:solidFill>
              <a:schemeClr val="tx1"/>
            </a:solidFill>
            <a:round/>
            <a:headEnd/>
            <a:tailEnd type="triangle" w="med" len="lg"/>
          </a:ln>
        </p:spPr>
        <p:txBody>
          <a:bodyPr/>
          <a:lstStyle/>
          <a:p>
            <a:endParaRPr lang="zh-CN" altLang="en-US"/>
          </a:p>
        </p:txBody>
      </p:sp>
      <p:sp>
        <p:nvSpPr>
          <p:cNvPr id="21530" name="Line 25"/>
          <p:cNvSpPr>
            <a:spLocks noChangeShapeType="1"/>
          </p:cNvSpPr>
          <p:nvPr/>
        </p:nvSpPr>
        <p:spPr bwMode="auto">
          <a:xfrm>
            <a:off x="3419475" y="5732463"/>
            <a:ext cx="358775" cy="0"/>
          </a:xfrm>
          <a:prstGeom prst="line">
            <a:avLst/>
          </a:prstGeom>
          <a:noFill/>
          <a:ln w="28575">
            <a:solidFill>
              <a:schemeClr val="tx1"/>
            </a:solidFill>
            <a:round/>
            <a:headEnd/>
            <a:tailEnd type="triangle" w="med" len="lg"/>
          </a:ln>
        </p:spPr>
        <p:txBody>
          <a:bodyPr/>
          <a:lstStyle/>
          <a:p>
            <a:endParaRPr lang="zh-CN" altLang="en-US"/>
          </a:p>
        </p:txBody>
      </p:sp>
      <p:sp>
        <p:nvSpPr>
          <p:cNvPr id="21531" name="Line 26"/>
          <p:cNvSpPr>
            <a:spLocks noChangeShapeType="1"/>
          </p:cNvSpPr>
          <p:nvPr/>
        </p:nvSpPr>
        <p:spPr bwMode="auto">
          <a:xfrm>
            <a:off x="3419475" y="4005263"/>
            <a:ext cx="0" cy="1727200"/>
          </a:xfrm>
          <a:prstGeom prst="line">
            <a:avLst/>
          </a:prstGeom>
          <a:noFill/>
          <a:ln w="28575">
            <a:solidFill>
              <a:schemeClr val="tx1"/>
            </a:solidFill>
            <a:round/>
            <a:headEnd/>
            <a:tailEnd type="none" w="med" len="lg"/>
          </a:ln>
        </p:spPr>
        <p:txBody>
          <a:bodyPr/>
          <a:lstStyle/>
          <a:p>
            <a:endParaRPr lang="zh-CN" altLang="en-US"/>
          </a:p>
        </p:txBody>
      </p:sp>
      <p:sp>
        <p:nvSpPr>
          <p:cNvPr id="21532" name="Line 27"/>
          <p:cNvSpPr>
            <a:spLocks noChangeShapeType="1"/>
          </p:cNvSpPr>
          <p:nvPr/>
        </p:nvSpPr>
        <p:spPr bwMode="auto">
          <a:xfrm>
            <a:off x="2770188" y="4940300"/>
            <a:ext cx="649287" cy="0"/>
          </a:xfrm>
          <a:prstGeom prst="line">
            <a:avLst/>
          </a:prstGeom>
          <a:noFill/>
          <a:ln w="28575">
            <a:solidFill>
              <a:schemeClr val="tx1"/>
            </a:solidFill>
            <a:round/>
            <a:headEnd/>
            <a:tailEnd type="triangle" w="med" len="lg"/>
          </a:ln>
        </p:spPr>
        <p:txBody>
          <a:bodyPr/>
          <a:lstStyle/>
          <a:p>
            <a:endParaRPr lang="zh-CN" altLang="en-US"/>
          </a:p>
        </p:txBody>
      </p:sp>
      <p:sp>
        <p:nvSpPr>
          <p:cNvPr id="21533" name="Line 28"/>
          <p:cNvSpPr>
            <a:spLocks noChangeShapeType="1"/>
          </p:cNvSpPr>
          <p:nvPr/>
        </p:nvSpPr>
        <p:spPr bwMode="auto">
          <a:xfrm>
            <a:off x="6154738" y="6164263"/>
            <a:ext cx="0" cy="288925"/>
          </a:xfrm>
          <a:prstGeom prst="line">
            <a:avLst/>
          </a:prstGeom>
          <a:noFill/>
          <a:ln w="28575">
            <a:solidFill>
              <a:schemeClr val="tx1"/>
            </a:solidFill>
            <a:round/>
            <a:headEnd/>
            <a:tailEnd type="none" w="med" len="lg"/>
          </a:ln>
        </p:spPr>
        <p:txBody>
          <a:bodyPr/>
          <a:lstStyle/>
          <a:p>
            <a:endParaRPr lang="zh-CN" altLang="en-US"/>
          </a:p>
        </p:txBody>
      </p:sp>
      <p:sp>
        <p:nvSpPr>
          <p:cNvPr id="21534" name="Line 29"/>
          <p:cNvSpPr>
            <a:spLocks noChangeShapeType="1"/>
          </p:cNvSpPr>
          <p:nvPr/>
        </p:nvSpPr>
        <p:spPr bwMode="auto">
          <a:xfrm flipH="1">
            <a:off x="2338388" y="6453188"/>
            <a:ext cx="3816350" cy="0"/>
          </a:xfrm>
          <a:prstGeom prst="line">
            <a:avLst/>
          </a:prstGeom>
          <a:noFill/>
          <a:ln w="28575">
            <a:solidFill>
              <a:schemeClr val="tx1"/>
            </a:solidFill>
            <a:round/>
            <a:headEnd/>
            <a:tailEnd type="none" w="med" len="lg"/>
          </a:ln>
        </p:spPr>
        <p:txBody>
          <a:bodyPr/>
          <a:lstStyle/>
          <a:p>
            <a:endParaRPr lang="zh-CN" altLang="en-US"/>
          </a:p>
        </p:txBody>
      </p:sp>
      <p:sp>
        <p:nvSpPr>
          <p:cNvPr id="21535" name="Line 30"/>
          <p:cNvSpPr>
            <a:spLocks noChangeShapeType="1"/>
          </p:cNvSpPr>
          <p:nvPr/>
        </p:nvSpPr>
        <p:spPr bwMode="auto">
          <a:xfrm flipV="1">
            <a:off x="2338388" y="5229225"/>
            <a:ext cx="0" cy="1223963"/>
          </a:xfrm>
          <a:prstGeom prst="line">
            <a:avLst/>
          </a:prstGeom>
          <a:noFill/>
          <a:ln w="28575">
            <a:solidFill>
              <a:schemeClr val="tx1"/>
            </a:solidFill>
            <a:round/>
            <a:headEnd/>
            <a:tailEnd type="triangle" w="med" len="lg"/>
          </a:ln>
        </p:spPr>
        <p:txBody>
          <a:bodyPr/>
          <a:lstStyle/>
          <a:p>
            <a:endParaRPr lang="zh-CN" altLang="en-US"/>
          </a:p>
        </p:txBody>
      </p:sp>
      <p:sp>
        <p:nvSpPr>
          <p:cNvPr id="21536" name="Text Box 31"/>
          <p:cNvSpPr txBox="1">
            <a:spLocks noChangeArrowheads="1"/>
          </p:cNvSpPr>
          <p:nvPr/>
        </p:nvSpPr>
        <p:spPr bwMode="auto">
          <a:xfrm>
            <a:off x="6804025" y="3429000"/>
            <a:ext cx="719138" cy="457200"/>
          </a:xfrm>
          <a:prstGeom prst="rect">
            <a:avLst/>
          </a:prstGeom>
          <a:noFill/>
          <a:ln w="28575" algn="ctr">
            <a:noFill/>
            <a:miter lim="800000"/>
            <a:headEnd/>
            <a:tailEnd type="none" w="med" len="lg"/>
          </a:ln>
        </p:spPr>
        <p:txBody>
          <a:bodyPr>
            <a:spAutoFit/>
          </a:bodyPr>
          <a:lstStyle/>
          <a:p>
            <a:r>
              <a:rPr lang="en-US" altLang="zh-CN" sz="2400">
                <a:solidFill>
                  <a:srgbClr val="008000"/>
                </a:solidFill>
              </a:rPr>
              <a:t>SM</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77382F1B-6D96-4254-A445-B6EE8C1313B6}" type="slidenum">
              <a:rPr lang="zh-CN" altLang="en-US"/>
              <a:pPr/>
              <a:t>36</a:t>
            </a:fld>
            <a:endParaRPr lang="en-US" altLang="zh-CN"/>
          </a:p>
        </p:txBody>
      </p:sp>
      <p:sp>
        <p:nvSpPr>
          <p:cNvPr id="22531"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2532" name="Rectangle 3"/>
          <p:cNvSpPr>
            <a:spLocks noGrp="1" noChangeArrowheads="1"/>
          </p:cNvSpPr>
          <p:nvPr>
            <p:ph type="body" idx="1"/>
          </p:nvPr>
        </p:nvSpPr>
        <p:spPr>
          <a:xfrm>
            <a:off x="457200" y="981075"/>
            <a:ext cx="8362950" cy="576263"/>
          </a:xfrm>
        </p:spPr>
        <p:txBody>
          <a:bodyPr/>
          <a:lstStyle/>
          <a:p>
            <a:pPr eaLnBrk="1" hangingPunct="1">
              <a:spcBef>
                <a:spcPct val="10000"/>
              </a:spcBef>
            </a:pPr>
            <a:r>
              <a:rPr lang="en-US" altLang="zh-CN"/>
              <a:t>SIMD</a:t>
            </a:r>
            <a:r>
              <a:rPr lang="zh-CN" altLang="en-US"/>
              <a:t>计算机的操作模型</a:t>
            </a:r>
            <a:endParaRPr lang="zh-CN" altLang="en-US" sz="2400"/>
          </a:p>
        </p:txBody>
      </p:sp>
      <p:sp>
        <p:nvSpPr>
          <p:cNvPr id="22533"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一、阵列处理机（</a:t>
            </a:r>
            <a:r>
              <a:rPr lang="en-US" altLang="zh-CN">
                <a:solidFill>
                  <a:srgbClr val="006600"/>
                </a:solidFill>
                <a:latin typeface="Arial" charset="0"/>
                <a:ea typeface="黑体" pitchFamily="2" charset="-122"/>
              </a:rPr>
              <a:t>Array Processor</a:t>
            </a:r>
            <a:r>
              <a:rPr lang="zh-CN" altLang="en-US">
                <a:solidFill>
                  <a:srgbClr val="006600"/>
                </a:solidFill>
                <a:latin typeface="Arial" charset="0"/>
                <a:ea typeface="黑体" pitchFamily="2" charset="-122"/>
              </a:rPr>
              <a:t>）</a:t>
            </a:r>
          </a:p>
        </p:txBody>
      </p:sp>
      <p:sp>
        <p:nvSpPr>
          <p:cNvPr id="22534" name="Rectangle 32"/>
          <p:cNvSpPr>
            <a:spLocks noChangeArrowheads="1"/>
          </p:cNvSpPr>
          <p:nvPr/>
        </p:nvSpPr>
        <p:spPr bwMode="auto">
          <a:xfrm>
            <a:off x="3952875" y="1844675"/>
            <a:ext cx="2133600" cy="576263"/>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t>控制部件（</a:t>
            </a:r>
            <a:r>
              <a:rPr lang="en-US" altLang="zh-CN" sz="2000"/>
              <a:t>CU</a:t>
            </a:r>
            <a:r>
              <a:rPr lang="zh-CN" altLang="en-US" sz="2000"/>
              <a:t>）</a:t>
            </a:r>
            <a:endParaRPr lang="zh-CN" altLang="en-US" sz="2000" baseline="-25000"/>
          </a:p>
        </p:txBody>
      </p:sp>
      <p:sp>
        <p:nvSpPr>
          <p:cNvPr id="22535" name="Rectangle 33"/>
          <p:cNvSpPr>
            <a:spLocks noChangeArrowheads="1"/>
          </p:cNvSpPr>
          <p:nvPr/>
        </p:nvSpPr>
        <p:spPr bwMode="auto">
          <a:xfrm>
            <a:off x="1514475" y="3335338"/>
            <a:ext cx="1371600" cy="1752600"/>
          </a:xfrm>
          <a:prstGeom prst="rect">
            <a:avLst/>
          </a:prstGeom>
          <a:solidFill>
            <a:srgbClr val="FFFF99"/>
          </a:solidFill>
          <a:ln w="28575" algn="ctr">
            <a:solidFill>
              <a:schemeClr val="tx1"/>
            </a:solidFill>
            <a:miter lim="800000"/>
            <a:headEnd/>
            <a:tailEnd type="none" w="med" len="lg"/>
          </a:ln>
        </p:spPr>
        <p:txBody>
          <a:bodyPr wrap="none" anchor="ctr"/>
          <a:lstStyle/>
          <a:p>
            <a:endParaRPr lang="zh-CN" altLang="en-US"/>
          </a:p>
        </p:txBody>
      </p:sp>
      <p:sp>
        <p:nvSpPr>
          <p:cNvPr id="22536" name="Rectangle 34"/>
          <p:cNvSpPr>
            <a:spLocks noChangeArrowheads="1"/>
          </p:cNvSpPr>
          <p:nvPr/>
        </p:nvSpPr>
        <p:spPr bwMode="auto">
          <a:xfrm>
            <a:off x="1743075" y="35639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P</a:t>
            </a:r>
            <a:r>
              <a:rPr lang="en-US" altLang="zh-CN" sz="2000" baseline="-25000"/>
              <a:t>0</a:t>
            </a:r>
          </a:p>
        </p:txBody>
      </p:sp>
      <p:sp>
        <p:nvSpPr>
          <p:cNvPr id="22537" name="Rectangle 35"/>
          <p:cNvSpPr>
            <a:spLocks noChangeArrowheads="1"/>
          </p:cNvSpPr>
          <p:nvPr/>
        </p:nvSpPr>
        <p:spPr bwMode="auto">
          <a:xfrm>
            <a:off x="1743075" y="44021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M</a:t>
            </a:r>
            <a:r>
              <a:rPr lang="en-US" altLang="zh-CN" sz="2000" baseline="-25000"/>
              <a:t>0</a:t>
            </a:r>
          </a:p>
        </p:txBody>
      </p:sp>
      <p:sp>
        <p:nvSpPr>
          <p:cNvPr id="22538" name="Line 36"/>
          <p:cNvSpPr>
            <a:spLocks noChangeShapeType="1"/>
          </p:cNvSpPr>
          <p:nvPr/>
        </p:nvSpPr>
        <p:spPr bwMode="auto">
          <a:xfrm>
            <a:off x="2200275" y="4021138"/>
            <a:ext cx="0" cy="381000"/>
          </a:xfrm>
          <a:prstGeom prst="line">
            <a:avLst/>
          </a:prstGeom>
          <a:noFill/>
          <a:ln w="28575">
            <a:solidFill>
              <a:schemeClr val="tx1"/>
            </a:solidFill>
            <a:round/>
            <a:headEnd/>
            <a:tailEnd type="none" w="med" len="lg"/>
          </a:ln>
        </p:spPr>
        <p:txBody>
          <a:bodyPr/>
          <a:lstStyle/>
          <a:p>
            <a:endParaRPr lang="zh-CN" altLang="en-US"/>
          </a:p>
        </p:txBody>
      </p:sp>
      <p:sp>
        <p:nvSpPr>
          <p:cNvPr id="22539" name="Rectangle 37"/>
          <p:cNvSpPr>
            <a:spLocks noChangeArrowheads="1"/>
          </p:cNvSpPr>
          <p:nvPr/>
        </p:nvSpPr>
        <p:spPr bwMode="auto">
          <a:xfrm>
            <a:off x="3114675" y="3335338"/>
            <a:ext cx="1371600" cy="1752600"/>
          </a:xfrm>
          <a:prstGeom prst="rect">
            <a:avLst/>
          </a:prstGeom>
          <a:solidFill>
            <a:srgbClr val="FFFF99"/>
          </a:solidFill>
          <a:ln w="28575" algn="ctr">
            <a:solidFill>
              <a:schemeClr val="tx1"/>
            </a:solidFill>
            <a:miter lim="800000"/>
            <a:headEnd/>
            <a:tailEnd type="none" w="med" len="lg"/>
          </a:ln>
        </p:spPr>
        <p:txBody>
          <a:bodyPr wrap="none" anchor="ctr"/>
          <a:lstStyle/>
          <a:p>
            <a:endParaRPr lang="zh-CN" altLang="en-US"/>
          </a:p>
        </p:txBody>
      </p:sp>
      <p:sp>
        <p:nvSpPr>
          <p:cNvPr id="22540" name="Rectangle 38"/>
          <p:cNvSpPr>
            <a:spLocks noChangeArrowheads="1"/>
          </p:cNvSpPr>
          <p:nvPr/>
        </p:nvSpPr>
        <p:spPr bwMode="auto">
          <a:xfrm>
            <a:off x="3343275" y="35639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P</a:t>
            </a:r>
            <a:r>
              <a:rPr lang="en-US" altLang="zh-CN" sz="2000" baseline="-25000"/>
              <a:t>1</a:t>
            </a:r>
          </a:p>
        </p:txBody>
      </p:sp>
      <p:sp>
        <p:nvSpPr>
          <p:cNvPr id="22541" name="Rectangle 39"/>
          <p:cNvSpPr>
            <a:spLocks noChangeArrowheads="1"/>
          </p:cNvSpPr>
          <p:nvPr/>
        </p:nvSpPr>
        <p:spPr bwMode="auto">
          <a:xfrm>
            <a:off x="3343275" y="44021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M</a:t>
            </a:r>
            <a:r>
              <a:rPr lang="en-US" altLang="zh-CN" sz="2000" baseline="-25000"/>
              <a:t>1</a:t>
            </a:r>
          </a:p>
        </p:txBody>
      </p:sp>
      <p:sp>
        <p:nvSpPr>
          <p:cNvPr id="22542" name="Line 40"/>
          <p:cNvSpPr>
            <a:spLocks noChangeShapeType="1"/>
          </p:cNvSpPr>
          <p:nvPr/>
        </p:nvSpPr>
        <p:spPr bwMode="auto">
          <a:xfrm>
            <a:off x="3800475" y="4021138"/>
            <a:ext cx="0" cy="381000"/>
          </a:xfrm>
          <a:prstGeom prst="line">
            <a:avLst/>
          </a:prstGeom>
          <a:noFill/>
          <a:ln w="28575">
            <a:solidFill>
              <a:schemeClr val="tx1"/>
            </a:solidFill>
            <a:round/>
            <a:headEnd/>
            <a:tailEnd type="none" w="med" len="lg"/>
          </a:ln>
        </p:spPr>
        <p:txBody>
          <a:bodyPr/>
          <a:lstStyle/>
          <a:p>
            <a:endParaRPr lang="zh-CN" altLang="en-US"/>
          </a:p>
        </p:txBody>
      </p:sp>
      <p:sp>
        <p:nvSpPr>
          <p:cNvPr id="22543" name="Rectangle 41"/>
          <p:cNvSpPr>
            <a:spLocks noChangeArrowheads="1"/>
          </p:cNvSpPr>
          <p:nvPr/>
        </p:nvSpPr>
        <p:spPr bwMode="auto">
          <a:xfrm>
            <a:off x="4714875" y="3335338"/>
            <a:ext cx="1371600" cy="1752600"/>
          </a:xfrm>
          <a:prstGeom prst="rect">
            <a:avLst/>
          </a:prstGeom>
          <a:solidFill>
            <a:srgbClr val="FFFF99"/>
          </a:solidFill>
          <a:ln w="28575" algn="ctr">
            <a:solidFill>
              <a:schemeClr val="tx1"/>
            </a:solidFill>
            <a:miter lim="800000"/>
            <a:headEnd/>
            <a:tailEnd type="none" w="med" len="lg"/>
          </a:ln>
        </p:spPr>
        <p:txBody>
          <a:bodyPr wrap="none" anchor="ctr"/>
          <a:lstStyle/>
          <a:p>
            <a:endParaRPr lang="zh-CN" altLang="en-US"/>
          </a:p>
        </p:txBody>
      </p:sp>
      <p:sp>
        <p:nvSpPr>
          <p:cNvPr id="22544" name="Rectangle 42"/>
          <p:cNvSpPr>
            <a:spLocks noChangeArrowheads="1"/>
          </p:cNvSpPr>
          <p:nvPr/>
        </p:nvSpPr>
        <p:spPr bwMode="auto">
          <a:xfrm>
            <a:off x="4943475" y="35639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P</a:t>
            </a:r>
            <a:r>
              <a:rPr lang="en-US" altLang="zh-CN" sz="2000" baseline="-25000"/>
              <a:t>2</a:t>
            </a:r>
          </a:p>
        </p:txBody>
      </p:sp>
      <p:sp>
        <p:nvSpPr>
          <p:cNvPr id="22545" name="Rectangle 43"/>
          <p:cNvSpPr>
            <a:spLocks noChangeArrowheads="1"/>
          </p:cNvSpPr>
          <p:nvPr/>
        </p:nvSpPr>
        <p:spPr bwMode="auto">
          <a:xfrm>
            <a:off x="4943475" y="44021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M</a:t>
            </a:r>
            <a:r>
              <a:rPr lang="en-US" altLang="zh-CN" sz="2000" baseline="-25000"/>
              <a:t>2</a:t>
            </a:r>
          </a:p>
        </p:txBody>
      </p:sp>
      <p:sp>
        <p:nvSpPr>
          <p:cNvPr id="22546" name="Line 44"/>
          <p:cNvSpPr>
            <a:spLocks noChangeShapeType="1"/>
          </p:cNvSpPr>
          <p:nvPr/>
        </p:nvSpPr>
        <p:spPr bwMode="auto">
          <a:xfrm>
            <a:off x="5400675" y="4021138"/>
            <a:ext cx="0" cy="381000"/>
          </a:xfrm>
          <a:prstGeom prst="line">
            <a:avLst/>
          </a:prstGeom>
          <a:noFill/>
          <a:ln w="28575">
            <a:solidFill>
              <a:schemeClr val="tx1"/>
            </a:solidFill>
            <a:round/>
            <a:headEnd/>
            <a:tailEnd type="none" w="med" len="lg"/>
          </a:ln>
        </p:spPr>
        <p:txBody>
          <a:bodyPr/>
          <a:lstStyle/>
          <a:p>
            <a:endParaRPr lang="zh-CN" altLang="en-US"/>
          </a:p>
        </p:txBody>
      </p:sp>
      <p:sp>
        <p:nvSpPr>
          <p:cNvPr id="22547" name="Rectangle 45"/>
          <p:cNvSpPr>
            <a:spLocks noChangeArrowheads="1"/>
          </p:cNvSpPr>
          <p:nvPr/>
        </p:nvSpPr>
        <p:spPr bwMode="auto">
          <a:xfrm>
            <a:off x="7305675" y="3335338"/>
            <a:ext cx="1371600" cy="1752600"/>
          </a:xfrm>
          <a:prstGeom prst="rect">
            <a:avLst/>
          </a:prstGeom>
          <a:solidFill>
            <a:srgbClr val="FFFF99"/>
          </a:solidFill>
          <a:ln w="28575" algn="ctr">
            <a:solidFill>
              <a:schemeClr val="tx1"/>
            </a:solidFill>
            <a:miter lim="800000"/>
            <a:headEnd/>
            <a:tailEnd type="none" w="med" len="lg"/>
          </a:ln>
        </p:spPr>
        <p:txBody>
          <a:bodyPr wrap="none" anchor="ctr"/>
          <a:lstStyle/>
          <a:p>
            <a:endParaRPr lang="zh-CN" altLang="en-US"/>
          </a:p>
        </p:txBody>
      </p:sp>
      <p:sp>
        <p:nvSpPr>
          <p:cNvPr id="22548" name="Rectangle 46"/>
          <p:cNvSpPr>
            <a:spLocks noChangeArrowheads="1"/>
          </p:cNvSpPr>
          <p:nvPr/>
        </p:nvSpPr>
        <p:spPr bwMode="auto">
          <a:xfrm>
            <a:off x="7534275" y="35639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P</a:t>
            </a:r>
            <a:r>
              <a:rPr lang="en-US" altLang="zh-CN" sz="2000" baseline="-25000"/>
              <a:t>N-1</a:t>
            </a:r>
          </a:p>
        </p:txBody>
      </p:sp>
      <p:sp>
        <p:nvSpPr>
          <p:cNvPr id="22549" name="Rectangle 47"/>
          <p:cNvSpPr>
            <a:spLocks noChangeArrowheads="1"/>
          </p:cNvSpPr>
          <p:nvPr/>
        </p:nvSpPr>
        <p:spPr bwMode="auto">
          <a:xfrm>
            <a:off x="7534275" y="4402138"/>
            <a:ext cx="914400" cy="457200"/>
          </a:xfrm>
          <a:prstGeom prst="rect">
            <a:avLst/>
          </a:prstGeom>
          <a:solidFill>
            <a:srgbClr val="99FF99"/>
          </a:solidFill>
          <a:ln w="28575" algn="ctr">
            <a:solidFill>
              <a:schemeClr val="tx1"/>
            </a:solidFill>
            <a:miter lim="800000"/>
            <a:headEnd/>
            <a:tailEnd type="none" w="med" len="lg"/>
          </a:ln>
        </p:spPr>
        <p:txBody>
          <a:bodyPr wrap="none" anchor="ctr"/>
          <a:lstStyle/>
          <a:p>
            <a:pPr>
              <a:spcBef>
                <a:spcPct val="0"/>
              </a:spcBef>
            </a:pPr>
            <a:r>
              <a:rPr lang="en-US" altLang="zh-CN" sz="2000"/>
              <a:t>M</a:t>
            </a:r>
            <a:r>
              <a:rPr lang="en-US" altLang="zh-CN" sz="2000" baseline="-25000"/>
              <a:t>N-1</a:t>
            </a:r>
          </a:p>
        </p:txBody>
      </p:sp>
      <p:sp>
        <p:nvSpPr>
          <p:cNvPr id="22550" name="Line 48"/>
          <p:cNvSpPr>
            <a:spLocks noChangeShapeType="1"/>
          </p:cNvSpPr>
          <p:nvPr/>
        </p:nvSpPr>
        <p:spPr bwMode="auto">
          <a:xfrm>
            <a:off x="7991475" y="4021138"/>
            <a:ext cx="0" cy="381000"/>
          </a:xfrm>
          <a:prstGeom prst="line">
            <a:avLst/>
          </a:prstGeom>
          <a:noFill/>
          <a:ln w="28575">
            <a:solidFill>
              <a:schemeClr val="tx1"/>
            </a:solidFill>
            <a:round/>
            <a:headEnd/>
            <a:tailEnd type="none" w="med" len="lg"/>
          </a:ln>
        </p:spPr>
        <p:txBody>
          <a:bodyPr/>
          <a:lstStyle/>
          <a:p>
            <a:endParaRPr lang="zh-CN" altLang="en-US"/>
          </a:p>
        </p:txBody>
      </p:sp>
      <p:sp>
        <p:nvSpPr>
          <p:cNvPr id="22551" name="Text Box 49"/>
          <p:cNvSpPr txBox="1">
            <a:spLocks noChangeArrowheads="1"/>
          </p:cNvSpPr>
          <p:nvPr/>
        </p:nvSpPr>
        <p:spPr bwMode="auto">
          <a:xfrm>
            <a:off x="6315075" y="3944938"/>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sp>
        <p:nvSpPr>
          <p:cNvPr id="22552" name="Rectangle 50">
            <a:hlinkClick r:id="rId2" action="ppaction://hlinksldjump"/>
          </p:cNvPr>
          <p:cNvSpPr>
            <a:spLocks noChangeArrowheads="1"/>
          </p:cNvSpPr>
          <p:nvPr/>
        </p:nvSpPr>
        <p:spPr bwMode="auto">
          <a:xfrm>
            <a:off x="1514475" y="5697538"/>
            <a:ext cx="7162800" cy="457200"/>
          </a:xfrm>
          <a:prstGeom prst="rect">
            <a:avLst/>
          </a:prstGeom>
          <a:solidFill>
            <a:srgbClr val="A5EFF9"/>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互连网络</a:t>
            </a:r>
          </a:p>
        </p:txBody>
      </p:sp>
      <p:grpSp>
        <p:nvGrpSpPr>
          <p:cNvPr id="22553" name="Group 51"/>
          <p:cNvGrpSpPr>
            <a:grpSpLocks/>
          </p:cNvGrpSpPr>
          <p:nvPr/>
        </p:nvGrpSpPr>
        <p:grpSpPr bwMode="auto">
          <a:xfrm>
            <a:off x="2200275" y="5087938"/>
            <a:ext cx="5791200" cy="609600"/>
            <a:chOff x="912" y="3360"/>
            <a:chExt cx="3648" cy="384"/>
          </a:xfrm>
        </p:grpSpPr>
        <p:sp>
          <p:nvSpPr>
            <p:cNvPr id="22573" name="Line 52"/>
            <p:cNvSpPr>
              <a:spLocks noChangeShapeType="1"/>
            </p:cNvSpPr>
            <p:nvPr/>
          </p:nvSpPr>
          <p:spPr bwMode="auto">
            <a:xfrm>
              <a:off x="912"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4" name="Line 53"/>
            <p:cNvSpPr>
              <a:spLocks noChangeShapeType="1"/>
            </p:cNvSpPr>
            <p:nvPr/>
          </p:nvSpPr>
          <p:spPr bwMode="auto">
            <a:xfrm>
              <a:off x="1920"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5" name="Line 54"/>
            <p:cNvSpPr>
              <a:spLocks noChangeShapeType="1"/>
            </p:cNvSpPr>
            <p:nvPr/>
          </p:nvSpPr>
          <p:spPr bwMode="auto">
            <a:xfrm>
              <a:off x="2928"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6" name="Line 55"/>
            <p:cNvSpPr>
              <a:spLocks noChangeShapeType="1"/>
            </p:cNvSpPr>
            <p:nvPr/>
          </p:nvSpPr>
          <p:spPr bwMode="auto">
            <a:xfrm>
              <a:off x="4560" y="3360"/>
              <a:ext cx="0" cy="384"/>
            </a:xfrm>
            <a:prstGeom prst="line">
              <a:avLst/>
            </a:prstGeom>
            <a:noFill/>
            <a:ln w="28575">
              <a:solidFill>
                <a:schemeClr val="tx1"/>
              </a:solidFill>
              <a:round/>
              <a:headEnd/>
              <a:tailEnd type="none" w="med" len="lg"/>
            </a:ln>
          </p:spPr>
          <p:txBody>
            <a:bodyPr/>
            <a:lstStyle/>
            <a:p>
              <a:endParaRPr lang="zh-CN" altLang="en-US"/>
            </a:p>
          </p:txBody>
        </p:sp>
      </p:grpSp>
      <p:sp>
        <p:nvSpPr>
          <p:cNvPr id="22554" name="Text Box 56"/>
          <p:cNvSpPr txBox="1">
            <a:spLocks noChangeArrowheads="1"/>
          </p:cNvSpPr>
          <p:nvPr/>
        </p:nvSpPr>
        <p:spPr bwMode="auto">
          <a:xfrm>
            <a:off x="6315075" y="5164138"/>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grpSp>
        <p:nvGrpSpPr>
          <p:cNvPr id="22555" name="Group 57"/>
          <p:cNvGrpSpPr>
            <a:grpSpLocks/>
          </p:cNvGrpSpPr>
          <p:nvPr/>
        </p:nvGrpSpPr>
        <p:grpSpPr bwMode="auto">
          <a:xfrm>
            <a:off x="2200275" y="2801938"/>
            <a:ext cx="5791200" cy="533400"/>
            <a:chOff x="912" y="3360"/>
            <a:chExt cx="3648" cy="384"/>
          </a:xfrm>
        </p:grpSpPr>
        <p:sp>
          <p:nvSpPr>
            <p:cNvPr id="22569" name="Line 58"/>
            <p:cNvSpPr>
              <a:spLocks noChangeShapeType="1"/>
            </p:cNvSpPr>
            <p:nvPr/>
          </p:nvSpPr>
          <p:spPr bwMode="auto">
            <a:xfrm>
              <a:off x="912"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0" name="Line 59"/>
            <p:cNvSpPr>
              <a:spLocks noChangeShapeType="1"/>
            </p:cNvSpPr>
            <p:nvPr/>
          </p:nvSpPr>
          <p:spPr bwMode="auto">
            <a:xfrm>
              <a:off x="1920"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1" name="Line 60"/>
            <p:cNvSpPr>
              <a:spLocks noChangeShapeType="1"/>
            </p:cNvSpPr>
            <p:nvPr/>
          </p:nvSpPr>
          <p:spPr bwMode="auto">
            <a:xfrm>
              <a:off x="2928" y="3360"/>
              <a:ext cx="0" cy="384"/>
            </a:xfrm>
            <a:prstGeom prst="line">
              <a:avLst/>
            </a:prstGeom>
            <a:noFill/>
            <a:ln w="28575">
              <a:solidFill>
                <a:schemeClr val="tx1"/>
              </a:solidFill>
              <a:round/>
              <a:headEnd/>
              <a:tailEnd type="none" w="med" len="lg"/>
            </a:ln>
          </p:spPr>
          <p:txBody>
            <a:bodyPr/>
            <a:lstStyle/>
            <a:p>
              <a:endParaRPr lang="zh-CN" altLang="en-US"/>
            </a:p>
          </p:txBody>
        </p:sp>
        <p:sp>
          <p:nvSpPr>
            <p:cNvPr id="22572" name="Line 61"/>
            <p:cNvSpPr>
              <a:spLocks noChangeShapeType="1"/>
            </p:cNvSpPr>
            <p:nvPr/>
          </p:nvSpPr>
          <p:spPr bwMode="auto">
            <a:xfrm>
              <a:off x="4560" y="3360"/>
              <a:ext cx="0" cy="384"/>
            </a:xfrm>
            <a:prstGeom prst="line">
              <a:avLst/>
            </a:prstGeom>
            <a:noFill/>
            <a:ln w="28575">
              <a:solidFill>
                <a:schemeClr val="tx1"/>
              </a:solidFill>
              <a:round/>
              <a:headEnd/>
              <a:tailEnd type="none" w="med" len="lg"/>
            </a:ln>
          </p:spPr>
          <p:txBody>
            <a:bodyPr/>
            <a:lstStyle/>
            <a:p>
              <a:endParaRPr lang="zh-CN" altLang="en-US"/>
            </a:p>
          </p:txBody>
        </p:sp>
      </p:grpSp>
      <p:sp>
        <p:nvSpPr>
          <p:cNvPr id="22556" name="Text Box 62"/>
          <p:cNvSpPr txBox="1">
            <a:spLocks noChangeArrowheads="1"/>
          </p:cNvSpPr>
          <p:nvPr/>
        </p:nvSpPr>
        <p:spPr bwMode="auto">
          <a:xfrm>
            <a:off x="6315075" y="2801938"/>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sp>
        <p:nvSpPr>
          <p:cNvPr id="22557" name="Line 63"/>
          <p:cNvSpPr>
            <a:spLocks noChangeShapeType="1"/>
          </p:cNvSpPr>
          <p:nvPr/>
        </p:nvSpPr>
        <p:spPr bwMode="auto">
          <a:xfrm>
            <a:off x="2200275" y="2801938"/>
            <a:ext cx="5791200" cy="0"/>
          </a:xfrm>
          <a:prstGeom prst="line">
            <a:avLst/>
          </a:prstGeom>
          <a:noFill/>
          <a:ln w="28575">
            <a:solidFill>
              <a:schemeClr val="tx1"/>
            </a:solidFill>
            <a:round/>
            <a:headEnd/>
            <a:tailEnd type="none" w="med" len="lg"/>
          </a:ln>
        </p:spPr>
        <p:txBody>
          <a:bodyPr/>
          <a:lstStyle/>
          <a:p>
            <a:endParaRPr lang="zh-CN" altLang="en-US"/>
          </a:p>
        </p:txBody>
      </p:sp>
      <p:sp>
        <p:nvSpPr>
          <p:cNvPr id="22558" name="Line 64"/>
          <p:cNvSpPr>
            <a:spLocks noChangeShapeType="1"/>
          </p:cNvSpPr>
          <p:nvPr/>
        </p:nvSpPr>
        <p:spPr bwMode="auto">
          <a:xfrm>
            <a:off x="5019675" y="2420938"/>
            <a:ext cx="0" cy="381000"/>
          </a:xfrm>
          <a:prstGeom prst="line">
            <a:avLst/>
          </a:prstGeom>
          <a:noFill/>
          <a:ln w="28575">
            <a:solidFill>
              <a:schemeClr val="tx1"/>
            </a:solidFill>
            <a:round/>
            <a:headEnd/>
            <a:tailEnd type="none" w="med" len="lg"/>
          </a:ln>
        </p:spPr>
        <p:txBody>
          <a:bodyPr/>
          <a:lstStyle/>
          <a:p>
            <a:endParaRPr lang="zh-CN" altLang="en-US"/>
          </a:p>
        </p:txBody>
      </p:sp>
      <p:sp>
        <p:nvSpPr>
          <p:cNvPr id="22559" name="Text Box 65"/>
          <p:cNvSpPr txBox="1">
            <a:spLocks noChangeArrowheads="1"/>
          </p:cNvSpPr>
          <p:nvPr/>
        </p:nvSpPr>
        <p:spPr bwMode="auto">
          <a:xfrm>
            <a:off x="1438275" y="2878138"/>
            <a:ext cx="609600" cy="396875"/>
          </a:xfrm>
          <a:prstGeom prst="rect">
            <a:avLst/>
          </a:prstGeom>
          <a:noFill/>
          <a:ln w="28575" algn="ctr">
            <a:noFill/>
            <a:miter lim="800000"/>
            <a:headEnd/>
            <a:tailEnd type="none" w="med" len="lg"/>
          </a:ln>
        </p:spPr>
        <p:txBody>
          <a:bodyPr>
            <a:spAutoFit/>
          </a:bodyPr>
          <a:lstStyle/>
          <a:p>
            <a:r>
              <a:rPr lang="en-US" altLang="zh-CN" sz="2000">
                <a:solidFill>
                  <a:srgbClr val="FF0000"/>
                </a:solidFill>
              </a:rPr>
              <a:t>PE</a:t>
            </a:r>
            <a:r>
              <a:rPr lang="en-US" altLang="zh-CN" sz="2000" baseline="-25000">
                <a:solidFill>
                  <a:srgbClr val="FF0000"/>
                </a:solidFill>
              </a:rPr>
              <a:t>0</a:t>
            </a:r>
          </a:p>
        </p:txBody>
      </p:sp>
      <p:sp>
        <p:nvSpPr>
          <p:cNvPr id="22560" name="Text Box 66"/>
          <p:cNvSpPr txBox="1">
            <a:spLocks noChangeArrowheads="1"/>
          </p:cNvSpPr>
          <p:nvPr/>
        </p:nvSpPr>
        <p:spPr bwMode="auto">
          <a:xfrm>
            <a:off x="3038475" y="2878138"/>
            <a:ext cx="609600" cy="396875"/>
          </a:xfrm>
          <a:prstGeom prst="rect">
            <a:avLst/>
          </a:prstGeom>
          <a:noFill/>
          <a:ln w="28575" algn="ctr">
            <a:noFill/>
            <a:miter lim="800000"/>
            <a:headEnd/>
            <a:tailEnd type="none" w="med" len="lg"/>
          </a:ln>
        </p:spPr>
        <p:txBody>
          <a:bodyPr>
            <a:spAutoFit/>
          </a:bodyPr>
          <a:lstStyle/>
          <a:p>
            <a:r>
              <a:rPr lang="en-US" altLang="zh-CN" sz="2000">
                <a:solidFill>
                  <a:srgbClr val="FF0000"/>
                </a:solidFill>
              </a:rPr>
              <a:t>PE</a:t>
            </a:r>
            <a:r>
              <a:rPr lang="en-US" altLang="zh-CN" sz="2000" baseline="-25000">
                <a:solidFill>
                  <a:srgbClr val="FF0000"/>
                </a:solidFill>
              </a:rPr>
              <a:t>1</a:t>
            </a:r>
          </a:p>
        </p:txBody>
      </p:sp>
      <p:sp>
        <p:nvSpPr>
          <p:cNvPr id="22561" name="Text Box 67"/>
          <p:cNvSpPr txBox="1">
            <a:spLocks noChangeArrowheads="1"/>
          </p:cNvSpPr>
          <p:nvPr/>
        </p:nvSpPr>
        <p:spPr bwMode="auto">
          <a:xfrm>
            <a:off x="4638675" y="2878138"/>
            <a:ext cx="609600" cy="396875"/>
          </a:xfrm>
          <a:prstGeom prst="rect">
            <a:avLst/>
          </a:prstGeom>
          <a:noFill/>
          <a:ln w="28575" algn="ctr">
            <a:noFill/>
            <a:miter lim="800000"/>
            <a:headEnd/>
            <a:tailEnd type="none" w="med" len="lg"/>
          </a:ln>
        </p:spPr>
        <p:txBody>
          <a:bodyPr>
            <a:spAutoFit/>
          </a:bodyPr>
          <a:lstStyle/>
          <a:p>
            <a:r>
              <a:rPr lang="en-US" altLang="zh-CN" sz="2000">
                <a:solidFill>
                  <a:srgbClr val="FF0000"/>
                </a:solidFill>
              </a:rPr>
              <a:t>PE</a:t>
            </a:r>
            <a:r>
              <a:rPr lang="en-US" altLang="zh-CN" sz="2000" baseline="-25000">
                <a:solidFill>
                  <a:srgbClr val="FF0000"/>
                </a:solidFill>
              </a:rPr>
              <a:t>2</a:t>
            </a:r>
          </a:p>
        </p:txBody>
      </p:sp>
      <p:sp>
        <p:nvSpPr>
          <p:cNvPr id="22562" name="Text Box 68"/>
          <p:cNvSpPr txBox="1">
            <a:spLocks noChangeArrowheads="1"/>
          </p:cNvSpPr>
          <p:nvPr/>
        </p:nvSpPr>
        <p:spPr bwMode="auto">
          <a:xfrm>
            <a:off x="7229475" y="2878138"/>
            <a:ext cx="838200" cy="396875"/>
          </a:xfrm>
          <a:prstGeom prst="rect">
            <a:avLst/>
          </a:prstGeom>
          <a:noFill/>
          <a:ln w="28575" algn="ctr">
            <a:noFill/>
            <a:miter lim="800000"/>
            <a:headEnd/>
            <a:tailEnd type="none" w="med" len="lg"/>
          </a:ln>
        </p:spPr>
        <p:txBody>
          <a:bodyPr>
            <a:spAutoFit/>
          </a:bodyPr>
          <a:lstStyle/>
          <a:p>
            <a:r>
              <a:rPr lang="en-US" altLang="zh-CN" sz="2000">
                <a:solidFill>
                  <a:srgbClr val="FF0000"/>
                </a:solidFill>
              </a:rPr>
              <a:t>PE</a:t>
            </a:r>
            <a:r>
              <a:rPr lang="en-US" altLang="zh-CN" sz="2000" baseline="-25000">
                <a:solidFill>
                  <a:srgbClr val="FF0000"/>
                </a:solidFill>
              </a:rPr>
              <a:t>N-1</a:t>
            </a:r>
          </a:p>
        </p:txBody>
      </p:sp>
      <p:sp>
        <p:nvSpPr>
          <p:cNvPr id="22563" name="Text Box 69"/>
          <p:cNvSpPr txBox="1">
            <a:spLocks noChangeArrowheads="1"/>
          </p:cNvSpPr>
          <p:nvPr/>
        </p:nvSpPr>
        <p:spPr bwMode="auto">
          <a:xfrm>
            <a:off x="142875" y="3411538"/>
            <a:ext cx="1219200" cy="822325"/>
          </a:xfrm>
          <a:prstGeom prst="rect">
            <a:avLst/>
          </a:prstGeom>
          <a:noFill/>
          <a:ln w="28575" algn="ctr">
            <a:noFill/>
            <a:miter lim="800000"/>
            <a:headEnd/>
            <a:tailEnd type="none" w="med" len="lg"/>
          </a:ln>
        </p:spPr>
        <p:txBody>
          <a:bodyPr>
            <a:spAutoFit/>
          </a:bodyPr>
          <a:lstStyle/>
          <a:p>
            <a:pPr algn="l">
              <a:spcBef>
                <a:spcPct val="0"/>
              </a:spcBef>
            </a:pPr>
            <a:r>
              <a:rPr lang="zh-CN" altLang="en-US" sz="2400">
                <a:solidFill>
                  <a:srgbClr val="FF6600"/>
                </a:solidFill>
              </a:rPr>
              <a:t>运算</a:t>
            </a:r>
            <a:br>
              <a:rPr lang="zh-CN" altLang="en-US" sz="2400">
                <a:solidFill>
                  <a:srgbClr val="FF6600"/>
                </a:solidFill>
              </a:rPr>
            </a:br>
            <a:r>
              <a:rPr lang="zh-CN" altLang="en-US" sz="2400">
                <a:solidFill>
                  <a:srgbClr val="FF6600"/>
                </a:solidFill>
              </a:rPr>
              <a:t>处理器</a:t>
            </a:r>
          </a:p>
        </p:txBody>
      </p:sp>
      <p:sp>
        <p:nvSpPr>
          <p:cNvPr id="22564" name="Text Box 70"/>
          <p:cNvSpPr txBox="1">
            <a:spLocks noChangeArrowheads="1"/>
          </p:cNvSpPr>
          <p:nvPr/>
        </p:nvSpPr>
        <p:spPr bwMode="auto">
          <a:xfrm>
            <a:off x="142875" y="4402138"/>
            <a:ext cx="1143000" cy="457200"/>
          </a:xfrm>
          <a:prstGeom prst="rect">
            <a:avLst/>
          </a:prstGeom>
          <a:noFill/>
          <a:ln w="28575" algn="ctr">
            <a:noFill/>
            <a:miter lim="800000"/>
            <a:headEnd/>
            <a:tailEnd type="none" w="med" len="lg"/>
          </a:ln>
        </p:spPr>
        <p:txBody>
          <a:bodyPr>
            <a:spAutoFit/>
          </a:bodyPr>
          <a:lstStyle/>
          <a:p>
            <a:pPr algn="l">
              <a:spcBef>
                <a:spcPct val="0"/>
              </a:spcBef>
            </a:pPr>
            <a:r>
              <a:rPr lang="zh-CN" altLang="en-US" sz="2400">
                <a:solidFill>
                  <a:srgbClr val="FF6600"/>
                </a:solidFill>
              </a:rPr>
              <a:t>存储器</a:t>
            </a:r>
          </a:p>
        </p:txBody>
      </p:sp>
      <p:sp>
        <p:nvSpPr>
          <p:cNvPr id="22565" name="Line 71"/>
          <p:cNvSpPr>
            <a:spLocks noChangeShapeType="1"/>
          </p:cNvSpPr>
          <p:nvPr/>
        </p:nvSpPr>
        <p:spPr bwMode="auto">
          <a:xfrm flipH="1">
            <a:off x="1209675" y="4630738"/>
            <a:ext cx="457200" cy="0"/>
          </a:xfrm>
          <a:prstGeom prst="line">
            <a:avLst/>
          </a:prstGeom>
          <a:noFill/>
          <a:ln w="19050">
            <a:solidFill>
              <a:srgbClr val="FF6600"/>
            </a:solidFill>
            <a:round/>
            <a:headEnd/>
            <a:tailEnd type="triangle" w="med" len="lg"/>
          </a:ln>
        </p:spPr>
        <p:txBody>
          <a:bodyPr/>
          <a:lstStyle/>
          <a:p>
            <a:endParaRPr lang="zh-CN" altLang="en-US"/>
          </a:p>
        </p:txBody>
      </p:sp>
      <p:sp>
        <p:nvSpPr>
          <p:cNvPr id="22566" name="Text Box 72"/>
          <p:cNvSpPr txBox="1">
            <a:spLocks noChangeArrowheads="1"/>
          </p:cNvSpPr>
          <p:nvPr/>
        </p:nvSpPr>
        <p:spPr bwMode="auto">
          <a:xfrm>
            <a:off x="142875" y="2344738"/>
            <a:ext cx="1447800" cy="457200"/>
          </a:xfrm>
          <a:prstGeom prst="rect">
            <a:avLst/>
          </a:prstGeom>
          <a:noFill/>
          <a:ln w="28575" algn="ctr">
            <a:noFill/>
            <a:miter lim="800000"/>
            <a:headEnd/>
            <a:tailEnd type="none" w="med" len="lg"/>
          </a:ln>
        </p:spPr>
        <p:txBody>
          <a:bodyPr>
            <a:spAutoFit/>
          </a:bodyPr>
          <a:lstStyle/>
          <a:p>
            <a:pPr algn="l">
              <a:spcBef>
                <a:spcPct val="0"/>
              </a:spcBef>
            </a:pPr>
            <a:r>
              <a:rPr lang="zh-CN" altLang="en-US" sz="2400">
                <a:solidFill>
                  <a:srgbClr val="FF6600"/>
                </a:solidFill>
              </a:rPr>
              <a:t>处理单元</a:t>
            </a:r>
          </a:p>
        </p:txBody>
      </p:sp>
      <p:sp>
        <p:nvSpPr>
          <p:cNvPr id="22567" name="Line 73"/>
          <p:cNvSpPr>
            <a:spLocks noChangeShapeType="1"/>
          </p:cNvSpPr>
          <p:nvPr/>
        </p:nvSpPr>
        <p:spPr bwMode="auto">
          <a:xfrm flipH="1">
            <a:off x="1057275" y="3792538"/>
            <a:ext cx="609600" cy="0"/>
          </a:xfrm>
          <a:prstGeom prst="line">
            <a:avLst/>
          </a:prstGeom>
          <a:noFill/>
          <a:ln w="19050">
            <a:solidFill>
              <a:srgbClr val="FF6600"/>
            </a:solidFill>
            <a:round/>
            <a:headEnd/>
            <a:tailEnd type="triangle" w="med" len="lg"/>
          </a:ln>
        </p:spPr>
        <p:txBody>
          <a:bodyPr/>
          <a:lstStyle/>
          <a:p>
            <a:endParaRPr lang="zh-CN" altLang="en-US"/>
          </a:p>
        </p:txBody>
      </p:sp>
      <p:sp>
        <p:nvSpPr>
          <p:cNvPr id="22568" name="Freeform 74"/>
          <p:cNvSpPr>
            <a:spLocks/>
          </p:cNvSpPr>
          <p:nvPr/>
        </p:nvSpPr>
        <p:spPr bwMode="auto">
          <a:xfrm>
            <a:off x="828675" y="2801938"/>
            <a:ext cx="609600" cy="304800"/>
          </a:xfrm>
          <a:custGeom>
            <a:avLst/>
            <a:gdLst>
              <a:gd name="T0" fmla="*/ 384 w 384"/>
              <a:gd name="T1" fmla="*/ 192 h 192"/>
              <a:gd name="T2" fmla="*/ 144 w 384"/>
              <a:gd name="T3" fmla="*/ 144 h 192"/>
              <a:gd name="T4" fmla="*/ 0 w 384"/>
              <a:gd name="T5" fmla="*/ 0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192"/>
                </a:moveTo>
                <a:cubicBezTo>
                  <a:pt x="296" y="184"/>
                  <a:pt x="208" y="176"/>
                  <a:pt x="144" y="144"/>
                </a:cubicBezTo>
                <a:cubicBezTo>
                  <a:pt x="80" y="112"/>
                  <a:pt x="40" y="56"/>
                  <a:pt x="0" y="0"/>
                </a:cubicBezTo>
              </a:path>
            </a:pathLst>
          </a:custGeom>
          <a:noFill/>
          <a:ln w="19050" cap="flat" cmpd="sng">
            <a:solidFill>
              <a:srgbClr val="FF6600"/>
            </a:solidFill>
            <a:prstDash val="solid"/>
            <a:round/>
            <a:headEnd type="none" w="med" len="med"/>
            <a:tailEnd type="triangle" w="med" len="lg"/>
          </a:ln>
        </p:spPr>
        <p:txBody>
          <a:bodyPr/>
          <a:lstStyle/>
          <a:p>
            <a:endParaRPr lang="zh-CN" altLang="en-US"/>
          </a:p>
        </p:txBody>
      </p:sp>
      <p:sp>
        <p:nvSpPr>
          <p:cNvPr id="2" name="动作按钮: 转到主页 1">
            <a:hlinkClick r:id="rId3" action="ppaction://hlinksldjump" highlightClick="1"/>
            <a:extLst>
              <a:ext uri="{FF2B5EF4-FFF2-40B4-BE49-F238E27FC236}">
                <a16:creationId xmlns:a16="http://schemas.microsoft.com/office/drawing/2014/main" id="{65A0218E-9DDD-465E-9540-74439CCF891C}"/>
              </a:ext>
            </a:extLst>
          </p:cNvPr>
          <p:cNvSpPr/>
          <p:nvPr/>
        </p:nvSpPr>
        <p:spPr bwMode="auto">
          <a:xfrm>
            <a:off x="8158116" y="304993"/>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9C7342B9-D996-4C56-8190-5E33D5CAE074}" type="slidenum">
              <a:rPr lang="zh-CN" altLang="en-US"/>
              <a:pPr/>
              <a:t>37</a:t>
            </a:fld>
            <a:endParaRPr lang="en-US" altLang="zh-CN"/>
          </a:p>
        </p:txBody>
      </p:sp>
      <p:sp>
        <p:nvSpPr>
          <p:cNvPr id="23555"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3556"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一、阵列处理机（</a:t>
            </a:r>
            <a:r>
              <a:rPr lang="en-US" altLang="zh-CN">
                <a:solidFill>
                  <a:srgbClr val="006600"/>
                </a:solidFill>
                <a:latin typeface="Arial" charset="0"/>
                <a:ea typeface="黑体" pitchFamily="2" charset="-122"/>
              </a:rPr>
              <a:t>Array Processor</a:t>
            </a:r>
            <a:r>
              <a:rPr lang="zh-CN" altLang="en-US">
                <a:solidFill>
                  <a:srgbClr val="006600"/>
                </a:solidFill>
                <a:latin typeface="Arial" charset="0"/>
                <a:ea typeface="黑体" pitchFamily="2" charset="-122"/>
              </a:rPr>
              <a:t>）</a:t>
            </a:r>
          </a:p>
        </p:txBody>
      </p:sp>
      <p:sp>
        <p:nvSpPr>
          <p:cNvPr id="23557" name="Rectangle 48"/>
          <p:cNvSpPr>
            <a:spLocks noChangeArrowheads="1"/>
          </p:cNvSpPr>
          <p:nvPr/>
        </p:nvSpPr>
        <p:spPr bwMode="auto">
          <a:xfrm>
            <a:off x="1479550" y="5391150"/>
            <a:ext cx="152400" cy="3810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58" name="Rectangle 49"/>
          <p:cNvSpPr>
            <a:spLocks noChangeArrowheads="1"/>
          </p:cNvSpPr>
          <p:nvPr/>
        </p:nvSpPr>
        <p:spPr bwMode="auto">
          <a:xfrm>
            <a:off x="3460750" y="5391150"/>
            <a:ext cx="152400" cy="3810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59" name="Rectangle 50"/>
          <p:cNvSpPr>
            <a:spLocks noChangeArrowheads="1"/>
          </p:cNvSpPr>
          <p:nvPr/>
        </p:nvSpPr>
        <p:spPr bwMode="auto">
          <a:xfrm>
            <a:off x="6508750" y="5391150"/>
            <a:ext cx="152400" cy="3810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60" name="Rectangle 51"/>
          <p:cNvSpPr>
            <a:spLocks noChangeArrowheads="1"/>
          </p:cNvSpPr>
          <p:nvPr/>
        </p:nvSpPr>
        <p:spPr bwMode="auto">
          <a:xfrm>
            <a:off x="1479550" y="5619750"/>
            <a:ext cx="6705600" cy="1524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61" name="Rectangle 52"/>
          <p:cNvSpPr>
            <a:spLocks noChangeArrowheads="1"/>
          </p:cNvSpPr>
          <p:nvPr/>
        </p:nvSpPr>
        <p:spPr bwMode="auto">
          <a:xfrm>
            <a:off x="8032750" y="3028950"/>
            <a:ext cx="152400" cy="27432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62" name="Rectangle 53"/>
          <p:cNvSpPr>
            <a:spLocks noChangeArrowheads="1"/>
          </p:cNvSpPr>
          <p:nvPr/>
        </p:nvSpPr>
        <p:spPr bwMode="auto">
          <a:xfrm>
            <a:off x="4298950" y="2952750"/>
            <a:ext cx="3886200" cy="1524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63" name="Rectangle 54"/>
          <p:cNvSpPr>
            <a:spLocks noChangeArrowheads="1"/>
          </p:cNvSpPr>
          <p:nvPr/>
        </p:nvSpPr>
        <p:spPr bwMode="auto">
          <a:xfrm>
            <a:off x="4298950" y="2800350"/>
            <a:ext cx="152400" cy="3048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3564" name="Rectangle 55"/>
          <p:cNvSpPr>
            <a:spLocks noChangeArrowheads="1"/>
          </p:cNvSpPr>
          <p:nvPr/>
        </p:nvSpPr>
        <p:spPr bwMode="auto">
          <a:xfrm>
            <a:off x="1327150" y="2038350"/>
            <a:ext cx="1371600" cy="7620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t>阵列控制</a:t>
            </a:r>
            <a:br>
              <a:rPr lang="zh-CN" altLang="en-US" sz="2000"/>
            </a:br>
            <a:r>
              <a:rPr lang="zh-CN" altLang="en-US" sz="2000"/>
              <a:t>部件</a:t>
            </a:r>
            <a:endParaRPr lang="zh-CN" altLang="en-US" sz="2000" baseline="-25000"/>
          </a:p>
        </p:txBody>
      </p:sp>
      <p:sp>
        <p:nvSpPr>
          <p:cNvPr id="23565" name="Rectangle 56"/>
          <p:cNvSpPr>
            <a:spLocks noChangeArrowheads="1"/>
          </p:cNvSpPr>
          <p:nvPr/>
        </p:nvSpPr>
        <p:spPr bwMode="auto">
          <a:xfrm>
            <a:off x="869950" y="36385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处理单元</a:t>
            </a:r>
          </a:p>
          <a:p>
            <a:pPr>
              <a:spcBef>
                <a:spcPct val="0"/>
              </a:spcBef>
            </a:pPr>
            <a:r>
              <a:rPr lang="en-US" altLang="zh-CN" sz="2000"/>
              <a:t>PE</a:t>
            </a:r>
            <a:r>
              <a:rPr lang="en-US" altLang="zh-CN" sz="2000" baseline="-25000"/>
              <a:t>1</a:t>
            </a:r>
          </a:p>
        </p:txBody>
      </p:sp>
      <p:sp>
        <p:nvSpPr>
          <p:cNvPr id="23566" name="Text Box 57"/>
          <p:cNvSpPr txBox="1">
            <a:spLocks noChangeArrowheads="1"/>
          </p:cNvSpPr>
          <p:nvPr/>
        </p:nvSpPr>
        <p:spPr bwMode="auto">
          <a:xfrm>
            <a:off x="4832350" y="4248150"/>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sp>
        <p:nvSpPr>
          <p:cNvPr id="23567" name="Rectangle 58"/>
          <p:cNvSpPr>
            <a:spLocks noChangeArrowheads="1"/>
          </p:cNvSpPr>
          <p:nvPr/>
        </p:nvSpPr>
        <p:spPr bwMode="auto">
          <a:xfrm>
            <a:off x="869950" y="6000750"/>
            <a:ext cx="7315200" cy="457200"/>
          </a:xfrm>
          <a:prstGeom prst="rect">
            <a:avLst/>
          </a:prstGeom>
          <a:solidFill>
            <a:srgbClr val="A5EFF9"/>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数据寻径网络</a:t>
            </a:r>
          </a:p>
        </p:txBody>
      </p:sp>
      <p:sp>
        <p:nvSpPr>
          <p:cNvPr id="23568" name="Rectangle 59"/>
          <p:cNvSpPr>
            <a:spLocks noChangeArrowheads="1"/>
          </p:cNvSpPr>
          <p:nvPr/>
        </p:nvSpPr>
        <p:spPr bwMode="auto">
          <a:xfrm>
            <a:off x="869950" y="47053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本地存储器</a:t>
            </a:r>
          </a:p>
          <a:p>
            <a:pPr>
              <a:spcBef>
                <a:spcPct val="0"/>
              </a:spcBef>
            </a:pPr>
            <a:r>
              <a:rPr lang="en-US" altLang="zh-CN" sz="2000"/>
              <a:t>LM</a:t>
            </a:r>
            <a:r>
              <a:rPr lang="en-US" altLang="zh-CN" sz="2000" baseline="-25000"/>
              <a:t>1</a:t>
            </a:r>
          </a:p>
        </p:txBody>
      </p:sp>
      <p:sp>
        <p:nvSpPr>
          <p:cNvPr id="23569" name="Line 60"/>
          <p:cNvSpPr>
            <a:spLocks noChangeShapeType="1"/>
          </p:cNvSpPr>
          <p:nvPr/>
        </p:nvSpPr>
        <p:spPr bwMode="auto">
          <a:xfrm>
            <a:off x="1555750" y="4324350"/>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70" name="Line 61"/>
          <p:cNvSpPr>
            <a:spLocks noChangeShapeType="1"/>
          </p:cNvSpPr>
          <p:nvPr/>
        </p:nvSpPr>
        <p:spPr bwMode="auto">
          <a:xfrm flipH="1">
            <a:off x="2317750" y="4019550"/>
            <a:ext cx="304800" cy="0"/>
          </a:xfrm>
          <a:prstGeom prst="line">
            <a:avLst/>
          </a:prstGeom>
          <a:noFill/>
          <a:ln w="28575">
            <a:solidFill>
              <a:schemeClr val="tx1"/>
            </a:solidFill>
            <a:round/>
            <a:headEnd/>
            <a:tailEnd type="triangle" w="med" len="lg"/>
          </a:ln>
        </p:spPr>
        <p:txBody>
          <a:bodyPr/>
          <a:lstStyle/>
          <a:p>
            <a:endParaRPr lang="zh-CN" altLang="en-US"/>
          </a:p>
        </p:txBody>
      </p:sp>
      <p:sp>
        <p:nvSpPr>
          <p:cNvPr id="23571" name="Rectangle 62"/>
          <p:cNvSpPr>
            <a:spLocks noChangeArrowheads="1"/>
          </p:cNvSpPr>
          <p:nvPr/>
        </p:nvSpPr>
        <p:spPr bwMode="auto">
          <a:xfrm>
            <a:off x="2851150" y="36385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处理单元</a:t>
            </a:r>
          </a:p>
          <a:p>
            <a:pPr>
              <a:spcBef>
                <a:spcPct val="0"/>
              </a:spcBef>
            </a:pPr>
            <a:r>
              <a:rPr lang="en-US" altLang="zh-CN" sz="2000"/>
              <a:t>PE</a:t>
            </a:r>
            <a:r>
              <a:rPr lang="en-US" altLang="zh-CN" sz="2000" baseline="-25000"/>
              <a:t>2</a:t>
            </a:r>
          </a:p>
        </p:txBody>
      </p:sp>
      <p:sp>
        <p:nvSpPr>
          <p:cNvPr id="23572" name="Rectangle 63"/>
          <p:cNvSpPr>
            <a:spLocks noChangeArrowheads="1"/>
          </p:cNvSpPr>
          <p:nvPr/>
        </p:nvSpPr>
        <p:spPr bwMode="auto">
          <a:xfrm>
            <a:off x="2851150" y="47053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本地存储器</a:t>
            </a:r>
          </a:p>
          <a:p>
            <a:pPr>
              <a:spcBef>
                <a:spcPct val="0"/>
              </a:spcBef>
            </a:pPr>
            <a:r>
              <a:rPr lang="en-US" altLang="zh-CN" sz="2000"/>
              <a:t>LM</a:t>
            </a:r>
            <a:r>
              <a:rPr lang="en-US" altLang="zh-CN" sz="2000" baseline="-25000"/>
              <a:t>2</a:t>
            </a:r>
          </a:p>
        </p:txBody>
      </p:sp>
      <p:sp>
        <p:nvSpPr>
          <p:cNvPr id="23573" name="Line 64"/>
          <p:cNvSpPr>
            <a:spLocks noChangeShapeType="1"/>
          </p:cNvSpPr>
          <p:nvPr/>
        </p:nvSpPr>
        <p:spPr bwMode="auto">
          <a:xfrm>
            <a:off x="3536950" y="4324350"/>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74" name="Line 65"/>
          <p:cNvSpPr>
            <a:spLocks noChangeShapeType="1"/>
          </p:cNvSpPr>
          <p:nvPr/>
        </p:nvSpPr>
        <p:spPr bwMode="auto">
          <a:xfrm flipH="1">
            <a:off x="4298950" y="4019550"/>
            <a:ext cx="304800" cy="0"/>
          </a:xfrm>
          <a:prstGeom prst="line">
            <a:avLst/>
          </a:prstGeom>
          <a:noFill/>
          <a:ln w="28575">
            <a:solidFill>
              <a:schemeClr val="tx1"/>
            </a:solidFill>
            <a:round/>
            <a:headEnd/>
            <a:tailEnd type="triangle" w="med" len="lg"/>
          </a:ln>
        </p:spPr>
        <p:txBody>
          <a:bodyPr/>
          <a:lstStyle/>
          <a:p>
            <a:endParaRPr lang="zh-CN" altLang="en-US"/>
          </a:p>
        </p:txBody>
      </p:sp>
      <p:sp>
        <p:nvSpPr>
          <p:cNvPr id="23575" name="Rectangle 66"/>
          <p:cNvSpPr>
            <a:spLocks noChangeArrowheads="1"/>
          </p:cNvSpPr>
          <p:nvPr/>
        </p:nvSpPr>
        <p:spPr bwMode="auto">
          <a:xfrm>
            <a:off x="5899150" y="36385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处理单元</a:t>
            </a:r>
          </a:p>
          <a:p>
            <a:pPr>
              <a:spcBef>
                <a:spcPct val="0"/>
              </a:spcBef>
            </a:pPr>
            <a:r>
              <a:rPr lang="en-US" altLang="zh-CN" sz="2000"/>
              <a:t>PE</a:t>
            </a:r>
            <a:r>
              <a:rPr lang="en-US" altLang="zh-CN" sz="2000" baseline="-25000"/>
              <a:t>2</a:t>
            </a:r>
          </a:p>
        </p:txBody>
      </p:sp>
      <p:sp>
        <p:nvSpPr>
          <p:cNvPr id="23576" name="Rectangle 67"/>
          <p:cNvSpPr>
            <a:spLocks noChangeArrowheads="1"/>
          </p:cNvSpPr>
          <p:nvPr/>
        </p:nvSpPr>
        <p:spPr bwMode="auto">
          <a:xfrm>
            <a:off x="5899150" y="4705350"/>
            <a:ext cx="14478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zh-CN" altLang="en-US" sz="2000"/>
              <a:t>本地存储器</a:t>
            </a:r>
          </a:p>
          <a:p>
            <a:pPr>
              <a:spcBef>
                <a:spcPct val="0"/>
              </a:spcBef>
            </a:pPr>
            <a:r>
              <a:rPr lang="en-US" altLang="zh-CN" sz="2000"/>
              <a:t>LM</a:t>
            </a:r>
            <a:r>
              <a:rPr lang="en-US" altLang="zh-CN" sz="2000" baseline="-25000"/>
              <a:t>2</a:t>
            </a:r>
          </a:p>
        </p:txBody>
      </p:sp>
      <p:sp>
        <p:nvSpPr>
          <p:cNvPr id="23577" name="Line 68"/>
          <p:cNvSpPr>
            <a:spLocks noChangeShapeType="1"/>
          </p:cNvSpPr>
          <p:nvPr/>
        </p:nvSpPr>
        <p:spPr bwMode="auto">
          <a:xfrm>
            <a:off x="6584950" y="4324350"/>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78" name="Line 69"/>
          <p:cNvSpPr>
            <a:spLocks noChangeShapeType="1"/>
          </p:cNvSpPr>
          <p:nvPr/>
        </p:nvSpPr>
        <p:spPr bwMode="auto">
          <a:xfrm flipH="1">
            <a:off x="7346950" y="4019550"/>
            <a:ext cx="304800" cy="0"/>
          </a:xfrm>
          <a:prstGeom prst="line">
            <a:avLst/>
          </a:prstGeom>
          <a:noFill/>
          <a:ln w="28575">
            <a:solidFill>
              <a:schemeClr val="tx1"/>
            </a:solidFill>
            <a:round/>
            <a:headEnd/>
            <a:tailEnd type="triangle" w="med" len="lg"/>
          </a:ln>
        </p:spPr>
        <p:txBody>
          <a:bodyPr/>
          <a:lstStyle/>
          <a:p>
            <a:endParaRPr lang="zh-CN" altLang="en-US"/>
          </a:p>
        </p:txBody>
      </p:sp>
      <p:sp>
        <p:nvSpPr>
          <p:cNvPr id="23579" name="Rectangle 70"/>
          <p:cNvSpPr>
            <a:spLocks noChangeArrowheads="1"/>
          </p:cNvSpPr>
          <p:nvPr/>
        </p:nvSpPr>
        <p:spPr bwMode="auto">
          <a:xfrm>
            <a:off x="3460750" y="2038350"/>
            <a:ext cx="1752600" cy="7620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t>控制存储器</a:t>
            </a:r>
            <a:br>
              <a:rPr lang="zh-CN" altLang="en-US" sz="2000"/>
            </a:br>
            <a:r>
              <a:rPr lang="zh-CN" altLang="en-US" sz="2000"/>
              <a:t>（程序和数据）</a:t>
            </a:r>
            <a:endParaRPr lang="zh-CN" altLang="en-US" sz="2000" baseline="-25000"/>
          </a:p>
        </p:txBody>
      </p:sp>
      <p:sp>
        <p:nvSpPr>
          <p:cNvPr id="23580" name="Rectangle 71"/>
          <p:cNvSpPr>
            <a:spLocks noChangeArrowheads="1"/>
          </p:cNvSpPr>
          <p:nvPr/>
        </p:nvSpPr>
        <p:spPr bwMode="auto">
          <a:xfrm>
            <a:off x="5899150" y="2190750"/>
            <a:ext cx="1143000" cy="4572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zh-CN" altLang="en-US" sz="2000"/>
              <a:t>主机</a:t>
            </a:r>
            <a:endParaRPr lang="zh-CN" altLang="en-US" sz="2000" baseline="-25000"/>
          </a:p>
        </p:txBody>
      </p:sp>
      <p:sp>
        <p:nvSpPr>
          <p:cNvPr id="23581" name="Rectangle 72"/>
          <p:cNvSpPr>
            <a:spLocks noChangeArrowheads="1"/>
          </p:cNvSpPr>
          <p:nvPr/>
        </p:nvSpPr>
        <p:spPr bwMode="auto">
          <a:xfrm>
            <a:off x="5518150" y="1200150"/>
            <a:ext cx="1828800" cy="457200"/>
          </a:xfrm>
          <a:prstGeom prst="rect">
            <a:avLst/>
          </a:prstGeom>
          <a:solidFill>
            <a:srgbClr val="99FF66"/>
          </a:solidFill>
          <a:ln w="28575" algn="ctr">
            <a:solidFill>
              <a:schemeClr val="tx1"/>
            </a:solidFill>
            <a:miter lim="800000"/>
            <a:headEnd/>
            <a:tailEnd type="none" w="med" len="lg"/>
          </a:ln>
        </p:spPr>
        <p:txBody>
          <a:bodyPr wrap="none" anchor="ctr"/>
          <a:lstStyle/>
          <a:p>
            <a:pPr>
              <a:spcBef>
                <a:spcPct val="0"/>
              </a:spcBef>
            </a:pPr>
            <a:r>
              <a:rPr lang="zh-CN" altLang="en-US" sz="2000"/>
              <a:t>大容量存储器</a:t>
            </a:r>
            <a:endParaRPr lang="zh-CN" altLang="en-US" sz="2000" baseline="-25000"/>
          </a:p>
        </p:txBody>
      </p:sp>
      <p:sp>
        <p:nvSpPr>
          <p:cNvPr id="23582" name="Rectangle 73"/>
          <p:cNvSpPr>
            <a:spLocks noChangeArrowheads="1"/>
          </p:cNvSpPr>
          <p:nvPr/>
        </p:nvSpPr>
        <p:spPr bwMode="auto">
          <a:xfrm>
            <a:off x="1174750" y="1123950"/>
            <a:ext cx="16764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t>标量处理机</a:t>
            </a:r>
            <a:endParaRPr lang="zh-CN" altLang="en-US" sz="2000" baseline="-25000"/>
          </a:p>
        </p:txBody>
      </p:sp>
      <p:sp>
        <p:nvSpPr>
          <p:cNvPr id="23583" name="Line 74"/>
          <p:cNvSpPr>
            <a:spLocks noChangeShapeType="1"/>
          </p:cNvSpPr>
          <p:nvPr/>
        </p:nvSpPr>
        <p:spPr bwMode="auto">
          <a:xfrm>
            <a:off x="6584950" y="3333750"/>
            <a:ext cx="0" cy="304800"/>
          </a:xfrm>
          <a:prstGeom prst="line">
            <a:avLst/>
          </a:prstGeom>
          <a:noFill/>
          <a:ln w="28575">
            <a:solidFill>
              <a:schemeClr val="tx1"/>
            </a:solidFill>
            <a:round/>
            <a:headEnd/>
            <a:tailEnd type="triangle" w="med" len="lg"/>
          </a:ln>
        </p:spPr>
        <p:txBody>
          <a:bodyPr/>
          <a:lstStyle/>
          <a:p>
            <a:endParaRPr lang="zh-CN" altLang="en-US"/>
          </a:p>
        </p:txBody>
      </p:sp>
      <p:sp>
        <p:nvSpPr>
          <p:cNvPr id="23584" name="Line 75"/>
          <p:cNvSpPr>
            <a:spLocks noChangeShapeType="1"/>
          </p:cNvSpPr>
          <p:nvPr/>
        </p:nvSpPr>
        <p:spPr bwMode="auto">
          <a:xfrm>
            <a:off x="3536950" y="3333750"/>
            <a:ext cx="0" cy="304800"/>
          </a:xfrm>
          <a:prstGeom prst="line">
            <a:avLst/>
          </a:prstGeom>
          <a:noFill/>
          <a:ln w="28575">
            <a:solidFill>
              <a:schemeClr val="tx1"/>
            </a:solidFill>
            <a:round/>
            <a:headEnd/>
            <a:tailEnd type="triangle" w="med" len="lg"/>
          </a:ln>
        </p:spPr>
        <p:txBody>
          <a:bodyPr/>
          <a:lstStyle/>
          <a:p>
            <a:endParaRPr lang="zh-CN" altLang="en-US"/>
          </a:p>
        </p:txBody>
      </p:sp>
      <p:sp>
        <p:nvSpPr>
          <p:cNvPr id="23585" name="Line 76"/>
          <p:cNvSpPr>
            <a:spLocks noChangeShapeType="1"/>
          </p:cNvSpPr>
          <p:nvPr/>
        </p:nvSpPr>
        <p:spPr bwMode="auto">
          <a:xfrm>
            <a:off x="1555750" y="3333750"/>
            <a:ext cx="0" cy="304800"/>
          </a:xfrm>
          <a:prstGeom prst="line">
            <a:avLst/>
          </a:prstGeom>
          <a:noFill/>
          <a:ln w="28575">
            <a:solidFill>
              <a:schemeClr val="tx1"/>
            </a:solidFill>
            <a:round/>
            <a:headEnd/>
            <a:tailEnd type="triangle" w="med" len="lg"/>
          </a:ln>
        </p:spPr>
        <p:txBody>
          <a:bodyPr/>
          <a:lstStyle/>
          <a:p>
            <a:endParaRPr lang="zh-CN" altLang="en-US"/>
          </a:p>
        </p:txBody>
      </p:sp>
      <p:sp>
        <p:nvSpPr>
          <p:cNvPr id="23586" name="Line 77"/>
          <p:cNvSpPr>
            <a:spLocks noChangeShapeType="1"/>
          </p:cNvSpPr>
          <p:nvPr/>
        </p:nvSpPr>
        <p:spPr bwMode="auto">
          <a:xfrm>
            <a:off x="1555750" y="3333750"/>
            <a:ext cx="5029200" cy="0"/>
          </a:xfrm>
          <a:prstGeom prst="line">
            <a:avLst/>
          </a:prstGeom>
          <a:noFill/>
          <a:ln w="28575">
            <a:solidFill>
              <a:schemeClr val="tx1"/>
            </a:solidFill>
            <a:round/>
            <a:headEnd/>
            <a:tailEnd type="none" w="med" len="lg"/>
          </a:ln>
        </p:spPr>
        <p:txBody>
          <a:bodyPr/>
          <a:lstStyle/>
          <a:p>
            <a:endParaRPr lang="zh-CN" altLang="en-US"/>
          </a:p>
        </p:txBody>
      </p:sp>
      <p:sp>
        <p:nvSpPr>
          <p:cNvPr id="23587" name="Line 78"/>
          <p:cNvSpPr>
            <a:spLocks noChangeShapeType="1"/>
          </p:cNvSpPr>
          <p:nvPr/>
        </p:nvSpPr>
        <p:spPr bwMode="auto">
          <a:xfrm>
            <a:off x="2012950" y="2800350"/>
            <a:ext cx="0" cy="533400"/>
          </a:xfrm>
          <a:prstGeom prst="line">
            <a:avLst/>
          </a:prstGeom>
          <a:noFill/>
          <a:ln w="28575">
            <a:solidFill>
              <a:schemeClr val="tx1"/>
            </a:solidFill>
            <a:round/>
            <a:headEnd/>
            <a:tailEnd type="none" w="med" len="lg"/>
          </a:ln>
        </p:spPr>
        <p:txBody>
          <a:bodyPr/>
          <a:lstStyle/>
          <a:p>
            <a:endParaRPr lang="zh-CN" altLang="en-US"/>
          </a:p>
        </p:txBody>
      </p:sp>
      <p:sp>
        <p:nvSpPr>
          <p:cNvPr id="23588" name="Line 79"/>
          <p:cNvSpPr>
            <a:spLocks noChangeShapeType="1"/>
          </p:cNvSpPr>
          <p:nvPr/>
        </p:nvSpPr>
        <p:spPr bwMode="auto">
          <a:xfrm>
            <a:off x="5213350" y="2419350"/>
            <a:ext cx="6858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89" name="Line 80"/>
          <p:cNvSpPr>
            <a:spLocks noChangeShapeType="1"/>
          </p:cNvSpPr>
          <p:nvPr/>
        </p:nvSpPr>
        <p:spPr bwMode="auto">
          <a:xfrm flipH="1">
            <a:off x="2698750" y="2419350"/>
            <a:ext cx="762000" cy="0"/>
          </a:xfrm>
          <a:prstGeom prst="line">
            <a:avLst/>
          </a:prstGeom>
          <a:noFill/>
          <a:ln w="28575">
            <a:solidFill>
              <a:schemeClr val="tx1"/>
            </a:solidFill>
            <a:round/>
            <a:headEnd/>
            <a:tailEnd type="triangle" w="med" len="lg"/>
          </a:ln>
        </p:spPr>
        <p:txBody>
          <a:bodyPr/>
          <a:lstStyle/>
          <a:p>
            <a:endParaRPr lang="zh-CN" altLang="en-US"/>
          </a:p>
        </p:txBody>
      </p:sp>
      <p:sp>
        <p:nvSpPr>
          <p:cNvPr id="23590" name="Line 81"/>
          <p:cNvSpPr>
            <a:spLocks noChangeShapeType="1"/>
          </p:cNvSpPr>
          <p:nvPr/>
        </p:nvSpPr>
        <p:spPr bwMode="auto">
          <a:xfrm flipV="1">
            <a:off x="2012950" y="1581150"/>
            <a:ext cx="0" cy="457200"/>
          </a:xfrm>
          <a:prstGeom prst="line">
            <a:avLst/>
          </a:prstGeom>
          <a:noFill/>
          <a:ln w="28575">
            <a:solidFill>
              <a:schemeClr val="tx1"/>
            </a:solidFill>
            <a:round/>
            <a:headEnd/>
            <a:tailEnd type="triangle" w="med" len="lg"/>
          </a:ln>
        </p:spPr>
        <p:txBody>
          <a:bodyPr/>
          <a:lstStyle/>
          <a:p>
            <a:endParaRPr lang="zh-CN" altLang="en-US"/>
          </a:p>
        </p:txBody>
      </p:sp>
      <p:sp>
        <p:nvSpPr>
          <p:cNvPr id="23591" name="Line 82"/>
          <p:cNvSpPr>
            <a:spLocks noChangeShapeType="1"/>
          </p:cNvSpPr>
          <p:nvPr/>
        </p:nvSpPr>
        <p:spPr bwMode="auto">
          <a:xfrm>
            <a:off x="6432550" y="1657350"/>
            <a:ext cx="0" cy="5334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92" name="Line 83"/>
          <p:cNvSpPr>
            <a:spLocks noChangeShapeType="1"/>
          </p:cNvSpPr>
          <p:nvPr/>
        </p:nvSpPr>
        <p:spPr bwMode="auto">
          <a:xfrm flipH="1">
            <a:off x="412750" y="2419350"/>
            <a:ext cx="914400" cy="0"/>
          </a:xfrm>
          <a:prstGeom prst="line">
            <a:avLst/>
          </a:prstGeom>
          <a:noFill/>
          <a:ln w="19050">
            <a:solidFill>
              <a:schemeClr val="tx1"/>
            </a:solidFill>
            <a:prstDash val="dash"/>
            <a:round/>
            <a:headEnd/>
            <a:tailEnd type="none" w="med" len="lg"/>
          </a:ln>
        </p:spPr>
        <p:txBody>
          <a:bodyPr/>
          <a:lstStyle/>
          <a:p>
            <a:endParaRPr lang="zh-CN" altLang="en-US"/>
          </a:p>
        </p:txBody>
      </p:sp>
      <p:sp>
        <p:nvSpPr>
          <p:cNvPr id="23593" name="Line 84"/>
          <p:cNvSpPr>
            <a:spLocks noChangeShapeType="1"/>
          </p:cNvSpPr>
          <p:nvPr/>
        </p:nvSpPr>
        <p:spPr bwMode="auto">
          <a:xfrm>
            <a:off x="412750" y="2419350"/>
            <a:ext cx="0" cy="3810000"/>
          </a:xfrm>
          <a:prstGeom prst="line">
            <a:avLst/>
          </a:prstGeom>
          <a:noFill/>
          <a:ln w="19050">
            <a:solidFill>
              <a:schemeClr val="tx1"/>
            </a:solidFill>
            <a:prstDash val="dash"/>
            <a:round/>
            <a:headEnd/>
            <a:tailEnd type="none" w="med" len="lg"/>
          </a:ln>
        </p:spPr>
        <p:txBody>
          <a:bodyPr/>
          <a:lstStyle/>
          <a:p>
            <a:endParaRPr lang="zh-CN" altLang="en-US"/>
          </a:p>
        </p:txBody>
      </p:sp>
      <p:sp>
        <p:nvSpPr>
          <p:cNvPr id="23594" name="Line 85"/>
          <p:cNvSpPr>
            <a:spLocks noChangeShapeType="1"/>
          </p:cNvSpPr>
          <p:nvPr/>
        </p:nvSpPr>
        <p:spPr bwMode="auto">
          <a:xfrm>
            <a:off x="412750" y="6229350"/>
            <a:ext cx="457200" cy="0"/>
          </a:xfrm>
          <a:prstGeom prst="line">
            <a:avLst/>
          </a:prstGeom>
          <a:noFill/>
          <a:ln w="19050">
            <a:solidFill>
              <a:schemeClr val="tx1"/>
            </a:solidFill>
            <a:prstDash val="dash"/>
            <a:round/>
            <a:headEnd/>
            <a:tailEnd type="triangle" w="med" len="lg"/>
          </a:ln>
        </p:spPr>
        <p:txBody>
          <a:bodyPr/>
          <a:lstStyle/>
          <a:p>
            <a:endParaRPr lang="zh-CN" altLang="en-US"/>
          </a:p>
        </p:txBody>
      </p:sp>
      <p:sp>
        <p:nvSpPr>
          <p:cNvPr id="23595" name="Line 86"/>
          <p:cNvSpPr>
            <a:spLocks noChangeShapeType="1"/>
          </p:cNvSpPr>
          <p:nvPr/>
        </p:nvSpPr>
        <p:spPr bwMode="auto">
          <a:xfrm>
            <a:off x="7042150" y="2419350"/>
            <a:ext cx="5334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3596" name="Text Box 87"/>
          <p:cNvSpPr txBox="1">
            <a:spLocks noChangeArrowheads="1"/>
          </p:cNvSpPr>
          <p:nvPr/>
        </p:nvSpPr>
        <p:spPr bwMode="auto">
          <a:xfrm>
            <a:off x="869950" y="1581150"/>
            <a:ext cx="1371600" cy="396875"/>
          </a:xfrm>
          <a:prstGeom prst="rect">
            <a:avLst/>
          </a:prstGeom>
          <a:noFill/>
          <a:ln w="28575" algn="ctr">
            <a:noFill/>
            <a:miter lim="800000"/>
            <a:headEnd/>
            <a:tailEnd type="none" w="med" len="lg"/>
          </a:ln>
        </p:spPr>
        <p:txBody>
          <a:bodyPr>
            <a:spAutoFit/>
          </a:bodyPr>
          <a:lstStyle/>
          <a:p>
            <a:pPr algn="l">
              <a:spcBef>
                <a:spcPct val="0"/>
              </a:spcBef>
            </a:pPr>
            <a:r>
              <a:rPr lang="zh-CN" altLang="en-US" sz="2000">
                <a:solidFill>
                  <a:srgbClr val="FF0000"/>
                </a:solidFill>
              </a:rPr>
              <a:t>标量指令</a:t>
            </a:r>
          </a:p>
        </p:txBody>
      </p:sp>
      <p:sp>
        <p:nvSpPr>
          <p:cNvPr id="23597" name="Text Box 88"/>
          <p:cNvSpPr txBox="1">
            <a:spLocks noChangeArrowheads="1"/>
          </p:cNvSpPr>
          <p:nvPr/>
        </p:nvSpPr>
        <p:spPr bwMode="auto">
          <a:xfrm>
            <a:off x="2698750" y="1962150"/>
            <a:ext cx="838200" cy="3968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FF0000"/>
                </a:solidFill>
              </a:rPr>
              <a:t>指令</a:t>
            </a:r>
          </a:p>
        </p:txBody>
      </p:sp>
      <p:sp>
        <p:nvSpPr>
          <p:cNvPr id="23598" name="Text Box 89"/>
          <p:cNvSpPr txBox="1">
            <a:spLocks noChangeArrowheads="1"/>
          </p:cNvSpPr>
          <p:nvPr/>
        </p:nvSpPr>
        <p:spPr bwMode="auto">
          <a:xfrm>
            <a:off x="107950" y="2022475"/>
            <a:ext cx="1371600" cy="396875"/>
          </a:xfrm>
          <a:prstGeom prst="rect">
            <a:avLst/>
          </a:prstGeom>
          <a:noFill/>
          <a:ln w="28575" algn="ctr">
            <a:noFill/>
            <a:miter lim="800000"/>
            <a:headEnd/>
            <a:tailEnd type="none" w="med" len="lg"/>
          </a:ln>
        </p:spPr>
        <p:txBody>
          <a:bodyPr>
            <a:spAutoFit/>
          </a:bodyPr>
          <a:lstStyle/>
          <a:p>
            <a:pPr algn="l">
              <a:spcBef>
                <a:spcPct val="0"/>
              </a:spcBef>
            </a:pPr>
            <a:r>
              <a:rPr lang="zh-CN" altLang="en-US" sz="2000">
                <a:solidFill>
                  <a:srgbClr val="FF6600"/>
                </a:solidFill>
              </a:rPr>
              <a:t>网络控制</a:t>
            </a:r>
          </a:p>
        </p:txBody>
      </p:sp>
      <p:sp>
        <p:nvSpPr>
          <p:cNvPr id="23599" name="Text Box 90"/>
          <p:cNvSpPr txBox="1">
            <a:spLocks noChangeArrowheads="1"/>
          </p:cNvSpPr>
          <p:nvPr/>
        </p:nvSpPr>
        <p:spPr bwMode="auto">
          <a:xfrm>
            <a:off x="869950" y="2784475"/>
            <a:ext cx="1371600" cy="396875"/>
          </a:xfrm>
          <a:prstGeom prst="rect">
            <a:avLst/>
          </a:prstGeom>
          <a:noFill/>
          <a:ln w="28575" algn="ctr">
            <a:noFill/>
            <a:miter lim="800000"/>
            <a:headEnd/>
            <a:tailEnd type="none" w="med" len="lg"/>
          </a:ln>
        </p:spPr>
        <p:txBody>
          <a:bodyPr>
            <a:spAutoFit/>
          </a:bodyPr>
          <a:lstStyle/>
          <a:p>
            <a:pPr algn="l">
              <a:spcBef>
                <a:spcPct val="0"/>
              </a:spcBef>
            </a:pPr>
            <a:r>
              <a:rPr lang="zh-CN" altLang="en-US" sz="2000">
                <a:solidFill>
                  <a:srgbClr val="FF0000"/>
                </a:solidFill>
              </a:rPr>
              <a:t>向量指令</a:t>
            </a:r>
          </a:p>
        </p:txBody>
      </p:sp>
      <p:sp>
        <p:nvSpPr>
          <p:cNvPr id="23600" name="Text Box 91"/>
          <p:cNvSpPr txBox="1">
            <a:spLocks noChangeArrowheads="1"/>
          </p:cNvSpPr>
          <p:nvPr/>
        </p:nvSpPr>
        <p:spPr bwMode="auto">
          <a:xfrm>
            <a:off x="4451350" y="3317875"/>
            <a:ext cx="1295400" cy="396875"/>
          </a:xfrm>
          <a:prstGeom prst="rect">
            <a:avLst/>
          </a:prstGeom>
          <a:noFill/>
          <a:ln w="28575" algn="ctr">
            <a:noFill/>
            <a:miter lim="800000"/>
            <a:headEnd/>
            <a:tailEnd type="none" w="med" len="lg"/>
          </a:ln>
        </p:spPr>
        <p:txBody>
          <a:bodyPr>
            <a:spAutoFit/>
          </a:bodyPr>
          <a:lstStyle/>
          <a:p>
            <a:pPr algn="l">
              <a:spcBef>
                <a:spcPct val="0"/>
              </a:spcBef>
            </a:pPr>
            <a:r>
              <a:rPr lang="zh-CN" altLang="en-US" sz="2000">
                <a:solidFill>
                  <a:srgbClr val="0000FF"/>
                </a:solidFill>
              </a:rPr>
              <a:t>广播总线</a:t>
            </a:r>
          </a:p>
        </p:txBody>
      </p:sp>
      <p:sp>
        <p:nvSpPr>
          <p:cNvPr id="23601" name="Text Box 92"/>
          <p:cNvSpPr txBox="1">
            <a:spLocks noChangeArrowheads="1"/>
          </p:cNvSpPr>
          <p:nvPr/>
        </p:nvSpPr>
        <p:spPr bwMode="auto">
          <a:xfrm>
            <a:off x="7270750" y="2114550"/>
            <a:ext cx="1295400" cy="701675"/>
          </a:xfrm>
          <a:prstGeom prst="rect">
            <a:avLst/>
          </a:prstGeom>
          <a:noFill/>
          <a:ln w="28575" algn="ctr">
            <a:noFill/>
            <a:miter lim="800000"/>
            <a:headEnd/>
            <a:tailEnd type="none" w="med" len="lg"/>
          </a:ln>
        </p:spPr>
        <p:txBody>
          <a:bodyPr>
            <a:spAutoFit/>
          </a:bodyPr>
          <a:lstStyle/>
          <a:p>
            <a:pPr>
              <a:spcBef>
                <a:spcPct val="0"/>
              </a:spcBef>
            </a:pPr>
            <a:r>
              <a:rPr lang="en-US" altLang="zh-CN" sz="2000">
                <a:solidFill>
                  <a:srgbClr val="0000FF"/>
                </a:solidFill>
              </a:rPr>
              <a:t>I/O</a:t>
            </a:r>
            <a:br>
              <a:rPr lang="en-US" altLang="zh-CN" sz="2000">
                <a:solidFill>
                  <a:srgbClr val="0000FF"/>
                </a:solidFill>
              </a:rPr>
            </a:br>
            <a:r>
              <a:rPr lang="zh-CN" altLang="en-US" sz="2000">
                <a:solidFill>
                  <a:srgbClr val="0000FF"/>
                </a:solidFill>
              </a:rPr>
              <a:t>（用户）</a:t>
            </a:r>
          </a:p>
        </p:txBody>
      </p:sp>
      <p:sp>
        <p:nvSpPr>
          <p:cNvPr id="23602" name="Line 93"/>
          <p:cNvSpPr>
            <a:spLocks noChangeShapeType="1"/>
          </p:cNvSpPr>
          <p:nvPr/>
        </p:nvSpPr>
        <p:spPr bwMode="auto">
          <a:xfrm>
            <a:off x="2622550" y="4019550"/>
            <a:ext cx="0" cy="1981200"/>
          </a:xfrm>
          <a:prstGeom prst="line">
            <a:avLst/>
          </a:prstGeom>
          <a:noFill/>
          <a:ln w="28575">
            <a:solidFill>
              <a:schemeClr val="tx1"/>
            </a:solidFill>
            <a:round/>
            <a:headEnd/>
            <a:tailEnd type="triangle" w="med" len="lg"/>
          </a:ln>
        </p:spPr>
        <p:txBody>
          <a:bodyPr/>
          <a:lstStyle/>
          <a:p>
            <a:endParaRPr lang="zh-CN" altLang="en-US"/>
          </a:p>
        </p:txBody>
      </p:sp>
      <p:sp>
        <p:nvSpPr>
          <p:cNvPr id="23603" name="Line 94"/>
          <p:cNvSpPr>
            <a:spLocks noChangeShapeType="1"/>
          </p:cNvSpPr>
          <p:nvPr/>
        </p:nvSpPr>
        <p:spPr bwMode="auto">
          <a:xfrm>
            <a:off x="4603750" y="4019550"/>
            <a:ext cx="0" cy="1981200"/>
          </a:xfrm>
          <a:prstGeom prst="line">
            <a:avLst/>
          </a:prstGeom>
          <a:noFill/>
          <a:ln w="28575">
            <a:solidFill>
              <a:schemeClr val="tx1"/>
            </a:solidFill>
            <a:round/>
            <a:headEnd/>
            <a:tailEnd type="triangle" w="med" len="lg"/>
          </a:ln>
        </p:spPr>
        <p:txBody>
          <a:bodyPr/>
          <a:lstStyle/>
          <a:p>
            <a:endParaRPr lang="zh-CN" altLang="en-US"/>
          </a:p>
        </p:txBody>
      </p:sp>
      <p:sp>
        <p:nvSpPr>
          <p:cNvPr id="23604" name="Line 95"/>
          <p:cNvSpPr>
            <a:spLocks noChangeShapeType="1"/>
          </p:cNvSpPr>
          <p:nvPr/>
        </p:nvSpPr>
        <p:spPr bwMode="auto">
          <a:xfrm>
            <a:off x="7651750" y="4019550"/>
            <a:ext cx="0" cy="1981200"/>
          </a:xfrm>
          <a:prstGeom prst="line">
            <a:avLst/>
          </a:prstGeom>
          <a:noFill/>
          <a:ln w="28575">
            <a:solidFill>
              <a:schemeClr val="tx1"/>
            </a:solidFill>
            <a:round/>
            <a:headEnd/>
            <a:tailEnd type="triangle" w="med" len="lg"/>
          </a:ln>
        </p:spPr>
        <p:txBody>
          <a:bodyPr/>
          <a:lstStyle/>
          <a:p>
            <a:endParaRPr lang="zh-CN" altLang="en-US"/>
          </a:p>
        </p:txBody>
      </p:sp>
      <p:sp>
        <p:nvSpPr>
          <p:cNvPr id="23605" name="Text Box 99"/>
          <p:cNvSpPr txBox="1">
            <a:spLocks noChangeArrowheads="1"/>
          </p:cNvSpPr>
          <p:nvPr/>
        </p:nvSpPr>
        <p:spPr bwMode="auto">
          <a:xfrm>
            <a:off x="8353425" y="1130300"/>
            <a:ext cx="611188" cy="4248150"/>
          </a:xfrm>
          <a:prstGeom prst="rect">
            <a:avLst/>
          </a:prstGeom>
          <a:noFill/>
          <a:ln w="28575" algn="ctr">
            <a:noFill/>
            <a:miter lim="800000"/>
            <a:headEnd/>
            <a:tailEnd/>
          </a:ln>
        </p:spPr>
        <p:txBody>
          <a:bodyPr vert="eaVert">
            <a:spAutoFit/>
          </a:bodyPr>
          <a:lstStyle/>
          <a:p>
            <a:r>
              <a:rPr lang="zh-CN" altLang="en-US">
                <a:solidFill>
                  <a:srgbClr val="FF0066"/>
                </a:solidFill>
                <a:ea typeface="黑体" pitchFamily="2" charset="-122"/>
              </a:rPr>
              <a:t>分布式</a:t>
            </a:r>
            <a:r>
              <a:rPr lang="zh-CN" altLang="en-US">
                <a:solidFill>
                  <a:srgbClr val="0000FF"/>
                </a:solidFill>
                <a:ea typeface="黑体" pitchFamily="2" charset="-122"/>
              </a:rPr>
              <a:t>存储器</a:t>
            </a:r>
            <a:r>
              <a:rPr lang="zh-CN" altLang="en-US">
                <a:ea typeface="黑体" pitchFamily="2" charset="-122"/>
              </a:rPr>
              <a:t>的阵列机</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4"/>
          <p:cNvSpPr>
            <a:spLocks noGrp="1"/>
          </p:cNvSpPr>
          <p:nvPr>
            <p:ph type="sldNum" sz="quarter" idx="11"/>
          </p:nvPr>
        </p:nvSpPr>
        <p:spPr>
          <a:noFill/>
        </p:spPr>
        <p:txBody>
          <a:bodyPr/>
          <a:lstStyle/>
          <a:p>
            <a:fld id="{5E70BED2-C110-44F1-ACC1-1AE90C6E09AF}" type="slidenum">
              <a:rPr lang="zh-CN" altLang="en-US"/>
              <a:pPr/>
              <a:t>38</a:t>
            </a:fld>
            <a:endParaRPr lang="en-US" altLang="zh-CN"/>
          </a:p>
        </p:txBody>
      </p:sp>
      <p:sp>
        <p:nvSpPr>
          <p:cNvPr id="24579"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4580"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一、阵列处理机（</a:t>
            </a:r>
            <a:r>
              <a:rPr lang="en-US" altLang="zh-CN">
                <a:solidFill>
                  <a:srgbClr val="006600"/>
                </a:solidFill>
                <a:latin typeface="Arial" charset="0"/>
                <a:ea typeface="黑体" pitchFamily="2" charset="-122"/>
              </a:rPr>
              <a:t>Array Processor</a:t>
            </a:r>
            <a:r>
              <a:rPr lang="zh-CN" altLang="en-US">
                <a:solidFill>
                  <a:srgbClr val="006600"/>
                </a:solidFill>
                <a:latin typeface="Arial" charset="0"/>
                <a:ea typeface="黑体" pitchFamily="2" charset="-122"/>
              </a:rPr>
              <a:t>）</a:t>
            </a:r>
          </a:p>
        </p:txBody>
      </p:sp>
      <p:sp>
        <p:nvSpPr>
          <p:cNvPr id="24581" name="Rectangle 6"/>
          <p:cNvSpPr>
            <a:spLocks noChangeArrowheads="1"/>
          </p:cNvSpPr>
          <p:nvPr/>
        </p:nvSpPr>
        <p:spPr bwMode="auto">
          <a:xfrm>
            <a:off x="2209800" y="6156325"/>
            <a:ext cx="6248400" cy="1524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4582" name="Rectangle 7"/>
          <p:cNvSpPr>
            <a:spLocks noChangeArrowheads="1"/>
          </p:cNvSpPr>
          <p:nvPr/>
        </p:nvSpPr>
        <p:spPr bwMode="auto">
          <a:xfrm>
            <a:off x="2209800" y="3108325"/>
            <a:ext cx="152400" cy="32004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4583" name="Rectangle 8"/>
          <p:cNvSpPr>
            <a:spLocks noChangeArrowheads="1"/>
          </p:cNvSpPr>
          <p:nvPr/>
        </p:nvSpPr>
        <p:spPr bwMode="auto">
          <a:xfrm>
            <a:off x="8305800" y="5851525"/>
            <a:ext cx="152400" cy="457200"/>
          </a:xfrm>
          <a:prstGeom prst="rect">
            <a:avLst/>
          </a:prstGeom>
          <a:solidFill>
            <a:srgbClr val="3366FF"/>
          </a:solidFill>
          <a:ln w="28575" algn="ctr">
            <a:noFill/>
            <a:miter lim="800000"/>
            <a:headEnd/>
            <a:tailEnd type="none" w="med" len="lg"/>
          </a:ln>
        </p:spPr>
        <p:txBody>
          <a:bodyPr wrap="none" anchor="ctr"/>
          <a:lstStyle/>
          <a:p>
            <a:endParaRPr lang="zh-CN" altLang="en-US"/>
          </a:p>
        </p:txBody>
      </p:sp>
      <p:sp>
        <p:nvSpPr>
          <p:cNvPr id="24584" name="Rectangle 9"/>
          <p:cNvSpPr>
            <a:spLocks noChangeArrowheads="1"/>
          </p:cNvSpPr>
          <p:nvPr/>
        </p:nvSpPr>
        <p:spPr bwMode="auto">
          <a:xfrm>
            <a:off x="3733800" y="4175125"/>
            <a:ext cx="5029200" cy="609600"/>
          </a:xfrm>
          <a:prstGeom prst="rect">
            <a:avLst/>
          </a:prstGeom>
          <a:solidFill>
            <a:srgbClr val="A5EFF9"/>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对准网络</a:t>
            </a:r>
          </a:p>
        </p:txBody>
      </p:sp>
      <p:sp>
        <p:nvSpPr>
          <p:cNvPr id="24585" name="Rectangle 10"/>
          <p:cNvSpPr>
            <a:spLocks noChangeArrowheads="1"/>
          </p:cNvSpPr>
          <p:nvPr/>
        </p:nvSpPr>
        <p:spPr bwMode="auto">
          <a:xfrm>
            <a:off x="4419600" y="51657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SM</a:t>
            </a:r>
            <a:r>
              <a:rPr lang="en-US" altLang="zh-CN" sz="2000" baseline="-25000"/>
              <a:t>1</a:t>
            </a:r>
          </a:p>
        </p:txBody>
      </p:sp>
      <p:sp>
        <p:nvSpPr>
          <p:cNvPr id="24586" name="Line 11"/>
          <p:cNvSpPr>
            <a:spLocks noChangeShapeType="1"/>
          </p:cNvSpPr>
          <p:nvPr/>
        </p:nvSpPr>
        <p:spPr bwMode="auto">
          <a:xfrm>
            <a:off x="4800600" y="47847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87" name="Rectangle 12"/>
          <p:cNvSpPr>
            <a:spLocks noChangeArrowheads="1"/>
          </p:cNvSpPr>
          <p:nvPr/>
        </p:nvSpPr>
        <p:spPr bwMode="auto">
          <a:xfrm>
            <a:off x="5715000" y="51657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SM</a:t>
            </a:r>
            <a:r>
              <a:rPr lang="en-US" altLang="zh-CN" sz="2000" baseline="-25000"/>
              <a:t>2</a:t>
            </a:r>
          </a:p>
        </p:txBody>
      </p:sp>
      <p:sp>
        <p:nvSpPr>
          <p:cNvPr id="24588" name="Line 13"/>
          <p:cNvSpPr>
            <a:spLocks noChangeShapeType="1"/>
          </p:cNvSpPr>
          <p:nvPr/>
        </p:nvSpPr>
        <p:spPr bwMode="auto">
          <a:xfrm>
            <a:off x="6096000" y="47847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89" name="Rectangle 14"/>
          <p:cNvSpPr>
            <a:spLocks noChangeArrowheads="1"/>
          </p:cNvSpPr>
          <p:nvPr/>
        </p:nvSpPr>
        <p:spPr bwMode="auto">
          <a:xfrm>
            <a:off x="8001000" y="51657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SM</a:t>
            </a:r>
            <a:r>
              <a:rPr lang="en-US" altLang="zh-CN" sz="2000" baseline="-25000"/>
              <a:t>m</a:t>
            </a:r>
          </a:p>
        </p:txBody>
      </p:sp>
      <p:sp>
        <p:nvSpPr>
          <p:cNvPr id="24590" name="Line 15"/>
          <p:cNvSpPr>
            <a:spLocks noChangeShapeType="1"/>
          </p:cNvSpPr>
          <p:nvPr/>
        </p:nvSpPr>
        <p:spPr bwMode="auto">
          <a:xfrm>
            <a:off x="8382000" y="47847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91" name="Text Box 16"/>
          <p:cNvSpPr txBox="1">
            <a:spLocks noChangeArrowheads="1"/>
          </p:cNvSpPr>
          <p:nvPr/>
        </p:nvSpPr>
        <p:spPr bwMode="auto">
          <a:xfrm>
            <a:off x="6858000" y="5241925"/>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sp>
        <p:nvSpPr>
          <p:cNvPr id="24592" name="Line 17"/>
          <p:cNvSpPr>
            <a:spLocks noChangeShapeType="1"/>
          </p:cNvSpPr>
          <p:nvPr/>
        </p:nvSpPr>
        <p:spPr bwMode="auto">
          <a:xfrm>
            <a:off x="4114800" y="37941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93" name="Rectangle 18"/>
          <p:cNvSpPr>
            <a:spLocks noChangeArrowheads="1"/>
          </p:cNvSpPr>
          <p:nvPr/>
        </p:nvSpPr>
        <p:spPr bwMode="auto">
          <a:xfrm>
            <a:off x="3733800" y="31083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PE</a:t>
            </a:r>
            <a:r>
              <a:rPr lang="en-US" altLang="zh-CN" sz="2000" baseline="-25000"/>
              <a:t>1</a:t>
            </a:r>
          </a:p>
        </p:txBody>
      </p:sp>
      <p:sp>
        <p:nvSpPr>
          <p:cNvPr id="24594" name="Line 19"/>
          <p:cNvSpPr>
            <a:spLocks noChangeShapeType="1"/>
          </p:cNvSpPr>
          <p:nvPr/>
        </p:nvSpPr>
        <p:spPr bwMode="auto">
          <a:xfrm>
            <a:off x="5181600" y="37941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95" name="Rectangle 20"/>
          <p:cNvSpPr>
            <a:spLocks noChangeArrowheads="1"/>
          </p:cNvSpPr>
          <p:nvPr/>
        </p:nvSpPr>
        <p:spPr bwMode="auto">
          <a:xfrm>
            <a:off x="4800600" y="31083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PE</a:t>
            </a:r>
            <a:r>
              <a:rPr lang="en-US" altLang="zh-CN" sz="2000" baseline="-25000"/>
              <a:t>2</a:t>
            </a:r>
          </a:p>
        </p:txBody>
      </p:sp>
      <p:sp>
        <p:nvSpPr>
          <p:cNvPr id="24596" name="Line 21"/>
          <p:cNvSpPr>
            <a:spLocks noChangeShapeType="1"/>
          </p:cNvSpPr>
          <p:nvPr/>
        </p:nvSpPr>
        <p:spPr bwMode="auto">
          <a:xfrm>
            <a:off x="4114800" y="2727325"/>
            <a:ext cx="0" cy="381000"/>
          </a:xfrm>
          <a:prstGeom prst="line">
            <a:avLst/>
          </a:prstGeom>
          <a:noFill/>
          <a:ln w="28575">
            <a:solidFill>
              <a:schemeClr val="tx1"/>
            </a:solidFill>
            <a:round/>
            <a:headEnd/>
            <a:tailEnd type="triangle" w="med" len="lg"/>
          </a:ln>
        </p:spPr>
        <p:txBody>
          <a:bodyPr/>
          <a:lstStyle/>
          <a:p>
            <a:endParaRPr lang="zh-CN" altLang="en-US"/>
          </a:p>
        </p:txBody>
      </p:sp>
      <p:sp>
        <p:nvSpPr>
          <p:cNvPr id="24597" name="Line 22"/>
          <p:cNvSpPr>
            <a:spLocks noChangeShapeType="1"/>
          </p:cNvSpPr>
          <p:nvPr/>
        </p:nvSpPr>
        <p:spPr bwMode="auto">
          <a:xfrm>
            <a:off x="5181600" y="2727325"/>
            <a:ext cx="0" cy="381000"/>
          </a:xfrm>
          <a:prstGeom prst="line">
            <a:avLst/>
          </a:prstGeom>
          <a:noFill/>
          <a:ln w="28575">
            <a:solidFill>
              <a:schemeClr val="tx1"/>
            </a:solidFill>
            <a:round/>
            <a:headEnd/>
            <a:tailEnd type="triangle" w="med" len="lg"/>
          </a:ln>
        </p:spPr>
        <p:txBody>
          <a:bodyPr/>
          <a:lstStyle/>
          <a:p>
            <a:endParaRPr lang="zh-CN" altLang="en-US"/>
          </a:p>
        </p:txBody>
      </p:sp>
      <p:sp>
        <p:nvSpPr>
          <p:cNvPr id="24598" name="Line 23"/>
          <p:cNvSpPr>
            <a:spLocks noChangeShapeType="1"/>
          </p:cNvSpPr>
          <p:nvPr/>
        </p:nvSpPr>
        <p:spPr bwMode="auto">
          <a:xfrm>
            <a:off x="8382000" y="37941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599" name="Rectangle 24"/>
          <p:cNvSpPr>
            <a:spLocks noChangeArrowheads="1"/>
          </p:cNvSpPr>
          <p:nvPr/>
        </p:nvSpPr>
        <p:spPr bwMode="auto">
          <a:xfrm>
            <a:off x="8001000" y="3108325"/>
            <a:ext cx="762000" cy="6858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PE</a:t>
            </a:r>
            <a:r>
              <a:rPr lang="en-US" altLang="zh-CN" sz="2000" baseline="-25000"/>
              <a:t>n</a:t>
            </a:r>
          </a:p>
        </p:txBody>
      </p:sp>
      <p:sp>
        <p:nvSpPr>
          <p:cNvPr id="24600" name="Line 25"/>
          <p:cNvSpPr>
            <a:spLocks noChangeShapeType="1"/>
          </p:cNvSpPr>
          <p:nvPr/>
        </p:nvSpPr>
        <p:spPr bwMode="auto">
          <a:xfrm>
            <a:off x="8382000" y="2727325"/>
            <a:ext cx="0" cy="381000"/>
          </a:xfrm>
          <a:prstGeom prst="line">
            <a:avLst/>
          </a:prstGeom>
          <a:noFill/>
          <a:ln w="28575">
            <a:solidFill>
              <a:schemeClr val="tx1"/>
            </a:solidFill>
            <a:round/>
            <a:headEnd/>
            <a:tailEnd type="triangle" w="med" len="lg"/>
          </a:ln>
        </p:spPr>
        <p:txBody>
          <a:bodyPr/>
          <a:lstStyle/>
          <a:p>
            <a:endParaRPr lang="zh-CN" altLang="en-US"/>
          </a:p>
        </p:txBody>
      </p:sp>
      <p:sp>
        <p:nvSpPr>
          <p:cNvPr id="24601" name="Text Box 26"/>
          <p:cNvSpPr txBox="1">
            <a:spLocks noChangeArrowheads="1"/>
          </p:cNvSpPr>
          <p:nvPr/>
        </p:nvSpPr>
        <p:spPr bwMode="auto">
          <a:xfrm>
            <a:off x="6248400" y="3184525"/>
            <a:ext cx="838200" cy="457200"/>
          </a:xfrm>
          <a:prstGeom prst="rect">
            <a:avLst/>
          </a:prstGeom>
          <a:noFill/>
          <a:ln w="28575" algn="ctr">
            <a:noFill/>
            <a:miter lim="800000"/>
            <a:headEnd/>
            <a:tailEnd type="none" w="med" len="lg"/>
          </a:ln>
        </p:spPr>
        <p:txBody>
          <a:bodyPr>
            <a:spAutoFit/>
          </a:bodyPr>
          <a:lstStyle/>
          <a:p>
            <a:r>
              <a:rPr lang="en-US" altLang="zh-CN" sz="2400" b="0">
                <a:latin typeface="宋体" pitchFamily="2" charset="-122"/>
              </a:rPr>
              <a:t>……</a:t>
            </a:r>
            <a:endParaRPr lang="en-US" altLang="zh-CN" sz="2400" b="0">
              <a:latin typeface="Arial" charset="0"/>
            </a:endParaRPr>
          </a:p>
        </p:txBody>
      </p:sp>
      <p:sp>
        <p:nvSpPr>
          <p:cNvPr id="24602" name="Line 27"/>
          <p:cNvSpPr>
            <a:spLocks noChangeShapeType="1"/>
          </p:cNvSpPr>
          <p:nvPr/>
        </p:nvSpPr>
        <p:spPr bwMode="auto">
          <a:xfrm>
            <a:off x="4114800" y="2727325"/>
            <a:ext cx="4267200" cy="0"/>
          </a:xfrm>
          <a:prstGeom prst="line">
            <a:avLst/>
          </a:prstGeom>
          <a:noFill/>
          <a:ln w="28575">
            <a:solidFill>
              <a:schemeClr val="tx1"/>
            </a:solidFill>
            <a:round/>
            <a:headEnd/>
            <a:tailEnd type="none" w="med" len="lg"/>
          </a:ln>
        </p:spPr>
        <p:txBody>
          <a:bodyPr/>
          <a:lstStyle/>
          <a:p>
            <a:endParaRPr lang="zh-CN" altLang="en-US"/>
          </a:p>
        </p:txBody>
      </p:sp>
      <p:sp>
        <p:nvSpPr>
          <p:cNvPr id="24603" name="Rectangle 28"/>
          <p:cNvSpPr>
            <a:spLocks noChangeArrowheads="1"/>
          </p:cNvSpPr>
          <p:nvPr/>
        </p:nvSpPr>
        <p:spPr bwMode="auto">
          <a:xfrm>
            <a:off x="4114800" y="1508125"/>
            <a:ext cx="19812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控制存储器</a:t>
            </a:r>
          </a:p>
        </p:txBody>
      </p:sp>
      <p:sp>
        <p:nvSpPr>
          <p:cNvPr id="24604" name="Rectangle 29"/>
          <p:cNvSpPr>
            <a:spLocks noChangeArrowheads="1"/>
          </p:cNvSpPr>
          <p:nvPr/>
        </p:nvSpPr>
        <p:spPr bwMode="auto">
          <a:xfrm>
            <a:off x="4114800" y="1965325"/>
            <a:ext cx="19812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阵列控制部件</a:t>
            </a:r>
          </a:p>
        </p:txBody>
      </p:sp>
      <p:sp>
        <p:nvSpPr>
          <p:cNvPr id="24605" name="Line 30"/>
          <p:cNvSpPr>
            <a:spLocks noChangeShapeType="1"/>
          </p:cNvSpPr>
          <p:nvPr/>
        </p:nvSpPr>
        <p:spPr bwMode="auto">
          <a:xfrm>
            <a:off x="5486400" y="2422525"/>
            <a:ext cx="0" cy="304800"/>
          </a:xfrm>
          <a:prstGeom prst="line">
            <a:avLst/>
          </a:prstGeom>
          <a:noFill/>
          <a:ln w="28575">
            <a:solidFill>
              <a:schemeClr val="tx1"/>
            </a:solidFill>
            <a:round/>
            <a:headEnd/>
            <a:tailEnd type="none" w="med" len="lg"/>
          </a:ln>
        </p:spPr>
        <p:txBody>
          <a:bodyPr/>
          <a:lstStyle/>
          <a:p>
            <a:endParaRPr lang="zh-CN" altLang="en-US"/>
          </a:p>
        </p:txBody>
      </p:sp>
      <p:sp>
        <p:nvSpPr>
          <p:cNvPr id="24606" name="Rectangle 31"/>
          <p:cNvSpPr>
            <a:spLocks noChangeArrowheads="1"/>
          </p:cNvSpPr>
          <p:nvPr/>
        </p:nvSpPr>
        <p:spPr bwMode="auto">
          <a:xfrm>
            <a:off x="7162800" y="1508125"/>
            <a:ext cx="1600200" cy="9144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标量处理机</a:t>
            </a:r>
          </a:p>
        </p:txBody>
      </p:sp>
      <p:sp>
        <p:nvSpPr>
          <p:cNvPr id="24607" name="Line 32"/>
          <p:cNvSpPr>
            <a:spLocks noChangeShapeType="1"/>
          </p:cNvSpPr>
          <p:nvPr/>
        </p:nvSpPr>
        <p:spPr bwMode="auto">
          <a:xfrm>
            <a:off x="6096000" y="1965325"/>
            <a:ext cx="1066800" cy="0"/>
          </a:xfrm>
          <a:prstGeom prst="line">
            <a:avLst/>
          </a:prstGeom>
          <a:noFill/>
          <a:ln w="28575">
            <a:solidFill>
              <a:schemeClr val="tx1"/>
            </a:solidFill>
            <a:round/>
            <a:headEnd/>
            <a:tailEnd type="triangle" w="med" len="lg"/>
          </a:ln>
        </p:spPr>
        <p:txBody>
          <a:bodyPr/>
          <a:lstStyle/>
          <a:p>
            <a:endParaRPr lang="zh-CN" altLang="en-US"/>
          </a:p>
        </p:txBody>
      </p:sp>
      <p:sp>
        <p:nvSpPr>
          <p:cNvPr id="24608" name="Rectangle 33"/>
          <p:cNvSpPr>
            <a:spLocks noChangeArrowheads="1"/>
          </p:cNvSpPr>
          <p:nvPr/>
        </p:nvSpPr>
        <p:spPr bwMode="auto">
          <a:xfrm>
            <a:off x="1676400" y="2346325"/>
            <a:ext cx="1219200" cy="762000"/>
          </a:xfrm>
          <a:prstGeom prst="rect">
            <a:avLst/>
          </a:prstGeom>
          <a:solidFill>
            <a:srgbClr val="CCFF99"/>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主机</a:t>
            </a:r>
          </a:p>
        </p:txBody>
      </p:sp>
      <p:sp>
        <p:nvSpPr>
          <p:cNvPr id="24609" name="Rectangle 34"/>
          <p:cNvSpPr>
            <a:spLocks noChangeArrowheads="1"/>
          </p:cNvSpPr>
          <p:nvPr/>
        </p:nvSpPr>
        <p:spPr bwMode="auto">
          <a:xfrm>
            <a:off x="1676400" y="1203325"/>
            <a:ext cx="1219200" cy="762000"/>
          </a:xfrm>
          <a:prstGeom prst="rect">
            <a:avLst/>
          </a:prstGeom>
          <a:solidFill>
            <a:srgbClr val="99CCFF"/>
          </a:solidFill>
          <a:ln w="28575" algn="ctr">
            <a:solidFill>
              <a:schemeClr val="tx1"/>
            </a:solidFill>
            <a:miter lim="800000"/>
            <a:headEnd/>
            <a:tailEnd type="none" w="med" len="lg"/>
          </a:ln>
        </p:spPr>
        <p:txBody>
          <a:bodyPr wrap="none" anchor="ctr"/>
          <a:lstStyle/>
          <a:p>
            <a:pPr>
              <a:spcBef>
                <a:spcPct val="0"/>
              </a:spcBef>
            </a:pPr>
            <a:r>
              <a:rPr lang="zh-CN" altLang="en-US" sz="2000">
                <a:latin typeface="Arial" charset="0"/>
              </a:rPr>
              <a:t>大容量</a:t>
            </a:r>
            <a:br>
              <a:rPr lang="zh-CN" altLang="en-US" sz="2000">
                <a:latin typeface="Arial" charset="0"/>
              </a:rPr>
            </a:br>
            <a:r>
              <a:rPr lang="zh-CN" altLang="en-US" sz="2000">
                <a:latin typeface="Arial" charset="0"/>
              </a:rPr>
              <a:t>存储器</a:t>
            </a:r>
          </a:p>
        </p:txBody>
      </p:sp>
      <p:sp>
        <p:nvSpPr>
          <p:cNvPr id="24610" name="Line 35"/>
          <p:cNvSpPr>
            <a:spLocks noChangeShapeType="1"/>
          </p:cNvSpPr>
          <p:nvPr/>
        </p:nvSpPr>
        <p:spPr bwMode="auto">
          <a:xfrm>
            <a:off x="2286000" y="1965325"/>
            <a:ext cx="0" cy="38100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611" name="Line 36"/>
          <p:cNvSpPr>
            <a:spLocks noChangeShapeType="1"/>
          </p:cNvSpPr>
          <p:nvPr/>
        </p:nvSpPr>
        <p:spPr bwMode="auto">
          <a:xfrm flipH="1">
            <a:off x="3429000" y="2193925"/>
            <a:ext cx="685800" cy="0"/>
          </a:xfrm>
          <a:prstGeom prst="line">
            <a:avLst/>
          </a:prstGeom>
          <a:noFill/>
          <a:ln w="19050">
            <a:solidFill>
              <a:schemeClr val="tx1"/>
            </a:solidFill>
            <a:prstDash val="dash"/>
            <a:round/>
            <a:headEnd/>
            <a:tailEnd type="none" w="med" len="lg"/>
          </a:ln>
        </p:spPr>
        <p:txBody>
          <a:bodyPr/>
          <a:lstStyle/>
          <a:p>
            <a:endParaRPr lang="zh-CN" altLang="en-US"/>
          </a:p>
        </p:txBody>
      </p:sp>
      <p:sp>
        <p:nvSpPr>
          <p:cNvPr id="24612" name="Line 37"/>
          <p:cNvSpPr>
            <a:spLocks noChangeShapeType="1"/>
          </p:cNvSpPr>
          <p:nvPr/>
        </p:nvSpPr>
        <p:spPr bwMode="auto">
          <a:xfrm>
            <a:off x="3429000" y="2193925"/>
            <a:ext cx="0" cy="2286000"/>
          </a:xfrm>
          <a:prstGeom prst="line">
            <a:avLst/>
          </a:prstGeom>
          <a:noFill/>
          <a:ln w="19050">
            <a:solidFill>
              <a:schemeClr val="tx1"/>
            </a:solidFill>
            <a:prstDash val="dash"/>
            <a:round/>
            <a:headEnd/>
            <a:tailEnd type="none" w="med" len="lg"/>
          </a:ln>
        </p:spPr>
        <p:txBody>
          <a:bodyPr/>
          <a:lstStyle/>
          <a:p>
            <a:endParaRPr lang="zh-CN" altLang="en-US"/>
          </a:p>
        </p:txBody>
      </p:sp>
      <p:sp>
        <p:nvSpPr>
          <p:cNvPr id="24613" name="Line 38"/>
          <p:cNvSpPr>
            <a:spLocks noChangeShapeType="1"/>
          </p:cNvSpPr>
          <p:nvPr/>
        </p:nvSpPr>
        <p:spPr bwMode="auto">
          <a:xfrm>
            <a:off x="3429000" y="4479925"/>
            <a:ext cx="304800" cy="0"/>
          </a:xfrm>
          <a:prstGeom prst="line">
            <a:avLst/>
          </a:prstGeom>
          <a:noFill/>
          <a:ln w="19050">
            <a:solidFill>
              <a:schemeClr val="tx1"/>
            </a:solidFill>
            <a:prstDash val="dash"/>
            <a:round/>
            <a:headEnd/>
            <a:tailEnd type="triangle" w="med" len="lg"/>
          </a:ln>
        </p:spPr>
        <p:txBody>
          <a:bodyPr/>
          <a:lstStyle/>
          <a:p>
            <a:endParaRPr lang="zh-CN" altLang="en-US"/>
          </a:p>
        </p:txBody>
      </p:sp>
      <p:sp>
        <p:nvSpPr>
          <p:cNvPr id="24614" name="Line 39"/>
          <p:cNvSpPr>
            <a:spLocks noChangeShapeType="1"/>
          </p:cNvSpPr>
          <p:nvPr/>
        </p:nvSpPr>
        <p:spPr bwMode="auto">
          <a:xfrm flipH="1">
            <a:off x="2895600" y="2727325"/>
            <a:ext cx="304800" cy="0"/>
          </a:xfrm>
          <a:prstGeom prst="line">
            <a:avLst/>
          </a:prstGeom>
          <a:noFill/>
          <a:ln w="28575">
            <a:solidFill>
              <a:schemeClr val="tx1"/>
            </a:solidFill>
            <a:round/>
            <a:headEnd/>
            <a:tailEnd type="triangle" w="med" len="lg"/>
          </a:ln>
        </p:spPr>
        <p:txBody>
          <a:bodyPr/>
          <a:lstStyle/>
          <a:p>
            <a:endParaRPr lang="zh-CN" altLang="en-US"/>
          </a:p>
        </p:txBody>
      </p:sp>
      <p:sp>
        <p:nvSpPr>
          <p:cNvPr id="24615" name="Line 40"/>
          <p:cNvSpPr>
            <a:spLocks noChangeShapeType="1"/>
          </p:cNvSpPr>
          <p:nvPr/>
        </p:nvSpPr>
        <p:spPr bwMode="auto">
          <a:xfrm>
            <a:off x="3200400" y="1736725"/>
            <a:ext cx="914400" cy="0"/>
          </a:xfrm>
          <a:prstGeom prst="line">
            <a:avLst/>
          </a:prstGeom>
          <a:noFill/>
          <a:ln w="28575">
            <a:solidFill>
              <a:schemeClr val="tx1"/>
            </a:solidFill>
            <a:round/>
            <a:headEnd/>
            <a:tailEnd type="triangle" w="med" len="lg"/>
          </a:ln>
        </p:spPr>
        <p:txBody>
          <a:bodyPr/>
          <a:lstStyle/>
          <a:p>
            <a:endParaRPr lang="zh-CN" altLang="en-US"/>
          </a:p>
        </p:txBody>
      </p:sp>
      <p:sp>
        <p:nvSpPr>
          <p:cNvPr id="24616" name="Line 41"/>
          <p:cNvSpPr>
            <a:spLocks noChangeShapeType="1"/>
          </p:cNvSpPr>
          <p:nvPr/>
        </p:nvSpPr>
        <p:spPr bwMode="auto">
          <a:xfrm>
            <a:off x="3200400" y="1736725"/>
            <a:ext cx="0" cy="990600"/>
          </a:xfrm>
          <a:prstGeom prst="line">
            <a:avLst/>
          </a:prstGeom>
          <a:noFill/>
          <a:ln w="28575">
            <a:solidFill>
              <a:schemeClr val="tx1"/>
            </a:solidFill>
            <a:round/>
            <a:headEnd/>
            <a:tailEnd type="none" w="med" len="lg"/>
          </a:ln>
        </p:spPr>
        <p:txBody>
          <a:bodyPr/>
          <a:lstStyle/>
          <a:p>
            <a:endParaRPr lang="zh-CN" altLang="en-US"/>
          </a:p>
        </p:txBody>
      </p:sp>
      <p:sp>
        <p:nvSpPr>
          <p:cNvPr id="24617" name="Line 42"/>
          <p:cNvSpPr>
            <a:spLocks noChangeShapeType="1"/>
          </p:cNvSpPr>
          <p:nvPr/>
        </p:nvSpPr>
        <p:spPr bwMode="auto">
          <a:xfrm flipH="1">
            <a:off x="914400" y="2727325"/>
            <a:ext cx="762000" cy="0"/>
          </a:xfrm>
          <a:prstGeom prst="line">
            <a:avLst/>
          </a:prstGeom>
          <a:noFill/>
          <a:ln w="28575">
            <a:solidFill>
              <a:schemeClr val="tx1"/>
            </a:solidFill>
            <a:round/>
            <a:headEnd type="triangle" w="med" len="lg"/>
            <a:tailEnd type="triangle" w="med" len="lg"/>
          </a:ln>
        </p:spPr>
        <p:txBody>
          <a:bodyPr/>
          <a:lstStyle/>
          <a:p>
            <a:endParaRPr lang="zh-CN" altLang="en-US"/>
          </a:p>
        </p:txBody>
      </p:sp>
      <p:sp>
        <p:nvSpPr>
          <p:cNvPr id="24618" name="Text Box 43"/>
          <p:cNvSpPr txBox="1">
            <a:spLocks noChangeArrowheads="1"/>
          </p:cNvSpPr>
          <p:nvPr/>
        </p:nvSpPr>
        <p:spPr bwMode="auto">
          <a:xfrm>
            <a:off x="76200" y="2406650"/>
            <a:ext cx="914400" cy="701675"/>
          </a:xfrm>
          <a:prstGeom prst="rect">
            <a:avLst/>
          </a:prstGeom>
          <a:noFill/>
          <a:ln w="28575" algn="ctr">
            <a:noFill/>
            <a:miter lim="800000"/>
            <a:headEnd/>
            <a:tailEnd type="none" w="med" len="lg"/>
          </a:ln>
        </p:spPr>
        <p:txBody>
          <a:bodyPr>
            <a:spAutoFit/>
          </a:bodyPr>
          <a:lstStyle/>
          <a:p>
            <a:pPr>
              <a:spcBef>
                <a:spcPct val="0"/>
              </a:spcBef>
            </a:pPr>
            <a:r>
              <a:rPr lang="en-US" altLang="zh-CN" sz="2000">
                <a:solidFill>
                  <a:srgbClr val="0000FF"/>
                </a:solidFill>
              </a:rPr>
              <a:t>I/O</a:t>
            </a:r>
            <a:br>
              <a:rPr lang="en-US" altLang="zh-CN" sz="2000">
                <a:solidFill>
                  <a:srgbClr val="0000FF"/>
                </a:solidFill>
              </a:rPr>
            </a:br>
            <a:r>
              <a:rPr lang="en-US" altLang="zh-CN" sz="2000">
                <a:solidFill>
                  <a:srgbClr val="0000FF"/>
                </a:solidFill>
                <a:latin typeface="宋体" pitchFamily="2" charset="-122"/>
              </a:rPr>
              <a:t>(</a:t>
            </a:r>
            <a:r>
              <a:rPr lang="zh-CN" altLang="en-US" sz="2000">
                <a:solidFill>
                  <a:srgbClr val="0000FF"/>
                </a:solidFill>
              </a:rPr>
              <a:t>用户</a:t>
            </a:r>
            <a:r>
              <a:rPr lang="en-US" altLang="zh-CN" sz="2000">
                <a:solidFill>
                  <a:srgbClr val="0000FF"/>
                </a:solidFill>
                <a:latin typeface="宋体" pitchFamily="2" charset="-122"/>
              </a:rPr>
              <a:t>)</a:t>
            </a:r>
          </a:p>
        </p:txBody>
      </p:sp>
      <p:sp>
        <p:nvSpPr>
          <p:cNvPr id="24619" name="Text Box 44"/>
          <p:cNvSpPr txBox="1">
            <a:spLocks noChangeArrowheads="1"/>
          </p:cNvSpPr>
          <p:nvPr/>
        </p:nvSpPr>
        <p:spPr bwMode="auto">
          <a:xfrm>
            <a:off x="5943600" y="1508125"/>
            <a:ext cx="1371600" cy="3968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FF6600"/>
                </a:solidFill>
              </a:rPr>
              <a:t>标量指令</a:t>
            </a:r>
          </a:p>
        </p:txBody>
      </p:sp>
      <p:sp>
        <p:nvSpPr>
          <p:cNvPr id="24620" name="Text Box 45"/>
          <p:cNvSpPr txBox="1">
            <a:spLocks noChangeArrowheads="1"/>
          </p:cNvSpPr>
          <p:nvPr/>
        </p:nvSpPr>
        <p:spPr bwMode="auto">
          <a:xfrm>
            <a:off x="2667000" y="3336925"/>
            <a:ext cx="838200" cy="7016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FF6600"/>
                </a:solidFill>
              </a:rPr>
              <a:t>网络</a:t>
            </a:r>
            <a:br>
              <a:rPr lang="zh-CN" altLang="en-US" sz="2000">
                <a:solidFill>
                  <a:srgbClr val="FF6600"/>
                </a:solidFill>
              </a:rPr>
            </a:br>
            <a:r>
              <a:rPr lang="zh-CN" altLang="en-US" sz="2000">
                <a:solidFill>
                  <a:srgbClr val="FF6600"/>
                </a:solidFill>
              </a:rPr>
              <a:t>控制</a:t>
            </a:r>
          </a:p>
        </p:txBody>
      </p:sp>
      <p:sp>
        <p:nvSpPr>
          <p:cNvPr id="24621" name="Text Box 46"/>
          <p:cNvSpPr txBox="1">
            <a:spLocks noChangeArrowheads="1"/>
          </p:cNvSpPr>
          <p:nvPr/>
        </p:nvSpPr>
        <p:spPr bwMode="auto">
          <a:xfrm>
            <a:off x="2286000" y="5699125"/>
            <a:ext cx="1371600" cy="3968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FF6600"/>
                </a:solidFill>
              </a:rPr>
              <a:t>数据总线</a:t>
            </a:r>
          </a:p>
        </p:txBody>
      </p:sp>
      <p:sp>
        <p:nvSpPr>
          <p:cNvPr id="24622" name="Text Box 47"/>
          <p:cNvSpPr txBox="1">
            <a:spLocks noChangeArrowheads="1"/>
          </p:cNvSpPr>
          <p:nvPr/>
        </p:nvSpPr>
        <p:spPr bwMode="auto">
          <a:xfrm>
            <a:off x="5410200" y="2711450"/>
            <a:ext cx="2743200" cy="3968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FF6600"/>
                </a:solidFill>
              </a:rPr>
              <a:t>广播总线（向量指令）</a:t>
            </a:r>
          </a:p>
        </p:txBody>
      </p:sp>
      <p:sp>
        <p:nvSpPr>
          <p:cNvPr id="24623" name="Text Box 48"/>
          <p:cNvSpPr txBox="1">
            <a:spLocks noChangeArrowheads="1"/>
          </p:cNvSpPr>
          <p:nvPr/>
        </p:nvSpPr>
        <p:spPr bwMode="auto">
          <a:xfrm>
            <a:off x="2895600" y="5089525"/>
            <a:ext cx="1600200" cy="701675"/>
          </a:xfrm>
          <a:prstGeom prst="rect">
            <a:avLst/>
          </a:prstGeom>
          <a:noFill/>
          <a:ln w="28575" algn="ctr">
            <a:noFill/>
            <a:miter lim="800000"/>
            <a:headEnd/>
            <a:tailEnd type="none" w="med" len="lg"/>
          </a:ln>
        </p:spPr>
        <p:txBody>
          <a:bodyPr>
            <a:spAutoFit/>
          </a:bodyPr>
          <a:lstStyle/>
          <a:p>
            <a:pPr>
              <a:spcBef>
                <a:spcPct val="0"/>
              </a:spcBef>
            </a:pPr>
            <a:r>
              <a:rPr lang="zh-CN" altLang="en-US" sz="2000">
                <a:solidFill>
                  <a:srgbClr val="0000FF"/>
                </a:solidFill>
              </a:rPr>
              <a:t>共享的多体</a:t>
            </a:r>
            <a:br>
              <a:rPr lang="zh-CN" altLang="en-US" sz="2000">
                <a:solidFill>
                  <a:srgbClr val="0000FF"/>
                </a:solidFill>
              </a:rPr>
            </a:br>
            <a:r>
              <a:rPr lang="zh-CN" altLang="en-US" sz="2000">
                <a:solidFill>
                  <a:srgbClr val="0000FF"/>
                </a:solidFill>
              </a:rPr>
              <a:t>并行存储器</a:t>
            </a:r>
          </a:p>
        </p:txBody>
      </p:sp>
      <p:sp>
        <p:nvSpPr>
          <p:cNvPr id="24624" name="Text Box 49"/>
          <p:cNvSpPr txBox="1">
            <a:spLocks noChangeArrowheads="1"/>
          </p:cNvSpPr>
          <p:nvPr/>
        </p:nvSpPr>
        <p:spPr bwMode="auto">
          <a:xfrm>
            <a:off x="107950" y="5362575"/>
            <a:ext cx="2016125" cy="946150"/>
          </a:xfrm>
          <a:prstGeom prst="rect">
            <a:avLst/>
          </a:prstGeom>
          <a:noFill/>
          <a:ln w="28575" algn="ctr">
            <a:noFill/>
            <a:miter lim="800000"/>
            <a:headEnd/>
            <a:tailEnd/>
          </a:ln>
        </p:spPr>
        <p:txBody>
          <a:bodyPr>
            <a:spAutoFit/>
          </a:bodyPr>
          <a:lstStyle/>
          <a:p>
            <a:r>
              <a:rPr lang="zh-CN" altLang="en-US">
                <a:solidFill>
                  <a:srgbClr val="FF0066"/>
                </a:solidFill>
                <a:ea typeface="黑体" pitchFamily="2" charset="-122"/>
              </a:rPr>
              <a:t>共享</a:t>
            </a:r>
            <a:r>
              <a:rPr lang="zh-CN" altLang="en-US">
                <a:solidFill>
                  <a:srgbClr val="0000FF"/>
                </a:solidFill>
                <a:ea typeface="黑体" pitchFamily="2" charset="-122"/>
              </a:rPr>
              <a:t>存储器</a:t>
            </a:r>
            <a:br>
              <a:rPr lang="zh-CN" altLang="en-US">
                <a:solidFill>
                  <a:srgbClr val="0000FF"/>
                </a:solidFill>
                <a:ea typeface="黑体" pitchFamily="2" charset="-122"/>
              </a:rPr>
            </a:br>
            <a:r>
              <a:rPr lang="zh-CN" altLang="en-US">
                <a:ea typeface="黑体" pitchFamily="2" charset="-122"/>
              </a:rPr>
              <a:t>的阵列机</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p>
            <a:fld id="{4F8D3F03-EBCC-4B38-8C90-CD8204427FE6}" type="slidenum">
              <a:rPr lang="zh-CN" altLang="en-US"/>
              <a:pPr/>
              <a:t>39</a:t>
            </a:fld>
            <a:endParaRPr lang="en-US" altLang="zh-CN"/>
          </a:p>
        </p:txBody>
      </p:sp>
      <p:sp>
        <p:nvSpPr>
          <p:cNvPr id="25603"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5604"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二、向量处理机（</a:t>
            </a:r>
            <a:r>
              <a:rPr lang="en-US" altLang="zh-CN">
                <a:solidFill>
                  <a:srgbClr val="006600"/>
                </a:solidFill>
                <a:latin typeface="Arial" charset="0"/>
                <a:ea typeface="黑体" pitchFamily="2" charset="-122"/>
              </a:rPr>
              <a:t>Vector Processor</a:t>
            </a:r>
            <a:r>
              <a:rPr lang="zh-CN" altLang="en-US">
                <a:solidFill>
                  <a:srgbClr val="006600"/>
                </a:solidFill>
                <a:latin typeface="Arial" charset="0"/>
                <a:ea typeface="黑体" pitchFamily="2" charset="-122"/>
              </a:rPr>
              <a:t>）</a:t>
            </a:r>
          </a:p>
        </p:txBody>
      </p:sp>
      <p:sp>
        <p:nvSpPr>
          <p:cNvPr id="25605" name="Rectangle 5"/>
          <p:cNvSpPr>
            <a:spLocks noGrp="1" noChangeArrowheads="1"/>
          </p:cNvSpPr>
          <p:nvPr>
            <p:ph type="body" idx="1"/>
          </p:nvPr>
        </p:nvSpPr>
        <p:spPr>
          <a:xfrm>
            <a:off x="595313" y="1196975"/>
            <a:ext cx="8153400" cy="4876800"/>
          </a:xfrm>
          <a:noFill/>
        </p:spPr>
        <p:txBody>
          <a:bodyPr/>
          <a:lstStyle/>
          <a:p>
            <a:pPr marL="358775" indent="-358775" eaLnBrk="1" hangingPunct="1"/>
            <a:r>
              <a:rPr lang="zh-CN" altLang="en-US"/>
              <a:t>标量：单个量</a:t>
            </a:r>
          </a:p>
          <a:p>
            <a:pPr marL="358775" indent="-358775" eaLnBrk="1" hangingPunct="1"/>
            <a:r>
              <a:rPr lang="zh-CN" altLang="en-US"/>
              <a:t>向量：一组标量</a:t>
            </a:r>
            <a:br>
              <a:rPr lang="zh-CN" altLang="en-US"/>
            </a:br>
            <a:br>
              <a:rPr lang="zh-CN" altLang="en-US"/>
            </a:br>
            <a:r>
              <a:rPr lang="zh-CN" altLang="en-US"/>
              <a:t>数组</a:t>
            </a:r>
            <a:r>
              <a:rPr lang="en-US" altLang="zh-CN"/>
              <a:t>A</a:t>
            </a:r>
            <a:r>
              <a:rPr lang="zh-CN" altLang="en-US"/>
              <a:t>＝</a:t>
            </a:r>
            <a:r>
              <a:rPr lang="en-US" altLang="zh-CN"/>
              <a:t>( </a:t>
            </a:r>
            <a:r>
              <a:rPr lang="en-US" altLang="zh-CN" i="1"/>
              <a:t>a</a:t>
            </a:r>
            <a:r>
              <a:rPr lang="en-US" altLang="zh-CN"/>
              <a:t>1 , </a:t>
            </a:r>
            <a:r>
              <a:rPr lang="en-US" altLang="zh-CN" i="1"/>
              <a:t>a</a:t>
            </a:r>
            <a:r>
              <a:rPr lang="en-US" altLang="zh-CN"/>
              <a:t>2 , </a:t>
            </a:r>
            <a:r>
              <a:rPr lang="en-US" altLang="zh-CN" i="1"/>
              <a:t>a</a:t>
            </a:r>
            <a:r>
              <a:rPr lang="en-US" altLang="zh-CN"/>
              <a:t>3 , … , </a:t>
            </a:r>
            <a:r>
              <a:rPr lang="en-US" altLang="zh-CN" i="1"/>
              <a:t>an </a:t>
            </a:r>
            <a:r>
              <a:rPr lang="en-US" altLang="zh-CN"/>
              <a:t>)</a:t>
            </a:r>
          </a:p>
          <a:p>
            <a:pPr marL="358775" indent="-358775" eaLnBrk="1" hangingPunct="1"/>
            <a:endParaRPr lang="en-US" altLang="zh-CN"/>
          </a:p>
          <a:p>
            <a:pPr marL="358775" indent="-358775" eaLnBrk="1" hangingPunct="1"/>
            <a:r>
              <a:rPr lang="zh-CN" altLang="en-US"/>
              <a:t>例：典型向量求解问题</a:t>
            </a:r>
            <a:br>
              <a:rPr lang="zh-CN" altLang="en-US"/>
            </a:br>
            <a:br>
              <a:rPr lang="zh-CN" altLang="en-US"/>
            </a:br>
            <a:r>
              <a:rPr lang="zh-CN" altLang="en-US"/>
              <a:t>	</a:t>
            </a:r>
            <a:r>
              <a:rPr lang="en-US" altLang="zh-CN" i="1"/>
              <a:t>Y </a:t>
            </a:r>
            <a:r>
              <a:rPr lang="zh-CN" altLang="en-US"/>
              <a:t>＝ </a:t>
            </a:r>
            <a:r>
              <a:rPr lang="en-US" altLang="zh-CN" i="1"/>
              <a:t>a </a:t>
            </a:r>
            <a:r>
              <a:rPr lang="en-US" altLang="zh-CN"/>
              <a:t>× </a:t>
            </a:r>
            <a:r>
              <a:rPr lang="en-US" altLang="zh-CN" i="1"/>
              <a:t>X </a:t>
            </a:r>
            <a:r>
              <a:rPr lang="zh-CN" altLang="en-US"/>
              <a:t>＋ </a:t>
            </a:r>
            <a:r>
              <a:rPr lang="en-US" altLang="zh-CN" i="1"/>
              <a:t>Y</a:t>
            </a:r>
            <a:br>
              <a:rPr lang="en-US" altLang="zh-CN" i="1"/>
            </a:br>
            <a:r>
              <a:rPr lang="en-US" altLang="zh-CN" i="1"/>
              <a:t>	</a:t>
            </a:r>
            <a:r>
              <a:rPr lang="zh-CN" altLang="en-US"/>
              <a:t>其中，</a:t>
            </a:r>
            <a:r>
              <a:rPr lang="en-US" altLang="zh-CN" i="1"/>
              <a:t>a</a:t>
            </a:r>
            <a:r>
              <a:rPr lang="zh-CN" altLang="en-US"/>
              <a:t>为标量；</a:t>
            </a:r>
            <a:br>
              <a:rPr lang="zh-CN" altLang="en-US"/>
            </a:br>
            <a:r>
              <a:rPr lang="zh-CN" altLang="en-US"/>
              <a:t>		  </a:t>
            </a:r>
            <a:r>
              <a:rPr lang="en-US" altLang="zh-CN" i="1"/>
              <a:t>X</a:t>
            </a:r>
            <a:r>
              <a:rPr lang="zh-CN" altLang="en-US"/>
              <a:t>、</a:t>
            </a:r>
            <a:r>
              <a:rPr lang="en-US" altLang="zh-CN" i="1"/>
              <a:t>Y</a:t>
            </a:r>
            <a:r>
              <a:rPr lang="en-US" altLang="zh-CN"/>
              <a:t> </a:t>
            </a:r>
            <a:r>
              <a:rPr lang="zh-CN" altLang="en-US"/>
              <a:t>为向量，初始值放在存储器中。</a:t>
            </a:r>
          </a:p>
        </p:txBody>
      </p:sp>
      <p:sp>
        <p:nvSpPr>
          <p:cNvPr id="25606" name="Line 6"/>
          <p:cNvSpPr>
            <a:spLocks noChangeShapeType="1"/>
          </p:cNvSpPr>
          <p:nvPr/>
        </p:nvSpPr>
        <p:spPr bwMode="auto">
          <a:xfrm>
            <a:off x="1052513" y="2187575"/>
            <a:ext cx="762000" cy="0"/>
          </a:xfrm>
          <a:prstGeom prst="line">
            <a:avLst/>
          </a:prstGeom>
          <a:noFill/>
          <a:ln w="38100">
            <a:solidFill>
              <a:srgbClr val="FF0066"/>
            </a:solidFill>
            <a:round/>
            <a:headEnd/>
            <a:tailEnd type="none" w="med" len="lg"/>
          </a:ln>
        </p:spPr>
        <p:txBody>
          <a:bodyPr/>
          <a:lstStyle/>
          <a:p>
            <a:endParaRPr lang="zh-CN" altLang="en-US"/>
          </a:p>
        </p:txBody>
      </p:sp>
      <p:sp>
        <p:nvSpPr>
          <p:cNvPr id="25607" name="Line 7"/>
          <p:cNvSpPr>
            <a:spLocks noChangeShapeType="1"/>
          </p:cNvSpPr>
          <p:nvPr/>
        </p:nvSpPr>
        <p:spPr bwMode="auto">
          <a:xfrm>
            <a:off x="2881313" y="2187575"/>
            <a:ext cx="685800" cy="0"/>
          </a:xfrm>
          <a:prstGeom prst="line">
            <a:avLst/>
          </a:prstGeom>
          <a:noFill/>
          <a:ln w="38100">
            <a:solidFill>
              <a:srgbClr val="FF0066"/>
            </a:solidFill>
            <a:round/>
            <a:headEnd/>
            <a:tailEnd type="none" w="med" len="lg"/>
          </a:ln>
        </p:spPr>
        <p:txBody>
          <a:bodyPr/>
          <a:lstStyle/>
          <a:p>
            <a:endParaRPr lang="zh-CN" altLang="en-US"/>
          </a:p>
        </p:txBody>
      </p:sp>
      <p:sp>
        <p:nvSpPr>
          <p:cNvPr id="25608" name="Line 8"/>
          <p:cNvSpPr>
            <a:spLocks noChangeShapeType="1"/>
          </p:cNvSpPr>
          <p:nvPr/>
        </p:nvSpPr>
        <p:spPr bwMode="auto">
          <a:xfrm>
            <a:off x="1509713" y="2187575"/>
            <a:ext cx="304800" cy="457200"/>
          </a:xfrm>
          <a:prstGeom prst="line">
            <a:avLst/>
          </a:prstGeom>
          <a:noFill/>
          <a:ln w="28575">
            <a:solidFill>
              <a:srgbClr val="FF6600"/>
            </a:solidFill>
            <a:round/>
            <a:headEnd/>
            <a:tailEnd type="triangle" w="med" len="lg"/>
          </a:ln>
        </p:spPr>
        <p:txBody>
          <a:bodyPr/>
          <a:lstStyle/>
          <a:p>
            <a:endParaRPr lang="zh-CN" altLang="en-US"/>
          </a:p>
        </p:txBody>
      </p:sp>
      <p:sp>
        <p:nvSpPr>
          <p:cNvPr id="25609" name="Line 9"/>
          <p:cNvSpPr>
            <a:spLocks noChangeShapeType="1"/>
          </p:cNvSpPr>
          <p:nvPr/>
        </p:nvSpPr>
        <p:spPr bwMode="auto">
          <a:xfrm flipH="1">
            <a:off x="2805113" y="2187575"/>
            <a:ext cx="228600" cy="457200"/>
          </a:xfrm>
          <a:prstGeom prst="line">
            <a:avLst/>
          </a:prstGeom>
          <a:noFill/>
          <a:ln w="28575">
            <a:solidFill>
              <a:srgbClr val="FF6600"/>
            </a:solidFill>
            <a:round/>
            <a:headEnd/>
            <a:tailEnd type="triangle" w="med" len="lg"/>
          </a:ln>
        </p:spPr>
        <p:txBody>
          <a:bodyPr/>
          <a:lstStyle/>
          <a:p>
            <a:endParaRPr lang="zh-CN" altLang="en-US"/>
          </a:p>
        </p:txBody>
      </p:sp>
      <p:sp>
        <p:nvSpPr>
          <p:cNvPr id="25610" name="Line 10"/>
          <p:cNvSpPr>
            <a:spLocks noChangeShapeType="1"/>
          </p:cNvSpPr>
          <p:nvPr/>
        </p:nvSpPr>
        <p:spPr bwMode="auto">
          <a:xfrm>
            <a:off x="3186113" y="2187575"/>
            <a:ext cx="76200" cy="533400"/>
          </a:xfrm>
          <a:prstGeom prst="line">
            <a:avLst/>
          </a:prstGeom>
          <a:noFill/>
          <a:ln w="28575">
            <a:solidFill>
              <a:srgbClr val="FF6600"/>
            </a:solidFill>
            <a:round/>
            <a:headEnd/>
            <a:tailEnd type="triangle" w="med" len="lg"/>
          </a:ln>
        </p:spPr>
        <p:txBody>
          <a:bodyPr/>
          <a:lstStyle/>
          <a:p>
            <a:endParaRPr lang="zh-CN" altLang="en-US"/>
          </a:p>
        </p:txBody>
      </p:sp>
      <p:sp>
        <p:nvSpPr>
          <p:cNvPr id="25611" name="Line 11"/>
          <p:cNvSpPr>
            <a:spLocks noChangeShapeType="1"/>
          </p:cNvSpPr>
          <p:nvPr/>
        </p:nvSpPr>
        <p:spPr bwMode="auto">
          <a:xfrm>
            <a:off x="3262313" y="2187575"/>
            <a:ext cx="533400" cy="533400"/>
          </a:xfrm>
          <a:prstGeom prst="line">
            <a:avLst/>
          </a:prstGeom>
          <a:noFill/>
          <a:ln w="28575">
            <a:solidFill>
              <a:srgbClr val="FF6600"/>
            </a:solidFill>
            <a:round/>
            <a:headEnd/>
            <a:tailEnd type="triangle" w="med" len="lg"/>
          </a:ln>
        </p:spPr>
        <p:txBody>
          <a:bodyPr/>
          <a:lstStyle/>
          <a:p>
            <a:endParaRPr lang="zh-CN" altLang="en-US"/>
          </a:p>
        </p:txBody>
      </p:sp>
      <p:sp>
        <p:nvSpPr>
          <p:cNvPr id="25612" name="Line 12"/>
          <p:cNvSpPr>
            <a:spLocks noChangeShapeType="1"/>
          </p:cNvSpPr>
          <p:nvPr/>
        </p:nvSpPr>
        <p:spPr bwMode="auto">
          <a:xfrm>
            <a:off x="3414713" y="2187575"/>
            <a:ext cx="1447800" cy="533400"/>
          </a:xfrm>
          <a:prstGeom prst="line">
            <a:avLst/>
          </a:prstGeom>
          <a:noFill/>
          <a:ln w="28575">
            <a:solidFill>
              <a:srgbClr val="FF6600"/>
            </a:solidFill>
            <a:round/>
            <a:headEnd/>
            <a:tailEnd type="triangle" w="med" len="lg"/>
          </a:ln>
        </p:spPr>
        <p:txBody>
          <a:bodyPr/>
          <a:lstStyle/>
          <a:p>
            <a:endParaRPr lang="zh-CN" alt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F7D4E-6044-466D-B185-98BBD208D231}"/>
              </a:ext>
            </a:extLst>
          </p:cNvPr>
          <p:cNvSpPr>
            <a:spLocks noGrp="1"/>
          </p:cNvSpPr>
          <p:nvPr>
            <p:ph type="title"/>
          </p:nvPr>
        </p:nvSpPr>
        <p:spPr/>
        <p:txBody>
          <a:bodyPr/>
          <a:lstStyle/>
          <a:p>
            <a:r>
              <a:rPr lang="en-US" altLang="zh-CN" dirty="0"/>
              <a:t>9.1 </a:t>
            </a:r>
            <a:r>
              <a:rPr lang="zh-CN" altLang="en-US" dirty="0"/>
              <a:t>计算机体系结构的</a:t>
            </a:r>
            <a:r>
              <a:rPr lang="zh-CN" altLang="en-US" dirty="0">
                <a:solidFill>
                  <a:srgbClr val="CC0000"/>
                </a:solidFill>
              </a:rPr>
              <a:t>并行性</a:t>
            </a:r>
            <a:endParaRPr lang="zh-CN" altLang="en-US" dirty="0"/>
          </a:p>
        </p:txBody>
      </p:sp>
      <p:sp>
        <p:nvSpPr>
          <p:cNvPr id="3" name="内容占位符 2">
            <a:extLst>
              <a:ext uri="{FF2B5EF4-FFF2-40B4-BE49-F238E27FC236}">
                <a16:creationId xmlns:a16="http://schemas.microsoft.com/office/drawing/2014/main" id="{6DC5C39D-116C-46EA-B83F-F65D1795BF0E}"/>
              </a:ext>
            </a:extLst>
          </p:cNvPr>
          <p:cNvSpPr>
            <a:spLocks noGrp="1"/>
          </p:cNvSpPr>
          <p:nvPr>
            <p:ph idx="1"/>
          </p:nvPr>
        </p:nvSpPr>
        <p:spPr>
          <a:xfrm>
            <a:off x="457200" y="1268699"/>
            <a:ext cx="8507410" cy="5452775"/>
          </a:xfrm>
        </p:spPr>
        <p:txBody>
          <a:bodyPr/>
          <a:lstStyle/>
          <a:p>
            <a:r>
              <a:rPr lang="zh-CN" altLang="en-US" dirty="0"/>
              <a:t>并行计算：</a:t>
            </a:r>
            <a:br>
              <a:rPr lang="en-US" altLang="zh-CN" dirty="0"/>
            </a:br>
            <a:r>
              <a:rPr lang="zh-CN" altLang="en-US" dirty="0"/>
              <a:t>同时对多个</a:t>
            </a:r>
            <a:r>
              <a:rPr lang="zh-CN" altLang="en-US" dirty="0">
                <a:solidFill>
                  <a:srgbClr val="FF0000"/>
                </a:solidFill>
              </a:rPr>
              <a:t>任务</a:t>
            </a:r>
            <a:r>
              <a:rPr lang="zh-CN" altLang="en-US" dirty="0"/>
              <a:t>、多条</a:t>
            </a:r>
            <a:r>
              <a:rPr lang="zh-CN" altLang="en-US" dirty="0">
                <a:solidFill>
                  <a:srgbClr val="FF0000"/>
                </a:solidFill>
              </a:rPr>
              <a:t>指令</a:t>
            </a:r>
            <a:r>
              <a:rPr lang="zh-CN" altLang="en-US" dirty="0"/>
              <a:t>、多个</a:t>
            </a:r>
            <a:r>
              <a:rPr lang="zh-CN" altLang="en-US" dirty="0">
                <a:solidFill>
                  <a:srgbClr val="FF0000"/>
                </a:solidFill>
              </a:rPr>
              <a:t>数据</a:t>
            </a:r>
            <a:r>
              <a:rPr lang="zh-CN" altLang="en-US" dirty="0"/>
              <a:t>进行处理。</a:t>
            </a:r>
            <a:endParaRPr lang="en-US" altLang="zh-CN" dirty="0"/>
          </a:p>
          <a:p>
            <a:r>
              <a:rPr lang="zh-CN" altLang="en-US" dirty="0"/>
              <a:t>并行计算机系统：完成并行计算的计算机。</a:t>
            </a:r>
            <a:endParaRPr lang="en-US" altLang="zh-CN" dirty="0"/>
          </a:p>
          <a:p>
            <a:pPr lvl="1"/>
            <a:r>
              <a:rPr lang="zh-CN" altLang="en-US" dirty="0"/>
              <a:t>多个</a:t>
            </a:r>
            <a:r>
              <a:rPr lang="zh-CN" altLang="en-US" dirty="0">
                <a:solidFill>
                  <a:srgbClr val="0000FF"/>
                </a:solidFill>
              </a:rPr>
              <a:t>处理器</a:t>
            </a:r>
            <a:endParaRPr lang="en-US" altLang="zh-CN" dirty="0">
              <a:solidFill>
                <a:srgbClr val="0000FF"/>
              </a:solidFill>
            </a:endParaRPr>
          </a:p>
          <a:p>
            <a:pPr lvl="1"/>
            <a:r>
              <a:rPr lang="zh-CN" altLang="en-US" dirty="0"/>
              <a:t>多个</a:t>
            </a:r>
            <a:r>
              <a:rPr lang="zh-CN" altLang="en-US" dirty="0">
                <a:solidFill>
                  <a:srgbClr val="0000FF"/>
                </a:solidFill>
              </a:rPr>
              <a:t>计算机</a:t>
            </a:r>
            <a:endParaRPr lang="en-US" altLang="zh-CN" dirty="0">
              <a:solidFill>
                <a:srgbClr val="0000FF"/>
              </a:solidFill>
            </a:endParaRPr>
          </a:p>
          <a:p>
            <a:pPr lvl="1"/>
            <a:r>
              <a:rPr lang="zh-CN" altLang="en-US" dirty="0"/>
              <a:t>互连</a:t>
            </a:r>
            <a:r>
              <a:rPr lang="zh-CN" altLang="en-US" dirty="0">
                <a:solidFill>
                  <a:srgbClr val="0000FF"/>
                </a:solidFill>
              </a:rPr>
              <a:t>网络</a:t>
            </a:r>
          </a:p>
        </p:txBody>
      </p:sp>
      <p:sp>
        <p:nvSpPr>
          <p:cNvPr id="4" name="灯片编号占位符 3">
            <a:extLst>
              <a:ext uri="{FF2B5EF4-FFF2-40B4-BE49-F238E27FC236}">
                <a16:creationId xmlns:a16="http://schemas.microsoft.com/office/drawing/2014/main" id="{7A47F17E-1792-4055-AD8E-65A8BD753712}"/>
              </a:ext>
            </a:extLst>
          </p:cNvPr>
          <p:cNvSpPr>
            <a:spLocks noGrp="1"/>
          </p:cNvSpPr>
          <p:nvPr>
            <p:ph type="sldNum" sz="quarter" idx="11"/>
          </p:nvPr>
        </p:nvSpPr>
        <p:spPr/>
        <p:txBody>
          <a:bodyPr/>
          <a:lstStyle/>
          <a:p>
            <a:pPr>
              <a:defRPr/>
            </a:pPr>
            <a:fld id="{AABBFEFB-84C5-4B34-ADA0-706ACFA6BEF5}" type="slidenum">
              <a:rPr lang="zh-CN" altLang="en-US" smtClean="0"/>
              <a:pPr>
                <a:defRPr/>
              </a:pPr>
              <a:t>4</a:t>
            </a:fld>
            <a:endParaRPr lang="en-US" altLang="zh-CN"/>
          </a:p>
        </p:txBody>
      </p:sp>
    </p:spTree>
    <p:extLst>
      <p:ext uri="{BB962C8B-B14F-4D97-AF65-F5344CB8AC3E}">
        <p14:creationId xmlns:p14="http://schemas.microsoft.com/office/powerpoint/2010/main" val="1623025392"/>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p:spPr>
        <p:txBody>
          <a:bodyPr/>
          <a:lstStyle/>
          <a:p>
            <a:fld id="{3C3A7C55-5D4D-480C-9C02-D2012C0F1D12}" type="slidenum">
              <a:rPr lang="zh-CN" altLang="en-US"/>
              <a:pPr/>
              <a:t>40</a:t>
            </a:fld>
            <a:endParaRPr lang="en-US" altLang="zh-CN"/>
          </a:p>
        </p:txBody>
      </p:sp>
      <p:sp>
        <p:nvSpPr>
          <p:cNvPr id="26627"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6628" name="Rectangle 3"/>
          <p:cNvSpPr>
            <a:spLocks noGrp="1" noChangeArrowheads="1"/>
          </p:cNvSpPr>
          <p:nvPr>
            <p:ph type="body" idx="1"/>
          </p:nvPr>
        </p:nvSpPr>
        <p:spPr>
          <a:xfrm>
            <a:off x="179388" y="981075"/>
            <a:ext cx="8785225" cy="5761038"/>
          </a:xfrm>
        </p:spPr>
        <p:txBody>
          <a:bodyPr/>
          <a:lstStyle/>
          <a:p>
            <a:pPr eaLnBrk="1" hangingPunct="1">
              <a:spcBef>
                <a:spcPct val="10000"/>
              </a:spcBef>
              <a:buFont typeface="Wingdings" pitchFamily="2" charset="2"/>
              <a:buNone/>
            </a:pPr>
            <a:r>
              <a:rPr lang="en-US" altLang="zh-CN" dirty="0"/>
              <a:t>【</a:t>
            </a:r>
            <a:r>
              <a:rPr lang="zh-CN" altLang="en-US" dirty="0"/>
              <a:t>例</a:t>
            </a:r>
            <a:r>
              <a:rPr lang="en-US" altLang="zh-CN" dirty="0"/>
              <a:t>】</a:t>
            </a:r>
            <a:r>
              <a:rPr lang="zh-CN" altLang="en-US" dirty="0"/>
              <a:t>用</a:t>
            </a:r>
            <a:r>
              <a:rPr lang="zh-CN" altLang="en-US" dirty="0">
                <a:solidFill>
                  <a:srgbClr val="CC0000"/>
                </a:solidFill>
                <a:ea typeface="黑体" pitchFamily="2" charset="-122"/>
              </a:rPr>
              <a:t>标量处理机</a:t>
            </a:r>
            <a:r>
              <a:rPr lang="zh-CN" altLang="en-US" dirty="0"/>
              <a:t>来计算 </a:t>
            </a:r>
            <a:r>
              <a:rPr lang="en-US" altLang="zh-CN" i="1" dirty="0"/>
              <a:t>Y </a:t>
            </a:r>
            <a:r>
              <a:rPr lang="zh-CN" altLang="en-US" dirty="0"/>
              <a:t>＝ </a:t>
            </a:r>
            <a:r>
              <a:rPr lang="en-US" altLang="zh-CN" i="1" dirty="0"/>
              <a:t>a </a:t>
            </a:r>
            <a:r>
              <a:rPr lang="en-US" altLang="zh-CN" dirty="0"/>
              <a:t>× </a:t>
            </a:r>
            <a:r>
              <a:rPr lang="en-US" altLang="zh-CN" i="1" dirty="0"/>
              <a:t>X </a:t>
            </a:r>
            <a:r>
              <a:rPr lang="zh-CN" altLang="en-US" dirty="0"/>
              <a:t>＋ </a:t>
            </a:r>
            <a:r>
              <a:rPr lang="en-US" altLang="zh-CN" i="1" dirty="0"/>
              <a:t>Y</a:t>
            </a:r>
            <a:endParaRPr lang="en-US" altLang="zh-CN" sz="2400" dirty="0"/>
          </a:p>
          <a:p>
            <a:pPr eaLnBrk="1" hangingPunct="1">
              <a:spcBef>
                <a:spcPct val="10000"/>
              </a:spcBef>
              <a:buFont typeface="Wingdings" pitchFamily="2" charset="2"/>
              <a:buNone/>
            </a:pPr>
            <a:r>
              <a:rPr lang="en-US" altLang="zh-CN" sz="2400" dirty="0">
                <a:latin typeface="Courier New" pitchFamily="49" charset="0"/>
              </a:rPr>
              <a:t>     </a:t>
            </a:r>
            <a:r>
              <a:rPr lang="zh-CN" altLang="en-US" sz="2400" dirty="0">
                <a:solidFill>
                  <a:srgbClr val="008000"/>
                </a:solidFill>
                <a:latin typeface="Courier New" pitchFamily="49" charset="0"/>
              </a:rPr>
              <a:t>假定</a:t>
            </a:r>
            <a:r>
              <a:rPr lang="en-US" altLang="zh-CN" sz="2400" dirty="0">
                <a:solidFill>
                  <a:srgbClr val="008000"/>
                </a:solidFill>
                <a:latin typeface="Courier New" pitchFamily="49" charset="0"/>
              </a:rPr>
              <a:t>X</a:t>
            </a:r>
            <a:r>
              <a:rPr lang="zh-CN" altLang="en-US" sz="2400" dirty="0">
                <a:solidFill>
                  <a:srgbClr val="008000"/>
                </a:solidFill>
                <a:latin typeface="Courier New" pitchFamily="49" charset="0"/>
              </a:rPr>
              <a:t>、</a:t>
            </a:r>
            <a:r>
              <a:rPr lang="en-US" altLang="zh-CN" sz="2400" dirty="0">
                <a:solidFill>
                  <a:srgbClr val="008000"/>
                </a:solidFill>
                <a:latin typeface="Courier New" pitchFamily="49" charset="0"/>
              </a:rPr>
              <a:t>Y</a:t>
            </a:r>
            <a:r>
              <a:rPr lang="zh-CN" altLang="en-US" sz="2400" dirty="0">
                <a:solidFill>
                  <a:srgbClr val="008000"/>
                </a:solidFill>
                <a:latin typeface="Courier New" pitchFamily="49" charset="0"/>
              </a:rPr>
              <a:t>向量首元素地址在寄存器</a:t>
            </a:r>
            <a:r>
              <a:rPr lang="en-US" altLang="zh-CN" sz="2400" dirty="0">
                <a:solidFill>
                  <a:srgbClr val="008000"/>
                </a:solidFill>
                <a:latin typeface="Courier New" pitchFamily="49" charset="0"/>
              </a:rPr>
              <a:t>Rx</a:t>
            </a:r>
            <a:r>
              <a:rPr lang="zh-CN" altLang="en-US" sz="2400" dirty="0">
                <a:solidFill>
                  <a:srgbClr val="008000"/>
                </a:solidFill>
                <a:latin typeface="Courier New" pitchFamily="49" charset="0"/>
              </a:rPr>
              <a:t>、</a:t>
            </a:r>
            <a:r>
              <a:rPr lang="en-US" altLang="zh-CN" sz="2400" dirty="0">
                <a:solidFill>
                  <a:srgbClr val="008000"/>
                </a:solidFill>
                <a:latin typeface="Courier New" pitchFamily="49" charset="0"/>
              </a:rPr>
              <a:t>Ry</a:t>
            </a:r>
            <a:r>
              <a:rPr lang="zh-CN" altLang="en-US" sz="2400" dirty="0">
                <a:solidFill>
                  <a:srgbClr val="008000"/>
                </a:solidFill>
                <a:latin typeface="Courier New" pitchFamily="49" charset="0"/>
              </a:rPr>
              <a:t>中；向量元素个数为</a:t>
            </a:r>
            <a:r>
              <a:rPr lang="en-US" altLang="zh-CN" sz="2400" dirty="0">
                <a:solidFill>
                  <a:srgbClr val="008000"/>
                </a:solidFill>
                <a:latin typeface="Courier New" pitchFamily="49" charset="0"/>
              </a:rPr>
              <a:t>64</a:t>
            </a:r>
            <a:r>
              <a:rPr lang="zh-CN" altLang="en-US" sz="2400" dirty="0">
                <a:solidFill>
                  <a:srgbClr val="008000"/>
                </a:solidFill>
                <a:latin typeface="Courier New" pitchFamily="49" charset="0"/>
              </a:rPr>
              <a:t>，每元素为</a:t>
            </a:r>
            <a:r>
              <a:rPr lang="en-US" altLang="zh-CN" sz="2400" dirty="0">
                <a:solidFill>
                  <a:srgbClr val="008000"/>
                </a:solidFill>
                <a:latin typeface="Courier New" pitchFamily="49" charset="0"/>
              </a:rPr>
              <a:t>64bit</a:t>
            </a:r>
            <a:r>
              <a:rPr lang="zh-CN" altLang="en-US" sz="2400" dirty="0">
                <a:solidFill>
                  <a:srgbClr val="008000"/>
                </a:solidFill>
                <a:latin typeface="Courier New" pitchFamily="49" charset="0"/>
              </a:rPr>
              <a:t>。</a:t>
            </a:r>
          </a:p>
          <a:p>
            <a:pPr eaLnBrk="1" hangingPunct="1">
              <a:spcBef>
                <a:spcPct val="10000"/>
              </a:spcBef>
              <a:buFont typeface="Wingdings" pitchFamily="2" charset="2"/>
              <a:buNone/>
            </a:pPr>
            <a:r>
              <a:rPr lang="zh-CN" altLang="en-US" sz="2400" dirty="0">
                <a:latin typeface="Courier New" pitchFamily="49" charset="0"/>
              </a:rPr>
              <a:t>		 </a:t>
            </a:r>
            <a:r>
              <a:rPr lang="en-US" altLang="zh-CN" sz="2400" dirty="0">
                <a:latin typeface="Courier New" pitchFamily="49" charset="0"/>
              </a:rPr>
              <a:t>LD	</a:t>
            </a:r>
            <a:r>
              <a:rPr lang="en-US" altLang="zh-CN" sz="2400" dirty="0">
                <a:solidFill>
                  <a:srgbClr val="FF0066"/>
                </a:solidFill>
                <a:latin typeface="Courier New" pitchFamily="49" charset="0"/>
              </a:rPr>
              <a:t>F0</a:t>
            </a:r>
            <a:r>
              <a:rPr lang="en-US" altLang="zh-CN" sz="2400" dirty="0">
                <a:latin typeface="Courier New" pitchFamily="49" charset="0"/>
              </a:rPr>
              <a:t>,a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标量</a:t>
            </a:r>
            <a:r>
              <a:rPr lang="en-US" altLang="zh-CN" sz="2400" dirty="0">
                <a:solidFill>
                  <a:srgbClr val="0000FF"/>
                </a:solidFill>
                <a:latin typeface="Courier New" pitchFamily="49" charset="0"/>
              </a:rPr>
              <a:t>a</a:t>
            </a:r>
            <a:r>
              <a:rPr lang="zh-CN" altLang="en-US" sz="2400" dirty="0">
                <a:solidFill>
                  <a:srgbClr val="0000FF"/>
                </a:solidFill>
                <a:latin typeface="Courier New" pitchFamily="49" charset="0"/>
              </a:rPr>
              <a:t>装入寄存器</a:t>
            </a:r>
            <a:r>
              <a:rPr lang="en-US" altLang="zh-CN" sz="2400" dirty="0">
                <a:solidFill>
                  <a:srgbClr val="0000FF"/>
                </a:solidFill>
                <a:latin typeface="Courier New" pitchFamily="49" charset="0"/>
              </a:rPr>
              <a:t>F0</a:t>
            </a:r>
          </a:p>
          <a:p>
            <a:pPr eaLnBrk="1" hangingPunct="1">
              <a:spcBef>
                <a:spcPct val="10000"/>
              </a:spcBef>
              <a:buFont typeface="Wingdings" pitchFamily="2" charset="2"/>
              <a:buNone/>
            </a:pPr>
            <a:r>
              <a:rPr lang="en-US" altLang="zh-CN" sz="2400" dirty="0">
                <a:latin typeface="Courier New" pitchFamily="49" charset="0"/>
              </a:rPr>
              <a:t>		 ADD	</a:t>
            </a:r>
            <a:r>
              <a:rPr lang="en-US" altLang="zh-CN" sz="2400" dirty="0">
                <a:solidFill>
                  <a:srgbClr val="6600FF"/>
                </a:solidFill>
                <a:latin typeface="Courier New" pitchFamily="49" charset="0"/>
              </a:rPr>
              <a:t>R4</a:t>
            </a:r>
            <a:r>
              <a:rPr lang="en-US" altLang="zh-CN" sz="2400" dirty="0">
                <a:latin typeface="Courier New" pitchFamily="49" charset="0"/>
              </a:rPr>
              <a:t>,Rx,#512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向量元素的末地址装入寄存器</a:t>
            </a:r>
            <a:r>
              <a:rPr lang="en-US" altLang="zh-CN" sz="2400" dirty="0">
                <a:solidFill>
                  <a:srgbClr val="0000FF"/>
                </a:solidFill>
                <a:latin typeface="Courier New" pitchFamily="49" charset="0"/>
              </a:rPr>
              <a:t>R4</a:t>
            </a:r>
          </a:p>
          <a:p>
            <a:pPr eaLnBrk="1" hangingPunct="1">
              <a:spcBef>
                <a:spcPct val="10000"/>
              </a:spcBef>
              <a:buFont typeface="Wingdings" pitchFamily="2" charset="2"/>
              <a:buNone/>
            </a:pPr>
            <a:r>
              <a:rPr lang="en-US" altLang="zh-CN" sz="2400" dirty="0">
                <a:latin typeface="Courier New" pitchFamily="49" charset="0"/>
              </a:rPr>
              <a:t>LOOP: LD	F2,M(Rx)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取向量元素</a:t>
            </a:r>
            <a:r>
              <a:rPr lang="en-US" altLang="zh-CN" sz="2400" dirty="0">
                <a:solidFill>
                  <a:srgbClr val="0000FF"/>
                </a:solidFill>
                <a:latin typeface="Courier New" pitchFamily="49" charset="0"/>
              </a:rPr>
              <a:t>X(</a:t>
            </a:r>
            <a:r>
              <a:rPr lang="en-US" altLang="zh-CN" sz="2400" dirty="0" err="1">
                <a:solidFill>
                  <a:srgbClr val="0000FF"/>
                </a:solidFill>
                <a:latin typeface="Courier New" pitchFamily="49" charset="0"/>
              </a:rPr>
              <a:t>i</a:t>
            </a:r>
            <a:r>
              <a:rPr lang="en-US" altLang="zh-CN" sz="2400" dirty="0">
                <a:solidFill>
                  <a:srgbClr val="0000FF"/>
                </a:solidFill>
                <a:latin typeface="Courier New" pitchFamily="49" charset="0"/>
              </a:rPr>
              <a:t>)</a:t>
            </a:r>
          </a:p>
          <a:p>
            <a:pPr eaLnBrk="1" hangingPunct="1">
              <a:spcBef>
                <a:spcPct val="10000"/>
              </a:spcBef>
              <a:buFont typeface="Wingdings" pitchFamily="2" charset="2"/>
              <a:buNone/>
            </a:pPr>
            <a:r>
              <a:rPr lang="en-US" altLang="zh-CN" sz="2400" dirty="0">
                <a:latin typeface="Courier New" pitchFamily="49" charset="0"/>
              </a:rPr>
              <a:t>		 MUL	F2,</a:t>
            </a:r>
            <a:r>
              <a:rPr lang="en-US" altLang="zh-CN" sz="2400" dirty="0">
                <a:solidFill>
                  <a:srgbClr val="FF0066"/>
                </a:solidFill>
                <a:latin typeface="Courier New" pitchFamily="49" charset="0"/>
              </a:rPr>
              <a:t>F0</a:t>
            </a:r>
            <a:r>
              <a:rPr lang="en-US" altLang="zh-CN" sz="2400" dirty="0">
                <a:latin typeface="Courier New" pitchFamily="49" charset="0"/>
              </a:rPr>
              <a:t>,F2	</a:t>
            </a:r>
            <a:r>
              <a:rPr lang="en-US" altLang="zh-CN" sz="2400" dirty="0">
                <a:solidFill>
                  <a:srgbClr val="0000FF"/>
                </a:solidFill>
                <a:latin typeface="Courier New" pitchFamily="49" charset="0"/>
              </a:rPr>
              <a:t>;a</a:t>
            </a:r>
            <a:r>
              <a:rPr lang="zh-CN" altLang="en-US" sz="2400" dirty="0">
                <a:solidFill>
                  <a:srgbClr val="0000FF"/>
                </a:solidFill>
                <a:latin typeface="Courier New" pitchFamily="49" charset="0"/>
              </a:rPr>
              <a:t>与</a:t>
            </a:r>
            <a:r>
              <a:rPr lang="en-US" altLang="zh-CN" sz="2400" dirty="0">
                <a:solidFill>
                  <a:srgbClr val="0000FF"/>
                </a:solidFill>
                <a:latin typeface="Courier New" pitchFamily="49" charset="0"/>
              </a:rPr>
              <a:t>X(</a:t>
            </a:r>
            <a:r>
              <a:rPr lang="en-US" altLang="zh-CN" sz="2400" dirty="0" err="1">
                <a:solidFill>
                  <a:srgbClr val="0000FF"/>
                </a:solidFill>
                <a:latin typeface="Courier New" pitchFamily="49" charset="0"/>
              </a:rPr>
              <a:t>i</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相乘</a:t>
            </a:r>
          </a:p>
          <a:p>
            <a:pPr eaLnBrk="1" hangingPunct="1">
              <a:spcBef>
                <a:spcPct val="10000"/>
              </a:spcBef>
              <a:buFont typeface="Wingdings" pitchFamily="2" charset="2"/>
              <a:buNone/>
            </a:pPr>
            <a:r>
              <a:rPr lang="zh-CN" altLang="en-US" sz="2400" dirty="0">
                <a:latin typeface="Courier New" pitchFamily="49" charset="0"/>
              </a:rPr>
              <a:t>		 </a:t>
            </a:r>
            <a:r>
              <a:rPr lang="en-US" altLang="zh-CN" sz="2400" dirty="0">
                <a:latin typeface="Courier New" pitchFamily="49" charset="0"/>
              </a:rPr>
              <a:t>LD	F4,M(Ry)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取向量元素</a:t>
            </a:r>
            <a:r>
              <a:rPr lang="en-US" altLang="zh-CN" sz="2400" dirty="0">
                <a:solidFill>
                  <a:srgbClr val="0000FF"/>
                </a:solidFill>
                <a:latin typeface="Courier New" pitchFamily="49" charset="0"/>
              </a:rPr>
              <a:t>Y(</a:t>
            </a:r>
            <a:r>
              <a:rPr lang="en-US" altLang="zh-CN" sz="2400" dirty="0" err="1">
                <a:solidFill>
                  <a:srgbClr val="0000FF"/>
                </a:solidFill>
                <a:latin typeface="Courier New" pitchFamily="49" charset="0"/>
              </a:rPr>
              <a:t>i</a:t>
            </a:r>
            <a:r>
              <a:rPr lang="en-US" altLang="zh-CN" sz="2400" dirty="0">
                <a:solidFill>
                  <a:srgbClr val="0000FF"/>
                </a:solidFill>
                <a:latin typeface="Courier New" pitchFamily="49" charset="0"/>
              </a:rPr>
              <a:t>)</a:t>
            </a:r>
          </a:p>
          <a:p>
            <a:pPr eaLnBrk="1" hangingPunct="1">
              <a:spcBef>
                <a:spcPct val="10000"/>
              </a:spcBef>
              <a:buFont typeface="Wingdings" pitchFamily="2" charset="2"/>
              <a:buNone/>
            </a:pPr>
            <a:r>
              <a:rPr lang="en-US" altLang="zh-CN" sz="2400" dirty="0">
                <a:latin typeface="Courier New" pitchFamily="49" charset="0"/>
              </a:rPr>
              <a:t>		 ADD	F4,F2,F4	</a:t>
            </a:r>
            <a:r>
              <a:rPr lang="en-US" altLang="zh-CN" sz="2400" dirty="0">
                <a:solidFill>
                  <a:srgbClr val="0000FF"/>
                </a:solidFill>
                <a:latin typeface="Courier New" pitchFamily="49" charset="0"/>
              </a:rPr>
              <a:t>;</a:t>
            </a:r>
            <a:r>
              <a:rPr lang="en-US" altLang="zh-CN" sz="2400" dirty="0" err="1">
                <a:solidFill>
                  <a:srgbClr val="0000FF"/>
                </a:solidFill>
                <a:latin typeface="Courier New" pitchFamily="49" charset="0"/>
              </a:rPr>
              <a:t>aX</a:t>
            </a:r>
            <a:r>
              <a:rPr lang="en-US" altLang="zh-CN" sz="2400" dirty="0">
                <a:solidFill>
                  <a:srgbClr val="0000FF"/>
                </a:solidFill>
                <a:latin typeface="Courier New" pitchFamily="49" charset="0"/>
              </a:rPr>
              <a:t>(</a:t>
            </a:r>
            <a:r>
              <a:rPr lang="en-US" altLang="zh-CN" sz="2400" dirty="0" err="1">
                <a:solidFill>
                  <a:srgbClr val="0000FF"/>
                </a:solidFill>
                <a:latin typeface="Courier New" pitchFamily="49" charset="0"/>
              </a:rPr>
              <a:t>i</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与</a:t>
            </a:r>
            <a:r>
              <a:rPr lang="en-US" altLang="zh-CN" sz="2400" dirty="0">
                <a:solidFill>
                  <a:srgbClr val="0000FF"/>
                </a:solidFill>
                <a:latin typeface="Courier New" pitchFamily="49" charset="0"/>
              </a:rPr>
              <a:t>Y(</a:t>
            </a:r>
            <a:r>
              <a:rPr lang="en-US" altLang="zh-CN" sz="2400" dirty="0" err="1">
                <a:solidFill>
                  <a:srgbClr val="0000FF"/>
                </a:solidFill>
                <a:latin typeface="Courier New" pitchFamily="49" charset="0"/>
              </a:rPr>
              <a:t>i</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相加</a:t>
            </a:r>
          </a:p>
          <a:p>
            <a:pPr eaLnBrk="1" hangingPunct="1">
              <a:spcBef>
                <a:spcPct val="10000"/>
              </a:spcBef>
              <a:buFont typeface="Wingdings" pitchFamily="2" charset="2"/>
              <a:buNone/>
            </a:pPr>
            <a:r>
              <a:rPr lang="zh-CN" altLang="en-US" sz="2400" dirty="0">
                <a:latin typeface="Courier New" pitchFamily="49" charset="0"/>
              </a:rPr>
              <a:t>		 </a:t>
            </a:r>
            <a:r>
              <a:rPr lang="en-US" altLang="zh-CN" sz="2400" dirty="0">
                <a:latin typeface="Courier New" pitchFamily="49" charset="0"/>
              </a:rPr>
              <a:t>SD	M(Ry),F4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存储结果向量元素</a:t>
            </a:r>
          </a:p>
          <a:p>
            <a:pPr eaLnBrk="1" hangingPunct="1">
              <a:spcBef>
                <a:spcPct val="10000"/>
              </a:spcBef>
              <a:buFont typeface="Wingdings" pitchFamily="2" charset="2"/>
              <a:buNone/>
            </a:pPr>
            <a:r>
              <a:rPr lang="zh-CN" altLang="en-US" sz="2400" dirty="0">
                <a:latin typeface="Courier New" pitchFamily="49" charset="0"/>
              </a:rPr>
              <a:t>		 </a:t>
            </a:r>
            <a:r>
              <a:rPr lang="en-US" altLang="zh-CN" sz="2400" dirty="0">
                <a:latin typeface="Courier New" pitchFamily="49" charset="0"/>
              </a:rPr>
              <a:t>ADD	Rx,Rx,#8	</a:t>
            </a:r>
            <a:r>
              <a:rPr lang="en-US" altLang="zh-CN" sz="2400" dirty="0">
                <a:solidFill>
                  <a:srgbClr val="0000FF"/>
                </a:solidFill>
                <a:latin typeface="Courier New" pitchFamily="49" charset="0"/>
              </a:rPr>
              <a:t>;X</a:t>
            </a:r>
            <a:r>
              <a:rPr lang="zh-CN" altLang="en-US" sz="2400" dirty="0">
                <a:solidFill>
                  <a:srgbClr val="0000FF"/>
                </a:solidFill>
                <a:latin typeface="Courier New" pitchFamily="49" charset="0"/>
              </a:rPr>
              <a:t>向量元素下标加</a:t>
            </a:r>
            <a:r>
              <a:rPr lang="en-US" altLang="zh-CN" sz="2400" dirty="0">
                <a:solidFill>
                  <a:srgbClr val="0000FF"/>
                </a:solidFill>
                <a:latin typeface="Courier New" pitchFamily="49" charset="0"/>
              </a:rPr>
              <a:t>1</a:t>
            </a:r>
          </a:p>
          <a:p>
            <a:pPr eaLnBrk="1" hangingPunct="1">
              <a:spcBef>
                <a:spcPct val="10000"/>
              </a:spcBef>
              <a:buFont typeface="Wingdings" pitchFamily="2" charset="2"/>
              <a:buNone/>
            </a:pPr>
            <a:r>
              <a:rPr lang="en-US" altLang="zh-CN" sz="2400" dirty="0">
                <a:latin typeface="Courier New" pitchFamily="49" charset="0"/>
              </a:rPr>
              <a:t>		 ADD	Ry,Ry,#8	</a:t>
            </a:r>
            <a:r>
              <a:rPr lang="en-US" altLang="zh-CN" sz="2400" dirty="0">
                <a:solidFill>
                  <a:srgbClr val="0000FF"/>
                </a:solidFill>
                <a:latin typeface="Courier New" pitchFamily="49" charset="0"/>
              </a:rPr>
              <a:t>;Y</a:t>
            </a:r>
            <a:r>
              <a:rPr lang="zh-CN" altLang="en-US" sz="2400" dirty="0">
                <a:solidFill>
                  <a:srgbClr val="0000FF"/>
                </a:solidFill>
                <a:latin typeface="Courier New" pitchFamily="49" charset="0"/>
              </a:rPr>
              <a:t>向量元素下标加</a:t>
            </a:r>
            <a:r>
              <a:rPr lang="en-US" altLang="zh-CN" sz="2400" dirty="0">
                <a:solidFill>
                  <a:srgbClr val="0000FF"/>
                </a:solidFill>
                <a:latin typeface="Courier New" pitchFamily="49" charset="0"/>
              </a:rPr>
              <a:t>1</a:t>
            </a:r>
          </a:p>
          <a:p>
            <a:pPr eaLnBrk="1" hangingPunct="1">
              <a:spcBef>
                <a:spcPct val="10000"/>
              </a:spcBef>
              <a:buFont typeface="Wingdings" pitchFamily="2" charset="2"/>
              <a:buNone/>
            </a:pPr>
            <a:r>
              <a:rPr lang="en-US" altLang="zh-CN" sz="2400" dirty="0">
                <a:latin typeface="Courier New" pitchFamily="49" charset="0"/>
              </a:rPr>
              <a:t>		 SUB	R20,</a:t>
            </a:r>
            <a:r>
              <a:rPr lang="en-US" altLang="zh-CN" sz="2400" dirty="0">
                <a:solidFill>
                  <a:srgbClr val="6600FF"/>
                </a:solidFill>
                <a:latin typeface="Courier New" pitchFamily="49" charset="0"/>
              </a:rPr>
              <a:t>R4</a:t>
            </a:r>
            <a:r>
              <a:rPr lang="en-US" altLang="zh-CN" sz="2400" dirty="0">
                <a:latin typeface="Courier New" pitchFamily="49" charset="0"/>
              </a:rPr>
              <a:t>,Rx	</a:t>
            </a:r>
            <a:r>
              <a:rPr lang="en-US" altLang="zh-CN" sz="2400" dirty="0">
                <a:solidFill>
                  <a:srgbClr val="0000FF"/>
                </a:solidFill>
                <a:latin typeface="Courier New" pitchFamily="49" charset="0"/>
              </a:rPr>
              <a:t>;(R4)-(Rx)</a:t>
            </a:r>
            <a:r>
              <a:rPr lang="en-US" altLang="zh-CN" sz="2400" dirty="0">
                <a:solidFill>
                  <a:srgbClr val="0000FF"/>
                </a:solidFill>
                <a:latin typeface="宋体" panose="02010600030101010101" pitchFamily="2" charset="-122"/>
                <a:ea typeface="宋体" panose="02010600030101010101" pitchFamily="2" charset="-122"/>
              </a:rPr>
              <a:t>→</a:t>
            </a:r>
            <a:r>
              <a:rPr lang="en-US" altLang="zh-CN" sz="2400" dirty="0">
                <a:solidFill>
                  <a:srgbClr val="0000FF"/>
                </a:solidFill>
                <a:latin typeface="Courier New" pitchFamily="49" charset="0"/>
              </a:rPr>
              <a:t>R20</a:t>
            </a:r>
            <a:r>
              <a:rPr lang="zh-CN" altLang="en-US" sz="2400" dirty="0">
                <a:solidFill>
                  <a:srgbClr val="0000FF"/>
                </a:solidFill>
                <a:latin typeface="Courier New" pitchFamily="49" charset="0"/>
              </a:rPr>
              <a:t>，计算是否到界</a:t>
            </a:r>
          </a:p>
          <a:p>
            <a:pPr eaLnBrk="1" hangingPunct="1">
              <a:spcBef>
                <a:spcPct val="10000"/>
              </a:spcBef>
              <a:buFont typeface="Wingdings" pitchFamily="2" charset="2"/>
              <a:buNone/>
            </a:pPr>
            <a:r>
              <a:rPr lang="zh-CN" altLang="en-US" sz="2400" dirty="0">
                <a:latin typeface="Courier New" pitchFamily="49" charset="0"/>
              </a:rPr>
              <a:t>		 </a:t>
            </a:r>
            <a:r>
              <a:rPr lang="en-US" altLang="zh-CN" sz="2400" dirty="0">
                <a:latin typeface="Courier New" pitchFamily="49" charset="0"/>
              </a:rPr>
              <a:t>BNZ	R20,LOOP	</a:t>
            </a:r>
            <a:r>
              <a:rPr lang="en-US" altLang="zh-CN" sz="2400" dirty="0">
                <a:solidFill>
                  <a:srgbClr val="0000FF"/>
                </a:solidFill>
                <a:latin typeface="Courier New" pitchFamily="49" charset="0"/>
              </a:rPr>
              <a:t>;</a:t>
            </a:r>
            <a:r>
              <a:rPr lang="zh-CN" altLang="en-US" sz="2400" dirty="0">
                <a:solidFill>
                  <a:srgbClr val="0000FF"/>
                </a:solidFill>
                <a:latin typeface="Courier New" pitchFamily="49" charset="0"/>
              </a:rPr>
              <a:t>若循环未结束，转</a:t>
            </a:r>
            <a:r>
              <a:rPr lang="en-US" altLang="zh-CN" sz="2400" dirty="0">
                <a:solidFill>
                  <a:srgbClr val="0000FF"/>
                </a:solidFill>
                <a:latin typeface="Courier New" pitchFamily="49" charset="0"/>
              </a:rPr>
              <a:t>LOOP</a:t>
            </a:r>
            <a:endParaRPr lang="zh-CN" altLang="en-US" dirty="0"/>
          </a:p>
        </p:txBody>
      </p:sp>
      <p:sp>
        <p:nvSpPr>
          <p:cNvPr id="26629"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二、向量处理机（</a:t>
            </a:r>
            <a:r>
              <a:rPr lang="en-US" altLang="zh-CN">
                <a:solidFill>
                  <a:srgbClr val="006600"/>
                </a:solidFill>
                <a:latin typeface="Arial" charset="0"/>
                <a:ea typeface="黑体" pitchFamily="2" charset="-122"/>
              </a:rPr>
              <a:t>Vector Processor</a:t>
            </a:r>
            <a:r>
              <a:rPr lang="zh-CN" altLang="en-US">
                <a:solidFill>
                  <a:srgbClr val="006600"/>
                </a:solidFill>
                <a:latin typeface="Arial" charset="0"/>
                <a:ea typeface="黑体" pitchFamily="2" charset="-122"/>
              </a:rPr>
              <a:t>）</a:t>
            </a:r>
          </a:p>
        </p:txBody>
      </p:sp>
      <p:sp>
        <p:nvSpPr>
          <p:cNvPr id="26630" name="Text Box 5"/>
          <p:cNvSpPr txBox="1">
            <a:spLocks noChangeArrowheads="1"/>
          </p:cNvSpPr>
          <p:nvPr/>
        </p:nvSpPr>
        <p:spPr bwMode="auto">
          <a:xfrm>
            <a:off x="4876800" y="1844675"/>
            <a:ext cx="914400" cy="396875"/>
          </a:xfrm>
          <a:prstGeom prst="rect">
            <a:avLst/>
          </a:prstGeom>
          <a:noFill/>
          <a:ln w="28575" algn="ctr">
            <a:noFill/>
            <a:miter lim="800000"/>
            <a:headEnd/>
            <a:tailEnd type="none" w="med" len="lg"/>
          </a:ln>
        </p:spPr>
        <p:txBody>
          <a:bodyPr>
            <a:spAutoFit/>
          </a:bodyPr>
          <a:lstStyle/>
          <a:p>
            <a:r>
              <a:rPr lang="en-US" altLang="zh-CN" sz="2000">
                <a:solidFill>
                  <a:srgbClr val="FF6600"/>
                </a:solidFill>
                <a:latin typeface="Arial" charset="0"/>
              </a:rPr>
              <a:t>64×8</a:t>
            </a:r>
          </a:p>
        </p:txBody>
      </p:sp>
      <p:sp>
        <p:nvSpPr>
          <p:cNvPr id="26631" name="Rectangle 6"/>
          <p:cNvSpPr>
            <a:spLocks noChangeArrowheads="1"/>
          </p:cNvSpPr>
          <p:nvPr/>
        </p:nvSpPr>
        <p:spPr bwMode="auto">
          <a:xfrm>
            <a:off x="152400" y="2225675"/>
            <a:ext cx="8686800" cy="4495800"/>
          </a:xfrm>
          <a:prstGeom prst="rect">
            <a:avLst/>
          </a:prstGeom>
          <a:noFill/>
          <a:ln w="28575" algn="ctr">
            <a:solidFill>
              <a:schemeClr val="tx1"/>
            </a:solidFill>
            <a:miter lim="800000"/>
            <a:headEnd/>
            <a:tailEnd type="none" w="med" len="lg"/>
          </a:ln>
        </p:spPr>
        <p:txBody>
          <a:bodyPr wrap="none" anchor="ctr"/>
          <a:lstStyle/>
          <a:p>
            <a:endParaRPr lang="zh-CN" altLang="en-US"/>
          </a:p>
        </p:txBody>
      </p:sp>
      <p:sp>
        <p:nvSpPr>
          <p:cNvPr id="1845256" name="Text Box 8"/>
          <p:cNvSpPr txBox="1">
            <a:spLocks noChangeArrowheads="1"/>
          </p:cNvSpPr>
          <p:nvPr/>
        </p:nvSpPr>
        <p:spPr bwMode="auto">
          <a:xfrm>
            <a:off x="6781800" y="4816475"/>
            <a:ext cx="1828800" cy="830997"/>
          </a:xfrm>
          <a:prstGeom prst="rect">
            <a:avLst/>
          </a:prstGeom>
          <a:solidFill>
            <a:srgbClr val="FFFF66"/>
          </a:solidFill>
          <a:ln w="28575" algn="ctr">
            <a:noFill/>
            <a:miter lim="800000"/>
            <a:headEnd/>
            <a:tailEnd type="none" w="med" len="lg"/>
          </a:ln>
          <a:effectLst>
            <a:glow rad="101600">
              <a:schemeClr val="accent1">
                <a:satMod val="175000"/>
                <a:alpha val="40000"/>
              </a:schemeClr>
            </a:glow>
            <a:outerShdw blurRad="50800" dist="38100" dir="2700000" algn="tl" rotWithShape="0">
              <a:prstClr val="black">
                <a:alpha val="40000"/>
              </a:prstClr>
            </a:outerShdw>
          </a:effectLst>
        </p:spPr>
        <p:txBody>
          <a:bodyPr>
            <a:spAutoFit/>
          </a:bodyPr>
          <a:lstStyle/>
          <a:p>
            <a:pPr algn="l">
              <a:defRPr/>
            </a:pPr>
            <a:r>
              <a:rPr lang="en-US" altLang="zh-CN" sz="2400">
                <a:latin typeface="+mn-lt"/>
              </a:rPr>
              <a:t>9×64</a:t>
            </a:r>
            <a:r>
              <a:rPr lang="zh-CN" altLang="en-US" sz="2400">
                <a:latin typeface="+mn-lt"/>
              </a:rPr>
              <a:t>＋</a:t>
            </a:r>
            <a:r>
              <a:rPr lang="en-US" altLang="zh-CN" sz="2400">
                <a:latin typeface="+mn-lt"/>
              </a:rPr>
              <a:t>2</a:t>
            </a:r>
            <a:r>
              <a:rPr lang="zh-CN" altLang="en-US" sz="2400">
                <a:latin typeface="+mn-lt"/>
              </a:rPr>
              <a:t>＝</a:t>
            </a:r>
            <a:r>
              <a:rPr lang="en-US" altLang="zh-CN" sz="2400">
                <a:latin typeface="+mn-lt"/>
              </a:rPr>
              <a:t>578</a:t>
            </a:r>
            <a:r>
              <a:rPr lang="zh-CN" altLang="en-US" sz="2400">
                <a:latin typeface="+mn-lt"/>
              </a:rPr>
              <a:t>条指令</a:t>
            </a:r>
          </a:p>
        </p:txBody>
      </p:sp>
      <p:sp>
        <p:nvSpPr>
          <p:cNvPr id="26633" name="Freeform 9"/>
          <p:cNvSpPr>
            <a:spLocks/>
          </p:cNvSpPr>
          <p:nvPr/>
        </p:nvSpPr>
        <p:spPr bwMode="auto">
          <a:xfrm>
            <a:off x="3635375" y="2060575"/>
            <a:ext cx="1296988" cy="647700"/>
          </a:xfrm>
          <a:custGeom>
            <a:avLst/>
            <a:gdLst>
              <a:gd name="T0" fmla="*/ 0 w 817"/>
              <a:gd name="T1" fmla="*/ 408 h 408"/>
              <a:gd name="T2" fmla="*/ 136 w 817"/>
              <a:gd name="T3" fmla="*/ 136 h 408"/>
              <a:gd name="T4" fmla="*/ 817 w 817"/>
              <a:gd name="T5" fmla="*/ 0 h 408"/>
              <a:gd name="T6" fmla="*/ 0 60000 65536"/>
              <a:gd name="T7" fmla="*/ 0 60000 65536"/>
              <a:gd name="T8" fmla="*/ 0 60000 65536"/>
              <a:gd name="T9" fmla="*/ 0 w 817"/>
              <a:gd name="T10" fmla="*/ 0 h 408"/>
              <a:gd name="T11" fmla="*/ 817 w 817"/>
              <a:gd name="T12" fmla="*/ 408 h 408"/>
            </a:gdLst>
            <a:ahLst/>
            <a:cxnLst>
              <a:cxn ang="T6">
                <a:pos x="T0" y="T1"/>
              </a:cxn>
              <a:cxn ang="T7">
                <a:pos x="T2" y="T3"/>
              </a:cxn>
              <a:cxn ang="T8">
                <a:pos x="T4" y="T5"/>
              </a:cxn>
            </a:cxnLst>
            <a:rect l="T9" t="T10" r="T11" b="T12"/>
            <a:pathLst>
              <a:path w="817" h="408">
                <a:moveTo>
                  <a:pt x="0" y="408"/>
                </a:moveTo>
                <a:cubicBezTo>
                  <a:pt x="0" y="306"/>
                  <a:pt x="0" y="204"/>
                  <a:pt x="136" y="136"/>
                </a:cubicBezTo>
                <a:cubicBezTo>
                  <a:pt x="272" y="68"/>
                  <a:pt x="544" y="34"/>
                  <a:pt x="817" y="0"/>
                </a:cubicBezTo>
              </a:path>
            </a:pathLst>
          </a:custGeom>
          <a:noFill/>
          <a:ln w="19050" cap="flat" cmpd="sng">
            <a:solidFill>
              <a:srgbClr val="FF6600"/>
            </a:solidFill>
            <a:prstDash val="solid"/>
            <a:round/>
            <a:headEnd type="none" w="med" len="med"/>
            <a:tailEnd type="triangle" w="med" len="lg"/>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45256"/>
                                        </p:tgtEl>
                                        <p:attrNameLst>
                                          <p:attrName>style.visibility</p:attrName>
                                        </p:attrNameLst>
                                      </p:cBhvr>
                                      <p:to>
                                        <p:strVal val="visible"/>
                                      </p:to>
                                    </p:set>
                                    <p:anim calcmode="lin" valueType="num">
                                      <p:cBhvr>
                                        <p:cTn id="7" dur="500" fill="hold"/>
                                        <p:tgtEl>
                                          <p:spTgt spid="184525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4525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4525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45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2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p>
            <a:fld id="{A146AAA8-A74B-4B52-9CDF-A2AB29A0591A}" type="slidenum">
              <a:rPr lang="zh-CN" altLang="en-US"/>
              <a:pPr/>
              <a:t>41</a:t>
            </a:fld>
            <a:endParaRPr lang="en-US" altLang="zh-CN"/>
          </a:p>
        </p:txBody>
      </p:sp>
      <p:sp>
        <p:nvSpPr>
          <p:cNvPr id="27651"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7652" name="Rectangle 3"/>
          <p:cNvSpPr>
            <a:spLocks noGrp="1" noChangeArrowheads="1"/>
          </p:cNvSpPr>
          <p:nvPr>
            <p:ph type="body" idx="1"/>
          </p:nvPr>
        </p:nvSpPr>
        <p:spPr>
          <a:xfrm>
            <a:off x="179388" y="981075"/>
            <a:ext cx="8785225" cy="5761038"/>
          </a:xfrm>
        </p:spPr>
        <p:txBody>
          <a:bodyPr/>
          <a:lstStyle/>
          <a:p>
            <a:pPr eaLnBrk="1" hangingPunct="1">
              <a:spcBef>
                <a:spcPct val="10000"/>
              </a:spcBef>
              <a:buFont typeface="Wingdings" pitchFamily="2" charset="2"/>
              <a:buNone/>
            </a:pPr>
            <a:r>
              <a:rPr lang="en-US" altLang="zh-CN"/>
              <a:t>【</a:t>
            </a:r>
            <a:r>
              <a:rPr lang="zh-CN" altLang="en-US"/>
              <a:t>例</a:t>
            </a:r>
            <a:r>
              <a:rPr lang="en-US" altLang="zh-CN"/>
              <a:t>】</a:t>
            </a:r>
            <a:r>
              <a:rPr lang="zh-CN" altLang="en-US"/>
              <a:t>用</a:t>
            </a:r>
            <a:r>
              <a:rPr lang="zh-CN" altLang="en-US">
                <a:solidFill>
                  <a:srgbClr val="CC0000"/>
                </a:solidFill>
                <a:ea typeface="黑体" pitchFamily="2" charset="-122"/>
              </a:rPr>
              <a:t>向量处理机</a:t>
            </a:r>
            <a:r>
              <a:rPr lang="zh-CN" altLang="en-US"/>
              <a:t>来计算 </a:t>
            </a:r>
            <a:r>
              <a:rPr lang="en-US" altLang="zh-CN" i="1"/>
              <a:t>Y </a:t>
            </a:r>
            <a:r>
              <a:rPr lang="zh-CN" altLang="en-US"/>
              <a:t>＝ </a:t>
            </a:r>
            <a:r>
              <a:rPr lang="en-US" altLang="zh-CN" i="1"/>
              <a:t>a </a:t>
            </a:r>
            <a:r>
              <a:rPr lang="en-US" altLang="zh-CN"/>
              <a:t>× </a:t>
            </a:r>
            <a:r>
              <a:rPr lang="en-US" altLang="zh-CN" i="1"/>
              <a:t>X </a:t>
            </a:r>
            <a:r>
              <a:rPr lang="zh-CN" altLang="en-US"/>
              <a:t>＋ </a:t>
            </a:r>
            <a:r>
              <a:rPr lang="en-US" altLang="zh-CN" i="1"/>
              <a:t>Y</a:t>
            </a:r>
            <a:endParaRPr lang="en-US" altLang="zh-CN" sz="2400"/>
          </a:p>
          <a:p>
            <a:pPr eaLnBrk="1" hangingPunct="1">
              <a:spcBef>
                <a:spcPct val="10000"/>
              </a:spcBef>
              <a:buFont typeface="Wingdings" pitchFamily="2" charset="2"/>
              <a:buNone/>
            </a:pPr>
            <a:r>
              <a:rPr lang="en-US" altLang="zh-CN" sz="2400">
                <a:solidFill>
                  <a:srgbClr val="008000"/>
                </a:solidFill>
                <a:latin typeface="Courier New" pitchFamily="49" charset="0"/>
              </a:rPr>
              <a:t>		LV:  </a:t>
            </a:r>
            <a:r>
              <a:rPr lang="zh-CN" altLang="en-US" sz="2400">
                <a:solidFill>
                  <a:srgbClr val="008000"/>
                </a:solidFill>
                <a:latin typeface="Courier New" pitchFamily="49" charset="0"/>
              </a:rPr>
              <a:t>取向量指令</a:t>
            </a:r>
          </a:p>
          <a:p>
            <a:pPr eaLnBrk="1" hangingPunct="1">
              <a:spcBef>
                <a:spcPct val="10000"/>
              </a:spcBef>
              <a:buFont typeface="Wingdings" pitchFamily="2" charset="2"/>
              <a:buNone/>
            </a:pPr>
            <a:r>
              <a:rPr lang="zh-CN" altLang="en-US" sz="2400">
                <a:solidFill>
                  <a:srgbClr val="008000"/>
                </a:solidFill>
                <a:latin typeface="Courier New" pitchFamily="49" charset="0"/>
              </a:rPr>
              <a:t>		</a:t>
            </a:r>
            <a:r>
              <a:rPr lang="en-US" altLang="zh-CN" sz="2400">
                <a:solidFill>
                  <a:srgbClr val="008000"/>
                </a:solidFill>
                <a:latin typeface="Courier New" pitchFamily="49" charset="0"/>
              </a:rPr>
              <a:t>SV:  </a:t>
            </a:r>
            <a:r>
              <a:rPr lang="zh-CN" altLang="en-US" sz="2400">
                <a:solidFill>
                  <a:srgbClr val="008000"/>
                </a:solidFill>
                <a:latin typeface="Courier New" pitchFamily="49" charset="0"/>
              </a:rPr>
              <a:t>向量存指令</a:t>
            </a:r>
          </a:p>
          <a:p>
            <a:pPr eaLnBrk="1" hangingPunct="1">
              <a:spcBef>
                <a:spcPct val="10000"/>
              </a:spcBef>
              <a:buFont typeface="Wingdings" pitchFamily="2" charset="2"/>
              <a:buNone/>
            </a:pPr>
            <a:r>
              <a:rPr lang="zh-CN" altLang="en-US" sz="2400">
                <a:solidFill>
                  <a:srgbClr val="008000"/>
                </a:solidFill>
                <a:latin typeface="Courier New" pitchFamily="49" charset="0"/>
              </a:rPr>
              <a:t>		</a:t>
            </a:r>
            <a:r>
              <a:rPr lang="en-US" altLang="zh-CN" sz="2400">
                <a:solidFill>
                  <a:srgbClr val="008000"/>
                </a:solidFill>
                <a:latin typeface="Courier New" pitchFamily="49" charset="0"/>
              </a:rPr>
              <a:t>MULV:</a:t>
            </a:r>
            <a:r>
              <a:rPr lang="zh-CN" altLang="en-US" sz="2400">
                <a:solidFill>
                  <a:srgbClr val="008000"/>
                </a:solidFill>
                <a:latin typeface="Courier New" pitchFamily="49" charset="0"/>
              </a:rPr>
              <a:t>向量乘指令</a:t>
            </a:r>
          </a:p>
          <a:p>
            <a:pPr eaLnBrk="1" hangingPunct="1">
              <a:spcBef>
                <a:spcPct val="10000"/>
              </a:spcBef>
              <a:buFont typeface="Wingdings" pitchFamily="2" charset="2"/>
              <a:buNone/>
            </a:pPr>
            <a:r>
              <a:rPr lang="zh-CN" altLang="en-US" sz="2400">
                <a:solidFill>
                  <a:srgbClr val="008000"/>
                </a:solidFill>
                <a:latin typeface="Courier New" pitchFamily="49" charset="0"/>
              </a:rPr>
              <a:t>		</a:t>
            </a:r>
            <a:r>
              <a:rPr lang="en-US" altLang="zh-CN" sz="2400">
                <a:solidFill>
                  <a:srgbClr val="008000"/>
                </a:solidFill>
                <a:latin typeface="Courier New" pitchFamily="49" charset="0"/>
              </a:rPr>
              <a:t>ADDV:</a:t>
            </a:r>
            <a:r>
              <a:rPr lang="zh-CN" altLang="en-US" sz="2400">
                <a:solidFill>
                  <a:srgbClr val="008000"/>
                </a:solidFill>
                <a:latin typeface="Courier New" pitchFamily="49" charset="0"/>
              </a:rPr>
              <a:t>向量加指令</a:t>
            </a:r>
          </a:p>
          <a:p>
            <a:pPr eaLnBrk="1" hangingPunct="1">
              <a:spcBef>
                <a:spcPct val="10000"/>
              </a:spcBef>
              <a:buFont typeface="Wingdings" pitchFamily="2" charset="2"/>
              <a:buNone/>
            </a:pPr>
            <a:endParaRPr lang="zh-CN" altLang="en-US" sz="2400">
              <a:solidFill>
                <a:srgbClr val="008000"/>
              </a:solidFill>
              <a:latin typeface="Courier New" pitchFamily="49" charset="0"/>
            </a:endParaRPr>
          </a:p>
          <a:p>
            <a:pPr eaLnBrk="1" hangingPunct="1">
              <a:spcBef>
                <a:spcPct val="10000"/>
              </a:spcBef>
              <a:buFont typeface="Wingdings" pitchFamily="2" charset="2"/>
              <a:buNone/>
            </a:pPr>
            <a:r>
              <a:rPr lang="zh-CN" altLang="en-US" sz="2400">
                <a:latin typeface="Courier New" pitchFamily="49" charset="0"/>
              </a:rPr>
              <a:t>		</a:t>
            </a:r>
            <a:r>
              <a:rPr lang="en-US" altLang="zh-CN" sz="2400">
                <a:latin typeface="Courier New" pitchFamily="49" charset="0"/>
              </a:rPr>
              <a:t>LD	 </a:t>
            </a:r>
            <a:r>
              <a:rPr lang="en-US" altLang="zh-CN" sz="2400">
                <a:solidFill>
                  <a:srgbClr val="FF0066"/>
                </a:solidFill>
                <a:latin typeface="Courier New" pitchFamily="49" charset="0"/>
              </a:rPr>
              <a:t>F0</a:t>
            </a:r>
            <a:r>
              <a:rPr lang="en-US" altLang="zh-CN" sz="2400">
                <a:latin typeface="Courier New" pitchFamily="49" charset="0"/>
              </a:rPr>
              <a:t>,a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标量</a:t>
            </a:r>
            <a:r>
              <a:rPr lang="en-US" altLang="zh-CN" sz="2400">
                <a:solidFill>
                  <a:srgbClr val="0000FF"/>
                </a:solidFill>
                <a:latin typeface="Courier New" pitchFamily="49" charset="0"/>
              </a:rPr>
              <a:t>a</a:t>
            </a:r>
            <a:r>
              <a:rPr lang="zh-CN" altLang="en-US" sz="2400">
                <a:solidFill>
                  <a:srgbClr val="0000FF"/>
                </a:solidFill>
                <a:latin typeface="Courier New" pitchFamily="49" charset="0"/>
              </a:rPr>
              <a:t>装入寄存器</a:t>
            </a:r>
            <a:r>
              <a:rPr lang="en-US" altLang="zh-CN" sz="2400">
                <a:solidFill>
                  <a:srgbClr val="0000FF"/>
                </a:solidFill>
                <a:latin typeface="Courier New" pitchFamily="49" charset="0"/>
              </a:rPr>
              <a:t>F0</a:t>
            </a:r>
          </a:p>
          <a:p>
            <a:pPr eaLnBrk="1" hangingPunct="1">
              <a:spcBef>
                <a:spcPct val="10000"/>
              </a:spcBef>
              <a:buFont typeface="Wingdings" pitchFamily="2" charset="2"/>
              <a:buNone/>
            </a:pPr>
            <a:r>
              <a:rPr lang="en-US" altLang="zh-CN" sz="2400">
                <a:latin typeface="Courier New" pitchFamily="49" charset="0"/>
              </a:rPr>
              <a:t>		LV	 V1,M(X)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向量</a:t>
            </a:r>
            <a:r>
              <a:rPr lang="en-US" altLang="zh-CN" sz="2400">
                <a:solidFill>
                  <a:srgbClr val="0000FF"/>
                </a:solidFill>
                <a:latin typeface="Courier New" pitchFamily="49" charset="0"/>
              </a:rPr>
              <a:t>X</a:t>
            </a:r>
            <a:r>
              <a:rPr lang="zh-CN" altLang="en-US" sz="2400">
                <a:solidFill>
                  <a:srgbClr val="0000FF"/>
                </a:solidFill>
                <a:latin typeface="Courier New" pitchFamily="49" charset="0"/>
              </a:rPr>
              <a:t>装入</a:t>
            </a:r>
            <a:r>
              <a:rPr lang="en-US" altLang="zh-CN" sz="2400">
                <a:solidFill>
                  <a:srgbClr val="0000FF"/>
                </a:solidFill>
                <a:latin typeface="Courier New" pitchFamily="49" charset="0"/>
              </a:rPr>
              <a:t>V1</a:t>
            </a:r>
            <a:r>
              <a:rPr lang="zh-CN" altLang="en-US" sz="2400">
                <a:solidFill>
                  <a:srgbClr val="0000FF"/>
                </a:solidFill>
                <a:latin typeface="Courier New" pitchFamily="49" charset="0"/>
              </a:rPr>
              <a:t>向量寄存器</a:t>
            </a:r>
          </a:p>
          <a:p>
            <a:pPr eaLnBrk="1" hangingPunct="1">
              <a:spcBef>
                <a:spcPct val="10000"/>
              </a:spcBef>
              <a:buFont typeface="Wingdings" pitchFamily="2" charset="2"/>
              <a:buNone/>
            </a:pPr>
            <a:r>
              <a:rPr lang="zh-CN" altLang="en-US" sz="2400">
                <a:latin typeface="Courier New" pitchFamily="49" charset="0"/>
              </a:rPr>
              <a:t>		</a:t>
            </a:r>
            <a:r>
              <a:rPr lang="en-US" altLang="zh-CN" sz="2400">
                <a:latin typeface="Courier New" pitchFamily="49" charset="0"/>
              </a:rPr>
              <a:t>MULV	 V2,</a:t>
            </a:r>
            <a:r>
              <a:rPr lang="en-US" altLang="zh-CN" sz="2400">
                <a:solidFill>
                  <a:srgbClr val="FF0066"/>
                </a:solidFill>
                <a:latin typeface="Courier New" pitchFamily="49" charset="0"/>
              </a:rPr>
              <a:t>F0</a:t>
            </a:r>
            <a:r>
              <a:rPr lang="en-US" altLang="zh-CN" sz="2400">
                <a:latin typeface="Courier New" pitchFamily="49" charset="0"/>
              </a:rPr>
              <a:t>,V1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向量</a:t>
            </a:r>
            <a:r>
              <a:rPr lang="en-US" altLang="zh-CN" sz="2400">
                <a:solidFill>
                  <a:srgbClr val="0000FF"/>
                </a:solidFill>
                <a:latin typeface="Courier New" pitchFamily="49" charset="0"/>
              </a:rPr>
              <a:t>X</a:t>
            </a:r>
            <a:r>
              <a:rPr lang="zh-CN" altLang="en-US" sz="2400">
                <a:solidFill>
                  <a:srgbClr val="0000FF"/>
                </a:solidFill>
                <a:latin typeface="Courier New" pitchFamily="49" charset="0"/>
              </a:rPr>
              <a:t>与标量</a:t>
            </a:r>
            <a:r>
              <a:rPr lang="en-US" altLang="zh-CN" sz="2400">
                <a:solidFill>
                  <a:srgbClr val="0000FF"/>
                </a:solidFill>
                <a:latin typeface="Courier New" pitchFamily="49" charset="0"/>
              </a:rPr>
              <a:t>a</a:t>
            </a:r>
            <a:r>
              <a:rPr lang="zh-CN" altLang="en-US" sz="2400">
                <a:solidFill>
                  <a:srgbClr val="0000FF"/>
                </a:solidFill>
                <a:latin typeface="Courier New" pitchFamily="49" charset="0"/>
              </a:rPr>
              <a:t>相乘</a:t>
            </a:r>
          </a:p>
          <a:p>
            <a:pPr eaLnBrk="1" hangingPunct="1">
              <a:spcBef>
                <a:spcPct val="10000"/>
              </a:spcBef>
              <a:buFont typeface="Wingdings" pitchFamily="2" charset="2"/>
              <a:buNone/>
            </a:pPr>
            <a:r>
              <a:rPr lang="zh-CN" altLang="en-US" sz="2400">
                <a:latin typeface="Courier New" pitchFamily="49" charset="0"/>
              </a:rPr>
              <a:t>		</a:t>
            </a:r>
            <a:r>
              <a:rPr lang="en-US" altLang="zh-CN" sz="2400">
                <a:latin typeface="Courier New" pitchFamily="49" charset="0"/>
              </a:rPr>
              <a:t>LV	 V3,M(Y)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向量</a:t>
            </a:r>
            <a:r>
              <a:rPr lang="en-US" altLang="zh-CN" sz="2400">
                <a:solidFill>
                  <a:srgbClr val="0000FF"/>
                </a:solidFill>
                <a:latin typeface="Courier New" pitchFamily="49" charset="0"/>
              </a:rPr>
              <a:t>Y</a:t>
            </a:r>
            <a:r>
              <a:rPr lang="zh-CN" altLang="en-US" sz="2400">
                <a:solidFill>
                  <a:srgbClr val="0000FF"/>
                </a:solidFill>
                <a:latin typeface="Courier New" pitchFamily="49" charset="0"/>
              </a:rPr>
              <a:t>装入</a:t>
            </a:r>
            <a:r>
              <a:rPr lang="en-US" altLang="zh-CN" sz="2400">
                <a:solidFill>
                  <a:srgbClr val="0000FF"/>
                </a:solidFill>
                <a:latin typeface="Courier New" pitchFamily="49" charset="0"/>
              </a:rPr>
              <a:t>V3</a:t>
            </a:r>
            <a:r>
              <a:rPr lang="zh-CN" altLang="en-US" sz="2400">
                <a:solidFill>
                  <a:srgbClr val="0000FF"/>
                </a:solidFill>
                <a:latin typeface="Courier New" pitchFamily="49" charset="0"/>
              </a:rPr>
              <a:t>向量寄存器</a:t>
            </a:r>
          </a:p>
          <a:p>
            <a:pPr eaLnBrk="1" hangingPunct="1">
              <a:spcBef>
                <a:spcPct val="10000"/>
              </a:spcBef>
              <a:buFont typeface="Wingdings" pitchFamily="2" charset="2"/>
              <a:buNone/>
            </a:pPr>
            <a:r>
              <a:rPr lang="zh-CN" altLang="en-US" sz="2400">
                <a:latin typeface="Courier New" pitchFamily="49" charset="0"/>
              </a:rPr>
              <a:t>		</a:t>
            </a:r>
            <a:r>
              <a:rPr lang="en-US" altLang="zh-CN" sz="2400">
                <a:latin typeface="Courier New" pitchFamily="49" charset="0"/>
              </a:rPr>
              <a:t>ADDV	 V4,V2,V3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向量加</a:t>
            </a:r>
            <a:r>
              <a:rPr lang="en-US" altLang="zh-CN" sz="2400">
                <a:solidFill>
                  <a:srgbClr val="0000FF"/>
                </a:solidFill>
                <a:latin typeface="Courier New" pitchFamily="49" charset="0"/>
              </a:rPr>
              <a:t>aX+Y</a:t>
            </a:r>
          </a:p>
          <a:p>
            <a:pPr eaLnBrk="1" hangingPunct="1">
              <a:spcBef>
                <a:spcPct val="10000"/>
              </a:spcBef>
              <a:buFont typeface="Wingdings" pitchFamily="2" charset="2"/>
              <a:buNone/>
            </a:pPr>
            <a:r>
              <a:rPr lang="en-US" altLang="zh-CN" sz="2400">
                <a:latin typeface="Courier New" pitchFamily="49" charset="0"/>
              </a:rPr>
              <a:t>		SV	 M(Y),V4	 </a:t>
            </a:r>
            <a:r>
              <a:rPr lang="en-US" altLang="zh-CN" sz="2400">
                <a:solidFill>
                  <a:srgbClr val="0000FF"/>
                </a:solidFill>
                <a:latin typeface="Courier New" pitchFamily="49" charset="0"/>
              </a:rPr>
              <a:t>;</a:t>
            </a:r>
            <a:r>
              <a:rPr lang="zh-CN" altLang="en-US" sz="2400">
                <a:solidFill>
                  <a:srgbClr val="0000FF"/>
                </a:solidFill>
                <a:latin typeface="Courier New" pitchFamily="49" charset="0"/>
              </a:rPr>
              <a:t>存储结果向量</a:t>
            </a:r>
          </a:p>
        </p:txBody>
      </p:sp>
      <p:sp>
        <p:nvSpPr>
          <p:cNvPr id="27653"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二、向量处理机（</a:t>
            </a:r>
            <a:r>
              <a:rPr lang="en-US" altLang="zh-CN">
                <a:solidFill>
                  <a:srgbClr val="006600"/>
                </a:solidFill>
                <a:latin typeface="Arial" charset="0"/>
                <a:ea typeface="黑体" pitchFamily="2" charset="-122"/>
              </a:rPr>
              <a:t>Vector Processor</a:t>
            </a:r>
            <a:r>
              <a:rPr lang="zh-CN" altLang="en-US">
                <a:solidFill>
                  <a:srgbClr val="006600"/>
                </a:solidFill>
                <a:latin typeface="Arial" charset="0"/>
                <a:ea typeface="黑体" pitchFamily="2" charset="-122"/>
              </a:rPr>
              <a:t>）</a:t>
            </a:r>
          </a:p>
        </p:txBody>
      </p:sp>
      <p:sp>
        <p:nvSpPr>
          <p:cNvPr id="27654" name="Rectangle 9"/>
          <p:cNvSpPr>
            <a:spLocks noChangeArrowheads="1"/>
          </p:cNvSpPr>
          <p:nvPr/>
        </p:nvSpPr>
        <p:spPr bwMode="auto">
          <a:xfrm>
            <a:off x="914400" y="3324225"/>
            <a:ext cx="6858000" cy="2667000"/>
          </a:xfrm>
          <a:prstGeom prst="rect">
            <a:avLst/>
          </a:prstGeom>
          <a:noFill/>
          <a:ln w="28575" algn="ctr">
            <a:solidFill>
              <a:schemeClr val="tx1"/>
            </a:solidFill>
            <a:miter lim="800000"/>
            <a:headEnd/>
            <a:tailEnd type="none" w="med" len="lg"/>
          </a:ln>
        </p:spPr>
        <p:txBody>
          <a:bodyPr wrap="none" anchor="ctr"/>
          <a:lstStyle/>
          <a:p>
            <a:endParaRPr lang="zh-CN" altLang="en-US"/>
          </a:p>
        </p:txBody>
      </p:sp>
      <p:sp>
        <p:nvSpPr>
          <p:cNvPr id="1847306" name="Text Box 10"/>
          <p:cNvSpPr txBox="1">
            <a:spLocks noChangeArrowheads="1"/>
          </p:cNvSpPr>
          <p:nvPr/>
        </p:nvSpPr>
        <p:spPr bwMode="auto">
          <a:xfrm>
            <a:off x="6096000" y="6067425"/>
            <a:ext cx="1676400" cy="457200"/>
          </a:xfrm>
          <a:prstGeom prst="rect">
            <a:avLst/>
          </a:prstGeom>
          <a:solidFill>
            <a:srgbClr val="FFFF66"/>
          </a:solidFill>
          <a:ln w="28575" algn="ctr">
            <a:noFill/>
            <a:miter lim="800000"/>
            <a:headEnd/>
            <a:tailEnd type="none" w="med" len="lg"/>
          </a:ln>
          <a:effectLst>
            <a:glow rad="63500">
              <a:schemeClr val="accent1">
                <a:satMod val="175000"/>
                <a:alpha val="40000"/>
              </a:schemeClr>
            </a:glow>
            <a:outerShdw blurRad="50800" dist="38100" dir="2700000" algn="tl" rotWithShape="0">
              <a:prstClr val="black">
                <a:alpha val="40000"/>
              </a:prstClr>
            </a:outerShdw>
          </a:effectLst>
        </p:spPr>
        <p:txBody>
          <a:bodyPr>
            <a:spAutoFit/>
          </a:bodyPr>
          <a:lstStyle/>
          <a:p>
            <a:pPr>
              <a:defRPr/>
            </a:pPr>
            <a:r>
              <a:rPr lang="en-US" altLang="zh-CN" sz="2400">
                <a:latin typeface="+mn-lt"/>
              </a:rPr>
              <a:t>6</a:t>
            </a:r>
            <a:r>
              <a:rPr lang="zh-CN" altLang="en-US" sz="2400">
                <a:latin typeface="+mn-lt"/>
              </a:rPr>
              <a:t>条指令</a:t>
            </a:r>
          </a:p>
        </p:txBody>
      </p:sp>
      <p:sp>
        <p:nvSpPr>
          <p:cNvPr id="1847307" name="Rectangle 11"/>
          <p:cNvSpPr>
            <a:spLocks noChangeArrowheads="1"/>
          </p:cNvSpPr>
          <p:nvPr/>
        </p:nvSpPr>
        <p:spPr bwMode="auto">
          <a:xfrm>
            <a:off x="4114800" y="1495425"/>
            <a:ext cx="4800600" cy="1676400"/>
          </a:xfrm>
          <a:prstGeom prst="rect">
            <a:avLst/>
          </a:prstGeom>
          <a:solidFill>
            <a:srgbClr val="FFFF66"/>
          </a:solidFill>
          <a:ln w="9525">
            <a:noFill/>
            <a:miter lim="800000"/>
            <a:headEnd/>
            <a:tailEnd/>
          </a:ln>
          <a:effectLst>
            <a:glow rad="63500">
              <a:schemeClr val="accent1">
                <a:satMod val="175000"/>
                <a:alpha val="40000"/>
              </a:schemeClr>
            </a:glow>
            <a:outerShdw blurRad="50800" dist="38100" dir="2700000" algn="tl" rotWithShape="0">
              <a:prstClr val="black">
                <a:alpha val="40000"/>
              </a:prstClr>
            </a:outerShdw>
          </a:effectLst>
        </p:spPr>
        <p:txBody>
          <a:bodyPr/>
          <a:lstStyle/>
          <a:p>
            <a:pPr marL="358775" indent="-358775" algn="l">
              <a:spcBef>
                <a:spcPct val="10000"/>
              </a:spcBef>
              <a:buClr>
                <a:schemeClr val="bg2"/>
              </a:buClr>
              <a:buSzPct val="75000"/>
              <a:buFont typeface="Wingdings" pitchFamily="2" charset="2"/>
              <a:buChar char="n"/>
              <a:defRPr/>
            </a:pPr>
            <a:r>
              <a:rPr lang="zh-CN" altLang="en-US" sz="2400"/>
              <a:t>一条</a:t>
            </a:r>
            <a:r>
              <a:rPr lang="zh-CN" altLang="en-US" sz="2400">
                <a:solidFill>
                  <a:srgbClr val="CC0000"/>
                </a:solidFill>
              </a:rPr>
              <a:t>向量指令</a:t>
            </a:r>
            <a:r>
              <a:rPr lang="zh-CN" altLang="en-US" sz="2400"/>
              <a:t>可以处理</a:t>
            </a:r>
            <a:r>
              <a:rPr lang="en-US" altLang="zh-CN" sz="2400"/>
              <a:t>N</a:t>
            </a:r>
            <a:r>
              <a:rPr lang="zh-CN" altLang="en-US" sz="2400"/>
              <a:t>个或</a:t>
            </a:r>
            <a:r>
              <a:rPr lang="en-US" altLang="zh-CN" sz="2400"/>
              <a:t>N</a:t>
            </a:r>
            <a:r>
              <a:rPr lang="zh-CN" altLang="en-US" sz="2400"/>
              <a:t>对操作数。</a:t>
            </a:r>
          </a:p>
          <a:p>
            <a:pPr marL="358775" indent="-358775" algn="l">
              <a:spcBef>
                <a:spcPct val="10000"/>
              </a:spcBef>
              <a:buClr>
                <a:schemeClr val="bg2"/>
              </a:buClr>
              <a:buSzPct val="75000"/>
              <a:buFont typeface="Wingdings" pitchFamily="2" charset="2"/>
              <a:buChar char="n"/>
              <a:defRPr/>
            </a:pPr>
            <a:r>
              <a:rPr lang="zh-CN" altLang="en-US" sz="2400"/>
              <a:t>向量指令的处理效率比标量指令的处理效率高得多。</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847306"/>
                                        </p:tgtEl>
                                        <p:attrNameLst>
                                          <p:attrName>style.visibility</p:attrName>
                                        </p:attrNameLst>
                                      </p:cBhvr>
                                      <p:to>
                                        <p:strVal val="visible"/>
                                      </p:to>
                                    </p:set>
                                    <p:anim calcmode="lin" valueType="num">
                                      <p:cBhvr>
                                        <p:cTn id="7" dur="500" fill="hold"/>
                                        <p:tgtEl>
                                          <p:spTgt spid="184730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4730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4730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4730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grpId="0" nodeType="clickEffect">
                                  <p:stCondLst>
                                    <p:cond delay="0"/>
                                  </p:stCondLst>
                                  <p:iterate type="lt">
                                    <p:tmPct val="50000"/>
                                  </p:iterate>
                                  <p:childTnLst>
                                    <p:set>
                                      <p:cBhvr>
                                        <p:cTn id="14" dur="1" fill="hold">
                                          <p:stCondLst>
                                            <p:cond delay="0"/>
                                          </p:stCondLst>
                                        </p:cTn>
                                        <p:tgtEl>
                                          <p:spTgt spid="1847307"/>
                                        </p:tgtEl>
                                        <p:attrNameLst>
                                          <p:attrName>style.visibility</p:attrName>
                                        </p:attrNameLst>
                                      </p:cBhvr>
                                      <p:to>
                                        <p:strVal val="visible"/>
                                      </p:to>
                                    </p:set>
                                    <p:anim calcmode="discrete" valueType="clr">
                                      <p:cBhvr override="childStyle">
                                        <p:cTn id="15" dur="80"/>
                                        <p:tgtEl>
                                          <p:spTgt spid="1847307"/>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847307"/>
                                        </p:tgtEl>
                                        <p:attrNameLst>
                                          <p:attrName>fillcolor</p:attrName>
                                        </p:attrNameLst>
                                      </p:cBhvr>
                                      <p:tavLst>
                                        <p:tav tm="0">
                                          <p:val>
                                            <p:clrVal>
                                              <a:schemeClr val="accent2"/>
                                            </p:clrVal>
                                          </p:val>
                                        </p:tav>
                                        <p:tav tm="50000">
                                          <p:val>
                                            <p:clrVal>
                                              <a:schemeClr val="hlink"/>
                                            </p:clrVal>
                                          </p:val>
                                        </p:tav>
                                      </p:tavLst>
                                    </p:anim>
                                    <p:set>
                                      <p:cBhvr>
                                        <p:cTn id="17" dur="80"/>
                                        <p:tgtEl>
                                          <p:spTgt spid="184730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306" grpId="0" animBg="1"/>
      <p:bldP spid="18473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p>
            <a:fld id="{898B0F37-CD65-41DF-AD1B-6979289A0381}" type="slidenum">
              <a:rPr lang="zh-CN" altLang="en-US"/>
              <a:pPr/>
              <a:t>42</a:t>
            </a:fld>
            <a:endParaRPr lang="en-US" altLang="zh-CN"/>
          </a:p>
        </p:txBody>
      </p:sp>
      <p:sp>
        <p:nvSpPr>
          <p:cNvPr id="28675"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8676" name="Rectangle 3"/>
          <p:cNvSpPr>
            <a:spLocks noGrp="1" noChangeArrowheads="1"/>
          </p:cNvSpPr>
          <p:nvPr>
            <p:ph type="body" idx="1"/>
          </p:nvPr>
        </p:nvSpPr>
        <p:spPr>
          <a:xfrm>
            <a:off x="457200" y="908050"/>
            <a:ext cx="8362950" cy="5256213"/>
          </a:xfrm>
        </p:spPr>
        <p:txBody>
          <a:bodyPr/>
          <a:lstStyle/>
          <a:p>
            <a:pPr eaLnBrk="1" hangingPunct="1">
              <a:spcBef>
                <a:spcPct val="5000"/>
              </a:spcBef>
              <a:buFont typeface="Wingdings" pitchFamily="2" charset="2"/>
              <a:buNone/>
            </a:pPr>
            <a:r>
              <a:rPr lang="en-US" altLang="zh-CN"/>
              <a:t>【</a:t>
            </a:r>
            <a:r>
              <a:rPr lang="zh-CN" altLang="en-US"/>
              <a:t>例</a:t>
            </a:r>
            <a:r>
              <a:rPr lang="en-US" altLang="zh-CN"/>
              <a:t>】</a:t>
            </a:r>
            <a:r>
              <a:rPr lang="zh-CN" altLang="en-US"/>
              <a:t>计算表达式如下：</a:t>
            </a:r>
          </a:p>
          <a:p>
            <a:pPr eaLnBrk="1" hangingPunct="1">
              <a:spcBef>
                <a:spcPct val="5000"/>
              </a:spcBef>
              <a:buFont typeface="Wingdings" pitchFamily="2" charset="2"/>
              <a:buNone/>
            </a:pPr>
            <a:r>
              <a:rPr lang="zh-CN" altLang="en-US"/>
              <a:t>		</a:t>
            </a:r>
            <a:r>
              <a:rPr lang="en-US" altLang="zh-CN" sz="3200" i="1"/>
              <a:t>c</a:t>
            </a:r>
            <a:r>
              <a:rPr lang="en-US" altLang="zh-CN" sz="3200" i="1" baseline="-25000"/>
              <a:t>i</a:t>
            </a:r>
            <a:r>
              <a:rPr lang="zh-CN" altLang="en-US" sz="3200"/>
              <a:t>＝</a:t>
            </a:r>
            <a:r>
              <a:rPr lang="en-US" altLang="zh-CN" sz="3200" i="1"/>
              <a:t>a</a:t>
            </a:r>
            <a:r>
              <a:rPr lang="en-US" altLang="zh-CN" sz="3200" i="1" baseline="-25000"/>
              <a:t>i</a:t>
            </a:r>
            <a:r>
              <a:rPr lang="en-US" altLang="zh-CN" sz="3200" baseline="-25000"/>
              <a:t>+5</a:t>
            </a:r>
            <a:r>
              <a:rPr lang="zh-CN" altLang="en-US" sz="3200"/>
              <a:t>＋</a:t>
            </a:r>
            <a:r>
              <a:rPr lang="en-US" altLang="zh-CN" sz="3200" i="1"/>
              <a:t>b</a:t>
            </a:r>
            <a:r>
              <a:rPr lang="en-US" altLang="zh-CN" sz="3200" i="1" baseline="-25000"/>
              <a:t>i</a:t>
            </a:r>
            <a:r>
              <a:rPr lang="en-US" altLang="zh-CN" i="1"/>
              <a:t>	i</a:t>
            </a:r>
            <a:r>
              <a:rPr lang="zh-CN" altLang="en-US"/>
              <a:t>＝</a:t>
            </a:r>
            <a:r>
              <a:rPr lang="en-US" altLang="zh-CN"/>
              <a:t>10, 11, 12, </a:t>
            </a:r>
            <a:r>
              <a:rPr lang="en-US" altLang="zh-CN">
                <a:latin typeface="宋体" pitchFamily="2" charset="-122"/>
              </a:rPr>
              <a:t>…</a:t>
            </a:r>
            <a:r>
              <a:rPr lang="en-US" altLang="zh-CN"/>
              <a:t>, 1000</a:t>
            </a:r>
          </a:p>
          <a:p>
            <a:pPr eaLnBrk="1" hangingPunct="1">
              <a:spcBef>
                <a:spcPct val="5000"/>
              </a:spcBef>
              <a:buFont typeface="Wingdings" pitchFamily="2" charset="2"/>
              <a:buNone/>
            </a:pPr>
            <a:r>
              <a:rPr lang="en-US" altLang="zh-CN"/>
              <a:t>	① </a:t>
            </a:r>
            <a:r>
              <a:rPr lang="zh-CN" altLang="en-US"/>
              <a:t>用高级语言写出此表达式的循环部分；</a:t>
            </a:r>
          </a:p>
          <a:p>
            <a:pPr eaLnBrk="1" hangingPunct="1">
              <a:spcBef>
                <a:spcPct val="5000"/>
              </a:spcBef>
              <a:buFont typeface="Wingdings" pitchFamily="2" charset="2"/>
              <a:buNone/>
            </a:pPr>
            <a:r>
              <a:rPr lang="zh-CN" altLang="en-US"/>
              <a:t>	② 用一条向量发放指令描述此表达式。</a:t>
            </a:r>
          </a:p>
          <a:p>
            <a:pPr eaLnBrk="1" hangingPunct="1">
              <a:spcBef>
                <a:spcPct val="5000"/>
              </a:spcBef>
              <a:buFont typeface="Wingdings" pitchFamily="2" charset="2"/>
              <a:buNone/>
            </a:pPr>
            <a:r>
              <a:rPr lang="en-US" altLang="zh-CN"/>
              <a:t>【</a:t>
            </a:r>
            <a:r>
              <a:rPr lang="zh-CN" altLang="en-US"/>
              <a:t>解</a:t>
            </a:r>
            <a:r>
              <a:rPr lang="en-US" altLang="zh-CN"/>
              <a:t>】① </a:t>
            </a:r>
            <a:r>
              <a:rPr lang="zh-CN" altLang="en-US"/>
              <a:t>用</a:t>
            </a:r>
            <a:r>
              <a:rPr lang="en-US" altLang="en-US"/>
              <a:t>C语言程序如下：</a:t>
            </a:r>
            <a:br>
              <a:rPr lang="en-US" altLang="en-US"/>
            </a:br>
            <a:r>
              <a:rPr lang="en-US" altLang="en-US">
                <a:solidFill>
                  <a:srgbClr val="0000FF"/>
                </a:solidFill>
                <a:latin typeface="Courier New" pitchFamily="49" charset="0"/>
              </a:rPr>
              <a:t>	for</a:t>
            </a:r>
            <a:r>
              <a:rPr lang="en-US" altLang="zh-CN">
                <a:solidFill>
                  <a:srgbClr val="0000FF"/>
                </a:solidFill>
                <a:latin typeface="Courier New" pitchFamily="49" charset="0"/>
              </a:rPr>
              <a:t> </a:t>
            </a:r>
            <a:r>
              <a:rPr lang="en-US" altLang="en-US">
                <a:solidFill>
                  <a:srgbClr val="0000FF"/>
                </a:solidFill>
                <a:latin typeface="Courier New" pitchFamily="49" charset="0"/>
              </a:rPr>
              <a:t>(i=10;i&lt;=10</a:t>
            </a:r>
            <a:r>
              <a:rPr lang="en-US" altLang="zh-CN">
                <a:solidFill>
                  <a:srgbClr val="0000FF"/>
                </a:solidFill>
                <a:latin typeface="Courier New" pitchFamily="49" charset="0"/>
              </a:rPr>
              <a:t>0</a:t>
            </a:r>
            <a:r>
              <a:rPr lang="en-US" altLang="en-US">
                <a:solidFill>
                  <a:srgbClr val="0000FF"/>
                </a:solidFill>
                <a:latin typeface="Courier New" pitchFamily="49" charset="0"/>
              </a:rPr>
              <a:t>0;i++)</a:t>
            </a:r>
            <a:br>
              <a:rPr lang="en-US" altLang="en-US">
                <a:solidFill>
                  <a:srgbClr val="0000FF"/>
                </a:solidFill>
                <a:latin typeface="Courier New" pitchFamily="49" charset="0"/>
              </a:rPr>
            </a:br>
            <a:r>
              <a:rPr lang="en-US" altLang="en-US">
                <a:solidFill>
                  <a:srgbClr val="0000FF"/>
                </a:solidFill>
                <a:latin typeface="Courier New" pitchFamily="49" charset="0"/>
              </a:rPr>
              <a:t>	   c[i]=a[i</a:t>
            </a:r>
            <a:r>
              <a:rPr lang="en-US" altLang="zh-CN">
                <a:solidFill>
                  <a:srgbClr val="0000FF"/>
                </a:solidFill>
                <a:latin typeface="Courier New" pitchFamily="49" charset="0"/>
              </a:rPr>
              <a:t>+5</a:t>
            </a:r>
            <a:r>
              <a:rPr lang="en-US" altLang="en-US">
                <a:solidFill>
                  <a:srgbClr val="0000FF"/>
                </a:solidFill>
                <a:latin typeface="Courier New" pitchFamily="49" charset="0"/>
              </a:rPr>
              <a:t>]+b[i];</a:t>
            </a:r>
          </a:p>
          <a:p>
            <a:pPr eaLnBrk="1" hangingPunct="1">
              <a:spcBef>
                <a:spcPct val="5000"/>
              </a:spcBef>
              <a:buFont typeface="Wingdings" pitchFamily="2" charset="2"/>
              <a:buNone/>
            </a:pPr>
            <a:r>
              <a:rPr lang="en-US" altLang="zh-CN"/>
              <a:t>② </a:t>
            </a:r>
            <a:r>
              <a:rPr lang="zh-CN" altLang="en-US"/>
              <a:t>在具有向量数据表示的机器中，可用如下一条</a:t>
            </a:r>
            <a:r>
              <a:rPr lang="zh-CN" altLang="en-US">
                <a:solidFill>
                  <a:srgbClr val="CC0000"/>
                </a:solidFill>
              </a:rPr>
              <a:t>向量加法指令</a:t>
            </a:r>
            <a:r>
              <a:rPr lang="zh-CN" altLang="en-US"/>
              <a:t>实现：</a:t>
            </a:r>
          </a:p>
          <a:p>
            <a:pPr eaLnBrk="1" hangingPunct="1">
              <a:spcBef>
                <a:spcPct val="5000"/>
              </a:spcBef>
              <a:buFont typeface="Wingdings" pitchFamily="2" charset="2"/>
              <a:buNone/>
            </a:pPr>
            <a:r>
              <a:rPr lang="zh-CN" altLang="en-US">
                <a:solidFill>
                  <a:srgbClr val="0000FF"/>
                </a:solidFill>
                <a:latin typeface="Courier New" pitchFamily="49" charset="0"/>
              </a:rPr>
              <a:t>	</a:t>
            </a:r>
            <a:r>
              <a:rPr lang="en-US" altLang="zh-CN">
                <a:solidFill>
                  <a:srgbClr val="0000FF"/>
                </a:solidFill>
                <a:latin typeface="Courier New" pitchFamily="49" charset="0"/>
              </a:rPr>
              <a:t>C(10:1000)=A(10+5:1000+5)+B(10:1000)</a:t>
            </a:r>
          </a:p>
          <a:p>
            <a:pPr eaLnBrk="1" hangingPunct="1">
              <a:spcBef>
                <a:spcPct val="5000"/>
              </a:spcBef>
              <a:buFont typeface="Wingdings" pitchFamily="2" charset="2"/>
              <a:buNone/>
            </a:pPr>
            <a:r>
              <a:rPr lang="en-US" altLang="zh-CN">
                <a:latin typeface="Courier New" pitchFamily="49" charset="0"/>
              </a:rPr>
              <a:t>	</a:t>
            </a:r>
            <a:r>
              <a:rPr lang="zh-CN" altLang="en-US">
                <a:latin typeface="Courier New" pitchFamily="49" charset="0"/>
              </a:rPr>
              <a:t>向量加法指令的格式：</a:t>
            </a:r>
            <a:r>
              <a:rPr lang="zh-CN" altLang="en-US" sz="2400">
                <a:solidFill>
                  <a:srgbClr val="FF6600"/>
                </a:solidFill>
                <a:latin typeface="Courier New" pitchFamily="49" charset="0"/>
              </a:rPr>
              <a:t>基地址、位移量、向量长度</a:t>
            </a:r>
            <a:endParaRPr lang="zh-CN" altLang="en-US"/>
          </a:p>
        </p:txBody>
      </p:sp>
      <p:sp>
        <p:nvSpPr>
          <p:cNvPr id="28677"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二、向量处理机（</a:t>
            </a:r>
            <a:r>
              <a:rPr lang="en-US" altLang="zh-CN">
                <a:solidFill>
                  <a:srgbClr val="006600"/>
                </a:solidFill>
                <a:latin typeface="Arial" charset="0"/>
                <a:ea typeface="黑体" pitchFamily="2" charset="-122"/>
              </a:rPr>
              <a:t>Vector Processor</a:t>
            </a:r>
            <a:r>
              <a:rPr lang="zh-CN" altLang="en-US">
                <a:solidFill>
                  <a:srgbClr val="006600"/>
                </a:solidFill>
                <a:latin typeface="Arial" charset="0"/>
                <a:ea typeface="黑体" pitchFamily="2" charset="-122"/>
              </a:rPr>
              <a:t>）</a:t>
            </a:r>
          </a:p>
        </p:txBody>
      </p:sp>
      <p:graphicFrame>
        <p:nvGraphicFramePr>
          <p:cNvPr id="1846277" name="Group 5"/>
          <p:cNvGraphicFramePr>
            <a:graphicFrameLocks noGrp="1"/>
          </p:cNvGraphicFramePr>
          <p:nvPr/>
        </p:nvGraphicFramePr>
        <p:xfrm>
          <a:off x="1058863" y="5954713"/>
          <a:ext cx="7467600" cy="531813"/>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5318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向量加</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向量参数</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B</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向量参数</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向量参数</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sp>
        <p:nvSpPr>
          <p:cNvPr id="28690" name="Oval 17"/>
          <p:cNvSpPr>
            <a:spLocks noChangeArrowheads="1"/>
          </p:cNvSpPr>
          <p:nvPr/>
        </p:nvSpPr>
        <p:spPr bwMode="auto">
          <a:xfrm>
            <a:off x="3954463" y="5876925"/>
            <a:ext cx="685800" cy="685800"/>
          </a:xfrm>
          <a:prstGeom prst="ellipse">
            <a:avLst/>
          </a:prstGeom>
          <a:noFill/>
          <a:ln w="28575" algn="ctr">
            <a:solidFill>
              <a:srgbClr val="FF6600"/>
            </a:solidFill>
            <a:round/>
            <a:headEnd/>
            <a:tailEnd type="none" w="med" len="lg"/>
          </a:ln>
        </p:spPr>
        <p:txBody>
          <a:bodyPr wrap="none" anchor="ctr"/>
          <a:lstStyle/>
          <a:p>
            <a:endParaRPr lang="zh-CN" altLang="en-US"/>
          </a:p>
        </p:txBody>
      </p:sp>
      <p:sp>
        <p:nvSpPr>
          <p:cNvPr id="28691" name="Oval 18"/>
          <p:cNvSpPr>
            <a:spLocks noChangeArrowheads="1"/>
          </p:cNvSpPr>
          <p:nvPr/>
        </p:nvSpPr>
        <p:spPr bwMode="auto">
          <a:xfrm>
            <a:off x="5783263" y="5876925"/>
            <a:ext cx="685800" cy="685800"/>
          </a:xfrm>
          <a:prstGeom prst="ellipse">
            <a:avLst/>
          </a:prstGeom>
          <a:noFill/>
          <a:ln w="28575" algn="ctr">
            <a:solidFill>
              <a:srgbClr val="FF6600"/>
            </a:solidFill>
            <a:round/>
            <a:headEnd/>
            <a:tailEnd type="none" w="med" len="lg"/>
          </a:ln>
        </p:spPr>
        <p:txBody>
          <a:bodyPr wrap="none" anchor="ctr"/>
          <a:lstStyle/>
          <a:p>
            <a:endParaRPr lang="zh-CN" altLang="en-US"/>
          </a:p>
        </p:txBody>
      </p:sp>
      <p:sp>
        <p:nvSpPr>
          <p:cNvPr id="28692" name="Oval 19"/>
          <p:cNvSpPr>
            <a:spLocks noChangeArrowheads="1"/>
          </p:cNvSpPr>
          <p:nvPr/>
        </p:nvSpPr>
        <p:spPr bwMode="auto">
          <a:xfrm>
            <a:off x="7688263" y="5876925"/>
            <a:ext cx="685800" cy="685800"/>
          </a:xfrm>
          <a:prstGeom prst="ellipse">
            <a:avLst/>
          </a:prstGeom>
          <a:noFill/>
          <a:ln w="28575" algn="ctr">
            <a:solidFill>
              <a:srgbClr val="FF6600"/>
            </a:solidFill>
            <a:round/>
            <a:headEnd/>
            <a:tailEnd type="none" w="med" len="lg"/>
          </a:ln>
        </p:spPr>
        <p:txBody>
          <a:bodyPr wrap="none" anchor="ctr"/>
          <a:lstStyle/>
          <a:p>
            <a:endParaRPr lang="zh-CN" altLang="en-US"/>
          </a:p>
        </p:txBody>
      </p:sp>
      <p:sp>
        <p:nvSpPr>
          <p:cNvPr id="10" name="动作按钮: 转到主页 9">
            <a:hlinkClick r:id="rId2" action="ppaction://hlinksldjump" highlightClick="1"/>
            <a:extLst>
              <a:ext uri="{FF2B5EF4-FFF2-40B4-BE49-F238E27FC236}">
                <a16:creationId xmlns:a16="http://schemas.microsoft.com/office/drawing/2014/main" id="{FCB0AB28-CE81-4B84-A3D4-07761030FDC8}"/>
              </a:ext>
            </a:extLst>
          </p:cNvPr>
          <p:cNvSpPr/>
          <p:nvPr/>
        </p:nvSpPr>
        <p:spPr bwMode="auto">
          <a:xfrm>
            <a:off x="8158116" y="304993"/>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118C6511-CC14-4B7D-A1B5-47CFF9F6E1AA}" type="slidenum">
              <a:rPr lang="zh-CN" altLang="en-US"/>
              <a:pPr/>
              <a:t>43</a:t>
            </a:fld>
            <a:endParaRPr lang="en-US" altLang="zh-CN"/>
          </a:p>
        </p:txBody>
      </p:sp>
      <p:sp>
        <p:nvSpPr>
          <p:cNvPr id="29699" name="Rectangle 2"/>
          <p:cNvSpPr>
            <a:spLocks noGrp="1" noChangeArrowheads="1"/>
          </p:cNvSpPr>
          <p:nvPr>
            <p:ph type="title"/>
          </p:nvPr>
        </p:nvSpPr>
        <p:spPr/>
        <p:txBody>
          <a:bodyPr/>
          <a:lstStyle/>
          <a:p>
            <a:pPr eaLnBrk="1" hangingPunct="1"/>
            <a:r>
              <a:rPr lang="en-US" altLang="zh-CN" dirty="0"/>
              <a:t>9.4 </a:t>
            </a:r>
            <a:r>
              <a:rPr lang="zh-CN" altLang="en-US" dirty="0">
                <a:solidFill>
                  <a:srgbClr val="CC0000"/>
                </a:solidFill>
              </a:rPr>
              <a:t>阵列处理机</a:t>
            </a:r>
            <a:r>
              <a:rPr lang="zh-CN" altLang="en-US" dirty="0"/>
              <a:t>和</a:t>
            </a:r>
            <a:r>
              <a:rPr lang="zh-CN" altLang="en-US" dirty="0">
                <a:solidFill>
                  <a:srgbClr val="CC0000"/>
                </a:solidFill>
              </a:rPr>
              <a:t>向量处理机</a:t>
            </a:r>
          </a:p>
        </p:txBody>
      </p:sp>
      <p:sp>
        <p:nvSpPr>
          <p:cNvPr id="29700" name="Rectangle 3"/>
          <p:cNvSpPr>
            <a:spLocks noGrp="1" noChangeArrowheads="1"/>
          </p:cNvSpPr>
          <p:nvPr>
            <p:ph type="body" idx="1"/>
          </p:nvPr>
        </p:nvSpPr>
        <p:spPr>
          <a:xfrm>
            <a:off x="457200" y="1557338"/>
            <a:ext cx="8362950" cy="4679950"/>
          </a:xfrm>
        </p:spPr>
        <p:txBody>
          <a:bodyPr/>
          <a:lstStyle/>
          <a:p>
            <a:pPr eaLnBrk="1" hangingPunct="1"/>
            <a:r>
              <a:rPr lang="zh-CN" altLang="en-US"/>
              <a:t>向量处理机的结构：</a:t>
            </a:r>
            <a:br>
              <a:rPr lang="zh-CN" altLang="en-US"/>
            </a:br>
            <a:r>
              <a:rPr lang="zh-CN" altLang="en-US"/>
              <a:t>为提高通用性，</a:t>
            </a:r>
            <a:r>
              <a:rPr lang="zh-CN" altLang="en-US">
                <a:ea typeface="黑体" pitchFamily="2" charset="-122"/>
              </a:rPr>
              <a:t>向量处理机</a:t>
            </a:r>
            <a:r>
              <a:rPr lang="zh-CN" altLang="en-US"/>
              <a:t>应同时具有</a:t>
            </a:r>
            <a:r>
              <a:rPr lang="zh-CN" altLang="en-US">
                <a:solidFill>
                  <a:srgbClr val="CC0000"/>
                </a:solidFill>
              </a:rPr>
              <a:t>处理向量</a:t>
            </a:r>
            <a:r>
              <a:rPr lang="zh-CN" altLang="en-US"/>
              <a:t>和</a:t>
            </a:r>
            <a:r>
              <a:rPr lang="zh-CN" altLang="en-US">
                <a:solidFill>
                  <a:srgbClr val="CC0000"/>
                </a:solidFill>
              </a:rPr>
              <a:t>处理标量</a:t>
            </a:r>
            <a:r>
              <a:rPr lang="zh-CN" altLang="en-US"/>
              <a:t>的功能，使</a:t>
            </a:r>
            <a:r>
              <a:rPr lang="zh-CN" altLang="en-US">
                <a:solidFill>
                  <a:srgbClr val="0000FF"/>
                </a:solidFill>
              </a:rPr>
              <a:t>向量硬件</a:t>
            </a:r>
            <a:r>
              <a:rPr lang="zh-CN" altLang="en-US"/>
              <a:t>和</a:t>
            </a:r>
            <a:r>
              <a:rPr lang="zh-CN" altLang="en-US">
                <a:solidFill>
                  <a:srgbClr val="0000FF"/>
                </a:solidFill>
              </a:rPr>
              <a:t>标量硬件</a:t>
            </a:r>
            <a:r>
              <a:rPr lang="zh-CN" altLang="en-US"/>
              <a:t>的资源得到充分利用。</a:t>
            </a:r>
          </a:p>
          <a:p>
            <a:pPr eaLnBrk="1" hangingPunct="1"/>
            <a:r>
              <a:rPr lang="en-US" altLang="zh-CN"/>
              <a:t>Cray X1</a:t>
            </a:r>
          </a:p>
        </p:txBody>
      </p:sp>
      <p:sp>
        <p:nvSpPr>
          <p:cNvPr id="29701" name="Rectangle 4"/>
          <p:cNvSpPr>
            <a:spLocks noChangeArrowheads="1"/>
          </p:cNvSpPr>
          <p:nvPr/>
        </p:nvSpPr>
        <p:spPr bwMode="auto">
          <a:xfrm>
            <a:off x="755650" y="476250"/>
            <a:ext cx="8085138" cy="523875"/>
          </a:xfrm>
          <a:prstGeom prst="rect">
            <a:avLst/>
          </a:prstGeom>
          <a:noFill/>
          <a:ln w="9525">
            <a:noFill/>
            <a:miter lim="800000"/>
            <a:headEnd/>
            <a:tailEnd/>
          </a:ln>
        </p:spPr>
        <p:txBody>
          <a:bodyPr anchor="ctr"/>
          <a:lstStyle/>
          <a:p>
            <a:pPr algn="l">
              <a:spcBef>
                <a:spcPct val="0"/>
              </a:spcBef>
            </a:pPr>
            <a:r>
              <a:rPr lang="zh-CN" altLang="en-US">
                <a:solidFill>
                  <a:srgbClr val="006600"/>
                </a:solidFill>
                <a:latin typeface="Arial" charset="0"/>
                <a:ea typeface="黑体" pitchFamily="2" charset="-122"/>
              </a:rPr>
              <a:t>二、向量处理机（</a:t>
            </a:r>
            <a:r>
              <a:rPr lang="en-US" altLang="zh-CN">
                <a:solidFill>
                  <a:srgbClr val="006600"/>
                </a:solidFill>
                <a:latin typeface="Arial" charset="0"/>
                <a:ea typeface="黑体" pitchFamily="2" charset="-122"/>
              </a:rPr>
              <a:t>Vector Processor</a:t>
            </a:r>
            <a:r>
              <a:rPr lang="zh-CN" altLang="en-US">
                <a:solidFill>
                  <a:srgbClr val="006600"/>
                </a:solidFill>
                <a:latin typeface="Arial" charset="0"/>
                <a:ea typeface="黑体" pitchFamily="2" charset="-122"/>
              </a:rPr>
              <a: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85187" name="Rectangle 3"/>
          <p:cNvSpPr>
            <a:spLocks noChangeArrowheads="1"/>
          </p:cNvSpPr>
          <p:nvPr/>
        </p:nvSpPr>
        <p:spPr bwMode="auto">
          <a:xfrm>
            <a:off x="1331913" y="4579938"/>
            <a:ext cx="7416667"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9.5  </a:t>
            </a:r>
            <a:r>
              <a:rPr lang="zh-CN" altLang="en-US" sz="4000" b="0" dirty="0">
                <a:latin typeface="+mn-lt"/>
                <a:ea typeface="楷体" panose="02010609060101010101" pitchFamily="49" charset="-122"/>
              </a:rPr>
              <a:t>多处理器系统</a:t>
            </a:r>
            <a:endParaRPr lang="zh-CN" altLang="en-US" sz="4000" b="0" dirty="0">
              <a:solidFill>
                <a:srgbClr val="CC0000"/>
              </a:solidFill>
              <a:latin typeface="+mn-lt"/>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85186">
                                            <p:txEl>
                                              <p:pRg st="0" end="0"/>
                                            </p:txEl>
                                          </p:spTgt>
                                        </p:tgtEl>
                                        <p:attrNameLst>
                                          <p:attrName>style.visibility</p:attrName>
                                        </p:attrNameLst>
                                      </p:cBhvr>
                                      <p:to>
                                        <p:strVal val="visible"/>
                                      </p:to>
                                    </p:set>
                                    <p:anim calcmode="lin" valueType="num">
                                      <p:cBhvr>
                                        <p:cTn id="7" dur="500" fill="hold"/>
                                        <p:tgtEl>
                                          <p:spTgt spid="188518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8518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8518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8518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85186">
                                            <p:txEl>
                                              <p:pRg st="1" end="1"/>
                                            </p:txEl>
                                          </p:spTgt>
                                        </p:tgtEl>
                                        <p:attrNameLst>
                                          <p:attrName>style.visibility</p:attrName>
                                        </p:attrNameLst>
                                      </p:cBhvr>
                                      <p:to>
                                        <p:strVal val="visible"/>
                                      </p:to>
                                    </p:set>
                                    <p:anim calcmode="lin" valueType="num">
                                      <p:cBhvr additive="base">
                                        <p:cTn id="14" dur="500" fill="hold"/>
                                        <p:tgtEl>
                                          <p:spTgt spid="188518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8518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85187">
                                            <p:txEl>
                                              <p:pRg st="0" end="0"/>
                                            </p:txEl>
                                          </p:spTgt>
                                        </p:tgtEl>
                                        <p:attrNameLst>
                                          <p:attrName>style.visibility</p:attrName>
                                        </p:attrNameLst>
                                      </p:cBhvr>
                                      <p:to>
                                        <p:strVal val="visible"/>
                                      </p:to>
                                    </p:set>
                                    <p:anim calcmode="lin" valueType="num">
                                      <p:cBhvr additive="base">
                                        <p:cTn id="19" dur="500" fill="hold"/>
                                        <p:tgtEl>
                                          <p:spTgt spid="188518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518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p>
            <a:fld id="{9D7E4D6A-E074-4B79-AD76-06BB2DD9B08B}" type="slidenum">
              <a:rPr lang="zh-CN" altLang="en-US"/>
              <a:pPr/>
              <a:t>45</a:t>
            </a:fld>
            <a:endParaRPr lang="en-US" altLang="zh-CN"/>
          </a:p>
        </p:txBody>
      </p:sp>
      <p:sp>
        <p:nvSpPr>
          <p:cNvPr id="52227" name="Rectangle 2"/>
          <p:cNvSpPr>
            <a:spLocks noGrp="1" noChangeArrowheads="1"/>
          </p:cNvSpPr>
          <p:nvPr>
            <p:ph type="title"/>
          </p:nvPr>
        </p:nvSpPr>
        <p:spPr/>
        <p:txBody>
          <a:bodyPr/>
          <a:lstStyle/>
          <a:p>
            <a:pPr eaLnBrk="1" hangingPunct="1"/>
            <a:r>
              <a:rPr lang="en-US" altLang="zh-CN"/>
              <a:t>9.5 </a:t>
            </a:r>
            <a:r>
              <a:rPr lang="zh-CN" altLang="en-US"/>
              <a:t>多处理器系统</a:t>
            </a:r>
          </a:p>
        </p:txBody>
      </p:sp>
      <p:sp>
        <p:nvSpPr>
          <p:cNvPr id="52228" name="Rectangle 3"/>
          <p:cNvSpPr>
            <a:spLocks noGrp="1" noChangeArrowheads="1"/>
          </p:cNvSpPr>
          <p:nvPr>
            <p:ph type="body" idx="1"/>
          </p:nvPr>
        </p:nvSpPr>
        <p:spPr>
          <a:xfrm>
            <a:off x="250825" y="620713"/>
            <a:ext cx="8713788" cy="6048375"/>
          </a:xfrm>
        </p:spPr>
        <p:txBody>
          <a:bodyPr/>
          <a:lstStyle/>
          <a:p>
            <a:pPr eaLnBrk="1" hangingPunct="1"/>
            <a:r>
              <a:rPr lang="zh-CN" altLang="en-US" dirty="0"/>
              <a:t>多处理器系统的显著特点是</a:t>
            </a:r>
            <a:r>
              <a:rPr lang="zh-CN" altLang="en-US" dirty="0">
                <a:solidFill>
                  <a:srgbClr val="FF0000"/>
                </a:solidFill>
                <a:ea typeface="黑体" pitchFamily="2" charset="-122"/>
              </a:rPr>
              <a:t>共享内存</a:t>
            </a:r>
            <a:r>
              <a:rPr lang="zh-CN" altLang="en-US" dirty="0"/>
              <a:t>。</a:t>
            </a:r>
          </a:p>
          <a:p>
            <a:pPr eaLnBrk="1" hangingPunct="1"/>
            <a:r>
              <a:rPr lang="zh-CN" altLang="en-US" dirty="0"/>
              <a:t>根据共享内存的不同</a:t>
            </a:r>
            <a:r>
              <a:rPr lang="zh-CN" altLang="en-US" dirty="0">
                <a:solidFill>
                  <a:srgbClr val="FF0000"/>
                </a:solidFill>
              </a:rPr>
              <a:t>实现</a:t>
            </a:r>
            <a:r>
              <a:rPr lang="zh-CN" altLang="en-US" dirty="0"/>
              <a:t>方式</a:t>
            </a:r>
          </a:p>
          <a:p>
            <a:pPr lvl="1" eaLnBrk="1" hangingPunct="1"/>
            <a:r>
              <a:rPr lang="en-US" altLang="zh-CN" dirty="0">
                <a:solidFill>
                  <a:srgbClr val="0000FF"/>
                </a:solidFill>
              </a:rPr>
              <a:t>UMA</a:t>
            </a:r>
            <a:r>
              <a:rPr lang="zh-CN" altLang="en-US" dirty="0"/>
              <a:t>多处理器系统： </a:t>
            </a:r>
            <a:r>
              <a:rPr lang="en-US" altLang="zh-CN" dirty="0"/>
              <a:t>Uniform Memory Access</a:t>
            </a:r>
            <a:r>
              <a:rPr lang="zh-CN" altLang="en-US" dirty="0"/>
              <a:t>，</a:t>
            </a:r>
            <a:br>
              <a:rPr lang="en-US" altLang="zh-CN" dirty="0"/>
            </a:br>
            <a:r>
              <a:rPr lang="zh-CN" altLang="en-US" dirty="0">
                <a:solidFill>
                  <a:srgbClr val="CC0099"/>
                </a:solidFill>
                <a:latin typeface="黑体" panose="02010609060101010101" pitchFamily="49" charset="-122"/>
                <a:ea typeface="黑体" panose="02010609060101010101" pitchFamily="49" charset="-122"/>
              </a:rPr>
              <a:t>一致性存储器访问</a:t>
            </a:r>
            <a:r>
              <a:rPr lang="zh-CN" altLang="en-US" dirty="0"/>
              <a:t>计算机。</a:t>
            </a:r>
          </a:p>
          <a:p>
            <a:pPr lvl="1" eaLnBrk="1" hangingPunct="1"/>
            <a:r>
              <a:rPr lang="en-US" altLang="zh-CN" dirty="0">
                <a:solidFill>
                  <a:srgbClr val="0000FF"/>
                </a:solidFill>
              </a:rPr>
              <a:t>NUMA</a:t>
            </a:r>
            <a:r>
              <a:rPr lang="zh-CN" altLang="en-US" dirty="0"/>
              <a:t>多处理器系统：</a:t>
            </a:r>
            <a:r>
              <a:rPr lang="en-US" altLang="zh-CN" dirty="0"/>
              <a:t>Non-Uniform Memory Access</a:t>
            </a:r>
            <a:r>
              <a:rPr lang="zh-CN" altLang="en-US" dirty="0"/>
              <a:t>，</a:t>
            </a:r>
            <a:r>
              <a:rPr lang="zh-CN" altLang="en-US" dirty="0">
                <a:solidFill>
                  <a:srgbClr val="CC0099"/>
                </a:solidFill>
                <a:latin typeface="黑体" panose="02010609060101010101" pitchFamily="49" charset="-122"/>
                <a:ea typeface="黑体" panose="02010609060101010101" pitchFamily="49" charset="-122"/>
              </a:rPr>
              <a:t>非一致性存储器访问</a:t>
            </a:r>
            <a:r>
              <a:rPr lang="zh-CN" altLang="en-US" dirty="0"/>
              <a:t>计算机。</a:t>
            </a:r>
          </a:p>
          <a:p>
            <a:pPr lvl="1" eaLnBrk="1" hangingPunct="1"/>
            <a:r>
              <a:rPr lang="en-US" altLang="zh-CN" dirty="0">
                <a:solidFill>
                  <a:srgbClr val="0000FF"/>
                </a:solidFill>
              </a:rPr>
              <a:t>COMA</a:t>
            </a:r>
            <a:r>
              <a:rPr lang="zh-CN" altLang="en-US" dirty="0"/>
              <a:t>多处理器系统：</a:t>
            </a:r>
            <a:r>
              <a:rPr lang="en-US" altLang="zh-CN" dirty="0"/>
              <a:t>Cache Only Memory Access</a:t>
            </a:r>
            <a:r>
              <a:rPr lang="zh-CN" altLang="en-US" dirty="0"/>
              <a:t>，基于</a:t>
            </a:r>
            <a:r>
              <a:rPr lang="en-US" altLang="zh-CN" dirty="0"/>
              <a:t>Cache</a:t>
            </a:r>
            <a:r>
              <a:rPr lang="zh-CN" altLang="en-US" dirty="0"/>
              <a:t>的存储器访问计算机。</a:t>
            </a:r>
          </a:p>
          <a:p>
            <a:pPr eaLnBrk="1" hangingPunct="1"/>
            <a:r>
              <a:rPr lang="zh-CN" altLang="en-US" dirty="0"/>
              <a:t>根据共享内存的不同</a:t>
            </a:r>
            <a:r>
              <a:rPr lang="zh-CN" altLang="en-US" dirty="0">
                <a:solidFill>
                  <a:srgbClr val="FF0000"/>
                </a:solidFill>
              </a:rPr>
              <a:t>组织</a:t>
            </a:r>
            <a:r>
              <a:rPr lang="zh-CN" altLang="en-US" dirty="0"/>
              <a:t>方式</a:t>
            </a:r>
          </a:p>
          <a:p>
            <a:pPr lvl="1" eaLnBrk="1" hangingPunct="1"/>
            <a:r>
              <a:rPr lang="zh-CN" altLang="en-US" dirty="0">
                <a:solidFill>
                  <a:srgbClr val="0000FF"/>
                </a:solidFill>
              </a:rPr>
              <a:t>集中式</a:t>
            </a:r>
            <a:r>
              <a:rPr lang="zh-CN" altLang="en-US" dirty="0"/>
              <a:t>共享存储器多处理器系统</a:t>
            </a:r>
          </a:p>
          <a:p>
            <a:pPr lvl="1" eaLnBrk="1" hangingPunct="1"/>
            <a:r>
              <a:rPr lang="zh-CN" altLang="en-US" dirty="0">
                <a:solidFill>
                  <a:srgbClr val="0000FF"/>
                </a:solidFill>
              </a:rPr>
              <a:t>分布式</a:t>
            </a:r>
            <a:r>
              <a:rPr lang="zh-CN" altLang="en-US" dirty="0"/>
              <a:t>共享存储器多处理器系统</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4"/>
          <p:cNvSpPr>
            <a:spLocks noGrp="1"/>
          </p:cNvSpPr>
          <p:nvPr>
            <p:ph type="sldNum" sz="quarter" idx="11"/>
          </p:nvPr>
        </p:nvSpPr>
        <p:spPr>
          <a:noFill/>
        </p:spPr>
        <p:txBody>
          <a:bodyPr/>
          <a:lstStyle/>
          <a:p>
            <a:fld id="{5B9CF9F1-794E-4C54-8AFE-FA17FDB2B2DB}" type="slidenum">
              <a:rPr lang="zh-CN" altLang="en-US"/>
              <a:pPr/>
              <a:t>46</a:t>
            </a:fld>
            <a:endParaRPr lang="en-US" altLang="zh-CN"/>
          </a:p>
        </p:txBody>
      </p:sp>
      <p:sp>
        <p:nvSpPr>
          <p:cNvPr id="3076" name="Rectangle 2"/>
          <p:cNvSpPr>
            <a:spLocks noGrp="1" noChangeArrowheads="1"/>
          </p:cNvSpPr>
          <p:nvPr>
            <p:ph type="title"/>
          </p:nvPr>
        </p:nvSpPr>
        <p:spPr/>
        <p:txBody>
          <a:bodyPr/>
          <a:lstStyle/>
          <a:p>
            <a:pPr eaLnBrk="1" hangingPunct="1"/>
            <a:r>
              <a:rPr lang="en-US" altLang="zh-CN"/>
              <a:t>9.5 </a:t>
            </a:r>
            <a:r>
              <a:rPr lang="zh-CN" altLang="en-US"/>
              <a:t>多处理器系统</a:t>
            </a:r>
          </a:p>
        </p:txBody>
      </p:sp>
      <p:sp>
        <p:nvSpPr>
          <p:cNvPr id="3077" name="Rectangle 3"/>
          <p:cNvSpPr>
            <a:spLocks noGrp="1" noChangeArrowheads="1"/>
          </p:cNvSpPr>
          <p:nvPr>
            <p:ph type="body" idx="1"/>
          </p:nvPr>
        </p:nvSpPr>
        <p:spPr>
          <a:xfrm>
            <a:off x="323850" y="549275"/>
            <a:ext cx="8569325" cy="1871663"/>
          </a:xfrm>
        </p:spPr>
        <p:txBody>
          <a:bodyPr/>
          <a:lstStyle/>
          <a:p>
            <a:pPr marL="0" indent="0" eaLnBrk="1" hangingPunct="1">
              <a:buFont typeface="Wingdings" pitchFamily="2" charset="2"/>
              <a:buNone/>
            </a:pPr>
            <a:r>
              <a:rPr lang="zh-CN" altLang="en-US"/>
              <a:t>如果在一个系统中，每个</a:t>
            </a:r>
            <a:r>
              <a:rPr lang="en-US" altLang="zh-CN"/>
              <a:t>CPU</a:t>
            </a:r>
            <a:r>
              <a:rPr lang="zh-CN" altLang="en-US"/>
              <a:t>都能平等地访问所有的</a:t>
            </a:r>
            <a:r>
              <a:rPr lang="zh-CN" altLang="en-US">
                <a:solidFill>
                  <a:srgbClr val="0000FF"/>
                </a:solidFill>
              </a:rPr>
              <a:t>内存模块</a:t>
            </a:r>
            <a:r>
              <a:rPr lang="zh-CN" altLang="en-US"/>
              <a:t>和</a:t>
            </a:r>
            <a:r>
              <a:rPr lang="zh-CN" altLang="en-US">
                <a:solidFill>
                  <a:srgbClr val="0000FF"/>
                </a:solidFill>
              </a:rPr>
              <a:t>输入</a:t>
            </a:r>
            <a:r>
              <a:rPr lang="en-US" altLang="zh-CN">
                <a:solidFill>
                  <a:srgbClr val="0000FF"/>
                </a:solidFill>
              </a:rPr>
              <a:t>/</a:t>
            </a:r>
            <a:r>
              <a:rPr lang="zh-CN" altLang="en-US">
                <a:solidFill>
                  <a:srgbClr val="0000FF"/>
                </a:solidFill>
              </a:rPr>
              <a:t>输出设备</a:t>
            </a:r>
            <a:r>
              <a:rPr lang="zh-CN" altLang="en-US"/>
              <a:t>，而且在操作系统看来这些</a:t>
            </a:r>
            <a:r>
              <a:rPr lang="en-US" altLang="zh-CN"/>
              <a:t>CPU</a:t>
            </a:r>
            <a:r>
              <a:rPr lang="zh-CN" altLang="en-US"/>
              <a:t>是可以</a:t>
            </a:r>
            <a:r>
              <a:rPr lang="zh-CN" altLang="en-US">
                <a:solidFill>
                  <a:srgbClr val="CC0000"/>
                </a:solidFill>
              </a:rPr>
              <a:t>互换</a:t>
            </a:r>
            <a:r>
              <a:rPr lang="zh-CN" altLang="en-US"/>
              <a:t>的，那么这种系统就是</a:t>
            </a:r>
            <a:r>
              <a:rPr lang="zh-CN" altLang="en-US">
                <a:solidFill>
                  <a:srgbClr val="FF0000"/>
                </a:solidFill>
                <a:ea typeface="黑体" pitchFamily="2" charset="-122"/>
              </a:rPr>
              <a:t>对称多处理器系统</a:t>
            </a:r>
            <a:r>
              <a:rPr lang="zh-CN" altLang="en-US"/>
              <a:t>（</a:t>
            </a:r>
            <a:r>
              <a:rPr lang="en-US" altLang="zh-CN"/>
              <a:t>Symmetric Multi-Processor</a:t>
            </a:r>
            <a:r>
              <a:rPr lang="zh-CN" altLang="en-US"/>
              <a:t>，</a:t>
            </a:r>
            <a:r>
              <a:rPr lang="en-US" altLang="zh-CN"/>
              <a:t>SMP</a:t>
            </a:r>
            <a:r>
              <a:rPr lang="zh-CN" altLang="en-US"/>
              <a:t>）。</a:t>
            </a:r>
          </a:p>
        </p:txBody>
      </p:sp>
      <p:sp>
        <p:nvSpPr>
          <p:cNvPr id="3078" name="Rectangle 5"/>
          <p:cNvSpPr>
            <a:spLocks noChangeArrowheads="1"/>
          </p:cNvSpPr>
          <p:nvPr/>
        </p:nvSpPr>
        <p:spPr bwMode="auto">
          <a:xfrm>
            <a:off x="0" y="2271713"/>
            <a:ext cx="9144000" cy="0"/>
          </a:xfrm>
          <a:prstGeom prst="rect">
            <a:avLst/>
          </a:prstGeom>
          <a:noFill/>
          <a:ln w="28575" algn="ctr">
            <a:noFill/>
            <a:miter lim="800000"/>
            <a:headEnd/>
            <a:tailEnd/>
          </a:ln>
        </p:spPr>
        <p:txBody>
          <a:bodyPr wrap="none" anchor="ctr">
            <a:spAutoFit/>
          </a:bodyPr>
          <a:lstStyle/>
          <a:p>
            <a:endParaRPr lang="zh-CN" altLang="en-US"/>
          </a:p>
        </p:txBody>
      </p:sp>
      <p:graphicFrame>
        <p:nvGraphicFramePr>
          <p:cNvPr id="3074" name="Object 8"/>
          <p:cNvGraphicFramePr>
            <a:graphicFrameLocks noChangeAspect="1"/>
          </p:cNvGraphicFramePr>
          <p:nvPr/>
        </p:nvGraphicFramePr>
        <p:xfrm>
          <a:off x="250825" y="2320925"/>
          <a:ext cx="8607425" cy="4276725"/>
        </p:xfrm>
        <a:graphic>
          <a:graphicData uri="http://schemas.openxmlformats.org/presentationml/2006/ole">
            <mc:AlternateContent xmlns:mc="http://schemas.openxmlformats.org/markup-compatibility/2006">
              <mc:Choice xmlns:v="urn:schemas-microsoft-com:vml" Requires="v">
                <p:oleObj spid="_x0000_s3120" name="Visio" r:id="rId3" imgW="4366870" imgH="2173529" progId="Visio.Drawing.11">
                  <p:embed/>
                </p:oleObj>
              </mc:Choice>
              <mc:Fallback>
                <p:oleObj name="Visio" r:id="rId3" imgW="4366870" imgH="2173529"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320925"/>
                        <a:ext cx="860742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Text Box 7"/>
          <p:cNvSpPr txBox="1">
            <a:spLocks noChangeArrowheads="1"/>
          </p:cNvSpPr>
          <p:nvPr/>
        </p:nvSpPr>
        <p:spPr bwMode="auto">
          <a:xfrm>
            <a:off x="179388" y="6092825"/>
            <a:ext cx="3960812" cy="457200"/>
          </a:xfrm>
          <a:prstGeom prst="rect">
            <a:avLst/>
          </a:prstGeom>
          <a:noFill/>
          <a:ln w="28575" algn="ctr">
            <a:noFill/>
            <a:miter lim="800000"/>
            <a:headEnd/>
            <a:tailEnd/>
          </a:ln>
        </p:spPr>
        <p:txBody>
          <a:bodyPr>
            <a:spAutoFit/>
          </a:bodyPr>
          <a:lstStyle/>
          <a:p>
            <a:pPr>
              <a:spcBef>
                <a:spcPct val="0"/>
              </a:spcBef>
            </a:pPr>
            <a:r>
              <a:rPr lang="zh-CN" altLang="en-US" sz="2400">
                <a:solidFill>
                  <a:schemeClr val="bg2"/>
                </a:solidFill>
              </a:rPr>
              <a:t>对称多处理机系统结构框图</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A3E02ACD-BC52-4AD5-AB32-D345D0994293}" type="slidenum">
              <a:rPr lang="zh-CN" altLang="en-US"/>
              <a:pPr/>
              <a:t>47</a:t>
            </a:fld>
            <a:endParaRPr lang="en-US" altLang="zh-CN"/>
          </a:p>
        </p:txBody>
      </p:sp>
      <p:sp>
        <p:nvSpPr>
          <p:cNvPr id="54275" name="Rectangle 2"/>
          <p:cNvSpPr>
            <a:spLocks noGrp="1" noChangeArrowheads="1"/>
          </p:cNvSpPr>
          <p:nvPr>
            <p:ph type="title"/>
          </p:nvPr>
        </p:nvSpPr>
        <p:spPr/>
        <p:txBody>
          <a:bodyPr/>
          <a:lstStyle/>
          <a:p>
            <a:pPr eaLnBrk="1" hangingPunct="1"/>
            <a:r>
              <a:rPr lang="en-US" altLang="zh-CN"/>
              <a:t>9.5 </a:t>
            </a:r>
            <a:r>
              <a:rPr lang="zh-CN" altLang="en-US"/>
              <a:t>多处理器系统</a:t>
            </a:r>
          </a:p>
        </p:txBody>
      </p:sp>
      <p:sp>
        <p:nvSpPr>
          <p:cNvPr id="54276" name="Rectangle 3"/>
          <p:cNvSpPr>
            <a:spLocks noGrp="1" noChangeArrowheads="1"/>
          </p:cNvSpPr>
          <p:nvPr>
            <p:ph type="body" idx="1"/>
          </p:nvPr>
        </p:nvSpPr>
        <p:spPr>
          <a:xfrm>
            <a:off x="177800" y="549275"/>
            <a:ext cx="8858250" cy="6119813"/>
          </a:xfrm>
        </p:spPr>
        <p:txBody>
          <a:bodyPr/>
          <a:lstStyle/>
          <a:p>
            <a:pPr marL="355600" indent="-355600" eaLnBrk="1" hangingPunct="1">
              <a:spcBef>
                <a:spcPct val="0"/>
              </a:spcBef>
            </a:pPr>
            <a:r>
              <a:rPr lang="en-US" altLang="zh-CN" dirty="0"/>
              <a:t>SMP</a:t>
            </a:r>
            <a:r>
              <a:rPr lang="zh-CN" altLang="en-US" dirty="0"/>
              <a:t>中包含多个处理机。</a:t>
            </a:r>
            <a:r>
              <a:rPr lang="en-US" altLang="zh-CN" dirty="0"/>
              <a:t>SMP</a:t>
            </a:r>
            <a:r>
              <a:rPr lang="zh-CN" altLang="en-US" dirty="0"/>
              <a:t>最常见到的实例就是目前广为使用的双核、四核等多核计算机，其中的核是包含一级</a:t>
            </a:r>
            <a:r>
              <a:rPr lang="en-US" altLang="zh-CN" dirty="0"/>
              <a:t>Cache</a:t>
            </a:r>
            <a:r>
              <a:rPr lang="zh-CN" altLang="en-US" dirty="0"/>
              <a:t>（甚至二级</a:t>
            </a:r>
            <a:r>
              <a:rPr lang="en-US" altLang="zh-CN" dirty="0"/>
              <a:t>Cache</a:t>
            </a:r>
            <a:r>
              <a:rPr lang="zh-CN" altLang="en-US" dirty="0"/>
              <a:t>）的</a:t>
            </a:r>
            <a:r>
              <a:rPr lang="en-US" altLang="zh-CN" dirty="0"/>
              <a:t>CPU</a:t>
            </a:r>
            <a:r>
              <a:rPr lang="zh-CN" altLang="en-US" dirty="0"/>
              <a:t>。</a:t>
            </a:r>
          </a:p>
          <a:p>
            <a:pPr marL="355600" indent="-355600" eaLnBrk="1" hangingPunct="1">
              <a:spcBef>
                <a:spcPct val="0"/>
              </a:spcBef>
            </a:pPr>
            <a:r>
              <a:rPr lang="zh-CN" altLang="en-US" dirty="0"/>
              <a:t>对称多处理机系统具有如下特点：</a:t>
            </a:r>
          </a:p>
          <a:p>
            <a:pPr marL="714375" lvl="1" indent="-357188" eaLnBrk="1" hangingPunct="1">
              <a:spcBef>
                <a:spcPct val="0"/>
              </a:spcBef>
            </a:pPr>
            <a:r>
              <a:rPr lang="zh-CN" altLang="en-US" dirty="0"/>
              <a:t>由</a:t>
            </a:r>
            <a:r>
              <a:rPr lang="zh-CN" altLang="en-US" dirty="0">
                <a:solidFill>
                  <a:srgbClr val="FF0000"/>
                </a:solidFill>
              </a:rPr>
              <a:t>两个以上</a:t>
            </a:r>
            <a:r>
              <a:rPr lang="zh-CN" altLang="en-US" dirty="0">
                <a:solidFill>
                  <a:srgbClr val="0000FF"/>
                </a:solidFill>
              </a:rPr>
              <a:t>相同的处理机</a:t>
            </a:r>
            <a:r>
              <a:rPr lang="zh-CN" altLang="en-US" dirty="0"/>
              <a:t>构成。</a:t>
            </a:r>
          </a:p>
          <a:p>
            <a:pPr marL="714375" lvl="1" indent="-357188" eaLnBrk="1" hangingPunct="1">
              <a:spcBef>
                <a:spcPct val="0"/>
              </a:spcBef>
            </a:pPr>
            <a:r>
              <a:rPr lang="zh-CN" altLang="en-US" dirty="0"/>
              <a:t>多个处理机通过</a:t>
            </a:r>
            <a:r>
              <a:rPr lang="zh-CN" altLang="en-US" dirty="0">
                <a:solidFill>
                  <a:srgbClr val="0000FF"/>
                </a:solidFill>
              </a:rPr>
              <a:t>总线</a:t>
            </a:r>
            <a:r>
              <a:rPr lang="zh-CN" altLang="en-US" dirty="0"/>
              <a:t>或</a:t>
            </a:r>
            <a:r>
              <a:rPr lang="zh-CN" altLang="en-US" dirty="0">
                <a:solidFill>
                  <a:srgbClr val="0000FF"/>
                </a:solidFill>
              </a:rPr>
              <a:t>其他互连方式</a:t>
            </a:r>
            <a:r>
              <a:rPr lang="zh-CN" altLang="en-US" dirty="0"/>
              <a:t>连接在一起</a:t>
            </a:r>
            <a:endParaRPr lang="zh-CN" altLang="en-US" sz="2000" dirty="0"/>
          </a:p>
          <a:p>
            <a:pPr marL="714375" lvl="1" indent="-357188" eaLnBrk="1" hangingPunct="1">
              <a:spcBef>
                <a:spcPct val="0"/>
              </a:spcBef>
            </a:pPr>
            <a:r>
              <a:rPr lang="zh-CN" altLang="en-US" dirty="0"/>
              <a:t>多个处理机</a:t>
            </a:r>
            <a:r>
              <a:rPr lang="zh-CN" altLang="en-US" dirty="0">
                <a:solidFill>
                  <a:srgbClr val="FF0000"/>
                </a:solidFill>
              </a:rPr>
              <a:t>共享同一主存储器</a:t>
            </a:r>
            <a:r>
              <a:rPr lang="zh-CN" altLang="en-US" dirty="0"/>
              <a:t>。并且，每一个处理机访问主存储器的</a:t>
            </a:r>
            <a:r>
              <a:rPr lang="zh-CN" altLang="en-US" dirty="0">
                <a:solidFill>
                  <a:srgbClr val="FF0000"/>
                </a:solidFill>
              </a:rPr>
              <a:t>时间</a:t>
            </a:r>
            <a:r>
              <a:rPr lang="zh-CN" altLang="en-US" dirty="0"/>
              <a:t>是</a:t>
            </a:r>
            <a:r>
              <a:rPr lang="zh-CN" altLang="en-US" dirty="0">
                <a:solidFill>
                  <a:srgbClr val="FF0000"/>
                </a:solidFill>
              </a:rPr>
              <a:t>相同</a:t>
            </a:r>
            <a:r>
              <a:rPr lang="zh-CN" altLang="en-US" dirty="0"/>
              <a:t>的。</a:t>
            </a:r>
          </a:p>
          <a:p>
            <a:pPr marL="714375" lvl="1" indent="-357188" eaLnBrk="1" hangingPunct="1">
              <a:spcBef>
                <a:spcPct val="0"/>
              </a:spcBef>
            </a:pPr>
            <a:r>
              <a:rPr lang="zh-CN" altLang="en-US" dirty="0"/>
              <a:t>所有的处理机通过相同的通道或不同的通道</a:t>
            </a:r>
            <a:r>
              <a:rPr lang="zh-CN" altLang="en-US" dirty="0">
                <a:solidFill>
                  <a:srgbClr val="FF0000"/>
                </a:solidFill>
              </a:rPr>
              <a:t>共享</a:t>
            </a:r>
            <a:r>
              <a:rPr lang="en-US" altLang="zh-CN" dirty="0">
                <a:solidFill>
                  <a:srgbClr val="FF0000"/>
                </a:solidFill>
              </a:rPr>
              <a:t>IO</a:t>
            </a:r>
            <a:r>
              <a:rPr lang="zh-CN" altLang="en-US" dirty="0">
                <a:solidFill>
                  <a:srgbClr val="FF0000"/>
                </a:solidFill>
              </a:rPr>
              <a:t>设备</a:t>
            </a:r>
            <a:r>
              <a:rPr lang="zh-CN" altLang="en-US" dirty="0"/>
              <a:t>。</a:t>
            </a:r>
          </a:p>
          <a:p>
            <a:pPr marL="714375" lvl="1" indent="-357188" eaLnBrk="1" hangingPunct="1">
              <a:spcBef>
                <a:spcPct val="0"/>
              </a:spcBef>
            </a:pPr>
            <a:r>
              <a:rPr lang="zh-CN" altLang="en-US" dirty="0"/>
              <a:t>每一</a:t>
            </a:r>
            <a:r>
              <a:rPr lang="zh-CN" altLang="en-US" dirty="0">
                <a:solidFill>
                  <a:srgbClr val="0000FF"/>
                </a:solidFill>
              </a:rPr>
              <a:t>处理机</a:t>
            </a:r>
            <a:r>
              <a:rPr lang="zh-CN" altLang="en-US" dirty="0"/>
              <a:t>都能完成</a:t>
            </a:r>
            <a:r>
              <a:rPr lang="zh-CN" altLang="en-US" dirty="0">
                <a:solidFill>
                  <a:srgbClr val="0000FF"/>
                </a:solidFill>
              </a:rPr>
              <a:t>相同</a:t>
            </a:r>
            <a:r>
              <a:rPr lang="zh-CN" altLang="en-US" dirty="0"/>
              <a:t>的</a:t>
            </a:r>
            <a:r>
              <a:rPr lang="zh-CN" altLang="en-US" dirty="0">
                <a:solidFill>
                  <a:srgbClr val="0000FF"/>
                </a:solidFill>
              </a:rPr>
              <a:t>功能</a:t>
            </a:r>
            <a:r>
              <a:rPr lang="zh-CN" altLang="en-US" dirty="0"/>
              <a:t>。</a:t>
            </a:r>
          </a:p>
          <a:p>
            <a:pPr marL="714375" lvl="1" indent="-357188" eaLnBrk="1" hangingPunct="1">
              <a:spcBef>
                <a:spcPct val="0"/>
              </a:spcBef>
            </a:pPr>
            <a:r>
              <a:rPr lang="zh-CN" altLang="en-US" dirty="0"/>
              <a:t>在</a:t>
            </a:r>
            <a:r>
              <a:rPr lang="zh-CN" altLang="en-US" dirty="0">
                <a:solidFill>
                  <a:srgbClr val="FF0000"/>
                </a:solidFill>
              </a:rPr>
              <a:t>一个</a:t>
            </a:r>
            <a:r>
              <a:rPr lang="zh-CN" altLang="en-US" dirty="0"/>
              <a:t>集中的</a:t>
            </a:r>
            <a:r>
              <a:rPr lang="zh-CN" altLang="en-US" dirty="0">
                <a:solidFill>
                  <a:srgbClr val="FF0000"/>
                </a:solidFill>
              </a:rPr>
              <a:t>操作系统</a:t>
            </a:r>
            <a:r>
              <a:rPr lang="zh-CN" altLang="en-US" dirty="0"/>
              <a:t>统一管理下工作。操作系统为每一处理机按排进程或线程，对各处理机的工作进行统一调度与控制。</a:t>
            </a:r>
          </a:p>
        </p:txBody>
      </p:sp>
      <p:sp>
        <p:nvSpPr>
          <p:cNvPr id="54277" name="Text Box 7"/>
          <p:cNvSpPr txBox="1">
            <a:spLocks noChangeArrowheads="1"/>
          </p:cNvSpPr>
          <p:nvPr/>
        </p:nvSpPr>
        <p:spPr bwMode="auto">
          <a:xfrm>
            <a:off x="8677275" y="2693988"/>
            <a:ext cx="215900" cy="519112"/>
          </a:xfrm>
          <a:prstGeom prst="rect">
            <a:avLst/>
          </a:prstGeom>
          <a:noFill/>
          <a:ln w="28575" algn="ctr">
            <a:noFill/>
            <a:miter lim="800000"/>
            <a:headEnd/>
            <a:tailEnd/>
          </a:ln>
        </p:spPr>
        <p:txBody>
          <a:bodyPr lIns="0" rIns="0">
            <a:spAutoFit/>
          </a:bodyPr>
          <a:lstStyle/>
          <a:p>
            <a:r>
              <a:rPr lang="zh-CN" altLang="en-US"/>
              <a:t>。</a:t>
            </a:r>
          </a:p>
        </p:txBody>
      </p:sp>
      <p:sp>
        <p:nvSpPr>
          <p:cNvPr id="6" name="动作按钮: 转到主页 5">
            <a:hlinkClick r:id="rId2" action="ppaction://hlinksldjump" highlightClick="1"/>
            <a:extLst>
              <a:ext uri="{FF2B5EF4-FFF2-40B4-BE49-F238E27FC236}">
                <a16:creationId xmlns:a16="http://schemas.microsoft.com/office/drawing/2014/main" id="{0171274C-F937-4642-A7FB-59C91F323C84}"/>
              </a:ext>
            </a:extLst>
          </p:cNvPr>
          <p:cNvSpPr/>
          <p:nvPr/>
        </p:nvSpPr>
        <p:spPr bwMode="auto">
          <a:xfrm>
            <a:off x="8245175" y="1793576"/>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p:spPr>
        <p:txBody>
          <a:bodyPr/>
          <a:lstStyle/>
          <a:p>
            <a:fld id="{972C87BD-415B-47B3-85C7-A3CF51D470EC}" type="slidenum">
              <a:rPr lang="zh-CN" altLang="en-US"/>
              <a:pPr/>
              <a:t>48</a:t>
            </a:fld>
            <a:endParaRPr lang="en-US" altLang="zh-CN"/>
          </a:p>
        </p:txBody>
      </p:sp>
      <p:sp>
        <p:nvSpPr>
          <p:cNvPr id="55299" name="Rectangle 2"/>
          <p:cNvSpPr>
            <a:spLocks noGrp="1" noChangeArrowheads="1"/>
          </p:cNvSpPr>
          <p:nvPr>
            <p:ph type="title"/>
          </p:nvPr>
        </p:nvSpPr>
        <p:spPr/>
        <p:txBody>
          <a:bodyPr/>
          <a:lstStyle/>
          <a:p>
            <a:pPr eaLnBrk="1" hangingPunct="1"/>
            <a:r>
              <a:rPr lang="en-US" altLang="zh-CN"/>
              <a:t>9.5 </a:t>
            </a:r>
            <a:r>
              <a:rPr lang="zh-CN" altLang="en-US"/>
              <a:t>多处理器系统      </a:t>
            </a:r>
            <a:r>
              <a:rPr lang="zh-CN" altLang="en-US">
                <a:solidFill>
                  <a:srgbClr val="006600"/>
                </a:solidFill>
              </a:rPr>
              <a:t>一、</a:t>
            </a:r>
            <a:r>
              <a:rPr lang="en-US" altLang="zh-CN">
                <a:solidFill>
                  <a:srgbClr val="006600"/>
                </a:solidFill>
              </a:rPr>
              <a:t>UMA</a:t>
            </a:r>
            <a:r>
              <a:rPr lang="zh-CN" altLang="en-US">
                <a:solidFill>
                  <a:srgbClr val="006600"/>
                </a:solidFill>
              </a:rPr>
              <a:t>对称多处理器系统</a:t>
            </a:r>
          </a:p>
        </p:txBody>
      </p:sp>
      <p:sp>
        <p:nvSpPr>
          <p:cNvPr id="55300" name="Rectangle 3"/>
          <p:cNvSpPr>
            <a:spLocks noGrp="1" noChangeArrowheads="1"/>
          </p:cNvSpPr>
          <p:nvPr>
            <p:ph type="body" idx="1"/>
          </p:nvPr>
        </p:nvSpPr>
        <p:spPr/>
        <p:txBody>
          <a:bodyPr/>
          <a:lstStyle/>
          <a:p>
            <a:pPr eaLnBrk="1" hangingPunct="1"/>
            <a:r>
              <a:rPr lang="en-US" altLang="zh-CN"/>
              <a:t>UMA</a:t>
            </a:r>
            <a:r>
              <a:rPr lang="zh-CN" altLang="en-US"/>
              <a:t>：</a:t>
            </a:r>
            <a:br>
              <a:rPr lang="zh-CN" altLang="en-US"/>
            </a:br>
            <a:r>
              <a:rPr lang="en-US" altLang="zh-CN"/>
              <a:t>Uniform Memory Access</a:t>
            </a:r>
            <a:r>
              <a:rPr lang="zh-CN" altLang="en-US"/>
              <a:t>，一致性存储访问。</a:t>
            </a:r>
          </a:p>
          <a:p>
            <a:pPr eaLnBrk="1" hangingPunct="1"/>
            <a:r>
              <a:rPr lang="zh-CN" altLang="en-US"/>
              <a:t>采用集中式共享存储器系统结构。</a:t>
            </a:r>
          </a:p>
          <a:p>
            <a:pPr eaLnBrk="1" hangingPunct="1"/>
            <a:r>
              <a:rPr lang="zh-CN" altLang="en-US"/>
              <a:t>共享存储器对每个处理器而言都是对等的。</a:t>
            </a:r>
          </a:p>
          <a:p>
            <a:pPr eaLnBrk="1" hangingPunct="1"/>
            <a:r>
              <a:rPr lang="zh-CN" altLang="en-US"/>
              <a:t>每个处理器访问存储器的时间相同。</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p:spPr>
        <p:txBody>
          <a:bodyPr/>
          <a:lstStyle/>
          <a:p>
            <a:fld id="{6B9A60C3-7570-4D2F-A4C8-C234D8527DC4}" type="slidenum">
              <a:rPr lang="zh-CN" altLang="en-US"/>
              <a:pPr/>
              <a:t>49</a:t>
            </a:fld>
            <a:endParaRPr lang="en-US" altLang="zh-CN"/>
          </a:p>
        </p:txBody>
      </p:sp>
      <p:sp>
        <p:nvSpPr>
          <p:cNvPr id="56323" name="Rectangle 2"/>
          <p:cNvSpPr>
            <a:spLocks noGrp="1" noChangeArrowheads="1"/>
          </p:cNvSpPr>
          <p:nvPr>
            <p:ph type="title"/>
          </p:nvPr>
        </p:nvSpPr>
        <p:spPr/>
        <p:txBody>
          <a:bodyPr/>
          <a:lstStyle/>
          <a:p>
            <a:pPr eaLnBrk="1" hangingPunct="1"/>
            <a:r>
              <a:rPr lang="en-US" altLang="zh-CN"/>
              <a:t>9.5 </a:t>
            </a:r>
            <a:r>
              <a:rPr lang="zh-CN" altLang="en-US"/>
              <a:t>多处理器系统      </a:t>
            </a:r>
            <a:r>
              <a:rPr lang="zh-CN" altLang="en-US">
                <a:solidFill>
                  <a:srgbClr val="006600"/>
                </a:solidFill>
              </a:rPr>
              <a:t>一、</a:t>
            </a:r>
            <a:r>
              <a:rPr lang="en-US" altLang="zh-CN">
                <a:solidFill>
                  <a:srgbClr val="006600"/>
                </a:solidFill>
              </a:rPr>
              <a:t>UMA</a:t>
            </a:r>
            <a:r>
              <a:rPr lang="zh-CN" altLang="en-US">
                <a:solidFill>
                  <a:srgbClr val="006600"/>
                </a:solidFill>
              </a:rPr>
              <a:t>对称多处理器系统</a:t>
            </a:r>
          </a:p>
        </p:txBody>
      </p:sp>
      <p:sp>
        <p:nvSpPr>
          <p:cNvPr id="56324" name="Rectangle 3"/>
          <p:cNvSpPr>
            <a:spLocks noGrp="1" noChangeArrowheads="1"/>
          </p:cNvSpPr>
          <p:nvPr>
            <p:ph type="body" idx="1"/>
          </p:nvPr>
        </p:nvSpPr>
        <p:spPr>
          <a:xfrm>
            <a:off x="684213" y="549275"/>
            <a:ext cx="8135937" cy="576263"/>
          </a:xfrm>
        </p:spPr>
        <p:txBody>
          <a:bodyPr/>
          <a:lstStyle/>
          <a:p>
            <a:pPr eaLnBrk="1" hangingPunct="1">
              <a:buFont typeface="Wingdings" pitchFamily="2" charset="2"/>
              <a:buNone/>
            </a:pPr>
            <a:r>
              <a:rPr lang="en-US" altLang="zh-CN">
                <a:solidFill>
                  <a:schemeClr val="bg2"/>
                </a:solidFill>
                <a:latin typeface="Arial" charset="0"/>
              </a:rPr>
              <a:t>1.</a:t>
            </a:r>
            <a:r>
              <a:rPr lang="en-US" altLang="zh-CN"/>
              <a:t> </a:t>
            </a:r>
            <a:r>
              <a:rPr lang="zh-CN" altLang="en-US"/>
              <a:t>集中式共享存储器多处理器基本结构</a:t>
            </a:r>
          </a:p>
        </p:txBody>
      </p:sp>
      <p:sp>
        <p:nvSpPr>
          <p:cNvPr id="56325" name="Text Box 6"/>
          <p:cNvSpPr txBox="1">
            <a:spLocks noChangeAspect="1" noChangeArrowheads="1"/>
          </p:cNvSpPr>
          <p:nvPr/>
        </p:nvSpPr>
        <p:spPr bwMode="auto">
          <a:xfrm>
            <a:off x="4171950" y="5965825"/>
            <a:ext cx="1241425" cy="339725"/>
          </a:xfrm>
          <a:prstGeom prst="rect">
            <a:avLst/>
          </a:prstGeom>
          <a:solidFill>
            <a:srgbClr val="FFFFFF"/>
          </a:solidFill>
          <a:ln w="9525">
            <a:noFill/>
            <a:miter lim="800000"/>
            <a:headEnd/>
            <a:tailEnd/>
          </a:ln>
        </p:spPr>
        <p:txBody>
          <a:bodyPr lIns="0" tIns="0" rIns="0" bIns="0" anchor="ctr"/>
          <a:lstStyle/>
          <a:p>
            <a:pPr algn="just">
              <a:lnSpc>
                <a:spcPct val="80000"/>
              </a:lnSpc>
              <a:spcBef>
                <a:spcPct val="0"/>
              </a:spcBef>
            </a:pPr>
            <a:r>
              <a:rPr lang="zh-CN" altLang="en-US" sz="2000"/>
              <a:t>共享内存</a:t>
            </a:r>
          </a:p>
        </p:txBody>
      </p:sp>
      <p:sp>
        <p:nvSpPr>
          <p:cNvPr id="56326" name="Text Box 7"/>
          <p:cNvSpPr txBox="1">
            <a:spLocks noChangeAspect="1" noChangeArrowheads="1"/>
          </p:cNvSpPr>
          <p:nvPr/>
        </p:nvSpPr>
        <p:spPr bwMode="auto">
          <a:xfrm>
            <a:off x="1741488" y="5153025"/>
            <a:ext cx="815975"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存储器</a:t>
            </a:r>
          </a:p>
          <a:p>
            <a:pPr>
              <a:lnSpc>
                <a:spcPct val="80000"/>
              </a:lnSpc>
              <a:spcBef>
                <a:spcPct val="0"/>
              </a:spcBef>
            </a:pPr>
            <a:r>
              <a:rPr lang="zh-CN" altLang="en-US" sz="2000"/>
              <a:t>组</a:t>
            </a:r>
            <a:r>
              <a:rPr lang="en-US" altLang="zh-CN" sz="2000"/>
              <a:t>1</a:t>
            </a:r>
          </a:p>
        </p:txBody>
      </p:sp>
      <p:sp>
        <p:nvSpPr>
          <p:cNvPr id="56327" name="Text Box 8"/>
          <p:cNvSpPr txBox="1">
            <a:spLocks noChangeAspect="1" noChangeArrowheads="1"/>
          </p:cNvSpPr>
          <p:nvPr/>
        </p:nvSpPr>
        <p:spPr bwMode="auto">
          <a:xfrm>
            <a:off x="2760663" y="5153025"/>
            <a:ext cx="815975"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存储器</a:t>
            </a:r>
          </a:p>
          <a:p>
            <a:pPr>
              <a:lnSpc>
                <a:spcPct val="80000"/>
              </a:lnSpc>
              <a:spcBef>
                <a:spcPct val="0"/>
              </a:spcBef>
            </a:pPr>
            <a:r>
              <a:rPr lang="zh-CN" altLang="en-US" sz="2000"/>
              <a:t>组</a:t>
            </a:r>
            <a:r>
              <a:rPr lang="en-US" altLang="zh-CN" sz="2000"/>
              <a:t>2</a:t>
            </a:r>
          </a:p>
        </p:txBody>
      </p:sp>
      <p:sp>
        <p:nvSpPr>
          <p:cNvPr id="56328" name="Text Box 9"/>
          <p:cNvSpPr txBox="1">
            <a:spLocks noChangeAspect="1" noChangeArrowheads="1"/>
          </p:cNvSpPr>
          <p:nvPr/>
        </p:nvSpPr>
        <p:spPr bwMode="auto">
          <a:xfrm>
            <a:off x="4392613" y="5153025"/>
            <a:ext cx="817562"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存储器</a:t>
            </a:r>
          </a:p>
          <a:p>
            <a:pPr>
              <a:lnSpc>
                <a:spcPct val="80000"/>
              </a:lnSpc>
              <a:spcBef>
                <a:spcPct val="0"/>
              </a:spcBef>
            </a:pPr>
            <a:r>
              <a:rPr lang="zh-CN" altLang="en-US" sz="2000"/>
              <a:t>组</a:t>
            </a:r>
            <a:r>
              <a:rPr lang="en-US" altLang="zh-CN" sz="2000"/>
              <a:t>m</a:t>
            </a:r>
          </a:p>
        </p:txBody>
      </p:sp>
      <p:sp>
        <p:nvSpPr>
          <p:cNvPr id="56329" name="Line 10"/>
          <p:cNvSpPr>
            <a:spLocks noChangeAspect="1" noChangeShapeType="1"/>
          </p:cNvSpPr>
          <p:nvPr/>
        </p:nvSpPr>
        <p:spPr bwMode="auto">
          <a:xfrm>
            <a:off x="3781425" y="5507038"/>
            <a:ext cx="407988" cy="1587"/>
          </a:xfrm>
          <a:prstGeom prst="line">
            <a:avLst/>
          </a:prstGeom>
          <a:noFill/>
          <a:ln w="57150" cap="rnd">
            <a:solidFill>
              <a:srgbClr val="000000"/>
            </a:solidFill>
            <a:prstDash val="sysDot"/>
            <a:round/>
            <a:headEnd/>
            <a:tailEnd/>
          </a:ln>
        </p:spPr>
        <p:txBody>
          <a:bodyPr anchor="ctr"/>
          <a:lstStyle/>
          <a:p>
            <a:endParaRPr lang="zh-CN" altLang="en-US"/>
          </a:p>
        </p:txBody>
      </p:sp>
      <p:sp>
        <p:nvSpPr>
          <p:cNvPr id="56330" name="Text Box 12"/>
          <p:cNvSpPr txBox="1">
            <a:spLocks noChangeAspect="1" noChangeArrowheads="1"/>
          </p:cNvSpPr>
          <p:nvPr/>
        </p:nvSpPr>
        <p:spPr bwMode="auto">
          <a:xfrm>
            <a:off x="1536700" y="2146300"/>
            <a:ext cx="1427163" cy="531813"/>
          </a:xfrm>
          <a:prstGeom prst="rect">
            <a:avLst/>
          </a:prstGeom>
          <a:solidFill>
            <a:srgbClr val="CCECFF"/>
          </a:solidFill>
          <a:ln w="19050">
            <a:solidFill>
              <a:srgbClr val="000000"/>
            </a:solidFill>
            <a:miter lim="800000"/>
            <a:headEnd/>
            <a:tailEnd/>
          </a:ln>
        </p:spPr>
        <p:txBody>
          <a:bodyPr anchor="ctr"/>
          <a:lstStyle/>
          <a:p>
            <a:pPr>
              <a:lnSpc>
                <a:spcPct val="80000"/>
              </a:lnSpc>
              <a:spcBef>
                <a:spcPct val="0"/>
              </a:spcBef>
            </a:pPr>
            <a:r>
              <a:rPr lang="zh-CN" altLang="en-US" sz="2000"/>
              <a:t>处理器</a:t>
            </a:r>
            <a:r>
              <a:rPr lang="en-US" altLang="zh-CN" sz="2000"/>
              <a:t>1</a:t>
            </a:r>
          </a:p>
        </p:txBody>
      </p:sp>
      <p:sp>
        <p:nvSpPr>
          <p:cNvPr id="56331" name="Text Box 13"/>
          <p:cNvSpPr txBox="1">
            <a:spLocks noChangeAspect="1" noChangeArrowheads="1"/>
          </p:cNvSpPr>
          <p:nvPr/>
        </p:nvSpPr>
        <p:spPr bwMode="auto">
          <a:xfrm>
            <a:off x="3371850" y="2146300"/>
            <a:ext cx="1428750" cy="531813"/>
          </a:xfrm>
          <a:prstGeom prst="rect">
            <a:avLst/>
          </a:prstGeom>
          <a:solidFill>
            <a:srgbClr val="CCECFF"/>
          </a:solidFill>
          <a:ln w="19050">
            <a:solidFill>
              <a:srgbClr val="000000"/>
            </a:solidFill>
            <a:miter lim="800000"/>
            <a:headEnd/>
            <a:tailEnd/>
          </a:ln>
        </p:spPr>
        <p:txBody>
          <a:bodyPr anchor="ctr"/>
          <a:lstStyle/>
          <a:p>
            <a:pPr>
              <a:lnSpc>
                <a:spcPct val="80000"/>
              </a:lnSpc>
              <a:spcBef>
                <a:spcPct val="0"/>
              </a:spcBef>
            </a:pPr>
            <a:r>
              <a:rPr lang="zh-CN" altLang="en-US" sz="2000"/>
              <a:t>处理器</a:t>
            </a:r>
            <a:r>
              <a:rPr lang="en-US" altLang="zh-CN" sz="2000"/>
              <a:t>2</a:t>
            </a:r>
          </a:p>
        </p:txBody>
      </p:sp>
      <p:sp>
        <p:nvSpPr>
          <p:cNvPr id="56332" name="Text Box 14"/>
          <p:cNvSpPr txBox="1">
            <a:spLocks noChangeAspect="1" noChangeArrowheads="1"/>
          </p:cNvSpPr>
          <p:nvPr/>
        </p:nvSpPr>
        <p:spPr bwMode="auto">
          <a:xfrm>
            <a:off x="5821363" y="2146300"/>
            <a:ext cx="1427162" cy="531813"/>
          </a:xfrm>
          <a:prstGeom prst="rect">
            <a:avLst/>
          </a:prstGeom>
          <a:solidFill>
            <a:srgbClr val="CCECFF"/>
          </a:solidFill>
          <a:ln w="19050">
            <a:solidFill>
              <a:srgbClr val="000000"/>
            </a:solidFill>
            <a:miter lim="800000"/>
            <a:headEnd/>
            <a:tailEnd/>
          </a:ln>
        </p:spPr>
        <p:txBody>
          <a:bodyPr anchor="ctr"/>
          <a:lstStyle/>
          <a:p>
            <a:pPr>
              <a:lnSpc>
                <a:spcPct val="80000"/>
              </a:lnSpc>
              <a:spcBef>
                <a:spcPct val="0"/>
              </a:spcBef>
            </a:pPr>
            <a:r>
              <a:rPr lang="zh-CN" altLang="en-US" sz="2000"/>
              <a:t>处理器</a:t>
            </a:r>
            <a:r>
              <a:rPr lang="en-US" altLang="zh-CN" sz="2000"/>
              <a:t>n</a:t>
            </a:r>
          </a:p>
        </p:txBody>
      </p:sp>
      <p:sp>
        <p:nvSpPr>
          <p:cNvPr id="56333" name="Text Box 15"/>
          <p:cNvSpPr txBox="1">
            <a:spLocks noChangeAspect="1" noChangeArrowheads="1"/>
          </p:cNvSpPr>
          <p:nvPr/>
        </p:nvSpPr>
        <p:spPr bwMode="auto">
          <a:xfrm>
            <a:off x="1536700" y="3032125"/>
            <a:ext cx="1425575"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一级或多级</a:t>
            </a:r>
          </a:p>
          <a:p>
            <a:pPr>
              <a:lnSpc>
                <a:spcPct val="80000"/>
              </a:lnSpc>
              <a:spcBef>
                <a:spcPct val="0"/>
              </a:spcBef>
            </a:pPr>
            <a:r>
              <a:rPr lang="en-US" altLang="zh-CN" sz="2000"/>
              <a:t>Cache 1</a:t>
            </a:r>
          </a:p>
        </p:txBody>
      </p:sp>
      <p:sp>
        <p:nvSpPr>
          <p:cNvPr id="56334" name="Text Box 16"/>
          <p:cNvSpPr txBox="1">
            <a:spLocks noChangeAspect="1" noChangeArrowheads="1"/>
          </p:cNvSpPr>
          <p:nvPr/>
        </p:nvSpPr>
        <p:spPr bwMode="auto">
          <a:xfrm>
            <a:off x="3371850" y="3032125"/>
            <a:ext cx="1428750"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一级或多级</a:t>
            </a:r>
          </a:p>
          <a:p>
            <a:pPr>
              <a:lnSpc>
                <a:spcPct val="80000"/>
              </a:lnSpc>
              <a:spcBef>
                <a:spcPct val="0"/>
              </a:spcBef>
            </a:pPr>
            <a:r>
              <a:rPr lang="en-US" altLang="zh-CN" sz="2000"/>
              <a:t>Cache 2</a:t>
            </a:r>
          </a:p>
        </p:txBody>
      </p:sp>
      <p:sp>
        <p:nvSpPr>
          <p:cNvPr id="56335" name="Text Box 17"/>
          <p:cNvSpPr txBox="1">
            <a:spLocks noChangeAspect="1" noChangeArrowheads="1"/>
          </p:cNvSpPr>
          <p:nvPr/>
        </p:nvSpPr>
        <p:spPr bwMode="auto">
          <a:xfrm>
            <a:off x="5821363" y="3032125"/>
            <a:ext cx="1427162" cy="706438"/>
          </a:xfrm>
          <a:prstGeom prst="rect">
            <a:avLst/>
          </a:prstGeom>
          <a:solidFill>
            <a:srgbClr val="FFFF66"/>
          </a:solidFill>
          <a:ln w="19050">
            <a:solidFill>
              <a:srgbClr val="000000"/>
            </a:solidFill>
            <a:miter lim="800000"/>
            <a:headEnd/>
            <a:tailEnd/>
          </a:ln>
        </p:spPr>
        <p:txBody>
          <a:bodyPr lIns="0" tIns="0" rIns="0" bIns="0" anchor="ctr"/>
          <a:lstStyle/>
          <a:p>
            <a:pPr>
              <a:lnSpc>
                <a:spcPct val="80000"/>
              </a:lnSpc>
              <a:spcBef>
                <a:spcPct val="0"/>
              </a:spcBef>
            </a:pPr>
            <a:r>
              <a:rPr lang="zh-CN" altLang="en-US" sz="2000"/>
              <a:t>一级或多级</a:t>
            </a:r>
          </a:p>
          <a:p>
            <a:pPr>
              <a:lnSpc>
                <a:spcPct val="80000"/>
              </a:lnSpc>
              <a:spcBef>
                <a:spcPct val="0"/>
              </a:spcBef>
            </a:pPr>
            <a:r>
              <a:rPr lang="en-US" altLang="zh-CN" sz="2000"/>
              <a:t>Cache n</a:t>
            </a:r>
          </a:p>
        </p:txBody>
      </p:sp>
      <p:sp>
        <p:nvSpPr>
          <p:cNvPr id="56336" name="Text Box 18"/>
          <p:cNvSpPr txBox="1">
            <a:spLocks noChangeAspect="1" noChangeArrowheads="1"/>
          </p:cNvSpPr>
          <p:nvPr/>
        </p:nvSpPr>
        <p:spPr bwMode="auto">
          <a:xfrm>
            <a:off x="5821363" y="4975225"/>
            <a:ext cx="1427162" cy="1416050"/>
          </a:xfrm>
          <a:prstGeom prst="rect">
            <a:avLst/>
          </a:prstGeom>
          <a:solidFill>
            <a:schemeClr val="folHlink"/>
          </a:solidFill>
          <a:ln w="19050">
            <a:solidFill>
              <a:srgbClr val="000000"/>
            </a:solidFill>
            <a:miter lim="800000"/>
            <a:headEnd/>
            <a:tailEnd/>
          </a:ln>
        </p:spPr>
        <p:txBody>
          <a:bodyPr anchor="ctr"/>
          <a:lstStyle/>
          <a:p>
            <a:pPr>
              <a:lnSpc>
                <a:spcPct val="80000"/>
              </a:lnSpc>
              <a:spcBef>
                <a:spcPct val="0"/>
              </a:spcBef>
            </a:pPr>
            <a:r>
              <a:rPr lang="en-US" altLang="zh-CN" sz="2000"/>
              <a:t>I/O</a:t>
            </a:r>
            <a:r>
              <a:rPr lang="zh-CN" altLang="en-US" sz="2000"/>
              <a:t>系统</a:t>
            </a:r>
          </a:p>
        </p:txBody>
      </p:sp>
      <p:sp>
        <p:nvSpPr>
          <p:cNvPr id="56337" name="Line 19"/>
          <p:cNvSpPr>
            <a:spLocks noChangeAspect="1" noChangeShapeType="1"/>
          </p:cNvSpPr>
          <p:nvPr/>
        </p:nvSpPr>
        <p:spPr bwMode="auto">
          <a:xfrm>
            <a:off x="5005388" y="3386138"/>
            <a:ext cx="611187" cy="0"/>
          </a:xfrm>
          <a:prstGeom prst="line">
            <a:avLst/>
          </a:prstGeom>
          <a:noFill/>
          <a:ln w="57150" cap="rnd">
            <a:solidFill>
              <a:srgbClr val="000000"/>
            </a:solidFill>
            <a:prstDash val="sysDot"/>
            <a:round/>
            <a:headEnd/>
            <a:tailEnd/>
          </a:ln>
        </p:spPr>
        <p:txBody>
          <a:bodyPr anchor="ctr"/>
          <a:lstStyle/>
          <a:p>
            <a:endParaRPr lang="zh-CN" altLang="en-US"/>
          </a:p>
        </p:txBody>
      </p:sp>
      <p:sp>
        <p:nvSpPr>
          <p:cNvPr id="56338" name="Rectangle 20"/>
          <p:cNvSpPr>
            <a:spLocks noChangeAspect="1" noChangeArrowheads="1"/>
          </p:cNvSpPr>
          <p:nvPr/>
        </p:nvSpPr>
        <p:spPr bwMode="auto">
          <a:xfrm>
            <a:off x="1536700" y="4975225"/>
            <a:ext cx="3876675" cy="1416050"/>
          </a:xfrm>
          <a:prstGeom prst="rect">
            <a:avLst/>
          </a:prstGeom>
          <a:noFill/>
          <a:ln w="19050">
            <a:solidFill>
              <a:srgbClr val="000000"/>
            </a:solidFill>
            <a:miter lim="800000"/>
            <a:headEnd/>
            <a:tailEnd/>
          </a:ln>
        </p:spPr>
        <p:txBody>
          <a:bodyPr anchor="ctr"/>
          <a:lstStyle/>
          <a:p>
            <a:endParaRPr lang="zh-CN" altLang="en-US"/>
          </a:p>
        </p:txBody>
      </p:sp>
      <p:sp>
        <p:nvSpPr>
          <p:cNvPr id="56339" name="Text Box 21"/>
          <p:cNvSpPr txBox="1">
            <a:spLocks noChangeAspect="1" noChangeArrowheads="1"/>
          </p:cNvSpPr>
          <p:nvPr/>
        </p:nvSpPr>
        <p:spPr bwMode="auto">
          <a:xfrm>
            <a:off x="1331913" y="4092575"/>
            <a:ext cx="6121400" cy="531813"/>
          </a:xfrm>
          <a:prstGeom prst="rect">
            <a:avLst/>
          </a:prstGeom>
          <a:solidFill>
            <a:srgbClr val="CCFF99"/>
          </a:solidFill>
          <a:ln w="19050">
            <a:solidFill>
              <a:srgbClr val="000000"/>
            </a:solidFill>
            <a:miter lim="800000"/>
            <a:headEnd/>
            <a:tailEnd/>
          </a:ln>
        </p:spPr>
        <p:txBody>
          <a:bodyPr anchor="ctr"/>
          <a:lstStyle/>
          <a:p>
            <a:pPr>
              <a:lnSpc>
                <a:spcPct val="80000"/>
              </a:lnSpc>
              <a:spcBef>
                <a:spcPct val="0"/>
              </a:spcBef>
            </a:pPr>
            <a:r>
              <a:rPr lang="zh-CN" altLang="en-US" sz="2000"/>
              <a:t>互  连  网  络</a:t>
            </a:r>
          </a:p>
        </p:txBody>
      </p:sp>
      <p:sp>
        <p:nvSpPr>
          <p:cNvPr id="56340" name="Line 22"/>
          <p:cNvSpPr>
            <a:spLocks noChangeAspect="1" noChangeShapeType="1"/>
          </p:cNvSpPr>
          <p:nvPr/>
        </p:nvSpPr>
        <p:spPr bwMode="auto">
          <a:xfrm>
            <a:off x="2262188" y="2673350"/>
            <a:ext cx="1587" cy="352425"/>
          </a:xfrm>
          <a:prstGeom prst="line">
            <a:avLst/>
          </a:prstGeom>
          <a:noFill/>
          <a:ln w="19050">
            <a:solidFill>
              <a:srgbClr val="000000"/>
            </a:solidFill>
            <a:round/>
            <a:headEnd/>
            <a:tailEnd/>
          </a:ln>
        </p:spPr>
        <p:txBody>
          <a:bodyPr anchor="ctr"/>
          <a:lstStyle/>
          <a:p>
            <a:endParaRPr lang="zh-CN" altLang="en-US"/>
          </a:p>
        </p:txBody>
      </p:sp>
      <p:sp>
        <p:nvSpPr>
          <p:cNvPr id="56341" name="Line 23"/>
          <p:cNvSpPr>
            <a:spLocks noChangeAspect="1" noChangeShapeType="1"/>
          </p:cNvSpPr>
          <p:nvPr/>
        </p:nvSpPr>
        <p:spPr bwMode="auto">
          <a:xfrm>
            <a:off x="6548438" y="4614863"/>
            <a:ext cx="1587" cy="355600"/>
          </a:xfrm>
          <a:prstGeom prst="line">
            <a:avLst/>
          </a:prstGeom>
          <a:noFill/>
          <a:ln w="19050">
            <a:solidFill>
              <a:srgbClr val="000000"/>
            </a:solidFill>
            <a:round/>
            <a:headEnd/>
            <a:tailEnd/>
          </a:ln>
        </p:spPr>
        <p:txBody>
          <a:bodyPr anchor="ctr"/>
          <a:lstStyle/>
          <a:p>
            <a:endParaRPr lang="zh-CN" altLang="en-US"/>
          </a:p>
        </p:txBody>
      </p:sp>
      <p:sp>
        <p:nvSpPr>
          <p:cNvPr id="56342" name="Line 24"/>
          <p:cNvSpPr>
            <a:spLocks noChangeAspect="1" noChangeShapeType="1"/>
          </p:cNvSpPr>
          <p:nvPr/>
        </p:nvSpPr>
        <p:spPr bwMode="auto">
          <a:xfrm>
            <a:off x="4800600" y="4622800"/>
            <a:ext cx="1588" cy="530225"/>
          </a:xfrm>
          <a:prstGeom prst="line">
            <a:avLst/>
          </a:prstGeom>
          <a:noFill/>
          <a:ln w="19050">
            <a:solidFill>
              <a:srgbClr val="000000"/>
            </a:solidFill>
            <a:round/>
            <a:headEnd/>
            <a:tailEnd/>
          </a:ln>
        </p:spPr>
        <p:txBody>
          <a:bodyPr anchor="ctr"/>
          <a:lstStyle/>
          <a:p>
            <a:endParaRPr lang="zh-CN" altLang="en-US"/>
          </a:p>
        </p:txBody>
      </p:sp>
      <p:sp>
        <p:nvSpPr>
          <p:cNvPr id="56343" name="Line 25"/>
          <p:cNvSpPr>
            <a:spLocks noChangeAspect="1" noChangeShapeType="1"/>
          </p:cNvSpPr>
          <p:nvPr/>
        </p:nvSpPr>
        <p:spPr bwMode="auto">
          <a:xfrm>
            <a:off x="2147888" y="4622800"/>
            <a:ext cx="1587" cy="530225"/>
          </a:xfrm>
          <a:prstGeom prst="line">
            <a:avLst/>
          </a:prstGeom>
          <a:noFill/>
          <a:ln w="19050">
            <a:solidFill>
              <a:srgbClr val="000000"/>
            </a:solidFill>
            <a:round/>
            <a:headEnd/>
            <a:tailEnd/>
          </a:ln>
        </p:spPr>
        <p:txBody>
          <a:bodyPr anchor="ctr"/>
          <a:lstStyle/>
          <a:p>
            <a:endParaRPr lang="zh-CN" altLang="en-US"/>
          </a:p>
        </p:txBody>
      </p:sp>
      <p:sp>
        <p:nvSpPr>
          <p:cNvPr id="56344" name="Line 26"/>
          <p:cNvSpPr>
            <a:spLocks noChangeAspect="1" noChangeShapeType="1"/>
          </p:cNvSpPr>
          <p:nvPr/>
        </p:nvSpPr>
        <p:spPr bwMode="auto">
          <a:xfrm>
            <a:off x="2262188" y="3732213"/>
            <a:ext cx="1587" cy="355600"/>
          </a:xfrm>
          <a:prstGeom prst="line">
            <a:avLst/>
          </a:prstGeom>
          <a:noFill/>
          <a:ln w="19050">
            <a:solidFill>
              <a:srgbClr val="000000"/>
            </a:solidFill>
            <a:round/>
            <a:headEnd/>
            <a:tailEnd/>
          </a:ln>
        </p:spPr>
        <p:txBody>
          <a:bodyPr anchor="ctr"/>
          <a:lstStyle/>
          <a:p>
            <a:endParaRPr lang="zh-CN" altLang="en-US"/>
          </a:p>
        </p:txBody>
      </p:sp>
      <p:sp>
        <p:nvSpPr>
          <p:cNvPr id="56345" name="Line 27"/>
          <p:cNvSpPr>
            <a:spLocks noChangeAspect="1" noChangeShapeType="1"/>
          </p:cNvSpPr>
          <p:nvPr/>
        </p:nvSpPr>
        <p:spPr bwMode="auto">
          <a:xfrm>
            <a:off x="4097338" y="3732213"/>
            <a:ext cx="3175" cy="355600"/>
          </a:xfrm>
          <a:prstGeom prst="line">
            <a:avLst/>
          </a:prstGeom>
          <a:noFill/>
          <a:ln w="19050">
            <a:solidFill>
              <a:srgbClr val="000000"/>
            </a:solidFill>
            <a:round/>
            <a:headEnd/>
            <a:tailEnd/>
          </a:ln>
        </p:spPr>
        <p:txBody>
          <a:bodyPr anchor="ctr"/>
          <a:lstStyle/>
          <a:p>
            <a:endParaRPr lang="zh-CN" altLang="en-US"/>
          </a:p>
        </p:txBody>
      </p:sp>
      <p:sp>
        <p:nvSpPr>
          <p:cNvPr id="56346" name="Line 28"/>
          <p:cNvSpPr>
            <a:spLocks noChangeAspect="1" noChangeShapeType="1"/>
          </p:cNvSpPr>
          <p:nvPr/>
        </p:nvSpPr>
        <p:spPr bwMode="auto">
          <a:xfrm>
            <a:off x="4097338" y="2673350"/>
            <a:ext cx="3175" cy="352425"/>
          </a:xfrm>
          <a:prstGeom prst="line">
            <a:avLst/>
          </a:prstGeom>
          <a:noFill/>
          <a:ln w="19050">
            <a:solidFill>
              <a:srgbClr val="000000"/>
            </a:solidFill>
            <a:round/>
            <a:headEnd/>
            <a:tailEnd/>
          </a:ln>
        </p:spPr>
        <p:txBody>
          <a:bodyPr anchor="ctr"/>
          <a:lstStyle/>
          <a:p>
            <a:endParaRPr lang="zh-CN" altLang="en-US"/>
          </a:p>
        </p:txBody>
      </p:sp>
      <p:sp>
        <p:nvSpPr>
          <p:cNvPr id="56347" name="Line 29"/>
          <p:cNvSpPr>
            <a:spLocks noChangeAspect="1" noChangeShapeType="1"/>
          </p:cNvSpPr>
          <p:nvPr/>
        </p:nvSpPr>
        <p:spPr bwMode="auto">
          <a:xfrm>
            <a:off x="6548438" y="3732213"/>
            <a:ext cx="1587" cy="355600"/>
          </a:xfrm>
          <a:prstGeom prst="line">
            <a:avLst/>
          </a:prstGeom>
          <a:noFill/>
          <a:ln w="19050">
            <a:solidFill>
              <a:srgbClr val="000000"/>
            </a:solidFill>
            <a:round/>
            <a:headEnd/>
            <a:tailEnd/>
          </a:ln>
        </p:spPr>
        <p:txBody>
          <a:bodyPr anchor="ctr"/>
          <a:lstStyle/>
          <a:p>
            <a:endParaRPr lang="zh-CN" altLang="en-US"/>
          </a:p>
        </p:txBody>
      </p:sp>
      <p:sp>
        <p:nvSpPr>
          <p:cNvPr id="56348" name="Line 30"/>
          <p:cNvSpPr>
            <a:spLocks noChangeAspect="1" noChangeShapeType="1"/>
          </p:cNvSpPr>
          <p:nvPr/>
        </p:nvSpPr>
        <p:spPr bwMode="auto">
          <a:xfrm>
            <a:off x="6548438" y="2673350"/>
            <a:ext cx="1587" cy="352425"/>
          </a:xfrm>
          <a:prstGeom prst="line">
            <a:avLst/>
          </a:prstGeom>
          <a:noFill/>
          <a:ln w="19050">
            <a:solidFill>
              <a:srgbClr val="000000"/>
            </a:solidFill>
            <a:round/>
            <a:headEnd/>
            <a:tailEnd/>
          </a:ln>
        </p:spPr>
        <p:txBody>
          <a:bodyPr anchor="ctr"/>
          <a:lstStyle/>
          <a:p>
            <a:endParaRPr lang="zh-CN" altLang="en-US"/>
          </a:p>
        </p:txBody>
      </p:sp>
      <p:sp>
        <p:nvSpPr>
          <p:cNvPr id="56349" name="Line 31"/>
          <p:cNvSpPr>
            <a:spLocks noChangeAspect="1" noChangeShapeType="1"/>
          </p:cNvSpPr>
          <p:nvPr/>
        </p:nvSpPr>
        <p:spPr bwMode="auto">
          <a:xfrm>
            <a:off x="3168650" y="4622800"/>
            <a:ext cx="3175" cy="530225"/>
          </a:xfrm>
          <a:prstGeom prst="line">
            <a:avLst/>
          </a:prstGeom>
          <a:noFill/>
          <a:ln w="19050">
            <a:solidFill>
              <a:srgbClr val="000000"/>
            </a:solidFill>
            <a:round/>
            <a:headEnd/>
            <a:tailEnd/>
          </a:ln>
        </p:spPr>
        <p:txBody>
          <a:bodyPr anchor="ctr"/>
          <a:lstStyle/>
          <a:p>
            <a:endParaRPr lang="zh-CN" altLang="en-US"/>
          </a:p>
        </p:txBody>
      </p:sp>
      <p:sp>
        <p:nvSpPr>
          <p:cNvPr id="56350" name="Text Box 34"/>
          <p:cNvSpPr txBox="1">
            <a:spLocks noChangeAspect="1" noChangeArrowheads="1"/>
          </p:cNvSpPr>
          <p:nvPr/>
        </p:nvSpPr>
        <p:spPr bwMode="auto">
          <a:xfrm>
            <a:off x="3398838" y="1239838"/>
            <a:ext cx="1360487" cy="528637"/>
          </a:xfrm>
          <a:prstGeom prst="rect">
            <a:avLst/>
          </a:prstGeom>
          <a:solidFill>
            <a:srgbClr val="FFFFFF"/>
          </a:solidFill>
          <a:ln w="19050">
            <a:solidFill>
              <a:srgbClr val="000000"/>
            </a:solidFill>
            <a:prstDash val="dash"/>
            <a:miter lim="800000"/>
            <a:headEnd/>
            <a:tailEnd/>
          </a:ln>
        </p:spPr>
        <p:txBody>
          <a:bodyPr anchor="ctr"/>
          <a:lstStyle/>
          <a:p>
            <a:pPr>
              <a:lnSpc>
                <a:spcPct val="80000"/>
              </a:lnSpc>
              <a:spcBef>
                <a:spcPct val="0"/>
              </a:spcBef>
            </a:pPr>
            <a:r>
              <a:rPr lang="zh-CN" altLang="en-US" sz="2000"/>
              <a:t>私有内存</a:t>
            </a:r>
          </a:p>
        </p:txBody>
      </p:sp>
      <p:sp>
        <p:nvSpPr>
          <p:cNvPr id="56351" name="Text Box 35"/>
          <p:cNvSpPr txBox="1">
            <a:spLocks noChangeAspect="1" noChangeArrowheads="1"/>
          </p:cNvSpPr>
          <p:nvPr/>
        </p:nvSpPr>
        <p:spPr bwMode="auto">
          <a:xfrm>
            <a:off x="1612900" y="1239838"/>
            <a:ext cx="1357313" cy="528637"/>
          </a:xfrm>
          <a:prstGeom prst="rect">
            <a:avLst/>
          </a:prstGeom>
          <a:solidFill>
            <a:srgbClr val="FFFFFF"/>
          </a:solidFill>
          <a:ln w="19050">
            <a:solidFill>
              <a:srgbClr val="000000"/>
            </a:solidFill>
            <a:prstDash val="dash"/>
            <a:miter lim="800000"/>
            <a:headEnd/>
            <a:tailEnd/>
          </a:ln>
        </p:spPr>
        <p:txBody>
          <a:bodyPr anchor="ctr"/>
          <a:lstStyle/>
          <a:p>
            <a:pPr>
              <a:lnSpc>
                <a:spcPct val="80000"/>
              </a:lnSpc>
              <a:spcBef>
                <a:spcPct val="0"/>
              </a:spcBef>
            </a:pPr>
            <a:r>
              <a:rPr lang="zh-CN" altLang="en-US" sz="2000"/>
              <a:t>私有内存</a:t>
            </a:r>
          </a:p>
        </p:txBody>
      </p:sp>
      <p:sp>
        <p:nvSpPr>
          <p:cNvPr id="56352" name="Text Box 36"/>
          <p:cNvSpPr txBox="1">
            <a:spLocks noChangeAspect="1" noChangeArrowheads="1"/>
          </p:cNvSpPr>
          <p:nvPr/>
        </p:nvSpPr>
        <p:spPr bwMode="auto">
          <a:xfrm>
            <a:off x="5830888" y="1239838"/>
            <a:ext cx="1358900" cy="528637"/>
          </a:xfrm>
          <a:prstGeom prst="rect">
            <a:avLst/>
          </a:prstGeom>
          <a:solidFill>
            <a:srgbClr val="FFFFFF"/>
          </a:solidFill>
          <a:ln w="19050">
            <a:solidFill>
              <a:srgbClr val="000000"/>
            </a:solidFill>
            <a:prstDash val="dash"/>
            <a:miter lim="800000"/>
            <a:headEnd/>
            <a:tailEnd/>
          </a:ln>
        </p:spPr>
        <p:txBody>
          <a:bodyPr anchor="ctr"/>
          <a:lstStyle/>
          <a:p>
            <a:pPr>
              <a:lnSpc>
                <a:spcPct val="80000"/>
              </a:lnSpc>
              <a:spcBef>
                <a:spcPct val="0"/>
              </a:spcBef>
            </a:pPr>
            <a:r>
              <a:rPr lang="zh-CN" altLang="en-US" sz="2000"/>
              <a:t>私有内存</a:t>
            </a:r>
          </a:p>
        </p:txBody>
      </p:sp>
      <p:sp>
        <p:nvSpPr>
          <p:cNvPr id="56353" name="Line 37"/>
          <p:cNvSpPr>
            <a:spLocks noChangeAspect="1" noChangeShapeType="1"/>
          </p:cNvSpPr>
          <p:nvPr/>
        </p:nvSpPr>
        <p:spPr bwMode="auto">
          <a:xfrm flipV="1">
            <a:off x="2243138" y="1770063"/>
            <a:ext cx="0" cy="357187"/>
          </a:xfrm>
          <a:prstGeom prst="line">
            <a:avLst/>
          </a:prstGeom>
          <a:noFill/>
          <a:ln w="19050">
            <a:solidFill>
              <a:srgbClr val="000000"/>
            </a:solidFill>
            <a:prstDash val="dash"/>
            <a:round/>
            <a:headEnd/>
            <a:tailEnd/>
          </a:ln>
        </p:spPr>
        <p:txBody>
          <a:bodyPr anchor="ctr"/>
          <a:lstStyle/>
          <a:p>
            <a:endParaRPr lang="zh-CN" altLang="en-US"/>
          </a:p>
        </p:txBody>
      </p:sp>
      <p:sp>
        <p:nvSpPr>
          <p:cNvPr id="56354" name="Line 38"/>
          <p:cNvSpPr>
            <a:spLocks noChangeAspect="1" noChangeShapeType="1"/>
          </p:cNvSpPr>
          <p:nvPr/>
        </p:nvSpPr>
        <p:spPr bwMode="auto">
          <a:xfrm flipV="1">
            <a:off x="4067175" y="1782763"/>
            <a:ext cx="0" cy="357187"/>
          </a:xfrm>
          <a:prstGeom prst="line">
            <a:avLst/>
          </a:prstGeom>
          <a:noFill/>
          <a:ln w="19050">
            <a:solidFill>
              <a:srgbClr val="000000"/>
            </a:solidFill>
            <a:prstDash val="dash"/>
            <a:round/>
            <a:headEnd/>
            <a:tailEnd/>
          </a:ln>
        </p:spPr>
        <p:txBody>
          <a:bodyPr anchor="ctr"/>
          <a:lstStyle/>
          <a:p>
            <a:endParaRPr lang="zh-CN" altLang="en-US"/>
          </a:p>
        </p:txBody>
      </p:sp>
      <p:sp>
        <p:nvSpPr>
          <p:cNvPr id="56355" name="Line 39"/>
          <p:cNvSpPr>
            <a:spLocks noChangeAspect="1" noChangeShapeType="1"/>
          </p:cNvSpPr>
          <p:nvPr/>
        </p:nvSpPr>
        <p:spPr bwMode="auto">
          <a:xfrm flipV="1">
            <a:off x="6534150" y="1782763"/>
            <a:ext cx="1588" cy="357187"/>
          </a:xfrm>
          <a:prstGeom prst="line">
            <a:avLst/>
          </a:prstGeom>
          <a:noFill/>
          <a:ln w="19050">
            <a:solidFill>
              <a:srgbClr val="000000"/>
            </a:solidFill>
            <a:prstDash val="dash"/>
            <a:round/>
            <a:headEnd/>
            <a:tailEnd/>
          </a:ln>
        </p:spPr>
        <p:txBody>
          <a:bodyPr anchor="ctr"/>
          <a:lstStyle/>
          <a:p>
            <a:endParaRPr lang="zh-CN" alt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p>
            <a:fld id="{24B0C3BD-3448-4990-81B2-B47229532716}" type="slidenum">
              <a:rPr lang="zh-CN" altLang="en-US"/>
              <a:pPr/>
              <a:t>5</a:t>
            </a:fld>
            <a:endParaRPr lang="en-US" altLang="zh-CN"/>
          </a:p>
        </p:txBody>
      </p:sp>
      <p:sp>
        <p:nvSpPr>
          <p:cNvPr id="13315" name="Rectangle 2"/>
          <p:cNvSpPr>
            <a:spLocks noGrp="1" noChangeArrowheads="1"/>
          </p:cNvSpPr>
          <p:nvPr>
            <p:ph type="title"/>
          </p:nvPr>
        </p:nvSpPr>
        <p:spPr/>
        <p:txBody>
          <a:bodyPr/>
          <a:lstStyle/>
          <a:p>
            <a:pPr eaLnBrk="1" hangingPunct="1"/>
            <a:r>
              <a:rPr lang="en-US" altLang="zh-CN" dirty="0"/>
              <a:t>9.1 </a:t>
            </a:r>
            <a:r>
              <a:rPr lang="zh-CN" altLang="en-US" dirty="0"/>
              <a:t>计算机体系结构的</a:t>
            </a:r>
            <a:r>
              <a:rPr lang="zh-CN" altLang="en-US" dirty="0">
                <a:solidFill>
                  <a:srgbClr val="CC0000"/>
                </a:solidFill>
              </a:rPr>
              <a:t>并行性</a:t>
            </a:r>
          </a:p>
        </p:txBody>
      </p:sp>
      <p:sp>
        <p:nvSpPr>
          <p:cNvPr id="1830915" name="Rectangle 3"/>
          <p:cNvSpPr>
            <a:spLocks noGrp="1" noChangeArrowheads="1"/>
          </p:cNvSpPr>
          <p:nvPr>
            <p:ph type="body" idx="1"/>
          </p:nvPr>
        </p:nvSpPr>
        <p:spPr>
          <a:xfrm>
            <a:off x="457200" y="549275"/>
            <a:ext cx="8362950" cy="6119813"/>
          </a:xfrm>
        </p:spPr>
        <p:txBody>
          <a:bodyPr/>
          <a:lstStyle/>
          <a:p>
            <a:pPr eaLnBrk="1" hangingPunct="1">
              <a:spcBef>
                <a:spcPct val="10000"/>
              </a:spcBef>
              <a:defRPr/>
            </a:pPr>
            <a:r>
              <a:rPr lang="zh-CN" altLang="en-US" dirty="0">
                <a:solidFill>
                  <a:srgbClr val="FF0000"/>
                </a:solidFill>
                <a:ea typeface="黑体" pitchFamily="2" charset="-122"/>
              </a:rPr>
              <a:t>并行性</a:t>
            </a:r>
            <a:r>
              <a:rPr lang="zh-CN" altLang="en-US" dirty="0"/>
              <a:t>：计算机系统具有可以同时进行运算或操作的性能，包括</a:t>
            </a:r>
          </a:p>
          <a:p>
            <a:pPr lvl="1" eaLnBrk="1" hangingPunct="1">
              <a:spcBef>
                <a:spcPct val="10000"/>
              </a:spcBef>
              <a:defRPr/>
            </a:pPr>
            <a:r>
              <a:rPr lang="zh-CN" altLang="en-US" dirty="0">
                <a:solidFill>
                  <a:srgbClr val="0000FF"/>
                </a:solidFill>
              </a:rPr>
              <a:t>同时性</a:t>
            </a:r>
            <a:r>
              <a:rPr lang="zh-CN" altLang="en-US" dirty="0"/>
              <a:t>：同一时刻</a:t>
            </a:r>
          </a:p>
          <a:p>
            <a:pPr lvl="1" eaLnBrk="1" hangingPunct="1">
              <a:spcBef>
                <a:spcPct val="10000"/>
              </a:spcBef>
              <a:defRPr/>
            </a:pPr>
            <a:r>
              <a:rPr lang="zh-CN" altLang="en-US" dirty="0">
                <a:solidFill>
                  <a:srgbClr val="0000FF"/>
                </a:solidFill>
              </a:rPr>
              <a:t>并发性</a:t>
            </a:r>
            <a:r>
              <a:rPr lang="zh-CN" altLang="en-US" dirty="0"/>
              <a:t>：同一时间间隔</a:t>
            </a:r>
          </a:p>
          <a:p>
            <a:pPr eaLnBrk="1" hangingPunct="1">
              <a:defRPr/>
            </a:pPr>
            <a:r>
              <a:rPr lang="zh-CN" altLang="en-US" dirty="0"/>
              <a:t>实现并行机制的途径：</a:t>
            </a:r>
          </a:p>
          <a:p>
            <a:pPr lvl="1" eaLnBrk="1" hangingPunct="1">
              <a:spcBef>
                <a:spcPct val="10000"/>
              </a:spcBef>
              <a:defRPr/>
            </a:pPr>
            <a:r>
              <a:rPr lang="zh-CN" altLang="en-US" dirty="0">
                <a:solidFill>
                  <a:srgbClr val="FF0000"/>
                </a:solidFill>
                <a:latin typeface="+mj-ea"/>
                <a:ea typeface="+mj-ea"/>
              </a:rPr>
              <a:t>时间重叠</a:t>
            </a:r>
            <a:r>
              <a:rPr lang="zh-CN" altLang="en-US" dirty="0"/>
              <a:t>：</a:t>
            </a:r>
            <a:r>
              <a:rPr lang="zh-CN" altLang="en-US" dirty="0">
                <a:solidFill>
                  <a:srgbClr val="0000FF"/>
                </a:solidFill>
              </a:rPr>
              <a:t>时间并行</a:t>
            </a:r>
          </a:p>
          <a:p>
            <a:pPr lvl="1" eaLnBrk="1" hangingPunct="1">
              <a:spcBef>
                <a:spcPct val="10000"/>
              </a:spcBef>
              <a:defRPr/>
            </a:pPr>
            <a:r>
              <a:rPr lang="zh-CN" altLang="en-US" dirty="0">
                <a:solidFill>
                  <a:srgbClr val="FF0000"/>
                </a:solidFill>
                <a:latin typeface="+mj-ea"/>
                <a:ea typeface="+mj-ea"/>
              </a:rPr>
              <a:t>资源重复</a:t>
            </a:r>
            <a:r>
              <a:rPr lang="zh-CN" altLang="en-US" dirty="0"/>
              <a:t>：</a:t>
            </a:r>
            <a:r>
              <a:rPr lang="zh-CN" altLang="en-US" dirty="0">
                <a:solidFill>
                  <a:srgbClr val="0000FF"/>
                </a:solidFill>
              </a:rPr>
              <a:t>空间并行</a:t>
            </a:r>
          </a:p>
          <a:p>
            <a:pPr lvl="1" eaLnBrk="1" hangingPunct="1">
              <a:spcBef>
                <a:spcPct val="10000"/>
              </a:spcBef>
              <a:defRPr/>
            </a:pPr>
            <a:r>
              <a:rPr lang="zh-CN" altLang="en-US" dirty="0">
                <a:solidFill>
                  <a:srgbClr val="008000"/>
                </a:solidFill>
                <a:latin typeface="黑体" panose="02010609060101010101" pitchFamily="49" charset="-122"/>
                <a:ea typeface="黑体" panose="02010609060101010101" pitchFamily="49" charset="-122"/>
              </a:rPr>
              <a:t>时间重叠</a:t>
            </a:r>
            <a:r>
              <a:rPr lang="zh-CN" altLang="en-US" dirty="0"/>
              <a:t>＋</a:t>
            </a:r>
            <a:r>
              <a:rPr lang="zh-CN" altLang="en-US" dirty="0">
                <a:solidFill>
                  <a:srgbClr val="008000"/>
                </a:solidFill>
                <a:latin typeface="黑体" panose="02010609060101010101" pitchFamily="49" charset="-122"/>
                <a:ea typeface="黑体" panose="02010609060101010101" pitchFamily="49" charset="-122"/>
              </a:rPr>
              <a:t>资源重复</a:t>
            </a:r>
          </a:p>
          <a:p>
            <a:pPr lvl="1" eaLnBrk="1" hangingPunct="1">
              <a:spcBef>
                <a:spcPct val="10000"/>
              </a:spcBef>
              <a:defRPr/>
            </a:pPr>
            <a:r>
              <a:rPr lang="zh-CN" altLang="en-US" dirty="0">
                <a:solidFill>
                  <a:srgbClr val="FF0000"/>
                </a:solidFill>
                <a:latin typeface="+mj-ea"/>
                <a:ea typeface="+mj-ea"/>
              </a:rPr>
              <a:t>资源共享</a:t>
            </a:r>
            <a:r>
              <a:rPr lang="zh-CN" altLang="en-US" dirty="0"/>
              <a:t>：分时系统、共享存储器、</a:t>
            </a:r>
            <a:r>
              <a:rPr lang="en-US" altLang="zh-CN" dirty="0"/>
              <a:t>…</a:t>
            </a:r>
          </a:p>
          <a:p>
            <a:pPr lvl="2" eaLnBrk="1" hangingPunct="1">
              <a:spcBef>
                <a:spcPct val="10000"/>
              </a:spcBef>
              <a:defRPr/>
            </a:pPr>
            <a:r>
              <a:rPr lang="zh-CN" altLang="en-US" dirty="0"/>
              <a:t>是一种软件方法，使多个任务按一定时间顺序轮流使用同一套硬件设备。</a:t>
            </a:r>
          </a:p>
          <a:p>
            <a:pPr lvl="2" eaLnBrk="1" hangingPunct="1">
              <a:spcBef>
                <a:spcPct val="10000"/>
              </a:spcBef>
              <a:defRPr/>
            </a:pPr>
            <a:r>
              <a:rPr lang="zh-CN" altLang="en-US" dirty="0"/>
              <a:t>降低成本，提高计算机设备的利用率。</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a:spLocks noGrp="1"/>
          </p:cNvSpPr>
          <p:nvPr>
            <p:ph type="sldNum" sz="quarter" idx="11"/>
          </p:nvPr>
        </p:nvSpPr>
        <p:spPr>
          <a:noFill/>
        </p:spPr>
        <p:txBody>
          <a:bodyPr/>
          <a:lstStyle/>
          <a:p>
            <a:fld id="{004EDA89-5E43-42B0-A22C-15CCDD1F2CC1}" type="slidenum">
              <a:rPr lang="zh-CN" altLang="en-US"/>
              <a:pPr/>
              <a:t>50</a:t>
            </a:fld>
            <a:endParaRPr lang="en-US" altLang="zh-CN"/>
          </a:p>
        </p:txBody>
      </p:sp>
      <p:sp>
        <p:nvSpPr>
          <p:cNvPr id="57347" name="Rectangle 2"/>
          <p:cNvSpPr>
            <a:spLocks noGrp="1" noChangeArrowheads="1"/>
          </p:cNvSpPr>
          <p:nvPr>
            <p:ph type="title"/>
          </p:nvPr>
        </p:nvSpPr>
        <p:spPr/>
        <p:txBody>
          <a:bodyPr/>
          <a:lstStyle/>
          <a:p>
            <a:pPr eaLnBrk="1" hangingPunct="1"/>
            <a:r>
              <a:rPr lang="en-US" altLang="zh-CN"/>
              <a:t>9.5 </a:t>
            </a:r>
            <a:r>
              <a:rPr lang="zh-CN" altLang="en-US"/>
              <a:t>多处理器系统      </a:t>
            </a:r>
            <a:r>
              <a:rPr lang="zh-CN" altLang="en-US">
                <a:solidFill>
                  <a:srgbClr val="006600"/>
                </a:solidFill>
              </a:rPr>
              <a:t>一、</a:t>
            </a:r>
            <a:r>
              <a:rPr lang="en-US" altLang="zh-CN">
                <a:solidFill>
                  <a:srgbClr val="006600"/>
                </a:solidFill>
              </a:rPr>
              <a:t>UMA</a:t>
            </a:r>
            <a:r>
              <a:rPr lang="zh-CN" altLang="en-US">
                <a:solidFill>
                  <a:srgbClr val="006600"/>
                </a:solidFill>
              </a:rPr>
              <a:t>对称多处理器系统</a:t>
            </a:r>
          </a:p>
        </p:txBody>
      </p:sp>
      <p:sp>
        <p:nvSpPr>
          <p:cNvPr id="57348" name="Rectangle 3"/>
          <p:cNvSpPr>
            <a:spLocks noGrp="1" noChangeArrowheads="1"/>
          </p:cNvSpPr>
          <p:nvPr>
            <p:ph type="body" idx="1"/>
          </p:nvPr>
        </p:nvSpPr>
        <p:spPr>
          <a:xfrm>
            <a:off x="684213" y="549275"/>
            <a:ext cx="8135937" cy="576263"/>
          </a:xfrm>
        </p:spPr>
        <p:txBody>
          <a:bodyPr/>
          <a:lstStyle/>
          <a:p>
            <a:pPr eaLnBrk="1" hangingPunct="1">
              <a:buFont typeface="Wingdings" pitchFamily="2" charset="2"/>
              <a:buNone/>
            </a:pPr>
            <a:r>
              <a:rPr lang="en-US" altLang="zh-CN">
                <a:solidFill>
                  <a:schemeClr val="bg2"/>
                </a:solidFill>
                <a:latin typeface="Arial" charset="0"/>
              </a:rPr>
              <a:t>2.</a:t>
            </a:r>
            <a:r>
              <a:rPr lang="en-US" altLang="zh-CN"/>
              <a:t> </a:t>
            </a:r>
            <a:r>
              <a:rPr lang="zh-CN" altLang="en-US"/>
              <a:t>多处理器的</a:t>
            </a:r>
            <a:r>
              <a:rPr lang="en-US" altLang="zh-CN"/>
              <a:t>Cache</a:t>
            </a:r>
            <a:r>
              <a:rPr lang="zh-CN" altLang="en-US"/>
              <a:t>一致性</a:t>
            </a:r>
          </a:p>
        </p:txBody>
      </p:sp>
      <p:sp>
        <p:nvSpPr>
          <p:cNvPr id="57349" name="Rectangle 35"/>
          <p:cNvSpPr>
            <a:spLocks noChangeArrowheads="1"/>
          </p:cNvSpPr>
          <p:nvPr/>
        </p:nvSpPr>
        <p:spPr bwMode="auto">
          <a:xfrm>
            <a:off x="395288" y="1341438"/>
            <a:ext cx="8569325" cy="4824412"/>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None/>
            </a:pPr>
            <a:r>
              <a:rPr lang="zh-CN" altLang="en-US"/>
              <a:t>导致多处理机系统中</a:t>
            </a:r>
            <a:r>
              <a:rPr lang="en-US" altLang="zh-CN"/>
              <a:t>Cache</a:t>
            </a:r>
            <a:r>
              <a:rPr lang="zh-CN" altLang="en-US"/>
              <a:t>内容不一致的原因：</a:t>
            </a:r>
          </a:p>
          <a:p>
            <a:pPr marL="342900" indent="-342900" algn="l">
              <a:spcBef>
                <a:spcPct val="20000"/>
              </a:spcBef>
              <a:buClr>
                <a:schemeClr val="bg2"/>
              </a:buClr>
              <a:buSzPct val="75000"/>
              <a:buFont typeface="Wingdings" pitchFamily="2" charset="2"/>
              <a:buChar char="n"/>
            </a:pPr>
            <a:r>
              <a:rPr lang="zh-CN" altLang="en-US">
                <a:solidFill>
                  <a:srgbClr val="FF0000"/>
                </a:solidFill>
              </a:rPr>
              <a:t>可写数据的共享</a:t>
            </a:r>
            <a:r>
              <a:rPr lang="zh-CN" altLang="en-US"/>
              <a:t>：一台处理机采用</a:t>
            </a:r>
            <a:r>
              <a:rPr lang="zh-CN" altLang="en-US">
                <a:solidFill>
                  <a:srgbClr val="3333CC"/>
                </a:solidFill>
              </a:rPr>
              <a:t>全写法</a:t>
            </a:r>
            <a:r>
              <a:rPr lang="zh-CN" altLang="en-US"/>
              <a:t>或</a:t>
            </a:r>
            <a:r>
              <a:rPr lang="zh-CN" altLang="en-US">
                <a:solidFill>
                  <a:srgbClr val="3333CC"/>
                </a:solidFill>
              </a:rPr>
              <a:t>回写法</a:t>
            </a:r>
            <a:r>
              <a:rPr lang="zh-CN" altLang="en-US"/>
              <a:t>修改某一个数据块时，会引起其他处理机的</a:t>
            </a:r>
            <a:r>
              <a:rPr lang="en-US" altLang="zh-CN"/>
              <a:t>Cache</a:t>
            </a:r>
            <a:r>
              <a:rPr lang="zh-CN" altLang="en-US"/>
              <a:t>中同一副本的不一致。</a:t>
            </a:r>
          </a:p>
          <a:p>
            <a:pPr marL="342900" indent="-342900" algn="l">
              <a:spcBef>
                <a:spcPct val="20000"/>
              </a:spcBef>
              <a:buClr>
                <a:schemeClr val="bg2"/>
              </a:buClr>
              <a:buSzPct val="75000"/>
              <a:buFont typeface="Wingdings" pitchFamily="2" charset="2"/>
              <a:buChar char="n"/>
            </a:pPr>
            <a:r>
              <a:rPr lang="en-US" altLang="zh-CN">
                <a:solidFill>
                  <a:srgbClr val="FF0000"/>
                </a:solidFill>
              </a:rPr>
              <a:t>I/O</a:t>
            </a:r>
            <a:r>
              <a:rPr lang="zh-CN" altLang="en-US">
                <a:solidFill>
                  <a:srgbClr val="FF0000"/>
                </a:solidFill>
              </a:rPr>
              <a:t>活动</a:t>
            </a:r>
            <a:r>
              <a:rPr lang="zh-CN" altLang="en-US"/>
              <a:t>：如果</a:t>
            </a:r>
            <a:r>
              <a:rPr lang="en-US" altLang="zh-CN"/>
              <a:t>I/O</a:t>
            </a:r>
            <a:r>
              <a:rPr lang="zh-CN" altLang="en-US"/>
              <a:t>处理机直接接在系统总线上，也会导致</a:t>
            </a:r>
            <a:r>
              <a:rPr lang="en-US" altLang="zh-CN"/>
              <a:t>Cache</a:t>
            </a:r>
            <a:r>
              <a:rPr lang="zh-CN" altLang="en-US"/>
              <a:t>不一致。</a:t>
            </a:r>
          </a:p>
          <a:p>
            <a:pPr marL="342900" indent="-342900" algn="l">
              <a:spcBef>
                <a:spcPct val="20000"/>
              </a:spcBef>
              <a:buClr>
                <a:schemeClr val="bg2"/>
              </a:buClr>
              <a:buSzPct val="75000"/>
              <a:buFont typeface="Wingdings" pitchFamily="2" charset="2"/>
              <a:buChar char="n"/>
            </a:pPr>
            <a:r>
              <a:rPr lang="zh-CN" altLang="en-US">
                <a:solidFill>
                  <a:srgbClr val="FF0000"/>
                </a:solidFill>
              </a:rPr>
              <a:t>进程迁移</a:t>
            </a:r>
            <a:r>
              <a:rPr lang="zh-CN" altLang="en-US"/>
              <a:t>：进程迁移就是</a:t>
            </a:r>
            <a:r>
              <a:rPr lang="zh-CN" altLang="en-US">
                <a:solidFill>
                  <a:srgbClr val="3333CC"/>
                </a:solidFill>
              </a:rPr>
              <a:t>把一个尚未执行完的进程调度到另一个空闲的处理机中去执行</a:t>
            </a:r>
            <a:r>
              <a:rPr lang="zh-CN" altLang="en-US"/>
              <a:t>。为提高整个系统的效率，有的系统允许进程迁移，使系统负载平衡。但这将引起</a:t>
            </a:r>
            <a:r>
              <a:rPr lang="en-US" altLang="zh-CN"/>
              <a:t>Cache</a:t>
            </a:r>
            <a:r>
              <a:rPr lang="zh-CN" altLang="en-US"/>
              <a:t>的不一致。</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p>
            <a:fld id="{6A381492-1CF7-4D51-B2B7-7D56BC764226}" type="slidenum">
              <a:rPr lang="zh-CN" altLang="en-US"/>
              <a:pPr/>
              <a:t>51</a:t>
            </a:fld>
            <a:endParaRPr lang="en-US" altLang="zh-CN"/>
          </a:p>
        </p:txBody>
      </p:sp>
      <p:sp>
        <p:nvSpPr>
          <p:cNvPr id="58371" name="Rectangle 2"/>
          <p:cNvSpPr>
            <a:spLocks noGrp="1" noChangeArrowheads="1"/>
          </p:cNvSpPr>
          <p:nvPr>
            <p:ph type="title"/>
          </p:nvPr>
        </p:nvSpPr>
        <p:spPr/>
        <p:txBody>
          <a:bodyPr/>
          <a:lstStyle/>
          <a:p>
            <a:pPr eaLnBrk="1" hangingPunct="1"/>
            <a:r>
              <a:rPr lang="en-US" altLang="zh-CN"/>
              <a:t>9.5 </a:t>
            </a:r>
            <a:r>
              <a:rPr lang="zh-CN" altLang="en-US"/>
              <a:t>多处理器系统      </a:t>
            </a:r>
            <a:r>
              <a:rPr lang="zh-CN" altLang="en-US">
                <a:solidFill>
                  <a:srgbClr val="006600"/>
                </a:solidFill>
              </a:rPr>
              <a:t>一、</a:t>
            </a:r>
            <a:r>
              <a:rPr lang="en-US" altLang="zh-CN">
                <a:solidFill>
                  <a:srgbClr val="006600"/>
                </a:solidFill>
              </a:rPr>
              <a:t>UMA</a:t>
            </a:r>
            <a:r>
              <a:rPr lang="zh-CN" altLang="en-US">
                <a:solidFill>
                  <a:srgbClr val="006600"/>
                </a:solidFill>
              </a:rPr>
              <a:t>对称多处理器系统</a:t>
            </a:r>
          </a:p>
        </p:txBody>
      </p:sp>
      <p:sp>
        <p:nvSpPr>
          <p:cNvPr id="58372" name="Rectangle 3"/>
          <p:cNvSpPr>
            <a:spLocks noGrp="1" noChangeArrowheads="1"/>
          </p:cNvSpPr>
          <p:nvPr>
            <p:ph type="body" idx="1"/>
          </p:nvPr>
        </p:nvSpPr>
        <p:spPr>
          <a:xfrm>
            <a:off x="684213" y="549275"/>
            <a:ext cx="8135937" cy="576263"/>
          </a:xfrm>
        </p:spPr>
        <p:txBody>
          <a:bodyPr/>
          <a:lstStyle/>
          <a:p>
            <a:pPr eaLnBrk="1" hangingPunct="1">
              <a:buFont typeface="Wingdings" pitchFamily="2" charset="2"/>
              <a:buNone/>
            </a:pPr>
            <a:r>
              <a:rPr lang="en-US" altLang="zh-CN">
                <a:solidFill>
                  <a:schemeClr val="bg2"/>
                </a:solidFill>
                <a:latin typeface="Arial" charset="0"/>
              </a:rPr>
              <a:t>2.</a:t>
            </a:r>
            <a:r>
              <a:rPr lang="en-US" altLang="zh-CN"/>
              <a:t> </a:t>
            </a:r>
            <a:r>
              <a:rPr lang="zh-CN" altLang="en-US"/>
              <a:t>多处理器的</a:t>
            </a:r>
            <a:r>
              <a:rPr lang="en-US" altLang="zh-CN"/>
              <a:t>Cache</a:t>
            </a:r>
            <a:r>
              <a:rPr lang="zh-CN" altLang="en-US"/>
              <a:t>一致性</a:t>
            </a:r>
          </a:p>
        </p:txBody>
      </p:sp>
      <p:sp>
        <p:nvSpPr>
          <p:cNvPr id="58373" name="Rectangle 4"/>
          <p:cNvSpPr>
            <a:spLocks noChangeArrowheads="1"/>
          </p:cNvSpPr>
          <p:nvPr/>
        </p:nvSpPr>
        <p:spPr bwMode="auto">
          <a:xfrm>
            <a:off x="684213" y="1123950"/>
            <a:ext cx="8280400" cy="5545138"/>
          </a:xfrm>
          <a:prstGeom prst="rect">
            <a:avLst/>
          </a:prstGeom>
          <a:noFill/>
          <a:ln w="9525">
            <a:noFill/>
            <a:miter lim="800000"/>
            <a:headEnd/>
            <a:tailEnd/>
          </a:ln>
        </p:spPr>
        <p:txBody>
          <a:bodyPr/>
          <a:lstStyle/>
          <a:p>
            <a:pPr marL="342900" indent="-342900" algn="l">
              <a:spcBef>
                <a:spcPct val="20000"/>
              </a:spcBef>
              <a:buClr>
                <a:schemeClr val="bg2"/>
              </a:buClr>
              <a:buSzPct val="75000"/>
              <a:buFont typeface="Wingdings" pitchFamily="2" charset="2"/>
              <a:buNone/>
            </a:pPr>
            <a:r>
              <a:rPr lang="zh-CN" altLang="en-US" dirty="0"/>
              <a:t>解决办法：</a:t>
            </a:r>
          </a:p>
          <a:p>
            <a:pPr marL="342900" indent="-342900" algn="l">
              <a:spcBef>
                <a:spcPct val="20000"/>
              </a:spcBef>
              <a:buClr>
                <a:schemeClr val="bg2"/>
              </a:buClr>
              <a:buSzPct val="75000"/>
              <a:buFont typeface="Wingdings" pitchFamily="2" charset="2"/>
              <a:buChar char="n"/>
            </a:pPr>
            <a:r>
              <a:rPr lang="zh-CN" altLang="en-US" dirty="0"/>
              <a:t>监听协议</a:t>
            </a:r>
          </a:p>
          <a:p>
            <a:pPr marL="714375" lvl="1" indent="-357188" algn="l">
              <a:spcBef>
                <a:spcPct val="20000"/>
              </a:spcBef>
              <a:buClr>
                <a:srgbClr val="006600"/>
              </a:buClr>
              <a:buSzPct val="75000"/>
              <a:buFont typeface="Wingdings" pitchFamily="2" charset="2"/>
              <a:buChar char="l"/>
            </a:pPr>
            <a:r>
              <a:rPr lang="zh-CN" altLang="en-US" dirty="0"/>
              <a:t>写直达协议</a:t>
            </a:r>
          </a:p>
          <a:p>
            <a:pPr marL="714375" lvl="1" indent="-357188" algn="l">
              <a:spcBef>
                <a:spcPct val="20000"/>
              </a:spcBef>
              <a:buClr>
                <a:srgbClr val="006600"/>
              </a:buClr>
              <a:buSzPct val="75000"/>
              <a:buFont typeface="Wingdings" pitchFamily="2" charset="2"/>
              <a:buChar char="l"/>
            </a:pPr>
            <a:r>
              <a:rPr lang="en-US" altLang="zh-CN" dirty="0">
                <a:solidFill>
                  <a:srgbClr val="FF0000"/>
                </a:solidFill>
              </a:rPr>
              <a:t>MESI</a:t>
            </a:r>
            <a:r>
              <a:rPr lang="en-US" altLang="zh-CN" dirty="0"/>
              <a:t> Cache</a:t>
            </a:r>
            <a:r>
              <a:rPr lang="zh-CN" altLang="en-US" dirty="0"/>
              <a:t>一致性协议</a:t>
            </a:r>
            <a:endParaRPr lang="en-US" altLang="zh-CN" dirty="0"/>
          </a:p>
          <a:p>
            <a:pPr marL="1079500" lvl="2" indent="-365125" algn="l">
              <a:spcBef>
                <a:spcPct val="20000"/>
              </a:spcBef>
              <a:buClr>
                <a:srgbClr val="FF6600"/>
              </a:buClr>
              <a:buSzPct val="75000"/>
              <a:buFont typeface="Wingdings" pitchFamily="2" charset="2"/>
              <a:buChar char="v"/>
            </a:pPr>
            <a:r>
              <a:rPr lang="en-US" altLang="zh-CN" dirty="0">
                <a:solidFill>
                  <a:srgbClr val="FF0000"/>
                </a:solidFill>
              </a:rPr>
              <a:t>I</a:t>
            </a:r>
            <a:r>
              <a:rPr lang="en-US" altLang="zh-CN" dirty="0"/>
              <a:t>nvalid</a:t>
            </a:r>
            <a:r>
              <a:rPr lang="zh-CN" altLang="en-US" dirty="0"/>
              <a:t>：无效</a:t>
            </a:r>
            <a:endParaRPr lang="en-US" altLang="zh-CN" dirty="0"/>
          </a:p>
          <a:p>
            <a:pPr marL="1079500" lvl="2" indent="-365125" algn="l">
              <a:spcBef>
                <a:spcPct val="20000"/>
              </a:spcBef>
              <a:buClr>
                <a:srgbClr val="FF6600"/>
              </a:buClr>
              <a:buSzPct val="75000"/>
              <a:buFont typeface="Wingdings" pitchFamily="2" charset="2"/>
              <a:buChar char="v"/>
            </a:pPr>
            <a:r>
              <a:rPr lang="en-US" altLang="zh-CN" dirty="0">
                <a:solidFill>
                  <a:srgbClr val="FF0000"/>
                </a:solidFill>
              </a:rPr>
              <a:t>S</a:t>
            </a:r>
            <a:r>
              <a:rPr lang="en-US" altLang="zh-CN" dirty="0"/>
              <a:t>hared</a:t>
            </a:r>
            <a:r>
              <a:rPr lang="zh-CN" altLang="en-US" dirty="0"/>
              <a:t>：共享</a:t>
            </a:r>
            <a:endParaRPr lang="en-US" altLang="zh-CN" dirty="0"/>
          </a:p>
          <a:p>
            <a:pPr marL="1079500" lvl="2" indent="-365125" algn="l">
              <a:spcBef>
                <a:spcPct val="20000"/>
              </a:spcBef>
              <a:buClr>
                <a:srgbClr val="FF6600"/>
              </a:buClr>
              <a:buSzPct val="75000"/>
              <a:buFont typeface="Wingdings" pitchFamily="2" charset="2"/>
              <a:buChar char="v"/>
            </a:pPr>
            <a:r>
              <a:rPr lang="en-US" altLang="zh-CN" dirty="0">
                <a:solidFill>
                  <a:srgbClr val="FF0000"/>
                </a:solidFill>
              </a:rPr>
              <a:t>E</a:t>
            </a:r>
            <a:r>
              <a:rPr lang="en-US" altLang="zh-CN" dirty="0"/>
              <a:t>xclusive</a:t>
            </a:r>
            <a:r>
              <a:rPr lang="zh-CN" altLang="en-US" dirty="0"/>
              <a:t>：独占</a:t>
            </a:r>
            <a:endParaRPr lang="en-US" altLang="zh-CN" dirty="0"/>
          </a:p>
          <a:p>
            <a:pPr marL="1079500" lvl="2" indent="-365125" algn="l">
              <a:spcBef>
                <a:spcPct val="20000"/>
              </a:spcBef>
              <a:buClr>
                <a:srgbClr val="FF6600"/>
              </a:buClr>
              <a:buSzPct val="75000"/>
              <a:buFont typeface="Wingdings" pitchFamily="2" charset="2"/>
              <a:buChar char="v"/>
            </a:pPr>
            <a:r>
              <a:rPr lang="en-US" altLang="zh-CN" dirty="0">
                <a:solidFill>
                  <a:srgbClr val="FF0000"/>
                </a:solidFill>
              </a:rPr>
              <a:t>M</a:t>
            </a:r>
            <a:r>
              <a:rPr lang="en-US" altLang="zh-CN" dirty="0"/>
              <a:t>odified</a:t>
            </a:r>
            <a:r>
              <a:rPr lang="zh-CN" altLang="en-US" dirty="0"/>
              <a:t>：修改</a:t>
            </a:r>
          </a:p>
          <a:p>
            <a:pPr marL="342900" indent="-342900" algn="l">
              <a:spcBef>
                <a:spcPct val="20000"/>
              </a:spcBef>
              <a:buClr>
                <a:schemeClr val="bg2"/>
              </a:buClr>
              <a:buSzPct val="75000"/>
              <a:buFont typeface="Wingdings" pitchFamily="2" charset="2"/>
              <a:buChar char="n"/>
            </a:pPr>
            <a:r>
              <a:rPr lang="zh-CN" altLang="en-US" dirty="0"/>
              <a:t>目录协议</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p>
            <a:fld id="{4D3D23AA-FBC2-4AF5-8DB7-1130BB9BEF31}" type="slidenum">
              <a:rPr lang="zh-CN" altLang="en-US"/>
              <a:pPr/>
              <a:t>52</a:t>
            </a:fld>
            <a:endParaRPr lang="en-US" altLang="zh-CN"/>
          </a:p>
        </p:txBody>
      </p:sp>
      <p:sp>
        <p:nvSpPr>
          <p:cNvPr id="59395" name="Rectangle 2"/>
          <p:cNvSpPr>
            <a:spLocks noGrp="1" noChangeArrowheads="1"/>
          </p:cNvSpPr>
          <p:nvPr>
            <p:ph type="title"/>
          </p:nvPr>
        </p:nvSpPr>
        <p:spPr/>
        <p:txBody>
          <a:bodyPr/>
          <a:lstStyle/>
          <a:p>
            <a:pPr eaLnBrk="1" hangingPunct="1"/>
            <a:r>
              <a:rPr lang="en-US" altLang="zh-CN"/>
              <a:t>9.5 </a:t>
            </a:r>
            <a:r>
              <a:rPr lang="zh-CN" altLang="en-US"/>
              <a:t>多处理器系统      </a:t>
            </a:r>
            <a:r>
              <a:rPr lang="zh-CN" altLang="en-US">
                <a:solidFill>
                  <a:srgbClr val="006600"/>
                </a:solidFill>
              </a:rPr>
              <a:t>一、</a:t>
            </a:r>
            <a:r>
              <a:rPr lang="en-US" altLang="zh-CN">
                <a:solidFill>
                  <a:srgbClr val="006600"/>
                </a:solidFill>
              </a:rPr>
              <a:t>UMA</a:t>
            </a:r>
            <a:r>
              <a:rPr lang="zh-CN" altLang="en-US">
                <a:solidFill>
                  <a:srgbClr val="006600"/>
                </a:solidFill>
              </a:rPr>
              <a:t>对称多处理器系统</a:t>
            </a:r>
          </a:p>
        </p:txBody>
      </p:sp>
      <p:sp>
        <p:nvSpPr>
          <p:cNvPr id="59396" name="Rectangle 3"/>
          <p:cNvSpPr>
            <a:spLocks noGrp="1" noChangeArrowheads="1"/>
          </p:cNvSpPr>
          <p:nvPr>
            <p:ph type="body" idx="1"/>
          </p:nvPr>
        </p:nvSpPr>
        <p:spPr>
          <a:xfrm>
            <a:off x="684213" y="549275"/>
            <a:ext cx="8135937" cy="576263"/>
          </a:xfrm>
        </p:spPr>
        <p:txBody>
          <a:bodyPr/>
          <a:lstStyle/>
          <a:p>
            <a:pPr eaLnBrk="1" hangingPunct="1">
              <a:buFont typeface="Wingdings" pitchFamily="2" charset="2"/>
              <a:buNone/>
            </a:pPr>
            <a:r>
              <a:rPr lang="en-US" altLang="zh-CN">
                <a:solidFill>
                  <a:schemeClr val="bg2"/>
                </a:solidFill>
                <a:latin typeface="Arial" charset="0"/>
              </a:rPr>
              <a:t>2.</a:t>
            </a:r>
            <a:r>
              <a:rPr lang="en-US" altLang="zh-CN"/>
              <a:t> </a:t>
            </a:r>
            <a:r>
              <a:rPr lang="zh-CN" altLang="en-US"/>
              <a:t>多处理器的</a:t>
            </a:r>
            <a:r>
              <a:rPr lang="en-US" altLang="zh-CN"/>
              <a:t>Cache</a:t>
            </a:r>
            <a:r>
              <a:rPr lang="zh-CN" altLang="en-US"/>
              <a:t>一致性</a:t>
            </a:r>
          </a:p>
        </p:txBody>
      </p:sp>
      <p:sp>
        <p:nvSpPr>
          <p:cNvPr id="59397" name="Rectangle 5"/>
          <p:cNvSpPr>
            <a:spLocks noChangeArrowheads="1"/>
          </p:cNvSpPr>
          <p:nvPr/>
        </p:nvSpPr>
        <p:spPr bwMode="auto">
          <a:xfrm>
            <a:off x="2286000" y="4535488"/>
            <a:ext cx="6705600" cy="2133600"/>
          </a:xfrm>
          <a:prstGeom prst="rect">
            <a:avLst/>
          </a:prstGeom>
          <a:noFill/>
          <a:ln w="9525">
            <a:noFill/>
            <a:miter lim="800000"/>
            <a:headEnd/>
            <a:tailEnd/>
          </a:ln>
        </p:spPr>
        <p:txBody>
          <a:bodyPr/>
          <a:lstStyle/>
          <a:p>
            <a:pPr marL="358775" indent="-358775" algn="l">
              <a:spcBef>
                <a:spcPct val="20000"/>
              </a:spcBef>
              <a:buClr>
                <a:schemeClr val="bg2"/>
              </a:buClr>
              <a:buSzPct val="75000"/>
              <a:buFont typeface="Wingdings" pitchFamily="2" charset="2"/>
              <a:buChar char="n"/>
            </a:pPr>
            <a:r>
              <a:rPr lang="zh-CN" altLang="en-US" sz="2400" dirty="0"/>
              <a:t>当处理机写自身</a:t>
            </a:r>
            <a:r>
              <a:rPr lang="en-US" altLang="zh-CN" sz="2400" dirty="0"/>
              <a:t>Cache </a:t>
            </a:r>
            <a:r>
              <a:rPr lang="en-US" altLang="zh-CN" sz="2400" dirty="0">
                <a:latin typeface="宋体" panose="02010600030101010101" pitchFamily="2" charset="-122"/>
              </a:rPr>
              <a:t>→</a:t>
            </a:r>
            <a:r>
              <a:rPr lang="en-US" altLang="zh-CN" sz="2400" dirty="0"/>
              <a:t> </a:t>
            </a:r>
            <a:r>
              <a:rPr lang="zh-CN" altLang="en-US" sz="2400" dirty="0"/>
              <a:t>该处理机的</a:t>
            </a:r>
            <a:r>
              <a:rPr lang="en-US" altLang="zh-CN" sz="2400" dirty="0"/>
              <a:t>Cache</a:t>
            </a:r>
            <a:r>
              <a:rPr lang="zh-CN" altLang="en-US" sz="2400" dirty="0"/>
              <a:t>将</a:t>
            </a:r>
            <a:r>
              <a:rPr lang="zh-CN" altLang="en-US" sz="2400" dirty="0">
                <a:solidFill>
                  <a:srgbClr val="0000FF"/>
                </a:solidFill>
              </a:rPr>
              <a:t>写入命令</a:t>
            </a:r>
            <a:r>
              <a:rPr lang="zh-CN" altLang="en-US" sz="2400" dirty="0"/>
              <a:t>和</a:t>
            </a:r>
            <a:r>
              <a:rPr lang="zh-CN" altLang="en-US" sz="2400" dirty="0">
                <a:solidFill>
                  <a:srgbClr val="0000FF"/>
                </a:solidFill>
              </a:rPr>
              <a:t>写入地址</a:t>
            </a:r>
            <a:r>
              <a:rPr lang="zh-CN" altLang="en-US" sz="2400" dirty="0"/>
              <a:t>通过</a:t>
            </a:r>
            <a:r>
              <a:rPr lang="zh-CN" altLang="en-US" sz="2400" dirty="0">
                <a:solidFill>
                  <a:srgbClr val="CC0000"/>
                </a:solidFill>
              </a:rPr>
              <a:t>总线</a:t>
            </a:r>
            <a:r>
              <a:rPr lang="zh-CN" altLang="en-US" sz="2400" dirty="0"/>
              <a:t>进行</a:t>
            </a:r>
            <a:r>
              <a:rPr lang="zh-CN" altLang="en-US" sz="2400" dirty="0">
                <a:solidFill>
                  <a:srgbClr val="CC0000"/>
                </a:solidFill>
              </a:rPr>
              <a:t>广播</a:t>
            </a:r>
            <a:endParaRPr lang="zh-CN" altLang="en-US" sz="2400" dirty="0"/>
          </a:p>
          <a:p>
            <a:pPr marL="358775" indent="-358775" algn="l">
              <a:spcBef>
                <a:spcPct val="20000"/>
              </a:spcBef>
              <a:buClr>
                <a:schemeClr val="bg2"/>
              </a:buClr>
              <a:buSzPct val="75000"/>
              <a:buFont typeface="Wingdings" pitchFamily="2" charset="2"/>
              <a:buChar char="n"/>
            </a:pPr>
            <a:r>
              <a:rPr lang="zh-CN" altLang="en-US" sz="2400" dirty="0"/>
              <a:t>其他处理机的</a:t>
            </a:r>
            <a:r>
              <a:rPr lang="en-US" altLang="zh-CN" sz="2400" dirty="0"/>
              <a:t>Cache</a:t>
            </a:r>
            <a:r>
              <a:rPr lang="zh-CN" altLang="en-US" sz="2400" dirty="0"/>
              <a:t>监听总线，若有主存该单元的副本：</a:t>
            </a:r>
            <a:r>
              <a:rPr lang="zh-CN" altLang="en-US" sz="2400" dirty="0">
                <a:solidFill>
                  <a:srgbClr val="FF0000"/>
                </a:solidFill>
              </a:rPr>
              <a:t>写作废策略</a:t>
            </a:r>
            <a:r>
              <a:rPr lang="zh-CN" altLang="en-US" sz="2400" dirty="0"/>
              <a:t>、</a:t>
            </a:r>
            <a:r>
              <a:rPr lang="zh-CN" altLang="en-US" sz="2400" dirty="0">
                <a:solidFill>
                  <a:srgbClr val="FF0000"/>
                </a:solidFill>
              </a:rPr>
              <a:t>写更新策略</a:t>
            </a:r>
          </a:p>
          <a:p>
            <a:pPr marL="358775" indent="-358775" algn="l">
              <a:spcBef>
                <a:spcPct val="20000"/>
              </a:spcBef>
              <a:buClr>
                <a:schemeClr val="bg2"/>
              </a:buClr>
              <a:buSzPct val="75000"/>
              <a:buFont typeface="Wingdings" pitchFamily="2" charset="2"/>
              <a:buChar char="n"/>
            </a:pPr>
            <a:r>
              <a:rPr lang="zh-CN" altLang="en-US" sz="2400" dirty="0"/>
              <a:t>如果写入策略是</a:t>
            </a:r>
            <a:r>
              <a:rPr lang="zh-CN" altLang="en-US" sz="2400" dirty="0">
                <a:solidFill>
                  <a:srgbClr val="0000FF"/>
                </a:solidFill>
              </a:rPr>
              <a:t>全写法</a:t>
            </a:r>
            <a:r>
              <a:rPr lang="zh-CN" altLang="en-US" sz="2400" dirty="0"/>
              <a:t>，还要写入主存。</a:t>
            </a:r>
          </a:p>
        </p:txBody>
      </p:sp>
      <p:sp>
        <p:nvSpPr>
          <p:cNvPr id="59398" name="Text Box 6"/>
          <p:cNvSpPr txBox="1">
            <a:spLocks noChangeArrowheads="1"/>
          </p:cNvSpPr>
          <p:nvPr/>
        </p:nvSpPr>
        <p:spPr bwMode="auto">
          <a:xfrm>
            <a:off x="152400" y="4924425"/>
            <a:ext cx="1828800" cy="822325"/>
          </a:xfrm>
          <a:prstGeom prst="rect">
            <a:avLst/>
          </a:prstGeom>
          <a:noFill/>
          <a:ln w="28575" algn="ctr">
            <a:noFill/>
            <a:miter lim="800000"/>
            <a:headEnd/>
            <a:tailEnd type="none" w="med" len="lg"/>
          </a:ln>
        </p:spPr>
        <p:txBody>
          <a:bodyPr>
            <a:spAutoFit/>
          </a:bodyPr>
          <a:lstStyle/>
          <a:p>
            <a:r>
              <a:rPr lang="zh-CN" altLang="en-US" sz="2400">
                <a:solidFill>
                  <a:schemeClr val="bg2"/>
                </a:solidFill>
                <a:latin typeface="Arial" charset="0"/>
              </a:rPr>
              <a:t>监听协议法基本原理</a:t>
            </a:r>
          </a:p>
        </p:txBody>
      </p:sp>
      <p:sp>
        <p:nvSpPr>
          <p:cNvPr id="59399" name="AutoShape 7"/>
          <p:cNvSpPr>
            <a:spLocks noChangeArrowheads="1"/>
          </p:cNvSpPr>
          <p:nvPr/>
        </p:nvSpPr>
        <p:spPr bwMode="auto">
          <a:xfrm>
            <a:off x="1066800" y="2774950"/>
            <a:ext cx="7162800" cy="457200"/>
          </a:xfrm>
          <a:prstGeom prst="leftRightArrow">
            <a:avLst>
              <a:gd name="adj1" fmla="val 50000"/>
              <a:gd name="adj2" fmla="val 84716"/>
            </a:avLst>
          </a:prstGeom>
          <a:solidFill>
            <a:srgbClr val="66CCFF"/>
          </a:solidFill>
          <a:ln w="28575" algn="ctr">
            <a:solidFill>
              <a:schemeClr val="tx1"/>
            </a:solidFill>
            <a:miter lim="800000"/>
            <a:headEnd/>
            <a:tailEnd type="none" w="med" len="lg"/>
          </a:ln>
        </p:spPr>
        <p:txBody>
          <a:bodyPr wrap="none" anchor="ctr"/>
          <a:lstStyle/>
          <a:p>
            <a:endParaRPr lang="zh-CN" altLang="en-US"/>
          </a:p>
        </p:txBody>
      </p:sp>
      <p:sp>
        <p:nvSpPr>
          <p:cNvPr id="59400" name="Rectangle 8"/>
          <p:cNvSpPr>
            <a:spLocks noChangeArrowheads="1"/>
          </p:cNvSpPr>
          <p:nvPr/>
        </p:nvSpPr>
        <p:spPr bwMode="auto">
          <a:xfrm>
            <a:off x="1676400" y="1174750"/>
            <a:ext cx="1219200" cy="609600"/>
          </a:xfrm>
          <a:prstGeom prst="rect">
            <a:avLst/>
          </a:prstGeom>
          <a:solidFill>
            <a:schemeClr val="folHlink"/>
          </a:solidFill>
          <a:ln w="28575" algn="ctr">
            <a:solidFill>
              <a:schemeClr val="tx1"/>
            </a:solidFill>
            <a:miter lim="800000"/>
            <a:headEnd/>
            <a:tailEnd type="none" w="med" len="lg"/>
          </a:ln>
        </p:spPr>
        <p:txBody>
          <a:bodyPr wrap="none" anchor="ctr"/>
          <a:lstStyle/>
          <a:p>
            <a:pPr>
              <a:spcBef>
                <a:spcPct val="0"/>
              </a:spcBef>
            </a:pPr>
            <a:r>
              <a:rPr lang="zh-CN" altLang="en-US" sz="2400">
                <a:latin typeface="Arial" charset="0"/>
              </a:rPr>
              <a:t>写操作</a:t>
            </a:r>
          </a:p>
        </p:txBody>
      </p:sp>
      <p:sp>
        <p:nvSpPr>
          <p:cNvPr id="59401" name="Rectangle 9"/>
          <p:cNvSpPr>
            <a:spLocks noChangeArrowheads="1"/>
          </p:cNvSpPr>
          <p:nvPr/>
        </p:nvSpPr>
        <p:spPr bwMode="auto">
          <a:xfrm>
            <a:off x="1676400" y="1784350"/>
            <a:ext cx="1219200" cy="609600"/>
          </a:xfrm>
          <a:prstGeom prst="rect">
            <a:avLst/>
          </a:prstGeom>
          <a:solidFill>
            <a:srgbClr val="FFCC99"/>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02" name="Rectangle 10"/>
          <p:cNvSpPr>
            <a:spLocks noChangeArrowheads="1"/>
          </p:cNvSpPr>
          <p:nvPr/>
        </p:nvSpPr>
        <p:spPr bwMode="auto">
          <a:xfrm>
            <a:off x="1981200" y="1936750"/>
            <a:ext cx="609600" cy="304800"/>
          </a:xfrm>
          <a:prstGeom prst="rect">
            <a:avLst/>
          </a:prstGeom>
          <a:solidFill>
            <a:srgbClr val="FF99CC"/>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03" name="Line 11"/>
          <p:cNvSpPr>
            <a:spLocks noChangeShapeType="1"/>
          </p:cNvSpPr>
          <p:nvPr/>
        </p:nvSpPr>
        <p:spPr bwMode="auto">
          <a:xfrm>
            <a:off x="2286000" y="1631950"/>
            <a:ext cx="0" cy="381000"/>
          </a:xfrm>
          <a:prstGeom prst="line">
            <a:avLst/>
          </a:prstGeom>
          <a:noFill/>
          <a:ln w="28575">
            <a:solidFill>
              <a:srgbClr val="FF6600"/>
            </a:solidFill>
            <a:round/>
            <a:headEnd/>
            <a:tailEnd type="triangle" w="med" len="lg"/>
          </a:ln>
        </p:spPr>
        <p:txBody>
          <a:bodyPr/>
          <a:lstStyle/>
          <a:p>
            <a:endParaRPr lang="zh-CN" altLang="en-US"/>
          </a:p>
        </p:txBody>
      </p:sp>
      <p:sp>
        <p:nvSpPr>
          <p:cNvPr id="59404" name="Line 12"/>
          <p:cNvSpPr>
            <a:spLocks noChangeShapeType="1"/>
          </p:cNvSpPr>
          <p:nvPr/>
        </p:nvSpPr>
        <p:spPr bwMode="auto">
          <a:xfrm>
            <a:off x="2286000" y="2012950"/>
            <a:ext cx="0" cy="381000"/>
          </a:xfrm>
          <a:prstGeom prst="line">
            <a:avLst/>
          </a:prstGeom>
          <a:noFill/>
          <a:ln w="28575">
            <a:solidFill>
              <a:srgbClr val="FF6600"/>
            </a:solidFill>
            <a:round/>
            <a:headEnd/>
            <a:tailEnd type="none" w="med" len="lg"/>
          </a:ln>
        </p:spPr>
        <p:txBody>
          <a:bodyPr/>
          <a:lstStyle/>
          <a:p>
            <a:endParaRPr lang="zh-CN" altLang="en-US"/>
          </a:p>
        </p:txBody>
      </p:sp>
      <p:sp>
        <p:nvSpPr>
          <p:cNvPr id="59405" name="Line 13"/>
          <p:cNvSpPr>
            <a:spLocks noChangeShapeType="1"/>
          </p:cNvSpPr>
          <p:nvPr/>
        </p:nvSpPr>
        <p:spPr bwMode="auto">
          <a:xfrm>
            <a:off x="2286000" y="2393950"/>
            <a:ext cx="0" cy="533400"/>
          </a:xfrm>
          <a:prstGeom prst="line">
            <a:avLst/>
          </a:prstGeom>
          <a:noFill/>
          <a:ln w="28575">
            <a:solidFill>
              <a:srgbClr val="FF6600"/>
            </a:solidFill>
            <a:round/>
            <a:headEnd type="triangle" w="med" len="lg"/>
            <a:tailEnd type="triangle" w="med" len="lg"/>
          </a:ln>
        </p:spPr>
        <p:txBody>
          <a:bodyPr/>
          <a:lstStyle/>
          <a:p>
            <a:endParaRPr lang="zh-CN" altLang="en-US"/>
          </a:p>
        </p:txBody>
      </p:sp>
      <p:sp>
        <p:nvSpPr>
          <p:cNvPr id="59406" name="Line 14"/>
          <p:cNvSpPr>
            <a:spLocks noChangeShapeType="1"/>
          </p:cNvSpPr>
          <p:nvPr/>
        </p:nvSpPr>
        <p:spPr bwMode="auto">
          <a:xfrm>
            <a:off x="2286000" y="2927350"/>
            <a:ext cx="0" cy="76200"/>
          </a:xfrm>
          <a:prstGeom prst="line">
            <a:avLst/>
          </a:prstGeom>
          <a:noFill/>
          <a:ln w="28575">
            <a:solidFill>
              <a:srgbClr val="FF6600"/>
            </a:solidFill>
            <a:round/>
            <a:headEnd/>
            <a:tailEnd type="none" w="med" len="lg"/>
          </a:ln>
        </p:spPr>
        <p:txBody>
          <a:bodyPr/>
          <a:lstStyle/>
          <a:p>
            <a:endParaRPr lang="zh-CN" altLang="en-US"/>
          </a:p>
        </p:txBody>
      </p:sp>
      <p:sp>
        <p:nvSpPr>
          <p:cNvPr id="59407" name="Line 15"/>
          <p:cNvSpPr>
            <a:spLocks noChangeShapeType="1"/>
          </p:cNvSpPr>
          <p:nvPr/>
        </p:nvSpPr>
        <p:spPr bwMode="auto">
          <a:xfrm>
            <a:off x="2286000" y="3003550"/>
            <a:ext cx="4343400" cy="0"/>
          </a:xfrm>
          <a:prstGeom prst="line">
            <a:avLst/>
          </a:prstGeom>
          <a:noFill/>
          <a:ln w="28575">
            <a:solidFill>
              <a:srgbClr val="FF6600"/>
            </a:solidFill>
            <a:round/>
            <a:headEnd/>
            <a:tailEnd type="none" w="med" len="lg"/>
          </a:ln>
        </p:spPr>
        <p:txBody>
          <a:bodyPr/>
          <a:lstStyle/>
          <a:p>
            <a:endParaRPr lang="zh-CN" altLang="en-US"/>
          </a:p>
        </p:txBody>
      </p:sp>
      <p:sp>
        <p:nvSpPr>
          <p:cNvPr id="59408" name="Line 16"/>
          <p:cNvSpPr>
            <a:spLocks noChangeShapeType="1"/>
          </p:cNvSpPr>
          <p:nvPr/>
        </p:nvSpPr>
        <p:spPr bwMode="auto">
          <a:xfrm flipV="1">
            <a:off x="6629400" y="2927350"/>
            <a:ext cx="0" cy="76200"/>
          </a:xfrm>
          <a:prstGeom prst="line">
            <a:avLst/>
          </a:prstGeom>
          <a:noFill/>
          <a:ln w="28575">
            <a:solidFill>
              <a:srgbClr val="FF6600"/>
            </a:solidFill>
            <a:round/>
            <a:headEnd/>
            <a:tailEnd type="none" w="med" len="lg"/>
          </a:ln>
        </p:spPr>
        <p:txBody>
          <a:bodyPr/>
          <a:lstStyle/>
          <a:p>
            <a:endParaRPr lang="zh-CN" altLang="en-US"/>
          </a:p>
        </p:txBody>
      </p:sp>
      <p:sp>
        <p:nvSpPr>
          <p:cNvPr id="59409" name="Rectangle 17"/>
          <p:cNvSpPr>
            <a:spLocks noChangeArrowheads="1"/>
          </p:cNvSpPr>
          <p:nvPr/>
        </p:nvSpPr>
        <p:spPr bwMode="auto">
          <a:xfrm>
            <a:off x="6019800" y="1174750"/>
            <a:ext cx="1219200" cy="609600"/>
          </a:xfrm>
          <a:prstGeom prst="rect">
            <a:avLst/>
          </a:prstGeom>
          <a:solidFill>
            <a:schemeClr val="folHlink"/>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10" name="Rectangle 18"/>
          <p:cNvSpPr>
            <a:spLocks noChangeArrowheads="1"/>
          </p:cNvSpPr>
          <p:nvPr/>
        </p:nvSpPr>
        <p:spPr bwMode="auto">
          <a:xfrm>
            <a:off x="6019800" y="1784350"/>
            <a:ext cx="1219200" cy="609600"/>
          </a:xfrm>
          <a:prstGeom prst="rect">
            <a:avLst/>
          </a:prstGeom>
          <a:solidFill>
            <a:srgbClr val="FFCC99"/>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11" name="Rectangle 19"/>
          <p:cNvSpPr>
            <a:spLocks noChangeArrowheads="1"/>
          </p:cNvSpPr>
          <p:nvPr/>
        </p:nvSpPr>
        <p:spPr bwMode="auto">
          <a:xfrm>
            <a:off x="6324600" y="1936750"/>
            <a:ext cx="609600" cy="304800"/>
          </a:xfrm>
          <a:prstGeom prst="rect">
            <a:avLst/>
          </a:prstGeom>
          <a:solidFill>
            <a:srgbClr val="FF99CC"/>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12" name="Line 20"/>
          <p:cNvSpPr>
            <a:spLocks noChangeShapeType="1"/>
          </p:cNvSpPr>
          <p:nvPr/>
        </p:nvSpPr>
        <p:spPr bwMode="auto">
          <a:xfrm>
            <a:off x="6629400" y="1631950"/>
            <a:ext cx="0" cy="381000"/>
          </a:xfrm>
          <a:prstGeom prst="line">
            <a:avLst/>
          </a:prstGeom>
          <a:noFill/>
          <a:ln w="28575">
            <a:solidFill>
              <a:srgbClr val="FF6600"/>
            </a:solidFill>
            <a:round/>
            <a:headEnd/>
            <a:tailEnd type="none" w="med" len="lg"/>
          </a:ln>
        </p:spPr>
        <p:txBody>
          <a:bodyPr/>
          <a:lstStyle/>
          <a:p>
            <a:endParaRPr lang="zh-CN" altLang="en-US"/>
          </a:p>
        </p:txBody>
      </p:sp>
      <p:sp>
        <p:nvSpPr>
          <p:cNvPr id="59413" name="Line 21"/>
          <p:cNvSpPr>
            <a:spLocks noChangeShapeType="1"/>
          </p:cNvSpPr>
          <p:nvPr/>
        </p:nvSpPr>
        <p:spPr bwMode="auto">
          <a:xfrm>
            <a:off x="6629400" y="2012950"/>
            <a:ext cx="0" cy="381000"/>
          </a:xfrm>
          <a:prstGeom prst="line">
            <a:avLst/>
          </a:prstGeom>
          <a:noFill/>
          <a:ln w="28575">
            <a:solidFill>
              <a:srgbClr val="FF6600"/>
            </a:solidFill>
            <a:round/>
            <a:headEnd type="triangle" w="med" len="lg"/>
            <a:tailEnd/>
          </a:ln>
        </p:spPr>
        <p:txBody>
          <a:bodyPr/>
          <a:lstStyle/>
          <a:p>
            <a:endParaRPr lang="zh-CN" altLang="en-US"/>
          </a:p>
        </p:txBody>
      </p:sp>
      <p:sp>
        <p:nvSpPr>
          <p:cNvPr id="59414" name="Line 22"/>
          <p:cNvSpPr>
            <a:spLocks noChangeShapeType="1"/>
          </p:cNvSpPr>
          <p:nvPr/>
        </p:nvSpPr>
        <p:spPr bwMode="auto">
          <a:xfrm>
            <a:off x="6629400" y="2393950"/>
            <a:ext cx="0" cy="533400"/>
          </a:xfrm>
          <a:prstGeom prst="line">
            <a:avLst/>
          </a:prstGeom>
          <a:noFill/>
          <a:ln w="28575">
            <a:solidFill>
              <a:srgbClr val="FF6600"/>
            </a:solidFill>
            <a:round/>
            <a:headEnd type="triangle" w="med" len="lg"/>
            <a:tailEnd type="triangle" w="med" len="lg"/>
          </a:ln>
        </p:spPr>
        <p:txBody>
          <a:bodyPr/>
          <a:lstStyle/>
          <a:p>
            <a:endParaRPr lang="zh-CN" altLang="en-US"/>
          </a:p>
        </p:txBody>
      </p:sp>
      <p:sp>
        <p:nvSpPr>
          <p:cNvPr id="59415" name="Rectangle 23"/>
          <p:cNvSpPr>
            <a:spLocks noChangeArrowheads="1"/>
          </p:cNvSpPr>
          <p:nvPr/>
        </p:nvSpPr>
        <p:spPr bwMode="auto">
          <a:xfrm>
            <a:off x="3810000" y="3613150"/>
            <a:ext cx="1219200" cy="762000"/>
          </a:xfrm>
          <a:prstGeom prst="rect">
            <a:avLst/>
          </a:prstGeom>
          <a:solidFill>
            <a:srgbClr val="FFCC99"/>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16" name="Rectangle 24"/>
          <p:cNvSpPr>
            <a:spLocks noChangeArrowheads="1"/>
          </p:cNvSpPr>
          <p:nvPr/>
        </p:nvSpPr>
        <p:spPr bwMode="auto">
          <a:xfrm>
            <a:off x="4114800" y="3841750"/>
            <a:ext cx="609600" cy="304800"/>
          </a:xfrm>
          <a:prstGeom prst="rect">
            <a:avLst/>
          </a:prstGeom>
          <a:solidFill>
            <a:srgbClr val="FF99CC"/>
          </a:solidFill>
          <a:ln w="28575" algn="ctr">
            <a:solidFill>
              <a:schemeClr val="tx1"/>
            </a:solidFill>
            <a:miter lim="800000"/>
            <a:headEnd/>
            <a:tailEnd type="none" w="med" len="lg"/>
          </a:ln>
        </p:spPr>
        <p:txBody>
          <a:bodyPr wrap="none" anchor="ctr"/>
          <a:lstStyle/>
          <a:p>
            <a:pPr>
              <a:spcBef>
                <a:spcPct val="0"/>
              </a:spcBef>
            </a:pPr>
            <a:endParaRPr lang="zh-CN" altLang="en-US" sz="2400">
              <a:latin typeface="Arial" charset="0"/>
            </a:endParaRPr>
          </a:p>
        </p:txBody>
      </p:sp>
      <p:sp>
        <p:nvSpPr>
          <p:cNvPr id="59417" name="Line 25"/>
          <p:cNvSpPr>
            <a:spLocks noChangeShapeType="1"/>
          </p:cNvSpPr>
          <p:nvPr/>
        </p:nvSpPr>
        <p:spPr bwMode="auto">
          <a:xfrm>
            <a:off x="4419600" y="3079750"/>
            <a:ext cx="0" cy="533400"/>
          </a:xfrm>
          <a:prstGeom prst="line">
            <a:avLst/>
          </a:prstGeom>
          <a:noFill/>
          <a:ln w="28575">
            <a:solidFill>
              <a:srgbClr val="FF6600"/>
            </a:solidFill>
            <a:round/>
            <a:headEnd type="triangle" w="med" len="lg"/>
            <a:tailEnd type="triangle" w="med" len="lg"/>
          </a:ln>
        </p:spPr>
        <p:txBody>
          <a:bodyPr/>
          <a:lstStyle/>
          <a:p>
            <a:endParaRPr lang="zh-CN" altLang="en-US"/>
          </a:p>
        </p:txBody>
      </p:sp>
      <p:sp>
        <p:nvSpPr>
          <p:cNvPr id="59418" name="Line 26"/>
          <p:cNvSpPr>
            <a:spLocks noChangeShapeType="1"/>
          </p:cNvSpPr>
          <p:nvPr/>
        </p:nvSpPr>
        <p:spPr bwMode="auto">
          <a:xfrm>
            <a:off x="4419600" y="3613150"/>
            <a:ext cx="0" cy="457200"/>
          </a:xfrm>
          <a:prstGeom prst="line">
            <a:avLst/>
          </a:prstGeom>
          <a:noFill/>
          <a:ln w="28575">
            <a:solidFill>
              <a:srgbClr val="FF6600"/>
            </a:solidFill>
            <a:round/>
            <a:headEnd/>
            <a:tailEnd type="triangle" w="med" len="lg"/>
          </a:ln>
        </p:spPr>
        <p:txBody>
          <a:bodyPr/>
          <a:lstStyle/>
          <a:p>
            <a:endParaRPr lang="zh-CN" altLang="en-US"/>
          </a:p>
        </p:txBody>
      </p:sp>
      <p:sp>
        <p:nvSpPr>
          <p:cNvPr id="59419" name="Line 27"/>
          <p:cNvSpPr>
            <a:spLocks noChangeShapeType="1"/>
          </p:cNvSpPr>
          <p:nvPr/>
        </p:nvSpPr>
        <p:spPr bwMode="auto">
          <a:xfrm>
            <a:off x="1219200" y="2012950"/>
            <a:ext cx="762000" cy="0"/>
          </a:xfrm>
          <a:prstGeom prst="line">
            <a:avLst/>
          </a:prstGeom>
          <a:noFill/>
          <a:ln w="28575">
            <a:solidFill>
              <a:srgbClr val="0000FF"/>
            </a:solidFill>
            <a:round/>
            <a:headEnd/>
            <a:tailEnd type="triangle" w="med" len="lg"/>
          </a:ln>
        </p:spPr>
        <p:txBody>
          <a:bodyPr/>
          <a:lstStyle/>
          <a:p>
            <a:endParaRPr lang="zh-CN" altLang="en-US"/>
          </a:p>
        </p:txBody>
      </p:sp>
      <p:sp>
        <p:nvSpPr>
          <p:cNvPr id="59420" name="Text Box 28"/>
          <p:cNvSpPr txBox="1">
            <a:spLocks noChangeArrowheads="1"/>
          </p:cNvSpPr>
          <p:nvPr/>
        </p:nvSpPr>
        <p:spPr bwMode="auto">
          <a:xfrm>
            <a:off x="76200" y="1616075"/>
            <a:ext cx="1447800" cy="7016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主存</a:t>
            </a:r>
            <a:r>
              <a:rPr lang="en-US" altLang="zh-CN" sz="2000">
                <a:solidFill>
                  <a:srgbClr val="0000FF"/>
                </a:solidFill>
                <a:latin typeface="Arial" charset="0"/>
              </a:rPr>
              <a:t>m</a:t>
            </a:r>
            <a:r>
              <a:rPr lang="zh-CN" altLang="en-US" sz="2000">
                <a:solidFill>
                  <a:srgbClr val="0000FF"/>
                </a:solidFill>
                <a:latin typeface="Arial" charset="0"/>
              </a:rPr>
              <a:t>单元的副本</a:t>
            </a:r>
          </a:p>
        </p:txBody>
      </p:sp>
      <p:sp>
        <p:nvSpPr>
          <p:cNvPr id="59421" name="Text Box 29"/>
          <p:cNvSpPr txBox="1">
            <a:spLocks noChangeArrowheads="1"/>
          </p:cNvSpPr>
          <p:nvPr/>
        </p:nvSpPr>
        <p:spPr bwMode="auto">
          <a:xfrm>
            <a:off x="2895600" y="1250950"/>
            <a:ext cx="533400" cy="396875"/>
          </a:xfrm>
          <a:prstGeom prst="rect">
            <a:avLst/>
          </a:prstGeom>
          <a:noFill/>
          <a:ln w="28575" algn="ctr">
            <a:noFill/>
            <a:miter lim="800000"/>
            <a:headEnd/>
            <a:tailEnd type="none" w="med" len="lg"/>
          </a:ln>
        </p:spPr>
        <p:txBody>
          <a:bodyPr>
            <a:spAutoFit/>
          </a:bodyPr>
          <a:lstStyle/>
          <a:p>
            <a:r>
              <a:rPr lang="en-US" altLang="zh-CN" sz="2000">
                <a:solidFill>
                  <a:srgbClr val="0000FF"/>
                </a:solidFill>
                <a:latin typeface="Arial" charset="0"/>
              </a:rPr>
              <a:t>P1</a:t>
            </a:r>
          </a:p>
        </p:txBody>
      </p:sp>
      <p:sp>
        <p:nvSpPr>
          <p:cNvPr id="59422" name="Text Box 30"/>
          <p:cNvSpPr txBox="1">
            <a:spLocks noChangeArrowheads="1"/>
          </p:cNvSpPr>
          <p:nvPr/>
        </p:nvSpPr>
        <p:spPr bwMode="auto">
          <a:xfrm>
            <a:off x="7239000" y="1250950"/>
            <a:ext cx="533400" cy="396875"/>
          </a:xfrm>
          <a:prstGeom prst="rect">
            <a:avLst/>
          </a:prstGeom>
          <a:noFill/>
          <a:ln w="28575" algn="ctr">
            <a:noFill/>
            <a:miter lim="800000"/>
            <a:headEnd/>
            <a:tailEnd type="none" w="med" len="lg"/>
          </a:ln>
        </p:spPr>
        <p:txBody>
          <a:bodyPr>
            <a:spAutoFit/>
          </a:bodyPr>
          <a:lstStyle/>
          <a:p>
            <a:r>
              <a:rPr lang="en-US" altLang="zh-CN" sz="2000">
                <a:solidFill>
                  <a:srgbClr val="0000FF"/>
                </a:solidFill>
                <a:latin typeface="Arial" charset="0"/>
              </a:rPr>
              <a:t>P2</a:t>
            </a:r>
          </a:p>
        </p:txBody>
      </p:sp>
      <p:sp>
        <p:nvSpPr>
          <p:cNvPr id="59423" name="Text Box 31"/>
          <p:cNvSpPr txBox="1">
            <a:spLocks noChangeArrowheads="1"/>
          </p:cNvSpPr>
          <p:nvPr/>
        </p:nvSpPr>
        <p:spPr bwMode="auto">
          <a:xfrm>
            <a:off x="2819400" y="1708150"/>
            <a:ext cx="1295400" cy="7016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发请求的</a:t>
            </a:r>
            <a:r>
              <a:rPr lang="en-US" altLang="zh-CN" sz="2000">
                <a:solidFill>
                  <a:srgbClr val="0000FF"/>
                </a:solidFill>
                <a:latin typeface="Arial" charset="0"/>
              </a:rPr>
              <a:t>Cache</a:t>
            </a:r>
          </a:p>
        </p:txBody>
      </p:sp>
      <p:sp>
        <p:nvSpPr>
          <p:cNvPr id="59424" name="Text Box 32"/>
          <p:cNvSpPr txBox="1">
            <a:spLocks noChangeArrowheads="1"/>
          </p:cNvSpPr>
          <p:nvPr/>
        </p:nvSpPr>
        <p:spPr bwMode="auto">
          <a:xfrm>
            <a:off x="7162800" y="1708150"/>
            <a:ext cx="1066800" cy="7016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监视的</a:t>
            </a:r>
            <a:r>
              <a:rPr lang="en-US" altLang="zh-CN" sz="2000">
                <a:solidFill>
                  <a:srgbClr val="0000FF"/>
                </a:solidFill>
                <a:latin typeface="Arial" charset="0"/>
              </a:rPr>
              <a:t>Cache</a:t>
            </a:r>
          </a:p>
        </p:txBody>
      </p:sp>
      <p:sp>
        <p:nvSpPr>
          <p:cNvPr id="59425" name="Line 33"/>
          <p:cNvSpPr>
            <a:spLocks noChangeShapeType="1"/>
          </p:cNvSpPr>
          <p:nvPr/>
        </p:nvSpPr>
        <p:spPr bwMode="auto">
          <a:xfrm>
            <a:off x="5562600" y="2028825"/>
            <a:ext cx="762000" cy="0"/>
          </a:xfrm>
          <a:prstGeom prst="line">
            <a:avLst/>
          </a:prstGeom>
          <a:noFill/>
          <a:ln w="28575">
            <a:solidFill>
              <a:srgbClr val="0000FF"/>
            </a:solidFill>
            <a:round/>
            <a:headEnd/>
            <a:tailEnd type="triangle" w="med" len="lg"/>
          </a:ln>
        </p:spPr>
        <p:txBody>
          <a:bodyPr/>
          <a:lstStyle/>
          <a:p>
            <a:endParaRPr lang="zh-CN" altLang="en-US"/>
          </a:p>
        </p:txBody>
      </p:sp>
      <p:sp>
        <p:nvSpPr>
          <p:cNvPr id="59426" name="Text Box 34"/>
          <p:cNvSpPr txBox="1">
            <a:spLocks noChangeArrowheads="1"/>
          </p:cNvSpPr>
          <p:nvPr/>
        </p:nvSpPr>
        <p:spPr bwMode="auto">
          <a:xfrm>
            <a:off x="4419600" y="1631950"/>
            <a:ext cx="1447800" cy="7016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主存</a:t>
            </a:r>
            <a:r>
              <a:rPr lang="en-US" altLang="zh-CN" sz="2000">
                <a:solidFill>
                  <a:srgbClr val="0000FF"/>
                </a:solidFill>
                <a:latin typeface="Arial" charset="0"/>
              </a:rPr>
              <a:t>m</a:t>
            </a:r>
            <a:r>
              <a:rPr lang="zh-CN" altLang="en-US" sz="2000">
                <a:solidFill>
                  <a:srgbClr val="0000FF"/>
                </a:solidFill>
                <a:latin typeface="Arial" charset="0"/>
              </a:rPr>
              <a:t>单元的副本</a:t>
            </a:r>
          </a:p>
        </p:txBody>
      </p:sp>
      <p:sp>
        <p:nvSpPr>
          <p:cNvPr id="59427" name="Text Box 35"/>
          <p:cNvSpPr txBox="1">
            <a:spLocks noChangeArrowheads="1"/>
          </p:cNvSpPr>
          <p:nvPr/>
        </p:nvSpPr>
        <p:spPr bwMode="auto">
          <a:xfrm>
            <a:off x="6934200" y="3079750"/>
            <a:ext cx="838200" cy="3968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总线</a:t>
            </a:r>
          </a:p>
        </p:txBody>
      </p:sp>
      <p:sp>
        <p:nvSpPr>
          <p:cNvPr id="59428" name="Text Box 36"/>
          <p:cNvSpPr txBox="1">
            <a:spLocks noChangeArrowheads="1"/>
          </p:cNvSpPr>
          <p:nvPr/>
        </p:nvSpPr>
        <p:spPr bwMode="auto">
          <a:xfrm>
            <a:off x="1143000" y="3460750"/>
            <a:ext cx="990600" cy="396875"/>
          </a:xfrm>
          <a:prstGeom prst="rect">
            <a:avLst/>
          </a:prstGeom>
          <a:noFill/>
          <a:ln w="28575" algn="ctr">
            <a:noFill/>
            <a:miter lim="800000"/>
            <a:headEnd/>
            <a:tailEnd type="none" w="med" len="lg"/>
          </a:ln>
        </p:spPr>
        <p:txBody>
          <a:bodyPr>
            <a:spAutoFit/>
          </a:bodyPr>
          <a:lstStyle/>
          <a:p>
            <a:r>
              <a:rPr lang="zh-CN" altLang="en-US" sz="2000">
                <a:solidFill>
                  <a:srgbClr val="FF0066"/>
                </a:solidFill>
                <a:latin typeface="Arial" charset="0"/>
              </a:rPr>
              <a:t>写事务</a:t>
            </a:r>
          </a:p>
        </p:txBody>
      </p:sp>
      <p:sp>
        <p:nvSpPr>
          <p:cNvPr id="59429" name="Line 37"/>
          <p:cNvSpPr>
            <a:spLocks noChangeShapeType="1"/>
          </p:cNvSpPr>
          <p:nvPr/>
        </p:nvSpPr>
        <p:spPr bwMode="auto">
          <a:xfrm flipV="1">
            <a:off x="2057400" y="3003550"/>
            <a:ext cx="533400" cy="609600"/>
          </a:xfrm>
          <a:prstGeom prst="line">
            <a:avLst/>
          </a:prstGeom>
          <a:noFill/>
          <a:ln w="28575">
            <a:solidFill>
              <a:srgbClr val="FF0066"/>
            </a:solidFill>
            <a:round/>
            <a:headEnd/>
            <a:tailEnd type="triangle" w="med" len="lg"/>
          </a:ln>
        </p:spPr>
        <p:txBody>
          <a:bodyPr/>
          <a:lstStyle/>
          <a:p>
            <a:endParaRPr lang="zh-CN" altLang="en-US"/>
          </a:p>
        </p:txBody>
      </p:sp>
      <p:sp>
        <p:nvSpPr>
          <p:cNvPr id="59430" name="Text Box 38"/>
          <p:cNvSpPr txBox="1">
            <a:spLocks noChangeArrowheads="1"/>
          </p:cNvSpPr>
          <p:nvPr/>
        </p:nvSpPr>
        <p:spPr bwMode="auto">
          <a:xfrm>
            <a:off x="2133600" y="3765550"/>
            <a:ext cx="1447800" cy="3968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主存</a:t>
            </a:r>
            <a:r>
              <a:rPr lang="en-US" altLang="zh-CN" sz="2000">
                <a:solidFill>
                  <a:srgbClr val="0000FF"/>
                </a:solidFill>
                <a:latin typeface="Arial" charset="0"/>
              </a:rPr>
              <a:t>m</a:t>
            </a:r>
            <a:r>
              <a:rPr lang="zh-CN" altLang="en-US" sz="2000">
                <a:solidFill>
                  <a:srgbClr val="0000FF"/>
                </a:solidFill>
                <a:latin typeface="Arial" charset="0"/>
              </a:rPr>
              <a:t>单元</a:t>
            </a:r>
          </a:p>
        </p:txBody>
      </p:sp>
      <p:sp>
        <p:nvSpPr>
          <p:cNvPr id="59431" name="Line 39"/>
          <p:cNvSpPr>
            <a:spLocks noChangeShapeType="1"/>
          </p:cNvSpPr>
          <p:nvPr/>
        </p:nvSpPr>
        <p:spPr bwMode="auto">
          <a:xfrm flipV="1">
            <a:off x="3505200" y="3994150"/>
            <a:ext cx="609600" cy="0"/>
          </a:xfrm>
          <a:prstGeom prst="line">
            <a:avLst/>
          </a:prstGeom>
          <a:noFill/>
          <a:ln w="28575">
            <a:solidFill>
              <a:srgbClr val="0000FF"/>
            </a:solidFill>
            <a:round/>
            <a:headEnd/>
            <a:tailEnd type="triangle" w="med" len="lg"/>
          </a:ln>
        </p:spPr>
        <p:txBody>
          <a:bodyPr/>
          <a:lstStyle/>
          <a:p>
            <a:endParaRPr lang="zh-CN" altLang="en-US"/>
          </a:p>
        </p:txBody>
      </p:sp>
      <p:sp>
        <p:nvSpPr>
          <p:cNvPr id="59432" name="Text Box 40"/>
          <p:cNvSpPr txBox="1">
            <a:spLocks noChangeArrowheads="1"/>
          </p:cNvSpPr>
          <p:nvPr/>
        </p:nvSpPr>
        <p:spPr bwMode="auto">
          <a:xfrm>
            <a:off x="4953000" y="3613150"/>
            <a:ext cx="1600200" cy="7016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共享存储器（主存）</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p>
            <a:fld id="{A98C768E-23EF-4667-89F6-2BF10F850A6D}" type="slidenum">
              <a:rPr lang="zh-CN" altLang="en-US"/>
              <a:pPr/>
              <a:t>53</a:t>
            </a:fld>
            <a:endParaRPr lang="en-US" altLang="zh-CN"/>
          </a:p>
        </p:txBody>
      </p:sp>
      <p:sp>
        <p:nvSpPr>
          <p:cNvPr id="60419" name="Rectangle 2"/>
          <p:cNvSpPr>
            <a:spLocks noGrp="1" noChangeArrowheads="1"/>
          </p:cNvSpPr>
          <p:nvPr>
            <p:ph type="title"/>
          </p:nvPr>
        </p:nvSpPr>
        <p:spPr>
          <a:xfrm>
            <a:off x="590550" y="44450"/>
            <a:ext cx="8374063" cy="523875"/>
          </a:xfrm>
        </p:spPr>
        <p:txBody>
          <a:bodyPr/>
          <a:lstStyle/>
          <a:p>
            <a:pPr eaLnBrk="1" hangingPunct="1"/>
            <a:r>
              <a:rPr lang="en-US" altLang="zh-CN"/>
              <a:t>9.5 </a:t>
            </a:r>
            <a:r>
              <a:rPr lang="zh-CN" altLang="en-US"/>
              <a:t>多处理器系统      </a:t>
            </a:r>
            <a:r>
              <a:rPr lang="zh-CN" altLang="en-US">
                <a:solidFill>
                  <a:srgbClr val="006600"/>
                </a:solidFill>
              </a:rPr>
              <a:t>二、</a:t>
            </a:r>
            <a:r>
              <a:rPr lang="en-US" altLang="zh-CN">
                <a:solidFill>
                  <a:srgbClr val="006600"/>
                </a:solidFill>
              </a:rPr>
              <a:t>NUMA</a:t>
            </a:r>
            <a:r>
              <a:rPr lang="zh-CN" altLang="en-US">
                <a:solidFill>
                  <a:srgbClr val="006600"/>
                </a:solidFill>
              </a:rPr>
              <a:t>对称多处理器系统</a:t>
            </a:r>
          </a:p>
        </p:txBody>
      </p:sp>
      <p:sp>
        <p:nvSpPr>
          <p:cNvPr id="60420" name="Rectangle 3"/>
          <p:cNvSpPr>
            <a:spLocks noGrp="1" noChangeArrowheads="1"/>
          </p:cNvSpPr>
          <p:nvPr>
            <p:ph type="body" idx="1"/>
          </p:nvPr>
        </p:nvSpPr>
        <p:spPr>
          <a:xfrm>
            <a:off x="323850" y="836613"/>
            <a:ext cx="8640763" cy="5832475"/>
          </a:xfrm>
        </p:spPr>
        <p:txBody>
          <a:bodyPr/>
          <a:lstStyle/>
          <a:p>
            <a:pPr eaLnBrk="1" hangingPunct="1"/>
            <a:r>
              <a:rPr lang="en-US" altLang="zh-CN"/>
              <a:t>NUMA</a:t>
            </a:r>
            <a:r>
              <a:rPr lang="zh-CN" altLang="en-US"/>
              <a:t>：</a:t>
            </a:r>
            <a:br>
              <a:rPr lang="zh-CN" altLang="en-US"/>
            </a:br>
            <a:r>
              <a:rPr lang="en-US" altLang="zh-CN"/>
              <a:t>Non-Uniform Memory Access</a:t>
            </a:r>
            <a:r>
              <a:rPr lang="zh-CN" altLang="en-US"/>
              <a:t>，非一致性存储访问。</a:t>
            </a:r>
          </a:p>
          <a:p>
            <a:pPr eaLnBrk="1" hangingPunct="1"/>
            <a:r>
              <a:rPr lang="zh-CN" altLang="en-US"/>
              <a:t>存储器分布于各个处理器中。</a:t>
            </a:r>
          </a:p>
          <a:p>
            <a:pPr eaLnBrk="1" hangingPunct="1"/>
            <a:r>
              <a:rPr lang="zh-CN" altLang="en-US"/>
              <a:t>优点：</a:t>
            </a:r>
          </a:p>
          <a:p>
            <a:pPr lvl="1" eaLnBrk="1" hangingPunct="1"/>
            <a:r>
              <a:rPr lang="zh-CN" altLang="en-US"/>
              <a:t>如果大部分访问是在节点内的本地存储器中进行的，这样做是增大存储器带宽比较经济的方法。</a:t>
            </a:r>
          </a:p>
          <a:p>
            <a:pPr lvl="1" eaLnBrk="1" hangingPunct="1"/>
            <a:r>
              <a:rPr lang="zh-CN" altLang="en-US"/>
              <a:t>缩短了本地存储器访问的延时。</a:t>
            </a:r>
          </a:p>
          <a:p>
            <a:pPr eaLnBrk="1" hangingPunct="1"/>
            <a:r>
              <a:rPr lang="zh-CN" altLang="en-US"/>
              <a:t>缺点：</a:t>
            </a:r>
            <a:br>
              <a:rPr lang="zh-CN" altLang="en-US"/>
            </a:br>
            <a:r>
              <a:rPr lang="zh-CN" altLang="en-US"/>
              <a:t>处理器间的数据通信更加复杂，且延时也更大。</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p>
            <a:fld id="{27104715-A192-41DF-9036-542C6766CAF7}" type="slidenum">
              <a:rPr lang="zh-CN" altLang="en-US"/>
              <a:pPr/>
              <a:t>54</a:t>
            </a:fld>
            <a:endParaRPr lang="en-US" altLang="zh-CN"/>
          </a:p>
        </p:txBody>
      </p:sp>
      <p:sp>
        <p:nvSpPr>
          <p:cNvPr id="61443" name="Rectangle 2"/>
          <p:cNvSpPr>
            <a:spLocks noGrp="1" noChangeArrowheads="1"/>
          </p:cNvSpPr>
          <p:nvPr>
            <p:ph type="title"/>
          </p:nvPr>
        </p:nvSpPr>
        <p:spPr>
          <a:xfrm>
            <a:off x="590550" y="44450"/>
            <a:ext cx="8374063" cy="523875"/>
          </a:xfrm>
        </p:spPr>
        <p:txBody>
          <a:bodyPr/>
          <a:lstStyle/>
          <a:p>
            <a:pPr eaLnBrk="1" hangingPunct="1"/>
            <a:r>
              <a:rPr lang="en-US" altLang="zh-CN"/>
              <a:t>9.5 </a:t>
            </a:r>
            <a:r>
              <a:rPr lang="zh-CN" altLang="en-US"/>
              <a:t>多处理器系统      </a:t>
            </a:r>
            <a:r>
              <a:rPr lang="zh-CN" altLang="en-US">
                <a:solidFill>
                  <a:srgbClr val="006600"/>
                </a:solidFill>
              </a:rPr>
              <a:t>二、</a:t>
            </a:r>
            <a:r>
              <a:rPr lang="en-US" altLang="zh-CN">
                <a:solidFill>
                  <a:srgbClr val="006600"/>
                </a:solidFill>
              </a:rPr>
              <a:t>NUMA</a:t>
            </a:r>
            <a:r>
              <a:rPr lang="zh-CN" altLang="en-US">
                <a:solidFill>
                  <a:srgbClr val="006600"/>
                </a:solidFill>
              </a:rPr>
              <a:t>对称多处理器系统</a:t>
            </a:r>
          </a:p>
        </p:txBody>
      </p:sp>
      <p:sp>
        <p:nvSpPr>
          <p:cNvPr id="61444" name="Text Box 5"/>
          <p:cNvSpPr txBox="1">
            <a:spLocks noChangeAspect="1" noChangeArrowheads="1"/>
          </p:cNvSpPr>
          <p:nvPr/>
        </p:nvSpPr>
        <p:spPr bwMode="auto">
          <a:xfrm>
            <a:off x="1008063" y="1412875"/>
            <a:ext cx="1135062" cy="987425"/>
          </a:xfrm>
          <a:prstGeom prst="rect">
            <a:avLst/>
          </a:prstGeom>
          <a:solidFill>
            <a:srgbClr val="CCECFF"/>
          </a:solidFill>
          <a:ln w="28575">
            <a:solidFill>
              <a:srgbClr val="000000"/>
            </a:solidFill>
            <a:miter lim="800000"/>
            <a:headEnd/>
            <a:tailEnd/>
          </a:ln>
        </p:spPr>
        <p:txBody>
          <a:bodyPr anchor="ctr"/>
          <a:lstStyle/>
          <a:p>
            <a:pPr>
              <a:lnSpc>
                <a:spcPct val="80000"/>
              </a:lnSpc>
              <a:spcBef>
                <a:spcPct val="0"/>
              </a:spcBef>
            </a:pPr>
            <a:r>
              <a:rPr lang="zh-CN" altLang="en-US" sz="2000" dirty="0"/>
              <a:t>处理器</a:t>
            </a:r>
          </a:p>
          <a:p>
            <a:pPr>
              <a:lnSpc>
                <a:spcPct val="80000"/>
              </a:lnSpc>
              <a:spcBef>
                <a:spcPct val="0"/>
              </a:spcBef>
            </a:pPr>
            <a:r>
              <a:rPr lang="en-US" altLang="zh-CN" sz="2000" dirty="0"/>
              <a:t>-Cache</a:t>
            </a:r>
          </a:p>
          <a:p>
            <a:pPr>
              <a:lnSpc>
                <a:spcPct val="80000"/>
              </a:lnSpc>
              <a:spcBef>
                <a:spcPct val="0"/>
              </a:spcBef>
            </a:pPr>
            <a:r>
              <a:rPr lang="en-US" altLang="zh-CN" sz="2000" dirty="0"/>
              <a:t>1</a:t>
            </a:r>
          </a:p>
        </p:txBody>
      </p:sp>
      <p:sp>
        <p:nvSpPr>
          <p:cNvPr id="61445" name="Text Box 6"/>
          <p:cNvSpPr txBox="1">
            <a:spLocks noChangeAspect="1" noChangeArrowheads="1"/>
          </p:cNvSpPr>
          <p:nvPr/>
        </p:nvSpPr>
        <p:spPr bwMode="auto">
          <a:xfrm>
            <a:off x="3851275" y="1412875"/>
            <a:ext cx="1135063" cy="987425"/>
          </a:xfrm>
          <a:prstGeom prst="rect">
            <a:avLst/>
          </a:prstGeom>
          <a:solidFill>
            <a:srgbClr val="CCECFF"/>
          </a:solidFill>
          <a:ln w="28575">
            <a:solidFill>
              <a:srgbClr val="000000"/>
            </a:solidFill>
            <a:miter lim="800000"/>
            <a:headEnd/>
            <a:tailEnd/>
          </a:ln>
        </p:spPr>
        <p:txBody>
          <a:bodyPr anchor="ctr"/>
          <a:lstStyle/>
          <a:p>
            <a:pPr>
              <a:lnSpc>
                <a:spcPct val="80000"/>
              </a:lnSpc>
              <a:spcBef>
                <a:spcPct val="0"/>
              </a:spcBef>
            </a:pPr>
            <a:r>
              <a:rPr lang="zh-CN" altLang="en-US" sz="2000"/>
              <a:t>处理器</a:t>
            </a:r>
          </a:p>
          <a:p>
            <a:pPr>
              <a:lnSpc>
                <a:spcPct val="80000"/>
              </a:lnSpc>
              <a:spcBef>
                <a:spcPct val="0"/>
              </a:spcBef>
            </a:pPr>
            <a:r>
              <a:rPr lang="en-US" altLang="zh-CN" sz="2000"/>
              <a:t>-Cache</a:t>
            </a:r>
          </a:p>
          <a:p>
            <a:pPr>
              <a:lnSpc>
                <a:spcPct val="80000"/>
              </a:lnSpc>
              <a:spcBef>
                <a:spcPct val="0"/>
              </a:spcBef>
            </a:pPr>
            <a:r>
              <a:rPr lang="en-US" altLang="zh-CN" sz="2000"/>
              <a:t>2</a:t>
            </a:r>
          </a:p>
        </p:txBody>
      </p:sp>
      <p:sp>
        <p:nvSpPr>
          <p:cNvPr id="61446" name="Text Box 7"/>
          <p:cNvSpPr txBox="1">
            <a:spLocks noChangeAspect="1" noChangeArrowheads="1"/>
          </p:cNvSpPr>
          <p:nvPr/>
        </p:nvSpPr>
        <p:spPr bwMode="auto">
          <a:xfrm>
            <a:off x="7072313" y="1412875"/>
            <a:ext cx="1135062" cy="987425"/>
          </a:xfrm>
          <a:prstGeom prst="rect">
            <a:avLst/>
          </a:prstGeom>
          <a:solidFill>
            <a:srgbClr val="CCECFF"/>
          </a:solidFill>
          <a:ln w="28575">
            <a:solidFill>
              <a:srgbClr val="000000"/>
            </a:solidFill>
            <a:miter lim="800000"/>
            <a:headEnd/>
            <a:tailEnd/>
          </a:ln>
        </p:spPr>
        <p:txBody>
          <a:bodyPr anchor="ctr"/>
          <a:lstStyle/>
          <a:p>
            <a:pPr>
              <a:lnSpc>
                <a:spcPct val="80000"/>
              </a:lnSpc>
              <a:spcBef>
                <a:spcPct val="0"/>
              </a:spcBef>
            </a:pPr>
            <a:r>
              <a:rPr lang="zh-CN" altLang="en-US" sz="2000"/>
              <a:t>处理器</a:t>
            </a:r>
          </a:p>
          <a:p>
            <a:pPr>
              <a:lnSpc>
                <a:spcPct val="80000"/>
              </a:lnSpc>
              <a:spcBef>
                <a:spcPct val="0"/>
              </a:spcBef>
            </a:pPr>
            <a:r>
              <a:rPr lang="en-US" altLang="zh-CN" sz="2000"/>
              <a:t>-Cache</a:t>
            </a:r>
          </a:p>
          <a:p>
            <a:pPr>
              <a:lnSpc>
                <a:spcPct val="80000"/>
              </a:lnSpc>
              <a:spcBef>
                <a:spcPct val="0"/>
              </a:spcBef>
            </a:pPr>
            <a:r>
              <a:rPr lang="en-US" altLang="zh-CN" sz="2000"/>
              <a:t>n</a:t>
            </a:r>
          </a:p>
        </p:txBody>
      </p:sp>
      <p:sp>
        <p:nvSpPr>
          <p:cNvPr id="61447" name="Text Box 8"/>
          <p:cNvSpPr txBox="1">
            <a:spLocks noChangeAspect="1" noChangeArrowheads="1"/>
          </p:cNvSpPr>
          <p:nvPr/>
        </p:nvSpPr>
        <p:spPr bwMode="auto">
          <a:xfrm>
            <a:off x="7829550" y="2562225"/>
            <a:ext cx="1135063" cy="495300"/>
          </a:xfrm>
          <a:prstGeom prst="rect">
            <a:avLst/>
          </a:prstGeom>
          <a:solidFill>
            <a:srgbClr val="99FF66"/>
          </a:solidFill>
          <a:ln w="28575">
            <a:solidFill>
              <a:srgbClr val="000000"/>
            </a:solidFill>
            <a:miter lim="800000"/>
            <a:headEnd/>
            <a:tailEnd/>
          </a:ln>
        </p:spPr>
        <p:txBody>
          <a:bodyPr anchor="ctr"/>
          <a:lstStyle/>
          <a:p>
            <a:pPr>
              <a:lnSpc>
                <a:spcPct val="80000"/>
              </a:lnSpc>
              <a:spcBef>
                <a:spcPct val="0"/>
              </a:spcBef>
            </a:pPr>
            <a:r>
              <a:rPr lang="en-US" altLang="zh-CN" sz="2000"/>
              <a:t>I/O</a:t>
            </a:r>
            <a:r>
              <a:rPr lang="zh-CN" altLang="en-US" sz="2000"/>
              <a:t>系统</a:t>
            </a:r>
          </a:p>
        </p:txBody>
      </p:sp>
      <p:sp>
        <p:nvSpPr>
          <p:cNvPr id="61448" name="Line 9"/>
          <p:cNvSpPr>
            <a:spLocks noChangeAspect="1" noChangeShapeType="1"/>
          </p:cNvSpPr>
          <p:nvPr/>
        </p:nvSpPr>
        <p:spPr bwMode="auto">
          <a:xfrm>
            <a:off x="5556250" y="1906588"/>
            <a:ext cx="946150" cy="1587"/>
          </a:xfrm>
          <a:prstGeom prst="line">
            <a:avLst/>
          </a:prstGeom>
          <a:noFill/>
          <a:ln w="57150" cap="rnd">
            <a:solidFill>
              <a:srgbClr val="000000"/>
            </a:solidFill>
            <a:prstDash val="sysDot"/>
            <a:round/>
            <a:headEnd/>
            <a:tailEnd/>
          </a:ln>
        </p:spPr>
        <p:txBody>
          <a:bodyPr anchor="ctr"/>
          <a:lstStyle/>
          <a:p>
            <a:endParaRPr lang="zh-CN" altLang="en-US"/>
          </a:p>
        </p:txBody>
      </p:sp>
      <p:sp>
        <p:nvSpPr>
          <p:cNvPr id="61449" name="Text Box 10"/>
          <p:cNvSpPr txBox="1">
            <a:spLocks noChangeAspect="1" noChangeArrowheads="1"/>
          </p:cNvSpPr>
          <p:nvPr/>
        </p:nvSpPr>
        <p:spPr bwMode="auto">
          <a:xfrm>
            <a:off x="612775" y="4581525"/>
            <a:ext cx="7956550" cy="492125"/>
          </a:xfrm>
          <a:prstGeom prst="rect">
            <a:avLst/>
          </a:prstGeom>
          <a:solidFill>
            <a:schemeClr val="folHlink"/>
          </a:solidFill>
          <a:ln w="28575">
            <a:solidFill>
              <a:srgbClr val="000000"/>
            </a:solidFill>
            <a:miter lim="800000"/>
            <a:headEnd/>
            <a:tailEnd/>
          </a:ln>
        </p:spPr>
        <p:txBody>
          <a:bodyPr anchor="ctr"/>
          <a:lstStyle/>
          <a:p>
            <a:pPr>
              <a:lnSpc>
                <a:spcPct val="80000"/>
              </a:lnSpc>
              <a:spcBef>
                <a:spcPct val="0"/>
              </a:spcBef>
            </a:pPr>
            <a:r>
              <a:rPr lang="zh-CN" altLang="en-US" sz="2000"/>
              <a:t>互    连    网    络</a:t>
            </a:r>
          </a:p>
        </p:txBody>
      </p:sp>
      <p:sp>
        <p:nvSpPr>
          <p:cNvPr id="61450" name="Line 11"/>
          <p:cNvSpPr>
            <a:spLocks noChangeAspect="1" noChangeShapeType="1"/>
          </p:cNvSpPr>
          <p:nvPr/>
        </p:nvSpPr>
        <p:spPr bwMode="auto">
          <a:xfrm>
            <a:off x="1577975" y="2400300"/>
            <a:ext cx="0" cy="1450975"/>
          </a:xfrm>
          <a:prstGeom prst="line">
            <a:avLst/>
          </a:prstGeom>
          <a:noFill/>
          <a:ln w="57150">
            <a:solidFill>
              <a:srgbClr val="0000FF"/>
            </a:solidFill>
            <a:round/>
            <a:headEnd/>
            <a:tailEnd/>
          </a:ln>
        </p:spPr>
        <p:txBody>
          <a:bodyPr anchor="ctr"/>
          <a:lstStyle/>
          <a:p>
            <a:endParaRPr lang="zh-CN" altLang="en-US"/>
          </a:p>
        </p:txBody>
      </p:sp>
      <p:sp>
        <p:nvSpPr>
          <p:cNvPr id="61451" name="Text Box 12"/>
          <p:cNvSpPr txBox="1">
            <a:spLocks noChangeAspect="1" noChangeArrowheads="1"/>
          </p:cNvSpPr>
          <p:nvPr/>
        </p:nvSpPr>
        <p:spPr bwMode="auto">
          <a:xfrm>
            <a:off x="6313488" y="2562225"/>
            <a:ext cx="1135062" cy="496888"/>
          </a:xfrm>
          <a:prstGeom prst="rect">
            <a:avLst/>
          </a:prstGeom>
          <a:solidFill>
            <a:srgbClr val="FFFF66"/>
          </a:solidFill>
          <a:ln w="28575">
            <a:solidFill>
              <a:srgbClr val="000000"/>
            </a:solidFill>
            <a:miter lim="800000"/>
            <a:headEnd/>
            <a:tailEnd/>
          </a:ln>
        </p:spPr>
        <p:txBody>
          <a:bodyPr anchor="ctr"/>
          <a:lstStyle/>
          <a:p>
            <a:pPr>
              <a:lnSpc>
                <a:spcPct val="80000"/>
              </a:lnSpc>
              <a:spcBef>
                <a:spcPct val="0"/>
              </a:spcBef>
            </a:pPr>
            <a:r>
              <a:rPr lang="zh-CN" altLang="en-US" sz="2000"/>
              <a:t>存储器</a:t>
            </a:r>
          </a:p>
        </p:txBody>
      </p:sp>
      <p:sp>
        <p:nvSpPr>
          <p:cNvPr id="61452" name="Text Box 13"/>
          <p:cNvSpPr txBox="1">
            <a:spLocks noChangeAspect="1" noChangeArrowheads="1"/>
          </p:cNvSpPr>
          <p:nvPr/>
        </p:nvSpPr>
        <p:spPr bwMode="auto">
          <a:xfrm>
            <a:off x="2051050" y="5751513"/>
            <a:ext cx="5224463" cy="341312"/>
          </a:xfrm>
          <a:prstGeom prst="rect">
            <a:avLst/>
          </a:prstGeom>
          <a:solidFill>
            <a:srgbClr val="FFFFFF"/>
          </a:solidFill>
          <a:ln w="9525">
            <a:noFill/>
            <a:miter lim="800000"/>
            <a:headEnd/>
            <a:tailEnd/>
          </a:ln>
        </p:spPr>
        <p:txBody>
          <a:bodyPr lIns="0" tIns="0" rIns="0" bIns="0" anchor="ctr">
            <a:spAutoFit/>
          </a:bodyPr>
          <a:lstStyle/>
          <a:p>
            <a:pPr>
              <a:lnSpc>
                <a:spcPct val="80000"/>
              </a:lnSpc>
              <a:spcBef>
                <a:spcPct val="0"/>
              </a:spcBef>
            </a:pPr>
            <a:r>
              <a:rPr lang="en-US" altLang="zh-CN">
                <a:solidFill>
                  <a:schemeClr val="bg2"/>
                </a:solidFill>
              </a:rPr>
              <a:t>DM-MIMD</a:t>
            </a:r>
            <a:r>
              <a:rPr lang="zh-CN" altLang="en-US">
                <a:solidFill>
                  <a:schemeClr val="bg2"/>
                </a:solidFill>
                <a:latin typeface="宋体" pitchFamily="2" charset="-122"/>
              </a:rPr>
              <a:t>系统的基本结构</a:t>
            </a:r>
            <a:endParaRPr lang="zh-CN" altLang="en-US">
              <a:solidFill>
                <a:schemeClr val="bg2"/>
              </a:solidFill>
            </a:endParaRPr>
          </a:p>
        </p:txBody>
      </p:sp>
      <p:sp>
        <p:nvSpPr>
          <p:cNvPr id="61453" name="Line 14"/>
          <p:cNvSpPr>
            <a:spLocks noChangeAspect="1" noChangeShapeType="1"/>
          </p:cNvSpPr>
          <p:nvPr/>
        </p:nvSpPr>
        <p:spPr bwMode="auto">
          <a:xfrm>
            <a:off x="7450138" y="2809875"/>
            <a:ext cx="379412" cy="0"/>
          </a:xfrm>
          <a:prstGeom prst="line">
            <a:avLst/>
          </a:prstGeom>
          <a:noFill/>
          <a:ln w="57150">
            <a:solidFill>
              <a:srgbClr val="0000FF"/>
            </a:solidFill>
            <a:round/>
            <a:headEnd/>
            <a:tailEnd/>
          </a:ln>
        </p:spPr>
        <p:txBody>
          <a:bodyPr anchor="ctr"/>
          <a:lstStyle/>
          <a:p>
            <a:endParaRPr lang="zh-CN" altLang="en-US"/>
          </a:p>
        </p:txBody>
      </p:sp>
      <p:sp>
        <p:nvSpPr>
          <p:cNvPr id="61454" name="Text Box 15"/>
          <p:cNvSpPr txBox="1">
            <a:spLocks noChangeAspect="1" noChangeArrowheads="1"/>
          </p:cNvSpPr>
          <p:nvPr/>
        </p:nvSpPr>
        <p:spPr bwMode="auto">
          <a:xfrm>
            <a:off x="4610100" y="2562225"/>
            <a:ext cx="1135063" cy="496888"/>
          </a:xfrm>
          <a:prstGeom prst="rect">
            <a:avLst/>
          </a:prstGeom>
          <a:solidFill>
            <a:srgbClr val="99FF66"/>
          </a:solidFill>
          <a:ln w="28575">
            <a:solidFill>
              <a:srgbClr val="000000"/>
            </a:solidFill>
            <a:miter lim="800000"/>
            <a:headEnd/>
            <a:tailEnd/>
          </a:ln>
        </p:spPr>
        <p:txBody>
          <a:bodyPr anchor="ctr"/>
          <a:lstStyle/>
          <a:p>
            <a:pPr>
              <a:lnSpc>
                <a:spcPct val="80000"/>
              </a:lnSpc>
              <a:spcBef>
                <a:spcPct val="0"/>
              </a:spcBef>
            </a:pPr>
            <a:r>
              <a:rPr lang="en-US" altLang="zh-CN" sz="2000"/>
              <a:t>I/O</a:t>
            </a:r>
            <a:r>
              <a:rPr lang="zh-CN" altLang="en-US" sz="2000"/>
              <a:t>系统</a:t>
            </a:r>
          </a:p>
        </p:txBody>
      </p:sp>
      <p:sp>
        <p:nvSpPr>
          <p:cNvPr id="61455" name="Text Box 16"/>
          <p:cNvSpPr txBox="1">
            <a:spLocks noChangeAspect="1" noChangeArrowheads="1"/>
          </p:cNvSpPr>
          <p:nvPr/>
        </p:nvSpPr>
        <p:spPr bwMode="auto">
          <a:xfrm>
            <a:off x="3094038" y="2562225"/>
            <a:ext cx="1135062" cy="496888"/>
          </a:xfrm>
          <a:prstGeom prst="rect">
            <a:avLst/>
          </a:prstGeom>
          <a:solidFill>
            <a:srgbClr val="FFFF66"/>
          </a:solidFill>
          <a:ln w="28575">
            <a:solidFill>
              <a:srgbClr val="000000"/>
            </a:solidFill>
            <a:miter lim="800000"/>
            <a:headEnd/>
            <a:tailEnd/>
          </a:ln>
        </p:spPr>
        <p:txBody>
          <a:bodyPr anchor="ctr"/>
          <a:lstStyle/>
          <a:p>
            <a:pPr>
              <a:lnSpc>
                <a:spcPct val="80000"/>
              </a:lnSpc>
              <a:spcBef>
                <a:spcPct val="0"/>
              </a:spcBef>
            </a:pPr>
            <a:r>
              <a:rPr lang="zh-CN" altLang="en-US" sz="2000"/>
              <a:t>存储器</a:t>
            </a:r>
          </a:p>
        </p:txBody>
      </p:sp>
      <p:sp>
        <p:nvSpPr>
          <p:cNvPr id="61456" name="Line 17"/>
          <p:cNvSpPr>
            <a:spLocks noChangeAspect="1" noChangeShapeType="1"/>
          </p:cNvSpPr>
          <p:nvPr/>
        </p:nvSpPr>
        <p:spPr bwMode="auto">
          <a:xfrm>
            <a:off x="4230688" y="2809875"/>
            <a:ext cx="379412" cy="1588"/>
          </a:xfrm>
          <a:prstGeom prst="line">
            <a:avLst/>
          </a:prstGeom>
          <a:noFill/>
          <a:ln w="57150">
            <a:solidFill>
              <a:srgbClr val="0000FF"/>
            </a:solidFill>
            <a:round/>
            <a:headEnd/>
            <a:tailEnd/>
          </a:ln>
        </p:spPr>
        <p:txBody>
          <a:bodyPr anchor="ctr"/>
          <a:lstStyle/>
          <a:p>
            <a:endParaRPr lang="zh-CN" altLang="en-US"/>
          </a:p>
        </p:txBody>
      </p:sp>
      <p:sp>
        <p:nvSpPr>
          <p:cNvPr id="61457" name="Text Box 18"/>
          <p:cNvSpPr txBox="1">
            <a:spLocks noChangeAspect="1" noChangeArrowheads="1"/>
          </p:cNvSpPr>
          <p:nvPr/>
        </p:nvSpPr>
        <p:spPr bwMode="auto">
          <a:xfrm>
            <a:off x="1765300" y="2562225"/>
            <a:ext cx="1136650" cy="493713"/>
          </a:xfrm>
          <a:prstGeom prst="rect">
            <a:avLst/>
          </a:prstGeom>
          <a:solidFill>
            <a:srgbClr val="99FF66"/>
          </a:solidFill>
          <a:ln w="28575">
            <a:solidFill>
              <a:srgbClr val="000000"/>
            </a:solidFill>
            <a:miter lim="800000"/>
            <a:headEnd/>
            <a:tailEnd/>
          </a:ln>
        </p:spPr>
        <p:txBody>
          <a:bodyPr anchor="ctr"/>
          <a:lstStyle/>
          <a:p>
            <a:pPr>
              <a:lnSpc>
                <a:spcPct val="80000"/>
              </a:lnSpc>
              <a:spcBef>
                <a:spcPct val="0"/>
              </a:spcBef>
            </a:pPr>
            <a:r>
              <a:rPr lang="en-US" altLang="zh-CN" sz="2000"/>
              <a:t>I/O</a:t>
            </a:r>
            <a:r>
              <a:rPr lang="zh-CN" altLang="en-US" sz="2000"/>
              <a:t>系统</a:t>
            </a:r>
          </a:p>
        </p:txBody>
      </p:sp>
      <p:sp>
        <p:nvSpPr>
          <p:cNvPr id="61458" name="Text Box 19"/>
          <p:cNvSpPr txBox="1">
            <a:spLocks noChangeAspect="1" noChangeArrowheads="1"/>
          </p:cNvSpPr>
          <p:nvPr/>
        </p:nvSpPr>
        <p:spPr bwMode="auto">
          <a:xfrm>
            <a:off x="250825" y="2562225"/>
            <a:ext cx="1133475" cy="495300"/>
          </a:xfrm>
          <a:prstGeom prst="rect">
            <a:avLst/>
          </a:prstGeom>
          <a:solidFill>
            <a:srgbClr val="FFFF66"/>
          </a:solidFill>
          <a:ln w="28575">
            <a:solidFill>
              <a:srgbClr val="000000"/>
            </a:solidFill>
            <a:miter lim="800000"/>
            <a:headEnd/>
            <a:tailEnd/>
          </a:ln>
        </p:spPr>
        <p:txBody>
          <a:bodyPr anchor="ctr"/>
          <a:lstStyle/>
          <a:p>
            <a:pPr>
              <a:lnSpc>
                <a:spcPct val="80000"/>
              </a:lnSpc>
              <a:spcBef>
                <a:spcPct val="0"/>
              </a:spcBef>
            </a:pPr>
            <a:r>
              <a:rPr lang="zh-CN" altLang="en-US" sz="2000"/>
              <a:t>存储器</a:t>
            </a:r>
          </a:p>
        </p:txBody>
      </p:sp>
      <p:sp>
        <p:nvSpPr>
          <p:cNvPr id="61459" name="Line 20"/>
          <p:cNvSpPr>
            <a:spLocks noChangeAspect="1" noChangeShapeType="1"/>
          </p:cNvSpPr>
          <p:nvPr/>
        </p:nvSpPr>
        <p:spPr bwMode="auto">
          <a:xfrm>
            <a:off x="1385888" y="2808288"/>
            <a:ext cx="379412" cy="1587"/>
          </a:xfrm>
          <a:prstGeom prst="line">
            <a:avLst/>
          </a:prstGeom>
          <a:noFill/>
          <a:ln w="57150">
            <a:solidFill>
              <a:srgbClr val="0000FF"/>
            </a:solidFill>
            <a:round/>
            <a:headEnd/>
            <a:tailEnd/>
          </a:ln>
        </p:spPr>
        <p:txBody>
          <a:bodyPr anchor="ctr"/>
          <a:lstStyle/>
          <a:p>
            <a:endParaRPr lang="zh-CN" altLang="en-US"/>
          </a:p>
        </p:txBody>
      </p:sp>
      <p:sp>
        <p:nvSpPr>
          <p:cNvPr id="61460" name="Text Box 21"/>
          <p:cNvSpPr txBox="1">
            <a:spLocks noChangeAspect="1" noChangeArrowheads="1"/>
          </p:cNvSpPr>
          <p:nvPr/>
        </p:nvSpPr>
        <p:spPr bwMode="auto">
          <a:xfrm>
            <a:off x="439738" y="3189288"/>
            <a:ext cx="787400" cy="493712"/>
          </a:xfrm>
          <a:prstGeom prst="rect">
            <a:avLst/>
          </a:prstGeom>
          <a:solidFill>
            <a:srgbClr val="FFCCCC"/>
          </a:solidFill>
          <a:ln w="28575">
            <a:solidFill>
              <a:srgbClr val="000000"/>
            </a:solidFill>
            <a:miter lim="800000"/>
            <a:headEnd/>
            <a:tailEnd/>
          </a:ln>
        </p:spPr>
        <p:txBody>
          <a:bodyPr anchor="ctr"/>
          <a:lstStyle/>
          <a:p>
            <a:pPr>
              <a:lnSpc>
                <a:spcPct val="80000"/>
              </a:lnSpc>
              <a:spcBef>
                <a:spcPct val="0"/>
              </a:spcBef>
            </a:pPr>
            <a:r>
              <a:rPr lang="zh-CN" altLang="en-US" sz="2000"/>
              <a:t>目录</a:t>
            </a:r>
          </a:p>
        </p:txBody>
      </p:sp>
      <p:sp>
        <p:nvSpPr>
          <p:cNvPr id="61461" name="Text Box 22"/>
          <p:cNvSpPr txBox="1">
            <a:spLocks noChangeAspect="1" noChangeArrowheads="1"/>
          </p:cNvSpPr>
          <p:nvPr/>
        </p:nvSpPr>
        <p:spPr bwMode="auto">
          <a:xfrm>
            <a:off x="3295650" y="3198813"/>
            <a:ext cx="788988" cy="493712"/>
          </a:xfrm>
          <a:prstGeom prst="rect">
            <a:avLst/>
          </a:prstGeom>
          <a:solidFill>
            <a:srgbClr val="FFCCCC"/>
          </a:solidFill>
          <a:ln w="28575">
            <a:solidFill>
              <a:srgbClr val="000000"/>
            </a:solidFill>
            <a:miter lim="800000"/>
            <a:headEnd/>
            <a:tailEnd/>
          </a:ln>
        </p:spPr>
        <p:txBody>
          <a:bodyPr anchor="ctr"/>
          <a:lstStyle/>
          <a:p>
            <a:pPr>
              <a:lnSpc>
                <a:spcPct val="80000"/>
              </a:lnSpc>
              <a:spcBef>
                <a:spcPct val="0"/>
              </a:spcBef>
            </a:pPr>
            <a:r>
              <a:rPr lang="zh-CN" altLang="en-US" sz="2000"/>
              <a:t>目录</a:t>
            </a:r>
          </a:p>
        </p:txBody>
      </p:sp>
      <p:sp>
        <p:nvSpPr>
          <p:cNvPr id="61462" name="Text Box 23"/>
          <p:cNvSpPr txBox="1">
            <a:spLocks noChangeAspect="1" noChangeArrowheads="1"/>
          </p:cNvSpPr>
          <p:nvPr/>
        </p:nvSpPr>
        <p:spPr bwMode="auto">
          <a:xfrm>
            <a:off x="6530975" y="3198813"/>
            <a:ext cx="788988" cy="493712"/>
          </a:xfrm>
          <a:prstGeom prst="rect">
            <a:avLst/>
          </a:prstGeom>
          <a:solidFill>
            <a:srgbClr val="FFCCCC"/>
          </a:solidFill>
          <a:ln w="28575">
            <a:solidFill>
              <a:srgbClr val="000000"/>
            </a:solidFill>
            <a:miter lim="800000"/>
            <a:headEnd/>
            <a:tailEnd/>
          </a:ln>
        </p:spPr>
        <p:txBody>
          <a:bodyPr anchor="ctr"/>
          <a:lstStyle/>
          <a:p>
            <a:pPr>
              <a:lnSpc>
                <a:spcPct val="80000"/>
              </a:lnSpc>
              <a:spcBef>
                <a:spcPct val="0"/>
              </a:spcBef>
            </a:pPr>
            <a:r>
              <a:rPr lang="zh-CN" altLang="en-US" sz="2000"/>
              <a:t>目录</a:t>
            </a:r>
          </a:p>
        </p:txBody>
      </p:sp>
      <p:sp>
        <p:nvSpPr>
          <p:cNvPr id="61463" name="Line 24"/>
          <p:cNvSpPr>
            <a:spLocks noChangeAspect="1" noChangeShapeType="1"/>
          </p:cNvSpPr>
          <p:nvPr/>
        </p:nvSpPr>
        <p:spPr bwMode="auto">
          <a:xfrm>
            <a:off x="4441825" y="2400300"/>
            <a:ext cx="1588" cy="1450975"/>
          </a:xfrm>
          <a:prstGeom prst="line">
            <a:avLst/>
          </a:prstGeom>
          <a:noFill/>
          <a:ln w="57150">
            <a:solidFill>
              <a:srgbClr val="0000FF"/>
            </a:solidFill>
            <a:round/>
            <a:headEnd/>
            <a:tailEnd/>
          </a:ln>
        </p:spPr>
        <p:txBody>
          <a:bodyPr anchor="ctr"/>
          <a:lstStyle/>
          <a:p>
            <a:endParaRPr lang="zh-CN" altLang="en-US"/>
          </a:p>
        </p:txBody>
      </p:sp>
      <p:sp>
        <p:nvSpPr>
          <p:cNvPr id="61464" name="Line 25"/>
          <p:cNvSpPr>
            <a:spLocks noChangeAspect="1" noChangeShapeType="1"/>
          </p:cNvSpPr>
          <p:nvPr/>
        </p:nvSpPr>
        <p:spPr bwMode="auto">
          <a:xfrm>
            <a:off x="7645400" y="2414588"/>
            <a:ext cx="1588" cy="1450975"/>
          </a:xfrm>
          <a:prstGeom prst="line">
            <a:avLst/>
          </a:prstGeom>
          <a:noFill/>
          <a:ln w="57150">
            <a:solidFill>
              <a:srgbClr val="0000FF"/>
            </a:solidFill>
            <a:round/>
            <a:headEnd/>
            <a:tailEnd/>
          </a:ln>
        </p:spPr>
        <p:txBody>
          <a:bodyPr anchor="ctr"/>
          <a:lstStyle/>
          <a:p>
            <a:endParaRPr lang="zh-CN" altLang="en-US"/>
          </a:p>
        </p:txBody>
      </p:sp>
      <p:sp>
        <p:nvSpPr>
          <p:cNvPr id="61465" name="Line 26"/>
          <p:cNvSpPr>
            <a:spLocks noChangeAspect="1" noChangeShapeType="1"/>
          </p:cNvSpPr>
          <p:nvPr/>
        </p:nvSpPr>
        <p:spPr bwMode="auto">
          <a:xfrm>
            <a:off x="1244600" y="3454400"/>
            <a:ext cx="315913" cy="3175"/>
          </a:xfrm>
          <a:prstGeom prst="line">
            <a:avLst/>
          </a:prstGeom>
          <a:noFill/>
          <a:ln w="57150">
            <a:solidFill>
              <a:srgbClr val="0000FF"/>
            </a:solidFill>
            <a:round/>
            <a:headEnd/>
            <a:tailEnd/>
          </a:ln>
        </p:spPr>
        <p:txBody>
          <a:bodyPr anchor="ctr"/>
          <a:lstStyle/>
          <a:p>
            <a:endParaRPr lang="zh-CN" altLang="en-US"/>
          </a:p>
        </p:txBody>
      </p:sp>
      <p:sp>
        <p:nvSpPr>
          <p:cNvPr id="61466" name="Line 27"/>
          <p:cNvSpPr>
            <a:spLocks noChangeAspect="1" noChangeShapeType="1"/>
          </p:cNvSpPr>
          <p:nvPr/>
        </p:nvSpPr>
        <p:spPr bwMode="auto">
          <a:xfrm>
            <a:off x="7326313" y="3433763"/>
            <a:ext cx="315912" cy="1587"/>
          </a:xfrm>
          <a:prstGeom prst="line">
            <a:avLst/>
          </a:prstGeom>
          <a:noFill/>
          <a:ln w="57150">
            <a:solidFill>
              <a:srgbClr val="0000FF"/>
            </a:solidFill>
            <a:round/>
            <a:headEnd/>
            <a:tailEnd/>
          </a:ln>
        </p:spPr>
        <p:txBody>
          <a:bodyPr anchor="ctr"/>
          <a:lstStyle/>
          <a:p>
            <a:endParaRPr lang="zh-CN" altLang="en-US"/>
          </a:p>
        </p:txBody>
      </p:sp>
      <p:sp>
        <p:nvSpPr>
          <p:cNvPr id="61467" name="Line 28"/>
          <p:cNvSpPr>
            <a:spLocks noChangeAspect="1" noChangeShapeType="1"/>
          </p:cNvSpPr>
          <p:nvPr/>
        </p:nvSpPr>
        <p:spPr bwMode="auto">
          <a:xfrm>
            <a:off x="4102100" y="3433763"/>
            <a:ext cx="317500" cy="1587"/>
          </a:xfrm>
          <a:prstGeom prst="line">
            <a:avLst/>
          </a:prstGeom>
          <a:noFill/>
          <a:ln w="57150">
            <a:solidFill>
              <a:srgbClr val="0000FF"/>
            </a:solidFill>
            <a:round/>
            <a:headEnd/>
            <a:tailEnd/>
          </a:ln>
        </p:spPr>
        <p:txBody>
          <a:bodyPr anchor="ctr"/>
          <a:lstStyle/>
          <a:p>
            <a:endParaRPr lang="zh-CN" altLang="en-US"/>
          </a:p>
        </p:txBody>
      </p:sp>
      <p:sp>
        <p:nvSpPr>
          <p:cNvPr id="61468" name="Text Box 29"/>
          <p:cNvSpPr txBox="1">
            <a:spLocks noChangeArrowheads="1"/>
          </p:cNvSpPr>
          <p:nvPr/>
        </p:nvSpPr>
        <p:spPr bwMode="auto">
          <a:xfrm>
            <a:off x="971550" y="711200"/>
            <a:ext cx="1295400" cy="701675"/>
          </a:xfrm>
          <a:prstGeom prst="rect">
            <a:avLst/>
          </a:prstGeom>
          <a:noFill/>
          <a:ln w="28575" algn="ctr">
            <a:noFill/>
            <a:miter lim="800000"/>
            <a:headEnd/>
            <a:tailEnd type="none" w="med" len="lg"/>
          </a:ln>
        </p:spPr>
        <p:txBody>
          <a:bodyPr>
            <a:spAutoFit/>
          </a:bodyPr>
          <a:lstStyle/>
          <a:p>
            <a:pPr algn="l"/>
            <a:r>
              <a:rPr lang="zh-CN" altLang="en-US" sz="2000">
                <a:solidFill>
                  <a:srgbClr val="CC0066"/>
                </a:solidFill>
                <a:latin typeface="Arial" charset="0"/>
              </a:rPr>
              <a:t>微处理机</a:t>
            </a:r>
            <a:br>
              <a:rPr lang="zh-CN" altLang="en-US" sz="2000">
                <a:solidFill>
                  <a:srgbClr val="CC0066"/>
                </a:solidFill>
                <a:latin typeface="Arial" charset="0"/>
              </a:rPr>
            </a:br>
            <a:r>
              <a:rPr lang="zh-CN" altLang="en-US" sz="2000">
                <a:solidFill>
                  <a:srgbClr val="CC0066"/>
                </a:solidFill>
                <a:latin typeface="Arial" charset="0"/>
              </a:rPr>
              <a:t>和</a:t>
            </a:r>
            <a:r>
              <a:rPr lang="en-US" altLang="zh-CN" sz="2000">
                <a:solidFill>
                  <a:srgbClr val="CC0066"/>
                </a:solidFill>
                <a:latin typeface="Arial" charset="0"/>
              </a:rPr>
              <a:t>cache</a:t>
            </a:r>
          </a:p>
        </p:txBody>
      </p:sp>
      <p:sp>
        <p:nvSpPr>
          <p:cNvPr id="61469" name="Text Box 30"/>
          <p:cNvSpPr txBox="1">
            <a:spLocks noChangeArrowheads="1"/>
          </p:cNvSpPr>
          <p:nvPr/>
        </p:nvSpPr>
        <p:spPr bwMode="auto">
          <a:xfrm>
            <a:off x="2844800" y="1863725"/>
            <a:ext cx="1079500" cy="701675"/>
          </a:xfrm>
          <a:prstGeom prst="rect">
            <a:avLst/>
          </a:prstGeom>
          <a:noFill/>
          <a:ln w="28575" algn="ctr">
            <a:noFill/>
            <a:miter lim="800000"/>
            <a:headEnd/>
            <a:tailEnd type="none" w="med" len="lg"/>
          </a:ln>
        </p:spPr>
        <p:txBody>
          <a:bodyPr>
            <a:spAutoFit/>
          </a:bodyPr>
          <a:lstStyle/>
          <a:p>
            <a:r>
              <a:rPr lang="zh-CN" altLang="en-US" sz="2000">
                <a:solidFill>
                  <a:srgbClr val="CC0066"/>
                </a:solidFill>
                <a:latin typeface="Arial" charset="0"/>
              </a:rPr>
              <a:t>本地</a:t>
            </a:r>
            <a:br>
              <a:rPr lang="zh-CN" altLang="en-US" sz="2000">
                <a:solidFill>
                  <a:srgbClr val="CC0066"/>
                </a:solidFill>
                <a:latin typeface="Arial" charset="0"/>
              </a:rPr>
            </a:br>
            <a:r>
              <a:rPr lang="zh-CN" altLang="en-US" sz="2000">
                <a:solidFill>
                  <a:srgbClr val="CC0066"/>
                </a:solidFill>
                <a:latin typeface="Arial" charset="0"/>
              </a:rPr>
              <a:t>存储器</a:t>
            </a:r>
          </a:p>
        </p:txBody>
      </p:sp>
      <p:sp>
        <p:nvSpPr>
          <p:cNvPr id="61470" name="Text Box 31"/>
          <p:cNvSpPr txBox="1">
            <a:spLocks noChangeArrowheads="1"/>
          </p:cNvSpPr>
          <p:nvPr/>
        </p:nvSpPr>
        <p:spPr bwMode="auto">
          <a:xfrm>
            <a:off x="2195513" y="3141663"/>
            <a:ext cx="1152525" cy="581025"/>
          </a:xfrm>
          <a:prstGeom prst="rect">
            <a:avLst/>
          </a:prstGeom>
          <a:noFill/>
          <a:ln w="28575" algn="ctr">
            <a:noFill/>
            <a:miter lim="800000"/>
            <a:headEnd/>
            <a:tailEnd type="none" w="med" len="lg"/>
          </a:ln>
        </p:spPr>
        <p:txBody>
          <a:bodyPr>
            <a:spAutoFit/>
          </a:bodyPr>
          <a:lstStyle/>
          <a:p>
            <a:pPr algn="r">
              <a:lnSpc>
                <a:spcPct val="80000"/>
              </a:lnSpc>
              <a:spcBef>
                <a:spcPct val="0"/>
              </a:spcBef>
            </a:pPr>
            <a:r>
              <a:rPr lang="en-US" altLang="zh-CN" sz="2000">
                <a:solidFill>
                  <a:srgbClr val="CC0066"/>
                </a:solidFill>
                <a:latin typeface="Arial" charset="0"/>
              </a:rPr>
              <a:t>cache</a:t>
            </a:r>
            <a:br>
              <a:rPr lang="en-US" altLang="zh-CN" sz="2000">
                <a:solidFill>
                  <a:srgbClr val="CC0066"/>
                </a:solidFill>
                <a:latin typeface="Arial" charset="0"/>
              </a:rPr>
            </a:br>
            <a:r>
              <a:rPr lang="zh-CN" altLang="en-US" sz="2000">
                <a:solidFill>
                  <a:srgbClr val="CC0066"/>
                </a:solidFill>
                <a:latin typeface="Arial" charset="0"/>
              </a:rPr>
              <a:t>目录表</a:t>
            </a:r>
          </a:p>
        </p:txBody>
      </p:sp>
      <p:sp>
        <p:nvSpPr>
          <p:cNvPr id="61471" name="Text Box 32"/>
          <p:cNvSpPr txBox="1">
            <a:spLocks noChangeArrowheads="1"/>
          </p:cNvSpPr>
          <p:nvPr/>
        </p:nvSpPr>
        <p:spPr bwMode="auto">
          <a:xfrm>
            <a:off x="1908175" y="3895725"/>
            <a:ext cx="1295400" cy="396875"/>
          </a:xfrm>
          <a:prstGeom prst="rect">
            <a:avLst/>
          </a:prstGeom>
          <a:noFill/>
          <a:ln w="28575" algn="ctr">
            <a:noFill/>
            <a:miter lim="800000"/>
            <a:headEnd/>
            <a:tailEnd type="none" w="med" len="lg"/>
          </a:ln>
        </p:spPr>
        <p:txBody>
          <a:bodyPr>
            <a:spAutoFit/>
          </a:bodyPr>
          <a:lstStyle/>
          <a:p>
            <a:pPr algn="l"/>
            <a:r>
              <a:rPr lang="zh-CN" altLang="en-US" sz="2000">
                <a:solidFill>
                  <a:srgbClr val="CC0066"/>
                </a:solidFill>
                <a:latin typeface="Arial" charset="0"/>
              </a:rPr>
              <a:t>网络接口</a:t>
            </a:r>
          </a:p>
        </p:txBody>
      </p:sp>
      <p:sp>
        <p:nvSpPr>
          <p:cNvPr id="61472" name="Text Box 33"/>
          <p:cNvSpPr txBox="1">
            <a:spLocks noChangeArrowheads="1"/>
          </p:cNvSpPr>
          <p:nvPr/>
        </p:nvSpPr>
        <p:spPr bwMode="auto">
          <a:xfrm>
            <a:off x="1476375" y="3208338"/>
            <a:ext cx="1079500" cy="581025"/>
          </a:xfrm>
          <a:prstGeom prst="rect">
            <a:avLst/>
          </a:prstGeom>
          <a:noFill/>
          <a:ln w="28575" algn="ctr">
            <a:noFill/>
            <a:miter lim="800000"/>
            <a:headEnd/>
            <a:tailEnd type="none" w="med" len="lg"/>
          </a:ln>
        </p:spPr>
        <p:txBody>
          <a:bodyPr>
            <a:spAutoFit/>
          </a:bodyPr>
          <a:lstStyle/>
          <a:p>
            <a:pPr algn="l">
              <a:lnSpc>
                <a:spcPct val="80000"/>
              </a:lnSpc>
              <a:spcBef>
                <a:spcPct val="0"/>
              </a:spcBef>
            </a:pPr>
            <a:r>
              <a:rPr lang="zh-CN" altLang="en-US" sz="2000">
                <a:solidFill>
                  <a:srgbClr val="CC0066"/>
                </a:solidFill>
                <a:latin typeface="Arial" charset="0"/>
              </a:rPr>
              <a:t>存储器总线</a:t>
            </a:r>
          </a:p>
        </p:txBody>
      </p:sp>
      <p:sp>
        <p:nvSpPr>
          <p:cNvPr id="61473" name="Text Box 34"/>
          <p:cNvSpPr txBox="1">
            <a:spLocks noChangeAspect="1" noChangeArrowheads="1"/>
          </p:cNvSpPr>
          <p:nvPr/>
        </p:nvSpPr>
        <p:spPr bwMode="auto">
          <a:xfrm>
            <a:off x="1187450" y="3860800"/>
            <a:ext cx="787400" cy="493713"/>
          </a:xfrm>
          <a:prstGeom prst="rect">
            <a:avLst/>
          </a:prstGeom>
          <a:solidFill>
            <a:srgbClr val="CC99FF"/>
          </a:solidFill>
          <a:ln w="28575">
            <a:solidFill>
              <a:srgbClr val="000000"/>
            </a:solidFill>
            <a:miter lim="800000"/>
            <a:headEnd/>
            <a:tailEnd/>
          </a:ln>
        </p:spPr>
        <p:txBody>
          <a:bodyPr anchor="ctr"/>
          <a:lstStyle/>
          <a:p>
            <a:pPr>
              <a:lnSpc>
                <a:spcPct val="80000"/>
              </a:lnSpc>
              <a:spcBef>
                <a:spcPct val="0"/>
              </a:spcBef>
            </a:pPr>
            <a:r>
              <a:rPr lang="en-US" altLang="zh-CN" sz="2000"/>
              <a:t>NIC</a:t>
            </a:r>
          </a:p>
        </p:txBody>
      </p:sp>
      <p:sp>
        <p:nvSpPr>
          <p:cNvPr id="61474" name="Line 35"/>
          <p:cNvSpPr>
            <a:spLocks noChangeShapeType="1"/>
          </p:cNvSpPr>
          <p:nvPr/>
        </p:nvSpPr>
        <p:spPr bwMode="auto">
          <a:xfrm>
            <a:off x="1581150" y="4365625"/>
            <a:ext cx="0" cy="215900"/>
          </a:xfrm>
          <a:prstGeom prst="line">
            <a:avLst/>
          </a:prstGeom>
          <a:noFill/>
          <a:ln w="57150">
            <a:solidFill>
              <a:srgbClr val="0000FF"/>
            </a:solidFill>
            <a:round/>
            <a:headEnd/>
            <a:tailEnd/>
          </a:ln>
        </p:spPr>
        <p:txBody>
          <a:bodyPr anchor="ctr"/>
          <a:lstStyle/>
          <a:p>
            <a:endParaRPr lang="zh-CN" altLang="en-US"/>
          </a:p>
        </p:txBody>
      </p:sp>
      <p:sp>
        <p:nvSpPr>
          <p:cNvPr id="61475" name="Text Box 36"/>
          <p:cNvSpPr txBox="1">
            <a:spLocks noChangeAspect="1" noChangeArrowheads="1"/>
          </p:cNvSpPr>
          <p:nvPr/>
        </p:nvSpPr>
        <p:spPr bwMode="auto">
          <a:xfrm>
            <a:off x="4067175" y="3860800"/>
            <a:ext cx="787400" cy="493713"/>
          </a:xfrm>
          <a:prstGeom prst="rect">
            <a:avLst/>
          </a:prstGeom>
          <a:solidFill>
            <a:srgbClr val="CC99FF"/>
          </a:solidFill>
          <a:ln w="28575">
            <a:solidFill>
              <a:srgbClr val="000000"/>
            </a:solidFill>
            <a:miter lim="800000"/>
            <a:headEnd/>
            <a:tailEnd/>
          </a:ln>
        </p:spPr>
        <p:txBody>
          <a:bodyPr anchor="ctr"/>
          <a:lstStyle/>
          <a:p>
            <a:pPr>
              <a:lnSpc>
                <a:spcPct val="80000"/>
              </a:lnSpc>
              <a:spcBef>
                <a:spcPct val="0"/>
              </a:spcBef>
            </a:pPr>
            <a:r>
              <a:rPr lang="en-US" altLang="zh-CN" sz="2000"/>
              <a:t>NIC</a:t>
            </a:r>
          </a:p>
        </p:txBody>
      </p:sp>
      <p:sp>
        <p:nvSpPr>
          <p:cNvPr id="61476" name="Line 37"/>
          <p:cNvSpPr>
            <a:spLocks noChangeShapeType="1"/>
          </p:cNvSpPr>
          <p:nvPr/>
        </p:nvSpPr>
        <p:spPr bwMode="auto">
          <a:xfrm>
            <a:off x="4460875" y="4365625"/>
            <a:ext cx="0" cy="215900"/>
          </a:xfrm>
          <a:prstGeom prst="line">
            <a:avLst/>
          </a:prstGeom>
          <a:noFill/>
          <a:ln w="57150">
            <a:solidFill>
              <a:srgbClr val="0000FF"/>
            </a:solidFill>
            <a:round/>
            <a:headEnd/>
            <a:tailEnd/>
          </a:ln>
        </p:spPr>
        <p:txBody>
          <a:bodyPr anchor="ctr"/>
          <a:lstStyle/>
          <a:p>
            <a:endParaRPr lang="zh-CN" altLang="en-US"/>
          </a:p>
        </p:txBody>
      </p:sp>
      <p:sp>
        <p:nvSpPr>
          <p:cNvPr id="61477" name="Text Box 38"/>
          <p:cNvSpPr txBox="1">
            <a:spLocks noChangeAspect="1" noChangeArrowheads="1"/>
          </p:cNvSpPr>
          <p:nvPr/>
        </p:nvSpPr>
        <p:spPr bwMode="auto">
          <a:xfrm>
            <a:off x="7240588" y="3860800"/>
            <a:ext cx="787400" cy="493713"/>
          </a:xfrm>
          <a:prstGeom prst="rect">
            <a:avLst/>
          </a:prstGeom>
          <a:solidFill>
            <a:srgbClr val="CC99FF"/>
          </a:solidFill>
          <a:ln w="28575">
            <a:solidFill>
              <a:srgbClr val="000000"/>
            </a:solidFill>
            <a:miter lim="800000"/>
            <a:headEnd/>
            <a:tailEnd/>
          </a:ln>
        </p:spPr>
        <p:txBody>
          <a:bodyPr anchor="ctr"/>
          <a:lstStyle/>
          <a:p>
            <a:pPr>
              <a:lnSpc>
                <a:spcPct val="80000"/>
              </a:lnSpc>
              <a:spcBef>
                <a:spcPct val="0"/>
              </a:spcBef>
            </a:pPr>
            <a:r>
              <a:rPr lang="en-US" altLang="zh-CN" sz="2000"/>
              <a:t>NIC</a:t>
            </a:r>
          </a:p>
        </p:txBody>
      </p:sp>
      <p:sp>
        <p:nvSpPr>
          <p:cNvPr id="61478" name="Line 39"/>
          <p:cNvSpPr>
            <a:spLocks noChangeShapeType="1"/>
          </p:cNvSpPr>
          <p:nvPr/>
        </p:nvSpPr>
        <p:spPr bwMode="auto">
          <a:xfrm>
            <a:off x="7634288" y="4365625"/>
            <a:ext cx="0" cy="215900"/>
          </a:xfrm>
          <a:prstGeom prst="line">
            <a:avLst/>
          </a:prstGeom>
          <a:noFill/>
          <a:ln w="57150">
            <a:solidFill>
              <a:srgbClr val="0000FF"/>
            </a:solidFill>
            <a:round/>
            <a:headEnd/>
            <a:tailEnd/>
          </a:ln>
        </p:spPr>
        <p:txBody>
          <a:bodyPr anchor="ctr"/>
          <a:lstStyle/>
          <a:p>
            <a:endParaRPr lang="zh-CN" altLang="en-US"/>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186"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85187" name="Rectangle 3"/>
          <p:cNvSpPr>
            <a:spLocks noChangeArrowheads="1"/>
          </p:cNvSpPr>
          <p:nvPr/>
        </p:nvSpPr>
        <p:spPr bwMode="auto">
          <a:xfrm>
            <a:off x="1331913" y="4579938"/>
            <a:ext cx="7416667" cy="793750"/>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4000" b="0" i="0" u="none" strike="noStrike" kern="1200" cap="none" spc="0" normalizeH="0" baseline="0" noProof="0" dirty="0">
                <a:ln>
                  <a:noFill/>
                </a:ln>
                <a:solidFill>
                  <a:srgbClr val="000000"/>
                </a:solidFill>
                <a:effectLst/>
                <a:uLnTx/>
                <a:uFillTx/>
                <a:latin typeface="Times New Roman"/>
                <a:ea typeface="楷体" panose="02010609060101010101" pitchFamily="49" charset="-122"/>
                <a:cs typeface="+mn-cs"/>
              </a:rPr>
              <a:t>9.6  </a:t>
            </a:r>
            <a:r>
              <a:rPr kumimoji="0" lang="zh-CN" altLang="en-US" sz="4000" b="0" i="0" u="none" strike="noStrike" kern="1200" cap="none" spc="0" normalizeH="0" baseline="0" noProof="0" dirty="0">
                <a:ln>
                  <a:noFill/>
                </a:ln>
                <a:solidFill>
                  <a:srgbClr val="C00000"/>
                </a:solidFill>
                <a:effectLst/>
                <a:uLnTx/>
                <a:uFillTx/>
                <a:latin typeface="Times New Roman"/>
                <a:ea typeface="楷体" panose="02010609060101010101" pitchFamily="49" charset="-122"/>
                <a:cs typeface="+mn-cs"/>
              </a:rPr>
              <a:t>图形处理单元</a:t>
            </a:r>
            <a:r>
              <a:rPr kumimoji="0" lang="zh-CN" altLang="en-US" sz="4000" b="0" i="0" u="none" strike="noStrike" kern="1200" cap="none" spc="0" normalizeH="0" baseline="0" noProof="0" dirty="0">
                <a:ln>
                  <a:noFill/>
                </a:ln>
                <a:solidFill>
                  <a:srgbClr val="000000"/>
                </a:solidFill>
                <a:effectLst/>
                <a:uLnTx/>
                <a:uFillTx/>
                <a:latin typeface="Times New Roman"/>
                <a:ea typeface="楷体" panose="02010609060101010101" pitchFamily="49" charset="-122"/>
                <a:cs typeface="+mn-cs"/>
              </a:rPr>
              <a:t>体系结构</a:t>
            </a:r>
            <a:endParaRPr kumimoji="0" lang="zh-CN" altLang="en-US" sz="4000" b="0" i="0" u="none" strike="noStrike" kern="1200" cap="none" spc="0" normalizeH="0" baseline="0" noProof="0" dirty="0">
              <a:ln>
                <a:noFill/>
              </a:ln>
              <a:solidFill>
                <a:srgbClr val="CC0000"/>
              </a:solidFill>
              <a:effectLst/>
              <a:uLnTx/>
              <a:uFillTx/>
              <a:latin typeface="Times New Roman"/>
              <a:ea typeface="楷体" panose="02010609060101010101" pitchFamily="49" charset="-122"/>
              <a:cs typeface="+mn-cs"/>
            </a:endParaRPr>
          </a:p>
        </p:txBody>
      </p:sp>
    </p:spTree>
    <p:extLst>
      <p:ext uri="{BB962C8B-B14F-4D97-AF65-F5344CB8AC3E}">
        <p14:creationId xmlns:p14="http://schemas.microsoft.com/office/powerpoint/2010/main" val="17319515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85186">
                                            <p:txEl>
                                              <p:pRg st="0" end="0"/>
                                            </p:txEl>
                                          </p:spTgt>
                                        </p:tgtEl>
                                        <p:attrNameLst>
                                          <p:attrName>style.visibility</p:attrName>
                                        </p:attrNameLst>
                                      </p:cBhvr>
                                      <p:to>
                                        <p:strVal val="visible"/>
                                      </p:to>
                                    </p:set>
                                    <p:anim calcmode="lin" valueType="num">
                                      <p:cBhvr>
                                        <p:cTn id="7" dur="500" fill="hold"/>
                                        <p:tgtEl>
                                          <p:spTgt spid="188518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8518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8518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8518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85186">
                                            <p:txEl>
                                              <p:pRg st="1" end="1"/>
                                            </p:txEl>
                                          </p:spTgt>
                                        </p:tgtEl>
                                        <p:attrNameLst>
                                          <p:attrName>style.visibility</p:attrName>
                                        </p:attrNameLst>
                                      </p:cBhvr>
                                      <p:to>
                                        <p:strVal val="visible"/>
                                      </p:to>
                                    </p:set>
                                    <p:anim calcmode="lin" valueType="num">
                                      <p:cBhvr additive="base">
                                        <p:cTn id="14" dur="500" fill="hold"/>
                                        <p:tgtEl>
                                          <p:spTgt spid="188518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8518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85187">
                                            <p:txEl>
                                              <p:pRg st="0" end="0"/>
                                            </p:txEl>
                                          </p:spTgt>
                                        </p:tgtEl>
                                        <p:attrNameLst>
                                          <p:attrName>style.visibility</p:attrName>
                                        </p:attrNameLst>
                                      </p:cBhvr>
                                      <p:to>
                                        <p:strVal val="visible"/>
                                      </p:to>
                                    </p:set>
                                    <p:anim calcmode="lin" valueType="num">
                                      <p:cBhvr additive="base">
                                        <p:cTn id="19" dur="500" fill="hold"/>
                                        <p:tgtEl>
                                          <p:spTgt spid="188518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518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E39F3-1357-4FC9-A048-A43B9032CED7}"/>
              </a:ext>
            </a:extLst>
          </p:cNvPr>
          <p:cNvSpPr>
            <a:spLocks noGrp="1"/>
          </p:cNvSpPr>
          <p:nvPr>
            <p:ph type="title"/>
          </p:nvPr>
        </p:nvSpPr>
        <p:spPr/>
        <p:txBody>
          <a:bodyPr/>
          <a:lstStyle/>
          <a:p>
            <a:r>
              <a:rPr lang="en-US" altLang="zh-CN" dirty="0"/>
              <a:t>9.6 </a:t>
            </a:r>
            <a:r>
              <a:rPr lang="zh-CN" altLang="en-US" dirty="0"/>
              <a:t>图形处理单元体系结构</a:t>
            </a:r>
          </a:p>
        </p:txBody>
      </p:sp>
      <p:sp>
        <p:nvSpPr>
          <p:cNvPr id="3" name="内容占位符 2">
            <a:extLst>
              <a:ext uri="{FF2B5EF4-FFF2-40B4-BE49-F238E27FC236}">
                <a16:creationId xmlns:a16="http://schemas.microsoft.com/office/drawing/2014/main" id="{A755996F-F916-44CC-8D2E-82579B65B173}"/>
              </a:ext>
            </a:extLst>
          </p:cNvPr>
          <p:cNvSpPr>
            <a:spLocks noGrp="1"/>
          </p:cNvSpPr>
          <p:nvPr>
            <p:ph idx="1"/>
          </p:nvPr>
        </p:nvSpPr>
        <p:spPr>
          <a:xfrm>
            <a:off x="590550" y="836639"/>
            <a:ext cx="8229600" cy="5884835"/>
          </a:xfrm>
        </p:spPr>
        <p:txBody>
          <a:bodyPr/>
          <a:lstStyle/>
          <a:p>
            <a:pPr>
              <a:lnSpc>
                <a:spcPct val="150000"/>
              </a:lnSpc>
            </a:pPr>
            <a:r>
              <a:rPr lang="zh-CN" altLang="en-US" dirty="0"/>
              <a:t>简介</a:t>
            </a:r>
            <a:endParaRPr lang="en-US" altLang="zh-CN" dirty="0"/>
          </a:p>
          <a:p>
            <a:pPr>
              <a:lnSpc>
                <a:spcPct val="150000"/>
              </a:lnSpc>
            </a:pPr>
            <a:r>
              <a:rPr lang="en-US" altLang="zh-CN" dirty="0"/>
              <a:t>GPU</a:t>
            </a:r>
            <a:r>
              <a:rPr lang="zh-CN" altLang="en-US" dirty="0"/>
              <a:t>体系结构</a:t>
            </a:r>
            <a:endParaRPr lang="en-US" altLang="zh-CN" dirty="0"/>
          </a:p>
          <a:p>
            <a:pPr>
              <a:lnSpc>
                <a:spcPct val="150000"/>
              </a:lnSpc>
            </a:pPr>
            <a:r>
              <a:rPr lang="en-US" altLang="zh-CN" dirty="0"/>
              <a:t>GPU</a:t>
            </a:r>
            <a:r>
              <a:rPr lang="zh-CN" altLang="en-US" dirty="0"/>
              <a:t>编程模式</a:t>
            </a:r>
            <a:endParaRPr lang="en-US" altLang="zh-CN" dirty="0"/>
          </a:p>
          <a:p>
            <a:pPr>
              <a:lnSpc>
                <a:spcPct val="150000"/>
              </a:lnSpc>
            </a:pPr>
            <a:r>
              <a:rPr lang="zh-CN" altLang="en-US" dirty="0"/>
              <a:t>多线程多处理器体系结构</a:t>
            </a:r>
            <a:endParaRPr lang="en-US" altLang="zh-CN" dirty="0"/>
          </a:p>
          <a:p>
            <a:pPr>
              <a:lnSpc>
                <a:spcPct val="150000"/>
              </a:lnSpc>
            </a:pPr>
            <a:r>
              <a:rPr lang="en-US" altLang="zh-CN" dirty="0"/>
              <a:t>GPU</a:t>
            </a:r>
            <a:r>
              <a:rPr lang="zh-CN" altLang="en-US" dirty="0"/>
              <a:t>内存系统</a:t>
            </a:r>
            <a:endParaRPr lang="en-US" altLang="zh-CN" dirty="0"/>
          </a:p>
          <a:p>
            <a:pPr>
              <a:lnSpc>
                <a:spcPct val="150000"/>
              </a:lnSpc>
            </a:pPr>
            <a:r>
              <a:rPr lang="en-US" altLang="zh-CN" dirty="0"/>
              <a:t>GPU</a:t>
            </a:r>
            <a:r>
              <a:rPr lang="zh-CN" altLang="en-US" dirty="0"/>
              <a:t>应用实例</a:t>
            </a:r>
          </a:p>
        </p:txBody>
      </p:sp>
      <p:sp>
        <p:nvSpPr>
          <p:cNvPr id="4" name="灯片编号占位符 3">
            <a:extLst>
              <a:ext uri="{FF2B5EF4-FFF2-40B4-BE49-F238E27FC236}">
                <a16:creationId xmlns:a16="http://schemas.microsoft.com/office/drawing/2014/main" id="{46B9F4FA-D227-4364-9CF6-A6FC0BCC7347}"/>
              </a:ext>
            </a:extLst>
          </p:cNvPr>
          <p:cNvSpPr>
            <a:spLocks noGrp="1"/>
          </p:cNvSpPr>
          <p:nvPr>
            <p:ph type="sldNum" sz="quarter" idx="11"/>
          </p:nvPr>
        </p:nvSpPr>
        <p:spPr/>
        <p:txBody>
          <a:bodyPr/>
          <a:lstStyle/>
          <a:p>
            <a:pPr>
              <a:defRPr/>
            </a:pPr>
            <a:fld id="{AABBFEFB-84C5-4B34-ADA0-706ACFA6BEF5}" type="slidenum">
              <a:rPr lang="zh-CN" altLang="en-US" smtClean="0"/>
              <a:pPr>
                <a:defRPr/>
              </a:pPr>
              <a:t>56</a:t>
            </a:fld>
            <a:endParaRPr lang="en-US" altLang="zh-CN"/>
          </a:p>
        </p:txBody>
      </p:sp>
    </p:spTree>
    <p:extLst>
      <p:ext uri="{BB962C8B-B14F-4D97-AF65-F5344CB8AC3E}">
        <p14:creationId xmlns:p14="http://schemas.microsoft.com/office/powerpoint/2010/main" val="249510689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D87DC-F139-43FC-9235-9E97E74EF80D}"/>
              </a:ext>
            </a:extLst>
          </p:cNvPr>
          <p:cNvSpPr>
            <a:spLocks noGrp="1"/>
          </p:cNvSpPr>
          <p:nvPr>
            <p:ph type="title"/>
          </p:nvPr>
        </p:nvSpPr>
        <p:spPr/>
        <p:txBody>
          <a:bodyPr/>
          <a:lstStyle/>
          <a:p>
            <a:r>
              <a:rPr lang="en-US" altLang="zh-CN" dirty="0"/>
              <a:t>9.6.1 </a:t>
            </a:r>
            <a:r>
              <a:rPr lang="zh-CN" altLang="en-US" dirty="0"/>
              <a:t>简介</a:t>
            </a:r>
          </a:p>
        </p:txBody>
      </p:sp>
      <p:sp>
        <p:nvSpPr>
          <p:cNvPr id="3" name="内容占位符 2">
            <a:extLst>
              <a:ext uri="{FF2B5EF4-FFF2-40B4-BE49-F238E27FC236}">
                <a16:creationId xmlns:a16="http://schemas.microsoft.com/office/drawing/2014/main" id="{4F192DD1-6D33-4E27-B9F7-D009CBC76227}"/>
              </a:ext>
            </a:extLst>
          </p:cNvPr>
          <p:cNvSpPr>
            <a:spLocks noGrp="1"/>
          </p:cNvSpPr>
          <p:nvPr>
            <p:ph idx="1"/>
          </p:nvPr>
        </p:nvSpPr>
        <p:spPr>
          <a:xfrm>
            <a:off x="457200" y="612775"/>
            <a:ext cx="8362950" cy="1159995"/>
          </a:xfrm>
        </p:spPr>
        <p:txBody>
          <a:bodyPr/>
          <a:lstStyle/>
          <a:p>
            <a:r>
              <a:rPr lang="en-US" altLang="zh-CN" dirty="0"/>
              <a:t>GPU</a:t>
            </a:r>
            <a:r>
              <a:rPr lang="zh-CN" altLang="en-US" dirty="0"/>
              <a:t>：</a:t>
            </a:r>
            <a:r>
              <a:rPr lang="en-US" altLang="zh-CN" i="1" dirty="0"/>
              <a:t>Graphic Processing Unit</a:t>
            </a:r>
          </a:p>
          <a:p>
            <a:r>
              <a:rPr lang="en-US" altLang="zh-CN" dirty="0"/>
              <a:t>CPU-GPU </a:t>
            </a:r>
            <a:r>
              <a:rPr lang="zh-CN" altLang="en-US" dirty="0"/>
              <a:t>异构结构</a:t>
            </a:r>
          </a:p>
        </p:txBody>
      </p:sp>
      <p:sp>
        <p:nvSpPr>
          <p:cNvPr id="4" name="灯片编号占位符 3">
            <a:extLst>
              <a:ext uri="{FF2B5EF4-FFF2-40B4-BE49-F238E27FC236}">
                <a16:creationId xmlns:a16="http://schemas.microsoft.com/office/drawing/2014/main" id="{576EC70B-D191-420B-A8F1-5DE45697B669}"/>
              </a:ext>
            </a:extLst>
          </p:cNvPr>
          <p:cNvSpPr>
            <a:spLocks noGrp="1"/>
          </p:cNvSpPr>
          <p:nvPr>
            <p:ph type="sldNum" sz="quarter" idx="11"/>
          </p:nvPr>
        </p:nvSpPr>
        <p:spPr/>
        <p:txBody>
          <a:bodyPr/>
          <a:lstStyle/>
          <a:p>
            <a:pPr>
              <a:defRPr/>
            </a:pPr>
            <a:fld id="{AABBFEFB-84C5-4B34-ADA0-706ACFA6BEF5}" type="slidenum">
              <a:rPr lang="zh-CN" altLang="en-US" smtClean="0"/>
              <a:pPr>
                <a:defRPr/>
              </a:pPr>
              <a:t>57</a:t>
            </a:fld>
            <a:endParaRPr lang="en-US" altLang="zh-CN"/>
          </a:p>
        </p:txBody>
      </p:sp>
      <p:graphicFrame>
        <p:nvGraphicFramePr>
          <p:cNvPr id="6" name="对象 5">
            <a:extLst>
              <a:ext uri="{FF2B5EF4-FFF2-40B4-BE49-F238E27FC236}">
                <a16:creationId xmlns:a16="http://schemas.microsoft.com/office/drawing/2014/main" id="{59A811E8-2F4E-457F-B828-B571FD148AFD}"/>
              </a:ext>
            </a:extLst>
          </p:cNvPr>
          <p:cNvGraphicFramePr>
            <a:graphicFrameLocks noChangeAspect="1"/>
          </p:cNvGraphicFramePr>
          <p:nvPr>
            <p:extLst>
              <p:ext uri="{D42A27DB-BD31-4B8C-83A1-F6EECF244321}">
                <p14:modId xmlns:p14="http://schemas.microsoft.com/office/powerpoint/2010/main" val="425551062"/>
              </p:ext>
            </p:extLst>
          </p:nvPr>
        </p:nvGraphicFramePr>
        <p:xfrm>
          <a:off x="804663" y="1951396"/>
          <a:ext cx="3479297" cy="2557754"/>
        </p:xfrm>
        <a:graphic>
          <a:graphicData uri="http://schemas.openxmlformats.org/presentationml/2006/ole">
            <mc:AlternateContent xmlns:mc="http://schemas.openxmlformats.org/markup-compatibility/2006">
              <mc:Choice xmlns:v="urn:schemas-microsoft-com:vml" Requires="v">
                <p:oleObj spid="_x0000_s220189" name="Visio" r:id="rId3" imgW="1762172" imgH="1295258" progId="Visio.Drawing.15">
                  <p:embed/>
                </p:oleObj>
              </mc:Choice>
              <mc:Fallback>
                <p:oleObj name="Visio" r:id="rId3" imgW="1762172" imgH="1295258" progId="Visio.Drawing.15">
                  <p:embed/>
                  <p:pic>
                    <p:nvPicPr>
                      <p:cNvPr id="0" name=""/>
                      <p:cNvPicPr/>
                      <p:nvPr/>
                    </p:nvPicPr>
                    <p:blipFill>
                      <a:blip r:embed="rId4"/>
                      <a:stretch>
                        <a:fillRect/>
                      </a:stretch>
                    </p:blipFill>
                    <p:spPr>
                      <a:xfrm>
                        <a:off x="804663" y="1951396"/>
                        <a:ext cx="3479297" cy="255775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1C4CCCC-533A-45B6-84F6-C1D5D9E12302}"/>
              </a:ext>
            </a:extLst>
          </p:cNvPr>
          <p:cNvGraphicFramePr>
            <a:graphicFrameLocks noChangeAspect="1"/>
          </p:cNvGraphicFramePr>
          <p:nvPr>
            <p:extLst>
              <p:ext uri="{D42A27DB-BD31-4B8C-83A1-F6EECF244321}">
                <p14:modId xmlns:p14="http://schemas.microsoft.com/office/powerpoint/2010/main" val="1950478081"/>
              </p:ext>
            </p:extLst>
          </p:nvPr>
        </p:nvGraphicFramePr>
        <p:xfrm>
          <a:off x="4985924" y="1412720"/>
          <a:ext cx="3353414" cy="2568572"/>
        </p:xfrm>
        <a:graphic>
          <a:graphicData uri="http://schemas.openxmlformats.org/presentationml/2006/ole">
            <mc:AlternateContent xmlns:mc="http://schemas.openxmlformats.org/markup-compatibility/2006">
              <mc:Choice xmlns:v="urn:schemas-microsoft-com:vml" Requires="v">
                <p:oleObj spid="_x0000_s220190" name="Visio" r:id="rId5" imgW="1790628" imgH="1371716" progId="Visio.Drawing.15">
                  <p:embed/>
                </p:oleObj>
              </mc:Choice>
              <mc:Fallback>
                <p:oleObj name="Visio" r:id="rId5" imgW="1790628" imgH="1371716" progId="Visio.Drawing.15">
                  <p:embed/>
                  <p:pic>
                    <p:nvPicPr>
                      <p:cNvPr id="0" name=""/>
                      <p:cNvPicPr/>
                      <p:nvPr/>
                    </p:nvPicPr>
                    <p:blipFill>
                      <a:blip r:embed="rId6"/>
                      <a:stretch>
                        <a:fillRect/>
                      </a:stretch>
                    </p:blipFill>
                    <p:spPr>
                      <a:xfrm>
                        <a:off x="4985924" y="1412720"/>
                        <a:ext cx="3353414" cy="256857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89310A6-928F-4DC5-AA02-00043EA06857}"/>
              </a:ext>
            </a:extLst>
          </p:cNvPr>
          <p:cNvGraphicFramePr>
            <a:graphicFrameLocks noChangeAspect="1"/>
          </p:cNvGraphicFramePr>
          <p:nvPr>
            <p:extLst>
              <p:ext uri="{D42A27DB-BD31-4B8C-83A1-F6EECF244321}">
                <p14:modId xmlns:p14="http://schemas.microsoft.com/office/powerpoint/2010/main" val="4134680659"/>
              </p:ext>
            </p:extLst>
          </p:nvPr>
        </p:nvGraphicFramePr>
        <p:xfrm>
          <a:off x="2771750" y="4219426"/>
          <a:ext cx="5080619" cy="2522034"/>
        </p:xfrm>
        <a:graphic>
          <a:graphicData uri="http://schemas.openxmlformats.org/presentationml/2006/ole">
            <mc:AlternateContent xmlns:mc="http://schemas.openxmlformats.org/markup-compatibility/2006">
              <mc:Choice xmlns:v="urn:schemas-microsoft-com:vml" Requires="v">
                <p:oleObj spid="_x0000_s220191" name="Visio" r:id="rId7" imgW="2648116" imgH="1314373" progId="Visio.Drawing.15">
                  <p:embed/>
                </p:oleObj>
              </mc:Choice>
              <mc:Fallback>
                <p:oleObj name="Visio" r:id="rId7" imgW="2648116" imgH="1314373" progId="Visio.Drawing.15">
                  <p:embed/>
                  <p:pic>
                    <p:nvPicPr>
                      <p:cNvPr id="0" name=""/>
                      <p:cNvPicPr/>
                      <p:nvPr/>
                    </p:nvPicPr>
                    <p:blipFill>
                      <a:blip r:embed="rId8"/>
                      <a:stretch>
                        <a:fillRect/>
                      </a:stretch>
                    </p:blipFill>
                    <p:spPr>
                      <a:xfrm>
                        <a:off x="2771750" y="4219426"/>
                        <a:ext cx="5080619" cy="2522034"/>
                      </a:xfrm>
                      <a:prstGeom prst="rect">
                        <a:avLst/>
                      </a:prstGeom>
                    </p:spPr>
                  </p:pic>
                </p:oleObj>
              </mc:Fallback>
            </mc:AlternateContent>
          </a:graphicData>
        </a:graphic>
      </p:graphicFrame>
      <p:cxnSp>
        <p:nvCxnSpPr>
          <p:cNvPr id="13" name="直接连接符 12">
            <a:extLst>
              <a:ext uri="{FF2B5EF4-FFF2-40B4-BE49-F238E27FC236}">
                <a16:creationId xmlns:a16="http://schemas.microsoft.com/office/drawing/2014/main" id="{B5550FEF-B658-4D6C-AE6A-C4B8C93F953E}"/>
              </a:ext>
            </a:extLst>
          </p:cNvPr>
          <p:cNvCxnSpPr/>
          <p:nvPr/>
        </p:nvCxnSpPr>
        <p:spPr bwMode="auto">
          <a:xfrm>
            <a:off x="457200" y="4653170"/>
            <a:ext cx="3898770" cy="0"/>
          </a:xfrm>
          <a:prstGeom prst="line">
            <a:avLst/>
          </a:prstGeom>
          <a:solidFill>
            <a:schemeClr val="accent1"/>
          </a:solidFill>
          <a:ln w="76200" cap="rnd" cmpd="sng" algn="ctr">
            <a:solidFill>
              <a:srgbClr val="00FF00">
                <a:alpha val="40000"/>
              </a:srgbClr>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82604BFA-689B-481C-8F66-5C7DD71BFABB}"/>
              </a:ext>
            </a:extLst>
          </p:cNvPr>
          <p:cNvCxnSpPr/>
          <p:nvPr/>
        </p:nvCxnSpPr>
        <p:spPr bwMode="auto">
          <a:xfrm flipV="1">
            <a:off x="4355970" y="1196690"/>
            <a:ext cx="0" cy="3456480"/>
          </a:xfrm>
          <a:prstGeom prst="line">
            <a:avLst/>
          </a:prstGeom>
          <a:solidFill>
            <a:schemeClr val="accent1"/>
          </a:solidFill>
          <a:ln w="76200" cap="rnd" cmpd="sng" algn="ctr">
            <a:solidFill>
              <a:srgbClr val="00FF00">
                <a:alpha val="40000"/>
              </a:srgbClr>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33EB58CD-6B81-4132-A850-0EC7A43421DE}"/>
              </a:ext>
            </a:extLst>
          </p:cNvPr>
          <p:cNvCxnSpPr/>
          <p:nvPr/>
        </p:nvCxnSpPr>
        <p:spPr bwMode="auto">
          <a:xfrm>
            <a:off x="4355970" y="1196690"/>
            <a:ext cx="4392610" cy="0"/>
          </a:xfrm>
          <a:prstGeom prst="line">
            <a:avLst/>
          </a:prstGeom>
          <a:solidFill>
            <a:schemeClr val="accent1"/>
          </a:solidFill>
          <a:ln w="76200" cap="rnd" cmpd="sng" algn="ctr">
            <a:solidFill>
              <a:srgbClr val="00FF00">
                <a:alpha val="40000"/>
              </a:srgbClr>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766AA22E-555B-46EC-A495-E5629A04AD0C}"/>
              </a:ext>
            </a:extLst>
          </p:cNvPr>
          <p:cNvCxnSpPr/>
          <p:nvPr/>
        </p:nvCxnSpPr>
        <p:spPr bwMode="auto">
          <a:xfrm>
            <a:off x="4355970" y="3981292"/>
            <a:ext cx="4464180" cy="0"/>
          </a:xfrm>
          <a:prstGeom prst="line">
            <a:avLst/>
          </a:prstGeom>
          <a:solidFill>
            <a:schemeClr val="accent1"/>
          </a:solidFill>
          <a:ln w="76200" cap="rnd" cmpd="sng" algn="ctr">
            <a:solidFill>
              <a:srgbClr val="00FF00">
                <a:alpha val="40000"/>
              </a:srgb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F6AF4EFC-D481-458C-A02D-2AEA01173C4E}"/>
              </a:ext>
            </a:extLst>
          </p:cNvPr>
          <p:cNvCxnSpPr/>
          <p:nvPr/>
        </p:nvCxnSpPr>
        <p:spPr bwMode="auto">
          <a:xfrm>
            <a:off x="2411700" y="4653170"/>
            <a:ext cx="0" cy="1944270"/>
          </a:xfrm>
          <a:prstGeom prst="line">
            <a:avLst/>
          </a:prstGeom>
          <a:solidFill>
            <a:schemeClr val="accent1"/>
          </a:solidFill>
          <a:ln w="76200" cap="rnd" cmpd="sng" algn="ctr">
            <a:solidFill>
              <a:srgbClr val="00FF00">
                <a:alpha val="40000"/>
              </a:srgbClr>
            </a:solidFill>
            <a:prstDash val="solid"/>
            <a:round/>
            <a:headEnd type="none" w="med" len="med"/>
            <a:tailEnd type="none" w="med" len="med"/>
          </a:ln>
          <a:effectLst/>
        </p:spPr>
      </p:cxnSp>
    </p:spTree>
    <p:extLst>
      <p:ext uri="{BB962C8B-B14F-4D97-AF65-F5344CB8AC3E}">
        <p14:creationId xmlns:p14="http://schemas.microsoft.com/office/powerpoint/2010/main" val="109889833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9E394-BB58-424F-9C47-F52D0EED2C1E}"/>
              </a:ext>
            </a:extLst>
          </p:cNvPr>
          <p:cNvSpPr>
            <a:spLocks noGrp="1"/>
          </p:cNvSpPr>
          <p:nvPr>
            <p:ph type="title"/>
          </p:nvPr>
        </p:nvSpPr>
        <p:spPr/>
        <p:txBody>
          <a:bodyPr/>
          <a:lstStyle/>
          <a:p>
            <a:r>
              <a:rPr lang="en-US" altLang="zh-CN" dirty="0"/>
              <a:t>9.6.1 </a:t>
            </a:r>
            <a:r>
              <a:rPr lang="zh-CN" altLang="en-US" dirty="0"/>
              <a:t>简介</a:t>
            </a:r>
          </a:p>
        </p:txBody>
      </p:sp>
      <p:sp>
        <p:nvSpPr>
          <p:cNvPr id="3" name="内容占位符 2">
            <a:extLst>
              <a:ext uri="{FF2B5EF4-FFF2-40B4-BE49-F238E27FC236}">
                <a16:creationId xmlns:a16="http://schemas.microsoft.com/office/drawing/2014/main" id="{95AD3EA4-BA46-416A-AA01-08562F409DB2}"/>
              </a:ext>
            </a:extLst>
          </p:cNvPr>
          <p:cNvSpPr>
            <a:spLocks noGrp="1"/>
          </p:cNvSpPr>
          <p:nvPr>
            <p:ph idx="1"/>
          </p:nvPr>
        </p:nvSpPr>
        <p:spPr>
          <a:xfrm>
            <a:off x="457200" y="1074743"/>
            <a:ext cx="8579420" cy="5646731"/>
          </a:xfrm>
        </p:spPr>
        <p:txBody>
          <a:bodyPr/>
          <a:lstStyle/>
          <a:p>
            <a:r>
              <a:rPr lang="zh-CN" altLang="en-US" dirty="0"/>
              <a:t>浮点计算能力强</a:t>
            </a:r>
            <a:endParaRPr lang="en-US" altLang="zh-CN" dirty="0"/>
          </a:p>
          <a:p>
            <a:r>
              <a:rPr lang="zh-CN" altLang="en-US" dirty="0"/>
              <a:t>超高性价比</a:t>
            </a:r>
            <a:endParaRPr lang="en-US" altLang="zh-CN" dirty="0"/>
          </a:p>
          <a:p>
            <a:pPr lvl="1"/>
            <a:r>
              <a:rPr lang="en-US" altLang="zh-CN" dirty="0"/>
              <a:t>GPU</a:t>
            </a:r>
            <a:r>
              <a:rPr lang="zh-CN" altLang="en-US" dirty="0"/>
              <a:t>避免</a:t>
            </a:r>
            <a:r>
              <a:rPr lang="en-US" altLang="zh-CN" dirty="0"/>
              <a:t>/</a:t>
            </a:r>
            <a:r>
              <a:rPr lang="zh-CN" altLang="en-US" dirty="0"/>
              <a:t>减弱了分支处理、逻辑控制等复杂功能</a:t>
            </a:r>
            <a:endParaRPr lang="en-US" altLang="zh-CN" dirty="0"/>
          </a:p>
          <a:p>
            <a:pPr lvl="1"/>
            <a:r>
              <a:rPr lang="zh-CN" altLang="en-US" dirty="0"/>
              <a:t>同等的浮点运算能力，成本仅</a:t>
            </a:r>
            <a:r>
              <a:rPr lang="en-US" altLang="zh-CN" dirty="0"/>
              <a:t>CPU</a:t>
            </a:r>
            <a:r>
              <a:rPr lang="zh-CN" altLang="en-US" dirty="0"/>
              <a:t>的</a:t>
            </a:r>
            <a:r>
              <a:rPr lang="en-US" altLang="zh-CN" dirty="0"/>
              <a:t>1/10</a:t>
            </a:r>
          </a:p>
          <a:p>
            <a:r>
              <a:rPr lang="zh-CN" altLang="en-US" dirty="0"/>
              <a:t>绿色功耗比</a:t>
            </a:r>
            <a:endParaRPr lang="en-US" altLang="zh-CN" dirty="0"/>
          </a:p>
          <a:p>
            <a:r>
              <a:rPr lang="zh-CN" altLang="en-US" dirty="0"/>
              <a:t>普及度广</a:t>
            </a:r>
            <a:endParaRPr lang="en-US" altLang="zh-CN" dirty="0"/>
          </a:p>
          <a:p>
            <a:r>
              <a:rPr lang="zh-CN" altLang="en-US" dirty="0"/>
              <a:t>突破并行计算领域的问题：</a:t>
            </a:r>
            <a:endParaRPr lang="en-US" altLang="zh-CN" dirty="0"/>
          </a:p>
          <a:p>
            <a:pPr lvl="1"/>
            <a:r>
              <a:rPr lang="zh-CN" altLang="en-US" dirty="0"/>
              <a:t>存储墙</a:t>
            </a:r>
            <a:endParaRPr lang="en-US" altLang="zh-CN" dirty="0"/>
          </a:p>
          <a:p>
            <a:pPr lvl="1"/>
            <a:r>
              <a:rPr lang="zh-CN" altLang="en-US" dirty="0"/>
              <a:t>编程墙</a:t>
            </a:r>
            <a:endParaRPr lang="en-US" altLang="zh-CN" dirty="0"/>
          </a:p>
          <a:p>
            <a:pPr lvl="1"/>
            <a:r>
              <a:rPr lang="zh-CN" altLang="en-US" dirty="0"/>
              <a:t>功耗墙</a:t>
            </a:r>
            <a:endParaRPr lang="en-US" altLang="zh-CN" dirty="0"/>
          </a:p>
          <a:p>
            <a:pPr lvl="1"/>
            <a:r>
              <a:rPr lang="zh-CN" altLang="en-US" dirty="0"/>
              <a:t>不平衡的计算机科学生态系统</a:t>
            </a:r>
          </a:p>
        </p:txBody>
      </p:sp>
      <p:sp>
        <p:nvSpPr>
          <p:cNvPr id="4" name="灯片编号占位符 3">
            <a:extLst>
              <a:ext uri="{FF2B5EF4-FFF2-40B4-BE49-F238E27FC236}">
                <a16:creationId xmlns:a16="http://schemas.microsoft.com/office/drawing/2014/main" id="{E9BB4881-9336-407C-A749-CC622E4E5483}"/>
              </a:ext>
            </a:extLst>
          </p:cNvPr>
          <p:cNvSpPr>
            <a:spLocks noGrp="1"/>
          </p:cNvSpPr>
          <p:nvPr>
            <p:ph type="sldNum" sz="quarter" idx="11"/>
          </p:nvPr>
        </p:nvSpPr>
        <p:spPr/>
        <p:txBody>
          <a:bodyPr/>
          <a:lstStyle/>
          <a:p>
            <a:pPr>
              <a:defRPr/>
            </a:pPr>
            <a:fld id="{AABBFEFB-84C5-4B34-ADA0-706ACFA6BEF5}" type="slidenum">
              <a:rPr lang="zh-CN" altLang="en-US" smtClean="0"/>
              <a:pPr>
                <a:defRPr/>
              </a:pPr>
              <a:t>58</a:t>
            </a:fld>
            <a:endParaRPr lang="en-US" altLang="zh-CN"/>
          </a:p>
        </p:txBody>
      </p:sp>
      <p:sp>
        <p:nvSpPr>
          <p:cNvPr id="5" name="标题 1">
            <a:extLst>
              <a:ext uri="{FF2B5EF4-FFF2-40B4-BE49-F238E27FC236}">
                <a16:creationId xmlns:a16="http://schemas.microsoft.com/office/drawing/2014/main" id="{6DF61BCD-C723-435C-9EC0-4AB39A2FA38D}"/>
              </a:ext>
            </a:extLst>
          </p:cNvPr>
          <p:cNvSpPr txBox="1">
            <a:spLocks/>
          </p:cNvSpPr>
          <p:nvPr/>
        </p:nvSpPr>
        <p:spPr bwMode="auto">
          <a:xfrm>
            <a:off x="457200" y="550868"/>
            <a:ext cx="836295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zh-CN" altLang="en-US" kern="0" dirty="0">
                <a:solidFill>
                  <a:srgbClr val="008000"/>
                </a:solidFill>
              </a:rPr>
              <a:t>与</a:t>
            </a:r>
            <a:r>
              <a:rPr lang="en-US" altLang="zh-CN" kern="0" dirty="0">
                <a:solidFill>
                  <a:srgbClr val="008000"/>
                </a:solidFill>
              </a:rPr>
              <a:t>CPU</a:t>
            </a:r>
            <a:r>
              <a:rPr lang="zh-CN" altLang="en-US" kern="0" dirty="0">
                <a:solidFill>
                  <a:srgbClr val="008000"/>
                </a:solidFill>
              </a:rPr>
              <a:t>相比</a:t>
            </a:r>
            <a:r>
              <a:rPr lang="zh-CN" altLang="en-US" kern="0" dirty="0">
                <a:solidFill>
                  <a:srgbClr val="008000"/>
                </a:solidFill>
                <a:latin typeface="+mn-ea"/>
                <a:ea typeface="+mn-ea"/>
              </a:rPr>
              <a:t>，</a:t>
            </a:r>
            <a:r>
              <a:rPr lang="en-US" altLang="zh-CN" kern="0" dirty="0">
                <a:solidFill>
                  <a:srgbClr val="008000"/>
                </a:solidFill>
              </a:rPr>
              <a:t>GPU</a:t>
            </a:r>
            <a:r>
              <a:rPr lang="zh-CN" altLang="en-US" kern="0" dirty="0">
                <a:solidFill>
                  <a:srgbClr val="008000"/>
                </a:solidFill>
              </a:rPr>
              <a:t>的</a:t>
            </a:r>
            <a:r>
              <a:rPr lang="zh-CN" altLang="en-US" kern="0" dirty="0">
                <a:solidFill>
                  <a:srgbClr val="FF6600"/>
                </a:solidFill>
              </a:rPr>
              <a:t>优点</a:t>
            </a:r>
            <a:r>
              <a:rPr lang="zh-CN" altLang="en-US" kern="0" dirty="0">
                <a:solidFill>
                  <a:srgbClr val="008000"/>
                </a:solidFill>
              </a:rPr>
              <a:t>：</a:t>
            </a:r>
          </a:p>
        </p:txBody>
      </p:sp>
    </p:spTree>
    <p:extLst>
      <p:ext uri="{BB962C8B-B14F-4D97-AF65-F5344CB8AC3E}">
        <p14:creationId xmlns:p14="http://schemas.microsoft.com/office/powerpoint/2010/main" val="322987131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A261B-02CA-4146-9011-35AE58ADD57E}"/>
              </a:ext>
            </a:extLst>
          </p:cNvPr>
          <p:cNvSpPr>
            <a:spLocks noGrp="1"/>
          </p:cNvSpPr>
          <p:nvPr>
            <p:ph type="title"/>
          </p:nvPr>
        </p:nvSpPr>
        <p:spPr/>
        <p:txBody>
          <a:bodyPr/>
          <a:lstStyle/>
          <a:p>
            <a:r>
              <a:rPr lang="en-US" altLang="zh-CN" dirty="0"/>
              <a:t>9.6.2  GPU</a:t>
            </a:r>
            <a:r>
              <a:rPr lang="zh-CN" altLang="en-US" dirty="0"/>
              <a:t>体系结构</a:t>
            </a:r>
          </a:p>
        </p:txBody>
      </p:sp>
      <p:sp>
        <p:nvSpPr>
          <p:cNvPr id="3" name="内容占位符 2">
            <a:extLst>
              <a:ext uri="{FF2B5EF4-FFF2-40B4-BE49-F238E27FC236}">
                <a16:creationId xmlns:a16="http://schemas.microsoft.com/office/drawing/2014/main" id="{F6A25F80-D141-47E6-BD33-05E3815FF07B}"/>
              </a:ext>
            </a:extLst>
          </p:cNvPr>
          <p:cNvSpPr>
            <a:spLocks noGrp="1"/>
          </p:cNvSpPr>
          <p:nvPr>
            <p:ph idx="1"/>
          </p:nvPr>
        </p:nvSpPr>
        <p:spPr>
          <a:xfrm>
            <a:off x="457200" y="692619"/>
            <a:ext cx="8362950" cy="6028855"/>
          </a:xfrm>
        </p:spPr>
        <p:txBody>
          <a:bodyPr/>
          <a:lstStyle/>
          <a:p>
            <a:r>
              <a:rPr lang="zh-CN" altLang="en-US" dirty="0"/>
              <a:t>以 </a:t>
            </a:r>
            <a:r>
              <a:rPr lang="en-US" altLang="zh-CN" dirty="0"/>
              <a:t>NVIDIA </a:t>
            </a:r>
            <a:r>
              <a:rPr lang="zh-CN" altLang="en-US" dirty="0"/>
              <a:t>公司的 </a:t>
            </a:r>
            <a:r>
              <a:rPr lang="en-US" altLang="zh-CN" dirty="0"/>
              <a:t>Pascal </a:t>
            </a:r>
            <a:r>
              <a:rPr lang="zh-CN" altLang="en-US" dirty="0"/>
              <a:t>架构 </a:t>
            </a:r>
            <a:r>
              <a:rPr lang="en-US" altLang="zh-CN" dirty="0"/>
              <a:t>GPU </a:t>
            </a:r>
            <a:r>
              <a:rPr lang="zh-CN" altLang="en-US" dirty="0"/>
              <a:t>为例。</a:t>
            </a:r>
            <a:endParaRPr lang="en-US" altLang="zh-CN" dirty="0"/>
          </a:p>
          <a:p>
            <a:r>
              <a:rPr lang="en-US" altLang="zh-CN" dirty="0"/>
              <a:t>Pascal </a:t>
            </a:r>
            <a:r>
              <a:rPr lang="zh-CN" altLang="en-US" dirty="0"/>
              <a:t>架构</a:t>
            </a:r>
            <a:endParaRPr lang="en-US" altLang="zh-CN" dirty="0"/>
          </a:p>
          <a:p>
            <a:pPr lvl="1"/>
            <a:r>
              <a:rPr lang="zh-CN" altLang="en-US" dirty="0"/>
              <a:t>硬件核心：</a:t>
            </a:r>
            <a:r>
              <a:rPr lang="en-US" altLang="zh-CN" dirty="0"/>
              <a:t>GP100</a:t>
            </a:r>
            <a:r>
              <a:rPr lang="zh-CN" altLang="en-US" dirty="0"/>
              <a:t>、</a:t>
            </a:r>
            <a:r>
              <a:rPr lang="en-US" altLang="zh-CN" dirty="0"/>
              <a:t>GP102</a:t>
            </a:r>
          </a:p>
          <a:p>
            <a:pPr lvl="1"/>
            <a:r>
              <a:rPr lang="zh-CN" altLang="en-US" dirty="0"/>
              <a:t>产品：</a:t>
            </a:r>
            <a:r>
              <a:rPr lang="en-US" altLang="zh-CN" dirty="0"/>
              <a:t>Tesla P100</a:t>
            </a:r>
            <a:r>
              <a:rPr lang="zh-CN" altLang="en-US" dirty="0"/>
              <a:t>、</a:t>
            </a:r>
            <a:r>
              <a:rPr lang="en-US" altLang="zh-CN" dirty="0"/>
              <a:t>GTX1080Ti </a:t>
            </a:r>
            <a:r>
              <a:rPr lang="zh-CN" altLang="en-US" dirty="0"/>
              <a:t>等</a:t>
            </a:r>
            <a:endParaRPr lang="en-US" altLang="zh-CN" dirty="0"/>
          </a:p>
          <a:p>
            <a:pPr lvl="1"/>
            <a:r>
              <a:rPr lang="en-US" altLang="zh-CN" dirty="0"/>
              <a:t>Tesla P100</a:t>
            </a:r>
          </a:p>
          <a:p>
            <a:pPr lvl="2"/>
            <a:r>
              <a:rPr lang="en-US" altLang="zh-CN" dirty="0">
                <a:latin typeface="+mn-lt"/>
              </a:rPr>
              <a:t>16nm</a:t>
            </a:r>
            <a:r>
              <a:rPr lang="zh-CN" altLang="en-US" dirty="0">
                <a:latin typeface="+mn-lt"/>
              </a:rPr>
              <a:t>制造工艺</a:t>
            </a:r>
            <a:endParaRPr lang="en-US" altLang="zh-CN" dirty="0">
              <a:latin typeface="+mn-lt"/>
            </a:endParaRPr>
          </a:p>
          <a:p>
            <a:pPr lvl="2"/>
            <a:r>
              <a:rPr lang="en-US" altLang="zh-CN" dirty="0">
                <a:latin typeface="+mn-lt"/>
              </a:rPr>
              <a:t>153</a:t>
            </a:r>
            <a:r>
              <a:rPr lang="zh-CN" altLang="en-US" dirty="0">
                <a:latin typeface="+mn-lt"/>
              </a:rPr>
              <a:t>亿个晶体管</a:t>
            </a:r>
            <a:endParaRPr lang="en-US" altLang="zh-CN" dirty="0">
              <a:latin typeface="+mn-lt"/>
            </a:endParaRPr>
          </a:p>
          <a:p>
            <a:pPr lvl="2"/>
            <a:r>
              <a:rPr lang="zh-CN" altLang="en-US" dirty="0">
                <a:latin typeface="+mn-lt"/>
              </a:rPr>
              <a:t>双精度 </a:t>
            </a:r>
            <a:r>
              <a:rPr lang="en-US" altLang="zh-CN" dirty="0">
                <a:latin typeface="+mn-lt"/>
              </a:rPr>
              <a:t>5.3 </a:t>
            </a:r>
            <a:r>
              <a:rPr lang="en-US" altLang="zh-CN" b="0" dirty="0">
                <a:latin typeface="+mn-lt"/>
              </a:rPr>
              <a:t>Teraflop</a:t>
            </a:r>
            <a:br>
              <a:rPr lang="en-US" altLang="zh-CN" dirty="0">
                <a:latin typeface="+mn-lt"/>
              </a:rPr>
            </a:br>
            <a:r>
              <a:rPr lang="zh-CN" altLang="en-US" dirty="0">
                <a:latin typeface="+mn-lt"/>
              </a:rPr>
              <a:t>单精度 </a:t>
            </a:r>
            <a:r>
              <a:rPr lang="en-US" altLang="zh-CN" dirty="0">
                <a:latin typeface="+mn-lt"/>
              </a:rPr>
              <a:t>10.6 </a:t>
            </a:r>
            <a:r>
              <a:rPr lang="en-US" altLang="zh-CN" b="0" dirty="0">
                <a:latin typeface="+mn-lt"/>
              </a:rPr>
              <a:t>Teraflop</a:t>
            </a:r>
          </a:p>
          <a:p>
            <a:pPr lvl="2"/>
            <a:endParaRPr lang="zh-CN" altLang="en-US" dirty="0"/>
          </a:p>
        </p:txBody>
      </p:sp>
      <p:sp>
        <p:nvSpPr>
          <p:cNvPr id="4" name="灯片编号占位符 3">
            <a:extLst>
              <a:ext uri="{FF2B5EF4-FFF2-40B4-BE49-F238E27FC236}">
                <a16:creationId xmlns:a16="http://schemas.microsoft.com/office/drawing/2014/main" id="{82909508-38E0-4DDD-9FDE-015C12E95A5B}"/>
              </a:ext>
            </a:extLst>
          </p:cNvPr>
          <p:cNvSpPr>
            <a:spLocks noGrp="1"/>
          </p:cNvSpPr>
          <p:nvPr>
            <p:ph type="sldNum" sz="quarter" idx="11"/>
          </p:nvPr>
        </p:nvSpPr>
        <p:spPr/>
        <p:txBody>
          <a:bodyPr/>
          <a:lstStyle/>
          <a:p>
            <a:pPr>
              <a:defRPr/>
            </a:pPr>
            <a:fld id="{AABBFEFB-84C5-4B34-ADA0-706ACFA6BEF5}" type="slidenum">
              <a:rPr lang="zh-CN" altLang="en-US" smtClean="0"/>
              <a:pPr>
                <a:defRPr/>
              </a:pPr>
              <a:t>59</a:t>
            </a:fld>
            <a:endParaRPr lang="en-US" altLang="zh-CN"/>
          </a:p>
        </p:txBody>
      </p:sp>
    </p:spTree>
    <p:extLst>
      <p:ext uri="{BB962C8B-B14F-4D97-AF65-F5344CB8AC3E}">
        <p14:creationId xmlns:p14="http://schemas.microsoft.com/office/powerpoint/2010/main" val="36599082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p>
            <a:fld id="{C6A57A05-6AD1-412B-AFAC-FB3C83C0E047}" type="slidenum">
              <a:rPr lang="zh-CN" altLang="en-US"/>
              <a:pPr/>
              <a:t>6</a:t>
            </a:fld>
            <a:endParaRPr lang="en-US" altLang="zh-CN"/>
          </a:p>
        </p:txBody>
      </p:sp>
      <p:sp>
        <p:nvSpPr>
          <p:cNvPr id="14339" name="Rectangle 2"/>
          <p:cNvSpPr>
            <a:spLocks noGrp="1" noChangeArrowheads="1"/>
          </p:cNvSpPr>
          <p:nvPr>
            <p:ph type="title"/>
          </p:nvPr>
        </p:nvSpPr>
        <p:spPr/>
        <p:txBody>
          <a:bodyPr/>
          <a:lstStyle/>
          <a:p>
            <a:pPr eaLnBrk="1" hangingPunct="1"/>
            <a:r>
              <a:rPr lang="en-US" altLang="zh-CN"/>
              <a:t>9.1 </a:t>
            </a:r>
            <a:r>
              <a:rPr lang="zh-CN" altLang="en-US"/>
              <a:t>计算机体系结构的</a:t>
            </a:r>
            <a:r>
              <a:rPr lang="zh-CN" altLang="en-US">
                <a:solidFill>
                  <a:srgbClr val="CC0000"/>
                </a:solidFill>
              </a:rPr>
              <a:t>并行性</a:t>
            </a:r>
          </a:p>
        </p:txBody>
      </p:sp>
      <p:sp>
        <p:nvSpPr>
          <p:cNvPr id="14340" name="Rectangle 3"/>
          <p:cNvSpPr>
            <a:spLocks noGrp="1" noChangeArrowheads="1"/>
          </p:cNvSpPr>
          <p:nvPr>
            <p:ph type="body" idx="1"/>
          </p:nvPr>
        </p:nvSpPr>
        <p:spPr>
          <a:xfrm>
            <a:off x="457200" y="549275"/>
            <a:ext cx="8362950" cy="6119813"/>
          </a:xfrm>
        </p:spPr>
        <p:txBody>
          <a:bodyPr/>
          <a:lstStyle/>
          <a:p>
            <a:pPr eaLnBrk="1" hangingPunct="1">
              <a:spcBef>
                <a:spcPct val="10000"/>
              </a:spcBef>
            </a:pPr>
            <a:r>
              <a:rPr lang="zh-CN" altLang="en-US" dirty="0"/>
              <a:t>并行机制的层次：</a:t>
            </a:r>
          </a:p>
        </p:txBody>
      </p:sp>
      <p:sp>
        <p:nvSpPr>
          <p:cNvPr id="14341" name="Rectangle 21"/>
          <p:cNvSpPr>
            <a:spLocks noChangeArrowheads="1"/>
          </p:cNvSpPr>
          <p:nvPr/>
        </p:nvSpPr>
        <p:spPr bwMode="auto">
          <a:xfrm>
            <a:off x="4211718" y="1773238"/>
            <a:ext cx="2306557" cy="503237"/>
          </a:xfrm>
          <a:prstGeom prst="rect">
            <a:avLst/>
          </a:prstGeom>
          <a:solidFill>
            <a:srgbClr val="FFFF99"/>
          </a:solidFill>
          <a:ln w="28575" algn="ctr">
            <a:solidFill>
              <a:schemeClr val="tx1"/>
            </a:solidFill>
            <a:miter lim="800000"/>
            <a:headEnd/>
            <a:tailEnd/>
          </a:ln>
        </p:spPr>
        <p:txBody>
          <a:bodyPr wrap="none" anchor="ctr"/>
          <a:lstStyle/>
          <a:p>
            <a:r>
              <a:rPr lang="zh-CN" altLang="en-US" dirty="0">
                <a:solidFill>
                  <a:schemeClr val="bg2"/>
                </a:solidFill>
              </a:rPr>
              <a:t>网格、云计算</a:t>
            </a:r>
          </a:p>
        </p:txBody>
      </p:sp>
      <p:sp>
        <p:nvSpPr>
          <p:cNvPr id="14342" name="Rectangle 22"/>
          <p:cNvSpPr>
            <a:spLocks noChangeArrowheads="1"/>
          </p:cNvSpPr>
          <p:nvPr/>
        </p:nvSpPr>
        <p:spPr bwMode="auto">
          <a:xfrm>
            <a:off x="4211718" y="2565400"/>
            <a:ext cx="2306557" cy="503238"/>
          </a:xfrm>
          <a:prstGeom prst="rect">
            <a:avLst/>
          </a:prstGeom>
          <a:solidFill>
            <a:srgbClr val="FFFF99"/>
          </a:solidFill>
          <a:ln w="28575" algn="ctr">
            <a:solidFill>
              <a:schemeClr val="tx1"/>
            </a:solidFill>
            <a:miter lim="800000"/>
            <a:headEnd/>
            <a:tailEnd/>
          </a:ln>
        </p:spPr>
        <p:txBody>
          <a:bodyPr wrap="none" anchor="ctr"/>
          <a:lstStyle/>
          <a:p>
            <a:r>
              <a:rPr lang="zh-CN" altLang="en-US">
                <a:solidFill>
                  <a:schemeClr val="bg2"/>
                </a:solidFill>
              </a:rPr>
              <a:t>多计算机</a:t>
            </a:r>
          </a:p>
        </p:txBody>
      </p:sp>
      <p:sp>
        <p:nvSpPr>
          <p:cNvPr id="14343" name="Rectangle 23"/>
          <p:cNvSpPr>
            <a:spLocks noChangeArrowheads="1"/>
          </p:cNvSpPr>
          <p:nvPr/>
        </p:nvSpPr>
        <p:spPr bwMode="auto">
          <a:xfrm>
            <a:off x="4211718" y="3355975"/>
            <a:ext cx="2306557" cy="503238"/>
          </a:xfrm>
          <a:prstGeom prst="rect">
            <a:avLst/>
          </a:prstGeom>
          <a:solidFill>
            <a:srgbClr val="FFFF99"/>
          </a:solidFill>
          <a:ln w="28575" algn="ctr">
            <a:solidFill>
              <a:schemeClr val="tx1"/>
            </a:solidFill>
            <a:miter lim="800000"/>
            <a:headEnd/>
            <a:tailEnd/>
          </a:ln>
        </p:spPr>
        <p:txBody>
          <a:bodyPr wrap="none" anchor="ctr"/>
          <a:lstStyle/>
          <a:p>
            <a:r>
              <a:rPr lang="zh-CN" altLang="en-US">
                <a:solidFill>
                  <a:schemeClr val="bg2"/>
                </a:solidFill>
              </a:rPr>
              <a:t>多处理器</a:t>
            </a:r>
          </a:p>
        </p:txBody>
      </p:sp>
      <p:sp>
        <p:nvSpPr>
          <p:cNvPr id="14344" name="Rectangle 24"/>
          <p:cNvSpPr>
            <a:spLocks noChangeArrowheads="1"/>
          </p:cNvSpPr>
          <p:nvPr/>
        </p:nvSpPr>
        <p:spPr bwMode="auto">
          <a:xfrm>
            <a:off x="4211718" y="4148138"/>
            <a:ext cx="2306557" cy="503237"/>
          </a:xfrm>
          <a:prstGeom prst="rect">
            <a:avLst/>
          </a:prstGeom>
          <a:solidFill>
            <a:srgbClr val="FFFF99"/>
          </a:solidFill>
          <a:ln w="28575" algn="ctr">
            <a:solidFill>
              <a:schemeClr val="tx1"/>
            </a:solidFill>
            <a:miter lim="800000"/>
            <a:headEnd/>
            <a:tailEnd/>
          </a:ln>
        </p:spPr>
        <p:txBody>
          <a:bodyPr wrap="none" anchor="ctr"/>
          <a:lstStyle/>
          <a:p>
            <a:r>
              <a:rPr lang="zh-CN" altLang="en-US">
                <a:solidFill>
                  <a:schemeClr val="bg2"/>
                </a:solidFill>
              </a:rPr>
              <a:t>协处理器</a:t>
            </a:r>
          </a:p>
        </p:txBody>
      </p:sp>
      <p:sp>
        <p:nvSpPr>
          <p:cNvPr id="14345" name="Rectangle 25"/>
          <p:cNvSpPr>
            <a:spLocks noChangeArrowheads="1"/>
          </p:cNvSpPr>
          <p:nvPr/>
        </p:nvSpPr>
        <p:spPr bwMode="auto">
          <a:xfrm>
            <a:off x="4211718" y="4941888"/>
            <a:ext cx="2306557" cy="503237"/>
          </a:xfrm>
          <a:prstGeom prst="rect">
            <a:avLst/>
          </a:prstGeom>
          <a:solidFill>
            <a:srgbClr val="FFFF99"/>
          </a:solidFill>
          <a:ln w="28575" algn="ctr">
            <a:solidFill>
              <a:schemeClr val="tx1"/>
            </a:solidFill>
            <a:miter lim="800000"/>
            <a:headEnd/>
            <a:tailEnd/>
          </a:ln>
        </p:spPr>
        <p:txBody>
          <a:bodyPr wrap="none" anchor="ctr"/>
          <a:lstStyle/>
          <a:p>
            <a:r>
              <a:rPr lang="zh-CN" altLang="en-US">
                <a:solidFill>
                  <a:schemeClr val="bg2"/>
                </a:solidFill>
              </a:rPr>
              <a:t>片内并行</a:t>
            </a:r>
          </a:p>
        </p:txBody>
      </p:sp>
      <p:sp>
        <p:nvSpPr>
          <p:cNvPr id="14346" name="Line 26"/>
          <p:cNvSpPr>
            <a:spLocks noChangeShapeType="1"/>
          </p:cNvSpPr>
          <p:nvPr/>
        </p:nvSpPr>
        <p:spPr bwMode="auto">
          <a:xfrm flipV="1">
            <a:off x="6805613" y="1773238"/>
            <a:ext cx="0" cy="3671887"/>
          </a:xfrm>
          <a:prstGeom prst="line">
            <a:avLst/>
          </a:prstGeom>
          <a:noFill/>
          <a:ln w="28575">
            <a:solidFill>
              <a:schemeClr val="tx1"/>
            </a:solidFill>
            <a:round/>
            <a:headEnd/>
            <a:tailEnd type="triangle" w="med" len="lg"/>
          </a:ln>
        </p:spPr>
        <p:txBody>
          <a:bodyPr wrap="none" anchor="ctr"/>
          <a:lstStyle/>
          <a:p>
            <a:endParaRPr lang="zh-CN" altLang="en-US"/>
          </a:p>
        </p:txBody>
      </p:sp>
      <p:sp>
        <p:nvSpPr>
          <p:cNvPr id="14347" name="Text Box 27"/>
          <p:cNvSpPr txBox="1">
            <a:spLocks noChangeArrowheads="1"/>
          </p:cNvSpPr>
          <p:nvPr/>
        </p:nvSpPr>
        <p:spPr bwMode="auto">
          <a:xfrm>
            <a:off x="6805613" y="4216400"/>
            <a:ext cx="576262" cy="1373188"/>
          </a:xfrm>
          <a:prstGeom prst="rect">
            <a:avLst/>
          </a:prstGeom>
          <a:noFill/>
          <a:ln w="28575" algn="ctr">
            <a:noFill/>
            <a:miter lim="800000"/>
            <a:headEnd/>
            <a:tailEnd/>
          </a:ln>
        </p:spPr>
        <p:txBody>
          <a:bodyPr>
            <a:spAutoFit/>
          </a:bodyPr>
          <a:lstStyle/>
          <a:p>
            <a:r>
              <a:rPr lang="zh-CN" altLang="en-US">
                <a:solidFill>
                  <a:schemeClr val="bg2"/>
                </a:solidFill>
              </a:rPr>
              <a:t>紧耦合</a:t>
            </a:r>
          </a:p>
        </p:txBody>
      </p:sp>
      <p:sp>
        <p:nvSpPr>
          <p:cNvPr id="14348" name="Text Box 28"/>
          <p:cNvSpPr txBox="1">
            <a:spLocks noChangeArrowheads="1"/>
          </p:cNvSpPr>
          <p:nvPr/>
        </p:nvSpPr>
        <p:spPr bwMode="auto">
          <a:xfrm>
            <a:off x="6805613" y="1628775"/>
            <a:ext cx="576262" cy="1373188"/>
          </a:xfrm>
          <a:prstGeom prst="rect">
            <a:avLst/>
          </a:prstGeom>
          <a:noFill/>
          <a:ln w="28575" algn="ctr">
            <a:noFill/>
            <a:miter lim="800000"/>
            <a:headEnd/>
            <a:tailEnd/>
          </a:ln>
        </p:spPr>
        <p:txBody>
          <a:bodyPr>
            <a:spAutoFit/>
          </a:bodyPr>
          <a:lstStyle/>
          <a:p>
            <a:r>
              <a:rPr lang="zh-CN" altLang="en-US">
                <a:solidFill>
                  <a:schemeClr val="bg2"/>
                </a:solidFill>
              </a:rPr>
              <a:t>松耦合</a:t>
            </a:r>
          </a:p>
        </p:txBody>
      </p:sp>
      <p:sp>
        <p:nvSpPr>
          <p:cNvPr id="14349" name="Text Box 29"/>
          <p:cNvSpPr txBox="1">
            <a:spLocks noChangeArrowheads="1"/>
          </p:cNvSpPr>
          <p:nvPr/>
        </p:nvSpPr>
        <p:spPr bwMode="auto">
          <a:xfrm>
            <a:off x="1187530" y="1700213"/>
            <a:ext cx="2449513" cy="519112"/>
          </a:xfrm>
          <a:prstGeom prst="rect">
            <a:avLst/>
          </a:prstGeom>
          <a:noFill/>
          <a:ln w="28575" algn="ctr">
            <a:noFill/>
            <a:miter lim="800000"/>
            <a:headEnd/>
            <a:tailEnd/>
          </a:ln>
        </p:spPr>
        <p:txBody>
          <a:bodyPr>
            <a:spAutoFit/>
          </a:bodyPr>
          <a:lstStyle/>
          <a:p>
            <a:pPr algn="r"/>
            <a:r>
              <a:rPr lang="zh-CN" altLang="en-US">
                <a:solidFill>
                  <a:schemeClr val="bg2"/>
                </a:solidFill>
              </a:rPr>
              <a:t>系统级并行</a:t>
            </a:r>
          </a:p>
        </p:txBody>
      </p:sp>
      <p:sp>
        <p:nvSpPr>
          <p:cNvPr id="14350" name="Text Box 30"/>
          <p:cNvSpPr txBox="1">
            <a:spLocks noChangeArrowheads="1"/>
          </p:cNvSpPr>
          <p:nvPr/>
        </p:nvSpPr>
        <p:spPr bwMode="auto">
          <a:xfrm>
            <a:off x="1187530" y="3270250"/>
            <a:ext cx="2449513" cy="519113"/>
          </a:xfrm>
          <a:prstGeom prst="rect">
            <a:avLst/>
          </a:prstGeom>
          <a:noFill/>
          <a:ln w="28575" algn="ctr">
            <a:noFill/>
            <a:miter lim="800000"/>
            <a:headEnd/>
            <a:tailEnd/>
          </a:ln>
        </p:spPr>
        <p:txBody>
          <a:bodyPr>
            <a:spAutoFit/>
          </a:bodyPr>
          <a:lstStyle/>
          <a:p>
            <a:pPr algn="r"/>
            <a:r>
              <a:rPr lang="zh-CN" altLang="en-US">
                <a:solidFill>
                  <a:schemeClr val="bg2"/>
                </a:solidFill>
              </a:rPr>
              <a:t>处理器级并行</a:t>
            </a:r>
          </a:p>
        </p:txBody>
      </p:sp>
      <p:sp>
        <p:nvSpPr>
          <p:cNvPr id="14351" name="Text Box 31"/>
          <p:cNvSpPr txBox="1">
            <a:spLocks noChangeArrowheads="1"/>
          </p:cNvSpPr>
          <p:nvPr/>
        </p:nvSpPr>
        <p:spPr bwMode="auto">
          <a:xfrm>
            <a:off x="1187530" y="4854575"/>
            <a:ext cx="2449513" cy="519113"/>
          </a:xfrm>
          <a:prstGeom prst="rect">
            <a:avLst/>
          </a:prstGeom>
          <a:noFill/>
          <a:ln w="28575" algn="ctr">
            <a:noFill/>
            <a:miter lim="800000"/>
            <a:headEnd/>
            <a:tailEnd/>
          </a:ln>
        </p:spPr>
        <p:txBody>
          <a:bodyPr>
            <a:spAutoFit/>
          </a:bodyPr>
          <a:lstStyle/>
          <a:p>
            <a:pPr algn="r"/>
            <a:r>
              <a:rPr lang="zh-CN" altLang="en-US">
                <a:solidFill>
                  <a:schemeClr val="bg2"/>
                </a:solidFill>
              </a:rPr>
              <a:t>指令级并行</a:t>
            </a:r>
          </a:p>
        </p:txBody>
      </p:sp>
      <p:sp>
        <p:nvSpPr>
          <p:cNvPr id="14352" name="Line 32"/>
          <p:cNvSpPr>
            <a:spLocks noChangeShapeType="1"/>
          </p:cNvSpPr>
          <p:nvPr/>
        </p:nvSpPr>
        <p:spPr bwMode="auto">
          <a:xfrm flipH="1">
            <a:off x="3564018" y="5157788"/>
            <a:ext cx="647700" cy="0"/>
          </a:xfrm>
          <a:prstGeom prst="line">
            <a:avLst/>
          </a:prstGeom>
          <a:noFill/>
          <a:ln w="28575">
            <a:solidFill>
              <a:schemeClr val="tx1"/>
            </a:solidFill>
            <a:round/>
            <a:headEnd/>
            <a:tailEnd/>
          </a:ln>
        </p:spPr>
        <p:txBody>
          <a:bodyPr wrap="none" anchor="ctr"/>
          <a:lstStyle/>
          <a:p>
            <a:endParaRPr lang="zh-CN" altLang="en-US"/>
          </a:p>
        </p:txBody>
      </p:sp>
      <p:sp>
        <p:nvSpPr>
          <p:cNvPr id="14353" name="Line 33"/>
          <p:cNvSpPr>
            <a:spLocks noChangeShapeType="1"/>
          </p:cNvSpPr>
          <p:nvPr/>
        </p:nvSpPr>
        <p:spPr bwMode="auto">
          <a:xfrm flipH="1">
            <a:off x="3564018" y="3573463"/>
            <a:ext cx="647700" cy="0"/>
          </a:xfrm>
          <a:prstGeom prst="line">
            <a:avLst/>
          </a:prstGeom>
          <a:noFill/>
          <a:ln w="28575">
            <a:solidFill>
              <a:schemeClr val="tx1"/>
            </a:solidFill>
            <a:round/>
            <a:headEnd/>
            <a:tailEnd/>
          </a:ln>
        </p:spPr>
        <p:txBody>
          <a:bodyPr wrap="none" anchor="ctr"/>
          <a:lstStyle/>
          <a:p>
            <a:endParaRPr lang="zh-CN" altLang="en-US"/>
          </a:p>
        </p:txBody>
      </p:sp>
      <p:sp>
        <p:nvSpPr>
          <p:cNvPr id="14354" name="Line 34"/>
          <p:cNvSpPr>
            <a:spLocks noChangeShapeType="1"/>
          </p:cNvSpPr>
          <p:nvPr/>
        </p:nvSpPr>
        <p:spPr bwMode="auto">
          <a:xfrm flipH="1">
            <a:off x="3564018" y="1989138"/>
            <a:ext cx="647700" cy="0"/>
          </a:xfrm>
          <a:prstGeom prst="line">
            <a:avLst/>
          </a:prstGeom>
          <a:noFill/>
          <a:ln w="28575">
            <a:solidFill>
              <a:schemeClr val="tx1"/>
            </a:solidFill>
            <a:round/>
            <a:headEnd/>
            <a:tailEnd/>
          </a:ln>
        </p:spPr>
        <p:txBody>
          <a:bodyPr wrap="none" anchor="ctr"/>
          <a:lstStyle/>
          <a:p>
            <a:endParaRPr lang="zh-CN" altLang="en-US"/>
          </a:p>
        </p:txBody>
      </p:sp>
      <p:sp>
        <p:nvSpPr>
          <p:cNvPr id="14355" name="Line 35"/>
          <p:cNvSpPr>
            <a:spLocks noChangeShapeType="1"/>
          </p:cNvSpPr>
          <p:nvPr/>
        </p:nvSpPr>
        <p:spPr bwMode="auto">
          <a:xfrm flipH="1">
            <a:off x="3564018" y="2781300"/>
            <a:ext cx="647700" cy="792163"/>
          </a:xfrm>
          <a:prstGeom prst="line">
            <a:avLst/>
          </a:prstGeom>
          <a:noFill/>
          <a:ln w="28575">
            <a:solidFill>
              <a:schemeClr val="tx1"/>
            </a:solidFill>
            <a:round/>
            <a:headEnd/>
            <a:tailEnd/>
          </a:ln>
        </p:spPr>
        <p:txBody>
          <a:bodyPr wrap="none" anchor="ctr"/>
          <a:lstStyle/>
          <a:p>
            <a:endParaRPr lang="zh-CN" altLang="en-US"/>
          </a:p>
        </p:txBody>
      </p:sp>
      <p:sp>
        <p:nvSpPr>
          <p:cNvPr id="14356" name="Line 36"/>
          <p:cNvSpPr>
            <a:spLocks noChangeShapeType="1"/>
          </p:cNvSpPr>
          <p:nvPr/>
        </p:nvSpPr>
        <p:spPr bwMode="auto">
          <a:xfrm flipH="1" flipV="1">
            <a:off x="3564018" y="3573463"/>
            <a:ext cx="647700" cy="863600"/>
          </a:xfrm>
          <a:prstGeom prst="line">
            <a:avLst/>
          </a:prstGeom>
          <a:noFill/>
          <a:ln w="28575">
            <a:solidFill>
              <a:schemeClr val="tx1"/>
            </a:solidFill>
            <a:round/>
            <a:headEnd/>
            <a:tailEnd/>
          </a:ln>
        </p:spPr>
        <p:txBody>
          <a:bodyPr wrap="none" anchor="ctr"/>
          <a:lstStyle/>
          <a:p>
            <a:endParaRPr lang="zh-CN" altLang="en-US"/>
          </a:p>
        </p:txBody>
      </p:sp>
      <p:sp>
        <p:nvSpPr>
          <p:cNvPr id="14357" name="AutoShape 37">
            <a:hlinkClick r:id="rId2" action="ppaction://hlinksldjump" highlightClick="1"/>
          </p:cNvPr>
          <p:cNvSpPr>
            <a:spLocks noChangeArrowheads="1"/>
          </p:cNvSpPr>
          <p:nvPr/>
        </p:nvSpPr>
        <p:spPr bwMode="auto">
          <a:xfrm>
            <a:off x="7451725" y="4437063"/>
            <a:ext cx="504825" cy="50482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909508-38E0-4DDD-9FDE-015C12E95A5B}"/>
              </a:ext>
            </a:extLst>
          </p:cNvPr>
          <p:cNvSpPr>
            <a:spLocks noGrp="1"/>
          </p:cNvSpPr>
          <p:nvPr>
            <p:ph type="sldNum" sz="quarter" idx="11"/>
          </p:nvPr>
        </p:nvSpPr>
        <p:spPr/>
        <p:txBody>
          <a:bodyPr/>
          <a:lstStyle/>
          <a:p>
            <a:pPr>
              <a:defRPr/>
            </a:pPr>
            <a:fld id="{AABBFEFB-84C5-4B34-ADA0-706ACFA6BEF5}" type="slidenum">
              <a:rPr lang="zh-CN" altLang="en-US" smtClean="0"/>
              <a:pPr>
                <a:defRPr/>
              </a:pPr>
              <a:t>60</a:t>
            </a:fld>
            <a:endParaRPr lang="en-US" altLang="zh-CN"/>
          </a:p>
        </p:txBody>
      </p:sp>
      <p:graphicFrame>
        <p:nvGraphicFramePr>
          <p:cNvPr id="7" name="对象 6">
            <a:extLst>
              <a:ext uri="{FF2B5EF4-FFF2-40B4-BE49-F238E27FC236}">
                <a16:creationId xmlns:a16="http://schemas.microsoft.com/office/drawing/2014/main" id="{E7048DEB-3D68-4234-BCB4-550F08CDD423}"/>
              </a:ext>
            </a:extLst>
          </p:cNvPr>
          <p:cNvGraphicFramePr>
            <a:graphicFrameLocks noChangeAspect="1"/>
          </p:cNvGraphicFramePr>
          <p:nvPr>
            <p:extLst>
              <p:ext uri="{D42A27DB-BD31-4B8C-83A1-F6EECF244321}">
                <p14:modId xmlns:p14="http://schemas.microsoft.com/office/powerpoint/2010/main" val="3481572600"/>
              </p:ext>
            </p:extLst>
          </p:nvPr>
        </p:nvGraphicFramePr>
        <p:xfrm>
          <a:off x="395420" y="188551"/>
          <a:ext cx="8281150" cy="6190302"/>
        </p:xfrm>
        <a:graphic>
          <a:graphicData uri="http://schemas.openxmlformats.org/presentationml/2006/ole">
            <mc:AlternateContent xmlns:mc="http://schemas.openxmlformats.org/markup-compatibility/2006">
              <mc:Choice xmlns:v="urn:schemas-microsoft-com:vml" Requires="v">
                <p:oleObj spid="_x0000_s221194" name="Visio" r:id="rId4" imgW="6276914" imgH="4695876" progId="Visio.Drawing.15">
                  <p:embed/>
                </p:oleObj>
              </mc:Choice>
              <mc:Fallback>
                <p:oleObj name="Visio" r:id="rId4" imgW="6276914" imgH="4695876" progId="Visio.Drawing.15">
                  <p:embed/>
                  <p:pic>
                    <p:nvPicPr>
                      <p:cNvPr id="0" name=""/>
                      <p:cNvPicPr/>
                      <p:nvPr/>
                    </p:nvPicPr>
                    <p:blipFill>
                      <a:blip r:embed="rId5"/>
                      <a:stretch>
                        <a:fillRect/>
                      </a:stretch>
                    </p:blipFill>
                    <p:spPr>
                      <a:xfrm>
                        <a:off x="395420" y="188551"/>
                        <a:ext cx="8281150" cy="6190302"/>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7A9DD301-7E3D-4A09-8B61-6694D114450F}"/>
              </a:ext>
            </a:extLst>
          </p:cNvPr>
          <p:cNvSpPr/>
          <p:nvPr/>
        </p:nvSpPr>
        <p:spPr>
          <a:xfrm>
            <a:off x="3214750" y="6334780"/>
            <a:ext cx="3029997" cy="461665"/>
          </a:xfrm>
          <a:prstGeom prst="rect">
            <a:avLst/>
          </a:prstGeom>
        </p:spPr>
        <p:txBody>
          <a:bodyPr wrap="none">
            <a:spAutoFit/>
          </a:bodyPr>
          <a:lstStyle/>
          <a:p>
            <a:r>
              <a:rPr lang="en-US" altLang="zh-CN" sz="2400" dirty="0">
                <a:solidFill>
                  <a:srgbClr val="0000FF"/>
                </a:solidFill>
              </a:rPr>
              <a:t>Pascal</a:t>
            </a:r>
            <a:r>
              <a:rPr lang="zh-CN" altLang="en-US" sz="2400" dirty="0">
                <a:solidFill>
                  <a:srgbClr val="0000FF"/>
                </a:solidFill>
              </a:rPr>
              <a:t>架构</a:t>
            </a:r>
            <a:r>
              <a:rPr lang="en-US" altLang="zh-CN" sz="2400" dirty="0">
                <a:solidFill>
                  <a:srgbClr val="0000FF"/>
                </a:solidFill>
              </a:rPr>
              <a:t>SM</a:t>
            </a:r>
            <a:r>
              <a:rPr lang="zh-CN" altLang="en-US" sz="2400" dirty="0">
                <a:solidFill>
                  <a:srgbClr val="0000FF"/>
                </a:solidFill>
              </a:rPr>
              <a:t>示意图</a:t>
            </a:r>
          </a:p>
        </p:txBody>
      </p:sp>
      <p:sp>
        <p:nvSpPr>
          <p:cNvPr id="9" name="矩形 8">
            <a:extLst>
              <a:ext uri="{FF2B5EF4-FFF2-40B4-BE49-F238E27FC236}">
                <a16:creationId xmlns:a16="http://schemas.microsoft.com/office/drawing/2014/main" id="{DE99F5DA-6129-449D-8FA5-26B3BB3C94B8}"/>
              </a:ext>
            </a:extLst>
          </p:cNvPr>
          <p:cNvSpPr/>
          <p:nvPr/>
        </p:nvSpPr>
        <p:spPr>
          <a:xfrm>
            <a:off x="2935020" y="803130"/>
            <a:ext cx="1218603" cy="338554"/>
          </a:xfrm>
          <a:prstGeom prst="rect">
            <a:avLst/>
          </a:prstGeom>
        </p:spPr>
        <p:txBody>
          <a:bodyPr wrap="none">
            <a:spAutoFit/>
          </a:bodyPr>
          <a:lstStyle/>
          <a:p>
            <a:r>
              <a:rPr lang="zh-CN" altLang="en-US" sz="1600" i="1" dirty="0">
                <a:solidFill>
                  <a:srgbClr val="FF0066"/>
                </a:solidFill>
              </a:rPr>
              <a:t>指令缓冲器</a:t>
            </a:r>
          </a:p>
        </p:txBody>
      </p:sp>
      <p:sp>
        <p:nvSpPr>
          <p:cNvPr id="10" name="矩形 9">
            <a:extLst>
              <a:ext uri="{FF2B5EF4-FFF2-40B4-BE49-F238E27FC236}">
                <a16:creationId xmlns:a16="http://schemas.microsoft.com/office/drawing/2014/main" id="{0EBFADE1-4458-4DD2-B329-C6C04D0DA171}"/>
              </a:ext>
            </a:extLst>
          </p:cNvPr>
          <p:cNvSpPr/>
          <p:nvPr/>
        </p:nvSpPr>
        <p:spPr>
          <a:xfrm>
            <a:off x="7077373" y="803130"/>
            <a:ext cx="1218603" cy="338554"/>
          </a:xfrm>
          <a:prstGeom prst="rect">
            <a:avLst/>
          </a:prstGeom>
        </p:spPr>
        <p:txBody>
          <a:bodyPr wrap="none">
            <a:spAutoFit/>
          </a:bodyPr>
          <a:lstStyle/>
          <a:p>
            <a:r>
              <a:rPr lang="zh-CN" altLang="en-US" sz="1600" i="1" dirty="0">
                <a:solidFill>
                  <a:srgbClr val="FF0066"/>
                </a:solidFill>
              </a:rPr>
              <a:t>指令缓冲器</a:t>
            </a:r>
          </a:p>
        </p:txBody>
      </p:sp>
      <p:sp>
        <p:nvSpPr>
          <p:cNvPr id="11" name="矩形 10">
            <a:extLst>
              <a:ext uri="{FF2B5EF4-FFF2-40B4-BE49-F238E27FC236}">
                <a16:creationId xmlns:a16="http://schemas.microsoft.com/office/drawing/2014/main" id="{92A8818B-40C6-47FD-B15F-9EC2431D12ED}"/>
              </a:ext>
            </a:extLst>
          </p:cNvPr>
          <p:cNvSpPr/>
          <p:nvPr/>
        </p:nvSpPr>
        <p:spPr>
          <a:xfrm>
            <a:off x="5043289" y="321172"/>
            <a:ext cx="1184941" cy="338554"/>
          </a:xfrm>
          <a:prstGeom prst="rect">
            <a:avLst/>
          </a:prstGeom>
        </p:spPr>
        <p:txBody>
          <a:bodyPr wrap="none">
            <a:spAutoFit/>
          </a:bodyPr>
          <a:lstStyle/>
          <a:p>
            <a:r>
              <a:rPr lang="zh-CN" altLang="en-US" sz="1600" i="1" dirty="0">
                <a:solidFill>
                  <a:srgbClr val="FF0066"/>
                </a:solidFill>
              </a:rPr>
              <a:t>指令 </a:t>
            </a:r>
            <a:r>
              <a:rPr lang="en-US" altLang="zh-CN" sz="1600" i="1" dirty="0">
                <a:solidFill>
                  <a:srgbClr val="FF0066"/>
                </a:solidFill>
              </a:rPr>
              <a:t>Cache</a:t>
            </a:r>
            <a:endParaRPr lang="zh-CN" altLang="en-US" sz="1600" i="1" dirty="0">
              <a:solidFill>
                <a:srgbClr val="FF0066"/>
              </a:solidFill>
            </a:endParaRPr>
          </a:p>
        </p:txBody>
      </p:sp>
      <p:sp>
        <p:nvSpPr>
          <p:cNvPr id="12" name="矩形 11">
            <a:extLst>
              <a:ext uri="{FF2B5EF4-FFF2-40B4-BE49-F238E27FC236}">
                <a16:creationId xmlns:a16="http://schemas.microsoft.com/office/drawing/2014/main" id="{83624D95-0DB7-425B-B0DA-3FAA945072B4}"/>
              </a:ext>
            </a:extLst>
          </p:cNvPr>
          <p:cNvSpPr/>
          <p:nvPr/>
        </p:nvSpPr>
        <p:spPr>
          <a:xfrm>
            <a:off x="2887708" y="1141684"/>
            <a:ext cx="1257845" cy="338554"/>
          </a:xfrm>
          <a:prstGeom prst="rect">
            <a:avLst/>
          </a:prstGeom>
        </p:spPr>
        <p:txBody>
          <a:bodyPr wrap="none">
            <a:spAutoFit/>
          </a:bodyPr>
          <a:lstStyle/>
          <a:p>
            <a:pPr algn="l"/>
            <a:r>
              <a:rPr lang="en-US" altLang="zh-CN" sz="1600" i="1" dirty="0">
                <a:solidFill>
                  <a:srgbClr val="FF0066"/>
                </a:solidFill>
              </a:rPr>
              <a:t>Warp</a:t>
            </a:r>
            <a:r>
              <a:rPr lang="zh-CN" altLang="en-US" sz="1600" i="1" dirty="0">
                <a:solidFill>
                  <a:srgbClr val="FF0066"/>
                </a:solidFill>
              </a:rPr>
              <a:t>调度器</a:t>
            </a:r>
          </a:p>
        </p:txBody>
      </p:sp>
      <p:sp>
        <p:nvSpPr>
          <p:cNvPr id="13" name="矩形 12">
            <a:extLst>
              <a:ext uri="{FF2B5EF4-FFF2-40B4-BE49-F238E27FC236}">
                <a16:creationId xmlns:a16="http://schemas.microsoft.com/office/drawing/2014/main" id="{5BBCE524-3A05-4097-8026-1461363012AE}"/>
              </a:ext>
            </a:extLst>
          </p:cNvPr>
          <p:cNvSpPr/>
          <p:nvPr/>
        </p:nvSpPr>
        <p:spPr>
          <a:xfrm>
            <a:off x="6948330" y="1141684"/>
            <a:ext cx="1257845" cy="338554"/>
          </a:xfrm>
          <a:prstGeom prst="rect">
            <a:avLst/>
          </a:prstGeom>
        </p:spPr>
        <p:txBody>
          <a:bodyPr wrap="none">
            <a:spAutoFit/>
          </a:bodyPr>
          <a:lstStyle/>
          <a:p>
            <a:pPr algn="l"/>
            <a:r>
              <a:rPr lang="en-US" altLang="zh-CN" sz="1600" i="1" dirty="0">
                <a:solidFill>
                  <a:srgbClr val="FF0066"/>
                </a:solidFill>
              </a:rPr>
              <a:t>Warp</a:t>
            </a:r>
            <a:r>
              <a:rPr lang="zh-CN" altLang="en-US" sz="1600" i="1" dirty="0">
                <a:solidFill>
                  <a:srgbClr val="FF0066"/>
                </a:solidFill>
              </a:rPr>
              <a:t>调度器</a:t>
            </a:r>
          </a:p>
        </p:txBody>
      </p:sp>
      <p:sp>
        <p:nvSpPr>
          <p:cNvPr id="14" name="矩形 13">
            <a:extLst>
              <a:ext uri="{FF2B5EF4-FFF2-40B4-BE49-F238E27FC236}">
                <a16:creationId xmlns:a16="http://schemas.microsoft.com/office/drawing/2014/main" id="{7EFB2625-AA1B-46BB-8803-F2241C7BE199}"/>
              </a:ext>
            </a:extLst>
          </p:cNvPr>
          <p:cNvSpPr/>
          <p:nvPr/>
        </p:nvSpPr>
        <p:spPr>
          <a:xfrm>
            <a:off x="1766842" y="1499488"/>
            <a:ext cx="1011815" cy="338554"/>
          </a:xfrm>
          <a:prstGeom prst="rect">
            <a:avLst/>
          </a:prstGeom>
        </p:spPr>
        <p:txBody>
          <a:bodyPr wrap="none">
            <a:spAutoFit/>
          </a:bodyPr>
          <a:lstStyle/>
          <a:p>
            <a:pPr algn="l"/>
            <a:r>
              <a:rPr lang="zh-CN" altLang="en-US" sz="1600" i="1" dirty="0">
                <a:solidFill>
                  <a:srgbClr val="FF0066"/>
                </a:solidFill>
              </a:rPr>
              <a:t>分发单元</a:t>
            </a:r>
          </a:p>
        </p:txBody>
      </p:sp>
      <p:sp>
        <p:nvSpPr>
          <p:cNvPr id="15" name="矩形 14">
            <a:extLst>
              <a:ext uri="{FF2B5EF4-FFF2-40B4-BE49-F238E27FC236}">
                <a16:creationId xmlns:a16="http://schemas.microsoft.com/office/drawing/2014/main" id="{6CA90340-619D-4B0B-886F-1CAD1A1DC085}"/>
              </a:ext>
            </a:extLst>
          </p:cNvPr>
          <p:cNvSpPr/>
          <p:nvPr/>
        </p:nvSpPr>
        <p:spPr>
          <a:xfrm>
            <a:off x="3779890" y="1499488"/>
            <a:ext cx="1011815" cy="338554"/>
          </a:xfrm>
          <a:prstGeom prst="rect">
            <a:avLst/>
          </a:prstGeom>
        </p:spPr>
        <p:txBody>
          <a:bodyPr wrap="none">
            <a:spAutoFit/>
          </a:bodyPr>
          <a:lstStyle/>
          <a:p>
            <a:pPr algn="l"/>
            <a:r>
              <a:rPr lang="zh-CN" altLang="en-US" sz="1600" i="1" dirty="0">
                <a:solidFill>
                  <a:srgbClr val="FF0066"/>
                </a:solidFill>
              </a:rPr>
              <a:t>分发单元</a:t>
            </a:r>
          </a:p>
        </p:txBody>
      </p:sp>
      <p:sp>
        <p:nvSpPr>
          <p:cNvPr id="16" name="矩形 15">
            <a:extLst>
              <a:ext uri="{FF2B5EF4-FFF2-40B4-BE49-F238E27FC236}">
                <a16:creationId xmlns:a16="http://schemas.microsoft.com/office/drawing/2014/main" id="{E2168AC1-EB18-424A-A971-C793716E1D1F}"/>
              </a:ext>
            </a:extLst>
          </p:cNvPr>
          <p:cNvSpPr/>
          <p:nvPr/>
        </p:nvSpPr>
        <p:spPr>
          <a:xfrm>
            <a:off x="5822206" y="1499488"/>
            <a:ext cx="1011815" cy="338554"/>
          </a:xfrm>
          <a:prstGeom prst="rect">
            <a:avLst/>
          </a:prstGeom>
        </p:spPr>
        <p:txBody>
          <a:bodyPr wrap="none">
            <a:spAutoFit/>
          </a:bodyPr>
          <a:lstStyle/>
          <a:p>
            <a:pPr algn="l"/>
            <a:r>
              <a:rPr lang="zh-CN" altLang="en-US" sz="1600" i="1" dirty="0">
                <a:solidFill>
                  <a:srgbClr val="FF0066"/>
                </a:solidFill>
              </a:rPr>
              <a:t>分发单元</a:t>
            </a:r>
          </a:p>
        </p:txBody>
      </p:sp>
      <p:sp>
        <p:nvSpPr>
          <p:cNvPr id="17" name="矩形 16">
            <a:extLst>
              <a:ext uri="{FF2B5EF4-FFF2-40B4-BE49-F238E27FC236}">
                <a16:creationId xmlns:a16="http://schemas.microsoft.com/office/drawing/2014/main" id="{A6B45732-8504-499F-B7D1-18C226F55466}"/>
              </a:ext>
            </a:extLst>
          </p:cNvPr>
          <p:cNvSpPr/>
          <p:nvPr/>
        </p:nvSpPr>
        <p:spPr>
          <a:xfrm>
            <a:off x="7835254" y="1499488"/>
            <a:ext cx="1011815" cy="338554"/>
          </a:xfrm>
          <a:prstGeom prst="rect">
            <a:avLst/>
          </a:prstGeom>
        </p:spPr>
        <p:txBody>
          <a:bodyPr wrap="none">
            <a:spAutoFit/>
          </a:bodyPr>
          <a:lstStyle/>
          <a:p>
            <a:pPr algn="l"/>
            <a:r>
              <a:rPr lang="zh-CN" altLang="en-US" sz="1600" i="1" dirty="0">
                <a:solidFill>
                  <a:srgbClr val="FF0066"/>
                </a:solidFill>
              </a:rPr>
              <a:t>分发单元</a:t>
            </a:r>
          </a:p>
        </p:txBody>
      </p:sp>
      <p:sp>
        <p:nvSpPr>
          <p:cNvPr id="18" name="矩形 17">
            <a:extLst>
              <a:ext uri="{FF2B5EF4-FFF2-40B4-BE49-F238E27FC236}">
                <a16:creationId xmlns:a16="http://schemas.microsoft.com/office/drawing/2014/main" id="{F94045B7-1884-43DB-B2F0-90EEEC5CBC0F}"/>
              </a:ext>
            </a:extLst>
          </p:cNvPr>
          <p:cNvSpPr/>
          <p:nvPr/>
        </p:nvSpPr>
        <p:spPr>
          <a:xfrm>
            <a:off x="4965227" y="5081247"/>
            <a:ext cx="1481496" cy="338554"/>
          </a:xfrm>
          <a:prstGeom prst="rect">
            <a:avLst/>
          </a:prstGeom>
        </p:spPr>
        <p:txBody>
          <a:bodyPr wrap="none">
            <a:spAutoFit/>
          </a:bodyPr>
          <a:lstStyle/>
          <a:p>
            <a:r>
              <a:rPr lang="zh-CN" altLang="en-US" sz="1600" i="1" dirty="0">
                <a:solidFill>
                  <a:srgbClr val="FF0066"/>
                </a:solidFill>
              </a:rPr>
              <a:t>纹理 </a:t>
            </a:r>
            <a:r>
              <a:rPr lang="en-US" altLang="zh-CN" sz="1600" i="1" dirty="0">
                <a:solidFill>
                  <a:srgbClr val="FF0066"/>
                </a:solidFill>
              </a:rPr>
              <a:t>L1-Cache</a:t>
            </a:r>
            <a:endParaRPr lang="zh-CN" altLang="en-US" sz="1600" i="1" dirty="0">
              <a:solidFill>
                <a:srgbClr val="FF0066"/>
              </a:solidFill>
            </a:endParaRPr>
          </a:p>
        </p:txBody>
      </p:sp>
      <p:sp>
        <p:nvSpPr>
          <p:cNvPr id="19" name="矩形 18">
            <a:extLst>
              <a:ext uri="{FF2B5EF4-FFF2-40B4-BE49-F238E27FC236}">
                <a16:creationId xmlns:a16="http://schemas.microsoft.com/office/drawing/2014/main" id="{9D6D0006-3645-414C-A614-2DF4DA8D4152}"/>
              </a:ext>
            </a:extLst>
          </p:cNvPr>
          <p:cNvSpPr/>
          <p:nvPr/>
        </p:nvSpPr>
        <p:spPr>
          <a:xfrm>
            <a:off x="1365060" y="5498040"/>
            <a:ext cx="1011815" cy="338554"/>
          </a:xfrm>
          <a:prstGeom prst="rect">
            <a:avLst/>
          </a:prstGeom>
        </p:spPr>
        <p:txBody>
          <a:bodyPr wrap="none">
            <a:spAutoFit/>
          </a:bodyPr>
          <a:lstStyle/>
          <a:p>
            <a:r>
              <a:rPr lang="zh-CN" altLang="en-US" sz="1600" i="1" dirty="0">
                <a:solidFill>
                  <a:srgbClr val="FF0066"/>
                </a:solidFill>
              </a:rPr>
              <a:t>纹理单元</a:t>
            </a:r>
          </a:p>
        </p:txBody>
      </p:sp>
      <p:sp>
        <p:nvSpPr>
          <p:cNvPr id="20" name="矩形 19">
            <a:extLst>
              <a:ext uri="{FF2B5EF4-FFF2-40B4-BE49-F238E27FC236}">
                <a16:creationId xmlns:a16="http://schemas.microsoft.com/office/drawing/2014/main" id="{A29D44A1-F79A-4056-AD28-9BD644B5C4B6}"/>
              </a:ext>
            </a:extLst>
          </p:cNvPr>
          <p:cNvSpPr/>
          <p:nvPr/>
        </p:nvSpPr>
        <p:spPr>
          <a:xfrm>
            <a:off x="3516630" y="5498040"/>
            <a:ext cx="1011815" cy="338554"/>
          </a:xfrm>
          <a:prstGeom prst="rect">
            <a:avLst/>
          </a:prstGeom>
        </p:spPr>
        <p:txBody>
          <a:bodyPr wrap="none">
            <a:spAutoFit/>
          </a:bodyPr>
          <a:lstStyle/>
          <a:p>
            <a:r>
              <a:rPr lang="zh-CN" altLang="en-US" sz="1600" i="1" dirty="0">
                <a:solidFill>
                  <a:srgbClr val="FF0066"/>
                </a:solidFill>
              </a:rPr>
              <a:t>纹理单元</a:t>
            </a:r>
          </a:p>
        </p:txBody>
      </p:sp>
      <p:sp>
        <p:nvSpPr>
          <p:cNvPr id="21" name="矩形 20">
            <a:extLst>
              <a:ext uri="{FF2B5EF4-FFF2-40B4-BE49-F238E27FC236}">
                <a16:creationId xmlns:a16="http://schemas.microsoft.com/office/drawing/2014/main" id="{E6B2CD85-6790-4F04-BDBA-35372329FAD0}"/>
              </a:ext>
            </a:extLst>
          </p:cNvPr>
          <p:cNvSpPr/>
          <p:nvPr/>
        </p:nvSpPr>
        <p:spPr>
          <a:xfrm>
            <a:off x="5590692" y="5498040"/>
            <a:ext cx="1011815" cy="338554"/>
          </a:xfrm>
          <a:prstGeom prst="rect">
            <a:avLst/>
          </a:prstGeom>
        </p:spPr>
        <p:txBody>
          <a:bodyPr wrap="none">
            <a:spAutoFit/>
          </a:bodyPr>
          <a:lstStyle/>
          <a:p>
            <a:r>
              <a:rPr lang="zh-CN" altLang="en-US" sz="1600" i="1" dirty="0">
                <a:solidFill>
                  <a:srgbClr val="FF0066"/>
                </a:solidFill>
              </a:rPr>
              <a:t>纹理单元</a:t>
            </a:r>
          </a:p>
        </p:txBody>
      </p:sp>
      <p:sp>
        <p:nvSpPr>
          <p:cNvPr id="22" name="矩形 21">
            <a:extLst>
              <a:ext uri="{FF2B5EF4-FFF2-40B4-BE49-F238E27FC236}">
                <a16:creationId xmlns:a16="http://schemas.microsoft.com/office/drawing/2014/main" id="{FACD6C52-16E6-4C4D-9907-6E33B681A420}"/>
              </a:ext>
            </a:extLst>
          </p:cNvPr>
          <p:cNvSpPr/>
          <p:nvPr/>
        </p:nvSpPr>
        <p:spPr>
          <a:xfrm>
            <a:off x="7689971" y="5498040"/>
            <a:ext cx="1011815" cy="338554"/>
          </a:xfrm>
          <a:prstGeom prst="rect">
            <a:avLst/>
          </a:prstGeom>
        </p:spPr>
        <p:txBody>
          <a:bodyPr wrap="none">
            <a:spAutoFit/>
          </a:bodyPr>
          <a:lstStyle/>
          <a:p>
            <a:r>
              <a:rPr lang="zh-CN" altLang="en-US" sz="1600" i="1" dirty="0">
                <a:solidFill>
                  <a:srgbClr val="FF0066"/>
                </a:solidFill>
              </a:rPr>
              <a:t>纹理单元</a:t>
            </a:r>
          </a:p>
        </p:txBody>
      </p:sp>
    </p:spTree>
    <p:extLst>
      <p:ext uri="{BB962C8B-B14F-4D97-AF65-F5344CB8AC3E}">
        <p14:creationId xmlns:p14="http://schemas.microsoft.com/office/powerpoint/2010/main" val="103602356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A261B-02CA-4146-9011-35AE58ADD57E}"/>
              </a:ext>
            </a:extLst>
          </p:cNvPr>
          <p:cNvSpPr>
            <a:spLocks noGrp="1"/>
          </p:cNvSpPr>
          <p:nvPr>
            <p:ph type="title"/>
          </p:nvPr>
        </p:nvSpPr>
        <p:spPr/>
        <p:txBody>
          <a:bodyPr/>
          <a:lstStyle/>
          <a:p>
            <a:r>
              <a:rPr lang="en-US" altLang="zh-CN" dirty="0"/>
              <a:t>9.6.2  GPU</a:t>
            </a:r>
            <a:r>
              <a:rPr lang="zh-CN" altLang="en-US" dirty="0"/>
              <a:t>体系结构</a:t>
            </a:r>
          </a:p>
        </p:txBody>
      </p:sp>
      <p:sp>
        <p:nvSpPr>
          <p:cNvPr id="4" name="灯片编号占位符 3">
            <a:extLst>
              <a:ext uri="{FF2B5EF4-FFF2-40B4-BE49-F238E27FC236}">
                <a16:creationId xmlns:a16="http://schemas.microsoft.com/office/drawing/2014/main" id="{82909508-38E0-4DDD-9FDE-015C12E95A5B}"/>
              </a:ext>
            </a:extLst>
          </p:cNvPr>
          <p:cNvSpPr>
            <a:spLocks noGrp="1"/>
          </p:cNvSpPr>
          <p:nvPr>
            <p:ph type="sldNum" sz="quarter" idx="11"/>
          </p:nvPr>
        </p:nvSpPr>
        <p:spPr/>
        <p:txBody>
          <a:bodyPr/>
          <a:lstStyle/>
          <a:p>
            <a:pPr>
              <a:defRPr/>
            </a:pPr>
            <a:fld id="{AABBFEFB-84C5-4B34-ADA0-706ACFA6BEF5}" type="slidenum">
              <a:rPr lang="zh-CN" altLang="en-US" smtClean="0"/>
              <a:pPr>
                <a:defRPr/>
              </a:pPr>
              <a:t>61</a:t>
            </a:fld>
            <a:endParaRPr lang="en-US" altLang="zh-CN"/>
          </a:p>
        </p:txBody>
      </p:sp>
      <p:graphicFrame>
        <p:nvGraphicFramePr>
          <p:cNvPr id="7" name="对象 6">
            <a:extLst>
              <a:ext uri="{FF2B5EF4-FFF2-40B4-BE49-F238E27FC236}">
                <a16:creationId xmlns:a16="http://schemas.microsoft.com/office/drawing/2014/main" id="{E563C88E-D991-49BE-A839-2B15B31972A5}"/>
              </a:ext>
            </a:extLst>
          </p:cNvPr>
          <p:cNvGraphicFramePr>
            <a:graphicFrameLocks noChangeAspect="1"/>
          </p:cNvGraphicFramePr>
          <p:nvPr>
            <p:extLst>
              <p:ext uri="{D42A27DB-BD31-4B8C-83A1-F6EECF244321}">
                <p14:modId xmlns:p14="http://schemas.microsoft.com/office/powerpoint/2010/main" val="3771286916"/>
              </p:ext>
            </p:extLst>
          </p:nvPr>
        </p:nvGraphicFramePr>
        <p:xfrm>
          <a:off x="104406" y="1196689"/>
          <a:ext cx="8932214" cy="4419067"/>
        </p:xfrm>
        <a:graphic>
          <a:graphicData uri="http://schemas.openxmlformats.org/presentationml/2006/ole">
            <mc:AlternateContent xmlns:mc="http://schemas.openxmlformats.org/markup-compatibility/2006">
              <mc:Choice xmlns:v="urn:schemas-microsoft-com:vml" Requires="v">
                <p:oleObj spid="_x0000_s222217" name="Visio" r:id="rId3" imgW="6353258" imgH="3143096" progId="Visio.Drawing.15">
                  <p:embed/>
                </p:oleObj>
              </mc:Choice>
              <mc:Fallback>
                <p:oleObj name="Visio" r:id="rId3" imgW="6353258" imgH="3143096" progId="Visio.Drawing.15">
                  <p:embed/>
                  <p:pic>
                    <p:nvPicPr>
                      <p:cNvPr id="0" name=""/>
                      <p:cNvPicPr/>
                      <p:nvPr/>
                    </p:nvPicPr>
                    <p:blipFill>
                      <a:blip r:embed="rId4"/>
                      <a:stretch>
                        <a:fillRect/>
                      </a:stretch>
                    </p:blipFill>
                    <p:spPr>
                      <a:xfrm>
                        <a:off x="104406" y="1196689"/>
                        <a:ext cx="8932214" cy="4419067"/>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CBDD3CF9-6F38-4832-9B2F-0089C62C5BB5}"/>
              </a:ext>
            </a:extLst>
          </p:cNvPr>
          <p:cNvSpPr/>
          <p:nvPr/>
        </p:nvSpPr>
        <p:spPr>
          <a:xfrm>
            <a:off x="3303363" y="5930600"/>
            <a:ext cx="2803973" cy="461665"/>
          </a:xfrm>
          <a:prstGeom prst="rect">
            <a:avLst/>
          </a:prstGeom>
        </p:spPr>
        <p:txBody>
          <a:bodyPr wrap="none">
            <a:spAutoFit/>
          </a:bodyPr>
          <a:lstStyle/>
          <a:p>
            <a:r>
              <a:rPr lang="zh-CN" altLang="en-US" sz="2400" dirty="0">
                <a:solidFill>
                  <a:srgbClr val="0000FF"/>
                </a:solidFill>
              </a:rPr>
              <a:t>完整的 </a:t>
            </a:r>
            <a:r>
              <a:rPr lang="en-US" altLang="zh-CN" sz="2400" dirty="0">
                <a:solidFill>
                  <a:srgbClr val="0000FF"/>
                </a:solidFill>
              </a:rPr>
              <a:t>GP100 GPU</a:t>
            </a:r>
            <a:endParaRPr lang="zh-CN" altLang="en-US" sz="2400" dirty="0">
              <a:solidFill>
                <a:srgbClr val="0000FF"/>
              </a:solidFill>
            </a:endParaRPr>
          </a:p>
        </p:txBody>
      </p:sp>
      <p:sp>
        <p:nvSpPr>
          <p:cNvPr id="9" name="矩形 8">
            <a:extLst>
              <a:ext uri="{FF2B5EF4-FFF2-40B4-BE49-F238E27FC236}">
                <a16:creationId xmlns:a16="http://schemas.microsoft.com/office/drawing/2014/main" id="{8BFE9E68-2010-4EB6-83FC-599A3899E325}"/>
              </a:ext>
            </a:extLst>
          </p:cNvPr>
          <p:cNvSpPr/>
          <p:nvPr/>
        </p:nvSpPr>
        <p:spPr>
          <a:xfrm>
            <a:off x="1331550" y="5013220"/>
            <a:ext cx="914033" cy="338554"/>
          </a:xfrm>
          <a:prstGeom prst="rect">
            <a:avLst/>
          </a:prstGeom>
        </p:spPr>
        <p:txBody>
          <a:bodyPr wrap="none">
            <a:spAutoFit/>
          </a:bodyPr>
          <a:lstStyle/>
          <a:p>
            <a:r>
              <a:rPr lang="en-US" altLang="zh-CN" sz="1600" dirty="0">
                <a:solidFill>
                  <a:srgbClr val="FF0066"/>
                </a:solidFill>
              </a:rPr>
              <a:t>160</a:t>
            </a:r>
            <a:r>
              <a:rPr lang="en-US" altLang="zh-CN" sz="1600" i="1" dirty="0">
                <a:solidFill>
                  <a:srgbClr val="FF0066"/>
                </a:solidFill>
              </a:rPr>
              <a:t>GB/s</a:t>
            </a:r>
            <a:endParaRPr lang="zh-CN" altLang="en-US" sz="1600" i="1" dirty="0">
              <a:solidFill>
                <a:srgbClr val="FF0066"/>
              </a:solidFill>
            </a:endParaRPr>
          </a:p>
        </p:txBody>
      </p:sp>
      <p:sp>
        <p:nvSpPr>
          <p:cNvPr id="10" name="矩形 9">
            <a:extLst>
              <a:ext uri="{FF2B5EF4-FFF2-40B4-BE49-F238E27FC236}">
                <a16:creationId xmlns:a16="http://schemas.microsoft.com/office/drawing/2014/main" id="{A18C11CD-E030-4EC2-A740-DF8AB0ACFBAE}"/>
              </a:ext>
            </a:extLst>
          </p:cNvPr>
          <p:cNvSpPr/>
          <p:nvPr/>
        </p:nvSpPr>
        <p:spPr>
          <a:xfrm>
            <a:off x="3506911" y="5013220"/>
            <a:ext cx="914033" cy="338554"/>
          </a:xfrm>
          <a:prstGeom prst="rect">
            <a:avLst/>
          </a:prstGeom>
        </p:spPr>
        <p:txBody>
          <a:bodyPr wrap="none">
            <a:spAutoFit/>
          </a:bodyPr>
          <a:lstStyle/>
          <a:p>
            <a:r>
              <a:rPr lang="en-US" altLang="zh-CN" sz="1600" dirty="0">
                <a:solidFill>
                  <a:srgbClr val="FF0066"/>
                </a:solidFill>
              </a:rPr>
              <a:t>160</a:t>
            </a:r>
            <a:r>
              <a:rPr lang="en-US" altLang="zh-CN" sz="1600" i="1" dirty="0">
                <a:solidFill>
                  <a:srgbClr val="FF0066"/>
                </a:solidFill>
              </a:rPr>
              <a:t>GB/s</a:t>
            </a:r>
            <a:endParaRPr lang="zh-CN" altLang="en-US" sz="1600" i="1" dirty="0">
              <a:solidFill>
                <a:srgbClr val="FF0066"/>
              </a:solidFill>
            </a:endParaRPr>
          </a:p>
        </p:txBody>
      </p:sp>
      <p:sp>
        <p:nvSpPr>
          <p:cNvPr id="11" name="矩形 10">
            <a:extLst>
              <a:ext uri="{FF2B5EF4-FFF2-40B4-BE49-F238E27FC236}">
                <a16:creationId xmlns:a16="http://schemas.microsoft.com/office/drawing/2014/main" id="{B4C2D253-1541-487D-AC56-95A54612EE46}"/>
              </a:ext>
            </a:extLst>
          </p:cNvPr>
          <p:cNvSpPr/>
          <p:nvPr/>
        </p:nvSpPr>
        <p:spPr>
          <a:xfrm>
            <a:off x="5664805" y="5013220"/>
            <a:ext cx="914033" cy="338554"/>
          </a:xfrm>
          <a:prstGeom prst="rect">
            <a:avLst/>
          </a:prstGeom>
        </p:spPr>
        <p:txBody>
          <a:bodyPr wrap="none">
            <a:spAutoFit/>
          </a:bodyPr>
          <a:lstStyle/>
          <a:p>
            <a:r>
              <a:rPr lang="en-US" altLang="zh-CN" sz="1600" dirty="0">
                <a:solidFill>
                  <a:srgbClr val="FF0066"/>
                </a:solidFill>
              </a:rPr>
              <a:t>160</a:t>
            </a:r>
            <a:r>
              <a:rPr lang="en-US" altLang="zh-CN" sz="1600" i="1" dirty="0">
                <a:solidFill>
                  <a:srgbClr val="FF0066"/>
                </a:solidFill>
              </a:rPr>
              <a:t>GB/s</a:t>
            </a:r>
            <a:endParaRPr lang="zh-CN" altLang="en-US" sz="1600" i="1" dirty="0">
              <a:solidFill>
                <a:srgbClr val="FF0066"/>
              </a:solidFill>
            </a:endParaRPr>
          </a:p>
        </p:txBody>
      </p:sp>
      <p:sp>
        <p:nvSpPr>
          <p:cNvPr id="12" name="矩形 11">
            <a:extLst>
              <a:ext uri="{FF2B5EF4-FFF2-40B4-BE49-F238E27FC236}">
                <a16:creationId xmlns:a16="http://schemas.microsoft.com/office/drawing/2014/main" id="{86ADAC4A-3EA9-4621-BA32-24287903EEED}"/>
              </a:ext>
            </a:extLst>
          </p:cNvPr>
          <p:cNvSpPr/>
          <p:nvPr/>
        </p:nvSpPr>
        <p:spPr>
          <a:xfrm>
            <a:off x="7812729" y="5013220"/>
            <a:ext cx="914033" cy="338554"/>
          </a:xfrm>
          <a:prstGeom prst="rect">
            <a:avLst/>
          </a:prstGeom>
        </p:spPr>
        <p:txBody>
          <a:bodyPr wrap="none">
            <a:spAutoFit/>
          </a:bodyPr>
          <a:lstStyle/>
          <a:p>
            <a:r>
              <a:rPr lang="en-US" altLang="zh-CN" sz="1600" dirty="0">
                <a:solidFill>
                  <a:srgbClr val="FF0066"/>
                </a:solidFill>
              </a:rPr>
              <a:t>160</a:t>
            </a:r>
            <a:r>
              <a:rPr lang="en-US" altLang="zh-CN" sz="1600" i="1" dirty="0">
                <a:solidFill>
                  <a:srgbClr val="FF0066"/>
                </a:solidFill>
              </a:rPr>
              <a:t>GB/s</a:t>
            </a:r>
            <a:endParaRPr lang="zh-CN" altLang="en-US" sz="1600" i="1" dirty="0">
              <a:solidFill>
                <a:srgbClr val="FF0066"/>
              </a:solidFill>
            </a:endParaRPr>
          </a:p>
        </p:txBody>
      </p:sp>
    </p:spTree>
    <p:extLst>
      <p:ext uri="{BB962C8B-B14F-4D97-AF65-F5344CB8AC3E}">
        <p14:creationId xmlns:p14="http://schemas.microsoft.com/office/powerpoint/2010/main" val="406623511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A261B-02CA-4146-9011-35AE58ADD57E}"/>
              </a:ext>
            </a:extLst>
          </p:cNvPr>
          <p:cNvSpPr>
            <a:spLocks noGrp="1"/>
          </p:cNvSpPr>
          <p:nvPr>
            <p:ph type="title"/>
          </p:nvPr>
        </p:nvSpPr>
        <p:spPr/>
        <p:txBody>
          <a:bodyPr/>
          <a:lstStyle/>
          <a:p>
            <a:r>
              <a:rPr lang="en-US" altLang="zh-CN" dirty="0"/>
              <a:t>9.6.2  GPU</a:t>
            </a:r>
            <a:r>
              <a:rPr lang="zh-CN" altLang="en-US" dirty="0"/>
              <a:t>体系结构</a:t>
            </a:r>
          </a:p>
        </p:txBody>
      </p:sp>
      <p:sp>
        <p:nvSpPr>
          <p:cNvPr id="4" name="灯片编号占位符 3">
            <a:extLst>
              <a:ext uri="{FF2B5EF4-FFF2-40B4-BE49-F238E27FC236}">
                <a16:creationId xmlns:a16="http://schemas.microsoft.com/office/drawing/2014/main" id="{82909508-38E0-4DDD-9FDE-015C12E95A5B}"/>
              </a:ext>
            </a:extLst>
          </p:cNvPr>
          <p:cNvSpPr>
            <a:spLocks noGrp="1"/>
          </p:cNvSpPr>
          <p:nvPr>
            <p:ph type="sldNum" sz="quarter" idx="11"/>
          </p:nvPr>
        </p:nvSpPr>
        <p:spPr/>
        <p:txBody>
          <a:bodyPr/>
          <a:lstStyle/>
          <a:p>
            <a:pPr>
              <a:defRPr/>
            </a:pPr>
            <a:fld id="{AABBFEFB-84C5-4B34-ADA0-706ACFA6BEF5}" type="slidenum">
              <a:rPr lang="zh-CN" altLang="en-US" smtClean="0"/>
              <a:pPr>
                <a:defRPr/>
              </a:pPr>
              <a:t>62</a:t>
            </a:fld>
            <a:endParaRPr lang="en-US" altLang="zh-CN"/>
          </a:p>
        </p:txBody>
      </p:sp>
      <p:graphicFrame>
        <p:nvGraphicFramePr>
          <p:cNvPr id="3" name="对象 2">
            <a:extLst>
              <a:ext uri="{FF2B5EF4-FFF2-40B4-BE49-F238E27FC236}">
                <a16:creationId xmlns:a16="http://schemas.microsoft.com/office/drawing/2014/main" id="{DA8ED81A-BDB5-4168-AC74-8893D9848555}"/>
              </a:ext>
            </a:extLst>
          </p:cNvPr>
          <p:cNvGraphicFramePr>
            <a:graphicFrameLocks noChangeAspect="1"/>
          </p:cNvGraphicFramePr>
          <p:nvPr>
            <p:extLst>
              <p:ext uri="{D42A27DB-BD31-4B8C-83A1-F6EECF244321}">
                <p14:modId xmlns:p14="http://schemas.microsoft.com/office/powerpoint/2010/main" val="2451579031"/>
              </p:ext>
            </p:extLst>
          </p:nvPr>
        </p:nvGraphicFramePr>
        <p:xfrm>
          <a:off x="91918" y="620610"/>
          <a:ext cx="8944702" cy="5622801"/>
        </p:xfrm>
        <a:graphic>
          <a:graphicData uri="http://schemas.openxmlformats.org/presentationml/2006/ole">
            <mc:AlternateContent xmlns:mc="http://schemas.openxmlformats.org/markup-compatibility/2006">
              <mc:Choice xmlns:v="urn:schemas-microsoft-com:vml" Requires="v">
                <p:oleObj spid="_x0000_s223241" name="Visio" r:id="rId3" imgW="3893887" imgH="2447913" progId="Visio.Drawing.15">
                  <p:embed/>
                </p:oleObj>
              </mc:Choice>
              <mc:Fallback>
                <p:oleObj name="Visio" r:id="rId3" imgW="3893887" imgH="2447913" progId="Visio.Drawing.15">
                  <p:embed/>
                  <p:pic>
                    <p:nvPicPr>
                      <p:cNvPr id="0" name=""/>
                      <p:cNvPicPr/>
                      <p:nvPr/>
                    </p:nvPicPr>
                    <p:blipFill>
                      <a:blip r:embed="rId4"/>
                      <a:stretch>
                        <a:fillRect/>
                      </a:stretch>
                    </p:blipFill>
                    <p:spPr>
                      <a:xfrm>
                        <a:off x="91918" y="620610"/>
                        <a:ext cx="8944702" cy="5622801"/>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2F680F99-969C-46BF-9DEE-8A08C05A707F}"/>
              </a:ext>
            </a:extLst>
          </p:cNvPr>
          <p:cNvSpPr/>
          <p:nvPr/>
        </p:nvSpPr>
        <p:spPr>
          <a:xfrm>
            <a:off x="2568086" y="6165380"/>
            <a:ext cx="4007827" cy="523220"/>
          </a:xfrm>
          <a:prstGeom prst="rect">
            <a:avLst/>
          </a:prstGeom>
        </p:spPr>
        <p:txBody>
          <a:bodyPr wrap="none">
            <a:spAutoFit/>
          </a:bodyPr>
          <a:lstStyle/>
          <a:p>
            <a:r>
              <a:rPr lang="en-US" altLang="zh-CN" dirty="0">
                <a:solidFill>
                  <a:srgbClr val="0000FF"/>
                </a:solidFill>
              </a:rPr>
              <a:t>8</a:t>
            </a:r>
            <a:r>
              <a:rPr lang="zh-CN" altLang="en-US" dirty="0">
                <a:solidFill>
                  <a:srgbClr val="0000FF"/>
                </a:solidFill>
              </a:rPr>
              <a:t>个</a:t>
            </a:r>
            <a:r>
              <a:rPr lang="en-US" altLang="zh-CN" dirty="0">
                <a:solidFill>
                  <a:srgbClr val="0000FF"/>
                </a:solidFill>
              </a:rPr>
              <a:t>P100</a:t>
            </a:r>
            <a:r>
              <a:rPr lang="zh-CN" altLang="en-US" dirty="0">
                <a:solidFill>
                  <a:srgbClr val="0000FF"/>
                </a:solidFill>
              </a:rPr>
              <a:t>组成的立体网格</a:t>
            </a:r>
          </a:p>
        </p:txBody>
      </p:sp>
    </p:spTree>
    <p:extLst>
      <p:ext uri="{BB962C8B-B14F-4D97-AF65-F5344CB8AC3E}">
        <p14:creationId xmlns:p14="http://schemas.microsoft.com/office/powerpoint/2010/main" val="3426018427"/>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D0C0A-DACD-433F-B8F2-A7AD6675A0A2}"/>
              </a:ext>
            </a:extLst>
          </p:cNvPr>
          <p:cNvSpPr>
            <a:spLocks noGrp="1"/>
          </p:cNvSpPr>
          <p:nvPr>
            <p:ph type="title"/>
          </p:nvPr>
        </p:nvSpPr>
        <p:spPr/>
        <p:txBody>
          <a:bodyPr/>
          <a:lstStyle/>
          <a:p>
            <a:r>
              <a:rPr lang="en-US" altLang="zh-CN" dirty="0"/>
              <a:t>9.6.3  GPU </a:t>
            </a:r>
            <a:r>
              <a:rPr lang="zh-CN" altLang="en-US" dirty="0"/>
              <a:t>编程方式</a:t>
            </a:r>
          </a:p>
        </p:txBody>
      </p:sp>
      <p:sp>
        <p:nvSpPr>
          <p:cNvPr id="3" name="内容占位符 2">
            <a:extLst>
              <a:ext uri="{FF2B5EF4-FFF2-40B4-BE49-F238E27FC236}">
                <a16:creationId xmlns:a16="http://schemas.microsoft.com/office/drawing/2014/main" id="{4C840902-872C-4FAD-940F-1F6A5110B1BF}"/>
              </a:ext>
            </a:extLst>
          </p:cNvPr>
          <p:cNvSpPr>
            <a:spLocks noGrp="1"/>
          </p:cNvSpPr>
          <p:nvPr>
            <p:ph idx="1"/>
          </p:nvPr>
        </p:nvSpPr>
        <p:spPr>
          <a:xfrm>
            <a:off x="590550" y="692619"/>
            <a:ext cx="8229600" cy="6028855"/>
          </a:xfrm>
        </p:spPr>
        <p:txBody>
          <a:bodyPr/>
          <a:lstStyle/>
          <a:p>
            <a:r>
              <a:rPr lang="zh-CN" altLang="en-US" dirty="0"/>
              <a:t>图形学 </a:t>
            </a:r>
            <a:r>
              <a:rPr lang="en-US" altLang="zh-CN" dirty="0"/>
              <a:t>API </a:t>
            </a:r>
            <a:r>
              <a:rPr lang="zh-CN" altLang="en-US" dirty="0"/>
              <a:t>编程</a:t>
            </a:r>
            <a:endParaRPr lang="en-US" altLang="zh-CN" dirty="0"/>
          </a:p>
          <a:p>
            <a:r>
              <a:rPr lang="en-US" altLang="zh-CN" dirty="0"/>
              <a:t>Brook </a:t>
            </a:r>
            <a:r>
              <a:rPr lang="zh-CN" altLang="en-US" dirty="0"/>
              <a:t>源到源编译器</a:t>
            </a:r>
            <a:endParaRPr lang="en-US" altLang="zh-CN" dirty="0"/>
          </a:p>
          <a:p>
            <a:r>
              <a:rPr lang="en-US" altLang="zh-CN" dirty="0"/>
              <a:t>Brook+</a:t>
            </a:r>
          </a:p>
          <a:p>
            <a:r>
              <a:rPr lang="en-US" altLang="zh-CN" dirty="0"/>
              <a:t>CUDA</a:t>
            </a:r>
          </a:p>
          <a:p>
            <a:pPr lvl="1"/>
            <a:r>
              <a:rPr lang="en-US" altLang="zh-CN" dirty="0"/>
              <a:t>NVIDIA </a:t>
            </a:r>
            <a:r>
              <a:rPr lang="zh-CN" altLang="en-US" dirty="0"/>
              <a:t>在 </a:t>
            </a:r>
            <a:r>
              <a:rPr lang="en-US" altLang="zh-CN" dirty="0"/>
              <a:t>2007 </a:t>
            </a:r>
            <a:r>
              <a:rPr lang="zh-CN" altLang="en-US" dirty="0"/>
              <a:t>年发布。</a:t>
            </a:r>
            <a:endParaRPr lang="en-US" altLang="zh-CN" dirty="0"/>
          </a:p>
          <a:p>
            <a:pPr lvl="1"/>
            <a:r>
              <a:rPr lang="zh-CN" altLang="en-US" dirty="0"/>
              <a:t>无需图形学</a:t>
            </a:r>
            <a:r>
              <a:rPr lang="en-US" altLang="zh-CN" dirty="0"/>
              <a:t>API</a:t>
            </a:r>
            <a:r>
              <a:rPr lang="zh-CN" altLang="en-US" dirty="0"/>
              <a:t>，采用类</a:t>
            </a:r>
            <a:r>
              <a:rPr lang="en-US" altLang="zh-CN" dirty="0"/>
              <a:t>C</a:t>
            </a:r>
            <a:r>
              <a:rPr lang="zh-CN" altLang="en-US" dirty="0"/>
              <a:t>语言。</a:t>
            </a:r>
            <a:endParaRPr lang="en-US" altLang="zh-CN" dirty="0"/>
          </a:p>
          <a:p>
            <a:pPr lvl="1"/>
            <a:r>
              <a:rPr lang="zh-CN" altLang="en-US" dirty="0"/>
              <a:t>支持 </a:t>
            </a:r>
            <a:r>
              <a:rPr lang="en-US" altLang="zh-CN" dirty="0"/>
              <a:t>C/C++</a:t>
            </a:r>
            <a:r>
              <a:rPr lang="zh-CN" altLang="en-US" dirty="0"/>
              <a:t>、</a:t>
            </a:r>
            <a:r>
              <a:rPr lang="en-US" altLang="zh-CN" dirty="0"/>
              <a:t>FORTRAN </a:t>
            </a:r>
            <a:r>
              <a:rPr lang="zh-CN" altLang="en-US" dirty="0"/>
              <a:t>语言的扩展。</a:t>
            </a:r>
            <a:endParaRPr lang="en-US" altLang="zh-CN" dirty="0"/>
          </a:p>
          <a:p>
            <a:r>
              <a:rPr lang="en-US" altLang="zh-CN" dirty="0"/>
              <a:t>OpenCL</a:t>
            </a:r>
          </a:p>
          <a:p>
            <a:r>
              <a:rPr lang="en-US" altLang="zh-CN" dirty="0" err="1"/>
              <a:t>OpenACC</a:t>
            </a:r>
            <a:endParaRPr lang="en-US" altLang="zh-CN" dirty="0"/>
          </a:p>
          <a:p>
            <a:r>
              <a:rPr lang="en-US" altLang="zh-CN" dirty="0"/>
              <a:t>OpenMP</a:t>
            </a:r>
            <a:endParaRPr lang="zh-CN" altLang="en-US" dirty="0"/>
          </a:p>
        </p:txBody>
      </p:sp>
      <p:sp>
        <p:nvSpPr>
          <p:cNvPr id="4" name="灯片编号占位符 3">
            <a:extLst>
              <a:ext uri="{FF2B5EF4-FFF2-40B4-BE49-F238E27FC236}">
                <a16:creationId xmlns:a16="http://schemas.microsoft.com/office/drawing/2014/main" id="{9CA4522B-58C5-402A-8D1D-C8E39B274652}"/>
              </a:ext>
            </a:extLst>
          </p:cNvPr>
          <p:cNvSpPr>
            <a:spLocks noGrp="1"/>
          </p:cNvSpPr>
          <p:nvPr>
            <p:ph type="sldNum" sz="quarter" idx="11"/>
          </p:nvPr>
        </p:nvSpPr>
        <p:spPr/>
        <p:txBody>
          <a:bodyPr/>
          <a:lstStyle/>
          <a:p>
            <a:pPr>
              <a:defRPr/>
            </a:pPr>
            <a:fld id="{AABBFEFB-84C5-4B34-ADA0-706ACFA6BEF5}" type="slidenum">
              <a:rPr lang="zh-CN" altLang="en-US" smtClean="0"/>
              <a:pPr>
                <a:defRPr/>
              </a:pPr>
              <a:t>63</a:t>
            </a:fld>
            <a:endParaRPr lang="en-US" altLang="zh-CN"/>
          </a:p>
        </p:txBody>
      </p:sp>
    </p:spTree>
    <p:extLst>
      <p:ext uri="{BB962C8B-B14F-4D97-AF65-F5344CB8AC3E}">
        <p14:creationId xmlns:p14="http://schemas.microsoft.com/office/powerpoint/2010/main" val="735244470"/>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0B1D2-8A2B-45D1-A592-63F7008D6C43}"/>
              </a:ext>
            </a:extLst>
          </p:cNvPr>
          <p:cNvSpPr>
            <a:spLocks noGrp="1"/>
          </p:cNvSpPr>
          <p:nvPr>
            <p:ph type="title"/>
          </p:nvPr>
        </p:nvSpPr>
        <p:spPr/>
        <p:txBody>
          <a:bodyPr/>
          <a:lstStyle/>
          <a:p>
            <a:r>
              <a:rPr lang="en-US" altLang="zh-CN" dirty="0"/>
              <a:t>9.6.3  GPU </a:t>
            </a:r>
            <a:r>
              <a:rPr lang="zh-CN" altLang="en-US" dirty="0"/>
              <a:t>编程方式：</a:t>
            </a:r>
            <a:r>
              <a:rPr lang="en-US" altLang="zh-CN" dirty="0">
                <a:solidFill>
                  <a:srgbClr val="FF6600"/>
                </a:solidFill>
              </a:rPr>
              <a:t>CUDA</a:t>
            </a:r>
            <a:endParaRPr lang="zh-CN" altLang="en-US" dirty="0">
              <a:solidFill>
                <a:srgbClr val="FF6600"/>
              </a:solidFill>
            </a:endParaRPr>
          </a:p>
        </p:txBody>
      </p:sp>
      <p:sp>
        <p:nvSpPr>
          <p:cNvPr id="3" name="内容占位符 2">
            <a:extLst>
              <a:ext uri="{FF2B5EF4-FFF2-40B4-BE49-F238E27FC236}">
                <a16:creationId xmlns:a16="http://schemas.microsoft.com/office/drawing/2014/main" id="{93D5A90B-2B8E-4989-B912-884BA7EC581F}"/>
              </a:ext>
            </a:extLst>
          </p:cNvPr>
          <p:cNvSpPr>
            <a:spLocks noGrp="1"/>
          </p:cNvSpPr>
          <p:nvPr>
            <p:ph idx="1"/>
          </p:nvPr>
        </p:nvSpPr>
        <p:spPr>
          <a:xfrm>
            <a:off x="323410" y="980659"/>
            <a:ext cx="8785220" cy="4896681"/>
          </a:xfrm>
        </p:spPr>
        <p:txBody>
          <a:bodyPr/>
          <a:lstStyle/>
          <a:p>
            <a:pPr>
              <a:lnSpc>
                <a:spcPct val="150000"/>
              </a:lnSpc>
              <a:spcBef>
                <a:spcPts val="1200"/>
              </a:spcBef>
            </a:pPr>
            <a:r>
              <a:rPr lang="zh-CN" altLang="en-US" dirty="0"/>
              <a:t>全局串行、局部并行</a:t>
            </a:r>
            <a:endParaRPr lang="en-US" altLang="zh-CN" dirty="0"/>
          </a:p>
          <a:p>
            <a:pPr>
              <a:lnSpc>
                <a:spcPct val="150000"/>
              </a:lnSpc>
              <a:spcBef>
                <a:spcPts val="1200"/>
              </a:spcBef>
            </a:pPr>
            <a:r>
              <a:rPr lang="zh-CN" altLang="en-US" dirty="0"/>
              <a:t>主机端</a:t>
            </a:r>
            <a:r>
              <a:rPr lang="en-US" altLang="zh-CN" dirty="0">
                <a:latin typeface="+mn-ea"/>
              </a:rPr>
              <a:t>(</a:t>
            </a:r>
            <a:r>
              <a:rPr lang="en-US" altLang="zh-CN" dirty="0"/>
              <a:t>CPU</a:t>
            </a:r>
            <a:r>
              <a:rPr lang="en-US" altLang="zh-CN" dirty="0">
                <a:latin typeface="+mn-ea"/>
              </a:rPr>
              <a:t>)</a:t>
            </a:r>
            <a:r>
              <a:rPr lang="zh-CN" altLang="en-US" dirty="0"/>
              <a:t>只有一个，负责逻辑处理、少量计算。</a:t>
            </a:r>
            <a:endParaRPr lang="en-US" altLang="zh-CN" dirty="0"/>
          </a:p>
          <a:p>
            <a:pPr>
              <a:lnSpc>
                <a:spcPct val="150000"/>
              </a:lnSpc>
              <a:spcBef>
                <a:spcPts val="1200"/>
              </a:spcBef>
            </a:pPr>
            <a:r>
              <a:rPr lang="zh-CN" altLang="en-US" dirty="0"/>
              <a:t>设备端</a:t>
            </a:r>
            <a:r>
              <a:rPr lang="en-US" altLang="zh-CN" dirty="0">
                <a:latin typeface="+mn-ea"/>
              </a:rPr>
              <a:t>(</a:t>
            </a:r>
            <a:r>
              <a:rPr lang="en-US" altLang="zh-CN" dirty="0"/>
              <a:t>GPU</a:t>
            </a:r>
            <a:r>
              <a:rPr lang="en-US" altLang="zh-CN" dirty="0">
                <a:latin typeface="+mn-ea"/>
              </a:rPr>
              <a:t>)</a:t>
            </a:r>
            <a:r>
              <a:rPr lang="zh-CN" altLang="en-US" dirty="0"/>
              <a:t>可以有多个，负责大量并行计算。</a:t>
            </a:r>
            <a:endParaRPr lang="en-US" altLang="zh-CN" dirty="0"/>
          </a:p>
          <a:p>
            <a:pPr>
              <a:lnSpc>
                <a:spcPct val="150000"/>
              </a:lnSpc>
              <a:spcBef>
                <a:spcPts val="1200"/>
              </a:spcBef>
            </a:pPr>
            <a:r>
              <a:rPr lang="zh-CN" altLang="en-US" dirty="0"/>
              <a:t>完整的</a:t>
            </a:r>
            <a:r>
              <a:rPr lang="en-US" altLang="zh-CN" dirty="0"/>
              <a:t>CUDA</a:t>
            </a:r>
            <a:r>
              <a:rPr lang="zh-CN" altLang="en-US" dirty="0"/>
              <a:t>程序：</a:t>
            </a:r>
            <a:endParaRPr lang="en-US" altLang="zh-CN" dirty="0"/>
          </a:p>
          <a:p>
            <a:pPr lvl="1">
              <a:lnSpc>
                <a:spcPct val="150000"/>
              </a:lnSpc>
              <a:spcBef>
                <a:spcPts val="1200"/>
              </a:spcBef>
            </a:pPr>
            <a:r>
              <a:rPr lang="zh-CN" altLang="en-US" dirty="0"/>
              <a:t>主机端代码，在</a:t>
            </a:r>
            <a:r>
              <a:rPr lang="en-US" altLang="zh-CN" dirty="0"/>
              <a:t>CPU</a:t>
            </a:r>
            <a:r>
              <a:rPr lang="zh-CN" altLang="en-US" dirty="0"/>
              <a:t>上执行。</a:t>
            </a:r>
            <a:endParaRPr lang="en-US" altLang="zh-CN" dirty="0"/>
          </a:p>
          <a:p>
            <a:pPr lvl="1">
              <a:lnSpc>
                <a:spcPct val="150000"/>
              </a:lnSpc>
              <a:spcBef>
                <a:spcPts val="1200"/>
              </a:spcBef>
            </a:pPr>
            <a:r>
              <a:rPr lang="zh-CN" altLang="en-US" dirty="0"/>
              <a:t>设备端代码</a:t>
            </a:r>
            <a:r>
              <a:rPr lang="en-US" altLang="zh-CN" dirty="0">
                <a:latin typeface="+mn-ea"/>
              </a:rPr>
              <a:t>(</a:t>
            </a:r>
            <a:r>
              <a:rPr lang="en-US" altLang="zh-CN" dirty="0"/>
              <a:t>Kernel </a:t>
            </a:r>
            <a:r>
              <a:rPr lang="zh-CN" altLang="en-US" dirty="0"/>
              <a:t>函数</a:t>
            </a:r>
            <a:r>
              <a:rPr lang="en-US" altLang="zh-CN" dirty="0">
                <a:latin typeface="+mn-ea"/>
              </a:rPr>
              <a:t>)</a:t>
            </a:r>
            <a:r>
              <a:rPr lang="zh-CN" altLang="en-US" dirty="0"/>
              <a:t>，运行在</a:t>
            </a:r>
            <a:r>
              <a:rPr lang="en-US" altLang="zh-CN" dirty="0"/>
              <a:t>GPU</a:t>
            </a:r>
            <a:r>
              <a:rPr lang="zh-CN" altLang="en-US" dirty="0"/>
              <a:t>上。</a:t>
            </a:r>
          </a:p>
        </p:txBody>
      </p:sp>
      <p:sp>
        <p:nvSpPr>
          <p:cNvPr id="4" name="灯片编号占位符 3">
            <a:extLst>
              <a:ext uri="{FF2B5EF4-FFF2-40B4-BE49-F238E27FC236}">
                <a16:creationId xmlns:a16="http://schemas.microsoft.com/office/drawing/2014/main" id="{E077E7FB-0B5B-4B4B-B896-8B2679B2732F}"/>
              </a:ext>
            </a:extLst>
          </p:cNvPr>
          <p:cNvSpPr>
            <a:spLocks noGrp="1"/>
          </p:cNvSpPr>
          <p:nvPr>
            <p:ph type="sldNum" sz="quarter" idx="11"/>
          </p:nvPr>
        </p:nvSpPr>
        <p:spPr/>
        <p:txBody>
          <a:bodyPr/>
          <a:lstStyle/>
          <a:p>
            <a:pPr>
              <a:defRPr/>
            </a:pPr>
            <a:fld id="{AABBFEFB-84C5-4B34-ADA0-706ACFA6BEF5}" type="slidenum">
              <a:rPr lang="zh-CN" altLang="en-US" smtClean="0"/>
              <a:pPr>
                <a:defRPr/>
              </a:pPr>
              <a:t>64</a:t>
            </a:fld>
            <a:endParaRPr lang="en-US" altLang="zh-CN"/>
          </a:p>
        </p:txBody>
      </p:sp>
    </p:spTree>
    <p:extLst>
      <p:ext uri="{BB962C8B-B14F-4D97-AF65-F5344CB8AC3E}">
        <p14:creationId xmlns:p14="http://schemas.microsoft.com/office/powerpoint/2010/main" val="3447237853"/>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BAF7961-FF07-4869-9AE4-9B5C97A548D4}"/>
              </a:ext>
            </a:extLst>
          </p:cNvPr>
          <p:cNvSpPr>
            <a:spLocks noGrp="1"/>
          </p:cNvSpPr>
          <p:nvPr>
            <p:ph type="sldNum" sz="quarter" idx="11"/>
          </p:nvPr>
        </p:nvSpPr>
        <p:spPr/>
        <p:txBody>
          <a:bodyPr/>
          <a:lstStyle/>
          <a:p>
            <a:pPr>
              <a:defRPr/>
            </a:pPr>
            <a:fld id="{AABBFEFB-84C5-4B34-ADA0-706ACFA6BEF5}" type="slidenum">
              <a:rPr lang="zh-CN" altLang="en-US" smtClean="0"/>
              <a:pPr>
                <a:defRPr/>
              </a:pPr>
              <a:t>65</a:t>
            </a:fld>
            <a:endParaRPr lang="en-US" altLang="zh-CN"/>
          </a:p>
        </p:txBody>
      </p:sp>
      <p:graphicFrame>
        <p:nvGraphicFramePr>
          <p:cNvPr id="5" name="对象 4">
            <a:extLst>
              <a:ext uri="{FF2B5EF4-FFF2-40B4-BE49-F238E27FC236}">
                <a16:creationId xmlns:a16="http://schemas.microsoft.com/office/drawing/2014/main" id="{63DBA807-2D95-4B8E-B85E-50410EF406A6}"/>
              </a:ext>
            </a:extLst>
          </p:cNvPr>
          <p:cNvGraphicFramePr>
            <a:graphicFrameLocks noChangeAspect="1"/>
          </p:cNvGraphicFramePr>
          <p:nvPr>
            <p:extLst>
              <p:ext uri="{D42A27DB-BD31-4B8C-83A1-F6EECF244321}">
                <p14:modId xmlns:p14="http://schemas.microsoft.com/office/powerpoint/2010/main" val="2655768262"/>
              </p:ext>
            </p:extLst>
          </p:nvPr>
        </p:nvGraphicFramePr>
        <p:xfrm>
          <a:off x="899490" y="160919"/>
          <a:ext cx="5969857" cy="6623983"/>
        </p:xfrm>
        <a:graphic>
          <a:graphicData uri="http://schemas.openxmlformats.org/presentationml/2006/ole">
            <mc:AlternateContent xmlns:mc="http://schemas.openxmlformats.org/markup-compatibility/2006">
              <mc:Choice xmlns:v="urn:schemas-microsoft-com:vml" Requires="v">
                <p:oleObj spid="_x0000_s224264" name="Visio" r:id="rId3" imgW="4381486" imgH="4857827" progId="Visio.Drawing.15">
                  <p:embed/>
                </p:oleObj>
              </mc:Choice>
              <mc:Fallback>
                <p:oleObj name="Visio" r:id="rId3" imgW="4381486" imgH="4857827" progId="Visio.Drawing.15">
                  <p:embed/>
                  <p:pic>
                    <p:nvPicPr>
                      <p:cNvPr id="0" name=""/>
                      <p:cNvPicPr/>
                      <p:nvPr/>
                    </p:nvPicPr>
                    <p:blipFill>
                      <a:blip r:embed="rId4"/>
                      <a:stretch>
                        <a:fillRect/>
                      </a:stretch>
                    </p:blipFill>
                    <p:spPr>
                      <a:xfrm>
                        <a:off x="899490" y="160919"/>
                        <a:ext cx="5969857" cy="6623983"/>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E5389389-7A11-4F05-A9EF-1B180A75B731}"/>
              </a:ext>
            </a:extLst>
          </p:cNvPr>
          <p:cNvSpPr/>
          <p:nvPr/>
        </p:nvSpPr>
        <p:spPr>
          <a:xfrm rot="5400000">
            <a:off x="4477774" y="3126158"/>
            <a:ext cx="5472761" cy="461665"/>
          </a:xfrm>
          <a:prstGeom prst="rect">
            <a:avLst/>
          </a:prstGeom>
        </p:spPr>
        <p:txBody>
          <a:bodyPr wrap="square">
            <a:spAutoFit/>
          </a:bodyPr>
          <a:lstStyle/>
          <a:p>
            <a:r>
              <a:rPr lang="en-US" altLang="zh-CN" sz="2400" dirty="0">
                <a:solidFill>
                  <a:srgbClr val="0000FF"/>
                </a:solidFill>
              </a:rPr>
              <a:t>CUDA</a:t>
            </a:r>
            <a:r>
              <a:rPr lang="zh-CN" altLang="en-US" sz="2400" dirty="0">
                <a:solidFill>
                  <a:srgbClr val="0000FF"/>
                </a:solidFill>
              </a:rPr>
              <a:t>全局串行局部并行编程模型</a:t>
            </a:r>
          </a:p>
        </p:txBody>
      </p:sp>
      <p:sp>
        <p:nvSpPr>
          <p:cNvPr id="8" name="矩形 7">
            <a:extLst>
              <a:ext uri="{FF2B5EF4-FFF2-40B4-BE49-F238E27FC236}">
                <a16:creationId xmlns:a16="http://schemas.microsoft.com/office/drawing/2014/main" id="{2A42EB7D-0A80-4438-AB66-B71182E7FDE1}"/>
              </a:ext>
            </a:extLst>
          </p:cNvPr>
          <p:cNvSpPr/>
          <p:nvPr/>
        </p:nvSpPr>
        <p:spPr>
          <a:xfrm rot="5400000">
            <a:off x="5822060" y="3292400"/>
            <a:ext cx="5382430" cy="523220"/>
          </a:xfrm>
          <a:prstGeom prst="rect">
            <a:avLst/>
          </a:prstGeom>
        </p:spPr>
        <p:txBody>
          <a:bodyPr wrap="square">
            <a:spAutoFit/>
          </a:bodyPr>
          <a:lstStyle/>
          <a:p>
            <a:pPr algn="l"/>
            <a:r>
              <a:rPr lang="en-US" altLang="zh-CN" kern="0" dirty="0">
                <a:solidFill>
                  <a:srgbClr val="00007D"/>
                </a:solidFill>
                <a:latin typeface="Arial"/>
                <a:ea typeface="黑体"/>
                <a:cs typeface="+mj-cs"/>
              </a:rPr>
              <a:t>9.6.3  GPU </a:t>
            </a:r>
            <a:r>
              <a:rPr lang="zh-CN" altLang="en-US" kern="0" dirty="0">
                <a:solidFill>
                  <a:srgbClr val="00007D"/>
                </a:solidFill>
                <a:latin typeface="Arial"/>
                <a:ea typeface="黑体"/>
                <a:cs typeface="+mj-cs"/>
              </a:rPr>
              <a:t>编程方式：</a:t>
            </a:r>
            <a:r>
              <a:rPr lang="en-US" altLang="zh-CN" kern="0" dirty="0">
                <a:solidFill>
                  <a:srgbClr val="FF6600"/>
                </a:solidFill>
                <a:latin typeface="Arial"/>
                <a:ea typeface="黑体"/>
                <a:cs typeface="+mj-cs"/>
              </a:rPr>
              <a:t>CUDA</a:t>
            </a:r>
            <a:endParaRPr lang="zh-CN" altLang="en-US" dirty="0"/>
          </a:p>
        </p:txBody>
      </p:sp>
    </p:spTree>
    <p:extLst>
      <p:ext uri="{BB962C8B-B14F-4D97-AF65-F5344CB8AC3E}">
        <p14:creationId xmlns:p14="http://schemas.microsoft.com/office/powerpoint/2010/main" val="3148045961"/>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1E10CEB-6AF8-43BD-B236-961B058F7C6A}"/>
              </a:ext>
            </a:extLst>
          </p:cNvPr>
          <p:cNvSpPr>
            <a:spLocks noGrp="1"/>
          </p:cNvSpPr>
          <p:nvPr>
            <p:ph type="title"/>
          </p:nvPr>
        </p:nvSpPr>
        <p:spPr/>
        <p:txBody>
          <a:bodyPr/>
          <a:lstStyle/>
          <a:p>
            <a:r>
              <a:rPr lang="en-US" altLang="zh-CN" dirty="0"/>
              <a:t>9.6.3  GPU </a:t>
            </a:r>
            <a:r>
              <a:rPr lang="zh-CN" altLang="en-US" dirty="0"/>
              <a:t>编程方式：</a:t>
            </a:r>
            <a:r>
              <a:rPr lang="en-US" altLang="zh-CN" dirty="0">
                <a:solidFill>
                  <a:srgbClr val="FF6600"/>
                </a:solidFill>
              </a:rPr>
              <a:t>CUDA</a:t>
            </a:r>
            <a:endParaRPr lang="zh-CN" altLang="en-US" dirty="0"/>
          </a:p>
        </p:txBody>
      </p:sp>
      <p:sp>
        <p:nvSpPr>
          <p:cNvPr id="4" name="内容占位符 3">
            <a:extLst>
              <a:ext uri="{FF2B5EF4-FFF2-40B4-BE49-F238E27FC236}">
                <a16:creationId xmlns:a16="http://schemas.microsoft.com/office/drawing/2014/main" id="{5D2698FE-4215-40EB-B8ED-4A0B16F7183B}"/>
              </a:ext>
            </a:extLst>
          </p:cNvPr>
          <p:cNvSpPr>
            <a:spLocks noGrp="1"/>
          </p:cNvSpPr>
          <p:nvPr>
            <p:ph idx="1"/>
          </p:nvPr>
        </p:nvSpPr>
        <p:spPr>
          <a:xfrm>
            <a:off x="457200" y="1628751"/>
            <a:ext cx="8507410" cy="4104569"/>
          </a:xfrm>
        </p:spPr>
        <p:txBody>
          <a:bodyPr/>
          <a:lstStyle/>
          <a:p>
            <a:pPr>
              <a:spcBef>
                <a:spcPts val="1200"/>
              </a:spcBef>
              <a:buClr>
                <a:srgbClr val="008000"/>
              </a:buClr>
              <a:buSzPct val="100000"/>
              <a:buFont typeface="+mj-lt"/>
              <a:buAutoNum type="arabicPeriod"/>
            </a:pPr>
            <a:r>
              <a:rPr lang="en-US" altLang="zh-CN" sz="2000" b="0" dirty="0" err="1"/>
              <a:t>cudaSetDevice</a:t>
            </a:r>
            <a:r>
              <a:rPr lang="en-US" altLang="zh-CN" sz="2000" b="0" dirty="0"/>
              <a:t>(0);   </a:t>
            </a:r>
            <a:r>
              <a:rPr lang="en-US" altLang="zh-CN" sz="2000" b="0" dirty="0">
                <a:solidFill>
                  <a:srgbClr val="008000"/>
                </a:solidFill>
              </a:rPr>
              <a:t>//</a:t>
            </a:r>
            <a:r>
              <a:rPr lang="zh-CN" altLang="en-US" sz="2000" b="0" dirty="0">
                <a:solidFill>
                  <a:srgbClr val="008000"/>
                </a:solidFill>
              </a:rPr>
              <a:t>获取设备，只有一个</a:t>
            </a:r>
            <a:r>
              <a:rPr lang="en-US" altLang="zh-CN" sz="2000" b="0" dirty="0">
                <a:solidFill>
                  <a:srgbClr val="008000"/>
                </a:solidFill>
              </a:rPr>
              <a:t>GPU</a:t>
            </a:r>
            <a:r>
              <a:rPr lang="zh-CN" altLang="en-US" sz="2000" b="0" dirty="0">
                <a:solidFill>
                  <a:srgbClr val="008000"/>
                </a:solidFill>
              </a:rPr>
              <a:t>时默认使用</a:t>
            </a:r>
            <a:r>
              <a:rPr lang="en-US" altLang="zh-CN" sz="2000" b="0" dirty="0">
                <a:solidFill>
                  <a:srgbClr val="008000"/>
                </a:solidFill>
              </a:rPr>
              <a:t>0</a:t>
            </a:r>
            <a:r>
              <a:rPr lang="zh-CN" altLang="en-US" sz="2000" b="0" dirty="0">
                <a:solidFill>
                  <a:srgbClr val="008000"/>
                </a:solidFill>
              </a:rPr>
              <a:t>号可以省略</a:t>
            </a:r>
          </a:p>
          <a:p>
            <a:pPr>
              <a:spcBef>
                <a:spcPts val="1200"/>
              </a:spcBef>
              <a:buClr>
                <a:srgbClr val="008000"/>
              </a:buClr>
              <a:buSzPct val="100000"/>
              <a:buFont typeface="+mj-lt"/>
              <a:buAutoNum type="arabicPeriod"/>
            </a:pPr>
            <a:r>
              <a:rPr lang="en-US" altLang="zh-CN" sz="2000" b="0" dirty="0" err="1"/>
              <a:t>cudaMalloc</a:t>
            </a:r>
            <a:r>
              <a:rPr lang="en-US" altLang="zh-CN" sz="2000" b="0" dirty="0"/>
              <a:t>((void **) &amp;</a:t>
            </a:r>
            <a:r>
              <a:rPr lang="en-US" altLang="zh-CN" sz="2000" b="0" dirty="0" err="1"/>
              <a:t>d_a</a:t>
            </a:r>
            <a:r>
              <a:rPr lang="en-US" altLang="zh-CN" sz="2000" b="0" dirty="0"/>
              <a:t>, </a:t>
            </a:r>
            <a:r>
              <a:rPr lang="en-US" altLang="zh-CN" sz="2000" b="0" dirty="0" err="1"/>
              <a:t>sizeof</a:t>
            </a:r>
            <a:r>
              <a:rPr lang="en-US" altLang="zh-CN" sz="2000" b="0" dirty="0"/>
              <a:t>(float)*n);	</a:t>
            </a:r>
            <a:r>
              <a:rPr lang="en-US" altLang="zh-CN" sz="2000" b="0" dirty="0">
                <a:solidFill>
                  <a:srgbClr val="008000"/>
                </a:solidFill>
              </a:rPr>
              <a:t>//</a:t>
            </a:r>
            <a:r>
              <a:rPr lang="zh-CN" altLang="en-US" sz="2000" b="0" dirty="0">
                <a:solidFill>
                  <a:srgbClr val="008000"/>
                </a:solidFill>
              </a:rPr>
              <a:t>分配显存</a:t>
            </a:r>
          </a:p>
          <a:p>
            <a:pPr>
              <a:spcBef>
                <a:spcPts val="1200"/>
              </a:spcBef>
              <a:buClr>
                <a:srgbClr val="008000"/>
              </a:buClr>
              <a:buSzPct val="100000"/>
              <a:buFont typeface="+mj-lt"/>
              <a:buAutoNum type="arabicPeriod"/>
            </a:pPr>
            <a:r>
              <a:rPr lang="en-US" altLang="zh-CN" sz="2000" b="0" dirty="0" err="1"/>
              <a:t>cudaMemcpy</a:t>
            </a:r>
            <a:r>
              <a:rPr lang="en-US" altLang="zh-CN" sz="2000" b="0" dirty="0"/>
              <a:t>(</a:t>
            </a:r>
            <a:r>
              <a:rPr lang="en-US" altLang="zh-CN" sz="2000" b="0" dirty="0" err="1"/>
              <a:t>d_a</a:t>
            </a:r>
            <a:r>
              <a:rPr lang="en-US" altLang="zh-CN" sz="2000" b="0" dirty="0"/>
              <a:t>, a, </a:t>
            </a:r>
            <a:r>
              <a:rPr lang="en-US" altLang="zh-CN" sz="2000" b="0" dirty="0" err="1"/>
              <a:t>sizeof</a:t>
            </a:r>
            <a:r>
              <a:rPr lang="en-US" altLang="zh-CN" sz="2000" b="0" dirty="0"/>
              <a:t>(float)*n, </a:t>
            </a:r>
            <a:r>
              <a:rPr lang="en-US" altLang="zh-CN" sz="2000" b="0" dirty="0" err="1"/>
              <a:t>cudaMemcpyHostToDevice</a:t>
            </a:r>
            <a:r>
              <a:rPr lang="en-US" altLang="zh-CN" sz="2000" b="0" dirty="0"/>
              <a:t>);</a:t>
            </a:r>
            <a:br>
              <a:rPr lang="en-US" altLang="zh-CN" sz="2000" b="0" dirty="0"/>
            </a:br>
            <a:r>
              <a:rPr lang="en-US" altLang="zh-CN" sz="2000" b="0" dirty="0">
                <a:solidFill>
                  <a:srgbClr val="008000"/>
                </a:solidFill>
              </a:rPr>
              <a:t>//</a:t>
            </a:r>
            <a:r>
              <a:rPr lang="zh-CN" altLang="en-US" sz="2000" b="0" dirty="0">
                <a:solidFill>
                  <a:srgbClr val="008000"/>
                </a:solidFill>
              </a:rPr>
              <a:t>数据传输（</a:t>
            </a:r>
            <a:r>
              <a:rPr lang="en-US" altLang="zh-CN" sz="2000" b="0" dirty="0">
                <a:solidFill>
                  <a:srgbClr val="008000"/>
                </a:solidFill>
              </a:rPr>
              <a:t>host to device</a:t>
            </a:r>
            <a:r>
              <a:rPr lang="zh-CN" altLang="en-US" sz="2000" b="0" dirty="0">
                <a:solidFill>
                  <a:srgbClr val="008000"/>
                </a:solidFill>
              </a:rPr>
              <a:t>）</a:t>
            </a:r>
          </a:p>
          <a:p>
            <a:pPr>
              <a:spcBef>
                <a:spcPts val="1200"/>
              </a:spcBef>
              <a:buClr>
                <a:srgbClr val="008000"/>
              </a:buClr>
              <a:buSzPct val="100000"/>
              <a:buFont typeface="+mj-lt"/>
              <a:buAutoNum type="arabicPeriod"/>
            </a:pPr>
            <a:r>
              <a:rPr lang="en-US" altLang="zh-CN" sz="2000" b="0" dirty="0" err="1"/>
              <a:t>gpu_kernel</a:t>
            </a:r>
            <a:r>
              <a:rPr lang="en-US" altLang="zh-CN" sz="2000" b="0" dirty="0"/>
              <a:t>&lt;&lt;&lt;</a:t>
            </a:r>
            <a:r>
              <a:rPr lang="en-US" altLang="zh-CN" sz="2000" b="0" dirty="0" err="1"/>
              <a:t>block,threads</a:t>
            </a:r>
            <a:r>
              <a:rPr lang="en-US" altLang="zh-CN" sz="2000" b="0" dirty="0"/>
              <a:t>&gt;&gt;&gt;(***);		</a:t>
            </a:r>
            <a:r>
              <a:rPr lang="en-US" altLang="zh-CN" sz="2000" b="0" dirty="0">
                <a:solidFill>
                  <a:srgbClr val="008000"/>
                </a:solidFill>
              </a:rPr>
              <a:t>//kernel</a:t>
            </a:r>
            <a:r>
              <a:rPr lang="zh-CN" altLang="en-US" sz="2000" b="0" dirty="0">
                <a:solidFill>
                  <a:srgbClr val="008000"/>
                </a:solidFill>
              </a:rPr>
              <a:t>函数</a:t>
            </a:r>
          </a:p>
          <a:p>
            <a:pPr>
              <a:spcBef>
                <a:spcPts val="1200"/>
              </a:spcBef>
              <a:buClr>
                <a:srgbClr val="008000"/>
              </a:buClr>
              <a:buSzPct val="100000"/>
              <a:buFont typeface="+mj-lt"/>
              <a:buAutoNum type="arabicPeriod"/>
            </a:pPr>
            <a:r>
              <a:rPr lang="en-US" altLang="zh-CN" sz="2000" b="0" dirty="0" err="1"/>
              <a:t>cudaMemcpy</a:t>
            </a:r>
            <a:r>
              <a:rPr lang="en-US" altLang="zh-CN" sz="2000" b="0" dirty="0"/>
              <a:t>(</a:t>
            </a:r>
            <a:r>
              <a:rPr lang="en-US" altLang="zh-CN" sz="2000" b="0" dirty="0" err="1"/>
              <a:t>d_a</a:t>
            </a:r>
            <a:r>
              <a:rPr lang="en-US" altLang="zh-CN" sz="2000" b="0" dirty="0"/>
              <a:t>, a, </a:t>
            </a:r>
            <a:r>
              <a:rPr lang="en-US" altLang="zh-CN" sz="2000" b="0" dirty="0" err="1"/>
              <a:t>sizeof</a:t>
            </a:r>
            <a:r>
              <a:rPr lang="en-US" altLang="zh-CN" sz="2000" b="0" dirty="0"/>
              <a:t>(float)*n, </a:t>
            </a:r>
            <a:r>
              <a:rPr lang="en-US" altLang="zh-CN" sz="2000" b="0" dirty="0" err="1"/>
              <a:t>cudaMemcpyDeviceToHost</a:t>
            </a:r>
            <a:r>
              <a:rPr lang="en-US" altLang="zh-CN" sz="2000" b="0" dirty="0"/>
              <a:t>);</a:t>
            </a:r>
            <a:br>
              <a:rPr lang="en-US" altLang="zh-CN" sz="2000" b="0" dirty="0"/>
            </a:br>
            <a:r>
              <a:rPr lang="en-US" altLang="zh-CN" sz="2000" b="0" dirty="0">
                <a:solidFill>
                  <a:srgbClr val="008000"/>
                </a:solidFill>
              </a:rPr>
              <a:t>//</a:t>
            </a:r>
            <a:r>
              <a:rPr lang="zh-CN" altLang="en-US" sz="2000" b="0" dirty="0">
                <a:solidFill>
                  <a:srgbClr val="008000"/>
                </a:solidFill>
              </a:rPr>
              <a:t>数据传输（</a:t>
            </a:r>
            <a:r>
              <a:rPr lang="en-US" altLang="zh-CN" sz="2000" b="0" dirty="0">
                <a:solidFill>
                  <a:srgbClr val="008000"/>
                </a:solidFill>
              </a:rPr>
              <a:t>device to host</a:t>
            </a:r>
            <a:r>
              <a:rPr lang="zh-CN" altLang="en-US" sz="2000" b="0" dirty="0">
                <a:solidFill>
                  <a:srgbClr val="008000"/>
                </a:solidFill>
              </a:rPr>
              <a:t>）</a:t>
            </a:r>
            <a:endParaRPr lang="en-US" altLang="zh-CN" sz="2000" b="0" dirty="0">
              <a:solidFill>
                <a:srgbClr val="008000"/>
              </a:solidFill>
            </a:endParaRPr>
          </a:p>
          <a:p>
            <a:pPr>
              <a:spcBef>
                <a:spcPts val="1200"/>
              </a:spcBef>
              <a:buClr>
                <a:srgbClr val="008000"/>
              </a:buClr>
              <a:buSzPct val="100000"/>
              <a:buFont typeface="+mj-lt"/>
              <a:buAutoNum type="arabicPeriod"/>
            </a:pPr>
            <a:r>
              <a:rPr lang="en-US" altLang="zh-CN" sz="2000" b="0" dirty="0" err="1"/>
              <a:t>cudaFree</a:t>
            </a:r>
            <a:r>
              <a:rPr lang="en-US" altLang="zh-CN" sz="2000" b="0" dirty="0"/>
              <a:t>(</a:t>
            </a:r>
            <a:r>
              <a:rPr lang="en-US" altLang="zh-CN" sz="2000" b="0" dirty="0" err="1"/>
              <a:t>d_a</a:t>
            </a:r>
            <a:r>
              <a:rPr lang="en-US" altLang="zh-CN" sz="2000" b="0" dirty="0"/>
              <a:t>);	</a:t>
            </a:r>
            <a:r>
              <a:rPr lang="en-US" altLang="zh-CN" sz="2000" b="0" dirty="0">
                <a:solidFill>
                  <a:srgbClr val="008000"/>
                </a:solidFill>
              </a:rPr>
              <a:t>//</a:t>
            </a:r>
            <a:r>
              <a:rPr lang="zh-CN" altLang="en-US" sz="2000" b="0" dirty="0">
                <a:solidFill>
                  <a:srgbClr val="008000"/>
                </a:solidFill>
              </a:rPr>
              <a:t>释放显存空间</a:t>
            </a:r>
            <a:endParaRPr lang="en-US" altLang="zh-CN" sz="2000" b="0" dirty="0">
              <a:solidFill>
                <a:srgbClr val="008000"/>
              </a:solidFill>
            </a:endParaRPr>
          </a:p>
          <a:p>
            <a:pPr>
              <a:spcBef>
                <a:spcPts val="1200"/>
              </a:spcBef>
              <a:buClr>
                <a:srgbClr val="008000"/>
              </a:buClr>
              <a:buSzPct val="100000"/>
              <a:buFont typeface="+mj-lt"/>
              <a:buAutoNum type="arabicPeriod"/>
            </a:pPr>
            <a:r>
              <a:rPr lang="en-US" altLang="zh-CN" sz="2000" b="0" dirty="0" err="1"/>
              <a:t>cudaDeviceReset</a:t>
            </a:r>
            <a:r>
              <a:rPr lang="en-US" altLang="zh-CN" sz="2000" b="0" dirty="0"/>
              <a:t>();	</a:t>
            </a:r>
            <a:r>
              <a:rPr lang="en-US" altLang="zh-CN" sz="2000" b="0" dirty="0">
                <a:solidFill>
                  <a:srgbClr val="008000"/>
                </a:solidFill>
              </a:rPr>
              <a:t>//</a:t>
            </a:r>
            <a:r>
              <a:rPr lang="zh-CN" altLang="en-US" sz="2000" b="0" dirty="0">
                <a:solidFill>
                  <a:srgbClr val="008000"/>
                </a:solidFill>
              </a:rPr>
              <a:t>重置设备，可以省略</a:t>
            </a:r>
          </a:p>
          <a:p>
            <a:pPr marL="0" indent="0">
              <a:spcBef>
                <a:spcPts val="1200"/>
              </a:spcBef>
              <a:buNone/>
            </a:pPr>
            <a:endParaRPr lang="zh-CN" altLang="en-US" sz="2000" b="0" dirty="0">
              <a:latin typeface="Consolas" panose="020B0609020204030204" pitchFamily="49" charset="0"/>
            </a:endParaRPr>
          </a:p>
        </p:txBody>
      </p:sp>
      <p:sp>
        <p:nvSpPr>
          <p:cNvPr id="2" name="灯片编号占位符 1">
            <a:extLst>
              <a:ext uri="{FF2B5EF4-FFF2-40B4-BE49-F238E27FC236}">
                <a16:creationId xmlns:a16="http://schemas.microsoft.com/office/drawing/2014/main" id="{F404C80E-6866-4857-951B-346FF7257B93}"/>
              </a:ext>
            </a:extLst>
          </p:cNvPr>
          <p:cNvSpPr>
            <a:spLocks noGrp="1"/>
          </p:cNvSpPr>
          <p:nvPr>
            <p:ph type="sldNum" sz="quarter" idx="11"/>
          </p:nvPr>
        </p:nvSpPr>
        <p:spPr/>
        <p:txBody>
          <a:bodyPr/>
          <a:lstStyle/>
          <a:p>
            <a:pPr>
              <a:defRPr/>
            </a:pPr>
            <a:fld id="{F7E576E7-D89D-466D-B285-B098DA16894D}" type="slidenum">
              <a:rPr lang="zh-CN" altLang="en-US" smtClean="0"/>
              <a:pPr>
                <a:defRPr/>
              </a:pPr>
              <a:t>66</a:t>
            </a:fld>
            <a:endParaRPr lang="en-US" altLang="zh-CN"/>
          </a:p>
        </p:txBody>
      </p:sp>
      <p:sp>
        <p:nvSpPr>
          <p:cNvPr id="5" name="标题 2">
            <a:extLst>
              <a:ext uri="{FF2B5EF4-FFF2-40B4-BE49-F238E27FC236}">
                <a16:creationId xmlns:a16="http://schemas.microsoft.com/office/drawing/2014/main" id="{ED58E769-12BB-445A-86BC-7B408FCC3416}"/>
              </a:ext>
            </a:extLst>
          </p:cNvPr>
          <p:cNvSpPr txBox="1">
            <a:spLocks/>
          </p:cNvSpPr>
          <p:nvPr/>
        </p:nvSpPr>
        <p:spPr bwMode="auto">
          <a:xfrm>
            <a:off x="590550" y="816835"/>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charset="0"/>
                <a:ea typeface="黑体" pitchFamily="2" charset="-122"/>
              </a:defRPr>
            </a:lvl2pPr>
            <a:lvl3pPr algn="l" rtl="0" eaLnBrk="0" fontAlgn="base" hangingPunct="0">
              <a:spcBef>
                <a:spcPct val="0"/>
              </a:spcBef>
              <a:spcAft>
                <a:spcPct val="0"/>
              </a:spcAft>
              <a:defRPr sz="2800" b="1">
                <a:solidFill>
                  <a:schemeClr val="bg2"/>
                </a:solidFill>
                <a:latin typeface="Arial" charset="0"/>
                <a:ea typeface="黑体" pitchFamily="2" charset="-122"/>
              </a:defRPr>
            </a:lvl3pPr>
            <a:lvl4pPr algn="l" rtl="0" eaLnBrk="0" fontAlgn="base" hangingPunct="0">
              <a:spcBef>
                <a:spcPct val="0"/>
              </a:spcBef>
              <a:spcAft>
                <a:spcPct val="0"/>
              </a:spcAft>
              <a:defRPr sz="2800" b="1">
                <a:solidFill>
                  <a:schemeClr val="bg2"/>
                </a:solidFill>
                <a:latin typeface="Arial" charset="0"/>
                <a:ea typeface="黑体" pitchFamily="2" charset="-122"/>
              </a:defRPr>
            </a:lvl4pPr>
            <a:lvl5pPr algn="l" rtl="0" eaLnBrk="0" fontAlgn="base" hangingPunct="0">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a:lstStyle>
          <a:p>
            <a:r>
              <a:rPr lang="en-US" altLang="zh-CN" kern="0" dirty="0">
                <a:solidFill>
                  <a:srgbClr val="FF0066"/>
                </a:solidFill>
              </a:rPr>
              <a:t>CUDA</a:t>
            </a:r>
            <a:r>
              <a:rPr lang="zh-CN" altLang="en-US" kern="0" dirty="0">
                <a:solidFill>
                  <a:srgbClr val="FF0066"/>
                </a:solidFill>
              </a:rPr>
              <a:t>代码的</a:t>
            </a:r>
            <a:r>
              <a:rPr lang="en-US" altLang="zh-CN" kern="0" dirty="0">
                <a:solidFill>
                  <a:srgbClr val="FF0066"/>
                </a:solidFill>
              </a:rPr>
              <a:t>7</a:t>
            </a:r>
            <a:r>
              <a:rPr lang="zh-CN" altLang="en-US" kern="0" dirty="0">
                <a:solidFill>
                  <a:srgbClr val="FF0066"/>
                </a:solidFill>
              </a:rPr>
              <a:t>个关键步骤：</a:t>
            </a:r>
          </a:p>
        </p:txBody>
      </p:sp>
    </p:spTree>
    <p:extLst>
      <p:ext uri="{BB962C8B-B14F-4D97-AF65-F5344CB8AC3E}">
        <p14:creationId xmlns:p14="http://schemas.microsoft.com/office/powerpoint/2010/main" val="2949088841"/>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9046C-5A9C-42C6-AE5A-6CC5F016014B}"/>
              </a:ext>
            </a:extLst>
          </p:cNvPr>
          <p:cNvSpPr>
            <a:spLocks noGrp="1"/>
          </p:cNvSpPr>
          <p:nvPr>
            <p:ph type="title"/>
          </p:nvPr>
        </p:nvSpPr>
        <p:spPr/>
        <p:txBody>
          <a:bodyPr/>
          <a:lstStyle/>
          <a:p>
            <a:r>
              <a:rPr lang="en-US" altLang="zh-CN" dirty="0"/>
              <a:t>9.6.3  GPU </a:t>
            </a:r>
            <a:r>
              <a:rPr lang="zh-CN" altLang="en-US" dirty="0"/>
              <a:t>编程方式：</a:t>
            </a:r>
            <a:r>
              <a:rPr lang="en-US" altLang="zh-CN" dirty="0">
                <a:solidFill>
                  <a:srgbClr val="FF6600"/>
                </a:solidFill>
              </a:rPr>
              <a:t>CUDA</a:t>
            </a:r>
            <a:endParaRPr lang="zh-CN" altLang="en-US" dirty="0"/>
          </a:p>
        </p:txBody>
      </p:sp>
      <p:sp>
        <p:nvSpPr>
          <p:cNvPr id="3" name="内容占位符 2">
            <a:extLst>
              <a:ext uri="{FF2B5EF4-FFF2-40B4-BE49-F238E27FC236}">
                <a16:creationId xmlns:a16="http://schemas.microsoft.com/office/drawing/2014/main" id="{16611C6D-5A4E-4ABC-8A38-3A7D7CA4370F}"/>
              </a:ext>
            </a:extLst>
          </p:cNvPr>
          <p:cNvSpPr>
            <a:spLocks noGrp="1"/>
          </p:cNvSpPr>
          <p:nvPr>
            <p:ph idx="1"/>
          </p:nvPr>
        </p:nvSpPr>
        <p:spPr>
          <a:xfrm>
            <a:off x="457200" y="612775"/>
            <a:ext cx="8362950" cy="1159995"/>
          </a:xfrm>
        </p:spPr>
        <p:txBody>
          <a:bodyPr/>
          <a:lstStyle/>
          <a:p>
            <a:pPr marL="0" indent="0">
              <a:buNone/>
            </a:pPr>
            <a:r>
              <a:rPr lang="en-US" altLang="zh-CN" dirty="0"/>
              <a:t>【</a:t>
            </a:r>
            <a:r>
              <a:rPr lang="zh-CN" altLang="en-US" dirty="0"/>
              <a:t>例 </a:t>
            </a:r>
            <a:r>
              <a:rPr lang="en-US" altLang="zh-CN" dirty="0"/>
              <a:t>9.7】</a:t>
            </a:r>
            <a:r>
              <a:rPr lang="zh-CN" altLang="en-US" dirty="0"/>
              <a:t>用</a:t>
            </a:r>
            <a:r>
              <a:rPr lang="en-US" altLang="zh-CN" dirty="0"/>
              <a:t>CUDA</a:t>
            </a:r>
            <a:r>
              <a:rPr lang="zh-CN" altLang="en-US" dirty="0"/>
              <a:t>编程向量加法。</a:t>
            </a:r>
            <a:endParaRPr lang="en-US" altLang="zh-CN" dirty="0"/>
          </a:p>
          <a:p>
            <a:pPr marL="0" indent="0">
              <a:buNone/>
            </a:pPr>
            <a:r>
              <a:rPr lang="zh-CN" altLang="en-US" dirty="0"/>
              <a:t>（</a:t>
            </a:r>
            <a:r>
              <a:rPr lang="en-US" altLang="zh-CN" dirty="0"/>
              <a:t>1</a:t>
            </a:r>
            <a:r>
              <a:rPr lang="zh-CN" altLang="en-US" dirty="0"/>
              <a:t>）设计串行向量加法的</a:t>
            </a:r>
            <a:r>
              <a:rPr lang="en-US" altLang="zh-CN" dirty="0"/>
              <a:t>C</a:t>
            </a:r>
            <a:r>
              <a:rPr lang="zh-CN" altLang="en-US" dirty="0"/>
              <a:t>语言源代码如下：</a:t>
            </a:r>
          </a:p>
        </p:txBody>
      </p:sp>
      <p:sp>
        <p:nvSpPr>
          <p:cNvPr id="4" name="灯片编号占位符 3">
            <a:extLst>
              <a:ext uri="{FF2B5EF4-FFF2-40B4-BE49-F238E27FC236}">
                <a16:creationId xmlns:a16="http://schemas.microsoft.com/office/drawing/2014/main" id="{520CBA82-3E21-42E8-94F8-2EAED8D76509}"/>
              </a:ext>
            </a:extLst>
          </p:cNvPr>
          <p:cNvSpPr>
            <a:spLocks noGrp="1"/>
          </p:cNvSpPr>
          <p:nvPr>
            <p:ph type="sldNum" sz="quarter" idx="11"/>
          </p:nvPr>
        </p:nvSpPr>
        <p:spPr/>
        <p:txBody>
          <a:bodyPr/>
          <a:lstStyle/>
          <a:p>
            <a:pPr>
              <a:defRPr/>
            </a:pPr>
            <a:fld id="{AABBFEFB-84C5-4B34-ADA0-706ACFA6BEF5}" type="slidenum">
              <a:rPr lang="zh-CN" altLang="en-US" smtClean="0"/>
              <a:pPr>
                <a:defRPr/>
              </a:pPr>
              <a:t>67</a:t>
            </a:fld>
            <a:endParaRPr lang="en-US" altLang="zh-CN"/>
          </a:p>
        </p:txBody>
      </p:sp>
      <p:sp>
        <p:nvSpPr>
          <p:cNvPr id="7" name="矩形 6">
            <a:extLst>
              <a:ext uri="{FF2B5EF4-FFF2-40B4-BE49-F238E27FC236}">
                <a16:creationId xmlns:a16="http://schemas.microsoft.com/office/drawing/2014/main" id="{78D4CF5D-5C63-48D7-BD2F-344B78E03C6C}"/>
              </a:ext>
            </a:extLst>
          </p:cNvPr>
          <p:cNvSpPr/>
          <p:nvPr/>
        </p:nvSpPr>
        <p:spPr>
          <a:xfrm>
            <a:off x="467430" y="1916790"/>
            <a:ext cx="8216326" cy="2246769"/>
          </a:xfrm>
          <a:prstGeom prst="rect">
            <a:avLst/>
          </a:prstGeom>
          <a:solidFill>
            <a:srgbClr val="FFFFCC"/>
          </a:solidFill>
          <a:ln w="28575">
            <a:solidFill>
              <a:srgbClr val="FF6600"/>
            </a:solidFill>
          </a:ln>
          <a:effectLst>
            <a:outerShdw blurRad="50800" dist="38100" dir="2700000" algn="tl" rotWithShape="0">
              <a:prstClr val="black">
                <a:alpha val="40000"/>
              </a:prstClr>
            </a:outerShdw>
          </a:effectLst>
        </p:spPr>
        <p:txBody>
          <a:bodyPr wrap="square">
            <a:spAutoFit/>
          </a:bodyPr>
          <a:lstStyle/>
          <a:p>
            <a:pPr algn="l">
              <a:spcBef>
                <a:spcPts val="600"/>
              </a:spcBef>
            </a:pPr>
            <a:r>
              <a:rPr lang="zh-CN" altLang="en-US" sz="2400" b="0" dirty="0">
                <a:latin typeface="Consolas" panose="020B0609020204030204" pitchFamily="49" charset="0"/>
              </a:rPr>
              <a:t>void addWithCpu(int *a, int *b, int *c,int n)</a:t>
            </a:r>
          </a:p>
          <a:p>
            <a:pPr algn="l">
              <a:spcBef>
                <a:spcPts val="600"/>
              </a:spcBef>
            </a:pPr>
            <a:r>
              <a:rPr lang="zh-CN" altLang="en-US" sz="2400" b="0" dirty="0">
                <a:latin typeface="Consolas" panose="020B0609020204030204" pitchFamily="49" charset="0"/>
              </a:rPr>
              <a:t>{</a:t>
            </a:r>
          </a:p>
          <a:p>
            <a:pPr algn="l">
              <a:spcBef>
                <a:spcPts val="600"/>
              </a:spcBef>
            </a:pPr>
            <a:r>
              <a:rPr lang="zh-CN" altLang="en-US" sz="2400" b="0" dirty="0">
                <a:latin typeface="Consolas" panose="020B0609020204030204" pitchFamily="49" charset="0"/>
              </a:rPr>
              <a:t>	for (int i = 0; i &lt; n; i++)</a:t>
            </a:r>
          </a:p>
          <a:p>
            <a:pPr algn="l">
              <a:spcBef>
                <a:spcPts val="600"/>
              </a:spcBef>
            </a:pPr>
            <a:r>
              <a:rPr lang="zh-CN" altLang="en-US" sz="2400" b="0" dirty="0">
                <a:latin typeface="Consolas" panose="020B0609020204030204" pitchFamily="49" charset="0"/>
              </a:rPr>
              <a:t>		c[i] = a[i] + b[i];</a:t>
            </a:r>
          </a:p>
          <a:p>
            <a:pPr algn="l">
              <a:spcBef>
                <a:spcPts val="600"/>
              </a:spcBef>
            </a:pPr>
            <a:r>
              <a:rPr lang="zh-CN" altLang="en-US" sz="2400" b="0" dirty="0">
                <a:latin typeface="Consolas" panose="020B0609020204030204" pitchFamily="49" charset="0"/>
              </a:rPr>
              <a:t>}</a:t>
            </a:r>
          </a:p>
        </p:txBody>
      </p:sp>
      <p:sp>
        <p:nvSpPr>
          <p:cNvPr id="8" name="矩形 7">
            <a:extLst>
              <a:ext uri="{FF2B5EF4-FFF2-40B4-BE49-F238E27FC236}">
                <a16:creationId xmlns:a16="http://schemas.microsoft.com/office/drawing/2014/main" id="{C1981071-3B91-49A6-8647-C1DEEEC7DE0E}"/>
              </a:ext>
            </a:extLst>
          </p:cNvPr>
          <p:cNvSpPr/>
          <p:nvPr/>
        </p:nvSpPr>
        <p:spPr>
          <a:xfrm>
            <a:off x="457200" y="4653170"/>
            <a:ext cx="8226556" cy="1384995"/>
          </a:xfrm>
          <a:prstGeom prst="rect">
            <a:avLst/>
          </a:prstGeom>
        </p:spPr>
        <p:txBody>
          <a:bodyPr wrap="square">
            <a:spAutoFit/>
          </a:bodyPr>
          <a:lstStyle/>
          <a:p>
            <a:pPr algn="l"/>
            <a:r>
              <a:rPr lang="zh-CN" altLang="en-US" dirty="0"/>
              <a:t>（</a:t>
            </a:r>
            <a:r>
              <a:rPr lang="en-US" altLang="zh-CN" dirty="0"/>
              <a:t>2</a:t>
            </a:r>
            <a:r>
              <a:rPr lang="zh-CN" altLang="en-US" dirty="0"/>
              <a:t>）</a:t>
            </a:r>
            <a:r>
              <a:rPr lang="en-US" altLang="zh-CN" dirty="0"/>
              <a:t>CUDA</a:t>
            </a:r>
            <a:r>
              <a:rPr lang="zh-CN" altLang="en-US" dirty="0"/>
              <a:t>运算程序与</a:t>
            </a:r>
            <a:r>
              <a:rPr lang="en-US" altLang="zh-CN" dirty="0"/>
              <a:t>CPU</a:t>
            </a:r>
            <a:r>
              <a:rPr lang="zh-CN" altLang="en-US" dirty="0"/>
              <a:t>类似，只是</a:t>
            </a:r>
            <a:r>
              <a:rPr lang="en-US" altLang="zh-CN" dirty="0"/>
              <a:t>kernel</a:t>
            </a:r>
            <a:r>
              <a:rPr lang="zh-CN" altLang="en-US" dirty="0"/>
              <a:t>函数需要用</a:t>
            </a:r>
            <a:r>
              <a:rPr lang="en-US" altLang="zh-CN" dirty="0"/>
              <a:t>__global__</a:t>
            </a:r>
            <a:r>
              <a:rPr lang="zh-CN" altLang="en-US" dirty="0"/>
              <a:t>限定符标识，</a:t>
            </a:r>
            <a:br>
              <a:rPr lang="en-US" altLang="zh-CN" dirty="0"/>
            </a:br>
            <a:r>
              <a:rPr lang="en-US" altLang="zh-CN" dirty="0"/>
              <a:t>CUDA</a:t>
            </a:r>
            <a:r>
              <a:rPr lang="zh-CN" altLang="en-US" dirty="0"/>
              <a:t>并行运算程序源代码如下：</a:t>
            </a:r>
          </a:p>
        </p:txBody>
      </p:sp>
    </p:spTree>
    <p:extLst>
      <p:ext uri="{BB962C8B-B14F-4D97-AF65-F5344CB8AC3E}">
        <p14:creationId xmlns:p14="http://schemas.microsoft.com/office/powerpoint/2010/main" val="4024436141"/>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626E874-DC67-4A8C-9BF8-C198FC5406A9}"/>
              </a:ext>
            </a:extLst>
          </p:cNvPr>
          <p:cNvSpPr>
            <a:spLocks noGrp="1"/>
          </p:cNvSpPr>
          <p:nvPr>
            <p:ph type="sldNum" sz="quarter" idx="11"/>
          </p:nvPr>
        </p:nvSpPr>
        <p:spPr/>
        <p:txBody>
          <a:bodyPr/>
          <a:lstStyle/>
          <a:p>
            <a:pPr>
              <a:defRPr/>
            </a:pPr>
            <a:fld id="{AABBFEFB-84C5-4B34-ADA0-706ACFA6BEF5}" type="slidenum">
              <a:rPr lang="zh-CN" altLang="en-US" smtClean="0"/>
              <a:pPr>
                <a:defRPr/>
              </a:pPr>
              <a:t>68</a:t>
            </a:fld>
            <a:endParaRPr lang="en-US" altLang="zh-CN"/>
          </a:p>
        </p:txBody>
      </p:sp>
      <p:sp>
        <p:nvSpPr>
          <p:cNvPr id="5" name="矩形 4">
            <a:extLst>
              <a:ext uri="{FF2B5EF4-FFF2-40B4-BE49-F238E27FC236}">
                <a16:creationId xmlns:a16="http://schemas.microsoft.com/office/drawing/2014/main" id="{DF739F88-E545-4C93-8DFE-2EF088C4B5C1}"/>
              </a:ext>
            </a:extLst>
          </p:cNvPr>
          <p:cNvSpPr/>
          <p:nvPr/>
        </p:nvSpPr>
        <p:spPr>
          <a:xfrm>
            <a:off x="467430" y="185819"/>
            <a:ext cx="7561050" cy="6555641"/>
          </a:xfrm>
          <a:prstGeom prst="rect">
            <a:avLst/>
          </a:prstGeom>
        </p:spPr>
        <p:txBody>
          <a:bodyPr wrap="square">
            <a:spAutoFit/>
          </a:bodyPr>
          <a:lstStyle/>
          <a:p>
            <a:pPr algn="l">
              <a:spcBef>
                <a:spcPts val="0"/>
              </a:spcBef>
            </a:pPr>
            <a:r>
              <a:rPr lang="en-US" altLang="zh-CN" sz="1400" b="0" dirty="0">
                <a:latin typeface="Consolas" panose="020B0609020204030204" pitchFamily="49" charset="0"/>
              </a:rPr>
              <a:t>__global__ </a:t>
            </a:r>
          </a:p>
          <a:p>
            <a:pPr algn="l">
              <a:spcBef>
                <a:spcPts val="0"/>
              </a:spcBef>
            </a:pPr>
            <a:r>
              <a:rPr lang="en-US" altLang="zh-CN" sz="1400" b="0" dirty="0">
                <a:latin typeface="Consolas" panose="020B0609020204030204" pitchFamily="49" charset="0"/>
              </a:rPr>
              <a:t>void </a:t>
            </a:r>
            <a:r>
              <a:rPr lang="en-US" altLang="zh-CN" sz="1400" b="0" dirty="0" err="1">
                <a:latin typeface="Consolas" panose="020B0609020204030204" pitchFamily="49" charset="0"/>
              </a:rPr>
              <a:t>addKernel</a:t>
            </a:r>
            <a:r>
              <a:rPr lang="en-US" altLang="zh-CN" sz="1400" b="0" dirty="0">
                <a:latin typeface="Consolas" panose="020B0609020204030204" pitchFamily="49" charset="0"/>
              </a:rPr>
              <a:t>(int *c, const int *a, const int *b)</a:t>
            </a:r>
          </a:p>
          <a:p>
            <a:pPr algn="l">
              <a:spcBef>
                <a:spcPts val="0"/>
              </a:spcBef>
            </a:pPr>
            <a:r>
              <a:rPr lang="en-US" altLang="zh-CN" sz="1400" b="0" dirty="0">
                <a:latin typeface="Consolas" panose="020B0609020204030204" pitchFamily="49" charset="0"/>
              </a:rPr>
              <a:t>{</a:t>
            </a:r>
          </a:p>
          <a:p>
            <a:pPr algn="l">
              <a:spcBef>
                <a:spcPts val="0"/>
              </a:spcBef>
            </a:pPr>
            <a:r>
              <a:rPr lang="en-US" altLang="zh-CN" sz="1400" b="0" dirty="0">
                <a:latin typeface="Consolas" panose="020B0609020204030204" pitchFamily="49" charset="0"/>
              </a:rPr>
              <a:t>    int </a:t>
            </a:r>
            <a:r>
              <a:rPr lang="en-US" altLang="zh-CN" sz="1400" b="0" dirty="0" err="1">
                <a:latin typeface="Consolas" panose="020B0609020204030204" pitchFamily="49" charset="0"/>
              </a:rPr>
              <a:t>i</a:t>
            </a:r>
            <a:r>
              <a:rPr lang="en-US" altLang="zh-CN" sz="1400" b="0" dirty="0">
                <a:latin typeface="Consolas" panose="020B0609020204030204" pitchFamily="49" charset="0"/>
              </a:rPr>
              <a:t> = </a:t>
            </a:r>
            <a:r>
              <a:rPr lang="en-US" altLang="zh-CN" sz="1400" b="0" dirty="0" err="1">
                <a:latin typeface="Consolas" panose="020B0609020204030204" pitchFamily="49" charset="0"/>
              </a:rPr>
              <a:t>threadIdx.x</a:t>
            </a:r>
            <a:r>
              <a:rPr lang="en-US" altLang="zh-CN" sz="1400" b="0" dirty="0">
                <a:latin typeface="Consolas" panose="020B0609020204030204" pitchFamily="49" charset="0"/>
              </a:rPr>
              <a:t>;</a:t>
            </a:r>
          </a:p>
          <a:p>
            <a:pPr algn="l">
              <a:spcBef>
                <a:spcPts val="0"/>
              </a:spcBef>
            </a:pPr>
            <a:r>
              <a:rPr lang="en-US" altLang="zh-CN" sz="1400" b="0" dirty="0">
                <a:latin typeface="Consolas" panose="020B0609020204030204" pitchFamily="49" charset="0"/>
              </a:rPr>
              <a:t>    c[</a:t>
            </a:r>
            <a:r>
              <a:rPr lang="en-US" altLang="zh-CN" sz="1400" b="0" dirty="0" err="1">
                <a:latin typeface="Consolas" panose="020B0609020204030204" pitchFamily="49" charset="0"/>
              </a:rPr>
              <a:t>i</a:t>
            </a:r>
            <a:r>
              <a:rPr lang="en-US" altLang="zh-CN" sz="1400" b="0" dirty="0">
                <a:latin typeface="Consolas" panose="020B0609020204030204" pitchFamily="49" charset="0"/>
              </a:rPr>
              <a:t>] = a[</a:t>
            </a:r>
            <a:r>
              <a:rPr lang="en-US" altLang="zh-CN" sz="1400" b="0" dirty="0" err="1">
                <a:latin typeface="Consolas" panose="020B0609020204030204" pitchFamily="49" charset="0"/>
              </a:rPr>
              <a:t>i</a:t>
            </a:r>
            <a:r>
              <a:rPr lang="en-US" altLang="zh-CN" sz="1400" b="0" dirty="0">
                <a:latin typeface="Consolas" panose="020B0609020204030204" pitchFamily="49" charset="0"/>
              </a:rPr>
              <a:t>] + b[</a:t>
            </a:r>
            <a:r>
              <a:rPr lang="en-US" altLang="zh-CN" sz="1400" b="0" dirty="0" err="1">
                <a:latin typeface="Consolas" panose="020B0609020204030204" pitchFamily="49" charset="0"/>
              </a:rPr>
              <a:t>i</a:t>
            </a:r>
            <a:r>
              <a:rPr lang="en-US" altLang="zh-CN" sz="1400" b="0" dirty="0">
                <a:latin typeface="Consolas" panose="020B0609020204030204" pitchFamily="49" charset="0"/>
              </a:rPr>
              <a:t>];</a:t>
            </a:r>
          </a:p>
          <a:p>
            <a:pPr algn="l">
              <a:spcBef>
                <a:spcPts val="0"/>
              </a:spcBef>
            </a:pPr>
            <a:r>
              <a:rPr lang="en-US" altLang="zh-CN" sz="1400" b="0" dirty="0">
                <a:latin typeface="Consolas" panose="020B0609020204030204" pitchFamily="49" charset="0"/>
              </a:rPr>
              <a:t>}</a:t>
            </a:r>
          </a:p>
          <a:p>
            <a:pPr algn="l">
              <a:spcBef>
                <a:spcPts val="0"/>
              </a:spcBef>
            </a:pPr>
            <a:r>
              <a:rPr lang="en-US" altLang="zh-CN" sz="1400" b="0" dirty="0">
                <a:latin typeface="Consolas" panose="020B0609020204030204" pitchFamily="49" charset="0"/>
              </a:rPr>
              <a:t>const int </a:t>
            </a:r>
            <a:r>
              <a:rPr lang="en-US" altLang="zh-CN" sz="1400" b="0" dirty="0" err="1">
                <a:latin typeface="Consolas" panose="020B0609020204030204" pitchFamily="49" charset="0"/>
              </a:rPr>
              <a:t>arraySize</a:t>
            </a:r>
            <a:r>
              <a:rPr lang="en-US" altLang="zh-CN" sz="1400" b="0" dirty="0">
                <a:latin typeface="Consolas" panose="020B0609020204030204" pitchFamily="49" charset="0"/>
              </a:rPr>
              <a:t> = 5;</a:t>
            </a:r>
          </a:p>
          <a:p>
            <a:pPr algn="l">
              <a:spcBef>
                <a:spcPts val="0"/>
              </a:spcBef>
            </a:pPr>
            <a:r>
              <a:rPr lang="en-US" altLang="zh-CN" sz="1400" b="0" dirty="0">
                <a:latin typeface="Consolas" panose="020B0609020204030204" pitchFamily="49" charset="0"/>
              </a:rPr>
              <a:t>const int a[</a:t>
            </a:r>
            <a:r>
              <a:rPr lang="en-US" altLang="zh-CN" sz="1400" b="0" dirty="0" err="1">
                <a:latin typeface="Consolas" panose="020B0609020204030204" pitchFamily="49" charset="0"/>
              </a:rPr>
              <a:t>arraySize</a:t>
            </a:r>
            <a:r>
              <a:rPr lang="en-US" altLang="zh-CN" sz="1400" b="0" dirty="0">
                <a:latin typeface="Consolas" panose="020B0609020204030204" pitchFamily="49" charset="0"/>
              </a:rPr>
              <a:t>] = { 1, 2, 3, 4, 5 };</a:t>
            </a:r>
          </a:p>
          <a:p>
            <a:pPr algn="l">
              <a:spcBef>
                <a:spcPts val="0"/>
              </a:spcBef>
            </a:pPr>
            <a:r>
              <a:rPr lang="en-US" altLang="zh-CN" sz="1400" b="0" dirty="0">
                <a:latin typeface="Consolas" panose="020B0609020204030204" pitchFamily="49" charset="0"/>
              </a:rPr>
              <a:t>const int b[</a:t>
            </a:r>
            <a:r>
              <a:rPr lang="en-US" altLang="zh-CN" sz="1400" b="0" dirty="0" err="1">
                <a:latin typeface="Consolas" panose="020B0609020204030204" pitchFamily="49" charset="0"/>
              </a:rPr>
              <a:t>arraySize</a:t>
            </a:r>
            <a:r>
              <a:rPr lang="en-US" altLang="zh-CN" sz="1400" b="0" dirty="0">
                <a:latin typeface="Consolas" panose="020B0609020204030204" pitchFamily="49" charset="0"/>
              </a:rPr>
              <a:t>] = { 10, 20, 30, 40, 50 };</a:t>
            </a:r>
          </a:p>
          <a:p>
            <a:pPr algn="l">
              <a:spcBef>
                <a:spcPts val="0"/>
              </a:spcBef>
            </a:pPr>
            <a:r>
              <a:rPr lang="en-US" altLang="zh-CN" sz="1400" b="0" dirty="0">
                <a:latin typeface="Consolas" panose="020B0609020204030204" pitchFamily="49" charset="0"/>
              </a:rPr>
              <a:t>int c[</a:t>
            </a:r>
            <a:r>
              <a:rPr lang="en-US" altLang="zh-CN" sz="1400" b="0" dirty="0" err="1">
                <a:latin typeface="Consolas" panose="020B0609020204030204" pitchFamily="49" charset="0"/>
              </a:rPr>
              <a:t>arraySize</a:t>
            </a:r>
            <a:r>
              <a:rPr lang="en-US" altLang="zh-CN" sz="1400" b="0" dirty="0">
                <a:latin typeface="Consolas" panose="020B0609020204030204" pitchFamily="49" charset="0"/>
              </a:rPr>
              <a:t>] = { 0 };</a:t>
            </a:r>
          </a:p>
          <a:p>
            <a:pPr algn="l">
              <a:spcBef>
                <a:spcPts val="0"/>
              </a:spcBef>
            </a:pPr>
            <a:r>
              <a:rPr lang="en-US" altLang="zh-CN" sz="1400" b="0" dirty="0">
                <a:latin typeface="Consolas" panose="020B0609020204030204" pitchFamily="49" charset="0"/>
              </a:rPr>
              <a:t>int *</a:t>
            </a:r>
            <a:r>
              <a:rPr lang="en-US" altLang="zh-CN" sz="1400" b="0" dirty="0" err="1">
                <a:latin typeface="Consolas" panose="020B0609020204030204" pitchFamily="49" charset="0"/>
              </a:rPr>
              <a:t>dev_a</a:t>
            </a:r>
            <a:r>
              <a:rPr lang="en-US" altLang="zh-CN" sz="1400" b="0" dirty="0">
                <a:latin typeface="Consolas" panose="020B0609020204030204" pitchFamily="49" charset="0"/>
              </a:rPr>
              <a:t> = 0;</a:t>
            </a:r>
          </a:p>
          <a:p>
            <a:pPr algn="l">
              <a:spcBef>
                <a:spcPts val="0"/>
              </a:spcBef>
            </a:pPr>
            <a:r>
              <a:rPr lang="en-US" altLang="zh-CN" sz="1400" b="0" dirty="0">
                <a:latin typeface="Consolas" panose="020B0609020204030204" pitchFamily="49" charset="0"/>
              </a:rPr>
              <a:t>int *</a:t>
            </a:r>
            <a:r>
              <a:rPr lang="en-US" altLang="zh-CN" sz="1400" b="0" dirty="0" err="1">
                <a:latin typeface="Consolas" panose="020B0609020204030204" pitchFamily="49" charset="0"/>
              </a:rPr>
              <a:t>dev_b</a:t>
            </a:r>
            <a:r>
              <a:rPr lang="en-US" altLang="zh-CN" sz="1400" b="0" dirty="0">
                <a:latin typeface="Consolas" panose="020B0609020204030204" pitchFamily="49" charset="0"/>
              </a:rPr>
              <a:t> = 0;</a:t>
            </a:r>
          </a:p>
          <a:p>
            <a:pPr algn="l">
              <a:spcBef>
                <a:spcPts val="0"/>
              </a:spcBef>
            </a:pPr>
            <a:r>
              <a:rPr lang="en-US" altLang="zh-CN" sz="1400" b="0" dirty="0">
                <a:latin typeface="Consolas" panose="020B0609020204030204" pitchFamily="49" charset="0"/>
              </a:rPr>
              <a:t>int *</a:t>
            </a:r>
            <a:r>
              <a:rPr lang="en-US" altLang="zh-CN" sz="1400" b="0" dirty="0" err="1">
                <a:latin typeface="Consolas" panose="020B0609020204030204" pitchFamily="49" charset="0"/>
              </a:rPr>
              <a:t>dev_c</a:t>
            </a:r>
            <a:r>
              <a:rPr lang="en-US" altLang="zh-CN" sz="1400" b="0" dirty="0">
                <a:latin typeface="Consolas" panose="020B0609020204030204" pitchFamily="49" charset="0"/>
              </a:rPr>
              <a:t> = 0;</a:t>
            </a:r>
          </a:p>
          <a:p>
            <a:pPr algn="l">
              <a:spcBef>
                <a:spcPts val="0"/>
              </a:spcBef>
            </a:pPr>
            <a:r>
              <a:rPr lang="en-US" altLang="zh-CN" sz="1400" b="0" dirty="0">
                <a:solidFill>
                  <a:srgbClr val="008000"/>
                </a:solidFill>
                <a:latin typeface="Consolas" panose="020B0609020204030204" pitchFamily="49" charset="0"/>
              </a:rPr>
              <a:t>// Choose which GPU to run on, change this on a multi-GPU system.</a:t>
            </a:r>
          </a:p>
          <a:p>
            <a:pPr algn="l">
              <a:spcBef>
                <a:spcPts val="0"/>
              </a:spcBef>
            </a:pPr>
            <a:r>
              <a:rPr lang="en-US" altLang="zh-CN" sz="1400" b="0" dirty="0" err="1">
                <a:latin typeface="Consolas" panose="020B0609020204030204" pitchFamily="49" charset="0"/>
              </a:rPr>
              <a:t>cudaSetDevice</a:t>
            </a:r>
            <a:r>
              <a:rPr lang="en-US" altLang="zh-CN" sz="1400" b="0" dirty="0">
                <a:latin typeface="Consolas" panose="020B0609020204030204" pitchFamily="49" charset="0"/>
              </a:rPr>
              <a:t>(0);</a:t>
            </a:r>
          </a:p>
          <a:p>
            <a:pPr algn="l">
              <a:spcBef>
                <a:spcPts val="0"/>
              </a:spcBef>
            </a:pPr>
            <a:r>
              <a:rPr lang="en-US" altLang="zh-CN" sz="1400" b="0" dirty="0">
                <a:solidFill>
                  <a:srgbClr val="008000"/>
                </a:solidFill>
                <a:latin typeface="Consolas" panose="020B0609020204030204" pitchFamily="49" charset="0"/>
              </a:rPr>
              <a:t>// Allocate GPU buffers for three vectors (two input, one output).</a:t>
            </a:r>
          </a:p>
          <a:p>
            <a:pPr algn="l">
              <a:spcBef>
                <a:spcPts val="0"/>
              </a:spcBef>
            </a:pPr>
            <a:r>
              <a:rPr lang="en-US" altLang="zh-CN" sz="1400" b="0" dirty="0" err="1">
                <a:latin typeface="Consolas" panose="020B0609020204030204" pitchFamily="49" charset="0"/>
              </a:rPr>
              <a:t>cudaMalloc</a:t>
            </a:r>
            <a:r>
              <a:rPr lang="en-US" altLang="zh-CN" sz="1400" b="0" dirty="0">
                <a:latin typeface="Consolas" panose="020B0609020204030204" pitchFamily="49" charset="0"/>
              </a:rPr>
              <a:t>((void**)&amp;</a:t>
            </a:r>
            <a:r>
              <a:rPr lang="en-US" altLang="zh-CN" sz="1400" b="0" dirty="0" err="1">
                <a:latin typeface="Consolas" panose="020B0609020204030204" pitchFamily="49" charset="0"/>
              </a:rPr>
              <a:t>dev_c</a:t>
            </a:r>
            <a:r>
              <a:rPr lang="en-US" altLang="zh-CN" sz="1400" b="0" dirty="0">
                <a:latin typeface="Consolas" panose="020B0609020204030204" pitchFamily="49" charset="0"/>
              </a:rPr>
              <a:t>, size * </a:t>
            </a:r>
            <a:r>
              <a:rPr lang="en-US" altLang="zh-CN" sz="1400" b="0" dirty="0" err="1">
                <a:latin typeface="Consolas" panose="020B0609020204030204" pitchFamily="49" charset="0"/>
              </a:rPr>
              <a:t>sizeof</a:t>
            </a:r>
            <a:r>
              <a:rPr lang="en-US" altLang="zh-CN" sz="1400" b="0" dirty="0">
                <a:latin typeface="Consolas" panose="020B0609020204030204" pitchFamily="49" charset="0"/>
              </a:rPr>
              <a:t>(int));</a:t>
            </a:r>
          </a:p>
          <a:p>
            <a:pPr algn="l">
              <a:spcBef>
                <a:spcPts val="0"/>
              </a:spcBef>
            </a:pPr>
            <a:r>
              <a:rPr lang="en-US" altLang="zh-CN" sz="1400" b="0" dirty="0" err="1">
                <a:latin typeface="Consolas" panose="020B0609020204030204" pitchFamily="49" charset="0"/>
              </a:rPr>
              <a:t>cudaMalloc</a:t>
            </a:r>
            <a:r>
              <a:rPr lang="en-US" altLang="zh-CN" sz="1400" b="0" dirty="0">
                <a:latin typeface="Consolas" panose="020B0609020204030204" pitchFamily="49" charset="0"/>
              </a:rPr>
              <a:t>((void**)&amp;</a:t>
            </a:r>
            <a:r>
              <a:rPr lang="en-US" altLang="zh-CN" sz="1400" b="0" dirty="0" err="1">
                <a:latin typeface="Consolas" panose="020B0609020204030204" pitchFamily="49" charset="0"/>
              </a:rPr>
              <a:t>dev_a</a:t>
            </a:r>
            <a:r>
              <a:rPr lang="en-US" altLang="zh-CN" sz="1400" b="0" dirty="0">
                <a:latin typeface="Consolas" panose="020B0609020204030204" pitchFamily="49" charset="0"/>
              </a:rPr>
              <a:t>, size * </a:t>
            </a:r>
            <a:r>
              <a:rPr lang="en-US" altLang="zh-CN" sz="1400" b="0" dirty="0" err="1">
                <a:latin typeface="Consolas" panose="020B0609020204030204" pitchFamily="49" charset="0"/>
              </a:rPr>
              <a:t>sizeof</a:t>
            </a:r>
            <a:r>
              <a:rPr lang="en-US" altLang="zh-CN" sz="1400" b="0" dirty="0">
                <a:latin typeface="Consolas" panose="020B0609020204030204" pitchFamily="49" charset="0"/>
              </a:rPr>
              <a:t>(int));</a:t>
            </a:r>
          </a:p>
          <a:p>
            <a:pPr algn="l">
              <a:spcBef>
                <a:spcPts val="0"/>
              </a:spcBef>
            </a:pPr>
            <a:r>
              <a:rPr lang="en-US" altLang="zh-CN" sz="1400" b="0" dirty="0" err="1">
                <a:latin typeface="Consolas" panose="020B0609020204030204" pitchFamily="49" charset="0"/>
              </a:rPr>
              <a:t>cudaMalloc</a:t>
            </a:r>
            <a:r>
              <a:rPr lang="en-US" altLang="zh-CN" sz="1400" b="0" dirty="0">
                <a:latin typeface="Consolas" panose="020B0609020204030204" pitchFamily="49" charset="0"/>
              </a:rPr>
              <a:t>((void**)&amp;</a:t>
            </a:r>
            <a:r>
              <a:rPr lang="en-US" altLang="zh-CN" sz="1400" b="0" dirty="0" err="1">
                <a:latin typeface="Consolas" panose="020B0609020204030204" pitchFamily="49" charset="0"/>
              </a:rPr>
              <a:t>dev_b</a:t>
            </a:r>
            <a:r>
              <a:rPr lang="en-US" altLang="zh-CN" sz="1400" b="0" dirty="0">
                <a:latin typeface="Consolas" panose="020B0609020204030204" pitchFamily="49" charset="0"/>
              </a:rPr>
              <a:t>, size * </a:t>
            </a:r>
            <a:r>
              <a:rPr lang="en-US" altLang="zh-CN" sz="1400" b="0" dirty="0" err="1">
                <a:latin typeface="Consolas" panose="020B0609020204030204" pitchFamily="49" charset="0"/>
              </a:rPr>
              <a:t>sizeof</a:t>
            </a:r>
            <a:r>
              <a:rPr lang="en-US" altLang="zh-CN" sz="1400" b="0" dirty="0">
                <a:latin typeface="Consolas" panose="020B0609020204030204" pitchFamily="49" charset="0"/>
              </a:rPr>
              <a:t>(int));</a:t>
            </a:r>
          </a:p>
          <a:p>
            <a:pPr algn="l">
              <a:spcBef>
                <a:spcPts val="0"/>
              </a:spcBef>
            </a:pPr>
            <a:r>
              <a:rPr lang="en-US" altLang="zh-CN" sz="1400" b="0" dirty="0">
                <a:solidFill>
                  <a:srgbClr val="008000"/>
                </a:solidFill>
                <a:latin typeface="Consolas" panose="020B0609020204030204" pitchFamily="49" charset="0"/>
              </a:rPr>
              <a:t>// Copy input vectors from host memory to GPU buffers.</a:t>
            </a:r>
          </a:p>
          <a:p>
            <a:pPr algn="l">
              <a:spcBef>
                <a:spcPts val="0"/>
              </a:spcBef>
            </a:pPr>
            <a:r>
              <a:rPr lang="en-US" altLang="zh-CN" sz="1400" b="0" dirty="0" err="1">
                <a:latin typeface="Consolas" panose="020B0609020204030204" pitchFamily="49" charset="0"/>
              </a:rPr>
              <a:t>cudaMemcpy</a:t>
            </a:r>
            <a:r>
              <a:rPr lang="en-US" altLang="zh-CN" sz="1400" b="0" dirty="0">
                <a:latin typeface="Consolas" panose="020B0609020204030204" pitchFamily="49" charset="0"/>
              </a:rPr>
              <a:t>(</a:t>
            </a:r>
            <a:r>
              <a:rPr lang="en-US" altLang="zh-CN" sz="1400" b="0" dirty="0" err="1">
                <a:latin typeface="Consolas" panose="020B0609020204030204" pitchFamily="49" charset="0"/>
              </a:rPr>
              <a:t>dev_a</a:t>
            </a:r>
            <a:r>
              <a:rPr lang="en-US" altLang="zh-CN" sz="1400" b="0" dirty="0">
                <a:latin typeface="Consolas" panose="020B0609020204030204" pitchFamily="49" charset="0"/>
              </a:rPr>
              <a:t>, a, size * </a:t>
            </a:r>
            <a:r>
              <a:rPr lang="en-US" altLang="zh-CN" sz="1400" b="0" dirty="0" err="1">
                <a:latin typeface="Consolas" panose="020B0609020204030204" pitchFamily="49" charset="0"/>
              </a:rPr>
              <a:t>sizeof</a:t>
            </a:r>
            <a:r>
              <a:rPr lang="en-US" altLang="zh-CN" sz="1400" b="0" dirty="0">
                <a:latin typeface="Consolas" panose="020B0609020204030204" pitchFamily="49" charset="0"/>
              </a:rPr>
              <a:t>(int), </a:t>
            </a:r>
            <a:r>
              <a:rPr lang="en-US" altLang="zh-CN" sz="1400" b="0" dirty="0" err="1">
                <a:latin typeface="Consolas" panose="020B0609020204030204" pitchFamily="49" charset="0"/>
              </a:rPr>
              <a:t>cudaMemcpyHostToDevice</a:t>
            </a:r>
            <a:r>
              <a:rPr lang="en-US" altLang="zh-CN" sz="1400" b="0" dirty="0">
                <a:latin typeface="Consolas" panose="020B0609020204030204" pitchFamily="49" charset="0"/>
              </a:rPr>
              <a:t>);</a:t>
            </a:r>
          </a:p>
          <a:p>
            <a:pPr algn="l">
              <a:spcBef>
                <a:spcPts val="0"/>
              </a:spcBef>
            </a:pPr>
            <a:r>
              <a:rPr lang="en-US" altLang="zh-CN" sz="1400" b="0" dirty="0">
                <a:solidFill>
                  <a:srgbClr val="008000"/>
                </a:solidFill>
                <a:latin typeface="Consolas" panose="020B0609020204030204" pitchFamily="49" charset="0"/>
              </a:rPr>
              <a:t>// Launch a kernel on the GPU with one thread for each element.</a:t>
            </a:r>
          </a:p>
          <a:p>
            <a:pPr algn="l">
              <a:spcBef>
                <a:spcPts val="0"/>
              </a:spcBef>
            </a:pPr>
            <a:r>
              <a:rPr lang="en-US" altLang="zh-CN" sz="1400" b="0" dirty="0" err="1">
                <a:latin typeface="Consolas" panose="020B0609020204030204" pitchFamily="49" charset="0"/>
              </a:rPr>
              <a:t>addKernel</a:t>
            </a:r>
            <a:r>
              <a:rPr lang="en-US" altLang="zh-CN" sz="1400" b="0" dirty="0">
                <a:latin typeface="Consolas" panose="020B0609020204030204" pitchFamily="49" charset="0"/>
              </a:rPr>
              <a:t> &lt;&lt; &lt;1, </a:t>
            </a:r>
            <a:r>
              <a:rPr lang="en-US" altLang="zh-CN" sz="1400" b="0" dirty="0" err="1">
                <a:latin typeface="Consolas" panose="020B0609020204030204" pitchFamily="49" charset="0"/>
              </a:rPr>
              <a:t>arraySize</a:t>
            </a:r>
            <a:r>
              <a:rPr lang="en-US" altLang="zh-CN" sz="1400" b="0" dirty="0">
                <a:latin typeface="Consolas" panose="020B0609020204030204" pitchFamily="49" charset="0"/>
              </a:rPr>
              <a:t> &gt;&gt; &gt;(</a:t>
            </a:r>
            <a:r>
              <a:rPr lang="en-US" altLang="zh-CN" sz="1400" b="0" dirty="0" err="1">
                <a:latin typeface="Consolas" panose="020B0609020204030204" pitchFamily="49" charset="0"/>
              </a:rPr>
              <a:t>dev_c</a:t>
            </a:r>
            <a:r>
              <a:rPr lang="en-US" altLang="zh-CN" sz="1400" b="0" dirty="0">
                <a:latin typeface="Consolas" panose="020B0609020204030204" pitchFamily="49" charset="0"/>
              </a:rPr>
              <a:t>, </a:t>
            </a:r>
            <a:r>
              <a:rPr lang="en-US" altLang="zh-CN" sz="1400" b="0" dirty="0" err="1">
                <a:latin typeface="Consolas" panose="020B0609020204030204" pitchFamily="49" charset="0"/>
              </a:rPr>
              <a:t>dev_a</a:t>
            </a:r>
            <a:r>
              <a:rPr lang="en-US" altLang="zh-CN" sz="1400" b="0" dirty="0">
                <a:latin typeface="Consolas" panose="020B0609020204030204" pitchFamily="49" charset="0"/>
              </a:rPr>
              <a:t>, </a:t>
            </a:r>
            <a:r>
              <a:rPr lang="en-US" altLang="zh-CN" sz="1400" b="0" dirty="0" err="1">
                <a:latin typeface="Consolas" panose="020B0609020204030204" pitchFamily="49" charset="0"/>
              </a:rPr>
              <a:t>dev_b</a:t>
            </a:r>
            <a:r>
              <a:rPr lang="en-US" altLang="zh-CN" sz="1400" b="0" dirty="0">
                <a:latin typeface="Consolas" panose="020B0609020204030204" pitchFamily="49" charset="0"/>
              </a:rPr>
              <a:t>);</a:t>
            </a:r>
          </a:p>
          <a:p>
            <a:pPr algn="l">
              <a:spcBef>
                <a:spcPts val="0"/>
              </a:spcBef>
            </a:pPr>
            <a:r>
              <a:rPr lang="en-US" altLang="zh-CN" sz="1400" b="0" dirty="0">
                <a:solidFill>
                  <a:srgbClr val="008000"/>
                </a:solidFill>
                <a:latin typeface="Consolas" panose="020B0609020204030204" pitchFamily="49" charset="0"/>
              </a:rPr>
              <a:t>// </a:t>
            </a:r>
            <a:r>
              <a:rPr lang="en-US" altLang="zh-CN" sz="1400" b="0" dirty="0" err="1">
                <a:solidFill>
                  <a:srgbClr val="008000"/>
                </a:solidFill>
                <a:latin typeface="Consolas" panose="020B0609020204030204" pitchFamily="49" charset="0"/>
              </a:rPr>
              <a:t>cudaDeviceSynchronize</a:t>
            </a:r>
            <a:r>
              <a:rPr lang="en-US" altLang="zh-CN" sz="1400" b="0" dirty="0">
                <a:solidFill>
                  <a:srgbClr val="008000"/>
                </a:solidFill>
                <a:latin typeface="Consolas" panose="020B0609020204030204" pitchFamily="49" charset="0"/>
              </a:rPr>
              <a:t> waits for the kernel to finish, </a:t>
            </a:r>
          </a:p>
          <a:p>
            <a:pPr algn="l">
              <a:spcBef>
                <a:spcPts val="0"/>
              </a:spcBef>
            </a:pPr>
            <a:r>
              <a:rPr lang="en-US" altLang="zh-CN" sz="1400" b="0" dirty="0" err="1">
                <a:latin typeface="Consolas" panose="020B0609020204030204" pitchFamily="49" charset="0"/>
              </a:rPr>
              <a:t>cudaDeviceSynchronize</a:t>
            </a:r>
            <a:r>
              <a:rPr lang="en-US" altLang="zh-CN" sz="1400" b="0" dirty="0">
                <a:latin typeface="Consolas" panose="020B0609020204030204" pitchFamily="49" charset="0"/>
              </a:rPr>
              <a:t>();</a:t>
            </a:r>
          </a:p>
          <a:p>
            <a:pPr algn="l">
              <a:spcBef>
                <a:spcPts val="0"/>
              </a:spcBef>
            </a:pPr>
            <a:r>
              <a:rPr lang="en-US" altLang="zh-CN" sz="1400" b="0" dirty="0">
                <a:solidFill>
                  <a:srgbClr val="008000"/>
                </a:solidFill>
                <a:latin typeface="Consolas" panose="020B0609020204030204" pitchFamily="49" charset="0"/>
              </a:rPr>
              <a:t>// Copy output vector from GPU buffer to host memory.</a:t>
            </a:r>
          </a:p>
          <a:p>
            <a:pPr algn="l">
              <a:spcBef>
                <a:spcPts val="0"/>
              </a:spcBef>
            </a:pPr>
            <a:r>
              <a:rPr lang="en-US" altLang="zh-CN" sz="1400" b="0" dirty="0" err="1">
                <a:latin typeface="Consolas" panose="020B0609020204030204" pitchFamily="49" charset="0"/>
              </a:rPr>
              <a:t>cudaMemcpy</a:t>
            </a:r>
            <a:r>
              <a:rPr lang="en-US" altLang="zh-CN" sz="1400" b="0" dirty="0">
                <a:latin typeface="Consolas" panose="020B0609020204030204" pitchFamily="49" charset="0"/>
              </a:rPr>
              <a:t>(c, </a:t>
            </a:r>
            <a:r>
              <a:rPr lang="en-US" altLang="zh-CN" sz="1400" b="0" dirty="0" err="1">
                <a:latin typeface="Consolas" panose="020B0609020204030204" pitchFamily="49" charset="0"/>
              </a:rPr>
              <a:t>dev_c</a:t>
            </a:r>
            <a:r>
              <a:rPr lang="en-US" altLang="zh-CN" sz="1400" b="0" dirty="0">
                <a:latin typeface="Consolas" panose="020B0609020204030204" pitchFamily="49" charset="0"/>
              </a:rPr>
              <a:t>, size * </a:t>
            </a:r>
            <a:r>
              <a:rPr lang="en-US" altLang="zh-CN" sz="1400" b="0" dirty="0" err="1">
                <a:latin typeface="Consolas" panose="020B0609020204030204" pitchFamily="49" charset="0"/>
              </a:rPr>
              <a:t>sizeof</a:t>
            </a:r>
            <a:r>
              <a:rPr lang="en-US" altLang="zh-CN" sz="1400" b="0" dirty="0">
                <a:latin typeface="Consolas" panose="020B0609020204030204" pitchFamily="49" charset="0"/>
              </a:rPr>
              <a:t>(int), </a:t>
            </a:r>
            <a:r>
              <a:rPr lang="en-US" altLang="zh-CN" sz="1400" b="0" dirty="0" err="1">
                <a:latin typeface="Consolas" panose="020B0609020204030204" pitchFamily="49" charset="0"/>
              </a:rPr>
              <a:t>cudaMemcpyDeviceToHost</a:t>
            </a:r>
            <a:r>
              <a:rPr lang="en-US" altLang="zh-CN" sz="1400" b="0" dirty="0">
                <a:latin typeface="Consolas" panose="020B0609020204030204" pitchFamily="49" charset="0"/>
              </a:rPr>
              <a:t>);</a:t>
            </a:r>
          </a:p>
          <a:p>
            <a:pPr algn="l">
              <a:spcBef>
                <a:spcPts val="0"/>
              </a:spcBef>
            </a:pPr>
            <a:r>
              <a:rPr lang="en-US" altLang="zh-CN" sz="1400" b="0" dirty="0" err="1">
                <a:latin typeface="Consolas" panose="020B0609020204030204" pitchFamily="49" charset="0"/>
              </a:rPr>
              <a:t>cudaFree</a:t>
            </a:r>
            <a:r>
              <a:rPr lang="en-US" altLang="zh-CN" sz="1400" b="0" dirty="0">
                <a:latin typeface="Consolas" panose="020B0609020204030204" pitchFamily="49" charset="0"/>
              </a:rPr>
              <a:t>(</a:t>
            </a:r>
            <a:r>
              <a:rPr lang="en-US" altLang="zh-CN" sz="1400" b="0" dirty="0" err="1">
                <a:latin typeface="Consolas" panose="020B0609020204030204" pitchFamily="49" charset="0"/>
              </a:rPr>
              <a:t>dev_c</a:t>
            </a:r>
            <a:r>
              <a:rPr lang="en-US" altLang="zh-CN" sz="1400" b="0" dirty="0">
                <a:latin typeface="Consolas" panose="020B0609020204030204" pitchFamily="49" charset="0"/>
              </a:rPr>
              <a:t>);</a:t>
            </a:r>
          </a:p>
          <a:p>
            <a:pPr algn="l">
              <a:spcBef>
                <a:spcPts val="0"/>
              </a:spcBef>
            </a:pPr>
            <a:r>
              <a:rPr lang="en-US" altLang="zh-CN" sz="1400" b="0" dirty="0" err="1">
                <a:latin typeface="Consolas" panose="020B0609020204030204" pitchFamily="49" charset="0"/>
              </a:rPr>
              <a:t>cudaFree</a:t>
            </a:r>
            <a:r>
              <a:rPr lang="en-US" altLang="zh-CN" sz="1400" b="0" dirty="0">
                <a:latin typeface="Consolas" panose="020B0609020204030204" pitchFamily="49" charset="0"/>
              </a:rPr>
              <a:t>(</a:t>
            </a:r>
            <a:r>
              <a:rPr lang="en-US" altLang="zh-CN" sz="1400" b="0" dirty="0" err="1">
                <a:latin typeface="Consolas" panose="020B0609020204030204" pitchFamily="49" charset="0"/>
              </a:rPr>
              <a:t>dev_a</a:t>
            </a:r>
            <a:r>
              <a:rPr lang="en-US" altLang="zh-CN" sz="1400" b="0" dirty="0">
                <a:latin typeface="Consolas" panose="020B0609020204030204" pitchFamily="49" charset="0"/>
              </a:rPr>
              <a:t>);</a:t>
            </a:r>
          </a:p>
          <a:p>
            <a:pPr algn="l">
              <a:spcBef>
                <a:spcPts val="0"/>
              </a:spcBef>
            </a:pPr>
            <a:r>
              <a:rPr lang="en-US" altLang="zh-CN" sz="1400" b="0" dirty="0" err="1">
                <a:latin typeface="Consolas" panose="020B0609020204030204" pitchFamily="49" charset="0"/>
              </a:rPr>
              <a:t>cudaFree</a:t>
            </a:r>
            <a:r>
              <a:rPr lang="en-US" altLang="zh-CN" sz="1400" b="0" dirty="0">
                <a:latin typeface="Consolas" panose="020B0609020204030204" pitchFamily="49" charset="0"/>
              </a:rPr>
              <a:t>(</a:t>
            </a:r>
            <a:r>
              <a:rPr lang="en-US" altLang="zh-CN" sz="1400" b="0" dirty="0" err="1">
                <a:latin typeface="Consolas" panose="020B0609020204030204" pitchFamily="49" charset="0"/>
              </a:rPr>
              <a:t>dev_b</a:t>
            </a:r>
            <a:r>
              <a:rPr lang="en-US" altLang="zh-CN" sz="1400" b="0" dirty="0">
                <a:latin typeface="Consolas" panose="020B0609020204030204" pitchFamily="49" charset="0"/>
              </a:rPr>
              <a:t>);</a:t>
            </a:r>
          </a:p>
        </p:txBody>
      </p:sp>
    </p:spTree>
    <p:extLst>
      <p:ext uri="{BB962C8B-B14F-4D97-AF65-F5344CB8AC3E}">
        <p14:creationId xmlns:p14="http://schemas.microsoft.com/office/powerpoint/2010/main" val="2270189812"/>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30304E-1211-47BA-A6A7-788C4BD1FF65}"/>
              </a:ext>
            </a:extLst>
          </p:cNvPr>
          <p:cNvSpPr>
            <a:spLocks noGrp="1"/>
          </p:cNvSpPr>
          <p:nvPr>
            <p:ph type="title"/>
          </p:nvPr>
        </p:nvSpPr>
        <p:spPr/>
        <p:txBody>
          <a:bodyPr/>
          <a:lstStyle/>
          <a:p>
            <a:r>
              <a:rPr lang="en-US" altLang="zh-CN" dirty="0"/>
              <a:t>9.6.4 </a:t>
            </a:r>
            <a:r>
              <a:rPr lang="zh-CN" altLang="en-US" dirty="0"/>
              <a:t>多线程多处理器体系结构</a:t>
            </a:r>
          </a:p>
        </p:txBody>
      </p:sp>
      <p:sp>
        <p:nvSpPr>
          <p:cNvPr id="2" name="灯片编号占位符 1">
            <a:extLst>
              <a:ext uri="{FF2B5EF4-FFF2-40B4-BE49-F238E27FC236}">
                <a16:creationId xmlns:a16="http://schemas.microsoft.com/office/drawing/2014/main" id="{6235B511-2EDF-481D-949C-59C329CCF08B}"/>
              </a:ext>
            </a:extLst>
          </p:cNvPr>
          <p:cNvSpPr>
            <a:spLocks noGrp="1"/>
          </p:cNvSpPr>
          <p:nvPr>
            <p:ph type="sldNum" sz="quarter" idx="11"/>
          </p:nvPr>
        </p:nvSpPr>
        <p:spPr/>
        <p:txBody>
          <a:bodyPr/>
          <a:lstStyle/>
          <a:p>
            <a:pPr>
              <a:defRPr/>
            </a:pPr>
            <a:fld id="{F7E576E7-D89D-466D-B285-B098DA16894D}" type="slidenum">
              <a:rPr lang="zh-CN" altLang="en-US" smtClean="0"/>
              <a:pPr>
                <a:defRPr/>
              </a:pPr>
              <a:t>69</a:t>
            </a:fld>
            <a:endParaRPr lang="en-US" altLang="zh-CN"/>
          </a:p>
        </p:txBody>
      </p:sp>
      <p:graphicFrame>
        <p:nvGraphicFramePr>
          <p:cNvPr id="5" name="对象 4">
            <a:extLst>
              <a:ext uri="{FF2B5EF4-FFF2-40B4-BE49-F238E27FC236}">
                <a16:creationId xmlns:a16="http://schemas.microsoft.com/office/drawing/2014/main" id="{6941FA43-B26E-4FDF-A850-1067DCDE9C54}"/>
              </a:ext>
            </a:extLst>
          </p:cNvPr>
          <p:cNvGraphicFramePr>
            <a:graphicFrameLocks noChangeAspect="1"/>
          </p:cNvGraphicFramePr>
          <p:nvPr>
            <p:extLst>
              <p:ext uri="{D42A27DB-BD31-4B8C-83A1-F6EECF244321}">
                <p14:modId xmlns:p14="http://schemas.microsoft.com/office/powerpoint/2010/main" val="2016638076"/>
              </p:ext>
            </p:extLst>
          </p:nvPr>
        </p:nvGraphicFramePr>
        <p:xfrm>
          <a:off x="131185" y="836640"/>
          <a:ext cx="8833425" cy="4104570"/>
        </p:xfrm>
        <a:graphic>
          <a:graphicData uri="http://schemas.openxmlformats.org/presentationml/2006/ole">
            <mc:AlternateContent xmlns:mc="http://schemas.openxmlformats.org/markup-compatibility/2006">
              <mc:Choice xmlns:v="urn:schemas-microsoft-com:vml" Requires="v">
                <p:oleObj spid="_x0000_s225286" name="Visio" r:id="rId3" imgW="4409941" imgH="2048017" progId="Visio.Drawing.15">
                  <p:embed/>
                </p:oleObj>
              </mc:Choice>
              <mc:Fallback>
                <p:oleObj name="Visio" r:id="rId3" imgW="4409941" imgH="2048017" progId="Visio.Drawing.15">
                  <p:embed/>
                  <p:pic>
                    <p:nvPicPr>
                      <p:cNvPr id="0" name=""/>
                      <p:cNvPicPr/>
                      <p:nvPr/>
                    </p:nvPicPr>
                    <p:blipFill>
                      <a:blip r:embed="rId4"/>
                      <a:stretch>
                        <a:fillRect/>
                      </a:stretch>
                    </p:blipFill>
                    <p:spPr>
                      <a:xfrm>
                        <a:off x="131185" y="836640"/>
                        <a:ext cx="8833425" cy="4104570"/>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1843942E-C6BF-415C-A884-DFE211DAEBDF}"/>
              </a:ext>
            </a:extLst>
          </p:cNvPr>
          <p:cNvSpPr/>
          <p:nvPr/>
        </p:nvSpPr>
        <p:spPr>
          <a:xfrm>
            <a:off x="3275820" y="5302077"/>
            <a:ext cx="2348720" cy="523220"/>
          </a:xfrm>
          <a:prstGeom prst="rect">
            <a:avLst/>
          </a:prstGeom>
        </p:spPr>
        <p:txBody>
          <a:bodyPr wrap="none">
            <a:spAutoFit/>
          </a:bodyPr>
          <a:lstStyle/>
          <a:p>
            <a:r>
              <a:rPr lang="zh-CN" altLang="en-US" dirty="0">
                <a:solidFill>
                  <a:srgbClr val="0000FF"/>
                </a:solidFill>
              </a:rPr>
              <a:t>锁步指令分配</a:t>
            </a:r>
          </a:p>
        </p:txBody>
      </p:sp>
    </p:spTree>
    <p:extLst>
      <p:ext uri="{BB962C8B-B14F-4D97-AF65-F5344CB8AC3E}">
        <p14:creationId xmlns:p14="http://schemas.microsoft.com/office/powerpoint/2010/main" val="5001139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p>
            <a:fld id="{32CDD1C5-51FB-4224-AAAA-62EE18C6DAFF}" type="slidenum">
              <a:rPr lang="zh-CN" altLang="en-US"/>
              <a:pPr/>
              <a:t>7</a:t>
            </a:fld>
            <a:endParaRPr lang="en-US" altLang="zh-CN"/>
          </a:p>
        </p:txBody>
      </p:sp>
      <p:sp>
        <p:nvSpPr>
          <p:cNvPr id="15363" name="Rectangle 2"/>
          <p:cNvSpPr>
            <a:spLocks noGrp="1" noChangeArrowheads="1"/>
          </p:cNvSpPr>
          <p:nvPr>
            <p:ph type="title"/>
          </p:nvPr>
        </p:nvSpPr>
        <p:spPr/>
        <p:txBody>
          <a:bodyPr/>
          <a:lstStyle/>
          <a:p>
            <a:pPr eaLnBrk="1" hangingPunct="1"/>
            <a:r>
              <a:rPr lang="en-US" altLang="zh-CN"/>
              <a:t>9.1 </a:t>
            </a:r>
            <a:r>
              <a:rPr lang="zh-CN" altLang="en-US"/>
              <a:t>计算机体系结构的</a:t>
            </a:r>
            <a:r>
              <a:rPr lang="zh-CN" altLang="en-US">
                <a:solidFill>
                  <a:srgbClr val="CC0000"/>
                </a:solidFill>
              </a:rPr>
              <a:t>并行性</a:t>
            </a:r>
          </a:p>
        </p:txBody>
      </p:sp>
      <p:sp>
        <p:nvSpPr>
          <p:cNvPr id="15364" name="Rectangle 3"/>
          <p:cNvSpPr>
            <a:spLocks noGrp="1" noChangeArrowheads="1"/>
          </p:cNvSpPr>
          <p:nvPr>
            <p:ph type="body" idx="1"/>
          </p:nvPr>
        </p:nvSpPr>
        <p:spPr>
          <a:xfrm>
            <a:off x="457200" y="1270000"/>
            <a:ext cx="8362950" cy="4319588"/>
          </a:xfrm>
        </p:spPr>
        <p:txBody>
          <a:bodyPr/>
          <a:lstStyle/>
          <a:p>
            <a:pPr eaLnBrk="1" hangingPunct="1">
              <a:spcBef>
                <a:spcPct val="10000"/>
              </a:spcBef>
            </a:pPr>
            <a:r>
              <a:rPr lang="zh-CN" altLang="en-US">
                <a:solidFill>
                  <a:srgbClr val="FF0066"/>
                </a:solidFill>
                <a:ea typeface="黑体" pitchFamily="2" charset="-122"/>
              </a:rPr>
              <a:t>紧耦合系统（直接耦合系统）</a:t>
            </a:r>
            <a:br>
              <a:rPr lang="zh-CN" altLang="en-US">
                <a:solidFill>
                  <a:srgbClr val="FF0066"/>
                </a:solidFill>
                <a:ea typeface="黑体" pitchFamily="2" charset="-122"/>
              </a:rPr>
            </a:br>
            <a:r>
              <a:rPr lang="zh-CN" altLang="en-US"/>
              <a:t>计算机间物理连接的频带较高，一般通过</a:t>
            </a:r>
            <a:r>
              <a:rPr lang="zh-CN" altLang="en-US">
                <a:solidFill>
                  <a:srgbClr val="0000FF"/>
                </a:solidFill>
              </a:rPr>
              <a:t>总线</a:t>
            </a:r>
            <a:r>
              <a:rPr lang="zh-CN" altLang="en-US"/>
              <a:t>或</a:t>
            </a:r>
            <a:r>
              <a:rPr lang="zh-CN" altLang="en-US">
                <a:solidFill>
                  <a:srgbClr val="0000FF"/>
                </a:solidFill>
              </a:rPr>
              <a:t>高速开关</a:t>
            </a:r>
            <a:r>
              <a:rPr lang="zh-CN" altLang="en-US"/>
              <a:t>实现计算机间的互连，可</a:t>
            </a:r>
            <a:r>
              <a:rPr lang="zh-CN" altLang="en-US">
                <a:solidFill>
                  <a:srgbClr val="008000"/>
                </a:solidFill>
              </a:rPr>
              <a:t>共享主存</a:t>
            </a:r>
            <a:r>
              <a:rPr lang="zh-CN" altLang="en-US"/>
              <a:t>。</a:t>
            </a:r>
            <a:endParaRPr lang="zh-CN" altLang="en-US">
              <a:solidFill>
                <a:srgbClr val="FF0066"/>
              </a:solidFill>
              <a:ea typeface="黑体" pitchFamily="2" charset="-122"/>
            </a:endParaRPr>
          </a:p>
          <a:p>
            <a:pPr eaLnBrk="1" hangingPunct="1">
              <a:spcBef>
                <a:spcPct val="10000"/>
              </a:spcBef>
            </a:pPr>
            <a:r>
              <a:rPr lang="zh-CN" altLang="en-US">
                <a:solidFill>
                  <a:srgbClr val="FF0066"/>
                </a:solidFill>
                <a:ea typeface="黑体" pitchFamily="2" charset="-122"/>
              </a:rPr>
              <a:t>松耦合系统（间接耦合系统）</a:t>
            </a:r>
            <a:br>
              <a:rPr lang="zh-CN" altLang="en-US">
                <a:solidFill>
                  <a:srgbClr val="FF0066"/>
                </a:solidFill>
                <a:ea typeface="黑体" pitchFamily="2" charset="-122"/>
              </a:rPr>
            </a:br>
            <a:r>
              <a:rPr lang="zh-CN" altLang="en-US"/>
              <a:t>通过</a:t>
            </a:r>
            <a:r>
              <a:rPr lang="zh-CN" altLang="en-US">
                <a:solidFill>
                  <a:srgbClr val="0000FF"/>
                </a:solidFill>
              </a:rPr>
              <a:t>通道</a:t>
            </a:r>
            <a:r>
              <a:rPr lang="zh-CN" altLang="en-US"/>
              <a:t>或</a:t>
            </a:r>
            <a:r>
              <a:rPr lang="zh-CN" altLang="en-US">
                <a:solidFill>
                  <a:srgbClr val="0000FF"/>
                </a:solidFill>
              </a:rPr>
              <a:t>通信线路</a:t>
            </a:r>
            <a:r>
              <a:rPr lang="zh-CN" altLang="en-US"/>
              <a:t>实现计算机间的互连，可</a:t>
            </a:r>
            <a:r>
              <a:rPr lang="zh-CN" altLang="en-US">
                <a:solidFill>
                  <a:srgbClr val="0000FF"/>
                </a:solidFill>
              </a:rPr>
              <a:t>共享外存设备</a:t>
            </a:r>
            <a:r>
              <a:rPr lang="zh-CN" altLang="en-US"/>
              <a:t>（磁盘、磁带等）。</a:t>
            </a:r>
            <a:br>
              <a:rPr lang="zh-CN" altLang="en-US"/>
            </a:br>
            <a:r>
              <a:rPr lang="zh-CN" altLang="en-US"/>
              <a:t>两种形式：</a:t>
            </a:r>
          </a:p>
          <a:p>
            <a:pPr lvl="1" eaLnBrk="1" hangingPunct="1">
              <a:spcBef>
                <a:spcPct val="10000"/>
              </a:spcBef>
            </a:pPr>
            <a:r>
              <a:rPr lang="zh-CN" altLang="en-US"/>
              <a:t>多台计算机和共享外存设备连接</a:t>
            </a:r>
          </a:p>
          <a:p>
            <a:pPr lvl="1" eaLnBrk="1" hangingPunct="1">
              <a:spcBef>
                <a:spcPct val="10000"/>
              </a:spcBef>
            </a:pPr>
            <a:r>
              <a:rPr lang="zh-CN" altLang="en-US"/>
              <a:t>计算机网，通过通信线路连接</a:t>
            </a:r>
          </a:p>
        </p:txBody>
      </p:sp>
      <p:sp>
        <p:nvSpPr>
          <p:cNvPr id="15365" name="AutoShape 20">
            <a:hlinkClick r:id="" action="ppaction://hlinkshowjump?jump=lastslideviewed" highlightClick="1"/>
          </p:cNvPr>
          <p:cNvSpPr>
            <a:spLocks noChangeArrowheads="1"/>
          </p:cNvSpPr>
          <p:nvPr/>
        </p:nvSpPr>
        <p:spPr bwMode="auto">
          <a:xfrm>
            <a:off x="8315325" y="333375"/>
            <a:ext cx="504825" cy="503238"/>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30304E-1211-47BA-A6A7-788C4BD1FF65}"/>
              </a:ext>
            </a:extLst>
          </p:cNvPr>
          <p:cNvSpPr>
            <a:spLocks noGrp="1"/>
          </p:cNvSpPr>
          <p:nvPr>
            <p:ph type="title"/>
          </p:nvPr>
        </p:nvSpPr>
        <p:spPr/>
        <p:txBody>
          <a:bodyPr/>
          <a:lstStyle/>
          <a:p>
            <a:r>
              <a:rPr lang="en-US" altLang="zh-CN" dirty="0"/>
              <a:t>9.6.4 </a:t>
            </a:r>
            <a:r>
              <a:rPr lang="zh-CN" altLang="en-US" dirty="0"/>
              <a:t>多线程多处理器体系结构</a:t>
            </a:r>
          </a:p>
        </p:txBody>
      </p:sp>
      <p:sp>
        <p:nvSpPr>
          <p:cNvPr id="2" name="灯片编号占位符 1">
            <a:extLst>
              <a:ext uri="{FF2B5EF4-FFF2-40B4-BE49-F238E27FC236}">
                <a16:creationId xmlns:a16="http://schemas.microsoft.com/office/drawing/2014/main" id="{6235B511-2EDF-481D-949C-59C329CCF08B}"/>
              </a:ext>
            </a:extLst>
          </p:cNvPr>
          <p:cNvSpPr>
            <a:spLocks noGrp="1"/>
          </p:cNvSpPr>
          <p:nvPr>
            <p:ph type="sldNum" sz="quarter" idx="11"/>
          </p:nvPr>
        </p:nvSpPr>
        <p:spPr/>
        <p:txBody>
          <a:bodyPr/>
          <a:lstStyle/>
          <a:p>
            <a:pPr>
              <a:defRPr/>
            </a:pPr>
            <a:fld id="{F7E576E7-D89D-466D-B285-B098DA16894D}" type="slidenum">
              <a:rPr lang="zh-CN" altLang="en-US" smtClean="0"/>
              <a:pPr>
                <a:defRPr/>
              </a:pPr>
              <a:t>70</a:t>
            </a:fld>
            <a:endParaRPr lang="en-US" altLang="zh-CN"/>
          </a:p>
        </p:txBody>
      </p:sp>
      <p:graphicFrame>
        <p:nvGraphicFramePr>
          <p:cNvPr id="7" name="对象 6">
            <a:extLst>
              <a:ext uri="{FF2B5EF4-FFF2-40B4-BE49-F238E27FC236}">
                <a16:creationId xmlns:a16="http://schemas.microsoft.com/office/drawing/2014/main" id="{F13A2CD4-A652-46B8-A3BC-9BE57E656C72}"/>
              </a:ext>
            </a:extLst>
          </p:cNvPr>
          <p:cNvGraphicFramePr>
            <a:graphicFrameLocks noChangeAspect="1"/>
          </p:cNvGraphicFramePr>
          <p:nvPr>
            <p:extLst>
              <p:ext uri="{D42A27DB-BD31-4B8C-83A1-F6EECF244321}">
                <p14:modId xmlns:p14="http://schemas.microsoft.com/office/powerpoint/2010/main" val="1974255037"/>
              </p:ext>
            </p:extLst>
          </p:nvPr>
        </p:nvGraphicFramePr>
        <p:xfrm>
          <a:off x="27159" y="1514835"/>
          <a:ext cx="9026243" cy="3168440"/>
        </p:xfrm>
        <a:graphic>
          <a:graphicData uri="http://schemas.openxmlformats.org/presentationml/2006/ole">
            <mc:AlternateContent xmlns:mc="http://schemas.openxmlformats.org/markup-compatibility/2006">
              <mc:Choice xmlns:v="urn:schemas-microsoft-com:vml" Requires="v">
                <p:oleObj spid="_x0000_s226310" name="Visio" r:id="rId3" imgW="6219655" imgH="2143241" progId="Visio.Drawing.15">
                  <p:embed/>
                </p:oleObj>
              </mc:Choice>
              <mc:Fallback>
                <p:oleObj name="Visio" r:id="rId3" imgW="6219655" imgH="2143241" progId="Visio.Drawing.15">
                  <p:embed/>
                  <p:pic>
                    <p:nvPicPr>
                      <p:cNvPr id="0" name=""/>
                      <p:cNvPicPr/>
                      <p:nvPr/>
                    </p:nvPicPr>
                    <p:blipFill>
                      <a:blip r:embed="rId4"/>
                      <a:stretch>
                        <a:fillRect/>
                      </a:stretch>
                    </p:blipFill>
                    <p:spPr>
                      <a:xfrm>
                        <a:off x="27159" y="1514835"/>
                        <a:ext cx="9026243" cy="316844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42470B96-2AB1-4322-9578-E8837D22A3F2}"/>
              </a:ext>
            </a:extLst>
          </p:cNvPr>
          <p:cNvSpPr/>
          <p:nvPr/>
        </p:nvSpPr>
        <p:spPr>
          <a:xfrm>
            <a:off x="2425758" y="5210100"/>
            <a:ext cx="4229043" cy="523220"/>
          </a:xfrm>
          <a:prstGeom prst="rect">
            <a:avLst/>
          </a:prstGeom>
        </p:spPr>
        <p:txBody>
          <a:bodyPr wrap="none">
            <a:spAutoFit/>
          </a:bodyPr>
          <a:lstStyle/>
          <a:p>
            <a:r>
              <a:rPr lang="zh-CN" altLang="en-US" dirty="0">
                <a:solidFill>
                  <a:srgbClr val="0000FF"/>
                </a:solidFill>
              </a:rPr>
              <a:t>四个</a:t>
            </a:r>
            <a:r>
              <a:rPr lang="en-US" altLang="zh-CN" dirty="0">
                <a:solidFill>
                  <a:srgbClr val="0000FF"/>
                </a:solidFill>
              </a:rPr>
              <a:t>warp</a:t>
            </a:r>
            <a:r>
              <a:rPr lang="zh-CN" altLang="en-US" dirty="0">
                <a:solidFill>
                  <a:srgbClr val="0000FF"/>
                </a:solidFill>
              </a:rPr>
              <a:t>调度器调度指令</a:t>
            </a:r>
          </a:p>
        </p:txBody>
      </p:sp>
    </p:spTree>
    <p:extLst>
      <p:ext uri="{BB962C8B-B14F-4D97-AF65-F5344CB8AC3E}">
        <p14:creationId xmlns:p14="http://schemas.microsoft.com/office/powerpoint/2010/main" val="928954112"/>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30304E-1211-47BA-A6A7-788C4BD1FF65}"/>
              </a:ext>
            </a:extLst>
          </p:cNvPr>
          <p:cNvSpPr>
            <a:spLocks noGrp="1"/>
          </p:cNvSpPr>
          <p:nvPr>
            <p:ph type="title"/>
          </p:nvPr>
        </p:nvSpPr>
        <p:spPr/>
        <p:txBody>
          <a:bodyPr/>
          <a:lstStyle/>
          <a:p>
            <a:r>
              <a:rPr lang="en-US" altLang="zh-CN" dirty="0"/>
              <a:t>9.6.4 </a:t>
            </a:r>
            <a:r>
              <a:rPr lang="zh-CN" altLang="en-US" dirty="0"/>
              <a:t>多线程多处理器体系结构</a:t>
            </a:r>
          </a:p>
        </p:txBody>
      </p:sp>
      <p:sp>
        <p:nvSpPr>
          <p:cNvPr id="2" name="灯片编号占位符 1">
            <a:extLst>
              <a:ext uri="{FF2B5EF4-FFF2-40B4-BE49-F238E27FC236}">
                <a16:creationId xmlns:a16="http://schemas.microsoft.com/office/drawing/2014/main" id="{6235B511-2EDF-481D-949C-59C329CCF08B}"/>
              </a:ext>
            </a:extLst>
          </p:cNvPr>
          <p:cNvSpPr>
            <a:spLocks noGrp="1"/>
          </p:cNvSpPr>
          <p:nvPr>
            <p:ph type="sldNum" sz="quarter" idx="11"/>
          </p:nvPr>
        </p:nvSpPr>
        <p:spPr/>
        <p:txBody>
          <a:bodyPr/>
          <a:lstStyle/>
          <a:p>
            <a:pPr>
              <a:defRPr/>
            </a:pPr>
            <a:fld id="{F7E576E7-D89D-466D-B285-B098DA16894D}" type="slidenum">
              <a:rPr lang="zh-CN" altLang="en-US" smtClean="0"/>
              <a:pPr>
                <a:defRPr/>
              </a:pPr>
              <a:t>71</a:t>
            </a:fld>
            <a:endParaRPr lang="en-US" altLang="zh-CN"/>
          </a:p>
        </p:txBody>
      </p:sp>
      <p:graphicFrame>
        <p:nvGraphicFramePr>
          <p:cNvPr id="4" name="对象 3">
            <a:extLst>
              <a:ext uri="{FF2B5EF4-FFF2-40B4-BE49-F238E27FC236}">
                <a16:creationId xmlns:a16="http://schemas.microsoft.com/office/drawing/2014/main" id="{5E2D68DC-E35B-4FF2-99C7-CF7680376646}"/>
              </a:ext>
            </a:extLst>
          </p:cNvPr>
          <p:cNvGraphicFramePr>
            <a:graphicFrameLocks noChangeAspect="1"/>
          </p:cNvGraphicFramePr>
          <p:nvPr>
            <p:extLst>
              <p:ext uri="{D42A27DB-BD31-4B8C-83A1-F6EECF244321}">
                <p14:modId xmlns:p14="http://schemas.microsoft.com/office/powerpoint/2010/main" val="944988958"/>
              </p:ext>
            </p:extLst>
          </p:nvPr>
        </p:nvGraphicFramePr>
        <p:xfrm>
          <a:off x="251400" y="672796"/>
          <a:ext cx="8568750" cy="5420574"/>
        </p:xfrm>
        <a:graphic>
          <a:graphicData uri="http://schemas.openxmlformats.org/presentationml/2006/ole">
            <mc:AlternateContent xmlns:mc="http://schemas.openxmlformats.org/markup-compatibility/2006">
              <mc:Choice xmlns:v="urn:schemas-microsoft-com:vml" Requires="v">
                <p:oleObj spid="_x0000_s227334" name="Visio" r:id="rId3" imgW="3733945" imgH="2647860" progId="Visio.Drawing.15">
                  <p:embed/>
                </p:oleObj>
              </mc:Choice>
              <mc:Fallback>
                <p:oleObj name="Visio" r:id="rId3" imgW="3733945" imgH="2647860" progId="Visio.Drawing.15">
                  <p:embed/>
                  <p:pic>
                    <p:nvPicPr>
                      <p:cNvPr id="0" name=""/>
                      <p:cNvPicPr/>
                      <p:nvPr/>
                    </p:nvPicPr>
                    <p:blipFill>
                      <a:blip r:embed="rId4"/>
                      <a:stretch>
                        <a:fillRect/>
                      </a:stretch>
                    </p:blipFill>
                    <p:spPr>
                      <a:xfrm>
                        <a:off x="251400" y="672796"/>
                        <a:ext cx="8568750" cy="5420574"/>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5B81D6BF-5CDB-471A-9A95-79DD9D16EA7E}"/>
              </a:ext>
            </a:extLst>
          </p:cNvPr>
          <p:cNvSpPr/>
          <p:nvPr/>
        </p:nvSpPr>
        <p:spPr>
          <a:xfrm>
            <a:off x="3230936" y="5983615"/>
            <a:ext cx="2515433" cy="523220"/>
          </a:xfrm>
          <a:prstGeom prst="rect">
            <a:avLst/>
          </a:prstGeom>
        </p:spPr>
        <p:txBody>
          <a:bodyPr wrap="none">
            <a:spAutoFit/>
          </a:bodyPr>
          <a:lstStyle/>
          <a:p>
            <a:r>
              <a:rPr lang="en-US" altLang="zh-CN" dirty="0">
                <a:solidFill>
                  <a:srgbClr val="0000FF"/>
                </a:solidFill>
              </a:rPr>
              <a:t>warp </a:t>
            </a:r>
            <a:r>
              <a:rPr lang="zh-CN" altLang="en-US" dirty="0">
                <a:solidFill>
                  <a:srgbClr val="0000FF"/>
                </a:solidFill>
              </a:rPr>
              <a:t>分支处理</a:t>
            </a:r>
          </a:p>
        </p:txBody>
      </p:sp>
    </p:spTree>
    <p:extLst>
      <p:ext uri="{BB962C8B-B14F-4D97-AF65-F5344CB8AC3E}">
        <p14:creationId xmlns:p14="http://schemas.microsoft.com/office/powerpoint/2010/main" val="1960821732"/>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F57F9-DB4C-4E72-A2E9-DBB6863204CC}"/>
              </a:ext>
            </a:extLst>
          </p:cNvPr>
          <p:cNvSpPr>
            <a:spLocks noGrp="1"/>
          </p:cNvSpPr>
          <p:nvPr>
            <p:ph type="title"/>
          </p:nvPr>
        </p:nvSpPr>
        <p:spPr/>
        <p:txBody>
          <a:bodyPr/>
          <a:lstStyle/>
          <a:p>
            <a:r>
              <a:rPr lang="en-US" altLang="zh-CN" dirty="0"/>
              <a:t>9.6.5  GPU </a:t>
            </a:r>
            <a:r>
              <a:rPr lang="zh-CN" altLang="en-US" dirty="0"/>
              <a:t>内存系统</a:t>
            </a:r>
          </a:p>
        </p:txBody>
      </p:sp>
      <p:graphicFrame>
        <p:nvGraphicFramePr>
          <p:cNvPr id="5" name="内容占位符 4">
            <a:extLst>
              <a:ext uri="{FF2B5EF4-FFF2-40B4-BE49-F238E27FC236}">
                <a16:creationId xmlns:a16="http://schemas.microsoft.com/office/drawing/2014/main" id="{01E43BA8-8556-459E-879A-60C2D7C6FC41}"/>
              </a:ext>
            </a:extLst>
          </p:cNvPr>
          <p:cNvGraphicFramePr>
            <a:graphicFrameLocks noGrp="1"/>
          </p:cNvGraphicFramePr>
          <p:nvPr>
            <p:ph idx="1"/>
            <p:extLst>
              <p:ext uri="{D42A27DB-BD31-4B8C-83A1-F6EECF244321}">
                <p14:modId xmlns:p14="http://schemas.microsoft.com/office/powerpoint/2010/main" val="1137656080"/>
              </p:ext>
            </p:extLst>
          </p:nvPr>
        </p:nvGraphicFramePr>
        <p:xfrm>
          <a:off x="539440" y="1700760"/>
          <a:ext cx="8065120" cy="3600499"/>
        </p:xfrm>
        <a:graphic>
          <a:graphicData uri="http://schemas.openxmlformats.org/drawingml/2006/table">
            <a:tbl>
              <a:tblPr firstRow="1" firstCol="1" bandRow="1">
                <a:tableStyleId>{5940675A-B579-460E-94D1-54222C63F5DA}</a:tableStyleId>
              </a:tblPr>
              <a:tblGrid>
                <a:gridCol w="1489643">
                  <a:extLst>
                    <a:ext uri="{9D8B030D-6E8A-4147-A177-3AD203B41FA5}">
                      <a16:colId xmlns:a16="http://schemas.microsoft.com/office/drawing/2014/main" val="3446720908"/>
                    </a:ext>
                  </a:extLst>
                </a:gridCol>
                <a:gridCol w="1030707">
                  <a:extLst>
                    <a:ext uri="{9D8B030D-6E8A-4147-A177-3AD203B41FA5}">
                      <a16:colId xmlns:a16="http://schemas.microsoft.com/office/drawing/2014/main" val="3682822526"/>
                    </a:ext>
                  </a:extLst>
                </a:gridCol>
                <a:gridCol w="1008140">
                  <a:extLst>
                    <a:ext uri="{9D8B030D-6E8A-4147-A177-3AD203B41FA5}">
                      <a16:colId xmlns:a16="http://schemas.microsoft.com/office/drawing/2014/main" val="2198608636"/>
                    </a:ext>
                  </a:extLst>
                </a:gridCol>
                <a:gridCol w="1224170">
                  <a:extLst>
                    <a:ext uri="{9D8B030D-6E8A-4147-A177-3AD203B41FA5}">
                      <a16:colId xmlns:a16="http://schemas.microsoft.com/office/drawing/2014/main" val="2114822180"/>
                    </a:ext>
                  </a:extLst>
                </a:gridCol>
                <a:gridCol w="1728240">
                  <a:extLst>
                    <a:ext uri="{9D8B030D-6E8A-4147-A177-3AD203B41FA5}">
                      <a16:colId xmlns:a16="http://schemas.microsoft.com/office/drawing/2014/main" val="4169163276"/>
                    </a:ext>
                  </a:extLst>
                </a:gridCol>
                <a:gridCol w="1584220">
                  <a:extLst>
                    <a:ext uri="{9D8B030D-6E8A-4147-A177-3AD203B41FA5}">
                      <a16:colId xmlns:a16="http://schemas.microsoft.com/office/drawing/2014/main" val="1398743973"/>
                    </a:ext>
                  </a:extLst>
                </a:gridCol>
              </a:tblGrid>
              <a:tr h="514357">
                <a:tc>
                  <a:txBody>
                    <a:bodyPr/>
                    <a:lstStyle/>
                    <a:p>
                      <a:pPr algn="ctr">
                        <a:spcAft>
                          <a:spcPts val="0"/>
                        </a:spcAft>
                      </a:pPr>
                      <a:r>
                        <a:rPr lang="zh-CN" sz="2400" b="1" kern="100" dirty="0">
                          <a:effectLst/>
                        </a:rPr>
                        <a:t>类型</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tc>
                  <a:txBody>
                    <a:bodyPr/>
                    <a:lstStyle/>
                    <a:p>
                      <a:pPr algn="ctr">
                        <a:spcAft>
                          <a:spcPts val="0"/>
                        </a:spcAft>
                      </a:pPr>
                      <a:r>
                        <a:rPr lang="zh-CN" sz="2400" b="1" kern="100" dirty="0">
                          <a:effectLst/>
                        </a:rPr>
                        <a:t>位置</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tc>
                  <a:txBody>
                    <a:bodyPr/>
                    <a:lstStyle/>
                    <a:p>
                      <a:pPr algn="ctr">
                        <a:spcAft>
                          <a:spcPts val="0"/>
                        </a:spcAft>
                      </a:pPr>
                      <a:r>
                        <a:rPr lang="zh-CN" sz="2400" b="1" kern="100" dirty="0">
                          <a:effectLst/>
                        </a:rPr>
                        <a:t>缓存</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tc>
                  <a:txBody>
                    <a:bodyPr/>
                    <a:lstStyle/>
                    <a:p>
                      <a:pPr algn="ctr">
                        <a:spcAft>
                          <a:spcPts val="0"/>
                        </a:spcAft>
                      </a:pPr>
                      <a:r>
                        <a:rPr lang="zh-CN" sz="2400" b="1" kern="100" dirty="0">
                          <a:effectLst/>
                        </a:rPr>
                        <a:t>访问</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tc>
                  <a:txBody>
                    <a:bodyPr/>
                    <a:lstStyle/>
                    <a:p>
                      <a:pPr algn="ctr">
                        <a:spcAft>
                          <a:spcPts val="0"/>
                        </a:spcAft>
                      </a:pPr>
                      <a:r>
                        <a:rPr lang="zh-CN" sz="2400" b="1" kern="100" dirty="0">
                          <a:effectLst/>
                        </a:rPr>
                        <a:t>访问范围</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tc>
                  <a:txBody>
                    <a:bodyPr/>
                    <a:lstStyle/>
                    <a:p>
                      <a:pPr algn="ctr">
                        <a:spcAft>
                          <a:spcPts val="0"/>
                        </a:spcAft>
                      </a:pPr>
                      <a:r>
                        <a:rPr lang="zh-CN" sz="2400" b="1" kern="100" dirty="0">
                          <a:effectLst/>
                        </a:rPr>
                        <a:t>生命周期</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9FFFF"/>
                    </a:solidFill>
                  </a:tcPr>
                </a:tc>
                <a:extLst>
                  <a:ext uri="{0D108BD9-81ED-4DB2-BD59-A6C34878D82A}">
                    <a16:rowId xmlns:a16="http://schemas.microsoft.com/office/drawing/2014/main" val="974496317"/>
                  </a:ext>
                </a:extLst>
              </a:tr>
              <a:tr h="514357">
                <a:tc>
                  <a:txBody>
                    <a:bodyPr/>
                    <a:lstStyle/>
                    <a:p>
                      <a:pPr algn="ctr">
                        <a:spcAft>
                          <a:spcPts val="0"/>
                        </a:spcAft>
                      </a:pPr>
                      <a:r>
                        <a:rPr lang="zh-CN" sz="2400" b="1" kern="100" dirty="0">
                          <a:effectLst/>
                        </a:rPr>
                        <a:t>寄存器</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FFFFCC"/>
                    </a:solidFill>
                  </a:tcPr>
                </a:tc>
                <a:tc>
                  <a:txBody>
                    <a:bodyPr/>
                    <a:lstStyle/>
                    <a:p>
                      <a:pPr algn="ctr">
                        <a:spcAft>
                          <a:spcPts val="0"/>
                        </a:spcAft>
                      </a:pPr>
                      <a:r>
                        <a:rPr lang="zh-CN" sz="2400" b="1" kern="100" dirty="0">
                          <a:effectLst/>
                        </a:rPr>
                        <a:t>片上</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solidFill>
                      <a:srgbClr val="FFFFCC"/>
                    </a:solidFill>
                  </a:tcPr>
                </a:tc>
                <a:tc>
                  <a:txBody>
                    <a:bodyPr/>
                    <a:lstStyle/>
                    <a:p>
                      <a:pPr algn="ctr">
                        <a:spcAft>
                          <a:spcPts val="0"/>
                        </a:spcAft>
                      </a:pPr>
                      <a:r>
                        <a:rPr lang="en-US" sz="2400" b="1" kern="100" dirty="0">
                          <a:effectLst/>
                        </a:rPr>
                        <a:t>N/A</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solidFill>
                      <a:srgbClr val="FFFFCC"/>
                    </a:solidFill>
                  </a:tcPr>
                </a:tc>
                <a:tc>
                  <a:txBody>
                    <a:bodyPr/>
                    <a:lstStyle/>
                    <a:p>
                      <a:pPr algn="ctr">
                        <a:spcAft>
                          <a:spcPts val="0"/>
                        </a:spcAft>
                      </a:pPr>
                      <a:r>
                        <a:rPr lang="en-US" sz="2400" b="1" kern="100">
                          <a:effectLst/>
                        </a:rPr>
                        <a:t>R/W</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solidFill>
                      <a:srgbClr val="FFFFCC"/>
                    </a:solidFill>
                  </a:tcPr>
                </a:tc>
                <a:tc>
                  <a:txBody>
                    <a:bodyPr/>
                    <a:lstStyle/>
                    <a:p>
                      <a:pPr algn="ctr">
                        <a:spcAft>
                          <a:spcPts val="0"/>
                        </a:spcAft>
                      </a:pPr>
                      <a:r>
                        <a:rPr lang="zh-CN" sz="2400" b="1" kern="100">
                          <a:effectLst/>
                        </a:rPr>
                        <a:t>线程</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T w="28575" cap="flat" cmpd="sng" algn="ctr">
                      <a:solidFill>
                        <a:schemeClr val="tx1"/>
                      </a:solidFill>
                      <a:prstDash val="solid"/>
                      <a:round/>
                      <a:headEnd type="none" w="med" len="med"/>
                      <a:tailEnd type="none" w="med" len="med"/>
                    </a:lnT>
                    <a:solidFill>
                      <a:srgbClr val="FFFFCC"/>
                    </a:solidFill>
                  </a:tcPr>
                </a:tc>
                <a:tc>
                  <a:txBody>
                    <a:bodyPr/>
                    <a:lstStyle/>
                    <a:p>
                      <a:pPr algn="ctr">
                        <a:spcAft>
                          <a:spcPts val="0"/>
                        </a:spcAft>
                      </a:pPr>
                      <a:r>
                        <a:rPr lang="zh-CN" sz="2400" b="1" kern="100">
                          <a:effectLst/>
                        </a:rPr>
                        <a:t>线程</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FFFFCC"/>
                    </a:solidFill>
                  </a:tcPr>
                </a:tc>
                <a:extLst>
                  <a:ext uri="{0D108BD9-81ED-4DB2-BD59-A6C34878D82A}">
                    <a16:rowId xmlns:a16="http://schemas.microsoft.com/office/drawing/2014/main" val="1208509538"/>
                  </a:ext>
                </a:extLst>
              </a:tr>
              <a:tr h="514357">
                <a:tc>
                  <a:txBody>
                    <a:bodyPr/>
                    <a:lstStyle/>
                    <a:p>
                      <a:pPr algn="ctr">
                        <a:spcAft>
                          <a:spcPts val="0"/>
                        </a:spcAft>
                      </a:pPr>
                      <a:r>
                        <a:rPr lang="zh-CN" sz="2400" b="1" kern="100" dirty="0">
                          <a:effectLst/>
                        </a:rPr>
                        <a:t>本地内存</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solidFill>
                      <a:srgbClr val="FFFFCC"/>
                    </a:solidFill>
                  </a:tcPr>
                </a:tc>
                <a:tc>
                  <a:txBody>
                    <a:bodyPr/>
                    <a:lstStyle/>
                    <a:p>
                      <a:pPr algn="ctr">
                        <a:spcAft>
                          <a:spcPts val="0"/>
                        </a:spcAft>
                      </a:pPr>
                      <a:r>
                        <a:rPr lang="zh-CN" sz="2400" b="1" kern="100" dirty="0">
                          <a:effectLst/>
                        </a:rPr>
                        <a:t>片外</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否</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en-US" sz="2400" b="1" kern="100">
                          <a:effectLst/>
                        </a:rPr>
                        <a:t>R/W</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线程</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线程</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1988468882"/>
                  </a:ext>
                </a:extLst>
              </a:tr>
              <a:tr h="514357">
                <a:tc>
                  <a:txBody>
                    <a:bodyPr/>
                    <a:lstStyle/>
                    <a:p>
                      <a:pPr algn="ctr">
                        <a:spcAft>
                          <a:spcPts val="0"/>
                        </a:spcAft>
                      </a:pPr>
                      <a:r>
                        <a:rPr lang="zh-CN" sz="2400" b="1" kern="100">
                          <a:effectLst/>
                        </a:rPr>
                        <a:t>共享内存</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solidFill>
                      <a:srgbClr val="FFFFCC"/>
                    </a:solidFill>
                  </a:tcPr>
                </a:tc>
                <a:tc>
                  <a:txBody>
                    <a:bodyPr/>
                    <a:lstStyle/>
                    <a:p>
                      <a:pPr algn="ctr">
                        <a:spcAft>
                          <a:spcPts val="0"/>
                        </a:spcAft>
                      </a:pPr>
                      <a:r>
                        <a:rPr lang="zh-CN" sz="2400" b="1" kern="100">
                          <a:effectLst/>
                        </a:rPr>
                        <a:t>片上</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en-US" sz="2400" b="1" kern="100" dirty="0">
                          <a:effectLst/>
                        </a:rPr>
                        <a:t>N/A</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en-US" sz="2400" b="1" kern="100" dirty="0">
                          <a:effectLst/>
                        </a:rPr>
                        <a:t>R/W</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线程块</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线程块</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3610143655"/>
                  </a:ext>
                </a:extLst>
              </a:tr>
              <a:tr h="514357">
                <a:tc>
                  <a:txBody>
                    <a:bodyPr/>
                    <a:lstStyle/>
                    <a:p>
                      <a:pPr algn="ctr">
                        <a:spcAft>
                          <a:spcPts val="0"/>
                        </a:spcAft>
                      </a:pPr>
                      <a:r>
                        <a:rPr lang="zh-CN" sz="2400" b="1" kern="100">
                          <a:effectLst/>
                        </a:rPr>
                        <a:t>常量内存</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solidFill>
                      <a:srgbClr val="FFFFCC"/>
                    </a:solidFill>
                  </a:tcPr>
                </a:tc>
                <a:tc>
                  <a:txBody>
                    <a:bodyPr/>
                    <a:lstStyle/>
                    <a:p>
                      <a:pPr algn="ctr">
                        <a:spcAft>
                          <a:spcPts val="0"/>
                        </a:spcAft>
                      </a:pPr>
                      <a:r>
                        <a:rPr lang="zh-CN" sz="2400" b="1" kern="100">
                          <a:effectLst/>
                        </a:rPr>
                        <a:t>片外</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是</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en-US" sz="2400" b="1" kern="100" dirty="0">
                          <a:effectLst/>
                        </a:rPr>
                        <a:t>R</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dirty="0">
                          <a:effectLst/>
                        </a:rPr>
                        <a:t>线程网格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主机控制</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2788981711"/>
                  </a:ext>
                </a:extLst>
              </a:tr>
              <a:tr h="514357">
                <a:tc>
                  <a:txBody>
                    <a:bodyPr/>
                    <a:lstStyle/>
                    <a:p>
                      <a:pPr algn="ctr">
                        <a:spcAft>
                          <a:spcPts val="0"/>
                        </a:spcAft>
                      </a:pPr>
                      <a:r>
                        <a:rPr lang="zh-CN" sz="2400" b="1" kern="100">
                          <a:effectLst/>
                        </a:rPr>
                        <a:t>全局内存</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solidFill>
                      <a:srgbClr val="FFFFCC"/>
                    </a:solidFill>
                  </a:tcPr>
                </a:tc>
                <a:tc>
                  <a:txBody>
                    <a:bodyPr/>
                    <a:lstStyle/>
                    <a:p>
                      <a:pPr algn="ctr">
                        <a:spcAft>
                          <a:spcPts val="0"/>
                        </a:spcAft>
                      </a:pPr>
                      <a:r>
                        <a:rPr lang="zh-CN" sz="2400" b="1" kern="100">
                          <a:effectLst/>
                        </a:rPr>
                        <a:t>片外</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a:effectLst/>
                        </a:rPr>
                        <a:t>是</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en-US" sz="2400" b="1" kern="100">
                          <a:effectLst/>
                        </a:rPr>
                        <a:t>R/W</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dirty="0">
                          <a:effectLst/>
                        </a:rPr>
                        <a:t>线程网格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solidFill>
                      <a:srgbClr val="FFFFCC"/>
                    </a:solidFill>
                  </a:tcPr>
                </a:tc>
                <a:tc>
                  <a:txBody>
                    <a:bodyPr/>
                    <a:lstStyle/>
                    <a:p>
                      <a:pPr algn="ctr">
                        <a:spcAft>
                          <a:spcPts val="0"/>
                        </a:spcAft>
                      </a:pPr>
                      <a:r>
                        <a:rPr lang="zh-CN" sz="2400" b="1" kern="100" dirty="0">
                          <a:effectLst/>
                        </a:rPr>
                        <a:t>主机控制</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2635853657"/>
                  </a:ext>
                </a:extLst>
              </a:tr>
              <a:tr h="514357">
                <a:tc>
                  <a:txBody>
                    <a:bodyPr/>
                    <a:lstStyle/>
                    <a:p>
                      <a:pPr algn="ctr">
                        <a:spcAft>
                          <a:spcPts val="0"/>
                        </a:spcAft>
                      </a:pPr>
                      <a:r>
                        <a:rPr lang="zh-CN" sz="2400" b="1" kern="100">
                          <a:effectLst/>
                        </a:rPr>
                        <a:t>纹理内存</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CN" sz="2400" b="1" kern="100">
                          <a:effectLst/>
                        </a:rPr>
                        <a:t>片外</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B w="2857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CN" sz="2400" b="1" kern="100">
                          <a:effectLst/>
                        </a:rPr>
                        <a:t>是</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B w="2857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en-US" sz="2400" b="1" kern="100">
                          <a:effectLst/>
                        </a:rPr>
                        <a:t>R</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B w="2857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CN" sz="2400" b="1" kern="100" dirty="0">
                          <a:effectLst/>
                        </a:rPr>
                        <a:t>线程网格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B w="28575" cap="flat" cmpd="sng" algn="ctr">
                      <a:solidFill>
                        <a:schemeClr val="tx1"/>
                      </a:solidFill>
                      <a:prstDash val="solid"/>
                      <a:round/>
                      <a:headEnd type="none" w="med" len="med"/>
                      <a:tailEnd type="none" w="med" len="med"/>
                    </a:lnB>
                    <a:solidFill>
                      <a:srgbClr val="FFFFCC"/>
                    </a:solidFill>
                  </a:tcPr>
                </a:tc>
                <a:tc>
                  <a:txBody>
                    <a:bodyPr/>
                    <a:lstStyle/>
                    <a:p>
                      <a:pPr algn="ctr">
                        <a:spcAft>
                          <a:spcPts val="0"/>
                        </a:spcAft>
                      </a:pPr>
                      <a:r>
                        <a:rPr lang="zh-CN" sz="2400" b="1" kern="100" dirty="0">
                          <a:effectLst/>
                        </a:rPr>
                        <a:t>主机控制</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081" marR="56081"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237067870"/>
                  </a:ext>
                </a:extLst>
              </a:tr>
            </a:tbl>
          </a:graphicData>
        </a:graphic>
      </p:graphicFrame>
      <p:sp>
        <p:nvSpPr>
          <p:cNvPr id="4" name="灯片编号占位符 3">
            <a:extLst>
              <a:ext uri="{FF2B5EF4-FFF2-40B4-BE49-F238E27FC236}">
                <a16:creationId xmlns:a16="http://schemas.microsoft.com/office/drawing/2014/main" id="{28089EC0-8812-4D90-8B9E-D89EB5B28515}"/>
              </a:ext>
            </a:extLst>
          </p:cNvPr>
          <p:cNvSpPr>
            <a:spLocks noGrp="1"/>
          </p:cNvSpPr>
          <p:nvPr>
            <p:ph type="sldNum" sz="quarter" idx="11"/>
          </p:nvPr>
        </p:nvSpPr>
        <p:spPr/>
        <p:txBody>
          <a:bodyPr/>
          <a:lstStyle/>
          <a:p>
            <a:pPr>
              <a:defRPr/>
            </a:pPr>
            <a:fld id="{AABBFEFB-84C5-4B34-ADA0-706ACFA6BEF5}" type="slidenum">
              <a:rPr lang="zh-CN" altLang="en-US" smtClean="0"/>
              <a:pPr>
                <a:defRPr/>
              </a:pPr>
              <a:t>72</a:t>
            </a:fld>
            <a:endParaRPr lang="en-US" altLang="zh-CN"/>
          </a:p>
        </p:txBody>
      </p:sp>
      <p:sp>
        <p:nvSpPr>
          <p:cNvPr id="6" name="矩形 5">
            <a:extLst>
              <a:ext uri="{FF2B5EF4-FFF2-40B4-BE49-F238E27FC236}">
                <a16:creationId xmlns:a16="http://schemas.microsoft.com/office/drawing/2014/main" id="{B25EB476-F855-442D-A8D0-17DFC19C13E2}"/>
              </a:ext>
            </a:extLst>
          </p:cNvPr>
          <p:cNvSpPr/>
          <p:nvPr/>
        </p:nvSpPr>
        <p:spPr>
          <a:xfrm>
            <a:off x="3131800" y="1008196"/>
            <a:ext cx="2709396" cy="523220"/>
          </a:xfrm>
          <a:prstGeom prst="rect">
            <a:avLst/>
          </a:prstGeom>
        </p:spPr>
        <p:txBody>
          <a:bodyPr wrap="none">
            <a:spAutoFit/>
          </a:bodyPr>
          <a:lstStyle/>
          <a:p>
            <a:r>
              <a:rPr lang="zh-CN" altLang="en-US" dirty="0"/>
              <a:t>不同内存的特性</a:t>
            </a:r>
          </a:p>
        </p:txBody>
      </p:sp>
    </p:spTree>
    <p:extLst>
      <p:ext uri="{BB962C8B-B14F-4D97-AF65-F5344CB8AC3E}">
        <p14:creationId xmlns:p14="http://schemas.microsoft.com/office/powerpoint/2010/main" val="391784110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62B2202-CF32-4AE3-BCB6-C7AD0F661F2A}"/>
              </a:ext>
            </a:extLst>
          </p:cNvPr>
          <p:cNvSpPr>
            <a:spLocks noGrp="1"/>
          </p:cNvSpPr>
          <p:nvPr>
            <p:ph type="sldNum" sz="quarter" idx="11"/>
          </p:nvPr>
        </p:nvSpPr>
        <p:spPr/>
        <p:txBody>
          <a:bodyPr/>
          <a:lstStyle/>
          <a:p>
            <a:pPr>
              <a:defRPr/>
            </a:pPr>
            <a:fld id="{AABBFEFB-84C5-4B34-ADA0-706ACFA6BEF5}" type="slidenum">
              <a:rPr lang="zh-CN" altLang="en-US" smtClean="0"/>
              <a:pPr>
                <a:defRPr/>
              </a:pPr>
              <a:t>73</a:t>
            </a:fld>
            <a:endParaRPr lang="en-US" altLang="zh-CN"/>
          </a:p>
        </p:txBody>
      </p:sp>
      <p:graphicFrame>
        <p:nvGraphicFramePr>
          <p:cNvPr id="5" name="对象 4">
            <a:extLst>
              <a:ext uri="{FF2B5EF4-FFF2-40B4-BE49-F238E27FC236}">
                <a16:creationId xmlns:a16="http://schemas.microsoft.com/office/drawing/2014/main" id="{8F426AEB-2D84-4F55-829D-C3607DFF1CF7}"/>
              </a:ext>
            </a:extLst>
          </p:cNvPr>
          <p:cNvGraphicFramePr>
            <a:graphicFrameLocks noChangeAspect="1"/>
          </p:cNvGraphicFramePr>
          <p:nvPr>
            <p:extLst>
              <p:ext uri="{D42A27DB-BD31-4B8C-83A1-F6EECF244321}">
                <p14:modId xmlns:p14="http://schemas.microsoft.com/office/powerpoint/2010/main" val="179663146"/>
              </p:ext>
            </p:extLst>
          </p:nvPr>
        </p:nvGraphicFramePr>
        <p:xfrm>
          <a:off x="395420" y="104639"/>
          <a:ext cx="6717830" cy="6648721"/>
        </p:xfrm>
        <a:graphic>
          <a:graphicData uri="http://schemas.openxmlformats.org/presentationml/2006/ole">
            <mc:AlternateContent xmlns:mc="http://schemas.openxmlformats.org/markup-compatibility/2006">
              <mc:Choice xmlns:v="urn:schemas-microsoft-com:vml" Requires="v">
                <p:oleObj spid="_x0000_s229381" name="Visio" r:id="rId3" imgW="5257713" imgH="5200496" progId="Visio.Drawing.15">
                  <p:embed/>
                </p:oleObj>
              </mc:Choice>
              <mc:Fallback>
                <p:oleObj name="Visio" r:id="rId3" imgW="5257713" imgH="5200496" progId="Visio.Drawing.15">
                  <p:embed/>
                  <p:pic>
                    <p:nvPicPr>
                      <p:cNvPr id="0" name=""/>
                      <p:cNvPicPr/>
                      <p:nvPr/>
                    </p:nvPicPr>
                    <p:blipFill>
                      <a:blip r:embed="rId4"/>
                      <a:stretch>
                        <a:fillRect/>
                      </a:stretch>
                    </p:blipFill>
                    <p:spPr>
                      <a:xfrm>
                        <a:off x="395420" y="104639"/>
                        <a:ext cx="6717830" cy="6648721"/>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E0627895-5240-4E29-A3ED-B304B20E220C}"/>
              </a:ext>
            </a:extLst>
          </p:cNvPr>
          <p:cNvSpPr/>
          <p:nvPr/>
        </p:nvSpPr>
        <p:spPr>
          <a:xfrm rot="5400000">
            <a:off x="5863308" y="3316978"/>
            <a:ext cx="3557385" cy="523220"/>
          </a:xfrm>
          <a:prstGeom prst="rect">
            <a:avLst/>
          </a:prstGeom>
        </p:spPr>
        <p:txBody>
          <a:bodyPr wrap="none">
            <a:spAutoFit/>
          </a:bodyPr>
          <a:lstStyle/>
          <a:p>
            <a:r>
              <a:rPr lang="en-US" altLang="zh-CN" dirty="0">
                <a:solidFill>
                  <a:srgbClr val="0000FF"/>
                </a:solidFill>
              </a:rPr>
              <a:t>GPU </a:t>
            </a:r>
            <a:r>
              <a:rPr lang="zh-CN" altLang="en-US" dirty="0">
                <a:solidFill>
                  <a:srgbClr val="0000FF"/>
                </a:solidFill>
              </a:rPr>
              <a:t>内存结构示意图</a:t>
            </a:r>
          </a:p>
        </p:txBody>
      </p:sp>
      <p:sp>
        <p:nvSpPr>
          <p:cNvPr id="12" name="矩形 11">
            <a:extLst>
              <a:ext uri="{FF2B5EF4-FFF2-40B4-BE49-F238E27FC236}">
                <a16:creationId xmlns:a16="http://schemas.microsoft.com/office/drawing/2014/main" id="{2EA85D77-0F08-446B-84B3-8188D9422F88}"/>
              </a:ext>
            </a:extLst>
          </p:cNvPr>
          <p:cNvSpPr/>
          <p:nvPr/>
        </p:nvSpPr>
        <p:spPr>
          <a:xfrm rot="5400000">
            <a:off x="6735529" y="1894411"/>
            <a:ext cx="3502882" cy="523220"/>
          </a:xfrm>
          <a:prstGeom prst="rect">
            <a:avLst/>
          </a:prstGeom>
        </p:spPr>
        <p:txBody>
          <a:bodyPr wrap="none">
            <a:spAutoFit/>
          </a:bodyPr>
          <a:lstStyle/>
          <a:p>
            <a:r>
              <a:rPr lang="en-US" altLang="zh-CN" kern="0" dirty="0">
                <a:solidFill>
                  <a:srgbClr val="00007D"/>
                </a:solidFill>
                <a:latin typeface="Arial"/>
                <a:ea typeface="黑体"/>
                <a:cs typeface="+mj-cs"/>
              </a:rPr>
              <a:t>9.6.5  GPU </a:t>
            </a:r>
            <a:r>
              <a:rPr lang="zh-CN" altLang="en-US" kern="0" dirty="0">
                <a:solidFill>
                  <a:srgbClr val="00007D"/>
                </a:solidFill>
                <a:latin typeface="Arial"/>
                <a:ea typeface="黑体"/>
                <a:cs typeface="+mj-cs"/>
              </a:rPr>
              <a:t>内存系统</a:t>
            </a:r>
            <a:endParaRPr lang="zh-CN" altLang="en-US" dirty="0"/>
          </a:p>
        </p:txBody>
      </p:sp>
    </p:spTree>
    <p:extLst>
      <p:ext uri="{BB962C8B-B14F-4D97-AF65-F5344CB8AC3E}">
        <p14:creationId xmlns:p14="http://schemas.microsoft.com/office/powerpoint/2010/main" val="389182407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4EB733-42C2-43FF-AC79-CB01A345EFF3}"/>
              </a:ext>
            </a:extLst>
          </p:cNvPr>
          <p:cNvSpPr>
            <a:spLocks noGrp="1"/>
          </p:cNvSpPr>
          <p:nvPr>
            <p:ph type="title"/>
          </p:nvPr>
        </p:nvSpPr>
        <p:spPr/>
        <p:txBody>
          <a:bodyPr/>
          <a:lstStyle/>
          <a:p>
            <a:r>
              <a:rPr lang="en-US" altLang="zh-CN" dirty="0"/>
              <a:t>9.6.6  GPU </a:t>
            </a:r>
            <a:r>
              <a:rPr lang="zh-CN" altLang="en-US" dirty="0"/>
              <a:t>应用实例</a:t>
            </a:r>
          </a:p>
        </p:txBody>
      </p:sp>
      <p:sp>
        <p:nvSpPr>
          <p:cNvPr id="4" name="内容占位符 3">
            <a:extLst>
              <a:ext uri="{FF2B5EF4-FFF2-40B4-BE49-F238E27FC236}">
                <a16:creationId xmlns:a16="http://schemas.microsoft.com/office/drawing/2014/main" id="{A5A2BA36-A28D-4BA4-AE86-2B3B3456CA9B}"/>
              </a:ext>
            </a:extLst>
          </p:cNvPr>
          <p:cNvSpPr>
            <a:spLocks noGrp="1"/>
          </p:cNvSpPr>
          <p:nvPr>
            <p:ph idx="1"/>
          </p:nvPr>
        </p:nvSpPr>
        <p:spPr>
          <a:xfrm>
            <a:off x="179390" y="1044835"/>
            <a:ext cx="8929240" cy="1015975"/>
          </a:xfrm>
        </p:spPr>
        <p:txBody>
          <a:bodyPr/>
          <a:lstStyle/>
          <a:p>
            <a:pPr marL="0" indent="0">
              <a:buNone/>
            </a:pPr>
            <a:r>
              <a:rPr lang="en-US" altLang="zh-CN" dirty="0"/>
              <a:t>【</a:t>
            </a:r>
            <a:r>
              <a:rPr lang="zh-CN" altLang="en-US" dirty="0"/>
              <a:t>例 </a:t>
            </a:r>
            <a:r>
              <a:rPr lang="en-US" altLang="zh-CN" dirty="0"/>
              <a:t>9.8】</a:t>
            </a:r>
            <a:r>
              <a:rPr lang="zh-CN" altLang="en-US" dirty="0"/>
              <a:t>使用</a:t>
            </a:r>
            <a:r>
              <a:rPr lang="en-US" altLang="zh-CN" dirty="0"/>
              <a:t>CUDA</a:t>
            </a:r>
            <a:r>
              <a:rPr lang="zh-CN" altLang="en-US" dirty="0"/>
              <a:t>将</a:t>
            </a:r>
            <a:r>
              <a:rPr lang="zh-CN" altLang="en-US" dirty="0">
                <a:solidFill>
                  <a:srgbClr val="FF0000"/>
                </a:solidFill>
              </a:rPr>
              <a:t>基数排序</a:t>
            </a:r>
            <a:r>
              <a:rPr lang="zh-CN" altLang="en-US" dirty="0"/>
              <a:t>的可并行计算应用程序映射到</a:t>
            </a:r>
            <a:r>
              <a:rPr lang="en-US" altLang="zh-CN" dirty="0"/>
              <a:t>GPU</a:t>
            </a:r>
            <a:r>
              <a:rPr lang="zh-CN" altLang="en-US" dirty="0"/>
              <a:t>。</a:t>
            </a:r>
          </a:p>
        </p:txBody>
      </p:sp>
      <p:sp>
        <p:nvSpPr>
          <p:cNvPr id="2" name="灯片编号占位符 1">
            <a:extLst>
              <a:ext uri="{FF2B5EF4-FFF2-40B4-BE49-F238E27FC236}">
                <a16:creationId xmlns:a16="http://schemas.microsoft.com/office/drawing/2014/main" id="{509C61B8-643D-4A60-B01A-E7C10948FFA6}"/>
              </a:ext>
            </a:extLst>
          </p:cNvPr>
          <p:cNvSpPr>
            <a:spLocks noGrp="1"/>
          </p:cNvSpPr>
          <p:nvPr>
            <p:ph type="sldNum" sz="quarter" idx="11"/>
          </p:nvPr>
        </p:nvSpPr>
        <p:spPr/>
        <p:txBody>
          <a:bodyPr/>
          <a:lstStyle/>
          <a:p>
            <a:pPr>
              <a:defRPr/>
            </a:pPr>
            <a:fld id="{F7E576E7-D89D-466D-B285-B098DA16894D}" type="slidenum">
              <a:rPr lang="zh-CN" altLang="en-US" smtClean="0"/>
              <a:pPr>
                <a:defRPr/>
              </a:pPr>
              <a:t>74</a:t>
            </a:fld>
            <a:endParaRPr lang="en-US" altLang="zh-CN"/>
          </a:p>
        </p:txBody>
      </p:sp>
      <p:graphicFrame>
        <p:nvGraphicFramePr>
          <p:cNvPr id="5" name="对象 4">
            <a:extLst>
              <a:ext uri="{FF2B5EF4-FFF2-40B4-BE49-F238E27FC236}">
                <a16:creationId xmlns:a16="http://schemas.microsoft.com/office/drawing/2014/main" id="{7E1A0EC4-ED8C-4802-95A9-A9909464E09E}"/>
              </a:ext>
            </a:extLst>
          </p:cNvPr>
          <p:cNvGraphicFramePr>
            <a:graphicFrameLocks noChangeAspect="1"/>
          </p:cNvGraphicFramePr>
          <p:nvPr>
            <p:extLst>
              <p:ext uri="{D42A27DB-BD31-4B8C-83A1-F6EECF244321}">
                <p14:modId xmlns:p14="http://schemas.microsoft.com/office/powerpoint/2010/main" val="4016896050"/>
              </p:ext>
            </p:extLst>
          </p:nvPr>
        </p:nvGraphicFramePr>
        <p:xfrm>
          <a:off x="107380" y="2761760"/>
          <a:ext cx="8929240" cy="2005069"/>
        </p:xfrm>
        <a:graphic>
          <a:graphicData uri="http://schemas.openxmlformats.org/presentationml/2006/ole">
            <mc:AlternateContent xmlns:mc="http://schemas.openxmlformats.org/markup-compatibility/2006">
              <mc:Choice xmlns:v="urn:schemas-microsoft-com:vml" Requires="v">
                <p:oleObj spid="_x0000_s230404" name="Visio" r:id="rId3" imgW="5753259" imgH="1257377" progId="Visio.Drawing.15">
                  <p:embed/>
                </p:oleObj>
              </mc:Choice>
              <mc:Fallback>
                <p:oleObj name="Visio" r:id="rId3" imgW="5753259" imgH="1257377" progId="Visio.Drawing.15">
                  <p:embed/>
                  <p:pic>
                    <p:nvPicPr>
                      <p:cNvPr id="0" name=""/>
                      <p:cNvPicPr/>
                      <p:nvPr/>
                    </p:nvPicPr>
                    <p:blipFill>
                      <a:blip r:embed="rId4"/>
                      <a:stretch>
                        <a:fillRect/>
                      </a:stretch>
                    </p:blipFill>
                    <p:spPr>
                      <a:xfrm>
                        <a:off x="107380" y="2761760"/>
                        <a:ext cx="8929240" cy="2005069"/>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C59CC0D1-82F1-4CA0-B527-E057D4D92401}"/>
              </a:ext>
            </a:extLst>
          </p:cNvPr>
          <p:cNvSpPr/>
          <p:nvPr/>
        </p:nvSpPr>
        <p:spPr>
          <a:xfrm>
            <a:off x="3397640" y="4994070"/>
            <a:ext cx="2348720" cy="523220"/>
          </a:xfrm>
          <a:prstGeom prst="rect">
            <a:avLst/>
          </a:prstGeom>
        </p:spPr>
        <p:txBody>
          <a:bodyPr wrap="none">
            <a:spAutoFit/>
          </a:bodyPr>
          <a:lstStyle/>
          <a:p>
            <a:r>
              <a:rPr lang="zh-CN" altLang="en-US" dirty="0">
                <a:solidFill>
                  <a:srgbClr val="0000FF"/>
                </a:solidFill>
              </a:rPr>
              <a:t>基数排序实例</a:t>
            </a:r>
          </a:p>
        </p:txBody>
      </p:sp>
    </p:spTree>
    <p:extLst>
      <p:ext uri="{BB962C8B-B14F-4D97-AF65-F5344CB8AC3E}">
        <p14:creationId xmlns:p14="http://schemas.microsoft.com/office/powerpoint/2010/main" val="48606671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04EB733-42C2-43FF-AC79-CB01A345EFF3}"/>
              </a:ext>
            </a:extLst>
          </p:cNvPr>
          <p:cNvSpPr>
            <a:spLocks noGrp="1"/>
          </p:cNvSpPr>
          <p:nvPr>
            <p:ph type="title"/>
          </p:nvPr>
        </p:nvSpPr>
        <p:spPr/>
        <p:txBody>
          <a:bodyPr/>
          <a:lstStyle/>
          <a:p>
            <a:r>
              <a:rPr lang="en-US" altLang="zh-CN" dirty="0"/>
              <a:t>9.6.6  GPU </a:t>
            </a:r>
            <a:r>
              <a:rPr lang="zh-CN" altLang="en-US" dirty="0"/>
              <a:t>应用实例</a:t>
            </a:r>
          </a:p>
        </p:txBody>
      </p:sp>
      <p:sp>
        <p:nvSpPr>
          <p:cNvPr id="2" name="灯片编号占位符 1">
            <a:extLst>
              <a:ext uri="{FF2B5EF4-FFF2-40B4-BE49-F238E27FC236}">
                <a16:creationId xmlns:a16="http://schemas.microsoft.com/office/drawing/2014/main" id="{509C61B8-643D-4A60-B01A-E7C10948FFA6}"/>
              </a:ext>
            </a:extLst>
          </p:cNvPr>
          <p:cNvSpPr>
            <a:spLocks noGrp="1"/>
          </p:cNvSpPr>
          <p:nvPr>
            <p:ph type="sldNum" sz="quarter" idx="11"/>
          </p:nvPr>
        </p:nvSpPr>
        <p:spPr/>
        <p:txBody>
          <a:bodyPr/>
          <a:lstStyle/>
          <a:p>
            <a:pPr>
              <a:defRPr/>
            </a:pPr>
            <a:fld id="{F7E576E7-D89D-466D-B285-B098DA16894D}" type="slidenum">
              <a:rPr lang="zh-CN" altLang="en-US" smtClean="0"/>
              <a:pPr>
                <a:defRPr/>
              </a:pPr>
              <a:t>75</a:t>
            </a:fld>
            <a:endParaRPr lang="en-US" altLang="zh-CN"/>
          </a:p>
        </p:txBody>
      </p:sp>
      <p:graphicFrame>
        <p:nvGraphicFramePr>
          <p:cNvPr id="9" name="对象 8">
            <a:extLst>
              <a:ext uri="{FF2B5EF4-FFF2-40B4-BE49-F238E27FC236}">
                <a16:creationId xmlns:a16="http://schemas.microsoft.com/office/drawing/2014/main" id="{377186FD-4BC9-47D5-AEE4-0E4EABDBC7D4}"/>
              </a:ext>
            </a:extLst>
          </p:cNvPr>
          <p:cNvGraphicFramePr>
            <a:graphicFrameLocks noChangeAspect="1"/>
          </p:cNvGraphicFramePr>
          <p:nvPr>
            <p:extLst>
              <p:ext uri="{D42A27DB-BD31-4B8C-83A1-F6EECF244321}">
                <p14:modId xmlns:p14="http://schemas.microsoft.com/office/powerpoint/2010/main" val="3694987779"/>
              </p:ext>
            </p:extLst>
          </p:nvPr>
        </p:nvGraphicFramePr>
        <p:xfrm>
          <a:off x="971368" y="692150"/>
          <a:ext cx="7129122" cy="3304624"/>
        </p:xfrm>
        <a:graphic>
          <a:graphicData uri="http://schemas.openxmlformats.org/presentationml/2006/ole">
            <mc:AlternateContent xmlns:mc="http://schemas.openxmlformats.org/markup-compatibility/2006">
              <mc:Choice xmlns:v="urn:schemas-microsoft-com:vml" Requires="v">
                <p:oleObj spid="_x0000_s231430" name="Visio" r:id="rId3" imgW="3581255" imgH="1666772" progId="Visio.Drawing.15">
                  <p:embed/>
                </p:oleObj>
              </mc:Choice>
              <mc:Fallback>
                <p:oleObj name="Visio" r:id="rId3" imgW="3581255" imgH="1666772" progId="Visio.Drawing.15">
                  <p:embed/>
                  <p:pic>
                    <p:nvPicPr>
                      <p:cNvPr id="0" name=""/>
                      <p:cNvPicPr/>
                      <p:nvPr/>
                    </p:nvPicPr>
                    <p:blipFill>
                      <a:blip r:embed="rId4"/>
                      <a:stretch>
                        <a:fillRect/>
                      </a:stretch>
                    </p:blipFill>
                    <p:spPr>
                      <a:xfrm>
                        <a:off x="971368" y="692150"/>
                        <a:ext cx="7129122" cy="330462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BFD0F87-352D-431E-8601-D10ED6D1A578}"/>
              </a:ext>
            </a:extLst>
          </p:cNvPr>
          <p:cNvGraphicFramePr>
            <a:graphicFrameLocks noChangeAspect="1"/>
          </p:cNvGraphicFramePr>
          <p:nvPr>
            <p:extLst>
              <p:ext uri="{D42A27DB-BD31-4B8C-83A1-F6EECF244321}">
                <p14:modId xmlns:p14="http://schemas.microsoft.com/office/powerpoint/2010/main" val="324030135"/>
              </p:ext>
            </p:extLst>
          </p:nvPr>
        </p:nvGraphicFramePr>
        <p:xfrm>
          <a:off x="971940" y="4187402"/>
          <a:ext cx="7056540" cy="2554058"/>
        </p:xfrm>
        <a:graphic>
          <a:graphicData uri="http://schemas.openxmlformats.org/presentationml/2006/ole">
            <mc:AlternateContent xmlns:mc="http://schemas.openxmlformats.org/markup-compatibility/2006">
              <mc:Choice xmlns:v="urn:schemas-microsoft-com:vml" Requires="v">
                <p:oleObj spid="_x0000_s231431" name="Visio" r:id="rId5" imgW="3238399" imgH="1171536" progId="Visio.Drawing.15">
                  <p:embed/>
                </p:oleObj>
              </mc:Choice>
              <mc:Fallback>
                <p:oleObj name="Visio" r:id="rId5" imgW="3238399" imgH="1171536" progId="Visio.Drawing.15">
                  <p:embed/>
                  <p:pic>
                    <p:nvPicPr>
                      <p:cNvPr id="0" name=""/>
                      <p:cNvPicPr/>
                      <p:nvPr/>
                    </p:nvPicPr>
                    <p:blipFill>
                      <a:blip r:embed="rId6"/>
                      <a:stretch>
                        <a:fillRect/>
                      </a:stretch>
                    </p:blipFill>
                    <p:spPr>
                      <a:xfrm>
                        <a:off x="971940" y="4187402"/>
                        <a:ext cx="7056540" cy="2554058"/>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6896D217-AF5A-421A-A7C2-38AE098F0327}"/>
              </a:ext>
            </a:extLst>
          </p:cNvPr>
          <p:cNvSpPr/>
          <p:nvPr/>
        </p:nvSpPr>
        <p:spPr>
          <a:xfrm>
            <a:off x="3707880" y="5960130"/>
            <a:ext cx="2348720" cy="523220"/>
          </a:xfrm>
          <a:prstGeom prst="rect">
            <a:avLst/>
          </a:prstGeom>
        </p:spPr>
        <p:txBody>
          <a:bodyPr wrap="none">
            <a:spAutoFit/>
          </a:bodyPr>
          <a:lstStyle/>
          <a:p>
            <a:r>
              <a:rPr lang="zh-CN" altLang="en-US" dirty="0">
                <a:solidFill>
                  <a:srgbClr val="0000FF"/>
                </a:solidFill>
              </a:rPr>
              <a:t>分段原子操作</a:t>
            </a:r>
          </a:p>
        </p:txBody>
      </p:sp>
      <p:sp>
        <p:nvSpPr>
          <p:cNvPr id="12" name="矩形 11">
            <a:extLst>
              <a:ext uri="{FF2B5EF4-FFF2-40B4-BE49-F238E27FC236}">
                <a16:creationId xmlns:a16="http://schemas.microsoft.com/office/drawing/2014/main" id="{18F44AD1-D807-47EE-9B4A-794C97EBC5C0}"/>
              </a:ext>
            </a:extLst>
          </p:cNvPr>
          <p:cNvSpPr/>
          <p:nvPr/>
        </p:nvSpPr>
        <p:spPr>
          <a:xfrm>
            <a:off x="3995920" y="3473554"/>
            <a:ext cx="3430746" cy="523220"/>
          </a:xfrm>
          <a:prstGeom prst="rect">
            <a:avLst/>
          </a:prstGeom>
        </p:spPr>
        <p:txBody>
          <a:bodyPr wrap="none">
            <a:spAutoFit/>
          </a:bodyPr>
          <a:lstStyle/>
          <a:p>
            <a:r>
              <a:rPr lang="zh-CN" altLang="en-US" dirty="0">
                <a:solidFill>
                  <a:srgbClr val="0000FF"/>
                </a:solidFill>
              </a:rPr>
              <a:t>基数排序的合并过程</a:t>
            </a:r>
          </a:p>
        </p:txBody>
      </p:sp>
    </p:spTree>
    <p:extLst>
      <p:ext uri="{BB962C8B-B14F-4D97-AF65-F5344CB8AC3E}">
        <p14:creationId xmlns:p14="http://schemas.microsoft.com/office/powerpoint/2010/main" val="3916459524"/>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522" name="Rectangle 2"/>
          <p:cNvSpPr>
            <a:spLocks noGrp="1" noChangeArrowheads="1"/>
          </p:cNvSpPr>
          <p:nvPr>
            <p:ph type="subTitle" idx="1"/>
          </p:nvPr>
        </p:nvSpPr>
        <p:spPr>
          <a:xfrm>
            <a:off x="395288" y="1700213"/>
            <a:ext cx="8604250" cy="2592387"/>
          </a:xfrm>
          <a:noFill/>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9</a:t>
            </a:r>
            <a:r>
              <a:rPr lang="zh-CN" altLang="en-US" sz="4000" b="0" dirty="0">
                <a:solidFill>
                  <a:srgbClr val="FFFFFF"/>
                </a:solidFill>
                <a:latin typeface="Arial" charset="0"/>
                <a:ea typeface="黑体" pitchFamily="2" charset="-122"/>
              </a:rPr>
              <a:t>章  </a:t>
            </a:r>
            <a:r>
              <a:rPr lang="zh-CN" altLang="en-US" sz="4000" b="0" dirty="0">
                <a:solidFill>
                  <a:srgbClr val="FF66FF"/>
                </a:solidFill>
                <a:latin typeface="Arial" charset="0"/>
                <a:ea typeface="黑体" pitchFamily="2" charset="-122"/>
              </a:rPr>
              <a:t>并行</a:t>
            </a:r>
            <a:r>
              <a:rPr lang="zh-CN" altLang="en-US" sz="4000" b="0" dirty="0">
                <a:solidFill>
                  <a:srgbClr val="FFFFFF"/>
                </a:solidFill>
                <a:latin typeface="Arial" charset="0"/>
                <a:ea typeface="黑体" pitchFamily="2" charset="-122"/>
              </a:rPr>
              <a:t>体系结构</a:t>
            </a:r>
            <a:endParaRPr lang="zh-CN" altLang="en-US" sz="4000" b="0" dirty="0">
              <a:solidFill>
                <a:srgbClr val="CCFF66"/>
              </a:solidFill>
              <a:latin typeface="Arial" charset="0"/>
              <a:ea typeface="黑体" pitchFamily="2" charset="-122"/>
            </a:endParaRPr>
          </a:p>
        </p:txBody>
      </p:sp>
      <p:sp>
        <p:nvSpPr>
          <p:cNvPr id="1899523" name="Rectangle 3"/>
          <p:cNvSpPr>
            <a:spLocks noChangeArrowheads="1"/>
          </p:cNvSpPr>
          <p:nvPr/>
        </p:nvSpPr>
        <p:spPr bwMode="auto">
          <a:xfrm>
            <a:off x="1331913" y="4579938"/>
            <a:ext cx="7488677"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9.7  </a:t>
            </a:r>
            <a:r>
              <a:rPr lang="zh-CN" altLang="en-US" sz="4000" b="0" dirty="0">
                <a:latin typeface="+mn-lt"/>
                <a:ea typeface="楷体" panose="02010609060101010101" pitchFamily="49" charset="-122"/>
              </a:rPr>
              <a:t>多计算机系统</a:t>
            </a:r>
            <a:endParaRPr lang="zh-CN" altLang="en-US" sz="4000" b="0" dirty="0">
              <a:solidFill>
                <a:srgbClr val="CC0000"/>
              </a:solidFill>
              <a:latin typeface="+mn-lt"/>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899522">
                                            <p:txEl>
                                              <p:pRg st="0" end="0"/>
                                            </p:txEl>
                                          </p:spTgt>
                                        </p:tgtEl>
                                        <p:attrNameLst>
                                          <p:attrName>style.visibility</p:attrName>
                                        </p:attrNameLst>
                                      </p:cBhvr>
                                      <p:to>
                                        <p:strVal val="visible"/>
                                      </p:to>
                                    </p:set>
                                    <p:anim calcmode="lin" valueType="num">
                                      <p:cBhvr>
                                        <p:cTn id="7" dur="500" fill="hold"/>
                                        <p:tgtEl>
                                          <p:spTgt spid="189952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9952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9952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9952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899522">
                                            <p:txEl>
                                              <p:pRg st="1" end="1"/>
                                            </p:txEl>
                                          </p:spTgt>
                                        </p:tgtEl>
                                        <p:attrNameLst>
                                          <p:attrName>style.visibility</p:attrName>
                                        </p:attrNameLst>
                                      </p:cBhvr>
                                      <p:to>
                                        <p:strVal val="visible"/>
                                      </p:to>
                                    </p:set>
                                    <p:anim calcmode="lin" valueType="num">
                                      <p:cBhvr additive="base">
                                        <p:cTn id="14" dur="500" fill="hold"/>
                                        <p:tgtEl>
                                          <p:spTgt spid="189952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89952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899523">
                                            <p:txEl>
                                              <p:pRg st="0" end="0"/>
                                            </p:txEl>
                                          </p:spTgt>
                                        </p:tgtEl>
                                        <p:attrNameLst>
                                          <p:attrName>style.visibility</p:attrName>
                                        </p:attrNameLst>
                                      </p:cBhvr>
                                      <p:to>
                                        <p:strVal val="visible"/>
                                      </p:to>
                                    </p:set>
                                    <p:anim calcmode="lin" valueType="num">
                                      <p:cBhvr additive="base">
                                        <p:cTn id="19" dur="500" fill="hold"/>
                                        <p:tgtEl>
                                          <p:spTgt spid="189952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95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a:spLocks noGrp="1"/>
          </p:cNvSpPr>
          <p:nvPr>
            <p:ph type="sldNum" sz="quarter" idx="11"/>
          </p:nvPr>
        </p:nvSpPr>
        <p:spPr>
          <a:noFill/>
        </p:spPr>
        <p:txBody>
          <a:bodyPr/>
          <a:lstStyle/>
          <a:p>
            <a:fld id="{26EEC2BE-B439-42A1-9A0F-379A17EFBC9F}" type="slidenum">
              <a:rPr lang="zh-CN" altLang="en-US"/>
              <a:pPr/>
              <a:t>77</a:t>
            </a:fld>
            <a:endParaRPr lang="en-US" altLang="zh-CN"/>
          </a:p>
        </p:txBody>
      </p:sp>
      <p:sp>
        <p:nvSpPr>
          <p:cNvPr id="63491" name="Rectangle 2"/>
          <p:cNvSpPr>
            <a:spLocks noGrp="1" noChangeArrowheads="1"/>
          </p:cNvSpPr>
          <p:nvPr>
            <p:ph type="title"/>
          </p:nvPr>
        </p:nvSpPr>
        <p:spPr/>
        <p:txBody>
          <a:bodyPr/>
          <a:lstStyle/>
          <a:p>
            <a:pPr eaLnBrk="1" hangingPunct="1"/>
            <a:r>
              <a:rPr lang="en-US" altLang="zh-CN" dirty="0"/>
              <a:t>9.7.1 </a:t>
            </a:r>
            <a:r>
              <a:rPr lang="zh-CN" altLang="en-US" dirty="0"/>
              <a:t>多计算机的概念</a:t>
            </a:r>
          </a:p>
        </p:txBody>
      </p:sp>
      <p:sp>
        <p:nvSpPr>
          <p:cNvPr id="63492" name="Rectangle 3"/>
          <p:cNvSpPr>
            <a:spLocks noGrp="1" noChangeArrowheads="1"/>
          </p:cNvSpPr>
          <p:nvPr>
            <p:ph type="body" idx="1"/>
          </p:nvPr>
        </p:nvSpPr>
        <p:spPr/>
        <p:txBody>
          <a:bodyPr/>
          <a:lstStyle/>
          <a:p>
            <a:pPr eaLnBrk="1" hangingPunct="1"/>
            <a:r>
              <a:rPr lang="zh-CN" altLang="en-US" dirty="0">
                <a:solidFill>
                  <a:srgbClr val="006600"/>
                </a:solidFill>
                <a:ea typeface="黑体" pitchFamily="2" charset="-122"/>
              </a:rPr>
              <a:t>多计算机系统</a:t>
            </a:r>
            <a:r>
              <a:rPr lang="zh-CN" altLang="en-US" dirty="0"/>
              <a:t>：由独立的计算机作为节点、通过高速互连网络相互连接而构成的系统。</a:t>
            </a:r>
          </a:p>
          <a:p>
            <a:pPr lvl="1" eaLnBrk="1" hangingPunct="1"/>
            <a:r>
              <a:rPr lang="en-US" altLang="zh-CN" dirty="0"/>
              <a:t>MPP</a:t>
            </a:r>
            <a:r>
              <a:rPr lang="zh-CN" altLang="en-US" dirty="0"/>
              <a:t>：使用专用通信网络构成。</a:t>
            </a:r>
            <a:br>
              <a:rPr lang="zh-CN" altLang="en-US" dirty="0"/>
            </a:br>
            <a:r>
              <a:rPr lang="zh-CN" altLang="en-US" dirty="0"/>
              <a:t>例如，</a:t>
            </a:r>
            <a:r>
              <a:rPr lang="en-US" altLang="zh-CN" dirty="0"/>
              <a:t>IBM</a:t>
            </a:r>
            <a:r>
              <a:rPr lang="zh-CN" altLang="en-US" dirty="0"/>
              <a:t>的</a:t>
            </a:r>
            <a:r>
              <a:rPr lang="en-US" altLang="zh-CN" dirty="0" err="1"/>
              <a:t>BlueGene</a:t>
            </a:r>
            <a:r>
              <a:rPr lang="en-US" altLang="zh-CN" dirty="0"/>
              <a:t>/L</a:t>
            </a:r>
            <a:r>
              <a:rPr lang="zh-CN" altLang="en-US" dirty="0"/>
              <a:t>。</a:t>
            </a:r>
          </a:p>
          <a:p>
            <a:pPr lvl="1" eaLnBrk="1" hangingPunct="1"/>
            <a:r>
              <a:rPr lang="zh-CN" altLang="en-US" dirty="0"/>
              <a:t>机群：由比较简单的非定制组件构成。</a:t>
            </a:r>
            <a:br>
              <a:rPr lang="zh-CN" altLang="en-US" dirty="0"/>
            </a:br>
            <a:r>
              <a:rPr lang="zh-CN" altLang="en-US" dirty="0"/>
              <a:t>例如，</a:t>
            </a:r>
            <a:r>
              <a:rPr lang="en-US" altLang="zh-CN" dirty="0"/>
              <a:t>Google</a:t>
            </a:r>
            <a:r>
              <a:rPr lang="zh-CN" altLang="en-US" dirty="0"/>
              <a:t>的搜索引擎。 </a:t>
            </a:r>
            <a:endParaRPr lang="en-US" altLang="zh-CN" dirty="0"/>
          </a:p>
          <a:p>
            <a:pPr eaLnBrk="1" hangingPunct="1"/>
            <a:r>
              <a:rPr lang="zh-CN" altLang="en-US" dirty="0">
                <a:solidFill>
                  <a:srgbClr val="006600"/>
                </a:solidFill>
                <a:ea typeface="黑体" pitchFamily="2" charset="-122"/>
              </a:rPr>
              <a:t>多计算机系统</a:t>
            </a:r>
            <a:r>
              <a:rPr lang="zh-CN" altLang="en-US" dirty="0"/>
              <a:t>要解决的主要</a:t>
            </a:r>
            <a:r>
              <a:rPr lang="zh-CN" altLang="en-US" dirty="0">
                <a:solidFill>
                  <a:srgbClr val="FF6600"/>
                </a:solidFill>
              </a:rPr>
              <a:t>问题</a:t>
            </a:r>
            <a:r>
              <a:rPr lang="zh-CN" altLang="en-US" dirty="0"/>
              <a:t>：</a:t>
            </a:r>
            <a:endParaRPr lang="en-US" altLang="zh-CN" dirty="0"/>
          </a:p>
          <a:p>
            <a:pPr lvl="1" eaLnBrk="1" hangingPunct="1"/>
            <a:r>
              <a:rPr lang="zh-CN" altLang="en-US" dirty="0">
                <a:solidFill>
                  <a:srgbClr val="CC0099"/>
                </a:solidFill>
              </a:rPr>
              <a:t>负载平衡</a:t>
            </a:r>
            <a:r>
              <a:rPr lang="zh-CN" altLang="en-US" dirty="0"/>
              <a:t>技术</a:t>
            </a:r>
          </a:p>
          <a:p>
            <a:pPr lvl="1" eaLnBrk="1" hangingPunct="1"/>
            <a:r>
              <a:rPr lang="zh-CN" altLang="en-US" dirty="0">
                <a:solidFill>
                  <a:srgbClr val="CC0099"/>
                </a:solidFill>
              </a:rPr>
              <a:t>可靠性</a:t>
            </a:r>
            <a:r>
              <a:rPr lang="zh-CN" altLang="en-US" dirty="0"/>
              <a:t>技术</a:t>
            </a:r>
          </a:p>
          <a:p>
            <a:pPr lvl="1" eaLnBrk="1" hangingPunct="1"/>
            <a:r>
              <a:rPr lang="zh-CN" altLang="en-US" dirty="0">
                <a:solidFill>
                  <a:srgbClr val="FF0000"/>
                </a:solidFill>
              </a:rPr>
              <a:t>并行程序</a:t>
            </a:r>
            <a:r>
              <a:rPr lang="zh-CN" altLang="en-US" dirty="0">
                <a:solidFill>
                  <a:srgbClr val="0000FF"/>
                </a:solidFill>
              </a:rPr>
              <a:t>调试工具</a:t>
            </a:r>
            <a:r>
              <a:rPr lang="zh-CN" altLang="en-US" dirty="0"/>
              <a:t>：</a:t>
            </a:r>
            <a:br>
              <a:rPr lang="en-US" altLang="zh-CN" dirty="0"/>
            </a:br>
            <a:r>
              <a:rPr lang="zh-CN" altLang="en-US" dirty="0"/>
              <a:t>并行程序的执行过程不能重现</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p>
            <a:fld id="{0AB649F9-C10C-4412-B7C3-B428CE45C202}" type="slidenum">
              <a:rPr lang="zh-CN" altLang="en-US"/>
              <a:pPr/>
              <a:t>78</a:t>
            </a:fld>
            <a:endParaRPr lang="en-US" altLang="zh-CN"/>
          </a:p>
        </p:txBody>
      </p:sp>
      <p:sp>
        <p:nvSpPr>
          <p:cNvPr id="64515" name="Rectangle 2"/>
          <p:cNvSpPr>
            <a:spLocks noGrp="1" noChangeArrowheads="1"/>
          </p:cNvSpPr>
          <p:nvPr>
            <p:ph type="title"/>
          </p:nvPr>
        </p:nvSpPr>
        <p:spPr/>
        <p:txBody>
          <a:bodyPr/>
          <a:lstStyle/>
          <a:p>
            <a:pPr eaLnBrk="1" hangingPunct="1"/>
            <a:r>
              <a:rPr lang="en-US" altLang="zh-CN" dirty="0"/>
              <a:t>9.7.1 </a:t>
            </a:r>
            <a:r>
              <a:rPr lang="zh-CN" altLang="en-US" dirty="0"/>
              <a:t>多计算机的概念      </a:t>
            </a:r>
            <a:r>
              <a:rPr lang="en-US" altLang="zh-CN" dirty="0">
                <a:solidFill>
                  <a:srgbClr val="006600"/>
                </a:solidFill>
              </a:rPr>
              <a:t>1. </a:t>
            </a:r>
            <a:r>
              <a:rPr lang="zh-CN" altLang="en-US" dirty="0">
                <a:solidFill>
                  <a:srgbClr val="006600"/>
                </a:solidFill>
              </a:rPr>
              <a:t>体系结构</a:t>
            </a:r>
          </a:p>
        </p:txBody>
      </p:sp>
      <p:sp>
        <p:nvSpPr>
          <p:cNvPr id="64516" name="Text Box 5"/>
          <p:cNvSpPr txBox="1">
            <a:spLocks noChangeAspect="1" noChangeArrowheads="1"/>
          </p:cNvSpPr>
          <p:nvPr/>
        </p:nvSpPr>
        <p:spPr bwMode="auto">
          <a:xfrm>
            <a:off x="407988" y="4457700"/>
            <a:ext cx="8426450" cy="541338"/>
          </a:xfrm>
          <a:prstGeom prst="rect">
            <a:avLst/>
          </a:prstGeom>
          <a:solidFill>
            <a:srgbClr val="FFFF99"/>
          </a:solidFill>
          <a:ln w="28575">
            <a:solidFill>
              <a:srgbClr val="000000"/>
            </a:solidFill>
            <a:miter lim="800000"/>
            <a:headEnd/>
            <a:tailEnd/>
          </a:ln>
        </p:spPr>
        <p:txBody>
          <a:bodyPr anchor="ctr"/>
          <a:lstStyle/>
          <a:p>
            <a:pPr>
              <a:lnSpc>
                <a:spcPct val="90000"/>
              </a:lnSpc>
              <a:spcBef>
                <a:spcPct val="0"/>
              </a:spcBef>
            </a:pPr>
            <a:r>
              <a:rPr lang="zh-CN" altLang="en-US" sz="2000"/>
              <a:t>高   性   能   互   连   网   络</a:t>
            </a:r>
          </a:p>
        </p:txBody>
      </p:sp>
      <p:sp>
        <p:nvSpPr>
          <p:cNvPr id="64517" name="Text Box 6"/>
          <p:cNvSpPr txBox="1">
            <a:spLocks noChangeAspect="1" noChangeArrowheads="1"/>
          </p:cNvSpPr>
          <p:nvPr/>
        </p:nvSpPr>
        <p:spPr bwMode="auto">
          <a:xfrm>
            <a:off x="2411413" y="5492750"/>
            <a:ext cx="4608512" cy="384175"/>
          </a:xfrm>
          <a:prstGeom prst="rect">
            <a:avLst/>
          </a:prstGeom>
          <a:solidFill>
            <a:srgbClr val="FFFFFF"/>
          </a:solidFill>
          <a:ln w="9525">
            <a:noFill/>
            <a:miter lim="800000"/>
            <a:headEnd/>
            <a:tailEnd/>
          </a:ln>
        </p:spPr>
        <p:txBody>
          <a:bodyPr lIns="0" tIns="0" rIns="0" bIns="0" anchor="ctr">
            <a:spAutoFit/>
          </a:bodyPr>
          <a:lstStyle/>
          <a:p>
            <a:pPr>
              <a:lnSpc>
                <a:spcPct val="90000"/>
              </a:lnSpc>
              <a:spcBef>
                <a:spcPct val="0"/>
              </a:spcBef>
            </a:pPr>
            <a:r>
              <a:rPr lang="zh-CN" altLang="en-US">
                <a:solidFill>
                  <a:schemeClr val="bg2"/>
                </a:solidFill>
              </a:rPr>
              <a:t>多计算机</a:t>
            </a:r>
            <a:r>
              <a:rPr lang="zh-CN" altLang="en-US">
                <a:solidFill>
                  <a:schemeClr val="bg2"/>
                </a:solidFill>
                <a:latin typeface="宋体" pitchFamily="2" charset="-122"/>
              </a:rPr>
              <a:t>系统的基本结构</a:t>
            </a:r>
            <a:endParaRPr lang="zh-CN" altLang="en-US">
              <a:solidFill>
                <a:schemeClr val="bg2"/>
              </a:solidFill>
            </a:endParaRPr>
          </a:p>
        </p:txBody>
      </p:sp>
      <p:sp>
        <p:nvSpPr>
          <p:cNvPr id="64518" name="Line 7"/>
          <p:cNvSpPr>
            <a:spLocks noChangeAspect="1" noChangeShapeType="1"/>
          </p:cNvSpPr>
          <p:nvPr/>
        </p:nvSpPr>
        <p:spPr bwMode="auto">
          <a:xfrm>
            <a:off x="4384675" y="2573338"/>
            <a:ext cx="476250" cy="0"/>
          </a:xfrm>
          <a:prstGeom prst="line">
            <a:avLst/>
          </a:prstGeom>
          <a:noFill/>
          <a:ln w="57150" cap="rnd">
            <a:solidFill>
              <a:srgbClr val="000000"/>
            </a:solidFill>
            <a:prstDash val="sysDot"/>
            <a:round/>
            <a:headEnd/>
            <a:tailEnd/>
          </a:ln>
        </p:spPr>
        <p:txBody>
          <a:bodyPr anchor="ctr"/>
          <a:lstStyle/>
          <a:p>
            <a:endParaRPr lang="zh-CN" altLang="en-US"/>
          </a:p>
        </p:txBody>
      </p:sp>
      <p:sp>
        <p:nvSpPr>
          <p:cNvPr id="64519" name="Text Box 9"/>
          <p:cNvSpPr txBox="1">
            <a:spLocks noChangeAspect="1" noChangeArrowheads="1"/>
          </p:cNvSpPr>
          <p:nvPr/>
        </p:nvSpPr>
        <p:spPr bwMode="auto">
          <a:xfrm>
            <a:off x="1381125" y="1306513"/>
            <a:ext cx="785813" cy="481012"/>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en-US" altLang="zh-CN" sz="2000"/>
              <a:t>CPU</a:t>
            </a:r>
          </a:p>
        </p:txBody>
      </p:sp>
      <p:sp>
        <p:nvSpPr>
          <p:cNvPr id="64520" name="Line 10"/>
          <p:cNvSpPr>
            <a:spLocks noChangeAspect="1" noChangeShapeType="1"/>
          </p:cNvSpPr>
          <p:nvPr/>
        </p:nvSpPr>
        <p:spPr bwMode="auto">
          <a:xfrm>
            <a:off x="2273300" y="1566863"/>
            <a:ext cx="277813" cy="1587"/>
          </a:xfrm>
          <a:prstGeom prst="line">
            <a:avLst/>
          </a:prstGeom>
          <a:noFill/>
          <a:ln w="57150" cap="rnd">
            <a:solidFill>
              <a:srgbClr val="000000"/>
            </a:solidFill>
            <a:prstDash val="sysDot"/>
            <a:round/>
            <a:headEnd/>
            <a:tailEnd/>
          </a:ln>
        </p:spPr>
        <p:txBody>
          <a:bodyPr anchor="ctr"/>
          <a:lstStyle/>
          <a:p>
            <a:endParaRPr lang="zh-CN" altLang="en-US"/>
          </a:p>
        </p:txBody>
      </p:sp>
      <p:sp>
        <p:nvSpPr>
          <p:cNvPr id="64521" name="Line 11"/>
          <p:cNvSpPr>
            <a:spLocks noChangeAspect="1" noChangeShapeType="1"/>
          </p:cNvSpPr>
          <p:nvPr/>
        </p:nvSpPr>
        <p:spPr bwMode="auto">
          <a:xfrm flipH="1">
            <a:off x="3665538" y="2200275"/>
            <a:ext cx="0" cy="1206500"/>
          </a:xfrm>
          <a:prstGeom prst="line">
            <a:avLst/>
          </a:prstGeom>
          <a:noFill/>
          <a:ln w="57150">
            <a:solidFill>
              <a:srgbClr val="0000FF"/>
            </a:solidFill>
            <a:round/>
            <a:headEnd/>
            <a:tailEnd/>
          </a:ln>
        </p:spPr>
        <p:txBody>
          <a:bodyPr anchor="ctr"/>
          <a:lstStyle/>
          <a:p>
            <a:endParaRPr lang="zh-CN" altLang="en-US"/>
          </a:p>
        </p:txBody>
      </p:sp>
      <p:sp>
        <p:nvSpPr>
          <p:cNvPr id="64522" name="Text Box 12"/>
          <p:cNvSpPr txBox="1">
            <a:spLocks noChangeAspect="1" noChangeArrowheads="1"/>
          </p:cNvSpPr>
          <p:nvPr/>
        </p:nvSpPr>
        <p:spPr bwMode="auto">
          <a:xfrm>
            <a:off x="533400" y="3789363"/>
            <a:ext cx="627063" cy="179387"/>
          </a:xfrm>
          <a:prstGeom prst="rect">
            <a:avLst/>
          </a:prstGeom>
          <a:solidFill>
            <a:srgbClr val="FFFFFF"/>
          </a:solidFill>
          <a:ln w="9525">
            <a:noFill/>
            <a:miter lim="800000"/>
            <a:headEnd/>
            <a:tailEnd/>
          </a:ln>
        </p:spPr>
        <p:txBody>
          <a:bodyPr lIns="0" tIns="0" rIns="0" bIns="0" anchor="ctr"/>
          <a:lstStyle/>
          <a:p>
            <a:pPr>
              <a:lnSpc>
                <a:spcPct val="90000"/>
              </a:lnSpc>
              <a:spcBef>
                <a:spcPct val="0"/>
              </a:spcBef>
            </a:pPr>
            <a:r>
              <a:rPr lang="zh-CN" altLang="en-US" sz="2000"/>
              <a:t>节点</a:t>
            </a:r>
          </a:p>
        </p:txBody>
      </p:sp>
      <p:sp>
        <p:nvSpPr>
          <p:cNvPr id="64523" name="Text Box 13"/>
          <p:cNvSpPr txBox="1">
            <a:spLocks noChangeAspect="1" noChangeArrowheads="1"/>
          </p:cNvSpPr>
          <p:nvPr/>
        </p:nvSpPr>
        <p:spPr bwMode="auto">
          <a:xfrm>
            <a:off x="1589088" y="1971675"/>
            <a:ext cx="1622425" cy="542925"/>
          </a:xfrm>
          <a:prstGeom prst="rect">
            <a:avLst/>
          </a:prstGeom>
          <a:solidFill>
            <a:srgbClr val="FFFF99"/>
          </a:solidFill>
          <a:ln w="28575">
            <a:solidFill>
              <a:srgbClr val="000000"/>
            </a:solidFill>
            <a:miter lim="800000"/>
            <a:headEnd/>
            <a:tailEnd/>
          </a:ln>
        </p:spPr>
        <p:txBody>
          <a:bodyPr anchor="ctr"/>
          <a:lstStyle/>
          <a:p>
            <a:pPr>
              <a:lnSpc>
                <a:spcPct val="90000"/>
              </a:lnSpc>
              <a:spcBef>
                <a:spcPct val="0"/>
              </a:spcBef>
            </a:pPr>
            <a:r>
              <a:rPr lang="zh-CN" altLang="en-US" sz="2000"/>
              <a:t>本地互连</a:t>
            </a:r>
          </a:p>
        </p:txBody>
      </p:sp>
      <p:sp>
        <p:nvSpPr>
          <p:cNvPr id="64524" name="Line 14"/>
          <p:cNvSpPr>
            <a:spLocks noChangeAspect="1" noChangeShapeType="1"/>
          </p:cNvSpPr>
          <p:nvPr/>
        </p:nvSpPr>
        <p:spPr bwMode="auto">
          <a:xfrm>
            <a:off x="1403350" y="2235200"/>
            <a:ext cx="196850" cy="0"/>
          </a:xfrm>
          <a:prstGeom prst="line">
            <a:avLst/>
          </a:prstGeom>
          <a:noFill/>
          <a:ln w="57150">
            <a:solidFill>
              <a:srgbClr val="0000FF"/>
            </a:solidFill>
            <a:round/>
            <a:headEnd/>
            <a:tailEnd/>
          </a:ln>
        </p:spPr>
        <p:txBody>
          <a:bodyPr anchor="ctr"/>
          <a:lstStyle/>
          <a:p>
            <a:endParaRPr lang="zh-CN" altLang="en-US"/>
          </a:p>
        </p:txBody>
      </p:sp>
      <p:sp>
        <p:nvSpPr>
          <p:cNvPr id="64525" name="Text Box 15"/>
          <p:cNvSpPr txBox="1">
            <a:spLocks noChangeAspect="1" noChangeArrowheads="1"/>
          </p:cNvSpPr>
          <p:nvPr/>
        </p:nvSpPr>
        <p:spPr bwMode="auto">
          <a:xfrm>
            <a:off x="2632075" y="1306513"/>
            <a:ext cx="787400" cy="481012"/>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en-US" altLang="zh-CN" sz="2000"/>
              <a:t>CPU</a:t>
            </a:r>
          </a:p>
        </p:txBody>
      </p:sp>
      <p:sp>
        <p:nvSpPr>
          <p:cNvPr id="64526" name="Text Box 16"/>
          <p:cNvSpPr txBox="1">
            <a:spLocks noChangeAspect="1" noChangeArrowheads="1"/>
          </p:cNvSpPr>
          <p:nvPr/>
        </p:nvSpPr>
        <p:spPr bwMode="auto">
          <a:xfrm>
            <a:off x="1381125" y="2693988"/>
            <a:ext cx="785813" cy="4794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内存</a:t>
            </a:r>
          </a:p>
        </p:txBody>
      </p:sp>
      <p:sp>
        <p:nvSpPr>
          <p:cNvPr id="64527" name="Text Box 17"/>
          <p:cNvSpPr txBox="1">
            <a:spLocks noChangeAspect="1" noChangeArrowheads="1"/>
          </p:cNvSpPr>
          <p:nvPr/>
        </p:nvSpPr>
        <p:spPr bwMode="auto">
          <a:xfrm>
            <a:off x="2698750" y="2703513"/>
            <a:ext cx="790575" cy="4794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内存</a:t>
            </a:r>
          </a:p>
        </p:txBody>
      </p:sp>
      <p:sp>
        <p:nvSpPr>
          <p:cNvPr id="64528" name="Text Box 18"/>
          <p:cNvSpPr txBox="1">
            <a:spLocks noChangeAspect="1" noChangeArrowheads="1"/>
          </p:cNvSpPr>
          <p:nvPr/>
        </p:nvSpPr>
        <p:spPr bwMode="auto">
          <a:xfrm>
            <a:off x="3248025" y="3416300"/>
            <a:ext cx="833438" cy="6572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通信</a:t>
            </a:r>
          </a:p>
          <a:p>
            <a:pPr>
              <a:lnSpc>
                <a:spcPct val="90000"/>
              </a:lnSpc>
              <a:spcBef>
                <a:spcPct val="0"/>
              </a:spcBef>
            </a:pPr>
            <a:r>
              <a:rPr lang="zh-CN" altLang="en-US" sz="2000"/>
              <a:t>处理器</a:t>
            </a:r>
          </a:p>
        </p:txBody>
      </p:sp>
      <p:sp>
        <p:nvSpPr>
          <p:cNvPr id="64529" name="Line 19"/>
          <p:cNvSpPr>
            <a:spLocks noChangeAspect="1" noChangeShapeType="1"/>
          </p:cNvSpPr>
          <p:nvPr/>
        </p:nvSpPr>
        <p:spPr bwMode="auto">
          <a:xfrm>
            <a:off x="1798638" y="2513013"/>
            <a:ext cx="0" cy="180975"/>
          </a:xfrm>
          <a:prstGeom prst="line">
            <a:avLst/>
          </a:prstGeom>
          <a:noFill/>
          <a:ln w="57150">
            <a:solidFill>
              <a:srgbClr val="0000FF"/>
            </a:solidFill>
            <a:round/>
            <a:headEnd/>
            <a:tailEnd/>
          </a:ln>
        </p:spPr>
        <p:txBody>
          <a:bodyPr anchor="ctr"/>
          <a:lstStyle/>
          <a:p>
            <a:endParaRPr lang="zh-CN" altLang="en-US"/>
          </a:p>
        </p:txBody>
      </p:sp>
      <p:sp>
        <p:nvSpPr>
          <p:cNvPr id="64530" name="Line 20"/>
          <p:cNvSpPr>
            <a:spLocks noChangeAspect="1" noChangeShapeType="1"/>
          </p:cNvSpPr>
          <p:nvPr/>
        </p:nvSpPr>
        <p:spPr bwMode="auto">
          <a:xfrm>
            <a:off x="3049588" y="1789113"/>
            <a:ext cx="1587" cy="182562"/>
          </a:xfrm>
          <a:prstGeom prst="line">
            <a:avLst/>
          </a:prstGeom>
          <a:noFill/>
          <a:ln w="57150">
            <a:solidFill>
              <a:srgbClr val="0000FF"/>
            </a:solidFill>
            <a:round/>
            <a:headEnd/>
            <a:tailEnd/>
          </a:ln>
        </p:spPr>
        <p:txBody>
          <a:bodyPr anchor="ctr"/>
          <a:lstStyle/>
          <a:p>
            <a:endParaRPr lang="zh-CN" altLang="en-US"/>
          </a:p>
        </p:txBody>
      </p:sp>
      <p:sp>
        <p:nvSpPr>
          <p:cNvPr id="64531" name="Line 21"/>
          <p:cNvSpPr>
            <a:spLocks noChangeAspect="1" noChangeShapeType="1"/>
          </p:cNvSpPr>
          <p:nvPr/>
        </p:nvSpPr>
        <p:spPr bwMode="auto">
          <a:xfrm>
            <a:off x="3049588" y="2513013"/>
            <a:ext cx="1587" cy="180975"/>
          </a:xfrm>
          <a:prstGeom prst="line">
            <a:avLst/>
          </a:prstGeom>
          <a:noFill/>
          <a:ln w="57150">
            <a:solidFill>
              <a:srgbClr val="0000FF"/>
            </a:solidFill>
            <a:round/>
            <a:headEnd/>
            <a:tailEnd/>
          </a:ln>
        </p:spPr>
        <p:txBody>
          <a:bodyPr anchor="ctr"/>
          <a:lstStyle/>
          <a:p>
            <a:endParaRPr lang="zh-CN" altLang="en-US"/>
          </a:p>
        </p:txBody>
      </p:sp>
      <p:sp>
        <p:nvSpPr>
          <p:cNvPr id="64532" name="Text Box 22"/>
          <p:cNvSpPr txBox="1">
            <a:spLocks noChangeAspect="1" noChangeArrowheads="1"/>
          </p:cNvSpPr>
          <p:nvPr/>
        </p:nvSpPr>
        <p:spPr bwMode="auto">
          <a:xfrm>
            <a:off x="476250" y="1890713"/>
            <a:ext cx="915988" cy="6572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磁盘</a:t>
            </a:r>
          </a:p>
          <a:p>
            <a:pPr>
              <a:lnSpc>
                <a:spcPct val="90000"/>
              </a:lnSpc>
              <a:spcBef>
                <a:spcPct val="0"/>
              </a:spcBef>
            </a:pPr>
            <a:r>
              <a:rPr lang="en-US" altLang="zh-CN" sz="2000"/>
              <a:t>I/O</a:t>
            </a:r>
            <a:r>
              <a:rPr lang="zh-CN" altLang="en-US" sz="2000"/>
              <a:t>设备</a:t>
            </a:r>
          </a:p>
        </p:txBody>
      </p:sp>
      <p:sp>
        <p:nvSpPr>
          <p:cNvPr id="64533" name="Rectangle 23"/>
          <p:cNvSpPr>
            <a:spLocks noChangeAspect="1" noChangeArrowheads="1"/>
          </p:cNvSpPr>
          <p:nvPr/>
        </p:nvSpPr>
        <p:spPr bwMode="auto">
          <a:xfrm>
            <a:off x="395288" y="1225550"/>
            <a:ext cx="3790950" cy="2944813"/>
          </a:xfrm>
          <a:prstGeom prst="rect">
            <a:avLst/>
          </a:prstGeom>
          <a:noFill/>
          <a:ln w="19050">
            <a:solidFill>
              <a:srgbClr val="FF3300"/>
            </a:solidFill>
            <a:prstDash val="dash"/>
            <a:miter lim="800000"/>
            <a:headEnd/>
            <a:tailEnd/>
          </a:ln>
        </p:spPr>
        <p:txBody>
          <a:bodyPr anchor="ctr"/>
          <a:lstStyle/>
          <a:p>
            <a:endParaRPr lang="zh-CN" altLang="en-US"/>
          </a:p>
        </p:txBody>
      </p:sp>
      <p:sp>
        <p:nvSpPr>
          <p:cNvPr id="64534" name="Line 24"/>
          <p:cNvSpPr>
            <a:spLocks noChangeAspect="1" noChangeShapeType="1"/>
          </p:cNvSpPr>
          <p:nvPr/>
        </p:nvSpPr>
        <p:spPr bwMode="auto">
          <a:xfrm>
            <a:off x="3675063" y="4084638"/>
            <a:ext cx="1587" cy="361950"/>
          </a:xfrm>
          <a:prstGeom prst="line">
            <a:avLst/>
          </a:prstGeom>
          <a:noFill/>
          <a:ln w="57150">
            <a:solidFill>
              <a:srgbClr val="0000FF"/>
            </a:solidFill>
            <a:round/>
            <a:headEnd/>
            <a:tailEnd/>
          </a:ln>
        </p:spPr>
        <p:txBody>
          <a:bodyPr anchor="ctr"/>
          <a:lstStyle/>
          <a:p>
            <a:endParaRPr lang="zh-CN" altLang="en-US"/>
          </a:p>
        </p:txBody>
      </p:sp>
      <p:sp>
        <p:nvSpPr>
          <p:cNvPr id="64535" name="Line 25"/>
          <p:cNvSpPr>
            <a:spLocks noChangeAspect="1" noChangeShapeType="1"/>
          </p:cNvSpPr>
          <p:nvPr/>
        </p:nvSpPr>
        <p:spPr bwMode="auto">
          <a:xfrm>
            <a:off x="2298700" y="2930525"/>
            <a:ext cx="279400" cy="1588"/>
          </a:xfrm>
          <a:prstGeom prst="line">
            <a:avLst/>
          </a:prstGeom>
          <a:noFill/>
          <a:ln w="57150" cap="rnd">
            <a:solidFill>
              <a:srgbClr val="000000"/>
            </a:solidFill>
            <a:prstDash val="sysDot"/>
            <a:round/>
            <a:headEnd/>
            <a:tailEnd/>
          </a:ln>
        </p:spPr>
        <p:txBody>
          <a:bodyPr anchor="ctr"/>
          <a:lstStyle/>
          <a:p>
            <a:endParaRPr lang="zh-CN" altLang="en-US"/>
          </a:p>
        </p:txBody>
      </p:sp>
      <p:sp>
        <p:nvSpPr>
          <p:cNvPr id="64536" name="Line 26"/>
          <p:cNvSpPr>
            <a:spLocks noChangeAspect="1" noChangeShapeType="1"/>
          </p:cNvSpPr>
          <p:nvPr/>
        </p:nvSpPr>
        <p:spPr bwMode="auto">
          <a:xfrm>
            <a:off x="1789113" y="1785938"/>
            <a:ext cx="1587" cy="180975"/>
          </a:xfrm>
          <a:prstGeom prst="line">
            <a:avLst/>
          </a:prstGeom>
          <a:noFill/>
          <a:ln w="57150">
            <a:solidFill>
              <a:srgbClr val="0000FF"/>
            </a:solidFill>
            <a:round/>
            <a:headEnd/>
            <a:tailEnd/>
          </a:ln>
        </p:spPr>
        <p:txBody>
          <a:bodyPr anchor="ctr"/>
          <a:lstStyle/>
          <a:p>
            <a:endParaRPr lang="zh-CN" altLang="en-US"/>
          </a:p>
        </p:txBody>
      </p:sp>
      <p:sp>
        <p:nvSpPr>
          <p:cNvPr id="64537" name="Line 27"/>
          <p:cNvSpPr>
            <a:spLocks noChangeAspect="1" noChangeShapeType="1"/>
          </p:cNvSpPr>
          <p:nvPr/>
        </p:nvSpPr>
        <p:spPr bwMode="auto">
          <a:xfrm>
            <a:off x="3209925" y="2206625"/>
            <a:ext cx="463550" cy="0"/>
          </a:xfrm>
          <a:prstGeom prst="line">
            <a:avLst/>
          </a:prstGeom>
          <a:noFill/>
          <a:ln w="57150">
            <a:solidFill>
              <a:srgbClr val="0000FF"/>
            </a:solidFill>
            <a:round/>
            <a:headEnd/>
            <a:tailEnd/>
          </a:ln>
        </p:spPr>
        <p:txBody>
          <a:bodyPr anchor="ctr"/>
          <a:lstStyle/>
          <a:p>
            <a:endParaRPr lang="zh-CN" altLang="en-US"/>
          </a:p>
        </p:txBody>
      </p:sp>
      <p:sp>
        <p:nvSpPr>
          <p:cNvPr id="64538" name="Text Box 29"/>
          <p:cNvSpPr txBox="1">
            <a:spLocks noChangeAspect="1" noChangeArrowheads="1"/>
          </p:cNvSpPr>
          <p:nvPr/>
        </p:nvSpPr>
        <p:spPr bwMode="auto">
          <a:xfrm>
            <a:off x="6016625" y="1311275"/>
            <a:ext cx="785813" cy="481013"/>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en-US" altLang="zh-CN" sz="2000"/>
              <a:t>CPU</a:t>
            </a:r>
          </a:p>
        </p:txBody>
      </p:sp>
      <p:sp>
        <p:nvSpPr>
          <p:cNvPr id="64539" name="Line 30"/>
          <p:cNvSpPr>
            <a:spLocks noChangeAspect="1" noChangeShapeType="1"/>
          </p:cNvSpPr>
          <p:nvPr/>
        </p:nvSpPr>
        <p:spPr bwMode="auto">
          <a:xfrm>
            <a:off x="6908800" y="1571625"/>
            <a:ext cx="277813" cy="1588"/>
          </a:xfrm>
          <a:prstGeom prst="line">
            <a:avLst/>
          </a:prstGeom>
          <a:noFill/>
          <a:ln w="57150" cap="rnd">
            <a:solidFill>
              <a:srgbClr val="000000"/>
            </a:solidFill>
            <a:prstDash val="sysDot"/>
            <a:round/>
            <a:headEnd/>
            <a:tailEnd/>
          </a:ln>
        </p:spPr>
        <p:txBody>
          <a:bodyPr anchor="ctr"/>
          <a:lstStyle/>
          <a:p>
            <a:endParaRPr lang="zh-CN" altLang="en-US"/>
          </a:p>
        </p:txBody>
      </p:sp>
      <p:sp>
        <p:nvSpPr>
          <p:cNvPr id="64540" name="Line 31"/>
          <p:cNvSpPr>
            <a:spLocks noChangeAspect="1" noChangeShapeType="1"/>
          </p:cNvSpPr>
          <p:nvPr/>
        </p:nvSpPr>
        <p:spPr bwMode="auto">
          <a:xfrm flipH="1">
            <a:off x="8301038" y="2203450"/>
            <a:ext cx="0" cy="1208088"/>
          </a:xfrm>
          <a:prstGeom prst="line">
            <a:avLst/>
          </a:prstGeom>
          <a:noFill/>
          <a:ln w="57150">
            <a:solidFill>
              <a:srgbClr val="0000FF"/>
            </a:solidFill>
            <a:round/>
            <a:headEnd/>
            <a:tailEnd/>
          </a:ln>
        </p:spPr>
        <p:txBody>
          <a:bodyPr anchor="ctr"/>
          <a:lstStyle/>
          <a:p>
            <a:endParaRPr lang="zh-CN" altLang="en-US"/>
          </a:p>
        </p:txBody>
      </p:sp>
      <p:sp>
        <p:nvSpPr>
          <p:cNvPr id="64541" name="Text Box 32"/>
          <p:cNvSpPr txBox="1">
            <a:spLocks noChangeAspect="1" noChangeArrowheads="1"/>
          </p:cNvSpPr>
          <p:nvPr/>
        </p:nvSpPr>
        <p:spPr bwMode="auto">
          <a:xfrm>
            <a:off x="5168900" y="3792538"/>
            <a:ext cx="627063" cy="179387"/>
          </a:xfrm>
          <a:prstGeom prst="rect">
            <a:avLst/>
          </a:prstGeom>
          <a:solidFill>
            <a:srgbClr val="FFFFFF"/>
          </a:solidFill>
          <a:ln w="9525">
            <a:noFill/>
            <a:miter lim="800000"/>
            <a:headEnd/>
            <a:tailEnd/>
          </a:ln>
        </p:spPr>
        <p:txBody>
          <a:bodyPr lIns="0" tIns="0" rIns="0" bIns="0" anchor="ctr"/>
          <a:lstStyle/>
          <a:p>
            <a:pPr>
              <a:lnSpc>
                <a:spcPct val="90000"/>
              </a:lnSpc>
              <a:spcBef>
                <a:spcPct val="0"/>
              </a:spcBef>
            </a:pPr>
            <a:r>
              <a:rPr lang="zh-CN" altLang="en-US" sz="2000"/>
              <a:t>节点</a:t>
            </a:r>
          </a:p>
        </p:txBody>
      </p:sp>
      <p:sp>
        <p:nvSpPr>
          <p:cNvPr id="64542" name="Text Box 33"/>
          <p:cNvSpPr txBox="1">
            <a:spLocks noChangeAspect="1" noChangeArrowheads="1"/>
          </p:cNvSpPr>
          <p:nvPr/>
        </p:nvSpPr>
        <p:spPr bwMode="auto">
          <a:xfrm>
            <a:off x="6224588" y="1974850"/>
            <a:ext cx="1622425" cy="542925"/>
          </a:xfrm>
          <a:prstGeom prst="rect">
            <a:avLst/>
          </a:prstGeom>
          <a:solidFill>
            <a:srgbClr val="FFFF99"/>
          </a:solidFill>
          <a:ln w="28575">
            <a:solidFill>
              <a:srgbClr val="000000"/>
            </a:solidFill>
            <a:miter lim="800000"/>
            <a:headEnd/>
            <a:tailEnd/>
          </a:ln>
        </p:spPr>
        <p:txBody>
          <a:bodyPr anchor="ctr"/>
          <a:lstStyle/>
          <a:p>
            <a:pPr>
              <a:lnSpc>
                <a:spcPct val="90000"/>
              </a:lnSpc>
              <a:spcBef>
                <a:spcPct val="0"/>
              </a:spcBef>
            </a:pPr>
            <a:r>
              <a:rPr lang="zh-CN" altLang="en-US" sz="2000"/>
              <a:t>本地互连</a:t>
            </a:r>
          </a:p>
        </p:txBody>
      </p:sp>
      <p:sp>
        <p:nvSpPr>
          <p:cNvPr id="64543" name="Line 34"/>
          <p:cNvSpPr>
            <a:spLocks noChangeAspect="1" noChangeShapeType="1"/>
          </p:cNvSpPr>
          <p:nvPr/>
        </p:nvSpPr>
        <p:spPr bwMode="auto">
          <a:xfrm>
            <a:off x="6038850" y="2238375"/>
            <a:ext cx="196850" cy="1588"/>
          </a:xfrm>
          <a:prstGeom prst="line">
            <a:avLst/>
          </a:prstGeom>
          <a:noFill/>
          <a:ln w="57150">
            <a:solidFill>
              <a:srgbClr val="0000FF"/>
            </a:solidFill>
            <a:round/>
            <a:headEnd/>
            <a:tailEnd/>
          </a:ln>
        </p:spPr>
        <p:txBody>
          <a:bodyPr anchor="ctr"/>
          <a:lstStyle/>
          <a:p>
            <a:endParaRPr lang="zh-CN" altLang="en-US"/>
          </a:p>
        </p:txBody>
      </p:sp>
      <p:sp>
        <p:nvSpPr>
          <p:cNvPr id="64544" name="Text Box 35"/>
          <p:cNvSpPr txBox="1">
            <a:spLocks noChangeAspect="1" noChangeArrowheads="1"/>
          </p:cNvSpPr>
          <p:nvPr/>
        </p:nvSpPr>
        <p:spPr bwMode="auto">
          <a:xfrm>
            <a:off x="7267575" y="1311275"/>
            <a:ext cx="787400" cy="481013"/>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en-US" altLang="zh-CN" sz="2000"/>
              <a:t>CPU</a:t>
            </a:r>
          </a:p>
        </p:txBody>
      </p:sp>
      <p:sp>
        <p:nvSpPr>
          <p:cNvPr id="64545" name="Text Box 36"/>
          <p:cNvSpPr txBox="1">
            <a:spLocks noChangeAspect="1" noChangeArrowheads="1"/>
          </p:cNvSpPr>
          <p:nvPr/>
        </p:nvSpPr>
        <p:spPr bwMode="auto">
          <a:xfrm>
            <a:off x="6016625" y="2697163"/>
            <a:ext cx="785813" cy="4794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内存</a:t>
            </a:r>
          </a:p>
        </p:txBody>
      </p:sp>
      <p:sp>
        <p:nvSpPr>
          <p:cNvPr id="64546" name="Text Box 37"/>
          <p:cNvSpPr txBox="1">
            <a:spLocks noChangeAspect="1" noChangeArrowheads="1"/>
          </p:cNvSpPr>
          <p:nvPr/>
        </p:nvSpPr>
        <p:spPr bwMode="auto">
          <a:xfrm>
            <a:off x="7334250" y="2708275"/>
            <a:ext cx="790575" cy="4794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内存</a:t>
            </a:r>
          </a:p>
        </p:txBody>
      </p:sp>
      <p:sp>
        <p:nvSpPr>
          <p:cNvPr id="64547" name="Text Box 38"/>
          <p:cNvSpPr txBox="1">
            <a:spLocks noChangeAspect="1" noChangeArrowheads="1"/>
          </p:cNvSpPr>
          <p:nvPr/>
        </p:nvSpPr>
        <p:spPr bwMode="auto">
          <a:xfrm>
            <a:off x="7883525" y="3419475"/>
            <a:ext cx="833438" cy="6572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通信</a:t>
            </a:r>
          </a:p>
          <a:p>
            <a:pPr>
              <a:lnSpc>
                <a:spcPct val="90000"/>
              </a:lnSpc>
              <a:spcBef>
                <a:spcPct val="0"/>
              </a:spcBef>
            </a:pPr>
            <a:r>
              <a:rPr lang="zh-CN" altLang="en-US" sz="2000"/>
              <a:t>处理器</a:t>
            </a:r>
          </a:p>
        </p:txBody>
      </p:sp>
      <p:sp>
        <p:nvSpPr>
          <p:cNvPr id="64548" name="Line 39"/>
          <p:cNvSpPr>
            <a:spLocks noChangeAspect="1" noChangeShapeType="1"/>
          </p:cNvSpPr>
          <p:nvPr/>
        </p:nvSpPr>
        <p:spPr bwMode="auto">
          <a:xfrm>
            <a:off x="6434138" y="2516188"/>
            <a:ext cx="0" cy="180975"/>
          </a:xfrm>
          <a:prstGeom prst="line">
            <a:avLst/>
          </a:prstGeom>
          <a:noFill/>
          <a:ln w="57150">
            <a:solidFill>
              <a:srgbClr val="0000FF"/>
            </a:solidFill>
            <a:round/>
            <a:headEnd/>
            <a:tailEnd/>
          </a:ln>
        </p:spPr>
        <p:txBody>
          <a:bodyPr anchor="ctr"/>
          <a:lstStyle/>
          <a:p>
            <a:endParaRPr lang="zh-CN" altLang="en-US"/>
          </a:p>
        </p:txBody>
      </p:sp>
      <p:sp>
        <p:nvSpPr>
          <p:cNvPr id="64549" name="Line 40"/>
          <p:cNvSpPr>
            <a:spLocks noChangeAspect="1" noChangeShapeType="1"/>
          </p:cNvSpPr>
          <p:nvPr/>
        </p:nvSpPr>
        <p:spPr bwMode="auto">
          <a:xfrm>
            <a:off x="7685088" y="1793875"/>
            <a:ext cx="1587" cy="180975"/>
          </a:xfrm>
          <a:prstGeom prst="line">
            <a:avLst/>
          </a:prstGeom>
          <a:noFill/>
          <a:ln w="57150">
            <a:solidFill>
              <a:srgbClr val="0000FF"/>
            </a:solidFill>
            <a:round/>
            <a:headEnd/>
            <a:tailEnd/>
          </a:ln>
        </p:spPr>
        <p:txBody>
          <a:bodyPr anchor="ctr"/>
          <a:lstStyle/>
          <a:p>
            <a:endParaRPr lang="zh-CN" altLang="en-US"/>
          </a:p>
        </p:txBody>
      </p:sp>
      <p:sp>
        <p:nvSpPr>
          <p:cNvPr id="64550" name="Line 41"/>
          <p:cNvSpPr>
            <a:spLocks noChangeAspect="1" noChangeShapeType="1"/>
          </p:cNvSpPr>
          <p:nvPr/>
        </p:nvSpPr>
        <p:spPr bwMode="auto">
          <a:xfrm>
            <a:off x="7685088" y="2516188"/>
            <a:ext cx="1587" cy="180975"/>
          </a:xfrm>
          <a:prstGeom prst="line">
            <a:avLst/>
          </a:prstGeom>
          <a:noFill/>
          <a:ln w="57150">
            <a:solidFill>
              <a:srgbClr val="0000FF"/>
            </a:solidFill>
            <a:round/>
            <a:headEnd/>
            <a:tailEnd/>
          </a:ln>
        </p:spPr>
        <p:txBody>
          <a:bodyPr anchor="ctr"/>
          <a:lstStyle/>
          <a:p>
            <a:endParaRPr lang="zh-CN" altLang="en-US"/>
          </a:p>
        </p:txBody>
      </p:sp>
      <p:sp>
        <p:nvSpPr>
          <p:cNvPr id="64551" name="Text Box 42"/>
          <p:cNvSpPr txBox="1">
            <a:spLocks noChangeAspect="1" noChangeArrowheads="1"/>
          </p:cNvSpPr>
          <p:nvPr/>
        </p:nvSpPr>
        <p:spPr bwMode="auto">
          <a:xfrm>
            <a:off x="5111750" y="1895475"/>
            <a:ext cx="915988" cy="657225"/>
          </a:xfrm>
          <a:prstGeom prst="rect">
            <a:avLst/>
          </a:prstGeom>
          <a:solidFill>
            <a:srgbClr val="FFFF99"/>
          </a:solidFill>
          <a:ln w="28575">
            <a:solidFill>
              <a:srgbClr val="000000"/>
            </a:solidFill>
            <a:miter lim="800000"/>
            <a:headEnd/>
            <a:tailEnd/>
          </a:ln>
        </p:spPr>
        <p:txBody>
          <a:bodyPr lIns="0" rIns="0" anchor="ctr"/>
          <a:lstStyle/>
          <a:p>
            <a:pPr>
              <a:lnSpc>
                <a:spcPct val="90000"/>
              </a:lnSpc>
              <a:spcBef>
                <a:spcPct val="0"/>
              </a:spcBef>
            </a:pPr>
            <a:r>
              <a:rPr lang="zh-CN" altLang="en-US" sz="2000"/>
              <a:t>磁盘</a:t>
            </a:r>
          </a:p>
          <a:p>
            <a:pPr>
              <a:lnSpc>
                <a:spcPct val="90000"/>
              </a:lnSpc>
              <a:spcBef>
                <a:spcPct val="0"/>
              </a:spcBef>
            </a:pPr>
            <a:r>
              <a:rPr lang="en-US" altLang="zh-CN" sz="2000"/>
              <a:t>I/O</a:t>
            </a:r>
            <a:r>
              <a:rPr lang="zh-CN" altLang="en-US" sz="2000"/>
              <a:t>设备</a:t>
            </a:r>
          </a:p>
        </p:txBody>
      </p:sp>
      <p:sp>
        <p:nvSpPr>
          <p:cNvPr id="64552" name="Rectangle 43"/>
          <p:cNvSpPr>
            <a:spLocks noChangeAspect="1" noChangeArrowheads="1"/>
          </p:cNvSpPr>
          <p:nvPr/>
        </p:nvSpPr>
        <p:spPr bwMode="auto">
          <a:xfrm>
            <a:off x="5030788" y="1230313"/>
            <a:ext cx="3790950" cy="2944812"/>
          </a:xfrm>
          <a:prstGeom prst="rect">
            <a:avLst/>
          </a:prstGeom>
          <a:noFill/>
          <a:ln w="19050">
            <a:solidFill>
              <a:srgbClr val="FF3300"/>
            </a:solidFill>
            <a:prstDash val="dash"/>
            <a:miter lim="800000"/>
            <a:headEnd/>
            <a:tailEnd/>
          </a:ln>
        </p:spPr>
        <p:txBody>
          <a:bodyPr anchor="ctr"/>
          <a:lstStyle/>
          <a:p>
            <a:endParaRPr lang="zh-CN" altLang="en-US"/>
          </a:p>
        </p:txBody>
      </p:sp>
      <p:sp>
        <p:nvSpPr>
          <p:cNvPr id="64553" name="Line 44"/>
          <p:cNvSpPr>
            <a:spLocks noChangeAspect="1" noChangeShapeType="1"/>
          </p:cNvSpPr>
          <p:nvPr/>
        </p:nvSpPr>
        <p:spPr bwMode="auto">
          <a:xfrm>
            <a:off x="8310563" y="4087813"/>
            <a:ext cx="1587" cy="361950"/>
          </a:xfrm>
          <a:prstGeom prst="line">
            <a:avLst/>
          </a:prstGeom>
          <a:noFill/>
          <a:ln w="57150">
            <a:solidFill>
              <a:srgbClr val="0000FF"/>
            </a:solidFill>
            <a:round/>
            <a:headEnd/>
            <a:tailEnd/>
          </a:ln>
        </p:spPr>
        <p:txBody>
          <a:bodyPr anchor="ctr"/>
          <a:lstStyle/>
          <a:p>
            <a:endParaRPr lang="zh-CN" altLang="en-US"/>
          </a:p>
        </p:txBody>
      </p:sp>
      <p:sp>
        <p:nvSpPr>
          <p:cNvPr id="64554" name="Line 45"/>
          <p:cNvSpPr>
            <a:spLocks noChangeAspect="1" noChangeShapeType="1"/>
          </p:cNvSpPr>
          <p:nvPr/>
        </p:nvSpPr>
        <p:spPr bwMode="auto">
          <a:xfrm>
            <a:off x="6934200" y="2933700"/>
            <a:ext cx="279400" cy="1588"/>
          </a:xfrm>
          <a:prstGeom prst="line">
            <a:avLst/>
          </a:prstGeom>
          <a:noFill/>
          <a:ln w="57150" cap="rnd">
            <a:solidFill>
              <a:srgbClr val="000000"/>
            </a:solidFill>
            <a:prstDash val="sysDot"/>
            <a:round/>
            <a:headEnd/>
            <a:tailEnd/>
          </a:ln>
        </p:spPr>
        <p:txBody>
          <a:bodyPr anchor="ctr"/>
          <a:lstStyle/>
          <a:p>
            <a:endParaRPr lang="zh-CN" altLang="en-US"/>
          </a:p>
        </p:txBody>
      </p:sp>
      <p:sp>
        <p:nvSpPr>
          <p:cNvPr id="64555" name="Line 46"/>
          <p:cNvSpPr>
            <a:spLocks noChangeAspect="1" noChangeShapeType="1"/>
          </p:cNvSpPr>
          <p:nvPr/>
        </p:nvSpPr>
        <p:spPr bwMode="auto">
          <a:xfrm>
            <a:off x="6424613" y="1790700"/>
            <a:ext cx="1587" cy="180975"/>
          </a:xfrm>
          <a:prstGeom prst="line">
            <a:avLst/>
          </a:prstGeom>
          <a:noFill/>
          <a:ln w="57150">
            <a:solidFill>
              <a:srgbClr val="0000FF"/>
            </a:solidFill>
            <a:round/>
            <a:headEnd/>
            <a:tailEnd/>
          </a:ln>
        </p:spPr>
        <p:txBody>
          <a:bodyPr anchor="ctr"/>
          <a:lstStyle/>
          <a:p>
            <a:endParaRPr lang="zh-CN" altLang="en-US"/>
          </a:p>
        </p:txBody>
      </p:sp>
      <p:sp>
        <p:nvSpPr>
          <p:cNvPr id="64556" name="Line 47"/>
          <p:cNvSpPr>
            <a:spLocks noChangeAspect="1" noChangeShapeType="1"/>
          </p:cNvSpPr>
          <p:nvPr/>
        </p:nvSpPr>
        <p:spPr bwMode="auto">
          <a:xfrm>
            <a:off x="7845425" y="2211388"/>
            <a:ext cx="463550" cy="0"/>
          </a:xfrm>
          <a:prstGeom prst="line">
            <a:avLst/>
          </a:prstGeom>
          <a:noFill/>
          <a:ln w="57150">
            <a:solidFill>
              <a:srgbClr val="0000FF"/>
            </a:solidFill>
            <a:round/>
            <a:headEnd/>
            <a:tailEnd/>
          </a:ln>
        </p:spPr>
        <p:txBody>
          <a:bodyPr anchor="ctr"/>
          <a:lstStyle/>
          <a:p>
            <a:endParaRPr lang="zh-CN" altLang="en-US"/>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p>
            <a:fld id="{46C7DE63-DB70-41EB-AE65-1EF73FCD6861}" type="slidenum">
              <a:rPr lang="zh-CN" altLang="en-US"/>
              <a:pPr/>
              <a:t>79</a:t>
            </a:fld>
            <a:endParaRPr lang="en-US" altLang="zh-CN"/>
          </a:p>
        </p:txBody>
      </p:sp>
      <p:sp>
        <p:nvSpPr>
          <p:cNvPr id="65539" name="Rectangle 2"/>
          <p:cNvSpPr>
            <a:spLocks noGrp="1" noChangeArrowheads="1"/>
          </p:cNvSpPr>
          <p:nvPr>
            <p:ph type="title"/>
          </p:nvPr>
        </p:nvSpPr>
        <p:spPr/>
        <p:txBody>
          <a:bodyPr/>
          <a:lstStyle/>
          <a:p>
            <a:pPr eaLnBrk="1" hangingPunct="1"/>
            <a:r>
              <a:rPr lang="en-US" altLang="zh-CN" dirty="0"/>
              <a:t>9.7.1 </a:t>
            </a:r>
            <a:r>
              <a:rPr lang="zh-CN" altLang="en-US" dirty="0"/>
              <a:t>多计算机的概念      </a:t>
            </a:r>
            <a:r>
              <a:rPr lang="en-US" altLang="zh-CN" dirty="0">
                <a:solidFill>
                  <a:srgbClr val="006600"/>
                </a:solidFill>
              </a:rPr>
              <a:t>1. </a:t>
            </a:r>
            <a:r>
              <a:rPr lang="zh-CN" altLang="en-US" dirty="0">
                <a:solidFill>
                  <a:srgbClr val="006600"/>
                </a:solidFill>
              </a:rPr>
              <a:t>体系结构</a:t>
            </a:r>
          </a:p>
        </p:txBody>
      </p:sp>
      <p:sp>
        <p:nvSpPr>
          <p:cNvPr id="65540" name="Rectangle 3"/>
          <p:cNvSpPr>
            <a:spLocks noGrp="1" noChangeArrowheads="1"/>
          </p:cNvSpPr>
          <p:nvPr>
            <p:ph type="body" idx="1"/>
          </p:nvPr>
        </p:nvSpPr>
        <p:spPr>
          <a:xfrm>
            <a:off x="457200" y="765175"/>
            <a:ext cx="8507413" cy="5832475"/>
          </a:xfrm>
        </p:spPr>
        <p:txBody>
          <a:bodyPr/>
          <a:lstStyle/>
          <a:p>
            <a:pPr eaLnBrk="1" hangingPunct="1">
              <a:buFont typeface="Wingdings" pitchFamily="2" charset="2"/>
              <a:buNone/>
            </a:pPr>
            <a:r>
              <a:rPr lang="zh-CN" altLang="en-US">
                <a:solidFill>
                  <a:srgbClr val="0000FF"/>
                </a:solidFill>
                <a:ea typeface="黑体" pitchFamily="2" charset="-122"/>
              </a:rPr>
              <a:t>多计算机系统</a:t>
            </a:r>
            <a:r>
              <a:rPr lang="zh-CN" altLang="en-US"/>
              <a:t>的</a:t>
            </a:r>
            <a:r>
              <a:rPr lang="zh-CN" altLang="en-US">
                <a:solidFill>
                  <a:srgbClr val="CC0066"/>
                </a:solidFill>
                <a:ea typeface="黑体" pitchFamily="2" charset="-122"/>
              </a:rPr>
              <a:t>结构特点</a:t>
            </a:r>
            <a:r>
              <a:rPr lang="zh-CN" altLang="en-US"/>
              <a:t>：</a:t>
            </a:r>
          </a:p>
          <a:p>
            <a:pPr eaLnBrk="1" hangingPunct="1"/>
            <a:r>
              <a:rPr lang="zh-CN" altLang="en-US"/>
              <a:t>每个节点计算机是一个完全</a:t>
            </a:r>
            <a:r>
              <a:rPr lang="zh-CN" altLang="en-US">
                <a:solidFill>
                  <a:srgbClr val="FF0000"/>
                </a:solidFill>
              </a:rPr>
              <a:t>独立</a:t>
            </a:r>
            <a:r>
              <a:rPr lang="zh-CN" altLang="en-US"/>
              <a:t>的计算机。当该节点计算机出故障时，它的任务可以由其他节点计算机来承担，提高了系统的</a:t>
            </a:r>
            <a:r>
              <a:rPr lang="zh-CN" altLang="en-US">
                <a:solidFill>
                  <a:srgbClr val="FF0000"/>
                </a:solidFill>
              </a:rPr>
              <a:t>可靠性</a:t>
            </a:r>
            <a:r>
              <a:rPr lang="zh-CN" altLang="en-US"/>
              <a:t>；</a:t>
            </a:r>
          </a:p>
          <a:p>
            <a:pPr eaLnBrk="1" hangingPunct="1"/>
            <a:r>
              <a:rPr lang="zh-CN" altLang="en-US"/>
              <a:t>采用</a:t>
            </a:r>
            <a:r>
              <a:rPr lang="zh-CN" altLang="en-US">
                <a:solidFill>
                  <a:srgbClr val="FF0000"/>
                </a:solidFill>
              </a:rPr>
              <a:t>分布式存储器</a:t>
            </a:r>
            <a:r>
              <a:rPr lang="zh-CN" altLang="en-US"/>
              <a:t>结构。节点间采用分布式存储器，可降低本地存储器访问延迟，降低对存储器和互连网络的带宽要求；</a:t>
            </a:r>
          </a:p>
          <a:p>
            <a:pPr eaLnBrk="1" hangingPunct="1"/>
            <a:r>
              <a:rPr lang="zh-CN" altLang="en-US"/>
              <a:t>节点间通信采用</a:t>
            </a:r>
            <a:r>
              <a:rPr lang="zh-CN" altLang="en-US">
                <a:solidFill>
                  <a:srgbClr val="FF0000"/>
                </a:solidFill>
              </a:rPr>
              <a:t>消息机制</a:t>
            </a:r>
            <a:r>
              <a:rPr lang="zh-CN" altLang="en-US"/>
              <a:t>。这使得节点之间的通信变得较为复杂且延迟增大，同时编程模型与多处理器系统完全不同；</a:t>
            </a:r>
          </a:p>
          <a:p>
            <a:pPr eaLnBrk="1" hangingPunct="1"/>
            <a:r>
              <a:rPr lang="zh-CN" altLang="en-US"/>
              <a:t>它可包容</a:t>
            </a:r>
            <a:r>
              <a:rPr lang="zh-CN" altLang="en-US">
                <a:solidFill>
                  <a:srgbClr val="FF0000"/>
                </a:solidFill>
              </a:rPr>
              <a:t>多处理器系统</a:t>
            </a:r>
            <a:r>
              <a:rPr lang="zh-CN" altLang="en-US"/>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p>
            <a:fld id="{251D01A6-8651-4449-9465-C939D670B120}" type="slidenum">
              <a:rPr lang="zh-CN" altLang="en-US"/>
              <a:pPr/>
              <a:t>8</a:t>
            </a:fld>
            <a:endParaRPr lang="en-US" altLang="zh-CN"/>
          </a:p>
        </p:txBody>
      </p:sp>
      <p:sp>
        <p:nvSpPr>
          <p:cNvPr id="16387" name="Rectangle 2"/>
          <p:cNvSpPr>
            <a:spLocks noGrp="1" noChangeArrowheads="1"/>
          </p:cNvSpPr>
          <p:nvPr>
            <p:ph type="title"/>
          </p:nvPr>
        </p:nvSpPr>
        <p:spPr/>
        <p:txBody>
          <a:bodyPr/>
          <a:lstStyle/>
          <a:p>
            <a:pPr eaLnBrk="1" hangingPunct="1"/>
            <a:r>
              <a:rPr lang="en-US" altLang="zh-CN"/>
              <a:t>9.1 </a:t>
            </a:r>
            <a:r>
              <a:rPr lang="zh-CN" altLang="en-US"/>
              <a:t>计算机体系结构的</a:t>
            </a:r>
            <a:r>
              <a:rPr lang="zh-CN" altLang="en-US">
                <a:solidFill>
                  <a:srgbClr val="CC0000"/>
                </a:solidFill>
              </a:rPr>
              <a:t>并行性</a:t>
            </a:r>
          </a:p>
        </p:txBody>
      </p:sp>
      <p:sp>
        <p:nvSpPr>
          <p:cNvPr id="16388" name="Rectangle 3"/>
          <p:cNvSpPr>
            <a:spLocks noGrp="1" noChangeArrowheads="1"/>
          </p:cNvSpPr>
          <p:nvPr>
            <p:ph type="body" idx="1"/>
          </p:nvPr>
        </p:nvSpPr>
        <p:spPr>
          <a:xfrm>
            <a:off x="395420" y="568325"/>
            <a:ext cx="8713210" cy="6100763"/>
          </a:xfrm>
        </p:spPr>
        <p:txBody>
          <a:bodyPr/>
          <a:lstStyle/>
          <a:p>
            <a:pPr marL="0" indent="0" eaLnBrk="1" hangingPunct="1">
              <a:spcBef>
                <a:spcPts val="200"/>
              </a:spcBef>
              <a:buNone/>
            </a:pPr>
            <a:r>
              <a:rPr lang="zh-CN" altLang="en-US" dirty="0">
                <a:solidFill>
                  <a:srgbClr val="008000"/>
                </a:solidFill>
                <a:latin typeface="黑体" panose="02010609060101010101" pitchFamily="49" charset="-122"/>
                <a:ea typeface="黑体" panose="02010609060101010101" pitchFamily="49" charset="-122"/>
              </a:rPr>
              <a:t>并行机制的层次：</a:t>
            </a:r>
          </a:p>
          <a:p>
            <a:pPr marL="269875" indent="-269875" eaLnBrk="1" hangingPunct="1">
              <a:spcBef>
                <a:spcPts val="200"/>
              </a:spcBef>
            </a:pPr>
            <a:r>
              <a:rPr lang="zh-CN" altLang="en-US" sz="2400" dirty="0"/>
              <a:t>片内并行</a:t>
            </a:r>
          </a:p>
          <a:p>
            <a:pPr marL="539750" lvl="1" indent="-269875" eaLnBrk="1" hangingPunct="1">
              <a:spcBef>
                <a:spcPts val="200"/>
              </a:spcBef>
            </a:pPr>
            <a:r>
              <a:rPr lang="zh-CN" altLang="en-US" sz="2400" dirty="0">
                <a:latin typeface="+mn-lt"/>
              </a:rPr>
              <a:t>指令级并行</a:t>
            </a:r>
          </a:p>
          <a:p>
            <a:pPr marL="539750" lvl="1" indent="-269875" eaLnBrk="1" hangingPunct="1">
              <a:spcBef>
                <a:spcPts val="200"/>
              </a:spcBef>
            </a:pPr>
            <a:r>
              <a:rPr lang="zh-CN" altLang="en-US" sz="2400" dirty="0">
                <a:latin typeface="+mn-lt"/>
              </a:rPr>
              <a:t>芯片多线程</a:t>
            </a:r>
          </a:p>
          <a:p>
            <a:pPr marL="539750" lvl="1" indent="-269875" eaLnBrk="1" hangingPunct="1">
              <a:spcBef>
                <a:spcPts val="200"/>
              </a:spcBef>
            </a:pPr>
            <a:r>
              <a:rPr lang="zh-CN" altLang="en-US" sz="2400" dirty="0">
                <a:latin typeface="+mn-lt"/>
              </a:rPr>
              <a:t>单片多处理器（多核</a:t>
            </a:r>
            <a:r>
              <a:rPr lang="en-US" altLang="zh-CN" sz="2400" dirty="0">
                <a:latin typeface="+mn-lt"/>
              </a:rPr>
              <a:t>CPU</a:t>
            </a:r>
            <a:r>
              <a:rPr lang="zh-CN" altLang="en-US" sz="2400" dirty="0">
                <a:latin typeface="+mn-lt"/>
              </a:rPr>
              <a:t>）</a:t>
            </a:r>
          </a:p>
          <a:p>
            <a:pPr marL="269875" indent="-269875" eaLnBrk="1" hangingPunct="1">
              <a:spcBef>
                <a:spcPts val="200"/>
              </a:spcBef>
            </a:pPr>
            <a:r>
              <a:rPr lang="zh-CN" altLang="en-US" sz="2400" dirty="0"/>
              <a:t>协处理器：图形、数学、</a:t>
            </a:r>
            <a:r>
              <a:rPr lang="en-US" altLang="zh-CN" sz="2400" dirty="0"/>
              <a:t>IOP</a:t>
            </a:r>
            <a:r>
              <a:rPr lang="zh-CN" altLang="en-US" sz="2400" dirty="0"/>
              <a:t>、网络、媒体、加密、</a:t>
            </a:r>
            <a:r>
              <a:rPr lang="en-US" altLang="zh-CN" sz="2400" dirty="0"/>
              <a:t>…</a:t>
            </a:r>
          </a:p>
          <a:p>
            <a:pPr marL="269875" indent="-269875" eaLnBrk="1" hangingPunct="1">
              <a:spcBef>
                <a:spcPts val="200"/>
              </a:spcBef>
            </a:pPr>
            <a:r>
              <a:rPr lang="zh-CN" altLang="en-US" sz="2400" dirty="0"/>
              <a:t>多处理器</a:t>
            </a:r>
          </a:p>
          <a:p>
            <a:pPr marL="269875" indent="-269875" eaLnBrk="1" hangingPunct="1">
              <a:spcBef>
                <a:spcPts val="200"/>
              </a:spcBef>
            </a:pPr>
            <a:r>
              <a:rPr lang="zh-CN" altLang="en-US" sz="2400" dirty="0"/>
              <a:t>多计算机</a:t>
            </a:r>
          </a:p>
          <a:p>
            <a:pPr marL="269875" indent="-269875" eaLnBrk="1" hangingPunct="1">
              <a:spcBef>
                <a:spcPts val="200"/>
              </a:spcBef>
            </a:pPr>
            <a:r>
              <a:rPr lang="zh-CN" altLang="en-US" sz="2400" dirty="0"/>
              <a:t>网格：非常大的、国际间的、松散耦合的、异构的集群。</a:t>
            </a:r>
            <a:endParaRPr lang="en-US" altLang="zh-CN" sz="2400" dirty="0"/>
          </a:p>
          <a:p>
            <a:pPr marL="269875" indent="-269875" eaLnBrk="1" hangingPunct="1">
              <a:spcBef>
                <a:spcPts val="200"/>
              </a:spcBef>
            </a:pPr>
            <a:r>
              <a:rPr lang="zh-CN" altLang="en-US" sz="2400" dirty="0"/>
              <a:t>云计算</a:t>
            </a:r>
            <a:endParaRPr lang="en-US" altLang="zh-CN" sz="2400" dirty="0"/>
          </a:p>
          <a:p>
            <a:pPr marL="539750" lvl="1" indent="-269875" eaLnBrk="1" hangingPunct="1">
              <a:spcBef>
                <a:spcPts val="200"/>
              </a:spcBef>
            </a:pPr>
            <a:r>
              <a:rPr lang="zh-CN" altLang="en-US" sz="2400" dirty="0"/>
              <a:t>技术融合：网格计算、分布计算、并行计算、效用计算、</a:t>
            </a:r>
            <a:br>
              <a:rPr lang="en-US" altLang="zh-CN" sz="2400" dirty="0"/>
            </a:br>
            <a:r>
              <a:rPr lang="zh-CN" altLang="en-US" sz="2400" dirty="0"/>
              <a:t>网络存储技术、虚拟化、负载均衡。</a:t>
            </a:r>
            <a:endParaRPr lang="en-US" altLang="zh-CN" sz="2400" dirty="0"/>
          </a:p>
          <a:p>
            <a:pPr marL="539750" lvl="1" indent="-269875" eaLnBrk="1" hangingPunct="1">
              <a:spcBef>
                <a:spcPts val="200"/>
              </a:spcBef>
            </a:pPr>
            <a:r>
              <a:rPr lang="zh-CN" altLang="en-US" sz="2400" dirty="0"/>
              <a:t>核心思想：将大量用</a:t>
            </a:r>
            <a:r>
              <a:rPr lang="zh-CN" altLang="en-US" sz="2400" dirty="0">
                <a:solidFill>
                  <a:srgbClr val="FF6600"/>
                </a:solidFill>
              </a:rPr>
              <a:t>网络</a:t>
            </a:r>
            <a:r>
              <a:rPr lang="zh-CN" altLang="en-US" sz="2400" dirty="0"/>
              <a:t>连接的</a:t>
            </a:r>
            <a:r>
              <a:rPr lang="zh-CN" altLang="en-US" sz="2400" dirty="0">
                <a:solidFill>
                  <a:srgbClr val="FF0000"/>
                </a:solidFill>
              </a:rPr>
              <a:t>计算资源</a:t>
            </a:r>
            <a:r>
              <a:rPr lang="zh-CN" altLang="en-US" sz="2400" dirty="0"/>
              <a:t>统一管理和调度，构成一个</a:t>
            </a:r>
            <a:r>
              <a:rPr lang="zh-CN" altLang="en-US" sz="2400" dirty="0">
                <a:solidFill>
                  <a:srgbClr val="CC0099"/>
                </a:solidFill>
              </a:rPr>
              <a:t>计算资源池</a:t>
            </a:r>
            <a:r>
              <a:rPr lang="zh-CN" altLang="en-US" sz="2400" dirty="0"/>
              <a:t>，对用户</a:t>
            </a:r>
            <a:r>
              <a:rPr lang="zh-CN" altLang="en-US" sz="2400" dirty="0">
                <a:solidFill>
                  <a:srgbClr val="0000FF"/>
                </a:solidFill>
              </a:rPr>
              <a:t>按需服务</a:t>
            </a:r>
            <a:r>
              <a:rPr lang="zh-CN" altLang="en-US" sz="2400" dirty="0"/>
              <a:t>。</a:t>
            </a:r>
            <a:endParaRPr lang="en-US" altLang="zh-CN" sz="2400" dirty="0"/>
          </a:p>
          <a:p>
            <a:pPr marL="539750" lvl="1" indent="-269875" eaLnBrk="1" hangingPunct="1">
              <a:spcBef>
                <a:spcPts val="200"/>
              </a:spcBef>
            </a:pPr>
            <a:r>
              <a:rPr lang="zh-CN" altLang="en-US" sz="2400" dirty="0"/>
              <a:t>云：提供资源的网络。</a:t>
            </a:r>
            <a:endParaRPr lang="en-US" altLang="zh-CN" sz="2400" dirty="0"/>
          </a:p>
        </p:txBody>
      </p:sp>
      <p:sp>
        <p:nvSpPr>
          <p:cNvPr id="16389" name="AutoShape 20">
            <a:hlinkClick r:id="rId2" action="ppaction://hlinksldjump" highlightClick="1"/>
          </p:cNvPr>
          <p:cNvSpPr>
            <a:spLocks noChangeArrowheads="1"/>
          </p:cNvSpPr>
          <p:nvPr/>
        </p:nvSpPr>
        <p:spPr bwMode="auto">
          <a:xfrm>
            <a:off x="2339690" y="3156179"/>
            <a:ext cx="504825" cy="503237"/>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p>
            <a:fld id="{74C53E0B-1D65-466B-915E-A82F691D157A}" type="slidenum">
              <a:rPr lang="zh-CN" altLang="en-US"/>
              <a:pPr/>
              <a:t>80</a:t>
            </a:fld>
            <a:endParaRPr lang="en-US" altLang="zh-CN"/>
          </a:p>
        </p:txBody>
      </p:sp>
      <p:sp>
        <p:nvSpPr>
          <p:cNvPr id="66563" name="Rectangle 2"/>
          <p:cNvSpPr>
            <a:spLocks noGrp="1" noChangeArrowheads="1"/>
          </p:cNvSpPr>
          <p:nvPr>
            <p:ph type="title"/>
          </p:nvPr>
        </p:nvSpPr>
        <p:spPr/>
        <p:txBody>
          <a:bodyPr/>
          <a:lstStyle/>
          <a:p>
            <a:pPr eaLnBrk="1" hangingPunct="1"/>
            <a:r>
              <a:rPr lang="en-US" altLang="zh-CN" dirty="0"/>
              <a:t>9.7.1 </a:t>
            </a:r>
            <a:r>
              <a:rPr lang="zh-CN" altLang="en-US" dirty="0"/>
              <a:t>多计算机的概念      </a:t>
            </a:r>
            <a:r>
              <a:rPr lang="en-US" altLang="zh-CN" dirty="0">
                <a:solidFill>
                  <a:srgbClr val="006600"/>
                </a:solidFill>
              </a:rPr>
              <a:t>2. </a:t>
            </a:r>
            <a:r>
              <a:rPr lang="zh-CN" altLang="en-US" dirty="0">
                <a:solidFill>
                  <a:srgbClr val="006600"/>
                </a:solidFill>
              </a:rPr>
              <a:t>消息传递机制</a:t>
            </a:r>
          </a:p>
        </p:txBody>
      </p:sp>
      <p:sp>
        <p:nvSpPr>
          <p:cNvPr id="66564" name="Rectangle 3"/>
          <p:cNvSpPr>
            <a:spLocks noGrp="1" noChangeArrowheads="1"/>
          </p:cNvSpPr>
          <p:nvPr>
            <p:ph type="body" idx="1"/>
          </p:nvPr>
        </p:nvSpPr>
        <p:spPr>
          <a:xfrm>
            <a:off x="611188" y="1557338"/>
            <a:ext cx="8208962" cy="4679950"/>
          </a:xfrm>
        </p:spPr>
        <p:txBody>
          <a:bodyPr/>
          <a:lstStyle/>
          <a:p>
            <a:pPr eaLnBrk="1" hangingPunct="1">
              <a:buFont typeface="Wingdings" pitchFamily="2" charset="2"/>
              <a:buNone/>
            </a:pPr>
            <a:r>
              <a:rPr lang="en-US" altLang="zh-CN" dirty="0"/>
              <a:t>MPI</a:t>
            </a:r>
            <a:r>
              <a:rPr lang="zh-CN" altLang="en-US" dirty="0"/>
              <a:t>：</a:t>
            </a:r>
            <a:r>
              <a:rPr lang="en-US" altLang="zh-CN" dirty="0"/>
              <a:t>Message-Passing Interface</a:t>
            </a:r>
            <a:r>
              <a:rPr lang="zh-CN" altLang="en-US" dirty="0"/>
              <a:t>，消息传递接口</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p>
            <a:fld id="{06A717FD-BFEB-4071-BB2F-1C14450FABF6}" type="slidenum">
              <a:rPr lang="zh-CN" altLang="en-US"/>
              <a:pPr/>
              <a:t>81</a:t>
            </a:fld>
            <a:endParaRPr lang="en-US" altLang="zh-CN"/>
          </a:p>
        </p:txBody>
      </p:sp>
      <p:sp>
        <p:nvSpPr>
          <p:cNvPr id="67587" name="Rectangle 2"/>
          <p:cNvSpPr>
            <a:spLocks noGrp="1" noChangeArrowheads="1"/>
          </p:cNvSpPr>
          <p:nvPr>
            <p:ph type="title"/>
          </p:nvPr>
        </p:nvSpPr>
        <p:spPr/>
        <p:txBody>
          <a:bodyPr/>
          <a:lstStyle/>
          <a:p>
            <a:pPr eaLnBrk="1" hangingPunct="1"/>
            <a:r>
              <a:rPr lang="en-US" altLang="zh-CN" dirty="0"/>
              <a:t>9.7.2  </a:t>
            </a:r>
            <a:r>
              <a:rPr lang="en-US" altLang="zh-CN" dirty="0">
                <a:solidFill>
                  <a:srgbClr val="C00000"/>
                </a:solidFill>
              </a:rPr>
              <a:t>MPP</a:t>
            </a:r>
            <a:r>
              <a:rPr lang="zh-CN" altLang="en-US" dirty="0"/>
              <a:t>：</a:t>
            </a:r>
            <a:r>
              <a:rPr lang="en-US" altLang="zh-CN" dirty="0">
                <a:solidFill>
                  <a:srgbClr val="FF0000"/>
                </a:solidFill>
              </a:rPr>
              <a:t>M</a:t>
            </a:r>
            <a:r>
              <a:rPr lang="en-US" altLang="zh-CN" dirty="0"/>
              <a:t>assively </a:t>
            </a:r>
            <a:r>
              <a:rPr lang="en-US" altLang="zh-CN" dirty="0">
                <a:solidFill>
                  <a:srgbClr val="FF0000"/>
                </a:solidFill>
              </a:rPr>
              <a:t>P</a:t>
            </a:r>
            <a:r>
              <a:rPr lang="en-US" altLang="zh-CN" dirty="0"/>
              <a:t>arallel </a:t>
            </a:r>
            <a:r>
              <a:rPr lang="en-US" altLang="zh-CN" dirty="0">
                <a:solidFill>
                  <a:srgbClr val="FF0000"/>
                </a:solidFill>
              </a:rPr>
              <a:t>P</a:t>
            </a:r>
            <a:r>
              <a:rPr lang="en-US" altLang="zh-CN" dirty="0"/>
              <a:t>rocessor</a:t>
            </a:r>
            <a:endParaRPr lang="en-US" altLang="zh-CN" dirty="0">
              <a:solidFill>
                <a:srgbClr val="006600"/>
              </a:solidFill>
            </a:endParaRPr>
          </a:p>
        </p:txBody>
      </p:sp>
      <p:sp>
        <p:nvSpPr>
          <p:cNvPr id="67588" name="Rectangle 3"/>
          <p:cNvSpPr>
            <a:spLocks noGrp="1" noChangeArrowheads="1"/>
          </p:cNvSpPr>
          <p:nvPr>
            <p:ph type="body" idx="1"/>
          </p:nvPr>
        </p:nvSpPr>
        <p:spPr>
          <a:xfrm>
            <a:off x="466725" y="549275"/>
            <a:ext cx="8362950" cy="6119813"/>
          </a:xfrm>
        </p:spPr>
        <p:txBody>
          <a:bodyPr/>
          <a:lstStyle/>
          <a:p>
            <a:pPr eaLnBrk="1" hangingPunct="1"/>
            <a:r>
              <a:rPr lang="en-US" altLang="zh-CN" dirty="0"/>
              <a:t>MPP</a:t>
            </a:r>
            <a:r>
              <a:rPr lang="zh-CN" altLang="en-US" dirty="0"/>
              <a:t>：大规模并行处理机。</a:t>
            </a:r>
          </a:p>
          <a:p>
            <a:pPr eaLnBrk="1" hangingPunct="1"/>
            <a:r>
              <a:rPr lang="zh-CN" altLang="en-US" dirty="0"/>
              <a:t>特点：</a:t>
            </a:r>
          </a:p>
          <a:p>
            <a:pPr lvl="1" eaLnBrk="1" hangingPunct="1"/>
            <a:r>
              <a:rPr lang="zh-CN" altLang="en-US" sz="2400" dirty="0"/>
              <a:t>大多数</a:t>
            </a:r>
            <a:r>
              <a:rPr lang="en-US" altLang="zh-CN" sz="2400" dirty="0"/>
              <a:t>MPP</a:t>
            </a:r>
            <a:r>
              <a:rPr lang="zh-CN" altLang="en-US" sz="2400" dirty="0"/>
              <a:t>系统使用</a:t>
            </a:r>
            <a:r>
              <a:rPr lang="zh-CN" altLang="en-US" sz="2400" dirty="0">
                <a:solidFill>
                  <a:srgbClr val="FF0000"/>
                </a:solidFill>
              </a:rPr>
              <a:t>标准的</a:t>
            </a:r>
            <a:r>
              <a:rPr lang="en-US" altLang="zh-CN" sz="2400" dirty="0">
                <a:solidFill>
                  <a:srgbClr val="FF0000"/>
                </a:solidFill>
              </a:rPr>
              <a:t>CPU</a:t>
            </a:r>
            <a:r>
              <a:rPr lang="zh-CN" altLang="en-US" sz="2400" dirty="0"/>
              <a:t>作为它们的处理器，常用的有</a:t>
            </a:r>
            <a:r>
              <a:rPr lang="en-US" altLang="zh-CN" sz="2400" dirty="0"/>
              <a:t>Intel Pentium</a:t>
            </a:r>
            <a:r>
              <a:rPr lang="zh-CN" altLang="en-US" sz="2400" dirty="0"/>
              <a:t>系列、</a:t>
            </a:r>
            <a:r>
              <a:rPr lang="en-US" altLang="zh-CN" sz="2400" dirty="0"/>
              <a:t>Sun </a:t>
            </a:r>
            <a:r>
              <a:rPr lang="en-US" altLang="zh-CN" sz="2400" dirty="0" err="1"/>
              <a:t>UltraSPARC</a:t>
            </a:r>
            <a:r>
              <a:rPr lang="zh-CN" altLang="en-US" sz="2400" dirty="0"/>
              <a:t>和</a:t>
            </a:r>
            <a:r>
              <a:rPr lang="en-US" altLang="zh-CN" sz="2400" dirty="0"/>
              <a:t>IBM PowerPC</a:t>
            </a:r>
            <a:r>
              <a:rPr lang="zh-CN" altLang="en-US" sz="2400" dirty="0"/>
              <a:t>。</a:t>
            </a:r>
          </a:p>
          <a:p>
            <a:pPr lvl="1" eaLnBrk="1" hangingPunct="1"/>
            <a:r>
              <a:rPr lang="en-US" altLang="zh-CN" sz="2400" dirty="0"/>
              <a:t>MPP</a:t>
            </a:r>
            <a:r>
              <a:rPr lang="zh-CN" altLang="en-US" sz="2400" dirty="0"/>
              <a:t>系统使用</a:t>
            </a:r>
            <a:r>
              <a:rPr lang="zh-CN" altLang="en-US" sz="2400" dirty="0">
                <a:solidFill>
                  <a:srgbClr val="FF0000"/>
                </a:solidFill>
              </a:rPr>
              <a:t>高性能</a:t>
            </a:r>
            <a:r>
              <a:rPr lang="zh-CN" altLang="en-US" sz="2400" dirty="0"/>
              <a:t>的</a:t>
            </a:r>
            <a:r>
              <a:rPr lang="zh-CN" altLang="en-US" sz="2400" dirty="0">
                <a:solidFill>
                  <a:srgbClr val="FF0000"/>
                </a:solidFill>
              </a:rPr>
              <a:t>定制</a:t>
            </a:r>
            <a:r>
              <a:rPr lang="zh-CN" altLang="en-US" sz="2400" dirty="0"/>
              <a:t>的</a:t>
            </a:r>
            <a:r>
              <a:rPr lang="zh-CN" altLang="en-US" sz="2400" dirty="0">
                <a:solidFill>
                  <a:srgbClr val="FF0000"/>
                </a:solidFill>
              </a:rPr>
              <a:t>高速互连网络</a:t>
            </a:r>
            <a:r>
              <a:rPr lang="zh-CN" altLang="en-US" sz="2400" dirty="0"/>
              <a:t>及网络接口，可以在低延迟和高带宽的条件下传递消息。</a:t>
            </a:r>
          </a:p>
          <a:p>
            <a:pPr lvl="1" eaLnBrk="1" hangingPunct="1"/>
            <a:r>
              <a:rPr lang="en-US" altLang="zh-CN" sz="2400" dirty="0"/>
              <a:t>MPP</a:t>
            </a:r>
            <a:r>
              <a:rPr lang="zh-CN" altLang="en-US" sz="2400" dirty="0"/>
              <a:t>是一种</a:t>
            </a:r>
            <a:r>
              <a:rPr lang="zh-CN" altLang="en-US" sz="2400" dirty="0">
                <a:solidFill>
                  <a:srgbClr val="FF0000"/>
                </a:solidFill>
              </a:rPr>
              <a:t>异步</a:t>
            </a:r>
            <a:r>
              <a:rPr lang="zh-CN" altLang="en-US" sz="2400" dirty="0"/>
              <a:t>的</a:t>
            </a:r>
            <a:r>
              <a:rPr lang="zh-CN" altLang="en-US" sz="2400" dirty="0">
                <a:solidFill>
                  <a:srgbClr val="FF0000"/>
                </a:solidFill>
              </a:rPr>
              <a:t>分布式存储器结构</a:t>
            </a:r>
            <a:r>
              <a:rPr lang="zh-CN" altLang="en-US" sz="2400" dirty="0"/>
              <a:t>的</a:t>
            </a:r>
            <a:r>
              <a:rPr lang="en-US" altLang="zh-CN" sz="2400" dirty="0"/>
              <a:t>MIMD</a:t>
            </a:r>
            <a:r>
              <a:rPr lang="zh-CN" altLang="en-US" sz="2400" dirty="0"/>
              <a:t>系统，它的程序有多个进程，分布在各个微处理器上，每个进程有自己独立的地址空间，进程之间以</a:t>
            </a:r>
            <a:r>
              <a:rPr lang="zh-CN" altLang="en-US" sz="2400" dirty="0">
                <a:solidFill>
                  <a:srgbClr val="FF0000"/>
                </a:solidFill>
              </a:rPr>
              <a:t>消息传递</a:t>
            </a:r>
            <a:r>
              <a:rPr lang="zh-CN" altLang="en-US" sz="2400" dirty="0"/>
              <a:t>进行相互通信。</a:t>
            </a:r>
          </a:p>
          <a:p>
            <a:pPr lvl="1" eaLnBrk="1" hangingPunct="1"/>
            <a:r>
              <a:rPr lang="zh-CN" altLang="en-US" sz="2400" dirty="0"/>
              <a:t>大规模的</a:t>
            </a:r>
            <a:r>
              <a:rPr lang="en-US" altLang="zh-CN" sz="2400" dirty="0"/>
              <a:t>MPP</a:t>
            </a:r>
            <a:r>
              <a:rPr lang="zh-CN" altLang="en-US" sz="2400" dirty="0"/>
              <a:t>系统使用特殊的硬件和软件来监控系统、</a:t>
            </a:r>
            <a:r>
              <a:rPr lang="zh-CN" altLang="en-US" sz="2400" dirty="0">
                <a:solidFill>
                  <a:srgbClr val="FF0000"/>
                </a:solidFill>
              </a:rPr>
              <a:t>检测错误</a:t>
            </a:r>
            <a:r>
              <a:rPr lang="zh-CN" altLang="en-US" sz="2400" dirty="0"/>
              <a:t>并从错误中平滑地</a:t>
            </a:r>
            <a:r>
              <a:rPr lang="zh-CN" altLang="en-US" sz="2400" dirty="0">
                <a:solidFill>
                  <a:srgbClr val="FF0000"/>
                </a:solidFill>
              </a:rPr>
              <a:t>恢复</a:t>
            </a:r>
            <a:r>
              <a:rPr lang="zh-CN" altLang="en-US" sz="2400" dirty="0"/>
              <a:t>。</a:t>
            </a:r>
          </a:p>
          <a:p>
            <a:pPr eaLnBrk="1" hangingPunct="1"/>
            <a:r>
              <a:rPr lang="en-US" altLang="zh-CN" dirty="0"/>
              <a:t>MPP</a:t>
            </a:r>
            <a:r>
              <a:rPr lang="zh-CN" altLang="en-US" dirty="0"/>
              <a:t>实例：</a:t>
            </a:r>
            <a:r>
              <a:rPr lang="en-US" altLang="zh-CN" dirty="0"/>
              <a:t>IBM Blue Gene</a:t>
            </a:r>
            <a:r>
              <a:rPr lang="zh-CN" altLang="en-US" dirty="0"/>
              <a:t>系统</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p>
            <a:fld id="{92E4E23E-0BB9-4132-B390-C1A898E50159}" type="slidenum">
              <a:rPr lang="zh-CN" altLang="en-US"/>
              <a:pPr/>
              <a:t>82</a:t>
            </a:fld>
            <a:endParaRPr lang="en-US" altLang="zh-CN"/>
          </a:p>
        </p:txBody>
      </p:sp>
      <p:sp>
        <p:nvSpPr>
          <p:cNvPr id="68611"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68612" name="Rectangle 3"/>
          <p:cNvSpPr>
            <a:spLocks noGrp="1" noChangeArrowheads="1"/>
          </p:cNvSpPr>
          <p:nvPr>
            <p:ph type="body" idx="1"/>
          </p:nvPr>
        </p:nvSpPr>
        <p:spPr/>
        <p:txBody>
          <a:bodyPr/>
          <a:lstStyle/>
          <a:p>
            <a:pPr eaLnBrk="1" hangingPunct="1"/>
            <a:r>
              <a:rPr lang="zh-CN" altLang="en-US" dirty="0">
                <a:solidFill>
                  <a:srgbClr val="CC0000"/>
                </a:solidFill>
                <a:ea typeface="黑体" pitchFamily="2" charset="-122"/>
              </a:rPr>
              <a:t>机群系统（</a:t>
            </a:r>
            <a:r>
              <a:rPr lang="en-US" altLang="zh-CN" dirty="0">
                <a:solidFill>
                  <a:srgbClr val="CC0000"/>
                </a:solidFill>
                <a:ea typeface="黑体" pitchFamily="2" charset="-122"/>
              </a:rPr>
              <a:t>Cluster</a:t>
            </a:r>
            <a:r>
              <a:rPr lang="zh-CN" altLang="en-US" dirty="0">
                <a:solidFill>
                  <a:srgbClr val="CC0000"/>
                </a:solidFill>
                <a:ea typeface="黑体" pitchFamily="2" charset="-122"/>
              </a:rPr>
              <a:t>）</a:t>
            </a:r>
            <a:r>
              <a:rPr lang="zh-CN" altLang="en-US" dirty="0"/>
              <a:t>：一组完整的计算机互连，它们作为一个统一的计算机资源一起工作，并能产生一台机器的印象。</a:t>
            </a:r>
          </a:p>
          <a:p>
            <a:pPr lvl="1" eaLnBrk="1" hangingPunct="1"/>
            <a:r>
              <a:rPr lang="zh-CN" altLang="en-US" dirty="0"/>
              <a:t>“</a:t>
            </a:r>
            <a:r>
              <a:rPr lang="zh-CN" altLang="en-US" dirty="0">
                <a:solidFill>
                  <a:srgbClr val="0000FF"/>
                </a:solidFill>
                <a:ea typeface="黑体" pitchFamily="2" charset="-122"/>
              </a:rPr>
              <a:t>完整计算机</a:t>
            </a:r>
            <a:r>
              <a:rPr lang="zh-CN" altLang="en-US" dirty="0"/>
              <a:t>”：意指一台计算机离开机群系统仍能运行自己的任务。</a:t>
            </a:r>
          </a:p>
          <a:p>
            <a:pPr lvl="1" eaLnBrk="1" hangingPunct="1"/>
            <a:r>
              <a:rPr lang="zh-CN" altLang="en-US" dirty="0">
                <a:solidFill>
                  <a:srgbClr val="0000FF"/>
                </a:solidFill>
                <a:ea typeface="黑体" pitchFamily="2" charset="-122"/>
              </a:rPr>
              <a:t>结点</a:t>
            </a:r>
            <a:r>
              <a:rPr lang="zh-CN" altLang="en-US" dirty="0"/>
              <a:t>：机群系统中每台计算机。</a:t>
            </a:r>
          </a:p>
          <a:p>
            <a:pPr eaLnBrk="1" hangingPunct="1"/>
            <a:r>
              <a:rPr lang="zh-CN" altLang="en-US" dirty="0"/>
              <a:t>机群是</a:t>
            </a:r>
            <a:r>
              <a:rPr lang="zh-CN" altLang="en-US" dirty="0">
                <a:solidFill>
                  <a:srgbClr val="0000FF"/>
                </a:solidFill>
              </a:rPr>
              <a:t>并行</a:t>
            </a:r>
            <a:r>
              <a:rPr lang="zh-CN" altLang="en-US" dirty="0"/>
              <a:t>或</a:t>
            </a:r>
            <a:r>
              <a:rPr lang="zh-CN" altLang="en-US" dirty="0">
                <a:solidFill>
                  <a:srgbClr val="0000FF"/>
                </a:solidFill>
              </a:rPr>
              <a:t>分布</a:t>
            </a:r>
            <a:r>
              <a:rPr lang="zh-CN" altLang="en-US" dirty="0"/>
              <a:t>计算机系统的一种类型，它是由一组完整的计算机（结点）通过</a:t>
            </a:r>
            <a:r>
              <a:rPr lang="zh-CN" altLang="en-US" dirty="0">
                <a:solidFill>
                  <a:srgbClr val="CC0000"/>
                </a:solidFill>
              </a:rPr>
              <a:t>高性能的网络</a:t>
            </a:r>
            <a:r>
              <a:rPr lang="zh-CN" altLang="en-US" dirty="0"/>
              <a:t>或</a:t>
            </a:r>
            <a:r>
              <a:rPr lang="zh-CN" altLang="en-US" dirty="0">
                <a:solidFill>
                  <a:srgbClr val="CC0000"/>
                </a:solidFill>
              </a:rPr>
              <a:t>局域网</a:t>
            </a:r>
            <a:r>
              <a:rPr lang="zh-CN" altLang="en-US" dirty="0"/>
              <a:t>互连而成的系统，它作为一个</a:t>
            </a:r>
            <a:r>
              <a:rPr lang="zh-CN" altLang="en-US" dirty="0">
                <a:solidFill>
                  <a:srgbClr val="0000FF"/>
                </a:solidFill>
              </a:rPr>
              <a:t>单独</a:t>
            </a:r>
            <a:r>
              <a:rPr lang="zh-CN" altLang="en-US" dirty="0"/>
              <a:t>的</a:t>
            </a:r>
            <a:r>
              <a:rPr lang="zh-CN" altLang="en-US" dirty="0">
                <a:solidFill>
                  <a:srgbClr val="0000FF"/>
                </a:solidFill>
              </a:rPr>
              <a:t>统一</a:t>
            </a:r>
            <a:r>
              <a:rPr lang="zh-CN" altLang="en-US" dirty="0">
                <a:solidFill>
                  <a:srgbClr val="FF0066"/>
                </a:solidFill>
              </a:rPr>
              <a:t>计算资源</a:t>
            </a:r>
            <a:r>
              <a:rPr lang="zh-CN" altLang="en-US" dirty="0"/>
              <a:t>来使用。</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p>
            <a:fld id="{1BD215FD-7B71-4713-BFB1-74EC201D2E88}" type="slidenum">
              <a:rPr lang="zh-CN" altLang="en-US"/>
              <a:pPr/>
              <a:t>83</a:t>
            </a:fld>
            <a:endParaRPr lang="en-US" altLang="zh-CN"/>
          </a:p>
        </p:txBody>
      </p:sp>
      <p:sp>
        <p:nvSpPr>
          <p:cNvPr id="69635"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69636" name="Rectangle 5"/>
          <p:cNvSpPr>
            <a:spLocks noChangeArrowheads="1"/>
          </p:cNvSpPr>
          <p:nvPr/>
        </p:nvSpPr>
        <p:spPr bwMode="auto">
          <a:xfrm>
            <a:off x="2185988" y="3559175"/>
            <a:ext cx="609600" cy="457200"/>
          </a:xfrm>
          <a:prstGeom prst="rect">
            <a:avLst/>
          </a:prstGeom>
          <a:solidFill>
            <a:srgbClr val="CCCCFF"/>
          </a:solidFill>
          <a:ln w="28575" algn="ctr">
            <a:solidFill>
              <a:schemeClr val="tx1"/>
            </a:solidFill>
            <a:miter lim="800000"/>
            <a:headEnd/>
            <a:tailEnd type="none" w="med" len="lg"/>
          </a:ln>
        </p:spPr>
        <p:txBody>
          <a:bodyPr wrap="none" anchor="ctr"/>
          <a:lstStyle/>
          <a:p>
            <a:pPr>
              <a:spcBef>
                <a:spcPct val="0"/>
              </a:spcBef>
            </a:pPr>
            <a:r>
              <a:rPr lang="en-US" altLang="zh-CN" sz="2000"/>
              <a:t>NIC</a:t>
            </a:r>
          </a:p>
        </p:txBody>
      </p:sp>
      <p:sp>
        <p:nvSpPr>
          <p:cNvPr id="69637" name="Rectangle 6"/>
          <p:cNvSpPr>
            <a:spLocks noChangeArrowheads="1"/>
          </p:cNvSpPr>
          <p:nvPr/>
        </p:nvSpPr>
        <p:spPr bwMode="auto">
          <a:xfrm>
            <a:off x="1042988" y="4397375"/>
            <a:ext cx="5410200" cy="533400"/>
          </a:xfrm>
          <a:prstGeom prst="rect">
            <a:avLst/>
          </a:prstGeom>
          <a:solidFill>
            <a:srgbClr val="66FFFF"/>
          </a:solidFill>
          <a:ln w="28575" algn="ctr">
            <a:solidFill>
              <a:schemeClr val="tx1"/>
            </a:solidFill>
            <a:miter lim="800000"/>
            <a:headEnd/>
            <a:tailEnd type="none" w="med" len="lg"/>
          </a:ln>
        </p:spPr>
        <p:txBody>
          <a:bodyPr wrap="none" anchor="ctr"/>
          <a:lstStyle/>
          <a:p>
            <a:pPr>
              <a:spcBef>
                <a:spcPct val="0"/>
              </a:spcBef>
            </a:pPr>
            <a:r>
              <a:rPr lang="zh-CN" altLang="en-US" sz="2000" dirty="0">
                <a:latin typeface="+mn-lt"/>
              </a:rPr>
              <a:t>商品化的网络（以太网、</a:t>
            </a:r>
            <a:r>
              <a:rPr lang="en-US" altLang="zh-CN" sz="2000" dirty="0">
                <a:latin typeface="+mn-lt"/>
              </a:rPr>
              <a:t>ATM</a:t>
            </a:r>
            <a:r>
              <a:rPr lang="zh-CN" altLang="en-US" sz="2000" dirty="0">
                <a:latin typeface="+mn-lt"/>
              </a:rPr>
              <a:t>等）</a:t>
            </a:r>
          </a:p>
        </p:txBody>
      </p:sp>
      <p:sp>
        <p:nvSpPr>
          <p:cNvPr id="69638" name="Rectangle 7"/>
          <p:cNvSpPr>
            <a:spLocks noChangeArrowheads="1"/>
          </p:cNvSpPr>
          <p:nvPr/>
        </p:nvSpPr>
        <p:spPr bwMode="auto">
          <a:xfrm>
            <a:off x="1957388" y="1730375"/>
            <a:ext cx="1066800" cy="4572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P/C</a:t>
            </a:r>
          </a:p>
        </p:txBody>
      </p:sp>
      <p:sp>
        <p:nvSpPr>
          <p:cNvPr id="69639" name="Rectangle 8"/>
          <p:cNvSpPr>
            <a:spLocks noChangeArrowheads="1"/>
          </p:cNvSpPr>
          <p:nvPr/>
        </p:nvSpPr>
        <p:spPr bwMode="auto">
          <a:xfrm>
            <a:off x="1957388" y="2263775"/>
            <a:ext cx="10668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t>M</a:t>
            </a:r>
          </a:p>
        </p:txBody>
      </p:sp>
      <p:sp>
        <p:nvSpPr>
          <p:cNvPr id="69640" name="Rectangle 9"/>
          <p:cNvSpPr>
            <a:spLocks noChangeArrowheads="1"/>
          </p:cNvSpPr>
          <p:nvPr/>
        </p:nvSpPr>
        <p:spPr bwMode="auto">
          <a:xfrm>
            <a:off x="1957388" y="2797175"/>
            <a:ext cx="1066800" cy="457200"/>
          </a:xfrm>
          <a:prstGeom prst="rect">
            <a:avLst/>
          </a:prstGeom>
          <a:solidFill>
            <a:srgbClr val="CCCCFF"/>
          </a:solidFill>
          <a:ln w="28575" algn="ctr">
            <a:solidFill>
              <a:schemeClr val="tx1"/>
            </a:solidFill>
            <a:miter lim="800000"/>
            <a:headEnd/>
            <a:tailEnd type="none" w="med" len="lg"/>
          </a:ln>
        </p:spPr>
        <p:txBody>
          <a:bodyPr wrap="none" anchor="ctr"/>
          <a:lstStyle/>
          <a:p>
            <a:pPr>
              <a:spcBef>
                <a:spcPct val="0"/>
              </a:spcBef>
            </a:pPr>
            <a:r>
              <a:rPr lang="en-US" altLang="zh-CN" sz="2000"/>
              <a:t>Bridge</a:t>
            </a:r>
          </a:p>
        </p:txBody>
      </p:sp>
      <p:sp>
        <p:nvSpPr>
          <p:cNvPr id="69641" name="Line 10"/>
          <p:cNvSpPr>
            <a:spLocks noChangeShapeType="1"/>
          </p:cNvSpPr>
          <p:nvPr/>
        </p:nvSpPr>
        <p:spPr bwMode="auto">
          <a:xfrm flipH="1">
            <a:off x="1576388" y="1958975"/>
            <a:ext cx="381000" cy="0"/>
          </a:xfrm>
          <a:prstGeom prst="line">
            <a:avLst/>
          </a:prstGeom>
          <a:noFill/>
          <a:ln w="28575">
            <a:solidFill>
              <a:schemeClr val="tx1"/>
            </a:solidFill>
            <a:round/>
            <a:headEnd/>
            <a:tailEnd type="none" w="med" len="lg"/>
          </a:ln>
        </p:spPr>
        <p:txBody>
          <a:bodyPr/>
          <a:lstStyle/>
          <a:p>
            <a:endParaRPr lang="zh-CN" altLang="en-US"/>
          </a:p>
        </p:txBody>
      </p:sp>
      <p:sp>
        <p:nvSpPr>
          <p:cNvPr id="69642" name="Line 11"/>
          <p:cNvSpPr>
            <a:spLocks noChangeShapeType="1"/>
          </p:cNvSpPr>
          <p:nvPr/>
        </p:nvSpPr>
        <p:spPr bwMode="auto">
          <a:xfrm flipH="1">
            <a:off x="1576388" y="2492375"/>
            <a:ext cx="381000" cy="0"/>
          </a:xfrm>
          <a:prstGeom prst="line">
            <a:avLst/>
          </a:prstGeom>
          <a:noFill/>
          <a:ln w="28575">
            <a:solidFill>
              <a:schemeClr val="tx1"/>
            </a:solidFill>
            <a:round/>
            <a:headEnd/>
            <a:tailEnd type="none" w="med" len="lg"/>
          </a:ln>
        </p:spPr>
        <p:txBody>
          <a:bodyPr/>
          <a:lstStyle/>
          <a:p>
            <a:endParaRPr lang="zh-CN" altLang="en-US"/>
          </a:p>
        </p:txBody>
      </p:sp>
      <p:sp>
        <p:nvSpPr>
          <p:cNvPr id="69643" name="Line 12"/>
          <p:cNvSpPr>
            <a:spLocks noChangeShapeType="1"/>
          </p:cNvSpPr>
          <p:nvPr/>
        </p:nvSpPr>
        <p:spPr bwMode="auto">
          <a:xfrm flipH="1">
            <a:off x="1576388" y="3025775"/>
            <a:ext cx="381000" cy="0"/>
          </a:xfrm>
          <a:prstGeom prst="line">
            <a:avLst/>
          </a:prstGeom>
          <a:noFill/>
          <a:ln w="28575">
            <a:solidFill>
              <a:schemeClr val="tx1"/>
            </a:solidFill>
            <a:round/>
            <a:headEnd/>
            <a:tailEnd type="none" w="med" len="lg"/>
          </a:ln>
        </p:spPr>
        <p:txBody>
          <a:bodyPr/>
          <a:lstStyle/>
          <a:p>
            <a:endParaRPr lang="zh-CN" altLang="en-US"/>
          </a:p>
        </p:txBody>
      </p:sp>
      <p:sp>
        <p:nvSpPr>
          <p:cNvPr id="69644" name="Line 13"/>
          <p:cNvSpPr>
            <a:spLocks noChangeShapeType="1"/>
          </p:cNvSpPr>
          <p:nvPr/>
        </p:nvSpPr>
        <p:spPr bwMode="auto">
          <a:xfrm>
            <a:off x="1576388" y="1730375"/>
            <a:ext cx="0" cy="1371600"/>
          </a:xfrm>
          <a:prstGeom prst="line">
            <a:avLst/>
          </a:prstGeom>
          <a:noFill/>
          <a:ln w="57150">
            <a:solidFill>
              <a:schemeClr val="tx1"/>
            </a:solidFill>
            <a:round/>
            <a:headEnd/>
            <a:tailEnd type="none" w="med" len="lg"/>
          </a:ln>
        </p:spPr>
        <p:txBody>
          <a:bodyPr/>
          <a:lstStyle/>
          <a:p>
            <a:endParaRPr lang="zh-CN" altLang="en-US"/>
          </a:p>
        </p:txBody>
      </p:sp>
      <p:sp>
        <p:nvSpPr>
          <p:cNvPr id="69645" name="Line 14"/>
          <p:cNvSpPr>
            <a:spLocks noChangeShapeType="1"/>
          </p:cNvSpPr>
          <p:nvPr/>
        </p:nvSpPr>
        <p:spPr bwMode="auto">
          <a:xfrm>
            <a:off x="2490788" y="3254375"/>
            <a:ext cx="0" cy="304800"/>
          </a:xfrm>
          <a:prstGeom prst="line">
            <a:avLst/>
          </a:prstGeom>
          <a:noFill/>
          <a:ln w="28575">
            <a:solidFill>
              <a:schemeClr val="tx1"/>
            </a:solidFill>
            <a:round/>
            <a:headEnd/>
            <a:tailEnd type="none" w="med" len="lg"/>
          </a:ln>
        </p:spPr>
        <p:txBody>
          <a:bodyPr/>
          <a:lstStyle/>
          <a:p>
            <a:endParaRPr lang="zh-CN" altLang="en-US"/>
          </a:p>
        </p:txBody>
      </p:sp>
      <p:sp>
        <p:nvSpPr>
          <p:cNvPr id="69646" name="Rectangle 15"/>
          <p:cNvSpPr>
            <a:spLocks noChangeArrowheads="1"/>
          </p:cNvSpPr>
          <p:nvPr/>
        </p:nvSpPr>
        <p:spPr bwMode="auto">
          <a:xfrm>
            <a:off x="1042988" y="1577975"/>
            <a:ext cx="2133600" cy="2590800"/>
          </a:xfrm>
          <a:prstGeom prst="rect">
            <a:avLst/>
          </a:prstGeom>
          <a:noFill/>
          <a:ln w="19050" algn="ctr">
            <a:solidFill>
              <a:srgbClr val="3333CC"/>
            </a:solidFill>
            <a:prstDash val="dash"/>
            <a:miter lim="800000"/>
            <a:headEnd/>
            <a:tailEnd type="none" w="med" len="lg"/>
          </a:ln>
        </p:spPr>
        <p:txBody>
          <a:bodyPr wrap="none" anchor="ctr"/>
          <a:lstStyle/>
          <a:p>
            <a:endParaRPr lang="zh-CN" altLang="en-US"/>
          </a:p>
        </p:txBody>
      </p:sp>
      <p:sp>
        <p:nvSpPr>
          <p:cNvPr id="69647" name="Text Box 16"/>
          <p:cNvSpPr txBox="1">
            <a:spLocks noChangeArrowheads="1"/>
          </p:cNvSpPr>
          <p:nvPr/>
        </p:nvSpPr>
        <p:spPr bwMode="auto">
          <a:xfrm>
            <a:off x="2719388" y="5311775"/>
            <a:ext cx="2133600" cy="457200"/>
          </a:xfrm>
          <a:prstGeom prst="rect">
            <a:avLst/>
          </a:prstGeom>
          <a:noFill/>
          <a:ln w="28575" algn="ctr">
            <a:noFill/>
            <a:miter lim="800000"/>
            <a:headEnd/>
            <a:tailEnd type="none" w="med" len="lg"/>
          </a:ln>
        </p:spPr>
        <p:txBody>
          <a:bodyPr>
            <a:spAutoFit/>
          </a:bodyPr>
          <a:lstStyle/>
          <a:p>
            <a:r>
              <a:rPr lang="zh-CN" altLang="en-US" sz="2400">
                <a:solidFill>
                  <a:schemeClr val="bg2"/>
                </a:solidFill>
                <a:latin typeface="Arial" charset="0"/>
              </a:rPr>
              <a:t>机群系统</a:t>
            </a:r>
          </a:p>
        </p:txBody>
      </p:sp>
      <p:sp>
        <p:nvSpPr>
          <p:cNvPr id="69648" name="Text Box 17"/>
          <p:cNvSpPr txBox="1">
            <a:spLocks noChangeArrowheads="1"/>
          </p:cNvSpPr>
          <p:nvPr/>
        </p:nvSpPr>
        <p:spPr bwMode="auto">
          <a:xfrm>
            <a:off x="1728788" y="1196975"/>
            <a:ext cx="762000" cy="3968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结点</a:t>
            </a:r>
          </a:p>
        </p:txBody>
      </p:sp>
      <p:sp>
        <p:nvSpPr>
          <p:cNvPr id="69649" name="AutoShape 18"/>
          <p:cNvSpPr>
            <a:spLocks noChangeArrowheads="1"/>
          </p:cNvSpPr>
          <p:nvPr/>
        </p:nvSpPr>
        <p:spPr bwMode="auto">
          <a:xfrm>
            <a:off x="1195388" y="3178175"/>
            <a:ext cx="609600" cy="533400"/>
          </a:xfrm>
          <a:prstGeom prst="can">
            <a:avLst>
              <a:gd name="adj" fmla="val 25000"/>
            </a:avLst>
          </a:prstGeom>
          <a:noFill/>
          <a:ln w="28575">
            <a:solidFill>
              <a:schemeClr val="tx1"/>
            </a:solidFill>
            <a:round/>
            <a:headEnd/>
            <a:tailEnd type="none" w="med" len="lg"/>
          </a:ln>
        </p:spPr>
        <p:txBody>
          <a:bodyPr wrap="none" anchor="ctr"/>
          <a:lstStyle/>
          <a:p>
            <a:pPr>
              <a:spcBef>
                <a:spcPct val="0"/>
              </a:spcBef>
            </a:pPr>
            <a:r>
              <a:rPr lang="en-US" altLang="zh-CN" sz="2000"/>
              <a:t>LD</a:t>
            </a:r>
          </a:p>
        </p:txBody>
      </p:sp>
      <p:sp>
        <p:nvSpPr>
          <p:cNvPr id="69650" name="Line 19"/>
          <p:cNvSpPr>
            <a:spLocks noChangeShapeType="1"/>
          </p:cNvSpPr>
          <p:nvPr/>
        </p:nvSpPr>
        <p:spPr bwMode="auto">
          <a:xfrm flipH="1">
            <a:off x="1804988" y="3406775"/>
            <a:ext cx="685800" cy="0"/>
          </a:xfrm>
          <a:prstGeom prst="line">
            <a:avLst/>
          </a:prstGeom>
          <a:noFill/>
          <a:ln w="28575">
            <a:solidFill>
              <a:schemeClr val="tx1"/>
            </a:solidFill>
            <a:round/>
            <a:headEnd/>
            <a:tailEnd type="none" w="med" len="lg"/>
          </a:ln>
        </p:spPr>
        <p:txBody>
          <a:bodyPr/>
          <a:lstStyle/>
          <a:p>
            <a:endParaRPr lang="zh-CN" altLang="en-US"/>
          </a:p>
        </p:txBody>
      </p:sp>
      <p:sp>
        <p:nvSpPr>
          <p:cNvPr id="69651" name="Text Box 20"/>
          <p:cNvSpPr txBox="1">
            <a:spLocks noChangeArrowheads="1"/>
          </p:cNvSpPr>
          <p:nvPr/>
        </p:nvSpPr>
        <p:spPr bwMode="auto">
          <a:xfrm>
            <a:off x="1042988" y="1577975"/>
            <a:ext cx="609600" cy="396875"/>
          </a:xfrm>
          <a:prstGeom prst="rect">
            <a:avLst/>
          </a:prstGeom>
          <a:noFill/>
          <a:ln w="28575" algn="ctr">
            <a:noFill/>
            <a:miter lim="800000"/>
            <a:headEnd/>
            <a:tailEnd type="none" w="med" len="lg"/>
          </a:ln>
        </p:spPr>
        <p:txBody>
          <a:bodyPr>
            <a:spAutoFit/>
          </a:bodyPr>
          <a:lstStyle/>
          <a:p>
            <a:r>
              <a:rPr lang="en-US" altLang="zh-CN" sz="2000">
                <a:solidFill>
                  <a:srgbClr val="FF3300"/>
                </a:solidFill>
              </a:rPr>
              <a:t>MB</a:t>
            </a:r>
          </a:p>
        </p:txBody>
      </p:sp>
      <p:sp>
        <p:nvSpPr>
          <p:cNvPr id="69652" name="Line 21"/>
          <p:cNvSpPr>
            <a:spLocks noChangeShapeType="1"/>
          </p:cNvSpPr>
          <p:nvPr/>
        </p:nvSpPr>
        <p:spPr bwMode="auto">
          <a:xfrm>
            <a:off x="2490788" y="4016375"/>
            <a:ext cx="0" cy="381000"/>
          </a:xfrm>
          <a:prstGeom prst="line">
            <a:avLst/>
          </a:prstGeom>
          <a:noFill/>
          <a:ln w="28575">
            <a:solidFill>
              <a:schemeClr val="tx1"/>
            </a:solidFill>
            <a:round/>
            <a:headEnd/>
            <a:tailEnd type="none" w="med" len="lg"/>
          </a:ln>
        </p:spPr>
        <p:txBody>
          <a:bodyPr/>
          <a:lstStyle/>
          <a:p>
            <a:endParaRPr lang="zh-CN" altLang="en-US"/>
          </a:p>
        </p:txBody>
      </p:sp>
      <p:sp>
        <p:nvSpPr>
          <p:cNvPr id="69653" name="Rectangle 22"/>
          <p:cNvSpPr>
            <a:spLocks noChangeArrowheads="1"/>
          </p:cNvSpPr>
          <p:nvPr/>
        </p:nvSpPr>
        <p:spPr bwMode="auto">
          <a:xfrm>
            <a:off x="4929188" y="3559175"/>
            <a:ext cx="609600" cy="457200"/>
          </a:xfrm>
          <a:prstGeom prst="rect">
            <a:avLst/>
          </a:prstGeom>
          <a:solidFill>
            <a:srgbClr val="CCCCFF"/>
          </a:solidFill>
          <a:ln w="28575" algn="ctr">
            <a:solidFill>
              <a:schemeClr val="tx1"/>
            </a:solidFill>
            <a:miter lim="800000"/>
            <a:headEnd/>
            <a:tailEnd type="none" w="med" len="lg"/>
          </a:ln>
        </p:spPr>
        <p:txBody>
          <a:bodyPr wrap="none" anchor="ctr"/>
          <a:lstStyle/>
          <a:p>
            <a:pPr>
              <a:spcBef>
                <a:spcPct val="0"/>
              </a:spcBef>
            </a:pPr>
            <a:r>
              <a:rPr lang="en-US" altLang="zh-CN" sz="2000"/>
              <a:t>NIC</a:t>
            </a:r>
          </a:p>
        </p:txBody>
      </p:sp>
      <p:sp>
        <p:nvSpPr>
          <p:cNvPr id="69654" name="Rectangle 23"/>
          <p:cNvSpPr>
            <a:spLocks noChangeArrowheads="1"/>
          </p:cNvSpPr>
          <p:nvPr/>
        </p:nvSpPr>
        <p:spPr bwMode="auto">
          <a:xfrm>
            <a:off x="4700588" y="1730375"/>
            <a:ext cx="1066800" cy="457200"/>
          </a:xfrm>
          <a:prstGeom prst="rect">
            <a:avLst/>
          </a:prstGeom>
          <a:solidFill>
            <a:srgbClr val="FFFF99"/>
          </a:solidFill>
          <a:ln w="28575" algn="ctr">
            <a:solidFill>
              <a:schemeClr val="tx1"/>
            </a:solidFill>
            <a:miter lim="800000"/>
            <a:headEnd/>
            <a:tailEnd type="none" w="med" len="lg"/>
          </a:ln>
        </p:spPr>
        <p:txBody>
          <a:bodyPr wrap="none" anchor="ctr"/>
          <a:lstStyle/>
          <a:p>
            <a:pPr>
              <a:spcBef>
                <a:spcPct val="0"/>
              </a:spcBef>
            </a:pPr>
            <a:r>
              <a:rPr lang="en-US" altLang="zh-CN" sz="2000"/>
              <a:t>P/C</a:t>
            </a:r>
          </a:p>
        </p:txBody>
      </p:sp>
      <p:sp>
        <p:nvSpPr>
          <p:cNvPr id="69655" name="Rectangle 24"/>
          <p:cNvSpPr>
            <a:spLocks noChangeArrowheads="1"/>
          </p:cNvSpPr>
          <p:nvPr/>
        </p:nvSpPr>
        <p:spPr bwMode="auto">
          <a:xfrm>
            <a:off x="4700588" y="2263775"/>
            <a:ext cx="1066800" cy="457200"/>
          </a:xfrm>
          <a:prstGeom prst="rect">
            <a:avLst/>
          </a:prstGeom>
          <a:solidFill>
            <a:srgbClr val="FFCCCC"/>
          </a:solidFill>
          <a:ln w="28575" algn="ctr">
            <a:solidFill>
              <a:schemeClr val="tx1"/>
            </a:solidFill>
            <a:miter lim="800000"/>
            <a:headEnd/>
            <a:tailEnd type="none" w="med" len="lg"/>
          </a:ln>
        </p:spPr>
        <p:txBody>
          <a:bodyPr wrap="none" anchor="ctr"/>
          <a:lstStyle/>
          <a:p>
            <a:pPr>
              <a:spcBef>
                <a:spcPct val="0"/>
              </a:spcBef>
            </a:pPr>
            <a:r>
              <a:rPr lang="en-US" altLang="zh-CN" sz="2000"/>
              <a:t>M</a:t>
            </a:r>
          </a:p>
        </p:txBody>
      </p:sp>
      <p:sp>
        <p:nvSpPr>
          <p:cNvPr id="69656" name="Rectangle 25"/>
          <p:cNvSpPr>
            <a:spLocks noChangeArrowheads="1"/>
          </p:cNvSpPr>
          <p:nvPr/>
        </p:nvSpPr>
        <p:spPr bwMode="auto">
          <a:xfrm>
            <a:off x="4700588" y="2797175"/>
            <a:ext cx="1066800" cy="457200"/>
          </a:xfrm>
          <a:prstGeom prst="rect">
            <a:avLst/>
          </a:prstGeom>
          <a:solidFill>
            <a:srgbClr val="CCCCFF"/>
          </a:solidFill>
          <a:ln w="28575" algn="ctr">
            <a:solidFill>
              <a:schemeClr val="tx1"/>
            </a:solidFill>
            <a:miter lim="800000"/>
            <a:headEnd/>
            <a:tailEnd type="none" w="med" len="lg"/>
          </a:ln>
        </p:spPr>
        <p:txBody>
          <a:bodyPr wrap="none" anchor="ctr"/>
          <a:lstStyle/>
          <a:p>
            <a:pPr>
              <a:spcBef>
                <a:spcPct val="0"/>
              </a:spcBef>
            </a:pPr>
            <a:r>
              <a:rPr lang="en-US" altLang="zh-CN" sz="2000"/>
              <a:t>Bridge</a:t>
            </a:r>
          </a:p>
        </p:txBody>
      </p:sp>
      <p:sp>
        <p:nvSpPr>
          <p:cNvPr id="69657" name="Line 26"/>
          <p:cNvSpPr>
            <a:spLocks noChangeShapeType="1"/>
          </p:cNvSpPr>
          <p:nvPr/>
        </p:nvSpPr>
        <p:spPr bwMode="auto">
          <a:xfrm flipH="1">
            <a:off x="4319588" y="1958975"/>
            <a:ext cx="381000" cy="0"/>
          </a:xfrm>
          <a:prstGeom prst="line">
            <a:avLst/>
          </a:prstGeom>
          <a:noFill/>
          <a:ln w="28575">
            <a:solidFill>
              <a:schemeClr val="tx1"/>
            </a:solidFill>
            <a:round/>
            <a:headEnd/>
            <a:tailEnd type="none" w="med" len="lg"/>
          </a:ln>
        </p:spPr>
        <p:txBody>
          <a:bodyPr/>
          <a:lstStyle/>
          <a:p>
            <a:endParaRPr lang="zh-CN" altLang="en-US"/>
          </a:p>
        </p:txBody>
      </p:sp>
      <p:sp>
        <p:nvSpPr>
          <p:cNvPr id="69658" name="Line 27"/>
          <p:cNvSpPr>
            <a:spLocks noChangeShapeType="1"/>
          </p:cNvSpPr>
          <p:nvPr/>
        </p:nvSpPr>
        <p:spPr bwMode="auto">
          <a:xfrm flipH="1">
            <a:off x="4319588" y="2492375"/>
            <a:ext cx="381000" cy="0"/>
          </a:xfrm>
          <a:prstGeom prst="line">
            <a:avLst/>
          </a:prstGeom>
          <a:noFill/>
          <a:ln w="28575">
            <a:solidFill>
              <a:schemeClr val="tx1"/>
            </a:solidFill>
            <a:round/>
            <a:headEnd/>
            <a:tailEnd type="none" w="med" len="lg"/>
          </a:ln>
        </p:spPr>
        <p:txBody>
          <a:bodyPr/>
          <a:lstStyle/>
          <a:p>
            <a:endParaRPr lang="zh-CN" altLang="en-US"/>
          </a:p>
        </p:txBody>
      </p:sp>
      <p:sp>
        <p:nvSpPr>
          <p:cNvPr id="69659" name="Line 28"/>
          <p:cNvSpPr>
            <a:spLocks noChangeShapeType="1"/>
          </p:cNvSpPr>
          <p:nvPr/>
        </p:nvSpPr>
        <p:spPr bwMode="auto">
          <a:xfrm flipH="1">
            <a:off x="4319588" y="3025775"/>
            <a:ext cx="381000" cy="0"/>
          </a:xfrm>
          <a:prstGeom prst="line">
            <a:avLst/>
          </a:prstGeom>
          <a:noFill/>
          <a:ln w="28575">
            <a:solidFill>
              <a:schemeClr val="tx1"/>
            </a:solidFill>
            <a:round/>
            <a:headEnd/>
            <a:tailEnd type="none" w="med" len="lg"/>
          </a:ln>
        </p:spPr>
        <p:txBody>
          <a:bodyPr/>
          <a:lstStyle/>
          <a:p>
            <a:endParaRPr lang="zh-CN" altLang="en-US"/>
          </a:p>
        </p:txBody>
      </p:sp>
      <p:sp>
        <p:nvSpPr>
          <p:cNvPr id="69660" name="Line 29"/>
          <p:cNvSpPr>
            <a:spLocks noChangeShapeType="1"/>
          </p:cNvSpPr>
          <p:nvPr/>
        </p:nvSpPr>
        <p:spPr bwMode="auto">
          <a:xfrm>
            <a:off x="4319588" y="1730375"/>
            <a:ext cx="0" cy="1371600"/>
          </a:xfrm>
          <a:prstGeom prst="line">
            <a:avLst/>
          </a:prstGeom>
          <a:noFill/>
          <a:ln w="57150">
            <a:solidFill>
              <a:schemeClr val="tx1"/>
            </a:solidFill>
            <a:round/>
            <a:headEnd/>
            <a:tailEnd type="none" w="med" len="lg"/>
          </a:ln>
        </p:spPr>
        <p:txBody>
          <a:bodyPr/>
          <a:lstStyle/>
          <a:p>
            <a:endParaRPr lang="zh-CN" altLang="en-US"/>
          </a:p>
        </p:txBody>
      </p:sp>
      <p:sp>
        <p:nvSpPr>
          <p:cNvPr id="69661" name="Line 30"/>
          <p:cNvSpPr>
            <a:spLocks noChangeShapeType="1"/>
          </p:cNvSpPr>
          <p:nvPr/>
        </p:nvSpPr>
        <p:spPr bwMode="auto">
          <a:xfrm>
            <a:off x="5233988" y="3254375"/>
            <a:ext cx="0" cy="304800"/>
          </a:xfrm>
          <a:prstGeom prst="line">
            <a:avLst/>
          </a:prstGeom>
          <a:noFill/>
          <a:ln w="28575">
            <a:solidFill>
              <a:schemeClr val="tx1"/>
            </a:solidFill>
            <a:round/>
            <a:headEnd/>
            <a:tailEnd type="none" w="med" len="lg"/>
          </a:ln>
        </p:spPr>
        <p:txBody>
          <a:bodyPr/>
          <a:lstStyle/>
          <a:p>
            <a:endParaRPr lang="zh-CN" altLang="en-US"/>
          </a:p>
        </p:txBody>
      </p:sp>
      <p:sp>
        <p:nvSpPr>
          <p:cNvPr id="69662" name="Rectangle 31"/>
          <p:cNvSpPr>
            <a:spLocks noChangeArrowheads="1"/>
          </p:cNvSpPr>
          <p:nvPr/>
        </p:nvSpPr>
        <p:spPr bwMode="auto">
          <a:xfrm>
            <a:off x="3786188" y="1577975"/>
            <a:ext cx="2133600" cy="2590800"/>
          </a:xfrm>
          <a:prstGeom prst="rect">
            <a:avLst/>
          </a:prstGeom>
          <a:noFill/>
          <a:ln w="19050" algn="ctr">
            <a:solidFill>
              <a:srgbClr val="3333CC"/>
            </a:solidFill>
            <a:prstDash val="dash"/>
            <a:miter lim="800000"/>
            <a:headEnd/>
            <a:tailEnd type="none" w="med" len="lg"/>
          </a:ln>
        </p:spPr>
        <p:txBody>
          <a:bodyPr wrap="none" anchor="ctr"/>
          <a:lstStyle/>
          <a:p>
            <a:endParaRPr lang="zh-CN" altLang="en-US"/>
          </a:p>
        </p:txBody>
      </p:sp>
      <p:sp>
        <p:nvSpPr>
          <p:cNvPr id="69663" name="Text Box 32"/>
          <p:cNvSpPr txBox="1">
            <a:spLocks noChangeArrowheads="1"/>
          </p:cNvSpPr>
          <p:nvPr/>
        </p:nvSpPr>
        <p:spPr bwMode="auto">
          <a:xfrm>
            <a:off x="4471988" y="1196975"/>
            <a:ext cx="762000" cy="396875"/>
          </a:xfrm>
          <a:prstGeom prst="rect">
            <a:avLst/>
          </a:prstGeom>
          <a:noFill/>
          <a:ln w="28575" algn="ctr">
            <a:noFill/>
            <a:miter lim="800000"/>
            <a:headEnd/>
            <a:tailEnd type="none" w="med" len="lg"/>
          </a:ln>
        </p:spPr>
        <p:txBody>
          <a:bodyPr>
            <a:spAutoFit/>
          </a:bodyPr>
          <a:lstStyle/>
          <a:p>
            <a:r>
              <a:rPr lang="zh-CN" altLang="en-US" sz="2000">
                <a:solidFill>
                  <a:srgbClr val="0000FF"/>
                </a:solidFill>
                <a:latin typeface="Arial" charset="0"/>
              </a:rPr>
              <a:t>结点</a:t>
            </a:r>
          </a:p>
        </p:txBody>
      </p:sp>
      <p:sp>
        <p:nvSpPr>
          <p:cNvPr id="69664" name="AutoShape 33"/>
          <p:cNvSpPr>
            <a:spLocks noChangeArrowheads="1"/>
          </p:cNvSpPr>
          <p:nvPr/>
        </p:nvSpPr>
        <p:spPr bwMode="auto">
          <a:xfrm>
            <a:off x="3938588" y="3178175"/>
            <a:ext cx="609600" cy="533400"/>
          </a:xfrm>
          <a:prstGeom prst="can">
            <a:avLst>
              <a:gd name="adj" fmla="val 25000"/>
            </a:avLst>
          </a:prstGeom>
          <a:noFill/>
          <a:ln w="28575">
            <a:solidFill>
              <a:schemeClr val="tx1"/>
            </a:solidFill>
            <a:round/>
            <a:headEnd/>
            <a:tailEnd type="none" w="med" len="lg"/>
          </a:ln>
        </p:spPr>
        <p:txBody>
          <a:bodyPr wrap="none" anchor="ctr"/>
          <a:lstStyle/>
          <a:p>
            <a:pPr>
              <a:spcBef>
                <a:spcPct val="0"/>
              </a:spcBef>
            </a:pPr>
            <a:r>
              <a:rPr lang="en-US" altLang="zh-CN" sz="2000"/>
              <a:t>LD</a:t>
            </a:r>
          </a:p>
        </p:txBody>
      </p:sp>
      <p:sp>
        <p:nvSpPr>
          <p:cNvPr id="69665" name="Line 34"/>
          <p:cNvSpPr>
            <a:spLocks noChangeShapeType="1"/>
          </p:cNvSpPr>
          <p:nvPr/>
        </p:nvSpPr>
        <p:spPr bwMode="auto">
          <a:xfrm flipH="1">
            <a:off x="4548188" y="3406775"/>
            <a:ext cx="685800" cy="0"/>
          </a:xfrm>
          <a:prstGeom prst="line">
            <a:avLst/>
          </a:prstGeom>
          <a:noFill/>
          <a:ln w="28575">
            <a:solidFill>
              <a:schemeClr val="tx1"/>
            </a:solidFill>
            <a:round/>
            <a:headEnd/>
            <a:tailEnd type="none" w="med" len="lg"/>
          </a:ln>
        </p:spPr>
        <p:txBody>
          <a:bodyPr/>
          <a:lstStyle/>
          <a:p>
            <a:endParaRPr lang="zh-CN" altLang="en-US"/>
          </a:p>
        </p:txBody>
      </p:sp>
      <p:sp>
        <p:nvSpPr>
          <p:cNvPr id="69666" name="Text Box 35"/>
          <p:cNvSpPr txBox="1">
            <a:spLocks noChangeArrowheads="1"/>
          </p:cNvSpPr>
          <p:nvPr/>
        </p:nvSpPr>
        <p:spPr bwMode="auto">
          <a:xfrm>
            <a:off x="3786188" y="1577975"/>
            <a:ext cx="609600" cy="396875"/>
          </a:xfrm>
          <a:prstGeom prst="rect">
            <a:avLst/>
          </a:prstGeom>
          <a:noFill/>
          <a:ln w="28575" algn="ctr">
            <a:noFill/>
            <a:miter lim="800000"/>
            <a:headEnd/>
            <a:tailEnd type="none" w="med" len="lg"/>
          </a:ln>
        </p:spPr>
        <p:txBody>
          <a:bodyPr>
            <a:spAutoFit/>
          </a:bodyPr>
          <a:lstStyle/>
          <a:p>
            <a:r>
              <a:rPr lang="en-US" altLang="zh-CN" sz="2000">
                <a:solidFill>
                  <a:srgbClr val="FF3300"/>
                </a:solidFill>
              </a:rPr>
              <a:t>MB</a:t>
            </a:r>
          </a:p>
        </p:txBody>
      </p:sp>
      <p:sp>
        <p:nvSpPr>
          <p:cNvPr id="69667" name="Line 36"/>
          <p:cNvSpPr>
            <a:spLocks noChangeShapeType="1"/>
          </p:cNvSpPr>
          <p:nvPr/>
        </p:nvSpPr>
        <p:spPr bwMode="auto">
          <a:xfrm>
            <a:off x="5233988" y="4016375"/>
            <a:ext cx="0" cy="381000"/>
          </a:xfrm>
          <a:prstGeom prst="line">
            <a:avLst/>
          </a:prstGeom>
          <a:noFill/>
          <a:ln w="28575">
            <a:solidFill>
              <a:schemeClr val="tx1"/>
            </a:solidFill>
            <a:round/>
            <a:headEnd/>
            <a:tailEnd type="none" w="med" len="lg"/>
          </a:ln>
        </p:spPr>
        <p:txBody>
          <a:bodyPr/>
          <a:lstStyle/>
          <a:p>
            <a:endParaRPr lang="zh-CN" altLang="en-US"/>
          </a:p>
        </p:txBody>
      </p:sp>
      <p:sp>
        <p:nvSpPr>
          <p:cNvPr id="69668" name="Text Box 37"/>
          <p:cNvSpPr txBox="1">
            <a:spLocks noChangeArrowheads="1"/>
          </p:cNvSpPr>
          <p:nvPr/>
        </p:nvSpPr>
        <p:spPr bwMode="auto">
          <a:xfrm>
            <a:off x="3697288" y="3644900"/>
            <a:ext cx="1219200" cy="396875"/>
          </a:xfrm>
          <a:prstGeom prst="rect">
            <a:avLst/>
          </a:prstGeom>
          <a:noFill/>
          <a:ln w="28575" algn="ctr">
            <a:noFill/>
            <a:miter lim="800000"/>
            <a:headEnd/>
            <a:tailEnd type="none" w="med" len="lg"/>
          </a:ln>
        </p:spPr>
        <p:txBody>
          <a:bodyPr>
            <a:spAutoFit/>
          </a:bodyPr>
          <a:lstStyle/>
          <a:p>
            <a:r>
              <a:rPr lang="zh-CN" altLang="en-US" sz="2000">
                <a:solidFill>
                  <a:srgbClr val="FF3300"/>
                </a:solidFill>
              </a:rPr>
              <a:t>本地磁盘</a:t>
            </a:r>
          </a:p>
        </p:txBody>
      </p:sp>
      <p:sp>
        <p:nvSpPr>
          <p:cNvPr id="69669" name="Text Box 38"/>
          <p:cNvSpPr txBox="1">
            <a:spLocks noChangeArrowheads="1"/>
          </p:cNvSpPr>
          <p:nvPr/>
        </p:nvSpPr>
        <p:spPr bwMode="auto">
          <a:xfrm>
            <a:off x="5208588" y="3203575"/>
            <a:ext cx="1066800" cy="396875"/>
          </a:xfrm>
          <a:prstGeom prst="rect">
            <a:avLst/>
          </a:prstGeom>
          <a:noFill/>
          <a:ln w="28575" algn="ctr">
            <a:noFill/>
            <a:miter lim="800000"/>
            <a:headEnd/>
            <a:tailEnd type="none" w="med" len="lg"/>
          </a:ln>
        </p:spPr>
        <p:txBody>
          <a:bodyPr>
            <a:spAutoFit/>
          </a:bodyPr>
          <a:lstStyle/>
          <a:p>
            <a:pPr algn="l"/>
            <a:r>
              <a:rPr lang="en-US" altLang="zh-CN" sz="2000">
                <a:solidFill>
                  <a:srgbClr val="FF3300"/>
                </a:solidFill>
              </a:rPr>
              <a:t>I/O</a:t>
            </a:r>
            <a:r>
              <a:rPr lang="zh-CN" altLang="en-US" sz="2000">
                <a:solidFill>
                  <a:srgbClr val="FF3300"/>
                </a:solidFill>
              </a:rPr>
              <a:t>总线</a:t>
            </a:r>
          </a:p>
        </p:txBody>
      </p:sp>
      <p:sp>
        <p:nvSpPr>
          <p:cNvPr id="69670" name="Text Box 39"/>
          <p:cNvSpPr txBox="1">
            <a:spLocks noChangeArrowheads="1"/>
          </p:cNvSpPr>
          <p:nvPr/>
        </p:nvSpPr>
        <p:spPr bwMode="auto">
          <a:xfrm>
            <a:off x="5691188" y="2857500"/>
            <a:ext cx="2895600" cy="396875"/>
          </a:xfrm>
          <a:prstGeom prst="rect">
            <a:avLst/>
          </a:prstGeom>
          <a:noFill/>
          <a:ln w="28575" algn="ctr">
            <a:noFill/>
            <a:miter lim="800000"/>
            <a:headEnd/>
            <a:tailEnd type="none" w="med" len="lg"/>
          </a:ln>
        </p:spPr>
        <p:txBody>
          <a:bodyPr>
            <a:spAutoFit/>
          </a:bodyPr>
          <a:lstStyle/>
          <a:p>
            <a:pPr algn="l"/>
            <a:r>
              <a:rPr lang="zh-CN" altLang="en-US" sz="2000">
                <a:solidFill>
                  <a:srgbClr val="FF3300"/>
                </a:solidFill>
              </a:rPr>
              <a:t>存储器总线与</a:t>
            </a:r>
            <a:r>
              <a:rPr lang="en-US" altLang="zh-CN" sz="2000">
                <a:solidFill>
                  <a:srgbClr val="FF3300"/>
                </a:solidFill>
              </a:rPr>
              <a:t>I/O</a:t>
            </a:r>
            <a:r>
              <a:rPr lang="zh-CN" altLang="en-US" sz="2000">
                <a:solidFill>
                  <a:srgbClr val="FF3300"/>
                </a:solidFill>
              </a:rPr>
              <a:t>总线桥</a:t>
            </a:r>
          </a:p>
        </p:txBody>
      </p:sp>
      <p:sp>
        <p:nvSpPr>
          <p:cNvPr id="69671" name="Text Box 40"/>
          <p:cNvSpPr txBox="1">
            <a:spLocks noChangeArrowheads="1"/>
          </p:cNvSpPr>
          <p:nvPr/>
        </p:nvSpPr>
        <p:spPr bwMode="auto">
          <a:xfrm>
            <a:off x="5691188" y="2263775"/>
            <a:ext cx="1371600" cy="396875"/>
          </a:xfrm>
          <a:prstGeom prst="rect">
            <a:avLst/>
          </a:prstGeom>
          <a:noFill/>
          <a:ln w="28575" algn="ctr">
            <a:noFill/>
            <a:miter lim="800000"/>
            <a:headEnd/>
            <a:tailEnd type="none" w="med" len="lg"/>
          </a:ln>
        </p:spPr>
        <p:txBody>
          <a:bodyPr>
            <a:spAutoFit/>
          </a:bodyPr>
          <a:lstStyle/>
          <a:p>
            <a:pPr algn="l"/>
            <a:r>
              <a:rPr lang="zh-CN" altLang="en-US" sz="2000">
                <a:solidFill>
                  <a:srgbClr val="FF3300"/>
                </a:solidFill>
              </a:rPr>
              <a:t>主存储器</a:t>
            </a:r>
          </a:p>
        </p:txBody>
      </p:sp>
      <p:sp>
        <p:nvSpPr>
          <p:cNvPr id="69672" name="Text Box 41"/>
          <p:cNvSpPr txBox="1">
            <a:spLocks noChangeArrowheads="1"/>
          </p:cNvSpPr>
          <p:nvPr/>
        </p:nvSpPr>
        <p:spPr bwMode="auto">
          <a:xfrm>
            <a:off x="5691188" y="1730375"/>
            <a:ext cx="2133600" cy="396875"/>
          </a:xfrm>
          <a:prstGeom prst="rect">
            <a:avLst/>
          </a:prstGeom>
          <a:noFill/>
          <a:ln w="28575" algn="ctr">
            <a:noFill/>
            <a:miter lim="800000"/>
            <a:headEnd/>
            <a:tailEnd type="none" w="med" len="lg"/>
          </a:ln>
        </p:spPr>
        <p:txBody>
          <a:bodyPr>
            <a:spAutoFit/>
          </a:bodyPr>
          <a:lstStyle/>
          <a:p>
            <a:pPr algn="l"/>
            <a:r>
              <a:rPr lang="zh-CN" altLang="en-US" sz="2000">
                <a:solidFill>
                  <a:srgbClr val="FF3300"/>
                </a:solidFill>
              </a:rPr>
              <a:t>微处理机和</a:t>
            </a:r>
            <a:r>
              <a:rPr lang="en-US" altLang="zh-CN" sz="2000">
                <a:solidFill>
                  <a:srgbClr val="FF3300"/>
                </a:solidFill>
              </a:rPr>
              <a:t>cache</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p>
            <a:fld id="{62DF75E8-2DD2-4E29-B337-CA5C78D4B1B7}" type="slidenum">
              <a:rPr lang="zh-CN" altLang="en-US"/>
              <a:pPr/>
              <a:t>84</a:t>
            </a:fld>
            <a:endParaRPr lang="en-US" altLang="zh-CN"/>
          </a:p>
        </p:txBody>
      </p:sp>
      <p:sp>
        <p:nvSpPr>
          <p:cNvPr id="70659"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0660" name="Rectangle 3"/>
          <p:cNvSpPr>
            <a:spLocks noGrp="1" noChangeArrowheads="1"/>
          </p:cNvSpPr>
          <p:nvPr>
            <p:ph type="body" idx="1"/>
          </p:nvPr>
        </p:nvSpPr>
        <p:spPr>
          <a:xfrm>
            <a:off x="466725" y="765175"/>
            <a:ext cx="8497888" cy="5832475"/>
          </a:xfrm>
        </p:spPr>
        <p:txBody>
          <a:bodyPr/>
          <a:lstStyle/>
          <a:p>
            <a:pPr eaLnBrk="1" hangingPunct="1"/>
            <a:r>
              <a:rPr lang="zh-CN" altLang="en-US"/>
              <a:t>机群的结点：</a:t>
            </a:r>
          </a:p>
          <a:p>
            <a:pPr lvl="1" eaLnBrk="1" hangingPunct="1"/>
            <a:r>
              <a:rPr lang="zh-CN" altLang="en-US"/>
              <a:t>工作站、个人计算机、对称多处理机</a:t>
            </a:r>
            <a:r>
              <a:rPr lang="en-US" altLang="zh-CN"/>
              <a:t>SMP</a:t>
            </a:r>
          </a:p>
          <a:p>
            <a:pPr lvl="1" eaLnBrk="1" hangingPunct="1"/>
            <a:r>
              <a:rPr lang="zh-CN" altLang="en-US"/>
              <a:t>存储器、磁盘、</a:t>
            </a:r>
            <a:r>
              <a:rPr lang="en-US" altLang="zh-CN"/>
              <a:t>I/O</a:t>
            </a:r>
            <a:r>
              <a:rPr lang="zh-CN" altLang="en-US"/>
              <a:t>设备、完整的标准操作系统</a:t>
            </a:r>
          </a:p>
          <a:p>
            <a:pPr eaLnBrk="1" hangingPunct="1"/>
            <a:r>
              <a:rPr lang="zh-CN" altLang="en-US"/>
              <a:t>结点间的互连：</a:t>
            </a:r>
          </a:p>
          <a:p>
            <a:pPr lvl="1" eaLnBrk="1" hangingPunct="1"/>
            <a:r>
              <a:rPr lang="zh-CN" altLang="en-US"/>
              <a:t>以太网</a:t>
            </a:r>
          </a:p>
          <a:p>
            <a:pPr lvl="1" eaLnBrk="1" hangingPunct="1"/>
            <a:r>
              <a:rPr lang="en-US" altLang="zh-CN"/>
              <a:t>FDDI</a:t>
            </a:r>
          </a:p>
          <a:p>
            <a:pPr lvl="1" eaLnBrk="1" hangingPunct="1"/>
            <a:r>
              <a:rPr lang="en-US" altLang="zh-CN"/>
              <a:t>ATM</a:t>
            </a:r>
          </a:p>
          <a:p>
            <a:pPr eaLnBrk="1" hangingPunct="1"/>
            <a:r>
              <a:rPr lang="zh-CN" altLang="en-US"/>
              <a:t>单一系统形象：从用户角度来看，整个机群就像一个系统，用户感觉到使用的是一个单一的系统，他可以从任何地点的结点上来使用这个机群，而不必关心向他提供服务的设备在什么地方。</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p>
            <a:fld id="{506FDC28-19EF-4B0B-BC4A-71866D1F000E}" type="slidenum">
              <a:rPr lang="zh-CN" altLang="en-US"/>
              <a:pPr/>
              <a:t>85</a:t>
            </a:fld>
            <a:endParaRPr lang="en-US" altLang="zh-CN"/>
          </a:p>
        </p:txBody>
      </p:sp>
      <p:sp>
        <p:nvSpPr>
          <p:cNvPr id="71683"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1684" name="Rectangle 3"/>
          <p:cNvSpPr>
            <a:spLocks noGrp="1" noChangeArrowheads="1"/>
          </p:cNvSpPr>
          <p:nvPr>
            <p:ph type="body" idx="1"/>
          </p:nvPr>
        </p:nvSpPr>
        <p:spPr>
          <a:xfrm>
            <a:off x="250825" y="765175"/>
            <a:ext cx="8713788" cy="5832475"/>
          </a:xfrm>
        </p:spPr>
        <p:txBody>
          <a:bodyPr/>
          <a:lstStyle/>
          <a:p>
            <a:pPr eaLnBrk="1" hangingPunct="1">
              <a:spcBef>
                <a:spcPct val="10000"/>
              </a:spcBef>
            </a:pPr>
            <a:r>
              <a:rPr lang="zh-CN" altLang="en-US" dirty="0">
                <a:solidFill>
                  <a:srgbClr val="CC0000"/>
                </a:solidFill>
              </a:rPr>
              <a:t>机群</a:t>
            </a:r>
            <a:r>
              <a:rPr lang="zh-CN" altLang="en-US" dirty="0"/>
              <a:t>与</a:t>
            </a:r>
            <a:r>
              <a:rPr lang="zh-CN" altLang="en-US" dirty="0">
                <a:solidFill>
                  <a:srgbClr val="CC0000"/>
                </a:solidFill>
              </a:rPr>
              <a:t>局域网</a:t>
            </a:r>
            <a:r>
              <a:rPr lang="zh-CN" altLang="en-US" dirty="0"/>
              <a:t>：</a:t>
            </a:r>
          </a:p>
          <a:p>
            <a:pPr lvl="1" eaLnBrk="1" hangingPunct="1">
              <a:spcBef>
                <a:spcPct val="10000"/>
              </a:spcBef>
            </a:pPr>
            <a:r>
              <a:rPr lang="zh-CN" altLang="en-US" dirty="0"/>
              <a:t>局域网：</a:t>
            </a:r>
          </a:p>
          <a:p>
            <a:pPr lvl="2" eaLnBrk="1" hangingPunct="1">
              <a:spcBef>
                <a:spcPct val="10000"/>
              </a:spcBef>
            </a:pPr>
            <a:r>
              <a:rPr lang="zh-CN" altLang="en-US" dirty="0"/>
              <a:t>各台计算机基本上都是</a:t>
            </a:r>
            <a:r>
              <a:rPr lang="zh-CN" altLang="en-US" dirty="0">
                <a:solidFill>
                  <a:srgbClr val="0000FF"/>
                </a:solidFill>
              </a:rPr>
              <a:t>各自独立地工作</a:t>
            </a:r>
            <a:r>
              <a:rPr lang="zh-CN" altLang="en-US" dirty="0"/>
              <a:t>的</a:t>
            </a:r>
          </a:p>
          <a:p>
            <a:pPr lvl="2" eaLnBrk="1" hangingPunct="1">
              <a:spcBef>
                <a:spcPct val="10000"/>
              </a:spcBef>
            </a:pPr>
            <a:r>
              <a:rPr lang="zh-CN" altLang="en-US" dirty="0"/>
              <a:t>各台计算机通过局域网</a:t>
            </a:r>
            <a:r>
              <a:rPr lang="zh-CN" altLang="en-US" dirty="0">
                <a:solidFill>
                  <a:srgbClr val="0000FF"/>
                </a:solidFill>
              </a:rPr>
              <a:t>共享资源</a:t>
            </a:r>
            <a:endParaRPr lang="zh-CN" altLang="en-US" dirty="0"/>
          </a:p>
          <a:p>
            <a:pPr lvl="2" eaLnBrk="1" hangingPunct="1">
              <a:spcBef>
                <a:spcPct val="10000"/>
              </a:spcBef>
            </a:pPr>
            <a:r>
              <a:rPr lang="zh-CN" altLang="en-US" dirty="0">
                <a:solidFill>
                  <a:srgbClr val="0000FF"/>
                </a:solidFill>
              </a:rPr>
              <a:t>没有单一系统形象</a:t>
            </a:r>
            <a:endParaRPr lang="zh-CN" altLang="en-US" dirty="0"/>
          </a:p>
          <a:p>
            <a:pPr lvl="1" eaLnBrk="1" hangingPunct="1">
              <a:spcBef>
                <a:spcPct val="10000"/>
              </a:spcBef>
            </a:pPr>
            <a:r>
              <a:rPr lang="zh-CN" altLang="en-US" dirty="0"/>
              <a:t>机群：</a:t>
            </a:r>
          </a:p>
          <a:p>
            <a:pPr lvl="2" eaLnBrk="1" hangingPunct="1">
              <a:spcBef>
                <a:spcPct val="10000"/>
              </a:spcBef>
            </a:pPr>
            <a:r>
              <a:rPr lang="zh-CN" altLang="en-US" dirty="0"/>
              <a:t>各台计算机既可以单独使用，又是多台计算机连成的一个整体</a:t>
            </a:r>
          </a:p>
          <a:p>
            <a:pPr lvl="2" eaLnBrk="1" hangingPunct="1">
              <a:spcBef>
                <a:spcPct val="10000"/>
              </a:spcBef>
            </a:pPr>
            <a:r>
              <a:rPr lang="zh-CN" altLang="en-US" dirty="0"/>
              <a:t>可以充分利用机器资源，充分利用通用的计算机产品，达到</a:t>
            </a:r>
            <a:r>
              <a:rPr lang="zh-CN" altLang="en-US" dirty="0">
                <a:solidFill>
                  <a:srgbClr val="CC0000"/>
                </a:solidFill>
              </a:rPr>
              <a:t>高并行性</a:t>
            </a:r>
            <a:r>
              <a:rPr lang="zh-CN" altLang="en-US" dirty="0"/>
              <a:t>和</a:t>
            </a:r>
            <a:r>
              <a:rPr lang="zh-CN" altLang="en-US" dirty="0">
                <a:solidFill>
                  <a:srgbClr val="CC0000"/>
                </a:solidFill>
              </a:rPr>
              <a:t>高可靠性</a:t>
            </a:r>
            <a:r>
              <a:rPr lang="zh-CN" altLang="en-US" dirty="0"/>
              <a:t>的要求。</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4"/>
          <p:cNvSpPr>
            <a:spLocks noGrp="1"/>
          </p:cNvSpPr>
          <p:nvPr>
            <p:ph type="sldNum" sz="quarter" idx="11"/>
          </p:nvPr>
        </p:nvSpPr>
        <p:spPr>
          <a:noFill/>
        </p:spPr>
        <p:txBody>
          <a:bodyPr/>
          <a:lstStyle/>
          <a:p>
            <a:fld id="{9528C4A1-ED59-4A57-9FB9-0654A4A24A81}" type="slidenum">
              <a:rPr lang="zh-CN" altLang="en-US"/>
              <a:pPr/>
              <a:t>86</a:t>
            </a:fld>
            <a:endParaRPr lang="en-US" altLang="zh-CN"/>
          </a:p>
        </p:txBody>
      </p:sp>
      <p:sp>
        <p:nvSpPr>
          <p:cNvPr id="72707"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2708" name="Rectangle 3"/>
          <p:cNvSpPr>
            <a:spLocks noGrp="1" noChangeArrowheads="1"/>
          </p:cNvSpPr>
          <p:nvPr>
            <p:ph type="body" idx="1"/>
          </p:nvPr>
        </p:nvSpPr>
        <p:spPr>
          <a:xfrm>
            <a:off x="250825" y="765175"/>
            <a:ext cx="8713788" cy="5832475"/>
          </a:xfrm>
        </p:spPr>
        <p:txBody>
          <a:bodyPr/>
          <a:lstStyle/>
          <a:p>
            <a:pPr eaLnBrk="1" hangingPunct="1">
              <a:spcBef>
                <a:spcPct val="10000"/>
              </a:spcBef>
            </a:pPr>
            <a:r>
              <a:rPr lang="zh-CN" altLang="en-US" dirty="0">
                <a:solidFill>
                  <a:srgbClr val="CC0000"/>
                </a:solidFill>
              </a:rPr>
              <a:t>机群</a:t>
            </a:r>
            <a:r>
              <a:rPr lang="zh-CN" altLang="en-US" dirty="0"/>
              <a:t>与</a:t>
            </a:r>
            <a:r>
              <a:rPr lang="en-US" altLang="zh-CN" dirty="0">
                <a:solidFill>
                  <a:srgbClr val="CC0000"/>
                </a:solidFill>
              </a:rPr>
              <a:t>MPP</a:t>
            </a:r>
            <a:r>
              <a:rPr lang="zh-CN" altLang="en-US" dirty="0"/>
              <a:t>：</a:t>
            </a:r>
          </a:p>
          <a:p>
            <a:pPr lvl="1" eaLnBrk="1" hangingPunct="1">
              <a:spcBef>
                <a:spcPct val="10000"/>
              </a:spcBef>
            </a:pPr>
            <a:r>
              <a:rPr lang="en-US" altLang="zh-CN" dirty="0"/>
              <a:t>MPP</a:t>
            </a:r>
            <a:r>
              <a:rPr lang="zh-CN" altLang="en-US" dirty="0"/>
              <a:t>：</a:t>
            </a:r>
          </a:p>
          <a:p>
            <a:pPr lvl="2" eaLnBrk="1" hangingPunct="1">
              <a:spcBef>
                <a:spcPct val="10000"/>
              </a:spcBef>
            </a:pPr>
            <a:r>
              <a:rPr lang="zh-CN" altLang="en-US" dirty="0"/>
              <a:t>结点上采用的处理机往往比较简单</a:t>
            </a:r>
          </a:p>
          <a:p>
            <a:pPr lvl="2" eaLnBrk="1" hangingPunct="1">
              <a:spcBef>
                <a:spcPct val="10000"/>
              </a:spcBef>
            </a:pPr>
            <a:r>
              <a:rPr lang="zh-CN" altLang="en-US" dirty="0"/>
              <a:t>结点之间用频带较宽的专用网络互连</a:t>
            </a:r>
          </a:p>
          <a:p>
            <a:pPr lvl="2" eaLnBrk="1" hangingPunct="1">
              <a:spcBef>
                <a:spcPct val="10000"/>
              </a:spcBef>
            </a:pPr>
            <a:r>
              <a:rPr lang="zh-CN" altLang="en-US" dirty="0"/>
              <a:t>并行级在</a:t>
            </a:r>
            <a:r>
              <a:rPr lang="zh-CN" altLang="en-US" dirty="0">
                <a:solidFill>
                  <a:srgbClr val="CC0000"/>
                </a:solidFill>
              </a:rPr>
              <a:t>操作系统</a:t>
            </a:r>
            <a:r>
              <a:rPr lang="zh-CN" altLang="en-US" dirty="0"/>
              <a:t>一级</a:t>
            </a:r>
          </a:p>
          <a:p>
            <a:pPr lvl="1" eaLnBrk="1" hangingPunct="1">
              <a:spcBef>
                <a:spcPct val="10000"/>
              </a:spcBef>
            </a:pPr>
            <a:r>
              <a:rPr lang="zh-CN" altLang="en-US" dirty="0"/>
              <a:t>机群：</a:t>
            </a:r>
          </a:p>
          <a:p>
            <a:pPr lvl="2" eaLnBrk="1" hangingPunct="1">
              <a:spcBef>
                <a:spcPct val="10000"/>
              </a:spcBef>
            </a:pPr>
            <a:r>
              <a:rPr lang="zh-CN" altLang="en-US" dirty="0"/>
              <a:t>结点是一台完整的计算机</a:t>
            </a:r>
          </a:p>
          <a:p>
            <a:pPr lvl="2" eaLnBrk="1" hangingPunct="1">
              <a:spcBef>
                <a:spcPct val="10000"/>
              </a:spcBef>
            </a:pPr>
            <a:r>
              <a:rPr lang="zh-CN" altLang="en-US" dirty="0"/>
              <a:t>结点之间采用的一般是商品化的网络互连</a:t>
            </a:r>
          </a:p>
          <a:p>
            <a:pPr lvl="2" eaLnBrk="1" hangingPunct="1">
              <a:spcBef>
                <a:spcPct val="10000"/>
              </a:spcBef>
            </a:pPr>
            <a:r>
              <a:rPr lang="zh-CN" altLang="en-US" dirty="0"/>
              <a:t>并行级在</a:t>
            </a:r>
            <a:r>
              <a:rPr lang="zh-CN" altLang="en-US" dirty="0">
                <a:solidFill>
                  <a:srgbClr val="CC0000"/>
                </a:solidFill>
              </a:rPr>
              <a:t>操作系统以上</a:t>
            </a:r>
            <a:r>
              <a:rPr lang="zh-CN" altLang="en-US" dirty="0"/>
              <a:t>并行</a:t>
            </a:r>
          </a:p>
        </p:txBody>
      </p:sp>
      <p:sp>
        <p:nvSpPr>
          <p:cNvPr id="5" name="动作按钮: 转到主页 4">
            <a:hlinkClick r:id="rId2" action="ppaction://hlinksldjump" highlightClick="1"/>
            <a:extLst>
              <a:ext uri="{FF2B5EF4-FFF2-40B4-BE49-F238E27FC236}">
                <a16:creationId xmlns:a16="http://schemas.microsoft.com/office/drawing/2014/main" id="{2E8A95A8-B5BA-414A-9103-7DB562D1B19F}"/>
              </a:ext>
            </a:extLst>
          </p:cNvPr>
          <p:cNvSpPr/>
          <p:nvPr/>
        </p:nvSpPr>
        <p:spPr bwMode="auto">
          <a:xfrm>
            <a:off x="8158116" y="304993"/>
            <a:ext cx="648000" cy="648000"/>
          </a:xfrm>
          <a:prstGeom prst="actionButtonHom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p>
            <a:fld id="{6844B5E3-A076-4DB9-AD1E-893B15A0789E}" type="slidenum">
              <a:rPr lang="zh-CN" altLang="en-US"/>
              <a:pPr/>
              <a:t>87</a:t>
            </a:fld>
            <a:endParaRPr lang="en-US" altLang="zh-CN"/>
          </a:p>
        </p:txBody>
      </p:sp>
      <p:sp>
        <p:nvSpPr>
          <p:cNvPr id="73731"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3732" name="Rectangle 3"/>
          <p:cNvSpPr>
            <a:spLocks noGrp="1" noChangeArrowheads="1"/>
          </p:cNvSpPr>
          <p:nvPr>
            <p:ph type="body" idx="1"/>
          </p:nvPr>
        </p:nvSpPr>
        <p:spPr>
          <a:xfrm>
            <a:off x="250825" y="620611"/>
            <a:ext cx="8713788" cy="5977040"/>
          </a:xfrm>
        </p:spPr>
        <p:txBody>
          <a:bodyPr/>
          <a:lstStyle/>
          <a:p>
            <a:pPr eaLnBrk="1" hangingPunct="1">
              <a:lnSpc>
                <a:spcPct val="90000"/>
              </a:lnSpc>
              <a:spcBef>
                <a:spcPts val="600"/>
              </a:spcBef>
            </a:pPr>
            <a:r>
              <a:rPr lang="zh-CN" altLang="en-US" sz="3200" dirty="0">
                <a:solidFill>
                  <a:srgbClr val="FF0066"/>
                </a:solidFill>
                <a:ea typeface="楷体_GB2312" pitchFamily="49" charset="-122"/>
              </a:rPr>
              <a:t>优点</a:t>
            </a:r>
            <a:r>
              <a:rPr lang="zh-CN" altLang="en-US" dirty="0"/>
              <a:t>：</a:t>
            </a:r>
          </a:p>
          <a:p>
            <a:pPr lvl="1" eaLnBrk="1" hangingPunct="1">
              <a:lnSpc>
                <a:spcPct val="90000"/>
              </a:lnSpc>
              <a:spcBef>
                <a:spcPts val="600"/>
              </a:spcBef>
              <a:buClr>
                <a:srgbClr val="008000"/>
              </a:buClr>
            </a:pPr>
            <a:r>
              <a:rPr lang="zh-CN" altLang="en-US" sz="2400" dirty="0">
                <a:solidFill>
                  <a:srgbClr val="CC0000"/>
                </a:solidFill>
                <a:ea typeface="黑体" pitchFamily="2" charset="-122"/>
              </a:rPr>
              <a:t>使用方便</a:t>
            </a:r>
            <a:r>
              <a:rPr lang="zh-CN" altLang="en-US" sz="2400" dirty="0"/>
              <a:t>：</a:t>
            </a:r>
          </a:p>
          <a:p>
            <a:pPr lvl="2" eaLnBrk="1" hangingPunct="1">
              <a:lnSpc>
                <a:spcPct val="90000"/>
              </a:lnSpc>
              <a:spcBef>
                <a:spcPts val="600"/>
              </a:spcBef>
              <a:buSzPct val="75000"/>
            </a:pPr>
            <a:r>
              <a:rPr lang="zh-CN" altLang="en-US" sz="2400" dirty="0">
                <a:latin typeface="+mn-lt"/>
              </a:rPr>
              <a:t>机群中每个单独的结点都是</a:t>
            </a:r>
            <a:r>
              <a:rPr lang="zh-CN" altLang="en-US" sz="2400" dirty="0">
                <a:solidFill>
                  <a:srgbClr val="0000FF"/>
                </a:solidFill>
                <a:latin typeface="+mn-lt"/>
              </a:rPr>
              <a:t>传统的平台</a:t>
            </a:r>
            <a:r>
              <a:rPr lang="zh-CN" altLang="en-US" sz="2400" dirty="0">
                <a:latin typeface="+mn-lt"/>
              </a:rPr>
              <a:t>；</a:t>
            </a:r>
          </a:p>
          <a:p>
            <a:pPr lvl="2" eaLnBrk="1" hangingPunct="1">
              <a:lnSpc>
                <a:spcPct val="90000"/>
              </a:lnSpc>
              <a:spcBef>
                <a:spcPts val="600"/>
              </a:spcBef>
              <a:buSzPct val="75000"/>
            </a:pPr>
            <a:r>
              <a:rPr lang="zh-CN" altLang="en-US" sz="2400" dirty="0">
                <a:latin typeface="+mn-lt"/>
              </a:rPr>
              <a:t>机群上对</a:t>
            </a:r>
            <a:r>
              <a:rPr lang="zh-CN" altLang="en-US" sz="2400" dirty="0">
                <a:solidFill>
                  <a:srgbClr val="0000FF"/>
                </a:solidFill>
                <a:latin typeface="+mn-lt"/>
              </a:rPr>
              <a:t>并行应用程序</a:t>
            </a:r>
            <a:r>
              <a:rPr lang="zh-CN" altLang="en-US" sz="2400" dirty="0">
                <a:latin typeface="+mn-lt"/>
              </a:rPr>
              <a:t>的编程比</a:t>
            </a:r>
            <a:r>
              <a:rPr lang="en-US" altLang="zh-CN" sz="2400" dirty="0">
                <a:latin typeface="+mn-lt"/>
              </a:rPr>
              <a:t>MPP</a:t>
            </a:r>
            <a:r>
              <a:rPr lang="zh-CN" altLang="en-US" sz="2400" dirty="0">
                <a:latin typeface="+mn-lt"/>
              </a:rPr>
              <a:t>容易。</a:t>
            </a:r>
          </a:p>
          <a:p>
            <a:pPr lvl="1" eaLnBrk="1" hangingPunct="1">
              <a:lnSpc>
                <a:spcPct val="90000"/>
              </a:lnSpc>
              <a:spcBef>
                <a:spcPts val="600"/>
              </a:spcBef>
              <a:buClr>
                <a:srgbClr val="008000"/>
              </a:buClr>
            </a:pPr>
            <a:r>
              <a:rPr lang="zh-CN" altLang="en-US" sz="2400" dirty="0">
                <a:solidFill>
                  <a:srgbClr val="CC0000"/>
                </a:solidFill>
                <a:ea typeface="黑体" pitchFamily="2" charset="-122"/>
              </a:rPr>
              <a:t>可靠性好</a:t>
            </a:r>
            <a:r>
              <a:rPr lang="zh-CN" altLang="en-US" sz="2400" dirty="0"/>
              <a:t>：</a:t>
            </a:r>
          </a:p>
          <a:p>
            <a:pPr lvl="2" eaLnBrk="1" hangingPunct="1">
              <a:lnSpc>
                <a:spcPct val="90000"/>
              </a:lnSpc>
              <a:spcBef>
                <a:spcPts val="600"/>
              </a:spcBef>
              <a:buSzPct val="75000"/>
            </a:pPr>
            <a:r>
              <a:rPr lang="zh-CN" altLang="en-US" sz="2400" dirty="0">
                <a:latin typeface="+mn-lt"/>
              </a:rPr>
              <a:t>机群中有多个存储器、处理机和磁盘部件。</a:t>
            </a:r>
          </a:p>
          <a:p>
            <a:pPr lvl="2" eaLnBrk="1" hangingPunct="1">
              <a:lnSpc>
                <a:spcPct val="90000"/>
              </a:lnSpc>
              <a:spcBef>
                <a:spcPts val="600"/>
              </a:spcBef>
              <a:buSzPct val="75000"/>
            </a:pPr>
            <a:r>
              <a:rPr lang="en-US" altLang="zh-CN" sz="2400" dirty="0">
                <a:latin typeface="+mn-lt"/>
              </a:rPr>
              <a:t>SMP</a:t>
            </a:r>
            <a:r>
              <a:rPr lang="zh-CN" altLang="en-US" sz="2400" dirty="0">
                <a:latin typeface="+mn-lt"/>
              </a:rPr>
              <a:t>只有一套操作系统驻留在共享存储器中。</a:t>
            </a:r>
          </a:p>
          <a:p>
            <a:pPr lvl="1" eaLnBrk="1" hangingPunct="1">
              <a:lnSpc>
                <a:spcPct val="90000"/>
              </a:lnSpc>
              <a:spcBef>
                <a:spcPts val="600"/>
              </a:spcBef>
              <a:buClr>
                <a:srgbClr val="008000"/>
              </a:buClr>
            </a:pPr>
            <a:r>
              <a:rPr lang="zh-CN" altLang="en-US" sz="2400" dirty="0">
                <a:solidFill>
                  <a:srgbClr val="CC0000"/>
                </a:solidFill>
                <a:ea typeface="黑体" pitchFamily="2" charset="-122"/>
              </a:rPr>
              <a:t>可缩放性好</a:t>
            </a:r>
            <a:r>
              <a:rPr lang="zh-CN" altLang="en-US" sz="2400" dirty="0"/>
              <a:t>：</a:t>
            </a:r>
          </a:p>
          <a:p>
            <a:pPr lvl="2" eaLnBrk="1" hangingPunct="1">
              <a:lnSpc>
                <a:spcPct val="90000"/>
              </a:lnSpc>
              <a:spcBef>
                <a:spcPts val="600"/>
              </a:spcBef>
              <a:buSzPct val="75000"/>
            </a:pPr>
            <a:r>
              <a:rPr lang="zh-CN" altLang="en-US" sz="2400" dirty="0">
                <a:latin typeface="+mn-lt"/>
              </a:rPr>
              <a:t>计算能力能随结点的增加而增加。</a:t>
            </a:r>
          </a:p>
          <a:p>
            <a:pPr lvl="2" eaLnBrk="1" hangingPunct="1">
              <a:lnSpc>
                <a:spcPct val="90000"/>
              </a:lnSpc>
              <a:spcBef>
                <a:spcPts val="600"/>
              </a:spcBef>
              <a:buSzPct val="75000"/>
            </a:pPr>
            <a:r>
              <a:rPr lang="zh-CN" altLang="en-US" sz="2400" dirty="0">
                <a:latin typeface="+mn-lt"/>
              </a:rPr>
              <a:t>处理机、存储器、磁盘，甚至</a:t>
            </a:r>
            <a:r>
              <a:rPr lang="en-US" altLang="zh-CN" sz="2400" dirty="0">
                <a:latin typeface="+mn-lt"/>
              </a:rPr>
              <a:t>I/O</a:t>
            </a:r>
            <a:r>
              <a:rPr lang="zh-CN" altLang="en-US" sz="2400" dirty="0">
                <a:latin typeface="+mn-lt"/>
              </a:rPr>
              <a:t>设备都可增减。</a:t>
            </a:r>
          </a:p>
          <a:p>
            <a:pPr lvl="1" eaLnBrk="1" hangingPunct="1">
              <a:lnSpc>
                <a:spcPct val="90000"/>
              </a:lnSpc>
              <a:spcBef>
                <a:spcPts val="600"/>
              </a:spcBef>
              <a:buClr>
                <a:srgbClr val="008000"/>
              </a:buClr>
            </a:pPr>
            <a:r>
              <a:rPr lang="zh-CN" altLang="en-US" sz="2400" dirty="0">
                <a:solidFill>
                  <a:srgbClr val="CC0000"/>
                </a:solidFill>
                <a:ea typeface="黑体" pitchFamily="2" charset="-122"/>
              </a:rPr>
              <a:t>性能价格比好</a:t>
            </a:r>
            <a:r>
              <a:rPr lang="zh-CN" altLang="en-US" sz="2400" dirty="0"/>
              <a:t>：</a:t>
            </a:r>
          </a:p>
          <a:p>
            <a:pPr lvl="2" eaLnBrk="1" hangingPunct="1">
              <a:lnSpc>
                <a:spcPct val="90000"/>
              </a:lnSpc>
              <a:spcBef>
                <a:spcPts val="600"/>
              </a:spcBef>
              <a:buSzPct val="75000"/>
            </a:pPr>
            <a:r>
              <a:rPr lang="zh-CN" altLang="en-US" sz="2400" dirty="0">
                <a:latin typeface="+mn-lt"/>
              </a:rPr>
              <a:t>结点和互连网络等都是商品化的计算机产品。</a:t>
            </a:r>
          </a:p>
          <a:p>
            <a:pPr lvl="2" eaLnBrk="1" hangingPunct="1">
              <a:lnSpc>
                <a:spcPct val="90000"/>
              </a:lnSpc>
              <a:spcBef>
                <a:spcPts val="600"/>
              </a:spcBef>
              <a:buSzPct val="75000"/>
            </a:pPr>
            <a:r>
              <a:rPr lang="zh-CN" altLang="en-US" sz="2400" dirty="0">
                <a:latin typeface="+mn-lt"/>
              </a:rPr>
              <a:t>在相同的性能峰值情况下，机群的</a:t>
            </a:r>
            <a:r>
              <a:rPr lang="zh-CN" altLang="en-US" sz="2400" dirty="0">
                <a:solidFill>
                  <a:srgbClr val="0000FF"/>
                </a:solidFill>
                <a:latin typeface="+mn-lt"/>
              </a:rPr>
              <a:t>价格</a:t>
            </a:r>
            <a:r>
              <a:rPr lang="zh-CN" altLang="en-US" sz="2400" dirty="0">
                <a:latin typeface="+mn-lt"/>
              </a:rPr>
              <a:t>比传统的</a:t>
            </a:r>
            <a:r>
              <a:rPr lang="en-US" altLang="zh-CN" sz="2400" dirty="0">
                <a:latin typeface="+mn-lt"/>
              </a:rPr>
              <a:t>PVP</a:t>
            </a:r>
            <a:r>
              <a:rPr lang="zh-CN" altLang="en-US" sz="2400" dirty="0">
                <a:latin typeface="+mn-lt"/>
              </a:rPr>
              <a:t>和</a:t>
            </a:r>
            <a:r>
              <a:rPr lang="en-US" altLang="zh-CN" sz="2400" dirty="0">
                <a:latin typeface="+mn-lt"/>
              </a:rPr>
              <a:t>MPP</a:t>
            </a:r>
            <a:r>
              <a:rPr lang="zh-CN" altLang="en-US" sz="2400" dirty="0">
                <a:latin typeface="+mn-lt"/>
              </a:rPr>
              <a:t>可以低</a:t>
            </a:r>
            <a:r>
              <a:rPr lang="en-US" altLang="zh-CN" sz="2400" dirty="0">
                <a:latin typeface="+mn-lt"/>
              </a:rPr>
              <a:t>1</a:t>
            </a:r>
            <a:r>
              <a:rPr lang="zh-CN" altLang="en-US" sz="2400" dirty="0">
                <a:latin typeface="+mn-lt"/>
              </a:rPr>
              <a:t>到</a:t>
            </a:r>
            <a:r>
              <a:rPr lang="en-US" altLang="zh-CN" sz="2400" dirty="0">
                <a:latin typeface="+mn-lt"/>
              </a:rPr>
              <a:t>2</a:t>
            </a:r>
            <a:r>
              <a:rPr lang="zh-CN" altLang="en-US" sz="2400" dirty="0">
                <a:latin typeface="+mn-lt"/>
              </a:rPr>
              <a:t>个数量级。</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p>
            <a:fld id="{CBB9F0FB-AC89-49EE-BE04-05CD17C0A71D}" type="slidenum">
              <a:rPr lang="zh-CN" altLang="en-US"/>
              <a:pPr/>
              <a:t>88</a:t>
            </a:fld>
            <a:endParaRPr lang="en-US" altLang="zh-CN"/>
          </a:p>
        </p:txBody>
      </p:sp>
      <p:sp>
        <p:nvSpPr>
          <p:cNvPr id="74755"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4756" name="Rectangle 3"/>
          <p:cNvSpPr>
            <a:spLocks noGrp="1" noChangeArrowheads="1"/>
          </p:cNvSpPr>
          <p:nvPr>
            <p:ph type="body" idx="1"/>
          </p:nvPr>
        </p:nvSpPr>
        <p:spPr>
          <a:xfrm>
            <a:off x="250825" y="765175"/>
            <a:ext cx="8713788" cy="5832475"/>
          </a:xfrm>
        </p:spPr>
        <p:txBody>
          <a:bodyPr/>
          <a:lstStyle/>
          <a:p>
            <a:pPr eaLnBrk="1" hangingPunct="1">
              <a:spcBef>
                <a:spcPct val="10000"/>
              </a:spcBef>
            </a:pPr>
            <a:r>
              <a:rPr lang="zh-CN" altLang="en-US" sz="3200">
                <a:solidFill>
                  <a:srgbClr val="FF0066"/>
                </a:solidFill>
                <a:ea typeface="楷体_GB2312" pitchFamily="49" charset="-122"/>
              </a:rPr>
              <a:t>缺点</a:t>
            </a:r>
            <a:r>
              <a:rPr lang="zh-CN" altLang="en-US"/>
              <a:t>：</a:t>
            </a:r>
          </a:p>
          <a:p>
            <a:pPr lvl="1" eaLnBrk="1" hangingPunct="1">
              <a:spcBef>
                <a:spcPct val="10000"/>
              </a:spcBef>
            </a:pPr>
            <a:r>
              <a:rPr lang="zh-CN" altLang="en-US">
                <a:solidFill>
                  <a:srgbClr val="0000FF"/>
                </a:solidFill>
              </a:rPr>
              <a:t>维护</a:t>
            </a:r>
            <a:r>
              <a:rPr lang="zh-CN" altLang="en-US"/>
              <a:t>工作量和费用较高，相当于要同时去管理很多个计算机系统。</a:t>
            </a:r>
          </a:p>
          <a:p>
            <a:pPr lvl="1" eaLnBrk="1" hangingPunct="1">
              <a:spcBef>
                <a:spcPct val="10000"/>
              </a:spcBef>
            </a:pPr>
            <a:r>
              <a:rPr lang="zh-CN" altLang="en-US"/>
              <a:t>对于</a:t>
            </a:r>
            <a:r>
              <a:rPr lang="en-US" altLang="zh-CN"/>
              <a:t>SMP</a:t>
            </a:r>
            <a:r>
              <a:rPr lang="zh-CN" altLang="en-US"/>
              <a:t>，管理员要维护的只是一个计算机系统</a:t>
            </a:r>
          </a:p>
          <a:p>
            <a:pPr lvl="1" eaLnBrk="1" hangingPunct="1">
              <a:spcBef>
                <a:spcPct val="10000"/>
              </a:spcBef>
            </a:pPr>
            <a:r>
              <a:rPr lang="zh-CN" altLang="en-US"/>
              <a:t>现在很多机群采用</a:t>
            </a:r>
            <a:r>
              <a:rPr lang="en-US" altLang="zh-CN"/>
              <a:t>SMP</a:t>
            </a:r>
            <a:r>
              <a:rPr lang="zh-CN" altLang="en-US"/>
              <a:t>作为结点，可以减少结点数，也就减少了维护工作量和开支。</a:t>
            </a:r>
            <a:endParaRPr lang="zh-CN" altLang="en-US" sz="2400"/>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p>
            <a:fld id="{2101A827-1F5D-4E01-BD77-46D06100C211}" type="slidenum">
              <a:rPr lang="zh-CN" altLang="en-US"/>
              <a:pPr/>
              <a:t>89</a:t>
            </a:fld>
            <a:endParaRPr lang="en-US" altLang="zh-CN"/>
          </a:p>
        </p:txBody>
      </p:sp>
      <p:sp>
        <p:nvSpPr>
          <p:cNvPr id="75779"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5780"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a:latin typeface="宋体" pitchFamily="2" charset="-122"/>
              </a:rPr>
              <a:t>(</a:t>
            </a:r>
            <a:r>
              <a:rPr lang="en-US" altLang="zh-CN"/>
              <a:t>1</a:t>
            </a:r>
            <a:r>
              <a:rPr lang="en-US" altLang="zh-CN">
                <a:latin typeface="宋体" pitchFamily="2" charset="-122"/>
              </a:rPr>
              <a:t>)</a:t>
            </a:r>
            <a:r>
              <a:rPr lang="zh-CN" altLang="en-US"/>
              <a:t>高效的通信系统</a:t>
            </a:r>
          </a:p>
          <a:p>
            <a:pPr eaLnBrk="1" hangingPunct="1">
              <a:spcBef>
                <a:spcPct val="10000"/>
              </a:spcBef>
              <a:buFont typeface="Wingdings" pitchFamily="2" charset="2"/>
              <a:buNone/>
            </a:pPr>
            <a:r>
              <a:rPr lang="en-US" altLang="zh-CN">
                <a:latin typeface="宋体" pitchFamily="2" charset="-122"/>
              </a:rPr>
              <a:t>(</a:t>
            </a:r>
            <a:r>
              <a:rPr lang="en-US" altLang="zh-CN"/>
              <a:t>2</a:t>
            </a:r>
            <a:r>
              <a:rPr lang="en-US" altLang="zh-CN">
                <a:latin typeface="宋体" pitchFamily="2" charset="-122"/>
              </a:rPr>
              <a:t>)</a:t>
            </a:r>
            <a:r>
              <a:rPr lang="zh-CN" altLang="en-US"/>
              <a:t>并行程序设计环境</a:t>
            </a:r>
          </a:p>
        </p:txBody>
      </p:sp>
      <p:sp>
        <p:nvSpPr>
          <p:cNvPr id="75781"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dirty="0">
                <a:solidFill>
                  <a:srgbClr val="FF0066"/>
                </a:solidFill>
                <a:latin typeface="Arial" charset="0"/>
                <a:ea typeface="黑体" pitchFamily="2" charset="-122"/>
              </a:rPr>
              <a:t>机群系统的关键技术：</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p>
            <a:fld id="{2A592070-DCEF-4F07-B68C-FC58CA747DFE}" type="slidenum">
              <a:rPr lang="zh-CN" altLang="en-US"/>
              <a:pPr/>
              <a:t>9</a:t>
            </a:fld>
            <a:endParaRPr lang="en-US" altLang="zh-CN"/>
          </a:p>
        </p:txBody>
      </p:sp>
      <p:sp>
        <p:nvSpPr>
          <p:cNvPr id="17411" name="Rectangle 2"/>
          <p:cNvSpPr>
            <a:spLocks noGrp="1" noChangeArrowheads="1"/>
          </p:cNvSpPr>
          <p:nvPr>
            <p:ph type="title"/>
          </p:nvPr>
        </p:nvSpPr>
        <p:spPr/>
        <p:txBody>
          <a:bodyPr/>
          <a:lstStyle/>
          <a:p>
            <a:pPr eaLnBrk="1" hangingPunct="1"/>
            <a:r>
              <a:rPr lang="en-US" altLang="zh-CN"/>
              <a:t>9.1 </a:t>
            </a:r>
            <a:r>
              <a:rPr lang="zh-CN" altLang="en-US"/>
              <a:t>计算机体系结构的</a:t>
            </a:r>
            <a:r>
              <a:rPr lang="zh-CN" altLang="en-US">
                <a:solidFill>
                  <a:srgbClr val="CC0000"/>
                </a:solidFill>
              </a:rPr>
              <a:t>并行性</a:t>
            </a:r>
          </a:p>
        </p:txBody>
      </p:sp>
      <p:grpSp>
        <p:nvGrpSpPr>
          <p:cNvPr id="17412" name="Group 45"/>
          <p:cNvGrpSpPr>
            <a:grpSpLocks/>
          </p:cNvGrpSpPr>
          <p:nvPr/>
        </p:nvGrpSpPr>
        <p:grpSpPr bwMode="auto">
          <a:xfrm>
            <a:off x="2154238" y="836613"/>
            <a:ext cx="4362450" cy="1358900"/>
            <a:chOff x="0" y="1605"/>
            <a:chExt cx="2748" cy="856"/>
          </a:xfrm>
        </p:grpSpPr>
        <p:sp>
          <p:nvSpPr>
            <p:cNvPr id="17441" name="Text Box 7"/>
            <p:cNvSpPr txBox="1">
              <a:spLocks noChangeAspect="1" noChangeArrowheads="1"/>
            </p:cNvSpPr>
            <p:nvPr/>
          </p:nvSpPr>
          <p:spPr bwMode="auto">
            <a:xfrm>
              <a:off x="551" y="2144"/>
              <a:ext cx="2197" cy="317"/>
            </a:xfrm>
            <a:prstGeom prst="rect">
              <a:avLst/>
            </a:prstGeom>
            <a:solidFill>
              <a:srgbClr val="FFFF99"/>
            </a:solidFill>
            <a:ln w="28575">
              <a:solidFill>
                <a:srgbClr val="000000"/>
              </a:solidFill>
              <a:miter lim="800000"/>
              <a:headEnd/>
              <a:tailEnd/>
            </a:ln>
          </p:spPr>
          <p:txBody>
            <a:bodyPr anchor="ctr"/>
            <a:lstStyle/>
            <a:p>
              <a:pPr>
                <a:spcBef>
                  <a:spcPct val="0"/>
                </a:spcBef>
              </a:pPr>
              <a:r>
                <a:rPr lang="zh-CN" altLang="en-US" sz="2400"/>
                <a:t>共 享 内 存</a:t>
              </a:r>
              <a:endParaRPr lang="zh-CN" altLang="en-US" sz="2400">
                <a:latin typeface="Arial" charset="0"/>
              </a:endParaRPr>
            </a:p>
          </p:txBody>
        </p:sp>
        <p:sp>
          <p:nvSpPr>
            <p:cNvPr id="17442" name="Text Box 8"/>
            <p:cNvSpPr txBox="1">
              <a:spLocks noChangeAspect="1" noChangeArrowheads="1"/>
            </p:cNvSpPr>
            <p:nvPr/>
          </p:nvSpPr>
          <p:spPr bwMode="auto">
            <a:xfrm>
              <a:off x="551" y="1615"/>
              <a:ext cx="365" cy="318"/>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43" name="Text Box 9"/>
            <p:cNvSpPr txBox="1">
              <a:spLocks noChangeAspect="1" noChangeArrowheads="1"/>
            </p:cNvSpPr>
            <p:nvPr/>
          </p:nvSpPr>
          <p:spPr bwMode="auto">
            <a:xfrm>
              <a:off x="1039" y="1615"/>
              <a:ext cx="366" cy="318"/>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44" name="Text Box 10"/>
            <p:cNvSpPr txBox="1">
              <a:spLocks noChangeAspect="1" noChangeArrowheads="1"/>
            </p:cNvSpPr>
            <p:nvPr/>
          </p:nvSpPr>
          <p:spPr bwMode="auto">
            <a:xfrm>
              <a:off x="1893" y="1615"/>
              <a:ext cx="366" cy="318"/>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45" name="Text Box 11"/>
            <p:cNvSpPr txBox="1">
              <a:spLocks noChangeAspect="1" noChangeArrowheads="1"/>
            </p:cNvSpPr>
            <p:nvPr/>
          </p:nvSpPr>
          <p:spPr bwMode="auto">
            <a:xfrm>
              <a:off x="2382" y="1615"/>
              <a:ext cx="365" cy="321"/>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46" name="Line 12"/>
            <p:cNvSpPr>
              <a:spLocks noChangeAspect="1" noChangeShapeType="1"/>
            </p:cNvSpPr>
            <p:nvPr/>
          </p:nvSpPr>
          <p:spPr bwMode="auto">
            <a:xfrm>
              <a:off x="1527" y="1797"/>
              <a:ext cx="244" cy="0"/>
            </a:xfrm>
            <a:prstGeom prst="line">
              <a:avLst/>
            </a:prstGeom>
            <a:noFill/>
            <a:ln w="57150" cap="rnd">
              <a:solidFill>
                <a:srgbClr val="000000"/>
              </a:solidFill>
              <a:prstDash val="sysDot"/>
              <a:round/>
              <a:headEnd/>
              <a:tailEnd/>
            </a:ln>
          </p:spPr>
          <p:txBody>
            <a:bodyPr anchor="ctr"/>
            <a:lstStyle/>
            <a:p>
              <a:endParaRPr lang="zh-CN" altLang="en-US"/>
            </a:p>
          </p:txBody>
        </p:sp>
        <p:sp>
          <p:nvSpPr>
            <p:cNvPr id="17447" name="Line 13"/>
            <p:cNvSpPr>
              <a:spLocks noChangeAspect="1" noChangeShapeType="1"/>
            </p:cNvSpPr>
            <p:nvPr/>
          </p:nvSpPr>
          <p:spPr bwMode="auto">
            <a:xfrm>
              <a:off x="733" y="1932"/>
              <a:ext cx="1" cy="212"/>
            </a:xfrm>
            <a:prstGeom prst="line">
              <a:avLst/>
            </a:prstGeom>
            <a:noFill/>
            <a:ln w="28575">
              <a:solidFill>
                <a:srgbClr val="000000"/>
              </a:solidFill>
              <a:round/>
              <a:headEnd/>
              <a:tailEnd/>
            </a:ln>
          </p:spPr>
          <p:txBody>
            <a:bodyPr anchor="ctr"/>
            <a:lstStyle/>
            <a:p>
              <a:endParaRPr lang="zh-CN" altLang="en-US"/>
            </a:p>
          </p:txBody>
        </p:sp>
        <p:sp>
          <p:nvSpPr>
            <p:cNvPr id="17448" name="Line 14"/>
            <p:cNvSpPr>
              <a:spLocks noChangeAspect="1" noChangeShapeType="1"/>
            </p:cNvSpPr>
            <p:nvPr/>
          </p:nvSpPr>
          <p:spPr bwMode="auto">
            <a:xfrm>
              <a:off x="1222" y="1932"/>
              <a:ext cx="1" cy="212"/>
            </a:xfrm>
            <a:prstGeom prst="line">
              <a:avLst/>
            </a:prstGeom>
            <a:noFill/>
            <a:ln w="28575">
              <a:solidFill>
                <a:srgbClr val="000000"/>
              </a:solidFill>
              <a:round/>
              <a:headEnd/>
              <a:tailEnd/>
            </a:ln>
          </p:spPr>
          <p:txBody>
            <a:bodyPr anchor="ctr"/>
            <a:lstStyle/>
            <a:p>
              <a:endParaRPr lang="zh-CN" altLang="en-US"/>
            </a:p>
          </p:txBody>
        </p:sp>
        <p:sp>
          <p:nvSpPr>
            <p:cNvPr id="17449" name="Line 15"/>
            <p:cNvSpPr>
              <a:spLocks noChangeAspect="1" noChangeShapeType="1"/>
            </p:cNvSpPr>
            <p:nvPr/>
          </p:nvSpPr>
          <p:spPr bwMode="auto">
            <a:xfrm>
              <a:off x="2075" y="1932"/>
              <a:ext cx="1" cy="212"/>
            </a:xfrm>
            <a:prstGeom prst="line">
              <a:avLst/>
            </a:prstGeom>
            <a:noFill/>
            <a:ln w="28575">
              <a:solidFill>
                <a:srgbClr val="000000"/>
              </a:solidFill>
              <a:round/>
              <a:headEnd/>
              <a:tailEnd/>
            </a:ln>
          </p:spPr>
          <p:txBody>
            <a:bodyPr anchor="ctr"/>
            <a:lstStyle/>
            <a:p>
              <a:endParaRPr lang="zh-CN" altLang="en-US"/>
            </a:p>
          </p:txBody>
        </p:sp>
        <p:sp>
          <p:nvSpPr>
            <p:cNvPr id="17450" name="Line 16"/>
            <p:cNvSpPr>
              <a:spLocks noChangeAspect="1" noChangeShapeType="1"/>
            </p:cNvSpPr>
            <p:nvPr/>
          </p:nvSpPr>
          <p:spPr bwMode="auto">
            <a:xfrm>
              <a:off x="2564" y="1932"/>
              <a:ext cx="1" cy="213"/>
            </a:xfrm>
            <a:prstGeom prst="line">
              <a:avLst/>
            </a:prstGeom>
            <a:noFill/>
            <a:ln w="28575">
              <a:solidFill>
                <a:srgbClr val="000000"/>
              </a:solidFill>
              <a:round/>
              <a:headEnd/>
              <a:tailEnd/>
            </a:ln>
          </p:spPr>
          <p:txBody>
            <a:bodyPr anchor="ctr"/>
            <a:lstStyle/>
            <a:p>
              <a:endParaRPr lang="zh-CN" altLang="en-US"/>
            </a:p>
          </p:txBody>
        </p:sp>
        <p:sp>
          <p:nvSpPr>
            <p:cNvPr id="17451" name="Text Box 17"/>
            <p:cNvSpPr txBox="1">
              <a:spLocks noChangeAspect="1" noChangeArrowheads="1"/>
            </p:cNvSpPr>
            <p:nvPr/>
          </p:nvSpPr>
          <p:spPr bwMode="auto">
            <a:xfrm>
              <a:off x="0" y="1605"/>
              <a:ext cx="478" cy="212"/>
            </a:xfrm>
            <a:prstGeom prst="rect">
              <a:avLst/>
            </a:prstGeom>
            <a:noFill/>
            <a:ln w="9525">
              <a:noFill/>
              <a:miter lim="800000"/>
              <a:headEnd/>
              <a:tailEnd/>
            </a:ln>
          </p:spPr>
          <p:txBody>
            <a:bodyPr lIns="0" tIns="0" rIns="0" bIns="0" anchor="ctr"/>
            <a:lstStyle/>
            <a:p>
              <a:pPr algn="r">
                <a:spcBef>
                  <a:spcPct val="0"/>
                </a:spcBef>
              </a:pPr>
              <a:r>
                <a:rPr lang="en-US" altLang="zh-CN" sz="2400"/>
                <a:t>CPU</a:t>
              </a:r>
              <a:endParaRPr lang="en-US" altLang="zh-CN" sz="2400">
                <a:latin typeface="Arial" charset="0"/>
              </a:endParaRPr>
            </a:p>
          </p:txBody>
        </p:sp>
        <p:sp>
          <p:nvSpPr>
            <p:cNvPr id="17452" name="Line 18"/>
            <p:cNvSpPr>
              <a:spLocks noChangeAspect="1" noChangeShapeType="1"/>
            </p:cNvSpPr>
            <p:nvPr/>
          </p:nvSpPr>
          <p:spPr bwMode="auto">
            <a:xfrm>
              <a:off x="234" y="1816"/>
              <a:ext cx="244" cy="1"/>
            </a:xfrm>
            <a:prstGeom prst="line">
              <a:avLst/>
            </a:prstGeom>
            <a:noFill/>
            <a:ln w="28575">
              <a:solidFill>
                <a:srgbClr val="000000"/>
              </a:solidFill>
              <a:round/>
              <a:headEnd/>
              <a:tailEnd type="triangle" w="med" len="lg"/>
            </a:ln>
          </p:spPr>
          <p:txBody>
            <a:bodyPr anchor="ctr"/>
            <a:lstStyle/>
            <a:p>
              <a:endParaRPr lang="zh-CN" altLang="en-US"/>
            </a:p>
          </p:txBody>
        </p:sp>
      </p:grpSp>
      <p:sp>
        <p:nvSpPr>
          <p:cNvPr id="17413" name="Text Box 20"/>
          <p:cNvSpPr txBox="1">
            <a:spLocks noChangeAspect="1" noChangeArrowheads="1"/>
          </p:cNvSpPr>
          <p:nvPr/>
        </p:nvSpPr>
        <p:spPr bwMode="auto">
          <a:xfrm>
            <a:off x="3203575" y="2349500"/>
            <a:ext cx="2922588" cy="506413"/>
          </a:xfrm>
          <a:prstGeom prst="rect">
            <a:avLst/>
          </a:prstGeom>
          <a:solidFill>
            <a:srgbClr val="FFFFFF"/>
          </a:solidFill>
          <a:ln w="9525">
            <a:noFill/>
            <a:miter lim="800000"/>
            <a:headEnd/>
            <a:tailEnd/>
          </a:ln>
        </p:spPr>
        <p:txBody>
          <a:bodyPr lIns="0" tIns="0" rIns="0" bIns="0" anchor="ctr"/>
          <a:lstStyle/>
          <a:p>
            <a:pPr>
              <a:spcBef>
                <a:spcPct val="0"/>
              </a:spcBef>
            </a:pPr>
            <a:r>
              <a:rPr lang="zh-CN" altLang="en-US">
                <a:solidFill>
                  <a:schemeClr val="bg2"/>
                </a:solidFill>
              </a:rPr>
              <a:t>多处理器系统</a:t>
            </a:r>
            <a:endParaRPr lang="zh-CN" altLang="en-US">
              <a:solidFill>
                <a:schemeClr val="bg2"/>
              </a:solidFill>
              <a:latin typeface="Arial" charset="0"/>
            </a:endParaRPr>
          </a:p>
        </p:txBody>
      </p:sp>
      <p:sp>
        <p:nvSpPr>
          <p:cNvPr id="17414" name="Text Box 33"/>
          <p:cNvSpPr txBox="1">
            <a:spLocks noChangeAspect="1" noChangeArrowheads="1"/>
          </p:cNvSpPr>
          <p:nvPr/>
        </p:nvSpPr>
        <p:spPr bwMode="auto">
          <a:xfrm>
            <a:off x="3348038" y="5876925"/>
            <a:ext cx="2808287" cy="504825"/>
          </a:xfrm>
          <a:prstGeom prst="rect">
            <a:avLst/>
          </a:prstGeom>
          <a:solidFill>
            <a:srgbClr val="FFFFFF"/>
          </a:solidFill>
          <a:ln w="9525">
            <a:noFill/>
            <a:miter lim="800000"/>
            <a:headEnd/>
            <a:tailEnd/>
          </a:ln>
        </p:spPr>
        <p:txBody>
          <a:bodyPr lIns="0" tIns="0" rIns="0" bIns="0" anchor="ctr"/>
          <a:lstStyle/>
          <a:p>
            <a:pPr>
              <a:spcBef>
                <a:spcPct val="0"/>
              </a:spcBef>
            </a:pPr>
            <a:r>
              <a:rPr lang="zh-CN" altLang="en-US">
                <a:solidFill>
                  <a:schemeClr val="bg2"/>
                </a:solidFill>
              </a:rPr>
              <a:t>多计算机系统</a:t>
            </a:r>
            <a:endParaRPr lang="zh-CN" altLang="en-US">
              <a:solidFill>
                <a:schemeClr val="bg2"/>
              </a:solidFill>
              <a:latin typeface="Arial" charset="0"/>
            </a:endParaRPr>
          </a:p>
        </p:txBody>
      </p:sp>
      <p:grpSp>
        <p:nvGrpSpPr>
          <p:cNvPr id="17415" name="Group 46"/>
          <p:cNvGrpSpPr>
            <a:grpSpLocks/>
          </p:cNvGrpSpPr>
          <p:nvPr/>
        </p:nvGrpSpPr>
        <p:grpSpPr bwMode="auto">
          <a:xfrm>
            <a:off x="1403350" y="3429000"/>
            <a:ext cx="5256213" cy="2255838"/>
            <a:chOff x="2336" y="1041"/>
            <a:chExt cx="3311" cy="1421"/>
          </a:xfrm>
        </p:grpSpPr>
        <p:sp>
          <p:nvSpPr>
            <p:cNvPr id="17417" name="Text Box 6"/>
            <p:cNvSpPr txBox="1">
              <a:spLocks noChangeAspect="1" noChangeArrowheads="1"/>
            </p:cNvSpPr>
            <p:nvPr/>
          </p:nvSpPr>
          <p:spPr bwMode="auto">
            <a:xfrm>
              <a:off x="2336" y="1041"/>
              <a:ext cx="949" cy="212"/>
            </a:xfrm>
            <a:prstGeom prst="rect">
              <a:avLst/>
            </a:prstGeom>
            <a:noFill/>
            <a:ln w="9525">
              <a:noFill/>
              <a:miter lim="800000"/>
              <a:headEnd/>
              <a:tailEnd/>
            </a:ln>
          </p:spPr>
          <p:txBody>
            <a:bodyPr lIns="0" tIns="0" rIns="0" bIns="0" anchor="ctr"/>
            <a:lstStyle/>
            <a:p>
              <a:pPr algn="r">
                <a:spcBef>
                  <a:spcPct val="0"/>
                </a:spcBef>
              </a:pPr>
              <a:r>
                <a:rPr lang="zh-CN" altLang="en-US" sz="2400"/>
                <a:t>私有内存</a:t>
              </a:r>
              <a:endParaRPr lang="zh-CN" altLang="en-US" sz="2400">
                <a:latin typeface="Arial" charset="0"/>
              </a:endParaRPr>
            </a:p>
          </p:txBody>
        </p:sp>
        <p:grpSp>
          <p:nvGrpSpPr>
            <p:cNvPr id="17418" name="Group 44"/>
            <p:cNvGrpSpPr>
              <a:grpSpLocks/>
            </p:cNvGrpSpPr>
            <p:nvPr/>
          </p:nvGrpSpPr>
          <p:grpSpPr bwMode="auto">
            <a:xfrm>
              <a:off x="2653" y="1086"/>
              <a:ext cx="2994" cy="1376"/>
              <a:chOff x="2653" y="1086"/>
              <a:chExt cx="2994" cy="1376"/>
            </a:xfrm>
          </p:grpSpPr>
          <p:sp>
            <p:nvSpPr>
              <p:cNvPr id="17419" name="Text Box 21"/>
              <p:cNvSpPr txBox="1">
                <a:spLocks noChangeAspect="1" noChangeArrowheads="1"/>
              </p:cNvSpPr>
              <p:nvPr/>
            </p:nvSpPr>
            <p:spPr bwMode="auto">
              <a:xfrm>
                <a:off x="3289" y="2146"/>
                <a:ext cx="2358" cy="316"/>
              </a:xfrm>
              <a:prstGeom prst="rect">
                <a:avLst/>
              </a:prstGeom>
              <a:solidFill>
                <a:srgbClr val="CCFF66"/>
              </a:solidFill>
              <a:ln w="28575">
                <a:solidFill>
                  <a:srgbClr val="000000"/>
                </a:solidFill>
                <a:miter lim="800000"/>
                <a:headEnd/>
                <a:tailEnd/>
              </a:ln>
            </p:spPr>
            <p:txBody>
              <a:bodyPr anchor="ctr"/>
              <a:lstStyle/>
              <a:p>
                <a:pPr>
                  <a:spcBef>
                    <a:spcPct val="0"/>
                  </a:spcBef>
                </a:pPr>
                <a:r>
                  <a:rPr lang="zh-CN" altLang="en-US" sz="2400"/>
                  <a:t>基于消息传递的互连网络</a:t>
                </a:r>
                <a:endParaRPr lang="zh-CN" altLang="en-US" sz="2400">
                  <a:latin typeface="Arial" charset="0"/>
                </a:endParaRPr>
              </a:p>
            </p:txBody>
          </p:sp>
          <p:sp>
            <p:nvSpPr>
              <p:cNvPr id="17420" name="Text Box 22"/>
              <p:cNvSpPr txBox="1">
                <a:spLocks noChangeAspect="1" noChangeArrowheads="1"/>
              </p:cNvSpPr>
              <p:nvPr/>
            </p:nvSpPr>
            <p:spPr bwMode="auto">
              <a:xfrm>
                <a:off x="3359" y="1615"/>
                <a:ext cx="366" cy="320"/>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21" name="Text Box 23"/>
              <p:cNvSpPr txBox="1">
                <a:spLocks noChangeAspect="1" noChangeArrowheads="1"/>
              </p:cNvSpPr>
              <p:nvPr/>
            </p:nvSpPr>
            <p:spPr bwMode="auto">
              <a:xfrm>
                <a:off x="3846" y="1615"/>
                <a:ext cx="367" cy="320"/>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22" name="Text Box 24"/>
              <p:cNvSpPr txBox="1">
                <a:spLocks noChangeAspect="1" noChangeArrowheads="1"/>
              </p:cNvSpPr>
              <p:nvPr/>
            </p:nvSpPr>
            <p:spPr bwMode="auto">
              <a:xfrm>
                <a:off x="4701" y="1615"/>
                <a:ext cx="367" cy="321"/>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23" name="Text Box 25"/>
              <p:cNvSpPr txBox="1">
                <a:spLocks noChangeAspect="1" noChangeArrowheads="1"/>
              </p:cNvSpPr>
              <p:nvPr/>
            </p:nvSpPr>
            <p:spPr bwMode="auto">
              <a:xfrm>
                <a:off x="5190" y="1615"/>
                <a:ext cx="365" cy="321"/>
              </a:xfrm>
              <a:prstGeom prst="rect">
                <a:avLst/>
              </a:prstGeom>
              <a:solidFill>
                <a:srgbClr val="CCFFCC"/>
              </a:solidFill>
              <a:ln w="28575">
                <a:solidFill>
                  <a:srgbClr val="000000"/>
                </a:solidFill>
                <a:miter lim="800000"/>
                <a:headEnd/>
                <a:tailEnd/>
              </a:ln>
            </p:spPr>
            <p:txBody>
              <a:bodyPr anchor="ctr"/>
              <a:lstStyle/>
              <a:p>
                <a:pPr>
                  <a:spcBef>
                    <a:spcPct val="0"/>
                  </a:spcBef>
                </a:pPr>
                <a:r>
                  <a:rPr lang="en-US" altLang="zh-CN" sz="2400"/>
                  <a:t>P</a:t>
                </a:r>
                <a:endParaRPr lang="en-US" altLang="zh-CN" sz="2400">
                  <a:latin typeface="Arial" charset="0"/>
                </a:endParaRPr>
              </a:p>
            </p:txBody>
          </p:sp>
          <p:sp>
            <p:nvSpPr>
              <p:cNvPr id="17424" name="Line 26"/>
              <p:cNvSpPr>
                <a:spLocks noChangeAspect="1" noChangeShapeType="1"/>
              </p:cNvSpPr>
              <p:nvPr/>
            </p:nvSpPr>
            <p:spPr bwMode="auto">
              <a:xfrm>
                <a:off x="4336" y="1752"/>
                <a:ext cx="244" cy="1"/>
              </a:xfrm>
              <a:prstGeom prst="line">
                <a:avLst/>
              </a:prstGeom>
              <a:noFill/>
              <a:ln w="57150" cap="rnd">
                <a:solidFill>
                  <a:srgbClr val="000000"/>
                </a:solidFill>
                <a:prstDash val="sysDot"/>
                <a:round/>
                <a:headEnd/>
                <a:tailEnd/>
              </a:ln>
            </p:spPr>
            <p:txBody>
              <a:bodyPr anchor="ctr"/>
              <a:lstStyle/>
              <a:p>
                <a:endParaRPr lang="zh-CN" altLang="en-US"/>
              </a:p>
            </p:txBody>
          </p:sp>
          <p:sp>
            <p:nvSpPr>
              <p:cNvPr id="17425" name="Line 27"/>
              <p:cNvSpPr>
                <a:spLocks noChangeAspect="1" noChangeShapeType="1"/>
              </p:cNvSpPr>
              <p:nvPr/>
            </p:nvSpPr>
            <p:spPr bwMode="auto">
              <a:xfrm>
                <a:off x="3542" y="1934"/>
                <a:ext cx="1" cy="212"/>
              </a:xfrm>
              <a:prstGeom prst="line">
                <a:avLst/>
              </a:prstGeom>
              <a:noFill/>
              <a:ln w="28575">
                <a:solidFill>
                  <a:srgbClr val="000000"/>
                </a:solidFill>
                <a:round/>
                <a:headEnd/>
                <a:tailEnd/>
              </a:ln>
            </p:spPr>
            <p:txBody>
              <a:bodyPr anchor="ctr"/>
              <a:lstStyle/>
              <a:p>
                <a:endParaRPr lang="zh-CN" altLang="en-US"/>
              </a:p>
            </p:txBody>
          </p:sp>
          <p:sp>
            <p:nvSpPr>
              <p:cNvPr id="17426" name="Line 28"/>
              <p:cNvSpPr>
                <a:spLocks noChangeAspect="1" noChangeShapeType="1"/>
              </p:cNvSpPr>
              <p:nvPr/>
            </p:nvSpPr>
            <p:spPr bwMode="auto">
              <a:xfrm>
                <a:off x="4030" y="1932"/>
                <a:ext cx="0" cy="213"/>
              </a:xfrm>
              <a:prstGeom prst="line">
                <a:avLst/>
              </a:prstGeom>
              <a:noFill/>
              <a:ln w="28575">
                <a:solidFill>
                  <a:srgbClr val="000000"/>
                </a:solidFill>
                <a:round/>
                <a:headEnd/>
                <a:tailEnd/>
              </a:ln>
            </p:spPr>
            <p:txBody>
              <a:bodyPr anchor="ctr"/>
              <a:lstStyle/>
              <a:p>
                <a:endParaRPr lang="zh-CN" altLang="en-US"/>
              </a:p>
            </p:txBody>
          </p:sp>
          <p:sp>
            <p:nvSpPr>
              <p:cNvPr id="17427" name="Line 29"/>
              <p:cNvSpPr>
                <a:spLocks noChangeAspect="1" noChangeShapeType="1"/>
              </p:cNvSpPr>
              <p:nvPr/>
            </p:nvSpPr>
            <p:spPr bwMode="auto">
              <a:xfrm>
                <a:off x="4884" y="1934"/>
                <a:ext cx="1" cy="212"/>
              </a:xfrm>
              <a:prstGeom prst="line">
                <a:avLst/>
              </a:prstGeom>
              <a:noFill/>
              <a:ln w="28575">
                <a:solidFill>
                  <a:srgbClr val="000000"/>
                </a:solidFill>
                <a:round/>
                <a:headEnd/>
                <a:tailEnd/>
              </a:ln>
            </p:spPr>
            <p:txBody>
              <a:bodyPr anchor="ctr"/>
              <a:lstStyle/>
              <a:p>
                <a:endParaRPr lang="zh-CN" altLang="en-US"/>
              </a:p>
            </p:txBody>
          </p:sp>
          <p:sp>
            <p:nvSpPr>
              <p:cNvPr id="17428" name="Line 30"/>
              <p:cNvSpPr>
                <a:spLocks noChangeAspect="1" noChangeShapeType="1"/>
              </p:cNvSpPr>
              <p:nvPr/>
            </p:nvSpPr>
            <p:spPr bwMode="auto">
              <a:xfrm>
                <a:off x="5373" y="1932"/>
                <a:ext cx="1" cy="213"/>
              </a:xfrm>
              <a:prstGeom prst="line">
                <a:avLst/>
              </a:prstGeom>
              <a:noFill/>
              <a:ln w="28575">
                <a:solidFill>
                  <a:srgbClr val="000000"/>
                </a:solidFill>
                <a:round/>
                <a:headEnd/>
                <a:tailEnd/>
              </a:ln>
            </p:spPr>
            <p:txBody>
              <a:bodyPr anchor="ctr"/>
              <a:lstStyle/>
              <a:p>
                <a:endParaRPr lang="zh-CN" altLang="en-US"/>
              </a:p>
            </p:txBody>
          </p:sp>
          <p:sp>
            <p:nvSpPr>
              <p:cNvPr id="17429" name="Text Box 31"/>
              <p:cNvSpPr txBox="1">
                <a:spLocks noChangeAspect="1" noChangeArrowheads="1"/>
              </p:cNvSpPr>
              <p:nvPr/>
            </p:nvSpPr>
            <p:spPr bwMode="auto">
              <a:xfrm>
                <a:off x="2653" y="1605"/>
                <a:ext cx="587" cy="214"/>
              </a:xfrm>
              <a:prstGeom prst="rect">
                <a:avLst/>
              </a:prstGeom>
              <a:noFill/>
              <a:ln w="9525">
                <a:noFill/>
                <a:miter lim="800000"/>
                <a:headEnd/>
                <a:tailEnd/>
              </a:ln>
            </p:spPr>
            <p:txBody>
              <a:bodyPr lIns="0" tIns="0" rIns="0" bIns="0" anchor="ctr"/>
              <a:lstStyle/>
              <a:p>
                <a:pPr algn="r">
                  <a:spcBef>
                    <a:spcPct val="0"/>
                  </a:spcBef>
                </a:pPr>
                <a:r>
                  <a:rPr lang="en-US" altLang="zh-CN" sz="2400"/>
                  <a:t>CPU</a:t>
                </a:r>
                <a:endParaRPr lang="en-US" altLang="zh-CN" sz="2400">
                  <a:latin typeface="Arial" charset="0"/>
                </a:endParaRPr>
              </a:p>
            </p:txBody>
          </p:sp>
          <p:sp>
            <p:nvSpPr>
              <p:cNvPr id="17430" name="Line 32"/>
              <p:cNvSpPr>
                <a:spLocks noChangeAspect="1" noChangeShapeType="1"/>
              </p:cNvSpPr>
              <p:nvPr/>
            </p:nvSpPr>
            <p:spPr bwMode="auto">
              <a:xfrm>
                <a:off x="3043" y="1818"/>
                <a:ext cx="244" cy="1"/>
              </a:xfrm>
              <a:prstGeom prst="line">
                <a:avLst/>
              </a:prstGeom>
              <a:noFill/>
              <a:ln w="28575">
                <a:solidFill>
                  <a:srgbClr val="000000"/>
                </a:solidFill>
                <a:round/>
                <a:headEnd/>
                <a:tailEnd type="triangle" w="med" len="lg"/>
              </a:ln>
            </p:spPr>
            <p:txBody>
              <a:bodyPr anchor="ctr"/>
              <a:lstStyle/>
              <a:p>
                <a:endParaRPr lang="zh-CN" altLang="en-US"/>
              </a:p>
            </p:txBody>
          </p:sp>
          <p:sp>
            <p:nvSpPr>
              <p:cNvPr id="17431" name="Text Box 34"/>
              <p:cNvSpPr txBox="1">
                <a:spLocks noChangeAspect="1" noChangeArrowheads="1"/>
              </p:cNvSpPr>
              <p:nvPr/>
            </p:nvSpPr>
            <p:spPr bwMode="auto">
              <a:xfrm>
                <a:off x="3359" y="1086"/>
                <a:ext cx="366" cy="320"/>
              </a:xfrm>
              <a:prstGeom prst="rect">
                <a:avLst/>
              </a:prstGeom>
              <a:solidFill>
                <a:srgbClr val="FFFF99"/>
              </a:solidFill>
              <a:ln w="28575">
                <a:solidFill>
                  <a:srgbClr val="000000"/>
                </a:solidFill>
                <a:miter lim="800000"/>
                <a:headEnd/>
                <a:tailEnd/>
              </a:ln>
            </p:spPr>
            <p:txBody>
              <a:bodyPr anchor="ctr"/>
              <a:lstStyle/>
              <a:p>
                <a:pPr>
                  <a:spcBef>
                    <a:spcPct val="0"/>
                  </a:spcBef>
                </a:pPr>
                <a:r>
                  <a:rPr lang="en-US" altLang="zh-CN" sz="2400"/>
                  <a:t>M</a:t>
                </a:r>
                <a:endParaRPr lang="en-US" altLang="zh-CN" sz="2400">
                  <a:latin typeface="Arial" charset="0"/>
                </a:endParaRPr>
              </a:p>
            </p:txBody>
          </p:sp>
          <p:sp>
            <p:nvSpPr>
              <p:cNvPr id="17432" name="Text Box 35"/>
              <p:cNvSpPr txBox="1">
                <a:spLocks noChangeAspect="1" noChangeArrowheads="1"/>
              </p:cNvSpPr>
              <p:nvPr/>
            </p:nvSpPr>
            <p:spPr bwMode="auto">
              <a:xfrm>
                <a:off x="3846" y="1086"/>
                <a:ext cx="367" cy="320"/>
              </a:xfrm>
              <a:prstGeom prst="rect">
                <a:avLst/>
              </a:prstGeom>
              <a:solidFill>
                <a:srgbClr val="FFFF99"/>
              </a:solidFill>
              <a:ln w="28575">
                <a:solidFill>
                  <a:srgbClr val="000000"/>
                </a:solidFill>
                <a:miter lim="800000"/>
                <a:headEnd/>
                <a:tailEnd/>
              </a:ln>
            </p:spPr>
            <p:txBody>
              <a:bodyPr anchor="ctr"/>
              <a:lstStyle/>
              <a:p>
                <a:pPr>
                  <a:spcBef>
                    <a:spcPct val="0"/>
                  </a:spcBef>
                </a:pPr>
                <a:r>
                  <a:rPr lang="en-US" altLang="zh-CN" sz="2400"/>
                  <a:t>M</a:t>
                </a:r>
                <a:endParaRPr lang="en-US" altLang="zh-CN" sz="2400">
                  <a:latin typeface="Arial" charset="0"/>
                </a:endParaRPr>
              </a:p>
            </p:txBody>
          </p:sp>
          <p:sp>
            <p:nvSpPr>
              <p:cNvPr id="17433" name="Text Box 36"/>
              <p:cNvSpPr txBox="1">
                <a:spLocks noChangeAspect="1" noChangeArrowheads="1"/>
              </p:cNvSpPr>
              <p:nvPr/>
            </p:nvSpPr>
            <p:spPr bwMode="auto">
              <a:xfrm>
                <a:off x="4701" y="1086"/>
                <a:ext cx="367" cy="320"/>
              </a:xfrm>
              <a:prstGeom prst="rect">
                <a:avLst/>
              </a:prstGeom>
              <a:solidFill>
                <a:srgbClr val="FFFF99"/>
              </a:solidFill>
              <a:ln w="28575">
                <a:solidFill>
                  <a:srgbClr val="000000"/>
                </a:solidFill>
                <a:miter lim="800000"/>
                <a:headEnd/>
                <a:tailEnd/>
              </a:ln>
            </p:spPr>
            <p:txBody>
              <a:bodyPr anchor="ctr"/>
              <a:lstStyle/>
              <a:p>
                <a:pPr>
                  <a:spcBef>
                    <a:spcPct val="0"/>
                  </a:spcBef>
                </a:pPr>
                <a:r>
                  <a:rPr lang="en-US" altLang="zh-CN" sz="2400"/>
                  <a:t>M</a:t>
                </a:r>
                <a:endParaRPr lang="en-US" altLang="zh-CN" sz="2400">
                  <a:latin typeface="Arial" charset="0"/>
                </a:endParaRPr>
              </a:p>
            </p:txBody>
          </p:sp>
          <p:sp>
            <p:nvSpPr>
              <p:cNvPr id="17434" name="Text Box 37"/>
              <p:cNvSpPr txBox="1">
                <a:spLocks noChangeAspect="1" noChangeArrowheads="1"/>
              </p:cNvSpPr>
              <p:nvPr/>
            </p:nvSpPr>
            <p:spPr bwMode="auto">
              <a:xfrm>
                <a:off x="5190" y="1086"/>
                <a:ext cx="365" cy="321"/>
              </a:xfrm>
              <a:prstGeom prst="rect">
                <a:avLst/>
              </a:prstGeom>
              <a:solidFill>
                <a:srgbClr val="FFFF99"/>
              </a:solidFill>
              <a:ln w="28575">
                <a:solidFill>
                  <a:srgbClr val="000000"/>
                </a:solidFill>
                <a:miter lim="800000"/>
                <a:headEnd/>
                <a:tailEnd/>
              </a:ln>
            </p:spPr>
            <p:txBody>
              <a:bodyPr anchor="ctr"/>
              <a:lstStyle/>
              <a:p>
                <a:pPr>
                  <a:spcBef>
                    <a:spcPct val="0"/>
                  </a:spcBef>
                </a:pPr>
                <a:r>
                  <a:rPr lang="en-US" altLang="zh-CN" sz="2400"/>
                  <a:t>M</a:t>
                </a:r>
                <a:endParaRPr lang="en-US" altLang="zh-CN" sz="2400">
                  <a:latin typeface="Arial" charset="0"/>
                </a:endParaRPr>
              </a:p>
            </p:txBody>
          </p:sp>
          <p:sp>
            <p:nvSpPr>
              <p:cNvPr id="17435" name="Line 38"/>
              <p:cNvSpPr>
                <a:spLocks noChangeAspect="1" noChangeShapeType="1"/>
              </p:cNvSpPr>
              <p:nvPr/>
            </p:nvSpPr>
            <p:spPr bwMode="auto">
              <a:xfrm>
                <a:off x="4336" y="1253"/>
                <a:ext cx="243" cy="1"/>
              </a:xfrm>
              <a:prstGeom prst="line">
                <a:avLst/>
              </a:prstGeom>
              <a:noFill/>
              <a:ln w="57150" cap="rnd">
                <a:solidFill>
                  <a:srgbClr val="000000"/>
                </a:solidFill>
                <a:prstDash val="sysDot"/>
                <a:round/>
                <a:headEnd/>
                <a:tailEnd/>
              </a:ln>
            </p:spPr>
            <p:txBody>
              <a:bodyPr anchor="ctr"/>
              <a:lstStyle/>
              <a:p>
                <a:endParaRPr lang="zh-CN" altLang="en-US"/>
              </a:p>
            </p:txBody>
          </p:sp>
          <p:sp>
            <p:nvSpPr>
              <p:cNvPr id="17436" name="Line 39"/>
              <p:cNvSpPr>
                <a:spLocks noChangeAspect="1" noChangeShapeType="1"/>
              </p:cNvSpPr>
              <p:nvPr/>
            </p:nvSpPr>
            <p:spPr bwMode="auto">
              <a:xfrm>
                <a:off x="3542" y="1405"/>
                <a:ext cx="1" cy="212"/>
              </a:xfrm>
              <a:prstGeom prst="line">
                <a:avLst/>
              </a:prstGeom>
              <a:noFill/>
              <a:ln w="28575">
                <a:solidFill>
                  <a:srgbClr val="000000"/>
                </a:solidFill>
                <a:round/>
                <a:headEnd/>
                <a:tailEnd/>
              </a:ln>
            </p:spPr>
            <p:txBody>
              <a:bodyPr anchor="ctr"/>
              <a:lstStyle/>
              <a:p>
                <a:endParaRPr lang="zh-CN" altLang="en-US"/>
              </a:p>
            </p:txBody>
          </p:sp>
          <p:sp>
            <p:nvSpPr>
              <p:cNvPr id="17437" name="Line 40"/>
              <p:cNvSpPr>
                <a:spLocks noChangeAspect="1" noChangeShapeType="1"/>
              </p:cNvSpPr>
              <p:nvPr/>
            </p:nvSpPr>
            <p:spPr bwMode="auto">
              <a:xfrm>
                <a:off x="4030" y="1404"/>
                <a:ext cx="0" cy="211"/>
              </a:xfrm>
              <a:prstGeom prst="line">
                <a:avLst/>
              </a:prstGeom>
              <a:noFill/>
              <a:ln w="28575">
                <a:solidFill>
                  <a:srgbClr val="000000"/>
                </a:solidFill>
                <a:round/>
                <a:headEnd/>
                <a:tailEnd/>
              </a:ln>
            </p:spPr>
            <p:txBody>
              <a:bodyPr anchor="ctr"/>
              <a:lstStyle/>
              <a:p>
                <a:endParaRPr lang="zh-CN" altLang="en-US"/>
              </a:p>
            </p:txBody>
          </p:sp>
          <p:sp>
            <p:nvSpPr>
              <p:cNvPr id="17438" name="Line 41"/>
              <p:cNvSpPr>
                <a:spLocks noChangeAspect="1" noChangeShapeType="1"/>
              </p:cNvSpPr>
              <p:nvPr/>
            </p:nvSpPr>
            <p:spPr bwMode="auto">
              <a:xfrm>
                <a:off x="4884" y="1404"/>
                <a:ext cx="1" cy="211"/>
              </a:xfrm>
              <a:prstGeom prst="line">
                <a:avLst/>
              </a:prstGeom>
              <a:noFill/>
              <a:ln w="28575">
                <a:solidFill>
                  <a:srgbClr val="000000"/>
                </a:solidFill>
                <a:round/>
                <a:headEnd/>
                <a:tailEnd/>
              </a:ln>
            </p:spPr>
            <p:txBody>
              <a:bodyPr anchor="ctr"/>
              <a:lstStyle/>
              <a:p>
                <a:endParaRPr lang="zh-CN" altLang="en-US"/>
              </a:p>
            </p:txBody>
          </p:sp>
          <p:sp>
            <p:nvSpPr>
              <p:cNvPr id="17439" name="Line 42"/>
              <p:cNvSpPr>
                <a:spLocks noChangeAspect="1" noChangeShapeType="1"/>
              </p:cNvSpPr>
              <p:nvPr/>
            </p:nvSpPr>
            <p:spPr bwMode="auto">
              <a:xfrm>
                <a:off x="5373" y="1404"/>
                <a:ext cx="1" cy="211"/>
              </a:xfrm>
              <a:prstGeom prst="line">
                <a:avLst/>
              </a:prstGeom>
              <a:noFill/>
              <a:ln w="28575">
                <a:solidFill>
                  <a:srgbClr val="000000"/>
                </a:solidFill>
                <a:round/>
                <a:headEnd/>
                <a:tailEnd/>
              </a:ln>
            </p:spPr>
            <p:txBody>
              <a:bodyPr anchor="ctr"/>
              <a:lstStyle/>
              <a:p>
                <a:endParaRPr lang="zh-CN" altLang="en-US"/>
              </a:p>
            </p:txBody>
          </p:sp>
          <p:sp>
            <p:nvSpPr>
              <p:cNvPr id="17440" name="Line 43"/>
              <p:cNvSpPr>
                <a:spLocks noChangeAspect="1" noChangeShapeType="1"/>
              </p:cNvSpPr>
              <p:nvPr/>
            </p:nvSpPr>
            <p:spPr bwMode="auto">
              <a:xfrm>
                <a:off x="3043" y="1289"/>
                <a:ext cx="244" cy="1"/>
              </a:xfrm>
              <a:prstGeom prst="line">
                <a:avLst/>
              </a:prstGeom>
              <a:noFill/>
              <a:ln w="28575">
                <a:solidFill>
                  <a:srgbClr val="000000"/>
                </a:solidFill>
                <a:round/>
                <a:headEnd/>
                <a:tailEnd type="triangle" w="med" len="lg"/>
              </a:ln>
            </p:spPr>
            <p:txBody>
              <a:bodyPr anchor="ctr"/>
              <a:lstStyle/>
              <a:p>
                <a:endParaRPr lang="zh-CN" altLang="en-US"/>
              </a:p>
            </p:txBody>
          </p:sp>
        </p:grpSp>
      </p:grpSp>
      <p:sp>
        <p:nvSpPr>
          <p:cNvPr id="17416" name="AutoShape 47">
            <a:hlinkClick r:id="" action="ppaction://hlinkshowjump?jump=lastslideviewed" highlightClick="1"/>
          </p:cNvPr>
          <p:cNvSpPr>
            <a:spLocks noChangeArrowheads="1"/>
          </p:cNvSpPr>
          <p:nvPr/>
        </p:nvSpPr>
        <p:spPr bwMode="auto">
          <a:xfrm>
            <a:off x="8315325" y="333375"/>
            <a:ext cx="504825" cy="503238"/>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p>
            <a:fld id="{61412800-0D41-475F-AF01-81DC9726571F}" type="slidenum">
              <a:rPr lang="zh-CN" altLang="en-US"/>
              <a:pPr/>
              <a:t>90</a:t>
            </a:fld>
            <a:endParaRPr lang="en-US" altLang="zh-CN"/>
          </a:p>
        </p:txBody>
      </p:sp>
      <p:sp>
        <p:nvSpPr>
          <p:cNvPr id="76803"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6804"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dirty="0">
                <a:latin typeface="宋体" pitchFamily="2" charset="-122"/>
              </a:rPr>
              <a:t>(</a:t>
            </a:r>
            <a:r>
              <a:rPr lang="en-US" altLang="zh-CN" dirty="0"/>
              <a:t>3</a:t>
            </a:r>
            <a:r>
              <a:rPr lang="en-US" altLang="zh-CN" dirty="0">
                <a:latin typeface="宋体" pitchFamily="2" charset="-122"/>
              </a:rPr>
              <a:t>)</a:t>
            </a:r>
            <a:r>
              <a:rPr lang="zh-CN" altLang="en-US" dirty="0"/>
              <a:t>并行程序设计语言</a:t>
            </a:r>
          </a:p>
          <a:p>
            <a:pPr lvl="1" eaLnBrk="1" hangingPunct="1">
              <a:spcBef>
                <a:spcPct val="10000"/>
              </a:spcBef>
              <a:buClr>
                <a:srgbClr val="008000"/>
              </a:buClr>
            </a:pPr>
            <a:r>
              <a:rPr lang="zh-CN" altLang="en-US" sz="2400" dirty="0"/>
              <a:t>在多处理机系统中，必须用并行程序设计语言编写程序。或者把已经用串行语言编写的程序转换成并行语言程序之后，才能在多处理机系统上运行。</a:t>
            </a:r>
          </a:p>
          <a:p>
            <a:pPr lvl="1" eaLnBrk="1" hangingPunct="1">
              <a:spcBef>
                <a:spcPct val="10000"/>
              </a:spcBef>
              <a:buClr>
                <a:srgbClr val="008000"/>
              </a:buClr>
            </a:pPr>
            <a:r>
              <a:rPr lang="zh-CN" altLang="en-US" sz="2400" dirty="0"/>
              <a:t>把传统串行语言程序转换成并行语言程序的过程称为</a:t>
            </a:r>
            <a:r>
              <a:rPr lang="zh-CN" altLang="en-US" sz="2400" dirty="0">
                <a:solidFill>
                  <a:srgbClr val="FF0000"/>
                </a:solidFill>
              </a:rPr>
              <a:t>并行编译</a:t>
            </a:r>
            <a:r>
              <a:rPr lang="zh-CN" altLang="en-US" sz="2400" dirty="0"/>
              <a:t>。有两种并行编译方式：</a:t>
            </a:r>
            <a:r>
              <a:rPr lang="zh-CN" altLang="en-US" sz="2400" dirty="0">
                <a:solidFill>
                  <a:srgbClr val="0000FF"/>
                </a:solidFill>
              </a:rPr>
              <a:t>全自动</a:t>
            </a:r>
            <a:r>
              <a:rPr lang="zh-CN" altLang="en-US" sz="2400" dirty="0"/>
              <a:t>并行编译与</a:t>
            </a:r>
            <a:r>
              <a:rPr lang="zh-CN" altLang="en-US" sz="2400" dirty="0">
                <a:solidFill>
                  <a:srgbClr val="0000FF"/>
                </a:solidFill>
              </a:rPr>
              <a:t>半自动</a:t>
            </a:r>
            <a:r>
              <a:rPr lang="zh-CN" altLang="en-US" sz="2400" dirty="0"/>
              <a:t>并行编译：</a:t>
            </a:r>
          </a:p>
          <a:p>
            <a:pPr lvl="2" eaLnBrk="1" hangingPunct="1">
              <a:spcBef>
                <a:spcPct val="10000"/>
              </a:spcBef>
              <a:buSzPct val="75000"/>
            </a:pPr>
            <a:r>
              <a:rPr lang="zh-CN" altLang="en-US" sz="2400" dirty="0">
                <a:solidFill>
                  <a:srgbClr val="0000FF"/>
                </a:solidFill>
              </a:rPr>
              <a:t>全自动</a:t>
            </a:r>
            <a:r>
              <a:rPr lang="zh-CN" altLang="en-US" sz="2400" dirty="0"/>
              <a:t>并行编译是方向，但实现起来很困难。</a:t>
            </a:r>
          </a:p>
          <a:p>
            <a:pPr lvl="2" eaLnBrk="1" hangingPunct="1">
              <a:spcBef>
                <a:spcPct val="10000"/>
              </a:spcBef>
              <a:buSzPct val="75000"/>
            </a:pPr>
            <a:r>
              <a:rPr lang="zh-CN" altLang="en-US" sz="2400" dirty="0">
                <a:solidFill>
                  <a:srgbClr val="0000FF"/>
                </a:solidFill>
              </a:rPr>
              <a:t>半自动</a:t>
            </a:r>
            <a:r>
              <a:rPr lang="zh-CN" altLang="en-US" sz="2400" dirty="0"/>
              <a:t>并行编译又称为交互式并行编译。程序员通过多次与机器对话，找到串行程序中可以并行执行的部分。</a:t>
            </a:r>
          </a:p>
          <a:p>
            <a:pPr lvl="1" eaLnBrk="1" hangingPunct="1">
              <a:spcBef>
                <a:spcPct val="10000"/>
              </a:spcBef>
              <a:buClr>
                <a:srgbClr val="008000"/>
              </a:buClr>
            </a:pPr>
            <a:r>
              <a:rPr lang="zh-CN" altLang="en-US" sz="2400" dirty="0"/>
              <a:t>并行编译器生成代码的形式有多种：并行</a:t>
            </a:r>
            <a:r>
              <a:rPr lang="zh-CN" altLang="en-US" sz="2400" dirty="0">
                <a:solidFill>
                  <a:srgbClr val="0000FF"/>
                </a:solidFill>
              </a:rPr>
              <a:t>高级语言</a:t>
            </a:r>
            <a:r>
              <a:rPr lang="zh-CN" altLang="en-US" sz="2400" dirty="0"/>
              <a:t>程序、并行</a:t>
            </a:r>
            <a:r>
              <a:rPr lang="zh-CN" altLang="en-US" sz="2400" dirty="0">
                <a:solidFill>
                  <a:srgbClr val="0000FF"/>
                </a:solidFill>
              </a:rPr>
              <a:t>中间语言</a:t>
            </a:r>
            <a:r>
              <a:rPr lang="zh-CN" altLang="en-US" sz="2400" dirty="0"/>
              <a:t>程序、并行</a:t>
            </a:r>
            <a:r>
              <a:rPr lang="zh-CN" altLang="en-US" sz="2400" dirty="0">
                <a:solidFill>
                  <a:srgbClr val="0000FF"/>
                </a:solidFill>
              </a:rPr>
              <a:t>目标语言</a:t>
            </a:r>
            <a:r>
              <a:rPr lang="zh-CN" altLang="en-US" sz="2400" dirty="0"/>
              <a:t>程序</a:t>
            </a:r>
          </a:p>
        </p:txBody>
      </p:sp>
      <p:sp>
        <p:nvSpPr>
          <p:cNvPr id="76805"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dirty="0">
                <a:solidFill>
                  <a:srgbClr val="FF0066"/>
                </a:solidFill>
                <a:latin typeface="Arial" charset="0"/>
                <a:ea typeface="黑体" pitchFamily="2" charset="-122"/>
              </a:rPr>
              <a:t>机群系统的关键技术：</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p:spPr>
        <p:txBody>
          <a:bodyPr/>
          <a:lstStyle/>
          <a:p>
            <a:fld id="{C9042902-9409-41E6-AABF-6AF6BCC0EAA4}" type="slidenum">
              <a:rPr lang="zh-CN" altLang="en-US"/>
              <a:pPr/>
              <a:t>91</a:t>
            </a:fld>
            <a:endParaRPr lang="en-US" altLang="zh-CN"/>
          </a:p>
        </p:txBody>
      </p:sp>
      <p:sp>
        <p:nvSpPr>
          <p:cNvPr id="77827"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7828"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a:latin typeface="宋体" pitchFamily="2" charset="-122"/>
              </a:rPr>
              <a:t>(</a:t>
            </a:r>
            <a:r>
              <a:rPr lang="en-US" altLang="zh-CN"/>
              <a:t>4</a:t>
            </a:r>
            <a:r>
              <a:rPr lang="en-US" altLang="zh-CN">
                <a:latin typeface="宋体" pitchFamily="2" charset="-122"/>
              </a:rPr>
              <a:t>)</a:t>
            </a:r>
            <a:r>
              <a:rPr lang="zh-CN" altLang="en-US"/>
              <a:t>负载平衡技术</a:t>
            </a:r>
          </a:p>
          <a:p>
            <a:pPr lvl="1" eaLnBrk="1" hangingPunct="1">
              <a:spcBef>
                <a:spcPct val="10000"/>
              </a:spcBef>
              <a:buClr>
                <a:srgbClr val="008000"/>
              </a:buClr>
            </a:pPr>
            <a:r>
              <a:rPr lang="zh-CN" altLang="en-US" sz="2400"/>
              <a:t>一个大任务可分解为多个子任务，把多个子任务分配到各个处理结点上并行执行的技术称为</a:t>
            </a:r>
            <a:r>
              <a:rPr lang="zh-CN" altLang="en-US" sz="2400">
                <a:solidFill>
                  <a:srgbClr val="FF0000"/>
                </a:solidFill>
              </a:rPr>
              <a:t>负载平衡技术</a:t>
            </a:r>
          </a:p>
          <a:p>
            <a:pPr lvl="1" eaLnBrk="1" hangingPunct="1">
              <a:spcBef>
                <a:spcPct val="10000"/>
              </a:spcBef>
              <a:buClr>
                <a:srgbClr val="008000"/>
              </a:buClr>
            </a:pPr>
            <a:r>
              <a:rPr lang="zh-CN" altLang="en-US" sz="2400"/>
              <a:t>对于由</a:t>
            </a:r>
            <a:r>
              <a:rPr lang="zh-CN" altLang="en-US" sz="2400">
                <a:solidFill>
                  <a:srgbClr val="FF0000"/>
                </a:solidFill>
              </a:rPr>
              <a:t>异构</a:t>
            </a:r>
            <a:r>
              <a:rPr lang="zh-CN" altLang="en-US" sz="2400"/>
              <a:t>处理结点构成的并行系统，相同的负载在各结点上的运行时间可能不同。因此，准确的负载定义应是</a:t>
            </a:r>
            <a:r>
              <a:rPr lang="zh-CN" altLang="en-US" sz="2400">
                <a:solidFill>
                  <a:srgbClr val="FF0000"/>
                </a:solidFill>
              </a:rPr>
              <a:t>负载量</a:t>
            </a:r>
            <a:r>
              <a:rPr lang="zh-CN" altLang="en-US" sz="2400"/>
              <a:t>与</a:t>
            </a:r>
            <a:r>
              <a:rPr lang="zh-CN" altLang="en-US" sz="2400">
                <a:solidFill>
                  <a:srgbClr val="FF0000"/>
                </a:solidFill>
              </a:rPr>
              <a:t>结点处理能力</a:t>
            </a:r>
            <a:r>
              <a:rPr lang="zh-CN" altLang="en-US" sz="2400"/>
              <a:t>的比值</a:t>
            </a:r>
          </a:p>
          <a:p>
            <a:pPr lvl="1" eaLnBrk="1" hangingPunct="1">
              <a:spcBef>
                <a:spcPct val="10000"/>
              </a:spcBef>
              <a:buClr>
                <a:srgbClr val="008000"/>
              </a:buClr>
            </a:pPr>
            <a:r>
              <a:rPr lang="zh-CN" altLang="en-US" sz="2400"/>
              <a:t>负载平衡技术的核心就是</a:t>
            </a:r>
            <a:r>
              <a:rPr lang="zh-CN" altLang="en-US" sz="2400">
                <a:solidFill>
                  <a:srgbClr val="FF0000"/>
                </a:solidFill>
              </a:rPr>
              <a:t>调度算法</a:t>
            </a:r>
            <a:r>
              <a:rPr lang="zh-CN" altLang="en-US" sz="2400"/>
              <a:t>，即将各个任务比较均衡地分布到不同的处理结点上并行计算，从而使各结点的利用率达到最大。</a:t>
            </a:r>
          </a:p>
        </p:txBody>
      </p:sp>
      <p:sp>
        <p:nvSpPr>
          <p:cNvPr id="77829"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dirty="0">
                <a:solidFill>
                  <a:srgbClr val="FF0066"/>
                </a:solidFill>
                <a:latin typeface="Arial" charset="0"/>
                <a:ea typeface="黑体" pitchFamily="2" charset="-122"/>
              </a:rPr>
              <a:t>机群系统的关键技术：</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p>
            <a:fld id="{AEE5F1A6-1352-4121-84F0-48788CE8297F}" type="slidenum">
              <a:rPr lang="zh-CN" altLang="en-US"/>
              <a:pPr/>
              <a:t>92</a:t>
            </a:fld>
            <a:endParaRPr lang="en-US" altLang="zh-CN"/>
          </a:p>
        </p:txBody>
      </p:sp>
      <p:sp>
        <p:nvSpPr>
          <p:cNvPr id="78851"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8852"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dirty="0">
                <a:latin typeface="宋体" pitchFamily="2" charset="-122"/>
              </a:rPr>
              <a:t>(</a:t>
            </a:r>
            <a:r>
              <a:rPr lang="en-US" altLang="zh-CN" dirty="0"/>
              <a:t>4</a:t>
            </a:r>
            <a:r>
              <a:rPr lang="en-US" altLang="zh-CN" dirty="0">
                <a:latin typeface="宋体" pitchFamily="2" charset="-122"/>
              </a:rPr>
              <a:t>)</a:t>
            </a:r>
            <a:r>
              <a:rPr lang="zh-CN" altLang="en-US" dirty="0"/>
              <a:t>负载平衡技术</a:t>
            </a:r>
          </a:p>
          <a:p>
            <a:pPr lvl="1" eaLnBrk="1" hangingPunct="1">
              <a:spcBef>
                <a:spcPct val="10000"/>
              </a:spcBef>
              <a:buClr>
                <a:srgbClr val="008000"/>
              </a:buClr>
            </a:pPr>
            <a:r>
              <a:rPr lang="zh-CN" altLang="en-US" sz="2400" dirty="0"/>
              <a:t>负载平衡技术分为</a:t>
            </a:r>
            <a:r>
              <a:rPr lang="zh-CN" altLang="en-US" sz="2400" dirty="0">
                <a:solidFill>
                  <a:srgbClr val="FF0000"/>
                </a:solidFill>
              </a:rPr>
              <a:t>静态</a:t>
            </a:r>
            <a:r>
              <a:rPr lang="zh-CN" altLang="en-US" sz="2400" dirty="0"/>
              <a:t>和</a:t>
            </a:r>
            <a:r>
              <a:rPr lang="zh-CN" altLang="en-US" sz="2400" dirty="0">
                <a:solidFill>
                  <a:srgbClr val="FF0000"/>
                </a:solidFill>
              </a:rPr>
              <a:t>动态</a:t>
            </a:r>
            <a:r>
              <a:rPr lang="zh-CN" altLang="en-US" sz="2400" dirty="0"/>
              <a:t>两大类：</a:t>
            </a:r>
          </a:p>
          <a:p>
            <a:pPr lvl="2" eaLnBrk="1" hangingPunct="1">
              <a:spcBef>
                <a:spcPct val="10000"/>
              </a:spcBef>
              <a:buSzPct val="75000"/>
            </a:pPr>
            <a:r>
              <a:rPr lang="zh-CN" altLang="en-US" sz="2400" dirty="0">
                <a:solidFill>
                  <a:srgbClr val="FF0000"/>
                </a:solidFill>
              </a:rPr>
              <a:t>静态方法</a:t>
            </a:r>
            <a:r>
              <a:rPr lang="zh-CN" altLang="en-US" sz="2400" dirty="0"/>
              <a:t>是在编译时针对用户程序的各种信息（任务的计算量和通信关系等）及并行系统本身的状况（网络结构、各结点计算能力等）对用户程序中的并行任务作出静态分配决策。</a:t>
            </a:r>
          </a:p>
          <a:p>
            <a:pPr lvl="2" eaLnBrk="1" hangingPunct="1">
              <a:spcBef>
                <a:spcPct val="10000"/>
              </a:spcBef>
              <a:buSzPct val="75000"/>
            </a:pPr>
            <a:r>
              <a:rPr lang="zh-CN" altLang="en-US" sz="2400" dirty="0">
                <a:solidFill>
                  <a:srgbClr val="FF0000"/>
                </a:solidFill>
              </a:rPr>
              <a:t>动态方法</a:t>
            </a:r>
            <a:r>
              <a:rPr lang="zh-CN" altLang="en-US" sz="2400" dirty="0"/>
              <a:t>是在程序运行过程中实现负载平衡的。它通过分析并行系统的实时负载信息，动态地将任务在各处理机之间进行分配和调整，以消除系统中负载分布的不均匀性。</a:t>
            </a:r>
            <a:br>
              <a:rPr lang="zh-CN" altLang="en-US" sz="2400" dirty="0"/>
            </a:br>
            <a:r>
              <a:rPr lang="zh-CN" altLang="en-US" sz="2400" dirty="0"/>
              <a:t>动态负载平衡的算法简单，实时控制，但增加了系统的额外开销。</a:t>
            </a:r>
          </a:p>
        </p:txBody>
      </p:sp>
      <p:sp>
        <p:nvSpPr>
          <p:cNvPr id="78853"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dirty="0">
                <a:solidFill>
                  <a:srgbClr val="FF0066"/>
                </a:solidFill>
                <a:latin typeface="Arial" charset="0"/>
                <a:ea typeface="黑体" pitchFamily="2" charset="-122"/>
              </a:rPr>
              <a:t>机群系统的关键技术：</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p>
            <a:fld id="{CBBD2A8E-9CF7-43FC-9FE1-519B3C9749E8}" type="slidenum">
              <a:rPr lang="zh-CN" altLang="en-US"/>
              <a:pPr/>
              <a:t>93</a:t>
            </a:fld>
            <a:endParaRPr lang="en-US" altLang="zh-CN"/>
          </a:p>
        </p:txBody>
      </p:sp>
      <p:sp>
        <p:nvSpPr>
          <p:cNvPr id="79875"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79876"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dirty="0">
                <a:latin typeface="宋体" pitchFamily="2" charset="-122"/>
              </a:rPr>
              <a:t>(</a:t>
            </a:r>
            <a:r>
              <a:rPr lang="en-US" altLang="zh-CN" dirty="0"/>
              <a:t>5</a:t>
            </a:r>
            <a:r>
              <a:rPr lang="en-US" altLang="zh-CN" dirty="0">
                <a:latin typeface="宋体" pitchFamily="2" charset="-122"/>
              </a:rPr>
              <a:t>)</a:t>
            </a:r>
            <a:r>
              <a:rPr lang="en-US" altLang="zh-CN" dirty="0"/>
              <a:t> </a:t>
            </a:r>
            <a:r>
              <a:rPr lang="zh-CN" altLang="en-US" dirty="0"/>
              <a:t>并行程序调试技术</a:t>
            </a:r>
          </a:p>
          <a:p>
            <a:pPr lvl="1" eaLnBrk="1" hangingPunct="1">
              <a:spcBef>
                <a:spcPct val="10000"/>
              </a:spcBef>
              <a:buClr>
                <a:srgbClr val="008000"/>
              </a:buClr>
            </a:pPr>
            <a:r>
              <a:rPr lang="zh-CN" altLang="en-US" dirty="0"/>
              <a:t>用并行程序设计语言编写程序，比用串行程序设计语言更容易出错，因此，在多处理机系统中，用并行程序设计语言编写程序更加依赖于并行调试工具。</a:t>
            </a:r>
          </a:p>
          <a:p>
            <a:pPr lvl="1" eaLnBrk="1" hangingPunct="1">
              <a:spcBef>
                <a:spcPct val="10000"/>
              </a:spcBef>
              <a:buClr>
                <a:srgbClr val="008000"/>
              </a:buClr>
            </a:pPr>
            <a:r>
              <a:rPr lang="zh-CN" altLang="en-US" dirty="0"/>
              <a:t>并行程序调试的主要困难：</a:t>
            </a:r>
            <a:br>
              <a:rPr lang="zh-CN" altLang="en-US" dirty="0"/>
            </a:br>
            <a:r>
              <a:rPr lang="zh-CN" altLang="en-US" dirty="0"/>
              <a:t>并行程序的执行过程不能重现。</a:t>
            </a:r>
          </a:p>
        </p:txBody>
      </p:sp>
      <p:sp>
        <p:nvSpPr>
          <p:cNvPr id="79877"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a:solidFill>
                  <a:srgbClr val="FF0066"/>
                </a:solidFill>
                <a:latin typeface="Arial" charset="0"/>
                <a:ea typeface="黑体" pitchFamily="2" charset="-122"/>
              </a:rPr>
              <a:t>机群系统的关键技术：</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p>
            <a:fld id="{C132E177-E5E5-48C1-8CE4-566D39CCD17E}" type="slidenum">
              <a:rPr lang="zh-CN" altLang="en-US"/>
              <a:pPr/>
              <a:t>94</a:t>
            </a:fld>
            <a:endParaRPr lang="en-US" altLang="zh-CN"/>
          </a:p>
        </p:txBody>
      </p:sp>
      <p:sp>
        <p:nvSpPr>
          <p:cNvPr id="80899"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80900" name="Rectangle 3"/>
          <p:cNvSpPr>
            <a:spLocks noGrp="1" noChangeArrowheads="1"/>
          </p:cNvSpPr>
          <p:nvPr>
            <p:ph type="body" idx="1"/>
          </p:nvPr>
        </p:nvSpPr>
        <p:spPr>
          <a:xfrm>
            <a:off x="457200" y="1052513"/>
            <a:ext cx="8362950" cy="5616575"/>
          </a:xfrm>
        </p:spPr>
        <p:txBody>
          <a:bodyPr/>
          <a:lstStyle/>
          <a:p>
            <a:pPr eaLnBrk="1" hangingPunct="1">
              <a:spcBef>
                <a:spcPct val="10000"/>
              </a:spcBef>
              <a:buFont typeface="Wingdings" pitchFamily="2" charset="2"/>
              <a:buNone/>
            </a:pPr>
            <a:r>
              <a:rPr lang="en-US" altLang="zh-CN">
                <a:latin typeface="宋体" pitchFamily="2" charset="-122"/>
              </a:rPr>
              <a:t>(</a:t>
            </a:r>
            <a:r>
              <a:rPr lang="en-US" altLang="zh-CN"/>
              <a:t>6</a:t>
            </a:r>
            <a:r>
              <a:rPr lang="en-US" altLang="zh-CN">
                <a:latin typeface="宋体" pitchFamily="2" charset="-122"/>
              </a:rPr>
              <a:t>)</a:t>
            </a:r>
            <a:r>
              <a:rPr lang="en-US" altLang="zh-CN"/>
              <a:t> </a:t>
            </a:r>
            <a:r>
              <a:rPr lang="zh-CN" altLang="en-US"/>
              <a:t>可靠性技术</a:t>
            </a:r>
          </a:p>
          <a:p>
            <a:pPr lvl="1" eaLnBrk="1" hangingPunct="1">
              <a:spcBef>
                <a:spcPct val="10000"/>
              </a:spcBef>
              <a:buClr>
                <a:srgbClr val="008000"/>
              </a:buClr>
            </a:pPr>
            <a:r>
              <a:rPr lang="zh-CN" altLang="en-US"/>
              <a:t>在多处理机上运行的程序通常比较大，程序执行时间很长（几十个小时或几十天）。如果在程序执行过程中出现偶然故障（如电源掉电、磁盘满、某一台处理机故障等），则整个运算过程要从头开始。</a:t>
            </a:r>
          </a:p>
          <a:p>
            <a:pPr lvl="1" eaLnBrk="1" hangingPunct="1">
              <a:spcBef>
                <a:spcPct val="10000"/>
              </a:spcBef>
              <a:buClr>
                <a:srgbClr val="008000"/>
              </a:buClr>
            </a:pPr>
            <a:r>
              <a:rPr lang="zh-CN" altLang="en-US"/>
              <a:t>定时设置检查点，保存现场信息。当出现故障时，只要回复到上一个检查点，不必从头开始执行。</a:t>
            </a:r>
          </a:p>
        </p:txBody>
      </p:sp>
      <p:sp>
        <p:nvSpPr>
          <p:cNvPr id="80901" name="Rectangle 4"/>
          <p:cNvSpPr>
            <a:spLocks noChangeArrowheads="1"/>
          </p:cNvSpPr>
          <p:nvPr/>
        </p:nvSpPr>
        <p:spPr bwMode="auto">
          <a:xfrm>
            <a:off x="539750" y="528795"/>
            <a:ext cx="8013700" cy="523875"/>
          </a:xfrm>
          <a:prstGeom prst="rect">
            <a:avLst/>
          </a:prstGeom>
          <a:noFill/>
          <a:ln w="9525">
            <a:noFill/>
            <a:miter lim="800000"/>
            <a:headEnd/>
            <a:tailEnd/>
          </a:ln>
        </p:spPr>
        <p:txBody>
          <a:bodyPr anchor="ctr"/>
          <a:lstStyle/>
          <a:p>
            <a:pPr algn="l">
              <a:spcBef>
                <a:spcPct val="0"/>
              </a:spcBef>
            </a:pPr>
            <a:r>
              <a:rPr lang="zh-CN" altLang="en-US">
                <a:solidFill>
                  <a:srgbClr val="FF0066"/>
                </a:solidFill>
                <a:latin typeface="Arial" charset="0"/>
                <a:ea typeface="黑体" pitchFamily="2" charset="-122"/>
              </a:rPr>
              <a:t>机群系统的关键技术：</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p>
            <a:fld id="{84D14654-5272-4E08-91E5-CCD312B8DCA9}" type="slidenum">
              <a:rPr lang="zh-CN" altLang="en-US"/>
              <a:pPr/>
              <a:t>95</a:t>
            </a:fld>
            <a:endParaRPr lang="en-US" altLang="zh-CN"/>
          </a:p>
        </p:txBody>
      </p:sp>
      <p:sp>
        <p:nvSpPr>
          <p:cNvPr id="81923" name="Rectangle 2"/>
          <p:cNvSpPr>
            <a:spLocks noGrp="1" noChangeArrowheads="1"/>
          </p:cNvSpPr>
          <p:nvPr>
            <p:ph type="title"/>
          </p:nvPr>
        </p:nvSpPr>
        <p:spPr/>
        <p:txBody>
          <a:bodyPr/>
          <a:lstStyle/>
          <a:p>
            <a:pPr eaLnBrk="1" hangingPunct="1"/>
            <a:r>
              <a:rPr lang="en-US" altLang="zh-CN" dirty="0"/>
              <a:t>9.7.3  </a:t>
            </a:r>
            <a:r>
              <a:rPr lang="zh-CN" altLang="en-US" dirty="0"/>
              <a:t>机群（集群）</a:t>
            </a:r>
          </a:p>
        </p:txBody>
      </p:sp>
      <p:sp>
        <p:nvSpPr>
          <p:cNvPr id="81924" name="Rectangle 3"/>
          <p:cNvSpPr>
            <a:spLocks noGrp="1" noChangeArrowheads="1"/>
          </p:cNvSpPr>
          <p:nvPr>
            <p:ph type="body" idx="1"/>
          </p:nvPr>
        </p:nvSpPr>
        <p:spPr>
          <a:xfrm>
            <a:off x="590550" y="836639"/>
            <a:ext cx="8229600" cy="5884835"/>
          </a:xfrm>
        </p:spPr>
        <p:txBody>
          <a:bodyPr/>
          <a:lstStyle/>
          <a:p>
            <a:pPr eaLnBrk="1" hangingPunct="1">
              <a:buFont typeface="Wingdings" pitchFamily="2" charset="2"/>
              <a:buNone/>
            </a:pPr>
            <a:r>
              <a:rPr lang="zh-CN" altLang="en-US" dirty="0"/>
              <a:t>著名的机群系统：</a:t>
            </a:r>
          </a:p>
          <a:p>
            <a:pPr eaLnBrk="1" hangingPunct="1"/>
            <a:r>
              <a:rPr lang="en-US" altLang="zh-CN" dirty="0"/>
              <a:t>Beowulf </a:t>
            </a:r>
            <a:r>
              <a:rPr lang="zh-CN" altLang="en-US" dirty="0"/>
              <a:t>机群</a:t>
            </a:r>
          </a:p>
          <a:p>
            <a:pPr eaLnBrk="1" hangingPunct="1"/>
            <a:r>
              <a:rPr lang="en-US" altLang="zh-CN" dirty="0"/>
              <a:t>COW </a:t>
            </a:r>
            <a:r>
              <a:rPr lang="zh-CN" altLang="en-US" dirty="0"/>
              <a:t>机群</a:t>
            </a:r>
            <a:endParaRPr lang="en-US" altLang="zh-CN" dirty="0"/>
          </a:p>
          <a:p>
            <a:pPr eaLnBrk="1" hangingPunct="1"/>
            <a:r>
              <a:rPr lang="en-US" altLang="zh-CN" dirty="0" err="1"/>
              <a:t>Mosix</a:t>
            </a:r>
            <a:r>
              <a:rPr lang="en-US" altLang="zh-CN" dirty="0"/>
              <a:t> </a:t>
            </a:r>
            <a:r>
              <a:rPr lang="zh-CN" altLang="en-US" dirty="0"/>
              <a:t>机群</a:t>
            </a:r>
          </a:p>
          <a:p>
            <a:pPr eaLnBrk="1" hangingPunct="1"/>
            <a:r>
              <a:rPr lang="en-US" altLang="zh-CN" dirty="0"/>
              <a:t>Google </a:t>
            </a:r>
            <a:r>
              <a:rPr lang="zh-CN" altLang="en-US" dirty="0"/>
              <a:t>搜索引擎</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p>
            <a:fld id="{BE87DBE8-C654-4864-A5EC-3DB43748E666}" type="slidenum">
              <a:rPr lang="zh-CN" altLang="en-US"/>
              <a:pPr/>
              <a:t>96</a:t>
            </a:fld>
            <a:endParaRPr lang="en-US" altLang="zh-CN"/>
          </a:p>
        </p:txBody>
      </p:sp>
      <p:sp>
        <p:nvSpPr>
          <p:cNvPr id="82947" name="Rectangle 2"/>
          <p:cNvSpPr>
            <a:spLocks noGrp="1" noChangeArrowheads="1"/>
          </p:cNvSpPr>
          <p:nvPr>
            <p:ph type="title"/>
          </p:nvPr>
        </p:nvSpPr>
        <p:spPr/>
        <p:txBody>
          <a:bodyPr/>
          <a:lstStyle/>
          <a:p>
            <a:pPr eaLnBrk="1" hangingPunct="1"/>
            <a:r>
              <a:rPr lang="en-US" altLang="zh-CN" dirty="0"/>
              <a:t>9.7.3  </a:t>
            </a:r>
            <a:r>
              <a:rPr lang="zh-CN" altLang="en-US" dirty="0"/>
              <a:t>机群： </a:t>
            </a:r>
            <a:r>
              <a:rPr lang="en-US" altLang="zh-CN" dirty="0"/>
              <a:t>Google Linux Cluster</a:t>
            </a:r>
            <a:endParaRPr lang="zh-CN" altLang="en-US" dirty="0"/>
          </a:p>
        </p:txBody>
      </p:sp>
      <p:sp>
        <p:nvSpPr>
          <p:cNvPr id="82948" name="Rectangle 3"/>
          <p:cNvSpPr>
            <a:spLocks noGrp="1" noChangeArrowheads="1"/>
          </p:cNvSpPr>
          <p:nvPr>
            <p:ph type="body" idx="1"/>
          </p:nvPr>
        </p:nvSpPr>
        <p:spPr>
          <a:xfrm>
            <a:off x="457200" y="764630"/>
            <a:ext cx="8362950" cy="5904458"/>
          </a:xfrm>
        </p:spPr>
        <p:txBody>
          <a:bodyPr/>
          <a:lstStyle/>
          <a:p>
            <a:pPr eaLnBrk="1" hangingPunct="1">
              <a:spcBef>
                <a:spcPts val="600"/>
              </a:spcBef>
            </a:pPr>
            <a:r>
              <a:rPr lang="en-US" altLang="zh-CN" dirty="0"/>
              <a:t>Google</a:t>
            </a:r>
            <a:r>
              <a:rPr lang="zh-CN" altLang="en-US" dirty="0"/>
              <a:t>是当前最有影响的</a:t>
            </a:r>
            <a:r>
              <a:rPr lang="en-US" altLang="zh-CN" dirty="0"/>
              <a:t>Web</a:t>
            </a:r>
            <a:r>
              <a:rPr lang="zh-CN" altLang="en-US" dirty="0"/>
              <a:t>搜索引擎，它利用一万多台廉价</a:t>
            </a:r>
            <a:r>
              <a:rPr lang="en-US" altLang="zh-CN" dirty="0"/>
              <a:t>PC</a:t>
            </a:r>
            <a:r>
              <a:rPr lang="zh-CN" altLang="en-US" dirty="0"/>
              <a:t>机构造了一个高性能、超大存储容量、稳定、实用的巨型</a:t>
            </a:r>
            <a:r>
              <a:rPr lang="en-US" altLang="zh-CN" dirty="0"/>
              <a:t>Linux</a:t>
            </a:r>
            <a:r>
              <a:rPr lang="zh-CN" altLang="en-US" dirty="0">
                <a:solidFill>
                  <a:srgbClr val="FF0000"/>
                </a:solidFill>
              </a:rPr>
              <a:t>机群</a:t>
            </a:r>
            <a:r>
              <a:rPr lang="zh-CN" altLang="en-US" dirty="0"/>
              <a:t>。</a:t>
            </a:r>
          </a:p>
          <a:p>
            <a:pPr eaLnBrk="1" hangingPunct="1">
              <a:spcBef>
                <a:spcPts val="600"/>
              </a:spcBef>
            </a:pPr>
            <a:r>
              <a:rPr lang="en-US" altLang="zh-CN" dirty="0"/>
              <a:t>Google</a:t>
            </a:r>
            <a:r>
              <a:rPr lang="zh-CN" altLang="en-US" dirty="0"/>
              <a:t>公司于</a:t>
            </a:r>
            <a:r>
              <a:rPr lang="en-US" altLang="zh-CN" dirty="0"/>
              <a:t>1998</a:t>
            </a:r>
            <a:r>
              <a:rPr lang="zh-CN" altLang="en-US" dirty="0"/>
              <a:t>年由</a:t>
            </a:r>
            <a:r>
              <a:rPr lang="en-US" altLang="zh-CN" dirty="0"/>
              <a:t>Stanford</a:t>
            </a:r>
            <a:r>
              <a:rPr lang="zh-CN" altLang="en-US" dirty="0"/>
              <a:t>大学计算机系的两个博士研究生</a:t>
            </a:r>
            <a:r>
              <a:rPr lang="en-US" altLang="zh-CN" dirty="0"/>
              <a:t>Sergey Brin</a:t>
            </a:r>
            <a:r>
              <a:rPr lang="zh-CN" altLang="en-US" dirty="0"/>
              <a:t>和</a:t>
            </a:r>
            <a:r>
              <a:rPr lang="en-US" altLang="zh-CN" dirty="0"/>
              <a:t>Larry Page</a:t>
            </a:r>
            <a:r>
              <a:rPr lang="zh-CN" altLang="en-US" dirty="0"/>
              <a:t>创立。</a:t>
            </a:r>
          </a:p>
          <a:p>
            <a:pPr eaLnBrk="1" hangingPunct="1">
              <a:spcBef>
                <a:spcPts val="600"/>
              </a:spcBef>
            </a:pPr>
            <a:r>
              <a:rPr lang="zh-CN" altLang="en-US" dirty="0"/>
              <a:t>为</a:t>
            </a:r>
            <a:r>
              <a:rPr lang="en-US" altLang="zh-CN" dirty="0"/>
              <a:t>Google</a:t>
            </a:r>
            <a:r>
              <a:rPr lang="zh-CN" altLang="en-US" dirty="0"/>
              <a:t>搜索引擎提供硬件支持的不是传统的大型机和服务器，而是技术含量低、廉价的</a:t>
            </a:r>
            <a:r>
              <a:rPr lang="zh-CN" altLang="en-US" dirty="0">
                <a:solidFill>
                  <a:srgbClr val="FF0000"/>
                </a:solidFill>
              </a:rPr>
              <a:t>机群</a:t>
            </a:r>
            <a:r>
              <a:rPr lang="zh-CN" altLang="en-US" dirty="0"/>
              <a:t>技术。</a:t>
            </a:r>
          </a:p>
          <a:p>
            <a:pPr eaLnBrk="1" hangingPunct="1">
              <a:spcBef>
                <a:spcPts val="600"/>
              </a:spcBef>
            </a:pPr>
            <a:r>
              <a:rPr lang="zh-CN" altLang="en-US" dirty="0"/>
              <a:t>至</a:t>
            </a:r>
            <a:r>
              <a:rPr lang="en-US" altLang="zh-CN" dirty="0"/>
              <a:t>2003</a:t>
            </a:r>
            <a:r>
              <a:rPr lang="zh-CN" altLang="en-US" dirty="0"/>
              <a:t>年</a:t>
            </a:r>
            <a:r>
              <a:rPr lang="en-US" altLang="zh-CN" dirty="0"/>
              <a:t>4</a:t>
            </a:r>
            <a:r>
              <a:rPr lang="zh-CN" altLang="en-US" dirty="0"/>
              <a:t>月，</a:t>
            </a:r>
            <a:r>
              <a:rPr lang="en-US" altLang="zh-CN" dirty="0"/>
              <a:t>Google</a:t>
            </a:r>
            <a:r>
              <a:rPr lang="zh-CN" altLang="en-US" dirty="0"/>
              <a:t>机群已集成</a:t>
            </a:r>
            <a:r>
              <a:rPr lang="en-US" altLang="zh-CN" dirty="0"/>
              <a:t>15,000</a:t>
            </a:r>
            <a:r>
              <a:rPr lang="zh-CN" altLang="en-US" dirty="0"/>
              <a:t>台</a:t>
            </a:r>
            <a:r>
              <a:rPr lang="en-US" altLang="zh-CN" dirty="0"/>
              <a:t>PC</a:t>
            </a:r>
            <a:r>
              <a:rPr lang="zh-CN" altLang="en-US" dirty="0"/>
              <a:t>机，成为当时世界上最大的</a:t>
            </a:r>
            <a:r>
              <a:rPr lang="en-US" altLang="zh-CN" dirty="0"/>
              <a:t>PC</a:t>
            </a:r>
            <a:r>
              <a:rPr lang="zh-CN" altLang="en-US" dirty="0"/>
              <a:t>机</a:t>
            </a:r>
            <a:r>
              <a:rPr lang="zh-CN" altLang="en-US" dirty="0">
                <a:solidFill>
                  <a:srgbClr val="FF0000"/>
                </a:solidFill>
              </a:rPr>
              <a:t>机群</a:t>
            </a:r>
            <a:r>
              <a:rPr lang="zh-CN" altLang="en-US" dirty="0"/>
              <a:t>系统。</a:t>
            </a:r>
            <a:r>
              <a:rPr lang="en-US" altLang="zh-CN" dirty="0"/>
              <a:t>2004</a:t>
            </a:r>
            <a:r>
              <a:rPr lang="zh-CN" altLang="en-US" dirty="0"/>
              <a:t>年底，</a:t>
            </a:r>
            <a:r>
              <a:rPr lang="en-US" altLang="zh-CN" dirty="0"/>
              <a:t>Google</a:t>
            </a:r>
            <a:r>
              <a:rPr lang="zh-CN" altLang="en-US" dirty="0">
                <a:solidFill>
                  <a:srgbClr val="FF0000"/>
                </a:solidFill>
              </a:rPr>
              <a:t>机群</a:t>
            </a:r>
            <a:r>
              <a:rPr lang="zh-CN" altLang="en-US" dirty="0"/>
              <a:t>中的</a:t>
            </a:r>
            <a:r>
              <a:rPr lang="en-US" altLang="zh-CN" dirty="0"/>
              <a:t>PC</a:t>
            </a:r>
            <a:r>
              <a:rPr lang="zh-CN" altLang="en-US" dirty="0"/>
              <a:t>机台数估计超过</a:t>
            </a:r>
            <a:r>
              <a:rPr lang="en-US" altLang="zh-CN" dirty="0"/>
              <a:t>18,000</a:t>
            </a:r>
            <a:r>
              <a:rPr lang="zh-CN" altLang="en-US" dirty="0"/>
              <a:t>台，外存储器容量达到</a:t>
            </a:r>
            <a:r>
              <a:rPr lang="en-US" altLang="zh-CN" dirty="0"/>
              <a:t>5PB</a:t>
            </a:r>
            <a:r>
              <a:rPr lang="zh-CN" altLang="en-US" dirty="0"/>
              <a: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p>
            <a:fld id="{D3177242-C75A-42A1-B771-6705189E4C07}" type="slidenum">
              <a:rPr lang="zh-CN" altLang="en-US"/>
              <a:pPr/>
              <a:t>97</a:t>
            </a:fld>
            <a:endParaRPr lang="en-US" altLang="zh-CN"/>
          </a:p>
        </p:txBody>
      </p:sp>
      <p:sp>
        <p:nvSpPr>
          <p:cNvPr id="83971" name="Rectangle 2"/>
          <p:cNvSpPr>
            <a:spLocks noGrp="1" noChangeArrowheads="1"/>
          </p:cNvSpPr>
          <p:nvPr>
            <p:ph type="title"/>
          </p:nvPr>
        </p:nvSpPr>
        <p:spPr/>
        <p:txBody>
          <a:bodyPr/>
          <a:lstStyle/>
          <a:p>
            <a:pPr eaLnBrk="1" hangingPunct="1"/>
            <a:r>
              <a:rPr lang="en-US" altLang="zh-CN" dirty="0"/>
              <a:t>9.7.3  </a:t>
            </a:r>
            <a:r>
              <a:rPr lang="zh-CN" altLang="en-US" dirty="0"/>
              <a:t>机群： </a:t>
            </a:r>
            <a:r>
              <a:rPr lang="en-US" altLang="zh-CN" dirty="0"/>
              <a:t>Google Linux Cluster</a:t>
            </a:r>
            <a:endParaRPr lang="zh-CN" altLang="en-US" dirty="0"/>
          </a:p>
        </p:txBody>
      </p:sp>
      <p:sp>
        <p:nvSpPr>
          <p:cNvPr id="83972" name="Rectangle 3"/>
          <p:cNvSpPr>
            <a:spLocks noGrp="1" noChangeArrowheads="1"/>
          </p:cNvSpPr>
          <p:nvPr>
            <p:ph type="body" idx="1"/>
          </p:nvPr>
        </p:nvSpPr>
        <p:spPr>
          <a:xfrm>
            <a:off x="457200" y="764630"/>
            <a:ext cx="8362950" cy="5904458"/>
          </a:xfrm>
        </p:spPr>
        <p:txBody>
          <a:bodyPr/>
          <a:lstStyle/>
          <a:p>
            <a:pPr eaLnBrk="1" hangingPunct="1"/>
            <a:r>
              <a:rPr lang="zh-CN" altLang="en-US" dirty="0"/>
              <a:t>在</a:t>
            </a:r>
            <a:r>
              <a:rPr lang="en-US" altLang="zh-CN" dirty="0"/>
              <a:t>2000</a:t>
            </a:r>
            <a:r>
              <a:rPr lang="zh-CN" altLang="en-US" dirty="0"/>
              <a:t>年，</a:t>
            </a:r>
            <a:r>
              <a:rPr lang="en-US" altLang="zh-CN" dirty="0"/>
              <a:t>Google</a:t>
            </a:r>
            <a:r>
              <a:rPr lang="zh-CN" altLang="en-US" dirty="0"/>
              <a:t>机群中的</a:t>
            </a:r>
            <a:r>
              <a:rPr lang="en-US" altLang="zh-CN" dirty="0"/>
              <a:t>CPU</a:t>
            </a:r>
            <a:r>
              <a:rPr lang="zh-CN" altLang="en-US" dirty="0"/>
              <a:t>个数（每台</a:t>
            </a:r>
            <a:r>
              <a:rPr lang="en-US" altLang="zh-CN" dirty="0"/>
              <a:t>PC</a:t>
            </a:r>
            <a:r>
              <a:rPr lang="zh-CN" altLang="en-US" dirty="0"/>
              <a:t>机中仅有一个</a:t>
            </a:r>
            <a:r>
              <a:rPr lang="en-US" altLang="zh-CN" dirty="0"/>
              <a:t>CPU</a:t>
            </a:r>
            <a:r>
              <a:rPr lang="zh-CN" altLang="en-US" dirty="0"/>
              <a:t>）只有</a:t>
            </a:r>
            <a:r>
              <a:rPr lang="en-US" altLang="zh-CN" dirty="0"/>
              <a:t>4,000</a:t>
            </a:r>
            <a:r>
              <a:rPr lang="zh-CN" altLang="en-US" dirty="0"/>
              <a:t>个，</a:t>
            </a:r>
            <a:r>
              <a:rPr lang="en-US" altLang="zh-CN" dirty="0"/>
              <a:t>2003</a:t>
            </a:r>
            <a:r>
              <a:rPr lang="zh-CN" altLang="en-US" dirty="0"/>
              <a:t>年初它便增加到</a:t>
            </a:r>
            <a:r>
              <a:rPr lang="en-US" altLang="zh-CN" dirty="0"/>
              <a:t>30,000</a:t>
            </a:r>
            <a:r>
              <a:rPr lang="zh-CN" altLang="en-US" dirty="0"/>
              <a:t>（每台</a:t>
            </a:r>
            <a:r>
              <a:rPr lang="en-US" altLang="zh-CN" dirty="0"/>
              <a:t>PC</a:t>
            </a:r>
            <a:r>
              <a:rPr lang="zh-CN" altLang="en-US" dirty="0"/>
              <a:t>机中有两个</a:t>
            </a:r>
            <a:r>
              <a:rPr lang="en-US" altLang="zh-CN" dirty="0"/>
              <a:t>CPU</a:t>
            </a:r>
            <a:r>
              <a:rPr lang="zh-CN" altLang="en-US" dirty="0"/>
              <a:t>），因此有理由判断如今</a:t>
            </a:r>
            <a:r>
              <a:rPr lang="en-US" altLang="zh-CN" dirty="0"/>
              <a:t>Google</a:t>
            </a:r>
            <a:r>
              <a:rPr lang="zh-CN" altLang="en-US" dirty="0"/>
              <a:t>机群中的</a:t>
            </a:r>
            <a:r>
              <a:rPr lang="en-US" altLang="zh-CN" dirty="0"/>
              <a:t>CPU</a:t>
            </a:r>
            <a:r>
              <a:rPr lang="zh-CN" altLang="en-US" dirty="0"/>
              <a:t>个数可能达到或者超过</a:t>
            </a:r>
            <a:r>
              <a:rPr lang="en-US" altLang="zh-CN" dirty="0"/>
              <a:t>40,000</a:t>
            </a:r>
            <a:r>
              <a:rPr lang="zh-CN" altLang="en-US" dirty="0"/>
              <a:t>个。</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p>
            <a:fld id="{6D85B222-A679-4AD4-9474-EF5AA757676F}" type="slidenum">
              <a:rPr lang="zh-CN" altLang="en-US"/>
              <a:pPr/>
              <a:t>98</a:t>
            </a:fld>
            <a:endParaRPr lang="en-US" altLang="zh-CN"/>
          </a:p>
        </p:txBody>
      </p:sp>
      <p:sp>
        <p:nvSpPr>
          <p:cNvPr id="84995" name="Rectangle 2"/>
          <p:cNvSpPr>
            <a:spLocks noGrp="1" noChangeArrowheads="1"/>
          </p:cNvSpPr>
          <p:nvPr>
            <p:ph type="title"/>
          </p:nvPr>
        </p:nvSpPr>
        <p:spPr/>
        <p:txBody>
          <a:bodyPr/>
          <a:lstStyle/>
          <a:p>
            <a:pPr eaLnBrk="1" hangingPunct="1"/>
            <a:r>
              <a:rPr lang="en-US" altLang="zh-CN" dirty="0"/>
              <a:t>9.7.3  </a:t>
            </a:r>
            <a:r>
              <a:rPr lang="zh-CN" altLang="en-US" dirty="0"/>
              <a:t>机群： </a:t>
            </a:r>
            <a:r>
              <a:rPr lang="en-US" altLang="zh-CN" dirty="0"/>
              <a:t>Google Linux Cluster</a:t>
            </a:r>
            <a:endParaRPr lang="zh-CN" altLang="en-US" dirty="0"/>
          </a:p>
        </p:txBody>
      </p:sp>
      <p:sp>
        <p:nvSpPr>
          <p:cNvPr id="84996" name="Rectangle 3"/>
          <p:cNvSpPr>
            <a:spLocks noGrp="1" noChangeArrowheads="1"/>
          </p:cNvSpPr>
          <p:nvPr>
            <p:ph type="body" idx="1"/>
          </p:nvPr>
        </p:nvSpPr>
        <p:spPr>
          <a:xfrm>
            <a:off x="457200" y="568325"/>
            <a:ext cx="8362950" cy="6173787"/>
          </a:xfrm>
        </p:spPr>
        <p:txBody>
          <a:bodyPr/>
          <a:lstStyle/>
          <a:p>
            <a:pPr eaLnBrk="1" hangingPunct="1">
              <a:spcBef>
                <a:spcPts val="300"/>
              </a:spcBef>
            </a:pPr>
            <a:r>
              <a:rPr lang="en-US" altLang="zh-CN" dirty="0"/>
              <a:t>2001</a:t>
            </a:r>
            <a:r>
              <a:rPr lang="zh-CN" altLang="en-US" dirty="0"/>
              <a:t>年</a:t>
            </a:r>
            <a:r>
              <a:rPr lang="en-US" altLang="zh-CN" dirty="0"/>
              <a:t>Google</a:t>
            </a:r>
            <a:r>
              <a:rPr lang="zh-CN" altLang="en-US" dirty="0"/>
              <a:t>有三个镜像站点，两个分布在加州的硅谷，另一个在美国东海岸的弗吉尼亚。每个</a:t>
            </a:r>
            <a:r>
              <a:rPr lang="en-US" altLang="zh-CN" dirty="0"/>
              <a:t>Google</a:t>
            </a:r>
            <a:r>
              <a:rPr lang="zh-CN" altLang="en-US" dirty="0"/>
              <a:t>站点都采用</a:t>
            </a:r>
            <a:r>
              <a:rPr lang="en-US" altLang="zh-CN" dirty="0"/>
              <a:t>OC48 (2488Mbit/sec)</a:t>
            </a:r>
            <a:r>
              <a:rPr lang="zh-CN" altLang="en-US" dirty="0"/>
              <a:t>的带宽连接到因特网，硅谷中的两个临近站点还用一根</a:t>
            </a:r>
            <a:r>
              <a:rPr lang="en-US" altLang="zh-CN" dirty="0"/>
              <a:t>OC12</a:t>
            </a:r>
            <a:r>
              <a:rPr lang="zh-CN" altLang="en-US" dirty="0"/>
              <a:t>的光纤互连，以便紧急情况下或网络故障时两个镜像站点可共享一根</a:t>
            </a:r>
            <a:r>
              <a:rPr lang="en-US" altLang="zh-CN" dirty="0"/>
              <a:t>OC48</a:t>
            </a:r>
            <a:r>
              <a:rPr lang="zh-CN" altLang="en-US" dirty="0"/>
              <a:t>光纤连接互联网。位于弗吉尼亚州的站点在</a:t>
            </a:r>
            <a:r>
              <a:rPr lang="en-US" altLang="zh-CN" dirty="0"/>
              <a:t>2003</a:t>
            </a:r>
            <a:r>
              <a:rPr lang="zh-CN" altLang="en-US" dirty="0"/>
              <a:t>年也有了自己的镜像，其连接方法与硅谷中两个镜像站点的互连方法一致。</a:t>
            </a:r>
          </a:p>
          <a:p>
            <a:pPr eaLnBrk="1" hangingPunct="1">
              <a:spcBef>
                <a:spcPts val="300"/>
              </a:spcBef>
            </a:pPr>
            <a:r>
              <a:rPr lang="zh-CN" altLang="en-US" dirty="0"/>
              <a:t>通过基于</a:t>
            </a:r>
            <a:r>
              <a:rPr lang="en-US" altLang="zh-CN" dirty="0"/>
              <a:t>DNS</a:t>
            </a:r>
            <a:r>
              <a:rPr lang="zh-CN" altLang="en-US" dirty="0"/>
              <a:t>的负载均衡方法，</a:t>
            </a:r>
            <a:r>
              <a:rPr lang="en-US" altLang="zh-CN" dirty="0"/>
              <a:t>DNS</a:t>
            </a:r>
            <a:r>
              <a:rPr lang="zh-CN" altLang="en-US" dirty="0"/>
              <a:t>服务器把域名地址 </a:t>
            </a:r>
            <a:r>
              <a:rPr lang="en-US" altLang="zh-CN" dirty="0"/>
              <a:t>www.google.com </a:t>
            </a:r>
            <a:r>
              <a:rPr lang="zh-CN" altLang="en-US" dirty="0"/>
              <a:t>解析成不同的</a:t>
            </a:r>
            <a:r>
              <a:rPr lang="en-US" altLang="zh-CN" dirty="0"/>
              <a:t>IP</a:t>
            </a:r>
            <a:r>
              <a:rPr lang="zh-CN" altLang="en-US" dirty="0"/>
              <a:t>地址，把查询请求分配到四个镜像站点。</a:t>
            </a:r>
          </a:p>
          <a:p>
            <a:pPr eaLnBrk="1" hangingPunct="1">
              <a:spcBef>
                <a:spcPts val="300"/>
              </a:spcBef>
            </a:pPr>
            <a:r>
              <a:rPr lang="zh-CN" altLang="en-US" dirty="0"/>
              <a:t>利用冗余的方法来提高系统的可用性，但建立镜像站点实际上几乎算不上冗余投资。</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p>
            <a:fld id="{0591BF74-E26E-4E2B-A075-5B8B053550F2}" type="slidenum">
              <a:rPr lang="zh-CN" altLang="en-US"/>
              <a:pPr/>
              <a:t>99</a:t>
            </a:fld>
            <a:endParaRPr lang="en-US" altLang="zh-CN"/>
          </a:p>
        </p:txBody>
      </p:sp>
      <p:sp>
        <p:nvSpPr>
          <p:cNvPr id="86019" name="Rectangle 2"/>
          <p:cNvSpPr>
            <a:spLocks noGrp="1" noChangeArrowheads="1"/>
          </p:cNvSpPr>
          <p:nvPr>
            <p:ph type="title"/>
          </p:nvPr>
        </p:nvSpPr>
        <p:spPr/>
        <p:txBody>
          <a:bodyPr/>
          <a:lstStyle/>
          <a:p>
            <a:pPr eaLnBrk="1" hangingPunct="1"/>
            <a:r>
              <a:rPr lang="en-US" altLang="zh-CN" dirty="0"/>
              <a:t>9.7.3  </a:t>
            </a:r>
            <a:r>
              <a:rPr lang="zh-CN" altLang="en-US" dirty="0"/>
              <a:t>机群： </a:t>
            </a:r>
            <a:r>
              <a:rPr lang="en-US" altLang="zh-CN" dirty="0"/>
              <a:t>Google Linux Cluster</a:t>
            </a:r>
            <a:endParaRPr lang="zh-CN" altLang="en-US" dirty="0"/>
          </a:p>
        </p:txBody>
      </p:sp>
      <p:sp>
        <p:nvSpPr>
          <p:cNvPr id="86020" name="Rectangle 3"/>
          <p:cNvSpPr>
            <a:spLocks noGrp="1" noChangeArrowheads="1"/>
          </p:cNvSpPr>
          <p:nvPr>
            <p:ph type="body" idx="1"/>
          </p:nvPr>
        </p:nvSpPr>
        <p:spPr>
          <a:xfrm>
            <a:off x="457200" y="549275"/>
            <a:ext cx="8362950" cy="6192838"/>
          </a:xfrm>
        </p:spPr>
        <p:txBody>
          <a:bodyPr/>
          <a:lstStyle/>
          <a:p>
            <a:pPr eaLnBrk="1" hangingPunct="1">
              <a:spcBef>
                <a:spcPct val="0"/>
              </a:spcBef>
            </a:pPr>
            <a:r>
              <a:rPr lang="en-US" altLang="zh-CN" dirty="0"/>
              <a:t>Google</a:t>
            </a:r>
            <a:r>
              <a:rPr lang="zh-CN" altLang="en-US" dirty="0"/>
              <a:t>是最大的</a:t>
            </a:r>
            <a:r>
              <a:rPr lang="en-US" altLang="zh-CN" dirty="0"/>
              <a:t>Linux</a:t>
            </a:r>
            <a:r>
              <a:rPr lang="zh-CN" altLang="en-US" dirty="0"/>
              <a:t>用户，它可把应用需求直接向</a:t>
            </a:r>
            <a:r>
              <a:rPr lang="en-US" altLang="zh-CN" dirty="0"/>
              <a:t>Red Hat</a:t>
            </a:r>
            <a:r>
              <a:rPr lang="zh-CN" altLang="en-US" dirty="0"/>
              <a:t>公司提出，让对方的设计人员开发面向</a:t>
            </a:r>
            <a:r>
              <a:rPr lang="en-US" altLang="zh-CN" dirty="0"/>
              <a:t>Google</a:t>
            </a:r>
            <a:r>
              <a:rPr lang="zh-CN" altLang="en-US" dirty="0"/>
              <a:t>的操作系统。</a:t>
            </a:r>
          </a:p>
          <a:p>
            <a:pPr eaLnBrk="1" hangingPunct="1">
              <a:spcBef>
                <a:spcPct val="0"/>
              </a:spcBef>
            </a:pPr>
            <a:r>
              <a:rPr lang="en-US" altLang="zh-CN" dirty="0"/>
              <a:t>Patterson</a:t>
            </a:r>
            <a:r>
              <a:rPr lang="zh-CN" altLang="en-US" dirty="0"/>
              <a:t>教授和</a:t>
            </a:r>
            <a:r>
              <a:rPr lang="en-US" altLang="zh-CN" dirty="0"/>
              <a:t>Hennessy</a:t>
            </a:r>
            <a:r>
              <a:rPr lang="zh-CN" altLang="en-US" dirty="0"/>
              <a:t>教授的</a:t>
            </a:r>
            <a:r>
              <a:rPr lang="en-US" altLang="zh-CN" dirty="0">
                <a:solidFill>
                  <a:srgbClr val="CC0000"/>
                </a:solidFill>
              </a:rPr>
              <a:t>《</a:t>
            </a:r>
            <a:r>
              <a:rPr lang="zh-CN" altLang="en-US" dirty="0">
                <a:solidFill>
                  <a:srgbClr val="CC0000"/>
                </a:solidFill>
              </a:rPr>
              <a:t>计算机系统结构：一种量化的研究方法</a:t>
            </a:r>
            <a:r>
              <a:rPr lang="en-US" altLang="zh-CN" dirty="0">
                <a:solidFill>
                  <a:srgbClr val="CC0000"/>
                </a:solidFill>
                <a:latin typeface="宋体" pitchFamily="2" charset="-122"/>
              </a:rPr>
              <a:t>(</a:t>
            </a:r>
            <a:r>
              <a:rPr lang="zh-CN" altLang="en-US" dirty="0">
                <a:solidFill>
                  <a:srgbClr val="CC0000"/>
                </a:solidFill>
              </a:rPr>
              <a:t>第三版</a:t>
            </a:r>
            <a:r>
              <a:rPr lang="en-US" altLang="zh-CN" dirty="0">
                <a:solidFill>
                  <a:srgbClr val="CC0000"/>
                </a:solidFill>
                <a:latin typeface="宋体" pitchFamily="2" charset="-122"/>
              </a:rPr>
              <a:t>)</a:t>
            </a:r>
            <a:r>
              <a:rPr lang="en-US" altLang="zh-CN" dirty="0">
                <a:solidFill>
                  <a:srgbClr val="CC0000"/>
                </a:solidFill>
              </a:rPr>
              <a:t>》</a:t>
            </a:r>
            <a:r>
              <a:rPr lang="zh-CN" altLang="en-US" dirty="0"/>
              <a:t>中用很大篇幅详细介绍</a:t>
            </a:r>
            <a:r>
              <a:rPr lang="en-US" altLang="zh-CN" dirty="0"/>
              <a:t>Google</a:t>
            </a:r>
            <a:r>
              <a:rPr lang="zh-CN" altLang="en-US" dirty="0"/>
              <a:t>机群之后，它就变成了大型机群成功应用的典范。</a:t>
            </a:r>
          </a:p>
          <a:p>
            <a:pPr eaLnBrk="1" hangingPunct="1">
              <a:spcBef>
                <a:spcPct val="0"/>
              </a:spcBef>
            </a:pPr>
            <a:r>
              <a:rPr lang="en-US" altLang="zh-CN" dirty="0"/>
              <a:t>Hennessy</a:t>
            </a:r>
            <a:r>
              <a:rPr lang="zh-CN" altLang="en-US" dirty="0"/>
              <a:t>教授既是</a:t>
            </a:r>
            <a:r>
              <a:rPr lang="en-US" altLang="zh-CN" dirty="0"/>
              <a:t>Stanford</a:t>
            </a:r>
            <a:r>
              <a:rPr lang="zh-CN" altLang="en-US" dirty="0"/>
              <a:t>大学的校长，又是</a:t>
            </a:r>
            <a:r>
              <a:rPr lang="en-US" altLang="zh-CN" dirty="0"/>
              <a:t>Google</a:t>
            </a:r>
            <a:r>
              <a:rPr lang="zh-CN" altLang="en-US" dirty="0"/>
              <a:t>公司的董事。</a:t>
            </a:r>
          </a:p>
          <a:p>
            <a:pPr eaLnBrk="1" hangingPunct="1">
              <a:spcBef>
                <a:spcPct val="0"/>
              </a:spcBef>
            </a:pPr>
            <a:r>
              <a:rPr lang="en-US" altLang="zh-CN" dirty="0"/>
              <a:t>Google</a:t>
            </a:r>
            <a:r>
              <a:rPr lang="zh-CN" altLang="en-US" dirty="0"/>
              <a:t>机群能否称得上严格意义上的机群，在国外也有争议。但无论是否是机群，对</a:t>
            </a:r>
            <a:r>
              <a:rPr lang="en-US" altLang="zh-CN" dirty="0"/>
              <a:t>Google</a:t>
            </a:r>
            <a:r>
              <a:rPr lang="zh-CN" altLang="en-US" dirty="0"/>
              <a:t>而言没有太多意义。因为它已成功的解决了一个大计算量、大存储量、高实时性的应用需求，并且多年来工作得很好。</a:t>
            </a:r>
          </a:p>
        </p:txBody>
      </p:sp>
    </p:spTree>
  </p:cSld>
  <p:clrMapOvr>
    <a:masterClrMapping/>
  </p:clrMapOvr>
  <p:transition spd="med"/>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33972</TotalTime>
  <Words>6485</Words>
  <Application>Microsoft Office PowerPoint</Application>
  <PresentationFormat>全屏显示(4:3)</PresentationFormat>
  <Paragraphs>1346</Paragraphs>
  <Slides>119</Slides>
  <Notes>2</Notes>
  <HiddenSlides>6</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119</vt:i4>
      </vt:variant>
    </vt:vector>
  </HeadingPairs>
  <TitlesOfParts>
    <vt:vector size="133" baseType="lpstr">
      <vt:lpstr>等线</vt:lpstr>
      <vt:lpstr>黑体</vt:lpstr>
      <vt:lpstr>楷体</vt:lpstr>
      <vt:lpstr>宋体</vt:lpstr>
      <vt:lpstr>微软雅黑</vt:lpstr>
      <vt:lpstr>Arial</vt:lpstr>
      <vt:lpstr>Arial Black</vt:lpstr>
      <vt:lpstr>Consolas</vt:lpstr>
      <vt:lpstr>Courier New</vt:lpstr>
      <vt:lpstr>Times New Roman</vt:lpstr>
      <vt:lpstr>Wingdings</vt:lpstr>
      <vt:lpstr>Pixel</vt:lpstr>
      <vt:lpstr>公式</vt:lpstr>
      <vt:lpstr>Visio</vt:lpstr>
      <vt:lpstr>PowerPoint 演示文稿</vt:lpstr>
      <vt:lpstr>第9章  并行体系结构</vt:lpstr>
      <vt:lpstr>PowerPoint 演示文稿</vt:lpstr>
      <vt:lpstr>9.1 计算机体系结构的并行性</vt:lpstr>
      <vt:lpstr>9.1 计算机体系结构的并行性</vt:lpstr>
      <vt:lpstr>9.1 计算机体系结构的并行性</vt:lpstr>
      <vt:lpstr>9.1 计算机体系结构的并行性</vt:lpstr>
      <vt:lpstr>9.1 计算机体系结构的并行性</vt:lpstr>
      <vt:lpstr>9.1 计算机体系结构的并行性</vt:lpstr>
      <vt:lpstr>PowerPoint 演示文稿</vt:lpstr>
      <vt:lpstr>9.2 计算机体系结构的分类</vt:lpstr>
      <vt:lpstr>PowerPoint 演示文稿</vt:lpstr>
      <vt:lpstr>9.3 互连网络      一、基本概念</vt:lpstr>
      <vt:lpstr>9.3 互连网络      二、网络拓扑结构</vt:lpstr>
      <vt:lpstr>9.3 互连网络      二、网络拓扑结构：总线</vt:lpstr>
      <vt:lpstr>9.3 互连网络      二、网络拓扑结构：总线</vt:lpstr>
      <vt:lpstr>9.3 互连网络     二、网络拓扑结构: 集中式交换网络</vt:lpstr>
      <vt:lpstr>9.3 互连网络     二、网络拓扑结构: 集中式交换网络</vt:lpstr>
      <vt:lpstr>9.3 互连网络     二、网络拓扑结构: 集中式交换网络</vt:lpstr>
      <vt:lpstr>9.3 互连网络     二、网络拓扑结构: 集中式交换网络</vt:lpstr>
      <vt:lpstr>9.3 互连网络     二、网络拓扑结构: 集中式交换网络</vt:lpstr>
      <vt:lpstr>9.3 互连网络     二、网络拓扑结构: 集中式交换网络</vt:lpstr>
      <vt:lpstr>9.3 互连网络     二、网络拓扑结构: 分布式交换网络</vt:lpstr>
      <vt:lpstr>9.3 互连网络     二、网络拓扑结构: 分布式交换网络</vt:lpstr>
      <vt:lpstr>9.3 互连网络     二、网络拓扑结构: 分布式交换网络</vt:lpstr>
      <vt:lpstr>9.3 互连网络     二、网络拓扑结构: 分布式交换网络</vt:lpstr>
      <vt:lpstr>9.3 互连网络     二、网络拓扑结构: 分布式交换网络</vt:lpstr>
      <vt:lpstr>9.3 互连网络     二、网络拓扑结构: 分布式交换网络</vt:lpstr>
      <vt:lpstr>9.3 互连网络     二、网络拓扑结构: 分布式交换网络</vt:lpstr>
      <vt:lpstr>9.3 互连网络     二、网络拓扑结构: 分布式交换网络</vt:lpstr>
      <vt:lpstr>PowerPoint 演示文稿</vt:lpstr>
      <vt:lpstr>9.3 互连网络     三、常用的互连模式和互连网络</vt:lpstr>
      <vt:lpstr>9.3 互连网络     三、常用的互连模式和互连网络</vt:lpstr>
      <vt:lpstr>PowerPoint 演示文稿</vt:lpstr>
      <vt:lpstr>9.4 阵列处理机和向量处理机</vt:lpstr>
      <vt:lpstr>9.4 阵列处理机和向量处理机</vt:lpstr>
      <vt:lpstr>9.4 阵列处理机和向量处理机</vt:lpstr>
      <vt:lpstr>9.4 阵列处理机和向量处理机</vt:lpstr>
      <vt:lpstr>9.4 阵列处理机和向量处理机</vt:lpstr>
      <vt:lpstr>9.4 阵列处理机和向量处理机</vt:lpstr>
      <vt:lpstr>9.4 阵列处理机和向量处理机</vt:lpstr>
      <vt:lpstr>9.4 阵列处理机和向量处理机</vt:lpstr>
      <vt:lpstr>9.4 阵列处理机和向量处理机</vt:lpstr>
      <vt:lpstr>PowerPoint 演示文稿</vt:lpstr>
      <vt:lpstr>9.5 多处理器系统</vt:lpstr>
      <vt:lpstr>9.5 多处理器系统</vt:lpstr>
      <vt:lpstr>9.5 多处理器系统</vt:lpstr>
      <vt:lpstr>9.5 多处理器系统      一、UMA对称多处理器系统</vt:lpstr>
      <vt:lpstr>9.5 多处理器系统      一、UMA对称多处理器系统</vt:lpstr>
      <vt:lpstr>9.5 多处理器系统      一、UMA对称多处理器系统</vt:lpstr>
      <vt:lpstr>9.5 多处理器系统      一、UMA对称多处理器系统</vt:lpstr>
      <vt:lpstr>9.5 多处理器系统      一、UMA对称多处理器系统</vt:lpstr>
      <vt:lpstr>9.5 多处理器系统      二、NUMA对称多处理器系统</vt:lpstr>
      <vt:lpstr>9.5 多处理器系统      二、NUMA对称多处理器系统</vt:lpstr>
      <vt:lpstr>PowerPoint 演示文稿</vt:lpstr>
      <vt:lpstr>9.6 图形处理单元体系结构</vt:lpstr>
      <vt:lpstr>9.6.1 简介</vt:lpstr>
      <vt:lpstr>9.6.1 简介</vt:lpstr>
      <vt:lpstr>9.6.2  GPU体系结构</vt:lpstr>
      <vt:lpstr>PowerPoint 演示文稿</vt:lpstr>
      <vt:lpstr>9.6.2  GPU体系结构</vt:lpstr>
      <vt:lpstr>9.6.2  GPU体系结构</vt:lpstr>
      <vt:lpstr>9.6.3  GPU 编程方式</vt:lpstr>
      <vt:lpstr>9.6.3  GPU 编程方式：CUDA</vt:lpstr>
      <vt:lpstr>PowerPoint 演示文稿</vt:lpstr>
      <vt:lpstr>9.6.3  GPU 编程方式：CUDA</vt:lpstr>
      <vt:lpstr>9.6.3  GPU 编程方式：CUDA</vt:lpstr>
      <vt:lpstr>PowerPoint 演示文稿</vt:lpstr>
      <vt:lpstr>9.6.4 多线程多处理器体系结构</vt:lpstr>
      <vt:lpstr>9.6.4 多线程多处理器体系结构</vt:lpstr>
      <vt:lpstr>9.6.4 多线程多处理器体系结构</vt:lpstr>
      <vt:lpstr>9.6.5  GPU 内存系统</vt:lpstr>
      <vt:lpstr>PowerPoint 演示文稿</vt:lpstr>
      <vt:lpstr>9.6.6  GPU 应用实例</vt:lpstr>
      <vt:lpstr>9.6.6  GPU 应用实例</vt:lpstr>
      <vt:lpstr>PowerPoint 演示文稿</vt:lpstr>
      <vt:lpstr>9.7.1 多计算机的概念</vt:lpstr>
      <vt:lpstr>9.7.1 多计算机的概念      1. 体系结构</vt:lpstr>
      <vt:lpstr>9.7.1 多计算机的概念      1. 体系结构</vt:lpstr>
      <vt:lpstr>9.7.1 多计算机的概念      2. 消息传递机制</vt:lpstr>
      <vt:lpstr>9.7.2  MPP：Massively Parallel Processor</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机群（集群）</vt:lpstr>
      <vt:lpstr>9.7.3  机群： Google Linux Cluster</vt:lpstr>
      <vt:lpstr>9.7.3  机群： Google Linux Cluster</vt:lpstr>
      <vt:lpstr>9.7.3  机群： Google Linux Cluster</vt:lpstr>
      <vt:lpstr>9.7.3  机群： Google Linux Cluster</vt:lpstr>
      <vt:lpstr>9.7.4  网格</vt:lpstr>
      <vt:lpstr>9.7.4  网格</vt:lpstr>
      <vt:lpstr>9.7.4  网格</vt:lpstr>
      <vt:lpstr>9.7.4  网格</vt:lpstr>
      <vt:lpstr>9.7.4  网格</vt:lpstr>
      <vt:lpstr>9.7.4  网格</vt:lpstr>
      <vt:lpstr>9.7.4  网格</vt:lpstr>
      <vt:lpstr>PowerPoint 演示文稿</vt:lpstr>
      <vt:lpstr>一、云计算的概念</vt:lpstr>
      <vt:lpstr>一、云计算的概念</vt:lpstr>
      <vt:lpstr>一、云计算的概念</vt:lpstr>
      <vt:lpstr>一、云计算的概念</vt:lpstr>
      <vt:lpstr>一、云计算的概念</vt:lpstr>
      <vt:lpstr>二、云计算实例 —— Google云计算平台</vt:lpstr>
      <vt:lpstr>二、云计算实例 —— Google云计算平台</vt:lpstr>
      <vt:lpstr>PowerPoint 演示文稿</vt:lpstr>
      <vt:lpstr>9.9 高性能计算机发展现状</vt:lpstr>
      <vt:lpstr>PowerPoint 演示文稿</vt:lpstr>
      <vt:lpstr>PowerPoint 演示文稿</vt:lpstr>
      <vt:lpstr>PowerPoint 演示文稿</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第9章 并行体系结构</dc:subject>
  <dc:creator>车向泉</dc:creator>
  <dc:description>9.1 计算机体系结构的并行性_x000d_
9.2 计算机体系结构的分类_x000d_
9.3 阵列处理机和向量处理机_x000d_
9.4 互连网络_x000d_
9.5 多处理机系统_x000d_
9.6 多计算机系统_x000d_
9.7 网格_x000d_
9.8 并行处理面临的挑战</dc:description>
  <cp:lastModifiedBy>Che Xiangquan</cp:lastModifiedBy>
  <cp:revision>1500</cp:revision>
  <dcterms:created xsi:type="dcterms:W3CDTF">1601-01-01T00:00:00Z</dcterms:created>
  <dcterms:modified xsi:type="dcterms:W3CDTF">2021-04-06T09:47:45Z</dcterms:modified>
</cp:coreProperties>
</file>