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0" d="100"/>
          <a:sy n="60" d="100"/>
        </p:scale>
        <p:origin x="72" y="12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6EE0F5-28D7-45E6-96FA-70A6E6E1777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6574AAC-553C-483E-A5DC-783BC45851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19ABABA-D921-44E9-98B7-B82D9547A3CC}"/>
              </a:ext>
            </a:extLst>
          </p:cNvPr>
          <p:cNvSpPr>
            <a:spLocks noGrp="1"/>
          </p:cNvSpPr>
          <p:nvPr>
            <p:ph type="dt" sz="half" idx="10"/>
          </p:nvPr>
        </p:nvSpPr>
        <p:spPr/>
        <p:txBody>
          <a:bodyPr/>
          <a:lstStyle/>
          <a:p>
            <a:fld id="{27ABE447-2DA1-4015-864B-B6812D1C6D91}" type="datetimeFigureOut">
              <a:rPr lang="zh-CN" altLang="en-US" smtClean="0"/>
              <a:t>2021/6/4</a:t>
            </a:fld>
            <a:endParaRPr lang="zh-CN" altLang="en-US"/>
          </a:p>
        </p:txBody>
      </p:sp>
      <p:sp>
        <p:nvSpPr>
          <p:cNvPr id="5" name="页脚占位符 4">
            <a:extLst>
              <a:ext uri="{FF2B5EF4-FFF2-40B4-BE49-F238E27FC236}">
                <a16:creationId xmlns:a16="http://schemas.microsoft.com/office/drawing/2014/main" id="{7447047B-F906-4736-A2DB-ECD3DB43757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C94CE2F-FA94-44DE-A6D7-101B13EF3C83}"/>
              </a:ext>
            </a:extLst>
          </p:cNvPr>
          <p:cNvSpPr>
            <a:spLocks noGrp="1"/>
          </p:cNvSpPr>
          <p:nvPr>
            <p:ph type="sldNum" sz="quarter" idx="12"/>
          </p:nvPr>
        </p:nvSpPr>
        <p:spPr/>
        <p:txBody>
          <a:bodyPr/>
          <a:lstStyle/>
          <a:p>
            <a:fld id="{BEA3C1AF-7076-4BE5-8374-4E6122A71110}" type="slidenum">
              <a:rPr lang="zh-CN" altLang="en-US" smtClean="0"/>
              <a:t>‹#›</a:t>
            </a:fld>
            <a:endParaRPr lang="zh-CN" altLang="en-US"/>
          </a:p>
        </p:txBody>
      </p:sp>
    </p:spTree>
    <p:extLst>
      <p:ext uri="{BB962C8B-B14F-4D97-AF65-F5344CB8AC3E}">
        <p14:creationId xmlns:p14="http://schemas.microsoft.com/office/powerpoint/2010/main" val="563964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983172-EC48-449F-8185-ECBC5A44CCC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2DCB1F7-E82E-4BF5-96B1-3D9A80B0A5D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BA894D8-FC12-4757-88E7-7785BD37983E}"/>
              </a:ext>
            </a:extLst>
          </p:cNvPr>
          <p:cNvSpPr>
            <a:spLocks noGrp="1"/>
          </p:cNvSpPr>
          <p:nvPr>
            <p:ph type="dt" sz="half" idx="10"/>
          </p:nvPr>
        </p:nvSpPr>
        <p:spPr/>
        <p:txBody>
          <a:bodyPr/>
          <a:lstStyle/>
          <a:p>
            <a:fld id="{27ABE447-2DA1-4015-864B-B6812D1C6D91}" type="datetimeFigureOut">
              <a:rPr lang="zh-CN" altLang="en-US" smtClean="0"/>
              <a:t>2021/6/4</a:t>
            </a:fld>
            <a:endParaRPr lang="zh-CN" altLang="en-US"/>
          </a:p>
        </p:txBody>
      </p:sp>
      <p:sp>
        <p:nvSpPr>
          <p:cNvPr id="5" name="页脚占位符 4">
            <a:extLst>
              <a:ext uri="{FF2B5EF4-FFF2-40B4-BE49-F238E27FC236}">
                <a16:creationId xmlns:a16="http://schemas.microsoft.com/office/drawing/2014/main" id="{279AC559-3749-4EDD-8AC9-F78DEE8672D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1421F88-D15A-4931-8B9B-70B77613D26B}"/>
              </a:ext>
            </a:extLst>
          </p:cNvPr>
          <p:cNvSpPr>
            <a:spLocks noGrp="1"/>
          </p:cNvSpPr>
          <p:nvPr>
            <p:ph type="sldNum" sz="quarter" idx="12"/>
          </p:nvPr>
        </p:nvSpPr>
        <p:spPr/>
        <p:txBody>
          <a:bodyPr/>
          <a:lstStyle/>
          <a:p>
            <a:fld id="{BEA3C1AF-7076-4BE5-8374-4E6122A71110}" type="slidenum">
              <a:rPr lang="zh-CN" altLang="en-US" smtClean="0"/>
              <a:t>‹#›</a:t>
            </a:fld>
            <a:endParaRPr lang="zh-CN" altLang="en-US"/>
          </a:p>
        </p:txBody>
      </p:sp>
    </p:spTree>
    <p:extLst>
      <p:ext uri="{BB962C8B-B14F-4D97-AF65-F5344CB8AC3E}">
        <p14:creationId xmlns:p14="http://schemas.microsoft.com/office/powerpoint/2010/main" val="3350223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0E661D3-A680-478F-A8C5-FE4C736889B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442BD8D-8F64-4771-B579-A7E101820E6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20A0E0D-6FCE-4D38-84E2-E77F2B16DF88}"/>
              </a:ext>
            </a:extLst>
          </p:cNvPr>
          <p:cNvSpPr>
            <a:spLocks noGrp="1"/>
          </p:cNvSpPr>
          <p:nvPr>
            <p:ph type="dt" sz="half" idx="10"/>
          </p:nvPr>
        </p:nvSpPr>
        <p:spPr/>
        <p:txBody>
          <a:bodyPr/>
          <a:lstStyle/>
          <a:p>
            <a:fld id="{27ABE447-2DA1-4015-864B-B6812D1C6D91}" type="datetimeFigureOut">
              <a:rPr lang="zh-CN" altLang="en-US" smtClean="0"/>
              <a:t>2021/6/4</a:t>
            </a:fld>
            <a:endParaRPr lang="zh-CN" altLang="en-US"/>
          </a:p>
        </p:txBody>
      </p:sp>
      <p:sp>
        <p:nvSpPr>
          <p:cNvPr id="5" name="页脚占位符 4">
            <a:extLst>
              <a:ext uri="{FF2B5EF4-FFF2-40B4-BE49-F238E27FC236}">
                <a16:creationId xmlns:a16="http://schemas.microsoft.com/office/drawing/2014/main" id="{9B0E00B2-C314-48FC-AAA1-917D0277E72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39A05EE-583F-4D91-8A38-48B14535E9F9}"/>
              </a:ext>
            </a:extLst>
          </p:cNvPr>
          <p:cNvSpPr>
            <a:spLocks noGrp="1"/>
          </p:cNvSpPr>
          <p:nvPr>
            <p:ph type="sldNum" sz="quarter" idx="12"/>
          </p:nvPr>
        </p:nvSpPr>
        <p:spPr/>
        <p:txBody>
          <a:bodyPr/>
          <a:lstStyle/>
          <a:p>
            <a:fld id="{BEA3C1AF-7076-4BE5-8374-4E6122A71110}" type="slidenum">
              <a:rPr lang="zh-CN" altLang="en-US" smtClean="0"/>
              <a:t>‹#›</a:t>
            </a:fld>
            <a:endParaRPr lang="zh-CN" altLang="en-US"/>
          </a:p>
        </p:txBody>
      </p:sp>
    </p:spTree>
    <p:extLst>
      <p:ext uri="{BB962C8B-B14F-4D97-AF65-F5344CB8AC3E}">
        <p14:creationId xmlns:p14="http://schemas.microsoft.com/office/powerpoint/2010/main" val="3266470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F1DEEF-9AAF-4C80-A223-AA9C62DCA39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7F4A2F3-DB6E-444F-8D02-A493C7DF36E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B02A945-D944-4338-860C-1D5597E37E27}"/>
              </a:ext>
            </a:extLst>
          </p:cNvPr>
          <p:cNvSpPr>
            <a:spLocks noGrp="1"/>
          </p:cNvSpPr>
          <p:nvPr>
            <p:ph type="dt" sz="half" idx="10"/>
          </p:nvPr>
        </p:nvSpPr>
        <p:spPr/>
        <p:txBody>
          <a:bodyPr/>
          <a:lstStyle/>
          <a:p>
            <a:fld id="{27ABE447-2DA1-4015-864B-B6812D1C6D91}" type="datetimeFigureOut">
              <a:rPr lang="zh-CN" altLang="en-US" smtClean="0"/>
              <a:t>2021/6/4</a:t>
            </a:fld>
            <a:endParaRPr lang="zh-CN" altLang="en-US"/>
          </a:p>
        </p:txBody>
      </p:sp>
      <p:sp>
        <p:nvSpPr>
          <p:cNvPr id="5" name="页脚占位符 4">
            <a:extLst>
              <a:ext uri="{FF2B5EF4-FFF2-40B4-BE49-F238E27FC236}">
                <a16:creationId xmlns:a16="http://schemas.microsoft.com/office/drawing/2014/main" id="{F656FC43-62E0-4558-A07E-892E4EA65F5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9EA4BF7-9287-4A03-8BF5-845B63683A13}"/>
              </a:ext>
            </a:extLst>
          </p:cNvPr>
          <p:cNvSpPr>
            <a:spLocks noGrp="1"/>
          </p:cNvSpPr>
          <p:nvPr>
            <p:ph type="sldNum" sz="quarter" idx="12"/>
          </p:nvPr>
        </p:nvSpPr>
        <p:spPr/>
        <p:txBody>
          <a:bodyPr/>
          <a:lstStyle/>
          <a:p>
            <a:fld id="{BEA3C1AF-7076-4BE5-8374-4E6122A71110}" type="slidenum">
              <a:rPr lang="zh-CN" altLang="en-US" smtClean="0"/>
              <a:t>‹#›</a:t>
            </a:fld>
            <a:endParaRPr lang="zh-CN" altLang="en-US"/>
          </a:p>
        </p:txBody>
      </p:sp>
    </p:spTree>
    <p:extLst>
      <p:ext uri="{BB962C8B-B14F-4D97-AF65-F5344CB8AC3E}">
        <p14:creationId xmlns:p14="http://schemas.microsoft.com/office/powerpoint/2010/main" val="3608737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85CCAA-DCF4-4E03-9E23-99C96563BD0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CF73CBB-D163-4D08-BC9A-84F2885334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7F3E807-A3E8-4034-84D0-746EC44848BC}"/>
              </a:ext>
            </a:extLst>
          </p:cNvPr>
          <p:cNvSpPr>
            <a:spLocks noGrp="1"/>
          </p:cNvSpPr>
          <p:nvPr>
            <p:ph type="dt" sz="half" idx="10"/>
          </p:nvPr>
        </p:nvSpPr>
        <p:spPr/>
        <p:txBody>
          <a:bodyPr/>
          <a:lstStyle/>
          <a:p>
            <a:fld id="{27ABE447-2DA1-4015-864B-B6812D1C6D91}" type="datetimeFigureOut">
              <a:rPr lang="zh-CN" altLang="en-US" smtClean="0"/>
              <a:t>2021/6/4</a:t>
            </a:fld>
            <a:endParaRPr lang="zh-CN" altLang="en-US"/>
          </a:p>
        </p:txBody>
      </p:sp>
      <p:sp>
        <p:nvSpPr>
          <p:cNvPr id="5" name="页脚占位符 4">
            <a:extLst>
              <a:ext uri="{FF2B5EF4-FFF2-40B4-BE49-F238E27FC236}">
                <a16:creationId xmlns:a16="http://schemas.microsoft.com/office/drawing/2014/main" id="{E60CE9D3-7967-40DE-8A56-EE4710D0DB6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4B6017C-499E-4098-B25C-F696291B655A}"/>
              </a:ext>
            </a:extLst>
          </p:cNvPr>
          <p:cNvSpPr>
            <a:spLocks noGrp="1"/>
          </p:cNvSpPr>
          <p:nvPr>
            <p:ph type="sldNum" sz="quarter" idx="12"/>
          </p:nvPr>
        </p:nvSpPr>
        <p:spPr/>
        <p:txBody>
          <a:bodyPr/>
          <a:lstStyle/>
          <a:p>
            <a:fld id="{BEA3C1AF-7076-4BE5-8374-4E6122A71110}" type="slidenum">
              <a:rPr lang="zh-CN" altLang="en-US" smtClean="0"/>
              <a:t>‹#›</a:t>
            </a:fld>
            <a:endParaRPr lang="zh-CN" altLang="en-US"/>
          </a:p>
        </p:txBody>
      </p:sp>
    </p:spTree>
    <p:extLst>
      <p:ext uri="{BB962C8B-B14F-4D97-AF65-F5344CB8AC3E}">
        <p14:creationId xmlns:p14="http://schemas.microsoft.com/office/powerpoint/2010/main" val="745516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6F6D28-D0F2-4366-B12E-0AA089E3EA7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8E25F61-AE65-4905-9881-9190C7AF73C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F1984F3-7BCD-41F4-8AE9-F6AD83667DA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6FAF925-6890-44E5-BE46-9149164199AD}"/>
              </a:ext>
            </a:extLst>
          </p:cNvPr>
          <p:cNvSpPr>
            <a:spLocks noGrp="1"/>
          </p:cNvSpPr>
          <p:nvPr>
            <p:ph type="dt" sz="half" idx="10"/>
          </p:nvPr>
        </p:nvSpPr>
        <p:spPr/>
        <p:txBody>
          <a:bodyPr/>
          <a:lstStyle/>
          <a:p>
            <a:fld id="{27ABE447-2DA1-4015-864B-B6812D1C6D91}" type="datetimeFigureOut">
              <a:rPr lang="zh-CN" altLang="en-US" smtClean="0"/>
              <a:t>2021/6/4</a:t>
            </a:fld>
            <a:endParaRPr lang="zh-CN" altLang="en-US"/>
          </a:p>
        </p:txBody>
      </p:sp>
      <p:sp>
        <p:nvSpPr>
          <p:cNvPr id="6" name="页脚占位符 5">
            <a:extLst>
              <a:ext uri="{FF2B5EF4-FFF2-40B4-BE49-F238E27FC236}">
                <a16:creationId xmlns:a16="http://schemas.microsoft.com/office/drawing/2014/main" id="{E83B0F7A-1D04-4B1B-86ED-EF0E1E24BC6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6F1FACA-9D29-456F-B6A3-3B6EEB5F9CF1}"/>
              </a:ext>
            </a:extLst>
          </p:cNvPr>
          <p:cNvSpPr>
            <a:spLocks noGrp="1"/>
          </p:cNvSpPr>
          <p:nvPr>
            <p:ph type="sldNum" sz="quarter" idx="12"/>
          </p:nvPr>
        </p:nvSpPr>
        <p:spPr/>
        <p:txBody>
          <a:bodyPr/>
          <a:lstStyle/>
          <a:p>
            <a:fld id="{BEA3C1AF-7076-4BE5-8374-4E6122A71110}" type="slidenum">
              <a:rPr lang="zh-CN" altLang="en-US" smtClean="0"/>
              <a:t>‹#›</a:t>
            </a:fld>
            <a:endParaRPr lang="zh-CN" altLang="en-US"/>
          </a:p>
        </p:txBody>
      </p:sp>
    </p:spTree>
    <p:extLst>
      <p:ext uri="{BB962C8B-B14F-4D97-AF65-F5344CB8AC3E}">
        <p14:creationId xmlns:p14="http://schemas.microsoft.com/office/powerpoint/2010/main" val="3298567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DADE91-2084-47CF-BB0E-2163B3EC102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45E947F-DB03-495F-8462-D273CB204D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8BC20AD-5514-4C85-BC46-911AAD75B3A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75196EB-C845-40D8-BCAA-70D2D8EAA9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D1F1BA7-54DA-4557-BA01-657F08D39F2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73C7173-C81B-4BD5-B46F-F89D0A3F34B2}"/>
              </a:ext>
            </a:extLst>
          </p:cNvPr>
          <p:cNvSpPr>
            <a:spLocks noGrp="1"/>
          </p:cNvSpPr>
          <p:nvPr>
            <p:ph type="dt" sz="half" idx="10"/>
          </p:nvPr>
        </p:nvSpPr>
        <p:spPr/>
        <p:txBody>
          <a:bodyPr/>
          <a:lstStyle/>
          <a:p>
            <a:fld id="{27ABE447-2DA1-4015-864B-B6812D1C6D91}" type="datetimeFigureOut">
              <a:rPr lang="zh-CN" altLang="en-US" smtClean="0"/>
              <a:t>2021/6/4</a:t>
            </a:fld>
            <a:endParaRPr lang="zh-CN" altLang="en-US"/>
          </a:p>
        </p:txBody>
      </p:sp>
      <p:sp>
        <p:nvSpPr>
          <p:cNvPr id="8" name="页脚占位符 7">
            <a:extLst>
              <a:ext uri="{FF2B5EF4-FFF2-40B4-BE49-F238E27FC236}">
                <a16:creationId xmlns:a16="http://schemas.microsoft.com/office/drawing/2014/main" id="{30C0E334-FA97-4876-924D-7D01BA14921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DA2E1B3-420A-4F0D-A81D-7F1C08CE3804}"/>
              </a:ext>
            </a:extLst>
          </p:cNvPr>
          <p:cNvSpPr>
            <a:spLocks noGrp="1"/>
          </p:cNvSpPr>
          <p:nvPr>
            <p:ph type="sldNum" sz="quarter" idx="12"/>
          </p:nvPr>
        </p:nvSpPr>
        <p:spPr/>
        <p:txBody>
          <a:bodyPr/>
          <a:lstStyle/>
          <a:p>
            <a:fld id="{BEA3C1AF-7076-4BE5-8374-4E6122A71110}" type="slidenum">
              <a:rPr lang="zh-CN" altLang="en-US" smtClean="0"/>
              <a:t>‹#›</a:t>
            </a:fld>
            <a:endParaRPr lang="zh-CN" altLang="en-US"/>
          </a:p>
        </p:txBody>
      </p:sp>
    </p:spTree>
    <p:extLst>
      <p:ext uri="{BB962C8B-B14F-4D97-AF65-F5344CB8AC3E}">
        <p14:creationId xmlns:p14="http://schemas.microsoft.com/office/powerpoint/2010/main" val="1714735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600DB5-7F30-4703-AEDB-EB9D7694D93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0C13BDE-1210-4443-BE19-E09B1A50ECC6}"/>
              </a:ext>
            </a:extLst>
          </p:cNvPr>
          <p:cNvSpPr>
            <a:spLocks noGrp="1"/>
          </p:cNvSpPr>
          <p:nvPr>
            <p:ph type="dt" sz="half" idx="10"/>
          </p:nvPr>
        </p:nvSpPr>
        <p:spPr/>
        <p:txBody>
          <a:bodyPr/>
          <a:lstStyle/>
          <a:p>
            <a:fld id="{27ABE447-2DA1-4015-864B-B6812D1C6D91}" type="datetimeFigureOut">
              <a:rPr lang="zh-CN" altLang="en-US" smtClean="0"/>
              <a:t>2021/6/4</a:t>
            </a:fld>
            <a:endParaRPr lang="zh-CN" altLang="en-US"/>
          </a:p>
        </p:txBody>
      </p:sp>
      <p:sp>
        <p:nvSpPr>
          <p:cNvPr id="4" name="页脚占位符 3">
            <a:extLst>
              <a:ext uri="{FF2B5EF4-FFF2-40B4-BE49-F238E27FC236}">
                <a16:creationId xmlns:a16="http://schemas.microsoft.com/office/drawing/2014/main" id="{1FD472AB-4095-4F06-A969-98BBD38DDA5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ABF8427-6151-4442-988A-2DC79D11FF3A}"/>
              </a:ext>
            </a:extLst>
          </p:cNvPr>
          <p:cNvSpPr>
            <a:spLocks noGrp="1"/>
          </p:cNvSpPr>
          <p:nvPr>
            <p:ph type="sldNum" sz="quarter" idx="12"/>
          </p:nvPr>
        </p:nvSpPr>
        <p:spPr/>
        <p:txBody>
          <a:bodyPr/>
          <a:lstStyle/>
          <a:p>
            <a:fld id="{BEA3C1AF-7076-4BE5-8374-4E6122A71110}" type="slidenum">
              <a:rPr lang="zh-CN" altLang="en-US" smtClean="0"/>
              <a:t>‹#›</a:t>
            </a:fld>
            <a:endParaRPr lang="zh-CN" altLang="en-US"/>
          </a:p>
        </p:txBody>
      </p:sp>
    </p:spTree>
    <p:extLst>
      <p:ext uri="{BB962C8B-B14F-4D97-AF65-F5344CB8AC3E}">
        <p14:creationId xmlns:p14="http://schemas.microsoft.com/office/powerpoint/2010/main" val="3638324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7BE6700-E869-4B12-9C3F-4095D2F3AF35}"/>
              </a:ext>
            </a:extLst>
          </p:cNvPr>
          <p:cNvSpPr>
            <a:spLocks noGrp="1"/>
          </p:cNvSpPr>
          <p:nvPr>
            <p:ph type="dt" sz="half" idx="10"/>
          </p:nvPr>
        </p:nvSpPr>
        <p:spPr/>
        <p:txBody>
          <a:bodyPr/>
          <a:lstStyle/>
          <a:p>
            <a:fld id="{27ABE447-2DA1-4015-864B-B6812D1C6D91}" type="datetimeFigureOut">
              <a:rPr lang="zh-CN" altLang="en-US" smtClean="0"/>
              <a:t>2021/6/4</a:t>
            </a:fld>
            <a:endParaRPr lang="zh-CN" altLang="en-US"/>
          </a:p>
        </p:txBody>
      </p:sp>
      <p:sp>
        <p:nvSpPr>
          <p:cNvPr id="3" name="页脚占位符 2">
            <a:extLst>
              <a:ext uri="{FF2B5EF4-FFF2-40B4-BE49-F238E27FC236}">
                <a16:creationId xmlns:a16="http://schemas.microsoft.com/office/drawing/2014/main" id="{368B5009-94C5-444D-8CE4-909CF6E7474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633BB8A-A649-4D07-8276-0DC3AE33C020}"/>
              </a:ext>
            </a:extLst>
          </p:cNvPr>
          <p:cNvSpPr>
            <a:spLocks noGrp="1"/>
          </p:cNvSpPr>
          <p:nvPr>
            <p:ph type="sldNum" sz="quarter" idx="12"/>
          </p:nvPr>
        </p:nvSpPr>
        <p:spPr/>
        <p:txBody>
          <a:bodyPr/>
          <a:lstStyle/>
          <a:p>
            <a:fld id="{BEA3C1AF-7076-4BE5-8374-4E6122A71110}" type="slidenum">
              <a:rPr lang="zh-CN" altLang="en-US" smtClean="0"/>
              <a:t>‹#›</a:t>
            </a:fld>
            <a:endParaRPr lang="zh-CN" altLang="en-US"/>
          </a:p>
        </p:txBody>
      </p:sp>
    </p:spTree>
    <p:extLst>
      <p:ext uri="{BB962C8B-B14F-4D97-AF65-F5344CB8AC3E}">
        <p14:creationId xmlns:p14="http://schemas.microsoft.com/office/powerpoint/2010/main" val="1647139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30DC42-2C95-420F-BCDC-44D88FD4EFC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AA9B80C-45B1-49A5-B189-2C700F36B2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40D297D-57AA-4840-B554-7FD1B90EE3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C56CADD-040D-4DB5-9F73-C6B918BFE3E7}"/>
              </a:ext>
            </a:extLst>
          </p:cNvPr>
          <p:cNvSpPr>
            <a:spLocks noGrp="1"/>
          </p:cNvSpPr>
          <p:nvPr>
            <p:ph type="dt" sz="half" idx="10"/>
          </p:nvPr>
        </p:nvSpPr>
        <p:spPr/>
        <p:txBody>
          <a:bodyPr/>
          <a:lstStyle/>
          <a:p>
            <a:fld id="{27ABE447-2DA1-4015-864B-B6812D1C6D91}" type="datetimeFigureOut">
              <a:rPr lang="zh-CN" altLang="en-US" smtClean="0"/>
              <a:t>2021/6/4</a:t>
            </a:fld>
            <a:endParaRPr lang="zh-CN" altLang="en-US"/>
          </a:p>
        </p:txBody>
      </p:sp>
      <p:sp>
        <p:nvSpPr>
          <p:cNvPr id="6" name="页脚占位符 5">
            <a:extLst>
              <a:ext uri="{FF2B5EF4-FFF2-40B4-BE49-F238E27FC236}">
                <a16:creationId xmlns:a16="http://schemas.microsoft.com/office/drawing/2014/main" id="{824198E2-AB96-4BB0-B450-54A08D224EA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8BAC6DF-E6F3-4BD7-8A90-DA94A69C1BB0}"/>
              </a:ext>
            </a:extLst>
          </p:cNvPr>
          <p:cNvSpPr>
            <a:spLocks noGrp="1"/>
          </p:cNvSpPr>
          <p:nvPr>
            <p:ph type="sldNum" sz="quarter" idx="12"/>
          </p:nvPr>
        </p:nvSpPr>
        <p:spPr/>
        <p:txBody>
          <a:bodyPr/>
          <a:lstStyle/>
          <a:p>
            <a:fld id="{BEA3C1AF-7076-4BE5-8374-4E6122A71110}" type="slidenum">
              <a:rPr lang="zh-CN" altLang="en-US" smtClean="0"/>
              <a:t>‹#›</a:t>
            </a:fld>
            <a:endParaRPr lang="zh-CN" altLang="en-US"/>
          </a:p>
        </p:txBody>
      </p:sp>
    </p:spTree>
    <p:extLst>
      <p:ext uri="{BB962C8B-B14F-4D97-AF65-F5344CB8AC3E}">
        <p14:creationId xmlns:p14="http://schemas.microsoft.com/office/powerpoint/2010/main" val="1355385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255C07-3CB7-4606-8953-8D8F7E27249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132159B-4583-42A1-A1D9-4B3CDF5CD3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0938D13-4D6B-4A73-AAE8-3CEE73FC13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8287D6A-6A90-4FB7-BBC8-21965375BF5F}"/>
              </a:ext>
            </a:extLst>
          </p:cNvPr>
          <p:cNvSpPr>
            <a:spLocks noGrp="1"/>
          </p:cNvSpPr>
          <p:nvPr>
            <p:ph type="dt" sz="half" idx="10"/>
          </p:nvPr>
        </p:nvSpPr>
        <p:spPr/>
        <p:txBody>
          <a:bodyPr/>
          <a:lstStyle/>
          <a:p>
            <a:fld id="{27ABE447-2DA1-4015-864B-B6812D1C6D91}" type="datetimeFigureOut">
              <a:rPr lang="zh-CN" altLang="en-US" smtClean="0"/>
              <a:t>2021/6/4</a:t>
            </a:fld>
            <a:endParaRPr lang="zh-CN" altLang="en-US"/>
          </a:p>
        </p:txBody>
      </p:sp>
      <p:sp>
        <p:nvSpPr>
          <p:cNvPr id="6" name="页脚占位符 5">
            <a:extLst>
              <a:ext uri="{FF2B5EF4-FFF2-40B4-BE49-F238E27FC236}">
                <a16:creationId xmlns:a16="http://schemas.microsoft.com/office/drawing/2014/main" id="{5910D875-DC99-4320-AE5A-D25C073E7FA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AC8C5B3-C736-4852-99A4-6686B87673C8}"/>
              </a:ext>
            </a:extLst>
          </p:cNvPr>
          <p:cNvSpPr>
            <a:spLocks noGrp="1"/>
          </p:cNvSpPr>
          <p:nvPr>
            <p:ph type="sldNum" sz="quarter" idx="12"/>
          </p:nvPr>
        </p:nvSpPr>
        <p:spPr/>
        <p:txBody>
          <a:bodyPr/>
          <a:lstStyle/>
          <a:p>
            <a:fld id="{BEA3C1AF-7076-4BE5-8374-4E6122A71110}" type="slidenum">
              <a:rPr lang="zh-CN" altLang="en-US" smtClean="0"/>
              <a:t>‹#›</a:t>
            </a:fld>
            <a:endParaRPr lang="zh-CN" altLang="en-US"/>
          </a:p>
        </p:txBody>
      </p:sp>
    </p:spTree>
    <p:extLst>
      <p:ext uri="{BB962C8B-B14F-4D97-AF65-F5344CB8AC3E}">
        <p14:creationId xmlns:p14="http://schemas.microsoft.com/office/powerpoint/2010/main" val="1314390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D499C25-71F2-412B-BFA3-16FC20D91F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51B151B-39AD-403F-8FF5-53D141455E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4039427-2F70-45FC-AE5A-4556349030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ABE447-2DA1-4015-864B-B6812D1C6D91}" type="datetimeFigureOut">
              <a:rPr lang="zh-CN" altLang="en-US" smtClean="0"/>
              <a:t>2021/6/4</a:t>
            </a:fld>
            <a:endParaRPr lang="zh-CN" altLang="en-US"/>
          </a:p>
        </p:txBody>
      </p:sp>
      <p:sp>
        <p:nvSpPr>
          <p:cNvPr id="5" name="页脚占位符 4">
            <a:extLst>
              <a:ext uri="{FF2B5EF4-FFF2-40B4-BE49-F238E27FC236}">
                <a16:creationId xmlns:a16="http://schemas.microsoft.com/office/drawing/2014/main" id="{7919EC45-A8A7-46B6-A728-AA1ADE3AE1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5536F9E-1F52-4875-9C20-9D3F1233BE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A3C1AF-7076-4BE5-8374-4E6122A71110}" type="slidenum">
              <a:rPr lang="zh-CN" altLang="en-US" smtClean="0"/>
              <a:t>‹#›</a:t>
            </a:fld>
            <a:endParaRPr lang="zh-CN" altLang="en-US"/>
          </a:p>
        </p:txBody>
      </p:sp>
    </p:spTree>
    <p:extLst>
      <p:ext uri="{BB962C8B-B14F-4D97-AF65-F5344CB8AC3E}">
        <p14:creationId xmlns:p14="http://schemas.microsoft.com/office/powerpoint/2010/main" val="21695327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DC8A03-ABF8-4D94-9672-60A3E6781EC8}"/>
              </a:ext>
            </a:extLst>
          </p:cNvPr>
          <p:cNvSpPr>
            <a:spLocks noGrp="1"/>
          </p:cNvSpPr>
          <p:nvPr>
            <p:ph type="ctrTitle"/>
          </p:nvPr>
        </p:nvSpPr>
        <p:spPr/>
        <p:txBody>
          <a:bodyPr/>
          <a:lstStyle/>
          <a:p>
            <a:r>
              <a:rPr lang="en-US" altLang="zh-CN" dirty="0"/>
              <a:t>Turing Award Laureates</a:t>
            </a:r>
            <a:endParaRPr lang="zh-CN" altLang="en-US" dirty="0"/>
          </a:p>
        </p:txBody>
      </p:sp>
      <p:sp>
        <p:nvSpPr>
          <p:cNvPr id="3" name="副标题 2">
            <a:extLst>
              <a:ext uri="{FF2B5EF4-FFF2-40B4-BE49-F238E27FC236}">
                <a16:creationId xmlns:a16="http://schemas.microsoft.com/office/drawing/2014/main" id="{F239D508-FBB3-482B-8111-1001D9F019E8}"/>
              </a:ext>
            </a:extLst>
          </p:cNvPr>
          <p:cNvSpPr>
            <a:spLocks noGrp="1"/>
          </p:cNvSpPr>
          <p:nvPr>
            <p:ph type="subTitle" idx="1"/>
          </p:nvPr>
        </p:nvSpPr>
        <p:spPr/>
        <p:txBody>
          <a:bodyPr/>
          <a:lstStyle/>
          <a:p>
            <a:r>
              <a:rPr lang="en-US" altLang="zh-CN" dirty="0"/>
              <a:t>200320095 </a:t>
            </a:r>
            <a:r>
              <a:rPr lang="zh-CN" altLang="en-US" dirty="0"/>
              <a:t>霍飞煌</a:t>
            </a:r>
          </a:p>
        </p:txBody>
      </p:sp>
    </p:spTree>
    <p:extLst>
      <p:ext uri="{BB962C8B-B14F-4D97-AF65-F5344CB8AC3E}">
        <p14:creationId xmlns:p14="http://schemas.microsoft.com/office/powerpoint/2010/main" val="3690198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B744FEC2-EB08-421F-8095-15C3808BA775}"/>
              </a:ext>
            </a:extLst>
          </p:cNvPr>
          <p:cNvSpPr txBox="1"/>
          <p:nvPr/>
        </p:nvSpPr>
        <p:spPr>
          <a:xfrm>
            <a:off x="2959768" y="722844"/>
            <a:ext cx="6745706" cy="923330"/>
          </a:xfrm>
          <a:prstGeom prst="rect">
            <a:avLst/>
          </a:prstGeom>
          <a:noFill/>
        </p:spPr>
        <p:txBody>
          <a:bodyPr wrap="square" rtlCol="0">
            <a:spAutoFit/>
          </a:bodyPr>
          <a:lstStyle/>
          <a:p>
            <a:pPr algn="ctr"/>
            <a:r>
              <a:rPr lang="en-US" altLang="zh-CN" sz="5400" b="1" i="0" dirty="0">
                <a:solidFill>
                  <a:schemeClr val="accent5">
                    <a:lumMod val="75000"/>
                  </a:schemeClr>
                </a:solidFill>
                <a:effectLst/>
                <a:latin typeface="Georgia" panose="02040502050405020303" pitchFamily="18" charset="0"/>
              </a:rPr>
              <a:t>Bob Kahn(2004)</a:t>
            </a:r>
            <a:endParaRPr lang="zh-CN" altLang="en-US" sz="5400" dirty="0"/>
          </a:p>
        </p:txBody>
      </p:sp>
      <p:sp>
        <p:nvSpPr>
          <p:cNvPr id="8" name="文本框 7">
            <a:extLst>
              <a:ext uri="{FF2B5EF4-FFF2-40B4-BE49-F238E27FC236}">
                <a16:creationId xmlns:a16="http://schemas.microsoft.com/office/drawing/2014/main" id="{447582BD-A8BC-4C3F-9AE4-7BEA25723BCD}"/>
              </a:ext>
            </a:extLst>
          </p:cNvPr>
          <p:cNvSpPr txBox="1"/>
          <p:nvPr/>
        </p:nvSpPr>
        <p:spPr>
          <a:xfrm>
            <a:off x="593878" y="2825765"/>
            <a:ext cx="10865483" cy="2306529"/>
          </a:xfrm>
          <a:prstGeom prst="rect">
            <a:avLst/>
          </a:prstGeom>
          <a:noFill/>
        </p:spPr>
        <p:txBody>
          <a:bodyPr wrap="square" rtlCol="0">
            <a:spAutoFit/>
          </a:bodyPr>
          <a:lstStyle/>
          <a:p>
            <a:pPr>
              <a:lnSpc>
                <a:spcPts val="3500"/>
              </a:lnSpc>
            </a:pPr>
            <a:r>
              <a:rPr lang="en-US" altLang="zh-CN" sz="2400" b="1" dirty="0">
                <a:ea typeface="等线 Light" panose="02010600030101010101" pitchFamily="2" charset="-122"/>
              </a:rPr>
              <a:t>Bob Kahn</a:t>
            </a:r>
            <a:r>
              <a:rPr lang="en-US" altLang="zh-CN" sz="2400" dirty="0">
                <a:ea typeface="等线 Light" panose="02010600030101010101" pitchFamily="2" charset="-122"/>
              </a:rPr>
              <a:t>(born December 23, 1938, American) is an American electrical engineer, who, along with </a:t>
            </a:r>
            <a:r>
              <a:rPr lang="en-US" altLang="zh-CN" sz="2400" dirty="0" err="1">
                <a:ea typeface="等线 Light" panose="02010600030101010101" pitchFamily="2" charset="-122"/>
              </a:rPr>
              <a:t>Vint</a:t>
            </a:r>
            <a:r>
              <a:rPr lang="en-US" altLang="zh-CN" sz="2400" dirty="0">
                <a:ea typeface="等线 Light" panose="02010600030101010101" pitchFamily="2" charset="-122"/>
              </a:rPr>
              <a:t> Cerf, first proposed the Transmission Control Protocol (TCP) and the Internet Protocol (IP), the fundamental communication protocols at the heart of the Internet.</a:t>
            </a:r>
          </a:p>
          <a:p>
            <a:pPr>
              <a:lnSpc>
                <a:spcPts val="3500"/>
              </a:lnSpc>
            </a:pPr>
            <a:r>
              <a:rPr lang="en-US" altLang="zh-CN" sz="2400" dirty="0">
                <a:ea typeface="等线 Light" panose="02010600030101010101" pitchFamily="2" charset="-122"/>
              </a:rPr>
              <a:t>In 2004, Kahn won the Turing Award with </a:t>
            </a:r>
            <a:r>
              <a:rPr lang="en-US" altLang="zh-CN" sz="2400" dirty="0" err="1">
                <a:ea typeface="等线 Light" panose="02010600030101010101" pitchFamily="2" charset="-122"/>
              </a:rPr>
              <a:t>Vint</a:t>
            </a:r>
            <a:r>
              <a:rPr lang="en-US" altLang="zh-CN" sz="2400" dirty="0">
                <a:ea typeface="等线 Light" panose="02010600030101010101" pitchFamily="2" charset="-122"/>
              </a:rPr>
              <a:t> Cerf for their work on TCP/IP.</a:t>
            </a:r>
            <a:endParaRPr lang="zh-CN" altLang="en-US" sz="2400" dirty="0"/>
          </a:p>
        </p:txBody>
      </p:sp>
      <p:pic>
        <p:nvPicPr>
          <p:cNvPr id="9218" name="Picture 2">
            <a:extLst>
              <a:ext uri="{FF2B5EF4-FFF2-40B4-BE49-F238E27FC236}">
                <a16:creationId xmlns:a16="http://schemas.microsoft.com/office/drawing/2014/main" id="{41827C4B-D5C3-4433-85E3-B974CA5355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114" y="469273"/>
            <a:ext cx="1823416" cy="2113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8388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B744FEC2-EB08-421F-8095-15C3808BA775}"/>
              </a:ext>
            </a:extLst>
          </p:cNvPr>
          <p:cNvSpPr txBox="1"/>
          <p:nvPr/>
        </p:nvSpPr>
        <p:spPr>
          <a:xfrm>
            <a:off x="2959768" y="722844"/>
            <a:ext cx="6745706" cy="923330"/>
          </a:xfrm>
          <a:prstGeom prst="rect">
            <a:avLst/>
          </a:prstGeom>
          <a:noFill/>
        </p:spPr>
        <p:txBody>
          <a:bodyPr wrap="square" rtlCol="0">
            <a:spAutoFit/>
          </a:bodyPr>
          <a:lstStyle/>
          <a:p>
            <a:pPr algn="ctr"/>
            <a:r>
              <a:rPr lang="en-US" altLang="zh-CN" sz="5400" b="1" i="0" dirty="0">
                <a:solidFill>
                  <a:schemeClr val="accent5">
                    <a:lumMod val="75000"/>
                  </a:schemeClr>
                </a:solidFill>
                <a:effectLst/>
                <a:latin typeface="Georgia" panose="02040502050405020303" pitchFamily="18" charset="0"/>
              </a:rPr>
              <a:t>Peter </a:t>
            </a:r>
            <a:r>
              <a:rPr lang="en-US" altLang="zh-CN" sz="5400" b="1" i="0" dirty="0" err="1">
                <a:solidFill>
                  <a:schemeClr val="accent5">
                    <a:lumMod val="75000"/>
                  </a:schemeClr>
                </a:solidFill>
                <a:effectLst/>
                <a:latin typeface="Georgia" panose="02040502050405020303" pitchFamily="18" charset="0"/>
              </a:rPr>
              <a:t>Naur</a:t>
            </a:r>
            <a:r>
              <a:rPr lang="en-US" altLang="zh-CN" sz="5400" b="1" i="0" dirty="0">
                <a:solidFill>
                  <a:schemeClr val="accent5">
                    <a:lumMod val="75000"/>
                  </a:schemeClr>
                </a:solidFill>
                <a:effectLst/>
                <a:latin typeface="Georgia" panose="02040502050405020303" pitchFamily="18" charset="0"/>
              </a:rPr>
              <a:t>(2005)</a:t>
            </a:r>
            <a:endParaRPr lang="zh-CN" altLang="en-US" sz="5400" dirty="0"/>
          </a:p>
        </p:txBody>
      </p:sp>
      <p:sp>
        <p:nvSpPr>
          <p:cNvPr id="8" name="文本框 7">
            <a:extLst>
              <a:ext uri="{FF2B5EF4-FFF2-40B4-BE49-F238E27FC236}">
                <a16:creationId xmlns:a16="http://schemas.microsoft.com/office/drawing/2014/main" id="{447582BD-A8BC-4C3F-9AE4-7BEA25723BCD}"/>
              </a:ext>
            </a:extLst>
          </p:cNvPr>
          <p:cNvSpPr txBox="1"/>
          <p:nvPr/>
        </p:nvSpPr>
        <p:spPr>
          <a:xfrm>
            <a:off x="593878" y="2825765"/>
            <a:ext cx="10865483" cy="3204210"/>
          </a:xfrm>
          <a:prstGeom prst="rect">
            <a:avLst/>
          </a:prstGeom>
          <a:noFill/>
        </p:spPr>
        <p:txBody>
          <a:bodyPr wrap="square" rtlCol="0">
            <a:spAutoFit/>
          </a:bodyPr>
          <a:lstStyle/>
          <a:p>
            <a:pPr>
              <a:lnSpc>
                <a:spcPts val="3500"/>
              </a:lnSpc>
            </a:pPr>
            <a:r>
              <a:rPr lang="en-US" altLang="zh-CN" sz="2400" b="1" dirty="0">
                <a:ea typeface="等线 Light" panose="02010600030101010101" pitchFamily="2" charset="-122"/>
              </a:rPr>
              <a:t>Peter </a:t>
            </a:r>
            <a:r>
              <a:rPr lang="en-US" altLang="zh-CN" sz="2400" b="1" dirty="0" err="1">
                <a:ea typeface="等线 Light" panose="02010600030101010101" pitchFamily="2" charset="-122"/>
              </a:rPr>
              <a:t>Naur</a:t>
            </a:r>
            <a:r>
              <a:rPr lang="en-US" altLang="zh-CN" sz="2400" dirty="0">
                <a:ea typeface="等线 Light" panose="02010600030101010101" pitchFamily="2" charset="-122"/>
              </a:rPr>
              <a:t>(October 25, 1928, Danish – January 3, 2016), a great Danish scientist and the first Danish professor within Computer Science at University of Copenhagen 1969-1998, died 3 January 2016 after a short period of illness. He is best remembered as a contributor, with John Backus, to the Backus–</a:t>
            </a:r>
            <a:r>
              <a:rPr lang="en-US" altLang="zh-CN" sz="2400" dirty="0" err="1">
                <a:ea typeface="等线 Light" panose="02010600030101010101" pitchFamily="2" charset="-122"/>
              </a:rPr>
              <a:t>Naur</a:t>
            </a:r>
            <a:r>
              <a:rPr lang="en-US" altLang="zh-CN" sz="2400" dirty="0">
                <a:ea typeface="等线 Light" panose="02010600030101010101" pitchFamily="2" charset="-122"/>
              </a:rPr>
              <a:t> form (BNF) notation used in describing the syntax for most programming languages. </a:t>
            </a:r>
          </a:p>
          <a:p>
            <a:pPr>
              <a:lnSpc>
                <a:spcPts val="3500"/>
              </a:lnSpc>
            </a:pPr>
            <a:r>
              <a:rPr lang="en-US" altLang="zh-CN" sz="2400" dirty="0">
                <a:ea typeface="等线 Light" panose="02010600030101010101" pitchFamily="2" charset="-122"/>
              </a:rPr>
              <a:t>In 2005 Peter </a:t>
            </a:r>
            <a:r>
              <a:rPr lang="en-US" altLang="zh-CN" sz="2400" dirty="0" err="1">
                <a:ea typeface="等线 Light" panose="02010600030101010101" pitchFamily="2" charset="-122"/>
              </a:rPr>
              <a:t>Naur</a:t>
            </a:r>
            <a:r>
              <a:rPr lang="en-US" altLang="zh-CN" sz="2400" dirty="0">
                <a:ea typeface="等线 Light" panose="02010600030101010101" pitchFamily="2" charset="-122"/>
              </a:rPr>
              <a:t> received the most prestigious prize, the A. M. Turing Award, for his scientific contribution to Computer Science.</a:t>
            </a:r>
            <a:endParaRPr lang="zh-CN" altLang="en-US" sz="2400" dirty="0"/>
          </a:p>
        </p:txBody>
      </p:sp>
      <p:pic>
        <p:nvPicPr>
          <p:cNvPr id="10242" name="Picture 2">
            <a:extLst>
              <a:ext uri="{FF2B5EF4-FFF2-40B4-BE49-F238E27FC236}">
                <a16:creationId xmlns:a16="http://schemas.microsoft.com/office/drawing/2014/main" id="{25565FC7-0D94-4FD2-B31F-F92771FCF0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878" y="345432"/>
            <a:ext cx="1652017" cy="2200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6358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B744FEC2-EB08-421F-8095-15C3808BA775}"/>
              </a:ext>
            </a:extLst>
          </p:cNvPr>
          <p:cNvSpPr txBox="1"/>
          <p:nvPr/>
        </p:nvSpPr>
        <p:spPr>
          <a:xfrm>
            <a:off x="2959768" y="722844"/>
            <a:ext cx="7772400" cy="923330"/>
          </a:xfrm>
          <a:prstGeom prst="rect">
            <a:avLst/>
          </a:prstGeom>
          <a:noFill/>
        </p:spPr>
        <p:txBody>
          <a:bodyPr wrap="square" rtlCol="0">
            <a:spAutoFit/>
          </a:bodyPr>
          <a:lstStyle/>
          <a:p>
            <a:pPr algn="ctr"/>
            <a:r>
              <a:rPr lang="en-US" altLang="zh-CN" sz="5400" b="1" i="0" dirty="0">
                <a:solidFill>
                  <a:schemeClr val="accent5">
                    <a:lumMod val="75000"/>
                  </a:schemeClr>
                </a:solidFill>
                <a:effectLst/>
                <a:latin typeface="Georgia" panose="02040502050405020303" pitchFamily="18" charset="0"/>
              </a:rPr>
              <a:t>Frances Allen(2006)</a:t>
            </a:r>
            <a:endParaRPr lang="zh-CN" altLang="en-US" sz="5400" dirty="0"/>
          </a:p>
        </p:txBody>
      </p:sp>
      <p:sp>
        <p:nvSpPr>
          <p:cNvPr id="8" name="文本框 7">
            <a:extLst>
              <a:ext uri="{FF2B5EF4-FFF2-40B4-BE49-F238E27FC236}">
                <a16:creationId xmlns:a16="http://schemas.microsoft.com/office/drawing/2014/main" id="{447582BD-A8BC-4C3F-9AE4-7BEA25723BCD}"/>
              </a:ext>
            </a:extLst>
          </p:cNvPr>
          <p:cNvSpPr txBox="1"/>
          <p:nvPr/>
        </p:nvSpPr>
        <p:spPr>
          <a:xfrm>
            <a:off x="593878" y="2825765"/>
            <a:ext cx="10865483" cy="2755370"/>
          </a:xfrm>
          <a:prstGeom prst="rect">
            <a:avLst/>
          </a:prstGeom>
          <a:noFill/>
        </p:spPr>
        <p:txBody>
          <a:bodyPr wrap="square" rtlCol="0">
            <a:spAutoFit/>
          </a:bodyPr>
          <a:lstStyle/>
          <a:p>
            <a:pPr>
              <a:lnSpc>
                <a:spcPts val="3500"/>
              </a:lnSpc>
            </a:pPr>
            <a:r>
              <a:rPr lang="en-US" altLang="zh-CN" sz="2400" b="1" dirty="0">
                <a:ea typeface="等线 Light" panose="02010600030101010101" pitchFamily="2" charset="-122"/>
              </a:rPr>
              <a:t>Frances E. Allen</a:t>
            </a:r>
            <a:r>
              <a:rPr lang="en-US" altLang="zh-CN" sz="2400" dirty="0">
                <a:ea typeface="等线 Light" panose="02010600030101010101" pitchFamily="2" charset="-122"/>
              </a:rPr>
              <a:t>, (August 4, 1932, American—August 4, 2020), American computer scientist who was the first woman to win the A.M. Turing Award (2006), the highest </a:t>
            </a:r>
            <a:r>
              <a:rPr lang="en-US" altLang="zh-CN" sz="2400" dirty="0" err="1">
                <a:ea typeface="等线 Light" panose="02010600030101010101" pitchFamily="2" charset="-122"/>
              </a:rPr>
              <a:t>honour</a:t>
            </a:r>
            <a:r>
              <a:rPr lang="en-US" altLang="zh-CN" sz="2400" dirty="0">
                <a:ea typeface="等线 Light" panose="02010600030101010101" pitchFamily="2" charset="-122"/>
              </a:rPr>
              <a:t> in computer science, cited for her “pioneering contributions to the theory and practice of optimizing compiler techniques that laid the foundation for modern optimizing compilers and automatic parallel execution.”</a:t>
            </a:r>
          </a:p>
          <a:p>
            <a:pPr>
              <a:lnSpc>
                <a:spcPts val="3500"/>
              </a:lnSpc>
            </a:pPr>
            <a:r>
              <a:rPr lang="en-US" altLang="zh-CN" sz="2400" dirty="0"/>
              <a:t>She worked for IBM from 1957 to 2002 and subsequently, was a Fellow Emerita.</a:t>
            </a:r>
            <a:endParaRPr lang="zh-CN" altLang="en-US" sz="2400" dirty="0"/>
          </a:p>
        </p:txBody>
      </p:sp>
      <p:pic>
        <p:nvPicPr>
          <p:cNvPr id="1026" name="Picture 2">
            <a:extLst>
              <a:ext uri="{FF2B5EF4-FFF2-40B4-BE49-F238E27FC236}">
                <a16:creationId xmlns:a16="http://schemas.microsoft.com/office/drawing/2014/main" id="{DB471D0A-40D3-4464-BA10-B5FD3715F0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878" y="515947"/>
            <a:ext cx="2062413" cy="2062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7944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B744FEC2-EB08-421F-8095-15C3808BA775}"/>
              </a:ext>
            </a:extLst>
          </p:cNvPr>
          <p:cNvSpPr txBox="1"/>
          <p:nvPr/>
        </p:nvSpPr>
        <p:spPr>
          <a:xfrm>
            <a:off x="2959767" y="722844"/>
            <a:ext cx="8499593" cy="1754326"/>
          </a:xfrm>
          <a:prstGeom prst="rect">
            <a:avLst/>
          </a:prstGeom>
          <a:noFill/>
        </p:spPr>
        <p:txBody>
          <a:bodyPr wrap="square" rtlCol="0">
            <a:spAutoFit/>
          </a:bodyPr>
          <a:lstStyle/>
          <a:p>
            <a:pPr algn="ctr"/>
            <a:r>
              <a:rPr lang="en-US" altLang="zh-CN" sz="5400" b="1" i="0" dirty="0">
                <a:solidFill>
                  <a:schemeClr val="accent5">
                    <a:lumMod val="75000"/>
                  </a:schemeClr>
                </a:solidFill>
                <a:effectLst/>
                <a:latin typeface="Georgia" panose="02040502050405020303" pitchFamily="18" charset="0"/>
              </a:rPr>
              <a:t>Edmund M. Clarke(2007)</a:t>
            </a:r>
            <a:endParaRPr lang="zh-CN" altLang="en-US" sz="5400" dirty="0"/>
          </a:p>
        </p:txBody>
      </p:sp>
      <p:sp>
        <p:nvSpPr>
          <p:cNvPr id="8" name="文本框 7">
            <a:extLst>
              <a:ext uri="{FF2B5EF4-FFF2-40B4-BE49-F238E27FC236}">
                <a16:creationId xmlns:a16="http://schemas.microsoft.com/office/drawing/2014/main" id="{447582BD-A8BC-4C3F-9AE4-7BEA25723BCD}"/>
              </a:ext>
            </a:extLst>
          </p:cNvPr>
          <p:cNvSpPr txBox="1"/>
          <p:nvPr/>
        </p:nvSpPr>
        <p:spPr>
          <a:xfrm>
            <a:off x="593878" y="2825765"/>
            <a:ext cx="10865483" cy="2755370"/>
          </a:xfrm>
          <a:prstGeom prst="rect">
            <a:avLst/>
          </a:prstGeom>
          <a:noFill/>
        </p:spPr>
        <p:txBody>
          <a:bodyPr wrap="square" rtlCol="0">
            <a:spAutoFit/>
          </a:bodyPr>
          <a:lstStyle/>
          <a:p>
            <a:pPr>
              <a:lnSpc>
                <a:spcPts val="3500"/>
              </a:lnSpc>
            </a:pPr>
            <a:r>
              <a:rPr lang="en-US" altLang="zh-CN" sz="2400" b="1" dirty="0">
                <a:ea typeface="等线 Light" panose="02010600030101010101" pitchFamily="2" charset="-122"/>
              </a:rPr>
              <a:t>Edmund M. Clarke</a:t>
            </a:r>
            <a:r>
              <a:rPr lang="en-US" altLang="zh-CN" sz="2400" dirty="0">
                <a:ea typeface="等线 Light" panose="02010600030101010101" pitchFamily="2" charset="-122"/>
              </a:rPr>
              <a:t>, (July 27, 1945, American – December 22, 2020) was an American computer scientist and academic noted ally verifying hardware and software designs. He was the FORE Systems </a:t>
            </a:r>
            <a:r>
              <a:rPr lang="en-US" altLang="zh-CN" sz="2400" dirty="0" err="1">
                <a:ea typeface="等线 Light" panose="02010600030101010101" pitchFamily="2" charset="-122"/>
              </a:rPr>
              <a:t>Profesfor</a:t>
            </a:r>
            <a:r>
              <a:rPr lang="en-US" altLang="zh-CN" sz="2400" dirty="0">
                <a:ea typeface="等线 Light" panose="02010600030101010101" pitchFamily="2" charset="-122"/>
              </a:rPr>
              <a:t> developing model checking, a method for </a:t>
            </a:r>
            <a:r>
              <a:rPr lang="en-US" altLang="zh-CN" sz="2400" dirty="0" err="1">
                <a:ea typeface="等线 Light" panose="02010600030101010101" pitchFamily="2" charset="-122"/>
              </a:rPr>
              <a:t>formsor</a:t>
            </a:r>
            <a:r>
              <a:rPr lang="en-US" altLang="zh-CN" sz="2400" dirty="0">
                <a:ea typeface="等线 Light" panose="02010600030101010101" pitchFamily="2" charset="-122"/>
              </a:rPr>
              <a:t> of Computer Science Emeritus at Carnegie Mellon University. Clarke, along with E. Allen Emerson and Joseph Sifakis, was a recipient of the 2007 Association for Computing Machinery A.M. Turing Award.</a:t>
            </a:r>
            <a:endParaRPr lang="zh-CN" altLang="en-US" sz="2400" dirty="0"/>
          </a:p>
        </p:txBody>
      </p:sp>
      <p:pic>
        <p:nvPicPr>
          <p:cNvPr id="2050" name="Picture 2">
            <a:extLst>
              <a:ext uri="{FF2B5EF4-FFF2-40B4-BE49-F238E27FC236}">
                <a16:creationId xmlns:a16="http://schemas.microsoft.com/office/drawing/2014/main" id="{354928C7-A448-4A1C-BD2E-9EA030725C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878" y="389170"/>
            <a:ext cx="1409080" cy="208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6428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B744FEC2-EB08-421F-8095-15C3808BA775}"/>
              </a:ext>
            </a:extLst>
          </p:cNvPr>
          <p:cNvSpPr txBox="1"/>
          <p:nvPr/>
        </p:nvSpPr>
        <p:spPr>
          <a:xfrm>
            <a:off x="2959767" y="722844"/>
            <a:ext cx="8499593" cy="923330"/>
          </a:xfrm>
          <a:prstGeom prst="rect">
            <a:avLst/>
          </a:prstGeom>
          <a:noFill/>
        </p:spPr>
        <p:txBody>
          <a:bodyPr wrap="square" rtlCol="0">
            <a:spAutoFit/>
          </a:bodyPr>
          <a:lstStyle/>
          <a:p>
            <a:pPr algn="ctr"/>
            <a:r>
              <a:rPr lang="en-US" altLang="zh-CN" sz="5400" b="1" i="0" dirty="0">
                <a:solidFill>
                  <a:schemeClr val="accent5">
                    <a:lumMod val="75000"/>
                  </a:schemeClr>
                </a:solidFill>
                <a:effectLst/>
                <a:latin typeface="Georgia" panose="02040502050405020303" pitchFamily="18" charset="0"/>
              </a:rPr>
              <a:t>E. Allen Emerson(2007)</a:t>
            </a:r>
            <a:endParaRPr lang="zh-CN" altLang="en-US" sz="5400" dirty="0"/>
          </a:p>
        </p:txBody>
      </p:sp>
      <p:sp>
        <p:nvSpPr>
          <p:cNvPr id="8" name="文本框 7">
            <a:extLst>
              <a:ext uri="{FF2B5EF4-FFF2-40B4-BE49-F238E27FC236}">
                <a16:creationId xmlns:a16="http://schemas.microsoft.com/office/drawing/2014/main" id="{447582BD-A8BC-4C3F-9AE4-7BEA25723BCD}"/>
              </a:ext>
            </a:extLst>
          </p:cNvPr>
          <p:cNvSpPr txBox="1"/>
          <p:nvPr/>
        </p:nvSpPr>
        <p:spPr>
          <a:xfrm>
            <a:off x="593878" y="2825765"/>
            <a:ext cx="10865483" cy="3204210"/>
          </a:xfrm>
          <a:prstGeom prst="rect">
            <a:avLst/>
          </a:prstGeom>
          <a:noFill/>
        </p:spPr>
        <p:txBody>
          <a:bodyPr wrap="square" rtlCol="0">
            <a:spAutoFit/>
          </a:bodyPr>
          <a:lstStyle/>
          <a:p>
            <a:pPr>
              <a:lnSpc>
                <a:spcPts val="3500"/>
              </a:lnSpc>
            </a:pPr>
            <a:r>
              <a:rPr lang="en-US" altLang="zh-CN" sz="2400" b="1" dirty="0">
                <a:ea typeface="等线 Light" panose="02010600030101010101" pitchFamily="2" charset="-122"/>
              </a:rPr>
              <a:t>E. Allen Emerson</a:t>
            </a:r>
            <a:r>
              <a:rPr lang="en-US" altLang="zh-CN" sz="2400" dirty="0">
                <a:ea typeface="等线 Light" panose="02010600030101010101" pitchFamily="2" charset="-122"/>
              </a:rPr>
              <a:t>, (born June 2, 1954, Dallas, Texas, U.S.), American computer scientist who was cowinner of the 2007 A.M. Turing Award, the highest </a:t>
            </a:r>
            <a:r>
              <a:rPr lang="en-US" altLang="zh-CN" sz="2400" dirty="0" err="1">
                <a:ea typeface="等线 Light" panose="02010600030101010101" pitchFamily="2" charset="-122"/>
              </a:rPr>
              <a:t>honour</a:t>
            </a:r>
            <a:r>
              <a:rPr lang="en-US" altLang="zh-CN" sz="2400" dirty="0">
                <a:ea typeface="等线 Light" panose="02010600030101010101" pitchFamily="2" charset="-122"/>
              </a:rPr>
              <a:t> in computer science, for “his role in developing Model-Checking into a highly effective verification technology, widely adopted in the hardware and software industries.” Emerson earned a bachelor’s degree (1976) in mathematics from the University of Texas and a doctorate (1981) in mathematics from Harvard University. </a:t>
            </a:r>
            <a:endParaRPr lang="zh-CN" altLang="en-US" sz="2400" dirty="0"/>
          </a:p>
        </p:txBody>
      </p:sp>
      <p:pic>
        <p:nvPicPr>
          <p:cNvPr id="3074" name="Picture 2" descr="艾伦·爱默生">
            <a:extLst>
              <a:ext uri="{FF2B5EF4-FFF2-40B4-BE49-F238E27FC236}">
                <a16:creationId xmlns:a16="http://schemas.microsoft.com/office/drawing/2014/main" id="{3E4AE6FC-0146-4866-9979-3FF6451918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878" y="415842"/>
            <a:ext cx="1447800" cy="2047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4319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B744FEC2-EB08-421F-8095-15C3808BA775}"/>
              </a:ext>
            </a:extLst>
          </p:cNvPr>
          <p:cNvSpPr txBox="1"/>
          <p:nvPr/>
        </p:nvSpPr>
        <p:spPr>
          <a:xfrm>
            <a:off x="2959767" y="722844"/>
            <a:ext cx="8499593" cy="923330"/>
          </a:xfrm>
          <a:prstGeom prst="rect">
            <a:avLst/>
          </a:prstGeom>
          <a:noFill/>
        </p:spPr>
        <p:txBody>
          <a:bodyPr wrap="square" rtlCol="0">
            <a:spAutoFit/>
          </a:bodyPr>
          <a:lstStyle/>
          <a:p>
            <a:pPr algn="ctr"/>
            <a:r>
              <a:rPr lang="en-US" altLang="zh-CN" sz="5400" b="1" i="0" dirty="0">
                <a:solidFill>
                  <a:schemeClr val="accent5">
                    <a:lumMod val="75000"/>
                  </a:schemeClr>
                </a:solidFill>
                <a:effectLst/>
                <a:latin typeface="Georgia" panose="02040502050405020303" pitchFamily="18" charset="0"/>
              </a:rPr>
              <a:t>Joseph Sifakis(2007)</a:t>
            </a:r>
            <a:endParaRPr lang="zh-CN" altLang="en-US" sz="5400" dirty="0"/>
          </a:p>
        </p:txBody>
      </p:sp>
      <p:sp>
        <p:nvSpPr>
          <p:cNvPr id="8" name="文本框 7">
            <a:extLst>
              <a:ext uri="{FF2B5EF4-FFF2-40B4-BE49-F238E27FC236}">
                <a16:creationId xmlns:a16="http://schemas.microsoft.com/office/drawing/2014/main" id="{447582BD-A8BC-4C3F-9AE4-7BEA25723BCD}"/>
              </a:ext>
            </a:extLst>
          </p:cNvPr>
          <p:cNvSpPr txBox="1"/>
          <p:nvPr/>
        </p:nvSpPr>
        <p:spPr>
          <a:xfrm>
            <a:off x="593878" y="2825765"/>
            <a:ext cx="10865483" cy="2755370"/>
          </a:xfrm>
          <a:prstGeom prst="rect">
            <a:avLst/>
          </a:prstGeom>
          <a:noFill/>
        </p:spPr>
        <p:txBody>
          <a:bodyPr wrap="square" rtlCol="0">
            <a:spAutoFit/>
          </a:bodyPr>
          <a:lstStyle/>
          <a:p>
            <a:pPr>
              <a:lnSpc>
                <a:spcPts val="3500"/>
              </a:lnSpc>
            </a:pPr>
            <a:r>
              <a:rPr lang="en-US" altLang="zh-CN" sz="2400" b="1" dirty="0">
                <a:ea typeface="等线 Light" panose="02010600030101010101" pitchFamily="2" charset="-122"/>
              </a:rPr>
              <a:t>Joseph Sifakis (December 26, 1946, French) </a:t>
            </a:r>
            <a:r>
              <a:rPr lang="en-US" altLang="zh-CN" sz="2400" dirty="0">
                <a:ea typeface="等线 Light" panose="02010600030101010101" pitchFamily="2" charset="-122"/>
              </a:rPr>
              <a:t>Greek-born French computer scientist. Sifakis is the founder of the </a:t>
            </a:r>
            <a:r>
              <a:rPr lang="en-US" altLang="zh-CN" sz="2400" dirty="0" err="1">
                <a:ea typeface="等线 Light" panose="02010600030101010101" pitchFamily="2" charset="-122"/>
              </a:rPr>
              <a:t>Verimag</a:t>
            </a:r>
            <a:r>
              <a:rPr lang="en-US" altLang="zh-CN" sz="2400" dirty="0">
                <a:ea typeface="等线 Light" panose="02010600030101010101" pitchFamily="2" charset="-122"/>
              </a:rPr>
              <a:t> laboratory in Grenoble, which is a leading research laboratory in the area of critical embedded systems. </a:t>
            </a:r>
          </a:p>
          <a:p>
            <a:pPr>
              <a:lnSpc>
                <a:spcPts val="3500"/>
              </a:lnSpc>
            </a:pPr>
            <a:r>
              <a:rPr lang="en-US" altLang="zh-CN" sz="2400" dirty="0">
                <a:ea typeface="等线 Light" panose="02010600030101010101" pitchFamily="2" charset="-122"/>
              </a:rPr>
              <a:t>He is recognized for his pioneering work on theoretical and practical aspects of concurrent systems specification and verification. In 2007 he received the Turing Award, which is seen as the ‘Nobel Prize” for Informatics/Computing.</a:t>
            </a:r>
            <a:endParaRPr lang="zh-CN" altLang="en-US" sz="2400" dirty="0"/>
          </a:p>
        </p:txBody>
      </p:sp>
      <p:pic>
        <p:nvPicPr>
          <p:cNvPr id="2" name="图片 1">
            <a:extLst>
              <a:ext uri="{FF2B5EF4-FFF2-40B4-BE49-F238E27FC236}">
                <a16:creationId xmlns:a16="http://schemas.microsoft.com/office/drawing/2014/main" id="{D872D8C0-4253-4A12-B007-3AF71CD5B034}"/>
              </a:ext>
            </a:extLst>
          </p:cNvPr>
          <p:cNvPicPr>
            <a:picLocks noChangeAspect="1"/>
          </p:cNvPicPr>
          <p:nvPr/>
        </p:nvPicPr>
        <p:blipFill>
          <a:blip r:embed="rId2"/>
          <a:stretch>
            <a:fillRect/>
          </a:stretch>
        </p:blipFill>
        <p:spPr>
          <a:xfrm>
            <a:off x="593878" y="456198"/>
            <a:ext cx="1876606" cy="2095500"/>
          </a:xfrm>
          <a:prstGeom prst="rect">
            <a:avLst/>
          </a:prstGeom>
        </p:spPr>
      </p:pic>
    </p:spTree>
    <p:extLst>
      <p:ext uri="{BB962C8B-B14F-4D97-AF65-F5344CB8AC3E}">
        <p14:creationId xmlns:p14="http://schemas.microsoft.com/office/powerpoint/2010/main" val="18547987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B744FEC2-EB08-421F-8095-15C3808BA775}"/>
              </a:ext>
            </a:extLst>
          </p:cNvPr>
          <p:cNvSpPr txBox="1"/>
          <p:nvPr/>
        </p:nvSpPr>
        <p:spPr>
          <a:xfrm>
            <a:off x="2959767" y="722844"/>
            <a:ext cx="8499593" cy="923330"/>
          </a:xfrm>
          <a:prstGeom prst="rect">
            <a:avLst/>
          </a:prstGeom>
          <a:noFill/>
        </p:spPr>
        <p:txBody>
          <a:bodyPr wrap="square" rtlCol="0">
            <a:spAutoFit/>
          </a:bodyPr>
          <a:lstStyle/>
          <a:p>
            <a:pPr algn="ctr"/>
            <a:r>
              <a:rPr lang="en-US" altLang="zh-CN" sz="5400" b="1" i="0" dirty="0">
                <a:solidFill>
                  <a:schemeClr val="accent5">
                    <a:lumMod val="75000"/>
                  </a:schemeClr>
                </a:solidFill>
                <a:effectLst/>
                <a:latin typeface="Georgia" panose="02040502050405020303" pitchFamily="18" charset="0"/>
              </a:rPr>
              <a:t>Barbara </a:t>
            </a:r>
            <a:r>
              <a:rPr lang="en-US" altLang="zh-CN" sz="5400" b="1" i="0" dirty="0" err="1">
                <a:solidFill>
                  <a:schemeClr val="accent5">
                    <a:lumMod val="75000"/>
                  </a:schemeClr>
                </a:solidFill>
                <a:effectLst/>
                <a:latin typeface="Georgia" panose="02040502050405020303" pitchFamily="18" charset="0"/>
              </a:rPr>
              <a:t>Liskov</a:t>
            </a:r>
            <a:r>
              <a:rPr lang="en-US" altLang="zh-CN" sz="5400" b="1" i="0" dirty="0">
                <a:solidFill>
                  <a:schemeClr val="accent5">
                    <a:lumMod val="75000"/>
                  </a:schemeClr>
                </a:solidFill>
                <a:effectLst/>
                <a:latin typeface="Georgia" panose="02040502050405020303" pitchFamily="18" charset="0"/>
              </a:rPr>
              <a:t>(2008)</a:t>
            </a:r>
            <a:endParaRPr lang="zh-CN" altLang="en-US" sz="5400" dirty="0"/>
          </a:p>
        </p:txBody>
      </p:sp>
      <p:sp>
        <p:nvSpPr>
          <p:cNvPr id="8" name="文本框 7">
            <a:extLst>
              <a:ext uri="{FF2B5EF4-FFF2-40B4-BE49-F238E27FC236}">
                <a16:creationId xmlns:a16="http://schemas.microsoft.com/office/drawing/2014/main" id="{447582BD-A8BC-4C3F-9AE4-7BEA25723BCD}"/>
              </a:ext>
            </a:extLst>
          </p:cNvPr>
          <p:cNvSpPr txBox="1"/>
          <p:nvPr/>
        </p:nvSpPr>
        <p:spPr>
          <a:xfrm>
            <a:off x="593878" y="2825765"/>
            <a:ext cx="10865483" cy="3204210"/>
          </a:xfrm>
          <a:prstGeom prst="rect">
            <a:avLst/>
          </a:prstGeom>
          <a:noFill/>
        </p:spPr>
        <p:txBody>
          <a:bodyPr wrap="square" rtlCol="0">
            <a:spAutoFit/>
          </a:bodyPr>
          <a:lstStyle/>
          <a:p>
            <a:pPr>
              <a:lnSpc>
                <a:spcPts val="3500"/>
              </a:lnSpc>
            </a:pPr>
            <a:r>
              <a:rPr lang="en-US" altLang="zh-CN" sz="2400" b="1" dirty="0">
                <a:ea typeface="等线 Light" panose="02010600030101010101" pitchFamily="2" charset="-122"/>
              </a:rPr>
              <a:t>Barbara </a:t>
            </a:r>
            <a:r>
              <a:rPr lang="en-US" altLang="zh-CN" sz="2400" b="1" dirty="0" err="1">
                <a:ea typeface="等线 Light" panose="02010600030101010101" pitchFamily="2" charset="-122"/>
              </a:rPr>
              <a:t>Liskov</a:t>
            </a:r>
            <a:r>
              <a:rPr lang="en-US" altLang="zh-CN" sz="2400" b="1" dirty="0">
                <a:ea typeface="等线 Light" panose="02010600030101010101" pitchFamily="2" charset="-122"/>
              </a:rPr>
              <a:t> </a:t>
            </a:r>
            <a:r>
              <a:rPr lang="en-US" altLang="zh-CN" sz="2400" dirty="0">
                <a:ea typeface="等线 Light" panose="02010600030101010101" pitchFamily="2" charset="-122"/>
              </a:rPr>
              <a:t>(born November 7, 1939, American) is an American computer scientist who is an Institute Professor at the Massachusetts Institute of Technology and Ford Professor of Engineering in its School of Engineering's electrical engineering and computer science department. </a:t>
            </a:r>
          </a:p>
          <a:p>
            <a:pPr>
              <a:lnSpc>
                <a:spcPts val="3500"/>
              </a:lnSpc>
            </a:pPr>
            <a:r>
              <a:rPr lang="en-US" altLang="zh-CN" sz="2400" dirty="0">
                <a:ea typeface="等线 Light" panose="02010600030101010101" pitchFamily="2" charset="-122"/>
              </a:rPr>
              <a:t>She was one of the first women to be granted a doctorate in computer science in the United States and is a Turing Award winner who developed the </a:t>
            </a:r>
            <a:r>
              <a:rPr lang="en-US" altLang="zh-CN" sz="2400" dirty="0" err="1">
                <a:ea typeface="等线 Light" panose="02010600030101010101" pitchFamily="2" charset="-122"/>
              </a:rPr>
              <a:t>Liskov</a:t>
            </a:r>
            <a:r>
              <a:rPr lang="en-US" altLang="zh-CN" sz="2400" dirty="0">
                <a:ea typeface="等线 Light" panose="02010600030101010101" pitchFamily="2" charset="-122"/>
              </a:rPr>
              <a:t> substitution principle.</a:t>
            </a:r>
            <a:endParaRPr lang="zh-CN" altLang="en-US" sz="2400" dirty="0"/>
          </a:p>
        </p:txBody>
      </p:sp>
      <p:pic>
        <p:nvPicPr>
          <p:cNvPr id="4098" name="Picture 2">
            <a:extLst>
              <a:ext uri="{FF2B5EF4-FFF2-40B4-BE49-F238E27FC236}">
                <a16:creationId xmlns:a16="http://schemas.microsoft.com/office/drawing/2014/main" id="{5743A996-D3B0-4A0E-9F54-35FF7CAC5D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878" y="454192"/>
            <a:ext cx="1491429" cy="208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9235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B744FEC2-EB08-421F-8095-15C3808BA775}"/>
              </a:ext>
            </a:extLst>
          </p:cNvPr>
          <p:cNvSpPr txBox="1"/>
          <p:nvPr/>
        </p:nvSpPr>
        <p:spPr>
          <a:xfrm>
            <a:off x="2959767" y="722844"/>
            <a:ext cx="8499593" cy="1754326"/>
          </a:xfrm>
          <a:prstGeom prst="rect">
            <a:avLst/>
          </a:prstGeom>
          <a:noFill/>
        </p:spPr>
        <p:txBody>
          <a:bodyPr wrap="square" rtlCol="0">
            <a:spAutoFit/>
          </a:bodyPr>
          <a:lstStyle/>
          <a:p>
            <a:pPr algn="ctr"/>
            <a:r>
              <a:rPr lang="en-US" altLang="zh-CN" sz="5400" b="1" i="0" dirty="0">
                <a:solidFill>
                  <a:schemeClr val="accent5">
                    <a:lumMod val="75000"/>
                  </a:schemeClr>
                </a:solidFill>
                <a:effectLst/>
                <a:latin typeface="Georgia" panose="02040502050405020303" pitchFamily="18" charset="0"/>
              </a:rPr>
              <a:t>Charles P. Thacker(2009)</a:t>
            </a:r>
            <a:endParaRPr lang="zh-CN" altLang="en-US" sz="5400" dirty="0"/>
          </a:p>
        </p:txBody>
      </p:sp>
      <p:sp>
        <p:nvSpPr>
          <p:cNvPr id="8" name="文本框 7">
            <a:extLst>
              <a:ext uri="{FF2B5EF4-FFF2-40B4-BE49-F238E27FC236}">
                <a16:creationId xmlns:a16="http://schemas.microsoft.com/office/drawing/2014/main" id="{447582BD-A8BC-4C3F-9AE4-7BEA25723BCD}"/>
              </a:ext>
            </a:extLst>
          </p:cNvPr>
          <p:cNvSpPr txBox="1"/>
          <p:nvPr/>
        </p:nvSpPr>
        <p:spPr>
          <a:xfrm>
            <a:off x="593878" y="2825765"/>
            <a:ext cx="10865483" cy="2755370"/>
          </a:xfrm>
          <a:prstGeom prst="rect">
            <a:avLst/>
          </a:prstGeom>
          <a:noFill/>
        </p:spPr>
        <p:txBody>
          <a:bodyPr wrap="square" rtlCol="0">
            <a:spAutoFit/>
          </a:bodyPr>
          <a:lstStyle/>
          <a:p>
            <a:pPr>
              <a:lnSpc>
                <a:spcPts val="3500"/>
              </a:lnSpc>
            </a:pPr>
            <a:r>
              <a:rPr lang="en-US" altLang="zh-CN" sz="2400" b="1" dirty="0">
                <a:ea typeface="等线 Light" panose="02010600030101010101" pitchFamily="2" charset="-122"/>
              </a:rPr>
              <a:t>Charles Patrick </a:t>
            </a:r>
            <a:r>
              <a:rPr lang="en-US" altLang="zh-CN" sz="2400" dirty="0">
                <a:ea typeface="等线 Light" panose="02010600030101010101" pitchFamily="2" charset="-122"/>
              </a:rPr>
              <a:t>(February 26, 1943, American – June 12, 2017) was an American pioneer computer designer. He designed the Xerox Alto, which is the first computer that used a mouse-driven graphical user interface (GUI).</a:t>
            </a:r>
          </a:p>
          <a:p>
            <a:pPr>
              <a:lnSpc>
                <a:spcPts val="3500"/>
              </a:lnSpc>
            </a:pPr>
            <a:r>
              <a:rPr lang="en-US" altLang="zh-CN" sz="2400" dirty="0">
                <a:ea typeface="等线 Light" panose="02010600030101010101" pitchFamily="2" charset="-122"/>
              </a:rPr>
              <a:t>Patrick is the winner of the 2009 A.M. Turing Award, the highest </a:t>
            </a:r>
            <a:r>
              <a:rPr lang="en-US" altLang="zh-CN" sz="2400" dirty="0" err="1">
                <a:ea typeface="等线 Light" panose="02010600030101010101" pitchFamily="2" charset="-122"/>
              </a:rPr>
              <a:t>honour</a:t>
            </a:r>
            <a:r>
              <a:rPr lang="en-US" altLang="zh-CN" sz="2400" dirty="0">
                <a:ea typeface="等线 Light" panose="02010600030101010101" pitchFamily="2" charset="-122"/>
              </a:rPr>
              <a:t> in computer science, for his “pioneering design and realization of the first modern personal computer.” </a:t>
            </a:r>
            <a:endParaRPr lang="zh-CN" altLang="en-US" sz="2400" dirty="0"/>
          </a:p>
        </p:txBody>
      </p:sp>
      <p:pic>
        <p:nvPicPr>
          <p:cNvPr id="6146" name="Picture 2">
            <a:extLst>
              <a:ext uri="{FF2B5EF4-FFF2-40B4-BE49-F238E27FC236}">
                <a16:creationId xmlns:a16="http://schemas.microsoft.com/office/drawing/2014/main" id="{22831045-6B32-401E-8811-A63A3CD27D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640" y="389170"/>
            <a:ext cx="1595000" cy="208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923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B744FEC2-EB08-421F-8095-15C3808BA775}"/>
              </a:ext>
            </a:extLst>
          </p:cNvPr>
          <p:cNvSpPr txBox="1"/>
          <p:nvPr/>
        </p:nvSpPr>
        <p:spPr>
          <a:xfrm>
            <a:off x="2959767" y="722844"/>
            <a:ext cx="8499593" cy="923330"/>
          </a:xfrm>
          <a:prstGeom prst="rect">
            <a:avLst/>
          </a:prstGeom>
          <a:noFill/>
        </p:spPr>
        <p:txBody>
          <a:bodyPr wrap="square" rtlCol="0">
            <a:spAutoFit/>
          </a:bodyPr>
          <a:lstStyle/>
          <a:p>
            <a:pPr algn="ctr"/>
            <a:r>
              <a:rPr lang="en-US" altLang="zh-CN" sz="5400" b="1" i="0" dirty="0">
                <a:solidFill>
                  <a:schemeClr val="accent5">
                    <a:lumMod val="75000"/>
                  </a:schemeClr>
                </a:solidFill>
                <a:effectLst/>
                <a:latin typeface="Georgia" panose="02040502050405020303" pitchFamily="18" charset="0"/>
              </a:rPr>
              <a:t>Leslie Valiant(2010)</a:t>
            </a:r>
            <a:endParaRPr lang="zh-CN" altLang="en-US" sz="5400" dirty="0"/>
          </a:p>
        </p:txBody>
      </p:sp>
      <p:sp>
        <p:nvSpPr>
          <p:cNvPr id="8" name="文本框 7">
            <a:extLst>
              <a:ext uri="{FF2B5EF4-FFF2-40B4-BE49-F238E27FC236}">
                <a16:creationId xmlns:a16="http://schemas.microsoft.com/office/drawing/2014/main" id="{447582BD-A8BC-4C3F-9AE4-7BEA25723BCD}"/>
              </a:ext>
            </a:extLst>
          </p:cNvPr>
          <p:cNvSpPr txBox="1"/>
          <p:nvPr/>
        </p:nvSpPr>
        <p:spPr>
          <a:xfrm>
            <a:off x="593878" y="2825765"/>
            <a:ext cx="10865483" cy="3653051"/>
          </a:xfrm>
          <a:prstGeom prst="rect">
            <a:avLst/>
          </a:prstGeom>
          <a:noFill/>
        </p:spPr>
        <p:txBody>
          <a:bodyPr wrap="square" rtlCol="0">
            <a:spAutoFit/>
          </a:bodyPr>
          <a:lstStyle/>
          <a:p>
            <a:pPr>
              <a:lnSpc>
                <a:spcPts val="3500"/>
              </a:lnSpc>
            </a:pPr>
            <a:r>
              <a:rPr lang="en-US" altLang="zh-CN" sz="2400" b="1" dirty="0">
                <a:ea typeface="等线 Light" panose="02010600030101010101" pitchFamily="2" charset="-122"/>
              </a:rPr>
              <a:t>Leslie Valiant, </a:t>
            </a:r>
            <a:r>
              <a:rPr lang="en-US" altLang="zh-CN" sz="2400" dirty="0">
                <a:ea typeface="等线 Light" panose="02010600030101010101" pitchFamily="2" charset="-122"/>
              </a:rPr>
              <a:t>(born March 28, 1949, American.), Hungarian-born American computer scientist and winner of the 2010 A.M. Turing Award, the highest </a:t>
            </a:r>
            <a:r>
              <a:rPr lang="en-US" altLang="zh-CN" sz="2400" dirty="0" err="1">
                <a:ea typeface="等线 Light" panose="02010600030101010101" pitchFamily="2" charset="-122"/>
              </a:rPr>
              <a:t>honour</a:t>
            </a:r>
            <a:r>
              <a:rPr lang="en-US" altLang="zh-CN" sz="2400" dirty="0">
                <a:ea typeface="等线 Light" panose="02010600030101010101" pitchFamily="2" charset="-122"/>
              </a:rPr>
              <a:t> in computer science, “for his fundamental contributions to the development of computational learning theory and to the broader theory of computer science.” </a:t>
            </a:r>
          </a:p>
          <a:p>
            <a:pPr>
              <a:lnSpc>
                <a:spcPts val="3500"/>
              </a:lnSpc>
            </a:pPr>
            <a:r>
              <a:rPr lang="en-US" altLang="zh-CN" sz="2400" dirty="0">
                <a:ea typeface="等线 Light" panose="02010600030101010101" pitchFamily="2" charset="-122"/>
              </a:rPr>
              <a:t>He having been described by the A.C.M. as a heroic figure in theoretical computer science and a role model for his courage and creativity in addressing some of the deepest unsolved problems in science;</a:t>
            </a:r>
            <a:endParaRPr lang="zh-CN" altLang="en-US" sz="2400" dirty="0"/>
          </a:p>
        </p:txBody>
      </p:sp>
      <p:pic>
        <p:nvPicPr>
          <p:cNvPr id="7170" name="Picture 2">
            <a:extLst>
              <a:ext uri="{FF2B5EF4-FFF2-40B4-BE49-F238E27FC236}">
                <a16:creationId xmlns:a16="http://schemas.microsoft.com/office/drawing/2014/main" id="{BB876194-DAFA-43A3-8683-C1DB99BB2D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878" y="370724"/>
            <a:ext cx="1670400" cy="208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1499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B744FEC2-EB08-421F-8095-15C3808BA775}"/>
              </a:ext>
            </a:extLst>
          </p:cNvPr>
          <p:cNvSpPr txBox="1"/>
          <p:nvPr/>
        </p:nvSpPr>
        <p:spPr>
          <a:xfrm>
            <a:off x="2959767" y="722844"/>
            <a:ext cx="8499593" cy="923330"/>
          </a:xfrm>
          <a:prstGeom prst="rect">
            <a:avLst/>
          </a:prstGeom>
          <a:noFill/>
        </p:spPr>
        <p:txBody>
          <a:bodyPr wrap="square" rtlCol="0">
            <a:spAutoFit/>
          </a:bodyPr>
          <a:lstStyle/>
          <a:p>
            <a:pPr algn="ctr"/>
            <a:r>
              <a:rPr lang="en-US" altLang="zh-CN" sz="5400" b="1" i="0" dirty="0">
                <a:solidFill>
                  <a:schemeClr val="accent5">
                    <a:lumMod val="75000"/>
                  </a:schemeClr>
                </a:solidFill>
                <a:effectLst/>
                <a:latin typeface="Georgia" panose="02040502050405020303" pitchFamily="18" charset="0"/>
              </a:rPr>
              <a:t>Judea Pearl(2011)</a:t>
            </a:r>
            <a:endParaRPr lang="zh-CN" altLang="en-US" sz="5400" dirty="0"/>
          </a:p>
        </p:txBody>
      </p:sp>
      <p:sp>
        <p:nvSpPr>
          <p:cNvPr id="8" name="文本框 7">
            <a:extLst>
              <a:ext uri="{FF2B5EF4-FFF2-40B4-BE49-F238E27FC236}">
                <a16:creationId xmlns:a16="http://schemas.microsoft.com/office/drawing/2014/main" id="{447582BD-A8BC-4C3F-9AE4-7BEA25723BCD}"/>
              </a:ext>
            </a:extLst>
          </p:cNvPr>
          <p:cNvSpPr txBox="1"/>
          <p:nvPr/>
        </p:nvSpPr>
        <p:spPr>
          <a:xfrm>
            <a:off x="593878" y="2825765"/>
            <a:ext cx="10865483" cy="3653051"/>
          </a:xfrm>
          <a:prstGeom prst="rect">
            <a:avLst/>
          </a:prstGeom>
          <a:noFill/>
        </p:spPr>
        <p:txBody>
          <a:bodyPr wrap="square" rtlCol="0">
            <a:spAutoFit/>
          </a:bodyPr>
          <a:lstStyle/>
          <a:p>
            <a:pPr>
              <a:lnSpc>
                <a:spcPts val="3500"/>
              </a:lnSpc>
            </a:pPr>
            <a:r>
              <a:rPr lang="en-US" altLang="zh-CN" sz="2400" b="1" dirty="0">
                <a:ea typeface="等线 Light" panose="02010600030101010101" pitchFamily="2" charset="-122"/>
              </a:rPr>
              <a:t>Judea Pearl </a:t>
            </a:r>
            <a:r>
              <a:rPr lang="en-US" altLang="zh-CN" sz="2400" dirty="0">
                <a:ea typeface="等线 Light" panose="02010600030101010101" pitchFamily="2" charset="-122"/>
              </a:rPr>
              <a:t>(born September 4, 1936) is an Israeli-American computer scientist and philosopher, best known for championing the probabilistic approach to artificial intelligence and the development of Bayesian networks. He is also credited for developing a theory of causal and counterfactual inference based on structural models. </a:t>
            </a:r>
          </a:p>
          <a:p>
            <a:pPr>
              <a:lnSpc>
                <a:spcPts val="3500"/>
              </a:lnSpc>
            </a:pPr>
            <a:r>
              <a:rPr lang="en-US" altLang="zh-CN" sz="2400" dirty="0">
                <a:ea typeface="等线 Light" panose="02010600030101010101" pitchFamily="2" charset="-122"/>
              </a:rPr>
              <a:t>In 2011, ACM awarded Pearl with the Turing Award, the highest distinction in computer science, "for fundamental contributions to artificial intelligence through the development of a calculus for probabilistic and causal reasoning".</a:t>
            </a:r>
            <a:endParaRPr lang="zh-CN" altLang="en-US" sz="2400" dirty="0"/>
          </a:p>
        </p:txBody>
      </p:sp>
      <p:pic>
        <p:nvPicPr>
          <p:cNvPr id="8194" name="Picture 2" descr="Judea Pearl's home">
            <a:extLst>
              <a:ext uri="{FF2B5EF4-FFF2-40B4-BE49-F238E27FC236}">
                <a16:creationId xmlns:a16="http://schemas.microsoft.com/office/drawing/2014/main" id="{E2273184-9EF6-4031-AB4D-AF0E37DEB5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640" y="405105"/>
            <a:ext cx="1389469" cy="208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9294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D67DF04-D512-4DD0-97ED-9CBF0B18F6A5}"/>
              </a:ext>
            </a:extLst>
          </p:cNvPr>
          <p:cNvPicPr>
            <a:picLocks noChangeAspect="1"/>
          </p:cNvPicPr>
          <p:nvPr/>
        </p:nvPicPr>
        <p:blipFill>
          <a:blip r:embed="rId2"/>
          <a:stretch>
            <a:fillRect/>
          </a:stretch>
        </p:blipFill>
        <p:spPr>
          <a:xfrm>
            <a:off x="593879" y="386336"/>
            <a:ext cx="1568126" cy="2090834"/>
          </a:xfrm>
          <a:prstGeom prst="rect">
            <a:avLst/>
          </a:prstGeom>
        </p:spPr>
      </p:pic>
      <p:sp>
        <p:nvSpPr>
          <p:cNvPr id="7" name="文本框 6">
            <a:extLst>
              <a:ext uri="{FF2B5EF4-FFF2-40B4-BE49-F238E27FC236}">
                <a16:creationId xmlns:a16="http://schemas.microsoft.com/office/drawing/2014/main" id="{B744FEC2-EB08-421F-8095-15C3808BA775}"/>
              </a:ext>
            </a:extLst>
          </p:cNvPr>
          <p:cNvSpPr txBox="1"/>
          <p:nvPr/>
        </p:nvSpPr>
        <p:spPr>
          <a:xfrm>
            <a:off x="2959768" y="722844"/>
            <a:ext cx="6745706" cy="1754326"/>
          </a:xfrm>
          <a:prstGeom prst="rect">
            <a:avLst/>
          </a:prstGeom>
          <a:noFill/>
        </p:spPr>
        <p:txBody>
          <a:bodyPr wrap="square" rtlCol="0">
            <a:spAutoFit/>
          </a:bodyPr>
          <a:lstStyle/>
          <a:p>
            <a:pPr algn="ctr"/>
            <a:r>
              <a:rPr lang="en-US" altLang="zh-CN" sz="5400" b="1" i="0" dirty="0">
                <a:solidFill>
                  <a:schemeClr val="accent5">
                    <a:lumMod val="75000"/>
                  </a:schemeClr>
                </a:solidFill>
                <a:effectLst/>
                <a:latin typeface="Georgia" panose="02040502050405020303" pitchFamily="18" charset="0"/>
              </a:rPr>
              <a:t>Andrew Yao</a:t>
            </a:r>
            <a:r>
              <a:rPr lang="en-US" altLang="zh-CN" sz="5400" b="1" dirty="0">
                <a:solidFill>
                  <a:schemeClr val="accent5">
                    <a:lumMod val="75000"/>
                  </a:schemeClr>
                </a:solidFill>
                <a:latin typeface="Georgia" panose="02040502050405020303" pitchFamily="18" charset="0"/>
              </a:rPr>
              <a:t>(2000)</a:t>
            </a:r>
            <a:endParaRPr lang="en-US" altLang="zh-CN" sz="5400" b="1" i="0" dirty="0">
              <a:solidFill>
                <a:schemeClr val="accent5">
                  <a:lumMod val="75000"/>
                </a:schemeClr>
              </a:solidFill>
              <a:effectLst/>
              <a:latin typeface="Georgia" panose="02040502050405020303" pitchFamily="18" charset="0"/>
            </a:endParaRPr>
          </a:p>
          <a:p>
            <a:endParaRPr lang="zh-CN" altLang="en-US" sz="5400" dirty="0"/>
          </a:p>
        </p:txBody>
      </p:sp>
      <p:sp>
        <p:nvSpPr>
          <p:cNvPr id="8" name="文本框 7">
            <a:extLst>
              <a:ext uri="{FF2B5EF4-FFF2-40B4-BE49-F238E27FC236}">
                <a16:creationId xmlns:a16="http://schemas.microsoft.com/office/drawing/2014/main" id="{447582BD-A8BC-4C3F-9AE4-7BEA25723BCD}"/>
              </a:ext>
            </a:extLst>
          </p:cNvPr>
          <p:cNvSpPr txBox="1"/>
          <p:nvPr/>
        </p:nvSpPr>
        <p:spPr>
          <a:xfrm>
            <a:off x="593878" y="2825765"/>
            <a:ext cx="10865483" cy="3204210"/>
          </a:xfrm>
          <a:prstGeom prst="rect">
            <a:avLst/>
          </a:prstGeom>
          <a:noFill/>
        </p:spPr>
        <p:txBody>
          <a:bodyPr wrap="square" rtlCol="0">
            <a:spAutoFit/>
          </a:bodyPr>
          <a:lstStyle/>
          <a:p>
            <a:pPr>
              <a:lnSpc>
                <a:spcPts val="3500"/>
              </a:lnSpc>
            </a:pPr>
            <a:r>
              <a:rPr lang="en-US" altLang="zh-CN" sz="2400" b="1" dirty="0">
                <a:ea typeface="等线 Light" panose="02010600030101010101" pitchFamily="2" charset="-122"/>
              </a:rPr>
              <a:t>Andrew</a:t>
            </a:r>
            <a:r>
              <a:rPr lang="en-US" altLang="zh-CN" sz="2400" b="1" dirty="0"/>
              <a:t> Yao</a:t>
            </a:r>
            <a:r>
              <a:rPr lang="en-US" altLang="zh-CN" sz="2400" dirty="0"/>
              <a:t>(born December 24, 1946, Chinese) is a Chinese computer scientist and computational theorist. He is currently a Professor and the Dean of Institute for Interdisciplinary Information Sciences at Tsinghua University.</a:t>
            </a:r>
          </a:p>
          <a:p>
            <a:pPr>
              <a:lnSpc>
                <a:spcPts val="3500"/>
              </a:lnSpc>
            </a:pPr>
            <a:r>
              <a:rPr lang="en-US" altLang="zh-CN" sz="2400" dirty="0"/>
              <a:t>He received the Turing Award, the most prestigious award in computer science, in 2000, "in recognition of </a:t>
            </a:r>
            <a:r>
              <a:rPr lang="en-US" altLang="zh-CN" sz="2400" b="1" dirty="0"/>
              <a:t>his fundamental contributions to the theory of computation, including the complexity-based theory of pseudorandom number generation, cryptography, and communication complexity</a:t>
            </a:r>
            <a:r>
              <a:rPr lang="en-US" altLang="zh-CN" sz="2400" dirty="0"/>
              <a:t>".</a:t>
            </a:r>
            <a:endParaRPr lang="zh-CN" altLang="en-US" sz="2400" dirty="0"/>
          </a:p>
        </p:txBody>
      </p:sp>
    </p:spTree>
    <p:extLst>
      <p:ext uri="{BB962C8B-B14F-4D97-AF65-F5344CB8AC3E}">
        <p14:creationId xmlns:p14="http://schemas.microsoft.com/office/powerpoint/2010/main" val="6849600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B744FEC2-EB08-421F-8095-15C3808BA775}"/>
              </a:ext>
            </a:extLst>
          </p:cNvPr>
          <p:cNvSpPr txBox="1"/>
          <p:nvPr/>
        </p:nvSpPr>
        <p:spPr>
          <a:xfrm>
            <a:off x="2959767" y="722844"/>
            <a:ext cx="8499593" cy="923330"/>
          </a:xfrm>
          <a:prstGeom prst="rect">
            <a:avLst/>
          </a:prstGeom>
          <a:noFill/>
        </p:spPr>
        <p:txBody>
          <a:bodyPr wrap="square" rtlCol="0">
            <a:spAutoFit/>
          </a:bodyPr>
          <a:lstStyle/>
          <a:p>
            <a:pPr algn="ctr"/>
            <a:r>
              <a:rPr lang="en-US" altLang="zh-CN" sz="5400" b="1" i="0" dirty="0">
                <a:solidFill>
                  <a:schemeClr val="accent5">
                    <a:lumMod val="75000"/>
                  </a:schemeClr>
                </a:solidFill>
                <a:effectLst/>
                <a:latin typeface="Georgia" panose="02040502050405020303" pitchFamily="18" charset="0"/>
              </a:rPr>
              <a:t>Silvio </a:t>
            </a:r>
            <a:r>
              <a:rPr lang="en-US" altLang="zh-CN" sz="5400" b="1" i="0" dirty="0" err="1">
                <a:solidFill>
                  <a:schemeClr val="accent5">
                    <a:lumMod val="75000"/>
                  </a:schemeClr>
                </a:solidFill>
                <a:effectLst/>
                <a:latin typeface="Georgia" panose="02040502050405020303" pitchFamily="18" charset="0"/>
              </a:rPr>
              <a:t>Micali</a:t>
            </a:r>
            <a:r>
              <a:rPr lang="en-US" altLang="zh-CN" sz="5400" b="1" i="0" dirty="0">
                <a:solidFill>
                  <a:schemeClr val="accent5">
                    <a:lumMod val="75000"/>
                  </a:schemeClr>
                </a:solidFill>
                <a:effectLst/>
                <a:latin typeface="Georgia" panose="02040502050405020303" pitchFamily="18" charset="0"/>
              </a:rPr>
              <a:t>(2012)</a:t>
            </a:r>
            <a:endParaRPr lang="zh-CN" altLang="en-US" sz="5400" dirty="0"/>
          </a:p>
        </p:txBody>
      </p:sp>
      <p:sp>
        <p:nvSpPr>
          <p:cNvPr id="8" name="文本框 7">
            <a:extLst>
              <a:ext uri="{FF2B5EF4-FFF2-40B4-BE49-F238E27FC236}">
                <a16:creationId xmlns:a16="http://schemas.microsoft.com/office/drawing/2014/main" id="{447582BD-A8BC-4C3F-9AE4-7BEA25723BCD}"/>
              </a:ext>
            </a:extLst>
          </p:cNvPr>
          <p:cNvSpPr txBox="1"/>
          <p:nvPr/>
        </p:nvSpPr>
        <p:spPr>
          <a:xfrm>
            <a:off x="593878" y="2825765"/>
            <a:ext cx="10865483" cy="2755370"/>
          </a:xfrm>
          <a:prstGeom prst="rect">
            <a:avLst/>
          </a:prstGeom>
          <a:noFill/>
        </p:spPr>
        <p:txBody>
          <a:bodyPr wrap="square" rtlCol="0">
            <a:spAutoFit/>
          </a:bodyPr>
          <a:lstStyle/>
          <a:p>
            <a:pPr>
              <a:lnSpc>
                <a:spcPts val="3500"/>
              </a:lnSpc>
            </a:pPr>
            <a:r>
              <a:rPr lang="en-US" altLang="zh-CN" sz="2400" b="1" dirty="0">
                <a:ea typeface="等线 Light" panose="02010600030101010101" pitchFamily="2" charset="-122"/>
              </a:rPr>
              <a:t>Silvio </a:t>
            </a:r>
            <a:r>
              <a:rPr lang="en-US" altLang="zh-CN" sz="2400" b="1" dirty="0" err="1">
                <a:ea typeface="等线 Light" panose="02010600030101010101" pitchFamily="2" charset="-122"/>
              </a:rPr>
              <a:t>Micali</a:t>
            </a:r>
            <a:r>
              <a:rPr lang="en-US" altLang="zh-CN" sz="2400" b="1" dirty="0">
                <a:ea typeface="等线 Light" panose="02010600030101010101" pitchFamily="2" charset="-122"/>
              </a:rPr>
              <a:t> </a:t>
            </a:r>
            <a:r>
              <a:rPr lang="en-US" altLang="zh-CN" sz="2400" dirty="0">
                <a:ea typeface="等线 Light" panose="02010600030101010101" pitchFamily="2" charset="-122"/>
              </a:rPr>
              <a:t>(born October 13, 1954, Italian) is an Italian computer scientist at MIT Computer Science and Artificial Intelligence Laboratory and a professor of computer science in MIT's Department of Electrical Engineering and Computer Science since 1983. His research centers on the theory of cryptography and information security.</a:t>
            </a:r>
          </a:p>
          <a:p>
            <a:pPr>
              <a:lnSpc>
                <a:spcPts val="3500"/>
              </a:lnSpc>
            </a:pPr>
            <a:r>
              <a:rPr lang="en-US" altLang="zh-CN" sz="2400" dirty="0" err="1">
                <a:ea typeface="等线 Light" panose="02010600030101010101" pitchFamily="2" charset="-122"/>
              </a:rPr>
              <a:t>Micali</a:t>
            </a:r>
            <a:r>
              <a:rPr lang="en-US" altLang="zh-CN" sz="2400" dirty="0">
                <a:ea typeface="等线 Light" panose="02010600030101010101" pitchFamily="2" charset="-122"/>
              </a:rPr>
              <a:t> won the Turing Award together with </a:t>
            </a:r>
            <a:r>
              <a:rPr lang="en-US" altLang="zh-CN" sz="2400" dirty="0" err="1">
                <a:ea typeface="等线 Light" panose="02010600030101010101" pitchFamily="2" charset="-122"/>
              </a:rPr>
              <a:t>Shafi</a:t>
            </a:r>
            <a:r>
              <a:rPr lang="en-US" altLang="zh-CN" sz="2400" dirty="0">
                <a:ea typeface="等线 Light" panose="02010600030101010101" pitchFamily="2" charset="-122"/>
              </a:rPr>
              <a:t> Goldwasser in 2012.</a:t>
            </a:r>
            <a:endParaRPr lang="zh-CN" altLang="en-US" sz="2400" dirty="0"/>
          </a:p>
        </p:txBody>
      </p:sp>
      <p:pic>
        <p:nvPicPr>
          <p:cNvPr id="9218" name="Picture 2" descr="Silvio Micali | American Academy of Arts and Sciences">
            <a:extLst>
              <a:ext uri="{FF2B5EF4-FFF2-40B4-BE49-F238E27FC236}">
                <a16:creationId xmlns:a16="http://schemas.microsoft.com/office/drawing/2014/main" id="{E43DD29B-24AC-42E3-82C1-029D7D98AF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640" y="356979"/>
            <a:ext cx="1420147" cy="208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82598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B744FEC2-EB08-421F-8095-15C3808BA775}"/>
              </a:ext>
            </a:extLst>
          </p:cNvPr>
          <p:cNvSpPr txBox="1"/>
          <p:nvPr/>
        </p:nvSpPr>
        <p:spPr>
          <a:xfrm>
            <a:off x="2959767" y="722844"/>
            <a:ext cx="8499593" cy="923330"/>
          </a:xfrm>
          <a:prstGeom prst="rect">
            <a:avLst/>
          </a:prstGeom>
          <a:noFill/>
        </p:spPr>
        <p:txBody>
          <a:bodyPr wrap="square" rtlCol="0">
            <a:spAutoFit/>
          </a:bodyPr>
          <a:lstStyle/>
          <a:p>
            <a:pPr algn="ctr"/>
            <a:r>
              <a:rPr lang="en-US" altLang="zh-CN" sz="5400" b="1" i="0" dirty="0">
                <a:solidFill>
                  <a:schemeClr val="accent5">
                    <a:lumMod val="75000"/>
                  </a:schemeClr>
                </a:solidFill>
                <a:effectLst/>
                <a:latin typeface="Georgia" panose="02040502050405020303" pitchFamily="18" charset="0"/>
              </a:rPr>
              <a:t>Leslie </a:t>
            </a:r>
            <a:r>
              <a:rPr lang="en-US" altLang="zh-CN" sz="5400" b="1" i="0" dirty="0" err="1">
                <a:solidFill>
                  <a:schemeClr val="accent5">
                    <a:lumMod val="75000"/>
                  </a:schemeClr>
                </a:solidFill>
                <a:effectLst/>
                <a:latin typeface="Georgia" panose="02040502050405020303" pitchFamily="18" charset="0"/>
              </a:rPr>
              <a:t>Lamport</a:t>
            </a:r>
            <a:r>
              <a:rPr lang="en-US" altLang="zh-CN" sz="5400" b="1" i="0" dirty="0">
                <a:solidFill>
                  <a:schemeClr val="accent5">
                    <a:lumMod val="75000"/>
                  </a:schemeClr>
                </a:solidFill>
                <a:effectLst/>
                <a:latin typeface="Georgia" panose="02040502050405020303" pitchFamily="18" charset="0"/>
              </a:rPr>
              <a:t>(2013)</a:t>
            </a:r>
            <a:endParaRPr lang="zh-CN" altLang="en-US" sz="5400" dirty="0"/>
          </a:p>
        </p:txBody>
      </p:sp>
      <p:sp>
        <p:nvSpPr>
          <p:cNvPr id="8" name="文本框 7">
            <a:extLst>
              <a:ext uri="{FF2B5EF4-FFF2-40B4-BE49-F238E27FC236}">
                <a16:creationId xmlns:a16="http://schemas.microsoft.com/office/drawing/2014/main" id="{447582BD-A8BC-4C3F-9AE4-7BEA25723BCD}"/>
              </a:ext>
            </a:extLst>
          </p:cNvPr>
          <p:cNvSpPr txBox="1"/>
          <p:nvPr/>
        </p:nvSpPr>
        <p:spPr>
          <a:xfrm>
            <a:off x="593878" y="2825765"/>
            <a:ext cx="10865483" cy="3653051"/>
          </a:xfrm>
          <a:prstGeom prst="rect">
            <a:avLst/>
          </a:prstGeom>
          <a:noFill/>
        </p:spPr>
        <p:txBody>
          <a:bodyPr wrap="square" rtlCol="0">
            <a:spAutoFit/>
          </a:bodyPr>
          <a:lstStyle/>
          <a:p>
            <a:pPr>
              <a:lnSpc>
                <a:spcPts val="3500"/>
              </a:lnSpc>
            </a:pPr>
            <a:r>
              <a:rPr lang="en-US" altLang="zh-CN" sz="2400" b="1" dirty="0"/>
              <a:t>Leslie B. </a:t>
            </a:r>
            <a:r>
              <a:rPr lang="en-US" altLang="zh-CN" sz="2400" b="1" dirty="0" err="1"/>
              <a:t>Lamport</a:t>
            </a:r>
            <a:r>
              <a:rPr lang="en-US" altLang="zh-CN" sz="2400" b="1" dirty="0"/>
              <a:t> </a:t>
            </a:r>
            <a:r>
              <a:rPr lang="en-US" altLang="zh-CN" sz="2400" dirty="0"/>
              <a:t>(born February 7, 1941) is an American computer scientist. </a:t>
            </a:r>
            <a:r>
              <a:rPr lang="en-US" altLang="zh-CN" sz="2400" dirty="0" err="1"/>
              <a:t>Lamport</a:t>
            </a:r>
            <a:r>
              <a:rPr lang="en-US" altLang="zh-CN" sz="2400" dirty="0"/>
              <a:t> is best known for his seminal work in distributed systems, and as the initial developer of the document preparation system LaTeX and the author of its first manual. </a:t>
            </a:r>
          </a:p>
          <a:p>
            <a:pPr>
              <a:lnSpc>
                <a:spcPts val="3500"/>
              </a:lnSpc>
            </a:pPr>
            <a:r>
              <a:rPr lang="en-US" altLang="zh-CN" sz="2400" dirty="0"/>
              <a:t>Leslie </a:t>
            </a:r>
            <a:r>
              <a:rPr lang="en-US" altLang="zh-CN" sz="2400" dirty="0" err="1"/>
              <a:t>Lamport</a:t>
            </a:r>
            <a:r>
              <a:rPr lang="en-US" altLang="zh-CN" sz="2400" dirty="0"/>
              <a:t> was the winner of the 2013 Turing Award for imposing clear, well-defined coherence on the seemingly chaotic behavior of distributed computing systems, in which several autonomous computers communicate with each other by passing messages. </a:t>
            </a:r>
            <a:endParaRPr lang="zh-CN" altLang="en-US" sz="2400" dirty="0"/>
          </a:p>
        </p:txBody>
      </p:sp>
      <p:pic>
        <p:nvPicPr>
          <p:cNvPr id="10244" name="Picture 4">
            <a:extLst>
              <a:ext uri="{FF2B5EF4-FFF2-40B4-BE49-F238E27FC236}">
                <a16:creationId xmlns:a16="http://schemas.microsoft.com/office/drawing/2014/main" id="{8470B8C8-E844-46B8-B778-B675DAD089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878" y="459206"/>
            <a:ext cx="1640571" cy="208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58537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B744FEC2-EB08-421F-8095-15C3808BA775}"/>
              </a:ext>
            </a:extLst>
          </p:cNvPr>
          <p:cNvSpPr txBox="1"/>
          <p:nvPr/>
        </p:nvSpPr>
        <p:spPr>
          <a:xfrm>
            <a:off x="2959767" y="722844"/>
            <a:ext cx="8499593" cy="1754326"/>
          </a:xfrm>
          <a:prstGeom prst="rect">
            <a:avLst/>
          </a:prstGeom>
          <a:noFill/>
        </p:spPr>
        <p:txBody>
          <a:bodyPr wrap="square" rtlCol="0">
            <a:spAutoFit/>
          </a:bodyPr>
          <a:lstStyle/>
          <a:p>
            <a:pPr algn="ctr"/>
            <a:r>
              <a:rPr lang="en-US" altLang="zh-CN" sz="5400" b="1" i="0" dirty="0">
                <a:solidFill>
                  <a:schemeClr val="accent5">
                    <a:lumMod val="75000"/>
                  </a:schemeClr>
                </a:solidFill>
                <a:effectLst/>
                <a:latin typeface="Georgia" panose="02040502050405020303" pitchFamily="18" charset="0"/>
              </a:rPr>
              <a:t>Michael </a:t>
            </a:r>
            <a:r>
              <a:rPr lang="en-US" altLang="zh-CN" sz="5400" b="1" i="0" dirty="0" err="1">
                <a:solidFill>
                  <a:schemeClr val="accent5">
                    <a:lumMod val="75000"/>
                  </a:schemeClr>
                </a:solidFill>
                <a:effectLst/>
                <a:latin typeface="Georgia" panose="02040502050405020303" pitchFamily="18" charset="0"/>
              </a:rPr>
              <a:t>Stonebraker</a:t>
            </a:r>
            <a:r>
              <a:rPr lang="en-US" altLang="zh-CN" sz="5400" b="1" i="0" dirty="0">
                <a:solidFill>
                  <a:schemeClr val="accent5">
                    <a:lumMod val="75000"/>
                  </a:schemeClr>
                </a:solidFill>
                <a:effectLst/>
                <a:latin typeface="Georgia" panose="02040502050405020303" pitchFamily="18" charset="0"/>
              </a:rPr>
              <a:t>(2014)</a:t>
            </a:r>
            <a:endParaRPr lang="zh-CN" altLang="en-US" sz="5400" dirty="0"/>
          </a:p>
        </p:txBody>
      </p:sp>
      <p:sp>
        <p:nvSpPr>
          <p:cNvPr id="8" name="文本框 7">
            <a:extLst>
              <a:ext uri="{FF2B5EF4-FFF2-40B4-BE49-F238E27FC236}">
                <a16:creationId xmlns:a16="http://schemas.microsoft.com/office/drawing/2014/main" id="{447582BD-A8BC-4C3F-9AE4-7BEA25723BCD}"/>
              </a:ext>
            </a:extLst>
          </p:cNvPr>
          <p:cNvSpPr txBox="1"/>
          <p:nvPr/>
        </p:nvSpPr>
        <p:spPr>
          <a:xfrm>
            <a:off x="593878" y="2825765"/>
            <a:ext cx="10865483" cy="3204210"/>
          </a:xfrm>
          <a:prstGeom prst="rect">
            <a:avLst/>
          </a:prstGeom>
          <a:noFill/>
        </p:spPr>
        <p:txBody>
          <a:bodyPr wrap="square" rtlCol="0">
            <a:spAutoFit/>
          </a:bodyPr>
          <a:lstStyle/>
          <a:p>
            <a:pPr>
              <a:lnSpc>
                <a:spcPts val="3500"/>
              </a:lnSpc>
            </a:pPr>
            <a:r>
              <a:rPr lang="en-US" altLang="zh-CN" sz="2400" b="1" dirty="0"/>
              <a:t>Michael Ralph </a:t>
            </a:r>
            <a:r>
              <a:rPr lang="en-US" altLang="zh-CN" sz="2400" b="1" dirty="0" err="1"/>
              <a:t>Stonebraker</a:t>
            </a:r>
            <a:r>
              <a:rPr lang="en-US" altLang="zh-CN" sz="2400" b="1" dirty="0"/>
              <a:t> </a:t>
            </a:r>
            <a:r>
              <a:rPr lang="en-US" altLang="zh-CN" sz="2400" dirty="0"/>
              <a:t>(born October 11, 1943) is a computer scientist specializing in database research. Through a series of academic prototypes and commercial startups, </a:t>
            </a:r>
            <a:r>
              <a:rPr lang="en-US" altLang="zh-CN" sz="2400" dirty="0" err="1"/>
              <a:t>Stonebraker's</a:t>
            </a:r>
            <a:r>
              <a:rPr lang="en-US" altLang="zh-CN" sz="2400" dirty="0"/>
              <a:t> research and products are central to many relational database systems. He is also the founder of many database companies, including Ingres Corporation, </a:t>
            </a:r>
            <a:r>
              <a:rPr lang="en-US" altLang="zh-CN" sz="2400" dirty="0" err="1"/>
              <a:t>Illustra</a:t>
            </a:r>
            <a:r>
              <a:rPr lang="en-US" altLang="zh-CN" sz="2400" dirty="0"/>
              <a:t>, Paradigm4.</a:t>
            </a:r>
          </a:p>
          <a:p>
            <a:pPr>
              <a:lnSpc>
                <a:spcPts val="3500"/>
              </a:lnSpc>
            </a:pPr>
            <a:r>
              <a:rPr lang="en-US" altLang="zh-CN" sz="2400" dirty="0"/>
              <a:t>He won 2014 Turing Award, often described as "the Nobel Prize for computing.</a:t>
            </a:r>
          </a:p>
          <a:p>
            <a:pPr>
              <a:lnSpc>
                <a:spcPts val="3500"/>
              </a:lnSpc>
            </a:pPr>
            <a:endParaRPr lang="zh-CN" altLang="en-US" sz="2400" dirty="0"/>
          </a:p>
        </p:txBody>
      </p:sp>
      <p:pic>
        <p:nvPicPr>
          <p:cNvPr id="11266" name="Picture 2">
            <a:extLst>
              <a:ext uri="{FF2B5EF4-FFF2-40B4-BE49-F238E27FC236}">
                <a16:creationId xmlns:a16="http://schemas.microsoft.com/office/drawing/2014/main" id="{9F87463E-57F4-4A9C-AF61-549FFF35E5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878" y="522317"/>
            <a:ext cx="2318236" cy="1854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53416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B744FEC2-EB08-421F-8095-15C3808BA775}"/>
              </a:ext>
            </a:extLst>
          </p:cNvPr>
          <p:cNvSpPr txBox="1"/>
          <p:nvPr/>
        </p:nvSpPr>
        <p:spPr>
          <a:xfrm>
            <a:off x="2959767" y="722844"/>
            <a:ext cx="8499593" cy="923330"/>
          </a:xfrm>
          <a:prstGeom prst="rect">
            <a:avLst/>
          </a:prstGeom>
          <a:noFill/>
        </p:spPr>
        <p:txBody>
          <a:bodyPr wrap="square" rtlCol="0">
            <a:spAutoFit/>
          </a:bodyPr>
          <a:lstStyle/>
          <a:p>
            <a:pPr algn="ctr"/>
            <a:r>
              <a:rPr lang="en-US" altLang="zh-CN" sz="5400" b="1" i="0" dirty="0">
                <a:solidFill>
                  <a:schemeClr val="accent5">
                    <a:lumMod val="75000"/>
                  </a:schemeClr>
                </a:solidFill>
                <a:effectLst/>
                <a:latin typeface="Georgia" panose="02040502050405020303" pitchFamily="18" charset="0"/>
              </a:rPr>
              <a:t>Whitfield Diffie(2015)</a:t>
            </a:r>
            <a:endParaRPr lang="zh-CN" altLang="en-US" sz="5400" dirty="0"/>
          </a:p>
        </p:txBody>
      </p:sp>
      <p:sp>
        <p:nvSpPr>
          <p:cNvPr id="8" name="文本框 7">
            <a:extLst>
              <a:ext uri="{FF2B5EF4-FFF2-40B4-BE49-F238E27FC236}">
                <a16:creationId xmlns:a16="http://schemas.microsoft.com/office/drawing/2014/main" id="{447582BD-A8BC-4C3F-9AE4-7BEA25723BCD}"/>
              </a:ext>
            </a:extLst>
          </p:cNvPr>
          <p:cNvSpPr txBox="1"/>
          <p:nvPr/>
        </p:nvSpPr>
        <p:spPr>
          <a:xfrm>
            <a:off x="593878" y="2825765"/>
            <a:ext cx="10865483" cy="3204210"/>
          </a:xfrm>
          <a:prstGeom prst="rect">
            <a:avLst/>
          </a:prstGeom>
          <a:noFill/>
        </p:spPr>
        <p:txBody>
          <a:bodyPr wrap="square" rtlCol="0">
            <a:spAutoFit/>
          </a:bodyPr>
          <a:lstStyle/>
          <a:p>
            <a:pPr>
              <a:lnSpc>
                <a:spcPts val="3500"/>
              </a:lnSpc>
            </a:pPr>
            <a:r>
              <a:rPr lang="en-US" altLang="zh-CN" sz="2400" b="1" dirty="0"/>
              <a:t>Whitfield Diffie </a:t>
            </a:r>
            <a:r>
              <a:rPr lang="en-US" altLang="zh-CN" sz="2400" dirty="0"/>
              <a:t>(born June 5, 1944) is best known for discovering the concept of public key cryptography, which underlies the security of internet commerce and all modern secure communication systems. He is a Consulting Scholar in the Center for International Security and Cooperation at Stanford and a Visiting Professor at Royal Holloway College of the University of London.</a:t>
            </a:r>
          </a:p>
          <a:p>
            <a:pPr>
              <a:lnSpc>
                <a:spcPts val="3500"/>
              </a:lnSpc>
            </a:pPr>
            <a:r>
              <a:rPr lang="en-US" altLang="zh-CN" sz="2400" dirty="0"/>
              <a:t>In 2015, He won the Turing Award for outstanding contributions to the RSA encryption algorithm in public key cryptography.</a:t>
            </a:r>
            <a:endParaRPr lang="zh-CN" altLang="en-US" sz="2400" dirty="0"/>
          </a:p>
        </p:txBody>
      </p:sp>
      <p:pic>
        <p:nvPicPr>
          <p:cNvPr id="13314" name="Picture 2" descr="Whitfield Diffie">
            <a:extLst>
              <a:ext uri="{FF2B5EF4-FFF2-40B4-BE49-F238E27FC236}">
                <a16:creationId xmlns:a16="http://schemas.microsoft.com/office/drawing/2014/main" id="{9FFC3D72-80F5-4562-9199-977B96D1F0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640" y="445670"/>
            <a:ext cx="1392000" cy="208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41144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B744FEC2-EB08-421F-8095-15C3808BA775}"/>
              </a:ext>
            </a:extLst>
          </p:cNvPr>
          <p:cNvSpPr txBox="1"/>
          <p:nvPr/>
        </p:nvSpPr>
        <p:spPr>
          <a:xfrm>
            <a:off x="2959767" y="722844"/>
            <a:ext cx="8499593" cy="923330"/>
          </a:xfrm>
          <a:prstGeom prst="rect">
            <a:avLst/>
          </a:prstGeom>
          <a:noFill/>
        </p:spPr>
        <p:txBody>
          <a:bodyPr wrap="square" rtlCol="0">
            <a:spAutoFit/>
          </a:bodyPr>
          <a:lstStyle/>
          <a:p>
            <a:pPr algn="ctr"/>
            <a:r>
              <a:rPr lang="en-US" altLang="zh-CN" sz="5400" b="1" i="0" dirty="0">
                <a:solidFill>
                  <a:schemeClr val="accent5">
                    <a:lumMod val="75000"/>
                  </a:schemeClr>
                </a:solidFill>
                <a:effectLst/>
                <a:latin typeface="Georgia" panose="02040502050405020303" pitchFamily="18" charset="0"/>
              </a:rPr>
              <a:t>Martin Hellman(2015)</a:t>
            </a:r>
            <a:endParaRPr lang="zh-CN" altLang="en-US" sz="5400" dirty="0"/>
          </a:p>
        </p:txBody>
      </p:sp>
      <p:sp>
        <p:nvSpPr>
          <p:cNvPr id="8" name="文本框 7">
            <a:extLst>
              <a:ext uri="{FF2B5EF4-FFF2-40B4-BE49-F238E27FC236}">
                <a16:creationId xmlns:a16="http://schemas.microsoft.com/office/drawing/2014/main" id="{447582BD-A8BC-4C3F-9AE4-7BEA25723BCD}"/>
              </a:ext>
            </a:extLst>
          </p:cNvPr>
          <p:cNvSpPr txBox="1"/>
          <p:nvPr/>
        </p:nvSpPr>
        <p:spPr>
          <a:xfrm>
            <a:off x="593878" y="2825765"/>
            <a:ext cx="10865483" cy="3204210"/>
          </a:xfrm>
          <a:prstGeom prst="rect">
            <a:avLst/>
          </a:prstGeom>
          <a:noFill/>
        </p:spPr>
        <p:txBody>
          <a:bodyPr wrap="square" rtlCol="0">
            <a:spAutoFit/>
          </a:bodyPr>
          <a:lstStyle/>
          <a:p>
            <a:pPr>
              <a:lnSpc>
                <a:spcPts val="3500"/>
              </a:lnSpc>
            </a:pPr>
            <a:r>
              <a:rPr lang="en-US" altLang="zh-CN" sz="2400" b="1" dirty="0"/>
              <a:t>Martin Edward Hellman </a:t>
            </a:r>
            <a:r>
              <a:rPr lang="en-US" altLang="zh-CN" sz="2400" dirty="0"/>
              <a:t>(born October 2, 1945) is an American cryptologist, best known for his invention of public key cryptography in cooperation with Whitfield Diffie and Ralph Merkle. Hellman is a longtime contributor to the computer privacy debate, has applied risk analysis to a potential failure of nuclear deterrence.</a:t>
            </a:r>
          </a:p>
          <a:p>
            <a:pPr>
              <a:lnSpc>
                <a:spcPts val="3500"/>
              </a:lnSpc>
            </a:pPr>
            <a:r>
              <a:rPr lang="en-US" altLang="zh-CN" sz="2400" dirty="0"/>
              <a:t>In 2015, He won the Turing Award for outstanding contributions to the RSA encryption algorithm in public key cryptography.</a:t>
            </a:r>
            <a:endParaRPr lang="zh-CN" altLang="en-US" sz="2400" dirty="0"/>
          </a:p>
        </p:txBody>
      </p:sp>
      <p:pic>
        <p:nvPicPr>
          <p:cNvPr id="14338" name="Picture 2" descr="Martin Edward Hellman">
            <a:extLst>
              <a:ext uri="{FF2B5EF4-FFF2-40B4-BE49-F238E27FC236}">
                <a16:creationId xmlns:a16="http://schemas.microsoft.com/office/drawing/2014/main" id="{772AC071-D093-4DC0-AD41-E001D2A7A6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878" y="362953"/>
            <a:ext cx="1789714" cy="208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66008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B744FEC2-EB08-421F-8095-15C3808BA775}"/>
              </a:ext>
            </a:extLst>
          </p:cNvPr>
          <p:cNvSpPr txBox="1"/>
          <p:nvPr/>
        </p:nvSpPr>
        <p:spPr>
          <a:xfrm>
            <a:off x="2959767" y="722844"/>
            <a:ext cx="8499593" cy="923330"/>
          </a:xfrm>
          <a:prstGeom prst="rect">
            <a:avLst/>
          </a:prstGeom>
          <a:noFill/>
        </p:spPr>
        <p:txBody>
          <a:bodyPr wrap="square" rtlCol="0">
            <a:spAutoFit/>
          </a:bodyPr>
          <a:lstStyle/>
          <a:p>
            <a:pPr algn="ctr"/>
            <a:r>
              <a:rPr lang="en-US" altLang="zh-CN" sz="5400" b="1" i="0" dirty="0">
                <a:solidFill>
                  <a:schemeClr val="accent5">
                    <a:lumMod val="75000"/>
                  </a:schemeClr>
                </a:solidFill>
                <a:effectLst/>
                <a:latin typeface="Georgia" panose="02040502050405020303" pitchFamily="18" charset="0"/>
              </a:rPr>
              <a:t>Tim Berners-Lee(2016)</a:t>
            </a:r>
            <a:endParaRPr lang="zh-CN" altLang="en-US" sz="5400" dirty="0"/>
          </a:p>
        </p:txBody>
      </p:sp>
      <p:sp>
        <p:nvSpPr>
          <p:cNvPr id="8" name="文本框 7">
            <a:extLst>
              <a:ext uri="{FF2B5EF4-FFF2-40B4-BE49-F238E27FC236}">
                <a16:creationId xmlns:a16="http://schemas.microsoft.com/office/drawing/2014/main" id="{447582BD-A8BC-4C3F-9AE4-7BEA25723BCD}"/>
              </a:ext>
            </a:extLst>
          </p:cNvPr>
          <p:cNvSpPr txBox="1"/>
          <p:nvPr/>
        </p:nvSpPr>
        <p:spPr>
          <a:xfrm>
            <a:off x="593878" y="2825765"/>
            <a:ext cx="10865483" cy="3653051"/>
          </a:xfrm>
          <a:prstGeom prst="rect">
            <a:avLst/>
          </a:prstGeom>
          <a:noFill/>
        </p:spPr>
        <p:txBody>
          <a:bodyPr wrap="square" rtlCol="0">
            <a:spAutoFit/>
          </a:bodyPr>
          <a:lstStyle/>
          <a:p>
            <a:pPr>
              <a:lnSpc>
                <a:spcPts val="3500"/>
              </a:lnSpc>
            </a:pPr>
            <a:r>
              <a:rPr lang="en-US" altLang="zh-CN" sz="2400" b="1" dirty="0"/>
              <a:t>Tim Berners-Lee, </a:t>
            </a:r>
            <a:r>
              <a:rPr lang="en-US" altLang="zh-CN" sz="2400" dirty="0"/>
              <a:t>(born June 8, 1955, London, England), British computer scientist, generally credited as the inventor of the World Wide Web. In 2004 he was awarded a knighthood by Queen Elizabeth II of the United Kingdom and the inaugural Millennium Technology Prize (€1 million) by the Finnish Technology Award Foundation.</a:t>
            </a:r>
          </a:p>
          <a:p>
            <a:pPr>
              <a:lnSpc>
                <a:spcPts val="3500"/>
              </a:lnSpc>
            </a:pPr>
            <a:r>
              <a:rPr lang="en-US" altLang="zh-CN" sz="2400" dirty="0"/>
              <a:t>He received the 2016 Turing Award "for inventing the World Wide Web, the first web browser, and the fundamental protocols and algorithms allowing the Web to scale".</a:t>
            </a:r>
            <a:endParaRPr lang="zh-CN" altLang="en-US" sz="2400" dirty="0"/>
          </a:p>
        </p:txBody>
      </p:sp>
      <p:pic>
        <p:nvPicPr>
          <p:cNvPr id="15362" name="Picture 2" descr="Sir Tim Berners Lee arriving at the Guildhall to receive the Honorary Freedom of the City of London">
            <a:extLst>
              <a:ext uri="{FF2B5EF4-FFF2-40B4-BE49-F238E27FC236}">
                <a16:creationId xmlns:a16="http://schemas.microsoft.com/office/drawing/2014/main" id="{EC795A5A-AEF4-42E4-96C2-22AE968AE8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640" y="432739"/>
            <a:ext cx="1670400" cy="208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06518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B744FEC2-EB08-421F-8095-15C3808BA775}"/>
              </a:ext>
            </a:extLst>
          </p:cNvPr>
          <p:cNvSpPr txBox="1"/>
          <p:nvPr/>
        </p:nvSpPr>
        <p:spPr>
          <a:xfrm>
            <a:off x="2959767" y="722844"/>
            <a:ext cx="8499593" cy="923330"/>
          </a:xfrm>
          <a:prstGeom prst="rect">
            <a:avLst/>
          </a:prstGeom>
          <a:noFill/>
        </p:spPr>
        <p:txBody>
          <a:bodyPr wrap="square" rtlCol="0">
            <a:spAutoFit/>
          </a:bodyPr>
          <a:lstStyle/>
          <a:p>
            <a:pPr algn="ctr"/>
            <a:r>
              <a:rPr lang="en-US" altLang="zh-CN" sz="5400" b="1" i="0" dirty="0">
                <a:solidFill>
                  <a:schemeClr val="accent5">
                    <a:lumMod val="75000"/>
                  </a:schemeClr>
                </a:solidFill>
                <a:effectLst/>
                <a:latin typeface="Georgia" panose="02040502050405020303" pitchFamily="18" charset="0"/>
              </a:rPr>
              <a:t>John L. Hennessy(2017)</a:t>
            </a:r>
            <a:endParaRPr lang="zh-CN" altLang="en-US" sz="5400" dirty="0"/>
          </a:p>
        </p:txBody>
      </p:sp>
      <p:sp>
        <p:nvSpPr>
          <p:cNvPr id="8" name="文本框 7">
            <a:extLst>
              <a:ext uri="{FF2B5EF4-FFF2-40B4-BE49-F238E27FC236}">
                <a16:creationId xmlns:a16="http://schemas.microsoft.com/office/drawing/2014/main" id="{447582BD-A8BC-4C3F-9AE4-7BEA25723BCD}"/>
              </a:ext>
            </a:extLst>
          </p:cNvPr>
          <p:cNvSpPr txBox="1"/>
          <p:nvPr/>
        </p:nvSpPr>
        <p:spPr>
          <a:xfrm>
            <a:off x="593878" y="2825765"/>
            <a:ext cx="10865483" cy="3204210"/>
          </a:xfrm>
          <a:prstGeom prst="rect">
            <a:avLst/>
          </a:prstGeom>
          <a:noFill/>
        </p:spPr>
        <p:txBody>
          <a:bodyPr wrap="square" rtlCol="0">
            <a:spAutoFit/>
          </a:bodyPr>
          <a:lstStyle/>
          <a:p>
            <a:pPr>
              <a:lnSpc>
                <a:spcPts val="3500"/>
              </a:lnSpc>
            </a:pPr>
            <a:r>
              <a:rPr lang="en-US" altLang="zh-CN" sz="2400" b="1" dirty="0"/>
              <a:t>John Leroy Hennessy </a:t>
            </a:r>
            <a:r>
              <a:rPr lang="en-US" altLang="zh-CN" sz="2400" dirty="0"/>
              <a:t>(born September 22, 1952) is an American computer scientist, academician and businessman who serves as chairman of Alphabet Inc. Hennessy is one of the founders of MIPS Computer Systems Inc. as well as Atheros and served as the tenth President of Stanford University. </a:t>
            </a:r>
          </a:p>
          <a:p>
            <a:pPr>
              <a:lnSpc>
                <a:spcPts val="3500"/>
              </a:lnSpc>
            </a:pPr>
            <a:r>
              <a:rPr lang="en-US" altLang="zh-CN" sz="2400" dirty="0"/>
              <a:t>Along with David Patterson, Hennessy was a recipient of the 2017 Turing Award for their work in developing the reduced instruction set computer (RISC) architecture, which is now used in 99% of new computer chips.</a:t>
            </a:r>
          </a:p>
        </p:txBody>
      </p:sp>
      <p:pic>
        <p:nvPicPr>
          <p:cNvPr id="16386" name="Picture 2">
            <a:extLst>
              <a:ext uri="{FF2B5EF4-FFF2-40B4-BE49-F238E27FC236}">
                <a16:creationId xmlns:a16="http://schemas.microsoft.com/office/drawing/2014/main" id="{B2783081-96C2-43FC-851D-D7869F173D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429" y="379184"/>
            <a:ext cx="1578557" cy="208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47972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B744FEC2-EB08-421F-8095-15C3808BA775}"/>
              </a:ext>
            </a:extLst>
          </p:cNvPr>
          <p:cNvSpPr txBox="1"/>
          <p:nvPr/>
        </p:nvSpPr>
        <p:spPr>
          <a:xfrm>
            <a:off x="2959767" y="722844"/>
            <a:ext cx="8499593" cy="923330"/>
          </a:xfrm>
          <a:prstGeom prst="rect">
            <a:avLst/>
          </a:prstGeom>
          <a:noFill/>
        </p:spPr>
        <p:txBody>
          <a:bodyPr wrap="square" rtlCol="0">
            <a:spAutoFit/>
          </a:bodyPr>
          <a:lstStyle/>
          <a:p>
            <a:pPr algn="ctr"/>
            <a:r>
              <a:rPr lang="en-US" altLang="zh-CN" sz="5400" b="1" i="0" dirty="0">
                <a:solidFill>
                  <a:schemeClr val="accent5">
                    <a:lumMod val="75000"/>
                  </a:schemeClr>
                </a:solidFill>
                <a:effectLst/>
                <a:latin typeface="Georgia" panose="02040502050405020303" pitchFamily="18" charset="0"/>
              </a:rPr>
              <a:t>David Patterson(2017)</a:t>
            </a:r>
            <a:endParaRPr lang="zh-CN" altLang="en-US" sz="5400" dirty="0"/>
          </a:p>
        </p:txBody>
      </p:sp>
      <p:sp>
        <p:nvSpPr>
          <p:cNvPr id="8" name="文本框 7">
            <a:extLst>
              <a:ext uri="{FF2B5EF4-FFF2-40B4-BE49-F238E27FC236}">
                <a16:creationId xmlns:a16="http://schemas.microsoft.com/office/drawing/2014/main" id="{447582BD-A8BC-4C3F-9AE4-7BEA25723BCD}"/>
              </a:ext>
            </a:extLst>
          </p:cNvPr>
          <p:cNvSpPr txBox="1"/>
          <p:nvPr/>
        </p:nvSpPr>
        <p:spPr>
          <a:xfrm>
            <a:off x="593878" y="2825765"/>
            <a:ext cx="10865483" cy="3204210"/>
          </a:xfrm>
          <a:prstGeom prst="rect">
            <a:avLst/>
          </a:prstGeom>
          <a:noFill/>
        </p:spPr>
        <p:txBody>
          <a:bodyPr wrap="square" rtlCol="0">
            <a:spAutoFit/>
          </a:bodyPr>
          <a:lstStyle/>
          <a:p>
            <a:pPr>
              <a:lnSpc>
                <a:spcPts val="3500"/>
              </a:lnSpc>
            </a:pPr>
            <a:r>
              <a:rPr lang="en-US" altLang="zh-CN" sz="2400" b="1" dirty="0"/>
              <a:t>David Andrew Patterson </a:t>
            </a:r>
            <a:r>
              <a:rPr lang="en-US" altLang="zh-CN" sz="2400" dirty="0"/>
              <a:t>(born November 16, 1947) is an American computer pioneer and academic who has held the position of professor of computer science at the University of California, Berkeley since 1976. He currently is vice chair of the board of directors of the RISC-V Foundation, and the Pardee Professor of Computer Science, Emeritus at UC Berkeley.</a:t>
            </a:r>
          </a:p>
          <a:p>
            <a:pPr>
              <a:lnSpc>
                <a:spcPts val="3500"/>
              </a:lnSpc>
            </a:pPr>
            <a:r>
              <a:rPr lang="en-US" altLang="zh-CN" sz="2400" dirty="0"/>
              <a:t>Hennessy and Patterson won the 2017 Turing Award for their work in developing RISC.</a:t>
            </a:r>
          </a:p>
        </p:txBody>
      </p:sp>
      <p:pic>
        <p:nvPicPr>
          <p:cNvPr id="17410" name="Picture 2" descr="David Patterson - Premios Fronteras">
            <a:extLst>
              <a:ext uri="{FF2B5EF4-FFF2-40B4-BE49-F238E27FC236}">
                <a16:creationId xmlns:a16="http://schemas.microsoft.com/office/drawing/2014/main" id="{DC3F37E2-9ADC-4374-BBF6-BBF9A58A9C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640" y="410478"/>
            <a:ext cx="1827000" cy="208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10050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B744FEC2-EB08-421F-8095-15C3808BA775}"/>
              </a:ext>
            </a:extLst>
          </p:cNvPr>
          <p:cNvSpPr txBox="1"/>
          <p:nvPr/>
        </p:nvSpPr>
        <p:spPr>
          <a:xfrm>
            <a:off x="2959767" y="722844"/>
            <a:ext cx="8499593" cy="923330"/>
          </a:xfrm>
          <a:prstGeom prst="rect">
            <a:avLst/>
          </a:prstGeom>
          <a:noFill/>
        </p:spPr>
        <p:txBody>
          <a:bodyPr wrap="square" rtlCol="0">
            <a:spAutoFit/>
          </a:bodyPr>
          <a:lstStyle/>
          <a:p>
            <a:pPr algn="ctr"/>
            <a:r>
              <a:rPr lang="en-US" altLang="zh-CN" sz="5400" b="1" i="0" dirty="0" err="1">
                <a:solidFill>
                  <a:schemeClr val="accent5">
                    <a:lumMod val="75000"/>
                  </a:schemeClr>
                </a:solidFill>
                <a:effectLst/>
                <a:latin typeface="Georgia" panose="02040502050405020303" pitchFamily="18" charset="0"/>
              </a:rPr>
              <a:t>Yoshua</a:t>
            </a:r>
            <a:r>
              <a:rPr lang="en-US" altLang="zh-CN" sz="5400" b="1" i="0" dirty="0">
                <a:solidFill>
                  <a:schemeClr val="accent5">
                    <a:lumMod val="75000"/>
                  </a:schemeClr>
                </a:solidFill>
                <a:effectLst/>
                <a:latin typeface="Georgia" panose="02040502050405020303" pitchFamily="18" charset="0"/>
              </a:rPr>
              <a:t> </a:t>
            </a:r>
            <a:r>
              <a:rPr lang="en-US" altLang="zh-CN" sz="5400" b="1" i="0" dirty="0" err="1">
                <a:solidFill>
                  <a:schemeClr val="accent5">
                    <a:lumMod val="75000"/>
                  </a:schemeClr>
                </a:solidFill>
                <a:effectLst/>
                <a:latin typeface="Georgia" panose="02040502050405020303" pitchFamily="18" charset="0"/>
              </a:rPr>
              <a:t>Bengio</a:t>
            </a:r>
            <a:r>
              <a:rPr lang="en-US" altLang="zh-CN" sz="5400" b="1" i="0" dirty="0">
                <a:solidFill>
                  <a:schemeClr val="accent5">
                    <a:lumMod val="75000"/>
                  </a:schemeClr>
                </a:solidFill>
                <a:effectLst/>
                <a:latin typeface="Georgia" panose="02040502050405020303" pitchFamily="18" charset="0"/>
              </a:rPr>
              <a:t>(2018)</a:t>
            </a:r>
            <a:endParaRPr lang="zh-CN" altLang="en-US" sz="5400" dirty="0"/>
          </a:p>
        </p:txBody>
      </p:sp>
      <p:sp>
        <p:nvSpPr>
          <p:cNvPr id="8" name="文本框 7">
            <a:extLst>
              <a:ext uri="{FF2B5EF4-FFF2-40B4-BE49-F238E27FC236}">
                <a16:creationId xmlns:a16="http://schemas.microsoft.com/office/drawing/2014/main" id="{447582BD-A8BC-4C3F-9AE4-7BEA25723BCD}"/>
              </a:ext>
            </a:extLst>
          </p:cNvPr>
          <p:cNvSpPr txBox="1"/>
          <p:nvPr/>
        </p:nvSpPr>
        <p:spPr>
          <a:xfrm>
            <a:off x="593878" y="2825765"/>
            <a:ext cx="10865483" cy="3204210"/>
          </a:xfrm>
          <a:prstGeom prst="rect">
            <a:avLst/>
          </a:prstGeom>
          <a:noFill/>
        </p:spPr>
        <p:txBody>
          <a:bodyPr wrap="square" rtlCol="0">
            <a:spAutoFit/>
          </a:bodyPr>
          <a:lstStyle/>
          <a:p>
            <a:pPr>
              <a:lnSpc>
                <a:spcPts val="3500"/>
              </a:lnSpc>
            </a:pPr>
            <a:r>
              <a:rPr lang="en-US" altLang="zh-CN" sz="2400" b="1" dirty="0" err="1"/>
              <a:t>Yoshua</a:t>
            </a:r>
            <a:r>
              <a:rPr lang="en-US" altLang="zh-CN" sz="2400" b="1" dirty="0"/>
              <a:t> </a:t>
            </a:r>
            <a:r>
              <a:rPr lang="en-US" altLang="zh-CN" sz="2400" b="1" dirty="0" err="1"/>
              <a:t>Bengio</a:t>
            </a:r>
            <a:r>
              <a:rPr lang="en-US" altLang="zh-CN" sz="2400" b="1" dirty="0"/>
              <a:t> </a:t>
            </a:r>
            <a:r>
              <a:rPr lang="en-US" altLang="zh-CN" sz="2400" dirty="0"/>
              <a:t>(born March 5, 1964, Canadian) is a Canadian computer scientist, most noted for his work on artificial neural networks and deep learning. He is a professor at the Department of Computer Science and Operations Research at the Université de Montréal and scientific director of the Montreal Institute for Learning Algorithms (MILA).</a:t>
            </a:r>
          </a:p>
          <a:p>
            <a:pPr>
              <a:lnSpc>
                <a:spcPts val="3500"/>
              </a:lnSpc>
            </a:pPr>
            <a:r>
              <a:rPr lang="en-US" altLang="zh-CN" sz="2400" dirty="0" err="1"/>
              <a:t>Bengio</a:t>
            </a:r>
            <a:r>
              <a:rPr lang="en-US" altLang="zh-CN" sz="2400" dirty="0"/>
              <a:t> received the 2018 ACM A.M. Turing Award, together with Geoffrey Hinton and Yann </a:t>
            </a:r>
            <a:r>
              <a:rPr lang="en-US" altLang="zh-CN" sz="2400" dirty="0" err="1"/>
              <a:t>LeCun</a:t>
            </a:r>
            <a:r>
              <a:rPr lang="en-US" altLang="zh-CN" sz="2400" dirty="0"/>
              <a:t>, for their work in deep learning.</a:t>
            </a:r>
          </a:p>
        </p:txBody>
      </p:sp>
      <p:pic>
        <p:nvPicPr>
          <p:cNvPr id="18434" name="Picture 2">
            <a:extLst>
              <a:ext uri="{FF2B5EF4-FFF2-40B4-BE49-F238E27FC236}">
                <a16:creationId xmlns:a16="http://schemas.microsoft.com/office/drawing/2014/main" id="{D6FBD095-9717-4F61-BD3F-0F17C4AFA6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878" y="323850"/>
            <a:ext cx="1572289" cy="208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50145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B744FEC2-EB08-421F-8095-15C3808BA775}"/>
              </a:ext>
            </a:extLst>
          </p:cNvPr>
          <p:cNvSpPr txBox="1"/>
          <p:nvPr/>
        </p:nvSpPr>
        <p:spPr>
          <a:xfrm>
            <a:off x="2959767" y="722844"/>
            <a:ext cx="8499593" cy="923330"/>
          </a:xfrm>
          <a:prstGeom prst="rect">
            <a:avLst/>
          </a:prstGeom>
          <a:noFill/>
        </p:spPr>
        <p:txBody>
          <a:bodyPr wrap="square" rtlCol="0">
            <a:spAutoFit/>
          </a:bodyPr>
          <a:lstStyle/>
          <a:p>
            <a:pPr algn="ctr"/>
            <a:r>
              <a:rPr lang="en-US" altLang="zh-CN" sz="5400" b="1" i="0" dirty="0">
                <a:solidFill>
                  <a:schemeClr val="accent5">
                    <a:lumMod val="75000"/>
                  </a:schemeClr>
                </a:solidFill>
                <a:effectLst/>
                <a:latin typeface="Georgia" panose="02040502050405020303" pitchFamily="18" charset="0"/>
              </a:rPr>
              <a:t>Geoffrey Hinton(2018)</a:t>
            </a:r>
            <a:endParaRPr lang="zh-CN" altLang="en-US" sz="5400" dirty="0"/>
          </a:p>
        </p:txBody>
      </p:sp>
      <p:sp>
        <p:nvSpPr>
          <p:cNvPr id="8" name="文本框 7">
            <a:extLst>
              <a:ext uri="{FF2B5EF4-FFF2-40B4-BE49-F238E27FC236}">
                <a16:creationId xmlns:a16="http://schemas.microsoft.com/office/drawing/2014/main" id="{447582BD-A8BC-4C3F-9AE4-7BEA25723BCD}"/>
              </a:ext>
            </a:extLst>
          </p:cNvPr>
          <p:cNvSpPr txBox="1"/>
          <p:nvPr/>
        </p:nvSpPr>
        <p:spPr>
          <a:xfrm>
            <a:off x="593878" y="2825765"/>
            <a:ext cx="10865483" cy="3204210"/>
          </a:xfrm>
          <a:prstGeom prst="rect">
            <a:avLst/>
          </a:prstGeom>
          <a:noFill/>
        </p:spPr>
        <p:txBody>
          <a:bodyPr wrap="square" rtlCol="0">
            <a:spAutoFit/>
          </a:bodyPr>
          <a:lstStyle/>
          <a:p>
            <a:pPr>
              <a:lnSpc>
                <a:spcPts val="3500"/>
              </a:lnSpc>
            </a:pPr>
            <a:r>
              <a:rPr lang="en-US" altLang="zh-CN" sz="2400" b="1" dirty="0"/>
              <a:t>Geoffrey Everest Hinton </a:t>
            </a:r>
            <a:r>
              <a:rPr lang="en-US" altLang="zh-CN" sz="2400" dirty="0"/>
              <a:t>(born 6 December 1947) is a British-Canadian cognitive psychologist and computer scientist, most noted for his work on artificial neural networks. Since 2013, he has divided his time working for Google (Google Brain) and the University of Toronto. In 2017, he co-founded and became the Chief Scientific Advisor of the Vector Institute in Toronto.</a:t>
            </a:r>
          </a:p>
          <a:p>
            <a:pPr>
              <a:lnSpc>
                <a:spcPts val="3500"/>
              </a:lnSpc>
            </a:pPr>
            <a:r>
              <a:rPr lang="en-US" altLang="zh-CN" sz="2400" dirty="0"/>
              <a:t>Hinton received the 2018 Turing Award, together with </a:t>
            </a:r>
            <a:r>
              <a:rPr lang="en-US" altLang="zh-CN" sz="2400" dirty="0" err="1"/>
              <a:t>Yoshua</a:t>
            </a:r>
            <a:r>
              <a:rPr lang="en-US" altLang="zh-CN" sz="2400" dirty="0"/>
              <a:t> </a:t>
            </a:r>
            <a:r>
              <a:rPr lang="en-US" altLang="zh-CN" sz="2400" dirty="0" err="1"/>
              <a:t>Bengio</a:t>
            </a:r>
            <a:r>
              <a:rPr lang="en-US" altLang="zh-CN" sz="2400" dirty="0"/>
              <a:t> and Yann </a:t>
            </a:r>
            <a:r>
              <a:rPr lang="en-US" altLang="zh-CN" sz="2400" dirty="0" err="1"/>
              <a:t>LeCun</a:t>
            </a:r>
            <a:r>
              <a:rPr lang="en-US" altLang="zh-CN" sz="2400" dirty="0"/>
              <a:t>, for their work on deep learning.</a:t>
            </a:r>
          </a:p>
        </p:txBody>
      </p:sp>
      <p:pic>
        <p:nvPicPr>
          <p:cNvPr id="19458" name="Picture 2">
            <a:extLst>
              <a:ext uri="{FF2B5EF4-FFF2-40B4-BE49-F238E27FC236}">
                <a16:creationId xmlns:a16="http://schemas.microsoft.com/office/drawing/2014/main" id="{9A8767BB-1A06-4138-8BE0-CFBBD8D413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878" y="400050"/>
            <a:ext cx="1562449" cy="208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7239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B744FEC2-EB08-421F-8095-15C3808BA775}"/>
              </a:ext>
            </a:extLst>
          </p:cNvPr>
          <p:cNvSpPr txBox="1"/>
          <p:nvPr/>
        </p:nvSpPr>
        <p:spPr>
          <a:xfrm>
            <a:off x="2959768" y="722844"/>
            <a:ext cx="8045116" cy="923330"/>
          </a:xfrm>
          <a:prstGeom prst="rect">
            <a:avLst/>
          </a:prstGeom>
          <a:noFill/>
        </p:spPr>
        <p:txBody>
          <a:bodyPr wrap="square" rtlCol="0">
            <a:spAutoFit/>
          </a:bodyPr>
          <a:lstStyle/>
          <a:p>
            <a:pPr algn="ctr"/>
            <a:r>
              <a:rPr lang="en-US" altLang="zh-CN" sz="5400" b="1" i="0" dirty="0">
                <a:solidFill>
                  <a:schemeClr val="accent5">
                    <a:lumMod val="75000"/>
                  </a:schemeClr>
                </a:solidFill>
                <a:effectLst/>
                <a:latin typeface="Georgia" panose="02040502050405020303" pitchFamily="18" charset="0"/>
              </a:rPr>
              <a:t>Ole-Johan Dahl(2001)</a:t>
            </a:r>
            <a:endParaRPr lang="zh-CN" altLang="en-US" sz="5400" dirty="0"/>
          </a:p>
        </p:txBody>
      </p:sp>
      <p:sp>
        <p:nvSpPr>
          <p:cNvPr id="8" name="文本框 7">
            <a:extLst>
              <a:ext uri="{FF2B5EF4-FFF2-40B4-BE49-F238E27FC236}">
                <a16:creationId xmlns:a16="http://schemas.microsoft.com/office/drawing/2014/main" id="{447582BD-A8BC-4C3F-9AE4-7BEA25723BCD}"/>
              </a:ext>
            </a:extLst>
          </p:cNvPr>
          <p:cNvSpPr txBox="1"/>
          <p:nvPr/>
        </p:nvSpPr>
        <p:spPr>
          <a:xfrm>
            <a:off x="593878" y="2825765"/>
            <a:ext cx="10865483" cy="3653051"/>
          </a:xfrm>
          <a:prstGeom prst="rect">
            <a:avLst/>
          </a:prstGeom>
          <a:noFill/>
        </p:spPr>
        <p:txBody>
          <a:bodyPr wrap="square" rtlCol="0">
            <a:spAutoFit/>
          </a:bodyPr>
          <a:lstStyle/>
          <a:p>
            <a:pPr>
              <a:lnSpc>
                <a:spcPts val="3500"/>
              </a:lnSpc>
            </a:pPr>
            <a:r>
              <a:rPr lang="en-US" altLang="zh-CN" sz="2400" b="1" dirty="0">
                <a:ea typeface="等线 Light" panose="02010600030101010101" pitchFamily="2" charset="-122"/>
              </a:rPr>
              <a:t>Ole-Johan Dahl</a:t>
            </a:r>
            <a:r>
              <a:rPr lang="en-US" altLang="zh-CN" sz="2400" dirty="0"/>
              <a:t>(October 12, 1931, Norwegian, - June 29, 2002) was a Norwegian computer scientist. Dahl was a professor of computer science at the University of Oslo.</a:t>
            </a:r>
          </a:p>
          <a:p>
            <a:pPr>
              <a:lnSpc>
                <a:spcPts val="3500"/>
              </a:lnSpc>
            </a:pPr>
            <a:r>
              <a:rPr lang="en-US" altLang="zh-CN" sz="2400" dirty="0"/>
              <a:t>He is considered to be one of the fathers of </a:t>
            </a:r>
            <a:r>
              <a:rPr lang="en-US" altLang="zh-CN" sz="2400" b="1" dirty="0" err="1"/>
              <a:t>Simula</a:t>
            </a:r>
            <a:r>
              <a:rPr lang="en-US" altLang="zh-CN" sz="2400" b="1" dirty="0"/>
              <a:t> and object-oriented programming</a:t>
            </a:r>
            <a:r>
              <a:rPr lang="en-US" altLang="zh-CN" sz="2400" dirty="0"/>
              <a:t> along with Kristen Nygaard. The object-oriented approach is now pervasive in modern software development, including widely used imperative programming languages such as C++ and Java. He received the Turing Award for his work in 2001 (with Kristen Nygaard).</a:t>
            </a:r>
            <a:endParaRPr lang="zh-CN" altLang="en-US" sz="2400" dirty="0"/>
          </a:p>
        </p:txBody>
      </p:sp>
      <p:pic>
        <p:nvPicPr>
          <p:cNvPr id="1028" name="Picture 4">
            <a:extLst>
              <a:ext uri="{FF2B5EF4-FFF2-40B4-BE49-F238E27FC236}">
                <a16:creationId xmlns:a16="http://schemas.microsoft.com/office/drawing/2014/main" id="{EC461309-DB44-4C45-A997-4D66236C73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098" y="389170"/>
            <a:ext cx="1544189" cy="208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82277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B744FEC2-EB08-421F-8095-15C3808BA775}"/>
              </a:ext>
            </a:extLst>
          </p:cNvPr>
          <p:cNvSpPr txBox="1"/>
          <p:nvPr/>
        </p:nvSpPr>
        <p:spPr>
          <a:xfrm>
            <a:off x="2959767" y="722844"/>
            <a:ext cx="8499593" cy="923330"/>
          </a:xfrm>
          <a:prstGeom prst="rect">
            <a:avLst/>
          </a:prstGeom>
          <a:noFill/>
        </p:spPr>
        <p:txBody>
          <a:bodyPr wrap="square" rtlCol="0">
            <a:spAutoFit/>
          </a:bodyPr>
          <a:lstStyle/>
          <a:p>
            <a:pPr algn="ctr"/>
            <a:r>
              <a:rPr lang="en-US" altLang="zh-CN" sz="5400" b="1" i="0" dirty="0">
                <a:solidFill>
                  <a:schemeClr val="accent5">
                    <a:lumMod val="75000"/>
                  </a:schemeClr>
                </a:solidFill>
                <a:effectLst/>
                <a:latin typeface="Georgia" panose="02040502050405020303" pitchFamily="18" charset="0"/>
              </a:rPr>
              <a:t>Yann </a:t>
            </a:r>
            <a:r>
              <a:rPr lang="en-US" altLang="zh-CN" sz="5400" b="1" i="0" dirty="0" err="1">
                <a:solidFill>
                  <a:schemeClr val="accent5">
                    <a:lumMod val="75000"/>
                  </a:schemeClr>
                </a:solidFill>
                <a:effectLst/>
                <a:latin typeface="Georgia" panose="02040502050405020303" pitchFamily="18" charset="0"/>
              </a:rPr>
              <a:t>LeCun</a:t>
            </a:r>
            <a:r>
              <a:rPr lang="en-US" altLang="zh-CN" sz="5400" b="1" i="0" dirty="0">
                <a:solidFill>
                  <a:schemeClr val="accent5">
                    <a:lumMod val="75000"/>
                  </a:schemeClr>
                </a:solidFill>
                <a:effectLst/>
                <a:latin typeface="Georgia" panose="02040502050405020303" pitchFamily="18" charset="0"/>
              </a:rPr>
              <a:t>(2018)</a:t>
            </a:r>
            <a:endParaRPr lang="zh-CN" altLang="en-US" sz="5400" dirty="0"/>
          </a:p>
        </p:txBody>
      </p:sp>
      <p:sp>
        <p:nvSpPr>
          <p:cNvPr id="8" name="文本框 7">
            <a:extLst>
              <a:ext uri="{FF2B5EF4-FFF2-40B4-BE49-F238E27FC236}">
                <a16:creationId xmlns:a16="http://schemas.microsoft.com/office/drawing/2014/main" id="{447582BD-A8BC-4C3F-9AE4-7BEA25723BCD}"/>
              </a:ext>
            </a:extLst>
          </p:cNvPr>
          <p:cNvSpPr txBox="1"/>
          <p:nvPr/>
        </p:nvSpPr>
        <p:spPr>
          <a:xfrm>
            <a:off x="593878" y="2825765"/>
            <a:ext cx="10865483" cy="3204210"/>
          </a:xfrm>
          <a:prstGeom prst="rect">
            <a:avLst/>
          </a:prstGeom>
          <a:noFill/>
        </p:spPr>
        <p:txBody>
          <a:bodyPr wrap="square" rtlCol="0">
            <a:spAutoFit/>
          </a:bodyPr>
          <a:lstStyle/>
          <a:p>
            <a:pPr>
              <a:lnSpc>
                <a:spcPts val="3500"/>
              </a:lnSpc>
            </a:pPr>
            <a:r>
              <a:rPr lang="en-US" altLang="zh-CN" sz="2400" b="1" dirty="0"/>
              <a:t>Yann André </a:t>
            </a:r>
            <a:r>
              <a:rPr lang="en-US" altLang="zh-CN" sz="2400" b="1" dirty="0" err="1"/>
              <a:t>LeCun</a:t>
            </a:r>
            <a:r>
              <a:rPr lang="en-US" altLang="zh-CN" sz="2400" b="1" dirty="0"/>
              <a:t> </a:t>
            </a:r>
            <a:r>
              <a:rPr lang="en-US" altLang="zh-CN" sz="2400" dirty="0"/>
              <a:t>(born July 8, 1960) is a French computer scientist working primarily in the fields of machine learning, computer vision, mobile robotics, and computational neuroscience. He is the Silver Professor of the Courant Institute of Mathematical Sciences at New York University, and Vice President, Chief AI Scientist at Facebook.</a:t>
            </a:r>
          </a:p>
          <a:p>
            <a:pPr>
              <a:lnSpc>
                <a:spcPts val="3500"/>
              </a:lnSpc>
            </a:pPr>
            <a:r>
              <a:rPr lang="en-US" altLang="zh-CN" sz="2400" dirty="0" err="1"/>
              <a:t>LeCun</a:t>
            </a:r>
            <a:r>
              <a:rPr lang="en-US" altLang="zh-CN" sz="2400" dirty="0"/>
              <a:t> received the 2018 Turing Award, together with </a:t>
            </a:r>
            <a:r>
              <a:rPr lang="en-US" altLang="zh-CN" sz="2400" dirty="0" err="1"/>
              <a:t>Yoshua</a:t>
            </a:r>
            <a:r>
              <a:rPr lang="en-US" altLang="zh-CN" sz="2400" dirty="0"/>
              <a:t> </a:t>
            </a:r>
            <a:r>
              <a:rPr lang="en-US" altLang="zh-CN" sz="2400" dirty="0" err="1"/>
              <a:t>Bengio</a:t>
            </a:r>
            <a:r>
              <a:rPr lang="en-US" altLang="zh-CN" sz="2400" dirty="0"/>
              <a:t> and Geoffrey Hinton, for their work on deep learning.</a:t>
            </a:r>
          </a:p>
        </p:txBody>
      </p:sp>
      <p:pic>
        <p:nvPicPr>
          <p:cNvPr id="20486" name="Picture 6">
            <a:extLst>
              <a:ext uri="{FF2B5EF4-FFF2-40B4-BE49-F238E27FC236}">
                <a16:creationId xmlns:a16="http://schemas.microsoft.com/office/drawing/2014/main" id="{3827A8BE-DA41-4130-B3CA-90624E2008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640" y="457303"/>
            <a:ext cx="1815652" cy="208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16860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B744FEC2-EB08-421F-8095-15C3808BA775}"/>
              </a:ext>
            </a:extLst>
          </p:cNvPr>
          <p:cNvSpPr txBox="1"/>
          <p:nvPr/>
        </p:nvSpPr>
        <p:spPr>
          <a:xfrm>
            <a:off x="2959767" y="722844"/>
            <a:ext cx="8499593" cy="923330"/>
          </a:xfrm>
          <a:prstGeom prst="rect">
            <a:avLst/>
          </a:prstGeom>
          <a:noFill/>
        </p:spPr>
        <p:txBody>
          <a:bodyPr wrap="square" rtlCol="0">
            <a:spAutoFit/>
          </a:bodyPr>
          <a:lstStyle/>
          <a:p>
            <a:pPr algn="ctr"/>
            <a:r>
              <a:rPr lang="en-US" altLang="zh-CN" sz="5400" b="1" i="0" dirty="0">
                <a:solidFill>
                  <a:schemeClr val="accent5">
                    <a:lumMod val="75000"/>
                  </a:schemeClr>
                </a:solidFill>
                <a:effectLst/>
                <a:latin typeface="Georgia" panose="02040502050405020303" pitchFamily="18" charset="0"/>
              </a:rPr>
              <a:t>Edwin </a:t>
            </a:r>
            <a:r>
              <a:rPr lang="en-US" altLang="zh-CN" sz="5400" b="1" i="0" dirty="0" err="1">
                <a:solidFill>
                  <a:schemeClr val="accent5">
                    <a:lumMod val="75000"/>
                  </a:schemeClr>
                </a:solidFill>
                <a:effectLst/>
                <a:latin typeface="Georgia" panose="02040502050405020303" pitchFamily="18" charset="0"/>
              </a:rPr>
              <a:t>Catmull</a:t>
            </a:r>
            <a:r>
              <a:rPr lang="en-US" altLang="zh-CN" sz="5400" b="1" i="0" dirty="0">
                <a:solidFill>
                  <a:schemeClr val="accent5">
                    <a:lumMod val="75000"/>
                  </a:schemeClr>
                </a:solidFill>
                <a:effectLst/>
                <a:latin typeface="Georgia" panose="02040502050405020303" pitchFamily="18" charset="0"/>
              </a:rPr>
              <a:t>(2019)</a:t>
            </a:r>
            <a:endParaRPr lang="zh-CN" altLang="en-US" sz="5400" dirty="0"/>
          </a:p>
        </p:txBody>
      </p:sp>
      <p:sp>
        <p:nvSpPr>
          <p:cNvPr id="8" name="文本框 7">
            <a:extLst>
              <a:ext uri="{FF2B5EF4-FFF2-40B4-BE49-F238E27FC236}">
                <a16:creationId xmlns:a16="http://schemas.microsoft.com/office/drawing/2014/main" id="{447582BD-A8BC-4C3F-9AE4-7BEA25723BCD}"/>
              </a:ext>
            </a:extLst>
          </p:cNvPr>
          <p:cNvSpPr txBox="1"/>
          <p:nvPr/>
        </p:nvSpPr>
        <p:spPr>
          <a:xfrm>
            <a:off x="593878" y="2825765"/>
            <a:ext cx="10865483" cy="3204210"/>
          </a:xfrm>
          <a:prstGeom prst="rect">
            <a:avLst/>
          </a:prstGeom>
          <a:noFill/>
        </p:spPr>
        <p:txBody>
          <a:bodyPr wrap="square" rtlCol="0">
            <a:spAutoFit/>
          </a:bodyPr>
          <a:lstStyle/>
          <a:p>
            <a:pPr>
              <a:lnSpc>
                <a:spcPts val="3500"/>
              </a:lnSpc>
            </a:pPr>
            <a:r>
              <a:rPr lang="en-US" altLang="zh-CN" sz="2400" b="1" dirty="0"/>
              <a:t>Edwin Earl </a:t>
            </a:r>
            <a:r>
              <a:rPr lang="en-US" altLang="zh-CN" sz="2400" dirty="0"/>
              <a:t>(born March 31, 1945) is an American computer scientist who was co-founder of Pixar and president of Walt Disney Animation Studios. In 2009, </a:t>
            </a:r>
            <a:r>
              <a:rPr lang="en-US" altLang="zh-CN" sz="2400" dirty="0" err="1"/>
              <a:t>Catmull</a:t>
            </a:r>
            <a:r>
              <a:rPr lang="en-US" altLang="zh-CN" sz="2400" dirty="0"/>
              <a:t> was awarded the Gordon E. Sawyer award from the Academy of Motion Picture Arts and Sciences for his lifetime contributions to computer graphics used in the motion picture industry. </a:t>
            </a:r>
          </a:p>
          <a:p>
            <a:pPr>
              <a:lnSpc>
                <a:spcPts val="3500"/>
              </a:lnSpc>
            </a:pPr>
            <a:r>
              <a:rPr lang="en-US" altLang="zh-CN" sz="2400" dirty="0"/>
              <a:t>He has been honored for his contributions to 3D computer graphics, including the 2019 ACM Turing Award.</a:t>
            </a:r>
          </a:p>
        </p:txBody>
      </p:sp>
      <p:pic>
        <p:nvPicPr>
          <p:cNvPr id="21506" name="Picture 2">
            <a:extLst>
              <a:ext uri="{FF2B5EF4-FFF2-40B4-BE49-F238E27FC236}">
                <a16:creationId xmlns:a16="http://schemas.microsoft.com/office/drawing/2014/main" id="{FF32F192-C87D-4EB6-82C4-D546914E20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878" y="344760"/>
            <a:ext cx="1695422" cy="2157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67613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B744FEC2-EB08-421F-8095-15C3808BA775}"/>
              </a:ext>
            </a:extLst>
          </p:cNvPr>
          <p:cNvSpPr txBox="1"/>
          <p:nvPr/>
        </p:nvSpPr>
        <p:spPr>
          <a:xfrm>
            <a:off x="2959767" y="722844"/>
            <a:ext cx="8499593" cy="923330"/>
          </a:xfrm>
          <a:prstGeom prst="rect">
            <a:avLst/>
          </a:prstGeom>
          <a:noFill/>
        </p:spPr>
        <p:txBody>
          <a:bodyPr wrap="square" rtlCol="0">
            <a:spAutoFit/>
          </a:bodyPr>
          <a:lstStyle/>
          <a:p>
            <a:pPr algn="ctr"/>
            <a:r>
              <a:rPr lang="en-US" altLang="zh-CN" sz="5400" b="1" i="0" dirty="0">
                <a:solidFill>
                  <a:schemeClr val="accent5">
                    <a:lumMod val="75000"/>
                  </a:schemeClr>
                </a:solidFill>
                <a:effectLst/>
                <a:latin typeface="Georgia" panose="02040502050405020303" pitchFamily="18" charset="0"/>
              </a:rPr>
              <a:t>Pat Hanrahan(2019)</a:t>
            </a:r>
            <a:endParaRPr lang="zh-CN" altLang="en-US" sz="5400" dirty="0"/>
          </a:p>
        </p:txBody>
      </p:sp>
      <p:sp>
        <p:nvSpPr>
          <p:cNvPr id="8" name="文本框 7">
            <a:extLst>
              <a:ext uri="{FF2B5EF4-FFF2-40B4-BE49-F238E27FC236}">
                <a16:creationId xmlns:a16="http://schemas.microsoft.com/office/drawing/2014/main" id="{447582BD-A8BC-4C3F-9AE4-7BEA25723BCD}"/>
              </a:ext>
            </a:extLst>
          </p:cNvPr>
          <p:cNvSpPr txBox="1"/>
          <p:nvPr/>
        </p:nvSpPr>
        <p:spPr>
          <a:xfrm>
            <a:off x="593878" y="2825765"/>
            <a:ext cx="10865483" cy="2755370"/>
          </a:xfrm>
          <a:prstGeom prst="rect">
            <a:avLst/>
          </a:prstGeom>
          <a:noFill/>
        </p:spPr>
        <p:txBody>
          <a:bodyPr wrap="square" rtlCol="0">
            <a:spAutoFit/>
          </a:bodyPr>
          <a:lstStyle/>
          <a:p>
            <a:pPr>
              <a:lnSpc>
                <a:spcPts val="3500"/>
              </a:lnSpc>
            </a:pPr>
            <a:r>
              <a:rPr lang="en-US" altLang="zh-CN" sz="2400" b="1" dirty="0"/>
              <a:t>Patrick M. Hanrahan </a:t>
            </a:r>
            <a:r>
              <a:rPr lang="en-US" altLang="zh-CN" sz="2400" dirty="0"/>
              <a:t>(born 1954) is an American computer graphics researcher, the Canon USA Professor of Computer Science and Electrical Engineering in the Computer Graphics Laboratory at Stanford University. His research focuses on rendering algorithms, graphics processing units, as well as scientific illustration and visualization. He has received numerous awards, including the 2019 Turing Award.</a:t>
            </a:r>
          </a:p>
        </p:txBody>
      </p:sp>
      <p:pic>
        <p:nvPicPr>
          <p:cNvPr id="22530" name="Picture 2">
            <a:extLst>
              <a:ext uri="{FF2B5EF4-FFF2-40B4-BE49-F238E27FC236}">
                <a16:creationId xmlns:a16="http://schemas.microsoft.com/office/drawing/2014/main" id="{295B471C-0C09-412F-A110-9F827C13C1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640" y="378437"/>
            <a:ext cx="1363259" cy="2051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18097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B744FEC2-EB08-421F-8095-15C3808BA775}"/>
              </a:ext>
            </a:extLst>
          </p:cNvPr>
          <p:cNvSpPr txBox="1"/>
          <p:nvPr/>
        </p:nvSpPr>
        <p:spPr>
          <a:xfrm>
            <a:off x="2959767" y="722844"/>
            <a:ext cx="8499593" cy="923330"/>
          </a:xfrm>
          <a:prstGeom prst="rect">
            <a:avLst/>
          </a:prstGeom>
          <a:noFill/>
        </p:spPr>
        <p:txBody>
          <a:bodyPr wrap="square" rtlCol="0">
            <a:spAutoFit/>
          </a:bodyPr>
          <a:lstStyle/>
          <a:p>
            <a:pPr algn="ctr"/>
            <a:r>
              <a:rPr lang="en-US" altLang="zh-CN" sz="5400" b="1" i="0" dirty="0">
                <a:solidFill>
                  <a:schemeClr val="accent5">
                    <a:lumMod val="75000"/>
                  </a:schemeClr>
                </a:solidFill>
                <a:effectLst/>
                <a:latin typeface="Georgia" panose="02040502050405020303" pitchFamily="18" charset="0"/>
              </a:rPr>
              <a:t>Alfred </a:t>
            </a:r>
            <a:r>
              <a:rPr lang="en-US" altLang="zh-CN" sz="5400" b="1" i="0" dirty="0" err="1">
                <a:solidFill>
                  <a:schemeClr val="accent5">
                    <a:lumMod val="75000"/>
                  </a:schemeClr>
                </a:solidFill>
                <a:effectLst/>
                <a:latin typeface="Georgia" panose="02040502050405020303" pitchFamily="18" charset="0"/>
              </a:rPr>
              <a:t>Aho</a:t>
            </a:r>
            <a:r>
              <a:rPr lang="en-US" altLang="zh-CN" sz="5400" b="1" i="0" dirty="0">
                <a:solidFill>
                  <a:schemeClr val="accent5">
                    <a:lumMod val="75000"/>
                  </a:schemeClr>
                </a:solidFill>
                <a:effectLst/>
                <a:latin typeface="Georgia" panose="02040502050405020303" pitchFamily="18" charset="0"/>
              </a:rPr>
              <a:t>(2020)</a:t>
            </a:r>
            <a:endParaRPr lang="zh-CN" altLang="en-US" sz="5400" dirty="0"/>
          </a:p>
        </p:txBody>
      </p:sp>
      <p:sp>
        <p:nvSpPr>
          <p:cNvPr id="8" name="文本框 7">
            <a:extLst>
              <a:ext uri="{FF2B5EF4-FFF2-40B4-BE49-F238E27FC236}">
                <a16:creationId xmlns:a16="http://schemas.microsoft.com/office/drawing/2014/main" id="{447582BD-A8BC-4C3F-9AE4-7BEA25723BCD}"/>
              </a:ext>
            </a:extLst>
          </p:cNvPr>
          <p:cNvSpPr txBox="1"/>
          <p:nvPr/>
        </p:nvSpPr>
        <p:spPr>
          <a:xfrm>
            <a:off x="593878" y="2825765"/>
            <a:ext cx="10865483" cy="2755370"/>
          </a:xfrm>
          <a:prstGeom prst="rect">
            <a:avLst/>
          </a:prstGeom>
          <a:noFill/>
        </p:spPr>
        <p:txBody>
          <a:bodyPr wrap="square" rtlCol="0">
            <a:spAutoFit/>
          </a:bodyPr>
          <a:lstStyle/>
          <a:p>
            <a:pPr>
              <a:lnSpc>
                <a:spcPts val="3500"/>
              </a:lnSpc>
            </a:pPr>
            <a:r>
              <a:rPr lang="en-US" altLang="zh-CN" sz="2400" b="1" dirty="0"/>
              <a:t>Alfred </a:t>
            </a:r>
            <a:r>
              <a:rPr lang="en-US" altLang="zh-CN" sz="2400" b="1" dirty="0" err="1"/>
              <a:t>Vaino</a:t>
            </a:r>
            <a:r>
              <a:rPr lang="en-US" altLang="zh-CN" sz="2400" b="1" dirty="0"/>
              <a:t> </a:t>
            </a:r>
            <a:r>
              <a:rPr lang="en-US" altLang="zh-CN" sz="2400" b="1" dirty="0" err="1"/>
              <a:t>Aho</a:t>
            </a:r>
            <a:r>
              <a:rPr lang="en-US" altLang="zh-CN" sz="2400" b="1" dirty="0"/>
              <a:t> </a:t>
            </a:r>
            <a:r>
              <a:rPr lang="en-US" altLang="zh-CN" sz="2400" dirty="0"/>
              <a:t>(born August 9, 1941) is a Canadian computer scientist best known for his work on programming languages, compilers, and related algorithms, and his textbooks on the art and science of computer programming.</a:t>
            </a:r>
          </a:p>
          <a:p>
            <a:pPr>
              <a:lnSpc>
                <a:spcPts val="3500"/>
              </a:lnSpc>
            </a:pPr>
            <a:r>
              <a:rPr lang="en-US" altLang="zh-CN" sz="2400" dirty="0"/>
              <a:t>He and his long-time collaborator Jeffrey Ullman are the recipients of the 2020 Turing Award, generally recognized as the highest distinction in computer science.</a:t>
            </a:r>
          </a:p>
        </p:txBody>
      </p:sp>
      <p:pic>
        <p:nvPicPr>
          <p:cNvPr id="24578" name="Picture 2" descr="Alfred Aho - Faces of Open Source">
            <a:extLst>
              <a:ext uri="{FF2B5EF4-FFF2-40B4-BE49-F238E27FC236}">
                <a16:creationId xmlns:a16="http://schemas.microsoft.com/office/drawing/2014/main" id="{E3DC38D6-F689-4FEA-A99F-61FA90306A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640" y="361918"/>
            <a:ext cx="1641336" cy="2049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9192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B744FEC2-EB08-421F-8095-15C3808BA775}"/>
              </a:ext>
            </a:extLst>
          </p:cNvPr>
          <p:cNvSpPr txBox="1"/>
          <p:nvPr/>
        </p:nvSpPr>
        <p:spPr>
          <a:xfrm>
            <a:off x="2959767" y="722844"/>
            <a:ext cx="8499593" cy="923330"/>
          </a:xfrm>
          <a:prstGeom prst="rect">
            <a:avLst/>
          </a:prstGeom>
          <a:noFill/>
        </p:spPr>
        <p:txBody>
          <a:bodyPr wrap="square" rtlCol="0">
            <a:spAutoFit/>
          </a:bodyPr>
          <a:lstStyle/>
          <a:p>
            <a:pPr algn="ctr"/>
            <a:r>
              <a:rPr lang="en-US" altLang="zh-CN" sz="5400" b="1" i="0" dirty="0">
                <a:solidFill>
                  <a:schemeClr val="accent5">
                    <a:lumMod val="75000"/>
                  </a:schemeClr>
                </a:solidFill>
                <a:effectLst/>
                <a:latin typeface="Georgia" panose="02040502050405020303" pitchFamily="18" charset="0"/>
              </a:rPr>
              <a:t>Jeffrey Ullman(2020)</a:t>
            </a:r>
            <a:endParaRPr lang="zh-CN" altLang="en-US" sz="5400" dirty="0"/>
          </a:p>
        </p:txBody>
      </p:sp>
      <p:sp>
        <p:nvSpPr>
          <p:cNvPr id="8" name="文本框 7">
            <a:extLst>
              <a:ext uri="{FF2B5EF4-FFF2-40B4-BE49-F238E27FC236}">
                <a16:creationId xmlns:a16="http://schemas.microsoft.com/office/drawing/2014/main" id="{447582BD-A8BC-4C3F-9AE4-7BEA25723BCD}"/>
              </a:ext>
            </a:extLst>
          </p:cNvPr>
          <p:cNvSpPr txBox="1"/>
          <p:nvPr/>
        </p:nvSpPr>
        <p:spPr>
          <a:xfrm>
            <a:off x="593878" y="2825765"/>
            <a:ext cx="10865483" cy="3653051"/>
          </a:xfrm>
          <a:prstGeom prst="rect">
            <a:avLst/>
          </a:prstGeom>
          <a:noFill/>
        </p:spPr>
        <p:txBody>
          <a:bodyPr wrap="square" rtlCol="0">
            <a:spAutoFit/>
          </a:bodyPr>
          <a:lstStyle/>
          <a:p>
            <a:pPr>
              <a:lnSpc>
                <a:spcPts val="3500"/>
              </a:lnSpc>
            </a:pPr>
            <a:r>
              <a:rPr lang="en-US" altLang="zh-CN" sz="2400" b="1" dirty="0"/>
              <a:t>Jeffrey David Ullman </a:t>
            </a:r>
            <a:r>
              <a:rPr lang="en-US" altLang="zh-CN" sz="2400" dirty="0"/>
              <a:t>(born November 22, 1942) is an American computer scientist and the Stanford W. </a:t>
            </a:r>
            <a:r>
              <a:rPr lang="en-US" altLang="zh-CN" sz="2400" dirty="0" err="1"/>
              <a:t>Ascherman</a:t>
            </a:r>
            <a:r>
              <a:rPr lang="en-US" altLang="zh-CN" sz="2400" dirty="0"/>
              <a:t> Professor of Engineering, Emeritus, at Stanford University. His textbooks on compilers (various editions are popularly known as the green dragon book), theory of computation (also known as the Cinderella book), data structures, and databases are regarded as standards in their fields. He and his long-time collaborator Alfred </a:t>
            </a:r>
            <a:r>
              <a:rPr lang="en-US" altLang="zh-CN" sz="2400" dirty="0" err="1"/>
              <a:t>Aho</a:t>
            </a:r>
            <a:r>
              <a:rPr lang="en-US" altLang="zh-CN" sz="2400" dirty="0"/>
              <a:t> are the recipients of the 2020 Turing Award, generally recognized as the highest distinction in computer science.</a:t>
            </a:r>
          </a:p>
        </p:txBody>
      </p:sp>
      <p:pic>
        <p:nvPicPr>
          <p:cNvPr id="23554" name="Picture 2" descr="Jeffrey D. Ullman">
            <a:extLst>
              <a:ext uri="{FF2B5EF4-FFF2-40B4-BE49-F238E27FC236}">
                <a16:creationId xmlns:a16="http://schemas.microsoft.com/office/drawing/2014/main" id="{621D4CFB-A0B8-480E-8C5E-AC7BF18BA4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878" y="379184"/>
            <a:ext cx="1409700" cy="198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6654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B744FEC2-EB08-421F-8095-15C3808BA775}"/>
              </a:ext>
            </a:extLst>
          </p:cNvPr>
          <p:cNvSpPr txBox="1"/>
          <p:nvPr/>
        </p:nvSpPr>
        <p:spPr>
          <a:xfrm>
            <a:off x="2959767" y="722844"/>
            <a:ext cx="8141369" cy="923330"/>
          </a:xfrm>
          <a:prstGeom prst="rect">
            <a:avLst/>
          </a:prstGeom>
          <a:noFill/>
        </p:spPr>
        <p:txBody>
          <a:bodyPr wrap="square" rtlCol="0">
            <a:spAutoFit/>
          </a:bodyPr>
          <a:lstStyle/>
          <a:p>
            <a:pPr algn="ctr"/>
            <a:r>
              <a:rPr lang="en-US" altLang="zh-CN" sz="5400" b="1" i="0" dirty="0">
                <a:solidFill>
                  <a:schemeClr val="accent5">
                    <a:lumMod val="75000"/>
                  </a:schemeClr>
                </a:solidFill>
                <a:effectLst/>
                <a:latin typeface="Georgia" panose="02040502050405020303" pitchFamily="18" charset="0"/>
              </a:rPr>
              <a:t>Kristen Nygaard(2001)</a:t>
            </a:r>
            <a:endParaRPr lang="zh-CN" altLang="en-US" sz="5400" dirty="0"/>
          </a:p>
        </p:txBody>
      </p:sp>
      <p:sp>
        <p:nvSpPr>
          <p:cNvPr id="8" name="文本框 7">
            <a:extLst>
              <a:ext uri="{FF2B5EF4-FFF2-40B4-BE49-F238E27FC236}">
                <a16:creationId xmlns:a16="http://schemas.microsoft.com/office/drawing/2014/main" id="{447582BD-A8BC-4C3F-9AE4-7BEA25723BCD}"/>
              </a:ext>
            </a:extLst>
          </p:cNvPr>
          <p:cNvSpPr txBox="1"/>
          <p:nvPr/>
        </p:nvSpPr>
        <p:spPr>
          <a:xfrm>
            <a:off x="593878" y="2825765"/>
            <a:ext cx="10865483" cy="2755370"/>
          </a:xfrm>
          <a:prstGeom prst="rect">
            <a:avLst/>
          </a:prstGeom>
          <a:noFill/>
        </p:spPr>
        <p:txBody>
          <a:bodyPr wrap="square" rtlCol="0">
            <a:spAutoFit/>
          </a:bodyPr>
          <a:lstStyle/>
          <a:p>
            <a:pPr>
              <a:lnSpc>
                <a:spcPts val="3500"/>
              </a:lnSpc>
            </a:pPr>
            <a:r>
              <a:rPr lang="en-US" altLang="zh-CN" sz="2400" b="1" dirty="0">
                <a:ea typeface="等线 Light" panose="02010600030101010101" pitchFamily="2" charset="-122"/>
              </a:rPr>
              <a:t>Kristen Nygaard</a:t>
            </a:r>
            <a:r>
              <a:rPr lang="en-US" altLang="zh-CN" sz="2400" dirty="0"/>
              <a:t>(August 27, 1926, Norwegian, - August 10, 2002) was a Norwegian computer scientist, programming language pioneer, and politician. </a:t>
            </a:r>
          </a:p>
          <a:p>
            <a:pPr>
              <a:lnSpc>
                <a:spcPts val="3500"/>
              </a:lnSpc>
            </a:pPr>
            <a:r>
              <a:rPr lang="en-US" altLang="zh-CN" sz="2400" dirty="0"/>
              <a:t>Nygaard is acknowledged as the co-inventor of object-oriented programming and the programming language </a:t>
            </a:r>
            <a:r>
              <a:rPr lang="en-US" altLang="zh-CN" sz="2400" dirty="0" err="1"/>
              <a:t>Simula</a:t>
            </a:r>
            <a:r>
              <a:rPr lang="en-US" altLang="zh-CN" sz="2400" dirty="0"/>
              <a:t> with Ole-Johan Dahl in the 1960s. Nygaard and Dahl received the 2001 Turing Award for their contribution to computer science.</a:t>
            </a:r>
            <a:endParaRPr lang="zh-CN" altLang="en-US" sz="2400" dirty="0"/>
          </a:p>
        </p:txBody>
      </p:sp>
      <p:pic>
        <p:nvPicPr>
          <p:cNvPr id="2050" name="Picture 2">
            <a:extLst>
              <a:ext uri="{FF2B5EF4-FFF2-40B4-BE49-F238E27FC236}">
                <a16:creationId xmlns:a16="http://schemas.microsoft.com/office/drawing/2014/main" id="{3D135951-53EB-487A-90BA-0DD31384D3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878" y="379184"/>
            <a:ext cx="1539722" cy="208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8469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B744FEC2-EB08-421F-8095-15C3808BA775}"/>
              </a:ext>
            </a:extLst>
          </p:cNvPr>
          <p:cNvSpPr txBox="1"/>
          <p:nvPr/>
        </p:nvSpPr>
        <p:spPr>
          <a:xfrm>
            <a:off x="2959768" y="722844"/>
            <a:ext cx="6745706" cy="923330"/>
          </a:xfrm>
          <a:prstGeom prst="rect">
            <a:avLst/>
          </a:prstGeom>
          <a:noFill/>
        </p:spPr>
        <p:txBody>
          <a:bodyPr wrap="square" rtlCol="0">
            <a:spAutoFit/>
          </a:bodyPr>
          <a:lstStyle/>
          <a:p>
            <a:pPr algn="ctr"/>
            <a:r>
              <a:rPr lang="en-US" altLang="zh-CN" sz="5400" b="1" i="0" dirty="0">
                <a:solidFill>
                  <a:schemeClr val="accent5">
                    <a:lumMod val="75000"/>
                  </a:schemeClr>
                </a:solidFill>
                <a:effectLst/>
                <a:latin typeface="Georgia" panose="02040502050405020303" pitchFamily="18" charset="0"/>
              </a:rPr>
              <a:t>Ron Rivest(2002)</a:t>
            </a:r>
            <a:endParaRPr lang="zh-CN" altLang="en-US" sz="5400" dirty="0"/>
          </a:p>
        </p:txBody>
      </p:sp>
      <p:sp>
        <p:nvSpPr>
          <p:cNvPr id="8" name="文本框 7">
            <a:extLst>
              <a:ext uri="{FF2B5EF4-FFF2-40B4-BE49-F238E27FC236}">
                <a16:creationId xmlns:a16="http://schemas.microsoft.com/office/drawing/2014/main" id="{447582BD-A8BC-4C3F-9AE4-7BEA25723BCD}"/>
              </a:ext>
            </a:extLst>
          </p:cNvPr>
          <p:cNvSpPr txBox="1"/>
          <p:nvPr/>
        </p:nvSpPr>
        <p:spPr>
          <a:xfrm>
            <a:off x="593878" y="2825765"/>
            <a:ext cx="10865483" cy="3653051"/>
          </a:xfrm>
          <a:prstGeom prst="rect">
            <a:avLst/>
          </a:prstGeom>
          <a:noFill/>
        </p:spPr>
        <p:txBody>
          <a:bodyPr wrap="square" rtlCol="0">
            <a:spAutoFit/>
          </a:bodyPr>
          <a:lstStyle/>
          <a:p>
            <a:pPr>
              <a:lnSpc>
                <a:spcPts val="3500"/>
              </a:lnSpc>
            </a:pPr>
            <a:r>
              <a:rPr lang="en-US" altLang="zh-CN" sz="2400" b="1" dirty="0">
                <a:ea typeface="等线 Light" panose="02010600030101010101" pitchFamily="2" charset="-122"/>
              </a:rPr>
              <a:t>Ron Rivest</a:t>
            </a:r>
            <a:r>
              <a:rPr lang="en-US" altLang="zh-CN" sz="2400" dirty="0"/>
              <a:t>(born May 6, 1947, American) is a cryptographer and an Institute Professor at MIT. His work has spanned the fields of algorithms and combinatorics, cryptography, machine learning, and election integrity.</a:t>
            </a:r>
          </a:p>
          <a:p>
            <a:pPr>
              <a:lnSpc>
                <a:spcPts val="3500"/>
              </a:lnSpc>
            </a:pPr>
            <a:r>
              <a:rPr lang="en-US" altLang="zh-CN" sz="2400" dirty="0"/>
              <a:t>Rivest is one of the inventors of the RSA algorithm (along with Adi Shamir and Len Adleman). He is the inventor of the symmetric key encryption algorithms RC2, RC4, RC5, and co-inventor of RC6. In 2002, together with Adi Shamir and Len Adleman, he won the Turing Award for outstanding contributions to the RSA encryption algorithm in public key cryptography.</a:t>
            </a:r>
            <a:endParaRPr lang="zh-CN" altLang="en-US" sz="2400" dirty="0"/>
          </a:p>
        </p:txBody>
      </p:sp>
      <p:pic>
        <p:nvPicPr>
          <p:cNvPr id="2" name="图片 1">
            <a:extLst>
              <a:ext uri="{FF2B5EF4-FFF2-40B4-BE49-F238E27FC236}">
                <a16:creationId xmlns:a16="http://schemas.microsoft.com/office/drawing/2014/main" id="{5EF87651-E5DC-42D3-9AC9-AAD0C109C39D}"/>
              </a:ext>
            </a:extLst>
          </p:cNvPr>
          <p:cNvPicPr>
            <a:picLocks/>
          </p:cNvPicPr>
          <p:nvPr/>
        </p:nvPicPr>
        <p:blipFill>
          <a:blip r:embed="rId2"/>
          <a:stretch>
            <a:fillRect/>
          </a:stretch>
        </p:blipFill>
        <p:spPr>
          <a:xfrm>
            <a:off x="593878" y="379184"/>
            <a:ext cx="1892649" cy="2177404"/>
          </a:xfrm>
          <a:prstGeom prst="rect">
            <a:avLst/>
          </a:prstGeom>
        </p:spPr>
      </p:pic>
    </p:spTree>
    <p:extLst>
      <p:ext uri="{BB962C8B-B14F-4D97-AF65-F5344CB8AC3E}">
        <p14:creationId xmlns:p14="http://schemas.microsoft.com/office/powerpoint/2010/main" val="3119362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B744FEC2-EB08-421F-8095-15C3808BA775}"/>
              </a:ext>
            </a:extLst>
          </p:cNvPr>
          <p:cNvSpPr txBox="1"/>
          <p:nvPr/>
        </p:nvSpPr>
        <p:spPr>
          <a:xfrm>
            <a:off x="2959768" y="722844"/>
            <a:ext cx="6745706" cy="923330"/>
          </a:xfrm>
          <a:prstGeom prst="rect">
            <a:avLst/>
          </a:prstGeom>
          <a:noFill/>
        </p:spPr>
        <p:txBody>
          <a:bodyPr wrap="square" rtlCol="0">
            <a:spAutoFit/>
          </a:bodyPr>
          <a:lstStyle/>
          <a:p>
            <a:pPr algn="ctr"/>
            <a:r>
              <a:rPr lang="en-US" altLang="zh-CN" sz="5400" b="1" i="0" dirty="0">
                <a:solidFill>
                  <a:schemeClr val="accent5">
                    <a:lumMod val="75000"/>
                  </a:schemeClr>
                </a:solidFill>
                <a:effectLst/>
                <a:latin typeface="Georgia" panose="02040502050405020303" pitchFamily="18" charset="0"/>
              </a:rPr>
              <a:t>Adi Shamir(2002)</a:t>
            </a:r>
            <a:endParaRPr lang="zh-CN" altLang="en-US" sz="5400" dirty="0"/>
          </a:p>
        </p:txBody>
      </p:sp>
      <p:sp>
        <p:nvSpPr>
          <p:cNvPr id="8" name="文本框 7">
            <a:extLst>
              <a:ext uri="{FF2B5EF4-FFF2-40B4-BE49-F238E27FC236}">
                <a16:creationId xmlns:a16="http://schemas.microsoft.com/office/drawing/2014/main" id="{447582BD-A8BC-4C3F-9AE4-7BEA25723BCD}"/>
              </a:ext>
            </a:extLst>
          </p:cNvPr>
          <p:cNvSpPr txBox="1"/>
          <p:nvPr/>
        </p:nvSpPr>
        <p:spPr>
          <a:xfrm>
            <a:off x="593878" y="2825765"/>
            <a:ext cx="10865483" cy="3653051"/>
          </a:xfrm>
          <a:prstGeom prst="rect">
            <a:avLst/>
          </a:prstGeom>
          <a:noFill/>
        </p:spPr>
        <p:txBody>
          <a:bodyPr wrap="square" rtlCol="0">
            <a:spAutoFit/>
          </a:bodyPr>
          <a:lstStyle/>
          <a:p>
            <a:pPr>
              <a:lnSpc>
                <a:spcPts val="3500"/>
              </a:lnSpc>
            </a:pPr>
            <a:r>
              <a:rPr lang="en-US" altLang="zh-CN" sz="2400" b="1" dirty="0">
                <a:ea typeface="等线 Light" panose="02010600030101010101" pitchFamily="2" charset="-122"/>
              </a:rPr>
              <a:t>Adi Shamir</a:t>
            </a:r>
            <a:r>
              <a:rPr lang="en-US" altLang="zh-CN" sz="2400" dirty="0"/>
              <a:t>(born July 6, 1952, Israeli) is a cryptographer. He is one of the founders of modern cryptography, and had made significant contributions to many of its branches. In 1977 he co-invented (together with Ron Rivest and Len Adleman) the RSA cryptosystem, which remains the best known and most commonly used public key encryption and signature scheme. </a:t>
            </a:r>
          </a:p>
          <a:p>
            <a:pPr>
              <a:lnSpc>
                <a:spcPts val="3500"/>
              </a:lnSpc>
            </a:pPr>
            <a:r>
              <a:rPr lang="en-US" altLang="zh-CN" sz="2400" dirty="0"/>
              <a:t>In 2002, together with Ron Rivest and Len Adleman, he won the Turing Award for outstanding contributions to the RSA encryption algorithm in public key cryptography.</a:t>
            </a:r>
            <a:endParaRPr lang="zh-CN" altLang="en-US" sz="2400" dirty="0"/>
          </a:p>
        </p:txBody>
      </p:sp>
      <p:pic>
        <p:nvPicPr>
          <p:cNvPr id="4098" name="Picture 2">
            <a:extLst>
              <a:ext uri="{FF2B5EF4-FFF2-40B4-BE49-F238E27FC236}">
                <a16:creationId xmlns:a16="http://schemas.microsoft.com/office/drawing/2014/main" id="{D1116FED-E61A-4F9C-97E9-C3B06C1A04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596" y="371432"/>
            <a:ext cx="1433046" cy="208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2326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B744FEC2-EB08-421F-8095-15C3808BA775}"/>
              </a:ext>
            </a:extLst>
          </p:cNvPr>
          <p:cNvSpPr txBox="1"/>
          <p:nvPr/>
        </p:nvSpPr>
        <p:spPr>
          <a:xfrm>
            <a:off x="2959767" y="722844"/>
            <a:ext cx="8499593" cy="1754326"/>
          </a:xfrm>
          <a:prstGeom prst="rect">
            <a:avLst/>
          </a:prstGeom>
          <a:noFill/>
        </p:spPr>
        <p:txBody>
          <a:bodyPr wrap="square" rtlCol="0">
            <a:spAutoFit/>
          </a:bodyPr>
          <a:lstStyle/>
          <a:p>
            <a:pPr algn="ctr"/>
            <a:r>
              <a:rPr lang="en-US" altLang="zh-CN" sz="5400" b="1" i="0" dirty="0">
                <a:solidFill>
                  <a:schemeClr val="accent5">
                    <a:lumMod val="75000"/>
                  </a:schemeClr>
                </a:solidFill>
                <a:effectLst/>
                <a:latin typeface="Georgia" panose="02040502050405020303" pitchFamily="18" charset="0"/>
              </a:rPr>
              <a:t>Leonard Adleman(2002)</a:t>
            </a:r>
            <a:endParaRPr lang="zh-CN" altLang="en-US" sz="5400" dirty="0"/>
          </a:p>
        </p:txBody>
      </p:sp>
      <p:sp>
        <p:nvSpPr>
          <p:cNvPr id="8" name="文本框 7">
            <a:extLst>
              <a:ext uri="{FF2B5EF4-FFF2-40B4-BE49-F238E27FC236}">
                <a16:creationId xmlns:a16="http://schemas.microsoft.com/office/drawing/2014/main" id="{447582BD-A8BC-4C3F-9AE4-7BEA25723BCD}"/>
              </a:ext>
            </a:extLst>
          </p:cNvPr>
          <p:cNvSpPr txBox="1"/>
          <p:nvPr/>
        </p:nvSpPr>
        <p:spPr>
          <a:xfrm>
            <a:off x="593878" y="2825765"/>
            <a:ext cx="10865483" cy="3204210"/>
          </a:xfrm>
          <a:prstGeom prst="rect">
            <a:avLst/>
          </a:prstGeom>
          <a:noFill/>
        </p:spPr>
        <p:txBody>
          <a:bodyPr wrap="square" rtlCol="0">
            <a:spAutoFit/>
          </a:bodyPr>
          <a:lstStyle/>
          <a:p>
            <a:pPr>
              <a:lnSpc>
                <a:spcPts val="3500"/>
              </a:lnSpc>
            </a:pPr>
            <a:r>
              <a:rPr lang="en-US" altLang="zh-CN" sz="2400" b="1" dirty="0">
                <a:ea typeface="等线 Light" panose="02010600030101010101" pitchFamily="2" charset="-122"/>
              </a:rPr>
              <a:t>Leonard Adleman</a:t>
            </a:r>
            <a:r>
              <a:rPr lang="en-US" altLang="zh-CN" sz="2400" dirty="0">
                <a:ea typeface="等线 Light" panose="02010600030101010101" pitchFamily="2" charset="-122"/>
              </a:rPr>
              <a:t>, (born December 31, 1945, American), computer scientist and cowinner, with American computer scientist Ron Rivest and Israeli cryptographer Adi Shamir, of the 2002 A.M. Turing Award, the highest </a:t>
            </a:r>
            <a:r>
              <a:rPr lang="en-US" altLang="zh-CN" sz="2400" dirty="0" err="1">
                <a:ea typeface="等线 Light" panose="02010600030101010101" pitchFamily="2" charset="-122"/>
              </a:rPr>
              <a:t>honour</a:t>
            </a:r>
            <a:r>
              <a:rPr lang="en-US" altLang="zh-CN" sz="2400" dirty="0">
                <a:ea typeface="等线 Light" panose="02010600030101010101" pitchFamily="2" charset="-122"/>
              </a:rPr>
              <a:t> in computer science, for their “ingenious contribution for making public-key cryptography useful in practice.”</a:t>
            </a:r>
          </a:p>
          <a:p>
            <a:pPr>
              <a:lnSpc>
                <a:spcPts val="3500"/>
              </a:lnSpc>
            </a:pPr>
            <a:r>
              <a:rPr lang="en-US" altLang="zh-CN" sz="2400" dirty="0"/>
              <a:t>Adleman was elected a Fellow of the American Academy of Arts and Sciences in 2006.</a:t>
            </a:r>
            <a:endParaRPr lang="zh-CN" altLang="en-US" sz="2400" dirty="0"/>
          </a:p>
        </p:txBody>
      </p:sp>
      <p:pic>
        <p:nvPicPr>
          <p:cNvPr id="6146" name="Picture 2">
            <a:extLst>
              <a:ext uri="{FF2B5EF4-FFF2-40B4-BE49-F238E27FC236}">
                <a16:creationId xmlns:a16="http://schemas.microsoft.com/office/drawing/2014/main" id="{0FE42D46-7CF0-4958-BCC1-991E4A6B73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878" y="379184"/>
            <a:ext cx="1491596" cy="208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7130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B744FEC2-EB08-421F-8095-15C3808BA775}"/>
              </a:ext>
            </a:extLst>
          </p:cNvPr>
          <p:cNvSpPr txBox="1"/>
          <p:nvPr/>
        </p:nvSpPr>
        <p:spPr>
          <a:xfrm>
            <a:off x="2959768" y="722844"/>
            <a:ext cx="6745706" cy="923330"/>
          </a:xfrm>
          <a:prstGeom prst="rect">
            <a:avLst/>
          </a:prstGeom>
          <a:noFill/>
        </p:spPr>
        <p:txBody>
          <a:bodyPr wrap="square" rtlCol="0">
            <a:spAutoFit/>
          </a:bodyPr>
          <a:lstStyle/>
          <a:p>
            <a:pPr algn="ctr"/>
            <a:r>
              <a:rPr lang="en-US" altLang="zh-CN" sz="5400" b="1" i="0" dirty="0">
                <a:solidFill>
                  <a:schemeClr val="accent5">
                    <a:lumMod val="75000"/>
                  </a:schemeClr>
                </a:solidFill>
                <a:effectLst/>
                <a:latin typeface="Georgia" panose="02040502050405020303" pitchFamily="18" charset="0"/>
              </a:rPr>
              <a:t>Alan Kay(2003)</a:t>
            </a:r>
            <a:endParaRPr lang="zh-CN" altLang="en-US" sz="5400" dirty="0"/>
          </a:p>
        </p:txBody>
      </p:sp>
      <p:sp>
        <p:nvSpPr>
          <p:cNvPr id="8" name="文本框 7">
            <a:extLst>
              <a:ext uri="{FF2B5EF4-FFF2-40B4-BE49-F238E27FC236}">
                <a16:creationId xmlns:a16="http://schemas.microsoft.com/office/drawing/2014/main" id="{447582BD-A8BC-4C3F-9AE4-7BEA25723BCD}"/>
              </a:ext>
            </a:extLst>
          </p:cNvPr>
          <p:cNvSpPr txBox="1"/>
          <p:nvPr/>
        </p:nvSpPr>
        <p:spPr>
          <a:xfrm>
            <a:off x="593878" y="2825765"/>
            <a:ext cx="10865483" cy="3204210"/>
          </a:xfrm>
          <a:prstGeom prst="rect">
            <a:avLst/>
          </a:prstGeom>
          <a:noFill/>
        </p:spPr>
        <p:txBody>
          <a:bodyPr wrap="square" rtlCol="0">
            <a:spAutoFit/>
          </a:bodyPr>
          <a:lstStyle/>
          <a:p>
            <a:pPr>
              <a:lnSpc>
                <a:spcPts val="3500"/>
              </a:lnSpc>
            </a:pPr>
            <a:r>
              <a:rPr lang="en-US" altLang="zh-CN" sz="2400" b="1" dirty="0">
                <a:ea typeface="等线 Light" panose="02010600030101010101" pitchFamily="2" charset="-122"/>
              </a:rPr>
              <a:t>Alan Kay</a:t>
            </a:r>
            <a:r>
              <a:rPr lang="en-US" altLang="zh-CN" sz="2400" dirty="0">
                <a:ea typeface="等线 Light" panose="02010600030101010101" pitchFamily="2" charset="-122"/>
              </a:rPr>
              <a:t>, (born May 17, 1940, American), American computer scientist. Kay received a doctorate in computer science from the University of Utah in 1969. In 1972 he joined Xerox Corporation’s Palo Alto Research Center and continued work on the first object-oriented programming language (Smalltalk) for educational applications. </a:t>
            </a:r>
          </a:p>
          <a:p>
            <a:pPr>
              <a:lnSpc>
                <a:spcPts val="3500"/>
              </a:lnSpc>
            </a:pPr>
            <a:r>
              <a:rPr lang="en-US" altLang="zh-CN" sz="2400" dirty="0"/>
              <a:t>In 2003, he won the Turing Award for significant contributions to  object-oriented programming languages, including Smalltalk.</a:t>
            </a:r>
            <a:endParaRPr lang="zh-CN" altLang="en-US" sz="2400" dirty="0"/>
          </a:p>
        </p:txBody>
      </p:sp>
      <p:pic>
        <p:nvPicPr>
          <p:cNvPr id="2" name="图片 1">
            <a:extLst>
              <a:ext uri="{FF2B5EF4-FFF2-40B4-BE49-F238E27FC236}">
                <a16:creationId xmlns:a16="http://schemas.microsoft.com/office/drawing/2014/main" id="{7250341D-F2E0-4D48-A2B6-29DF3ED71419}"/>
              </a:ext>
            </a:extLst>
          </p:cNvPr>
          <p:cNvPicPr>
            <a:picLocks noChangeAspect="1"/>
          </p:cNvPicPr>
          <p:nvPr/>
        </p:nvPicPr>
        <p:blipFill>
          <a:blip r:embed="rId2"/>
          <a:stretch>
            <a:fillRect/>
          </a:stretch>
        </p:blipFill>
        <p:spPr>
          <a:xfrm>
            <a:off x="593878" y="381181"/>
            <a:ext cx="1506098" cy="2088000"/>
          </a:xfrm>
          <a:prstGeom prst="rect">
            <a:avLst/>
          </a:prstGeom>
        </p:spPr>
      </p:pic>
    </p:spTree>
    <p:extLst>
      <p:ext uri="{BB962C8B-B14F-4D97-AF65-F5344CB8AC3E}">
        <p14:creationId xmlns:p14="http://schemas.microsoft.com/office/powerpoint/2010/main" val="3156408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B744FEC2-EB08-421F-8095-15C3808BA775}"/>
              </a:ext>
            </a:extLst>
          </p:cNvPr>
          <p:cNvSpPr txBox="1"/>
          <p:nvPr/>
        </p:nvSpPr>
        <p:spPr>
          <a:xfrm>
            <a:off x="2959768" y="722844"/>
            <a:ext cx="6745706" cy="923330"/>
          </a:xfrm>
          <a:prstGeom prst="rect">
            <a:avLst/>
          </a:prstGeom>
          <a:noFill/>
        </p:spPr>
        <p:txBody>
          <a:bodyPr wrap="square" rtlCol="0">
            <a:spAutoFit/>
          </a:bodyPr>
          <a:lstStyle/>
          <a:p>
            <a:pPr algn="ctr"/>
            <a:r>
              <a:rPr lang="en-US" altLang="zh-CN" sz="5400" b="1" i="0" dirty="0">
                <a:solidFill>
                  <a:schemeClr val="accent5">
                    <a:lumMod val="75000"/>
                  </a:schemeClr>
                </a:solidFill>
                <a:effectLst/>
                <a:latin typeface="Georgia" panose="02040502050405020303" pitchFamily="18" charset="0"/>
              </a:rPr>
              <a:t>Vinton Cerf(2004)</a:t>
            </a:r>
            <a:endParaRPr lang="zh-CN" altLang="en-US" sz="5400" dirty="0"/>
          </a:p>
        </p:txBody>
      </p:sp>
      <p:sp>
        <p:nvSpPr>
          <p:cNvPr id="8" name="文本框 7">
            <a:extLst>
              <a:ext uri="{FF2B5EF4-FFF2-40B4-BE49-F238E27FC236}">
                <a16:creationId xmlns:a16="http://schemas.microsoft.com/office/drawing/2014/main" id="{447582BD-A8BC-4C3F-9AE4-7BEA25723BCD}"/>
              </a:ext>
            </a:extLst>
          </p:cNvPr>
          <p:cNvSpPr txBox="1"/>
          <p:nvPr/>
        </p:nvSpPr>
        <p:spPr>
          <a:xfrm>
            <a:off x="593878" y="2825765"/>
            <a:ext cx="10865483" cy="3653051"/>
          </a:xfrm>
          <a:prstGeom prst="rect">
            <a:avLst/>
          </a:prstGeom>
          <a:noFill/>
        </p:spPr>
        <p:txBody>
          <a:bodyPr wrap="square" rtlCol="0">
            <a:spAutoFit/>
          </a:bodyPr>
          <a:lstStyle/>
          <a:p>
            <a:pPr>
              <a:lnSpc>
                <a:spcPts val="3500"/>
              </a:lnSpc>
            </a:pPr>
            <a:r>
              <a:rPr lang="en-US" altLang="zh-CN" sz="2400" b="1" dirty="0" err="1">
                <a:ea typeface="等线 Light" panose="02010600030101010101" pitchFamily="2" charset="-122"/>
              </a:rPr>
              <a:t>Vint</a:t>
            </a:r>
            <a:r>
              <a:rPr lang="en-US" altLang="zh-CN" sz="2400" b="1" dirty="0">
                <a:ea typeface="等线 Light" panose="02010600030101010101" pitchFamily="2" charset="-122"/>
              </a:rPr>
              <a:t> Cerf</a:t>
            </a:r>
            <a:r>
              <a:rPr lang="en-US" altLang="zh-CN" sz="2400" dirty="0">
                <a:ea typeface="等线 Light" panose="02010600030101010101" pitchFamily="2" charset="-122"/>
              </a:rPr>
              <a:t>, (born June 23, 1943, American), American computer scientist who is considered one of the founders, along with Robert Kahn, of the Internet. In 1965 Cerf received a bachelor’s degree in mathematics from Stanford University in California. </a:t>
            </a:r>
          </a:p>
          <a:p>
            <a:pPr>
              <a:lnSpc>
                <a:spcPts val="3500"/>
              </a:lnSpc>
            </a:pPr>
            <a:r>
              <a:rPr lang="en-US" altLang="zh-CN" sz="2400" dirty="0">
                <a:ea typeface="等线 Light" panose="02010600030101010101" pitchFamily="2" charset="-122"/>
              </a:rPr>
              <a:t>In 2004 both Cerf and Kahn won the A.M. Turing Award, the highest </a:t>
            </a:r>
            <a:r>
              <a:rPr lang="en-US" altLang="zh-CN" sz="2400" dirty="0" err="1">
                <a:ea typeface="等线 Light" panose="02010600030101010101" pitchFamily="2" charset="-122"/>
              </a:rPr>
              <a:t>honour</a:t>
            </a:r>
            <a:r>
              <a:rPr lang="en-US" altLang="zh-CN" sz="2400" dirty="0">
                <a:ea typeface="等线 Light" panose="02010600030101010101" pitchFamily="2" charset="-122"/>
              </a:rPr>
              <a:t> in computer science, for their “pioneering work on internetworking, including the design and implementation of the Internet’s basic communications protocols, TCP/IP, and for inspired leadership in networking.”</a:t>
            </a:r>
            <a:endParaRPr lang="zh-CN" altLang="en-US" sz="2400" dirty="0"/>
          </a:p>
        </p:txBody>
      </p:sp>
      <p:pic>
        <p:nvPicPr>
          <p:cNvPr id="8194" name="Picture 2">
            <a:extLst>
              <a:ext uri="{FF2B5EF4-FFF2-40B4-BE49-F238E27FC236}">
                <a16:creationId xmlns:a16="http://schemas.microsoft.com/office/drawing/2014/main" id="{AC16BDA3-0C1B-4071-92AF-89921B23C6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878" y="356821"/>
            <a:ext cx="1469384" cy="2204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248490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390</TotalTime>
  <Words>2965</Words>
  <Application>Microsoft Office PowerPoint</Application>
  <PresentationFormat>宽屏</PresentationFormat>
  <Paragraphs>97</Paragraphs>
  <Slides>34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34</vt:i4>
      </vt:variant>
    </vt:vector>
  </HeadingPairs>
  <TitlesOfParts>
    <vt:vector size="39" baseType="lpstr">
      <vt:lpstr>等线</vt:lpstr>
      <vt:lpstr>等线 Light</vt:lpstr>
      <vt:lpstr>Arial</vt:lpstr>
      <vt:lpstr>Georgia</vt:lpstr>
      <vt:lpstr>Office 主题​​</vt:lpstr>
      <vt:lpstr>Turing Award Laureates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Turing Award Laureates</dc:title>
  <dc:creator>Huo William</dc:creator>
  <cp:lastModifiedBy>Huo William</cp:lastModifiedBy>
  <cp:revision>37</cp:revision>
  <dcterms:created xsi:type="dcterms:W3CDTF">2021-06-03T09:30:02Z</dcterms:created>
  <dcterms:modified xsi:type="dcterms:W3CDTF">2021-06-04T09:31:07Z</dcterms:modified>
</cp:coreProperties>
</file>