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52197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6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783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 showGuides="1">
      <p:cViewPr varScale="1">
        <p:scale>
          <a:sx n="206" d="100"/>
          <a:sy n="206" d="100"/>
        </p:scale>
        <p:origin x="762" y="150"/>
      </p:cViewPr>
      <p:guideLst>
        <p:guide orient="horz" pos="1021"/>
        <p:guide pos="16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A2E9-8369-4DB7-B317-DCFEF057C665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1143000"/>
            <a:ext cx="4968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B86E8-38D5-4E45-B010-967FFF99F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4563" y="1143000"/>
            <a:ext cx="49688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B86E8-38D5-4E45-B010-967FFF99FC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1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530264"/>
            <a:ext cx="3914775" cy="1128031"/>
          </a:xfrm>
        </p:spPr>
        <p:txBody>
          <a:bodyPr anchor="b"/>
          <a:lstStyle>
            <a:lvl1pPr algn="ctr">
              <a:defRPr sz="25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1701796"/>
            <a:ext cx="3914775" cy="782271"/>
          </a:xfrm>
        </p:spPr>
        <p:txBody>
          <a:bodyPr/>
          <a:lstStyle>
            <a:lvl1pPr marL="0" indent="0" algn="ctr">
              <a:buNone/>
              <a:defRPr sz="1027"/>
            </a:lvl1pPr>
            <a:lvl2pPr marL="195727" indent="0" algn="ctr">
              <a:buNone/>
              <a:defRPr sz="856"/>
            </a:lvl2pPr>
            <a:lvl3pPr marL="391455" indent="0" algn="ctr">
              <a:buNone/>
              <a:defRPr sz="771"/>
            </a:lvl3pPr>
            <a:lvl4pPr marL="587182" indent="0" algn="ctr">
              <a:buNone/>
              <a:defRPr sz="685"/>
            </a:lvl4pPr>
            <a:lvl5pPr marL="782909" indent="0" algn="ctr">
              <a:buNone/>
              <a:defRPr sz="685"/>
            </a:lvl5pPr>
            <a:lvl6pPr marL="978637" indent="0" algn="ctr">
              <a:buNone/>
              <a:defRPr sz="685"/>
            </a:lvl6pPr>
            <a:lvl7pPr marL="1174364" indent="0" algn="ctr">
              <a:buNone/>
              <a:defRPr sz="685"/>
            </a:lvl7pPr>
            <a:lvl8pPr marL="1370091" indent="0" algn="ctr">
              <a:buNone/>
              <a:defRPr sz="685"/>
            </a:lvl8pPr>
            <a:lvl9pPr marL="1565819" indent="0" algn="ctr">
              <a:buNone/>
              <a:defRPr sz="6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172505"/>
            <a:ext cx="1125498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172505"/>
            <a:ext cx="3311247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7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807773"/>
            <a:ext cx="4501991" cy="1347786"/>
          </a:xfrm>
        </p:spPr>
        <p:txBody>
          <a:bodyPr anchor="b"/>
          <a:lstStyle>
            <a:lvl1pPr>
              <a:defRPr sz="25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2168309"/>
            <a:ext cx="4501991" cy="708769"/>
          </a:xfrm>
        </p:spPr>
        <p:txBody>
          <a:bodyPr/>
          <a:lstStyle>
            <a:lvl1pPr marL="0" indent="0">
              <a:buNone/>
              <a:defRPr sz="1027">
                <a:solidFill>
                  <a:schemeClr val="tx1">
                    <a:tint val="82000"/>
                  </a:schemeClr>
                </a:solidFill>
              </a:defRPr>
            </a:lvl1pPr>
            <a:lvl2pPr marL="195727" indent="0">
              <a:buNone/>
              <a:defRPr sz="856">
                <a:solidFill>
                  <a:schemeClr val="tx1">
                    <a:tint val="82000"/>
                  </a:schemeClr>
                </a:solidFill>
              </a:defRPr>
            </a:lvl2pPr>
            <a:lvl3pPr marL="391455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3pPr>
            <a:lvl4pPr marL="587182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4pPr>
            <a:lvl5pPr marL="782909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5pPr>
            <a:lvl6pPr marL="978637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6pPr>
            <a:lvl7pPr marL="1174364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7pPr>
            <a:lvl8pPr marL="1370091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8pPr>
            <a:lvl9pPr marL="1565819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862523"/>
            <a:ext cx="2218373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862523"/>
            <a:ext cx="2218373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72505"/>
            <a:ext cx="4501991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794272"/>
            <a:ext cx="2208178" cy="389260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727" indent="0">
              <a:buNone/>
              <a:defRPr sz="856" b="1"/>
            </a:lvl2pPr>
            <a:lvl3pPr marL="391455" indent="0">
              <a:buNone/>
              <a:defRPr sz="771" b="1"/>
            </a:lvl3pPr>
            <a:lvl4pPr marL="587182" indent="0">
              <a:buNone/>
              <a:defRPr sz="685" b="1"/>
            </a:lvl4pPr>
            <a:lvl5pPr marL="782909" indent="0">
              <a:buNone/>
              <a:defRPr sz="685" b="1"/>
            </a:lvl5pPr>
            <a:lvl6pPr marL="978637" indent="0">
              <a:buNone/>
              <a:defRPr sz="685" b="1"/>
            </a:lvl6pPr>
            <a:lvl7pPr marL="1174364" indent="0">
              <a:buNone/>
              <a:defRPr sz="685" b="1"/>
            </a:lvl7pPr>
            <a:lvl8pPr marL="1370091" indent="0">
              <a:buNone/>
              <a:defRPr sz="685" b="1"/>
            </a:lvl8pPr>
            <a:lvl9pPr marL="1565819" indent="0">
              <a:buNone/>
              <a:defRPr sz="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1183532"/>
            <a:ext cx="220817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794272"/>
            <a:ext cx="2219052" cy="389260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727" indent="0">
              <a:buNone/>
              <a:defRPr sz="856" b="1"/>
            </a:lvl2pPr>
            <a:lvl3pPr marL="391455" indent="0">
              <a:buNone/>
              <a:defRPr sz="771" b="1"/>
            </a:lvl3pPr>
            <a:lvl4pPr marL="587182" indent="0">
              <a:buNone/>
              <a:defRPr sz="685" b="1"/>
            </a:lvl4pPr>
            <a:lvl5pPr marL="782909" indent="0">
              <a:buNone/>
              <a:defRPr sz="685" b="1"/>
            </a:lvl5pPr>
            <a:lvl6pPr marL="978637" indent="0">
              <a:buNone/>
              <a:defRPr sz="685" b="1"/>
            </a:lvl6pPr>
            <a:lvl7pPr marL="1174364" indent="0">
              <a:buNone/>
              <a:defRPr sz="685" b="1"/>
            </a:lvl7pPr>
            <a:lvl8pPr marL="1370091" indent="0">
              <a:buNone/>
              <a:defRPr sz="685" b="1"/>
            </a:lvl8pPr>
            <a:lvl9pPr marL="1565819" indent="0">
              <a:buNone/>
              <a:defRPr sz="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1183532"/>
            <a:ext cx="2219052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8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16006"/>
            <a:ext cx="1683489" cy="756021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466513"/>
            <a:ext cx="2642473" cy="2302563"/>
          </a:xfrm>
        </p:spPr>
        <p:txBody>
          <a:bodyPr/>
          <a:lstStyle>
            <a:lvl1pPr>
              <a:defRPr sz="1370"/>
            </a:lvl1pPr>
            <a:lvl2pPr>
              <a:defRPr sz="1199"/>
            </a:lvl2pPr>
            <a:lvl3pPr>
              <a:defRPr sz="1027"/>
            </a:lvl3pPr>
            <a:lvl4pPr>
              <a:defRPr sz="856"/>
            </a:lvl4pPr>
            <a:lvl5pPr>
              <a:defRPr sz="856"/>
            </a:lvl5pPr>
            <a:lvl6pPr>
              <a:defRPr sz="856"/>
            </a:lvl6pPr>
            <a:lvl7pPr>
              <a:defRPr sz="856"/>
            </a:lvl7pPr>
            <a:lvl8pPr>
              <a:defRPr sz="856"/>
            </a:lvl8pPr>
            <a:lvl9pPr>
              <a:defRPr sz="8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972026"/>
            <a:ext cx="1683489" cy="1800799"/>
          </a:xfrm>
        </p:spPr>
        <p:txBody>
          <a:bodyPr/>
          <a:lstStyle>
            <a:lvl1pPr marL="0" indent="0">
              <a:buNone/>
              <a:defRPr sz="685"/>
            </a:lvl1pPr>
            <a:lvl2pPr marL="195727" indent="0">
              <a:buNone/>
              <a:defRPr sz="599"/>
            </a:lvl2pPr>
            <a:lvl3pPr marL="391455" indent="0">
              <a:buNone/>
              <a:defRPr sz="514"/>
            </a:lvl3pPr>
            <a:lvl4pPr marL="587182" indent="0">
              <a:buNone/>
              <a:defRPr sz="428"/>
            </a:lvl4pPr>
            <a:lvl5pPr marL="782909" indent="0">
              <a:buNone/>
              <a:defRPr sz="428"/>
            </a:lvl5pPr>
            <a:lvl6pPr marL="978637" indent="0">
              <a:buNone/>
              <a:defRPr sz="428"/>
            </a:lvl6pPr>
            <a:lvl7pPr marL="1174364" indent="0">
              <a:buNone/>
              <a:defRPr sz="428"/>
            </a:lvl7pPr>
            <a:lvl8pPr marL="1370091" indent="0">
              <a:buNone/>
              <a:defRPr sz="428"/>
            </a:lvl8pPr>
            <a:lvl9pPr marL="1565819" indent="0">
              <a:buNone/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16006"/>
            <a:ext cx="1683489" cy="756021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466513"/>
            <a:ext cx="2642473" cy="2302563"/>
          </a:xfrm>
        </p:spPr>
        <p:txBody>
          <a:bodyPr anchor="t"/>
          <a:lstStyle>
            <a:lvl1pPr marL="0" indent="0">
              <a:buNone/>
              <a:defRPr sz="1370"/>
            </a:lvl1pPr>
            <a:lvl2pPr marL="195727" indent="0">
              <a:buNone/>
              <a:defRPr sz="1199"/>
            </a:lvl2pPr>
            <a:lvl3pPr marL="391455" indent="0">
              <a:buNone/>
              <a:defRPr sz="1027"/>
            </a:lvl3pPr>
            <a:lvl4pPr marL="587182" indent="0">
              <a:buNone/>
              <a:defRPr sz="856"/>
            </a:lvl4pPr>
            <a:lvl5pPr marL="782909" indent="0">
              <a:buNone/>
              <a:defRPr sz="856"/>
            </a:lvl5pPr>
            <a:lvl6pPr marL="978637" indent="0">
              <a:buNone/>
              <a:defRPr sz="856"/>
            </a:lvl6pPr>
            <a:lvl7pPr marL="1174364" indent="0">
              <a:buNone/>
              <a:defRPr sz="856"/>
            </a:lvl7pPr>
            <a:lvl8pPr marL="1370091" indent="0">
              <a:buNone/>
              <a:defRPr sz="856"/>
            </a:lvl8pPr>
            <a:lvl9pPr marL="1565819" indent="0">
              <a:buNone/>
              <a:defRPr sz="8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972026"/>
            <a:ext cx="1683489" cy="1800799"/>
          </a:xfrm>
        </p:spPr>
        <p:txBody>
          <a:bodyPr/>
          <a:lstStyle>
            <a:lvl1pPr marL="0" indent="0">
              <a:buNone/>
              <a:defRPr sz="685"/>
            </a:lvl1pPr>
            <a:lvl2pPr marL="195727" indent="0">
              <a:buNone/>
              <a:defRPr sz="599"/>
            </a:lvl2pPr>
            <a:lvl3pPr marL="391455" indent="0">
              <a:buNone/>
              <a:defRPr sz="514"/>
            </a:lvl3pPr>
            <a:lvl4pPr marL="587182" indent="0">
              <a:buNone/>
              <a:defRPr sz="428"/>
            </a:lvl4pPr>
            <a:lvl5pPr marL="782909" indent="0">
              <a:buNone/>
              <a:defRPr sz="428"/>
            </a:lvl5pPr>
            <a:lvl6pPr marL="978637" indent="0">
              <a:buNone/>
              <a:defRPr sz="428"/>
            </a:lvl6pPr>
            <a:lvl7pPr marL="1174364" indent="0">
              <a:buNone/>
              <a:defRPr sz="428"/>
            </a:lvl7pPr>
            <a:lvl8pPr marL="1370091" indent="0">
              <a:buNone/>
              <a:defRPr sz="428"/>
            </a:lvl8pPr>
            <a:lvl9pPr marL="1565819" indent="0">
              <a:buNone/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9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172505"/>
            <a:ext cx="4501991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862523"/>
            <a:ext cx="4501991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3003082"/>
            <a:ext cx="117443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E0799-377A-4F3E-AA75-99FA30C2CB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3003082"/>
            <a:ext cx="176164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3003082"/>
            <a:ext cx="117443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0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91455" rtl="0" eaLnBrk="1" latinLnBrk="0" hangingPunct="1">
        <a:lnSpc>
          <a:spcPct val="90000"/>
        </a:lnSpc>
        <a:spcBef>
          <a:spcPct val="0"/>
        </a:spcBef>
        <a:buNone/>
        <a:defRPr sz="1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864" indent="-97864" algn="l" defTabSz="391455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1pPr>
      <a:lvl2pPr marL="293591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489318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85046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4pPr>
      <a:lvl5pPr marL="880773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5pPr>
      <a:lvl6pPr marL="1076500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6pPr>
      <a:lvl7pPr marL="1272228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7pPr>
      <a:lvl8pPr marL="1467955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8pPr>
      <a:lvl9pPr marL="1663682" indent="-97864" algn="l" defTabSz="391455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95727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2pPr>
      <a:lvl3pPr marL="391455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3pPr>
      <a:lvl4pPr marL="587182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4pPr>
      <a:lvl5pPr marL="782909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5pPr>
      <a:lvl6pPr marL="978637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6pPr>
      <a:lvl7pPr marL="1174364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7pPr>
      <a:lvl8pPr marL="1370091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8pPr>
      <a:lvl9pPr marL="1565819" algn="l" defTabSz="391455" rtl="0" eaLnBrk="1" latinLnBrk="0" hangingPunct="1">
        <a:defRPr sz="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29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24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8.png"/><Relationship Id="rId31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tmp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2D0647F4-3D01-B2B7-E586-DE5E6DE41B7F}"/>
              </a:ext>
            </a:extLst>
          </p:cNvPr>
          <p:cNvCxnSpPr>
            <a:cxnSpLocks/>
          </p:cNvCxnSpPr>
          <p:nvPr/>
        </p:nvCxnSpPr>
        <p:spPr>
          <a:xfrm>
            <a:off x="3279649" y="1609080"/>
            <a:ext cx="167943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C50D725-18D4-3AF6-6A2B-D24392CFDEF1}"/>
              </a:ext>
            </a:extLst>
          </p:cNvPr>
          <p:cNvGrpSpPr/>
          <p:nvPr/>
        </p:nvGrpSpPr>
        <p:grpSpPr>
          <a:xfrm>
            <a:off x="-29663" y="1786160"/>
            <a:ext cx="1068382" cy="1165354"/>
            <a:chOff x="9663055" y="4154873"/>
            <a:chExt cx="2262306" cy="2451264"/>
          </a:xfrm>
        </p:grpSpPr>
        <p:pic>
          <p:nvPicPr>
            <p:cNvPr id="122" name="图片 121" descr="徽标&#10;&#10;描述已自动生成">
              <a:extLst>
                <a:ext uri="{FF2B5EF4-FFF2-40B4-BE49-F238E27FC236}">
                  <a16:creationId xmlns:a16="http://schemas.microsoft.com/office/drawing/2014/main" id="{2961F99C-0FE4-6187-7D73-25590211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055" y="4730708"/>
              <a:ext cx="1822630" cy="1824517"/>
            </a:xfrm>
            <a:prstGeom prst="rect">
              <a:avLst/>
            </a:prstGeom>
          </p:spPr>
        </p:pic>
        <p:pic>
          <p:nvPicPr>
            <p:cNvPr id="123" name="图片 122" descr="图片包含 形状&#10;&#10;描述已自动生成">
              <a:extLst>
                <a:ext uri="{FF2B5EF4-FFF2-40B4-BE49-F238E27FC236}">
                  <a16:creationId xmlns:a16="http://schemas.microsoft.com/office/drawing/2014/main" id="{A788A903-FDEC-B9FF-0E7C-E9E84FA43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265" y="4154873"/>
              <a:ext cx="2068096" cy="2451264"/>
            </a:xfrm>
            <a:prstGeom prst="rect">
              <a:avLst/>
            </a:prstGeom>
          </p:spPr>
        </p:pic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FE380CA-8269-8BCD-CD05-2A3EFA89B073}"/>
              </a:ext>
            </a:extLst>
          </p:cNvPr>
          <p:cNvSpPr/>
          <p:nvPr/>
        </p:nvSpPr>
        <p:spPr>
          <a:xfrm>
            <a:off x="276583" y="28923"/>
            <a:ext cx="2782486" cy="1343711"/>
          </a:xfrm>
          <a:prstGeom prst="roundRect">
            <a:avLst/>
          </a:prstGeom>
          <a:solidFill>
            <a:srgbClr val="FFF2CC"/>
          </a:solidFill>
          <a:ln w="25400">
            <a:solidFill>
              <a:srgbClr val="B7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D99E71C-84A5-A1D6-E839-2B56F4CDB42E}"/>
              </a:ext>
            </a:extLst>
          </p:cNvPr>
          <p:cNvSpPr txBox="1"/>
          <p:nvPr/>
        </p:nvSpPr>
        <p:spPr>
          <a:xfrm>
            <a:off x="1232293" y="40823"/>
            <a:ext cx="871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B7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叠层归一化流</a:t>
            </a:r>
          </a:p>
        </p:txBody>
      </p:sp>
      <p:pic>
        <p:nvPicPr>
          <p:cNvPr id="48" name="图片 47" descr="男人在房间内玩体感游戏&#10;&#10;中度可信度描述已自动生成">
            <a:extLst>
              <a:ext uri="{FF2B5EF4-FFF2-40B4-BE49-F238E27FC236}">
                <a16:creationId xmlns:a16="http://schemas.microsoft.com/office/drawing/2014/main" id="{48E73EC8-5686-8140-03D4-E6F0A58447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" y="1478266"/>
            <a:ext cx="395312" cy="40122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3A083DA-ED58-BFD2-CE4C-52DFA0E48B88}"/>
              </a:ext>
            </a:extLst>
          </p:cNvPr>
          <p:cNvCxnSpPr>
            <a:cxnSpLocks/>
          </p:cNvCxnSpPr>
          <p:nvPr/>
        </p:nvCxnSpPr>
        <p:spPr>
          <a:xfrm>
            <a:off x="1309869" y="1652790"/>
            <a:ext cx="4274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手动操作 51">
            <a:extLst>
              <a:ext uri="{FF2B5EF4-FFF2-40B4-BE49-F238E27FC236}">
                <a16:creationId xmlns:a16="http://schemas.microsoft.com/office/drawing/2014/main" id="{8FA07ABC-6FD2-5DBE-302A-8BDFA55C07E3}"/>
              </a:ext>
            </a:extLst>
          </p:cNvPr>
          <p:cNvSpPr/>
          <p:nvPr/>
        </p:nvSpPr>
        <p:spPr>
          <a:xfrm rot="16200000">
            <a:off x="593350" y="1493724"/>
            <a:ext cx="339842" cy="300877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9B099E8-B6D6-93D8-92B0-6B4F83E70F47}"/>
              </a:ext>
            </a:extLst>
          </p:cNvPr>
          <p:cNvCxnSpPr/>
          <p:nvPr/>
        </p:nvCxnSpPr>
        <p:spPr>
          <a:xfrm>
            <a:off x="488260" y="1646382"/>
            <a:ext cx="124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B00F3DF-DFAC-514D-FB6C-2A69C69F16A6}"/>
              </a:ext>
            </a:extLst>
          </p:cNvPr>
          <p:cNvCxnSpPr/>
          <p:nvPr/>
        </p:nvCxnSpPr>
        <p:spPr>
          <a:xfrm>
            <a:off x="919778" y="1646559"/>
            <a:ext cx="124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78B17CF-4589-CF6E-3879-1B92A738D9E2}"/>
              </a:ext>
            </a:extLst>
          </p:cNvPr>
          <p:cNvSpPr txBox="1"/>
          <p:nvPr/>
        </p:nvSpPr>
        <p:spPr>
          <a:xfrm>
            <a:off x="552578" y="1535648"/>
            <a:ext cx="441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haroni" panose="02010803020104030203" pitchFamily="2" charset="-79"/>
                <a:cs typeface="Aharoni" panose="02010803020104030203" pitchFamily="2" charset="-79"/>
              </a:rPr>
              <a:t>CNN</a:t>
            </a:r>
            <a:endParaRPr lang="zh-CN" altLang="en-US" sz="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F51864F-B971-0EF1-F954-E06699CD60F9}"/>
              </a:ext>
            </a:extLst>
          </p:cNvPr>
          <p:cNvSpPr/>
          <p:nvPr/>
        </p:nvSpPr>
        <p:spPr>
          <a:xfrm>
            <a:off x="1744452" y="1544520"/>
            <a:ext cx="463291" cy="228456"/>
          </a:xfrm>
          <a:prstGeom prst="roundRect">
            <a:avLst/>
          </a:prstGeom>
          <a:solidFill>
            <a:srgbClr val="FFB793"/>
          </a:solidFill>
          <a:ln>
            <a:solidFill>
              <a:srgbClr val="FF6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MLP</a:t>
            </a:r>
            <a:endParaRPr lang="zh-CN" altLang="en-US" sz="9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F5B46E-A7E2-5A47-A4F1-662C0E78CCE6}"/>
              </a:ext>
            </a:extLst>
          </p:cNvPr>
          <p:cNvCxnSpPr>
            <a:cxnSpLocks/>
          </p:cNvCxnSpPr>
          <p:nvPr/>
        </p:nvCxnSpPr>
        <p:spPr>
          <a:xfrm>
            <a:off x="2207744" y="1652790"/>
            <a:ext cx="1693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\documentclass{article}&#10;\usepackage{amsmath}&#10;\pagestyle{empty}&#10;\begin{document}&#10;&#10;$$&#10;\boldsymbol{\beta}_{\text{init}}, \mathbf{R}_{\text{cam}}, \mathbf{t}_{\text{cam}}&#10;$$&#10;&#10;&#10;\end{document}" title="IguanaTex Bitmap Display">
            <a:extLst>
              <a:ext uri="{FF2B5EF4-FFF2-40B4-BE49-F238E27FC236}">
                <a16:creationId xmlns:a16="http://schemas.microsoft.com/office/drawing/2014/main" id="{D376D60C-049B-645E-89EA-27F43B4220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67" y="1597440"/>
            <a:ext cx="813705" cy="112585"/>
          </a:xfrm>
          <a:prstGeom prst="rect">
            <a:avLst/>
          </a:prstGeom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24057A5-1CE8-1EE7-484A-18449EA84B4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81309" y="1089485"/>
            <a:ext cx="1735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1263FB0-6D57-2F04-FFC2-BE73C1638B5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792159" y="1089485"/>
            <a:ext cx="2081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86CFDA43-FE2C-E850-4B10-2C4556779B5F}"/>
              </a:ext>
            </a:extLst>
          </p:cNvPr>
          <p:cNvSpPr/>
          <p:nvPr/>
        </p:nvSpPr>
        <p:spPr>
          <a:xfrm>
            <a:off x="2046061" y="910639"/>
            <a:ext cx="381955" cy="298448"/>
          </a:xfrm>
          <a:custGeom>
            <a:avLst/>
            <a:gdLst>
              <a:gd name="connsiteX0" fmla="*/ 0 w 499621"/>
              <a:gd name="connsiteY0" fmla="*/ 389407 h 395350"/>
              <a:gd name="connsiteX1" fmla="*/ 94268 w 499621"/>
              <a:gd name="connsiteY1" fmla="*/ 342273 h 395350"/>
              <a:gd name="connsiteX2" fmla="*/ 197963 w 499621"/>
              <a:gd name="connsiteY2" fmla="*/ 2908 h 395350"/>
              <a:gd name="connsiteX3" fmla="*/ 254524 w 499621"/>
              <a:gd name="connsiteY3" fmla="*/ 172591 h 395350"/>
              <a:gd name="connsiteX4" fmla="*/ 339365 w 499621"/>
              <a:gd name="connsiteY4" fmla="*/ 68896 h 395350"/>
              <a:gd name="connsiteX5" fmla="*/ 395926 w 499621"/>
              <a:gd name="connsiteY5" fmla="*/ 351700 h 395350"/>
              <a:gd name="connsiteX6" fmla="*/ 499621 w 499621"/>
              <a:gd name="connsiteY6" fmla="*/ 389407 h 3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621" h="395350">
                <a:moveTo>
                  <a:pt x="0" y="389407"/>
                </a:moveTo>
                <a:cubicBezTo>
                  <a:pt x="30637" y="398048"/>
                  <a:pt x="61274" y="406690"/>
                  <a:pt x="94268" y="342273"/>
                </a:cubicBezTo>
                <a:cubicBezTo>
                  <a:pt x="127262" y="277856"/>
                  <a:pt x="171254" y="31188"/>
                  <a:pt x="197963" y="2908"/>
                </a:cubicBezTo>
                <a:cubicBezTo>
                  <a:pt x="224672" y="-25372"/>
                  <a:pt x="230957" y="161593"/>
                  <a:pt x="254524" y="172591"/>
                </a:cubicBezTo>
                <a:cubicBezTo>
                  <a:pt x="278091" y="183589"/>
                  <a:pt x="315798" y="39045"/>
                  <a:pt x="339365" y="68896"/>
                </a:cubicBezTo>
                <a:cubicBezTo>
                  <a:pt x="362932" y="98747"/>
                  <a:pt x="369217" y="298282"/>
                  <a:pt x="395926" y="351700"/>
                </a:cubicBezTo>
                <a:cubicBezTo>
                  <a:pt x="422635" y="405118"/>
                  <a:pt x="461128" y="397262"/>
                  <a:pt x="499621" y="389407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68711C2-B4A1-D592-FD59-AF4A5FA9631E}"/>
              </a:ext>
            </a:extLst>
          </p:cNvPr>
          <p:cNvCxnSpPr>
            <a:cxnSpLocks/>
          </p:cNvCxnSpPr>
          <p:nvPr/>
        </p:nvCxnSpPr>
        <p:spPr>
          <a:xfrm>
            <a:off x="2428615" y="1087315"/>
            <a:ext cx="2690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A78B1EE2-5173-35A7-CE95-A39A195C3FFE}"/>
              </a:ext>
            </a:extLst>
          </p:cNvPr>
          <p:cNvSpPr/>
          <p:nvPr/>
        </p:nvSpPr>
        <p:spPr>
          <a:xfrm>
            <a:off x="2174568" y="882822"/>
            <a:ext cx="48098" cy="474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pic>
        <p:nvPicPr>
          <p:cNvPr id="96" name="图片 95" descr="\documentclass{article}&#10;\usepackage{amsmath}&#10;\pagestyle{empty}&#10;\begin{document}&#10;&#10;$$&#10;\boldsymbol{\theta}\sim p_{\Theta|\mathcal{I}}(\boldsymbol{\theta}|\mathbf{c})&#10;$$&#10;&#10;&#10;\end{document}" title="IguanaTex Bitmap Display">
            <a:extLst>
              <a:ext uri="{FF2B5EF4-FFF2-40B4-BE49-F238E27FC236}">
                <a16:creationId xmlns:a16="http://schemas.microsoft.com/office/drawing/2014/main" id="{991FD958-4156-780B-AA47-96909E968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01" y="1252313"/>
            <a:ext cx="480902" cy="89985"/>
          </a:xfrm>
          <a:prstGeom prst="rect">
            <a:avLst/>
          </a:prstGeom>
        </p:spPr>
      </p:pic>
      <p:pic>
        <p:nvPicPr>
          <p:cNvPr id="67" name="图片 66" descr="\documentclass{article}&#10;\usepackage{amsmath}&#10;\pagestyle{empty}&#10;\begin{document}&#10;&#10;$$&#10;\mathbf{z}_{\theta}\sim N(\boldsymbol{0},\boldsymbol{I})&#10;$$&#10;&#10;&#10;\end{document}" title="IguanaTex Bitmap Display">
            <a:extLst>
              <a:ext uri="{FF2B5EF4-FFF2-40B4-BE49-F238E27FC236}">
                <a16:creationId xmlns:a16="http://schemas.microsoft.com/office/drawing/2014/main" id="{78967CCF-7FB2-E5F8-8E5E-0AF36FA903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6" y="1232513"/>
            <a:ext cx="501994" cy="91169"/>
          </a:xfrm>
          <a:prstGeom prst="rect">
            <a:avLst/>
          </a:prstGeom>
        </p:spPr>
      </p:pic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CAB4905-571B-F330-E189-44E450AC491F}"/>
              </a:ext>
            </a:extLst>
          </p:cNvPr>
          <p:cNvCxnSpPr>
            <a:cxnSpLocks/>
          </p:cNvCxnSpPr>
          <p:nvPr/>
        </p:nvCxnSpPr>
        <p:spPr>
          <a:xfrm>
            <a:off x="881308" y="505505"/>
            <a:ext cx="1576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769935-DB5B-0A05-57D6-777BC1CC8FDD}"/>
              </a:ext>
            </a:extLst>
          </p:cNvPr>
          <p:cNvCxnSpPr>
            <a:cxnSpLocks/>
          </p:cNvCxnSpPr>
          <p:nvPr/>
        </p:nvCxnSpPr>
        <p:spPr>
          <a:xfrm>
            <a:off x="1805808" y="505505"/>
            <a:ext cx="1599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7C3128E7-D3C7-21D3-A4F9-5DB8BFD82BCC}"/>
              </a:ext>
            </a:extLst>
          </p:cNvPr>
          <p:cNvSpPr/>
          <p:nvPr/>
        </p:nvSpPr>
        <p:spPr>
          <a:xfrm>
            <a:off x="1976097" y="261170"/>
            <a:ext cx="428336" cy="344009"/>
          </a:xfrm>
          <a:custGeom>
            <a:avLst/>
            <a:gdLst>
              <a:gd name="connsiteX0" fmla="*/ 0 w 499621"/>
              <a:gd name="connsiteY0" fmla="*/ 389407 h 395350"/>
              <a:gd name="connsiteX1" fmla="*/ 94268 w 499621"/>
              <a:gd name="connsiteY1" fmla="*/ 342273 h 395350"/>
              <a:gd name="connsiteX2" fmla="*/ 197963 w 499621"/>
              <a:gd name="connsiteY2" fmla="*/ 2908 h 395350"/>
              <a:gd name="connsiteX3" fmla="*/ 254524 w 499621"/>
              <a:gd name="connsiteY3" fmla="*/ 172591 h 395350"/>
              <a:gd name="connsiteX4" fmla="*/ 339365 w 499621"/>
              <a:gd name="connsiteY4" fmla="*/ 68896 h 395350"/>
              <a:gd name="connsiteX5" fmla="*/ 395926 w 499621"/>
              <a:gd name="connsiteY5" fmla="*/ 351700 h 395350"/>
              <a:gd name="connsiteX6" fmla="*/ 499621 w 499621"/>
              <a:gd name="connsiteY6" fmla="*/ 389407 h 3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621" h="395350">
                <a:moveTo>
                  <a:pt x="0" y="389407"/>
                </a:moveTo>
                <a:cubicBezTo>
                  <a:pt x="30637" y="398048"/>
                  <a:pt x="61274" y="406690"/>
                  <a:pt x="94268" y="342273"/>
                </a:cubicBezTo>
                <a:cubicBezTo>
                  <a:pt x="127262" y="277856"/>
                  <a:pt x="171254" y="31188"/>
                  <a:pt x="197963" y="2908"/>
                </a:cubicBezTo>
                <a:cubicBezTo>
                  <a:pt x="224672" y="-25372"/>
                  <a:pt x="230957" y="161593"/>
                  <a:pt x="254524" y="172591"/>
                </a:cubicBezTo>
                <a:cubicBezTo>
                  <a:pt x="278091" y="183589"/>
                  <a:pt x="315798" y="39045"/>
                  <a:pt x="339365" y="68896"/>
                </a:cubicBezTo>
                <a:cubicBezTo>
                  <a:pt x="362932" y="98747"/>
                  <a:pt x="369217" y="298282"/>
                  <a:pt x="395926" y="351700"/>
                </a:cubicBezTo>
                <a:cubicBezTo>
                  <a:pt x="422635" y="405118"/>
                  <a:pt x="461128" y="397262"/>
                  <a:pt x="499621" y="389407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pic>
        <p:nvPicPr>
          <p:cNvPr id="101" name="图片 100" descr="\documentclass{article}&#10;\usepackage{amsmath}&#10;\pagestyle{empty}&#10;\begin{document}&#10;&#10;$$&#10;\boldsymbol{\gamma}\sim p_{\Gamma|\mathcal{I},\Theta}(\boldsymbol{\gamma}|\mathbf{c},\boldsymbol{\theta})&#10;$$&#10;&#10;&#10;\end{document}" title="IguanaTex Bitmap Display">
            <a:extLst>
              <a:ext uri="{FF2B5EF4-FFF2-40B4-BE49-F238E27FC236}">
                <a16:creationId xmlns:a16="http://schemas.microsoft.com/office/drawing/2014/main" id="{55DB3F3E-4535-A3D8-D4EE-F7299997BC5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37" y="663736"/>
            <a:ext cx="676106" cy="97878"/>
          </a:xfrm>
          <a:prstGeom prst="rect">
            <a:avLst/>
          </a:prstGeom>
        </p:spPr>
      </p:pic>
      <p:pic>
        <p:nvPicPr>
          <p:cNvPr id="73" name="图片 72" descr="\documentclass{article}&#10;\usepackage{amsmath}&#10;\pagestyle{empty}&#10;\begin{document}&#10;&#10;$$&#10;\mathbf{z}_{\gamma}\sim N(\boldsymbol{0}, \boldsymbol{I})&#10;$$&#10;&#10;&#10;\end{document}" title="IguanaTex Bitmap Display">
            <a:extLst>
              <a:ext uri="{FF2B5EF4-FFF2-40B4-BE49-F238E27FC236}">
                <a16:creationId xmlns:a16="http://schemas.microsoft.com/office/drawing/2014/main" id="{5C72A85E-C422-2393-BC76-1694B36CAA1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7" y="689126"/>
            <a:ext cx="523553" cy="101298"/>
          </a:xfrm>
          <a:prstGeom prst="rect">
            <a:avLst/>
          </a:prstGeom>
        </p:spPr>
      </p:pic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59B8205C-C0D9-341B-F840-D6F883EE0BF9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1309869" y="1235812"/>
            <a:ext cx="113663" cy="41057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946DBE4D-54BC-FB57-C366-A277C6E16E38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rot="16200000" flipV="1">
            <a:off x="1279044" y="798672"/>
            <a:ext cx="287829" cy="11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CF724048-5CF7-920D-FB02-96C3266626EF}"/>
              </a:ext>
            </a:extLst>
          </p:cNvPr>
          <p:cNvSpPr/>
          <p:nvPr/>
        </p:nvSpPr>
        <p:spPr>
          <a:xfrm>
            <a:off x="2320374" y="444884"/>
            <a:ext cx="69934" cy="641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2EF170E-3AD0-E231-0F4C-7A782B7F1EFE}"/>
              </a:ext>
            </a:extLst>
          </p:cNvPr>
          <p:cNvSpPr/>
          <p:nvPr/>
        </p:nvSpPr>
        <p:spPr>
          <a:xfrm>
            <a:off x="2361647" y="1057032"/>
            <a:ext cx="69934" cy="641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pic>
        <p:nvPicPr>
          <p:cNvPr id="106" name="图片 105" descr="\documentclass{article}&#10;\usepackage{amsmath}&#10;\pagestyle{empty}&#10;\begin{document}&#10;&#10;$$&#10;\boldsymbol{\theta}^{\star}&#10;$$&#10;&#10;&#10;\end{document}" title="IguanaTex Bitmap Display">
            <a:extLst>
              <a:ext uri="{FF2B5EF4-FFF2-40B4-BE49-F238E27FC236}">
                <a16:creationId xmlns:a16="http://schemas.microsoft.com/office/drawing/2014/main" id="{0B5B1FE2-C253-24C8-9407-D5C723D2FC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24" y="1022343"/>
            <a:ext cx="155522" cy="129944"/>
          </a:xfrm>
          <a:prstGeom prst="rect">
            <a:avLst/>
          </a:prstGeom>
        </p:spPr>
      </p:pic>
      <p:sp>
        <p:nvSpPr>
          <p:cNvPr id="111" name="椭圆 110">
            <a:extLst>
              <a:ext uri="{FF2B5EF4-FFF2-40B4-BE49-F238E27FC236}">
                <a16:creationId xmlns:a16="http://schemas.microsoft.com/office/drawing/2014/main" id="{AC44BBEA-6851-2FDB-CBFC-B066707B6D1E}"/>
              </a:ext>
            </a:extLst>
          </p:cNvPr>
          <p:cNvSpPr/>
          <p:nvPr/>
        </p:nvSpPr>
        <p:spPr>
          <a:xfrm>
            <a:off x="2130681" y="229466"/>
            <a:ext cx="48098" cy="474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4C02FD32-EB9B-56BD-4167-4D2DC5DF990D}"/>
              </a:ext>
            </a:extLst>
          </p:cNvPr>
          <p:cNvSpPr/>
          <p:nvPr/>
        </p:nvSpPr>
        <p:spPr>
          <a:xfrm>
            <a:off x="1054903" y="943159"/>
            <a:ext cx="737256" cy="292652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人体姿态归一化流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5740B015-7A49-E81A-221E-3CD856C24101}"/>
              </a:ext>
            </a:extLst>
          </p:cNvPr>
          <p:cNvSpPr/>
          <p:nvPr/>
        </p:nvSpPr>
        <p:spPr>
          <a:xfrm>
            <a:off x="1038968" y="352885"/>
            <a:ext cx="766839" cy="302444"/>
          </a:xfrm>
          <a:prstGeom prst="roundRect">
            <a:avLst/>
          </a:prstGeom>
          <a:solidFill>
            <a:srgbClr val="FFE6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偏移量</a:t>
            </a:r>
            <a:endParaRPr lang="en-US" altLang="zh-CN" sz="9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归一化流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AA18277-22EC-E95E-8B87-DE459C4A5CCF}"/>
              </a:ext>
            </a:extLst>
          </p:cNvPr>
          <p:cNvGrpSpPr/>
          <p:nvPr/>
        </p:nvGrpSpPr>
        <p:grpSpPr>
          <a:xfrm>
            <a:off x="1055968" y="1517536"/>
            <a:ext cx="253901" cy="257696"/>
            <a:chOff x="2539513" y="925717"/>
            <a:chExt cx="398412" cy="398412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436F2E2E-AA58-3608-0548-643CE8AFD91C}"/>
                </a:ext>
              </a:extLst>
            </p:cNvPr>
            <p:cNvSpPr/>
            <p:nvPr/>
          </p:nvSpPr>
          <p:spPr>
            <a:xfrm>
              <a:off x="2539513" y="925717"/>
              <a:ext cx="398412" cy="39841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C4A9ED52-3D77-2389-7A4E-35AFEA3E58E0}"/>
                    </a:ext>
                  </a:extLst>
                </p:cNvPr>
                <p:cNvSpPr txBox="1"/>
                <p:nvPr/>
              </p:nvSpPr>
              <p:spPr>
                <a:xfrm>
                  <a:off x="2555067" y="947396"/>
                  <a:ext cx="330171" cy="3568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oMath>
                    </m:oMathPara>
                  </a14:m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C4A9ED52-3D77-2389-7A4E-35AFEA3E5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067" y="947396"/>
                  <a:ext cx="330171" cy="35687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C55DCC1-4D21-60C7-1BB7-612F0D657D05}"/>
              </a:ext>
            </a:extLst>
          </p:cNvPr>
          <p:cNvGrpSpPr/>
          <p:nvPr/>
        </p:nvGrpSpPr>
        <p:grpSpPr>
          <a:xfrm>
            <a:off x="516364" y="958120"/>
            <a:ext cx="364945" cy="212307"/>
            <a:chOff x="5913740" y="205299"/>
            <a:chExt cx="1896152" cy="674260"/>
          </a:xfrm>
        </p:grpSpPr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697C7176-0225-401C-961A-3F50F4629D92}"/>
                </a:ext>
              </a:extLst>
            </p:cNvPr>
            <p:cNvSpPr/>
            <p:nvPr/>
          </p:nvSpPr>
          <p:spPr>
            <a:xfrm>
              <a:off x="6793892" y="205299"/>
              <a:ext cx="1016000" cy="673100"/>
            </a:xfrm>
            <a:custGeom>
              <a:avLst/>
              <a:gdLst>
                <a:gd name="connsiteX0" fmla="*/ 0 w 1016000"/>
                <a:gd name="connsiteY0" fmla="*/ 0 h 673100"/>
                <a:gd name="connsiteX1" fmla="*/ 292100 w 1016000"/>
                <a:gd name="connsiteY1" fmla="*/ 139700 h 673100"/>
                <a:gd name="connsiteX2" fmla="*/ 469900 w 1016000"/>
                <a:gd name="connsiteY2" fmla="*/ 558800 h 673100"/>
                <a:gd name="connsiteX3" fmla="*/ 1016000 w 1016000"/>
                <a:gd name="connsiteY3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0" h="673100">
                  <a:moveTo>
                    <a:pt x="0" y="0"/>
                  </a:moveTo>
                  <a:cubicBezTo>
                    <a:pt x="106891" y="23283"/>
                    <a:pt x="213783" y="46567"/>
                    <a:pt x="292100" y="139700"/>
                  </a:cubicBezTo>
                  <a:cubicBezTo>
                    <a:pt x="370417" y="232833"/>
                    <a:pt x="349250" y="469900"/>
                    <a:pt x="469900" y="558800"/>
                  </a:cubicBezTo>
                  <a:cubicBezTo>
                    <a:pt x="590550" y="647700"/>
                    <a:pt x="803275" y="660400"/>
                    <a:pt x="1016000" y="67310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2CADED9B-9DC7-2C06-B200-16B86B832646}"/>
                </a:ext>
              </a:extLst>
            </p:cNvPr>
            <p:cNvSpPr/>
            <p:nvPr/>
          </p:nvSpPr>
          <p:spPr>
            <a:xfrm flipH="1">
              <a:off x="5913740" y="206459"/>
              <a:ext cx="876846" cy="673100"/>
            </a:xfrm>
            <a:custGeom>
              <a:avLst/>
              <a:gdLst>
                <a:gd name="connsiteX0" fmla="*/ 0 w 1016000"/>
                <a:gd name="connsiteY0" fmla="*/ 0 h 673100"/>
                <a:gd name="connsiteX1" fmla="*/ 292100 w 1016000"/>
                <a:gd name="connsiteY1" fmla="*/ 139700 h 673100"/>
                <a:gd name="connsiteX2" fmla="*/ 469900 w 1016000"/>
                <a:gd name="connsiteY2" fmla="*/ 558800 h 673100"/>
                <a:gd name="connsiteX3" fmla="*/ 1016000 w 1016000"/>
                <a:gd name="connsiteY3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0" h="673100">
                  <a:moveTo>
                    <a:pt x="0" y="0"/>
                  </a:moveTo>
                  <a:cubicBezTo>
                    <a:pt x="106891" y="23283"/>
                    <a:pt x="213783" y="46567"/>
                    <a:pt x="292100" y="139700"/>
                  </a:cubicBezTo>
                  <a:cubicBezTo>
                    <a:pt x="370417" y="232833"/>
                    <a:pt x="349250" y="469900"/>
                    <a:pt x="469900" y="558800"/>
                  </a:cubicBezTo>
                  <a:cubicBezTo>
                    <a:pt x="590550" y="647700"/>
                    <a:pt x="803275" y="660400"/>
                    <a:pt x="1016000" y="67310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17CA86F-21B3-55A1-32D1-52B37E327D08}"/>
              </a:ext>
            </a:extLst>
          </p:cNvPr>
          <p:cNvGrpSpPr/>
          <p:nvPr/>
        </p:nvGrpSpPr>
        <p:grpSpPr>
          <a:xfrm>
            <a:off x="516993" y="402414"/>
            <a:ext cx="409259" cy="244716"/>
            <a:chOff x="5913740" y="205299"/>
            <a:chExt cx="1896152" cy="674260"/>
          </a:xfrm>
        </p:grpSpPr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4DCBB67-160B-A76D-55D5-163485FB48EA}"/>
                </a:ext>
              </a:extLst>
            </p:cNvPr>
            <p:cNvSpPr/>
            <p:nvPr/>
          </p:nvSpPr>
          <p:spPr>
            <a:xfrm>
              <a:off x="6793892" y="205299"/>
              <a:ext cx="1016000" cy="673100"/>
            </a:xfrm>
            <a:custGeom>
              <a:avLst/>
              <a:gdLst>
                <a:gd name="connsiteX0" fmla="*/ 0 w 1016000"/>
                <a:gd name="connsiteY0" fmla="*/ 0 h 673100"/>
                <a:gd name="connsiteX1" fmla="*/ 292100 w 1016000"/>
                <a:gd name="connsiteY1" fmla="*/ 139700 h 673100"/>
                <a:gd name="connsiteX2" fmla="*/ 469900 w 1016000"/>
                <a:gd name="connsiteY2" fmla="*/ 558800 h 673100"/>
                <a:gd name="connsiteX3" fmla="*/ 1016000 w 1016000"/>
                <a:gd name="connsiteY3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0" h="673100">
                  <a:moveTo>
                    <a:pt x="0" y="0"/>
                  </a:moveTo>
                  <a:cubicBezTo>
                    <a:pt x="106891" y="23283"/>
                    <a:pt x="213783" y="46567"/>
                    <a:pt x="292100" y="139700"/>
                  </a:cubicBezTo>
                  <a:cubicBezTo>
                    <a:pt x="370417" y="232833"/>
                    <a:pt x="349250" y="469900"/>
                    <a:pt x="469900" y="558800"/>
                  </a:cubicBezTo>
                  <a:cubicBezTo>
                    <a:pt x="590550" y="647700"/>
                    <a:pt x="803275" y="660400"/>
                    <a:pt x="1016000" y="67310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2322BFC-9034-58ED-EE61-02287CC0E182}"/>
                </a:ext>
              </a:extLst>
            </p:cNvPr>
            <p:cNvSpPr/>
            <p:nvPr/>
          </p:nvSpPr>
          <p:spPr>
            <a:xfrm flipH="1">
              <a:off x="5913740" y="206459"/>
              <a:ext cx="876846" cy="673100"/>
            </a:xfrm>
            <a:custGeom>
              <a:avLst/>
              <a:gdLst>
                <a:gd name="connsiteX0" fmla="*/ 0 w 1016000"/>
                <a:gd name="connsiteY0" fmla="*/ 0 h 673100"/>
                <a:gd name="connsiteX1" fmla="*/ 292100 w 1016000"/>
                <a:gd name="connsiteY1" fmla="*/ 139700 h 673100"/>
                <a:gd name="connsiteX2" fmla="*/ 469900 w 1016000"/>
                <a:gd name="connsiteY2" fmla="*/ 558800 h 673100"/>
                <a:gd name="connsiteX3" fmla="*/ 1016000 w 1016000"/>
                <a:gd name="connsiteY3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0" h="673100">
                  <a:moveTo>
                    <a:pt x="0" y="0"/>
                  </a:moveTo>
                  <a:cubicBezTo>
                    <a:pt x="106891" y="23283"/>
                    <a:pt x="213783" y="46567"/>
                    <a:pt x="292100" y="139700"/>
                  </a:cubicBezTo>
                  <a:cubicBezTo>
                    <a:pt x="370417" y="232833"/>
                    <a:pt x="349250" y="469900"/>
                    <a:pt x="469900" y="558800"/>
                  </a:cubicBezTo>
                  <a:cubicBezTo>
                    <a:pt x="590550" y="647700"/>
                    <a:pt x="803275" y="660400"/>
                    <a:pt x="1016000" y="67310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95456CC3-792E-45A3-C675-73DE85D4479B}"/>
              </a:ext>
            </a:extLst>
          </p:cNvPr>
          <p:cNvSpPr/>
          <p:nvPr/>
        </p:nvSpPr>
        <p:spPr>
          <a:xfrm>
            <a:off x="669249" y="934374"/>
            <a:ext cx="48098" cy="474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390558C-52C2-7C21-FE75-ED1FE651FFDC}"/>
              </a:ext>
            </a:extLst>
          </p:cNvPr>
          <p:cNvSpPr/>
          <p:nvPr/>
        </p:nvSpPr>
        <p:spPr>
          <a:xfrm>
            <a:off x="682198" y="383532"/>
            <a:ext cx="48098" cy="474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pic>
        <p:nvPicPr>
          <p:cNvPr id="32" name="图片 31" descr="\documentclass{article}&#10;\usepackage{amsmath}&#10;\pagestyle{empty}&#10;\begin{document}&#10;&#10;$&#10;\boldsymbol{\gamma}^\star&#10;$&#10;&#10;&#10;\end{document}" title="IguanaTex Bitmap Display">
            <a:extLst>
              <a:ext uri="{FF2B5EF4-FFF2-40B4-BE49-F238E27FC236}">
                <a16:creationId xmlns:a16="http://schemas.microsoft.com/office/drawing/2014/main" id="{E4894E8A-7C70-1BB7-8D8E-8513EC226A2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87" y="403972"/>
            <a:ext cx="157630" cy="140111"/>
          </a:xfrm>
          <a:prstGeom prst="rect">
            <a:avLst/>
          </a:prstGeom>
        </p:spPr>
      </p:pic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9092F82-C853-6214-DB51-8AF6E38F9729}"/>
              </a:ext>
            </a:extLst>
          </p:cNvPr>
          <p:cNvGrpSpPr/>
          <p:nvPr/>
        </p:nvGrpSpPr>
        <p:grpSpPr>
          <a:xfrm>
            <a:off x="3451735" y="261170"/>
            <a:ext cx="1237080" cy="804497"/>
            <a:chOff x="3350750" y="385705"/>
            <a:chExt cx="1237080" cy="792648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FFC4593-624A-43F6-5DE3-175D6B25B7BD}"/>
                </a:ext>
              </a:extLst>
            </p:cNvPr>
            <p:cNvSpPr/>
            <p:nvPr/>
          </p:nvSpPr>
          <p:spPr>
            <a:xfrm>
              <a:off x="3350750" y="385705"/>
              <a:ext cx="1237080" cy="792648"/>
            </a:xfrm>
            <a:custGeom>
              <a:avLst/>
              <a:gdLst>
                <a:gd name="connsiteX0" fmla="*/ 686701 w 2475733"/>
                <a:gd name="connsiteY0" fmla="*/ 378551 h 1600709"/>
                <a:gd name="connsiteX1" fmla="*/ 239026 w 2475733"/>
                <a:gd name="connsiteY1" fmla="*/ 426176 h 1600709"/>
                <a:gd name="connsiteX2" fmla="*/ 901 w 2475733"/>
                <a:gd name="connsiteY2" fmla="*/ 854801 h 1600709"/>
                <a:gd name="connsiteX3" fmla="*/ 172351 w 2475733"/>
                <a:gd name="connsiteY3" fmla="*/ 1416776 h 1600709"/>
                <a:gd name="connsiteX4" fmla="*/ 534301 w 2475733"/>
                <a:gd name="connsiteY4" fmla="*/ 1597751 h 1600709"/>
                <a:gd name="connsiteX5" fmla="*/ 1305826 w 2475733"/>
                <a:gd name="connsiteY5" fmla="*/ 1512026 h 1600709"/>
                <a:gd name="connsiteX6" fmla="*/ 2277376 w 2475733"/>
                <a:gd name="connsiteY6" fmla="*/ 1292951 h 1600709"/>
                <a:gd name="connsiteX7" fmla="*/ 2439301 w 2475733"/>
                <a:gd name="connsiteY7" fmla="*/ 521426 h 1600709"/>
                <a:gd name="connsiteX8" fmla="*/ 1791601 w 2475733"/>
                <a:gd name="connsiteY8" fmla="*/ 35651 h 1600709"/>
                <a:gd name="connsiteX9" fmla="*/ 1086751 w 2475733"/>
                <a:gd name="connsiteY9" fmla="*/ 73751 h 1600709"/>
                <a:gd name="connsiteX10" fmla="*/ 686701 w 2475733"/>
                <a:gd name="connsiteY10" fmla="*/ 378551 h 160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733" h="1600709">
                  <a:moveTo>
                    <a:pt x="686701" y="378551"/>
                  </a:moveTo>
                  <a:cubicBezTo>
                    <a:pt x="545413" y="437289"/>
                    <a:pt x="353326" y="346801"/>
                    <a:pt x="239026" y="426176"/>
                  </a:cubicBezTo>
                  <a:cubicBezTo>
                    <a:pt x="124726" y="505551"/>
                    <a:pt x="12014" y="689701"/>
                    <a:pt x="901" y="854801"/>
                  </a:cubicBezTo>
                  <a:cubicBezTo>
                    <a:pt x="-10212" y="1019901"/>
                    <a:pt x="83451" y="1292951"/>
                    <a:pt x="172351" y="1416776"/>
                  </a:cubicBezTo>
                  <a:cubicBezTo>
                    <a:pt x="261251" y="1540601"/>
                    <a:pt x="345388" y="1581876"/>
                    <a:pt x="534301" y="1597751"/>
                  </a:cubicBezTo>
                  <a:cubicBezTo>
                    <a:pt x="723214" y="1613626"/>
                    <a:pt x="1015314" y="1562826"/>
                    <a:pt x="1305826" y="1512026"/>
                  </a:cubicBezTo>
                  <a:cubicBezTo>
                    <a:pt x="1596338" y="1461226"/>
                    <a:pt x="2088464" y="1458051"/>
                    <a:pt x="2277376" y="1292951"/>
                  </a:cubicBezTo>
                  <a:cubicBezTo>
                    <a:pt x="2466288" y="1127851"/>
                    <a:pt x="2520263" y="730976"/>
                    <a:pt x="2439301" y="521426"/>
                  </a:cubicBezTo>
                  <a:cubicBezTo>
                    <a:pt x="2358339" y="311876"/>
                    <a:pt x="2017026" y="110263"/>
                    <a:pt x="1791601" y="35651"/>
                  </a:cubicBezTo>
                  <a:cubicBezTo>
                    <a:pt x="1566176" y="-38961"/>
                    <a:pt x="1277251" y="18189"/>
                    <a:pt x="1086751" y="73751"/>
                  </a:cubicBezTo>
                  <a:cubicBezTo>
                    <a:pt x="896251" y="129313"/>
                    <a:pt x="827989" y="319813"/>
                    <a:pt x="686701" y="378551"/>
                  </a:cubicBezTo>
                  <a:close/>
                </a:path>
              </a:pathLst>
            </a:custGeom>
            <a:solidFill>
              <a:srgbClr val="FFCCCC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5957828-1533-27E8-1B88-556D212AC0F8}"/>
                </a:ext>
              </a:extLst>
            </p:cNvPr>
            <p:cNvSpPr/>
            <p:nvPr/>
          </p:nvSpPr>
          <p:spPr>
            <a:xfrm>
              <a:off x="4037884" y="750651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DA87F59-3EAF-6A60-FC5C-95377F57B295}"/>
                </a:ext>
              </a:extLst>
            </p:cNvPr>
            <p:cNvSpPr/>
            <p:nvPr/>
          </p:nvSpPr>
          <p:spPr>
            <a:xfrm>
              <a:off x="3925484" y="721171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BAE901F-4089-4DD7-6C0E-8D87FFBDD432}"/>
                </a:ext>
              </a:extLst>
            </p:cNvPr>
            <p:cNvSpPr/>
            <p:nvPr/>
          </p:nvSpPr>
          <p:spPr>
            <a:xfrm>
              <a:off x="4043321" y="600147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48B74AB-5B67-9F24-4980-E2334EEA86CF}"/>
                </a:ext>
              </a:extLst>
            </p:cNvPr>
            <p:cNvSpPr/>
            <p:nvPr/>
          </p:nvSpPr>
          <p:spPr>
            <a:xfrm>
              <a:off x="4185717" y="470429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9038AC3-7FD5-F022-090F-5EE9BE15D852}"/>
                </a:ext>
              </a:extLst>
            </p:cNvPr>
            <p:cNvSpPr/>
            <p:nvPr/>
          </p:nvSpPr>
          <p:spPr>
            <a:xfrm>
              <a:off x="4327597" y="780405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2213C4-84F8-5072-1C33-7C83D5FE5CD5}"/>
                </a:ext>
              </a:extLst>
            </p:cNvPr>
            <p:cNvSpPr/>
            <p:nvPr/>
          </p:nvSpPr>
          <p:spPr>
            <a:xfrm>
              <a:off x="4214188" y="856232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5C2E020-CB45-32AB-C37D-E9C832EE73D5}"/>
                </a:ext>
              </a:extLst>
            </p:cNvPr>
            <p:cNvSpPr/>
            <p:nvPr/>
          </p:nvSpPr>
          <p:spPr>
            <a:xfrm>
              <a:off x="4291585" y="908816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A873149-BCF4-6E45-BF5E-BCDD1B1F0A0B}"/>
                </a:ext>
              </a:extLst>
            </p:cNvPr>
            <p:cNvSpPr/>
            <p:nvPr/>
          </p:nvSpPr>
          <p:spPr>
            <a:xfrm>
              <a:off x="3710784" y="793397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AD7E835-5548-52DE-86CF-4C39B8BD807E}"/>
                </a:ext>
              </a:extLst>
            </p:cNvPr>
            <p:cNvSpPr/>
            <p:nvPr/>
          </p:nvSpPr>
          <p:spPr>
            <a:xfrm>
              <a:off x="3639570" y="807547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329A6F-7A51-D15D-AEC4-8704F67B5EC5}"/>
                </a:ext>
              </a:extLst>
            </p:cNvPr>
            <p:cNvSpPr/>
            <p:nvPr/>
          </p:nvSpPr>
          <p:spPr>
            <a:xfrm>
              <a:off x="3651290" y="729128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29C1582-80B5-F4F2-CFB9-28F34CFCE84B}"/>
                </a:ext>
              </a:extLst>
            </p:cNvPr>
            <p:cNvSpPr/>
            <p:nvPr/>
          </p:nvSpPr>
          <p:spPr>
            <a:xfrm>
              <a:off x="3544941" y="777481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4756D11-84E4-0403-4415-C4F0EAAF0DC7}"/>
                </a:ext>
              </a:extLst>
            </p:cNvPr>
            <p:cNvSpPr/>
            <p:nvPr/>
          </p:nvSpPr>
          <p:spPr>
            <a:xfrm>
              <a:off x="4288185" y="627005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03E8A51-C6C8-84EE-824D-8CF639C625A9}"/>
                </a:ext>
              </a:extLst>
            </p:cNvPr>
            <p:cNvSpPr/>
            <p:nvPr/>
          </p:nvSpPr>
          <p:spPr>
            <a:xfrm>
              <a:off x="3485447" y="983385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03D6473-0C45-13FD-6B21-2E3B5142CF67}"/>
                </a:ext>
              </a:extLst>
            </p:cNvPr>
            <p:cNvSpPr/>
            <p:nvPr/>
          </p:nvSpPr>
          <p:spPr>
            <a:xfrm>
              <a:off x="3968047" y="829779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9F693A1-5014-2EA3-C354-CCCF212FB448}"/>
                </a:ext>
              </a:extLst>
            </p:cNvPr>
            <p:cNvSpPr/>
            <p:nvPr/>
          </p:nvSpPr>
          <p:spPr>
            <a:xfrm>
              <a:off x="4178937" y="593069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8570BC8-0FD4-269E-2B74-0E39A638ED18}"/>
                </a:ext>
              </a:extLst>
            </p:cNvPr>
            <p:cNvSpPr/>
            <p:nvPr/>
          </p:nvSpPr>
          <p:spPr>
            <a:xfrm>
              <a:off x="4379908" y="865134"/>
              <a:ext cx="59494" cy="58958"/>
            </a:xfrm>
            <a:prstGeom prst="ellipse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pic>
          <p:nvPicPr>
            <p:cNvPr id="38" name="图片 37" descr="\documentclass{article}&#10;\usepackage{amsmath}&#10;\pagestyle{empty}&#10;\begin{document}&#10;&#10;$$&#10;p_{\Gamma|\mathcal{I}}(\boldsymbol{\gamma}|\mathbf{c})&#10;$$&#10;&#10;&#10;\end{document}" title="IguanaTex Bitmap Display">
              <a:extLst>
                <a:ext uri="{FF2B5EF4-FFF2-40B4-BE49-F238E27FC236}">
                  <a16:creationId xmlns:a16="http://schemas.microsoft.com/office/drawing/2014/main" id="{07A5259C-BC70-17F7-6DC3-943D2157EBB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969" y="951684"/>
              <a:ext cx="413229" cy="116260"/>
            </a:xfrm>
            <a:prstGeom prst="rect">
              <a:avLst/>
            </a:prstGeom>
          </p:spPr>
        </p:pic>
        <p:sp>
          <p:nvSpPr>
            <p:cNvPr id="33" name="星形: 五角 32">
              <a:extLst>
                <a:ext uri="{FF2B5EF4-FFF2-40B4-BE49-F238E27FC236}">
                  <a16:creationId xmlns:a16="http://schemas.microsoft.com/office/drawing/2014/main" id="{B7DE9181-BE90-7907-4B36-DFA71AC8F74A}"/>
                </a:ext>
              </a:extLst>
            </p:cNvPr>
            <p:cNvSpPr/>
            <p:nvPr/>
          </p:nvSpPr>
          <p:spPr>
            <a:xfrm>
              <a:off x="3759276" y="627005"/>
              <a:ext cx="102731" cy="104911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09B260-5BB7-2F47-BE92-6392D47779D9}"/>
              </a:ext>
            </a:extLst>
          </p:cNvPr>
          <p:cNvCxnSpPr>
            <a:cxnSpLocks/>
          </p:cNvCxnSpPr>
          <p:nvPr/>
        </p:nvCxnSpPr>
        <p:spPr>
          <a:xfrm>
            <a:off x="2446371" y="474027"/>
            <a:ext cx="2718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箭头: 右 38">
            <a:extLst>
              <a:ext uri="{FF2B5EF4-FFF2-40B4-BE49-F238E27FC236}">
                <a16:creationId xmlns:a16="http://schemas.microsoft.com/office/drawing/2014/main" id="{16C7A8AF-947A-74EB-E879-04F2C7A1398C}"/>
              </a:ext>
            </a:extLst>
          </p:cNvPr>
          <p:cNvSpPr/>
          <p:nvPr/>
        </p:nvSpPr>
        <p:spPr>
          <a:xfrm>
            <a:off x="3158097" y="695161"/>
            <a:ext cx="220207" cy="149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BE585BBC-57E4-5AB5-3516-FD6012A3D07E}"/>
              </a:ext>
            </a:extLst>
          </p:cNvPr>
          <p:cNvSpPr/>
          <p:nvPr/>
        </p:nvSpPr>
        <p:spPr>
          <a:xfrm>
            <a:off x="1313043" y="660514"/>
            <a:ext cx="537600" cy="996660"/>
          </a:xfrm>
          <a:custGeom>
            <a:avLst/>
            <a:gdLst>
              <a:gd name="connsiteX0" fmla="*/ 0 w 633146"/>
              <a:gd name="connsiteY0" fmla="*/ 929089 h 929089"/>
              <a:gd name="connsiteX1" fmla="*/ 172597 w 633146"/>
              <a:gd name="connsiteY1" fmla="*/ 885022 h 929089"/>
              <a:gd name="connsiteX2" fmla="*/ 304800 w 633146"/>
              <a:gd name="connsiteY2" fmla="*/ 727114 h 929089"/>
              <a:gd name="connsiteX3" fmla="*/ 565532 w 633146"/>
              <a:gd name="connsiteY3" fmla="*/ 609600 h 929089"/>
              <a:gd name="connsiteX4" fmla="*/ 631634 w 633146"/>
              <a:gd name="connsiteY4" fmla="*/ 319489 h 929089"/>
              <a:gd name="connsiteX5" fmla="*/ 521465 w 633146"/>
              <a:gd name="connsiteY5" fmla="*/ 198304 h 929089"/>
              <a:gd name="connsiteX6" fmla="*/ 304800 w 633146"/>
              <a:gd name="connsiteY6" fmla="*/ 168926 h 929089"/>
              <a:gd name="connsiteX7" fmla="*/ 168925 w 633146"/>
              <a:gd name="connsiteY7" fmla="*/ 0 h 92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146" h="929089">
                <a:moveTo>
                  <a:pt x="0" y="929089"/>
                </a:moveTo>
                <a:cubicBezTo>
                  <a:pt x="60898" y="923886"/>
                  <a:pt x="121797" y="918684"/>
                  <a:pt x="172597" y="885022"/>
                </a:cubicBezTo>
                <a:cubicBezTo>
                  <a:pt x="223397" y="851360"/>
                  <a:pt x="239311" y="773018"/>
                  <a:pt x="304800" y="727114"/>
                </a:cubicBezTo>
                <a:cubicBezTo>
                  <a:pt x="370289" y="681210"/>
                  <a:pt x="511060" y="677537"/>
                  <a:pt x="565532" y="609600"/>
                </a:cubicBezTo>
                <a:cubicBezTo>
                  <a:pt x="620004" y="541662"/>
                  <a:pt x="638978" y="388038"/>
                  <a:pt x="631634" y="319489"/>
                </a:cubicBezTo>
                <a:cubicBezTo>
                  <a:pt x="624290" y="250940"/>
                  <a:pt x="575937" y="223398"/>
                  <a:pt x="521465" y="198304"/>
                </a:cubicBezTo>
                <a:cubicBezTo>
                  <a:pt x="466993" y="173210"/>
                  <a:pt x="363557" y="201977"/>
                  <a:pt x="304800" y="168926"/>
                </a:cubicBezTo>
                <a:cubicBezTo>
                  <a:pt x="246043" y="135875"/>
                  <a:pt x="207484" y="67937"/>
                  <a:pt x="168925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55FA2-3605-F7AC-A61A-99F7809268B3}"/>
              </a:ext>
            </a:extLst>
          </p:cNvPr>
          <p:cNvSpPr txBox="1"/>
          <p:nvPr/>
        </p:nvSpPr>
        <p:spPr>
          <a:xfrm>
            <a:off x="3284878" y="1123536"/>
            <a:ext cx="167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9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物三维空间关系隐式空间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BAADEF-9B3B-1FD8-30FC-53120471FD98}"/>
              </a:ext>
            </a:extLst>
          </p:cNvPr>
          <p:cNvCxnSpPr/>
          <p:nvPr/>
        </p:nvCxnSpPr>
        <p:spPr>
          <a:xfrm>
            <a:off x="382417" y="1880146"/>
            <a:ext cx="0" cy="217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5B03FBA-6418-BA4D-F7D2-8BDCCE4B3B78}"/>
              </a:ext>
            </a:extLst>
          </p:cNvPr>
          <p:cNvSpPr txBox="1"/>
          <p:nvPr/>
        </p:nvSpPr>
        <p:spPr>
          <a:xfrm>
            <a:off x="-55071" y="2894385"/>
            <a:ext cx="11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rPr>
              <a:t>二维人体关键点和物体坐标图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9521E23-0A83-36D4-6573-C015ED1278A1}"/>
              </a:ext>
            </a:extLst>
          </p:cNvPr>
          <p:cNvGrpSpPr/>
          <p:nvPr/>
        </p:nvGrpSpPr>
        <p:grpSpPr>
          <a:xfrm>
            <a:off x="803301" y="2143079"/>
            <a:ext cx="811729" cy="564677"/>
            <a:chOff x="1670570" y="2499973"/>
            <a:chExt cx="1547105" cy="1060388"/>
          </a:xfrm>
        </p:grpSpPr>
        <p:sp>
          <p:nvSpPr>
            <p:cNvPr id="128" name="箭头: 右弧形 127">
              <a:extLst>
                <a:ext uri="{FF2B5EF4-FFF2-40B4-BE49-F238E27FC236}">
                  <a16:creationId xmlns:a16="http://schemas.microsoft.com/office/drawing/2014/main" id="{883EA453-1358-D76F-D839-F75EF5B7D961}"/>
                </a:ext>
              </a:extLst>
            </p:cNvPr>
            <p:cNvSpPr/>
            <p:nvPr/>
          </p:nvSpPr>
          <p:spPr>
            <a:xfrm rot="5400000">
              <a:off x="2218058" y="2750621"/>
              <a:ext cx="404988" cy="1214491"/>
            </a:xfrm>
            <a:prstGeom prst="curved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箭头: 右弧形 128">
              <a:extLst>
                <a:ext uri="{FF2B5EF4-FFF2-40B4-BE49-F238E27FC236}">
                  <a16:creationId xmlns:a16="http://schemas.microsoft.com/office/drawing/2014/main" id="{A1C9DF77-43FF-1E40-9BD2-7F18EEEB3AE1}"/>
                </a:ext>
              </a:extLst>
            </p:cNvPr>
            <p:cNvSpPr/>
            <p:nvPr/>
          </p:nvSpPr>
          <p:spPr>
            <a:xfrm rot="16200000">
              <a:off x="2233524" y="2095222"/>
              <a:ext cx="404988" cy="1214490"/>
            </a:xfrm>
            <a:prstGeom prst="curved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A25D6E35-FE98-7818-13F6-68DEBDCCA8E2}"/>
                </a:ext>
              </a:extLst>
            </p:cNvPr>
            <p:cNvSpPr txBox="1"/>
            <p:nvPr/>
          </p:nvSpPr>
          <p:spPr>
            <a:xfrm>
              <a:off x="1670570" y="2785995"/>
              <a:ext cx="1547105" cy="47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accent6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联合优化</a:t>
              </a:r>
            </a:p>
          </p:txBody>
        </p:sp>
      </p:grpSp>
      <p:pic>
        <p:nvPicPr>
          <p:cNvPr id="132" name="图片 131" descr="游戏机里面的人物&#10;&#10;低可信度描述已自动生成">
            <a:extLst>
              <a:ext uri="{FF2B5EF4-FFF2-40B4-BE49-F238E27FC236}">
                <a16:creationId xmlns:a16="http://schemas.microsoft.com/office/drawing/2014/main" id="{01097BE8-281A-A7C8-9BD1-C409842AE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02" y="1902192"/>
            <a:ext cx="672541" cy="1052278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5F1F462E-25B7-4951-EE3E-F8D6FB424846}"/>
              </a:ext>
            </a:extLst>
          </p:cNvPr>
          <p:cNvSpPr txBox="1"/>
          <p:nvPr/>
        </p:nvSpPr>
        <p:spPr>
          <a:xfrm>
            <a:off x="1460772" y="2958532"/>
            <a:ext cx="1051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CN" sz="9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rPr>
              <a:t>物交互实例</a:t>
            </a: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25C26AFB-05C1-FACE-8DF5-7EF7514BCA67}"/>
              </a:ext>
            </a:extLst>
          </p:cNvPr>
          <p:cNvCxnSpPr/>
          <p:nvPr/>
        </p:nvCxnSpPr>
        <p:spPr>
          <a:xfrm flipH="1">
            <a:off x="2328405" y="2471078"/>
            <a:ext cx="1909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CC62BFDB-2F91-B0E0-7321-9716000D9A1F}"/>
              </a:ext>
            </a:extLst>
          </p:cNvPr>
          <p:cNvCxnSpPr>
            <a:cxnSpLocks/>
            <a:stCxn id="10" idx="7"/>
            <a:endCxn id="139" idx="3"/>
          </p:cNvCxnSpPr>
          <p:nvPr/>
        </p:nvCxnSpPr>
        <p:spPr>
          <a:xfrm>
            <a:off x="4670611" y="523232"/>
            <a:ext cx="218668" cy="1948659"/>
          </a:xfrm>
          <a:prstGeom prst="curvedConnector3">
            <a:avLst>
              <a:gd name="adj1" fmla="val 2350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4FC0E6F-6E21-2000-10E4-7DCBD6F22513}"/>
              </a:ext>
            </a:extLst>
          </p:cNvPr>
          <p:cNvSpPr txBox="1"/>
          <p:nvPr/>
        </p:nvSpPr>
        <p:spPr>
          <a:xfrm>
            <a:off x="3427339" y="1387271"/>
            <a:ext cx="17606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第一阶段：人</a:t>
            </a:r>
            <a:r>
              <a:rPr lang="en-US" altLang="zh-CN" sz="7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7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物空间关系预测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0D15DF1-B4A8-B7BD-5147-04353BAC949E}"/>
              </a:ext>
            </a:extLst>
          </p:cNvPr>
          <p:cNvSpPr txBox="1"/>
          <p:nvPr/>
        </p:nvSpPr>
        <p:spPr>
          <a:xfrm>
            <a:off x="3367731" y="1605981"/>
            <a:ext cx="17606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第二阶段：人</a:t>
            </a:r>
            <a:r>
              <a:rPr lang="en-US" altLang="zh-CN" sz="7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7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物空间关系联合优化</a:t>
            </a:r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CC97ED4B-C350-ACD1-24FE-9D3C7103477D}"/>
              </a:ext>
            </a:extLst>
          </p:cNvPr>
          <p:cNvGrpSpPr/>
          <p:nvPr/>
        </p:nvGrpSpPr>
        <p:grpSpPr>
          <a:xfrm>
            <a:off x="2521560" y="1937176"/>
            <a:ext cx="2367719" cy="1069429"/>
            <a:chOff x="2479074" y="1889103"/>
            <a:chExt cx="2367719" cy="1069429"/>
          </a:xfrm>
        </p:grpSpPr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A5B00620-8358-E55B-2E04-A5FB4B862EE6}"/>
                </a:ext>
              </a:extLst>
            </p:cNvPr>
            <p:cNvSpPr/>
            <p:nvPr/>
          </p:nvSpPr>
          <p:spPr>
            <a:xfrm>
              <a:off x="2479074" y="1889103"/>
              <a:ext cx="2367719" cy="106942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2FCADFBA-C6EA-3C04-DAA6-66B3A6CABB49}"/>
                </a:ext>
              </a:extLst>
            </p:cNvPr>
            <p:cNvSpPr txBox="1"/>
            <p:nvPr/>
          </p:nvSpPr>
          <p:spPr>
            <a:xfrm>
              <a:off x="3295731" y="1896203"/>
              <a:ext cx="6749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迭代优化</a:t>
              </a:r>
            </a:p>
          </p:txBody>
        </p:sp>
        <p:pic>
          <p:nvPicPr>
            <p:cNvPr id="157" name="图片 156" descr="\documentclass{article}&#10;\usepackage{amsmath}&#10;\pagestyle{empty}&#10;\begin{document}&#10;&#10;$$&#10;\mathop{\arg \min}\limits_{\boldsymbol{\theta}, \boldsymbol{\beta}, \mathbf{R},\mathbf{t}}\sum_{i\in \mathcal{A}_{\text{h}}} \sum_{j\in\mathcal{A}_{\text{o}}} \| \mathbf{V}_i^{\text{h}} + \hat{\mathbf{d}}_{i,j} - \mathbf{V}_j^{\text{o}} \|^2&#10;$$&#10;&#10;&#10;\end{document}" title="IguanaTex Bitmap Display">
              <a:extLst>
                <a:ext uri="{FF2B5EF4-FFF2-40B4-BE49-F238E27FC236}">
                  <a16:creationId xmlns:a16="http://schemas.microsoft.com/office/drawing/2014/main" id="{229C3A3E-71AF-D0E5-DFDD-1F6A8D52359A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278" y="2653687"/>
              <a:ext cx="1718449" cy="256174"/>
            </a:xfrm>
            <a:prstGeom prst="rect">
              <a:avLst/>
            </a:prstGeom>
          </p:spPr>
        </p:pic>
        <p:pic>
          <p:nvPicPr>
            <p:cNvPr id="191" name="图片 190" descr="图片包含 游戏机&#10;&#10;描述已自动生成">
              <a:extLst>
                <a:ext uri="{FF2B5EF4-FFF2-40B4-BE49-F238E27FC236}">
                  <a16:creationId xmlns:a16="http://schemas.microsoft.com/office/drawing/2014/main" id="{EAB6CEFC-4F5F-66B3-8E98-069379229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490" y="2143079"/>
              <a:ext cx="501653" cy="470866"/>
            </a:xfrm>
            <a:prstGeom prst="rect">
              <a:avLst/>
            </a:prstGeom>
          </p:spPr>
        </p:pic>
        <p:pic>
          <p:nvPicPr>
            <p:cNvPr id="193" name="图片 192" descr="图片包含 游戏机, 伞&#10;&#10;描述已自动生成">
              <a:extLst>
                <a:ext uri="{FF2B5EF4-FFF2-40B4-BE49-F238E27FC236}">
                  <a16:creationId xmlns:a16="http://schemas.microsoft.com/office/drawing/2014/main" id="{8F6081CC-63AE-01A8-BFF8-5C970F732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889" y="2113066"/>
              <a:ext cx="483368" cy="486858"/>
            </a:xfrm>
            <a:prstGeom prst="rect">
              <a:avLst/>
            </a:prstGeom>
          </p:spPr>
        </p:pic>
        <p:pic>
          <p:nvPicPr>
            <p:cNvPr id="195" name="图片 194" descr="游戏机里面的人物&#10;&#10;低可信度描述已自动生成">
              <a:extLst>
                <a:ext uri="{FF2B5EF4-FFF2-40B4-BE49-F238E27FC236}">
                  <a16:creationId xmlns:a16="http://schemas.microsoft.com/office/drawing/2014/main" id="{77F88999-0D69-0C9D-9500-9B76459E6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721" y="2118698"/>
              <a:ext cx="421147" cy="489564"/>
            </a:xfrm>
            <a:prstGeom prst="rect">
              <a:avLst/>
            </a:prstGeom>
          </p:spPr>
        </p:pic>
        <p:pic>
          <p:nvPicPr>
            <p:cNvPr id="197" name="图片 196" descr="游戏机里面的人物&#10;&#10;中度可信度描述已自动生成">
              <a:extLst>
                <a:ext uri="{FF2B5EF4-FFF2-40B4-BE49-F238E27FC236}">
                  <a16:creationId xmlns:a16="http://schemas.microsoft.com/office/drawing/2014/main" id="{0CF24106-CE6C-91FF-11C9-13CDBDC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974" y="2089554"/>
              <a:ext cx="398132" cy="514554"/>
            </a:xfrm>
            <a:prstGeom prst="rect">
              <a:avLst/>
            </a:prstGeom>
          </p:spPr>
        </p:pic>
        <p:pic>
          <p:nvPicPr>
            <p:cNvPr id="199" name="图片 198" descr="游戏机里面的人物&#10;&#10;中度可信度描述已自动生成">
              <a:extLst>
                <a:ext uri="{FF2B5EF4-FFF2-40B4-BE49-F238E27FC236}">
                  <a16:creationId xmlns:a16="http://schemas.microsoft.com/office/drawing/2014/main" id="{3A637AFC-9BE3-2E99-58B3-E3A3C335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971" y="2102019"/>
              <a:ext cx="377555" cy="508404"/>
            </a:xfrm>
            <a:prstGeom prst="rect">
              <a:avLst/>
            </a:prstGeom>
          </p:spPr>
        </p:pic>
        <p:pic>
          <p:nvPicPr>
            <p:cNvPr id="201" name="图片 200" descr="游戏机里面的人物&#10;&#10;中度可信度描述已自动生成">
              <a:extLst>
                <a:ext uri="{FF2B5EF4-FFF2-40B4-BE49-F238E27FC236}">
                  <a16:creationId xmlns:a16="http://schemas.microsoft.com/office/drawing/2014/main" id="{85D2199F-D170-00CE-2EFA-94AE23965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319" y="2096208"/>
              <a:ext cx="343197" cy="513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1101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869.1414"/>
  <p:tag name="LATEXADDIN" val="\documentclass{article}&#10;\usepackage{amsmath}&#10;\pagestyle{empty}&#10;\begin{document}&#10;&#10;$$&#10;\boldsymbol{\beta}_{\text{init}}, \mathbf{R}_{\text{cam}}, \mathbf{t}_{\text{cam}}&#10;$$&#10;&#10;&#10;\end{document}"/>
  <p:tag name="IGUANATEXSIZE" val="20"/>
  <p:tag name="IGUANATEXCURSOR" val="1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28.159"/>
  <p:tag name="LATEXADDIN" val="\documentclass{article}&#10;\usepackage{amsmath}&#10;\pagestyle{empty}&#10;\begin{document}&#10;&#10;$$&#10;\boldsymbol{\theta}\sim p_{\Theta|\mathcal{I}}(\boldsymbol{\theta}|\mathbf{c})&#10;$$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0.9149"/>
  <p:tag name="LATEXADDIN" val="\documentclass{article}&#10;\usepackage{amsmath}&#10;\pagestyle{empty}&#10;\begin{document}&#10;&#10;$$&#10;\mathbf{z}_{\theta}\sim N(\boldsymbol{0},\boldsymbol{I})&#10;$$&#10;&#10;&#10;\end{document}"/>
  <p:tag name="IGUANATEXSIZE" val="14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967.379"/>
  <p:tag name="LATEXADDIN" val="\documentclass{article}&#10;\usepackage{amsmath}&#10;\pagestyle{empty}&#10;\begin{document}&#10;&#10;$$&#10;\boldsymbol{\gamma}\sim p_{\Gamma|\mathcal{I},\Theta}(\boldsymbol{\gamma}|\mathbf{c},\boldsymbol{\theta})&#10;$$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688.4139"/>
  <p:tag name="LATEXADDIN" val="\documentclass{article}&#10;\usepackage{amsmath}&#10;\pagestyle{empty}&#10;\begin{document}&#10;&#10;$$&#10;\mathbf{z}_{\gamma}\sim N(\boldsymbol{0}, \boldsymbol{I})&#10;$$&#10;&#10;&#10;\end{document}"/>
  <p:tag name="IGUANATEXSIZE" val="14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16.9854"/>
  <p:tag name="LATEXADDIN" val="\documentclass{article}&#10;\usepackage{amsmath}&#10;\pagestyle{empty}&#10;\begin{document}&#10;&#10;$$&#10;\boldsymbol{\theta}^{\star}&#10;$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28.9839"/>
  <p:tag name="LATEXADDIN" val="\documentclass{article}&#10;\usepackage{amsmath}&#10;\pagestyle{empty}&#10;\begin{document}&#10;&#10;$&#10;\boldsymbol{\gamma}^\star&#10;$&#10;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1945.257"/>
  <p:tag name="LATEXADDIN" val="\documentclass{article}&#10;\usepackage{amsmath}&#10;\pagestyle{empty}&#10;\begin{document}&#10;&#10;$$&#10;\mathop{\arg \min}\limits_{\boldsymbol{\theta}, \boldsymbol{\beta}, \mathbf{R},\mathbf{t}}\sum_{i\in \mathcal{A}_{\text{h}}} \sum_{j\in\mathcal{A}_{\text{o}}} \| \mathbf{V}_i^{\text{h}} + \hat{\mathbf{d}}_{i,j} - \mathbf{V}_j^{\text{o}} \|^2&#10;$$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490.4387"/>
  <p:tag name="LATEXADDIN" val="\documentclass{article}&#10;\usepackage{amsmath}&#10;\pagestyle{empty}&#10;\begin{document}&#10;&#10;$$&#10;p_{\Gamma|\mathcal{I}}(\boldsymbol{\gamma}|\mathbf{c})&#10;$$&#10;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59</Words>
  <Application>Microsoft Office PowerPoint</Application>
  <PresentationFormat>自定义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黑体</vt:lpstr>
      <vt:lpstr>Aharoni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18</cp:revision>
  <dcterms:created xsi:type="dcterms:W3CDTF">2024-03-21T05:32:53Z</dcterms:created>
  <dcterms:modified xsi:type="dcterms:W3CDTF">2024-03-21T06:41:24Z</dcterms:modified>
</cp:coreProperties>
</file>