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63" r:id="rId4"/>
    <p:sldId id="261" r:id="rId5"/>
    <p:sldId id="258" r:id="rId6"/>
    <p:sldId id="257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CA62"/>
    <a:srgbClr val="2581D0"/>
    <a:srgbClr val="5B9BD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dirty="0"/>
              <a:t>4</a:t>
            </a:r>
            <a:r>
              <a:rPr lang="zh-CN" altLang="en-US" sz="2400" dirty="0"/>
              <a:t>月会员整体预览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4.674331688998766E-2"/>
          <c:y val="0.15747262727434599"/>
          <c:w val="0.90572353478884282"/>
          <c:h val="0.60911116106910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Sheet1!$B$85</c:f>
              <c:strCache>
                <c:ptCount val="1"/>
                <c:pt idx="0">
                  <c:v>会员总数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Sheet1!$A$86:$A$115</c:f>
              <c:numCache>
                <c:formatCode>m/d/yyyy</c:formatCode>
                <c:ptCount val="30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43561</c:v>
                </c:pt>
                <c:pt idx="6">
                  <c:v>43562</c:v>
                </c:pt>
                <c:pt idx="7">
                  <c:v>43563</c:v>
                </c:pt>
                <c:pt idx="8">
                  <c:v>43564</c:v>
                </c:pt>
                <c:pt idx="9">
                  <c:v>43565</c:v>
                </c:pt>
                <c:pt idx="10">
                  <c:v>43566</c:v>
                </c:pt>
                <c:pt idx="11">
                  <c:v>43567</c:v>
                </c:pt>
                <c:pt idx="12">
                  <c:v>43568</c:v>
                </c:pt>
                <c:pt idx="13">
                  <c:v>43569</c:v>
                </c:pt>
                <c:pt idx="14">
                  <c:v>43570</c:v>
                </c:pt>
                <c:pt idx="15">
                  <c:v>43571</c:v>
                </c:pt>
                <c:pt idx="16">
                  <c:v>43572</c:v>
                </c:pt>
                <c:pt idx="17">
                  <c:v>43573</c:v>
                </c:pt>
                <c:pt idx="18">
                  <c:v>43574</c:v>
                </c:pt>
                <c:pt idx="19">
                  <c:v>43575</c:v>
                </c:pt>
                <c:pt idx="20">
                  <c:v>43576</c:v>
                </c:pt>
                <c:pt idx="21">
                  <c:v>43577</c:v>
                </c:pt>
                <c:pt idx="22">
                  <c:v>43578</c:v>
                </c:pt>
                <c:pt idx="23">
                  <c:v>43579</c:v>
                </c:pt>
                <c:pt idx="24">
                  <c:v>43580</c:v>
                </c:pt>
                <c:pt idx="25">
                  <c:v>43581</c:v>
                </c:pt>
                <c:pt idx="26">
                  <c:v>43582</c:v>
                </c:pt>
                <c:pt idx="27">
                  <c:v>43583</c:v>
                </c:pt>
                <c:pt idx="28">
                  <c:v>43584</c:v>
                </c:pt>
                <c:pt idx="29">
                  <c:v>43585</c:v>
                </c:pt>
              </c:numCache>
            </c:numRef>
          </c:cat>
          <c:val>
            <c:numRef>
              <c:f>Sheet1!$B$86:$B$115</c:f>
              <c:numCache>
                <c:formatCode>General</c:formatCode>
                <c:ptCount val="30"/>
                <c:pt idx="0">
                  <c:v>18329</c:v>
                </c:pt>
                <c:pt idx="1">
                  <c:v>18407</c:v>
                </c:pt>
                <c:pt idx="2">
                  <c:v>18491</c:v>
                </c:pt>
                <c:pt idx="3">
                  <c:v>18589</c:v>
                </c:pt>
                <c:pt idx="4">
                  <c:v>18704</c:v>
                </c:pt>
                <c:pt idx="5">
                  <c:v>18773</c:v>
                </c:pt>
                <c:pt idx="6">
                  <c:v>18828</c:v>
                </c:pt>
                <c:pt idx="7">
                  <c:v>18941</c:v>
                </c:pt>
                <c:pt idx="8">
                  <c:v>18959</c:v>
                </c:pt>
                <c:pt idx="9">
                  <c:v>19055</c:v>
                </c:pt>
                <c:pt idx="10">
                  <c:v>19130</c:v>
                </c:pt>
                <c:pt idx="11">
                  <c:v>19185</c:v>
                </c:pt>
                <c:pt idx="12">
                  <c:v>19233</c:v>
                </c:pt>
                <c:pt idx="13">
                  <c:v>19246</c:v>
                </c:pt>
                <c:pt idx="14">
                  <c:v>19264</c:v>
                </c:pt>
                <c:pt idx="15">
                  <c:v>19266</c:v>
                </c:pt>
                <c:pt idx="16">
                  <c:v>19285</c:v>
                </c:pt>
                <c:pt idx="17">
                  <c:v>19299</c:v>
                </c:pt>
                <c:pt idx="18">
                  <c:v>19314</c:v>
                </c:pt>
                <c:pt idx="19">
                  <c:v>19327</c:v>
                </c:pt>
                <c:pt idx="20">
                  <c:v>19345</c:v>
                </c:pt>
                <c:pt idx="21">
                  <c:v>19356</c:v>
                </c:pt>
                <c:pt idx="22">
                  <c:v>19367</c:v>
                </c:pt>
                <c:pt idx="23">
                  <c:v>19379</c:v>
                </c:pt>
                <c:pt idx="24">
                  <c:v>19396</c:v>
                </c:pt>
                <c:pt idx="25">
                  <c:v>19415</c:v>
                </c:pt>
                <c:pt idx="26">
                  <c:v>19418</c:v>
                </c:pt>
                <c:pt idx="27">
                  <c:v>19428</c:v>
                </c:pt>
                <c:pt idx="28">
                  <c:v>19438</c:v>
                </c:pt>
                <c:pt idx="29">
                  <c:v>19445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A0-4D40-B0FE-8BC373F4D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3908672"/>
        <c:axId val="743909000"/>
      </c:barChart>
      <c:lineChart>
        <c:grouping val="standard"/>
        <c:varyColors val="0"/>
        <c:ser>
          <c:idx val="1"/>
          <c:order val="1"/>
          <c:tx>
            <c:strRef>
              <c:f>Sheet1!$C$85</c:f>
              <c:strCache>
                <c:ptCount val="1"/>
                <c:pt idx="0">
                  <c:v>每天新增人数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Sheet1!$A$86:$A$115</c:f>
              <c:numCache>
                <c:formatCode>m/d/yyyy</c:formatCode>
                <c:ptCount val="30"/>
                <c:pt idx="0">
                  <c:v>43556</c:v>
                </c:pt>
                <c:pt idx="1">
                  <c:v>43557</c:v>
                </c:pt>
                <c:pt idx="2">
                  <c:v>43558</c:v>
                </c:pt>
                <c:pt idx="3">
                  <c:v>43559</c:v>
                </c:pt>
                <c:pt idx="4">
                  <c:v>43560</c:v>
                </c:pt>
                <c:pt idx="5">
                  <c:v>43561</c:v>
                </c:pt>
                <c:pt idx="6">
                  <c:v>43562</c:v>
                </c:pt>
                <c:pt idx="7">
                  <c:v>43563</c:v>
                </c:pt>
                <c:pt idx="8">
                  <c:v>43564</c:v>
                </c:pt>
                <c:pt idx="9">
                  <c:v>43565</c:v>
                </c:pt>
                <c:pt idx="10">
                  <c:v>43566</c:v>
                </c:pt>
                <c:pt idx="11">
                  <c:v>43567</c:v>
                </c:pt>
                <c:pt idx="12">
                  <c:v>43568</c:v>
                </c:pt>
                <c:pt idx="13">
                  <c:v>43569</c:v>
                </c:pt>
                <c:pt idx="14">
                  <c:v>43570</c:v>
                </c:pt>
                <c:pt idx="15">
                  <c:v>43571</c:v>
                </c:pt>
                <c:pt idx="16">
                  <c:v>43572</c:v>
                </c:pt>
                <c:pt idx="17">
                  <c:v>43573</c:v>
                </c:pt>
                <c:pt idx="18">
                  <c:v>43574</c:v>
                </c:pt>
                <c:pt idx="19">
                  <c:v>43575</c:v>
                </c:pt>
                <c:pt idx="20">
                  <c:v>43576</c:v>
                </c:pt>
                <c:pt idx="21">
                  <c:v>43577</c:v>
                </c:pt>
                <c:pt idx="22">
                  <c:v>43578</c:v>
                </c:pt>
                <c:pt idx="23">
                  <c:v>43579</c:v>
                </c:pt>
                <c:pt idx="24">
                  <c:v>43580</c:v>
                </c:pt>
                <c:pt idx="25">
                  <c:v>43581</c:v>
                </c:pt>
                <c:pt idx="26">
                  <c:v>43582</c:v>
                </c:pt>
                <c:pt idx="27">
                  <c:v>43583</c:v>
                </c:pt>
                <c:pt idx="28">
                  <c:v>43584</c:v>
                </c:pt>
                <c:pt idx="29">
                  <c:v>43585</c:v>
                </c:pt>
              </c:numCache>
            </c:numRef>
          </c:cat>
          <c:val>
            <c:numRef>
              <c:f>Sheet1!$C$86:$C$115</c:f>
              <c:numCache>
                <c:formatCode>General</c:formatCode>
                <c:ptCount val="30"/>
                <c:pt idx="0">
                  <c:v>117</c:v>
                </c:pt>
                <c:pt idx="1">
                  <c:v>78</c:v>
                </c:pt>
                <c:pt idx="2">
                  <c:v>84</c:v>
                </c:pt>
                <c:pt idx="3">
                  <c:v>98</c:v>
                </c:pt>
                <c:pt idx="4">
                  <c:v>115</c:v>
                </c:pt>
                <c:pt idx="5">
                  <c:v>69</c:v>
                </c:pt>
                <c:pt idx="6">
                  <c:v>55</c:v>
                </c:pt>
                <c:pt idx="7">
                  <c:v>113</c:v>
                </c:pt>
                <c:pt idx="8">
                  <c:v>18</c:v>
                </c:pt>
                <c:pt idx="9">
                  <c:v>96</c:v>
                </c:pt>
                <c:pt idx="10">
                  <c:v>75</c:v>
                </c:pt>
                <c:pt idx="11">
                  <c:v>55</c:v>
                </c:pt>
                <c:pt idx="12">
                  <c:v>48</c:v>
                </c:pt>
                <c:pt idx="13">
                  <c:v>13</c:v>
                </c:pt>
                <c:pt idx="14">
                  <c:v>18</c:v>
                </c:pt>
                <c:pt idx="15">
                  <c:v>2</c:v>
                </c:pt>
                <c:pt idx="16">
                  <c:v>19</c:v>
                </c:pt>
                <c:pt idx="17">
                  <c:v>14</c:v>
                </c:pt>
                <c:pt idx="18">
                  <c:v>15</c:v>
                </c:pt>
                <c:pt idx="19">
                  <c:v>13</c:v>
                </c:pt>
                <c:pt idx="20">
                  <c:v>18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17</c:v>
                </c:pt>
                <c:pt idx="25">
                  <c:v>19</c:v>
                </c:pt>
                <c:pt idx="26">
                  <c:v>3</c:v>
                </c:pt>
                <c:pt idx="27">
                  <c:v>10</c:v>
                </c:pt>
                <c:pt idx="28">
                  <c:v>10</c:v>
                </c:pt>
                <c:pt idx="2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DA0-4D40-B0FE-8BC373F4D4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7203328"/>
        <c:axId val="577202672"/>
      </c:lineChart>
      <c:dateAx>
        <c:axId val="7439086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909000"/>
        <c:crosses val="autoZero"/>
        <c:auto val="1"/>
        <c:lblOffset val="100"/>
        <c:baseTimeUnit val="days"/>
      </c:dateAx>
      <c:valAx>
        <c:axId val="743909000"/>
        <c:scaling>
          <c:orientation val="minMax"/>
          <c:min val="1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3908672"/>
        <c:crosses val="autoZero"/>
        <c:crossBetween val="between"/>
      </c:valAx>
      <c:valAx>
        <c:axId val="5772026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7203328"/>
        <c:crosses val="max"/>
        <c:crossBetween val="between"/>
      </c:valAx>
      <c:dateAx>
        <c:axId val="5772033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720267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zh-CN" b="0" i="0" baseline="0">
                <a:effectLst/>
              </a:rPr>
              <a:t>会员页面互动度得分分布图</a:t>
            </a:r>
            <a:endParaRPr lang="zh-CN" altLang="zh-CN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Sheet1!$B$125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Sheet1!$A$126:$A$131</c:f>
              <c:strCache>
                <c:ptCount val="6"/>
                <c:pt idx="0">
                  <c:v>1-8分</c:v>
                </c:pt>
                <c:pt idx="1">
                  <c:v>9-16分</c:v>
                </c:pt>
                <c:pt idx="2">
                  <c:v>17-24分</c:v>
                </c:pt>
                <c:pt idx="3">
                  <c:v>25-32分</c:v>
                </c:pt>
                <c:pt idx="4">
                  <c:v>33-40分</c:v>
                </c:pt>
                <c:pt idx="5">
                  <c:v>40分以上</c:v>
                </c:pt>
              </c:strCache>
            </c:strRef>
          </c:cat>
          <c:val>
            <c:numRef>
              <c:f>Sheet1!$B$126:$B$131</c:f>
              <c:numCache>
                <c:formatCode>General</c:formatCode>
                <c:ptCount val="6"/>
                <c:pt idx="0">
                  <c:v>743</c:v>
                </c:pt>
                <c:pt idx="1">
                  <c:v>1311</c:v>
                </c:pt>
                <c:pt idx="2">
                  <c:v>1189</c:v>
                </c:pt>
                <c:pt idx="3">
                  <c:v>2066</c:v>
                </c:pt>
                <c:pt idx="4">
                  <c:v>1657</c:v>
                </c:pt>
                <c:pt idx="5">
                  <c:v>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F-4F10-B32F-8B78E4611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103816"/>
        <c:axId val="426097912"/>
      </c:barChart>
      <c:catAx>
        <c:axId val="42610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6097912"/>
        <c:crosses val="autoZero"/>
        <c:auto val="1"/>
        <c:lblAlgn val="ctr"/>
        <c:lblOffset val="100"/>
        <c:noMultiLvlLbl val="0"/>
      </c:catAx>
      <c:valAx>
        <c:axId val="42609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6103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800" dirty="0"/>
              <a:t>会员活跃度整体预览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Sheet1!$B$140</c:f>
              <c:strCache>
                <c:ptCount val="1"/>
                <c:pt idx="0">
                  <c:v>人数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Sheet1!$A$141:$A$146</c:f>
              <c:strCache>
                <c:ptCount val="6"/>
                <c:pt idx="0">
                  <c:v>1_2_05</c:v>
                </c:pt>
                <c:pt idx="1">
                  <c:v>3_2_02</c:v>
                </c:pt>
                <c:pt idx="2">
                  <c:v>2_2_04</c:v>
                </c:pt>
                <c:pt idx="3">
                  <c:v>4_2_01</c:v>
                </c:pt>
                <c:pt idx="4">
                  <c:v>3_2_05</c:v>
                </c:pt>
                <c:pt idx="5">
                  <c:v>其他</c:v>
                </c:pt>
              </c:strCache>
            </c:strRef>
          </c:cat>
          <c:val>
            <c:numRef>
              <c:f>Sheet1!$B$141:$B$146</c:f>
              <c:numCache>
                <c:formatCode>General</c:formatCode>
                <c:ptCount val="6"/>
                <c:pt idx="0">
                  <c:v>4738</c:v>
                </c:pt>
                <c:pt idx="1">
                  <c:v>3929</c:v>
                </c:pt>
                <c:pt idx="2">
                  <c:v>3117</c:v>
                </c:pt>
                <c:pt idx="3">
                  <c:v>1873</c:v>
                </c:pt>
                <c:pt idx="4">
                  <c:v>1587</c:v>
                </c:pt>
                <c:pt idx="5">
                  <c:v>3489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97-43AC-AFCE-A1332A31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7152544"/>
        <c:axId val="437147624"/>
      </c:barChart>
      <c:lineChart>
        <c:grouping val="standard"/>
        <c:varyColors val="0"/>
        <c:ser>
          <c:idx val="1"/>
          <c:order val="1"/>
          <c:tx>
            <c:strRef>
              <c:f>Sheet1!$C$140</c:f>
              <c:strCache>
                <c:ptCount val="1"/>
                <c:pt idx="0">
                  <c:v>累计占比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489483019137445E-2"/>
                  <c:y val="-3.12825954839145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648485781580328E-2"/>
                      <c:h val="0.128700014286590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197-43AC-AFCE-A1332A318F7A}"/>
                </c:ext>
              </c:extLst>
            </c:dLbl>
            <c:dLbl>
              <c:idx val="1"/>
              <c:layout>
                <c:manualLayout>
                  <c:x val="-4.0517612760300192E-2"/>
                  <c:y val="-5.54557086574501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4815110218815711E-2"/>
                      <c:h val="6.8978481886259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197-43AC-AFCE-A1332A318F7A}"/>
                </c:ext>
              </c:extLst>
            </c:dLbl>
            <c:dLbl>
              <c:idx val="2"/>
              <c:layout>
                <c:manualLayout>
                  <c:x val="-2.3526355796303383E-2"/>
                  <c:y val="-4.26582374288077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197-43AC-AFCE-A1332A318F7A}"/>
                </c:ext>
              </c:extLst>
            </c:dLbl>
            <c:dLbl>
              <c:idx val="3"/>
              <c:layout>
                <c:manualLayout>
                  <c:x val="-2.7447415095687225E-2"/>
                  <c:y val="-3.697047243830009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2201070685893096E-2"/>
                      <c:h val="0.1031050718293061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9197-43AC-AFCE-A1332A318F7A}"/>
                </c:ext>
              </c:extLst>
            </c:dLbl>
            <c:dLbl>
              <c:idx val="4"/>
              <c:layout>
                <c:manualLayout>
                  <c:x val="-4.7052660135135649E-2"/>
                  <c:y val="-2.84388249525385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271268350506057E-2"/>
                      <c:h val="9.741730683879844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197-43AC-AFCE-A1332A318F7A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9197-43AC-AFCE-A1332A318F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Sheet1!$A$141:$A$146</c:f>
              <c:strCache>
                <c:ptCount val="6"/>
                <c:pt idx="0">
                  <c:v>1_2_05</c:v>
                </c:pt>
                <c:pt idx="1">
                  <c:v>3_2_02</c:v>
                </c:pt>
                <c:pt idx="2">
                  <c:v>2_2_04</c:v>
                </c:pt>
                <c:pt idx="3">
                  <c:v>4_2_01</c:v>
                </c:pt>
                <c:pt idx="4">
                  <c:v>3_2_05</c:v>
                </c:pt>
                <c:pt idx="5">
                  <c:v>其他</c:v>
                </c:pt>
              </c:strCache>
            </c:strRef>
          </c:cat>
          <c:val>
            <c:numRef>
              <c:f>Sheet1!$C$141:$C$146</c:f>
              <c:numCache>
                <c:formatCode>General</c:formatCode>
                <c:ptCount val="6"/>
                <c:pt idx="0">
                  <c:v>0.25</c:v>
                </c:pt>
                <c:pt idx="1">
                  <c:v>0.46</c:v>
                </c:pt>
                <c:pt idx="2">
                  <c:v>0.63</c:v>
                </c:pt>
                <c:pt idx="3">
                  <c:v>0.73</c:v>
                </c:pt>
                <c:pt idx="4">
                  <c:v>0.81</c:v>
                </c:pt>
                <c:pt idx="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197-43AC-AFCE-A1332A318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747512"/>
        <c:axId val="578507008"/>
      </c:lineChart>
      <c:catAx>
        <c:axId val="43715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7147624"/>
        <c:crosses val="autoZero"/>
        <c:auto val="1"/>
        <c:lblAlgn val="ctr"/>
        <c:lblOffset val="100"/>
        <c:noMultiLvlLbl val="0"/>
      </c:catAx>
      <c:valAx>
        <c:axId val="437147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7152544"/>
        <c:crosses val="autoZero"/>
        <c:crossBetween val="between"/>
      </c:valAx>
      <c:valAx>
        <c:axId val="578507008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9747512"/>
        <c:crosses val="max"/>
        <c:crossBetween val="between"/>
      </c:valAx>
      <c:catAx>
        <c:axId val="5797475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8507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05194399786473"/>
          <c:y val="0.10636258877279609"/>
          <c:w val="0.1563316175688225"/>
          <c:h val="8.86177814582183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userShapes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0.69106</cdr:x>
      <cdr:y>0.50402</cdr:y>
    </cdr:from>
    <cdr:to>
      <cdr:x>0.77305</cdr:x>
      <cdr:y>0.93672</cdr:y>
    </cdr:to>
    <cdr:sp macro="" textlink="">
      <cdr:nvSpPr>
        <cdr:cNvPr id="2" name="动作按钮: 空白 1">
          <a:hlinkClick xmlns:a="http://schemas.openxmlformats.org/drawingml/2006/main" xmlns:r="http://schemas.openxmlformats.org/officeDocument/2006/relationships" r:id="" action="ppaction://noaction" highlightClick="1"/>
          <a:extLst xmlns:a="http://schemas.openxmlformats.org/drawingml/2006/main">
            <a:ext uri="{FF2B5EF4-FFF2-40B4-BE49-F238E27FC236}">
              <a16:creationId xmlns:a16="http://schemas.microsoft.com/office/drawing/2014/main" id="{5C6757CB-B549-489E-9A2C-5F28546085D8}"/>
            </a:ext>
          </a:extLst>
        </cdr:cNvPr>
        <cdr:cNvSpPr/>
      </cdr:nvSpPr>
      <cdr:spPr>
        <a:xfrm xmlns:a="http://schemas.openxmlformats.org/drawingml/2006/main">
          <a:off x="6871576" y="2480828"/>
          <a:ext cx="815248" cy="2129823"/>
        </a:xfrm>
        <a:prstGeom xmlns:a="http://schemas.openxmlformats.org/drawingml/2006/main" prst="actionButtonBlank">
          <a:avLst/>
        </a:prstGeom>
        <a:noFill xmlns:a="http://schemas.openxmlformats.org/drawingml/2006/main"/>
        <a:ln xmlns:a="http://schemas.openxmlformats.org/drawingml/2006/main">
          <a:solidFill>
            <a:srgbClr val="00B0F0"/>
          </a:solidFill>
          <a:prstDash val="lgDashDot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accent3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accent3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zh-CN" alt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3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462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6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229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09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92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55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2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9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7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6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1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B6DED-35AA-491D-B810-4BAEDECA068B}" type="datetimeFigureOut">
              <a:rPr lang="zh-CN" altLang="en-US" smtClean="0"/>
              <a:t>2019/10/27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92704E-17AC-424A-A278-742C6AEC7C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07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E00C5-6DC6-4C76-B551-BA63AA884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135" y="2170322"/>
            <a:ext cx="6843496" cy="1258677"/>
          </a:xfrm>
        </p:spPr>
        <p:txBody>
          <a:bodyPr/>
          <a:lstStyle/>
          <a:p>
            <a:r>
              <a:rPr lang="en-US" altLang="zh-CN" sz="4400" dirty="0"/>
              <a:t>2019</a:t>
            </a:r>
            <a:r>
              <a:rPr lang="zh-CN" altLang="en-US" sz="4400" dirty="0"/>
              <a:t>年</a:t>
            </a:r>
            <a:r>
              <a:rPr lang="en-US" altLang="zh-CN" sz="4400" dirty="0"/>
              <a:t>4</a:t>
            </a:r>
            <a:r>
              <a:rPr lang="zh-CN" altLang="en-US" sz="4400" dirty="0"/>
              <a:t>月</a:t>
            </a:r>
            <a:br>
              <a:rPr lang="en-US" altLang="zh-CN" sz="4400" dirty="0"/>
            </a:br>
            <a:r>
              <a:rPr lang="zh-CN" altLang="en-US" sz="4400" dirty="0"/>
              <a:t>泽晟会员活跃度分析报告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0CE3E-3544-4627-A191-C5F71DD5C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4723" y="4200282"/>
            <a:ext cx="6189279" cy="947450"/>
          </a:xfrm>
        </p:spPr>
        <p:txBody>
          <a:bodyPr>
            <a:normAutofit fontScale="3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							</a:t>
            </a:r>
            <a:r>
              <a:rPr lang="en-US" altLang="zh-CN" sz="4900" b="1" dirty="0">
                <a:solidFill>
                  <a:schemeClr val="bg2">
                    <a:lumMod val="50000"/>
                  </a:schemeClr>
                </a:solidFill>
              </a:rPr>
              <a:t>2019-05-05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BC91CA5-F9C4-4187-91E1-2DC902E5B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11710"/>
              </p:ext>
            </p:extLst>
          </p:nvPr>
        </p:nvGraphicFramePr>
        <p:xfrm>
          <a:off x="503103" y="418983"/>
          <a:ext cx="9004453" cy="402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动作按钮: 空白 1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02DFD1-35EB-45F8-B76D-89441B088890}"/>
              </a:ext>
            </a:extLst>
          </p:cNvPr>
          <p:cNvSpPr/>
          <p:nvPr/>
        </p:nvSpPr>
        <p:spPr>
          <a:xfrm>
            <a:off x="873303" y="875326"/>
            <a:ext cx="4109664" cy="3059676"/>
          </a:xfrm>
          <a:prstGeom prst="actionButtonBlank">
            <a:avLst/>
          </a:prstGeom>
          <a:noFill/>
          <a:ln w="9525" cap="flat" cmpd="sng" algn="ctr">
            <a:solidFill>
              <a:srgbClr val="FF0000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BFB734-C7F9-48AA-AD1E-617BD80F6DAB}"/>
              </a:ext>
            </a:extLst>
          </p:cNvPr>
          <p:cNvSpPr txBox="1"/>
          <p:nvPr/>
        </p:nvSpPr>
        <p:spPr>
          <a:xfrm>
            <a:off x="213278" y="4905902"/>
            <a:ext cx="11765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sz="2000" dirty="0"/>
              <a:t>4</a:t>
            </a:r>
            <a:r>
              <a:rPr lang="zh-CN" altLang="en-US" sz="2000" dirty="0"/>
              <a:t>月前半月期间新增会员数量明显偏高（平均每天新增</a:t>
            </a:r>
            <a:r>
              <a:rPr lang="en-US" altLang="zh-CN" sz="2000" dirty="0"/>
              <a:t>70</a:t>
            </a:r>
            <a:r>
              <a:rPr lang="zh-CN" altLang="en-US" sz="2000" dirty="0"/>
              <a:t>），后半月趋于平常（平均每天新增</a:t>
            </a:r>
            <a:r>
              <a:rPr lang="en-US" altLang="zh-CN" sz="2000" dirty="0"/>
              <a:t>12</a:t>
            </a:r>
            <a:r>
              <a:rPr lang="zh-CN" altLang="en-US" sz="2000" dirty="0"/>
              <a:t>），初步分析和</a:t>
            </a:r>
            <a:r>
              <a:rPr lang="en-US" altLang="zh-CN" sz="2000" dirty="0"/>
              <a:t>3</a:t>
            </a:r>
            <a:r>
              <a:rPr lang="zh-CN" altLang="en-US" sz="2000" dirty="0"/>
              <a:t>月末发生的江苏盐城化工爆炸时间有关（该事件发生后，全国各地区兴起企业合规检查，特别是化工企业）</a:t>
            </a:r>
            <a:endParaRPr lang="zh-CN" altLang="en-US" dirty="0"/>
          </a:p>
        </p:txBody>
      </p:sp>
      <p:sp>
        <p:nvSpPr>
          <p:cNvPr id="13" name="对话气泡: 椭圆形 12">
            <a:extLst>
              <a:ext uri="{FF2B5EF4-FFF2-40B4-BE49-F238E27FC236}">
                <a16:creationId xmlns:a16="http://schemas.microsoft.com/office/drawing/2014/main" id="{CD0A1955-5BF3-4982-A430-C99085BE82CA}"/>
              </a:ext>
            </a:extLst>
          </p:cNvPr>
          <p:cNvSpPr/>
          <p:nvPr/>
        </p:nvSpPr>
        <p:spPr>
          <a:xfrm>
            <a:off x="8178229" y="803573"/>
            <a:ext cx="976046" cy="414104"/>
          </a:xfrm>
          <a:prstGeom prst="wedgeEllipseCallout">
            <a:avLst>
              <a:gd name="adj1" fmla="val 27318"/>
              <a:gd name="adj2" fmla="val 62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19445</a:t>
            </a:r>
            <a:endParaRPr lang="zh-CN" altLang="en-US" dirty="0"/>
          </a:p>
        </p:txBody>
      </p:sp>
      <p:sp>
        <p:nvSpPr>
          <p:cNvPr id="16" name="对话气泡: 椭圆形 15">
            <a:extLst>
              <a:ext uri="{FF2B5EF4-FFF2-40B4-BE49-F238E27FC236}">
                <a16:creationId xmlns:a16="http://schemas.microsoft.com/office/drawing/2014/main" id="{4BA7C53F-B3F7-46C1-A120-5B22F586E45A}"/>
              </a:ext>
            </a:extLst>
          </p:cNvPr>
          <p:cNvSpPr/>
          <p:nvPr/>
        </p:nvSpPr>
        <p:spPr>
          <a:xfrm>
            <a:off x="873302" y="2375970"/>
            <a:ext cx="873305" cy="411297"/>
          </a:xfrm>
          <a:prstGeom prst="wedgeEllipseCallout">
            <a:avLst>
              <a:gd name="adj1" fmla="val -24376"/>
              <a:gd name="adj2" fmla="val 6808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18329</a:t>
            </a:r>
            <a:endParaRPr lang="zh-CN" altLang="en-US" sz="1600" dirty="0"/>
          </a:p>
        </p:txBody>
      </p:sp>
      <p:sp>
        <p:nvSpPr>
          <p:cNvPr id="17" name="对话气泡: 椭圆形 16">
            <a:extLst>
              <a:ext uri="{FF2B5EF4-FFF2-40B4-BE49-F238E27FC236}">
                <a16:creationId xmlns:a16="http://schemas.microsoft.com/office/drawing/2014/main" id="{E1B6901D-26E4-4474-8831-E6AFB9C1D5DA}"/>
              </a:ext>
            </a:extLst>
          </p:cNvPr>
          <p:cNvSpPr/>
          <p:nvPr/>
        </p:nvSpPr>
        <p:spPr>
          <a:xfrm>
            <a:off x="1355075" y="1105017"/>
            <a:ext cx="617563" cy="411297"/>
          </a:xfrm>
          <a:prstGeom prst="wedgeEllipseCallout">
            <a:avLst>
              <a:gd name="adj1" fmla="val -87886"/>
              <a:gd name="adj2" fmla="val 19793"/>
            </a:avLst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117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510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43DC8A2-C7BC-4B87-BC47-DBDF637AF632}"/>
              </a:ext>
            </a:extLst>
          </p:cNvPr>
          <p:cNvSpPr txBox="1"/>
          <p:nvPr/>
        </p:nvSpPr>
        <p:spPr>
          <a:xfrm>
            <a:off x="649996" y="464412"/>
            <a:ext cx="329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新增会员流向分析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1F915-277B-4597-8BA5-4D440E266591}"/>
              </a:ext>
            </a:extLst>
          </p:cNvPr>
          <p:cNvSpPr txBox="1"/>
          <p:nvPr/>
        </p:nvSpPr>
        <p:spPr>
          <a:xfrm>
            <a:off x="6352147" y="3144794"/>
            <a:ext cx="5051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新增会员中，</a:t>
            </a:r>
            <a:r>
              <a:rPr lang="en-US" altLang="zh-CN" dirty="0"/>
              <a:t>89.7%</a:t>
            </a:r>
            <a:r>
              <a:rPr lang="zh-CN" altLang="en-US" dirty="0"/>
              <a:t>选择积分会员，</a:t>
            </a:r>
            <a:r>
              <a:rPr lang="en-US" altLang="zh-CN" dirty="0"/>
              <a:t>10.3%</a:t>
            </a:r>
            <a:r>
              <a:rPr lang="zh-CN" altLang="en-US" dirty="0"/>
              <a:t>选择</a:t>
            </a:r>
            <a:r>
              <a:rPr lang="en-US" altLang="zh-CN" dirty="0"/>
              <a:t>VIP</a:t>
            </a:r>
            <a:r>
              <a:rPr lang="zh-CN" altLang="en-US" dirty="0"/>
              <a:t>会员，</a:t>
            </a:r>
            <a:r>
              <a:rPr lang="en-US" altLang="zh-CN" dirty="0"/>
              <a:t>VIP</a:t>
            </a:r>
            <a:r>
              <a:rPr lang="zh-CN" altLang="en-US" dirty="0"/>
              <a:t>会员占比偏低。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04595B8-2F99-4BEC-A30D-67F167407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5" y="1487058"/>
            <a:ext cx="50482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CF4C06-67B7-4368-A091-0A4512CB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469" y="2090389"/>
            <a:ext cx="5619361" cy="30765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37229A-E83A-42C7-9E53-18487C34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92" y="3009769"/>
            <a:ext cx="5344496" cy="29071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8EC5230-1694-4081-A71B-3DABBAD357F5}"/>
              </a:ext>
            </a:extLst>
          </p:cNvPr>
          <p:cNvSpPr txBox="1"/>
          <p:nvPr/>
        </p:nvSpPr>
        <p:spPr>
          <a:xfrm>
            <a:off x="2588964" y="5332164"/>
            <a:ext cx="1288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B36150-07C7-4CAB-A409-9542B66531BB}"/>
              </a:ext>
            </a:extLst>
          </p:cNvPr>
          <p:cNvSpPr txBox="1"/>
          <p:nvPr/>
        </p:nvSpPr>
        <p:spPr>
          <a:xfrm>
            <a:off x="9025422" y="6008606"/>
            <a:ext cx="43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5A0732-3CE1-4DD9-B87C-F5F8159D563C}"/>
              </a:ext>
            </a:extLst>
          </p:cNvPr>
          <p:cNvSpPr txBox="1"/>
          <p:nvPr/>
        </p:nvSpPr>
        <p:spPr>
          <a:xfrm>
            <a:off x="884189" y="214203"/>
            <a:ext cx="8923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基于</a:t>
            </a:r>
            <a:r>
              <a:rPr lang="en-US" altLang="zh-CN" sz="2000" dirty="0"/>
              <a:t>RFE</a:t>
            </a:r>
            <a:r>
              <a:rPr lang="zh-CN" altLang="en-US" sz="2000" dirty="0"/>
              <a:t>模型的积分会员活跃度分析：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en-US" altLang="zh-CN" b="1" dirty="0"/>
              <a:t>	R</a:t>
            </a:r>
            <a:r>
              <a:rPr lang="zh-CN" altLang="en-US" b="1" dirty="0"/>
              <a:t>（ </a:t>
            </a:r>
            <a:r>
              <a:rPr lang="en-US" altLang="zh-CN" b="1" dirty="0"/>
              <a:t>Recency</a:t>
            </a:r>
            <a:r>
              <a:rPr lang="zh-CN" altLang="en-US" b="1" dirty="0"/>
              <a:t>）        ：</a:t>
            </a:r>
            <a:r>
              <a:rPr lang="zh-CN" altLang="en-US" dirty="0"/>
              <a:t>会员最近一次访问时间</a:t>
            </a:r>
            <a:endParaRPr lang="en-US" altLang="zh-CN" b="1" dirty="0"/>
          </a:p>
          <a:p>
            <a:r>
              <a:rPr lang="en-US" altLang="zh-CN" b="1" dirty="0"/>
              <a:t>	F</a:t>
            </a:r>
            <a:r>
              <a:rPr lang="zh-CN" altLang="en-US" b="1" dirty="0"/>
              <a:t>（</a:t>
            </a:r>
            <a:r>
              <a:rPr lang="en-US" altLang="zh-CN" b="1" dirty="0"/>
              <a:t>Frequency</a:t>
            </a:r>
            <a:r>
              <a:rPr lang="zh-CN" altLang="en-US" b="1" dirty="0"/>
              <a:t>）      ：</a:t>
            </a:r>
            <a:r>
              <a:rPr lang="zh-CN" altLang="en-US" dirty="0"/>
              <a:t>在特定时间周期内访问频率</a:t>
            </a:r>
            <a:endParaRPr lang="en-US" altLang="zh-CN" b="1" dirty="0"/>
          </a:p>
          <a:p>
            <a:r>
              <a:rPr lang="en-US" altLang="zh-CN" b="1" dirty="0"/>
              <a:t>	E</a:t>
            </a:r>
            <a:r>
              <a:rPr lang="zh-CN" altLang="en-US" b="1" dirty="0"/>
              <a:t>（</a:t>
            </a:r>
            <a:r>
              <a:rPr lang="en-US" altLang="zh-CN" b="1" dirty="0"/>
              <a:t>Engagements</a:t>
            </a:r>
            <a:r>
              <a:rPr lang="zh-CN" altLang="en-US" b="1" dirty="0"/>
              <a:t>） ：</a:t>
            </a:r>
            <a:r>
              <a:rPr lang="zh-CN" altLang="en-US" dirty="0"/>
              <a:t>页面互动度（浏览，加入清单，下载）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13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40DE7A93-B1E5-41B8-B202-5BDC1AE09667}"/>
              </a:ext>
            </a:extLst>
          </p:cNvPr>
          <p:cNvSpPr txBox="1"/>
          <p:nvPr/>
        </p:nvSpPr>
        <p:spPr>
          <a:xfrm>
            <a:off x="3951068" y="3685263"/>
            <a:ext cx="608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BE94F7-2B76-431C-8F2B-BB1C1F81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72" y="3737867"/>
            <a:ext cx="4893784" cy="30274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D9C17FD-B7BE-41EB-923F-00AE1D5E3BCB}"/>
              </a:ext>
            </a:extLst>
          </p:cNvPr>
          <p:cNvSpPr txBox="1"/>
          <p:nvPr/>
        </p:nvSpPr>
        <p:spPr>
          <a:xfrm>
            <a:off x="3112812" y="4484052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9-16</a:t>
            </a:r>
            <a:r>
              <a:rPr lang="zh-CN" altLang="en-US" dirty="0"/>
              <a:t>分：第二档次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373E6-7807-4E73-BBE9-CC00B45840F0}"/>
              </a:ext>
            </a:extLst>
          </p:cNvPr>
          <p:cNvSpPr txBox="1"/>
          <p:nvPr/>
        </p:nvSpPr>
        <p:spPr>
          <a:xfrm>
            <a:off x="619780" y="4484052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1-8</a:t>
            </a:r>
            <a:r>
              <a:rPr lang="zh-CN" altLang="en-US" dirty="0"/>
              <a:t>分  ：第一档次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FA147A-C111-4CB1-8CAB-D39DABA60CEF}"/>
              </a:ext>
            </a:extLst>
          </p:cNvPr>
          <p:cNvSpPr txBox="1"/>
          <p:nvPr/>
        </p:nvSpPr>
        <p:spPr>
          <a:xfrm>
            <a:off x="619780" y="5157877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17-24</a:t>
            </a:r>
            <a:r>
              <a:rPr lang="zh-CN" altLang="en-US" dirty="0"/>
              <a:t>分：第三档次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535B6E1-2F71-4CE9-A01A-D7A5732F95BB}"/>
              </a:ext>
            </a:extLst>
          </p:cNvPr>
          <p:cNvSpPr txBox="1"/>
          <p:nvPr/>
        </p:nvSpPr>
        <p:spPr>
          <a:xfrm>
            <a:off x="3112812" y="5157877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25-32</a:t>
            </a:r>
            <a:r>
              <a:rPr lang="zh-CN" altLang="en-US" dirty="0"/>
              <a:t>分：第四档次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B4733C-D50A-4E6F-9B49-C42E01F2455B}"/>
              </a:ext>
            </a:extLst>
          </p:cNvPr>
          <p:cNvSpPr txBox="1"/>
          <p:nvPr/>
        </p:nvSpPr>
        <p:spPr>
          <a:xfrm>
            <a:off x="619780" y="5797282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33-40</a:t>
            </a:r>
            <a:r>
              <a:rPr lang="zh-CN" altLang="en-US" dirty="0"/>
              <a:t>分：第五档次</a:t>
            </a:r>
          </a:p>
        </p:txBody>
      </p:sp>
      <p:graphicFrame>
        <p:nvGraphicFramePr>
          <p:cNvPr id="19" name="图表 18">
            <a:extLst>
              <a:ext uri="{FF2B5EF4-FFF2-40B4-BE49-F238E27FC236}">
                <a16:creationId xmlns:a16="http://schemas.microsoft.com/office/drawing/2014/main" id="{8F928D74-5BE4-4513-BB97-A188D5216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433833"/>
              </p:ext>
            </p:extLst>
          </p:nvPr>
        </p:nvGraphicFramePr>
        <p:xfrm>
          <a:off x="344565" y="395664"/>
          <a:ext cx="7213006" cy="3416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2728541-26FC-4963-8ACE-27CB12724DBC}"/>
              </a:ext>
            </a:extLst>
          </p:cNvPr>
          <p:cNvSpPr txBox="1"/>
          <p:nvPr/>
        </p:nvSpPr>
        <p:spPr>
          <a:xfrm>
            <a:off x="3112812" y="5797282"/>
            <a:ext cx="26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40</a:t>
            </a:r>
            <a:r>
              <a:rPr lang="zh-CN" altLang="en-US" dirty="0"/>
              <a:t>分以上：第六档次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A97CD9-F2AB-40AC-925F-230F161B01C2}"/>
              </a:ext>
            </a:extLst>
          </p:cNvPr>
          <p:cNvCxnSpPr/>
          <p:nvPr/>
        </p:nvCxnSpPr>
        <p:spPr>
          <a:xfrm>
            <a:off x="2908453" y="4518472"/>
            <a:ext cx="0" cy="1691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75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ABDCBF3-5E38-4F80-8B91-DD0815593306}"/>
              </a:ext>
            </a:extLst>
          </p:cNvPr>
          <p:cNvSpPr txBox="1"/>
          <p:nvPr/>
        </p:nvSpPr>
        <p:spPr>
          <a:xfrm>
            <a:off x="704860" y="313306"/>
            <a:ext cx="14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积分规则：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E484AC-BF3F-4105-ACB3-F01DE9BFD043}"/>
              </a:ext>
            </a:extLst>
          </p:cNvPr>
          <p:cNvSpPr txBox="1"/>
          <p:nvPr/>
        </p:nvSpPr>
        <p:spPr>
          <a:xfrm>
            <a:off x="659637" y="2596536"/>
            <a:ext cx="9085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zh-CN" altLang="en-US" dirty="0"/>
              <a:t>       用户</a:t>
            </a:r>
            <a:r>
              <a:rPr lang="en-US" altLang="zh-CN" dirty="0"/>
              <a:t>A</a:t>
            </a:r>
            <a:r>
              <a:rPr lang="zh-CN" altLang="en-US" dirty="0"/>
              <a:t>四月份数据：最近一次登陆系统是</a:t>
            </a:r>
            <a:r>
              <a:rPr lang="en-US" altLang="zh-CN" dirty="0"/>
              <a:t>1</a:t>
            </a:r>
            <a:r>
              <a:rPr lang="zh-CN" altLang="en-US" dirty="0"/>
              <a:t>周前，四月共登陆</a:t>
            </a:r>
            <a:r>
              <a:rPr lang="en-US" altLang="zh-CN" dirty="0"/>
              <a:t>6</a:t>
            </a:r>
            <a:r>
              <a:rPr lang="zh-CN" altLang="en-US" dirty="0"/>
              <a:t>次，</a:t>
            </a:r>
            <a:r>
              <a:rPr lang="en-US" altLang="zh-CN" dirty="0"/>
              <a:t>1</a:t>
            </a:r>
            <a:r>
              <a:rPr lang="zh-CN" altLang="en-US" dirty="0"/>
              <a:t>次点击查看，</a:t>
            </a:r>
            <a:r>
              <a:rPr lang="en-US" altLang="zh-CN" dirty="0"/>
              <a:t>1</a:t>
            </a:r>
            <a:r>
              <a:rPr lang="zh-CN" altLang="en-US" dirty="0"/>
              <a:t>次添加到清单，</a:t>
            </a:r>
            <a:r>
              <a:rPr lang="en-US" altLang="zh-CN" dirty="0"/>
              <a:t>4</a:t>
            </a:r>
            <a:r>
              <a:rPr lang="zh-CN" altLang="en-US" dirty="0"/>
              <a:t>次下载，则计算如下：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pPr lvl="5"/>
            <a:r>
              <a:rPr lang="en-US" altLang="zh-CN" dirty="0" err="1"/>
              <a:t>R_score</a:t>
            </a:r>
            <a:r>
              <a:rPr lang="en-US" altLang="zh-CN" dirty="0"/>
              <a:t> = 4 </a:t>
            </a:r>
            <a:r>
              <a:rPr lang="zh-CN" altLang="en-US" dirty="0"/>
              <a:t>， </a:t>
            </a:r>
            <a:endParaRPr lang="en-US" altLang="zh-CN" dirty="0"/>
          </a:p>
          <a:p>
            <a:pPr lvl="5"/>
            <a:r>
              <a:rPr lang="en-US" altLang="zh-CN" dirty="0" err="1"/>
              <a:t>F_score</a:t>
            </a:r>
            <a:r>
              <a:rPr lang="en-US" altLang="zh-CN" dirty="0"/>
              <a:t> = 3 </a:t>
            </a:r>
            <a:r>
              <a:rPr lang="zh-CN" altLang="en-US" dirty="0"/>
              <a:t>， </a:t>
            </a:r>
            <a:endParaRPr lang="en-US" altLang="zh-CN" dirty="0"/>
          </a:p>
          <a:p>
            <a:pPr lvl="5"/>
            <a:r>
              <a:rPr lang="en-US" altLang="zh-CN" dirty="0" err="1"/>
              <a:t>E_score</a:t>
            </a:r>
            <a:r>
              <a:rPr lang="en-US" altLang="zh-CN" dirty="0"/>
              <a:t> = 1*1+1*2+3*4=15  , 15</a:t>
            </a:r>
            <a:r>
              <a:rPr lang="zh-CN" altLang="en-US" dirty="0"/>
              <a:t>分属于第二档，记 </a:t>
            </a:r>
            <a:r>
              <a:rPr lang="en-US" altLang="zh-CN" dirty="0"/>
              <a:t>02 </a:t>
            </a:r>
            <a:r>
              <a:rPr lang="zh-CN" altLang="en-US" dirty="0"/>
              <a:t>。</a:t>
            </a:r>
            <a:endParaRPr lang="en-US" altLang="zh-CN" dirty="0"/>
          </a:p>
          <a:p>
            <a:pPr lvl="5"/>
            <a:endParaRPr lang="en-US" altLang="zh-CN" dirty="0"/>
          </a:p>
          <a:p>
            <a:pPr lvl="5"/>
            <a:r>
              <a:rPr lang="zh-CN" altLang="en-US" dirty="0"/>
              <a:t>用户</a:t>
            </a:r>
            <a:r>
              <a:rPr lang="en-US" altLang="zh-CN" dirty="0"/>
              <a:t>A</a:t>
            </a:r>
            <a:r>
              <a:rPr lang="zh-CN" altLang="en-US" dirty="0"/>
              <a:t>合计为：</a:t>
            </a:r>
            <a:r>
              <a:rPr lang="en-US" altLang="zh-CN" dirty="0"/>
              <a:t>4_3_02 </a:t>
            </a:r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E91D3C2-3BDC-4DD0-9A4A-0B984E669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18829"/>
              </p:ext>
            </p:extLst>
          </p:nvPr>
        </p:nvGraphicFramePr>
        <p:xfrm>
          <a:off x="804231" y="904993"/>
          <a:ext cx="8650517" cy="1364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Worksheet" r:id="rId3" imgW="6762812" imgH="895504" progId="Excel.Sheet.12">
                  <p:embed/>
                </p:oleObj>
              </mc:Choice>
              <mc:Fallback>
                <p:oleObj name="Worksheet" r:id="rId3" imgW="6762812" imgH="89550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231" y="904993"/>
                        <a:ext cx="8650517" cy="1364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494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D81CC12-2F6C-4526-8425-23ABE4FDB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29131"/>
              </p:ext>
            </p:extLst>
          </p:nvPr>
        </p:nvGraphicFramePr>
        <p:xfrm>
          <a:off x="976045" y="200727"/>
          <a:ext cx="9943478" cy="49221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动作按钮: 空白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6AAB982-4A6B-4B71-8DA2-DF46253396CB}"/>
              </a:ext>
            </a:extLst>
          </p:cNvPr>
          <p:cNvSpPr/>
          <p:nvPr/>
        </p:nvSpPr>
        <p:spPr>
          <a:xfrm>
            <a:off x="1797188" y="905476"/>
            <a:ext cx="881350" cy="3844886"/>
          </a:xfrm>
          <a:prstGeom prst="actionButtonBlank">
            <a:avLst/>
          </a:prstGeom>
          <a:noFill/>
          <a:ln w="9525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20793CE3-1A98-4D47-AEAF-AB0B7460869C}"/>
              </a:ext>
            </a:extLst>
          </p:cNvPr>
          <p:cNvSpPr/>
          <p:nvPr/>
        </p:nvSpPr>
        <p:spPr>
          <a:xfrm>
            <a:off x="110182" y="5502451"/>
            <a:ext cx="3112266" cy="1128089"/>
          </a:xfrm>
          <a:prstGeom prst="wedgeEllipseCallout">
            <a:avLst>
              <a:gd name="adj1" fmla="val 24093"/>
              <a:gd name="adj2" fmla="val -11152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lphaUcPeriod"/>
            </a:pPr>
            <a:r>
              <a:rPr lang="zh-CN" altLang="en-US" sz="1600" dirty="0"/>
              <a:t>互动度得分非常好，</a:t>
            </a:r>
            <a:endParaRPr lang="en-US" altLang="zh-CN" sz="1600" dirty="0"/>
          </a:p>
          <a:p>
            <a:pPr algn="ctr"/>
            <a:r>
              <a:rPr lang="zh-CN" altLang="en-US" sz="1600" dirty="0"/>
              <a:t>最近访问时间间隔过长</a:t>
            </a:r>
          </a:p>
        </p:txBody>
      </p:sp>
      <p:sp>
        <p:nvSpPr>
          <p:cNvPr id="7" name="动作按钮: 空白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2B8A5B4-3930-44AE-B71F-B26E2EF33A2C}"/>
              </a:ext>
            </a:extLst>
          </p:cNvPr>
          <p:cNvSpPr/>
          <p:nvPr/>
        </p:nvSpPr>
        <p:spPr>
          <a:xfrm>
            <a:off x="3404212" y="1500387"/>
            <a:ext cx="705079" cy="3249975"/>
          </a:xfrm>
          <a:prstGeom prst="actionButtonBlank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动作按钮: 空白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1C323C5-E260-4985-AA8C-C1D05EE5A922}"/>
              </a:ext>
            </a:extLst>
          </p:cNvPr>
          <p:cNvSpPr/>
          <p:nvPr/>
        </p:nvSpPr>
        <p:spPr>
          <a:xfrm>
            <a:off x="6416868" y="2822412"/>
            <a:ext cx="705079" cy="1927950"/>
          </a:xfrm>
          <a:prstGeom prst="actionButtonBlank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空白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B5BE68-CFDD-4D1B-885B-7B386DE071E7}"/>
              </a:ext>
            </a:extLst>
          </p:cNvPr>
          <p:cNvSpPr/>
          <p:nvPr/>
        </p:nvSpPr>
        <p:spPr>
          <a:xfrm>
            <a:off x="3299552" y="5645335"/>
            <a:ext cx="3260994" cy="1011938"/>
          </a:xfrm>
          <a:prstGeom prst="actionButtonBlank">
            <a:avLst/>
          </a:prstGeom>
          <a:solidFill>
            <a:srgbClr val="7CCA6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B.</a:t>
            </a:r>
            <a:r>
              <a:rPr lang="zh-CN" altLang="en-US" dirty="0"/>
              <a:t> 最近访问时间和访问频率优良，互动度得分不高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949B3336-888E-4E88-B878-DF0EA4CE89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4717" y="5056741"/>
            <a:ext cx="749148" cy="374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857993E-540A-4A8D-918C-BA16F0F80A2F}"/>
              </a:ext>
            </a:extLst>
          </p:cNvPr>
          <p:cNvCxnSpPr>
            <a:cxnSpLocks/>
          </p:cNvCxnSpPr>
          <p:nvPr/>
        </p:nvCxnSpPr>
        <p:spPr>
          <a:xfrm rot="5400000">
            <a:off x="6080874" y="4887709"/>
            <a:ext cx="841505" cy="6202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动作按钮: 空白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6757CB-B549-489E-9A2C-5F28546085D8}"/>
              </a:ext>
            </a:extLst>
          </p:cNvPr>
          <p:cNvSpPr/>
          <p:nvPr/>
        </p:nvSpPr>
        <p:spPr>
          <a:xfrm>
            <a:off x="4805066" y="1791526"/>
            <a:ext cx="815248" cy="3530487"/>
          </a:xfrm>
          <a:prstGeom prst="actionButtonBlank">
            <a:avLst/>
          </a:prstGeom>
          <a:noFill/>
          <a:ln>
            <a:solidFill>
              <a:srgbClr val="00B0F0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动作按钮: 空白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3EB262-A7B6-474A-9DAF-8737BF40114E}"/>
              </a:ext>
            </a:extLst>
          </p:cNvPr>
          <p:cNvSpPr/>
          <p:nvPr/>
        </p:nvSpPr>
        <p:spPr>
          <a:xfrm>
            <a:off x="7601639" y="5618602"/>
            <a:ext cx="2776250" cy="1011938"/>
          </a:xfrm>
          <a:prstGeom prst="actionButtonBlank">
            <a:avLst/>
          </a:prstGeom>
          <a:solidFill>
            <a:srgbClr val="7CCA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. RFE</a:t>
            </a:r>
            <a:r>
              <a:rPr lang="zh-CN" altLang="en-US" dirty="0"/>
              <a:t>三要素都处理比较理想状态，稳定保持</a:t>
            </a: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23331CE-2A52-45DA-A5BC-42CC19A22B77}"/>
              </a:ext>
            </a:extLst>
          </p:cNvPr>
          <p:cNvCxnSpPr>
            <a:cxnSpLocks/>
          </p:cNvCxnSpPr>
          <p:nvPr/>
        </p:nvCxnSpPr>
        <p:spPr>
          <a:xfrm rot="5400000">
            <a:off x="7861730" y="5062664"/>
            <a:ext cx="633000" cy="246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90C2362-DD12-4EE5-A01C-BB4782375282}"/>
              </a:ext>
            </a:extLst>
          </p:cNvPr>
          <p:cNvCxnSpPr>
            <a:cxnSpLocks/>
          </p:cNvCxnSpPr>
          <p:nvPr/>
        </p:nvCxnSpPr>
        <p:spPr>
          <a:xfrm>
            <a:off x="5620314" y="5073684"/>
            <a:ext cx="1973752" cy="8828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8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70BA59F-7A69-4803-86B4-4DEF70E40417}"/>
              </a:ext>
            </a:extLst>
          </p:cNvPr>
          <p:cNvSpPr txBox="1"/>
          <p:nvPr/>
        </p:nvSpPr>
        <p:spPr>
          <a:xfrm>
            <a:off x="621903" y="633048"/>
            <a:ext cx="1905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问题与建议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F3AB54-A212-4205-99D1-5ACCB8131B55}"/>
              </a:ext>
            </a:extLst>
          </p:cNvPr>
          <p:cNvSpPr txBox="1"/>
          <p:nvPr/>
        </p:nvSpPr>
        <p:spPr>
          <a:xfrm>
            <a:off x="981738" y="1433341"/>
            <a:ext cx="539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A</a:t>
            </a:r>
            <a:r>
              <a:rPr lang="zh-CN" altLang="en-US" dirty="0"/>
              <a:t>：互动度得分非常好，最近访问时间间隔过长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4F38342-EDDC-4472-A42A-91767F50EE0A}"/>
              </a:ext>
            </a:extLst>
          </p:cNvPr>
          <p:cNvSpPr txBox="1"/>
          <p:nvPr/>
        </p:nvSpPr>
        <p:spPr>
          <a:xfrm>
            <a:off x="981738" y="3244334"/>
            <a:ext cx="590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问题</a:t>
            </a:r>
            <a:r>
              <a:rPr lang="en-US" altLang="zh-CN" dirty="0"/>
              <a:t>B</a:t>
            </a:r>
            <a:r>
              <a:rPr lang="zh-CN" altLang="en-US" dirty="0"/>
              <a:t>：最近访问时间和访问频率优良，互动度得分不高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530CDBC-760C-4240-A4B5-A88E2DA464AA}"/>
              </a:ext>
            </a:extLst>
          </p:cNvPr>
          <p:cNvSpPr txBox="1"/>
          <p:nvPr/>
        </p:nvSpPr>
        <p:spPr>
          <a:xfrm>
            <a:off x="1381574" y="2336845"/>
            <a:ext cx="74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建议：升级会员系统，增加召回活动，尽量减少“睡眠顾客”的机会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A2D34B2-31A6-47A7-BDE3-D2F504079525}"/>
              </a:ext>
            </a:extLst>
          </p:cNvPr>
          <p:cNvSpPr txBox="1"/>
          <p:nvPr/>
        </p:nvSpPr>
        <p:spPr>
          <a:xfrm>
            <a:off x="1381574" y="4147838"/>
            <a:ext cx="10242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建议：精确服务内容主题分类和关键字，提高和用户需求的匹配程度；增加各项合规文件内容多向性。</a:t>
            </a:r>
          </a:p>
        </p:txBody>
      </p:sp>
    </p:spTree>
    <p:extLst>
      <p:ext uri="{BB962C8B-B14F-4D97-AF65-F5344CB8AC3E}">
        <p14:creationId xmlns:p14="http://schemas.microsoft.com/office/powerpoint/2010/main" val="175185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91C8F9-FFD6-4959-A39E-28E7B0E5F42A}"/>
              </a:ext>
            </a:extLst>
          </p:cNvPr>
          <p:cNvSpPr txBox="1"/>
          <p:nvPr/>
        </p:nvSpPr>
        <p:spPr>
          <a:xfrm>
            <a:off x="3002692" y="3059668"/>
            <a:ext cx="5313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以上是四月份会员活跃分析报告，谢谢大家！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134078097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3621</TotalTime>
  <Words>331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 3</vt:lpstr>
      <vt:lpstr>平面</vt:lpstr>
      <vt:lpstr>Worksheet</vt:lpstr>
      <vt:lpstr>2019年4月 泽晟会员活跃度分析报告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2019年4月泽晟会员分析报告</dc:title>
  <dc:creator>378841522@qq.com</dc:creator>
  <cp:lastModifiedBy>Administrator</cp:lastModifiedBy>
  <cp:revision>85</cp:revision>
  <dcterms:created xsi:type="dcterms:W3CDTF">2019-10-25T02:07:30Z</dcterms:created>
  <dcterms:modified xsi:type="dcterms:W3CDTF">2019-10-27T14:30:17Z</dcterms:modified>
</cp:coreProperties>
</file>