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30"/>
  </p:handoutMasterIdLst>
  <p:sldIdLst>
    <p:sldId id="277" r:id="rId3"/>
    <p:sldId id="257" r:id="rId4"/>
    <p:sldId id="258" r:id="rId5"/>
    <p:sldId id="284" r:id="rId6"/>
    <p:sldId id="259" r:id="rId7"/>
    <p:sldId id="282" r:id="rId8"/>
    <p:sldId id="261" r:id="rId9"/>
    <p:sldId id="262" r:id="rId10"/>
    <p:sldId id="301" r:id="rId11"/>
    <p:sldId id="320" r:id="rId12"/>
    <p:sldId id="307" r:id="rId13"/>
    <p:sldId id="300" r:id="rId14"/>
    <p:sldId id="308" r:id="rId15"/>
    <p:sldId id="323" r:id="rId16"/>
    <p:sldId id="311" r:id="rId17"/>
    <p:sldId id="304" r:id="rId18"/>
    <p:sldId id="324" r:id="rId20"/>
    <p:sldId id="326" r:id="rId21"/>
    <p:sldId id="327" r:id="rId22"/>
    <p:sldId id="310" r:id="rId23"/>
    <p:sldId id="313" r:id="rId24"/>
    <p:sldId id="314" r:id="rId25"/>
    <p:sldId id="292" r:id="rId26"/>
    <p:sldId id="296" r:id="rId27"/>
    <p:sldId id="317" r:id="rId28"/>
    <p:sldId id="275" r:id="rId29"/>
  </p:sldIdLst>
  <p:sldSz cx="9144000" cy="6858000" type="screen4x3"/>
  <p:notesSz cx="7104380" cy="10234930"/>
  <p:defaultTextStyle>
    <a:defPPr>
      <a:defRPr lang="en-US"/>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楷体_GB231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CEF"/>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08"/>
    <p:restoredTop sz="94746"/>
  </p:normalViewPr>
  <p:slideViewPr>
    <p:cSldViewPr showGuides="1">
      <p:cViewPr varScale="1">
        <p:scale>
          <a:sx n="98" d="100"/>
          <a:sy n="98" d="100"/>
        </p:scale>
        <p:origin x="579"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0658"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75" tIns="49538" rIns="99075" bIns="49538" numCol="1" anchor="t" anchorCtr="0" compatLnSpc="1"/>
          <a:lstStyle>
            <a:lvl1pPr eaLnBrk="1" hangingPunct="1">
              <a:defRPr sz="13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659" name="Rectangle 3"/>
          <p:cNvSpPr>
            <a:spLocks noGrp="1" noChangeArrowheads="1"/>
          </p:cNvSpPr>
          <p:nvPr>
            <p:ph type="dt" sz="quarter" idx="1"/>
          </p:nvPr>
        </p:nvSpPr>
        <p:spPr bwMode="auto">
          <a:xfrm>
            <a:off x="4024313" y="0"/>
            <a:ext cx="3078163" cy="511175"/>
          </a:xfrm>
          <a:prstGeom prst="rect">
            <a:avLst/>
          </a:prstGeom>
          <a:noFill/>
          <a:ln w="9525">
            <a:noFill/>
            <a:miter lim="800000"/>
          </a:ln>
          <a:effectLst/>
        </p:spPr>
        <p:txBody>
          <a:bodyPr vert="horz" wrap="square" lIns="99075" tIns="49538" rIns="99075" bIns="49538" numCol="1" anchor="t" anchorCtr="0" compatLnSpc="1"/>
          <a:lstStyle>
            <a:lvl1pPr algn="r" eaLnBrk="1" hangingPunct="1">
              <a:defRPr sz="13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660" name="Rectangle 4"/>
          <p:cNvSpPr>
            <a:spLocks noGrp="1" noChangeArrowheads="1"/>
          </p:cNvSpPr>
          <p:nvPr>
            <p:ph type="ftr" sz="quarter" idx="2"/>
          </p:nvPr>
        </p:nvSpPr>
        <p:spPr bwMode="auto">
          <a:xfrm>
            <a:off x="0" y="9721850"/>
            <a:ext cx="3078163" cy="511175"/>
          </a:xfrm>
          <a:prstGeom prst="rect">
            <a:avLst/>
          </a:prstGeom>
          <a:noFill/>
          <a:ln w="9525">
            <a:noFill/>
            <a:miter lim="800000"/>
          </a:ln>
          <a:effectLst/>
        </p:spPr>
        <p:txBody>
          <a:bodyPr vert="horz" wrap="square" lIns="99075" tIns="49538" rIns="99075" bIns="49538" numCol="1" anchor="b" anchorCtr="0" compatLnSpc="1"/>
          <a:lstStyle>
            <a:lvl1pPr eaLnBrk="1" hangingPunct="1">
              <a:defRPr sz="13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661" name="Rectangle 5"/>
          <p:cNvSpPr>
            <a:spLocks noGrp="1" noChangeArrowheads="1"/>
          </p:cNvSpPr>
          <p:nvPr>
            <p:ph type="sldNum" sz="quarter" idx="3"/>
          </p:nvPr>
        </p:nvSpPr>
        <p:spPr bwMode="auto">
          <a:xfrm>
            <a:off x="4024313" y="9721850"/>
            <a:ext cx="3078163" cy="511175"/>
          </a:xfrm>
          <a:prstGeom prst="rect">
            <a:avLst/>
          </a:prstGeom>
          <a:noFill/>
          <a:ln w="9525">
            <a:noFill/>
            <a:miter lim="800000"/>
          </a:ln>
          <a:effectLst/>
        </p:spPr>
        <p:txBody>
          <a:bodyPr vert="horz" wrap="square" lIns="99075" tIns="49538" rIns="99075" bIns="49538" numCol="1" anchor="b" anchorCtr="0" compatLnSpc="1"/>
          <a:lstStyle>
            <a:lvl1pPr algn="r" eaLnBrk="1" hangingPunct="1">
              <a:defRPr sz="13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988ED1-7362-4FD1-B197-F49B38F9F02C}"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lstStyle>
            <a:lvl1pPr eaLnBrk="0" hangingPunct="0">
              <a:defRPr sz="1300">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31747" name="Rectangle 3"/>
          <p:cNvSpPr>
            <a:spLocks noGrp="1" noChangeArrowheads="1"/>
          </p:cNvSpPr>
          <p:nvPr>
            <p:ph type="dt" idx="1"/>
          </p:nvPr>
        </p:nvSpPr>
        <p:spPr bwMode="auto">
          <a:xfrm>
            <a:off x="4024313"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lstStyle>
            <a:lvl1pPr algn="r" eaLnBrk="0" hangingPunct="0">
              <a:defRPr sz="1300">
                <a:ea typeface="楷体_GB2312" pitchFamily="49"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4340" name="Rectangle 4"/>
          <p:cNvSpPr>
            <a:spLocks noGrp="1" noRot="1" noChangeAspect="1" noTextEdit="1"/>
          </p:cNvSpPr>
          <p:nvPr>
            <p:ph type="sldImg" idx="2"/>
          </p:nvPr>
        </p:nvSpPr>
        <p:spPr>
          <a:xfrm>
            <a:off x="995363" y="768350"/>
            <a:ext cx="5113337" cy="3836988"/>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711200" y="4860925"/>
            <a:ext cx="568325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1750" name="Rectangle 6"/>
          <p:cNvSpPr>
            <a:spLocks noGrp="1" noChangeArrowheads="1"/>
          </p:cNvSpPr>
          <p:nvPr>
            <p:ph type="ftr" sz="quarter" idx="4"/>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lstStyle>
            <a:lvl1pPr eaLnBrk="0" hangingPunct="0">
              <a:defRPr sz="1300">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31751" name="Rectangle 7"/>
          <p:cNvSpPr>
            <a:spLocks noGrp="1" noChangeArrowheads="1"/>
          </p:cNvSpPr>
          <p:nvPr>
            <p:ph type="sldNum" sz="quarter" idx="5"/>
          </p:nvPr>
        </p:nvSpPr>
        <p:spPr bwMode="auto">
          <a:xfrm>
            <a:off x="4024313"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lstStyle>
            <a:lvl1pPr algn="r" eaLnBrk="0" hangingPunct="0">
              <a:defRPr sz="1300">
                <a:ea typeface="楷体_GB2312" pitchFamily="49"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E0B3F3C-5151-4369-892B-9B5B5B62A710}"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9075" tIns="49538" rIns="99075" bIns="49538" anchor="t"/>
          <a:p>
            <a:pPr lvl="0"/>
            <a:endParaRPr lang="zh-CN" altLang="en-US" dirty="0">
              <a:ea typeface="宋体" panose="02010600030101010101" pitchFamily="2" charset="-122"/>
            </a:endParaRPr>
          </a:p>
        </p:txBody>
      </p:sp>
      <p:sp>
        <p:nvSpPr>
          <p:cNvPr id="32772" name="灯片编号占位符 3"/>
          <p:cNvSpPr txBox="1">
            <a:spLocks noGrp="1"/>
          </p:cNvSpPr>
          <p:nvPr>
            <p:ph type="sldNum" sz="quarter"/>
          </p:nvPr>
        </p:nvSpPr>
        <p:spPr>
          <a:xfrm>
            <a:off x="4024313" y="9721850"/>
            <a:ext cx="3078162" cy="511175"/>
          </a:xfrm>
          <a:prstGeom prst="rect">
            <a:avLst/>
          </a:prstGeom>
          <a:noFill/>
          <a:ln w="9525">
            <a:noFill/>
          </a:ln>
        </p:spPr>
        <p:txBody>
          <a:bodyPr lIns="99075" tIns="49538" rIns="99075" bIns="49538" anchor="b"/>
          <a:p>
            <a:pPr lvl="0" algn="r"/>
            <a:fld id="{9A0DB2DC-4C9A-4742-B13C-FB6460FD3503}" type="slidenum">
              <a:rPr lang="zh-CN" altLang="en-US" sz="1300" dirty="0"/>
            </a:fld>
            <a:endParaRPr lang="zh-CN" alt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p:txBody>
          <a:bodyPr wrap="square" lIns="99075" tIns="49538" rIns="99075" bIns="49538" anchor="t"/>
          <a:p>
            <a:pPr lvl="0"/>
            <a:endParaRPr lang="zh-CN" altLang="en-US" dirty="0">
              <a:ea typeface="宋体" panose="02010600030101010101" pitchFamily="2" charset="-122"/>
            </a:endParaRPr>
          </a:p>
        </p:txBody>
      </p:sp>
      <p:sp>
        <p:nvSpPr>
          <p:cNvPr id="34820" name="灯片编号占位符 3"/>
          <p:cNvSpPr txBox="1">
            <a:spLocks noGrp="1"/>
          </p:cNvSpPr>
          <p:nvPr>
            <p:ph type="sldNum" sz="quarter"/>
          </p:nvPr>
        </p:nvSpPr>
        <p:spPr>
          <a:xfrm>
            <a:off x="4024313" y="9721850"/>
            <a:ext cx="3078162" cy="511175"/>
          </a:xfrm>
          <a:prstGeom prst="rect">
            <a:avLst/>
          </a:prstGeom>
          <a:noFill/>
          <a:ln w="9525">
            <a:noFill/>
          </a:ln>
        </p:spPr>
        <p:txBody>
          <a:bodyPr lIns="99075" tIns="49538" rIns="99075" bIns="49538" anchor="b"/>
          <a:p>
            <a:pPr lvl="0" algn="r"/>
            <a:fld id="{9A0DB2DC-4C9A-4742-B13C-FB6460FD3503}" type="slidenum">
              <a:rPr lang="zh-CN" altLang="en-US" sz="1300" dirty="0"/>
            </a:fld>
            <a:endParaRPr lang="zh-CN"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DD58353-24DB-4E9D-8E77-45E5217E0E06}"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3238"/>
            <a:ext cx="2057400" cy="589756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503238"/>
            <a:ext cx="6019800" cy="5897562"/>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36D8C61-48FD-456C-AA20-7FED348F5766}"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2000" y="503238"/>
            <a:ext cx="7848600" cy="56356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371600"/>
            <a:ext cx="4038600" cy="5029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1600"/>
            <a:ext cx="4038600" cy="5029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 name="Rectangle 4"/>
          <p:cNvSpPr>
            <a:spLocks noGrp="1" noChangeArrowheads="1"/>
          </p:cNvSpPr>
          <p:nvPr>
            <p:ph type="dt" sz="half" idx="1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6BC9EAD-FB6E-47E3-AD00-2C54F103C130}"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showMasterSp="0">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2000" y="503238"/>
            <a:ext cx="7848600" cy="563562"/>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371600"/>
            <a:ext cx="82296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3555048-B088-4828-882F-1C63FF586F89}"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endParaRPr lang="en-US" altLang="zh-CN"/>
          </a:p>
        </p:txBody>
      </p:sp>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51CE68C-513F-47A7-B203-0375A32996CD}"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showMasterSp="0">
  <p:cSld name="Two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3716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4648200" y="13716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Rectangle 4"/>
          <p:cNvSpPr>
            <a:spLocks noGrp="1" noChangeArrowheads="1"/>
          </p:cNvSpPr>
          <p:nvPr>
            <p:ph type="dt" sz="half" idx="1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F232CBD-0092-4C0E-87C8-F7BF9828823B}"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Rectangle 4"/>
          <p:cNvSpPr>
            <a:spLocks noGrp="1" noChangeArrowheads="1"/>
          </p:cNvSpPr>
          <p:nvPr>
            <p:ph type="dt" sz="half" idx="1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1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76A75AB-8977-46BE-A357-9F0B1526B678}"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showMasterSp="0">
  <p:cSld name="Title Only">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E3397C7-8A62-4274-B304-673C71BD99D3}"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BC91CC2-AE53-4D04-8457-BAE4DF2029B8}"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11" name="Rectangle 4"/>
          <p:cNvSpPr>
            <a:spLocks noGrp="1" noChangeArrowheads="1"/>
          </p:cNvSpPr>
          <p:nvPr>
            <p:ph type="dt" sz="half" idx="1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D94C0F9-8EC9-4E54-A083-BBAEB6CF24F2}"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11" name="Rectangle 4"/>
          <p:cNvSpPr>
            <a:spLocks noGrp="1" noChangeArrowheads="1"/>
          </p:cNvSpPr>
          <p:nvPr>
            <p:ph type="dt" sz="half" idx="1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15CD372-23B0-4186-AADD-7711E040C7C4}"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Rectangle 4"/>
          <p:cNvSpPr>
            <a:spLocks noGrp="1" noChangeArrowheads="1"/>
          </p:cNvSpPr>
          <p:nvPr>
            <p:ph type="dt" sz="half" idx="2"/>
          </p:nvPr>
        </p:nvSpPr>
        <p:spPr bwMode="gray">
          <a:xfrm>
            <a:off x="457200" y="6562725"/>
            <a:ext cx="18288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gray">
          <a:xfrm>
            <a:off x="3756025" y="6551613"/>
            <a:ext cx="2133600" cy="2286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01D9630-9DD9-4E39-95FA-EA5C8027AAB9}"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pic>
        <p:nvPicPr>
          <p:cNvPr id="1026" name="Picture 15" descr="图片1"/>
          <p:cNvPicPr>
            <a:picLocks noChangeAspect="1"/>
          </p:cNvPicPr>
          <p:nvPr userDrawn="1"/>
        </p:nvPicPr>
        <p:blipFill>
          <a:blip r:embed="rId14"/>
          <a:stretch>
            <a:fillRect/>
          </a:stretch>
        </p:blipFill>
        <p:spPr>
          <a:xfrm>
            <a:off x="142875" y="0"/>
            <a:ext cx="9001125" cy="6753225"/>
          </a:xfrm>
          <a:prstGeom prst="rect">
            <a:avLst/>
          </a:prstGeom>
          <a:noFill/>
          <a:ln w="9525">
            <a:noFill/>
          </a:ln>
        </p:spPr>
      </p:pic>
      <p:grpSp>
        <p:nvGrpSpPr>
          <p:cNvPr id="1027" name="Group 89"/>
          <p:cNvGrpSpPr/>
          <p:nvPr/>
        </p:nvGrpSpPr>
        <p:grpSpPr>
          <a:xfrm>
            <a:off x="0" y="6400800"/>
            <a:ext cx="9144000" cy="457200"/>
            <a:chOff x="0" y="4032"/>
            <a:chExt cx="5760" cy="288"/>
          </a:xfrm>
        </p:grpSpPr>
        <p:sp>
          <p:nvSpPr>
            <p:cNvPr id="1033" name="Rectangle 86"/>
            <p:cNvSpPr>
              <a:spLocks noChangeArrowheads="1"/>
            </p:cNvSpPr>
            <p:nvPr/>
          </p:nvSpPr>
          <p:spPr bwMode="gray">
            <a:xfrm>
              <a:off x="0" y="4128"/>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楷体_GB2312" pitchFamily="49" charset="-122"/>
                </a:defRPr>
              </a:lvl1pPr>
              <a:lvl2pPr marL="742950" indent="-285750">
                <a:defRPr sz="3200">
                  <a:solidFill>
                    <a:schemeClr val="tx1"/>
                  </a:solidFill>
                  <a:latin typeface="Arial" panose="020B0604020202020204" pitchFamily="34" charset="0"/>
                  <a:ea typeface="楷体_GB2312" pitchFamily="49" charset="-122"/>
                </a:defRPr>
              </a:lvl2pPr>
              <a:lvl3pPr marL="1143000" indent="-228600">
                <a:defRPr sz="3200">
                  <a:solidFill>
                    <a:schemeClr val="tx1"/>
                  </a:solidFill>
                  <a:latin typeface="Arial" panose="020B0604020202020204" pitchFamily="34" charset="0"/>
                  <a:ea typeface="楷体_GB2312" pitchFamily="49" charset="-122"/>
                </a:defRPr>
              </a:lvl3pPr>
              <a:lvl4pPr marL="1600200" indent="-228600">
                <a:defRPr sz="3200">
                  <a:solidFill>
                    <a:schemeClr val="tx1"/>
                  </a:solidFill>
                  <a:latin typeface="Arial" panose="020B0604020202020204" pitchFamily="34" charset="0"/>
                  <a:ea typeface="楷体_GB2312" pitchFamily="49" charset="-122"/>
                </a:defRPr>
              </a:lvl4pPr>
              <a:lvl5pPr marL="2057400" indent="-228600">
                <a:defRPr sz="32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034" name="Freeform 88"/>
            <p:cNvSpPr/>
            <p:nvPr userDrawn="1"/>
          </p:nvSpPr>
          <p:spPr>
            <a:xfrm>
              <a:off x="4224" y="4032"/>
              <a:ext cx="1536" cy="144"/>
            </a:xfrm>
            <a:custGeom>
              <a:avLst/>
              <a:gdLst/>
              <a:ahLst/>
              <a:cxnLst>
                <a:cxn ang="0">
                  <a:pos x="0" y="96"/>
                </a:cxn>
                <a:cxn ang="0">
                  <a:pos x="144" y="0"/>
                </a:cxn>
                <a:cxn ang="0">
                  <a:pos x="1536" y="0"/>
                </a:cxn>
                <a:cxn ang="0">
                  <a:pos x="1536" y="144"/>
                </a:cxn>
                <a:cxn ang="0">
                  <a:pos x="0" y="144"/>
                </a:cxn>
                <a:cxn ang="0">
                  <a:pos x="0" y="96"/>
                </a:cxn>
              </a:cxnLst>
              <a:pathLst>
                <a:path w="1536" h="144">
                  <a:moveTo>
                    <a:pt x="0" y="96"/>
                  </a:moveTo>
                  <a:lnTo>
                    <a:pt x="144" y="0"/>
                  </a:lnTo>
                  <a:lnTo>
                    <a:pt x="1536" y="0"/>
                  </a:lnTo>
                  <a:lnTo>
                    <a:pt x="1536" y="144"/>
                  </a:lnTo>
                  <a:lnTo>
                    <a:pt x="0" y="144"/>
                  </a:lnTo>
                  <a:lnTo>
                    <a:pt x="0" y="96"/>
                  </a:lnTo>
                  <a:close/>
                </a:path>
              </a:pathLst>
            </a:custGeom>
            <a:solidFill>
              <a:schemeClr val="tx2">
                <a:alpha val="100000"/>
              </a:schemeClr>
            </a:solidFill>
            <a:ln w="9525">
              <a:noFill/>
            </a:ln>
          </p:spPr>
          <p:txBody>
            <a:bodyPr/>
            <a:p>
              <a:endParaRPr lang="zh-CN" altLang="en-US"/>
            </a:p>
          </p:txBody>
        </p:sp>
      </p:grpSp>
      <p:graphicFrame>
        <p:nvGraphicFramePr>
          <p:cNvPr id="1028" name="Object 85"/>
          <p:cNvGraphicFramePr>
            <a:graphicFrameLocks noChangeAspect="1"/>
          </p:cNvGraphicFramePr>
          <p:nvPr/>
        </p:nvGraphicFramePr>
        <p:xfrm>
          <a:off x="0" y="228600"/>
          <a:ext cx="9144000" cy="1066800"/>
        </p:xfrm>
        <a:graphic>
          <a:graphicData uri="http://schemas.openxmlformats.org/presentationml/2006/ole">
            <mc:AlternateContent xmlns:mc="http://schemas.openxmlformats.org/markup-compatibility/2006">
              <mc:Choice xmlns:v="urn:schemas-microsoft-com:vml" Requires="v">
                <p:oleObj spid="_x0000_s3076" name="" r:id="rId15" imgW="12979400" imgH="1955800" progId="Photoshop.Image.7">
                  <p:embed/>
                </p:oleObj>
              </mc:Choice>
              <mc:Fallback>
                <p:oleObj name="" r:id="rId15" imgW="12979400" imgH="1955800" progId="Photoshop.Image.7">
                  <p:embed/>
                  <p:pic>
                    <p:nvPicPr>
                      <p:cNvPr id="0" name="图片 3075"/>
                      <p:cNvPicPr/>
                      <p:nvPr/>
                    </p:nvPicPr>
                    <p:blipFill>
                      <a:blip r:embed="rId16"/>
                      <a:stretch>
                        <a:fillRect/>
                      </a:stretch>
                    </p:blipFill>
                    <p:spPr>
                      <a:xfrm>
                        <a:off x="0" y="228600"/>
                        <a:ext cx="9144000" cy="1066800"/>
                      </a:xfrm>
                      <a:prstGeom prst="rect">
                        <a:avLst/>
                      </a:prstGeom>
                      <a:noFill/>
                      <a:ln w="38100">
                        <a:noFill/>
                        <a:miter/>
                      </a:ln>
                    </p:spPr>
                  </p:pic>
                </p:oleObj>
              </mc:Fallback>
            </mc:AlternateContent>
          </a:graphicData>
        </a:graphic>
      </p:graphicFrame>
      <p:sp>
        <p:nvSpPr>
          <p:cNvPr id="1029" name="Rectangle 3"/>
          <p:cNvSpPr>
            <a:spLocks noGrp="1"/>
          </p:cNvSpPr>
          <p:nvPr>
            <p:ph type="body" idx="1"/>
          </p:nvPr>
        </p:nvSpPr>
        <p:spPr>
          <a:xfrm>
            <a:off x="457200" y="1371600"/>
            <a:ext cx="8229600" cy="5029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4"/>
          <p:cNvSpPr>
            <a:spLocks noGrp="1" noChangeArrowheads="1"/>
          </p:cNvSpPr>
          <p:nvPr>
            <p:ph type="dt" sz="half" idx="2"/>
          </p:nvPr>
        </p:nvSpPr>
        <p:spPr bwMode="gray">
          <a:xfrm>
            <a:off x="457200" y="6562725"/>
            <a:ext cx="18288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solidFill>
                  <a:schemeClr val="bg1"/>
                </a:solidFill>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gray">
          <a:xfrm>
            <a:off x="3756025" y="6551613"/>
            <a:ext cx="2133600" cy="2286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solidFill>
                  <a:schemeClr val="bg1"/>
                </a:solidFill>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31EBE24-64BD-4223-AADC-1ED3F540F6EC}" type="slidenum">
              <a:rPr kumimoji="0" lang="zh-CN" alt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2" name="Rectangle 2"/>
          <p:cNvSpPr>
            <a:spLocks noGrp="1"/>
          </p:cNvSpPr>
          <p:nvPr>
            <p:ph type="title"/>
          </p:nvPr>
        </p:nvSpPr>
        <p:spPr>
          <a:xfrm>
            <a:off x="762000" y="503238"/>
            <a:ext cx="7848600" cy="563562"/>
          </a:xfrm>
          <a:prstGeom prst="rect">
            <a:avLst/>
          </a:prstGeom>
          <a:noFill/>
          <a:ln w="9525">
            <a:noFill/>
          </a:ln>
        </p:spPr>
        <p:txBody>
          <a:bodyPr anchor="ctr"/>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emf"/></Relationships>
</file>

<file path=ppt/slides/_rels/slide17.xml.rels><?xml version="1.0" encoding="UTF-8" standalone="yes"?>
<Relationships xmlns="http://schemas.openxmlformats.org/package/2006/relationships"><Relationship Id="rId9" Type="http://schemas.openxmlformats.org/officeDocument/2006/relationships/image" Target="../media/image24.jpeg"/><Relationship Id="rId8" Type="http://schemas.openxmlformats.org/officeDocument/2006/relationships/image" Target="../media/image23.emf"/><Relationship Id="rId7" Type="http://schemas.openxmlformats.org/officeDocument/2006/relationships/image" Target="../media/image22.emf"/><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emf"/><Relationship Id="rId2" Type="http://schemas.openxmlformats.org/officeDocument/2006/relationships/image" Target="../media/image17.emf"/><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image" Target="../media/image16.emf"/></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emf"/><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18.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emf"/><Relationship Id="rId7" Type="http://schemas.openxmlformats.org/officeDocument/2006/relationships/oleObject" Target="../embeddings/oleObject4.bin"/><Relationship Id="rId6" Type="http://schemas.openxmlformats.org/officeDocument/2006/relationships/oleObject" Target="../embeddings/oleObject3.bin"/><Relationship Id="rId5" Type="http://schemas.openxmlformats.org/officeDocument/2006/relationships/image" Target="../media/image29.emf"/><Relationship Id="rId4" Type="http://schemas.openxmlformats.org/officeDocument/2006/relationships/oleObject" Target="../embeddings/oleObject2.bin"/><Relationship Id="rId3" Type="http://schemas.openxmlformats.org/officeDocument/2006/relationships/image" Target="../media/image28.jpeg"/><Relationship Id="rId2" Type="http://schemas.openxmlformats.org/officeDocument/2006/relationships/image" Target="../media/image25.png"/><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audio" Target="../media/audio3.wav"/><Relationship Id="rId11" Type="http://schemas.openxmlformats.org/officeDocument/2006/relationships/audio" Target="../media/audio2.wav"/><Relationship Id="rId10" Type="http://schemas.openxmlformats.org/officeDocument/2006/relationships/audio" Target="../media/audio1.wav"/><Relationship Id="rId1" Type="http://schemas.openxmlformats.org/officeDocument/2006/relationships/image" Target="../media/image18.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4.png"/><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jpeg"/><Relationship Id="rId1" Type="http://schemas.openxmlformats.org/officeDocument/2006/relationships/image" Target="../media/image35.jpe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27.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image" Target="../media/image3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80" name="Rectangle 4"/>
          <p:cNvSpPr>
            <a:spLocks noGrp="1" noChangeArrowheads="1"/>
          </p:cNvSpPr>
          <p:nvPr>
            <p:ph type="ctrTitle"/>
          </p:nvPr>
        </p:nvSpPr>
        <p:spPr>
          <a:xfrm>
            <a:off x="1066800" y="2667000"/>
            <a:ext cx="7391400" cy="762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固定资产管理方案简报</a:t>
            </a:r>
            <a:endPar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endParaRPr>
          </a:p>
        </p:txBody>
      </p:sp>
      <p:sp>
        <p:nvSpPr>
          <p:cNvPr id="16387" name="Rectangle 5"/>
          <p:cNvSpPr>
            <a:spLocks noGrp="1"/>
          </p:cNvSpPr>
          <p:nvPr>
            <p:ph type="subTitle"/>
          </p:nvPr>
        </p:nvSpPr>
        <p:spPr>
          <a:xfrm>
            <a:off x="1371600" y="5638800"/>
            <a:ext cx="6705600" cy="381000"/>
          </a:xfrm>
        </p:spPr>
        <p:txBody>
          <a:bodyPr vert="horz" wrap="square" lIns="91440" tIns="45720" rIns="91440" bIns="45720"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eaLnBrk="1" hangingPunct="1"/>
            <a:r>
              <a:rPr lang="zh-CN" altLang="en-US" sz="1600" b="1" dirty="0">
                <a:ea typeface="宋体" panose="02010600030101010101" pitchFamily="2" charset="-122"/>
              </a:rPr>
              <a:t>深圳市方左科技有限公司</a:t>
            </a:r>
            <a:endParaRPr lang="en-US" altLang="zh-CN" sz="1600" b="1" dirty="0">
              <a:ea typeface="宋体" panose="02010600030101010101" pitchFamily="2" charset="-122"/>
            </a:endParaRPr>
          </a:p>
          <a:p>
            <a:pPr lvl="0" eaLnBrk="1" hangingPunct="1"/>
            <a:endParaRPr lang="en-US" altLang="zh-CN" sz="1600" b="1" dirty="0">
              <a:ea typeface="宋体" panose="02010600030101010101" pitchFamily="2" charset="-122"/>
            </a:endParaRPr>
          </a:p>
        </p:txBody>
      </p:sp>
      <p:sp>
        <p:nvSpPr>
          <p:cNvPr id="2" name="文本框 1"/>
          <p:cNvSpPr txBox="1"/>
          <p:nvPr/>
        </p:nvSpPr>
        <p:spPr>
          <a:xfrm>
            <a:off x="3325495" y="4290695"/>
            <a:ext cx="3660140" cy="583565"/>
          </a:xfrm>
          <a:prstGeom prst="rect">
            <a:avLst/>
          </a:prstGeom>
          <a:noFill/>
        </p:spPr>
        <p:txBody>
          <a:bodyPr wrap="square" rtlCol="0">
            <a:spAutoFit/>
          </a:bodyPr>
          <a:p>
            <a:r>
              <a:rPr lang="zh-CN" altLang="en-US"/>
              <a:t>编著：邱嘉球</a:t>
            </a:r>
            <a:endParaRPr lang="zh-CN" altLang="en-US"/>
          </a:p>
        </p:txBody>
      </p:sp>
      <p:sp>
        <p:nvSpPr>
          <p:cNvPr id="3" name="文本框 2"/>
          <p:cNvSpPr txBox="1"/>
          <p:nvPr/>
        </p:nvSpPr>
        <p:spPr>
          <a:xfrm>
            <a:off x="2503170" y="4875530"/>
            <a:ext cx="5116830" cy="583565"/>
          </a:xfrm>
          <a:prstGeom prst="rect">
            <a:avLst/>
          </a:prstGeom>
          <a:noFill/>
        </p:spPr>
        <p:txBody>
          <a:bodyPr wrap="square" rtlCol="0">
            <a:spAutoFit/>
          </a:bodyPr>
          <a:p>
            <a:r>
              <a:rPr lang="zh-CN" altLang="en-US"/>
              <a:t>联系：</a:t>
            </a:r>
            <a:r>
              <a:rPr lang="en-US" altLang="zh-CN"/>
              <a:t>18319928705</a:t>
            </a:r>
            <a:endParaRPr lang="en-US" altLang="zh-CN"/>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ctr"/>
          <a:p>
            <a:r>
              <a:rPr lang="zh-CN" altLang="en-US" dirty="0">
                <a:ea typeface="宋体" panose="02010600030101010101" pitchFamily="2" charset="-122"/>
              </a:rPr>
              <a:t>深圳方左科技有限公司发展历史介绍</a:t>
            </a:r>
            <a:endParaRPr lang="zh-CN" altLang="en-US" dirty="0">
              <a:ea typeface="宋体" panose="02010600030101010101" pitchFamily="2" charset="-122"/>
            </a:endParaRPr>
          </a:p>
        </p:txBody>
      </p:sp>
      <p:sp>
        <p:nvSpPr>
          <p:cNvPr id="25603" name="Arc 2"/>
          <p:cNvSpPr/>
          <p:nvPr/>
        </p:nvSpPr>
        <p:spPr>
          <a:xfrm>
            <a:off x="11113" y="4292600"/>
            <a:ext cx="2568575" cy="2565400"/>
          </a:xfrm>
          <a:custGeom>
            <a:avLst/>
            <a:gdLst>
              <a:gd name="txL" fmla="*/ 0 w 21600"/>
              <a:gd name="txT" fmla="*/ 0 h 21600"/>
              <a:gd name="txR" fmla="*/ 21600 w 21600"/>
              <a:gd name="txB" fmla="*/ 21600 h 21600"/>
            </a:gdLst>
            <a:ahLst/>
            <a:cxnLst>
              <a:cxn ang="0">
                <a:pos x="0" y="0"/>
              </a:cxn>
              <a:cxn ang="0">
                <a:pos x="2147483646" y="2147483646"/>
              </a:cxn>
              <a:cxn ang="0">
                <a:pos x="0" y="2147483646"/>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chemeClr val="accent1">
              <a:alpha val="0"/>
            </a:scheme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04" name="Line 3"/>
          <p:cNvSpPr/>
          <p:nvPr/>
        </p:nvSpPr>
        <p:spPr>
          <a:xfrm flipH="1">
            <a:off x="0" y="6122988"/>
            <a:ext cx="2819400" cy="228600"/>
          </a:xfrm>
          <a:prstGeom prst="line">
            <a:avLst/>
          </a:prstGeom>
          <a:ln w="9525" cap="flat" cmpd="sng">
            <a:solidFill>
              <a:schemeClr val="accent1">
                <a:alpha val="39999"/>
              </a:schemeClr>
            </a:solidFill>
            <a:prstDash val="solid"/>
            <a:headEnd type="none" w="med" len="med"/>
            <a:tailEnd type="none" w="med" len="med"/>
          </a:ln>
        </p:spPr>
      </p:sp>
      <p:sp>
        <p:nvSpPr>
          <p:cNvPr id="25605" name="Line 4"/>
          <p:cNvSpPr/>
          <p:nvPr/>
        </p:nvSpPr>
        <p:spPr>
          <a:xfrm flipH="1">
            <a:off x="0" y="3684588"/>
            <a:ext cx="609600" cy="2667000"/>
          </a:xfrm>
          <a:prstGeom prst="line">
            <a:avLst/>
          </a:prstGeom>
          <a:ln w="9525" cap="flat" cmpd="sng">
            <a:solidFill>
              <a:schemeClr val="accent1">
                <a:alpha val="39999"/>
              </a:schemeClr>
            </a:solidFill>
            <a:prstDash val="solid"/>
            <a:headEnd type="none" w="med" len="med"/>
            <a:tailEnd type="none" w="med" len="med"/>
          </a:ln>
        </p:spPr>
      </p:sp>
      <p:sp>
        <p:nvSpPr>
          <p:cNvPr id="25606" name="AutoShape 5"/>
          <p:cNvSpPr/>
          <p:nvPr/>
        </p:nvSpPr>
        <p:spPr>
          <a:xfrm>
            <a:off x="1614488" y="3265488"/>
            <a:ext cx="228600" cy="2286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07" name="AutoShape 6"/>
          <p:cNvSpPr/>
          <p:nvPr/>
        </p:nvSpPr>
        <p:spPr>
          <a:xfrm>
            <a:off x="2506663" y="3754438"/>
            <a:ext cx="228600" cy="2286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08" name="AutoShape 7"/>
          <p:cNvSpPr/>
          <p:nvPr/>
        </p:nvSpPr>
        <p:spPr>
          <a:xfrm>
            <a:off x="2884488" y="5056188"/>
            <a:ext cx="228600" cy="2286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09" name="Line 8"/>
          <p:cNvSpPr/>
          <p:nvPr/>
        </p:nvSpPr>
        <p:spPr>
          <a:xfrm flipH="1">
            <a:off x="0" y="3473450"/>
            <a:ext cx="1665288" cy="2878138"/>
          </a:xfrm>
          <a:prstGeom prst="line">
            <a:avLst/>
          </a:prstGeom>
          <a:ln w="9525" cap="flat" cmpd="sng">
            <a:solidFill>
              <a:schemeClr val="accent1">
                <a:alpha val="39999"/>
              </a:schemeClr>
            </a:solidFill>
            <a:prstDash val="solid"/>
            <a:headEnd type="none" w="med" len="med"/>
            <a:tailEnd type="none" w="med" len="med"/>
          </a:ln>
        </p:spPr>
      </p:sp>
      <p:sp>
        <p:nvSpPr>
          <p:cNvPr id="25610" name="Line 9"/>
          <p:cNvSpPr/>
          <p:nvPr/>
        </p:nvSpPr>
        <p:spPr>
          <a:xfrm flipH="1">
            <a:off x="0" y="5203825"/>
            <a:ext cx="2895600" cy="1147763"/>
          </a:xfrm>
          <a:prstGeom prst="line">
            <a:avLst/>
          </a:prstGeom>
          <a:ln w="9525" cap="flat" cmpd="sng">
            <a:solidFill>
              <a:schemeClr val="accent1">
                <a:alpha val="39999"/>
              </a:schemeClr>
            </a:solidFill>
            <a:prstDash val="solid"/>
            <a:headEnd type="none" w="med" len="med"/>
            <a:tailEnd type="none" w="med" len="med"/>
          </a:ln>
        </p:spPr>
      </p:sp>
      <p:sp>
        <p:nvSpPr>
          <p:cNvPr id="25611" name="Line 10"/>
          <p:cNvSpPr/>
          <p:nvPr/>
        </p:nvSpPr>
        <p:spPr>
          <a:xfrm flipH="1">
            <a:off x="0" y="1965325"/>
            <a:ext cx="1866900" cy="4386263"/>
          </a:xfrm>
          <a:prstGeom prst="line">
            <a:avLst/>
          </a:prstGeom>
          <a:ln w="19050" cap="flat" cmpd="sng">
            <a:solidFill>
              <a:schemeClr val="accent1">
                <a:alpha val="59999"/>
              </a:schemeClr>
            </a:solidFill>
            <a:prstDash val="solid"/>
            <a:headEnd type="none" w="med" len="med"/>
            <a:tailEnd type="none" w="med" len="med"/>
          </a:ln>
        </p:spPr>
      </p:sp>
      <p:sp>
        <p:nvSpPr>
          <p:cNvPr id="25612" name="Line 11"/>
          <p:cNvSpPr/>
          <p:nvPr/>
        </p:nvSpPr>
        <p:spPr>
          <a:xfrm flipH="1">
            <a:off x="0" y="3292475"/>
            <a:ext cx="2309813" cy="3059113"/>
          </a:xfrm>
          <a:prstGeom prst="line">
            <a:avLst/>
          </a:prstGeom>
          <a:ln w="19050" cap="flat" cmpd="sng">
            <a:solidFill>
              <a:schemeClr val="accent1">
                <a:alpha val="59999"/>
              </a:schemeClr>
            </a:solidFill>
            <a:prstDash val="solid"/>
            <a:headEnd type="none" w="med" len="med"/>
            <a:tailEnd type="none" w="med" len="med"/>
          </a:ln>
        </p:spPr>
      </p:sp>
      <p:sp>
        <p:nvSpPr>
          <p:cNvPr id="25613" name="Line 12"/>
          <p:cNvSpPr/>
          <p:nvPr/>
        </p:nvSpPr>
        <p:spPr>
          <a:xfrm flipH="1">
            <a:off x="0" y="4559300"/>
            <a:ext cx="2846388" cy="1792288"/>
          </a:xfrm>
          <a:prstGeom prst="line">
            <a:avLst/>
          </a:prstGeom>
          <a:ln w="19050" cap="flat" cmpd="sng">
            <a:solidFill>
              <a:schemeClr val="accent1">
                <a:alpha val="59999"/>
              </a:schemeClr>
            </a:solidFill>
            <a:prstDash val="solid"/>
            <a:headEnd type="none" w="med" len="med"/>
            <a:tailEnd type="none" w="med" len="med"/>
          </a:ln>
        </p:spPr>
      </p:sp>
      <p:sp>
        <p:nvSpPr>
          <p:cNvPr id="25614" name="Line 13"/>
          <p:cNvSpPr/>
          <p:nvPr/>
        </p:nvSpPr>
        <p:spPr>
          <a:xfrm flipH="1">
            <a:off x="0" y="5605463"/>
            <a:ext cx="3867150" cy="746125"/>
          </a:xfrm>
          <a:prstGeom prst="line">
            <a:avLst/>
          </a:prstGeom>
          <a:ln w="19050" cap="flat" cmpd="sng">
            <a:solidFill>
              <a:schemeClr val="accent1">
                <a:alpha val="59999"/>
              </a:schemeClr>
            </a:solidFill>
            <a:prstDash val="solid"/>
            <a:headEnd type="none" w="med" len="med"/>
            <a:tailEnd type="none" w="med" len="med"/>
          </a:ln>
        </p:spPr>
      </p:sp>
      <p:sp>
        <p:nvSpPr>
          <p:cNvPr id="25615" name="Arc 14"/>
          <p:cNvSpPr/>
          <p:nvPr/>
        </p:nvSpPr>
        <p:spPr>
          <a:xfrm>
            <a:off x="0" y="4343400"/>
            <a:ext cx="2509838" cy="2514600"/>
          </a:xfrm>
          <a:custGeom>
            <a:avLst/>
            <a:gdLst>
              <a:gd name="txL" fmla="*/ 0 w 21600"/>
              <a:gd name="txT" fmla="*/ 0 h 21600"/>
              <a:gd name="txR" fmla="*/ 21600 w 21600"/>
              <a:gd name="txB" fmla="*/ 21600 h 21600"/>
            </a:gdLst>
            <a:ahLst/>
            <a:cxnLst>
              <a:cxn ang="0">
                <a:pos x="0" y="0"/>
              </a:cxn>
              <a:cxn ang="0">
                <a:pos x="2147483646" y="2147483646"/>
              </a:cxn>
              <a:cxn ang="0">
                <a:pos x="0" y="2147483646"/>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chemeClr val="accent1">
              <a:alpha val="50195"/>
            </a:scheme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16" name="Line 15"/>
          <p:cNvSpPr/>
          <p:nvPr/>
        </p:nvSpPr>
        <p:spPr>
          <a:xfrm flipH="1">
            <a:off x="0" y="4232275"/>
            <a:ext cx="2532063" cy="2625725"/>
          </a:xfrm>
          <a:prstGeom prst="line">
            <a:avLst/>
          </a:prstGeom>
          <a:ln w="9525" cap="flat" cmpd="sng">
            <a:solidFill>
              <a:schemeClr val="accent1">
                <a:alpha val="39999"/>
              </a:schemeClr>
            </a:solidFill>
            <a:prstDash val="solid"/>
            <a:headEnd type="none" w="med" len="med"/>
            <a:tailEnd type="none" w="med" len="med"/>
          </a:ln>
        </p:spPr>
      </p:sp>
      <p:sp>
        <p:nvSpPr>
          <p:cNvPr id="25617" name="Arc 16"/>
          <p:cNvSpPr/>
          <p:nvPr/>
        </p:nvSpPr>
        <p:spPr>
          <a:xfrm>
            <a:off x="0" y="4422775"/>
            <a:ext cx="2438400" cy="2435225"/>
          </a:xfrm>
          <a:custGeom>
            <a:avLst/>
            <a:gdLst>
              <a:gd name="txL" fmla="*/ 0 w 21600"/>
              <a:gd name="txT" fmla="*/ 0 h 21600"/>
              <a:gd name="txR" fmla="*/ 21600 w 21600"/>
              <a:gd name="txB" fmla="*/ 21600 h 21600"/>
            </a:gdLst>
            <a:ahLst/>
            <a:cxnLst>
              <a:cxn ang="0">
                <a:pos x="0" y="0"/>
              </a:cxn>
              <a:cxn ang="0">
                <a:pos x="2147483646" y="2147483646"/>
              </a:cxn>
              <a:cxn ang="0">
                <a:pos x="0" y="2147483646"/>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chemeClr val="accent1">
              <a:alpha val="100000"/>
            </a:scheme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18" name="Text Box 17"/>
          <p:cNvSpPr txBox="1"/>
          <p:nvPr/>
        </p:nvSpPr>
        <p:spPr>
          <a:xfrm>
            <a:off x="2368550" y="1484313"/>
            <a:ext cx="1474788" cy="3371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50000"/>
              </a:spcBef>
              <a:buClrTx/>
              <a:buNone/>
            </a:pPr>
            <a:r>
              <a:rPr lang="en-US" altLang="zh-CN" sz="1600" b="1" dirty="0">
                <a:solidFill>
                  <a:srgbClr val="800000"/>
                </a:solidFill>
                <a:latin typeface="Verdana" panose="020B0604030504040204" pitchFamily="34" charset="0"/>
                <a:ea typeface="楷体_GB2312"/>
              </a:rPr>
              <a:t>2015. </a:t>
            </a:r>
            <a:r>
              <a:rPr lang="zh-CN" altLang="en-US" sz="1600" b="1" dirty="0">
                <a:solidFill>
                  <a:srgbClr val="800000"/>
                </a:solidFill>
                <a:latin typeface="Verdana" panose="020B0604030504040204" pitchFamily="34" charset="0"/>
                <a:ea typeface="楷体_GB2312"/>
              </a:rPr>
              <a:t>至今</a:t>
            </a:r>
            <a:endParaRPr lang="en-US" altLang="zh-CN" sz="1600" b="1" dirty="0">
              <a:solidFill>
                <a:srgbClr val="800000"/>
              </a:solidFill>
              <a:latin typeface="Verdana" panose="020B0604030504040204" pitchFamily="34" charset="0"/>
              <a:ea typeface="楷体_GB2312"/>
            </a:endParaRPr>
          </a:p>
        </p:txBody>
      </p:sp>
      <p:sp>
        <p:nvSpPr>
          <p:cNvPr id="25619" name="Text Box 18"/>
          <p:cNvSpPr txBox="1"/>
          <p:nvPr/>
        </p:nvSpPr>
        <p:spPr>
          <a:xfrm>
            <a:off x="2857500" y="2651125"/>
            <a:ext cx="18923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50000"/>
              </a:spcBef>
              <a:buClrTx/>
              <a:buNone/>
            </a:pPr>
            <a:r>
              <a:rPr lang="en-US" altLang="zh-CN" sz="1600" b="1" dirty="0">
                <a:solidFill>
                  <a:srgbClr val="800000"/>
                </a:solidFill>
                <a:latin typeface="Verdana" panose="020B0604030504040204" pitchFamily="34" charset="0"/>
                <a:ea typeface="楷体_GB2312"/>
              </a:rPr>
              <a:t>2014 ~ 2016</a:t>
            </a:r>
            <a:endParaRPr lang="en-US" altLang="zh-CN" sz="1600" b="1" dirty="0">
              <a:solidFill>
                <a:srgbClr val="800000"/>
              </a:solidFill>
              <a:latin typeface="Verdana" panose="020B0604030504040204" pitchFamily="34" charset="0"/>
              <a:ea typeface="楷体_GB2312"/>
            </a:endParaRPr>
          </a:p>
        </p:txBody>
      </p:sp>
      <p:sp>
        <p:nvSpPr>
          <p:cNvPr id="25620" name="Text Box 19"/>
          <p:cNvSpPr txBox="1"/>
          <p:nvPr/>
        </p:nvSpPr>
        <p:spPr>
          <a:xfrm>
            <a:off x="3402330" y="3473133"/>
            <a:ext cx="1892300" cy="3371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50000"/>
              </a:spcBef>
              <a:buClrTx/>
              <a:buNone/>
            </a:pPr>
            <a:r>
              <a:rPr lang="en-US" altLang="zh-CN" sz="1600" b="1" dirty="0">
                <a:solidFill>
                  <a:srgbClr val="800000"/>
                </a:solidFill>
                <a:latin typeface="Verdana" panose="020B0604030504040204" pitchFamily="34" charset="0"/>
                <a:ea typeface="楷体_GB2312"/>
              </a:rPr>
              <a:t>2015.</a:t>
            </a:r>
            <a:endParaRPr lang="en-US" altLang="zh-CN" sz="1600" b="1" dirty="0">
              <a:solidFill>
                <a:srgbClr val="800000"/>
              </a:solidFill>
              <a:latin typeface="Verdana" panose="020B0604030504040204" pitchFamily="34" charset="0"/>
              <a:ea typeface="楷体_GB2312"/>
            </a:endParaRPr>
          </a:p>
        </p:txBody>
      </p:sp>
      <p:sp>
        <p:nvSpPr>
          <p:cNvPr id="25621" name="Text Box 20"/>
          <p:cNvSpPr txBox="1"/>
          <p:nvPr/>
        </p:nvSpPr>
        <p:spPr>
          <a:xfrm>
            <a:off x="4513263" y="4711700"/>
            <a:ext cx="2301875" cy="339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50000"/>
              </a:spcBef>
              <a:buClrTx/>
              <a:buNone/>
            </a:pPr>
            <a:r>
              <a:rPr lang="en-US" altLang="zh-CN" sz="1600" b="1" dirty="0">
                <a:solidFill>
                  <a:srgbClr val="800000"/>
                </a:solidFill>
                <a:latin typeface="Verdana" panose="020B0604030504040204" pitchFamily="34" charset="0"/>
                <a:ea typeface="楷体_GB2312"/>
              </a:rPr>
              <a:t>2006 ~ 2009</a:t>
            </a:r>
            <a:endParaRPr lang="en-US" altLang="zh-CN" sz="1600" b="1" dirty="0">
              <a:solidFill>
                <a:srgbClr val="800000"/>
              </a:solidFill>
              <a:latin typeface="Verdana" panose="020B0604030504040204" pitchFamily="34" charset="0"/>
              <a:ea typeface="楷体_GB2312"/>
            </a:endParaRPr>
          </a:p>
        </p:txBody>
      </p:sp>
      <p:grpSp>
        <p:nvGrpSpPr>
          <p:cNvPr id="25622" name="Group 21"/>
          <p:cNvGrpSpPr/>
          <p:nvPr/>
        </p:nvGrpSpPr>
        <p:grpSpPr>
          <a:xfrm>
            <a:off x="2636838" y="1941513"/>
            <a:ext cx="128587" cy="128587"/>
            <a:chOff x="2995" y="1525"/>
            <a:chExt cx="112" cy="112"/>
          </a:xfrm>
        </p:grpSpPr>
        <p:sp>
          <p:nvSpPr>
            <p:cNvPr id="25649" name="AutoShape 22"/>
            <p:cNvSpPr/>
            <p:nvPr/>
          </p:nvSpPr>
          <p:spPr>
            <a:xfrm>
              <a:off x="2995" y="1525"/>
              <a:ext cx="112" cy="112"/>
            </a:xfrm>
            <a:prstGeom prst="roundRect">
              <a:avLst>
                <a:gd name="adj" fmla="val 16667"/>
              </a:avLst>
            </a:prstGeom>
            <a:noFill/>
            <a:ln w="9525" cap="flat" cmpd="sng">
              <a:solidFill>
                <a:srgbClr val="FF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sp>
          <p:nvSpPr>
            <p:cNvPr id="25650" name="AutoShape 23"/>
            <p:cNvSpPr/>
            <p:nvPr/>
          </p:nvSpPr>
          <p:spPr>
            <a:xfrm>
              <a:off x="3029" y="1540"/>
              <a:ext cx="60" cy="81"/>
            </a:xfrm>
            <a:prstGeom prst="homePlate">
              <a:avLst>
                <a:gd name="adj" fmla="val 100000"/>
              </a:avLst>
            </a:prstGeom>
            <a:solidFill>
              <a:srgbClr val="FFFF00"/>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grpSp>
      <p:sp>
        <p:nvSpPr>
          <p:cNvPr id="25623" name="Text Box 24"/>
          <p:cNvSpPr txBox="1"/>
          <p:nvPr/>
        </p:nvSpPr>
        <p:spPr>
          <a:xfrm>
            <a:off x="2765425" y="1857375"/>
            <a:ext cx="4676775" cy="737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400" dirty="0">
                <a:latin typeface="微软雅黑" panose="020B0503020204020204" pitchFamily="34" charset="-122"/>
                <a:ea typeface="微软雅黑" panose="020B0503020204020204" pitchFamily="34" charset="-122"/>
              </a:rPr>
              <a:t>成功完成库尔勒三甲医院资产管理的数据采集应用平台，实现客户自动化大码 </a:t>
            </a:r>
            <a:r>
              <a:rPr lang="en-US" altLang="zh-CN" sz="1400" dirty="0">
                <a:latin typeface="微软雅黑" panose="020B0503020204020204" pitchFamily="34" charset="-122"/>
                <a:ea typeface="微软雅黑" panose="020B0503020204020204" pitchFamily="34" charset="-122"/>
              </a:rPr>
              <a:t>RFID </a:t>
            </a:r>
            <a:r>
              <a:rPr lang="zh-CN" altLang="en-US" sz="1400" dirty="0">
                <a:latin typeface="微软雅黑" panose="020B0503020204020204" pitchFamily="34" charset="-122"/>
                <a:ea typeface="微软雅黑" panose="020B0503020204020204" pitchFamily="34" charset="-122"/>
              </a:rPr>
              <a:t>数据写入从而达到有限的资产管理数据化应用。</a:t>
            </a:r>
            <a:endParaRPr lang="zh-CN" altLang="en-US" sz="1400" dirty="0">
              <a:latin typeface="微软雅黑" panose="020B0503020204020204" pitchFamily="34" charset="-122"/>
              <a:ea typeface="微软雅黑" panose="020B0503020204020204" pitchFamily="34" charset="-122"/>
            </a:endParaRPr>
          </a:p>
        </p:txBody>
      </p:sp>
      <p:grpSp>
        <p:nvGrpSpPr>
          <p:cNvPr id="25624" name="Group 25"/>
          <p:cNvGrpSpPr/>
          <p:nvPr/>
        </p:nvGrpSpPr>
        <p:grpSpPr>
          <a:xfrm>
            <a:off x="3273425" y="3084513"/>
            <a:ext cx="128588" cy="128587"/>
            <a:chOff x="2995" y="1525"/>
            <a:chExt cx="112" cy="112"/>
          </a:xfrm>
        </p:grpSpPr>
        <p:sp>
          <p:nvSpPr>
            <p:cNvPr id="25647" name="AutoShape 26"/>
            <p:cNvSpPr/>
            <p:nvPr/>
          </p:nvSpPr>
          <p:spPr>
            <a:xfrm>
              <a:off x="2995" y="1525"/>
              <a:ext cx="112" cy="112"/>
            </a:xfrm>
            <a:prstGeom prst="roundRect">
              <a:avLst>
                <a:gd name="adj" fmla="val 16667"/>
              </a:avLst>
            </a:prstGeom>
            <a:noFill/>
            <a:ln w="9525" cap="flat" cmpd="sng">
              <a:solidFill>
                <a:srgbClr val="FF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sp>
          <p:nvSpPr>
            <p:cNvPr id="25648" name="AutoShape 27"/>
            <p:cNvSpPr/>
            <p:nvPr/>
          </p:nvSpPr>
          <p:spPr>
            <a:xfrm>
              <a:off x="3029" y="1540"/>
              <a:ext cx="60" cy="81"/>
            </a:xfrm>
            <a:prstGeom prst="homePlate">
              <a:avLst>
                <a:gd name="adj" fmla="val 100000"/>
              </a:avLst>
            </a:prstGeom>
            <a:solidFill>
              <a:srgbClr val="FFFF00"/>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grpSp>
      <p:sp>
        <p:nvSpPr>
          <p:cNvPr id="25625" name="Text Box 28"/>
          <p:cNvSpPr txBox="1"/>
          <p:nvPr/>
        </p:nvSpPr>
        <p:spPr>
          <a:xfrm>
            <a:off x="3368675" y="2892425"/>
            <a:ext cx="5018088"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400" dirty="0">
                <a:latin typeface="微软雅黑" panose="020B0503020204020204" pitchFamily="34" charset="-122"/>
                <a:ea typeface="微软雅黑" panose="020B0503020204020204" pitchFamily="34" charset="-122"/>
              </a:rPr>
              <a:t>成功实施无线仓库管理系统，自主研发自动称重系统（，并对生产制造执行系统进行完善，</a:t>
            </a:r>
            <a:endParaRPr lang="zh-CN" altLang="en-US" sz="1400" dirty="0">
              <a:latin typeface="微软雅黑" panose="020B0503020204020204" pitchFamily="34" charset="-122"/>
              <a:ea typeface="微软雅黑" panose="020B0503020204020204" pitchFamily="34" charset="-122"/>
            </a:endParaRPr>
          </a:p>
        </p:txBody>
      </p:sp>
      <p:grpSp>
        <p:nvGrpSpPr>
          <p:cNvPr id="25626" name="Group 29"/>
          <p:cNvGrpSpPr/>
          <p:nvPr/>
        </p:nvGrpSpPr>
        <p:grpSpPr>
          <a:xfrm>
            <a:off x="3857625" y="4306888"/>
            <a:ext cx="128588" cy="128587"/>
            <a:chOff x="2995" y="1525"/>
            <a:chExt cx="112" cy="112"/>
          </a:xfrm>
        </p:grpSpPr>
        <p:sp>
          <p:nvSpPr>
            <p:cNvPr id="25645" name="AutoShape 30"/>
            <p:cNvSpPr/>
            <p:nvPr/>
          </p:nvSpPr>
          <p:spPr>
            <a:xfrm>
              <a:off x="2995" y="1525"/>
              <a:ext cx="112" cy="112"/>
            </a:xfrm>
            <a:prstGeom prst="roundRect">
              <a:avLst>
                <a:gd name="adj" fmla="val 16667"/>
              </a:avLst>
            </a:prstGeom>
            <a:noFill/>
            <a:ln w="9525" cap="flat" cmpd="sng">
              <a:solidFill>
                <a:srgbClr val="FF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sp>
          <p:nvSpPr>
            <p:cNvPr id="25646" name="AutoShape 31"/>
            <p:cNvSpPr/>
            <p:nvPr/>
          </p:nvSpPr>
          <p:spPr>
            <a:xfrm>
              <a:off x="3029" y="1540"/>
              <a:ext cx="60" cy="81"/>
            </a:xfrm>
            <a:prstGeom prst="homePlate">
              <a:avLst>
                <a:gd name="adj" fmla="val 100000"/>
              </a:avLst>
            </a:prstGeom>
            <a:solidFill>
              <a:srgbClr val="FFFF00"/>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grpSp>
      <p:sp>
        <p:nvSpPr>
          <p:cNvPr id="25627" name="Text Box 32"/>
          <p:cNvSpPr txBox="1"/>
          <p:nvPr/>
        </p:nvSpPr>
        <p:spPr>
          <a:xfrm>
            <a:off x="3986530" y="3786823"/>
            <a:ext cx="4824413" cy="1168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400" dirty="0">
                <a:latin typeface="微软雅黑" panose="020B0503020204020204" pitchFamily="34" charset="-122"/>
                <a:ea typeface="微软雅黑" panose="020B0503020204020204" pitchFamily="34" charset="-122"/>
              </a:rPr>
              <a:t>成立软件开发团队，进入条形码</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二维码，</a:t>
            </a:r>
            <a:r>
              <a:rPr lang="en-US" altLang="zh-CN" sz="1400" dirty="0">
                <a:latin typeface="微软雅黑" panose="020B0503020204020204" pitchFamily="34" charset="-122"/>
                <a:ea typeface="微软雅黑" panose="020B0503020204020204" pitchFamily="34" charset="-122"/>
              </a:rPr>
              <a:t>RFID</a:t>
            </a:r>
            <a:r>
              <a:rPr lang="zh-CN" altLang="en-US" sz="1400" dirty="0">
                <a:latin typeface="微软雅黑" panose="020B0503020204020204" pitchFamily="34" charset="-122"/>
                <a:ea typeface="微软雅黑" panose="020B0503020204020204" pitchFamily="34" charset="-122"/>
              </a:rPr>
              <a:t>行业，研发微信防伪系统，生产制造管理系统，</a:t>
            </a:r>
            <a:r>
              <a:rPr lang="zh-CN" altLang="en-US" sz="1400" dirty="0">
                <a:latin typeface="微软雅黑" panose="020B0503020204020204" pitchFamily="34" charset="-122"/>
                <a:ea typeface="微软雅黑" panose="020B0503020204020204" pitchFamily="34" charset="-122"/>
                <a:sym typeface="+mn-ea"/>
              </a:rPr>
              <a:t>条形码</a:t>
            </a:r>
            <a:r>
              <a:rPr lang="en-US" altLang="zh-CN" sz="1400" dirty="0">
                <a:latin typeface="微软雅黑" panose="020B0503020204020204" pitchFamily="34" charset="-122"/>
                <a:ea typeface="微软雅黑" panose="020B0503020204020204" pitchFamily="34" charset="-122"/>
                <a:sym typeface="+mn-ea"/>
              </a:rPr>
              <a:t>,</a:t>
            </a:r>
            <a:r>
              <a:rPr lang="zh-CN" altLang="zh-CN" sz="1400" dirty="0">
                <a:latin typeface="微软雅黑" panose="020B0503020204020204" pitchFamily="34" charset="-122"/>
                <a:ea typeface="微软雅黑" panose="020B0503020204020204" pitchFamily="34" charset="-122"/>
                <a:sym typeface="+mn-ea"/>
              </a:rPr>
              <a:t>二维码，</a:t>
            </a:r>
            <a:r>
              <a:rPr lang="zh-CN" altLang="en-US" sz="1400" dirty="0">
                <a:latin typeface="微软雅黑" panose="020B0503020204020204" pitchFamily="34" charset="-122"/>
                <a:ea typeface="微软雅黑" panose="020B0503020204020204" pitchFamily="34" charset="-122"/>
              </a:rPr>
              <a:t>自动称重发货系统，并成功对接于金蝶系统，用友系统，等主流</a:t>
            </a:r>
            <a:r>
              <a:rPr lang="en-US" altLang="zh-CN" sz="1400" dirty="0">
                <a:latin typeface="微软雅黑" panose="020B0503020204020204" pitchFamily="34" charset="-122"/>
                <a:ea typeface="微软雅黑" panose="020B0503020204020204" pitchFamily="34" charset="-122"/>
              </a:rPr>
              <a:t>ERP</a:t>
            </a:r>
            <a:endParaRPr lang="en-US" altLang="zh-CN" sz="1400" dirty="0">
              <a:latin typeface="微软雅黑" panose="020B0503020204020204" pitchFamily="34" charset="-122"/>
              <a:ea typeface="微软雅黑" panose="020B0503020204020204" pitchFamily="34" charset="-122"/>
            </a:endParaRPr>
          </a:p>
          <a:p>
            <a:pPr marL="0" lvl="0" indent="0">
              <a:spcBef>
                <a:spcPct val="0"/>
              </a:spcBef>
              <a:buClrTx/>
              <a:buNone/>
            </a:pPr>
            <a:endParaRPr lang="en-US" altLang="zh-CN" sz="1400" dirty="0">
              <a:latin typeface="微软雅黑" panose="020B0503020204020204" pitchFamily="34" charset="-122"/>
              <a:ea typeface="微软雅黑" panose="020B0503020204020204" pitchFamily="34" charset="-122"/>
            </a:endParaRPr>
          </a:p>
        </p:txBody>
      </p:sp>
      <p:grpSp>
        <p:nvGrpSpPr>
          <p:cNvPr id="25628" name="Group 33"/>
          <p:cNvGrpSpPr/>
          <p:nvPr/>
        </p:nvGrpSpPr>
        <p:grpSpPr>
          <a:xfrm>
            <a:off x="4513263" y="5451475"/>
            <a:ext cx="128587" cy="128588"/>
            <a:chOff x="2995" y="1525"/>
            <a:chExt cx="112" cy="112"/>
          </a:xfrm>
        </p:grpSpPr>
        <p:sp>
          <p:nvSpPr>
            <p:cNvPr id="25643" name="AutoShape 34"/>
            <p:cNvSpPr/>
            <p:nvPr/>
          </p:nvSpPr>
          <p:spPr>
            <a:xfrm>
              <a:off x="2995" y="1525"/>
              <a:ext cx="112" cy="112"/>
            </a:xfrm>
            <a:prstGeom prst="roundRect">
              <a:avLst>
                <a:gd name="adj" fmla="val 16667"/>
              </a:avLst>
            </a:prstGeom>
            <a:noFill/>
            <a:ln w="9525" cap="flat" cmpd="sng">
              <a:solidFill>
                <a:srgbClr val="FF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sp>
          <p:nvSpPr>
            <p:cNvPr id="25644" name="AutoShape 35"/>
            <p:cNvSpPr/>
            <p:nvPr/>
          </p:nvSpPr>
          <p:spPr>
            <a:xfrm>
              <a:off x="3029" y="1540"/>
              <a:ext cx="60" cy="81"/>
            </a:xfrm>
            <a:prstGeom prst="homePlate">
              <a:avLst>
                <a:gd name="adj" fmla="val 100000"/>
              </a:avLst>
            </a:prstGeom>
            <a:solidFill>
              <a:srgbClr val="FFFF00"/>
            </a:solidFill>
            <a:ln w="9525" cap="flat" cmpd="sng">
              <a:solidFill>
                <a:srgbClr val="FF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endParaRPr lang="zh-CN" altLang="en-US" sz="3200" dirty="0">
                <a:latin typeface="Calibri" panose="020F0502020204030204" pitchFamily="34" charset="0"/>
                <a:ea typeface="楷体_GB2312"/>
              </a:endParaRPr>
            </a:p>
          </p:txBody>
        </p:sp>
      </p:grpSp>
      <p:sp>
        <p:nvSpPr>
          <p:cNvPr id="25629" name="Text Box 36"/>
          <p:cNvSpPr txBox="1"/>
          <p:nvPr/>
        </p:nvSpPr>
        <p:spPr>
          <a:xfrm>
            <a:off x="4657725" y="5175250"/>
            <a:ext cx="43942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en-US" altLang="zh-CN" sz="1400" dirty="0">
                <a:latin typeface="微软雅黑" panose="020B0503020204020204" pitchFamily="34" charset="-122"/>
                <a:ea typeface="微软雅黑" panose="020B0503020204020204" pitchFamily="34" charset="-122"/>
              </a:rPr>
              <a:t>2015</a:t>
            </a:r>
            <a:r>
              <a:rPr lang="zh-CN" altLang="en-US"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月日公司成立，主要从条形码</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二维码，</a:t>
            </a:r>
            <a:r>
              <a:rPr lang="en-US" altLang="zh-CN" sz="1400" dirty="0">
                <a:latin typeface="微软雅黑" panose="020B0503020204020204" pitchFamily="34" charset="-122"/>
                <a:ea typeface="微软雅黑" panose="020B0503020204020204" pitchFamily="34" charset="-122"/>
              </a:rPr>
              <a:t>RFID</a:t>
            </a:r>
            <a:r>
              <a:rPr lang="zh-CN" altLang="en-US" sz="1400" dirty="0">
                <a:latin typeface="微软雅黑" panose="020B0503020204020204" pitchFamily="34" charset="-122"/>
                <a:ea typeface="微软雅黑" panose="020B0503020204020204" pitchFamily="34" charset="-122"/>
              </a:rPr>
              <a:t>设备销售贸易</a:t>
            </a:r>
            <a:endParaRPr lang="en-US" altLang="zh-CN" sz="1400" b="1" dirty="0">
              <a:latin typeface="微软雅黑" panose="020B0503020204020204" pitchFamily="34" charset="-122"/>
              <a:ea typeface="微软雅黑" panose="020B0503020204020204" pitchFamily="34" charset="-122"/>
            </a:endParaRPr>
          </a:p>
        </p:txBody>
      </p:sp>
      <p:sp>
        <p:nvSpPr>
          <p:cNvPr id="25630" name="AutoShape 37"/>
          <p:cNvSpPr/>
          <p:nvPr/>
        </p:nvSpPr>
        <p:spPr>
          <a:xfrm>
            <a:off x="534988" y="3454400"/>
            <a:ext cx="228600" cy="2286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25631" name="AutoShape 38"/>
          <p:cNvSpPr/>
          <p:nvPr/>
        </p:nvSpPr>
        <p:spPr>
          <a:xfrm>
            <a:off x="2819400" y="6024563"/>
            <a:ext cx="228600" cy="2286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cap="flat" cmpd="sng">
            <a:solidFill>
              <a:schemeClr val="accent1">
                <a:alpha val="100000"/>
              </a:schemeClr>
            </a:solidFill>
            <a:prstDash val="solid"/>
            <a:round/>
            <a:headEnd type="none" w="med" len="med"/>
            <a:tailEnd type="none" w="med" len="med"/>
          </a:ln>
        </p:spPr>
        <p:txBody>
          <a:bodyPr/>
          <a:p>
            <a:endParaRPr lang="zh-CN" altLang="en-US"/>
          </a:p>
        </p:txBody>
      </p:sp>
      <p:sp>
        <p:nvSpPr>
          <p:cNvPr id="46" name="AutoShape 39"/>
          <p:cNvSpPr>
            <a:spLocks noChangeArrowheads="1"/>
          </p:cNvSpPr>
          <p:nvPr/>
        </p:nvSpPr>
        <p:spPr bwMode="gray">
          <a:xfrm rot="3083608">
            <a:off x="3657600" y="5284788"/>
            <a:ext cx="514350" cy="514350"/>
          </a:xfrm>
          <a:prstGeom prst="star5">
            <a:avLst/>
          </a:prstGeom>
          <a:gradFill rotWithShape="1">
            <a:gsLst>
              <a:gs pos="0">
                <a:schemeClr val="accent2">
                  <a:gamma/>
                  <a:tint val="50980"/>
                  <a:invGamma/>
                </a:schemeClr>
              </a:gs>
              <a:gs pos="100000">
                <a:schemeClr val="accent2"/>
              </a:gs>
            </a:gsLst>
            <a:path path="shape">
              <a:fillToRect l="50000" t="50000" r="50000" b="50000"/>
            </a:path>
          </a:gradFill>
          <a:ln w="9525">
            <a:solidFill>
              <a:srgbClr val="FEFFFF"/>
            </a:solidFill>
            <a:miter lim="800000"/>
          </a:ln>
          <a:effectLst>
            <a:outerShdw dist="35921" dir="2700000" algn="ctr" rotWithShape="0">
              <a:srgbClr val="080808">
                <a:alpha val="50000"/>
              </a:srgbClr>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7" name="AutoShape 40"/>
          <p:cNvSpPr>
            <a:spLocks noChangeArrowheads="1"/>
          </p:cNvSpPr>
          <p:nvPr/>
        </p:nvSpPr>
        <p:spPr bwMode="gray">
          <a:xfrm>
            <a:off x="1539875" y="1493838"/>
            <a:ext cx="657225" cy="657225"/>
          </a:xfrm>
          <a:prstGeom prst="star5">
            <a:avLst/>
          </a:prstGeom>
          <a:gradFill rotWithShape="1">
            <a:gsLst>
              <a:gs pos="0">
                <a:schemeClr val="hlink">
                  <a:gamma/>
                  <a:tint val="20000"/>
                  <a:invGamma/>
                </a:schemeClr>
              </a:gs>
              <a:gs pos="100000">
                <a:schemeClr val="hlink"/>
              </a:gs>
            </a:gsLst>
            <a:path path="shape">
              <a:fillToRect l="50000" t="50000" r="50000" b="50000"/>
            </a:path>
          </a:gradFill>
          <a:ln w="9525">
            <a:solidFill>
              <a:srgbClr val="FEFFFF"/>
            </a:solidFill>
            <a:miter lim="800000"/>
          </a:ln>
          <a:effectLst>
            <a:outerShdw dist="35921" dir="2700000" algn="ctr" rotWithShape="0">
              <a:srgbClr val="080808">
                <a:alpha val="50000"/>
              </a:srgbClr>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8" name="AutoShape 41"/>
          <p:cNvSpPr>
            <a:spLocks noChangeArrowheads="1"/>
          </p:cNvSpPr>
          <p:nvPr/>
        </p:nvSpPr>
        <p:spPr bwMode="gray">
          <a:xfrm rot="802016">
            <a:off x="2057400" y="2770188"/>
            <a:ext cx="657225" cy="657225"/>
          </a:xfrm>
          <a:prstGeom prst="star5">
            <a:avLst/>
          </a:prstGeom>
          <a:gradFill rotWithShape="1">
            <a:gsLst>
              <a:gs pos="0">
                <a:schemeClr val="accent1">
                  <a:gamma/>
                  <a:tint val="28627"/>
                  <a:invGamma/>
                </a:schemeClr>
              </a:gs>
              <a:gs pos="100000">
                <a:schemeClr val="accent1"/>
              </a:gs>
            </a:gsLst>
            <a:path path="shape">
              <a:fillToRect l="50000" t="50000" r="50000" b="50000"/>
            </a:path>
          </a:gradFill>
          <a:ln w="9525">
            <a:solidFill>
              <a:srgbClr val="FEFFFF"/>
            </a:solidFill>
            <a:miter lim="800000"/>
          </a:ln>
          <a:effectLst>
            <a:outerShdw dist="35921" dir="2700000" algn="ctr" rotWithShape="0">
              <a:srgbClr val="080808">
                <a:alpha val="50000"/>
              </a:srgbClr>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9" name="AutoShape 42"/>
          <p:cNvSpPr>
            <a:spLocks noChangeArrowheads="1"/>
          </p:cNvSpPr>
          <p:nvPr/>
        </p:nvSpPr>
        <p:spPr bwMode="gray">
          <a:xfrm rot="3116201">
            <a:off x="2667000" y="4141788"/>
            <a:ext cx="604838" cy="604838"/>
          </a:xfrm>
          <a:prstGeom prst="star5">
            <a:avLst/>
          </a:prstGeom>
          <a:gradFill rotWithShape="1">
            <a:gsLst>
              <a:gs pos="0">
                <a:schemeClr val="folHlink">
                  <a:gamma/>
                  <a:tint val="63529"/>
                  <a:invGamma/>
                </a:schemeClr>
              </a:gs>
              <a:gs pos="100000">
                <a:schemeClr val="folHlink"/>
              </a:gs>
            </a:gsLst>
            <a:path path="shape">
              <a:fillToRect l="50000" t="50000" r="50000" b="50000"/>
            </a:path>
          </a:gradFill>
          <a:ln w="9525">
            <a:solidFill>
              <a:srgbClr val="FEFFFF"/>
            </a:solidFill>
            <a:miter lim="800000"/>
          </a:ln>
          <a:effectLst>
            <a:outerShdw dist="35921" dir="2700000" algn="ctr" rotWithShape="0">
              <a:srgbClr val="080808">
                <a:alpha val="50000"/>
              </a:srgbClr>
            </a:outerShdw>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grpSp>
        <p:nvGrpSpPr>
          <p:cNvPr id="25636" name="Group 44"/>
          <p:cNvGrpSpPr/>
          <p:nvPr/>
        </p:nvGrpSpPr>
        <p:grpSpPr>
          <a:xfrm>
            <a:off x="304800" y="4217988"/>
            <a:ext cx="1752600" cy="1958975"/>
            <a:chOff x="482" y="1851"/>
            <a:chExt cx="860" cy="796"/>
          </a:xfrm>
        </p:grpSpPr>
        <p:sp>
          <p:nvSpPr>
            <p:cNvPr id="25637" name="Freeform 45"/>
            <p:cNvSpPr/>
            <p:nvPr/>
          </p:nvSpPr>
          <p:spPr>
            <a:xfrm>
              <a:off x="567" y="2464"/>
              <a:ext cx="335" cy="173"/>
            </a:xfrm>
            <a:custGeom>
              <a:avLst/>
              <a:gdLst>
                <a:gd name="txL" fmla="*/ 0 w 335"/>
                <a:gd name="txT" fmla="*/ 0 h 173"/>
                <a:gd name="txR" fmla="*/ 335 w 335"/>
                <a:gd name="txB" fmla="*/ 173 h 173"/>
              </a:gdLst>
              <a:ahLst/>
              <a:cxnLst>
                <a:cxn ang="0">
                  <a:pos x="0" y="166"/>
                </a:cxn>
                <a:cxn ang="0">
                  <a:pos x="58" y="173"/>
                </a:cxn>
                <a:cxn ang="0">
                  <a:pos x="297" y="32"/>
                </a:cxn>
                <a:cxn ang="0">
                  <a:pos x="289" y="8"/>
                </a:cxn>
                <a:cxn ang="0">
                  <a:pos x="223" y="26"/>
                </a:cxn>
                <a:cxn ang="0">
                  <a:pos x="0" y="166"/>
                </a:cxn>
              </a:cxnLst>
              <a:rect l="txL" t="txT" r="txR" b="tx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81818">
                    <a:alpha val="0"/>
                  </a:srgbClr>
                </a:gs>
                <a:gs pos="100000">
                  <a:srgbClr val="1C1C1C">
                    <a:alpha val="100000"/>
                  </a:srgbClr>
                </a:gs>
              </a:gsLst>
              <a:lin ang="5400000" scaled="1"/>
              <a:tileRect/>
            </a:gradFill>
            <a:ln w="9525">
              <a:noFill/>
            </a:ln>
          </p:spPr>
          <p:txBody>
            <a:bodyPr/>
            <a:p>
              <a:endParaRPr lang="zh-CN" altLang="en-US"/>
            </a:p>
          </p:txBody>
        </p:sp>
        <p:sp>
          <p:nvSpPr>
            <p:cNvPr id="25638" name="Freeform 46"/>
            <p:cNvSpPr/>
            <p:nvPr/>
          </p:nvSpPr>
          <p:spPr>
            <a:xfrm>
              <a:off x="797" y="2401"/>
              <a:ext cx="367" cy="170"/>
            </a:xfrm>
            <a:custGeom>
              <a:avLst/>
              <a:gdLst>
                <a:gd name="txL" fmla="*/ 0 w 367"/>
                <a:gd name="txT" fmla="*/ 0 h 170"/>
                <a:gd name="txR" fmla="*/ 367 w 367"/>
                <a:gd name="txB" fmla="*/ 170 h 170"/>
              </a:gdLst>
              <a:ahLst/>
              <a:cxnLst>
                <a:cxn ang="0">
                  <a:pos x="0" y="158"/>
                </a:cxn>
                <a:cxn ang="0">
                  <a:pos x="80" y="170"/>
                </a:cxn>
                <a:cxn ang="0">
                  <a:pos x="332" y="37"/>
                </a:cxn>
                <a:cxn ang="0">
                  <a:pos x="292" y="1"/>
                </a:cxn>
                <a:cxn ang="0">
                  <a:pos x="230" y="29"/>
                </a:cxn>
                <a:cxn ang="0">
                  <a:pos x="0" y="158"/>
                </a:cxn>
              </a:cxnLst>
              <a:rect l="txL" t="txT" r="txR" b="tx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81818">
                    <a:alpha val="0"/>
                  </a:srgbClr>
                </a:gs>
                <a:gs pos="100000">
                  <a:srgbClr val="1C1C1C">
                    <a:alpha val="100000"/>
                  </a:srgbClr>
                </a:gs>
              </a:gsLst>
              <a:lin ang="5400000" scaled="1"/>
              <a:tileRect/>
            </a:gradFill>
            <a:ln w="9525">
              <a:noFill/>
            </a:ln>
          </p:spPr>
          <p:txBody>
            <a:bodyPr/>
            <a:p>
              <a:endParaRPr lang="zh-CN" altLang="en-US"/>
            </a:p>
          </p:txBody>
        </p:sp>
        <p:sp>
          <p:nvSpPr>
            <p:cNvPr id="25639" name="Freeform 47"/>
            <p:cNvSpPr/>
            <p:nvPr/>
          </p:nvSpPr>
          <p:spPr>
            <a:xfrm>
              <a:off x="1035" y="2504"/>
              <a:ext cx="307" cy="143"/>
            </a:xfrm>
            <a:custGeom>
              <a:avLst/>
              <a:gdLst>
                <a:gd name="txL" fmla="*/ 0 w 307"/>
                <a:gd name="txT" fmla="*/ 0 h 143"/>
                <a:gd name="txR" fmla="*/ 307 w 307"/>
                <a:gd name="txB" fmla="*/ 143 h 143"/>
              </a:gdLst>
              <a:ahLst/>
              <a:cxnLst>
                <a:cxn ang="0">
                  <a:pos x="0" y="134"/>
                </a:cxn>
                <a:cxn ang="0">
                  <a:pos x="66" y="143"/>
                </a:cxn>
                <a:cxn ang="0">
                  <a:pos x="282" y="35"/>
                </a:cxn>
                <a:cxn ang="0">
                  <a:pos x="219" y="17"/>
                </a:cxn>
                <a:cxn ang="0">
                  <a:pos x="0" y="134"/>
                </a:cxn>
              </a:cxnLst>
              <a:rect l="txL" t="txT" r="txR" b="txB"/>
              <a:pathLst>
                <a:path w="307" h="143">
                  <a:moveTo>
                    <a:pt x="0" y="134"/>
                  </a:moveTo>
                  <a:lnTo>
                    <a:pt x="66" y="143"/>
                  </a:lnTo>
                  <a:lnTo>
                    <a:pt x="282" y="35"/>
                  </a:lnTo>
                  <a:cubicBezTo>
                    <a:pt x="307" y="14"/>
                    <a:pt x="266" y="0"/>
                    <a:pt x="219" y="17"/>
                  </a:cubicBezTo>
                  <a:lnTo>
                    <a:pt x="0" y="134"/>
                  </a:lnTo>
                  <a:close/>
                </a:path>
              </a:pathLst>
            </a:custGeom>
            <a:gradFill rotWithShape="1">
              <a:gsLst>
                <a:gs pos="0">
                  <a:srgbClr val="181818">
                    <a:alpha val="0"/>
                  </a:srgbClr>
                </a:gs>
                <a:gs pos="100000">
                  <a:srgbClr val="1C1C1C">
                    <a:alpha val="100000"/>
                  </a:srgbClr>
                </a:gs>
              </a:gsLst>
              <a:lin ang="5400000" scaled="1"/>
              <a:tileRect/>
            </a:gradFill>
            <a:ln w="9525">
              <a:noFill/>
            </a:ln>
          </p:spPr>
          <p:txBody>
            <a:bodyPr/>
            <a:p>
              <a:endParaRPr lang="zh-CN" altLang="en-US"/>
            </a:p>
          </p:txBody>
        </p:sp>
        <p:sp>
          <p:nvSpPr>
            <p:cNvPr id="25640" name="Freeform 48"/>
            <p:cNvSpPr/>
            <p:nvPr/>
          </p:nvSpPr>
          <p:spPr>
            <a:xfrm>
              <a:off x="482" y="2066"/>
              <a:ext cx="224" cy="569"/>
            </a:xfrm>
            <a:custGeom>
              <a:avLst/>
              <a:gdLst>
                <a:gd name="txL" fmla="*/ 0 w 224"/>
                <a:gd name="txT" fmla="*/ 0 h 569"/>
                <a:gd name="txR" fmla="*/ 224 w 224"/>
                <a:gd name="txB" fmla="*/ 569 h 569"/>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txL" t="txT" r="txR" b="tx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alpha val="100000"/>
                  </a:srgbClr>
                </a:gs>
                <a:gs pos="100000">
                  <a:srgbClr val="767676">
                    <a:alpha val="100000"/>
                  </a:srgbClr>
                </a:gs>
              </a:gsLst>
              <a:lin ang="5400000" scaled="1"/>
              <a:tileRect/>
            </a:gradFill>
            <a:ln w="9525" cap="flat" cmpd="sng">
              <a:prstDash val="solid"/>
              <a:headEnd type="none" w="med" len="med"/>
              <a:tailEnd type="none" w="med" len="med"/>
            </a:ln>
            <a:scene3d>
              <a:camera prst="legacyPerspectiveTopRight">
                <a:rot lat="0" lon="840000" rev="0"/>
              </a:camera>
              <a:lightRig rig="legacyFlat1" dir="t"/>
            </a:scene3d>
            <a:sp3d extrusionH="36500" prstMaterial="legacyMetal">
              <a:bevelT w="13500" h="13500" prst="angle"/>
              <a:bevelB w="13500" h="13500" prst="angle"/>
              <a:extrusionClr>
                <a:srgbClr val="333333"/>
              </a:extrusionClr>
            </a:sp3d>
          </p:spPr>
          <p:txBody>
            <a:bodyPr/>
            <a:p>
              <a:endParaRPr lang="zh-CN" altLang="en-US"/>
            </a:p>
          </p:txBody>
        </p:sp>
        <p:sp>
          <p:nvSpPr>
            <p:cNvPr id="25641" name="Freeform 49"/>
            <p:cNvSpPr/>
            <p:nvPr/>
          </p:nvSpPr>
          <p:spPr>
            <a:xfrm>
              <a:off x="698" y="1851"/>
              <a:ext cx="282" cy="716"/>
            </a:xfrm>
            <a:custGeom>
              <a:avLst/>
              <a:gdLst>
                <a:gd name="txL" fmla="*/ 0 w 224"/>
                <a:gd name="txT" fmla="*/ 0 h 569"/>
                <a:gd name="txR" fmla="*/ 224 w 224"/>
                <a:gd name="txB" fmla="*/ 569 h 569"/>
              </a:gdLst>
              <a:ahLst/>
              <a:cxnLst>
                <a:cxn ang="0">
                  <a:pos x="516" y="503"/>
                </a:cxn>
                <a:cxn ang="0">
                  <a:pos x="369" y="249"/>
                </a:cxn>
                <a:cxn ang="0">
                  <a:pos x="602" y="1"/>
                </a:cxn>
                <a:cxn ang="0">
                  <a:pos x="856" y="259"/>
                </a:cxn>
                <a:cxn ang="0">
                  <a:pos x="677" y="503"/>
                </a:cxn>
                <a:cxn ang="0">
                  <a:pos x="672" y="619"/>
                </a:cxn>
                <a:cxn ang="0">
                  <a:pos x="1047" y="722"/>
                </a:cxn>
                <a:cxn ang="0">
                  <a:pos x="1108" y="1018"/>
                </a:cxn>
                <a:cxn ang="0">
                  <a:pos x="1089" y="1602"/>
                </a:cxn>
                <a:cxn ang="0">
                  <a:pos x="1047" y="1822"/>
                </a:cxn>
                <a:cxn ang="0">
                  <a:pos x="986" y="1540"/>
                </a:cxn>
                <a:cxn ang="0">
                  <a:pos x="938" y="1010"/>
                </a:cxn>
                <a:cxn ang="0">
                  <a:pos x="852" y="1602"/>
                </a:cxn>
                <a:cxn ang="0">
                  <a:pos x="720" y="2844"/>
                </a:cxn>
                <a:cxn ang="0">
                  <a:pos x="388" y="2824"/>
                </a:cxn>
                <a:cxn ang="0">
                  <a:pos x="249" y="1625"/>
                </a:cxn>
                <a:cxn ang="0">
                  <a:pos x="167" y="1041"/>
                </a:cxn>
                <a:cxn ang="0">
                  <a:pos x="123" y="1550"/>
                </a:cxn>
                <a:cxn ang="0">
                  <a:pos x="60" y="1822"/>
                </a:cxn>
                <a:cxn ang="0">
                  <a:pos x="1" y="1525"/>
                </a:cxn>
                <a:cxn ang="0">
                  <a:pos x="37" y="920"/>
                </a:cxn>
                <a:cxn ang="0">
                  <a:pos x="117" y="697"/>
                </a:cxn>
                <a:cxn ang="0">
                  <a:pos x="510" y="619"/>
                </a:cxn>
                <a:cxn ang="0">
                  <a:pos x="516" y="503"/>
                </a:cxn>
              </a:cxnLst>
              <a:rect l="txL" t="txT" r="txR" b="tx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alpha val="100000"/>
                  </a:srgbClr>
                </a:gs>
                <a:gs pos="100000">
                  <a:srgbClr val="767676">
                    <a:alpha val="100000"/>
                  </a:srgbClr>
                </a:gs>
              </a:gsLst>
              <a:lin ang="5400000" scaled="1"/>
              <a:tileRect/>
            </a:gradFill>
            <a:ln w="9525" cap="flat" cmpd="sng">
              <a:prstDash val="solid"/>
              <a:headEnd type="none" w="med" len="med"/>
              <a:tailEnd type="none" w="med" len="med"/>
            </a:ln>
            <a:scene3d>
              <a:camera prst="legacyPerspectiveTopRight">
                <a:rot lat="0" lon="840000" rev="0"/>
              </a:camera>
              <a:lightRig rig="legacyFlat1" dir="t"/>
            </a:scene3d>
            <a:sp3d extrusionH="36500" prstMaterial="legacyMetal">
              <a:bevelT w="13500" h="13500" prst="angle"/>
              <a:bevelB w="13500" h="13500" prst="angle"/>
              <a:extrusionClr>
                <a:srgbClr val="333333"/>
              </a:extrusionClr>
            </a:sp3d>
          </p:spPr>
          <p:txBody>
            <a:bodyPr/>
            <a:p>
              <a:endParaRPr lang="zh-CN" altLang="en-US"/>
            </a:p>
          </p:txBody>
        </p:sp>
        <p:sp>
          <p:nvSpPr>
            <p:cNvPr id="25642" name="Freeform 50"/>
            <p:cNvSpPr/>
            <p:nvPr/>
          </p:nvSpPr>
          <p:spPr>
            <a:xfrm>
              <a:off x="956" y="2078"/>
              <a:ext cx="224" cy="569"/>
            </a:xfrm>
            <a:custGeom>
              <a:avLst/>
              <a:gdLst>
                <a:gd name="txL" fmla="*/ 0 w 224"/>
                <a:gd name="txT" fmla="*/ 0 h 569"/>
                <a:gd name="txR" fmla="*/ 224 w 224"/>
                <a:gd name="txB" fmla="*/ 569 h 569"/>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txL" t="txT" r="txR" b="tx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alpha val="100000"/>
                  </a:srgbClr>
                </a:gs>
                <a:gs pos="100000">
                  <a:srgbClr val="767676">
                    <a:alpha val="100000"/>
                  </a:srgbClr>
                </a:gs>
              </a:gsLst>
              <a:lin ang="5400000" scaled="1"/>
              <a:tileRect/>
            </a:gradFill>
            <a:ln w="9525" cap="flat" cmpd="sng">
              <a:prstDash val="solid"/>
              <a:headEnd type="none" w="med" len="med"/>
              <a:tailEnd type="none" w="med" len="med"/>
            </a:ln>
            <a:scene3d>
              <a:camera prst="legacyPerspectiveTopRight">
                <a:rot lat="0" lon="840000" rev="0"/>
              </a:camera>
              <a:lightRig rig="legacyFlat1" dir="t"/>
            </a:scene3d>
            <a:sp3d extrusionH="36500" prstMaterial="legacyMetal">
              <a:bevelT w="13500" h="13500" prst="angle"/>
              <a:bevelB w="13500" h="13500" prst="angle"/>
              <a:extrusionClr>
                <a:srgbClr val="333333"/>
              </a:extrusionClr>
            </a:sp3d>
          </p:spPr>
          <p:txBody>
            <a:bodyPr/>
            <a:p>
              <a:endParaRPr lang="zh-CN" altLang="en-US"/>
            </a:p>
          </p:txBody>
        </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Rectangle 2"/>
          <p:cNvSpPr>
            <a:spLocks noGrp="1"/>
          </p:cNvSpPr>
          <p:nvPr>
            <p:ph type="title"/>
          </p:nvPr>
        </p:nvSpPr>
        <p:spPr/>
        <p:txBody>
          <a:bodyPr vert="horz" wrap="square" lIns="91440" tIns="45720" rIns="91440" bIns="45720" anchor="ctr"/>
          <a:p>
            <a:pPr eaLnBrk="1" hangingPunct="1"/>
            <a:r>
              <a:rPr lang="zh-CN" altLang="en-US" sz="3200" dirty="0">
                <a:latin typeface="楷体_GB2312"/>
                <a:ea typeface="楷体_GB2312"/>
              </a:rPr>
              <a:t>需求介绍 </a:t>
            </a:r>
            <a:endParaRPr lang="zh-CN" altLang="en-US" sz="3200" dirty="0">
              <a:latin typeface="楷体_GB2312"/>
              <a:ea typeface="楷体_GB2312"/>
            </a:endParaRPr>
          </a:p>
        </p:txBody>
      </p:sp>
      <p:sp>
        <p:nvSpPr>
          <p:cNvPr id="26627" name="Text Box 17"/>
          <p:cNvSpPr txBox="1"/>
          <p:nvPr/>
        </p:nvSpPr>
        <p:spPr>
          <a:xfrm>
            <a:off x="6705600" y="6019800"/>
            <a:ext cx="2209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50000"/>
              </a:spcBef>
              <a:buClrTx/>
              <a:buNone/>
            </a:pPr>
            <a:endParaRPr lang="zh-CN" altLang="en-US" sz="3200" dirty="0">
              <a:ea typeface="楷体_GB2312"/>
            </a:endParaRPr>
          </a:p>
        </p:txBody>
      </p:sp>
      <p:sp>
        <p:nvSpPr>
          <p:cNvPr id="26628" name="矩形 3"/>
          <p:cNvSpPr/>
          <p:nvPr/>
        </p:nvSpPr>
        <p:spPr>
          <a:xfrm>
            <a:off x="381000" y="1225550"/>
            <a:ext cx="8534400" cy="532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zh-CN" altLang="en-US" sz="2000" b="1" dirty="0">
                <a:ea typeface="楷体_GB2312"/>
              </a:rPr>
              <a:t>       公司由于规模不断的扩大，员工数量也在不断的增多，公司给办公室工作人员每人都配有固定资产，员工会经常带笔记本电脑上下班，笔记本电脑会有出现遗失，损坏，被更换等情况，固定资的的新购、调拨、闲置、报废、维修和盘点等都要花费大量的人力和物力来管理，现有的固定资产管理系统已经无法满足某公司的管理。</a:t>
            </a:r>
            <a:endParaRPr lang="en-US" altLang="zh-CN" sz="2000" b="1" dirty="0">
              <a:ea typeface="楷体_GB2312"/>
            </a:endParaRPr>
          </a:p>
          <a:p>
            <a:pPr marL="0" lvl="0" indent="0" eaLnBrk="1" hangingPunct="1">
              <a:spcBef>
                <a:spcPct val="0"/>
              </a:spcBef>
              <a:buClrTx/>
              <a:buNone/>
            </a:pPr>
            <a:r>
              <a:rPr lang="en-US" altLang="zh-CN" sz="2000" b="1" dirty="0">
                <a:ea typeface="楷体_GB2312"/>
              </a:rPr>
              <a:t>        </a:t>
            </a:r>
            <a:r>
              <a:rPr lang="zh-CN" altLang="en-US" sz="2000" b="1" dirty="0">
                <a:ea typeface="楷体_GB2312"/>
              </a:rPr>
              <a:t>公司领导非常有远见的计划用先进的</a:t>
            </a:r>
            <a:r>
              <a:rPr lang="en-US" altLang="zh-CN" sz="2000" b="1" dirty="0">
                <a:ea typeface="楷体_GB2312"/>
              </a:rPr>
              <a:t>RFID</a:t>
            </a:r>
            <a:r>
              <a:rPr lang="zh-CN" altLang="en-US" sz="2000" b="1" dirty="0">
                <a:ea typeface="楷体_GB2312"/>
              </a:rPr>
              <a:t>来管理</a:t>
            </a:r>
            <a:r>
              <a:rPr lang="en-US" altLang="zh-CN" sz="2000" b="1" dirty="0">
                <a:ea typeface="楷体_GB2312"/>
              </a:rPr>
              <a:t>IT</a:t>
            </a:r>
            <a:r>
              <a:rPr lang="zh-CN" altLang="en-US" sz="2000" b="1" dirty="0">
                <a:ea typeface="楷体_GB2312"/>
              </a:rPr>
              <a:t>设备，通过</a:t>
            </a:r>
            <a:r>
              <a:rPr lang="en-US" altLang="zh-CN" sz="2000" b="1" dirty="0">
                <a:ea typeface="楷体_GB2312"/>
              </a:rPr>
              <a:t>RFID</a:t>
            </a:r>
            <a:r>
              <a:rPr lang="zh-CN" altLang="en-US" sz="2000" b="1" dirty="0">
                <a:ea typeface="楷体_GB2312"/>
              </a:rPr>
              <a:t>这项新技术实现远程、动态、实时的对固定资产进行数据采集，替换传统资产管理方式（一般前台人工数据采集），更好的与后台计算机数据库结合，实现对日常管理中的固定资产信息进行实时监控、记录和自动更新，同时采集人员信息，真正实现“帐、卡、物、人”相符；并且按照国内固定资产折旧的实际情况和惯例对固定资产自动进行计提折旧。将原来分散的固定资产信息集中起来，组合成为一个整体的固定资产管理信息平台，从而避免因人为因素造成的信息失真引起管理效能的下降。为某提供更准确、实时的网络资产实物信息，提高固定资产的使用效率，有效降低和控制日常管理和生产成本，对固定资产进行严格监控并防盗，从而创造良好的社会及经济效益！</a:t>
            </a:r>
            <a:endParaRPr lang="en-US" altLang="zh-CN" sz="2000" b="1" dirty="0">
              <a:ea typeface="楷体_GB2312"/>
            </a:endParaRPr>
          </a:p>
          <a:p>
            <a:pPr marL="0" lvl="0" indent="0" eaLnBrk="1" hangingPunct="1">
              <a:spcBef>
                <a:spcPct val="0"/>
              </a:spcBef>
              <a:buClrTx/>
              <a:buNone/>
            </a:pPr>
            <a:endParaRPr lang="zh-CN" altLang="en-US" sz="2000" b="1" dirty="0">
              <a:ea typeface="楷体_GB2312"/>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Rectangle 2"/>
          <p:cNvSpPr>
            <a:spLocks noGrp="1" noChangeArrowheads="1"/>
          </p:cNvSpPr>
          <p:nvPr>
            <p:ph type="title"/>
          </p:nvPr>
        </p:nvSpPr>
        <p:spPr>
          <a:xfrm>
            <a:off x="762000" y="503238"/>
            <a:ext cx="7848600"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固定资产进出管理</a:t>
            </a:r>
            <a:r>
              <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sp>
        <p:nvSpPr>
          <p:cNvPr id="29699" name="Rectangle 3"/>
          <p:cNvSpPr>
            <a:spLocks noGrp="1" noChangeArrowheads="1"/>
          </p:cNvSpPr>
          <p:nvPr>
            <p:ph idx="1"/>
          </p:nvPr>
        </p:nvSpPr>
        <p:spPr>
          <a:xfrm>
            <a:off x="228600" y="1447800"/>
            <a:ext cx="86868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Char char="§"/>
              <a:defRPr/>
            </a:pP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深圳市方左科技有限公司根据某的实际情况</a:t>
            </a:r>
            <a:r>
              <a:rPr kumimoji="0" lang="en-US" altLang="zh-CN"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结合本公司多年来在自动识别领域成功案例的实施经验</a:t>
            </a:r>
            <a:r>
              <a:rPr kumimoji="0" lang="en-US" altLang="zh-CN"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采用</a:t>
            </a:r>
            <a:r>
              <a:rPr kumimoji="0" lang="en-US" altLang="zh-CN"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无线射频系统来配合现有的固定资产管理系统</a:t>
            </a:r>
            <a:r>
              <a:rPr kumimoji="0" lang="en-US" altLang="zh-CN"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解决客户在固定资产管理中碰到的问题，为客户规化了一套</a:t>
            </a:r>
            <a:r>
              <a:rPr kumimoji="0" lang="en-US" altLang="zh-CN"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 RFID</a:t>
            </a:r>
            <a:r>
              <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固定资产进出管理</a:t>
            </a: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方案。</a:t>
            </a:r>
            <a:endParaRPr kumimoji="0" lang="en-US" altLang="zh-CN"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Char char="§"/>
              <a:defRPr/>
            </a:pPr>
            <a:r>
              <a:rPr kumimoji="0" lang="zh-CN" altLang="en-US" sz="2000" b="1"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采用先进的</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标签及阅读器的主要优势如下：</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标签支持多个标签一次性读取，</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2</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标签可以远距离读取，</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3</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数据可保存</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10</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年，可支持</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100</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万次读写，</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4</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、封装的好</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标签可以不受恶劣环境的影响可以正常工作</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5</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RFID</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读取速度快，可大大提高工作效率</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获得预期的经济效益：</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、缩短作业流程；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2</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、改善盘点作业质量；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3</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、增大固定资产使用率和周转率；</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4</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、降低运转费用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5</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、对固定资产进行严格追踪 ，防止偷盗的发生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6</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、增加固定资产管理的透明化程度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7</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、在流程上捕获数据 </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8</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、信息的传送更加迅速、准确、安全。 </a:t>
            </a:r>
            <a:endPar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标题 1"/>
          <p:cNvSpPr>
            <a:spLocks noGrp="1"/>
          </p:cNvSpPr>
          <p:nvPr>
            <p:ph type="title"/>
          </p:nvPr>
        </p:nvSpPr>
        <p:spPr>
          <a:xfrm>
            <a:off x="762000" y="503238"/>
            <a:ext cx="7848600"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  结构图</a:t>
            </a:r>
            <a:endPar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2" name="图片 17"/>
          <p:cNvPicPr>
            <a:picLocks noChangeAspect="1"/>
          </p:cNvPicPr>
          <p:nvPr/>
        </p:nvPicPr>
        <p:blipFill>
          <a:blip r:embed="rId1"/>
          <a:stretch>
            <a:fillRect/>
          </a:stretch>
        </p:blipFill>
        <p:spPr>
          <a:xfrm>
            <a:off x="160655" y="1167765"/>
            <a:ext cx="8449945" cy="5706110"/>
          </a:xfrm>
          <a:prstGeom prst="rect">
            <a:avLst/>
          </a:prstGeom>
          <a:noFill/>
          <a:ln w="9525">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9"/>
          <p:cNvSpPr txBox="1"/>
          <p:nvPr/>
        </p:nvSpPr>
        <p:spPr>
          <a:xfrm>
            <a:off x="228600" y="3810000"/>
            <a:ext cx="8382000" cy="1845310"/>
          </a:xfrm>
          <a:prstGeom prst="rect">
            <a:avLst/>
          </a:prstGeom>
          <a:noFill/>
        </p:spPr>
        <p:txBody>
          <a:bodyPr>
            <a:spAutoFit/>
          </a:bodyPr>
          <a:lstStyle/>
          <a:p>
            <a:pPr marL="609600" marR="0" indent="-609600" defTabSz="914400">
              <a:lnSpc>
                <a:spcPct val="150000"/>
              </a:lnSpc>
              <a:buClrTx/>
              <a:buSzTx/>
              <a:buFontTx/>
              <a:buNone/>
              <a:defRPr/>
            </a:pPr>
            <a:r>
              <a:rPr kumimoji="1" lang="zh-CN" altLang="en-US" sz="1600" kern="1200" cap="none" spc="0" normalizeH="0" baseline="0" noProof="0" dirty="0">
                <a:solidFill>
                  <a:schemeClr val="accent2"/>
                </a:solidFill>
                <a:latin typeface="Arial" panose="020B0604020202020204" pitchFamily="34" charset="0"/>
                <a:ea typeface="楷体_GB2312" pitchFamily="49" charset="-122"/>
                <a:cs typeface="+mn-cs"/>
              </a:rPr>
              <a:t>特色应用模式：</a:t>
            </a:r>
            <a:endParaRPr kumimoji="1" lang="zh-CN" altLang="en-US" sz="1600" kern="1200" cap="none" spc="0" normalizeH="0" baseline="0" noProof="0" dirty="0">
              <a:solidFill>
                <a:schemeClr val="accent2"/>
              </a:solidFill>
              <a:latin typeface="Arial" panose="020B0604020202020204" pitchFamily="34" charset="0"/>
              <a:ea typeface="楷体_GB2312" pitchFamily="49" charset="-122"/>
              <a:cs typeface="+mn-cs"/>
            </a:endParaRPr>
          </a:p>
          <a:p>
            <a:pPr marR="0" defTabSz="914400">
              <a:buClrTx/>
              <a:buSzTx/>
              <a:buFontTx/>
              <a:buNone/>
              <a:defRPr/>
            </a:pPr>
            <a:r>
              <a:rPr kumimoji="1" lang="zh-CN" altLang="en-US" sz="1800" kern="1200" cap="none" spc="0" normalizeH="0" baseline="0" noProof="0" dirty="0">
                <a:latin typeface="+mn-ea"/>
                <a:ea typeface="楷体_GB2312" pitchFamily="49" charset="-122"/>
                <a:cs typeface="+mn-cs"/>
              </a:rPr>
              <a:t>     </a:t>
            </a:r>
            <a:r>
              <a:rPr kumimoji="1" lang="en-US" altLang="zh-CN" sz="1800" kern="1200" cap="none" spc="0" normalizeH="0" baseline="0" noProof="0" dirty="0">
                <a:latin typeface="+mn-ea"/>
                <a:ea typeface="楷体_GB2312" pitchFamily="49" charset="-122"/>
                <a:cs typeface="+mn-cs"/>
              </a:rPr>
              <a:t>RFID </a:t>
            </a:r>
            <a:r>
              <a:rPr kumimoji="1" lang="zh-CN" altLang="zh-CN" sz="1800" kern="1200" cap="none" spc="0" normalizeH="0" baseline="0" noProof="0" dirty="0">
                <a:latin typeface="+mn-ea"/>
                <a:ea typeface="楷体_GB2312" pitchFamily="49" charset="-122"/>
                <a:cs typeface="+mn-cs"/>
              </a:rPr>
              <a:t>应用解决方案系统</a:t>
            </a:r>
            <a:r>
              <a:rPr kumimoji="1" lang="en-US" altLang="zh-CN" sz="1800" kern="1200" cap="none" spc="0" normalizeH="0" baseline="0" noProof="0" dirty="0">
                <a:latin typeface="+mn-ea"/>
                <a:ea typeface="楷体_GB2312" pitchFamily="49" charset="-122"/>
                <a:cs typeface="+mn-cs"/>
              </a:rPr>
              <a:t>1</a:t>
            </a:r>
            <a:r>
              <a:rPr kumimoji="1" lang="zh-CN" altLang="zh-CN" sz="1800" kern="1200" cap="none" spc="0" normalizeH="0" baseline="0" noProof="0" dirty="0">
                <a:latin typeface="+mn-ea"/>
                <a:ea typeface="楷体_GB2312" pitchFamily="49" charset="-122"/>
                <a:cs typeface="+mn-cs"/>
              </a:rPr>
              <a:t>、主要是在每一个固定资产贴</a:t>
            </a:r>
            <a:r>
              <a:rPr kumimoji="1" lang="en-US" altLang="zh-CN" sz="1800" kern="1200" cap="none" spc="0" normalizeH="0" baseline="0" noProof="0" dirty="0">
                <a:latin typeface="+mn-ea"/>
                <a:ea typeface="楷体_GB2312" pitchFamily="49" charset="-122"/>
                <a:cs typeface="+mn-cs"/>
              </a:rPr>
              <a:t>RFID</a:t>
            </a:r>
            <a:r>
              <a:rPr kumimoji="1" lang="zh-CN" altLang="zh-CN" sz="1800" kern="1200" cap="none" spc="0" normalizeH="0" baseline="0" noProof="0" dirty="0">
                <a:latin typeface="+mn-ea"/>
                <a:ea typeface="楷体_GB2312" pitchFamily="49" charset="-122"/>
                <a:cs typeface="+mn-cs"/>
              </a:rPr>
              <a:t>标签，并给系统操作人员分配相应的权限；</a:t>
            </a:r>
            <a:r>
              <a:rPr kumimoji="1" lang="en-US" altLang="zh-CN" sz="1800" kern="1200" cap="none" spc="0" normalizeH="0" baseline="0" noProof="0" dirty="0">
                <a:latin typeface="+mn-ea"/>
                <a:ea typeface="楷体_GB2312" pitchFamily="49" charset="-122"/>
                <a:cs typeface="+mn-cs"/>
              </a:rPr>
              <a:t>2</a:t>
            </a:r>
            <a:r>
              <a:rPr kumimoji="1" lang="zh-CN" altLang="zh-CN" sz="1800" kern="1200" cap="none" spc="0" normalizeH="0" baseline="0" noProof="0" dirty="0">
                <a:latin typeface="+mn-ea"/>
                <a:ea typeface="楷体_GB2312" pitchFamily="49" charset="-122"/>
                <a:cs typeface="+mn-cs"/>
              </a:rPr>
              <a:t>、给工作人员配备</a:t>
            </a:r>
            <a:r>
              <a:rPr kumimoji="1" lang="en-US" altLang="zh-CN" sz="1800" kern="1200" cap="none" spc="0" normalizeH="0" baseline="0" noProof="0" dirty="0">
                <a:latin typeface="+mn-ea"/>
                <a:ea typeface="楷体_GB2312" pitchFamily="49" charset="-122"/>
                <a:cs typeface="+mn-cs"/>
              </a:rPr>
              <a:t>RFID</a:t>
            </a:r>
            <a:r>
              <a:rPr kumimoji="1" lang="zh-CN" altLang="zh-CN" sz="1800" kern="1200" cap="none" spc="0" normalizeH="0" baseline="0" noProof="0" dirty="0">
                <a:latin typeface="+mn-ea"/>
                <a:ea typeface="楷体_GB2312" pitchFamily="49" charset="-122"/>
                <a:cs typeface="+mn-cs"/>
              </a:rPr>
              <a:t>手持终端、并在公司、分公司（大型的转运点）手持终端及</a:t>
            </a:r>
            <a:r>
              <a:rPr kumimoji="1" lang="en-US" altLang="zh-CN" sz="1800" kern="1200" cap="none" spc="0" normalizeH="0" baseline="0" noProof="0" dirty="0">
                <a:latin typeface="+mn-ea"/>
                <a:ea typeface="楷体_GB2312" pitchFamily="49" charset="-122"/>
                <a:cs typeface="+mn-cs"/>
              </a:rPr>
              <a:t>RFID</a:t>
            </a:r>
            <a:r>
              <a:rPr kumimoji="1" lang="zh-CN" altLang="zh-CN" sz="1800" kern="1200" cap="none" spc="0" normalizeH="0" baseline="0" noProof="0" dirty="0">
                <a:latin typeface="+mn-ea"/>
                <a:ea typeface="楷体_GB2312" pitchFamily="49" charset="-122"/>
                <a:cs typeface="+mn-cs"/>
              </a:rPr>
              <a:t>通道采集到的数据可以通过局域网、广域网与服务器进行同步及实时数据交互，</a:t>
            </a:r>
            <a:r>
              <a:rPr kumimoji="1" lang="en-US" altLang="zh-CN" sz="1800" kern="1200" cap="none" spc="0" normalizeH="0" baseline="0" noProof="0" dirty="0">
                <a:latin typeface="+mn-ea"/>
                <a:ea typeface="楷体_GB2312" pitchFamily="49" charset="-122"/>
                <a:cs typeface="+mn-cs"/>
              </a:rPr>
              <a:t>3</a:t>
            </a:r>
            <a:r>
              <a:rPr kumimoji="1" lang="zh-CN" altLang="zh-CN" sz="1800" kern="1200" cap="none" spc="0" normalizeH="0" baseline="0" noProof="0" dirty="0">
                <a:latin typeface="+mn-ea"/>
                <a:ea typeface="楷体_GB2312" pitchFamily="49" charset="-122"/>
                <a:cs typeface="+mn-cs"/>
              </a:rPr>
              <a:t>、管理人员可以通过电脑、</a:t>
            </a:r>
            <a:r>
              <a:rPr kumimoji="1" lang="en-US" altLang="zh-CN" sz="1800" kern="1200" cap="none" spc="0" normalizeH="0" baseline="0" noProof="0" dirty="0">
                <a:latin typeface="+mn-ea"/>
                <a:ea typeface="楷体_GB2312" pitchFamily="49" charset="-122"/>
                <a:cs typeface="+mn-cs"/>
              </a:rPr>
              <a:t>PDA</a:t>
            </a:r>
            <a:r>
              <a:rPr kumimoji="1" lang="zh-CN" altLang="zh-CN" sz="1800" kern="1200" cap="none" spc="0" normalizeH="0" baseline="0" noProof="0" dirty="0">
                <a:latin typeface="+mn-ea"/>
                <a:ea typeface="楷体_GB2312" pitchFamily="49" charset="-122"/>
                <a:cs typeface="+mn-cs"/>
              </a:rPr>
              <a:t>进行</a:t>
            </a:r>
            <a:r>
              <a:rPr kumimoji="1" lang="zh-CN" altLang="en-US" sz="1800" kern="1200" cap="none" spc="0" normalizeH="0" baseline="0" noProof="0" dirty="0">
                <a:latin typeface="+mn-ea"/>
                <a:ea typeface="楷体_GB2312" pitchFamily="49" charset="-122"/>
                <a:cs typeface="+mn-cs"/>
              </a:rPr>
              <a:t>系统管理及</a:t>
            </a:r>
            <a:r>
              <a:rPr kumimoji="1" lang="zh-CN" altLang="zh-CN" sz="1800" kern="1200" cap="none" spc="0" normalizeH="0" baseline="0" noProof="0" dirty="0">
                <a:latin typeface="+mn-ea"/>
                <a:ea typeface="楷体_GB2312" pitchFamily="49" charset="-122"/>
                <a:cs typeface="+mn-cs"/>
              </a:rPr>
              <a:t>数据查询</a:t>
            </a:r>
            <a:endParaRPr kumimoji="1" lang="zh-CN" altLang="zh-CN" sz="1800" kern="1200" cap="none" spc="0" normalizeH="0" baseline="0" noProof="0" dirty="0">
              <a:latin typeface="+mn-ea"/>
              <a:ea typeface="楷体_GB2312" pitchFamily="49" charset="-122"/>
              <a:cs typeface="+mn-cs"/>
            </a:endParaRPr>
          </a:p>
        </p:txBody>
      </p:sp>
      <p:sp>
        <p:nvSpPr>
          <p:cNvPr id="11" name="矩形 10"/>
          <p:cNvSpPr/>
          <p:nvPr/>
        </p:nvSpPr>
        <p:spPr>
          <a:xfrm>
            <a:off x="304800" y="1676400"/>
            <a:ext cx="4572000" cy="1754188"/>
          </a:xfrm>
          <a:prstGeom prst="rect">
            <a:avLst/>
          </a:prstGeom>
        </p:spPr>
        <p:txBody>
          <a:bodyPr>
            <a:spAutoFit/>
          </a:bodyPr>
          <a:lstStyle/>
          <a:p>
            <a:pPr marL="609600" marR="0" lvl="0" indent="-609600" algn="l" defTabSz="914400" rtl="0" eaLnBrk="0" fontAlgn="base" latinLnBrk="0" hangingPunct="0">
              <a:lnSpc>
                <a:spcPct val="15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accent2"/>
                </a:solidFill>
                <a:effectLst/>
                <a:uLnTx/>
                <a:uFillTx/>
                <a:latin typeface="Arial" panose="020B0604020202020204" pitchFamily="34" charset="0"/>
                <a:ea typeface="楷体_GB2312" pitchFamily="49" charset="-122"/>
                <a:cs typeface="+mn-cs"/>
              </a:rPr>
              <a:t>安全体系：</a:t>
            </a:r>
            <a:endParaRPr kumimoji="1" lang="zh-CN" altLang="en-US" sz="1800" b="0" i="0" u="none" strike="noStrike" kern="1200" cap="none" spc="0" normalizeH="0" baseline="0" noProof="0" dirty="0">
              <a:ln>
                <a:noFill/>
              </a:ln>
              <a:solidFill>
                <a:schemeClr val="accent2"/>
              </a:solidFill>
              <a:effectLst/>
              <a:uLnTx/>
              <a:uFillTx/>
              <a:latin typeface="Arial" panose="020B0604020202020204" pitchFamily="34" charset="0"/>
              <a:ea typeface="楷体_GB2312" pitchFamily="49" charset="-122"/>
              <a:cs typeface="+mn-cs"/>
            </a:endParaRPr>
          </a:p>
          <a:p>
            <a:pPr marL="609600" marR="0" lvl="0" indent="-609600" algn="l" defTabSz="914400" rtl="0" eaLnBrk="0" fontAlgn="base" latinLnBrk="0" hangingPunct="0">
              <a:lnSpc>
                <a:spcPct val="15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     </a:t>
            </a:r>
            <a:r>
              <a:rPr kumimoji="1"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为确保数据安全有效，根据作业人员的职能及所属部门为使用</a:t>
            </a:r>
            <a:r>
              <a:rPr kumimoji="1" lang="en-US" altLang="zh-CN" sz="1800" b="0" i="0" u="none" strike="noStrike" kern="1200" cap="none" spc="0" normalizeH="0" baseline="0" noProof="0" dirty="0">
                <a:ln>
                  <a:noFill/>
                </a:ln>
                <a:solidFill>
                  <a:schemeClr val="tx1"/>
                </a:solidFill>
                <a:effectLst/>
                <a:uLnTx/>
                <a:uFillTx/>
                <a:latin typeface="+mn-ea"/>
                <a:ea typeface="楷体_GB2312" pitchFamily="49" charset="-122"/>
                <a:cs typeface="+mn-cs"/>
              </a:rPr>
              <a:t>RFID</a:t>
            </a:r>
            <a:r>
              <a:rPr kumimoji="1"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资产管理系统的每一位操作员都分配权限。</a:t>
            </a:r>
            <a:endParaRPr kumimoji="1"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3" name="标题 1"/>
          <p:cNvSpPr>
            <a:spLocks noGrp="1"/>
          </p:cNvSpPr>
          <p:nvPr>
            <p:ph type="title"/>
          </p:nvPr>
        </p:nvSpPr>
        <p:spPr>
          <a:xfrm>
            <a:off x="762000" y="503238"/>
            <a:ext cx="7848600"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2" name="图片 93"/>
          <p:cNvPicPr>
            <a:picLocks noChangeAspect="1"/>
          </p:cNvPicPr>
          <p:nvPr/>
        </p:nvPicPr>
        <p:blipFill>
          <a:blip r:embed="rId1"/>
          <a:stretch>
            <a:fillRect/>
          </a:stretch>
        </p:blipFill>
        <p:spPr>
          <a:xfrm>
            <a:off x="4876800" y="912495"/>
            <a:ext cx="4123055" cy="2897505"/>
          </a:xfrm>
          <a:prstGeom prst="rect">
            <a:avLst/>
          </a:prstGeom>
          <a:noFill/>
          <a:ln w="9525">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6" name="标题 1"/>
          <p:cNvSpPr>
            <a:spLocks noGrp="1"/>
          </p:cNvSpPr>
          <p:nvPr>
            <p:ph type="title"/>
          </p:nvPr>
        </p:nvSpPr>
        <p:spPr>
          <a:xfrm>
            <a:off x="762000" y="503238"/>
            <a:ext cx="7848600"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sp>
        <p:nvSpPr>
          <p:cNvPr id="30723" name="文本占位符 2"/>
          <p:cNvSpPr>
            <a:spLocks noGrp="1"/>
          </p:cNvSpPr>
          <p:nvPr>
            <p:ph type="body" sz="half" idx="1"/>
          </p:nvPr>
        </p:nvSpPr>
        <p:spPr>
          <a:xfrm>
            <a:off x="304800" y="1067435"/>
            <a:ext cx="8534400" cy="3352800"/>
          </a:xfrm>
        </p:spPr>
        <p:txBody>
          <a:bodyPr vert="horz" wrap="square" lIns="91440" tIns="45720" rIns="91440" bIns="45720" anchor="t"/>
          <a:p>
            <a:r>
              <a:rPr dirty="0">
                <a:ea typeface="宋体" panose="02010600030101010101" pitchFamily="2" charset="-122"/>
              </a:rPr>
              <a:t>资产类别维护：维护固定资产类别</a:t>
            </a:r>
            <a:endParaRPr dirty="0">
              <a:ea typeface="宋体" panose="02010600030101010101" pitchFamily="2" charset="-122"/>
            </a:endParaRPr>
          </a:p>
          <a:p>
            <a:r>
              <a:rPr dirty="0">
                <a:ea typeface="宋体" panose="02010600030101010101" pitchFamily="2" charset="-122"/>
              </a:rPr>
              <a:t>资产部门（存放地点维护）：维护固定资产部门和存放地点</a:t>
            </a:r>
            <a:endParaRPr dirty="0">
              <a:ea typeface="宋体" panose="02010600030101010101" pitchFamily="2" charset="-122"/>
            </a:endParaRPr>
          </a:p>
          <a:p>
            <a:r>
              <a:rPr dirty="0">
                <a:ea typeface="宋体" panose="02010600030101010101" pitchFamily="2" charset="-122"/>
              </a:rPr>
              <a:t>资产编码规则设置：设置固定资产编码自动生成规则</a:t>
            </a:r>
            <a:endParaRPr dirty="0">
              <a:ea typeface="宋体" panose="02010600030101010101" pitchFamily="2" charset="-122"/>
            </a:endParaRPr>
          </a:p>
          <a:p>
            <a:r>
              <a:rPr dirty="0">
                <a:ea typeface="宋体" panose="02010600030101010101" pitchFamily="2" charset="-122"/>
              </a:rPr>
              <a:t>资产变动业务单据维护：设置固定资产各业务的单据号（如 盘点表单据号：PD20090516等）</a:t>
            </a:r>
            <a:endParaRPr dirty="0">
              <a:ea typeface="宋体" panose="02010600030101010101" pitchFamily="2" charset="-122"/>
            </a:endParaRPr>
          </a:p>
          <a:p>
            <a:r>
              <a:rPr dirty="0">
                <a:ea typeface="宋体" panose="02010600030101010101" pitchFamily="2" charset="-122"/>
              </a:rPr>
              <a:t>资产计量单位维护：维护固定资产的计算单位（如 台，座，个等）</a:t>
            </a:r>
            <a:endParaRPr dirty="0">
              <a:ea typeface="宋体" panose="02010600030101010101" pitchFamily="2" charset="-122"/>
            </a:endParaRPr>
          </a:p>
          <a:p>
            <a:r>
              <a:rPr dirty="0">
                <a:ea typeface="宋体" panose="02010600030101010101" pitchFamily="2" charset="-122"/>
              </a:rPr>
              <a:t>资产写入权限设置：设置单个固定资产写入权限，新建的固定资产，都有一次写入资产数据的权限，写入过后，如果还需进行粘贴，</a:t>
            </a:r>
            <a:endParaRPr dirty="0">
              <a:ea typeface="宋体" panose="02010600030101010101" pitchFamily="2" charset="-122"/>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Rectangle 2"/>
          <p:cNvSpPr>
            <a:spLocks noGrp="1" noChangeArrowheads="1"/>
          </p:cNvSpPr>
          <p:nvPr>
            <p:ph type="title"/>
          </p:nvPr>
        </p:nvSpPr>
        <p:spPr>
          <a:xfrm>
            <a:off x="762000" y="503238"/>
            <a:ext cx="7848600"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sp>
        <p:nvSpPr>
          <p:cNvPr id="31747" name="内容占位符 12"/>
          <p:cNvSpPr>
            <a:spLocks noGrp="1"/>
          </p:cNvSpPr>
          <p:nvPr>
            <p:ph idx="1"/>
          </p:nvPr>
        </p:nvSpPr>
        <p:spPr>
          <a:xfrm>
            <a:off x="401955" y="1214120"/>
            <a:ext cx="6313805" cy="4953635"/>
          </a:xfrm>
        </p:spPr>
        <p:txBody>
          <a:bodyPr vert="horz" wrap="square" lIns="91440" tIns="45720" rIns="91440" bIns="45720" anchor="t"/>
          <a:p>
            <a:r>
              <a:rPr lang="zh-CN" altLang="zh-CN" sz="2400" dirty="0">
                <a:ea typeface="宋体" panose="02010600030101010101" pitchFamily="2" charset="-122"/>
              </a:rPr>
              <a:t>资产手动新增：操作员可以手动新增固定资产，资产编码通过维护好的资产编码规则自动生成，</a:t>
            </a:r>
            <a:endParaRPr lang="zh-CN" altLang="zh-CN" sz="2400" dirty="0">
              <a:ea typeface="宋体" panose="02010600030101010101" pitchFamily="2" charset="-122"/>
            </a:endParaRPr>
          </a:p>
          <a:p>
            <a:r>
              <a:rPr lang="zh-CN" altLang="zh-CN" sz="2400" dirty="0">
                <a:ea typeface="宋体" panose="02010600030101010101" pitchFamily="2" charset="-122"/>
              </a:rPr>
              <a:t>从金蝶系统自动引入资产：操作员可以自动从金蝶系统引入固定资产，引入过来的资产自动生成RFID标签数据</a:t>
            </a:r>
            <a:endParaRPr lang="zh-CN" altLang="zh-CN" sz="2400" dirty="0">
              <a:ea typeface="宋体" panose="02010600030101010101" pitchFamily="2" charset="-122"/>
            </a:endParaRPr>
          </a:p>
          <a:p>
            <a:r>
              <a:rPr lang="zh-CN" altLang="zh-CN" sz="2400" dirty="0">
                <a:ea typeface="宋体" panose="02010600030101010101" pitchFamily="2" charset="-122"/>
              </a:rPr>
              <a:t>从金蝶外部文件引入资产：操作员可以从外部文件（EXCEL文档）引入固定资产，引入过来的资产自动RFID标签数据</a:t>
            </a:r>
            <a:endParaRPr lang="zh-CN" altLang="zh-CN" sz="2400" dirty="0">
              <a:ea typeface="宋体" panose="02010600030101010101" pitchFamily="2" charset="-122"/>
            </a:endParaRPr>
          </a:p>
          <a:p>
            <a:r>
              <a:rPr lang="zh-CN" altLang="zh-CN" sz="2400" dirty="0">
                <a:ea typeface="宋体" panose="02010600030101010101" pitchFamily="2" charset="-122"/>
              </a:rPr>
              <a:t>资产修改：操作员可以对已经维护好的资产进行手动修改部分信息。</a:t>
            </a:r>
            <a:endParaRPr lang="zh-CN" altLang="zh-CN" sz="2400" dirty="0">
              <a:ea typeface="宋体" panose="02010600030101010101" pitchFamily="2" charset="-122"/>
            </a:endParaRPr>
          </a:p>
        </p:txBody>
      </p:sp>
      <p:pic>
        <p:nvPicPr>
          <p:cNvPr id="31748" name="图片 10"/>
          <p:cNvPicPr>
            <a:picLocks noChangeAspect="1"/>
          </p:cNvPicPr>
          <p:nvPr/>
        </p:nvPicPr>
        <p:blipFill>
          <a:blip r:embed="rId1"/>
          <a:stretch>
            <a:fillRect/>
          </a:stretch>
        </p:blipFill>
        <p:spPr>
          <a:xfrm>
            <a:off x="7194550" y="2455863"/>
            <a:ext cx="1209675" cy="1100137"/>
          </a:xfrm>
          <a:prstGeom prst="rect">
            <a:avLst/>
          </a:prstGeom>
          <a:noFill/>
          <a:ln w="9525">
            <a:noFill/>
          </a:ln>
        </p:spPr>
      </p:pic>
      <p:sp>
        <p:nvSpPr>
          <p:cNvPr id="3" name="箭头: 下 2"/>
          <p:cNvSpPr/>
          <p:nvPr/>
        </p:nvSpPr>
        <p:spPr>
          <a:xfrm>
            <a:off x="7458075" y="1917700"/>
            <a:ext cx="161925" cy="492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grpSp>
        <p:nvGrpSpPr>
          <p:cNvPr id="31750" name="组合 4"/>
          <p:cNvGrpSpPr/>
          <p:nvPr/>
        </p:nvGrpSpPr>
        <p:grpSpPr>
          <a:xfrm>
            <a:off x="7132638" y="522288"/>
            <a:ext cx="1371600" cy="1279525"/>
            <a:chOff x="4175562" y="1351542"/>
            <a:chExt cx="1692924" cy="1368696"/>
          </a:xfrm>
        </p:grpSpPr>
        <p:pic>
          <p:nvPicPr>
            <p:cNvPr id="31761" name="图片 17"/>
            <p:cNvPicPr>
              <a:picLocks noChangeAspect="1"/>
            </p:cNvPicPr>
            <p:nvPr/>
          </p:nvPicPr>
          <p:blipFill>
            <a:blip r:embed="rId2"/>
            <a:stretch>
              <a:fillRect/>
            </a:stretch>
          </p:blipFill>
          <p:spPr>
            <a:xfrm>
              <a:off x="4188752" y="1351542"/>
              <a:ext cx="1487783" cy="1116792"/>
            </a:xfrm>
            <a:prstGeom prst="rect">
              <a:avLst/>
            </a:prstGeom>
            <a:noFill/>
            <a:ln w="9525">
              <a:noFill/>
            </a:ln>
          </p:spPr>
        </p:pic>
        <p:sp>
          <p:nvSpPr>
            <p:cNvPr id="15" name="文本框 98"/>
            <p:cNvSpPr txBox="1">
              <a:spLocks noChangeArrowheads="1"/>
            </p:cNvSpPr>
            <p:nvPr/>
          </p:nvSpPr>
          <p:spPr bwMode="auto">
            <a:xfrm>
              <a:off x="4175562" y="2448537"/>
              <a:ext cx="1692924" cy="27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申请购买固定资产</a:t>
              </a:r>
              <a:endParaRPr kumimoji="0" lang="zh-CN" altLang="en-US" sz="105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p:txBody>
        </p:sp>
      </p:grpSp>
      <p:pic>
        <p:nvPicPr>
          <p:cNvPr id="31751" name="图片 3"/>
          <p:cNvPicPr>
            <a:picLocks noChangeAspect="1"/>
          </p:cNvPicPr>
          <p:nvPr/>
        </p:nvPicPr>
        <p:blipFill>
          <a:blip r:embed="rId3"/>
          <a:srcRect l="10834" t="5869" r="8333" b="11832"/>
          <a:stretch>
            <a:fillRect/>
          </a:stretch>
        </p:blipFill>
        <p:spPr>
          <a:xfrm>
            <a:off x="6391275" y="1838325"/>
            <a:ext cx="914400" cy="649288"/>
          </a:xfrm>
          <a:prstGeom prst="rect">
            <a:avLst/>
          </a:prstGeom>
          <a:noFill/>
          <a:ln w="9525">
            <a:noFill/>
          </a:ln>
        </p:spPr>
      </p:pic>
      <p:sp>
        <p:nvSpPr>
          <p:cNvPr id="17" name="箭头: 下 16"/>
          <p:cNvSpPr/>
          <p:nvPr/>
        </p:nvSpPr>
        <p:spPr>
          <a:xfrm rot="10800000">
            <a:off x="7924800" y="1924050"/>
            <a:ext cx="152400" cy="485775"/>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18" name="箭头: 下 17"/>
          <p:cNvSpPr/>
          <p:nvPr/>
        </p:nvSpPr>
        <p:spPr>
          <a:xfrm>
            <a:off x="7396163" y="3551238"/>
            <a:ext cx="147638" cy="466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grpSp>
        <p:nvGrpSpPr>
          <p:cNvPr id="31754" name="组合 103"/>
          <p:cNvGrpSpPr/>
          <p:nvPr/>
        </p:nvGrpSpPr>
        <p:grpSpPr>
          <a:xfrm>
            <a:off x="7364413" y="4032250"/>
            <a:ext cx="944562" cy="1223963"/>
            <a:chOff x="2437001" y="1231992"/>
            <a:chExt cx="973598" cy="1452857"/>
          </a:xfrm>
        </p:grpSpPr>
        <p:pic>
          <p:nvPicPr>
            <p:cNvPr id="31759" name="图片 104"/>
            <p:cNvPicPr>
              <a:picLocks noChangeAspect="1"/>
            </p:cNvPicPr>
            <p:nvPr/>
          </p:nvPicPr>
          <p:blipFill>
            <a:blip r:embed="rId4"/>
            <a:srcRect l="7224" t="1993" r="7578"/>
            <a:stretch>
              <a:fillRect/>
            </a:stretch>
          </p:blipFill>
          <p:spPr>
            <a:xfrm>
              <a:off x="2437001" y="1231992"/>
              <a:ext cx="973598" cy="1158027"/>
            </a:xfrm>
            <a:prstGeom prst="rect">
              <a:avLst/>
            </a:prstGeom>
            <a:noFill/>
            <a:ln w="9525">
              <a:noFill/>
            </a:ln>
          </p:spPr>
        </p:pic>
        <p:sp>
          <p:nvSpPr>
            <p:cNvPr id="31760" name="文本框 98"/>
            <p:cNvSpPr txBox="1"/>
            <p:nvPr/>
          </p:nvSpPr>
          <p:spPr>
            <a:xfrm>
              <a:off x="2519218" y="2319681"/>
              <a:ext cx="780326" cy="36516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400" b="1" dirty="0">
                  <a:ea typeface="楷体_GB2312"/>
                </a:rPr>
                <a:t>采购部</a:t>
              </a:r>
              <a:endParaRPr lang="zh-CN" altLang="en-US" sz="1400" b="1" dirty="0">
                <a:ea typeface="楷体_GB2312"/>
              </a:endParaRPr>
            </a:p>
          </p:txBody>
        </p:sp>
      </p:grpSp>
      <p:sp>
        <p:nvSpPr>
          <p:cNvPr id="31755" name="文本框 98"/>
          <p:cNvSpPr txBox="1"/>
          <p:nvPr/>
        </p:nvSpPr>
        <p:spPr>
          <a:xfrm>
            <a:off x="7458075" y="3536950"/>
            <a:ext cx="731838" cy="307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400" b="1" dirty="0">
                <a:ea typeface="楷体_GB2312"/>
              </a:rPr>
              <a:t>资产部</a:t>
            </a:r>
            <a:endParaRPr lang="zh-CN" altLang="en-US" sz="1400" b="1" dirty="0">
              <a:ea typeface="楷体_GB2312"/>
            </a:endParaRPr>
          </a:p>
        </p:txBody>
      </p:sp>
      <p:sp>
        <p:nvSpPr>
          <p:cNvPr id="23" name="箭头: 下 22"/>
          <p:cNvSpPr/>
          <p:nvPr/>
        </p:nvSpPr>
        <p:spPr>
          <a:xfrm>
            <a:off x="8099425" y="5018088"/>
            <a:ext cx="147638" cy="465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pic>
        <p:nvPicPr>
          <p:cNvPr id="31757" name="图片 4"/>
          <p:cNvPicPr>
            <a:picLocks noChangeAspect="1"/>
          </p:cNvPicPr>
          <p:nvPr/>
        </p:nvPicPr>
        <p:blipFill>
          <a:blip r:embed="rId5"/>
          <a:stretch>
            <a:fillRect/>
          </a:stretch>
        </p:blipFill>
        <p:spPr>
          <a:xfrm>
            <a:off x="7519988" y="5519738"/>
            <a:ext cx="714375" cy="896937"/>
          </a:xfrm>
          <a:prstGeom prst="rect">
            <a:avLst/>
          </a:prstGeom>
          <a:noFill/>
          <a:ln w="9525">
            <a:noFill/>
          </a:ln>
        </p:spPr>
      </p:pic>
      <p:sp>
        <p:nvSpPr>
          <p:cNvPr id="31758" name="文本框 98"/>
          <p:cNvSpPr txBox="1"/>
          <p:nvPr/>
        </p:nvSpPr>
        <p:spPr>
          <a:xfrm>
            <a:off x="7554913" y="6372225"/>
            <a:ext cx="757237" cy="307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400" b="1" dirty="0">
                <a:ea typeface="楷体_GB2312"/>
              </a:rPr>
              <a:t>供应商</a:t>
            </a:r>
            <a:endParaRPr lang="zh-CN" altLang="en-US" sz="1400" b="1" dirty="0">
              <a:ea typeface="楷体_GB2312"/>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xfrm>
            <a:off x="762000" y="503238"/>
            <a:ext cx="7848600" cy="5635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28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33795" name="图片 2"/>
          <p:cNvPicPr>
            <a:picLocks noChangeAspect="1"/>
          </p:cNvPicPr>
          <p:nvPr/>
        </p:nvPicPr>
        <p:blipFill>
          <a:blip r:embed="rId1"/>
          <a:stretch>
            <a:fillRect/>
          </a:stretch>
        </p:blipFill>
        <p:spPr>
          <a:xfrm>
            <a:off x="7735888" y="1676400"/>
            <a:ext cx="1371600" cy="984250"/>
          </a:xfrm>
          <a:prstGeom prst="rect">
            <a:avLst/>
          </a:prstGeom>
          <a:noFill/>
          <a:ln w="9525">
            <a:noFill/>
          </a:ln>
        </p:spPr>
      </p:pic>
      <p:pic>
        <p:nvPicPr>
          <p:cNvPr id="33796" name="图片 3"/>
          <p:cNvPicPr>
            <a:picLocks noChangeAspect="1"/>
          </p:cNvPicPr>
          <p:nvPr/>
        </p:nvPicPr>
        <p:blipFill>
          <a:blip r:embed="rId2"/>
          <a:stretch>
            <a:fillRect/>
          </a:stretch>
        </p:blipFill>
        <p:spPr>
          <a:xfrm>
            <a:off x="5486400" y="1216025"/>
            <a:ext cx="1689100" cy="1920875"/>
          </a:xfrm>
          <a:prstGeom prst="rect">
            <a:avLst/>
          </a:prstGeom>
          <a:noFill/>
          <a:ln w="9525">
            <a:noFill/>
          </a:ln>
        </p:spPr>
      </p:pic>
      <p:cxnSp>
        <p:nvCxnSpPr>
          <p:cNvPr id="7" name="直接连接符 6"/>
          <p:cNvCxnSpPr>
            <a:stCxn id="33796" idx="3"/>
            <a:endCxn id="33795" idx="1"/>
          </p:cNvCxnSpPr>
          <p:nvPr/>
        </p:nvCxnSpPr>
        <p:spPr>
          <a:xfrm flipV="1">
            <a:off x="7175500" y="2168525"/>
            <a:ext cx="560388" cy="7938"/>
          </a:xfrm>
          <a:prstGeom prst="line">
            <a:avLst/>
          </a:prstGeom>
          <a:ln w="66675">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pic>
        <p:nvPicPr>
          <p:cNvPr id="33798" name="图片 8"/>
          <p:cNvPicPr>
            <a:picLocks noChangeAspect="1"/>
          </p:cNvPicPr>
          <p:nvPr/>
        </p:nvPicPr>
        <p:blipFill>
          <a:blip r:embed="rId3"/>
          <a:srcRect r="7500"/>
          <a:stretch>
            <a:fillRect/>
          </a:stretch>
        </p:blipFill>
        <p:spPr>
          <a:xfrm>
            <a:off x="6000750" y="4754563"/>
            <a:ext cx="3062288" cy="1066800"/>
          </a:xfrm>
          <a:prstGeom prst="rect">
            <a:avLst/>
          </a:prstGeom>
          <a:noFill/>
          <a:ln w="9525">
            <a:noFill/>
          </a:ln>
        </p:spPr>
      </p:pic>
      <p:pic>
        <p:nvPicPr>
          <p:cNvPr id="33799" name="图片 9"/>
          <p:cNvPicPr>
            <a:picLocks noChangeAspect="1"/>
          </p:cNvPicPr>
          <p:nvPr/>
        </p:nvPicPr>
        <p:blipFill>
          <a:blip r:embed="rId4"/>
          <a:srcRect l="7845" t="20874" r="7574" b="16714"/>
          <a:stretch>
            <a:fillRect/>
          </a:stretch>
        </p:blipFill>
        <p:spPr>
          <a:xfrm>
            <a:off x="8174038" y="2009775"/>
            <a:ext cx="495300" cy="227013"/>
          </a:xfrm>
          <a:prstGeom prst="rect">
            <a:avLst/>
          </a:prstGeom>
          <a:noFill/>
          <a:ln w="9525">
            <a:noFill/>
          </a:ln>
        </p:spPr>
      </p:pic>
      <p:pic>
        <p:nvPicPr>
          <p:cNvPr id="33800" name="图片 10"/>
          <p:cNvPicPr>
            <a:picLocks noChangeAspect="1"/>
          </p:cNvPicPr>
          <p:nvPr/>
        </p:nvPicPr>
        <p:blipFill>
          <a:blip r:embed="rId5"/>
          <a:stretch>
            <a:fillRect/>
          </a:stretch>
        </p:blipFill>
        <p:spPr>
          <a:xfrm>
            <a:off x="6017578" y="3346450"/>
            <a:ext cx="3028950" cy="1408113"/>
          </a:xfrm>
          <a:prstGeom prst="rect">
            <a:avLst/>
          </a:prstGeom>
          <a:noFill/>
          <a:ln w="9525">
            <a:noFill/>
          </a:ln>
        </p:spPr>
      </p:pic>
      <p:sp>
        <p:nvSpPr>
          <p:cNvPr id="33801" name="内容占位符 12"/>
          <p:cNvSpPr>
            <a:spLocks noGrp="1"/>
          </p:cNvSpPr>
          <p:nvPr>
            <p:ph idx="1"/>
          </p:nvPr>
        </p:nvSpPr>
        <p:spPr>
          <a:xfrm>
            <a:off x="423863" y="1216025"/>
            <a:ext cx="4922837" cy="2395538"/>
          </a:xfrm>
        </p:spPr>
        <p:txBody>
          <a:bodyPr vert="horz" wrap="square" lIns="91440" tIns="45720" rIns="91440" bIns="45720" anchor="t"/>
          <a:p>
            <a:r>
              <a:rPr sz="1800" dirty="0">
                <a:ea typeface="宋体" panose="02010600030101010101" pitchFamily="2" charset="-122"/>
              </a:rPr>
              <a:t>资产维护</a:t>
            </a:r>
            <a:endParaRPr sz="1800" dirty="0">
              <a:ea typeface="宋体" panose="02010600030101010101" pitchFamily="2" charset="-122"/>
            </a:endParaRPr>
          </a:p>
          <a:p>
            <a:pPr>
              <a:buNone/>
            </a:pPr>
            <a:r>
              <a:rPr sz="1800" dirty="0">
                <a:ea typeface="宋体" panose="02010600030101010101" pitchFamily="2" charset="-122"/>
              </a:rPr>
              <a:t>资产手动新增：操作员可以手动新增固定资产，资产编码通过维护好的资产编码规则自动生成，</a:t>
            </a:r>
            <a:endParaRPr sz="1800" dirty="0">
              <a:ea typeface="宋体" panose="02010600030101010101" pitchFamily="2" charset="-122"/>
            </a:endParaRPr>
          </a:p>
          <a:p>
            <a:pPr>
              <a:buNone/>
            </a:pPr>
            <a:r>
              <a:rPr sz="1800" dirty="0">
                <a:ea typeface="宋体" panose="02010600030101010101" pitchFamily="2" charset="-122"/>
              </a:rPr>
              <a:t>从金蝶系统自动引入资产：操作员可以自动从金蝶系统引入固定资产，引入过来的资产自动生成RFID标签数据</a:t>
            </a:r>
            <a:endParaRPr sz="1800" dirty="0">
              <a:ea typeface="宋体" panose="02010600030101010101" pitchFamily="2" charset="-122"/>
            </a:endParaRPr>
          </a:p>
          <a:p>
            <a:pPr>
              <a:buNone/>
            </a:pPr>
            <a:r>
              <a:rPr sz="1800" dirty="0">
                <a:ea typeface="宋体" panose="02010600030101010101" pitchFamily="2" charset="-122"/>
              </a:rPr>
              <a:t>从金蝶外部文件引入资产：操作员可以从外部文件（EXCEL文档）引入固定资产，引入过来的资产自动RFID标签数据</a:t>
            </a:r>
            <a:endParaRPr sz="1800" dirty="0">
              <a:ea typeface="宋体" panose="02010600030101010101" pitchFamily="2" charset="-122"/>
            </a:endParaRPr>
          </a:p>
          <a:p>
            <a:pPr>
              <a:buNone/>
            </a:pPr>
            <a:r>
              <a:rPr sz="1800" dirty="0">
                <a:ea typeface="宋体" panose="02010600030101010101" pitchFamily="2" charset="-122"/>
              </a:rPr>
              <a:t>资产修改：操作员可以对已经维护好的资产进行手动修改部分信息。</a:t>
            </a:r>
            <a:endParaRPr sz="1800" dirty="0">
              <a:ea typeface="宋体" panose="02010600030101010101" pitchFamily="2" charset="-122"/>
            </a:endParaRPr>
          </a:p>
        </p:txBody>
      </p:sp>
      <p:sp>
        <p:nvSpPr>
          <p:cNvPr id="4" name="箭头: 下 3"/>
          <p:cNvSpPr/>
          <p:nvPr/>
        </p:nvSpPr>
        <p:spPr>
          <a:xfrm>
            <a:off x="6934200" y="2522538"/>
            <a:ext cx="141288"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15" name="箭头: 下 14"/>
          <p:cNvSpPr/>
          <p:nvPr/>
        </p:nvSpPr>
        <p:spPr>
          <a:xfrm rot="5400000">
            <a:off x="3834606" y="4980781"/>
            <a:ext cx="139700" cy="61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pic>
        <p:nvPicPr>
          <p:cNvPr id="33804" name="图片 4"/>
          <p:cNvPicPr>
            <a:picLocks noChangeAspect="1"/>
          </p:cNvPicPr>
          <p:nvPr/>
        </p:nvPicPr>
        <p:blipFill>
          <a:blip r:embed="rId6"/>
          <a:srcRect l="9529" t="35403" r="8990" b="26666"/>
          <a:stretch>
            <a:fillRect/>
          </a:stretch>
        </p:blipFill>
        <p:spPr>
          <a:xfrm>
            <a:off x="115888" y="4522788"/>
            <a:ext cx="2011362" cy="1249362"/>
          </a:xfrm>
          <a:prstGeom prst="rect">
            <a:avLst/>
          </a:prstGeom>
          <a:noFill/>
          <a:ln w="9525">
            <a:noFill/>
          </a:ln>
        </p:spPr>
      </p:pic>
      <p:pic>
        <p:nvPicPr>
          <p:cNvPr id="33805" name="图片 21"/>
          <p:cNvPicPr>
            <a:picLocks noChangeAspect="1"/>
          </p:cNvPicPr>
          <p:nvPr/>
        </p:nvPicPr>
        <p:blipFill>
          <a:blip r:embed="rId7"/>
          <a:stretch>
            <a:fillRect/>
          </a:stretch>
        </p:blipFill>
        <p:spPr>
          <a:xfrm flipH="1">
            <a:off x="2127250" y="4471988"/>
            <a:ext cx="1524000" cy="1452562"/>
          </a:xfrm>
          <a:prstGeom prst="rect">
            <a:avLst/>
          </a:prstGeom>
          <a:noFill/>
          <a:ln w="9525">
            <a:noFill/>
          </a:ln>
        </p:spPr>
      </p:pic>
      <p:sp>
        <p:nvSpPr>
          <p:cNvPr id="33806" name="文本框 5"/>
          <p:cNvSpPr txBox="1"/>
          <p:nvPr/>
        </p:nvSpPr>
        <p:spPr>
          <a:xfrm>
            <a:off x="7175500" y="2605088"/>
            <a:ext cx="1825625"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3200" dirty="0">
                <a:ea typeface="楷体_GB2312"/>
              </a:rPr>
              <a:t>资产登记</a:t>
            </a:r>
            <a:endParaRPr lang="zh-CN" altLang="en-US" sz="3200" dirty="0">
              <a:ea typeface="楷体_GB2312"/>
            </a:endParaRPr>
          </a:p>
        </p:txBody>
      </p:sp>
      <p:pic>
        <p:nvPicPr>
          <p:cNvPr id="33807" name="图片 7"/>
          <p:cNvPicPr>
            <a:picLocks noChangeAspect="1"/>
          </p:cNvPicPr>
          <p:nvPr/>
        </p:nvPicPr>
        <p:blipFill>
          <a:blip r:embed="rId8"/>
          <a:stretch>
            <a:fillRect/>
          </a:stretch>
        </p:blipFill>
        <p:spPr>
          <a:xfrm>
            <a:off x="7783513" y="363538"/>
            <a:ext cx="1309687" cy="1277937"/>
          </a:xfrm>
          <a:prstGeom prst="rect">
            <a:avLst/>
          </a:prstGeom>
          <a:noFill/>
          <a:ln w="9525">
            <a:noFill/>
          </a:ln>
        </p:spPr>
      </p:pic>
      <p:cxnSp>
        <p:nvCxnSpPr>
          <p:cNvPr id="20" name="直接连接符 19"/>
          <p:cNvCxnSpPr/>
          <p:nvPr/>
        </p:nvCxnSpPr>
        <p:spPr>
          <a:xfrm>
            <a:off x="6781800" y="1125538"/>
            <a:ext cx="1074738" cy="0"/>
          </a:xfrm>
          <a:prstGeom prst="line">
            <a:avLst/>
          </a:prstGeom>
          <a:ln w="66675">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781800" y="1098550"/>
            <a:ext cx="0" cy="417513"/>
          </a:xfrm>
          <a:prstGeom prst="line">
            <a:avLst/>
          </a:prstGeom>
          <a:ln w="66675">
            <a:solidFill>
              <a:schemeClr val="accent5">
                <a:lumMod val="10000"/>
              </a:schemeClr>
            </a:solidFill>
          </a:ln>
        </p:spPr>
        <p:style>
          <a:lnRef idx="1">
            <a:schemeClr val="accent1"/>
          </a:lnRef>
          <a:fillRef idx="0">
            <a:schemeClr val="accent1"/>
          </a:fillRef>
          <a:effectRef idx="0">
            <a:schemeClr val="accent1"/>
          </a:effectRef>
          <a:fontRef idx="minor">
            <a:schemeClr val="tx1"/>
          </a:fontRef>
        </p:style>
      </p:cxnSp>
      <p:sp>
        <p:nvSpPr>
          <p:cNvPr id="33810" name="文本框 26"/>
          <p:cNvSpPr txBox="1"/>
          <p:nvPr/>
        </p:nvSpPr>
        <p:spPr>
          <a:xfrm>
            <a:off x="7004050" y="5881688"/>
            <a:ext cx="182721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3200" dirty="0">
                <a:ea typeface="楷体_GB2312"/>
              </a:rPr>
              <a:t>资产贴标</a:t>
            </a:r>
            <a:endParaRPr lang="zh-CN" altLang="en-US" sz="3200" dirty="0">
              <a:ea typeface="楷体_GB2312"/>
            </a:endParaRPr>
          </a:p>
        </p:txBody>
      </p:sp>
      <p:sp>
        <p:nvSpPr>
          <p:cNvPr id="33811" name="文本框 27"/>
          <p:cNvSpPr txBox="1"/>
          <p:nvPr/>
        </p:nvSpPr>
        <p:spPr>
          <a:xfrm>
            <a:off x="1828800" y="6096000"/>
            <a:ext cx="2621280"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3200" dirty="0">
                <a:ea typeface="楷体_GB2312"/>
              </a:rPr>
              <a:t>资产购入盘点</a:t>
            </a:r>
            <a:endParaRPr lang="zh-CN" altLang="en-US" sz="3200" dirty="0">
              <a:ea typeface="楷体_GB2312"/>
            </a:endParaRPr>
          </a:p>
        </p:txBody>
      </p:sp>
      <p:pic>
        <p:nvPicPr>
          <p:cNvPr id="33812" name="Picture 2" descr="SNC00015"/>
          <p:cNvPicPr>
            <a:picLocks noChangeAspect="1"/>
          </p:cNvPicPr>
          <p:nvPr/>
        </p:nvPicPr>
        <p:blipFill>
          <a:blip r:embed="rId9"/>
          <a:stretch>
            <a:fillRect/>
          </a:stretch>
        </p:blipFill>
        <p:spPr>
          <a:xfrm>
            <a:off x="4343400" y="4624388"/>
            <a:ext cx="1530350" cy="1147762"/>
          </a:xfrm>
          <a:prstGeom prst="rect">
            <a:avLst/>
          </a:prstGeom>
          <a:noFill/>
          <a:ln w="9525">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占位符 2"/>
          <p:cNvSpPr>
            <a:spLocks noGrp="1"/>
          </p:cNvSpPr>
          <p:nvPr>
            <p:ph type="body" idx="1"/>
          </p:nvPr>
        </p:nvSpPr>
        <p:spPr>
          <a:xfrm>
            <a:off x="3008313" y="1111250"/>
            <a:ext cx="5943600" cy="5715000"/>
          </a:xfrm>
        </p:spPr>
        <p:txBody>
          <a:bodyPr vert="horz" wrap="square" lIns="91440" tIns="45720" rIns="91440" bIns="45720" anchor="b"/>
          <a:p>
            <a:pPr marL="342900" indent="-342900">
              <a:buClr>
                <a:schemeClr val="tx2"/>
              </a:buClr>
              <a:buFont typeface="Wingdings" panose="05000000000000000000" pitchFamily="2" charset="2"/>
              <a:buChar char="§"/>
            </a:pPr>
            <a:r>
              <a:rPr lang="zh-CN" altLang="en-US" sz="1600" b="1" dirty="0">
                <a:latin typeface="+mn-lt"/>
                <a:ea typeface="宋体" panose="02010600030101010101" pitchFamily="2" charset="-122"/>
                <a:cs typeface="+mn-cs"/>
              </a:rPr>
              <a:t>资产异动</a:t>
            </a:r>
            <a:endParaRPr lang="en-US" altLang="zh-CN" sz="1600" b="1" dirty="0">
              <a:latin typeface="+mn-lt"/>
              <a:ea typeface="宋体" panose="02010600030101010101" pitchFamily="2" charset="-122"/>
              <a:cs typeface="+mn-cs"/>
            </a:endParaRPr>
          </a:p>
          <a:p>
            <a:pPr marL="342900" indent="-342900"/>
            <a:r>
              <a:rPr lang="en-US" altLang="zh-CN" sz="1600" b="1" dirty="0">
                <a:latin typeface="华文宋体" pitchFamily="2" charset="-122"/>
                <a:ea typeface="华文宋体" pitchFamily="2" charset="-122"/>
                <a:cs typeface="+mn-cs"/>
              </a:rPr>
              <a:t>    </a:t>
            </a:r>
            <a:r>
              <a:rPr sz="1800" b="1" dirty="0">
                <a:latin typeface="华文宋体" pitchFamily="2" charset="-122"/>
                <a:ea typeface="华文宋体" pitchFamily="2" charset="-122"/>
                <a:cs typeface="+mn-cs"/>
              </a:rPr>
              <a:t>4.1.3 资产变动</a:t>
            </a:r>
            <a:endParaRPr sz="1800" b="1" dirty="0">
              <a:latin typeface="华文宋体" pitchFamily="2" charset="-122"/>
              <a:ea typeface="华文宋体" pitchFamily="2" charset="-122"/>
              <a:cs typeface="+mn-cs"/>
            </a:endParaRPr>
          </a:p>
          <a:p>
            <a:pPr marL="342900" indent="-342900"/>
            <a:r>
              <a:rPr sz="1800" b="1" dirty="0">
                <a:latin typeface="华文宋体" pitchFamily="2" charset="-122"/>
                <a:ea typeface="华文宋体" pitchFamily="2" charset="-122"/>
                <a:cs typeface="+mn-cs"/>
              </a:rPr>
              <a:t>资产管理系统资产清单与K3资产系统数据自动比对：资产管理系统资产清单与K3系统数据可以自动比对。</a:t>
            </a:r>
            <a:endParaRPr sz="1800" b="1" dirty="0">
              <a:latin typeface="华文宋体" pitchFamily="2" charset="-122"/>
              <a:ea typeface="华文宋体" pitchFamily="2" charset="-122"/>
              <a:cs typeface="+mn-cs"/>
            </a:endParaRPr>
          </a:p>
          <a:p>
            <a:pPr marL="342900" indent="-342900"/>
            <a:r>
              <a:rPr sz="1800" b="1" dirty="0">
                <a:latin typeface="华文宋体" pitchFamily="2" charset="-122"/>
                <a:ea typeface="华文宋体" pitchFamily="2" charset="-122"/>
                <a:cs typeface="+mn-cs"/>
              </a:rPr>
              <a:t>资产卡片信息引入：资产管理系统卡片信息可以自动引入到K3系统。资产变动ERP手工变动</a:t>
            </a:r>
            <a:endParaRPr sz="1800" b="1" dirty="0">
              <a:latin typeface="华文宋体" pitchFamily="2" charset="-122"/>
              <a:ea typeface="华文宋体" pitchFamily="2" charset="-122"/>
              <a:cs typeface="+mn-cs"/>
            </a:endParaRPr>
          </a:p>
          <a:p>
            <a:pPr marL="342900" indent="-342900"/>
            <a:r>
              <a:rPr sz="1800" b="1" dirty="0">
                <a:latin typeface="华文宋体" pitchFamily="2" charset="-122"/>
                <a:ea typeface="华文宋体" pitchFamily="2" charset="-122"/>
                <a:cs typeface="+mn-cs"/>
              </a:rPr>
              <a:t>资产调拨：资产调拨分部门内调拨和部门之间调拨，如果是部门内调拨，操作可以直接修改固定资产的信息，如果是部门间调拨，则需通过调出、调入单据进行处理</a:t>
            </a:r>
            <a:endParaRPr sz="1800" b="1" dirty="0">
              <a:latin typeface="华文宋体" pitchFamily="2" charset="-122"/>
              <a:ea typeface="华文宋体" pitchFamily="2" charset="-122"/>
              <a:cs typeface="+mn-cs"/>
            </a:endParaRPr>
          </a:p>
          <a:p>
            <a:pPr marL="342900" indent="-342900"/>
            <a:r>
              <a:rPr sz="1800" b="1" dirty="0">
                <a:latin typeface="华文宋体" pitchFamily="2" charset="-122"/>
                <a:ea typeface="华文宋体" pitchFamily="2" charset="-122"/>
                <a:cs typeface="+mn-cs"/>
              </a:rPr>
              <a:t>资产其它变动：资产其它变动有：资产出租、资产出借、资产报废、资产清理等，这些变动都通过资产变动单据来处理</a:t>
            </a:r>
            <a:endParaRPr sz="1800" b="1" dirty="0">
              <a:latin typeface="华文宋体" pitchFamily="2" charset="-122"/>
              <a:ea typeface="华文宋体" pitchFamily="2" charset="-122"/>
              <a:cs typeface="+mn-cs"/>
            </a:endParaRPr>
          </a:p>
          <a:p>
            <a:pPr marL="342900" indent="-342900"/>
            <a:r>
              <a:rPr sz="1800" b="1" dirty="0">
                <a:latin typeface="华文宋体" pitchFamily="2" charset="-122"/>
                <a:ea typeface="华文宋体" pitchFamily="2" charset="-122"/>
                <a:cs typeface="+mn-cs"/>
              </a:rPr>
              <a:t>资产盘点：资产盘点功能主要包括三大块，资产盘点表下载，资产盘点表上传、资产盘点内容与资产盘点表的自动比较，生成盘点表。</a:t>
            </a:r>
            <a:endParaRPr sz="1800" b="1" dirty="0">
              <a:latin typeface="华文宋体" pitchFamily="2" charset="-122"/>
              <a:ea typeface="华文宋体" pitchFamily="2" charset="-122"/>
              <a:cs typeface="+mn-cs"/>
            </a:endParaRPr>
          </a:p>
        </p:txBody>
      </p:sp>
      <p:sp>
        <p:nvSpPr>
          <p:cNvPr id="7" name="Rectangle 2"/>
          <p:cNvSpPr>
            <a:spLocks noGrp="1" noChangeArrowheads="1"/>
          </p:cNvSpPr>
          <p:nvPr>
            <p:ph type="title"/>
          </p:nvPr>
        </p:nvSpPr>
        <p:spPr>
          <a:xfrm>
            <a:off x="762000" y="503238"/>
            <a:ext cx="7848600" cy="5635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all"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3200" b="1" i="0" u="none" strike="noStrike" kern="0" cap="all"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3200" b="1" i="0" u="none" strike="noStrike" kern="0" cap="all"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3200" b="1" i="0" u="none" strike="noStrike" kern="0" cap="all"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38916" name="图片 4"/>
          <p:cNvPicPr>
            <a:picLocks noChangeAspect="1"/>
          </p:cNvPicPr>
          <p:nvPr/>
        </p:nvPicPr>
        <p:blipFill>
          <a:blip r:embed="rId1"/>
          <a:srcRect r="8301"/>
          <a:stretch>
            <a:fillRect/>
          </a:stretch>
        </p:blipFill>
        <p:spPr>
          <a:xfrm>
            <a:off x="58738" y="6202363"/>
            <a:ext cx="1579562" cy="554037"/>
          </a:xfrm>
          <a:prstGeom prst="rect">
            <a:avLst/>
          </a:prstGeom>
          <a:noFill/>
          <a:ln w="9525">
            <a:noFill/>
          </a:ln>
        </p:spPr>
      </p:pic>
      <p:pic>
        <p:nvPicPr>
          <p:cNvPr id="38917" name="Picture 21"/>
          <p:cNvPicPr>
            <a:picLocks noChangeAspect="1"/>
          </p:cNvPicPr>
          <p:nvPr/>
        </p:nvPicPr>
        <p:blipFill>
          <a:blip r:embed="rId2"/>
          <a:stretch>
            <a:fillRect/>
          </a:stretch>
        </p:blipFill>
        <p:spPr>
          <a:xfrm>
            <a:off x="1397000" y="4867275"/>
            <a:ext cx="865188" cy="1227138"/>
          </a:xfrm>
          <a:prstGeom prst="rect">
            <a:avLst/>
          </a:prstGeom>
          <a:noFill/>
          <a:ln w="9525">
            <a:noFill/>
          </a:ln>
        </p:spPr>
      </p:pic>
      <p:sp>
        <p:nvSpPr>
          <p:cNvPr id="3" name="箭头: 左 2"/>
          <p:cNvSpPr/>
          <p:nvPr/>
        </p:nvSpPr>
        <p:spPr>
          <a:xfrm>
            <a:off x="1046163" y="5181600"/>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pic>
        <p:nvPicPr>
          <p:cNvPr id="38919" name="图片 3"/>
          <p:cNvPicPr>
            <a:picLocks noChangeAspect="1"/>
          </p:cNvPicPr>
          <p:nvPr/>
        </p:nvPicPr>
        <p:blipFill>
          <a:blip r:embed="rId3"/>
          <a:stretch>
            <a:fillRect/>
          </a:stretch>
        </p:blipFill>
        <p:spPr>
          <a:xfrm>
            <a:off x="304800" y="4572000"/>
            <a:ext cx="665163" cy="935038"/>
          </a:xfrm>
          <a:prstGeom prst="rect">
            <a:avLst/>
          </a:prstGeom>
          <a:noFill/>
          <a:ln w="9525">
            <a:noFill/>
          </a:ln>
        </p:spPr>
      </p:pic>
      <p:sp>
        <p:nvSpPr>
          <p:cNvPr id="15" name="箭头: 左 14"/>
          <p:cNvSpPr/>
          <p:nvPr/>
        </p:nvSpPr>
        <p:spPr>
          <a:xfrm rot="18755827">
            <a:off x="1360488" y="6262688"/>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16" name="箭头: 左 15"/>
          <p:cNvSpPr/>
          <p:nvPr/>
        </p:nvSpPr>
        <p:spPr>
          <a:xfrm rot="5400000">
            <a:off x="608013" y="5848350"/>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pic>
        <p:nvPicPr>
          <p:cNvPr id="38922" name="图片 16"/>
          <p:cNvPicPr>
            <a:picLocks noChangeAspect="1"/>
          </p:cNvPicPr>
          <p:nvPr/>
        </p:nvPicPr>
        <p:blipFill>
          <a:blip r:embed="rId4"/>
          <a:stretch>
            <a:fillRect/>
          </a:stretch>
        </p:blipFill>
        <p:spPr>
          <a:xfrm>
            <a:off x="992188" y="2927350"/>
            <a:ext cx="1211262" cy="1100138"/>
          </a:xfrm>
          <a:prstGeom prst="rect">
            <a:avLst/>
          </a:prstGeom>
          <a:noFill/>
          <a:ln w="9525">
            <a:noFill/>
          </a:ln>
        </p:spPr>
      </p:pic>
      <p:sp>
        <p:nvSpPr>
          <p:cNvPr id="18" name="箭头: 下 17"/>
          <p:cNvSpPr/>
          <p:nvPr/>
        </p:nvSpPr>
        <p:spPr>
          <a:xfrm>
            <a:off x="1422400" y="2466975"/>
            <a:ext cx="161925" cy="492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grpSp>
        <p:nvGrpSpPr>
          <p:cNvPr id="38924" name="组合 4"/>
          <p:cNvGrpSpPr/>
          <p:nvPr/>
        </p:nvGrpSpPr>
        <p:grpSpPr>
          <a:xfrm>
            <a:off x="1152525" y="1163638"/>
            <a:ext cx="1371600" cy="1279525"/>
            <a:chOff x="4175562" y="1351542"/>
            <a:chExt cx="1692924" cy="1368696"/>
          </a:xfrm>
        </p:grpSpPr>
        <p:pic>
          <p:nvPicPr>
            <p:cNvPr id="38931" name="图片 17"/>
            <p:cNvPicPr>
              <a:picLocks noChangeAspect="1"/>
            </p:cNvPicPr>
            <p:nvPr/>
          </p:nvPicPr>
          <p:blipFill>
            <a:blip r:embed="rId5"/>
            <a:stretch>
              <a:fillRect/>
            </a:stretch>
          </p:blipFill>
          <p:spPr>
            <a:xfrm>
              <a:off x="4188752" y="1351542"/>
              <a:ext cx="1487783" cy="1116792"/>
            </a:xfrm>
            <a:prstGeom prst="rect">
              <a:avLst/>
            </a:prstGeom>
            <a:noFill/>
            <a:ln w="9525">
              <a:noFill/>
            </a:ln>
          </p:spPr>
        </p:pic>
        <p:sp>
          <p:nvSpPr>
            <p:cNvPr id="21" name="文本框 98"/>
            <p:cNvSpPr txBox="1">
              <a:spLocks noChangeArrowheads="1"/>
            </p:cNvSpPr>
            <p:nvPr/>
          </p:nvSpPr>
          <p:spPr bwMode="auto">
            <a:xfrm>
              <a:off x="4175562" y="2448537"/>
              <a:ext cx="1692924" cy="27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申请资产异动</a:t>
              </a:r>
              <a:endParaRPr kumimoji="0" lang="zh-CN" altLang="en-US" sz="105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p:txBody>
        </p:sp>
      </p:grpSp>
      <p:sp>
        <p:nvSpPr>
          <p:cNvPr id="22" name="箭头: 下 21"/>
          <p:cNvSpPr/>
          <p:nvPr/>
        </p:nvSpPr>
        <p:spPr>
          <a:xfrm rot="10800000">
            <a:off x="1889125" y="2473325"/>
            <a:ext cx="152400" cy="485775"/>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23" name="箭头: 下 22"/>
          <p:cNvSpPr/>
          <p:nvPr/>
        </p:nvSpPr>
        <p:spPr>
          <a:xfrm>
            <a:off x="1677988" y="4325938"/>
            <a:ext cx="161925" cy="492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38927" name="矩形 4"/>
          <p:cNvSpPr/>
          <p:nvPr/>
        </p:nvSpPr>
        <p:spPr>
          <a:xfrm>
            <a:off x="1422400" y="3968750"/>
            <a:ext cx="506413"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100" b="1" dirty="0">
                <a:ea typeface="楷体_GB2312"/>
              </a:rPr>
              <a:t>审核 </a:t>
            </a:r>
            <a:endParaRPr lang="zh-CN" altLang="en-US" sz="1100" b="1" dirty="0">
              <a:ea typeface="楷体_GB2312"/>
            </a:endParaRPr>
          </a:p>
        </p:txBody>
      </p:sp>
      <p:sp>
        <p:nvSpPr>
          <p:cNvPr id="38928" name="矩形 24"/>
          <p:cNvSpPr/>
          <p:nvPr/>
        </p:nvSpPr>
        <p:spPr>
          <a:xfrm>
            <a:off x="1838325" y="4314825"/>
            <a:ext cx="758825" cy="600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100" b="1" dirty="0">
                <a:ea typeface="楷体_GB2312"/>
              </a:rPr>
              <a:t>生成资产异动任务</a:t>
            </a:r>
            <a:endParaRPr lang="zh-CN" altLang="en-US" sz="1100" b="1" dirty="0">
              <a:ea typeface="楷体_GB2312"/>
            </a:endParaRPr>
          </a:p>
          <a:p>
            <a:pPr marL="0" lvl="0" indent="0">
              <a:spcBef>
                <a:spcPct val="0"/>
              </a:spcBef>
              <a:buClrTx/>
              <a:buNone/>
            </a:pPr>
            <a:r>
              <a:rPr lang="zh-CN" altLang="en-US" sz="1100" b="1" dirty="0">
                <a:ea typeface="楷体_GB2312"/>
              </a:rPr>
              <a:t> </a:t>
            </a:r>
            <a:endParaRPr lang="zh-CN" altLang="en-US" sz="1100" b="1" dirty="0">
              <a:ea typeface="楷体_GB2312"/>
            </a:endParaRPr>
          </a:p>
        </p:txBody>
      </p:sp>
      <p:sp>
        <p:nvSpPr>
          <p:cNvPr id="38929" name="矩形 25"/>
          <p:cNvSpPr/>
          <p:nvPr/>
        </p:nvSpPr>
        <p:spPr>
          <a:xfrm>
            <a:off x="1516063" y="6480175"/>
            <a:ext cx="758825" cy="260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100" b="1" dirty="0">
                <a:ea typeface="楷体_GB2312"/>
              </a:rPr>
              <a:t>异动资产</a:t>
            </a:r>
            <a:endParaRPr lang="zh-CN" altLang="en-US" sz="1100" b="1" dirty="0">
              <a:ea typeface="楷体_GB2312"/>
            </a:endParaRPr>
          </a:p>
        </p:txBody>
      </p:sp>
      <p:sp>
        <p:nvSpPr>
          <p:cNvPr id="38930" name="矩形 26"/>
          <p:cNvSpPr/>
          <p:nvPr/>
        </p:nvSpPr>
        <p:spPr>
          <a:xfrm>
            <a:off x="250825" y="5495925"/>
            <a:ext cx="760413" cy="2619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1100" b="1" dirty="0">
                <a:ea typeface="楷体_GB2312"/>
              </a:rPr>
              <a:t>新使用者</a:t>
            </a:r>
            <a:endParaRPr lang="zh-CN" altLang="en-US" sz="1100" b="1" dirty="0">
              <a:ea typeface="楷体_GB2312"/>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占位符 2"/>
          <p:cNvSpPr>
            <a:spLocks noGrp="1"/>
          </p:cNvSpPr>
          <p:nvPr>
            <p:ph type="body" idx="1"/>
          </p:nvPr>
        </p:nvSpPr>
        <p:spPr>
          <a:xfrm>
            <a:off x="2995613" y="1790700"/>
            <a:ext cx="5943600" cy="4495800"/>
          </a:xfrm>
        </p:spPr>
        <p:txBody>
          <a:bodyPr vert="horz" wrap="square" lIns="91440" tIns="45720" rIns="91440" bIns="45720" anchor="b"/>
          <a:p>
            <a:pPr marL="342900" indent="-342900">
              <a:buClr>
                <a:schemeClr val="tx2"/>
              </a:buClr>
              <a:buFont typeface="Wingdings" panose="05000000000000000000" pitchFamily="2" charset="2"/>
              <a:buChar char="§"/>
            </a:pPr>
            <a:r>
              <a:rPr lang="zh-CN" altLang="en-US" sz="1600" b="1" dirty="0">
                <a:latin typeface="+mn-lt"/>
                <a:ea typeface="宋体" panose="02010600030101010101" pitchFamily="2" charset="-122"/>
                <a:cs typeface="+mn-cs"/>
              </a:rPr>
              <a:t>闲置调配</a:t>
            </a:r>
            <a:endParaRPr lang="en-US" altLang="zh-CN" sz="1600" b="1" dirty="0">
              <a:latin typeface="+mn-lt"/>
              <a:ea typeface="宋体" panose="02010600030101010101" pitchFamily="2" charset="-122"/>
              <a:cs typeface="+mn-cs"/>
            </a:endParaRPr>
          </a:p>
          <a:p>
            <a:pPr marL="342900" indent="-342900"/>
            <a:r>
              <a:rPr lang="en-US" altLang="zh-CN" sz="1200" b="1" dirty="0">
                <a:latin typeface="华文宋体" pitchFamily="2" charset="-122"/>
                <a:ea typeface="华文宋体" pitchFamily="2" charset="-122"/>
                <a:cs typeface="+mn-cs"/>
              </a:rPr>
              <a:t>     </a:t>
            </a:r>
            <a:r>
              <a:rPr b="1" dirty="0">
                <a:latin typeface="华文宋体" pitchFamily="2" charset="-122"/>
                <a:ea typeface="华文宋体" pitchFamily="2" charset="-122"/>
                <a:cs typeface="+mn-cs"/>
              </a:rPr>
              <a:t>资产盘点报表：通过资产的自动盘点，生成资产盘盈、盘亏报表</a:t>
            </a:r>
            <a:endParaRPr b="1" dirty="0">
              <a:latin typeface="华文宋体" pitchFamily="2" charset="-122"/>
              <a:ea typeface="华文宋体" pitchFamily="2" charset="-122"/>
              <a:cs typeface="+mn-cs"/>
            </a:endParaRPr>
          </a:p>
        </p:txBody>
      </p:sp>
      <p:sp>
        <p:nvSpPr>
          <p:cNvPr id="7" name="Rectangle 2"/>
          <p:cNvSpPr>
            <a:spLocks noGrp="1" noChangeArrowheads="1"/>
          </p:cNvSpPr>
          <p:nvPr>
            <p:ph type="title"/>
          </p:nvPr>
        </p:nvSpPr>
        <p:spPr>
          <a:xfrm>
            <a:off x="762000" y="503238"/>
            <a:ext cx="7848600" cy="5635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all"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3200" b="1" i="0" u="none" strike="noStrike" kern="0" cap="all"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3200" b="1" i="0" u="none" strike="noStrike" kern="0" cap="all"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3200" b="1" i="0" u="none" strike="noStrike" kern="0" cap="all"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2" name="图片 88"/>
          <p:cNvPicPr>
            <a:picLocks noChangeAspect="1"/>
          </p:cNvPicPr>
          <p:nvPr/>
        </p:nvPicPr>
        <p:blipFill>
          <a:blip r:embed="rId1"/>
          <a:stretch>
            <a:fillRect/>
          </a:stretch>
        </p:blipFill>
        <p:spPr>
          <a:xfrm>
            <a:off x="1139825" y="1067435"/>
            <a:ext cx="5323840" cy="3811270"/>
          </a:xfrm>
          <a:prstGeom prst="rect">
            <a:avLst/>
          </a:prstGeom>
          <a:noFill/>
          <a:ln w="9525">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en-US" altLang="zh-CN" sz="3200" dirty="0">
                <a:latin typeface="楷体_GB2312"/>
                <a:ea typeface="楷体_GB2312"/>
              </a:rPr>
              <a:t>RFID</a:t>
            </a:r>
            <a:r>
              <a:rPr lang="zh-CN" altLang="en-US" sz="3200" dirty="0">
                <a:latin typeface="楷体_GB2312"/>
                <a:ea typeface="楷体_GB2312"/>
              </a:rPr>
              <a:t>简介</a:t>
            </a:r>
            <a:r>
              <a:rPr lang="zh-CN" altLang="en-US" dirty="0">
                <a:ea typeface="宋体" panose="02010600030101010101" pitchFamily="2" charset="-122"/>
              </a:rPr>
              <a:t> </a:t>
            </a:r>
            <a:endParaRPr lang="en-US" altLang="zh-CN" dirty="0">
              <a:ea typeface="宋体" panose="02010600030101010101" pitchFamily="2" charset="-122"/>
            </a:endParaRPr>
          </a:p>
        </p:txBody>
      </p:sp>
      <p:grpSp>
        <p:nvGrpSpPr>
          <p:cNvPr id="17411" name="Group 3"/>
          <p:cNvGrpSpPr/>
          <p:nvPr/>
        </p:nvGrpSpPr>
        <p:grpSpPr>
          <a:xfrm>
            <a:off x="1828800" y="1795463"/>
            <a:ext cx="762000" cy="665162"/>
            <a:chOff x="1110" y="2656"/>
            <a:chExt cx="1549" cy="1351"/>
          </a:xfrm>
        </p:grpSpPr>
        <p:sp>
          <p:nvSpPr>
            <p:cNvPr id="17437"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17438"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grpSp>
      <p:grpSp>
        <p:nvGrpSpPr>
          <p:cNvPr id="17412" name="Group 7"/>
          <p:cNvGrpSpPr/>
          <p:nvPr/>
        </p:nvGrpSpPr>
        <p:grpSpPr>
          <a:xfrm>
            <a:off x="1828800" y="2709863"/>
            <a:ext cx="762000" cy="665162"/>
            <a:chOff x="3174" y="2656"/>
            <a:chExt cx="1549" cy="1351"/>
          </a:xfrm>
        </p:grpSpPr>
        <p:sp>
          <p:nvSpPr>
            <p:cNvPr id="17434"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17435"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grpSp>
      <p:sp>
        <p:nvSpPr>
          <p:cNvPr id="17413" name="Line 11"/>
          <p:cNvSpPr/>
          <p:nvPr/>
        </p:nvSpPr>
        <p:spPr>
          <a:xfrm>
            <a:off x="2438400" y="2405063"/>
            <a:ext cx="4800600" cy="0"/>
          </a:xfrm>
          <a:prstGeom prst="line">
            <a:avLst/>
          </a:prstGeom>
          <a:ln w="25400" cap="flat" cmpd="sng">
            <a:solidFill>
              <a:srgbClr val="C0C0C0"/>
            </a:solidFill>
            <a:prstDash val="sysDot"/>
            <a:headEnd type="none" w="med" len="med"/>
            <a:tailEnd type="oval" w="med" len="med"/>
          </a:ln>
        </p:spPr>
      </p:sp>
      <p:sp>
        <p:nvSpPr>
          <p:cNvPr id="17414" name="Text Box 12"/>
          <p:cNvSpPr txBox="1"/>
          <p:nvPr/>
        </p:nvSpPr>
        <p:spPr>
          <a:xfrm>
            <a:off x="2924175" y="1852613"/>
            <a:ext cx="18732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2400" b="1" dirty="0">
                <a:latin typeface="楷体_GB2312"/>
                <a:ea typeface="楷体_GB2312"/>
              </a:rPr>
              <a:t>什么是</a:t>
            </a:r>
            <a:r>
              <a:rPr lang="en-US" altLang="zh-CN" sz="2400" b="1" dirty="0">
                <a:latin typeface="楷体_GB2312"/>
                <a:ea typeface="楷体_GB2312"/>
              </a:rPr>
              <a:t>RFID</a:t>
            </a:r>
            <a:r>
              <a:rPr lang="zh-CN" altLang="en-US" sz="2400" b="1" dirty="0">
                <a:latin typeface="楷体_GB2312"/>
                <a:ea typeface="楷体_GB2312"/>
              </a:rPr>
              <a:t> </a:t>
            </a:r>
            <a:endParaRPr lang="en-US" altLang="zh-CN" sz="2400" b="1" dirty="0">
              <a:latin typeface="楷体_GB2312"/>
              <a:ea typeface="楷体_GB2312"/>
            </a:endParaRPr>
          </a:p>
        </p:txBody>
      </p:sp>
      <p:sp>
        <p:nvSpPr>
          <p:cNvPr id="17415" name="Text Box 13"/>
          <p:cNvSpPr txBox="1"/>
          <p:nvPr/>
        </p:nvSpPr>
        <p:spPr>
          <a:xfrm>
            <a:off x="2025650" y="1893888"/>
            <a:ext cx="354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lgn="ctr">
              <a:spcBef>
                <a:spcPct val="0"/>
              </a:spcBef>
              <a:buClrTx/>
              <a:buNone/>
            </a:pPr>
            <a:r>
              <a:rPr lang="en-US" altLang="zh-CN" sz="2400" b="1" dirty="0">
                <a:solidFill>
                  <a:schemeClr val="bg1"/>
                </a:solidFill>
                <a:ea typeface="宋体" panose="02010600030101010101" pitchFamily="2" charset="-122"/>
              </a:rPr>
              <a:t>1</a:t>
            </a:r>
            <a:endParaRPr lang="en-US" altLang="zh-CN" sz="2400" b="1" dirty="0">
              <a:solidFill>
                <a:schemeClr val="bg1"/>
              </a:solidFill>
              <a:ea typeface="宋体" panose="02010600030101010101" pitchFamily="2" charset="-122"/>
            </a:endParaRPr>
          </a:p>
        </p:txBody>
      </p:sp>
      <p:sp>
        <p:nvSpPr>
          <p:cNvPr id="17416" name="Line 14"/>
          <p:cNvSpPr/>
          <p:nvPr/>
        </p:nvSpPr>
        <p:spPr>
          <a:xfrm>
            <a:off x="2438400" y="3319463"/>
            <a:ext cx="4800600" cy="0"/>
          </a:xfrm>
          <a:prstGeom prst="line">
            <a:avLst/>
          </a:prstGeom>
          <a:ln w="25400" cap="flat" cmpd="sng">
            <a:solidFill>
              <a:srgbClr val="C0C0C0"/>
            </a:solidFill>
            <a:prstDash val="sysDot"/>
            <a:headEnd type="none" w="med" len="med"/>
            <a:tailEnd type="oval" w="med" len="med"/>
          </a:ln>
        </p:spPr>
      </p:sp>
      <p:sp>
        <p:nvSpPr>
          <p:cNvPr id="17417" name="Text Box 16"/>
          <p:cNvSpPr txBox="1"/>
          <p:nvPr/>
        </p:nvSpPr>
        <p:spPr>
          <a:xfrm>
            <a:off x="2025650" y="2808288"/>
            <a:ext cx="354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lgn="ctr">
              <a:spcBef>
                <a:spcPct val="0"/>
              </a:spcBef>
              <a:buClrTx/>
              <a:buNone/>
            </a:pPr>
            <a:r>
              <a:rPr lang="en-US" altLang="zh-CN" sz="2400" b="1" dirty="0">
                <a:solidFill>
                  <a:schemeClr val="bg1"/>
                </a:solidFill>
                <a:ea typeface="宋体" panose="02010600030101010101" pitchFamily="2" charset="-122"/>
              </a:rPr>
              <a:t>2</a:t>
            </a:r>
            <a:endParaRPr lang="en-US" altLang="zh-CN" sz="2400" b="1" dirty="0">
              <a:solidFill>
                <a:schemeClr val="bg1"/>
              </a:solidFill>
              <a:ea typeface="宋体" panose="02010600030101010101" pitchFamily="2" charset="-122"/>
            </a:endParaRPr>
          </a:p>
        </p:txBody>
      </p:sp>
      <p:grpSp>
        <p:nvGrpSpPr>
          <p:cNvPr id="17418" name="Group 17"/>
          <p:cNvGrpSpPr/>
          <p:nvPr/>
        </p:nvGrpSpPr>
        <p:grpSpPr>
          <a:xfrm>
            <a:off x="1828800" y="3602038"/>
            <a:ext cx="762000" cy="665162"/>
            <a:chOff x="1110" y="2656"/>
            <a:chExt cx="1549" cy="1351"/>
          </a:xfrm>
        </p:grpSpPr>
        <p:sp>
          <p:nvSpPr>
            <p:cNvPr id="17431" name="AutoShape 18"/>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17432" name="AutoShape 19"/>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grpSp>
      <p:sp>
        <p:nvSpPr>
          <p:cNvPr id="17419" name="Line 25"/>
          <p:cNvSpPr/>
          <p:nvPr/>
        </p:nvSpPr>
        <p:spPr>
          <a:xfrm>
            <a:off x="2438400" y="4211638"/>
            <a:ext cx="4800600" cy="0"/>
          </a:xfrm>
          <a:prstGeom prst="line">
            <a:avLst/>
          </a:prstGeom>
          <a:ln w="25400" cap="flat" cmpd="sng">
            <a:solidFill>
              <a:srgbClr val="C0C0C0"/>
            </a:solidFill>
            <a:prstDash val="sysDot"/>
            <a:headEnd type="none" w="med" len="med"/>
            <a:tailEnd type="oval" w="med" len="med"/>
          </a:ln>
        </p:spPr>
      </p:sp>
      <p:sp>
        <p:nvSpPr>
          <p:cNvPr id="17420" name="Text Box 26"/>
          <p:cNvSpPr txBox="1"/>
          <p:nvPr/>
        </p:nvSpPr>
        <p:spPr>
          <a:xfrm>
            <a:off x="2971800" y="3659188"/>
            <a:ext cx="35575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en-US" altLang="zh-CN" sz="2400" b="1" dirty="0">
                <a:latin typeface="楷体_GB2312"/>
                <a:ea typeface="楷体_GB2312"/>
              </a:rPr>
              <a:t>RFID</a:t>
            </a:r>
            <a:r>
              <a:rPr lang="zh-CN" altLang="en-US" sz="2400" b="1" dirty="0">
                <a:latin typeface="楷体_GB2312"/>
                <a:ea typeface="楷体_GB2312"/>
              </a:rPr>
              <a:t>系统的基本组成部分</a:t>
            </a:r>
            <a:endParaRPr lang="en-US" altLang="zh-CN" sz="2400" b="1" dirty="0">
              <a:latin typeface="楷体_GB2312"/>
              <a:ea typeface="楷体_GB2312"/>
            </a:endParaRPr>
          </a:p>
        </p:txBody>
      </p:sp>
      <p:sp>
        <p:nvSpPr>
          <p:cNvPr id="17421" name="Text Box 27"/>
          <p:cNvSpPr txBox="1"/>
          <p:nvPr/>
        </p:nvSpPr>
        <p:spPr>
          <a:xfrm>
            <a:off x="2025650" y="3700463"/>
            <a:ext cx="354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lgn="ctr">
              <a:spcBef>
                <a:spcPct val="0"/>
              </a:spcBef>
              <a:buClrTx/>
              <a:buNone/>
            </a:pPr>
            <a:r>
              <a:rPr lang="en-US" altLang="zh-CN" sz="2400" b="1" dirty="0">
                <a:solidFill>
                  <a:schemeClr val="bg1"/>
                </a:solidFill>
                <a:ea typeface="宋体" panose="02010600030101010101" pitchFamily="2" charset="-122"/>
              </a:rPr>
              <a:t>3</a:t>
            </a:r>
            <a:endParaRPr lang="en-US" altLang="zh-CN" sz="2400" b="1" dirty="0">
              <a:solidFill>
                <a:schemeClr val="bg1"/>
              </a:solidFill>
              <a:ea typeface="宋体" panose="02010600030101010101" pitchFamily="2" charset="-122"/>
            </a:endParaRPr>
          </a:p>
        </p:txBody>
      </p:sp>
      <p:sp>
        <p:nvSpPr>
          <p:cNvPr id="17422" name="Line 58"/>
          <p:cNvSpPr/>
          <p:nvPr/>
        </p:nvSpPr>
        <p:spPr>
          <a:xfrm>
            <a:off x="2438400" y="5048250"/>
            <a:ext cx="4800600" cy="0"/>
          </a:xfrm>
          <a:prstGeom prst="line">
            <a:avLst/>
          </a:prstGeom>
          <a:ln w="25400" cap="flat" cmpd="sng">
            <a:solidFill>
              <a:srgbClr val="C0C0C0"/>
            </a:solidFill>
            <a:prstDash val="sysDot"/>
            <a:headEnd type="none" w="med" len="med"/>
            <a:tailEnd type="oval" w="med" len="med"/>
          </a:ln>
        </p:spPr>
      </p:sp>
      <p:sp>
        <p:nvSpPr>
          <p:cNvPr id="17423" name="Text Box 59"/>
          <p:cNvSpPr txBox="1"/>
          <p:nvPr/>
        </p:nvSpPr>
        <p:spPr>
          <a:xfrm>
            <a:off x="2971800" y="4495800"/>
            <a:ext cx="37115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en-US" altLang="zh-CN" sz="2400" b="1" dirty="0">
                <a:latin typeface="楷体_GB2312"/>
                <a:ea typeface="楷体_GB2312"/>
              </a:rPr>
              <a:t>RFID</a:t>
            </a:r>
            <a:r>
              <a:rPr lang="zh-CN" altLang="en-US" sz="2400" b="1" dirty="0">
                <a:latin typeface="楷体_GB2312"/>
                <a:ea typeface="楷体_GB2312"/>
              </a:rPr>
              <a:t>系统的基本工作原理 </a:t>
            </a:r>
            <a:endParaRPr lang="en-US" altLang="zh-CN" sz="2400" b="1" dirty="0">
              <a:latin typeface="楷体_GB2312"/>
              <a:ea typeface="楷体_GB2312"/>
            </a:endParaRPr>
          </a:p>
        </p:txBody>
      </p:sp>
      <p:sp>
        <p:nvSpPr>
          <p:cNvPr id="17424" name="Text Box 60"/>
          <p:cNvSpPr txBox="1"/>
          <p:nvPr/>
        </p:nvSpPr>
        <p:spPr>
          <a:xfrm>
            <a:off x="2025650" y="4537075"/>
            <a:ext cx="354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lgn="ctr">
              <a:spcBef>
                <a:spcPct val="0"/>
              </a:spcBef>
              <a:buClrTx/>
              <a:buNone/>
            </a:pPr>
            <a:r>
              <a:rPr lang="en-US" altLang="zh-CN" sz="2400" b="1" dirty="0">
                <a:solidFill>
                  <a:schemeClr val="bg1"/>
                </a:solidFill>
                <a:ea typeface="宋体" panose="02010600030101010101" pitchFamily="2" charset="-122"/>
              </a:rPr>
              <a:t>4</a:t>
            </a:r>
            <a:endParaRPr lang="en-US" altLang="zh-CN" sz="2400" b="1" dirty="0">
              <a:solidFill>
                <a:schemeClr val="bg1"/>
              </a:solidFill>
              <a:ea typeface="宋体" panose="02010600030101010101" pitchFamily="2" charset="-122"/>
            </a:endParaRPr>
          </a:p>
        </p:txBody>
      </p:sp>
      <p:sp>
        <p:nvSpPr>
          <p:cNvPr id="17425" name="Text Box 61"/>
          <p:cNvSpPr txBox="1"/>
          <p:nvPr/>
        </p:nvSpPr>
        <p:spPr>
          <a:xfrm>
            <a:off x="2971800" y="2743200"/>
            <a:ext cx="294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2400" b="1" dirty="0">
                <a:latin typeface="楷体_GB2312"/>
                <a:ea typeface="楷体_GB2312"/>
              </a:rPr>
              <a:t>无源</a:t>
            </a:r>
            <a:r>
              <a:rPr lang="en-US" altLang="zh-CN" sz="2400" b="1" dirty="0">
                <a:latin typeface="楷体_GB2312"/>
                <a:ea typeface="楷体_GB2312"/>
              </a:rPr>
              <a:t>RFID</a:t>
            </a:r>
            <a:r>
              <a:rPr lang="zh-CN" altLang="en-US" sz="2400" b="1" dirty="0">
                <a:latin typeface="楷体_GB2312"/>
                <a:ea typeface="楷体_GB2312"/>
              </a:rPr>
              <a:t>标签的结构</a:t>
            </a:r>
            <a:endParaRPr lang="en-US" altLang="zh-CN" sz="2400" b="1" dirty="0">
              <a:latin typeface="楷体_GB2312"/>
              <a:ea typeface="楷体_GB2312"/>
            </a:endParaRPr>
          </a:p>
        </p:txBody>
      </p:sp>
      <p:grpSp>
        <p:nvGrpSpPr>
          <p:cNvPr id="17426" name="Group 62"/>
          <p:cNvGrpSpPr/>
          <p:nvPr/>
        </p:nvGrpSpPr>
        <p:grpSpPr>
          <a:xfrm>
            <a:off x="1828800" y="4440238"/>
            <a:ext cx="762000" cy="665162"/>
            <a:chOff x="3174" y="2656"/>
            <a:chExt cx="1549" cy="1351"/>
          </a:xfrm>
        </p:grpSpPr>
        <p:sp>
          <p:nvSpPr>
            <p:cNvPr id="17428" name="AutoShape 63"/>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17429" name="AutoShape 64"/>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endParaRPr lang="zh-CN" altLang="en-US" sz="3200" dirty="0">
                <a:ea typeface="楷体_GB2312"/>
              </a:endParaRPr>
            </a:p>
          </p:txBody>
        </p:sp>
        <p:sp>
          <p:nvSpPr>
            <p:cNvPr id="41025" name="AutoShape 65"/>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grpSp>
      <p:sp>
        <p:nvSpPr>
          <p:cNvPr id="17427" name="Text Box 66"/>
          <p:cNvSpPr txBox="1"/>
          <p:nvPr/>
        </p:nvSpPr>
        <p:spPr>
          <a:xfrm>
            <a:off x="2041525" y="4540250"/>
            <a:ext cx="354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lgn="ctr">
              <a:spcBef>
                <a:spcPct val="0"/>
              </a:spcBef>
              <a:buClrTx/>
              <a:buNone/>
            </a:pPr>
            <a:r>
              <a:rPr lang="en-US" altLang="zh-CN" sz="2400" b="1" dirty="0">
                <a:solidFill>
                  <a:schemeClr val="bg1"/>
                </a:solidFill>
                <a:ea typeface="宋体" panose="02010600030101010101" pitchFamily="2" charset="-122"/>
              </a:rPr>
              <a:t>4</a:t>
            </a:r>
            <a:endParaRPr lang="en-US" altLang="zh-CN" sz="2400" b="1" dirty="0">
              <a:solidFill>
                <a:schemeClr val="bg1"/>
              </a:solidFill>
              <a:ea typeface="宋体" panose="02010600030101010101" pitchFamily="2" charset="-122"/>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文本占位符 2"/>
          <p:cNvSpPr>
            <a:spLocks noGrp="1"/>
          </p:cNvSpPr>
          <p:nvPr>
            <p:ph type="body" idx="1"/>
          </p:nvPr>
        </p:nvSpPr>
        <p:spPr>
          <a:xfrm>
            <a:off x="762000" y="1600200"/>
            <a:ext cx="7772400" cy="2590800"/>
          </a:xfrm>
        </p:spPr>
        <p:txBody>
          <a:bodyPr vert="horz" wrap="square" lIns="91440" tIns="45720" rIns="91440" bIns="45720" anchor="b"/>
          <a:p>
            <a:endParaRPr lang="zh-CN" altLang="en-US" dirty="0">
              <a:latin typeface="+mn-lt"/>
              <a:ea typeface="宋体" panose="02010600030101010101" pitchFamily="2" charset="-122"/>
              <a:cs typeface="+mn-cs"/>
            </a:endParaRPr>
          </a:p>
          <a:p>
            <a:r>
              <a:rPr lang="zh-CN" altLang="en-US" dirty="0">
                <a:latin typeface="+mn-lt"/>
                <a:ea typeface="宋体" panose="02010600030101010101" pitchFamily="2" charset="-122"/>
                <a:cs typeface="+mn-cs"/>
              </a:rPr>
              <a:t>盘点：</a:t>
            </a:r>
            <a:endParaRPr lang="en-US" altLang="zh-CN" dirty="0">
              <a:latin typeface="+mn-lt"/>
              <a:ea typeface="宋体" panose="02010600030101010101" pitchFamily="2" charset="-122"/>
              <a:cs typeface="+mn-cs"/>
            </a:endParaRPr>
          </a:p>
          <a:p>
            <a:r>
              <a:rPr lang="zh-CN" altLang="en-US" dirty="0">
                <a:latin typeface="+mn-lt"/>
                <a:ea typeface="宋体" panose="02010600030101010101" pitchFamily="2" charset="-122"/>
                <a:cs typeface="+mn-cs"/>
              </a:rPr>
              <a:t>工作人员手持</a:t>
            </a:r>
            <a:r>
              <a:rPr lang="en-US" altLang="zh-CN" dirty="0">
                <a:latin typeface="+mn-lt"/>
                <a:ea typeface="宋体" panose="02010600030101010101" pitchFamily="2" charset="-122"/>
                <a:cs typeface="+mn-cs"/>
              </a:rPr>
              <a:t>RFID</a:t>
            </a:r>
            <a:r>
              <a:rPr lang="zh-CN" altLang="en-US" dirty="0">
                <a:latin typeface="+mn-lt"/>
                <a:ea typeface="宋体" panose="02010600030101010101" pitchFamily="2" charset="-122"/>
                <a:cs typeface="+mn-cs"/>
              </a:rPr>
              <a:t>终端，对带有</a:t>
            </a:r>
            <a:r>
              <a:rPr lang="en-US" altLang="zh-CN" dirty="0">
                <a:latin typeface="+mn-lt"/>
                <a:ea typeface="宋体" panose="02010600030101010101" pitchFamily="2" charset="-122"/>
                <a:cs typeface="+mn-cs"/>
              </a:rPr>
              <a:t>RFID</a:t>
            </a:r>
            <a:r>
              <a:rPr lang="zh-CN" altLang="en-US" dirty="0">
                <a:latin typeface="+mn-lt"/>
                <a:ea typeface="宋体" panose="02010600030101010101" pitchFamily="2" charset="-122"/>
                <a:cs typeface="+mn-cs"/>
              </a:rPr>
              <a:t>标签的固定资产进行阅读，由于</a:t>
            </a:r>
            <a:r>
              <a:rPr lang="en-US" altLang="zh-CN" dirty="0">
                <a:latin typeface="+mn-lt"/>
                <a:ea typeface="宋体" panose="02010600030101010101" pitchFamily="2" charset="-122"/>
                <a:cs typeface="+mn-cs"/>
              </a:rPr>
              <a:t>RFID</a:t>
            </a:r>
            <a:r>
              <a:rPr lang="zh-CN" altLang="en-US" dirty="0">
                <a:latin typeface="+mn-lt"/>
                <a:ea typeface="宋体" panose="02010600030101010101" pitchFamily="2" charset="-122"/>
                <a:cs typeface="+mn-cs"/>
              </a:rPr>
              <a:t>标签和</a:t>
            </a:r>
            <a:r>
              <a:rPr lang="en-US" altLang="zh-CN" dirty="0">
                <a:latin typeface="+mn-lt"/>
                <a:ea typeface="宋体" panose="02010600030101010101" pitchFamily="2" charset="-122"/>
                <a:cs typeface="+mn-cs"/>
              </a:rPr>
              <a:t>RFID</a:t>
            </a:r>
            <a:r>
              <a:rPr lang="zh-CN" altLang="en-US" dirty="0">
                <a:latin typeface="+mn-lt"/>
                <a:ea typeface="宋体" panose="02010600030101010101" pitchFamily="2" charset="-122"/>
                <a:cs typeface="+mn-cs"/>
              </a:rPr>
              <a:t>阅读器的距离可达</a:t>
            </a:r>
            <a:r>
              <a:rPr lang="en-US" dirty="0">
                <a:latin typeface="+mn-lt"/>
                <a:ea typeface="宋体" panose="02010600030101010101" pitchFamily="2" charset="-122"/>
                <a:cs typeface="+mn-cs"/>
              </a:rPr>
              <a:t>3</a:t>
            </a:r>
            <a:r>
              <a:rPr lang="zh-CN" altLang="en-US" dirty="0">
                <a:latin typeface="+mn-lt"/>
                <a:ea typeface="宋体" panose="02010600030101010101" pitchFamily="2" charset="-122"/>
                <a:cs typeface="+mn-cs"/>
              </a:rPr>
              <a:t>米以上，在阅读</a:t>
            </a:r>
            <a:r>
              <a:rPr lang="en-US" altLang="zh-CN" dirty="0">
                <a:latin typeface="+mn-lt"/>
                <a:ea typeface="宋体" panose="02010600030101010101" pitchFamily="2" charset="-122"/>
                <a:cs typeface="+mn-cs"/>
              </a:rPr>
              <a:t>RFID</a:t>
            </a:r>
            <a:r>
              <a:rPr lang="zh-CN" altLang="en-US" dirty="0">
                <a:latin typeface="+mn-lt"/>
                <a:ea typeface="宋体" panose="02010600030101010101" pitchFamily="2" charset="-122"/>
                <a:cs typeface="+mn-cs"/>
              </a:rPr>
              <a:t>标签时可以进行远距离读取，工作人员往朝着固定资产方向走就可以了，标签读到后自动存到阅读器的内存里面去了，并可以保存在终端或者通</a:t>
            </a:r>
            <a:r>
              <a:rPr lang="en-US" altLang="zh-CN" dirty="0">
                <a:latin typeface="+mn-lt"/>
                <a:ea typeface="宋体" panose="02010600030101010101" pitchFamily="2" charset="-122"/>
                <a:cs typeface="+mn-cs"/>
              </a:rPr>
              <a:t>WIFI</a:t>
            </a:r>
            <a:r>
              <a:rPr lang="zh-CN" altLang="en-US" dirty="0">
                <a:latin typeface="+mn-lt"/>
                <a:ea typeface="宋体" panose="02010600030101010101" pitchFamily="2" charset="-122"/>
                <a:cs typeface="+mn-cs"/>
              </a:rPr>
              <a:t>传输到服务器中。</a:t>
            </a:r>
            <a:endParaRPr lang="zh-CN" altLang="en-US" dirty="0">
              <a:latin typeface="+mn-lt"/>
              <a:ea typeface="宋体" panose="02010600030101010101" pitchFamily="2" charset="-122"/>
              <a:cs typeface="+mn-cs"/>
            </a:endParaRPr>
          </a:p>
          <a:p>
            <a:endParaRPr lang="zh-CN" altLang="en-US" dirty="0">
              <a:latin typeface="+mn-lt"/>
              <a:ea typeface="宋体" panose="02010600030101010101" pitchFamily="2" charset="-122"/>
              <a:cs typeface="+mn-cs"/>
            </a:endParaRPr>
          </a:p>
          <a:p>
            <a:endParaRPr lang="zh-CN" altLang="en-US" dirty="0">
              <a:latin typeface="+mn-lt"/>
              <a:ea typeface="宋体" panose="02010600030101010101" pitchFamily="2" charset="-122"/>
              <a:cs typeface="+mn-cs"/>
            </a:endParaRPr>
          </a:p>
        </p:txBody>
      </p:sp>
      <p:sp>
        <p:nvSpPr>
          <p:cNvPr id="4" name="Rectangle 2"/>
          <p:cNvSpPr>
            <a:spLocks noGrp="1" noChangeArrowheads="1"/>
          </p:cNvSpPr>
          <p:nvPr>
            <p:ph type="title"/>
          </p:nvPr>
        </p:nvSpPr>
        <p:spPr>
          <a:xfrm>
            <a:off x="762000" y="503238"/>
            <a:ext cx="7848600" cy="5635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all"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3200" b="1" i="0" u="none" strike="noStrike" kern="0" cap="all"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3200" b="1" i="0" u="none" strike="noStrike" kern="0" cap="all" spc="0" normalizeH="0" baseline="0" noProof="0" dirty="0">
                <a:ln>
                  <a:noFill/>
                </a:ln>
                <a:solidFill>
                  <a:schemeClr val="tx1"/>
                </a:solidFill>
                <a:effectLst/>
                <a:uLnTx/>
                <a:uFillTx/>
                <a:latin typeface="+mj-lt"/>
                <a:ea typeface="宋体" panose="02010600030101010101" pitchFamily="2" charset="-122"/>
                <a:cs typeface="+mj-cs"/>
              </a:rPr>
              <a:t>解决方案</a:t>
            </a:r>
            <a:endParaRPr kumimoji="0" lang="zh-CN" altLang="en-US" sz="3200" b="1" i="0" u="none" strike="noStrike" kern="0" cap="all"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40964" name="图片 4"/>
          <p:cNvPicPr>
            <a:picLocks noChangeAspect="1"/>
          </p:cNvPicPr>
          <p:nvPr/>
        </p:nvPicPr>
        <p:blipFill>
          <a:blip r:embed="rId1"/>
          <a:stretch>
            <a:fillRect/>
          </a:stretch>
        </p:blipFill>
        <p:spPr>
          <a:xfrm>
            <a:off x="290513" y="5170488"/>
            <a:ext cx="2836862" cy="914400"/>
          </a:xfrm>
          <a:prstGeom prst="rect">
            <a:avLst/>
          </a:prstGeom>
          <a:noFill/>
          <a:ln w="9525">
            <a:noFill/>
          </a:ln>
        </p:spPr>
      </p:pic>
      <p:pic>
        <p:nvPicPr>
          <p:cNvPr id="40965" name="Picture 21"/>
          <p:cNvPicPr>
            <a:picLocks noChangeAspect="1"/>
          </p:cNvPicPr>
          <p:nvPr/>
        </p:nvPicPr>
        <p:blipFill>
          <a:blip r:embed="rId2"/>
          <a:stretch>
            <a:fillRect/>
          </a:stretch>
        </p:blipFill>
        <p:spPr>
          <a:xfrm>
            <a:off x="3429000" y="4097338"/>
            <a:ext cx="1725613" cy="2446337"/>
          </a:xfrm>
          <a:prstGeom prst="rect">
            <a:avLst/>
          </a:prstGeom>
          <a:noFill/>
          <a:ln w="9525">
            <a:noFill/>
          </a:ln>
        </p:spPr>
      </p:pic>
      <p:pic>
        <p:nvPicPr>
          <p:cNvPr id="40966" name="Picture 9" descr="电脑"/>
          <p:cNvPicPr>
            <a:picLocks noChangeAspect="1"/>
          </p:cNvPicPr>
          <p:nvPr/>
        </p:nvPicPr>
        <p:blipFill>
          <a:blip r:embed="rId3"/>
          <a:stretch>
            <a:fillRect/>
          </a:stretch>
        </p:blipFill>
        <p:spPr>
          <a:xfrm>
            <a:off x="6629400" y="3886200"/>
            <a:ext cx="1711325" cy="1136650"/>
          </a:xfrm>
          <a:prstGeom prst="rect">
            <a:avLst/>
          </a:prstGeom>
          <a:noFill/>
          <a:ln w="9525">
            <a:noFill/>
          </a:ln>
        </p:spPr>
      </p:pic>
      <p:sp>
        <p:nvSpPr>
          <p:cNvPr id="8" name="AutoShape 12"/>
          <p:cNvSpPr/>
          <p:nvPr/>
        </p:nvSpPr>
        <p:spPr>
          <a:xfrm>
            <a:off x="5791200" y="5924550"/>
            <a:ext cx="1012825" cy="17145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p>
            <a:endParaRPr lang="zh-CN" altLang="en-US"/>
          </a:p>
        </p:txBody>
      </p:sp>
      <p:graphicFrame>
        <p:nvGraphicFramePr>
          <p:cNvPr id="9" name="Object 13" descr="模版 拷贝"/>
          <p:cNvGraphicFramePr>
            <a:graphicFrameLocks noChangeAspect="1"/>
          </p:cNvGraphicFramePr>
          <p:nvPr/>
        </p:nvGraphicFramePr>
        <p:xfrm>
          <a:off x="825500" y="5205413"/>
          <a:ext cx="1427163" cy="1019175"/>
        </p:xfrm>
        <a:graphic>
          <a:graphicData uri="http://schemas.openxmlformats.org/presentationml/2006/ole">
            <mc:AlternateContent xmlns:mc="http://schemas.openxmlformats.org/markup-compatibility/2006">
              <mc:Choice xmlns:v="urn:schemas-microsoft-com:vml" Requires="v">
                <p:oleObj spid="_x0000_s3077" name="" r:id="rId4" imgW="2630170" imgH="1873885" progId="Visio.Drawing.11">
                  <p:embed/>
                </p:oleObj>
              </mc:Choice>
              <mc:Fallback>
                <p:oleObj name="" r:id="rId4" imgW="2630170" imgH="1873885" progId="Visio.Drawing.11">
                  <p:embed/>
                  <p:pic>
                    <p:nvPicPr>
                      <p:cNvPr id="0" name="图片 3076"/>
                      <p:cNvPicPr/>
                      <p:nvPr/>
                    </p:nvPicPr>
                    <p:blipFill>
                      <a:blip r:embed="rId5"/>
                      <a:stretch>
                        <a:fillRect/>
                      </a:stretch>
                    </p:blipFill>
                    <p:spPr>
                      <a:xfrm>
                        <a:off x="825500" y="5205413"/>
                        <a:ext cx="1427163" cy="1019175"/>
                      </a:xfrm>
                      <a:prstGeom prst="rect">
                        <a:avLst/>
                      </a:prstGeom>
                      <a:noFill/>
                      <a:ln w="38100">
                        <a:noFill/>
                        <a:miter/>
                      </a:ln>
                    </p:spPr>
                  </p:pic>
                </p:oleObj>
              </mc:Fallback>
            </mc:AlternateContent>
          </a:graphicData>
        </a:graphic>
      </p:graphicFrame>
      <p:graphicFrame>
        <p:nvGraphicFramePr>
          <p:cNvPr id="10" name="Object 15" descr="模版 拷贝"/>
          <p:cNvGraphicFramePr>
            <a:graphicFrameLocks noChangeAspect="1"/>
          </p:cNvGraphicFramePr>
          <p:nvPr/>
        </p:nvGraphicFramePr>
        <p:xfrm>
          <a:off x="3276600" y="4894263"/>
          <a:ext cx="1027113" cy="733425"/>
        </p:xfrm>
        <a:graphic>
          <a:graphicData uri="http://schemas.openxmlformats.org/presentationml/2006/ole">
            <mc:AlternateContent xmlns:mc="http://schemas.openxmlformats.org/markup-compatibility/2006">
              <mc:Choice xmlns:v="urn:schemas-microsoft-com:vml" Requires="v">
                <p:oleObj spid="_x0000_s3078" name="" r:id="rId6" imgW="2630170" imgH="1873885" progId="Visio.Drawing.11">
                  <p:embed/>
                </p:oleObj>
              </mc:Choice>
              <mc:Fallback>
                <p:oleObj name="" r:id="rId6" imgW="2630170" imgH="1873885" progId="Visio.Drawing.11">
                  <p:embed/>
                  <p:pic>
                    <p:nvPicPr>
                      <p:cNvPr id="0" name="图片 3077"/>
                      <p:cNvPicPr/>
                      <p:nvPr/>
                    </p:nvPicPr>
                    <p:blipFill>
                      <a:blip r:embed="rId5"/>
                      <a:stretch>
                        <a:fillRect/>
                      </a:stretch>
                    </p:blipFill>
                    <p:spPr>
                      <a:xfrm>
                        <a:off x="3276600" y="4894263"/>
                        <a:ext cx="1027113" cy="733425"/>
                      </a:xfrm>
                      <a:prstGeom prst="rect">
                        <a:avLst/>
                      </a:prstGeom>
                      <a:noFill/>
                      <a:ln w="38100">
                        <a:noFill/>
                        <a:miter/>
                      </a:ln>
                    </p:spPr>
                  </p:pic>
                </p:oleObj>
              </mc:Fallback>
            </mc:AlternateContent>
          </a:graphicData>
        </a:graphic>
      </p:graphicFrame>
      <p:sp>
        <p:nvSpPr>
          <p:cNvPr id="11" name="AutoShape 16"/>
          <p:cNvSpPr/>
          <p:nvPr/>
        </p:nvSpPr>
        <p:spPr>
          <a:xfrm rot="-5400000">
            <a:off x="8253413" y="5807075"/>
            <a:ext cx="798512" cy="160338"/>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p>
            <a:endParaRPr lang="zh-CN" altLang="en-US"/>
          </a:p>
        </p:txBody>
      </p:sp>
      <p:graphicFrame>
        <p:nvGraphicFramePr>
          <p:cNvPr id="12" name="Object 17" descr="模版 拷贝"/>
          <p:cNvGraphicFramePr>
            <a:graphicFrameLocks noChangeAspect="1"/>
          </p:cNvGraphicFramePr>
          <p:nvPr/>
        </p:nvGraphicFramePr>
        <p:xfrm>
          <a:off x="3276600" y="4894263"/>
          <a:ext cx="1027113" cy="733425"/>
        </p:xfrm>
        <a:graphic>
          <a:graphicData uri="http://schemas.openxmlformats.org/presentationml/2006/ole">
            <mc:AlternateContent xmlns:mc="http://schemas.openxmlformats.org/markup-compatibility/2006">
              <mc:Choice xmlns:v="urn:schemas-microsoft-com:vml" Requires="v">
                <p:oleObj spid="_x0000_s3079" name="" r:id="rId7" imgW="2630170" imgH="1873885" progId="Visio.Drawing.11">
                  <p:embed/>
                </p:oleObj>
              </mc:Choice>
              <mc:Fallback>
                <p:oleObj name="" r:id="rId7" imgW="2630170" imgH="1873885" progId="Visio.Drawing.11">
                  <p:embed/>
                  <p:pic>
                    <p:nvPicPr>
                      <p:cNvPr id="0" name="图片 3078"/>
                      <p:cNvPicPr/>
                      <p:nvPr/>
                    </p:nvPicPr>
                    <p:blipFill>
                      <a:blip r:embed="rId8"/>
                      <a:stretch>
                        <a:fillRect/>
                      </a:stretch>
                    </p:blipFill>
                    <p:spPr>
                      <a:xfrm>
                        <a:off x="3276600" y="4894263"/>
                        <a:ext cx="1027113" cy="733425"/>
                      </a:xfrm>
                      <a:prstGeom prst="rect">
                        <a:avLst/>
                      </a:prstGeom>
                      <a:noFill/>
                      <a:ln w="38100">
                        <a:noFill/>
                        <a:miter/>
                      </a:ln>
                    </p:spPr>
                  </p:pic>
                </p:oleObj>
              </mc:Fallback>
            </mc:AlternateContent>
          </a:graphicData>
        </a:graphic>
      </p:graphicFrame>
      <p:cxnSp>
        <p:nvCxnSpPr>
          <p:cNvPr id="40972" name="AutoShape 19"/>
          <p:cNvCxnSpPr>
            <a:endCxn id="40966" idx="2"/>
          </p:cNvCxnSpPr>
          <p:nvPr/>
        </p:nvCxnSpPr>
        <p:spPr>
          <a:xfrm rot="-5400000" flipV="1">
            <a:off x="7223125" y="5283200"/>
            <a:ext cx="1214438" cy="692150"/>
          </a:xfrm>
          <a:prstGeom prst="bentConnector3">
            <a:avLst>
              <a:gd name="adj1" fmla="val 50000"/>
            </a:avLst>
          </a:prstGeom>
          <a:ln w="9525" cap="flat" cmpd="sng">
            <a:solidFill>
              <a:schemeClr val="bg1"/>
            </a:solidFill>
            <a:prstDash val="solid"/>
            <a:miter/>
            <a:headEnd type="none" w="med" len="med"/>
            <a:tailEnd type="triangle" w="med" len="med"/>
          </a:ln>
        </p:spPr>
      </p:cxnSp>
      <p:pic>
        <p:nvPicPr>
          <p:cNvPr id="40973" name="Picture 20" descr="Unitech-RH767"/>
          <p:cNvPicPr>
            <a:picLocks noChangeAspect="1"/>
          </p:cNvPicPr>
          <p:nvPr/>
        </p:nvPicPr>
        <p:blipFill>
          <a:blip r:embed="rId9"/>
          <a:stretch>
            <a:fillRect/>
          </a:stretch>
        </p:blipFill>
        <p:spPr>
          <a:xfrm>
            <a:off x="6781800" y="5602288"/>
            <a:ext cx="1084263" cy="1027112"/>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subTnLst>
                                    <p:audio>
                                      <p:cMediaNode>
                                        <p:cTn display="0" masterRel="sameClick">
                                          <p:stCondLst>
                                            <p:cond evt="begin" delay="0">
                                              <p:tn val="5"/>
                                            </p:cond>
                                          </p:stCondLst>
                                          <p:endCondLst>
                                            <p:cond evt="onStopAudio" delay="0">
                                              <p:tgtEl>
                                                <p:sldTgt/>
                                              </p:tgtEl>
                                            </p:cond>
                                          </p:endCondLst>
                                        </p:cTn>
                                        <p:tgtEl>
                                          <p:sndTgt r:embed="rId10" name="voltage.wav"/>
                                        </p:tgtEl>
                                      </p:cMediaNode>
                                    </p:audio>
                                  </p:sub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9"/>
                                        </p:tgtEl>
                                      </p:cBhvr>
                                      <p:by x="150000" y="150000"/>
                                    </p:animScale>
                                  </p:childTnLst>
                                  <p:subTnLst>
                                    <p:audio>
                                      <p:cMediaNode>
                                        <p:cTn display="0" masterRel="sameClick">
                                          <p:stCondLst>
                                            <p:cond evt="begin" delay="0">
                                              <p:tn val="9"/>
                                            </p:cond>
                                          </p:stCondLst>
                                          <p:endCondLst>
                                            <p:cond evt="onStopAudio" delay="0">
                                              <p:tgtEl>
                                                <p:sldTgt/>
                                              </p:tgtEl>
                                            </p:cond>
                                          </p:endCondLst>
                                        </p:cTn>
                                        <p:tgtEl>
                                          <p:sndTgt r:embed="rId10" name="voltage.wav"/>
                                        </p:tgtEl>
                                      </p:cMediaNode>
                                    </p:audio>
                                  </p:sub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12"/>
                                        </p:tgtEl>
                                      </p:cBhvr>
                                      <p:by x="150000" y="150000"/>
                                    </p:animScale>
                                  </p:childTnLst>
                                  <p:subTnLst>
                                    <p:audio>
                                      <p:cMediaNode>
                                        <p:cTn display="0" masterRel="sameClick">
                                          <p:stCondLst>
                                            <p:cond evt="begin" delay="0">
                                              <p:tn val="13"/>
                                            </p:cond>
                                          </p:stCondLst>
                                          <p:endCondLst>
                                            <p:cond evt="onStopAudio" delay="0">
                                              <p:tgtEl>
                                                <p:sldTgt/>
                                              </p:tgtEl>
                                            </p:cond>
                                          </p:endCondLst>
                                        </p:cTn>
                                        <p:tgtEl>
                                          <p:sndTgt r:embed="rId11" name="chimes.wav"/>
                                        </p:tgtEl>
                                      </p:cMediaNode>
                                    </p:audio>
                                  </p:sub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3125 0.00555 L 0.07916 0.00555 " pathEditMode="relative" rAng="0" ptsTypes="AA">
                                      <p:cBhvr>
                                        <p:cTn id="18" dur="2000" fill="hold"/>
                                        <p:tgtEl>
                                          <p:spTgt spid="8"/>
                                        </p:tgtEl>
                                        <p:attrNameLst>
                                          <p:attrName>ppt_x</p:attrName>
                                          <p:attrName>ppt_y</p:attrName>
                                        </p:attrNameLst>
                                      </p:cBhvr>
                                      <p:rCtr x="19600" y="0"/>
                                    </p:animMotion>
                                  </p:childTnLst>
                                  <p:subTnLst>
                                    <p:audio>
                                      <p:cMediaNode>
                                        <p:cTn display="0" masterRel="sameClick">
                                          <p:stCondLst>
                                            <p:cond evt="begin" delay="0">
                                              <p:tn val="17"/>
                                            </p:cond>
                                          </p:stCondLst>
                                          <p:endCondLst>
                                            <p:cond evt="onStopAudio" delay="0">
                                              <p:tgtEl>
                                                <p:sldTgt/>
                                              </p:tgtEl>
                                            </p:cond>
                                          </p:endCondLst>
                                        </p:cTn>
                                        <p:tgtEl>
                                          <p:sndTgt r:embed="rId12" name="wind.wav"/>
                                        </p:tgtEl>
                                      </p:cMediaNode>
                                    </p:audio>
                                  </p:sub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nodeType="clickEffect">
                                  <p:stCondLst>
                                    <p:cond delay="0"/>
                                  </p:stCondLst>
                                  <p:childTnLst>
                                    <p:animMotion origin="layout" path="M 3.33333E-6 0.16111 L 3.33333E-6 -0.17222 " pathEditMode="relative" rAng="0" ptsTypes="AA">
                                      <p:cBhvr>
                                        <p:cTn id="22" dur="2000" fill="hold"/>
                                        <p:tgtEl>
                                          <p:spTgt spid="11"/>
                                        </p:tgtEl>
                                        <p:attrNameLst>
                                          <p:attrName>ppt_x</p:attrName>
                                          <p:attrName>ppt_y</p:attrName>
                                        </p:attrNameLst>
                                      </p:cBhvr>
                                      <p:rCtr x="0" y="-16700"/>
                                    </p:animMotion>
                                  </p:childTnLst>
                                  <p:subTnLst>
                                    <p:audio>
                                      <p:cMediaNode>
                                        <p:cTn display="0" masterRel="sameClick">
                                          <p:stCondLst>
                                            <p:cond evt="begin" delay="0">
                                              <p:tn val="21"/>
                                            </p:cond>
                                          </p:stCondLst>
                                          <p:endCondLst>
                                            <p:cond evt="onStopAudio" delay="0">
                                              <p:tgtEl>
                                                <p:sldTgt/>
                                              </p:tgtEl>
                                            </p:cond>
                                          </p:endCondLst>
                                        </p:cTn>
                                        <p:tgtEl>
                                          <p:sndTgt r:embed="rId1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 name="Rectangle 2"/>
          <p:cNvSpPr txBox="1">
            <a:spLocks noChangeArrowheads="1"/>
          </p:cNvSpPr>
          <p:nvPr/>
        </p:nvSpPr>
        <p:spPr bwMode="gray">
          <a:xfrm>
            <a:off x="304800" y="655638"/>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 功能模块</a:t>
            </a:r>
            <a:endPar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41987" name="图片 1"/>
          <p:cNvPicPr>
            <a:picLocks noChangeAspect="1"/>
          </p:cNvPicPr>
          <p:nvPr/>
        </p:nvPicPr>
        <p:blipFill>
          <a:blip r:embed="rId1"/>
          <a:stretch>
            <a:fillRect/>
          </a:stretch>
        </p:blipFill>
        <p:spPr>
          <a:xfrm>
            <a:off x="223838" y="2209800"/>
            <a:ext cx="8620125" cy="2895600"/>
          </a:xfrm>
          <a:prstGeom prst="rect">
            <a:avLst/>
          </a:prstGeom>
          <a:noFill/>
          <a:ln w="9525">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10" name="内容占位符 3"/>
          <p:cNvSpPr>
            <a:spLocks noGrp="1"/>
          </p:cNvSpPr>
          <p:nvPr>
            <p:ph sz="half" idx="2"/>
          </p:nvPr>
        </p:nvSpPr>
        <p:spPr>
          <a:xfrm>
            <a:off x="457200" y="1371600"/>
            <a:ext cx="8229600" cy="5029200"/>
          </a:xfrm>
        </p:spPr>
        <p:txBody>
          <a:bodyPr vert="horz" wrap="square" lIns="91440" tIns="45720" rIns="91440" bIns="45720" anchor="t"/>
          <a:p>
            <a:pPr marL="0" indent="0">
              <a:buNone/>
            </a:pPr>
            <a:r>
              <a:rPr lang="en-US" altLang="zh-CN" sz="2000" dirty="0">
                <a:ea typeface="宋体" panose="02010600030101010101" pitchFamily="2" charset="-122"/>
              </a:rPr>
              <a:t>1</a:t>
            </a:r>
            <a:r>
              <a:rPr lang="zh-CN" altLang="en-US" sz="2000" dirty="0">
                <a:ea typeface="宋体" panose="02010600030101010101" pitchFamily="2" charset="-122"/>
              </a:rPr>
              <a:t>、可实现对固定资产的远距离多目标快速识别，可靠性和安全性高</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对各种固定资产建立档案，通过</a:t>
            </a:r>
            <a:r>
              <a:rPr lang="en-US" altLang="zh-CN" sz="2000" dirty="0">
                <a:ea typeface="宋体" panose="02010600030101010101" pitchFamily="2" charset="-122"/>
              </a:rPr>
              <a:t>RFID </a:t>
            </a:r>
            <a:r>
              <a:rPr lang="zh-CN" altLang="en-US" sz="2000" dirty="0">
                <a:ea typeface="宋体" panose="02010600030101010101" pitchFamily="2" charset="-122"/>
              </a:rPr>
              <a:t>技术加强固定资产监管，合理调配资源，减少资源浪费，防止固定资产流失；</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2</a:t>
            </a:r>
            <a:r>
              <a:rPr lang="zh-CN" altLang="en-US" sz="2000" dirty="0">
                <a:ea typeface="宋体" panose="02010600030101010101" pitchFamily="2" charset="-122"/>
              </a:rPr>
              <a:t>、建立基于</a:t>
            </a:r>
            <a:r>
              <a:rPr lang="en-US" altLang="zh-CN" sz="2000" dirty="0">
                <a:ea typeface="宋体" panose="02010600030101010101" pitchFamily="2" charset="-122"/>
              </a:rPr>
              <a:t>RFID </a:t>
            </a:r>
            <a:r>
              <a:rPr lang="zh-CN" altLang="en-US" sz="2000" dirty="0">
                <a:ea typeface="宋体" panose="02010600030101010101" pitchFamily="2" charset="-122"/>
              </a:rPr>
              <a:t>技术的智能化固定资产管理平台，使企业对内部固定资产实时动态管理的能力得到极大提高；</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3</a:t>
            </a:r>
            <a:r>
              <a:rPr lang="zh-CN" altLang="en-US" sz="2000" dirty="0">
                <a:ea typeface="宋体" panose="02010600030101010101" pitchFamily="2" charset="-122"/>
              </a:rPr>
              <a:t>、能有效、准确的对装有电子标签的固定资产的数据进行信息识别、采集、记录、跟踪，保证固定资产的合理利用；</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4</a:t>
            </a:r>
            <a:r>
              <a:rPr lang="zh-CN" altLang="en-US" sz="2000" dirty="0">
                <a:ea typeface="宋体" panose="02010600030101010101" pitchFamily="2" charset="-122"/>
              </a:rPr>
              <a:t>、实时数据及时传送到后台的固定资产管理系统，固定资产的调拨和使用情况可一目了然；</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5</a:t>
            </a:r>
            <a:r>
              <a:rPr lang="zh-CN" altLang="en-US" sz="2000" dirty="0">
                <a:ea typeface="宋体" panose="02010600030101010101" pitchFamily="2" charset="-122"/>
              </a:rPr>
              <a:t>、可实现固定资产从购置到报废的全生命周期的透明化单品级管理；</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6</a:t>
            </a:r>
            <a:r>
              <a:rPr lang="zh-CN" altLang="en-US" sz="2000" dirty="0">
                <a:ea typeface="宋体" panose="02010600030101010101" pitchFamily="2" charset="-122"/>
              </a:rPr>
              <a:t>、对人员和固定资产进行匹配对比，可对涉密固定资产进行有效的防盗管理，减少固定资产失窃和信息泄密；</a:t>
            </a:r>
            <a:endParaRPr lang="zh-CN" altLang="en-US" sz="2000" dirty="0">
              <a:ea typeface="宋体" panose="02010600030101010101" pitchFamily="2" charset="-122"/>
            </a:endParaRPr>
          </a:p>
          <a:p>
            <a:pPr marL="0" indent="0">
              <a:buNone/>
            </a:pPr>
            <a:r>
              <a:rPr lang="en-US" altLang="zh-CN" sz="2000" dirty="0">
                <a:ea typeface="宋体" panose="02010600030101010101" pitchFamily="2" charset="-122"/>
              </a:rPr>
              <a:t>7</a:t>
            </a:r>
            <a:r>
              <a:rPr lang="zh-CN" altLang="en-US" sz="2000" dirty="0">
                <a:ea typeface="宋体" panose="02010600030101010101" pitchFamily="2" charset="-122"/>
              </a:rPr>
              <a:t>、可在现有的固定资产管理系统中方便地扩展</a:t>
            </a:r>
            <a:r>
              <a:rPr lang="en-US" altLang="zh-CN" sz="2000" dirty="0">
                <a:ea typeface="宋体" panose="02010600030101010101" pitchFamily="2" charset="-122"/>
              </a:rPr>
              <a:t>RFID </a:t>
            </a:r>
            <a:r>
              <a:rPr lang="zh-CN" altLang="en-US" sz="2000" dirty="0">
                <a:ea typeface="宋体" panose="02010600030101010101" pitchFamily="2" charset="-122"/>
              </a:rPr>
              <a:t>数据采集方式，充分保护企业的现有投资。</a:t>
            </a:r>
            <a:endParaRPr lang="zh-CN" altLang="en-US" sz="2000" dirty="0">
              <a:ea typeface="宋体" panose="02010600030101010101" pitchFamily="2" charset="-122"/>
            </a:endParaRPr>
          </a:p>
        </p:txBody>
      </p:sp>
      <p:sp>
        <p:nvSpPr>
          <p:cNvPr id="19" name="Rectangle 2"/>
          <p:cNvSpPr txBox="1">
            <a:spLocks noChangeArrowheads="1"/>
          </p:cNvSpPr>
          <p:nvPr/>
        </p:nvSpPr>
        <p:spPr bwMode="gray">
          <a:xfrm>
            <a:off x="914400" y="655638"/>
            <a:ext cx="7848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rPr>
              <a:t>解决方案 特点</a:t>
            </a:r>
            <a:endPar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Rectangle 3"/>
          <p:cNvSpPr>
            <a:spLocks noGrp="1"/>
          </p:cNvSpPr>
          <p:nvPr>
            <p:ph type="body" sz="half" idx="1"/>
          </p:nvPr>
        </p:nvSpPr>
        <p:spPr>
          <a:xfrm>
            <a:off x="304800" y="1193165"/>
            <a:ext cx="8686800" cy="914400"/>
          </a:xfrm>
        </p:spPr>
        <p:txBody>
          <a:bodyPr vert="horz" wrap="square" lIns="91440" tIns="45720" rIns="91440" bIns="45720" anchor="t"/>
          <a:p>
            <a:r>
              <a:rPr lang="zh-CN" altLang="en-US" sz="2400" b="1" dirty="0">
                <a:latin typeface="楷体_GB2312"/>
                <a:ea typeface="楷体_GB2312"/>
              </a:rPr>
              <a:t>由于资产有金属类和非金属类，我们针对资产的材料特性，选择了两款</a:t>
            </a:r>
            <a:r>
              <a:rPr lang="en-US" altLang="zh-CN" sz="2400" b="1" dirty="0">
                <a:latin typeface="楷体_GB2312"/>
                <a:ea typeface="楷体_GB2312"/>
              </a:rPr>
              <a:t>RFID</a:t>
            </a:r>
            <a:r>
              <a:rPr lang="zh-CN" altLang="en-US" sz="2400" b="1" dirty="0">
                <a:latin typeface="楷体_GB2312"/>
                <a:ea typeface="楷体_GB2312"/>
              </a:rPr>
              <a:t>标签，详细如下：</a:t>
            </a:r>
            <a:endParaRPr lang="zh-CN" altLang="en-US" sz="2400" b="1" dirty="0">
              <a:latin typeface="楷体_GB2312"/>
              <a:ea typeface="楷体_GB2312"/>
            </a:endParaRPr>
          </a:p>
        </p:txBody>
      </p:sp>
      <p:sp>
        <p:nvSpPr>
          <p:cNvPr id="44035" name="Text Box 42"/>
          <p:cNvSpPr txBox="1"/>
          <p:nvPr/>
        </p:nvSpPr>
        <p:spPr>
          <a:xfrm>
            <a:off x="304800" y="3368993"/>
            <a:ext cx="3810000" cy="32613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zh-CN" altLang="en-US" sz="1200" b="1" dirty="0">
                <a:ea typeface="楷体_GB2312"/>
              </a:rPr>
              <a:t>            </a:t>
            </a:r>
            <a:r>
              <a:rPr sz="1200" b="1" dirty="0">
                <a:ea typeface="楷体_GB2312"/>
              </a:rPr>
              <a:t>产品芯片：M5</a:t>
            </a:r>
            <a:endParaRPr sz="1200" b="1" dirty="0">
              <a:ea typeface="楷体_GB2312"/>
            </a:endParaRPr>
          </a:p>
          <a:p>
            <a:pPr marL="0" lvl="0" indent="0" eaLnBrk="1" hangingPunct="1">
              <a:spcBef>
                <a:spcPct val="0"/>
              </a:spcBef>
              <a:buClrTx/>
              <a:buNone/>
            </a:pPr>
            <a:r>
              <a:rPr sz="1200" b="1" dirty="0">
                <a:ea typeface="楷体_GB2312"/>
              </a:rPr>
              <a:t>协议标准：ISO 18000-6C/Gen2 (国际通用)</a:t>
            </a:r>
            <a:endParaRPr sz="1200" b="1" dirty="0">
              <a:ea typeface="楷体_GB2312"/>
            </a:endParaRPr>
          </a:p>
          <a:p>
            <a:pPr marL="0" lvl="0" indent="0" eaLnBrk="1" hangingPunct="1">
              <a:spcBef>
                <a:spcPct val="0"/>
              </a:spcBef>
              <a:buClrTx/>
              <a:buNone/>
            </a:pPr>
            <a:r>
              <a:rPr sz="1200" b="1" dirty="0">
                <a:ea typeface="楷体_GB2312"/>
              </a:rPr>
              <a:t>存储容量：512 Bit</a:t>
            </a:r>
            <a:endParaRPr sz="1200" b="1" dirty="0">
              <a:ea typeface="楷体_GB2312"/>
            </a:endParaRPr>
          </a:p>
          <a:p>
            <a:pPr marL="0" lvl="0" indent="0" eaLnBrk="1" hangingPunct="1">
              <a:spcBef>
                <a:spcPct val="0"/>
              </a:spcBef>
              <a:buClrTx/>
              <a:buNone/>
            </a:pPr>
            <a:r>
              <a:rPr sz="1200" b="1" dirty="0">
                <a:ea typeface="楷体_GB2312"/>
              </a:rPr>
              <a:t>工作频率：915MHz（860-960MHz之间）</a:t>
            </a:r>
            <a:endParaRPr sz="1200" b="1" dirty="0">
              <a:ea typeface="楷体_GB2312"/>
            </a:endParaRPr>
          </a:p>
          <a:p>
            <a:pPr marL="0" lvl="0" indent="0" eaLnBrk="1" hangingPunct="1">
              <a:spcBef>
                <a:spcPct val="0"/>
              </a:spcBef>
              <a:buClrTx/>
              <a:buNone/>
            </a:pPr>
            <a:r>
              <a:rPr sz="1200" b="1" dirty="0">
                <a:ea typeface="楷体_GB2312"/>
              </a:rPr>
              <a:t>通讯速率：106KBoud</a:t>
            </a:r>
            <a:endParaRPr sz="1200" b="1" dirty="0">
              <a:ea typeface="楷体_GB2312"/>
            </a:endParaRPr>
          </a:p>
          <a:p>
            <a:pPr marL="0" lvl="0" indent="0" eaLnBrk="1" hangingPunct="1">
              <a:spcBef>
                <a:spcPct val="0"/>
              </a:spcBef>
              <a:buClrTx/>
              <a:buNone/>
            </a:pPr>
            <a:r>
              <a:rPr sz="1200" b="1" dirty="0">
                <a:ea typeface="楷体_GB2312"/>
              </a:rPr>
              <a:t>读写距离：1～3米（本特性与卡片性能及天线尺寸有关）</a:t>
            </a:r>
            <a:endParaRPr sz="1200" b="1" dirty="0">
              <a:ea typeface="楷体_GB2312"/>
            </a:endParaRPr>
          </a:p>
          <a:p>
            <a:pPr marL="0" lvl="0" indent="0" eaLnBrk="1" hangingPunct="1">
              <a:spcBef>
                <a:spcPct val="0"/>
              </a:spcBef>
              <a:buClrTx/>
              <a:buNone/>
            </a:pPr>
            <a:r>
              <a:rPr sz="1200" b="1" dirty="0">
                <a:ea typeface="楷体_GB2312"/>
              </a:rPr>
              <a:t>读写时间：1～2ms</a:t>
            </a:r>
            <a:endParaRPr sz="1200" b="1" dirty="0">
              <a:ea typeface="楷体_GB2312"/>
            </a:endParaRPr>
          </a:p>
          <a:p>
            <a:pPr marL="0" lvl="0" indent="0" eaLnBrk="1" hangingPunct="1">
              <a:spcBef>
                <a:spcPct val="0"/>
              </a:spcBef>
              <a:buClrTx/>
              <a:buNone/>
            </a:pPr>
            <a:r>
              <a:rPr sz="1200" b="1" dirty="0">
                <a:ea typeface="楷体_GB2312"/>
              </a:rPr>
              <a:t>工作温度：－20℃～85℃</a:t>
            </a:r>
            <a:endParaRPr sz="1200" b="1" dirty="0">
              <a:ea typeface="楷体_GB2312"/>
            </a:endParaRPr>
          </a:p>
          <a:p>
            <a:pPr marL="0" lvl="0" indent="0" eaLnBrk="1" hangingPunct="1">
              <a:spcBef>
                <a:spcPct val="0"/>
              </a:spcBef>
              <a:buClrTx/>
              <a:buNone/>
            </a:pPr>
            <a:r>
              <a:rPr sz="1200" b="1" dirty="0">
                <a:ea typeface="楷体_GB2312"/>
              </a:rPr>
              <a:t>擦写寿命：&gt;100,000次</a:t>
            </a:r>
            <a:endParaRPr sz="1200" b="1" dirty="0">
              <a:ea typeface="楷体_GB2312"/>
            </a:endParaRPr>
          </a:p>
          <a:p>
            <a:pPr marL="0" lvl="0" indent="0" eaLnBrk="1" hangingPunct="1">
              <a:spcBef>
                <a:spcPct val="0"/>
              </a:spcBef>
              <a:buClrTx/>
              <a:buNone/>
            </a:pPr>
            <a:r>
              <a:rPr sz="1200" b="1" dirty="0">
                <a:ea typeface="楷体_GB2312"/>
              </a:rPr>
              <a:t>数据保存：&gt;10年</a:t>
            </a:r>
            <a:endParaRPr sz="1200" b="1" dirty="0">
              <a:ea typeface="楷体_GB2312"/>
            </a:endParaRPr>
          </a:p>
          <a:p>
            <a:pPr marL="0" lvl="0" indent="0" eaLnBrk="1" hangingPunct="1">
              <a:spcBef>
                <a:spcPct val="0"/>
              </a:spcBef>
              <a:buClrTx/>
              <a:buNone/>
            </a:pPr>
            <a:r>
              <a:rPr sz="1200" b="1" dirty="0">
                <a:ea typeface="楷体_GB2312"/>
              </a:rPr>
              <a:t>封装材料：铜版纸不干胶 (可再加工：PVC、ABS、PET、PETG）</a:t>
            </a:r>
            <a:endParaRPr sz="1200" b="1" dirty="0">
              <a:ea typeface="楷体_GB2312"/>
            </a:endParaRPr>
          </a:p>
          <a:p>
            <a:pPr marL="0" lvl="0" indent="0" eaLnBrk="1" hangingPunct="1">
              <a:spcBef>
                <a:spcPct val="0"/>
              </a:spcBef>
              <a:buClrTx/>
              <a:buNone/>
            </a:pPr>
            <a:r>
              <a:rPr sz="1200" b="1" dirty="0">
                <a:ea typeface="楷体_GB2312"/>
              </a:rPr>
              <a:t>封装工艺：倒封装</a:t>
            </a:r>
            <a:endParaRPr sz="1200" b="1" dirty="0">
              <a:ea typeface="楷体_GB2312"/>
            </a:endParaRPr>
          </a:p>
          <a:p>
            <a:pPr marL="0" lvl="0" indent="0" eaLnBrk="1" hangingPunct="1">
              <a:spcBef>
                <a:spcPct val="0"/>
              </a:spcBef>
              <a:buClrTx/>
              <a:buNone/>
            </a:pPr>
            <a:r>
              <a:rPr sz="1200" b="1" dirty="0">
                <a:ea typeface="楷体_GB2312"/>
              </a:rPr>
              <a:t>标准尺寸：48*22mm</a:t>
            </a:r>
            <a:endParaRPr sz="1200" b="1" dirty="0">
              <a:ea typeface="楷体_GB2312"/>
            </a:endParaRPr>
          </a:p>
          <a:p>
            <a:pPr marL="0" lvl="0" indent="0" eaLnBrk="1" hangingPunct="1">
              <a:spcBef>
                <a:spcPct val="0"/>
              </a:spcBef>
              <a:buClrTx/>
              <a:buNone/>
            </a:pPr>
            <a:r>
              <a:rPr sz="1200" b="1" dirty="0">
                <a:ea typeface="楷体_GB2312"/>
              </a:rPr>
              <a:t>后期封装：标签可再加工成卡片可以预先在工厂进行胶印/丝印，或者用小型卡片打印机打</a:t>
            </a:r>
            <a:r>
              <a:rPr sz="1400" b="1" dirty="0">
                <a:ea typeface="楷体_GB2312"/>
              </a:rPr>
              <a:t>印</a:t>
            </a:r>
            <a:endParaRPr sz="1400" b="1" dirty="0">
              <a:ea typeface="楷体_GB2312"/>
            </a:endParaRPr>
          </a:p>
        </p:txBody>
      </p:sp>
      <p:sp>
        <p:nvSpPr>
          <p:cNvPr id="9" name="Rectangle 2"/>
          <p:cNvSpPr txBox="1">
            <a:spLocks noChangeArrowheads="1"/>
          </p:cNvSpPr>
          <p:nvPr/>
        </p:nvSpPr>
        <p:spPr bwMode="gray">
          <a:xfrm>
            <a:off x="914400" y="655638"/>
            <a:ext cx="7848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RFID</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楷体_GB2312" pitchFamily="49" charset="-122"/>
                <a:cs typeface="+mj-cs"/>
              </a:rPr>
              <a:t>固定资产管理系统</a:t>
            </a:r>
            <a:r>
              <a:rPr kumimoji="0" lang="en-US" altLang="zh-CN" sz="32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j-cs"/>
              </a:rPr>
              <a:t>RFID</a:t>
            </a:r>
            <a:r>
              <a:rPr kumimoji="0" lang="zh-CN" altLang="en-US" sz="32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j-cs"/>
              </a:rPr>
              <a:t>标签介绍</a:t>
            </a:r>
            <a:endPar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sp>
        <p:nvSpPr>
          <p:cNvPr id="44039" name="Text Box 42"/>
          <p:cNvSpPr txBox="1"/>
          <p:nvPr/>
        </p:nvSpPr>
        <p:spPr>
          <a:xfrm>
            <a:off x="4685665" y="2898775"/>
            <a:ext cx="4306570" cy="39382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sz="1000" b="1" dirty="0">
                <a:ea typeface="楷体_GB2312"/>
              </a:rPr>
              <a:t>产品芯片  NXP ICODE-X (可定制：EM4100\TK4001\T5557\HID卡\MF1S50\S70\复旦FM1108\TI\ST\ICODE2\6B\6C等芯片)  </a:t>
            </a:r>
            <a:endParaRPr sz="1000" b="1" dirty="0">
              <a:ea typeface="楷体_GB2312"/>
            </a:endParaRPr>
          </a:p>
          <a:p>
            <a:pPr marL="0" lvl="0" indent="0" eaLnBrk="1" hangingPunct="1">
              <a:spcBef>
                <a:spcPct val="0"/>
              </a:spcBef>
              <a:buClrTx/>
              <a:buNone/>
            </a:pPr>
            <a:r>
              <a:rPr sz="1000" b="1" dirty="0">
                <a:ea typeface="楷体_GB2312"/>
              </a:rPr>
              <a:t>工作频率  13.56Mhz  </a:t>
            </a:r>
            <a:endParaRPr sz="1000" b="1" dirty="0">
              <a:ea typeface="楷体_GB2312"/>
            </a:endParaRPr>
          </a:p>
          <a:p>
            <a:pPr marL="0" lvl="0" indent="0" eaLnBrk="1" hangingPunct="1">
              <a:spcBef>
                <a:spcPct val="0"/>
              </a:spcBef>
              <a:buClrTx/>
              <a:buNone/>
            </a:pPr>
            <a:r>
              <a:rPr sz="1000" b="1" dirty="0">
                <a:ea typeface="楷体_GB2312"/>
              </a:rPr>
              <a:t>标准协议  ISO15693  </a:t>
            </a:r>
            <a:endParaRPr sz="1000" b="1" dirty="0">
              <a:ea typeface="楷体_GB2312"/>
            </a:endParaRPr>
          </a:p>
          <a:p>
            <a:pPr marL="0" lvl="0" indent="0" eaLnBrk="1" hangingPunct="1">
              <a:spcBef>
                <a:spcPct val="0"/>
              </a:spcBef>
              <a:buClrTx/>
              <a:buNone/>
            </a:pPr>
            <a:r>
              <a:rPr sz="1000" b="1" dirty="0">
                <a:ea typeface="楷体_GB2312"/>
              </a:rPr>
              <a:t>储存容量  1Kbit=1024bit  </a:t>
            </a:r>
            <a:endParaRPr sz="1000" b="1" dirty="0">
              <a:ea typeface="楷体_GB2312"/>
            </a:endParaRPr>
          </a:p>
          <a:p>
            <a:pPr marL="0" lvl="0" indent="0" eaLnBrk="1" hangingPunct="1">
              <a:spcBef>
                <a:spcPct val="0"/>
              </a:spcBef>
              <a:buClrTx/>
              <a:buNone/>
            </a:pPr>
            <a:r>
              <a:rPr sz="1000" b="1" dirty="0">
                <a:ea typeface="楷体_GB2312"/>
              </a:rPr>
              <a:t>识别距离  1－150cm  </a:t>
            </a:r>
            <a:endParaRPr sz="1000" b="1" dirty="0">
              <a:ea typeface="楷体_GB2312"/>
            </a:endParaRPr>
          </a:p>
          <a:p>
            <a:pPr marL="0" lvl="0" indent="0" eaLnBrk="1" hangingPunct="1">
              <a:spcBef>
                <a:spcPct val="0"/>
              </a:spcBef>
              <a:buClrTx/>
              <a:buNone/>
            </a:pPr>
            <a:r>
              <a:rPr sz="1000" b="1" dirty="0">
                <a:ea typeface="楷体_GB2312"/>
              </a:rPr>
              <a:t>读写时间  1-2 MS  </a:t>
            </a:r>
            <a:endParaRPr sz="1000" b="1" dirty="0">
              <a:ea typeface="楷体_GB2312"/>
            </a:endParaRPr>
          </a:p>
          <a:p>
            <a:pPr marL="0" lvl="0" indent="0" eaLnBrk="1" hangingPunct="1">
              <a:spcBef>
                <a:spcPct val="0"/>
              </a:spcBef>
              <a:buClrTx/>
              <a:buNone/>
            </a:pPr>
            <a:r>
              <a:rPr sz="1000" b="1" dirty="0">
                <a:ea typeface="楷体_GB2312"/>
              </a:rPr>
              <a:t>通讯速率  106KBoud  </a:t>
            </a:r>
            <a:endParaRPr sz="1000" b="1" dirty="0">
              <a:ea typeface="楷体_GB2312"/>
            </a:endParaRPr>
          </a:p>
          <a:p>
            <a:pPr marL="0" lvl="0" indent="0" eaLnBrk="1" hangingPunct="1">
              <a:spcBef>
                <a:spcPct val="0"/>
              </a:spcBef>
              <a:buClrTx/>
              <a:buNone/>
            </a:pPr>
            <a:r>
              <a:rPr sz="1000" b="1" dirty="0">
                <a:ea typeface="楷体_GB2312"/>
              </a:rPr>
              <a:t>峰值速度  &gt; 1张/秒  </a:t>
            </a:r>
            <a:endParaRPr sz="1000" b="1" dirty="0">
              <a:ea typeface="楷体_GB2312"/>
            </a:endParaRPr>
          </a:p>
          <a:p>
            <a:pPr marL="0" lvl="0" indent="0" eaLnBrk="1" hangingPunct="1">
              <a:spcBef>
                <a:spcPct val="0"/>
              </a:spcBef>
              <a:buClrTx/>
              <a:buNone/>
            </a:pPr>
            <a:r>
              <a:rPr sz="1000" b="1" dirty="0">
                <a:ea typeface="楷体_GB2312"/>
              </a:rPr>
              <a:t>擦写寿命  &gt;10万次  </a:t>
            </a:r>
            <a:endParaRPr sz="1000" b="1" dirty="0">
              <a:ea typeface="楷体_GB2312"/>
            </a:endParaRPr>
          </a:p>
          <a:p>
            <a:pPr marL="0" lvl="0" indent="0" eaLnBrk="1" hangingPunct="1">
              <a:spcBef>
                <a:spcPct val="0"/>
              </a:spcBef>
              <a:buClrTx/>
              <a:buNone/>
            </a:pPr>
            <a:r>
              <a:rPr sz="1000" b="1" dirty="0">
                <a:ea typeface="楷体_GB2312"/>
              </a:rPr>
              <a:t>数据保存  &gt;10年  </a:t>
            </a:r>
            <a:endParaRPr sz="1000" b="1" dirty="0">
              <a:ea typeface="楷体_GB2312"/>
            </a:endParaRPr>
          </a:p>
          <a:p>
            <a:pPr marL="0" lvl="0" indent="0" eaLnBrk="1" hangingPunct="1">
              <a:spcBef>
                <a:spcPct val="0"/>
              </a:spcBef>
              <a:buClrTx/>
              <a:buNone/>
            </a:pPr>
            <a:r>
              <a:rPr sz="1000" b="1" dirty="0">
                <a:ea typeface="楷体_GB2312"/>
              </a:rPr>
              <a:t>封装工艺  晶圆+蚀刻天线+铜版纸,倒封装工艺,可印刷图片文字可变数据等  </a:t>
            </a:r>
            <a:endParaRPr sz="1000" b="1" dirty="0">
              <a:ea typeface="楷体_GB2312"/>
            </a:endParaRPr>
          </a:p>
          <a:p>
            <a:pPr marL="0" lvl="0" indent="0" eaLnBrk="1" hangingPunct="1">
              <a:spcBef>
                <a:spcPct val="0"/>
              </a:spcBef>
              <a:buClrTx/>
              <a:buNone/>
            </a:pPr>
            <a:r>
              <a:rPr sz="1000" b="1" dirty="0">
                <a:ea typeface="楷体_GB2312"/>
              </a:rPr>
              <a:t>尺寸大小  50*50mm,厚度0.4mm) </a:t>
            </a:r>
            <a:endParaRPr sz="1000" b="1" dirty="0">
              <a:ea typeface="楷体_GB2312"/>
            </a:endParaRPr>
          </a:p>
          <a:p>
            <a:pPr marL="0" lvl="0" indent="0" eaLnBrk="1" hangingPunct="1">
              <a:spcBef>
                <a:spcPct val="0"/>
              </a:spcBef>
              <a:buClrTx/>
              <a:buNone/>
            </a:pPr>
            <a:r>
              <a:rPr sz="1000" b="1" dirty="0">
                <a:ea typeface="楷体_GB2312"/>
              </a:rPr>
              <a:t>产品重量  1.0KG\3000张\卷  </a:t>
            </a:r>
            <a:endParaRPr sz="1000" b="1" dirty="0">
              <a:ea typeface="楷体_GB2312"/>
            </a:endParaRPr>
          </a:p>
          <a:p>
            <a:pPr marL="0" lvl="0" indent="0" eaLnBrk="1" hangingPunct="1">
              <a:spcBef>
                <a:spcPct val="0"/>
              </a:spcBef>
              <a:buClrTx/>
              <a:buNone/>
            </a:pPr>
            <a:r>
              <a:rPr sz="1000" b="1" dirty="0">
                <a:ea typeface="楷体_GB2312"/>
              </a:rPr>
              <a:t>二次封装  可印刷序列号，一维码，二维码等可变化的数据,可封装其他ABS外壳等  </a:t>
            </a:r>
            <a:endParaRPr sz="1000" b="1" dirty="0">
              <a:ea typeface="楷体_GB2312"/>
            </a:endParaRPr>
          </a:p>
          <a:p>
            <a:pPr marL="0" lvl="0" indent="0" eaLnBrk="1" hangingPunct="1">
              <a:spcBef>
                <a:spcPct val="0"/>
              </a:spcBef>
              <a:buClrTx/>
              <a:buNone/>
            </a:pPr>
            <a:r>
              <a:rPr sz="1000" b="1" dirty="0">
                <a:ea typeface="楷体_GB2312"/>
              </a:rPr>
              <a:t>工作温度  -20 °C  -  +55  °C  </a:t>
            </a:r>
            <a:endParaRPr sz="1000" b="1" dirty="0">
              <a:ea typeface="楷体_GB2312"/>
            </a:endParaRPr>
          </a:p>
          <a:p>
            <a:pPr marL="0" lvl="0" indent="0" eaLnBrk="1" hangingPunct="1">
              <a:spcBef>
                <a:spcPct val="0"/>
              </a:spcBef>
              <a:buClrTx/>
              <a:buNone/>
            </a:pPr>
            <a:r>
              <a:rPr sz="1000" b="1" dirty="0">
                <a:ea typeface="楷体_GB2312"/>
              </a:rPr>
              <a:t>存储温度  -20 °C  -  +85  °C  </a:t>
            </a:r>
            <a:endParaRPr sz="1000" b="1" dirty="0">
              <a:ea typeface="楷体_GB2312"/>
            </a:endParaRPr>
          </a:p>
          <a:p>
            <a:pPr marL="0" lvl="0" indent="0" eaLnBrk="1" hangingPunct="1">
              <a:spcBef>
                <a:spcPct val="0"/>
              </a:spcBef>
              <a:buClrTx/>
              <a:buNone/>
            </a:pPr>
            <a:r>
              <a:rPr sz="1000" b="1" dirty="0">
                <a:ea typeface="楷体_GB2312"/>
              </a:rPr>
              <a:t>工作湿度  &lt; 95% @ 25 °C  </a:t>
            </a:r>
            <a:endParaRPr sz="1000" b="1" dirty="0">
              <a:ea typeface="楷体_GB2312"/>
            </a:endParaRPr>
          </a:p>
          <a:p>
            <a:pPr marL="0" lvl="0" indent="0" eaLnBrk="1" hangingPunct="1">
              <a:spcBef>
                <a:spcPct val="0"/>
              </a:spcBef>
              <a:buClrTx/>
              <a:buNone/>
            </a:pPr>
            <a:r>
              <a:rPr sz="1000" b="1" dirty="0">
                <a:ea typeface="楷体_GB2312"/>
              </a:rPr>
              <a:t> 图书馆管理系统</a:t>
            </a:r>
            <a:endParaRPr sz="1000" b="1" dirty="0">
              <a:ea typeface="楷体_GB2312"/>
            </a:endParaRPr>
          </a:p>
          <a:p>
            <a:pPr marL="0" lvl="0" indent="0" eaLnBrk="1" hangingPunct="1">
              <a:spcBef>
                <a:spcPct val="0"/>
              </a:spcBef>
              <a:buClrTx/>
              <a:buNone/>
            </a:pPr>
            <a:r>
              <a:rPr sz="1000" b="1" dirty="0">
                <a:ea typeface="楷体_GB2312"/>
              </a:rPr>
              <a:t>档案管理系统</a:t>
            </a:r>
            <a:endParaRPr sz="1000" b="1" dirty="0">
              <a:ea typeface="楷体_GB2312"/>
            </a:endParaRPr>
          </a:p>
          <a:p>
            <a:pPr marL="0" lvl="0" indent="0" eaLnBrk="1" hangingPunct="1">
              <a:spcBef>
                <a:spcPct val="0"/>
              </a:spcBef>
              <a:buClrTx/>
              <a:buNone/>
            </a:pPr>
            <a:r>
              <a:rPr sz="1000" b="1" dirty="0">
                <a:ea typeface="楷体_GB2312"/>
              </a:rPr>
              <a:t>生产线物品跟踪管理系统</a:t>
            </a:r>
            <a:endParaRPr sz="1000" b="1" dirty="0">
              <a:ea typeface="楷体_GB2312"/>
            </a:endParaRPr>
          </a:p>
          <a:p>
            <a:pPr marL="0" lvl="0" indent="0" eaLnBrk="1" hangingPunct="1">
              <a:spcBef>
                <a:spcPct val="0"/>
              </a:spcBef>
              <a:buClrTx/>
              <a:buNone/>
            </a:pPr>
            <a:r>
              <a:rPr sz="1000" b="1" dirty="0">
                <a:ea typeface="楷体_GB2312"/>
              </a:rPr>
              <a:t>仓储/盘点管理系统</a:t>
            </a:r>
            <a:endParaRPr sz="1000" b="1" dirty="0">
              <a:ea typeface="楷体_GB2312"/>
            </a:endParaRPr>
          </a:p>
          <a:p>
            <a:pPr marL="0" lvl="0" indent="0" eaLnBrk="1" hangingPunct="1">
              <a:spcBef>
                <a:spcPct val="0"/>
              </a:spcBef>
              <a:buClrTx/>
              <a:buNone/>
            </a:pPr>
            <a:r>
              <a:rPr sz="1000" b="1" dirty="0">
                <a:ea typeface="楷体_GB2312"/>
              </a:rPr>
              <a:t>珠宝首饰零售/展示分析决策系统</a:t>
            </a:r>
            <a:endParaRPr sz="1000" b="1" dirty="0">
              <a:ea typeface="楷体_GB2312"/>
            </a:endParaRPr>
          </a:p>
          <a:p>
            <a:pPr marL="0" lvl="0" indent="0" eaLnBrk="1" hangingPunct="1">
              <a:spcBef>
                <a:spcPct val="0"/>
              </a:spcBef>
              <a:buClrTx/>
              <a:buNone/>
            </a:pPr>
            <a:r>
              <a:rPr sz="1000" b="1" dirty="0">
                <a:ea typeface="楷体_GB2312"/>
              </a:rPr>
              <a:t>药品跟踪管理系统</a:t>
            </a:r>
            <a:endParaRPr sz="1000" b="1" dirty="0">
              <a:ea typeface="楷体_GB2312"/>
            </a:endParaRPr>
          </a:p>
        </p:txBody>
      </p:sp>
      <p:pic>
        <p:nvPicPr>
          <p:cNvPr id="2" name="图片 1"/>
          <p:cNvPicPr>
            <a:picLocks noChangeAspect="1"/>
          </p:cNvPicPr>
          <p:nvPr/>
        </p:nvPicPr>
        <p:blipFill>
          <a:blip r:embed="rId1"/>
          <a:stretch>
            <a:fillRect/>
          </a:stretch>
        </p:blipFill>
        <p:spPr>
          <a:xfrm>
            <a:off x="1153160" y="1950720"/>
            <a:ext cx="1673225" cy="1418590"/>
          </a:xfrm>
          <a:prstGeom prst="rect">
            <a:avLst/>
          </a:prstGeom>
        </p:spPr>
      </p:pic>
      <p:pic>
        <p:nvPicPr>
          <p:cNvPr id="3" name="图片 2"/>
          <p:cNvPicPr>
            <a:picLocks noChangeAspect="1"/>
          </p:cNvPicPr>
          <p:nvPr/>
        </p:nvPicPr>
        <p:blipFill>
          <a:blip r:embed="rId2"/>
          <a:stretch>
            <a:fillRect/>
          </a:stretch>
        </p:blipFill>
        <p:spPr>
          <a:xfrm rot="5400000">
            <a:off x="6144895" y="1506855"/>
            <a:ext cx="1076325" cy="1707515"/>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 name="Rectangle 2"/>
          <p:cNvSpPr txBox="1">
            <a:spLocks noChangeArrowheads="1"/>
          </p:cNvSpPr>
          <p:nvPr/>
        </p:nvSpPr>
        <p:spPr bwMode="gray">
          <a:xfrm>
            <a:off x="914400" y="314325"/>
            <a:ext cx="7848600" cy="57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j-cs"/>
              </a:rPr>
              <a:t>RFID</a:t>
            </a:r>
            <a:r>
              <a:rPr kumimoji="0" lang="zh-CN" altLang="en-US" sz="32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j-cs"/>
              </a:rPr>
              <a:t>固定资产管理系统硬件介绍</a:t>
            </a:r>
            <a:endPar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sp>
        <p:nvSpPr>
          <p:cNvPr id="45061" name="Rectangle 10"/>
          <p:cNvSpPr/>
          <p:nvPr/>
        </p:nvSpPr>
        <p:spPr>
          <a:xfrm>
            <a:off x="311785" y="892810"/>
            <a:ext cx="5016500" cy="3166745"/>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342900" lvl="0" indent="-342900" eaLnBrk="1" hangingPunct="1">
              <a:spcBef>
                <a:spcPts val="2300"/>
              </a:spcBef>
              <a:buClrTx/>
              <a:buNone/>
            </a:pPr>
            <a:r>
              <a:rPr lang="zh-CN" altLang="en-US" sz="1600" b="1" dirty="0">
                <a:solidFill>
                  <a:srgbClr val="000000"/>
                </a:solidFill>
                <a:latin typeface="Calibri" panose="020F0502020204030204" pitchFamily="34" charset="0"/>
                <a:ea typeface="Gulim" panose="020B0600000101010101" charset="-127"/>
              </a:rPr>
              <a:t>规格</a:t>
            </a:r>
            <a:endParaRPr lang="en-US" altLang="ko-KR" sz="1600" b="1" dirty="0">
              <a:solidFill>
                <a:srgbClr val="000000"/>
              </a:solidFill>
              <a:latin typeface="Calibri" panose="020F0502020204030204" pitchFamily="34" charset="0"/>
              <a:ea typeface="Gulim" panose="020B0600000101010101" charset="-127"/>
            </a:endParaRPr>
          </a:p>
          <a:p>
            <a:pPr marL="742950" lvl="1" indent="-285750" eaLnBrk="1" hangingPunct="1">
              <a:lnSpc>
                <a:spcPct val="95000"/>
              </a:lnSpc>
              <a:spcBef>
                <a:spcPts val="300"/>
              </a:spcBef>
              <a:buClrTx/>
              <a:buSzPct val="70000"/>
              <a:buChar char="q"/>
            </a:pPr>
            <a:r>
              <a:rPr lang="zh-CN" altLang="en-US" sz="1400" dirty="0">
                <a:solidFill>
                  <a:srgbClr val="000000"/>
                </a:solidFill>
                <a:latin typeface="Calibri" panose="020F0502020204030204" pitchFamily="34" charset="0"/>
                <a:ea typeface="Gulim" panose="020B0600000101010101" charset="-127"/>
              </a:rPr>
              <a:t>中央处理器</a:t>
            </a:r>
            <a:r>
              <a:rPr lang="en-US" altLang="ko-KR" sz="1400" dirty="0">
                <a:solidFill>
                  <a:srgbClr val="000000"/>
                </a:solidFill>
                <a:latin typeface="Calibri" panose="020F0502020204030204" pitchFamily="34" charset="0"/>
                <a:ea typeface="Gulim" panose="020B0600000101010101" charset="-127"/>
              </a:rPr>
              <a:t>  MT6737V/CT</a:t>
            </a:r>
            <a:endParaRPr lang="en-US" altLang="ko-KR" sz="1400" dirty="0">
              <a:solidFill>
                <a:srgbClr val="000000"/>
              </a:solidFill>
              <a:latin typeface="Calibri" panose="020F0502020204030204" pitchFamily="34" charset="0"/>
              <a:ea typeface="Gulim" panose="020B0600000101010101" charset="-127"/>
            </a:endParaRPr>
          </a:p>
          <a:p>
            <a:pPr marL="742950" lvl="1" indent="-285750" eaLnBrk="1" hangingPunct="1">
              <a:lnSpc>
                <a:spcPct val="95000"/>
              </a:lnSpc>
              <a:spcBef>
                <a:spcPts val="300"/>
              </a:spcBef>
              <a:buClrTx/>
              <a:buSzPct val="70000"/>
              <a:buChar char="q"/>
            </a:pPr>
            <a:r>
              <a:rPr lang="zh-CN" altLang="en-US" sz="1400" dirty="0">
                <a:solidFill>
                  <a:srgbClr val="FF0000"/>
                </a:solidFill>
                <a:latin typeface="Calibri" panose="020F0502020204030204" pitchFamily="34" charset="0"/>
                <a:ea typeface="Gulim" panose="020B0600000101010101" charset="-127"/>
              </a:rPr>
              <a:t>操作系统     </a:t>
            </a:r>
            <a:r>
              <a:rPr sz="1400" dirty="0">
                <a:solidFill>
                  <a:srgbClr val="FF0000"/>
                </a:solidFill>
                <a:latin typeface="Calibri" panose="020F0502020204030204" pitchFamily="34" charset="0"/>
                <a:ea typeface="Gulim" panose="020B0600000101010101" charset="-127"/>
              </a:rPr>
              <a:t>Safedroid OS（基于Android 7.0）</a:t>
            </a:r>
            <a:endParaRPr sz="1400" dirty="0">
              <a:solidFill>
                <a:srgbClr val="FF0000"/>
              </a:solidFill>
              <a:latin typeface="Calibri" panose="020F0502020204030204" pitchFamily="34" charset="0"/>
              <a:ea typeface="Gulim" panose="020B0600000101010101" charset="-127"/>
            </a:endParaRPr>
          </a:p>
          <a:p>
            <a:pPr marL="742950" lvl="1" indent="-285750" eaLnBrk="1" hangingPunct="1">
              <a:lnSpc>
                <a:spcPct val="95000"/>
              </a:lnSpc>
              <a:spcBef>
                <a:spcPts val="300"/>
              </a:spcBef>
              <a:buClrTx/>
              <a:buSzPct val="70000"/>
              <a:buChar char="q"/>
            </a:pPr>
            <a:r>
              <a:rPr lang="zh-CN" altLang="en-US" sz="1400" dirty="0">
                <a:solidFill>
                  <a:srgbClr val="FF0000"/>
                </a:solidFill>
                <a:latin typeface="Calibri" panose="020F0502020204030204" pitchFamily="34" charset="0"/>
                <a:ea typeface="Gulim" panose="020B0600000101010101" charset="-127"/>
              </a:rPr>
              <a:t>内存</a:t>
            </a:r>
            <a:r>
              <a:rPr lang="en-US" altLang="zh-CN" sz="1400" dirty="0">
                <a:solidFill>
                  <a:srgbClr val="FF0000"/>
                </a:solidFill>
                <a:latin typeface="Calibri" panose="020F0502020204030204" pitchFamily="34" charset="0"/>
                <a:ea typeface="Gulim" panose="020B0600000101010101" charset="-127"/>
              </a:rPr>
              <a:t>/</a:t>
            </a:r>
            <a:r>
              <a:rPr lang="zh-CN" altLang="en-US" sz="1400" dirty="0">
                <a:solidFill>
                  <a:srgbClr val="FF0000"/>
                </a:solidFill>
                <a:latin typeface="Calibri" panose="020F0502020204030204" pitchFamily="34" charset="0"/>
                <a:ea typeface="Gulim" panose="020B0600000101010101" charset="-127"/>
              </a:rPr>
              <a:t>硬盘      </a:t>
            </a:r>
            <a:r>
              <a:rPr dirty="0">
                <a:solidFill>
                  <a:srgbClr val="FF0000"/>
                </a:solidFill>
                <a:latin typeface="Calibri" panose="020F0502020204030204" pitchFamily="34" charset="0"/>
                <a:ea typeface="Gulim" panose="020B0600000101010101" charset="-127"/>
              </a:rPr>
              <a:t>RAM：2GB    ROM：16GB </a:t>
            </a:r>
            <a:endParaRPr dirty="0">
              <a:solidFill>
                <a:srgbClr val="FF0000"/>
              </a:solidFill>
              <a:latin typeface="Calibri" panose="020F0502020204030204" pitchFamily="34" charset="0"/>
              <a:ea typeface="Gulim" panose="020B0600000101010101" charset="-127"/>
            </a:endParaRPr>
          </a:p>
          <a:p>
            <a:pPr marL="742950" lvl="1" indent="-285750" eaLnBrk="1" hangingPunct="1">
              <a:lnSpc>
                <a:spcPct val="95000"/>
              </a:lnSpc>
              <a:spcBef>
                <a:spcPts val="300"/>
              </a:spcBef>
              <a:buClrTx/>
              <a:buSzPct val="70000"/>
              <a:buChar char="q"/>
            </a:pPr>
            <a:r>
              <a:rPr lang="zh-CN" altLang="en-US" sz="1400" dirty="0">
                <a:solidFill>
                  <a:srgbClr val="000000"/>
                </a:solidFill>
                <a:latin typeface="Calibri" panose="020F0502020204030204" pitchFamily="34" charset="0"/>
                <a:ea typeface="Gulim" panose="020B0600000101010101" charset="-127"/>
              </a:rPr>
              <a:t>照相机         </a:t>
            </a:r>
            <a:r>
              <a:rPr sz="1400" dirty="0">
                <a:solidFill>
                  <a:srgbClr val="000000"/>
                </a:solidFill>
                <a:latin typeface="Calibri" panose="020F0502020204030204" pitchFamily="34" charset="0"/>
                <a:ea typeface="Gulim" panose="020B0600000101010101" charset="-127"/>
              </a:rPr>
              <a:t>500W像素兼容800/1300W，支持闪光灯、自动对焦、录像补光。</a:t>
            </a:r>
            <a:endParaRPr sz="1400" dirty="0">
              <a:solidFill>
                <a:srgbClr val="000000"/>
              </a:solidFill>
              <a:latin typeface="Calibri" panose="020F0502020204030204" pitchFamily="34" charset="0"/>
              <a:ea typeface="Gulim" panose="020B0600000101010101" charset="-127"/>
            </a:endParaRPr>
          </a:p>
          <a:p>
            <a:pPr marL="742950" lvl="1" indent="-285750" eaLnBrk="1" hangingPunct="1">
              <a:lnSpc>
                <a:spcPct val="95000"/>
              </a:lnSpc>
              <a:spcBef>
                <a:spcPts val="300"/>
              </a:spcBef>
              <a:buClrTx/>
              <a:buSzPct val="70000"/>
              <a:buChar char="q"/>
            </a:pPr>
            <a:r>
              <a:rPr lang="zh-CN" altLang="en-US" sz="1400" dirty="0">
                <a:solidFill>
                  <a:srgbClr val="FF0000"/>
                </a:solidFill>
                <a:latin typeface="Calibri" panose="020F0502020204030204" pitchFamily="34" charset="0"/>
                <a:ea typeface="Gulim" panose="020B0600000101010101" charset="-127"/>
              </a:rPr>
              <a:t>显示屏    3.5 英寸彩色显示屏，分辨率480×640。    电池</a:t>
            </a:r>
            <a:r>
              <a:rPr lang="en-US" altLang="ko-KR" sz="1400" dirty="0">
                <a:solidFill>
                  <a:srgbClr val="FF0000"/>
                </a:solidFill>
                <a:latin typeface="Calibri" panose="020F0502020204030204" pitchFamily="34" charset="0"/>
                <a:ea typeface="Gulim" panose="020B0600000101010101" charset="-127"/>
              </a:rPr>
              <a:t>:       </a:t>
            </a:r>
            <a:r>
              <a:rPr sz="1400" dirty="0">
                <a:solidFill>
                  <a:srgbClr val="FF0000"/>
                </a:solidFill>
                <a:latin typeface="Calibri" panose="020F0502020204030204" pitchFamily="34" charset="0"/>
                <a:ea typeface="Gulim" panose="020B0600000101010101" charset="-127"/>
              </a:rPr>
              <a:t>4.35V 4500mAh可充电锂电池</a:t>
            </a:r>
            <a:endParaRPr sz="1400" dirty="0">
              <a:solidFill>
                <a:srgbClr val="FF0000"/>
              </a:solidFill>
              <a:latin typeface="Calibri" panose="020F0502020204030204" pitchFamily="34" charset="0"/>
              <a:ea typeface="Gulim" panose="020B0600000101010101" charset="-127"/>
            </a:endParaRPr>
          </a:p>
          <a:p>
            <a:pPr marL="742950" lvl="1" indent="-285750" eaLnBrk="1" hangingPunct="1">
              <a:lnSpc>
                <a:spcPct val="95000"/>
              </a:lnSpc>
              <a:spcBef>
                <a:spcPts val="300"/>
              </a:spcBef>
              <a:buClrTx/>
              <a:buSzPct val="70000"/>
              <a:buChar char="q"/>
            </a:pPr>
            <a:r>
              <a:rPr sz="1400" dirty="0">
                <a:solidFill>
                  <a:srgbClr val="FF0000"/>
                </a:solidFill>
                <a:latin typeface="Calibri" panose="020F0502020204030204" pitchFamily="34" charset="0"/>
                <a:ea typeface="Gulim" panose="020B0600000101010101" charset="-127"/>
              </a:rPr>
              <a:t>使用高频模式连续工作时间5小时（视具体环境而定）</a:t>
            </a:r>
            <a:endParaRPr sz="1400" dirty="0">
              <a:solidFill>
                <a:srgbClr val="000000"/>
              </a:solidFill>
              <a:latin typeface="Calibri" panose="020F0502020204030204" pitchFamily="34" charset="0"/>
              <a:ea typeface="Gulim" panose="020B0600000101010101" charset="-127"/>
            </a:endParaRPr>
          </a:p>
        </p:txBody>
      </p:sp>
      <p:sp>
        <p:nvSpPr>
          <p:cNvPr id="45062" name="Rectangle 6"/>
          <p:cNvSpPr txBox="1"/>
          <p:nvPr/>
        </p:nvSpPr>
        <p:spPr>
          <a:xfrm>
            <a:off x="5684520" y="1659255"/>
            <a:ext cx="3459480" cy="5173345"/>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342900" lvl="0" indent="-342900" defTabSz="457200" eaLnBrk="1" hangingPunct="1">
              <a:lnSpc>
                <a:spcPct val="90000"/>
              </a:lnSpc>
              <a:spcBef>
                <a:spcPts val="2300"/>
              </a:spcBef>
              <a:buClrTx/>
              <a:buNone/>
            </a:pPr>
            <a:r>
              <a:rPr lang="en-US" altLang="ko-KR" sz="1300" b="1" dirty="0">
                <a:solidFill>
                  <a:srgbClr val="000000"/>
                </a:solidFill>
                <a:latin typeface="Calibri" panose="020F0502020204030204" pitchFamily="34" charset="0"/>
                <a:ea typeface="Gulim" panose="020B0600000101010101" charset="-127"/>
              </a:rPr>
              <a:t>	</a:t>
            </a:r>
            <a:r>
              <a:rPr lang="zh-CN" altLang="en-US" sz="1300" b="1" dirty="0">
                <a:solidFill>
                  <a:srgbClr val="000000"/>
                </a:solidFill>
                <a:latin typeface="Calibri" panose="020F0502020204030204" pitchFamily="34" charset="0"/>
                <a:ea typeface="Gulim" panose="020B0600000101010101" charset="-127"/>
              </a:rPr>
              <a:t>主要物理特性</a:t>
            </a:r>
            <a:endParaRPr lang="en-US" altLang="ko-KR" sz="1600" b="1" dirty="0">
              <a:solidFill>
                <a:srgbClr val="000000"/>
              </a:solidFill>
              <a:latin typeface="Calibri" panose="020F0502020204030204" pitchFamily="34" charset="0"/>
              <a:ea typeface="Gulim" panose="020B0600000101010101" charset="-127"/>
            </a:endParaRPr>
          </a:p>
          <a:p>
            <a:pPr marL="342900" lvl="0" indent="-342900" defTabSz="457200" eaLnBrk="1" hangingPunct="1">
              <a:lnSpc>
                <a:spcPct val="90000"/>
              </a:lnSpc>
              <a:spcBef>
                <a:spcPct val="0"/>
              </a:spcBef>
              <a:buClrTx/>
              <a:buNone/>
            </a:pPr>
            <a:endParaRPr lang="en-US" altLang="ko-KR" sz="1400" b="1"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en-US" altLang="ko-KR" sz="1400" dirty="0">
                <a:solidFill>
                  <a:srgbClr val="000000"/>
                </a:solidFill>
                <a:latin typeface="Calibri" panose="020F0502020204030204" pitchFamily="34" charset="0"/>
                <a:ea typeface="Gulim" panose="020B0600000101010101" charset="-127"/>
              </a:rPr>
              <a:t>IP64</a:t>
            </a:r>
            <a:r>
              <a:rPr lang="zh-CN" altLang="en-US" sz="1400" dirty="0">
                <a:solidFill>
                  <a:srgbClr val="000000"/>
                </a:solidFill>
                <a:latin typeface="Calibri" panose="020F0502020204030204" pitchFamily="34" charset="0"/>
                <a:ea typeface="Gulim" panose="020B0600000101010101" charset="-127"/>
              </a:rPr>
              <a:t>工业防护  </a:t>
            </a:r>
            <a:endParaRPr lang="en-US" altLang="zh-CN"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None/>
            </a:pPr>
            <a:r>
              <a:rPr lang="en-US" altLang="zh-CN" sz="1400" dirty="0">
                <a:solidFill>
                  <a:srgbClr val="FF0000"/>
                </a:solidFill>
                <a:latin typeface="Calibri" panose="020F0502020204030204" pitchFamily="34" charset="0"/>
                <a:ea typeface="Gulim" panose="020B0600000101010101" charset="-127"/>
              </a:rPr>
              <a:t>       </a:t>
            </a:r>
            <a:r>
              <a:rPr sz="1400" dirty="0">
                <a:solidFill>
                  <a:srgbClr val="FF0000"/>
                </a:solidFill>
                <a:latin typeface="Calibri" panose="020F0502020204030204" pitchFamily="34" charset="0"/>
                <a:ea typeface="Gulim" panose="020B0600000101010101" charset="-127"/>
              </a:rPr>
              <a:t>能承受1.5米高度多次跌落到光滑水泥地面的冲击</a:t>
            </a:r>
            <a:endParaRP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None/>
            </a:pPr>
            <a:r>
              <a:rPr lang="zh-CN" altLang="en-US" sz="1400" dirty="0">
                <a:solidFill>
                  <a:srgbClr val="000000"/>
                </a:solidFill>
                <a:latin typeface="Calibri" panose="020F0502020204030204" pitchFamily="34" charset="0"/>
                <a:ea typeface="Gulim" panose="020B0600000101010101" charset="-127"/>
              </a:rPr>
              <a:t>广域网</a:t>
            </a:r>
            <a:r>
              <a:rPr lang="en-US" altLang="zh-CN" sz="1400" dirty="0">
                <a:solidFill>
                  <a:srgbClr val="000000"/>
                </a:solidFill>
                <a:latin typeface="Calibri" panose="020F0502020204030204" pitchFamily="34" charset="0"/>
                <a:ea typeface="Gulim" panose="020B0600000101010101" charset="-127"/>
              </a:rPr>
              <a:t>(WWAN)</a:t>
            </a:r>
            <a:endParaRPr lang="en-US" altLang="ko-KR"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r>
              <a:rPr lang="en-US" altLang="ko-KR" sz="1400" dirty="0">
                <a:solidFill>
                  <a:srgbClr val="000000"/>
                </a:solidFill>
                <a:latin typeface="Calibri" panose="020F0502020204030204" pitchFamily="34" charset="0"/>
                <a:ea typeface="Gulim" panose="020B0600000101010101" charset="-127"/>
              </a:rPr>
              <a:t>        </a:t>
            </a:r>
            <a:r>
              <a:rPr lang="en-US" altLang="ko-KR" sz="1400" dirty="0">
                <a:solidFill>
                  <a:srgbClr val="FF0000"/>
                </a:solidFill>
                <a:latin typeface="Calibri" panose="020F0502020204030204" pitchFamily="34" charset="0"/>
                <a:ea typeface="Gulim" panose="020B0600000101010101" charset="-127"/>
              </a:rPr>
              <a:t>HSPA+/WCDMA/GSM/GPRS/EDGE</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zh-CN" altLang="en-US" sz="1400" dirty="0">
                <a:solidFill>
                  <a:srgbClr val="000000"/>
                </a:solidFill>
                <a:latin typeface="Calibri" panose="020F0502020204030204" pitchFamily="34" charset="0"/>
                <a:ea typeface="Gulim" panose="020B0600000101010101" charset="-127"/>
              </a:rPr>
              <a:t>无线局域网</a:t>
            </a:r>
            <a:r>
              <a:rPr lang="en-US" altLang="zh-CN" sz="1400" dirty="0">
                <a:solidFill>
                  <a:srgbClr val="000000"/>
                </a:solidFill>
                <a:latin typeface="Calibri" panose="020F0502020204030204" pitchFamily="34" charset="0"/>
                <a:ea typeface="Gulim" panose="020B0600000101010101" charset="-127"/>
              </a:rPr>
              <a:t>(</a:t>
            </a:r>
            <a:r>
              <a:rPr lang="en-US" altLang="ko-KR" sz="1400" dirty="0">
                <a:solidFill>
                  <a:srgbClr val="000000"/>
                </a:solidFill>
                <a:latin typeface="Calibri" panose="020F0502020204030204" pitchFamily="34" charset="0"/>
                <a:ea typeface="Gulim" panose="020B0600000101010101" charset="-127"/>
              </a:rPr>
              <a:t>WLAN)</a:t>
            </a:r>
            <a:endParaRPr lang="en-US" altLang="ko-KR"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r>
              <a:rPr lang="en-US" altLang="ko-KR" sz="1400" dirty="0">
                <a:solidFill>
                  <a:srgbClr val="000000"/>
                </a:solidFill>
                <a:latin typeface="Calibri" panose="020F0502020204030204" pitchFamily="34" charset="0"/>
                <a:ea typeface="Gulim" panose="020B0600000101010101" charset="-127"/>
              </a:rPr>
              <a:t>         </a:t>
            </a:r>
            <a:r>
              <a:rPr lang="en-US" altLang="ko-KR" sz="1400" dirty="0">
                <a:solidFill>
                  <a:srgbClr val="FF0000"/>
                </a:solidFill>
                <a:latin typeface="Calibri" panose="020F0502020204030204" pitchFamily="34" charset="0"/>
                <a:ea typeface="Gulim" panose="020B0600000101010101" charset="-127"/>
              </a:rPr>
              <a:t>802.11 a/b/g/n, CCX approval (optional)</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r>
              <a:rPr lang="en-US" altLang="ko-KR" sz="1400" dirty="0">
                <a:solidFill>
                  <a:srgbClr val="000000"/>
                </a:solidFill>
                <a:latin typeface="Calibri" panose="020F0502020204030204" pitchFamily="34" charset="0"/>
                <a:ea typeface="Gulim" panose="020B0600000101010101" charset="-127"/>
              </a:rPr>
              <a:t>         </a:t>
            </a:r>
            <a:r>
              <a:rPr lang="en-US" altLang="ko-KR" sz="1400" dirty="0">
                <a:solidFill>
                  <a:srgbClr val="FF0000"/>
                </a:solidFill>
                <a:latin typeface="Calibri" panose="020F0502020204030204" pitchFamily="34" charset="0"/>
                <a:ea typeface="Gulim" panose="020B0600000101010101" charset="-127"/>
              </a:rPr>
              <a:t>CCX approval</a:t>
            </a:r>
            <a:r>
              <a:rPr lang="zh-CN" altLang="en-US" sz="1400" dirty="0">
                <a:solidFill>
                  <a:srgbClr val="FF0000"/>
                </a:solidFill>
                <a:latin typeface="Calibri" panose="020F0502020204030204" pitchFamily="34" charset="0"/>
                <a:ea typeface="Gulim" panose="020B0600000101010101" charset="-127"/>
              </a:rPr>
              <a:t> 思科认证（</a:t>
            </a:r>
            <a:r>
              <a:rPr lang="en-US" altLang="zh-CN" sz="1400" dirty="0">
                <a:solidFill>
                  <a:srgbClr val="FF0000"/>
                </a:solidFill>
                <a:latin typeface="Calibri" panose="020F0502020204030204" pitchFamily="34" charset="0"/>
                <a:ea typeface="Gulim" panose="020B0600000101010101" charset="-127"/>
              </a:rPr>
              <a:t>CISCO</a:t>
            </a:r>
            <a:r>
              <a:rPr lang="zh-CN" altLang="en-US" sz="1400" dirty="0">
                <a:solidFill>
                  <a:srgbClr val="FF0000"/>
                </a:solidFill>
                <a:latin typeface="Calibri" panose="020F0502020204030204" pitchFamily="34" charset="0"/>
                <a:ea typeface="Gulim" panose="020B0600000101010101" charset="-127"/>
              </a:rPr>
              <a:t>）</a:t>
            </a:r>
            <a:r>
              <a:rPr lang="en-US" altLang="ko-KR" sz="1400" dirty="0">
                <a:solidFill>
                  <a:srgbClr val="FF0000"/>
                </a:solidFill>
                <a:latin typeface="Calibri" panose="020F0502020204030204" pitchFamily="34" charset="0"/>
                <a:ea typeface="Gulim" panose="020B0600000101010101" charset="-127"/>
              </a:rPr>
              <a:t> </a:t>
            </a:r>
            <a:endParaRPr lang="en-US" altLang="ko-KR"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zh-CN" altLang="en-US" sz="1400" dirty="0">
                <a:solidFill>
                  <a:srgbClr val="000000"/>
                </a:solidFill>
                <a:latin typeface="Calibri" panose="020F0502020204030204" pitchFamily="34" charset="0"/>
                <a:ea typeface="Gulim" panose="020B0600000101010101" charset="-127"/>
              </a:rPr>
              <a:t>蓝牙</a:t>
            </a:r>
            <a:endParaRPr lang="en-US" altLang="zh-CN"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None/>
            </a:pPr>
            <a:r>
              <a:rPr lang="en-US" altLang="ko-KR" sz="1400" dirty="0">
                <a:solidFill>
                  <a:srgbClr val="000000"/>
                </a:solidFill>
                <a:latin typeface="Calibri" panose="020F0502020204030204" pitchFamily="34" charset="0"/>
                <a:ea typeface="Gulim" panose="020B0600000101010101" charset="-127"/>
              </a:rPr>
              <a:t>      </a:t>
            </a:r>
            <a:r>
              <a:rPr sz="1400" dirty="0">
                <a:solidFill>
                  <a:srgbClr val="000000"/>
                </a:solidFill>
                <a:latin typeface="Calibri" panose="020F0502020204030204" pitchFamily="34" charset="0"/>
                <a:ea typeface="Gulim" panose="020B0600000101010101" charset="-127"/>
              </a:rPr>
              <a:t>AP6255 BT4.1兼容 MT6625 BT4.0 BLE</a:t>
            </a:r>
            <a:r>
              <a:rPr lang="zh-CN" altLang="en-US" sz="1400" dirty="0">
                <a:solidFill>
                  <a:srgbClr val="000000"/>
                </a:solidFill>
                <a:latin typeface="Calibri" panose="020F0502020204030204" pitchFamily="34" charset="0"/>
                <a:ea typeface="Gulim" panose="020B0600000101010101" charset="-127"/>
              </a:rPr>
              <a:t>内置</a:t>
            </a:r>
            <a:endParaRPr lang="en-US" altLang="zh-CN"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None/>
            </a:pPr>
            <a:r>
              <a:rPr lang="en-US" altLang="zh-CN" sz="1400" dirty="0">
                <a:solidFill>
                  <a:srgbClr val="000000"/>
                </a:solidFill>
                <a:latin typeface="Calibri" panose="020F0502020204030204" pitchFamily="34" charset="0"/>
                <a:ea typeface="Gulim" panose="020B0600000101010101" charset="-127"/>
              </a:rPr>
              <a:t>        </a:t>
            </a:r>
            <a:r>
              <a:rPr lang="zh-CN" altLang="en-US" sz="1400" dirty="0">
                <a:solidFill>
                  <a:srgbClr val="FF0000"/>
                </a:solidFill>
                <a:latin typeface="Calibri" panose="020F0502020204030204" pitchFamily="34" charset="0"/>
                <a:ea typeface="Gulim" panose="020B0600000101010101" charset="-127"/>
              </a:rPr>
              <a:t>支持</a:t>
            </a:r>
            <a:r>
              <a:rPr lang="en-US" altLang="zh-CN" sz="1400" dirty="0">
                <a:solidFill>
                  <a:srgbClr val="FF0000"/>
                </a:solidFill>
                <a:latin typeface="Calibri" panose="020F0502020204030204" pitchFamily="34" charset="0"/>
                <a:ea typeface="Gulim" panose="020B0600000101010101" charset="-127"/>
              </a:rPr>
              <a:t>A-</a:t>
            </a:r>
            <a:r>
              <a:rPr lang="en-US" altLang="ko-KR" sz="1400" dirty="0">
                <a:solidFill>
                  <a:srgbClr val="FF0000"/>
                </a:solidFill>
                <a:latin typeface="Calibri" panose="020F0502020204030204" pitchFamily="34" charset="0"/>
                <a:ea typeface="Gulim" panose="020B0600000101010101" charset="-127"/>
              </a:rPr>
              <a:t>GPS</a:t>
            </a:r>
            <a:r>
              <a:rPr lang="en-US" altLang="zh-CN" sz="1400" dirty="0">
                <a:solidFill>
                  <a:srgbClr val="FF0000"/>
                </a:solidFill>
                <a:latin typeface="Calibri" panose="020F0502020204030204" pitchFamily="34" charset="0"/>
                <a:ea typeface="Gulim" panose="020B0600000101010101" charset="-127"/>
              </a:rPr>
              <a:t>&amp;GPS</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en-US" altLang="ko-KR" sz="1400" dirty="0">
                <a:solidFill>
                  <a:srgbClr val="000000"/>
                </a:solidFill>
                <a:latin typeface="Calibri" panose="020F0502020204030204" pitchFamily="34" charset="0"/>
                <a:ea typeface="Gulim" panose="020B0600000101010101" charset="-127"/>
              </a:rPr>
              <a:t>1D</a:t>
            </a:r>
            <a:r>
              <a:rPr lang="zh-CN" altLang="en-US" sz="1400" dirty="0">
                <a:solidFill>
                  <a:srgbClr val="000000"/>
                </a:solidFill>
                <a:latin typeface="Calibri" panose="020F0502020204030204" pitchFamily="34" charset="0"/>
                <a:ea typeface="Gulim" panose="020B0600000101010101" charset="-127"/>
              </a:rPr>
              <a:t>扫描枪</a:t>
            </a:r>
            <a:endParaRPr lang="en-US" altLang="zh-CN"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None/>
            </a:pPr>
            <a:r>
              <a:rPr lang="en-US" altLang="ko-KR" sz="1400" dirty="0">
                <a:solidFill>
                  <a:srgbClr val="000000"/>
                </a:solidFill>
                <a:latin typeface="Calibri" panose="020F0502020204030204" pitchFamily="34" charset="0"/>
                <a:ea typeface="Gulim" panose="020B0600000101010101" charset="-127"/>
              </a:rPr>
              <a:t>       (CINO, Honeywell, Motorola</a:t>
            </a:r>
            <a:r>
              <a:rPr lang="zh-CN" altLang="en-US" sz="1400" dirty="0">
                <a:solidFill>
                  <a:srgbClr val="000000"/>
                </a:solidFill>
                <a:latin typeface="Calibri" panose="020F0502020204030204" pitchFamily="34" charset="0"/>
                <a:ea typeface="Gulim" panose="020B0600000101010101" charset="-127"/>
              </a:rPr>
              <a:t>可选</a:t>
            </a:r>
            <a:r>
              <a:rPr lang="en-US" altLang="ko-KR" sz="1400" dirty="0">
                <a:solidFill>
                  <a:srgbClr val="000000"/>
                </a:solidFill>
                <a:latin typeface="Calibri" panose="020F0502020204030204" pitchFamily="34" charset="0"/>
                <a:ea typeface="Gulim" panose="020B0600000101010101" charset="-127"/>
              </a:rPr>
              <a:t>)</a:t>
            </a:r>
            <a:endParaRPr lang="en-US" altLang="ko-KR"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en-US" altLang="ko-KR" sz="1400" dirty="0">
                <a:solidFill>
                  <a:srgbClr val="FF0000"/>
                </a:solidFill>
                <a:latin typeface="Calibri" panose="020F0502020204030204" pitchFamily="34" charset="0"/>
                <a:ea typeface="Gulim" panose="020B0600000101010101" charset="-127"/>
              </a:rPr>
              <a:t>2D</a:t>
            </a:r>
            <a:r>
              <a:rPr lang="zh-CN" altLang="en-US" sz="1400" dirty="0">
                <a:solidFill>
                  <a:srgbClr val="FF0000"/>
                </a:solidFill>
                <a:latin typeface="Calibri" panose="020F0502020204030204" pitchFamily="34" charset="0"/>
                <a:ea typeface="Gulim" panose="020B0600000101010101" charset="-127"/>
              </a:rPr>
              <a:t>扫描枪</a:t>
            </a:r>
            <a:r>
              <a:rPr lang="en-US" altLang="ko-KR" sz="1400" dirty="0">
                <a:solidFill>
                  <a:srgbClr val="FF0000"/>
                </a:solidFill>
                <a:latin typeface="Calibri" panose="020F0502020204030204" pitchFamily="34" charset="0"/>
                <a:ea typeface="Gulim" panose="020B0600000101010101" charset="-127"/>
              </a:rPr>
              <a:t> ( Honeywell)45</a:t>
            </a:r>
            <a:r>
              <a:rPr lang="en-US" altLang="zh-CN" sz="1400" dirty="0">
                <a:solidFill>
                  <a:srgbClr val="FF0000"/>
                </a:solidFill>
                <a:latin typeface="Calibri" panose="020F0502020204030204" pitchFamily="34" charset="0"/>
                <a:ea typeface="Gulim" panose="020B0600000101010101" charset="-127"/>
              </a:rPr>
              <a:t>°</a:t>
            </a:r>
            <a:r>
              <a:rPr lang="zh-CN" altLang="en-US" sz="1400" dirty="0">
                <a:solidFill>
                  <a:srgbClr val="FF0000"/>
                </a:solidFill>
                <a:latin typeface="Calibri" panose="020F0502020204030204" pitchFamily="34" charset="0"/>
                <a:ea typeface="Gulim" panose="020B0600000101010101" charset="-127"/>
              </a:rPr>
              <a:t>角人体工学扫描</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en-US" altLang="ko-KR" sz="1400" dirty="0">
                <a:solidFill>
                  <a:srgbClr val="000000"/>
                </a:solidFill>
                <a:latin typeface="Calibri" panose="020F0502020204030204" pitchFamily="34" charset="0"/>
                <a:ea typeface="Gulim" panose="020B0600000101010101" charset="-127"/>
              </a:rPr>
              <a:t>RFID</a:t>
            </a:r>
            <a:endParaRPr lang="en-US" altLang="ko-KR" sz="14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r>
              <a:rPr lang="en-US" altLang="ko-KR" sz="1400" dirty="0">
                <a:solidFill>
                  <a:srgbClr val="000000"/>
                </a:solidFill>
                <a:latin typeface="Calibri" panose="020F0502020204030204" pitchFamily="34" charset="0"/>
                <a:ea typeface="Gulim" panose="020B0600000101010101" charset="-127"/>
              </a:rPr>
              <a:t>        </a:t>
            </a:r>
            <a:r>
              <a:rPr lang="en-US" altLang="ko-KR" sz="1400" dirty="0">
                <a:solidFill>
                  <a:srgbClr val="FF0000"/>
                </a:solidFill>
                <a:latin typeface="Calibri" panose="020F0502020204030204" pitchFamily="34" charset="0"/>
                <a:ea typeface="Gulim" panose="020B0600000101010101" charset="-127"/>
              </a:rPr>
              <a:t>HF 13.56MHz – ISO15693, ISO14443 1K/4K</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r>
              <a:rPr lang="en-US" altLang="ko-KR" sz="1400" dirty="0">
                <a:solidFill>
                  <a:srgbClr val="000000"/>
                </a:solidFill>
                <a:latin typeface="Calibri" panose="020F0502020204030204" pitchFamily="34" charset="0"/>
                <a:ea typeface="Gulim" panose="020B0600000101010101" charset="-127"/>
              </a:rPr>
              <a:t>        </a:t>
            </a:r>
            <a:r>
              <a:rPr lang="en-US" altLang="ko-KR" sz="1400" dirty="0">
                <a:solidFill>
                  <a:srgbClr val="FF0000"/>
                </a:solidFill>
                <a:latin typeface="Calibri" panose="020F0502020204030204" pitchFamily="34" charset="0"/>
                <a:ea typeface="Gulim" panose="020B0600000101010101" charset="-127"/>
              </a:rPr>
              <a:t>UHF 900MHz (</a:t>
            </a:r>
            <a:r>
              <a:rPr lang="zh-CN" altLang="en-US" sz="1400" dirty="0">
                <a:solidFill>
                  <a:srgbClr val="FF0000"/>
                </a:solidFill>
                <a:latin typeface="Calibri" panose="020F0502020204030204" pitchFamily="34" charset="0"/>
                <a:ea typeface="Gulim" panose="020B0600000101010101" charset="-127"/>
              </a:rPr>
              <a:t>选配</a:t>
            </a:r>
            <a:r>
              <a:rPr lang="en-US" altLang="ko-KR" sz="1400" dirty="0">
                <a:solidFill>
                  <a:srgbClr val="FF0000"/>
                </a:solidFill>
                <a:latin typeface="Calibri" panose="020F0502020204030204" pitchFamily="34" charset="0"/>
                <a:ea typeface="Gulim" panose="020B0600000101010101" charset="-127"/>
              </a:rPr>
              <a:t>) INPINJ R2000</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r>
              <a:rPr lang="en-US" altLang="ko-KR" sz="1400" dirty="0">
                <a:solidFill>
                  <a:srgbClr val="FF0000"/>
                </a:solidFill>
                <a:latin typeface="Calibri" panose="020F0502020204030204" pitchFamily="34" charset="0"/>
                <a:ea typeface="Gulim" panose="020B0600000101010101" charset="-127"/>
              </a:rPr>
              <a:t>        </a:t>
            </a:r>
            <a:r>
              <a:rPr lang="zh-CN" altLang="en-US" sz="1400" dirty="0">
                <a:solidFill>
                  <a:srgbClr val="FF0000"/>
                </a:solidFill>
                <a:latin typeface="Calibri" panose="020F0502020204030204" pitchFamily="34" charset="0"/>
                <a:ea typeface="Gulim" panose="020B0600000101010101" charset="-127"/>
              </a:rPr>
              <a:t>额定读取距离：</a:t>
            </a:r>
            <a:r>
              <a:rPr lang="en-US" altLang="zh-CN" sz="1400" dirty="0">
                <a:solidFill>
                  <a:srgbClr val="FF0000"/>
                </a:solidFill>
                <a:latin typeface="Calibri" panose="020F0502020204030204" pitchFamily="34" charset="0"/>
                <a:ea typeface="Gulim" panose="020B0600000101010101" charset="-127"/>
              </a:rPr>
              <a:t>3~</a:t>
            </a:r>
            <a:r>
              <a:rPr lang="zh-CN" altLang="en-US" sz="1400" dirty="0">
                <a:solidFill>
                  <a:srgbClr val="FF0000"/>
                </a:solidFill>
                <a:latin typeface="Calibri" panose="020F0502020204030204" pitchFamily="34" charset="0"/>
                <a:ea typeface="Gulim" panose="020B0600000101010101" charset="-127"/>
              </a:rPr>
              <a:t> </a:t>
            </a:r>
            <a:r>
              <a:rPr lang="en-US" altLang="zh-CN" sz="1400" dirty="0">
                <a:solidFill>
                  <a:srgbClr val="FF0000"/>
                </a:solidFill>
                <a:latin typeface="Calibri" panose="020F0502020204030204" pitchFamily="34" charset="0"/>
                <a:ea typeface="Gulim" panose="020B0600000101010101" charset="-127"/>
              </a:rPr>
              <a:t>5</a:t>
            </a:r>
            <a:r>
              <a:rPr lang="zh-CN" altLang="en-US" sz="1400" dirty="0">
                <a:solidFill>
                  <a:srgbClr val="FF0000"/>
                </a:solidFill>
                <a:latin typeface="Calibri" panose="020F0502020204030204" pitchFamily="34" charset="0"/>
                <a:ea typeface="Gulim" panose="020B0600000101010101" charset="-127"/>
              </a:rPr>
              <a:t>米（最大</a:t>
            </a:r>
            <a:r>
              <a:rPr lang="en-US" altLang="zh-CN" sz="1400" dirty="0">
                <a:solidFill>
                  <a:srgbClr val="FF0000"/>
                </a:solidFill>
                <a:latin typeface="Calibri" panose="020F0502020204030204" pitchFamily="34" charset="0"/>
                <a:ea typeface="Gulim" panose="020B0600000101010101" charset="-127"/>
              </a:rPr>
              <a:t>7</a:t>
            </a:r>
            <a:r>
              <a:rPr lang="zh-CN" altLang="en-US" sz="1400" dirty="0">
                <a:solidFill>
                  <a:srgbClr val="FF0000"/>
                </a:solidFill>
                <a:latin typeface="Calibri" panose="020F0502020204030204" pitchFamily="34" charset="0"/>
                <a:ea typeface="Gulim" panose="020B0600000101010101" charset="-127"/>
              </a:rPr>
              <a:t>米）</a:t>
            </a:r>
            <a:endParaRPr lang="en-US" altLang="ko-KR" sz="1400" dirty="0">
              <a:solidFill>
                <a:srgbClr val="FF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zh-CN" altLang="en-US" sz="1200" dirty="0">
                <a:solidFill>
                  <a:srgbClr val="000000"/>
                </a:solidFill>
                <a:latin typeface="Calibri" panose="020F0502020204030204" pitchFamily="34" charset="0"/>
                <a:ea typeface="Gulim" panose="020B0600000101010101" charset="-127"/>
              </a:rPr>
              <a:t>数字键盘</a:t>
            </a:r>
            <a:r>
              <a:rPr lang="en-US" altLang="zh-CN" sz="1200" dirty="0">
                <a:solidFill>
                  <a:srgbClr val="000000"/>
                </a:solidFill>
                <a:latin typeface="Calibri" panose="020F0502020204030204" pitchFamily="34" charset="0"/>
                <a:ea typeface="Gulim" panose="020B0600000101010101" charset="-127"/>
              </a:rPr>
              <a:t>(</a:t>
            </a:r>
            <a:r>
              <a:rPr lang="zh-CN" altLang="en-US" sz="1200" dirty="0">
                <a:solidFill>
                  <a:srgbClr val="000000"/>
                </a:solidFill>
                <a:latin typeface="Calibri" panose="020F0502020204030204" pitchFamily="34" charset="0"/>
                <a:ea typeface="Gulim" panose="020B0600000101010101" charset="-127"/>
              </a:rPr>
              <a:t>可选全键盘</a:t>
            </a:r>
            <a:r>
              <a:rPr lang="en-US" altLang="zh-CN" sz="1200" dirty="0">
                <a:solidFill>
                  <a:srgbClr val="000000"/>
                </a:solidFill>
                <a:latin typeface="Calibri" panose="020F0502020204030204" pitchFamily="34" charset="0"/>
                <a:ea typeface="Gulim" panose="020B0600000101010101" charset="-127"/>
              </a:rPr>
              <a:t>)</a:t>
            </a:r>
            <a:endParaRPr lang="en-US" altLang="zh-CN" sz="12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zh-CN" altLang="en-US" sz="1200" dirty="0">
                <a:solidFill>
                  <a:srgbClr val="000000"/>
                </a:solidFill>
                <a:latin typeface="Calibri" panose="020F0502020204030204" pitchFamily="34" charset="0"/>
                <a:ea typeface="Gulim" panose="020B0600000101010101" charset="-127"/>
              </a:rPr>
              <a:t>无线管理器</a:t>
            </a:r>
            <a:endParaRPr lang="en-US" altLang="zh-CN" sz="12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zh-CN" altLang="en-US" sz="1200" dirty="0">
                <a:solidFill>
                  <a:srgbClr val="000000"/>
                </a:solidFill>
                <a:latin typeface="Calibri" panose="020F0502020204030204" pitchFamily="34" charset="0"/>
                <a:ea typeface="Gulim" panose="020B0600000101010101" charset="-127"/>
              </a:rPr>
              <a:t>扫描 手柄</a:t>
            </a:r>
            <a:endParaRPr lang="en-US" altLang="ko-KR" sz="12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SzPct val="70000"/>
              <a:buChar char="q"/>
            </a:pPr>
            <a:r>
              <a:rPr lang="zh-CN" altLang="en-US" sz="1200" dirty="0">
                <a:solidFill>
                  <a:srgbClr val="000000"/>
                </a:solidFill>
                <a:latin typeface="Calibri" panose="020F0502020204030204" pitchFamily="34" charset="0"/>
                <a:ea typeface="Gulim" panose="020B0600000101010101" charset="-127"/>
              </a:rPr>
              <a:t>底座包含数据线， 充电槽， 车载通信座，充电槽，保护套。</a:t>
            </a:r>
            <a:endParaRPr lang="en-US" altLang="ko-KR" sz="1200" dirty="0">
              <a:solidFill>
                <a:srgbClr val="000000"/>
              </a:solidFill>
              <a:latin typeface="Calibri" panose="020F0502020204030204" pitchFamily="34" charset="0"/>
              <a:ea typeface="Gulim" panose="020B0600000101010101" charset="-127"/>
            </a:endParaRPr>
          </a:p>
          <a:p>
            <a:pPr marL="742950" lvl="1" indent="-285750" defTabSz="457200" eaLnBrk="1" hangingPunct="1">
              <a:lnSpc>
                <a:spcPct val="85000"/>
              </a:lnSpc>
              <a:spcBef>
                <a:spcPts val="300"/>
              </a:spcBef>
              <a:buClrTx/>
              <a:buNone/>
            </a:pPr>
            <a:endParaRPr lang="en-US" altLang="ko-KR" sz="1400" dirty="0">
              <a:solidFill>
                <a:srgbClr val="000000"/>
              </a:solidFill>
              <a:latin typeface="Calibri" panose="020F0502020204030204" pitchFamily="34" charset="0"/>
              <a:ea typeface="Gulim" panose="020B0600000101010101" charset="-127"/>
            </a:endParaRPr>
          </a:p>
          <a:p>
            <a:pPr marL="1200150" lvl="2" indent="-285750" defTabSz="457200" eaLnBrk="1" hangingPunct="1">
              <a:lnSpc>
                <a:spcPct val="85000"/>
              </a:lnSpc>
              <a:spcBef>
                <a:spcPts val="200"/>
              </a:spcBef>
              <a:buClrTx/>
              <a:buNone/>
            </a:pPr>
            <a:endParaRPr lang="en-US" altLang="ko-KR" sz="900" dirty="0">
              <a:solidFill>
                <a:srgbClr val="000000"/>
              </a:solidFill>
              <a:latin typeface="Calibri" panose="020F0502020204030204" pitchFamily="34" charset="0"/>
              <a:ea typeface="Gulim" panose="020B0600000101010101" charset="-127"/>
            </a:endParaRPr>
          </a:p>
        </p:txBody>
      </p:sp>
      <p:pic>
        <p:nvPicPr>
          <p:cNvPr id="4" name="图片 3" descr="201806151151575157.jpg"/>
          <p:cNvPicPr>
            <a:picLocks noChangeAspect="1"/>
          </p:cNvPicPr>
          <p:nvPr/>
        </p:nvPicPr>
        <p:blipFill>
          <a:blip r:embed="rId1" cstate="print"/>
          <a:stretch>
            <a:fillRect/>
          </a:stretch>
        </p:blipFill>
        <p:spPr>
          <a:xfrm>
            <a:off x="142240" y="4170045"/>
            <a:ext cx="2054860" cy="2228850"/>
          </a:xfrm>
          <a:prstGeom prst="rect">
            <a:avLst/>
          </a:prstGeom>
        </p:spPr>
      </p:pic>
      <p:pic>
        <p:nvPicPr>
          <p:cNvPr id="2" name="图片 1" descr="20180615115200520.jpg"/>
          <p:cNvPicPr>
            <a:picLocks noChangeAspect="1"/>
          </p:cNvPicPr>
          <p:nvPr/>
        </p:nvPicPr>
        <p:blipFill>
          <a:blip r:embed="rId2" cstate="print"/>
          <a:stretch>
            <a:fillRect/>
          </a:stretch>
        </p:blipFill>
        <p:spPr>
          <a:xfrm>
            <a:off x="2290128" y="4170045"/>
            <a:ext cx="2795905" cy="2133600"/>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 name="Rectangle 2"/>
          <p:cNvSpPr txBox="1">
            <a:spLocks noChangeArrowheads="1"/>
          </p:cNvSpPr>
          <p:nvPr/>
        </p:nvSpPr>
        <p:spPr bwMode="gray">
          <a:xfrm>
            <a:off x="914400" y="655638"/>
            <a:ext cx="7848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j-cs"/>
              </a:rPr>
              <a:t>RFID</a:t>
            </a:r>
            <a:r>
              <a:rPr kumimoji="0" lang="zh-CN" altLang="en-US" sz="32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j-cs"/>
              </a:rPr>
              <a:t>固定资产管理系统客户案例</a:t>
            </a:r>
            <a:endParaRPr kumimoji="0" lang="zh-CN" altLang="en-US" sz="32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49155" name="图片 1"/>
          <p:cNvPicPr>
            <a:picLocks noChangeAspect="1"/>
          </p:cNvPicPr>
          <p:nvPr/>
        </p:nvPicPr>
        <p:blipFill>
          <a:blip r:embed="rId1"/>
          <a:stretch>
            <a:fillRect/>
          </a:stretch>
        </p:blipFill>
        <p:spPr>
          <a:xfrm>
            <a:off x="7543800" y="3273108"/>
            <a:ext cx="1524000" cy="2701925"/>
          </a:xfrm>
          <a:prstGeom prst="rect">
            <a:avLst/>
          </a:prstGeom>
          <a:noFill/>
          <a:ln w="9525">
            <a:noFill/>
          </a:ln>
        </p:spPr>
      </p:pic>
      <p:pic>
        <p:nvPicPr>
          <p:cNvPr id="49160" name="图片 9"/>
          <p:cNvPicPr>
            <a:picLocks noChangeAspect="1"/>
          </p:cNvPicPr>
          <p:nvPr/>
        </p:nvPicPr>
        <p:blipFill>
          <a:blip r:embed="rId2"/>
          <a:stretch>
            <a:fillRect/>
          </a:stretch>
        </p:blipFill>
        <p:spPr>
          <a:xfrm>
            <a:off x="6057900" y="3273425"/>
            <a:ext cx="1485900" cy="2671763"/>
          </a:xfrm>
          <a:prstGeom prst="rect">
            <a:avLst/>
          </a:prstGeom>
          <a:noFill/>
          <a:ln w="9525">
            <a:noFill/>
          </a:ln>
        </p:spPr>
      </p:pic>
      <p:sp>
        <p:nvSpPr>
          <p:cNvPr id="13" name="Rectangle 2"/>
          <p:cNvSpPr txBox="1">
            <a:spLocks noChangeArrowheads="1"/>
          </p:cNvSpPr>
          <p:nvPr/>
        </p:nvSpPr>
        <p:spPr bwMode="gray">
          <a:xfrm>
            <a:off x="230188" y="3389313"/>
            <a:ext cx="3503613"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fontAlgn="base">
              <a:spcBef>
                <a:spcPct val="0"/>
              </a:spcBef>
              <a:spcAft>
                <a:spcPct val="0"/>
              </a:spcAft>
              <a:defRPr sz="2800" b="1">
                <a:solidFill>
                  <a:schemeClr val="tx1"/>
                </a:solidFill>
                <a:latin typeface="Arial" panose="020B0604020202020204" pitchFamily="34" charset="0"/>
              </a:defRPr>
            </a:lvl6pPr>
            <a:lvl7pPr marL="914400" algn="l" rtl="0" fontAlgn="base">
              <a:spcBef>
                <a:spcPct val="0"/>
              </a:spcBef>
              <a:spcAft>
                <a:spcPct val="0"/>
              </a:spcAft>
              <a:defRPr sz="2800" b="1">
                <a:solidFill>
                  <a:schemeClr val="tx1"/>
                </a:solidFill>
                <a:latin typeface="Arial" panose="020B0604020202020204" pitchFamily="34" charset="0"/>
              </a:defRPr>
            </a:lvl7pPr>
            <a:lvl8pPr marL="1371600" algn="l" rtl="0" fontAlgn="base">
              <a:spcBef>
                <a:spcPct val="0"/>
              </a:spcBef>
              <a:spcAft>
                <a:spcPct val="0"/>
              </a:spcAft>
              <a:defRPr sz="2800" b="1">
                <a:solidFill>
                  <a:schemeClr val="tx1"/>
                </a:solidFill>
                <a:latin typeface="Arial" panose="020B0604020202020204" pitchFamily="34" charset="0"/>
              </a:defRPr>
            </a:lvl8pPr>
            <a:lvl9pPr marL="1828800" algn="l" rtl="0" fontAlgn="base">
              <a:spcBef>
                <a:spcPct val="0"/>
              </a:spcBef>
              <a:spcAft>
                <a:spcPct val="0"/>
              </a:spcAft>
              <a:defRPr sz="28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j-lt"/>
                <a:ea typeface="楷体_GB2312" pitchFamily="49" charset="-122"/>
                <a:cs typeface="+mj-cs"/>
              </a:rPr>
              <a:t>我们的</a:t>
            </a:r>
            <a:r>
              <a:rPr kumimoji="0" lang="en-US" altLang="zh-CN" sz="2000" b="1" i="0" u="none" strike="noStrike" kern="0" cap="none" spc="0" normalizeH="0" baseline="0" noProof="0" dirty="0">
                <a:ln>
                  <a:noFill/>
                </a:ln>
                <a:solidFill>
                  <a:schemeClr val="tx1"/>
                </a:solidFill>
                <a:effectLst/>
                <a:uLnTx/>
                <a:uFillTx/>
                <a:latin typeface="+mj-lt"/>
                <a:ea typeface="楷体_GB2312" pitchFamily="49" charset="-122"/>
                <a:cs typeface="+mj-cs"/>
              </a:rPr>
              <a:t>RFID</a:t>
            </a:r>
            <a:r>
              <a:rPr kumimoji="0" lang="zh-CN" altLang="en-US" sz="2000" b="1" i="0" u="none" strike="noStrike" kern="0" cap="none" spc="0" normalizeH="0" baseline="0" noProof="0" dirty="0">
                <a:ln>
                  <a:noFill/>
                </a:ln>
                <a:solidFill>
                  <a:schemeClr val="tx1"/>
                </a:solidFill>
                <a:effectLst/>
                <a:uLnTx/>
                <a:uFillTx/>
                <a:latin typeface="+mj-lt"/>
                <a:ea typeface="楷体_GB2312" pitchFamily="49" charset="-122"/>
                <a:cs typeface="+mj-cs"/>
              </a:rPr>
              <a:t>客户有：库尔勒蒙医院</a:t>
            </a:r>
            <a:r>
              <a:rPr kumimoji="0" lang="en-US" altLang="zh-CN" sz="2000" b="1" i="0" u="none" strike="noStrike" kern="0" cap="none" spc="0" normalizeH="0" baseline="0" noProof="0" dirty="0">
                <a:ln>
                  <a:noFill/>
                </a:ln>
                <a:solidFill>
                  <a:schemeClr val="tx1"/>
                </a:solidFill>
                <a:effectLst/>
                <a:uLnTx/>
                <a:uFillTx/>
                <a:latin typeface="+mj-lt"/>
                <a:ea typeface="楷体_GB2312" pitchFamily="49" charset="-122"/>
                <a:cs typeface="+mj-cs"/>
              </a:rPr>
              <a:t>.</a:t>
            </a:r>
            <a:r>
              <a:rPr kumimoji="0" lang="zh-CN" altLang="en-US" sz="2000" b="1" i="0" u="none" strike="noStrike" kern="0" cap="none" spc="0" normalizeH="0" baseline="0" noProof="0" dirty="0">
                <a:ln>
                  <a:noFill/>
                </a:ln>
                <a:solidFill>
                  <a:schemeClr val="tx1"/>
                </a:solidFill>
                <a:effectLst/>
                <a:uLnTx/>
                <a:uFillTx/>
                <a:latin typeface="+mj-lt"/>
                <a:ea typeface="楷体_GB2312" pitchFamily="49" charset="-122"/>
                <a:cs typeface="+mj-cs"/>
              </a:rPr>
              <a:t>及</a:t>
            </a:r>
            <a:r>
              <a:rPr lang="zh-CN" altLang="en-US" sz="2000" kern="0" noProof="0" dirty="0">
                <a:ln>
                  <a:noFill/>
                </a:ln>
                <a:effectLst/>
                <a:uLnTx/>
                <a:uFillTx/>
                <a:ea typeface="楷体_GB2312" pitchFamily="49" charset="-122"/>
                <a:sym typeface="+mn-ea"/>
              </a:rPr>
              <a:t>巴州人民医院</a:t>
            </a:r>
            <a:endParaRPr kumimoji="0" lang="zh-CN" altLang="en-US" sz="20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j-lt"/>
                <a:ea typeface="楷体_GB2312" pitchFamily="49" charset="-122"/>
                <a:cs typeface="+mj-cs"/>
              </a:rPr>
              <a:t> </a:t>
            </a:r>
            <a:r>
              <a:rPr kumimoji="0" lang="en-US" altLang="zh-CN" sz="2000" b="1" i="0" u="none" strike="noStrike" kern="0" cap="none" spc="0" normalizeH="0" baseline="0" noProof="0" dirty="0">
                <a:ln>
                  <a:noFill/>
                </a:ln>
                <a:solidFill>
                  <a:schemeClr val="tx1"/>
                </a:solidFill>
                <a:effectLst/>
                <a:uLnTx/>
                <a:uFillTx/>
                <a:latin typeface="+mj-lt"/>
                <a:ea typeface="楷体_GB2312" pitchFamily="49" charset="-122"/>
                <a:cs typeface="+mj-cs"/>
              </a:rPr>
              <a:t>RFID</a:t>
            </a:r>
            <a:r>
              <a:rPr kumimoji="0" lang="zh-CN" altLang="en-US" sz="2000" b="1" i="0" u="none" strike="noStrike" kern="0" cap="none" spc="0" normalizeH="0" baseline="0" noProof="0" dirty="0">
                <a:ln>
                  <a:noFill/>
                </a:ln>
                <a:solidFill>
                  <a:schemeClr val="tx1"/>
                </a:solidFill>
                <a:effectLst/>
                <a:uLnTx/>
                <a:uFillTx/>
                <a:latin typeface="+mj-lt"/>
                <a:ea typeface="楷体_GB2312" pitchFamily="49" charset="-122"/>
                <a:cs typeface="+mj-cs"/>
              </a:rPr>
              <a:t>固定资产管理系统</a:t>
            </a:r>
            <a:endParaRPr kumimoji="0" lang="zh-CN" altLang="en-US" sz="2000" b="1" i="0" u="none" strike="noStrike" kern="0" cap="none" spc="0" normalizeH="0" baseline="0" noProof="0" dirty="0">
              <a:ln>
                <a:noFill/>
              </a:ln>
              <a:solidFill>
                <a:schemeClr val="tx1"/>
              </a:solidFill>
              <a:effectLst/>
              <a:uLnTx/>
              <a:uFillTx/>
              <a:latin typeface="+mj-lt"/>
              <a:ea typeface="宋体" panose="02010600030101010101" pitchFamily="2" charset="-122"/>
              <a:cs typeface="+mj-cs"/>
            </a:endParaRPr>
          </a:p>
        </p:txBody>
      </p:sp>
      <p:pic>
        <p:nvPicPr>
          <p:cNvPr id="2" name="图片 87"/>
          <p:cNvPicPr>
            <a:picLocks noChangeAspect="1"/>
          </p:cNvPicPr>
          <p:nvPr/>
        </p:nvPicPr>
        <p:blipFill>
          <a:blip r:embed="rId3"/>
          <a:stretch>
            <a:fillRect/>
          </a:stretch>
        </p:blipFill>
        <p:spPr>
          <a:xfrm>
            <a:off x="568325" y="1343025"/>
            <a:ext cx="2828290" cy="1905635"/>
          </a:xfrm>
          <a:prstGeom prst="rect">
            <a:avLst/>
          </a:prstGeom>
          <a:noFill/>
          <a:ln w="9525">
            <a:noFill/>
          </a:ln>
        </p:spPr>
      </p:pic>
      <p:pic>
        <p:nvPicPr>
          <p:cNvPr id="3" name="图片 -2147482615" descr="RXF_5JY%4ATIB519J{05[88"/>
          <p:cNvPicPr>
            <a:picLocks noChangeAspect="1"/>
          </p:cNvPicPr>
          <p:nvPr/>
        </p:nvPicPr>
        <p:blipFill>
          <a:blip r:embed="rId4"/>
          <a:stretch>
            <a:fillRect/>
          </a:stretch>
        </p:blipFill>
        <p:spPr>
          <a:xfrm>
            <a:off x="3518535" y="1419860"/>
            <a:ext cx="2539365" cy="1653540"/>
          </a:xfrm>
          <a:prstGeom prst="rect">
            <a:avLst/>
          </a:prstGeom>
          <a:noFill/>
          <a:ln w="9525">
            <a:noFill/>
          </a:ln>
        </p:spPr>
      </p:pic>
      <p:pic>
        <p:nvPicPr>
          <p:cNvPr id="4" name="图片 88"/>
          <p:cNvPicPr>
            <a:picLocks noChangeAspect="1"/>
          </p:cNvPicPr>
          <p:nvPr/>
        </p:nvPicPr>
        <p:blipFill>
          <a:blip r:embed="rId5"/>
          <a:stretch>
            <a:fillRect/>
          </a:stretch>
        </p:blipFill>
        <p:spPr>
          <a:xfrm>
            <a:off x="6318250" y="1420495"/>
            <a:ext cx="2444750" cy="1750060"/>
          </a:xfrm>
          <a:prstGeom prst="rect">
            <a:avLst/>
          </a:prstGeom>
          <a:noFill/>
          <a:ln w="9525">
            <a:noFill/>
          </a:ln>
        </p:spPr>
      </p:pic>
      <p:pic>
        <p:nvPicPr>
          <p:cNvPr id="5" name="图片 4"/>
          <p:cNvPicPr>
            <a:picLocks noChangeAspect="1"/>
          </p:cNvPicPr>
          <p:nvPr/>
        </p:nvPicPr>
        <p:blipFill>
          <a:blip r:embed="rId6"/>
          <a:stretch>
            <a:fillRect/>
          </a:stretch>
        </p:blipFill>
        <p:spPr>
          <a:xfrm>
            <a:off x="3951605" y="3389630"/>
            <a:ext cx="1673225" cy="1418590"/>
          </a:xfrm>
          <a:prstGeom prst="rect">
            <a:avLst/>
          </a:prstGeom>
        </p:spPr>
      </p:pic>
      <p:pic>
        <p:nvPicPr>
          <p:cNvPr id="6" name="图片 5"/>
          <p:cNvPicPr>
            <a:picLocks noChangeAspect="1"/>
          </p:cNvPicPr>
          <p:nvPr/>
        </p:nvPicPr>
        <p:blipFill>
          <a:blip r:embed="rId7"/>
          <a:stretch>
            <a:fillRect/>
          </a:stretch>
        </p:blipFill>
        <p:spPr>
          <a:xfrm rot="5400000">
            <a:off x="4300855" y="4871085"/>
            <a:ext cx="1076325" cy="1707515"/>
          </a:xfrm>
          <a:prstGeom prst="rect">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50" name="WordArt 3"/>
          <p:cNvSpPr>
            <a:spLocks noTextEdit="1"/>
          </p:cNvSpPr>
          <p:nvPr/>
        </p:nvSpPr>
        <p:spPr>
          <a:xfrm>
            <a:off x="2057400" y="4953000"/>
            <a:ext cx="5029200" cy="685800"/>
          </a:xfrm>
          <a:prstGeom prst="rect">
            <a:avLst/>
          </a:prstGeom>
        </p:spPr>
        <p:txBody>
          <a:bodyPr wrap="none" fromWordArt="1">
            <a:prstTxWarp prst="textDeflate">
              <a:avLst>
                <a:gd name="adj" fmla="val 0"/>
              </a:avLst>
            </a:prstTxWarp>
            <a:normAutofit/>
          </a:bodyPr>
          <a:p>
            <a:pPr algn="ctr"/>
            <a:r>
              <a:rPr lang="zh-CN" altLang="en-US" sz="5400" b="1">
                <a:ln w="19050"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35921" dir="2699999" algn="ctr" rotWithShape="0">
                    <a:schemeClr val="bg2">
                      <a:alpha val="50000"/>
                    </a:schemeClr>
                  </a:outerShdw>
                </a:effectLst>
                <a:latin typeface="Verdana" panose="020B0604030504040204" pitchFamily="34" charset="0"/>
                <a:ea typeface="Verdana" panose="020B0604030504040204" pitchFamily="34" charset="0"/>
              </a:rPr>
              <a:t>Thank You !</a:t>
            </a:r>
            <a:endParaRPr lang="zh-CN" altLang="en-US" sz="5400" b="1">
              <a:ln w="19050"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35921" dir="2699999" algn="ctr" rotWithShape="0">
                  <a:schemeClr val="bg2">
                    <a:alpha val="50000"/>
                  </a:schemeClr>
                </a:outerShdw>
              </a:effectLst>
              <a:latin typeface="Verdana" panose="020B0604030504040204" pitchFamily="34" charset="0"/>
              <a:ea typeface="Verdana" panose="020B0604030504040204" pitchFamily="34" charset="0"/>
            </a:endParaRPr>
          </a:p>
        </p:txBody>
      </p:sp>
      <p:sp>
        <p:nvSpPr>
          <p:cNvPr id="53251" name="Rectangle 4"/>
          <p:cNvSpPr/>
          <p:nvPr/>
        </p:nvSpPr>
        <p:spPr>
          <a:xfrm>
            <a:off x="2133600" y="5715000"/>
            <a:ext cx="5105400" cy="381000"/>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lgn="ctr" eaLnBrk="1" hangingPunct="1">
              <a:lnSpc>
                <a:spcPct val="90000"/>
              </a:lnSpc>
              <a:buNone/>
            </a:pPr>
            <a:r>
              <a:rPr lang="en-US" altLang="zh-CN" sz="1400" b="1" dirty="0">
                <a:ea typeface="宋体" panose="02010600030101010101" pitchFamily="2" charset="-122"/>
              </a:rPr>
              <a:t>www.rfid-barcode.net</a:t>
            </a:r>
            <a:endParaRPr lang="en-US" altLang="zh-CN" sz="1400" b="1" dirty="0">
              <a:ea typeface="宋体" panose="02010600030101010101" pitchFamily="2" charset="-122"/>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lang="zh-CN" altLang="en-US" sz="3200" dirty="0">
                <a:latin typeface="楷体_GB2312"/>
                <a:ea typeface="楷体_GB2312"/>
              </a:rPr>
              <a:t>什么是</a:t>
            </a:r>
            <a:r>
              <a:rPr lang="en-US" altLang="zh-CN" sz="3200" dirty="0">
                <a:latin typeface="楷体_GB2312"/>
                <a:ea typeface="楷体_GB2312"/>
              </a:rPr>
              <a:t>RFID</a:t>
            </a:r>
            <a:endParaRPr lang="en-US" altLang="zh-CN" sz="3200" dirty="0">
              <a:latin typeface="楷体_GB2312"/>
              <a:ea typeface="楷体_GB2312"/>
            </a:endParaRPr>
          </a:p>
        </p:txBody>
      </p:sp>
      <p:sp>
        <p:nvSpPr>
          <p:cNvPr id="18435" name="Text Box 11"/>
          <p:cNvSpPr txBox="1"/>
          <p:nvPr/>
        </p:nvSpPr>
        <p:spPr>
          <a:xfrm>
            <a:off x="685800" y="1828800"/>
            <a:ext cx="7772400" cy="3378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lnSpc>
                <a:spcPct val="180000"/>
              </a:lnSpc>
              <a:spcBef>
                <a:spcPct val="50000"/>
              </a:spcBef>
              <a:buClrTx/>
              <a:buNone/>
            </a:pPr>
            <a:r>
              <a:rPr lang="en-US" altLang="zh-CN" sz="2400" b="1" dirty="0">
                <a:latin typeface="楷体_GB2312"/>
                <a:ea typeface="楷体_GB2312"/>
              </a:rPr>
              <a:t>    RFID</a:t>
            </a:r>
            <a:r>
              <a:rPr lang="zh-CN" altLang="en-US" sz="2400" b="1" dirty="0">
                <a:latin typeface="楷体_GB2312"/>
                <a:ea typeface="楷体_GB2312"/>
              </a:rPr>
              <a:t>射频识别是一种非接触式的自动识别技术，它通过射频信号自动识别目标对象并获取相关数据，识别工作无须人工干预，可工作于各种恶劣环境。</a:t>
            </a:r>
            <a:r>
              <a:rPr lang="en-US" altLang="zh-CN" sz="2400" b="1" dirty="0">
                <a:latin typeface="楷体_GB2312"/>
                <a:ea typeface="楷体_GB2312"/>
              </a:rPr>
              <a:t>RFID</a:t>
            </a:r>
            <a:r>
              <a:rPr lang="zh-CN" altLang="en-US" sz="2400" b="1" dirty="0">
                <a:latin typeface="楷体_GB2312"/>
                <a:ea typeface="楷体_GB2312"/>
              </a:rPr>
              <a:t>技术可识别高速运动物体并可同时识别多个标签， 操作快捷方便。 </a:t>
            </a:r>
            <a:endParaRPr lang="zh-CN" altLang="en-US" sz="2400" b="1" dirty="0">
              <a:latin typeface="楷体_GB2312"/>
              <a:ea typeface="楷体_GB2312"/>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9458" name="Picture 5" descr="rfidtags04"/>
          <p:cNvPicPr>
            <a:picLocks noChangeAspect="1"/>
          </p:cNvPicPr>
          <p:nvPr/>
        </p:nvPicPr>
        <p:blipFill>
          <a:blip r:embed="rId1"/>
          <a:srcRect l="7143" t="28458" r="2380" b="30435"/>
          <a:stretch>
            <a:fillRect/>
          </a:stretch>
        </p:blipFill>
        <p:spPr>
          <a:xfrm>
            <a:off x="5486400" y="4419600"/>
            <a:ext cx="2895600" cy="990600"/>
          </a:xfrm>
          <a:prstGeom prst="rect">
            <a:avLst/>
          </a:prstGeom>
          <a:noFill/>
          <a:ln w="9525">
            <a:noFill/>
          </a:ln>
        </p:spPr>
      </p:pic>
      <p:sp>
        <p:nvSpPr>
          <p:cNvPr id="19459" name="Rectangle 2"/>
          <p:cNvSpPr>
            <a:spLocks noGrp="1"/>
          </p:cNvSpPr>
          <p:nvPr>
            <p:ph type="title"/>
          </p:nvPr>
        </p:nvSpPr>
        <p:spPr/>
        <p:txBody>
          <a:bodyPr vert="horz" wrap="square" lIns="91440" tIns="45720" rIns="91440" bIns="45720" anchor="ctr"/>
          <a:p>
            <a:pPr eaLnBrk="1" hangingPunct="1"/>
            <a:r>
              <a:rPr lang="zh-CN" altLang="en-US" dirty="0">
                <a:latin typeface="楷体_GB2312"/>
                <a:ea typeface="楷体_GB2312"/>
              </a:rPr>
              <a:t>无源</a:t>
            </a:r>
            <a:r>
              <a:rPr lang="en-US" altLang="zh-CN" dirty="0">
                <a:latin typeface="楷体_GB2312"/>
                <a:ea typeface="楷体_GB2312"/>
              </a:rPr>
              <a:t>RFID</a:t>
            </a:r>
            <a:r>
              <a:rPr lang="zh-CN" altLang="en-US" dirty="0">
                <a:latin typeface="楷体_GB2312"/>
                <a:ea typeface="楷体_GB2312"/>
              </a:rPr>
              <a:t>标签的结构</a:t>
            </a:r>
            <a:endParaRPr lang="zh-CN" altLang="en-US" dirty="0">
              <a:latin typeface="楷体_GB2312"/>
              <a:ea typeface="楷体_GB2312"/>
            </a:endParaRPr>
          </a:p>
        </p:txBody>
      </p:sp>
      <p:pic>
        <p:nvPicPr>
          <p:cNvPr id="19460" name="Picture 4" descr="rfidtags03"/>
          <p:cNvPicPr>
            <a:picLocks noChangeAspect="1"/>
          </p:cNvPicPr>
          <p:nvPr/>
        </p:nvPicPr>
        <p:blipFill>
          <a:blip r:embed="rId2"/>
          <a:srcRect b="19354"/>
          <a:stretch>
            <a:fillRect/>
          </a:stretch>
        </p:blipFill>
        <p:spPr>
          <a:xfrm>
            <a:off x="1295400" y="2057400"/>
            <a:ext cx="2105025" cy="1905000"/>
          </a:xfrm>
          <a:prstGeom prst="rect">
            <a:avLst/>
          </a:prstGeom>
          <a:noFill/>
          <a:ln w="9525">
            <a:noFill/>
          </a:ln>
        </p:spPr>
      </p:pic>
      <p:pic>
        <p:nvPicPr>
          <p:cNvPr id="19461" name="Picture 6" descr="rfidtags05"/>
          <p:cNvPicPr>
            <a:picLocks noChangeAspect="1"/>
          </p:cNvPicPr>
          <p:nvPr/>
        </p:nvPicPr>
        <p:blipFill>
          <a:blip r:embed="rId3"/>
          <a:srcRect b="33487"/>
          <a:stretch>
            <a:fillRect/>
          </a:stretch>
        </p:blipFill>
        <p:spPr>
          <a:xfrm>
            <a:off x="1066800" y="5029200"/>
            <a:ext cx="3581400" cy="457200"/>
          </a:xfrm>
          <a:prstGeom prst="rect">
            <a:avLst/>
          </a:prstGeom>
          <a:noFill/>
          <a:ln w="9525">
            <a:noFill/>
          </a:ln>
        </p:spPr>
      </p:pic>
      <p:sp>
        <p:nvSpPr>
          <p:cNvPr id="85002" name="Line 10"/>
          <p:cNvSpPr/>
          <p:nvPr/>
        </p:nvSpPr>
        <p:spPr>
          <a:xfrm flipH="1">
            <a:off x="2438400" y="2743200"/>
            <a:ext cx="1371600" cy="304800"/>
          </a:xfrm>
          <a:prstGeom prst="line">
            <a:avLst/>
          </a:prstGeom>
          <a:ln w="9525" cap="flat" cmpd="sng">
            <a:solidFill>
              <a:schemeClr val="tx1"/>
            </a:solidFill>
            <a:prstDash val="solid"/>
            <a:headEnd type="none" w="med" len="med"/>
            <a:tailEnd type="triangle" w="med" len="med"/>
          </a:ln>
        </p:spPr>
      </p:sp>
      <p:sp>
        <p:nvSpPr>
          <p:cNvPr id="85003" name="Text Box 11"/>
          <p:cNvSpPr txBox="1"/>
          <p:nvPr/>
        </p:nvSpPr>
        <p:spPr>
          <a:xfrm>
            <a:off x="3810000" y="2438400"/>
            <a:ext cx="494506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en-US" altLang="zh-CN" sz="2400" b="1" dirty="0">
                <a:latin typeface="楷体_GB2312"/>
                <a:ea typeface="楷体_GB2312"/>
              </a:rPr>
              <a:t>RFID</a:t>
            </a:r>
            <a:r>
              <a:rPr lang="zh-CN" altLang="en-US" sz="2400" b="1" dirty="0">
                <a:latin typeface="楷体_GB2312"/>
                <a:ea typeface="楷体_GB2312"/>
              </a:rPr>
              <a:t>芯片</a:t>
            </a:r>
            <a:r>
              <a:rPr lang="en-US" altLang="zh-CN" sz="2400" b="1" dirty="0">
                <a:latin typeface="楷体_GB2312"/>
                <a:ea typeface="楷体_GB2312"/>
              </a:rPr>
              <a:t>(RFID(IC)</a:t>
            </a:r>
            <a:r>
              <a:rPr lang="zh-CN" altLang="en-US" sz="2400" b="1" dirty="0">
                <a:latin typeface="楷体_GB2312"/>
                <a:ea typeface="楷体_GB2312"/>
              </a:rPr>
              <a:t>、谐振电容</a:t>
            </a:r>
            <a:r>
              <a:rPr lang="en-US" altLang="zh-CN" sz="2400" b="1" dirty="0">
                <a:latin typeface="楷体_GB2312"/>
                <a:ea typeface="楷体_GB2312"/>
              </a:rPr>
              <a:t>(C)</a:t>
            </a:r>
            <a:r>
              <a:rPr lang="en-US" altLang="zh-CN" sz="2400" dirty="0">
                <a:latin typeface="楷体_GB2312"/>
                <a:ea typeface="楷体_GB2312"/>
              </a:rPr>
              <a:t>)</a:t>
            </a:r>
            <a:endParaRPr lang="zh-CN" altLang="en-US" sz="2400" dirty="0">
              <a:latin typeface="楷体_GB2312"/>
              <a:ea typeface="楷体_GB2312"/>
            </a:endParaRPr>
          </a:p>
        </p:txBody>
      </p:sp>
      <p:sp>
        <p:nvSpPr>
          <p:cNvPr id="19464" name="Text Box 13"/>
          <p:cNvSpPr txBox="1"/>
          <p:nvPr/>
        </p:nvSpPr>
        <p:spPr>
          <a:xfrm>
            <a:off x="1371600" y="1676400"/>
            <a:ext cx="20256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zh-CN" altLang="en-US" sz="2400" b="1" dirty="0">
                <a:latin typeface="楷体_GB2312"/>
                <a:ea typeface="楷体_GB2312"/>
              </a:rPr>
              <a:t>无源</a:t>
            </a:r>
            <a:r>
              <a:rPr lang="en-US" altLang="zh-CN" sz="2400" b="1" dirty="0">
                <a:latin typeface="楷体_GB2312"/>
                <a:ea typeface="楷体_GB2312"/>
              </a:rPr>
              <a:t>RFID</a:t>
            </a:r>
            <a:r>
              <a:rPr lang="zh-CN" altLang="en-US" sz="2400" b="1" dirty="0">
                <a:latin typeface="楷体_GB2312"/>
                <a:ea typeface="楷体_GB2312"/>
              </a:rPr>
              <a:t>标签</a:t>
            </a:r>
            <a:endParaRPr lang="zh-CN" altLang="en-US" sz="2400" b="1" dirty="0">
              <a:latin typeface="楷体_GB2312"/>
              <a:ea typeface="楷体_GB2312"/>
            </a:endParaRPr>
          </a:p>
        </p:txBody>
      </p:sp>
      <p:sp>
        <p:nvSpPr>
          <p:cNvPr id="85006" name="Line 14"/>
          <p:cNvSpPr/>
          <p:nvPr/>
        </p:nvSpPr>
        <p:spPr>
          <a:xfrm flipH="1" flipV="1">
            <a:off x="3048000" y="3429000"/>
            <a:ext cx="762000" cy="0"/>
          </a:xfrm>
          <a:prstGeom prst="line">
            <a:avLst/>
          </a:prstGeom>
          <a:ln w="9525" cap="flat" cmpd="sng">
            <a:solidFill>
              <a:schemeClr val="tx1"/>
            </a:solidFill>
            <a:prstDash val="solid"/>
            <a:headEnd type="none" w="med" len="med"/>
            <a:tailEnd type="triangle" w="med" len="med"/>
          </a:ln>
        </p:spPr>
      </p:sp>
      <p:sp>
        <p:nvSpPr>
          <p:cNvPr id="85007" name="Rectangle 15"/>
          <p:cNvSpPr/>
          <p:nvPr/>
        </p:nvSpPr>
        <p:spPr>
          <a:xfrm>
            <a:off x="3810000" y="3200400"/>
            <a:ext cx="21780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en-US" altLang="zh-CN" sz="2400" b="1" dirty="0">
                <a:latin typeface="楷体_GB2312"/>
                <a:ea typeface="楷体_GB2312"/>
              </a:rPr>
              <a:t>RFID</a:t>
            </a:r>
            <a:r>
              <a:rPr lang="zh-CN" altLang="en-US" sz="2400" b="1" dirty="0">
                <a:latin typeface="楷体_GB2312"/>
                <a:ea typeface="楷体_GB2312"/>
              </a:rPr>
              <a:t>标签天线</a:t>
            </a:r>
            <a:r>
              <a:rPr lang="zh-CN" altLang="en-US" sz="2400" dirty="0">
                <a:latin typeface="楷体_GB2312"/>
                <a:ea typeface="楷体_GB2312"/>
              </a:rPr>
              <a:t> </a:t>
            </a:r>
            <a:endParaRPr lang="zh-CN" altLang="en-US" sz="2400" dirty="0">
              <a:latin typeface="楷体_GB2312"/>
              <a:ea typeface="楷体_GB231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5003"/>
                                        </p:tgtEl>
                                        <p:attrNameLst>
                                          <p:attrName>style.visibility</p:attrName>
                                        </p:attrNameLst>
                                      </p:cBhvr>
                                      <p:to>
                                        <p:strVal val="visible"/>
                                      </p:to>
                                    </p:set>
                                    <p:anim calcmode="lin" valueType="num">
                                      <p:cBhvr>
                                        <p:cTn id="7" dur="500" fill="hold"/>
                                        <p:tgtEl>
                                          <p:spTgt spid="85003"/>
                                        </p:tgtEl>
                                        <p:attrNameLst>
                                          <p:attrName>ppt_w</p:attrName>
                                        </p:attrNameLst>
                                      </p:cBhvr>
                                      <p:tavLst>
                                        <p:tav tm="0">
                                          <p:val>
                                            <p:fltVal val="0.000000"/>
                                          </p:val>
                                        </p:tav>
                                        <p:tav tm="100000">
                                          <p:val>
                                            <p:strVal val="#ppt_w"/>
                                          </p:val>
                                        </p:tav>
                                      </p:tavLst>
                                    </p:anim>
                                    <p:anim calcmode="lin" valueType="num">
                                      <p:cBhvr>
                                        <p:cTn id="8" dur="500" fill="hold"/>
                                        <p:tgtEl>
                                          <p:spTgt spid="85003"/>
                                        </p:tgtEl>
                                        <p:attrNameLst>
                                          <p:attrName>ppt_h</p:attrName>
                                        </p:attrNameLst>
                                      </p:cBhvr>
                                      <p:tavLst>
                                        <p:tav tm="0">
                                          <p:val>
                                            <p:fltVal val="0.000000"/>
                                          </p:val>
                                        </p:tav>
                                        <p:tav tm="100000">
                                          <p:val>
                                            <p:strVal val="#ppt_h"/>
                                          </p:val>
                                        </p:tav>
                                      </p:tavLst>
                                    </p:anim>
                                    <p:animEffect transition="in" filter="fade">
                                      <p:cBhvr>
                                        <p:cTn id="9" dur="500"/>
                                        <p:tgtEl>
                                          <p:spTgt spid="85003"/>
                                        </p:tgtEl>
                                      </p:cBhvr>
                                    </p:animEffect>
                                  </p:childTnLst>
                                </p:cTn>
                              </p:par>
                              <p:par>
                                <p:cTn id="10" presetID="53" presetClass="entr" presetSubtype="16" fill="hold" nodeType="withEffect">
                                  <p:stCondLst>
                                    <p:cond delay="0"/>
                                  </p:stCondLst>
                                  <p:childTnLst>
                                    <p:set>
                                      <p:cBhvr>
                                        <p:cTn id="11" dur="1" fill="hold">
                                          <p:stCondLst>
                                            <p:cond delay="0"/>
                                          </p:stCondLst>
                                        </p:cTn>
                                        <p:tgtEl>
                                          <p:spTgt spid="85002"/>
                                        </p:tgtEl>
                                        <p:attrNameLst>
                                          <p:attrName>style.visibility</p:attrName>
                                        </p:attrNameLst>
                                      </p:cBhvr>
                                      <p:to>
                                        <p:strVal val="visible"/>
                                      </p:to>
                                    </p:set>
                                    <p:anim calcmode="lin" valueType="num">
                                      <p:cBhvr>
                                        <p:cTn id="12" dur="500" fill="hold"/>
                                        <p:tgtEl>
                                          <p:spTgt spid="85002"/>
                                        </p:tgtEl>
                                        <p:attrNameLst>
                                          <p:attrName>ppt_w</p:attrName>
                                        </p:attrNameLst>
                                      </p:cBhvr>
                                      <p:tavLst>
                                        <p:tav tm="0">
                                          <p:val>
                                            <p:fltVal val="0.000000"/>
                                          </p:val>
                                        </p:tav>
                                        <p:tav tm="100000">
                                          <p:val>
                                            <p:strVal val="#ppt_w"/>
                                          </p:val>
                                        </p:tav>
                                      </p:tavLst>
                                    </p:anim>
                                    <p:anim calcmode="lin" valueType="num">
                                      <p:cBhvr>
                                        <p:cTn id="13" dur="500" fill="hold"/>
                                        <p:tgtEl>
                                          <p:spTgt spid="85002"/>
                                        </p:tgtEl>
                                        <p:attrNameLst>
                                          <p:attrName>ppt_h</p:attrName>
                                        </p:attrNameLst>
                                      </p:cBhvr>
                                      <p:tavLst>
                                        <p:tav tm="0">
                                          <p:val>
                                            <p:fltVal val="0.000000"/>
                                          </p:val>
                                        </p:tav>
                                        <p:tav tm="100000">
                                          <p:val>
                                            <p:strVal val="#ppt_h"/>
                                          </p:val>
                                        </p:tav>
                                      </p:tavLst>
                                    </p:anim>
                                    <p:animEffect transition="in" filter="fade">
                                      <p:cBhvr>
                                        <p:cTn id="14" dur="500"/>
                                        <p:tgtEl>
                                          <p:spTgt spid="8500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5007"/>
                                        </p:tgtEl>
                                        <p:attrNameLst>
                                          <p:attrName>style.visibility</p:attrName>
                                        </p:attrNameLst>
                                      </p:cBhvr>
                                      <p:to>
                                        <p:strVal val="visible"/>
                                      </p:to>
                                    </p:set>
                                    <p:anim calcmode="lin" valueType="num">
                                      <p:cBhvr>
                                        <p:cTn id="19" dur="500" fill="hold"/>
                                        <p:tgtEl>
                                          <p:spTgt spid="85007"/>
                                        </p:tgtEl>
                                        <p:attrNameLst>
                                          <p:attrName>ppt_w</p:attrName>
                                        </p:attrNameLst>
                                      </p:cBhvr>
                                      <p:tavLst>
                                        <p:tav tm="0">
                                          <p:val>
                                            <p:fltVal val="0.000000"/>
                                          </p:val>
                                        </p:tav>
                                        <p:tav tm="100000">
                                          <p:val>
                                            <p:strVal val="#ppt_w"/>
                                          </p:val>
                                        </p:tav>
                                      </p:tavLst>
                                    </p:anim>
                                    <p:anim calcmode="lin" valueType="num">
                                      <p:cBhvr>
                                        <p:cTn id="20" dur="500" fill="hold"/>
                                        <p:tgtEl>
                                          <p:spTgt spid="85007"/>
                                        </p:tgtEl>
                                        <p:attrNameLst>
                                          <p:attrName>ppt_h</p:attrName>
                                        </p:attrNameLst>
                                      </p:cBhvr>
                                      <p:tavLst>
                                        <p:tav tm="0">
                                          <p:val>
                                            <p:fltVal val="0.000000"/>
                                          </p:val>
                                        </p:tav>
                                        <p:tav tm="100000">
                                          <p:val>
                                            <p:strVal val="#ppt_h"/>
                                          </p:val>
                                        </p:tav>
                                      </p:tavLst>
                                    </p:anim>
                                    <p:animEffect transition="in" filter="fade">
                                      <p:cBhvr>
                                        <p:cTn id="21" dur="500"/>
                                        <p:tgtEl>
                                          <p:spTgt spid="85007"/>
                                        </p:tgtEl>
                                      </p:cBhvr>
                                    </p:animEffect>
                                  </p:childTnLst>
                                </p:cTn>
                              </p:par>
                              <p:par>
                                <p:cTn id="22" presetID="53" presetClass="entr" presetSubtype="16" fill="hold" nodeType="withEffect">
                                  <p:stCondLst>
                                    <p:cond delay="0"/>
                                  </p:stCondLst>
                                  <p:childTnLst>
                                    <p:set>
                                      <p:cBhvr>
                                        <p:cTn id="23" dur="1" fill="hold">
                                          <p:stCondLst>
                                            <p:cond delay="0"/>
                                          </p:stCondLst>
                                        </p:cTn>
                                        <p:tgtEl>
                                          <p:spTgt spid="85006"/>
                                        </p:tgtEl>
                                        <p:attrNameLst>
                                          <p:attrName>style.visibility</p:attrName>
                                        </p:attrNameLst>
                                      </p:cBhvr>
                                      <p:to>
                                        <p:strVal val="visible"/>
                                      </p:to>
                                    </p:set>
                                    <p:anim calcmode="lin" valueType="num">
                                      <p:cBhvr>
                                        <p:cTn id="24" dur="500" fill="hold"/>
                                        <p:tgtEl>
                                          <p:spTgt spid="85006"/>
                                        </p:tgtEl>
                                        <p:attrNameLst>
                                          <p:attrName>ppt_w</p:attrName>
                                        </p:attrNameLst>
                                      </p:cBhvr>
                                      <p:tavLst>
                                        <p:tav tm="0">
                                          <p:val>
                                            <p:fltVal val="0.000000"/>
                                          </p:val>
                                        </p:tav>
                                        <p:tav tm="100000">
                                          <p:val>
                                            <p:strVal val="#ppt_w"/>
                                          </p:val>
                                        </p:tav>
                                      </p:tavLst>
                                    </p:anim>
                                    <p:anim calcmode="lin" valueType="num">
                                      <p:cBhvr>
                                        <p:cTn id="25" dur="500" fill="hold"/>
                                        <p:tgtEl>
                                          <p:spTgt spid="85006"/>
                                        </p:tgtEl>
                                        <p:attrNameLst>
                                          <p:attrName>ppt_h</p:attrName>
                                        </p:attrNameLst>
                                      </p:cBhvr>
                                      <p:tavLst>
                                        <p:tav tm="0">
                                          <p:val>
                                            <p:fltVal val="0.000000"/>
                                          </p:val>
                                        </p:tav>
                                        <p:tav tm="100000">
                                          <p:val>
                                            <p:strVal val="#ppt_h"/>
                                          </p:val>
                                        </p:tav>
                                      </p:tavLst>
                                    </p:anim>
                                    <p:animEffect transition="in" filter="fade">
                                      <p:cBhvr>
                                        <p:cTn id="26" dur="500"/>
                                        <p:tgtEl>
                                          <p:spTgt spid="85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p:bldP spid="8500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p>
            <a:pPr eaLnBrk="1" hangingPunct="1"/>
            <a:r>
              <a:rPr lang="en-US" altLang="zh-CN" sz="3200" dirty="0">
                <a:latin typeface="楷体_GB2312"/>
                <a:ea typeface="楷体_GB2312"/>
              </a:rPr>
              <a:t>RFID</a:t>
            </a:r>
            <a:r>
              <a:rPr lang="zh-CN" altLang="en-US" sz="3200" dirty="0">
                <a:latin typeface="楷体_GB2312"/>
                <a:ea typeface="楷体_GB2312"/>
              </a:rPr>
              <a:t>系统的基本组成部分</a:t>
            </a:r>
            <a:endParaRPr lang="en-US" altLang="zh-CN" sz="3200" dirty="0">
              <a:latin typeface="楷体_GB2312"/>
              <a:ea typeface="楷体_GB2312"/>
            </a:endParaRPr>
          </a:p>
        </p:txBody>
      </p:sp>
      <p:sp>
        <p:nvSpPr>
          <p:cNvPr id="20483" name="Rectangle 32"/>
          <p:cNvSpPr/>
          <p:nvPr/>
        </p:nvSpPr>
        <p:spPr>
          <a:xfrm>
            <a:off x="1143000" y="1447800"/>
            <a:ext cx="49371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zh-CN" altLang="en-US" sz="2400" b="1" dirty="0">
                <a:latin typeface="楷体_GB2312"/>
                <a:ea typeface="楷体_GB2312"/>
              </a:rPr>
              <a:t>最基本的</a:t>
            </a:r>
            <a:r>
              <a:rPr lang="en-US" altLang="zh-CN" sz="2400" b="1" dirty="0">
                <a:latin typeface="楷体_GB2312"/>
                <a:ea typeface="楷体_GB2312"/>
              </a:rPr>
              <a:t>RFID</a:t>
            </a:r>
            <a:r>
              <a:rPr lang="zh-CN" altLang="en-US" sz="2400" b="1" dirty="0">
                <a:latin typeface="楷体_GB2312"/>
                <a:ea typeface="楷体_GB2312"/>
              </a:rPr>
              <a:t>系统由三部分组成： </a:t>
            </a:r>
            <a:endParaRPr lang="zh-CN" altLang="en-US" sz="2400" b="1" dirty="0">
              <a:latin typeface="楷体_GB2312"/>
              <a:ea typeface="楷体_GB2312"/>
            </a:endParaRPr>
          </a:p>
        </p:txBody>
      </p:sp>
      <p:sp>
        <p:nvSpPr>
          <p:cNvPr id="20484" name="Rectangle 33"/>
          <p:cNvSpPr/>
          <p:nvPr/>
        </p:nvSpPr>
        <p:spPr>
          <a:xfrm>
            <a:off x="1143000" y="1981200"/>
            <a:ext cx="7543800" cy="17351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lnSpc>
                <a:spcPct val="150000"/>
              </a:lnSpc>
              <a:spcBef>
                <a:spcPct val="0"/>
              </a:spcBef>
              <a:buClrTx/>
              <a:buNone/>
            </a:pPr>
            <a:r>
              <a:rPr lang="en-US" altLang="zh-CN" sz="2400" b="1" dirty="0">
                <a:latin typeface="楷体_GB2312"/>
                <a:ea typeface="楷体_GB2312"/>
              </a:rPr>
              <a:t>1. </a:t>
            </a:r>
            <a:r>
              <a:rPr lang="zh-CN" altLang="en-US" sz="2400" b="1" dirty="0">
                <a:latin typeface="楷体_GB2312"/>
                <a:ea typeface="楷体_GB2312"/>
              </a:rPr>
              <a:t>标签</a:t>
            </a:r>
            <a:r>
              <a:rPr lang="en-US" altLang="zh-CN" sz="2400" b="1" dirty="0">
                <a:latin typeface="楷体_GB2312"/>
                <a:ea typeface="楷体_GB2312"/>
              </a:rPr>
              <a:t>(Tag)</a:t>
            </a:r>
            <a:r>
              <a:rPr lang="zh-CN" altLang="en-US" sz="2400" b="1" dirty="0">
                <a:latin typeface="楷体_GB2312"/>
                <a:ea typeface="楷体_GB2312"/>
              </a:rPr>
              <a:t>：由耦合元件及芯片组成，每个标签具有</a:t>
            </a:r>
            <a:endParaRPr lang="zh-CN" altLang="en-US" sz="2400" b="1" dirty="0">
              <a:latin typeface="楷体_GB2312"/>
              <a:ea typeface="楷体_GB2312"/>
            </a:endParaRPr>
          </a:p>
          <a:p>
            <a:pPr marL="0" lvl="0" indent="0" eaLnBrk="1" hangingPunct="1">
              <a:lnSpc>
                <a:spcPct val="150000"/>
              </a:lnSpc>
              <a:spcBef>
                <a:spcPct val="0"/>
              </a:spcBef>
              <a:buClrTx/>
              <a:buNone/>
            </a:pPr>
            <a:r>
              <a:rPr lang="zh-CN" altLang="en-US" sz="2400" b="1" dirty="0">
                <a:latin typeface="楷体_GB2312"/>
                <a:ea typeface="楷体_GB2312"/>
              </a:rPr>
              <a:t>   唯一的电子编码，附着在物体上标识目</a:t>
            </a:r>
            <a:endParaRPr lang="zh-CN" altLang="en-US" sz="2400" b="1" dirty="0">
              <a:latin typeface="楷体_GB2312"/>
              <a:ea typeface="楷体_GB2312"/>
            </a:endParaRPr>
          </a:p>
          <a:p>
            <a:pPr marL="0" lvl="0" indent="0" eaLnBrk="1" hangingPunct="1">
              <a:lnSpc>
                <a:spcPct val="150000"/>
              </a:lnSpc>
              <a:spcBef>
                <a:spcPct val="0"/>
              </a:spcBef>
              <a:buClrTx/>
              <a:buNone/>
            </a:pPr>
            <a:r>
              <a:rPr lang="zh-CN" altLang="en-US" sz="2400" b="1" dirty="0">
                <a:latin typeface="楷体_GB2312"/>
                <a:ea typeface="楷体_GB2312"/>
              </a:rPr>
              <a:t>   标对象； </a:t>
            </a:r>
            <a:endParaRPr lang="zh-CN" altLang="en-US" sz="2400" b="1" dirty="0">
              <a:latin typeface="楷体_GB2312"/>
              <a:ea typeface="楷体_GB2312"/>
            </a:endParaRPr>
          </a:p>
        </p:txBody>
      </p:sp>
      <p:sp>
        <p:nvSpPr>
          <p:cNvPr id="20485" name="Rectangle 34"/>
          <p:cNvSpPr/>
          <p:nvPr/>
        </p:nvSpPr>
        <p:spPr>
          <a:xfrm>
            <a:off x="1143000" y="3886200"/>
            <a:ext cx="7700963" cy="118745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lnSpc>
                <a:spcPct val="150000"/>
              </a:lnSpc>
              <a:spcBef>
                <a:spcPct val="0"/>
              </a:spcBef>
              <a:buClrTx/>
              <a:buNone/>
            </a:pPr>
            <a:r>
              <a:rPr lang="en-US" altLang="zh-CN" sz="2400" b="1" dirty="0">
                <a:latin typeface="楷体_GB2312"/>
                <a:ea typeface="楷体_GB2312"/>
              </a:rPr>
              <a:t>2. </a:t>
            </a:r>
            <a:r>
              <a:rPr lang="zh-CN" altLang="en-US" sz="2400" b="1" dirty="0">
                <a:latin typeface="楷体_GB2312"/>
                <a:ea typeface="楷体_GB2312"/>
              </a:rPr>
              <a:t>阅读器</a:t>
            </a:r>
            <a:r>
              <a:rPr lang="en-US" altLang="zh-CN" sz="2400" b="1" dirty="0">
                <a:latin typeface="楷体_GB2312"/>
                <a:ea typeface="楷体_GB2312"/>
              </a:rPr>
              <a:t>(Reader)</a:t>
            </a:r>
            <a:r>
              <a:rPr lang="zh-CN" altLang="en-US" sz="2400" b="1" dirty="0">
                <a:latin typeface="楷体_GB2312"/>
                <a:ea typeface="楷体_GB2312"/>
              </a:rPr>
              <a:t>：读取</a:t>
            </a:r>
            <a:r>
              <a:rPr lang="en-US" altLang="zh-CN" sz="2400" b="1" dirty="0">
                <a:latin typeface="楷体_GB2312"/>
                <a:ea typeface="楷体_GB2312"/>
              </a:rPr>
              <a:t>(</a:t>
            </a:r>
            <a:r>
              <a:rPr lang="zh-CN" altLang="en-US" sz="2400" b="1" dirty="0">
                <a:latin typeface="楷体_GB2312"/>
                <a:ea typeface="楷体_GB2312"/>
              </a:rPr>
              <a:t>有时还可以写入</a:t>
            </a:r>
            <a:r>
              <a:rPr lang="en-US" altLang="zh-CN" sz="2400" b="1" dirty="0">
                <a:latin typeface="楷体_GB2312"/>
                <a:ea typeface="楷体_GB2312"/>
              </a:rPr>
              <a:t>)</a:t>
            </a:r>
            <a:r>
              <a:rPr lang="zh-CN" altLang="en-US" sz="2400" b="1" dirty="0">
                <a:latin typeface="楷体_GB2312"/>
                <a:ea typeface="楷体_GB2312"/>
              </a:rPr>
              <a:t>标签信息的</a:t>
            </a:r>
            <a:endParaRPr lang="zh-CN" altLang="en-US" sz="2400" b="1" dirty="0">
              <a:latin typeface="楷体_GB2312"/>
              <a:ea typeface="楷体_GB2312"/>
            </a:endParaRPr>
          </a:p>
          <a:p>
            <a:pPr marL="0" lvl="0" indent="0" eaLnBrk="1" hangingPunct="1">
              <a:lnSpc>
                <a:spcPct val="150000"/>
              </a:lnSpc>
              <a:spcBef>
                <a:spcPct val="0"/>
              </a:spcBef>
              <a:buClrTx/>
              <a:buNone/>
            </a:pPr>
            <a:r>
              <a:rPr lang="zh-CN" altLang="en-US" sz="2400" b="1" dirty="0">
                <a:latin typeface="楷体_GB2312"/>
                <a:ea typeface="楷体_GB2312"/>
              </a:rPr>
              <a:t>   设备，可设计为手持式或固定式； </a:t>
            </a:r>
            <a:endParaRPr lang="zh-CN" altLang="en-US" sz="2400" b="1" dirty="0">
              <a:latin typeface="楷体_GB2312"/>
              <a:ea typeface="楷体_GB2312"/>
            </a:endParaRPr>
          </a:p>
        </p:txBody>
      </p:sp>
      <p:sp>
        <p:nvSpPr>
          <p:cNvPr id="20486" name="Rectangle 35"/>
          <p:cNvSpPr/>
          <p:nvPr/>
        </p:nvSpPr>
        <p:spPr>
          <a:xfrm>
            <a:off x="1143000" y="5410200"/>
            <a:ext cx="770096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spcBef>
                <a:spcPct val="0"/>
              </a:spcBef>
              <a:buClrTx/>
              <a:buNone/>
            </a:pPr>
            <a:r>
              <a:rPr lang="en-US" altLang="zh-CN" sz="2400" b="1" dirty="0">
                <a:latin typeface="楷体_GB2312"/>
                <a:ea typeface="楷体_GB2312"/>
              </a:rPr>
              <a:t>3. </a:t>
            </a:r>
            <a:r>
              <a:rPr lang="zh-CN" altLang="en-US" sz="2400" b="1" dirty="0">
                <a:latin typeface="楷体_GB2312"/>
                <a:ea typeface="楷体_GB2312"/>
              </a:rPr>
              <a:t>天线</a:t>
            </a:r>
            <a:r>
              <a:rPr lang="en-US" altLang="zh-CN" sz="2400" b="1" dirty="0">
                <a:latin typeface="楷体_GB2312"/>
                <a:ea typeface="楷体_GB2312"/>
              </a:rPr>
              <a:t>(Antenna)</a:t>
            </a:r>
            <a:r>
              <a:rPr lang="zh-CN" altLang="en-US" sz="2400" b="1" dirty="0">
                <a:latin typeface="楷体_GB2312"/>
                <a:ea typeface="楷体_GB2312"/>
              </a:rPr>
              <a:t>：在标签和读取器间传递射频信号。 </a:t>
            </a:r>
            <a:endParaRPr lang="zh-CN" altLang="en-US" sz="2400" b="1" dirty="0">
              <a:latin typeface="楷体_GB2312"/>
              <a:ea typeface="楷体_GB2312"/>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p>
            <a:pPr eaLnBrk="1" hangingPunct="1"/>
            <a:r>
              <a:rPr lang="en-US" altLang="zh-CN" sz="3200" dirty="0">
                <a:latin typeface="楷体_GB2312"/>
                <a:ea typeface="楷体_GB2312"/>
              </a:rPr>
              <a:t>RFID</a:t>
            </a:r>
            <a:r>
              <a:rPr lang="zh-CN" altLang="en-US" sz="3200" dirty="0">
                <a:latin typeface="楷体_GB2312"/>
                <a:ea typeface="楷体_GB2312"/>
              </a:rPr>
              <a:t>系统的基本组成部分</a:t>
            </a:r>
            <a:endParaRPr lang="en-US" altLang="zh-CN" sz="3200" dirty="0">
              <a:latin typeface="楷体_GB2312"/>
              <a:ea typeface="楷体_GB2312"/>
            </a:endParaRPr>
          </a:p>
        </p:txBody>
      </p:sp>
      <p:pic>
        <p:nvPicPr>
          <p:cNvPr id="21507" name="Picture 6" descr="RFID"/>
          <p:cNvPicPr>
            <a:picLocks noChangeAspect="1"/>
          </p:cNvPicPr>
          <p:nvPr/>
        </p:nvPicPr>
        <p:blipFill>
          <a:blip r:embed="rId1"/>
          <a:stretch>
            <a:fillRect/>
          </a:stretch>
        </p:blipFill>
        <p:spPr>
          <a:xfrm>
            <a:off x="762000" y="1600200"/>
            <a:ext cx="7772400" cy="4002088"/>
          </a:xfrm>
          <a:prstGeom prst="rect">
            <a:avLst/>
          </a:prstGeom>
          <a:noFill/>
          <a:ln w="9525">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p>
            <a:pPr eaLnBrk="1" hangingPunct="1"/>
            <a:r>
              <a:rPr lang="en-US" altLang="zh-CN" sz="3200" dirty="0">
                <a:latin typeface="楷体_GB2312"/>
                <a:ea typeface="楷体_GB2312"/>
              </a:rPr>
              <a:t>RFID</a:t>
            </a:r>
            <a:r>
              <a:rPr lang="zh-CN" altLang="en-US" sz="3200" dirty="0">
                <a:latin typeface="楷体_GB2312"/>
                <a:ea typeface="楷体_GB2312"/>
              </a:rPr>
              <a:t>系统的基本工作原理</a:t>
            </a:r>
            <a:endParaRPr lang="en-US" altLang="zh-CN" sz="3200" dirty="0">
              <a:latin typeface="楷体_GB2312"/>
              <a:ea typeface="楷体_GB2312"/>
            </a:endParaRPr>
          </a:p>
        </p:txBody>
      </p:sp>
      <p:sp>
        <p:nvSpPr>
          <p:cNvPr id="22531" name="Rectangle 22"/>
          <p:cNvSpPr/>
          <p:nvPr/>
        </p:nvSpPr>
        <p:spPr>
          <a:xfrm>
            <a:off x="604838" y="1774825"/>
            <a:ext cx="8156575" cy="27209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lnSpc>
                <a:spcPct val="180000"/>
              </a:lnSpc>
              <a:spcBef>
                <a:spcPct val="0"/>
              </a:spcBef>
              <a:buClrTx/>
              <a:buNone/>
            </a:pPr>
            <a:r>
              <a:rPr lang="en-US" altLang="zh-CN" sz="2400" b="1" dirty="0">
                <a:latin typeface="楷体_GB2312"/>
                <a:ea typeface="楷体_GB2312"/>
              </a:rPr>
              <a:t>    RFID</a:t>
            </a:r>
            <a:r>
              <a:rPr lang="zh-CN" altLang="en-US" sz="2400" b="1" dirty="0">
                <a:latin typeface="楷体_GB2312"/>
                <a:ea typeface="楷体_GB2312"/>
              </a:rPr>
              <a:t>技术的基本工作原理并不复杂：标签进入磁场后，</a:t>
            </a:r>
            <a:endParaRPr lang="zh-CN" altLang="en-US" sz="2400" b="1" dirty="0">
              <a:latin typeface="楷体_GB2312"/>
              <a:ea typeface="楷体_GB2312"/>
            </a:endParaRPr>
          </a:p>
          <a:p>
            <a:pPr marL="0" lvl="0" indent="0" eaLnBrk="1" hangingPunct="1">
              <a:lnSpc>
                <a:spcPct val="180000"/>
              </a:lnSpc>
              <a:spcBef>
                <a:spcPct val="0"/>
              </a:spcBef>
              <a:buClrTx/>
              <a:buNone/>
            </a:pPr>
            <a:r>
              <a:rPr lang="zh-CN" altLang="en-US" sz="2400" b="1" dirty="0">
                <a:latin typeface="楷体_GB2312"/>
                <a:ea typeface="楷体_GB2312"/>
              </a:rPr>
              <a:t>接收读写器发出的射频信号，凭借感应电流所获得的能量发</a:t>
            </a:r>
            <a:endParaRPr lang="zh-CN" altLang="en-US" sz="2400" b="1" dirty="0">
              <a:latin typeface="楷体_GB2312"/>
              <a:ea typeface="楷体_GB2312"/>
            </a:endParaRPr>
          </a:p>
          <a:p>
            <a:pPr marL="0" lvl="0" indent="0" eaLnBrk="1" hangingPunct="1">
              <a:lnSpc>
                <a:spcPct val="180000"/>
              </a:lnSpc>
              <a:spcBef>
                <a:spcPct val="0"/>
              </a:spcBef>
              <a:buClrTx/>
              <a:buNone/>
            </a:pPr>
            <a:r>
              <a:rPr lang="zh-CN" altLang="en-US" sz="2400" b="1" dirty="0">
                <a:latin typeface="楷体_GB2312"/>
                <a:ea typeface="楷体_GB2312"/>
              </a:rPr>
              <a:t>送出存储在芯片中的产品信息；读写器读取信息并解码后，</a:t>
            </a:r>
            <a:endParaRPr lang="zh-CN" altLang="en-US" sz="2400" b="1" dirty="0">
              <a:latin typeface="楷体_GB2312"/>
              <a:ea typeface="楷体_GB2312"/>
            </a:endParaRPr>
          </a:p>
          <a:p>
            <a:pPr marL="0" lvl="0" indent="0" eaLnBrk="1" hangingPunct="1">
              <a:lnSpc>
                <a:spcPct val="180000"/>
              </a:lnSpc>
              <a:spcBef>
                <a:spcPct val="0"/>
              </a:spcBef>
              <a:buClrTx/>
              <a:buNone/>
            </a:pPr>
            <a:r>
              <a:rPr lang="zh-CN" altLang="en-US" sz="2400" b="1" dirty="0">
                <a:latin typeface="楷体_GB2312"/>
                <a:ea typeface="楷体_GB2312"/>
              </a:rPr>
              <a:t>送至中央信息系统进行有关数据处理。　 </a:t>
            </a:r>
            <a:endParaRPr lang="zh-CN" altLang="en-US" sz="2400" b="1" dirty="0">
              <a:latin typeface="楷体_GB2312"/>
              <a:ea typeface="楷体_GB2312"/>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eaLnBrk="1" hangingPunct="1"/>
            <a:r>
              <a:rPr lang="en-US" altLang="zh-CN" sz="3200" dirty="0">
                <a:latin typeface="楷体_GB2312"/>
                <a:ea typeface="楷体_GB2312"/>
              </a:rPr>
              <a:t>RFID</a:t>
            </a:r>
            <a:r>
              <a:rPr lang="zh-CN" altLang="en-US" sz="3200" dirty="0">
                <a:latin typeface="楷体_GB2312"/>
                <a:ea typeface="楷体_GB2312"/>
              </a:rPr>
              <a:t>系统的优点</a:t>
            </a:r>
            <a:endParaRPr lang="zh-CN" altLang="en-US" sz="3200" dirty="0">
              <a:latin typeface="楷体_GB2312"/>
              <a:ea typeface="楷体_GB2312"/>
            </a:endParaRPr>
          </a:p>
        </p:txBody>
      </p:sp>
      <p:sp>
        <p:nvSpPr>
          <p:cNvPr id="23555" name="Rectangle 28"/>
          <p:cNvSpPr/>
          <p:nvPr/>
        </p:nvSpPr>
        <p:spPr>
          <a:xfrm>
            <a:off x="762000" y="1600200"/>
            <a:ext cx="7391400" cy="3925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eaLnBrk="1" hangingPunct="1">
              <a:lnSpc>
                <a:spcPct val="150000"/>
              </a:lnSpc>
              <a:spcBef>
                <a:spcPct val="0"/>
              </a:spcBef>
              <a:buClrTx/>
              <a:buNone/>
            </a:pPr>
            <a:r>
              <a:rPr lang="en-US" altLang="zh-CN" sz="2400" b="1" dirty="0">
                <a:latin typeface="楷体_GB2312"/>
                <a:ea typeface="楷体_GB2312"/>
              </a:rPr>
              <a:t>1. </a:t>
            </a:r>
            <a:r>
              <a:rPr lang="zh-CN" altLang="en-US" sz="2400" b="1" dirty="0">
                <a:latin typeface="楷体_GB2312"/>
                <a:ea typeface="楷体_GB2312"/>
              </a:rPr>
              <a:t>防水、防磁、耐高温、不受环境影响。</a:t>
            </a:r>
            <a:endParaRPr lang="zh-CN" altLang="en-US" sz="2400" b="1" dirty="0">
              <a:latin typeface="楷体_GB2312"/>
              <a:ea typeface="楷体_GB2312"/>
            </a:endParaRPr>
          </a:p>
          <a:p>
            <a:pPr marL="0" lvl="0" indent="0" eaLnBrk="1" hangingPunct="1">
              <a:lnSpc>
                <a:spcPct val="150000"/>
              </a:lnSpc>
              <a:spcBef>
                <a:spcPct val="0"/>
              </a:spcBef>
              <a:buClrTx/>
              <a:buNone/>
            </a:pPr>
            <a:r>
              <a:rPr lang="en-US" altLang="zh-CN" sz="2400" b="1" dirty="0">
                <a:latin typeface="楷体_GB2312"/>
                <a:ea typeface="楷体_GB2312"/>
              </a:rPr>
              <a:t>2. </a:t>
            </a:r>
            <a:r>
              <a:rPr lang="zh-CN" altLang="en-US" sz="2400" b="1" dirty="0">
                <a:latin typeface="楷体_GB2312"/>
                <a:ea typeface="楷体_GB2312"/>
              </a:rPr>
              <a:t>体积小型化、形状多样化．</a:t>
            </a:r>
            <a:endParaRPr lang="zh-CN" altLang="en-US" sz="2400" b="1" dirty="0">
              <a:latin typeface="楷体_GB2312"/>
              <a:ea typeface="楷体_GB2312"/>
            </a:endParaRPr>
          </a:p>
          <a:p>
            <a:pPr marL="0" lvl="0" indent="0" eaLnBrk="1" hangingPunct="1">
              <a:lnSpc>
                <a:spcPct val="150000"/>
              </a:lnSpc>
              <a:spcBef>
                <a:spcPct val="0"/>
              </a:spcBef>
              <a:buClrTx/>
              <a:buNone/>
            </a:pPr>
            <a:r>
              <a:rPr lang="en-US" altLang="zh-CN" sz="2400" b="1" dirty="0">
                <a:latin typeface="楷体_GB2312"/>
                <a:ea typeface="楷体_GB2312"/>
              </a:rPr>
              <a:t>3. </a:t>
            </a:r>
            <a:r>
              <a:rPr lang="zh-CN" altLang="en-US" sz="2400" b="1" dirty="0">
                <a:latin typeface="楷体_GB2312"/>
                <a:ea typeface="楷体_GB2312"/>
              </a:rPr>
              <a:t>读取距离大、阅读速度快、标签上数据可以加密、</a:t>
            </a:r>
            <a:endParaRPr lang="zh-CN" altLang="en-US" sz="2400" b="1" dirty="0">
              <a:latin typeface="楷体_GB2312"/>
              <a:ea typeface="楷体_GB2312"/>
            </a:endParaRPr>
          </a:p>
          <a:p>
            <a:pPr marL="0" lvl="0" indent="0" eaLnBrk="1" hangingPunct="1">
              <a:lnSpc>
                <a:spcPct val="150000"/>
              </a:lnSpc>
              <a:spcBef>
                <a:spcPct val="0"/>
              </a:spcBef>
              <a:buClrTx/>
              <a:buNone/>
            </a:pPr>
            <a:r>
              <a:rPr lang="zh-CN" altLang="en-US" sz="2400" b="1" dirty="0">
                <a:latin typeface="楷体_GB2312"/>
                <a:ea typeface="楷体_GB2312"/>
              </a:rPr>
              <a:t>   存储数据容量更大。</a:t>
            </a:r>
            <a:endParaRPr lang="zh-CN" altLang="en-US" sz="2400" b="1" dirty="0">
              <a:latin typeface="楷体_GB2312"/>
              <a:ea typeface="楷体_GB2312"/>
            </a:endParaRPr>
          </a:p>
          <a:p>
            <a:pPr marL="0" lvl="0" indent="0" eaLnBrk="1" hangingPunct="1">
              <a:lnSpc>
                <a:spcPct val="150000"/>
              </a:lnSpc>
              <a:spcBef>
                <a:spcPct val="0"/>
              </a:spcBef>
              <a:buClrTx/>
              <a:buNone/>
            </a:pPr>
            <a:r>
              <a:rPr lang="en-US" altLang="zh-CN" sz="2400" b="1" dirty="0">
                <a:latin typeface="楷体_GB2312"/>
                <a:ea typeface="楷体_GB2312"/>
              </a:rPr>
              <a:t>4. </a:t>
            </a:r>
            <a:r>
              <a:rPr lang="zh-CN" altLang="en-US" sz="2400" b="1" dirty="0">
                <a:latin typeface="楷体_GB2312"/>
                <a:ea typeface="楷体_GB2312"/>
              </a:rPr>
              <a:t>实现了无源和免接触操作，应用便利，无机械磨</a:t>
            </a:r>
            <a:endParaRPr lang="zh-CN" altLang="en-US" sz="2400" b="1" dirty="0">
              <a:latin typeface="楷体_GB2312"/>
              <a:ea typeface="楷体_GB2312"/>
            </a:endParaRPr>
          </a:p>
          <a:p>
            <a:pPr marL="0" lvl="0" indent="0" eaLnBrk="1" hangingPunct="1">
              <a:lnSpc>
                <a:spcPct val="150000"/>
              </a:lnSpc>
              <a:spcBef>
                <a:spcPct val="0"/>
              </a:spcBef>
              <a:buClrTx/>
              <a:buNone/>
            </a:pPr>
            <a:r>
              <a:rPr lang="zh-CN" altLang="en-US" sz="2400" b="1" dirty="0">
                <a:latin typeface="楷体_GB2312"/>
                <a:ea typeface="楷体_GB2312"/>
              </a:rPr>
              <a:t>   损，寿命长，机具无直接对最终用户开放的物理</a:t>
            </a:r>
            <a:endParaRPr lang="zh-CN" altLang="en-US" sz="2400" b="1" dirty="0">
              <a:latin typeface="楷体_GB2312"/>
              <a:ea typeface="楷体_GB2312"/>
            </a:endParaRPr>
          </a:p>
          <a:p>
            <a:pPr marL="0" lvl="0" indent="0" eaLnBrk="1" hangingPunct="1">
              <a:lnSpc>
                <a:spcPct val="150000"/>
              </a:lnSpc>
              <a:spcBef>
                <a:spcPct val="0"/>
              </a:spcBef>
              <a:buClrTx/>
              <a:buNone/>
            </a:pPr>
            <a:r>
              <a:rPr lang="zh-CN" altLang="en-US" sz="2400" b="1" dirty="0">
                <a:latin typeface="楷体_GB2312"/>
                <a:ea typeface="楷体_GB2312"/>
              </a:rPr>
              <a:t>   接口，能更好地保证机具的安全性</a:t>
            </a:r>
            <a:endParaRPr lang="zh-CN" altLang="en-US" sz="2400" b="1" dirty="0">
              <a:latin typeface="楷体_GB2312"/>
              <a:ea typeface="楷体_GB2312"/>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p>
            <a:r>
              <a:rPr lang="zh-CN" altLang="en-US" dirty="0">
                <a:ea typeface="宋体" panose="02010600030101010101" pitchFamily="2" charset="-122"/>
              </a:rPr>
              <a:t>深圳市方左科技有限公司介绍</a:t>
            </a:r>
            <a:endParaRPr lang="zh-CN" altLang="en-US" dirty="0">
              <a:ea typeface="宋体" panose="02010600030101010101" pitchFamily="2" charset="-122"/>
            </a:endParaRPr>
          </a:p>
        </p:txBody>
      </p:sp>
      <p:sp>
        <p:nvSpPr>
          <p:cNvPr id="24579" name="矩形 5"/>
          <p:cNvSpPr/>
          <p:nvPr/>
        </p:nvSpPr>
        <p:spPr>
          <a:xfrm>
            <a:off x="3281363" y="1125538"/>
            <a:ext cx="5862637" cy="55695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stStyle>
          <a:p>
            <a:pPr marL="0" lvl="0" indent="0">
              <a:spcBef>
                <a:spcPct val="0"/>
              </a:spcBef>
              <a:buClrTx/>
              <a:buNone/>
            </a:pPr>
            <a:r>
              <a:rPr lang="zh-CN" altLang="en-US" sz="2000" b="1" dirty="0">
                <a:latin typeface="Arial Unicode MS" pitchFamily="34" charset="-122"/>
                <a:ea typeface="Arial Unicode MS" pitchFamily="34" charset="-122"/>
              </a:rPr>
              <a:t>       深圳市方左科技有限公司</a:t>
            </a:r>
            <a:r>
              <a:rPr lang="zh-CN" altLang="en-US" sz="2000" dirty="0">
                <a:latin typeface="Arial Unicode MS" pitchFamily="34" charset="-122"/>
                <a:ea typeface="Arial Unicode MS" pitchFamily="34" charset="-122"/>
              </a:rPr>
              <a:t>，是一家专业的物联网应用高科技公司，主要从事</a:t>
            </a:r>
            <a:r>
              <a:rPr lang="en-US" altLang="zh-CN" sz="2000" dirty="0">
                <a:latin typeface="Arial Unicode MS" pitchFamily="34" charset="-122"/>
                <a:ea typeface="Arial Unicode MS" pitchFamily="34" charset="-122"/>
              </a:rPr>
              <a:t>RFID</a:t>
            </a:r>
            <a:r>
              <a:rPr lang="zh-CN" altLang="en-US" sz="2000" dirty="0">
                <a:latin typeface="Arial Unicode MS" pitchFamily="34" charset="-122"/>
                <a:ea typeface="Arial Unicode MS" pitchFamily="34" charset="-122"/>
              </a:rPr>
              <a:t>、条形码、二维码识别，机器视觉等自动识别技术领域。为客户提供自动识别技术，无线网络架构，移动实时数据采集的硬件、软件、耗材、售后一站式解决方案。</a:t>
            </a:r>
            <a:endParaRPr lang="zh-CN" altLang="en-US" sz="2000" dirty="0">
              <a:latin typeface="Arial Unicode MS" pitchFamily="34" charset="-122"/>
              <a:ea typeface="Arial Unicode MS" pitchFamily="34" charset="-122"/>
            </a:endParaRPr>
          </a:p>
          <a:p>
            <a:pPr marL="0" lvl="0" indent="0">
              <a:spcBef>
                <a:spcPct val="0"/>
              </a:spcBef>
              <a:buClrTx/>
              <a:buNone/>
            </a:pPr>
            <a:r>
              <a:rPr lang="zh-CN" altLang="en-US" sz="2000" dirty="0">
                <a:latin typeface="Arial Unicode MS" pitchFamily="34" charset="-122"/>
                <a:ea typeface="Arial Unicode MS" pitchFamily="34" charset="-122"/>
              </a:rPr>
              <a:t>      当今社会竞争激烈，自动识别产品及企业管理系统层出不穷，公司以人为本，科技创新，自主开发，积极进取！数年来我们积累了大量宝贵的项目实施经验，深圳市方左发展也在不断的壮大。公司以“努力、团结、刻苦、高效”的企业精神，</a:t>
            </a:r>
            <a:r>
              <a:rPr lang="en-US" altLang="zh-CN" sz="2000" dirty="0">
                <a:latin typeface="Arial Unicode MS" pitchFamily="34" charset="-122"/>
                <a:ea typeface="Arial Unicode MS" pitchFamily="34" charset="-122"/>
              </a:rPr>
              <a:t>100%</a:t>
            </a:r>
            <a:r>
              <a:rPr lang="zh-CN" altLang="en-US" sz="2000" dirty="0">
                <a:latin typeface="Arial Unicode MS" pitchFamily="34" charset="-122"/>
                <a:ea typeface="Arial Unicode MS" pitchFamily="34" charset="-122"/>
              </a:rPr>
              <a:t>专业以上学历的高素质人才，造就了方左团队优秀的研发服务能力、和协务实的工作思想，我们始终坚持“伙伴和客户为中心”的理念，为客户提优质的产品，高水平的技术服务，以达到顾客需求目标！</a:t>
            </a:r>
            <a:endParaRPr lang="zh-CN" altLang="en-US" sz="2000" dirty="0">
              <a:latin typeface="Arial Unicode MS" pitchFamily="34" charset="-122"/>
              <a:ea typeface="Arial Unicode MS" pitchFamily="34" charset="-122"/>
            </a:endParaRPr>
          </a:p>
          <a:p>
            <a:pPr marL="0" lvl="0" indent="0">
              <a:lnSpc>
                <a:spcPct val="150000"/>
              </a:lnSpc>
              <a:spcBef>
                <a:spcPct val="0"/>
              </a:spcBef>
              <a:buClrTx/>
              <a:buNone/>
            </a:pPr>
            <a:endParaRPr lang="zh-CN" altLang="en-US" sz="2400" dirty="0">
              <a:latin typeface="Arial Unicode MS" pitchFamily="34" charset="-122"/>
              <a:ea typeface="Arial Unicode MS" pitchFamily="34" charset="-122"/>
            </a:endParaRPr>
          </a:p>
        </p:txBody>
      </p:sp>
      <p:pic>
        <p:nvPicPr>
          <p:cNvPr id="24581" name="图片 7"/>
          <p:cNvPicPr>
            <a:picLocks noChangeAspect="1"/>
          </p:cNvPicPr>
          <p:nvPr/>
        </p:nvPicPr>
        <p:blipFill>
          <a:blip r:embed="rId1"/>
          <a:srcRect l="23296" b="9917"/>
          <a:stretch>
            <a:fillRect/>
          </a:stretch>
        </p:blipFill>
        <p:spPr>
          <a:xfrm>
            <a:off x="163513" y="1435100"/>
            <a:ext cx="3103562" cy="2433638"/>
          </a:xfrm>
          <a:prstGeom prst="rect">
            <a:avLst/>
          </a:prstGeom>
          <a:noFill/>
          <a:ln w="9525">
            <a:noFill/>
          </a:ln>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5679</Words>
  <Application>WPS 演示</Application>
  <PresentationFormat>全屏显示(4:3)</PresentationFormat>
  <Paragraphs>299</Paragraphs>
  <Slides>26</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26</vt:i4>
      </vt:variant>
    </vt:vector>
  </HeadingPairs>
  <TitlesOfParts>
    <vt:vector size="44" baseType="lpstr">
      <vt:lpstr>Arial</vt:lpstr>
      <vt:lpstr>宋体</vt:lpstr>
      <vt:lpstr>Wingdings</vt:lpstr>
      <vt:lpstr>楷体_GB2312</vt:lpstr>
      <vt:lpstr>楷体_GB2312</vt:lpstr>
      <vt:lpstr>Calibri</vt:lpstr>
      <vt:lpstr>Arial Unicode MS</vt:lpstr>
      <vt:lpstr>Verdana</vt:lpstr>
      <vt:lpstr>微软雅黑</vt:lpstr>
      <vt:lpstr>新宋体</vt:lpstr>
      <vt:lpstr>Arial Unicode MS</vt:lpstr>
      <vt:lpstr>华文宋体</vt:lpstr>
      <vt:lpstr>Gulim</vt:lpstr>
      <vt:lpstr>默认设计模板</vt:lpstr>
      <vt:lpstr>Photoshop.Image.7</vt:lpstr>
      <vt:lpstr>Visio.Drawing.11</vt:lpstr>
      <vt:lpstr>Visio.Drawing.11</vt:lpstr>
      <vt:lpstr>Visio.Drawing.11</vt:lpstr>
      <vt:lpstr>RFID固定资产管理方案简报</vt:lpstr>
      <vt:lpstr>RFID简介 </vt:lpstr>
      <vt:lpstr>什么是RFID</vt:lpstr>
      <vt:lpstr>无源RFID标签的结构</vt:lpstr>
      <vt:lpstr>RFID系统的基本组成部分</vt:lpstr>
      <vt:lpstr>RFID系统的基本组成部分</vt:lpstr>
      <vt:lpstr>RFID系统的基本工作原理</vt:lpstr>
      <vt:lpstr>RFID系统的优点</vt:lpstr>
      <vt:lpstr>深圳市方左科技有限公司介绍</vt:lpstr>
      <vt:lpstr>深圳方左科技有限公司发展历史介绍</vt:lpstr>
      <vt:lpstr>需求介绍 </vt:lpstr>
      <vt:lpstr>RFID固定资产进出管理解决方案</vt:lpstr>
      <vt:lpstr>RFID固定资产管理系统解决方案  结构图</vt:lpstr>
      <vt:lpstr>RFID固定资产管理系统解决方案</vt:lpstr>
      <vt:lpstr>RFID固定资产管理系统解决方案</vt:lpstr>
      <vt:lpstr>RFID固定资产管理系统解决方案</vt:lpstr>
      <vt:lpstr>RFID固定资产管理系统解决方案</vt:lpstr>
      <vt:lpstr>RFID固定资产管理系统解决方案</vt:lpstr>
      <vt:lpstr>RFID固定资产管理系统解决方案</vt:lpstr>
      <vt:lpstr>RFID固定资产管理系统解决方案</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邱先生 方左科技</cp:lastModifiedBy>
  <cp:revision>151</cp:revision>
  <cp:lastPrinted>2017-03-27T13:42:00Z</cp:lastPrinted>
  <dcterms:created xsi:type="dcterms:W3CDTF">2004-07-21T02:43:00Z</dcterms:created>
  <dcterms:modified xsi:type="dcterms:W3CDTF">2018-10-29T07:05:00Z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