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.jpeg" ContentType="image/jpe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2.jpeg" ContentType="image/jpe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elastic.co/guide/en/beats/filebeat/6.8/elasticsearch-output.html" TargetMode="Externa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elasticsearch.cn/article/634" TargetMode="Externa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我们本次课以维护为中心，说说维护阶段对维护人员来说重要的信息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白板上画 ES 架构图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 节点架构图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单点启动，先看运行效果，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8" name="Shape 2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 节点架构图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7" name="Shape 2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Filebeats</a:t>
            </a:r>
            <a:r>
              <a:t> 的配置信息</a:t>
            </a:r>
          </a:p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https://www.elastic.co/guide/en/beats/filebeat/6.8/elasticsearch-output.html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当我们写完程序，交付给客户，客户在使用我们程序的时候，如果出现了问题，该如何追踪呢？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问大家现在公司使用到的日志收集工具是什么？原理是什么？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ELK 是很早之前的交法，logstash 比较重（170 多 MB)，不方便在客户端进行安装，Beats 比较小巧。</a:t>
            </a:r>
          </a:p>
          <a:p>
            <a:pPr/>
            <a:r>
              <a:t>今天会代领大家一步一步，在本机安装 Elasticsearch 集群，安装 Kibana，并安装 Beats 收集本机 log 传输到服务器端。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ELK 是很早之前的交法，logstash 比较重（170 多 MB)，不方便在客户端进行安装，Beats 比较小巧。</a:t>
            </a:r>
          </a:p>
          <a:p>
            <a:pPr/>
            <a:r>
              <a:t>今天会代领大家一步一步，在本机安装 Elasticsearch 集群，安装 Kibana，并安装 Beats 收集本机 log 传输到服务器端。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分布式系统特性 - 分布式系统由独立的服务器通过网络松散耦合组成的。提升分布式系统的整体性能是要通过横向扩展（增加更多的服务器），而不是纵向扩展（提升每个节点的服务器性能）。</a:t>
            </a:r>
          </a:p>
          <a:p>
            <a:pPr/>
          </a:p>
          <a:p>
            <a:pPr/>
            <a:r>
              <a:t>不支持频繁更新 - 讲解数据更新时候的逻辑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每秒写入</a:t>
            </a:r>
          </a:p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https://elasticsearch.cn/article/634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每秒写入 300W 的数据，问题不止在于写入速度快，查询速度也是相当的快。秒级返回。</a:t>
            </a:r>
          </a:p>
          <a:p>
            <a:pPr/>
            <a:r>
              <a:t>冷热数据</a:t>
            </a:r>
          </a:p>
          <a:p>
            <a:pPr/>
            <a:r>
              <a:t>如何用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如何提高数据库性能？</a:t>
            </a:r>
          </a:p>
          <a:p>
            <a:pPr/>
            <a:r>
              <a:t>如何提高写入速度？提高集群单点性能，内存空间 SWAP 配置，使用读写分离模式，使用 MySQL Cluster 进行横向扩展，减少事务锁</a:t>
            </a:r>
          </a:p>
          <a:p>
            <a:pPr/>
            <a:r>
              <a:t>提高查询速度？索引，排序，读写分离，减少表之间的 Join，在内存中进行表之间的 Join 操作。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lasticsearch.cn/article/634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hyperlink" Target="https://elasticsearch.cn/article/6126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d://data/node1" TargetMode="External"/><Relationship Id="rId3" Type="http://schemas.openxmlformats.org/officeDocument/2006/relationships/hyperlink" Target="d://logs/node1" TargetMode="Externa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lastic.co/guide/en/elasticsearch/reference/6.8/indices-create-index.html" TargetMode="Externa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www.elastic.co/elk-stack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ELK</a:t>
            </a:r>
            <a:r>
              <a:t> 实战</a:t>
            </a: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ELK</a:t>
            </a:r>
            <a:r>
              <a:t> 简介</a:t>
            </a:r>
          </a:p>
        </p:txBody>
      </p:sp>
      <p:sp>
        <p:nvSpPr>
          <p:cNvPr id="14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4310" indent="-194310" defTabSz="777240">
              <a:lnSpc>
                <a:spcPct val="81000"/>
              </a:lnSpc>
              <a:spcBef>
                <a:spcPts val="800"/>
              </a:spcBef>
              <a:defRPr sz="2380"/>
            </a:pPr>
            <a:r>
              <a:t>Elasticsearch</a:t>
            </a:r>
            <a:r>
              <a:t> 开源分布式搜索引擎，提供搜集、分析、存储数据三大功能。它的特点有：分布式，配置简单，自动发现，索引自动分片，索引副本机制，</a:t>
            </a:r>
            <a:r>
              <a:t>restful</a:t>
            </a:r>
            <a:r>
              <a:t>风格接口，自动搜索负载等。</a:t>
            </a:r>
          </a:p>
          <a:p>
            <a:pPr marL="194310" indent="-194310" defTabSz="777240">
              <a:lnSpc>
                <a:spcPct val="81000"/>
              </a:lnSpc>
              <a:spcBef>
                <a:spcPts val="800"/>
              </a:spcBef>
              <a:defRPr sz="2380"/>
            </a:pPr>
            <a:r>
              <a:t>Logstash</a:t>
            </a:r>
            <a:r>
              <a:t> （</a:t>
            </a:r>
            <a:r>
              <a:t>Beats）主要是用来日志的搜集、分析、过滤日志的工具，支持大量的数据获取方式。一般工作方式为C/S架构，C</a:t>
            </a:r>
            <a:r>
              <a:t>lient</a:t>
            </a:r>
            <a:r>
              <a:t>端安装在需要收集日志的主机上，</a:t>
            </a:r>
            <a:r>
              <a:t>server</a:t>
            </a:r>
            <a:r>
              <a:t>端负责将收到的各节点日志进行过滤、修改等操作在一并发往</a:t>
            </a:r>
            <a:r>
              <a:t>elasticsearch</a:t>
            </a:r>
            <a:r>
              <a:t>上去。</a:t>
            </a:r>
          </a:p>
          <a:p>
            <a:pPr marL="194310" indent="-194310" defTabSz="777240">
              <a:lnSpc>
                <a:spcPct val="81000"/>
              </a:lnSpc>
              <a:spcBef>
                <a:spcPts val="800"/>
              </a:spcBef>
              <a:defRPr sz="2380"/>
            </a:pPr>
            <a:r>
              <a:t>Kibana</a:t>
            </a:r>
            <a:r>
              <a:t> </a:t>
            </a:r>
            <a:r>
              <a:t>是一个开源和免费的工具，</a:t>
            </a:r>
            <a:r>
              <a:t>Kibana</a:t>
            </a:r>
            <a:r>
              <a:t>可以为 </a:t>
            </a:r>
            <a:r>
              <a:t>Logstash </a:t>
            </a:r>
            <a:r>
              <a:t>和 </a:t>
            </a:r>
            <a:r>
              <a:t>ElasticSearch </a:t>
            </a:r>
            <a:r>
              <a:t>提供日志分析友好的 </a:t>
            </a:r>
            <a:r>
              <a:t>Web </a:t>
            </a:r>
            <a:r>
              <a:t>界面，可以帮助汇总、分析和搜索重要数据日志。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ELK</a:t>
            </a:r>
            <a:r>
              <a:t> 简介 课程安排</a:t>
            </a:r>
          </a:p>
        </p:txBody>
      </p:sp>
      <p:sp>
        <p:nvSpPr>
          <p:cNvPr id="15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1257" indent="-261257">
              <a:defRPr sz="3200"/>
            </a:pPr>
            <a:r>
              <a:t>重点介绍如何使用 ES 原理</a:t>
            </a:r>
          </a:p>
          <a:p>
            <a:pPr marL="261257" indent="-261257">
              <a:defRPr sz="3200"/>
            </a:pPr>
            <a:r>
              <a:t>使用 ES 写入、搜索数据</a:t>
            </a:r>
          </a:p>
          <a:p>
            <a:pPr marL="261257" indent="-261257">
              <a:defRPr sz="3200"/>
            </a:pPr>
            <a:r>
              <a:t>使用 kibana 查询数据</a:t>
            </a:r>
          </a:p>
          <a:p>
            <a:pPr marL="261257" indent="-261257">
              <a:defRPr sz="3200"/>
            </a:pPr>
            <a:r>
              <a:t>简单介绍如何使用 Filebeat 同步 log 到 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Elasticsearch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Elasticsearch</a:t>
            </a:r>
          </a:p>
        </p:txBody>
      </p:sp>
      <p:sp>
        <p:nvSpPr>
          <p:cNvPr id="157" name="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Elasticsearch 特点</a:t>
            </a:r>
          </a:p>
        </p:txBody>
      </p:sp>
      <p:sp>
        <p:nvSpPr>
          <p:cNvPr id="16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8026" indent="-208026" defTabSz="832104">
              <a:lnSpc>
                <a:spcPct val="81000"/>
              </a:lnSpc>
              <a:spcBef>
                <a:spcPts val="900"/>
              </a:spcBef>
              <a:defRPr sz="2548"/>
            </a:pPr>
            <a:r>
              <a:t>分布式（可扩展性 - 横向扩展 =&gt; 用过的分布式系统？）</a:t>
            </a:r>
          </a:p>
          <a:p>
            <a:pPr marL="208026" indent="-208026" defTabSz="832104">
              <a:lnSpc>
                <a:spcPct val="81000"/>
              </a:lnSpc>
              <a:spcBef>
                <a:spcPts val="900"/>
              </a:spcBef>
              <a:defRPr sz="2548"/>
            </a:pPr>
            <a:r>
              <a:t>配置简单</a:t>
            </a:r>
          </a:p>
          <a:p>
            <a:pPr marL="208026" indent="-208026" defTabSz="832104">
              <a:lnSpc>
                <a:spcPct val="81000"/>
              </a:lnSpc>
              <a:spcBef>
                <a:spcPts val="900"/>
              </a:spcBef>
              <a:defRPr sz="2548"/>
            </a:pPr>
            <a:r>
              <a:t>自动发现</a:t>
            </a:r>
          </a:p>
          <a:p>
            <a:pPr marL="208026" indent="-208026" defTabSz="832104">
              <a:lnSpc>
                <a:spcPct val="81000"/>
              </a:lnSpc>
              <a:spcBef>
                <a:spcPts val="900"/>
              </a:spcBef>
              <a:defRPr sz="2548"/>
            </a:pPr>
            <a:r>
              <a:t>索引自动分片，索引副本机制</a:t>
            </a:r>
          </a:p>
          <a:p>
            <a:pPr marL="208026" indent="-208026" defTabSz="832104">
              <a:lnSpc>
                <a:spcPct val="81000"/>
              </a:lnSpc>
              <a:spcBef>
                <a:spcPts val="900"/>
              </a:spcBef>
              <a:defRPr sz="2548"/>
            </a:pPr>
            <a:r>
              <a:t>自动容错、高可用、易扩展。</a:t>
            </a:r>
          </a:p>
          <a:p>
            <a:pPr marL="208026" indent="-208026" defTabSz="832104">
              <a:lnSpc>
                <a:spcPct val="81000"/>
              </a:lnSpc>
              <a:spcBef>
                <a:spcPts val="900"/>
              </a:spcBef>
              <a:defRPr sz="2548"/>
            </a:pPr>
            <a:r>
              <a:t>restful</a:t>
            </a:r>
            <a:r>
              <a:t>风格接口</a:t>
            </a:r>
          </a:p>
          <a:p>
            <a:pPr marL="208026" indent="-208026" defTabSz="832104">
              <a:lnSpc>
                <a:spcPct val="81000"/>
              </a:lnSpc>
              <a:spcBef>
                <a:spcPts val="900"/>
              </a:spcBef>
              <a:defRPr sz="2548"/>
            </a:pPr>
            <a:r>
              <a:t>自动搜索负载</a:t>
            </a:r>
          </a:p>
          <a:p>
            <a:pPr marL="208026" indent="-208026" defTabSz="832104">
              <a:lnSpc>
                <a:spcPct val="81000"/>
              </a:lnSpc>
              <a:spcBef>
                <a:spcPts val="900"/>
              </a:spcBef>
              <a:defRPr sz="2548"/>
            </a:pPr>
            <a:r>
              <a:t>不支持： 不支持频繁更新、关联查询、事务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Elasticsearch 最大特点？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Elasticsearch 最大特点？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Elasticsearch 最大特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Elasticsearch 最大特点</a:t>
            </a:r>
          </a:p>
        </p:txBody>
      </p:sp>
      <p:sp>
        <p:nvSpPr>
          <p:cNvPr id="167" name="快！"/>
          <p:cNvSpPr txBox="1"/>
          <p:nvPr>
            <p:ph type="body" sz="quarter" idx="1"/>
          </p:nvPr>
        </p:nvSpPr>
        <p:spPr>
          <a:xfrm>
            <a:off x="1191574" y="2192253"/>
            <a:ext cx="3034046" cy="2473494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SzTx/>
              <a:buFontTx/>
              <a:buNone/>
              <a:defRPr sz="8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快！</a:t>
            </a:r>
          </a:p>
        </p:txBody>
      </p:sp>
      <p:pic>
        <p:nvPicPr>
          <p:cNvPr id="168" name="download (1).jpeg" descr="download (1)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52550" y="1603234"/>
            <a:ext cx="4628803" cy="4628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Elasticsearch 实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Elasticsearch 实例</a:t>
            </a:r>
          </a:p>
        </p:txBody>
      </p:sp>
      <p:sp>
        <p:nvSpPr>
          <p:cNvPr id="173" name="携程运维使用 ES 实例1 （参见网站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 marL="214884" indent="-214884" defTabSz="859536">
              <a:lnSpc>
                <a:spcPct val="81000"/>
              </a:lnSpc>
              <a:spcBef>
                <a:spcPts val="900"/>
              </a:spcBef>
              <a:defRPr sz="2632"/>
            </a:pPr>
            <a:r>
              <a:t>携程运维使用 ES 实例1 （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参见网站</a:t>
            </a:r>
            <a:r>
              <a:t>）</a:t>
            </a:r>
          </a:p>
          <a:p>
            <a:pPr lvl="1" marL="779111" indent="-301591" defTabSz="859536">
              <a:spcBef>
                <a:spcPts val="900"/>
              </a:spcBef>
              <a:buFontTx/>
              <a:buAutoNum type="arabicPeriod" startAt="1"/>
              <a:defRPr sz="2256"/>
            </a:pPr>
            <a:r>
              <a:t>集群：94个。最小三个节点，最大：360+节点。 节点：700+。 </a:t>
            </a:r>
          </a:p>
          <a:p>
            <a:pPr lvl="1" marL="779111" indent="-301591" defTabSz="859536">
              <a:spcBef>
                <a:spcPts val="900"/>
              </a:spcBef>
              <a:buFontTx/>
              <a:buAutoNum type="arabicPeriod" startAt="1"/>
              <a:defRPr sz="2256"/>
            </a:pPr>
            <a:r>
              <a:t>每日增量：1600亿条。 峰值：300W/s。 </a:t>
            </a:r>
          </a:p>
          <a:p>
            <a:pPr lvl="1" marL="779111" indent="-301591" defTabSz="859536">
              <a:spcBef>
                <a:spcPts val="900"/>
              </a:spcBef>
              <a:buFontTx/>
              <a:buAutoNum type="arabicPeriod" startAt="1"/>
              <a:defRPr sz="2256"/>
            </a:pPr>
            <a:r>
              <a:t>总数据量：2.5万亿，PB数量级。</a:t>
            </a:r>
          </a:p>
          <a:p>
            <a:pPr marL="214884" indent="-214884" defTabSz="859536">
              <a:lnSpc>
                <a:spcPct val="81000"/>
              </a:lnSpc>
              <a:spcBef>
                <a:spcPts val="900"/>
              </a:spcBef>
              <a:defRPr sz="2632"/>
            </a:pPr>
            <a:r>
              <a:t>携程业务使用 ES 实例2</a:t>
            </a:r>
          </a:p>
          <a:p>
            <a:pPr lvl="1" marL="779111" indent="-301591" defTabSz="859536">
              <a:spcBef>
                <a:spcPts val="900"/>
              </a:spcBef>
              <a:buFontTx/>
              <a:buAutoNum type="arabicPeriod" startAt="1"/>
              <a:defRPr sz="2256"/>
            </a:pPr>
            <a:r>
              <a:t>业务场景：3集群，每集群6个节点。 单个索引：最大1000W-2000W。</a:t>
            </a:r>
          </a:p>
          <a:p>
            <a:pPr lvl="1" marL="779111" indent="-301591" defTabSz="859536">
              <a:spcBef>
                <a:spcPts val="900"/>
              </a:spcBef>
              <a:buFontTx/>
              <a:buAutoNum type="arabicPeriod" startAt="1"/>
              <a:defRPr sz="2256"/>
            </a:pPr>
            <a:r>
              <a:t>关注：ES基础框架，帮业务部分实现写入、查询、DSL调优。 查询：3000-4000/s。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Elasticsearch 实例</a:t>
            </a:r>
          </a:p>
        </p:txBody>
      </p:sp>
      <p:sp>
        <p:nvSpPr>
          <p:cNvPr id="17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4310" indent="-194310" defTabSz="777240">
              <a:lnSpc>
                <a:spcPct val="81000"/>
              </a:lnSpc>
              <a:spcBef>
                <a:spcPts val="800"/>
              </a:spcBef>
              <a:defRPr sz="2380"/>
            </a:pPr>
            <a:r>
              <a:t>2013年初，GitHub抛弃了Solr，采取ElasticSearch 来做PB级的搜索。GitHub使用 ES 搜索20TB的数据，包括13亿文件和1300亿行代码。</a:t>
            </a:r>
          </a:p>
          <a:p>
            <a:pPr marL="194310" indent="-194310" defTabSz="777240">
              <a:lnSpc>
                <a:spcPct val="81000"/>
              </a:lnSpc>
              <a:spcBef>
                <a:spcPts val="800"/>
              </a:spcBef>
              <a:defRPr sz="2380"/>
            </a:pPr>
            <a:r>
              <a:t>维基百科：启动以 ES 为基础的核心搜索架构。</a:t>
            </a:r>
          </a:p>
          <a:p>
            <a:pPr marL="194310" indent="-194310" defTabSz="777240">
              <a:lnSpc>
                <a:spcPct val="81000"/>
              </a:lnSpc>
              <a:spcBef>
                <a:spcPts val="800"/>
              </a:spcBef>
              <a:defRPr sz="2380"/>
            </a:pPr>
            <a:r>
              <a:t>百度：百度目前广泛使用 ES 作为文本数据分析，采集百度所有服务器上的各类指标数据及用户自定义数据，通过对各种数据进行多维分析展示，辅助定位分析实例异常或业务层面异常。目前覆盖百度内部20多个业务线（包括casio、云分析、网盟、预测、文库、直达号、钱包、风控等），单集群最大100台机器，200个ES节点，每天导入30TB+数据。</a:t>
            </a:r>
          </a:p>
          <a:p>
            <a:pPr marL="194310" indent="-194310" defTabSz="777240">
              <a:lnSpc>
                <a:spcPct val="81000"/>
              </a:lnSpc>
              <a:spcBef>
                <a:spcPts val="800"/>
              </a:spcBef>
              <a:defRPr sz="2380"/>
            </a:pPr>
            <a:r>
              <a:t>淘宝等电商网站，新闻网站，OA办公系统等。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问题：如何提高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问题：如何提高 </a:t>
            </a:r>
          </a:p>
          <a:p>
            <a:pPr/>
            <a:r>
              <a:t>MySQL / Oracle 吞吐量？</a:t>
            </a:r>
          </a:p>
        </p:txBody>
      </p:sp>
      <p:sp>
        <p:nvSpPr>
          <p:cNvPr id="181" name="携程使用 ES ：300W/S 写入， 3000 - 4000 次/S 查询（排序）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携程使用 ES ：300W/S 写入， 3000 - 4000 次/S 查询（排序）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Elasticsearch</a:t>
            </a:r>
            <a:r>
              <a:t> 实例</a:t>
            </a:r>
          </a:p>
        </p:txBody>
      </p:sp>
      <p:pic>
        <p:nvPicPr>
          <p:cNvPr id="186" name="75c071ece1d4ff22999b02e46d307dae.png" descr="75c071ece1d4ff22999b02e46d307da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292" y="1400106"/>
            <a:ext cx="8191499" cy="4934508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Elastic 中文社区（来源）"/>
          <p:cNvSpPr txBox="1"/>
          <p:nvPr/>
        </p:nvSpPr>
        <p:spPr>
          <a:xfrm>
            <a:off x="9225229" y="6345157"/>
            <a:ext cx="275975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Elastic 中文社区（来源）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自我介绍 </a:t>
            </a:r>
            <a:r>
              <a:t>-</a:t>
            </a:r>
            <a:r>
              <a:t> 霍金光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2006/09</a:t>
            </a:r>
            <a:r>
              <a:t> </a:t>
            </a:r>
            <a:r>
              <a:t>–</a:t>
            </a:r>
            <a:r>
              <a:t> </a:t>
            </a:r>
            <a:r>
              <a:t>2010/06</a:t>
            </a:r>
            <a:r>
              <a:t> </a:t>
            </a:r>
            <a:r>
              <a:t>大连理工大学 软件学院（日语强化）</a:t>
            </a:r>
          </a:p>
          <a:p>
            <a:pPr/>
            <a:r>
              <a:t>2009/07</a:t>
            </a:r>
            <a:r>
              <a:t> </a:t>
            </a:r>
            <a:r>
              <a:t>– </a:t>
            </a:r>
            <a:r>
              <a:t>2012/03</a:t>
            </a:r>
            <a:r>
              <a:t> </a:t>
            </a:r>
            <a:r>
              <a:t>梦创信息（大连）有限公司</a:t>
            </a:r>
          </a:p>
          <a:p>
            <a:pPr/>
            <a:r>
              <a:t>2012/04</a:t>
            </a:r>
            <a:r>
              <a:t> </a:t>
            </a:r>
            <a:r>
              <a:t>–</a:t>
            </a:r>
            <a:r>
              <a:t> </a:t>
            </a:r>
            <a:r>
              <a:t>2015/06</a:t>
            </a:r>
            <a:r>
              <a:t> </a:t>
            </a:r>
            <a:r>
              <a:t>Works</a:t>
            </a:r>
            <a:r>
              <a:t> </a:t>
            </a:r>
            <a:r>
              <a:t>Applications（</a:t>
            </a:r>
            <a:r>
              <a:t>上海、东京）</a:t>
            </a:r>
          </a:p>
          <a:p>
            <a:pPr/>
            <a:r>
              <a:t>2015/07</a:t>
            </a:r>
            <a:r>
              <a:t> </a:t>
            </a:r>
            <a:r>
              <a:t>–</a:t>
            </a:r>
            <a:r>
              <a:t> </a:t>
            </a:r>
            <a:r>
              <a:t>2017/04</a:t>
            </a:r>
            <a:r>
              <a:t> 创业公司（上海）</a:t>
            </a:r>
          </a:p>
          <a:p>
            <a:pPr/>
            <a:r>
              <a:t>2017/05</a:t>
            </a:r>
            <a:r>
              <a:t> </a:t>
            </a:r>
            <a:r>
              <a:t>–</a:t>
            </a:r>
            <a:r>
              <a:t> 今 </a:t>
            </a:r>
            <a:r>
              <a:t>LINE</a:t>
            </a:r>
            <a:r>
              <a:t> </a:t>
            </a:r>
            <a:r>
              <a:t>China</a:t>
            </a:r>
            <a:r>
              <a:t> 大连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lasticsearch 节点角色划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Elasticsearch 节点角色划分</a:t>
            </a:r>
          </a:p>
        </p:txBody>
      </p:sp>
      <p:sp>
        <p:nvSpPr>
          <p:cNvPr id="190" name="master：该节点不和应用创建连接，主要用于元数据(metadata)的处理，比如索引的新增、删除、分片分配等，master节点不占用io和cpu，内存使用量一般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6843" indent="-216843" defTabSz="758951">
              <a:spcBef>
                <a:spcPts val="800"/>
              </a:spcBef>
              <a:defRPr sz="2656"/>
            </a:pPr>
            <a:r>
              <a:t>master：该节点不和应用创建连接，主要用于元数据(metadata)的处理，比如索引的新增、删除、分片分配等，master节点不占用io和cpu，内存使用量一般</a:t>
            </a:r>
          </a:p>
          <a:p>
            <a:pPr marL="216843" indent="-216843" defTabSz="758951">
              <a:spcBef>
                <a:spcPts val="800"/>
              </a:spcBef>
              <a:defRPr sz="2656"/>
            </a:pPr>
            <a:r>
              <a:t>client： 该节点和检索应用创建连接、接受检索请求，但其本身不负责存储数据，可当成负载均衡节点，client节点不占用io、cpu、内存</a:t>
            </a:r>
          </a:p>
          <a:p>
            <a:pPr marL="216843" indent="-216843" defTabSz="758951">
              <a:spcBef>
                <a:spcPts val="800"/>
              </a:spcBef>
              <a:defRPr sz="2656"/>
            </a:pPr>
            <a:r>
              <a:t>data： 该节点和索引应用创建连接、接受索引请求，该节点真正存储数据，es集群的性能取决于该节点个数（每个节点最优配置情况下），data节点会占用大量的cpu、io、内存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Elasticsearch 基本概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Elasticsearch 基本概念</a:t>
            </a:r>
          </a:p>
        </p:txBody>
      </p:sp>
      <p:sp>
        <p:nvSpPr>
          <p:cNvPr id="195" name="节点（Node）和集群（Cluster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buFontTx/>
              <a:defRPr sz="3200"/>
            </a:pPr>
            <a:r>
              <a:t>节点（Node）和集群（Cluster）</a:t>
            </a:r>
          </a:p>
          <a:p>
            <a:pPr marL="0" indent="0">
              <a:buSzTx/>
              <a:buFontTx/>
              <a:buNone/>
              <a:defRPr sz="2400"/>
            </a:pPr>
            <a:r>
              <a:t>集群是一个或多个节点（服务器）的集合， 这些节点共同保存整个数据，并在所有节点上提供联合索引和搜索功能。一个集群由一个唯一集群ID确定，并指定一个集群名（默认为“elasticsearch”）。该集群名非常重要，因为节点可以通过这个集群名加入集群，一个节点只能是集群的一部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lasticsearch 节点角色划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Elasticsearch 节点角色划分</a:t>
            </a:r>
          </a:p>
        </p:txBody>
      </p:sp>
      <p:pic>
        <p:nvPicPr>
          <p:cNvPr id="198" name="Image tagging data source - ES Node types.png" descr="Image tagging data source - ES Node typ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3997" y="1706063"/>
            <a:ext cx="8944006" cy="4958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本机安装 ES 单点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本机安装 ES 单点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本机启动 Kiban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本机启动 Kibana</a:t>
            </a:r>
          </a:p>
        </p:txBody>
      </p:sp>
      <p:sp>
        <p:nvSpPr>
          <p:cNvPr id="207" name="配置文件 kibana.yml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配置文件 kibana.yml</a:t>
            </a:r>
          </a:p>
          <a:p>
            <a:pPr/>
            <a:r>
              <a:t>访问地址 localhost:5601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本机安装 ES 集群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本机安装 ES 集群</a:t>
            </a:r>
          </a:p>
        </p:txBody>
      </p:sp>
      <p:sp>
        <p:nvSpPr>
          <p:cNvPr id="210" name="模拟三节点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模拟三节点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本机安装 ES 集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本机安装 ES 集群</a:t>
            </a:r>
          </a:p>
        </p:txBody>
      </p:sp>
      <p:sp>
        <p:nvSpPr>
          <p:cNvPr id="213" name="配置文件 elasticsearch.y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1257" indent="-261257">
              <a:defRPr sz="3200"/>
            </a:pPr>
            <a:r>
              <a:t>配置文件 elasticsearch.yml</a:t>
            </a:r>
          </a:p>
          <a:p>
            <a:pPr marL="261257" indent="-261257">
              <a:defRPr sz="3200"/>
            </a:pPr>
            <a:r>
              <a:t>因为三个节点，需要拷贝三份配置文件，并修改各个文件当中的 node.name/data/logs/port 等信息</a:t>
            </a:r>
          </a:p>
          <a:p>
            <a:pPr marL="261257" indent="-261257">
              <a:defRPr sz="3200"/>
            </a:pPr>
            <a:r>
              <a:t>cluster.name: dlsp</a:t>
            </a:r>
          </a:p>
          <a:p>
            <a:pPr marL="261257" indent="-261257">
              <a:defRPr sz="3200"/>
            </a:pPr>
            <a:r>
              <a:t>node.name: node1</a:t>
            </a:r>
          </a:p>
          <a:p>
            <a:pPr marL="261257" indent="-261257">
              <a:defRPr sz="3200"/>
            </a:pPr>
            <a:r>
              <a:t>path.data: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D://data/node1</a:t>
            </a:r>
          </a:p>
          <a:p>
            <a:pPr marL="261257" indent="-261257">
              <a:defRPr sz="3200"/>
            </a:pPr>
            <a:r>
              <a:t>path.logs: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D://logs/node1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本机安装 ES 集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本机安装 ES 集群</a:t>
            </a:r>
          </a:p>
        </p:txBody>
      </p:sp>
      <p:sp>
        <p:nvSpPr>
          <p:cNvPr id="216" name="配置文件 elasticsearch.y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1257" indent="-261257">
              <a:defRPr sz="3200"/>
            </a:pPr>
            <a:r>
              <a:t>配置文件 elasticsearch.yml</a:t>
            </a:r>
          </a:p>
          <a:p>
            <a:pPr marL="261257" indent="-261257">
              <a:defRPr sz="3200"/>
            </a:pPr>
            <a:r>
              <a:t>network.host: 127.0.0.1</a:t>
            </a:r>
          </a:p>
          <a:p>
            <a:pPr marL="261257" indent="-261257">
              <a:defRPr sz="3200"/>
            </a:pPr>
            <a:r>
              <a:t>http.port: 9201</a:t>
            </a:r>
          </a:p>
          <a:p>
            <a:pPr marL="261257" indent="-261257">
              <a:defRPr sz="3200"/>
            </a:pPr>
            <a:r>
              <a:t>transport.tcp.port: 9202</a:t>
            </a:r>
          </a:p>
          <a:p>
            <a:pPr marL="261257" indent="-261257">
              <a:defRPr sz="3200"/>
            </a:pPr>
            <a:r>
              <a:t>discovery.zen.ping.unicast.hosts: ["localhost:9202", "localhost:9302", “localhost:9402"]</a:t>
            </a:r>
          </a:p>
          <a:p>
            <a:pPr marL="261257" indent="-261257">
              <a:defRPr sz="3200"/>
            </a:pPr>
            <a:r>
              <a:t>discovery.zen.minimum_master_nodes: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本机安装 ES 集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本机安装 ES 集群</a:t>
            </a:r>
          </a:p>
        </p:txBody>
      </p:sp>
      <p:sp>
        <p:nvSpPr>
          <p:cNvPr id="219" name="Linux 上的启动脚本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1257" indent="-261257">
              <a:defRPr sz="3200"/>
            </a:pPr>
            <a:r>
              <a:t>Linux 上的启动脚本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17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#!/bin/sh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17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LOG_DIR=/var/logs/es1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ES_PATH_CONF=/conf/es1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ES_PATH=/espath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C57633"/>
                </a:solidFill>
              </a:rPr>
              <a:t>export </a:t>
            </a:r>
            <a:r>
              <a:t>ES_NETWORK_HOST=127.0.0.1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C57633"/>
                </a:solidFill>
              </a:rPr>
              <a:t>export </a:t>
            </a:r>
            <a:r>
              <a:t>ES_PATH_CONF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i="1" sz="1700">
                <a:solidFill>
                  <a:srgbClr val="C576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${ES_PATH}/elasticsearch/bin/elasticsearch </a:t>
            </a:r>
            <a:r>
              <a:rPr i="0">
                <a:solidFill>
                  <a:srgbClr val="A9B7C6"/>
                </a:solidFill>
              </a:rPr>
              <a:t>-d -p </a:t>
            </a:r>
            <a:r>
              <a:rPr b="1" i="0">
                <a:solidFill>
                  <a:srgbClr val="CC7831"/>
                </a:solidFill>
              </a:rPr>
              <a:t>$</a:t>
            </a:r>
            <a:r>
              <a:rPr i="0">
                <a:solidFill>
                  <a:srgbClr val="A9B7C6"/>
                </a:solidFill>
              </a:rPr>
              <a:t>{LOG_DIR}/elasticsearch.pid</a:t>
            </a:r>
            <a:endParaRPr i="0">
              <a:solidFill>
                <a:srgbClr val="A9B7C6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2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本机安装 ES 集群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本机安装 ES 集群</a:t>
            </a:r>
          </a:p>
        </p:txBody>
      </p:sp>
      <p:sp>
        <p:nvSpPr>
          <p:cNvPr id="222" name="确认 log 信息无误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1257" indent="-261257">
              <a:defRPr sz="3200"/>
            </a:pPr>
            <a:r>
              <a:t>确认 log 信息无误</a:t>
            </a:r>
          </a:p>
          <a:p>
            <a:pPr marL="261257" indent="-261257">
              <a:defRPr sz="3200"/>
            </a:pPr>
            <a:r>
              <a:t>查看 ps -ef | grep elasticsearch 进程存在</a:t>
            </a:r>
          </a:p>
          <a:p>
            <a:pPr marL="261257" indent="-261257">
              <a:defRPr sz="3200"/>
            </a:pPr>
            <a:r>
              <a:t>浏览器访问 localhost:9021 看是否可访问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软件的生命周期？</a:t>
            </a:r>
          </a:p>
        </p:txBody>
      </p:sp>
      <p:sp>
        <p:nvSpPr>
          <p:cNvPr id="119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ES 基本概念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 基本概念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Elasticsearch 基本概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Elasticsearch 基本概念</a:t>
            </a:r>
          </a:p>
        </p:txBody>
      </p:sp>
      <p:sp>
        <p:nvSpPr>
          <p:cNvPr id="227" name="Index（索引）— 数据库表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buFontTx/>
              <a:defRPr sz="3200"/>
            </a:pPr>
            <a:r>
              <a:t>Index（索引）— 数据库表</a:t>
            </a:r>
          </a:p>
          <a:p>
            <a:pPr marL="0" indent="0">
              <a:buSzTx/>
              <a:buFontTx/>
              <a:buNone/>
              <a:defRPr sz="2400"/>
            </a:pPr>
            <a:r>
              <a:t>索引(index)类似于关系型数据库里的“数据库” — 它是我们存储和索引关联数据的地方。索引名称必须是全部小写，不能以下划线开头，不能包含逗号。</a:t>
            </a:r>
          </a:p>
          <a:p>
            <a:pPr marL="320842" indent="-320842">
              <a:buFontTx/>
              <a:defRPr sz="3200"/>
            </a:pPr>
            <a:r>
              <a:t>Type（类型）</a:t>
            </a:r>
          </a:p>
          <a:p>
            <a:pPr marL="0" indent="0">
              <a:buSzTx/>
              <a:buFontTx/>
              <a:buNone/>
              <a:defRPr sz="2400"/>
            </a:pPr>
            <a:r>
              <a:t>在索引中，我们可以定义一个或多个类型。类型是索引的逻辑类别/分区，其语义完全由开发者决定。通常，为具有一组公共字段的文档定义类型。</a:t>
            </a:r>
          </a:p>
          <a:p>
            <a:pPr marL="0" indent="0">
              <a:buSzTx/>
              <a:buFontTx/>
              <a:buNone/>
              <a:defRPr sz="2400"/>
            </a:pPr>
            <a:r>
              <a:t>Deprecated from ES6.0，Elasticsearch 7.0 开始已经取消 type 概念。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Elasticsearch 基本概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Elasticsearch 基本概念</a:t>
            </a:r>
          </a:p>
        </p:txBody>
      </p:sp>
      <p:sp>
        <p:nvSpPr>
          <p:cNvPr id="230" name="Document（文档）— 数据库表中的一行数据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buFontTx/>
              <a:defRPr sz="3200"/>
            </a:pPr>
            <a:r>
              <a:t>Document（文档）— 数据库表中的一行数据</a:t>
            </a:r>
          </a:p>
          <a:p>
            <a:pPr marL="0" indent="0">
              <a:buSzTx/>
              <a:buFontTx/>
              <a:buNone/>
              <a:defRPr sz="2400"/>
            </a:pPr>
            <a:r>
              <a:t>文档是可索引信息的基本单元，以JSON表示。我们可以把文档理解为数据库文档中的行列数据。在索引/类型中，您可以存储任意数量的文档。每个文档必备属性 _index, _type, _id, 检索时必须指定 _index，_type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Elasticsearch 基本概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Elasticsearch 基本概念</a:t>
            </a:r>
          </a:p>
        </p:txBody>
      </p:sp>
      <p:sp>
        <p:nvSpPr>
          <p:cNvPr id="233" name="Mapping（映射）— 数据库表中每一列的定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buFontTx/>
              <a:defRPr sz="3200"/>
            </a:pPr>
            <a:r>
              <a:t>Mapping（映射）— 数据库表中每一列的定义</a:t>
            </a:r>
          </a:p>
          <a:p>
            <a:pPr marL="0" indent="0">
              <a:buSzTx/>
              <a:buFontTx/>
              <a:buNone/>
              <a:defRPr sz="2400"/>
            </a:pPr>
            <a:r>
              <a:t>模式映射（schema mapping，或简称映射）用于定义索引结构。 类型：text, keywrod, date, long, double, boolean, ip, object, nested, geo_point (地理坐标）等类型。</a:t>
            </a:r>
          </a:p>
          <a:p>
            <a:pPr marL="320842" indent="-320842">
              <a:buFontTx/>
              <a:defRPr sz="3200"/>
            </a:pPr>
            <a:r>
              <a:t>Field（字段）— 数据库表的列</a:t>
            </a:r>
          </a:p>
          <a:p>
            <a:pPr marL="0" indent="0">
              <a:buSzTx/>
              <a:buFontTx/>
              <a:buNone/>
              <a:defRPr sz="2400"/>
            </a:pPr>
            <a:r>
              <a:t>ElasticSearch里的最小单元 相当于数据的某一列，类似于json里一个键。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Elasticsearch 节点角色划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Elasticsearch 节点角色划分</a:t>
            </a:r>
          </a:p>
        </p:txBody>
      </p:sp>
      <p:pic>
        <p:nvPicPr>
          <p:cNvPr id="236" name="Image tagging data source - Data node and shards.png" descr="Image tagging data source - Data node and shard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225" y="1646842"/>
            <a:ext cx="11923550" cy="4480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创建 ES Ind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创建 ES Index</a:t>
            </a:r>
          </a:p>
        </p:txBody>
      </p:sp>
      <p:sp>
        <p:nvSpPr>
          <p:cNvPr id="241" name="PUT twit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79475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328">
                <a:latin typeface="Menlo"/>
                <a:ea typeface="Menlo"/>
                <a:cs typeface="Menlo"/>
                <a:sym typeface="Menlo"/>
              </a:defRPr>
            </a:pPr>
            <a:r>
              <a:t>PUT twitter</a:t>
            </a:r>
          </a:p>
          <a:p>
            <a:pPr marL="0" indent="0" defTabSz="379475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328">
                <a:solidFill>
                  <a:srgbClr val="6666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marL="0" indent="0" defTabSz="379475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328">
                <a:solidFill>
                  <a:srgbClr val="0088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"settings"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666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666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marL="0" indent="0" defTabSz="379475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328">
                <a:solidFill>
                  <a:srgbClr val="0088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t>"number_of_shards"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666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6666"/>
                </a:solidFill>
              </a:rPr>
              <a:t>1,</a:t>
            </a:r>
            <a:endParaRPr>
              <a:solidFill>
                <a:srgbClr val="006666"/>
              </a:solidFill>
            </a:endParaRPr>
          </a:p>
          <a:p>
            <a:pPr marL="0" indent="0" defTabSz="379475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328">
                <a:solidFill>
                  <a:srgbClr val="0088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6666"/>
                </a:solidFill>
              </a:rPr>
              <a:t>        </a:t>
            </a:r>
            <a:r>
              <a:t>"number_of_replicas"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666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6666"/>
                </a:solidFill>
              </a:rPr>
              <a:t>2</a:t>
            </a:r>
            <a:endParaRPr>
              <a:solidFill>
                <a:srgbClr val="000000"/>
              </a:solidFill>
            </a:endParaRPr>
          </a:p>
          <a:p>
            <a:pPr marL="0" indent="0" defTabSz="379475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328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666600"/>
                </a:solidFill>
              </a:rPr>
              <a:t>},</a:t>
            </a:r>
          </a:p>
          <a:p>
            <a:pPr marL="0" indent="0" defTabSz="379475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328">
                <a:solidFill>
                  <a:srgbClr val="0088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"mappings"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666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66600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marL="0" indent="0" defTabSz="379475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328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008800"/>
                </a:solidFill>
              </a:rPr>
              <a:t>"_doc"</a:t>
            </a:r>
            <a:r>
              <a:t> </a:t>
            </a:r>
            <a:r>
              <a:rPr>
                <a:solidFill>
                  <a:srgbClr val="666600"/>
                </a:solidFill>
              </a:rPr>
              <a:t>:</a:t>
            </a:r>
            <a:r>
              <a:t> </a:t>
            </a:r>
            <a:r>
              <a:rPr>
                <a:solidFill>
                  <a:srgbClr val="666600"/>
                </a:solidFill>
              </a:rPr>
              <a:t>{</a:t>
            </a:r>
          </a:p>
          <a:p>
            <a:pPr marL="0" indent="0" defTabSz="379475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328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008800"/>
                </a:solidFill>
              </a:rPr>
              <a:t>"properties"</a:t>
            </a:r>
            <a:r>
              <a:t> </a:t>
            </a:r>
            <a:r>
              <a:rPr>
                <a:solidFill>
                  <a:srgbClr val="666600"/>
                </a:solidFill>
              </a:rPr>
              <a:t>:</a:t>
            </a:r>
            <a:r>
              <a:t> </a:t>
            </a:r>
            <a:r>
              <a:rPr>
                <a:solidFill>
                  <a:srgbClr val="666600"/>
                </a:solidFill>
              </a:rPr>
              <a:t>{</a:t>
            </a:r>
          </a:p>
          <a:p>
            <a:pPr marL="0" indent="0" defTabSz="379475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328"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008800"/>
                </a:solidFill>
              </a:rPr>
              <a:t>"user"</a:t>
            </a:r>
            <a:r>
              <a:t> </a:t>
            </a:r>
            <a:r>
              <a:rPr>
                <a:solidFill>
                  <a:srgbClr val="666600"/>
                </a:solidFill>
              </a:rPr>
              <a:t>:</a:t>
            </a:r>
            <a:r>
              <a:t> </a:t>
            </a:r>
            <a:r>
              <a:rPr>
                <a:solidFill>
                  <a:srgbClr val="666600"/>
                </a:solidFill>
              </a:rPr>
              <a:t>{</a:t>
            </a:r>
            <a:r>
              <a:t> </a:t>
            </a:r>
            <a:r>
              <a:rPr>
                <a:solidFill>
                  <a:srgbClr val="008800"/>
                </a:solidFill>
              </a:rPr>
              <a:t>"type"</a:t>
            </a:r>
            <a:r>
              <a:t> </a:t>
            </a:r>
            <a:r>
              <a:rPr>
                <a:solidFill>
                  <a:srgbClr val="666600"/>
                </a:solidFill>
              </a:rPr>
              <a:t>:</a:t>
            </a:r>
            <a:r>
              <a:t> </a:t>
            </a:r>
            <a:r>
              <a:rPr>
                <a:solidFill>
                  <a:srgbClr val="008800"/>
                </a:solidFill>
              </a:rPr>
              <a:t>"text"</a:t>
            </a:r>
            <a:r>
              <a:t> </a:t>
            </a:r>
            <a:r>
              <a:rPr>
                <a:solidFill>
                  <a:srgbClr val="666600"/>
                </a:solidFill>
              </a:rPr>
              <a:t>},</a:t>
            </a:r>
            <a:endParaRPr>
              <a:solidFill>
                <a:srgbClr val="666600"/>
              </a:solidFill>
            </a:endParaRPr>
          </a:p>
          <a:p>
            <a:pPr marL="0" indent="0" defTabSz="379475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328"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008800"/>
                </a:solidFill>
              </a:rPr>
              <a:t>"post_date"</a:t>
            </a:r>
            <a:r>
              <a:t> </a:t>
            </a:r>
            <a:r>
              <a:rPr>
                <a:solidFill>
                  <a:srgbClr val="666600"/>
                </a:solidFill>
              </a:rPr>
              <a:t>:</a:t>
            </a:r>
            <a:r>
              <a:t> </a:t>
            </a:r>
            <a:r>
              <a:rPr>
                <a:solidFill>
                  <a:srgbClr val="666600"/>
                </a:solidFill>
              </a:rPr>
              <a:t>{</a:t>
            </a:r>
            <a:r>
              <a:t> </a:t>
            </a:r>
            <a:r>
              <a:rPr>
                <a:solidFill>
                  <a:srgbClr val="008800"/>
                </a:solidFill>
              </a:rPr>
              <a:t>"type"</a:t>
            </a:r>
            <a:r>
              <a:t> </a:t>
            </a:r>
            <a:r>
              <a:rPr>
                <a:solidFill>
                  <a:srgbClr val="666600"/>
                </a:solidFill>
              </a:rPr>
              <a:t>:</a:t>
            </a:r>
            <a:r>
              <a:t> </a:t>
            </a:r>
            <a:r>
              <a:rPr>
                <a:solidFill>
                  <a:srgbClr val="008800"/>
                </a:solidFill>
              </a:rPr>
              <a:t>"date"</a:t>
            </a:r>
            <a:r>
              <a:t> </a:t>
            </a:r>
            <a:r>
              <a:rPr>
                <a:solidFill>
                  <a:srgbClr val="666600"/>
                </a:solidFill>
              </a:rPr>
              <a:t>},</a:t>
            </a:r>
            <a:endParaRPr>
              <a:solidFill>
                <a:srgbClr val="666600"/>
              </a:solidFill>
            </a:endParaRPr>
          </a:p>
          <a:p>
            <a:pPr marL="0" indent="0" defTabSz="379475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328">
                <a:latin typeface="Menlo"/>
                <a:ea typeface="Menlo"/>
                <a:cs typeface="Menlo"/>
                <a:sym typeface="Menlo"/>
              </a:defRPr>
            </a:pPr>
            <a:r>
              <a:t>                </a:t>
            </a:r>
            <a:r>
              <a:rPr>
                <a:solidFill>
                  <a:srgbClr val="008800"/>
                </a:solidFill>
              </a:rPr>
              <a:t>"message"</a:t>
            </a:r>
            <a:r>
              <a:t> </a:t>
            </a:r>
            <a:r>
              <a:rPr>
                <a:solidFill>
                  <a:srgbClr val="666600"/>
                </a:solidFill>
              </a:rPr>
              <a:t>:</a:t>
            </a:r>
            <a:r>
              <a:t> </a:t>
            </a:r>
            <a:r>
              <a:rPr>
                <a:solidFill>
                  <a:srgbClr val="666600"/>
                </a:solidFill>
              </a:rPr>
              <a:t>{</a:t>
            </a:r>
            <a:r>
              <a:t> </a:t>
            </a:r>
            <a:r>
              <a:rPr>
                <a:solidFill>
                  <a:srgbClr val="008800"/>
                </a:solidFill>
              </a:rPr>
              <a:t>"type"</a:t>
            </a:r>
            <a:r>
              <a:t> </a:t>
            </a:r>
            <a:r>
              <a:rPr>
                <a:solidFill>
                  <a:srgbClr val="666600"/>
                </a:solidFill>
              </a:rPr>
              <a:t>:</a:t>
            </a:r>
            <a:r>
              <a:t> </a:t>
            </a:r>
            <a:r>
              <a:rPr>
                <a:solidFill>
                  <a:srgbClr val="008800"/>
                </a:solidFill>
              </a:rPr>
              <a:t>"text"</a:t>
            </a:r>
            <a:r>
              <a:t> </a:t>
            </a:r>
            <a:r>
              <a:rPr>
                <a:solidFill>
                  <a:srgbClr val="666600"/>
                </a:solidFill>
              </a:rPr>
              <a:t>},</a:t>
            </a:r>
          </a:p>
          <a:p>
            <a:pPr marL="0" indent="0" defTabSz="379475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328"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666600"/>
                </a:solidFill>
              </a:rPr>
              <a:t>}</a:t>
            </a:r>
          </a:p>
          <a:p>
            <a:pPr marL="0" indent="0" defTabSz="379475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328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666600"/>
                </a:solidFill>
              </a:rPr>
              <a:t>}</a:t>
            </a:r>
          </a:p>
          <a:p>
            <a:pPr marL="0" indent="0" defTabSz="379475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328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666600"/>
                </a:solidFill>
              </a:rPr>
              <a:t>}</a:t>
            </a:r>
          </a:p>
          <a:p>
            <a:pPr marL="0" indent="0" defTabSz="379475">
              <a:lnSpc>
                <a:spcPts val="3500"/>
              </a:lnSpc>
              <a:spcBef>
                <a:spcPts val="0"/>
              </a:spcBef>
              <a:buSzTx/>
              <a:buFontTx/>
              <a:buNone/>
              <a:defRPr sz="1328">
                <a:solidFill>
                  <a:srgbClr val="6666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242" name="ES Doc"/>
          <p:cNvSpPr txBox="1"/>
          <p:nvPr/>
        </p:nvSpPr>
        <p:spPr>
          <a:xfrm>
            <a:off x="11029190" y="6141715"/>
            <a:ext cx="781458" cy="365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ES Doc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生成 ES Docu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生成 ES Document</a:t>
            </a:r>
          </a:p>
        </p:txBody>
      </p:sp>
      <p:sp>
        <p:nvSpPr>
          <p:cNvPr id="245" name="指定 I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86384">
              <a:spcBef>
                <a:spcPts val="800"/>
              </a:spcBef>
              <a:buSzTx/>
              <a:buFontTx/>
              <a:buNone/>
              <a:defRPr sz="2064"/>
            </a:pPr>
            <a:r>
              <a:t>指定 ID</a:t>
            </a:r>
          </a:p>
          <a:p>
            <a:pPr marL="0" indent="0" defTabSz="393192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376">
                <a:latin typeface="Menlo"/>
                <a:ea typeface="Menlo"/>
                <a:cs typeface="Menlo"/>
                <a:sym typeface="Menlo"/>
              </a:defRPr>
            </a:pPr>
            <a:r>
              <a:t>PUT twitter</a:t>
            </a:r>
            <a:r>
              <a:rPr>
                <a:solidFill>
                  <a:srgbClr val="666600"/>
                </a:solidFill>
              </a:rPr>
              <a:t>/</a:t>
            </a:r>
            <a:r>
              <a:t>_doc</a:t>
            </a:r>
            <a:r>
              <a:rPr>
                <a:solidFill>
                  <a:srgbClr val="666600"/>
                </a:solidFill>
              </a:rPr>
              <a:t>/</a:t>
            </a:r>
            <a:r>
              <a:rPr>
                <a:solidFill>
                  <a:srgbClr val="006666"/>
                </a:solidFill>
              </a:rPr>
              <a:t>1</a:t>
            </a:r>
          </a:p>
          <a:p>
            <a:pPr marL="0" indent="0" defTabSz="393192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376">
                <a:solidFill>
                  <a:srgbClr val="6666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marL="0" indent="0" defTabSz="393192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376">
                <a:solidFill>
                  <a:srgbClr val="0088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"user"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666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t>"kimchy"</a:t>
            </a:r>
            <a:r>
              <a:rPr>
                <a:solidFill>
                  <a:srgbClr val="6666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marL="0" indent="0" defTabSz="393192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376">
                <a:solidFill>
                  <a:srgbClr val="0088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"post_date"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666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t>"2009-11-15T14:12:12"</a:t>
            </a:r>
            <a:r>
              <a:rPr>
                <a:solidFill>
                  <a:srgbClr val="6666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marL="0" indent="0" defTabSz="393192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376">
                <a:solidFill>
                  <a:srgbClr val="0088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"message"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666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t>"trying out Elasticsearch"</a:t>
            </a:r>
            <a:endParaRPr>
              <a:solidFill>
                <a:srgbClr val="000000"/>
              </a:solidFill>
            </a:endParaRPr>
          </a:p>
          <a:p>
            <a:pPr marL="0" indent="0" defTabSz="393192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376">
                <a:solidFill>
                  <a:srgbClr val="6666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393192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376">
                <a:solidFill>
                  <a:srgbClr val="6666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786384">
              <a:spcBef>
                <a:spcPts val="800"/>
              </a:spcBef>
              <a:buSzTx/>
              <a:buFontTx/>
              <a:buNone/>
              <a:defRPr sz="2064"/>
            </a:pPr>
            <a:r>
              <a:t>自动生成 ID</a:t>
            </a:r>
          </a:p>
          <a:p>
            <a:pPr marL="0" indent="0" defTabSz="393192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376">
                <a:latin typeface="Menlo"/>
                <a:ea typeface="Menlo"/>
                <a:cs typeface="Menlo"/>
                <a:sym typeface="Menlo"/>
              </a:defRPr>
            </a:pPr>
            <a:r>
              <a:t>POST twitter</a:t>
            </a:r>
            <a:r>
              <a:rPr>
                <a:solidFill>
                  <a:srgbClr val="666600"/>
                </a:solidFill>
              </a:rPr>
              <a:t>/</a:t>
            </a:r>
            <a:r>
              <a:t>_doc</a:t>
            </a:r>
            <a:r>
              <a:rPr>
                <a:solidFill>
                  <a:srgbClr val="666600"/>
                </a:solidFill>
              </a:rPr>
              <a:t>/</a:t>
            </a:r>
          </a:p>
          <a:p>
            <a:pPr marL="0" indent="0" defTabSz="393192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376">
                <a:solidFill>
                  <a:srgbClr val="6666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 marL="0" indent="0" defTabSz="393192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376">
                <a:solidFill>
                  <a:srgbClr val="0088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"user"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666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t>"kimchy"</a:t>
            </a:r>
            <a:r>
              <a:rPr>
                <a:solidFill>
                  <a:srgbClr val="6666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marL="0" indent="0" defTabSz="393192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376">
                <a:solidFill>
                  <a:srgbClr val="0088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"post_date"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666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t>"2009-11-15T14:12:12"</a:t>
            </a:r>
            <a:r>
              <a:rPr>
                <a:solidFill>
                  <a:srgbClr val="6666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  <a:p>
            <a:pPr marL="0" indent="0" defTabSz="393192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376">
                <a:solidFill>
                  <a:srgbClr val="0088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"message"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666600"/>
                </a:solidFill>
              </a:rPr>
              <a:t>:</a:t>
            </a:r>
            <a:r>
              <a:rPr>
                <a:solidFill>
                  <a:srgbClr val="000000"/>
                </a:solidFill>
              </a:rPr>
              <a:t> </a:t>
            </a:r>
            <a:r>
              <a:t>"trying out Elasticsearch"</a:t>
            </a:r>
            <a:endParaRPr>
              <a:solidFill>
                <a:srgbClr val="000000"/>
              </a:solidFill>
            </a:endParaRPr>
          </a:p>
          <a:p>
            <a:pPr marL="0" indent="0" defTabSz="393192">
              <a:lnSpc>
                <a:spcPts val="3700"/>
              </a:lnSpc>
              <a:spcBef>
                <a:spcPts val="0"/>
              </a:spcBef>
              <a:buSzTx/>
              <a:buFontTx/>
              <a:buNone/>
              <a:defRPr sz="1376">
                <a:solidFill>
                  <a:srgbClr val="6666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检索 ES Docu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检索 ES Document</a:t>
            </a:r>
          </a:p>
        </p:txBody>
      </p:sp>
      <p:sp>
        <p:nvSpPr>
          <p:cNvPr id="248" name="指定 I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2400"/>
            </a:pPr>
            <a:r>
              <a:t>指定 ID</a:t>
            </a: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6666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curl -X GET “localhost:9200/twitter/_doc/0"</a:t>
            </a: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GET twitter</a:t>
            </a:r>
            <a:r>
              <a:rPr>
                <a:solidFill>
                  <a:srgbClr val="666600"/>
                </a:solidFill>
              </a:rPr>
              <a:t>/</a:t>
            </a:r>
            <a:r>
              <a:t>_doc</a:t>
            </a:r>
            <a:r>
              <a:rPr>
                <a:solidFill>
                  <a:srgbClr val="666600"/>
                </a:solidFill>
              </a:rPr>
              <a:t>/</a:t>
            </a:r>
            <a:r>
              <a:rPr>
                <a:solidFill>
                  <a:srgbClr val="006666"/>
                </a:solidFill>
              </a:rPr>
              <a:t>0</a:t>
            </a: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6666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6666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GET /_search</a:t>
            </a: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"query": {</a:t>
            </a: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"match" : {</a:t>
            </a: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"message" : "this is a test"</a:t>
            </a: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0" indent="0" defTabSz="457200">
              <a:lnSpc>
                <a:spcPts val="4300"/>
              </a:lnSpc>
              <a:spcBef>
                <a:spcPts val="0"/>
              </a:spcBef>
              <a:buSzTx/>
              <a:buFontTx/>
              <a:buNone/>
              <a:defRPr sz="16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Kibana 查询语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Kibana 查询语法</a:t>
            </a:r>
          </a:p>
        </p:txBody>
      </p:sp>
      <p:sp>
        <p:nvSpPr>
          <p:cNvPr id="251" name="age:(&gt;=10 AND &lt;20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86384">
              <a:spcBef>
                <a:spcPts val="800"/>
              </a:spcBef>
              <a:buSzTx/>
              <a:buFontTx/>
              <a:buNone/>
              <a:defRPr sz="2064"/>
            </a:pPr>
            <a:r>
              <a:t>age:(&gt;=10 AND &lt;20)</a:t>
            </a:r>
          </a:p>
          <a:p>
            <a:pPr marL="0" indent="0" defTabSz="786384">
              <a:spcBef>
                <a:spcPts val="800"/>
              </a:spcBef>
              <a:buSzTx/>
              <a:buFontTx/>
              <a:buNone/>
              <a:defRPr sz="2064"/>
            </a:pPr>
            <a:r>
              <a:t>bytes: &gt;1000</a:t>
            </a:r>
          </a:p>
          <a:p>
            <a:pPr marL="0" indent="0" defTabSz="786384">
              <a:spcBef>
                <a:spcPts val="800"/>
              </a:spcBef>
              <a:buSzTx/>
              <a:buFontTx/>
              <a:buNone/>
              <a:defRPr sz="2064"/>
            </a:pPr>
            <a:r>
              <a:t>count:[1 TO 5]</a:t>
            </a:r>
          </a:p>
          <a:p>
            <a:pPr marL="0" indent="0" defTabSz="786384">
              <a:spcBef>
                <a:spcPts val="800"/>
              </a:spcBef>
              <a:buSzTx/>
              <a:buFontTx/>
              <a:buNone/>
              <a:defRPr sz="2064"/>
            </a:pPr>
            <a:r>
              <a:t>count:[10 TO *]</a:t>
            </a:r>
          </a:p>
          <a:p>
            <a:pPr marL="0" indent="0" defTabSz="786384">
              <a:spcBef>
                <a:spcPts val="800"/>
              </a:spcBef>
              <a:buSzTx/>
              <a:buFontTx/>
              <a:buNone/>
              <a:defRPr sz="2064"/>
            </a:pPr>
            <a:r>
              <a:t>date:[2012-01-01 TO 2012-12-31]</a:t>
            </a:r>
          </a:p>
          <a:p>
            <a:pPr marL="0" indent="0" defTabSz="786384">
              <a:spcBef>
                <a:spcPts val="800"/>
              </a:spcBef>
              <a:buSzTx/>
              <a:buFontTx/>
              <a:buNone/>
              <a:defRPr sz="2064"/>
            </a:pPr>
            <a:r>
              <a:t>date:{* TO 2012-01-01}</a:t>
            </a:r>
          </a:p>
          <a:p>
            <a:pPr marL="0" indent="0" defTabSz="786384">
              <a:spcBef>
                <a:spcPts val="800"/>
              </a:spcBef>
              <a:buSzTx/>
              <a:buFontTx/>
              <a:buNone/>
              <a:defRPr sz="2064"/>
            </a:pPr>
            <a:r>
              <a:t>response:200</a:t>
            </a:r>
            <a:endParaRPr>
              <a:solidFill>
                <a:srgbClr val="444444"/>
              </a:solidFill>
            </a:endParaRPr>
          </a:p>
          <a:p>
            <a:pPr marL="0" indent="0" defTabSz="786384">
              <a:spcBef>
                <a:spcPts val="800"/>
              </a:spcBef>
              <a:buSzTx/>
              <a:buFontTx/>
              <a:buNone/>
              <a:defRPr sz="2064"/>
            </a:pPr>
            <a:r>
              <a:t>response:200 </a:t>
            </a:r>
            <a:r>
              <a:rPr b="1"/>
              <a:t>and</a:t>
            </a:r>
            <a:r>
              <a:t> (extension:php </a:t>
            </a:r>
            <a:r>
              <a:rPr b="1"/>
              <a:t>or</a:t>
            </a:r>
            <a:r>
              <a:t> extension:css)</a:t>
            </a:r>
            <a:endParaRPr>
              <a:solidFill>
                <a:srgbClr val="444444"/>
              </a:solidFill>
            </a:endParaRPr>
          </a:p>
          <a:p>
            <a:pPr marL="0" indent="0" defTabSz="786384">
              <a:spcBef>
                <a:spcPts val="800"/>
              </a:spcBef>
              <a:buSzTx/>
              <a:buFontTx/>
              <a:buNone/>
              <a:defRPr sz="2064"/>
            </a:pPr>
            <a:r>
              <a:t>response:200 </a:t>
            </a:r>
            <a:r>
              <a:rPr b="1"/>
              <a:t>and</a:t>
            </a:r>
            <a:r>
              <a:t> extension:php </a:t>
            </a:r>
            <a:r>
              <a:rPr b="1"/>
              <a:t>or</a:t>
            </a:r>
            <a:r>
              <a:t> extension:css</a:t>
            </a:r>
            <a:endParaRPr>
              <a:solidFill>
                <a:srgbClr val="444444"/>
              </a:solidFill>
            </a:endParaRPr>
          </a:p>
          <a:p>
            <a:pPr marL="0" indent="0" defTabSz="786384">
              <a:spcBef>
                <a:spcPts val="800"/>
              </a:spcBef>
              <a:buSzTx/>
              <a:buFontTx/>
              <a:buNone/>
              <a:defRPr sz="2064"/>
            </a:pPr>
            <a:r>
              <a:t>response:200 </a:t>
            </a:r>
            <a:r>
              <a:rPr b="1"/>
              <a:t>and</a:t>
            </a:r>
            <a:r>
              <a:t> </a:t>
            </a:r>
            <a:r>
              <a:rPr b="1"/>
              <a:t>not</a:t>
            </a:r>
            <a:r>
              <a:t> (extension:php </a:t>
            </a:r>
            <a:r>
              <a:rPr b="1"/>
              <a:t>or</a:t>
            </a:r>
            <a:r>
              <a:t> extension:css)</a:t>
            </a:r>
            <a:endParaRPr>
              <a:solidFill>
                <a:srgbClr val="444444"/>
              </a:solidFill>
            </a:endParaRPr>
          </a:p>
          <a:p>
            <a:pPr marL="0" indent="0" defTabSz="786384">
              <a:spcBef>
                <a:spcPts val="800"/>
              </a:spcBef>
              <a:buSzTx/>
              <a:buFontTx/>
              <a:buNone/>
              <a:defRPr sz="2064"/>
            </a:pPr>
            <a:r>
              <a:t>response:(200 </a:t>
            </a:r>
            <a:r>
              <a:rPr b="1"/>
              <a:t>or</a:t>
            </a:r>
            <a:r>
              <a:t> 404)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Java 操作 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 操作 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软件的生命周期</a:t>
            </a:r>
          </a:p>
        </p:txBody>
      </p:sp>
      <p:sp>
        <p:nvSpPr>
          <p:cNvPr id="122" name="Vertical 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7680" indent="-487680">
              <a:defRPr sz="3200"/>
            </a:pPr>
            <a:r>
              <a:t>问题定义</a:t>
            </a:r>
          </a:p>
          <a:p>
            <a:pPr marL="487680" indent="-487680">
              <a:defRPr sz="3200"/>
            </a:pPr>
            <a:r>
              <a:t>可行性研究</a:t>
            </a:r>
          </a:p>
          <a:p>
            <a:pPr marL="487680" indent="-487680">
              <a:defRPr sz="3200"/>
            </a:pPr>
            <a:r>
              <a:t>需求分析</a:t>
            </a:r>
          </a:p>
          <a:p>
            <a:pPr marL="487680" indent="-487680">
              <a:defRPr sz="3200"/>
            </a:pPr>
            <a:r>
              <a:t>开发阶段 - 概要设计，详细设计，实现，测试</a:t>
            </a:r>
          </a:p>
          <a:p>
            <a:pPr marL="487680" indent="-487680">
              <a:defRPr sz="3200"/>
            </a:pPr>
            <a:r>
              <a:t>维护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Java 操作 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 操作 ES</a:t>
            </a:r>
          </a:p>
        </p:txBody>
      </p:sp>
      <p:sp>
        <p:nvSpPr>
          <p:cNvPr id="256" name="pom.xml 中引入 ES 操作所需依赖"/>
          <p:cNvSpPr txBox="1"/>
          <p:nvPr>
            <p:ph type="body" sz="quarter" idx="1"/>
          </p:nvPr>
        </p:nvSpPr>
        <p:spPr>
          <a:xfrm>
            <a:off x="838200" y="1825625"/>
            <a:ext cx="10515600" cy="1217208"/>
          </a:xfrm>
          <a:prstGeom prst="rect">
            <a:avLst/>
          </a:prstGeom>
        </p:spPr>
        <p:txBody>
          <a:bodyPr/>
          <a:lstStyle>
            <a:lvl1pPr marL="261257" indent="-261257">
              <a:defRPr sz="3200"/>
            </a:lvl1pPr>
          </a:lstStyle>
          <a:p>
            <a:pPr/>
            <a:r>
              <a:t>pom.xml 中引入 ES 操作所需依赖</a:t>
            </a:r>
          </a:p>
        </p:txBody>
      </p:sp>
      <p:sp>
        <p:nvSpPr>
          <p:cNvPr id="257" name="&lt;!-- elasticsearch --&gt;…"/>
          <p:cNvSpPr txBox="1"/>
          <p:nvPr/>
        </p:nvSpPr>
        <p:spPr>
          <a:xfrm>
            <a:off x="1096569" y="2944748"/>
            <a:ext cx="9688978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0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&lt;!-- elasticsearch --&gt;</a:t>
            </a:r>
          </a:p>
          <a:p>
            <a:pPr defTabSz="457200">
              <a:defRPr sz="2000">
                <a:solidFill>
                  <a:srgbClr val="E8BF6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&lt;dependency&gt;</a:t>
            </a:r>
          </a:p>
          <a:p>
            <a:pPr defTabSz="457200">
              <a:defRPr sz="2000">
                <a:solidFill>
                  <a:srgbClr val="A9B7C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E8BF6B"/>
                </a:solidFill>
              </a:rPr>
              <a:t>  &lt;groupId&gt;</a:t>
            </a:r>
            <a:r>
              <a:t>org.elasticsearch.client</a:t>
            </a:r>
            <a:r>
              <a:rPr>
                <a:solidFill>
                  <a:srgbClr val="E8BF6B"/>
                </a:solidFill>
              </a:rPr>
              <a:t>&lt;/groupId&gt;</a:t>
            </a:r>
            <a:endParaRPr>
              <a:solidFill>
                <a:srgbClr val="E8BF6B"/>
              </a:solidFill>
            </a:endParaRPr>
          </a:p>
          <a:p>
            <a:pPr defTabSz="457200">
              <a:defRPr sz="2000">
                <a:solidFill>
                  <a:srgbClr val="E8BF6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&lt;artifactId&gt;</a:t>
            </a:r>
            <a:r>
              <a:rPr>
                <a:solidFill>
                  <a:srgbClr val="A9B7C6"/>
                </a:solidFill>
              </a:rPr>
              <a:t>transport</a:t>
            </a:r>
            <a:r>
              <a:t>&lt;/artifactId&gt;</a:t>
            </a:r>
          </a:p>
          <a:p>
            <a:pPr defTabSz="457200">
              <a:defRPr sz="2000">
                <a:solidFill>
                  <a:srgbClr val="E8BF6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&lt;version&gt;6.8.0&lt;/version&gt;</a:t>
            </a:r>
          </a:p>
          <a:p>
            <a:pPr defTabSz="457200">
              <a:defRPr sz="2000">
                <a:solidFill>
                  <a:srgbClr val="E8BF6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&lt;/dependency&gt;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earch-service 代码演示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search-service 代码演示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ES 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 练习</a:t>
            </a:r>
          </a:p>
        </p:txBody>
      </p:sp>
      <p:sp>
        <p:nvSpPr>
          <p:cNvPr id="262" name="当增加商品时，同时将商品信息更新到 ES 中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当增加商品时，同时将商品信息更新到 ES 中</a:t>
            </a:r>
          </a:p>
          <a:p>
            <a:pPr/>
            <a:r>
              <a:t>当更新商品信息时，同时更新信息到 ES 中</a:t>
            </a:r>
          </a:p>
          <a:p>
            <a:pPr/>
            <a:r>
              <a:t>为 web 端提供全文检索商品的接口，并能够进行分页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Filebeats </a:t>
            </a:r>
            <a:r>
              <a:t>本机部署</a:t>
            </a:r>
          </a:p>
        </p:txBody>
      </p:sp>
      <p:sp>
        <p:nvSpPr>
          <p:cNvPr id="26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在每一台需要收集日志的服务器上都需要进行安装</a:t>
            </a:r>
          </a:p>
          <a:p>
            <a:pPr/>
            <a:r>
              <a:t>修改配置信息 </a:t>
            </a:r>
          </a:p>
          <a:p>
            <a:pPr/>
            <a:r>
              <a:t>- type.enabled : true</a:t>
            </a:r>
          </a:p>
          <a:p>
            <a:pPr/>
            <a:r>
              <a:t>  paths:</a:t>
            </a:r>
          </a:p>
          <a:p>
            <a:pPr/>
            <a:r>
              <a:t>    - /var/log/*.log</a:t>
            </a:r>
          </a:p>
          <a:p>
            <a:pPr/>
            <a:r>
              <a:t>    #- c:\programdata\elasticsearch\logs\*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谢谢！"/>
          <p:cNvSpPr txBox="1"/>
          <p:nvPr>
            <p:ph type="title"/>
          </p:nvPr>
        </p:nvSpPr>
        <p:spPr>
          <a:xfrm>
            <a:off x="839787" y="1799998"/>
            <a:ext cx="3932239" cy="1600201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pPr/>
            <a:r>
              <a:t>谢谢！</a:t>
            </a:r>
          </a:p>
        </p:txBody>
      </p:sp>
      <p:sp>
        <p:nvSpPr>
          <p:cNvPr id="270" name="Wechat: huohuo5234"/>
          <p:cNvSpPr txBox="1"/>
          <p:nvPr>
            <p:ph type="body" sz="quarter" idx="1"/>
          </p:nvPr>
        </p:nvSpPr>
        <p:spPr>
          <a:xfrm>
            <a:off x="839787" y="4967710"/>
            <a:ext cx="3932239" cy="611356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Wechat: huohuo5234</a:t>
            </a:r>
          </a:p>
        </p:txBody>
      </p:sp>
      <p:pic>
        <p:nvPicPr>
          <p:cNvPr id="271" name="d31b0ef41bd5ad6eb8ca37048acb39dbb6fd3c28.jpg" descr="d31b0ef41bd5ad6eb8ca37048acb39dbb6fd3c2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4084" y="1314450"/>
            <a:ext cx="6350001" cy="4229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软件的生命周期</a:t>
            </a:r>
          </a:p>
        </p:txBody>
      </p:sp>
      <p:sp>
        <p:nvSpPr>
          <p:cNvPr id="125" name="Vertical 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7680" indent="-487680">
              <a:defRPr sz="3200"/>
            </a:pPr>
            <a:r>
              <a:t>问题定义</a:t>
            </a:r>
            <a:endParaRPr sz="1500"/>
          </a:p>
          <a:p>
            <a:pPr marL="487680" indent="-487680">
              <a:defRPr sz="3200"/>
            </a:pPr>
            <a:r>
              <a:t>可行性研究</a:t>
            </a:r>
            <a:endParaRPr sz="1500"/>
          </a:p>
          <a:p>
            <a:pPr marL="487680" indent="-487680">
              <a:defRPr sz="3200"/>
            </a:pPr>
            <a:r>
              <a:t>需求分析</a:t>
            </a:r>
            <a:endParaRPr sz="1500"/>
          </a:p>
          <a:p>
            <a:pPr marL="487680" indent="-487680">
              <a:defRPr sz="3200"/>
            </a:pPr>
            <a:r>
              <a:t>开发阶段 - 概要设计，详细设计，实现，测试</a:t>
            </a:r>
          </a:p>
          <a:p>
            <a:pPr marL="487679" indent="-487679">
              <a:defRPr b="1" sz="4000"/>
            </a:pPr>
            <a:r>
              <a:t>维护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日志</a:t>
            </a:r>
          </a:p>
        </p:txBody>
      </p:sp>
      <p:sp>
        <p:nvSpPr>
          <p:cNvPr id="130" name="Vertical Tex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1257" indent="-261257">
              <a:defRPr sz="3200"/>
            </a:pPr>
            <a:r>
              <a:t>收集－能够采集多种来源的日志数据</a:t>
            </a:r>
          </a:p>
          <a:p>
            <a:pPr marL="261257" indent="-261257">
              <a:defRPr sz="3200"/>
            </a:pPr>
            <a:r>
              <a:t>传输－能够稳定的把日志数据传输到中央系统</a:t>
            </a:r>
          </a:p>
          <a:p>
            <a:pPr marL="261257" indent="-261257">
              <a:defRPr sz="3200"/>
            </a:pPr>
            <a:r>
              <a:t>存储－如何存储日志数据</a:t>
            </a:r>
          </a:p>
          <a:p>
            <a:pPr marL="261257" indent="-261257">
              <a:defRPr sz="3200"/>
            </a:pPr>
            <a:r>
              <a:t>分析－可以支持 UI 分析</a:t>
            </a:r>
          </a:p>
          <a:p>
            <a:pPr marL="261257" indent="-261257">
              <a:defRPr sz="3200"/>
            </a:pPr>
            <a:r>
              <a:t>警告－能够提供错误报告，监控机制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如何查看日志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如何查看日志？</a:t>
            </a:r>
          </a:p>
        </p:txBody>
      </p:sp>
      <p:sp>
        <p:nvSpPr>
          <p:cNvPr id="135" name="开发环境查看IDE控制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1257" indent="-261257">
              <a:defRPr sz="3200"/>
            </a:pPr>
            <a:r>
              <a:t>开发环境查看IDE控制台</a:t>
            </a:r>
          </a:p>
          <a:p>
            <a:pPr marL="261257" indent="-261257">
              <a:defRPr sz="3200"/>
            </a:pPr>
            <a:r>
              <a:t>发布到客户的服务器上呢？</a:t>
            </a:r>
          </a:p>
          <a:p>
            <a:pPr marL="261257" indent="-261257">
              <a:defRPr sz="3200"/>
            </a:pPr>
            <a:r>
              <a:t>Splunk（商业收费）</a:t>
            </a:r>
          </a:p>
          <a:p>
            <a:pPr marL="261257" indent="-261257">
              <a:defRPr sz="3200"/>
            </a:pPr>
            <a:r>
              <a:t>Scribe（Facebook）</a:t>
            </a:r>
          </a:p>
          <a:p>
            <a:pPr marL="261257" indent="-261257">
              <a:defRPr sz="3200"/>
            </a:pPr>
            <a:r>
              <a:t>现在公司使用的？</a:t>
            </a:r>
          </a:p>
        </p:txBody>
      </p:sp>
      <p:pic>
        <p:nvPicPr>
          <p:cNvPr id="136" name="Screen Shot 2019-06-13 at 10.10.09 PM.png" descr="Screen Shot 2019-06-13 at 10.10.0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6451" y="3273861"/>
            <a:ext cx="7190035" cy="31672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如果让你去设计呢？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如果让你去设计呢？</a:t>
            </a:r>
          </a:p>
          <a:p>
            <a:pPr/>
            <a:r>
              <a:t>该如何收集日志？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ELK 简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ELK 简介</a:t>
            </a:r>
          </a:p>
        </p:txBody>
      </p:sp>
      <p:pic>
        <p:nvPicPr>
          <p:cNvPr id="143" name="Screen Shot 2019-06-13 at 10.27.22 PM.png" descr="Screen Shot 2019-06-13 at 10.27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4569" y="579993"/>
            <a:ext cx="5510315" cy="559641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所属公司 Elastic…"/>
          <p:cNvSpPr txBox="1"/>
          <p:nvPr>
            <p:ph type="body" sz="half" idx="1"/>
          </p:nvPr>
        </p:nvSpPr>
        <p:spPr>
          <a:xfrm>
            <a:off x="838200" y="1825625"/>
            <a:ext cx="6186506" cy="4820271"/>
          </a:xfrm>
          <a:prstGeom prst="rect">
            <a:avLst/>
          </a:prstGeom>
        </p:spPr>
        <p:txBody>
          <a:bodyPr/>
          <a:lstStyle/>
          <a:p>
            <a:pPr/>
            <a:r>
              <a:t>所属公司 Elastic </a:t>
            </a:r>
          </a:p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 官网 elastic.co</a:t>
            </a:r>
          </a:p>
          <a:p>
            <a:pPr/>
            <a:r>
              <a:t>产品全部开源</a:t>
            </a:r>
          </a:p>
          <a:p>
            <a:pPr/>
            <a:r>
              <a:t>部分插件如 X-Pack 需付费</a:t>
            </a:r>
          </a:p>
          <a:p>
            <a:pPr/>
            <a:r>
              <a:t>按节点（Node）数收费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