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1" r:id="rId8"/>
    <p:sldId id="262" r:id="rId9"/>
    <p:sldId id="269" r:id="rId10"/>
    <p:sldId id="263" r:id="rId11"/>
    <p:sldId id="277" r:id="rId12"/>
    <p:sldId id="264" r:id="rId13"/>
    <p:sldId id="265" r:id="rId14"/>
    <p:sldId id="266" r:id="rId15"/>
    <p:sldId id="267" r:id="rId16"/>
    <p:sldId id="270" r:id="rId17"/>
    <p:sldId id="279" r:id="rId18"/>
    <p:sldId id="278" r:id="rId19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14"/>
        <p:guide pos="288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13970" y="3198495"/>
            <a:ext cx="9157970" cy="2750820"/>
          </a:xfrm>
          <a:prstGeom prst="rect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-2147482624"/>
          <p:cNvPicPr>
            <a:picLocks noChangeAspect="1"/>
          </p:cNvPicPr>
          <p:nvPr/>
        </p:nvPicPr>
        <p:blipFill>
          <a:blip r:embed="rId1"/>
          <a:srcRect l="55354" t="49726" r="14509" b="10770"/>
          <a:stretch>
            <a:fillRect/>
          </a:stretch>
        </p:blipFill>
        <p:spPr>
          <a:xfrm>
            <a:off x="5507990" y="3500755"/>
            <a:ext cx="2736215" cy="21234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1216660"/>
            <a:ext cx="9157970" cy="2001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75740" y="1917065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4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4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8" name="图片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683260" y="3597910"/>
            <a:ext cx="4338955" cy="20262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79705" y="188510"/>
            <a:ext cx="3048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、登录界面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985" y="1772920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1800">
                <a:latin typeface="Arial" panose="020B0604020202020204" pitchFamily="34" charset="0"/>
                <a:ea typeface="微软雅黑" panose="020B0503020204020204" charset="-122"/>
              </a:rPr>
              <a:t>10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、在第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步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中点击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多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后进入的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03575" y="2370455"/>
            <a:ext cx="144081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总跨径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L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7710" y="2946400"/>
            <a:ext cx="137668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桥宽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4390" y="2420620"/>
            <a:ext cx="1307465" cy="40195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4390" y="2975610"/>
            <a:ext cx="1306830" cy="3803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16145" y="4004945"/>
            <a:ext cx="1122680" cy="39751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确认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75965" y="4040505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75965" y="3509010"/>
            <a:ext cx="137668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跨数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n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52645" y="3538220"/>
            <a:ext cx="1306830" cy="3803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96505" y="414909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 descr="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4149090"/>
            <a:ext cx="4476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985" y="1772920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1800">
                <a:latin typeface="Arial" panose="020B0604020202020204" pitchFamily="34" charset="0"/>
                <a:ea typeface="微软雅黑" panose="020B0503020204020204" charset="-122"/>
              </a:rPr>
              <a:t>11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后进入的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95605" y="2132965"/>
            <a:ext cx="7298690" cy="239966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总跨径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</a:rPr>
              <a:t>L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指桥梁的总长度，指从桥梁起始点到终点的直线距离，</a:t>
            </a:r>
            <a:r>
              <a:rPr lang="zh-CN" altLang="en-US" sz="2000">
                <a:ea typeface="微软雅黑" panose="020B0503020204020204" charset="-122"/>
                <a:sym typeface="+mn-ea"/>
              </a:rPr>
              <a:t>输入单位为米；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桥宽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指桥梁的总宽度，指桥面两侧的距离，通常用于描述桥梁的通行能力，</a:t>
            </a:r>
            <a:r>
              <a:rPr lang="zh-CN" altLang="en-US" sz="2000">
                <a:ea typeface="微软雅黑" panose="020B0503020204020204" charset="-122"/>
                <a:sym typeface="+mn-ea"/>
              </a:rPr>
              <a:t>输入单位为米；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跨数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</a:rPr>
              <a:t>n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指桥梁中由桥墩支撑的总跨度数；</a:t>
            </a:r>
            <a:r>
              <a:rPr lang="zh-CN" altLang="en-US" sz="2000">
                <a:ea typeface="微软雅黑" panose="020B0503020204020204" charset="-122"/>
                <a:sym typeface="+mn-ea"/>
              </a:rPr>
              <a:t>输入数据应为整数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96505" y="414909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 descr="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4149090"/>
            <a:ext cx="4476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985" y="1772920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1800">
                <a:latin typeface="Arial" panose="020B0604020202020204" pitchFamily="34" charset="0"/>
                <a:ea typeface="微软雅黑" panose="020B0503020204020204" charset="-122"/>
              </a:rPr>
              <a:t>12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确认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后进入的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483485" y="2370455"/>
            <a:ext cx="224980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三节苗数目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N1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83485" y="2950210"/>
            <a:ext cx="212090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五节苗数目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N2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4390" y="2420620"/>
            <a:ext cx="1307465" cy="40195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4390" y="2975610"/>
            <a:ext cx="1306830" cy="3803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44390" y="3522345"/>
            <a:ext cx="1122680" cy="39751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确认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75965" y="353060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96505" y="414909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 descr="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4149090"/>
            <a:ext cx="4476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985" y="1772920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13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后进入的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67360" y="2348865"/>
            <a:ext cx="8248650" cy="15684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6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本界面输入数据应为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整数；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微软雅黑" panose="020B0503020204020204" charset="-122"/>
                <a:sym typeface="+mn-ea"/>
              </a:rPr>
              <a:t>三节苗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指由一平二斜三根等长的拱杆形成的系统，其数目宜为单数；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微软雅黑" panose="020B0503020204020204" charset="-122"/>
                <a:sym typeface="+mn-ea"/>
              </a:rPr>
              <a:t>五节苗指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一横四斜五根拱杆形成的系统，</a:t>
            </a:r>
            <a:r>
              <a:rPr lang="zh-CN" altLang="en-US" sz="2000">
                <a:ea typeface="微软雅黑" panose="020B0503020204020204" charset="-122"/>
                <a:sym typeface="+mn-ea"/>
              </a:rPr>
              <a:t>其数目应等于三节苗数目减去</a:t>
            </a:r>
            <a:r>
              <a:rPr lang="en-US" altLang="zh-CN" sz="2000"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ea typeface="微软雅黑" panose="020B0503020204020204" charset="-122"/>
                <a:sym typeface="+mn-ea"/>
              </a:rPr>
              <a:t>。</a:t>
            </a:r>
            <a:endParaRPr lang="zh-CN" altLang="en-US" sz="2000"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96505" y="414909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 descr="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4149090"/>
            <a:ext cx="4476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985" y="1772920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14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确认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后进入的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加载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7720" y="2465070"/>
            <a:ext cx="914400" cy="914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00020" y="3644815"/>
            <a:ext cx="3048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计算中，请耐心等待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...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5560" y="1805305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1800">
                <a:latin typeface="Arial" panose="020B0604020202020204" pitchFamily="34" charset="0"/>
                <a:ea typeface="微软雅黑" panose="020B0503020204020204" charset="-122"/>
              </a:rPr>
              <a:t>15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、最后输出界面</a:t>
            </a:r>
            <a:endParaRPr 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9750" y="2060575"/>
            <a:ext cx="5360035" cy="184404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2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矢跨比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λ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0.16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三节苗平苗根径范围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R1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240~300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ea typeface="微软雅黑" panose="020B0503020204020204" charset="-122"/>
                <a:sym typeface="+mn-ea"/>
              </a:rPr>
              <a:t>五节苗平苗根径范围</a:t>
            </a:r>
            <a:r>
              <a:rPr lang="en-US" altLang="zh-CN" sz="2400">
                <a:ea typeface="微软雅黑" panose="020B0503020204020204" charset="-122"/>
                <a:sym typeface="+mn-ea"/>
              </a:rPr>
              <a:t>R2</a:t>
            </a:r>
            <a:r>
              <a:rPr lang="zh-CN" altLang="en-US" sz="2400"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200</a:t>
            </a:r>
            <a:r>
              <a:rPr lang="en-US" altLang="zh-CN" sz="2400">
                <a:ea typeface="微软雅黑" panose="020B0503020204020204" charset="-122"/>
                <a:sym typeface="+mn-ea"/>
              </a:rPr>
              <a:t>~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240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31820" y="3860800"/>
            <a:ext cx="1122680" cy="39751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输出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文档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3350" y="386080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5605" y="5070475"/>
            <a:ext cx="650684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具体计算的公式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比较复杂，先简单输入以上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5560" y="1805305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1800">
                <a:latin typeface="Arial" panose="020B0604020202020204" pitchFamily="34" charset="0"/>
                <a:ea typeface="微软雅黑" panose="020B0503020204020204" charset="-122"/>
              </a:rPr>
              <a:t>16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后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9750" y="2204720"/>
            <a:ext cx="7152005" cy="184404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3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本计算结果仅供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参考，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三节苗与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五节苗最粗的木材应放置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最外侧。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6505" y="414909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 descr="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4149090"/>
            <a:ext cx="4476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985" y="1772920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1800">
                <a:latin typeface="Arial" panose="020B0604020202020204" pitchFamily="34" charset="0"/>
                <a:ea typeface="微软雅黑" panose="020B0503020204020204" charset="-122"/>
              </a:rPr>
              <a:t>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单跨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双跨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分别可以进入下一个界面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7" name="图片 16" descr="微信图片_202409181417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3555" y="2204720"/>
            <a:ext cx="2519045" cy="14173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图片 173" descr="8d9847ae99c1a8a17f33d8162cdf42b"/>
          <p:cNvPicPr>
            <a:picLocks noChangeAspect="1"/>
          </p:cNvPicPr>
          <p:nvPr/>
        </p:nvPicPr>
        <p:blipFill>
          <a:blip r:embed="rId3">
            <a:lum bright="18000"/>
          </a:blip>
          <a:stretch>
            <a:fillRect/>
          </a:stretch>
        </p:blipFill>
        <p:spPr>
          <a:xfrm>
            <a:off x="5076190" y="2204720"/>
            <a:ext cx="2429510" cy="13671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79930" y="3789045"/>
            <a:ext cx="2177415" cy="39751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单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跨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20335" y="3789045"/>
            <a:ext cx="2177415" cy="39751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跨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985" y="1772920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1800">
                <a:latin typeface="Arial" panose="020B0604020202020204" pitchFamily="34" charset="0"/>
                <a:ea typeface="微软雅黑" panose="020B0503020204020204" charset="-122"/>
              </a:rPr>
              <a:t>3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单跨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后进入的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203575" y="2370455"/>
            <a:ext cx="144081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总跨径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L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67710" y="2946400"/>
            <a:ext cx="137668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桥宽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4390" y="2420620"/>
            <a:ext cx="1307465" cy="40195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4390" y="2975610"/>
            <a:ext cx="1306830" cy="3803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44390" y="3522345"/>
            <a:ext cx="1122680" cy="39751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确认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75965" y="353060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96505" y="414909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 descr="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4149090"/>
            <a:ext cx="4476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985" y="1772920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1800">
                <a:latin typeface="Arial" panose="020B0604020202020204" pitchFamily="34" charset="0"/>
                <a:ea typeface="微软雅黑" panose="020B0503020204020204" charset="-122"/>
              </a:rPr>
              <a:t>4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后进入的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55650" y="2277110"/>
            <a:ext cx="7298690" cy="193802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本界面输入单位为米；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总跨径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</a:rPr>
              <a:t>L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指桥梁的总长度，指从桥梁起始点到终点的直线距离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</a:rPr>
              <a:t>;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桥宽</a:t>
            </a:r>
            <a:r>
              <a:rPr lang="en-US" altLang="zh-CN" sz="2000">
                <a:latin typeface="Arial" panose="020B0604020202020204" pitchFamily="34" charset="0"/>
                <a:ea typeface="微软雅黑" panose="020B0503020204020204" charset="-122"/>
              </a:rPr>
              <a:t>W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指桥梁的总宽度，指桥面两侧的距离，通常用于描述桥梁的通行能力。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96505" y="414909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 descr="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4149090"/>
            <a:ext cx="4476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985" y="1772920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1800">
                <a:latin typeface="Arial" panose="020B0604020202020204" pitchFamily="34" charset="0"/>
                <a:ea typeface="微软雅黑" panose="020B0503020204020204" charset="-122"/>
              </a:rPr>
              <a:t>5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确认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后进入的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483485" y="2370455"/>
            <a:ext cx="224980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三节苗数目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N1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83485" y="2950210"/>
            <a:ext cx="2120900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五节苗数目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N2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4390" y="2420620"/>
            <a:ext cx="1307465" cy="40195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644390" y="2975610"/>
            <a:ext cx="1306830" cy="3803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644390" y="3522345"/>
            <a:ext cx="1122680" cy="39751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确认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75965" y="353060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96505" y="414909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 descr="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4149090"/>
            <a:ext cx="4476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985" y="1772920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6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后进入的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67360" y="2348865"/>
            <a:ext cx="8248650" cy="156845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60000"/>
              </a:lnSpc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本界面输入数据应为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整数；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微软雅黑" panose="020B0503020204020204" charset="-122"/>
                <a:sym typeface="+mn-ea"/>
              </a:rPr>
              <a:t>三节苗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指由一平二斜三根等长的拱杆形成的系统，其数目宜为单数；</a:t>
            </a:r>
            <a:endParaRPr lang="zh-CN" altLang="en-US" sz="20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60000"/>
              </a:lnSpc>
            </a:pPr>
            <a:r>
              <a:rPr lang="zh-CN" altLang="en-US" sz="2000">
                <a:ea typeface="微软雅黑" panose="020B0503020204020204" charset="-122"/>
                <a:sym typeface="+mn-ea"/>
              </a:rPr>
              <a:t>五节苗指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charset="-122"/>
              </a:rPr>
              <a:t>一横四斜五根拱杆形成的系统，</a:t>
            </a:r>
            <a:r>
              <a:rPr lang="zh-CN" altLang="en-US" sz="2000">
                <a:ea typeface="微软雅黑" panose="020B0503020204020204" charset="-122"/>
                <a:sym typeface="+mn-ea"/>
              </a:rPr>
              <a:t>其数目应等于三节苗数目减去</a:t>
            </a:r>
            <a:r>
              <a:rPr lang="en-US" altLang="zh-CN" sz="2000"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>
                <a:ea typeface="微软雅黑" panose="020B0503020204020204" charset="-122"/>
                <a:sym typeface="+mn-ea"/>
              </a:rPr>
              <a:t>。</a:t>
            </a:r>
            <a:endParaRPr lang="zh-CN" altLang="en-US" sz="2000"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96505" y="414909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 descr="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4149090"/>
            <a:ext cx="4476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-6985" y="1772920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7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确认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后进入的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 descr="加载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7720" y="2465070"/>
            <a:ext cx="914400" cy="914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700020" y="3644815"/>
            <a:ext cx="3048000" cy="368300"/>
          </a:xfrm>
          <a:prstGeom prst="rect">
            <a:avLst/>
          </a:prstGeom>
        </p:spPr>
        <p:txBody>
          <a:bodyPr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计算中，请耐心等待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...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5560" y="1805305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1800">
                <a:latin typeface="Arial" panose="020B0604020202020204" pitchFamily="34" charset="0"/>
                <a:ea typeface="微软雅黑" panose="020B0503020204020204" charset="-122"/>
              </a:rPr>
              <a:t>8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、最后输出界面</a:t>
            </a:r>
            <a:endParaRPr 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9750" y="2060575"/>
            <a:ext cx="5360035" cy="184404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2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矢跨比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λ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0.2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三节苗平苗根径范围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R1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270~320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400">
                <a:ea typeface="微软雅黑" panose="020B0503020204020204" charset="-122"/>
                <a:sym typeface="+mn-ea"/>
              </a:rPr>
              <a:t>五节苗平苗根径范围</a:t>
            </a:r>
            <a:r>
              <a:rPr lang="en-US" altLang="zh-CN" sz="2400">
                <a:ea typeface="微软雅黑" panose="020B0503020204020204" charset="-122"/>
                <a:sym typeface="+mn-ea"/>
              </a:rPr>
              <a:t>R2</a:t>
            </a:r>
            <a:r>
              <a:rPr lang="zh-CN" altLang="en-US" sz="2400"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220</a:t>
            </a:r>
            <a:r>
              <a:rPr lang="en-US" altLang="zh-CN" sz="2400">
                <a:ea typeface="微软雅黑" panose="020B0503020204020204" charset="-122"/>
                <a:sym typeface="+mn-ea"/>
              </a:rPr>
              <a:t>~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260</a:t>
            </a:r>
            <a:endParaRPr lang="en-US" altLang="zh-CN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31820" y="3860800"/>
            <a:ext cx="1122680" cy="397510"/>
          </a:xfrm>
          <a:prstGeom prst="rect">
            <a:avLst/>
          </a:prstGeom>
          <a:solidFill>
            <a:schemeClr val="bg1">
              <a:lumMod val="7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输出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文档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3350" y="386080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5605" y="5070475"/>
            <a:ext cx="650684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具体计算的公式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比较复杂，先简单输入以上</a:t>
            </a:r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5560" y="1805305"/>
            <a:ext cx="9144000" cy="2924810"/>
          </a:xfrm>
          <a:prstGeom prst="rect">
            <a:avLst/>
          </a:prstGeom>
          <a:solidFill>
            <a:schemeClr val="accent1">
              <a:lumMod val="90000"/>
              <a:alpha val="2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1216660"/>
            <a:ext cx="9157970" cy="5886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E90BE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92200" y="1268730"/>
            <a:ext cx="6431280" cy="50419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000" b="1">
                <a:solidFill>
                  <a:schemeClr val="bg1">
                    <a:lumMod val="95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楷体" panose="02010609060101010101" charset="-122"/>
                <a:ea typeface="楷体" panose="02010609060101010101" charset="-122"/>
              </a:rPr>
              <a:t>中国木拱桥智能设计系统</a:t>
            </a:r>
            <a:endParaRPr lang="zh-CN" altLang="en-US" sz="2000" b="1">
              <a:solidFill>
                <a:schemeClr val="bg1">
                  <a:lumMod val="95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705" y="188595"/>
            <a:ext cx="520382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sz="1800">
                <a:latin typeface="Arial" panose="020B0604020202020204" pitchFamily="34" charset="0"/>
                <a:ea typeface="微软雅黑" panose="020B0503020204020204" charset="-122"/>
              </a:rPr>
              <a:t>9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、点击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帮助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后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界面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560" y="1268730"/>
            <a:ext cx="1056005" cy="51308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9" r="1095"/>
          <a:stretch>
            <a:fillRect/>
          </a:stretch>
        </p:blipFill>
        <p:spPr>
          <a:xfrm>
            <a:off x="0" y="1295400"/>
            <a:ext cx="1092200" cy="5099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39750" y="2204720"/>
            <a:ext cx="7152005" cy="184404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3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本计算结果仅供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参考，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三节苗与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五节苗最粗的木材应放置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最外侧。</a:t>
            </a: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6505" y="4149090"/>
            <a:ext cx="1123950" cy="384810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Autofit/>
            <a:scene3d>
              <a:camera prst="obliqueTopLeft"/>
              <a:lightRig rig="threePt" dir="t"/>
            </a:scene3d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zh-CN" sz="1800">
                <a:latin typeface="Arial" panose="020B0604020202020204" pitchFamily="34" charset="0"/>
                <a:ea typeface="微软雅黑" panose="020B0503020204020204" charset="-122"/>
              </a:rPr>
              <a:t>返回</a:t>
            </a:r>
            <a:endParaRPr 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8" name="图片 17" descr="箭头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0560" y="4149090"/>
            <a:ext cx="447675" cy="4476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0&quot;:[20093098,50001557]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演示</Application>
  <PresentationFormat/>
  <Paragraphs>170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楷体</vt:lpstr>
      <vt:lpstr>微软雅黑</vt:lpstr>
      <vt:lpstr>Arial Unicode MS</vt:lpstr>
      <vt:lpstr>Calibri</vt:lpstr>
      <vt:lpstr>默认设计模板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Lily</cp:lastModifiedBy>
  <cp:revision>7</cp:revision>
  <dcterms:created xsi:type="dcterms:W3CDTF">2025-01-26T10:18:00Z</dcterms:created>
  <dcterms:modified xsi:type="dcterms:W3CDTF">2025-02-11T09:57:38Z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68070DF9525C495D967416341AFF54F4_12</vt:lpwstr>
  </property>
</Properties>
</file>