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95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12/31/15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4705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pic>
        <p:nvPicPr>
          <p:cNvPr id="9224" name="图片 7"/>
          <p:cNvPicPr>
            <a:picLocks noChangeAspect="1"/>
          </p:cNvPicPr>
          <p:nvPr/>
        </p:nvPicPr>
        <p:blipFill>
          <a:blip r:embed="rId2"/>
          <a:srcRect l="233" t="12302" r="1752" b="16008"/>
          <a:stretch>
            <a:fillRect/>
          </a:stretch>
        </p:blipFill>
        <p:spPr>
          <a:xfrm>
            <a:off x="0" y="0"/>
            <a:ext cx="12192000" cy="6858000"/>
          </a:xfrm>
          <a:prstGeom prst="rect">
            <a:avLst/>
          </a:prstGeom>
          <a:noFill/>
          <a:ln w="9525">
            <a:noFill/>
            <a:miter/>
          </a:ln>
        </p:spPr>
      </p:pic>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tx1"/>
                </a:solidFill>
              </a:defRPr>
            </a:lvl1pPr>
          </a:lstStyle>
          <a:p>
            <a:fld id="{82F288E0-7875-42C4-84C8-98DBBD3BF4D2}" type="datetimeFigureOut">
              <a:rPr lang="zh-CN" altLang="en-US" smtClean="0"/>
              <a:t>12/31/15</a:t>
            </a:fld>
            <a:endParaRPr lang="zh-CN" altLang="en-US"/>
          </a:p>
        </p:txBody>
      </p:sp>
      <p:sp>
        <p:nvSpPr>
          <p:cNvPr id="5"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tx1"/>
                </a:solidFill>
              </a:defRPr>
            </a:lvl1pPr>
          </a:lstStyle>
          <a:p>
            <a:fld id="{7D9BB5D0-35E4-459D-AEF3-FE4D7C45CC19}" type="slidenum">
              <a:rPr lang="zh-CN" altLang="en-US" smtClean="0"/>
              <a:t>‹#›</a:t>
            </a:fld>
            <a:endParaRPr lang="zh-CN" altLang="en-US"/>
          </a:p>
        </p:txBody>
      </p:sp>
      <p:sp>
        <p:nvSpPr>
          <p:cNvPr id="9222" name="KSO_BC1"/>
          <p:cNvSpPr>
            <a:spLocks noGrp="1"/>
          </p:cNvSpPr>
          <p:nvPr>
            <p:ph type="subTitle" idx="1"/>
          </p:nvPr>
        </p:nvSpPr>
        <p:spPr>
          <a:xfrm>
            <a:off x="6400800" y="2286000"/>
            <a:ext cx="5181600" cy="466725"/>
          </a:xfrm>
          <a:prstGeom prst="rect">
            <a:avLst/>
          </a:prstGeom>
          <a:noFill/>
          <a:ln w="9525">
            <a:noFill/>
            <a:miter/>
          </a:ln>
        </p:spPr>
        <p:txBody>
          <a:bodyPr anchor="t"/>
          <a:lstStyle>
            <a:lvl1pPr marL="0" lvl="0" indent="0" algn="ctr">
              <a:buNone/>
              <a:defRPr sz="2000" kern="1200">
                <a:solidFill>
                  <a:srgbClr val="6D6D6D"/>
                </a:solidFill>
              </a:defRPr>
            </a:lvl1pPr>
            <a:lvl2pPr marL="0" lvl="1" indent="0" algn="ctr">
              <a:buNone/>
              <a:defRPr sz="2000" kern="1200">
                <a:solidFill>
                  <a:srgbClr val="6D6D6D"/>
                </a:solidFill>
              </a:defRPr>
            </a:lvl2pPr>
            <a:lvl3pPr marL="685800" lvl="2" indent="-685800" algn="ctr">
              <a:buNone/>
              <a:defRPr sz="2000" kern="1200">
                <a:solidFill>
                  <a:srgbClr val="6D6D6D"/>
                </a:solidFill>
              </a:defRPr>
            </a:lvl3pPr>
            <a:lvl4pPr marL="1028700" lvl="3" indent="-1028700" algn="ctr">
              <a:buNone/>
              <a:defRPr sz="2000" kern="1200">
                <a:solidFill>
                  <a:srgbClr val="6D6D6D"/>
                </a:solidFill>
              </a:defRPr>
            </a:lvl4pPr>
            <a:lvl5pPr marL="1371600" lvl="4" indent="-1371600" algn="ctr">
              <a:buNone/>
              <a:defRPr sz="2000" kern="1200">
                <a:solidFill>
                  <a:srgbClr val="6D6D6D"/>
                </a:solidFill>
              </a:defRPr>
            </a:lvl5pPr>
          </a:lstStyle>
          <a:p>
            <a:pPr lvl="0"/>
            <a:r>
              <a:rPr lang="zh-CN" altLang="en-US" dirty="0"/>
              <a:t>单击此处编辑母版副标题样式</a:t>
            </a:r>
          </a:p>
        </p:txBody>
      </p:sp>
      <p:sp>
        <p:nvSpPr>
          <p:cNvPr id="9223" name="KSO_BT1"/>
          <p:cNvSpPr>
            <a:spLocks noGrp="1"/>
          </p:cNvSpPr>
          <p:nvPr>
            <p:ph type="ctrTitle"/>
          </p:nvPr>
        </p:nvSpPr>
        <p:spPr>
          <a:xfrm>
            <a:off x="6411913" y="1216025"/>
            <a:ext cx="5181600" cy="1022350"/>
          </a:xfrm>
          <a:prstGeom prst="rect">
            <a:avLst/>
          </a:prstGeom>
          <a:noFill/>
          <a:ln w="9525">
            <a:noFill/>
            <a:miter/>
          </a:ln>
        </p:spPr>
        <p:txBody>
          <a:bodyPr anchor="ctr"/>
          <a:lstStyle>
            <a:lvl1pPr lvl="0" algn="ctr">
              <a:defRPr kern="1200"/>
            </a:lvl1pPr>
          </a:lstStyle>
          <a:p>
            <a:pPr lvl="0"/>
            <a:r>
              <a:rPr lang="zh-CN" altLang="en-US" dirty="0"/>
              <a:t>单击此处编辑母版标题样式</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6" y="2108202"/>
            <a:ext cx="7994651" cy="1235075"/>
          </a:xfrm>
        </p:spPr>
        <p:txBody>
          <a:bodyPr anchor="b">
            <a:normAutofit/>
          </a:bodyPr>
          <a:lstStyle>
            <a:lvl1pPr algn="ctr">
              <a:defRPr sz="2700">
                <a:solidFill>
                  <a:schemeClr val="accent1"/>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12/31/15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12/31/15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t>12/31/15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12/31/15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685800" rtl="0" eaLnBrk="1" latinLnBrk="0" hangingPunct="1">
              <a:lnSpc>
                <a:spcPct val="110000"/>
              </a:lnSpc>
              <a:spcBef>
                <a:spcPts val="1200"/>
              </a:spcBef>
              <a:spcAft>
                <a:spcPts val="0"/>
              </a:spcAft>
              <a:buClr>
                <a:schemeClr val="accent2"/>
              </a:buClr>
              <a:buSzPct val="50000"/>
              <a:buFont typeface="Wingdings 2" pitchFamily="18" charset="2"/>
              <a:buNone/>
              <a:defRPr/>
            </a:pPr>
            <a:r>
              <a:rPr kumimoji="0" lang="zh-CN" altLang="en-US" sz="2400" b="1" i="0" u="none" strike="noStrike" kern="1200" cap="none" spc="0" normalizeH="0" baseline="0" noProof="0" smtClean="0">
                <a:ln>
                  <a:noFill/>
                </a:ln>
                <a:solidFill>
                  <a:schemeClr val="accent1"/>
                </a:solidFill>
                <a:effectLst/>
                <a:uLnTx/>
                <a:uFillTx/>
                <a:latin typeface="+mn-ea"/>
                <a:ea typeface="+mn-ea"/>
                <a:cs typeface="+mn-cs"/>
              </a:rPr>
              <a:t>单击图标添加图片</a:t>
            </a:r>
            <a:endParaRPr kumimoji="0" lang="en-US" altLang="en-US" sz="2400" b="1" i="0" u="none" strike="noStrike" kern="1200" cap="none" spc="0" normalizeH="0" baseline="0" noProof="0" dirty="0">
              <a:ln>
                <a:noFill/>
              </a:ln>
              <a:solidFill>
                <a:schemeClr val="accent1"/>
              </a:solidFill>
              <a:effectLst/>
              <a:uLnTx/>
              <a:uFillTx/>
              <a:latin typeface="+mn-ea"/>
              <a:ea typeface="+mn-ea"/>
              <a:cs typeface="+mn-cs"/>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12/31/15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11"/>
          <p:cNvPicPr>
            <a:picLocks noChangeAspect="1"/>
          </p:cNvPicPr>
          <p:nvPr/>
        </p:nvPicPr>
        <p:blipFill>
          <a:blip r:embed="rId12"/>
          <a:srcRect l="1474" t="26028" r="6166" b="4485"/>
          <a:stretch>
            <a:fillRect/>
          </a:stretch>
        </p:blipFill>
        <p:spPr>
          <a:xfrm>
            <a:off x="0" y="2338388"/>
            <a:ext cx="7899400" cy="4519612"/>
          </a:xfrm>
          <a:prstGeom prst="rect">
            <a:avLst/>
          </a:prstGeom>
          <a:noFill/>
          <a:ln w="9525">
            <a:noFill/>
            <a:miter/>
          </a:ln>
        </p:spPr>
      </p:pic>
      <p:sp>
        <p:nvSpPr>
          <p:cNvPr id="4" name="KSO_FD"/>
          <p:cNvSpPr>
            <a:spLocks noGrp="1"/>
          </p:cNvSpPr>
          <p:nvPr>
            <p:ph type="dt" sz="half" idx="2"/>
          </p:nvPr>
        </p:nvSpPr>
        <p:spPr>
          <a:xfrm>
            <a:off x="838200" y="6451600"/>
            <a:ext cx="2743200" cy="365125"/>
          </a:xfrm>
          <a:prstGeom prst="rect">
            <a:avLst/>
          </a:prstGeom>
        </p:spPr>
        <p:txBody>
          <a:bodyPr vert="horz" lIns="91440" tIns="45720" rIns="91440" bIns="45720" rtlCol="0" anchor="ctr"/>
          <a:lstStyle>
            <a:lvl1pPr algn="l">
              <a:defRPr sz="1200">
                <a:solidFill>
                  <a:schemeClr val="tx1"/>
                </a:solidFill>
              </a:defRPr>
            </a:lvl1pPr>
          </a:lstStyle>
          <a:p>
            <a:fld id="{82F288E0-7875-42C4-84C8-98DBBD3BF4D2}" type="datetimeFigureOut">
              <a:rPr lang="zh-CN" altLang="en-US" smtClean="0"/>
              <a:t>12/31/15</a:t>
            </a:fld>
            <a:endParaRPr lang="zh-CN" altLang="en-US"/>
          </a:p>
        </p:txBody>
      </p:sp>
      <p:sp>
        <p:nvSpPr>
          <p:cNvPr id="5" name="KSO_FT"/>
          <p:cNvSpPr>
            <a:spLocks noGrp="1"/>
          </p:cNvSpPr>
          <p:nvPr>
            <p:ph type="ftr" sz="quarter" idx="3"/>
          </p:nvPr>
        </p:nvSpPr>
        <p:spPr>
          <a:xfrm>
            <a:off x="4038600" y="6426200"/>
            <a:ext cx="4114800" cy="365125"/>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610600" y="6451600"/>
            <a:ext cx="2743200" cy="365125"/>
          </a:xfrm>
          <a:prstGeom prst="rect">
            <a:avLst/>
          </a:prstGeom>
        </p:spPr>
        <p:txBody>
          <a:bodyPr vert="horz" lIns="91440" tIns="45720" rIns="91440" bIns="45720" rtlCol="0" anchor="ctr"/>
          <a:lstStyle>
            <a:lvl1pPr algn="r">
              <a:defRPr sz="1200">
                <a:solidFill>
                  <a:schemeClr val="tx1"/>
                </a:solidFill>
              </a:defRPr>
            </a:lvl1pPr>
          </a:lstStyle>
          <a:p>
            <a:fld id="{7D9BB5D0-35E4-459D-AEF3-FE4D7C45CC19}" type="slidenum">
              <a:rPr lang="zh-CN" altLang="en-US" smtClean="0"/>
              <a:t>‹#›</a:t>
            </a:fld>
            <a:endParaRPr lang="zh-CN" altLang="en-US"/>
          </a:p>
        </p:txBody>
      </p:sp>
      <p:sp>
        <p:nvSpPr>
          <p:cNvPr id="1030" name="KSO_BC1"/>
          <p:cNvSpPr>
            <a:spLocks noGrp="1"/>
          </p:cNvSpPr>
          <p:nvPr>
            <p:ph type="body" idx="1"/>
          </p:nvPr>
        </p:nvSpPr>
        <p:spPr>
          <a:xfrm>
            <a:off x="1138238" y="1133475"/>
            <a:ext cx="10488612" cy="5100638"/>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
        <p:nvSpPr>
          <p:cNvPr id="1031" name="KSO_BT1"/>
          <p:cNvSpPr>
            <a:spLocks noGrp="1"/>
          </p:cNvSpPr>
          <p:nvPr>
            <p:ph type="title"/>
          </p:nvPr>
        </p:nvSpPr>
        <p:spPr>
          <a:xfrm>
            <a:off x="673100" y="214313"/>
            <a:ext cx="10953750" cy="795337"/>
          </a:xfrm>
          <a:prstGeom prst="rect">
            <a:avLst/>
          </a:prstGeom>
          <a:noFill/>
          <a:ln w="9525">
            <a:noFill/>
            <a:miter/>
          </a:ln>
        </p:spPr>
        <p:txBody>
          <a:bodyPr anchor="ctr"/>
          <a:lstStyle/>
          <a:p>
            <a:pPr lvl="0"/>
            <a:r>
              <a:rPr lang="zh-CN" altLang="en-US" dirty="0"/>
              <a:t>单击此处编辑母版标题样式</a:t>
            </a:r>
            <a:endParaRPr lang="en-US" altLang="x-non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xmlns:p14="http://schemas.microsoft.com/office/powerpoint/2010/main" id="1" dur="indefinite" restart="never" nodeType="tmRoot"/>
      </p:par>
    </p:tnLst>
  </p:timing>
  <p:hf sldNum="0" hdr="0" ftr="0" dt="0"/>
  <p:txStyles>
    <p:titleStyle>
      <a:lvl1pPr algn="l" defTabSz="685800" rtl="0" eaLnBrk="1" latinLnBrk="0" hangingPunct="1">
        <a:lnSpc>
          <a:spcPct val="90000"/>
        </a:lnSpc>
        <a:spcBef>
          <a:spcPct val="0"/>
        </a:spcBef>
        <a:buNone/>
        <a:defRPr sz="3200" b="0"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2"/>
        </a:buClr>
        <a:buSzPct val="50000"/>
        <a:buFont typeface="Wingdings 2" pitchFamily="18" charset="2"/>
        <a:buChar char=""/>
        <a:defRPr lang="zh-CN" altLang="en-US" sz="2400" b="1"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5" Type="http://schemas.openxmlformats.org/officeDocument/2006/relationships/oleObject" Target="../embeddings/oleObject2.bin"/><Relationship Id="rId6"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25000" lnSpcReduction="20000"/>
          </a:bodyPr>
          <a:lstStyle/>
          <a:p>
            <a:pPr algn="ctr"/>
            <a:endParaRPr lang="zh-CN" altLang="en-US" dirty="0"/>
          </a:p>
          <a:p>
            <a:pPr algn="ctr"/>
            <a:r>
              <a:rPr lang="zh-CN" altLang="en-US" dirty="0"/>
              <a:t>                                                       组长：霍凯月</a:t>
            </a:r>
          </a:p>
          <a:p>
            <a:pPr algn="ctr"/>
            <a:r>
              <a:rPr lang="zh-CN" altLang="en-US" dirty="0"/>
              <a:t>                                                   组员：王 喆</a:t>
            </a:r>
          </a:p>
          <a:p>
            <a:pPr algn="ctr"/>
            <a:r>
              <a:rPr lang="zh-CN" altLang="en-US" dirty="0"/>
              <a:t>                                                                    张凯云</a:t>
            </a:r>
          </a:p>
        </p:txBody>
      </p:sp>
      <p:sp>
        <p:nvSpPr>
          <p:cNvPr id="2" name="标题 1"/>
          <p:cNvSpPr>
            <a:spLocks noGrp="1"/>
          </p:cNvSpPr>
          <p:nvPr>
            <p:ph type="ctrTitle"/>
          </p:nvPr>
        </p:nvSpPr>
        <p:spPr/>
        <p:txBody>
          <a:bodyPr/>
          <a:lstStyle/>
          <a:p>
            <a:r>
              <a:rPr lang="zh-CN" altLang="en-US" dirty="0"/>
              <a:t>北京外语广播信息数据爬取</a:t>
            </a:r>
          </a:p>
        </p:txBody>
      </p:sp>
      <p:sp>
        <p:nvSpPr>
          <p:cNvPr id="4" name="文本框 3"/>
          <p:cNvSpPr txBox="1"/>
          <p:nvPr/>
        </p:nvSpPr>
        <p:spPr>
          <a:xfrm>
            <a:off x="9914890" y="3698240"/>
            <a:ext cx="309880" cy="368300"/>
          </a:xfrm>
          <a:prstGeom prst="rect">
            <a:avLst/>
          </a:prstGeom>
          <a:noFill/>
        </p:spPr>
        <p:txBody>
          <a:bodyPr wrap="none" rtlCol="0">
            <a:spAutoFit/>
          </a:bodyPr>
          <a:lstStyle/>
          <a:p>
            <a:pPr>
              <a:lnSpc>
                <a:spcPct val="130000"/>
              </a:lnSpc>
            </a:pPr>
            <a:endParaRPr lang="zh-CN" altLang="en-US" sz="1400" dirty="0" smtClean="0">
              <a:latin typeface="Arial" pitchFamily="34" charset="0"/>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结论</a:t>
            </a:r>
          </a:p>
        </p:txBody>
      </p:sp>
      <p:sp>
        <p:nvSpPr>
          <p:cNvPr id="3" name="内容占位符 2"/>
          <p:cNvSpPr>
            <a:spLocks noGrp="1"/>
          </p:cNvSpPr>
          <p:nvPr>
            <p:ph idx="1"/>
          </p:nvPr>
        </p:nvSpPr>
        <p:spPr/>
        <p:txBody>
          <a:bodyPr/>
          <a:lstStyle/>
          <a:p>
            <a:r>
              <a:rPr lang="zh-CN" altLang="en-US"/>
              <a:t>　　网络爬虫（又被称为网页蜘蛛，网络机器人，在FOAF社区中间，更经常的称为网页追逐者），是一种按照一定的规则，自动地抓取万维网信息的程序或者脚本。</a:t>
            </a:r>
          </a:p>
          <a:p>
            <a:r>
              <a:rPr lang="zh-CN" altLang="en-US">
                <a:sym typeface="+mn-ea"/>
              </a:rPr>
              <a:t>　　正是因为这种需求的产生，对播音网站的爬取也显得尤为重要，该爬虫程序可以将所有的话题及其音频材料分类，方便人们的查找。开发这样一个爬虫程序也是必要的。</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结论</a:t>
            </a:r>
          </a:p>
        </p:txBody>
      </p:sp>
      <p:sp>
        <p:nvSpPr>
          <p:cNvPr id="3" name="内容占位符 2"/>
          <p:cNvSpPr>
            <a:spLocks noGrp="1"/>
          </p:cNvSpPr>
          <p:nvPr>
            <p:ph idx="1"/>
          </p:nvPr>
        </p:nvSpPr>
        <p:spPr/>
        <p:txBody>
          <a:bodyPr>
            <a:normAutofit/>
          </a:bodyPr>
          <a:lstStyle/>
          <a:p>
            <a:r>
              <a:rPr lang="zh-CN" altLang="en-US" dirty="0"/>
              <a:t>　　</a:t>
            </a:r>
            <a:r>
              <a:rPr lang="zh-CN" altLang="en-US" sz="2800" dirty="0"/>
              <a:t>通过本次项目，我们组收获很大。首先是更加注重团队合作了，团队意识更强。除此之外还在技术上收获很大。学习了用jsoup抓取数据，学习了用正则表达式处理数据，进一步熟悉了</a:t>
            </a:r>
            <a:r>
              <a:rPr lang="en-US" altLang="zh-CN" sz="2800" dirty="0" err="1"/>
              <a:t>jsp</a:t>
            </a:r>
            <a:r>
              <a:rPr sz="2800" dirty="0"/>
              <a:t>和字符输入输出流</a:t>
            </a:r>
            <a:r>
              <a:rPr lang="zh-CN" altLang="en-US" sz="2800" dirty="0"/>
              <a:t>，能够更加熟悉的使用多线程、集合类框架、二维数组等。总之感谢老师布置的这次作业。</a:t>
            </a:r>
          </a:p>
          <a:p>
            <a:endParaRPr lang="zh-CN" altLang="en-US" sz="2800" dirty="0"/>
          </a:p>
          <a:p>
            <a:r>
              <a:rPr lang="zh-CN" altLang="en-US" sz="2800" dirty="0"/>
              <a:t>备注：项目全路径</a:t>
            </a:r>
          </a:p>
          <a:p>
            <a:r>
              <a:rPr lang="zh-CN" altLang="en-US" sz="2800" dirty="0"/>
              <a:t>https://github.com/huokaiyue/PkuJava03/tree/master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endParaRPr lang="zh-CN" altLang="en-US"/>
          </a:p>
        </p:txBody>
      </p:sp>
      <p:sp>
        <p:nvSpPr>
          <p:cNvPr id="9" name="标题 8"/>
          <p:cNvSpPr>
            <a:spLocks noGrp="1"/>
          </p:cNvSpPr>
          <p:nvPr>
            <p:ph type="ctrTitle"/>
          </p:nvPr>
        </p:nvSpPr>
        <p:spPr/>
        <p:txBody>
          <a:bodyPr/>
          <a:lstStyle/>
          <a:p>
            <a:r>
              <a:rPr lang="zh-CN" altLang="en-US">
                <a:sym typeface="+mn-ea"/>
              </a:rPr>
              <a:t>谢  谢</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组员分工</a:t>
            </a:r>
            <a:endParaRPr lang="zh-CN" altLang="en-US"/>
          </a:p>
          <a:p>
            <a:endParaRPr lang="zh-CN" altLang="en-US"/>
          </a:p>
        </p:txBody>
      </p:sp>
      <p:sp>
        <p:nvSpPr>
          <p:cNvPr id="3" name="内容占位符 2"/>
          <p:cNvSpPr>
            <a:spLocks noGrp="1"/>
          </p:cNvSpPr>
          <p:nvPr>
            <p:ph idx="1"/>
          </p:nvPr>
        </p:nvSpPr>
        <p:spPr/>
        <p:txBody>
          <a:bodyPr/>
          <a:lstStyle/>
          <a:p>
            <a:r>
              <a:rPr lang="zh-CN" altLang="en-US" dirty="0"/>
              <a:t>张凯云：在整个项目开始之前查找相关技术文档及其相关技术，做技术上的准备工作</a:t>
            </a:r>
            <a:r>
              <a:rPr lang="zh-CN" altLang="en-US" dirty="0" smtClean="0"/>
              <a:t>，</a:t>
            </a:r>
            <a:r>
              <a:rPr lang="zh-CN" altLang="en-US" dirty="0">
                <a:sym typeface="+mn-ea"/>
              </a:rPr>
              <a:t>对爬取的信息进行</a:t>
            </a:r>
            <a:r>
              <a:rPr lang="zh-CN" altLang="en-US" dirty="0" smtClean="0">
                <a:sym typeface="+mn-ea"/>
              </a:rPr>
              <a:t>分析，</a:t>
            </a:r>
            <a:r>
              <a:rPr lang="zh-CN" altLang="en-US" dirty="0" smtClean="0"/>
              <a:t>并撰写技术文档</a:t>
            </a:r>
            <a:endParaRPr lang="zh-CN" altLang="en-US" dirty="0"/>
          </a:p>
          <a:p>
            <a:r>
              <a:rPr dirty="0">
                <a:sym typeface="+mn-ea"/>
              </a:rPr>
              <a:t>任务量百分比：</a:t>
            </a:r>
            <a:r>
              <a:rPr lang="en-US" altLang="zh-CN" dirty="0">
                <a:sym typeface="+mn-ea"/>
              </a:rPr>
              <a:t>33.3</a:t>
            </a:r>
            <a:r>
              <a:rPr dirty="0" smtClean="0">
                <a:sym typeface="+mn-ea"/>
              </a:rPr>
              <a:t>％</a:t>
            </a:r>
          </a:p>
          <a:p>
            <a:r>
              <a:rPr dirty="0" smtClean="0">
                <a:sym typeface="+mn-ea"/>
              </a:rPr>
              <a:t>王喆：对网站信息进行爬取，并制作</a:t>
            </a:r>
            <a:r>
              <a:rPr lang="en-US" altLang="zh-CN" dirty="0" smtClean="0">
                <a:sym typeface="+mn-ea"/>
              </a:rPr>
              <a:t>PPT</a:t>
            </a:r>
            <a:r>
              <a:rPr dirty="0" smtClean="0">
                <a:sym typeface="+mn-ea"/>
              </a:rPr>
              <a:t>展现</a:t>
            </a:r>
            <a:endParaRPr lang="en-US" altLang="zh-CN" dirty="0" smtClean="0">
              <a:sym typeface="+mn-ea"/>
            </a:endParaRPr>
          </a:p>
          <a:p>
            <a:r>
              <a:rPr dirty="0" smtClean="0">
                <a:sym typeface="+mn-ea"/>
              </a:rPr>
              <a:t>任务量百分比：</a:t>
            </a:r>
            <a:r>
              <a:rPr lang="en-US" altLang="zh-CN" dirty="0" smtClean="0">
                <a:sym typeface="+mn-ea"/>
              </a:rPr>
              <a:t>33.3</a:t>
            </a:r>
            <a:r>
              <a:rPr dirty="0" smtClean="0">
                <a:sym typeface="+mn-ea"/>
              </a:rPr>
              <a:t>％</a:t>
            </a:r>
          </a:p>
          <a:p>
            <a:r>
              <a:rPr dirty="0" smtClean="0">
                <a:sym typeface="+mn-ea"/>
              </a:rPr>
              <a:t>霍</a:t>
            </a:r>
            <a:r>
              <a:rPr dirty="0">
                <a:sym typeface="+mn-ea"/>
              </a:rPr>
              <a:t>凯月：对爬取的信息</a:t>
            </a:r>
            <a:r>
              <a:rPr dirty="0" smtClean="0">
                <a:sym typeface="+mn-ea"/>
              </a:rPr>
              <a:t>进行</a:t>
            </a:r>
            <a:r>
              <a:rPr lang="zh-CN" altLang="en-US" dirty="0" smtClean="0">
                <a:sym typeface="+mn-ea"/>
              </a:rPr>
              <a:t>存储</a:t>
            </a:r>
            <a:r>
              <a:rPr dirty="0" smtClean="0">
                <a:sym typeface="+mn-ea"/>
              </a:rPr>
              <a:t>，</a:t>
            </a:r>
            <a:r>
              <a:rPr dirty="0" smtClean="0">
                <a:sym typeface="+mn-ea"/>
              </a:rPr>
              <a:t>通过</a:t>
            </a:r>
            <a:r>
              <a:rPr lang="en-US" altLang="zh-CN" dirty="0">
                <a:sym typeface="+mn-ea"/>
              </a:rPr>
              <a:t>WEB</a:t>
            </a:r>
            <a:r>
              <a:rPr dirty="0">
                <a:sym typeface="+mn-ea"/>
              </a:rPr>
              <a:t>页面检索形式呈现</a:t>
            </a:r>
          </a:p>
          <a:p>
            <a:r>
              <a:rPr dirty="0">
                <a:sym typeface="+mn-ea"/>
              </a:rPr>
              <a:t>任务量百分比：</a:t>
            </a:r>
            <a:r>
              <a:rPr lang="en-US" altLang="zh-CN" dirty="0">
                <a:sym typeface="+mn-ea"/>
              </a:rPr>
              <a:t>33.3</a:t>
            </a:r>
            <a:r>
              <a:rPr dirty="0">
                <a:sym typeface="+mn-ea"/>
              </a:rPr>
              <a:t>％</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p>
        </p:txBody>
      </p:sp>
      <p:sp>
        <p:nvSpPr>
          <p:cNvPr id="3" name="内容占位符 2"/>
          <p:cNvSpPr>
            <a:spLocks noGrp="1"/>
          </p:cNvSpPr>
          <p:nvPr>
            <p:ph idx="1"/>
          </p:nvPr>
        </p:nvSpPr>
        <p:spPr/>
        <p:txBody>
          <a:bodyPr/>
          <a:lstStyle/>
          <a:p>
            <a:r>
              <a:rPr lang="en-US" altLang="zh-CN"/>
              <a:t>    </a:t>
            </a:r>
            <a:r>
              <a:rPr lang="zh-CN" altLang="en-US"/>
              <a:t>爬取每个不同话题对应的音频文件，并按照话题内容进行汇总分类。</a:t>
            </a:r>
          </a:p>
          <a:p>
            <a:r>
              <a:rPr lang="zh-CN" altLang="en-US"/>
              <a:t>    北京外语广播是一个很好的talk box节目，为了可以将其中的音频文件分类，方便人们查找和使用，首先将整个网站中所有的话题和其对应的音频文件爬取下来，然后进行汇总分类（依照话题的开头首字母进行分类，或者按照中英文分类），以形成不同的TXT文档，并可以通过web页面检索对应的分类信息。当人们想要查找某一特定的英文话题时，可以直接按照话题的首字母进行查找，不需要再整个网站中全部搜索一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原因及区别</a:t>
            </a:r>
          </a:p>
        </p:txBody>
      </p:sp>
      <p:sp>
        <p:nvSpPr>
          <p:cNvPr id="3" name="内容占位符 2"/>
          <p:cNvSpPr>
            <a:spLocks noGrp="1"/>
          </p:cNvSpPr>
          <p:nvPr>
            <p:ph idx="1"/>
          </p:nvPr>
        </p:nvSpPr>
        <p:spPr/>
        <p:txBody>
          <a:bodyPr/>
          <a:lstStyle/>
          <a:p>
            <a:r>
              <a:rPr lang="zh-CN" altLang="en-US" dirty="0"/>
              <a:t>　　通过这个爬虫程序可以自动提取页面上信息，包括我们需要搜索的广播的话题及其音频文件，这么做的目的是为了满足访客的不同要求。有些访客是有目的的查找相关话题的音频。</a:t>
            </a:r>
          </a:p>
          <a:p>
            <a:endParaRPr lang="zh-CN" altLang="en-US" dirty="0"/>
          </a:p>
          <a:p>
            <a:r>
              <a:rPr lang="zh-CN" altLang="en-US" dirty="0"/>
              <a:t>　　该程序与其他分类爬虫程序最大的不同之处在于分类的方式，大部分分类爬虫程序按照关键字的不同进行分类，而我们的程序按照中英文的不同分类，在英文中又可以按照首字母的不同进行分类，方便人们有目的性的查找相关话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相关技术及架构</a:t>
            </a:r>
          </a:p>
        </p:txBody>
      </p:sp>
      <p:sp>
        <p:nvSpPr>
          <p:cNvPr id="3" name="内容占位符 2"/>
          <p:cNvSpPr>
            <a:spLocks noGrp="1"/>
          </p:cNvSpPr>
          <p:nvPr>
            <p:ph idx="1"/>
          </p:nvPr>
        </p:nvSpPr>
        <p:spPr/>
        <p:txBody>
          <a:bodyPr/>
          <a:lstStyle/>
          <a:p>
            <a:r>
              <a:rPr lang="zh-CN" altLang="en-US"/>
              <a:t>使用Jsoup技术来来解析并提取HTML数据；</a:t>
            </a:r>
          </a:p>
          <a:p>
            <a:r>
              <a:rPr lang="zh-CN" altLang="en-US"/>
              <a:t>使用字符输入流与输出流（FileReader类与FileWriter类）进行数据的读取；</a:t>
            </a:r>
          </a:p>
          <a:p>
            <a:r>
              <a:rPr lang="zh-CN" altLang="en-US"/>
              <a:t>利于JSP技术，将爬取与分析后的结果显示在web页面中，并提供检索功能，便于查找数据。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实验效果</a:t>
            </a:r>
          </a:p>
        </p:txBody>
      </p:sp>
      <p:graphicFrame>
        <p:nvGraphicFramePr>
          <p:cNvPr id="4" name="内容占位符 3"/>
          <p:cNvGraphicFramePr>
            <a:graphicFrameLocks noGrp="1" noChangeAspect="1"/>
          </p:cNvGraphicFramePr>
          <p:nvPr>
            <p:ph sz="half" idx="1"/>
          </p:nvPr>
        </p:nvGraphicFramePr>
        <p:xfrm>
          <a:off x="1399823" y="2140716"/>
          <a:ext cx="5080000" cy="3140137"/>
        </p:xfrm>
        <a:graphic>
          <a:graphicData uri="http://schemas.openxmlformats.org/presentationml/2006/ole">
            <mc:AlternateContent xmlns:mc="http://schemas.openxmlformats.org/markup-compatibility/2006">
              <mc:Choice xmlns:v="urn:schemas-microsoft-com:vml" Requires="v">
                <p:oleObj spid="_x0000_s1034" r:id="rId3" imgW="8753475" imgH="5391150" progId="Paint.Picture">
                  <p:embed/>
                </p:oleObj>
              </mc:Choice>
              <mc:Fallback>
                <p:oleObj r:id="rId3" imgW="8753475" imgH="5391150" progId="Paint.Picture">
                  <p:embed/>
                  <p:pic>
                    <p:nvPicPr>
                      <p:cNvPr id="0" name="图片 4"/>
                      <p:cNvPicPr/>
                      <p:nvPr/>
                    </p:nvPicPr>
                    <p:blipFill>
                      <a:blip r:embed="rId4"/>
                      <a:srcRect/>
                    </p:blipFill>
                    <p:spPr>
                      <a:xfrm>
                        <a:off x="1399823" y="2140716"/>
                        <a:ext cx="5080000" cy="3140137"/>
                      </a:xfrm>
                      <a:prstGeom prst="rect">
                        <a:avLst/>
                      </a:prstGeom>
                    </p:spPr>
                  </p:pic>
                </p:oleObj>
              </mc:Fallback>
            </mc:AlternateContent>
          </a:graphicData>
        </a:graphic>
      </p:graphicFrame>
      <p:graphicFrame>
        <p:nvGraphicFramePr>
          <p:cNvPr id="6" name="内容占位符 5"/>
          <p:cNvGraphicFramePr>
            <a:graphicFrameLocks noGrp="1"/>
          </p:cNvGraphicFramePr>
          <p:nvPr>
            <p:ph sz="half" idx="2"/>
          </p:nvPr>
        </p:nvGraphicFramePr>
        <p:xfrm>
          <a:off x="6555284" y="1984220"/>
          <a:ext cx="5022215" cy="3453130"/>
        </p:xfrm>
        <a:graphic>
          <a:graphicData uri="http://schemas.openxmlformats.org/presentationml/2006/ole">
            <mc:AlternateContent xmlns:mc="http://schemas.openxmlformats.org/markup-compatibility/2006">
              <mc:Choice xmlns:v="urn:schemas-microsoft-com:vml" Requires="v">
                <p:oleObj spid="_x0000_s1035" r:id="rId5" imgW="7439025" imgH="5572125" progId="Paint.Picture">
                  <p:embed/>
                </p:oleObj>
              </mc:Choice>
              <mc:Fallback>
                <p:oleObj r:id="rId5" imgW="7439025" imgH="5572125" progId="Paint.Picture">
                  <p:embed/>
                  <p:pic>
                    <p:nvPicPr>
                      <p:cNvPr id="0" name="图片 6"/>
                      <p:cNvPicPr/>
                      <p:nvPr/>
                    </p:nvPicPr>
                    <p:blipFill>
                      <a:blip r:embed="rId6"/>
                      <a:srcRect/>
                    </p:blipFill>
                    <p:spPr>
                      <a:xfrm>
                        <a:off x="6555284" y="1984220"/>
                        <a:ext cx="5022215" cy="345313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以</a:t>
            </a:r>
            <a:r>
              <a:rPr lang="en-US" altLang="zh-CN"/>
              <a:t>a</a:t>
            </a:r>
            <a:r>
              <a:rPr lang="zh-CN" altLang="en-US"/>
              <a:t>开头的话题</a:t>
            </a:r>
          </a:p>
        </p:txBody>
      </p:sp>
      <p:graphicFrame>
        <p:nvGraphicFramePr>
          <p:cNvPr id="10" name="内容占位符 9"/>
          <p:cNvGraphicFramePr>
            <a:graphicFrameLocks noGrp="1" noChangeAspect="1"/>
          </p:cNvGraphicFramePr>
          <p:nvPr>
            <p:ph idx="1"/>
          </p:nvPr>
        </p:nvGraphicFramePr>
        <p:xfrm>
          <a:off x="2108042" y="1507967"/>
          <a:ext cx="8549005" cy="4351655"/>
        </p:xfrm>
        <a:graphic>
          <a:graphicData uri="http://schemas.openxmlformats.org/presentationml/2006/ole">
            <mc:AlternateContent xmlns:mc="http://schemas.openxmlformats.org/markup-compatibility/2006">
              <mc:Choice xmlns:v="urn:schemas-microsoft-com:vml" Requires="v">
                <p:oleObj spid="_x0000_s2054" r:id="rId3" imgW="10124440" imgH="5829300" progId="Paint.Picture">
                  <p:embed/>
                </p:oleObj>
              </mc:Choice>
              <mc:Fallback>
                <p:oleObj r:id="rId3" imgW="10124440" imgH="5829300" progId="Paint.Picture">
                  <p:embed/>
                  <p:pic>
                    <p:nvPicPr>
                      <p:cNvPr id="0" name="图片 10"/>
                      <p:cNvPicPr/>
                      <p:nvPr/>
                    </p:nvPicPr>
                    <p:blipFill>
                      <a:blip r:embed="rId4"/>
                      <a:srcRect/>
                    </p:blipFill>
                    <p:spPr>
                      <a:xfrm>
                        <a:off x="2108042" y="1507967"/>
                        <a:ext cx="8549005" cy="435165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中文话题</a:t>
            </a:r>
          </a:p>
        </p:txBody>
      </p:sp>
      <p:graphicFrame>
        <p:nvGraphicFramePr>
          <p:cNvPr id="4" name="内容占位符 3"/>
          <p:cNvGraphicFramePr>
            <a:graphicFrameLocks noGrp="1" noChangeAspect="1"/>
          </p:cNvGraphicFramePr>
          <p:nvPr>
            <p:ph idx="1"/>
          </p:nvPr>
        </p:nvGraphicFramePr>
        <p:xfrm>
          <a:off x="2570639" y="1507967"/>
          <a:ext cx="7623810" cy="4351655"/>
        </p:xfrm>
        <a:graphic>
          <a:graphicData uri="http://schemas.openxmlformats.org/presentationml/2006/ole">
            <mc:AlternateContent xmlns:mc="http://schemas.openxmlformats.org/markup-compatibility/2006">
              <mc:Choice xmlns:v="urn:schemas-microsoft-com:vml" Requires="v">
                <p:oleObj spid="_x0000_s3078" r:id="rId3" imgW="10162540" imgH="5800725" progId="Paint.Picture">
                  <p:embed/>
                </p:oleObj>
              </mc:Choice>
              <mc:Fallback>
                <p:oleObj r:id="rId3" imgW="10162540" imgH="5800725" progId="Paint.Picture">
                  <p:embed/>
                  <p:pic>
                    <p:nvPicPr>
                      <p:cNvPr id="0" name="图片 4"/>
                      <p:cNvPicPr/>
                      <p:nvPr/>
                    </p:nvPicPr>
                    <p:blipFill>
                      <a:blip r:embed="rId4"/>
                      <a:srcRect/>
                    </p:blipFill>
                    <p:spPr>
                      <a:xfrm>
                        <a:off x="2570639" y="1507967"/>
                        <a:ext cx="7623810" cy="435165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结论</a:t>
            </a:r>
          </a:p>
        </p:txBody>
      </p:sp>
      <p:sp>
        <p:nvSpPr>
          <p:cNvPr id="3" name="内容占位符 2"/>
          <p:cNvSpPr>
            <a:spLocks noGrp="1"/>
          </p:cNvSpPr>
          <p:nvPr>
            <p:ph idx="1"/>
          </p:nvPr>
        </p:nvSpPr>
        <p:spPr/>
        <p:txBody>
          <a:bodyPr>
            <a:normAutofit/>
          </a:bodyPr>
          <a:lstStyle/>
          <a:p>
            <a:r>
              <a:rPr lang="zh-CN" altLang="en-US"/>
              <a:t>　　</a:t>
            </a:r>
            <a:r>
              <a:rPr sz="2800">
                <a:sym typeface="+mn-ea"/>
              </a:rPr>
              <a:t>本次项目主要包括三个模块：数据抓取、数据处理分析和存储、数据展示。</a:t>
            </a:r>
            <a:r>
              <a:rPr lang="zh-CN" altLang="en-US" sz="2800"/>
              <a:t>　</a:t>
            </a:r>
          </a:p>
          <a:p>
            <a:r>
              <a:rPr lang="zh-CN" altLang="en-US" sz="2800"/>
              <a:t>　　随着网络的迅速发展，万维网成为大量信息的载体，如何有效地提取并利用这些信息成为一个巨大的挑战。搜索引擎(Search Engine)，作为一个辅助人们检索信息的工具成为用户访问万维网的入口和指南。　</a:t>
            </a:r>
          </a:p>
          <a:p>
            <a:pPr marL="0" indent="0">
              <a:buNone/>
            </a:pPr>
            <a:endParaRPr lang="zh-CN" altLang="en-US" sz="2800"/>
          </a:p>
        </p:txBody>
      </p:sp>
    </p:spTree>
  </p:cSld>
  <p:clrMapOvr>
    <a:masterClrMapping/>
  </p:clrMapOvr>
</p:sld>
</file>

<file path=ppt/theme/theme1.xml><?xml version="1.0" encoding="utf-8"?>
<a:theme xmlns:a="http://schemas.openxmlformats.org/drawingml/2006/main" name="1_A000120140530A99PPBG">
  <a:themeElements>
    <a:clrScheme name="KSO_BLUE9">
      <a:dk1>
        <a:srgbClr val="47494B"/>
      </a:dk1>
      <a:lt1>
        <a:srgbClr val="FFFFFF"/>
      </a:lt1>
      <a:dk2>
        <a:srgbClr val="454749"/>
      </a:dk2>
      <a:lt2>
        <a:srgbClr val="EAF5FC"/>
      </a:lt2>
      <a:accent1>
        <a:srgbClr val="046FB6"/>
      </a:accent1>
      <a:accent2>
        <a:srgbClr val="22B1DE"/>
      </a:accent2>
      <a:accent3>
        <a:srgbClr val="7B93D7"/>
      </a:accent3>
      <a:accent4>
        <a:srgbClr val="5D76BA"/>
      </a:accent4>
      <a:accent5>
        <a:srgbClr val="3DBFD1"/>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199</Words>
  <Application>Microsoft Macintosh PowerPoint</Application>
  <PresentationFormat>自定义</PresentationFormat>
  <Paragraphs>39</Paragraphs>
  <Slides>12</Slides>
  <Notes>1</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12</vt:i4>
      </vt:variant>
    </vt:vector>
  </HeadingPairs>
  <TitlesOfParts>
    <vt:vector size="14" baseType="lpstr">
      <vt:lpstr>1_A000120140530A99PPBG</vt:lpstr>
      <vt:lpstr>Paint.Picture</vt:lpstr>
      <vt:lpstr>北京外语广播信息数据爬取</vt:lpstr>
      <vt:lpstr>组员分工 </vt:lpstr>
      <vt:lpstr>主要内容</vt:lpstr>
      <vt:lpstr>原因及区别</vt:lpstr>
      <vt:lpstr>相关技术及架构</vt:lpstr>
      <vt:lpstr>实验效果</vt:lpstr>
      <vt:lpstr>以a开头的话题</vt:lpstr>
      <vt:lpstr>中文话题</vt:lpstr>
      <vt:lpstr>结论</vt:lpstr>
      <vt:lpstr>结论</vt:lpstr>
      <vt:lpstr>结论</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凯云 张</cp:lastModifiedBy>
  <cp:revision>9</cp:revision>
  <dcterms:created xsi:type="dcterms:W3CDTF">2015-12-15T08:35:00Z</dcterms:created>
  <dcterms:modified xsi:type="dcterms:W3CDTF">2016-01-01T00:58:32Z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