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68" r:id="rId5"/>
    <p:sldId id="282" r:id="rId6"/>
    <p:sldId id="269" r:id="rId7"/>
    <p:sldId id="281" r:id="rId8"/>
    <p:sldId id="278" r:id="rId9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12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283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A9CF736-DF99-4E00-878D-4C54C1085CB4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2019/1/14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E6B3739-9081-478F-812E-AE7CE140632E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121049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6504DB4-9599-4E4C-AA1E-49EA1C7C4CCE}" type="datetime1">
              <a:rPr lang="zh-CN" altLang="en-US" noProof="0" smtClean="0"/>
              <a:t>2019/1/14</a:t>
            </a:fld>
            <a:endParaRPr lang="zh-CN" altLang="en-US" noProof="0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560CF8BB-EBC7-4B8F-9632-A5A136FBB880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1703696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0CF8BB-EBC7-4B8F-9632-A5A136FBB880}" type="slidenum">
              <a:rPr lang="en-US" altLang="zh-CN" smtClean="0"/>
              <a:pPr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37601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0CF8BB-EBC7-4B8F-9632-A5A136FBB880}" type="slidenum">
              <a:rPr lang="en-US" altLang="zh-CN" noProof="0" smtClean="0"/>
              <a:pPr/>
              <a:t>2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202297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0CF8BB-EBC7-4B8F-9632-A5A136FBB880}" type="slidenum">
              <a:rPr lang="en-US" altLang="zh-CN" noProof="0" smtClean="0"/>
              <a:pPr/>
              <a:t>3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997507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0CF8BB-EBC7-4B8F-9632-A5A136FBB880}" type="slidenum">
              <a:rPr lang="en-US" altLang="zh-CN" noProof="0" smtClean="0"/>
              <a:pPr/>
              <a:t>4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6422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0CF8BB-EBC7-4B8F-9632-A5A136FBB880}" type="slidenum">
              <a:rPr lang="en-US" altLang="zh-CN" noProof="0" smtClean="0"/>
              <a:pPr/>
              <a:t>5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1627804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09600" y="755780"/>
            <a:ext cx="6858000" cy="3200400"/>
          </a:xfrm>
        </p:spPr>
        <p:txBody>
          <a:bodyPr rtlCol="0" anchor="b">
            <a:normAutofit/>
          </a:bodyPr>
          <a:lstStyle>
            <a:lvl1pPr algn="l">
              <a:lnSpc>
                <a:spcPct val="100000"/>
              </a:lnSpc>
              <a:defRPr sz="8000">
                <a:solidFill>
                  <a:schemeClr val="bg1"/>
                </a:solidFill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09600" y="3956180"/>
            <a:ext cx="6858000" cy="109728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62F0A16-AFAA-4A32-99D7-AB4729875A18}" type="datetime1">
              <a:rPr lang="zh-CN" altLang="en-US" noProof="0" smtClean="0"/>
              <a:t>2019/1/14</a:t>
            </a:fld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DDEFCFF-AAFD-4E82-BF01-D439089399E5}" type="datetime1">
              <a:rPr lang="zh-CN" altLang="en-US" noProof="0" smtClean="0"/>
              <a:t>2019/1/14</a:t>
            </a:fld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9342120" y="380999"/>
            <a:ext cx="2011680" cy="6096001"/>
          </a:xfrm>
        </p:spPr>
        <p:txBody>
          <a:bodyPr vert="eaVert" rtlCol="0"/>
          <a:lstStyle>
            <a:lvl1pPr>
              <a:defRPr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981199" y="380999"/>
            <a:ext cx="7074859" cy="6096001"/>
          </a:xfrm>
        </p:spPr>
        <p:txBody>
          <a:bodyPr vert="eaVert" rtlCol="0"/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129A89B-3317-4E47-9129-D78DAF3B9ADC}" type="datetime1">
              <a:rPr lang="zh-CN" altLang="en-US" noProof="0" smtClean="0"/>
              <a:t>2019/1/14</a:t>
            </a:fld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27B3F08E-3B7C-482A-B6B6-823F2BBE8C13}" type="datetime1">
              <a:rPr lang="zh-CN" altLang="en-US" noProof="0" smtClean="0"/>
              <a:t>2019/1/14</a:t>
            </a:fld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E31375A4-56A4-47D6-9801-1991572033F7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822960"/>
            <a:ext cx="8686800" cy="2011680"/>
          </a:xfrm>
        </p:spPr>
        <p:txBody>
          <a:bodyPr rtlCol="0" anchor="b">
            <a:normAutofit/>
          </a:bodyPr>
          <a:lstStyle>
            <a:lvl1pPr>
              <a:defRPr sz="660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2834640"/>
            <a:ext cx="8686800" cy="109728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8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981200" y="1981200"/>
            <a:ext cx="4572000" cy="448056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781800" y="1981200"/>
            <a:ext cx="4572000" cy="448056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BCFB6B4-D65E-4EE4-BBC2-362CB5ABA078}" type="datetime1">
              <a:rPr lang="zh-CN" altLang="en-US" smtClean="0"/>
              <a:t>2019/1/14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/>
              <a:t>添加页脚</a:t>
            </a:r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981200" y="1679448"/>
            <a:ext cx="4572000" cy="830487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981200" y="2509935"/>
            <a:ext cx="4572000" cy="3967065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781800" y="1679448"/>
            <a:ext cx="4572000" cy="830487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781800" y="2509935"/>
            <a:ext cx="4572000" cy="3967065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CD4BAEE-4A62-4025-86C2-3C8A64BBDA8D}" type="datetime1">
              <a:rPr lang="zh-CN" altLang="en-US" noProof="0" smtClean="0"/>
              <a:t>2019/1/14</a:t>
            </a:fld>
            <a:endParaRPr lang="zh-CN" altLang="en-US" noProof="0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000E765-4B40-491A-B9CD-B65DD4D6CC43}" type="datetime1">
              <a:rPr lang="zh-CN" altLang="en-US" smtClean="0"/>
              <a:t>2019/1/14</a:t>
            </a:fld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/>
              <a:t>添加页脚</a:t>
            </a: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9E9EC95-F583-4C97-B117-58212B208BE8}" type="datetime1">
              <a:rPr lang="zh-CN" altLang="en-US" noProof="0" smtClean="0"/>
              <a:t>2019/1/14</a:t>
            </a:fld>
            <a:endParaRPr lang="zh-CN" altLang="en-US" noProof="0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标题的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59420" y="408993"/>
            <a:ext cx="4800937" cy="1828800"/>
          </a:xfrm>
        </p:spPr>
        <p:txBody>
          <a:bodyPr rtlCol="0" anchor="b">
            <a:noAutofit/>
          </a:bodyPr>
          <a:lstStyle>
            <a:lvl1pPr>
              <a:defRPr sz="440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6491" y="381000"/>
            <a:ext cx="5489510" cy="57912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59420" y="2237793"/>
            <a:ext cx="4800937" cy="182880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9AD8E1B-12C4-4BA7-B799-AF72F7245BB8}" type="datetime1">
              <a:rPr lang="zh-CN" altLang="en-US" noProof="0" smtClean="0"/>
              <a:t>2019/1/14</a:t>
            </a:fld>
            <a:endParaRPr lang="zh-CN" altLang="en-US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题注的图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56248" y="384048"/>
            <a:ext cx="4800600" cy="1828800"/>
          </a:xfrm>
        </p:spPr>
        <p:txBody>
          <a:bodyPr rtlCol="0" anchor="b">
            <a:noAutofit/>
          </a:bodyPr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>
          <a:xfrm>
            <a:off x="0" y="0"/>
            <a:ext cx="6096000" cy="6858000"/>
          </a:xfrm>
          <a:ln>
            <a:noFill/>
          </a:ln>
        </p:spPr>
        <p:txBody>
          <a:bodyPr tIns="45720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56249" y="2240280"/>
            <a:ext cx="4799140" cy="182880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571200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981200" y="381000"/>
            <a:ext cx="9372600" cy="1295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981200" y="1987419"/>
            <a:ext cx="9372600" cy="44831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1631790" y="5586761"/>
            <a:ext cx="280731" cy="883759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lvl1pPr algn="l">
              <a:defRPr sz="1200">
                <a:solidFill>
                  <a:schemeClr val="tx2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5FEA78F5-2F25-461E-B6AC-557C4F5451F8}" type="datetime1">
              <a:rPr lang="zh-CN" altLang="en-US" noProof="0" smtClean="0"/>
              <a:t>2019/1/14</a:t>
            </a:fld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1631790" y="365125"/>
            <a:ext cx="280730" cy="5139936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lvl1pPr algn="ctr">
              <a:defRPr sz="1200">
                <a:solidFill>
                  <a:schemeClr val="tx2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313321" y="6268940"/>
            <a:ext cx="722377" cy="2015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E31375A4-56A4-47D6-9801-1991572033F7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kern="1200" cap="all" baseline="0">
          <a:solidFill>
            <a:schemeClr val="accent1">
              <a:lumMod val="50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685800" indent="-274320" algn="l" defTabSz="914400" rtl="0" eaLnBrk="1" latinLnBrk="0" hangingPunct="1">
        <a:lnSpc>
          <a:spcPct val="90000"/>
        </a:lnSpc>
        <a:spcBef>
          <a:spcPts val="1200"/>
        </a:spcBef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100584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23444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146304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169164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7452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09600" y="755780"/>
            <a:ext cx="9740900" cy="3200400"/>
          </a:xfrm>
        </p:spPr>
        <p:txBody>
          <a:bodyPr rtlCol="0"/>
          <a:lstStyle/>
          <a:p>
            <a:pPr rtl="0"/>
            <a:r>
              <a:rPr lang="zh-CN" altLang="en-US" dirty="0">
                <a:solidFill>
                  <a:schemeClr val="tx1">
                    <a:lumMod val="75000"/>
                  </a:schemeClr>
                </a:solidFill>
              </a:rPr>
              <a:t>晨风</a:t>
            </a:r>
            <a:r>
              <a:rPr lang="en-US" altLang="zh-CN" dirty="0">
                <a:solidFill>
                  <a:schemeClr val="tx1">
                    <a:lumMod val="75000"/>
                  </a:schemeClr>
                </a:solidFill>
              </a:rPr>
              <a:t>2019</a:t>
            </a:r>
            <a:r>
              <a:rPr lang="zh-CN" altLang="en-US" dirty="0">
                <a:solidFill>
                  <a:schemeClr val="tx1">
                    <a:lumMod val="75000"/>
                  </a:schemeClr>
                </a:solidFill>
              </a:rPr>
              <a:t>产品规划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761372" y="6427340"/>
            <a:ext cx="2078328" cy="1097280"/>
          </a:xfrm>
        </p:spPr>
        <p:txBody>
          <a:bodyPr rtlCol="0">
            <a:normAutofit/>
          </a:bodyPr>
          <a:lstStyle/>
          <a:p>
            <a:pPr rtl="0"/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</a:rPr>
              <a:t>By John Wu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3251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>
            <a:extLst>
              <a:ext uri="{FF2B5EF4-FFF2-40B4-BE49-F238E27FC236}">
                <a16:creationId xmlns:a16="http://schemas.microsoft.com/office/drawing/2014/main" id="{BABBE3B1-19F6-40E1-B1AA-5B44AF6A3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372600" cy="1295400"/>
          </a:xfrm>
        </p:spPr>
        <p:txBody>
          <a:bodyPr rtlCol="0">
            <a:normAutofit/>
          </a:bodyPr>
          <a:lstStyle/>
          <a:p>
            <a:r>
              <a:rPr lang="zh-CN" altLang="en-US" dirty="0"/>
              <a:t>平台特点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8A81108F-409C-43C5-B2F5-4AF5F8B3AC6B}"/>
              </a:ext>
            </a:extLst>
          </p:cNvPr>
          <p:cNvSpPr/>
          <p:nvPr/>
        </p:nvSpPr>
        <p:spPr>
          <a:xfrm>
            <a:off x="1619250" y="736600"/>
            <a:ext cx="2400300" cy="12954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latin typeface="+mn-ea"/>
              </a:rPr>
              <a:t>供应商</a:t>
            </a:r>
            <a:endParaRPr lang="en-US" altLang="zh-CN" b="1" dirty="0">
              <a:solidFill>
                <a:schemeClr val="tx1"/>
              </a:solidFill>
              <a:latin typeface="+mn-ea"/>
            </a:endParaRPr>
          </a:p>
          <a:p>
            <a:r>
              <a:rPr lang="zh-CN" altLang="en-US" sz="1200" dirty="0">
                <a:solidFill>
                  <a:schemeClr val="tx1"/>
                </a:solidFill>
                <a:latin typeface="+mn-ea"/>
              </a:rPr>
              <a:t>供应商在平台发布商品，设置 供货价，直接对消赛者发货及 提供售后。</a:t>
            </a:r>
          </a:p>
        </p:txBody>
      </p:sp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D2D46BC2-8F6C-4CD4-8F36-5958C2A6BB56}"/>
              </a:ext>
            </a:extLst>
          </p:cNvPr>
          <p:cNvSpPr/>
          <p:nvPr/>
        </p:nvSpPr>
        <p:spPr>
          <a:xfrm>
            <a:off x="1619250" y="2247900"/>
            <a:ext cx="2400300" cy="12954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+mn-ea"/>
              </a:rPr>
              <a:t>B2B</a:t>
            </a:r>
            <a:r>
              <a:rPr lang="zh-CN" altLang="en-US" b="1" dirty="0">
                <a:solidFill>
                  <a:schemeClr val="tx1"/>
                </a:solidFill>
                <a:latin typeface="+mn-ea"/>
              </a:rPr>
              <a:t>平台</a:t>
            </a:r>
            <a:endParaRPr lang="en-US" altLang="zh-CN" b="1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zh-CN" altLang="en-US" sz="1200" dirty="0">
                <a:solidFill>
                  <a:schemeClr val="tx1"/>
                </a:solidFill>
                <a:latin typeface="+mn-ea"/>
              </a:rPr>
              <a:t>平台审核商品，设置销售价</a:t>
            </a:r>
            <a:r>
              <a:rPr lang="en-US" altLang="zh-CN" sz="1200" dirty="0">
                <a:solidFill>
                  <a:schemeClr val="tx1"/>
                </a:solidFill>
                <a:latin typeface="+mn-ea"/>
              </a:rPr>
              <a:t>, </a:t>
            </a:r>
            <a:r>
              <a:rPr lang="zh-CN" altLang="en-US" sz="1200" dirty="0">
                <a:solidFill>
                  <a:schemeClr val="tx1"/>
                </a:solidFill>
                <a:latin typeface="+mn-ea"/>
              </a:rPr>
              <a:t>专心经营对外推广促销活动</a:t>
            </a:r>
            <a:r>
              <a:rPr lang="en-US" altLang="zh-CN" sz="1200" dirty="0">
                <a:solidFill>
                  <a:schemeClr val="tx1"/>
                </a:solidFill>
                <a:latin typeface="+mn-ea"/>
              </a:rPr>
              <a:t>,</a:t>
            </a:r>
            <a:r>
              <a:rPr lang="zh-CN" altLang="en-US" sz="1200" dirty="0">
                <a:solidFill>
                  <a:schemeClr val="tx1"/>
                </a:solidFill>
                <a:latin typeface="+mn-ea"/>
              </a:rPr>
              <a:t>还能实现平台</a:t>
            </a:r>
            <a:r>
              <a:rPr lang="en-US" altLang="zh-CN" sz="1200" dirty="0">
                <a:solidFill>
                  <a:schemeClr val="tx1"/>
                </a:solidFill>
                <a:latin typeface="+mn-ea"/>
              </a:rPr>
              <a:t>0</a:t>
            </a:r>
            <a:r>
              <a:rPr lang="zh-CN" altLang="en-US" sz="1200" dirty="0">
                <a:solidFill>
                  <a:schemeClr val="tx1"/>
                </a:solidFill>
                <a:latin typeface="+mn-ea"/>
              </a:rPr>
              <a:t>仓储。</a:t>
            </a:r>
          </a:p>
        </p:txBody>
      </p: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CE27F34F-D5E5-4D89-80DB-B4917D9D01C9}"/>
              </a:ext>
            </a:extLst>
          </p:cNvPr>
          <p:cNvSpPr/>
          <p:nvPr/>
        </p:nvSpPr>
        <p:spPr>
          <a:xfrm>
            <a:off x="1619250" y="3784600"/>
            <a:ext cx="2400300" cy="12954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+mn-ea"/>
              </a:rPr>
              <a:t>B2C</a:t>
            </a:r>
            <a:r>
              <a:rPr lang="zh-CN" altLang="en-US" b="1" dirty="0">
                <a:solidFill>
                  <a:schemeClr val="tx1"/>
                </a:solidFill>
                <a:latin typeface="+mn-ea"/>
              </a:rPr>
              <a:t>平台</a:t>
            </a:r>
            <a:endParaRPr lang="en-US" altLang="zh-CN" b="1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zh-CN" altLang="en-US" sz="1200" dirty="0">
                <a:solidFill>
                  <a:schemeClr val="tx1"/>
                </a:solidFill>
                <a:latin typeface="+mn-ea"/>
              </a:rPr>
              <a:t>自我推广消费平台，打造晨风个性化商品，建立品牌服务。</a:t>
            </a:r>
          </a:p>
        </p:txBody>
      </p: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4C499AB2-AF9D-40D5-862E-30C569E6192C}"/>
              </a:ext>
            </a:extLst>
          </p:cNvPr>
          <p:cNvSpPr/>
          <p:nvPr/>
        </p:nvSpPr>
        <p:spPr>
          <a:xfrm>
            <a:off x="1619250" y="5321300"/>
            <a:ext cx="2400300" cy="12954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消费者</a:t>
            </a:r>
            <a:endParaRPr lang="en-US" altLang="zh-CN" b="1" dirty="0">
              <a:solidFill>
                <a:schemeClr val="tx1"/>
              </a:solidFill>
            </a:endParaRPr>
          </a:p>
          <a:p>
            <a:pPr algn="ctr"/>
            <a:r>
              <a:rPr lang="zh-CN" altLang="en-US" sz="1200" dirty="0">
                <a:solidFill>
                  <a:schemeClr val="tx1"/>
                </a:solidFill>
                <a:latin typeface="+mn-ea"/>
              </a:rPr>
              <a:t>方便快捷由供应商发货和售后，减少物流流程，加快收货和退</a:t>
            </a:r>
            <a:r>
              <a:rPr lang="en-US" altLang="zh-CN" sz="1200" dirty="0">
                <a:solidFill>
                  <a:schemeClr val="tx1"/>
                </a:solidFill>
                <a:latin typeface="+mn-ea"/>
              </a:rPr>
              <a:t>/</a:t>
            </a:r>
            <a:r>
              <a:rPr lang="zh-CN" altLang="en-US" sz="1200" dirty="0">
                <a:solidFill>
                  <a:schemeClr val="tx1"/>
                </a:solidFill>
                <a:latin typeface="+mn-ea"/>
              </a:rPr>
              <a:t>换货时间。</a:t>
            </a:r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53BB9CD7-440A-49E6-AA85-4B43BE5EBCA0}"/>
              </a:ext>
            </a:extLst>
          </p:cNvPr>
          <p:cNvCxnSpPr/>
          <p:nvPr/>
        </p:nvCxnSpPr>
        <p:spPr>
          <a:xfrm>
            <a:off x="4330700" y="1384300"/>
            <a:ext cx="14097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0FAA9F63-3C8F-4B2E-B3AD-71D567A1F788}"/>
              </a:ext>
            </a:extLst>
          </p:cNvPr>
          <p:cNvCxnSpPr/>
          <p:nvPr/>
        </p:nvCxnSpPr>
        <p:spPr>
          <a:xfrm>
            <a:off x="4330700" y="2908300"/>
            <a:ext cx="1409700" cy="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C74AA122-2B3C-4AF3-B157-F47DE093833A}"/>
              </a:ext>
            </a:extLst>
          </p:cNvPr>
          <p:cNvCxnSpPr/>
          <p:nvPr/>
        </p:nvCxnSpPr>
        <p:spPr>
          <a:xfrm>
            <a:off x="4311650" y="4457700"/>
            <a:ext cx="1409700" cy="0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A536084D-DD67-4831-AC61-D1862D634B72}"/>
              </a:ext>
            </a:extLst>
          </p:cNvPr>
          <p:cNvCxnSpPr/>
          <p:nvPr/>
        </p:nvCxnSpPr>
        <p:spPr>
          <a:xfrm>
            <a:off x="4311650" y="5969000"/>
            <a:ext cx="1409700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86D192A8-98E3-4DDD-BBB4-F3091E3D9381}"/>
              </a:ext>
            </a:extLst>
          </p:cNvPr>
          <p:cNvSpPr/>
          <p:nvPr/>
        </p:nvSpPr>
        <p:spPr>
          <a:xfrm>
            <a:off x="6051550" y="692150"/>
            <a:ext cx="5137150" cy="12954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BEFEC6C8-D91E-4031-83BE-5DCC2F63F0E6}"/>
              </a:ext>
            </a:extLst>
          </p:cNvPr>
          <p:cNvSpPr/>
          <p:nvPr/>
        </p:nvSpPr>
        <p:spPr>
          <a:xfrm>
            <a:off x="6051550" y="2336800"/>
            <a:ext cx="5137150" cy="12954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C5702952-88B5-4799-9785-207B5AA7F352}"/>
              </a:ext>
            </a:extLst>
          </p:cNvPr>
          <p:cNvSpPr/>
          <p:nvPr/>
        </p:nvSpPr>
        <p:spPr>
          <a:xfrm>
            <a:off x="6051550" y="3816350"/>
            <a:ext cx="5137150" cy="12954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6E072A86-1335-4406-B2C1-AFA36F0A0BFD}"/>
              </a:ext>
            </a:extLst>
          </p:cNvPr>
          <p:cNvSpPr/>
          <p:nvPr/>
        </p:nvSpPr>
        <p:spPr>
          <a:xfrm>
            <a:off x="6013450" y="5321300"/>
            <a:ext cx="5175250" cy="12954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9467EE1E-32E5-49AA-AA95-433195D7D11C}"/>
              </a:ext>
            </a:extLst>
          </p:cNvPr>
          <p:cNvSpPr txBox="1"/>
          <p:nvPr/>
        </p:nvSpPr>
        <p:spPr>
          <a:xfrm>
            <a:off x="4604434" y="102766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提供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AFE1CF9C-2B29-41A5-8E1E-20A35623838E}"/>
              </a:ext>
            </a:extLst>
          </p:cNvPr>
          <p:cNvSpPr txBox="1"/>
          <p:nvPr/>
        </p:nvSpPr>
        <p:spPr>
          <a:xfrm>
            <a:off x="4604434" y="257706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转化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5E864CCC-1FF2-4A4A-ACE6-FB0E1DFB1D94}"/>
              </a:ext>
            </a:extLst>
          </p:cNvPr>
          <p:cNvSpPr txBox="1"/>
          <p:nvPr/>
        </p:nvSpPr>
        <p:spPr>
          <a:xfrm>
            <a:off x="4604433" y="408836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负责</a:t>
            </a: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D05686F7-4C6C-42BF-A589-A599D500A5B3}"/>
              </a:ext>
            </a:extLst>
          </p:cNvPr>
          <p:cNvSpPr txBox="1"/>
          <p:nvPr/>
        </p:nvSpPr>
        <p:spPr>
          <a:xfrm>
            <a:off x="4622797" y="562506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触点</a:t>
            </a:r>
          </a:p>
        </p:txBody>
      </p: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F1E05880-545F-448D-9D57-F46F1A6A1551}"/>
              </a:ext>
            </a:extLst>
          </p:cNvPr>
          <p:cNvSpPr/>
          <p:nvPr/>
        </p:nvSpPr>
        <p:spPr>
          <a:xfrm>
            <a:off x="6375400" y="825501"/>
            <a:ext cx="1117600" cy="41909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商品管理</a:t>
            </a:r>
          </a:p>
        </p:txBody>
      </p:sp>
      <p:sp>
        <p:nvSpPr>
          <p:cNvPr id="59" name="矩形: 圆角 58">
            <a:extLst>
              <a:ext uri="{FF2B5EF4-FFF2-40B4-BE49-F238E27FC236}">
                <a16:creationId xmlns:a16="http://schemas.microsoft.com/office/drawing/2014/main" id="{D0B095CD-4B1A-44AA-BBE2-31AC8B5D721A}"/>
              </a:ext>
            </a:extLst>
          </p:cNvPr>
          <p:cNvSpPr/>
          <p:nvPr/>
        </p:nvSpPr>
        <p:spPr>
          <a:xfrm>
            <a:off x="7734985" y="825501"/>
            <a:ext cx="1117600" cy="41909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订单管理</a:t>
            </a:r>
          </a:p>
        </p:txBody>
      </p:sp>
      <p:sp>
        <p:nvSpPr>
          <p:cNvPr id="60" name="矩形: 圆角 59">
            <a:extLst>
              <a:ext uri="{FF2B5EF4-FFF2-40B4-BE49-F238E27FC236}">
                <a16:creationId xmlns:a16="http://schemas.microsoft.com/office/drawing/2014/main" id="{B01DA410-0226-44A4-9210-89D74D139D5B}"/>
              </a:ext>
            </a:extLst>
          </p:cNvPr>
          <p:cNvSpPr/>
          <p:nvPr/>
        </p:nvSpPr>
        <p:spPr>
          <a:xfrm>
            <a:off x="9163050" y="825501"/>
            <a:ext cx="1117600" cy="41909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售后管理</a:t>
            </a:r>
          </a:p>
        </p:txBody>
      </p: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B522CF03-1B4E-4CB4-8F98-B1401880E504}"/>
              </a:ext>
            </a:extLst>
          </p:cNvPr>
          <p:cNvSpPr/>
          <p:nvPr/>
        </p:nvSpPr>
        <p:spPr>
          <a:xfrm>
            <a:off x="6419165" y="1508126"/>
            <a:ext cx="1117600" cy="41909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仓储管理</a:t>
            </a:r>
          </a:p>
        </p:txBody>
      </p:sp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7C422D94-7ADD-4BAB-BD3D-2A1DA4208EFB}"/>
              </a:ext>
            </a:extLst>
          </p:cNvPr>
          <p:cNvSpPr/>
          <p:nvPr/>
        </p:nvSpPr>
        <p:spPr>
          <a:xfrm>
            <a:off x="7734985" y="1489077"/>
            <a:ext cx="1117600" cy="41909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结算管理</a:t>
            </a:r>
          </a:p>
        </p:txBody>
      </p: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2DD77DDE-2164-42F3-A459-F74499A5BC95}"/>
              </a:ext>
            </a:extLst>
          </p:cNvPr>
          <p:cNvSpPr/>
          <p:nvPr/>
        </p:nvSpPr>
        <p:spPr>
          <a:xfrm>
            <a:off x="9197633" y="1479550"/>
            <a:ext cx="1117600" cy="41909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物流管理</a:t>
            </a:r>
          </a:p>
        </p:txBody>
      </p:sp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27F52DF8-FCDC-4614-B68A-88087475919B}"/>
              </a:ext>
            </a:extLst>
          </p:cNvPr>
          <p:cNvSpPr/>
          <p:nvPr/>
        </p:nvSpPr>
        <p:spPr>
          <a:xfrm>
            <a:off x="6419165" y="2436814"/>
            <a:ext cx="1117600" cy="41909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佣金管理</a:t>
            </a:r>
          </a:p>
        </p:txBody>
      </p: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A7343017-0E88-4E90-BD0A-71B3D83E6B42}"/>
              </a:ext>
            </a:extLst>
          </p:cNvPr>
          <p:cNvSpPr/>
          <p:nvPr/>
        </p:nvSpPr>
        <p:spPr>
          <a:xfrm>
            <a:off x="7778750" y="2436814"/>
            <a:ext cx="1117600" cy="41909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营销管理</a:t>
            </a:r>
          </a:p>
        </p:txBody>
      </p:sp>
      <p:sp>
        <p:nvSpPr>
          <p:cNvPr id="66" name="矩形: 圆角 65">
            <a:extLst>
              <a:ext uri="{FF2B5EF4-FFF2-40B4-BE49-F238E27FC236}">
                <a16:creationId xmlns:a16="http://schemas.microsoft.com/office/drawing/2014/main" id="{B0C6A026-A107-4CD0-9333-DFC3783A5E71}"/>
              </a:ext>
            </a:extLst>
          </p:cNvPr>
          <p:cNvSpPr/>
          <p:nvPr/>
        </p:nvSpPr>
        <p:spPr>
          <a:xfrm>
            <a:off x="9206815" y="2436814"/>
            <a:ext cx="1117600" cy="41909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大客户管理</a:t>
            </a:r>
          </a:p>
        </p:txBody>
      </p:sp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21359CD3-9FD9-4E3F-AAF5-B44F6F5D0450}"/>
              </a:ext>
            </a:extLst>
          </p:cNvPr>
          <p:cNvSpPr/>
          <p:nvPr/>
        </p:nvSpPr>
        <p:spPr>
          <a:xfrm>
            <a:off x="6462930" y="3119439"/>
            <a:ext cx="1117600" cy="41909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结算管理</a:t>
            </a:r>
          </a:p>
        </p:txBody>
      </p:sp>
      <p:sp>
        <p:nvSpPr>
          <p:cNvPr id="68" name="矩形: 圆角 67">
            <a:extLst>
              <a:ext uri="{FF2B5EF4-FFF2-40B4-BE49-F238E27FC236}">
                <a16:creationId xmlns:a16="http://schemas.microsoft.com/office/drawing/2014/main" id="{C40711DB-0909-471C-BB4E-9BB1E2EEC29E}"/>
              </a:ext>
            </a:extLst>
          </p:cNvPr>
          <p:cNvSpPr/>
          <p:nvPr/>
        </p:nvSpPr>
        <p:spPr>
          <a:xfrm>
            <a:off x="7778750" y="3100390"/>
            <a:ext cx="1117600" cy="41909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统计分析</a:t>
            </a:r>
          </a:p>
        </p:txBody>
      </p:sp>
      <p:sp>
        <p:nvSpPr>
          <p:cNvPr id="69" name="矩形: 圆角 68">
            <a:extLst>
              <a:ext uri="{FF2B5EF4-FFF2-40B4-BE49-F238E27FC236}">
                <a16:creationId xmlns:a16="http://schemas.microsoft.com/office/drawing/2014/main" id="{8284D7B1-3F37-4153-AD4D-BBA025BBC843}"/>
              </a:ext>
            </a:extLst>
          </p:cNvPr>
          <p:cNvSpPr/>
          <p:nvPr/>
        </p:nvSpPr>
        <p:spPr>
          <a:xfrm>
            <a:off x="9241398" y="3090863"/>
            <a:ext cx="1117600" cy="41909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渠道管理</a:t>
            </a:r>
          </a:p>
        </p:txBody>
      </p:sp>
      <p:sp>
        <p:nvSpPr>
          <p:cNvPr id="70" name="矩形: 圆角 69">
            <a:extLst>
              <a:ext uri="{FF2B5EF4-FFF2-40B4-BE49-F238E27FC236}">
                <a16:creationId xmlns:a16="http://schemas.microsoft.com/office/drawing/2014/main" id="{4EC90A77-827C-4ED1-88DD-8AAB23C836CD}"/>
              </a:ext>
            </a:extLst>
          </p:cNvPr>
          <p:cNvSpPr/>
          <p:nvPr/>
        </p:nvSpPr>
        <p:spPr>
          <a:xfrm>
            <a:off x="6462930" y="3925888"/>
            <a:ext cx="1117600" cy="41909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客户管理</a:t>
            </a:r>
          </a:p>
        </p:txBody>
      </p:sp>
      <p:sp>
        <p:nvSpPr>
          <p:cNvPr id="71" name="矩形: 圆角 70">
            <a:extLst>
              <a:ext uri="{FF2B5EF4-FFF2-40B4-BE49-F238E27FC236}">
                <a16:creationId xmlns:a16="http://schemas.microsoft.com/office/drawing/2014/main" id="{042FFC2C-0A9A-4BBE-9629-EBD4691F71EF}"/>
              </a:ext>
            </a:extLst>
          </p:cNvPr>
          <p:cNvSpPr/>
          <p:nvPr/>
        </p:nvSpPr>
        <p:spPr>
          <a:xfrm>
            <a:off x="7822515" y="3925888"/>
            <a:ext cx="1117600" cy="41909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活动管理</a:t>
            </a:r>
          </a:p>
        </p:txBody>
      </p:sp>
      <p:sp>
        <p:nvSpPr>
          <p:cNvPr id="72" name="矩形: 圆角 71">
            <a:extLst>
              <a:ext uri="{FF2B5EF4-FFF2-40B4-BE49-F238E27FC236}">
                <a16:creationId xmlns:a16="http://schemas.microsoft.com/office/drawing/2014/main" id="{056B9660-7216-4B86-AECC-84365155DA5D}"/>
              </a:ext>
            </a:extLst>
          </p:cNvPr>
          <p:cNvSpPr/>
          <p:nvPr/>
        </p:nvSpPr>
        <p:spPr>
          <a:xfrm>
            <a:off x="9250580" y="3925888"/>
            <a:ext cx="1117600" cy="41909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广告管理</a:t>
            </a:r>
          </a:p>
        </p:txBody>
      </p:sp>
      <p:sp>
        <p:nvSpPr>
          <p:cNvPr id="73" name="矩形: 圆角 72">
            <a:extLst>
              <a:ext uri="{FF2B5EF4-FFF2-40B4-BE49-F238E27FC236}">
                <a16:creationId xmlns:a16="http://schemas.microsoft.com/office/drawing/2014/main" id="{CC8E3A17-65E7-4FFC-8232-FE20BED81C14}"/>
              </a:ext>
            </a:extLst>
          </p:cNvPr>
          <p:cNvSpPr/>
          <p:nvPr/>
        </p:nvSpPr>
        <p:spPr>
          <a:xfrm>
            <a:off x="6506695" y="4608513"/>
            <a:ext cx="1117600" cy="41909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设备管理</a:t>
            </a:r>
          </a:p>
        </p:txBody>
      </p:sp>
      <p:sp>
        <p:nvSpPr>
          <p:cNvPr id="74" name="矩形: 圆角 73">
            <a:extLst>
              <a:ext uri="{FF2B5EF4-FFF2-40B4-BE49-F238E27FC236}">
                <a16:creationId xmlns:a16="http://schemas.microsoft.com/office/drawing/2014/main" id="{8AD00C07-ED22-4A95-935A-C2F75635ADD9}"/>
              </a:ext>
            </a:extLst>
          </p:cNvPr>
          <p:cNvSpPr/>
          <p:nvPr/>
        </p:nvSpPr>
        <p:spPr>
          <a:xfrm>
            <a:off x="7822515" y="4602164"/>
            <a:ext cx="1117600" cy="41909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预警提示</a:t>
            </a:r>
          </a:p>
        </p:txBody>
      </p:sp>
      <p:sp>
        <p:nvSpPr>
          <p:cNvPr id="75" name="矩形: 圆角 74">
            <a:extLst>
              <a:ext uri="{FF2B5EF4-FFF2-40B4-BE49-F238E27FC236}">
                <a16:creationId xmlns:a16="http://schemas.microsoft.com/office/drawing/2014/main" id="{2598120E-FA98-45DD-A448-6E6433EB5566}"/>
              </a:ext>
            </a:extLst>
          </p:cNvPr>
          <p:cNvSpPr/>
          <p:nvPr/>
        </p:nvSpPr>
        <p:spPr>
          <a:xfrm>
            <a:off x="9285163" y="4579937"/>
            <a:ext cx="1117600" cy="41909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市场分析</a:t>
            </a:r>
          </a:p>
        </p:txBody>
      </p:sp>
      <p:sp>
        <p:nvSpPr>
          <p:cNvPr id="76" name="矩形: 圆角 75">
            <a:extLst>
              <a:ext uri="{FF2B5EF4-FFF2-40B4-BE49-F238E27FC236}">
                <a16:creationId xmlns:a16="http://schemas.microsoft.com/office/drawing/2014/main" id="{CECE8BA9-702A-4AD8-B14F-6BF4377AF3DE}"/>
              </a:ext>
            </a:extLst>
          </p:cNvPr>
          <p:cNvSpPr/>
          <p:nvPr/>
        </p:nvSpPr>
        <p:spPr>
          <a:xfrm>
            <a:off x="6489015" y="5379243"/>
            <a:ext cx="1117600" cy="41909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PC</a:t>
            </a:r>
            <a:r>
              <a:rPr lang="zh-CN" altLang="en-US" sz="1200" dirty="0">
                <a:solidFill>
                  <a:schemeClr val="tx1"/>
                </a:solidFill>
              </a:rPr>
              <a:t>商城</a:t>
            </a:r>
          </a:p>
        </p:txBody>
      </p:sp>
      <p:sp>
        <p:nvSpPr>
          <p:cNvPr id="77" name="矩形: 圆角 76">
            <a:extLst>
              <a:ext uri="{FF2B5EF4-FFF2-40B4-BE49-F238E27FC236}">
                <a16:creationId xmlns:a16="http://schemas.microsoft.com/office/drawing/2014/main" id="{952665FE-6016-446D-ACB1-2E615DF28D39}"/>
              </a:ext>
            </a:extLst>
          </p:cNvPr>
          <p:cNvSpPr/>
          <p:nvPr/>
        </p:nvSpPr>
        <p:spPr>
          <a:xfrm>
            <a:off x="7848600" y="5379243"/>
            <a:ext cx="1117600" cy="41909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微信商城</a:t>
            </a:r>
          </a:p>
        </p:txBody>
      </p:sp>
      <p:sp>
        <p:nvSpPr>
          <p:cNvPr id="78" name="矩形: 圆角 77">
            <a:extLst>
              <a:ext uri="{FF2B5EF4-FFF2-40B4-BE49-F238E27FC236}">
                <a16:creationId xmlns:a16="http://schemas.microsoft.com/office/drawing/2014/main" id="{3A4CCC6E-3C0C-4CD0-A41E-A44C8A16AE45}"/>
              </a:ext>
            </a:extLst>
          </p:cNvPr>
          <p:cNvSpPr/>
          <p:nvPr/>
        </p:nvSpPr>
        <p:spPr>
          <a:xfrm>
            <a:off x="9276665" y="5379243"/>
            <a:ext cx="1117600" cy="41909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Pad</a:t>
            </a:r>
            <a:r>
              <a:rPr lang="zh-CN" altLang="en-US" sz="1200" dirty="0">
                <a:solidFill>
                  <a:schemeClr val="tx1"/>
                </a:solidFill>
              </a:rPr>
              <a:t>商城</a:t>
            </a:r>
          </a:p>
        </p:txBody>
      </p:sp>
      <p:sp>
        <p:nvSpPr>
          <p:cNvPr id="79" name="矩形: 圆角 78">
            <a:extLst>
              <a:ext uri="{FF2B5EF4-FFF2-40B4-BE49-F238E27FC236}">
                <a16:creationId xmlns:a16="http://schemas.microsoft.com/office/drawing/2014/main" id="{92AADEC1-5CE1-4453-AFDC-C1856B3A81D5}"/>
              </a:ext>
            </a:extLst>
          </p:cNvPr>
          <p:cNvSpPr/>
          <p:nvPr/>
        </p:nvSpPr>
        <p:spPr>
          <a:xfrm>
            <a:off x="6532780" y="6061868"/>
            <a:ext cx="1117600" cy="41909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Android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80" name="矩形: 圆角 79">
            <a:extLst>
              <a:ext uri="{FF2B5EF4-FFF2-40B4-BE49-F238E27FC236}">
                <a16:creationId xmlns:a16="http://schemas.microsoft.com/office/drawing/2014/main" id="{A6673CE2-8072-4235-8C27-2DA550C2293D}"/>
              </a:ext>
            </a:extLst>
          </p:cNvPr>
          <p:cNvSpPr/>
          <p:nvPr/>
        </p:nvSpPr>
        <p:spPr>
          <a:xfrm>
            <a:off x="7848600" y="6068219"/>
            <a:ext cx="1117600" cy="41909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IOS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81" name="矩形: 圆角 80">
            <a:extLst>
              <a:ext uri="{FF2B5EF4-FFF2-40B4-BE49-F238E27FC236}">
                <a16:creationId xmlns:a16="http://schemas.microsoft.com/office/drawing/2014/main" id="{FCB866A8-498D-4A58-AF6F-35F948F8BF32}"/>
              </a:ext>
            </a:extLst>
          </p:cNvPr>
          <p:cNvSpPr/>
          <p:nvPr/>
        </p:nvSpPr>
        <p:spPr>
          <a:xfrm>
            <a:off x="9311248" y="6033292"/>
            <a:ext cx="1117600" cy="41909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小程序</a:t>
            </a:r>
          </a:p>
        </p:txBody>
      </p:sp>
    </p:spTree>
    <p:extLst>
      <p:ext uri="{BB962C8B-B14F-4D97-AF65-F5344CB8AC3E}">
        <p14:creationId xmlns:p14="http://schemas.microsoft.com/office/powerpoint/2010/main" val="1207063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8900" y="-647700"/>
            <a:ext cx="4813300" cy="1295400"/>
          </a:xfrm>
        </p:spPr>
        <p:txBody>
          <a:bodyPr rtlCol="0"/>
          <a:lstStyle/>
          <a:p>
            <a:r>
              <a:rPr lang="zh-CN" altLang="en-US" dirty="0"/>
              <a:t>产品平台全景图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F7D66E1D-DA43-47F4-8506-270128C25E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1475" y="1089611"/>
            <a:ext cx="6191250" cy="649288"/>
          </a:xfrm>
          <a:prstGeom prst="rect">
            <a:avLst/>
          </a:prstGeom>
          <a:solidFill>
            <a:srgbClr val="EBEFDD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tIns="27432"/>
          <a:lstStyle/>
          <a:p>
            <a:pPr algn="ctr">
              <a:lnSpc>
                <a:spcPct val="90000"/>
              </a:lnSpc>
            </a:pPr>
            <a:endParaRPr lang="zh-CN" altLang="en-US" sz="1200" b="1"/>
          </a:p>
        </p:txBody>
      </p:sp>
      <p:sp>
        <p:nvSpPr>
          <p:cNvPr id="7" name="Text Box 23">
            <a:extLst>
              <a:ext uri="{FF2B5EF4-FFF2-40B4-BE49-F238E27FC236}">
                <a16:creationId xmlns:a16="http://schemas.microsoft.com/office/drawing/2014/main" id="{C6B8B40C-CCD3-48D4-BFBE-29DE1E6CA9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1338" y="1362661"/>
            <a:ext cx="804862" cy="288925"/>
          </a:xfrm>
          <a:prstGeom prst="rect">
            <a:avLst/>
          </a:prstGeom>
          <a:solidFill>
            <a:srgbClr val="C7C983"/>
          </a:solidFill>
          <a:ln w="12700" algn="ctr">
            <a:solidFill>
              <a:schemeClr val="bg1"/>
            </a:solidFill>
            <a:miter lim="800000"/>
            <a:headEnd/>
            <a:tailEnd/>
          </a:ln>
        </p:spPr>
        <p:txBody>
          <a:bodyPr lIns="18000" tIns="36000" rIns="18000" bIns="36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fontAlgn="ctr" hangingPunct="1">
              <a:spcBef>
                <a:spcPct val="10000"/>
              </a:spcBef>
            </a:pPr>
            <a:r>
              <a:rPr lang="zh-CN" altLang="en-US" sz="1200" dirty="0">
                <a:latin typeface="宋体" pitchFamily="2" charset="-122"/>
              </a:rPr>
              <a:t>栏位管理</a:t>
            </a:r>
          </a:p>
        </p:txBody>
      </p:sp>
      <p:sp>
        <p:nvSpPr>
          <p:cNvPr id="8" name="Text Box 24">
            <a:extLst>
              <a:ext uri="{FF2B5EF4-FFF2-40B4-BE49-F238E27FC236}">
                <a16:creationId xmlns:a16="http://schemas.microsoft.com/office/drawing/2014/main" id="{9D2B36DC-2532-415F-8412-64746735ED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7963" y="1362661"/>
            <a:ext cx="803275" cy="288925"/>
          </a:xfrm>
          <a:prstGeom prst="rect">
            <a:avLst/>
          </a:prstGeom>
          <a:solidFill>
            <a:srgbClr val="C7C983"/>
          </a:solidFill>
          <a:ln w="12700" algn="ctr">
            <a:solidFill>
              <a:schemeClr val="bg1"/>
            </a:solidFill>
            <a:miter lim="800000"/>
            <a:headEnd/>
            <a:tailEnd/>
          </a:ln>
        </p:spPr>
        <p:txBody>
          <a:bodyPr lIns="18000" tIns="36000" rIns="18000" bIns="36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fontAlgn="ctr" hangingPunct="1">
              <a:spcBef>
                <a:spcPct val="10000"/>
              </a:spcBef>
            </a:pPr>
            <a:r>
              <a:rPr lang="zh-CN" altLang="en-US" sz="1200">
                <a:latin typeface="宋体" pitchFamily="2" charset="-122"/>
              </a:rPr>
              <a:t>组件管理</a:t>
            </a:r>
          </a:p>
        </p:txBody>
      </p:sp>
      <p:sp>
        <p:nvSpPr>
          <p:cNvPr id="9" name="Text Box 25">
            <a:extLst>
              <a:ext uri="{FF2B5EF4-FFF2-40B4-BE49-F238E27FC236}">
                <a16:creationId xmlns:a16="http://schemas.microsoft.com/office/drawing/2014/main" id="{7B975DA9-62A8-4E7A-90AF-A0A5B02F0E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3000" y="1362661"/>
            <a:ext cx="804863" cy="288925"/>
          </a:xfrm>
          <a:prstGeom prst="rect">
            <a:avLst/>
          </a:prstGeom>
          <a:solidFill>
            <a:srgbClr val="C7C983"/>
          </a:solidFill>
          <a:ln w="12700" algn="ctr">
            <a:solidFill>
              <a:schemeClr val="bg1"/>
            </a:solidFill>
            <a:miter lim="800000"/>
            <a:headEnd/>
            <a:tailEnd/>
          </a:ln>
        </p:spPr>
        <p:txBody>
          <a:bodyPr lIns="18000" tIns="36000" rIns="18000" bIns="36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fontAlgn="ctr" hangingPunct="1">
              <a:spcBef>
                <a:spcPct val="10000"/>
              </a:spcBef>
            </a:pPr>
            <a:r>
              <a:rPr lang="zh-CN" altLang="en-US" sz="1200">
                <a:latin typeface="宋体" pitchFamily="2" charset="-122"/>
              </a:rPr>
              <a:t>主题管理</a:t>
            </a:r>
          </a:p>
        </p:txBody>
      </p:sp>
      <p:sp>
        <p:nvSpPr>
          <p:cNvPr id="10" name="AutoShape 107">
            <a:extLst>
              <a:ext uri="{FF2B5EF4-FFF2-40B4-BE49-F238E27FC236}">
                <a16:creationId xmlns:a16="http://schemas.microsoft.com/office/drawing/2014/main" id="{E670B9E1-1A8B-4699-B6C9-D9ACF55B07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5288" y="1107104"/>
            <a:ext cx="1789112" cy="280928"/>
          </a:xfrm>
          <a:prstGeom prst="flowChartAlternateProcess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>
              <a:lnSpc>
                <a:spcPct val="75000"/>
              </a:lnSpc>
              <a:spcBef>
                <a:spcPct val="20000"/>
              </a:spcBef>
            </a:pPr>
            <a:r>
              <a:rPr lang="zh-CN" altLang="en-US" sz="1400" b="1" dirty="0">
                <a:latin typeface="宋体" pitchFamily="2" charset="-122"/>
              </a:rPr>
              <a:t>统一门户（</a:t>
            </a:r>
            <a:r>
              <a:rPr lang="en-US" altLang="zh-CN" sz="1400" b="1" dirty="0">
                <a:latin typeface="宋体" pitchFamily="2" charset="-122"/>
              </a:rPr>
              <a:t>OA</a:t>
            </a:r>
            <a:r>
              <a:rPr lang="zh-CN" altLang="en-US" sz="1400" b="1" dirty="0">
                <a:latin typeface="宋体" pitchFamily="2" charset="-122"/>
              </a:rPr>
              <a:t>）</a:t>
            </a:r>
          </a:p>
        </p:txBody>
      </p:sp>
      <p:sp>
        <p:nvSpPr>
          <p:cNvPr id="11" name="Text Box 108">
            <a:extLst>
              <a:ext uri="{FF2B5EF4-FFF2-40B4-BE49-F238E27FC236}">
                <a16:creationId xmlns:a16="http://schemas.microsoft.com/office/drawing/2014/main" id="{44C915A0-508A-4009-B93F-A2C774F5BF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59625" y="1362661"/>
            <a:ext cx="804863" cy="285750"/>
          </a:xfrm>
          <a:prstGeom prst="rect">
            <a:avLst/>
          </a:prstGeom>
          <a:solidFill>
            <a:srgbClr val="C7C983"/>
          </a:solidFill>
          <a:ln w="9525" algn="ctr">
            <a:solidFill>
              <a:schemeClr val="bg1"/>
            </a:solidFill>
            <a:miter lim="800000"/>
            <a:headEnd/>
            <a:tailEnd/>
          </a:ln>
        </p:spPr>
        <p:txBody>
          <a:bodyPr lIns="18000" tIns="36000" rIns="18000" bIns="36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fontAlgn="ctr" hangingPunct="1">
              <a:spcBef>
                <a:spcPct val="10000"/>
              </a:spcBef>
            </a:pPr>
            <a:r>
              <a:rPr lang="en-US" altLang="zh-CN" sz="1200" dirty="0">
                <a:latin typeface="宋体" pitchFamily="2" charset="-122"/>
              </a:rPr>
              <a:t>SSO</a:t>
            </a:r>
            <a:endParaRPr lang="zh-CN" altLang="en-US" sz="1200" dirty="0">
              <a:latin typeface="宋体" pitchFamily="2" charset="-122"/>
            </a:endParaRPr>
          </a:p>
        </p:txBody>
      </p:sp>
      <p:sp>
        <p:nvSpPr>
          <p:cNvPr id="12" name="Text Box 110">
            <a:extLst>
              <a:ext uri="{FF2B5EF4-FFF2-40B4-BE49-F238E27FC236}">
                <a16:creationId xmlns:a16="http://schemas.microsoft.com/office/drawing/2014/main" id="{CD697ACC-0F53-48DD-8CFA-69A9F80605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6250" y="1362661"/>
            <a:ext cx="803275" cy="288925"/>
          </a:xfrm>
          <a:prstGeom prst="rect">
            <a:avLst/>
          </a:prstGeom>
          <a:solidFill>
            <a:srgbClr val="C7C983"/>
          </a:solidFill>
          <a:ln w="12700" algn="ctr">
            <a:solidFill>
              <a:schemeClr val="bg1"/>
            </a:solidFill>
            <a:miter lim="800000"/>
            <a:headEnd/>
            <a:tailEnd/>
          </a:ln>
        </p:spPr>
        <p:txBody>
          <a:bodyPr lIns="18000" tIns="36000" rIns="18000" bIns="36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fontAlgn="ctr" hangingPunct="1">
              <a:spcBef>
                <a:spcPct val="10000"/>
              </a:spcBef>
            </a:pPr>
            <a:r>
              <a:rPr lang="zh-CN" altLang="en-US" sz="1200">
                <a:latin typeface="宋体" pitchFamily="2" charset="-122"/>
              </a:rPr>
              <a:t>自助服务</a:t>
            </a:r>
          </a:p>
        </p:txBody>
      </p:sp>
      <p:sp>
        <p:nvSpPr>
          <p:cNvPr id="13" name="Text Box 128">
            <a:extLst>
              <a:ext uri="{FF2B5EF4-FFF2-40B4-BE49-F238E27FC236}">
                <a16:creationId xmlns:a16="http://schemas.microsoft.com/office/drawing/2014/main" id="{7300151A-DF0E-4CF3-8EF1-2B0EEF6D3D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4713" y="1362661"/>
            <a:ext cx="804862" cy="288925"/>
          </a:xfrm>
          <a:prstGeom prst="rect">
            <a:avLst/>
          </a:prstGeom>
          <a:solidFill>
            <a:srgbClr val="C7C983"/>
          </a:solidFill>
          <a:ln w="12700" algn="ctr">
            <a:solidFill>
              <a:schemeClr val="bg1"/>
            </a:solidFill>
            <a:miter lim="800000"/>
            <a:headEnd/>
            <a:tailEnd/>
          </a:ln>
        </p:spPr>
        <p:txBody>
          <a:bodyPr lIns="18000" tIns="36000" rIns="18000" bIns="36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fontAlgn="ctr" hangingPunct="1">
              <a:spcBef>
                <a:spcPct val="10000"/>
              </a:spcBef>
            </a:pPr>
            <a:r>
              <a:rPr lang="zh-CN" altLang="en-US" sz="1200" dirty="0">
                <a:latin typeface="宋体" pitchFamily="2" charset="-122"/>
              </a:rPr>
              <a:t>设备管理</a:t>
            </a:r>
            <a:endParaRPr lang="en-US" altLang="zh-CN" sz="1200" dirty="0">
              <a:latin typeface="宋体" pitchFamily="2" charset="-122"/>
            </a:endParaRPr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B9F2D407-F1D0-46D5-8D24-60BFC9B079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6075" y="1095961"/>
            <a:ext cx="1222375" cy="38290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tIns="27432"/>
          <a:lstStyle/>
          <a:p>
            <a:pPr algn="ctr">
              <a:lnSpc>
                <a:spcPct val="90000"/>
              </a:lnSpc>
              <a:defRPr/>
            </a:pPr>
            <a:r>
              <a:rPr lang="zh-CN" altLang="en-US" sz="1400" b="1" dirty="0">
                <a:latin typeface="Arial" pitchFamily="34" charset="0"/>
              </a:rPr>
              <a:t>客户与账户</a:t>
            </a:r>
          </a:p>
        </p:txBody>
      </p:sp>
      <p:sp>
        <p:nvSpPr>
          <p:cNvPr id="15" name="Text Box 74">
            <a:extLst>
              <a:ext uri="{FF2B5EF4-FFF2-40B4-BE49-F238E27FC236}">
                <a16:creationId xmlns:a16="http://schemas.microsoft.com/office/drawing/2014/main" id="{BB8901D0-E724-448B-B59F-59770AA0F9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1456324"/>
            <a:ext cx="8636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1200" b="1">
                <a:latin typeface="宋体" pitchFamily="2" charset="-122"/>
              </a:rPr>
              <a:t>客户管理</a:t>
            </a:r>
          </a:p>
        </p:txBody>
      </p:sp>
      <p:sp>
        <p:nvSpPr>
          <p:cNvPr id="16" name="Text Box 75">
            <a:extLst>
              <a:ext uri="{FF2B5EF4-FFF2-40B4-BE49-F238E27FC236}">
                <a16:creationId xmlns:a16="http://schemas.microsoft.com/office/drawing/2014/main" id="{C50C0374-F09A-43E1-BEB2-AADCFE4F20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1765886"/>
            <a:ext cx="1012825" cy="268288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2700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lIns="18000" tIns="36000" rIns="18000" bIns="36000">
            <a:spAutoFit/>
          </a:bodyPr>
          <a:lstStyle/>
          <a:p>
            <a:pPr algn="ctr" fontAlgn="ctr">
              <a:spcBef>
                <a:spcPct val="10000"/>
              </a:spcBef>
              <a:defRPr/>
            </a:pPr>
            <a:r>
              <a:rPr lang="zh-CN" altLang="en-US" sz="1200">
                <a:solidFill>
                  <a:schemeClr val="bg1"/>
                </a:solidFill>
                <a:latin typeface="宋体" charset="-122"/>
              </a:rPr>
              <a:t>客户信息管理</a:t>
            </a:r>
          </a:p>
        </p:txBody>
      </p:sp>
      <p:sp>
        <p:nvSpPr>
          <p:cNvPr id="17" name="Text Box 76">
            <a:extLst>
              <a:ext uri="{FF2B5EF4-FFF2-40B4-BE49-F238E27FC236}">
                <a16:creationId xmlns:a16="http://schemas.microsoft.com/office/drawing/2014/main" id="{D68082A1-24AB-4962-A953-C94E9053A9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2091324"/>
            <a:ext cx="1012825" cy="268287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2700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lIns="18000" tIns="36000" rIns="18000" bIns="36000">
            <a:spAutoFit/>
          </a:bodyPr>
          <a:lstStyle/>
          <a:p>
            <a:pPr algn="ctr" fontAlgn="ctr">
              <a:spcBef>
                <a:spcPct val="10000"/>
              </a:spcBef>
              <a:defRPr/>
            </a:pPr>
            <a:r>
              <a:rPr lang="zh-CN" altLang="en-US" sz="1200">
                <a:solidFill>
                  <a:schemeClr val="bg1"/>
                </a:solidFill>
                <a:latin typeface="宋体" charset="-122"/>
              </a:rPr>
              <a:t>客户风险管理</a:t>
            </a:r>
          </a:p>
        </p:txBody>
      </p:sp>
      <p:sp>
        <p:nvSpPr>
          <p:cNvPr id="18" name="Text Box 89">
            <a:extLst>
              <a:ext uri="{FF2B5EF4-FFF2-40B4-BE49-F238E27FC236}">
                <a16:creationId xmlns:a16="http://schemas.microsoft.com/office/drawing/2014/main" id="{AEE9E3AA-C570-46B1-B6F5-31FAE55736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2404146"/>
            <a:ext cx="1014413" cy="268287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2700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lIns="18000" tIns="36000" rIns="18000" bIns="36000">
            <a:spAutoFit/>
          </a:bodyPr>
          <a:lstStyle/>
          <a:p>
            <a:pPr algn="ctr" fontAlgn="ctr">
              <a:spcBef>
                <a:spcPct val="10000"/>
              </a:spcBef>
              <a:defRPr/>
            </a:pPr>
            <a:r>
              <a:rPr lang="zh-CN" altLang="en-US" sz="1200" dirty="0">
                <a:solidFill>
                  <a:schemeClr val="bg1"/>
                </a:solidFill>
                <a:latin typeface="宋体" charset="-122"/>
              </a:rPr>
              <a:t>客户联络管理</a:t>
            </a:r>
          </a:p>
        </p:txBody>
      </p:sp>
      <p:sp>
        <p:nvSpPr>
          <p:cNvPr id="19" name="Text Box 91">
            <a:extLst>
              <a:ext uri="{FF2B5EF4-FFF2-40B4-BE49-F238E27FC236}">
                <a16:creationId xmlns:a16="http://schemas.microsoft.com/office/drawing/2014/main" id="{4EDAF329-45F6-49CF-B068-9632D8EF26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3485149"/>
            <a:ext cx="8636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1200" b="1" dirty="0">
                <a:latin typeface="宋体" pitchFamily="2" charset="-122"/>
              </a:rPr>
              <a:t>账户管理</a:t>
            </a:r>
          </a:p>
        </p:txBody>
      </p:sp>
      <p:sp>
        <p:nvSpPr>
          <p:cNvPr id="20" name="Text Box 92">
            <a:extLst>
              <a:ext uri="{FF2B5EF4-FFF2-40B4-BE49-F238E27FC236}">
                <a16:creationId xmlns:a16="http://schemas.microsoft.com/office/drawing/2014/main" id="{E130C764-12D3-4BB0-835B-DBA6AB2210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7688" y="3785186"/>
            <a:ext cx="877887" cy="257369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2700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lIns="18000" tIns="36000" rIns="18000" bIns="36000">
            <a:spAutoFit/>
          </a:bodyPr>
          <a:lstStyle/>
          <a:p>
            <a:pPr algn="ctr" fontAlgn="ctr">
              <a:spcBef>
                <a:spcPct val="10000"/>
              </a:spcBef>
              <a:defRPr/>
            </a:pPr>
            <a:r>
              <a:rPr lang="zh-CN" altLang="en-US" sz="1200" dirty="0">
                <a:solidFill>
                  <a:schemeClr val="bg1"/>
                </a:solidFill>
                <a:latin typeface="宋体" charset="-122"/>
              </a:rPr>
              <a:t>支付转账</a:t>
            </a:r>
          </a:p>
        </p:txBody>
      </p:sp>
      <p:sp>
        <p:nvSpPr>
          <p:cNvPr id="21" name="Rectangle 3">
            <a:extLst>
              <a:ext uri="{FF2B5EF4-FFF2-40B4-BE49-F238E27FC236}">
                <a16:creationId xmlns:a16="http://schemas.microsoft.com/office/drawing/2014/main" id="{316F676C-A2FC-4774-A9E6-86569C83D4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75750" y="1095961"/>
            <a:ext cx="1223963" cy="3765550"/>
          </a:xfrm>
          <a:prstGeom prst="rect">
            <a:avLst/>
          </a:prstGeom>
          <a:solidFill>
            <a:srgbClr val="F2DADA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tIns="27432"/>
          <a:lstStyle/>
          <a:p>
            <a:pPr algn="ctr">
              <a:lnSpc>
                <a:spcPct val="90000"/>
              </a:lnSpc>
            </a:pPr>
            <a:r>
              <a:rPr lang="zh-CN" altLang="en-US" sz="1400" b="1" dirty="0"/>
              <a:t>大数据分析</a:t>
            </a:r>
            <a:endParaRPr lang="en-US" altLang="zh-CN" sz="1400" b="1" dirty="0"/>
          </a:p>
          <a:p>
            <a:pPr algn="ctr">
              <a:lnSpc>
                <a:spcPct val="90000"/>
              </a:lnSpc>
            </a:pPr>
            <a:r>
              <a:rPr lang="en-US" altLang="zh-CN" sz="1400" b="1" dirty="0"/>
              <a:t>(Ai)</a:t>
            </a:r>
            <a:endParaRPr lang="zh-CN" altLang="en-US" sz="1400" b="1" dirty="0"/>
          </a:p>
        </p:txBody>
      </p:sp>
      <p:sp>
        <p:nvSpPr>
          <p:cNvPr id="22" name="Text Box 113">
            <a:extLst>
              <a:ext uri="{FF2B5EF4-FFF2-40B4-BE49-F238E27FC236}">
                <a16:creationId xmlns:a16="http://schemas.microsoft.com/office/drawing/2014/main" id="{56F4FAA2-DDE2-4717-A73A-C9231112A2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47188" y="1692861"/>
            <a:ext cx="1006475" cy="257175"/>
          </a:xfrm>
          <a:prstGeom prst="rect">
            <a:avLst/>
          </a:prstGeom>
          <a:solidFill>
            <a:schemeClr val="folHlink"/>
          </a:solidFill>
          <a:ln w="12700" algn="ctr">
            <a:solidFill>
              <a:schemeClr val="bg1"/>
            </a:solidFill>
            <a:miter lim="800000"/>
            <a:headEnd/>
            <a:tailEnd/>
          </a:ln>
        </p:spPr>
        <p:txBody>
          <a:bodyPr lIns="18000" tIns="36000" rIns="18000" bIns="36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fontAlgn="ctr" hangingPunct="1">
              <a:spcBef>
                <a:spcPct val="10000"/>
              </a:spcBef>
            </a:pPr>
            <a:r>
              <a:rPr lang="zh-CN" altLang="en-US" sz="1200">
                <a:solidFill>
                  <a:schemeClr val="bg1"/>
                </a:solidFill>
              </a:rPr>
              <a:t>客户分析</a:t>
            </a:r>
          </a:p>
        </p:txBody>
      </p:sp>
      <p:sp>
        <p:nvSpPr>
          <p:cNvPr id="23" name="Text Box 116">
            <a:extLst>
              <a:ext uri="{FF2B5EF4-FFF2-40B4-BE49-F238E27FC236}">
                <a16:creationId xmlns:a16="http://schemas.microsoft.com/office/drawing/2014/main" id="{B7E8012E-9187-41AC-A4C6-C215615172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47188" y="3094624"/>
            <a:ext cx="1006475" cy="257175"/>
          </a:xfrm>
          <a:prstGeom prst="rect">
            <a:avLst/>
          </a:prstGeom>
          <a:solidFill>
            <a:schemeClr val="folHlink"/>
          </a:solidFill>
          <a:ln w="12700" algn="ctr">
            <a:solidFill>
              <a:schemeClr val="bg1"/>
            </a:solidFill>
            <a:miter lim="800000"/>
            <a:headEnd/>
            <a:tailEnd/>
          </a:ln>
        </p:spPr>
        <p:txBody>
          <a:bodyPr lIns="18000" tIns="36000" rIns="18000" bIns="36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fontAlgn="ctr" hangingPunct="1">
              <a:spcBef>
                <a:spcPct val="10000"/>
              </a:spcBef>
            </a:pPr>
            <a:r>
              <a:rPr lang="zh-CN" altLang="en-US" sz="1200">
                <a:solidFill>
                  <a:schemeClr val="bg1"/>
                </a:solidFill>
                <a:latin typeface="宋体" pitchFamily="2" charset="-122"/>
              </a:rPr>
              <a:t>渠道分析</a:t>
            </a:r>
          </a:p>
        </p:txBody>
      </p:sp>
      <p:sp>
        <p:nvSpPr>
          <p:cNvPr id="24" name="Text Box 117">
            <a:extLst>
              <a:ext uri="{FF2B5EF4-FFF2-40B4-BE49-F238E27FC236}">
                <a16:creationId xmlns:a16="http://schemas.microsoft.com/office/drawing/2014/main" id="{B8784DDC-1908-408A-B534-14604AAEF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47188" y="3450224"/>
            <a:ext cx="1006475" cy="257369"/>
          </a:xfrm>
          <a:prstGeom prst="rect">
            <a:avLst/>
          </a:prstGeom>
          <a:solidFill>
            <a:schemeClr val="folHlink"/>
          </a:solidFill>
          <a:ln w="12700" algn="ctr">
            <a:solidFill>
              <a:schemeClr val="bg1"/>
            </a:solidFill>
            <a:miter lim="800000"/>
            <a:headEnd/>
            <a:tailEnd/>
          </a:ln>
        </p:spPr>
        <p:txBody>
          <a:bodyPr lIns="18000" tIns="36000" rIns="18000" bIns="36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fontAlgn="ctr" hangingPunct="1">
              <a:spcBef>
                <a:spcPct val="10000"/>
              </a:spcBef>
            </a:pPr>
            <a:r>
              <a:rPr lang="zh-CN" altLang="en-US" sz="1200" dirty="0">
                <a:solidFill>
                  <a:schemeClr val="bg1"/>
                </a:solidFill>
                <a:latin typeface="宋体" pitchFamily="2" charset="-122"/>
              </a:rPr>
              <a:t>爱好分析</a:t>
            </a:r>
          </a:p>
        </p:txBody>
      </p:sp>
      <p:sp>
        <p:nvSpPr>
          <p:cNvPr id="25" name="Text Box 118">
            <a:extLst>
              <a:ext uri="{FF2B5EF4-FFF2-40B4-BE49-F238E27FC236}">
                <a16:creationId xmlns:a16="http://schemas.microsoft.com/office/drawing/2014/main" id="{DD31D464-B278-44B0-B861-08105D2EB5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47188" y="3807411"/>
            <a:ext cx="1006475" cy="257369"/>
          </a:xfrm>
          <a:prstGeom prst="rect">
            <a:avLst/>
          </a:prstGeom>
          <a:solidFill>
            <a:schemeClr val="folHlink"/>
          </a:solidFill>
          <a:ln w="12700" algn="ctr">
            <a:solidFill>
              <a:schemeClr val="bg1"/>
            </a:solidFill>
            <a:miter lim="800000"/>
            <a:headEnd/>
            <a:tailEnd/>
          </a:ln>
        </p:spPr>
        <p:txBody>
          <a:bodyPr lIns="18000" tIns="36000" rIns="18000" bIns="36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fontAlgn="ctr" hangingPunct="1">
              <a:spcBef>
                <a:spcPct val="10000"/>
              </a:spcBef>
            </a:pPr>
            <a:r>
              <a:rPr lang="zh-CN" altLang="en-US" sz="1200" dirty="0">
                <a:solidFill>
                  <a:schemeClr val="bg1"/>
                </a:solidFill>
                <a:latin typeface="宋体" pitchFamily="2" charset="-122"/>
              </a:rPr>
              <a:t>风险分析</a:t>
            </a:r>
          </a:p>
        </p:txBody>
      </p:sp>
      <p:sp>
        <p:nvSpPr>
          <p:cNvPr id="26" name="Text Box 119">
            <a:extLst>
              <a:ext uri="{FF2B5EF4-FFF2-40B4-BE49-F238E27FC236}">
                <a16:creationId xmlns:a16="http://schemas.microsoft.com/office/drawing/2014/main" id="{818B4759-0985-48F7-B927-F5DF78D76E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47188" y="4164599"/>
            <a:ext cx="1006475" cy="268287"/>
          </a:xfrm>
          <a:prstGeom prst="rect">
            <a:avLst/>
          </a:prstGeom>
          <a:solidFill>
            <a:schemeClr val="folHlink"/>
          </a:solidFill>
          <a:ln w="12700" algn="ctr">
            <a:solidFill>
              <a:schemeClr val="bg1"/>
            </a:solidFill>
            <a:miter lim="800000"/>
            <a:headEnd/>
            <a:tailEnd/>
          </a:ln>
        </p:spPr>
        <p:txBody>
          <a:bodyPr lIns="18000" tIns="36000" rIns="18000" bIns="36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fontAlgn="ctr" hangingPunct="1">
              <a:spcBef>
                <a:spcPct val="10000"/>
              </a:spcBef>
            </a:pPr>
            <a:r>
              <a:rPr lang="zh-CN" altLang="en-US" sz="1200">
                <a:solidFill>
                  <a:schemeClr val="bg1"/>
                </a:solidFill>
                <a:latin typeface="宋体" pitchFamily="2" charset="-122"/>
              </a:rPr>
              <a:t>资金分析</a:t>
            </a:r>
          </a:p>
        </p:txBody>
      </p:sp>
      <p:sp>
        <p:nvSpPr>
          <p:cNvPr id="27" name="Text Box 122">
            <a:extLst>
              <a:ext uri="{FF2B5EF4-FFF2-40B4-BE49-F238E27FC236}">
                <a16:creationId xmlns:a16="http://schemas.microsoft.com/office/drawing/2014/main" id="{74C535F9-3E89-4378-9200-81357E8D55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51950" y="4521786"/>
            <a:ext cx="1001713" cy="268288"/>
          </a:xfrm>
          <a:prstGeom prst="rect">
            <a:avLst/>
          </a:prstGeom>
          <a:solidFill>
            <a:schemeClr val="folHlink"/>
          </a:solidFill>
          <a:ln w="12700" algn="ctr">
            <a:solidFill>
              <a:schemeClr val="bg1"/>
            </a:solidFill>
            <a:miter lim="800000"/>
            <a:headEnd/>
            <a:tailEnd/>
          </a:ln>
        </p:spPr>
        <p:txBody>
          <a:bodyPr lIns="18000" tIns="36000" rIns="18000" bIns="36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fontAlgn="ctr" hangingPunct="1">
              <a:spcBef>
                <a:spcPct val="10000"/>
              </a:spcBef>
            </a:pPr>
            <a:r>
              <a:rPr lang="en-US" altLang="zh-CN" sz="1200">
                <a:solidFill>
                  <a:schemeClr val="bg1"/>
                </a:solidFill>
                <a:latin typeface="宋体" pitchFamily="2" charset="-122"/>
              </a:rPr>
              <a:t>…</a:t>
            </a:r>
            <a:r>
              <a:rPr lang="zh-CN" altLang="en-US" sz="1200">
                <a:solidFill>
                  <a:schemeClr val="bg1"/>
                </a:solidFill>
                <a:latin typeface="宋体" pitchFamily="2" charset="-122"/>
              </a:rPr>
              <a:t>分析</a:t>
            </a:r>
          </a:p>
        </p:txBody>
      </p:sp>
      <p:sp>
        <p:nvSpPr>
          <p:cNvPr id="28" name="Text Box 123">
            <a:extLst>
              <a:ext uri="{FF2B5EF4-FFF2-40B4-BE49-F238E27FC236}">
                <a16:creationId xmlns:a16="http://schemas.microsoft.com/office/drawing/2014/main" id="{F68119D2-AAAD-4065-B216-C0A98E35FF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53538" y="2775536"/>
            <a:ext cx="1000125" cy="220663"/>
          </a:xfrm>
          <a:prstGeom prst="rect">
            <a:avLst/>
          </a:prstGeom>
          <a:solidFill>
            <a:schemeClr val="folHlink"/>
          </a:solidFill>
          <a:ln w="12700" algn="ctr">
            <a:solidFill>
              <a:schemeClr val="bg1"/>
            </a:solidFill>
            <a:miter lim="800000"/>
            <a:headEnd/>
            <a:tailEnd/>
          </a:ln>
        </p:spPr>
        <p:txBody>
          <a:bodyPr lIns="18000" tIns="18000" rIns="18000" bIns="18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fontAlgn="ctr" hangingPunct="1">
              <a:spcBef>
                <a:spcPct val="10000"/>
              </a:spcBef>
            </a:pPr>
            <a:r>
              <a:rPr lang="zh-CN" altLang="en-US" sz="1200">
                <a:solidFill>
                  <a:schemeClr val="bg1"/>
                </a:solidFill>
                <a:latin typeface="宋体" pitchFamily="2" charset="-122"/>
              </a:rPr>
              <a:t>产品分析</a:t>
            </a:r>
          </a:p>
        </p:txBody>
      </p:sp>
      <p:sp>
        <p:nvSpPr>
          <p:cNvPr id="29" name="Rectangle 138">
            <a:extLst>
              <a:ext uri="{FF2B5EF4-FFF2-40B4-BE49-F238E27FC236}">
                <a16:creationId xmlns:a16="http://schemas.microsoft.com/office/drawing/2014/main" id="{5E349786-BD2D-4B72-B842-24646D4D32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50363" y="2048461"/>
            <a:ext cx="1004887" cy="274638"/>
          </a:xfrm>
          <a:prstGeom prst="rect">
            <a:avLst/>
          </a:prstGeom>
          <a:solidFill>
            <a:schemeClr val="folHlink"/>
          </a:solidFill>
          <a:ln w="9525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90000"/>
              </a:lnSpc>
            </a:pPr>
            <a:r>
              <a:rPr lang="zh-CN" altLang="en-US" sz="1200" dirty="0">
                <a:solidFill>
                  <a:schemeClr val="bg1"/>
                </a:solidFill>
              </a:rPr>
              <a:t>流量分析</a:t>
            </a:r>
          </a:p>
        </p:txBody>
      </p:sp>
      <p:sp>
        <p:nvSpPr>
          <p:cNvPr id="30" name="Rectangle 139">
            <a:extLst>
              <a:ext uri="{FF2B5EF4-FFF2-40B4-BE49-F238E27FC236}">
                <a16:creationId xmlns:a16="http://schemas.microsoft.com/office/drawing/2014/main" id="{51D9692C-CC67-40ED-BDC2-47FFA4AC14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47188" y="2411999"/>
            <a:ext cx="1004887" cy="274637"/>
          </a:xfrm>
          <a:prstGeom prst="rect">
            <a:avLst/>
          </a:prstGeom>
          <a:solidFill>
            <a:schemeClr val="folHlink"/>
          </a:solidFill>
          <a:ln w="9525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90000"/>
              </a:lnSpc>
            </a:pPr>
            <a:r>
              <a:rPr lang="zh-CN" altLang="en-US" sz="1200">
                <a:solidFill>
                  <a:schemeClr val="bg1"/>
                </a:solidFill>
              </a:rPr>
              <a:t>销售分析</a:t>
            </a:r>
          </a:p>
        </p:txBody>
      </p:sp>
      <p:sp>
        <p:nvSpPr>
          <p:cNvPr id="31" name="Rectangle 5">
            <a:extLst>
              <a:ext uri="{FF2B5EF4-FFF2-40B4-BE49-F238E27FC236}">
                <a16:creationId xmlns:a16="http://schemas.microsoft.com/office/drawing/2014/main" id="{E4725ADC-41C1-420F-B314-C71A7D516E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4488" y="5764799"/>
            <a:ext cx="8772525" cy="455612"/>
          </a:xfrm>
          <a:prstGeom prst="rect">
            <a:avLst/>
          </a:prstGeom>
          <a:solidFill>
            <a:srgbClr val="F0EAD8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tIns="27432"/>
          <a:lstStyle/>
          <a:p>
            <a:pPr algn="ctr">
              <a:lnSpc>
                <a:spcPct val="90000"/>
              </a:lnSpc>
            </a:pPr>
            <a:endParaRPr lang="zh-CN" altLang="en-US" sz="1200" b="1"/>
          </a:p>
        </p:txBody>
      </p:sp>
      <p:sp>
        <p:nvSpPr>
          <p:cNvPr id="32" name="Rectangle 6">
            <a:extLst>
              <a:ext uri="{FF2B5EF4-FFF2-40B4-BE49-F238E27FC236}">
                <a16:creationId xmlns:a16="http://schemas.microsoft.com/office/drawing/2014/main" id="{0CDB4E77-0A17-449E-B78F-8DAD3F6235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4488" y="4972636"/>
            <a:ext cx="8772525" cy="72231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tIns="27432"/>
          <a:lstStyle/>
          <a:p>
            <a:pPr algn="ctr">
              <a:lnSpc>
                <a:spcPct val="90000"/>
              </a:lnSpc>
              <a:defRPr/>
            </a:pPr>
            <a:endParaRPr lang="zh-CN" altLang="en-US" sz="1200" b="1">
              <a:latin typeface="Arial" pitchFamily="34" charset="0"/>
            </a:endParaRPr>
          </a:p>
        </p:txBody>
      </p:sp>
      <p:sp>
        <p:nvSpPr>
          <p:cNvPr id="33" name="Rectangle 8">
            <a:extLst>
              <a:ext uri="{FF2B5EF4-FFF2-40B4-BE49-F238E27FC236}">
                <a16:creationId xmlns:a16="http://schemas.microsoft.com/office/drawing/2014/main" id="{6EF92AFA-1B23-4548-9549-FD390188FB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1475" y="1805574"/>
            <a:ext cx="6191250" cy="3097212"/>
          </a:xfrm>
          <a:prstGeom prst="rect">
            <a:avLst/>
          </a:prstGeom>
          <a:solidFill>
            <a:srgbClr val="E9E3E9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tIns="27432"/>
          <a:lstStyle/>
          <a:p>
            <a:pPr algn="ctr">
              <a:lnSpc>
                <a:spcPct val="90000"/>
              </a:lnSpc>
            </a:pPr>
            <a:endParaRPr lang="zh-CN" altLang="en-US" sz="1200" b="1"/>
          </a:p>
        </p:txBody>
      </p:sp>
      <p:sp>
        <p:nvSpPr>
          <p:cNvPr id="34" name="Text Box 10">
            <a:extLst>
              <a:ext uri="{FF2B5EF4-FFF2-40B4-BE49-F238E27FC236}">
                <a16:creationId xmlns:a16="http://schemas.microsoft.com/office/drawing/2014/main" id="{809FD624-4A5C-48C7-A254-4C63E63CFA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8013" y="5026013"/>
            <a:ext cx="863600" cy="294884"/>
          </a:xfrm>
          <a:prstGeom prst="rect">
            <a:avLst/>
          </a:prstGeom>
          <a:solidFill>
            <a:srgbClr val="C0CEB6"/>
          </a:solidFill>
          <a:ln w="19050" algn="ctr">
            <a:solidFill>
              <a:schemeClr val="bg1"/>
            </a:solidFill>
            <a:miter lim="800000"/>
            <a:headEnd/>
            <a:tailEnd/>
          </a:ln>
        </p:spPr>
        <p:txBody>
          <a:bodyPr lIns="18000" tIns="18000" rIns="18000" bIns="1800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fontAlgn="ctr" hangingPunct="1">
              <a:spcBef>
                <a:spcPct val="10000"/>
              </a:spcBef>
            </a:pPr>
            <a:r>
              <a:rPr lang="zh-CN" altLang="en-US" sz="800" dirty="0"/>
              <a:t>导入导出</a:t>
            </a:r>
          </a:p>
          <a:p>
            <a:pPr algn="ctr" eaLnBrk="1" fontAlgn="ctr" hangingPunct="1">
              <a:spcBef>
                <a:spcPct val="10000"/>
              </a:spcBef>
            </a:pPr>
            <a:r>
              <a:rPr lang="zh-CN" altLang="en-US" sz="800" dirty="0">
                <a:latin typeface="宋体" pitchFamily="2" charset="-122"/>
              </a:rPr>
              <a:t>管理</a:t>
            </a:r>
          </a:p>
        </p:txBody>
      </p:sp>
      <p:sp>
        <p:nvSpPr>
          <p:cNvPr id="35" name="Text Box 12">
            <a:extLst>
              <a:ext uri="{FF2B5EF4-FFF2-40B4-BE49-F238E27FC236}">
                <a16:creationId xmlns:a16="http://schemas.microsoft.com/office/drawing/2014/main" id="{90A550AC-434E-427C-8678-A1795FE592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2925" y="5062946"/>
            <a:ext cx="863600" cy="221018"/>
          </a:xfrm>
          <a:prstGeom prst="rect">
            <a:avLst/>
          </a:prstGeom>
          <a:solidFill>
            <a:srgbClr val="C0CEB6"/>
          </a:solidFill>
          <a:ln w="19050" algn="ctr">
            <a:solidFill>
              <a:schemeClr val="bg1"/>
            </a:solidFill>
            <a:miter lim="800000"/>
            <a:headEnd/>
            <a:tailEnd/>
          </a:ln>
        </p:spPr>
        <p:txBody>
          <a:bodyPr lIns="18000" tIns="18000" rIns="18000" bIns="1800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fontAlgn="ctr" hangingPunct="1">
              <a:spcBef>
                <a:spcPct val="10000"/>
              </a:spcBef>
            </a:pPr>
            <a:r>
              <a:rPr lang="zh-CN" altLang="en-US" sz="1200" dirty="0">
                <a:latin typeface="宋体" pitchFamily="2" charset="-122"/>
              </a:rPr>
              <a:t>客服管理</a:t>
            </a:r>
          </a:p>
        </p:txBody>
      </p:sp>
      <p:sp>
        <p:nvSpPr>
          <p:cNvPr id="36" name="Text Box 14">
            <a:extLst>
              <a:ext uri="{FF2B5EF4-FFF2-40B4-BE49-F238E27FC236}">
                <a16:creationId xmlns:a16="http://schemas.microsoft.com/office/drawing/2014/main" id="{7F7E3F7E-E4A1-4F6D-88DF-E597379359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42445" y="5055186"/>
            <a:ext cx="863600" cy="236538"/>
          </a:xfrm>
          <a:prstGeom prst="rect">
            <a:avLst/>
          </a:prstGeom>
          <a:solidFill>
            <a:srgbClr val="C0CEB6"/>
          </a:solidFill>
          <a:ln w="19050" algn="ctr">
            <a:solidFill>
              <a:schemeClr val="bg1"/>
            </a:solidFill>
            <a:miter lim="800000"/>
            <a:headEnd/>
            <a:tailEnd/>
          </a:ln>
        </p:spPr>
        <p:txBody>
          <a:bodyPr lIns="18000" tIns="18000" rIns="18000" bIns="1800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fontAlgn="ctr" hangingPunct="1">
              <a:spcBef>
                <a:spcPct val="10000"/>
              </a:spcBef>
            </a:pPr>
            <a:r>
              <a:rPr lang="zh-CN" altLang="en-US" sz="1200" dirty="0">
                <a:latin typeface="宋体" pitchFamily="2" charset="-122"/>
              </a:rPr>
              <a:t>内容管理</a:t>
            </a:r>
          </a:p>
        </p:txBody>
      </p:sp>
      <p:sp>
        <p:nvSpPr>
          <p:cNvPr id="37" name="AutoShape 18">
            <a:extLst>
              <a:ext uri="{FF2B5EF4-FFF2-40B4-BE49-F238E27FC236}">
                <a16:creationId xmlns:a16="http://schemas.microsoft.com/office/drawing/2014/main" id="{21136925-4EEC-47BB-B8F0-1FD4E3944E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2950" y="4226511"/>
            <a:ext cx="5735638" cy="647700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rgbClr val="7F7F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>
              <a:lnSpc>
                <a:spcPct val="90000"/>
              </a:lnSpc>
            </a:pPr>
            <a:endParaRPr lang="zh-CN" altLang="en-US" sz="1400"/>
          </a:p>
        </p:txBody>
      </p:sp>
      <p:sp>
        <p:nvSpPr>
          <p:cNvPr id="38" name="Text Box 19">
            <a:extLst>
              <a:ext uri="{FF2B5EF4-FFF2-40B4-BE49-F238E27FC236}">
                <a16:creationId xmlns:a16="http://schemas.microsoft.com/office/drawing/2014/main" id="{C7D3CB3F-259D-4DA2-8592-9AECD42C7C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0215" y="4242386"/>
            <a:ext cx="172878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200" b="1" dirty="0">
                <a:latin typeface="宋体" pitchFamily="2" charset="-122"/>
              </a:rPr>
              <a:t>商品</a:t>
            </a:r>
            <a:r>
              <a:rPr lang="en-US" altLang="zh-CN" sz="1200" b="1" dirty="0">
                <a:latin typeface="宋体" pitchFamily="2" charset="-122"/>
              </a:rPr>
              <a:t>+</a:t>
            </a:r>
            <a:r>
              <a:rPr lang="zh-CN" altLang="en-US" sz="1200" b="1" dirty="0">
                <a:latin typeface="宋体" pitchFamily="2" charset="-122"/>
              </a:rPr>
              <a:t>广告</a:t>
            </a:r>
          </a:p>
        </p:txBody>
      </p:sp>
      <p:sp>
        <p:nvSpPr>
          <p:cNvPr id="39" name="Text Box 20">
            <a:extLst>
              <a:ext uri="{FF2B5EF4-FFF2-40B4-BE49-F238E27FC236}">
                <a16:creationId xmlns:a16="http://schemas.microsoft.com/office/drawing/2014/main" id="{2CBD11BE-A6E1-4720-B30D-D904856B2C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67688" y="4584029"/>
            <a:ext cx="720725" cy="257369"/>
          </a:xfrm>
          <a:prstGeom prst="rect">
            <a:avLst/>
          </a:prstGeom>
          <a:solidFill>
            <a:srgbClr val="B8B3C9"/>
          </a:solidFill>
          <a:ln w="12700" algn="ctr">
            <a:solidFill>
              <a:schemeClr val="bg1"/>
            </a:solidFill>
            <a:miter lim="800000"/>
            <a:headEnd/>
            <a:tailEnd/>
          </a:ln>
        </p:spPr>
        <p:txBody>
          <a:bodyPr lIns="18000" tIns="36000" rIns="18000" bIns="36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fontAlgn="ctr" hangingPunct="1">
              <a:spcBef>
                <a:spcPct val="10000"/>
              </a:spcBef>
            </a:pPr>
            <a:r>
              <a:rPr lang="zh-CN" altLang="en-US" sz="1200" dirty="0">
                <a:latin typeface="宋体" pitchFamily="2" charset="-122"/>
              </a:rPr>
              <a:t>商品套餐</a:t>
            </a:r>
          </a:p>
        </p:txBody>
      </p:sp>
      <p:sp>
        <p:nvSpPr>
          <p:cNvPr id="40" name="Text Box 21">
            <a:extLst>
              <a:ext uri="{FF2B5EF4-FFF2-40B4-BE49-F238E27FC236}">
                <a16:creationId xmlns:a16="http://schemas.microsoft.com/office/drawing/2014/main" id="{A2F686A2-41CE-46F1-8214-E8AB29ED3E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9613" y="4584029"/>
            <a:ext cx="720725" cy="257369"/>
          </a:xfrm>
          <a:prstGeom prst="rect">
            <a:avLst/>
          </a:prstGeom>
          <a:solidFill>
            <a:srgbClr val="B8B3C9"/>
          </a:solidFill>
          <a:ln w="12700" algn="ctr">
            <a:solidFill>
              <a:schemeClr val="bg1"/>
            </a:solidFill>
            <a:miter lim="800000"/>
            <a:headEnd/>
            <a:tailEnd/>
          </a:ln>
        </p:spPr>
        <p:txBody>
          <a:bodyPr lIns="18000" tIns="36000" rIns="18000" bIns="36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fontAlgn="ctr" hangingPunct="1">
              <a:spcBef>
                <a:spcPct val="10000"/>
              </a:spcBef>
            </a:pPr>
            <a:r>
              <a:rPr lang="zh-CN" altLang="en-US" sz="1200" dirty="0">
                <a:latin typeface="宋体" pitchFamily="2" charset="-122"/>
              </a:rPr>
              <a:t>商品定义</a:t>
            </a:r>
          </a:p>
        </p:txBody>
      </p:sp>
      <p:sp>
        <p:nvSpPr>
          <p:cNvPr id="41" name="Text Box 22">
            <a:extLst>
              <a:ext uri="{FF2B5EF4-FFF2-40B4-BE49-F238E27FC236}">
                <a16:creationId xmlns:a16="http://schemas.microsoft.com/office/drawing/2014/main" id="{9A0548F1-8EF9-40B6-A96B-E1C13DFC24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70763" y="4584029"/>
            <a:ext cx="723900" cy="257369"/>
          </a:xfrm>
          <a:prstGeom prst="rect">
            <a:avLst/>
          </a:prstGeom>
          <a:solidFill>
            <a:srgbClr val="B8B3C9"/>
          </a:solidFill>
          <a:ln w="12700" algn="ctr">
            <a:solidFill>
              <a:schemeClr val="bg1"/>
            </a:solidFill>
            <a:miter lim="800000"/>
            <a:headEnd/>
            <a:tailEnd/>
          </a:ln>
        </p:spPr>
        <p:txBody>
          <a:bodyPr lIns="18000" tIns="36000" rIns="18000" bIns="36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fontAlgn="ctr" hangingPunct="1">
              <a:spcBef>
                <a:spcPct val="10000"/>
              </a:spcBef>
            </a:pPr>
            <a:r>
              <a:rPr lang="zh-CN" altLang="en-US" sz="1200" dirty="0">
                <a:latin typeface="宋体" pitchFamily="2" charset="-122"/>
              </a:rPr>
              <a:t>商品发布</a:t>
            </a:r>
          </a:p>
        </p:txBody>
      </p:sp>
      <p:sp>
        <p:nvSpPr>
          <p:cNvPr id="42" name="AutoShape 27">
            <a:extLst>
              <a:ext uri="{FF2B5EF4-FFF2-40B4-BE49-F238E27FC236}">
                <a16:creationId xmlns:a16="http://schemas.microsoft.com/office/drawing/2014/main" id="{A93D463B-E3E7-49DA-AAC4-B8371AB764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3588" y="1923049"/>
            <a:ext cx="1030287" cy="2232025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rgbClr val="7F7F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>
              <a:lnSpc>
                <a:spcPct val="90000"/>
              </a:lnSpc>
            </a:pPr>
            <a:endParaRPr lang="zh-CN" altLang="en-US" sz="1400"/>
          </a:p>
        </p:txBody>
      </p:sp>
      <p:sp>
        <p:nvSpPr>
          <p:cNvPr id="43" name="AutoShape 28">
            <a:extLst>
              <a:ext uri="{FF2B5EF4-FFF2-40B4-BE49-F238E27FC236}">
                <a16:creationId xmlns:a16="http://schemas.microsoft.com/office/drawing/2014/main" id="{3ABB4C99-1BB9-477E-917E-46D04FCF87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6438" y="1923049"/>
            <a:ext cx="955675" cy="2232025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rgbClr val="7F7F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>
              <a:lnSpc>
                <a:spcPct val="90000"/>
              </a:lnSpc>
            </a:pPr>
            <a:endParaRPr lang="zh-CN" altLang="en-US" sz="1400"/>
          </a:p>
        </p:txBody>
      </p:sp>
      <p:sp>
        <p:nvSpPr>
          <p:cNvPr id="44" name="AutoShape 29">
            <a:extLst>
              <a:ext uri="{FF2B5EF4-FFF2-40B4-BE49-F238E27FC236}">
                <a16:creationId xmlns:a16="http://schemas.microsoft.com/office/drawing/2014/main" id="{6DE66100-2A18-4312-BE3A-CBAF4EDD9B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8488" y="1923049"/>
            <a:ext cx="1016000" cy="2232025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rgbClr val="7F7F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>
              <a:lnSpc>
                <a:spcPct val="90000"/>
              </a:lnSpc>
            </a:pPr>
            <a:endParaRPr lang="zh-CN" altLang="en-US" sz="1400"/>
          </a:p>
        </p:txBody>
      </p:sp>
      <p:sp>
        <p:nvSpPr>
          <p:cNvPr id="45" name="AutoShape 30">
            <a:extLst>
              <a:ext uri="{FF2B5EF4-FFF2-40B4-BE49-F238E27FC236}">
                <a16:creationId xmlns:a16="http://schemas.microsoft.com/office/drawing/2014/main" id="{D24DA3E8-70EB-4064-AB32-726EF317AE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9275" y="1923049"/>
            <a:ext cx="949325" cy="2232025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rgbClr val="7F7F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>
              <a:lnSpc>
                <a:spcPct val="90000"/>
              </a:lnSpc>
            </a:pPr>
            <a:endParaRPr lang="zh-CN" altLang="en-US" sz="1400"/>
          </a:p>
        </p:txBody>
      </p:sp>
      <p:sp>
        <p:nvSpPr>
          <p:cNvPr id="46" name="AutoShape 31">
            <a:extLst>
              <a:ext uri="{FF2B5EF4-FFF2-40B4-BE49-F238E27FC236}">
                <a16:creationId xmlns:a16="http://schemas.microsoft.com/office/drawing/2014/main" id="{AAF39267-89B8-47E8-AF74-F539581C4E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3538" y="1923049"/>
            <a:ext cx="1014412" cy="2232025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rgbClr val="7F7F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>
              <a:lnSpc>
                <a:spcPct val="90000"/>
              </a:lnSpc>
            </a:pPr>
            <a:endParaRPr lang="zh-CN" altLang="en-US" sz="1400"/>
          </a:p>
        </p:txBody>
      </p:sp>
      <p:sp>
        <p:nvSpPr>
          <p:cNvPr id="47" name="Text Box 33">
            <a:extLst>
              <a:ext uri="{FF2B5EF4-FFF2-40B4-BE49-F238E27FC236}">
                <a16:creationId xmlns:a16="http://schemas.microsoft.com/office/drawing/2014/main" id="{A49D0A3D-1F26-423D-98CF-40F764D974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6150" y="1903999"/>
            <a:ext cx="9366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200" b="1" dirty="0">
                <a:latin typeface="宋体" pitchFamily="2" charset="-122"/>
              </a:rPr>
              <a:t>订单管理</a:t>
            </a:r>
          </a:p>
        </p:txBody>
      </p:sp>
      <p:sp>
        <p:nvSpPr>
          <p:cNvPr id="48" name="Text Box 34">
            <a:extLst>
              <a:ext uri="{FF2B5EF4-FFF2-40B4-BE49-F238E27FC236}">
                <a16:creationId xmlns:a16="http://schemas.microsoft.com/office/drawing/2014/main" id="{3BE5DCC5-BC70-4ACC-BF78-035DA25D67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0413" y="1903999"/>
            <a:ext cx="86518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200" b="1" dirty="0">
                <a:latin typeface="宋体" pitchFamily="2" charset="-122"/>
              </a:rPr>
              <a:t>供应链</a:t>
            </a:r>
          </a:p>
        </p:txBody>
      </p:sp>
      <p:sp>
        <p:nvSpPr>
          <p:cNvPr id="49" name="Text Box 35">
            <a:extLst>
              <a:ext uri="{FF2B5EF4-FFF2-40B4-BE49-F238E27FC236}">
                <a16:creationId xmlns:a16="http://schemas.microsoft.com/office/drawing/2014/main" id="{CC54780C-2471-4ABF-88E8-BE0BFD71E5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24538" y="1903999"/>
            <a:ext cx="8636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200" b="1" dirty="0">
                <a:latin typeface="宋体" pitchFamily="2" charset="-122"/>
              </a:rPr>
              <a:t>营销管理</a:t>
            </a:r>
          </a:p>
        </p:txBody>
      </p:sp>
      <p:sp>
        <p:nvSpPr>
          <p:cNvPr id="50" name="Text Box 36">
            <a:extLst>
              <a:ext uri="{FF2B5EF4-FFF2-40B4-BE49-F238E27FC236}">
                <a16:creationId xmlns:a16="http://schemas.microsoft.com/office/drawing/2014/main" id="{7745E129-CB80-43E3-B428-0DB2592468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04050" y="1903999"/>
            <a:ext cx="8636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200" b="1" dirty="0">
                <a:latin typeface="宋体" pitchFamily="2" charset="-122"/>
              </a:rPr>
              <a:t>物流管理</a:t>
            </a:r>
          </a:p>
        </p:txBody>
      </p:sp>
      <p:sp>
        <p:nvSpPr>
          <p:cNvPr id="51" name="Text Box 37">
            <a:extLst>
              <a:ext uri="{FF2B5EF4-FFF2-40B4-BE49-F238E27FC236}">
                <a16:creationId xmlns:a16="http://schemas.microsoft.com/office/drawing/2014/main" id="{2FF00600-D1F6-4B7A-AA98-4394215BF1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23225" y="1903999"/>
            <a:ext cx="8636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200" b="1" dirty="0">
                <a:latin typeface="宋体" pitchFamily="2" charset="-122"/>
              </a:rPr>
              <a:t>结算管理</a:t>
            </a:r>
          </a:p>
        </p:txBody>
      </p:sp>
      <p:sp>
        <p:nvSpPr>
          <p:cNvPr id="52" name="Text Box 42">
            <a:extLst>
              <a:ext uri="{FF2B5EF4-FFF2-40B4-BE49-F238E27FC236}">
                <a16:creationId xmlns:a16="http://schemas.microsoft.com/office/drawing/2014/main" id="{197186B1-D43F-4996-9D27-129659EDD9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6613" y="2242136"/>
            <a:ext cx="858837" cy="257369"/>
          </a:xfrm>
          <a:prstGeom prst="rect">
            <a:avLst/>
          </a:prstGeom>
          <a:solidFill>
            <a:srgbClr val="B8B3C9"/>
          </a:solidFill>
          <a:ln w="12700" algn="ctr">
            <a:solidFill>
              <a:schemeClr val="bg1"/>
            </a:solidFill>
            <a:miter lim="800000"/>
            <a:headEnd/>
            <a:tailEnd/>
          </a:ln>
        </p:spPr>
        <p:txBody>
          <a:bodyPr lIns="18000" tIns="36000" rIns="18000" bIns="36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fontAlgn="ctr" hangingPunct="1">
              <a:spcBef>
                <a:spcPct val="10000"/>
              </a:spcBef>
            </a:pPr>
            <a:endParaRPr lang="zh-CN" altLang="en-US" sz="1200" dirty="0">
              <a:latin typeface="宋体" pitchFamily="2" charset="-122"/>
            </a:endParaRPr>
          </a:p>
        </p:txBody>
      </p:sp>
      <p:sp>
        <p:nvSpPr>
          <p:cNvPr id="53" name="Text Box 43">
            <a:extLst>
              <a:ext uri="{FF2B5EF4-FFF2-40B4-BE49-F238E27FC236}">
                <a16:creationId xmlns:a16="http://schemas.microsoft.com/office/drawing/2014/main" id="{3AF8F050-DAF8-419C-8073-16954241A6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6613" y="2558049"/>
            <a:ext cx="858837" cy="257369"/>
          </a:xfrm>
          <a:prstGeom prst="rect">
            <a:avLst/>
          </a:prstGeom>
          <a:solidFill>
            <a:srgbClr val="B8B3C9"/>
          </a:solidFill>
          <a:ln w="12700" algn="ctr">
            <a:solidFill>
              <a:schemeClr val="bg1"/>
            </a:solidFill>
            <a:miter lim="800000"/>
            <a:headEnd/>
            <a:tailEnd/>
          </a:ln>
        </p:spPr>
        <p:txBody>
          <a:bodyPr lIns="18000" tIns="36000" rIns="18000" bIns="36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fontAlgn="ctr" hangingPunct="1">
              <a:spcBef>
                <a:spcPct val="10000"/>
              </a:spcBef>
            </a:pPr>
            <a:endParaRPr lang="zh-CN" altLang="en-US" sz="1200" dirty="0">
              <a:latin typeface="宋体" pitchFamily="2" charset="-122"/>
            </a:endParaRPr>
          </a:p>
        </p:txBody>
      </p:sp>
      <p:sp>
        <p:nvSpPr>
          <p:cNvPr id="54" name="Text Box 61">
            <a:extLst>
              <a:ext uri="{FF2B5EF4-FFF2-40B4-BE49-F238E27FC236}">
                <a16:creationId xmlns:a16="http://schemas.microsoft.com/office/drawing/2014/main" id="{AC92185A-C6EA-444A-B912-546623B979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6613" y="2873961"/>
            <a:ext cx="858837" cy="257369"/>
          </a:xfrm>
          <a:prstGeom prst="rect">
            <a:avLst/>
          </a:prstGeom>
          <a:solidFill>
            <a:srgbClr val="B8B3C9"/>
          </a:solidFill>
          <a:ln w="12700" algn="ctr">
            <a:solidFill>
              <a:schemeClr val="bg1"/>
            </a:solidFill>
            <a:miter lim="800000"/>
            <a:headEnd/>
            <a:tailEnd/>
          </a:ln>
        </p:spPr>
        <p:txBody>
          <a:bodyPr lIns="18000" tIns="36000" rIns="18000" bIns="36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fontAlgn="ctr" hangingPunct="1">
              <a:spcBef>
                <a:spcPct val="10000"/>
              </a:spcBef>
            </a:pPr>
            <a:endParaRPr lang="zh-CN" altLang="en-US" sz="1200" dirty="0">
              <a:latin typeface="宋体" pitchFamily="2" charset="-122"/>
            </a:endParaRPr>
          </a:p>
        </p:txBody>
      </p:sp>
      <p:sp>
        <p:nvSpPr>
          <p:cNvPr id="55" name="Text Box 94">
            <a:extLst>
              <a:ext uri="{FF2B5EF4-FFF2-40B4-BE49-F238E27FC236}">
                <a16:creationId xmlns:a16="http://schemas.microsoft.com/office/drawing/2014/main" id="{CB144737-ABB6-41C2-A845-ABAAE44B8A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9425" y="5055186"/>
            <a:ext cx="863600" cy="236538"/>
          </a:xfrm>
          <a:prstGeom prst="rect">
            <a:avLst/>
          </a:prstGeom>
          <a:solidFill>
            <a:srgbClr val="C0CEB6"/>
          </a:solidFill>
          <a:ln w="19050" algn="ctr">
            <a:solidFill>
              <a:schemeClr val="bg1"/>
            </a:solidFill>
            <a:miter lim="800000"/>
            <a:headEnd/>
            <a:tailEnd/>
          </a:ln>
        </p:spPr>
        <p:txBody>
          <a:bodyPr lIns="18000" tIns="18000" rIns="18000" bIns="1800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fontAlgn="ctr" hangingPunct="1">
              <a:spcBef>
                <a:spcPct val="10000"/>
              </a:spcBef>
            </a:pPr>
            <a:r>
              <a:rPr lang="zh-CN" altLang="en-US" sz="1200">
                <a:latin typeface="宋体" pitchFamily="2" charset="-122"/>
              </a:rPr>
              <a:t>打印管理</a:t>
            </a:r>
          </a:p>
        </p:txBody>
      </p:sp>
      <p:sp>
        <p:nvSpPr>
          <p:cNvPr id="56" name="AutoShape 96">
            <a:extLst>
              <a:ext uri="{FF2B5EF4-FFF2-40B4-BE49-F238E27FC236}">
                <a16:creationId xmlns:a16="http://schemas.microsoft.com/office/drawing/2014/main" id="{DBC2F396-8C92-4235-AB99-9738DCC255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4488" y="5788611"/>
            <a:ext cx="920750" cy="265113"/>
          </a:xfrm>
          <a:prstGeom prst="flowChartAlternateProcess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75000"/>
              </a:lnSpc>
              <a:spcBef>
                <a:spcPct val="20000"/>
              </a:spcBef>
            </a:pPr>
            <a:r>
              <a:rPr lang="zh-CN" altLang="en-US" sz="1400" b="1" dirty="0">
                <a:latin typeface="宋体" pitchFamily="2" charset="-122"/>
              </a:rPr>
              <a:t>系统平台</a:t>
            </a:r>
          </a:p>
        </p:txBody>
      </p:sp>
      <p:sp>
        <p:nvSpPr>
          <p:cNvPr id="57" name="Text Box 100">
            <a:extLst>
              <a:ext uri="{FF2B5EF4-FFF2-40B4-BE49-F238E27FC236}">
                <a16:creationId xmlns:a16="http://schemas.microsoft.com/office/drawing/2014/main" id="{AC3B84DA-96A3-4C06-A7F6-A7B9CDA5BD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4130" y="5910849"/>
            <a:ext cx="1006475" cy="236537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lIns="18000" tIns="18000" rIns="18000" bIns="18000">
            <a:spAutoFit/>
          </a:bodyPr>
          <a:lstStyle/>
          <a:p>
            <a:pPr algn="ctr" fontAlgn="ctr">
              <a:spcBef>
                <a:spcPct val="10000"/>
              </a:spcBef>
              <a:defRPr/>
            </a:pPr>
            <a:r>
              <a:rPr lang="zh-CN" altLang="en-US" sz="1200" dirty="0">
                <a:solidFill>
                  <a:schemeClr val="bg1"/>
                </a:solidFill>
                <a:latin typeface="宋体" charset="-122"/>
              </a:rPr>
              <a:t>基础代码管理</a:t>
            </a:r>
          </a:p>
        </p:txBody>
      </p:sp>
      <p:sp>
        <p:nvSpPr>
          <p:cNvPr id="58" name="Text Box 101">
            <a:extLst>
              <a:ext uri="{FF2B5EF4-FFF2-40B4-BE49-F238E27FC236}">
                <a16:creationId xmlns:a16="http://schemas.microsoft.com/office/drawing/2014/main" id="{1E388E50-DB76-4512-B924-B2CA35AABF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63468" y="5910849"/>
            <a:ext cx="863600" cy="236537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lIns="18000" tIns="18000" rIns="18000" bIns="18000">
            <a:spAutoFit/>
          </a:bodyPr>
          <a:lstStyle/>
          <a:p>
            <a:pPr algn="ctr" fontAlgn="ctr">
              <a:spcBef>
                <a:spcPct val="10000"/>
              </a:spcBef>
              <a:defRPr/>
            </a:pPr>
            <a:r>
              <a:rPr lang="zh-CN" altLang="en-US" sz="1200">
                <a:solidFill>
                  <a:schemeClr val="bg1"/>
                </a:solidFill>
                <a:latin typeface="宋体" pitchFamily="2" charset="-122"/>
              </a:rPr>
              <a:t>工作流引擎</a:t>
            </a:r>
          </a:p>
        </p:txBody>
      </p:sp>
      <p:sp>
        <p:nvSpPr>
          <p:cNvPr id="59" name="Text Box 102">
            <a:extLst>
              <a:ext uri="{FF2B5EF4-FFF2-40B4-BE49-F238E27FC236}">
                <a16:creationId xmlns:a16="http://schemas.microsoft.com/office/drawing/2014/main" id="{8F2B328A-7A83-4B86-BB3A-3815DCB03A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86030" y="5910849"/>
            <a:ext cx="1008063" cy="236537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lIns="18000" tIns="18000" rIns="18000" bIns="18000">
            <a:spAutoFit/>
          </a:bodyPr>
          <a:lstStyle/>
          <a:p>
            <a:pPr algn="ctr" fontAlgn="ctr">
              <a:spcBef>
                <a:spcPct val="10000"/>
              </a:spcBef>
              <a:defRPr/>
            </a:pPr>
            <a:r>
              <a:rPr lang="zh-CN" altLang="en-US" sz="1200">
                <a:solidFill>
                  <a:schemeClr val="bg1"/>
                </a:solidFill>
                <a:latin typeface="宋体" charset="-122"/>
              </a:rPr>
              <a:t>流水号管理</a:t>
            </a:r>
          </a:p>
        </p:txBody>
      </p:sp>
      <p:sp>
        <p:nvSpPr>
          <p:cNvPr id="60" name="Text Box 103">
            <a:extLst>
              <a:ext uri="{FF2B5EF4-FFF2-40B4-BE49-F238E27FC236}">
                <a16:creationId xmlns:a16="http://schemas.microsoft.com/office/drawing/2014/main" id="{9AA248AE-DC95-4615-B688-EE09FB358B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38543" y="5910849"/>
            <a:ext cx="1008062" cy="236537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lIns="18000" tIns="18000" rIns="18000" bIns="18000">
            <a:spAutoFit/>
          </a:bodyPr>
          <a:lstStyle/>
          <a:p>
            <a:pPr algn="ctr" fontAlgn="ctr">
              <a:spcBef>
                <a:spcPct val="10000"/>
              </a:spcBef>
              <a:defRPr/>
            </a:pPr>
            <a:r>
              <a:rPr lang="zh-CN" altLang="en-US" sz="1200" dirty="0">
                <a:solidFill>
                  <a:schemeClr val="bg1"/>
                </a:solidFill>
                <a:latin typeface="宋体" pitchFamily="2" charset="-122"/>
              </a:rPr>
              <a:t>企业服务总线</a:t>
            </a:r>
          </a:p>
        </p:txBody>
      </p:sp>
      <p:sp>
        <p:nvSpPr>
          <p:cNvPr id="61" name="AutoShape 104">
            <a:extLst>
              <a:ext uri="{FF2B5EF4-FFF2-40B4-BE49-F238E27FC236}">
                <a16:creationId xmlns:a16="http://schemas.microsoft.com/office/drawing/2014/main" id="{8843339E-035B-416A-843A-9494B36327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5125" y="4996449"/>
            <a:ext cx="1257300" cy="265112"/>
          </a:xfrm>
          <a:prstGeom prst="flowChartAlternateProcess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75000"/>
              </a:lnSpc>
              <a:spcBef>
                <a:spcPct val="20000"/>
              </a:spcBef>
            </a:pPr>
            <a:r>
              <a:rPr lang="zh-CN" altLang="en-US" sz="1400" b="1">
                <a:latin typeface="宋体" pitchFamily="2" charset="-122"/>
              </a:rPr>
              <a:t>公共功能</a:t>
            </a:r>
          </a:p>
        </p:txBody>
      </p:sp>
      <p:sp>
        <p:nvSpPr>
          <p:cNvPr id="62" name="Text Box 129">
            <a:extLst>
              <a:ext uri="{FF2B5EF4-FFF2-40B4-BE49-F238E27FC236}">
                <a16:creationId xmlns:a16="http://schemas.microsoft.com/office/drawing/2014/main" id="{8D75C39A-BA90-403B-94DA-82D1E4CB0B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77980" y="5910849"/>
            <a:ext cx="863600" cy="236537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lIns="18000" tIns="18000" rIns="18000" bIns="18000">
            <a:spAutoFit/>
          </a:bodyPr>
          <a:lstStyle/>
          <a:p>
            <a:pPr algn="ctr" fontAlgn="ctr">
              <a:spcBef>
                <a:spcPct val="10000"/>
              </a:spcBef>
              <a:defRPr/>
            </a:pPr>
            <a:r>
              <a:rPr lang="zh-CN" altLang="en-US" sz="1200">
                <a:solidFill>
                  <a:schemeClr val="bg1"/>
                </a:solidFill>
                <a:latin typeface="宋体" pitchFamily="2" charset="-122"/>
              </a:rPr>
              <a:t>权限管理</a:t>
            </a:r>
          </a:p>
        </p:txBody>
      </p:sp>
      <p:sp>
        <p:nvSpPr>
          <p:cNvPr id="63" name="Text Box 130">
            <a:extLst>
              <a:ext uri="{FF2B5EF4-FFF2-40B4-BE49-F238E27FC236}">
                <a16:creationId xmlns:a16="http://schemas.microsoft.com/office/drawing/2014/main" id="{26F292D0-EE1A-4F55-8833-CD0A516DFF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1518" y="5910849"/>
            <a:ext cx="863600" cy="236537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lIns="18000" tIns="18000" rIns="18000" bIns="18000">
            <a:spAutoFit/>
          </a:bodyPr>
          <a:lstStyle/>
          <a:p>
            <a:pPr algn="ctr" fontAlgn="ctr">
              <a:spcBef>
                <a:spcPct val="10000"/>
              </a:spcBef>
              <a:defRPr/>
            </a:pPr>
            <a:r>
              <a:rPr lang="zh-CN" altLang="en-US" sz="1200">
                <a:solidFill>
                  <a:schemeClr val="bg1"/>
                </a:solidFill>
                <a:latin typeface="宋体" pitchFamily="2" charset="-122"/>
              </a:rPr>
              <a:t>日志管理</a:t>
            </a:r>
          </a:p>
        </p:txBody>
      </p:sp>
      <p:sp>
        <p:nvSpPr>
          <p:cNvPr id="64" name="Text Box 133">
            <a:extLst>
              <a:ext uri="{FF2B5EF4-FFF2-40B4-BE49-F238E27FC236}">
                <a16:creationId xmlns:a16="http://schemas.microsoft.com/office/drawing/2014/main" id="{3C957340-360B-409C-B5A6-42E2B5AEB3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97450" y="4584029"/>
            <a:ext cx="720725" cy="257369"/>
          </a:xfrm>
          <a:prstGeom prst="rect">
            <a:avLst/>
          </a:prstGeom>
          <a:solidFill>
            <a:srgbClr val="B8B3C9"/>
          </a:solidFill>
          <a:ln w="12700" algn="ctr">
            <a:solidFill>
              <a:schemeClr val="bg1"/>
            </a:solidFill>
            <a:miter lim="800000"/>
            <a:headEnd/>
            <a:tailEnd/>
          </a:ln>
        </p:spPr>
        <p:txBody>
          <a:bodyPr lIns="18000" tIns="36000" rIns="18000" bIns="36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fontAlgn="ctr" hangingPunct="1">
              <a:spcBef>
                <a:spcPct val="10000"/>
              </a:spcBef>
            </a:pPr>
            <a:r>
              <a:rPr lang="zh-CN" altLang="en-US" sz="1200" dirty="0">
                <a:latin typeface="宋体" pitchFamily="2" charset="-122"/>
              </a:rPr>
              <a:t>商品建议</a:t>
            </a:r>
          </a:p>
        </p:txBody>
      </p:sp>
      <p:sp>
        <p:nvSpPr>
          <p:cNvPr id="65" name="Text Box 134">
            <a:extLst>
              <a:ext uri="{FF2B5EF4-FFF2-40B4-BE49-F238E27FC236}">
                <a16:creationId xmlns:a16="http://schemas.microsoft.com/office/drawing/2014/main" id="{8AC4AEA7-0E86-4BF2-A918-EE49F1E331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1775" y="4584029"/>
            <a:ext cx="720725" cy="257369"/>
          </a:xfrm>
          <a:prstGeom prst="rect">
            <a:avLst/>
          </a:prstGeom>
          <a:solidFill>
            <a:srgbClr val="B8B3C9"/>
          </a:solidFill>
          <a:ln w="12700" algn="ctr">
            <a:solidFill>
              <a:schemeClr val="bg1"/>
            </a:solidFill>
            <a:miter lim="800000"/>
            <a:headEnd/>
            <a:tailEnd/>
          </a:ln>
        </p:spPr>
        <p:txBody>
          <a:bodyPr lIns="18000" tIns="36000" rIns="18000" bIns="36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fontAlgn="ctr" hangingPunct="1">
              <a:spcBef>
                <a:spcPct val="10000"/>
              </a:spcBef>
            </a:pPr>
            <a:r>
              <a:rPr lang="zh-CN" altLang="en-US" sz="1200" dirty="0">
                <a:latin typeface="宋体" pitchFamily="2" charset="-122"/>
              </a:rPr>
              <a:t>商品配置</a:t>
            </a:r>
          </a:p>
        </p:txBody>
      </p:sp>
      <p:sp>
        <p:nvSpPr>
          <p:cNvPr id="66" name="AutoShape 135">
            <a:extLst>
              <a:ext uri="{FF2B5EF4-FFF2-40B4-BE49-F238E27FC236}">
                <a16:creationId xmlns:a16="http://schemas.microsoft.com/office/drawing/2014/main" id="{489427B4-4052-4987-9811-1296724F07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6238" y="2422647"/>
            <a:ext cx="352425" cy="1811691"/>
          </a:xfrm>
          <a:prstGeom prst="flowChartAlternateProcess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zh-CN" altLang="en-US" sz="1400" b="1" dirty="0">
                <a:latin typeface="宋体" pitchFamily="2" charset="-122"/>
              </a:rPr>
              <a:t>电商平台</a:t>
            </a:r>
          </a:p>
          <a:p>
            <a:pPr>
              <a:lnSpc>
                <a:spcPct val="75000"/>
              </a:lnSpc>
              <a:spcBef>
                <a:spcPct val="20000"/>
              </a:spcBef>
            </a:pPr>
            <a:endParaRPr lang="zh-CN" altLang="en-US" sz="1400" b="1" dirty="0">
              <a:latin typeface="宋体" pitchFamily="2" charset="-122"/>
            </a:endParaRPr>
          </a:p>
          <a:p>
            <a:pPr>
              <a:lnSpc>
                <a:spcPct val="75000"/>
              </a:lnSpc>
              <a:spcBef>
                <a:spcPct val="20000"/>
              </a:spcBef>
            </a:pPr>
            <a:endParaRPr lang="zh-CN" altLang="en-US" sz="1400" b="1" dirty="0">
              <a:latin typeface="宋体" pitchFamily="2" charset="-122"/>
            </a:endParaRPr>
          </a:p>
        </p:txBody>
      </p:sp>
      <p:sp>
        <p:nvSpPr>
          <p:cNvPr id="67" name="Text Box 114">
            <a:extLst>
              <a:ext uri="{FF2B5EF4-FFF2-40B4-BE49-F238E27FC236}">
                <a16:creationId xmlns:a16="http://schemas.microsoft.com/office/drawing/2014/main" id="{B3DB0FDB-799E-4765-A4E4-4D3090D875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9275" y="5372686"/>
            <a:ext cx="868363" cy="236538"/>
          </a:xfrm>
          <a:prstGeom prst="rect">
            <a:avLst/>
          </a:prstGeom>
          <a:solidFill>
            <a:srgbClr val="C0CEB6"/>
          </a:solidFill>
          <a:ln w="19050" algn="ctr">
            <a:solidFill>
              <a:schemeClr val="bg1"/>
            </a:solidFill>
            <a:miter lim="800000"/>
            <a:headEnd/>
            <a:tailEnd/>
          </a:ln>
        </p:spPr>
        <p:txBody>
          <a:bodyPr lIns="18000" tIns="18000" rIns="18000" bIns="1800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fontAlgn="ctr" hangingPunct="1">
              <a:spcBef>
                <a:spcPct val="10000"/>
              </a:spcBef>
            </a:pPr>
            <a:r>
              <a:rPr lang="zh-CN" altLang="en-US" sz="1200">
                <a:latin typeface="宋体" pitchFamily="2" charset="-122"/>
              </a:rPr>
              <a:t>费率引擎</a:t>
            </a:r>
          </a:p>
        </p:txBody>
      </p:sp>
      <p:sp>
        <p:nvSpPr>
          <p:cNvPr id="68" name="Text Box 120">
            <a:extLst>
              <a:ext uri="{FF2B5EF4-FFF2-40B4-BE49-F238E27FC236}">
                <a16:creationId xmlns:a16="http://schemas.microsoft.com/office/drawing/2014/main" id="{8CD6C764-C131-4AE3-85D4-8F5F38E330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8013" y="5380446"/>
            <a:ext cx="863600" cy="221018"/>
          </a:xfrm>
          <a:prstGeom prst="rect">
            <a:avLst/>
          </a:prstGeom>
          <a:solidFill>
            <a:srgbClr val="C0CEB6"/>
          </a:solidFill>
          <a:ln w="19050" algn="ctr">
            <a:solidFill>
              <a:schemeClr val="bg1"/>
            </a:solidFill>
            <a:miter lim="800000"/>
            <a:headEnd/>
            <a:tailEnd/>
          </a:ln>
        </p:spPr>
        <p:txBody>
          <a:bodyPr lIns="18000" tIns="18000" rIns="18000" bIns="1800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fontAlgn="ctr" hangingPunct="1">
              <a:spcBef>
                <a:spcPct val="10000"/>
              </a:spcBef>
            </a:pPr>
            <a:r>
              <a:rPr lang="zh-CN" altLang="en-US" sz="1200" dirty="0">
                <a:latin typeface="宋体" pitchFamily="2" charset="-122"/>
              </a:rPr>
              <a:t>流程引擎</a:t>
            </a:r>
          </a:p>
        </p:txBody>
      </p:sp>
      <p:sp>
        <p:nvSpPr>
          <p:cNvPr id="69" name="Text Box 121">
            <a:extLst>
              <a:ext uri="{FF2B5EF4-FFF2-40B4-BE49-F238E27FC236}">
                <a16:creationId xmlns:a16="http://schemas.microsoft.com/office/drawing/2014/main" id="{F286222D-4011-466B-9710-2273DA9337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78475" y="5372686"/>
            <a:ext cx="863600" cy="236538"/>
          </a:xfrm>
          <a:prstGeom prst="rect">
            <a:avLst/>
          </a:prstGeom>
          <a:solidFill>
            <a:srgbClr val="C0CEB6"/>
          </a:solidFill>
          <a:ln w="19050" algn="ctr">
            <a:solidFill>
              <a:schemeClr val="bg1"/>
            </a:solidFill>
            <a:miter lim="800000"/>
            <a:headEnd/>
            <a:tailEnd/>
          </a:ln>
        </p:spPr>
        <p:txBody>
          <a:bodyPr lIns="18000" tIns="18000" rIns="18000" bIns="1800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fontAlgn="ctr" hangingPunct="1">
              <a:spcBef>
                <a:spcPct val="10000"/>
              </a:spcBef>
            </a:pPr>
            <a:r>
              <a:rPr lang="zh-CN" altLang="en-US" sz="1200">
                <a:latin typeface="宋体" pitchFamily="2" charset="-122"/>
              </a:rPr>
              <a:t>报表引擎</a:t>
            </a:r>
          </a:p>
        </p:txBody>
      </p:sp>
      <p:sp>
        <p:nvSpPr>
          <p:cNvPr id="70" name="Text Box 137">
            <a:extLst>
              <a:ext uri="{FF2B5EF4-FFF2-40B4-BE49-F238E27FC236}">
                <a16:creationId xmlns:a16="http://schemas.microsoft.com/office/drawing/2014/main" id="{7B11E37C-2150-47AC-AAAB-2C2F903E6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50515" y="5055186"/>
            <a:ext cx="868363" cy="236538"/>
          </a:xfrm>
          <a:prstGeom prst="rect">
            <a:avLst/>
          </a:prstGeom>
          <a:solidFill>
            <a:srgbClr val="C0CEB6"/>
          </a:solidFill>
          <a:ln w="19050" algn="ctr">
            <a:solidFill>
              <a:schemeClr val="bg1"/>
            </a:solidFill>
            <a:miter lim="800000"/>
            <a:headEnd/>
            <a:tailEnd/>
          </a:ln>
        </p:spPr>
        <p:txBody>
          <a:bodyPr lIns="18000" tIns="18000" rIns="18000" bIns="1800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fontAlgn="ctr" hangingPunct="1">
              <a:spcBef>
                <a:spcPct val="10000"/>
              </a:spcBef>
            </a:pPr>
            <a:r>
              <a:rPr lang="zh-CN" altLang="en-US" sz="1200">
                <a:latin typeface="宋体" pitchFamily="2" charset="-122"/>
              </a:rPr>
              <a:t>规则引擎</a:t>
            </a:r>
          </a:p>
        </p:txBody>
      </p:sp>
      <p:sp>
        <p:nvSpPr>
          <p:cNvPr id="71" name="Text Box 61">
            <a:extLst>
              <a:ext uri="{FF2B5EF4-FFF2-40B4-BE49-F238E27FC236}">
                <a16:creationId xmlns:a16="http://schemas.microsoft.com/office/drawing/2014/main" id="{AAB924A7-7864-4F13-BF64-06DE272B56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6613" y="3189874"/>
            <a:ext cx="858837" cy="257369"/>
          </a:xfrm>
          <a:prstGeom prst="rect">
            <a:avLst/>
          </a:prstGeom>
          <a:solidFill>
            <a:srgbClr val="B8B3C9"/>
          </a:solidFill>
          <a:ln w="12700" algn="ctr">
            <a:solidFill>
              <a:schemeClr val="bg1"/>
            </a:solidFill>
            <a:miter lim="800000"/>
            <a:headEnd/>
            <a:tailEnd/>
          </a:ln>
        </p:spPr>
        <p:txBody>
          <a:bodyPr lIns="18000" tIns="36000" rIns="18000" bIns="36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fontAlgn="ctr" hangingPunct="1">
              <a:spcBef>
                <a:spcPct val="10000"/>
              </a:spcBef>
            </a:pPr>
            <a:endParaRPr lang="zh-CN" altLang="en-US" sz="1200" dirty="0">
              <a:latin typeface="宋体" pitchFamily="2" charset="-122"/>
            </a:endParaRPr>
          </a:p>
        </p:txBody>
      </p:sp>
      <p:sp>
        <p:nvSpPr>
          <p:cNvPr id="72" name="Text Box 42">
            <a:extLst>
              <a:ext uri="{FF2B5EF4-FFF2-40B4-BE49-F238E27FC236}">
                <a16:creationId xmlns:a16="http://schemas.microsoft.com/office/drawing/2014/main" id="{C3C06FC3-59E6-48B1-AE8D-7409FB1740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67238" y="2243724"/>
            <a:ext cx="858837" cy="257369"/>
          </a:xfrm>
          <a:prstGeom prst="rect">
            <a:avLst/>
          </a:prstGeom>
          <a:solidFill>
            <a:srgbClr val="B8B3C9"/>
          </a:solidFill>
          <a:ln w="12700" algn="ctr">
            <a:solidFill>
              <a:schemeClr val="bg1"/>
            </a:solidFill>
            <a:miter lim="800000"/>
            <a:headEnd/>
            <a:tailEnd/>
          </a:ln>
        </p:spPr>
        <p:txBody>
          <a:bodyPr lIns="18000" tIns="36000" rIns="18000" bIns="36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fontAlgn="ctr" hangingPunct="1">
              <a:spcBef>
                <a:spcPct val="10000"/>
              </a:spcBef>
            </a:pPr>
            <a:endParaRPr lang="zh-CN" altLang="en-US" sz="1200" dirty="0">
              <a:latin typeface="宋体" pitchFamily="2" charset="-122"/>
            </a:endParaRPr>
          </a:p>
        </p:txBody>
      </p:sp>
      <p:sp>
        <p:nvSpPr>
          <p:cNvPr id="73" name="Text Box 43">
            <a:extLst>
              <a:ext uri="{FF2B5EF4-FFF2-40B4-BE49-F238E27FC236}">
                <a16:creationId xmlns:a16="http://schemas.microsoft.com/office/drawing/2014/main" id="{A80203E5-E6BC-4F12-9ABF-2B09995D68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67238" y="2548524"/>
            <a:ext cx="858837" cy="257369"/>
          </a:xfrm>
          <a:prstGeom prst="rect">
            <a:avLst/>
          </a:prstGeom>
          <a:solidFill>
            <a:srgbClr val="B8B3C9"/>
          </a:solidFill>
          <a:ln w="12700" algn="ctr">
            <a:solidFill>
              <a:schemeClr val="bg1"/>
            </a:solidFill>
            <a:miter lim="800000"/>
            <a:headEnd/>
            <a:tailEnd/>
          </a:ln>
        </p:spPr>
        <p:txBody>
          <a:bodyPr lIns="18000" tIns="36000" rIns="18000" bIns="36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fontAlgn="ctr" hangingPunct="1">
              <a:spcBef>
                <a:spcPct val="10000"/>
              </a:spcBef>
            </a:pPr>
            <a:endParaRPr lang="zh-CN" altLang="en-US" sz="1200" dirty="0">
              <a:latin typeface="宋体" pitchFamily="2" charset="-122"/>
            </a:endParaRPr>
          </a:p>
        </p:txBody>
      </p:sp>
      <p:sp>
        <p:nvSpPr>
          <p:cNvPr id="74" name="Text Box 61">
            <a:extLst>
              <a:ext uri="{FF2B5EF4-FFF2-40B4-BE49-F238E27FC236}">
                <a16:creationId xmlns:a16="http://schemas.microsoft.com/office/drawing/2014/main" id="{52F8A7EA-8EE4-4B31-8389-2191A9F059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67238" y="2853324"/>
            <a:ext cx="858837" cy="257369"/>
          </a:xfrm>
          <a:prstGeom prst="rect">
            <a:avLst/>
          </a:prstGeom>
          <a:solidFill>
            <a:srgbClr val="B8B3C9"/>
          </a:solidFill>
          <a:ln w="12700" algn="ctr">
            <a:solidFill>
              <a:schemeClr val="bg1"/>
            </a:solidFill>
            <a:miter lim="800000"/>
            <a:headEnd/>
            <a:tailEnd/>
          </a:ln>
        </p:spPr>
        <p:txBody>
          <a:bodyPr lIns="18000" tIns="36000" rIns="18000" bIns="36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fontAlgn="ctr" hangingPunct="1">
              <a:spcBef>
                <a:spcPct val="10000"/>
              </a:spcBef>
            </a:pPr>
            <a:endParaRPr lang="zh-CN" altLang="en-US" sz="1200" dirty="0">
              <a:latin typeface="宋体" pitchFamily="2" charset="-122"/>
            </a:endParaRPr>
          </a:p>
        </p:txBody>
      </p:sp>
      <p:sp>
        <p:nvSpPr>
          <p:cNvPr id="75" name="Text Box 61">
            <a:extLst>
              <a:ext uri="{FF2B5EF4-FFF2-40B4-BE49-F238E27FC236}">
                <a16:creationId xmlns:a16="http://schemas.microsoft.com/office/drawing/2014/main" id="{42DA6492-EAFE-4DC8-B6AF-1C7B28ED81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67238" y="3159711"/>
            <a:ext cx="858837" cy="257369"/>
          </a:xfrm>
          <a:prstGeom prst="rect">
            <a:avLst/>
          </a:prstGeom>
          <a:solidFill>
            <a:srgbClr val="B8B3C9"/>
          </a:solidFill>
          <a:ln w="12700" algn="ctr">
            <a:solidFill>
              <a:schemeClr val="bg1"/>
            </a:solidFill>
            <a:miter lim="800000"/>
            <a:headEnd/>
            <a:tailEnd/>
          </a:ln>
        </p:spPr>
        <p:txBody>
          <a:bodyPr lIns="18000" tIns="36000" rIns="18000" bIns="36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fontAlgn="ctr" hangingPunct="1">
              <a:spcBef>
                <a:spcPct val="10000"/>
              </a:spcBef>
            </a:pPr>
            <a:endParaRPr lang="zh-CN" altLang="en-US" sz="1200" dirty="0">
              <a:latin typeface="宋体" pitchFamily="2" charset="-122"/>
            </a:endParaRPr>
          </a:p>
        </p:txBody>
      </p:sp>
      <p:sp>
        <p:nvSpPr>
          <p:cNvPr id="76" name="Text Box 61">
            <a:extLst>
              <a:ext uri="{FF2B5EF4-FFF2-40B4-BE49-F238E27FC236}">
                <a16:creationId xmlns:a16="http://schemas.microsoft.com/office/drawing/2014/main" id="{B4B0D500-DAAC-4AC1-9100-1A15F804D1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6613" y="3505786"/>
            <a:ext cx="858837" cy="257369"/>
          </a:xfrm>
          <a:prstGeom prst="rect">
            <a:avLst/>
          </a:prstGeom>
          <a:solidFill>
            <a:srgbClr val="B8B3C9"/>
          </a:solidFill>
          <a:ln w="12700" algn="ctr">
            <a:solidFill>
              <a:schemeClr val="bg1"/>
            </a:solidFill>
            <a:miter lim="800000"/>
            <a:headEnd/>
            <a:tailEnd/>
          </a:ln>
        </p:spPr>
        <p:txBody>
          <a:bodyPr lIns="18000" tIns="36000" rIns="18000" bIns="36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fontAlgn="ctr" hangingPunct="1">
              <a:spcBef>
                <a:spcPct val="10000"/>
              </a:spcBef>
            </a:pPr>
            <a:endParaRPr lang="zh-CN" altLang="en-US" sz="1200" dirty="0">
              <a:latin typeface="宋体" pitchFamily="2" charset="-122"/>
            </a:endParaRPr>
          </a:p>
        </p:txBody>
      </p:sp>
      <p:sp>
        <p:nvSpPr>
          <p:cNvPr id="77" name="Text Box 61">
            <a:extLst>
              <a:ext uri="{FF2B5EF4-FFF2-40B4-BE49-F238E27FC236}">
                <a16:creationId xmlns:a16="http://schemas.microsoft.com/office/drawing/2014/main" id="{FB3D0158-D50A-48E7-974D-5F1BE9ED89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6613" y="3823286"/>
            <a:ext cx="858837" cy="257369"/>
          </a:xfrm>
          <a:prstGeom prst="rect">
            <a:avLst/>
          </a:prstGeom>
          <a:solidFill>
            <a:srgbClr val="B8B3C9"/>
          </a:solidFill>
          <a:ln w="12700" algn="ctr">
            <a:solidFill>
              <a:schemeClr val="bg1"/>
            </a:solidFill>
            <a:miter lim="800000"/>
            <a:headEnd/>
            <a:tailEnd/>
          </a:ln>
        </p:spPr>
        <p:txBody>
          <a:bodyPr lIns="18000" tIns="36000" rIns="18000" bIns="36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fontAlgn="ctr" hangingPunct="1">
              <a:spcBef>
                <a:spcPct val="10000"/>
              </a:spcBef>
            </a:pPr>
            <a:endParaRPr lang="zh-CN" altLang="en-US" sz="1200" dirty="0">
              <a:latin typeface="宋体" pitchFamily="2" charset="-122"/>
            </a:endParaRPr>
          </a:p>
        </p:txBody>
      </p:sp>
      <p:sp>
        <p:nvSpPr>
          <p:cNvPr id="78" name="Text Box 42">
            <a:extLst>
              <a:ext uri="{FF2B5EF4-FFF2-40B4-BE49-F238E27FC236}">
                <a16:creationId xmlns:a16="http://schemas.microsoft.com/office/drawing/2014/main" id="{B1941240-3D96-4AF0-9AEF-9F4BBA4497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7863" y="2259599"/>
            <a:ext cx="858837" cy="257369"/>
          </a:xfrm>
          <a:prstGeom prst="rect">
            <a:avLst/>
          </a:prstGeom>
          <a:solidFill>
            <a:srgbClr val="B8B3C9"/>
          </a:solidFill>
          <a:ln w="12700" algn="ctr">
            <a:solidFill>
              <a:schemeClr val="bg1"/>
            </a:solidFill>
            <a:miter lim="800000"/>
            <a:headEnd/>
            <a:tailEnd/>
          </a:ln>
        </p:spPr>
        <p:txBody>
          <a:bodyPr lIns="18000" tIns="36000" rIns="18000" bIns="36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fontAlgn="ctr" hangingPunct="1">
              <a:spcBef>
                <a:spcPct val="10000"/>
              </a:spcBef>
            </a:pPr>
            <a:endParaRPr lang="zh-CN" altLang="en-US" sz="1200" dirty="0">
              <a:latin typeface="宋体" pitchFamily="2" charset="-122"/>
            </a:endParaRPr>
          </a:p>
        </p:txBody>
      </p:sp>
      <p:sp>
        <p:nvSpPr>
          <p:cNvPr id="79" name="Text Box 43">
            <a:extLst>
              <a:ext uri="{FF2B5EF4-FFF2-40B4-BE49-F238E27FC236}">
                <a16:creationId xmlns:a16="http://schemas.microsoft.com/office/drawing/2014/main" id="{4DECE55F-8832-4275-B5E0-925CD60936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7863" y="2575511"/>
            <a:ext cx="858837" cy="257369"/>
          </a:xfrm>
          <a:prstGeom prst="rect">
            <a:avLst/>
          </a:prstGeom>
          <a:solidFill>
            <a:srgbClr val="B8B3C9"/>
          </a:solidFill>
          <a:ln w="12700" algn="ctr">
            <a:solidFill>
              <a:schemeClr val="bg1"/>
            </a:solidFill>
            <a:miter lim="800000"/>
            <a:headEnd/>
            <a:tailEnd/>
          </a:ln>
        </p:spPr>
        <p:txBody>
          <a:bodyPr lIns="18000" tIns="36000" rIns="18000" bIns="36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fontAlgn="ctr" hangingPunct="1">
              <a:spcBef>
                <a:spcPct val="10000"/>
              </a:spcBef>
            </a:pPr>
            <a:endParaRPr lang="zh-CN" altLang="en-US" sz="1200" dirty="0">
              <a:latin typeface="宋体" pitchFamily="2" charset="-122"/>
            </a:endParaRPr>
          </a:p>
        </p:txBody>
      </p:sp>
      <p:sp>
        <p:nvSpPr>
          <p:cNvPr id="80" name="Text Box 61">
            <a:extLst>
              <a:ext uri="{FF2B5EF4-FFF2-40B4-BE49-F238E27FC236}">
                <a16:creationId xmlns:a16="http://schemas.microsoft.com/office/drawing/2014/main" id="{021AAC17-114E-42A2-89E3-F3B6247A5F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7863" y="2891424"/>
            <a:ext cx="858837" cy="257369"/>
          </a:xfrm>
          <a:prstGeom prst="rect">
            <a:avLst/>
          </a:prstGeom>
          <a:solidFill>
            <a:srgbClr val="B8B3C9"/>
          </a:solidFill>
          <a:ln w="12700" algn="ctr">
            <a:solidFill>
              <a:schemeClr val="bg1"/>
            </a:solidFill>
            <a:miter lim="800000"/>
            <a:headEnd/>
            <a:tailEnd/>
          </a:ln>
        </p:spPr>
        <p:txBody>
          <a:bodyPr lIns="18000" tIns="36000" rIns="18000" bIns="36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fontAlgn="ctr" hangingPunct="1">
              <a:spcBef>
                <a:spcPct val="10000"/>
              </a:spcBef>
            </a:pPr>
            <a:endParaRPr lang="zh-CN" altLang="en-US" sz="1200" dirty="0">
              <a:latin typeface="宋体" pitchFamily="2" charset="-122"/>
            </a:endParaRPr>
          </a:p>
        </p:txBody>
      </p:sp>
      <p:sp>
        <p:nvSpPr>
          <p:cNvPr id="81" name="Text Box 61">
            <a:extLst>
              <a:ext uri="{FF2B5EF4-FFF2-40B4-BE49-F238E27FC236}">
                <a16:creationId xmlns:a16="http://schemas.microsoft.com/office/drawing/2014/main" id="{D590B231-8347-4890-A77D-610988A7FD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7863" y="3207336"/>
            <a:ext cx="858837" cy="257369"/>
          </a:xfrm>
          <a:prstGeom prst="rect">
            <a:avLst/>
          </a:prstGeom>
          <a:solidFill>
            <a:srgbClr val="B8B3C9"/>
          </a:solidFill>
          <a:ln w="12700" algn="ctr">
            <a:solidFill>
              <a:schemeClr val="bg1"/>
            </a:solidFill>
            <a:miter lim="800000"/>
            <a:headEnd/>
            <a:tailEnd/>
          </a:ln>
        </p:spPr>
        <p:txBody>
          <a:bodyPr lIns="18000" tIns="36000" rIns="18000" bIns="36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fontAlgn="ctr" hangingPunct="1">
              <a:spcBef>
                <a:spcPct val="10000"/>
              </a:spcBef>
            </a:pPr>
            <a:endParaRPr lang="zh-CN" altLang="en-US" sz="1200" dirty="0">
              <a:latin typeface="宋体" pitchFamily="2" charset="-122"/>
            </a:endParaRPr>
          </a:p>
        </p:txBody>
      </p:sp>
      <p:sp>
        <p:nvSpPr>
          <p:cNvPr id="82" name="Text Box 61">
            <a:extLst>
              <a:ext uri="{FF2B5EF4-FFF2-40B4-BE49-F238E27FC236}">
                <a16:creationId xmlns:a16="http://schemas.microsoft.com/office/drawing/2014/main" id="{8C104DF7-496F-45BE-8138-E44552B6B2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7863" y="3523249"/>
            <a:ext cx="858837" cy="257369"/>
          </a:xfrm>
          <a:prstGeom prst="rect">
            <a:avLst/>
          </a:prstGeom>
          <a:solidFill>
            <a:srgbClr val="B8B3C9"/>
          </a:solidFill>
          <a:ln w="12700" algn="ctr">
            <a:solidFill>
              <a:schemeClr val="bg1"/>
            </a:solidFill>
            <a:miter lim="800000"/>
            <a:headEnd/>
            <a:tailEnd/>
          </a:ln>
        </p:spPr>
        <p:txBody>
          <a:bodyPr lIns="18000" tIns="36000" rIns="18000" bIns="36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fontAlgn="ctr" hangingPunct="1">
              <a:spcBef>
                <a:spcPct val="10000"/>
              </a:spcBef>
            </a:pPr>
            <a:endParaRPr lang="zh-CN" altLang="en-US" sz="1200" dirty="0">
              <a:latin typeface="宋体" pitchFamily="2" charset="-122"/>
            </a:endParaRPr>
          </a:p>
        </p:txBody>
      </p:sp>
      <p:sp>
        <p:nvSpPr>
          <p:cNvPr id="83" name="Text Box 42">
            <a:extLst>
              <a:ext uri="{FF2B5EF4-FFF2-40B4-BE49-F238E27FC236}">
                <a16:creationId xmlns:a16="http://schemas.microsoft.com/office/drawing/2014/main" id="{9BD1738E-10DC-41D9-B3D8-CDC88A5744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56425" y="2269124"/>
            <a:ext cx="858838" cy="257369"/>
          </a:xfrm>
          <a:prstGeom prst="rect">
            <a:avLst/>
          </a:prstGeom>
          <a:solidFill>
            <a:srgbClr val="B8B3C9"/>
          </a:solidFill>
          <a:ln w="12700" algn="ctr">
            <a:solidFill>
              <a:schemeClr val="bg1"/>
            </a:solidFill>
            <a:miter lim="800000"/>
            <a:headEnd/>
            <a:tailEnd/>
          </a:ln>
        </p:spPr>
        <p:txBody>
          <a:bodyPr lIns="18000" tIns="36000" rIns="18000" bIns="36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fontAlgn="ctr" hangingPunct="1">
              <a:spcBef>
                <a:spcPct val="10000"/>
              </a:spcBef>
            </a:pPr>
            <a:endParaRPr lang="zh-CN" altLang="en-US" sz="1200" dirty="0">
              <a:latin typeface="宋体" pitchFamily="2" charset="-122"/>
            </a:endParaRPr>
          </a:p>
        </p:txBody>
      </p:sp>
      <p:sp>
        <p:nvSpPr>
          <p:cNvPr id="84" name="Text Box 43">
            <a:extLst>
              <a:ext uri="{FF2B5EF4-FFF2-40B4-BE49-F238E27FC236}">
                <a16:creationId xmlns:a16="http://schemas.microsoft.com/office/drawing/2014/main" id="{7D312BF7-FE53-47C1-8682-C43F63114B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56425" y="2573924"/>
            <a:ext cx="858838" cy="257369"/>
          </a:xfrm>
          <a:prstGeom prst="rect">
            <a:avLst/>
          </a:prstGeom>
          <a:solidFill>
            <a:srgbClr val="B8B3C9"/>
          </a:solidFill>
          <a:ln w="12700" algn="ctr">
            <a:solidFill>
              <a:schemeClr val="bg1"/>
            </a:solidFill>
            <a:miter lim="800000"/>
            <a:headEnd/>
            <a:tailEnd/>
          </a:ln>
        </p:spPr>
        <p:txBody>
          <a:bodyPr lIns="18000" tIns="36000" rIns="18000" bIns="36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fontAlgn="ctr" hangingPunct="1">
              <a:spcBef>
                <a:spcPct val="10000"/>
              </a:spcBef>
            </a:pPr>
            <a:endParaRPr lang="zh-CN" altLang="en-US" sz="1200" dirty="0">
              <a:latin typeface="宋体" pitchFamily="2" charset="-122"/>
            </a:endParaRPr>
          </a:p>
        </p:txBody>
      </p:sp>
      <p:sp>
        <p:nvSpPr>
          <p:cNvPr id="85" name="Text Box 61">
            <a:extLst>
              <a:ext uri="{FF2B5EF4-FFF2-40B4-BE49-F238E27FC236}">
                <a16:creationId xmlns:a16="http://schemas.microsoft.com/office/drawing/2014/main" id="{49FB8CE4-A148-4A07-9E06-3D64EBF8A8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56425" y="2878724"/>
            <a:ext cx="858838" cy="257369"/>
          </a:xfrm>
          <a:prstGeom prst="rect">
            <a:avLst/>
          </a:prstGeom>
          <a:solidFill>
            <a:srgbClr val="B8B3C9"/>
          </a:solidFill>
          <a:ln w="12700" algn="ctr">
            <a:solidFill>
              <a:schemeClr val="bg1"/>
            </a:solidFill>
            <a:miter lim="800000"/>
            <a:headEnd/>
            <a:tailEnd/>
          </a:ln>
        </p:spPr>
        <p:txBody>
          <a:bodyPr lIns="18000" tIns="36000" rIns="18000" bIns="36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fontAlgn="ctr" hangingPunct="1">
              <a:spcBef>
                <a:spcPct val="10000"/>
              </a:spcBef>
            </a:pPr>
            <a:endParaRPr lang="zh-CN" altLang="en-US" sz="1200" dirty="0">
              <a:latin typeface="宋体" pitchFamily="2" charset="-122"/>
            </a:endParaRPr>
          </a:p>
        </p:txBody>
      </p:sp>
      <p:sp>
        <p:nvSpPr>
          <p:cNvPr id="86" name="Text Box 61">
            <a:extLst>
              <a:ext uri="{FF2B5EF4-FFF2-40B4-BE49-F238E27FC236}">
                <a16:creationId xmlns:a16="http://schemas.microsoft.com/office/drawing/2014/main" id="{95D56C21-0741-42F3-87F6-458CBA3C94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56425" y="3185111"/>
            <a:ext cx="858838" cy="257369"/>
          </a:xfrm>
          <a:prstGeom prst="rect">
            <a:avLst/>
          </a:prstGeom>
          <a:solidFill>
            <a:srgbClr val="B8B3C9"/>
          </a:solidFill>
          <a:ln w="12700" algn="ctr">
            <a:solidFill>
              <a:schemeClr val="bg1"/>
            </a:solidFill>
            <a:miter lim="800000"/>
            <a:headEnd/>
            <a:tailEnd/>
          </a:ln>
        </p:spPr>
        <p:txBody>
          <a:bodyPr lIns="18000" tIns="36000" rIns="18000" bIns="36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fontAlgn="ctr" hangingPunct="1">
              <a:spcBef>
                <a:spcPct val="10000"/>
              </a:spcBef>
            </a:pPr>
            <a:endParaRPr lang="zh-CN" altLang="en-US" sz="1200" dirty="0">
              <a:latin typeface="宋体" pitchFamily="2" charset="-122"/>
            </a:endParaRPr>
          </a:p>
        </p:txBody>
      </p:sp>
      <p:sp>
        <p:nvSpPr>
          <p:cNvPr id="87" name="Text Box 42">
            <a:extLst>
              <a:ext uri="{FF2B5EF4-FFF2-40B4-BE49-F238E27FC236}">
                <a16:creationId xmlns:a16="http://schemas.microsoft.com/office/drawing/2014/main" id="{4BB85FA1-074B-4BDA-B120-1DD728F3C1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61325" y="2284999"/>
            <a:ext cx="858838" cy="257369"/>
          </a:xfrm>
          <a:prstGeom prst="rect">
            <a:avLst/>
          </a:prstGeom>
          <a:solidFill>
            <a:srgbClr val="B8B3C9"/>
          </a:solidFill>
          <a:ln w="12700" algn="ctr">
            <a:solidFill>
              <a:schemeClr val="bg1"/>
            </a:solidFill>
            <a:miter lim="800000"/>
            <a:headEnd/>
            <a:tailEnd/>
          </a:ln>
        </p:spPr>
        <p:txBody>
          <a:bodyPr lIns="18000" tIns="36000" rIns="18000" bIns="36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fontAlgn="ctr" hangingPunct="1">
              <a:spcBef>
                <a:spcPct val="10000"/>
              </a:spcBef>
            </a:pPr>
            <a:endParaRPr lang="zh-CN" altLang="en-US" sz="1200" dirty="0">
              <a:latin typeface="宋体" pitchFamily="2" charset="-122"/>
            </a:endParaRPr>
          </a:p>
        </p:txBody>
      </p:sp>
      <p:sp>
        <p:nvSpPr>
          <p:cNvPr id="88" name="Text Box 43">
            <a:extLst>
              <a:ext uri="{FF2B5EF4-FFF2-40B4-BE49-F238E27FC236}">
                <a16:creationId xmlns:a16="http://schemas.microsoft.com/office/drawing/2014/main" id="{439C04D0-EB59-4427-A4C7-41E603C7C0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61325" y="2600911"/>
            <a:ext cx="858838" cy="257369"/>
          </a:xfrm>
          <a:prstGeom prst="rect">
            <a:avLst/>
          </a:prstGeom>
          <a:solidFill>
            <a:srgbClr val="B8B3C9"/>
          </a:solidFill>
          <a:ln w="12700" algn="ctr">
            <a:solidFill>
              <a:schemeClr val="bg1"/>
            </a:solidFill>
            <a:miter lim="800000"/>
            <a:headEnd/>
            <a:tailEnd/>
          </a:ln>
        </p:spPr>
        <p:txBody>
          <a:bodyPr lIns="18000" tIns="36000" rIns="18000" bIns="36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fontAlgn="ctr" hangingPunct="1">
              <a:spcBef>
                <a:spcPct val="10000"/>
              </a:spcBef>
            </a:pPr>
            <a:endParaRPr lang="zh-CN" altLang="en-US" sz="1200" dirty="0">
              <a:latin typeface="宋体" pitchFamily="2" charset="-122"/>
            </a:endParaRPr>
          </a:p>
        </p:txBody>
      </p:sp>
      <p:sp>
        <p:nvSpPr>
          <p:cNvPr id="89" name="Text Box 61">
            <a:extLst>
              <a:ext uri="{FF2B5EF4-FFF2-40B4-BE49-F238E27FC236}">
                <a16:creationId xmlns:a16="http://schemas.microsoft.com/office/drawing/2014/main" id="{326F9376-3894-41E3-B7E0-E948FE7D4C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61325" y="2916824"/>
            <a:ext cx="858838" cy="257369"/>
          </a:xfrm>
          <a:prstGeom prst="rect">
            <a:avLst/>
          </a:prstGeom>
          <a:solidFill>
            <a:srgbClr val="B8B3C9"/>
          </a:solidFill>
          <a:ln w="12700" algn="ctr">
            <a:solidFill>
              <a:schemeClr val="bg1"/>
            </a:solidFill>
            <a:miter lim="800000"/>
            <a:headEnd/>
            <a:tailEnd/>
          </a:ln>
        </p:spPr>
        <p:txBody>
          <a:bodyPr lIns="18000" tIns="36000" rIns="18000" bIns="36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fontAlgn="ctr" hangingPunct="1">
              <a:spcBef>
                <a:spcPct val="10000"/>
              </a:spcBef>
            </a:pPr>
            <a:endParaRPr lang="zh-CN" altLang="en-US" sz="1200" dirty="0">
              <a:latin typeface="宋体" pitchFamily="2" charset="-122"/>
            </a:endParaRPr>
          </a:p>
        </p:txBody>
      </p:sp>
      <p:sp>
        <p:nvSpPr>
          <p:cNvPr id="90" name="Text Box 61">
            <a:extLst>
              <a:ext uri="{FF2B5EF4-FFF2-40B4-BE49-F238E27FC236}">
                <a16:creationId xmlns:a16="http://schemas.microsoft.com/office/drawing/2014/main" id="{370B139E-9FCE-470A-BF52-E4239B481A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61325" y="3232736"/>
            <a:ext cx="858838" cy="257369"/>
          </a:xfrm>
          <a:prstGeom prst="rect">
            <a:avLst/>
          </a:prstGeom>
          <a:solidFill>
            <a:srgbClr val="B8B3C9"/>
          </a:solidFill>
          <a:ln w="12700" algn="ctr">
            <a:solidFill>
              <a:schemeClr val="bg1"/>
            </a:solidFill>
            <a:miter lim="800000"/>
            <a:headEnd/>
            <a:tailEnd/>
          </a:ln>
        </p:spPr>
        <p:txBody>
          <a:bodyPr lIns="18000" tIns="36000" rIns="18000" bIns="36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fontAlgn="ctr" hangingPunct="1">
              <a:spcBef>
                <a:spcPct val="10000"/>
              </a:spcBef>
            </a:pPr>
            <a:endParaRPr lang="zh-CN" altLang="en-US" sz="1200" dirty="0">
              <a:latin typeface="宋体" pitchFamily="2" charset="-122"/>
            </a:endParaRPr>
          </a:p>
        </p:txBody>
      </p:sp>
      <p:sp>
        <p:nvSpPr>
          <p:cNvPr id="91" name="Text Box 93">
            <a:extLst>
              <a:ext uri="{FF2B5EF4-FFF2-40B4-BE49-F238E27FC236}">
                <a16:creationId xmlns:a16="http://schemas.microsoft.com/office/drawing/2014/main" id="{87AD753B-CE15-450F-84BF-D5D3B8B5B9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7688" y="4564649"/>
            <a:ext cx="877887" cy="257369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2700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lIns="18000" tIns="36000" rIns="18000" bIns="36000">
            <a:spAutoFit/>
          </a:bodyPr>
          <a:lstStyle/>
          <a:p>
            <a:pPr algn="ctr" fontAlgn="ctr">
              <a:spcBef>
                <a:spcPct val="10000"/>
              </a:spcBef>
              <a:defRPr/>
            </a:pPr>
            <a:r>
              <a:rPr lang="zh-CN" altLang="en-US" sz="1200" dirty="0">
                <a:solidFill>
                  <a:schemeClr val="bg1"/>
                </a:solidFill>
                <a:latin typeface="宋体" charset="-122"/>
              </a:rPr>
              <a:t>信托信贷</a:t>
            </a:r>
          </a:p>
        </p:txBody>
      </p:sp>
      <p:sp>
        <p:nvSpPr>
          <p:cNvPr id="92" name="Text Box 92">
            <a:extLst>
              <a:ext uri="{FF2B5EF4-FFF2-40B4-BE49-F238E27FC236}">
                <a16:creationId xmlns:a16="http://schemas.microsoft.com/office/drawing/2014/main" id="{E582F927-A828-4314-BAC6-73A9E80BC8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8110" y="4151998"/>
            <a:ext cx="877887" cy="257369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2700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lIns="18000" tIns="36000" rIns="18000" bIns="36000">
            <a:spAutoFit/>
          </a:bodyPr>
          <a:lstStyle/>
          <a:p>
            <a:pPr algn="ctr" fontAlgn="ctr">
              <a:spcBef>
                <a:spcPct val="10000"/>
              </a:spcBef>
              <a:defRPr/>
            </a:pPr>
            <a:r>
              <a:rPr lang="zh-CN" altLang="en-US" sz="1200" dirty="0">
                <a:solidFill>
                  <a:schemeClr val="bg1"/>
                </a:solidFill>
                <a:latin typeface="宋体" charset="-122"/>
              </a:rPr>
              <a:t>投资理财</a:t>
            </a:r>
          </a:p>
        </p:txBody>
      </p:sp>
      <p:sp>
        <p:nvSpPr>
          <p:cNvPr id="93" name="Text Box 133">
            <a:extLst>
              <a:ext uri="{FF2B5EF4-FFF2-40B4-BE49-F238E27FC236}">
                <a16:creationId xmlns:a16="http://schemas.microsoft.com/office/drawing/2014/main" id="{75B4FFA3-ECDD-4ACB-A489-948159E2D0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3600" y="4584029"/>
            <a:ext cx="720725" cy="257369"/>
          </a:xfrm>
          <a:prstGeom prst="rect">
            <a:avLst/>
          </a:prstGeom>
          <a:solidFill>
            <a:srgbClr val="B8B3C9"/>
          </a:solidFill>
          <a:ln w="12700" algn="ctr">
            <a:solidFill>
              <a:schemeClr val="bg1"/>
            </a:solidFill>
            <a:miter lim="800000"/>
            <a:headEnd/>
            <a:tailEnd/>
          </a:ln>
        </p:spPr>
        <p:txBody>
          <a:bodyPr lIns="18000" tIns="36000" rIns="18000" bIns="36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fontAlgn="ctr" hangingPunct="1">
              <a:spcBef>
                <a:spcPct val="10000"/>
              </a:spcBef>
            </a:pPr>
            <a:r>
              <a:rPr lang="zh-CN" altLang="en-US" sz="1200" dirty="0">
                <a:latin typeface="宋体" pitchFamily="2" charset="-122"/>
              </a:rPr>
              <a:t>商品预售</a:t>
            </a:r>
          </a:p>
        </p:txBody>
      </p:sp>
      <p:sp>
        <p:nvSpPr>
          <p:cNvPr id="94" name="Text Box 133">
            <a:extLst>
              <a:ext uri="{FF2B5EF4-FFF2-40B4-BE49-F238E27FC236}">
                <a16:creationId xmlns:a16="http://schemas.microsoft.com/office/drawing/2014/main" id="{D18F091C-9EA8-4D57-B1A0-B1B7771AAD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6613" y="4575246"/>
            <a:ext cx="720725" cy="257369"/>
          </a:xfrm>
          <a:prstGeom prst="rect">
            <a:avLst/>
          </a:prstGeom>
          <a:solidFill>
            <a:srgbClr val="B8B3C9"/>
          </a:solidFill>
          <a:ln w="12700" algn="ctr">
            <a:solidFill>
              <a:schemeClr val="bg1"/>
            </a:solidFill>
            <a:miter lim="800000"/>
            <a:headEnd/>
            <a:tailEnd/>
          </a:ln>
        </p:spPr>
        <p:txBody>
          <a:bodyPr lIns="18000" tIns="36000" rIns="18000" bIns="36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fontAlgn="ctr" hangingPunct="1">
              <a:spcBef>
                <a:spcPct val="10000"/>
              </a:spcBef>
            </a:pPr>
            <a:r>
              <a:rPr lang="zh-CN" altLang="en-US" sz="1200" dirty="0">
                <a:latin typeface="宋体" pitchFamily="2" charset="-122"/>
              </a:rPr>
              <a:t>商品导入</a:t>
            </a:r>
          </a:p>
        </p:txBody>
      </p:sp>
      <p:sp>
        <p:nvSpPr>
          <p:cNvPr id="95" name="Text Box 133">
            <a:extLst>
              <a:ext uri="{FF2B5EF4-FFF2-40B4-BE49-F238E27FC236}">
                <a16:creationId xmlns:a16="http://schemas.microsoft.com/office/drawing/2014/main" id="{768CD85A-9000-45BA-ADE6-F507AA2AC0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8944" y="4280682"/>
            <a:ext cx="720725" cy="257369"/>
          </a:xfrm>
          <a:prstGeom prst="rect">
            <a:avLst/>
          </a:prstGeom>
          <a:solidFill>
            <a:srgbClr val="B8B3C9"/>
          </a:solidFill>
          <a:ln w="12700" algn="ctr">
            <a:solidFill>
              <a:schemeClr val="bg1"/>
            </a:solidFill>
            <a:miter lim="800000"/>
            <a:headEnd/>
            <a:tailEnd/>
          </a:ln>
        </p:spPr>
        <p:txBody>
          <a:bodyPr lIns="18000" tIns="36000" rIns="18000" bIns="36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fontAlgn="ctr" hangingPunct="1">
              <a:spcBef>
                <a:spcPct val="10000"/>
              </a:spcBef>
            </a:pPr>
            <a:r>
              <a:rPr lang="zh-CN" altLang="en-US" sz="1200" dirty="0">
                <a:latin typeface="宋体" pitchFamily="2" charset="-122"/>
              </a:rPr>
              <a:t>广告发布</a:t>
            </a:r>
          </a:p>
        </p:txBody>
      </p:sp>
      <p:sp>
        <p:nvSpPr>
          <p:cNvPr id="96" name="Text Box 133">
            <a:extLst>
              <a:ext uri="{FF2B5EF4-FFF2-40B4-BE49-F238E27FC236}">
                <a16:creationId xmlns:a16="http://schemas.microsoft.com/office/drawing/2014/main" id="{03D6EB57-E412-40A5-831A-CCAC53970D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58335" y="4276276"/>
            <a:ext cx="720725" cy="257369"/>
          </a:xfrm>
          <a:prstGeom prst="rect">
            <a:avLst/>
          </a:prstGeom>
          <a:solidFill>
            <a:srgbClr val="B8B3C9"/>
          </a:solidFill>
          <a:ln w="12700" algn="ctr">
            <a:solidFill>
              <a:schemeClr val="bg1"/>
            </a:solidFill>
            <a:miter lim="800000"/>
            <a:headEnd/>
            <a:tailEnd/>
          </a:ln>
        </p:spPr>
        <p:txBody>
          <a:bodyPr lIns="18000" tIns="36000" rIns="18000" bIns="36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fontAlgn="ctr" hangingPunct="1">
              <a:spcBef>
                <a:spcPct val="10000"/>
              </a:spcBef>
            </a:pPr>
            <a:r>
              <a:rPr lang="zh-CN" altLang="en-US" sz="1200" dirty="0">
                <a:latin typeface="宋体" pitchFamily="2" charset="-122"/>
              </a:rPr>
              <a:t>广告套餐</a:t>
            </a:r>
          </a:p>
        </p:txBody>
      </p:sp>
      <p:sp>
        <p:nvSpPr>
          <p:cNvPr id="97" name="Text Box 133">
            <a:extLst>
              <a:ext uri="{FF2B5EF4-FFF2-40B4-BE49-F238E27FC236}">
                <a16:creationId xmlns:a16="http://schemas.microsoft.com/office/drawing/2014/main" id="{85622E48-A862-485A-A25C-805B6508A4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8988" y="4276276"/>
            <a:ext cx="720725" cy="257369"/>
          </a:xfrm>
          <a:prstGeom prst="rect">
            <a:avLst/>
          </a:prstGeom>
          <a:solidFill>
            <a:srgbClr val="B8B3C9"/>
          </a:solidFill>
          <a:ln w="12700" algn="ctr">
            <a:solidFill>
              <a:schemeClr val="bg1"/>
            </a:solidFill>
            <a:miter lim="800000"/>
            <a:headEnd/>
            <a:tailEnd/>
          </a:ln>
        </p:spPr>
        <p:txBody>
          <a:bodyPr lIns="18000" tIns="36000" rIns="18000" bIns="36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fontAlgn="ctr" hangingPunct="1">
              <a:spcBef>
                <a:spcPct val="10000"/>
              </a:spcBef>
            </a:pPr>
            <a:r>
              <a:rPr lang="zh-CN" altLang="en-US" sz="1200" dirty="0">
                <a:latin typeface="宋体" pitchFamily="2" charset="-122"/>
              </a:rPr>
              <a:t>广告定义</a:t>
            </a:r>
          </a:p>
        </p:txBody>
      </p:sp>
      <p:sp>
        <p:nvSpPr>
          <p:cNvPr id="98" name="Text Box 133">
            <a:extLst>
              <a:ext uri="{FF2B5EF4-FFF2-40B4-BE49-F238E27FC236}">
                <a16:creationId xmlns:a16="http://schemas.microsoft.com/office/drawing/2014/main" id="{F2F72898-39C1-4162-87C9-E2D28B9351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9881" y="4276276"/>
            <a:ext cx="720725" cy="257369"/>
          </a:xfrm>
          <a:prstGeom prst="rect">
            <a:avLst/>
          </a:prstGeom>
          <a:solidFill>
            <a:srgbClr val="B8B3C9"/>
          </a:solidFill>
          <a:ln w="12700" algn="ctr">
            <a:solidFill>
              <a:schemeClr val="bg1"/>
            </a:solidFill>
            <a:miter lim="800000"/>
            <a:headEnd/>
            <a:tailEnd/>
          </a:ln>
        </p:spPr>
        <p:txBody>
          <a:bodyPr lIns="18000" tIns="36000" rIns="18000" bIns="36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fontAlgn="ctr" hangingPunct="1">
              <a:spcBef>
                <a:spcPct val="10000"/>
              </a:spcBef>
            </a:pPr>
            <a:r>
              <a:rPr lang="zh-CN" altLang="en-US" sz="1200" dirty="0">
                <a:latin typeface="宋体" pitchFamily="2" charset="-122"/>
              </a:rPr>
              <a:t>广告竞价</a:t>
            </a:r>
          </a:p>
        </p:txBody>
      </p:sp>
      <p:sp>
        <p:nvSpPr>
          <p:cNvPr id="99" name="Text Box 133">
            <a:extLst>
              <a:ext uri="{FF2B5EF4-FFF2-40B4-BE49-F238E27FC236}">
                <a16:creationId xmlns:a16="http://schemas.microsoft.com/office/drawing/2014/main" id="{CA821524-7FA4-4CA9-90F7-3CD5BD8BD2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4900" y="4292992"/>
            <a:ext cx="720725" cy="257369"/>
          </a:xfrm>
          <a:prstGeom prst="rect">
            <a:avLst/>
          </a:prstGeom>
          <a:solidFill>
            <a:srgbClr val="B8B3C9"/>
          </a:solidFill>
          <a:ln w="12700" algn="ctr">
            <a:solidFill>
              <a:schemeClr val="bg1"/>
            </a:solidFill>
            <a:miter lim="800000"/>
            <a:headEnd/>
            <a:tailEnd/>
          </a:ln>
        </p:spPr>
        <p:txBody>
          <a:bodyPr lIns="18000" tIns="36000" rIns="18000" bIns="36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fontAlgn="ctr" hangingPunct="1">
              <a:spcBef>
                <a:spcPct val="10000"/>
              </a:spcBef>
            </a:pPr>
            <a:r>
              <a:rPr lang="zh-CN" altLang="en-US" sz="1200" dirty="0">
                <a:latin typeface="宋体" pitchFamily="2" charset="-122"/>
              </a:rPr>
              <a:t>广告配置</a:t>
            </a:r>
          </a:p>
        </p:txBody>
      </p:sp>
      <p:sp>
        <p:nvSpPr>
          <p:cNvPr id="100" name="Text Box 14">
            <a:extLst>
              <a:ext uri="{FF2B5EF4-FFF2-40B4-BE49-F238E27FC236}">
                <a16:creationId xmlns:a16="http://schemas.microsoft.com/office/drawing/2014/main" id="{438AF5E1-E3E7-4454-8480-5B0430EAB1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42905" y="5380446"/>
            <a:ext cx="863600" cy="221018"/>
          </a:xfrm>
          <a:prstGeom prst="rect">
            <a:avLst/>
          </a:prstGeom>
          <a:solidFill>
            <a:srgbClr val="C0CEB6"/>
          </a:solidFill>
          <a:ln w="19050" algn="ctr">
            <a:solidFill>
              <a:schemeClr val="bg1"/>
            </a:solidFill>
            <a:miter lim="800000"/>
            <a:headEnd/>
            <a:tailEnd/>
          </a:ln>
        </p:spPr>
        <p:txBody>
          <a:bodyPr lIns="18000" tIns="18000" rIns="18000" bIns="1800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fontAlgn="ctr" hangingPunct="1">
              <a:spcBef>
                <a:spcPct val="10000"/>
              </a:spcBef>
            </a:pPr>
            <a:r>
              <a:rPr lang="zh-CN" altLang="en-US" sz="1200" dirty="0">
                <a:latin typeface="宋体" pitchFamily="2" charset="-122"/>
              </a:rPr>
              <a:t>物业管理</a:t>
            </a:r>
          </a:p>
        </p:txBody>
      </p:sp>
      <p:sp>
        <p:nvSpPr>
          <p:cNvPr id="101" name="Text Box 89">
            <a:extLst>
              <a:ext uri="{FF2B5EF4-FFF2-40B4-BE49-F238E27FC236}">
                <a16:creationId xmlns:a16="http://schemas.microsoft.com/office/drawing/2014/main" id="{0729212F-CF0B-4B80-BC55-728F70FE84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6105" y="2722817"/>
            <a:ext cx="1014413" cy="257369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2700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lIns="18000" tIns="36000" rIns="18000" bIns="36000">
            <a:spAutoFit/>
          </a:bodyPr>
          <a:lstStyle/>
          <a:p>
            <a:pPr algn="ctr" fontAlgn="ctr">
              <a:spcBef>
                <a:spcPct val="10000"/>
              </a:spcBef>
              <a:defRPr/>
            </a:pPr>
            <a:r>
              <a:rPr lang="zh-CN" altLang="en-US" sz="1200" dirty="0">
                <a:solidFill>
                  <a:schemeClr val="bg1"/>
                </a:solidFill>
                <a:latin typeface="宋体" charset="-122"/>
              </a:rPr>
              <a:t>客户积分管理</a:t>
            </a:r>
          </a:p>
        </p:txBody>
      </p:sp>
      <p:sp>
        <p:nvSpPr>
          <p:cNvPr id="102" name="Text Box 89">
            <a:extLst>
              <a:ext uri="{FF2B5EF4-FFF2-40B4-BE49-F238E27FC236}">
                <a16:creationId xmlns:a16="http://schemas.microsoft.com/office/drawing/2014/main" id="{1FCDA073-FB4A-431E-B347-6874D8FAE0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6104" y="3045508"/>
            <a:ext cx="1014413" cy="257369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2700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lIns="18000" tIns="36000" rIns="18000" bIns="36000">
            <a:spAutoFit/>
          </a:bodyPr>
          <a:lstStyle/>
          <a:p>
            <a:pPr algn="ctr" fontAlgn="ctr">
              <a:spcBef>
                <a:spcPct val="10000"/>
              </a:spcBef>
              <a:defRPr/>
            </a:pPr>
            <a:r>
              <a:rPr lang="zh-CN" altLang="en-US" sz="1200" dirty="0">
                <a:solidFill>
                  <a:schemeClr val="bg1"/>
                </a:solidFill>
                <a:latin typeface="宋体" charset="-122"/>
              </a:rPr>
              <a:t>客户评价管理</a:t>
            </a:r>
          </a:p>
        </p:txBody>
      </p:sp>
      <p:sp>
        <p:nvSpPr>
          <p:cNvPr id="103" name="Text Box 14">
            <a:extLst>
              <a:ext uri="{FF2B5EF4-FFF2-40B4-BE49-F238E27FC236}">
                <a16:creationId xmlns:a16="http://schemas.microsoft.com/office/drawing/2014/main" id="{9BBEDADC-5FE2-4346-942A-B8516ED472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43018" y="5382004"/>
            <a:ext cx="863600" cy="221018"/>
          </a:xfrm>
          <a:prstGeom prst="rect">
            <a:avLst/>
          </a:prstGeom>
          <a:solidFill>
            <a:srgbClr val="C0CEB6"/>
          </a:solidFill>
          <a:ln w="19050" algn="ctr">
            <a:solidFill>
              <a:schemeClr val="bg1"/>
            </a:solidFill>
            <a:miter lim="800000"/>
            <a:headEnd/>
            <a:tailEnd/>
          </a:ln>
        </p:spPr>
        <p:txBody>
          <a:bodyPr lIns="18000" tIns="18000" rIns="18000" bIns="1800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fontAlgn="ctr" hangingPunct="1">
              <a:spcBef>
                <a:spcPct val="10000"/>
              </a:spcBef>
            </a:pPr>
            <a:r>
              <a:rPr lang="zh-CN" altLang="en-US" sz="1200" dirty="0">
                <a:latin typeface="宋体" pitchFamily="2" charset="-122"/>
              </a:rPr>
              <a:t>积分商城</a:t>
            </a:r>
          </a:p>
        </p:txBody>
      </p:sp>
      <p:sp>
        <p:nvSpPr>
          <p:cNvPr id="104" name="Rectangle 5">
            <a:extLst>
              <a:ext uri="{FF2B5EF4-FFF2-40B4-BE49-F238E27FC236}">
                <a16:creationId xmlns:a16="http://schemas.microsoft.com/office/drawing/2014/main" id="{F9092179-D7F9-4D80-B502-183E284B57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1718" y="570390"/>
            <a:ext cx="8795296" cy="455612"/>
          </a:xfrm>
          <a:prstGeom prst="rect">
            <a:avLst/>
          </a:prstGeom>
          <a:solidFill>
            <a:schemeClr val="bg2">
              <a:lumMod val="90000"/>
            </a:schemeClr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tIns="27432"/>
          <a:lstStyle/>
          <a:p>
            <a:pPr algn="ctr">
              <a:lnSpc>
                <a:spcPct val="90000"/>
              </a:lnSpc>
            </a:pPr>
            <a:endParaRPr lang="zh-CN" altLang="en-US" sz="1200" b="1"/>
          </a:p>
        </p:txBody>
      </p:sp>
      <p:sp>
        <p:nvSpPr>
          <p:cNvPr id="105" name="AutoShape 107">
            <a:extLst>
              <a:ext uri="{FF2B5EF4-FFF2-40B4-BE49-F238E27FC236}">
                <a16:creationId xmlns:a16="http://schemas.microsoft.com/office/drawing/2014/main" id="{62DB41AD-4F6E-4431-A3A3-8D78FDD8A7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9518" y="638851"/>
            <a:ext cx="1789112" cy="280928"/>
          </a:xfrm>
          <a:prstGeom prst="flowChartAlternateProcess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>
              <a:lnSpc>
                <a:spcPct val="75000"/>
              </a:lnSpc>
              <a:spcBef>
                <a:spcPct val="20000"/>
              </a:spcBef>
            </a:pPr>
            <a:r>
              <a:rPr lang="zh-CN" altLang="en-US" sz="1400" b="1" dirty="0">
                <a:latin typeface="宋体" pitchFamily="2" charset="-122"/>
              </a:rPr>
              <a:t>接口平台</a:t>
            </a:r>
          </a:p>
        </p:txBody>
      </p:sp>
      <p:sp>
        <p:nvSpPr>
          <p:cNvPr id="106" name="Text Box 61">
            <a:extLst>
              <a:ext uri="{FF2B5EF4-FFF2-40B4-BE49-F238E27FC236}">
                <a16:creationId xmlns:a16="http://schemas.microsoft.com/office/drawing/2014/main" id="{32E9992B-DF80-45D4-9C41-50461466CD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1206" y="3498435"/>
            <a:ext cx="858837" cy="257369"/>
          </a:xfrm>
          <a:prstGeom prst="rect">
            <a:avLst/>
          </a:prstGeom>
          <a:solidFill>
            <a:srgbClr val="B8B3C9"/>
          </a:solidFill>
          <a:ln w="12700" algn="ctr">
            <a:solidFill>
              <a:schemeClr val="bg1"/>
            </a:solidFill>
            <a:miter lim="800000"/>
            <a:headEnd/>
            <a:tailEnd/>
          </a:ln>
        </p:spPr>
        <p:txBody>
          <a:bodyPr lIns="18000" tIns="36000" rIns="18000" bIns="36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fontAlgn="ctr" hangingPunct="1">
              <a:spcBef>
                <a:spcPct val="10000"/>
              </a:spcBef>
            </a:pPr>
            <a:endParaRPr lang="zh-CN" altLang="en-US" sz="1200" dirty="0">
              <a:latin typeface="宋体" pitchFamily="2" charset="-122"/>
            </a:endParaRPr>
          </a:p>
        </p:txBody>
      </p:sp>
      <p:sp>
        <p:nvSpPr>
          <p:cNvPr id="107" name="Text Box 61">
            <a:extLst>
              <a:ext uri="{FF2B5EF4-FFF2-40B4-BE49-F238E27FC236}">
                <a16:creationId xmlns:a16="http://schemas.microsoft.com/office/drawing/2014/main" id="{A99DC6A3-5AE1-417F-A95E-81E121E8BF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7557" y="3833148"/>
            <a:ext cx="858837" cy="257369"/>
          </a:xfrm>
          <a:prstGeom prst="rect">
            <a:avLst/>
          </a:prstGeom>
          <a:solidFill>
            <a:srgbClr val="B8B3C9"/>
          </a:solidFill>
          <a:ln w="12700" algn="ctr">
            <a:solidFill>
              <a:schemeClr val="bg1"/>
            </a:solidFill>
            <a:miter lim="800000"/>
            <a:headEnd/>
            <a:tailEnd/>
          </a:ln>
        </p:spPr>
        <p:txBody>
          <a:bodyPr lIns="18000" tIns="36000" rIns="18000" bIns="36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fontAlgn="ctr" hangingPunct="1">
              <a:spcBef>
                <a:spcPct val="10000"/>
              </a:spcBef>
            </a:pPr>
            <a:endParaRPr lang="zh-CN" altLang="en-US" sz="1200" dirty="0">
              <a:latin typeface="宋体" pitchFamily="2" charset="-122"/>
            </a:endParaRPr>
          </a:p>
        </p:txBody>
      </p:sp>
      <p:sp>
        <p:nvSpPr>
          <p:cNvPr id="108" name="Text Box 61">
            <a:extLst>
              <a:ext uri="{FF2B5EF4-FFF2-40B4-BE49-F238E27FC236}">
                <a16:creationId xmlns:a16="http://schemas.microsoft.com/office/drawing/2014/main" id="{C65F30AC-A264-4520-8F91-DE49379856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46107" y="3498214"/>
            <a:ext cx="858837" cy="257369"/>
          </a:xfrm>
          <a:prstGeom prst="rect">
            <a:avLst/>
          </a:prstGeom>
          <a:solidFill>
            <a:srgbClr val="B8B3C9"/>
          </a:solidFill>
          <a:ln w="12700" algn="ctr">
            <a:solidFill>
              <a:schemeClr val="bg1"/>
            </a:solidFill>
            <a:miter lim="800000"/>
            <a:headEnd/>
            <a:tailEnd/>
          </a:ln>
        </p:spPr>
        <p:txBody>
          <a:bodyPr lIns="18000" tIns="36000" rIns="18000" bIns="36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fontAlgn="ctr" hangingPunct="1">
              <a:spcBef>
                <a:spcPct val="10000"/>
              </a:spcBef>
            </a:pPr>
            <a:endParaRPr lang="zh-CN" altLang="en-US" sz="1200" dirty="0">
              <a:latin typeface="宋体" pitchFamily="2" charset="-122"/>
            </a:endParaRPr>
          </a:p>
        </p:txBody>
      </p:sp>
      <p:sp>
        <p:nvSpPr>
          <p:cNvPr id="109" name="Text Box 61">
            <a:extLst>
              <a:ext uri="{FF2B5EF4-FFF2-40B4-BE49-F238E27FC236}">
                <a16:creationId xmlns:a16="http://schemas.microsoft.com/office/drawing/2014/main" id="{E756674F-920E-449F-83C5-B8C165659F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52458" y="3832927"/>
            <a:ext cx="858837" cy="257369"/>
          </a:xfrm>
          <a:prstGeom prst="rect">
            <a:avLst/>
          </a:prstGeom>
          <a:solidFill>
            <a:srgbClr val="B8B3C9"/>
          </a:solidFill>
          <a:ln w="12700" algn="ctr">
            <a:solidFill>
              <a:schemeClr val="bg1"/>
            </a:solidFill>
            <a:miter lim="800000"/>
            <a:headEnd/>
            <a:tailEnd/>
          </a:ln>
        </p:spPr>
        <p:txBody>
          <a:bodyPr lIns="18000" tIns="36000" rIns="18000" bIns="36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fontAlgn="ctr" hangingPunct="1">
              <a:spcBef>
                <a:spcPct val="10000"/>
              </a:spcBef>
            </a:pPr>
            <a:endParaRPr lang="zh-CN" altLang="en-US" sz="1200" dirty="0">
              <a:latin typeface="宋体" pitchFamily="2" charset="-122"/>
            </a:endParaRPr>
          </a:p>
        </p:txBody>
      </p:sp>
      <p:sp>
        <p:nvSpPr>
          <p:cNvPr id="110" name="Text Box 61">
            <a:extLst>
              <a:ext uri="{FF2B5EF4-FFF2-40B4-BE49-F238E27FC236}">
                <a16:creationId xmlns:a16="http://schemas.microsoft.com/office/drawing/2014/main" id="{8DCFC315-D9ED-4EB1-8E90-9741E32792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7199" y="3562272"/>
            <a:ext cx="858837" cy="257369"/>
          </a:xfrm>
          <a:prstGeom prst="rect">
            <a:avLst/>
          </a:prstGeom>
          <a:solidFill>
            <a:srgbClr val="B8B3C9"/>
          </a:solidFill>
          <a:ln w="12700" algn="ctr">
            <a:solidFill>
              <a:schemeClr val="bg1"/>
            </a:solidFill>
            <a:miter lim="800000"/>
            <a:headEnd/>
            <a:tailEnd/>
          </a:ln>
        </p:spPr>
        <p:txBody>
          <a:bodyPr lIns="18000" tIns="36000" rIns="18000" bIns="36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fontAlgn="ctr" hangingPunct="1">
              <a:spcBef>
                <a:spcPct val="10000"/>
              </a:spcBef>
            </a:pPr>
            <a:endParaRPr lang="zh-CN" altLang="en-US" sz="1200" dirty="0">
              <a:latin typeface="宋体" pitchFamily="2" charset="-122"/>
            </a:endParaRPr>
          </a:p>
        </p:txBody>
      </p:sp>
      <p:sp>
        <p:nvSpPr>
          <p:cNvPr id="111" name="Text Box 61">
            <a:extLst>
              <a:ext uri="{FF2B5EF4-FFF2-40B4-BE49-F238E27FC236}">
                <a16:creationId xmlns:a16="http://schemas.microsoft.com/office/drawing/2014/main" id="{BE3E2A4E-BBC6-4E1E-95F9-F2FFA468E8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0850" y="3871585"/>
            <a:ext cx="858837" cy="257369"/>
          </a:xfrm>
          <a:prstGeom prst="rect">
            <a:avLst/>
          </a:prstGeom>
          <a:solidFill>
            <a:srgbClr val="B8B3C9"/>
          </a:solidFill>
          <a:ln w="12700" algn="ctr">
            <a:solidFill>
              <a:schemeClr val="bg1"/>
            </a:solidFill>
            <a:miter lim="800000"/>
            <a:headEnd/>
            <a:tailEnd/>
          </a:ln>
        </p:spPr>
        <p:txBody>
          <a:bodyPr lIns="18000" tIns="36000" rIns="18000" bIns="36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fontAlgn="ctr" hangingPunct="1">
              <a:spcBef>
                <a:spcPct val="10000"/>
              </a:spcBef>
            </a:pPr>
            <a:endParaRPr lang="zh-CN" altLang="en-US" sz="1200" dirty="0">
              <a:latin typeface="宋体" pitchFamily="2" charset="-122"/>
            </a:endParaRPr>
          </a:p>
        </p:txBody>
      </p:sp>
      <p:sp>
        <p:nvSpPr>
          <p:cNvPr id="112" name="Text Box 61">
            <a:extLst>
              <a:ext uri="{FF2B5EF4-FFF2-40B4-BE49-F238E27FC236}">
                <a16:creationId xmlns:a16="http://schemas.microsoft.com/office/drawing/2014/main" id="{CE9B4EE1-0E56-469A-BF83-38D783AD42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8656" y="3859752"/>
            <a:ext cx="858837" cy="257369"/>
          </a:xfrm>
          <a:prstGeom prst="rect">
            <a:avLst/>
          </a:prstGeom>
          <a:solidFill>
            <a:srgbClr val="B8B3C9"/>
          </a:solidFill>
          <a:ln w="12700" algn="ctr">
            <a:solidFill>
              <a:schemeClr val="bg1"/>
            </a:solidFill>
            <a:miter lim="800000"/>
            <a:headEnd/>
            <a:tailEnd/>
          </a:ln>
        </p:spPr>
        <p:txBody>
          <a:bodyPr lIns="18000" tIns="36000" rIns="18000" bIns="36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fontAlgn="ctr" hangingPunct="1">
              <a:spcBef>
                <a:spcPct val="10000"/>
              </a:spcBef>
            </a:pPr>
            <a:endParaRPr lang="zh-CN" altLang="en-US" sz="1200" dirty="0">
              <a:latin typeface="宋体" pitchFamily="2" charset="-122"/>
            </a:endParaRPr>
          </a:p>
        </p:txBody>
      </p:sp>
      <p:sp>
        <p:nvSpPr>
          <p:cNvPr id="113" name="Rectangle 5">
            <a:extLst>
              <a:ext uri="{FF2B5EF4-FFF2-40B4-BE49-F238E27FC236}">
                <a16:creationId xmlns:a16="http://schemas.microsoft.com/office/drawing/2014/main" id="{BA23D258-9F14-4283-AD69-FCA45E734B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4417" y="6322805"/>
            <a:ext cx="8795296" cy="45561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tIns="27432"/>
          <a:lstStyle/>
          <a:p>
            <a:pPr algn="ctr">
              <a:lnSpc>
                <a:spcPct val="90000"/>
              </a:lnSpc>
            </a:pPr>
            <a:endParaRPr lang="zh-CN" altLang="en-US" sz="1200" b="1"/>
          </a:p>
        </p:txBody>
      </p:sp>
      <p:sp>
        <p:nvSpPr>
          <p:cNvPr id="114" name="AutoShape 96">
            <a:extLst>
              <a:ext uri="{FF2B5EF4-FFF2-40B4-BE49-F238E27FC236}">
                <a16:creationId xmlns:a16="http://schemas.microsoft.com/office/drawing/2014/main" id="{34A8E073-48B4-44B1-A393-6E93350161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1763" y="6308310"/>
            <a:ext cx="1533525" cy="507373"/>
          </a:xfrm>
          <a:prstGeom prst="flowChartAlternateProcess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>
              <a:lnSpc>
                <a:spcPct val="75000"/>
              </a:lnSpc>
              <a:spcBef>
                <a:spcPct val="20000"/>
              </a:spcBef>
            </a:pPr>
            <a:r>
              <a:rPr lang="zh-CN" altLang="en-US" sz="1400" b="1" dirty="0">
                <a:latin typeface="宋体" pitchFamily="2" charset="-122"/>
              </a:rPr>
              <a:t>   设备通讯</a:t>
            </a:r>
            <a:endParaRPr lang="en-US" altLang="zh-CN" sz="1400" b="1" dirty="0">
              <a:latin typeface="宋体" pitchFamily="2" charset="-122"/>
            </a:endParaRPr>
          </a:p>
          <a:p>
            <a:pPr>
              <a:lnSpc>
                <a:spcPct val="75000"/>
              </a:lnSpc>
              <a:spcBef>
                <a:spcPct val="20000"/>
              </a:spcBef>
            </a:pPr>
            <a:r>
              <a:rPr lang="zh-CN" altLang="en-US" sz="1400" b="1" dirty="0">
                <a:latin typeface="宋体" pitchFamily="2" charset="-122"/>
              </a:rPr>
              <a:t>（</a:t>
            </a:r>
            <a:r>
              <a:rPr lang="en-US" altLang="zh-CN" sz="1400" b="1" dirty="0">
                <a:latin typeface="宋体" pitchFamily="2" charset="-122"/>
              </a:rPr>
              <a:t>433&amp;</a:t>
            </a:r>
            <a:r>
              <a:rPr lang="zh-CN" altLang="en-US" sz="1400" b="1" dirty="0">
                <a:latin typeface="宋体" pitchFamily="2" charset="-122"/>
              </a:rPr>
              <a:t>强弱电）</a:t>
            </a:r>
          </a:p>
        </p:txBody>
      </p:sp>
      <p:sp>
        <p:nvSpPr>
          <p:cNvPr id="116" name="Text Box 100">
            <a:extLst>
              <a:ext uri="{FF2B5EF4-FFF2-40B4-BE49-F238E27FC236}">
                <a16:creationId xmlns:a16="http://schemas.microsoft.com/office/drawing/2014/main" id="{8B28F2DC-1CB3-4C4F-8946-F2A2A38340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82925" y="6431622"/>
            <a:ext cx="1006475" cy="22101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lIns="18000" tIns="18000" rIns="18000" bIns="18000">
            <a:spAutoFit/>
          </a:bodyPr>
          <a:lstStyle/>
          <a:p>
            <a:pPr algn="ctr" fontAlgn="ctr">
              <a:spcBef>
                <a:spcPct val="10000"/>
              </a:spcBef>
              <a:defRPr/>
            </a:pPr>
            <a:r>
              <a:rPr lang="zh-CN" altLang="en-US" sz="1200" dirty="0">
                <a:solidFill>
                  <a:schemeClr val="bg1"/>
                </a:solidFill>
                <a:latin typeface="宋体" charset="-122"/>
              </a:rPr>
              <a:t>实时数据</a:t>
            </a:r>
          </a:p>
        </p:txBody>
      </p:sp>
      <p:sp>
        <p:nvSpPr>
          <p:cNvPr id="117" name="Text Box 101">
            <a:extLst>
              <a:ext uri="{FF2B5EF4-FFF2-40B4-BE49-F238E27FC236}">
                <a16:creationId xmlns:a16="http://schemas.microsoft.com/office/drawing/2014/main" id="{493E000E-EDBD-4143-B211-0D044B71EA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32263" y="6431622"/>
            <a:ext cx="863600" cy="22101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lIns="18000" tIns="18000" rIns="18000" bIns="18000">
            <a:spAutoFit/>
          </a:bodyPr>
          <a:lstStyle/>
          <a:p>
            <a:pPr algn="ctr" fontAlgn="ctr">
              <a:spcBef>
                <a:spcPct val="10000"/>
              </a:spcBef>
              <a:defRPr/>
            </a:pPr>
            <a:r>
              <a:rPr lang="zh-CN" altLang="en-US" sz="1200" dirty="0">
                <a:solidFill>
                  <a:schemeClr val="bg1"/>
                </a:solidFill>
                <a:latin typeface="宋体" pitchFamily="2" charset="-122"/>
              </a:rPr>
              <a:t>告警管理</a:t>
            </a:r>
          </a:p>
        </p:txBody>
      </p:sp>
      <p:sp>
        <p:nvSpPr>
          <p:cNvPr id="118" name="Text Box 102">
            <a:extLst>
              <a:ext uri="{FF2B5EF4-FFF2-40B4-BE49-F238E27FC236}">
                <a16:creationId xmlns:a16="http://schemas.microsoft.com/office/drawing/2014/main" id="{CB8407E2-9C16-4D76-9C82-54071DDFFA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4825" y="6431622"/>
            <a:ext cx="1008063" cy="22101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lIns="18000" tIns="18000" rIns="18000" bIns="18000">
            <a:spAutoFit/>
          </a:bodyPr>
          <a:lstStyle/>
          <a:p>
            <a:pPr algn="ctr" fontAlgn="ctr">
              <a:spcBef>
                <a:spcPct val="10000"/>
              </a:spcBef>
              <a:defRPr/>
            </a:pPr>
            <a:r>
              <a:rPr lang="zh-CN" altLang="en-US" sz="1200" dirty="0">
                <a:solidFill>
                  <a:schemeClr val="bg1"/>
                </a:solidFill>
                <a:latin typeface="宋体" charset="-122"/>
              </a:rPr>
              <a:t>能耗管理</a:t>
            </a:r>
          </a:p>
        </p:txBody>
      </p:sp>
      <p:sp>
        <p:nvSpPr>
          <p:cNvPr id="119" name="Text Box 103">
            <a:extLst>
              <a:ext uri="{FF2B5EF4-FFF2-40B4-BE49-F238E27FC236}">
                <a16:creationId xmlns:a16="http://schemas.microsoft.com/office/drawing/2014/main" id="{9E209992-B82F-4E3A-A8DF-64B3388DD8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07338" y="6431622"/>
            <a:ext cx="1008062" cy="22101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lIns="18000" tIns="18000" rIns="18000" bIns="18000">
            <a:spAutoFit/>
          </a:bodyPr>
          <a:lstStyle/>
          <a:p>
            <a:pPr algn="ctr" fontAlgn="ctr">
              <a:spcBef>
                <a:spcPct val="10000"/>
              </a:spcBef>
              <a:defRPr/>
            </a:pPr>
            <a:r>
              <a:rPr lang="zh-CN" altLang="en-US" sz="1200" dirty="0">
                <a:solidFill>
                  <a:schemeClr val="bg1"/>
                </a:solidFill>
                <a:latin typeface="宋体" pitchFamily="2" charset="-122"/>
              </a:rPr>
              <a:t>预警提醒</a:t>
            </a:r>
          </a:p>
        </p:txBody>
      </p:sp>
      <p:sp>
        <p:nvSpPr>
          <p:cNvPr id="120" name="Text Box 129">
            <a:extLst>
              <a:ext uri="{FF2B5EF4-FFF2-40B4-BE49-F238E27FC236}">
                <a16:creationId xmlns:a16="http://schemas.microsoft.com/office/drawing/2014/main" id="{1ABEF51F-0446-4ACE-BD79-B9B8ED03DF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6775" y="6431622"/>
            <a:ext cx="863600" cy="22101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lIns="18000" tIns="18000" rIns="18000" bIns="18000">
            <a:spAutoFit/>
          </a:bodyPr>
          <a:lstStyle/>
          <a:p>
            <a:pPr algn="ctr" fontAlgn="ctr">
              <a:spcBef>
                <a:spcPct val="10000"/>
              </a:spcBef>
              <a:defRPr/>
            </a:pPr>
            <a:r>
              <a:rPr lang="zh-CN" altLang="en-US" sz="1200" dirty="0">
                <a:solidFill>
                  <a:schemeClr val="bg1"/>
                </a:solidFill>
                <a:latin typeface="宋体" pitchFamily="2" charset="-122"/>
              </a:rPr>
              <a:t>设备管理</a:t>
            </a:r>
          </a:p>
        </p:txBody>
      </p:sp>
      <p:sp>
        <p:nvSpPr>
          <p:cNvPr id="121" name="Text Box 130">
            <a:extLst>
              <a:ext uri="{FF2B5EF4-FFF2-40B4-BE49-F238E27FC236}">
                <a16:creationId xmlns:a16="http://schemas.microsoft.com/office/drawing/2014/main" id="{2C95109B-08AF-47B7-B415-A27ECA38FE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0313" y="6431622"/>
            <a:ext cx="863600" cy="22101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lIns="18000" tIns="18000" rIns="18000" bIns="18000">
            <a:spAutoFit/>
          </a:bodyPr>
          <a:lstStyle/>
          <a:p>
            <a:pPr algn="ctr" fontAlgn="ctr">
              <a:spcBef>
                <a:spcPct val="10000"/>
              </a:spcBef>
              <a:defRPr/>
            </a:pPr>
            <a:r>
              <a:rPr lang="zh-CN" altLang="en-US" sz="1200" dirty="0">
                <a:solidFill>
                  <a:schemeClr val="bg1"/>
                </a:solidFill>
                <a:latin typeface="宋体" pitchFamily="2" charset="-122"/>
              </a:rPr>
              <a:t>信道管理</a:t>
            </a:r>
          </a:p>
        </p:txBody>
      </p:sp>
      <p:sp>
        <p:nvSpPr>
          <p:cNvPr id="122" name="Text Box 100">
            <a:extLst>
              <a:ext uri="{FF2B5EF4-FFF2-40B4-BE49-F238E27FC236}">
                <a16:creationId xmlns:a16="http://schemas.microsoft.com/office/drawing/2014/main" id="{50BE5F4E-1EE6-44C9-813E-5AA059F0ED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7350" y="703434"/>
            <a:ext cx="1006475" cy="22101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9050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lIns="18000" tIns="18000" rIns="18000" bIns="18000">
            <a:spAutoFit/>
          </a:bodyPr>
          <a:lstStyle/>
          <a:p>
            <a:pPr algn="ctr" fontAlgn="ctr">
              <a:spcBef>
                <a:spcPct val="10000"/>
              </a:spcBef>
              <a:defRPr/>
            </a:pPr>
            <a:r>
              <a:rPr lang="zh-CN" altLang="en-US" sz="1200" dirty="0">
                <a:solidFill>
                  <a:schemeClr val="bg1"/>
                </a:solidFill>
                <a:latin typeface="宋体" charset="-122"/>
              </a:rPr>
              <a:t>标准接口</a:t>
            </a:r>
          </a:p>
        </p:txBody>
      </p:sp>
      <p:sp>
        <p:nvSpPr>
          <p:cNvPr id="123" name="Text Box 101">
            <a:extLst>
              <a:ext uri="{FF2B5EF4-FFF2-40B4-BE49-F238E27FC236}">
                <a16:creationId xmlns:a16="http://schemas.microsoft.com/office/drawing/2014/main" id="{0F2665CB-B203-45FD-91EA-7A9658F5B7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6688" y="703434"/>
            <a:ext cx="863600" cy="22101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9050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lIns="18000" tIns="18000" rIns="18000" bIns="18000">
            <a:spAutoFit/>
          </a:bodyPr>
          <a:lstStyle/>
          <a:p>
            <a:pPr algn="ctr" fontAlgn="ctr">
              <a:spcBef>
                <a:spcPct val="10000"/>
              </a:spcBef>
              <a:defRPr/>
            </a:pPr>
            <a:r>
              <a:rPr lang="zh-CN" altLang="en-US" sz="1200" dirty="0">
                <a:solidFill>
                  <a:schemeClr val="bg1"/>
                </a:solidFill>
                <a:latin typeface="宋体" pitchFamily="2" charset="-122"/>
              </a:rPr>
              <a:t>定制接口</a:t>
            </a:r>
          </a:p>
        </p:txBody>
      </p:sp>
      <p:sp>
        <p:nvSpPr>
          <p:cNvPr id="124" name="Text Box 102">
            <a:extLst>
              <a:ext uri="{FF2B5EF4-FFF2-40B4-BE49-F238E27FC236}">
                <a16:creationId xmlns:a16="http://schemas.microsoft.com/office/drawing/2014/main" id="{D5736322-2D4A-4319-B41D-3DD9BC5EAE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9250" y="703434"/>
            <a:ext cx="1008063" cy="22101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9050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lIns="18000" tIns="18000" rIns="18000" bIns="18000">
            <a:spAutoFit/>
          </a:bodyPr>
          <a:lstStyle/>
          <a:p>
            <a:pPr algn="ctr" fontAlgn="ctr">
              <a:spcBef>
                <a:spcPct val="10000"/>
              </a:spcBef>
              <a:defRPr/>
            </a:pPr>
            <a:r>
              <a:rPr lang="zh-CN" altLang="en-US" sz="1200" dirty="0">
                <a:solidFill>
                  <a:schemeClr val="bg1"/>
                </a:solidFill>
                <a:latin typeface="宋体" charset="-122"/>
              </a:rPr>
              <a:t>接口规范</a:t>
            </a:r>
          </a:p>
        </p:txBody>
      </p:sp>
      <p:sp>
        <p:nvSpPr>
          <p:cNvPr id="125" name="Text Box 103">
            <a:extLst>
              <a:ext uri="{FF2B5EF4-FFF2-40B4-BE49-F238E27FC236}">
                <a16:creationId xmlns:a16="http://schemas.microsoft.com/office/drawing/2014/main" id="{82D096DB-B251-4072-A931-51996F0271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51763" y="703434"/>
            <a:ext cx="1008062" cy="22101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9050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lIns="18000" tIns="18000" rIns="18000" bIns="18000">
            <a:spAutoFit/>
          </a:bodyPr>
          <a:lstStyle/>
          <a:p>
            <a:pPr algn="ctr" fontAlgn="ctr">
              <a:spcBef>
                <a:spcPct val="10000"/>
              </a:spcBef>
              <a:defRPr/>
            </a:pPr>
            <a:r>
              <a:rPr lang="zh-CN" altLang="en-US" sz="1200" dirty="0">
                <a:solidFill>
                  <a:schemeClr val="bg1"/>
                </a:solidFill>
                <a:latin typeface="宋体" pitchFamily="2" charset="-122"/>
              </a:rPr>
              <a:t>接口安全</a:t>
            </a:r>
          </a:p>
        </p:txBody>
      </p:sp>
      <p:sp>
        <p:nvSpPr>
          <p:cNvPr id="126" name="Text Box 129">
            <a:extLst>
              <a:ext uri="{FF2B5EF4-FFF2-40B4-BE49-F238E27FC236}">
                <a16:creationId xmlns:a16="http://schemas.microsoft.com/office/drawing/2014/main" id="{CBBA56E3-D217-4FA4-975B-1533365293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703434"/>
            <a:ext cx="863600" cy="22101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9050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lIns="18000" tIns="18000" rIns="18000" bIns="18000">
            <a:spAutoFit/>
          </a:bodyPr>
          <a:lstStyle/>
          <a:p>
            <a:pPr algn="ctr" fontAlgn="ctr">
              <a:spcBef>
                <a:spcPct val="10000"/>
              </a:spcBef>
              <a:defRPr/>
            </a:pPr>
            <a:r>
              <a:rPr lang="zh-CN" altLang="en-US" sz="1200" dirty="0">
                <a:solidFill>
                  <a:schemeClr val="bg1"/>
                </a:solidFill>
                <a:latin typeface="宋体" pitchFamily="2" charset="-122"/>
              </a:rPr>
              <a:t>定制协议</a:t>
            </a:r>
          </a:p>
        </p:txBody>
      </p:sp>
      <p:sp>
        <p:nvSpPr>
          <p:cNvPr id="127" name="Text Box 130">
            <a:extLst>
              <a:ext uri="{FF2B5EF4-FFF2-40B4-BE49-F238E27FC236}">
                <a16:creationId xmlns:a16="http://schemas.microsoft.com/office/drawing/2014/main" id="{6B9E766A-3489-4C37-B8C0-62FD6B509A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4738" y="703434"/>
            <a:ext cx="863600" cy="22101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9050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lIns="18000" tIns="18000" rIns="18000" bIns="18000">
            <a:spAutoFit/>
          </a:bodyPr>
          <a:lstStyle/>
          <a:p>
            <a:pPr algn="ctr" fontAlgn="ctr">
              <a:spcBef>
                <a:spcPct val="10000"/>
              </a:spcBef>
              <a:defRPr/>
            </a:pPr>
            <a:r>
              <a:rPr lang="zh-CN" altLang="en-US" sz="1200" dirty="0">
                <a:solidFill>
                  <a:schemeClr val="bg1"/>
                </a:solidFill>
                <a:latin typeface="宋体" pitchFamily="2" charset="-122"/>
              </a:rPr>
              <a:t>标准协议</a:t>
            </a:r>
          </a:p>
        </p:txBody>
      </p:sp>
      <p:sp>
        <p:nvSpPr>
          <p:cNvPr id="128" name="Text Box 103">
            <a:extLst>
              <a:ext uri="{FF2B5EF4-FFF2-40B4-BE49-F238E27FC236}">
                <a16:creationId xmlns:a16="http://schemas.microsoft.com/office/drawing/2014/main" id="{184EFA93-CE9E-4DDC-AEB8-EDAA86B115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26500" y="703849"/>
            <a:ext cx="1008062" cy="22101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9050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lIns="18000" tIns="18000" rIns="18000" bIns="18000">
            <a:spAutoFit/>
          </a:bodyPr>
          <a:lstStyle/>
          <a:p>
            <a:pPr algn="ctr" fontAlgn="ctr">
              <a:spcBef>
                <a:spcPct val="10000"/>
              </a:spcBef>
              <a:defRPr/>
            </a:pPr>
            <a:r>
              <a:rPr lang="zh-CN" altLang="en-US" sz="1200" dirty="0">
                <a:solidFill>
                  <a:schemeClr val="bg1"/>
                </a:solidFill>
                <a:latin typeface="宋体" pitchFamily="2" charset="-122"/>
              </a:rPr>
              <a:t>接口承压</a:t>
            </a:r>
          </a:p>
        </p:txBody>
      </p:sp>
    </p:spTree>
    <p:extLst>
      <p:ext uri="{BB962C8B-B14F-4D97-AF65-F5344CB8AC3E}">
        <p14:creationId xmlns:p14="http://schemas.microsoft.com/office/powerpoint/2010/main" val="2523332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>
            <a:extLst>
              <a:ext uri="{FF2B5EF4-FFF2-40B4-BE49-F238E27FC236}">
                <a16:creationId xmlns:a16="http://schemas.microsoft.com/office/drawing/2014/main" id="{BABBE3B1-19F6-40E1-B1AA-5B44AF6A3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372600" cy="1295400"/>
          </a:xfrm>
        </p:spPr>
        <p:txBody>
          <a:bodyPr rtlCol="0">
            <a:normAutofit/>
          </a:bodyPr>
          <a:lstStyle/>
          <a:p>
            <a:r>
              <a:rPr lang="zh-CN" altLang="en-US" dirty="0"/>
              <a:t>移动平台脉络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AutoShape 27">
            <a:extLst>
              <a:ext uri="{FF2B5EF4-FFF2-40B4-BE49-F238E27FC236}">
                <a16:creationId xmlns:a16="http://schemas.microsoft.com/office/drawing/2014/main" id="{436F8D63-628B-4F1E-A2E4-59251FEA19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4920" y="949306"/>
            <a:ext cx="1682742" cy="3645511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rgbClr val="7F7F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>
              <a:lnSpc>
                <a:spcPct val="90000"/>
              </a:lnSpc>
            </a:pPr>
            <a:endParaRPr lang="zh-CN" altLang="en-US" sz="1400"/>
          </a:p>
        </p:txBody>
      </p:sp>
      <p:sp>
        <p:nvSpPr>
          <p:cNvPr id="4" name="Text Box 33">
            <a:extLst>
              <a:ext uri="{FF2B5EF4-FFF2-40B4-BE49-F238E27FC236}">
                <a16:creationId xmlns:a16="http://schemas.microsoft.com/office/drawing/2014/main" id="{EAD62754-54E8-4E70-9CB1-131E7AC56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7482" y="930256"/>
            <a:ext cx="152976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200" b="1" dirty="0">
                <a:latin typeface="宋体" pitchFamily="2" charset="-122"/>
              </a:rPr>
              <a:t>供应（</a:t>
            </a:r>
            <a:r>
              <a:rPr lang="en-US" altLang="zh-CN" sz="1200" b="1" dirty="0">
                <a:latin typeface="宋体" pitchFamily="2" charset="-122"/>
              </a:rPr>
              <a:t>B2B</a:t>
            </a:r>
            <a:r>
              <a:rPr lang="zh-CN" altLang="en-US" sz="1200" b="1" dirty="0">
                <a:latin typeface="宋体" pitchFamily="2" charset="-122"/>
              </a:rPr>
              <a:t>）</a:t>
            </a:r>
          </a:p>
        </p:txBody>
      </p:sp>
      <p:sp>
        <p:nvSpPr>
          <p:cNvPr id="5" name="AutoShape 27">
            <a:extLst>
              <a:ext uri="{FF2B5EF4-FFF2-40B4-BE49-F238E27FC236}">
                <a16:creationId xmlns:a16="http://schemas.microsoft.com/office/drawing/2014/main" id="{392AEA05-0CCF-4493-AD6A-BBD6252E4A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538" y="932722"/>
            <a:ext cx="1682742" cy="3645511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rgbClr val="7F7F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>
              <a:lnSpc>
                <a:spcPct val="90000"/>
              </a:lnSpc>
            </a:pPr>
            <a:endParaRPr lang="zh-CN" altLang="en-US" sz="1400"/>
          </a:p>
        </p:txBody>
      </p:sp>
      <p:sp>
        <p:nvSpPr>
          <p:cNvPr id="6" name="Text Box 33">
            <a:extLst>
              <a:ext uri="{FF2B5EF4-FFF2-40B4-BE49-F238E27FC236}">
                <a16:creationId xmlns:a16="http://schemas.microsoft.com/office/drawing/2014/main" id="{06E2CE7D-A72A-4182-8DD1-EC82139F1E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35100" y="913672"/>
            <a:ext cx="152976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200" b="1" dirty="0">
                <a:latin typeface="宋体" pitchFamily="2" charset="-122"/>
              </a:rPr>
              <a:t>销售（</a:t>
            </a:r>
            <a:r>
              <a:rPr lang="en-US" altLang="zh-CN" sz="1200" b="1" dirty="0">
                <a:latin typeface="宋体" pitchFamily="2" charset="-122"/>
              </a:rPr>
              <a:t>O2O</a:t>
            </a:r>
            <a:r>
              <a:rPr lang="zh-CN" altLang="en-US" sz="1200" b="1" dirty="0">
                <a:latin typeface="宋体" pitchFamily="2" charset="-122"/>
              </a:rPr>
              <a:t>）</a:t>
            </a:r>
          </a:p>
        </p:txBody>
      </p:sp>
      <p:sp>
        <p:nvSpPr>
          <p:cNvPr id="7" name="AutoShape 27">
            <a:extLst>
              <a:ext uri="{FF2B5EF4-FFF2-40B4-BE49-F238E27FC236}">
                <a16:creationId xmlns:a16="http://schemas.microsoft.com/office/drawing/2014/main" id="{8CDF201C-7F52-467B-84BA-5A45E9ED64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7094" y="918096"/>
            <a:ext cx="1682742" cy="3645511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rgbClr val="7F7F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>
              <a:lnSpc>
                <a:spcPct val="90000"/>
              </a:lnSpc>
            </a:pPr>
            <a:endParaRPr lang="zh-CN" altLang="en-US" sz="1400"/>
          </a:p>
        </p:txBody>
      </p:sp>
      <p:sp>
        <p:nvSpPr>
          <p:cNvPr id="8" name="Text Box 33">
            <a:extLst>
              <a:ext uri="{FF2B5EF4-FFF2-40B4-BE49-F238E27FC236}">
                <a16:creationId xmlns:a16="http://schemas.microsoft.com/office/drawing/2014/main" id="{172E5448-0039-4DE5-B26C-C9A8020B29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08556" y="899046"/>
            <a:ext cx="152976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200" b="1" dirty="0">
                <a:latin typeface="宋体" pitchFamily="2" charset="-122"/>
              </a:rPr>
              <a:t>服务（</a:t>
            </a:r>
            <a:r>
              <a:rPr lang="en-US" altLang="zh-CN" sz="1200" b="1" dirty="0">
                <a:latin typeface="宋体" pitchFamily="2" charset="-122"/>
              </a:rPr>
              <a:t>B2C</a:t>
            </a:r>
            <a:r>
              <a:rPr lang="zh-CN" altLang="en-US" sz="1200" b="1" dirty="0">
                <a:latin typeface="宋体" pitchFamily="2" charset="-122"/>
              </a:rPr>
              <a:t>）</a:t>
            </a:r>
          </a:p>
        </p:txBody>
      </p:sp>
      <p:sp>
        <p:nvSpPr>
          <p:cNvPr id="9" name="Text Box 42">
            <a:extLst>
              <a:ext uri="{FF2B5EF4-FFF2-40B4-BE49-F238E27FC236}">
                <a16:creationId xmlns:a16="http://schemas.microsoft.com/office/drawing/2014/main" id="{1F3E9BF2-2A8A-4E70-B67A-2D3C2535E7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10119" y="1237183"/>
            <a:ext cx="1402717" cy="257369"/>
          </a:xfrm>
          <a:prstGeom prst="rect">
            <a:avLst/>
          </a:prstGeom>
          <a:solidFill>
            <a:srgbClr val="B8B3C9"/>
          </a:solidFill>
          <a:ln w="12700" algn="ctr">
            <a:solidFill>
              <a:schemeClr val="bg1"/>
            </a:solidFill>
            <a:miter lim="800000"/>
            <a:headEnd/>
            <a:tailEnd/>
          </a:ln>
        </p:spPr>
        <p:txBody>
          <a:bodyPr wrap="square" lIns="18000" tIns="36000" rIns="18000" bIns="36000">
            <a:spAutoFit/>
          </a:bodyPr>
          <a:lstStyle>
            <a:defPPr>
              <a:defRPr lang="zh-CN"/>
            </a:defPPr>
            <a:lvl1pPr algn="ctr" eaLnBrk="1" fontAlgn="ctr" hangingPunct="1">
              <a:spcBef>
                <a:spcPct val="10000"/>
              </a:spcBef>
              <a:defRPr sz="1200">
                <a:solidFill>
                  <a:schemeClr val="bg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dirty="0"/>
              <a:t>海量全品</a:t>
            </a:r>
          </a:p>
        </p:txBody>
      </p:sp>
      <p:sp>
        <p:nvSpPr>
          <p:cNvPr id="10" name="Text Box 43">
            <a:extLst>
              <a:ext uri="{FF2B5EF4-FFF2-40B4-BE49-F238E27FC236}">
                <a16:creationId xmlns:a16="http://schemas.microsoft.com/office/drawing/2014/main" id="{0612E1C0-21DA-479E-8F54-AF6293D2D9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9629" y="1835111"/>
            <a:ext cx="1402717" cy="257369"/>
          </a:xfrm>
          <a:prstGeom prst="rect">
            <a:avLst/>
          </a:prstGeom>
          <a:solidFill>
            <a:srgbClr val="B8B3C9"/>
          </a:solidFill>
          <a:ln w="12700" algn="ctr">
            <a:solidFill>
              <a:schemeClr val="bg1"/>
            </a:solidFill>
            <a:miter lim="800000"/>
            <a:headEnd/>
            <a:tailEnd/>
          </a:ln>
        </p:spPr>
        <p:txBody>
          <a:bodyPr wrap="square" lIns="18000" tIns="36000" rIns="18000" bIns="36000">
            <a:spAutoFit/>
          </a:bodyPr>
          <a:lstStyle>
            <a:defPPr>
              <a:defRPr lang="zh-CN"/>
            </a:defPPr>
            <a:lvl1pPr algn="ctr" eaLnBrk="1" fontAlgn="ctr" hangingPunct="1">
              <a:spcBef>
                <a:spcPct val="10000"/>
              </a:spcBef>
              <a:defRPr sz="1200">
                <a:solidFill>
                  <a:schemeClr val="bg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dirty="0"/>
              <a:t>进店优惠</a:t>
            </a:r>
          </a:p>
        </p:txBody>
      </p:sp>
      <p:sp>
        <p:nvSpPr>
          <p:cNvPr id="11" name="Text Box 61">
            <a:extLst>
              <a:ext uri="{FF2B5EF4-FFF2-40B4-BE49-F238E27FC236}">
                <a16:creationId xmlns:a16="http://schemas.microsoft.com/office/drawing/2014/main" id="{CD242620-985A-48F1-A17C-6B88DB1975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9630" y="2466899"/>
            <a:ext cx="1402717" cy="257369"/>
          </a:xfrm>
          <a:prstGeom prst="rect">
            <a:avLst/>
          </a:prstGeom>
          <a:solidFill>
            <a:srgbClr val="B8B3C9"/>
          </a:solidFill>
          <a:ln w="12700" algn="ctr">
            <a:solidFill>
              <a:schemeClr val="bg1"/>
            </a:solidFill>
            <a:miter lim="800000"/>
            <a:headEnd/>
            <a:tailEnd/>
          </a:ln>
        </p:spPr>
        <p:txBody>
          <a:bodyPr wrap="square" lIns="18000" tIns="36000" rIns="18000" bIns="36000">
            <a:spAutoFit/>
          </a:bodyPr>
          <a:lstStyle>
            <a:defPPr>
              <a:defRPr lang="zh-CN"/>
            </a:defPPr>
            <a:lvl1pPr algn="ctr" eaLnBrk="1" fontAlgn="ctr" hangingPunct="1">
              <a:spcBef>
                <a:spcPct val="10000"/>
              </a:spcBef>
              <a:defRPr sz="1200">
                <a:solidFill>
                  <a:schemeClr val="bg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dirty="0"/>
              <a:t>会员福利</a:t>
            </a:r>
          </a:p>
        </p:txBody>
      </p:sp>
      <p:sp>
        <p:nvSpPr>
          <p:cNvPr id="13" name="Text Box 61">
            <a:extLst>
              <a:ext uri="{FF2B5EF4-FFF2-40B4-BE49-F238E27FC236}">
                <a16:creationId xmlns:a16="http://schemas.microsoft.com/office/drawing/2014/main" id="{8AC035F7-232B-44D6-A3C7-631D30AF07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10119" y="3070872"/>
            <a:ext cx="1402717" cy="257369"/>
          </a:xfrm>
          <a:prstGeom prst="rect">
            <a:avLst/>
          </a:prstGeom>
          <a:solidFill>
            <a:srgbClr val="B8B3C9"/>
          </a:solidFill>
          <a:ln w="12700" algn="ctr">
            <a:solidFill>
              <a:schemeClr val="bg1"/>
            </a:solidFill>
            <a:miter lim="800000"/>
            <a:headEnd/>
            <a:tailEnd/>
          </a:ln>
        </p:spPr>
        <p:txBody>
          <a:bodyPr wrap="square" lIns="18000" tIns="36000" rIns="18000" bIns="36000">
            <a:spAutoFit/>
          </a:bodyPr>
          <a:lstStyle>
            <a:defPPr>
              <a:defRPr lang="zh-CN"/>
            </a:defPPr>
            <a:lvl1pPr algn="ctr" eaLnBrk="1" fontAlgn="ctr" hangingPunct="1">
              <a:spcBef>
                <a:spcPct val="10000"/>
              </a:spcBef>
              <a:defRPr sz="1200">
                <a:solidFill>
                  <a:schemeClr val="bg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dirty="0"/>
              <a:t>帮助中心</a:t>
            </a:r>
          </a:p>
        </p:txBody>
      </p:sp>
      <p:sp>
        <p:nvSpPr>
          <p:cNvPr id="14" name="Text Box 61">
            <a:extLst>
              <a:ext uri="{FF2B5EF4-FFF2-40B4-BE49-F238E27FC236}">
                <a16:creationId xmlns:a16="http://schemas.microsoft.com/office/drawing/2014/main" id="{1960B053-AE10-4CB3-A216-963017AAF3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10119" y="3611479"/>
            <a:ext cx="1402717" cy="257369"/>
          </a:xfrm>
          <a:prstGeom prst="rect">
            <a:avLst/>
          </a:prstGeom>
          <a:solidFill>
            <a:srgbClr val="B8B3C9"/>
          </a:solidFill>
          <a:ln w="12700" algn="ctr">
            <a:solidFill>
              <a:schemeClr val="bg1"/>
            </a:solidFill>
            <a:miter lim="800000"/>
            <a:headEnd/>
            <a:tailEnd/>
          </a:ln>
        </p:spPr>
        <p:txBody>
          <a:bodyPr wrap="square" lIns="18000" tIns="36000" rIns="18000" bIns="36000">
            <a:spAutoFit/>
          </a:bodyPr>
          <a:lstStyle>
            <a:defPPr>
              <a:defRPr lang="zh-CN"/>
            </a:defPPr>
            <a:lvl1pPr algn="ctr" eaLnBrk="1" fontAlgn="ctr" hangingPunct="1">
              <a:spcBef>
                <a:spcPct val="10000"/>
              </a:spcBef>
              <a:defRPr sz="1200">
                <a:solidFill>
                  <a:schemeClr val="bg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dirty="0"/>
              <a:t>设备管理</a:t>
            </a:r>
          </a:p>
        </p:txBody>
      </p:sp>
      <p:sp>
        <p:nvSpPr>
          <p:cNvPr id="15" name="TextBox 15">
            <a:extLst>
              <a:ext uri="{FF2B5EF4-FFF2-40B4-BE49-F238E27FC236}">
                <a16:creationId xmlns:a16="http://schemas.microsoft.com/office/drawing/2014/main" id="{33B27B51-A299-4CE6-9673-73D9677FA8F2}"/>
              </a:ext>
            </a:extLst>
          </p:cNvPr>
          <p:cNvSpPr txBox="1"/>
          <p:nvPr/>
        </p:nvSpPr>
        <p:spPr>
          <a:xfrm>
            <a:off x="9291974" y="4693332"/>
            <a:ext cx="2411850" cy="127727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zh-CN" altLang="en-US" sz="1100" noProof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基于</a:t>
            </a:r>
            <a:r>
              <a:rPr lang="en-US" altLang="zh-CN" sz="1100" noProof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LBS</a:t>
            </a:r>
            <a:r>
              <a:rPr lang="zh-CN" altLang="en-US" sz="1100" noProof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和行业为客户打造一个社交平台，可以联系本地生活的同时让其完成线上下单，线下体验的全过程，通过</a:t>
            </a:r>
            <a:r>
              <a:rPr lang="en-US" altLang="zh-CN" sz="1100" noProof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KOL</a:t>
            </a:r>
            <a:r>
              <a:rPr lang="zh-CN" altLang="en-US" sz="1100" noProof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打造共享虚拟平台，构建社群生态圈，为邻里生活、近店优惠、企业福利更接地气，让客户真正感觉到晨风服务品牌。</a:t>
            </a:r>
          </a:p>
        </p:txBody>
      </p:sp>
      <p:sp>
        <p:nvSpPr>
          <p:cNvPr id="16" name="TextBox 120">
            <a:extLst>
              <a:ext uri="{FF2B5EF4-FFF2-40B4-BE49-F238E27FC236}">
                <a16:creationId xmlns:a16="http://schemas.microsoft.com/office/drawing/2014/main" id="{2D16D2BE-BAD6-4C3D-96A5-C4FBE9C66000}"/>
              </a:ext>
            </a:extLst>
          </p:cNvPr>
          <p:cNvSpPr txBox="1"/>
          <p:nvPr/>
        </p:nvSpPr>
        <p:spPr>
          <a:xfrm>
            <a:off x="3706758" y="4732330"/>
            <a:ext cx="2411850" cy="110799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zh-CN" altLang="en-US" sz="1100" noProof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基于农业合伙人开发的虚拟门店服务平台。完成门店商品的统一采购，共享平台海量货源，降低人力成本、采购成本、物流成本。同时拓展销售渠道，服务更多的消费群体，打造互联网式的农业超市群。</a:t>
            </a:r>
          </a:p>
        </p:txBody>
      </p:sp>
      <p:sp>
        <p:nvSpPr>
          <p:cNvPr id="17" name="Text Box 42">
            <a:extLst>
              <a:ext uri="{FF2B5EF4-FFF2-40B4-BE49-F238E27FC236}">
                <a16:creationId xmlns:a16="http://schemas.microsoft.com/office/drawing/2014/main" id="{7E3DB6AD-E57C-426D-AE1B-E8E3DB5A9A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92550" y="1268928"/>
            <a:ext cx="1402717" cy="257369"/>
          </a:xfrm>
          <a:prstGeom prst="rect">
            <a:avLst/>
          </a:prstGeom>
          <a:solidFill>
            <a:srgbClr val="B8B3C9"/>
          </a:solidFill>
          <a:ln w="12700" algn="ctr">
            <a:solidFill>
              <a:schemeClr val="bg1"/>
            </a:solidFill>
            <a:miter lim="800000"/>
            <a:headEnd/>
            <a:tailEnd/>
          </a:ln>
        </p:spPr>
        <p:txBody>
          <a:bodyPr wrap="square" lIns="18000" tIns="36000" rIns="18000" bIns="36000">
            <a:spAutoFit/>
          </a:bodyPr>
          <a:lstStyle>
            <a:defPPr>
              <a:defRPr lang="zh-CN"/>
            </a:defPPr>
            <a:lvl1pPr algn="ctr" eaLnBrk="1" fontAlgn="ctr" hangingPunct="1">
              <a:spcBef>
                <a:spcPct val="10000"/>
              </a:spcBef>
              <a:defRPr sz="1200">
                <a:solidFill>
                  <a:schemeClr val="bg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dirty="0"/>
              <a:t>营销促活</a:t>
            </a:r>
          </a:p>
        </p:txBody>
      </p:sp>
      <p:sp>
        <p:nvSpPr>
          <p:cNvPr id="18" name="Text Box 43">
            <a:extLst>
              <a:ext uri="{FF2B5EF4-FFF2-40B4-BE49-F238E27FC236}">
                <a16:creationId xmlns:a16="http://schemas.microsoft.com/office/drawing/2014/main" id="{3FD2E9A5-1EC7-47EA-8665-926F7F7738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92060" y="1866856"/>
            <a:ext cx="1402717" cy="257369"/>
          </a:xfrm>
          <a:prstGeom prst="rect">
            <a:avLst/>
          </a:prstGeom>
          <a:solidFill>
            <a:srgbClr val="B8B3C9"/>
          </a:solidFill>
          <a:ln w="12700" algn="ctr">
            <a:solidFill>
              <a:schemeClr val="bg1"/>
            </a:solidFill>
            <a:miter lim="800000"/>
            <a:headEnd/>
            <a:tailEnd/>
          </a:ln>
        </p:spPr>
        <p:txBody>
          <a:bodyPr wrap="square" lIns="18000" tIns="36000" rIns="18000" bIns="36000">
            <a:spAutoFit/>
          </a:bodyPr>
          <a:lstStyle>
            <a:defPPr>
              <a:defRPr lang="zh-CN"/>
            </a:defPPr>
            <a:lvl1pPr algn="ctr" eaLnBrk="1" fontAlgn="ctr" hangingPunct="1">
              <a:spcBef>
                <a:spcPct val="10000"/>
              </a:spcBef>
              <a:defRPr sz="1200">
                <a:solidFill>
                  <a:schemeClr val="bg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dirty="0"/>
              <a:t>分销抽佣</a:t>
            </a:r>
          </a:p>
        </p:txBody>
      </p:sp>
      <p:sp>
        <p:nvSpPr>
          <p:cNvPr id="19" name="Text Box 61">
            <a:extLst>
              <a:ext uri="{FF2B5EF4-FFF2-40B4-BE49-F238E27FC236}">
                <a16:creationId xmlns:a16="http://schemas.microsoft.com/office/drawing/2014/main" id="{5830532D-2392-4341-92BF-EC17CEE763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92061" y="2498644"/>
            <a:ext cx="1402717" cy="257369"/>
          </a:xfrm>
          <a:prstGeom prst="rect">
            <a:avLst/>
          </a:prstGeom>
          <a:solidFill>
            <a:srgbClr val="B8B3C9"/>
          </a:solidFill>
          <a:ln w="12700" algn="ctr">
            <a:solidFill>
              <a:schemeClr val="bg1"/>
            </a:solidFill>
            <a:miter lim="800000"/>
            <a:headEnd/>
            <a:tailEnd/>
          </a:ln>
        </p:spPr>
        <p:txBody>
          <a:bodyPr wrap="square" lIns="18000" tIns="36000" rIns="18000" bIns="36000">
            <a:spAutoFit/>
          </a:bodyPr>
          <a:lstStyle>
            <a:defPPr>
              <a:defRPr lang="zh-CN"/>
            </a:defPPr>
            <a:lvl1pPr algn="ctr" eaLnBrk="1" fontAlgn="ctr" hangingPunct="1">
              <a:spcBef>
                <a:spcPct val="10000"/>
              </a:spcBef>
              <a:defRPr sz="1200">
                <a:solidFill>
                  <a:schemeClr val="bg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dirty="0"/>
              <a:t>海量全品</a:t>
            </a:r>
          </a:p>
        </p:txBody>
      </p:sp>
      <p:sp>
        <p:nvSpPr>
          <p:cNvPr id="20" name="Text Box 61">
            <a:extLst>
              <a:ext uri="{FF2B5EF4-FFF2-40B4-BE49-F238E27FC236}">
                <a16:creationId xmlns:a16="http://schemas.microsoft.com/office/drawing/2014/main" id="{077509A5-CD56-4F56-9D86-62C31EBA9D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92550" y="3102617"/>
            <a:ext cx="1402717" cy="257369"/>
          </a:xfrm>
          <a:prstGeom prst="rect">
            <a:avLst/>
          </a:prstGeom>
          <a:solidFill>
            <a:srgbClr val="B8B3C9"/>
          </a:solidFill>
          <a:ln w="12700" algn="ctr">
            <a:solidFill>
              <a:schemeClr val="bg1"/>
            </a:solidFill>
            <a:miter lim="800000"/>
            <a:headEnd/>
            <a:tailEnd/>
          </a:ln>
        </p:spPr>
        <p:txBody>
          <a:bodyPr wrap="square" lIns="18000" tIns="36000" rIns="18000" bIns="36000">
            <a:spAutoFit/>
          </a:bodyPr>
          <a:lstStyle>
            <a:defPPr>
              <a:defRPr lang="zh-CN"/>
            </a:defPPr>
            <a:lvl1pPr algn="ctr" eaLnBrk="1" fontAlgn="ctr" hangingPunct="1">
              <a:spcBef>
                <a:spcPct val="10000"/>
              </a:spcBef>
              <a:defRPr sz="1200">
                <a:solidFill>
                  <a:schemeClr val="bg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dirty="0"/>
              <a:t>增值服务</a:t>
            </a:r>
          </a:p>
        </p:txBody>
      </p:sp>
      <p:sp>
        <p:nvSpPr>
          <p:cNvPr id="21" name="Text Box 61">
            <a:extLst>
              <a:ext uri="{FF2B5EF4-FFF2-40B4-BE49-F238E27FC236}">
                <a16:creationId xmlns:a16="http://schemas.microsoft.com/office/drawing/2014/main" id="{06A21856-A2BF-49F7-9B87-3F2B0516F4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92550" y="3630524"/>
            <a:ext cx="1402717" cy="257369"/>
          </a:xfrm>
          <a:prstGeom prst="rect">
            <a:avLst/>
          </a:prstGeom>
          <a:solidFill>
            <a:srgbClr val="B8B3C9"/>
          </a:solidFill>
          <a:ln w="12700" algn="ctr">
            <a:solidFill>
              <a:schemeClr val="bg1"/>
            </a:solidFill>
            <a:miter lim="800000"/>
            <a:headEnd/>
            <a:tailEnd/>
          </a:ln>
        </p:spPr>
        <p:txBody>
          <a:bodyPr wrap="square" lIns="18000" tIns="36000" rIns="18000" bIns="36000">
            <a:spAutoFit/>
          </a:bodyPr>
          <a:lstStyle>
            <a:defPPr>
              <a:defRPr lang="zh-CN"/>
            </a:defPPr>
            <a:lvl1pPr algn="ctr" eaLnBrk="1" fontAlgn="ctr" hangingPunct="1">
              <a:spcBef>
                <a:spcPct val="10000"/>
              </a:spcBef>
              <a:defRPr sz="1200">
                <a:solidFill>
                  <a:schemeClr val="bg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dirty="0"/>
              <a:t>收益分成</a:t>
            </a:r>
          </a:p>
        </p:txBody>
      </p:sp>
      <p:sp>
        <p:nvSpPr>
          <p:cNvPr id="22" name="Text Box 42">
            <a:extLst>
              <a:ext uri="{FF2B5EF4-FFF2-40B4-BE49-F238E27FC236}">
                <a16:creationId xmlns:a16="http://schemas.microsoft.com/office/drawing/2014/main" id="{4EFB200B-8E93-4026-988F-28DDCFE1C3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9420" y="1290281"/>
            <a:ext cx="1402717" cy="257369"/>
          </a:xfrm>
          <a:prstGeom prst="rect">
            <a:avLst/>
          </a:prstGeom>
          <a:solidFill>
            <a:srgbClr val="B8B3C9"/>
          </a:solidFill>
          <a:ln w="12700" algn="ctr">
            <a:solidFill>
              <a:schemeClr val="bg1"/>
            </a:solidFill>
            <a:miter lim="800000"/>
            <a:headEnd/>
            <a:tailEnd/>
          </a:ln>
        </p:spPr>
        <p:txBody>
          <a:bodyPr wrap="square" lIns="18000" tIns="36000" rIns="18000" bIns="36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fontAlgn="ctr" hangingPunct="1">
              <a:spcBef>
                <a:spcPct val="10000"/>
              </a:spcBef>
            </a:pPr>
            <a:r>
              <a:rPr lang="zh-CN" altLang="en-US" sz="1200" dirty="0">
                <a:solidFill>
                  <a:schemeClr val="bg1"/>
                </a:solidFill>
                <a:latin typeface="宋体" pitchFamily="2" charset="-122"/>
              </a:rPr>
              <a:t>商品系统</a:t>
            </a:r>
          </a:p>
        </p:txBody>
      </p:sp>
      <p:sp>
        <p:nvSpPr>
          <p:cNvPr id="23" name="Text Box 43">
            <a:extLst>
              <a:ext uri="{FF2B5EF4-FFF2-40B4-BE49-F238E27FC236}">
                <a16:creationId xmlns:a16="http://schemas.microsoft.com/office/drawing/2014/main" id="{B71175C0-41D2-4842-AEC1-01F85AB8DC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8930" y="1888209"/>
            <a:ext cx="1402717" cy="257369"/>
          </a:xfrm>
          <a:prstGeom prst="rect">
            <a:avLst/>
          </a:prstGeom>
          <a:solidFill>
            <a:srgbClr val="B8B3C9"/>
          </a:solidFill>
          <a:ln w="12700" algn="ctr">
            <a:solidFill>
              <a:schemeClr val="bg1"/>
            </a:solidFill>
            <a:miter lim="800000"/>
            <a:headEnd/>
            <a:tailEnd/>
          </a:ln>
        </p:spPr>
        <p:txBody>
          <a:bodyPr wrap="square" lIns="18000" tIns="36000" rIns="18000" bIns="36000">
            <a:spAutoFit/>
          </a:bodyPr>
          <a:lstStyle>
            <a:defPPr>
              <a:defRPr lang="zh-CN"/>
            </a:defPPr>
            <a:lvl1pPr algn="ctr" eaLnBrk="1" fontAlgn="ctr" hangingPunct="1">
              <a:spcBef>
                <a:spcPct val="10000"/>
              </a:spcBef>
              <a:defRPr sz="1200">
                <a:solidFill>
                  <a:schemeClr val="bg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dirty="0"/>
              <a:t>订单系统</a:t>
            </a:r>
          </a:p>
        </p:txBody>
      </p:sp>
      <p:sp>
        <p:nvSpPr>
          <p:cNvPr id="24" name="Text Box 61">
            <a:extLst>
              <a:ext uri="{FF2B5EF4-FFF2-40B4-BE49-F238E27FC236}">
                <a16:creationId xmlns:a16="http://schemas.microsoft.com/office/drawing/2014/main" id="{B12984CD-5E99-4664-B637-47E3B42913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8931" y="2519997"/>
            <a:ext cx="1402717" cy="257369"/>
          </a:xfrm>
          <a:prstGeom prst="rect">
            <a:avLst/>
          </a:prstGeom>
          <a:solidFill>
            <a:srgbClr val="B8B3C9"/>
          </a:solidFill>
          <a:ln w="12700" algn="ctr">
            <a:solidFill>
              <a:schemeClr val="bg1"/>
            </a:solidFill>
            <a:miter lim="800000"/>
            <a:headEnd/>
            <a:tailEnd/>
          </a:ln>
        </p:spPr>
        <p:txBody>
          <a:bodyPr wrap="square" lIns="18000" tIns="36000" rIns="18000" bIns="36000">
            <a:spAutoFit/>
          </a:bodyPr>
          <a:lstStyle>
            <a:defPPr>
              <a:defRPr lang="zh-CN"/>
            </a:defPPr>
            <a:lvl1pPr algn="ctr" eaLnBrk="1" fontAlgn="ctr" hangingPunct="1">
              <a:spcBef>
                <a:spcPct val="10000"/>
              </a:spcBef>
              <a:defRPr sz="1200">
                <a:solidFill>
                  <a:schemeClr val="bg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dirty="0"/>
              <a:t>营销系统</a:t>
            </a:r>
          </a:p>
        </p:txBody>
      </p:sp>
      <p:sp>
        <p:nvSpPr>
          <p:cNvPr id="25" name="Text Box 61">
            <a:extLst>
              <a:ext uri="{FF2B5EF4-FFF2-40B4-BE49-F238E27FC236}">
                <a16:creationId xmlns:a16="http://schemas.microsoft.com/office/drawing/2014/main" id="{5346815A-03C0-45D6-AD77-2AB67202D3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9420" y="3123970"/>
            <a:ext cx="1402717" cy="257369"/>
          </a:xfrm>
          <a:prstGeom prst="rect">
            <a:avLst/>
          </a:prstGeom>
          <a:solidFill>
            <a:srgbClr val="B8B3C9"/>
          </a:solidFill>
          <a:ln w="12700" algn="ctr">
            <a:solidFill>
              <a:schemeClr val="bg1"/>
            </a:solidFill>
            <a:miter lim="800000"/>
            <a:headEnd/>
            <a:tailEnd/>
          </a:ln>
        </p:spPr>
        <p:txBody>
          <a:bodyPr wrap="square" lIns="18000" tIns="36000" rIns="18000" bIns="36000">
            <a:spAutoFit/>
          </a:bodyPr>
          <a:lstStyle>
            <a:defPPr>
              <a:defRPr lang="zh-CN"/>
            </a:defPPr>
            <a:lvl1pPr algn="ctr" eaLnBrk="1" fontAlgn="ctr" hangingPunct="1">
              <a:spcBef>
                <a:spcPct val="10000"/>
              </a:spcBef>
              <a:defRPr sz="1200">
                <a:solidFill>
                  <a:schemeClr val="bg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dirty="0"/>
              <a:t>客户系统</a:t>
            </a:r>
          </a:p>
        </p:txBody>
      </p:sp>
      <p:sp>
        <p:nvSpPr>
          <p:cNvPr id="26" name="Text Box 61">
            <a:extLst>
              <a:ext uri="{FF2B5EF4-FFF2-40B4-BE49-F238E27FC236}">
                <a16:creationId xmlns:a16="http://schemas.microsoft.com/office/drawing/2014/main" id="{A990F343-E3F6-4361-B9D4-6FD1E8A842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9420" y="3666446"/>
            <a:ext cx="1402717" cy="257369"/>
          </a:xfrm>
          <a:prstGeom prst="rect">
            <a:avLst/>
          </a:prstGeom>
          <a:solidFill>
            <a:srgbClr val="B8B3C9"/>
          </a:solidFill>
          <a:ln w="12700" algn="ctr">
            <a:solidFill>
              <a:schemeClr val="bg1"/>
            </a:solidFill>
            <a:miter lim="800000"/>
            <a:headEnd/>
            <a:tailEnd/>
          </a:ln>
        </p:spPr>
        <p:txBody>
          <a:bodyPr wrap="square" lIns="18000" tIns="36000" rIns="18000" bIns="36000">
            <a:spAutoFit/>
          </a:bodyPr>
          <a:lstStyle>
            <a:defPPr>
              <a:defRPr lang="zh-CN"/>
            </a:defPPr>
            <a:lvl1pPr algn="ctr" eaLnBrk="1" fontAlgn="ctr" hangingPunct="1">
              <a:spcBef>
                <a:spcPct val="10000"/>
              </a:spcBef>
              <a:defRPr sz="1200">
                <a:solidFill>
                  <a:schemeClr val="bg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dirty="0"/>
              <a:t>渠道系统</a:t>
            </a:r>
          </a:p>
        </p:txBody>
      </p:sp>
      <p:sp>
        <p:nvSpPr>
          <p:cNvPr id="27" name="TextBox 131">
            <a:extLst>
              <a:ext uri="{FF2B5EF4-FFF2-40B4-BE49-F238E27FC236}">
                <a16:creationId xmlns:a16="http://schemas.microsoft.com/office/drawing/2014/main" id="{7CC7F836-ED5A-4078-BF9B-E25B96777965}"/>
              </a:ext>
            </a:extLst>
          </p:cNvPr>
          <p:cNvSpPr txBox="1"/>
          <p:nvPr/>
        </p:nvSpPr>
        <p:spPr>
          <a:xfrm>
            <a:off x="1246440" y="4693333"/>
            <a:ext cx="2411850" cy="127727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zh-CN" altLang="en-US" sz="1100" noProof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基于企业客户提供线上采购、在线支付、订单管理；为经销商的商品分销、门店采集、物流配送、采购规划提供一站式服务，同时还提供各类统计报表供企业客户和经销商分析，提供大数据运营服务，做一个互联网式的麦德龙。</a:t>
            </a:r>
          </a:p>
        </p:txBody>
      </p:sp>
      <p:sp>
        <p:nvSpPr>
          <p:cNvPr id="28" name="Text Box 61">
            <a:extLst>
              <a:ext uri="{FF2B5EF4-FFF2-40B4-BE49-F238E27FC236}">
                <a16:creationId xmlns:a16="http://schemas.microsoft.com/office/drawing/2014/main" id="{2EF9DB22-F5B6-43C1-8312-BA44716313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9420" y="4173406"/>
            <a:ext cx="1402717" cy="257369"/>
          </a:xfrm>
          <a:prstGeom prst="rect">
            <a:avLst/>
          </a:prstGeom>
          <a:solidFill>
            <a:srgbClr val="B8B3C9"/>
          </a:solidFill>
          <a:ln w="12700" algn="ctr">
            <a:solidFill>
              <a:schemeClr val="bg1"/>
            </a:solidFill>
            <a:miter lim="800000"/>
            <a:headEnd/>
            <a:tailEnd/>
          </a:ln>
        </p:spPr>
        <p:txBody>
          <a:bodyPr wrap="square" lIns="18000" tIns="36000" rIns="18000" bIns="36000">
            <a:spAutoFit/>
          </a:bodyPr>
          <a:lstStyle>
            <a:defPPr>
              <a:defRPr lang="zh-CN"/>
            </a:defPPr>
            <a:lvl1pPr algn="ctr" eaLnBrk="1" fontAlgn="ctr" hangingPunct="1">
              <a:spcBef>
                <a:spcPct val="10000"/>
              </a:spcBef>
              <a:defRPr sz="1200">
                <a:solidFill>
                  <a:schemeClr val="bg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dirty="0"/>
              <a:t>账户系统</a:t>
            </a:r>
          </a:p>
        </p:txBody>
      </p:sp>
      <p:sp>
        <p:nvSpPr>
          <p:cNvPr id="29" name="Text Box 61">
            <a:extLst>
              <a:ext uri="{FF2B5EF4-FFF2-40B4-BE49-F238E27FC236}">
                <a16:creationId xmlns:a16="http://schemas.microsoft.com/office/drawing/2014/main" id="{8889BB37-5EE0-447C-A416-BB4B2217C3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22328" y="4146503"/>
            <a:ext cx="1402717" cy="257369"/>
          </a:xfrm>
          <a:prstGeom prst="rect">
            <a:avLst/>
          </a:prstGeom>
          <a:solidFill>
            <a:srgbClr val="B8B3C9"/>
          </a:solidFill>
          <a:ln w="12700" algn="ctr">
            <a:solidFill>
              <a:schemeClr val="bg1"/>
            </a:solidFill>
            <a:miter lim="800000"/>
            <a:headEnd/>
            <a:tailEnd/>
          </a:ln>
        </p:spPr>
        <p:txBody>
          <a:bodyPr wrap="square" lIns="18000" tIns="36000" rIns="18000" bIns="36000">
            <a:spAutoFit/>
          </a:bodyPr>
          <a:lstStyle>
            <a:defPPr>
              <a:defRPr lang="zh-CN"/>
            </a:defPPr>
            <a:lvl1pPr algn="ctr" eaLnBrk="1" fontAlgn="ctr" hangingPunct="1">
              <a:spcBef>
                <a:spcPct val="10000"/>
              </a:spcBef>
              <a:defRPr sz="1200">
                <a:solidFill>
                  <a:schemeClr val="bg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dirty="0"/>
              <a:t>市场动态</a:t>
            </a:r>
          </a:p>
        </p:txBody>
      </p:sp>
      <p:sp>
        <p:nvSpPr>
          <p:cNvPr id="30" name="Text Box 61">
            <a:extLst>
              <a:ext uri="{FF2B5EF4-FFF2-40B4-BE49-F238E27FC236}">
                <a16:creationId xmlns:a16="http://schemas.microsoft.com/office/drawing/2014/main" id="{BB90AFC7-5FF3-4870-A22B-A4B0D5EAAF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97000" y="4149128"/>
            <a:ext cx="1402717" cy="257369"/>
          </a:xfrm>
          <a:prstGeom prst="rect">
            <a:avLst/>
          </a:prstGeom>
          <a:solidFill>
            <a:srgbClr val="B8B3C9"/>
          </a:solidFill>
          <a:ln w="12700" algn="ctr">
            <a:solidFill>
              <a:schemeClr val="bg1"/>
            </a:solidFill>
            <a:miter lim="800000"/>
            <a:headEnd/>
            <a:tailEnd/>
          </a:ln>
        </p:spPr>
        <p:txBody>
          <a:bodyPr wrap="square" lIns="18000" tIns="36000" rIns="18000" bIns="36000">
            <a:spAutoFit/>
          </a:bodyPr>
          <a:lstStyle>
            <a:defPPr>
              <a:defRPr lang="zh-CN"/>
            </a:defPPr>
            <a:lvl1pPr algn="ctr" eaLnBrk="1" fontAlgn="ctr" hangingPunct="1">
              <a:spcBef>
                <a:spcPct val="10000"/>
              </a:spcBef>
              <a:defRPr sz="1200">
                <a:solidFill>
                  <a:schemeClr val="bg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dirty="0"/>
              <a:t>活动促销</a:t>
            </a:r>
          </a:p>
        </p:txBody>
      </p:sp>
      <p:sp>
        <p:nvSpPr>
          <p:cNvPr id="31" name="AutoShape 27">
            <a:extLst>
              <a:ext uri="{FF2B5EF4-FFF2-40B4-BE49-F238E27FC236}">
                <a16:creationId xmlns:a16="http://schemas.microsoft.com/office/drawing/2014/main" id="{744C3454-10D6-4F69-8ECA-848F88C0D9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45135" y="840864"/>
            <a:ext cx="1682742" cy="3645511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rgbClr val="7F7F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>
              <a:lnSpc>
                <a:spcPct val="90000"/>
              </a:lnSpc>
            </a:pPr>
            <a:endParaRPr lang="zh-CN" altLang="en-US" sz="1400"/>
          </a:p>
        </p:txBody>
      </p:sp>
      <p:sp>
        <p:nvSpPr>
          <p:cNvPr id="32" name="Text Box 33">
            <a:extLst>
              <a:ext uri="{FF2B5EF4-FFF2-40B4-BE49-F238E27FC236}">
                <a16:creationId xmlns:a16="http://schemas.microsoft.com/office/drawing/2014/main" id="{4794B7BD-F0A6-4500-8740-61583E985A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33016" y="882952"/>
            <a:ext cx="152976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200" b="1" dirty="0">
                <a:latin typeface="宋体" pitchFamily="2" charset="-122"/>
              </a:rPr>
              <a:t>分享（</a:t>
            </a:r>
            <a:r>
              <a:rPr lang="en-US" altLang="zh-CN" sz="1200" b="1" dirty="0">
                <a:latin typeface="宋体" pitchFamily="2" charset="-122"/>
              </a:rPr>
              <a:t>SNS</a:t>
            </a:r>
            <a:r>
              <a:rPr lang="zh-CN" altLang="en-US" sz="1200" b="1" dirty="0">
                <a:latin typeface="宋体" pitchFamily="2" charset="-122"/>
              </a:rPr>
              <a:t>）</a:t>
            </a:r>
          </a:p>
        </p:txBody>
      </p:sp>
      <p:sp>
        <p:nvSpPr>
          <p:cNvPr id="33" name="Text Box 42">
            <a:extLst>
              <a:ext uri="{FF2B5EF4-FFF2-40B4-BE49-F238E27FC236}">
                <a16:creationId xmlns:a16="http://schemas.microsoft.com/office/drawing/2014/main" id="{216646F1-CB15-4376-97D1-D2F735F578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18160" y="1159951"/>
            <a:ext cx="1402717" cy="257369"/>
          </a:xfrm>
          <a:prstGeom prst="rect">
            <a:avLst/>
          </a:prstGeom>
          <a:solidFill>
            <a:srgbClr val="B8B3C9"/>
          </a:solidFill>
          <a:ln w="12700" algn="ctr">
            <a:solidFill>
              <a:schemeClr val="bg1"/>
            </a:solidFill>
            <a:miter lim="800000"/>
            <a:headEnd/>
            <a:tailEnd/>
          </a:ln>
        </p:spPr>
        <p:txBody>
          <a:bodyPr wrap="square" lIns="18000" tIns="36000" rIns="18000" bIns="36000">
            <a:spAutoFit/>
          </a:bodyPr>
          <a:lstStyle>
            <a:defPPr>
              <a:defRPr lang="zh-CN"/>
            </a:defPPr>
            <a:lvl1pPr algn="ctr" eaLnBrk="1" fontAlgn="ctr" hangingPunct="1">
              <a:spcBef>
                <a:spcPct val="10000"/>
              </a:spcBef>
              <a:defRPr sz="1200">
                <a:solidFill>
                  <a:schemeClr val="bg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dirty="0"/>
              <a:t>视频教程</a:t>
            </a:r>
          </a:p>
        </p:txBody>
      </p:sp>
      <p:sp>
        <p:nvSpPr>
          <p:cNvPr id="34" name="Text Box 43">
            <a:extLst>
              <a:ext uri="{FF2B5EF4-FFF2-40B4-BE49-F238E27FC236}">
                <a16:creationId xmlns:a16="http://schemas.microsoft.com/office/drawing/2014/main" id="{0F99738F-BEC6-4231-829B-A449B0873B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17670" y="1757879"/>
            <a:ext cx="1402717" cy="257369"/>
          </a:xfrm>
          <a:prstGeom prst="rect">
            <a:avLst/>
          </a:prstGeom>
          <a:solidFill>
            <a:srgbClr val="B8B3C9"/>
          </a:solidFill>
          <a:ln w="12700" algn="ctr">
            <a:solidFill>
              <a:schemeClr val="bg1"/>
            </a:solidFill>
            <a:miter lim="800000"/>
            <a:headEnd/>
            <a:tailEnd/>
          </a:ln>
        </p:spPr>
        <p:txBody>
          <a:bodyPr wrap="square" lIns="18000" tIns="36000" rIns="18000" bIns="36000">
            <a:spAutoFit/>
          </a:bodyPr>
          <a:lstStyle>
            <a:defPPr>
              <a:defRPr lang="zh-CN"/>
            </a:defPPr>
            <a:lvl1pPr algn="ctr" eaLnBrk="1" fontAlgn="ctr" hangingPunct="1">
              <a:spcBef>
                <a:spcPct val="10000"/>
              </a:spcBef>
              <a:defRPr sz="1200">
                <a:solidFill>
                  <a:schemeClr val="bg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dirty="0"/>
              <a:t>行业百科</a:t>
            </a:r>
          </a:p>
        </p:txBody>
      </p:sp>
      <p:sp>
        <p:nvSpPr>
          <p:cNvPr id="35" name="Text Box 61">
            <a:extLst>
              <a:ext uri="{FF2B5EF4-FFF2-40B4-BE49-F238E27FC236}">
                <a16:creationId xmlns:a16="http://schemas.microsoft.com/office/drawing/2014/main" id="{311C3E34-28A3-40A6-BAD6-5B2B1F364D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17671" y="2389667"/>
            <a:ext cx="1402717" cy="257369"/>
          </a:xfrm>
          <a:prstGeom prst="rect">
            <a:avLst/>
          </a:prstGeom>
          <a:solidFill>
            <a:srgbClr val="B8B3C9"/>
          </a:solidFill>
          <a:ln w="12700" algn="ctr">
            <a:solidFill>
              <a:schemeClr val="bg1"/>
            </a:solidFill>
            <a:miter lim="800000"/>
            <a:headEnd/>
            <a:tailEnd/>
          </a:ln>
        </p:spPr>
        <p:txBody>
          <a:bodyPr wrap="square" lIns="18000" tIns="36000" rIns="18000" bIns="36000">
            <a:spAutoFit/>
          </a:bodyPr>
          <a:lstStyle>
            <a:defPPr>
              <a:defRPr lang="zh-CN"/>
            </a:defPPr>
            <a:lvl1pPr algn="ctr" eaLnBrk="1" fontAlgn="ctr" hangingPunct="1">
              <a:spcBef>
                <a:spcPct val="10000"/>
              </a:spcBef>
              <a:defRPr sz="1200">
                <a:solidFill>
                  <a:schemeClr val="bg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宋体" pitchFamily="2" charset="-122"/>
              </a:defRPr>
            </a:lvl9pPr>
          </a:lstStyle>
          <a:p>
            <a:r>
              <a:rPr lang="en-US" altLang="zh-CN" dirty="0"/>
              <a:t>LBS</a:t>
            </a:r>
            <a:r>
              <a:rPr lang="zh-CN" altLang="en-US" dirty="0"/>
              <a:t>圈子</a:t>
            </a:r>
          </a:p>
        </p:txBody>
      </p:sp>
      <p:sp>
        <p:nvSpPr>
          <p:cNvPr id="36" name="Text Box 61">
            <a:extLst>
              <a:ext uri="{FF2B5EF4-FFF2-40B4-BE49-F238E27FC236}">
                <a16:creationId xmlns:a16="http://schemas.microsoft.com/office/drawing/2014/main" id="{95F59C17-1A4D-4B4C-81D7-08D4B44D9D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18160" y="2993640"/>
            <a:ext cx="1402717" cy="257369"/>
          </a:xfrm>
          <a:prstGeom prst="rect">
            <a:avLst/>
          </a:prstGeom>
          <a:solidFill>
            <a:srgbClr val="B8B3C9"/>
          </a:solidFill>
          <a:ln w="12700" algn="ctr">
            <a:solidFill>
              <a:schemeClr val="bg1"/>
            </a:solidFill>
            <a:miter lim="800000"/>
            <a:headEnd/>
            <a:tailEnd/>
          </a:ln>
        </p:spPr>
        <p:txBody>
          <a:bodyPr wrap="square" lIns="18000" tIns="36000" rIns="18000" bIns="36000">
            <a:spAutoFit/>
          </a:bodyPr>
          <a:lstStyle>
            <a:defPPr>
              <a:defRPr lang="zh-CN"/>
            </a:defPPr>
            <a:lvl1pPr algn="ctr" eaLnBrk="1" fontAlgn="ctr" hangingPunct="1">
              <a:spcBef>
                <a:spcPct val="10000"/>
              </a:spcBef>
              <a:defRPr sz="1200">
                <a:solidFill>
                  <a:schemeClr val="bg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dirty="0"/>
              <a:t>自媒体</a:t>
            </a:r>
          </a:p>
        </p:txBody>
      </p:sp>
      <p:sp>
        <p:nvSpPr>
          <p:cNvPr id="37" name="Text Box 61">
            <a:extLst>
              <a:ext uri="{FF2B5EF4-FFF2-40B4-BE49-F238E27FC236}">
                <a16:creationId xmlns:a16="http://schemas.microsoft.com/office/drawing/2014/main" id="{17C9CADE-58C2-44F0-9A73-3CA7544173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18160" y="3534247"/>
            <a:ext cx="1402717" cy="257369"/>
          </a:xfrm>
          <a:prstGeom prst="rect">
            <a:avLst/>
          </a:prstGeom>
          <a:solidFill>
            <a:srgbClr val="B8B3C9"/>
          </a:solidFill>
          <a:ln w="12700" algn="ctr">
            <a:solidFill>
              <a:schemeClr val="bg1"/>
            </a:solidFill>
            <a:miter lim="800000"/>
            <a:headEnd/>
            <a:tailEnd/>
          </a:ln>
        </p:spPr>
        <p:txBody>
          <a:bodyPr wrap="square" lIns="18000" tIns="36000" rIns="18000" bIns="36000">
            <a:spAutoFit/>
          </a:bodyPr>
          <a:lstStyle>
            <a:defPPr>
              <a:defRPr lang="zh-CN"/>
            </a:defPPr>
            <a:lvl1pPr algn="ctr" eaLnBrk="1" fontAlgn="ctr" hangingPunct="1">
              <a:spcBef>
                <a:spcPct val="10000"/>
              </a:spcBef>
              <a:defRPr sz="1200">
                <a:solidFill>
                  <a:schemeClr val="bg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dirty="0"/>
              <a:t>社群分享</a:t>
            </a:r>
          </a:p>
        </p:txBody>
      </p:sp>
      <p:sp>
        <p:nvSpPr>
          <p:cNvPr id="38" name="Text Box 61">
            <a:extLst>
              <a:ext uri="{FF2B5EF4-FFF2-40B4-BE49-F238E27FC236}">
                <a16:creationId xmlns:a16="http://schemas.microsoft.com/office/drawing/2014/main" id="{5282D911-9A0C-43B4-A57F-74D7188A8E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30369" y="4069271"/>
            <a:ext cx="1402717" cy="257369"/>
          </a:xfrm>
          <a:prstGeom prst="rect">
            <a:avLst/>
          </a:prstGeom>
          <a:solidFill>
            <a:srgbClr val="B8B3C9"/>
          </a:solidFill>
          <a:ln w="12700" algn="ctr">
            <a:solidFill>
              <a:schemeClr val="bg1"/>
            </a:solidFill>
            <a:miter lim="800000"/>
            <a:headEnd/>
            <a:tailEnd/>
          </a:ln>
        </p:spPr>
        <p:txBody>
          <a:bodyPr wrap="square" lIns="18000" tIns="36000" rIns="18000" bIns="36000">
            <a:spAutoFit/>
          </a:bodyPr>
          <a:lstStyle>
            <a:defPPr>
              <a:defRPr lang="zh-CN"/>
            </a:defPPr>
            <a:lvl1pPr algn="ctr" eaLnBrk="1" fontAlgn="ctr" hangingPunct="1">
              <a:spcBef>
                <a:spcPct val="10000"/>
              </a:spcBef>
              <a:defRPr sz="1200">
                <a:solidFill>
                  <a:schemeClr val="bg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dirty="0"/>
              <a:t>行业分享</a:t>
            </a:r>
          </a:p>
        </p:txBody>
      </p:sp>
      <p:sp>
        <p:nvSpPr>
          <p:cNvPr id="39" name="TextBox 15">
            <a:extLst>
              <a:ext uri="{FF2B5EF4-FFF2-40B4-BE49-F238E27FC236}">
                <a16:creationId xmlns:a16="http://schemas.microsoft.com/office/drawing/2014/main" id="{7D9C0EED-CF43-42E6-AC5B-40FB9FBE5C3B}"/>
              </a:ext>
            </a:extLst>
          </p:cNvPr>
          <p:cNvSpPr txBox="1"/>
          <p:nvPr/>
        </p:nvSpPr>
        <p:spPr>
          <a:xfrm>
            <a:off x="6499366" y="4732330"/>
            <a:ext cx="2411850" cy="93871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zh-CN" altLang="en-US" sz="1100" noProof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集服务和管理设备为一体的客户服务体系，降低终端用户的使用成本及管理设备成本，有效的提高服务品质，做到消费者为上帝的宗旨，</a:t>
            </a:r>
            <a:r>
              <a:rPr lang="en-US" altLang="zh-CN" sz="1100" noProof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UI</a:t>
            </a:r>
            <a:r>
              <a:rPr lang="zh-CN" altLang="en-US" sz="1100" noProof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和用户体验感成倍增长。</a:t>
            </a:r>
            <a:endParaRPr lang="en-US" altLang="zh-CN" sz="1100" noProof="1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72870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0" y="2111248"/>
            <a:ext cx="6232652" cy="1828800"/>
          </a:xfrm>
        </p:spPr>
        <p:txBody>
          <a:bodyPr rtlCol="0"/>
          <a:lstStyle/>
          <a:p>
            <a:pPr rtl="0"/>
            <a:r>
              <a:rPr lang="en-US" altLang="zh-CN" sz="3600" dirty="0"/>
              <a:t>Thanks   for  your time</a:t>
            </a: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B5F1647F-6ADC-4898-A893-CE1E10469942}"/>
              </a:ext>
            </a:extLst>
          </p:cNvPr>
          <p:cNvSpPr txBox="1">
            <a:spLocks/>
          </p:cNvSpPr>
          <p:nvPr/>
        </p:nvSpPr>
        <p:spPr>
          <a:xfrm>
            <a:off x="660400" y="2111248"/>
            <a:ext cx="6232652" cy="18288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400" kern="1200" cap="all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r>
              <a:rPr lang="zh-CN" altLang="en-US" sz="3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欢迎给予您宝贵意见</a:t>
            </a:r>
            <a:r>
              <a:rPr lang="en-US" altLang="zh-CN" sz="3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822490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线框建筑 16x9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3665295_TF03031027" id="{81028CCC-5F9A-4076-84B3-C1803B47D9A6}" vid="{0D3ADB4E-DCD4-4181-B468-BB20F30D36C4}"/>
    </a:ext>
  </a:extLst>
</a:theme>
</file>

<file path=ppt/theme/theme2.xml><?xml version="1.0" encoding="utf-8"?>
<a:theme xmlns:a="http://schemas.openxmlformats.org/drawingml/2006/main" name="Office 主题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630C5B9-1E5F-4356-968E-2FC64955BFF3}">
  <ds:schemaRefs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purl.org/dc/dcmitype/"/>
    <ds:schemaRef ds:uri="40262f94-9f35-4ac3-9a90-690165a166b7"/>
    <ds:schemaRef ds:uri="a4f35948-e619-41b3-aa29-22878b09cfd2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8DD6EEDF-527A-4587-A446-F1DE3EAF9DA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E6DFB71-5650-4E53-8134-FCF33ECDD3D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商业线框建筑演示文稿（宽屏）</Template>
  <TotalTime>117</TotalTime>
  <Words>645</Words>
  <Application>Microsoft Office PowerPoint</Application>
  <PresentationFormat>宽屏</PresentationFormat>
  <Paragraphs>163</Paragraphs>
  <Slides>5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Arial Unicode MS</vt:lpstr>
      <vt:lpstr>Microsoft YaHei UI</vt:lpstr>
      <vt:lpstr>宋体</vt:lpstr>
      <vt:lpstr>幼圆</vt:lpstr>
      <vt:lpstr>Arial</vt:lpstr>
      <vt:lpstr>Calibri</vt:lpstr>
      <vt:lpstr>线框建筑 16x9</vt:lpstr>
      <vt:lpstr>晨风2019产品规划</vt:lpstr>
      <vt:lpstr>平台特点 </vt:lpstr>
      <vt:lpstr>产品平台全景图</vt:lpstr>
      <vt:lpstr>移动平台脉络 </vt:lpstr>
      <vt:lpstr>Thanks   for  your 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标题布局</dc:title>
  <dc:creator>WU</dc:creator>
  <cp:lastModifiedBy>WU</cp:lastModifiedBy>
  <cp:revision>42</cp:revision>
  <dcterms:created xsi:type="dcterms:W3CDTF">2019-01-14T01:21:15Z</dcterms:created>
  <dcterms:modified xsi:type="dcterms:W3CDTF">2019-01-14T03:18:44Z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