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3" r:id="rId2"/>
    <p:sldId id="290" r:id="rId3"/>
    <p:sldId id="269" r:id="rId4"/>
    <p:sldId id="292" r:id="rId5"/>
    <p:sldId id="279" r:id="rId6"/>
    <p:sldId id="280" r:id="rId7"/>
    <p:sldId id="281" r:id="rId8"/>
    <p:sldId id="295" r:id="rId9"/>
    <p:sldId id="293" r:id="rId10"/>
    <p:sldId id="289" r:id="rId11"/>
    <p:sldId id="291" r:id="rId12"/>
    <p:sldId id="286" r:id="rId13"/>
    <p:sldId id="29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CB7F"/>
    <a:srgbClr val="EEB500"/>
    <a:srgbClr val="B3C6E7"/>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714" autoAdjust="0"/>
  </p:normalViewPr>
  <p:slideViewPr>
    <p:cSldViewPr snapToGrid="0">
      <p:cViewPr varScale="1">
        <p:scale>
          <a:sx n="77" d="100"/>
          <a:sy n="77" d="100"/>
        </p:scale>
        <p:origin x="16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86D6D-F74E-44D6-985D-FA4A85BD00F7}" type="datetimeFigureOut">
              <a:rPr lang="zh-CN" altLang="en-US" smtClean="0"/>
              <a:t>2018/5/2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1F35C-0CAA-4EE4-9FD5-C53267C40B39}" type="slidenum">
              <a:rPr lang="zh-CN" altLang="en-US" smtClean="0"/>
              <a:t>‹#›</a:t>
            </a:fld>
            <a:endParaRPr lang="zh-CN" altLang="en-US"/>
          </a:p>
        </p:txBody>
      </p:sp>
    </p:spTree>
    <p:extLst>
      <p:ext uri="{BB962C8B-B14F-4D97-AF65-F5344CB8AC3E}">
        <p14:creationId xmlns:p14="http://schemas.microsoft.com/office/powerpoint/2010/main" val="1396987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61F35C-0CAA-4EE4-9FD5-C53267C40B39}" type="slidenum">
              <a:rPr lang="zh-CN" altLang="en-US" smtClean="0"/>
              <a:t>8</a:t>
            </a:fld>
            <a:endParaRPr lang="zh-CN" altLang="en-US"/>
          </a:p>
        </p:txBody>
      </p:sp>
    </p:spTree>
    <p:extLst>
      <p:ext uri="{BB962C8B-B14F-4D97-AF65-F5344CB8AC3E}">
        <p14:creationId xmlns:p14="http://schemas.microsoft.com/office/powerpoint/2010/main" val="2052623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21B98-1398-4B02-9179-F564547114D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40E51-F883-46AC-A393-5DFBBC995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D700E08-77C1-4166-871D-A1A0F0314B13}"/>
              </a:ext>
            </a:extLst>
          </p:cNvPr>
          <p:cNvSpPr>
            <a:spLocks noGrp="1"/>
          </p:cNvSpPr>
          <p:nvPr>
            <p:ph type="dt" sz="half" idx="10"/>
          </p:nvPr>
        </p:nvSpPr>
        <p:spPr/>
        <p:txBody>
          <a:bodyPr/>
          <a:lstStyle/>
          <a:p>
            <a:fld id="{6F638F25-1C86-46D8-B671-7FB9374254A2}" type="datetimeFigureOut">
              <a:rPr lang="zh-CN" altLang="en-US" smtClean="0"/>
              <a:t>2018/5/2</a:t>
            </a:fld>
            <a:endParaRPr lang="zh-CN" altLang="en-US"/>
          </a:p>
        </p:txBody>
      </p:sp>
      <p:sp>
        <p:nvSpPr>
          <p:cNvPr id="5" name="页脚占位符 4">
            <a:extLst>
              <a:ext uri="{FF2B5EF4-FFF2-40B4-BE49-F238E27FC236}">
                <a16:creationId xmlns:a16="http://schemas.microsoft.com/office/drawing/2014/main" id="{30922324-A9A7-45AC-8205-903F5DE9C6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ADD74A-C88D-4AD1-876A-989AA9EDD1F6}"/>
              </a:ext>
            </a:extLst>
          </p:cNvPr>
          <p:cNvSpPr>
            <a:spLocks noGrp="1"/>
          </p:cNvSpPr>
          <p:nvPr>
            <p:ph type="sldNum" sz="quarter" idx="12"/>
          </p:nvPr>
        </p:nvSpPr>
        <p:spPr/>
        <p:txBody>
          <a:bodyPr/>
          <a:lstStyle/>
          <a:p>
            <a:fld id="{E01BD70D-23DA-47DC-87CA-9C63830D1DE1}" type="slidenum">
              <a:rPr lang="zh-CN" altLang="en-US" smtClean="0"/>
              <a:t>‹#›</a:t>
            </a:fld>
            <a:endParaRPr lang="zh-CN" altLang="en-US"/>
          </a:p>
        </p:txBody>
      </p:sp>
    </p:spTree>
    <p:extLst>
      <p:ext uri="{BB962C8B-B14F-4D97-AF65-F5344CB8AC3E}">
        <p14:creationId xmlns:p14="http://schemas.microsoft.com/office/powerpoint/2010/main" val="77725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F8E8C-11CD-4EFD-A96D-6B2DAB8E5FB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FCE08A-45AF-477A-96F3-C97EAD22EF3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C9EDD8D-B57D-4608-9969-2A5BE026485A}"/>
              </a:ext>
            </a:extLst>
          </p:cNvPr>
          <p:cNvSpPr>
            <a:spLocks noGrp="1"/>
          </p:cNvSpPr>
          <p:nvPr>
            <p:ph type="dt" sz="half" idx="10"/>
          </p:nvPr>
        </p:nvSpPr>
        <p:spPr/>
        <p:txBody>
          <a:bodyPr/>
          <a:lstStyle/>
          <a:p>
            <a:fld id="{6F638F25-1C86-46D8-B671-7FB9374254A2}" type="datetimeFigureOut">
              <a:rPr lang="zh-CN" altLang="en-US" smtClean="0"/>
              <a:t>2018/5/2</a:t>
            </a:fld>
            <a:endParaRPr lang="zh-CN" altLang="en-US"/>
          </a:p>
        </p:txBody>
      </p:sp>
      <p:sp>
        <p:nvSpPr>
          <p:cNvPr id="5" name="页脚占位符 4">
            <a:extLst>
              <a:ext uri="{FF2B5EF4-FFF2-40B4-BE49-F238E27FC236}">
                <a16:creationId xmlns:a16="http://schemas.microsoft.com/office/drawing/2014/main" id="{BCB58DB7-E11F-4809-B7E6-4F84111A3C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23E210-7EE5-45A8-8DE7-D9381D93245D}"/>
              </a:ext>
            </a:extLst>
          </p:cNvPr>
          <p:cNvSpPr>
            <a:spLocks noGrp="1"/>
          </p:cNvSpPr>
          <p:nvPr>
            <p:ph type="sldNum" sz="quarter" idx="12"/>
          </p:nvPr>
        </p:nvSpPr>
        <p:spPr/>
        <p:txBody>
          <a:bodyPr/>
          <a:lstStyle/>
          <a:p>
            <a:fld id="{E01BD70D-23DA-47DC-87CA-9C63830D1DE1}" type="slidenum">
              <a:rPr lang="zh-CN" altLang="en-US" smtClean="0"/>
              <a:t>‹#›</a:t>
            </a:fld>
            <a:endParaRPr lang="zh-CN" altLang="en-US"/>
          </a:p>
        </p:txBody>
      </p:sp>
    </p:spTree>
    <p:extLst>
      <p:ext uri="{BB962C8B-B14F-4D97-AF65-F5344CB8AC3E}">
        <p14:creationId xmlns:p14="http://schemas.microsoft.com/office/powerpoint/2010/main" val="92153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D4ABBC2-083A-4A68-8931-8D268E7EAB7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D42DE7C-7A25-499B-A57C-6F033E26901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CBDB00-2868-4039-AF75-65985FD32532}"/>
              </a:ext>
            </a:extLst>
          </p:cNvPr>
          <p:cNvSpPr>
            <a:spLocks noGrp="1"/>
          </p:cNvSpPr>
          <p:nvPr>
            <p:ph type="dt" sz="half" idx="10"/>
          </p:nvPr>
        </p:nvSpPr>
        <p:spPr/>
        <p:txBody>
          <a:bodyPr/>
          <a:lstStyle/>
          <a:p>
            <a:fld id="{6F638F25-1C86-46D8-B671-7FB9374254A2}" type="datetimeFigureOut">
              <a:rPr lang="zh-CN" altLang="en-US" smtClean="0"/>
              <a:t>2018/5/2</a:t>
            </a:fld>
            <a:endParaRPr lang="zh-CN" altLang="en-US"/>
          </a:p>
        </p:txBody>
      </p:sp>
      <p:sp>
        <p:nvSpPr>
          <p:cNvPr id="5" name="页脚占位符 4">
            <a:extLst>
              <a:ext uri="{FF2B5EF4-FFF2-40B4-BE49-F238E27FC236}">
                <a16:creationId xmlns:a16="http://schemas.microsoft.com/office/drawing/2014/main" id="{7D7FD122-135D-49BF-B7EE-27F42BF184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649436-C49D-4321-86F4-20D687F36152}"/>
              </a:ext>
            </a:extLst>
          </p:cNvPr>
          <p:cNvSpPr>
            <a:spLocks noGrp="1"/>
          </p:cNvSpPr>
          <p:nvPr>
            <p:ph type="sldNum" sz="quarter" idx="12"/>
          </p:nvPr>
        </p:nvSpPr>
        <p:spPr/>
        <p:txBody>
          <a:bodyPr/>
          <a:lstStyle/>
          <a:p>
            <a:fld id="{E01BD70D-23DA-47DC-87CA-9C63830D1DE1}" type="slidenum">
              <a:rPr lang="zh-CN" altLang="en-US" smtClean="0"/>
              <a:t>‹#›</a:t>
            </a:fld>
            <a:endParaRPr lang="zh-CN" altLang="en-US"/>
          </a:p>
        </p:txBody>
      </p:sp>
    </p:spTree>
    <p:extLst>
      <p:ext uri="{BB962C8B-B14F-4D97-AF65-F5344CB8AC3E}">
        <p14:creationId xmlns:p14="http://schemas.microsoft.com/office/powerpoint/2010/main" val="59799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AC01E-B7C0-477E-9839-AEC4F73C48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9F1077-AC2A-43EF-BBE6-36E5EAB3854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F3F870-CFB1-4953-90B9-10F3F3239EB8}"/>
              </a:ext>
            </a:extLst>
          </p:cNvPr>
          <p:cNvSpPr>
            <a:spLocks noGrp="1"/>
          </p:cNvSpPr>
          <p:nvPr>
            <p:ph type="dt" sz="half" idx="10"/>
          </p:nvPr>
        </p:nvSpPr>
        <p:spPr/>
        <p:txBody>
          <a:bodyPr/>
          <a:lstStyle/>
          <a:p>
            <a:fld id="{6F638F25-1C86-46D8-B671-7FB9374254A2}" type="datetimeFigureOut">
              <a:rPr lang="zh-CN" altLang="en-US" smtClean="0"/>
              <a:t>2018/5/2</a:t>
            </a:fld>
            <a:endParaRPr lang="zh-CN" altLang="en-US"/>
          </a:p>
        </p:txBody>
      </p:sp>
      <p:sp>
        <p:nvSpPr>
          <p:cNvPr id="5" name="页脚占位符 4">
            <a:extLst>
              <a:ext uri="{FF2B5EF4-FFF2-40B4-BE49-F238E27FC236}">
                <a16:creationId xmlns:a16="http://schemas.microsoft.com/office/drawing/2014/main" id="{8BB734CB-275B-4CBE-9373-3475820057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D60B77-C558-4EBE-ACDD-061B8AECAE1D}"/>
              </a:ext>
            </a:extLst>
          </p:cNvPr>
          <p:cNvSpPr>
            <a:spLocks noGrp="1"/>
          </p:cNvSpPr>
          <p:nvPr>
            <p:ph type="sldNum" sz="quarter" idx="12"/>
          </p:nvPr>
        </p:nvSpPr>
        <p:spPr/>
        <p:txBody>
          <a:bodyPr/>
          <a:lstStyle/>
          <a:p>
            <a:fld id="{E01BD70D-23DA-47DC-87CA-9C63830D1DE1}" type="slidenum">
              <a:rPr lang="zh-CN" altLang="en-US" smtClean="0"/>
              <a:t>‹#›</a:t>
            </a:fld>
            <a:endParaRPr lang="zh-CN" altLang="en-US"/>
          </a:p>
        </p:txBody>
      </p:sp>
    </p:spTree>
    <p:extLst>
      <p:ext uri="{BB962C8B-B14F-4D97-AF65-F5344CB8AC3E}">
        <p14:creationId xmlns:p14="http://schemas.microsoft.com/office/powerpoint/2010/main" val="263682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5A873-0715-484A-96F1-ADFB94920F3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22E744-BF41-4238-9C91-A74D05F344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C26BF2E-CD77-4770-AFA4-A5527E1CDFB1}"/>
              </a:ext>
            </a:extLst>
          </p:cNvPr>
          <p:cNvSpPr>
            <a:spLocks noGrp="1"/>
          </p:cNvSpPr>
          <p:nvPr>
            <p:ph type="dt" sz="half" idx="10"/>
          </p:nvPr>
        </p:nvSpPr>
        <p:spPr/>
        <p:txBody>
          <a:bodyPr/>
          <a:lstStyle/>
          <a:p>
            <a:fld id="{6F638F25-1C86-46D8-B671-7FB9374254A2}" type="datetimeFigureOut">
              <a:rPr lang="zh-CN" altLang="en-US" smtClean="0"/>
              <a:t>2018/5/2</a:t>
            </a:fld>
            <a:endParaRPr lang="zh-CN" altLang="en-US"/>
          </a:p>
        </p:txBody>
      </p:sp>
      <p:sp>
        <p:nvSpPr>
          <p:cNvPr id="5" name="页脚占位符 4">
            <a:extLst>
              <a:ext uri="{FF2B5EF4-FFF2-40B4-BE49-F238E27FC236}">
                <a16:creationId xmlns:a16="http://schemas.microsoft.com/office/drawing/2014/main" id="{7205BE0A-9076-464C-836F-1AF0898091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83E85D-FDF7-4B1D-8E28-FA12898DBB69}"/>
              </a:ext>
            </a:extLst>
          </p:cNvPr>
          <p:cNvSpPr>
            <a:spLocks noGrp="1"/>
          </p:cNvSpPr>
          <p:nvPr>
            <p:ph type="sldNum" sz="quarter" idx="12"/>
          </p:nvPr>
        </p:nvSpPr>
        <p:spPr/>
        <p:txBody>
          <a:bodyPr/>
          <a:lstStyle/>
          <a:p>
            <a:fld id="{E01BD70D-23DA-47DC-87CA-9C63830D1DE1}" type="slidenum">
              <a:rPr lang="zh-CN" altLang="en-US" smtClean="0"/>
              <a:t>‹#›</a:t>
            </a:fld>
            <a:endParaRPr lang="zh-CN" altLang="en-US"/>
          </a:p>
        </p:txBody>
      </p:sp>
    </p:spTree>
    <p:extLst>
      <p:ext uri="{BB962C8B-B14F-4D97-AF65-F5344CB8AC3E}">
        <p14:creationId xmlns:p14="http://schemas.microsoft.com/office/powerpoint/2010/main" val="53184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60B65-150D-46C7-8809-01A431EC5B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55AA5F-CBB5-4B4D-8C46-F148425329F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32B2302-BC5A-43E7-9D76-45138000B6B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BEDDFAB-1860-4D64-984B-986D5B54F191}"/>
              </a:ext>
            </a:extLst>
          </p:cNvPr>
          <p:cNvSpPr>
            <a:spLocks noGrp="1"/>
          </p:cNvSpPr>
          <p:nvPr>
            <p:ph type="dt" sz="half" idx="10"/>
          </p:nvPr>
        </p:nvSpPr>
        <p:spPr/>
        <p:txBody>
          <a:bodyPr/>
          <a:lstStyle/>
          <a:p>
            <a:fld id="{6F638F25-1C86-46D8-B671-7FB9374254A2}" type="datetimeFigureOut">
              <a:rPr lang="zh-CN" altLang="en-US" smtClean="0"/>
              <a:t>2018/5/2</a:t>
            </a:fld>
            <a:endParaRPr lang="zh-CN" altLang="en-US"/>
          </a:p>
        </p:txBody>
      </p:sp>
      <p:sp>
        <p:nvSpPr>
          <p:cNvPr id="6" name="页脚占位符 5">
            <a:extLst>
              <a:ext uri="{FF2B5EF4-FFF2-40B4-BE49-F238E27FC236}">
                <a16:creationId xmlns:a16="http://schemas.microsoft.com/office/drawing/2014/main" id="{9F12ED98-0778-4494-A97C-8B25B36858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E9FAEA-838D-4649-9304-5023B14F5154}"/>
              </a:ext>
            </a:extLst>
          </p:cNvPr>
          <p:cNvSpPr>
            <a:spLocks noGrp="1"/>
          </p:cNvSpPr>
          <p:nvPr>
            <p:ph type="sldNum" sz="quarter" idx="12"/>
          </p:nvPr>
        </p:nvSpPr>
        <p:spPr/>
        <p:txBody>
          <a:bodyPr/>
          <a:lstStyle/>
          <a:p>
            <a:fld id="{E01BD70D-23DA-47DC-87CA-9C63830D1DE1}" type="slidenum">
              <a:rPr lang="zh-CN" altLang="en-US" smtClean="0"/>
              <a:t>‹#›</a:t>
            </a:fld>
            <a:endParaRPr lang="zh-CN" altLang="en-US"/>
          </a:p>
        </p:txBody>
      </p:sp>
    </p:spTree>
    <p:extLst>
      <p:ext uri="{BB962C8B-B14F-4D97-AF65-F5344CB8AC3E}">
        <p14:creationId xmlns:p14="http://schemas.microsoft.com/office/powerpoint/2010/main" val="132421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F603A-2642-4767-BF68-F33F84EDC3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F609DF6-A1C9-4A11-A235-56468C3730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9E700DA-A640-42E4-8E0B-7B0AF4A0A9B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C1C1BA0-B559-4FA1-89AF-0B96EBFEA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786C976-AF35-44A3-A8E1-037444DD1DC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DDCEA58-40C8-4DA8-AA7B-3900F8A12340}"/>
              </a:ext>
            </a:extLst>
          </p:cNvPr>
          <p:cNvSpPr>
            <a:spLocks noGrp="1"/>
          </p:cNvSpPr>
          <p:nvPr>
            <p:ph type="dt" sz="half" idx="10"/>
          </p:nvPr>
        </p:nvSpPr>
        <p:spPr/>
        <p:txBody>
          <a:bodyPr/>
          <a:lstStyle/>
          <a:p>
            <a:fld id="{6F638F25-1C86-46D8-B671-7FB9374254A2}" type="datetimeFigureOut">
              <a:rPr lang="zh-CN" altLang="en-US" smtClean="0"/>
              <a:t>2018/5/2</a:t>
            </a:fld>
            <a:endParaRPr lang="zh-CN" altLang="en-US"/>
          </a:p>
        </p:txBody>
      </p:sp>
      <p:sp>
        <p:nvSpPr>
          <p:cNvPr id="8" name="页脚占位符 7">
            <a:extLst>
              <a:ext uri="{FF2B5EF4-FFF2-40B4-BE49-F238E27FC236}">
                <a16:creationId xmlns:a16="http://schemas.microsoft.com/office/drawing/2014/main" id="{CE05BA83-B3C9-412C-9EA7-75F47D4F754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CBE8AD-55F1-411F-9278-18EC7A28B136}"/>
              </a:ext>
            </a:extLst>
          </p:cNvPr>
          <p:cNvSpPr>
            <a:spLocks noGrp="1"/>
          </p:cNvSpPr>
          <p:nvPr>
            <p:ph type="sldNum" sz="quarter" idx="12"/>
          </p:nvPr>
        </p:nvSpPr>
        <p:spPr/>
        <p:txBody>
          <a:bodyPr/>
          <a:lstStyle/>
          <a:p>
            <a:fld id="{E01BD70D-23DA-47DC-87CA-9C63830D1DE1}" type="slidenum">
              <a:rPr lang="zh-CN" altLang="en-US" smtClean="0"/>
              <a:t>‹#›</a:t>
            </a:fld>
            <a:endParaRPr lang="zh-CN" altLang="en-US"/>
          </a:p>
        </p:txBody>
      </p:sp>
    </p:spTree>
    <p:extLst>
      <p:ext uri="{BB962C8B-B14F-4D97-AF65-F5344CB8AC3E}">
        <p14:creationId xmlns:p14="http://schemas.microsoft.com/office/powerpoint/2010/main" val="290544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DF7D7-1135-414F-9FC9-76E746CCC8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FCBDCD3-0E10-4EF8-89EE-3E6A37A4E972}"/>
              </a:ext>
            </a:extLst>
          </p:cNvPr>
          <p:cNvSpPr>
            <a:spLocks noGrp="1"/>
          </p:cNvSpPr>
          <p:nvPr>
            <p:ph type="dt" sz="half" idx="10"/>
          </p:nvPr>
        </p:nvSpPr>
        <p:spPr/>
        <p:txBody>
          <a:bodyPr/>
          <a:lstStyle/>
          <a:p>
            <a:fld id="{6F638F25-1C86-46D8-B671-7FB9374254A2}" type="datetimeFigureOut">
              <a:rPr lang="zh-CN" altLang="en-US" smtClean="0"/>
              <a:t>2018/5/2</a:t>
            </a:fld>
            <a:endParaRPr lang="zh-CN" altLang="en-US"/>
          </a:p>
        </p:txBody>
      </p:sp>
      <p:sp>
        <p:nvSpPr>
          <p:cNvPr id="4" name="页脚占位符 3">
            <a:extLst>
              <a:ext uri="{FF2B5EF4-FFF2-40B4-BE49-F238E27FC236}">
                <a16:creationId xmlns:a16="http://schemas.microsoft.com/office/drawing/2014/main" id="{8D0E38BC-3817-4489-96E1-5751A89313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E576573-A2E7-447A-85C8-4434048711C2}"/>
              </a:ext>
            </a:extLst>
          </p:cNvPr>
          <p:cNvSpPr>
            <a:spLocks noGrp="1"/>
          </p:cNvSpPr>
          <p:nvPr>
            <p:ph type="sldNum" sz="quarter" idx="12"/>
          </p:nvPr>
        </p:nvSpPr>
        <p:spPr/>
        <p:txBody>
          <a:bodyPr/>
          <a:lstStyle/>
          <a:p>
            <a:fld id="{E01BD70D-23DA-47DC-87CA-9C63830D1DE1}" type="slidenum">
              <a:rPr lang="zh-CN" altLang="en-US" smtClean="0"/>
              <a:t>‹#›</a:t>
            </a:fld>
            <a:endParaRPr lang="zh-CN" altLang="en-US"/>
          </a:p>
        </p:txBody>
      </p:sp>
    </p:spTree>
    <p:extLst>
      <p:ext uri="{BB962C8B-B14F-4D97-AF65-F5344CB8AC3E}">
        <p14:creationId xmlns:p14="http://schemas.microsoft.com/office/powerpoint/2010/main" val="413650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0FC02D-607E-4A20-BE70-4CD905ABA37F}"/>
              </a:ext>
            </a:extLst>
          </p:cNvPr>
          <p:cNvSpPr>
            <a:spLocks noGrp="1"/>
          </p:cNvSpPr>
          <p:nvPr>
            <p:ph type="dt" sz="half" idx="10"/>
          </p:nvPr>
        </p:nvSpPr>
        <p:spPr/>
        <p:txBody>
          <a:bodyPr/>
          <a:lstStyle/>
          <a:p>
            <a:fld id="{6F638F25-1C86-46D8-B671-7FB9374254A2}" type="datetimeFigureOut">
              <a:rPr lang="zh-CN" altLang="en-US" smtClean="0"/>
              <a:t>2018/5/2</a:t>
            </a:fld>
            <a:endParaRPr lang="zh-CN" altLang="en-US"/>
          </a:p>
        </p:txBody>
      </p:sp>
      <p:sp>
        <p:nvSpPr>
          <p:cNvPr id="3" name="页脚占位符 2">
            <a:extLst>
              <a:ext uri="{FF2B5EF4-FFF2-40B4-BE49-F238E27FC236}">
                <a16:creationId xmlns:a16="http://schemas.microsoft.com/office/drawing/2014/main" id="{F9BB7C79-B2D9-4224-B33E-2D672248911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B3FEA7A-5916-48C8-959B-FED449915F93}"/>
              </a:ext>
            </a:extLst>
          </p:cNvPr>
          <p:cNvSpPr>
            <a:spLocks noGrp="1"/>
          </p:cNvSpPr>
          <p:nvPr>
            <p:ph type="sldNum" sz="quarter" idx="12"/>
          </p:nvPr>
        </p:nvSpPr>
        <p:spPr/>
        <p:txBody>
          <a:bodyPr/>
          <a:lstStyle/>
          <a:p>
            <a:fld id="{E01BD70D-23DA-47DC-87CA-9C63830D1DE1}" type="slidenum">
              <a:rPr lang="zh-CN" altLang="en-US" smtClean="0"/>
              <a:t>‹#›</a:t>
            </a:fld>
            <a:endParaRPr lang="zh-CN" altLang="en-US"/>
          </a:p>
        </p:txBody>
      </p:sp>
    </p:spTree>
    <p:extLst>
      <p:ext uri="{BB962C8B-B14F-4D97-AF65-F5344CB8AC3E}">
        <p14:creationId xmlns:p14="http://schemas.microsoft.com/office/powerpoint/2010/main" val="164161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BEA10-27E1-41ED-94C6-F5B1BE4613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8AED4BC-75E3-47D6-9336-ED90F4A68A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7FF116B-615E-483A-87F3-D4D34E843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16D3F80-F702-4F60-9C32-C1C40A7842C5}"/>
              </a:ext>
            </a:extLst>
          </p:cNvPr>
          <p:cNvSpPr>
            <a:spLocks noGrp="1"/>
          </p:cNvSpPr>
          <p:nvPr>
            <p:ph type="dt" sz="half" idx="10"/>
          </p:nvPr>
        </p:nvSpPr>
        <p:spPr/>
        <p:txBody>
          <a:bodyPr/>
          <a:lstStyle/>
          <a:p>
            <a:fld id="{6F638F25-1C86-46D8-B671-7FB9374254A2}" type="datetimeFigureOut">
              <a:rPr lang="zh-CN" altLang="en-US" smtClean="0"/>
              <a:t>2018/5/2</a:t>
            </a:fld>
            <a:endParaRPr lang="zh-CN" altLang="en-US"/>
          </a:p>
        </p:txBody>
      </p:sp>
      <p:sp>
        <p:nvSpPr>
          <p:cNvPr id="6" name="页脚占位符 5">
            <a:extLst>
              <a:ext uri="{FF2B5EF4-FFF2-40B4-BE49-F238E27FC236}">
                <a16:creationId xmlns:a16="http://schemas.microsoft.com/office/drawing/2014/main" id="{4E9937C3-1E67-452E-B5AD-50414A34F2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364872-B2CE-492A-A318-DF43FB16D01A}"/>
              </a:ext>
            </a:extLst>
          </p:cNvPr>
          <p:cNvSpPr>
            <a:spLocks noGrp="1"/>
          </p:cNvSpPr>
          <p:nvPr>
            <p:ph type="sldNum" sz="quarter" idx="12"/>
          </p:nvPr>
        </p:nvSpPr>
        <p:spPr/>
        <p:txBody>
          <a:bodyPr/>
          <a:lstStyle/>
          <a:p>
            <a:fld id="{E01BD70D-23DA-47DC-87CA-9C63830D1DE1}" type="slidenum">
              <a:rPr lang="zh-CN" altLang="en-US" smtClean="0"/>
              <a:t>‹#›</a:t>
            </a:fld>
            <a:endParaRPr lang="zh-CN" altLang="en-US"/>
          </a:p>
        </p:txBody>
      </p:sp>
    </p:spTree>
    <p:extLst>
      <p:ext uri="{BB962C8B-B14F-4D97-AF65-F5344CB8AC3E}">
        <p14:creationId xmlns:p14="http://schemas.microsoft.com/office/powerpoint/2010/main" val="393025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EDFC7-0FDC-4CC1-BD31-47F572AA2F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F8C02B4-68F7-48CD-96E0-3769103A5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F03FF2C-B2E1-49B1-B9BB-EDE281D94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DB0EEDC-1151-4F80-ABDE-5B002444122B}"/>
              </a:ext>
            </a:extLst>
          </p:cNvPr>
          <p:cNvSpPr>
            <a:spLocks noGrp="1"/>
          </p:cNvSpPr>
          <p:nvPr>
            <p:ph type="dt" sz="half" idx="10"/>
          </p:nvPr>
        </p:nvSpPr>
        <p:spPr/>
        <p:txBody>
          <a:bodyPr/>
          <a:lstStyle/>
          <a:p>
            <a:fld id="{6F638F25-1C86-46D8-B671-7FB9374254A2}" type="datetimeFigureOut">
              <a:rPr lang="zh-CN" altLang="en-US" smtClean="0"/>
              <a:t>2018/5/2</a:t>
            </a:fld>
            <a:endParaRPr lang="zh-CN" altLang="en-US"/>
          </a:p>
        </p:txBody>
      </p:sp>
      <p:sp>
        <p:nvSpPr>
          <p:cNvPr id="6" name="页脚占位符 5">
            <a:extLst>
              <a:ext uri="{FF2B5EF4-FFF2-40B4-BE49-F238E27FC236}">
                <a16:creationId xmlns:a16="http://schemas.microsoft.com/office/drawing/2014/main" id="{33D4B2A8-B089-498F-9454-53D26E6176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16BC25-1467-428E-9D7F-76D227A495B7}"/>
              </a:ext>
            </a:extLst>
          </p:cNvPr>
          <p:cNvSpPr>
            <a:spLocks noGrp="1"/>
          </p:cNvSpPr>
          <p:nvPr>
            <p:ph type="sldNum" sz="quarter" idx="12"/>
          </p:nvPr>
        </p:nvSpPr>
        <p:spPr/>
        <p:txBody>
          <a:bodyPr/>
          <a:lstStyle/>
          <a:p>
            <a:fld id="{E01BD70D-23DA-47DC-87CA-9C63830D1DE1}" type="slidenum">
              <a:rPr lang="zh-CN" altLang="en-US" smtClean="0"/>
              <a:t>‹#›</a:t>
            </a:fld>
            <a:endParaRPr lang="zh-CN" altLang="en-US"/>
          </a:p>
        </p:txBody>
      </p:sp>
    </p:spTree>
    <p:extLst>
      <p:ext uri="{BB962C8B-B14F-4D97-AF65-F5344CB8AC3E}">
        <p14:creationId xmlns:p14="http://schemas.microsoft.com/office/powerpoint/2010/main" val="221873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CE4CA35-F4BA-46E5-9D4C-BCF0735092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626C67-A98F-4AB8-A385-69C9653DE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23A242-6A5F-4994-BAEA-54729E838E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38F25-1C86-46D8-B671-7FB9374254A2}" type="datetimeFigureOut">
              <a:rPr lang="zh-CN" altLang="en-US" smtClean="0"/>
              <a:t>2018/5/2</a:t>
            </a:fld>
            <a:endParaRPr lang="zh-CN" altLang="en-US"/>
          </a:p>
        </p:txBody>
      </p:sp>
      <p:sp>
        <p:nvSpPr>
          <p:cNvPr id="5" name="页脚占位符 4">
            <a:extLst>
              <a:ext uri="{FF2B5EF4-FFF2-40B4-BE49-F238E27FC236}">
                <a16:creationId xmlns:a16="http://schemas.microsoft.com/office/drawing/2014/main" id="{1CE9A570-746D-40C3-976D-A9EBB857E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9980438-D1D3-459F-9020-C100FF3CEF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1BD70D-23DA-47DC-87CA-9C63830D1DE1}" type="slidenum">
              <a:rPr lang="zh-CN" altLang="en-US" smtClean="0"/>
              <a:t>‹#›</a:t>
            </a:fld>
            <a:endParaRPr lang="zh-CN" altLang="en-US"/>
          </a:p>
        </p:txBody>
      </p:sp>
    </p:spTree>
    <p:extLst>
      <p:ext uri="{BB962C8B-B14F-4D97-AF65-F5344CB8AC3E}">
        <p14:creationId xmlns:p14="http://schemas.microsoft.com/office/powerpoint/2010/main" val="1832971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92CD00-18F1-4E6F-A4A4-D2C2A11080B2}"/>
              </a:ext>
            </a:extLst>
          </p:cNvPr>
          <p:cNvSpPr txBox="1"/>
          <p:nvPr/>
        </p:nvSpPr>
        <p:spPr>
          <a:xfrm>
            <a:off x="128384" y="148107"/>
            <a:ext cx="11802359"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、方案营销计价功能前期工作内容与成果</a:t>
            </a:r>
          </a:p>
        </p:txBody>
      </p:sp>
      <p:sp>
        <p:nvSpPr>
          <p:cNvPr id="23" name="矩形 22">
            <a:extLst>
              <a:ext uri="{FF2B5EF4-FFF2-40B4-BE49-F238E27FC236}">
                <a16:creationId xmlns:a16="http://schemas.microsoft.com/office/drawing/2014/main" id="{65CA380A-5DA1-4FCE-974C-4E5DB188D697}"/>
              </a:ext>
            </a:extLst>
          </p:cNvPr>
          <p:cNvSpPr/>
          <p:nvPr/>
        </p:nvSpPr>
        <p:spPr>
          <a:xfrm>
            <a:off x="244495" y="1500449"/>
            <a:ext cx="2048895" cy="851680"/>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tx1"/>
                </a:solidFill>
              </a:rPr>
              <a:t>2.25 —— 3.22</a:t>
            </a:r>
            <a:endParaRPr lang="zh-CN" altLang="en-US" b="1" dirty="0">
              <a:solidFill>
                <a:schemeClr val="tx1"/>
              </a:solidFill>
            </a:endParaRPr>
          </a:p>
        </p:txBody>
      </p:sp>
      <p:sp>
        <p:nvSpPr>
          <p:cNvPr id="24" name="矩形 23">
            <a:extLst>
              <a:ext uri="{FF2B5EF4-FFF2-40B4-BE49-F238E27FC236}">
                <a16:creationId xmlns:a16="http://schemas.microsoft.com/office/drawing/2014/main" id="{56643F76-F811-45E1-BAB0-7DB881C5F600}"/>
              </a:ext>
            </a:extLst>
          </p:cNvPr>
          <p:cNvSpPr/>
          <p:nvPr/>
        </p:nvSpPr>
        <p:spPr>
          <a:xfrm>
            <a:off x="2347696" y="1500449"/>
            <a:ext cx="4798486" cy="851680"/>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1.</a:t>
            </a:r>
            <a:r>
              <a:rPr lang="zh-CN" altLang="en-US" dirty="0">
                <a:solidFill>
                  <a:schemeClr val="tx1"/>
                </a:solidFill>
              </a:rPr>
              <a:t>设计软件报价方案概要业务流程设计</a:t>
            </a:r>
            <a:endParaRPr lang="en-US" altLang="zh-CN" dirty="0">
              <a:solidFill>
                <a:schemeClr val="tx1"/>
              </a:solidFill>
            </a:endParaRPr>
          </a:p>
        </p:txBody>
      </p:sp>
      <p:sp>
        <p:nvSpPr>
          <p:cNvPr id="25" name="矩形 24">
            <a:extLst>
              <a:ext uri="{FF2B5EF4-FFF2-40B4-BE49-F238E27FC236}">
                <a16:creationId xmlns:a16="http://schemas.microsoft.com/office/drawing/2014/main" id="{549CB4B0-D355-406A-922E-D585E58207F3}"/>
              </a:ext>
            </a:extLst>
          </p:cNvPr>
          <p:cNvSpPr/>
          <p:nvPr/>
        </p:nvSpPr>
        <p:spPr>
          <a:xfrm>
            <a:off x="7189724" y="1477864"/>
            <a:ext cx="4798485" cy="874265"/>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1.</a:t>
            </a:r>
            <a:r>
              <a:rPr lang="zh-CN" altLang="en-US" dirty="0">
                <a:solidFill>
                  <a:schemeClr val="tx1"/>
                </a:solidFill>
              </a:rPr>
              <a:t>报价体系（概要流程）</a:t>
            </a:r>
            <a:r>
              <a:rPr lang="en-US" altLang="zh-CN" dirty="0">
                <a:solidFill>
                  <a:schemeClr val="tx1"/>
                </a:solidFill>
              </a:rPr>
              <a:t>V1.0-180322.vsdx</a:t>
            </a:r>
            <a:endParaRPr lang="zh-CN" altLang="en-US" dirty="0">
              <a:solidFill>
                <a:schemeClr val="tx1"/>
              </a:solidFill>
            </a:endParaRPr>
          </a:p>
        </p:txBody>
      </p:sp>
      <p:sp>
        <p:nvSpPr>
          <p:cNvPr id="26" name="矩形 25">
            <a:extLst>
              <a:ext uri="{FF2B5EF4-FFF2-40B4-BE49-F238E27FC236}">
                <a16:creationId xmlns:a16="http://schemas.microsoft.com/office/drawing/2014/main" id="{9B6FAA63-D124-484D-93ED-3468F21019A1}"/>
              </a:ext>
            </a:extLst>
          </p:cNvPr>
          <p:cNvSpPr/>
          <p:nvPr/>
        </p:nvSpPr>
        <p:spPr>
          <a:xfrm>
            <a:off x="244495" y="2418070"/>
            <a:ext cx="2048895" cy="851680"/>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tx1"/>
                </a:solidFill>
              </a:rPr>
              <a:t>3.23 —— 4.03</a:t>
            </a:r>
            <a:endParaRPr lang="zh-CN" altLang="en-US" b="1" dirty="0">
              <a:solidFill>
                <a:schemeClr val="tx1"/>
              </a:solidFill>
            </a:endParaRPr>
          </a:p>
        </p:txBody>
      </p:sp>
      <p:sp>
        <p:nvSpPr>
          <p:cNvPr id="27" name="矩形 26">
            <a:extLst>
              <a:ext uri="{FF2B5EF4-FFF2-40B4-BE49-F238E27FC236}">
                <a16:creationId xmlns:a16="http://schemas.microsoft.com/office/drawing/2014/main" id="{EDEF040C-275D-45FA-BC98-6831EDF442BC}"/>
              </a:ext>
            </a:extLst>
          </p:cNvPr>
          <p:cNvSpPr/>
          <p:nvPr/>
        </p:nvSpPr>
        <p:spPr>
          <a:xfrm>
            <a:off x="2347696" y="2418070"/>
            <a:ext cx="4798486" cy="851680"/>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1.</a:t>
            </a:r>
            <a:r>
              <a:rPr lang="zh-CN" altLang="en-US" dirty="0">
                <a:solidFill>
                  <a:schemeClr val="tx1"/>
                </a:solidFill>
              </a:rPr>
              <a:t>设计软件报价方案详细流程设计（第一版本）</a:t>
            </a:r>
          </a:p>
        </p:txBody>
      </p:sp>
      <p:sp>
        <p:nvSpPr>
          <p:cNvPr id="28" name="矩形 27">
            <a:extLst>
              <a:ext uri="{FF2B5EF4-FFF2-40B4-BE49-F238E27FC236}">
                <a16:creationId xmlns:a16="http://schemas.microsoft.com/office/drawing/2014/main" id="{9B5F6AEB-DD4C-4B5C-B4A6-50C0D072D9A2}"/>
              </a:ext>
            </a:extLst>
          </p:cNvPr>
          <p:cNvSpPr/>
          <p:nvPr/>
        </p:nvSpPr>
        <p:spPr>
          <a:xfrm>
            <a:off x="7189724" y="2395485"/>
            <a:ext cx="4798485" cy="874265"/>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1.</a:t>
            </a:r>
            <a:r>
              <a:rPr lang="zh-CN" altLang="en-US" dirty="0">
                <a:solidFill>
                  <a:schemeClr val="tx1"/>
                </a:solidFill>
              </a:rPr>
              <a:t>报价体系（详细流程）</a:t>
            </a:r>
            <a:r>
              <a:rPr lang="en-US" altLang="zh-CN" dirty="0">
                <a:solidFill>
                  <a:schemeClr val="tx1"/>
                </a:solidFill>
              </a:rPr>
              <a:t>V1.0-180403.vsdx</a:t>
            </a:r>
            <a:endParaRPr lang="zh-CN" altLang="en-US" dirty="0">
              <a:solidFill>
                <a:schemeClr val="tx1"/>
              </a:solidFill>
            </a:endParaRPr>
          </a:p>
        </p:txBody>
      </p:sp>
      <p:sp>
        <p:nvSpPr>
          <p:cNvPr id="29" name="矩形 28">
            <a:extLst>
              <a:ext uri="{FF2B5EF4-FFF2-40B4-BE49-F238E27FC236}">
                <a16:creationId xmlns:a16="http://schemas.microsoft.com/office/drawing/2014/main" id="{F95615C6-0CCC-4538-A5CA-9AF30E1DA42E}"/>
              </a:ext>
            </a:extLst>
          </p:cNvPr>
          <p:cNvSpPr/>
          <p:nvPr/>
        </p:nvSpPr>
        <p:spPr>
          <a:xfrm>
            <a:off x="244495" y="3335691"/>
            <a:ext cx="2048895" cy="851680"/>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tx1"/>
                </a:solidFill>
              </a:rPr>
              <a:t>4.4 —— 4.11</a:t>
            </a:r>
            <a:endParaRPr lang="zh-CN" altLang="en-US" b="1" dirty="0">
              <a:solidFill>
                <a:schemeClr val="tx1"/>
              </a:solidFill>
            </a:endParaRPr>
          </a:p>
        </p:txBody>
      </p:sp>
      <p:sp>
        <p:nvSpPr>
          <p:cNvPr id="30" name="矩形 29">
            <a:extLst>
              <a:ext uri="{FF2B5EF4-FFF2-40B4-BE49-F238E27FC236}">
                <a16:creationId xmlns:a16="http://schemas.microsoft.com/office/drawing/2014/main" id="{77E5127B-3722-44B3-BDBE-FD34CD5D4A3C}"/>
              </a:ext>
            </a:extLst>
          </p:cNvPr>
          <p:cNvSpPr/>
          <p:nvPr/>
        </p:nvSpPr>
        <p:spPr>
          <a:xfrm>
            <a:off x="2347696" y="3335691"/>
            <a:ext cx="4798486" cy="851680"/>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1.</a:t>
            </a:r>
            <a:r>
              <a:rPr lang="zh-CN" altLang="en-US" dirty="0">
                <a:solidFill>
                  <a:schemeClr val="tx1"/>
                </a:solidFill>
              </a:rPr>
              <a:t>设计软件报价方案详细流程设计（第二版本）</a:t>
            </a:r>
            <a:endParaRPr lang="en-US" altLang="zh-CN" dirty="0">
              <a:solidFill>
                <a:schemeClr val="tx1"/>
              </a:solidFill>
            </a:endParaRPr>
          </a:p>
          <a:p>
            <a:r>
              <a:rPr lang="en-US" altLang="zh-CN" dirty="0">
                <a:solidFill>
                  <a:schemeClr val="tx1"/>
                </a:solidFill>
              </a:rPr>
              <a:t>2.</a:t>
            </a:r>
            <a:r>
              <a:rPr lang="zh-CN" altLang="en-US" dirty="0">
                <a:solidFill>
                  <a:schemeClr val="tx1"/>
                </a:solidFill>
              </a:rPr>
              <a:t>设计软件报价方案概要技术架构设计</a:t>
            </a:r>
          </a:p>
        </p:txBody>
      </p:sp>
      <p:sp>
        <p:nvSpPr>
          <p:cNvPr id="31" name="矩形 30">
            <a:extLst>
              <a:ext uri="{FF2B5EF4-FFF2-40B4-BE49-F238E27FC236}">
                <a16:creationId xmlns:a16="http://schemas.microsoft.com/office/drawing/2014/main" id="{EF25B08B-DBD0-42F1-8DA2-71E2C892823D}"/>
              </a:ext>
            </a:extLst>
          </p:cNvPr>
          <p:cNvSpPr/>
          <p:nvPr/>
        </p:nvSpPr>
        <p:spPr>
          <a:xfrm>
            <a:off x="7189724" y="3313106"/>
            <a:ext cx="4798485" cy="874265"/>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1.</a:t>
            </a:r>
            <a:r>
              <a:rPr lang="zh-CN" altLang="en-US" dirty="0">
                <a:solidFill>
                  <a:schemeClr val="tx1"/>
                </a:solidFill>
              </a:rPr>
              <a:t>报价体系（详细流程）</a:t>
            </a:r>
            <a:r>
              <a:rPr lang="en-US" altLang="zh-CN" dirty="0">
                <a:solidFill>
                  <a:schemeClr val="tx1"/>
                </a:solidFill>
              </a:rPr>
              <a:t>V2.0-180411.vsdx</a:t>
            </a:r>
          </a:p>
          <a:p>
            <a:r>
              <a:rPr lang="en-US" altLang="zh-CN" dirty="0">
                <a:solidFill>
                  <a:schemeClr val="tx1"/>
                </a:solidFill>
              </a:rPr>
              <a:t>2.</a:t>
            </a:r>
            <a:r>
              <a:rPr lang="zh-CN" altLang="en-US" dirty="0">
                <a:solidFill>
                  <a:schemeClr val="tx1"/>
                </a:solidFill>
              </a:rPr>
              <a:t> </a:t>
            </a:r>
            <a:r>
              <a:rPr lang="en-US" altLang="zh-CN" dirty="0">
                <a:solidFill>
                  <a:schemeClr val="tx1"/>
                </a:solidFill>
              </a:rPr>
              <a:t>MTDS</a:t>
            </a:r>
            <a:r>
              <a:rPr lang="zh-CN" altLang="en-US" dirty="0">
                <a:solidFill>
                  <a:schemeClr val="tx1"/>
                </a:solidFill>
              </a:rPr>
              <a:t>系统报价体系方案</a:t>
            </a:r>
            <a:r>
              <a:rPr lang="en-US" altLang="zh-CN" dirty="0">
                <a:solidFill>
                  <a:schemeClr val="tx1"/>
                </a:solidFill>
              </a:rPr>
              <a:t>-</a:t>
            </a:r>
            <a:r>
              <a:rPr lang="zh-CN" altLang="en-US" dirty="0">
                <a:solidFill>
                  <a:schemeClr val="tx1"/>
                </a:solidFill>
              </a:rPr>
              <a:t>概要设计</a:t>
            </a:r>
            <a:r>
              <a:rPr lang="en-US" altLang="zh-CN" dirty="0">
                <a:solidFill>
                  <a:schemeClr val="tx1"/>
                </a:solidFill>
              </a:rPr>
              <a:t>v1.0.docx</a:t>
            </a:r>
            <a:endParaRPr lang="zh-CN" altLang="en-US" dirty="0">
              <a:solidFill>
                <a:schemeClr val="tx1"/>
              </a:solidFill>
            </a:endParaRPr>
          </a:p>
        </p:txBody>
      </p:sp>
      <p:sp>
        <p:nvSpPr>
          <p:cNvPr id="32" name="矩形 31">
            <a:extLst>
              <a:ext uri="{FF2B5EF4-FFF2-40B4-BE49-F238E27FC236}">
                <a16:creationId xmlns:a16="http://schemas.microsoft.com/office/drawing/2014/main" id="{4E16E6ED-18FC-4D39-84D0-8D3948FB47D5}"/>
              </a:ext>
            </a:extLst>
          </p:cNvPr>
          <p:cNvSpPr/>
          <p:nvPr/>
        </p:nvSpPr>
        <p:spPr>
          <a:xfrm>
            <a:off x="244495" y="4253312"/>
            <a:ext cx="2048895" cy="1218717"/>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tx1"/>
                </a:solidFill>
              </a:rPr>
              <a:t>4.12 —— 4.23</a:t>
            </a:r>
            <a:endParaRPr lang="zh-CN" altLang="en-US" b="1" dirty="0">
              <a:solidFill>
                <a:schemeClr val="tx1"/>
              </a:solidFill>
            </a:endParaRPr>
          </a:p>
          <a:p>
            <a:pPr algn="ctr"/>
            <a:endParaRPr lang="zh-CN" altLang="en-US" b="1" dirty="0">
              <a:solidFill>
                <a:schemeClr val="tx1"/>
              </a:solidFill>
            </a:endParaRPr>
          </a:p>
        </p:txBody>
      </p:sp>
      <p:sp>
        <p:nvSpPr>
          <p:cNvPr id="33" name="矩形 32">
            <a:extLst>
              <a:ext uri="{FF2B5EF4-FFF2-40B4-BE49-F238E27FC236}">
                <a16:creationId xmlns:a16="http://schemas.microsoft.com/office/drawing/2014/main" id="{5C464E0E-D1C5-490D-8A34-1B1462A19926}"/>
              </a:ext>
            </a:extLst>
          </p:cNvPr>
          <p:cNvSpPr/>
          <p:nvPr/>
        </p:nvSpPr>
        <p:spPr>
          <a:xfrm>
            <a:off x="2347696" y="4253312"/>
            <a:ext cx="4798486" cy="1218717"/>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1.</a:t>
            </a:r>
            <a:r>
              <a:rPr lang="zh-CN" altLang="en-US" dirty="0">
                <a:solidFill>
                  <a:schemeClr val="tx1"/>
                </a:solidFill>
              </a:rPr>
              <a:t>设计软件报价方案详细流程设计（第三版本）</a:t>
            </a:r>
            <a:endParaRPr lang="en-US" altLang="zh-CN" dirty="0">
              <a:solidFill>
                <a:schemeClr val="tx1"/>
              </a:solidFill>
            </a:endParaRPr>
          </a:p>
          <a:p>
            <a:r>
              <a:rPr lang="en-US" altLang="zh-CN" dirty="0">
                <a:solidFill>
                  <a:schemeClr val="tx1"/>
                </a:solidFill>
              </a:rPr>
              <a:t>2.</a:t>
            </a:r>
            <a:r>
              <a:rPr lang="zh-CN" altLang="en-US" dirty="0">
                <a:solidFill>
                  <a:schemeClr val="tx1"/>
                </a:solidFill>
              </a:rPr>
              <a:t> 设计软件（三维家</a:t>
            </a:r>
            <a:r>
              <a:rPr lang="en-US" altLang="zh-CN" dirty="0">
                <a:solidFill>
                  <a:schemeClr val="tx1"/>
                </a:solidFill>
              </a:rPr>
              <a:t>&amp;&amp;CAXA</a:t>
            </a:r>
            <a:r>
              <a:rPr lang="zh-CN" altLang="en-US" dirty="0">
                <a:solidFill>
                  <a:schemeClr val="tx1"/>
                </a:solidFill>
              </a:rPr>
              <a:t>）对接</a:t>
            </a:r>
            <a:endParaRPr lang="en-US" altLang="zh-CN" dirty="0">
              <a:solidFill>
                <a:schemeClr val="tx1"/>
              </a:solidFill>
            </a:endParaRPr>
          </a:p>
          <a:p>
            <a:r>
              <a:rPr lang="en-US" altLang="zh-CN" dirty="0">
                <a:solidFill>
                  <a:schemeClr val="tx1"/>
                </a:solidFill>
              </a:rPr>
              <a:t>3.</a:t>
            </a:r>
            <a:r>
              <a:rPr lang="zh-CN" altLang="en-US" dirty="0">
                <a:solidFill>
                  <a:schemeClr val="tx1"/>
                </a:solidFill>
              </a:rPr>
              <a:t> 组织各事业线主动营销部及培训部方案评审</a:t>
            </a:r>
          </a:p>
        </p:txBody>
      </p:sp>
      <p:sp>
        <p:nvSpPr>
          <p:cNvPr id="34" name="矩形 33">
            <a:extLst>
              <a:ext uri="{FF2B5EF4-FFF2-40B4-BE49-F238E27FC236}">
                <a16:creationId xmlns:a16="http://schemas.microsoft.com/office/drawing/2014/main" id="{27650A3F-FEAD-4F67-BA30-03F3F8198993}"/>
              </a:ext>
            </a:extLst>
          </p:cNvPr>
          <p:cNvSpPr/>
          <p:nvPr/>
        </p:nvSpPr>
        <p:spPr>
          <a:xfrm>
            <a:off x="7189724" y="4254168"/>
            <a:ext cx="4798485" cy="1218717"/>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1.</a:t>
            </a:r>
            <a:r>
              <a:rPr lang="zh-CN" altLang="en-US" dirty="0">
                <a:solidFill>
                  <a:schemeClr val="tx1"/>
                </a:solidFill>
              </a:rPr>
              <a:t>报价体系（详细流程）</a:t>
            </a:r>
            <a:r>
              <a:rPr lang="en-US" altLang="zh-CN" dirty="0">
                <a:solidFill>
                  <a:schemeClr val="tx1"/>
                </a:solidFill>
              </a:rPr>
              <a:t>V3.0-180423.vsdx</a:t>
            </a:r>
          </a:p>
          <a:p>
            <a:r>
              <a:rPr lang="en-US" altLang="zh-CN" dirty="0">
                <a:solidFill>
                  <a:schemeClr val="tx1"/>
                </a:solidFill>
              </a:rPr>
              <a:t>2.</a:t>
            </a:r>
            <a:r>
              <a:rPr lang="zh-CN" altLang="en-US" dirty="0">
                <a:solidFill>
                  <a:schemeClr val="tx1"/>
                </a:solidFill>
              </a:rPr>
              <a:t>设计软件对接文档</a:t>
            </a:r>
          </a:p>
        </p:txBody>
      </p:sp>
      <p:sp>
        <p:nvSpPr>
          <p:cNvPr id="35" name="矩形 34">
            <a:extLst>
              <a:ext uri="{FF2B5EF4-FFF2-40B4-BE49-F238E27FC236}">
                <a16:creationId xmlns:a16="http://schemas.microsoft.com/office/drawing/2014/main" id="{4C7E3E2C-CA87-4984-BB74-075A3C8614A1}"/>
              </a:ext>
            </a:extLst>
          </p:cNvPr>
          <p:cNvSpPr/>
          <p:nvPr/>
        </p:nvSpPr>
        <p:spPr>
          <a:xfrm>
            <a:off x="244495" y="5561552"/>
            <a:ext cx="2048895" cy="851680"/>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tx1"/>
                </a:solidFill>
              </a:rPr>
              <a:t>4.13 —— 4.23</a:t>
            </a:r>
            <a:endParaRPr lang="zh-CN" altLang="en-US" b="1" dirty="0">
              <a:solidFill>
                <a:schemeClr val="tx1"/>
              </a:solidFill>
            </a:endParaRPr>
          </a:p>
          <a:p>
            <a:pPr algn="ctr"/>
            <a:endParaRPr lang="zh-CN" altLang="en-US" b="1" dirty="0">
              <a:solidFill>
                <a:schemeClr val="tx1"/>
              </a:solidFill>
            </a:endParaRPr>
          </a:p>
        </p:txBody>
      </p:sp>
      <p:sp>
        <p:nvSpPr>
          <p:cNvPr id="36" name="矩形 35">
            <a:extLst>
              <a:ext uri="{FF2B5EF4-FFF2-40B4-BE49-F238E27FC236}">
                <a16:creationId xmlns:a16="http://schemas.microsoft.com/office/drawing/2014/main" id="{12FB7116-EB03-4D64-89EF-379D6D042156}"/>
              </a:ext>
            </a:extLst>
          </p:cNvPr>
          <p:cNvSpPr/>
          <p:nvPr/>
        </p:nvSpPr>
        <p:spPr>
          <a:xfrm>
            <a:off x="2347696" y="5561552"/>
            <a:ext cx="4798486" cy="851680"/>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1.</a:t>
            </a:r>
            <a:r>
              <a:rPr lang="zh-CN" altLang="en-US" dirty="0">
                <a:solidFill>
                  <a:schemeClr val="tx1"/>
                </a:solidFill>
              </a:rPr>
              <a:t>设计软件报价与手工报价差异对比验证核对</a:t>
            </a:r>
            <a:endParaRPr lang="en-US" altLang="zh-CN" dirty="0">
              <a:solidFill>
                <a:schemeClr val="tx1"/>
              </a:solidFill>
            </a:endParaRPr>
          </a:p>
          <a:p>
            <a:r>
              <a:rPr lang="en-US" altLang="zh-CN" dirty="0">
                <a:solidFill>
                  <a:schemeClr val="tx1"/>
                </a:solidFill>
              </a:rPr>
              <a:t>2.</a:t>
            </a:r>
            <a:r>
              <a:rPr lang="zh-CN" altLang="en-US" dirty="0">
                <a:solidFill>
                  <a:schemeClr val="tx1"/>
                </a:solidFill>
              </a:rPr>
              <a:t>设计软件报价立项材料及招标材料准备</a:t>
            </a:r>
            <a:endParaRPr lang="en-US" altLang="zh-CN" dirty="0">
              <a:solidFill>
                <a:schemeClr val="tx1"/>
              </a:solidFill>
            </a:endParaRPr>
          </a:p>
        </p:txBody>
      </p:sp>
      <p:sp>
        <p:nvSpPr>
          <p:cNvPr id="37" name="矩形 36">
            <a:extLst>
              <a:ext uri="{FF2B5EF4-FFF2-40B4-BE49-F238E27FC236}">
                <a16:creationId xmlns:a16="http://schemas.microsoft.com/office/drawing/2014/main" id="{ED414E8C-3DB0-4B98-9A86-1D9A71653C17}"/>
              </a:ext>
            </a:extLst>
          </p:cNvPr>
          <p:cNvSpPr/>
          <p:nvPr/>
        </p:nvSpPr>
        <p:spPr>
          <a:xfrm>
            <a:off x="7189724" y="5538967"/>
            <a:ext cx="4798485" cy="874265"/>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1.</a:t>
            </a:r>
            <a:r>
              <a:rPr lang="zh-CN" altLang="en-US" dirty="0">
                <a:solidFill>
                  <a:schemeClr val="tx1"/>
                </a:solidFill>
              </a:rPr>
              <a:t>对比验证实例</a:t>
            </a:r>
            <a:r>
              <a:rPr lang="en-US" altLang="zh-CN" dirty="0">
                <a:solidFill>
                  <a:schemeClr val="tx1"/>
                </a:solidFill>
              </a:rPr>
              <a:t>0421.xlsx</a:t>
            </a:r>
          </a:p>
          <a:p>
            <a:r>
              <a:rPr lang="en-US" altLang="zh-CN" dirty="0">
                <a:solidFill>
                  <a:schemeClr val="tx1"/>
                </a:solidFill>
              </a:rPr>
              <a:t>2.</a:t>
            </a:r>
            <a:r>
              <a:rPr lang="zh-CN" altLang="en-US" dirty="0">
                <a:solidFill>
                  <a:schemeClr val="tx1"/>
                </a:solidFill>
              </a:rPr>
              <a:t>欧派设计软件报价模块</a:t>
            </a:r>
            <a:r>
              <a:rPr lang="en-US" altLang="zh-CN" dirty="0">
                <a:solidFill>
                  <a:schemeClr val="tx1"/>
                </a:solidFill>
              </a:rPr>
              <a:t>V1.0-</a:t>
            </a:r>
            <a:r>
              <a:rPr lang="zh-CN" altLang="en-US" dirty="0">
                <a:solidFill>
                  <a:schemeClr val="tx1"/>
                </a:solidFill>
              </a:rPr>
              <a:t>立项书</a:t>
            </a:r>
            <a:r>
              <a:rPr lang="en-US" altLang="zh-CN" dirty="0">
                <a:solidFill>
                  <a:schemeClr val="tx1"/>
                </a:solidFill>
              </a:rPr>
              <a:t>.docx</a:t>
            </a:r>
          </a:p>
          <a:p>
            <a:r>
              <a:rPr lang="en-US" altLang="zh-CN" dirty="0">
                <a:solidFill>
                  <a:schemeClr val="tx1"/>
                </a:solidFill>
              </a:rPr>
              <a:t>3.</a:t>
            </a:r>
            <a:r>
              <a:rPr lang="zh-CN" altLang="en-US" dirty="0">
                <a:solidFill>
                  <a:schemeClr val="tx1"/>
                </a:solidFill>
              </a:rPr>
              <a:t>招标材料（准备中）</a:t>
            </a:r>
          </a:p>
        </p:txBody>
      </p:sp>
      <p:sp>
        <p:nvSpPr>
          <p:cNvPr id="38" name="矩形 37">
            <a:extLst>
              <a:ext uri="{FF2B5EF4-FFF2-40B4-BE49-F238E27FC236}">
                <a16:creationId xmlns:a16="http://schemas.microsoft.com/office/drawing/2014/main" id="{303C1B12-FB3D-4194-AF6B-1A5642E3381F}"/>
              </a:ext>
            </a:extLst>
          </p:cNvPr>
          <p:cNvSpPr/>
          <p:nvPr/>
        </p:nvSpPr>
        <p:spPr>
          <a:xfrm>
            <a:off x="2347696" y="878767"/>
            <a:ext cx="4798486" cy="6216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t>工作内容</a:t>
            </a:r>
          </a:p>
        </p:txBody>
      </p:sp>
      <p:sp>
        <p:nvSpPr>
          <p:cNvPr id="39" name="矩形 38">
            <a:extLst>
              <a:ext uri="{FF2B5EF4-FFF2-40B4-BE49-F238E27FC236}">
                <a16:creationId xmlns:a16="http://schemas.microsoft.com/office/drawing/2014/main" id="{31CE3354-A307-41A3-91D0-CAD7988F6D75}"/>
              </a:ext>
            </a:extLst>
          </p:cNvPr>
          <p:cNvSpPr/>
          <p:nvPr/>
        </p:nvSpPr>
        <p:spPr>
          <a:xfrm>
            <a:off x="7189723" y="878767"/>
            <a:ext cx="4798485" cy="6216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t>工作成果</a:t>
            </a:r>
          </a:p>
        </p:txBody>
      </p:sp>
      <p:sp>
        <p:nvSpPr>
          <p:cNvPr id="40" name="矩形 39">
            <a:extLst>
              <a:ext uri="{FF2B5EF4-FFF2-40B4-BE49-F238E27FC236}">
                <a16:creationId xmlns:a16="http://schemas.microsoft.com/office/drawing/2014/main" id="{0F051B16-C72D-4FA4-806A-E60CF186B174}"/>
              </a:ext>
            </a:extLst>
          </p:cNvPr>
          <p:cNvSpPr/>
          <p:nvPr/>
        </p:nvSpPr>
        <p:spPr>
          <a:xfrm>
            <a:off x="244495" y="878767"/>
            <a:ext cx="2048895" cy="6216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t>时段</a:t>
            </a:r>
          </a:p>
        </p:txBody>
      </p:sp>
    </p:spTree>
    <p:extLst>
      <p:ext uri="{BB962C8B-B14F-4D97-AF65-F5344CB8AC3E}">
        <p14:creationId xmlns:p14="http://schemas.microsoft.com/office/powerpoint/2010/main" val="3364237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E8445E6-64FC-45D8-A6A9-89277D374D82}"/>
              </a:ext>
            </a:extLst>
          </p:cNvPr>
          <p:cNvSpPr txBox="1"/>
          <p:nvPr/>
        </p:nvSpPr>
        <p:spPr>
          <a:xfrm>
            <a:off x="128384" y="148107"/>
            <a:ext cx="11802359"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11</a:t>
            </a:r>
            <a:r>
              <a:rPr lang="zh-CN" altLang="en-US" sz="2000" b="1" dirty="0">
                <a:latin typeface="微软雅黑" panose="020B0503020204020204" pitchFamily="34" charset="-122"/>
                <a:ea typeface="微软雅黑" panose="020B0503020204020204" pitchFamily="34" charset="-122"/>
              </a:rPr>
              <a:t>、方案营销计价功能与计价员手工计价初步比对结果</a:t>
            </a:r>
          </a:p>
        </p:txBody>
      </p:sp>
      <p:sp>
        <p:nvSpPr>
          <p:cNvPr id="5" name="矩形 4">
            <a:extLst>
              <a:ext uri="{FF2B5EF4-FFF2-40B4-BE49-F238E27FC236}">
                <a16:creationId xmlns:a16="http://schemas.microsoft.com/office/drawing/2014/main" id="{1DE1E8C8-6548-4C8E-BF3F-80458FEB8710}"/>
              </a:ext>
            </a:extLst>
          </p:cNvPr>
          <p:cNvSpPr/>
          <p:nvPr/>
        </p:nvSpPr>
        <p:spPr>
          <a:xfrm>
            <a:off x="209558" y="1742874"/>
            <a:ext cx="1535892" cy="108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橱柜</a:t>
            </a:r>
          </a:p>
        </p:txBody>
      </p:sp>
      <p:sp>
        <p:nvSpPr>
          <p:cNvPr id="8" name="直角三角形 7">
            <a:extLst>
              <a:ext uri="{FF2B5EF4-FFF2-40B4-BE49-F238E27FC236}">
                <a16:creationId xmlns:a16="http://schemas.microsoft.com/office/drawing/2014/main" id="{3E43183D-1C50-4F16-BB40-6F2297A3873C}"/>
              </a:ext>
            </a:extLst>
          </p:cNvPr>
          <p:cNvSpPr/>
          <p:nvPr/>
        </p:nvSpPr>
        <p:spPr>
          <a:xfrm>
            <a:off x="209557" y="909752"/>
            <a:ext cx="1535892" cy="703944"/>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9" name="直角三角形 8">
            <a:extLst>
              <a:ext uri="{FF2B5EF4-FFF2-40B4-BE49-F238E27FC236}">
                <a16:creationId xmlns:a16="http://schemas.microsoft.com/office/drawing/2014/main" id="{1487A733-1A34-486B-AD7A-F6A121E191E6}"/>
              </a:ext>
            </a:extLst>
          </p:cNvPr>
          <p:cNvSpPr/>
          <p:nvPr/>
        </p:nvSpPr>
        <p:spPr>
          <a:xfrm rot="10800000">
            <a:off x="217001" y="875441"/>
            <a:ext cx="1535892" cy="703944"/>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B8824D00-0385-4A4D-AD71-A54E99ECB48F}"/>
              </a:ext>
            </a:extLst>
          </p:cNvPr>
          <p:cNvSpPr/>
          <p:nvPr/>
        </p:nvSpPr>
        <p:spPr>
          <a:xfrm>
            <a:off x="790754" y="865218"/>
            <a:ext cx="1005403" cy="338554"/>
          </a:xfrm>
          <a:prstGeom prst="rect">
            <a:avLst/>
          </a:prstGeom>
        </p:spPr>
        <p:txBody>
          <a:bodyPr wrap="none">
            <a:spAutoFit/>
          </a:bodyPr>
          <a:lstStyle/>
          <a:p>
            <a:pPr algn="ctr"/>
            <a:r>
              <a:rPr lang="zh-CN" altLang="en-US" sz="1600" b="1" dirty="0"/>
              <a:t>计价结果</a:t>
            </a:r>
          </a:p>
        </p:txBody>
      </p:sp>
      <p:sp>
        <p:nvSpPr>
          <p:cNvPr id="11" name="矩形 10">
            <a:extLst>
              <a:ext uri="{FF2B5EF4-FFF2-40B4-BE49-F238E27FC236}">
                <a16:creationId xmlns:a16="http://schemas.microsoft.com/office/drawing/2014/main" id="{5F3B60C7-262F-420C-8E3C-C4E8697A3AEA}"/>
              </a:ext>
            </a:extLst>
          </p:cNvPr>
          <p:cNvSpPr/>
          <p:nvPr/>
        </p:nvSpPr>
        <p:spPr>
          <a:xfrm>
            <a:off x="392201" y="1197983"/>
            <a:ext cx="617317" cy="444760"/>
          </a:xfrm>
          <a:prstGeom prst="rect">
            <a:avLst/>
          </a:prstGeom>
        </p:spPr>
        <p:txBody>
          <a:bodyPr wrap="none">
            <a:spAutoFit/>
          </a:bodyPr>
          <a:lstStyle/>
          <a:p>
            <a:pPr algn="ctr"/>
            <a:r>
              <a:rPr lang="zh-CN" altLang="en-US" sz="1600" b="1" dirty="0"/>
              <a:t>品类</a:t>
            </a:r>
          </a:p>
        </p:txBody>
      </p:sp>
      <p:sp>
        <p:nvSpPr>
          <p:cNvPr id="3" name="矩形 2">
            <a:extLst>
              <a:ext uri="{FF2B5EF4-FFF2-40B4-BE49-F238E27FC236}">
                <a16:creationId xmlns:a16="http://schemas.microsoft.com/office/drawing/2014/main" id="{B256DED9-FA06-45DA-9EB1-1D3C47F458AF}"/>
              </a:ext>
            </a:extLst>
          </p:cNvPr>
          <p:cNvSpPr/>
          <p:nvPr/>
        </p:nvSpPr>
        <p:spPr>
          <a:xfrm>
            <a:off x="1935537" y="878294"/>
            <a:ext cx="4442183" cy="7668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b="1" dirty="0"/>
              <a:t>无套餐计价结果比对</a:t>
            </a:r>
          </a:p>
        </p:txBody>
      </p:sp>
      <p:sp>
        <p:nvSpPr>
          <p:cNvPr id="12" name="矩形 11">
            <a:extLst>
              <a:ext uri="{FF2B5EF4-FFF2-40B4-BE49-F238E27FC236}">
                <a16:creationId xmlns:a16="http://schemas.microsoft.com/office/drawing/2014/main" id="{6C68DC19-D654-42E0-8855-0AECA44F5D9E}"/>
              </a:ext>
            </a:extLst>
          </p:cNvPr>
          <p:cNvSpPr/>
          <p:nvPr/>
        </p:nvSpPr>
        <p:spPr>
          <a:xfrm>
            <a:off x="6453935" y="878293"/>
            <a:ext cx="4442183" cy="7668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b="1" dirty="0"/>
              <a:t>有套餐计价结果比对</a:t>
            </a:r>
          </a:p>
        </p:txBody>
      </p:sp>
      <p:sp>
        <p:nvSpPr>
          <p:cNvPr id="13" name="矩形 12">
            <a:extLst>
              <a:ext uri="{FF2B5EF4-FFF2-40B4-BE49-F238E27FC236}">
                <a16:creationId xmlns:a16="http://schemas.microsoft.com/office/drawing/2014/main" id="{88F76544-6BD5-4F2B-A50F-15E0731366C7}"/>
              </a:ext>
            </a:extLst>
          </p:cNvPr>
          <p:cNvSpPr/>
          <p:nvPr/>
        </p:nvSpPr>
        <p:spPr>
          <a:xfrm>
            <a:off x="217001" y="2954721"/>
            <a:ext cx="1535892" cy="108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衣柜</a:t>
            </a:r>
          </a:p>
        </p:txBody>
      </p:sp>
      <p:sp>
        <p:nvSpPr>
          <p:cNvPr id="14" name="矩形 13">
            <a:extLst>
              <a:ext uri="{FF2B5EF4-FFF2-40B4-BE49-F238E27FC236}">
                <a16:creationId xmlns:a16="http://schemas.microsoft.com/office/drawing/2014/main" id="{DC8FBD5B-B953-488F-BB2F-6A5110D6EDAE}"/>
              </a:ext>
            </a:extLst>
          </p:cNvPr>
          <p:cNvSpPr/>
          <p:nvPr/>
        </p:nvSpPr>
        <p:spPr>
          <a:xfrm>
            <a:off x="209504" y="4166567"/>
            <a:ext cx="1535892" cy="108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木门</a:t>
            </a:r>
          </a:p>
        </p:txBody>
      </p:sp>
      <p:sp>
        <p:nvSpPr>
          <p:cNvPr id="15" name="矩形 14">
            <a:extLst>
              <a:ext uri="{FF2B5EF4-FFF2-40B4-BE49-F238E27FC236}">
                <a16:creationId xmlns:a16="http://schemas.microsoft.com/office/drawing/2014/main" id="{BBA8A680-E2C4-4BF5-8681-6AB643BB00E7}"/>
              </a:ext>
            </a:extLst>
          </p:cNvPr>
          <p:cNvSpPr/>
          <p:nvPr/>
        </p:nvSpPr>
        <p:spPr>
          <a:xfrm>
            <a:off x="209504" y="5412724"/>
            <a:ext cx="1535892" cy="108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卫浴</a:t>
            </a:r>
          </a:p>
        </p:txBody>
      </p:sp>
      <p:grpSp>
        <p:nvGrpSpPr>
          <p:cNvPr id="35" name="组合 34">
            <a:extLst>
              <a:ext uri="{FF2B5EF4-FFF2-40B4-BE49-F238E27FC236}">
                <a16:creationId xmlns:a16="http://schemas.microsoft.com/office/drawing/2014/main" id="{4BE19C2E-0A55-4D8F-AAC3-ACF4A9CFB9DA}"/>
              </a:ext>
            </a:extLst>
          </p:cNvPr>
          <p:cNvGrpSpPr/>
          <p:nvPr/>
        </p:nvGrpSpPr>
        <p:grpSpPr>
          <a:xfrm>
            <a:off x="1935537" y="1742874"/>
            <a:ext cx="4442183" cy="1082669"/>
            <a:chOff x="1935537" y="1742874"/>
            <a:chExt cx="4442183" cy="1082669"/>
          </a:xfrm>
        </p:grpSpPr>
        <p:sp>
          <p:nvSpPr>
            <p:cNvPr id="17" name="矩形 16">
              <a:extLst>
                <a:ext uri="{FF2B5EF4-FFF2-40B4-BE49-F238E27FC236}">
                  <a16:creationId xmlns:a16="http://schemas.microsoft.com/office/drawing/2014/main" id="{5B4A6EF0-C188-4C06-A721-C8535D43D726}"/>
                </a:ext>
              </a:extLst>
            </p:cNvPr>
            <p:cNvSpPr/>
            <p:nvPr/>
          </p:nvSpPr>
          <p:spPr>
            <a:xfrm>
              <a:off x="1935537" y="1742874"/>
              <a:ext cx="4442183" cy="834665"/>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rPr>
                <a:t>计价偏离度：</a:t>
              </a:r>
              <a:r>
                <a:rPr lang="en-US" altLang="zh-CN" sz="2400" b="1" dirty="0">
                  <a:solidFill>
                    <a:srgbClr val="FF0000"/>
                  </a:solidFill>
                </a:rPr>
                <a:t>0%</a:t>
              </a:r>
              <a:endParaRPr lang="en-US" altLang="zh-CN" b="1" dirty="0">
                <a:solidFill>
                  <a:srgbClr val="FF0000"/>
                </a:solidFill>
              </a:endParaRPr>
            </a:p>
          </p:txBody>
        </p:sp>
        <p:grpSp>
          <p:nvGrpSpPr>
            <p:cNvPr id="19" name="组合 18">
              <a:extLst>
                <a:ext uri="{FF2B5EF4-FFF2-40B4-BE49-F238E27FC236}">
                  <a16:creationId xmlns:a16="http://schemas.microsoft.com/office/drawing/2014/main" id="{12802103-217D-44D1-A2A7-ED76F5732F15}"/>
                </a:ext>
              </a:extLst>
            </p:cNvPr>
            <p:cNvGrpSpPr/>
            <p:nvPr/>
          </p:nvGrpSpPr>
          <p:grpSpPr>
            <a:xfrm>
              <a:off x="1935537" y="2577539"/>
              <a:ext cx="4442183" cy="248004"/>
              <a:chOff x="2353268" y="3429000"/>
              <a:chExt cx="1777300" cy="184602"/>
            </a:xfrm>
          </p:grpSpPr>
          <p:sp>
            <p:nvSpPr>
              <p:cNvPr id="20" name="矩形 19">
                <a:extLst>
                  <a:ext uri="{FF2B5EF4-FFF2-40B4-BE49-F238E27FC236}">
                    <a16:creationId xmlns:a16="http://schemas.microsoft.com/office/drawing/2014/main" id="{4EF96C02-A269-4CB4-B929-3C901FF6A30A}"/>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200" b="1" dirty="0">
                    <a:solidFill>
                      <a:schemeClr val="tx1"/>
                    </a:solidFill>
                  </a:rPr>
                  <a:t>手工计价：</a:t>
                </a:r>
                <a:r>
                  <a:rPr lang="en-US" altLang="zh-CN" sz="1200" b="1" dirty="0">
                    <a:solidFill>
                      <a:schemeClr val="tx1"/>
                    </a:solidFill>
                  </a:rPr>
                  <a:t>83700</a:t>
                </a:r>
                <a:endParaRPr lang="zh-CN" altLang="en-US" sz="1200" b="1" dirty="0">
                  <a:solidFill>
                    <a:schemeClr val="tx1"/>
                  </a:solidFill>
                </a:endParaRPr>
              </a:p>
            </p:txBody>
          </p:sp>
          <p:sp>
            <p:nvSpPr>
              <p:cNvPr id="21" name="矩形 20">
                <a:extLst>
                  <a:ext uri="{FF2B5EF4-FFF2-40B4-BE49-F238E27FC236}">
                    <a16:creationId xmlns:a16="http://schemas.microsoft.com/office/drawing/2014/main" id="{A3E5B706-7CAA-4F68-91F4-FE232CEE526A}"/>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200" b="1" dirty="0">
                    <a:solidFill>
                      <a:schemeClr val="tx1"/>
                    </a:solidFill>
                  </a:rPr>
                  <a:t>系统计价：</a:t>
                </a:r>
                <a:r>
                  <a:rPr lang="en-US" altLang="zh-CN" sz="1200" b="1" dirty="0">
                    <a:solidFill>
                      <a:schemeClr val="tx1"/>
                    </a:solidFill>
                  </a:rPr>
                  <a:t> 83700</a:t>
                </a:r>
                <a:endParaRPr lang="zh-CN" altLang="en-US" sz="1200" b="1" dirty="0">
                  <a:solidFill>
                    <a:schemeClr val="tx1"/>
                  </a:solidFill>
                </a:endParaRPr>
              </a:p>
            </p:txBody>
          </p:sp>
        </p:grpSp>
      </p:grpSp>
      <p:grpSp>
        <p:nvGrpSpPr>
          <p:cNvPr id="68" name="组合 67">
            <a:extLst>
              <a:ext uri="{FF2B5EF4-FFF2-40B4-BE49-F238E27FC236}">
                <a16:creationId xmlns:a16="http://schemas.microsoft.com/office/drawing/2014/main" id="{5010E3B2-9A90-4DDD-8847-EF7BC99C47BB}"/>
              </a:ext>
            </a:extLst>
          </p:cNvPr>
          <p:cNvGrpSpPr/>
          <p:nvPr/>
        </p:nvGrpSpPr>
        <p:grpSpPr>
          <a:xfrm>
            <a:off x="6453935" y="1742873"/>
            <a:ext cx="4442183" cy="1082669"/>
            <a:chOff x="1935537" y="1742874"/>
            <a:chExt cx="4442183" cy="1082669"/>
          </a:xfrm>
        </p:grpSpPr>
        <p:sp>
          <p:nvSpPr>
            <p:cNvPr id="69" name="矩形 68">
              <a:extLst>
                <a:ext uri="{FF2B5EF4-FFF2-40B4-BE49-F238E27FC236}">
                  <a16:creationId xmlns:a16="http://schemas.microsoft.com/office/drawing/2014/main" id="{BB9DD0E0-F136-43B7-A36A-ECCB9DB372EA}"/>
                </a:ext>
              </a:extLst>
            </p:cNvPr>
            <p:cNvSpPr/>
            <p:nvPr/>
          </p:nvSpPr>
          <p:spPr>
            <a:xfrm>
              <a:off x="1935537" y="1742874"/>
              <a:ext cx="4442183" cy="834665"/>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rPr>
                <a:t>计价偏离度：</a:t>
              </a:r>
              <a:r>
                <a:rPr lang="en-US" altLang="zh-CN" sz="2400" b="1" dirty="0">
                  <a:solidFill>
                    <a:srgbClr val="FF0000"/>
                  </a:solidFill>
                </a:rPr>
                <a:t>0.001%</a:t>
              </a:r>
            </a:p>
            <a:p>
              <a:pPr algn="ctr"/>
              <a:r>
                <a:rPr lang="zh-CN" altLang="en-US" sz="1200" dirty="0">
                  <a:solidFill>
                    <a:schemeClr val="tx1"/>
                  </a:solidFill>
                </a:rPr>
                <a:t>（按明细计算总价四舍五入导致）</a:t>
              </a:r>
              <a:endParaRPr lang="en-US" altLang="zh-CN" sz="1400" dirty="0">
                <a:solidFill>
                  <a:schemeClr val="tx1"/>
                </a:solidFill>
              </a:endParaRPr>
            </a:p>
          </p:txBody>
        </p:sp>
        <p:grpSp>
          <p:nvGrpSpPr>
            <p:cNvPr id="70" name="组合 69">
              <a:extLst>
                <a:ext uri="{FF2B5EF4-FFF2-40B4-BE49-F238E27FC236}">
                  <a16:creationId xmlns:a16="http://schemas.microsoft.com/office/drawing/2014/main" id="{99257766-FF53-4ECA-BCB9-5D40DA213CB4}"/>
                </a:ext>
              </a:extLst>
            </p:cNvPr>
            <p:cNvGrpSpPr/>
            <p:nvPr/>
          </p:nvGrpSpPr>
          <p:grpSpPr>
            <a:xfrm>
              <a:off x="1935537" y="2577539"/>
              <a:ext cx="4442183" cy="248004"/>
              <a:chOff x="2353268" y="3429000"/>
              <a:chExt cx="1777300" cy="184602"/>
            </a:xfrm>
          </p:grpSpPr>
          <p:sp>
            <p:nvSpPr>
              <p:cNvPr id="71" name="矩形 70">
                <a:extLst>
                  <a:ext uri="{FF2B5EF4-FFF2-40B4-BE49-F238E27FC236}">
                    <a16:creationId xmlns:a16="http://schemas.microsoft.com/office/drawing/2014/main" id="{54C05CEF-D8CA-4C5E-9BEB-BA602B366858}"/>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200" b="1" dirty="0">
                    <a:solidFill>
                      <a:schemeClr val="tx1"/>
                    </a:solidFill>
                  </a:rPr>
                  <a:t>手工计价：</a:t>
                </a:r>
                <a:r>
                  <a:rPr lang="en-US" altLang="zh-CN" sz="1200" b="1" dirty="0">
                    <a:solidFill>
                      <a:schemeClr val="tx1"/>
                    </a:solidFill>
                  </a:rPr>
                  <a:t>77947</a:t>
                </a:r>
                <a:endParaRPr lang="zh-CN" altLang="en-US" sz="1200" b="1" dirty="0">
                  <a:solidFill>
                    <a:schemeClr val="tx1"/>
                  </a:solidFill>
                </a:endParaRPr>
              </a:p>
            </p:txBody>
          </p:sp>
          <p:sp>
            <p:nvSpPr>
              <p:cNvPr id="72" name="矩形 71">
                <a:extLst>
                  <a:ext uri="{FF2B5EF4-FFF2-40B4-BE49-F238E27FC236}">
                    <a16:creationId xmlns:a16="http://schemas.microsoft.com/office/drawing/2014/main" id="{FD2C0C13-C7D1-428F-8BEC-D458768822B5}"/>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200" b="1" dirty="0">
                    <a:solidFill>
                      <a:schemeClr val="tx1"/>
                    </a:solidFill>
                  </a:rPr>
                  <a:t>系统计价：</a:t>
                </a:r>
                <a:r>
                  <a:rPr lang="en-US" altLang="zh-CN" sz="1200" b="1" dirty="0">
                    <a:solidFill>
                      <a:schemeClr val="tx1"/>
                    </a:solidFill>
                  </a:rPr>
                  <a:t> 77946</a:t>
                </a:r>
                <a:endParaRPr lang="zh-CN" altLang="en-US" sz="1200" b="1" dirty="0">
                  <a:solidFill>
                    <a:schemeClr val="tx1"/>
                  </a:solidFill>
                </a:endParaRPr>
              </a:p>
            </p:txBody>
          </p:sp>
        </p:grpSp>
      </p:grpSp>
      <p:grpSp>
        <p:nvGrpSpPr>
          <p:cNvPr id="73" name="组合 72">
            <a:extLst>
              <a:ext uri="{FF2B5EF4-FFF2-40B4-BE49-F238E27FC236}">
                <a16:creationId xmlns:a16="http://schemas.microsoft.com/office/drawing/2014/main" id="{62604212-0FAA-4B14-BD4C-5B934EC37CFF}"/>
              </a:ext>
            </a:extLst>
          </p:cNvPr>
          <p:cNvGrpSpPr/>
          <p:nvPr/>
        </p:nvGrpSpPr>
        <p:grpSpPr>
          <a:xfrm>
            <a:off x="1935537" y="2949789"/>
            <a:ext cx="4442183" cy="1082669"/>
            <a:chOff x="1935537" y="1742874"/>
            <a:chExt cx="4442183" cy="1082669"/>
          </a:xfrm>
        </p:grpSpPr>
        <p:sp>
          <p:nvSpPr>
            <p:cNvPr id="74" name="矩形 73">
              <a:extLst>
                <a:ext uri="{FF2B5EF4-FFF2-40B4-BE49-F238E27FC236}">
                  <a16:creationId xmlns:a16="http://schemas.microsoft.com/office/drawing/2014/main" id="{EE313F71-136A-45A0-A96F-98126E0D4268}"/>
                </a:ext>
              </a:extLst>
            </p:cNvPr>
            <p:cNvSpPr/>
            <p:nvPr/>
          </p:nvSpPr>
          <p:spPr>
            <a:xfrm>
              <a:off x="1935537" y="1742874"/>
              <a:ext cx="4442183" cy="834665"/>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rPr>
                <a:t>计价偏离度：</a:t>
              </a:r>
              <a:r>
                <a:rPr lang="en-US" altLang="zh-CN" sz="2400" b="1" dirty="0">
                  <a:solidFill>
                    <a:srgbClr val="FF0000"/>
                  </a:solidFill>
                </a:rPr>
                <a:t>0%</a:t>
              </a:r>
              <a:endParaRPr lang="en-US" altLang="zh-CN" b="1" dirty="0">
                <a:solidFill>
                  <a:srgbClr val="FF0000"/>
                </a:solidFill>
              </a:endParaRPr>
            </a:p>
          </p:txBody>
        </p:sp>
        <p:grpSp>
          <p:nvGrpSpPr>
            <p:cNvPr id="75" name="组合 74">
              <a:extLst>
                <a:ext uri="{FF2B5EF4-FFF2-40B4-BE49-F238E27FC236}">
                  <a16:creationId xmlns:a16="http://schemas.microsoft.com/office/drawing/2014/main" id="{3FDCDBAC-5B85-4E92-B80F-5CBCC68F8D15}"/>
                </a:ext>
              </a:extLst>
            </p:cNvPr>
            <p:cNvGrpSpPr/>
            <p:nvPr/>
          </p:nvGrpSpPr>
          <p:grpSpPr>
            <a:xfrm>
              <a:off x="1935537" y="2577539"/>
              <a:ext cx="4442183" cy="248004"/>
              <a:chOff x="2353268" y="3429000"/>
              <a:chExt cx="1777300" cy="184602"/>
            </a:xfrm>
          </p:grpSpPr>
          <p:sp>
            <p:nvSpPr>
              <p:cNvPr id="76" name="矩形 75">
                <a:extLst>
                  <a:ext uri="{FF2B5EF4-FFF2-40B4-BE49-F238E27FC236}">
                    <a16:creationId xmlns:a16="http://schemas.microsoft.com/office/drawing/2014/main" id="{E41F342F-C1CB-46FB-8012-83B9C41135A5}"/>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200" b="1" dirty="0">
                    <a:solidFill>
                      <a:schemeClr val="tx1"/>
                    </a:solidFill>
                  </a:rPr>
                  <a:t>手工计价：</a:t>
                </a:r>
                <a:r>
                  <a:rPr lang="en-US" altLang="zh-CN" sz="1200" b="1" dirty="0">
                    <a:solidFill>
                      <a:schemeClr val="tx1"/>
                    </a:solidFill>
                  </a:rPr>
                  <a:t>57086</a:t>
                </a:r>
                <a:endParaRPr lang="zh-CN" altLang="en-US" sz="1200" b="1" dirty="0">
                  <a:solidFill>
                    <a:schemeClr val="tx1"/>
                  </a:solidFill>
                </a:endParaRPr>
              </a:p>
            </p:txBody>
          </p:sp>
          <p:sp>
            <p:nvSpPr>
              <p:cNvPr id="77" name="矩形 76">
                <a:extLst>
                  <a:ext uri="{FF2B5EF4-FFF2-40B4-BE49-F238E27FC236}">
                    <a16:creationId xmlns:a16="http://schemas.microsoft.com/office/drawing/2014/main" id="{00302086-A035-4A2D-AAA0-F0CF65C2206F}"/>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200" b="1" dirty="0">
                    <a:solidFill>
                      <a:schemeClr val="tx1"/>
                    </a:solidFill>
                  </a:rPr>
                  <a:t>系统计价：</a:t>
                </a:r>
                <a:r>
                  <a:rPr lang="en-US" altLang="zh-CN" sz="1200" b="1" dirty="0">
                    <a:solidFill>
                      <a:schemeClr val="tx1"/>
                    </a:solidFill>
                  </a:rPr>
                  <a:t> 57086</a:t>
                </a:r>
                <a:endParaRPr lang="zh-CN" altLang="en-US" sz="1200" b="1" dirty="0">
                  <a:solidFill>
                    <a:schemeClr val="tx1"/>
                  </a:solidFill>
                </a:endParaRPr>
              </a:p>
            </p:txBody>
          </p:sp>
        </p:grpSp>
      </p:grpSp>
      <p:grpSp>
        <p:nvGrpSpPr>
          <p:cNvPr id="78" name="组合 77">
            <a:extLst>
              <a:ext uri="{FF2B5EF4-FFF2-40B4-BE49-F238E27FC236}">
                <a16:creationId xmlns:a16="http://schemas.microsoft.com/office/drawing/2014/main" id="{544783FB-7E07-4552-B9A0-C91494A3ABD5}"/>
              </a:ext>
            </a:extLst>
          </p:cNvPr>
          <p:cNvGrpSpPr/>
          <p:nvPr/>
        </p:nvGrpSpPr>
        <p:grpSpPr>
          <a:xfrm>
            <a:off x="6453935" y="2949788"/>
            <a:ext cx="4442183" cy="1082669"/>
            <a:chOff x="1935537" y="1742874"/>
            <a:chExt cx="4442183" cy="1082669"/>
          </a:xfrm>
        </p:grpSpPr>
        <p:sp>
          <p:nvSpPr>
            <p:cNvPr id="79" name="矩形 78">
              <a:extLst>
                <a:ext uri="{FF2B5EF4-FFF2-40B4-BE49-F238E27FC236}">
                  <a16:creationId xmlns:a16="http://schemas.microsoft.com/office/drawing/2014/main" id="{4D29A0BC-B239-4E0F-96B3-2EEC9F5EA572}"/>
                </a:ext>
              </a:extLst>
            </p:cNvPr>
            <p:cNvSpPr/>
            <p:nvPr/>
          </p:nvSpPr>
          <p:spPr>
            <a:xfrm>
              <a:off x="1935537" y="1742874"/>
              <a:ext cx="4442183" cy="834665"/>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rPr>
                <a:t>计价偏离度：</a:t>
              </a:r>
              <a:r>
                <a:rPr lang="en-US" altLang="zh-CN" sz="2400" b="1" dirty="0">
                  <a:solidFill>
                    <a:srgbClr val="FF0000"/>
                  </a:solidFill>
                </a:rPr>
                <a:t>0%</a:t>
              </a:r>
              <a:endParaRPr lang="en-US" altLang="zh-CN" b="1" dirty="0">
                <a:solidFill>
                  <a:srgbClr val="FF0000"/>
                </a:solidFill>
              </a:endParaRPr>
            </a:p>
          </p:txBody>
        </p:sp>
        <p:grpSp>
          <p:nvGrpSpPr>
            <p:cNvPr id="80" name="组合 79">
              <a:extLst>
                <a:ext uri="{FF2B5EF4-FFF2-40B4-BE49-F238E27FC236}">
                  <a16:creationId xmlns:a16="http://schemas.microsoft.com/office/drawing/2014/main" id="{F16E8695-86D8-4B35-86B1-DA2F57337FE7}"/>
                </a:ext>
              </a:extLst>
            </p:cNvPr>
            <p:cNvGrpSpPr/>
            <p:nvPr/>
          </p:nvGrpSpPr>
          <p:grpSpPr>
            <a:xfrm>
              <a:off x="1935537" y="2577539"/>
              <a:ext cx="4442183" cy="248004"/>
              <a:chOff x="2353268" y="3429000"/>
              <a:chExt cx="1777300" cy="184602"/>
            </a:xfrm>
          </p:grpSpPr>
          <p:sp>
            <p:nvSpPr>
              <p:cNvPr id="81" name="矩形 80">
                <a:extLst>
                  <a:ext uri="{FF2B5EF4-FFF2-40B4-BE49-F238E27FC236}">
                    <a16:creationId xmlns:a16="http://schemas.microsoft.com/office/drawing/2014/main" id="{DE8938E7-B4AA-462C-BAAE-0F8376613C3C}"/>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200" b="1" dirty="0">
                    <a:solidFill>
                      <a:schemeClr val="tx1"/>
                    </a:solidFill>
                  </a:rPr>
                  <a:t>手工计价：</a:t>
                </a:r>
                <a:r>
                  <a:rPr lang="en-US" altLang="zh-CN" sz="1200" b="1" dirty="0">
                    <a:solidFill>
                      <a:schemeClr val="tx1"/>
                    </a:solidFill>
                  </a:rPr>
                  <a:t>54107</a:t>
                </a:r>
                <a:endParaRPr lang="zh-CN" altLang="en-US" sz="1200" b="1" dirty="0">
                  <a:solidFill>
                    <a:schemeClr val="tx1"/>
                  </a:solidFill>
                </a:endParaRPr>
              </a:p>
            </p:txBody>
          </p:sp>
          <p:sp>
            <p:nvSpPr>
              <p:cNvPr id="82" name="矩形 81">
                <a:extLst>
                  <a:ext uri="{FF2B5EF4-FFF2-40B4-BE49-F238E27FC236}">
                    <a16:creationId xmlns:a16="http://schemas.microsoft.com/office/drawing/2014/main" id="{103C8023-9869-457F-872A-B6F8F5CAE018}"/>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200" b="1" dirty="0">
                    <a:solidFill>
                      <a:schemeClr val="tx1"/>
                    </a:solidFill>
                  </a:rPr>
                  <a:t>系统计价：</a:t>
                </a:r>
                <a:r>
                  <a:rPr lang="en-US" altLang="zh-CN" sz="1200" b="1" dirty="0">
                    <a:solidFill>
                      <a:schemeClr val="tx1"/>
                    </a:solidFill>
                  </a:rPr>
                  <a:t> 54107</a:t>
                </a:r>
                <a:endParaRPr lang="zh-CN" altLang="en-US" sz="1200" b="1" dirty="0">
                  <a:solidFill>
                    <a:schemeClr val="tx1"/>
                  </a:solidFill>
                </a:endParaRPr>
              </a:p>
            </p:txBody>
          </p:sp>
        </p:grpSp>
      </p:grpSp>
      <p:grpSp>
        <p:nvGrpSpPr>
          <p:cNvPr id="83" name="组合 82">
            <a:extLst>
              <a:ext uri="{FF2B5EF4-FFF2-40B4-BE49-F238E27FC236}">
                <a16:creationId xmlns:a16="http://schemas.microsoft.com/office/drawing/2014/main" id="{BC93F2B2-788E-4B50-878A-EEBBD51AFAAF}"/>
              </a:ext>
            </a:extLst>
          </p:cNvPr>
          <p:cNvGrpSpPr/>
          <p:nvPr/>
        </p:nvGrpSpPr>
        <p:grpSpPr>
          <a:xfrm>
            <a:off x="1922460" y="4166567"/>
            <a:ext cx="4442183" cy="1082669"/>
            <a:chOff x="1935537" y="1742874"/>
            <a:chExt cx="4442183" cy="1082669"/>
          </a:xfrm>
        </p:grpSpPr>
        <p:sp>
          <p:nvSpPr>
            <p:cNvPr id="84" name="矩形 83">
              <a:extLst>
                <a:ext uri="{FF2B5EF4-FFF2-40B4-BE49-F238E27FC236}">
                  <a16:creationId xmlns:a16="http://schemas.microsoft.com/office/drawing/2014/main" id="{28E156A0-25B4-4038-B41E-916133E50168}"/>
                </a:ext>
              </a:extLst>
            </p:cNvPr>
            <p:cNvSpPr/>
            <p:nvPr/>
          </p:nvSpPr>
          <p:spPr>
            <a:xfrm>
              <a:off x="1935537" y="1742874"/>
              <a:ext cx="4442183" cy="834665"/>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rPr>
                <a:t>计价偏离度：</a:t>
              </a:r>
              <a:r>
                <a:rPr lang="en-US" altLang="zh-CN" sz="2400" b="1" dirty="0">
                  <a:solidFill>
                    <a:srgbClr val="FF0000"/>
                  </a:solidFill>
                </a:rPr>
                <a:t>0%</a:t>
              </a:r>
              <a:endParaRPr lang="en-US" altLang="zh-CN" b="1" dirty="0">
                <a:solidFill>
                  <a:srgbClr val="FF0000"/>
                </a:solidFill>
              </a:endParaRPr>
            </a:p>
          </p:txBody>
        </p:sp>
        <p:grpSp>
          <p:nvGrpSpPr>
            <p:cNvPr id="85" name="组合 84">
              <a:extLst>
                <a:ext uri="{FF2B5EF4-FFF2-40B4-BE49-F238E27FC236}">
                  <a16:creationId xmlns:a16="http://schemas.microsoft.com/office/drawing/2014/main" id="{6A8627D2-8000-4E3A-A316-BC17D6EBBBA4}"/>
                </a:ext>
              </a:extLst>
            </p:cNvPr>
            <p:cNvGrpSpPr/>
            <p:nvPr/>
          </p:nvGrpSpPr>
          <p:grpSpPr>
            <a:xfrm>
              <a:off x="1935537" y="2577539"/>
              <a:ext cx="4442183" cy="248004"/>
              <a:chOff x="2353268" y="3429000"/>
              <a:chExt cx="1777300" cy="184602"/>
            </a:xfrm>
          </p:grpSpPr>
          <p:sp>
            <p:nvSpPr>
              <p:cNvPr id="86" name="矩形 85">
                <a:extLst>
                  <a:ext uri="{FF2B5EF4-FFF2-40B4-BE49-F238E27FC236}">
                    <a16:creationId xmlns:a16="http://schemas.microsoft.com/office/drawing/2014/main" id="{57F289B0-B6C3-43B8-AC1F-422760F06A71}"/>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200" b="1" dirty="0">
                    <a:solidFill>
                      <a:schemeClr val="tx1"/>
                    </a:solidFill>
                  </a:rPr>
                  <a:t>手工计价：</a:t>
                </a:r>
                <a:r>
                  <a:rPr lang="en-US" altLang="zh-CN" sz="1200" b="1" dirty="0">
                    <a:solidFill>
                      <a:schemeClr val="tx1"/>
                    </a:solidFill>
                  </a:rPr>
                  <a:t>42968</a:t>
                </a:r>
                <a:endParaRPr lang="zh-CN" altLang="en-US" sz="1200" b="1" dirty="0">
                  <a:solidFill>
                    <a:schemeClr val="tx1"/>
                  </a:solidFill>
                </a:endParaRPr>
              </a:p>
            </p:txBody>
          </p:sp>
          <p:sp>
            <p:nvSpPr>
              <p:cNvPr id="87" name="矩形 86">
                <a:extLst>
                  <a:ext uri="{FF2B5EF4-FFF2-40B4-BE49-F238E27FC236}">
                    <a16:creationId xmlns:a16="http://schemas.microsoft.com/office/drawing/2014/main" id="{5FBD1631-7449-47EC-A4B7-3F3B9A574534}"/>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200" b="1" dirty="0">
                    <a:solidFill>
                      <a:schemeClr val="tx1"/>
                    </a:solidFill>
                  </a:rPr>
                  <a:t>系统计价：</a:t>
                </a:r>
                <a:r>
                  <a:rPr lang="en-US" altLang="zh-CN" sz="1200" b="1" dirty="0">
                    <a:solidFill>
                      <a:schemeClr val="tx1"/>
                    </a:solidFill>
                  </a:rPr>
                  <a:t> 42968</a:t>
                </a:r>
                <a:endParaRPr lang="zh-CN" altLang="en-US" sz="1200" b="1" dirty="0">
                  <a:solidFill>
                    <a:schemeClr val="tx1"/>
                  </a:solidFill>
                </a:endParaRPr>
              </a:p>
            </p:txBody>
          </p:sp>
        </p:grpSp>
      </p:grpSp>
      <p:grpSp>
        <p:nvGrpSpPr>
          <p:cNvPr id="88" name="组合 87">
            <a:extLst>
              <a:ext uri="{FF2B5EF4-FFF2-40B4-BE49-F238E27FC236}">
                <a16:creationId xmlns:a16="http://schemas.microsoft.com/office/drawing/2014/main" id="{5F086818-E94F-485A-B457-0D665E7091EC}"/>
              </a:ext>
            </a:extLst>
          </p:cNvPr>
          <p:cNvGrpSpPr/>
          <p:nvPr/>
        </p:nvGrpSpPr>
        <p:grpSpPr>
          <a:xfrm>
            <a:off x="6440858" y="4166566"/>
            <a:ext cx="4442183" cy="1082669"/>
            <a:chOff x="1935537" y="1742874"/>
            <a:chExt cx="4442183" cy="1082669"/>
          </a:xfrm>
        </p:grpSpPr>
        <p:sp>
          <p:nvSpPr>
            <p:cNvPr id="89" name="矩形 88">
              <a:extLst>
                <a:ext uri="{FF2B5EF4-FFF2-40B4-BE49-F238E27FC236}">
                  <a16:creationId xmlns:a16="http://schemas.microsoft.com/office/drawing/2014/main" id="{C0E0A11E-731C-4E3C-9324-C458315F60AB}"/>
                </a:ext>
              </a:extLst>
            </p:cNvPr>
            <p:cNvSpPr/>
            <p:nvPr/>
          </p:nvSpPr>
          <p:spPr>
            <a:xfrm>
              <a:off x="1935537" y="1742874"/>
              <a:ext cx="4442183" cy="834665"/>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rPr>
                <a:t>计价偏离度：</a:t>
              </a:r>
              <a:r>
                <a:rPr lang="en-US" altLang="zh-CN" sz="2400" b="1" dirty="0">
                  <a:solidFill>
                    <a:srgbClr val="FF0000"/>
                  </a:solidFill>
                </a:rPr>
                <a:t>0%</a:t>
              </a:r>
              <a:endParaRPr lang="en-US" altLang="zh-CN" b="1" dirty="0">
                <a:solidFill>
                  <a:srgbClr val="FF0000"/>
                </a:solidFill>
              </a:endParaRPr>
            </a:p>
          </p:txBody>
        </p:sp>
        <p:grpSp>
          <p:nvGrpSpPr>
            <p:cNvPr id="90" name="组合 89">
              <a:extLst>
                <a:ext uri="{FF2B5EF4-FFF2-40B4-BE49-F238E27FC236}">
                  <a16:creationId xmlns:a16="http://schemas.microsoft.com/office/drawing/2014/main" id="{5CC232CC-2FE8-4098-901E-B9CBBB505FD4}"/>
                </a:ext>
              </a:extLst>
            </p:cNvPr>
            <p:cNvGrpSpPr/>
            <p:nvPr/>
          </p:nvGrpSpPr>
          <p:grpSpPr>
            <a:xfrm>
              <a:off x="1935537" y="2577539"/>
              <a:ext cx="4442183" cy="248004"/>
              <a:chOff x="2353268" y="3429000"/>
              <a:chExt cx="1777300" cy="184602"/>
            </a:xfrm>
          </p:grpSpPr>
          <p:sp>
            <p:nvSpPr>
              <p:cNvPr id="91" name="矩形 90">
                <a:extLst>
                  <a:ext uri="{FF2B5EF4-FFF2-40B4-BE49-F238E27FC236}">
                    <a16:creationId xmlns:a16="http://schemas.microsoft.com/office/drawing/2014/main" id="{8F8A9228-989A-4CCE-8A46-CD445765D550}"/>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200" b="1" dirty="0">
                    <a:solidFill>
                      <a:schemeClr val="tx1"/>
                    </a:solidFill>
                  </a:rPr>
                  <a:t>手工计价：</a:t>
                </a:r>
                <a:r>
                  <a:rPr lang="en-US" altLang="zh-CN" sz="1200" b="1" dirty="0">
                    <a:solidFill>
                      <a:schemeClr val="tx1"/>
                    </a:solidFill>
                  </a:rPr>
                  <a:t> 42968</a:t>
                </a:r>
                <a:endParaRPr lang="zh-CN" altLang="en-US" sz="1200" b="1" dirty="0">
                  <a:solidFill>
                    <a:schemeClr val="tx1"/>
                  </a:solidFill>
                </a:endParaRPr>
              </a:p>
            </p:txBody>
          </p:sp>
          <p:sp>
            <p:nvSpPr>
              <p:cNvPr id="92" name="矩形 91">
                <a:extLst>
                  <a:ext uri="{FF2B5EF4-FFF2-40B4-BE49-F238E27FC236}">
                    <a16:creationId xmlns:a16="http://schemas.microsoft.com/office/drawing/2014/main" id="{5FF07F72-2FB8-4A22-B913-774AFF3A0F4C}"/>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200" b="1" dirty="0">
                    <a:solidFill>
                      <a:schemeClr val="tx1"/>
                    </a:solidFill>
                  </a:rPr>
                  <a:t>系统计价：</a:t>
                </a:r>
                <a:r>
                  <a:rPr lang="en-US" altLang="zh-CN" sz="1200" b="1" dirty="0">
                    <a:solidFill>
                      <a:schemeClr val="tx1"/>
                    </a:solidFill>
                  </a:rPr>
                  <a:t> 42968</a:t>
                </a:r>
                <a:endParaRPr lang="zh-CN" altLang="en-US" sz="1200" b="1" dirty="0">
                  <a:solidFill>
                    <a:schemeClr val="tx1"/>
                  </a:solidFill>
                </a:endParaRPr>
              </a:p>
            </p:txBody>
          </p:sp>
        </p:grpSp>
      </p:grpSp>
      <p:grpSp>
        <p:nvGrpSpPr>
          <p:cNvPr id="93" name="组合 92">
            <a:extLst>
              <a:ext uri="{FF2B5EF4-FFF2-40B4-BE49-F238E27FC236}">
                <a16:creationId xmlns:a16="http://schemas.microsoft.com/office/drawing/2014/main" id="{861697AE-E13E-439F-905A-21CB6A09B7E4}"/>
              </a:ext>
            </a:extLst>
          </p:cNvPr>
          <p:cNvGrpSpPr/>
          <p:nvPr/>
        </p:nvGrpSpPr>
        <p:grpSpPr>
          <a:xfrm>
            <a:off x="1922460" y="5412724"/>
            <a:ext cx="4442183" cy="1082669"/>
            <a:chOff x="1935537" y="1742874"/>
            <a:chExt cx="4442183" cy="1082669"/>
          </a:xfrm>
        </p:grpSpPr>
        <p:sp>
          <p:nvSpPr>
            <p:cNvPr id="94" name="矩形 93">
              <a:extLst>
                <a:ext uri="{FF2B5EF4-FFF2-40B4-BE49-F238E27FC236}">
                  <a16:creationId xmlns:a16="http://schemas.microsoft.com/office/drawing/2014/main" id="{23FD390E-C367-4B84-A9BB-58AE728300C1}"/>
                </a:ext>
              </a:extLst>
            </p:cNvPr>
            <p:cNvSpPr/>
            <p:nvPr/>
          </p:nvSpPr>
          <p:spPr>
            <a:xfrm>
              <a:off x="1935537" y="1742874"/>
              <a:ext cx="4442183" cy="834665"/>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rPr>
                <a:t>计价偏离度：</a:t>
              </a:r>
              <a:r>
                <a:rPr lang="en-US" altLang="zh-CN" sz="2400" b="1" dirty="0">
                  <a:solidFill>
                    <a:srgbClr val="FF0000"/>
                  </a:solidFill>
                </a:rPr>
                <a:t>0%</a:t>
              </a:r>
              <a:endParaRPr lang="en-US" altLang="zh-CN" b="1" dirty="0">
                <a:solidFill>
                  <a:srgbClr val="FF0000"/>
                </a:solidFill>
              </a:endParaRPr>
            </a:p>
          </p:txBody>
        </p:sp>
        <p:grpSp>
          <p:nvGrpSpPr>
            <p:cNvPr id="95" name="组合 94">
              <a:extLst>
                <a:ext uri="{FF2B5EF4-FFF2-40B4-BE49-F238E27FC236}">
                  <a16:creationId xmlns:a16="http://schemas.microsoft.com/office/drawing/2014/main" id="{EFEA79D9-BC74-451D-9B9D-9571F3F03F8D}"/>
                </a:ext>
              </a:extLst>
            </p:cNvPr>
            <p:cNvGrpSpPr/>
            <p:nvPr/>
          </p:nvGrpSpPr>
          <p:grpSpPr>
            <a:xfrm>
              <a:off x="1935537" y="2577539"/>
              <a:ext cx="4442183" cy="248004"/>
              <a:chOff x="2353268" y="3429000"/>
              <a:chExt cx="1777300" cy="184602"/>
            </a:xfrm>
          </p:grpSpPr>
          <p:sp>
            <p:nvSpPr>
              <p:cNvPr id="96" name="矩形 95">
                <a:extLst>
                  <a:ext uri="{FF2B5EF4-FFF2-40B4-BE49-F238E27FC236}">
                    <a16:creationId xmlns:a16="http://schemas.microsoft.com/office/drawing/2014/main" id="{936C1C92-527C-4929-A042-A05B671D4147}"/>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200" b="1" dirty="0">
                    <a:solidFill>
                      <a:schemeClr val="tx1"/>
                    </a:solidFill>
                  </a:rPr>
                  <a:t>手工计价：</a:t>
                </a:r>
                <a:r>
                  <a:rPr lang="en-US" altLang="zh-CN" sz="1200" b="1" dirty="0">
                    <a:solidFill>
                      <a:schemeClr val="tx1"/>
                    </a:solidFill>
                  </a:rPr>
                  <a:t>39011</a:t>
                </a:r>
                <a:endParaRPr lang="zh-CN" altLang="en-US" sz="1200" b="1" dirty="0">
                  <a:solidFill>
                    <a:schemeClr val="tx1"/>
                  </a:solidFill>
                </a:endParaRPr>
              </a:p>
            </p:txBody>
          </p:sp>
          <p:sp>
            <p:nvSpPr>
              <p:cNvPr id="97" name="矩形 96">
                <a:extLst>
                  <a:ext uri="{FF2B5EF4-FFF2-40B4-BE49-F238E27FC236}">
                    <a16:creationId xmlns:a16="http://schemas.microsoft.com/office/drawing/2014/main" id="{15E83B5D-0808-478A-9C89-DBD8E5A214B2}"/>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200" b="1" dirty="0">
                    <a:solidFill>
                      <a:schemeClr val="tx1"/>
                    </a:solidFill>
                  </a:rPr>
                  <a:t>系统计价：</a:t>
                </a:r>
                <a:r>
                  <a:rPr lang="en-US" altLang="zh-CN" sz="1200" b="1" dirty="0">
                    <a:solidFill>
                      <a:schemeClr val="tx1"/>
                    </a:solidFill>
                  </a:rPr>
                  <a:t> 39011</a:t>
                </a:r>
                <a:endParaRPr lang="zh-CN" altLang="en-US" sz="1200" b="1" dirty="0">
                  <a:solidFill>
                    <a:schemeClr val="tx1"/>
                  </a:solidFill>
                </a:endParaRPr>
              </a:p>
            </p:txBody>
          </p:sp>
        </p:grpSp>
      </p:grpSp>
      <p:grpSp>
        <p:nvGrpSpPr>
          <p:cNvPr id="98" name="组合 97">
            <a:extLst>
              <a:ext uri="{FF2B5EF4-FFF2-40B4-BE49-F238E27FC236}">
                <a16:creationId xmlns:a16="http://schemas.microsoft.com/office/drawing/2014/main" id="{931B250A-345E-455D-83AC-0B72184076CF}"/>
              </a:ext>
            </a:extLst>
          </p:cNvPr>
          <p:cNvGrpSpPr/>
          <p:nvPr/>
        </p:nvGrpSpPr>
        <p:grpSpPr>
          <a:xfrm>
            <a:off x="6440858" y="5412723"/>
            <a:ext cx="4442183" cy="1082669"/>
            <a:chOff x="1935537" y="1742874"/>
            <a:chExt cx="4442183" cy="1082669"/>
          </a:xfrm>
        </p:grpSpPr>
        <p:sp>
          <p:nvSpPr>
            <p:cNvPr id="99" name="矩形 98">
              <a:extLst>
                <a:ext uri="{FF2B5EF4-FFF2-40B4-BE49-F238E27FC236}">
                  <a16:creationId xmlns:a16="http://schemas.microsoft.com/office/drawing/2014/main" id="{EC152F0D-6219-4C4D-AAA2-16D0A09667FE}"/>
                </a:ext>
              </a:extLst>
            </p:cNvPr>
            <p:cNvSpPr/>
            <p:nvPr/>
          </p:nvSpPr>
          <p:spPr>
            <a:xfrm>
              <a:off x="1935537" y="1742874"/>
              <a:ext cx="4442183" cy="834665"/>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rPr>
                <a:t>计价偏离度：</a:t>
              </a:r>
              <a:r>
                <a:rPr lang="en-US" altLang="zh-CN" sz="2400" b="1" dirty="0">
                  <a:solidFill>
                    <a:srgbClr val="FF0000"/>
                  </a:solidFill>
                </a:rPr>
                <a:t>0%</a:t>
              </a:r>
              <a:endParaRPr lang="en-US" altLang="zh-CN" b="1" dirty="0">
                <a:solidFill>
                  <a:srgbClr val="FF0000"/>
                </a:solidFill>
              </a:endParaRPr>
            </a:p>
          </p:txBody>
        </p:sp>
        <p:grpSp>
          <p:nvGrpSpPr>
            <p:cNvPr id="100" name="组合 99">
              <a:extLst>
                <a:ext uri="{FF2B5EF4-FFF2-40B4-BE49-F238E27FC236}">
                  <a16:creationId xmlns:a16="http://schemas.microsoft.com/office/drawing/2014/main" id="{D65E7A4B-B4DE-4D3C-8E4A-FC41D70A3E11}"/>
                </a:ext>
              </a:extLst>
            </p:cNvPr>
            <p:cNvGrpSpPr/>
            <p:nvPr/>
          </p:nvGrpSpPr>
          <p:grpSpPr>
            <a:xfrm>
              <a:off x="1935537" y="2577539"/>
              <a:ext cx="4442183" cy="248004"/>
              <a:chOff x="2353268" y="3429000"/>
              <a:chExt cx="1777300" cy="184602"/>
            </a:xfrm>
          </p:grpSpPr>
          <p:sp>
            <p:nvSpPr>
              <p:cNvPr id="101" name="矩形 100">
                <a:extLst>
                  <a:ext uri="{FF2B5EF4-FFF2-40B4-BE49-F238E27FC236}">
                    <a16:creationId xmlns:a16="http://schemas.microsoft.com/office/drawing/2014/main" id="{627E7D67-F89A-48A8-80A3-9E2678661578}"/>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200" b="1" dirty="0">
                    <a:solidFill>
                      <a:schemeClr val="tx1"/>
                    </a:solidFill>
                  </a:rPr>
                  <a:t>手工计价：</a:t>
                </a:r>
                <a:r>
                  <a:rPr lang="en-US" altLang="zh-CN" sz="1200" b="1" dirty="0">
                    <a:solidFill>
                      <a:schemeClr val="tx1"/>
                    </a:solidFill>
                  </a:rPr>
                  <a:t>38075</a:t>
                </a:r>
                <a:endParaRPr lang="zh-CN" altLang="en-US" sz="1200" b="1" dirty="0">
                  <a:solidFill>
                    <a:schemeClr val="tx1"/>
                  </a:solidFill>
                </a:endParaRPr>
              </a:p>
            </p:txBody>
          </p:sp>
          <p:sp>
            <p:nvSpPr>
              <p:cNvPr id="102" name="矩形 101">
                <a:extLst>
                  <a:ext uri="{FF2B5EF4-FFF2-40B4-BE49-F238E27FC236}">
                    <a16:creationId xmlns:a16="http://schemas.microsoft.com/office/drawing/2014/main" id="{EB94B2FC-8B17-473E-B11C-71CC8B5458E1}"/>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200" b="1" dirty="0">
                    <a:solidFill>
                      <a:schemeClr val="tx1"/>
                    </a:solidFill>
                  </a:rPr>
                  <a:t>系统计价：</a:t>
                </a:r>
                <a:r>
                  <a:rPr lang="en-US" altLang="zh-CN" sz="1200" b="1" dirty="0">
                    <a:solidFill>
                      <a:schemeClr val="tx1"/>
                    </a:solidFill>
                  </a:rPr>
                  <a:t> 38075</a:t>
                </a:r>
                <a:endParaRPr lang="zh-CN" altLang="en-US" sz="1200" b="1" dirty="0">
                  <a:solidFill>
                    <a:schemeClr val="tx1"/>
                  </a:solidFill>
                </a:endParaRPr>
              </a:p>
            </p:txBody>
          </p:sp>
        </p:grpSp>
      </p:grpSp>
      <p:graphicFrame>
        <p:nvGraphicFramePr>
          <p:cNvPr id="6" name="对象 5">
            <a:extLst>
              <a:ext uri="{FF2B5EF4-FFF2-40B4-BE49-F238E27FC236}">
                <a16:creationId xmlns:a16="http://schemas.microsoft.com/office/drawing/2014/main" id="{F1191A44-6F3C-4028-B487-B398F4C44494}"/>
              </a:ext>
            </a:extLst>
          </p:cNvPr>
          <p:cNvGraphicFramePr>
            <a:graphicFrameLocks noChangeAspect="1"/>
          </p:cNvGraphicFramePr>
          <p:nvPr>
            <p:extLst>
              <p:ext uri="{D42A27DB-BD31-4B8C-83A1-F6EECF244321}">
                <p14:modId xmlns:p14="http://schemas.microsoft.com/office/powerpoint/2010/main" val="610504953"/>
              </p:ext>
            </p:extLst>
          </p:nvPr>
        </p:nvGraphicFramePr>
        <p:xfrm>
          <a:off x="10959256" y="5519755"/>
          <a:ext cx="1163492" cy="975637"/>
        </p:xfrm>
        <a:graphic>
          <a:graphicData uri="http://schemas.openxmlformats.org/presentationml/2006/ole">
            <mc:AlternateContent xmlns:mc="http://schemas.openxmlformats.org/markup-compatibility/2006">
              <mc:Choice xmlns:v="urn:schemas-microsoft-com:vml" Requires="v">
                <p:oleObj spid="_x0000_s1215" name="Worksheet" showAsIcon="1" r:id="rId3" imgW="914400" imgH="766800" progId="Excel.Sheet.12">
                  <p:embed/>
                </p:oleObj>
              </mc:Choice>
              <mc:Fallback>
                <p:oleObj name="Worksheet" showAsIcon="1" r:id="rId3" imgW="914400" imgH="766800" progId="Excel.Sheet.12">
                  <p:embed/>
                  <p:pic>
                    <p:nvPicPr>
                      <p:cNvPr id="0" name=""/>
                      <p:cNvPicPr/>
                      <p:nvPr/>
                    </p:nvPicPr>
                    <p:blipFill>
                      <a:blip r:embed="rId4"/>
                      <a:stretch>
                        <a:fillRect/>
                      </a:stretch>
                    </p:blipFill>
                    <p:spPr>
                      <a:xfrm>
                        <a:off x="10959256" y="5519755"/>
                        <a:ext cx="1163492" cy="975637"/>
                      </a:xfrm>
                      <a:prstGeom prst="rect">
                        <a:avLst/>
                      </a:prstGeom>
                      <a:ln>
                        <a:solidFill>
                          <a:schemeClr val="accent1">
                            <a:shade val="50000"/>
                          </a:schemeClr>
                        </a:solidFill>
                      </a:ln>
                    </p:spPr>
                  </p:pic>
                </p:oleObj>
              </mc:Fallback>
            </mc:AlternateContent>
          </a:graphicData>
        </a:graphic>
      </p:graphicFrame>
    </p:spTree>
    <p:extLst>
      <p:ext uri="{BB962C8B-B14F-4D97-AF65-F5344CB8AC3E}">
        <p14:creationId xmlns:p14="http://schemas.microsoft.com/office/powerpoint/2010/main" val="2854297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92CD00-18F1-4E6F-A4A4-D2C2A11080B2}"/>
              </a:ext>
            </a:extLst>
          </p:cNvPr>
          <p:cNvSpPr txBox="1"/>
          <p:nvPr/>
        </p:nvSpPr>
        <p:spPr>
          <a:xfrm>
            <a:off x="128384" y="148107"/>
            <a:ext cx="11802359"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12</a:t>
            </a:r>
            <a:r>
              <a:rPr lang="zh-CN" altLang="en-US" sz="2000" b="1" dirty="0">
                <a:latin typeface="微软雅黑" panose="020B0503020204020204" pitchFamily="34" charset="-122"/>
                <a:ea typeface="微软雅黑" panose="020B0503020204020204" pitchFamily="34" charset="-122"/>
              </a:rPr>
              <a:t>、方案营销计价功能后续实施计划</a:t>
            </a:r>
          </a:p>
        </p:txBody>
      </p:sp>
      <p:sp>
        <p:nvSpPr>
          <p:cNvPr id="8" name="矩形 7">
            <a:extLst>
              <a:ext uri="{FF2B5EF4-FFF2-40B4-BE49-F238E27FC236}">
                <a16:creationId xmlns:a16="http://schemas.microsoft.com/office/drawing/2014/main" id="{1524E925-F66A-4261-8551-971D54F86227}"/>
              </a:ext>
            </a:extLst>
          </p:cNvPr>
          <p:cNvSpPr/>
          <p:nvPr/>
        </p:nvSpPr>
        <p:spPr>
          <a:xfrm>
            <a:off x="295294" y="1346703"/>
            <a:ext cx="2176739"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4.23——4.26</a:t>
            </a:r>
            <a:endParaRPr lang="zh-CN" altLang="en-US" sz="2000" b="1" dirty="0">
              <a:solidFill>
                <a:schemeClr val="tx1"/>
              </a:solidFill>
            </a:endParaRPr>
          </a:p>
        </p:txBody>
      </p:sp>
      <p:sp>
        <p:nvSpPr>
          <p:cNvPr id="9" name="矩形 8">
            <a:extLst>
              <a:ext uri="{FF2B5EF4-FFF2-40B4-BE49-F238E27FC236}">
                <a16:creationId xmlns:a16="http://schemas.microsoft.com/office/drawing/2014/main" id="{2BB8134D-3454-4688-8FE1-13F224A09119}"/>
              </a:ext>
            </a:extLst>
          </p:cNvPr>
          <p:cNvSpPr/>
          <p:nvPr/>
        </p:nvSpPr>
        <p:spPr>
          <a:xfrm>
            <a:off x="2528789" y="1346703"/>
            <a:ext cx="5599208"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dirty="0">
                <a:solidFill>
                  <a:schemeClr val="tx1"/>
                </a:solidFill>
              </a:rPr>
              <a:t>完成业务流程与技术方案汇报并确定最终方案</a:t>
            </a:r>
          </a:p>
        </p:txBody>
      </p:sp>
      <p:sp>
        <p:nvSpPr>
          <p:cNvPr id="10" name="矩形 9">
            <a:extLst>
              <a:ext uri="{FF2B5EF4-FFF2-40B4-BE49-F238E27FC236}">
                <a16:creationId xmlns:a16="http://schemas.microsoft.com/office/drawing/2014/main" id="{5BAAABF4-A399-4D38-A3DF-D369DE8C7107}"/>
              </a:ext>
            </a:extLst>
          </p:cNvPr>
          <p:cNvSpPr/>
          <p:nvPr/>
        </p:nvSpPr>
        <p:spPr>
          <a:xfrm>
            <a:off x="8171540" y="1324118"/>
            <a:ext cx="3802746" cy="734127"/>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业务流程与技术方案说明材料终稿</a:t>
            </a:r>
          </a:p>
        </p:txBody>
      </p:sp>
      <p:sp>
        <p:nvSpPr>
          <p:cNvPr id="11" name="矩形 10">
            <a:extLst>
              <a:ext uri="{FF2B5EF4-FFF2-40B4-BE49-F238E27FC236}">
                <a16:creationId xmlns:a16="http://schemas.microsoft.com/office/drawing/2014/main" id="{A6A6C62F-279E-46D3-93F7-2F6AB3D60DA9}"/>
              </a:ext>
            </a:extLst>
          </p:cNvPr>
          <p:cNvSpPr/>
          <p:nvPr/>
        </p:nvSpPr>
        <p:spPr>
          <a:xfrm>
            <a:off x="295294" y="2106674"/>
            <a:ext cx="2176739"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4.23——4.28</a:t>
            </a:r>
            <a:endParaRPr lang="zh-CN" altLang="en-US" sz="2000" b="1" dirty="0">
              <a:solidFill>
                <a:schemeClr val="tx1"/>
              </a:solidFill>
            </a:endParaRPr>
          </a:p>
        </p:txBody>
      </p:sp>
      <p:sp>
        <p:nvSpPr>
          <p:cNvPr id="12" name="矩形 11">
            <a:extLst>
              <a:ext uri="{FF2B5EF4-FFF2-40B4-BE49-F238E27FC236}">
                <a16:creationId xmlns:a16="http://schemas.microsoft.com/office/drawing/2014/main" id="{B859E488-61B7-478E-A6DE-E2E636E12CE9}"/>
              </a:ext>
            </a:extLst>
          </p:cNvPr>
          <p:cNvSpPr/>
          <p:nvPr/>
        </p:nvSpPr>
        <p:spPr>
          <a:xfrm>
            <a:off x="2528789" y="2106674"/>
            <a:ext cx="5599208"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dirty="0">
                <a:solidFill>
                  <a:schemeClr val="tx1"/>
                </a:solidFill>
              </a:rPr>
              <a:t>完成项目招标立项相关材料并完成相关材料评审</a:t>
            </a:r>
          </a:p>
        </p:txBody>
      </p:sp>
      <p:sp>
        <p:nvSpPr>
          <p:cNvPr id="13" name="矩形 12">
            <a:extLst>
              <a:ext uri="{FF2B5EF4-FFF2-40B4-BE49-F238E27FC236}">
                <a16:creationId xmlns:a16="http://schemas.microsoft.com/office/drawing/2014/main" id="{3D457E82-AC42-4745-86DA-C7C25B67AB5C}"/>
              </a:ext>
            </a:extLst>
          </p:cNvPr>
          <p:cNvSpPr/>
          <p:nvPr/>
        </p:nvSpPr>
        <p:spPr>
          <a:xfrm>
            <a:off x="8171540" y="2103054"/>
            <a:ext cx="3802746"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项目招标立项材料终稿</a:t>
            </a:r>
          </a:p>
        </p:txBody>
      </p:sp>
      <p:sp>
        <p:nvSpPr>
          <p:cNvPr id="14" name="矩形 13">
            <a:extLst>
              <a:ext uri="{FF2B5EF4-FFF2-40B4-BE49-F238E27FC236}">
                <a16:creationId xmlns:a16="http://schemas.microsoft.com/office/drawing/2014/main" id="{8B6DE34F-2082-4F9F-9D2A-53FC22EC58A9}"/>
              </a:ext>
            </a:extLst>
          </p:cNvPr>
          <p:cNvSpPr/>
          <p:nvPr/>
        </p:nvSpPr>
        <p:spPr>
          <a:xfrm>
            <a:off x="295294" y="2860339"/>
            <a:ext cx="2176739"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5.2——5.11</a:t>
            </a:r>
            <a:endParaRPr lang="zh-CN" altLang="en-US" sz="2000" b="1" dirty="0">
              <a:solidFill>
                <a:schemeClr val="tx1"/>
              </a:solidFill>
            </a:endParaRPr>
          </a:p>
        </p:txBody>
      </p:sp>
      <p:sp>
        <p:nvSpPr>
          <p:cNvPr id="15" name="矩形 14">
            <a:extLst>
              <a:ext uri="{FF2B5EF4-FFF2-40B4-BE49-F238E27FC236}">
                <a16:creationId xmlns:a16="http://schemas.microsoft.com/office/drawing/2014/main" id="{7A49F259-3C53-4FC6-84C1-5F88A90CC66E}"/>
              </a:ext>
            </a:extLst>
          </p:cNvPr>
          <p:cNvSpPr/>
          <p:nvPr/>
        </p:nvSpPr>
        <p:spPr>
          <a:xfrm>
            <a:off x="2528789" y="2860339"/>
            <a:ext cx="5599208"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dirty="0">
                <a:solidFill>
                  <a:schemeClr val="tx1"/>
                </a:solidFill>
              </a:rPr>
              <a:t>完成项目招标立项工作并明确供应商</a:t>
            </a:r>
          </a:p>
        </p:txBody>
      </p:sp>
      <p:sp>
        <p:nvSpPr>
          <p:cNvPr id="16" name="矩形 15">
            <a:extLst>
              <a:ext uri="{FF2B5EF4-FFF2-40B4-BE49-F238E27FC236}">
                <a16:creationId xmlns:a16="http://schemas.microsoft.com/office/drawing/2014/main" id="{F3FB4475-0A26-4510-AA5D-419D3DAAEF90}"/>
              </a:ext>
            </a:extLst>
          </p:cNvPr>
          <p:cNvSpPr/>
          <p:nvPr/>
        </p:nvSpPr>
        <p:spPr>
          <a:xfrm>
            <a:off x="8171540" y="2856719"/>
            <a:ext cx="3802746"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选定供应商</a:t>
            </a:r>
          </a:p>
        </p:txBody>
      </p:sp>
      <p:sp>
        <p:nvSpPr>
          <p:cNvPr id="17" name="矩形 16">
            <a:extLst>
              <a:ext uri="{FF2B5EF4-FFF2-40B4-BE49-F238E27FC236}">
                <a16:creationId xmlns:a16="http://schemas.microsoft.com/office/drawing/2014/main" id="{9DFB553E-FDDC-4BF9-B13A-8BE16BE396CE}"/>
              </a:ext>
            </a:extLst>
          </p:cNvPr>
          <p:cNvSpPr/>
          <p:nvPr/>
        </p:nvSpPr>
        <p:spPr>
          <a:xfrm>
            <a:off x="295294" y="3614002"/>
            <a:ext cx="2176739"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5.12——6.22</a:t>
            </a:r>
            <a:endParaRPr lang="zh-CN" altLang="en-US" sz="2000" b="1" dirty="0">
              <a:solidFill>
                <a:schemeClr val="tx1"/>
              </a:solidFill>
            </a:endParaRPr>
          </a:p>
        </p:txBody>
      </p:sp>
      <p:sp>
        <p:nvSpPr>
          <p:cNvPr id="18" name="矩形 17">
            <a:extLst>
              <a:ext uri="{FF2B5EF4-FFF2-40B4-BE49-F238E27FC236}">
                <a16:creationId xmlns:a16="http://schemas.microsoft.com/office/drawing/2014/main" id="{55DCEF44-C182-462C-BA7A-04197DC8B174}"/>
              </a:ext>
            </a:extLst>
          </p:cNvPr>
          <p:cNvSpPr/>
          <p:nvPr/>
        </p:nvSpPr>
        <p:spPr>
          <a:xfrm>
            <a:off x="2528789" y="3614002"/>
            <a:ext cx="5599208"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dirty="0">
                <a:solidFill>
                  <a:schemeClr val="tx1"/>
                </a:solidFill>
              </a:rPr>
              <a:t>完成项目功能第一个正式版本开发并部署到</a:t>
            </a:r>
            <a:r>
              <a:rPr lang="en-US" altLang="zh-CN" dirty="0">
                <a:solidFill>
                  <a:schemeClr val="tx1"/>
                </a:solidFill>
              </a:rPr>
              <a:t>UAT</a:t>
            </a:r>
            <a:r>
              <a:rPr lang="zh-CN" altLang="en-US" dirty="0">
                <a:solidFill>
                  <a:schemeClr val="tx1"/>
                </a:solidFill>
              </a:rPr>
              <a:t>环境</a:t>
            </a:r>
          </a:p>
        </p:txBody>
      </p:sp>
      <p:sp>
        <p:nvSpPr>
          <p:cNvPr id="19" name="矩形 18">
            <a:extLst>
              <a:ext uri="{FF2B5EF4-FFF2-40B4-BE49-F238E27FC236}">
                <a16:creationId xmlns:a16="http://schemas.microsoft.com/office/drawing/2014/main" id="{62A69809-0633-44B6-BC85-45455913C294}"/>
              </a:ext>
            </a:extLst>
          </p:cNvPr>
          <p:cNvSpPr/>
          <p:nvPr/>
        </p:nvSpPr>
        <p:spPr>
          <a:xfrm>
            <a:off x="8171540" y="3610382"/>
            <a:ext cx="3802746"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第一版功能发布</a:t>
            </a:r>
            <a:r>
              <a:rPr lang="zh-CN" altLang="en-US" sz="1400" dirty="0">
                <a:solidFill>
                  <a:schemeClr val="tx1"/>
                </a:solidFill>
              </a:rPr>
              <a:t>（基于</a:t>
            </a:r>
            <a:r>
              <a:rPr lang="en-US" altLang="zh-CN" sz="1400" dirty="0">
                <a:solidFill>
                  <a:schemeClr val="tx1"/>
                </a:solidFill>
              </a:rPr>
              <a:t>MSCS</a:t>
            </a:r>
            <a:r>
              <a:rPr lang="zh-CN" altLang="en-US" sz="1400" dirty="0">
                <a:solidFill>
                  <a:schemeClr val="tx1"/>
                </a:solidFill>
              </a:rPr>
              <a:t>云端服务）</a:t>
            </a:r>
            <a:endParaRPr lang="zh-CN" altLang="en-US" dirty="0">
              <a:solidFill>
                <a:schemeClr val="tx1"/>
              </a:solidFill>
            </a:endParaRPr>
          </a:p>
        </p:txBody>
      </p:sp>
      <p:sp>
        <p:nvSpPr>
          <p:cNvPr id="20" name="矩形 19">
            <a:extLst>
              <a:ext uri="{FF2B5EF4-FFF2-40B4-BE49-F238E27FC236}">
                <a16:creationId xmlns:a16="http://schemas.microsoft.com/office/drawing/2014/main" id="{388EC9EA-01FD-4565-872F-0CCF7CF75374}"/>
              </a:ext>
            </a:extLst>
          </p:cNvPr>
          <p:cNvSpPr/>
          <p:nvPr/>
        </p:nvSpPr>
        <p:spPr>
          <a:xfrm>
            <a:off x="295294" y="4373974"/>
            <a:ext cx="2176739"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6.23——7.15</a:t>
            </a:r>
            <a:endParaRPr lang="zh-CN" altLang="en-US" sz="2000" b="1" dirty="0">
              <a:solidFill>
                <a:schemeClr val="tx1"/>
              </a:solidFill>
            </a:endParaRPr>
          </a:p>
        </p:txBody>
      </p:sp>
      <p:sp>
        <p:nvSpPr>
          <p:cNvPr id="21" name="矩形 20">
            <a:extLst>
              <a:ext uri="{FF2B5EF4-FFF2-40B4-BE49-F238E27FC236}">
                <a16:creationId xmlns:a16="http://schemas.microsoft.com/office/drawing/2014/main" id="{D94C5A36-8E7D-40E2-BDE9-30D1573CB4E7}"/>
              </a:ext>
            </a:extLst>
          </p:cNvPr>
          <p:cNvSpPr/>
          <p:nvPr/>
        </p:nvSpPr>
        <p:spPr>
          <a:xfrm>
            <a:off x="2528789" y="4373974"/>
            <a:ext cx="5599208"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dirty="0">
                <a:solidFill>
                  <a:schemeClr val="tx1"/>
                </a:solidFill>
              </a:rPr>
              <a:t>第一版功能在广分商场的功能验证与调优</a:t>
            </a:r>
          </a:p>
        </p:txBody>
      </p:sp>
      <p:sp>
        <p:nvSpPr>
          <p:cNvPr id="22" name="矩形 21">
            <a:extLst>
              <a:ext uri="{FF2B5EF4-FFF2-40B4-BE49-F238E27FC236}">
                <a16:creationId xmlns:a16="http://schemas.microsoft.com/office/drawing/2014/main" id="{C0CBDB85-4960-4931-AAB7-520C70BC57A0}"/>
              </a:ext>
            </a:extLst>
          </p:cNvPr>
          <p:cNvSpPr/>
          <p:nvPr/>
        </p:nvSpPr>
        <p:spPr>
          <a:xfrm>
            <a:off x="8171540" y="4370354"/>
            <a:ext cx="3802746"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计价功能满足广分实际业务要求</a:t>
            </a:r>
          </a:p>
        </p:txBody>
      </p:sp>
      <p:sp>
        <p:nvSpPr>
          <p:cNvPr id="5" name="矩形 4">
            <a:extLst>
              <a:ext uri="{FF2B5EF4-FFF2-40B4-BE49-F238E27FC236}">
                <a16:creationId xmlns:a16="http://schemas.microsoft.com/office/drawing/2014/main" id="{1CD4922F-3783-4F98-B800-83EFFFB270B9}"/>
              </a:ext>
            </a:extLst>
          </p:cNvPr>
          <p:cNvSpPr/>
          <p:nvPr/>
        </p:nvSpPr>
        <p:spPr>
          <a:xfrm>
            <a:off x="2528789" y="725021"/>
            <a:ext cx="5599208" cy="6216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t>里程碑</a:t>
            </a:r>
          </a:p>
        </p:txBody>
      </p:sp>
      <p:sp>
        <p:nvSpPr>
          <p:cNvPr id="6" name="矩形 5">
            <a:extLst>
              <a:ext uri="{FF2B5EF4-FFF2-40B4-BE49-F238E27FC236}">
                <a16:creationId xmlns:a16="http://schemas.microsoft.com/office/drawing/2014/main" id="{396006C2-65E5-4193-B95C-CCB3728516C4}"/>
              </a:ext>
            </a:extLst>
          </p:cNvPr>
          <p:cNvSpPr/>
          <p:nvPr/>
        </p:nvSpPr>
        <p:spPr>
          <a:xfrm>
            <a:off x="8171539" y="725021"/>
            <a:ext cx="3802746" cy="6216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t>成果</a:t>
            </a:r>
          </a:p>
        </p:txBody>
      </p:sp>
      <p:sp>
        <p:nvSpPr>
          <p:cNvPr id="7" name="矩形 6">
            <a:extLst>
              <a:ext uri="{FF2B5EF4-FFF2-40B4-BE49-F238E27FC236}">
                <a16:creationId xmlns:a16="http://schemas.microsoft.com/office/drawing/2014/main" id="{26A43A4A-ECB5-4E0E-AB38-8D8D95E10F60}"/>
              </a:ext>
            </a:extLst>
          </p:cNvPr>
          <p:cNvSpPr/>
          <p:nvPr/>
        </p:nvSpPr>
        <p:spPr>
          <a:xfrm>
            <a:off x="295294" y="725021"/>
            <a:ext cx="2176739" cy="6216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t>时段</a:t>
            </a:r>
          </a:p>
        </p:txBody>
      </p:sp>
      <p:sp>
        <p:nvSpPr>
          <p:cNvPr id="26" name="矩形 25">
            <a:extLst>
              <a:ext uri="{FF2B5EF4-FFF2-40B4-BE49-F238E27FC236}">
                <a16:creationId xmlns:a16="http://schemas.microsoft.com/office/drawing/2014/main" id="{ED1FF423-9A89-45FA-BE78-7F1616F1A4CC}"/>
              </a:ext>
            </a:extLst>
          </p:cNvPr>
          <p:cNvSpPr/>
          <p:nvPr/>
        </p:nvSpPr>
        <p:spPr>
          <a:xfrm>
            <a:off x="295293" y="5133555"/>
            <a:ext cx="2176739"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7.16——9.30</a:t>
            </a:r>
            <a:endParaRPr lang="zh-CN" altLang="en-US" sz="2000" b="1" dirty="0">
              <a:solidFill>
                <a:schemeClr val="tx1"/>
              </a:solidFill>
            </a:endParaRPr>
          </a:p>
        </p:txBody>
      </p:sp>
      <p:sp>
        <p:nvSpPr>
          <p:cNvPr id="27" name="矩形 26">
            <a:extLst>
              <a:ext uri="{FF2B5EF4-FFF2-40B4-BE49-F238E27FC236}">
                <a16:creationId xmlns:a16="http://schemas.microsoft.com/office/drawing/2014/main" id="{91F70911-D614-4B15-9EBB-D5B2506D7323}"/>
              </a:ext>
            </a:extLst>
          </p:cNvPr>
          <p:cNvSpPr/>
          <p:nvPr/>
        </p:nvSpPr>
        <p:spPr>
          <a:xfrm>
            <a:off x="2528788" y="5133555"/>
            <a:ext cx="5599208"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dirty="0">
                <a:solidFill>
                  <a:schemeClr val="tx1"/>
                </a:solidFill>
              </a:rPr>
              <a:t>项目整体功能在橱柜、衣柜全国代理商的使用推广</a:t>
            </a:r>
          </a:p>
        </p:txBody>
      </p:sp>
      <p:sp>
        <p:nvSpPr>
          <p:cNvPr id="28" name="矩形 27">
            <a:extLst>
              <a:ext uri="{FF2B5EF4-FFF2-40B4-BE49-F238E27FC236}">
                <a16:creationId xmlns:a16="http://schemas.microsoft.com/office/drawing/2014/main" id="{FCFEC9D0-C647-4D6D-9238-D77575CFB202}"/>
              </a:ext>
            </a:extLst>
          </p:cNvPr>
          <p:cNvSpPr/>
          <p:nvPr/>
        </p:nvSpPr>
        <p:spPr>
          <a:xfrm>
            <a:off x="8171539" y="5129935"/>
            <a:ext cx="3802746" cy="7151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橱柜、衣柜事业线代理商全国推广</a:t>
            </a:r>
          </a:p>
        </p:txBody>
      </p:sp>
      <p:sp>
        <p:nvSpPr>
          <p:cNvPr id="29" name="矩形 28">
            <a:extLst>
              <a:ext uri="{FF2B5EF4-FFF2-40B4-BE49-F238E27FC236}">
                <a16:creationId xmlns:a16="http://schemas.microsoft.com/office/drawing/2014/main" id="{939F147E-1A2B-466E-B75A-5F51E587E397}"/>
              </a:ext>
            </a:extLst>
          </p:cNvPr>
          <p:cNvSpPr/>
          <p:nvPr/>
        </p:nvSpPr>
        <p:spPr>
          <a:xfrm>
            <a:off x="295293" y="5887218"/>
            <a:ext cx="2176739" cy="715162"/>
          </a:xfrm>
          <a:prstGeom prst="rect">
            <a:avLst/>
          </a:prstGeom>
          <a:solidFill>
            <a:schemeClr val="bg1">
              <a:lumMod val="8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9.30</a:t>
            </a:r>
            <a:r>
              <a:rPr lang="zh-CN" altLang="en-US" sz="2000" b="1" dirty="0">
                <a:solidFill>
                  <a:schemeClr val="tx1"/>
                </a:solidFill>
              </a:rPr>
              <a:t>以后</a:t>
            </a:r>
          </a:p>
        </p:txBody>
      </p:sp>
      <p:sp>
        <p:nvSpPr>
          <p:cNvPr id="30" name="矩形 29">
            <a:extLst>
              <a:ext uri="{FF2B5EF4-FFF2-40B4-BE49-F238E27FC236}">
                <a16:creationId xmlns:a16="http://schemas.microsoft.com/office/drawing/2014/main" id="{286C0743-9712-4415-AD12-1B7ABDAB5840}"/>
              </a:ext>
            </a:extLst>
          </p:cNvPr>
          <p:cNvSpPr/>
          <p:nvPr/>
        </p:nvSpPr>
        <p:spPr>
          <a:xfrm>
            <a:off x="2528788" y="5887218"/>
            <a:ext cx="5599208" cy="715162"/>
          </a:xfrm>
          <a:prstGeom prst="rect">
            <a:avLst/>
          </a:prstGeom>
          <a:solidFill>
            <a:schemeClr val="bg1">
              <a:lumMod val="8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dirty="0">
                <a:solidFill>
                  <a:schemeClr val="tx1"/>
                </a:solidFill>
              </a:rPr>
              <a:t>完成支持套餐、组合件明细补差的项目后续演进功能开发并部署到正式环境</a:t>
            </a:r>
          </a:p>
        </p:txBody>
      </p:sp>
      <p:sp>
        <p:nvSpPr>
          <p:cNvPr id="31" name="矩形 30">
            <a:extLst>
              <a:ext uri="{FF2B5EF4-FFF2-40B4-BE49-F238E27FC236}">
                <a16:creationId xmlns:a16="http://schemas.microsoft.com/office/drawing/2014/main" id="{1F88E4A7-37D7-4F92-9F52-21BBCC63FEF9}"/>
              </a:ext>
            </a:extLst>
          </p:cNvPr>
          <p:cNvSpPr/>
          <p:nvPr/>
        </p:nvSpPr>
        <p:spPr>
          <a:xfrm>
            <a:off x="8171539" y="5883598"/>
            <a:ext cx="3802746" cy="715162"/>
          </a:xfrm>
          <a:prstGeom prst="rect">
            <a:avLst/>
          </a:prstGeom>
          <a:solidFill>
            <a:schemeClr val="bg1">
              <a:lumMod val="8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后续演进功能发布</a:t>
            </a:r>
            <a:r>
              <a:rPr lang="zh-CN" altLang="en-US" sz="1400" dirty="0">
                <a:solidFill>
                  <a:prstClr val="black"/>
                </a:solidFill>
              </a:rPr>
              <a:t>（基于客户端本地服务</a:t>
            </a:r>
            <a:r>
              <a:rPr lang="en-US" altLang="zh-CN" sz="1400" dirty="0">
                <a:solidFill>
                  <a:prstClr val="black"/>
                </a:solidFill>
              </a:rPr>
              <a:t>&amp;</a:t>
            </a:r>
            <a:r>
              <a:rPr lang="zh-CN" altLang="en-US" sz="1400" dirty="0">
                <a:solidFill>
                  <a:prstClr val="black"/>
                </a:solidFill>
              </a:rPr>
              <a:t>套餐、组合件明细补差计算优化）</a:t>
            </a:r>
            <a:endParaRPr lang="zh-CN" altLang="en-US" dirty="0">
              <a:solidFill>
                <a:schemeClr val="tx1"/>
              </a:solidFill>
            </a:endParaRPr>
          </a:p>
        </p:txBody>
      </p:sp>
    </p:spTree>
    <p:extLst>
      <p:ext uri="{BB962C8B-B14F-4D97-AF65-F5344CB8AC3E}">
        <p14:creationId xmlns:p14="http://schemas.microsoft.com/office/powerpoint/2010/main" val="11047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92CD00-18F1-4E6F-A4A4-D2C2A11080B2}"/>
              </a:ext>
            </a:extLst>
          </p:cNvPr>
          <p:cNvSpPr txBox="1"/>
          <p:nvPr/>
        </p:nvSpPr>
        <p:spPr>
          <a:xfrm>
            <a:off x="128384" y="148107"/>
            <a:ext cx="11802359"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13</a:t>
            </a:r>
            <a:r>
              <a:rPr lang="zh-CN" altLang="en-US" sz="2000" b="1" dirty="0">
                <a:latin typeface="微软雅黑" panose="020B0503020204020204" pitchFamily="34" charset="-122"/>
                <a:ea typeface="微软雅黑" panose="020B0503020204020204" pitchFamily="34" charset="-122"/>
              </a:rPr>
              <a:t>、方案营销计价功能后续过程所需外部门配合工作事项与要求说明</a:t>
            </a:r>
          </a:p>
        </p:txBody>
      </p:sp>
      <p:sp>
        <p:nvSpPr>
          <p:cNvPr id="2" name="椭圆 1">
            <a:extLst>
              <a:ext uri="{FF2B5EF4-FFF2-40B4-BE49-F238E27FC236}">
                <a16:creationId xmlns:a16="http://schemas.microsoft.com/office/drawing/2014/main" id="{8D86F5C7-495F-4E30-AAB3-982002D2BBA3}"/>
              </a:ext>
            </a:extLst>
          </p:cNvPr>
          <p:cNvSpPr/>
          <p:nvPr/>
        </p:nvSpPr>
        <p:spPr>
          <a:xfrm>
            <a:off x="76152" y="2196228"/>
            <a:ext cx="918446" cy="257705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a:t>外</a:t>
            </a:r>
            <a:endParaRPr lang="en-US" altLang="zh-CN" sz="2000" b="1" dirty="0"/>
          </a:p>
          <a:p>
            <a:pPr algn="ctr"/>
            <a:r>
              <a:rPr lang="zh-CN" altLang="en-US" sz="2000" b="1" dirty="0"/>
              <a:t>部门配合事项</a:t>
            </a:r>
          </a:p>
        </p:txBody>
      </p:sp>
      <p:sp>
        <p:nvSpPr>
          <p:cNvPr id="5" name="矩形 4">
            <a:extLst>
              <a:ext uri="{FF2B5EF4-FFF2-40B4-BE49-F238E27FC236}">
                <a16:creationId xmlns:a16="http://schemas.microsoft.com/office/drawing/2014/main" id="{C99D906F-CD81-4393-92B5-A10F91230734}"/>
              </a:ext>
            </a:extLst>
          </p:cNvPr>
          <p:cNvSpPr/>
          <p:nvPr/>
        </p:nvSpPr>
        <p:spPr>
          <a:xfrm>
            <a:off x="1565469" y="780739"/>
            <a:ext cx="2489422" cy="105713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tx1"/>
                </a:solidFill>
              </a:rPr>
              <a:t>设计软件</a:t>
            </a:r>
            <a:endParaRPr lang="en-US" altLang="zh-CN" b="1" dirty="0">
              <a:solidFill>
                <a:schemeClr val="tx1"/>
              </a:solidFill>
            </a:endParaRPr>
          </a:p>
          <a:p>
            <a:pPr algn="ctr"/>
            <a:r>
              <a:rPr lang="en-US" altLang="zh-CN" sz="1600" dirty="0">
                <a:solidFill>
                  <a:schemeClr val="tx1"/>
                </a:solidFill>
              </a:rPr>
              <a:t>(</a:t>
            </a:r>
            <a:r>
              <a:rPr lang="zh-CN" altLang="en-US" sz="1600" dirty="0">
                <a:solidFill>
                  <a:schemeClr val="tx1"/>
                </a:solidFill>
              </a:rPr>
              <a:t>三维家、</a:t>
            </a:r>
            <a:r>
              <a:rPr lang="en-US" altLang="zh-CN" sz="1600" dirty="0">
                <a:solidFill>
                  <a:schemeClr val="tx1"/>
                </a:solidFill>
              </a:rPr>
              <a:t>CAXA)</a:t>
            </a:r>
            <a:endParaRPr lang="zh-CN" altLang="en-US" sz="1600" dirty="0">
              <a:solidFill>
                <a:schemeClr val="tx1"/>
              </a:solidFill>
            </a:endParaRPr>
          </a:p>
        </p:txBody>
      </p:sp>
      <p:sp>
        <p:nvSpPr>
          <p:cNvPr id="6" name="矩形 5">
            <a:extLst>
              <a:ext uri="{FF2B5EF4-FFF2-40B4-BE49-F238E27FC236}">
                <a16:creationId xmlns:a16="http://schemas.microsoft.com/office/drawing/2014/main" id="{DCBE8CE4-531D-44ED-B997-33BA06AC415C}"/>
              </a:ext>
            </a:extLst>
          </p:cNvPr>
          <p:cNvSpPr/>
          <p:nvPr/>
        </p:nvSpPr>
        <p:spPr>
          <a:xfrm>
            <a:off x="4143178" y="780739"/>
            <a:ext cx="7857533" cy="105713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1</a:t>
            </a:r>
            <a:r>
              <a:rPr lang="zh-CN" altLang="en-US" dirty="0">
                <a:solidFill>
                  <a:schemeClr val="tx1"/>
                </a:solidFill>
              </a:rPr>
              <a:t>、</a:t>
            </a:r>
            <a:r>
              <a:rPr lang="zh-CN" altLang="en-US" b="1" dirty="0">
                <a:solidFill>
                  <a:srgbClr val="FF0000"/>
                </a:solidFill>
              </a:rPr>
              <a:t>完成计价功能格式要求，提供计价</a:t>
            </a:r>
            <a:r>
              <a:rPr lang="en-US" altLang="zh-CN" b="1" dirty="0">
                <a:solidFill>
                  <a:srgbClr val="FF0000"/>
                </a:solidFill>
              </a:rPr>
              <a:t>BOM</a:t>
            </a:r>
            <a:r>
              <a:rPr lang="zh-CN" altLang="en-US" b="1" dirty="0">
                <a:solidFill>
                  <a:srgbClr val="FF0000"/>
                </a:solidFill>
              </a:rPr>
              <a:t>输出与接口对接；</a:t>
            </a:r>
            <a:r>
              <a:rPr lang="zh-CN" altLang="en-US" dirty="0">
                <a:solidFill>
                  <a:schemeClr val="tx1"/>
                </a:solidFill>
              </a:rPr>
              <a:t>（</a:t>
            </a:r>
            <a:r>
              <a:rPr lang="en-US" altLang="zh-CN" dirty="0">
                <a:solidFill>
                  <a:srgbClr val="FF0000"/>
                </a:solidFill>
              </a:rPr>
              <a:t>5.25</a:t>
            </a:r>
            <a:r>
              <a:rPr lang="zh-CN" altLang="en-US" dirty="0">
                <a:solidFill>
                  <a:srgbClr val="FF0000"/>
                </a:solidFill>
              </a:rPr>
              <a:t>前</a:t>
            </a:r>
            <a:r>
              <a:rPr lang="zh-CN" altLang="en-US" dirty="0">
                <a:solidFill>
                  <a:schemeClr val="tx1"/>
                </a:solidFill>
              </a:rPr>
              <a:t>）</a:t>
            </a:r>
            <a:endParaRPr lang="en-US" altLang="zh-CN" dirty="0">
              <a:solidFill>
                <a:schemeClr val="tx1"/>
              </a:solidFill>
            </a:endParaRPr>
          </a:p>
          <a:p>
            <a:r>
              <a:rPr lang="en-US" altLang="zh-CN" dirty="0">
                <a:solidFill>
                  <a:schemeClr val="tx1"/>
                </a:solidFill>
              </a:rPr>
              <a:t>2</a:t>
            </a:r>
            <a:r>
              <a:rPr lang="zh-CN" altLang="en-US" dirty="0">
                <a:solidFill>
                  <a:schemeClr val="tx1"/>
                </a:solidFill>
              </a:rPr>
              <a:t>、</a:t>
            </a:r>
            <a:r>
              <a:rPr lang="zh-CN" altLang="en-US" b="1" dirty="0">
                <a:solidFill>
                  <a:srgbClr val="FF0000"/>
                </a:solidFill>
              </a:rPr>
              <a:t>完成设计软件与</a:t>
            </a:r>
            <a:r>
              <a:rPr lang="en-US" altLang="zh-CN" b="1" dirty="0">
                <a:solidFill>
                  <a:srgbClr val="FF0000"/>
                </a:solidFill>
              </a:rPr>
              <a:t>MTDS</a:t>
            </a:r>
            <a:r>
              <a:rPr lang="zh-CN" altLang="en-US" b="1" dirty="0">
                <a:solidFill>
                  <a:srgbClr val="FF0000"/>
                </a:solidFill>
              </a:rPr>
              <a:t>计价功能的操作界面对接集成；</a:t>
            </a:r>
            <a:r>
              <a:rPr lang="zh-CN" altLang="en-US" dirty="0">
                <a:solidFill>
                  <a:schemeClr val="tx1"/>
                </a:solidFill>
              </a:rPr>
              <a:t>（</a:t>
            </a:r>
            <a:r>
              <a:rPr lang="en-US" altLang="zh-CN" dirty="0">
                <a:solidFill>
                  <a:srgbClr val="FF0000"/>
                </a:solidFill>
              </a:rPr>
              <a:t>6.10</a:t>
            </a:r>
            <a:r>
              <a:rPr lang="zh-CN" altLang="en-US" dirty="0">
                <a:solidFill>
                  <a:srgbClr val="FF0000"/>
                </a:solidFill>
              </a:rPr>
              <a:t>前</a:t>
            </a:r>
            <a:r>
              <a:rPr lang="zh-CN" altLang="en-US" dirty="0">
                <a:solidFill>
                  <a:schemeClr val="tx1"/>
                </a:solidFill>
              </a:rPr>
              <a:t>）</a:t>
            </a:r>
          </a:p>
        </p:txBody>
      </p:sp>
      <p:sp>
        <p:nvSpPr>
          <p:cNvPr id="7" name="矩形 6">
            <a:extLst>
              <a:ext uri="{FF2B5EF4-FFF2-40B4-BE49-F238E27FC236}">
                <a16:creationId xmlns:a16="http://schemas.microsoft.com/office/drawing/2014/main" id="{80317472-6EDC-459B-A0AD-5688986B450D}"/>
              </a:ext>
            </a:extLst>
          </p:cNvPr>
          <p:cNvSpPr/>
          <p:nvPr/>
        </p:nvSpPr>
        <p:spPr>
          <a:xfrm>
            <a:off x="1565469" y="1903013"/>
            <a:ext cx="2489422" cy="105713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chemeClr val="tx1"/>
                </a:solidFill>
              </a:rPr>
              <a:t>WCC&amp;MSCS</a:t>
            </a:r>
          </a:p>
          <a:p>
            <a:pPr algn="ctr"/>
            <a:r>
              <a:rPr lang="en-US" altLang="zh-CN" sz="1600" dirty="0">
                <a:solidFill>
                  <a:schemeClr val="tx1"/>
                </a:solidFill>
              </a:rPr>
              <a:t>(</a:t>
            </a:r>
            <a:r>
              <a:rPr lang="zh-CN" altLang="en-US" sz="1600" dirty="0">
                <a:solidFill>
                  <a:schemeClr val="tx1"/>
                </a:solidFill>
              </a:rPr>
              <a:t>制造信息化管理部</a:t>
            </a:r>
            <a:r>
              <a:rPr lang="en-US" altLang="zh-CN" sz="1600" dirty="0">
                <a:solidFill>
                  <a:schemeClr val="tx1"/>
                </a:solidFill>
              </a:rPr>
              <a:t>)</a:t>
            </a:r>
            <a:endParaRPr lang="zh-CN" altLang="en-US" dirty="0">
              <a:solidFill>
                <a:schemeClr val="tx1"/>
              </a:solidFill>
            </a:endParaRPr>
          </a:p>
        </p:txBody>
      </p:sp>
      <p:sp>
        <p:nvSpPr>
          <p:cNvPr id="8" name="矩形 7">
            <a:extLst>
              <a:ext uri="{FF2B5EF4-FFF2-40B4-BE49-F238E27FC236}">
                <a16:creationId xmlns:a16="http://schemas.microsoft.com/office/drawing/2014/main" id="{8843AC3E-E036-4057-8452-821D79E8D66C}"/>
              </a:ext>
            </a:extLst>
          </p:cNvPr>
          <p:cNvSpPr/>
          <p:nvPr/>
        </p:nvSpPr>
        <p:spPr>
          <a:xfrm>
            <a:off x="4143178" y="1903013"/>
            <a:ext cx="7857533" cy="105713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3</a:t>
            </a:r>
            <a:r>
              <a:rPr lang="zh-CN" altLang="en-US" dirty="0">
                <a:solidFill>
                  <a:schemeClr val="tx1"/>
                </a:solidFill>
              </a:rPr>
              <a:t>、</a:t>
            </a:r>
            <a:r>
              <a:rPr lang="zh-CN" altLang="en-US" b="1" dirty="0">
                <a:solidFill>
                  <a:srgbClr val="FF0000"/>
                </a:solidFill>
              </a:rPr>
              <a:t>完成</a:t>
            </a:r>
            <a:r>
              <a:rPr lang="en-US" altLang="zh-CN" b="1" dirty="0">
                <a:solidFill>
                  <a:srgbClr val="FF0000"/>
                </a:solidFill>
              </a:rPr>
              <a:t>WCC</a:t>
            </a:r>
            <a:r>
              <a:rPr lang="zh-CN" altLang="en-US" b="1" dirty="0">
                <a:solidFill>
                  <a:srgbClr val="FF0000"/>
                </a:solidFill>
              </a:rPr>
              <a:t>拆单受理、</a:t>
            </a:r>
            <a:r>
              <a:rPr lang="en-US" altLang="zh-CN" b="1" dirty="0">
                <a:solidFill>
                  <a:srgbClr val="FF0000"/>
                </a:solidFill>
              </a:rPr>
              <a:t>MSCS</a:t>
            </a:r>
            <a:r>
              <a:rPr lang="zh-CN" altLang="en-US" b="1" dirty="0">
                <a:solidFill>
                  <a:srgbClr val="FF0000"/>
                </a:solidFill>
              </a:rPr>
              <a:t>计价、价目表数据同步接口开发； </a:t>
            </a:r>
            <a:r>
              <a:rPr lang="zh-CN" altLang="en-US" dirty="0">
                <a:solidFill>
                  <a:schemeClr val="tx1"/>
                </a:solidFill>
              </a:rPr>
              <a:t>（</a:t>
            </a:r>
            <a:r>
              <a:rPr lang="en-US" altLang="zh-CN" dirty="0">
                <a:solidFill>
                  <a:srgbClr val="FF0000"/>
                </a:solidFill>
              </a:rPr>
              <a:t>5.25</a:t>
            </a:r>
            <a:r>
              <a:rPr lang="zh-CN" altLang="en-US" dirty="0">
                <a:solidFill>
                  <a:srgbClr val="FF0000"/>
                </a:solidFill>
              </a:rPr>
              <a:t>前</a:t>
            </a:r>
            <a:r>
              <a:rPr lang="zh-CN" altLang="en-US" dirty="0">
                <a:solidFill>
                  <a:schemeClr val="tx1"/>
                </a:solidFill>
              </a:rPr>
              <a:t>）</a:t>
            </a:r>
            <a:endParaRPr lang="en-US" altLang="zh-CN" dirty="0">
              <a:solidFill>
                <a:schemeClr val="tx1"/>
              </a:solidFill>
            </a:endParaRPr>
          </a:p>
          <a:p>
            <a:r>
              <a:rPr lang="en-US" altLang="zh-CN" dirty="0">
                <a:solidFill>
                  <a:schemeClr val="tx1"/>
                </a:solidFill>
              </a:rPr>
              <a:t>1</a:t>
            </a:r>
            <a:r>
              <a:rPr lang="zh-CN" altLang="en-US" dirty="0">
                <a:solidFill>
                  <a:schemeClr val="tx1"/>
                </a:solidFill>
              </a:rPr>
              <a:t>、</a:t>
            </a:r>
            <a:r>
              <a:rPr lang="zh-CN" altLang="en-US" b="1" dirty="0">
                <a:solidFill>
                  <a:srgbClr val="FF0000"/>
                </a:solidFill>
              </a:rPr>
              <a:t>完成</a:t>
            </a:r>
            <a:r>
              <a:rPr lang="en-US" altLang="zh-CN" b="1" dirty="0">
                <a:solidFill>
                  <a:srgbClr val="FF0000"/>
                </a:solidFill>
              </a:rPr>
              <a:t>WCC</a:t>
            </a:r>
            <a:r>
              <a:rPr lang="zh-CN" altLang="en-US" b="1" dirty="0">
                <a:solidFill>
                  <a:srgbClr val="FF0000"/>
                </a:solidFill>
              </a:rPr>
              <a:t>现有拆单</a:t>
            </a:r>
            <a:r>
              <a:rPr lang="zh-CN" altLang="en-US" b="1">
                <a:solidFill>
                  <a:srgbClr val="FF0000"/>
                </a:solidFill>
              </a:rPr>
              <a:t>功能的服务</a:t>
            </a:r>
            <a:r>
              <a:rPr lang="zh-CN" altLang="en-US" b="1" dirty="0">
                <a:solidFill>
                  <a:srgbClr val="FF0000"/>
                </a:solidFill>
              </a:rPr>
              <a:t>调用环境部署；</a:t>
            </a:r>
            <a:r>
              <a:rPr lang="zh-CN" altLang="en-US" dirty="0">
                <a:solidFill>
                  <a:schemeClr val="tx1"/>
                </a:solidFill>
              </a:rPr>
              <a:t>（</a:t>
            </a:r>
            <a:r>
              <a:rPr lang="en-US" altLang="zh-CN" dirty="0">
                <a:solidFill>
                  <a:srgbClr val="FF0000"/>
                </a:solidFill>
              </a:rPr>
              <a:t>5.30</a:t>
            </a:r>
            <a:r>
              <a:rPr lang="zh-CN" altLang="en-US" dirty="0">
                <a:solidFill>
                  <a:srgbClr val="FF0000"/>
                </a:solidFill>
              </a:rPr>
              <a:t>前</a:t>
            </a:r>
            <a:r>
              <a:rPr lang="zh-CN" altLang="en-US" dirty="0">
                <a:solidFill>
                  <a:schemeClr val="tx1"/>
                </a:solidFill>
              </a:rPr>
              <a:t>）</a:t>
            </a:r>
            <a:endParaRPr lang="en-US" altLang="zh-CN" dirty="0">
              <a:solidFill>
                <a:schemeClr val="tx1"/>
              </a:solidFill>
            </a:endParaRPr>
          </a:p>
          <a:p>
            <a:r>
              <a:rPr lang="en-US" altLang="zh-CN" dirty="0">
                <a:solidFill>
                  <a:schemeClr val="tx1"/>
                </a:solidFill>
              </a:rPr>
              <a:t>2</a:t>
            </a:r>
            <a:r>
              <a:rPr lang="zh-CN" altLang="en-US" dirty="0">
                <a:solidFill>
                  <a:schemeClr val="tx1"/>
                </a:solidFill>
              </a:rPr>
              <a:t>、</a:t>
            </a:r>
            <a:r>
              <a:rPr lang="zh-CN" altLang="en-US" b="1" dirty="0">
                <a:solidFill>
                  <a:srgbClr val="FF0000"/>
                </a:solidFill>
              </a:rPr>
              <a:t>完成</a:t>
            </a:r>
            <a:r>
              <a:rPr lang="en-US" altLang="zh-CN" b="1" dirty="0">
                <a:solidFill>
                  <a:srgbClr val="FF0000"/>
                </a:solidFill>
              </a:rPr>
              <a:t>MSCS</a:t>
            </a:r>
            <a:r>
              <a:rPr lang="zh-CN" altLang="en-US" b="1" dirty="0">
                <a:solidFill>
                  <a:srgbClr val="FF0000"/>
                </a:solidFill>
              </a:rPr>
              <a:t>现有计价功能的云端服务调用环境部署；</a:t>
            </a:r>
            <a:r>
              <a:rPr lang="zh-CN" altLang="en-US" dirty="0">
                <a:solidFill>
                  <a:schemeClr val="tx1"/>
                </a:solidFill>
              </a:rPr>
              <a:t>（</a:t>
            </a:r>
            <a:r>
              <a:rPr lang="en-US" altLang="zh-CN" dirty="0">
                <a:solidFill>
                  <a:srgbClr val="FF0000"/>
                </a:solidFill>
              </a:rPr>
              <a:t>5.30</a:t>
            </a:r>
            <a:r>
              <a:rPr lang="zh-CN" altLang="en-US" dirty="0">
                <a:solidFill>
                  <a:srgbClr val="FF0000"/>
                </a:solidFill>
              </a:rPr>
              <a:t>前</a:t>
            </a:r>
            <a:r>
              <a:rPr lang="zh-CN" altLang="en-US" dirty="0">
                <a:solidFill>
                  <a:schemeClr val="tx1"/>
                </a:solidFill>
              </a:rPr>
              <a:t>）</a:t>
            </a:r>
            <a:endParaRPr lang="en-US" altLang="zh-CN" dirty="0">
              <a:solidFill>
                <a:schemeClr val="tx1"/>
              </a:solidFill>
            </a:endParaRPr>
          </a:p>
        </p:txBody>
      </p:sp>
      <p:sp>
        <p:nvSpPr>
          <p:cNvPr id="9" name="矩形 8">
            <a:extLst>
              <a:ext uri="{FF2B5EF4-FFF2-40B4-BE49-F238E27FC236}">
                <a16:creationId xmlns:a16="http://schemas.microsoft.com/office/drawing/2014/main" id="{6BDC8B50-A9E9-4B08-9C1A-8E921B88AA31}"/>
              </a:ext>
            </a:extLst>
          </p:cNvPr>
          <p:cNvSpPr/>
          <p:nvPr/>
        </p:nvSpPr>
        <p:spPr>
          <a:xfrm>
            <a:off x="1565469" y="3028762"/>
            <a:ext cx="2489422" cy="900368"/>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tx1"/>
                </a:solidFill>
              </a:rPr>
              <a:t>产品研发部</a:t>
            </a:r>
          </a:p>
        </p:txBody>
      </p:sp>
      <p:sp>
        <p:nvSpPr>
          <p:cNvPr id="10" name="矩形 9">
            <a:extLst>
              <a:ext uri="{FF2B5EF4-FFF2-40B4-BE49-F238E27FC236}">
                <a16:creationId xmlns:a16="http://schemas.microsoft.com/office/drawing/2014/main" id="{53B24ABB-B214-4780-95FC-586E2FA0B67C}"/>
              </a:ext>
            </a:extLst>
          </p:cNvPr>
          <p:cNvSpPr/>
          <p:nvPr/>
        </p:nvSpPr>
        <p:spPr>
          <a:xfrm>
            <a:off x="4143178" y="3028762"/>
            <a:ext cx="7857533" cy="900368"/>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1</a:t>
            </a:r>
            <a:r>
              <a:rPr lang="zh-CN" altLang="en-US" dirty="0">
                <a:solidFill>
                  <a:schemeClr val="tx1"/>
                </a:solidFill>
              </a:rPr>
              <a:t>、完成</a:t>
            </a:r>
            <a:r>
              <a:rPr lang="en-US" altLang="zh-CN" dirty="0">
                <a:solidFill>
                  <a:schemeClr val="tx1"/>
                </a:solidFill>
              </a:rPr>
              <a:t>MSCS</a:t>
            </a:r>
            <a:r>
              <a:rPr lang="zh-CN" altLang="en-US" dirty="0">
                <a:solidFill>
                  <a:schemeClr val="tx1"/>
                </a:solidFill>
              </a:rPr>
              <a:t>系统中现有衣柜报价准确性校验； （</a:t>
            </a:r>
            <a:r>
              <a:rPr lang="en-US" altLang="zh-CN" dirty="0">
                <a:solidFill>
                  <a:srgbClr val="FF0000"/>
                </a:solidFill>
              </a:rPr>
              <a:t>5.10</a:t>
            </a:r>
            <a:r>
              <a:rPr lang="zh-CN" altLang="en-US" dirty="0">
                <a:solidFill>
                  <a:srgbClr val="FF0000"/>
                </a:solidFill>
              </a:rPr>
              <a:t>前</a:t>
            </a:r>
            <a:r>
              <a:rPr lang="zh-CN" altLang="en-US" dirty="0">
                <a:solidFill>
                  <a:schemeClr val="tx1"/>
                </a:solidFill>
              </a:rPr>
              <a:t>）</a:t>
            </a:r>
            <a:endParaRPr lang="en-US" altLang="zh-CN" dirty="0">
              <a:solidFill>
                <a:schemeClr val="tx1"/>
              </a:solidFill>
            </a:endParaRPr>
          </a:p>
          <a:p>
            <a:r>
              <a:rPr lang="en-US" altLang="zh-CN" dirty="0">
                <a:solidFill>
                  <a:schemeClr val="tx1"/>
                </a:solidFill>
              </a:rPr>
              <a:t>2</a:t>
            </a:r>
            <a:r>
              <a:rPr lang="zh-CN" altLang="en-US" dirty="0">
                <a:solidFill>
                  <a:schemeClr val="tx1"/>
                </a:solidFill>
              </a:rPr>
              <a:t>、</a:t>
            </a:r>
            <a:r>
              <a:rPr lang="zh-CN" altLang="en-US" b="1" dirty="0">
                <a:solidFill>
                  <a:srgbClr val="FF0000"/>
                </a:solidFill>
              </a:rPr>
              <a:t>完成</a:t>
            </a:r>
            <a:r>
              <a:rPr lang="en-US" altLang="zh-CN" b="1" dirty="0">
                <a:solidFill>
                  <a:srgbClr val="FF0000"/>
                </a:solidFill>
              </a:rPr>
              <a:t>MSCS</a:t>
            </a:r>
            <a:r>
              <a:rPr lang="zh-CN" altLang="en-US" b="1" dirty="0">
                <a:solidFill>
                  <a:srgbClr val="FF0000"/>
                </a:solidFill>
              </a:rPr>
              <a:t>系统中的橱柜计价数据录入与准确性校验； </a:t>
            </a:r>
            <a:r>
              <a:rPr lang="zh-CN" altLang="en-US" dirty="0">
                <a:solidFill>
                  <a:schemeClr val="tx1"/>
                </a:solidFill>
              </a:rPr>
              <a:t>（</a:t>
            </a:r>
            <a:r>
              <a:rPr lang="en-US" altLang="zh-CN" dirty="0">
                <a:solidFill>
                  <a:srgbClr val="FF0000"/>
                </a:solidFill>
              </a:rPr>
              <a:t>5.30</a:t>
            </a:r>
            <a:r>
              <a:rPr lang="zh-CN" altLang="en-US" dirty="0">
                <a:solidFill>
                  <a:srgbClr val="FF0000"/>
                </a:solidFill>
              </a:rPr>
              <a:t>前</a:t>
            </a:r>
            <a:r>
              <a:rPr lang="zh-CN" altLang="en-US" dirty="0">
                <a:solidFill>
                  <a:schemeClr val="tx1"/>
                </a:solidFill>
              </a:rPr>
              <a:t>）</a:t>
            </a:r>
            <a:endParaRPr lang="en-US" altLang="zh-CN" dirty="0">
              <a:solidFill>
                <a:schemeClr val="tx1"/>
              </a:solidFill>
            </a:endParaRPr>
          </a:p>
        </p:txBody>
      </p:sp>
      <p:sp>
        <p:nvSpPr>
          <p:cNvPr id="11" name="矩形 10">
            <a:extLst>
              <a:ext uri="{FF2B5EF4-FFF2-40B4-BE49-F238E27FC236}">
                <a16:creationId xmlns:a16="http://schemas.microsoft.com/office/drawing/2014/main" id="{06EA20F0-F0FA-4C09-B55E-A045475663EF}"/>
              </a:ext>
            </a:extLst>
          </p:cNvPr>
          <p:cNvSpPr/>
          <p:nvPr/>
        </p:nvSpPr>
        <p:spPr>
          <a:xfrm>
            <a:off x="1565469" y="4002114"/>
            <a:ext cx="2489422" cy="900368"/>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tx1"/>
                </a:solidFill>
              </a:rPr>
              <a:t>广州分公司</a:t>
            </a:r>
          </a:p>
        </p:txBody>
      </p:sp>
      <p:sp>
        <p:nvSpPr>
          <p:cNvPr id="12" name="矩形 11">
            <a:extLst>
              <a:ext uri="{FF2B5EF4-FFF2-40B4-BE49-F238E27FC236}">
                <a16:creationId xmlns:a16="http://schemas.microsoft.com/office/drawing/2014/main" id="{A0ED7EC3-E7F0-4767-96A3-CD827AE19870}"/>
              </a:ext>
            </a:extLst>
          </p:cNvPr>
          <p:cNvSpPr/>
          <p:nvPr/>
        </p:nvSpPr>
        <p:spPr>
          <a:xfrm>
            <a:off x="4143178" y="4002114"/>
            <a:ext cx="7857533" cy="900368"/>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1</a:t>
            </a:r>
            <a:r>
              <a:rPr lang="zh-CN" altLang="en-US" dirty="0">
                <a:solidFill>
                  <a:schemeClr val="tx1"/>
                </a:solidFill>
              </a:rPr>
              <a:t>、</a:t>
            </a:r>
            <a:r>
              <a:rPr lang="zh-CN" altLang="en-US" b="1" dirty="0">
                <a:solidFill>
                  <a:srgbClr val="FF0000"/>
                </a:solidFill>
              </a:rPr>
              <a:t>安排专职商场计价员全程参与计价功能实施过程； </a:t>
            </a:r>
            <a:r>
              <a:rPr lang="zh-CN" altLang="en-US" dirty="0">
                <a:solidFill>
                  <a:schemeClr val="tx1"/>
                </a:solidFill>
              </a:rPr>
              <a:t>（</a:t>
            </a:r>
            <a:r>
              <a:rPr lang="en-US" altLang="zh-CN" dirty="0">
                <a:solidFill>
                  <a:srgbClr val="FF0000"/>
                </a:solidFill>
              </a:rPr>
              <a:t>7.30</a:t>
            </a:r>
            <a:r>
              <a:rPr lang="zh-CN" altLang="en-US" dirty="0">
                <a:solidFill>
                  <a:srgbClr val="FF0000"/>
                </a:solidFill>
              </a:rPr>
              <a:t>前</a:t>
            </a:r>
            <a:r>
              <a:rPr lang="zh-CN" altLang="en-US" dirty="0">
                <a:solidFill>
                  <a:schemeClr val="tx1"/>
                </a:solidFill>
              </a:rPr>
              <a:t>）</a:t>
            </a:r>
            <a:endParaRPr lang="en-US" altLang="zh-CN" dirty="0">
              <a:solidFill>
                <a:schemeClr val="tx1"/>
              </a:solidFill>
            </a:endParaRPr>
          </a:p>
          <a:p>
            <a:r>
              <a:rPr lang="en-US" altLang="zh-CN" dirty="0">
                <a:solidFill>
                  <a:schemeClr val="tx1"/>
                </a:solidFill>
              </a:rPr>
              <a:t>2</a:t>
            </a:r>
            <a:r>
              <a:rPr lang="zh-CN" altLang="en-US" dirty="0">
                <a:solidFill>
                  <a:schemeClr val="tx1"/>
                </a:solidFill>
              </a:rPr>
              <a:t>、安排专职商场计价员针对消费者实际订单进行连调测试；（</a:t>
            </a:r>
            <a:r>
              <a:rPr lang="en-US" altLang="zh-CN" dirty="0">
                <a:solidFill>
                  <a:srgbClr val="FF0000"/>
                </a:solidFill>
              </a:rPr>
              <a:t>7.30</a:t>
            </a:r>
            <a:r>
              <a:rPr lang="zh-CN" altLang="en-US" dirty="0">
                <a:solidFill>
                  <a:srgbClr val="FF0000"/>
                </a:solidFill>
              </a:rPr>
              <a:t>前</a:t>
            </a:r>
            <a:r>
              <a:rPr lang="zh-CN" altLang="en-US" dirty="0">
                <a:solidFill>
                  <a:schemeClr val="tx1"/>
                </a:solidFill>
              </a:rPr>
              <a:t>）</a:t>
            </a:r>
            <a:endParaRPr lang="en-US" altLang="zh-CN" dirty="0">
              <a:solidFill>
                <a:schemeClr val="tx1"/>
              </a:solidFill>
            </a:endParaRPr>
          </a:p>
        </p:txBody>
      </p:sp>
      <p:sp>
        <p:nvSpPr>
          <p:cNvPr id="17" name="矩形 16">
            <a:extLst>
              <a:ext uri="{FF2B5EF4-FFF2-40B4-BE49-F238E27FC236}">
                <a16:creationId xmlns:a16="http://schemas.microsoft.com/office/drawing/2014/main" id="{E6BB1639-94F4-47C2-AF6D-860431FB1AE5}"/>
              </a:ext>
            </a:extLst>
          </p:cNvPr>
          <p:cNvSpPr/>
          <p:nvPr/>
        </p:nvSpPr>
        <p:spPr>
          <a:xfrm>
            <a:off x="1565469" y="4975465"/>
            <a:ext cx="2489422" cy="1734427"/>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tx1"/>
                </a:solidFill>
              </a:rPr>
              <a:t>橱柜、衣柜事业线</a:t>
            </a:r>
          </a:p>
        </p:txBody>
      </p:sp>
      <p:sp>
        <p:nvSpPr>
          <p:cNvPr id="18" name="矩形 17">
            <a:extLst>
              <a:ext uri="{FF2B5EF4-FFF2-40B4-BE49-F238E27FC236}">
                <a16:creationId xmlns:a16="http://schemas.microsoft.com/office/drawing/2014/main" id="{2588DAD6-FE8A-4FB6-84F7-312429028FEF}"/>
              </a:ext>
            </a:extLst>
          </p:cNvPr>
          <p:cNvSpPr/>
          <p:nvPr/>
        </p:nvSpPr>
        <p:spPr>
          <a:xfrm>
            <a:off x="4143178" y="4975465"/>
            <a:ext cx="7857533" cy="1734427"/>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rPr>
              <a:t>1</a:t>
            </a:r>
            <a:r>
              <a:rPr lang="zh-CN" altLang="en-US" dirty="0">
                <a:solidFill>
                  <a:schemeClr val="tx1"/>
                </a:solidFill>
              </a:rPr>
              <a:t>、收集套餐、组合件的明细补差实例并进行补差规则分析；（</a:t>
            </a:r>
            <a:r>
              <a:rPr lang="en-US" altLang="zh-CN" dirty="0">
                <a:solidFill>
                  <a:srgbClr val="FF0000"/>
                </a:solidFill>
              </a:rPr>
              <a:t> 5.30</a:t>
            </a:r>
            <a:r>
              <a:rPr lang="zh-CN" altLang="en-US" dirty="0">
                <a:solidFill>
                  <a:srgbClr val="FF0000"/>
                </a:solidFill>
              </a:rPr>
              <a:t>前</a:t>
            </a:r>
            <a:r>
              <a:rPr lang="zh-CN" altLang="en-US" dirty="0">
                <a:solidFill>
                  <a:schemeClr val="tx1"/>
                </a:solidFill>
              </a:rPr>
              <a:t>）</a:t>
            </a:r>
            <a:endParaRPr lang="en-US" altLang="zh-CN" dirty="0">
              <a:solidFill>
                <a:schemeClr val="tx1"/>
              </a:solidFill>
            </a:endParaRPr>
          </a:p>
          <a:p>
            <a:r>
              <a:rPr lang="en-US" altLang="zh-CN" dirty="0">
                <a:solidFill>
                  <a:schemeClr val="tx1"/>
                </a:solidFill>
              </a:rPr>
              <a:t>2</a:t>
            </a:r>
            <a:r>
              <a:rPr lang="zh-CN" altLang="en-US" dirty="0">
                <a:solidFill>
                  <a:schemeClr val="tx1"/>
                </a:solidFill>
              </a:rPr>
              <a:t>、</a:t>
            </a:r>
            <a:r>
              <a:rPr lang="zh-CN" altLang="en-US" b="1" dirty="0">
                <a:solidFill>
                  <a:srgbClr val="FF0000"/>
                </a:solidFill>
              </a:rPr>
              <a:t>完成衣柜、橱柜在营销计价功能中默认营销计价系数</a:t>
            </a:r>
            <a:r>
              <a:rPr lang="en-US" altLang="zh-CN" b="1" dirty="0">
                <a:solidFill>
                  <a:srgbClr val="FF0000"/>
                </a:solidFill>
              </a:rPr>
              <a:t>α</a:t>
            </a:r>
            <a:r>
              <a:rPr lang="zh-CN" altLang="en-US" b="1" dirty="0">
                <a:solidFill>
                  <a:srgbClr val="FF0000"/>
                </a:solidFill>
              </a:rPr>
              <a:t>初始化； </a:t>
            </a:r>
            <a:r>
              <a:rPr lang="zh-CN" altLang="en-US" dirty="0">
                <a:solidFill>
                  <a:schemeClr val="tx1"/>
                </a:solidFill>
              </a:rPr>
              <a:t>（</a:t>
            </a:r>
            <a:r>
              <a:rPr lang="en-US" altLang="zh-CN" dirty="0">
                <a:solidFill>
                  <a:srgbClr val="FF0000"/>
                </a:solidFill>
              </a:rPr>
              <a:t>6.15</a:t>
            </a:r>
            <a:r>
              <a:rPr lang="zh-CN" altLang="en-US" dirty="0">
                <a:solidFill>
                  <a:srgbClr val="FF0000"/>
                </a:solidFill>
              </a:rPr>
              <a:t>前</a:t>
            </a:r>
            <a:r>
              <a:rPr lang="zh-CN" altLang="en-US" dirty="0">
                <a:solidFill>
                  <a:schemeClr val="tx1"/>
                </a:solidFill>
              </a:rPr>
              <a:t>）</a:t>
            </a:r>
            <a:endParaRPr lang="en-US" altLang="zh-CN" dirty="0">
              <a:solidFill>
                <a:schemeClr val="tx1"/>
              </a:solidFill>
            </a:endParaRPr>
          </a:p>
          <a:p>
            <a:r>
              <a:rPr lang="en-US" altLang="zh-CN" dirty="0">
                <a:solidFill>
                  <a:schemeClr val="tx1"/>
                </a:solidFill>
              </a:rPr>
              <a:t>3</a:t>
            </a:r>
            <a:r>
              <a:rPr lang="zh-CN" altLang="en-US" dirty="0">
                <a:solidFill>
                  <a:schemeClr val="tx1"/>
                </a:solidFill>
              </a:rPr>
              <a:t>、</a:t>
            </a:r>
            <a:r>
              <a:rPr lang="zh-CN" altLang="en-US" b="1" dirty="0">
                <a:solidFill>
                  <a:srgbClr val="FF0000"/>
                </a:solidFill>
              </a:rPr>
              <a:t>安排熟悉套餐营销计价要求的业务人员全程参与计价功能实施</a:t>
            </a:r>
            <a:r>
              <a:rPr lang="zh-CN" altLang="en-US" dirty="0">
                <a:solidFill>
                  <a:schemeClr val="tx1"/>
                </a:solidFill>
              </a:rPr>
              <a:t>；（</a:t>
            </a:r>
            <a:r>
              <a:rPr lang="en-US" altLang="zh-CN" dirty="0">
                <a:solidFill>
                  <a:srgbClr val="FF0000"/>
                </a:solidFill>
              </a:rPr>
              <a:t>7.30</a:t>
            </a:r>
            <a:r>
              <a:rPr lang="zh-CN" altLang="en-US" dirty="0">
                <a:solidFill>
                  <a:srgbClr val="FF0000"/>
                </a:solidFill>
              </a:rPr>
              <a:t>前</a:t>
            </a:r>
            <a:r>
              <a:rPr lang="zh-CN" altLang="en-US" dirty="0">
                <a:solidFill>
                  <a:schemeClr val="tx1"/>
                </a:solidFill>
              </a:rPr>
              <a:t>）</a:t>
            </a:r>
            <a:endParaRPr lang="en-US" altLang="zh-CN" dirty="0">
              <a:solidFill>
                <a:schemeClr val="tx1"/>
              </a:solidFill>
            </a:endParaRPr>
          </a:p>
          <a:p>
            <a:r>
              <a:rPr lang="en-US" altLang="zh-CN" dirty="0">
                <a:solidFill>
                  <a:schemeClr val="tx1"/>
                </a:solidFill>
              </a:rPr>
              <a:t>4</a:t>
            </a:r>
            <a:r>
              <a:rPr lang="zh-CN" altLang="en-US" dirty="0">
                <a:solidFill>
                  <a:schemeClr val="tx1"/>
                </a:solidFill>
              </a:rPr>
              <a:t>、安排大、中、小三类经销商参与针对消费者实际订单连调测试；（</a:t>
            </a:r>
            <a:r>
              <a:rPr lang="en-US" altLang="zh-CN" dirty="0">
                <a:solidFill>
                  <a:srgbClr val="FF0000"/>
                </a:solidFill>
              </a:rPr>
              <a:t>7.30</a:t>
            </a:r>
            <a:r>
              <a:rPr lang="zh-CN" altLang="en-US" dirty="0">
                <a:solidFill>
                  <a:srgbClr val="FF0000"/>
                </a:solidFill>
              </a:rPr>
              <a:t>前</a:t>
            </a:r>
            <a:r>
              <a:rPr lang="zh-CN" altLang="en-US" dirty="0">
                <a:solidFill>
                  <a:schemeClr val="tx1"/>
                </a:solidFill>
              </a:rPr>
              <a:t>）</a:t>
            </a:r>
            <a:endParaRPr lang="en-US" altLang="zh-CN" dirty="0">
              <a:solidFill>
                <a:schemeClr val="tx1"/>
              </a:solidFill>
            </a:endParaRPr>
          </a:p>
          <a:p>
            <a:r>
              <a:rPr lang="en-US" altLang="zh-CN" dirty="0">
                <a:solidFill>
                  <a:schemeClr val="tx1"/>
                </a:solidFill>
              </a:rPr>
              <a:t>5</a:t>
            </a:r>
            <a:r>
              <a:rPr lang="zh-CN" altLang="en-US" dirty="0">
                <a:solidFill>
                  <a:schemeClr val="tx1"/>
                </a:solidFill>
              </a:rPr>
              <a:t>、制定配套政策</a:t>
            </a:r>
            <a:r>
              <a:rPr lang="en-US" altLang="zh-CN" dirty="0">
                <a:solidFill>
                  <a:schemeClr val="tx1"/>
                </a:solidFill>
              </a:rPr>
              <a:t>&amp;</a:t>
            </a:r>
            <a:r>
              <a:rPr lang="zh-CN" altLang="en-US" dirty="0">
                <a:solidFill>
                  <a:schemeClr val="tx1"/>
                </a:solidFill>
              </a:rPr>
              <a:t>安排专职推广人员配合计价功能全国推广；（</a:t>
            </a:r>
            <a:r>
              <a:rPr lang="en-US" altLang="zh-CN" dirty="0">
                <a:solidFill>
                  <a:srgbClr val="FF0000"/>
                </a:solidFill>
              </a:rPr>
              <a:t>9.30</a:t>
            </a:r>
            <a:r>
              <a:rPr lang="zh-CN" altLang="en-US" dirty="0">
                <a:solidFill>
                  <a:srgbClr val="FF0000"/>
                </a:solidFill>
              </a:rPr>
              <a:t>前</a:t>
            </a:r>
            <a:r>
              <a:rPr lang="zh-CN" altLang="en-US" dirty="0">
                <a:solidFill>
                  <a:schemeClr val="tx1"/>
                </a:solidFill>
              </a:rPr>
              <a:t>）</a:t>
            </a:r>
            <a:endParaRPr lang="en-US" altLang="zh-CN" dirty="0">
              <a:solidFill>
                <a:schemeClr val="tx1"/>
              </a:solidFill>
            </a:endParaRPr>
          </a:p>
        </p:txBody>
      </p:sp>
      <p:cxnSp>
        <p:nvCxnSpPr>
          <p:cNvPr id="19" name="连接符: 曲线 18">
            <a:extLst>
              <a:ext uri="{FF2B5EF4-FFF2-40B4-BE49-F238E27FC236}">
                <a16:creationId xmlns:a16="http://schemas.microsoft.com/office/drawing/2014/main" id="{BBE8ABB7-CA18-4D14-A8FE-0E8280C1EC4E}"/>
              </a:ext>
            </a:extLst>
          </p:cNvPr>
          <p:cNvCxnSpPr>
            <a:cxnSpLocks/>
            <a:stCxn id="2" idx="6"/>
            <a:endCxn id="5" idx="1"/>
          </p:cNvCxnSpPr>
          <p:nvPr/>
        </p:nvCxnSpPr>
        <p:spPr>
          <a:xfrm flipV="1">
            <a:off x="994598" y="1309305"/>
            <a:ext cx="570871" cy="2175453"/>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485632D5-DEAE-48CF-A323-DF66E2E1C33F}"/>
              </a:ext>
            </a:extLst>
          </p:cNvPr>
          <p:cNvCxnSpPr>
            <a:cxnSpLocks/>
            <a:stCxn id="2" idx="6"/>
            <a:endCxn id="7" idx="1"/>
          </p:cNvCxnSpPr>
          <p:nvPr/>
        </p:nvCxnSpPr>
        <p:spPr>
          <a:xfrm flipV="1">
            <a:off x="994598" y="2431579"/>
            <a:ext cx="570871" cy="1053179"/>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曲线 24">
            <a:extLst>
              <a:ext uri="{FF2B5EF4-FFF2-40B4-BE49-F238E27FC236}">
                <a16:creationId xmlns:a16="http://schemas.microsoft.com/office/drawing/2014/main" id="{BA271CC5-8089-41DA-8694-4B6430CB862C}"/>
              </a:ext>
            </a:extLst>
          </p:cNvPr>
          <p:cNvCxnSpPr>
            <a:cxnSpLocks/>
            <a:stCxn id="2" idx="6"/>
            <a:endCxn id="9" idx="1"/>
          </p:cNvCxnSpPr>
          <p:nvPr/>
        </p:nvCxnSpPr>
        <p:spPr>
          <a:xfrm flipV="1">
            <a:off x="994598" y="3478946"/>
            <a:ext cx="570871" cy="5812"/>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DF98CFBD-0B7D-4741-A618-B9CBBCC23726}"/>
              </a:ext>
            </a:extLst>
          </p:cNvPr>
          <p:cNvCxnSpPr>
            <a:cxnSpLocks/>
            <a:stCxn id="2" idx="6"/>
            <a:endCxn id="11" idx="1"/>
          </p:cNvCxnSpPr>
          <p:nvPr/>
        </p:nvCxnSpPr>
        <p:spPr>
          <a:xfrm>
            <a:off x="994598" y="3484758"/>
            <a:ext cx="570871" cy="967540"/>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曲线 30">
            <a:extLst>
              <a:ext uri="{FF2B5EF4-FFF2-40B4-BE49-F238E27FC236}">
                <a16:creationId xmlns:a16="http://schemas.microsoft.com/office/drawing/2014/main" id="{A2B26E08-7DA0-45E0-B6DC-423DD693C2F7}"/>
              </a:ext>
            </a:extLst>
          </p:cNvPr>
          <p:cNvCxnSpPr>
            <a:cxnSpLocks/>
            <a:stCxn id="2" idx="6"/>
            <a:endCxn id="17" idx="1"/>
          </p:cNvCxnSpPr>
          <p:nvPr/>
        </p:nvCxnSpPr>
        <p:spPr>
          <a:xfrm>
            <a:off x="994598" y="3484758"/>
            <a:ext cx="570871" cy="2357921"/>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06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92CD00-18F1-4E6F-A4A4-D2C2A11080B2}"/>
              </a:ext>
            </a:extLst>
          </p:cNvPr>
          <p:cNvSpPr txBox="1"/>
          <p:nvPr/>
        </p:nvSpPr>
        <p:spPr>
          <a:xfrm>
            <a:off x="128384" y="148107"/>
            <a:ext cx="11802359"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14</a:t>
            </a:r>
            <a:r>
              <a:rPr lang="zh-CN" altLang="en-US" sz="2000" b="1" dirty="0">
                <a:latin typeface="微软雅黑" panose="020B0503020204020204" pitchFamily="34" charset="-122"/>
                <a:ea typeface="微软雅黑" panose="020B0503020204020204" pitchFamily="34" charset="-122"/>
              </a:rPr>
              <a:t>、营销计价项目后续推进风险与应对措施</a:t>
            </a:r>
          </a:p>
        </p:txBody>
      </p:sp>
      <p:sp>
        <p:nvSpPr>
          <p:cNvPr id="3" name="矩形 2">
            <a:extLst>
              <a:ext uri="{FF2B5EF4-FFF2-40B4-BE49-F238E27FC236}">
                <a16:creationId xmlns:a16="http://schemas.microsoft.com/office/drawing/2014/main" id="{B76645E3-BF9E-41EB-A112-DC7B9A8AB868}"/>
              </a:ext>
            </a:extLst>
          </p:cNvPr>
          <p:cNvSpPr/>
          <p:nvPr/>
        </p:nvSpPr>
        <p:spPr>
          <a:xfrm>
            <a:off x="233331" y="807194"/>
            <a:ext cx="5146762" cy="147565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nSpc>
                <a:spcPct val="120000"/>
              </a:lnSpc>
            </a:pPr>
            <a:r>
              <a:rPr lang="zh-CN" altLang="en-US" b="1" dirty="0">
                <a:solidFill>
                  <a:srgbClr val="FF0000"/>
                </a:solidFill>
              </a:rPr>
              <a:t>风险</a:t>
            </a:r>
            <a:r>
              <a:rPr lang="en-US" altLang="zh-CN" b="1" dirty="0">
                <a:solidFill>
                  <a:srgbClr val="FF0000"/>
                </a:solidFill>
              </a:rPr>
              <a:t>1</a:t>
            </a:r>
            <a:r>
              <a:rPr lang="zh-CN" altLang="en-US" b="1" dirty="0"/>
              <a:t>：业务规则复杂，技术难度高</a:t>
            </a:r>
            <a:endParaRPr lang="en-US" altLang="zh-CN" b="1" dirty="0"/>
          </a:p>
          <a:p>
            <a:pPr>
              <a:lnSpc>
                <a:spcPct val="120000"/>
              </a:lnSpc>
            </a:pPr>
            <a:r>
              <a:rPr lang="zh-CN" altLang="en-US" sz="1600" dirty="0"/>
              <a:t>当前营销计价整体技术方案需要支持套餐等</a:t>
            </a:r>
            <a:r>
              <a:rPr lang="en-US" altLang="zh-CN" sz="1600" dirty="0"/>
              <a:t>3</a:t>
            </a:r>
            <a:r>
              <a:rPr lang="zh-CN" altLang="en-US" sz="1600" dirty="0"/>
              <a:t>种计价层级、投影计价等</a:t>
            </a:r>
            <a:r>
              <a:rPr lang="en-US" altLang="zh-CN" sz="1600" dirty="0"/>
              <a:t>5</a:t>
            </a:r>
            <a:r>
              <a:rPr lang="zh-CN" altLang="en-US" sz="1600" dirty="0"/>
              <a:t>种计价模式的复杂营销计价。从而导致整个营销计价功能技术实现难度提高。</a:t>
            </a:r>
            <a:endParaRPr lang="zh-CN" altLang="en-US" dirty="0"/>
          </a:p>
        </p:txBody>
      </p:sp>
      <p:sp>
        <p:nvSpPr>
          <p:cNvPr id="20" name="矩形 19">
            <a:extLst>
              <a:ext uri="{FF2B5EF4-FFF2-40B4-BE49-F238E27FC236}">
                <a16:creationId xmlns:a16="http://schemas.microsoft.com/office/drawing/2014/main" id="{0C68D9C9-F484-4714-AA6A-67CCE2DA307A}"/>
              </a:ext>
            </a:extLst>
          </p:cNvPr>
          <p:cNvSpPr/>
          <p:nvPr/>
        </p:nvSpPr>
        <p:spPr>
          <a:xfrm>
            <a:off x="6441800" y="807194"/>
            <a:ext cx="5388645" cy="147565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zh-CN" altLang="en-US" b="1" dirty="0"/>
              <a:t>应对措施：</a:t>
            </a:r>
            <a:endParaRPr lang="en-US" altLang="zh-CN" b="1" dirty="0"/>
          </a:p>
          <a:p>
            <a:r>
              <a:rPr lang="en-US" altLang="zh-CN" sz="1600" dirty="0"/>
              <a:t>1</a:t>
            </a:r>
            <a:r>
              <a:rPr lang="zh-CN" altLang="en-US" sz="1600" dirty="0"/>
              <a:t>、在最大程度满足当前业务需求的前提下</a:t>
            </a:r>
            <a:r>
              <a:rPr lang="zh-CN" altLang="en-US" dirty="0"/>
              <a:t>，</a:t>
            </a:r>
            <a:r>
              <a:rPr lang="zh-CN" altLang="en-US" sz="1600" dirty="0"/>
              <a:t>建议各营销业务部门适度调整套餐营销计价的业务复杂度；</a:t>
            </a:r>
            <a:endParaRPr lang="en-US" altLang="zh-CN" sz="1600" dirty="0"/>
          </a:p>
          <a:p>
            <a:r>
              <a:rPr lang="en-US" altLang="zh-CN" sz="1600" dirty="0"/>
              <a:t>2</a:t>
            </a:r>
            <a:r>
              <a:rPr lang="zh-CN" altLang="en-US" sz="1600" dirty="0"/>
              <a:t>、对业务复杂度、必要性、技术实现难度进行综合排序，投入重点技术资源保证业务价值高的功能高质量实现。</a:t>
            </a:r>
          </a:p>
        </p:txBody>
      </p:sp>
      <p:sp>
        <p:nvSpPr>
          <p:cNvPr id="21" name="矩形 20">
            <a:extLst>
              <a:ext uri="{FF2B5EF4-FFF2-40B4-BE49-F238E27FC236}">
                <a16:creationId xmlns:a16="http://schemas.microsoft.com/office/drawing/2014/main" id="{6625B5FC-7AE0-4253-B4CE-B4A43D6002AD}"/>
              </a:ext>
            </a:extLst>
          </p:cNvPr>
          <p:cNvSpPr/>
          <p:nvPr/>
        </p:nvSpPr>
        <p:spPr>
          <a:xfrm>
            <a:off x="233331" y="2340653"/>
            <a:ext cx="5146762" cy="172055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zh-CN" altLang="en-US" b="1" dirty="0">
                <a:solidFill>
                  <a:srgbClr val="FF0000"/>
                </a:solidFill>
              </a:rPr>
              <a:t>风险</a:t>
            </a:r>
            <a:r>
              <a:rPr lang="en-US" altLang="zh-CN" b="1" dirty="0">
                <a:solidFill>
                  <a:srgbClr val="FF0000"/>
                </a:solidFill>
              </a:rPr>
              <a:t>2</a:t>
            </a:r>
            <a:r>
              <a:rPr lang="zh-CN" altLang="en-US" b="1" dirty="0"/>
              <a:t>：配合部门</a:t>
            </a:r>
            <a:r>
              <a:rPr lang="en-US" altLang="zh-CN" b="1" dirty="0"/>
              <a:t>&amp;</a:t>
            </a:r>
            <a:r>
              <a:rPr lang="zh-CN" altLang="en-US" b="1" dirty="0"/>
              <a:t>事项多，协调推进难度高</a:t>
            </a:r>
            <a:endParaRPr lang="en-US" altLang="zh-CN" b="1" dirty="0"/>
          </a:p>
          <a:p>
            <a:pPr>
              <a:lnSpc>
                <a:spcPct val="120000"/>
              </a:lnSpc>
            </a:pPr>
            <a:r>
              <a:rPr lang="zh-CN" altLang="en-US" sz="1600" dirty="0"/>
              <a:t>项目推进涉及</a:t>
            </a:r>
            <a:r>
              <a:rPr lang="en-US" altLang="zh-CN" sz="1600" dirty="0"/>
              <a:t>7</a:t>
            </a:r>
            <a:r>
              <a:rPr lang="zh-CN" altLang="en-US" sz="1600" dirty="0"/>
              <a:t>大对接方、</a:t>
            </a:r>
            <a:r>
              <a:rPr lang="en-US" altLang="zh-CN" sz="1600" dirty="0"/>
              <a:t>14</a:t>
            </a:r>
            <a:r>
              <a:rPr lang="zh-CN" altLang="en-US" sz="1600" dirty="0"/>
              <a:t>大配合对接事项。后续项目组在实施过程的协调推进难度高，容易出现因为某个配合对接实现延误导致整个项目无法按期交付。</a:t>
            </a:r>
          </a:p>
        </p:txBody>
      </p:sp>
      <p:sp>
        <p:nvSpPr>
          <p:cNvPr id="23" name="矩形 22">
            <a:extLst>
              <a:ext uri="{FF2B5EF4-FFF2-40B4-BE49-F238E27FC236}">
                <a16:creationId xmlns:a16="http://schemas.microsoft.com/office/drawing/2014/main" id="{D67DBA84-EBD3-4AF8-AB29-A5D469A0C7A6}"/>
              </a:ext>
            </a:extLst>
          </p:cNvPr>
          <p:cNvSpPr/>
          <p:nvPr/>
        </p:nvSpPr>
        <p:spPr>
          <a:xfrm>
            <a:off x="6441800" y="2340653"/>
            <a:ext cx="5388645" cy="1720550"/>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zh-CN" altLang="en-US" b="1" dirty="0"/>
              <a:t>应对措施：</a:t>
            </a:r>
            <a:endParaRPr lang="en-US" altLang="zh-CN" b="1" dirty="0"/>
          </a:p>
          <a:p>
            <a:r>
              <a:rPr lang="en-US" altLang="zh-CN" sz="1600" dirty="0"/>
              <a:t>1</a:t>
            </a:r>
            <a:r>
              <a:rPr lang="zh-CN" altLang="en-US" sz="1600" dirty="0"/>
              <a:t>、建议各配合对接事项的执行进度与质量具体到责任人；确保事事责任到人；</a:t>
            </a:r>
            <a:endParaRPr lang="en-US" altLang="zh-CN" sz="1600" dirty="0"/>
          </a:p>
          <a:p>
            <a:r>
              <a:rPr lang="en-US" altLang="zh-CN" sz="1600" dirty="0"/>
              <a:t>2</a:t>
            </a:r>
            <a:r>
              <a:rPr lang="zh-CN" altLang="en-US" sz="1600" dirty="0"/>
              <a:t>、相关配合事项工作成果与责任人个人绩效、部门绩效挂钩，确保相关责任人、负责人全力配合推进营销计价项目相关配合事项；</a:t>
            </a:r>
          </a:p>
        </p:txBody>
      </p:sp>
      <p:sp>
        <p:nvSpPr>
          <p:cNvPr id="24" name="矩形 23">
            <a:extLst>
              <a:ext uri="{FF2B5EF4-FFF2-40B4-BE49-F238E27FC236}">
                <a16:creationId xmlns:a16="http://schemas.microsoft.com/office/drawing/2014/main" id="{13CB6C8B-02F5-42F8-9171-17B8B1EEF556}"/>
              </a:ext>
            </a:extLst>
          </p:cNvPr>
          <p:cNvSpPr/>
          <p:nvPr/>
        </p:nvSpPr>
        <p:spPr>
          <a:xfrm>
            <a:off x="233331" y="4146337"/>
            <a:ext cx="5146762" cy="141048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zh-CN" altLang="en-US" b="1" dirty="0">
                <a:solidFill>
                  <a:srgbClr val="FF0000"/>
                </a:solidFill>
              </a:rPr>
              <a:t>风险</a:t>
            </a:r>
            <a:r>
              <a:rPr lang="en-US" altLang="zh-CN" b="1" dirty="0">
                <a:solidFill>
                  <a:srgbClr val="FF0000"/>
                </a:solidFill>
              </a:rPr>
              <a:t>3</a:t>
            </a:r>
            <a:r>
              <a:rPr lang="zh-CN" altLang="en-US" b="1" dirty="0"/>
              <a:t>：实施计划短，按期交付压力大</a:t>
            </a:r>
            <a:endParaRPr lang="en-US" altLang="zh-CN" b="1" dirty="0"/>
          </a:p>
          <a:p>
            <a:pPr>
              <a:lnSpc>
                <a:spcPct val="120000"/>
              </a:lnSpc>
            </a:pPr>
            <a:r>
              <a:rPr lang="zh-CN" altLang="en-US" sz="1600" dirty="0"/>
              <a:t>项目从确定供应商，到第一版功能正式发布，整个</a:t>
            </a:r>
            <a:r>
              <a:rPr lang="zh-CN" altLang="en-US" sz="1600" dirty="0">
                <a:solidFill>
                  <a:srgbClr val="FF0000"/>
                </a:solidFill>
              </a:rPr>
              <a:t>实施周期不足一个半月</a:t>
            </a:r>
            <a:r>
              <a:rPr lang="zh-CN" altLang="en-US" sz="1600" dirty="0"/>
              <a:t>，但需要交付的功能多、复杂度高。容易出现项目无法按期、保证质量的交付风险。</a:t>
            </a:r>
          </a:p>
        </p:txBody>
      </p:sp>
      <p:sp>
        <p:nvSpPr>
          <p:cNvPr id="26" name="矩形 25">
            <a:extLst>
              <a:ext uri="{FF2B5EF4-FFF2-40B4-BE49-F238E27FC236}">
                <a16:creationId xmlns:a16="http://schemas.microsoft.com/office/drawing/2014/main" id="{F4CF7C7F-AF32-4494-8C2D-C7EAE3633C24}"/>
              </a:ext>
            </a:extLst>
          </p:cNvPr>
          <p:cNvSpPr/>
          <p:nvPr/>
        </p:nvSpPr>
        <p:spPr>
          <a:xfrm>
            <a:off x="6441800" y="4146337"/>
            <a:ext cx="5388645" cy="1410482"/>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zh-CN" altLang="en-US" b="1" dirty="0"/>
              <a:t>应对措施：</a:t>
            </a:r>
            <a:endParaRPr lang="en-US" altLang="zh-CN" b="1" dirty="0"/>
          </a:p>
          <a:p>
            <a:r>
              <a:rPr lang="en-US" altLang="zh-CN" sz="1600" dirty="0">
                <a:solidFill>
                  <a:schemeClr val="tx1"/>
                </a:solidFill>
              </a:rPr>
              <a:t>1</a:t>
            </a:r>
            <a:r>
              <a:rPr lang="zh-CN" altLang="en-US" sz="1600" dirty="0">
                <a:solidFill>
                  <a:schemeClr val="tx1"/>
                </a:solidFill>
              </a:rPr>
              <a:t>、项目组全员采取“</a:t>
            </a:r>
            <a:r>
              <a:rPr lang="en-US" altLang="zh-CN" sz="1600" dirty="0">
                <a:solidFill>
                  <a:schemeClr val="tx1"/>
                </a:solidFill>
              </a:rPr>
              <a:t>996</a:t>
            </a:r>
            <a:r>
              <a:rPr lang="zh-CN" altLang="en-US" sz="1600" dirty="0">
                <a:solidFill>
                  <a:schemeClr val="tx1"/>
                </a:solidFill>
              </a:rPr>
              <a:t>模式” 加班加点投入，推动项目工期全力向前追赶；</a:t>
            </a:r>
            <a:endParaRPr lang="en-US" altLang="zh-CN" sz="1600" dirty="0">
              <a:solidFill>
                <a:schemeClr val="tx1"/>
              </a:solidFill>
            </a:endParaRPr>
          </a:p>
          <a:p>
            <a:r>
              <a:rPr lang="en-US" altLang="zh-CN" sz="1600" dirty="0">
                <a:solidFill>
                  <a:schemeClr val="tx1"/>
                </a:solidFill>
              </a:rPr>
              <a:t>2</a:t>
            </a:r>
            <a:r>
              <a:rPr lang="zh-CN" altLang="en-US" sz="1600" dirty="0">
                <a:solidFill>
                  <a:schemeClr val="tx1"/>
                </a:solidFill>
              </a:rPr>
              <a:t>、项目实施结果与项目组全员绩效挂钩，提升项目组全员的工作积极性；</a:t>
            </a:r>
            <a:endParaRPr lang="en-US" altLang="zh-CN" sz="1600" dirty="0">
              <a:solidFill>
                <a:schemeClr val="tx1"/>
              </a:solidFill>
            </a:endParaRPr>
          </a:p>
        </p:txBody>
      </p:sp>
      <p:sp>
        <p:nvSpPr>
          <p:cNvPr id="27" name="矩形 26">
            <a:extLst>
              <a:ext uri="{FF2B5EF4-FFF2-40B4-BE49-F238E27FC236}">
                <a16:creationId xmlns:a16="http://schemas.microsoft.com/office/drawing/2014/main" id="{3DD23ED3-72F0-4086-9216-D42E9795DCEF}"/>
              </a:ext>
            </a:extLst>
          </p:cNvPr>
          <p:cNvSpPr/>
          <p:nvPr/>
        </p:nvSpPr>
        <p:spPr>
          <a:xfrm>
            <a:off x="5463956" y="807194"/>
            <a:ext cx="893981" cy="147565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b="1" dirty="0"/>
              <a:t>高</a:t>
            </a:r>
            <a:endParaRPr lang="en-US" altLang="zh-CN" b="1" dirty="0"/>
          </a:p>
          <a:p>
            <a:pPr algn="ctr"/>
            <a:r>
              <a:rPr lang="zh-CN" altLang="en-US" sz="1100" b="1" dirty="0">
                <a:solidFill>
                  <a:schemeClr val="tx1"/>
                </a:solidFill>
              </a:rPr>
              <a:t>风险度</a:t>
            </a:r>
          </a:p>
        </p:txBody>
      </p:sp>
      <p:sp>
        <p:nvSpPr>
          <p:cNvPr id="29" name="矩形 28">
            <a:extLst>
              <a:ext uri="{FF2B5EF4-FFF2-40B4-BE49-F238E27FC236}">
                <a16:creationId xmlns:a16="http://schemas.microsoft.com/office/drawing/2014/main" id="{B5603EC8-0003-41D6-A799-883FCC4CB127}"/>
              </a:ext>
            </a:extLst>
          </p:cNvPr>
          <p:cNvSpPr/>
          <p:nvPr/>
        </p:nvSpPr>
        <p:spPr>
          <a:xfrm>
            <a:off x="5463955" y="2340653"/>
            <a:ext cx="893981" cy="17205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b="1" dirty="0"/>
              <a:t>高</a:t>
            </a:r>
            <a:endParaRPr lang="en-US" altLang="zh-CN" b="1" dirty="0"/>
          </a:p>
          <a:p>
            <a:pPr lvl="0" algn="ctr"/>
            <a:r>
              <a:rPr lang="zh-CN" altLang="en-US" sz="1100" b="1" dirty="0">
                <a:solidFill>
                  <a:prstClr val="black"/>
                </a:solidFill>
              </a:rPr>
              <a:t>风险度</a:t>
            </a:r>
          </a:p>
        </p:txBody>
      </p:sp>
      <p:sp>
        <p:nvSpPr>
          <p:cNvPr id="30" name="矩形 29">
            <a:extLst>
              <a:ext uri="{FF2B5EF4-FFF2-40B4-BE49-F238E27FC236}">
                <a16:creationId xmlns:a16="http://schemas.microsoft.com/office/drawing/2014/main" id="{CAFE1C2A-2236-4EFB-9FC9-8392723C5907}"/>
              </a:ext>
            </a:extLst>
          </p:cNvPr>
          <p:cNvSpPr/>
          <p:nvPr/>
        </p:nvSpPr>
        <p:spPr>
          <a:xfrm>
            <a:off x="5463954" y="4145284"/>
            <a:ext cx="893981" cy="14104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b="1" dirty="0"/>
              <a:t>高</a:t>
            </a:r>
            <a:endParaRPr lang="en-US" altLang="zh-CN" b="1" dirty="0"/>
          </a:p>
          <a:p>
            <a:pPr lvl="0" algn="ctr"/>
            <a:r>
              <a:rPr lang="zh-CN" altLang="en-US" sz="1100" b="1" dirty="0">
                <a:solidFill>
                  <a:prstClr val="black"/>
                </a:solidFill>
              </a:rPr>
              <a:t>风险度</a:t>
            </a:r>
          </a:p>
        </p:txBody>
      </p:sp>
      <p:sp>
        <p:nvSpPr>
          <p:cNvPr id="32" name="矩形 31">
            <a:extLst>
              <a:ext uri="{FF2B5EF4-FFF2-40B4-BE49-F238E27FC236}">
                <a16:creationId xmlns:a16="http://schemas.microsoft.com/office/drawing/2014/main" id="{931FCC25-E4D2-4E1E-B6BC-EBCA9D428A8A}"/>
              </a:ext>
            </a:extLst>
          </p:cNvPr>
          <p:cNvSpPr/>
          <p:nvPr/>
        </p:nvSpPr>
        <p:spPr>
          <a:xfrm>
            <a:off x="233331" y="5640900"/>
            <a:ext cx="5146762" cy="999533"/>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r>
              <a:rPr lang="zh-CN" altLang="en-US" b="1" dirty="0">
                <a:solidFill>
                  <a:srgbClr val="FF0000"/>
                </a:solidFill>
              </a:rPr>
              <a:t>风险</a:t>
            </a:r>
            <a:r>
              <a:rPr lang="en-US" altLang="zh-CN" b="1" dirty="0">
                <a:solidFill>
                  <a:srgbClr val="FF0000"/>
                </a:solidFill>
              </a:rPr>
              <a:t>4</a:t>
            </a:r>
            <a:r>
              <a:rPr lang="zh-CN" altLang="en-US" b="1" dirty="0"/>
              <a:t>：特例计价支撑少，小众场景不满足</a:t>
            </a:r>
            <a:endParaRPr lang="en-US" altLang="zh-CN" b="1" dirty="0"/>
          </a:p>
          <a:p>
            <a:pPr>
              <a:lnSpc>
                <a:spcPct val="120000"/>
              </a:lnSpc>
            </a:pPr>
            <a:r>
              <a:rPr lang="zh-CN" altLang="en-US" sz="1600" dirty="0"/>
              <a:t>当前营销计价功能无法支持套餐、组合件明细补差的计价，无法满足部分特殊小众场景下的营销计价要求。</a:t>
            </a:r>
          </a:p>
        </p:txBody>
      </p:sp>
      <p:sp>
        <p:nvSpPr>
          <p:cNvPr id="33" name="矩形 32">
            <a:extLst>
              <a:ext uri="{FF2B5EF4-FFF2-40B4-BE49-F238E27FC236}">
                <a16:creationId xmlns:a16="http://schemas.microsoft.com/office/drawing/2014/main" id="{1DEF078E-DC5C-464D-8CA3-A8B6588AA6D9}"/>
              </a:ext>
            </a:extLst>
          </p:cNvPr>
          <p:cNvSpPr/>
          <p:nvPr/>
        </p:nvSpPr>
        <p:spPr>
          <a:xfrm>
            <a:off x="6441800" y="5640900"/>
            <a:ext cx="5388645" cy="999533"/>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zh-CN" altLang="en-US" b="1" dirty="0"/>
              <a:t>应对措施：</a:t>
            </a:r>
            <a:endParaRPr lang="en-US" altLang="zh-CN" b="1" dirty="0"/>
          </a:p>
          <a:p>
            <a:r>
              <a:rPr lang="en-US" altLang="zh-CN" sz="1600" dirty="0"/>
              <a:t>1</a:t>
            </a:r>
            <a:r>
              <a:rPr lang="zh-CN" altLang="en-US" sz="1600" dirty="0"/>
              <a:t>、下发无法满足的特例计价场景说明文档指引商场注意；</a:t>
            </a:r>
            <a:endParaRPr lang="en-US" altLang="zh-CN" sz="1600" dirty="0"/>
          </a:p>
          <a:p>
            <a:r>
              <a:rPr lang="en-US" altLang="zh-CN" sz="1600" dirty="0"/>
              <a:t>2</a:t>
            </a:r>
            <a:r>
              <a:rPr lang="zh-CN" altLang="en-US" sz="1600" dirty="0"/>
              <a:t>、在营销计价功能界面上高亮、标红提醒操作人员注意。</a:t>
            </a:r>
          </a:p>
        </p:txBody>
      </p:sp>
      <p:sp>
        <p:nvSpPr>
          <p:cNvPr id="34" name="矩形 33">
            <a:extLst>
              <a:ext uri="{FF2B5EF4-FFF2-40B4-BE49-F238E27FC236}">
                <a16:creationId xmlns:a16="http://schemas.microsoft.com/office/drawing/2014/main" id="{E698D0CF-3106-4237-9F60-303C4BD0E147}"/>
              </a:ext>
            </a:extLst>
          </p:cNvPr>
          <p:cNvSpPr/>
          <p:nvPr/>
        </p:nvSpPr>
        <p:spPr>
          <a:xfrm>
            <a:off x="5463954" y="5639847"/>
            <a:ext cx="893981" cy="99953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b="1" dirty="0"/>
              <a:t>中</a:t>
            </a:r>
            <a:endParaRPr lang="en-US" altLang="zh-CN" b="1" dirty="0"/>
          </a:p>
          <a:p>
            <a:pPr lvl="0" algn="ctr"/>
            <a:r>
              <a:rPr lang="zh-CN" altLang="en-US" sz="1100" b="1" dirty="0">
                <a:solidFill>
                  <a:prstClr val="black"/>
                </a:solidFill>
              </a:rPr>
              <a:t>风险度</a:t>
            </a:r>
          </a:p>
        </p:txBody>
      </p:sp>
    </p:spTree>
    <p:extLst>
      <p:ext uri="{BB962C8B-B14F-4D97-AF65-F5344CB8AC3E}">
        <p14:creationId xmlns:p14="http://schemas.microsoft.com/office/powerpoint/2010/main" val="208825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a:extLst>
              <a:ext uri="{FF2B5EF4-FFF2-40B4-BE49-F238E27FC236}">
                <a16:creationId xmlns:a16="http://schemas.microsoft.com/office/drawing/2014/main" id="{A8C2A72C-F06E-4A74-9B68-7AC565135E97}"/>
              </a:ext>
            </a:extLst>
          </p:cNvPr>
          <p:cNvSpPr/>
          <p:nvPr/>
        </p:nvSpPr>
        <p:spPr>
          <a:xfrm>
            <a:off x="8367485" y="1111569"/>
            <a:ext cx="3164115" cy="1181523"/>
          </a:xfrm>
          <a:prstGeom prst="rect">
            <a:avLst/>
          </a:prstGeom>
          <a:solidFill>
            <a:srgbClr val="FF0000">
              <a:alpha val="10000"/>
            </a:srgb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B1509ED-86ED-4130-A614-1D7C0184D9D7}"/>
              </a:ext>
            </a:extLst>
          </p:cNvPr>
          <p:cNvSpPr/>
          <p:nvPr/>
        </p:nvSpPr>
        <p:spPr>
          <a:xfrm>
            <a:off x="8963608" y="2827830"/>
            <a:ext cx="2376196" cy="2564308"/>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sz="2800" b="1" dirty="0"/>
              <a:t>MSCS</a:t>
            </a:r>
            <a:r>
              <a:rPr lang="zh-CN" altLang="en-US" sz="2800" b="1" dirty="0"/>
              <a:t>（计价）</a:t>
            </a:r>
          </a:p>
        </p:txBody>
      </p:sp>
      <p:sp>
        <p:nvSpPr>
          <p:cNvPr id="19" name="矩形 18">
            <a:extLst>
              <a:ext uri="{FF2B5EF4-FFF2-40B4-BE49-F238E27FC236}">
                <a16:creationId xmlns:a16="http://schemas.microsoft.com/office/drawing/2014/main" id="{ED2BE6EA-6582-4C16-BDD8-6084E468C3AC}"/>
              </a:ext>
            </a:extLst>
          </p:cNvPr>
          <p:cNvSpPr/>
          <p:nvPr/>
        </p:nvSpPr>
        <p:spPr>
          <a:xfrm>
            <a:off x="4935885" y="2827829"/>
            <a:ext cx="2656114" cy="306427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sz="2800" b="1" dirty="0"/>
              <a:t>MTDS</a:t>
            </a:r>
            <a:endParaRPr lang="zh-CN" altLang="en-US" sz="2800" b="1" dirty="0"/>
          </a:p>
        </p:txBody>
      </p:sp>
      <p:pic>
        <p:nvPicPr>
          <p:cNvPr id="21" name="图片 20">
            <a:extLst>
              <a:ext uri="{FF2B5EF4-FFF2-40B4-BE49-F238E27FC236}">
                <a16:creationId xmlns:a16="http://schemas.microsoft.com/office/drawing/2014/main" id="{3E064AE2-5C23-4DB1-9725-1FA34E459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421" y="1856159"/>
            <a:ext cx="699041" cy="631616"/>
          </a:xfrm>
          <a:prstGeom prst="rect">
            <a:avLst/>
          </a:prstGeom>
        </p:spPr>
      </p:pic>
      <p:pic>
        <p:nvPicPr>
          <p:cNvPr id="22" name="图片 21">
            <a:extLst>
              <a:ext uri="{FF2B5EF4-FFF2-40B4-BE49-F238E27FC236}">
                <a16:creationId xmlns:a16="http://schemas.microsoft.com/office/drawing/2014/main" id="{5E914EE3-FE72-4D4F-B399-A3130A4AF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1143" y="6025252"/>
            <a:ext cx="717359" cy="651022"/>
          </a:xfrm>
          <a:prstGeom prst="rect">
            <a:avLst/>
          </a:prstGeom>
        </p:spPr>
      </p:pic>
      <p:cxnSp>
        <p:nvCxnSpPr>
          <p:cNvPr id="24" name="直接箭头连接符 23">
            <a:extLst>
              <a:ext uri="{FF2B5EF4-FFF2-40B4-BE49-F238E27FC236}">
                <a16:creationId xmlns:a16="http://schemas.microsoft.com/office/drawing/2014/main" id="{9275CA91-A643-45F8-9E3A-BFC1D0F44991}"/>
              </a:ext>
            </a:extLst>
          </p:cNvPr>
          <p:cNvCxnSpPr>
            <a:cxnSpLocks/>
            <a:stCxn id="20" idx="3"/>
            <a:endCxn id="21" idx="0"/>
          </p:cNvCxnSpPr>
          <p:nvPr/>
        </p:nvCxnSpPr>
        <p:spPr>
          <a:xfrm>
            <a:off x="5231846" y="1236110"/>
            <a:ext cx="1032096" cy="62004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7" name="矩形 16">
            <a:extLst>
              <a:ext uri="{FF2B5EF4-FFF2-40B4-BE49-F238E27FC236}">
                <a16:creationId xmlns:a16="http://schemas.microsoft.com/office/drawing/2014/main" id="{D78C913B-5DD0-4E60-AEE2-A55E1BC75756}"/>
              </a:ext>
            </a:extLst>
          </p:cNvPr>
          <p:cNvSpPr/>
          <p:nvPr/>
        </p:nvSpPr>
        <p:spPr>
          <a:xfrm>
            <a:off x="9046564" y="3327816"/>
            <a:ext cx="2196060" cy="1423804"/>
          </a:xfrm>
          <a:prstGeom prst="rect">
            <a:avLst/>
          </a:prstGeom>
          <a:gradFill>
            <a:gsLst>
              <a:gs pos="0">
                <a:schemeClr val="accent1">
                  <a:lumMod val="110000"/>
                  <a:satMod val="105000"/>
                  <a:tint val="67000"/>
                  <a:alpha val="40000"/>
                </a:schemeClr>
              </a:gs>
              <a:gs pos="50000">
                <a:schemeClr val="accent1">
                  <a:lumMod val="105000"/>
                  <a:satMod val="103000"/>
                  <a:tint val="73000"/>
                  <a:alpha val="40000"/>
                </a:schemeClr>
              </a:gs>
              <a:gs pos="100000">
                <a:schemeClr val="accent1">
                  <a:lumMod val="105000"/>
                  <a:satMod val="109000"/>
                  <a:tint val="81000"/>
                  <a:alpha val="40000"/>
                </a:schemeClr>
              </a:gs>
            </a:gsLs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b="1" dirty="0"/>
              <a:t>生产计价模块</a:t>
            </a:r>
          </a:p>
        </p:txBody>
      </p:sp>
      <p:sp>
        <p:nvSpPr>
          <p:cNvPr id="23" name="矩形: 圆角 22">
            <a:extLst>
              <a:ext uri="{FF2B5EF4-FFF2-40B4-BE49-F238E27FC236}">
                <a16:creationId xmlns:a16="http://schemas.microsoft.com/office/drawing/2014/main" id="{8129F331-2EA2-4661-B563-FAF842322A5A}"/>
              </a:ext>
            </a:extLst>
          </p:cNvPr>
          <p:cNvSpPr/>
          <p:nvPr/>
        </p:nvSpPr>
        <p:spPr>
          <a:xfrm>
            <a:off x="9236338" y="3695929"/>
            <a:ext cx="1816512" cy="44959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t>部件实时计价模式</a:t>
            </a:r>
          </a:p>
        </p:txBody>
      </p:sp>
      <p:sp>
        <p:nvSpPr>
          <p:cNvPr id="25" name="矩形: 圆角 24">
            <a:extLst>
              <a:ext uri="{FF2B5EF4-FFF2-40B4-BE49-F238E27FC236}">
                <a16:creationId xmlns:a16="http://schemas.microsoft.com/office/drawing/2014/main" id="{9CDFACC4-76F9-4514-9DEA-EA8C8F5364AA}"/>
              </a:ext>
            </a:extLst>
          </p:cNvPr>
          <p:cNvSpPr/>
          <p:nvPr/>
        </p:nvSpPr>
        <p:spPr>
          <a:xfrm>
            <a:off x="9243450" y="4195462"/>
            <a:ext cx="1816512" cy="44959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t>方案整体计价模式</a:t>
            </a:r>
          </a:p>
        </p:txBody>
      </p:sp>
      <p:sp>
        <p:nvSpPr>
          <p:cNvPr id="26" name="矩形 25">
            <a:extLst>
              <a:ext uri="{FF2B5EF4-FFF2-40B4-BE49-F238E27FC236}">
                <a16:creationId xmlns:a16="http://schemas.microsoft.com/office/drawing/2014/main" id="{13B9E757-2777-4B22-9EB8-5A2C607D7E53}"/>
              </a:ext>
            </a:extLst>
          </p:cNvPr>
          <p:cNvSpPr/>
          <p:nvPr/>
        </p:nvSpPr>
        <p:spPr>
          <a:xfrm>
            <a:off x="9038331" y="4798874"/>
            <a:ext cx="2196060" cy="533650"/>
          </a:xfrm>
          <a:prstGeom prst="rect">
            <a:avLst/>
          </a:prstGeom>
          <a:gradFill>
            <a:gsLst>
              <a:gs pos="0">
                <a:schemeClr val="accent1">
                  <a:lumMod val="110000"/>
                  <a:satMod val="105000"/>
                  <a:tint val="67000"/>
                  <a:alpha val="40000"/>
                </a:schemeClr>
              </a:gs>
              <a:gs pos="50000">
                <a:schemeClr val="accent1">
                  <a:lumMod val="105000"/>
                  <a:satMod val="103000"/>
                  <a:tint val="73000"/>
                  <a:alpha val="40000"/>
                </a:schemeClr>
              </a:gs>
              <a:gs pos="100000">
                <a:schemeClr val="accent1">
                  <a:lumMod val="105000"/>
                  <a:satMod val="109000"/>
                  <a:tint val="81000"/>
                  <a:alpha val="4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t>产品</a:t>
            </a:r>
            <a:r>
              <a:rPr lang="en-US" altLang="zh-CN" b="1" dirty="0"/>
              <a:t>&amp;</a:t>
            </a:r>
            <a:r>
              <a:rPr lang="zh-CN" altLang="en-US" b="1" dirty="0"/>
              <a:t>部件</a:t>
            </a:r>
            <a:endParaRPr lang="en-US" altLang="zh-CN" b="1" dirty="0"/>
          </a:p>
          <a:p>
            <a:pPr algn="ctr"/>
            <a:r>
              <a:rPr lang="zh-CN" altLang="en-US" b="1" dirty="0"/>
              <a:t>生产价目表</a:t>
            </a:r>
          </a:p>
        </p:txBody>
      </p:sp>
      <p:sp>
        <p:nvSpPr>
          <p:cNvPr id="27" name="矩形 26">
            <a:extLst>
              <a:ext uri="{FF2B5EF4-FFF2-40B4-BE49-F238E27FC236}">
                <a16:creationId xmlns:a16="http://schemas.microsoft.com/office/drawing/2014/main" id="{C8E7BBB7-AB79-4BAE-AE44-48921FE11E65}"/>
              </a:ext>
            </a:extLst>
          </p:cNvPr>
          <p:cNvSpPr/>
          <p:nvPr/>
        </p:nvSpPr>
        <p:spPr>
          <a:xfrm>
            <a:off x="852196" y="2827829"/>
            <a:ext cx="2848942" cy="306427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zh-CN" altLang="en-US" sz="2800" b="1" dirty="0"/>
              <a:t>设计软件</a:t>
            </a:r>
          </a:p>
        </p:txBody>
      </p:sp>
      <p:sp>
        <p:nvSpPr>
          <p:cNvPr id="28" name="矩形 27">
            <a:extLst>
              <a:ext uri="{FF2B5EF4-FFF2-40B4-BE49-F238E27FC236}">
                <a16:creationId xmlns:a16="http://schemas.microsoft.com/office/drawing/2014/main" id="{ABFB13B5-F863-434A-A6DB-E09888A420AB}"/>
              </a:ext>
            </a:extLst>
          </p:cNvPr>
          <p:cNvSpPr/>
          <p:nvPr/>
        </p:nvSpPr>
        <p:spPr>
          <a:xfrm>
            <a:off x="890152" y="4644514"/>
            <a:ext cx="2742561" cy="1172908"/>
          </a:xfrm>
          <a:prstGeom prst="rect">
            <a:avLst/>
          </a:prstGeom>
          <a:gradFill>
            <a:gsLst>
              <a:gs pos="0">
                <a:schemeClr val="accent1">
                  <a:lumMod val="110000"/>
                  <a:satMod val="105000"/>
                  <a:tint val="67000"/>
                  <a:alpha val="40000"/>
                </a:schemeClr>
              </a:gs>
              <a:gs pos="50000">
                <a:schemeClr val="accent1">
                  <a:lumMod val="105000"/>
                  <a:satMod val="103000"/>
                  <a:tint val="73000"/>
                  <a:alpha val="40000"/>
                </a:schemeClr>
              </a:gs>
              <a:gs pos="100000">
                <a:schemeClr val="accent1">
                  <a:lumMod val="105000"/>
                  <a:satMod val="109000"/>
                  <a:tint val="81000"/>
                  <a:alpha val="40000"/>
                </a:schemeClr>
              </a:gs>
            </a:gsLs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b="1" dirty="0"/>
              <a:t>营销计价模块</a:t>
            </a:r>
          </a:p>
        </p:txBody>
      </p:sp>
      <p:sp>
        <p:nvSpPr>
          <p:cNvPr id="29" name="矩形: 圆角 28">
            <a:extLst>
              <a:ext uri="{FF2B5EF4-FFF2-40B4-BE49-F238E27FC236}">
                <a16:creationId xmlns:a16="http://schemas.microsoft.com/office/drawing/2014/main" id="{8604ADA1-163E-4ED2-B1F6-2A94FAB59039}"/>
              </a:ext>
            </a:extLst>
          </p:cNvPr>
          <p:cNvSpPr/>
          <p:nvPr/>
        </p:nvSpPr>
        <p:spPr>
          <a:xfrm>
            <a:off x="964646" y="4977581"/>
            <a:ext cx="1082326" cy="4145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t>部件实时计价模式</a:t>
            </a:r>
          </a:p>
        </p:txBody>
      </p:sp>
      <p:sp>
        <p:nvSpPr>
          <p:cNvPr id="30" name="矩形: 圆角 29">
            <a:extLst>
              <a:ext uri="{FF2B5EF4-FFF2-40B4-BE49-F238E27FC236}">
                <a16:creationId xmlns:a16="http://schemas.microsoft.com/office/drawing/2014/main" id="{2B5DEF1A-3B4A-4CFC-89A7-AAD985C091F0}"/>
              </a:ext>
            </a:extLst>
          </p:cNvPr>
          <p:cNvSpPr/>
          <p:nvPr/>
        </p:nvSpPr>
        <p:spPr>
          <a:xfrm>
            <a:off x="2351339" y="4977581"/>
            <a:ext cx="1082326" cy="4145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t>方案整体计价模式</a:t>
            </a:r>
          </a:p>
        </p:txBody>
      </p:sp>
      <p:pic>
        <p:nvPicPr>
          <p:cNvPr id="31" name="图片 30">
            <a:extLst>
              <a:ext uri="{FF2B5EF4-FFF2-40B4-BE49-F238E27FC236}">
                <a16:creationId xmlns:a16="http://schemas.microsoft.com/office/drawing/2014/main" id="{31F359AE-48CB-4115-A802-955943FE42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014" y="1856159"/>
            <a:ext cx="685350" cy="624713"/>
          </a:xfrm>
          <a:prstGeom prst="rect">
            <a:avLst/>
          </a:prstGeom>
        </p:spPr>
      </p:pic>
      <p:sp>
        <p:nvSpPr>
          <p:cNvPr id="32" name="矩形 31">
            <a:extLst>
              <a:ext uri="{FF2B5EF4-FFF2-40B4-BE49-F238E27FC236}">
                <a16:creationId xmlns:a16="http://schemas.microsoft.com/office/drawing/2014/main" id="{E95C13E2-85C4-4721-92DD-0A19B9C98C7C}"/>
              </a:ext>
            </a:extLst>
          </p:cNvPr>
          <p:cNvSpPr/>
          <p:nvPr/>
        </p:nvSpPr>
        <p:spPr>
          <a:xfrm>
            <a:off x="5071940" y="5101896"/>
            <a:ext cx="2353531" cy="715528"/>
          </a:xfrm>
          <a:prstGeom prst="rect">
            <a:avLst/>
          </a:prstGeom>
          <a:gradFill>
            <a:gsLst>
              <a:gs pos="0">
                <a:schemeClr val="accent1">
                  <a:lumMod val="110000"/>
                  <a:satMod val="105000"/>
                  <a:tint val="67000"/>
                  <a:alpha val="40000"/>
                </a:schemeClr>
              </a:gs>
              <a:gs pos="50000">
                <a:schemeClr val="accent1">
                  <a:lumMod val="105000"/>
                  <a:satMod val="103000"/>
                  <a:tint val="73000"/>
                  <a:alpha val="40000"/>
                </a:schemeClr>
              </a:gs>
              <a:gs pos="100000">
                <a:schemeClr val="accent1">
                  <a:lumMod val="105000"/>
                  <a:satMod val="109000"/>
                  <a:tint val="81000"/>
                  <a:alpha val="4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1" dirty="0"/>
              <a:t>套餐</a:t>
            </a:r>
            <a:r>
              <a:rPr lang="en-US" altLang="zh-CN" sz="1600" b="1" dirty="0"/>
              <a:t>&amp;</a:t>
            </a:r>
            <a:r>
              <a:rPr lang="zh-CN" altLang="en-US" sz="1600" b="1" dirty="0"/>
              <a:t>组合件</a:t>
            </a:r>
            <a:r>
              <a:rPr lang="en-US" altLang="zh-CN" sz="1600" b="1" dirty="0"/>
              <a:t>&amp;</a:t>
            </a:r>
            <a:r>
              <a:rPr lang="zh-CN" altLang="en-US" sz="1600" b="1" dirty="0"/>
              <a:t>标准品</a:t>
            </a:r>
            <a:r>
              <a:rPr lang="en-US" altLang="zh-CN" sz="1600" b="1" dirty="0"/>
              <a:t>&amp;</a:t>
            </a:r>
            <a:r>
              <a:rPr lang="zh-CN" altLang="en-US" sz="1600" b="1" dirty="0"/>
              <a:t>元部件营销价目表</a:t>
            </a:r>
          </a:p>
        </p:txBody>
      </p:sp>
      <p:cxnSp>
        <p:nvCxnSpPr>
          <p:cNvPr id="33" name="直接箭头连接符 32">
            <a:extLst>
              <a:ext uri="{FF2B5EF4-FFF2-40B4-BE49-F238E27FC236}">
                <a16:creationId xmlns:a16="http://schemas.microsoft.com/office/drawing/2014/main" id="{DDD5BDD0-B899-46FA-A605-8E8031D9032E}"/>
              </a:ext>
            </a:extLst>
          </p:cNvPr>
          <p:cNvCxnSpPr>
            <a:cxnSpLocks/>
            <a:stCxn id="26" idx="1"/>
          </p:cNvCxnSpPr>
          <p:nvPr/>
        </p:nvCxnSpPr>
        <p:spPr>
          <a:xfrm rot="10800000" flipV="1">
            <a:off x="7421353" y="5065698"/>
            <a:ext cx="1616979" cy="235241"/>
          </a:xfrm>
          <a:prstGeom prst="bentConnector3">
            <a:avLst>
              <a:gd name="adj1" fmla="val 50000"/>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34" name="文本框 33">
            <a:extLst>
              <a:ext uri="{FF2B5EF4-FFF2-40B4-BE49-F238E27FC236}">
                <a16:creationId xmlns:a16="http://schemas.microsoft.com/office/drawing/2014/main" id="{85495BAD-A07D-4BBD-AA75-BB651DE8F837}"/>
              </a:ext>
            </a:extLst>
          </p:cNvPr>
          <p:cNvSpPr txBox="1"/>
          <p:nvPr/>
        </p:nvSpPr>
        <p:spPr>
          <a:xfrm>
            <a:off x="4477203" y="6334621"/>
            <a:ext cx="1618797" cy="251384"/>
          </a:xfrm>
          <a:prstGeom prst="rect">
            <a:avLst/>
          </a:prstGeom>
          <a:noFill/>
        </p:spPr>
        <p:txBody>
          <a:bodyPr wrap="square" rtlCol="0">
            <a:spAutoFit/>
          </a:bodyPr>
          <a:lstStyle/>
          <a:p>
            <a:r>
              <a:rPr lang="zh-CN" altLang="en-US" sz="1200" b="1" dirty="0">
                <a:solidFill>
                  <a:srgbClr val="FF0000"/>
                </a:solidFill>
              </a:rPr>
              <a:t>经销商老板</a:t>
            </a:r>
            <a:r>
              <a:rPr lang="en-US" altLang="zh-CN" sz="1200" b="1" dirty="0">
                <a:solidFill>
                  <a:srgbClr val="FF0000"/>
                </a:solidFill>
              </a:rPr>
              <a:t>/</a:t>
            </a:r>
            <a:r>
              <a:rPr lang="zh-CN" altLang="en-US" sz="1200" b="1" dirty="0">
                <a:solidFill>
                  <a:srgbClr val="FF0000"/>
                </a:solidFill>
              </a:rPr>
              <a:t>计价员</a:t>
            </a:r>
          </a:p>
        </p:txBody>
      </p:sp>
      <p:cxnSp>
        <p:nvCxnSpPr>
          <p:cNvPr id="35" name="直接箭头连接符 34">
            <a:extLst>
              <a:ext uri="{FF2B5EF4-FFF2-40B4-BE49-F238E27FC236}">
                <a16:creationId xmlns:a16="http://schemas.microsoft.com/office/drawing/2014/main" id="{7D37AC0D-1E45-4D14-9E28-B2E99A5461FF}"/>
              </a:ext>
            </a:extLst>
          </p:cNvPr>
          <p:cNvCxnSpPr>
            <a:cxnSpLocks/>
            <a:stCxn id="22" idx="0"/>
            <a:endCxn id="32" idx="2"/>
          </p:cNvCxnSpPr>
          <p:nvPr/>
        </p:nvCxnSpPr>
        <p:spPr>
          <a:xfrm flipH="1" flipV="1">
            <a:off x="6248706" y="5817424"/>
            <a:ext cx="11117" cy="207828"/>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36" name="文本框 35">
            <a:extLst>
              <a:ext uri="{FF2B5EF4-FFF2-40B4-BE49-F238E27FC236}">
                <a16:creationId xmlns:a16="http://schemas.microsoft.com/office/drawing/2014/main" id="{C21B4739-A9D3-454E-A34E-CE49A3EA37F0}"/>
              </a:ext>
            </a:extLst>
          </p:cNvPr>
          <p:cNvSpPr txBox="1"/>
          <p:nvPr/>
        </p:nvSpPr>
        <p:spPr>
          <a:xfrm>
            <a:off x="7704449" y="4784360"/>
            <a:ext cx="1391822" cy="251384"/>
          </a:xfrm>
          <a:prstGeom prst="rect">
            <a:avLst/>
          </a:prstGeom>
          <a:noFill/>
        </p:spPr>
        <p:txBody>
          <a:bodyPr wrap="square" rtlCol="0">
            <a:spAutoFit/>
          </a:bodyPr>
          <a:lstStyle/>
          <a:p>
            <a:r>
              <a:rPr lang="en-US" altLang="zh-CN" sz="1200" dirty="0"/>
              <a:t>1.1 </a:t>
            </a:r>
            <a:r>
              <a:rPr lang="zh-CN" altLang="en-US" sz="1200" dirty="0"/>
              <a:t>同步生产报价</a:t>
            </a:r>
          </a:p>
        </p:txBody>
      </p:sp>
      <p:sp>
        <p:nvSpPr>
          <p:cNvPr id="37" name="文本框 36">
            <a:extLst>
              <a:ext uri="{FF2B5EF4-FFF2-40B4-BE49-F238E27FC236}">
                <a16:creationId xmlns:a16="http://schemas.microsoft.com/office/drawing/2014/main" id="{67F230E1-FE71-46A9-A075-E6DF52455F86}"/>
              </a:ext>
            </a:extLst>
          </p:cNvPr>
          <p:cNvSpPr txBox="1"/>
          <p:nvPr/>
        </p:nvSpPr>
        <p:spPr>
          <a:xfrm>
            <a:off x="6390774" y="5912174"/>
            <a:ext cx="1391822" cy="251384"/>
          </a:xfrm>
          <a:prstGeom prst="rect">
            <a:avLst/>
          </a:prstGeom>
          <a:noFill/>
        </p:spPr>
        <p:txBody>
          <a:bodyPr wrap="square" rtlCol="0">
            <a:spAutoFit/>
          </a:bodyPr>
          <a:lstStyle/>
          <a:p>
            <a:r>
              <a:rPr lang="en-US" altLang="zh-CN" sz="1200" dirty="0"/>
              <a:t>1.2 </a:t>
            </a:r>
            <a:r>
              <a:rPr lang="zh-CN" altLang="en-US" sz="1200" dirty="0"/>
              <a:t>配置营销报价</a:t>
            </a:r>
          </a:p>
        </p:txBody>
      </p:sp>
      <p:sp>
        <p:nvSpPr>
          <p:cNvPr id="38" name="矩形: 圆角 37">
            <a:extLst>
              <a:ext uri="{FF2B5EF4-FFF2-40B4-BE49-F238E27FC236}">
                <a16:creationId xmlns:a16="http://schemas.microsoft.com/office/drawing/2014/main" id="{0228423C-0CF4-46C1-910A-6F501E7FF5AE}"/>
              </a:ext>
            </a:extLst>
          </p:cNvPr>
          <p:cNvSpPr/>
          <p:nvPr/>
        </p:nvSpPr>
        <p:spPr>
          <a:xfrm>
            <a:off x="964646" y="5462983"/>
            <a:ext cx="2464900" cy="30020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t>产品</a:t>
            </a:r>
            <a:r>
              <a:rPr lang="en-US" altLang="zh-CN" sz="1400" dirty="0"/>
              <a:t>&amp;</a:t>
            </a:r>
            <a:r>
              <a:rPr lang="zh-CN" altLang="en-US" sz="1400" dirty="0"/>
              <a:t>部件营销价目表</a:t>
            </a:r>
            <a:endParaRPr lang="en-US" altLang="zh-CN" sz="1400" dirty="0"/>
          </a:p>
          <a:p>
            <a:pPr algn="ctr"/>
            <a:r>
              <a:rPr lang="zh-CN" altLang="en-US" sz="800" dirty="0"/>
              <a:t>（本地加密缓存数据）</a:t>
            </a:r>
          </a:p>
        </p:txBody>
      </p:sp>
      <p:cxnSp>
        <p:nvCxnSpPr>
          <p:cNvPr id="39" name="直接箭头连接符 38">
            <a:extLst>
              <a:ext uri="{FF2B5EF4-FFF2-40B4-BE49-F238E27FC236}">
                <a16:creationId xmlns:a16="http://schemas.microsoft.com/office/drawing/2014/main" id="{938A48F0-C506-434F-B9BD-21656F200B29}"/>
              </a:ext>
            </a:extLst>
          </p:cNvPr>
          <p:cNvCxnSpPr>
            <a:cxnSpLocks/>
            <a:stCxn id="32" idx="1"/>
            <a:endCxn id="38" idx="3"/>
          </p:cNvCxnSpPr>
          <p:nvPr/>
        </p:nvCxnSpPr>
        <p:spPr>
          <a:xfrm rot="10800000" flipV="1">
            <a:off x="3429546" y="5459659"/>
            <a:ext cx="1642394" cy="153427"/>
          </a:xfrm>
          <a:prstGeom prst="bentConnector3">
            <a:avLst>
              <a:gd name="adj1" fmla="val 50000"/>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41" name="文本框 40">
            <a:extLst>
              <a:ext uri="{FF2B5EF4-FFF2-40B4-BE49-F238E27FC236}">
                <a16:creationId xmlns:a16="http://schemas.microsoft.com/office/drawing/2014/main" id="{AD7001DC-2FB5-4458-9C50-8BF2FE345D76}"/>
              </a:ext>
            </a:extLst>
          </p:cNvPr>
          <p:cNvSpPr txBox="1"/>
          <p:nvPr/>
        </p:nvSpPr>
        <p:spPr>
          <a:xfrm>
            <a:off x="3642418" y="5644460"/>
            <a:ext cx="1391822" cy="251384"/>
          </a:xfrm>
          <a:prstGeom prst="rect">
            <a:avLst/>
          </a:prstGeom>
          <a:noFill/>
        </p:spPr>
        <p:txBody>
          <a:bodyPr wrap="square" rtlCol="0">
            <a:spAutoFit/>
          </a:bodyPr>
          <a:lstStyle/>
          <a:p>
            <a:r>
              <a:rPr lang="en-US" altLang="zh-CN" sz="1200" dirty="0"/>
              <a:t>1.3 </a:t>
            </a:r>
            <a:r>
              <a:rPr lang="zh-CN" altLang="en-US" sz="1200" dirty="0"/>
              <a:t>同步营销报价</a:t>
            </a:r>
          </a:p>
        </p:txBody>
      </p:sp>
      <p:sp>
        <p:nvSpPr>
          <p:cNvPr id="45" name="矩形 44">
            <a:extLst>
              <a:ext uri="{FF2B5EF4-FFF2-40B4-BE49-F238E27FC236}">
                <a16:creationId xmlns:a16="http://schemas.microsoft.com/office/drawing/2014/main" id="{1348A1A0-E63F-4003-AA61-71834E784DC0}"/>
              </a:ext>
            </a:extLst>
          </p:cNvPr>
          <p:cNvSpPr/>
          <p:nvPr/>
        </p:nvSpPr>
        <p:spPr>
          <a:xfrm>
            <a:off x="5067821" y="3361201"/>
            <a:ext cx="2353531" cy="323141"/>
          </a:xfrm>
          <a:prstGeom prst="rect">
            <a:avLst/>
          </a:prstGeom>
          <a:gradFill>
            <a:gsLst>
              <a:gs pos="0">
                <a:schemeClr val="accent1">
                  <a:lumMod val="110000"/>
                  <a:satMod val="105000"/>
                  <a:tint val="67000"/>
                  <a:alpha val="40000"/>
                </a:schemeClr>
              </a:gs>
              <a:gs pos="50000">
                <a:schemeClr val="accent1">
                  <a:lumMod val="105000"/>
                  <a:satMod val="103000"/>
                  <a:tint val="73000"/>
                  <a:alpha val="40000"/>
                </a:schemeClr>
              </a:gs>
              <a:gs pos="100000">
                <a:schemeClr val="accent1">
                  <a:lumMod val="105000"/>
                  <a:satMod val="109000"/>
                  <a:tint val="81000"/>
                  <a:alpha val="4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t>设计任务管理</a:t>
            </a:r>
          </a:p>
        </p:txBody>
      </p:sp>
      <p:sp>
        <p:nvSpPr>
          <p:cNvPr id="47" name="矩形 46">
            <a:extLst>
              <a:ext uri="{FF2B5EF4-FFF2-40B4-BE49-F238E27FC236}">
                <a16:creationId xmlns:a16="http://schemas.microsoft.com/office/drawing/2014/main" id="{CEDC062D-F118-41D7-8964-E14899B180C2}"/>
              </a:ext>
            </a:extLst>
          </p:cNvPr>
          <p:cNvSpPr/>
          <p:nvPr/>
        </p:nvSpPr>
        <p:spPr>
          <a:xfrm>
            <a:off x="890151" y="3322752"/>
            <a:ext cx="2742561" cy="847568"/>
          </a:xfrm>
          <a:prstGeom prst="rect">
            <a:avLst/>
          </a:prstGeom>
          <a:gradFill>
            <a:gsLst>
              <a:gs pos="0">
                <a:schemeClr val="accent1">
                  <a:lumMod val="110000"/>
                  <a:satMod val="105000"/>
                  <a:tint val="67000"/>
                  <a:alpha val="40000"/>
                </a:schemeClr>
              </a:gs>
              <a:gs pos="50000">
                <a:schemeClr val="accent1">
                  <a:lumMod val="105000"/>
                  <a:satMod val="103000"/>
                  <a:tint val="73000"/>
                  <a:alpha val="40000"/>
                </a:schemeClr>
              </a:gs>
              <a:gs pos="100000">
                <a:schemeClr val="accent1">
                  <a:lumMod val="105000"/>
                  <a:satMod val="109000"/>
                  <a:tint val="81000"/>
                  <a:alpha val="40000"/>
                </a:schemeClr>
              </a:gs>
            </a:gsLs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b="1" dirty="0"/>
              <a:t>方案设计模块</a:t>
            </a:r>
          </a:p>
        </p:txBody>
      </p:sp>
      <p:sp>
        <p:nvSpPr>
          <p:cNvPr id="48" name="矩形: 圆角 47">
            <a:extLst>
              <a:ext uri="{FF2B5EF4-FFF2-40B4-BE49-F238E27FC236}">
                <a16:creationId xmlns:a16="http://schemas.microsoft.com/office/drawing/2014/main" id="{CFB0432D-8218-4892-9B58-E1E6892CF838}"/>
              </a:ext>
            </a:extLst>
          </p:cNvPr>
          <p:cNvSpPr/>
          <p:nvPr/>
        </p:nvSpPr>
        <p:spPr>
          <a:xfrm>
            <a:off x="1002831" y="3656470"/>
            <a:ext cx="1205414" cy="44959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t>部件设计</a:t>
            </a:r>
          </a:p>
        </p:txBody>
      </p:sp>
      <p:sp>
        <p:nvSpPr>
          <p:cNvPr id="50" name="矩形: 圆角 49">
            <a:extLst>
              <a:ext uri="{FF2B5EF4-FFF2-40B4-BE49-F238E27FC236}">
                <a16:creationId xmlns:a16="http://schemas.microsoft.com/office/drawing/2014/main" id="{2BB52B45-CD77-42A4-8550-DBA7A3B33590}"/>
              </a:ext>
            </a:extLst>
          </p:cNvPr>
          <p:cNvSpPr/>
          <p:nvPr/>
        </p:nvSpPr>
        <p:spPr>
          <a:xfrm>
            <a:off x="2311697" y="3651066"/>
            <a:ext cx="1205414" cy="44959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t>方案管理</a:t>
            </a:r>
          </a:p>
        </p:txBody>
      </p:sp>
      <p:cxnSp>
        <p:nvCxnSpPr>
          <p:cNvPr id="51" name="直接箭头连接符 38">
            <a:extLst>
              <a:ext uri="{FF2B5EF4-FFF2-40B4-BE49-F238E27FC236}">
                <a16:creationId xmlns:a16="http://schemas.microsoft.com/office/drawing/2014/main" id="{D75D718A-82B7-46B3-9094-CAD271091B8B}"/>
              </a:ext>
            </a:extLst>
          </p:cNvPr>
          <p:cNvCxnSpPr>
            <a:cxnSpLocks/>
            <a:stCxn id="45" idx="1"/>
            <a:endCxn id="47" idx="3"/>
          </p:cNvCxnSpPr>
          <p:nvPr/>
        </p:nvCxnSpPr>
        <p:spPr>
          <a:xfrm rot="10800000" flipV="1">
            <a:off x="3632713" y="3522772"/>
            <a:ext cx="1435109" cy="223764"/>
          </a:xfrm>
          <a:prstGeom prst="bentConnector3">
            <a:avLst>
              <a:gd name="adj1" fmla="val 50000"/>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68" name="直接箭头连接符 38">
            <a:extLst>
              <a:ext uri="{FF2B5EF4-FFF2-40B4-BE49-F238E27FC236}">
                <a16:creationId xmlns:a16="http://schemas.microsoft.com/office/drawing/2014/main" id="{1306AFC2-EEBC-4D3E-AAC7-BA6DFEF124AB}"/>
              </a:ext>
            </a:extLst>
          </p:cNvPr>
          <p:cNvCxnSpPr>
            <a:cxnSpLocks/>
            <a:stCxn id="48" idx="2"/>
            <a:endCxn id="29" idx="0"/>
          </p:cNvCxnSpPr>
          <p:nvPr/>
        </p:nvCxnSpPr>
        <p:spPr>
          <a:xfrm rot="5400000">
            <a:off x="1119918" y="4491960"/>
            <a:ext cx="871513" cy="99729"/>
          </a:xfrm>
          <a:prstGeom prst="bentConnector3">
            <a:avLst>
              <a:gd name="adj1" fmla="val 50000"/>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1" name="直接箭头连接符 38">
            <a:extLst>
              <a:ext uri="{FF2B5EF4-FFF2-40B4-BE49-F238E27FC236}">
                <a16:creationId xmlns:a16="http://schemas.microsoft.com/office/drawing/2014/main" id="{A9A4DF86-0192-44C7-A6F6-B9D16B4817F7}"/>
              </a:ext>
            </a:extLst>
          </p:cNvPr>
          <p:cNvCxnSpPr>
            <a:cxnSpLocks/>
            <a:stCxn id="50" idx="2"/>
            <a:endCxn id="30" idx="0"/>
          </p:cNvCxnSpPr>
          <p:nvPr/>
        </p:nvCxnSpPr>
        <p:spPr>
          <a:xfrm rot="5400000">
            <a:off x="2464995" y="4528171"/>
            <a:ext cx="876917" cy="21902"/>
          </a:xfrm>
          <a:prstGeom prst="bentConnector3">
            <a:avLst>
              <a:gd name="adj1" fmla="val 50000"/>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
        <p:nvSpPr>
          <p:cNvPr id="74" name="矩形 73">
            <a:extLst>
              <a:ext uri="{FF2B5EF4-FFF2-40B4-BE49-F238E27FC236}">
                <a16:creationId xmlns:a16="http://schemas.microsoft.com/office/drawing/2014/main" id="{B26E8C96-70E8-4433-8C34-5FCD9ED38AEC}"/>
              </a:ext>
            </a:extLst>
          </p:cNvPr>
          <p:cNvSpPr/>
          <p:nvPr/>
        </p:nvSpPr>
        <p:spPr>
          <a:xfrm>
            <a:off x="5067821" y="3913436"/>
            <a:ext cx="2353531" cy="323141"/>
          </a:xfrm>
          <a:prstGeom prst="rect">
            <a:avLst/>
          </a:prstGeom>
          <a:gradFill>
            <a:gsLst>
              <a:gs pos="0">
                <a:schemeClr val="accent1">
                  <a:lumMod val="110000"/>
                  <a:satMod val="105000"/>
                  <a:tint val="67000"/>
                  <a:alpha val="40000"/>
                </a:schemeClr>
              </a:gs>
              <a:gs pos="50000">
                <a:schemeClr val="accent1">
                  <a:lumMod val="105000"/>
                  <a:satMod val="103000"/>
                  <a:tint val="73000"/>
                  <a:alpha val="40000"/>
                </a:schemeClr>
              </a:gs>
              <a:gs pos="100000">
                <a:schemeClr val="accent1">
                  <a:lumMod val="105000"/>
                  <a:satMod val="109000"/>
                  <a:tint val="81000"/>
                  <a:alpha val="4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t>服务单方案管理</a:t>
            </a:r>
          </a:p>
        </p:txBody>
      </p:sp>
      <p:cxnSp>
        <p:nvCxnSpPr>
          <p:cNvPr id="78" name="直接箭头连接符 38">
            <a:extLst>
              <a:ext uri="{FF2B5EF4-FFF2-40B4-BE49-F238E27FC236}">
                <a16:creationId xmlns:a16="http://schemas.microsoft.com/office/drawing/2014/main" id="{BC2E3336-B66E-4454-B2A1-B38D46F45AFC}"/>
              </a:ext>
            </a:extLst>
          </p:cNvPr>
          <p:cNvCxnSpPr>
            <a:cxnSpLocks/>
            <a:stCxn id="50" idx="3"/>
            <a:endCxn id="74" idx="1"/>
          </p:cNvCxnSpPr>
          <p:nvPr/>
        </p:nvCxnSpPr>
        <p:spPr>
          <a:xfrm>
            <a:off x="3517111" y="3875865"/>
            <a:ext cx="1550710" cy="199142"/>
          </a:xfrm>
          <a:prstGeom prst="bentConnector3">
            <a:avLst>
              <a:gd name="adj1" fmla="val 50000"/>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81" name="直接箭头连接符 38">
            <a:extLst>
              <a:ext uri="{FF2B5EF4-FFF2-40B4-BE49-F238E27FC236}">
                <a16:creationId xmlns:a16="http://schemas.microsoft.com/office/drawing/2014/main" id="{55C27375-6F57-4004-9E23-17CD08CB70B1}"/>
              </a:ext>
            </a:extLst>
          </p:cNvPr>
          <p:cNvCxnSpPr>
            <a:cxnSpLocks/>
            <a:stCxn id="74" idx="3"/>
            <a:endCxn id="25" idx="1"/>
          </p:cNvCxnSpPr>
          <p:nvPr/>
        </p:nvCxnSpPr>
        <p:spPr>
          <a:xfrm>
            <a:off x="7421352" y="4075007"/>
            <a:ext cx="1822098" cy="345254"/>
          </a:xfrm>
          <a:prstGeom prst="bentConnector3">
            <a:avLst>
              <a:gd name="adj1" fmla="val 50000"/>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84" name="直接箭头连接符 38">
            <a:extLst>
              <a:ext uri="{FF2B5EF4-FFF2-40B4-BE49-F238E27FC236}">
                <a16:creationId xmlns:a16="http://schemas.microsoft.com/office/drawing/2014/main" id="{C9708D05-F8C8-4168-B478-951EDEE5C19B}"/>
              </a:ext>
            </a:extLst>
          </p:cNvPr>
          <p:cNvCxnSpPr>
            <a:cxnSpLocks/>
            <a:stCxn id="29" idx="1"/>
            <a:endCxn id="23" idx="3"/>
          </p:cNvCxnSpPr>
          <p:nvPr/>
        </p:nvCxnSpPr>
        <p:spPr>
          <a:xfrm rot="10800000" flipH="1">
            <a:off x="964646" y="3920729"/>
            <a:ext cx="10088204" cy="1264131"/>
          </a:xfrm>
          <a:prstGeom prst="bentConnector5">
            <a:avLst>
              <a:gd name="adj1" fmla="val -2266"/>
              <a:gd name="adj2" fmla="val -126936"/>
              <a:gd name="adj3" fmla="val 107014"/>
            </a:avLst>
          </a:prstGeom>
          <a:ln w="38100">
            <a:headEnd type="none"/>
            <a:tailEnd type="triangle"/>
          </a:ln>
        </p:spPr>
        <p:style>
          <a:lnRef idx="3">
            <a:schemeClr val="accent2"/>
          </a:lnRef>
          <a:fillRef idx="0">
            <a:schemeClr val="accent2"/>
          </a:fillRef>
          <a:effectRef idx="2">
            <a:schemeClr val="accent2"/>
          </a:effectRef>
          <a:fontRef idx="minor">
            <a:schemeClr val="tx1"/>
          </a:fontRef>
        </p:style>
      </p:cxnSp>
      <p:sp>
        <p:nvSpPr>
          <p:cNvPr id="89" name="文本框 88">
            <a:extLst>
              <a:ext uri="{FF2B5EF4-FFF2-40B4-BE49-F238E27FC236}">
                <a16:creationId xmlns:a16="http://schemas.microsoft.com/office/drawing/2014/main" id="{A533D52F-E21F-4141-84F8-89CB7C61FEB4}"/>
              </a:ext>
            </a:extLst>
          </p:cNvPr>
          <p:cNvSpPr txBox="1"/>
          <p:nvPr/>
        </p:nvSpPr>
        <p:spPr>
          <a:xfrm>
            <a:off x="7556573" y="3787580"/>
            <a:ext cx="1447453" cy="251384"/>
          </a:xfrm>
          <a:prstGeom prst="rect">
            <a:avLst/>
          </a:prstGeom>
          <a:noFill/>
        </p:spPr>
        <p:txBody>
          <a:bodyPr wrap="square" rtlCol="0">
            <a:spAutoFit/>
          </a:bodyPr>
          <a:lstStyle/>
          <a:p>
            <a:r>
              <a:rPr lang="en-US" altLang="zh-CN" sz="1200" dirty="0"/>
              <a:t>3.4 </a:t>
            </a:r>
            <a:r>
              <a:rPr lang="zh-CN" altLang="en-US" sz="1200" dirty="0"/>
              <a:t>生产计价计算</a:t>
            </a:r>
          </a:p>
        </p:txBody>
      </p:sp>
      <p:sp>
        <p:nvSpPr>
          <p:cNvPr id="90" name="文本框 89">
            <a:extLst>
              <a:ext uri="{FF2B5EF4-FFF2-40B4-BE49-F238E27FC236}">
                <a16:creationId xmlns:a16="http://schemas.microsoft.com/office/drawing/2014/main" id="{FB1A729C-7BEA-4286-ACA3-62B492E8CA54}"/>
              </a:ext>
            </a:extLst>
          </p:cNvPr>
          <p:cNvSpPr txBox="1"/>
          <p:nvPr/>
        </p:nvSpPr>
        <p:spPr>
          <a:xfrm>
            <a:off x="3687456" y="3221697"/>
            <a:ext cx="1398973" cy="251384"/>
          </a:xfrm>
          <a:prstGeom prst="rect">
            <a:avLst/>
          </a:prstGeom>
          <a:noFill/>
        </p:spPr>
        <p:txBody>
          <a:bodyPr wrap="square" rtlCol="0">
            <a:spAutoFit/>
          </a:bodyPr>
          <a:lstStyle/>
          <a:p>
            <a:r>
              <a:rPr lang="en-US" altLang="zh-CN" sz="1200" dirty="0"/>
              <a:t>2.3 </a:t>
            </a:r>
            <a:r>
              <a:rPr lang="zh-CN" altLang="en-US" sz="1200" dirty="0"/>
              <a:t>推送设计任务</a:t>
            </a:r>
          </a:p>
        </p:txBody>
      </p:sp>
      <p:cxnSp>
        <p:nvCxnSpPr>
          <p:cNvPr id="91" name="直接箭头连接符 90">
            <a:extLst>
              <a:ext uri="{FF2B5EF4-FFF2-40B4-BE49-F238E27FC236}">
                <a16:creationId xmlns:a16="http://schemas.microsoft.com/office/drawing/2014/main" id="{E12E4B14-36AA-4CDA-A0C3-886B7CC79AD2}"/>
              </a:ext>
            </a:extLst>
          </p:cNvPr>
          <p:cNvCxnSpPr>
            <a:cxnSpLocks/>
            <a:stCxn id="21" idx="2"/>
            <a:endCxn id="45" idx="0"/>
          </p:cNvCxnSpPr>
          <p:nvPr/>
        </p:nvCxnSpPr>
        <p:spPr>
          <a:xfrm flipH="1">
            <a:off x="6244587" y="2487775"/>
            <a:ext cx="19355" cy="873426"/>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94" name="文本框 93">
            <a:extLst>
              <a:ext uri="{FF2B5EF4-FFF2-40B4-BE49-F238E27FC236}">
                <a16:creationId xmlns:a16="http://schemas.microsoft.com/office/drawing/2014/main" id="{825121A2-A446-4F95-B343-9B2AAB949AF8}"/>
              </a:ext>
            </a:extLst>
          </p:cNvPr>
          <p:cNvSpPr txBox="1"/>
          <p:nvPr/>
        </p:nvSpPr>
        <p:spPr>
          <a:xfrm>
            <a:off x="3712356" y="4124697"/>
            <a:ext cx="1191662" cy="251384"/>
          </a:xfrm>
          <a:prstGeom prst="rect">
            <a:avLst/>
          </a:prstGeom>
          <a:noFill/>
        </p:spPr>
        <p:txBody>
          <a:bodyPr wrap="square" rtlCol="0">
            <a:spAutoFit/>
          </a:bodyPr>
          <a:lstStyle/>
          <a:p>
            <a:r>
              <a:rPr lang="zh-CN" altLang="en-US" sz="1200" dirty="0"/>
              <a:t>提交设计方案</a:t>
            </a:r>
          </a:p>
        </p:txBody>
      </p:sp>
      <p:sp>
        <p:nvSpPr>
          <p:cNvPr id="95" name="矩形 94">
            <a:extLst>
              <a:ext uri="{FF2B5EF4-FFF2-40B4-BE49-F238E27FC236}">
                <a16:creationId xmlns:a16="http://schemas.microsoft.com/office/drawing/2014/main" id="{07C09482-62D1-47B7-96DB-5D6D4E13AC83}"/>
              </a:ext>
            </a:extLst>
          </p:cNvPr>
          <p:cNvSpPr/>
          <p:nvPr/>
        </p:nvSpPr>
        <p:spPr>
          <a:xfrm>
            <a:off x="5067821" y="4513559"/>
            <a:ext cx="2353531" cy="323141"/>
          </a:xfrm>
          <a:prstGeom prst="rect">
            <a:avLst/>
          </a:prstGeom>
          <a:gradFill>
            <a:gsLst>
              <a:gs pos="0">
                <a:schemeClr val="accent1">
                  <a:lumMod val="110000"/>
                  <a:satMod val="105000"/>
                  <a:tint val="67000"/>
                  <a:alpha val="40000"/>
                </a:schemeClr>
              </a:gs>
              <a:gs pos="50000">
                <a:schemeClr val="accent1">
                  <a:lumMod val="105000"/>
                  <a:satMod val="103000"/>
                  <a:tint val="73000"/>
                  <a:alpha val="40000"/>
                </a:schemeClr>
              </a:gs>
              <a:gs pos="100000">
                <a:schemeClr val="accent1">
                  <a:lumMod val="105000"/>
                  <a:satMod val="109000"/>
                  <a:tint val="81000"/>
                  <a:alpha val="4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t>订单折扣折让管理</a:t>
            </a:r>
          </a:p>
        </p:txBody>
      </p:sp>
      <p:cxnSp>
        <p:nvCxnSpPr>
          <p:cNvPr id="96" name="直接箭头连接符 95">
            <a:extLst>
              <a:ext uri="{FF2B5EF4-FFF2-40B4-BE49-F238E27FC236}">
                <a16:creationId xmlns:a16="http://schemas.microsoft.com/office/drawing/2014/main" id="{F03388B4-E281-4D95-A79C-3A3D43D4109F}"/>
              </a:ext>
            </a:extLst>
          </p:cNvPr>
          <p:cNvCxnSpPr>
            <a:cxnSpLocks/>
            <a:stCxn id="27" idx="0"/>
            <a:endCxn id="31" idx="2"/>
          </p:cNvCxnSpPr>
          <p:nvPr/>
        </p:nvCxnSpPr>
        <p:spPr>
          <a:xfrm flipH="1" flipV="1">
            <a:off x="2268689" y="2480873"/>
            <a:ext cx="7978" cy="346956"/>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99" name="直接箭头连接符 98">
            <a:extLst>
              <a:ext uri="{FF2B5EF4-FFF2-40B4-BE49-F238E27FC236}">
                <a16:creationId xmlns:a16="http://schemas.microsoft.com/office/drawing/2014/main" id="{89610C50-B948-4BDC-ACA2-B6546D822EF7}"/>
              </a:ext>
            </a:extLst>
          </p:cNvPr>
          <p:cNvCxnSpPr>
            <a:cxnSpLocks/>
            <a:stCxn id="31" idx="0"/>
            <a:endCxn id="20" idx="1"/>
          </p:cNvCxnSpPr>
          <p:nvPr/>
        </p:nvCxnSpPr>
        <p:spPr>
          <a:xfrm flipV="1">
            <a:off x="2268689" y="1236110"/>
            <a:ext cx="2264116" cy="62004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03" name="文本框 102">
            <a:extLst>
              <a:ext uri="{FF2B5EF4-FFF2-40B4-BE49-F238E27FC236}">
                <a16:creationId xmlns:a16="http://schemas.microsoft.com/office/drawing/2014/main" id="{230240A7-0423-4C31-96DF-9BD805022C10}"/>
              </a:ext>
            </a:extLst>
          </p:cNvPr>
          <p:cNvSpPr txBox="1"/>
          <p:nvPr/>
        </p:nvSpPr>
        <p:spPr>
          <a:xfrm>
            <a:off x="245853" y="5125289"/>
            <a:ext cx="552265" cy="1592098"/>
          </a:xfrm>
          <a:prstGeom prst="rect">
            <a:avLst/>
          </a:prstGeom>
          <a:noFill/>
        </p:spPr>
        <p:txBody>
          <a:bodyPr wrap="square" rtlCol="0">
            <a:spAutoFit/>
          </a:bodyPr>
          <a:lstStyle/>
          <a:p>
            <a:pPr algn="ctr"/>
            <a:r>
              <a:rPr lang="en-US" altLang="zh-CN" sz="1200" dirty="0"/>
              <a:t>3.1</a:t>
            </a:r>
          </a:p>
          <a:p>
            <a:pPr algn="ctr"/>
            <a:r>
              <a:rPr lang="zh-CN" altLang="en-US" sz="1200" dirty="0"/>
              <a:t>部分个性化部件实时生产计价请求</a:t>
            </a:r>
          </a:p>
        </p:txBody>
      </p:sp>
      <p:cxnSp>
        <p:nvCxnSpPr>
          <p:cNvPr id="105" name="直接箭头连接符 38">
            <a:extLst>
              <a:ext uri="{FF2B5EF4-FFF2-40B4-BE49-F238E27FC236}">
                <a16:creationId xmlns:a16="http://schemas.microsoft.com/office/drawing/2014/main" id="{C7DBD6DB-E73D-4745-8BA0-A90ABB084DAC}"/>
              </a:ext>
            </a:extLst>
          </p:cNvPr>
          <p:cNvCxnSpPr>
            <a:cxnSpLocks/>
            <a:endCxn id="95" idx="1"/>
          </p:cNvCxnSpPr>
          <p:nvPr/>
        </p:nvCxnSpPr>
        <p:spPr>
          <a:xfrm flipV="1">
            <a:off x="3519068" y="4675130"/>
            <a:ext cx="1548753" cy="518244"/>
          </a:xfrm>
          <a:prstGeom prst="bentConnector3">
            <a:avLst>
              <a:gd name="adj1" fmla="val 68617"/>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8" name="文本框 107">
            <a:extLst>
              <a:ext uri="{FF2B5EF4-FFF2-40B4-BE49-F238E27FC236}">
                <a16:creationId xmlns:a16="http://schemas.microsoft.com/office/drawing/2014/main" id="{CFE22499-45EE-484E-8040-F9906599B6F0}"/>
              </a:ext>
            </a:extLst>
          </p:cNvPr>
          <p:cNvSpPr txBox="1"/>
          <p:nvPr/>
        </p:nvSpPr>
        <p:spPr>
          <a:xfrm>
            <a:off x="3742644" y="4784360"/>
            <a:ext cx="830160" cy="418973"/>
          </a:xfrm>
          <a:prstGeom prst="rect">
            <a:avLst/>
          </a:prstGeom>
          <a:noFill/>
        </p:spPr>
        <p:txBody>
          <a:bodyPr wrap="square" rtlCol="0">
            <a:spAutoFit/>
          </a:bodyPr>
          <a:lstStyle/>
          <a:p>
            <a:r>
              <a:rPr lang="en-US" altLang="zh-CN" sz="1200" dirty="0"/>
              <a:t>3.3 </a:t>
            </a:r>
            <a:r>
              <a:rPr lang="zh-CN" altLang="en-US" sz="1200" dirty="0"/>
              <a:t>提交设计报价</a:t>
            </a:r>
          </a:p>
        </p:txBody>
      </p:sp>
      <p:sp>
        <p:nvSpPr>
          <p:cNvPr id="110" name="文本框 109">
            <a:extLst>
              <a:ext uri="{FF2B5EF4-FFF2-40B4-BE49-F238E27FC236}">
                <a16:creationId xmlns:a16="http://schemas.microsoft.com/office/drawing/2014/main" id="{560BF146-3395-439C-833E-313321D9F941}"/>
              </a:ext>
            </a:extLst>
          </p:cNvPr>
          <p:cNvSpPr txBox="1"/>
          <p:nvPr/>
        </p:nvSpPr>
        <p:spPr>
          <a:xfrm>
            <a:off x="6613462" y="2042823"/>
            <a:ext cx="621909" cy="251384"/>
          </a:xfrm>
          <a:prstGeom prst="rect">
            <a:avLst/>
          </a:prstGeom>
          <a:noFill/>
        </p:spPr>
        <p:txBody>
          <a:bodyPr wrap="square" rtlCol="0">
            <a:spAutoFit/>
          </a:bodyPr>
          <a:lstStyle/>
          <a:p>
            <a:r>
              <a:rPr lang="zh-CN" altLang="en-US" sz="1200" b="1" dirty="0">
                <a:solidFill>
                  <a:srgbClr val="FF0000"/>
                </a:solidFill>
              </a:rPr>
              <a:t>导购</a:t>
            </a:r>
          </a:p>
        </p:txBody>
      </p:sp>
      <p:sp>
        <p:nvSpPr>
          <p:cNvPr id="111" name="文本框 110">
            <a:extLst>
              <a:ext uri="{FF2B5EF4-FFF2-40B4-BE49-F238E27FC236}">
                <a16:creationId xmlns:a16="http://schemas.microsoft.com/office/drawing/2014/main" id="{A1A0735F-3C4C-4F07-89B7-E7463DCAE5F2}"/>
              </a:ext>
            </a:extLst>
          </p:cNvPr>
          <p:cNvSpPr txBox="1"/>
          <p:nvPr/>
        </p:nvSpPr>
        <p:spPr>
          <a:xfrm>
            <a:off x="1304105" y="2120360"/>
            <a:ext cx="794584" cy="251384"/>
          </a:xfrm>
          <a:prstGeom prst="rect">
            <a:avLst/>
          </a:prstGeom>
          <a:noFill/>
        </p:spPr>
        <p:txBody>
          <a:bodyPr wrap="square" rtlCol="0">
            <a:spAutoFit/>
          </a:bodyPr>
          <a:lstStyle/>
          <a:p>
            <a:r>
              <a:rPr lang="zh-CN" altLang="en-US" sz="1200" b="1" dirty="0">
                <a:solidFill>
                  <a:srgbClr val="FF0000"/>
                </a:solidFill>
              </a:rPr>
              <a:t>设计师</a:t>
            </a:r>
          </a:p>
        </p:txBody>
      </p:sp>
      <p:grpSp>
        <p:nvGrpSpPr>
          <p:cNvPr id="2" name="组合 1">
            <a:extLst>
              <a:ext uri="{FF2B5EF4-FFF2-40B4-BE49-F238E27FC236}">
                <a16:creationId xmlns:a16="http://schemas.microsoft.com/office/drawing/2014/main" id="{D4F180DB-60B5-4632-B3F4-757DA5C4AB90}"/>
              </a:ext>
            </a:extLst>
          </p:cNvPr>
          <p:cNvGrpSpPr/>
          <p:nvPr/>
        </p:nvGrpSpPr>
        <p:grpSpPr>
          <a:xfrm>
            <a:off x="4520414" y="732970"/>
            <a:ext cx="794584" cy="818948"/>
            <a:chOff x="4520414" y="732970"/>
            <a:chExt cx="794584" cy="818948"/>
          </a:xfrm>
        </p:grpSpPr>
        <p:pic>
          <p:nvPicPr>
            <p:cNvPr id="20" name="图片 19">
              <a:extLst>
                <a:ext uri="{FF2B5EF4-FFF2-40B4-BE49-F238E27FC236}">
                  <a16:creationId xmlns:a16="http://schemas.microsoft.com/office/drawing/2014/main" id="{D97834F7-CC5E-4E11-8EF4-F9DD6CED7C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2805" y="920302"/>
              <a:ext cx="699041" cy="631616"/>
            </a:xfrm>
            <a:prstGeom prst="rect">
              <a:avLst/>
            </a:prstGeom>
          </p:spPr>
        </p:pic>
        <p:sp>
          <p:nvSpPr>
            <p:cNvPr id="112" name="文本框 111">
              <a:extLst>
                <a:ext uri="{FF2B5EF4-FFF2-40B4-BE49-F238E27FC236}">
                  <a16:creationId xmlns:a16="http://schemas.microsoft.com/office/drawing/2014/main" id="{980FE6C9-9A49-497C-8CD1-47C7B71FD1BC}"/>
                </a:ext>
              </a:extLst>
            </p:cNvPr>
            <p:cNvSpPr txBox="1"/>
            <p:nvPr/>
          </p:nvSpPr>
          <p:spPr>
            <a:xfrm>
              <a:off x="4520414" y="732970"/>
              <a:ext cx="794584" cy="251384"/>
            </a:xfrm>
            <a:prstGeom prst="rect">
              <a:avLst/>
            </a:prstGeom>
            <a:noFill/>
          </p:spPr>
          <p:txBody>
            <a:bodyPr wrap="square" rtlCol="0">
              <a:spAutoFit/>
            </a:bodyPr>
            <a:lstStyle/>
            <a:p>
              <a:pPr algn="ctr"/>
              <a:r>
                <a:rPr lang="zh-CN" altLang="en-US" sz="1200" b="1" dirty="0">
                  <a:solidFill>
                    <a:srgbClr val="FF0000"/>
                  </a:solidFill>
                </a:rPr>
                <a:t>客户</a:t>
              </a:r>
            </a:p>
          </p:txBody>
        </p:sp>
      </p:grpSp>
      <p:sp>
        <p:nvSpPr>
          <p:cNvPr id="113" name="文本框 112">
            <a:extLst>
              <a:ext uri="{FF2B5EF4-FFF2-40B4-BE49-F238E27FC236}">
                <a16:creationId xmlns:a16="http://schemas.microsoft.com/office/drawing/2014/main" id="{62D659AD-700B-4017-9447-FE9F33B82A8D}"/>
              </a:ext>
            </a:extLst>
          </p:cNvPr>
          <p:cNvSpPr txBox="1"/>
          <p:nvPr/>
        </p:nvSpPr>
        <p:spPr>
          <a:xfrm>
            <a:off x="842857" y="4204324"/>
            <a:ext cx="886578" cy="418973"/>
          </a:xfrm>
          <a:prstGeom prst="rect">
            <a:avLst/>
          </a:prstGeom>
          <a:noFill/>
        </p:spPr>
        <p:txBody>
          <a:bodyPr wrap="square" rtlCol="0">
            <a:spAutoFit/>
          </a:bodyPr>
          <a:lstStyle/>
          <a:p>
            <a:r>
              <a:rPr lang="en-US" altLang="zh-CN" sz="1200" dirty="0"/>
              <a:t>3.1 </a:t>
            </a:r>
            <a:r>
              <a:rPr lang="zh-CN" altLang="en-US" sz="1200" dirty="0"/>
              <a:t>部件计价处理</a:t>
            </a:r>
          </a:p>
        </p:txBody>
      </p:sp>
      <p:sp>
        <p:nvSpPr>
          <p:cNvPr id="114" name="文本框 113">
            <a:extLst>
              <a:ext uri="{FF2B5EF4-FFF2-40B4-BE49-F238E27FC236}">
                <a16:creationId xmlns:a16="http://schemas.microsoft.com/office/drawing/2014/main" id="{D748AA17-013E-44BA-8FF9-8CDF3D0F6B9A}"/>
              </a:ext>
            </a:extLst>
          </p:cNvPr>
          <p:cNvSpPr txBox="1"/>
          <p:nvPr/>
        </p:nvSpPr>
        <p:spPr>
          <a:xfrm>
            <a:off x="2146702" y="4217028"/>
            <a:ext cx="830382" cy="418973"/>
          </a:xfrm>
          <a:prstGeom prst="rect">
            <a:avLst/>
          </a:prstGeom>
          <a:noFill/>
        </p:spPr>
        <p:txBody>
          <a:bodyPr wrap="square" rtlCol="0">
            <a:spAutoFit/>
          </a:bodyPr>
          <a:lstStyle/>
          <a:p>
            <a:r>
              <a:rPr lang="en-US" altLang="zh-CN" sz="1200" dirty="0"/>
              <a:t>3.2 </a:t>
            </a:r>
            <a:r>
              <a:rPr lang="zh-CN" altLang="en-US" sz="1200" dirty="0"/>
              <a:t>方案计价处理</a:t>
            </a:r>
          </a:p>
        </p:txBody>
      </p:sp>
      <p:sp>
        <p:nvSpPr>
          <p:cNvPr id="116" name="文本框 115">
            <a:extLst>
              <a:ext uri="{FF2B5EF4-FFF2-40B4-BE49-F238E27FC236}">
                <a16:creationId xmlns:a16="http://schemas.microsoft.com/office/drawing/2014/main" id="{E8AB7926-45A1-4EFD-B561-90BADE6EF461}"/>
              </a:ext>
            </a:extLst>
          </p:cNvPr>
          <p:cNvSpPr txBox="1"/>
          <p:nvPr/>
        </p:nvSpPr>
        <p:spPr>
          <a:xfrm>
            <a:off x="6281593" y="2557659"/>
            <a:ext cx="1402700" cy="251384"/>
          </a:xfrm>
          <a:prstGeom prst="rect">
            <a:avLst/>
          </a:prstGeom>
          <a:noFill/>
        </p:spPr>
        <p:txBody>
          <a:bodyPr wrap="square" rtlCol="0">
            <a:spAutoFit/>
          </a:bodyPr>
          <a:lstStyle/>
          <a:p>
            <a:r>
              <a:rPr lang="en-US" altLang="zh-CN" sz="1200" dirty="0"/>
              <a:t>2.2 </a:t>
            </a:r>
            <a:r>
              <a:rPr lang="zh-CN" altLang="en-US" sz="1200" dirty="0"/>
              <a:t>发起设计任务</a:t>
            </a:r>
          </a:p>
        </p:txBody>
      </p:sp>
      <p:sp>
        <p:nvSpPr>
          <p:cNvPr id="118" name="文本框 117">
            <a:extLst>
              <a:ext uri="{FF2B5EF4-FFF2-40B4-BE49-F238E27FC236}">
                <a16:creationId xmlns:a16="http://schemas.microsoft.com/office/drawing/2014/main" id="{41D6FF84-8A84-4E9C-AC50-36BA25069D14}"/>
              </a:ext>
            </a:extLst>
          </p:cNvPr>
          <p:cNvSpPr txBox="1"/>
          <p:nvPr/>
        </p:nvSpPr>
        <p:spPr>
          <a:xfrm>
            <a:off x="2343671" y="2530563"/>
            <a:ext cx="1769686" cy="251384"/>
          </a:xfrm>
          <a:prstGeom prst="rect">
            <a:avLst/>
          </a:prstGeom>
          <a:noFill/>
        </p:spPr>
        <p:txBody>
          <a:bodyPr wrap="square" rtlCol="0">
            <a:spAutoFit/>
          </a:bodyPr>
          <a:lstStyle/>
          <a:p>
            <a:r>
              <a:rPr lang="en-US" altLang="zh-CN" sz="1200" dirty="0"/>
              <a:t>2.4 </a:t>
            </a:r>
            <a:r>
              <a:rPr lang="zh-CN" altLang="en-US" sz="1200" dirty="0"/>
              <a:t>生成方案设计</a:t>
            </a:r>
            <a:r>
              <a:rPr lang="en-US" altLang="zh-CN" sz="1200" dirty="0"/>
              <a:t>&amp;</a:t>
            </a:r>
            <a:r>
              <a:rPr lang="zh-CN" altLang="en-US" sz="1200" dirty="0"/>
              <a:t>计价</a:t>
            </a:r>
          </a:p>
        </p:txBody>
      </p:sp>
      <p:sp>
        <p:nvSpPr>
          <p:cNvPr id="119" name="文本框 118">
            <a:extLst>
              <a:ext uri="{FF2B5EF4-FFF2-40B4-BE49-F238E27FC236}">
                <a16:creationId xmlns:a16="http://schemas.microsoft.com/office/drawing/2014/main" id="{F978A875-E4A2-4B0D-A918-B482E907C4E2}"/>
              </a:ext>
            </a:extLst>
          </p:cNvPr>
          <p:cNvSpPr txBox="1"/>
          <p:nvPr/>
        </p:nvSpPr>
        <p:spPr>
          <a:xfrm>
            <a:off x="2098689" y="1160960"/>
            <a:ext cx="1844336" cy="251384"/>
          </a:xfrm>
          <a:prstGeom prst="rect">
            <a:avLst/>
          </a:prstGeom>
          <a:noFill/>
        </p:spPr>
        <p:txBody>
          <a:bodyPr wrap="square" rtlCol="0">
            <a:spAutoFit/>
          </a:bodyPr>
          <a:lstStyle/>
          <a:p>
            <a:r>
              <a:rPr lang="en-US" altLang="zh-CN" sz="1200" dirty="0"/>
              <a:t>2.5 </a:t>
            </a:r>
            <a:r>
              <a:rPr lang="zh-CN" altLang="en-US" sz="1200" dirty="0"/>
              <a:t>方案设计</a:t>
            </a:r>
            <a:r>
              <a:rPr lang="en-US" altLang="zh-CN" sz="1200" dirty="0"/>
              <a:t>&amp;</a:t>
            </a:r>
            <a:r>
              <a:rPr lang="zh-CN" altLang="en-US" sz="1200" dirty="0"/>
              <a:t>计价沟通</a:t>
            </a:r>
          </a:p>
        </p:txBody>
      </p:sp>
      <p:sp>
        <p:nvSpPr>
          <p:cNvPr id="120" name="文本框 119">
            <a:extLst>
              <a:ext uri="{FF2B5EF4-FFF2-40B4-BE49-F238E27FC236}">
                <a16:creationId xmlns:a16="http://schemas.microsoft.com/office/drawing/2014/main" id="{9A393C35-981C-46E0-9655-BE917AFA8333}"/>
              </a:ext>
            </a:extLst>
          </p:cNvPr>
          <p:cNvSpPr txBox="1"/>
          <p:nvPr/>
        </p:nvSpPr>
        <p:spPr>
          <a:xfrm>
            <a:off x="5689698" y="1270026"/>
            <a:ext cx="1402700" cy="251384"/>
          </a:xfrm>
          <a:prstGeom prst="rect">
            <a:avLst/>
          </a:prstGeom>
          <a:noFill/>
        </p:spPr>
        <p:txBody>
          <a:bodyPr wrap="square" rtlCol="0">
            <a:spAutoFit/>
          </a:bodyPr>
          <a:lstStyle/>
          <a:p>
            <a:r>
              <a:rPr lang="en-US" altLang="zh-CN" sz="1200" dirty="0"/>
              <a:t>2.1 </a:t>
            </a:r>
            <a:r>
              <a:rPr lang="zh-CN" altLang="en-US" sz="1200" dirty="0"/>
              <a:t>发起设计需求</a:t>
            </a:r>
          </a:p>
        </p:txBody>
      </p:sp>
      <p:cxnSp>
        <p:nvCxnSpPr>
          <p:cNvPr id="122" name="直接箭头连接符 121">
            <a:extLst>
              <a:ext uri="{FF2B5EF4-FFF2-40B4-BE49-F238E27FC236}">
                <a16:creationId xmlns:a16="http://schemas.microsoft.com/office/drawing/2014/main" id="{7B11D0E4-24FB-4A81-B979-76C85F17E304}"/>
              </a:ext>
            </a:extLst>
          </p:cNvPr>
          <p:cNvCxnSpPr>
            <a:cxnSpLocks/>
          </p:cNvCxnSpPr>
          <p:nvPr/>
        </p:nvCxnSpPr>
        <p:spPr>
          <a:xfrm flipH="1" flipV="1">
            <a:off x="10100152" y="1644188"/>
            <a:ext cx="1260000" cy="800"/>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123" name="文本框 122">
            <a:extLst>
              <a:ext uri="{FF2B5EF4-FFF2-40B4-BE49-F238E27FC236}">
                <a16:creationId xmlns:a16="http://schemas.microsoft.com/office/drawing/2014/main" id="{8EF6AFC5-E86B-4970-B938-AF8D10234A41}"/>
              </a:ext>
            </a:extLst>
          </p:cNvPr>
          <p:cNvSpPr txBox="1"/>
          <p:nvPr/>
        </p:nvSpPr>
        <p:spPr>
          <a:xfrm>
            <a:off x="8481355" y="1509423"/>
            <a:ext cx="1618797" cy="251384"/>
          </a:xfrm>
          <a:prstGeom prst="rect">
            <a:avLst/>
          </a:prstGeom>
          <a:noFill/>
        </p:spPr>
        <p:txBody>
          <a:bodyPr wrap="square" rtlCol="0">
            <a:spAutoFit/>
          </a:bodyPr>
          <a:lstStyle/>
          <a:p>
            <a:r>
              <a:rPr lang="en-US" altLang="zh-CN" sz="1200" b="1" dirty="0"/>
              <a:t>1.</a:t>
            </a:r>
            <a:r>
              <a:rPr lang="zh-CN" altLang="en-US" sz="1200" b="1" dirty="0"/>
              <a:t> 营销计价</a:t>
            </a:r>
            <a:r>
              <a:rPr lang="zh-CN" altLang="en-US" sz="1200" b="1" dirty="0">
                <a:solidFill>
                  <a:srgbClr val="FF0000"/>
                </a:solidFill>
              </a:rPr>
              <a:t>配置</a:t>
            </a:r>
            <a:r>
              <a:rPr lang="zh-CN" altLang="en-US" sz="1200" b="1" dirty="0"/>
              <a:t>过程</a:t>
            </a:r>
          </a:p>
        </p:txBody>
      </p:sp>
      <p:cxnSp>
        <p:nvCxnSpPr>
          <p:cNvPr id="125" name="直接箭头连接符 124">
            <a:extLst>
              <a:ext uri="{FF2B5EF4-FFF2-40B4-BE49-F238E27FC236}">
                <a16:creationId xmlns:a16="http://schemas.microsoft.com/office/drawing/2014/main" id="{6A38455D-EEE8-453E-9F05-13F75505BBEE}"/>
              </a:ext>
            </a:extLst>
          </p:cNvPr>
          <p:cNvCxnSpPr>
            <a:cxnSpLocks/>
          </p:cNvCxnSpPr>
          <p:nvPr/>
        </p:nvCxnSpPr>
        <p:spPr>
          <a:xfrm flipH="1" flipV="1">
            <a:off x="10100152" y="1907526"/>
            <a:ext cx="1260000" cy="80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26" name="文本框 125">
            <a:extLst>
              <a:ext uri="{FF2B5EF4-FFF2-40B4-BE49-F238E27FC236}">
                <a16:creationId xmlns:a16="http://schemas.microsoft.com/office/drawing/2014/main" id="{BBBF4F0E-7B24-4859-AA56-8DBEF8F8B452}"/>
              </a:ext>
            </a:extLst>
          </p:cNvPr>
          <p:cNvSpPr txBox="1"/>
          <p:nvPr/>
        </p:nvSpPr>
        <p:spPr>
          <a:xfrm>
            <a:off x="8481355" y="1772761"/>
            <a:ext cx="1618797" cy="251384"/>
          </a:xfrm>
          <a:prstGeom prst="rect">
            <a:avLst/>
          </a:prstGeom>
          <a:noFill/>
        </p:spPr>
        <p:txBody>
          <a:bodyPr wrap="square" rtlCol="0">
            <a:spAutoFit/>
          </a:bodyPr>
          <a:lstStyle/>
          <a:p>
            <a:r>
              <a:rPr lang="en-US" altLang="zh-CN" sz="1200" b="1" dirty="0"/>
              <a:t>2.</a:t>
            </a:r>
            <a:r>
              <a:rPr lang="zh-CN" altLang="en-US" sz="1200" b="1" dirty="0"/>
              <a:t> 营销计价</a:t>
            </a:r>
            <a:r>
              <a:rPr lang="zh-CN" altLang="en-US" sz="1200" b="1" dirty="0">
                <a:solidFill>
                  <a:srgbClr val="FF0000"/>
                </a:solidFill>
              </a:rPr>
              <a:t>使用</a:t>
            </a:r>
            <a:r>
              <a:rPr lang="zh-CN" altLang="en-US" sz="1200" b="1" dirty="0"/>
              <a:t>过程</a:t>
            </a:r>
          </a:p>
        </p:txBody>
      </p:sp>
      <p:cxnSp>
        <p:nvCxnSpPr>
          <p:cNvPr id="127" name="直接箭头连接符 126">
            <a:extLst>
              <a:ext uri="{FF2B5EF4-FFF2-40B4-BE49-F238E27FC236}">
                <a16:creationId xmlns:a16="http://schemas.microsoft.com/office/drawing/2014/main" id="{810DF0F1-DEF6-4ADC-87BE-01D59C0734A6}"/>
              </a:ext>
            </a:extLst>
          </p:cNvPr>
          <p:cNvCxnSpPr>
            <a:cxnSpLocks/>
          </p:cNvCxnSpPr>
          <p:nvPr/>
        </p:nvCxnSpPr>
        <p:spPr>
          <a:xfrm flipH="1" flipV="1">
            <a:off x="10100152" y="2156775"/>
            <a:ext cx="1260000" cy="80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8" name="文本框 127">
            <a:extLst>
              <a:ext uri="{FF2B5EF4-FFF2-40B4-BE49-F238E27FC236}">
                <a16:creationId xmlns:a16="http://schemas.microsoft.com/office/drawing/2014/main" id="{7D2D4F97-0319-42AC-A7AB-74D9D79B5CED}"/>
              </a:ext>
            </a:extLst>
          </p:cNvPr>
          <p:cNvSpPr txBox="1"/>
          <p:nvPr/>
        </p:nvSpPr>
        <p:spPr>
          <a:xfrm>
            <a:off x="8481355" y="2022010"/>
            <a:ext cx="1618797" cy="251384"/>
          </a:xfrm>
          <a:prstGeom prst="rect">
            <a:avLst/>
          </a:prstGeom>
          <a:noFill/>
        </p:spPr>
        <p:txBody>
          <a:bodyPr wrap="square" rtlCol="0">
            <a:spAutoFit/>
          </a:bodyPr>
          <a:lstStyle/>
          <a:p>
            <a:r>
              <a:rPr lang="en-US" altLang="zh-CN" sz="1200" b="1" dirty="0"/>
              <a:t>3.</a:t>
            </a:r>
            <a:r>
              <a:rPr lang="zh-CN" altLang="en-US" sz="1200" b="1" dirty="0"/>
              <a:t> 营销计价</a:t>
            </a:r>
            <a:r>
              <a:rPr lang="zh-CN" altLang="en-US" sz="1200" b="1" dirty="0">
                <a:solidFill>
                  <a:srgbClr val="FF0000"/>
                </a:solidFill>
              </a:rPr>
              <a:t>计算</a:t>
            </a:r>
            <a:r>
              <a:rPr lang="zh-CN" altLang="en-US" sz="1200" b="1" dirty="0"/>
              <a:t>过程</a:t>
            </a:r>
          </a:p>
        </p:txBody>
      </p:sp>
      <p:sp>
        <p:nvSpPr>
          <p:cNvPr id="130" name="文本框 129">
            <a:extLst>
              <a:ext uri="{FF2B5EF4-FFF2-40B4-BE49-F238E27FC236}">
                <a16:creationId xmlns:a16="http://schemas.microsoft.com/office/drawing/2014/main" id="{FDA968EC-1AA2-4CA8-B9C4-7C7493BA95EC}"/>
              </a:ext>
            </a:extLst>
          </p:cNvPr>
          <p:cNvSpPr txBox="1"/>
          <p:nvPr/>
        </p:nvSpPr>
        <p:spPr>
          <a:xfrm>
            <a:off x="9053676" y="1131700"/>
            <a:ext cx="1402700" cy="363110"/>
          </a:xfrm>
          <a:prstGeom prst="rect">
            <a:avLst/>
          </a:prstGeom>
          <a:noFill/>
        </p:spPr>
        <p:txBody>
          <a:bodyPr wrap="square" rtlCol="0">
            <a:spAutoFit/>
          </a:bodyPr>
          <a:lstStyle/>
          <a:p>
            <a:pPr algn="ctr"/>
            <a:r>
              <a:rPr lang="zh-CN" altLang="en-US" sz="2000" b="1" dirty="0"/>
              <a:t>图例说明</a:t>
            </a:r>
          </a:p>
        </p:txBody>
      </p:sp>
      <p:sp>
        <p:nvSpPr>
          <p:cNvPr id="132" name="文本框 131">
            <a:extLst>
              <a:ext uri="{FF2B5EF4-FFF2-40B4-BE49-F238E27FC236}">
                <a16:creationId xmlns:a16="http://schemas.microsoft.com/office/drawing/2014/main" id="{931BDC34-DE23-494A-BD35-58F62679FF89}"/>
              </a:ext>
            </a:extLst>
          </p:cNvPr>
          <p:cNvSpPr txBox="1"/>
          <p:nvPr/>
        </p:nvSpPr>
        <p:spPr>
          <a:xfrm>
            <a:off x="128384" y="148107"/>
            <a:ext cx="11802359"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、方案营销计价功能整体业务流程：</a:t>
            </a:r>
            <a:r>
              <a:rPr lang="zh-CN" altLang="en-US" sz="2000" dirty="0">
                <a:latin typeface="微软雅黑" panose="020B0503020204020204" pitchFamily="34" charset="-122"/>
                <a:ea typeface="微软雅黑" panose="020B0503020204020204" pitchFamily="34" charset="-122"/>
              </a:rPr>
              <a:t>通过配置、使用、计算三大过程完成营销计价业务支持</a:t>
            </a:r>
            <a:endParaRPr lang="zh-CN" altLang="en-US" sz="2000" b="1" dirty="0">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42CD0922-C9C2-4130-A067-7BC10EFEB2D7}"/>
              </a:ext>
            </a:extLst>
          </p:cNvPr>
          <p:cNvSpPr/>
          <p:nvPr/>
        </p:nvSpPr>
        <p:spPr>
          <a:xfrm>
            <a:off x="8963608" y="5471903"/>
            <a:ext cx="2376197" cy="41623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CN" sz="2000" b="1" dirty="0"/>
              <a:t>K3</a:t>
            </a:r>
            <a:r>
              <a:rPr lang="zh-CN" altLang="en-US" sz="2000" b="1" dirty="0"/>
              <a:t>标准价品目表</a:t>
            </a:r>
          </a:p>
        </p:txBody>
      </p:sp>
      <p:sp>
        <p:nvSpPr>
          <p:cNvPr id="72" name="矩形 71">
            <a:extLst>
              <a:ext uri="{FF2B5EF4-FFF2-40B4-BE49-F238E27FC236}">
                <a16:creationId xmlns:a16="http://schemas.microsoft.com/office/drawing/2014/main" id="{F6B9B376-4228-480C-AD9A-EBEF859A2D96}"/>
              </a:ext>
            </a:extLst>
          </p:cNvPr>
          <p:cNvSpPr/>
          <p:nvPr/>
        </p:nvSpPr>
        <p:spPr>
          <a:xfrm>
            <a:off x="8963752" y="5939488"/>
            <a:ext cx="2376197" cy="4124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zh-CN" altLang="en-US" sz="2000" b="1" dirty="0"/>
              <a:t>主数据平台</a:t>
            </a:r>
          </a:p>
        </p:txBody>
      </p:sp>
      <p:cxnSp>
        <p:nvCxnSpPr>
          <p:cNvPr id="73" name="直接箭头连接符 32">
            <a:extLst>
              <a:ext uri="{FF2B5EF4-FFF2-40B4-BE49-F238E27FC236}">
                <a16:creationId xmlns:a16="http://schemas.microsoft.com/office/drawing/2014/main" id="{0EDA5188-96A9-4185-AAD5-F2FD682F4D81}"/>
              </a:ext>
            </a:extLst>
          </p:cNvPr>
          <p:cNvCxnSpPr>
            <a:cxnSpLocks/>
            <a:stCxn id="66" idx="1"/>
          </p:cNvCxnSpPr>
          <p:nvPr/>
        </p:nvCxnSpPr>
        <p:spPr>
          <a:xfrm rot="10800000">
            <a:off x="7463176" y="5466241"/>
            <a:ext cx="1500433" cy="213781"/>
          </a:xfrm>
          <a:prstGeom prst="bentConnector3">
            <a:avLst>
              <a:gd name="adj1" fmla="val 50000"/>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75" name="文本框 74">
            <a:extLst>
              <a:ext uri="{FF2B5EF4-FFF2-40B4-BE49-F238E27FC236}">
                <a16:creationId xmlns:a16="http://schemas.microsoft.com/office/drawing/2014/main" id="{D1F91CA0-17C2-4692-B88A-0857A3526878}"/>
              </a:ext>
            </a:extLst>
          </p:cNvPr>
          <p:cNvSpPr txBox="1"/>
          <p:nvPr/>
        </p:nvSpPr>
        <p:spPr>
          <a:xfrm>
            <a:off x="8046856" y="5661269"/>
            <a:ext cx="971430" cy="461665"/>
          </a:xfrm>
          <a:prstGeom prst="rect">
            <a:avLst/>
          </a:prstGeom>
          <a:noFill/>
        </p:spPr>
        <p:txBody>
          <a:bodyPr wrap="square" rtlCol="0">
            <a:spAutoFit/>
          </a:bodyPr>
          <a:lstStyle/>
          <a:p>
            <a:r>
              <a:rPr lang="en-US" altLang="zh-CN" sz="1200" dirty="0"/>
              <a:t>1.1 </a:t>
            </a:r>
            <a:r>
              <a:rPr lang="zh-CN" altLang="en-US" sz="1200" dirty="0"/>
              <a:t>同步标准品报价</a:t>
            </a:r>
          </a:p>
        </p:txBody>
      </p:sp>
      <p:cxnSp>
        <p:nvCxnSpPr>
          <p:cNvPr id="76" name="直接箭头连接符 32">
            <a:extLst>
              <a:ext uri="{FF2B5EF4-FFF2-40B4-BE49-F238E27FC236}">
                <a16:creationId xmlns:a16="http://schemas.microsoft.com/office/drawing/2014/main" id="{F4F23DD7-AB3F-42F1-96AC-EA71CF4D8DCB}"/>
              </a:ext>
            </a:extLst>
          </p:cNvPr>
          <p:cNvCxnSpPr>
            <a:cxnSpLocks/>
            <a:stCxn id="72" idx="1"/>
          </p:cNvCxnSpPr>
          <p:nvPr/>
        </p:nvCxnSpPr>
        <p:spPr>
          <a:xfrm rot="10800000">
            <a:off x="7421352" y="5682874"/>
            <a:ext cx="1542400" cy="462815"/>
          </a:xfrm>
          <a:prstGeom prst="bentConnector3">
            <a:avLst>
              <a:gd name="adj1" fmla="val 61763"/>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83" name="文本框 82">
            <a:extLst>
              <a:ext uri="{FF2B5EF4-FFF2-40B4-BE49-F238E27FC236}">
                <a16:creationId xmlns:a16="http://schemas.microsoft.com/office/drawing/2014/main" id="{27B593C9-8485-4862-AB63-4C67BEECB23F}"/>
              </a:ext>
            </a:extLst>
          </p:cNvPr>
          <p:cNvSpPr txBox="1"/>
          <p:nvPr/>
        </p:nvSpPr>
        <p:spPr>
          <a:xfrm>
            <a:off x="7819713" y="6151727"/>
            <a:ext cx="1198573" cy="461665"/>
          </a:xfrm>
          <a:prstGeom prst="rect">
            <a:avLst/>
          </a:prstGeom>
          <a:noFill/>
        </p:spPr>
        <p:txBody>
          <a:bodyPr wrap="square" rtlCol="0">
            <a:spAutoFit/>
          </a:bodyPr>
          <a:lstStyle/>
          <a:p>
            <a:r>
              <a:rPr lang="en-US" altLang="zh-CN" sz="1200" dirty="0"/>
              <a:t>1.1 </a:t>
            </a:r>
            <a:r>
              <a:rPr lang="zh-CN" altLang="en-US" sz="1200" dirty="0"/>
              <a:t>同步工艺标签字典数据</a:t>
            </a:r>
          </a:p>
        </p:txBody>
      </p:sp>
    </p:spTree>
    <p:extLst>
      <p:ext uri="{BB962C8B-B14F-4D97-AF65-F5344CB8AC3E}">
        <p14:creationId xmlns:p14="http://schemas.microsoft.com/office/powerpoint/2010/main" val="128822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fade">
                                      <p:cBhvr>
                                        <p:cTn id="13" dur="500"/>
                                        <p:tgtEl>
                                          <p:spTgt spid="7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fade">
                                      <p:cBhvr>
                                        <p:cTn id="19" dur="500"/>
                                        <p:tgtEl>
                                          <p:spTgt spid="83"/>
                                        </p:tgtEl>
                                      </p:cBhvr>
                                    </p:animEffect>
                                  </p:childTnLst>
                                </p:cTn>
                              </p:par>
                              <p:par>
                                <p:cTn id="20" presetID="10" presetClass="entr" presetSubtype="0"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500"/>
                                        <p:tgtEl>
                                          <p:spTgt spid="1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down)">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down)">
                                      <p:cBhvr>
                                        <p:cTn id="37" dur="500"/>
                                        <p:tgtEl>
                                          <p:spTgt spid="34"/>
                                        </p:tgtEl>
                                      </p:cBhvr>
                                    </p:animEffect>
                                  </p:childTnLst>
                                </p:cTn>
                              </p:par>
                              <p:par>
                                <p:cTn id="38" presetID="22" presetClass="entr" presetSubtype="4"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down)">
                                      <p:cBhvr>
                                        <p:cTn id="40" dur="500"/>
                                        <p:tgtEl>
                                          <p:spTgt spid="35"/>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down)">
                                      <p:cBhvr>
                                        <p:cTn id="43" dur="5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down)">
                                      <p:cBhvr>
                                        <p:cTn id="48" dur="500"/>
                                        <p:tgtEl>
                                          <p:spTgt spid="41"/>
                                        </p:tgtEl>
                                      </p:cBhvr>
                                    </p:animEffect>
                                  </p:childTnLst>
                                </p:cTn>
                              </p:par>
                              <p:par>
                                <p:cTn id="49" presetID="22" presetClass="entr" presetSubtype="4"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wipe(down)">
                                      <p:cBhvr>
                                        <p:cTn id="51" dur="500"/>
                                        <p:tgtEl>
                                          <p:spTgt spid="39"/>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down)">
                                      <p:cBhvr>
                                        <p:cTn id="54" dur="500"/>
                                        <p:tgtEl>
                                          <p:spTgt spid="27"/>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down)">
                                      <p:cBhvr>
                                        <p:cTn id="57" dur="500"/>
                                        <p:tgtEl>
                                          <p:spTgt spid="38"/>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down)">
                                      <p:cBhvr>
                                        <p:cTn id="65" dur="500"/>
                                        <p:tgtEl>
                                          <p:spTgt spid="2"/>
                                        </p:tgtEl>
                                      </p:cBhvr>
                                    </p:animEffect>
                                  </p:childTnLst>
                                </p:cTn>
                              </p:par>
                            </p:childTnLst>
                          </p:cTn>
                        </p:par>
                        <p:par>
                          <p:cTn id="66" fill="hold">
                            <p:stCondLst>
                              <p:cond delay="500"/>
                            </p:stCondLst>
                            <p:childTnLst>
                              <p:par>
                                <p:cTn id="67" presetID="22" presetClass="entr" presetSubtype="4" fill="hold" grpId="0" nodeType="afterEffect">
                                  <p:stCondLst>
                                    <p:cond delay="0"/>
                                  </p:stCondLst>
                                  <p:childTnLst>
                                    <p:set>
                                      <p:cBhvr>
                                        <p:cTn id="68" dur="1" fill="hold">
                                          <p:stCondLst>
                                            <p:cond delay="0"/>
                                          </p:stCondLst>
                                        </p:cTn>
                                        <p:tgtEl>
                                          <p:spTgt spid="120"/>
                                        </p:tgtEl>
                                        <p:attrNameLst>
                                          <p:attrName>style.visibility</p:attrName>
                                        </p:attrNameLst>
                                      </p:cBhvr>
                                      <p:to>
                                        <p:strVal val="visible"/>
                                      </p:to>
                                    </p:set>
                                    <p:animEffect transition="in" filter="wipe(down)">
                                      <p:cBhvr>
                                        <p:cTn id="69" dur="500"/>
                                        <p:tgtEl>
                                          <p:spTgt spid="120"/>
                                        </p:tgtEl>
                                      </p:cBhvr>
                                    </p:animEffect>
                                  </p:childTnLst>
                                </p:cTn>
                              </p:par>
                              <p:par>
                                <p:cTn id="70" presetID="22" presetClass="entr" presetSubtype="4"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500"/>
                                        <p:tgtEl>
                                          <p:spTgt spid="24"/>
                                        </p:tgtEl>
                                      </p:cBhvr>
                                    </p:animEffect>
                                  </p:childTnLst>
                                </p:cTn>
                              </p:par>
                            </p:childTnLst>
                          </p:cTn>
                        </p:par>
                        <p:par>
                          <p:cTn id="73" fill="hold">
                            <p:stCondLst>
                              <p:cond delay="1000"/>
                            </p:stCondLst>
                            <p:childTnLst>
                              <p:par>
                                <p:cTn id="74" presetID="22" presetClass="entr" presetSubtype="4" fill="hold" nodeType="after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down)">
                                      <p:cBhvr>
                                        <p:cTn id="76" dur="500"/>
                                        <p:tgtEl>
                                          <p:spTgt spid="21"/>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10"/>
                                        </p:tgtEl>
                                        <p:attrNameLst>
                                          <p:attrName>style.visibility</p:attrName>
                                        </p:attrNameLst>
                                      </p:cBhvr>
                                      <p:to>
                                        <p:strVal val="visible"/>
                                      </p:to>
                                    </p:set>
                                    <p:animEffect transition="in" filter="wipe(down)">
                                      <p:cBhvr>
                                        <p:cTn id="79" dur="500"/>
                                        <p:tgtEl>
                                          <p:spTgt spid="11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16"/>
                                        </p:tgtEl>
                                        <p:attrNameLst>
                                          <p:attrName>style.visibility</p:attrName>
                                        </p:attrNameLst>
                                      </p:cBhvr>
                                      <p:to>
                                        <p:strVal val="visible"/>
                                      </p:to>
                                    </p:set>
                                    <p:animEffect transition="in" filter="wipe(down)">
                                      <p:cBhvr>
                                        <p:cTn id="84" dur="500"/>
                                        <p:tgtEl>
                                          <p:spTgt spid="116"/>
                                        </p:tgtEl>
                                      </p:cBhvr>
                                    </p:animEffect>
                                  </p:childTnLst>
                                </p:cTn>
                              </p:par>
                              <p:par>
                                <p:cTn id="85" presetID="22" presetClass="entr" presetSubtype="4" fill="hold" nodeType="with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down)">
                                      <p:cBhvr>
                                        <p:cTn id="87" dur="500"/>
                                        <p:tgtEl>
                                          <p:spTgt spid="91"/>
                                        </p:tgtEl>
                                      </p:cBhvr>
                                    </p:animEffect>
                                  </p:childTnLst>
                                </p:cTn>
                              </p:par>
                            </p:childTnLst>
                          </p:cTn>
                        </p:par>
                        <p:par>
                          <p:cTn id="88" fill="hold">
                            <p:stCondLst>
                              <p:cond delay="500"/>
                            </p:stCondLst>
                            <p:childTnLst>
                              <p:par>
                                <p:cTn id="89" presetID="22" presetClass="entr" presetSubtype="4"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wipe(down)">
                                      <p:cBhvr>
                                        <p:cTn id="91" dur="500"/>
                                        <p:tgtEl>
                                          <p:spTgt spid="45"/>
                                        </p:tgtEl>
                                      </p:cBhvr>
                                    </p:animEffect>
                                  </p:childTnLst>
                                </p:cTn>
                              </p:par>
                            </p:childTnLst>
                          </p:cTn>
                        </p:par>
                        <p:par>
                          <p:cTn id="92" fill="hold">
                            <p:stCondLst>
                              <p:cond delay="1000"/>
                            </p:stCondLst>
                            <p:childTnLst>
                              <p:par>
                                <p:cTn id="93" presetID="22" presetClass="entr" presetSubtype="4" fill="hold" nodeType="after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wipe(down)">
                                      <p:cBhvr>
                                        <p:cTn id="95" dur="500"/>
                                        <p:tgtEl>
                                          <p:spTgt spid="51"/>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wipe(down)">
                                      <p:cBhvr>
                                        <p:cTn id="98" dur="500"/>
                                        <p:tgtEl>
                                          <p:spTgt spid="90"/>
                                        </p:tgtEl>
                                      </p:cBhvr>
                                    </p:animEffect>
                                  </p:childTnLst>
                                </p:cTn>
                              </p:par>
                            </p:childTnLst>
                          </p:cTn>
                        </p:par>
                        <p:par>
                          <p:cTn id="99" fill="hold">
                            <p:stCondLst>
                              <p:cond delay="1500"/>
                            </p:stCondLst>
                            <p:childTnLst>
                              <p:par>
                                <p:cTn id="100" presetID="22" presetClass="entr" presetSubtype="4" fill="hold" grpId="0" nodeType="after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wipe(down)">
                                      <p:cBhvr>
                                        <p:cTn id="102" dur="500"/>
                                        <p:tgtEl>
                                          <p:spTgt spid="47"/>
                                        </p:tgtEl>
                                      </p:cBhvr>
                                    </p:animEffect>
                                  </p:childTnLst>
                                </p:cTn>
                              </p:par>
                            </p:childTnLst>
                          </p:cTn>
                        </p:par>
                        <p:par>
                          <p:cTn id="103" fill="hold">
                            <p:stCondLst>
                              <p:cond delay="2000"/>
                            </p:stCondLst>
                            <p:childTnLst>
                              <p:par>
                                <p:cTn id="104" presetID="22" presetClass="entr" presetSubtype="4" fill="hold" grpId="0" nodeType="after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wipe(down)">
                                      <p:cBhvr>
                                        <p:cTn id="106" dur="500"/>
                                        <p:tgtEl>
                                          <p:spTgt spid="50"/>
                                        </p:tgtEl>
                                      </p:cBhvr>
                                    </p:animEffect>
                                  </p:childTnLst>
                                </p:cTn>
                              </p:par>
                            </p:childTnLst>
                          </p:cTn>
                        </p:par>
                        <p:par>
                          <p:cTn id="107" fill="hold">
                            <p:stCondLst>
                              <p:cond delay="2500"/>
                            </p:stCondLst>
                            <p:childTnLst>
                              <p:par>
                                <p:cTn id="108" presetID="22" presetClass="entr" presetSubtype="4" fill="hold" grpId="0" nodeType="after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down)">
                                      <p:cBhvr>
                                        <p:cTn id="110" dur="500"/>
                                        <p:tgtEl>
                                          <p:spTgt spid="48"/>
                                        </p:tgtEl>
                                      </p:cBhvr>
                                    </p:animEffect>
                                  </p:childTnLst>
                                </p:cTn>
                              </p:par>
                            </p:childTnLst>
                          </p:cTn>
                        </p:par>
                        <p:par>
                          <p:cTn id="111" fill="hold">
                            <p:stCondLst>
                              <p:cond delay="3000"/>
                            </p:stCondLst>
                            <p:childTnLst>
                              <p:par>
                                <p:cTn id="112" presetID="22" presetClass="entr" presetSubtype="4" fill="hold" nodeType="afterEffect">
                                  <p:stCondLst>
                                    <p:cond delay="0"/>
                                  </p:stCondLst>
                                  <p:childTnLst>
                                    <p:set>
                                      <p:cBhvr>
                                        <p:cTn id="113" dur="1" fill="hold">
                                          <p:stCondLst>
                                            <p:cond delay="0"/>
                                          </p:stCondLst>
                                        </p:cTn>
                                        <p:tgtEl>
                                          <p:spTgt spid="78"/>
                                        </p:tgtEl>
                                        <p:attrNameLst>
                                          <p:attrName>style.visibility</p:attrName>
                                        </p:attrNameLst>
                                      </p:cBhvr>
                                      <p:to>
                                        <p:strVal val="visible"/>
                                      </p:to>
                                    </p:set>
                                    <p:animEffect transition="in" filter="wipe(down)">
                                      <p:cBhvr>
                                        <p:cTn id="114" dur="500"/>
                                        <p:tgtEl>
                                          <p:spTgt spid="78"/>
                                        </p:tgtEl>
                                      </p:cBhvr>
                                    </p:animEffect>
                                  </p:childTnLst>
                                </p:cTn>
                              </p:par>
                            </p:childTnLst>
                          </p:cTn>
                        </p:par>
                        <p:par>
                          <p:cTn id="115" fill="hold">
                            <p:stCondLst>
                              <p:cond delay="3500"/>
                            </p:stCondLst>
                            <p:childTnLst>
                              <p:par>
                                <p:cTn id="116" presetID="22" presetClass="entr" presetSubtype="4" fill="hold" grpId="0" nodeType="afterEffect">
                                  <p:stCondLst>
                                    <p:cond delay="0"/>
                                  </p:stCondLst>
                                  <p:childTnLst>
                                    <p:set>
                                      <p:cBhvr>
                                        <p:cTn id="117" dur="1" fill="hold">
                                          <p:stCondLst>
                                            <p:cond delay="0"/>
                                          </p:stCondLst>
                                        </p:cTn>
                                        <p:tgtEl>
                                          <p:spTgt spid="94"/>
                                        </p:tgtEl>
                                        <p:attrNameLst>
                                          <p:attrName>style.visibility</p:attrName>
                                        </p:attrNameLst>
                                      </p:cBhvr>
                                      <p:to>
                                        <p:strVal val="visible"/>
                                      </p:to>
                                    </p:set>
                                    <p:animEffect transition="in" filter="wipe(down)">
                                      <p:cBhvr>
                                        <p:cTn id="118" dur="500"/>
                                        <p:tgtEl>
                                          <p:spTgt spid="94"/>
                                        </p:tgtEl>
                                      </p:cBhvr>
                                    </p:animEffect>
                                  </p:childTnLst>
                                </p:cTn>
                              </p:par>
                            </p:childTnLst>
                          </p:cTn>
                        </p:par>
                        <p:par>
                          <p:cTn id="119" fill="hold">
                            <p:stCondLst>
                              <p:cond delay="4000"/>
                            </p:stCondLst>
                            <p:childTnLst>
                              <p:par>
                                <p:cTn id="120" presetID="22" presetClass="entr" presetSubtype="4" fill="hold" grpId="0" nodeType="afterEffect">
                                  <p:stCondLst>
                                    <p:cond delay="0"/>
                                  </p:stCondLst>
                                  <p:childTnLst>
                                    <p:set>
                                      <p:cBhvr>
                                        <p:cTn id="121" dur="1" fill="hold">
                                          <p:stCondLst>
                                            <p:cond delay="0"/>
                                          </p:stCondLst>
                                        </p:cTn>
                                        <p:tgtEl>
                                          <p:spTgt spid="74"/>
                                        </p:tgtEl>
                                        <p:attrNameLst>
                                          <p:attrName>style.visibility</p:attrName>
                                        </p:attrNameLst>
                                      </p:cBhvr>
                                      <p:to>
                                        <p:strVal val="visible"/>
                                      </p:to>
                                    </p:set>
                                    <p:animEffect transition="in" filter="wipe(down)">
                                      <p:cBhvr>
                                        <p:cTn id="122" dur="500"/>
                                        <p:tgtEl>
                                          <p:spTgt spid="7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96"/>
                                        </p:tgtEl>
                                        <p:attrNameLst>
                                          <p:attrName>style.visibility</p:attrName>
                                        </p:attrNameLst>
                                      </p:cBhvr>
                                      <p:to>
                                        <p:strVal val="visible"/>
                                      </p:to>
                                    </p:set>
                                    <p:animEffect transition="in" filter="wipe(down)">
                                      <p:cBhvr>
                                        <p:cTn id="127" dur="500"/>
                                        <p:tgtEl>
                                          <p:spTgt spid="96"/>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118"/>
                                        </p:tgtEl>
                                        <p:attrNameLst>
                                          <p:attrName>style.visibility</p:attrName>
                                        </p:attrNameLst>
                                      </p:cBhvr>
                                      <p:to>
                                        <p:strVal val="visible"/>
                                      </p:to>
                                    </p:set>
                                    <p:animEffect transition="in" filter="wipe(down)">
                                      <p:cBhvr>
                                        <p:cTn id="130" dur="500"/>
                                        <p:tgtEl>
                                          <p:spTgt spid="118"/>
                                        </p:tgtEl>
                                      </p:cBhvr>
                                    </p:animEffect>
                                  </p:childTnLst>
                                </p:cTn>
                              </p:par>
                            </p:childTnLst>
                          </p:cTn>
                        </p:par>
                        <p:par>
                          <p:cTn id="131" fill="hold">
                            <p:stCondLst>
                              <p:cond delay="500"/>
                            </p:stCondLst>
                            <p:childTnLst>
                              <p:par>
                                <p:cTn id="132" presetID="22" presetClass="entr" presetSubtype="4" fill="hold" grpId="0" nodeType="afterEffect">
                                  <p:stCondLst>
                                    <p:cond delay="0"/>
                                  </p:stCondLst>
                                  <p:childTnLst>
                                    <p:set>
                                      <p:cBhvr>
                                        <p:cTn id="133" dur="1" fill="hold">
                                          <p:stCondLst>
                                            <p:cond delay="0"/>
                                          </p:stCondLst>
                                        </p:cTn>
                                        <p:tgtEl>
                                          <p:spTgt spid="111"/>
                                        </p:tgtEl>
                                        <p:attrNameLst>
                                          <p:attrName>style.visibility</p:attrName>
                                        </p:attrNameLst>
                                      </p:cBhvr>
                                      <p:to>
                                        <p:strVal val="visible"/>
                                      </p:to>
                                    </p:set>
                                    <p:animEffect transition="in" filter="wipe(down)">
                                      <p:cBhvr>
                                        <p:cTn id="134" dur="500"/>
                                        <p:tgtEl>
                                          <p:spTgt spid="111"/>
                                        </p:tgtEl>
                                      </p:cBhvr>
                                    </p:animEffect>
                                  </p:childTnLst>
                                </p:cTn>
                              </p:par>
                            </p:childTnLst>
                          </p:cTn>
                        </p:par>
                        <p:par>
                          <p:cTn id="135" fill="hold">
                            <p:stCondLst>
                              <p:cond delay="1000"/>
                            </p:stCondLst>
                            <p:childTnLst>
                              <p:par>
                                <p:cTn id="136" presetID="22" presetClass="entr" presetSubtype="4" fill="hold" nodeType="afterEffect">
                                  <p:stCondLst>
                                    <p:cond delay="0"/>
                                  </p:stCondLst>
                                  <p:childTnLst>
                                    <p:set>
                                      <p:cBhvr>
                                        <p:cTn id="137" dur="1" fill="hold">
                                          <p:stCondLst>
                                            <p:cond delay="0"/>
                                          </p:stCondLst>
                                        </p:cTn>
                                        <p:tgtEl>
                                          <p:spTgt spid="31"/>
                                        </p:tgtEl>
                                        <p:attrNameLst>
                                          <p:attrName>style.visibility</p:attrName>
                                        </p:attrNameLst>
                                      </p:cBhvr>
                                      <p:to>
                                        <p:strVal val="visible"/>
                                      </p:to>
                                    </p:set>
                                    <p:animEffect transition="in" filter="wipe(down)">
                                      <p:cBhvr>
                                        <p:cTn id="138" dur="500"/>
                                        <p:tgtEl>
                                          <p:spTgt spid="31"/>
                                        </p:tgtEl>
                                      </p:cBhvr>
                                    </p:animEffect>
                                  </p:childTnLst>
                                </p:cTn>
                              </p:par>
                            </p:childTnLst>
                          </p:cTn>
                        </p:par>
                        <p:par>
                          <p:cTn id="139" fill="hold">
                            <p:stCondLst>
                              <p:cond delay="1500"/>
                            </p:stCondLst>
                            <p:childTnLst>
                              <p:par>
                                <p:cTn id="140" presetID="22" presetClass="entr" presetSubtype="4" fill="hold" nodeType="after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wipe(down)">
                                      <p:cBhvr>
                                        <p:cTn id="142" dur="500"/>
                                        <p:tgtEl>
                                          <p:spTgt spid="99"/>
                                        </p:tgtEl>
                                      </p:cBhvr>
                                    </p:animEffect>
                                  </p:childTnLst>
                                </p:cTn>
                              </p:par>
                            </p:childTnLst>
                          </p:cTn>
                        </p:par>
                        <p:par>
                          <p:cTn id="143" fill="hold">
                            <p:stCondLst>
                              <p:cond delay="2000"/>
                            </p:stCondLst>
                            <p:childTnLst>
                              <p:par>
                                <p:cTn id="144" presetID="22" presetClass="entr" presetSubtype="4" fill="hold" grpId="0" nodeType="afterEffect">
                                  <p:stCondLst>
                                    <p:cond delay="0"/>
                                  </p:stCondLst>
                                  <p:childTnLst>
                                    <p:set>
                                      <p:cBhvr>
                                        <p:cTn id="145" dur="1" fill="hold">
                                          <p:stCondLst>
                                            <p:cond delay="0"/>
                                          </p:stCondLst>
                                        </p:cTn>
                                        <p:tgtEl>
                                          <p:spTgt spid="119"/>
                                        </p:tgtEl>
                                        <p:attrNameLst>
                                          <p:attrName>style.visibility</p:attrName>
                                        </p:attrNameLst>
                                      </p:cBhvr>
                                      <p:to>
                                        <p:strVal val="visible"/>
                                      </p:to>
                                    </p:set>
                                    <p:animEffect transition="in" filter="wipe(down)">
                                      <p:cBhvr>
                                        <p:cTn id="146" dur="500"/>
                                        <p:tgtEl>
                                          <p:spTgt spid="119"/>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113"/>
                                        </p:tgtEl>
                                        <p:attrNameLst>
                                          <p:attrName>style.visibility</p:attrName>
                                        </p:attrNameLst>
                                      </p:cBhvr>
                                      <p:to>
                                        <p:strVal val="visible"/>
                                      </p:to>
                                    </p:set>
                                    <p:animEffect transition="in" filter="wipe(down)">
                                      <p:cBhvr>
                                        <p:cTn id="151" dur="500"/>
                                        <p:tgtEl>
                                          <p:spTgt spid="113"/>
                                        </p:tgtEl>
                                      </p:cBhvr>
                                    </p:animEffect>
                                  </p:childTnLst>
                                </p:cTn>
                              </p:par>
                              <p:par>
                                <p:cTn id="152" presetID="22" presetClass="entr" presetSubtype="4" fill="hold"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down)">
                                      <p:cBhvr>
                                        <p:cTn id="154" dur="500"/>
                                        <p:tgtEl>
                                          <p:spTgt spid="68"/>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114"/>
                                        </p:tgtEl>
                                        <p:attrNameLst>
                                          <p:attrName>style.visibility</p:attrName>
                                        </p:attrNameLst>
                                      </p:cBhvr>
                                      <p:to>
                                        <p:strVal val="visible"/>
                                      </p:to>
                                    </p:set>
                                    <p:animEffect transition="in" filter="wipe(down)">
                                      <p:cBhvr>
                                        <p:cTn id="157" dur="500"/>
                                        <p:tgtEl>
                                          <p:spTgt spid="114"/>
                                        </p:tgtEl>
                                      </p:cBhvr>
                                    </p:animEffect>
                                  </p:childTnLst>
                                </p:cTn>
                              </p:par>
                              <p:par>
                                <p:cTn id="158" presetID="22" presetClass="entr" presetSubtype="4" fill="hold" nodeType="withEffect">
                                  <p:stCondLst>
                                    <p:cond delay="0"/>
                                  </p:stCondLst>
                                  <p:childTnLst>
                                    <p:set>
                                      <p:cBhvr>
                                        <p:cTn id="159" dur="1" fill="hold">
                                          <p:stCondLst>
                                            <p:cond delay="0"/>
                                          </p:stCondLst>
                                        </p:cTn>
                                        <p:tgtEl>
                                          <p:spTgt spid="71"/>
                                        </p:tgtEl>
                                        <p:attrNameLst>
                                          <p:attrName>style.visibility</p:attrName>
                                        </p:attrNameLst>
                                      </p:cBhvr>
                                      <p:to>
                                        <p:strVal val="visible"/>
                                      </p:to>
                                    </p:set>
                                    <p:animEffect transition="in" filter="wipe(down)">
                                      <p:cBhvr>
                                        <p:cTn id="160" dur="500"/>
                                        <p:tgtEl>
                                          <p:spTgt spid="71"/>
                                        </p:tgtEl>
                                      </p:cBhvr>
                                    </p:animEffect>
                                  </p:childTnLst>
                                </p:cTn>
                              </p:par>
                            </p:childTnLst>
                          </p:cTn>
                        </p:par>
                        <p:par>
                          <p:cTn id="161" fill="hold">
                            <p:stCondLst>
                              <p:cond delay="500"/>
                            </p:stCondLst>
                            <p:childTnLst>
                              <p:par>
                                <p:cTn id="162" presetID="22" presetClass="entr" presetSubtype="4" fill="hold" grpId="0" nodeType="afterEffect">
                                  <p:stCondLst>
                                    <p:cond delay="0"/>
                                  </p:stCondLst>
                                  <p:childTnLst>
                                    <p:set>
                                      <p:cBhvr>
                                        <p:cTn id="163" dur="1" fill="hold">
                                          <p:stCondLst>
                                            <p:cond delay="0"/>
                                          </p:stCondLst>
                                        </p:cTn>
                                        <p:tgtEl>
                                          <p:spTgt spid="29"/>
                                        </p:tgtEl>
                                        <p:attrNameLst>
                                          <p:attrName>style.visibility</p:attrName>
                                        </p:attrNameLst>
                                      </p:cBhvr>
                                      <p:to>
                                        <p:strVal val="visible"/>
                                      </p:to>
                                    </p:set>
                                    <p:animEffect transition="in" filter="wipe(down)">
                                      <p:cBhvr>
                                        <p:cTn id="164" dur="500"/>
                                        <p:tgtEl>
                                          <p:spTgt spid="29"/>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30"/>
                                        </p:tgtEl>
                                        <p:attrNameLst>
                                          <p:attrName>style.visibility</p:attrName>
                                        </p:attrNameLst>
                                      </p:cBhvr>
                                      <p:to>
                                        <p:strVal val="visible"/>
                                      </p:to>
                                    </p:set>
                                    <p:animEffect transition="in" filter="wipe(down)">
                                      <p:cBhvr>
                                        <p:cTn id="167" dur="500"/>
                                        <p:tgtEl>
                                          <p:spTgt spid="30"/>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103"/>
                                        </p:tgtEl>
                                        <p:attrNameLst>
                                          <p:attrName>style.visibility</p:attrName>
                                        </p:attrNameLst>
                                      </p:cBhvr>
                                      <p:to>
                                        <p:strVal val="visible"/>
                                      </p:to>
                                    </p:set>
                                    <p:animEffect transition="in" filter="wipe(down)">
                                      <p:cBhvr>
                                        <p:cTn id="172" dur="500"/>
                                        <p:tgtEl>
                                          <p:spTgt spid="103"/>
                                        </p:tgtEl>
                                      </p:cBhvr>
                                    </p:animEffect>
                                  </p:childTnLst>
                                </p:cTn>
                              </p:par>
                              <p:par>
                                <p:cTn id="173" presetID="22" presetClass="entr" presetSubtype="4" fill="hold" nodeType="withEffect">
                                  <p:stCondLst>
                                    <p:cond delay="0"/>
                                  </p:stCondLst>
                                  <p:childTnLst>
                                    <p:set>
                                      <p:cBhvr>
                                        <p:cTn id="174" dur="1" fill="hold">
                                          <p:stCondLst>
                                            <p:cond delay="0"/>
                                          </p:stCondLst>
                                        </p:cTn>
                                        <p:tgtEl>
                                          <p:spTgt spid="84"/>
                                        </p:tgtEl>
                                        <p:attrNameLst>
                                          <p:attrName>style.visibility</p:attrName>
                                        </p:attrNameLst>
                                      </p:cBhvr>
                                      <p:to>
                                        <p:strVal val="visible"/>
                                      </p:to>
                                    </p:set>
                                    <p:animEffect transition="in" filter="wipe(down)">
                                      <p:cBhvr>
                                        <p:cTn id="175" dur="500"/>
                                        <p:tgtEl>
                                          <p:spTgt spid="84"/>
                                        </p:tgtEl>
                                      </p:cBhvr>
                                    </p:animEffect>
                                  </p:childTnLst>
                                </p:cTn>
                              </p:par>
                            </p:childTnLst>
                          </p:cTn>
                        </p:par>
                        <p:par>
                          <p:cTn id="176" fill="hold">
                            <p:stCondLst>
                              <p:cond delay="500"/>
                            </p:stCondLst>
                            <p:childTnLst>
                              <p:par>
                                <p:cTn id="177" presetID="22" presetClass="entr" presetSubtype="4" fill="hold" grpId="0" nodeType="afterEffect">
                                  <p:stCondLst>
                                    <p:cond delay="0"/>
                                  </p:stCondLst>
                                  <p:childTnLst>
                                    <p:set>
                                      <p:cBhvr>
                                        <p:cTn id="178" dur="1" fill="hold">
                                          <p:stCondLst>
                                            <p:cond delay="0"/>
                                          </p:stCondLst>
                                        </p:cTn>
                                        <p:tgtEl>
                                          <p:spTgt spid="108"/>
                                        </p:tgtEl>
                                        <p:attrNameLst>
                                          <p:attrName>style.visibility</p:attrName>
                                        </p:attrNameLst>
                                      </p:cBhvr>
                                      <p:to>
                                        <p:strVal val="visible"/>
                                      </p:to>
                                    </p:set>
                                    <p:animEffect transition="in" filter="wipe(down)">
                                      <p:cBhvr>
                                        <p:cTn id="179" dur="500"/>
                                        <p:tgtEl>
                                          <p:spTgt spid="108"/>
                                        </p:tgtEl>
                                      </p:cBhvr>
                                    </p:animEffect>
                                  </p:childTnLst>
                                </p:cTn>
                              </p:par>
                            </p:childTnLst>
                          </p:cTn>
                        </p:par>
                        <p:par>
                          <p:cTn id="180" fill="hold">
                            <p:stCondLst>
                              <p:cond delay="1000"/>
                            </p:stCondLst>
                            <p:childTnLst>
                              <p:par>
                                <p:cTn id="181" presetID="22" presetClass="entr" presetSubtype="4" fill="hold" nodeType="afterEffect">
                                  <p:stCondLst>
                                    <p:cond delay="0"/>
                                  </p:stCondLst>
                                  <p:childTnLst>
                                    <p:set>
                                      <p:cBhvr>
                                        <p:cTn id="182" dur="1" fill="hold">
                                          <p:stCondLst>
                                            <p:cond delay="0"/>
                                          </p:stCondLst>
                                        </p:cTn>
                                        <p:tgtEl>
                                          <p:spTgt spid="105"/>
                                        </p:tgtEl>
                                        <p:attrNameLst>
                                          <p:attrName>style.visibility</p:attrName>
                                        </p:attrNameLst>
                                      </p:cBhvr>
                                      <p:to>
                                        <p:strVal val="visible"/>
                                      </p:to>
                                    </p:set>
                                    <p:animEffect transition="in" filter="wipe(down)">
                                      <p:cBhvr>
                                        <p:cTn id="183" dur="500"/>
                                        <p:tgtEl>
                                          <p:spTgt spid="105"/>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4" fill="hold" grpId="0" nodeType="clickEffect">
                                  <p:stCondLst>
                                    <p:cond delay="0"/>
                                  </p:stCondLst>
                                  <p:childTnLst>
                                    <p:set>
                                      <p:cBhvr>
                                        <p:cTn id="187" dur="1" fill="hold">
                                          <p:stCondLst>
                                            <p:cond delay="0"/>
                                          </p:stCondLst>
                                        </p:cTn>
                                        <p:tgtEl>
                                          <p:spTgt spid="95"/>
                                        </p:tgtEl>
                                        <p:attrNameLst>
                                          <p:attrName>style.visibility</p:attrName>
                                        </p:attrNameLst>
                                      </p:cBhvr>
                                      <p:to>
                                        <p:strVal val="visible"/>
                                      </p:to>
                                    </p:set>
                                    <p:animEffect transition="in" filter="wipe(down)">
                                      <p:cBhvr>
                                        <p:cTn id="188" dur="500"/>
                                        <p:tgtEl>
                                          <p:spTgt spid="95"/>
                                        </p:tgtEl>
                                      </p:cBhvr>
                                    </p:animEffect>
                                  </p:childTnLst>
                                </p:cTn>
                              </p:par>
                            </p:childTnLst>
                          </p:cTn>
                        </p:par>
                        <p:par>
                          <p:cTn id="189" fill="hold">
                            <p:stCondLst>
                              <p:cond delay="500"/>
                            </p:stCondLst>
                            <p:childTnLst>
                              <p:par>
                                <p:cTn id="190" presetID="22" presetClass="entr" presetSubtype="4" fill="hold" grpId="0" nodeType="afterEffect">
                                  <p:stCondLst>
                                    <p:cond delay="0"/>
                                  </p:stCondLst>
                                  <p:childTnLst>
                                    <p:set>
                                      <p:cBhvr>
                                        <p:cTn id="191" dur="1" fill="hold">
                                          <p:stCondLst>
                                            <p:cond delay="0"/>
                                          </p:stCondLst>
                                        </p:cTn>
                                        <p:tgtEl>
                                          <p:spTgt spid="89"/>
                                        </p:tgtEl>
                                        <p:attrNameLst>
                                          <p:attrName>style.visibility</p:attrName>
                                        </p:attrNameLst>
                                      </p:cBhvr>
                                      <p:to>
                                        <p:strVal val="visible"/>
                                      </p:to>
                                    </p:set>
                                    <p:animEffect transition="in" filter="wipe(down)">
                                      <p:cBhvr>
                                        <p:cTn id="192" dur="500"/>
                                        <p:tgtEl>
                                          <p:spTgt spid="89"/>
                                        </p:tgtEl>
                                      </p:cBhvr>
                                    </p:animEffect>
                                  </p:childTnLst>
                                </p:cTn>
                              </p:par>
                              <p:par>
                                <p:cTn id="193" presetID="22" presetClass="entr" presetSubtype="4" fill="hold" nodeType="withEffect">
                                  <p:stCondLst>
                                    <p:cond delay="0"/>
                                  </p:stCondLst>
                                  <p:childTnLst>
                                    <p:set>
                                      <p:cBhvr>
                                        <p:cTn id="194" dur="1" fill="hold">
                                          <p:stCondLst>
                                            <p:cond delay="0"/>
                                          </p:stCondLst>
                                        </p:cTn>
                                        <p:tgtEl>
                                          <p:spTgt spid="81"/>
                                        </p:tgtEl>
                                        <p:attrNameLst>
                                          <p:attrName>style.visibility</p:attrName>
                                        </p:attrNameLst>
                                      </p:cBhvr>
                                      <p:to>
                                        <p:strVal val="visible"/>
                                      </p:to>
                                    </p:set>
                                    <p:animEffect transition="in" filter="wipe(down)">
                                      <p:cBhvr>
                                        <p:cTn id="195"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7" grpId="0" animBg="1"/>
      <p:bldP spid="28" grpId="0" animBg="1"/>
      <p:bldP spid="29" grpId="0" animBg="1"/>
      <p:bldP spid="30" grpId="0" animBg="1"/>
      <p:bldP spid="32" grpId="0" animBg="1"/>
      <p:bldP spid="34" grpId="0"/>
      <p:bldP spid="36" grpId="0"/>
      <p:bldP spid="37" grpId="0"/>
      <p:bldP spid="38" grpId="0" animBg="1"/>
      <p:bldP spid="41" grpId="0"/>
      <p:bldP spid="45" grpId="0" animBg="1"/>
      <p:bldP spid="47" grpId="0" animBg="1"/>
      <p:bldP spid="48" grpId="0" animBg="1"/>
      <p:bldP spid="50" grpId="0" animBg="1"/>
      <p:bldP spid="74" grpId="0" animBg="1"/>
      <p:bldP spid="89" grpId="0"/>
      <p:bldP spid="90" grpId="0"/>
      <p:bldP spid="94" grpId="0"/>
      <p:bldP spid="95" grpId="0" animBg="1"/>
      <p:bldP spid="103" grpId="0"/>
      <p:bldP spid="108" grpId="0"/>
      <p:bldP spid="110" grpId="0"/>
      <p:bldP spid="111" grpId="0"/>
      <p:bldP spid="113" grpId="0"/>
      <p:bldP spid="114" grpId="0"/>
      <p:bldP spid="116" grpId="0"/>
      <p:bldP spid="118" grpId="0"/>
      <p:bldP spid="119" grpId="0"/>
      <p:bldP spid="120" grpId="0"/>
      <p:bldP spid="75" grpId="0"/>
      <p:bldP spid="8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E9C8CA3D-857A-4BC8-82FA-EAC2B107867C}"/>
              </a:ext>
            </a:extLst>
          </p:cNvPr>
          <p:cNvSpPr/>
          <p:nvPr/>
        </p:nvSpPr>
        <p:spPr>
          <a:xfrm>
            <a:off x="354169" y="1994693"/>
            <a:ext cx="6651932" cy="4596655"/>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zh-CN" altLang="en-US" b="1" dirty="0">
                <a:solidFill>
                  <a:schemeClr val="tx1"/>
                </a:solidFill>
              </a:rPr>
              <a:t>方案计价</a:t>
            </a:r>
            <a:r>
              <a:rPr lang="en-US" altLang="zh-CN" b="1" dirty="0">
                <a:solidFill>
                  <a:schemeClr val="tx1"/>
                </a:solidFill>
              </a:rPr>
              <a:t>BOM</a:t>
            </a:r>
            <a:endParaRPr lang="zh-CN" altLang="en-US" b="1" dirty="0">
              <a:solidFill>
                <a:schemeClr val="tx1"/>
              </a:solidFill>
            </a:endParaRPr>
          </a:p>
        </p:txBody>
      </p:sp>
      <p:sp>
        <p:nvSpPr>
          <p:cNvPr id="61" name="矩形 60">
            <a:extLst>
              <a:ext uri="{FF2B5EF4-FFF2-40B4-BE49-F238E27FC236}">
                <a16:creationId xmlns:a16="http://schemas.microsoft.com/office/drawing/2014/main" id="{DF1DA9D6-5A7D-4C83-BF3F-214F9B0DBBC5}"/>
              </a:ext>
            </a:extLst>
          </p:cNvPr>
          <p:cNvSpPr/>
          <p:nvPr/>
        </p:nvSpPr>
        <p:spPr>
          <a:xfrm>
            <a:off x="1626433" y="3593206"/>
            <a:ext cx="3035719" cy="2904137"/>
          </a:xfrm>
          <a:prstGeom prst="rect">
            <a:avLst/>
          </a:prstGeom>
          <a:solidFill>
            <a:srgbClr val="FFD5D5">
              <a:alpha val="80000"/>
            </a:srgbClr>
          </a:solidFill>
          <a:ln w="25400">
            <a:solidFill>
              <a:srgbClr val="FF0000"/>
            </a:solid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dirty="0">
                <a:solidFill>
                  <a:schemeClr val="tx1"/>
                </a:solidFill>
              </a:rPr>
              <a:t>套</a:t>
            </a:r>
            <a:endParaRPr lang="en-US" altLang="zh-CN" dirty="0">
              <a:solidFill>
                <a:schemeClr val="tx1"/>
              </a:solidFill>
            </a:endParaRPr>
          </a:p>
          <a:p>
            <a:r>
              <a:rPr lang="zh-CN" altLang="en-US" dirty="0">
                <a:solidFill>
                  <a:schemeClr val="tx1"/>
                </a:solidFill>
              </a:rPr>
              <a:t>餐</a:t>
            </a:r>
          </a:p>
        </p:txBody>
      </p:sp>
      <p:sp>
        <p:nvSpPr>
          <p:cNvPr id="4" name="文本框 3">
            <a:extLst>
              <a:ext uri="{FF2B5EF4-FFF2-40B4-BE49-F238E27FC236}">
                <a16:creationId xmlns:a16="http://schemas.microsoft.com/office/drawing/2014/main" id="{380C7C35-6629-45E4-922E-07E4D651683E}"/>
              </a:ext>
            </a:extLst>
          </p:cNvPr>
          <p:cNvSpPr txBox="1"/>
          <p:nvPr/>
        </p:nvSpPr>
        <p:spPr>
          <a:xfrm>
            <a:off x="23235" y="177985"/>
            <a:ext cx="12248593"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、方案营销计价功能输入</a:t>
            </a:r>
            <a:r>
              <a:rPr lang="en-US" altLang="zh-CN" sz="2000" b="1" dirty="0">
                <a:latin typeface="微软雅黑" panose="020B0503020204020204" pitchFamily="34" charset="-122"/>
                <a:ea typeface="微软雅黑" panose="020B0503020204020204" pitchFamily="34" charset="-122"/>
              </a:rPr>
              <a:t>BOM</a:t>
            </a:r>
            <a:r>
              <a:rPr lang="zh-CN" altLang="en-US" sz="2000" b="1" dirty="0">
                <a:latin typeface="微软雅黑" panose="020B0503020204020204" pitchFamily="34" charset="-122"/>
                <a:ea typeface="微软雅黑" panose="020B0503020204020204" pitchFamily="34" charset="-122"/>
              </a:rPr>
              <a:t>数据结构：</a:t>
            </a:r>
            <a:r>
              <a:rPr lang="zh-CN" altLang="en-US" sz="2000" dirty="0">
                <a:latin typeface="微软雅黑" panose="020B0503020204020204" pitchFamily="34" charset="-122"/>
                <a:ea typeface="微软雅黑" panose="020B0503020204020204" pitchFamily="34" charset="-122"/>
              </a:rPr>
              <a:t>由组合件、标准品、元件三类计价对象组成整个营销计价</a:t>
            </a:r>
            <a:r>
              <a:rPr lang="en-US" altLang="zh-CN" sz="2000" dirty="0">
                <a:latin typeface="微软雅黑" panose="020B0503020204020204" pitchFamily="34" charset="-122"/>
                <a:ea typeface="微软雅黑" panose="020B0503020204020204" pitchFamily="34" charset="-122"/>
              </a:rPr>
              <a:t>BOM</a:t>
            </a:r>
            <a:endParaRPr lang="zh-CN" altLang="en-US" sz="20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D054E123-0433-4F89-9610-58382CE87C97}"/>
              </a:ext>
            </a:extLst>
          </p:cNvPr>
          <p:cNvSpPr/>
          <p:nvPr/>
        </p:nvSpPr>
        <p:spPr>
          <a:xfrm>
            <a:off x="1626434" y="3065436"/>
            <a:ext cx="2934258"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单空间</a:t>
            </a:r>
          </a:p>
        </p:txBody>
      </p:sp>
      <p:sp>
        <p:nvSpPr>
          <p:cNvPr id="6" name="文本框 5">
            <a:extLst>
              <a:ext uri="{FF2B5EF4-FFF2-40B4-BE49-F238E27FC236}">
                <a16:creationId xmlns:a16="http://schemas.microsoft.com/office/drawing/2014/main" id="{82DABAFE-F1C7-42D6-977F-B7446F1C48B0}"/>
              </a:ext>
            </a:extLst>
          </p:cNvPr>
          <p:cNvSpPr txBox="1"/>
          <p:nvPr/>
        </p:nvSpPr>
        <p:spPr>
          <a:xfrm>
            <a:off x="4888754" y="3095479"/>
            <a:ext cx="2322451" cy="307777"/>
          </a:xfrm>
          <a:prstGeom prst="rect">
            <a:avLst/>
          </a:prstGeom>
          <a:noFill/>
        </p:spPr>
        <p:txBody>
          <a:bodyPr wrap="none" rtlCol="0">
            <a:spAutoFit/>
          </a:bodyPr>
          <a:lstStyle/>
          <a:p>
            <a:r>
              <a:rPr lang="zh-CN" altLang="en-US" sz="1400" dirty="0"/>
              <a:t>可能包含多个组合柜</a:t>
            </a:r>
          </a:p>
        </p:txBody>
      </p:sp>
      <p:sp>
        <p:nvSpPr>
          <p:cNvPr id="7" name="文本框 6">
            <a:extLst>
              <a:ext uri="{FF2B5EF4-FFF2-40B4-BE49-F238E27FC236}">
                <a16:creationId xmlns:a16="http://schemas.microsoft.com/office/drawing/2014/main" id="{15BFBBCF-E691-45F6-AD83-B011EA24C52E}"/>
              </a:ext>
            </a:extLst>
          </p:cNvPr>
          <p:cNvSpPr txBox="1"/>
          <p:nvPr/>
        </p:nvSpPr>
        <p:spPr>
          <a:xfrm>
            <a:off x="4914988" y="3972108"/>
            <a:ext cx="1859284" cy="307777"/>
          </a:xfrm>
          <a:prstGeom prst="rect">
            <a:avLst/>
          </a:prstGeom>
          <a:noFill/>
        </p:spPr>
        <p:txBody>
          <a:bodyPr wrap="none" rtlCol="0">
            <a:spAutoFit/>
          </a:bodyPr>
          <a:lstStyle/>
          <a:p>
            <a:r>
              <a:rPr lang="zh-CN" altLang="en-US" sz="1400" dirty="0"/>
              <a:t>包含多个单元柜</a:t>
            </a:r>
          </a:p>
        </p:txBody>
      </p:sp>
      <p:sp>
        <p:nvSpPr>
          <p:cNvPr id="8" name="文本框 7">
            <a:extLst>
              <a:ext uri="{FF2B5EF4-FFF2-40B4-BE49-F238E27FC236}">
                <a16:creationId xmlns:a16="http://schemas.microsoft.com/office/drawing/2014/main" id="{159A9473-0035-4D58-BEE8-37273269BAF3}"/>
              </a:ext>
            </a:extLst>
          </p:cNvPr>
          <p:cNvSpPr txBox="1"/>
          <p:nvPr/>
        </p:nvSpPr>
        <p:spPr>
          <a:xfrm>
            <a:off x="4925808" y="4643002"/>
            <a:ext cx="1627701" cy="307777"/>
          </a:xfrm>
          <a:prstGeom prst="rect">
            <a:avLst/>
          </a:prstGeom>
          <a:noFill/>
        </p:spPr>
        <p:txBody>
          <a:bodyPr wrap="none" rtlCol="0">
            <a:spAutoFit/>
          </a:bodyPr>
          <a:lstStyle/>
          <a:p>
            <a:r>
              <a:rPr lang="zh-CN" altLang="en-US" sz="1400" dirty="0"/>
              <a:t>包含多个部件</a:t>
            </a:r>
          </a:p>
        </p:txBody>
      </p:sp>
      <p:sp>
        <p:nvSpPr>
          <p:cNvPr id="9" name="文本框 8">
            <a:extLst>
              <a:ext uri="{FF2B5EF4-FFF2-40B4-BE49-F238E27FC236}">
                <a16:creationId xmlns:a16="http://schemas.microsoft.com/office/drawing/2014/main" id="{7F685465-A0C6-49EF-9353-06649A5900BD}"/>
              </a:ext>
            </a:extLst>
          </p:cNvPr>
          <p:cNvSpPr txBox="1"/>
          <p:nvPr/>
        </p:nvSpPr>
        <p:spPr>
          <a:xfrm>
            <a:off x="4925452" y="5008235"/>
            <a:ext cx="2785618" cy="523220"/>
          </a:xfrm>
          <a:prstGeom prst="rect">
            <a:avLst/>
          </a:prstGeom>
          <a:noFill/>
        </p:spPr>
        <p:txBody>
          <a:bodyPr wrap="none" rtlCol="0">
            <a:spAutoFit/>
          </a:bodyPr>
          <a:lstStyle/>
          <a:p>
            <a:r>
              <a:rPr lang="zh-CN" altLang="en-US" sz="1400" dirty="0"/>
              <a:t>抽屉等由元件组合而成的</a:t>
            </a:r>
            <a:endParaRPr lang="en-US" altLang="zh-CN" sz="1400" dirty="0"/>
          </a:p>
          <a:p>
            <a:r>
              <a:rPr lang="zh-CN" altLang="en-US" sz="1400" dirty="0"/>
              <a:t>可独立计价的构件。</a:t>
            </a:r>
          </a:p>
        </p:txBody>
      </p:sp>
      <p:sp>
        <p:nvSpPr>
          <p:cNvPr id="10" name="文本框 9">
            <a:extLst>
              <a:ext uri="{FF2B5EF4-FFF2-40B4-BE49-F238E27FC236}">
                <a16:creationId xmlns:a16="http://schemas.microsoft.com/office/drawing/2014/main" id="{4E71F370-0465-4A63-8EEC-1BDC0D0E5CCD}"/>
              </a:ext>
            </a:extLst>
          </p:cNvPr>
          <p:cNvSpPr txBox="1"/>
          <p:nvPr/>
        </p:nvSpPr>
        <p:spPr>
          <a:xfrm>
            <a:off x="4977920" y="5570127"/>
            <a:ext cx="1164533" cy="307777"/>
          </a:xfrm>
          <a:prstGeom prst="rect">
            <a:avLst/>
          </a:prstGeom>
          <a:noFill/>
        </p:spPr>
        <p:txBody>
          <a:bodyPr wrap="none" rtlCol="0">
            <a:spAutoFit/>
          </a:bodyPr>
          <a:lstStyle/>
          <a:p>
            <a:r>
              <a:rPr lang="zh-CN" altLang="en-US" sz="1400" dirty="0"/>
              <a:t>板件等。</a:t>
            </a:r>
          </a:p>
        </p:txBody>
      </p:sp>
      <p:sp>
        <p:nvSpPr>
          <p:cNvPr id="11" name="文本框 10">
            <a:extLst>
              <a:ext uri="{FF2B5EF4-FFF2-40B4-BE49-F238E27FC236}">
                <a16:creationId xmlns:a16="http://schemas.microsoft.com/office/drawing/2014/main" id="{2B587F2B-35BE-406E-BD44-A10D12500B76}"/>
              </a:ext>
            </a:extLst>
          </p:cNvPr>
          <p:cNvSpPr txBox="1"/>
          <p:nvPr/>
        </p:nvSpPr>
        <p:spPr>
          <a:xfrm>
            <a:off x="7427167" y="1209502"/>
            <a:ext cx="4348065" cy="5493812"/>
          </a:xfrm>
          <a:prstGeom prst="rect">
            <a:avLst/>
          </a:prstGeom>
          <a:noFill/>
        </p:spPr>
        <p:txBody>
          <a:bodyPr wrap="square" rtlCol="0">
            <a:spAutoFit/>
          </a:bodyPr>
          <a:lstStyle/>
          <a:p>
            <a:pPr>
              <a:lnSpc>
                <a:spcPct val="150000"/>
              </a:lnSpc>
            </a:pPr>
            <a:r>
              <a:rPr lang="zh-CN" altLang="en-US" dirty="0"/>
              <a:t>一套营销报价可能是在多个层级上的组合。</a:t>
            </a:r>
            <a:endParaRPr lang="en-US" altLang="zh-CN" dirty="0"/>
          </a:p>
          <a:p>
            <a:pPr>
              <a:lnSpc>
                <a:spcPct val="150000"/>
              </a:lnSpc>
            </a:pPr>
            <a:r>
              <a:rPr lang="zh-CN" altLang="en-US" b="1" dirty="0"/>
              <a:t>例</a:t>
            </a:r>
            <a:r>
              <a:rPr lang="en-US" altLang="zh-CN" b="1" dirty="0"/>
              <a:t>1</a:t>
            </a:r>
            <a:r>
              <a:rPr lang="zh-CN" altLang="en-US" b="1" dirty="0"/>
              <a:t>：</a:t>
            </a:r>
            <a:r>
              <a:rPr lang="zh-CN" altLang="en-US" dirty="0"/>
              <a:t>橱柜</a:t>
            </a:r>
            <a:r>
              <a:rPr lang="en-US" altLang="zh-CN" dirty="0"/>
              <a:t>331</a:t>
            </a:r>
            <a:r>
              <a:rPr lang="zh-CN" altLang="en-US" dirty="0"/>
              <a:t>套餐送</a:t>
            </a:r>
            <a:r>
              <a:rPr lang="en-US" altLang="zh-CN" dirty="0"/>
              <a:t>2</a:t>
            </a:r>
            <a:r>
              <a:rPr lang="zh-CN" altLang="en-US" dirty="0"/>
              <a:t>个抽屉，送地脚线，限花色。</a:t>
            </a:r>
            <a:endParaRPr lang="en-US" altLang="zh-CN" dirty="0"/>
          </a:p>
          <a:p>
            <a:pPr>
              <a:lnSpc>
                <a:spcPct val="150000"/>
              </a:lnSpc>
            </a:pPr>
            <a:r>
              <a:rPr lang="en-US" altLang="zh-CN" dirty="0"/>
              <a:t>3</a:t>
            </a:r>
            <a:r>
              <a:rPr lang="zh-CN" altLang="en-US" dirty="0"/>
              <a:t>米地柜和</a:t>
            </a:r>
            <a:r>
              <a:rPr lang="en-US" altLang="zh-CN" dirty="0"/>
              <a:t>1</a:t>
            </a:r>
            <a:r>
              <a:rPr lang="zh-CN" altLang="en-US" dirty="0"/>
              <a:t>米吊柜为组合柜，</a:t>
            </a:r>
            <a:r>
              <a:rPr lang="en-US" altLang="zh-CN" dirty="0"/>
              <a:t>3</a:t>
            </a:r>
            <a:r>
              <a:rPr lang="zh-CN" altLang="en-US" dirty="0"/>
              <a:t>米台面为元件，</a:t>
            </a:r>
            <a:endParaRPr lang="en-US" altLang="zh-CN" dirty="0"/>
          </a:p>
          <a:p>
            <a:pPr>
              <a:lnSpc>
                <a:spcPct val="150000"/>
              </a:lnSpc>
            </a:pPr>
            <a:r>
              <a:rPr lang="zh-CN" altLang="en-US" dirty="0"/>
              <a:t>送的抽屉为部件，地脚线为元件。</a:t>
            </a:r>
            <a:endParaRPr lang="en-US" altLang="zh-CN" dirty="0"/>
          </a:p>
          <a:p>
            <a:pPr>
              <a:lnSpc>
                <a:spcPct val="150000"/>
              </a:lnSpc>
            </a:pPr>
            <a:r>
              <a:rPr lang="zh-CN" altLang="en-US" dirty="0"/>
              <a:t>同时需要考虑花色工艺属性来计算是否套餐内。</a:t>
            </a:r>
            <a:endParaRPr lang="en-US" altLang="zh-CN" dirty="0"/>
          </a:p>
          <a:p>
            <a:pPr>
              <a:lnSpc>
                <a:spcPct val="150000"/>
              </a:lnSpc>
            </a:pPr>
            <a:endParaRPr lang="en-US" altLang="zh-CN" dirty="0"/>
          </a:p>
          <a:p>
            <a:pPr>
              <a:lnSpc>
                <a:spcPct val="150000"/>
              </a:lnSpc>
            </a:pPr>
            <a:r>
              <a:rPr lang="zh-CN" altLang="en-US" b="1" dirty="0"/>
              <a:t>例</a:t>
            </a:r>
            <a:r>
              <a:rPr lang="en-US" altLang="zh-CN" b="1" dirty="0"/>
              <a:t>2</a:t>
            </a:r>
            <a:r>
              <a:rPr lang="zh-CN" altLang="en-US" b="1" dirty="0"/>
              <a:t>：</a:t>
            </a:r>
            <a:r>
              <a:rPr lang="zh-CN" altLang="en-US" dirty="0"/>
              <a:t>衣柜</a:t>
            </a:r>
            <a:r>
              <a:rPr lang="en-US" altLang="zh-CN" dirty="0"/>
              <a:t>18</a:t>
            </a:r>
            <a:r>
              <a:rPr lang="zh-CN" altLang="en-US" dirty="0"/>
              <a:t>平方</a:t>
            </a:r>
            <a:r>
              <a:rPr lang="en-US" altLang="zh-CN" dirty="0"/>
              <a:t>19800</a:t>
            </a:r>
            <a:r>
              <a:rPr lang="zh-CN" altLang="en-US" dirty="0"/>
              <a:t>套餐，送穿衣镜，限花色。</a:t>
            </a:r>
            <a:endParaRPr lang="en-US" altLang="zh-CN" dirty="0"/>
          </a:p>
          <a:p>
            <a:pPr>
              <a:lnSpc>
                <a:spcPct val="150000"/>
              </a:lnSpc>
            </a:pPr>
            <a:r>
              <a:rPr lang="zh-CN" altLang="en-US" dirty="0"/>
              <a:t>取数为多空间的多个组合柜的投影面积，</a:t>
            </a:r>
            <a:endParaRPr lang="en-US" altLang="zh-CN" dirty="0"/>
          </a:p>
          <a:p>
            <a:pPr>
              <a:lnSpc>
                <a:spcPct val="150000"/>
              </a:lnSpc>
            </a:pPr>
            <a:r>
              <a:rPr lang="zh-CN" altLang="en-US" dirty="0"/>
              <a:t>但需要取穿衣镜及花色工艺属性。</a:t>
            </a:r>
            <a:endParaRPr lang="en-US" altLang="zh-CN" dirty="0"/>
          </a:p>
        </p:txBody>
      </p:sp>
      <p:sp>
        <p:nvSpPr>
          <p:cNvPr id="12" name="矩形 11">
            <a:extLst>
              <a:ext uri="{FF2B5EF4-FFF2-40B4-BE49-F238E27FC236}">
                <a16:creationId xmlns:a16="http://schemas.microsoft.com/office/drawing/2014/main" id="{F36442D2-B211-49A7-8C26-54377E7C2E1A}"/>
              </a:ext>
            </a:extLst>
          </p:cNvPr>
          <p:cNvSpPr/>
          <p:nvPr/>
        </p:nvSpPr>
        <p:spPr>
          <a:xfrm>
            <a:off x="1626434" y="2469406"/>
            <a:ext cx="2934258"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户型空间</a:t>
            </a:r>
          </a:p>
        </p:txBody>
      </p:sp>
      <p:sp>
        <p:nvSpPr>
          <p:cNvPr id="13" name="文本框 12">
            <a:extLst>
              <a:ext uri="{FF2B5EF4-FFF2-40B4-BE49-F238E27FC236}">
                <a16:creationId xmlns:a16="http://schemas.microsoft.com/office/drawing/2014/main" id="{AE84AFA0-8AE0-4F40-AB90-FFC71A950B9B}"/>
              </a:ext>
            </a:extLst>
          </p:cNvPr>
          <p:cNvSpPr txBox="1"/>
          <p:nvPr/>
        </p:nvSpPr>
        <p:spPr>
          <a:xfrm>
            <a:off x="4946259" y="2500184"/>
            <a:ext cx="1627701" cy="307777"/>
          </a:xfrm>
          <a:prstGeom prst="rect">
            <a:avLst/>
          </a:prstGeom>
          <a:noFill/>
        </p:spPr>
        <p:txBody>
          <a:bodyPr wrap="none" rtlCol="0">
            <a:spAutoFit/>
          </a:bodyPr>
          <a:lstStyle/>
          <a:p>
            <a:r>
              <a:rPr lang="zh-CN" altLang="en-US" sz="1400" dirty="0"/>
              <a:t>全屋套餐使用</a:t>
            </a:r>
          </a:p>
        </p:txBody>
      </p:sp>
      <p:sp>
        <p:nvSpPr>
          <p:cNvPr id="14" name="矩形 13">
            <a:extLst>
              <a:ext uri="{FF2B5EF4-FFF2-40B4-BE49-F238E27FC236}">
                <a16:creationId xmlns:a16="http://schemas.microsoft.com/office/drawing/2014/main" id="{35EFDD24-E5C0-4C3C-948F-0ADF45972BA8}"/>
              </a:ext>
            </a:extLst>
          </p:cNvPr>
          <p:cNvSpPr/>
          <p:nvPr/>
        </p:nvSpPr>
        <p:spPr>
          <a:xfrm>
            <a:off x="2113266" y="6052238"/>
            <a:ext cx="2447425"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元件属性</a:t>
            </a:r>
          </a:p>
        </p:txBody>
      </p:sp>
      <p:sp>
        <p:nvSpPr>
          <p:cNvPr id="15" name="文本框 14">
            <a:extLst>
              <a:ext uri="{FF2B5EF4-FFF2-40B4-BE49-F238E27FC236}">
                <a16:creationId xmlns:a16="http://schemas.microsoft.com/office/drawing/2014/main" id="{182F93C8-BD9B-45D4-B234-4CB355D9DB82}"/>
              </a:ext>
            </a:extLst>
          </p:cNvPr>
          <p:cNvSpPr txBox="1"/>
          <p:nvPr/>
        </p:nvSpPr>
        <p:spPr>
          <a:xfrm>
            <a:off x="4977920" y="6074233"/>
            <a:ext cx="1627701" cy="307777"/>
          </a:xfrm>
          <a:prstGeom prst="rect">
            <a:avLst/>
          </a:prstGeom>
          <a:noFill/>
        </p:spPr>
        <p:txBody>
          <a:bodyPr wrap="none" rtlCol="0">
            <a:spAutoFit/>
          </a:bodyPr>
          <a:lstStyle/>
          <a:p>
            <a:r>
              <a:rPr lang="zh-CN" altLang="en-US" sz="1400" dirty="0"/>
              <a:t>工艺、花色等</a:t>
            </a:r>
          </a:p>
        </p:txBody>
      </p:sp>
      <p:sp>
        <p:nvSpPr>
          <p:cNvPr id="16" name="文本框 15">
            <a:extLst>
              <a:ext uri="{FF2B5EF4-FFF2-40B4-BE49-F238E27FC236}">
                <a16:creationId xmlns:a16="http://schemas.microsoft.com/office/drawing/2014/main" id="{1956B844-D589-45B0-AADC-93D1CDF9540D}"/>
              </a:ext>
            </a:extLst>
          </p:cNvPr>
          <p:cNvSpPr txBox="1"/>
          <p:nvPr/>
        </p:nvSpPr>
        <p:spPr>
          <a:xfrm>
            <a:off x="4977920" y="4328365"/>
            <a:ext cx="2282860" cy="307777"/>
          </a:xfrm>
          <a:prstGeom prst="rect">
            <a:avLst/>
          </a:prstGeom>
          <a:noFill/>
        </p:spPr>
        <p:txBody>
          <a:bodyPr wrap="square" rtlCol="0">
            <a:spAutoFit/>
          </a:bodyPr>
          <a:lstStyle/>
          <a:p>
            <a:r>
              <a:rPr lang="zh-CN" altLang="en-US" sz="1400" dirty="0"/>
              <a:t>抽油烟机等标准品</a:t>
            </a:r>
            <a:r>
              <a:rPr lang="en-US" altLang="zh-CN" sz="1400" dirty="0"/>
              <a:t>;</a:t>
            </a:r>
            <a:endParaRPr lang="zh-CN" altLang="en-US" sz="1400" dirty="0"/>
          </a:p>
        </p:txBody>
      </p:sp>
      <p:sp>
        <p:nvSpPr>
          <p:cNvPr id="17" name="矩形 16">
            <a:extLst>
              <a:ext uri="{FF2B5EF4-FFF2-40B4-BE49-F238E27FC236}">
                <a16:creationId xmlns:a16="http://schemas.microsoft.com/office/drawing/2014/main" id="{F9618799-C8A8-4BC5-927D-B8CF1531408E}"/>
              </a:ext>
            </a:extLst>
          </p:cNvPr>
          <p:cNvSpPr/>
          <p:nvPr/>
        </p:nvSpPr>
        <p:spPr>
          <a:xfrm>
            <a:off x="3034812" y="3743475"/>
            <a:ext cx="1041435" cy="40011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olidFill>
                  <a:schemeClr val="tx1"/>
                </a:solidFill>
              </a:rPr>
              <a:t>组合柜</a:t>
            </a:r>
          </a:p>
        </p:txBody>
      </p:sp>
      <p:sp>
        <p:nvSpPr>
          <p:cNvPr id="18" name="矩形 17">
            <a:extLst>
              <a:ext uri="{FF2B5EF4-FFF2-40B4-BE49-F238E27FC236}">
                <a16:creationId xmlns:a16="http://schemas.microsoft.com/office/drawing/2014/main" id="{4E77D57C-F67E-4820-AD02-CB351AFE63D7}"/>
              </a:ext>
            </a:extLst>
          </p:cNvPr>
          <p:cNvSpPr/>
          <p:nvPr/>
        </p:nvSpPr>
        <p:spPr>
          <a:xfrm>
            <a:off x="3034812" y="4274473"/>
            <a:ext cx="1041435" cy="40011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olidFill>
                  <a:schemeClr val="tx1"/>
                </a:solidFill>
              </a:rPr>
              <a:t>单元柜</a:t>
            </a:r>
          </a:p>
        </p:txBody>
      </p:sp>
      <p:sp>
        <p:nvSpPr>
          <p:cNvPr id="19" name="矩形 18">
            <a:extLst>
              <a:ext uri="{FF2B5EF4-FFF2-40B4-BE49-F238E27FC236}">
                <a16:creationId xmlns:a16="http://schemas.microsoft.com/office/drawing/2014/main" id="{859E8DBA-EE55-4B69-A210-473AEDA9027F}"/>
              </a:ext>
            </a:extLst>
          </p:cNvPr>
          <p:cNvSpPr/>
          <p:nvPr/>
        </p:nvSpPr>
        <p:spPr>
          <a:xfrm>
            <a:off x="3034812" y="4824523"/>
            <a:ext cx="1041435" cy="40011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olidFill>
                  <a:schemeClr val="tx1"/>
                </a:solidFill>
              </a:rPr>
              <a:t>部件</a:t>
            </a:r>
          </a:p>
        </p:txBody>
      </p:sp>
      <p:sp>
        <p:nvSpPr>
          <p:cNvPr id="20" name="任意多边形: 形状 19">
            <a:extLst>
              <a:ext uri="{FF2B5EF4-FFF2-40B4-BE49-F238E27FC236}">
                <a16:creationId xmlns:a16="http://schemas.microsoft.com/office/drawing/2014/main" id="{C64B41AE-85B8-4765-B8C5-4B37A1DE0A22}"/>
              </a:ext>
            </a:extLst>
          </p:cNvPr>
          <p:cNvSpPr/>
          <p:nvPr/>
        </p:nvSpPr>
        <p:spPr>
          <a:xfrm>
            <a:off x="2132339" y="3643531"/>
            <a:ext cx="2440300" cy="2280336"/>
          </a:xfrm>
          <a:custGeom>
            <a:avLst/>
            <a:gdLst>
              <a:gd name="connsiteX0" fmla="*/ 1939642 w 2237292"/>
              <a:gd name="connsiteY0" fmla="*/ 0 h 2280336"/>
              <a:gd name="connsiteX1" fmla="*/ 2237292 w 2237292"/>
              <a:gd name="connsiteY1" fmla="*/ 0 h 2280336"/>
              <a:gd name="connsiteX2" fmla="*/ 2237292 w 2237292"/>
              <a:gd name="connsiteY2" fmla="*/ 1880226 h 2280336"/>
              <a:gd name="connsiteX3" fmla="*/ 2237292 w 2237292"/>
              <a:gd name="connsiteY3" fmla="*/ 2280336 h 2280336"/>
              <a:gd name="connsiteX4" fmla="*/ 1939642 w 2237292"/>
              <a:gd name="connsiteY4" fmla="*/ 2280336 h 2280336"/>
              <a:gd name="connsiteX5" fmla="*/ 0 w 2237292"/>
              <a:gd name="connsiteY5" fmla="*/ 2280336 h 2280336"/>
              <a:gd name="connsiteX6" fmla="*/ 0 w 2237292"/>
              <a:gd name="connsiteY6" fmla="*/ 1880226 h 2280336"/>
              <a:gd name="connsiteX7" fmla="*/ 1939642 w 2237292"/>
              <a:gd name="connsiteY7" fmla="*/ 1880226 h 2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7292" h="2280336">
                <a:moveTo>
                  <a:pt x="1939642" y="0"/>
                </a:moveTo>
                <a:lnTo>
                  <a:pt x="2237292" y="0"/>
                </a:lnTo>
                <a:lnTo>
                  <a:pt x="2237292" y="1880226"/>
                </a:lnTo>
                <a:lnTo>
                  <a:pt x="2237292" y="2280336"/>
                </a:lnTo>
                <a:lnTo>
                  <a:pt x="1939642" y="2280336"/>
                </a:lnTo>
                <a:lnTo>
                  <a:pt x="0" y="2280336"/>
                </a:lnTo>
                <a:lnTo>
                  <a:pt x="0" y="1880226"/>
                </a:lnTo>
                <a:lnTo>
                  <a:pt x="1939642" y="1880226"/>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b="1" dirty="0">
              <a:solidFill>
                <a:schemeClr val="tx1"/>
              </a:solidFill>
            </a:endParaRPr>
          </a:p>
        </p:txBody>
      </p:sp>
      <p:sp>
        <p:nvSpPr>
          <p:cNvPr id="21" name="矩形 20">
            <a:extLst>
              <a:ext uri="{FF2B5EF4-FFF2-40B4-BE49-F238E27FC236}">
                <a16:creationId xmlns:a16="http://schemas.microsoft.com/office/drawing/2014/main" id="{A21E6CEC-AF0D-4004-9EAB-E9D62870793B}"/>
              </a:ext>
            </a:extLst>
          </p:cNvPr>
          <p:cNvSpPr/>
          <p:nvPr/>
        </p:nvSpPr>
        <p:spPr>
          <a:xfrm>
            <a:off x="2612443" y="3643531"/>
            <a:ext cx="1572212" cy="17518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rPr>
              <a:t>组</a:t>
            </a:r>
            <a:endParaRPr lang="en-US" altLang="zh-CN" sz="1400" b="1" dirty="0">
              <a:solidFill>
                <a:schemeClr val="tx1"/>
              </a:solidFill>
            </a:endParaRPr>
          </a:p>
          <a:p>
            <a:r>
              <a:rPr lang="zh-CN" altLang="en-US" sz="1400" b="1" dirty="0">
                <a:solidFill>
                  <a:schemeClr val="tx1"/>
                </a:solidFill>
              </a:rPr>
              <a:t>合</a:t>
            </a:r>
            <a:endParaRPr lang="en-US" altLang="zh-CN" sz="1400" b="1" dirty="0">
              <a:solidFill>
                <a:schemeClr val="tx1"/>
              </a:solidFill>
            </a:endParaRPr>
          </a:p>
          <a:p>
            <a:r>
              <a:rPr lang="zh-CN" altLang="en-US" sz="1400" b="1" dirty="0">
                <a:solidFill>
                  <a:schemeClr val="tx1"/>
                </a:solidFill>
              </a:rPr>
              <a:t>件</a:t>
            </a:r>
          </a:p>
        </p:txBody>
      </p:sp>
      <p:sp>
        <p:nvSpPr>
          <p:cNvPr id="22" name="矩形 21">
            <a:extLst>
              <a:ext uri="{FF2B5EF4-FFF2-40B4-BE49-F238E27FC236}">
                <a16:creationId xmlns:a16="http://schemas.microsoft.com/office/drawing/2014/main" id="{9FA5316B-DE30-4CC1-BA22-2D5F6522885D}"/>
              </a:ext>
            </a:extLst>
          </p:cNvPr>
          <p:cNvSpPr/>
          <p:nvPr/>
        </p:nvSpPr>
        <p:spPr>
          <a:xfrm>
            <a:off x="2125214" y="3643530"/>
            <a:ext cx="395849" cy="17518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标准品</a:t>
            </a:r>
          </a:p>
        </p:txBody>
      </p:sp>
      <p:sp>
        <p:nvSpPr>
          <p:cNvPr id="23" name="文本框 22">
            <a:extLst>
              <a:ext uri="{FF2B5EF4-FFF2-40B4-BE49-F238E27FC236}">
                <a16:creationId xmlns:a16="http://schemas.microsoft.com/office/drawing/2014/main" id="{C7512640-4C5C-423B-A60E-03799C84BB7E}"/>
              </a:ext>
            </a:extLst>
          </p:cNvPr>
          <p:cNvSpPr txBox="1"/>
          <p:nvPr/>
        </p:nvSpPr>
        <p:spPr>
          <a:xfrm>
            <a:off x="3026272" y="5567315"/>
            <a:ext cx="790862" cy="307777"/>
          </a:xfrm>
          <a:prstGeom prst="rect">
            <a:avLst/>
          </a:prstGeom>
          <a:noFill/>
        </p:spPr>
        <p:txBody>
          <a:bodyPr wrap="square" rtlCol="0">
            <a:spAutoFit/>
          </a:bodyPr>
          <a:lstStyle/>
          <a:p>
            <a:r>
              <a:rPr lang="zh-CN" altLang="en-US" sz="1400" b="1" dirty="0"/>
              <a:t>元件</a:t>
            </a:r>
          </a:p>
        </p:txBody>
      </p:sp>
      <p:cxnSp>
        <p:nvCxnSpPr>
          <p:cNvPr id="27" name="连接符: 曲线 26">
            <a:extLst>
              <a:ext uri="{FF2B5EF4-FFF2-40B4-BE49-F238E27FC236}">
                <a16:creationId xmlns:a16="http://schemas.microsoft.com/office/drawing/2014/main" id="{1A670A7D-C05D-4AF0-9DCC-303EBFEBBB2E}"/>
              </a:ext>
            </a:extLst>
          </p:cNvPr>
          <p:cNvCxnSpPr>
            <a:cxnSpLocks/>
            <a:stCxn id="12" idx="3"/>
            <a:endCxn id="13" idx="1"/>
          </p:cNvCxnSpPr>
          <p:nvPr/>
        </p:nvCxnSpPr>
        <p:spPr>
          <a:xfrm flipV="1">
            <a:off x="4560692" y="2654073"/>
            <a:ext cx="385567" cy="15388"/>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AEF42756-0E13-42E2-B81D-DA3D752D76B0}"/>
              </a:ext>
            </a:extLst>
          </p:cNvPr>
          <p:cNvCxnSpPr>
            <a:cxnSpLocks/>
            <a:stCxn id="5" idx="3"/>
            <a:endCxn id="6" idx="1"/>
          </p:cNvCxnSpPr>
          <p:nvPr/>
        </p:nvCxnSpPr>
        <p:spPr>
          <a:xfrm flipV="1">
            <a:off x="4560692" y="3249368"/>
            <a:ext cx="328062" cy="16123"/>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曲线 30">
            <a:extLst>
              <a:ext uri="{FF2B5EF4-FFF2-40B4-BE49-F238E27FC236}">
                <a16:creationId xmlns:a16="http://schemas.microsoft.com/office/drawing/2014/main" id="{855EEE51-C81D-4402-8394-BDE36A58B0B5}"/>
              </a:ext>
            </a:extLst>
          </p:cNvPr>
          <p:cNvCxnSpPr>
            <a:cxnSpLocks/>
            <a:stCxn id="17" idx="3"/>
            <a:endCxn id="7" idx="1"/>
          </p:cNvCxnSpPr>
          <p:nvPr/>
        </p:nvCxnSpPr>
        <p:spPr>
          <a:xfrm>
            <a:off x="4076247" y="3943530"/>
            <a:ext cx="838741" cy="182467"/>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曲线 33">
            <a:extLst>
              <a:ext uri="{FF2B5EF4-FFF2-40B4-BE49-F238E27FC236}">
                <a16:creationId xmlns:a16="http://schemas.microsoft.com/office/drawing/2014/main" id="{DC7C3E31-5891-4708-A378-8AD9B9711631}"/>
              </a:ext>
            </a:extLst>
          </p:cNvPr>
          <p:cNvCxnSpPr>
            <a:cxnSpLocks/>
            <a:stCxn id="18" idx="2"/>
            <a:endCxn id="8" idx="1"/>
          </p:cNvCxnSpPr>
          <p:nvPr/>
        </p:nvCxnSpPr>
        <p:spPr>
          <a:xfrm rot="16200000" flipH="1">
            <a:off x="4179515" y="4050598"/>
            <a:ext cx="122308" cy="1370278"/>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连接符: 曲线 36">
            <a:extLst>
              <a:ext uri="{FF2B5EF4-FFF2-40B4-BE49-F238E27FC236}">
                <a16:creationId xmlns:a16="http://schemas.microsoft.com/office/drawing/2014/main" id="{1C7D8867-10D8-4F99-83B6-A28A674E32AD}"/>
              </a:ext>
            </a:extLst>
          </p:cNvPr>
          <p:cNvCxnSpPr>
            <a:cxnSpLocks/>
            <a:stCxn id="19" idx="3"/>
            <a:endCxn id="9" idx="1"/>
          </p:cNvCxnSpPr>
          <p:nvPr/>
        </p:nvCxnSpPr>
        <p:spPr>
          <a:xfrm>
            <a:off x="4076247" y="5024578"/>
            <a:ext cx="849205" cy="245267"/>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FEE0D4D9-F17D-4987-BAD3-2E365389C64A}"/>
              </a:ext>
            </a:extLst>
          </p:cNvPr>
          <p:cNvSpPr txBox="1"/>
          <p:nvPr/>
        </p:nvSpPr>
        <p:spPr>
          <a:xfrm>
            <a:off x="4924875" y="3660714"/>
            <a:ext cx="2159566" cy="307777"/>
          </a:xfrm>
          <a:prstGeom prst="rect">
            <a:avLst/>
          </a:prstGeom>
          <a:noFill/>
        </p:spPr>
        <p:txBody>
          <a:bodyPr wrap="none" rtlCol="0">
            <a:spAutoFit/>
          </a:bodyPr>
          <a:lstStyle/>
          <a:p>
            <a:r>
              <a:rPr lang="zh-CN" altLang="en-US" sz="1400" dirty="0"/>
              <a:t>多个计价对象的设计组合</a:t>
            </a:r>
          </a:p>
        </p:txBody>
      </p:sp>
      <p:cxnSp>
        <p:nvCxnSpPr>
          <p:cNvPr id="41" name="连接符: 曲线 40">
            <a:extLst>
              <a:ext uri="{FF2B5EF4-FFF2-40B4-BE49-F238E27FC236}">
                <a16:creationId xmlns:a16="http://schemas.microsoft.com/office/drawing/2014/main" id="{1A08088E-D1ED-4B46-B2CB-0903FFCC5DD4}"/>
              </a:ext>
            </a:extLst>
          </p:cNvPr>
          <p:cNvCxnSpPr>
            <a:cxnSpLocks/>
            <a:stCxn id="21" idx="0"/>
            <a:endCxn id="40" idx="1"/>
          </p:cNvCxnSpPr>
          <p:nvPr/>
        </p:nvCxnSpPr>
        <p:spPr>
          <a:xfrm rot="16200000" flipH="1">
            <a:off x="4076176" y="2965904"/>
            <a:ext cx="171072" cy="1526326"/>
          </a:xfrm>
          <a:prstGeom prst="curvedConnector4">
            <a:avLst>
              <a:gd name="adj1" fmla="val -57269"/>
              <a:gd name="adj2" fmla="val 7575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A785821E-6C2E-4AEB-BC53-D0F6D89DB06C}"/>
              </a:ext>
            </a:extLst>
          </p:cNvPr>
          <p:cNvCxnSpPr>
            <a:cxnSpLocks/>
            <a:stCxn id="23" idx="3"/>
            <a:endCxn id="10" idx="1"/>
          </p:cNvCxnSpPr>
          <p:nvPr/>
        </p:nvCxnSpPr>
        <p:spPr>
          <a:xfrm>
            <a:off x="3817134" y="5721204"/>
            <a:ext cx="1160786" cy="2812"/>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连接符: 曲线 49">
            <a:extLst>
              <a:ext uri="{FF2B5EF4-FFF2-40B4-BE49-F238E27FC236}">
                <a16:creationId xmlns:a16="http://schemas.microsoft.com/office/drawing/2014/main" id="{EFE7164A-68E1-4A2B-AD9A-5F39549848DC}"/>
              </a:ext>
            </a:extLst>
          </p:cNvPr>
          <p:cNvCxnSpPr>
            <a:cxnSpLocks/>
            <a:stCxn id="14" idx="3"/>
            <a:endCxn id="15" idx="1"/>
          </p:cNvCxnSpPr>
          <p:nvPr/>
        </p:nvCxnSpPr>
        <p:spPr>
          <a:xfrm flipV="1">
            <a:off x="4560691" y="6228122"/>
            <a:ext cx="417229" cy="24171"/>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连接符: 曲线 52">
            <a:extLst>
              <a:ext uri="{FF2B5EF4-FFF2-40B4-BE49-F238E27FC236}">
                <a16:creationId xmlns:a16="http://schemas.microsoft.com/office/drawing/2014/main" id="{3757B002-288B-4132-A601-B61EA26777C7}"/>
              </a:ext>
            </a:extLst>
          </p:cNvPr>
          <p:cNvCxnSpPr>
            <a:cxnSpLocks/>
            <a:stCxn id="22" idx="3"/>
            <a:endCxn id="16" idx="1"/>
          </p:cNvCxnSpPr>
          <p:nvPr/>
        </p:nvCxnSpPr>
        <p:spPr>
          <a:xfrm flipV="1">
            <a:off x="2521063" y="4482254"/>
            <a:ext cx="2456857" cy="37205"/>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2363BF22-4743-4D7A-A346-4A77AD7878BF}"/>
              </a:ext>
            </a:extLst>
          </p:cNvPr>
          <p:cNvSpPr txBox="1"/>
          <p:nvPr/>
        </p:nvSpPr>
        <p:spPr>
          <a:xfrm>
            <a:off x="406706" y="4091201"/>
            <a:ext cx="672362" cy="1384995"/>
          </a:xfrm>
          <a:prstGeom prst="rect">
            <a:avLst/>
          </a:prstGeom>
          <a:noFill/>
        </p:spPr>
        <p:txBody>
          <a:bodyPr wrap="square" rtlCol="0">
            <a:spAutoFit/>
          </a:bodyPr>
          <a:lstStyle/>
          <a:p>
            <a:r>
              <a:rPr lang="zh-CN" altLang="en-US" sz="1400" dirty="0"/>
              <a:t>多种类计价对象的销售组合</a:t>
            </a:r>
          </a:p>
        </p:txBody>
      </p:sp>
      <p:cxnSp>
        <p:nvCxnSpPr>
          <p:cNvPr id="65" name="连接符: 曲线 64">
            <a:extLst>
              <a:ext uri="{FF2B5EF4-FFF2-40B4-BE49-F238E27FC236}">
                <a16:creationId xmlns:a16="http://schemas.microsoft.com/office/drawing/2014/main" id="{B07671F5-7A52-42E6-94CA-6D26A8201A79}"/>
              </a:ext>
            </a:extLst>
          </p:cNvPr>
          <p:cNvCxnSpPr>
            <a:cxnSpLocks/>
            <a:stCxn id="61" idx="1"/>
          </p:cNvCxnSpPr>
          <p:nvPr/>
        </p:nvCxnSpPr>
        <p:spPr>
          <a:xfrm rot="10800000">
            <a:off x="861291" y="4720323"/>
            <a:ext cx="765143" cy="324952"/>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A47B2FCE-0602-4C32-8134-FFCF7C4F15DF}"/>
              </a:ext>
            </a:extLst>
          </p:cNvPr>
          <p:cNvSpPr/>
          <p:nvPr/>
        </p:nvSpPr>
        <p:spPr>
          <a:xfrm>
            <a:off x="340573" y="803290"/>
            <a:ext cx="3214956" cy="70467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800" dirty="0"/>
              <a:t>三维家</a:t>
            </a:r>
          </a:p>
        </p:txBody>
      </p:sp>
      <p:sp>
        <p:nvSpPr>
          <p:cNvPr id="69" name="椭圆 68">
            <a:extLst>
              <a:ext uri="{FF2B5EF4-FFF2-40B4-BE49-F238E27FC236}">
                <a16:creationId xmlns:a16="http://schemas.microsoft.com/office/drawing/2014/main" id="{925270FB-B677-491F-8F22-D3611C7FA289}"/>
              </a:ext>
            </a:extLst>
          </p:cNvPr>
          <p:cNvSpPr/>
          <p:nvPr/>
        </p:nvSpPr>
        <p:spPr>
          <a:xfrm>
            <a:off x="3749491" y="825562"/>
            <a:ext cx="3214956" cy="7046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800" dirty="0"/>
              <a:t>CAXA</a:t>
            </a:r>
            <a:endParaRPr lang="zh-CN" altLang="en-US" sz="2800" dirty="0"/>
          </a:p>
        </p:txBody>
      </p:sp>
      <p:sp>
        <p:nvSpPr>
          <p:cNvPr id="70" name="箭头: 下 69">
            <a:extLst>
              <a:ext uri="{FF2B5EF4-FFF2-40B4-BE49-F238E27FC236}">
                <a16:creationId xmlns:a16="http://schemas.microsoft.com/office/drawing/2014/main" id="{347A604B-4E8F-4FCA-A4D4-7AE3D206273B}"/>
              </a:ext>
            </a:extLst>
          </p:cNvPr>
          <p:cNvSpPr/>
          <p:nvPr/>
        </p:nvSpPr>
        <p:spPr>
          <a:xfrm>
            <a:off x="1531497" y="1583731"/>
            <a:ext cx="503335" cy="356330"/>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71" name="箭头: 下 70">
            <a:extLst>
              <a:ext uri="{FF2B5EF4-FFF2-40B4-BE49-F238E27FC236}">
                <a16:creationId xmlns:a16="http://schemas.microsoft.com/office/drawing/2014/main" id="{BBDB534F-4E03-4673-B5F5-FAAB1FA7F859}"/>
              </a:ext>
            </a:extLst>
          </p:cNvPr>
          <p:cNvSpPr/>
          <p:nvPr/>
        </p:nvSpPr>
        <p:spPr>
          <a:xfrm>
            <a:off x="5012145" y="1584273"/>
            <a:ext cx="503335" cy="356330"/>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1261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39E94A-8C87-44AC-B146-EBCF474CF71C}"/>
              </a:ext>
            </a:extLst>
          </p:cNvPr>
          <p:cNvSpPr txBox="1"/>
          <p:nvPr/>
        </p:nvSpPr>
        <p:spPr>
          <a:xfrm>
            <a:off x="23235" y="177985"/>
            <a:ext cx="12248593"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、设计软件</a:t>
            </a:r>
            <a:r>
              <a:rPr lang="en-US" altLang="zh-CN" sz="2000" b="1" dirty="0">
                <a:latin typeface="微软雅黑" panose="020B0503020204020204" pitchFamily="34" charset="-122"/>
                <a:ea typeface="微软雅黑" panose="020B0503020204020204" pitchFamily="34" charset="-122"/>
              </a:rPr>
              <a:t>BOM</a:t>
            </a:r>
            <a:r>
              <a:rPr lang="zh-CN" altLang="en-US" sz="2000" b="1" dirty="0">
                <a:latin typeface="微软雅黑" panose="020B0503020204020204" pitchFamily="34" charset="-122"/>
                <a:ea typeface="微软雅黑" panose="020B0503020204020204" pitchFamily="34" charset="-122"/>
              </a:rPr>
              <a:t>输出功能规划：</a:t>
            </a:r>
            <a:r>
              <a:rPr lang="zh-CN" altLang="en-US" sz="2000" dirty="0">
                <a:latin typeface="微软雅黑" panose="020B0503020204020204" pitchFamily="34" charset="-122"/>
                <a:ea typeface="微软雅黑" panose="020B0503020204020204" pitchFamily="34" charset="-122"/>
              </a:rPr>
              <a:t>三维家需借助</a:t>
            </a:r>
            <a:r>
              <a:rPr lang="en-US" altLang="zh-CN" sz="2000" dirty="0">
                <a:latin typeface="微软雅黑" panose="020B0503020204020204" pitchFamily="34" charset="-122"/>
                <a:ea typeface="微软雅黑" panose="020B0503020204020204" pitchFamily="34" charset="-122"/>
              </a:rPr>
              <a:t>WCC</a:t>
            </a:r>
            <a:r>
              <a:rPr lang="zh-CN" altLang="en-US" sz="2000" dirty="0">
                <a:latin typeface="微软雅黑" panose="020B0503020204020204" pitchFamily="34" charset="-122"/>
                <a:ea typeface="微软雅黑" panose="020B0503020204020204" pitchFamily="34" charset="-122"/>
              </a:rPr>
              <a:t>完成</a:t>
            </a:r>
            <a:r>
              <a:rPr lang="en-US" altLang="zh-CN" sz="2000" dirty="0">
                <a:latin typeface="微软雅黑" panose="020B0503020204020204" pitchFamily="34" charset="-122"/>
                <a:ea typeface="微软雅黑" panose="020B0503020204020204" pitchFamily="34" charset="-122"/>
              </a:rPr>
              <a:t>BOM</a:t>
            </a:r>
            <a:r>
              <a:rPr lang="zh-CN" altLang="en-US" sz="2000" dirty="0">
                <a:latin typeface="微软雅黑" panose="020B0503020204020204" pitchFamily="34" charset="-122"/>
                <a:ea typeface="微软雅黑" panose="020B0503020204020204" pitchFamily="34" charset="-122"/>
              </a:rPr>
              <a:t>输入，</a:t>
            </a:r>
            <a:r>
              <a:rPr lang="en-US" altLang="zh-CN" sz="2000" dirty="0">
                <a:latin typeface="微软雅黑" panose="020B0503020204020204" pitchFamily="34" charset="-122"/>
                <a:ea typeface="微软雅黑" panose="020B0503020204020204" pitchFamily="34" charset="-122"/>
              </a:rPr>
              <a:t>CAXA</a:t>
            </a:r>
            <a:r>
              <a:rPr lang="zh-CN" altLang="en-US" sz="2000" dirty="0">
                <a:latin typeface="微软雅黑" panose="020B0503020204020204" pitchFamily="34" charset="-122"/>
                <a:ea typeface="微软雅黑" panose="020B0503020204020204" pitchFamily="34" charset="-122"/>
              </a:rPr>
              <a:t>当前正在进行</a:t>
            </a:r>
            <a:r>
              <a:rPr lang="en-US" altLang="zh-CN" sz="2000" dirty="0">
                <a:latin typeface="微软雅黑" panose="020B0503020204020204" pitchFamily="34" charset="-122"/>
                <a:ea typeface="微软雅黑" panose="020B0503020204020204" pitchFamily="34" charset="-122"/>
              </a:rPr>
              <a:t>BOM</a:t>
            </a:r>
            <a:r>
              <a:rPr lang="zh-CN" altLang="en-US" sz="2000" dirty="0">
                <a:latin typeface="微软雅黑" panose="020B0503020204020204" pitchFamily="34" charset="-122"/>
                <a:ea typeface="微软雅黑" panose="020B0503020204020204" pitchFamily="34" charset="-122"/>
              </a:rPr>
              <a:t>输出连调</a:t>
            </a:r>
          </a:p>
        </p:txBody>
      </p:sp>
      <p:sp>
        <p:nvSpPr>
          <p:cNvPr id="5" name="椭圆 4">
            <a:extLst>
              <a:ext uri="{FF2B5EF4-FFF2-40B4-BE49-F238E27FC236}">
                <a16:creationId xmlns:a16="http://schemas.microsoft.com/office/drawing/2014/main" id="{8011E6B5-9D37-4649-B208-489623B07F67}"/>
              </a:ext>
            </a:extLst>
          </p:cNvPr>
          <p:cNvSpPr/>
          <p:nvPr/>
        </p:nvSpPr>
        <p:spPr>
          <a:xfrm>
            <a:off x="1429660" y="2390077"/>
            <a:ext cx="3569463" cy="70467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800" dirty="0"/>
              <a:t>三维家</a:t>
            </a:r>
            <a:r>
              <a:rPr lang="zh-CN" altLang="en-US" sz="2000" dirty="0"/>
              <a:t>（橱柜）</a:t>
            </a:r>
            <a:endParaRPr lang="zh-CN" altLang="en-US" sz="2800" dirty="0"/>
          </a:p>
        </p:txBody>
      </p:sp>
      <p:sp>
        <p:nvSpPr>
          <p:cNvPr id="6" name="椭圆 5">
            <a:extLst>
              <a:ext uri="{FF2B5EF4-FFF2-40B4-BE49-F238E27FC236}">
                <a16:creationId xmlns:a16="http://schemas.microsoft.com/office/drawing/2014/main" id="{54CBABDA-6409-4D21-B8CA-7E9E671CAFF7}"/>
              </a:ext>
            </a:extLst>
          </p:cNvPr>
          <p:cNvSpPr/>
          <p:nvPr/>
        </p:nvSpPr>
        <p:spPr>
          <a:xfrm>
            <a:off x="7267121" y="2390077"/>
            <a:ext cx="3569463" cy="70467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800" dirty="0"/>
              <a:t>CAXA</a:t>
            </a:r>
            <a:r>
              <a:rPr lang="zh-CN" altLang="en-US" sz="2000" dirty="0"/>
              <a:t>（衣柜）</a:t>
            </a:r>
            <a:endParaRPr lang="zh-CN" altLang="en-US" sz="2800" dirty="0"/>
          </a:p>
        </p:txBody>
      </p:sp>
      <p:sp>
        <p:nvSpPr>
          <p:cNvPr id="11" name="矩形: 圆角 10">
            <a:extLst>
              <a:ext uri="{FF2B5EF4-FFF2-40B4-BE49-F238E27FC236}">
                <a16:creationId xmlns:a16="http://schemas.microsoft.com/office/drawing/2014/main" id="{698C71C5-58C1-4EC9-A464-0E736222537D}"/>
              </a:ext>
            </a:extLst>
          </p:cNvPr>
          <p:cNvSpPr/>
          <p:nvPr/>
        </p:nvSpPr>
        <p:spPr>
          <a:xfrm>
            <a:off x="7733615" y="5346387"/>
            <a:ext cx="2064077" cy="65286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000" dirty="0"/>
              <a:t>MTDS</a:t>
            </a:r>
          </a:p>
          <a:p>
            <a:pPr algn="ctr"/>
            <a:r>
              <a:rPr lang="zh-CN" altLang="en-US" sz="2000" dirty="0"/>
              <a:t>营销计价功能</a:t>
            </a:r>
          </a:p>
        </p:txBody>
      </p:sp>
      <p:sp>
        <p:nvSpPr>
          <p:cNvPr id="12" name="矩形: 圆角 11">
            <a:extLst>
              <a:ext uri="{FF2B5EF4-FFF2-40B4-BE49-F238E27FC236}">
                <a16:creationId xmlns:a16="http://schemas.microsoft.com/office/drawing/2014/main" id="{D4B285D7-F658-409E-9D30-B1875F64CCF9}"/>
              </a:ext>
            </a:extLst>
          </p:cNvPr>
          <p:cNvSpPr/>
          <p:nvPr/>
        </p:nvSpPr>
        <p:spPr>
          <a:xfrm>
            <a:off x="2000824" y="5346387"/>
            <a:ext cx="2064077" cy="65286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000" dirty="0"/>
              <a:t>MSCS</a:t>
            </a:r>
          </a:p>
          <a:p>
            <a:pPr algn="ctr"/>
            <a:r>
              <a:rPr lang="zh-CN" altLang="en-US" sz="2000" dirty="0"/>
              <a:t>生产计价功能</a:t>
            </a:r>
          </a:p>
        </p:txBody>
      </p:sp>
      <p:sp>
        <p:nvSpPr>
          <p:cNvPr id="13" name="矩形: 圆角 12">
            <a:extLst>
              <a:ext uri="{FF2B5EF4-FFF2-40B4-BE49-F238E27FC236}">
                <a16:creationId xmlns:a16="http://schemas.microsoft.com/office/drawing/2014/main" id="{7FA033AD-BC9D-47B9-B412-D27584FE0B51}"/>
              </a:ext>
            </a:extLst>
          </p:cNvPr>
          <p:cNvSpPr/>
          <p:nvPr/>
        </p:nvSpPr>
        <p:spPr>
          <a:xfrm>
            <a:off x="808951" y="4049013"/>
            <a:ext cx="2064077" cy="65286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000" dirty="0"/>
              <a:t>WCC</a:t>
            </a:r>
          </a:p>
          <a:p>
            <a:pPr algn="ctr"/>
            <a:r>
              <a:rPr lang="zh-CN" altLang="en-US" sz="2000" dirty="0"/>
              <a:t>拆单功能</a:t>
            </a:r>
          </a:p>
        </p:txBody>
      </p:sp>
      <p:sp>
        <p:nvSpPr>
          <p:cNvPr id="14" name="矩形 13">
            <a:extLst>
              <a:ext uri="{FF2B5EF4-FFF2-40B4-BE49-F238E27FC236}">
                <a16:creationId xmlns:a16="http://schemas.microsoft.com/office/drawing/2014/main" id="{083E2994-E74C-4636-A0B6-295A2302F75A}"/>
              </a:ext>
            </a:extLst>
          </p:cNvPr>
          <p:cNvSpPr/>
          <p:nvPr/>
        </p:nvSpPr>
        <p:spPr>
          <a:xfrm>
            <a:off x="340542" y="866483"/>
            <a:ext cx="5690300" cy="1421817"/>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50000"/>
              </a:lnSpc>
            </a:pPr>
            <a:r>
              <a:rPr lang="en-US" altLang="zh-CN" sz="1600" dirty="0">
                <a:solidFill>
                  <a:schemeClr val="tx1"/>
                </a:solidFill>
              </a:rPr>
              <a:t>1</a:t>
            </a:r>
            <a:r>
              <a:rPr lang="zh-CN" altLang="en-US" sz="1600" dirty="0">
                <a:solidFill>
                  <a:schemeClr val="tx1"/>
                </a:solidFill>
              </a:rPr>
              <a:t>、暂无</a:t>
            </a:r>
            <a:r>
              <a:rPr lang="en-US" altLang="zh-CN" sz="1600" dirty="0">
                <a:solidFill>
                  <a:schemeClr val="tx1"/>
                </a:solidFill>
              </a:rPr>
              <a:t>BOM</a:t>
            </a:r>
            <a:r>
              <a:rPr lang="zh-CN" altLang="en-US" sz="1600" dirty="0">
                <a:solidFill>
                  <a:schemeClr val="tx1"/>
                </a:solidFill>
              </a:rPr>
              <a:t>输出功能，待明确技术方案并全新开发；</a:t>
            </a:r>
            <a:endParaRPr lang="en-US" altLang="zh-CN" sz="1600" dirty="0">
              <a:solidFill>
                <a:schemeClr val="tx1"/>
              </a:solidFill>
            </a:endParaRPr>
          </a:p>
          <a:p>
            <a:pPr>
              <a:lnSpc>
                <a:spcPct val="150000"/>
              </a:lnSpc>
            </a:pPr>
            <a:r>
              <a:rPr lang="en-US" altLang="zh-CN" sz="1600" dirty="0">
                <a:solidFill>
                  <a:schemeClr val="tx1"/>
                </a:solidFill>
              </a:rPr>
              <a:t>2</a:t>
            </a:r>
            <a:r>
              <a:rPr lang="zh-CN" altLang="en-US" sz="1600" dirty="0">
                <a:solidFill>
                  <a:schemeClr val="tx1"/>
                </a:solidFill>
              </a:rPr>
              <a:t>、新开发</a:t>
            </a:r>
            <a:r>
              <a:rPr lang="en-US" altLang="zh-CN" sz="1600" dirty="0">
                <a:solidFill>
                  <a:schemeClr val="tx1"/>
                </a:solidFill>
              </a:rPr>
              <a:t>BOM</a:t>
            </a:r>
            <a:r>
              <a:rPr lang="zh-CN" altLang="en-US" sz="1600" dirty="0">
                <a:solidFill>
                  <a:schemeClr val="tx1"/>
                </a:solidFill>
              </a:rPr>
              <a:t>输出功能中无法包含空间、连接五金件、封板；</a:t>
            </a:r>
            <a:endParaRPr lang="en-US" altLang="zh-CN" sz="1600" dirty="0">
              <a:solidFill>
                <a:schemeClr val="tx1"/>
              </a:solidFill>
            </a:endParaRPr>
          </a:p>
          <a:p>
            <a:pPr>
              <a:lnSpc>
                <a:spcPct val="150000"/>
              </a:lnSpc>
            </a:pPr>
            <a:r>
              <a:rPr lang="en-US" altLang="zh-CN" sz="1600" dirty="0">
                <a:solidFill>
                  <a:schemeClr val="tx1"/>
                </a:solidFill>
              </a:rPr>
              <a:t>3</a:t>
            </a:r>
            <a:r>
              <a:rPr lang="zh-CN" altLang="en-US" sz="1600" dirty="0">
                <a:solidFill>
                  <a:schemeClr val="tx1"/>
                </a:solidFill>
              </a:rPr>
              <a:t>、新开发</a:t>
            </a:r>
            <a:r>
              <a:rPr lang="en-US" altLang="zh-CN" sz="1600" dirty="0">
                <a:solidFill>
                  <a:schemeClr val="tx1"/>
                </a:solidFill>
              </a:rPr>
              <a:t>BOM</a:t>
            </a:r>
            <a:r>
              <a:rPr lang="zh-CN" altLang="en-US" sz="1600" dirty="0">
                <a:solidFill>
                  <a:schemeClr val="tx1"/>
                </a:solidFill>
              </a:rPr>
              <a:t>输出功能暂不包含计价编码公式；</a:t>
            </a:r>
            <a:endParaRPr lang="en-US" altLang="zh-CN" sz="1600" dirty="0">
              <a:solidFill>
                <a:schemeClr val="tx1"/>
              </a:solidFill>
            </a:endParaRPr>
          </a:p>
        </p:txBody>
      </p:sp>
      <p:sp>
        <p:nvSpPr>
          <p:cNvPr id="15" name="矩形 14">
            <a:extLst>
              <a:ext uri="{FF2B5EF4-FFF2-40B4-BE49-F238E27FC236}">
                <a16:creationId xmlns:a16="http://schemas.microsoft.com/office/drawing/2014/main" id="{71FA6262-6761-4645-93AC-0D9C8E2551D7}"/>
              </a:ext>
            </a:extLst>
          </p:cNvPr>
          <p:cNvSpPr/>
          <p:nvPr/>
        </p:nvSpPr>
        <p:spPr>
          <a:xfrm>
            <a:off x="6300054" y="866483"/>
            <a:ext cx="5551262" cy="1421817"/>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50000"/>
              </a:lnSpc>
            </a:pP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BOM</a:t>
            </a:r>
            <a:r>
              <a:rPr lang="zh-CN" altLang="en-US" sz="1600" dirty="0">
                <a:solidFill>
                  <a:schemeClr val="tx1"/>
                </a:solidFill>
              </a:rPr>
              <a:t>输出功能已完成技术方案并正在开发过程中；</a:t>
            </a:r>
            <a:endParaRPr lang="en-US" altLang="zh-CN" sz="1600" dirty="0">
              <a:solidFill>
                <a:schemeClr val="tx1"/>
              </a:solidFill>
            </a:endParaRPr>
          </a:p>
          <a:p>
            <a:pPr>
              <a:lnSpc>
                <a:spcPct val="150000"/>
              </a:lnSpc>
            </a:pPr>
            <a:r>
              <a:rPr lang="en-US" altLang="zh-CN" sz="1600" dirty="0">
                <a:solidFill>
                  <a:schemeClr val="tx1"/>
                </a:solidFill>
              </a:rPr>
              <a:t>2</a:t>
            </a:r>
            <a:r>
              <a:rPr lang="zh-CN" altLang="en-US" sz="1600" dirty="0">
                <a:solidFill>
                  <a:schemeClr val="tx1"/>
                </a:solidFill>
              </a:rPr>
              <a:t>、新开发</a:t>
            </a:r>
            <a:r>
              <a:rPr lang="en-US" altLang="zh-CN" sz="1600" dirty="0">
                <a:solidFill>
                  <a:schemeClr val="tx1"/>
                </a:solidFill>
              </a:rPr>
              <a:t>BOM</a:t>
            </a:r>
            <a:r>
              <a:rPr lang="zh-CN" altLang="en-US" sz="1600" dirty="0">
                <a:solidFill>
                  <a:schemeClr val="tx1"/>
                </a:solidFill>
              </a:rPr>
              <a:t>输出功能可包含空间、五金件、封板；</a:t>
            </a:r>
            <a:endParaRPr lang="en-US" altLang="zh-CN" sz="1600" dirty="0">
              <a:solidFill>
                <a:schemeClr val="tx1"/>
              </a:solidFill>
            </a:endParaRPr>
          </a:p>
          <a:p>
            <a:pPr>
              <a:lnSpc>
                <a:spcPct val="150000"/>
              </a:lnSpc>
            </a:pPr>
            <a:r>
              <a:rPr lang="en-US" altLang="zh-CN" sz="1600" dirty="0">
                <a:solidFill>
                  <a:schemeClr val="tx1"/>
                </a:solidFill>
              </a:rPr>
              <a:t>3</a:t>
            </a:r>
            <a:r>
              <a:rPr lang="zh-CN" altLang="en-US" sz="1600" dirty="0">
                <a:solidFill>
                  <a:schemeClr val="tx1"/>
                </a:solidFill>
              </a:rPr>
              <a:t>、新开发</a:t>
            </a:r>
            <a:r>
              <a:rPr lang="en-US" altLang="zh-CN" sz="1600" dirty="0">
                <a:solidFill>
                  <a:schemeClr val="tx1"/>
                </a:solidFill>
              </a:rPr>
              <a:t>BOM</a:t>
            </a:r>
            <a:r>
              <a:rPr lang="zh-CN" altLang="en-US" sz="1600" dirty="0">
                <a:solidFill>
                  <a:schemeClr val="tx1"/>
                </a:solidFill>
              </a:rPr>
              <a:t>输出功能包含计价编码公式；</a:t>
            </a:r>
            <a:endParaRPr lang="en-US" altLang="zh-CN" sz="1600" dirty="0">
              <a:solidFill>
                <a:schemeClr val="tx1"/>
              </a:solidFill>
            </a:endParaRPr>
          </a:p>
        </p:txBody>
      </p:sp>
      <p:cxnSp>
        <p:nvCxnSpPr>
          <p:cNvPr id="16" name="连接符: 曲线 15">
            <a:extLst>
              <a:ext uri="{FF2B5EF4-FFF2-40B4-BE49-F238E27FC236}">
                <a16:creationId xmlns:a16="http://schemas.microsoft.com/office/drawing/2014/main" id="{0445CEFF-20D3-4066-A5D5-4FE7FF03422B}"/>
              </a:ext>
            </a:extLst>
          </p:cNvPr>
          <p:cNvCxnSpPr>
            <a:cxnSpLocks/>
            <a:stCxn id="5" idx="4"/>
            <a:endCxn id="12" idx="0"/>
          </p:cNvCxnSpPr>
          <p:nvPr/>
        </p:nvCxnSpPr>
        <p:spPr>
          <a:xfrm rot="5400000">
            <a:off x="1997808" y="4129803"/>
            <a:ext cx="2251640" cy="181529"/>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19" name="文本框 18">
            <a:extLst>
              <a:ext uri="{FF2B5EF4-FFF2-40B4-BE49-F238E27FC236}">
                <a16:creationId xmlns:a16="http://schemas.microsoft.com/office/drawing/2014/main" id="{C0D91A6B-CB8A-426C-BC02-BAC3A638CFBF}"/>
              </a:ext>
            </a:extLst>
          </p:cNvPr>
          <p:cNvSpPr txBox="1"/>
          <p:nvPr/>
        </p:nvSpPr>
        <p:spPr>
          <a:xfrm>
            <a:off x="3110485" y="4325715"/>
            <a:ext cx="1930522" cy="276999"/>
          </a:xfrm>
          <a:prstGeom prst="rect">
            <a:avLst/>
          </a:prstGeom>
          <a:noFill/>
        </p:spPr>
        <p:txBody>
          <a:bodyPr wrap="square" rtlCol="0">
            <a:spAutoFit/>
          </a:bodyPr>
          <a:lstStyle/>
          <a:p>
            <a:r>
              <a:rPr lang="en-US" altLang="zh-CN" sz="1200" b="1" dirty="0"/>
              <a:t>1.1</a:t>
            </a:r>
            <a:r>
              <a:rPr lang="zh-CN" altLang="en-US" sz="1200" b="1" dirty="0"/>
              <a:t>、上传设计图</a:t>
            </a:r>
            <a:r>
              <a:rPr lang="en-US" altLang="zh-CN" sz="1200" b="1" dirty="0"/>
              <a:t>XML</a:t>
            </a:r>
            <a:endParaRPr lang="zh-CN" altLang="en-US" sz="1200" b="1" dirty="0"/>
          </a:p>
        </p:txBody>
      </p:sp>
      <p:cxnSp>
        <p:nvCxnSpPr>
          <p:cNvPr id="20" name="连接符: 曲线 19">
            <a:extLst>
              <a:ext uri="{FF2B5EF4-FFF2-40B4-BE49-F238E27FC236}">
                <a16:creationId xmlns:a16="http://schemas.microsoft.com/office/drawing/2014/main" id="{38B0A745-F532-4F48-9983-9568CC1FB578}"/>
              </a:ext>
            </a:extLst>
          </p:cNvPr>
          <p:cNvCxnSpPr>
            <a:cxnSpLocks/>
            <a:stCxn id="5" idx="4"/>
            <a:endCxn id="11" idx="0"/>
          </p:cNvCxnSpPr>
          <p:nvPr/>
        </p:nvCxnSpPr>
        <p:spPr>
          <a:xfrm rot="16200000" flipH="1">
            <a:off x="4864203" y="1444936"/>
            <a:ext cx="2251640" cy="5551262"/>
          </a:xfrm>
          <a:prstGeom prst="curvedConnector3">
            <a:avLst>
              <a:gd name="adj1" fmla="val 32636"/>
            </a:avLst>
          </a:prstGeom>
          <a:ln>
            <a:tailEnd type="triangle"/>
          </a:ln>
        </p:spPr>
        <p:style>
          <a:lnRef idx="3">
            <a:schemeClr val="accent6"/>
          </a:lnRef>
          <a:fillRef idx="0">
            <a:schemeClr val="accent6"/>
          </a:fillRef>
          <a:effectRef idx="2">
            <a:schemeClr val="accent6"/>
          </a:effectRef>
          <a:fontRef idx="minor">
            <a:schemeClr val="tx1"/>
          </a:fontRef>
        </p:style>
      </p:cxnSp>
      <p:sp>
        <p:nvSpPr>
          <p:cNvPr id="24" name="文本框 23">
            <a:extLst>
              <a:ext uri="{FF2B5EF4-FFF2-40B4-BE49-F238E27FC236}">
                <a16:creationId xmlns:a16="http://schemas.microsoft.com/office/drawing/2014/main" id="{2BB808F0-63CF-4C85-AA30-B0D62C20CB60}"/>
              </a:ext>
            </a:extLst>
          </p:cNvPr>
          <p:cNvSpPr txBox="1"/>
          <p:nvPr/>
        </p:nvSpPr>
        <p:spPr>
          <a:xfrm>
            <a:off x="4176473" y="3407296"/>
            <a:ext cx="1952390" cy="276999"/>
          </a:xfrm>
          <a:prstGeom prst="rect">
            <a:avLst/>
          </a:prstGeom>
          <a:noFill/>
        </p:spPr>
        <p:txBody>
          <a:bodyPr wrap="square" rtlCol="0">
            <a:spAutoFit/>
          </a:bodyPr>
          <a:lstStyle/>
          <a:p>
            <a:r>
              <a:rPr lang="en-US" altLang="zh-CN" sz="1200" b="1" dirty="0"/>
              <a:t>1.1</a:t>
            </a:r>
            <a:r>
              <a:rPr lang="zh-CN" altLang="en-US" sz="1200" b="1" dirty="0"/>
              <a:t>、上传设计图</a:t>
            </a:r>
            <a:r>
              <a:rPr lang="en-US" altLang="zh-CN" sz="1200" b="1" dirty="0"/>
              <a:t>XML</a:t>
            </a:r>
            <a:endParaRPr lang="zh-CN" altLang="en-US" sz="1200" b="1" dirty="0"/>
          </a:p>
        </p:txBody>
      </p:sp>
      <p:cxnSp>
        <p:nvCxnSpPr>
          <p:cNvPr id="25" name="连接符: 曲线 24">
            <a:extLst>
              <a:ext uri="{FF2B5EF4-FFF2-40B4-BE49-F238E27FC236}">
                <a16:creationId xmlns:a16="http://schemas.microsoft.com/office/drawing/2014/main" id="{A75F6DD8-97A9-4254-B984-289B0121257A}"/>
              </a:ext>
            </a:extLst>
          </p:cNvPr>
          <p:cNvCxnSpPr>
            <a:cxnSpLocks/>
            <a:stCxn id="12" idx="0"/>
            <a:endCxn id="13" idx="2"/>
          </p:cNvCxnSpPr>
          <p:nvPr/>
        </p:nvCxnSpPr>
        <p:spPr>
          <a:xfrm rot="16200000" flipV="1">
            <a:off x="2114675" y="4428198"/>
            <a:ext cx="644505" cy="1191873"/>
          </a:xfrm>
          <a:prstGeom prst="curvedConnector3">
            <a:avLst>
              <a:gd name="adj1" fmla="val 50000"/>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28" name="文本框 27">
            <a:extLst>
              <a:ext uri="{FF2B5EF4-FFF2-40B4-BE49-F238E27FC236}">
                <a16:creationId xmlns:a16="http://schemas.microsoft.com/office/drawing/2014/main" id="{1CCD4259-A382-4180-B659-35EB9A499DEE}"/>
              </a:ext>
            </a:extLst>
          </p:cNvPr>
          <p:cNvSpPr txBox="1"/>
          <p:nvPr/>
        </p:nvSpPr>
        <p:spPr>
          <a:xfrm>
            <a:off x="291697" y="4993662"/>
            <a:ext cx="1930522" cy="276999"/>
          </a:xfrm>
          <a:prstGeom prst="rect">
            <a:avLst/>
          </a:prstGeom>
          <a:noFill/>
        </p:spPr>
        <p:txBody>
          <a:bodyPr wrap="square" rtlCol="0">
            <a:spAutoFit/>
          </a:bodyPr>
          <a:lstStyle/>
          <a:p>
            <a:r>
              <a:rPr lang="en-US" altLang="zh-CN" sz="1200" b="1" dirty="0"/>
              <a:t>1.2</a:t>
            </a:r>
            <a:r>
              <a:rPr lang="zh-CN" altLang="en-US" sz="1200" b="1" dirty="0"/>
              <a:t>、生成待计价</a:t>
            </a:r>
            <a:r>
              <a:rPr lang="en-US" altLang="zh-CN" sz="1200" b="1" dirty="0"/>
              <a:t>BOM</a:t>
            </a:r>
            <a:endParaRPr lang="zh-CN" altLang="en-US" sz="1200" b="1" dirty="0"/>
          </a:p>
        </p:txBody>
      </p:sp>
      <p:cxnSp>
        <p:nvCxnSpPr>
          <p:cNvPr id="29" name="连接符: 曲线 28">
            <a:extLst>
              <a:ext uri="{FF2B5EF4-FFF2-40B4-BE49-F238E27FC236}">
                <a16:creationId xmlns:a16="http://schemas.microsoft.com/office/drawing/2014/main" id="{E0490396-CC65-4D39-89C3-9EDACA6B9E01}"/>
              </a:ext>
            </a:extLst>
          </p:cNvPr>
          <p:cNvCxnSpPr>
            <a:cxnSpLocks/>
          </p:cNvCxnSpPr>
          <p:nvPr/>
        </p:nvCxnSpPr>
        <p:spPr>
          <a:xfrm>
            <a:off x="4064901" y="5568385"/>
            <a:ext cx="3668714" cy="1"/>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文本框 32">
            <a:extLst>
              <a:ext uri="{FF2B5EF4-FFF2-40B4-BE49-F238E27FC236}">
                <a16:creationId xmlns:a16="http://schemas.microsoft.com/office/drawing/2014/main" id="{C8528F4A-5DDD-4E46-814E-FDE88038AC5F}"/>
              </a:ext>
            </a:extLst>
          </p:cNvPr>
          <p:cNvSpPr txBox="1"/>
          <p:nvPr/>
        </p:nvSpPr>
        <p:spPr>
          <a:xfrm>
            <a:off x="4858349" y="5270661"/>
            <a:ext cx="2064077" cy="276999"/>
          </a:xfrm>
          <a:prstGeom prst="rect">
            <a:avLst/>
          </a:prstGeom>
          <a:noFill/>
        </p:spPr>
        <p:txBody>
          <a:bodyPr wrap="square" rtlCol="0">
            <a:spAutoFit/>
          </a:bodyPr>
          <a:lstStyle/>
          <a:p>
            <a:r>
              <a:rPr lang="en-US" altLang="zh-CN" sz="1200" b="1" dirty="0"/>
              <a:t>1.3</a:t>
            </a:r>
            <a:r>
              <a:rPr lang="zh-CN" altLang="en-US" sz="1200" b="1" dirty="0"/>
              <a:t>、通知</a:t>
            </a:r>
            <a:r>
              <a:rPr lang="en-US" altLang="zh-CN" sz="1200" b="1" dirty="0"/>
              <a:t>BOM</a:t>
            </a:r>
            <a:r>
              <a:rPr lang="zh-CN" altLang="en-US" sz="1200" b="1" dirty="0"/>
              <a:t>计价结果</a:t>
            </a:r>
          </a:p>
        </p:txBody>
      </p:sp>
      <p:cxnSp>
        <p:nvCxnSpPr>
          <p:cNvPr id="34" name="连接符: 曲线 33">
            <a:extLst>
              <a:ext uri="{FF2B5EF4-FFF2-40B4-BE49-F238E27FC236}">
                <a16:creationId xmlns:a16="http://schemas.microsoft.com/office/drawing/2014/main" id="{5183D2BC-6E50-4ADA-9077-5DF82030A989}"/>
              </a:ext>
            </a:extLst>
          </p:cNvPr>
          <p:cNvCxnSpPr>
            <a:cxnSpLocks/>
          </p:cNvCxnSpPr>
          <p:nvPr/>
        </p:nvCxnSpPr>
        <p:spPr>
          <a:xfrm flipH="1">
            <a:off x="4056030" y="5758595"/>
            <a:ext cx="3668714" cy="1"/>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文本框 34">
            <a:extLst>
              <a:ext uri="{FF2B5EF4-FFF2-40B4-BE49-F238E27FC236}">
                <a16:creationId xmlns:a16="http://schemas.microsoft.com/office/drawing/2014/main" id="{23281A4A-DC9C-4BC8-8353-6778C04B9A11}"/>
              </a:ext>
            </a:extLst>
          </p:cNvPr>
          <p:cNvSpPr txBox="1"/>
          <p:nvPr/>
        </p:nvSpPr>
        <p:spPr>
          <a:xfrm>
            <a:off x="4876091" y="5800815"/>
            <a:ext cx="2064077" cy="276999"/>
          </a:xfrm>
          <a:prstGeom prst="rect">
            <a:avLst/>
          </a:prstGeom>
          <a:noFill/>
        </p:spPr>
        <p:txBody>
          <a:bodyPr wrap="square" rtlCol="0">
            <a:spAutoFit/>
          </a:bodyPr>
          <a:lstStyle/>
          <a:p>
            <a:r>
              <a:rPr lang="en-US" altLang="zh-CN" sz="1200" b="1" dirty="0"/>
              <a:t>1.4</a:t>
            </a:r>
            <a:r>
              <a:rPr lang="zh-CN" altLang="en-US" sz="1200" b="1" dirty="0"/>
              <a:t>、获取</a:t>
            </a:r>
            <a:r>
              <a:rPr lang="en-US" altLang="zh-CN" sz="1200" b="1" dirty="0"/>
              <a:t>BOM</a:t>
            </a:r>
            <a:r>
              <a:rPr lang="zh-CN" altLang="en-US" sz="1200" b="1" dirty="0"/>
              <a:t>计价结果</a:t>
            </a:r>
          </a:p>
        </p:txBody>
      </p:sp>
      <p:cxnSp>
        <p:nvCxnSpPr>
          <p:cNvPr id="36" name="连接符: 曲线 35">
            <a:extLst>
              <a:ext uri="{FF2B5EF4-FFF2-40B4-BE49-F238E27FC236}">
                <a16:creationId xmlns:a16="http://schemas.microsoft.com/office/drawing/2014/main" id="{7C5F1A59-6763-41C9-951D-A2258B4529D6}"/>
              </a:ext>
            </a:extLst>
          </p:cNvPr>
          <p:cNvCxnSpPr>
            <a:cxnSpLocks/>
            <a:stCxn id="6" idx="4"/>
            <a:endCxn id="11" idx="0"/>
          </p:cNvCxnSpPr>
          <p:nvPr/>
        </p:nvCxnSpPr>
        <p:spPr>
          <a:xfrm rot="5400000">
            <a:off x="7782933" y="4077468"/>
            <a:ext cx="2251640" cy="286198"/>
          </a:xfrm>
          <a:prstGeom prst="curvedConnector3">
            <a:avLst>
              <a:gd name="adj1" fmla="val 50000"/>
            </a:avLst>
          </a:prstGeom>
          <a:ln w="2540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9" name="文本框 38">
            <a:extLst>
              <a:ext uri="{FF2B5EF4-FFF2-40B4-BE49-F238E27FC236}">
                <a16:creationId xmlns:a16="http://schemas.microsoft.com/office/drawing/2014/main" id="{79335B39-1F67-4C4A-86CF-51B52FE2FC5D}"/>
              </a:ext>
            </a:extLst>
          </p:cNvPr>
          <p:cNvSpPr txBox="1"/>
          <p:nvPr/>
        </p:nvSpPr>
        <p:spPr>
          <a:xfrm>
            <a:off x="9065856" y="3545795"/>
            <a:ext cx="2013125" cy="276999"/>
          </a:xfrm>
          <a:prstGeom prst="rect">
            <a:avLst/>
          </a:prstGeom>
          <a:noFill/>
        </p:spPr>
        <p:txBody>
          <a:bodyPr wrap="square" rtlCol="0">
            <a:spAutoFit/>
          </a:bodyPr>
          <a:lstStyle/>
          <a:p>
            <a:r>
              <a:rPr lang="en-US" altLang="zh-CN" sz="1200" b="1" dirty="0"/>
              <a:t>2.1</a:t>
            </a:r>
            <a:r>
              <a:rPr lang="zh-CN" altLang="en-US" sz="1200" b="1" dirty="0"/>
              <a:t>、生成待计价</a:t>
            </a:r>
            <a:r>
              <a:rPr lang="en-US" altLang="zh-CN" sz="1200" b="1" dirty="0"/>
              <a:t>BOM</a:t>
            </a:r>
            <a:endParaRPr lang="zh-CN" altLang="en-US" sz="1200" b="1" dirty="0"/>
          </a:p>
        </p:txBody>
      </p:sp>
      <p:cxnSp>
        <p:nvCxnSpPr>
          <p:cNvPr id="40" name="连接符: 曲线 39">
            <a:extLst>
              <a:ext uri="{FF2B5EF4-FFF2-40B4-BE49-F238E27FC236}">
                <a16:creationId xmlns:a16="http://schemas.microsoft.com/office/drawing/2014/main" id="{C1C97AB6-99D5-423C-A4F6-54D58FEB80F5}"/>
              </a:ext>
            </a:extLst>
          </p:cNvPr>
          <p:cNvCxnSpPr>
            <a:cxnSpLocks/>
            <a:stCxn id="11" idx="2"/>
            <a:endCxn id="12" idx="2"/>
          </p:cNvCxnSpPr>
          <p:nvPr/>
        </p:nvCxnSpPr>
        <p:spPr>
          <a:xfrm rot="5400000">
            <a:off x="5899959" y="3132861"/>
            <a:ext cx="12700" cy="5732791"/>
          </a:xfrm>
          <a:prstGeom prst="curvedConnector3">
            <a:avLst>
              <a:gd name="adj1" fmla="val 2544827"/>
            </a:avLst>
          </a:prstGeom>
          <a:ln w="25400">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44" name="文本框 43">
            <a:extLst>
              <a:ext uri="{FF2B5EF4-FFF2-40B4-BE49-F238E27FC236}">
                <a16:creationId xmlns:a16="http://schemas.microsoft.com/office/drawing/2014/main" id="{AD5BABB3-29C8-4555-95C9-4C80EA6ED1F4}"/>
              </a:ext>
            </a:extLst>
          </p:cNvPr>
          <p:cNvSpPr txBox="1"/>
          <p:nvPr/>
        </p:nvSpPr>
        <p:spPr>
          <a:xfrm>
            <a:off x="7463165" y="6227787"/>
            <a:ext cx="3720839" cy="276999"/>
          </a:xfrm>
          <a:prstGeom prst="rect">
            <a:avLst/>
          </a:prstGeom>
          <a:noFill/>
        </p:spPr>
        <p:txBody>
          <a:bodyPr wrap="square" rtlCol="0">
            <a:spAutoFit/>
          </a:bodyPr>
          <a:lstStyle/>
          <a:p>
            <a:r>
              <a:rPr lang="en-US" altLang="zh-CN" sz="1200" b="1" dirty="0"/>
              <a:t>2.2</a:t>
            </a:r>
            <a:r>
              <a:rPr lang="zh-CN" altLang="en-US" sz="1200" b="1" dirty="0"/>
              <a:t>、上传待计价</a:t>
            </a:r>
            <a:r>
              <a:rPr lang="en-US" altLang="zh-CN" sz="1200" b="1" dirty="0"/>
              <a:t>BOM&amp;</a:t>
            </a:r>
            <a:r>
              <a:rPr lang="zh-CN" altLang="en-US" sz="1200" b="1" dirty="0"/>
              <a:t>获取</a:t>
            </a:r>
            <a:r>
              <a:rPr lang="en-US" altLang="zh-CN" sz="1200" b="1" dirty="0"/>
              <a:t>BOM</a:t>
            </a:r>
            <a:r>
              <a:rPr lang="zh-CN" altLang="en-US" sz="1200" b="1" dirty="0"/>
              <a:t>计价结果</a:t>
            </a:r>
          </a:p>
        </p:txBody>
      </p:sp>
      <p:sp>
        <p:nvSpPr>
          <p:cNvPr id="26" name="文本框 25">
            <a:extLst>
              <a:ext uri="{FF2B5EF4-FFF2-40B4-BE49-F238E27FC236}">
                <a16:creationId xmlns:a16="http://schemas.microsoft.com/office/drawing/2014/main" id="{010B53DA-2CF5-45B0-A833-761CCC63059F}"/>
              </a:ext>
            </a:extLst>
          </p:cNvPr>
          <p:cNvSpPr txBox="1"/>
          <p:nvPr/>
        </p:nvSpPr>
        <p:spPr>
          <a:xfrm>
            <a:off x="2031036" y="4889817"/>
            <a:ext cx="849414" cy="276999"/>
          </a:xfrm>
          <a:prstGeom prst="rect">
            <a:avLst/>
          </a:prstGeom>
          <a:noFill/>
        </p:spPr>
        <p:txBody>
          <a:bodyPr wrap="square" rtlCol="0">
            <a:spAutoFit/>
          </a:bodyPr>
          <a:lstStyle/>
          <a:p>
            <a:r>
              <a:rPr lang="zh-CN" altLang="en-US" sz="1200" b="1" dirty="0">
                <a:solidFill>
                  <a:srgbClr val="FF0000"/>
                </a:solidFill>
              </a:rPr>
              <a:t>报价模式</a:t>
            </a:r>
          </a:p>
        </p:txBody>
      </p:sp>
      <p:sp>
        <p:nvSpPr>
          <p:cNvPr id="27" name="文本框 26">
            <a:extLst>
              <a:ext uri="{FF2B5EF4-FFF2-40B4-BE49-F238E27FC236}">
                <a16:creationId xmlns:a16="http://schemas.microsoft.com/office/drawing/2014/main" id="{31B6C94A-3057-4ABE-ACB0-C3A958AEF476}"/>
              </a:ext>
            </a:extLst>
          </p:cNvPr>
          <p:cNvSpPr txBox="1"/>
          <p:nvPr/>
        </p:nvSpPr>
        <p:spPr>
          <a:xfrm>
            <a:off x="2467701" y="3654859"/>
            <a:ext cx="1528569" cy="276999"/>
          </a:xfrm>
          <a:prstGeom prst="rect">
            <a:avLst/>
          </a:prstGeom>
          <a:noFill/>
        </p:spPr>
        <p:txBody>
          <a:bodyPr wrap="square" rtlCol="0">
            <a:spAutoFit/>
          </a:bodyPr>
          <a:lstStyle/>
          <a:p>
            <a:r>
              <a:rPr lang="zh-CN" altLang="en-US" sz="1200" b="1" dirty="0">
                <a:solidFill>
                  <a:srgbClr val="FF0000"/>
                </a:solidFill>
              </a:rPr>
              <a:t>询价模式</a:t>
            </a:r>
            <a:r>
              <a:rPr lang="en-US" altLang="zh-CN" sz="1200" b="1" dirty="0">
                <a:solidFill>
                  <a:srgbClr val="FF0000"/>
                </a:solidFill>
              </a:rPr>
              <a:t>/</a:t>
            </a:r>
            <a:r>
              <a:rPr lang="zh-CN" altLang="en-US" sz="1200" b="1" dirty="0">
                <a:solidFill>
                  <a:srgbClr val="FF0000"/>
                </a:solidFill>
              </a:rPr>
              <a:t>报价模式</a:t>
            </a:r>
          </a:p>
        </p:txBody>
      </p:sp>
    </p:spTree>
    <p:extLst>
      <p:ext uri="{BB962C8B-B14F-4D97-AF65-F5344CB8AC3E}">
        <p14:creationId xmlns:p14="http://schemas.microsoft.com/office/powerpoint/2010/main" val="140582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a:extLst>
              <a:ext uri="{FF2B5EF4-FFF2-40B4-BE49-F238E27FC236}">
                <a16:creationId xmlns:a16="http://schemas.microsoft.com/office/drawing/2014/main" id="{8CF852C0-C73E-4989-BAD2-5003B44EA394}"/>
              </a:ext>
            </a:extLst>
          </p:cNvPr>
          <p:cNvSpPr txBox="1"/>
          <p:nvPr/>
        </p:nvSpPr>
        <p:spPr>
          <a:xfrm>
            <a:off x="23236" y="177985"/>
            <a:ext cx="12168764"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、方案营销计价模式：</a:t>
            </a:r>
            <a:r>
              <a:rPr lang="zh-CN" altLang="en-US" sz="2000" dirty="0">
                <a:latin typeface="微软雅黑" panose="020B0503020204020204" pitchFamily="34" charset="-122"/>
                <a:ea typeface="微软雅黑" panose="020B0503020204020204" pitchFamily="34" charset="-122"/>
              </a:rPr>
              <a:t>需要在原有</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种工厂计价模式下，新增投影计价、套餐计价两种营销计价模式</a:t>
            </a:r>
          </a:p>
        </p:txBody>
      </p:sp>
      <p:sp>
        <p:nvSpPr>
          <p:cNvPr id="5" name="矩形 4">
            <a:extLst>
              <a:ext uri="{FF2B5EF4-FFF2-40B4-BE49-F238E27FC236}">
                <a16:creationId xmlns:a16="http://schemas.microsoft.com/office/drawing/2014/main" id="{3991E0E5-2BF7-4763-AE1E-C06F98BA0864}"/>
              </a:ext>
            </a:extLst>
          </p:cNvPr>
          <p:cNvSpPr/>
          <p:nvPr/>
        </p:nvSpPr>
        <p:spPr>
          <a:xfrm>
            <a:off x="377422" y="3530852"/>
            <a:ext cx="1951969" cy="8450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组合件</a:t>
            </a:r>
          </a:p>
        </p:txBody>
      </p:sp>
      <p:sp>
        <p:nvSpPr>
          <p:cNvPr id="6" name="矩形 5">
            <a:extLst>
              <a:ext uri="{FF2B5EF4-FFF2-40B4-BE49-F238E27FC236}">
                <a16:creationId xmlns:a16="http://schemas.microsoft.com/office/drawing/2014/main" id="{D55094B4-590B-438A-B257-F8A00A13D294}"/>
              </a:ext>
            </a:extLst>
          </p:cNvPr>
          <p:cNvSpPr/>
          <p:nvPr/>
        </p:nvSpPr>
        <p:spPr>
          <a:xfrm>
            <a:off x="377422" y="4565821"/>
            <a:ext cx="1951969" cy="8450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标准品</a:t>
            </a:r>
          </a:p>
        </p:txBody>
      </p:sp>
      <p:sp>
        <p:nvSpPr>
          <p:cNvPr id="7" name="矩形 6">
            <a:extLst>
              <a:ext uri="{FF2B5EF4-FFF2-40B4-BE49-F238E27FC236}">
                <a16:creationId xmlns:a16="http://schemas.microsoft.com/office/drawing/2014/main" id="{87364574-B1EC-442B-B41F-D502E8D57BB7}"/>
              </a:ext>
            </a:extLst>
          </p:cNvPr>
          <p:cNvSpPr/>
          <p:nvPr/>
        </p:nvSpPr>
        <p:spPr>
          <a:xfrm>
            <a:off x="377421" y="5690132"/>
            <a:ext cx="1951969" cy="8450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元件</a:t>
            </a:r>
          </a:p>
        </p:txBody>
      </p:sp>
      <p:sp>
        <p:nvSpPr>
          <p:cNvPr id="62" name="椭圆 61">
            <a:extLst>
              <a:ext uri="{FF2B5EF4-FFF2-40B4-BE49-F238E27FC236}">
                <a16:creationId xmlns:a16="http://schemas.microsoft.com/office/drawing/2014/main" id="{9E56DEBF-CCC6-404F-87B8-35270EA70ECF}"/>
              </a:ext>
            </a:extLst>
          </p:cNvPr>
          <p:cNvSpPr/>
          <p:nvPr/>
        </p:nvSpPr>
        <p:spPr>
          <a:xfrm>
            <a:off x="3292053" y="970144"/>
            <a:ext cx="3399888" cy="6894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工厂计价模式</a:t>
            </a:r>
            <a:r>
              <a:rPr lang="zh-CN" altLang="en-US" sz="1200" dirty="0"/>
              <a:t>（现有）</a:t>
            </a:r>
            <a:endParaRPr lang="zh-CN" altLang="en-US" dirty="0"/>
          </a:p>
        </p:txBody>
      </p:sp>
      <p:sp>
        <p:nvSpPr>
          <p:cNvPr id="63" name="椭圆 62">
            <a:extLst>
              <a:ext uri="{FF2B5EF4-FFF2-40B4-BE49-F238E27FC236}">
                <a16:creationId xmlns:a16="http://schemas.microsoft.com/office/drawing/2014/main" id="{6A844FCB-5B22-4712-97FE-C913E0F66D23}"/>
              </a:ext>
            </a:extLst>
          </p:cNvPr>
          <p:cNvSpPr/>
          <p:nvPr/>
        </p:nvSpPr>
        <p:spPr>
          <a:xfrm>
            <a:off x="7735952" y="970143"/>
            <a:ext cx="3617848" cy="68942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a:t>营销计价模式</a:t>
            </a:r>
            <a:r>
              <a:rPr lang="zh-CN" altLang="en-US" sz="1200" dirty="0"/>
              <a:t>（待实现）</a:t>
            </a:r>
            <a:endParaRPr lang="zh-CN" altLang="en-US" dirty="0"/>
          </a:p>
        </p:txBody>
      </p:sp>
      <p:cxnSp>
        <p:nvCxnSpPr>
          <p:cNvPr id="65" name="直接箭头连接符 64">
            <a:extLst>
              <a:ext uri="{FF2B5EF4-FFF2-40B4-BE49-F238E27FC236}">
                <a16:creationId xmlns:a16="http://schemas.microsoft.com/office/drawing/2014/main" id="{CF6E221A-CE59-4C22-AC0F-637F954F27A8}"/>
              </a:ext>
            </a:extLst>
          </p:cNvPr>
          <p:cNvCxnSpPr>
            <a:cxnSpLocks/>
            <a:stCxn id="62" idx="4"/>
            <a:endCxn id="8" idx="0"/>
          </p:cNvCxnSpPr>
          <p:nvPr/>
        </p:nvCxnSpPr>
        <p:spPr>
          <a:xfrm flipH="1">
            <a:off x="3311064" y="1659573"/>
            <a:ext cx="1680933" cy="7109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6" name="直接箭头连接符 65">
            <a:extLst>
              <a:ext uri="{FF2B5EF4-FFF2-40B4-BE49-F238E27FC236}">
                <a16:creationId xmlns:a16="http://schemas.microsoft.com/office/drawing/2014/main" id="{8F8D7821-ACD4-4A2B-BA9B-D8C7413079B9}"/>
              </a:ext>
            </a:extLst>
          </p:cNvPr>
          <p:cNvCxnSpPr>
            <a:cxnSpLocks/>
            <a:stCxn id="62" idx="4"/>
            <a:endCxn id="53" idx="0"/>
          </p:cNvCxnSpPr>
          <p:nvPr/>
        </p:nvCxnSpPr>
        <p:spPr>
          <a:xfrm>
            <a:off x="4991997" y="1659573"/>
            <a:ext cx="122712" cy="7242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9" name="直接箭头连接符 68">
            <a:extLst>
              <a:ext uri="{FF2B5EF4-FFF2-40B4-BE49-F238E27FC236}">
                <a16:creationId xmlns:a16="http://schemas.microsoft.com/office/drawing/2014/main" id="{1678ECC6-1044-40C2-AE5B-ACA2437F2541}"/>
              </a:ext>
            </a:extLst>
          </p:cNvPr>
          <p:cNvCxnSpPr>
            <a:cxnSpLocks/>
            <a:stCxn id="62" idx="4"/>
            <a:endCxn id="9" idx="0"/>
          </p:cNvCxnSpPr>
          <p:nvPr/>
        </p:nvCxnSpPr>
        <p:spPr>
          <a:xfrm>
            <a:off x="4991997" y="1659573"/>
            <a:ext cx="1934908" cy="7109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2" name="直接箭头连接符 71">
            <a:extLst>
              <a:ext uri="{FF2B5EF4-FFF2-40B4-BE49-F238E27FC236}">
                <a16:creationId xmlns:a16="http://schemas.microsoft.com/office/drawing/2014/main" id="{49D4D3B0-CD63-444C-A4B9-888454A6D697}"/>
              </a:ext>
            </a:extLst>
          </p:cNvPr>
          <p:cNvCxnSpPr>
            <a:cxnSpLocks/>
            <a:stCxn id="63" idx="4"/>
            <a:endCxn id="8" idx="0"/>
          </p:cNvCxnSpPr>
          <p:nvPr/>
        </p:nvCxnSpPr>
        <p:spPr>
          <a:xfrm flipH="1">
            <a:off x="3311064" y="1659572"/>
            <a:ext cx="6233812" cy="7109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5" name="直接箭头连接符 74">
            <a:extLst>
              <a:ext uri="{FF2B5EF4-FFF2-40B4-BE49-F238E27FC236}">
                <a16:creationId xmlns:a16="http://schemas.microsoft.com/office/drawing/2014/main" id="{9208E3BF-6A3B-426B-BD85-4BD07DF42B1D}"/>
              </a:ext>
            </a:extLst>
          </p:cNvPr>
          <p:cNvCxnSpPr>
            <a:cxnSpLocks/>
            <a:stCxn id="63" idx="4"/>
            <a:endCxn id="53" idx="0"/>
          </p:cNvCxnSpPr>
          <p:nvPr/>
        </p:nvCxnSpPr>
        <p:spPr>
          <a:xfrm flipH="1">
            <a:off x="5114709" y="1659572"/>
            <a:ext cx="4430167" cy="7242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8" name="直接箭头连接符 77">
            <a:extLst>
              <a:ext uri="{FF2B5EF4-FFF2-40B4-BE49-F238E27FC236}">
                <a16:creationId xmlns:a16="http://schemas.microsoft.com/office/drawing/2014/main" id="{71DCDBA0-4555-43B9-B1BC-0766CC2DABC0}"/>
              </a:ext>
            </a:extLst>
          </p:cNvPr>
          <p:cNvCxnSpPr>
            <a:cxnSpLocks/>
            <a:stCxn id="63" idx="4"/>
            <a:endCxn id="9" idx="0"/>
          </p:cNvCxnSpPr>
          <p:nvPr/>
        </p:nvCxnSpPr>
        <p:spPr>
          <a:xfrm flipH="1">
            <a:off x="6926905" y="1659572"/>
            <a:ext cx="2617971" cy="7109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1" name="直接箭头连接符 80">
            <a:extLst>
              <a:ext uri="{FF2B5EF4-FFF2-40B4-BE49-F238E27FC236}">
                <a16:creationId xmlns:a16="http://schemas.microsoft.com/office/drawing/2014/main" id="{86C3F662-66BE-430C-BDFC-72308676E289}"/>
              </a:ext>
            </a:extLst>
          </p:cNvPr>
          <p:cNvCxnSpPr>
            <a:cxnSpLocks/>
            <a:stCxn id="63" idx="4"/>
            <a:endCxn id="50" idx="0"/>
          </p:cNvCxnSpPr>
          <p:nvPr/>
        </p:nvCxnSpPr>
        <p:spPr>
          <a:xfrm flipH="1">
            <a:off x="8735380" y="1659572"/>
            <a:ext cx="809496" cy="701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直接箭头连接符 83">
            <a:extLst>
              <a:ext uri="{FF2B5EF4-FFF2-40B4-BE49-F238E27FC236}">
                <a16:creationId xmlns:a16="http://schemas.microsoft.com/office/drawing/2014/main" id="{38C6177F-5FC1-4266-A3C7-A7B1CEAC686C}"/>
              </a:ext>
            </a:extLst>
          </p:cNvPr>
          <p:cNvCxnSpPr>
            <a:cxnSpLocks/>
            <a:stCxn id="63" idx="4"/>
            <a:endCxn id="12" idx="0"/>
          </p:cNvCxnSpPr>
          <p:nvPr/>
        </p:nvCxnSpPr>
        <p:spPr>
          <a:xfrm>
            <a:off x="9544876" y="1659572"/>
            <a:ext cx="972070" cy="71093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矩形 7">
            <a:extLst>
              <a:ext uri="{FF2B5EF4-FFF2-40B4-BE49-F238E27FC236}">
                <a16:creationId xmlns:a16="http://schemas.microsoft.com/office/drawing/2014/main" id="{D815B2ED-F54A-4B41-9B06-D2D47AD74EAC}"/>
              </a:ext>
            </a:extLst>
          </p:cNvPr>
          <p:cNvSpPr/>
          <p:nvPr/>
        </p:nvSpPr>
        <p:spPr>
          <a:xfrm>
            <a:off x="2461726" y="2370506"/>
            <a:ext cx="1698676" cy="845031"/>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数量计价</a:t>
            </a:r>
          </a:p>
        </p:txBody>
      </p:sp>
      <p:sp>
        <p:nvSpPr>
          <p:cNvPr id="9" name="矩形 8">
            <a:extLst>
              <a:ext uri="{FF2B5EF4-FFF2-40B4-BE49-F238E27FC236}">
                <a16:creationId xmlns:a16="http://schemas.microsoft.com/office/drawing/2014/main" id="{3645139C-2CC5-4384-947B-432241D1E1BA}"/>
              </a:ext>
            </a:extLst>
          </p:cNvPr>
          <p:cNvSpPr/>
          <p:nvPr/>
        </p:nvSpPr>
        <p:spPr>
          <a:xfrm>
            <a:off x="6077567" y="2370506"/>
            <a:ext cx="1698676" cy="845031"/>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展开计价</a:t>
            </a:r>
          </a:p>
        </p:txBody>
      </p:sp>
      <p:sp>
        <p:nvSpPr>
          <p:cNvPr id="12" name="矩形 11">
            <a:extLst>
              <a:ext uri="{FF2B5EF4-FFF2-40B4-BE49-F238E27FC236}">
                <a16:creationId xmlns:a16="http://schemas.microsoft.com/office/drawing/2014/main" id="{A0EE36F4-31AC-46A0-B2A7-19F4A15348E8}"/>
              </a:ext>
            </a:extLst>
          </p:cNvPr>
          <p:cNvSpPr/>
          <p:nvPr/>
        </p:nvSpPr>
        <p:spPr>
          <a:xfrm>
            <a:off x="9667608" y="2370504"/>
            <a:ext cx="1698676" cy="845031"/>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套餐计价</a:t>
            </a:r>
          </a:p>
        </p:txBody>
      </p:sp>
      <p:sp>
        <p:nvSpPr>
          <p:cNvPr id="13" name="矩形 12">
            <a:extLst>
              <a:ext uri="{FF2B5EF4-FFF2-40B4-BE49-F238E27FC236}">
                <a16:creationId xmlns:a16="http://schemas.microsoft.com/office/drawing/2014/main" id="{ADD2CA80-5D82-4883-A8C7-5B712A7A42D0}"/>
              </a:ext>
            </a:extLst>
          </p:cNvPr>
          <p:cNvSpPr/>
          <p:nvPr/>
        </p:nvSpPr>
        <p:spPr>
          <a:xfrm>
            <a:off x="2461726" y="3548715"/>
            <a:ext cx="1698676" cy="845031"/>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sym typeface="Wingdings" panose="05000000000000000000" pitchFamily="2" charset="2"/>
              </a:rPr>
              <a:t></a:t>
            </a:r>
            <a:endParaRPr lang="zh-CN" altLang="en-US" sz="2400" dirty="0"/>
          </a:p>
        </p:txBody>
      </p:sp>
      <p:sp>
        <p:nvSpPr>
          <p:cNvPr id="14" name="矩形 13">
            <a:extLst>
              <a:ext uri="{FF2B5EF4-FFF2-40B4-BE49-F238E27FC236}">
                <a16:creationId xmlns:a16="http://schemas.microsoft.com/office/drawing/2014/main" id="{C7B12CFB-33F6-4F79-B6A7-5A3036CA4252}"/>
              </a:ext>
            </a:extLst>
          </p:cNvPr>
          <p:cNvSpPr/>
          <p:nvPr/>
        </p:nvSpPr>
        <p:spPr>
          <a:xfrm>
            <a:off x="6077566" y="3548715"/>
            <a:ext cx="1698676" cy="845031"/>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sym typeface="Wingdings" panose="05000000000000000000" pitchFamily="2" charset="2"/>
              </a:rPr>
              <a:t></a:t>
            </a:r>
            <a:endParaRPr lang="zh-CN" altLang="en-US" sz="2400" dirty="0"/>
          </a:p>
        </p:txBody>
      </p:sp>
      <p:sp>
        <p:nvSpPr>
          <p:cNvPr id="17" name="矩形 16">
            <a:extLst>
              <a:ext uri="{FF2B5EF4-FFF2-40B4-BE49-F238E27FC236}">
                <a16:creationId xmlns:a16="http://schemas.microsoft.com/office/drawing/2014/main" id="{95238D7B-CCFA-423C-B156-EEFE3F011386}"/>
              </a:ext>
            </a:extLst>
          </p:cNvPr>
          <p:cNvSpPr/>
          <p:nvPr/>
        </p:nvSpPr>
        <p:spPr>
          <a:xfrm>
            <a:off x="9667607" y="3548714"/>
            <a:ext cx="1698676" cy="8450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400" dirty="0">
                <a:sym typeface="Wingdings" panose="05000000000000000000" pitchFamily="2" charset="2"/>
              </a:rPr>
              <a:t></a:t>
            </a:r>
            <a:endParaRPr lang="zh-CN" altLang="en-US" sz="2400" dirty="0"/>
          </a:p>
        </p:txBody>
      </p:sp>
      <p:sp>
        <p:nvSpPr>
          <p:cNvPr id="18" name="矩形 17">
            <a:extLst>
              <a:ext uri="{FF2B5EF4-FFF2-40B4-BE49-F238E27FC236}">
                <a16:creationId xmlns:a16="http://schemas.microsoft.com/office/drawing/2014/main" id="{30966B36-7E8C-491E-B5E2-41A9104A8691}"/>
              </a:ext>
            </a:extLst>
          </p:cNvPr>
          <p:cNvSpPr/>
          <p:nvPr/>
        </p:nvSpPr>
        <p:spPr>
          <a:xfrm>
            <a:off x="2461726" y="4565821"/>
            <a:ext cx="1698676" cy="845031"/>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sym typeface="Wingdings" panose="05000000000000000000" pitchFamily="2" charset="2"/>
              </a:rPr>
              <a:t></a:t>
            </a:r>
            <a:endParaRPr lang="zh-CN" altLang="en-US" sz="2400" dirty="0"/>
          </a:p>
        </p:txBody>
      </p:sp>
      <p:sp>
        <p:nvSpPr>
          <p:cNvPr id="22" name="矩形 21">
            <a:extLst>
              <a:ext uri="{FF2B5EF4-FFF2-40B4-BE49-F238E27FC236}">
                <a16:creationId xmlns:a16="http://schemas.microsoft.com/office/drawing/2014/main" id="{6DB6D407-E1FE-47C7-89AD-83A382D70730}"/>
              </a:ext>
            </a:extLst>
          </p:cNvPr>
          <p:cNvSpPr/>
          <p:nvPr/>
        </p:nvSpPr>
        <p:spPr>
          <a:xfrm>
            <a:off x="9667607" y="4565820"/>
            <a:ext cx="1698676" cy="8450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400" dirty="0">
                <a:sym typeface="Wingdings" panose="05000000000000000000" pitchFamily="2" charset="2"/>
              </a:rPr>
              <a:t></a:t>
            </a:r>
            <a:endParaRPr lang="zh-CN" altLang="en-US" sz="2400" dirty="0"/>
          </a:p>
        </p:txBody>
      </p:sp>
      <p:sp>
        <p:nvSpPr>
          <p:cNvPr id="23" name="矩形 22">
            <a:extLst>
              <a:ext uri="{FF2B5EF4-FFF2-40B4-BE49-F238E27FC236}">
                <a16:creationId xmlns:a16="http://schemas.microsoft.com/office/drawing/2014/main" id="{BFA95356-2EFD-4701-8188-7745EB08940A}"/>
              </a:ext>
            </a:extLst>
          </p:cNvPr>
          <p:cNvSpPr/>
          <p:nvPr/>
        </p:nvSpPr>
        <p:spPr>
          <a:xfrm>
            <a:off x="2461724" y="5627070"/>
            <a:ext cx="1698676" cy="845031"/>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sym typeface="Wingdings" panose="05000000000000000000" pitchFamily="2" charset="2"/>
              </a:rPr>
              <a:t></a:t>
            </a:r>
            <a:endParaRPr lang="zh-CN" altLang="en-US" sz="2400" dirty="0"/>
          </a:p>
        </p:txBody>
      </p:sp>
      <p:sp>
        <p:nvSpPr>
          <p:cNvPr id="24" name="矩形 23">
            <a:extLst>
              <a:ext uri="{FF2B5EF4-FFF2-40B4-BE49-F238E27FC236}">
                <a16:creationId xmlns:a16="http://schemas.microsoft.com/office/drawing/2014/main" id="{545AF31E-45F5-4516-A0D6-F331C8932BDA}"/>
              </a:ext>
            </a:extLst>
          </p:cNvPr>
          <p:cNvSpPr/>
          <p:nvPr/>
        </p:nvSpPr>
        <p:spPr>
          <a:xfrm>
            <a:off x="6077565" y="5627069"/>
            <a:ext cx="1698676" cy="845031"/>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sym typeface="Wingdings" panose="05000000000000000000" pitchFamily="2" charset="2"/>
              </a:rPr>
              <a:t></a:t>
            </a:r>
            <a:endParaRPr lang="zh-CN" altLang="en-US" sz="2400" dirty="0"/>
          </a:p>
        </p:txBody>
      </p:sp>
      <p:sp>
        <p:nvSpPr>
          <p:cNvPr id="25" name="矩形 24">
            <a:extLst>
              <a:ext uri="{FF2B5EF4-FFF2-40B4-BE49-F238E27FC236}">
                <a16:creationId xmlns:a16="http://schemas.microsoft.com/office/drawing/2014/main" id="{2C54E02C-C98C-4D07-9828-F5D9EB532ED8}"/>
              </a:ext>
            </a:extLst>
          </p:cNvPr>
          <p:cNvSpPr/>
          <p:nvPr/>
        </p:nvSpPr>
        <p:spPr>
          <a:xfrm>
            <a:off x="9667606" y="5627068"/>
            <a:ext cx="1698676" cy="8450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400" dirty="0">
                <a:sym typeface="Wingdings" panose="05000000000000000000" pitchFamily="2" charset="2"/>
              </a:rPr>
              <a:t></a:t>
            </a:r>
            <a:endParaRPr lang="zh-CN" altLang="en-US" sz="2400" dirty="0"/>
          </a:p>
        </p:txBody>
      </p:sp>
      <p:grpSp>
        <p:nvGrpSpPr>
          <p:cNvPr id="27" name="组合 26">
            <a:extLst>
              <a:ext uri="{FF2B5EF4-FFF2-40B4-BE49-F238E27FC236}">
                <a16:creationId xmlns:a16="http://schemas.microsoft.com/office/drawing/2014/main" id="{9D059551-D39E-450C-A096-EAB80A3A0E0E}"/>
              </a:ext>
            </a:extLst>
          </p:cNvPr>
          <p:cNvGrpSpPr/>
          <p:nvPr/>
        </p:nvGrpSpPr>
        <p:grpSpPr>
          <a:xfrm>
            <a:off x="2461724" y="4118429"/>
            <a:ext cx="1698676" cy="275316"/>
            <a:chOff x="2353268" y="3429000"/>
            <a:chExt cx="1777300" cy="184602"/>
          </a:xfrm>
        </p:grpSpPr>
        <p:sp>
          <p:nvSpPr>
            <p:cNvPr id="3" name="矩形 2">
              <a:extLst>
                <a:ext uri="{FF2B5EF4-FFF2-40B4-BE49-F238E27FC236}">
                  <a16:creationId xmlns:a16="http://schemas.microsoft.com/office/drawing/2014/main" id="{48CA8D44-6045-402B-85FD-B12A542333C3}"/>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b="1" dirty="0">
                  <a:solidFill>
                    <a:schemeClr val="tx1"/>
                  </a:solidFill>
                </a:rPr>
                <a:t>工厂价</a:t>
              </a:r>
            </a:p>
          </p:txBody>
        </p:sp>
        <p:sp>
          <p:nvSpPr>
            <p:cNvPr id="26" name="矩形 25">
              <a:extLst>
                <a:ext uri="{FF2B5EF4-FFF2-40B4-BE49-F238E27FC236}">
                  <a16:creationId xmlns:a16="http://schemas.microsoft.com/office/drawing/2014/main" id="{B2F63E68-C3AA-4B0B-BA6E-0EC426965E21}"/>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grpSp>
      <p:grpSp>
        <p:nvGrpSpPr>
          <p:cNvPr id="28" name="组合 27">
            <a:extLst>
              <a:ext uri="{FF2B5EF4-FFF2-40B4-BE49-F238E27FC236}">
                <a16:creationId xmlns:a16="http://schemas.microsoft.com/office/drawing/2014/main" id="{5DA79E01-6BC6-4941-A393-E7ED2B6D3496}"/>
              </a:ext>
            </a:extLst>
          </p:cNvPr>
          <p:cNvGrpSpPr/>
          <p:nvPr/>
        </p:nvGrpSpPr>
        <p:grpSpPr>
          <a:xfrm>
            <a:off x="6077563" y="6196783"/>
            <a:ext cx="1698676" cy="275316"/>
            <a:chOff x="2353268" y="3429000"/>
            <a:chExt cx="1777300" cy="184602"/>
          </a:xfrm>
        </p:grpSpPr>
        <p:sp>
          <p:nvSpPr>
            <p:cNvPr id="29" name="矩形 28">
              <a:extLst>
                <a:ext uri="{FF2B5EF4-FFF2-40B4-BE49-F238E27FC236}">
                  <a16:creationId xmlns:a16="http://schemas.microsoft.com/office/drawing/2014/main" id="{02FD8CB9-1F05-4C04-9F63-CE07A52751DB}"/>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b="1" dirty="0">
                  <a:solidFill>
                    <a:schemeClr val="tx1"/>
                  </a:solidFill>
                </a:rPr>
                <a:t>工厂价</a:t>
              </a:r>
            </a:p>
          </p:txBody>
        </p:sp>
        <p:sp>
          <p:nvSpPr>
            <p:cNvPr id="30" name="矩形 29">
              <a:extLst>
                <a:ext uri="{FF2B5EF4-FFF2-40B4-BE49-F238E27FC236}">
                  <a16:creationId xmlns:a16="http://schemas.microsoft.com/office/drawing/2014/main" id="{AFBD11F0-6CE9-4E13-9AAF-7121550F0D79}"/>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grpSp>
      <p:grpSp>
        <p:nvGrpSpPr>
          <p:cNvPr id="31" name="组合 30">
            <a:extLst>
              <a:ext uri="{FF2B5EF4-FFF2-40B4-BE49-F238E27FC236}">
                <a16:creationId xmlns:a16="http://schemas.microsoft.com/office/drawing/2014/main" id="{2BD1871D-CCD1-4655-85E9-BFE74FC4C249}"/>
              </a:ext>
            </a:extLst>
          </p:cNvPr>
          <p:cNvGrpSpPr/>
          <p:nvPr/>
        </p:nvGrpSpPr>
        <p:grpSpPr>
          <a:xfrm>
            <a:off x="2466725" y="6196783"/>
            <a:ext cx="1698676" cy="275316"/>
            <a:chOff x="2353268" y="3429000"/>
            <a:chExt cx="1777300" cy="184602"/>
          </a:xfrm>
        </p:grpSpPr>
        <p:sp>
          <p:nvSpPr>
            <p:cNvPr id="32" name="矩形 31">
              <a:extLst>
                <a:ext uri="{FF2B5EF4-FFF2-40B4-BE49-F238E27FC236}">
                  <a16:creationId xmlns:a16="http://schemas.microsoft.com/office/drawing/2014/main" id="{725E6040-5650-4770-84A9-292B8B69DF73}"/>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b="1" dirty="0">
                  <a:solidFill>
                    <a:schemeClr val="tx1"/>
                  </a:solidFill>
                </a:rPr>
                <a:t>工厂价</a:t>
              </a:r>
            </a:p>
          </p:txBody>
        </p:sp>
        <p:sp>
          <p:nvSpPr>
            <p:cNvPr id="33" name="矩形 32">
              <a:extLst>
                <a:ext uri="{FF2B5EF4-FFF2-40B4-BE49-F238E27FC236}">
                  <a16:creationId xmlns:a16="http://schemas.microsoft.com/office/drawing/2014/main" id="{B971C455-8337-40B9-AD51-1A4A61E70F97}"/>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grpSp>
      <p:grpSp>
        <p:nvGrpSpPr>
          <p:cNvPr id="34" name="组合 33">
            <a:extLst>
              <a:ext uri="{FF2B5EF4-FFF2-40B4-BE49-F238E27FC236}">
                <a16:creationId xmlns:a16="http://schemas.microsoft.com/office/drawing/2014/main" id="{1CB6D5FA-FEE5-45E6-ACBB-8E5C2AD07B2E}"/>
              </a:ext>
            </a:extLst>
          </p:cNvPr>
          <p:cNvGrpSpPr/>
          <p:nvPr/>
        </p:nvGrpSpPr>
        <p:grpSpPr>
          <a:xfrm>
            <a:off x="2466725" y="5135535"/>
            <a:ext cx="1698676" cy="275316"/>
            <a:chOff x="2353268" y="3429000"/>
            <a:chExt cx="1777300" cy="184602"/>
          </a:xfrm>
        </p:grpSpPr>
        <p:sp>
          <p:nvSpPr>
            <p:cNvPr id="35" name="矩形 34">
              <a:extLst>
                <a:ext uri="{FF2B5EF4-FFF2-40B4-BE49-F238E27FC236}">
                  <a16:creationId xmlns:a16="http://schemas.microsoft.com/office/drawing/2014/main" id="{A0A2FDF8-5E08-4B56-9620-70C637FB0AB7}"/>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b="1" dirty="0">
                  <a:solidFill>
                    <a:schemeClr val="tx1"/>
                  </a:solidFill>
                </a:rPr>
                <a:t>工厂价</a:t>
              </a:r>
            </a:p>
          </p:txBody>
        </p:sp>
        <p:sp>
          <p:nvSpPr>
            <p:cNvPr id="36" name="矩形 35">
              <a:extLst>
                <a:ext uri="{FF2B5EF4-FFF2-40B4-BE49-F238E27FC236}">
                  <a16:creationId xmlns:a16="http://schemas.microsoft.com/office/drawing/2014/main" id="{C2677E3C-A29C-45A7-8049-5A71802F6E68}"/>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grpSp>
      <p:sp>
        <p:nvSpPr>
          <p:cNvPr id="40" name="矩形 39">
            <a:extLst>
              <a:ext uri="{FF2B5EF4-FFF2-40B4-BE49-F238E27FC236}">
                <a16:creationId xmlns:a16="http://schemas.microsoft.com/office/drawing/2014/main" id="{F6866019-0AEE-4367-BF7F-F74C222CB58D}"/>
              </a:ext>
            </a:extLst>
          </p:cNvPr>
          <p:cNvSpPr/>
          <p:nvPr/>
        </p:nvSpPr>
        <p:spPr>
          <a:xfrm>
            <a:off x="9677608" y="4118202"/>
            <a:ext cx="1688676" cy="2753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sp>
        <p:nvSpPr>
          <p:cNvPr id="41" name="矩形 40">
            <a:extLst>
              <a:ext uri="{FF2B5EF4-FFF2-40B4-BE49-F238E27FC236}">
                <a16:creationId xmlns:a16="http://schemas.microsoft.com/office/drawing/2014/main" id="{39C87E0A-3B01-4538-A166-2811C2551E80}"/>
              </a:ext>
            </a:extLst>
          </p:cNvPr>
          <p:cNvSpPr/>
          <p:nvPr/>
        </p:nvSpPr>
        <p:spPr>
          <a:xfrm>
            <a:off x="9677608" y="5142338"/>
            <a:ext cx="1688676" cy="2753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sp>
        <p:nvSpPr>
          <p:cNvPr id="42" name="矩形 41">
            <a:extLst>
              <a:ext uri="{FF2B5EF4-FFF2-40B4-BE49-F238E27FC236}">
                <a16:creationId xmlns:a16="http://schemas.microsoft.com/office/drawing/2014/main" id="{1F23065E-41DD-4E05-972A-353B43E5C4CF}"/>
              </a:ext>
            </a:extLst>
          </p:cNvPr>
          <p:cNvSpPr/>
          <p:nvPr/>
        </p:nvSpPr>
        <p:spPr>
          <a:xfrm>
            <a:off x="9667606" y="6197661"/>
            <a:ext cx="1688676" cy="2753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sp>
        <p:nvSpPr>
          <p:cNvPr id="50" name="矩形 49">
            <a:extLst>
              <a:ext uri="{FF2B5EF4-FFF2-40B4-BE49-F238E27FC236}">
                <a16:creationId xmlns:a16="http://schemas.microsoft.com/office/drawing/2014/main" id="{EDF38242-6013-4F49-A635-F199C12C9652}"/>
              </a:ext>
            </a:extLst>
          </p:cNvPr>
          <p:cNvSpPr/>
          <p:nvPr/>
        </p:nvSpPr>
        <p:spPr>
          <a:xfrm>
            <a:off x="7886042" y="2360945"/>
            <a:ext cx="1698676" cy="845031"/>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投影计价</a:t>
            </a:r>
          </a:p>
        </p:txBody>
      </p:sp>
      <p:sp>
        <p:nvSpPr>
          <p:cNvPr id="51" name="矩形 50">
            <a:extLst>
              <a:ext uri="{FF2B5EF4-FFF2-40B4-BE49-F238E27FC236}">
                <a16:creationId xmlns:a16="http://schemas.microsoft.com/office/drawing/2014/main" id="{384A8786-55E1-413A-8B12-F116A88D9026}"/>
              </a:ext>
            </a:extLst>
          </p:cNvPr>
          <p:cNvSpPr/>
          <p:nvPr/>
        </p:nvSpPr>
        <p:spPr>
          <a:xfrm>
            <a:off x="7886042" y="3539155"/>
            <a:ext cx="1698676" cy="8450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400" dirty="0">
                <a:sym typeface="Wingdings" panose="05000000000000000000" pitchFamily="2" charset="2"/>
              </a:rPr>
              <a:t></a:t>
            </a:r>
            <a:endParaRPr lang="zh-CN" altLang="en-US" sz="2400" dirty="0"/>
          </a:p>
        </p:txBody>
      </p:sp>
      <p:sp>
        <p:nvSpPr>
          <p:cNvPr id="52" name="矩形 51">
            <a:extLst>
              <a:ext uri="{FF2B5EF4-FFF2-40B4-BE49-F238E27FC236}">
                <a16:creationId xmlns:a16="http://schemas.microsoft.com/office/drawing/2014/main" id="{20C170F0-7E76-47D0-81B3-3D7D4C6B4006}"/>
              </a:ext>
            </a:extLst>
          </p:cNvPr>
          <p:cNvSpPr/>
          <p:nvPr/>
        </p:nvSpPr>
        <p:spPr>
          <a:xfrm>
            <a:off x="7896042" y="4108869"/>
            <a:ext cx="1688676" cy="2753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sp>
        <p:nvSpPr>
          <p:cNvPr id="53" name="矩形 52">
            <a:extLst>
              <a:ext uri="{FF2B5EF4-FFF2-40B4-BE49-F238E27FC236}">
                <a16:creationId xmlns:a16="http://schemas.microsoft.com/office/drawing/2014/main" id="{1D271710-9DE2-4C34-8A29-E3B6FA56722B}"/>
              </a:ext>
            </a:extLst>
          </p:cNvPr>
          <p:cNvSpPr/>
          <p:nvPr/>
        </p:nvSpPr>
        <p:spPr>
          <a:xfrm>
            <a:off x="4265371" y="2383815"/>
            <a:ext cx="1698676" cy="845031"/>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延米计价</a:t>
            </a:r>
          </a:p>
        </p:txBody>
      </p:sp>
      <p:sp>
        <p:nvSpPr>
          <p:cNvPr id="54" name="矩形 53">
            <a:extLst>
              <a:ext uri="{FF2B5EF4-FFF2-40B4-BE49-F238E27FC236}">
                <a16:creationId xmlns:a16="http://schemas.microsoft.com/office/drawing/2014/main" id="{2C204395-53D5-43BA-9AB6-BA18C4957B12}"/>
              </a:ext>
            </a:extLst>
          </p:cNvPr>
          <p:cNvSpPr/>
          <p:nvPr/>
        </p:nvSpPr>
        <p:spPr>
          <a:xfrm>
            <a:off x="4265369" y="3562026"/>
            <a:ext cx="1698676" cy="845031"/>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sym typeface="Wingdings" panose="05000000000000000000" pitchFamily="2" charset="2"/>
              </a:rPr>
              <a:t></a:t>
            </a:r>
            <a:endParaRPr lang="zh-CN" altLang="en-US" sz="2400" dirty="0"/>
          </a:p>
        </p:txBody>
      </p:sp>
      <p:sp>
        <p:nvSpPr>
          <p:cNvPr id="55" name="矩形 54">
            <a:extLst>
              <a:ext uri="{FF2B5EF4-FFF2-40B4-BE49-F238E27FC236}">
                <a16:creationId xmlns:a16="http://schemas.microsoft.com/office/drawing/2014/main" id="{E91033E6-1A22-4C08-8FAA-C8C3F9A1BA2E}"/>
              </a:ext>
            </a:extLst>
          </p:cNvPr>
          <p:cNvSpPr/>
          <p:nvPr/>
        </p:nvSpPr>
        <p:spPr>
          <a:xfrm>
            <a:off x="4275371" y="5640379"/>
            <a:ext cx="1698676" cy="845031"/>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sym typeface="Wingdings" panose="05000000000000000000" pitchFamily="2" charset="2"/>
              </a:rPr>
              <a:t></a:t>
            </a:r>
            <a:endParaRPr lang="zh-CN" altLang="en-US" sz="2400" dirty="0"/>
          </a:p>
        </p:txBody>
      </p:sp>
      <p:grpSp>
        <p:nvGrpSpPr>
          <p:cNvPr id="56" name="组合 55">
            <a:extLst>
              <a:ext uri="{FF2B5EF4-FFF2-40B4-BE49-F238E27FC236}">
                <a16:creationId xmlns:a16="http://schemas.microsoft.com/office/drawing/2014/main" id="{01513759-C468-45E1-855F-8E7250297B20}"/>
              </a:ext>
            </a:extLst>
          </p:cNvPr>
          <p:cNvGrpSpPr/>
          <p:nvPr/>
        </p:nvGrpSpPr>
        <p:grpSpPr>
          <a:xfrm>
            <a:off x="4275370" y="6210093"/>
            <a:ext cx="1698676" cy="275316"/>
            <a:chOff x="2353268" y="3429000"/>
            <a:chExt cx="1777300" cy="184602"/>
          </a:xfrm>
        </p:grpSpPr>
        <p:sp>
          <p:nvSpPr>
            <p:cNvPr id="57" name="矩形 56">
              <a:extLst>
                <a:ext uri="{FF2B5EF4-FFF2-40B4-BE49-F238E27FC236}">
                  <a16:creationId xmlns:a16="http://schemas.microsoft.com/office/drawing/2014/main" id="{6CCE0FA2-A222-497B-B9AB-3B02C7467334}"/>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b="1" dirty="0">
                  <a:solidFill>
                    <a:schemeClr val="tx1"/>
                  </a:solidFill>
                </a:rPr>
                <a:t>工厂价</a:t>
              </a:r>
            </a:p>
          </p:txBody>
        </p:sp>
        <p:sp>
          <p:nvSpPr>
            <p:cNvPr id="58" name="矩形 57">
              <a:extLst>
                <a:ext uri="{FF2B5EF4-FFF2-40B4-BE49-F238E27FC236}">
                  <a16:creationId xmlns:a16="http://schemas.microsoft.com/office/drawing/2014/main" id="{E062A72B-37FA-4684-AF05-ADDC9BB9F324}"/>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grpSp>
      <p:grpSp>
        <p:nvGrpSpPr>
          <p:cNvPr id="59" name="组合 58">
            <a:extLst>
              <a:ext uri="{FF2B5EF4-FFF2-40B4-BE49-F238E27FC236}">
                <a16:creationId xmlns:a16="http://schemas.microsoft.com/office/drawing/2014/main" id="{549E7238-52F3-40ED-ACF5-8CEF2E302D5F}"/>
              </a:ext>
            </a:extLst>
          </p:cNvPr>
          <p:cNvGrpSpPr/>
          <p:nvPr/>
        </p:nvGrpSpPr>
        <p:grpSpPr>
          <a:xfrm>
            <a:off x="4275370" y="4131513"/>
            <a:ext cx="1698676" cy="275316"/>
            <a:chOff x="2353268" y="3429000"/>
            <a:chExt cx="1777300" cy="184602"/>
          </a:xfrm>
        </p:grpSpPr>
        <p:sp>
          <p:nvSpPr>
            <p:cNvPr id="60" name="矩形 59">
              <a:extLst>
                <a:ext uri="{FF2B5EF4-FFF2-40B4-BE49-F238E27FC236}">
                  <a16:creationId xmlns:a16="http://schemas.microsoft.com/office/drawing/2014/main" id="{02E2D37A-E236-47E0-B32D-01A803091911}"/>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b="1" dirty="0">
                  <a:solidFill>
                    <a:schemeClr val="tx1"/>
                  </a:solidFill>
                </a:rPr>
                <a:t>工厂价</a:t>
              </a:r>
            </a:p>
          </p:txBody>
        </p:sp>
        <p:sp>
          <p:nvSpPr>
            <p:cNvPr id="61" name="矩形 60">
              <a:extLst>
                <a:ext uri="{FF2B5EF4-FFF2-40B4-BE49-F238E27FC236}">
                  <a16:creationId xmlns:a16="http://schemas.microsoft.com/office/drawing/2014/main" id="{89A62F8E-92D0-4D70-90E2-AE7B350440C0}"/>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grpSp>
      <p:grpSp>
        <p:nvGrpSpPr>
          <p:cNvPr id="64" name="组合 63">
            <a:extLst>
              <a:ext uri="{FF2B5EF4-FFF2-40B4-BE49-F238E27FC236}">
                <a16:creationId xmlns:a16="http://schemas.microsoft.com/office/drawing/2014/main" id="{9F7C2F72-8361-442B-B8B6-1766A5F75535}"/>
              </a:ext>
            </a:extLst>
          </p:cNvPr>
          <p:cNvGrpSpPr/>
          <p:nvPr/>
        </p:nvGrpSpPr>
        <p:grpSpPr>
          <a:xfrm>
            <a:off x="6087565" y="4118202"/>
            <a:ext cx="1698676" cy="275316"/>
            <a:chOff x="2353268" y="3429000"/>
            <a:chExt cx="1777300" cy="184602"/>
          </a:xfrm>
        </p:grpSpPr>
        <p:sp>
          <p:nvSpPr>
            <p:cNvPr id="67" name="矩形 66">
              <a:extLst>
                <a:ext uri="{FF2B5EF4-FFF2-40B4-BE49-F238E27FC236}">
                  <a16:creationId xmlns:a16="http://schemas.microsoft.com/office/drawing/2014/main" id="{C2D8ECB6-2C29-4667-9044-02AEC0D6E70B}"/>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b="1" dirty="0">
                  <a:solidFill>
                    <a:schemeClr val="tx1"/>
                  </a:solidFill>
                </a:rPr>
                <a:t>工厂价</a:t>
              </a:r>
            </a:p>
          </p:txBody>
        </p:sp>
        <p:sp>
          <p:nvSpPr>
            <p:cNvPr id="68" name="矩形 67">
              <a:extLst>
                <a:ext uri="{FF2B5EF4-FFF2-40B4-BE49-F238E27FC236}">
                  <a16:creationId xmlns:a16="http://schemas.microsoft.com/office/drawing/2014/main" id="{025E12DD-2BD4-461C-AC7E-402312EA7F27}"/>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grpSp>
    </p:spTree>
    <p:extLst>
      <p:ext uri="{BB962C8B-B14F-4D97-AF65-F5344CB8AC3E}">
        <p14:creationId xmlns:p14="http://schemas.microsoft.com/office/powerpoint/2010/main" val="28473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a:extLst>
              <a:ext uri="{FF2B5EF4-FFF2-40B4-BE49-F238E27FC236}">
                <a16:creationId xmlns:a16="http://schemas.microsoft.com/office/drawing/2014/main" id="{F1DBB56B-1FB9-4F42-B700-A404469CDD8B}"/>
              </a:ext>
            </a:extLst>
          </p:cNvPr>
          <p:cNvSpPr/>
          <p:nvPr/>
        </p:nvSpPr>
        <p:spPr>
          <a:xfrm rot="5400000" flipH="1">
            <a:off x="324349" y="5483247"/>
            <a:ext cx="1094178" cy="1566415"/>
          </a:xfrm>
          <a:custGeom>
            <a:avLst/>
            <a:gdLst>
              <a:gd name="connsiteX0" fmla="*/ 1428751 w 1428751"/>
              <a:gd name="connsiteY0" fmla="*/ 783208 h 1566415"/>
              <a:gd name="connsiteX1" fmla="*/ 992424 w 1428751"/>
              <a:gd name="connsiteY1" fmla="*/ 1 h 1566415"/>
              <a:gd name="connsiteX2" fmla="*/ 568796 w 1428751"/>
              <a:gd name="connsiteY2" fmla="*/ 1 h 1566415"/>
              <a:gd name="connsiteX3" fmla="*/ 568796 w 1428751"/>
              <a:gd name="connsiteY3" fmla="*/ 0 h 1566415"/>
              <a:gd name="connsiteX4" fmla="*/ 0 w 1428751"/>
              <a:gd name="connsiteY4" fmla="*/ 0 h 1566415"/>
              <a:gd name="connsiteX5" fmla="*/ 0 w 1428751"/>
              <a:gd name="connsiteY5" fmla="*/ 1566415 h 1566415"/>
              <a:gd name="connsiteX6" fmla="*/ 568796 w 1428751"/>
              <a:gd name="connsiteY6" fmla="*/ 1566415 h 1566415"/>
              <a:gd name="connsiteX7" fmla="*/ 568796 w 1428751"/>
              <a:gd name="connsiteY7" fmla="*/ 1566415 h 1566415"/>
              <a:gd name="connsiteX8" fmla="*/ 992424 w 1428751"/>
              <a:gd name="connsiteY8" fmla="*/ 1566415 h 156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1" h="1566415">
                <a:moveTo>
                  <a:pt x="1428751" y="783208"/>
                </a:moveTo>
                <a:lnTo>
                  <a:pt x="992424" y="1"/>
                </a:lnTo>
                <a:lnTo>
                  <a:pt x="568796" y="1"/>
                </a:lnTo>
                <a:lnTo>
                  <a:pt x="568796" y="0"/>
                </a:lnTo>
                <a:lnTo>
                  <a:pt x="0" y="0"/>
                </a:lnTo>
                <a:lnTo>
                  <a:pt x="0" y="1566415"/>
                </a:lnTo>
                <a:lnTo>
                  <a:pt x="568796" y="1566415"/>
                </a:lnTo>
                <a:lnTo>
                  <a:pt x="568796" y="1566415"/>
                </a:lnTo>
                <a:lnTo>
                  <a:pt x="992424" y="1566415"/>
                </a:lnTo>
                <a:close/>
              </a:path>
            </a:pathLst>
          </a:custGeom>
        </p:spPr>
        <p:style>
          <a:lnRef idx="1">
            <a:schemeClr val="accent3"/>
          </a:lnRef>
          <a:fillRef idx="3">
            <a:schemeClr val="accent3"/>
          </a:fillRef>
          <a:effectRef idx="2">
            <a:schemeClr val="accent3"/>
          </a:effectRef>
          <a:fontRef idx="minor">
            <a:schemeClr val="lt1"/>
          </a:fontRef>
        </p:style>
        <p:txBody>
          <a:bodyPr vert="vert270" rtlCol="0" anchor="ctr"/>
          <a:lstStyle/>
          <a:p>
            <a:pPr algn="ctr"/>
            <a:r>
              <a:rPr lang="zh-CN" altLang="en-US" dirty="0">
                <a:solidFill>
                  <a:schemeClr val="tx1"/>
                </a:solidFill>
              </a:rPr>
              <a:t>工厂价目表</a:t>
            </a:r>
            <a:endParaRPr lang="en-US" altLang="zh-CN" dirty="0">
              <a:solidFill>
                <a:schemeClr val="tx1"/>
              </a:solidFill>
            </a:endParaRPr>
          </a:p>
          <a:p>
            <a:pPr algn="ctr"/>
            <a:r>
              <a:rPr lang="zh-CN" altLang="en-US" dirty="0">
                <a:solidFill>
                  <a:schemeClr val="tx1"/>
                </a:solidFill>
              </a:rPr>
              <a:t>（</a:t>
            </a:r>
            <a:r>
              <a:rPr lang="en-US" altLang="zh-CN" dirty="0">
                <a:solidFill>
                  <a:schemeClr val="tx1"/>
                </a:solidFill>
              </a:rPr>
              <a:t>MSCS</a:t>
            </a:r>
            <a:r>
              <a:rPr lang="zh-CN" altLang="en-US" dirty="0">
                <a:solidFill>
                  <a:schemeClr val="tx1"/>
                </a:solidFill>
              </a:rPr>
              <a:t>）</a:t>
            </a:r>
          </a:p>
        </p:txBody>
      </p:sp>
      <p:sp>
        <p:nvSpPr>
          <p:cNvPr id="18" name="矩形 17">
            <a:extLst>
              <a:ext uri="{FF2B5EF4-FFF2-40B4-BE49-F238E27FC236}">
                <a16:creationId xmlns:a16="http://schemas.microsoft.com/office/drawing/2014/main" id="{0ADE77F2-435C-4765-9CBB-39F79AA7F049}"/>
              </a:ext>
            </a:extLst>
          </p:cNvPr>
          <p:cNvSpPr/>
          <p:nvPr/>
        </p:nvSpPr>
        <p:spPr>
          <a:xfrm>
            <a:off x="1654646" y="6054509"/>
            <a:ext cx="10372254" cy="759036"/>
          </a:xfrm>
          <a:prstGeom prst="rect">
            <a:avLst/>
          </a:prstGeom>
          <a:solidFill>
            <a:schemeClr val="accent3">
              <a:alpha val="2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endParaRPr lang="zh-CN" altLang="en-US" b="1" dirty="0"/>
          </a:p>
        </p:txBody>
      </p:sp>
      <p:sp>
        <p:nvSpPr>
          <p:cNvPr id="19" name="矩形: 圆角 18">
            <a:extLst>
              <a:ext uri="{FF2B5EF4-FFF2-40B4-BE49-F238E27FC236}">
                <a16:creationId xmlns:a16="http://schemas.microsoft.com/office/drawing/2014/main" id="{45876660-5F27-45BF-9885-C055F42F9763}"/>
              </a:ext>
            </a:extLst>
          </p:cNvPr>
          <p:cNvSpPr/>
          <p:nvPr/>
        </p:nvSpPr>
        <p:spPr>
          <a:xfrm>
            <a:off x="1831778" y="6134397"/>
            <a:ext cx="1148808" cy="2857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橱柜计价型录</a:t>
            </a:r>
          </a:p>
        </p:txBody>
      </p:sp>
      <p:sp>
        <p:nvSpPr>
          <p:cNvPr id="20" name="矩形: 圆角 19">
            <a:extLst>
              <a:ext uri="{FF2B5EF4-FFF2-40B4-BE49-F238E27FC236}">
                <a16:creationId xmlns:a16="http://schemas.microsoft.com/office/drawing/2014/main" id="{BD9D3237-75E5-4D94-B0AE-4174FDCAC882}"/>
              </a:ext>
            </a:extLst>
          </p:cNvPr>
          <p:cNvSpPr/>
          <p:nvPr/>
        </p:nvSpPr>
        <p:spPr>
          <a:xfrm>
            <a:off x="3087019" y="6123118"/>
            <a:ext cx="1148808" cy="285750"/>
          </a:xfrm>
          <a:prstGeom prst="roundRect">
            <a:avLst/>
          </a:prstGeom>
          <a:solidFill>
            <a:srgbClr val="B3C6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衣柜计价型录</a:t>
            </a:r>
          </a:p>
        </p:txBody>
      </p:sp>
      <p:sp>
        <p:nvSpPr>
          <p:cNvPr id="21" name="矩形: 圆角 20">
            <a:extLst>
              <a:ext uri="{FF2B5EF4-FFF2-40B4-BE49-F238E27FC236}">
                <a16:creationId xmlns:a16="http://schemas.microsoft.com/office/drawing/2014/main" id="{0CDDD7F6-2969-44E8-B77C-504C4B68044E}"/>
              </a:ext>
            </a:extLst>
          </p:cNvPr>
          <p:cNvSpPr/>
          <p:nvPr/>
        </p:nvSpPr>
        <p:spPr>
          <a:xfrm>
            <a:off x="4342260" y="6123118"/>
            <a:ext cx="1148808" cy="2857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木门计价型录</a:t>
            </a:r>
          </a:p>
        </p:txBody>
      </p:sp>
      <p:sp>
        <p:nvSpPr>
          <p:cNvPr id="22" name="矩形: 圆角 21">
            <a:extLst>
              <a:ext uri="{FF2B5EF4-FFF2-40B4-BE49-F238E27FC236}">
                <a16:creationId xmlns:a16="http://schemas.microsoft.com/office/drawing/2014/main" id="{E61F730F-DB16-4270-BC5C-29328E3CE4F7}"/>
              </a:ext>
            </a:extLst>
          </p:cNvPr>
          <p:cNvSpPr/>
          <p:nvPr/>
        </p:nvSpPr>
        <p:spPr>
          <a:xfrm>
            <a:off x="5597501" y="6118700"/>
            <a:ext cx="1148808" cy="2857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卫浴计价型录</a:t>
            </a:r>
          </a:p>
        </p:txBody>
      </p:sp>
      <p:sp>
        <p:nvSpPr>
          <p:cNvPr id="23" name="矩形: 圆角 22">
            <a:extLst>
              <a:ext uri="{FF2B5EF4-FFF2-40B4-BE49-F238E27FC236}">
                <a16:creationId xmlns:a16="http://schemas.microsoft.com/office/drawing/2014/main" id="{2216C3B2-7AB8-4BC6-82A4-529BAF06DA33}"/>
              </a:ext>
            </a:extLst>
          </p:cNvPr>
          <p:cNvSpPr/>
          <p:nvPr/>
        </p:nvSpPr>
        <p:spPr>
          <a:xfrm>
            <a:off x="6852742" y="6138344"/>
            <a:ext cx="1148808" cy="2857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墙饰计价型录</a:t>
            </a:r>
          </a:p>
        </p:txBody>
      </p:sp>
      <p:sp>
        <p:nvSpPr>
          <p:cNvPr id="24" name="矩形: 圆角 23">
            <a:extLst>
              <a:ext uri="{FF2B5EF4-FFF2-40B4-BE49-F238E27FC236}">
                <a16:creationId xmlns:a16="http://schemas.microsoft.com/office/drawing/2014/main" id="{397B3A67-E160-44DA-9D81-050373475F6C}"/>
              </a:ext>
            </a:extLst>
          </p:cNvPr>
          <p:cNvSpPr/>
          <p:nvPr/>
        </p:nvSpPr>
        <p:spPr>
          <a:xfrm>
            <a:off x="8107983" y="6129424"/>
            <a:ext cx="1294134" cy="2857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标准品计价型录</a:t>
            </a:r>
          </a:p>
        </p:txBody>
      </p:sp>
      <p:sp>
        <p:nvSpPr>
          <p:cNvPr id="25" name="矩形 24">
            <a:extLst>
              <a:ext uri="{FF2B5EF4-FFF2-40B4-BE49-F238E27FC236}">
                <a16:creationId xmlns:a16="http://schemas.microsoft.com/office/drawing/2014/main" id="{788829AF-22AA-435D-A450-714D38EB07C6}"/>
              </a:ext>
            </a:extLst>
          </p:cNvPr>
          <p:cNvSpPr/>
          <p:nvPr/>
        </p:nvSpPr>
        <p:spPr>
          <a:xfrm>
            <a:off x="1831778" y="6451594"/>
            <a:ext cx="6867722" cy="285750"/>
          </a:xfrm>
          <a:prstGeom prst="rect">
            <a:avLst/>
          </a:prstGeom>
          <a:solidFill>
            <a:srgbClr val="B3C6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欧派</a:t>
            </a:r>
          </a:p>
        </p:txBody>
      </p:sp>
      <p:sp>
        <p:nvSpPr>
          <p:cNvPr id="26" name="矩形 25">
            <a:extLst>
              <a:ext uri="{FF2B5EF4-FFF2-40B4-BE49-F238E27FC236}">
                <a16:creationId xmlns:a16="http://schemas.microsoft.com/office/drawing/2014/main" id="{A0158A97-CA31-4B43-AE79-F9C3FEAF7D4F}"/>
              </a:ext>
            </a:extLst>
          </p:cNvPr>
          <p:cNvSpPr/>
          <p:nvPr/>
        </p:nvSpPr>
        <p:spPr>
          <a:xfrm>
            <a:off x="8756650" y="6451594"/>
            <a:ext cx="3162299" cy="285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t>欧铂丽</a:t>
            </a:r>
          </a:p>
        </p:txBody>
      </p:sp>
      <p:sp>
        <p:nvSpPr>
          <p:cNvPr id="27" name="矩形: 圆角 26">
            <a:extLst>
              <a:ext uri="{FF2B5EF4-FFF2-40B4-BE49-F238E27FC236}">
                <a16:creationId xmlns:a16="http://schemas.microsoft.com/office/drawing/2014/main" id="{C7335B84-B9F3-4193-BF66-82FF6642CAB9}"/>
              </a:ext>
            </a:extLst>
          </p:cNvPr>
          <p:cNvSpPr/>
          <p:nvPr/>
        </p:nvSpPr>
        <p:spPr>
          <a:xfrm>
            <a:off x="9508550" y="6129424"/>
            <a:ext cx="1148808" cy="2857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橱柜计价型录</a:t>
            </a:r>
          </a:p>
        </p:txBody>
      </p:sp>
      <p:sp>
        <p:nvSpPr>
          <p:cNvPr id="28" name="矩形: 圆角 27">
            <a:extLst>
              <a:ext uri="{FF2B5EF4-FFF2-40B4-BE49-F238E27FC236}">
                <a16:creationId xmlns:a16="http://schemas.microsoft.com/office/drawing/2014/main" id="{3992EA7B-E007-4552-89D7-5F4460848114}"/>
              </a:ext>
            </a:extLst>
          </p:cNvPr>
          <p:cNvSpPr/>
          <p:nvPr/>
        </p:nvSpPr>
        <p:spPr>
          <a:xfrm>
            <a:off x="10763793" y="6134393"/>
            <a:ext cx="1148808" cy="2857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t>衣柜计价型录</a:t>
            </a:r>
          </a:p>
        </p:txBody>
      </p:sp>
      <p:sp>
        <p:nvSpPr>
          <p:cNvPr id="30" name="矩形 29">
            <a:extLst>
              <a:ext uri="{FF2B5EF4-FFF2-40B4-BE49-F238E27FC236}">
                <a16:creationId xmlns:a16="http://schemas.microsoft.com/office/drawing/2014/main" id="{E301C5A3-CA9F-4C3A-BAE9-6B3F3D309681}"/>
              </a:ext>
            </a:extLst>
          </p:cNvPr>
          <p:cNvSpPr/>
          <p:nvPr/>
        </p:nvSpPr>
        <p:spPr>
          <a:xfrm>
            <a:off x="1666615" y="5262328"/>
            <a:ext cx="10372254" cy="38022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b="1" dirty="0">
                <a:solidFill>
                  <a:schemeClr val="tx1"/>
                </a:solidFill>
              </a:rPr>
              <a:t>工厂价目表</a:t>
            </a:r>
          </a:p>
        </p:txBody>
      </p:sp>
      <p:sp>
        <p:nvSpPr>
          <p:cNvPr id="3" name="箭头: 上 2">
            <a:extLst>
              <a:ext uri="{FF2B5EF4-FFF2-40B4-BE49-F238E27FC236}">
                <a16:creationId xmlns:a16="http://schemas.microsoft.com/office/drawing/2014/main" id="{91A9277B-ABC7-4637-9C55-3C1776605C22}"/>
              </a:ext>
            </a:extLst>
          </p:cNvPr>
          <p:cNvSpPr/>
          <p:nvPr/>
        </p:nvSpPr>
        <p:spPr>
          <a:xfrm>
            <a:off x="5613635" y="5721994"/>
            <a:ext cx="2478584" cy="34014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t>数据同步</a:t>
            </a:r>
          </a:p>
        </p:txBody>
      </p:sp>
      <p:sp>
        <p:nvSpPr>
          <p:cNvPr id="41" name="矩形 40">
            <a:extLst>
              <a:ext uri="{FF2B5EF4-FFF2-40B4-BE49-F238E27FC236}">
                <a16:creationId xmlns:a16="http://schemas.microsoft.com/office/drawing/2014/main" id="{7A816C57-A903-41DA-A3D9-20A3C8BD38E9}"/>
              </a:ext>
            </a:extLst>
          </p:cNvPr>
          <p:cNvSpPr/>
          <p:nvPr/>
        </p:nvSpPr>
        <p:spPr>
          <a:xfrm>
            <a:off x="1666615" y="4111405"/>
            <a:ext cx="10372254" cy="77101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b="1" dirty="0">
                <a:solidFill>
                  <a:schemeClr val="tx1"/>
                </a:solidFill>
              </a:rPr>
              <a:t>集团默认营销价目表</a:t>
            </a:r>
            <a:r>
              <a:rPr lang="zh-CN" altLang="en-US" sz="1400" b="1" dirty="0">
                <a:solidFill>
                  <a:schemeClr val="tx1"/>
                </a:solidFill>
              </a:rPr>
              <a:t>（工厂价</a:t>
            </a:r>
            <a:r>
              <a:rPr lang="en-US" altLang="zh-CN" sz="1400" b="1" dirty="0">
                <a:solidFill>
                  <a:schemeClr val="tx1"/>
                </a:solidFill>
              </a:rPr>
              <a:t>X</a:t>
            </a:r>
            <a:r>
              <a:rPr lang="zh-CN" altLang="en-US" sz="1400" b="1" dirty="0">
                <a:solidFill>
                  <a:schemeClr val="tx1"/>
                </a:solidFill>
              </a:rPr>
              <a:t>营销价格系数</a:t>
            </a:r>
            <a:r>
              <a:rPr lang="en-US" altLang="zh-CN" sz="2000" b="1" dirty="0">
                <a:solidFill>
                  <a:srgbClr val="FF0000"/>
                </a:solidFill>
              </a:rPr>
              <a:t>α</a:t>
            </a:r>
            <a:r>
              <a:rPr lang="en-US" altLang="zh-CN" sz="900" b="1" dirty="0">
                <a:solidFill>
                  <a:srgbClr val="FF0000"/>
                </a:solidFill>
              </a:rPr>
              <a:t>1</a:t>
            </a:r>
            <a:r>
              <a:rPr lang="zh-CN" altLang="en-US" sz="1400" b="1" dirty="0">
                <a:solidFill>
                  <a:schemeClr val="tx1"/>
                </a:solidFill>
              </a:rPr>
              <a:t>）</a:t>
            </a:r>
            <a:endParaRPr lang="zh-CN" altLang="en-US" b="1" dirty="0">
              <a:solidFill>
                <a:schemeClr val="tx1"/>
              </a:solidFill>
            </a:endParaRPr>
          </a:p>
        </p:txBody>
      </p:sp>
      <p:sp>
        <p:nvSpPr>
          <p:cNvPr id="42" name="箭头: 上 41">
            <a:extLst>
              <a:ext uri="{FF2B5EF4-FFF2-40B4-BE49-F238E27FC236}">
                <a16:creationId xmlns:a16="http://schemas.microsoft.com/office/drawing/2014/main" id="{99B8DB67-B3EF-4FFE-A8B7-65D993766A2A}"/>
              </a:ext>
            </a:extLst>
          </p:cNvPr>
          <p:cNvSpPr/>
          <p:nvPr/>
        </p:nvSpPr>
        <p:spPr>
          <a:xfrm>
            <a:off x="5629399" y="4913871"/>
            <a:ext cx="2478584" cy="34014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t>数据初始化</a:t>
            </a:r>
          </a:p>
        </p:txBody>
      </p:sp>
      <p:grpSp>
        <p:nvGrpSpPr>
          <p:cNvPr id="11" name="组合 10">
            <a:extLst>
              <a:ext uri="{FF2B5EF4-FFF2-40B4-BE49-F238E27FC236}">
                <a16:creationId xmlns:a16="http://schemas.microsoft.com/office/drawing/2014/main" id="{E4885E3D-4668-4119-B20B-570D2DD0FE07}"/>
              </a:ext>
            </a:extLst>
          </p:cNvPr>
          <p:cNvGrpSpPr/>
          <p:nvPr/>
        </p:nvGrpSpPr>
        <p:grpSpPr>
          <a:xfrm>
            <a:off x="2689727" y="586256"/>
            <a:ext cx="794584" cy="876097"/>
            <a:chOff x="2347052" y="199465"/>
            <a:chExt cx="794584" cy="876097"/>
          </a:xfrm>
        </p:grpSpPr>
        <p:pic>
          <p:nvPicPr>
            <p:cNvPr id="43" name="图片 42">
              <a:extLst>
                <a:ext uri="{FF2B5EF4-FFF2-40B4-BE49-F238E27FC236}">
                  <a16:creationId xmlns:a16="http://schemas.microsoft.com/office/drawing/2014/main" id="{06AEB1ED-4C59-439F-9D09-4AC34EE60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669" y="450849"/>
              <a:ext cx="685350" cy="624713"/>
            </a:xfrm>
            <a:prstGeom prst="rect">
              <a:avLst/>
            </a:prstGeom>
          </p:spPr>
        </p:pic>
        <p:sp>
          <p:nvSpPr>
            <p:cNvPr id="44" name="文本框 43">
              <a:extLst>
                <a:ext uri="{FF2B5EF4-FFF2-40B4-BE49-F238E27FC236}">
                  <a16:creationId xmlns:a16="http://schemas.microsoft.com/office/drawing/2014/main" id="{FE602C42-71B3-483B-A46C-07F786E6F719}"/>
                </a:ext>
              </a:extLst>
            </p:cNvPr>
            <p:cNvSpPr txBox="1"/>
            <p:nvPr/>
          </p:nvSpPr>
          <p:spPr>
            <a:xfrm>
              <a:off x="2347052" y="199465"/>
              <a:ext cx="794584" cy="276999"/>
            </a:xfrm>
            <a:prstGeom prst="rect">
              <a:avLst/>
            </a:prstGeom>
            <a:noFill/>
          </p:spPr>
          <p:txBody>
            <a:bodyPr wrap="square" rtlCol="0">
              <a:spAutoFit/>
            </a:bodyPr>
            <a:lstStyle/>
            <a:p>
              <a:pPr algn="ctr"/>
              <a:r>
                <a:rPr lang="zh-CN" altLang="en-US" sz="1200" b="1" dirty="0"/>
                <a:t>经销商</a:t>
              </a:r>
              <a:r>
                <a:rPr lang="en-US" altLang="zh-CN" sz="1200" b="1" dirty="0"/>
                <a:t>A</a:t>
              </a:r>
              <a:endParaRPr lang="zh-CN" altLang="en-US" sz="1200" b="1" dirty="0"/>
            </a:p>
          </p:txBody>
        </p:sp>
      </p:grpSp>
      <p:grpSp>
        <p:nvGrpSpPr>
          <p:cNvPr id="51" name="组合 50">
            <a:extLst>
              <a:ext uri="{FF2B5EF4-FFF2-40B4-BE49-F238E27FC236}">
                <a16:creationId xmlns:a16="http://schemas.microsoft.com/office/drawing/2014/main" id="{91838A93-9313-4B47-991D-9FFCBC9866E9}"/>
              </a:ext>
            </a:extLst>
          </p:cNvPr>
          <p:cNvGrpSpPr/>
          <p:nvPr/>
        </p:nvGrpSpPr>
        <p:grpSpPr>
          <a:xfrm>
            <a:off x="5174006" y="586256"/>
            <a:ext cx="794584" cy="876097"/>
            <a:chOff x="4190201" y="230310"/>
            <a:chExt cx="794584" cy="876097"/>
          </a:xfrm>
        </p:grpSpPr>
        <p:pic>
          <p:nvPicPr>
            <p:cNvPr id="45" name="图片 44">
              <a:extLst>
                <a:ext uri="{FF2B5EF4-FFF2-40B4-BE49-F238E27FC236}">
                  <a16:creationId xmlns:a16="http://schemas.microsoft.com/office/drawing/2014/main" id="{4C060A25-8A05-48A4-937A-1B3C4EB87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818" y="481694"/>
              <a:ext cx="685350" cy="624713"/>
            </a:xfrm>
            <a:prstGeom prst="rect">
              <a:avLst/>
            </a:prstGeom>
          </p:spPr>
        </p:pic>
        <p:sp>
          <p:nvSpPr>
            <p:cNvPr id="46" name="文本框 45">
              <a:extLst>
                <a:ext uri="{FF2B5EF4-FFF2-40B4-BE49-F238E27FC236}">
                  <a16:creationId xmlns:a16="http://schemas.microsoft.com/office/drawing/2014/main" id="{342B0194-28BC-4D57-B34E-95816AD04CA0}"/>
                </a:ext>
              </a:extLst>
            </p:cNvPr>
            <p:cNvSpPr txBox="1"/>
            <p:nvPr/>
          </p:nvSpPr>
          <p:spPr>
            <a:xfrm>
              <a:off x="4190201" y="230310"/>
              <a:ext cx="794584" cy="276999"/>
            </a:xfrm>
            <a:prstGeom prst="rect">
              <a:avLst/>
            </a:prstGeom>
            <a:noFill/>
          </p:spPr>
          <p:txBody>
            <a:bodyPr wrap="square" rtlCol="0">
              <a:spAutoFit/>
            </a:bodyPr>
            <a:lstStyle/>
            <a:p>
              <a:pPr algn="ctr"/>
              <a:r>
                <a:rPr lang="zh-CN" altLang="en-US" sz="1200" b="1" dirty="0"/>
                <a:t>经销商</a:t>
              </a:r>
              <a:r>
                <a:rPr lang="en-US" altLang="zh-CN" sz="1200" b="1" dirty="0"/>
                <a:t>B</a:t>
              </a:r>
              <a:endParaRPr lang="zh-CN" altLang="en-US" sz="1200" b="1" dirty="0"/>
            </a:p>
          </p:txBody>
        </p:sp>
      </p:grpSp>
      <p:grpSp>
        <p:nvGrpSpPr>
          <p:cNvPr id="52" name="组合 51">
            <a:extLst>
              <a:ext uri="{FF2B5EF4-FFF2-40B4-BE49-F238E27FC236}">
                <a16:creationId xmlns:a16="http://schemas.microsoft.com/office/drawing/2014/main" id="{3182C689-62A8-483C-879C-F1D99FA6C1DD}"/>
              </a:ext>
            </a:extLst>
          </p:cNvPr>
          <p:cNvGrpSpPr/>
          <p:nvPr/>
        </p:nvGrpSpPr>
        <p:grpSpPr>
          <a:xfrm>
            <a:off x="7774233" y="586256"/>
            <a:ext cx="794584" cy="876097"/>
            <a:chOff x="6087968" y="194530"/>
            <a:chExt cx="794584" cy="876097"/>
          </a:xfrm>
        </p:grpSpPr>
        <p:pic>
          <p:nvPicPr>
            <p:cNvPr id="47" name="图片 46">
              <a:extLst>
                <a:ext uri="{FF2B5EF4-FFF2-40B4-BE49-F238E27FC236}">
                  <a16:creationId xmlns:a16="http://schemas.microsoft.com/office/drawing/2014/main" id="{706B9CCE-C047-4A1F-9DE4-7C956AA78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585" y="445914"/>
              <a:ext cx="685350" cy="624713"/>
            </a:xfrm>
            <a:prstGeom prst="rect">
              <a:avLst/>
            </a:prstGeom>
          </p:spPr>
        </p:pic>
        <p:sp>
          <p:nvSpPr>
            <p:cNvPr id="48" name="文本框 47">
              <a:extLst>
                <a:ext uri="{FF2B5EF4-FFF2-40B4-BE49-F238E27FC236}">
                  <a16:creationId xmlns:a16="http://schemas.microsoft.com/office/drawing/2014/main" id="{271AAB60-5D71-4D2E-BEF3-1C0C253F93A0}"/>
                </a:ext>
              </a:extLst>
            </p:cNvPr>
            <p:cNvSpPr txBox="1"/>
            <p:nvPr/>
          </p:nvSpPr>
          <p:spPr>
            <a:xfrm>
              <a:off x="6087968" y="194530"/>
              <a:ext cx="794584" cy="276999"/>
            </a:xfrm>
            <a:prstGeom prst="rect">
              <a:avLst/>
            </a:prstGeom>
            <a:noFill/>
          </p:spPr>
          <p:txBody>
            <a:bodyPr wrap="square" rtlCol="0">
              <a:spAutoFit/>
            </a:bodyPr>
            <a:lstStyle/>
            <a:p>
              <a:pPr algn="ctr"/>
              <a:r>
                <a:rPr lang="zh-CN" altLang="en-US" sz="1200" b="1" dirty="0"/>
                <a:t>经销商</a:t>
              </a:r>
              <a:r>
                <a:rPr lang="en-US" altLang="zh-CN" sz="1200" b="1" dirty="0"/>
                <a:t>C</a:t>
              </a:r>
              <a:endParaRPr lang="zh-CN" altLang="en-US" sz="1200" b="1" dirty="0"/>
            </a:p>
          </p:txBody>
        </p:sp>
      </p:grpSp>
      <p:grpSp>
        <p:nvGrpSpPr>
          <p:cNvPr id="53" name="组合 52">
            <a:extLst>
              <a:ext uri="{FF2B5EF4-FFF2-40B4-BE49-F238E27FC236}">
                <a16:creationId xmlns:a16="http://schemas.microsoft.com/office/drawing/2014/main" id="{D23FDA7E-FE0D-4391-A4DE-984C3EA1101C}"/>
              </a:ext>
            </a:extLst>
          </p:cNvPr>
          <p:cNvGrpSpPr/>
          <p:nvPr/>
        </p:nvGrpSpPr>
        <p:grpSpPr>
          <a:xfrm>
            <a:off x="10374459" y="587461"/>
            <a:ext cx="794584" cy="876097"/>
            <a:chOff x="10260066" y="230310"/>
            <a:chExt cx="794584" cy="876097"/>
          </a:xfrm>
        </p:grpSpPr>
        <p:pic>
          <p:nvPicPr>
            <p:cNvPr id="49" name="图片 48">
              <a:extLst>
                <a:ext uri="{FF2B5EF4-FFF2-40B4-BE49-F238E27FC236}">
                  <a16:creationId xmlns:a16="http://schemas.microsoft.com/office/drawing/2014/main" id="{D17748EF-9915-447A-86C3-F5EE524C1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4683" y="481694"/>
              <a:ext cx="685350" cy="624713"/>
            </a:xfrm>
            <a:prstGeom prst="rect">
              <a:avLst/>
            </a:prstGeom>
          </p:spPr>
        </p:pic>
        <p:sp>
          <p:nvSpPr>
            <p:cNvPr id="50" name="文本框 49">
              <a:extLst>
                <a:ext uri="{FF2B5EF4-FFF2-40B4-BE49-F238E27FC236}">
                  <a16:creationId xmlns:a16="http://schemas.microsoft.com/office/drawing/2014/main" id="{429D811B-9183-42A1-B69F-5197ED4D025A}"/>
                </a:ext>
              </a:extLst>
            </p:cNvPr>
            <p:cNvSpPr txBox="1"/>
            <p:nvPr/>
          </p:nvSpPr>
          <p:spPr>
            <a:xfrm>
              <a:off x="10260066" y="230310"/>
              <a:ext cx="794584" cy="276999"/>
            </a:xfrm>
            <a:prstGeom prst="rect">
              <a:avLst/>
            </a:prstGeom>
            <a:noFill/>
          </p:spPr>
          <p:txBody>
            <a:bodyPr wrap="square" rtlCol="0">
              <a:spAutoFit/>
            </a:bodyPr>
            <a:lstStyle/>
            <a:p>
              <a:pPr algn="ctr"/>
              <a:r>
                <a:rPr lang="zh-CN" altLang="en-US" sz="1200" b="1" dirty="0"/>
                <a:t>经销商</a:t>
              </a:r>
              <a:r>
                <a:rPr lang="en-US" altLang="zh-CN" sz="1200" b="1" dirty="0"/>
                <a:t>N</a:t>
              </a:r>
              <a:endParaRPr lang="zh-CN" altLang="en-US" sz="1200" b="1" dirty="0"/>
            </a:p>
          </p:txBody>
        </p:sp>
      </p:grpSp>
      <p:sp>
        <p:nvSpPr>
          <p:cNvPr id="54" name="矩形 53">
            <a:extLst>
              <a:ext uri="{FF2B5EF4-FFF2-40B4-BE49-F238E27FC236}">
                <a16:creationId xmlns:a16="http://schemas.microsoft.com/office/drawing/2014/main" id="{A433C328-5145-47AE-A65E-48BB09C41C17}"/>
              </a:ext>
            </a:extLst>
          </p:cNvPr>
          <p:cNvSpPr/>
          <p:nvPr/>
        </p:nvSpPr>
        <p:spPr>
          <a:xfrm>
            <a:off x="1703955" y="1791898"/>
            <a:ext cx="2289754" cy="1833744"/>
          </a:xfrm>
          <a:prstGeom prst="rect">
            <a:avLst/>
          </a:prstGeom>
        </p:spPr>
        <p:style>
          <a:lnRef idx="1">
            <a:schemeClr val="accent1"/>
          </a:lnRef>
          <a:fillRef idx="2">
            <a:schemeClr val="accent1"/>
          </a:fillRef>
          <a:effectRef idx="1">
            <a:schemeClr val="accent1"/>
          </a:effectRef>
          <a:fontRef idx="minor">
            <a:schemeClr val="dk1"/>
          </a:fontRef>
        </p:style>
        <p:txBody>
          <a:bodyPr rtlCol="0" anchor="b"/>
          <a:lstStyle/>
          <a:p>
            <a:pPr algn="ctr"/>
            <a:r>
              <a:rPr lang="zh-CN" altLang="en-US" b="1" dirty="0"/>
              <a:t>经销商</a:t>
            </a:r>
            <a:r>
              <a:rPr lang="en-US" altLang="zh-CN" b="1" dirty="0"/>
              <a:t>A</a:t>
            </a:r>
            <a:r>
              <a:rPr lang="zh-CN" altLang="en-US" b="1" dirty="0"/>
              <a:t>营销价目表</a:t>
            </a:r>
          </a:p>
        </p:txBody>
      </p:sp>
      <p:sp>
        <p:nvSpPr>
          <p:cNvPr id="57" name="矩形 56">
            <a:extLst>
              <a:ext uri="{FF2B5EF4-FFF2-40B4-BE49-F238E27FC236}">
                <a16:creationId xmlns:a16="http://schemas.microsoft.com/office/drawing/2014/main" id="{44806753-0285-4AA5-B6EE-E0F6B6A97AF5}"/>
              </a:ext>
            </a:extLst>
          </p:cNvPr>
          <p:cNvSpPr/>
          <p:nvPr/>
        </p:nvSpPr>
        <p:spPr>
          <a:xfrm>
            <a:off x="4304182" y="1798700"/>
            <a:ext cx="2289754" cy="1833744"/>
          </a:xfrm>
          <a:prstGeom prst="rect">
            <a:avLst/>
          </a:prstGeom>
        </p:spPr>
        <p:style>
          <a:lnRef idx="1">
            <a:schemeClr val="accent1"/>
          </a:lnRef>
          <a:fillRef idx="2">
            <a:schemeClr val="accent1"/>
          </a:fillRef>
          <a:effectRef idx="1">
            <a:schemeClr val="accent1"/>
          </a:effectRef>
          <a:fontRef idx="minor">
            <a:schemeClr val="dk1"/>
          </a:fontRef>
        </p:style>
        <p:txBody>
          <a:bodyPr rtlCol="0" anchor="b"/>
          <a:lstStyle/>
          <a:p>
            <a:pPr algn="ctr"/>
            <a:r>
              <a:rPr lang="zh-CN" altLang="en-US" b="1" dirty="0"/>
              <a:t>经销商</a:t>
            </a:r>
            <a:r>
              <a:rPr lang="en-US" altLang="zh-CN" b="1" dirty="0"/>
              <a:t>B</a:t>
            </a:r>
            <a:r>
              <a:rPr lang="zh-CN" altLang="en-US" b="1" dirty="0"/>
              <a:t>营销价目表</a:t>
            </a:r>
          </a:p>
        </p:txBody>
      </p:sp>
      <p:sp>
        <p:nvSpPr>
          <p:cNvPr id="58" name="矩形 57">
            <a:extLst>
              <a:ext uri="{FF2B5EF4-FFF2-40B4-BE49-F238E27FC236}">
                <a16:creationId xmlns:a16="http://schemas.microsoft.com/office/drawing/2014/main" id="{5A4C60CA-E4A3-4622-9954-69BE9414B05C}"/>
              </a:ext>
            </a:extLst>
          </p:cNvPr>
          <p:cNvSpPr/>
          <p:nvPr/>
        </p:nvSpPr>
        <p:spPr>
          <a:xfrm>
            <a:off x="6948859" y="1798700"/>
            <a:ext cx="2289754" cy="1833744"/>
          </a:xfrm>
          <a:prstGeom prst="rect">
            <a:avLst/>
          </a:prstGeom>
        </p:spPr>
        <p:style>
          <a:lnRef idx="1">
            <a:schemeClr val="accent1"/>
          </a:lnRef>
          <a:fillRef idx="2">
            <a:schemeClr val="accent1"/>
          </a:fillRef>
          <a:effectRef idx="1">
            <a:schemeClr val="accent1"/>
          </a:effectRef>
          <a:fontRef idx="minor">
            <a:schemeClr val="dk1"/>
          </a:fontRef>
        </p:style>
        <p:txBody>
          <a:bodyPr rtlCol="0" anchor="b"/>
          <a:lstStyle/>
          <a:p>
            <a:pPr algn="ctr"/>
            <a:r>
              <a:rPr lang="zh-CN" altLang="en-US" b="1" dirty="0"/>
              <a:t>经销商</a:t>
            </a:r>
            <a:r>
              <a:rPr lang="en-US" altLang="zh-CN" b="1" dirty="0"/>
              <a:t>C</a:t>
            </a:r>
            <a:r>
              <a:rPr lang="zh-CN" altLang="en-US" b="1" dirty="0"/>
              <a:t>营销价目表</a:t>
            </a:r>
          </a:p>
        </p:txBody>
      </p:sp>
      <p:sp>
        <p:nvSpPr>
          <p:cNvPr id="59" name="矩形 58">
            <a:extLst>
              <a:ext uri="{FF2B5EF4-FFF2-40B4-BE49-F238E27FC236}">
                <a16:creationId xmlns:a16="http://schemas.microsoft.com/office/drawing/2014/main" id="{B4D90358-2996-44CB-A77C-B0F9BF937C30}"/>
              </a:ext>
            </a:extLst>
          </p:cNvPr>
          <p:cNvSpPr/>
          <p:nvPr/>
        </p:nvSpPr>
        <p:spPr>
          <a:xfrm>
            <a:off x="9587185" y="1798700"/>
            <a:ext cx="2289754" cy="1833744"/>
          </a:xfrm>
          <a:prstGeom prst="rect">
            <a:avLst/>
          </a:prstGeom>
        </p:spPr>
        <p:style>
          <a:lnRef idx="1">
            <a:schemeClr val="accent1"/>
          </a:lnRef>
          <a:fillRef idx="2">
            <a:schemeClr val="accent1"/>
          </a:fillRef>
          <a:effectRef idx="1">
            <a:schemeClr val="accent1"/>
          </a:effectRef>
          <a:fontRef idx="minor">
            <a:schemeClr val="dk1"/>
          </a:fontRef>
        </p:style>
        <p:txBody>
          <a:bodyPr rtlCol="0" anchor="b"/>
          <a:lstStyle/>
          <a:p>
            <a:pPr algn="ctr"/>
            <a:r>
              <a:rPr lang="zh-CN" altLang="en-US" b="1" dirty="0"/>
              <a:t>经销商</a:t>
            </a:r>
            <a:r>
              <a:rPr lang="en-US" altLang="zh-CN" b="1" dirty="0"/>
              <a:t>N</a:t>
            </a:r>
            <a:r>
              <a:rPr lang="zh-CN" altLang="en-US" b="1" dirty="0"/>
              <a:t>营销价目表</a:t>
            </a:r>
          </a:p>
        </p:txBody>
      </p:sp>
      <p:sp>
        <p:nvSpPr>
          <p:cNvPr id="64" name="文本框 63">
            <a:extLst>
              <a:ext uri="{FF2B5EF4-FFF2-40B4-BE49-F238E27FC236}">
                <a16:creationId xmlns:a16="http://schemas.microsoft.com/office/drawing/2014/main" id="{E73F2876-73D9-4970-9EC9-0C9AB8C43A94}"/>
              </a:ext>
            </a:extLst>
          </p:cNvPr>
          <p:cNvSpPr txBox="1"/>
          <p:nvPr/>
        </p:nvSpPr>
        <p:spPr>
          <a:xfrm>
            <a:off x="1714285" y="1891595"/>
            <a:ext cx="2289755" cy="1046440"/>
          </a:xfrm>
          <a:prstGeom prst="rect">
            <a:avLst/>
          </a:prstGeom>
          <a:noFill/>
        </p:spPr>
        <p:txBody>
          <a:bodyPr wrap="square" rtlCol="0">
            <a:spAutoFit/>
          </a:bodyPr>
          <a:lstStyle/>
          <a:p>
            <a:r>
              <a:rPr lang="zh-CN" altLang="en-US" sz="1400" b="1" dirty="0">
                <a:solidFill>
                  <a:srgbClr val="FF0000"/>
                </a:solidFill>
              </a:rPr>
              <a:t>方式</a:t>
            </a:r>
            <a:r>
              <a:rPr lang="en-US" altLang="zh-CN" sz="1400" b="1" dirty="0">
                <a:solidFill>
                  <a:srgbClr val="FF0000"/>
                </a:solidFill>
              </a:rPr>
              <a:t>1</a:t>
            </a:r>
            <a:r>
              <a:rPr lang="zh-CN" altLang="en-US" sz="1400" b="1" dirty="0">
                <a:solidFill>
                  <a:srgbClr val="FF0000"/>
                </a:solidFill>
              </a:rPr>
              <a:t>：整体价格系数配置</a:t>
            </a:r>
            <a:endParaRPr lang="en-US" altLang="zh-CN" sz="1400" b="1" dirty="0">
              <a:solidFill>
                <a:srgbClr val="FF0000"/>
              </a:solidFill>
            </a:endParaRPr>
          </a:p>
          <a:p>
            <a:endParaRPr lang="en-US" altLang="zh-CN" sz="1400" b="1" dirty="0">
              <a:solidFill>
                <a:srgbClr val="FF0000"/>
              </a:solidFill>
            </a:endParaRPr>
          </a:p>
          <a:p>
            <a:r>
              <a:rPr lang="zh-CN" altLang="en-US" sz="1100" dirty="0"/>
              <a:t>集团默认营销价目表</a:t>
            </a:r>
            <a:r>
              <a:rPr lang="en-US" altLang="zh-CN" sz="1400" b="1" dirty="0">
                <a:solidFill>
                  <a:prstClr val="black"/>
                </a:solidFill>
              </a:rPr>
              <a:t>X</a:t>
            </a:r>
            <a:r>
              <a:rPr lang="zh-CN" altLang="en-US" sz="1100" dirty="0">
                <a:solidFill>
                  <a:prstClr val="black"/>
                </a:solidFill>
              </a:rPr>
              <a:t>经销商</a:t>
            </a:r>
            <a:r>
              <a:rPr lang="en-US" altLang="zh-CN" sz="1100" dirty="0">
                <a:solidFill>
                  <a:prstClr val="black"/>
                </a:solidFill>
              </a:rPr>
              <a:t>A</a:t>
            </a:r>
            <a:r>
              <a:rPr lang="zh-CN" altLang="en-US" sz="1100" dirty="0">
                <a:solidFill>
                  <a:prstClr val="black"/>
                </a:solidFill>
              </a:rPr>
              <a:t>营销价格系数</a:t>
            </a:r>
            <a:r>
              <a:rPr lang="en-US" altLang="zh-CN" sz="2000" b="1" dirty="0">
                <a:solidFill>
                  <a:srgbClr val="FF0000"/>
                </a:solidFill>
              </a:rPr>
              <a:t>α</a:t>
            </a:r>
            <a:r>
              <a:rPr lang="en-US" altLang="zh-CN" sz="900" b="1" dirty="0">
                <a:solidFill>
                  <a:srgbClr val="FF0000"/>
                </a:solidFill>
              </a:rPr>
              <a:t>2</a:t>
            </a:r>
            <a:endParaRPr lang="zh-CN" altLang="en-US" sz="1400" b="1" dirty="0">
              <a:solidFill>
                <a:srgbClr val="FF0000"/>
              </a:solidFill>
            </a:endParaRPr>
          </a:p>
        </p:txBody>
      </p:sp>
      <p:sp>
        <p:nvSpPr>
          <p:cNvPr id="65" name="文本框 64">
            <a:extLst>
              <a:ext uri="{FF2B5EF4-FFF2-40B4-BE49-F238E27FC236}">
                <a16:creationId xmlns:a16="http://schemas.microsoft.com/office/drawing/2014/main" id="{1F1D1911-7543-48E2-8085-755FD3763C99}"/>
              </a:ext>
            </a:extLst>
          </p:cNvPr>
          <p:cNvSpPr txBox="1"/>
          <p:nvPr/>
        </p:nvSpPr>
        <p:spPr>
          <a:xfrm>
            <a:off x="4304181" y="1891595"/>
            <a:ext cx="2289755" cy="1569660"/>
          </a:xfrm>
          <a:prstGeom prst="rect">
            <a:avLst/>
          </a:prstGeom>
          <a:noFill/>
        </p:spPr>
        <p:txBody>
          <a:bodyPr wrap="square" rtlCol="0">
            <a:spAutoFit/>
          </a:bodyPr>
          <a:lstStyle/>
          <a:p>
            <a:r>
              <a:rPr lang="zh-CN" altLang="en-US" sz="1400" b="1" dirty="0">
                <a:solidFill>
                  <a:srgbClr val="FF0000"/>
                </a:solidFill>
              </a:rPr>
              <a:t>方式</a:t>
            </a:r>
            <a:r>
              <a:rPr lang="en-US" altLang="zh-CN" sz="1400" b="1" dirty="0">
                <a:solidFill>
                  <a:srgbClr val="FF0000"/>
                </a:solidFill>
              </a:rPr>
              <a:t>2</a:t>
            </a:r>
            <a:r>
              <a:rPr lang="zh-CN" altLang="en-US" sz="1400" b="1" dirty="0">
                <a:solidFill>
                  <a:srgbClr val="FF0000"/>
                </a:solidFill>
              </a:rPr>
              <a:t>：分品类价格配置</a:t>
            </a:r>
            <a:endParaRPr lang="en-US" altLang="zh-CN" sz="1400" b="1" dirty="0">
              <a:solidFill>
                <a:srgbClr val="FF0000"/>
              </a:solidFill>
            </a:endParaRPr>
          </a:p>
          <a:p>
            <a:r>
              <a:rPr lang="zh-CN" altLang="en-US" sz="1100" dirty="0"/>
              <a:t>橱柜集团默认营销价目表</a:t>
            </a:r>
            <a:r>
              <a:rPr lang="en-US" altLang="zh-CN" sz="1400" b="1" dirty="0">
                <a:solidFill>
                  <a:prstClr val="black"/>
                </a:solidFill>
              </a:rPr>
              <a:t>X</a:t>
            </a:r>
            <a:r>
              <a:rPr lang="zh-CN" altLang="en-US" sz="1100" dirty="0">
                <a:solidFill>
                  <a:prstClr val="black"/>
                </a:solidFill>
              </a:rPr>
              <a:t>经销商</a:t>
            </a:r>
            <a:r>
              <a:rPr lang="en-US" altLang="zh-CN" sz="1100" dirty="0">
                <a:solidFill>
                  <a:prstClr val="black"/>
                </a:solidFill>
              </a:rPr>
              <a:t>B</a:t>
            </a:r>
            <a:r>
              <a:rPr lang="zh-CN" altLang="en-US" sz="1100" dirty="0">
                <a:solidFill>
                  <a:prstClr val="black"/>
                </a:solidFill>
              </a:rPr>
              <a:t>营销价格系数</a:t>
            </a:r>
            <a:r>
              <a:rPr lang="en-US" altLang="zh-CN" sz="2000" b="1" dirty="0">
                <a:solidFill>
                  <a:srgbClr val="FF0000"/>
                </a:solidFill>
              </a:rPr>
              <a:t>α</a:t>
            </a:r>
            <a:r>
              <a:rPr lang="en-US" altLang="zh-CN" sz="900" b="1" dirty="0">
                <a:solidFill>
                  <a:srgbClr val="FF0000"/>
                </a:solidFill>
              </a:rPr>
              <a:t>3</a:t>
            </a:r>
          </a:p>
          <a:p>
            <a:pPr lvl="0"/>
            <a:r>
              <a:rPr lang="zh-CN" altLang="en-US" sz="1100" dirty="0">
                <a:solidFill>
                  <a:prstClr val="black"/>
                </a:solidFill>
              </a:rPr>
              <a:t>衣柜集团默认营销价目表</a:t>
            </a:r>
            <a:r>
              <a:rPr lang="en-US" altLang="zh-CN" sz="1400" b="1" dirty="0">
                <a:solidFill>
                  <a:prstClr val="black"/>
                </a:solidFill>
              </a:rPr>
              <a:t>X</a:t>
            </a:r>
            <a:r>
              <a:rPr lang="zh-CN" altLang="en-US" sz="1100" dirty="0">
                <a:solidFill>
                  <a:prstClr val="black"/>
                </a:solidFill>
              </a:rPr>
              <a:t>经销商</a:t>
            </a:r>
            <a:r>
              <a:rPr lang="en-US" altLang="zh-CN" sz="1100" dirty="0">
                <a:solidFill>
                  <a:prstClr val="black"/>
                </a:solidFill>
              </a:rPr>
              <a:t>B</a:t>
            </a:r>
            <a:r>
              <a:rPr lang="zh-CN" altLang="en-US" sz="1100" dirty="0">
                <a:solidFill>
                  <a:prstClr val="black"/>
                </a:solidFill>
              </a:rPr>
              <a:t>营销价格系数</a:t>
            </a:r>
            <a:r>
              <a:rPr lang="en-US" altLang="zh-CN" sz="2000" b="1" dirty="0">
                <a:solidFill>
                  <a:srgbClr val="FF0000"/>
                </a:solidFill>
              </a:rPr>
              <a:t>α</a:t>
            </a:r>
            <a:r>
              <a:rPr lang="en-US" altLang="zh-CN" sz="900" b="1" dirty="0">
                <a:solidFill>
                  <a:srgbClr val="FF0000"/>
                </a:solidFill>
              </a:rPr>
              <a:t>4</a:t>
            </a:r>
            <a:endParaRPr lang="zh-CN" altLang="en-US" sz="1400" b="1" dirty="0">
              <a:solidFill>
                <a:srgbClr val="FF0000"/>
              </a:solidFill>
            </a:endParaRPr>
          </a:p>
          <a:p>
            <a:endParaRPr lang="zh-CN" altLang="en-US" sz="1400" b="1" dirty="0">
              <a:solidFill>
                <a:srgbClr val="FF0000"/>
              </a:solidFill>
            </a:endParaRPr>
          </a:p>
        </p:txBody>
      </p:sp>
      <p:sp>
        <p:nvSpPr>
          <p:cNvPr id="66" name="文本框 65">
            <a:extLst>
              <a:ext uri="{FF2B5EF4-FFF2-40B4-BE49-F238E27FC236}">
                <a16:creationId xmlns:a16="http://schemas.microsoft.com/office/drawing/2014/main" id="{F2C0384A-989C-41E6-AAD9-E84DBEE7F1F2}"/>
              </a:ext>
            </a:extLst>
          </p:cNvPr>
          <p:cNvSpPr txBox="1"/>
          <p:nvPr/>
        </p:nvSpPr>
        <p:spPr>
          <a:xfrm>
            <a:off x="6998494" y="1897668"/>
            <a:ext cx="2240119" cy="1569660"/>
          </a:xfrm>
          <a:prstGeom prst="rect">
            <a:avLst/>
          </a:prstGeom>
          <a:noFill/>
        </p:spPr>
        <p:txBody>
          <a:bodyPr wrap="square" rtlCol="0">
            <a:spAutoFit/>
          </a:bodyPr>
          <a:lstStyle/>
          <a:p>
            <a:r>
              <a:rPr lang="zh-CN" altLang="en-US" sz="1400" b="1" dirty="0">
                <a:solidFill>
                  <a:srgbClr val="FF0000"/>
                </a:solidFill>
              </a:rPr>
              <a:t>方式</a:t>
            </a:r>
            <a:r>
              <a:rPr lang="en-US" altLang="zh-CN" sz="1400" b="1" dirty="0">
                <a:solidFill>
                  <a:srgbClr val="FF0000"/>
                </a:solidFill>
              </a:rPr>
              <a:t>3</a:t>
            </a:r>
            <a:r>
              <a:rPr lang="zh-CN" altLang="en-US" sz="1400" b="1" dirty="0">
                <a:solidFill>
                  <a:srgbClr val="FF0000"/>
                </a:solidFill>
              </a:rPr>
              <a:t>：多维度价格配置</a:t>
            </a:r>
            <a:endParaRPr lang="en-US" altLang="zh-CN" sz="1400" b="1" dirty="0">
              <a:solidFill>
                <a:srgbClr val="FF0000"/>
              </a:solidFill>
            </a:endParaRPr>
          </a:p>
          <a:p>
            <a:r>
              <a:rPr lang="zh-CN" altLang="en-US" sz="1100" dirty="0"/>
              <a:t>实木工艺集团默认营销价目表</a:t>
            </a:r>
            <a:r>
              <a:rPr lang="en-US" altLang="zh-CN" sz="1400" b="1" dirty="0">
                <a:solidFill>
                  <a:prstClr val="black"/>
                </a:solidFill>
              </a:rPr>
              <a:t>X</a:t>
            </a:r>
            <a:r>
              <a:rPr lang="zh-CN" altLang="en-US" sz="1100" dirty="0">
                <a:solidFill>
                  <a:prstClr val="black"/>
                </a:solidFill>
              </a:rPr>
              <a:t>经销商</a:t>
            </a:r>
            <a:r>
              <a:rPr lang="en-US" altLang="zh-CN" sz="1100" dirty="0">
                <a:solidFill>
                  <a:prstClr val="black"/>
                </a:solidFill>
              </a:rPr>
              <a:t>C</a:t>
            </a:r>
            <a:r>
              <a:rPr lang="zh-CN" altLang="en-US" sz="1100" dirty="0">
                <a:solidFill>
                  <a:prstClr val="black"/>
                </a:solidFill>
              </a:rPr>
              <a:t>营销价格系数</a:t>
            </a:r>
            <a:r>
              <a:rPr lang="en-US" altLang="zh-CN" sz="2000" b="1" dirty="0">
                <a:solidFill>
                  <a:srgbClr val="FF0000"/>
                </a:solidFill>
              </a:rPr>
              <a:t>α</a:t>
            </a:r>
            <a:r>
              <a:rPr lang="en-US" altLang="zh-CN" sz="900" b="1" dirty="0">
                <a:solidFill>
                  <a:srgbClr val="FF0000"/>
                </a:solidFill>
              </a:rPr>
              <a:t>5</a:t>
            </a:r>
          </a:p>
          <a:p>
            <a:pPr lvl="0"/>
            <a:r>
              <a:rPr lang="zh-CN" altLang="en-US" sz="1100" dirty="0">
                <a:solidFill>
                  <a:prstClr val="black"/>
                </a:solidFill>
              </a:rPr>
              <a:t>樱桃木花色集团默认营销价目表</a:t>
            </a:r>
            <a:r>
              <a:rPr lang="en-US" altLang="zh-CN" sz="1400" b="1" dirty="0">
                <a:solidFill>
                  <a:prstClr val="black"/>
                </a:solidFill>
              </a:rPr>
              <a:t>X</a:t>
            </a:r>
            <a:r>
              <a:rPr lang="zh-CN" altLang="en-US" sz="1100" dirty="0">
                <a:solidFill>
                  <a:prstClr val="black"/>
                </a:solidFill>
              </a:rPr>
              <a:t>经销商</a:t>
            </a:r>
            <a:r>
              <a:rPr lang="en-US" altLang="zh-CN" sz="1100" dirty="0">
                <a:solidFill>
                  <a:prstClr val="black"/>
                </a:solidFill>
              </a:rPr>
              <a:t>C</a:t>
            </a:r>
            <a:r>
              <a:rPr lang="zh-CN" altLang="en-US" sz="1100" dirty="0">
                <a:solidFill>
                  <a:prstClr val="black"/>
                </a:solidFill>
              </a:rPr>
              <a:t>营销价格系数</a:t>
            </a:r>
            <a:r>
              <a:rPr lang="en-US" altLang="zh-CN" sz="2000" b="1" dirty="0">
                <a:solidFill>
                  <a:srgbClr val="FF0000"/>
                </a:solidFill>
              </a:rPr>
              <a:t>α</a:t>
            </a:r>
            <a:r>
              <a:rPr lang="en-US" altLang="zh-CN" sz="900" b="1" dirty="0">
                <a:solidFill>
                  <a:srgbClr val="FF0000"/>
                </a:solidFill>
              </a:rPr>
              <a:t>6</a:t>
            </a:r>
            <a:endParaRPr lang="zh-CN" altLang="en-US" sz="1400" b="1" dirty="0">
              <a:solidFill>
                <a:srgbClr val="FF0000"/>
              </a:solidFill>
            </a:endParaRPr>
          </a:p>
          <a:p>
            <a:endParaRPr lang="zh-CN" altLang="en-US" sz="1400" b="1" dirty="0">
              <a:solidFill>
                <a:srgbClr val="FF0000"/>
              </a:solidFill>
            </a:endParaRPr>
          </a:p>
        </p:txBody>
      </p:sp>
      <p:sp>
        <p:nvSpPr>
          <p:cNvPr id="67" name="文本框 66">
            <a:extLst>
              <a:ext uri="{FF2B5EF4-FFF2-40B4-BE49-F238E27FC236}">
                <a16:creationId xmlns:a16="http://schemas.microsoft.com/office/drawing/2014/main" id="{EE664F59-EBF6-4EEB-BA09-ED6AEF91E299}"/>
              </a:ext>
            </a:extLst>
          </p:cNvPr>
          <p:cNvSpPr txBox="1"/>
          <p:nvPr/>
        </p:nvSpPr>
        <p:spPr>
          <a:xfrm>
            <a:off x="9587185" y="1930742"/>
            <a:ext cx="2289753" cy="1569660"/>
          </a:xfrm>
          <a:prstGeom prst="rect">
            <a:avLst/>
          </a:prstGeom>
          <a:noFill/>
        </p:spPr>
        <p:txBody>
          <a:bodyPr wrap="square" rtlCol="0">
            <a:spAutoFit/>
          </a:bodyPr>
          <a:lstStyle/>
          <a:p>
            <a:r>
              <a:rPr lang="zh-CN" altLang="en-US" sz="1400" b="1" dirty="0">
                <a:solidFill>
                  <a:srgbClr val="FF0000"/>
                </a:solidFill>
              </a:rPr>
              <a:t>方式</a:t>
            </a:r>
            <a:r>
              <a:rPr lang="en-US" altLang="zh-CN" sz="1400" b="1" dirty="0">
                <a:solidFill>
                  <a:srgbClr val="FF0000"/>
                </a:solidFill>
              </a:rPr>
              <a:t>4</a:t>
            </a:r>
            <a:r>
              <a:rPr lang="zh-CN" altLang="en-US" sz="1400" b="1" dirty="0">
                <a:solidFill>
                  <a:srgbClr val="FF0000"/>
                </a:solidFill>
              </a:rPr>
              <a:t>：按明细价格配置</a:t>
            </a:r>
            <a:endParaRPr lang="en-US" altLang="zh-CN" sz="1400" b="1" dirty="0">
              <a:solidFill>
                <a:srgbClr val="FF0000"/>
              </a:solidFill>
            </a:endParaRPr>
          </a:p>
          <a:p>
            <a:r>
              <a:rPr lang="zh-CN" altLang="en-US" sz="1100" dirty="0"/>
              <a:t>元件</a:t>
            </a:r>
            <a:r>
              <a:rPr lang="en-US" altLang="zh-CN" sz="1100" dirty="0"/>
              <a:t>A</a:t>
            </a:r>
            <a:r>
              <a:rPr lang="zh-CN" altLang="en-US" sz="1100" dirty="0"/>
              <a:t>集团默认营销价目表</a:t>
            </a:r>
            <a:r>
              <a:rPr lang="en-US" altLang="zh-CN" sz="1400" b="1" dirty="0">
                <a:solidFill>
                  <a:prstClr val="black"/>
                </a:solidFill>
              </a:rPr>
              <a:t>X</a:t>
            </a:r>
            <a:r>
              <a:rPr lang="zh-CN" altLang="en-US" sz="1100" dirty="0">
                <a:solidFill>
                  <a:prstClr val="black"/>
                </a:solidFill>
              </a:rPr>
              <a:t>经销商</a:t>
            </a:r>
            <a:r>
              <a:rPr lang="en-US" altLang="zh-CN" sz="1100" dirty="0">
                <a:solidFill>
                  <a:prstClr val="black"/>
                </a:solidFill>
              </a:rPr>
              <a:t>D</a:t>
            </a:r>
            <a:r>
              <a:rPr lang="zh-CN" altLang="en-US" sz="1100" dirty="0">
                <a:solidFill>
                  <a:prstClr val="black"/>
                </a:solidFill>
              </a:rPr>
              <a:t>营销价格系数</a:t>
            </a:r>
            <a:r>
              <a:rPr lang="en-US" altLang="zh-CN" sz="2000" b="1" dirty="0">
                <a:solidFill>
                  <a:srgbClr val="FF0000"/>
                </a:solidFill>
              </a:rPr>
              <a:t>α</a:t>
            </a:r>
            <a:r>
              <a:rPr lang="en-US" altLang="zh-CN" sz="900" b="1" dirty="0">
                <a:solidFill>
                  <a:srgbClr val="FF0000"/>
                </a:solidFill>
              </a:rPr>
              <a:t>7</a:t>
            </a:r>
          </a:p>
          <a:p>
            <a:pPr lvl="0"/>
            <a:r>
              <a:rPr lang="zh-CN" altLang="en-US" sz="1100" dirty="0">
                <a:solidFill>
                  <a:prstClr val="black"/>
                </a:solidFill>
              </a:rPr>
              <a:t>元件</a:t>
            </a:r>
            <a:r>
              <a:rPr lang="en-US" altLang="zh-CN" sz="1100" dirty="0">
                <a:solidFill>
                  <a:prstClr val="black"/>
                </a:solidFill>
              </a:rPr>
              <a:t>B</a:t>
            </a:r>
            <a:r>
              <a:rPr lang="zh-CN" altLang="en-US" sz="1100" dirty="0">
                <a:solidFill>
                  <a:prstClr val="black"/>
                </a:solidFill>
              </a:rPr>
              <a:t>集团默认营销价目表</a:t>
            </a:r>
            <a:r>
              <a:rPr lang="en-US" altLang="zh-CN" sz="1400" b="1" dirty="0">
                <a:solidFill>
                  <a:prstClr val="black"/>
                </a:solidFill>
              </a:rPr>
              <a:t>+</a:t>
            </a:r>
            <a:r>
              <a:rPr lang="zh-CN" altLang="en-US" sz="1100" dirty="0">
                <a:solidFill>
                  <a:prstClr val="black"/>
                </a:solidFill>
              </a:rPr>
              <a:t>经销商</a:t>
            </a:r>
            <a:r>
              <a:rPr lang="en-US" altLang="zh-CN" sz="1100" dirty="0">
                <a:solidFill>
                  <a:prstClr val="black"/>
                </a:solidFill>
              </a:rPr>
              <a:t>D</a:t>
            </a:r>
            <a:r>
              <a:rPr lang="zh-CN" altLang="en-US" sz="1100" dirty="0">
                <a:solidFill>
                  <a:prstClr val="black"/>
                </a:solidFill>
              </a:rPr>
              <a:t>营销价格固定值</a:t>
            </a:r>
            <a:r>
              <a:rPr lang="en-US" altLang="zh-CN" sz="2000" b="1" dirty="0">
                <a:solidFill>
                  <a:srgbClr val="FF0000"/>
                </a:solidFill>
              </a:rPr>
              <a:t>X</a:t>
            </a:r>
            <a:r>
              <a:rPr lang="en-US" altLang="zh-CN" sz="900" b="1" dirty="0">
                <a:solidFill>
                  <a:srgbClr val="FF0000"/>
                </a:solidFill>
              </a:rPr>
              <a:t>1</a:t>
            </a:r>
            <a:endParaRPr lang="zh-CN" altLang="en-US" sz="1400" b="1" dirty="0">
              <a:solidFill>
                <a:srgbClr val="FF0000"/>
              </a:solidFill>
            </a:endParaRPr>
          </a:p>
          <a:p>
            <a:endParaRPr lang="zh-CN" altLang="en-US" sz="1400" b="1" dirty="0">
              <a:solidFill>
                <a:srgbClr val="FF0000"/>
              </a:solidFill>
            </a:endParaRPr>
          </a:p>
        </p:txBody>
      </p:sp>
      <p:sp>
        <p:nvSpPr>
          <p:cNvPr id="68" name="箭头: 上 67">
            <a:extLst>
              <a:ext uri="{FF2B5EF4-FFF2-40B4-BE49-F238E27FC236}">
                <a16:creationId xmlns:a16="http://schemas.microsoft.com/office/drawing/2014/main" id="{E3AFA568-142C-40BA-A044-E634B836B270}"/>
              </a:ext>
            </a:extLst>
          </p:cNvPr>
          <p:cNvSpPr/>
          <p:nvPr/>
        </p:nvSpPr>
        <p:spPr>
          <a:xfrm>
            <a:off x="1916901" y="3666979"/>
            <a:ext cx="1856814" cy="306805"/>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t>引用调整</a:t>
            </a:r>
          </a:p>
        </p:txBody>
      </p:sp>
      <p:sp>
        <p:nvSpPr>
          <p:cNvPr id="69" name="箭头: 上 68">
            <a:extLst>
              <a:ext uri="{FF2B5EF4-FFF2-40B4-BE49-F238E27FC236}">
                <a16:creationId xmlns:a16="http://schemas.microsoft.com/office/drawing/2014/main" id="{2DB21343-BE84-4B0C-BFA1-690C89EF0860}"/>
              </a:ext>
            </a:extLst>
          </p:cNvPr>
          <p:cNvSpPr/>
          <p:nvPr/>
        </p:nvSpPr>
        <p:spPr>
          <a:xfrm>
            <a:off x="4642891" y="3666979"/>
            <a:ext cx="1856814" cy="306805"/>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t>引用调整</a:t>
            </a:r>
          </a:p>
        </p:txBody>
      </p:sp>
      <p:sp>
        <p:nvSpPr>
          <p:cNvPr id="70" name="箭头: 上 69">
            <a:extLst>
              <a:ext uri="{FF2B5EF4-FFF2-40B4-BE49-F238E27FC236}">
                <a16:creationId xmlns:a16="http://schemas.microsoft.com/office/drawing/2014/main" id="{BACEF9AF-715D-4F8B-B5C6-A48CFE2E01AE}"/>
              </a:ext>
            </a:extLst>
          </p:cNvPr>
          <p:cNvSpPr/>
          <p:nvPr/>
        </p:nvSpPr>
        <p:spPr>
          <a:xfrm>
            <a:off x="7404205" y="3666979"/>
            <a:ext cx="1856814" cy="306805"/>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t>引用调整</a:t>
            </a:r>
          </a:p>
        </p:txBody>
      </p:sp>
      <p:sp>
        <p:nvSpPr>
          <p:cNvPr id="71" name="箭头: 上 70">
            <a:extLst>
              <a:ext uri="{FF2B5EF4-FFF2-40B4-BE49-F238E27FC236}">
                <a16:creationId xmlns:a16="http://schemas.microsoft.com/office/drawing/2014/main" id="{30944282-A58A-4A92-97EE-C35E14513981}"/>
              </a:ext>
            </a:extLst>
          </p:cNvPr>
          <p:cNvSpPr/>
          <p:nvPr/>
        </p:nvSpPr>
        <p:spPr>
          <a:xfrm>
            <a:off x="9937574" y="3666979"/>
            <a:ext cx="1856814" cy="306805"/>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dirty="0"/>
              <a:t>引用调整</a:t>
            </a:r>
          </a:p>
        </p:txBody>
      </p:sp>
      <p:sp>
        <p:nvSpPr>
          <p:cNvPr id="72" name="箭头: 下 71">
            <a:extLst>
              <a:ext uri="{FF2B5EF4-FFF2-40B4-BE49-F238E27FC236}">
                <a16:creationId xmlns:a16="http://schemas.microsoft.com/office/drawing/2014/main" id="{7AD86459-5253-4717-87D9-1B2471AB493B}"/>
              </a:ext>
            </a:extLst>
          </p:cNvPr>
          <p:cNvSpPr/>
          <p:nvPr/>
        </p:nvSpPr>
        <p:spPr>
          <a:xfrm>
            <a:off x="3054009" y="1462353"/>
            <a:ext cx="120638" cy="27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箭头: 下 72">
            <a:extLst>
              <a:ext uri="{FF2B5EF4-FFF2-40B4-BE49-F238E27FC236}">
                <a16:creationId xmlns:a16="http://schemas.microsoft.com/office/drawing/2014/main" id="{5417C393-9D10-4069-893A-AF5A7DF48A03}"/>
              </a:ext>
            </a:extLst>
          </p:cNvPr>
          <p:cNvSpPr/>
          <p:nvPr/>
        </p:nvSpPr>
        <p:spPr>
          <a:xfrm>
            <a:off x="5569080" y="1462353"/>
            <a:ext cx="120638" cy="27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箭头: 下 73">
            <a:extLst>
              <a:ext uri="{FF2B5EF4-FFF2-40B4-BE49-F238E27FC236}">
                <a16:creationId xmlns:a16="http://schemas.microsoft.com/office/drawing/2014/main" id="{0C747F8A-5FDB-4AC9-8650-107F461E971A}"/>
              </a:ext>
            </a:extLst>
          </p:cNvPr>
          <p:cNvSpPr/>
          <p:nvPr/>
        </p:nvSpPr>
        <p:spPr>
          <a:xfrm>
            <a:off x="8153804" y="1483600"/>
            <a:ext cx="120638" cy="27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箭头: 下 74">
            <a:extLst>
              <a:ext uri="{FF2B5EF4-FFF2-40B4-BE49-F238E27FC236}">
                <a16:creationId xmlns:a16="http://schemas.microsoft.com/office/drawing/2014/main" id="{958FA24F-ED80-414E-8D46-BC6B7250DA29}"/>
              </a:ext>
            </a:extLst>
          </p:cNvPr>
          <p:cNvSpPr/>
          <p:nvPr/>
        </p:nvSpPr>
        <p:spPr>
          <a:xfrm>
            <a:off x="10744698" y="1483600"/>
            <a:ext cx="120638" cy="27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id="{9C4B8FE5-382D-4C26-A608-56434CA839EA}"/>
              </a:ext>
            </a:extLst>
          </p:cNvPr>
          <p:cNvSpPr txBox="1"/>
          <p:nvPr/>
        </p:nvSpPr>
        <p:spPr>
          <a:xfrm>
            <a:off x="88231" y="71176"/>
            <a:ext cx="12023940"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6</a:t>
            </a:r>
            <a:r>
              <a:rPr lang="zh-CN" altLang="en-US" sz="2000" b="1" dirty="0">
                <a:latin typeface="微软雅黑" panose="020B0503020204020204" pitchFamily="34" charset="-122"/>
                <a:ea typeface="微软雅黑" panose="020B0503020204020204" pitchFamily="34" charset="-122"/>
              </a:rPr>
              <a:t>、营销计价</a:t>
            </a:r>
            <a:r>
              <a:rPr lang="zh-CN" altLang="en-US" sz="2000" b="1" dirty="0">
                <a:solidFill>
                  <a:srgbClr val="FF0000"/>
                </a:solidFill>
                <a:latin typeface="微软雅黑" panose="020B0503020204020204" pitchFamily="34" charset="-122"/>
                <a:ea typeface="微软雅黑" panose="020B0503020204020204" pitchFamily="34" charset="-122"/>
              </a:rPr>
              <a:t>配置</a:t>
            </a:r>
            <a:r>
              <a:rPr lang="zh-CN" altLang="en-US" sz="2000" b="1" dirty="0">
                <a:latin typeface="微软雅黑" panose="020B0503020204020204" pitchFamily="34" charset="-122"/>
                <a:ea typeface="微软雅黑" panose="020B0503020204020204" pitchFamily="34" charset="-122"/>
              </a:rPr>
              <a:t>过程：</a:t>
            </a:r>
            <a:r>
              <a:rPr lang="zh-CN" altLang="en-US" sz="2000" dirty="0">
                <a:latin typeface="微软雅黑" panose="020B0503020204020204" pitchFamily="34" charset="-122"/>
                <a:ea typeface="微软雅黑" panose="020B0503020204020204" pitchFamily="34" charset="-122"/>
              </a:rPr>
              <a:t>支持经销商按照</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种价格配置模式进行任意组合配置专属该经销商的营销价目表</a:t>
            </a:r>
          </a:p>
        </p:txBody>
      </p:sp>
      <p:sp>
        <p:nvSpPr>
          <p:cNvPr id="55" name="任意多边形: 形状 54">
            <a:extLst>
              <a:ext uri="{FF2B5EF4-FFF2-40B4-BE49-F238E27FC236}">
                <a16:creationId xmlns:a16="http://schemas.microsoft.com/office/drawing/2014/main" id="{AE14C53E-7069-4479-9A80-091913708E78}"/>
              </a:ext>
            </a:extLst>
          </p:cNvPr>
          <p:cNvSpPr/>
          <p:nvPr/>
        </p:nvSpPr>
        <p:spPr>
          <a:xfrm>
            <a:off x="94216" y="1789800"/>
            <a:ext cx="1572399" cy="4204369"/>
          </a:xfrm>
          <a:custGeom>
            <a:avLst/>
            <a:gdLst>
              <a:gd name="connsiteX0" fmla="*/ 0 w 1572399"/>
              <a:gd name="connsiteY0" fmla="*/ 0 h 4269553"/>
              <a:gd name="connsiteX1" fmla="*/ 1566415 w 1572399"/>
              <a:gd name="connsiteY1" fmla="*/ 0 h 4269553"/>
              <a:gd name="connsiteX2" fmla="*/ 1566415 w 1572399"/>
              <a:gd name="connsiteY2" fmla="*/ 250732 h 4269553"/>
              <a:gd name="connsiteX3" fmla="*/ 1566415 w 1572399"/>
              <a:gd name="connsiteY3" fmla="*/ 415215 h 4269553"/>
              <a:gd name="connsiteX4" fmla="*/ 1572399 w 1572399"/>
              <a:gd name="connsiteY4" fmla="*/ 411881 h 4269553"/>
              <a:gd name="connsiteX5" fmla="*/ 1572399 w 1572399"/>
              <a:gd name="connsiteY5" fmla="*/ 1528176 h 4269553"/>
              <a:gd name="connsiteX6" fmla="*/ 1572399 w 1572399"/>
              <a:gd name="connsiteY6" fmla="*/ 3153258 h 4269553"/>
              <a:gd name="connsiteX7" fmla="*/ 1572399 w 1572399"/>
              <a:gd name="connsiteY7" fmla="*/ 4269553 h 4269553"/>
              <a:gd name="connsiteX8" fmla="*/ 1566414 w 1572399"/>
              <a:gd name="connsiteY8" fmla="*/ 4269553 h 4269553"/>
              <a:gd name="connsiteX9" fmla="*/ 1566414 w 1572399"/>
              <a:gd name="connsiteY9" fmla="*/ 4204369 h 4269553"/>
              <a:gd name="connsiteX10" fmla="*/ 783207 w 1572399"/>
              <a:gd name="connsiteY10" fmla="*/ 3870218 h 4269553"/>
              <a:gd name="connsiteX11" fmla="*/ 5984 w 1572399"/>
              <a:gd name="connsiteY11" fmla="*/ 4201816 h 4269553"/>
              <a:gd name="connsiteX12" fmla="*/ 5984 w 1572399"/>
              <a:gd name="connsiteY12" fmla="*/ 4018821 h 4269553"/>
              <a:gd name="connsiteX13" fmla="*/ 5984 w 1572399"/>
              <a:gd name="connsiteY13" fmla="*/ 3854338 h 4269553"/>
              <a:gd name="connsiteX14" fmla="*/ 0 w 1572399"/>
              <a:gd name="connsiteY14" fmla="*/ 3857672 h 4269553"/>
              <a:gd name="connsiteX15" fmla="*/ 0 w 1572399"/>
              <a:gd name="connsiteY15" fmla="*/ 2741377 h 4269553"/>
              <a:gd name="connsiteX16" fmla="*/ 0 w 1572399"/>
              <a:gd name="connsiteY16" fmla="*/ 1116295 h 4269553"/>
              <a:gd name="connsiteX17" fmla="*/ 0 w 1572399"/>
              <a:gd name="connsiteY17" fmla="*/ 0 h 4269553"/>
              <a:gd name="connsiteX0" fmla="*/ 0 w 1572399"/>
              <a:gd name="connsiteY0" fmla="*/ 0 h 4269553"/>
              <a:gd name="connsiteX1" fmla="*/ 1566415 w 1572399"/>
              <a:gd name="connsiteY1" fmla="*/ 0 h 4269553"/>
              <a:gd name="connsiteX2" fmla="*/ 1566415 w 1572399"/>
              <a:gd name="connsiteY2" fmla="*/ 250732 h 4269553"/>
              <a:gd name="connsiteX3" fmla="*/ 1566415 w 1572399"/>
              <a:gd name="connsiteY3" fmla="*/ 415215 h 4269553"/>
              <a:gd name="connsiteX4" fmla="*/ 1572399 w 1572399"/>
              <a:gd name="connsiteY4" fmla="*/ 411881 h 4269553"/>
              <a:gd name="connsiteX5" fmla="*/ 1572399 w 1572399"/>
              <a:gd name="connsiteY5" fmla="*/ 1528176 h 4269553"/>
              <a:gd name="connsiteX6" fmla="*/ 1572399 w 1572399"/>
              <a:gd name="connsiteY6" fmla="*/ 3153258 h 4269553"/>
              <a:gd name="connsiteX7" fmla="*/ 1572399 w 1572399"/>
              <a:gd name="connsiteY7" fmla="*/ 4269553 h 4269553"/>
              <a:gd name="connsiteX8" fmla="*/ 1566414 w 1572399"/>
              <a:gd name="connsiteY8" fmla="*/ 4204369 h 4269553"/>
              <a:gd name="connsiteX9" fmla="*/ 783207 w 1572399"/>
              <a:gd name="connsiteY9" fmla="*/ 3870218 h 4269553"/>
              <a:gd name="connsiteX10" fmla="*/ 5984 w 1572399"/>
              <a:gd name="connsiteY10" fmla="*/ 4201816 h 4269553"/>
              <a:gd name="connsiteX11" fmla="*/ 5984 w 1572399"/>
              <a:gd name="connsiteY11" fmla="*/ 4018821 h 4269553"/>
              <a:gd name="connsiteX12" fmla="*/ 5984 w 1572399"/>
              <a:gd name="connsiteY12" fmla="*/ 3854338 h 4269553"/>
              <a:gd name="connsiteX13" fmla="*/ 0 w 1572399"/>
              <a:gd name="connsiteY13" fmla="*/ 3857672 h 4269553"/>
              <a:gd name="connsiteX14" fmla="*/ 0 w 1572399"/>
              <a:gd name="connsiteY14" fmla="*/ 2741377 h 4269553"/>
              <a:gd name="connsiteX15" fmla="*/ 0 w 1572399"/>
              <a:gd name="connsiteY15" fmla="*/ 1116295 h 4269553"/>
              <a:gd name="connsiteX16" fmla="*/ 0 w 1572399"/>
              <a:gd name="connsiteY16" fmla="*/ 0 h 4269553"/>
              <a:gd name="connsiteX0" fmla="*/ 0 w 1572399"/>
              <a:gd name="connsiteY0" fmla="*/ 0 h 4204369"/>
              <a:gd name="connsiteX1" fmla="*/ 1566415 w 1572399"/>
              <a:gd name="connsiteY1" fmla="*/ 0 h 4204369"/>
              <a:gd name="connsiteX2" fmla="*/ 1566415 w 1572399"/>
              <a:gd name="connsiteY2" fmla="*/ 250732 h 4204369"/>
              <a:gd name="connsiteX3" fmla="*/ 1566415 w 1572399"/>
              <a:gd name="connsiteY3" fmla="*/ 415215 h 4204369"/>
              <a:gd name="connsiteX4" fmla="*/ 1572399 w 1572399"/>
              <a:gd name="connsiteY4" fmla="*/ 411881 h 4204369"/>
              <a:gd name="connsiteX5" fmla="*/ 1572399 w 1572399"/>
              <a:gd name="connsiteY5" fmla="*/ 1528176 h 4204369"/>
              <a:gd name="connsiteX6" fmla="*/ 1572399 w 1572399"/>
              <a:gd name="connsiteY6" fmla="*/ 3153258 h 4204369"/>
              <a:gd name="connsiteX7" fmla="*/ 1566414 w 1572399"/>
              <a:gd name="connsiteY7" fmla="*/ 4204369 h 4204369"/>
              <a:gd name="connsiteX8" fmla="*/ 783207 w 1572399"/>
              <a:gd name="connsiteY8" fmla="*/ 3870218 h 4204369"/>
              <a:gd name="connsiteX9" fmla="*/ 5984 w 1572399"/>
              <a:gd name="connsiteY9" fmla="*/ 4201816 h 4204369"/>
              <a:gd name="connsiteX10" fmla="*/ 5984 w 1572399"/>
              <a:gd name="connsiteY10" fmla="*/ 4018821 h 4204369"/>
              <a:gd name="connsiteX11" fmla="*/ 5984 w 1572399"/>
              <a:gd name="connsiteY11" fmla="*/ 3854338 h 4204369"/>
              <a:gd name="connsiteX12" fmla="*/ 0 w 1572399"/>
              <a:gd name="connsiteY12" fmla="*/ 3857672 h 4204369"/>
              <a:gd name="connsiteX13" fmla="*/ 0 w 1572399"/>
              <a:gd name="connsiteY13" fmla="*/ 2741377 h 4204369"/>
              <a:gd name="connsiteX14" fmla="*/ 0 w 1572399"/>
              <a:gd name="connsiteY14" fmla="*/ 1116295 h 4204369"/>
              <a:gd name="connsiteX15" fmla="*/ 0 w 1572399"/>
              <a:gd name="connsiteY15" fmla="*/ 0 h 4204369"/>
              <a:gd name="connsiteX0" fmla="*/ 0 w 1572399"/>
              <a:gd name="connsiteY0" fmla="*/ 0 h 4204369"/>
              <a:gd name="connsiteX1" fmla="*/ 1566415 w 1572399"/>
              <a:gd name="connsiteY1" fmla="*/ 0 h 4204369"/>
              <a:gd name="connsiteX2" fmla="*/ 1566415 w 1572399"/>
              <a:gd name="connsiteY2" fmla="*/ 250732 h 4204369"/>
              <a:gd name="connsiteX3" fmla="*/ 1566415 w 1572399"/>
              <a:gd name="connsiteY3" fmla="*/ 415215 h 4204369"/>
              <a:gd name="connsiteX4" fmla="*/ 1572399 w 1572399"/>
              <a:gd name="connsiteY4" fmla="*/ 411881 h 4204369"/>
              <a:gd name="connsiteX5" fmla="*/ 1572399 w 1572399"/>
              <a:gd name="connsiteY5" fmla="*/ 1528176 h 4204369"/>
              <a:gd name="connsiteX6" fmla="*/ 1572399 w 1572399"/>
              <a:gd name="connsiteY6" fmla="*/ 3153258 h 4204369"/>
              <a:gd name="connsiteX7" fmla="*/ 1566414 w 1572399"/>
              <a:gd name="connsiteY7" fmla="*/ 4204369 h 4204369"/>
              <a:gd name="connsiteX8" fmla="*/ 783207 w 1572399"/>
              <a:gd name="connsiteY8" fmla="*/ 3870218 h 4204369"/>
              <a:gd name="connsiteX9" fmla="*/ 5984 w 1572399"/>
              <a:gd name="connsiteY9" fmla="*/ 4201816 h 4204369"/>
              <a:gd name="connsiteX10" fmla="*/ 5984 w 1572399"/>
              <a:gd name="connsiteY10" fmla="*/ 3854338 h 4204369"/>
              <a:gd name="connsiteX11" fmla="*/ 0 w 1572399"/>
              <a:gd name="connsiteY11" fmla="*/ 3857672 h 4204369"/>
              <a:gd name="connsiteX12" fmla="*/ 0 w 1572399"/>
              <a:gd name="connsiteY12" fmla="*/ 2741377 h 4204369"/>
              <a:gd name="connsiteX13" fmla="*/ 0 w 1572399"/>
              <a:gd name="connsiteY13" fmla="*/ 1116295 h 4204369"/>
              <a:gd name="connsiteX14" fmla="*/ 0 w 1572399"/>
              <a:gd name="connsiteY14" fmla="*/ 0 h 4204369"/>
              <a:gd name="connsiteX0" fmla="*/ 0 w 1572399"/>
              <a:gd name="connsiteY0" fmla="*/ 0 h 4204369"/>
              <a:gd name="connsiteX1" fmla="*/ 1566415 w 1572399"/>
              <a:gd name="connsiteY1" fmla="*/ 0 h 4204369"/>
              <a:gd name="connsiteX2" fmla="*/ 1566415 w 1572399"/>
              <a:gd name="connsiteY2" fmla="*/ 250732 h 4204369"/>
              <a:gd name="connsiteX3" fmla="*/ 1566415 w 1572399"/>
              <a:gd name="connsiteY3" fmla="*/ 415215 h 4204369"/>
              <a:gd name="connsiteX4" fmla="*/ 1572399 w 1572399"/>
              <a:gd name="connsiteY4" fmla="*/ 411881 h 4204369"/>
              <a:gd name="connsiteX5" fmla="*/ 1572399 w 1572399"/>
              <a:gd name="connsiteY5" fmla="*/ 1528176 h 4204369"/>
              <a:gd name="connsiteX6" fmla="*/ 1572399 w 1572399"/>
              <a:gd name="connsiteY6" fmla="*/ 3153258 h 4204369"/>
              <a:gd name="connsiteX7" fmla="*/ 1566414 w 1572399"/>
              <a:gd name="connsiteY7" fmla="*/ 4204369 h 4204369"/>
              <a:gd name="connsiteX8" fmla="*/ 783207 w 1572399"/>
              <a:gd name="connsiteY8" fmla="*/ 3870218 h 4204369"/>
              <a:gd name="connsiteX9" fmla="*/ 5984 w 1572399"/>
              <a:gd name="connsiteY9" fmla="*/ 4201816 h 4204369"/>
              <a:gd name="connsiteX10" fmla="*/ 5984 w 1572399"/>
              <a:gd name="connsiteY10" fmla="*/ 3854338 h 4204369"/>
              <a:gd name="connsiteX11" fmla="*/ 0 w 1572399"/>
              <a:gd name="connsiteY11" fmla="*/ 2741377 h 4204369"/>
              <a:gd name="connsiteX12" fmla="*/ 0 w 1572399"/>
              <a:gd name="connsiteY12" fmla="*/ 1116295 h 4204369"/>
              <a:gd name="connsiteX13" fmla="*/ 0 w 1572399"/>
              <a:gd name="connsiteY13" fmla="*/ 0 h 4204369"/>
              <a:gd name="connsiteX0" fmla="*/ 0 w 1572399"/>
              <a:gd name="connsiteY0" fmla="*/ 0 h 4204369"/>
              <a:gd name="connsiteX1" fmla="*/ 1566415 w 1572399"/>
              <a:gd name="connsiteY1" fmla="*/ 0 h 4204369"/>
              <a:gd name="connsiteX2" fmla="*/ 1566415 w 1572399"/>
              <a:gd name="connsiteY2" fmla="*/ 250732 h 4204369"/>
              <a:gd name="connsiteX3" fmla="*/ 1566415 w 1572399"/>
              <a:gd name="connsiteY3" fmla="*/ 415215 h 4204369"/>
              <a:gd name="connsiteX4" fmla="*/ 1572399 w 1572399"/>
              <a:gd name="connsiteY4" fmla="*/ 411881 h 4204369"/>
              <a:gd name="connsiteX5" fmla="*/ 1572399 w 1572399"/>
              <a:gd name="connsiteY5" fmla="*/ 1528176 h 4204369"/>
              <a:gd name="connsiteX6" fmla="*/ 1572399 w 1572399"/>
              <a:gd name="connsiteY6" fmla="*/ 3153258 h 4204369"/>
              <a:gd name="connsiteX7" fmla="*/ 1566414 w 1572399"/>
              <a:gd name="connsiteY7" fmla="*/ 4204369 h 4204369"/>
              <a:gd name="connsiteX8" fmla="*/ 783207 w 1572399"/>
              <a:gd name="connsiteY8" fmla="*/ 3870218 h 4204369"/>
              <a:gd name="connsiteX9" fmla="*/ 5984 w 1572399"/>
              <a:gd name="connsiteY9" fmla="*/ 4201816 h 4204369"/>
              <a:gd name="connsiteX10" fmla="*/ 0 w 1572399"/>
              <a:gd name="connsiteY10" fmla="*/ 2741377 h 4204369"/>
              <a:gd name="connsiteX11" fmla="*/ 0 w 1572399"/>
              <a:gd name="connsiteY11" fmla="*/ 1116295 h 4204369"/>
              <a:gd name="connsiteX12" fmla="*/ 0 w 1572399"/>
              <a:gd name="connsiteY12" fmla="*/ 0 h 42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2399" h="4204369">
                <a:moveTo>
                  <a:pt x="0" y="0"/>
                </a:moveTo>
                <a:lnTo>
                  <a:pt x="1566415" y="0"/>
                </a:lnTo>
                <a:lnTo>
                  <a:pt x="1566415" y="250732"/>
                </a:lnTo>
                <a:lnTo>
                  <a:pt x="1566415" y="415215"/>
                </a:lnTo>
                <a:lnTo>
                  <a:pt x="1572399" y="411881"/>
                </a:lnTo>
                <a:lnTo>
                  <a:pt x="1572399" y="1528176"/>
                </a:lnTo>
                <a:lnTo>
                  <a:pt x="1572399" y="3153258"/>
                </a:lnTo>
                <a:lnTo>
                  <a:pt x="1566414" y="4204369"/>
                </a:lnTo>
                <a:lnTo>
                  <a:pt x="783207" y="3870218"/>
                </a:lnTo>
                <a:lnTo>
                  <a:pt x="5984" y="4201816"/>
                </a:lnTo>
                <a:cubicBezTo>
                  <a:pt x="3989" y="3715003"/>
                  <a:pt x="1995" y="3228190"/>
                  <a:pt x="0" y="2741377"/>
                </a:cubicBezTo>
                <a:lnTo>
                  <a:pt x="0" y="1116295"/>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dirty="0">
                <a:solidFill>
                  <a:schemeClr val="tx1"/>
                </a:solidFill>
              </a:rPr>
              <a:t>营销价目表</a:t>
            </a:r>
            <a:endParaRPr lang="en-US" altLang="zh-CN" dirty="0">
              <a:solidFill>
                <a:schemeClr val="tx1"/>
              </a:solidFill>
            </a:endParaRPr>
          </a:p>
          <a:p>
            <a:pPr algn="ctr"/>
            <a:r>
              <a:rPr lang="zh-CN" altLang="en-US" dirty="0">
                <a:solidFill>
                  <a:schemeClr val="tx1"/>
                </a:solidFill>
              </a:rPr>
              <a:t>（</a:t>
            </a:r>
            <a:r>
              <a:rPr lang="en-US" altLang="zh-CN" dirty="0">
                <a:solidFill>
                  <a:schemeClr val="tx1"/>
                </a:solidFill>
              </a:rPr>
              <a:t>MTDS</a:t>
            </a:r>
            <a:r>
              <a:rPr lang="zh-CN" altLang="en-US" dirty="0">
                <a:solidFill>
                  <a:schemeClr val="tx1"/>
                </a:solidFill>
              </a:rPr>
              <a:t>）</a:t>
            </a:r>
          </a:p>
        </p:txBody>
      </p:sp>
      <p:sp>
        <p:nvSpPr>
          <p:cNvPr id="56" name="矩形 55">
            <a:extLst>
              <a:ext uri="{FF2B5EF4-FFF2-40B4-BE49-F238E27FC236}">
                <a16:creationId xmlns:a16="http://schemas.microsoft.com/office/drawing/2014/main" id="{75515EF8-F399-4E5B-AE45-6255F65C938C}"/>
              </a:ext>
            </a:extLst>
          </p:cNvPr>
          <p:cNvSpPr/>
          <p:nvPr/>
        </p:nvSpPr>
        <p:spPr>
          <a:xfrm>
            <a:off x="9904374" y="4516970"/>
            <a:ext cx="1951030" cy="265317"/>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t>套餐计价模式</a:t>
            </a:r>
          </a:p>
        </p:txBody>
      </p:sp>
      <p:sp>
        <p:nvSpPr>
          <p:cNvPr id="60" name="矩形 59">
            <a:extLst>
              <a:ext uri="{FF2B5EF4-FFF2-40B4-BE49-F238E27FC236}">
                <a16:creationId xmlns:a16="http://schemas.microsoft.com/office/drawing/2014/main" id="{33FDD0F0-9B0A-4C6B-BE53-4160C6F1B13F}"/>
              </a:ext>
            </a:extLst>
          </p:cNvPr>
          <p:cNvSpPr/>
          <p:nvPr/>
        </p:nvSpPr>
        <p:spPr>
          <a:xfrm>
            <a:off x="1719999" y="4509883"/>
            <a:ext cx="1951030" cy="265317"/>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t>数量计价模式</a:t>
            </a:r>
          </a:p>
        </p:txBody>
      </p:sp>
      <p:sp>
        <p:nvSpPr>
          <p:cNvPr id="61" name="矩形 60">
            <a:extLst>
              <a:ext uri="{FF2B5EF4-FFF2-40B4-BE49-F238E27FC236}">
                <a16:creationId xmlns:a16="http://schemas.microsoft.com/office/drawing/2014/main" id="{B94615FE-9880-4E42-A491-6069CFAD5A40}"/>
              </a:ext>
            </a:extLst>
          </p:cNvPr>
          <p:cNvSpPr/>
          <p:nvPr/>
        </p:nvSpPr>
        <p:spPr>
          <a:xfrm>
            <a:off x="3766093" y="4509883"/>
            <a:ext cx="1951030" cy="265317"/>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t>延米计价模式</a:t>
            </a:r>
          </a:p>
        </p:txBody>
      </p:sp>
      <p:sp>
        <p:nvSpPr>
          <p:cNvPr id="62" name="矩形 61">
            <a:extLst>
              <a:ext uri="{FF2B5EF4-FFF2-40B4-BE49-F238E27FC236}">
                <a16:creationId xmlns:a16="http://schemas.microsoft.com/office/drawing/2014/main" id="{8EF63E0A-54D3-4D48-BE28-0CF90FAD7634}"/>
              </a:ext>
            </a:extLst>
          </p:cNvPr>
          <p:cNvSpPr/>
          <p:nvPr/>
        </p:nvSpPr>
        <p:spPr>
          <a:xfrm>
            <a:off x="5812187" y="4514200"/>
            <a:ext cx="1951030" cy="265317"/>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t>展开计价模式</a:t>
            </a:r>
          </a:p>
        </p:txBody>
      </p:sp>
      <p:sp>
        <p:nvSpPr>
          <p:cNvPr id="63" name="矩形 62">
            <a:extLst>
              <a:ext uri="{FF2B5EF4-FFF2-40B4-BE49-F238E27FC236}">
                <a16:creationId xmlns:a16="http://schemas.microsoft.com/office/drawing/2014/main" id="{3816B8BE-6FFD-4557-B07A-5EDACEDAFDA6}"/>
              </a:ext>
            </a:extLst>
          </p:cNvPr>
          <p:cNvSpPr/>
          <p:nvPr/>
        </p:nvSpPr>
        <p:spPr>
          <a:xfrm>
            <a:off x="7858281" y="4514200"/>
            <a:ext cx="1951030" cy="265317"/>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t>投影计价模式</a:t>
            </a:r>
          </a:p>
        </p:txBody>
      </p:sp>
      <p:sp>
        <p:nvSpPr>
          <p:cNvPr id="76" name="文本框 75">
            <a:extLst>
              <a:ext uri="{FF2B5EF4-FFF2-40B4-BE49-F238E27FC236}">
                <a16:creationId xmlns:a16="http://schemas.microsoft.com/office/drawing/2014/main" id="{C33C3045-C417-4703-9F62-3B50D2018624}"/>
              </a:ext>
            </a:extLst>
          </p:cNvPr>
          <p:cNvSpPr txBox="1"/>
          <p:nvPr/>
        </p:nvSpPr>
        <p:spPr>
          <a:xfrm>
            <a:off x="0" y="1022633"/>
            <a:ext cx="2335686" cy="461665"/>
          </a:xfrm>
          <a:prstGeom prst="rect">
            <a:avLst/>
          </a:prstGeom>
          <a:noFill/>
        </p:spPr>
        <p:txBody>
          <a:bodyPr wrap="square" rtlCol="0">
            <a:spAutoFit/>
          </a:bodyPr>
          <a:lstStyle/>
          <a:p>
            <a:pPr algn="ctr"/>
            <a:r>
              <a:rPr lang="zh-CN" altLang="en-US" sz="1200" b="1" dirty="0"/>
              <a:t>各经销商可灵活选择</a:t>
            </a:r>
            <a:r>
              <a:rPr lang="en-US" altLang="zh-CN" sz="1200" b="1" dirty="0"/>
              <a:t>4</a:t>
            </a:r>
            <a:r>
              <a:rPr lang="zh-CN" altLang="en-US" sz="1200" b="1" dirty="0"/>
              <a:t>种的</a:t>
            </a:r>
            <a:r>
              <a:rPr lang="en-US" altLang="zh-CN" sz="1200" b="1" dirty="0"/>
              <a:t>N</a:t>
            </a:r>
            <a:r>
              <a:rPr lang="zh-CN" altLang="en-US" sz="1200" b="1" dirty="0"/>
              <a:t>种进行专属的营销价格配置</a:t>
            </a:r>
          </a:p>
        </p:txBody>
      </p:sp>
      <p:sp>
        <p:nvSpPr>
          <p:cNvPr id="2" name="加号 1">
            <a:extLst>
              <a:ext uri="{FF2B5EF4-FFF2-40B4-BE49-F238E27FC236}">
                <a16:creationId xmlns:a16="http://schemas.microsoft.com/office/drawing/2014/main" id="{DA5036A0-D817-4540-A768-C23A1D327FE2}"/>
              </a:ext>
            </a:extLst>
          </p:cNvPr>
          <p:cNvSpPr/>
          <p:nvPr/>
        </p:nvSpPr>
        <p:spPr>
          <a:xfrm>
            <a:off x="4019551" y="2546993"/>
            <a:ext cx="288612" cy="296435"/>
          </a:xfrm>
          <a:prstGeom prst="mathPlu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加号 76">
            <a:extLst>
              <a:ext uri="{FF2B5EF4-FFF2-40B4-BE49-F238E27FC236}">
                <a16:creationId xmlns:a16="http://schemas.microsoft.com/office/drawing/2014/main" id="{185FE7DE-B37F-4C53-AA16-E04796CE3038}"/>
              </a:ext>
            </a:extLst>
          </p:cNvPr>
          <p:cNvSpPr/>
          <p:nvPr/>
        </p:nvSpPr>
        <p:spPr>
          <a:xfrm>
            <a:off x="6604866" y="2546993"/>
            <a:ext cx="288612" cy="296435"/>
          </a:xfrm>
          <a:prstGeom prst="mathPlu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加号 78">
            <a:extLst>
              <a:ext uri="{FF2B5EF4-FFF2-40B4-BE49-F238E27FC236}">
                <a16:creationId xmlns:a16="http://schemas.microsoft.com/office/drawing/2014/main" id="{527188F9-3335-4095-BD5C-99BD1491BD9E}"/>
              </a:ext>
            </a:extLst>
          </p:cNvPr>
          <p:cNvSpPr/>
          <p:nvPr/>
        </p:nvSpPr>
        <p:spPr>
          <a:xfrm>
            <a:off x="9270511" y="2567354"/>
            <a:ext cx="288612" cy="296435"/>
          </a:xfrm>
          <a:prstGeom prst="mathPlu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335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文本框 77">
            <a:extLst>
              <a:ext uri="{FF2B5EF4-FFF2-40B4-BE49-F238E27FC236}">
                <a16:creationId xmlns:a16="http://schemas.microsoft.com/office/drawing/2014/main" id="{9C4B8FE5-382D-4C26-A608-56434CA839EA}"/>
              </a:ext>
            </a:extLst>
          </p:cNvPr>
          <p:cNvSpPr txBox="1"/>
          <p:nvPr/>
        </p:nvSpPr>
        <p:spPr>
          <a:xfrm>
            <a:off x="88230" y="71176"/>
            <a:ext cx="12103769"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7</a:t>
            </a:r>
            <a:r>
              <a:rPr lang="zh-CN" altLang="en-US" sz="2000" b="1" dirty="0">
                <a:latin typeface="微软雅黑" panose="020B0503020204020204" pitchFamily="34" charset="-122"/>
                <a:ea typeface="微软雅黑" panose="020B0503020204020204" pitchFamily="34" charset="-122"/>
              </a:rPr>
              <a:t>、营销计价</a:t>
            </a:r>
            <a:r>
              <a:rPr lang="zh-CN" altLang="en-US" sz="2000" b="1" dirty="0">
                <a:solidFill>
                  <a:srgbClr val="FF0000"/>
                </a:solidFill>
                <a:latin typeface="微软雅黑" panose="020B0503020204020204" pitchFamily="34" charset="-122"/>
                <a:ea typeface="微软雅黑" panose="020B0503020204020204" pitchFamily="34" charset="-122"/>
              </a:rPr>
              <a:t>使用</a:t>
            </a:r>
            <a:r>
              <a:rPr lang="zh-CN" altLang="en-US" sz="2000" b="1" dirty="0">
                <a:latin typeface="微软雅黑" panose="020B0503020204020204" pitchFamily="34" charset="-122"/>
                <a:ea typeface="微软雅黑" panose="020B0503020204020204" pitchFamily="34" charset="-122"/>
              </a:rPr>
              <a:t>过程：</a:t>
            </a:r>
            <a:r>
              <a:rPr lang="zh-CN" altLang="en-US" sz="2000" dirty="0">
                <a:latin typeface="微软雅黑" panose="020B0503020204020204" pitchFamily="34" charset="-122"/>
                <a:ea typeface="微软雅黑" panose="020B0503020204020204" pitchFamily="34" charset="-122"/>
              </a:rPr>
              <a:t>支持经销商参照营销计价功能的自动计价结果进行个性化的灵活营销报价调整</a:t>
            </a:r>
          </a:p>
        </p:txBody>
      </p:sp>
      <p:pic>
        <p:nvPicPr>
          <p:cNvPr id="5" name="图片 4">
            <a:extLst>
              <a:ext uri="{FF2B5EF4-FFF2-40B4-BE49-F238E27FC236}">
                <a16:creationId xmlns:a16="http://schemas.microsoft.com/office/drawing/2014/main" id="{B32DA86C-0A22-4013-919E-97FE4A137E7A}"/>
              </a:ext>
            </a:extLst>
          </p:cNvPr>
          <p:cNvPicPr>
            <a:picLocks noChangeAspect="1"/>
          </p:cNvPicPr>
          <p:nvPr/>
        </p:nvPicPr>
        <p:blipFill>
          <a:blip r:embed="rId2"/>
          <a:stretch>
            <a:fillRect/>
          </a:stretch>
        </p:blipFill>
        <p:spPr>
          <a:xfrm>
            <a:off x="88230" y="575684"/>
            <a:ext cx="11817889" cy="6268110"/>
          </a:xfrm>
          <a:prstGeom prst="rect">
            <a:avLst/>
          </a:prstGeom>
        </p:spPr>
      </p:pic>
      <p:sp>
        <p:nvSpPr>
          <p:cNvPr id="7" name="矩形: 圆角 6">
            <a:extLst>
              <a:ext uri="{FF2B5EF4-FFF2-40B4-BE49-F238E27FC236}">
                <a16:creationId xmlns:a16="http://schemas.microsoft.com/office/drawing/2014/main" id="{114D0D53-E4B8-43EA-A970-38CDCCF45A84}"/>
              </a:ext>
            </a:extLst>
          </p:cNvPr>
          <p:cNvSpPr/>
          <p:nvPr/>
        </p:nvSpPr>
        <p:spPr>
          <a:xfrm>
            <a:off x="11420541" y="2087354"/>
            <a:ext cx="529721" cy="1393672"/>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98408B3A-9A4E-4EA2-B15B-2E4E782CC9C2}"/>
              </a:ext>
            </a:extLst>
          </p:cNvPr>
          <p:cNvPicPr>
            <a:picLocks noChangeAspect="1"/>
          </p:cNvPicPr>
          <p:nvPr/>
        </p:nvPicPr>
        <p:blipFill>
          <a:blip r:embed="rId3"/>
          <a:stretch>
            <a:fillRect/>
          </a:stretch>
        </p:blipFill>
        <p:spPr>
          <a:xfrm>
            <a:off x="7233098" y="518714"/>
            <a:ext cx="4870672" cy="6268110"/>
          </a:xfrm>
          <a:prstGeom prst="rect">
            <a:avLst/>
          </a:prstGeom>
        </p:spPr>
      </p:pic>
    </p:spTree>
    <p:extLst>
      <p:ext uri="{BB962C8B-B14F-4D97-AF65-F5344CB8AC3E}">
        <p14:creationId xmlns:p14="http://schemas.microsoft.com/office/powerpoint/2010/main" val="113285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矩形 241">
            <a:extLst>
              <a:ext uri="{FF2B5EF4-FFF2-40B4-BE49-F238E27FC236}">
                <a16:creationId xmlns:a16="http://schemas.microsoft.com/office/drawing/2014/main" id="{C087A4AA-93D8-41E8-936F-056D024B3BDD}"/>
              </a:ext>
            </a:extLst>
          </p:cNvPr>
          <p:cNvSpPr/>
          <p:nvPr/>
        </p:nvSpPr>
        <p:spPr>
          <a:xfrm>
            <a:off x="3334872" y="3067791"/>
            <a:ext cx="2118763" cy="1380255"/>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altLang="zh-CN" sz="700" dirty="0">
              <a:sym typeface="Wingdings" panose="05000000000000000000" pitchFamily="2" charset="2"/>
            </a:endParaRPr>
          </a:p>
          <a:p>
            <a:pPr algn="ctr"/>
            <a:r>
              <a:rPr lang="zh-CN" altLang="en-US" sz="2800" dirty="0">
                <a:sym typeface="Wingdings" panose="05000000000000000000" pitchFamily="2" charset="2"/>
              </a:rPr>
              <a:t></a:t>
            </a:r>
            <a:endParaRPr lang="en-US" altLang="zh-CN" sz="2800" dirty="0">
              <a:sym typeface="Wingdings" panose="05000000000000000000" pitchFamily="2" charset="2"/>
            </a:endParaRPr>
          </a:p>
          <a:p>
            <a:r>
              <a:rPr lang="zh-CN" altLang="en-US" sz="1050" b="1" dirty="0">
                <a:sym typeface="Wingdings" panose="05000000000000000000" pitchFamily="2" charset="2"/>
              </a:rPr>
              <a:t>按整体计价模式补差：</a:t>
            </a:r>
            <a:endParaRPr lang="en-US" altLang="zh-CN" sz="1050" b="1" dirty="0">
              <a:sym typeface="Wingdings" panose="05000000000000000000" pitchFamily="2" charset="2"/>
            </a:endParaRPr>
          </a:p>
          <a:p>
            <a:r>
              <a:rPr lang="en-US" altLang="zh-CN" sz="1050" b="1" dirty="0">
                <a:sym typeface="Wingdings" panose="05000000000000000000" pitchFamily="2" charset="2"/>
              </a:rPr>
              <a:t>  1</a:t>
            </a:r>
            <a:r>
              <a:rPr lang="zh-CN" altLang="en-US" sz="1050" b="1" dirty="0">
                <a:sym typeface="Wingdings" panose="05000000000000000000" pitchFamily="2" charset="2"/>
              </a:rPr>
              <a:t>、</a:t>
            </a:r>
            <a:r>
              <a:rPr lang="zh-CN" altLang="en-US" sz="1050" dirty="0">
                <a:sym typeface="Wingdings" panose="05000000000000000000" pitchFamily="2" charset="2"/>
              </a:rPr>
              <a:t>展开、延米、投影、数量</a:t>
            </a:r>
            <a:r>
              <a:rPr lang="en-US" altLang="zh-CN" sz="1050" dirty="0">
                <a:sym typeface="Wingdings" panose="05000000000000000000" pitchFamily="2" charset="2"/>
              </a:rPr>
              <a:t>;</a:t>
            </a:r>
          </a:p>
          <a:p>
            <a:r>
              <a:rPr lang="en-US" altLang="zh-CN" sz="1050" dirty="0">
                <a:sym typeface="Wingdings" panose="05000000000000000000" pitchFamily="2" charset="2"/>
              </a:rPr>
              <a:t>  2</a:t>
            </a:r>
            <a:r>
              <a:rPr lang="zh-CN" altLang="en-US" sz="1050" dirty="0">
                <a:sym typeface="Wingdings" panose="05000000000000000000" pitchFamily="2" charset="2"/>
              </a:rPr>
              <a:t>、长、宽、深；</a:t>
            </a:r>
            <a:endParaRPr lang="en-US" altLang="zh-CN" sz="1050" dirty="0">
              <a:sym typeface="Wingdings" panose="05000000000000000000" pitchFamily="2" charset="2"/>
            </a:endParaRPr>
          </a:p>
          <a:p>
            <a:endParaRPr lang="en-US" altLang="zh-CN" sz="1200" dirty="0">
              <a:sym typeface="Wingdings" panose="05000000000000000000" pitchFamily="2" charset="2"/>
            </a:endParaRPr>
          </a:p>
        </p:txBody>
      </p:sp>
      <p:sp>
        <p:nvSpPr>
          <p:cNvPr id="74" name="文本框 73">
            <a:extLst>
              <a:ext uri="{FF2B5EF4-FFF2-40B4-BE49-F238E27FC236}">
                <a16:creationId xmlns:a16="http://schemas.microsoft.com/office/drawing/2014/main" id="{0A7C1EF0-5A7F-4317-BA32-F8B9C63AAEA3}"/>
              </a:ext>
            </a:extLst>
          </p:cNvPr>
          <p:cNvSpPr txBox="1"/>
          <p:nvPr/>
        </p:nvSpPr>
        <p:spPr>
          <a:xfrm>
            <a:off x="128384" y="148107"/>
            <a:ext cx="12063616" cy="400110"/>
          </a:xfrm>
          <a:prstGeom prst="rect">
            <a:avLst/>
          </a:prstGeom>
          <a:noFill/>
        </p:spPr>
        <p:txBody>
          <a:bodyPr wrap="square" rtlCol="0">
            <a:spAutoFit/>
          </a:bodyPr>
          <a:lstStyle/>
          <a:p>
            <a:r>
              <a:rPr lang="en-US" altLang="zh-CN" sz="2000" b="1" dirty="0"/>
              <a:t>8</a:t>
            </a:r>
            <a:r>
              <a:rPr lang="zh-CN" altLang="en-US" sz="2000" b="1" dirty="0">
                <a:solidFill>
                  <a:prstClr val="black"/>
                </a:solidFill>
                <a:latin typeface="微软雅黑" panose="020B0503020204020204" pitchFamily="34" charset="-122"/>
                <a:ea typeface="微软雅黑" panose="020B0503020204020204" pitchFamily="34" charset="-122"/>
              </a:rPr>
              <a:t>、营销计价</a:t>
            </a:r>
            <a:r>
              <a:rPr lang="zh-CN" altLang="en-US" sz="2000" b="1" dirty="0">
                <a:solidFill>
                  <a:srgbClr val="FF0000"/>
                </a:solidFill>
                <a:latin typeface="微软雅黑" panose="020B0503020204020204" pitchFamily="34" charset="-122"/>
                <a:ea typeface="微软雅黑" panose="020B0503020204020204" pitchFamily="34" charset="-122"/>
              </a:rPr>
              <a:t>计算</a:t>
            </a:r>
            <a:r>
              <a:rPr lang="zh-CN" altLang="en-US" sz="2000" b="1" dirty="0">
                <a:solidFill>
                  <a:prstClr val="black"/>
                </a:solidFill>
                <a:latin typeface="微软雅黑" panose="020B0503020204020204" pitchFamily="34" charset="-122"/>
                <a:ea typeface="微软雅黑" panose="020B0503020204020204" pitchFamily="34" charset="-122"/>
              </a:rPr>
              <a:t>过程</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t>当前规划的营销计价功能仅支持基于元件明细补差和组合件、套餐明细补差</a:t>
            </a:r>
          </a:p>
        </p:txBody>
      </p:sp>
      <p:sp>
        <p:nvSpPr>
          <p:cNvPr id="197" name="矩形 196">
            <a:extLst>
              <a:ext uri="{FF2B5EF4-FFF2-40B4-BE49-F238E27FC236}">
                <a16:creationId xmlns:a16="http://schemas.microsoft.com/office/drawing/2014/main" id="{463FDDEF-B6A9-4E23-8753-1B32A15C485E}"/>
              </a:ext>
            </a:extLst>
          </p:cNvPr>
          <p:cNvSpPr/>
          <p:nvPr/>
        </p:nvSpPr>
        <p:spPr>
          <a:xfrm>
            <a:off x="128385" y="4622800"/>
            <a:ext cx="1671145" cy="6669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元件</a:t>
            </a:r>
          </a:p>
        </p:txBody>
      </p:sp>
      <p:sp>
        <p:nvSpPr>
          <p:cNvPr id="198" name="矩形 197">
            <a:extLst>
              <a:ext uri="{FF2B5EF4-FFF2-40B4-BE49-F238E27FC236}">
                <a16:creationId xmlns:a16="http://schemas.microsoft.com/office/drawing/2014/main" id="{33383008-41ED-482F-8DD6-F4F2D2BACFB1}"/>
              </a:ext>
            </a:extLst>
          </p:cNvPr>
          <p:cNvSpPr/>
          <p:nvPr/>
        </p:nvSpPr>
        <p:spPr>
          <a:xfrm>
            <a:off x="1919178" y="814758"/>
            <a:ext cx="1325672" cy="715594"/>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t>标准价计算</a:t>
            </a:r>
          </a:p>
        </p:txBody>
      </p:sp>
      <p:sp>
        <p:nvSpPr>
          <p:cNvPr id="199" name="矩形 198">
            <a:extLst>
              <a:ext uri="{FF2B5EF4-FFF2-40B4-BE49-F238E27FC236}">
                <a16:creationId xmlns:a16="http://schemas.microsoft.com/office/drawing/2014/main" id="{64E23801-0A14-46E5-8B2F-3D1C65B3D180}"/>
              </a:ext>
            </a:extLst>
          </p:cNvPr>
          <p:cNvSpPr/>
          <p:nvPr/>
        </p:nvSpPr>
        <p:spPr>
          <a:xfrm>
            <a:off x="5531503" y="814757"/>
            <a:ext cx="1671145" cy="715594"/>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t>明细补差计算</a:t>
            </a:r>
          </a:p>
        </p:txBody>
      </p:sp>
      <p:sp>
        <p:nvSpPr>
          <p:cNvPr id="201" name="矩形 200">
            <a:extLst>
              <a:ext uri="{FF2B5EF4-FFF2-40B4-BE49-F238E27FC236}">
                <a16:creationId xmlns:a16="http://schemas.microsoft.com/office/drawing/2014/main" id="{B0F227A1-9687-4B91-B516-80E7FFB5B826}"/>
              </a:ext>
            </a:extLst>
          </p:cNvPr>
          <p:cNvSpPr/>
          <p:nvPr/>
        </p:nvSpPr>
        <p:spPr>
          <a:xfrm>
            <a:off x="3334872" y="814758"/>
            <a:ext cx="2118763" cy="715594"/>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t>整体补差计算</a:t>
            </a:r>
          </a:p>
        </p:txBody>
      </p:sp>
      <p:sp>
        <p:nvSpPr>
          <p:cNvPr id="2" name="矩形 1">
            <a:extLst>
              <a:ext uri="{FF2B5EF4-FFF2-40B4-BE49-F238E27FC236}">
                <a16:creationId xmlns:a16="http://schemas.microsoft.com/office/drawing/2014/main" id="{53F2C9DF-4A3C-4832-91EA-DB053826C843}"/>
              </a:ext>
            </a:extLst>
          </p:cNvPr>
          <p:cNvSpPr/>
          <p:nvPr/>
        </p:nvSpPr>
        <p:spPr>
          <a:xfrm>
            <a:off x="128385" y="814756"/>
            <a:ext cx="1671145" cy="71559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b="1" dirty="0"/>
              <a:t>营销计价支持情况</a:t>
            </a:r>
          </a:p>
        </p:txBody>
      </p:sp>
      <p:sp>
        <p:nvSpPr>
          <p:cNvPr id="203" name="矩形 202">
            <a:extLst>
              <a:ext uri="{FF2B5EF4-FFF2-40B4-BE49-F238E27FC236}">
                <a16:creationId xmlns:a16="http://schemas.microsoft.com/office/drawing/2014/main" id="{FD49FB33-07E8-4892-8ADB-A102322DB6AA}"/>
              </a:ext>
            </a:extLst>
          </p:cNvPr>
          <p:cNvSpPr/>
          <p:nvPr/>
        </p:nvSpPr>
        <p:spPr>
          <a:xfrm>
            <a:off x="1919176" y="4622800"/>
            <a:ext cx="1325672" cy="666944"/>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sz="2800">
                <a:sym typeface="Wingdings" panose="05000000000000000000" pitchFamily="2" charset="2"/>
              </a:rPr>
              <a:t></a:t>
            </a:r>
            <a:endParaRPr lang="zh-CN" altLang="en-US" sz="2800" dirty="0"/>
          </a:p>
        </p:txBody>
      </p:sp>
      <p:sp>
        <p:nvSpPr>
          <p:cNvPr id="206" name="矩形 205">
            <a:extLst>
              <a:ext uri="{FF2B5EF4-FFF2-40B4-BE49-F238E27FC236}">
                <a16:creationId xmlns:a16="http://schemas.microsoft.com/office/drawing/2014/main" id="{69EF85E9-505B-49B8-9F61-C4BBF19B65C4}"/>
              </a:ext>
            </a:extLst>
          </p:cNvPr>
          <p:cNvSpPr/>
          <p:nvPr/>
        </p:nvSpPr>
        <p:spPr>
          <a:xfrm>
            <a:off x="3334872" y="4622800"/>
            <a:ext cx="2118763" cy="666944"/>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sz="2800" dirty="0">
                <a:sym typeface="Wingdings" panose="05000000000000000000" pitchFamily="2" charset="2"/>
              </a:rPr>
              <a:t></a:t>
            </a:r>
            <a:endParaRPr lang="zh-CN" altLang="en-US" sz="2800" dirty="0"/>
          </a:p>
        </p:txBody>
      </p:sp>
      <p:sp>
        <p:nvSpPr>
          <p:cNvPr id="209" name="矩形 208">
            <a:extLst>
              <a:ext uri="{FF2B5EF4-FFF2-40B4-BE49-F238E27FC236}">
                <a16:creationId xmlns:a16="http://schemas.microsoft.com/office/drawing/2014/main" id="{91B77717-BA7A-40BB-96C7-5550AF2840D4}"/>
              </a:ext>
            </a:extLst>
          </p:cNvPr>
          <p:cNvSpPr/>
          <p:nvPr/>
        </p:nvSpPr>
        <p:spPr>
          <a:xfrm>
            <a:off x="5531503" y="4622800"/>
            <a:ext cx="1671145" cy="666944"/>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sz="2800">
                <a:sym typeface="Wingdings" panose="05000000000000000000" pitchFamily="2" charset="2"/>
              </a:rPr>
              <a:t></a:t>
            </a:r>
            <a:endParaRPr lang="zh-CN" altLang="en-US" sz="2800" dirty="0"/>
          </a:p>
        </p:txBody>
      </p:sp>
      <p:grpSp>
        <p:nvGrpSpPr>
          <p:cNvPr id="210" name="组合 209">
            <a:extLst>
              <a:ext uri="{FF2B5EF4-FFF2-40B4-BE49-F238E27FC236}">
                <a16:creationId xmlns:a16="http://schemas.microsoft.com/office/drawing/2014/main" id="{0634450B-9396-4720-9F6E-2DF27DE6BE8E}"/>
              </a:ext>
            </a:extLst>
          </p:cNvPr>
          <p:cNvGrpSpPr/>
          <p:nvPr/>
        </p:nvGrpSpPr>
        <p:grpSpPr>
          <a:xfrm>
            <a:off x="1919175" y="5014429"/>
            <a:ext cx="1325672" cy="275316"/>
            <a:chOff x="2353268" y="3429000"/>
            <a:chExt cx="1777300" cy="184602"/>
          </a:xfrm>
        </p:grpSpPr>
        <p:sp>
          <p:nvSpPr>
            <p:cNvPr id="211" name="矩形 210">
              <a:extLst>
                <a:ext uri="{FF2B5EF4-FFF2-40B4-BE49-F238E27FC236}">
                  <a16:creationId xmlns:a16="http://schemas.microsoft.com/office/drawing/2014/main" id="{01EA6298-87B5-41BB-8C9E-E7CA8E1C4407}"/>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b="1" dirty="0">
                  <a:solidFill>
                    <a:schemeClr val="tx1"/>
                  </a:solidFill>
                </a:rPr>
                <a:t>工厂价</a:t>
              </a:r>
            </a:p>
          </p:txBody>
        </p:sp>
        <p:sp>
          <p:nvSpPr>
            <p:cNvPr id="212" name="矩形 211">
              <a:extLst>
                <a:ext uri="{FF2B5EF4-FFF2-40B4-BE49-F238E27FC236}">
                  <a16:creationId xmlns:a16="http://schemas.microsoft.com/office/drawing/2014/main" id="{267EF698-3812-42C3-86A3-3CDB2677D373}"/>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grpSp>
      <p:grpSp>
        <p:nvGrpSpPr>
          <p:cNvPr id="219" name="组合 218">
            <a:extLst>
              <a:ext uri="{FF2B5EF4-FFF2-40B4-BE49-F238E27FC236}">
                <a16:creationId xmlns:a16="http://schemas.microsoft.com/office/drawing/2014/main" id="{ED5682C0-EEB6-4F81-A914-98B1EA04FDCD}"/>
              </a:ext>
            </a:extLst>
          </p:cNvPr>
          <p:cNvGrpSpPr/>
          <p:nvPr/>
        </p:nvGrpSpPr>
        <p:grpSpPr>
          <a:xfrm>
            <a:off x="3334872" y="5014429"/>
            <a:ext cx="2118763" cy="275316"/>
            <a:chOff x="2353268" y="3429000"/>
            <a:chExt cx="1777300" cy="184602"/>
          </a:xfrm>
        </p:grpSpPr>
        <p:sp>
          <p:nvSpPr>
            <p:cNvPr id="220" name="矩形 219">
              <a:extLst>
                <a:ext uri="{FF2B5EF4-FFF2-40B4-BE49-F238E27FC236}">
                  <a16:creationId xmlns:a16="http://schemas.microsoft.com/office/drawing/2014/main" id="{63D69972-17F9-4EDB-B791-5656F0E2D898}"/>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b="1" dirty="0">
                  <a:solidFill>
                    <a:schemeClr val="tx1"/>
                  </a:solidFill>
                </a:rPr>
                <a:t>工厂价</a:t>
              </a:r>
            </a:p>
          </p:txBody>
        </p:sp>
        <p:sp>
          <p:nvSpPr>
            <p:cNvPr id="221" name="矩形 220">
              <a:extLst>
                <a:ext uri="{FF2B5EF4-FFF2-40B4-BE49-F238E27FC236}">
                  <a16:creationId xmlns:a16="http://schemas.microsoft.com/office/drawing/2014/main" id="{0555D2C5-D0C3-4B36-BC99-26AD8BDBE321}"/>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grpSp>
      <p:grpSp>
        <p:nvGrpSpPr>
          <p:cNvPr id="222" name="组合 221">
            <a:extLst>
              <a:ext uri="{FF2B5EF4-FFF2-40B4-BE49-F238E27FC236}">
                <a16:creationId xmlns:a16="http://schemas.microsoft.com/office/drawing/2014/main" id="{C5F8CF5D-7465-4375-A0F1-E2F3F9AEEF78}"/>
              </a:ext>
            </a:extLst>
          </p:cNvPr>
          <p:cNvGrpSpPr/>
          <p:nvPr/>
        </p:nvGrpSpPr>
        <p:grpSpPr>
          <a:xfrm>
            <a:off x="5531502" y="5014429"/>
            <a:ext cx="1671145" cy="275316"/>
            <a:chOff x="2353268" y="3429000"/>
            <a:chExt cx="1777300" cy="184602"/>
          </a:xfrm>
        </p:grpSpPr>
        <p:sp>
          <p:nvSpPr>
            <p:cNvPr id="223" name="矩形 222">
              <a:extLst>
                <a:ext uri="{FF2B5EF4-FFF2-40B4-BE49-F238E27FC236}">
                  <a16:creationId xmlns:a16="http://schemas.microsoft.com/office/drawing/2014/main" id="{80D4D348-9242-4AE3-B622-449695726FBB}"/>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b="1" dirty="0">
                  <a:solidFill>
                    <a:schemeClr val="tx1"/>
                  </a:solidFill>
                </a:rPr>
                <a:t>工厂价</a:t>
              </a:r>
            </a:p>
          </p:txBody>
        </p:sp>
        <p:sp>
          <p:nvSpPr>
            <p:cNvPr id="224" name="矩形 223">
              <a:extLst>
                <a:ext uri="{FF2B5EF4-FFF2-40B4-BE49-F238E27FC236}">
                  <a16:creationId xmlns:a16="http://schemas.microsoft.com/office/drawing/2014/main" id="{CAF92CBC-7122-44D6-B8F9-42A0AF39E64F}"/>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grpSp>
      <p:sp>
        <p:nvSpPr>
          <p:cNvPr id="234" name="矩形 233">
            <a:extLst>
              <a:ext uri="{FF2B5EF4-FFF2-40B4-BE49-F238E27FC236}">
                <a16:creationId xmlns:a16="http://schemas.microsoft.com/office/drawing/2014/main" id="{2707D3FE-A9DE-4291-966F-CD39A0CD7DF3}"/>
              </a:ext>
            </a:extLst>
          </p:cNvPr>
          <p:cNvSpPr/>
          <p:nvPr/>
        </p:nvSpPr>
        <p:spPr>
          <a:xfrm>
            <a:off x="8252871" y="829604"/>
            <a:ext cx="3799429" cy="715594"/>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t>后续明细补差计算应对方案</a:t>
            </a:r>
          </a:p>
        </p:txBody>
      </p:sp>
      <p:sp>
        <p:nvSpPr>
          <p:cNvPr id="235" name="矩形 234">
            <a:extLst>
              <a:ext uri="{FF2B5EF4-FFF2-40B4-BE49-F238E27FC236}">
                <a16:creationId xmlns:a16="http://schemas.microsoft.com/office/drawing/2014/main" id="{9DAEA051-ED30-40AA-B26B-4A1C98878AB6}"/>
              </a:ext>
            </a:extLst>
          </p:cNvPr>
          <p:cNvSpPr/>
          <p:nvPr/>
        </p:nvSpPr>
        <p:spPr>
          <a:xfrm>
            <a:off x="128384" y="5627457"/>
            <a:ext cx="1671145" cy="9704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b="1" dirty="0"/>
              <a:t>广分明细补差情况抽查结果</a:t>
            </a:r>
            <a:endParaRPr lang="en-US" altLang="zh-CN" b="1" dirty="0"/>
          </a:p>
          <a:p>
            <a:pPr algn="ctr"/>
            <a:r>
              <a:rPr lang="zh-CN" altLang="en-US" b="1" dirty="0"/>
              <a:t>（</a:t>
            </a:r>
            <a:r>
              <a:rPr lang="zh-CN" altLang="en-US" sz="1200" b="1" dirty="0"/>
              <a:t>随机</a:t>
            </a:r>
            <a:r>
              <a:rPr lang="en-US" altLang="zh-CN" sz="1200" b="1" dirty="0">
                <a:solidFill>
                  <a:srgbClr val="FF0000"/>
                </a:solidFill>
              </a:rPr>
              <a:t>100</a:t>
            </a:r>
            <a:r>
              <a:rPr lang="zh-CN" altLang="en-US" sz="1200" b="1" dirty="0"/>
              <a:t>单</a:t>
            </a:r>
            <a:r>
              <a:rPr lang="zh-CN" altLang="en-US" b="1" dirty="0"/>
              <a:t>）</a:t>
            </a:r>
          </a:p>
        </p:txBody>
      </p:sp>
      <p:sp>
        <p:nvSpPr>
          <p:cNvPr id="237" name="矩形 236">
            <a:extLst>
              <a:ext uri="{FF2B5EF4-FFF2-40B4-BE49-F238E27FC236}">
                <a16:creationId xmlns:a16="http://schemas.microsoft.com/office/drawing/2014/main" id="{672C8DFD-1E93-4B9C-ACF5-99F0B22FF462}"/>
              </a:ext>
            </a:extLst>
          </p:cNvPr>
          <p:cNvSpPr/>
          <p:nvPr/>
        </p:nvSpPr>
        <p:spPr>
          <a:xfrm>
            <a:off x="1931786" y="5627455"/>
            <a:ext cx="1545850" cy="970408"/>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zh-CN" sz="2800" b="1" dirty="0">
                <a:solidFill>
                  <a:schemeClr val="tx1"/>
                </a:solidFill>
                <a:sym typeface="Wingdings" panose="05000000000000000000" pitchFamily="2" charset="2"/>
              </a:rPr>
              <a:t>69</a:t>
            </a:r>
            <a:r>
              <a:rPr lang="zh-CN" altLang="en-US" sz="1600" dirty="0">
                <a:sym typeface="Wingdings" panose="05000000000000000000" pitchFamily="2" charset="2"/>
              </a:rPr>
              <a:t>单</a:t>
            </a:r>
            <a:endParaRPr lang="zh-CN" altLang="en-US" sz="2800" dirty="0"/>
          </a:p>
        </p:txBody>
      </p:sp>
      <p:sp>
        <p:nvSpPr>
          <p:cNvPr id="238" name="矩形 237">
            <a:extLst>
              <a:ext uri="{FF2B5EF4-FFF2-40B4-BE49-F238E27FC236}">
                <a16:creationId xmlns:a16="http://schemas.microsoft.com/office/drawing/2014/main" id="{825E6DA9-BDF0-4893-BADE-6CEC514D3D93}"/>
              </a:ext>
            </a:extLst>
          </p:cNvPr>
          <p:cNvSpPr/>
          <p:nvPr/>
        </p:nvSpPr>
        <p:spPr>
          <a:xfrm>
            <a:off x="1944315" y="6312011"/>
            <a:ext cx="1534192" cy="285852"/>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100" b="1" dirty="0">
                <a:solidFill>
                  <a:schemeClr val="tx1"/>
                </a:solidFill>
              </a:rPr>
              <a:t>不包含套</a:t>
            </a:r>
            <a:r>
              <a:rPr lang="en-US" altLang="zh-CN" sz="1100" b="1" dirty="0">
                <a:solidFill>
                  <a:schemeClr val="tx1"/>
                </a:solidFill>
              </a:rPr>
              <a:t>/</a:t>
            </a:r>
            <a:r>
              <a:rPr lang="zh-CN" altLang="en-US" sz="1100" b="1" dirty="0">
                <a:solidFill>
                  <a:schemeClr val="tx1"/>
                </a:solidFill>
              </a:rPr>
              <a:t>组明细补差</a:t>
            </a:r>
          </a:p>
        </p:txBody>
      </p:sp>
      <p:sp>
        <p:nvSpPr>
          <p:cNvPr id="239" name="矩形 238">
            <a:extLst>
              <a:ext uri="{FF2B5EF4-FFF2-40B4-BE49-F238E27FC236}">
                <a16:creationId xmlns:a16="http://schemas.microsoft.com/office/drawing/2014/main" id="{5537B0DF-7C9E-4D68-B94B-B5B769DD13CC}"/>
              </a:ext>
            </a:extLst>
          </p:cNvPr>
          <p:cNvSpPr/>
          <p:nvPr/>
        </p:nvSpPr>
        <p:spPr>
          <a:xfrm>
            <a:off x="3498866" y="5627455"/>
            <a:ext cx="1797033" cy="970408"/>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zh-CN" sz="2800" b="1" dirty="0">
                <a:solidFill>
                  <a:schemeClr val="tx1"/>
                </a:solidFill>
                <a:sym typeface="Wingdings" panose="05000000000000000000" pitchFamily="2" charset="2"/>
              </a:rPr>
              <a:t>27</a:t>
            </a:r>
            <a:r>
              <a:rPr lang="zh-CN" altLang="en-US" sz="1600" dirty="0">
                <a:sym typeface="Wingdings" panose="05000000000000000000" pitchFamily="2" charset="2"/>
              </a:rPr>
              <a:t>单</a:t>
            </a:r>
            <a:endParaRPr lang="zh-CN" altLang="en-US" sz="1600" dirty="0"/>
          </a:p>
        </p:txBody>
      </p:sp>
      <p:sp>
        <p:nvSpPr>
          <p:cNvPr id="240" name="矩形 239">
            <a:extLst>
              <a:ext uri="{FF2B5EF4-FFF2-40B4-BE49-F238E27FC236}">
                <a16:creationId xmlns:a16="http://schemas.microsoft.com/office/drawing/2014/main" id="{35A3B069-B41C-49DC-B97E-7F8822040908}"/>
              </a:ext>
            </a:extLst>
          </p:cNvPr>
          <p:cNvSpPr/>
          <p:nvPr/>
        </p:nvSpPr>
        <p:spPr>
          <a:xfrm>
            <a:off x="3511393" y="6312011"/>
            <a:ext cx="1783480" cy="285852"/>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100" b="1" dirty="0">
                <a:solidFill>
                  <a:schemeClr val="tx1"/>
                </a:solidFill>
              </a:rPr>
              <a:t>包含可计算套</a:t>
            </a:r>
            <a:r>
              <a:rPr lang="en-US" altLang="zh-CN" sz="1100" b="1" dirty="0">
                <a:solidFill>
                  <a:schemeClr val="tx1"/>
                </a:solidFill>
              </a:rPr>
              <a:t>/</a:t>
            </a:r>
            <a:r>
              <a:rPr lang="zh-CN" altLang="en-US" sz="1100" b="1" dirty="0">
                <a:solidFill>
                  <a:schemeClr val="tx1"/>
                </a:solidFill>
              </a:rPr>
              <a:t>组明细补差</a:t>
            </a:r>
          </a:p>
        </p:txBody>
      </p:sp>
      <p:sp>
        <p:nvSpPr>
          <p:cNvPr id="241" name="矩形 240">
            <a:extLst>
              <a:ext uri="{FF2B5EF4-FFF2-40B4-BE49-F238E27FC236}">
                <a16:creationId xmlns:a16="http://schemas.microsoft.com/office/drawing/2014/main" id="{E448244C-B8B3-427B-A088-92F568AF6BE7}"/>
              </a:ext>
            </a:extLst>
          </p:cNvPr>
          <p:cNvSpPr/>
          <p:nvPr/>
        </p:nvSpPr>
        <p:spPr>
          <a:xfrm>
            <a:off x="8252868" y="1540447"/>
            <a:ext cx="3799431" cy="1367853"/>
          </a:xfrm>
          <a:prstGeom prst="rect">
            <a:avLst/>
          </a:prstGeom>
          <a:gradFill>
            <a:gsLst>
              <a:gs pos="0">
                <a:schemeClr val="accent2">
                  <a:lumMod val="110000"/>
                  <a:satMod val="105000"/>
                  <a:tint val="67000"/>
                  <a:alpha val="20000"/>
                </a:schemeClr>
              </a:gs>
              <a:gs pos="50000">
                <a:schemeClr val="accent2">
                  <a:lumMod val="105000"/>
                  <a:satMod val="103000"/>
                  <a:tint val="73000"/>
                  <a:alpha val="20000"/>
                </a:schemeClr>
              </a:gs>
              <a:gs pos="100000">
                <a:schemeClr val="accent2">
                  <a:lumMod val="105000"/>
                  <a:satMod val="109000"/>
                  <a:tint val="81000"/>
                  <a:alpha val="20000"/>
                </a:schemeClr>
              </a:gs>
            </a:gsLst>
          </a:gradFill>
        </p:spPr>
        <p:style>
          <a:lnRef idx="1">
            <a:schemeClr val="accent2"/>
          </a:lnRef>
          <a:fillRef idx="2">
            <a:schemeClr val="accent2"/>
          </a:fillRef>
          <a:effectRef idx="1">
            <a:schemeClr val="accent2"/>
          </a:effectRef>
          <a:fontRef idx="minor">
            <a:schemeClr val="dk1"/>
          </a:fontRef>
        </p:style>
        <p:txBody>
          <a:bodyPr rtlCol="0" anchor="t"/>
          <a:lstStyle/>
          <a:p>
            <a:pPr marL="285750" indent="-285750">
              <a:buFont typeface="Wingdings" panose="05000000000000000000" pitchFamily="2" charset="2"/>
              <a:buChar char="n"/>
            </a:pPr>
            <a:r>
              <a:rPr lang="zh-CN" altLang="en-US" b="1" dirty="0">
                <a:solidFill>
                  <a:srgbClr val="FF0000"/>
                </a:solidFill>
              </a:rPr>
              <a:t>套餐、组合件设置要求：</a:t>
            </a:r>
            <a:endParaRPr lang="en-US" altLang="zh-CN" b="1" dirty="0">
              <a:solidFill>
                <a:srgbClr val="FF0000"/>
              </a:solidFill>
            </a:endParaRPr>
          </a:p>
          <a:p>
            <a:pPr marL="177800"/>
            <a:r>
              <a:rPr lang="en-US" altLang="zh-CN" sz="1600" dirty="0">
                <a:solidFill>
                  <a:schemeClr val="tx1"/>
                </a:solidFill>
              </a:rPr>
              <a:t>1</a:t>
            </a:r>
            <a:r>
              <a:rPr lang="zh-CN" altLang="en-US" sz="1600" dirty="0">
                <a:solidFill>
                  <a:schemeClr val="tx1"/>
                </a:solidFill>
              </a:rPr>
              <a:t>、允许套餐、组合件组成按</a:t>
            </a:r>
            <a:r>
              <a:rPr lang="zh-CN" altLang="en-US" sz="1600" b="1" dirty="0">
                <a:solidFill>
                  <a:schemeClr val="tx1"/>
                </a:solidFill>
              </a:rPr>
              <a:t>类别选择</a:t>
            </a:r>
            <a:r>
              <a:rPr lang="zh-CN" altLang="en-US" sz="1600" dirty="0">
                <a:solidFill>
                  <a:schemeClr val="tx1"/>
                </a:solidFill>
              </a:rPr>
              <a:t>或按记录</a:t>
            </a:r>
            <a:r>
              <a:rPr lang="zh-CN" altLang="en-US" sz="1600" b="1" dirty="0">
                <a:solidFill>
                  <a:schemeClr val="tx1"/>
                </a:solidFill>
              </a:rPr>
              <a:t>明细多选</a:t>
            </a:r>
            <a:r>
              <a:rPr lang="zh-CN" altLang="en-US" sz="1600" dirty="0">
                <a:solidFill>
                  <a:schemeClr val="tx1"/>
                </a:solidFill>
              </a:rPr>
              <a:t>；</a:t>
            </a:r>
            <a:endParaRPr lang="en-US" altLang="zh-CN" sz="1600" dirty="0">
              <a:solidFill>
                <a:schemeClr val="tx1"/>
              </a:solidFill>
            </a:endParaRPr>
          </a:p>
          <a:p>
            <a:pPr marL="177800"/>
            <a:r>
              <a:rPr lang="en-US" altLang="zh-CN" sz="1600" dirty="0">
                <a:solidFill>
                  <a:schemeClr val="tx1"/>
                </a:solidFill>
              </a:rPr>
              <a:t>2</a:t>
            </a:r>
            <a:r>
              <a:rPr lang="zh-CN" altLang="en-US" sz="1600" dirty="0">
                <a:solidFill>
                  <a:schemeClr val="tx1"/>
                </a:solidFill>
              </a:rPr>
              <a:t>、套餐、组合件组成明细必须设定</a:t>
            </a:r>
            <a:r>
              <a:rPr lang="zh-CN" altLang="en-US" sz="1600" b="1" dirty="0">
                <a:solidFill>
                  <a:schemeClr val="tx1"/>
                </a:solidFill>
              </a:rPr>
              <a:t>营销特殊价</a:t>
            </a:r>
            <a:r>
              <a:rPr lang="zh-CN" altLang="en-US" sz="1600" dirty="0">
                <a:solidFill>
                  <a:schemeClr val="tx1"/>
                </a:solidFill>
              </a:rPr>
              <a:t>；</a:t>
            </a:r>
            <a:endParaRPr lang="en-US" altLang="zh-CN" sz="1600" dirty="0">
              <a:solidFill>
                <a:schemeClr val="tx1"/>
              </a:solidFill>
            </a:endParaRPr>
          </a:p>
        </p:txBody>
      </p:sp>
      <p:sp>
        <p:nvSpPr>
          <p:cNvPr id="5" name="任意多边形: 形状 4">
            <a:extLst>
              <a:ext uri="{FF2B5EF4-FFF2-40B4-BE49-F238E27FC236}">
                <a16:creationId xmlns:a16="http://schemas.microsoft.com/office/drawing/2014/main" id="{425B8D2B-98AC-4E3C-886E-780A0AE4FFD9}"/>
              </a:ext>
            </a:extLst>
          </p:cNvPr>
          <p:cNvSpPr/>
          <p:nvPr/>
        </p:nvSpPr>
        <p:spPr>
          <a:xfrm>
            <a:off x="7213601" y="1562100"/>
            <a:ext cx="1054100" cy="5016500"/>
          </a:xfrm>
          <a:custGeom>
            <a:avLst/>
            <a:gdLst>
              <a:gd name="connsiteX0" fmla="*/ 0 w 1054100"/>
              <a:gd name="connsiteY0" fmla="*/ 6350 h 5016500"/>
              <a:gd name="connsiteX1" fmla="*/ 1054100 w 1054100"/>
              <a:gd name="connsiteY1" fmla="*/ 0 h 5016500"/>
              <a:gd name="connsiteX2" fmla="*/ 1054100 w 1054100"/>
              <a:gd name="connsiteY2" fmla="*/ 5016500 h 5016500"/>
              <a:gd name="connsiteX3" fmla="*/ 0 w 1054100"/>
              <a:gd name="connsiteY3" fmla="*/ 2673350 h 5016500"/>
              <a:gd name="connsiteX4" fmla="*/ 0 w 1054100"/>
              <a:gd name="connsiteY4" fmla="*/ 6350 h 5016500"/>
              <a:gd name="connsiteX0" fmla="*/ 0 w 1054100"/>
              <a:gd name="connsiteY0" fmla="*/ 6350 h 5016500"/>
              <a:gd name="connsiteX1" fmla="*/ 1054100 w 1054100"/>
              <a:gd name="connsiteY1" fmla="*/ 0 h 5016500"/>
              <a:gd name="connsiteX2" fmla="*/ 1054100 w 1054100"/>
              <a:gd name="connsiteY2" fmla="*/ 5016500 h 5016500"/>
              <a:gd name="connsiteX3" fmla="*/ 0 w 1054100"/>
              <a:gd name="connsiteY3" fmla="*/ 2984500 h 5016500"/>
              <a:gd name="connsiteX4" fmla="*/ 0 w 1054100"/>
              <a:gd name="connsiteY4" fmla="*/ 6350 h 501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00" h="5016500">
                <a:moveTo>
                  <a:pt x="0" y="6350"/>
                </a:moveTo>
                <a:lnTo>
                  <a:pt x="1054100" y="0"/>
                </a:lnTo>
                <a:lnTo>
                  <a:pt x="1054100" y="5016500"/>
                </a:lnTo>
                <a:lnTo>
                  <a:pt x="0" y="2984500"/>
                </a:lnTo>
                <a:cubicBezTo>
                  <a:pt x="2117" y="2103967"/>
                  <a:pt x="4233" y="912283"/>
                  <a:pt x="0" y="6350"/>
                </a:cubicBezTo>
                <a:close/>
              </a:path>
            </a:pathLst>
          </a:custGeom>
          <a:gradFill>
            <a:gsLst>
              <a:gs pos="0">
                <a:schemeClr val="accent1">
                  <a:lumMod val="5000"/>
                  <a:lumOff val="95000"/>
                </a:schemeClr>
              </a:gs>
              <a:gs pos="100000">
                <a:schemeClr val="accent2">
                  <a:lumMod val="20000"/>
                  <a:lumOff val="80000"/>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194">
            <a:extLst>
              <a:ext uri="{FF2B5EF4-FFF2-40B4-BE49-F238E27FC236}">
                <a16:creationId xmlns:a16="http://schemas.microsoft.com/office/drawing/2014/main" id="{B3181B2A-A5C5-479C-B84D-728129CC093E}"/>
              </a:ext>
            </a:extLst>
          </p:cNvPr>
          <p:cNvSpPr/>
          <p:nvPr/>
        </p:nvSpPr>
        <p:spPr>
          <a:xfrm>
            <a:off x="128388" y="1576665"/>
            <a:ext cx="1671145" cy="1400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套餐</a:t>
            </a:r>
          </a:p>
        </p:txBody>
      </p:sp>
      <p:sp>
        <p:nvSpPr>
          <p:cNvPr id="196" name="矩形 195">
            <a:extLst>
              <a:ext uri="{FF2B5EF4-FFF2-40B4-BE49-F238E27FC236}">
                <a16:creationId xmlns:a16="http://schemas.microsoft.com/office/drawing/2014/main" id="{310B51CA-2AF4-47BD-87A8-6DC4216A5937}"/>
              </a:ext>
            </a:extLst>
          </p:cNvPr>
          <p:cNvSpPr/>
          <p:nvPr/>
        </p:nvSpPr>
        <p:spPr>
          <a:xfrm>
            <a:off x="128386" y="3097159"/>
            <a:ext cx="1671145" cy="1400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组合件</a:t>
            </a:r>
          </a:p>
        </p:txBody>
      </p:sp>
      <p:sp>
        <p:nvSpPr>
          <p:cNvPr id="200" name="矩形 199">
            <a:extLst>
              <a:ext uri="{FF2B5EF4-FFF2-40B4-BE49-F238E27FC236}">
                <a16:creationId xmlns:a16="http://schemas.microsoft.com/office/drawing/2014/main" id="{9C310E66-DFAC-4A27-AC88-F6610EC81438}"/>
              </a:ext>
            </a:extLst>
          </p:cNvPr>
          <p:cNvSpPr/>
          <p:nvPr/>
        </p:nvSpPr>
        <p:spPr>
          <a:xfrm>
            <a:off x="1919180" y="1596461"/>
            <a:ext cx="1325672" cy="1380255"/>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a:sym typeface="Wingdings" panose="05000000000000000000" pitchFamily="2" charset="2"/>
              </a:rPr>
              <a:t></a:t>
            </a:r>
            <a:endParaRPr lang="zh-CN" altLang="en-US" sz="2800" dirty="0"/>
          </a:p>
        </p:txBody>
      </p:sp>
      <p:sp>
        <p:nvSpPr>
          <p:cNvPr id="202" name="矩形 201">
            <a:extLst>
              <a:ext uri="{FF2B5EF4-FFF2-40B4-BE49-F238E27FC236}">
                <a16:creationId xmlns:a16="http://schemas.microsoft.com/office/drawing/2014/main" id="{909C217A-5B10-4354-9EAE-6751C312E3EC}"/>
              </a:ext>
            </a:extLst>
          </p:cNvPr>
          <p:cNvSpPr/>
          <p:nvPr/>
        </p:nvSpPr>
        <p:spPr>
          <a:xfrm>
            <a:off x="1919177" y="3097159"/>
            <a:ext cx="1325672" cy="1380255"/>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a:sym typeface="Wingdings" panose="05000000000000000000" pitchFamily="2" charset="2"/>
              </a:rPr>
              <a:t></a:t>
            </a:r>
            <a:endParaRPr lang="zh-CN" altLang="en-US" sz="2800" dirty="0"/>
          </a:p>
        </p:txBody>
      </p:sp>
      <p:sp>
        <p:nvSpPr>
          <p:cNvPr id="204" name="矩形 203">
            <a:extLst>
              <a:ext uri="{FF2B5EF4-FFF2-40B4-BE49-F238E27FC236}">
                <a16:creationId xmlns:a16="http://schemas.microsoft.com/office/drawing/2014/main" id="{C3177036-65E4-4128-BDFA-86B037BEFD60}"/>
              </a:ext>
            </a:extLst>
          </p:cNvPr>
          <p:cNvSpPr/>
          <p:nvPr/>
        </p:nvSpPr>
        <p:spPr>
          <a:xfrm>
            <a:off x="3334876" y="1596461"/>
            <a:ext cx="2118763" cy="1380255"/>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altLang="zh-CN" sz="1100" dirty="0">
              <a:sym typeface="Wingdings" panose="05000000000000000000" pitchFamily="2" charset="2"/>
            </a:endParaRPr>
          </a:p>
          <a:p>
            <a:pPr algn="ctr"/>
            <a:r>
              <a:rPr lang="zh-CN" altLang="en-US" sz="2800" dirty="0">
                <a:sym typeface="Wingdings" panose="05000000000000000000" pitchFamily="2" charset="2"/>
              </a:rPr>
              <a:t></a:t>
            </a:r>
            <a:endParaRPr lang="en-US" altLang="zh-CN" sz="2800" dirty="0">
              <a:sym typeface="Wingdings" panose="05000000000000000000" pitchFamily="2" charset="2"/>
            </a:endParaRPr>
          </a:p>
          <a:p>
            <a:r>
              <a:rPr lang="zh-CN" altLang="en-US" sz="1050" b="1" dirty="0">
                <a:sym typeface="Wingdings" panose="05000000000000000000" pitchFamily="2" charset="2"/>
              </a:rPr>
              <a:t>按整体计价模式补差：</a:t>
            </a:r>
            <a:endParaRPr lang="en-US" altLang="zh-CN" sz="1050" b="1" dirty="0">
              <a:sym typeface="Wingdings" panose="05000000000000000000" pitchFamily="2" charset="2"/>
            </a:endParaRPr>
          </a:p>
          <a:p>
            <a:r>
              <a:rPr lang="en-US" altLang="zh-CN" sz="1050" b="1" dirty="0">
                <a:sym typeface="Wingdings" panose="05000000000000000000" pitchFamily="2" charset="2"/>
              </a:rPr>
              <a:t>  </a:t>
            </a:r>
            <a:r>
              <a:rPr lang="zh-CN" altLang="en-US" sz="1050" dirty="0">
                <a:sym typeface="Wingdings" panose="05000000000000000000" pitchFamily="2" charset="2"/>
              </a:rPr>
              <a:t>展开、延米、投影、数量</a:t>
            </a:r>
            <a:r>
              <a:rPr lang="en-US" altLang="zh-CN" sz="1050" dirty="0">
                <a:sym typeface="Wingdings" panose="05000000000000000000" pitchFamily="2" charset="2"/>
              </a:rPr>
              <a:t>;</a:t>
            </a:r>
          </a:p>
          <a:p>
            <a:endParaRPr lang="en-US" altLang="zh-CN" sz="1200" dirty="0">
              <a:sym typeface="Wingdings" panose="05000000000000000000" pitchFamily="2" charset="2"/>
            </a:endParaRPr>
          </a:p>
        </p:txBody>
      </p:sp>
      <p:sp>
        <p:nvSpPr>
          <p:cNvPr id="207" name="矩形 206">
            <a:extLst>
              <a:ext uri="{FF2B5EF4-FFF2-40B4-BE49-F238E27FC236}">
                <a16:creationId xmlns:a16="http://schemas.microsoft.com/office/drawing/2014/main" id="{59B6B5A7-D5ED-4468-8C21-89A02B7FA7CA}"/>
              </a:ext>
            </a:extLst>
          </p:cNvPr>
          <p:cNvSpPr/>
          <p:nvPr/>
        </p:nvSpPr>
        <p:spPr>
          <a:xfrm>
            <a:off x="5531507" y="1596461"/>
            <a:ext cx="1671145" cy="13802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800" dirty="0">
                <a:solidFill>
                  <a:srgbClr val="FF0000"/>
                </a:solidFill>
                <a:sym typeface="Wingdings" panose="05000000000000000000" pitchFamily="2" charset="2"/>
              </a:rPr>
              <a:t></a:t>
            </a:r>
            <a:endParaRPr lang="en-US" altLang="zh-CN" sz="2800" dirty="0">
              <a:solidFill>
                <a:srgbClr val="FF0000"/>
              </a:solidFill>
              <a:sym typeface="Wingdings" panose="05000000000000000000" pitchFamily="2" charset="2"/>
            </a:endParaRPr>
          </a:p>
          <a:p>
            <a:pPr lvl="0"/>
            <a:r>
              <a:rPr lang="zh-CN" altLang="en-US" sz="1050" b="1" dirty="0">
                <a:solidFill>
                  <a:prstClr val="black"/>
                </a:solidFill>
                <a:sym typeface="Wingdings" panose="05000000000000000000" pitchFamily="2" charset="2"/>
              </a:rPr>
              <a:t>按套餐明细特殊价补差：</a:t>
            </a:r>
            <a:endParaRPr lang="en-US" altLang="zh-CN" sz="1050" b="1" dirty="0">
              <a:solidFill>
                <a:prstClr val="black"/>
              </a:solidFill>
              <a:sym typeface="Wingdings" panose="05000000000000000000" pitchFamily="2" charset="2"/>
            </a:endParaRPr>
          </a:p>
          <a:p>
            <a:pPr lvl="0"/>
            <a:r>
              <a:rPr lang="en-US" altLang="zh-CN" sz="1050" dirty="0">
                <a:solidFill>
                  <a:prstClr val="black"/>
                </a:solidFill>
                <a:sym typeface="Wingdings" panose="05000000000000000000" pitchFamily="2" charset="2"/>
              </a:rPr>
              <a:t>1</a:t>
            </a:r>
            <a:r>
              <a:rPr lang="zh-CN" altLang="en-US" sz="1050" dirty="0">
                <a:solidFill>
                  <a:prstClr val="black"/>
                </a:solidFill>
                <a:sym typeface="Wingdings" panose="05000000000000000000" pitchFamily="2" charset="2"/>
              </a:rPr>
              <a:t>、工艺、材质、花色</a:t>
            </a:r>
            <a:r>
              <a:rPr lang="en-US" altLang="zh-CN" sz="1050" dirty="0">
                <a:solidFill>
                  <a:prstClr val="black"/>
                </a:solidFill>
                <a:sym typeface="Wingdings" panose="05000000000000000000" pitchFamily="2" charset="2"/>
              </a:rPr>
              <a:t>;</a:t>
            </a:r>
          </a:p>
          <a:p>
            <a:pPr lvl="0"/>
            <a:r>
              <a:rPr lang="en-US" altLang="zh-CN" sz="1050" dirty="0">
                <a:solidFill>
                  <a:prstClr val="black"/>
                </a:solidFill>
                <a:sym typeface="Wingdings" panose="05000000000000000000" pitchFamily="2" charset="2"/>
              </a:rPr>
              <a:t>2</a:t>
            </a:r>
            <a:r>
              <a:rPr lang="zh-CN" altLang="en-US" sz="1050" dirty="0">
                <a:solidFill>
                  <a:prstClr val="black"/>
                </a:solidFill>
                <a:sym typeface="Wingdings" panose="05000000000000000000" pitchFamily="2" charset="2"/>
              </a:rPr>
              <a:t>、长、宽、深</a:t>
            </a:r>
            <a:r>
              <a:rPr lang="en-US" altLang="zh-CN" sz="1050" dirty="0">
                <a:solidFill>
                  <a:prstClr val="black"/>
                </a:solidFill>
                <a:sym typeface="Wingdings" panose="05000000000000000000" pitchFamily="2" charset="2"/>
              </a:rPr>
              <a:t>;</a:t>
            </a:r>
          </a:p>
          <a:p>
            <a:pPr algn="ctr"/>
            <a:endParaRPr lang="zh-CN" altLang="en-US" sz="2800" dirty="0">
              <a:solidFill>
                <a:srgbClr val="FF0000"/>
              </a:solidFill>
            </a:endParaRPr>
          </a:p>
        </p:txBody>
      </p:sp>
      <p:sp>
        <p:nvSpPr>
          <p:cNvPr id="208" name="矩形 207">
            <a:extLst>
              <a:ext uri="{FF2B5EF4-FFF2-40B4-BE49-F238E27FC236}">
                <a16:creationId xmlns:a16="http://schemas.microsoft.com/office/drawing/2014/main" id="{5BCBF32A-4C2A-46F4-BD76-BC4DBFEDEBD5}"/>
              </a:ext>
            </a:extLst>
          </p:cNvPr>
          <p:cNvSpPr/>
          <p:nvPr/>
        </p:nvSpPr>
        <p:spPr>
          <a:xfrm>
            <a:off x="5531504" y="3097159"/>
            <a:ext cx="1671145" cy="13802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800" dirty="0">
                <a:solidFill>
                  <a:srgbClr val="FF0000"/>
                </a:solidFill>
                <a:sym typeface="Wingdings" panose="05000000000000000000" pitchFamily="2" charset="2"/>
              </a:rPr>
              <a:t></a:t>
            </a:r>
            <a:endParaRPr lang="en-US" altLang="zh-CN" sz="2800" dirty="0">
              <a:solidFill>
                <a:srgbClr val="FF0000"/>
              </a:solidFill>
              <a:sym typeface="Wingdings" panose="05000000000000000000" pitchFamily="2" charset="2"/>
            </a:endParaRPr>
          </a:p>
          <a:p>
            <a:r>
              <a:rPr lang="zh-CN" altLang="en-US" sz="1050" b="1" dirty="0">
                <a:solidFill>
                  <a:prstClr val="black"/>
                </a:solidFill>
                <a:sym typeface="Wingdings" panose="05000000000000000000" pitchFamily="2" charset="2"/>
              </a:rPr>
              <a:t>按组合件明细特殊价补差：</a:t>
            </a:r>
            <a:endParaRPr lang="en-US" altLang="zh-CN" sz="1050" dirty="0">
              <a:solidFill>
                <a:prstClr val="black"/>
              </a:solidFill>
              <a:sym typeface="Wingdings" panose="05000000000000000000" pitchFamily="2" charset="2"/>
            </a:endParaRPr>
          </a:p>
          <a:p>
            <a:pPr lvl="0"/>
            <a:r>
              <a:rPr lang="en-US" altLang="zh-CN" sz="1050" dirty="0">
                <a:solidFill>
                  <a:prstClr val="black"/>
                </a:solidFill>
                <a:sym typeface="Wingdings" panose="05000000000000000000" pitchFamily="2" charset="2"/>
              </a:rPr>
              <a:t>1</a:t>
            </a:r>
            <a:r>
              <a:rPr lang="zh-CN" altLang="en-US" sz="1050" dirty="0">
                <a:solidFill>
                  <a:prstClr val="black"/>
                </a:solidFill>
                <a:sym typeface="Wingdings" panose="05000000000000000000" pitchFamily="2" charset="2"/>
              </a:rPr>
              <a:t>、工艺、材质、花色</a:t>
            </a:r>
            <a:r>
              <a:rPr lang="en-US" altLang="zh-CN" sz="1050" dirty="0">
                <a:solidFill>
                  <a:prstClr val="black"/>
                </a:solidFill>
                <a:sym typeface="Wingdings" panose="05000000000000000000" pitchFamily="2" charset="2"/>
              </a:rPr>
              <a:t>;</a:t>
            </a:r>
          </a:p>
          <a:p>
            <a:pPr lvl="0"/>
            <a:endParaRPr lang="en-US" altLang="zh-CN" sz="1050" dirty="0">
              <a:solidFill>
                <a:prstClr val="black"/>
              </a:solidFill>
              <a:sym typeface="Wingdings" panose="05000000000000000000" pitchFamily="2" charset="2"/>
            </a:endParaRPr>
          </a:p>
        </p:txBody>
      </p:sp>
      <p:grpSp>
        <p:nvGrpSpPr>
          <p:cNvPr id="225" name="组合 224">
            <a:extLst>
              <a:ext uri="{FF2B5EF4-FFF2-40B4-BE49-F238E27FC236}">
                <a16:creationId xmlns:a16="http://schemas.microsoft.com/office/drawing/2014/main" id="{1118E84A-1774-4B31-8658-054C7564AF18}"/>
              </a:ext>
            </a:extLst>
          </p:cNvPr>
          <p:cNvGrpSpPr/>
          <p:nvPr/>
        </p:nvGrpSpPr>
        <p:grpSpPr>
          <a:xfrm>
            <a:off x="1934550" y="4158855"/>
            <a:ext cx="1325672" cy="305075"/>
            <a:chOff x="2353268" y="3429000"/>
            <a:chExt cx="1777300" cy="184602"/>
          </a:xfrm>
        </p:grpSpPr>
        <p:sp>
          <p:nvSpPr>
            <p:cNvPr id="226" name="矩形 225">
              <a:extLst>
                <a:ext uri="{FF2B5EF4-FFF2-40B4-BE49-F238E27FC236}">
                  <a16:creationId xmlns:a16="http://schemas.microsoft.com/office/drawing/2014/main" id="{135D8E91-9026-4FEA-9DFF-99337C683346}"/>
                </a:ext>
              </a:extLst>
            </p:cNvPr>
            <p:cNvSpPr/>
            <p:nvPr/>
          </p:nvSpPr>
          <p:spPr>
            <a:xfrm>
              <a:off x="2353268" y="3429000"/>
              <a:ext cx="883418" cy="1846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b="1" dirty="0">
                  <a:solidFill>
                    <a:schemeClr val="tx1"/>
                  </a:solidFill>
                </a:rPr>
                <a:t>工厂价</a:t>
              </a:r>
            </a:p>
          </p:txBody>
        </p:sp>
        <p:sp>
          <p:nvSpPr>
            <p:cNvPr id="227" name="矩形 226">
              <a:extLst>
                <a:ext uri="{FF2B5EF4-FFF2-40B4-BE49-F238E27FC236}">
                  <a16:creationId xmlns:a16="http://schemas.microsoft.com/office/drawing/2014/main" id="{B6DB37A3-7FAF-4D27-B3DC-3F3A2ACC90FE}"/>
                </a:ext>
              </a:extLst>
            </p:cNvPr>
            <p:cNvSpPr/>
            <p:nvPr/>
          </p:nvSpPr>
          <p:spPr>
            <a:xfrm>
              <a:off x="3247150" y="3429000"/>
              <a:ext cx="883418" cy="1846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grpSp>
      <p:sp>
        <p:nvSpPr>
          <p:cNvPr id="228" name="矩形 227">
            <a:extLst>
              <a:ext uri="{FF2B5EF4-FFF2-40B4-BE49-F238E27FC236}">
                <a16:creationId xmlns:a16="http://schemas.microsoft.com/office/drawing/2014/main" id="{A378DE70-6759-46BB-B757-8DA4D174A149}"/>
              </a:ext>
            </a:extLst>
          </p:cNvPr>
          <p:cNvSpPr/>
          <p:nvPr/>
        </p:nvSpPr>
        <p:spPr>
          <a:xfrm>
            <a:off x="1931785" y="2672947"/>
            <a:ext cx="1317867" cy="3050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sp>
        <p:nvSpPr>
          <p:cNvPr id="229" name="矩形 228">
            <a:extLst>
              <a:ext uri="{FF2B5EF4-FFF2-40B4-BE49-F238E27FC236}">
                <a16:creationId xmlns:a16="http://schemas.microsoft.com/office/drawing/2014/main" id="{F77F6D93-6989-4EC8-B784-A20DB9319D97}"/>
              </a:ext>
            </a:extLst>
          </p:cNvPr>
          <p:cNvSpPr/>
          <p:nvPr/>
        </p:nvSpPr>
        <p:spPr>
          <a:xfrm>
            <a:off x="3347346" y="2690490"/>
            <a:ext cx="2106289" cy="3050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sp>
        <p:nvSpPr>
          <p:cNvPr id="230" name="矩形 229">
            <a:extLst>
              <a:ext uri="{FF2B5EF4-FFF2-40B4-BE49-F238E27FC236}">
                <a16:creationId xmlns:a16="http://schemas.microsoft.com/office/drawing/2014/main" id="{B2771346-8410-4529-BBEF-1ED6FF1C223B}"/>
              </a:ext>
            </a:extLst>
          </p:cNvPr>
          <p:cNvSpPr/>
          <p:nvPr/>
        </p:nvSpPr>
        <p:spPr>
          <a:xfrm>
            <a:off x="3347346" y="4158855"/>
            <a:ext cx="2106289" cy="3050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营销价</a:t>
            </a:r>
          </a:p>
        </p:txBody>
      </p:sp>
      <p:sp>
        <p:nvSpPr>
          <p:cNvPr id="231" name="矩形 230">
            <a:extLst>
              <a:ext uri="{FF2B5EF4-FFF2-40B4-BE49-F238E27FC236}">
                <a16:creationId xmlns:a16="http://schemas.microsoft.com/office/drawing/2014/main" id="{222A0879-7013-48DD-92F1-8919A40D53AE}"/>
              </a:ext>
            </a:extLst>
          </p:cNvPr>
          <p:cNvSpPr/>
          <p:nvPr/>
        </p:nvSpPr>
        <p:spPr>
          <a:xfrm>
            <a:off x="5541341" y="2690490"/>
            <a:ext cx="1661306" cy="305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b="1" dirty="0">
                <a:solidFill>
                  <a:schemeClr val="tx1"/>
                </a:solidFill>
              </a:rPr>
              <a:t>营销价</a:t>
            </a:r>
          </a:p>
        </p:txBody>
      </p:sp>
      <p:sp>
        <p:nvSpPr>
          <p:cNvPr id="232" name="矩形 231">
            <a:extLst>
              <a:ext uri="{FF2B5EF4-FFF2-40B4-BE49-F238E27FC236}">
                <a16:creationId xmlns:a16="http://schemas.microsoft.com/office/drawing/2014/main" id="{BE01F6E4-BBD4-42EB-9236-64304D09DD94}"/>
              </a:ext>
            </a:extLst>
          </p:cNvPr>
          <p:cNvSpPr/>
          <p:nvPr/>
        </p:nvSpPr>
        <p:spPr>
          <a:xfrm>
            <a:off x="5541341" y="4158855"/>
            <a:ext cx="1661306" cy="305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b="1" dirty="0">
                <a:solidFill>
                  <a:schemeClr val="tx1"/>
                </a:solidFill>
              </a:rPr>
              <a:t>营销价</a:t>
            </a:r>
          </a:p>
        </p:txBody>
      </p:sp>
      <p:sp>
        <p:nvSpPr>
          <p:cNvPr id="4" name="矩形 3">
            <a:extLst>
              <a:ext uri="{FF2B5EF4-FFF2-40B4-BE49-F238E27FC236}">
                <a16:creationId xmlns:a16="http://schemas.microsoft.com/office/drawing/2014/main" id="{0A723AD2-2631-43FA-8C75-EAF7FCEB9BC6}"/>
              </a:ext>
            </a:extLst>
          </p:cNvPr>
          <p:cNvSpPr/>
          <p:nvPr/>
        </p:nvSpPr>
        <p:spPr>
          <a:xfrm>
            <a:off x="5513267" y="1559496"/>
            <a:ext cx="1693984" cy="2958823"/>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矩形 242">
            <a:extLst>
              <a:ext uri="{FF2B5EF4-FFF2-40B4-BE49-F238E27FC236}">
                <a16:creationId xmlns:a16="http://schemas.microsoft.com/office/drawing/2014/main" id="{85806CFC-F931-43AA-ACA7-736AFE90839D}"/>
              </a:ext>
            </a:extLst>
          </p:cNvPr>
          <p:cNvSpPr/>
          <p:nvPr/>
        </p:nvSpPr>
        <p:spPr>
          <a:xfrm>
            <a:off x="5320829" y="5627455"/>
            <a:ext cx="1949921" cy="970408"/>
          </a:xfrm>
          <a:prstGeom prst="rect">
            <a:avLst/>
          </a:prstGeom>
          <a:gradFill>
            <a:gsLst>
              <a:gs pos="0">
                <a:schemeClr val="accent1">
                  <a:lumMod val="110000"/>
                  <a:satMod val="105000"/>
                  <a:tint val="67000"/>
                  <a:alpha val="20000"/>
                </a:schemeClr>
              </a:gs>
              <a:gs pos="50000">
                <a:schemeClr val="accent1">
                  <a:lumMod val="105000"/>
                  <a:satMod val="103000"/>
                  <a:tint val="73000"/>
                  <a:alpha val="20000"/>
                </a:schemeClr>
              </a:gs>
              <a:gs pos="100000">
                <a:schemeClr val="accent1">
                  <a:lumMod val="105000"/>
                  <a:satMod val="109000"/>
                  <a:tint val="81000"/>
                  <a:alpha val="20000"/>
                </a:schemeClr>
              </a:gs>
            </a:gsLst>
          </a:gradFill>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zh-CN" sz="2800" b="1" dirty="0">
                <a:solidFill>
                  <a:srgbClr val="FF0000"/>
                </a:solidFill>
                <a:sym typeface="Wingdings" panose="05000000000000000000" pitchFamily="2" charset="2"/>
              </a:rPr>
              <a:t>4</a:t>
            </a:r>
            <a:r>
              <a:rPr lang="zh-CN" altLang="en-US" sz="1600" dirty="0">
                <a:sym typeface="Wingdings" panose="05000000000000000000" pitchFamily="2" charset="2"/>
              </a:rPr>
              <a:t>单</a:t>
            </a:r>
            <a:endParaRPr lang="zh-CN" altLang="en-US" sz="1600" dirty="0"/>
          </a:p>
        </p:txBody>
      </p:sp>
      <p:sp>
        <p:nvSpPr>
          <p:cNvPr id="244" name="矩形 243">
            <a:extLst>
              <a:ext uri="{FF2B5EF4-FFF2-40B4-BE49-F238E27FC236}">
                <a16:creationId xmlns:a16="http://schemas.microsoft.com/office/drawing/2014/main" id="{3B1548F3-2A58-4809-89CF-0E352745F347}"/>
              </a:ext>
            </a:extLst>
          </p:cNvPr>
          <p:cNvSpPr/>
          <p:nvPr/>
        </p:nvSpPr>
        <p:spPr>
          <a:xfrm>
            <a:off x="5333355" y="6312011"/>
            <a:ext cx="1935215" cy="285852"/>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100" b="1" dirty="0">
                <a:solidFill>
                  <a:schemeClr val="tx1"/>
                </a:solidFill>
              </a:rPr>
              <a:t>包含不可计算套</a:t>
            </a:r>
            <a:r>
              <a:rPr lang="en-US" altLang="zh-CN" sz="1100" b="1" dirty="0">
                <a:solidFill>
                  <a:schemeClr val="tx1"/>
                </a:solidFill>
              </a:rPr>
              <a:t>/</a:t>
            </a:r>
            <a:r>
              <a:rPr lang="zh-CN" altLang="en-US" sz="1100" b="1" dirty="0">
                <a:solidFill>
                  <a:schemeClr val="tx1"/>
                </a:solidFill>
              </a:rPr>
              <a:t>组明细补差</a:t>
            </a:r>
          </a:p>
        </p:txBody>
      </p:sp>
      <p:sp>
        <p:nvSpPr>
          <p:cNvPr id="47" name="矩形 46">
            <a:extLst>
              <a:ext uri="{FF2B5EF4-FFF2-40B4-BE49-F238E27FC236}">
                <a16:creationId xmlns:a16="http://schemas.microsoft.com/office/drawing/2014/main" id="{15752E43-5865-4721-A9C6-28918A590337}"/>
              </a:ext>
            </a:extLst>
          </p:cNvPr>
          <p:cNvSpPr/>
          <p:nvPr/>
        </p:nvSpPr>
        <p:spPr>
          <a:xfrm>
            <a:off x="8252868" y="3013846"/>
            <a:ext cx="3799431" cy="1115627"/>
          </a:xfrm>
          <a:prstGeom prst="rect">
            <a:avLst/>
          </a:prstGeom>
          <a:gradFill>
            <a:gsLst>
              <a:gs pos="0">
                <a:schemeClr val="accent2">
                  <a:lumMod val="110000"/>
                  <a:satMod val="105000"/>
                  <a:tint val="67000"/>
                  <a:alpha val="20000"/>
                </a:schemeClr>
              </a:gs>
              <a:gs pos="50000">
                <a:schemeClr val="accent2">
                  <a:lumMod val="105000"/>
                  <a:satMod val="103000"/>
                  <a:tint val="73000"/>
                  <a:alpha val="20000"/>
                </a:schemeClr>
              </a:gs>
              <a:gs pos="100000">
                <a:schemeClr val="accent2">
                  <a:lumMod val="105000"/>
                  <a:satMod val="109000"/>
                  <a:tint val="81000"/>
                  <a:alpha val="20000"/>
                </a:schemeClr>
              </a:gs>
            </a:gsLst>
          </a:gradFill>
        </p:spPr>
        <p:style>
          <a:lnRef idx="1">
            <a:schemeClr val="accent2"/>
          </a:lnRef>
          <a:fillRef idx="2">
            <a:schemeClr val="accent2"/>
          </a:fillRef>
          <a:effectRef idx="1">
            <a:schemeClr val="accent2"/>
          </a:effectRef>
          <a:fontRef idx="minor">
            <a:schemeClr val="dk1"/>
          </a:fontRef>
        </p:style>
        <p:txBody>
          <a:bodyPr rtlCol="0" anchor="t"/>
          <a:lstStyle/>
          <a:p>
            <a:pPr marL="285750" indent="-285750">
              <a:buFont typeface="Wingdings" panose="05000000000000000000" pitchFamily="2" charset="2"/>
              <a:buChar char="n"/>
            </a:pPr>
            <a:r>
              <a:rPr lang="zh-CN" altLang="en-US" b="1" dirty="0">
                <a:solidFill>
                  <a:srgbClr val="FF0000"/>
                </a:solidFill>
              </a:rPr>
              <a:t>本期特例公式计价支持：</a:t>
            </a:r>
            <a:endParaRPr lang="en-US" altLang="zh-CN" b="1" dirty="0">
              <a:solidFill>
                <a:srgbClr val="FF0000"/>
              </a:solidFill>
            </a:endParaRPr>
          </a:p>
          <a:p>
            <a:pPr marL="177800"/>
            <a:r>
              <a:rPr lang="zh-CN" altLang="en-US" sz="1600" dirty="0">
                <a:solidFill>
                  <a:schemeClr val="tx1"/>
                </a:solidFill>
              </a:rPr>
              <a:t>仅支持如下明细补差计算：</a:t>
            </a:r>
            <a:endParaRPr lang="en-US" altLang="zh-CN" sz="1600" dirty="0">
              <a:solidFill>
                <a:schemeClr val="tx1"/>
              </a:solidFill>
            </a:endParaRPr>
          </a:p>
          <a:p>
            <a:pPr marL="177800"/>
            <a:r>
              <a:rPr lang="zh-CN" altLang="en-US" sz="1600" dirty="0">
                <a:solidFill>
                  <a:schemeClr val="tx1"/>
                </a:solidFill>
              </a:rPr>
              <a:t>统一营销标准价（</a:t>
            </a:r>
            <a:r>
              <a:rPr lang="en-US" altLang="zh-CN" sz="1600" dirty="0">
                <a:solidFill>
                  <a:schemeClr val="tx1"/>
                </a:solidFill>
              </a:rPr>
              <a:t>B</a:t>
            </a:r>
            <a:r>
              <a:rPr lang="en-US" altLang="zh-CN" sz="1100" dirty="0">
                <a:solidFill>
                  <a:schemeClr val="tx1"/>
                </a:solidFill>
              </a:rPr>
              <a:t>1</a:t>
            </a:r>
            <a:r>
              <a:rPr lang="zh-CN" altLang="en-US" sz="1100" dirty="0">
                <a:solidFill>
                  <a:schemeClr val="tx1"/>
                </a:solidFill>
              </a:rPr>
              <a:t>标准价</a:t>
            </a:r>
            <a:r>
              <a:rPr lang="zh-CN" altLang="en-US" sz="1600" dirty="0">
                <a:solidFill>
                  <a:schemeClr val="tx1"/>
                </a:solidFill>
              </a:rPr>
              <a:t>）</a:t>
            </a:r>
            <a:r>
              <a:rPr lang="en-US" altLang="zh-CN" sz="1600" dirty="0">
                <a:solidFill>
                  <a:schemeClr val="tx1"/>
                </a:solidFill>
              </a:rPr>
              <a:t>-</a:t>
            </a:r>
            <a:r>
              <a:rPr lang="zh-CN" altLang="en-US" sz="1600" dirty="0">
                <a:solidFill>
                  <a:schemeClr val="tx1"/>
                </a:solidFill>
              </a:rPr>
              <a:t>营销特殊价（</a:t>
            </a:r>
            <a:r>
              <a:rPr lang="en-US" altLang="zh-CN" sz="1600" dirty="0">
                <a:solidFill>
                  <a:schemeClr val="tx1"/>
                </a:solidFill>
              </a:rPr>
              <a:t>A</a:t>
            </a:r>
            <a:r>
              <a:rPr lang="en-US" altLang="zh-CN" sz="1100" dirty="0">
                <a:solidFill>
                  <a:schemeClr val="tx1"/>
                </a:solidFill>
              </a:rPr>
              <a:t>1</a:t>
            </a:r>
            <a:r>
              <a:rPr lang="zh-CN" altLang="en-US" sz="1100" dirty="0">
                <a:solidFill>
                  <a:schemeClr val="tx1"/>
                </a:solidFill>
              </a:rPr>
              <a:t>特殊价</a:t>
            </a:r>
            <a:r>
              <a:rPr lang="zh-CN" altLang="en-US" sz="1600" dirty="0">
                <a:solidFill>
                  <a:schemeClr val="tx1"/>
                </a:solidFill>
              </a:rPr>
              <a:t>） ；</a:t>
            </a:r>
            <a:endParaRPr lang="en-US" altLang="zh-CN" sz="1600" dirty="0">
              <a:solidFill>
                <a:schemeClr val="tx1"/>
              </a:solidFill>
            </a:endParaRPr>
          </a:p>
        </p:txBody>
      </p:sp>
      <p:sp>
        <p:nvSpPr>
          <p:cNvPr id="48" name="矩形 47">
            <a:extLst>
              <a:ext uri="{FF2B5EF4-FFF2-40B4-BE49-F238E27FC236}">
                <a16:creationId xmlns:a16="http://schemas.microsoft.com/office/drawing/2014/main" id="{7C492FBD-C14D-450C-B1AF-CCA4C94166D1}"/>
              </a:ext>
            </a:extLst>
          </p:cNvPr>
          <p:cNvSpPr/>
          <p:nvPr/>
        </p:nvSpPr>
        <p:spPr>
          <a:xfrm>
            <a:off x="8248231" y="4233120"/>
            <a:ext cx="3799431" cy="2297855"/>
          </a:xfrm>
          <a:prstGeom prst="rect">
            <a:avLst/>
          </a:prstGeom>
          <a:gradFill>
            <a:gsLst>
              <a:gs pos="0">
                <a:schemeClr val="accent2">
                  <a:lumMod val="110000"/>
                  <a:satMod val="105000"/>
                  <a:tint val="67000"/>
                  <a:alpha val="20000"/>
                </a:schemeClr>
              </a:gs>
              <a:gs pos="50000">
                <a:schemeClr val="accent2">
                  <a:lumMod val="105000"/>
                  <a:satMod val="103000"/>
                  <a:tint val="73000"/>
                  <a:alpha val="20000"/>
                </a:schemeClr>
              </a:gs>
              <a:gs pos="100000">
                <a:schemeClr val="accent2">
                  <a:lumMod val="105000"/>
                  <a:satMod val="109000"/>
                  <a:tint val="81000"/>
                  <a:alpha val="20000"/>
                </a:schemeClr>
              </a:gs>
            </a:gsLst>
          </a:gradFill>
        </p:spPr>
        <p:style>
          <a:lnRef idx="1">
            <a:schemeClr val="accent2"/>
          </a:lnRef>
          <a:fillRef idx="2">
            <a:schemeClr val="accent2"/>
          </a:fillRef>
          <a:effectRef idx="1">
            <a:schemeClr val="accent2"/>
          </a:effectRef>
          <a:fontRef idx="minor">
            <a:schemeClr val="dk1"/>
          </a:fontRef>
        </p:style>
        <p:txBody>
          <a:bodyPr rtlCol="0" anchor="t"/>
          <a:lstStyle/>
          <a:p>
            <a:pPr marL="285750" indent="-285750">
              <a:buFont typeface="Wingdings" panose="05000000000000000000" pitchFamily="2" charset="2"/>
              <a:buChar char="n"/>
            </a:pPr>
            <a:r>
              <a:rPr lang="zh-CN" altLang="en-US" b="1" dirty="0">
                <a:solidFill>
                  <a:srgbClr val="FF0000"/>
                </a:solidFill>
              </a:rPr>
              <a:t>其它暂不支持的特例处理：</a:t>
            </a:r>
            <a:endParaRPr lang="en-US" altLang="zh-CN" b="1" dirty="0">
              <a:solidFill>
                <a:srgbClr val="FF0000"/>
              </a:solidFill>
            </a:endParaRPr>
          </a:p>
          <a:p>
            <a:pPr marL="177800"/>
            <a:r>
              <a:rPr lang="en-US" altLang="zh-CN" sz="1600" dirty="0">
                <a:solidFill>
                  <a:schemeClr val="tx1"/>
                </a:solidFill>
              </a:rPr>
              <a:t>1</a:t>
            </a:r>
            <a:r>
              <a:rPr lang="zh-CN" altLang="en-US" sz="1600" dirty="0">
                <a:solidFill>
                  <a:schemeClr val="tx1"/>
                </a:solidFill>
              </a:rPr>
              <a:t>、不支持任何针对套餐、组合件明细记录的特殊价补差的营销计价处理；</a:t>
            </a:r>
            <a:endParaRPr lang="en-US" altLang="zh-CN" sz="1600" dirty="0">
              <a:solidFill>
                <a:schemeClr val="tx1"/>
              </a:solidFill>
            </a:endParaRPr>
          </a:p>
          <a:p>
            <a:pPr marL="177800"/>
            <a:r>
              <a:rPr lang="en-US" altLang="zh-CN" sz="1600" dirty="0">
                <a:solidFill>
                  <a:schemeClr val="tx1"/>
                </a:solidFill>
              </a:rPr>
              <a:t>2</a:t>
            </a:r>
            <a:r>
              <a:rPr lang="zh-CN" altLang="en-US" sz="1600" dirty="0">
                <a:solidFill>
                  <a:schemeClr val="tx1"/>
                </a:solidFill>
              </a:rPr>
              <a:t>、对于不能支持的特例处理，默认按元件补差计算，并进行高亮展示提醒；</a:t>
            </a:r>
            <a:endParaRPr lang="en-US" altLang="zh-CN" sz="1600" dirty="0">
              <a:solidFill>
                <a:schemeClr val="tx1"/>
              </a:solidFill>
            </a:endParaRPr>
          </a:p>
          <a:p>
            <a:pPr marL="177800"/>
            <a:r>
              <a:rPr lang="en-US" altLang="zh-CN" sz="1600" dirty="0">
                <a:solidFill>
                  <a:schemeClr val="tx1"/>
                </a:solidFill>
              </a:rPr>
              <a:t>3</a:t>
            </a:r>
            <a:r>
              <a:rPr lang="zh-CN" altLang="en-US" sz="1600" dirty="0">
                <a:solidFill>
                  <a:schemeClr val="tx1"/>
                </a:solidFill>
              </a:rPr>
              <a:t>、建议各事业线配合下发系统不支持的明细补差说明材料给各经销商；</a:t>
            </a:r>
            <a:endParaRPr lang="en-US" altLang="zh-CN" sz="1600" dirty="0">
              <a:solidFill>
                <a:schemeClr val="tx1"/>
              </a:solidFill>
            </a:endParaRPr>
          </a:p>
          <a:p>
            <a:pPr marL="177800"/>
            <a:r>
              <a:rPr lang="en-US" altLang="zh-CN" sz="1600" dirty="0">
                <a:solidFill>
                  <a:schemeClr val="tx1"/>
                </a:solidFill>
              </a:rPr>
              <a:t>4</a:t>
            </a:r>
            <a:r>
              <a:rPr lang="zh-CN" altLang="en-US" sz="1600" dirty="0">
                <a:solidFill>
                  <a:schemeClr val="tx1"/>
                </a:solidFill>
              </a:rPr>
              <a:t>、其它特例后续待后续梳理后再逐步确定支持方案；</a:t>
            </a:r>
            <a:endParaRPr lang="en-US" altLang="zh-CN" sz="1600" dirty="0">
              <a:solidFill>
                <a:schemeClr val="tx1"/>
              </a:solidFill>
            </a:endParaRPr>
          </a:p>
        </p:txBody>
      </p:sp>
      <p:graphicFrame>
        <p:nvGraphicFramePr>
          <p:cNvPr id="6" name="对象 5">
            <a:extLst>
              <a:ext uri="{FF2B5EF4-FFF2-40B4-BE49-F238E27FC236}">
                <a16:creationId xmlns:a16="http://schemas.microsoft.com/office/drawing/2014/main" id="{8066FB1A-7214-4918-941D-6222338FB007}"/>
              </a:ext>
            </a:extLst>
          </p:cNvPr>
          <p:cNvGraphicFramePr>
            <a:graphicFrameLocks noChangeAspect="1"/>
          </p:cNvGraphicFramePr>
          <p:nvPr>
            <p:extLst>
              <p:ext uri="{D42A27DB-BD31-4B8C-83A1-F6EECF244321}">
                <p14:modId xmlns:p14="http://schemas.microsoft.com/office/powerpoint/2010/main" val="1507692701"/>
              </p:ext>
            </p:extLst>
          </p:nvPr>
        </p:nvGraphicFramePr>
        <p:xfrm>
          <a:off x="7312025" y="5549207"/>
          <a:ext cx="914400" cy="766763"/>
        </p:xfrm>
        <a:graphic>
          <a:graphicData uri="http://schemas.openxmlformats.org/presentationml/2006/ole">
            <mc:AlternateContent xmlns:mc="http://schemas.openxmlformats.org/markup-compatibility/2006">
              <mc:Choice xmlns:v="urn:schemas-microsoft-com:vml" Requires="v">
                <p:oleObj spid="_x0000_s3137" name="Worksheet" showAsIcon="1" r:id="rId4" imgW="914400" imgH="766800" progId="Excel.Sheet.12">
                  <p:embed/>
                </p:oleObj>
              </mc:Choice>
              <mc:Fallback>
                <p:oleObj name="Worksheet" showAsIcon="1" r:id="rId4" imgW="914400" imgH="766800" progId="Excel.Sheet.12">
                  <p:embed/>
                  <p:pic>
                    <p:nvPicPr>
                      <p:cNvPr id="0" name=""/>
                      <p:cNvPicPr/>
                      <p:nvPr/>
                    </p:nvPicPr>
                    <p:blipFill>
                      <a:blip r:embed="rId5"/>
                      <a:stretch>
                        <a:fillRect/>
                      </a:stretch>
                    </p:blipFill>
                    <p:spPr>
                      <a:xfrm>
                        <a:off x="7312025" y="5549207"/>
                        <a:ext cx="914400" cy="766763"/>
                      </a:xfrm>
                      <a:prstGeom prst="rect">
                        <a:avLst/>
                      </a:prstGeom>
                      <a:ln>
                        <a:solidFill>
                          <a:schemeClr val="accent5"/>
                        </a:solidFill>
                      </a:ln>
                    </p:spPr>
                  </p:pic>
                </p:oleObj>
              </mc:Fallback>
            </mc:AlternateContent>
          </a:graphicData>
        </a:graphic>
      </p:graphicFrame>
    </p:spTree>
    <p:extLst>
      <p:ext uri="{BB962C8B-B14F-4D97-AF65-F5344CB8AC3E}">
        <p14:creationId xmlns:p14="http://schemas.microsoft.com/office/powerpoint/2010/main" val="1227471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B9ED5A25-9A9B-4ED8-949F-292C289FECD4}"/>
              </a:ext>
            </a:extLst>
          </p:cNvPr>
          <p:cNvGraphicFramePr>
            <a:graphicFrameLocks noChangeAspect="1"/>
          </p:cNvGraphicFramePr>
          <p:nvPr>
            <p:extLst>
              <p:ext uri="{D42A27DB-BD31-4B8C-83A1-F6EECF244321}">
                <p14:modId xmlns:p14="http://schemas.microsoft.com/office/powerpoint/2010/main" val="1456441056"/>
              </p:ext>
            </p:extLst>
          </p:nvPr>
        </p:nvGraphicFramePr>
        <p:xfrm>
          <a:off x="20534" y="591409"/>
          <a:ext cx="1468415" cy="1231328"/>
        </p:xfrm>
        <a:graphic>
          <a:graphicData uri="http://schemas.openxmlformats.org/presentationml/2006/ole">
            <mc:AlternateContent xmlns:mc="http://schemas.openxmlformats.org/markup-compatibility/2006">
              <mc:Choice xmlns:v="urn:schemas-microsoft-com:vml" Requires="v">
                <p:oleObj spid="_x0000_s2121" name="Visio" showAsIcon="1" r:id="rId3" imgW="914400" imgH="766800" progId="Visio.Drawing.15">
                  <p:embed/>
                </p:oleObj>
              </mc:Choice>
              <mc:Fallback>
                <p:oleObj name="Visio" showAsIcon="1" r:id="rId3" imgW="914400" imgH="766800" progId="Visio.Drawing.15">
                  <p:embed/>
                  <p:pic>
                    <p:nvPicPr>
                      <p:cNvPr id="0" name=""/>
                      <p:cNvPicPr/>
                      <p:nvPr/>
                    </p:nvPicPr>
                    <p:blipFill>
                      <a:blip r:embed="rId4"/>
                      <a:stretch>
                        <a:fillRect/>
                      </a:stretch>
                    </p:blipFill>
                    <p:spPr>
                      <a:xfrm>
                        <a:off x="20534" y="591409"/>
                        <a:ext cx="1468415" cy="1231328"/>
                      </a:xfrm>
                      <a:prstGeom prst="rect">
                        <a:avLst/>
                      </a:prstGeom>
                      <a:ln>
                        <a:solidFill>
                          <a:schemeClr val="accent1">
                            <a:shade val="50000"/>
                          </a:schemeClr>
                        </a:solidFill>
                      </a:ln>
                    </p:spPr>
                  </p:pic>
                </p:oleObj>
              </mc:Fallback>
            </mc:AlternateContent>
          </a:graphicData>
        </a:graphic>
      </p:graphicFrame>
      <p:sp>
        <p:nvSpPr>
          <p:cNvPr id="71" name="矩形 70">
            <a:extLst>
              <a:ext uri="{FF2B5EF4-FFF2-40B4-BE49-F238E27FC236}">
                <a16:creationId xmlns:a16="http://schemas.microsoft.com/office/drawing/2014/main" id="{11E6B36E-81B1-498B-B7CA-ADA84741DE0F}"/>
              </a:ext>
            </a:extLst>
          </p:cNvPr>
          <p:cNvSpPr/>
          <p:nvPr/>
        </p:nvSpPr>
        <p:spPr>
          <a:xfrm>
            <a:off x="2793039" y="5208868"/>
            <a:ext cx="4123610" cy="7257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3" name="矩形 72">
            <a:extLst>
              <a:ext uri="{FF2B5EF4-FFF2-40B4-BE49-F238E27FC236}">
                <a16:creationId xmlns:a16="http://schemas.microsoft.com/office/drawing/2014/main" id="{B8364203-53F5-4F4D-8DD6-FA07E4C2E6B6}"/>
              </a:ext>
            </a:extLst>
          </p:cNvPr>
          <p:cNvSpPr/>
          <p:nvPr/>
        </p:nvSpPr>
        <p:spPr>
          <a:xfrm>
            <a:off x="7547431" y="5222827"/>
            <a:ext cx="4349763" cy="7257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4" name="文本框 73">
            <a:extLst>
              <a:ext uri="{FF2B5EF4-FFF2-40B4-BE49-F238E27FC236}">
                <a16:creationId xmlns:a16="http://schemas.microsoft.com/office/drawing/2014/main" id="{0A7C1EF0-5A7F-4317-BA32-F8B9C63AAEA3}"/>
              </a:ext>
            </a:extLst>
          </p:cNvPr>
          <p:cNvSpPr txBox="1"/>
          <p:nvPr/>
        </p:nvSpPr>
        <p:spPr>
          <a:xfrm>
            <a:off x="128384" y="148107"/>
            <a:ext cx="12063616" cy="400110"/>
          </a:xfrm>
          <a:prstGeom prst="rect">
            <a:avLst/>
          </a:prstGeom>
          <a:noFill/>
        </p:spPr>
        <p:txBody>
          <a:bodyPr wrap="square" rtlCol="0">
            <a:spAutoFit/>
          </a:bodyPr>
          <a:lstStyle/>
          <a:p>
            <a:r>
              <a:rPr lang="en-US" altLang="zh-CN" sz="2000" b="1" dirty="0"/>
              <a:t>9</a:t>
            </a:r>
            <a:r>
              <a:rPr lang="zh-CN" altLang="en-US" sz="2000" b="1" dirty="0">
                <a:solidFill>
                  <a:prstClr val="black"/>
                </a:solidFill>
                <a:latin typeface="微软雅黑" panose="020B0503020204020204" pitchFamily="34" charset="-122"/>
                <a:ea typeface="微软雅黑" panose="020B0503020204020204" pitchFamily="34" charset="-122"/>
              </a:rPr>
              <a:t>、营销计价</a:t>
            </a:r>
            <a:r>
              <a:rPr lang="zh-CN" altLang="en-US" sz="2000" b="1" dirty="0">
                <a:solidFill>
                  <a:srgbClr val="FF0000"/>
                </a:solidFill>
                <a:latin typeface="微软雅黑" panose="020B0503020204020204" pitchFamily="34" charset="-122"/>
                <a:ea typeface="微软雅黑" panose="020B0503020204020204" pitchFamily="34" charset="-122"/>
              </a:rPr>
              <a:t>计算</a:t>
            </a:r>
            <a:r>
              <a:rPr lang="zh-CN" altLang="en-US" sz="2000" b="1" dirty="0">
                <a:solidFill>
                  <a:prstClr val="black"/>
                </a:solidFill>
                <a:latin typeface="微软雅黑" panose="020B0503020204020204" pitchFamily="34" charset="-122"/>
                <a:ea typeface="微软雅黑" panose="020B0503020204020204" pitchFamily="34" charset="-122"/>
              </a:rPr>
              <a:t>过程</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t>营销计价功能主流程整体计算逻辑说明</a:t>
            </a:r>
          </a:p>
        </p:txBody>
      </p:sp>
      <p:sp>
        <p:nvSpPr>
          <p:cNvPr id="75" name="立方体 74">
            <a:extLst>
              <a:ext uri="{FF2B5EF4-FFF2-40B4-BE49-F238E27FC236}">
                <a16:creationId xmlns:a16="http://schemas.microsoft.com/office/drawing/2014/main" id="{76C01400-E436-44F5-B09A-36982C5DAD21}"/>
              </a:ext>
            </a:extLst>
          </p:cNvPr>
          <p:cNvSpPr/>
          <p:nvPr/>
        </p:nvSpPr>
        <p:spPr>
          <a:xfrm>
            <a:off x="195341" y="3945287"/>
            <a:ext cx="851376" cy="451389"/>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rPr>
              <a:t>&gt;3000</a:t>
            </a:r>
            <a:r>
              <a:rPr lang="zh-CN" altLang="en-US" sz="1000" dirty="0">
                <a:solidFill>
                  <a:schemeClr val="tx1"/>
                </a:solidFill>
              </a:rPr>
              <a:t>行记录</a:t>
            </a:r>
          </a:p>
        </p:txBody>
      </p:sp>
      <p:sp>
        <p:nvSpPr>
          <p:cNvPr id="77" name="文本框 76">
            <a:extLst>
              <a:ext uri="{FF2B5EF4-FFF2-40B4-BE49-F238E27FC236}">
                <a16:creationId xmlns:a16="http://schemas.microsoft.com/office/drawing/2014/main" id="{BB9A2594-E193-4427-B3A6-CB3535088600}"/>
              </a:ext>
            </a:extLst>
          </p:cNvPr>
          <p:cNvSpPr txBox="1"/>
          <p:nvPr/>
        </p:nvSpPr>
        <p:spPr>
          <a:xfrm>
            <a:off x="0" y="4343682"/>
            <a:ext cx="1217380" cy="622787"/>
          </a:xfrm>
          <a:prstGeom prst="rect">
            <a:avLst/>
          </a:prstGeom>
          <a:noFill/>
        </p:spPr>
        <p:txBody>
          <a:bodyPr wrap="square" rtlCol="0">
            <a:spAutoFit/>
          </a:bodyPr>
          <a:lstStyle/>
          <a:p>
            <a:r>
              <a:rPr lang="zh-CN" altLang="en-US" sz="1600" b="1" dirty="0"/>
              <a:t>单计价对象</a:t>
            </a:r>
            <a:r>
              <a:rPr lang="en-US" altLang="zh-CN" sz="1600" b="1" dirty="0"/>
              <a:t>/</a:t>
            </a:r>
            <a:r>
              <a:rPr lang="zh-CN" altLang="en-US" sz="1600" b="1" dirty="0"/>
              <a:t>整体方案</a:t>
            </a:r>
          </a:p>
        </p:txBody>
      </p:sp>
      <p:sp>
        <p:nvSpPr>
          <p:cNvPr id="86" name="矩形 85">
            <a:extLst>
              <a:ext uri="{FF2B5EF4-FFF2-40B4-BE49-F238E27FC236}">
                <a16:creationId xmlns:a16="http://schemas.microsoft.com/office/drawing/2014/main" id="{5617E4E2-A89B-4493-BD48-B0779303C9F7}"/>
              </a:ext>
            </a:extLst>
          </p:cNvPr>
          <p:cNvSpPr/>
          <p:nvPr/>
        </p:nvSpPr>
        <p:spPr>
          <a:xfrm>
            <a:off x="2538486" y="1655285"/>
            <a:ext cx="4378163" cy="6216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t>补差规则计价子流程</a:t>
            </a:r>
          </a:p>
        </p:txBody>
      </p:sp>
      <p:sp>
        <p:nvSpPr>
          <p:cNvPr id="96" name="矩形 95">
            <a:extLst>
              <a:ext uri="{FF2B5EF4-FFF2-40B4-BE49-F238E27FC236}">
                <a16:creationId xmlns:a16="http://schemas.microsoft.com/office/drawing/2014/main" id="{A7A0FDF3-6DA0-443E-8187-E4FB86D58535}"/>
              </a:ext>
            </a:extLst>
          </p:cNvPr>
          <p:cNvSpPr/>
          <p:nvPr/>
        </p:nvSpPr>
        <p:spPr>
          <a:xfrm>
            <a:off x="2793039" y="2260847"/>
            <a:ext cx="4123610" cy="1048046"/>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02" name="矩形 101">
            <a:extLst>
              <a:ext uri="{FF2B5EF4-FFF2-40B4-BE49-F238E27FC236}">
                <a16:creationId xmlns:a16="http://schemas.microsoft.com/office/drawing/2014/main" id="{A81B6523-37A0-48C3-8D31-183A41D295F3}"/>
              </a:ext>
            </a:extLst>
          </p:cNvPr>
          <p:cNvSpPr/>
          <p:nvPr/>
        </p:nvSpPr>
        <p:spPr>
          <a:xfrm>
            <a:off x="7282380" y="1655285"/>
            <a:ext cx="4641109" cy="6216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t>标准价计价子流程</a:t>
            </a:r>
          </a:p>
        </p:txBody>
      </p:sp>
      <p:sp>
        <p:nvSpPr>
          <p:cNvPr id="123" name="矩形 122">
            <a:extLst>
              <a:ext uri="{FF2B5EF4-FFF2-40B4-BE49-F238E27FC236}">
                <a16:creationId xmlns:a16="http://schemas.microsoft.com/office/drawing/2014/main" id="{08EAD75A-5D8E-4111-943A-5A98E04931D1}"/>
              </a:ext>
            </a:extLst>
          </p:cNvPr>
          <p:cNvSpPr/>
          <p:nvPr/>
        </p:nvSpPr>
        <p:spPr>
          <a:xfrm>
            <a:off x="7547431" y="2274806"/>
            <a:ext cx="4349763" cy="1048046"/>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31" name="矩形 130">
            <a:extLst>
              <a:ext uri="{FF2B5EF4-FFF2-40B4-BE49-F238E27FC236}">
                <a16:creationId xmlns:a16="http://schemas.microsoft.com/office/drawing/2014/main" id="{715F99C6-E55D-42DA-9311-639798A2F85C}"/>
              </a:ext>
            </a:extLst>
          </p:cNvPr>
          <p:cNvSpPr/>
          <p:nvPr/>
        </p:nvSpPr>
        <p:spPr>
          <a:xfrm>
            <a:off x="2793039" y="3383563"/>
            <a:ext cx="4123610" cy="966007"/>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33" name="矩形 132">
            <a:extLst>
              <a:ext uri="{FF2B5EF4-FFF2-40B4-BE49-F238E27FC236}">
                <a16:creationId xmlns:a16="http://schemas.microsoft.com/office/drawing/2014/main" id="{D4D1D3C3-1405-4E49-850C-067E64ACC9D4}"/>
              </a:ext>
            </a:extLst>
          </p:cNvPr>
          <p:cNvSpPr/>
          <p:nvPr/>
        </p:nvSpPr>
        <p:spPr>
          <a:xfrm>
            <a:off x="7547431" y="3397522"/>
            <a:ext cx="4349763" cy="966007"/>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34" name="矩形 133">
            <a:extLst>
              <a:ext uri="{FF2B5EF4-FFF2-40B4-BE49-F238E27FC236}">
                <a16:creationId xmlns:a16="http://schemas.microsoft.com/office/drawing/2014/main" id="{F9A9D430-4A55-4AAC-A2BE-C47C6F46F1A8}"/>
              </a:ext>
            </a:extLst>
          </p:cNvPr>
          <p:cNvSpPr/>
          <p:nvPr/>
        </p:nvSpPr>
        <p:spPr>
          <a:xfrm>
            <a:off x="2793039" y="4429448"/>
            <a:ext cx="4123610" cy="7257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35" name="矩形 134">
            <a:extLst>
              <a:ext uri="{FF2B5EF4-FFF2-40B4-BE49-F238E27FC236}">
                <a16:creationId xmlns:a16="http://schemas.microsoft.com/office/drawing/2014/main" id="{DF39CB78-F703-40E2-AD96-37716365D8C1}"/>
              </a:ext>
            </a:extLst>
          </p:cNvPr>
          <p:cNvSpPr/>
          <p:nvPr/>
        </p:nvSpPr>
        <p:spPr>
          <a:xfrm>
            <a:off x="7547431" y="4443407"/>
            <a:ext cx="4349763" cy="725762"/>
          </a:xfrm>
          <a:prstGeom prst="rect">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38" name="矩形 137">
            <a:extLst>
              <a:ext uri="{FF2B5EF4-FFF2-40B4-BE49-F238E27FC236}">
                <a16:creationId xmlns:a16="http://schemas.microsoft.com/office/drawing/2014/main" id="{A67457DD-3932-433C-80CB-4B59EE0F0D49}"/>
              </a:ext>
            </a:extLst>
          </p:cNvPr>
          <p:cNvSpPr/>
          <p:nvPr/>
        </p:nvSpPr>
        <p:spPr>
          <a:xfrm>
            <a:off x="2538486" y="2274805"/>
            <a:ext cx="250042" cy="1034900"/>
          </a:xfrm>
          <a:prstGeom prst="rect">
            <a:avLst/>
          </a:prstGeom>
          <a:solidFill>
            <a:srgbClr val="9ECB7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b="1" dirty="0">
                <a:solidFill>
                  <a:schemeClr val="tx1"/>
                </a:solidFill>
              </a:rPr>
              <a:t>套餐</a:t>
            </a:r>
          </a:p>
        </p:txBody>
      </p:sp>
      <p:sp>
        <p:nvSpPr>
          <p:cNvPr id="140" name="矩形 139">
            <a:extLst>
              <a:ext uri="{FF2B5EF4-FFF2-40B4-BE49-F238E27FC236}">
                <a16:creationId xmlns:a16="http://schemas.microsoft.com/office/drawing/2014/main" id="{59B214AF-A685-4991-8872-602FCB6FCEB2}"/>
              </a:ext>
            </a:extLst>
          </p:cNvPr>
          <p:cNvSpPr/>
          <p:nvPr/>
        </p:nvSpPr>
        <p:spPr>
          <a:xfrm>
            <a:off x="2538486" y="3387689"/>
            <a:ext cx="250042" cy="953890"/>
          </a:xfrm>
          <a:prstGeom prst="rect">
            <a:avLst/>
          </a:prstGeom>
          <a:solidFill>
            <a:srgbClr val="9ECB7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b="1" dirty="0">
                <a:solidFill>
                  <a:schemeClr val="tx1"/>
                </a:solidFill>
              </a:rPr>
              <a:t>组合件</a:t>
            </a:r>
          </a:p>
        </p:txBody>
      </p:sp>
      <p:sp>
        <p:nvSpPr>
          <p:cNvPr id="141" name="矩形 140">
            <a:extLst>
              <a:ext uri="{FF2B5EF4-FFF2-40B4-BE49-F238E27FC236}">
                <a16:creationId xmlns:a16="http://schemas.microsoft.com/office/drawing/2014/main" id="{DDEBBA4D-4F34-4E2D-B3D3-DF5C3B74A1EE}"/>
              </a:ext>
            </a:extLst>
          </p:cNvPr>
          <p:cNvSpPr/>
          <p:nvPr/>
        </p:nvSpPr>
        <p:spPr>
          <a:xfrm>
            <a:off x="2538486" y="4437438"/>
            <a:ext cx="250042" cy="716658"/>
          </a:xfrm>
          <a:prstGeom prst="rect">
            <a:avLst/>
          </a:prstGeom>
          <a:solidFill>
            <a:srgbClr val="9ECB7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b="1" dirty="0">
                <a:solidFill>
                  <a:schemeClr val="tx1"/>
                </a:solidFill>
              </a:rPr>
              <a:t>元件</a:t>
            </a:r>
          </a:p>
        </p:txBody>
      </p:sp>
      <p:sp>
        <p:nvSpPr>
          <p:cNvPr id="143" name="矩形 142">
            <a:extLst>
              <a:ext uri="{FF2B5EF4-FFF2-40B4-BE49-F238E27FC236}">
                <a16:creationId xmlns:a16="http://schemas.microsoft.com/office/drawing/2014/main" id="{F0993368-8A3D-4897-ABA5-8412F8F52D6D}"/>
              </a:ext>
            </a:extLst>
          </p:cNvPr>
          <p:cNvSpPr/>
          <p:nvPr/>
        </p:nvSpPr>
        <p:spPr>
          <a:xfrm>
            <a:off x="7284414" y="2282795"/>
            <a:ext cx="250042" cy="1034900"/>
          </a:xfrm>
          <a:prstGeom prst="rect">
            <a:avLst/>
          </a:prstGeom>
          <a:solidFill>
            <a:srgbClr val="9ECB7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b="1" dirty="0">
                <a:solidFill>
                  <a:schemeClr val="tx1"/>
                </a:solidFill>
              </a:rPr>
              <a:t>套餐</a:t>
            </a:r>
          </a:p>
        </p:txBody>
      </p:sp>
      <p:sp>
        <p:nvSpPr>
          <p:cNvPr id="144" name="矩形 143">
            <a:extLst>
              <a:ext uri="{FF2B5EF4-FFF2-40B4-BE49-F238E27FC236}">
                <a16:creationId xmlns:a16="http://schemas.microsoft.com/office/drawing/2014/main" id="{BBC428BF-92EF-46A8-BB83-2BE956F6038E}"/>
              </a:ext>
            </a:extLst>
          </p:cNvPr>
          <p:cNvSpPr/>
          <p:nvPr/>
        </p:nvSpPr>
        <p:spPr>
          <a:xfrm>
            <a:off x="7284413" y="3399054"/>
            <a:ext cx="263017" cy="964475"/>
          </a:xfrm>
          <a:prstGeom prst="rect">
            <a:avLst/>
          </a:prstGeom>
          <a:solidFill>
            <a:srgbClr val="9ECB7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b="1" dirty="0">
                <a:solidFill>
                  <a:schemeClr val="tx1"/>
                </a:solidFill>
              </a:rPr>
              <a:t>组合件</a:t>
            </a:r>
          </a:p>
        </p:txBody>
      </p:sp>
      <p:sp>
        <p:nvSpPr>
          <p:cNvPr id="145" name="矩形 144">
            <a:extLst>
              <a:ext uri="{FF2B5EF4-FFF2-40B4-BE49-F238E27FC236}">
                <a16:creationId xmlns:a16="http://schemas.microsoft.com/office/drawing/2014/main" id="{4EF12D8A-B78C-4239-B63F-55A5EAE8BD51}"/>
              </a:ext>
            </a:extLst>
          </p:cNvPr>
          <p:cNvSpPr/>
          <p:nvPr/>
        </p:nvSpPr>
        <p:spPr>
          <a:xfrm>
            <a:off x="7284414" y="4430913"/>
            <a:ext cx="250042" cy="732879"/>
          </a:xfrm>
          <a:prstGeom prst="rect">
            <a:avLst/>
          </a:prstGeom>
          <a:solidFill>
            <a:srgbClr val="9ECB7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b="1" dirty="0">
                <a:solidFill>
                  <a:schemeClr val="tx1"/>
                </a:solidFill>
              </a:rPr>
              <a:t>元件</a:t>
            </a:r>
          </a:p>
        </p:txBody>
      </p:sp>
      <p:sp>
        <p:nvSpPr>
          <p:cNvPr id="146" name="菱形 145">
            <a:extLst>
              <a:ext uri="{FF2B5EF4-FFF2-40B4-BE49-F238E27FC236}">
                <a16:creationId xmlns:a16="http://schemas.microsoft.com/office/drawing/2014/main" id="{66D60F5F-6611-440C-850E-5DC0A9F9EDCD}"/>
              </a:ext>
            </a:extLst>
          </p:cNvPr>
          <p:cNvSpPr/>
          <p:nvPr/>
        </p:nvSpPr>
        <p:spPr>
          <a:xfrm>
            <a:off x="1163078" y="4819216"/>
            <a:ext cx="824248" cy="491675"/>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solidFill>
                  <a:schemeClr val="tx1"/>
                </a:solidFill>
              </a:rPr>
              <a:t>类型</a:t>
            </a:r>
          </a:p>
        </p:txBody>
      </p:sp>
      <p:cxnSp>
        <p:nvCxnSpPr>
          <p:cNvPr id="147" name="连接符: 曲线 146">
            <a:extLst>
              <a:ext uri="{FF2B5EF4-FFF2-40B4-BE49-F238E27FC236}">
                <a16:creationId xmlns:a16="http://schemas.microsoft.com/office/drawing/2014/main" id="{5BA0919A-2842-4F2E-A8B3-7749EB358AA3}"/>
              </a:ext>
            </a:extLst>
          </p:cNvPr>
          <p:cNvCxnSpPr>
            <a:cxnSpLocks/>
            <a:stCxn id="75" idx="4"/>
            <a:endCxn id="146" idx="0"/>
          </p:cNvCxnSpPr>
          <p:nvPr/>
        </p:nvCxnSpPr>
        <p:spPr>
          <a:xfrm>
            <a:off x="933870" y="4227405"/>
            <a:ext cx="641332" cy="591811"/>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148" name="矩形: 圆角 147">
            <a:extLst>
              <a:ext uri="{FF2B5EF4-FFF2-40B4-BE49-F238E27FC236}">
                <a16:creationId xmlns:a16="http://schemas.microsoft.com/office/drawing/2014/main" id="{C51184C9-292B-442C-BC35-B90D8362A099}"/>
              </a:ext>
            </a:extLst>
          </p:cNvPr>
          <p:cNvSpPr/>
          <p:nvPr/>
        </p:nvSpPr>
        <p:spPr>
          <a:xfrm>
            <a:off x="7636367" y="5403783"/>
            <a:ext cx="1985423" cy="436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标准品标准计价</a:t>
            </a:r>
            <a:endParaRPr lang="en-US" altLang="zh-CN" sz="1600" dirty="0"/>
          </a:p>
          <a:p>
            <a:pPr algn="ctr"/>
            <a:r>
              <a:rPr lang="zh-CN" altLang="en-US" sz="1600" dirty="0"/>
              <a:t>流程</a:t>
            </a:r>
          </a:p>
        </p:txBody>
      </p:sp>
      <p:sp>
        <p:nvSpPr>
          <p:cNvPr id="149" name="矩形: 圆角 148">
            <a:extLst>
              <a:ext uri="{FF2B5EF4-FFF2-40B4-BE49-F238E27FC236}">
                <a16:creationId xmlns:a16="http://schemas.microsoft.com/office/drawing/2014/main" id="{730F6EFB-AC70-49D8-8565-0B33A9B1ABD8}"/>
              </a:ext>
            </a:extLst>
          </p:cNvPr>
          <p:cNvSpPr/>
          <p:nvPr/>
        </p:nvSpPr>
        <p:spPr>
          <a:xfrm>
            <a:off x="2883877" y="4597739"/>
            <a:ext cx="2050985" cy="508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元件非标</a:t>
            </a:r>
            <a:r>
              <a:rPr lang="en-US" altLang="zh-CN" sz="1600" dirty="0"/>
              <a:t>&amp;</a:t>
            </a:r>
            <a:r>
              <a:rPr lang="zh-CN" altLang="en-US" sz="1600" dirty="0"/>
              <a:t>补差计价流程</a:t>
            </a:r>
          </a:p>
        </p:txBody>
      </p:sp>
      <p:sp>
        <p:nvSpPr>
          <p:cNvPr id="150" name="矩形: 圆角 149">
            <a:extLst>
              <a:ext uri="{FF2B5EF4-FFF2-40B4-BE49-F238E27FC236}">
                <a16:creationId xmlns:a16="http://schemas.microsoft.com/office/drawing/2014/main" id="{BCC64204-4ECC-40B5-81D9-C79C4F544377}"/>
              </a:ext>
            </a:extLst>
          </p:cNvPr>
          <p:cNvSpPr/>
          <p:nvPr/>
        </p:nvSpPr>
        <p:spPr>
          <a:xfrm>
            <a:off x="7636367" y="4624861"/>
            <a:ext cx="1985423" cy="436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元件标准计价</a:t>
            </a:r>
            <a:endParaRPr lang="en-US" altLang="zh-CN" sz="1600" dirty="0"/>
          </a:p>
          <a:p>
            <a:pPr algn="ctr"/>
            <a:r>
              <a:rPr lang="zh-CN" altLang="en-US" sz="1600" dirty="0"/>
              <a:t>流程</a:t>
            </a:r>
          </a:p>
        </p:txBody>
      </p:sp>
      <p:sp>
        <p:nvSpPr>
          <p:cNvPr id="151" name="椭圆 150">
            <a:extLst>
              <a:ext uri="{FF2B5EF4-FFF2-40B4-BE49-F238E27FC236}">
                <a16:creationId xmlns:a16="http://schemas.microsoft.com/office/drawing/2014/main" id="{B983C582-463D-43EC-A9E1-E2CCF490D5EF}"/>
              </a:ext>
            </a:extLst>
          </p:cNvPr>
          <p:cNvSpPr/>
          <p:nvPr/>
        </p:nvSpPr>
        <p:spPr>
          <a:xfrm>
            <a:off x="10059118" y="5430755"/>
            <a:ext cx="1633546" cy="360389"/>
          </a:xfrm>
          <a:prstGeom prst="ellipse">
            <a:avLst/>
          </a:prstGeom>
          <a:solidFill>
            <a:schemeClr val="tx1">
              <a:lumMod val="50000"/>
              <a:lumOff val="50000"/>
              <a:alpha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050" b="1" dirty="0">
                <a:solidFill>
                  <a:schemeClr val="tx1"/>
                </a:solidFill>
              </a:rPr>
              <a:t>标准品标准价：</a:t>
            </a:r>
            <a:r>
              <a:rPr lang="zh-CN" altLang="en-US" sz="1050" b="1" dirty="0">
                <a:solidFill>
                  <a:schemeClr val="tx1"/>
                </a:solidFill>
                <a:sym typeface="Wingdings" panose="05000000000000000000" pitchFamily="2" charset="2"/>
              </a:rPr>
              <a:t>（空）</a:t>
            </a:r>
            <a:endParaRPr lang="zh-CN" altLang="en-US" sz="1050" b="1" dirty="0">
              <a:solidFill>
                <a:schemeClr val="tx1"/>
              </a:solidFill>
            </a:endParaRPr>
          </a:p>
        </p:txBody>
      </p:sp>
      <p:cxnSp>
        <p:nvCxnSpPr>
          <p:cNvPr id="152" name="连接符: 曲线 151">
            <a:extLst>
              <a:ext uri="{FF2B5EF4-FFF2-40B4-BE49-F238E27FC236}">
                <a16:creationId xmlns:a16="http://schemas.microsoft.com/office/drawing/2014/main" id="{1E0B0673-75F6-4626-BB70-DA8A951E5D46}"/>
              </a:ext>
            </a:extLst>
          </p:cNvPr>
          <p:cNvCxnSpPr>
            <a:cxnSpLocks/>
            <a:stCxn id="146" idx="3"/>
            <a:endCxn id="141" idx="1"/>
          </p:cNvCxnSpPr>
          <p:nvPr/>
        </p:nvCxnSpPr>
        <p:spPr>
          <a:xfrm flipV="1">
            <a:off x="1987326" y="4795767"/>
            <a:ext cx="551160" cy="269287"/>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53" name="矩形 152">
            <a:extLst>
              <a:ext uri="{FF2B5EF4-FFF2-40B4-BE49-F238E27FC236}">
                <a16:creationId xmlns:a16="http://schemas.microsoft.com/office/drawing/2014/main" id="{7C115434-E72F-48A4-BD8F-25A89B55FB7D}"/>
              </a:ext>
            </a:extLst>
          </p:cNvPr>
          <p:cNvSpPr/>
          <p:nvPr/>
        </p:nvSpPr>
        <p:spPr>
          <a:xfrm>
            <a:off x="2538486" y="5216858"/>
            <a:ext cx="250042" cy="716658"/>
          </a:xfrm>
          <a:prstGeom prst="rect">
            <a:avLst/>
          </a:prstGeom>
          <a:solidFill>
            <a:srgbClr val="9ECB7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b="1" dirty="0">
                <a:solidFill>
                  <a:schemeClr val="tx1"/>
                </a:solidFill>
              </a:rPr>
              <a:t>标准品</a:t>
            </a:r>
          </a:p>
        </p:txBody>
      </p:sp>
      <p:sp>
        <p:nvSpPr>
          <p:cNvPr id="154" name="矩形 153">
            <a:extLst>
              <a:ext uri="{FF2B5EF4-FFF2-40B4-BE49-F238E27FC236}">
                <a16:creationId xmlns:a16="http://schemas.microsoft.com/office/drawing/2014/main" id="{3BC0F23D-FA5E-4C12-AA4B-FE7399B1610C}"/>
              </a:ext>
            </a:extLst>
          </p:cNvPr>
          <p:cNvSpPr/>
          <p:nvPr/>
        </p:nvSpPr>
        <p:spPr>
          <a:xfrm>
            <a:off x="7284414" y="5210333"/>
            <a:ext cx="250042" cy="732879"/>
          </a:xfrm>
          <a:prstGeom prst="rect">
            <a:avLst/>
          </a:prstGeom>
          <a:solidFill>
            <a:srgbClr val="9ECB7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b="1" dirty="0">
                <a:solidFill>
                  <a:schemeClr val="tx1"/>
                </a:solidFill>
              </a:rPr>
              <a:t>标准品</a:t>
            </a:r>
          </a:p>
        </p:txBody>
      </p:sp>
      <p:cxnSp>
        <p:nvCxnSpPr>
          <p:cNvPr id="156" name="连接符: 曲线 155">
            <a:extLst>
              <a:ext uri="{FF2B5EF4-FFF2-40B4-BE49-F238E27FC236}">
                <a16:creationId xmlns:a16="http://schemas.microsoft.com/office/drawing/2014/main" id="{9FDD84EB-30A8-4747-9898-EBD2C9B11B3C}"/>
              </a:ext>
            </a:extLst>
          </p:cNvPr>
          <p:cNvCxnSpPr>
            <a:cxnSpLocks/>
            <a:stCxn id="146" idx="2"/>
            <a:endCxn id="153" idx="1"/>
          </p:cNvCxnSpPr>
          <p:nvPr/>
        </p:nvCxnSpPr>
        <p:spPr>
          <a:xfrm rot="16200000" flipH="1">
            <a:off x="1924696" y="4961397"/>
            <a:ext cx="264296" cy="963284"/>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7" name="连接符: 曲线 156">
            <a:extLst>
              <a:ext uri="{FF2B5EF4-FFF2-40B4-BE49-F238E27FC236}">
                <a16:creationId xmlns:a16="http://schemas.microsoft.com/office/drawing/2014/main" id="{0B880A55-C0E4-452B-B9A1-7440C46E1B09}"/>
              </a:ext>
            </a:extLst>
          </p:cNvPr>
          <p:cNvCxnSpPr>
            <a:cxnSpLocks/>
            <a:stCxn id="71" idx="3"/>
            <a:endCxn id="154" idx="1"/>
          </p:cNvCxnSpPr>
          <p:nvPr/>
        </p:nvCxnSpPr>
        <p:spPr>
          <a:xfrm>
            <a:off x="6916649" y="5571749"/>
            <a:ext cx="367765" cy="5024"/>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58" name="椭圆 157">
            <a:extLst>
              <a:ext uri="{FF2B5EF4-FFF2-40B4-BE49-F238E27FC236}">
                <a16:creationId xmlns:a16="http://schemas.microsoft.com/office/drawing/2014/main" id="{261ECF3B-22F6-42DD-81E8-25286A46CB4D}"/>
              </a:ext>
            </a:extLst>
          </p:cNvPr>
          <p:cNvSpPr/>
          <p:nvPr/>
        </p:nvSpPr>
        <p:spPr>
          <a:xfrm>
            <a:off x="10059118" y="4589309"/>
            <a:ext cx="1633546" cy="406040"/>
          </a:xfrm>
          <a:prstGeom prst="ellipse">
            <a:avLst/>
          </a:prstGeom>
          <a:solidFill>
            <a:schemeClr val="tx1">
              <a:lumMod val="50000"/>
              <a:lumOff val="50000"/>
              <a:alpha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050" b="1" dirty="0">
                <a:solidFill>
                  <a:schemeClr val="tx1"/>
                </a:solidFill>
              </a:rPr>
              <a:t>元件保准价：</a:t>
            </a:r>
            <a:endParaRPr lang="en-US" altLang="zh-CN" sz="1050" b="1" dirty="0">
              <a:solidFill>
                <a:schemeClr val="tx1"/>
              </a:solidFill>
            </a:endParaRPr>
          </a:p>
          <a:p>
            <a:pPr algn="ctr"/>
            <a:r>
              <a:rPr lang="en-US" altLang="zh-CN" sz="1050" b="1" dirty="0">
                <a:solidFill>
                  <a:schemeClr val="tx1"/>
                </a:solidFill>
              </a:rPr>
              <a:t>3299.2</a:t>
            </a:r>
            <a:r>
              <a:rPr lang="zh-CN" altLang="en-US" sz="1050" b="1" dirty="0">
                <a:solidFill>
                  <a:schemeClr val="tx1"/>
                </a:solidFill>
              </a:rPr>
              <a:t>元</a:t>
            </a:r>
          </a:p>
        </p:txBody>
      </p:sp>
      <p:sp>
        <p:nvSpPr>
          <p:cNvPr id="160" name="椭圆 159">
            <a:extLst>
              <a:ext uri="{FF2B5EF4-FFF2-40B4-BE49-F238E27FC236}">
                <a16:creationId xmlns:a16="http://schemas.microsoft.com/office/drawing/2014/main" id="{7722A634-67AB-42C1-9A8F-A9DC59868148}"/>
              </a:ext>
            </a:extLst>
          </p:cNvPr>
          <p:cNvSpPr/>
          <p:nvPr/>
        </p:nvSpPr>
        <p:spPr>
          <a:xfrm>
            <a:off x="5189415" y="4629007"/>
            <a:ext cx="1633546" cy="406040"/>
          </a:xfrm>
          <a:prstGeom prst="ellipse">
            <a:avLst/>
          </a:prstGeom>
          <a:solidFill>
            <a:schemeClr val="accent4">
              <a:alpha val="40000"/>
            </a:schemeClr>
          </a:solidFill>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050" b="1" dirty="0">
                <a:solidFill>
                  <a:srgbClr val="FF0000"/>
                </a:solidFill>
              </a:rPr>
              <a:t>元件明细补差价：</a:t>
            </a:r>
            <a:endParaRPr lang="en-US" altLang="zh-CN" sz="1050" b="1" dirty="0">
              <a:solidFill>
                <a:srgbClr val="FF0000"/>
              </a:solidFill>
            </a:endParaRPr>
          </a:p>
          <a:p>
            <a:pPr algn="ctr"/>
            <a:r>
              <a:rPr lang="en-US" altLang="zh-CN" sz="1050" b="1" dirty="0">
                <a:solidFill>
                  <a:srgbClr val="FF0000"/>
                </a:solidFill>
              </a:rPr>
              <a:t>+1231.3</a:t>
            </a:r>
            <a:r>
              <a:rPr lang="zh-CN" altLang="en-US" sz="1050" b="1" dirty="0">
                <a:solidFill>
                  <a:srgbClr val="FF0000"/>
                </a:solidFill>
              </a:rPr>
              <a:t>元</a:t>
            </a:r>
          </a:p>
        </p:txBody>
      </p:sp>
      <p:sp>
        <p:nvSpPr>
          <p:cNvPr id="161" name="文本框 160">
            <a:extLst>
              <a:ext uri="{FF2B5EF4-FFF2-40B4-BE49-F238E27FC236}">
                <a16:creationId xmlns:a16="http://schemas.microsoft.com/office/drawing/2014/main" id="{DEBC9C16-0D52-4E26-8E6F-1BE458DAC242}"/>
              </a:ext>
            </a:extLst>
          </p:cNvPr>
          <p:cNvSpPr txBox="1"/>
          <p:nvPr/>
        </p:nvSpPr>
        <p:spPr>
          <a:xfrm>
            <a:off x="1504743" y="4357935"/>
            <a:ext cx="1053669" cy="430887"/>
          </a:xfrm>
          <a:prstGeom prst="rect">
            <a:avLst/>
          </a:prstGeom>
          <a:noFill/>
        </p:spPr>
        <p:txBody>
          <a:bodyPr wrap="square" rtlCol="0">
            <a:spAutoFit/>
          </a:bodyPr>
          <a:lstStyle/>
          <a:p>
            <a:r>
              <a:rPr lang="zh-CN" altLang="en-US" sz="1100" b="1" dirty="0"/>
              <a:t>明细记录第一次报价计算</a:t>
            </a:r>
          </a:p>
        </p:txBody>
      </p:sp>
      <p:cxnSp>
        <p:nvCxnSpPr>
          <p:cNvPr id="163" name="连接符: 曲线 162">
            <a:extLst>
              <a:ext uri="{FF2B5EF4-FFF2-40B4-BE49-F238E27FC236}">
                <a16:creationId xmlns:a16="http://schemas.microsoft.com/office/drawing/2014/main" id="{FC79FEA1-B4A3-41CD-A277-88CC4102ED97}"/>
              </a:ext>
            </a:extLst>
          </p:cNvPr>
          <p:cNvCxnSpPr>
            <a:cxnSpLocks/>
            <a:stCxn id="75" idx="4"/>
            <a:endCxn id="140" idx="1"/>
          </p:cNvCxnSpPr>
          <p:nvPr/>
        </p:nvCxnSpPr>
        <p:spPr>
          <a:xfrm flipV="1">
            <a:off x="933870" y="3864634"/>
            <a:ext cx="1604616" cy="36277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4" name="连接符: 曲线 163">
            <a:extLst>
              <a:ext uri="{FF2B5EF4-FFF2-40B4-BE49-F238E27FC236}">
                <a16:creationId xmlns:a16="http://schemas.microsoft.com/office/drawing/2014/main" id="{2CB6A1B2-1B14-490F-87DB-A0BEF3C273FB}"/>
              </a:ext>
            </a:extLst>
          </p:cNvPr>
          <p:cNvCxnSpPr>
            <a:cxnSpLocks/>
            <a:stCxn id="131" idx="3"/>
            <a:endCxn id="144" idx="1"/>
          </p:cNvCxnSpPr>
          <p:nvPr/>
        </p:nvCxnSpPr>
        <p:spPr>
          <a:xfrm>
            <a:off x="6916649" y="3866567"/>
            <a:ext cx="367764" cy="14725"/>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65" name="矩形: 圆角 164">
            <a:extLst>
              <a:ext uri="{FF2B5EF4-FFF2-40B4-BE49-F238E27FC236}">
                <a16:creationId xmlns:a16="http://schemas.microsoft.com/office/drawing/2014/main" id="{568E2401-6CB7-4F02-B71D-A408890F9A23}"/>
              </a:ext>
            </a:extLst>
          </p:cNvPr>
          <p:cNvSpPr/>
          <p:nvPr/>
        </p:nvSpPr>
        <p:spPr>
          <a:xfrm>
            <a:off x="7636367" y="3635538"/>
            <a:ext cx="1985424" cy="4857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组合件标准计价</a:t>
            </a:r>
            <a:endParaRPr lang="en-US" altLang="zh-CN" sz="1600" dirty="0"/>
          </a:p>
          <a:p>
            <a:pPr algn="ctr"/>
            <a:r>
              <a:rPr lang="zh-CN" altLang="en-US" sz="1600" dirty="0"/>
              <a:t>流程</a:t>
            </a:r>
          </a:p>
        </p:txBody>
      </p:sp>
      <p:sp>
        <p:nvSpPr>
          <p:cNvPr id="166" name="矩形: 圆角 165">
            <a:extLst>
              <a:ext uri="{FF2B5EF4-FFF2-40B4-BE49-F238E27FC236}">
                <a16:creationId xmlns:a16="http://schemas.microsoft.com/office/drawing/2014/main" id="{8438323A-5D2B-4C1A-A4A4-D7627CDB5593}"/>
              </a:ext>
            </a:extLst>
          </p:cNvPr>
          <p:cNvSpPr/>
          <p:nvPr/>
        </p:nvSpPr>
        <p:spPr>
          <a:xfrm>
            <a:off x="2883877" y="3563036"/>
            <a:ext cx="2050985" cy="582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组合件整体补差计价流程</a:t>
            </a:r>
          </a:p>
        </p:txBody>
      </p:sp>
      <p:sp>
        <p:nvSpPr>
          <p:cNvPr id="167" name="文本框 166">
            <a:extLst>
              <a:ext uri="{FF2B5EF4-FFF2-40B4-BE49-F238E27FC236}">
                <a16:creationId xmlns:a16="http://schemas.microsoft.com/office/drawing/2014/main" id="{21D94280-1BBA-4C5E-AD46-0178E7F78657}"/>
              </a:ext>
            </a:extLst>
          </p:cNvPr>
          <p:cNvSpPr txBox="1"/>
          <p:nvPr/>
        </p:nvSpPr>
        <p:spPr>
          <a:xfrm>
            <a:off x="1390535" y="3499964"/>
            <a:ext cx="1193582" cy="430887"/>
          </a:xfrm>
          <a:prstGeom prst="rect">
            <a:avLst/>
          </a:prstGeom>
          <a:noFill/>
        </p:spPr>
        <p:txBody>
          <a:bodyPr wrap="square" rtlCol="0">
            <a:spAutoFit/>
          </a:bodyPr>
          <a:lstStyle/>
          <a:p>
            <a:pPr algn="ctr"/>
            <a:r>
              <a:rPr lang="zh-CN" altLang="en-US" sz="1100" b="1" dirty="0"/>
              <a:t>明细记录第二次</a:t>
            </a:r>
            <a:endParaRPr lang="en-US" altLang="zh-CN" sz="1100" b="1" dirty="0"/>
          </a:p>
          <a:p>
            <a:pPr algn="ctr"/>
            <a:r>
              <a:rPr lang="zh-CN" altLang="en-US" sz="1100" b="1" dirty="0"/>
              <a:t>计价计算</a:t>
            </a:r>
          </a:p>
        </p:txBody>
      </p:sp>
      <p:sp>
        <p:nvSpPr>
          <p:cNvPr id="168" name="椭圆 167">
            <a:extLst>
              <a:ext uri="{FF2B5EF4-FFF2-40B4-BE49-F238E27FC236}">
                <a16:creationId xmlns:a16="http://schemas.microsoft.com/office/drawing/2014/main" id="{00F21716-3F70-4454-8639-263E7C006BCA}"/>
              </a:ext>
            </a:extLst>
          </p:cNvPr>
          <p:cNvSpPr/>
          <p:nvPr/>
        </p:nvSpPr>
        <p:spPr>
          <a:xfrm>
            <a:off x="10059719" y="3653734"/>
            <a:ext cx="1633546" cy="406040"/>
          </a:xfrm>
          <a:prstGeom prst="ellipse">
            <a:avLst/>
          </a:prstGeom>
          <a:solidFill>
            <a:schemeClr val="tx1">
              <a:lumMod val="50000"/>
              <a:lumOff val="50000"/>
              <a:alpha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050" b="1" dirty="0">
                <a:solidFill>
                  <a:schemeClr val="tx1"/>
                </a:solidFill>
              </a:rPr>
              <a:t>组合件标准价：</a:t>
            </a:r>
            <a:endParaRPr lang="en-US" altLang="zh-CN" sz="1050" b="1" dirty="0">
              <a:solidFill>
                <a:schemeClr val="tx1"/>
              </a:solidFill>
            </a:endParaRPr>
          </a:p>
          <a:p>
            <a:pPr algn="ctr"/>
            <a:r>
              <a:rPr lang="en-US" altLang="zh-CN" sz="1050" b="1" dirty="0">
                <a:solidFill>
                  <a:schemeClr val="tx1"/>
                </a:solidFill>
              </a:rPr>
              <a:t>3089</a:t>
            </a:r>
            <a:r>
              <a:rPr lang="zh-CN" altLang="en-US" sz="1050" b="1" dirty="0">
                <a:solidFill>
                  <a:schemeClr val="tx1"/>
                </a:solidFill>
              </a:rPr>
              <a:t>元</a:t>
            </a:r>
          </a:p>
        </p:txBody>
      </p:sp>
      <p:sp>
        <p:nvSpPr>
          <p:cNvPr id="169" name="椭圆 168">
            <a:extLst>
              <a:ext uri="{FF2B5EF4-FFF2-40B4-BE49-F238E27FC236}">
                <a16:creationId xmlns:a16="http://schemas.microsoft.com/office/drawing/2014/main" id="{E4D9C2EE-B0B0-4E1E-A9A9-C8B0AC11C7CF}"/>
              </a:ext>
            </a:extLst>
          </p:cNvPr>
          <p:cNvSpPr/>
          <p:nvPr/>
        </p:nvSpPr>
        <p:spPr>
          <a:xfrm>
            <a:off x="5101271" y="3628417"/>
            <a:ext cx="1745214" cy="406040"/>
          </a:xfrm>
          <a:prstGeom prst="ellipse">
            <a:avLst/>
          </a:prstGeom>
          <a:solidFill>
            <a:schemeClr val="tx1">
              <a:lumMod val="50000"/>
              <a:lumOff val="50000"/>
              <a:alpha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050" b="1" dirty="0">
                <a:solidFill>
                  <a:schemeClr val="tx1"/>
                </a:solidFill>
              </a:rPr>
              <a:t>组合件整体补差价：</a:t>
            </a:r>
            <a:r>
              <a:rPr lang="zh-CN" altLang="en-US" sz="1050" b="1" dirty="0">
                <a:solidFill>
                  <a:schemeClr val="tx1"/>
                </a:solidFill>
                <a:sym typeface="Wingdings" panose="05000000000000000000" pitchFamily="2" charset="2"/>
              </a:rPr>
              <a:t>（空）</a:t>
            </a:r>
            <a:endParaRPr lang="zh-CN" altLang="en-US" sz="1050" b="1" dirty="0">
              <a:solidFill>
                <a:schemeClr val="tx1"/>
              </a:solidFill>
            </a:endParaRPr>
          </a:p>
        </p:txBody>
      </p:sp>
      <p:sp>
        <p:nvSpPr>
          <p:cNvPr id="170" name="矩形: 圆角 169">
            <a:extLst>
              <a:ext uri="{FF2B5EF4-FFF2-40B4-BE49-F238E27FC236}">
                <a16:creationId xmlns:a16="http://schemas.microsoft.com/office/drawing/2014/main" id="{F99E26A9-EA65-445E-B435-1C0FBDEAAF86}"/>
              </a:ext>
            </a:extLst>
          </p:cNvPr>
          <p:cNvSpPr/>
          <p:nvPr/>
        </p:nvSpPr>
        <p:spPr>
          <a:xfrm>
            <a:off x="7666824" y="2764667"/>
            <a:ext cx="1954965" cy="452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套餐标准计价</a:t>
            </a:r>
            <a:endParaRPr lang="en-US" altLang="zh-CN" sz="1600" dirty="0"/>
          </a:p>
          <a:p>
            <a:pPr algn="ctr"/>
            <a:r>
              <a:rPr lang="zh-CN" altLang="en-US" sz="1600" dirty="0"/>
              <a:t>流程</a:t>
            </a:r>
          </a:p>
        </p:txBody>
      </p:sp>
      <p:sp>
        <p:nvSpPr>
          <p:cNvPr id="171" name="矩形: 圆角 170">
            <a:extLst>
              <a:ext uri="{FF2B5EF4-FFF2-40B4-BE49-F238E27FC236}">
                <a16:creationId xmlns:a16="http://schemas.microsoft.com/office/drawing/2014/main" id="{BBDFF5C7-FF3E-435B-A515-680A4C96FB4F}"/>
              </a:ext>
            </a:extLst>
          </p:cNvPr>
          <p:cNvSpPr/>
          <p:nvPr/>
        </p:nvSpPr>
        <p:spPr>
          <a:xfrm>
            <a:off x="2874900" y="2738067"/>
            <a:ext cx="2050985" cy="488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套餐整体补差计价流程</a:t>
            </a:r>
          </a:p>
        </p:txBody>
      </p:sp>
      <p:sp>
        <p:nvSpPr>
          <p:cNvPr id="172" name="椭圆 171">
            <a:extLst>
              <a:ext uri="{FF2B5EF4-FFF2-40B4-BE49-F238E27FC236}">
                <a16:creationId xmlns:a16="http://schemas.microsoft.com/office/drawing/2014/main" id="{E1B855FC-9010-4170-9300-B7E8FD742828}"/>
              </a:ext>
            </a:extLst>
          </p:cNvPr>
          <p:cNvSpPr/>
          <p:nvPr/>
        </p:nvSpPr>
        <p:spPr>
          <a:xfrm>
            <a:off x="9886329" y="2719462"/>
            <a:ext cx="1746325" cy="5393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a:solidFill>
                  <a:srgbClr val="FF0000"/>
                </a:solidFill>
              </a:rPr>
              <a:t>套餐标准价：</a:t>
            </a:r>
            <a:endParaRPr lang="en-US" altLang="zh-CN" sz="1200" b="1" dirty="0">
              <a:solidFill>
                <a:srgbClr val="FF0000"/>
              </a:solidFill>
            </a:endParaRPr>
          </a:p>
          <a:p>
            <a:pPr algn="ctr"/>
            <a:r>
              <a:rPr lang="en-US" altLang="zh-CN" sz="1200" b="1" dirty="0">
                <a:solidFill>
                  <a:srgbClr val="FF0000"/>
                </a:solidFill>
              </a:rPr>
              <a:t>2888</a:t>
            </a:r>
            <a:r>
              <a:rPr lang="zh-CN" altLang="en-US" sz="1200" b="1" dirty="0">
                <a:solidFill>
                  <a:srgbClr val="FF0000"/>
                </a:solidFill>
              </a:rPr>
              <a:t>元</a:t>
            </a:r>
            <a:r>
              <a:rPr lang="en-US" altLang="zh-CN" sz="1200" b="1" dirty="0">
                <a:solidFill>
                  <a:srgbClr val="FF0000"/>
                </a:solidFill>
              </a:rPr>
              <a:t>/</a:t>
            </a:r>
            <a:r>
              <a:rPr lang="zh-CN" altLang="en-US" sz="1200" b="1" dirty="0">
                <a:solidFill>
                  <a:srgbClr val="FF0000"/>
                </a:solidFill>
              </a:rPr>
              <a:t>个</a:t>
            </a:r>
          </a:p>
        </p:txBody>
      </p:sp>
      <p:sp>
        <p:nvSpPr>
          <p:cNvPr id="173" name="椭圆 172">
            <a:extLst>
              <a:ext uri="{FF2B5EF4-FFF2-40B4-BE49-F238E27FC236}">
                <a16:creationId xmlns:a16="http://schemas.microsoft.com/office/drawing/2014/main" id="{FC86D7FD-B774-4B05-99FB-BBA9E028A7FE}"/>
              </a:ext>
            </a:extLst>
          </p:cNvPr>
          <p:cNvSpPr/>
          <p:nvPr/>
        </p:nvSpPr>
        <p:spPr>
          <a:xfrm>
            <a:off x="5045278" y="2703547"/>
            <a:ext cx="1801759" cy="5393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b="1" dirty="0">
                <a:solidFill>
                  <a:srgbClr val="FF0000"/>
                </a:solidFill>
              </a:rPr>
              <a:t>套餐整体补差价</a:t>
            </a:r>
            <a:endParaRPr lang="en-US" altLang="zh-CN" sz="1200" b="1" dirty="0">
              <a:solidFill>
                <a:srgbClr val="FF0000"/>
              </a:solidFill>
            </a:endParaRPr>
          </a:p>
          <a:p>
            <a:pPr algn="ctr"/>
            <a:r>
              <a:rPr lang="en-US" altLang="zh-CN" sz="1200" b="1" dirty="0">
                <a:solidFill>
                  <a:srgbClr val="FF0000"/>
                </a:solidFill>
              </a:rPr>
              <a:t>+500</a:t>
            </a:r>
            <a:r>
              <a:rPr lang="zh-CN" altLang="en-US" sz="1200" b="1" dirty="0">
                <a:solidFill>
                  <a:srgbClr val="FF0000"/>
                </a:solidFill>
              </a:rPr>
              <a:t>元</a:t>
            </a:r>
            <a:r>
              <a:rPr lang="en-US" altLang="zh-CN" sz="1200" b="1" dirty="0">
                <a:solidFill>
                  <a:srgbClr val="FF0000"/>
                </a:solidFill>
              </a:rPr>
              <a:t>/</a:t>
            </a:r>
            <a:r>
              <a:rPr lang="zh-CN" altLang="en-US" sz="1200" b="1" dirty="0">
                <a:solidFill>
                  <a:srgbClr val="FF0000"/>
                </a:solidFill>
              </a:rPr>
              <a:t>㎡</a:t>
            </a:r>
            <a:r>
              <a:rPr lang="en-US" altLang="zh-CN" sz="1200" b="1" dirty="0">
                <a:solidFill>
                  <a:srgbClr val="FF0000"/>
                </a:solidFill>
              </a:rPr>
              <a:t>*3</a:t>
            </a:r>
            <a:r>
              <a:rPr lang="zh-CN" altLang="en-US" sz="1200" b="1" dirty="0">
                <a:solidFill>
                  <a:srgbClr val="FF0000"/>
                </a:solidFill>
              </a:rPr>
              <a:t> ㎡</a:t>
            </a:r>
          </a:p>
        </p:txBody>
      </p:sp>
      <p:cxnSp>
        <p:nvCxnSpPr>
          <p:cNvPr id="174" name="连接符: 曲线 173">
            <a:extLst>
              <a:ext uri="{FF2B5EF4-FFF2-40B4-BE49-F238E27FC236}">
                <a16:creationId xmlns:a16="http://schemas.microsoft.com/office/drawing/2014/main" id="{23F20874-03F1-4E52-9A83-09E7E0B862DC}"/>
              </a:ext>
            </a:extLst>
          </p:cNvPr>
          <p:cNvCxnSpPr>
            <a:cxnSpLocks/>
            <a:stCxn id="134" idx="3"/>
            <a:endCxn id="145" idx="1"/>
          </p:cNvCxnSpPr>
          <p:nvPr/>
        </p:nvCxnSpPr>
        <p:spPr>
          <a:xfrm>
            <a:off x="6916649" y="4792329"/>
            <a:ext cx="367765" cy="5024"/>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5" name="连接符: 曲线 174">
            <a:extLst>
              <a:ext uri="{FF2B5EF4-FFF2-40B4-BE49-F238E27FC236}">
                <a16:creationId xmlns:a16="http://schemas.microsoft.com/office/drawing/2014/main" id="{AD05DD81-0643-44AD-9E43-074DC390111E}"/>
              </a:ext>
            </a:extLst>
          </p:cNvPr>
          <p:cNvCxnSpPr>
            <a:cxnSpLocks/>
            <a:stCxn id="96" idx="3"/>
            <a:endCxn id="143" idx="1"/>
          </p:cNvCxnSpPr>
          <p:nvPr/>
        </p:nvCxnSpPr>
        <p:spPr>
          <a:xfrm>
            <a:off x="6916649" y="2784870"/>
            <a:ext cx="367765" cy="15375"/>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76" name="矩形 175">
            <a:extLst>
              <a:ext uri="{FF2B5EF4-FFF2-40B4-BE49-F238E27FC236}">
                <a16:creationId xmlns:a16="http://schemas.microsoft.com/office/drawing/2014/main" id="{7F92F524-4271-4C81-989E-7965E440DE82}"/>
              </a:ext>
            </a:extLst>
          </p:cNvPr>
          <p:cNvSpPr/>
          <p:nvPr/>
        </p:nvSpPr>
        <p:spPr>
          <a:xfrm>
            <a:off x="2538486" y="602737"/>
            <a:ext cx="9358708" cy="954107"/>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lvl="0" algn="ctr"/>
            <a:r>
              <a:rPr lang="zh-CN" altLang="en-US" sz="1600" b="1" dirty="0">
                <a:solidFill>
                  <a:prstClr val="black"/>
                </a:solidFill>
              </a:rPr>
              <a:t>方案报价</a:t>
            </a:r>
            <a:r>
              <a:rPr lang="en-US" altLang="zh-CN" sz="1600" dirty="0">
                <a:solidFill>
                  <a:prstClr val="black"/>
                </a:solidFill>
              </a:rPr>
              <a:t>=</a:t>
            </a:r>
            <a:r>
              <a:rPr lang="zh-CN" altLang="en-US" sz="1600" dirty="0">
                <a:solidFill>
                  <a:prstClr val="black"/>
                </a:solidFill>
              </a:rPr>
              <a:t>（</a:t>
            </a:r>
            <a:r>
              <a:rPr lang="zh-CN" altLang="en-US" sz="1600" b="1" dirty="0">
                <a:solidFill>
                  <a:prstClr val="black"/>
                </a:solidFill>
              </a:rPr>
              <a:t>套餐</a:t>
            </a:r>
            <a:r>
              <a:rPr lang="zh-CN" altLang="en-US" sz="1200" dirty="0">
                <a:solidFill>
                  <a:prstClr val="black"/>
                </a:solidFill>
              </a:rPr>
              <a:t>整体补差价</a:t>
            </a:r>
            <a:r>
              <a:rPr lang="en-US" altLang="zh-CN" sz="1600" dirty="0">
                <a:solidFill>
                  <a:prstClr val="black"/>
                </a:solidFill>
              </a:rPr>
              <a:t>+</a:t>
            </a:r>
            <a:r>
              <a:rPr lang="zh-CN" altLang="en-US" sz="1600" b="1" dirty="0">
                <a:solidFill>
                  <a:prstClr val="black"/>
                </a:solidFill>
              </a:rPr>
              <a:t>套餐</a:t>
            </a:r>
            <a:r>
              <a:rPr lang="zh-CN" altLang="en-US" sz="1200" dirty="0">
                <a:solidFill>
                  <a:prstClr val="black"/>
                </a:solidFill>
              </a:rPr>
              <a:t>标准价</a:t>
            </a:r>
            <a:r>
              <a:rPr lang="zh-CN" altLang="en-US" sz="1600" dirty="0">
                <a:solidFill>
                  <a:prstClr val="black"/>
                </a:solidFill>
              </a:rPr>
              <a:t>）</a:t>
            </a:r>
            <a:r>
              <a:rPr lang="en-US" altLang="zh-CN" sz="1600" dirty="0">
                <a:solidFill>
                  <a:prstClr val="black"/>
                </a:solidFill>
              </a:rPr>
              <a:t>+</a:t>
            </a:r>
            <a:r>
              <a:rPr lang="zh-CN" altLang="en-US" sz="1600" dirty="0">
                <a:solidFill>
                  <a:prstClr val="black"/>
                </a:solidFill>
              </a:rPr>
              <a:t> （</a:t>
            </a:r>
            <a:r>
              <a:rPr lang="zh-CN" altLang="en-US" sz="1600" b="1" dirty="0">
                <a:solidFill>
                  <a:prstClr val="black"/>
                </a:solidFill>
              </a:rPr>
              <a:t>组合件</a:t>
            </a:r>
            <a:r>
              <a:rPr lang="zh-CN" altLang="en-US" sz="1200" dirty="0">
                <a:solidFill>
                  <a:prstClr val="black"/>
                </a:solidFill>
              </a:rPr>
              <a:t>整体补差价</a:t>
            </a:r>
            <a:r>
              <a:rPr lang="en-US" altLang="zh-CN" sz="1600" dirty="0">
                <a:solidFill>
                  <a:prstClr val="black"/>
                </a:solidFill>
              </a:rPr>
              <a:t>+</a:t>
            </a:r>
            <a:r>
              <a:rPr lang="zh-CN" altLang="en-US" sz="1600" b="1" dirty="0">
                <a:solidFill>
                  <a:prstClr val="black"/>
                </a:solidFill>
              </a:rPr>
              <a:t>组合件</a:t>
            </a:r>
            <a:r>
              <a:rPr lang="zh-CN" altLang="en-US" sz="1200" dirty="0">
                <a:solidFill>
                  <a:prstClr val="black"/>
                </a:solidFill>
              </a:rPr>
              <a:t>标准价</a:t>
            </a:r>
            <a:r>
              <a:rPr lang="zh-CN" altLang="en-US" sz="1600" dirty="0">
                <a:solidFill>
                  <a:prstClr val="black"/>
                </a:solidFill>
              </a:rPr>
              <a:t>）</a:t>
            </a:r>
            <a:r>
              <a:rPr lang="en-US" altLang="zh-CN" sz="1600" dirty="0">
                <a:solidFill>
                  <a:prstClr val="black"/>
                </a:solidFill>
              </a:rPr>
              <a:t>+</a:t>
            </a:r>
            <a:r>
              <a:rPr lang="zh-CN" altLang="en-US" sz="1600" dirty="0">
                <a:solidFill>
                  <a:prstClr val="black"/>
                </a:solidFill>
              </a:rPr>
              <a:t> （</a:t>
            </a:r>
            <a:r>
              <a:rPr lang="zh-CN" altLang="en-US" sz="1600" b="1" dirty="0">
                <a:solidFill>
                  <a:prstClr val="black"/>
                </a:solidFill>
              </a:rPr>
              <a:t>元件</a:t>
            </a:r>
            <a:r>
              <a:rPr lang="zh-CN" altLang="en-US" sz="1200" dirty="0">
                <a:solidFill>
                  <a:prstClr val="black"/>
                </a:solidFill>
              </a:rPr>
              <a:t>非标</a:t>
            </a:r>
            <a:r>
              <a:rPr lang="en-US" altLang="zh-CN" sz="1200" dirty="0">
                <a:solidFill>
                  <a:prstClr val="black"/>
                </a:solidFill>
              </a:rPr>
              <a:t>&amp;</a:t>
            </a:r>
            <a:r>
              <a:rPr lang="zh-CN" altLang="en-US" sz="1200" dirty="0">
                <a:solidFill>
                  <a:prstClr val="black"/>
                </a:solidFill>
              </a:rPr>
              <a:t>补差补差价</a:t>
            </a:r>
            <a:r>
              <a:rPr lang="en-US" altLang="zh-CN" sz="1600" dirty="0">
                <a:solidFill>
                  <a:prstClr val="black"/>
                </a:solidFill>
              </a:rPr>
              <a:t>+</a:t>
            </a:r>
          </a:p>
          <a:p>
            <a:pPr lvl="0" algn="ctr"/>
            <a:r>
              <a:rPr lang="zh-CN" altLang="en-US" sz="1600" b="1" dirty="0">
                <a:solidFill>
                  <a:prstClr val="black"/>
                </a:solidFill>
              </a:rPr>
              <a:t>元件</a:t>
            </a:r>
            <a:r>
              <a:rPr lang="zh-CN" altLang="en-US" sz="1200" dirty="0">
                <a:solidFill>
                  <a:prstClr val="black"/>
                </a:solidFill>
              </a:rPr>
              <a:t>标准价</a:t>
            </a:r>
            <a:r>
              <a:rPr lang="zh-CN" altLang="en-US" sz="1600" dirty="0">
                <a:solidFill>
                  <a:prstClr val="black"/>
                </a:solidFill>
              </a:rPr>
              <a:t>）</a:t>
            </a:r>
            <a:r>
              <a:rPr lang="en-US" altLang="zh-CN" sz="1600" dirty="0">
                <a:solidFill>
                  <a:prstClr val="black"/>
                </a:solidFill>
              </a:rPr>
              <a:t> +</a:t>
            </a:r>
            <a:r>
              <a:rPr lang="zh-CN" altLang="en-US" sz="1600" dirty="0">
                <a:solidFill>
                  <a:prstClr val="black"/>
                </a:solidFill>
              </a:rPr>
              <a:t> </a:t>
            </a:r>
            <a:r>
              <a:rPr lang="zh-CN" altLang="en-US" sz="1600" b="1" dirty="0">
                <a:solidFill>
                  <a:prstClr val="black"/>
                </a:solidFill>
              </a:rPr>
              <a:t>标准品</a:t>
            </a:r>
            <a:r>
              <a:rPr lang="zh-CN" altLang="en-US" sz="1200" dirty="0">
                <a:solidFill>
                  <a:prstClr val="black"/>
                </a:solidFill>
              </a:rPr>
              <a:t>标准价</a:t>
            </a:r>
            <a:endParaRPr lang="en-US" altLang="zh-CN" sz="1200" dirty="0">
              <a:solidFill>
                <a:prstClr val="black"/>
              </a:solidFill>
            </a:endParaRPr>
          </a:p>
          <a:p>
            <a:pPr lvl="0" algn="ctr"/>
            <a:r>
              <a:rPr lang="en-US" altLang="zh-CN" sz="1600" dirty="0">
                <a:solidFill>
                  <a:prstClr val="black"/>
                </a:solidFill>
              </a:rPr>
              <a:t>=500*3+2888+1231.3=</a:t>
            </a:r>
            <a:r>
              <a:rPr lang="en-US" altLang="zh-CN" sz="2400" b="1" dirty="0">
                <a:solidFill>
                  <a:srgbClr val="FF0000"/>
                </a:solidFill>
              </a:rPr>
              <a:t>5619.3     </a:t>
            </a:r>
            <a:endParaRPr lang="zh-CN" altLang="en-US" sz="1600" b="1" dirty="0">
              <a:solidFill>
                <a:srgbClr val="FF0000"/>
              </a:solidFill>
            </a:endParaRPr>
          </a:p>
        </p:txBody>
      </p:sp>
      <p:cxnSp>
        <p:nvCxnSpPr>
          <p:cNvPr id="177" name="连接符: 曲线 176">
            <a:extLst>
              <a:ext uri="{FF2B5EF4-FFF2-40B4-BE49-F238E27FC236}">
                <a16:creationId xmlns:a16="http://schemas.microsoft.com/office/drawing/2014/main" id="{E08026D9-56DF-4EF0-99C3-FDA061351A84}"/>
              </a:ext>
            </a:extLst>
          </p:cNvPr>
          <p:cNvCxnSpPr>
            <a:cxnSpLocks/>
            <a:stCxn id="172" idx="0"/>
            <a:endCxn id="176" idx="2"/>
          </p:cNvCxnSpPr>
          <p:nvPr/>
        </p:nvCxnSpPr>
        <p:spPr>
          <a:xfrm rot="16200000" flipV="1">
            <a:off x="8407357" y="367327"/>
            <a:ext cx="1162618" cy="3541652"/>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连接符: 曲线 177">
            <a:extLst>
              <a:ext uri="{FF2B5EF4-FFF2-40B4-BE49-F238E27FC236}">
                <a16:creationId xmlns:a16="http://schemas.microsoft.com/office/drawing/2014/main" id="{7FA5C043-AC0F-4E63-8909-FE8A8C3DBC2F}"/>
              </a:ext>
            </a:extLst>
          </p:cNvPr>
          <p:cNvCxnSpPr>
            <a:cxnSpLocks/>
            <a:stCxn id="173" idx="0"/>
            <a:endCxn id="176" idx="2"/>
          </p:cNvCxnSpPr>
          <p:nvPr/>
        </p:nvCxnSpPr>
        <p:spPr>
          <a:xfrm rot="5400000" flipH="1" flipV="1">
            <a:off x="6008648" y="1494355"/>
            <a:ext cx="1146703" cy="1271682"/>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连接符: 曲线 178">
            <a:extLst>
              <a:ext uri="{FF2B5EF4-FFF2-40B4-BE49-F238E27FC236}">
                <a16:creationId xmlns:a16="http://schemas.microsoft.com/office/drawing/2014/main" id="{0DA4019A-3983-480A-BFF3-78B19B5EEA75}"/>
              </a:ext>
            </a:extLst>
          </p:cNvPr>
          <p:cNvCxnSpPr>
            <a:cxnSpLocks/>
            <a:stCxn id="160" idx="6"/>
            <a:endCxn id="176" idx="2"/>
          </p:cNvCxnSpPr>
          <p:nvPr/>
        </p:nvCxnSpPr>
        <p:spPr>
          <a:xfrm flipV="1">
            <a:off x="6822961" y="1556844"/>
            <a:ext cx="394879" cy="3275183"/>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连接符: 曲线 179">
            <a:extLst>
              <a:ext uri="{FF2B5EF4-FFF2-40B4-BE49-F238E27FC236}">
                <a16:creationId xmlns:a16="http://schemas.microsoft.com/office/drawing/2014/main" id="{B0C2FB4B-9203-4707-8718-83711A98C44F}"/>
              </a:ext>
            </a:extLst>
          </p:cNvPr>
          <p:cNvCxnSpPr>
            <a:cxnSpLocks/>
            <a:stCxn id="176" idx="1"/>
            <a:endCxn id="75" idx="0"/>
          </p:cNvCxnSpPr>
          <p:nvPr/>
        </p:nvCxnSpPr>
        <p:spPr>
          <a:xfrm rot="10800000" flipV="1">
            <a:off x="677454" y="1079791"/>
            <a:ext cx="1861033" cy="2865496"/>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连接符: 曲线 180">
            <a:extLst>
              <a:ext uri="{FF2B5EF4-FFF2-40B4-BE49-F238E27FC236}">
                <a16:creationId xmlns:a16="http://schemas.microsoft.com/office/drawing/2014/main" id="{0B85BAAC-2C56-4D61-A771-88224F322A28}"/>
              </a:ext>
            </a:extLst>
          </p:cNvPr>
          <p:cNvCxnSpPr>
            <a:cxnSpLocks/>
            <a:stCxn id="75" idx="4"/>
            <a:endCxn id="138" idx="1"/>
          </p:cNvCxnSpPr>
          <p:nvPr/>
        </p:nvCxnSpPr>
        <p:spPr>
          <a:xfrm flipV="1">
            <a:off x="933870" y="2792255"/>
            <a:ext cx="1604616" cy="1435150"/>
          </a:xfrm>
          <a:prstGeom prst="curvedConnector3">
            <a:avLst>
              <a:gd name="adj1" fmla="val 29648"/>
            </a:avLst>
          </a:prstGeom>
          <a:ln>
            <a:tailEnd type="triangle"/>
          </a:ln>
        </p:spPr>
        <p:style>
          <a:lnRef idx="3">
            <a:schemeClr val="accent1"/>
          </a:lnRef>
          <a:fillRef idx="0">
            <a:schemeClr val="accent1"/>
          </a:fillRef>
          <a:effectRef idx="2">
            <a:schemeClr val="accent1"/>
          </a:effectRef>
          <a:fontRef idx="minor">
            <a:schemeClr val="tx1"/>
          </a:fontRef>
        </p:style>
      </p:cxnSp>
      <p:sp>
        <p:nvSpPr>
          <p:cNvPr id="182" name="文本框 181">
            <a:extLst>
              <a:ext uri="{FF2B5EF4-FFF2-40B4-BE49-F238E27FC236}">
                <a16:creationId xmlns:a16="http://schemas.microsoft.com/office/drawing/2014/main" id="{91AD4648-6961-4BB6-ABA6-5273A85476D7}"/>
              </a:ext>
            </a:extLst>
          </p:cNvPr>
          <p:cNvSpPr txBox="1"/>
          <p:nvPr/>
        </p:nvSpPr>
        <p:spPr>
          <a:xfrm>
            <a:off x="1210925" y="2447833"/>
            <a:ext cx="1193582" cy="430887"/>
          </a:xfrm>
          <a:prstGeom prst="rect">
            <a:avLst/>
          </a:prstGeom>
          <a:noFill/>
        </p:spPr>
        <p:txBody>
          <a:bodyPr wrap="square" rtlCol="0">
            <a:spAutoFit/>
          </a:bodyPr>
          <a:lstStyle/>
          <a:p>
            <a:pPr algn="ctr"/>
            <a:r>
              <a:rPr lang="zh-CN" altLang="en-US" sz="1100" b="1" dirty="0"/>
              <a:t>明细记录第三次</a:t>
            </a:r>
            <a:endParaRPr lang="en-US" altLang="zh-CN" sz="1100" b="1" dirty="0"/>
          </a:p>
          <a:p>
            <a:pPr algn="ctr"/>
            <a:r>
              <a:rPr lang="zh-CN" altLang="en-US" sz="1100" b="1" dirty="0"/>
              <a:t>计价计算</a:t>
            </a:r>
          </a:p>
        </p:txBody>
      </p:sp>
      <p:grpSp>
        <p:nvGrpSpPr>
          <p:cNvPr id="183" name="组合 182">
            <a:extLst>
              <a:ext uri="{FF2B5EF4-FFF2-40B4-BE49-F238E27FC236}">
                <a16:creationId xmlns:a16="http://schemas.microsoft.com/office/drawing/2014/main" id="{88FA4EB1-A5C6-4C75-B0CB-07808BC34048}"/>
              </a:ext>
            </a:extLst>
          </p:cNvPr>
          <p:cNvGrpSpPr/>
          <p:nvPr/>
        </p:nvGrpSpPr>
        <p:grpSpPr>
          <a:xfrm>
            <a:off x="166695" y="5798509"/>
            <a:ext cx="794584" cy="876097"/>
            <a:chOff x="2347052" y="199465"/>
            <a:chExt cx="794584" cy="876097"/>
          </a:xfrm>
        </p:grpSpPr>
        <p:pic>
          <p:nvPicPr>
            <p:cNvPr id="184" name="图片 183">
              <a:extLst>
                <a:ext uri="{FF2B5EF4-FFF2-40B4-BE49-F238E27FC236}">
                  <a16:creationId xmlns:a16="http://schemas.microsoft.com/office/drawing/2014/main" id="{03E2E265-946E-4A40-BDE1-028B9E3A95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1669" y="450849"/>
              <a:ext cx="685350" cy="624713"/>
            </a:xfrm>
            <a:prstGeom prst="rect">
              <a:avLst/>
            </a:prstGeom>
          </p:spPr>
        </p:pic>
        <p:sp>
          <p:nvSpPr>
            <p:cNvPr id="185" name="文本框 184">
              <a:extLst>
                <a:ext uri="{FF2B5EF4-FFF2-40B4-BE49-F238E27FC236}">
                  <a16:creationId xmlns:a16="http://schemas.microsoft.com/office/drawing/2014/main" id="{F3F8E323-FD4C-44D9-888F-64E6A77240C4}"/>
                </a:ext>
              </a:extLst>
            </p:cNvPr>
            <p:cNvSpPr txBox="1"/>
            <p:nvPr/>
          </p:nvSpPr>
          <p:spPr>
            <a:xfrm>
              <a:off x="2347052" y="199465"/>
              <a:ext cx="794584" cy="276999"/>
            </a:xfrm>
            <a:prstGeom prst="rect">
              <a:avLst/>
            </a:prstGeom>
            <a:noFill/>
          </p:spPr>
          <p:txBody>
            <a:bodyPr wrap="square" rtlCol="0">
              <a:spAutoFit/>
            </a:bodyPr>
            <a:lstStyle/>
            <a:p>
              <a:pPr algn="ctr"/>
              <a:r>
                <a:rPr lang="zh-CN" altLang="en-US" sz="1200" b="1" dirty="0"/>
                <a:t>经销商</a:t>
              </a:r>
              <a:r>
                <a:rPr lang="en-US" altLang="zh-CN" sz="1200" b="1" dirty="0"/>
                <a:t>A</a:t>
              </a:r>
              <a:endParaRPr lang="zh-CN" altLang="en-US" sz="1200" b="1" dirty="0"/>
            </a:p>
          </p:txBody>
        </p:sp>
      </p:grpSp>
      <p:sp>
        <p:nvSpPr>
          <p:cNvPr id="186" name="箭头: 下 185">
            <a:extLst>
              <a:ext uri="{FF2B5EF4-FFF2-40B4-BE49-F238E27FC236}">
                <a16:creationId xmlns:a16="http://schemas.microsoft.com/office/drawing/2014/main" id="{32D1F689-3A9A-4899-8553-93634A219852}"/>
              </a:ext>
            </a:extLst>
          </p:cNvPr>
          <p:cNvSpPr/>
          <p:nvPr/>
        </p:nvSpPr>
        <p:spPr>
          <a:xfrm rot="10800000">
            <a:off x="505785" y="5079352"/>
            <a:ext cx="144601" cy="622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7" name="组合 186">
            <a:extLst>
              <a:ext uri="{FF2B5EF4-FFF2-40B4-BE49-F238E27FC236}">
                <a16:creationId xmlns:a16="http://schemas.microsoft.com/office/drawing/2014/main" id="{0CC0C6B5-2375-4B12-87BE-FCA2C616AC43}"/>
              </a:ext>
            </a:extLst>
          </p:cNvPr>
          <p:cNvGrpSpPr/>
          <p:nvPr/>
        </p:nvGrpSpPr>
        <p:grpSpPr>
          <a:xfrm>
            <a:off x="2533975" y="6065133"/>
            <a:ext cx="9389514" cy="772961"/>
            <a:chOff x="2348329" y="6067079"/>
            <a:chExt cx="10372254" cy="771015"/>
          </a:xfrm>
        </p:grpSpPr>
        <p:sp>
          <p:nvSpPr>
            <p:cNvPr id="188" name="矩形 187">
              <a:extLst>
                <a:ext uri="{FF2B5EF4-FFF2-40B4-BE49-F238E27FC236}">
                  <a16:creationId xmlns:a16="http://schemas.microsoft.com/office/drawing/2014/main" id="{DAA0827B-C9F1-4B98-A902-2D92EF87F238}"/>
                </a:ext>
              </a:extLst>
            </p:cNvPr>
            <p:cNvSpPr/>
            <p:nvPr/>
          </p:nvSpPr>
          <p:spPr>
            <a:xfrm>
              <a:off x="2348329" y="6067079"/>
              <a:ext cx="10372254" cy="77101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lvl="0" algn="ctr"/>
              <a:r>
                <a:rPr lang="zh-CN" altLang="en-US" b="1" dirty="0">
                  <a:solidFill>
                    <a:schemeClr val="tx1"/>
                  </a:solidFill>
                </a:rPr>
                <a:t>经销商</a:t>
              </a:r>
              <a:r>
                <a:rPr lang="en-US" altLang="zh-CN" b="1" dirty="0">
                  <a:solidFill>
                    <a:schemeClr val="tx1"/>
                  </a:solidFill>
                </a:rPr>
                <a:t>A</a:t>
              </a:r>
              <a:r>
                <a:rPr lang="zh-CN" altLang="en-US" b="1" dirty="0">
                  <a:solidFill>
                    <a:schemeClr val="tx1"/>
                  </a:solidFill>
                </a:rPr>
                <a:t>营销价目表</a:t>
              </a:r>
              <a:r>
                <a:rPr lang="zh-CN" altLang="en-US" sz="1400" b="1" dirty="0">
                  <a:solidFill>
                    <a:schemeClr val="tx1"/>
                  </a:solidFill>
                </a:rPr>
                <a:t>（</a:t>
              </a:r>
              <a:r>
                <a:rPr lang="zh-CN" altLang="en-US" sz="1100" dirty="0">
                  <a:solidFill>
                    <a:prstClr val="black"/>
                  </a:solidFill>
                </a:rPr>
                <a:t>集团默认营销价目表</a:t>
              </a:r>
              <a:r>
                <a:rPr lang="en-US" altLang="zh-CN" sz="1400" b="1" dirty="0">
                  <a:solidFill>
                    <a:prstClr val="black"/>
                  </a:solidFill>
                </a:rPr>
                <a:t>X</a:t>
              </a:r>
              <a:r>
                <a:rPr lang="zh-CN" altLang="en-US" sz="1100" dirty="0">
                  <a:solidFill>
                    <a:prstClr val="black"/>
                  </a:solidFill>
                </a:rPr>
                <a:t>经销商</a:t>
              </a:r>
              <a:r>
                <a:rPr lang="en-US" altLang="zh-CN" sz="1100" dirty="0">
                  <a:solidFill>
                    <a:prstClr val="black"/>
                  </a:solidFill>
                </a:rPr>
                <a:t>A</a:t>
              </a:r>
              <a:r>
                <a:rPr lang="zh-CN" altLang="en-US" sz="1100" dirty="0">
                  <a:solidFill>
                    <a:prstClr val="black"/>
                  </a:solidFill>
                </a:rPr>
                <a:t>营销价格系数</a:t>
              </a:r>
              <a:r>
                <a:rPr lang="en-US" altLang="zh-CN" sz="2000" b="1" dirty="0">
                  <a:solidFill>
                    <a:srgbClr val="FF0000"/>
                  </a:solidFill>
                </a:rPr>
                <a:t>α</a:t>
              </a:r>
              <a:r>
                <a:rPr lang="en-US" altLang="zh-CN" sz="900" b="1" dirty="0">
                  <a:solidFill>
                    <a:srgbClr val="FF0000"/>
                  </a:solidFill>
                </a:rPr>
                <a:t>2</a:t>
              </a:r>
              <a:r>
                <a:rPr lang="zh-CN" altLang="en-US" sz="1400" b="1" dirty="0">
                  <a:solidFill>
                    <a:schemeClr val="tx1"/>
                  </a:solidFill>
                </a:rPr>
                <a:t>）</a:t>
              </a:r>
              <a:endParaRPr lang="zh-CN" altLang="en-US" b="1" dirty="0">
                <a:solidFill>
                  <a:schemeClr val="tx1"/>
                </a:solidFill>
              </a:endParaRPr>
            </a:p>
          </p:txBody>
        </p:sp>
        <p:sp>
          <p:nvSpPr>
            <p:cNvPr id="189" name="矩形 188">
              <a:extLst>
                <a:ext uri="{FF2B5EF4-FFF2-40B4-BE49-F238E27FC236}">
                  <a16:creationId xmlns:a16="http://schemas.microsoft.com/office/drawing/2014/main" id="{5E38A4DC-2621-4921-AFD9-D9AF7313F874}"/>
                </a:ext>
              </a:extLst>
            </p:cNvPr>
            <p:cNvSpPr/>
            <p:nvPr/>
          </p:nvSpPr>
          <p:spPr>
            <a:xfrm>
              <a:off x="10586088" y="6472644"/>
              <a:ext cx="1951030" cy="265317"/>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t>套餐计价模式</a:t>
              </a:r>
            </a:p>
          </p:txBody>
        </p:sp>
        <p:sp>
          <p:nvSpPr>
            <p:cNvPr id="190" name="矩形 189">
              <a:extLst>
                <a:ext uri="{FF2B5EF4-FFF2-40B4-BE49-F238E27FC236}">
                  <a16:creationId xmlns:a16="http://schemas.microsoft.com/office/drawing/2014/main" id="{881A2827-3A15-479A-9EC9-5597BD311748}"/>
                </a:ext>
              </a:extLst>
            </p:cNvPr>
            <p:cNvSpPr/>
            <p:nvPr/>
          </p:nvSpPr>
          <p:spPr>
            <a:xfrm>
              <a:off x="2401713" y="6465557"/>
              <a:ext cx="1951030" cy="265317"/>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t>数量计价模式</a:t>
              </a:r>
            </a:p>
          </p:txBody>
        </p:sp>
        <p:sp>
          <p:nvSpPr>
            <p:cNvPr id="191" name="矩形 190">
              <a:extLst>
                <a:ext uri="{FF2B5EF4-FFF2-40B4-BE49-F238E27FC236}">
                  <a16:creationId xmlns:a16="http://schemas.microsoft.com/office/drawing/2014/main" id="{6DDF676C-4B9C-4E17-A926-A97E9844D9D4}"/>
                </a:ext>
              </a:extLst>
            </p:cNvPr>
            <p:cNvSpPr/>
            <p:nvPr/>
          </p:nvSpPr>
          <p:spPr>
            <a:xfrm>
              <a:off x="4447807" y="6465557"/>
              <a:ext cx="1951030" cy="265317"/>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t>延米计价模式</a:t>
              </a:r>
            </a:p>
          </p:txBody>
        </p:sp>
        <p:sp>
          <p:nvSpPr>
            <p:cNvPr id="192" name="矩形 191">
              <a:extLst>
                <a:ext uri="{FF2B5EF4-FFF2-40B4-BE49-F238E27FC236}">
                  <a16:creationId xmlns:a16="http://schemas.microsoft.com/office/drawing/2014/main" id="{7303BDC3-46D8-4AF6-88CF-01D63AF0E667}"/>
                </a:ext>
              </a:extLst>
            </p:cNvPr>
            <p:cNvSpPr/>
            <p:nvPr/>
          </p:nvSpPr>
          <p:spPr>
            <a:xfrm>
              <a:off x="6493901" y="6469874"/>
              <a:ext cx="1951030" cy="265317"/>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t>展开计价模式</a:t>
              </a:r>
            </a:p>
          </p:txBody>
        </p:sp>
        <p:sp>
          <p:nvSpPr>
            <p:cNvPr id="193" name="矩形 192">
              <a:extLst>
                <a:ext uri="{FF2B5EF4-FFF2-40B4-BE49-F238E27FC236}">
                  <a16:creationId xmlns:a16="http://schemas.microsoft.com/office/drawing/2014/main" id="{60469007-51EC-4C98-9347-7AAF66EDBEBE}"/>
                </a:ext>
              </a:extLst>
            </p:cNvPr>
            <p:cNvSpPr/>
            <p:nvPr/>
          </p:nvSpPr>
          <p:spPr>
            <a:xfrm>
              <a:off x="8539995" y="6469874"/>
              <a:ext cx="1951030" cy="265317"/>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t>投影计价模式</a:t>
              </a:r>
            </a:p>
          </p:txBody>
        </p:sp>
      </p:grpSp>
      <p:sp>
        <p:nvSpPr>
          <p:cNvPr id="194" name="箭头: 下 193">
            <a:extLst>
              <a:ext uri="{FF2B5EF4-FFF2-40B4-BE49-F238E27FC236}">
                <a16:creationId xmlns:a16="http://schemas.microsoft.com/office/drawing/2014/main" id="{24C225F8-E6E8-4831-8FDB-76894FCE58DA}"/>
              </a:ext>
            </a:extLst>
          </p:cNvPr>
          <p:cNvSpPr/>
          <p:nvPr/>
        </p:nvSpPr>
        <p:spPr>
          <a:xfrm rot="16200000">
            <a:off x="1488021" y="6140220"/>
            <a:ext cx="144601" cy="622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461744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8919</TotalTime>
  <Words>2917</Words>
  <Application>Microsoft Office PowerPoint</Application>
  <PresentationFormat>宽屏</PresentationFormat>
  <Paragraphs>453</Paragraphs>
  <Slides>13</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21" baseType="lpstr">
      <vt:lpstr>等线</vt:lpstr>
      <vt:lpstr>等线 Light</vt:lpstr>
      <vt:lpstr>微软雅黑</vt:lpstr>
      <vt:lpstr>Arial</vt:lpstr>
      <vt:lpstr>Wingdings</vt:lpstr>
      <vt:lpstr>Office 主题​​</vt:lpstr>
      <vt:lpstr>Visio</vt:lpstr>
      <vt:lpstr>Worksheet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Tewen</dc:creator>
  <cp:lastModifiedBy>Tewen</cp:lastModifiedBy>
  <cp:revision>555</cp:revision>
  <dcterms:created xsi:type="dcterms:W3CDTF">2018-03-17T07:51:31Z</dcterms:created>
  <dcterms:modified xsi:type="dcterms:W3CDTF">2018-05-02T03:12:15Z</dcterms:modified>
</cp:coreProperties>
</file>