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256" r:id="rId2"/>
    <p:sldId id="303" r:id="rId3"/>
    <p:sldId id="312" r:id="rId4"/>
    <p:sldId id="313" r:id="rId5"/>
    <p:sldId id="316" r:id="rId6"/>
    <p:sldId id="317" r:id="rId7"/>
    <p:sldId id="318" r:id="rId8"/>
    <p:sldId id="319" r:id="rId9"/>
    <p:sldId id="320" r:id="rId10"/>
    <p:sldId id="321" r:id="rId11"/>
    <p:sldId id="322" r:id="rId12"/>
    <p:sldId id="324" r:id="rId13"/>
    <p:sldId id="326" r:id="rId14"/>
    <p:sldId id="325" r:id="rId15"/>
    <p:sldId id="327" r:id="rId16"/>
    <p:sldId id="328" r:id="rId17"/>
    <p:sldId id="329" r:id="rId18"/>
    <p:sldId id="287"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DCA1"/>
    <a:srgbClr val="6B9EDB"/>
    <a:srgbClr val="4D8AD3"/>
    <a:srgbClr val="4383D1"/>
    <a:srgbClr val="BEDF8D"/>
    <a:srgbClr val="8AA427"/>
    <a:srgbClr val="276DCF"/>
    <a:srgbClr val="135ABC"/>
    <a:srgbClr val="4578C6"/>
    <a:srgbClr val="3E6DC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06" autoAdjust="0"/>
    <p:restoredTop sz="90664" autoAdjust="0"/>
  </p:normalViewPr>
  <p:slideViewPr>
    <p:cSldViewPr snapToGrid="0" snapToObjects="1">
      <p:cViewPr varScale="1">
        <p:scale>
          <a:sx n="65" d="100"/>
          <a:sy n="65" d="100"/>
        </p:scale>
        <p:origin x="1590" y="66"/>
      </p:cViewPr>
      <p:guideLst>
        <p:guide orient="horz" pos="2160"/>
        <p:guide pos="2880"/>
      </p:guideLst>
    </p:cSldViewPr>
  </p:slideViewPr>
  <p:notesTextViewPr>
    <p:cViewPr>
      <p:scale>
        <a:sx n="3" d="2"/>
        <a:sy n="3" d="2"/>
      </p:scale>
      <p:origin x="0" y="0"/>
    </p:cViewPr>
  </p:notesTextViewPr>
  <p:sorterViewPr>
    <p:cViewPr>
      <p:scale>
        <a:sx n="100" d="100"/>
        <a:sy n="100" d="100"/>
      </p:scale>
      <p:origin x="0" y="70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522091-C451-4FCF-9D5A-022685D1BF6B}" type="datetimeFigureOut">
              <a:rPr lang="en-US" smtClean="0"/>
              <a:pPr/>
              <a:t>11/21/2016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A2071E-87C1-4FD4-BB78-51D061886066}" type="slidenum">
              <a:rPr lang="en-US" smtClean="0"/>
              <a:pPr/>
              <a:t>‹#›</a:t>
            </a:fld>
            <a:endParaRPr lang="en-US"/>
          </a:p>
        </p:txBody>
      </p:sp>
    </p:spTree>
    <p:extLst>
      <p:ext uri="{BB962C8B-B14F-4D97-AF65-F5344CB8AC3E}">
        <p14:creationId xmlns:p14="http://schemas.microsoft.com/office/powerpoint/2010/main" val="114068897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ED3617-3CA6-407E-A0AD-980995FED255}" type="datetimeFigureOut">
              <a:rPr lang="en-US" smtClean="0"/>
              <a:pPr/>
              <a:t>11/21/2016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705D0F-4754-4FEB-932A-3304C840411F}" type="slidenum">
              <a:rPr lang="en-US" smtClean="0"/>
              <a:pPr/>
              <a:t>‹#›</a:t>
            </a:fld>
            <a:endParaRPr lang="en-US"/>
          </a:p>
        </p:txBody>
      </p:sp>
    </p:spTree>
    <p:extLst>
      <p:ext uri="{BB962C8B-B14F-4D97-AF65-F5344CB8AC3E}">
        <p14:creationId xmlns:p14="http://schemas.microsoft.com/office/powerpoint/2010/main" val="226005188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4A705D0F-4754-4FEB-932A-3304C840411F}" type="slidenum">
              <a:rPr lang="en-US" smtClean="0"/>
              <a:pPr/>
              <a:t>1</a:t>
            </a:fld>
            <a:endParaRPr lang="en-US"/>
          </a:p>
        </p:txBody>
      </p:sp>
    </p:spTree>
    <p:extLst>
      <p:ext uri="{BB962C8B-B14F-4D97-AF65-F5344CB8AC3E}">
        <p14:creationId xmlns:p14="http://schemas.microsoft.com/office/powerpoint/2010/main" val="261604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Dependency</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When a class used one instance of another class as a parameter</a:t>
            </a:r>
            <a:endParaRPr lang="en-US" sz="1200" b="1"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Association</a:t>
            </a:r>
            <a:r>
              <a:rPr lang="en-US" sz="1200" b="0" i="0" kern="1200" dirty="0" smtClean="0">
                <a:solidFill>
                  <a:schemeClr val="tx1"/>
                </a:solidFill>
                <a:effectLst/>
                <a:latin typeface="+mn-lt"/>
                <a:ea typeface="+mn-ea"/>
                <a:cs typeface="+mn-cs"/>
              </a:rPr>
              <a:t>: is a broad term that encompasses just about any logical connection or relationship between classes. For example, passenger and airline may be linked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Aggregation</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refers to the formation of a particular class as a result of one class being aggregated or built as a collection. For example, the class “library” is made up of one or more books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Composition</a:t>
            </a:r>
            <a:r>
              <a:rPr lang="en-US" sz="1200" b="0" i="0" kern="1200" dirty="0" smtClean="0">
                <a:solidFill>
                  <a:schemeClr val="tx1"/>
                </a:solidFill>
                <a:effectLst/>
                <a:latin typeface="+mn-lt"/>
                <a:ea typeface="+mn-ea"/>
                <a:cs typeface="+mn-cs"/>
              </a:rPr>
              <a:t>: is very similar to the aggregation relationship, with the only difference being its key purpose of emphasizing the dependence of the contained class to the life cycle of the container class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Inheritance</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refers to a type of relationship wherein one associated class is a child of another by virtue of assuming the same functionalities of the parent class. In other words, the child class is a specific type of the parent class. To depict inheritance in a UML diagram, a solid line from the child class to the parent class is drawn using an unfilled arrowhead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Realization</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denotes the implementation of the functionality defined in one class by another class. To show the relationship in UML, a broken line with an unfilled solid arrowhead is drawn from the class that defines the functionality to the class that implements the function. In the example, the printing preferences that are set using the printer setup interface are being implemented by the printer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4A705D0F-4754-4FEB-932A-3304C840411F}" type="slidenum">
              <a:rPr lang="en-US" smtClean="0"/>
              <a:pPr/>
              <a:t>11</a:t>
            </a:fld>
            <a:endParaRPr lang="en-US"/>
          </a:p>
        </p:txBody>
      </p:sp>
    </p:spTree>
    <p:extLst>
      <p:ext uri="{BB962C8B-B14F-4D97-AF65-F5344CB8AC3E}">
        <p14:creationId xmlns:p14="http://schemas.microsoft.com/office/powerpoint/2010/main" val="4055402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4A705D0F-4754-4FEB-932A-3304C840411F}" type="slidenum">
              <a:rPr lang="en-US" smtClean="0"/>
              <a:pPr/>
              <a:t>12</a:t>
            </a:fld>
            <a:endParaRPr lang="en-US"/>
          </a:p>
        </p:txBody>
      </p:sp>
    </p:spTree>
    <p:extLst>
      <p:ext uri="{BB962C8B-B14F-4D97-AF65-F5344CB8AC3E}">
        <p14:creationId xmlns:p14="http://schemas.microsoft.com/office/powerpoint/2010/main" val="4055402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4A705D0F-4754-4FEB-932A-3304C840411F}" type="slidenum">
              <a:rPr lang="en-US" smtClean="0"/>
              <a:pPr/>
              <a:t>13</a:t>
            </a:fld>
            <a:endParaRPr lang="en-US"/>
          </a:p>
        </p:txBody>
      </p:sp>
    </p:spTree>
    <p:extLst>
      <p:ext uri="{BB962C8B-B14F-4D97-AF65-F5344CB8AC3E}">
        <p14:creationId xmlns:p14="http://schemas.microsoft.com/office/powerpoint/2010/main" val="4055402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4A705D0F-4754-4FEB-932A-3304C840411F}" type="slidenum">
              <a:rPr lang="en-US" smtClean="0"/>
              <a:pPr/>
              <a:t>14</a:t>
            </a:fld>
            <a:endParaRPr lang="en-US"/>
          </a:p>
        </p:txBody>
      </p:sp>
    </p:spTree>
    <p:extLst>
      <p:ext uri="{BB962C8B-B14F-4D97-AF65-F5344CB8AC3E}">
        <p14:creationId xmlns:p14="http://schemas.microsoft.com/office/powerpoint/2010/main" val="4055402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4A705D0F-4754-4FEB-932A-3304C840411F}" type="slidenum">
              <a:rPr lang="en-US" smtClean="0"/>
              <a:pPr/>
              <a:t>15</a:t>
            </a:fld>
            <a:endParaRPr lang="en-US"/>
          </a:p>
        </p:txBody>
      </p:sp>
    </p:spTree>
    <p:extLst>
      <p:ext uri="{BB962C8B-B14F-4D97-AF65-F5344CB8AC3E}">
        <p14:creationId xmlns:p14="http://schemas.microsoft.com/office/powerpoint/2010/main" val="4055402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4A705D0F-4754-4FEB-932A-3304C840411F}" type="slidenum">
              <a:rPr lang="en-US" smtClean="0"/>
              <a:pPr/>
              <a:t>16</a:t>
            </a:fld>
            <a:endParaRPr lang="en-US"/>
          </a:p>
        </p:txBody>
      </p:sp>
    </p:spTree>
    <p:extLst>
      <p:ext uri="{BB962C8B-B14F-4D97-AF65-F5344CB8AC3E}">
        <p14:creationId xmlns:p14="http://schemas.microsoft.com/office/powerpoint/2010/main" val="4055402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4A705D0F-4754-4FEB-932A-3304C840411F}" type="slidenum">
              <a:rPr lang="en-US" smtClean="0"/>
              <a:pPr/>
              <a:t>17</a:t>
            </a:fld>
            <a:endParaRPr lang="en-US"/>
          </a:p>
        </p:txBody>
      </p:sp>
    </p:spTree>
    <p:extLst>
      <p:ext uri="{BB962C8B-B14F-4D97-AF65-F5344CB8AC3E}">
        <p14:creationId xmlns:p14="http://schemas.microsoft.com/office/powerpoint/2010/main" val="4055402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4A705D0F-4754-4FEB-932A-3304C840411F}" type="slidenum">
              <a:rPr lang="en-US" smtClean="0"/>
              <a:pPr/>
              <a:t>18</a:t>
            </a:fld>
            <a:endParaRPr lang="en-US"/>
          </a:p>
        </p:txBody>
      </p:sp>
    </p:spTree>
    <p:extLst>
      <p:ext uri="{BB962C8B-B14F-4D97-AF65-F5344CB8AC3E}">
        <p14:creationId xmlns:p14="http://schemas.microsoft.com/office/powerpoint/2010/main" val="500779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4A705D0F-4754-4FEB-932A-3304C840411F}" type="slidenum">
              <a:rPr lang="en-US" smtClean="0"/>
              <a:pPr/>
              <a:t>3</a:t>
            </a:fld>
            <a:endParaRPr lang="en-US"/>
          </a:p>
        </p:txBody>
      </p:sp>
    </p:spTree>
    <p:extLst>
      <p:ext uri="{BB962C8B-B14F-4D97-AF65-F5344CB8AC3E}">
        <p14:creationId xmlns:p14="http://schemas.microsoft.com/office/powerpoint/2010/main" val="4055402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4A705D0F-4754-4FEB-932A-3304C840411F}" type="slidenum">
              <a:rPr lang="en-US" smtClean="0"/>
              <a:pPr/>
              <a:t>4</a:t>
            </a:fld>
            <a:endParaRPr lang="en-US"/>
          </a:p>
        </p:txBody>
      </p:sp>
    </p:spTree>
    <p:extLst>
      <p:ext uri="{BB962C8B-B14F-4D97-AF65-F5344CB8AC3E}">
        <p14:creationId xmlns:p14="http://schemas.microsoft.com/office/powerpoint/2010/main" val="4055402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4A705D0F-4754-4FEB-932A-3304C840411F}" type="slidenum">
              <a:rPr lang="en-US" smtClean="0"/>
              <a:pPr/>
              <a:t>5</a:t>
            </a:fld>
            <a:endParaRPr lang="en-US"/>
          </a:p>
        </p:txBody>
      </p:sp>
    </p:spTree>
    <p:extLst>
      <p:ext uri="{BB962C8B-B14F-4D97-AF65-F5344CB8AC3E}">
        <p14:creationId xmlns:p14="http://schemas.microsoft.com/office/powerpoint/2010/main" val="4055402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4A705D0F-4754-4FEB-932A-3304C840411F}" type="slidenum">
              <a:rPr lang="en-US" smtClean="0"/>
              <a:pPr/>
              <a:t>6</a:t>
            </a:fld>
            <a:endParaRPr lang="en-US"/>
          </a:p>
        </p:txBody>
      </p:sp>
    </p:spTree>
    <p:extLst>
      <p:ext uri="{BB962C8B-B14F-4D97-AF65-F5344CB8AC3E}">
        <p14:creationId xmlns:p14="http://schemas.microsoft.com/office/powerpoint/2010/main" val="4055402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4A705D0F-4754-4FEB-932A-3304C840411F}" type="slidenum">
              <a:rPr lang="en-US" smtClean="0"/>
              <a:pPr/>
              <a:t>7</a:t>
            </a:fld>
            <a:endParaRPr lang="en-US"/>
          </a:p>
        </p:txBody>
      </p:sp>
    </p:spTree>
    <p:extLst>
      <p:ext uri="{BB962C8B-B14F-4D97-AF65-F5344CB8AC3E}">
        <p14:creationId xmlns:p14="http://schemas.microsoft.com/office/powerpoint/2010/main" val="4055402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4A705D0F-4754-4FEB-932A-3304C840411F}" type="slidenum">
              <a:rPr lang="en-US" smtClean="0"/>
              <a:pPr/>
              <a:t>8</a:t>
            </a:fld>
            <a:endParaRPr lang="en-US"/>
          </a:p>
        </p:txBody>
      </p:sp>
    </p:spTree>
    <p:extLst>
      <p:ext uri="{BB962C8B-B14F-4D97-AF65-F5344CB8AC3E}">
        <p14:creationId xmlns:p14="http://schemas.microsoft.com/office/powerpoint/2010/main" val="4055402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4A705D0F-4754-4FEB-932A-3304C840411F}" type="slidenum">
              <a:rPr lang="en-US" smtClean="0"/>
              <a:pPr/>
              <a:t>9</a:t>
            </a:fld>
            <a:endParaRPr lang="en-US"/>
          </a:p>
        </p:txBody>
      </p:sp>
    </p:spTree>
    <p:extLst>
      <p:ext uri="{BB962C8B-B14F-4D97-AF65-F5344CB8AC3E}">
        <p14:creationId xmlns:p14="http://schemas.microsoft.com/office/powerpoint/2010/main" val="4055402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4A705D0F-4754-4FEB-932A-3304C840411F}" type="slidenum">
              <a:rPr lang="en-US" smtClean="0"/>
              <a:pPr/>
              <a:t>10</a:t>
            </a:fld>
            <a:endParaRPr lang="en-US"/>
          </a:p>
        </p:txBody>
      </p:sp>
    </p:spTree>
    <p:extLst>
      <p:ext uri="{BB962C8B-B14F-4D97-AF65-F5344CB8AC3E}">
        <p14:creationId xmlns:p14="http://schemas.microsoft.com/office/powerpoint/2010/main" val="4055402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A99679-ECEA-463F-BA12-5C58853EBB7E}" type="datetime1">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C9EB7D-BACC-264B-9E30-9834195E9950}" type="slidenum">
              <a:rPr lang="en-US" smtClean="0"/>
              <a:pPr/>
              <a:t>‹#›</a:t>
            </a:fld>
            <a:endParaRPr lang="en-US"/>
          </a:p>
        </p:txBody>
      </p:sp>
    </p:spTree>
    <p:extLst>
      <p:ext uri="{BB962C8B-B14F-4D97-AF65-F5344CB8AC3E}">
        <p14:creationId xmlns:p14="http://schemas.microsoft.com/office/powerpoint/2010/main" val="208413819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8023E7-248B-4747-AAFF-CA11E00B7F26}" type="datetime1">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C9EB7D-BACC-264B-9E30-9834195E9950}" type="slidenum">
              <a:rPr lang="en-US" smtClean="0"/>
              <a:pPr/>
              <a:t>‹#›</a:t>
            </a:fld>
            <a:endParaRPr lang="en-US"/>
          </a:p>
        </p:txBody>
      </p:sp>
    </p:spTree>
    <p:extLst>
      <p:ext uri="{BB962C8B-B14F-4D97-AF65-F5344CB8AC3E}">
        <p14:creationId xmlns:p14="http://schemas.microsoft.com/office/powerpoint/2010/main" val="292279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25C996-C331-49BB-A9CB-47B5978DEA5E}" type="datetime1">
              <a:rPr lang="en-US" smtClean="0"/>
              <a:t>11/21/2016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CC9EB7D-BACC-264B-9E30-9834195E9950}" type="slidenum">
              <a:rPr lang="en-US" smtClean="0"/>
              <a:pPr/>
              <a:t>‹#›</a:t>
            </a:fld>
            <a:endParaRPr lang="en-US" dirty="0"/>
          </a:p>
        </p:txBody>
      </p:sp>
    </p:spTree>
    <p:extLst>
      <p:ext uri="{BB962C8B-B14F-4D97-AF65-F5344CB8AC3E}">
        <p14:creationId xmlns:p14="http://schemas.microsoft.com/office/powerpoint/2010/main" val="421311396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F5DE6A-1B90-4877-A032-BE44A57B8137}" type="datetime1">
              <a:rPr lang="en-US" smtClean="0"/>
              <a:t>11/21/2016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553200" y="6588575"/>
            <a:ext cx="2133600" cy="230868"/>
          </a:xfrm>
        </p:spPr>
        <p:txBody>
          <a:bodyPr/>
          <a:lstStyle/>
          <a:p>
            <a:fld id="{6CC9EB7D-BACC-264B-9E30-9834195E9950}" type="slidenum">
              <a:rPr lang="en-US" smtClean="0"/>
              <a:pPr/>
              <a:t>‹#›</a:t>
            </a:fld>
            <a:r>
              <a:rPr lang="en-US" dirty="0" smtClean="0"/>
              <a:t> of 17</a:t>
            </a:r>
            <a:endParaRPr lang="en-US" dirty="0"/>
          </a:p>
        </p:txBody>
      </p:sp>
    </p:spTree>
    <p:extLst>
      <p:ext uri="{BB962C8B-B14F-4D97-AF65-F5344CB8AC3E}">
        <p14:creationId xmlns:p14="http://schemas.microsoft.com/office/powerpoint/2010/main" val="42741836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6CB031-47E7-4685-BB16-E24CEB3FFE97}" type="datetime1">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C9EB7D-BACC-264B-9E30-9834195E9950}" type="slidenum">
              <a:rPr lang="en-US" smtClean="0"/>
              <a:pPr/>
              <a:t>‹#›</a:t>
            </a:fld>
            <a:endParaRPr lang="en-US"/>
          </a:p>
        </p:txBody>
      </p:sp>
    </p:spTree>
    <p:extLst>
      <p:ext uri="{BB962C8B-B14F-4D97-AF65-F5344CB8AC3E}">
        <p14:creationId xmlns:p14="http://schemas.microsoft.com/office/powerpoint/2010/main" val="286257860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FA462A-4167-4AE3-8D76-97E7D6086C14}" type="datetime1">
              <a:rPr lang="en-US" smtClean="0"/>
              <a:t>11/21/2016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C9EB7D-BACC-264B-9E30-9834195E9950}" type="slidenum">
              <a:rPr lang="en-US" smtClean="0"/>
              <a:pPr/>
              <a:t>‹#›</a:t>
            </a:fld>
            <a:endParaRPr lang="en-US"/>
          </a:p>
        </p:txBody>
      </p:sp>
    </p:spTree>
    <p:extLst>
      <p:ext uri="{BB962C8B-B14F-4D97-AF65-F5344CB8AC3E}">
        <p14:creationId xmlns:p14="http://schemas.microsoft.com/office/powerpoint/2010/main" val="1166260456"/>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C3E694-A06E-4C01-BBC4-F029B71BB959}" type="datetime1">
              <a:rPr lang="en-US" smtClean="0"/>
              <a:t>11/21/2016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C9EB7D-BACC-264B-9E30-9834195E9950}" type="slidenum">
              <a:rPr lang="en-US" smtClean="0"/>
              <a:pPr/>
              <a:t>‹#›</a:t>
            </a:fld>
            <a:endParaRPr lang="en-US"/>
          </a:p>
        </p:txBody>
      </p:sp>
    </p:spTree>
    <p:extLst>
      <p:ext uri="{BB962C8B-B14F-4D97-AF65-F5344CB8AC3E}">
        <p14:creationId xmlns:p14="http://schemas.microsoft.com/office/powerpoint/2010/main" val="202422225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11A0FF-8FC6-4DB5-B822-889CDF19E099}" type="datetime1">
              <a:rPr lang="en-US" smtClean="0"/>
              <a:t>11/21/2016</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a:t>
            </a:fld>
            <a:endParaRPr lang="en-US" dirty="0"/>
          </a:p>
        </p:txBody>
      </p:sp>
    </p:spTree>
    <p:extLst>
      <p:ext uri="{BB962C8B-B14F-4D97-AF65-F5344CB8AC3E}">
        <p14:creationId xmlns:p14="http://schemas.microsoft.com/office/powerpoint/2010/main" val="3757249196"/>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25E26D-E128-429E-98EE-A0BFD83105DA}" type="datetime1">
              <a:rPr lang="en-US" smtClean="0"/>
              <a:t>11/21/2016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C9EB7D-BACC-264B-9E30-9834195E9950}" type="slidenum">
              <a:rPr lang="en-US" smtClean="0"/>
              <a:pPr/>
              <a:t>‹#›</a:t>
            </a:fld>
            <a:endParaRPr lang="en-US"/>
          </a:p>
        </p:txBody>
      </p:sp>
    </p:spTree>
    <p:extLst>
      <p:ext uri="{BB962C8B-B14F-4D97-AF65-F5344CB8AC3E}">
        <p14:creationId xmlns:p14="http://schemas.microsoft.com/office/powerpoint/2010/main" val="399593062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0143A1-6BAA-4FB4-BEEF-A184B940C4C2}" type="datetime1">
              <a:rPr lang="en-US" smtClean="0"/>
              <a:t>11/21/2016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C9EB7D-BACC-264B-9E30-9834195E9950}" type="slidenum">
              <a:rPr lang="en-US" smtClean="0"/>
              <a:pPr/>
              <a:t>‹#›</a:t>
            </a:fld>
            <a:endParaRPr lang="en-US"/>
          </a:p>
        </p:txBody>
      </p:sp>
    </p:spTree>
    <p:extLst>
      <p:ext uri="{BB962C8B-B14F-4D97-AF65-F5344CB8AC3E}">
        <p14:creationId xmlns:p14="http://schemas.microsoft.com/office/powerpoint/2010/main" val="3957055349"/>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2DB88B-88EB-4FA2-897F-371B19C77A40}" type="datetime1">
              <a:rPr lang="en-US" smtClean="0"/>
              <a:t>11/21/2016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C9EB7D-BACC-264B-9E30-9834195E9950}" type="slidenum">
              <a:rPr lang="en-US" smtClean="0"/>
              <a:pPr/>
              <a:t>‹#›</a:t>
            </a:fld>
            <a:endParaRPr lang="en-US"/>
          </a:p>
        </p:txBody>
      </p:sp>
    </p:spTree>
    <p:extLst>
      <p:ext uri="{BB962C8B-B14F-4D97-AF65-F5344CB8AC3E}">
        <p14:creationId xmlns:p14="http://schemas.microsoft.com/office/powerpoint/2010/main" val="303775907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13" cstate="screen">
            <a:extLst>
              <a:ext uri="{BEBA8EAE-BF5A-486C-A8C5-ECC9F3942E4B}">
                <a14:imgProps xmlns:a14="http://schemas.microsoft.com/office/drawing/2010/main">
                  <a14:imgLayer r:embed="rId14">
                    <a14:imgEffect>
                      <a14:saturation sat="74000"/>
                    </a14:imgEffect>
                    <a14:imgEffect>
                      <a14:brightnessContrast bright="12000"/>
                    </a14:imgEffect>
                  </a14:imgLayer>
                </a14:imgProps>
              </a:ext>
              <a:ext uri="{28A0092B-C50C-407E-A947-70E740481C1C}">
                <a14:useLocalDpi xmlns:a14="http://schemas.microsoft.com/office/drawing/2010/main" val="0"/>
              </a:ext>
            </a:extLst>
          </a:blip>
          <a:stretch>
            <a:fillRect/>
          </a:stretch>
        </p:blipFill>
        <p:spPr>
          <a:xfrm>
            <a:off x="0" y="644280"/>
            <a:ext cx="9144000" cy="270120"/>
          </a:xfrm>
          <a:prstGeom prst="rect">
            <a:avLst/>
          </a:prstGeom>
        </p:spPr>
      </p:pic>
      <p:sp>
        <p:nvSpPr>
          <p:cNvPr id="2" name="Title Placeholder 1"/>
          <p:cNvSpPr>
            <a:spLocks noGrp="1"/>
          </p:cNvSpPr>
          <p:nvPr>
            <p:ph type="title"/>
          </p:nvPr>
        </p:nvSpPr>
        <p:spPr>
          <a:xfrm>
            <a:off x="457200" y="150420"/>
            <a:ext cx="8229600" cy="431694"/>
          </a:xfrm>
          <a:prstGeom prst="rect">
            <a:avLst/>
          </a:prstGeom>
        </p:spPr>
        <p:txBody>
          <a:bodyPr vert="horz" lIns="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031946"/>
            <a:ext cx="8229600" cy="5094217"/>
          </a:xfrm>
          <a:prstGeom prst="rect">
            <a:avLst/>
          </a:prstGeom>
        </p:spPr>
        <p:txBody>
          <a:bodyPr vert="horz" lIns="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48626B-4701-4EA6-BA50-58882EBE4519}" type="datetime1">
              <a:rPr lang="en-US" smtClean="0"/>
              <a:t>11/21/2016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C9EB7D-BACC-264B-9E30-9834195E9950}" type="slidenum">
              <a:rPr lang="en-US" smtClean="0"/>
              <a:pPr/>
              <a:t>‹#›</a:t>
            </a:fld>
            <a:endParaRPr lang="en-US" dirty="0"/>
          </a:p>
        </p:txBody>
      </p:sp>
    </p:spTree>
    <p:extLst>
      <p:ext uri="{BB962C8B-B14F-4D97-AF65-F5344CB8AC3E}">
        <p14:creationId xmlns:p14="http://schemas.microsoft.com/office/powerpoint/2010/main" val="1391321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iming>
    <p:tnLst>
      <p:par>
        <p:cTn id="1" dur="indefinite" restart="never" nodeType="tmRoot"/>
      </p:par>
    </p:tnLst>
  </p:timing>
  <p:hf sldNum="0" hdr="0" ftr="0" dt="0"/>
  <p:txStyles>
    <p:titleStyle>
      <a:lvl1pPr algn="l" defTabSz="4572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g1"/>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0" y="0"/>
            <a:ext cx="9144000" cy="4358640"/>
          </a:xfrm>
          <a:prstGeom prst="rect">
            <a:avLst/>
          </a:prstGeom>
        </p:spPr>
      </p:pic>
      <p:sp>
        <p:nvSpPr>
          <p:cNvPr id="2" name="Title 1"/>
          <p:cNvSpPr>
            <a:spLocks noGrp="1"/>
          </p:cNvSpPr>
          <p:nvPr>
            <p:ph type="ctrTitle"/>
          </p:nvPr>
        </p:nvSpPr>
        <p:spPr>
          <a:xfrm>
            <a:off x="507996" y="4447473"/>
            <a:ext cx="6048963" cy="871120"/>
          </a:xfrm>
        </p:spPr>
        <p:txBody>
          <a:bodyPr/>
          <a:lstStyle/>
          <a:p>
            <a:pPr algn="ctr"/>
            <a:r>
              <a:rPr lang="en-US" sz="4800" b="1" dirty="0" smtClean="0">
                <a:solidFill>
                  <a:schemeClr val="accent1"/>
                </a:solidFill>
              </a:rPr>
              <a:t>Basic know how</a:t>
            </a:r>
            <a:endParaRPr lang="en-US" sz="4800" b="1" dirty="0">
              <a:solidFill>
                <a:schemeClr val="accent1"/>
              </a:solidFill>
            </a:endParaRPr>
          </a:p>
        </p:txBody>
      </p:sp>
      <p:sp>
        <p:nvSpPr>
          <p:cNvPr id="3" name="Subtitle 2"/>
          <p:cNvSpPr>
            <a:spLocks noGrp="1"/>
          </p:cNvSpPr>
          <p:nvPr>
            <p:ph type="subTitle" idx="1"/>
          </p:nvPr>
        </p:nvSpPr>
        <p:spPr>
          <a:xfrm>
            <a:off x="524232" y="5289988"/>
            <a:ext cx="6048963" cy="564860"/>
          </a:xfrm>
        </p:spPr>
        <p:txBody>
          <a:bodyPr>
            <a:noAutofit/>
          </a:bodyPr>
          <a:lstStyle/>
          <a:p>
            <a:r>
              <a:rPr lang="en-US" sz="4400" b="1" smtClean="0">
                <a:solidFill>
                  <a:srgbClr val="FF0000"/>
                </a:solidFill>
              </a:rPr>
              <a:t>???</a:t>
            </a:r>
            <a:endParaRPr lang="en-US" sz="4400" b="1" dirty="0">
              <a:solidFill>
                <a:srgbClr val="FF0000"/>
              </a:solidFill>
            </a:endParaRPr>
          </a:p>
        </p:txBody>
      </p:sp>
    </p:spTree>
    <p:extLst>
      <p:ext uri="{BB962C8B-B14F-4D97-AF65-F5344CB8AC3E}">
        <p14:creationId xmlns:p14="http://schemas.microsoft.com/office/powerpoint/2010/main" val="273881573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Requirement and Design</a:t>
            </a:r>
            <a:endParaRPr lang="en-US" dirty="0"/>
          </a:p>
        </p:txBody>
      </p:sp>
      <p:sp>
        <p:nvSpPr>
          <p:cNvPr id="3" name="Content Placeholder 2"/>
          <p:cNvSpPr>
            <a:spLocks noGrp="1"/>
          </p:cNvSpPr>
          <p:nvPr>
            <p:ph idx="1"/>
          </p:nvPr>
        </p:nvSpPr>
        <p:spPr/>
        <p:txBody>
          <a:bodyPr>
            <a:normAutofit/>
          </a:bodyPr>
          <a:lstStyle/>
          <a:p>
            <a:r>
              <a:rPr lang="en-US" dirty="0" smtClean="0"/>
              <a:t>Class Diagram(</a:t>
            </a:r>
            <a:r>
              <a:rPr lang="en-US" dirty="0" err="1" smtClean="0"/>
              <a:t>cont</a:t>
            </a:r>
            <a:r>
              <a:rPr lang="en-US" dirty="0" smtClean="0"/>
              <a:t>)</a:t>
            </a:r>
          </a:p>
          <a:p>
            <a:pPr lvl="1"/>
            <a:r>
              <a:rPr lang="en-US" dirty="0" smtClean="0"/>
              <a:t>How to create Class Diagram:</a:t>
            </a:r>
          </a:p>
          <a:p>
            <a:pPr lvl="2"/>
            <a:r>
              <a:rPr lang="en-US" dirty="0" smtClean="0"/>
              <a:t>Determine class object (properties and method)</a:t>
            </a:r>
          </a:p>
          <a:p>
            <a:pPr lvl="2"/>
            <a:r>
              <a:rPr lang="en-US" dirty="0" smtClean="0"/>
              <a:t>Determine relationship of classes.</a:t>
            </a:r>
          </a:p>
          <a:p>
            <a:pPr marL="0" indent="0">
              <a:buNone/>
            </a:pPr>
            <a:endParaRPr lang="en-US" dirty="0" smtClean="0"/>
          </a:p>
          <a:p>
            <a:pPr marL="457200" lvl="1"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349236841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Requirement and Design</a:t>
            </a:r>
            <a:endParaRPr lang="en-US" dirty="0"/>
          </a:p>
        </p:txBody>
      </p:sp>
      <p:sp>
        <p:nvSpPr>
          <p:cNvPr id="3" name="Content Placeholder 2"/>
          <p:cNvSpPr>
            <a:spLocks noGrp="1"/>
          </p:cNvSpPr>
          <p:nvPr>
            <p:ph idx="1"/>
          </p:nvPr>
        </p:nvSpPr>
        <p:spPr/>
        <p:txBody>
          <a:bodyPr>
            <a:normAutofit/>
          </a:bodyPr>
          <a:lstStyle/>
          <a:p>
            <a:r>
              <a:rPr lang="en-US" dirty="0" smtClean="0"/>
              <a:t>Class Diagram(</a:t>
            </a:r>
            <a:r>
              <a:rPr lang="en-US" dirty="0" err="1" smtClean="0"/>
              <a:t>cont</a:t>
            </a:r>
            <a:r>
              <a:rPr lang="en-US" dirty="0" smtClean="0"/>
              <a:t>)</a:t>
            </a:r>
          </a:p>
          <a:p>
            <a:pPr lvl="1"/>
            <a:r>
              <a:rPr lang="en-US" dirty="0" smtClean="0"/>
              <a:t>Relationship in Class Diagram:</a:t>
            </a:r>
          </a:p>
          <a:p>
            <a:pPr marL="0" indent="0">
              <a:buNone/>
            </a:pPr>
            <a:endParaRPr lang="en-US" dirty="0" smtClean="0"/>
          </a:p>
          <a:p>
            <a:pPr marL="457200" lvl="1" indent="0">
              <a:buNone/>
            </a:pPr>
            <a:endParaRPr lang="en-US" dirty="0" smtClean="0"/>
          </a:p>
          <a:p>
            <a:endParaRPr lang="en-US" dirty="0" smtClean="0"/>
          </a:p>
          <a:p>
            <a:endParaRPr lang="en-US" dirty="0" smtClean="0"/>
          </a:p>
        </p:txBody>
      </p:sp>
      <p:pic>
        <p:nvPicPr>
          <p:cNvPr id="3074" name="Picture 2" descr="C:\Users\Nguyen Tuy\Desktop\relationship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2159" y="2132474"/>
            <a:ext cx="4171892" cy="4586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55515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Coding and Unit Test</a:t>
            </a:r>
            <a:endParaRPr lang="en-US" dirty="0"/>
          </a:p>
        </p:txBody>
      </p:sp>
      <p:sp>
        <p:nvSpPr>
          <p:cNvPr id="3" name="Content Placeholder 2"/>
          <p:cNvSpPr>
            <a:spLocks noGrp="1"/>
          </p:cNvSpPr>
          <p:nvPr>
            <p:ph idx="1"/>
          </p:nvPr>
        </p:nvSpPr>
        <p:spPr/>
        <p:txBody>
          <a:bodyPr>
            <a:normAutofit/>
          </a:bodyPr>
          <a:lstStyle/>
          <a:p>
            <a:r>
              <a:rPr lang="en-US" dirty="0" smtClean="0"/>
              <a:t>Pseudo Code</a:t>
            </a:r>
          </a:p>
          <a:p>
            <a:pPr lvl="1"/>
            <a:r>
              <a:rPr lang="en-US" dirty="0" smtClean="0"/>
              <a:t>Must define the rules for pseudo code.</a:t>
            </a:r>
          </a:p>
          <a:p>
            <a:pPr lvl="1"/>
            <a:r>
              <a:rPr lang="en-US" dirty="0" smtClean="0"/>
              <a:t>You able to define another rule for pseudo code in your team</a:t>
            </a:r>
          </a:p>
          <a:p>
            <a:pPr marL="0" indent="0">
              <a:buNone/>
            </a:pPr>
            <a:endParaRPr lang="en-US" dirty="0" smtClean="0"/>
          </a:p>
          <a:p>
            <a:pPr marL="457200" lvl="1" indent="0">
              <a:buNone/>
            </a:pPr>
            <a:endParaRPr lang="en-US" dirty="0" smtClean="0"/>
          </a:p>
          <a:p>
            <a:endParaRPr lang="en-US" dirty="0" smtClean="0"/>
          </a:p>
          <a:p>
            <a:endParaRPr lang="en-US"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342" y="3111950"/>
            <a:ext cx="563880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789741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Coding and Unit Test</a:t>
            </a:r>
            <a:endParaRPr lang="en-US" dirty="0"/>
          </a:p>
        </p:txBody>
      </p:sp>
      <p:sp>
        <p:nvSpPr>
          <p:cNvPr id="3" name="Content Placeholder 2"/>
          <p:cNvSpPr>
            <a:spLocks noGrp="1"/>
          </p:cNvSpPr>
          <p:nvPr>
            <p:ph idx="1"/>
          </p:nvPr>
        </p:nvSpPr>
        <p:spPr/>
        <p:txBody>
          <a:bodyPr>
            <a:normAutofit/>
          </a:bodyPr>
          <a:lstStyle/>
          <a:p>
            <a:r>
              <a:rPr lang="en-US" dirty="0" smtClean="0"/>
              <a:t>Flow chart</a:t>
            </a:r>
          </a:p>
          <a:p>
            <a:pPr lvl="1"/>
            <a:r>
              <a:rPr lang="en-US" dirty="0" smtClean="0"/>
              <a:t>Describe process of requirement by defined shape set.</a:t>
            </a:r>
          </a:p>
          <a:p>
            <a:pPr marL="0" indent="0">
              <a:buNone/>
            </a:pPr>
            <a:endParaRPr lang="en-US" dirty="0" smtClean="0"/>
          </a:p>
          <a:p>
            <a:pPr marL="457200" lvl="1" indent="0">
              <a:buNone/>
            </a:pPr>
            <a:endParaRPr lang="en-US" dirty="0" smtClean="0"/>
          </a:p>
          <a:p>
            <a:endParaRPr lang="en-US" dirty="0" smtClean="0"/>
          </a:p>
          <a:p>
            <a:endParaRPr lang="en-US" dirty="0" smtClean="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018" y="2419349"/>
            <a:ext cx="6367356" cy="416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060558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Coding and Unit Test</a:t>
            </a:r>
            <a:endParaRPr lang="en-US" dirty="0"/>
          </a:p>
        </p:txBody>
      </p:sp>
      <p:sp>
        <p:nvSpPr>
          <p:cNvPr id="3" name="Content Placeholder 2"/>
          <p:cNvSpPr>
            <a:spLocks noGrp="1"/>
          </p:cNvSpPr>
          <p:nvPr>
            <p:ph idx="1"/>
          </p:nvPr>
        </p:nvSpPr>
        <p:spPr/>
        <p:txBody>
          <a:bodyPr>
            <a:normAutofit/>
          </a:bodyPr>
          <a:lstStyle/>
          <a:p>
            <a:r>
              <a:rPr lang="en-US" dirty="0" smtClean="0"/>
              <a:t>Coding convention</a:t>
            </a:r>
          </a:p>
          <a:p>
            <a:pPr lvl="1"/>
            <a:r>
              <a:rPr lang="en-US" dirty="0" smtClean="0"/>
              <a:t>The important action must do before coding.</a:t>
            </a:r>
          </a:p>
          <a:p>
            <a:pPr lvl="1"/>
            <a:r>
              <a:rPr lang="en-US" dirty="0" smtClean="0"/>
              <a:t>Must train to team and make a checklist.</a:t>
            </a:r>
          </a:p>
          <a:p>
            <a:pPr lvl="1"/>
            <a:r>
              <a:rPr lang="en-US" dirty="0" smtClean="0"/>
              <a:t>After coding, each of member must check the checklist again to make sure that coding is following rules closely.</a:t>
            </a:r>
          </a:p>
          <a:p>
            <a:pPr marL="0" indent="0">
              <a:buNone/>
            </a:pPr>
            <a:endParaRPr lang="en-US" dirty="0" smtClean="0"/>
          </a:p>
          <a:p>
            <a:pPr marL="457200" lvl="1" indent="0">
              <a:buNone/>
            </a:pPr>
            <a:endParaRPr lang="en-US" dirty="0" smtClean="0"/>
          </a:p>
          <a:p>
            <a:endParaRPr lang="en-US" dirty="0" smtClean="0"/>
          </a:p>
          <a:p>
            <a:endParaRPr lang="en-US" dirty="0" smtClean="0"/>
          </a:p>
        </p:txBody>
      </p:sp>
      <p:pic>
        <p:nvPicPr>
          <p:cNvPr id="15362" name="Picture 2" descr="C:\Users\Nguyen Tuy\Desktop\vb-standard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5450" y="3835833"/>
            <a:ext cx="2952750" cy="2442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9361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Coding and Unit Test</a:t>
            </a:r>
            <a:endParaRPr lang="en-US" dirty="0"/>
          </a:p>
        </p:txBody>
      </p:sp>
      <p:sp>
        <p:nvSpPr>
          <p:cNvPr id="3" name="Content Placeholder 2"/>
          <p:cNvSpPr>
            <a:spLocks noGrp="1"/>
          </p:cNvSpPr>
          <p:nvPr>
            <p:ph idx="1"/>
          </p:nvPr>
        </p:nvSpPr>
        <p:spPr/>
        <p:txBody>
          <a:bodyPr>
            <a:normAutofit/>
          </a:bodyPr>
          <a:lstStyle/>
          <a:p>
            <a:r>
              <a:rPr lang="en-US" dirty="0" smtClean="0"/>
              <a:t>Coding process in real project.</a:t>
            </a:r>
          </a:p>
          <a:p>
            <a:pPr lvl="1"/>
            <a:r>
              <a:rPr lang="en-US" dirty="0" smtClean="0"/>
              <a:t>Based on Detail Design or Program Design, leader and member define a plan to release code.</a:t>
            </a:r>
          </a:p>
          <a:p>
            <a:pPr lvl="1"/>
            <a:r>
              <a:rPr lang="en-US" dirty="0" smtClean="0"/>
              <a:t>If member has any question, they will log Q&amp;A on online project management, TL and BA will  have responsibility to answer this.</a:t>
            </a:r>
          </a:p>
          <a:p>
            <a:pPr marL="0" indent="0">
              <a:buNone/>
            </a:pPr>
            <a:endParaRPr lang="en-US" dirty="0" smtClean="0"/>
          </a:p>
          <a:p>
            <a:pPr marL="457200" lvl="1" indent="0">
              <a:buNone/>
            </a:pPr>
            <a:endParaRPr lang="en-US" dirty="0" smtClean="0"/>
          </a:p>
          <a:p>
            <a:endParaRPr lang="en-US" dirty="0" smtClean="0"/>
          </a:p>
          <a:p>
            <a:endParaRPr lang="en-US" dirty="0" smtClean="0"/>
          </a:p>
        </p:txBody>
      </p:sp>
      <p:pic>
        <p:nvPicPr>
          <p:cNvPr id="8194" name="Picture 2" descr="C:\Users\Nguyen Tuy\Desktop\Project Management_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2100" y="4074074"/>
            <a:ext cx="3181350" cy="2242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75643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Coding and Unit Test</a:t>
            </a:r>
            <a:endParaRPr lang="en-US" dirty="0"/>
          </a:p>
        </p:txBody>
      </p:sp>
      <p:sp>
        <p:nvSpPr>
          <p:cNvPr id="3" name="Content Placeholder 2"/>
          <p:cNvSpPr>
            <a:spLocks noGrp="1"/>
          </p:cNvSpPr>
          <p:nvPr>
            <p:ph idx="1"/>
          </p:nvPr>
        </p:nvSpPr>
        <p:spPr/>
        <p:txBody>
          <a:bodyPr>
            <a:normAutofit/>
          </a:bodyPr>
          <a:lstStyle/>
          <a:p>
            <a:r>
              <a:rPr lang="en-US" dirty="0" smtClean="0"/>
              <a:t>Coding process in real project (</a:t>
            </a:r>
            <a:r>
              <a:rPr lang="en-US" dirty="0" err="1" smtClean="0"/>
              <a:t>cont</a:t>
            </a:r>
            <a:r>
              <a:rPr lang="en-US" dirty="0" smtClean="0"/>
              <a:t>)</a:t>
            </a:r>
          </a:p>
          <a:p>
            <a:pPr lvl="1"/>
            <a:r>
              <a:rPr lang="en-US" dirty="0"/>
              <a:t>After finish coding, member checking coding convention and business logic.  Member request code review on leader by email</a:t>
            </a:r>
            <a:r>
              <a:rPr lang="en-US" dirty="0" smtClean="0"/>
              <a:t>.</a:t>
            </a:r>
          </a:p>
          <a:p>
            <a:pPr lvl="1"/>
            <a:r>
              <a:rPr lang="en-US" dirty="0" smtClean="0"/>
              <a:t>If </a:t>
            </a:r>
            <a:r>
              <a:rPr lang="en-US" dirty="0"/>
              <a:t>has any issues, leader will reply </a:t>
            </a:r>
            <a:r>
              <a:rPr lang="en-US" dirty="0" smtClean="0"/>
              <a:t>mail </a:t>
            </a:r>
            <a:r>
              <a:rPr lang="en-US" dirty="0"/>
              <a:t>to ask </a:t>
            </a:r>
            <a:r>
              <a:rPr lang="en-US" dirty="0" smtClean="0"/>
              <a:t>member to </a:t>
            </a:r>
            <a:r>
              <a:rPr lang="en-US" dirty="0"/>
              <a:t>fix. This step </a:t>
            </a:r>
            <a:r>
              <a:rPr lang="en-US" dirty="0" smtClean="0"/>
              <a:t>maybe loops </a:t>
            </a:r>
            <a:r>
              <a:rPr lang="en-US" dirty="0"/>
              <a:t>some times</a:t>
            </a:r>
            <a:r>
              <a:rPr lang="en-US" dirty="0" smtClean="0"/>
              <a:t>.</a:t>
            </a:r>
          </a:p>
          <a:p>
            <a:pPr lvl="1"/>
            <a:r>
              <a:rPr lang="en-US" dirty="0" smtClean="0"/>
              <a:t>If review result is passed. Member will execute Unit Test.</a:t>
            </a:r>
          </a:p>
          <a:p>
            <a:pPr marL="0" indent="0">
              <a:buNone/>
            </a:pPr>
            <a:endParaRPr lang="en-US" dirty="0" smtClean="0"/>
          </a:p>
          <a:p>
            <a:pPr marL="457200" lvl="1"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233762291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Coding and Unit Test</a:t>
            </a:r>
            <a:endParaRPr lang="en-US" dirty="0"/>
          </a:p>
        </p:txBody>
      </p:sp>
      <p:sp>
        <p:nvSpPr>
          <p:cNvPr id="3" name="Content Placeholder 2"/>
          <p:cNvSpPr>
            <a:spLocks noGrp="1"/>
          </p:cNvSpPr>
          <p:nvPr>
            <p:ph idx="1"/>
          </p:nvPr>
        </p:nvSpPr>
        <p:spPr/>
        <p:txBody>
          <a:bodyPr>
            <a:normAutofit/>
          </a:bodyPr>
          <a:lstStyle/>
          <a:p>
            <a:r>
              <a:rPr lang="en-US" dirty="0" smtClean="0"/>
              <a:t>Unit Test</a:t>
            </a:r>
          </a:p>
          <a:p>
            <a:pPr lvl="1"/>
            <a:r>
              <a:rPr lang="en-US" dirty="0" smtClean="0"/>
              <a:t>What is Unit Test?</a:t>
            </a:r>
          </a:p>
          <a:p>
            <a:pPr lvl="2"/>
            <a:r>
              <a:rPr lang="en-US" dirty="0" smtClean="0"/>
              <a:t>Testing done by developer.</a:t>
            </a:r>
          </a:p>
          <a:p>
            <a:pPr lvl="2"/>
            <a:r>
              <a:rPr lang="en-US" dirty="0" smtClean="0"/>
              <a:t>Testing for one or some block of code to make sure that it runs correctly. </a:t>
            </a:r>
          </a:p>
          <a:p>
            <a:pPr lvl="1"/>
            <a:r>
              <a:rPr lang="en-US" dirty="0" smtClean="0"/>
              <a:t>What is process of Unit Test?</a:t>
            </a:r>
          </a:p>
          <a:p>
            <a:pPr lvl="2"/>
            <a:r>
              <a:rPr lang="en-US" dirty="0" smtClean="0"/>
              <a:t>Create test cases to cover all functions in application.</a:t>
            </a:r>
          </a:p>
          <a:p>
            <a:pPr lvl="2"/>
            <a:r>
              <a:rPr lang="en-US" dirty="0" smtClean="0"/>
              <a:t>Make plan to finish testing.</a:t>
            </a:r>
          </a:p>
          <a:p>
            <a:pPr lvl="2"/>
            <a:r>
              <a:rPr lang="en-US" dirty="0" smtClean="0"/>
              <a:t>Training checklist for unit test.</a:t>
            </a:r>
          </a:p>
          <a:p>
            <a:pPr lvl="2"/>
            <a:r>
              <a:rPr lang="en-US" dirty="0" smtClean="0"/>
              <a:t>Review test result by team leader.</a:t>
            </a:r>
          </a:p>
          <a:p>
            <a:pPr lvl="2"/>
            <a:r>
              <a:rPr lang="en-US" dirty="0" smtClean="0"/>
              <a:t>Release UT.</a:t>
            </a:r>
          </a:p>
          <a:p>
            <a:pPr marL="0" indent="0">
              <a:buNone/>
            </a:pPr>
            <a:endParaRPr lang="en-US" dirty="0" smtClean="0"/>
          </a:p>
          <a:p>
            <a:pPr marL="457200" lvl="1"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187888371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mrlongtoeic.com/wp-content/uploads/2016/09/thank-you6.jpg"/>
          <p:cNvPicPr>
            <a:picLocks noChangeAspect="1" noChangeArrowheads="1"/>
          </p:cNvPicPr>
          <p:nvPr/>
        </p:nvPicPr>
        <p:blipFill>
          <a:blip r:embed="rId3">
            <a:clrChange>
              <a:clrFrom>
                <a:srgbClr val="F1F1F1"/>
              </a:clrFrom>
              <a:clrTo>
                <a:srgbClr val="F1F1F1">
                  <a:alpha val="0"/>
                </a:srgbClr>
              </a:clrTo>
            </a:clrChange>
            <a:extLst>
              <a:ext uri="{28A0092B-C50C-407E-A947-70E740481C1C}">
                <a14:useLocalDpi xmlns:a14="http://schemas.microsoft.com/office/drawing/2010/main" val="0"/>
              </a:ext>
            </a:extLst>
          </a:blip>
          <a:srcRect/>
          <a:stretch>
            <a:fillRect/>
          </a:stretch>
        </p:blipFill>
        <p:spPr bwMode="auto">
          <a:xfrm>
            <a:off x="560414" y="873575"/>
            <a:ext cx="7620000" cy="571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dirty="0"/>
          </a:p>
        </p:txBody>
      </p:sp>
      <p:sp>
        <p:nvSpPr>
          <p:cNvPr id="3" name="Content Placeholder 2"/>
          <p:cNvSpPr>
            <a:spLocks noGrp="1"/>
          </p:cNvSpPr>
          <p:nvPr>
            <p:ph idx="1"/>
          </p:nvPr>
        </p:nvSpPr>
        <p:spPr/>
        <p:txBody>
          <a:bodyPr>
            <a:normAutofit/>
          </a:bodyPr>
          <a:lstStyle/>
          <a:p>
            <a:r>
              <a:rPr lang="en-US" smtClean="0"/>
              <a:t>Basic </a:t>
            </a:r>
            <a:r>
              <a:rPr lang="en-US" dirty="0" smtClean="0"/>
              <a:t>Requirement and Design</a:t>
            </a:r>
          </a:p>
          <a:p>
            <a:r>
              <a:rPr lang="en-US" dirty="0" smtClean="0"/>
              <a:t>Basic Coding and Unit Test</a:t>
            </a:r>
          </a:p>
          <a:p>
            <a:r>
              <a:rPr lang="en-US" dirty="0" smtClean="0"/>
              <a:t>Feedbacks</a:t>
            </a:r>
          </a:p>
        </p:txBody>
      </p:sp>
      <p:pic>
        <p:nvPicPr>
          <p:cNvPr id="6146" name="Picture 2" descr="C:\Users\Nguyen Tuy\Desktop\animaatjes-agenda-8079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9401" y="2781300"/>
            <a:ext cx="2920749" cy="3625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descr="C:\Users\Nguyen Tuy\Desktop\money-stack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4875" y="3733798"/>
            <a:ext cx="4110713" cy="27404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Basic Requirement and Design</a:t>
            </a:r>
            <a:endParaRPr lang="en-US" dirty="0"/>
          </a:p>
        </p:txBody>
      </p:sp>
      <p:sp>
        <p:nvSpPr>
          <p:cNvPr id="3" name="Content Placeholder 2"/>
          <p:cNvSpPr>
            <a:spLocks noGrp="1"/>
          </p:cNvSpPr>
          <p:nvPr>
            <p:ph idx="1"/>
          </p:nvPr>
        </p:nvSpPr>
        <p:spPr>
          <a:xfrm>
            <a:off x="457200" y="1031947"/>
            <a:ext cx="7962900" cy="4416354"/>
          </a:xfrm>
        </p:spPr>
        <p:txBody>
          <a:bodyPr>
            <a:normAutofit/>
          </a:bodyPr>
          <a:lstStyle/>
          <a:p>
            <a:r>
              <a:rPr lang="en-US" dirty="0" smtClean="0"/>
              <a:t>What is Requirement and Design?</a:t>
            </a:r>
          </a:p>
          <a:p>
            <a:r>
              <a:rPr lang="en-US" dirty="0" smtClean="0"/>
              <a:t>Why is requirement and Design so important?</a:t>
            </a:r>
          </a:p>
          <a:p>
            <a:pPr lvl="1"/>
            <a:r>
              <a:rPr lang="en-US" dirty="0" smtClean="0"/>
              <a:t>Requirement is money.</a:t>
            </a:r>
          </a:p>
          <a:p>
            <a:pPr lvl="1"/>
            <a:r>
              <a:rPr lang="en-US" dirty="0" smtClean="0"/>
              <a:t>Design is our effort.</a:t>
            </a:r>
          </a:p>
          <a:p>
            <a:pPr lvl="1"/>
            <a:r>
              <a:rPr lang="en-US" dirty="0" smtClean="0"/>
              <a:t>Request from senior customer.</a:t>
            </a:r>
          </a:p>
          <a:p>
            <a:pPr lvl="1"/>
            <a:r>
              <a:rPr lang="en-US" dirty="0" smtClean="0"/>
              <a:t>Measure </a:t>
            </a:r>
            <a:r>
              <a:rPr lang="en-US" dirty="0"/>
              <a:t>twice and cut one</a:t>
            </a:r>
            <a:endParaRPr lang="en-US" dirty="0" smtClean="0"/>
          </a:p>
          <a:p>
            <a:endParaRPr lang="en-US" dirty="0" smtClean="0"/>
          </a:p>
          <a:p>
            <a:pPr marL="457200" lvl="1"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318258620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Requirement and Design</a:t>
            </a:r>
            <a:endParaRPr lang="en-US" dirty="0"/>
          </a:p>
        </p:txBody>
      </p:sp>
      <p:sp>
        <p:nvSpPr>
          <p:cNvPr id="3" name="Content Placeholder 2"/>
          <p:cNvSpPr>
            <a:spLocks noGrp="1"/>
          </p:cNvSpPr>
          <p:nvPr>
            <p:ph idx="1"/>
          </p:nvPr>
        </p:nvSpPr>
        <p:spPr/>
        <p:txBody>
          <a:bodyPr>
            <a:normAutofit/>
          </a:bodyPr>
          <a:lstStyle/>
          <a:p>
            <a:r>
              <a:rPr lang="en-US" dirty="0" smtClean="0"/>
              <a:t>How to modeling requirement</a:t>
            </a:r>
          </a:p>
          <a:p>
            <a:endParaRPr lang="en-US" dirty="0" smtClean="0"/>
          </a:p>
          <a:p>
            <a:pPr marL="457200" lvl="1" indent="0">
              <a:buNone/>
            </a:pPr>
            <a:endParaRPr lang="en-US" dirty="0" smtClean="0"/>
          </a:p>
          <a:p>
            <a:endParaRPr lang="en-US" dirty="0" smtClean="0"/>
          </a:p>
          <a:p>
            <a:endParaRPr lang="en-US" dirty="0" smtClean="0"/>
          </a:p>
        </p:txBody>
      </p:sp>
      <p:pic>
        <p:nvPicPr>
          <p:cNvPr id="1026" name="Picture 2" descr="C:\Users\Nguyen Tuy\Desktop\UML_diagrams_overview.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773" y="1688170"/>
            <a:ext cx="8267281" cy="4604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15184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Requirement and Design</a:t>
            </a:r>
            <a:endParaRPr lang="en-US" dirty="0"/>
          </a:p>
        </p:txBody>
      </p:sp>
      <p:sp>
        <p:nvSpPr>
          <p:cNvPr id="3" name="Content Placeholder 2"/>
          <p:cNvSpPr>
            <a:spLocks noGrp="1"/>
          </p:cNvSpPr>
          <p:nvPr>
            <p:ph idx="1"/>
          </p:nvPr>
        </p:nvSpPr>
        <p:spPr/>
        <p:txBody>
          <a:bodyPr>
            <a:normAutofit/>
          </a:bodyPr>
          <a:lstStyle/>
          <a:p>
            <a:r>
              <a:rPr lang="en-US" dirty="0" smtClean="0"/>
              <a:t>Use case</a:t>
            </a:r>
          </a:p>
          <a:p>
            <a:pPr lvl="1"/>
            <a:r>
              <a:rPr lang="en-US" dirty="0" smtClean="0"/>
              <a:t>What is use case?</a:t>
            </a:r>
          </a:p>
          <a:p>
            <a:pPr marL="1076325" lvl="1">
              <a:buFont typeface="Wingdings" pitchFamily="2" charset="2"/>
              <a:buChar char="q"/>
            </a:pPr>
            <a:r>
              <a:rPr lang="en-US" dirty="0" smtClean="0"/>
              <a:t>A use case is a graphic depiction used in system analysis to identify, clarify and organize system requirement.</a:t>
            </a:r>
          </a:p>
          <a:p>
            <a:pPr marL="457200" lvl="1" indent="0">
              <a:buNone/>
            </a:pPr>
            <a:endParaRPr lang="en-US" dirty="0" smtClean="0"/>
          </a:p>
          <a:p>
            <a:endParaRPr lang="en-US" dirty="0" smtClean="0"/>
          </a:p>
          <a:p>
            <a:endParaRPr lang="en-US" dirty="0" smtClean="0"/>
          </a:p>
        </p:txBody>
      </p:sp>
      <p:pic>
        <p:nvPicPr>
          <p:cNvPr id="12290" name="Picture 2" descr="C:\Users\Nguyen Tuy\Desktop\use-case-example-ebay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7088" y="3262313"/>
            <a:ext cx="5114925" cy="311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96464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Requirement and Design</a:t>
            </a:r>
            <a:endParaRPr lang="en-US" dirty="0"/>
          </a:p>
        </p:txBody>
      </p:sp>
      <p:sp>
        <p:nvSpPr>
          <p:cNvPr id="3" name="Content Placeholder 2"/>
          <p:cNvSpPr>
            <a:spLocks noGrp="1"/>
          </p:cNvSpPr>
          <p:nvPr>
            <p:ph idx="1"/>
          </p:nvPr>
        </p:nvSpPr>
        <p:spPr/>
        <p:txBody>
          <a:bodyPr>
            <a:normAutofit/>
          </a:bodyPr>
          <a:lstStyle/>
          <a:p>
            <a:r>
              <a:rPr lang="en-US" dirty="0" smtClean="0"/>
              <a:t>Use case (</a:t>
            </a:r>
            <a:r>
              <a:rPr lang="en-US" dirty="0" err="1" smtClean="0"/>
              <a:t>cont</a:t>
            </a:r>
            <a:r>
              <a:rPr lang="en-US" dirty="0" smtClean="0"/>
              <a:t>)</a:t>
            </a:r>
          </a:p>
          <a:p>
            <a:pPr lvl="1"/>
            <a:r>
              <a:rPr lang="en-US" dirty="0" smtClean="0"/>
              <a:t>How to create use case:</a:t>
            </a:r>
          </a:p>
          <a:p>
            <a:pPr lvl="2"/>
            <a:r>
              <a:rPr lang="en-US" dirty="0" smtClean="0"/>
              <a:t>Define actor</a:t>
            </a:r>
          </a:p>
          <a:p>
            <a:pPr lvl="2"/>
            <a:r>
              <a:rPr lang="en-US" dirty="0" smtClean="0"/>
              <a:t>Define action for actor.</a:t>
            </a:r>
          </a:p>
          <a:p>
            <a:pPr lvl="2"/>
            <a:r>
              <a:rPr lang="en-US" dirty="0" smtClean="0"/>
              <a:t>Divide the general action by &lt;&lt;include&gt;&gt; and &lt;&lt;extends&gt;&gt;</a:t>
            </a:r>
          </a:p>
          <a:p>
            <a:pPr lvl="2"/>
            <a:r>
              <a:rPr lang="en-US" dirty="0" smtClean="0"/>
              <a:t>Describe the purpose and flow of use case</a:t>
            </a:r>
          </a:p>
          <a:p>
            <a:endParaRPr lang="en-US" dirty="0" smtClean="0"/>
          </a:p>
          <a:p>
            <a:pPr marL="457200" lvl="1"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281005610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Requirement and Design</a:t>
            </a:r>
            <a:endParaRPr lang="en-US" dirty="0"/>
          </a:p>
        </p:txBody>
      </p:sp>
      <p:sp>
        <p:nvSpPr>
          <p:cNvPr id="3" name="Content Placeholder 2"/>
          <p:cNvSpPr>
            <a:spLocks noGrp="1"/>
          </p:cNvSpPr>
          <p:nvPr>
            <p:ph idx="1"/>
          </p:nvPr>
        </p:nvSpPr>
        <p:spPr/>
        <p:txBody>
          <a:bodyPr>
            <a:normAutofit/>
          </a:bodyPr>
          <a:lstStyle/>
          <a:p>
            <a:r>
              <a:rPr lang="en-US" dirty="0" smtClean="0"/>
              <a:t>Screen Design</a:t>
            </a:r>
          </a:p>
          <a:p>
            <a:pPr lvl="1"/>
            <a:r>
              <a:rPr lang="en-US" dirty="0" smtClean="0"/>
              <a:t>What is Screen Design?</a:t>
            </a:r>
          </a:p>
          <a:p>
            <a:pPr marL="1076325" lvl="1">
              <a:buFont typeface="Wingdings" pitchFamily="2" charset="2"/>
              <a:buChar char="q"/>
            </a:pPr>
            <a:r>
              <a:rPr lang="en-US" dirty="0" smtClean="0"/>
              <a:t>Help user see how the function is displayed and handled on screen.</a:t>
            </a:r>
          </a:p>
          <a:p>
            <a:pPr marL="457200" lvl="1" indent="0">
              <a:buNone/>
            </a:pPr>
            <a:endParaRPr lang="en-US" dirty="0" smtClean="0"/>
          </a:p>
          <a:p>
            <a:endParaRPr lang="en-US" dirty="0" smtClean="0"/>
          </a:p>
          <a:p>
            <a:endParaRPr lang="en-US" dirty="0" smtClean="0"/>
          </a:p>
        </p:txBody>
      </p:sp>
      <p:pic>
        <p:nvPicPr>
          <p:cNvPr id="5" name="Picture 2" descr="C:\Users\Nguyen Tuy\Desktop\voorbeeld-paper-prototyp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2925" y="3610968"/>
            <a:ext cx="4210050" cy="2762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559148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Requirement and Design</a:t>
            </a:r>
            <a:endParaRPr lang="en-US" dirty="0"/>
          </a:p>
        </p:txBody>
      </p:sp>
      <p:sp>
        <p:nvSpPr>
          <p:cNvPr id="3" name="Content Placeholder 2"/>
          <p:cNvSpPr>
            <a:spLocks noGrp="1"/>
          </p:cNvSpPr>
          <p:nvPr>
            <p:ph idx="1"/>
          </p:nvPr>
        </p:nvSpPr>
        <p:spPr/>
        <p:txBody>
          <a:bodyPr>
            <a:normAutofit/>
          </a:bodyPr>
          <a:lstStyle/>
          <a:p>
            <a:r>
              <a:rPr lang="en-US" dirty="0" smtClean="0"/>
              <a:t>Screen Design (</a:t>
            </a:r>
            <a:r>
              <a:rPr lang="en-US" dirty="0" err="1" smtClean="0"/>
              <a:t>cont</a:t>
            </a:r>
            <a:r>
              <a:rPr lang="en-US" dirty="0" smtClean="0"/>
              <a:t>)</a:t>
            </a:r>
          </a:p>
          <a:p>
            <a:pPr lvl="1"/>
            <a:r>
              <a:rPr lang="en-US" dirty="0" smtClean="0"/>
              <a:t>How to create Screen Design:</a:t>
            </a:r>
          </a:p>
          <a:p>
            <a:pPr lvl="2"/>
            <a:r>
              <a:rPr lang="en-US" dirty="0" smtClean="0"/>
              <a:t>Draw GUI of function based </a:t>
            </a:r>
            <a:r>
              <a:rPr lang="en-US" dirty="0"/>
              <a:t>on requirement and other same kind of </a:t>
            </a:r>
            <a:r>
              <a:rPr lang="en-US" dirty="0" smtClean="0"/>
              <a:t>project.</a:t>
            </a:r>
          </a:p>
          <a:p>
            <a:pPr lvl="2"/>
            <a:r>
              <a:rPr lang="en-US" dirty="0" smtClean="0"/>
              <a:t>Describe about the purpose, kind, default value and special requirement for each element on GUI.</a:t>
            </a:r>
          </a:p>
          <a:p>
            <a:pPr marL="0" indent="0">
              <a:buNone/>
            </a:pPr>
            <a:endParaRPr lang="en-US" dirty="0" smtClean="0"/>
          </a:p>
          <a:p>
            <a:pPr marL="457200" lvl="1"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93388376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Requirement and Design</a:t>
            </a:r>
            <a:endParaRPr lang="en-US" dirty="0"/>
          </a:p>
        </p:txBody>
      </p:sp>
      <p:sp>
        <p:nvSpPr>
          <p:cNvPr id="3" name="Content Placeholder 2"/>
          <p:cNvSpPr>
            <a:spLocks noGrp="1"/>
          </p:cNvSpPr>
          <p:nvPr>
            <p:ph idx="1"/>
          </p:nvPr>
        </p:nvSpPr>
        <p:spPr/>
        <p:txBody>
          <a:bodyPr>
            <a:normAutofit/>
          </a:bodyPr>
          <a:lstStyle/>
          <a:p>
            <a:r>
              <a:rPr lang="en-US" dirty="0" smtClean="0"/>
              <a:t>Class Diagram</a:t>
            </a:r>
          </a:p>
          <a:p>
            <a:pPr lvl="1"/>
            <a:r>
              <a:rPr lang="en-US" dirty="0" smtClean="0"/>
              <a:t>What is Class Diagram?</a:t>
            </a:r>
          </a:p>
          <a:p>
            <a:pPr marL="1076325" lvl="1">
              <a:buFont typeface="Wingdings" pitchFamily="2" charset="2"/>
              <a:buChar char="q"/>
            </a:pPr>
            <a:r>
              <a:rPr lang="en-US" dirty="0" smtClean="0"/>
              <a:t>Help user see how the function is displayed and handled on screen.</a:t>
            </a:r>
          </a:p>
          <a:p>
            <a:pPr marL="457200" lvl="1" indent="0">
              <a:buNone/>
            </a:pPr>
            <a:endParaRPr lang="en-US" dirty="0" smtClean="0"/>
          </a:p>
          <a:p>
            <a:endParaRPr lang="en-US" dirty="0" smtClean="0"/>
          </a:p>
          <a:p>
            <a:endParaRPr lang="en-US" dirty="0" smtClean="0"/>
          </a:p>
        </p:txBody>
      </p:sp>
      <p:pic>
        <p:nvPicPr>
          <p:cNvPr id="14338" name="Picture 2" descr="C:\Users\Nguyen Tuy\Desktop\classDiagramInheritanc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5100" y="3302448"/>
            <a:ext cx="5981700" cy="3209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020170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lumMod val="20000"/>
            <a:lumOff val="80000"/>
          </a:schemeClr>
        </a:soli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7446</TotalTime>
  <Words>818</Words>
  <Application>Microsoft Office PowerPoint</Application>
  <PresentationFormat>On-screen Show (4:3)</PresentationFormat>
  <Paragraphs>128</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 New Roman</vt:lpstr>
      <vt:lpstr>Wingdings</vt:lpstr>
      <vt:lpstr>Office Theme</vt:lpstr>
      <vt:lpstr>Basic know how</vt:lpstr>
      <vt:lpstr>PowerPoint Presentation</vt:lpstr>
      <vt:lpstr>Basic Requirement and Design</vt:lpstr>
      <vt:lpstr>Basic Requirement and Design</vt:lpstr>
      <vt:lpstr>Basic Requirement and Design</vt:lpstr>
      <vt:lpstr>Basic Requirement and Design</vt:lpstr>
      <vt:lpstr>Basic Requirement and Design</vt:lpstr>
      <vt:lpstr>Basic Requirement and Design</vt:lpstr>
      <vt:lpstr>Basic Requirement and Design</vt:lpstr>
      <vt:lpstr>Basic Requirement and Design</vt:lpstr>
      <vt:lpstr>Basic Requirement and Design</vt:lpstr>
      <vt:lpstr>Basic Coding and Unit Test</vt:lpstr>
      <vt:lpstr>Basic Coding and Unit Test</vt:lpstr>
      <vt:lpstr>Basic Coding and Unit Test</vt:lpstr>
      <vt:lpstr>Basic Coding and Unit Test</vt:lpstr>
      <vt:lpstr>Basic Coding and Unit Test</vt:lpstr>
      <vt:lpstr>Basic Coding and Unit Test</vt:lpstr>
      <vt:lpstr>PowerPoint Presentation</vt:lpstr>
    </vt:vector>
  </TitlesOfParts>
  <Company>FSOFT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FPT Company Introdution</dc:title>
  <dc:creator>Nguyen Tuy</dc:creator>
  <cp:lastModifiedBy>HIENLTH</cp:lastModifiedBy>
  <cp:revision>1077</cp:revision>
  <dcterms:created xsi:type="dcterms:W3CDTF">2013-02-04T04:12:00Z</dcterms:created>
  <dcterms:modified xsi:type="dcterms:W3CDTF">2016-11-21T07:19:54Z</dcterms:modified>
</cp:coreProperties>
</file>