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71" r:id="rId4"/>
    <p:sldId id="273" r:id="rId5"/>
    <p:sldId id="276" r:id="rId6"/>
    <p:sldId id="274" r:id="rId7"/>
    <p:sldId id="260" r:id="rId8"/>
    <p:sldId id="269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9900"/>
    <a:srgbClr val="FF00FF"/>
    <a:srgbClr val="FFD1FF"/>
    <a:srgbClr val="3333FF"/>
    <a:srgbClr val="3E0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PSI </a:t>
            </a:r>
            <a:r>
              <a:rPr lang="en-US" dirty="0" smtClean="0"/>
              <a:t>Progress</a:t>
            </a:r>
            <a:endParaRPr lang="en-US" b="1" i="1" u="sng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Tien Son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2023</c:v>
                </c:pt>
                <c:pt idx="1">
                  <c:v>2024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7C-4E0E-9BAB-1A32D46C1B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Thang Long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2023</c:v>
                </c:pt>
                <c:pt idx="1">
                  <c:v>2024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7C-4E0E-9BAB-1A32D46C1B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Que Vo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2023</c:v>
                </c:pt>
                <c:pt idx="1">
                  <c:v>2024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7C-4E0E-9BAB-1A32D46C1B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82207728"/>
        <c:axId val="482205232"/>
      </c:barChart>
      <c:catAx>
        <c:axId val="48220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205232"/>
        <c:crosses val="autoZero"/>
        <c:auto val="1"/>
        <c:lblAlgn val="ctr"/>
        <c:lblOffset val="100"/>
        <c:noMultiLvlLbl val="0"/>
      </c:catAx>
      <c:valAx>
        <c:axId val="48220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207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9050">
      <a:solidFill>
        <a:srgbClr val="FF990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F&amp;E System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8D-4634-9FEE-47A3CB202EC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8D-4634-9FEE-47A3CB202EC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8D-4634-9FEE-47A3CB202EC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8D-4634-9FEE-47A3CB202E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QV</c:v>
                </c:pt>
                <c:pt idx="1">
                  <c:v>TL</c:v>
                </c:pt>
                <c:pt idx="2">
                  <c:v>TS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44-4A50-8BDA-FB755344E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9050">
      <a:solidFill>
        <a:srgbClr val="0000FF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IDMS System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DA-4A65-BF43-23C823F0AF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DA-4A65-BF43-23C823F0AF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DA-4A65-BF43-23C823F0AF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DA-4A65-BF43-23C823F0AF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QV</c:v>
                </c:pt>
                <c:pt idx="1">
                  <c:v>TL</c:v>
                </c:pt>
                <c:pt idx="2">
                  <c:v>TS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</c:v>
                </c:pt>
                <c:pt idx="1">
                  <c:v>6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30-4610-B010-0910352812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9050">
      <a:solidFill>
        <a:srgbClr val="0000FF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Receiving</a:t>
            </a:r>
            <a:r>
              <a:rPr lang="en-US" baseline="0" dirty="0" smtClean="0"/>
              <a:t> System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TL</c:v>
                </c:pt>
                <c:pt idx="1">
                  <c:v>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78-43D5-9FDD-5CC9F18BBB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Pending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TL</c:v>
                </c:pt>
                <c:pt idx="1">
                  <c:v>TS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78-43D5-9FDD-5CC9F18BBB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2009823"/>
        <c:axId val="1772017727"/>
      </c:barChart>
      <c:catAx>
        <c:axId val="1772009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017727"/>
        <c:crosses val="autoZero"/>
        <c:auto val="1"/>
        <c:lblAlgn val="ctr"/>
        <c:lblOffset val="100"/>
        <c:noMultiLvlLbl val="0"/>
      </c:catAx>
      <c:valAx>
        <c:axId val="1772017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009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9050">
      <a:solidFill>
        <a:srgbClr val="FF990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2024 Project</a:t>
            </a:r>
            <a:r>
              <a:rPr lang="en-US" b="1" baseline="0" dirty="0" smtClean="0"/>
              <a:t>s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Q'ty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C1-4F65-AADD-CB416F88B0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Migrate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Q'ty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C1-4F65-AADD-CB416F88B0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Midterm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DCC1-4F65-AADD-CB416F88B06D}"/>
                </c:ext>
              </c:extLst>
            </c:dLbl>
            <c:spPr>
              <a:noFill/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Q'ty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C1-4F65-AADD-CB416F88B0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77470608"/>
        <c:axId val="1477462288"/>
      </c:barChart>
      <c:catAx>
        <c:axId val="147747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7462288"/>
        <c:crosses val="autoZero"/>
        <c:auto val="1"/>
        <c:lblAlgn val="ctr"/>
        <c:lblOffset val="100"/>
        <c:noMultiLvlLbl val="0"/>
      </c:catAx>
      <c:valAx>
        <c:axId val="147746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747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Q'ty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F1-47F0-ACCB-4D1C05B4B5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Monitoring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Q'ty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F1-47F0-ACCB-4D1C05B4B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77470608"/>
        <c:axId val="1477462288"/>
      </c:barChart>
      <c:catAx>
        <c:axId val="1477470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7462288"/>
        <c:crosses val="autoZero"/>
        <c:auto val="1"/>
        <c:lblAlgn val="ctr"/>
        <c:lblOffset val="100"/>
        <c:noMultiLvlLbl val="0"/>
      </c:catAx>
      <c:valAx>
        <c:axId val="1477462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747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1CEEA-F1C5-466B-83ED-911752CD6398}" type="doc">
      <dgm:prSet loTypeId="urn:microsoft.com/office/officeart/2005/8/layout/list1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010DF444-9DD7-408A-96D3-D7523D62FD3A}">
      <dgm:prSet phldrT="[Text]" custT="1"/>
      <dgm:spPr/>
      <dgm:t>
        <a:bodyPr/>
        <a:lstStyle/>
        <a:p>
          <a:r>
            <a:rPr lang="en-US" sz="2000" dirty="0" smtClean="0"/>
            <a:t>1. Overview</a:t>
          </a:r>
          <a:endParaRPr lang="en-US" sz="2000" dirty="0"/>
        </a:p>
      </dgm:t>
    </dgm:pt>
    <dgm:pt modelId="{13515CE3-219F-4EBA-8E3A-6BD9656307FE}" type="parTrans" cxnId="{B1013285-A65C-4EE1-9581-8CFD6E2451C1}">
      <dgm:prSet/>
      <dgm:spPr/>
      <dgm:t>
        <a:bodyPr/>
        <a:lstStyle/>
        <a:p>
          <a:endParaRPr lang="en-US" sz="1600"/>
        </a:p>
      </dgm:t>
    </dgm:pt>
    <dgm:pt modelId="{596B7D05-A2B5-4722-A731-E92A1260F7FE}" type="sibTrans" cxnId="{B1013285-A65C-4EE1-9581-8CFD6E2451C1}">
      <dgm:prSet/>
      <dgm:spPr/>
      <dgm:t>
        <a:bodyPr/>
        <a:lstStyle/>
        <a:p>
          <a:endParaRPr lang="en-US" sz="1600"/>
        </a:p>
      </dgm:t>
    </dgm:pt>
    <dgm:pt modelId="{65ED9B2F-E61F-4377-9D65-FBEDD0486E41}">
      <dgm:prSet phldrT="[Text]" custT="1"/>
      <dgm:spPr/>
      <dgm:t>
        <a:bodyPr/>
        <a:lstStyle/>
        <a:p>
          <a:r>
            <a:rPr lang="en-US" sz="2000" dirty="0" smtClean="0"/>
            <a:t>2. Review Result</a:t>
          </a:r>
          <a:endParaRPr lang="en-US" sz="2000" dirty="0"/>
        </a:p>
      </dgm:t>
    </dgm:pt>
    <dgm:pt modelId="{98FEA18B-C1D1-486D-ABDD-B770E8758A68}" type="parTrans" cxnId="{07411170-E305-4A7E-BE10-052BD3B305B3}">
      <dgm:prSet/>
      <dgm:spPr/>
      <dgm:t>
        <a:bodyPr/>
        <a:lstStyle/>
        <a:p>
          <a:endParaRPr lang="en-US" sz="1600"/>
        </a:p>
      </dgm:t>
    </dgm:pt>
    <dgm:pt modelId="{6E25DE42-1B28-4CD8-B1F7-07478431DE79}" type="sibTrans" cxnId="{07411170-E305-4A7E-BE10-052BD3B305B3}">
      <dgm:prSet/>
      <dgm:spPr/>
      <dgm:t>
        <a:bodyPr/>
        <a:lstStyle/>
        <a:p>
          <a:endParaRPr lang="en-US" sz="1600"/>
        </a:p>
      </dgm:t>
    </dgm:pt>
    <dgm:pt modelId="{7EE197A3-B00A-4C46-9A8B-0F26E03D0D00}">
      <dgm:prSet phldrT="[Text]" custT="1"/>
      <dgm:spPr/>
      <dgm:t>
        <a:bodyPr/>
        <a:lstStyle/>
        <a:p>
          <a:r>
            <a:rPr lang="en-US" sz="2000" dirty="0" smtClean="0"/>
            <a:t>3. Next Plan</a:t>
          </a:r>
          <a:endParaRPr lang="en-US" sz="2000" dirty="0"/>
        </a:p>
      </dgm:t>
    </dgm:pt>
    <dgm:pt modelId="{C257F9FB-64C9-4297-A0DE-84B1FE2AA623}" type="parTrans" cxnId="{DB442DD7-639E-45F0-B513-0C5A1069B221}">
      <dgm:prSet/>
      <dgm:spPr/>
      <dgm:t>
        <a:bodyPr/>
        <a:lstStyle/>
        <a:p>
          <a:endParaRPr lang="en-US" sz="1600"/>
        </a:p>
      </dgm:t>
    </dgm:pt>
    <dgm:pt modelId="{8981FD44-AB9F-47A5-8578-8A493F6B473B}" type="sibTrans" cxnId="{DB442DD7-639E-45F0-B513-0C5A1069B221}">
      <dgm:prSet/>
      <dgm:spPr/>
      <dgm:t>
        <a:bodyPr/>
        <a:lstStyle/>
        <a:p>
          <a:endParaRPr lang="en-US" sz="1600"/>
        </a:p>
      </dgm:t>
    </dgm:pt>
    <dgm:pt modelId="{CF3A4512-5E9E-4DB8-8400-225290801F38}" type="pres">
      <dgm:prSet presAssocID="{A3E1CEEA-F1C5-466B-83ED-911752CD639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170E3D-FA7D-466F-8F50-51B677D962D2}" type="pres">
      <dgm:prSet presAssocID="{010DF444-9DD7-408A-96D3-D7523D62FD3A}" presName="parentLin" presStyleCnt="0"/>
      <dgm:spPr/>
    </dgm:pt>
    <dgm:pt modelId="{5C849DA9-28D2-42CD-A67E-4C6F4EDDAEEA}" type="pres">
      <dgm:prSet presAssocID="{010DF444-9DD7-408A-96D3-D7523D62FD3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4C1BCBA-E94A-4F9D-90AF-8EFB124C824B}" type="pres">
      <dgm:prSet presAssocID="{010DF444-9DD7-408A-96D3-D7523D62FD3A}" presName="parentText" presStyleLbl="node1" presStyleIdx="0" presStyleCnt="3" custScaleY="661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F27213-177E-49EB-B6F4-CC01AB4D4350}" type="pres">
      <dgm:prSet presAssocID="{010DF444-9DD7-408A-96D3-D7523D62FD3A}" presName="negativeSpace" presStyleCnt="0"/>
      <dgm:spPr/>
    </dgm:pt>
    <dgm:pt modelId="{ED78C6DA-7FD9-470B-BF61-4B48D8916032}" type="pres">
      <dgm:prSet presAssocID="{010DF444-9DD7-408A-96D3-D7523D62FD3A}" presName="childText" presStyleLbl="conFgAcc1" presStyleIdx="0" presStyleCnt="3">
        <dgm:presLayoutVars>
          <dgm:bulletEnabled val="1"/>
        </dgm:presLayoutVars>
      </dgm:prSet>
      <dgm:spPr>
        <a:gradFill flip="none" rotWithShape="0">
          <a:gsLst>
            <a:gs pos="0">
              <a:srgbClr val="3333FF">
                <a:tint val="66000"/>
                <a:satMod val="160000"/>
              </a:srgbClr>
            </a:gs>
            <a:gs pos="50000">
              <a:srgbClr val="3333FF">
                <a:tint val="44500"/>
                <a:satMod val="160000"/>
              </a:srgbClr>
            </a:gs>
            <a:gs pos="100000">
              <a:srgbClr val="3333FF">
                <a:tint val="23500"/>
                <a:satMod val="160000"/>
              </a:srgbClr>
            </a:gs>
          </a:gsLst>
          <a:lin ang="13500000" scaled="1"/>
          <a:tileRect/>
        </a:gradFill>
      </dgm:spPr>
    </dgm:pt>
    <dgm:pt modelId="{87588959-C790-472B-A9B1-848D78FA8860}" type="pres">
      <dgm:prSet presAssocID="{596B7D05-A2B5-4722-A731-E92A1260F7FE}" presName="spaceBetweenRectangles" presStyleCnt="0"/>
      <dgm:spPr/>
    </dgm:pt>
    <dgm:pt modelId="{261CFDCA-68D0-4D0D-8C51-CF70C140F285}" type="pres">
      <dgm:prSet presAssocID="{65ED9B2F-E61F-4377-9D65-FBEDD0486E41}" presName="parentLin" presStyleCnt="0"/>
      <dgm:spPr/>
    </dgm:pt>
    <dgm:pt modelId="{8634EC70-A015-4454-AC0D-624D7356F6FE}" type="pres">
      <dgm:prSet presAssocID="{65ED9B2F-E61F-4377-9D65-FBEDD0486E4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EB6D065-5C39-4676-8F52-BF2D7F88EAE5}" type="pres">
      <dgm:prSet presAssocID="{65ED9B2F-E61F-4377-9D65-FBEDD0486E41}" presName="parentText" presStyleLbl="node1" presStyleIdx="1" presStyleCnt="3" custScaleY="661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5CE2D-354B-43B2-925F-C4E29575A42B}" type="pres">
      <dgm:prSet presAssocID="{65ED9B2F-E61F-4377-9D65-FBEDD0486E41}" presName="negativeSpace" presStyleCnt="0"/>
      <dgm:spPr/>
    </dgm:pt>
    <dgm:pt modelId="{16579F7C-501B-4917-A778-01B1FEAD3C6A}" type="pres">
      <dgm:prSet presAssocID="{65ED9B2F-E61F-4377-9D65-FBEDD0486E41}" presName="childText" presStyleLbl="conFgAcc1" presStyleIdx="1" presStyleCnt="3">
        <dgm:presLayoutVars>
          <dgm:bulletEnabled val="1"/>
        </dgm:presLayoutVars>
      </dgm:prSet>
      <dgm:spPr>
        <a:gradFill flip="none" rotWithShape="0">
          <a:gsLst>
            <a:gs pos="0">
              <a:srgbClr val="3333FF">
                <a:tint val="66000"/>
                <a:satMod val="160000"/>
              </a:srgbClr>
            </a:gs>
            <a:gs pos="50000">
              <a:srgbClr val="3333FF">
                <a:tint val="44500"/>
                <a:satMod val="160000"/>
              </a:srgbClr>
            </a:gs>
            <a:gs pos="100000">
              <a:srgbClr val="3333FF">
                <a:tint val="23500"/>
                <a:satMod val="160000"/>
              </a:srgbClr>
            </a:gs>
          </a:gsLst>
          <a:lin ang="13500000" scaled="1"/>
          <a:tileRect/>
        </a:gradFill>
      </dgm:spPr>
    </dgm:pt>
    <dgm:pt modelId="{04589A0A-E9A2-4DD9-85C1-63475A085B0A}" type="pres">
      <dgm:prSet presAssocID="{6E25DE42-1B28-4CD8-B1F7-07478431DE79}" presName="spaceBetweenRectangles" presStyleCnt="0"/>
      <dgm:spPr/>
    </dgm:pt>
    <dgm:pt modelId="{02DD0F25-6C67-4224-B9B4-E609A0502811}" type="pres">
      <dgm:prSet presAssocID="{7EE197A3-B00A-4C46-9A8B-0F26E03D0D00}" presName="parentLin" presStyleCnt="0"/>
      <dgm:spPr/>
    </dgm:pt>
    <dgm:pt modelId="{DA65CAB9-52DC-4618-BBD0-B258CCFBC961}" type="pres">
      <dgm:prSet presAssocID="{7EE197A3-B00A-4C46-9A8B-0F26E03D0D00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3BED03D-FB00-46D7-8374-A8FE861C0473}" type="pres">
      <dgm:prSet presAssocID="{7EE197A3-B00A-4C46-9A8B-0F26E03D0D00}" presName="parentText" presStyleLbl="node1" presStyleIdx="2" presStyleCnt="3" custScaleY="661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0E9A1-B9F2-47F1-84D4-C83DA6FD3617}" type="pres">
      <dgm:prSet presAssocID="{7EE197A3-B00A-4C46-9A8B-0F26E03D0D00}" presName="negativeSpace" presStyleCnt="0"/>
      <dgm:spPr/>
    </dgm:pt>
    <dgm:pt modelId="{F8FC7AF1-E8CB-4B13-817C-FD2A90AE0BA3}" type="pres">
      <dgm:prSet presAssocID="{7EE197A3-B00A-4C46-9A8B-0F26E03D0D00}" presName="childText" presStyleLbl="conFgAcc1" presStyleIdx="2" presStyleCnt="3">
        <dgm:presLayoutVars>
          <dgm:bulletEnabled val="1"/>
        </dgm:presLayoutVars>
      </dgm:prSet>
      <dgm:spPr>
        <a:gradFill flip="none" rotWithShape="0">
          <a:gsLst>
            <a:gs pos="0">
              <a:srgbClr val="3333FF">
                <a:tint val="66000"/>
                <a:satMod val="160000"/>
              </a:srgbClr>
            </a:gs>
            <a:gs pos="50000">
              <a:srgbClr val="3333FF">
                <a:tint val="44500"/>
                <a:satMod val="160000"/>
              </a:srgbClr>
            </a:gs>
            <a:gs pos="100000">
              <a:srgbClr val="3333FF">
                <a:tint val="23500"/>
                <a:satMod val="160000"/>
              </a:srgbClr>
            </a:gs>
          </a:gsLst>
          <a:lin ang="13500000" scaled="1"/>
          <a:tileRect/>
        </a:gradFill>
      </dgm:spPr>
    </dgm:pt>
  </dgm:ptLst>
  <dgm:cxnLst>
    <dgm:cxn modelId="{DB442DD7-639E-45F0-B513-0C5A1069B221}" srcId="{A3E1CEEA-F1C5-466B-83ED-911752CD6398}" destId="{7EE197A3-B00A-4C46-9A8B-0F26E03D0D00}" srcOrd="2" destOrd="0" parTransId="{C257F9FB-64C9-4297-A0DE-84B1FE2AA623}" sibTransId="{8981FD44-AB9F-47A5-8578-8A493F6B473B}"/>
    <dgm:cxn modelId="{53B7C023-2723-4C8C-B828-988B85C3A0D6}" type="presOf" srcId="{65ED9B2F-E61F-4377-9D65-FBEDD0486E41}" destId="{8634EC70-A015-4454-AC0D-624D7356F6FE}" srcOrd="0" destOrd="0" presId="urn:microsoft.com/office/officeart/2005/8/layout/list1"/>
    <dgm:cxn modelId="{F7EF35E2-26DC-4FED-8114-9F7F34C0C16D}" type="presOf" srcId="{A3E1CEEA-F1C5-466B-83ED-911752CD6398}" destId="{CF3A4512-5E9E-4DB8-8400-225290801F38}" srcOrd="0" destOrd="0" presId="urn:microsoft.com/office/officeart/2005/8/layout/list1"/>
    <dgm:cxn modelId="{07411170-E305-4A7E-BE10-052BD3B305B3}" srcId="{A3E1CEEA-F1C5-466B-83ED-911752CD6398}" destId="{65ED9B2F-E61F-4377-9D65-FBEDD0486E41}" srcOrd="1" destOrd="0" parTransId="{98FEA18B-C1D1-486D-ABDD-B770E8758A68}" sibTransId="{6E25DE42-1B28-4CD8-B1F7-07478431DE79}"/>
    <dgm:cxn modelId="{E28F96FE-EE6E-4010-8BD6-BC2778DC8F8A}" type="presOf" srcId="{7EE197A3-B00A-4C46-9A8B-0F26E03D0D00}" destId="{DA65CAB9-52DC-4618-BBD0-B258CCFBC961}" srcOrd="0" destOrd="0" presId="urn:microsoft.com/office/officeart/2005/8/layout/list1"/>
    <dgm:cxn modelId="{1DF90491-F9EA-4690-A863-423A34E214C0}" type="presOf" srcId="{65ED9B2F-E61F-4377-9D65-FBEDD0486E41}" destId="{9EB6D065-5C39-4676-8F52-BF2D7F88EAE5}" srcOrd="1" destOrd="0" presId="urn:microsoft.com/office/officeart/2005/8/layout/list1"/>
    <dgm:cxn modelId="{91D8E6DB-3C10-400F-A74E-5908BD4785F8}" type="presOf" srcId="{010DF444-9DD7-408A-96D3-D7523D62FD3A}" destId="{24C1BCBA-E94A-4F9D-90AF-8EFB124C824B}" srcOrd="1" destOrd="0" presId="urn:microsoft.com/office/officeart/2005/8/layout/list1"/>
    <dgm:cxn modelId="{DFB38A68-65A2-4267-AC1A-B746709A2815}" type="presOf" srcId="{010DF444-9DD7-408A-96D3-D7523D62FD3A}" destId="{5C849DA9-28D2-42CD-A67E-4C6F4EDDAEEA}" srcOrd="0" destOrd="0" presId="urn:microsoft.com/office/officeart/2005/8/layout/list1"/>
    <dgm:cxn modelId="{66DEDD08-54AF-467A-B373-67ADA7296057}" type="presOf" srcId="{7EE197A3-B00A-4C46-9A8B-0F26E03D0D00}" destId="{23BED03D-FB00-46D7-8374-A8FE861C0473}" srcOrd="1" destOrd="0" presId="urn:microsoft.com/office/officeart/2005/8/layout/list1"/>
    <dgm:cxn modelId="{B1013285-A65C-4EE1-9581-8CFD6E2451C1}" srcId="{A3E1CEEA-F1C5-466B-83ED-911752CD6398}" destId="{010DF444-9DD7-408A-96D3-D7523D62FD3A}" srcOrd="0" destOrd="0" parTransId="{13515CE3-219F-4EBA-8E3A-6BD9656307FE}" sibTransId="{596B7D05-A2B5-4722-A731-E92A1260F7FE}"/>
    <dgm:cxn modelId="{1FBECA40-ED57-47B9-92E8-76A88D780808}" type="presParOf" srcId="{CF3A4512-5E9E-4DB8-8400-225290801F38}" destId="{D6170E3D-FA7D-466F-8F50-51B677D962D2}" srcOrd="0" destOrd="0" presId="urn:microsoft.com/office/officeart/2005/8/layout/list1"/>
    <dgm:cxn modelId="{8EA33233-0543-4884-B7C7-DA3370BFBCFA}" type="presParOf" srcId="{D6170E3D-FA7D-466F-8F50-51B677D962D2}" destId="{5C849DA9-28D2-42CD-A67E-4C6F4EDDAEEA}" srcOrd="0" destOrd="0" presId="urn:microsoft.com/office/officeart/2005/8/layout/list1"/>
    <dgm:cxn modelId="{91B3308B-6254-4BB0-A7F6-7CCC54D2C5AB}" type="presParOf" srcId="{D6170E3D-FA7D-466F-8F50-51B677D962D2}" destId="{24C1BCBA-E94A-4F9D-90AF-8EFB124C824B}" srcOrd="1" destOrd="0" presId="urn:microsoft.com/office/officeart/2005/8/layout/list1"/>
    <dgm:cxn modelId="{447C6711-FFDF-403F-B11B-3231F408AE28}" type="presParOf" srcId="{CF3A4512-5E9E-4DB8-8400-225290801F38}" destId="{77F27213-177E-49EB-B6F4-CC01AB4D4350}" srcOrd="1" destOrd="0" presId="urn:microsoft.com/office/officeart/2005/8/layout/list1"/>
    <dgm:cxn modelId="{D33DD679-CF57-4EB3-8693-7B6A6CA324CC}" type="presParOf" srcId="{CF3A4512-5E9E-4DB8-8400-225290801F38}" destId="{ED78C6DA-7FD9-470B-BF61-4B48D8916032}" srcOrd="2" destOrd="0" presId="urn:microsoft.com/office/officeart/2005/8/layout/list1"/>
    <dgm:cxn modelId="{4606DD89-F4F9-44DD-973F-8C61099B81A8}" type="presParOf" srcId="{CF3A4512-5E9E-4DB8-8400-225290801F38}" destId="{87588959-C790-472B-A9B1-848D78FA8860}" srcOrd="3" destOrd="0" presId="urn:microsoft.com/office/officeart/2005/8/layout/list1"/>
    <dgm:cxn modelId="{7F426245-705F-4285-B350-D50AEBA89D14}" type="presParOf" srcId="{CF3A4512-5E9E-4DB8-8400-225290801F38}" destId="{261CFDCA-68D0-4D0D-8C51-CF70C140F285}" srcOrd="4" destOrd="0" presId="urn:microsoft.com/office/officeart/2005/8/layout/list1"/>
    <dgm:cxn modelId="{95517CFC-9123-4458-AD1D-FEA71348357E}" type="presParOf" srcId="{261CFDCA-68D0-4D0D-8C51-CF70C140F285}" destId="{8634EC70-A015-4454-AC0D-624D7356F6FE}" srcOrd="0" destOrd="0" presId="urn:microsoft.com/office/officeart/2005/8/layout/list1"/>
    <dgm:cxn modelId="{DD8ADB4F-9308-4648-8D13-D8D9C7305890}" type="presParOf" srcId="{261CFDCA-68D0-4D0D-8C51-CF70C140F285}" destId="{9EB6D065-5C39-4676-8F52-BF2D7F88EAE5}" srcOrd="1" destOrd="0" presId="urn:microsoft.com/office/officeart/2005/8/layout/list1"/>
    <dgm:cxn modelId="{0C44AD6D-E299-428B-A29B-6988C5D25787}" type="presParOf" srcId="{CF3A4512-5E9E-4DB8-8400-225290801F38}" destId="{F285CE2D-354B-43B2-925F-C4E29575A42B}" srcOrd="5" destOrd="0" presId="urn:microsoft.com/office/officeart/2005/8/layout/list1"/>
    <dgm:cxn modelId="{E3EF2950-AA67-406A-9811-CB004DECC48B}" type="presParOf" srcId="{CF3A4512-5E9E-4DB8-8400-225290801F38}" destId="{16579F7C-501B-4917-A778-01B1FEAD3C6A}" srcOrd="6" destOrd="0" presId="urn:microsoft.com/office/officeart/2005/8/layout/list1"/>
    <dgm:cxn modelId="{D2279A88-7514-4861-BB04-368DDC7FB89B}" type="presParOf" srcId="{CF3A4512-5E9E-4DB8-8400-225290801F38}" destId="{04589A0A-E9A2-4DD9-85C1-63475A085B0A}" srcOrd="7" destOrd="0" presId="urn:microsoft.com/office/officeart/2005/8/layout/list1"/>
    <dgm:cxn modelId="{8E9246D7-2492-4D0C-B40B-D0DEEDE432A0}" type="presParOf" srcId="{CF3A4512-5E9E-4DB8-8400-225290801F38}" destId="{02DD0F25-6C67-4224-B9B4-E609A0502811}" srcOrd="8" destOrd="0" presId="urn:microsoft.com/office/officeart/2005/8/layout/list1"/>
    <dgm:cxn modelId="{95451508-E673-47FE-8C8E-A55515B2DC78}" type="presParOf" srcId="{02DD0F25-6C67-4224-B9B4-E609A0502811}" destId="{DA65CAB9-52DC-4618-BBD0-B258CCFBC961}" srcOrd="0" destOrd="0" presId="urn:microsoft.com/office/officeart/2005/8/layout/list1"/>
    <dgm:cxn modelId="{4E143D3B-4057-439A-A861-A7443BD69809}" type="presParOf" srcId="{02DD0F25-6C67-4224-B9B4-E609A0502811}" destId="{23BED03D-FB00-46D7-8374-A8FE861C0473}" srcOrd="1" destOrd="0" presId="urn:microsoft.com/office/officeart/2005/8/layout/list1"/>
    <dgm:cxn modelId="{95917FA1-6D13-42FB-BB4C-DFF17A924873}" type="presParOf" srcId="{CF3A4512-5E9E-4DB8-8400-225290801F38}" destId="{CA50E9A1-B9F2-47F1-84D4-C83DA6FD3617}" srcOrd="9" destOrd="0" presId="urn:microsoft.com/office/officeart/2005/8/layout/list1"/>
    <dgm:cxn modelId="{B64EBC23-658C-48E6-8BF7-AE5707BC7481}" type="presParOf" srcId="{CF3A4512-5E9E-4DB8-8400-225290801F38}" destId="{F8FC7AF1-E8CB-4B13-817C-FD2A90AE0BA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8C6DA-7FD9-470B-BF61-4B48D8916032}">
      <dsp:nvSpPr>
        <dsp:cNvPr id="0" name=""/>
        <dsp:cNvSpPr/>
      </dsp:nvSpPr>
      <dsp:spPr>
        <a:xfrm>
          <a:off x="0" y="183565"/>
          <a:ext cx="3848100" cy="705600"/>
        </a:xfrm>
        <a:prstGeom prst="rect">
          <a:avLst/>
        </a:prstGeom>
        <a:gradFill flip="none" rotWithShape="0">
          <a:gsLst>
            <a:gs pos="0">
              <a:srgbClr val="3333FF">
                <a:tint val="66000"/>
                <a:satMod val="160000"/>
              </a:srgbClr>
            </a:gs>
            <a:gs pos="50000">
              <a:srgbClr val="3333FF">
                <a:tint val="44500"/>
                <a:satMod val="160000"/>
              </a:srgbClr>
            </a:gs>
            <a:gs pos="100000">
              <a:srgbClr val="3333FF">
                <a:tint val="23500"/>
                <a:satMod val="160000"/>
              </a:srgbClr>
            </a:gs>
          </a:gsLst>
          <a:lin ang="13500000" scaled="1"/>
          <a:tileRect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1BCBA-E94A-4F9D-90AF-8EFB124C824B}">
      <dsp:nvSpPr>
        <dsp:cNvPr id="0" name=""/>
        <dsp:cNvSpPr/>
      </dsp:nvSpPr>
      <dsp:spPr>
        <a:xfrm>
          <a:off x="192405" y="49877"/>
          <a:ext cx="2693670" cy="54696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814" tIns="0" rIns="10181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1. Overview</a:t>
          </a:r>
          <a:endParaRPr lang="en-US" sz="2000" kern="1200" dirty="0"/>
        </a:p>
      </dsp:txBody>
      <dsp:txXfrm>
        <a:off x="219106" y="76578"/>
        <a:ext cx="2640268" cy="493565"/>
      </dsp:txXfrm>
    </dsp:sp>
    <dsp:sp modelId="{16579F7C-501B-4917-A778-01B1FEAD3C6A}">
      <dsp:nvSpPr>
        <dsp:cNvPr id="0" name=""/>
        <dsp:cNvSpPr/>
      </dsp:nvSpPr>
      <dsp:spPr>
        <a:xfrm>
          <a:off x="0" y="1174053"/>
          <a:ext cx="3848100" cy="705600"/>
        </a:xfrm>
        <a:prstGeom prst="rect">
          <a:avLst/>
        </a:prstGeom>
        <a:gradFill flip="none" rotWithShape="0">
          <a:gsLst>
            <a:gs pos="0">
              <a:srgbClr val="3333FF">
                <a:tint val="66000"/>
                <a:satMod val="160000"/>
              </a:srgbClr>
            </a:gs>
            <a:gs pos="50000">
              <a:srgbClr val="3333FF">
                <a:tint val="44500"/>
                <a:satMod val="160000"/>
              </a:srgbClr>
            </a:gs>
            <a:gs pos="100000">
              <a:srgbClr val="3333FF">
                <a:tint val="23500"/>
                <a:satMod val="160000"/>
              </a:srgbClr>
            </a:gs>
          </a:gsLst>
          <a:lin ang="13500000" scaled="1"/>
          <a:tileRect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6D065-5C39-4676-8F52-BF2D7F88EAE5}">
      <dsp:nvSpPr>
        <dsp:cNvPr id="0" name=""/>
        <dsp:cNvSpPr/>
      </dsp:nvSpPr>
      <dsp:spPr>
        <a:xfrm>
          <a:off x="192405" y="1040365"/>
          <a:ext cx="2693670" cy="54696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814" tIns="0" rIns="10181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2. Review Result</a:t>
          </a:r>
          <a:endParaRPr lang="en-US" sz="2000" kern="1200" dirty="0"/>
        </a:p>
      </dsp:txBody>
      <dsp:txXfrm>
        <a:off x="219106" y="1067066"/>
        <a:ext cx="2640268" cy="493565"/>
      </dsp:txXfrm>
    </dsp:sp>
    <dsp:sp modelId="{F8FC7AF1-E8CB-4B13-817C-FD2A90AE0BA3}">
      <dsp:nvSpPr>
        <dsp:cNvPr id="0" name=""/>
        <dsp:cNvSpPr/>
      </dsp:nvSpPr>
      <dsp:spPr>
        <a:xfrm>
          <a:off x="0" y="2164541"/>
          <a:ext cx="3848100" cy="705600"/>
        </a:xfrm>
        <a:prstGeom prst="rect">
          <a:avLst/>
        </a:prstGeom>
        <a:gradFill flip="none" rotWithShape="0">
          <a:gsLst>
            <a:gs pos="0">
              <a:srgbClr val="3333FF">
                <a:tint val="66000"/>
                <a:satMod val="160000"/>
              </a:srgbClr>
            </a:gs>
            <a:gs pos="50000">
              <a:srgbClr val="3333FF">
                <a:tint val="44500"/>
                <a:satMod val="160000"/>
              </a:srgbClr>
            </a:gs>
            <a:gs pos="100000">
              <a:srgbClr val="3333FF">
                <a:tint val="23500"/>
                <a:satMod val="160000"/>
              </a:srgbClr>
            </a:gs>
          </a:gsLst>
          <a:lin ang="13500000" scaled="1"/>
          <a:tileRect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ED03D-FB00-46D7-8374-A8FE861C0473}">
      <dsp:nvSpPr>
        <dsp:cNvPr id="0" name=""/>
        <dsp:cNvSpPr/>
      </dsp:nvSpPr>
      <dsp:spPr>
        <a:xfrm>
          <a:off x="192405" y="2030853"/>
          <a:ext cx="2693670" cy="54696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814" tIns="0" rIns="10181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3. Next Plan</a:t>
          </a:r>
          <a:endParaRPr lang="en-US" sz="2000" kern="1200" dirty="0"/>
        </a:p>
      </dsp:txBody>
      <dsp:txXfrm>
        <a:off x="219106" y="2057554"/>
        <a:ext cx="2640268" cy="493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9C62A-263D-4DC5-9278-BA00E97DBEE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DE547-7B89-43A7-8462-B7D447A95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EBFB-9EE0-453F-90CC-C2E2EBE9CF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8618-7A08-477F-979F-6C7A3F67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09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EBFB-9EE0-453F-90CC-C2E2EBE9CF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8618-7A08-477F-979F-6C7A3F67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2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EBFB-9EE0-453F-90CC-C2E2EBE9CF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8618-7A08-477F-979F-6C7A3F67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6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EBFB-9EE0-453F-90CC-C2E2EBE9CF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8618-7A08-477F-979F-6C7A3F67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30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EBFB-9EE0-453F-90CC-C2E2EBE9CF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8618-7A08-477F-979F-6C7A3F67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0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EBFB-9EE0-453F-90CC-C2E2EBE9CF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8618-7A08-477F-979F-6C7A3F67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2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EBFB-9EE0-453F-90CC-C2E2EBE9CF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8618-7A08-477F-979F-6C7A3F67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6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EBFB-9EE0-453F-90CC-C2E2EBE9CF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8618-7A08-477F-979F-6C7A3F67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1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EBFB-9EE0-453F-90CC-C2E2EBE9CF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8618-7A08-477F-979F-6C7A3F67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8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EBFB-9EE0-453F-90CC-C2E2EBE9CF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8618-7A08-477F-979F-6C7A3F67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EBFB-9EE0-453F-90CC-C2E2EBE9CF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8618-7A08-477F-979F-6C7A3F67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7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1EBFB-9EE0-453F-90CC-C2E2EBE9CF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78618-7A08-477F-979F-6C7A3F67A6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0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10" Type="http://schemas.openxmlformats.org/officeDocument/2006/relationships/image" Target="../media/image3.png"/><Relationship Id="rId4" Type="http://schemas.openxmlformats.org/officeDocument/2006/relationships/chart" Target="../charts/chart3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8547" y="23325"/>
            <a:ext cx="6858000" cy="583345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Meiryo UI" panose="020B0604030504040204" pitchFamily="34" charset="-128"/>
              </a:rPr>
              <a:t>Application - TS Team</a:t>
            </a:r>
            <a:endParaRPr 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Meiryo UI" panose="020B060403050404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31404"/>
            <a:ext cx="12192000" cy="1409577"/>
          </a:xfrm>
          <a:gradFill flip="none" rotWithShape="1">
            <a:gsLst>
              <a:gs pos="0">
                <a:srgbClr val="3333FF">
                  <a:tint val="66000"/>
                  <a:satMod val="160000"/>
                </a:srgbClr>
              </a:gs>
              <a:gs pos="50000">
                <a:srgbClr val="3333FF">
                  <a:tint val="44500"/>
                  <a:satMod val="160000"/>
                </a:srgbClr>
              </a:gs>
              <a:gs pos="100000">
                <a:srgbClr val="3333FF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>
            <a:normAutofit lnSpcReduction="10000"/>
          </a:bodyPr>
          <a:lstStyle/>
          <a:p>
            <a:r>
              <a:rPr lang="en-US" sz="4400" b="1" dirty="0"/>
              <a:t>Q4 - QUATERLY REPORT</a:t>
            </a:r>
          </a:p>
          <a:p>
            <a:r>
              <a:rPr lang="en-US" sz="4400" b="1" dirty="0"/>
              <a:t>IT DIVISION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0364" y="6372106"/>
            <a:ext cx="302281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fld id="{4FAB73BC-B049-4115-A692-8D63A059BFB8}" type="slidenum">
              <a:rPr lang="en-US" sz="1800"/>
              <a:pPr/>
              <a:t>1</a:t>
            </a:fld>
            <a:endParaRPr lang="en-US" sz="18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744635" y="6673571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17237"/>
            <a:ext cx="12192000" cy="89434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42583" y="2568047"/>
            <a:ext cx="247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latin typeface="+mj-lt"/>
              </a:rPr>
              <a:t>Present by: Mr. Huong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58106" y="6456639"/>
            <a:ext cx="247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21 Jan. 2025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7731" y="3071703"/>
            <a:ext cx="100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Agenda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203622805"/>
              </p:ext>
            </p:extLst>
          </p:nvPr>
        </p:nvGraphicFramePr>
        <p:xfrm>
          <a:off x="5288707" y="3038800"/>
          <a:ext cx="3848100" cy="2920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21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0364" y="6372106"/>
            <a:ext cx="45307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fld id="{4FAB73BC-B049-4115-A692-8D63A059BFB8}" type="slidenum">
              <a:rPr lang="en-US" sz="1800"/>
              <a:pPr/>
              <a:t>10</a:t>
            </a:fld>
            <a:endParaRPr lang="en-US" sz="18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744635" y="6673571"/>
            <a:ext cx="260404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408904"/>
            <a:ext cx="12192000" cy="74678"/>
          </a:xfrm>
          <a:prstGeom prst="rect">
            <a:avLst/>
          </a:prstGeom>
          <a:gradFill flip="none" rotWithShape="1">
            <a:gsLst>
              <a:gs pos="0">
                <a:srgbClr val="3333FF">
                  <a:tint val="66000"/>
                  <a:satMod val="160000"/>
                </a:srgbClr>
              </a:gs>
              <a:gs pos="50000">
                <a:srgbClr val="3333FF">
                  <a:tint val="44500"/>
                  <a:satMod val="160000"/>
                </a:srgbClr>
              </a:gs>
              <a:gs pos="100000">
                <a:srgbClr val="3333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-7528"/>
            <a:ext cx="2576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  <a:r>
              <a:rPr lang="en-US" sz="2000" b="1" dirty="0" smtClean="0"/>
              <a:t>. Next Plan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16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13102" y="2086167"/>
            <a:ext cx="6107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Thanks for your listening !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0364" y="6372106"/>
            <a:ext cx="45307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fld id="{4FAB73BC-B049-4115-A692-8D63A059BFB8}" type="slidenum">
              <a:rPr lang="en-US" sz="1800"/>
              <a:pPr/>
              <a:t>11</a:t>
            </a:fld>
            <a:endParaRPr lang="en-US" sz="1800" dirty="0"/>
          </a:p>
        </p:txBody>
      </p:sp>
      <p:sp>
        <p:nvSpPr>
          <p:cNvPr id="10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744635" y="6673571"/>
            <a:ext cx="260404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268796243"/>
              </p:ext>
            </p:extLst>
          </p:nvPr>
        </p:nvGraphicFramePr>
        <p:xfrm>
          <a:off x="143595" y="3287695"/>
          <a:ext cx="2432551" cy="1642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060806927"/>
              </p:ext>
            </p:extLst>
          </p:nvPr>
        </p:nvGraphicFramePr>
        <p:xfrm>
          <a:off x="143595" y="5014118"/>
          <a:ext cx="2408984" cy="1811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951189998"/>
              </p:ext>
            </p:extLst>
          </p:nvPr>
        </p:nvGraphicFramePr>
        <p:xfrm>
          <a:off x="2680255" y="5014118"/>
          <a:ext cx="2408985" cy="1811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931257928"/>
              </p:ext>
            </p:extLst>
          </p:nvPr>
        </p:nvGraphicFramePr>
        <p:xfrm>
          <a:off x="2680255" y="3287695"/>
          <a:ext cx="2408985" cy="1642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0364" y="6372106"/>
            <a:ext cx="302281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fld id="{4FAB73BC-B049-4115-A692-8D63A059BFB8}" type="slidenum">
              <a:rPr lang="en-US" sz="1800"/>
              <a:pPr/>
              <a:t>2</a:t>
            </a:fld>
            <a:endParaRPr lang="en-US" sz="1800" dirty="0"/>
          </a:p>
        </p:txBody>
      </p:sp>
      <p:sp>
        <p:nvSpPr>
          <p:cNvPr id="11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744635" y="6673571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08904"/>
            <a:ext cx="12192000" cy="74678"/>
          </a:xfrm>
          <a:prstGeom prst="rect">
            <a:avLst/>
          </a:prstGeom>
          <a:gradFill flip="none" rotWithShape="1">
            <a:gsLst>
              <a:gs pos="0">
                <a:srgbClr val="3333FF">
                  <a:tint val="66000"/>
                  <a:satMod val="160000"/>
                </a:srgbClr>
              </a:gs>
              <a:gs pos="50000">
                <a:srgbClr val="3333FF">
                  <a:tint val="44500"/>
                  <a:satMod val="160000"/>
                </a:srgbClr>
              </a:gs>
              <a:gs pos="100000">
                <a:srgbClr val="3333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-7528"/>
            <a:ext cx="2576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Overview</a:t>
            </a: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959312687"/>
              </p:ext>
            </p:extLst>
          </p:nvPr>
        </p:nvGraphicFramePr>
        <p:xfrm>
          <a:off x="144889" y="924779"/>
          <a:ext cx="4944351" cy="2278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3022514275"/>
              </p:ext>
            </p:extLst>
          </p:nvPr>
        </p:nvGraphicFramePr>
        <p:xfrm>
          <a:off x="7996182" y="2131374"/>
          <a:ext cx="3986463" cy="2047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3596" y="499905"/>
            <a:ext cx="1214149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b="1" i="1" u="sng" dirty="0" smtClean="0"/>
              <a:t>Main Jobs:</a:t>
            </a:r>
            <a:endParaRPr lang="en-US" sz="1600" b="1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0186" y="446243"/>
            <a:ext cx="35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Completion: </a:t>
            </a:r>
            <a:r>
              <a:rPr lang="en-US" sz="2400" b="1" dirty="0" smtClean="0">
                <a:solidFill>
                  <a:srgbClr val="0000FF"/>
                </a:solidFill>
              </a:rPr>
              <a:t>2</a:t>
            </a:r>
            <a:r>
              <a:rPr lang="en-US" sz="2400" b="1" dirty="0" smtClean="0"/>
              <a:t>/4</a:t>
            </a:r>
            <a:r>
              <a:rPr lang="en-US" dirty="0" smtClean="0"/>
              <a:t> projects</a:t>
            </a:r>
            <a:endParaRPr lang="en-US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5159485" y="838459"/>
            <a:ext cx="2792465" cy="5987512"/>
          </a:xfrm>
          <a:prstGeom prst="flowChartAlternateProcess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02261" y="677075"/>
            <a:ext cx="1089329" cy="369332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u="sng" dirty="0" smtClean="0"/>
              <a:t>Typically:</a:t>
            </a:r>
            <a:endParaRPr lang="en-US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5384800" y="1154545"/>
            <a:ext cx="227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00FF"/>
                </a:solidFill>
              </a:rPr>
              <a:t>Finished: 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In-Process: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96182" y="1879116"/>
            <a:ext cx="1528209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b="1" i="1" u="sng" dirty="0" smtClean="0"/>
              <a:t>Main Activities:</a:t>
            </a:r>
            <a:endParaRPr lang="en-US" sz="1600" b="1" i="1" u="sng" dirty="0"/>
          </a:p>
        </p:txBody>
      </p:sp>
      <p:sp>
        <p:nvSpPr>
          <p:cNvPr id="27" name="Down Arrow 26"/>
          <p:cNvSpPr/>
          <p:nvPr/>
        </p:nvSpPr>
        <p:spPr>
          <a:xfrm>
            <a:off x="9217896" y="4249774"/>
            <a:ext cx="1930400" cy="563869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222506" y="4894778"/>
            <a:ext cx="3668160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Open </a:t>
            </a:r>
            <a:r>
              <a:rPr lang="en-US" b="1" u="sng" dirty="0" smtClean="0">
                <a:solidFill>
                  <a:srgbClr val="0000FF"/>
                </a:solidFill>
              </a:rPr>
              <a:t>1 class training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API for 12 IT Div. members on Sep.2024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Integrated ELK </a:t>
            </a:r>
            <a:r>
              <a:rPr lang="en-US" b="1" dirty="0" smtClean="0">
                <a:solidFill>
                  <a:srgbClr val="0000FF"/>
                </a:solidFill>
              </a:rPr>
              <a:t>monitoring</a:t>
            </a:r>
            <a:r>
              <a:rPr lang="en-US" dirty="0" smtClean="0"/>
              <a:t> system for TS Programs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Built 1 </a:t>
            </a:r>
            <a:r>
              <a:rPr lang="en-US" b="1" dirty="0" smtClean="0">
                <a:solidFill>
                  <a:srgbClr val="0000FF"/>
                </a:solidFill>
              </a:rPr>
              <a:t>monitoring</a:t>
            </a:r>
            <a:r>
              <a:rPr lang="en-US" dirty="0" smtClean="0"/>
              <a:t> system </a:t>
            </a:r>
            <a:r>
              <a:rPr lang="en-US" dirty="0" err="1" smtClean="0"/>
              <a:t>Grafana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3052" y="523840"/>
            <a:ext cx="947285" cy="127015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2901" y="523840"/>
            <a:ext cx="945290" cy="126140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10755" y="523840"/>
            <a:ext cx="939218" cy="126140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240216" y="2172000"/>
            <a:ext cx="256131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u="sng" dirty="0" smtClean="0">
                <a:solidFill>
                  <a:srgbClr val="0000FF"/>
                </a:solidFill>
              </a:rPr>
              <a:t>Cost-down 1 license MSSQL</a:t>
            </a:r>
            <a:r>
              <a:rPr lang="en-US" dirty="0" smtClean="0"/>
              <a:t> by Migrate IDMS to PostgreSQL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PSI System get </a:t>
            </a:r>
            <a:r>
              <a:rPr lang="en-US" b="1" u="sng" dirty="0" smtClean="0">
                <a:solidFill>
                  <a:srgbClr val="0000FF"/>
                </a:solidFill>
              </a:rPr>
              <a:t>Bronze Prize</a:t>
            </a:r>
            <a:r>
              <a:rPr lang="en-US" dirty="0" smtClean="0"/>
              <a:t> of CVN Award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0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482491"/>
            <a:ext cx="1464816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BACKGROUND: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755" y="1068817"/>
            <a:ext cx="3278027" cy="23516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615" y="938570"/>
            <a:ext cx="2968022" cy="22078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79804" y="518420"/>
            <a:ext cx="1626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u="sng" dirty="0"/>
              <a:t>Main Jobs: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81573" y="509650"/>
            <a:ext cx="3891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00FF"/>
                </a:solidFill>
              </a:rPr>
              <a:t>PREPARE ENOUGH</a:t>
            </a:r>
            <a:r>
              <a:rPr lang="en-US" sz="1400" b="1" dirty="0"/>
              <a:t> parts for production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00FF"/>
                </a:solidFill>
              </a:rPr>
              <a:t>MINIMUM</a:t>
            </a:r>
            <a:r>
              <a:rPr lang="en-US" sz="1400" b="1" dirty="0"/>
              <a:t> inventory parts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922" y="1068624"/>
            <a:ext cx="3142055" cy="1978589"/>
          </a:xfrm>
          <a:prstGeom prst="rect">
            <a:avLst/>
          </a:prstGeom>
        </p:spPr>
      </p:pic>
      <p:sp>
        <p:nvSpPr>
          <p:cNvPr id="23" name="Flowchart: Alternate Process 22"/>
          <p:cNvSpPr/>
          <p:nvPr/>
        </p:nvSpPr>
        <p:spPr>
          <a:xfrm>
            <a:off x="840509" y="3219548"/>
            <a:ext cx="10464800" cy="153000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03898" y="3230143"/>
            <a:ext cx="1926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/>
              <a:t>Difficulty:</a:t>
            </a:r>
          </a:p>
        </p:txBody>
      </p:sp>
      <p:sp>
        <p:nvSpPr>
          <p:cNvPr id="27" name="Flowchart: Connector 26"/>
          <p:cNvSpPr/>
          <p:nvPr/>
        </p:nvSpPr>
        <p:spPr>
          <a:xfrm>
            <a:off x="2766874" y="3338004"/>
            <a:ext cx="412930" cy="381740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Flowchart: Connector 27"/>
          <p:cNvSpPr/>
          <p:nvPr/>
        </p:nvSpPr>
        <p:spPr>
          <a:xfrm>
            <a:off x="2766874" y="3789436"/>
            <a:ext cx="412930" cy="381740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Flowchart: Connector 28"/>
          <p:cNvSpPr/>
          <p:nvPr/>
        </p:nvSpPr>
        <p:spPr>
          <a:xfrm>
            <a:off x="2772242" y="4240868"/>
            <a:ext cx="412930" cy="381740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79803" y="3338004"/>
            <a:ext cx="675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Very slow, can not to take action before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u="sng" dirty="0">
                <a:solidFill>
                  <a:srgbClr val="FF0000"/>
                </a:solidFill>
              </a:rPr>
              <a:t>TROUBLE HAPPEN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79804" y="3789436"/>
            <a:ext cx="5113538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u="sng" dirty="0">
                <a:solidFill>
                  <a:srgbClr val="FF0000"/>
                </a:solidFill>
              </a:rPr>
              <a:t>RISK OF QUALITY </a:t>
            </a:r>
            <a:r>
              <a:rPr lang="en-US" b="1" dirty="0"/>
              <a:t>belong to human skills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79804" y="4240868"/>
            <a:ext cx="5113538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Stress due to very </a:t>
            </a:r>
            <a:r>
              <a:rPr lang="en-US" b="1" u="sng" dirty="0">
                <a:solidFill>
                  <a:srgbClr val="FF0000"/>
                </a:solidFill>
              </a:rPr>
              <a:t>HIGH WORKLOAD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234214" y="5291617"/>
            <a:ext cx="8919781" cy="824700"/>
          </a:xfrm>
          <a:prstGeom prst="roundRect">
            <a:avLst/>
          </a:prstGeom>
          <a:noFill/>
          <a:ln w="28575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4138474" y="4785308"/>
            <a:ext cx="3915052" cy="435005"/>
          </a:xfrm>
          <a:prstGeom prst="downArrow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411767" y="5416129"/>
            <a:ext cx="860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INNOVATION PDC1 OPERATION BY </a:t>
            </a:r>
            <a:r>
              <a:rPr lang="en-US" sz="3200" b="1" dirty="0">
                <a:solidFill>
                  <a:srgbClr val="0000FF"/>
                </a:solidFill>
              </a:rPr>
              <a:t>PSI SYSTEM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12074" y="6222899"/>
            <a:ext cx="19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* TOP Instruction: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83917" y="6273052"/>
            <a:ext cx="4690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Promote SMART factories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Inventory Turn Over Day of KPI Policy</a:t>
            </a:r>
          </a:p>
        </p:txBody>
      </p:sp>
      <p:sp>
        <p:nvSpPr>
          <p:cNvPr id="38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0364" y="6372106"/>
            <a:ext cx="302281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fld id="{4FAB73BC-B049-4115-A692-8D63A059BFB8}" type="slidenum">
              <a:rPr lang="en-US" sz="1800"/>
              <a:pPr/>
              <a:t>3</a:t>
            </a:fld>
            <a:endParaRPr lang="en-US" sz="1800" dirty="0"/>
          </a:p>
        </p:txBody>
      </p:sp>
      <p:sp>
        <p:nvSpPr>
          <p:cNvPr id="39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744635" y="6673571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0" y="408904"/>
            <a:ext cx="12192000" cy="74678"/>
          </a:xfrm>
          <a:prstGeom prst="rect">
            <a:avLst/>
          </a:prstGeom>
          <a:gradFill flip="none" rotWithShape="1">
            <a:gsLst>
              <a:gs pos="0">
                <a:srgbClr val="3333FF">
                  <a:tint val="66000"/>
                  <a:satMod val="160000"/>
                </a:srgbClr>
              </a:gs>
              <a:gs pos="50000">
                <a:srgbClr val="3333FF">
                  <a:tint val="44500"/>
                  <a:satMod val="160000"/>
                </a:srgbClr>
              </a:gs>
              <a:gs pos="100000">
                <a:srgbClr val="3333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0" y="-7528"/>
            <a:ext cx="2576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2. Review Result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757443" y="-46084"/>
            <a:ext cx="339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u="sng" dirty="0">
                <a:solidFill>
                  <a:srgbClr val="0000FF"/>
                </a:solidFill>
              </a:rPr>
              <a:t>P</a:t>
            </a:r>
            <a:r>
              <a:rPr lang="en-US" sz="1400" dirty="0"/>
              <a:t>roduction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sz="2400" b="1" u="sng" dirty="0">
                <a:solidFill>
                  <a:srgbClr val="0000FF"/>
                </a:solidFill>
              </a:rPr>
              <a:t>S</a:t>
            </a:r>
            <a:r>
              <a:rPr lang="en-US" sz="1400" dirty="0"/>
              <a:t>hipment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sz="2400" b="1" u="sng" dirty="0">
                <a:solidFill>
                  <a:srgbClr val="0000FF"/>
                </a:solidFill>
              </a:rPr>
              <a:t>I</a:t>
            </a:r>
            <a:r>
              <a:rPr lang="en-US" sz="1400" dirty="0"/>
              <a:t>nventory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6290" y="1050760"/>
            <a:ext cx="2971399" cy="19834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7" y="5002810"/>
            <a:ext cx="856314" cy="856314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840509" y="5273231"/>
            <a:ext cx="1304929" cy="861472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IT &amp; PDC1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1021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757443" y="-46084"/>
            <a:ext cx="339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u="sng" dirty="0">
                <a:solidFill>
                  <a:srgbClr val="0000FF"/>
                </a:solidFill>
              </a:rPr>
              <a:t>P</a:t>
            </a:r>
            <a:r>
              <a:rPr lang="en-US" sz="1400" dirty="0"/>
              <a:t>roduction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sz="2400" b="1" u="sng" dirty="0">
                <a:solidFill>
                  <a:srgbClr val="0000FF"/>
                </a:solidFill>
              </a:rPr>
              <a:t>S</a:t>
            </a:r>
            <a:r>
              <a:rPr lang="en-US" sz="1400" dirty="0"/>
              <a:t>hipment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sz="2400" b="1" u="sng" dirty="0">
                <a:solidFill>
                  <a:srgbClr val="0000FF"/>
                </a:solidFill>
              </a:rPr>
              <a:t>I</a:t>
            </a:r>
            <a:r>
              <a:rPr lang="en-US" sz="1400" dirty="0"/>
              <a:t>nventory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72645"/>
            <a:ext cx="1464816" cy="338554"/>
          </a:xfrm>
          <a:prstGeom prst="rect">
            <a:avLst/>
          </a:prstGeom>
          <a:solidFill>
            <a:srgbClr val="FFD1FF"/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PROGRESS: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27812"/>
              </p:ext>
            </p:extLst>
          </p:nvPr>
        </p:nvGraphicFramePr>
        <p:xfrm>
          <a:off x="984237" y="921372"/>
          <a:ext cx="9144000" cy="593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5026398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93752489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3199028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9640355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74741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Theme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2023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2024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2026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4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1. Master</a:t>
                      </a:r>
                      <a:r>
                        <a:rPr lang="en-US" sz="1200" b="1" baseline="0" dirty="0" smtClean="0"/>
                        <a:t> Structure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92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2. Forecast Delivery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31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3. PO Part</a:t>
                      </a:r>
                      <a:r>
                        <a:rPr lang="en-US" sz="1200" b="1" baseline="0" dirty="0" smtClean="0"/>
                        <a:t> Control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00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4. Turn</a:t>
                      </a:r>
                      <a:r>
                        <a:rPr lang="en-US" sz="1200" b="1" baseline="0" dirty="0" smtClean="0"/>
                        <a:t> Over Day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5. Lead Time control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78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6. Part</a:t>
                      </a:r>
                      <a:r>
                        <a:rPr lang="en-US" sz="1200" b="1" baseline="0" dirty="0" smtClean="0"/>
                        <a:t> Adjustment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7. Digital</a:t>
                      </a:r>
                      <a:r>
                        <a:rPr lang="en-US" sz="1200" b="1" baseline="0" dirty="0" smtClean="0"/>
                        <a:t> Simulation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82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8.</a:t>
                      </a:r>
                      <a:r>
                        <a:rPr lang="en-US" sz="1200" b="1" baseline="0" dirty="0" smtClean="0"/>
                        <a:t> Manpower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91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9. Recruitment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07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10. Inventory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19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11. BOL/EOL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5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12. Plan &amp;</a:t>
                      </a:r>
                      <a:r>
                        <a:rPr lang="en-US" sz="1200" b="1" baseline="0" dirty="0" smtClean="0"/>
                        <a:t> Model control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0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13. Human Cultivation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70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14. ECN Control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71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15. SOTO</a:t>
                      </a:r>
                      <a:r>
                        <a:rPr lang="en-US" sz="1200" b="1" baseline="0" dirty="0" smtClean="0"/>
                        <a:t> Cell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701121"/>
                  </a:ext>
                </a:extLst>
              </a:tr>
            </a:tbl>
          </a:graphicData>
        </a:graphic>
      </p:graphicFrame>
      <p:sp>
        <p:nvSpPr>
          <p:cNvPr id="6" name="Pentagon 5"/>
          <p:cNvSpPr/>
          <p:nvPr/>
        </p:nvSpPr>
        <p:spPr>
          <a:xfrm>
            <a:off x="3752298" y="1322774"/>
            <a:ext cx="585926" cy="239697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Pentagon 16"/>
          <p:cNvSpPr/>
          <p:nvPr/>
        </p:nvSpPr>
        <p:spPr>
          <a:xfrm>
            <a:off x="4978893" y="532679"/>
            <a:ext cx="585926" cy="239697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Pentagon 17"/>
          <p:cNvSpPr/>
          <p:nvPr/>
        </p:nvSpPr>
        <p:spPr>
          <a:xfrm>
            <a:off x="6436310" y="528257"/>
            <a:ext cx="585926" cy="239697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7609638" y="537404"/>
            <a:ext cx="585926" cy="239697"/>
          </a:xfrm>
          <a:prstGeom prst="homePlat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11551" y="492745"/>
            <a:ext cx="108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Applied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51213" y="492745"/>
            <a:ext cx="108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Plan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41561" y="493048"/>
            <a:ext cx="108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Expand</a:t>
            </a:r>
          </a:p>
        </p:txBody>
      </p:sp>
      <p:sp>
        <p:nvSpPr>
          <p:cNvPr id="23" name="Pentagon 22"/>
          <p:cNvSpPr/>
          <p:nvPr/>
        </p:nvSpPr>
        <p:spPr>
          <a:xfrm>
            <a:off x="3904698" y="1688826"/>
            <a:ext cx="585926" cy="239697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Pentagon 23"/>
          <p:cNvSpPr/>
          <p:nvPr/>
        </p:nvSpPr>
        <p:spPr>
          <a:xfrm>
            <a:off x="4730318" y="2061118"/>
            <a:ext cx="585926" cy="239697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Pentagon 24"/>
          <p:cNvSpPr/>
          <p:nvPr/>
        </p:nvSpPr>
        <p:spPr>
          <a:xfrm>
            <a:off x="4730318" y="2416208"/>
            <a:ext cx="585926" cy="239697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Pentagon 25"/>
          <p:cNvSpPr/>
          <p:nvPr/>
        </p:nvSpPr>
        <p:spPr>
          <a:xfrm>
            <a:off x="5043999" y="2799733"/>
            <a:ext cx="585926" cy="239697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Pentagon 26"/>
          <p:cNvSpPr/>
          <p:nvPr/>
        </p:nvSpPr>
        <p:spPr>
          <a:xfrm>
            <a:off x="5271116" y="3190888"/>
            <a:ext cx="585926" cy="239697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Pentagon 27"/>
          <p:cNvSpPr/>
          <p:nvPr/>
        </p:nvSpPr>
        <p:spPr>
          <a:xfrm>
            <a:off x="5424259" y="3555125"/>
            <a:ext cx="680619" cy="239697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Pentagon 28"/>
          <p:cNvSpPr/>
          <p:nvPr/>
        </p:nvSpPr>
        <p:spPr>
          <a:xfrm>
            <a:off x="5471604" y="1299440"/>
            <a:ext cx="251900" cy="239697"/>
          </a:xfrm>
          <a:prstGeom prst="homePlat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6970451" y="1721111"/>
            <a:ext cx="251900" cy="239697"/>
          </a:xfrm>
          <a:prstGeom prst="homePlat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5861480" y="2066416"/>
            <a:ext cx="272990" cy="239697"/>
          </a:xfrm>
          <a:prstGeom prst="homePlat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Pentagon 31"/>
          <p:cNvSpPr/>
          <p:nvPr/>
        </p:nvSpPr>
        <p:spPr>
          <a:xfrm>
            <a:off x="5861480" y="2423912"/>
            <a:ext cx="272990" cy="239697"/>
          </a:xfrm>
          <a:prstGeom prst="homePlat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Pentagon 32"/>
          <p:cNvSpPr/>
          <p:nvPr/>
        </p:nvSpPr>
        <p:spPr>
          <a:xfrm>
            <a:off x="7011140" y="2848860"/>
            <a:ext cx="255239" cy="239697"/>
          </a:xfrm>
          <a:prstGeom prst="homePlat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Pentagon 33"/>
          <p:cNvSpPr/>
          <p:nvPr/>
        </p:nvSpPr>
        <p:spPr>
          <a:xfrm>
            <a:off x="5888848" y="3554386"/>
            <a:ext cx="255238" cy="239697"/>
          </a:xfrm>
          <a:prstGeom prst="homePlat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Pentagon 34"/>
          <p:cNvSpPr/>
          <p:nvPr/>
        </p:nvSpPr>
        <p:spPr>
          <a:xfrm>
            <a:off x="7032226" y="3209318"/>
            <a:ext cx="255238" cy="239697"/>
          </a:xfrm>
          <a:prstGeom prst="homePlat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Pentagon 35"/>
          <p:cNvSpPr/>
          <p:nvPr/>
        </p:nvSpPr>
        <p:spPr>
          <a:xfrm>
            <a:off x="5723504" y="5039627"/>
            <a:ext cx="585926" cy="239697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/>
              <a:t>Step 1</a:t>
            </a:r>
          </a:p>
        </p:txBody>
      </p:sp>
      <p:sp>
        <p:nvSpPr>
          <p:cNvPr id="37" name="Pentagon 36"/>
          <p:cNvSpPr/>
          <p:nvPr/>
        </p:nvSpPr>
        <p:spPr>
          <a:xfrm>
            <a:off x="6879454" y="5039627"/>
            <a:ext cx="929198" cy="239697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/>
              <a:t>Visualization</a:t>
            </a:r>
          </a:p>
        </p:txBody>
      </p:sp>
      <p:sp>
        <p:nvSpPr>
          <p:cNvPr id="38" name="Pentagon 37"/>
          <p:cNvSpPr/>
          <p:nvPr/>
        </p:nvSpPr>
        <p:spPr>
          <a:xfrm>
            <a:off x="5198613" y="3939467"/>
            <a:ext cx="431313" cy="239697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Pentagon 38"/>
          <p:cNvSpPr/>
          <p:nvPr/>
        </p:nvSpPr>
        <p:spPr>
          <a:xfrm>
            <a:off x="5198612" y="4294557"/>
            <a:ext cx="431313" cy="239697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Pentagon 40"/>
          <p:cNvSpPr/>
          <p:nvPr/>
        </p:nvSpPr>
        <p:spPr>
          <a:xfrm>
            <a:off x="5879231" y="4671254"/>
            <a:ext cx="616267" cy="239697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/>
              <a:t>Step 1</a:t>
            </a:r>
          </a:p>
        </p:txBody>
      </p:sp>
      <p:sp>
        <p:nvSpPr>
          <p:cNvPr id="42" name="Pentagon 41"/>
          <p:cNvSpPr/>
          <p:nvPr/>
        </p:nvSpPr>
        <p:spPr>
          <a:xfrm>
            <a:off x="7307061" y="4671253"/>
            <a:ext cx="870753" cy="239697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/>
              <a:t>Stock point</a:t>
            </a:r>
          </a:p>
        </p:txBody>
      </p:sp>
      <p:sp>
        <p:nvSpPr>
          <p:cNvPr id="43" name="Pentagon 42"/>
          <p:cNvSpPr/>
          <p:nvPr/>
        </p:nvSpPr>
        <p:spPr>
          <a:xfrm>
            <a:off x="8177814" y="6110619"/>
            <a:ext cx="954352" cy="239697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/>
              <a:t>Auto ratio FC</a:t>
            </a:r>
          </a:p>
        </p:txBody>
      </p:sp>
      <p:sp>
        <p:nvSpPr>
          <p:cNvPr id="44" name="Pentagon 43"/>
          <p:cNvSpPr/>
          <p:nvPr/>
        </p:nvSpPr>
        <p:spPr>
          <a:xfrm>
            <a:off x="8281008" y="6530727"/>
            <a:ext cx="1867281" cy="239697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/>
              <a:t>SOTO part control &amp; inventory</a:t>
            </a:r>
          </a:p>
        </p:txBody>
      </p:sp>
      <p:sp>
        <p:nvSpPr>
          <p:cNvPr id="45" name="Pentagon 44"/>
          <p:cNvSpPr/>
          <p:nvPr/>
        </p:nvSpPr>
        <p:spPr>
          <a:xfrm>
            <a:off x="7368089" y="5416803"/>
            <a:ext cx="1187029" cy="239697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/>
              <a:t>Optimize plan</a:t>
            </a:r>
          </a:p>
        </p:txBody>
      </p:sp>
      <p:sp>
        <p:nvSpPr>
          <p:cNvPr id="46" name="Pentagon 45"/>
          <p:cNvSpPr/>
          <p:nvPr/>
        </p:nvSpPr>
        <p:spPr>
          <a:xfrm>
            <a:off x="7808653" y="5771893"/>
            <a:ext cx="1501067" cy="239697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/>
              <a:t>Training &amp; Standardize</a:t>
            </a:r>
          </a:p>
        </p:txBody>
      </p:sp>
      <p:sp>
        <p:nvSpPr>
          <p:cNvPr id="47" name="Pentagon 46"/>
          <p:cNvSpPr/>
          <p:nvPr/>
        </p:nvSpPr>
        <p:spPr>
          <a:xfrm>
            <a:off x="6995607" y="3895129"/>
            <a:ext cx="1114887" cy="239697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/>
              <a:t>Auto Workload</a:t>
            </a:r>
          </a:p>
        </p:txBody>
      </p:sp>
      <p:sp>
        <p:nvSpPr>
          <p:cNvPr id="48" name="Pentagon 47"/>
          <p:cNvSpPr/>
          <p:nvPr/>
        </p:nvSpPr>
        <p:spPr>
          <a:xfrm>
            <a:off x="7442445" y="4302879"/>
            <a:ext cx="901085" cy="239697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/>
              <a:t>Rec demand</a:t>
            </a:r>
          </a:p>
        </p:txBody>
      </p:sp>
      <p:sp>
        <p:nvSpPr>
          <p:cNvPr id="49" name="Pentagon 48"/>
          <p:cNvSpPr/>
          <p:nvPr/>
        </p:nvSpPr>
        <p:spPr>
          <a:xfrm>
            <a:off x="6553559" y="2061117"/>
            <a:ext cx="753501" cy="239697"/>
          </a:xfrm>
          <a:prstGeom prst="homePlat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/>
              <a:t>None FC</a:t>
            </a:r>
          </a:p>
        </p:txBody>
      </p:sp>
      <p:sp>
        <p:nvSpPr>
          <p:cNvPr id="50" name="Pentagon 49"/>
          <p:cNvSpPr/>
          <p:nvPr/>
        </p:nvSpPr>
        <p:spPr>
          <a:xfrm>
            <a:off x="6553559" y="3555123"/>
            <a:ext cx="625520" cy="239697"/>
          </a:xfrm>
          <a:prstGeom prst="homePlat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/>
              <a:t>Truck</a:t>
            </a:r>
          </a:p>
        </p:txBody>
      </p:sp>
      <p:sp>
        <p:nvSpPr>
          <p:cNvPr id="51" name="Pentagon 50"/>
          <p:cNvSpPr/>
          <p:nvPr/>
        </p:nvSpPr>
        <p:spPr>
          <a:xfrm>
            <a:off x="9121064" y="530615"/>
            <a:ext cx="585926" cy="239697"/>
          </a:xfrm>
          <a:prstGeom prst="homePlat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635967" y="495103"/>
            <a:ext cx="108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Additional</a:t>
            </a:r>
            <a:endParaRPr lang="en-US" sz="1400" b="1" u="sng" dirty="0"/>
          </a:p>
        </p:txBody>
      </p:sp>
      <p:sp>
        <p:nvSpPr>
          <p:cNvPr id="5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 txBox="1">
            <a:spLocks/>
          </p:cNvSpPr>
          <p:nvPr/>
        </p:nvSpPr>
        <p:spPr>
          <a:xfrm>
            <a:off x="11680364" y="6372106"/>
            <a:ext cx="302281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1800" smtClean="0"/>
              <a:pPr/>
              <a:t>4</a:t>
            </a:fld>
            <a:endParaRPr lang="en-US" sz="1800" dirty="0"/>
          </a:p>
        </p:txBody>
      </p:sp>
      <p:sp>
        <p:nvSpPr>
          <p:cNvPr id="54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744635" y="6673571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0" y="408904"/>
            <a:ext cx="12192000" cy="74678"/>
          </a:xfrm>
          <a:prstGeom prst="rect">
            <a:avLst/>
          </a:prstGeom>
          <a:gradFill flip="none" rotWithShape="1">
            <a:gsLst>
              <a:gs pos="0">
                <a:srgbClr val="3333FF">
                  <a:tint val="66000"/>
                  <a:satMod val="160000"/>
                </a:srgbClr>
              </a:gs>
              <a:gs pos="50000">
                <a:srgbClr val="3333FF">
                  <a:tint val="44500"/>
                  <a:satMod val="160000"/>
                </a:srgbClr>
              </a:gs>
              <a:gs pos="100000">
                <a:srgbClr val="3333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0" y="-7528"/>
            <a:ext cx="2576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2. Review Result</a:t>
            </a:r>
            <a:endParaRPr lang="en-US" sz="2000" b="1" dirty="0"/>
          </a:p>
        </p:txBody>
      </p:sp>
      <p:sp>
        <p:nvSpPr>
          <p:cNvPr id="12" name="Pentagon 11"/>
          <p:cNvSpPr/>
          <p:nvPr/>
        </p:nvSpPr>
        <p:spPr>
          <a:xfrm rot="5400000">
            <a:off x="9255452" y="2222865"/>
            <a:ext cx="2584929" cy="708859"/>
          </a:xfrm>
          <a:prstGeom prst="homePlate">
            <a:avLst/>
          </a:prstGeom>
          <a:solidFill>
            <a:srgbClr val="FFFF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8302" y="1274284"/>
            <a:ext cx="600363" cy="25849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68302" y="3895129"/>
            <a:ext cx="600363" cy="64744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59078" y="4578492"/>
            <a:ext cx="600363" cy="64744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59077" y="5261855"/>
            <a:ext cx="600363" cy="154660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1331" y="9882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PRIORITY</a:t>
            </a:r>
            <a:endParaRPr lang="en-US" sz="1400" b="1" u="sng" dirty="0"/>
          </a:p>
        </p:txBody>
      </p:sp>
      <p:sp>
        <p:nvSpPr>
          <p:cNvPr id="62" name="TextBox 61"/>
          <p:cNvSpPr txBox="1"/>
          <p:nvPr/>
        </p:nvSpPr>
        <p:spPr>
          <a:xfrm>
            <a:off x="9940486" y="977053"/>
            <a:ext cx="1214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EXPAND</a:t>
            </a:r>
            <a:endParaRPr lang="en-US" sz="1400" b="1" u="sng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339" y="1038746"/>
            <a:ext cx="806641" cy="1081573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1026704" y="730969"/>
            <a:ext cx="1214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PIC</a:t>
            </a:r>
            <a:endParaRPr lang="en-US" sz="1400" b="1" u="sng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339" y="2168026"/>
            <a:ext cx="806641" cy="10763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16" y="3293853"/>
            <a:ext cx="806211" cy="1074947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0176765" y="4532858"/>
            <a:ext cx="193316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FF0000"/>
                </a:solidFill>
              </a:rPr>
              <a:t>APPLIED FACTORY:</a:t>
            </a:r>
            <a:endParaRPr 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90657" y="4949004"/>
            <a:ext cx="573626" cy="39535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0290657" y="5344357"/>
            <a:ext cx="573626" cy="39535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0293085" y="5746684"/>
            <a:ext cx="573626" cy="39535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QV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0867470" y="4949004"/>
            <a:ext cx="1242460" cy="39535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000" b="1" dirty="0" smtClean="0">
                <a:solidFill>
                  <a:srgbClr val="0000FF"/>
                </a:solidFill>
              </a:rPr>
              <a:t>10</a:t>
            </a:r>
            <a:r>
              <a:rPr lang="en-US" sz="2400" b="1" dirty="0" smtClean="0"/>
              <a:t>/11</a:t>
            </a:r>
            <a:endParaRPr lang="en-US" b="1" dirty="0"/>
          </a:p>
        </p:txBody>
      </p:sp>
      <p:sp>
        <p:nvSpPr>
          <p:cNvPr id="71" name="Rectangle 70"/>
          <p:cNvSpPr/>
          <p:nvPr/>
        </p:nvSpPr>
        <p:spPr>
          <a:xfrm>
            <a:off x="10867470" y="5344357"/>
            <a:ext cx="1242459" cy="39535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00FF"/>
                </a:solidFill>
              </a:rPr>
              <a:t>4</a:t>
            </a:r>
            <a:r>
              <a:rPr lang="en-US" sz="2400" b="1" dirty="0" smtClean="0"/>
              <a:t>/11</a:t>
            </a:r>
            <a:endParaRPr lang="en-US" sz="2400" b="1" dirty="0"/>
          </a:p>
        </p:txBody>
      </p:sp>
      <p:sp>
        <p:nvSpPr>
          <p:cNvPr id="72" name="Rectangle 71"/>
          <p:cNvSpPr/>
          <p:nvPr/>
        </p:nvSpPr>
        <p:spPr>
          <a:xfrm>
            <a:off x="10869899" y="5746684"/>
            <a:ext cx="1240030" cy="39535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00FF"/>
                </a:solidFill>
              </a:rPr>
              <a:t>4</a:t>
            </a:r>
            <a:r>
              <a:rPr lang="en-US" sz="2400" b="1" dirty="0" smtClean="0"/>
              <a:t>/11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013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483582"/>
            <a:ext cx="138491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bg1"/>
                </a:solidFill>
              </a:rPr>
              <a:t>CHALLENGE:</a:t>
            </a:r>
          </a:p>
        </p:txBody>
      </p:sp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0364" y="6372106"/>
            <a:ext cx="302281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fld id="{4FAB73BC-B049-4115-A692-8D63A059BFB8}" type="slidenum">
              <a:rPr lang="en-US" sz="1800"/>
              <a:pPr/>
              <a:t>5</a:t>
            </a:fld>
            <a:endParaRPr lang="en-US" sz="1800" dirty="0"/>
          </a:p>
        </p:txBody>
      </p:sp>
      <p:sp>
        <p:nvSpPr>
          <p:cNvPr id="3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744635" y="6673571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0" y="408904"/>
            <a:ext cx="12192000" cy="74678"/>
          </a:xfrm>
          <a:prstGeom prst="rect">
            <a:avLst/>
          </a:prstGeom>
          <a:gradFill flip="none" rotWithShape="1">
            <a:gsLst>
              <a:gs pos="0">
                <a:srgbClr val="3333FF">
                  <a:tint val="66000"/>
                  <a:satMod val="160000"/>
                </a:srgbClr>
              </a:gs>
              <a:gs pos="50000">
                <a:srgbClr val="3333FF">
                  <a:tint val="44500"/>
                  <a:satMod val="160000"/>
                </a:srgbClr>
              </a:gs>
              <a:gs pos="100000">
                <a:srgbClr val="3333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0" y="-7528"/>
            <a:ext cx="2576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2. Review Result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757443" y="-46084"/>
            <a:ext cx="339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u="sng" dirty="0">
                <a:solidFill>
                  <a:srgbClr val="0000FF"/>
                </a:solidFill>
              </a:rPr>
              <a:t>P</a:t>
            </a:r>
            <a:r>
              <a:rPr lang="en-US" sz="1400" dirty="0"/>
              <a:t>roduction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sz="2400" b="1" u="sng" dirty="0">
                <a:solidFill>
                  <a:srgbClr val="0000FF"/>
                </a:solidFill>
              </a:rPr>
              <a:t>S</a:t>
            </a:r>
            <a:r>
              <a:rPr lang="en-US" sz="1400" dirty="0"/>
              <a:t>hipment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sz="2400" b="1" u="sng" dirty="0">
                <a:solidFill>
                  <a:srgbClr val="0000FF"/>
                </a:solidFill>
              </a:rPr>
              <a:t>I</a:t>
            </a:r>
            <a:r>
              <a:rPr lang="en-US" sz="1400" dirty="0"/>
              <a:t>nventory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38178" y="546318"/>
            <a:ext cx="303616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i="1" u="sng" dirty="0" smtClean="0"/>
              <a:t>Part Simulation – Long Term of TL</a:t>
            </a:r>
            <a:endParaRPr lang="en-US" sz="1600" i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685600" y="546318"/>
            <a:ext cx="4414876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i="1" u="sng" dirty="0" smtClean="0"/>
              <a:t>Part Simulation – Short Term of TL</a:t>
            </a:r>
            <a:endParaRPr lang="en-US" sz="1600" i="1" u="sng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186931"/>
              </p:ext>
            </p:extLst>
          </p:nvPr>
        </p:nvGraphicFramePr>
        <p:xfrm>
          <a:off x="434997" y="931921"/>
          <a:ext cx="4039348" cy="2255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9674">
                  <a:extLst>
                    <a:ext uri="{9D8B030D-6E8A-4147-A177-3AD203B41FA5}">
                      <a16:colId xmlns:a16="http://schemas.microsoft.com/office/drawing/2014/main" val="658061345"/>
                    </a:ext>
                  </a:extLst>
                </a:gridCol>
                <a:gridCol w="2019674">
                  <a:extLst>
                    <a:ext uri="{9D8B030D-6E8A-4147-A177-3AD203B41FA5}">
                      <a16:colId xmlns:a16="http://schemas.microsoft.com/office/drawing/2014/main" val="1340804614"/>
                    </a:ext>
                  </a:extLst>
                </a:gridCol>
              </a:tblGrid>
              <a:tr h="2693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r>
                        <a:rPr lang="en-US" sz="1200" baseline="0" dirty="0" smtClean="0"/>
                        <a:t> Source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Number of</a:t>
                      </a:r>
                      <a:r>
                        <a:rPr lang="en-US" sz="1200" baseline="0" dirty="0" smtClean="0"/>
                        <a:t> rows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502599"/>
                  </a:ext>
                </a:extLst>
              </a:tr>
              <a:tr h="329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 EUC B101</a:t>
                      </a:r>
                      <a:r>
                        <a:rPr lang="en-US" sz="1100" baseline="0" dirty="0" smtClean="0"/>
                        <a:t> - IJ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29.1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M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244315"/>
                  </a:ext>
                </a:extLst>
              </a:tr>
              <a:tr h="329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2. EUC B101 - LBP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9.8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M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261259"/>
                  </a:ext>
                </a:extLst>
              </a:tr>
              <a:tr h="329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 EUC</a:t>
                      </a:r>
                      <a:r>
                        <a:rPr lang="en-US" sz="1100" baseline="0" dirty="0" smtClean="0"/>
                        <a:t> J4500 – IJ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1.2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M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56240"/>
                  </a:ext>
                </a:extLst>
              </a:tr>
              <a:tr h="329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4. EUC J4500 – LBP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1.3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M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989991"/>
                  </a:ext>
                </a:extLst>
              </a:tr>
              <a:tr h="329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5. EUC E700 – LBP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0.984</a:t>
                      </a:r>
                      <a:r>
                        <a:rPr lang="en-US" sz="1600" baseline="0" dirty="0" smtClean="0"/>
                        <a:t>M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869248"/>
                  </a:ext>
                </a:extLst>
              </a:tr>
              <a:tr h="29926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6. Others source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&lt; 0.1</a:t>
                      </a:r>
                      <a:r>
                        <a:rPr lang="en-US" sz="1400" baseline="0" dirty="0" smtClean="0"/>
                        <a:t>M</a:t>
                      </a:r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5310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rot="16200000">
            <a:off x="-879190" y="1875015"/>
            <a:ext cx="225552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72960" y="3960329"/>
            <a:ext cx="185728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9" y="3187441"/>
            <a:ext cx="3510210" cy="204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68" y="5233941"/>
            <a:ext cx="441487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= 11,787 part * 730 day * 14 kind of output</a:t>
            </a:r>
          </a:p>
          <a:p>
            <a:r>
              <a:rPr lang="en-US" dirty="0" smtClean="0"/>
              <a:t>= 120,463,140 ~ </a:t>
            </a:r>
            <a:r>
              <a:rPr lang="en-US" sz="2400" b="1" u="sng" dirty="0" smtClean="0">
                <a:solidFill>
                  <a:srgbClr val="FF0000"/>
                </a:solidFill>
              </a:rPr>
              <a:t>120.4 M</a:t>
            </a:r>
            <a:r>
              <a:rPr lang="en-US" b="1" dirty="0" smtClean="0"/>
              <a:t> </a:t>
            </a:r>
            <a:r>
              <a:rPr lang="en-US" dirty="0" smtClean="0"/>
              <a:t>output value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468" y="5908655"/>
            <a:ext cx="441487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= 11,787 part * 730 day * 79 logical</a:t>
            </a:r>
          </a:p>
          <a:p>
            <a:r>
              <a:rPr lang="en-US" dirty="0" smtClean="0"/>
              <a:t>= 679,756,290 ~ </a:t>
            </a:r>
            <a:r>
              <a:rPr lang="en-US" sz="2400" b="1" u="sng" dirty="0" smtClean="0">
                <a:solidFill>
                  <a:srgbClr val="FF0000"/>
                </a:solidFill>
              </a:rPr>
              <a:t>679.7 M</a:t>
            </a:r>
            <a:r>
              <a:rPr lang="en-US" b="1" dirty="0" smtClean="0"/>
              <a:t> </a:t>
            </a:r>
            <a:r>
              <a:rPr lang="en-US" dirty="0" err="1" smtClean="0"/>
              <a:t>calc</a:t>
            </a:r>
            <a:r>
              <a:rPr lang="en-US" dirty="0" smtClean="0"/>
              <a:t> operators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058132"/>
              </p:ext>
            </p:extLst>
          </p:nvPr>
        </p:nvGraphicFramePr>
        <p:xfrm>
          <a:off x="5061129" y="931921"/>
          <a:ext cx="4039348" cy="158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9674">
                  <a:extLst>
                    <a:ext uri="{9D8B030D-6E8A-4147-A177-3AD203B41FA5}">
                      <a16:colId xmlns:a16="http://schemas.microsoft.com/office/drawing/2014/main" val="658061345"/>
                    </a:ext>
                  </a:extLst>
                </a:gridCol>
                <a:gridCol w="2019674">
                  <a:extLst>
                    <a:ext uri="{9D8B030D-6E8A-4147-A177-3AD203B41FA5}">
                      <a16:colId xmlns:a16="http://schemas.microsoft.com/office/drawing/2014/main" val="1340804614"/>
                    </a:ext>
                  </a:extLst>
                </a:gridCol>
              </a:tblGrid>
              <a:tr h="2693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r>
                        <a:rPr lang="en-US" sz="1200" baseline="0" dirty="0" smtClean="0"/>
                        <a:t> Source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Number of</a:t>
                      </a:r>
                      <a:r>
                        <a:rPr lang="en-US" sz="1200" baseline="0" dirty="0" smtClean="0"/>
                        <a:t> rows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502599"/>
                  </a:ext>
                </a:extLst>
              </a:tr>
              <a:tr h="329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 Live production plan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381.1K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244315"/>
                  </a:ext>
                </a:extLst>
              </a:tr>
              <a:tr h="329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2. Receiving</a:t>
                      </a:r>
                      <a:r>
                        <a:rPr lang="en-US" sz="1100" baseline="0" dirty="0" smtClean="0"/>
                        <a:t> data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35.1K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261259"/>
                  </a:ext>
                </a:extLst>
              </a:tr>
              <a:tr h="329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 Stock</a:t>
                      </a:r>
                      <a:r>
                        <a:rPr lang="en-US" sz="1100" baseline="0" dirty="0" smtClean="0"/>
                        <a:t> Inventory data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30.1K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56240"/>
                  </a:ext>
                </a:extLst>
              </a:tr>
              <a:tr h="29926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6. Others source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&lt; 10</a:t>
                      </a:r>
                      <a:r>
                        <a:rPr lang="en-US" sz="1400" baseline="0" dirty="0" smtClean="0"/>
                        <a:t>K</a:t>
                      </a:r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53109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 rot="16200000">
            <a:off x="3746942" y="1875015"/>
            <a:ext cx="225552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3953172" y="3960329"/>
            <a:ext cx="185728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85600" y="5233941"/>
            <a:ext cx="441487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= 11,787 part * 660 times * 21 kind of output</a:t>
            </a:r>
          </a:p>
          <a:p>
            <a:r>
              <a:rPr lang="en-US" dirty="0" smtClean="0"/>
              <a:t>= 163,367,820 ~ </a:t>
            </a:r>
            <a:r>
              <a:rPr lang="en-US" sz="2400" b="1" u="sng" dirty="0" smtClean="0">
                <a:solidFill>
                  <a:srgbClr val="FF0000"/>
                </a:solidFill>
              </a:rPr>
              <a:t>163.3 M</a:t>
            </a:r>
            <a:r>
              <a:rPr lang="en-US" b="1" dirty="0" smtClean="0"/>
              <a:t> </a:t>
            </a:r>
            <a:r>
              <a:rPr lang="en-US" dirty="0" smtClean="0"/>
              <a:t>output value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85600" y="5908655"/>
            <a:ext cx="441487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= 11,787 part * 660 times * 107 logical</a:t>
            </a:r>
          </a:p>
          <a:p>
            <a:r>
              <a:rPr lang="en-US" dirty="0" smtClean="0"/>
              <a:t>= 832,397,940 ~ </a:t>
            </a:r>
            <a:r>
              <a:rPr lang="en-US" sz="2400" b="1" u="sng" dirty="0" smtClean="0">
                <a:solidFill>
                  <a:srgbClr val="FF0000"/>
                </a:solidFill>
              </a:rPr>
              <a:t>832.4 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calc</a:t>
            </a:r>
            <a:r>
              <a:rPr lang="en-US" dirty="0" smtClean="0"/>
              <a:t> operators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4208" y="5261975"/>
            <a:ext cx="2260275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BIG DATA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44208" y="6047154"/>
            <a:ext cx="2260275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BIG PROCESS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972" y="2874424"/>
            <a:ext cx="3883504" cy="2225794"/>
          </a:xfrm>
          <a:prstGeom prst="rect">
            <a:avLst/>
          </a:prstGeom>
        </p:spPr>
      </p:pic>
      <p:sp>
        <p:nvSpPr>
          <p:cNvPr id="13" name="Flowchart: Alternate Process 12"/>
          <p:cNvSpPr/>
          <p:nvPr/>
        </p:nvSpPr>
        <p:spPr>
          <a:xfrm>
            <a:off x="9190179" y="553436"/>
            <a:ext cx="2792465" cy="6093883"/>
          </a:xfrm>
          <a:prstGeom prst="flowChartAlternateProcess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190177" y="470473"/>
            <a:ext cx="117650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0000FF"/>
                </a:solidFill>
              </a:rPr>
              <a:t>SOLUTION:</a:t>
            </a:r>
            <a:endParaRPr lang="en-US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57065" y="931920"/>
            <a:ext cx="145593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 smtClean="0"/>
              <a:t>Database:</a:t>
            </a:r>
            <a:endParaRPr lang="en-US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9357065" y="2534616"/>
            <a:ext cx="145593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 smtClean="0"/>
              <a:t>Codebase: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9365419" y="1357953"/>
            <a:ext cx="2379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u="sng" dirty="0" smtClean="0">
                <a:solidFill>
                  <a:srgbClr val="0000FF"/>
                </a:solidFill>
              </a:rPr>
              <a:t>Indexing</a:t>
            </a:r>
            <a:r>
              <a:rPr lang="en-US" dirty="0" smtClean="0"/>
              <a:t> for tables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Suitable data type (kind of </a:t>
            </a:r>
            <a:r>
              <a:rPr lang="en-US" b="1" u="sng" dirty="0" smtClean="0">
                <a:solidFill>
                  <a:srgbClr val="0000FF"/>
                </a:solidFill>
              </a:rPr>
              <a:t>array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365419" y="2941063"/>
            <a:ext cx="2552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u="sng" dirty="0" smtClean="0">
                <a:solidFill>
                  <a:srgbClr val="0000FF"/>
                </a:solidFill>
              </a:rPr>
              <a:t>Parallel</a:t>
            </a:r>
            <a:r>
              <a:rPr lang="en-US" dirty="0" smtClean="0"/>
              <a:t>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Asynchronous thread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 smtClean="0">
                <a:solidFill>
                  <a:srgbClr val="0000FF"/>
                </a:solidFill>
              </a:rPr>
              <a:t>Concurrent</a:t>
            </a:r>
            <a:r>
              <a:rPr lang="en-US" dirty="0" smtClean="0"/>
              <a:t> data collections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Optimize process by </a:t>
            </a:r>
            <a:r>
              <a:rPr lang="en-US" b="1" u="sng" dirty="0" smtClean="0">
                <a:solidFill>
                  <a:srgbClr val="0000FF"/>
                </a:solidFill>
              </a:rPr>
              <a:t>key-value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365420" y="4835942"/>
            <a:ext cx="145593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 smtClean="0"/>
              <a:t>Logical:</a:t>
            </a:r>
            <a:endParaRPr lang="en-US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9373774" y="5261975"/>
            <a:ext cx="2379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u="sng" dirty="0" smtClean="0">
                <a:solidFill>
                  <a:srgbClr val="0000FF"/>
                </a:solidFill>
              </a:rPr>
              <a:t>Improve</a:t>
            </a:r>
            <a:r>
              <a:rPr lang="en-US" dirty="0" smtClean="0"/>
              <a:t> PDC1 logical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Contribute </a:t>
            </a:r>
            <a:r>
              <a:rPr lang="en-US" b="1" u="sng" dirty="0" smtClean="0">
                <a:solidFill>
                  <a:srgbClr val="0000FF"/>
                </a:solidFill>
              </a:rPr>
              <a:t>new idea</a:t>
            </a:r>
            <a:r>
              <a:rPr lang="en-US" dirty="0" smtClean="0"/>
              <a:t> logical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479470"/>
            <a:ext cx="1704513" cy="338554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bg1"/>
                </a:solidFill>
              </a:rPr>
              <a:t>ACTUAL RESULT: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8017" y="971984"/>
            <a:ext cx="142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COST</a:t>
            </a:r>
            <a:r>
              <a:rPr lang="en-US" dirty="0"/>
              <a:t> benefit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273671" y="1462390"/>
            <a:ext cx="3080552" cy="892898"/>
          </a:xfrm>
          <a:prstGeom prst="flowChartAlternate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80256" y="1587316"/>
            <a:ext cx="261773" cy="266330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2028" y="1551204"/>
            <a:ext cx="2350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4,320 min/d ~ 9 person</a:t>
            </a:r>
          </a:p>
        </p:txBody>
      </p:sp>
      <p:sp>
        <p:nvSpPr>
          <p:cNvPr id="54" name="Down Arrow 53"/>
          <p:cNvSpPr/>
          <p:nvPr/>
        </p:nvSpPr>
        <p:spPr>
          <a:xfrm>
            <a:off x="480256" y="1914816"/>
            <a:ext cx="261773" cy="266330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42028" y="1878704"/>
            <a:ext cx="2350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Save 57,240 USD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64" y="2513940"/>
            <a:ext cx="3056501" cy="3170452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57" name="TextBox 56"/>
          <p:cNvSpPr txBox="1"/>
          <p:nvPr/>
        </p:nvSpPr>
        <p:spPr>
          <a:xfrm>
            <a:off x="4036406" y="530222"/>
            <a:ext cx="178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SPACE</a:t>
            </a:r>
            <a:r>
              <a:rPr lang="en-US" dirty="0"/>
              <a:t> </a:t>
            </a:r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097402" y="3218898"/>
            <a:ext cx="230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QUALITY</a:t>
            </a:r>
            <a:r>
              <a:rPr lang="en-US" dirty="0"/>
              <a:t> up</a:t>
            </a:r>
          </a:p>
        </p:txBody>
      </p:sp>
      <p:sp>
        <p:nvSpPr>
          <p:cNvPr id="61" name="Flowchart: Alternate Process 60"/>
          <p:cNvSpPr/>
          <p:nvPr/>
        </p:nvSpPr>
        <p:spPr>
          <a:xfrm>
            <a:off x="3712180" y="3556546"/>
            <a:ext cx="4111378" cy="1097473"/>
          </a:xfrm>
          <a:prstGeom prst="flowChartAlternate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813962" y="3674762"/>
            <a:ext cx="2350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* </a:t>
            </a:r>
            <a:r>
              <a:rPr lang="en-US" sz="2000" b="1" u="sng" dirty="0" smtClean="0">
                <a:solidFill>
                  <a:srgbClr val="0000FF"/>
                </a:solidFill>
              </a:rPr>
              <a:t>ZERO</a:t>
            </a:r>
            <a:r>
              <a:rPr lang="en-US" sz="1600" b="1" dirty="0" smtClean="0">
                <a:solidFill>
                  <a:srgbClr val="0000FF"/>
                </a:solidFill>
              </a:rPr>
              <a:t> </a:t>
            </a:r>
            <a:r>
              <a:rPr lang="en-US" sz="1600" b="1" dirty="0"/>
              <a:t>trouble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316324" y="3737052"/>
            <a:ext cx="2722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(~</a:t>
            </a:r>
            <a:r>
              <a:rPr lang="en-US" sz="1400" b="1" i="1" dirty="0">
                <a:solidFill>
                  <a:srgbClr val="FF0000"/>
                </a:solidFill>
              </a:rPr>
              <a:t>10 trouble</a:t>
            </a:r>
            <a:r>
              <a:rPr lang="en-US" sz="1400" b="1" i="1" dirty="0"/>
              <a:t>/year before)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33988" y="4902776"/>
            <a:ext cx="230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OVERTIME </a:t>
            </a:r>
            <a:r>
              <a:rPr lang="en-US" b="1" dirty="0"/>
              <a:t>reduce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476" y="5366075"/>
            <a:ext cx="4286848" cy="1371791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32440" y="5745368"/>
            <a:ext cx="889481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b="1" i="1" u="sng" dirty="0"/>
              <a:t>Target: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023836" y="6114700"/>
            <a:ext cx="665825" cy="20121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775011" y="6004011"/>
            <a:ext cx="665825" cy="32177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13810" y="5932989"/>
            <a:ext cx="665825" cy="392798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080528" y="5865511"/>
            <a:ext cx="609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16</a:t>
            </a:r>
            <a:r>
              <a:rPr lang="en-US" sz="1200" dirty="0"/>
              <a:t> per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31703" y="5761047"/>
            <a:ext cx="60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24</a:t>
            </a:r>
            <a:r>
              <a:rPr lang="en-US" sz="1200" dirty="0"/>
              <a:t> per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70464" y="5696516"/>
            <a:ext cx="60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26</a:t>
            </a:r>
            <a:r>
              <a:rPr lang="en-US" sz="1200" dirty="0"/>
              <a:t> per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21921" y="6315913"/>
            <a:ext cx="66774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83887" y="6325788"/>
            <a:ext cx="66774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2026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513809" y="6323749"/>
            <a:ext cx="66774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2027</a:t>
            </a:r>
          </a:p>
        </p:txBody>
      </p:sp>
      <p:sp>
        <p:nvSpPr>
          <p:cNvPr id="78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0364" y="6372106"/>
            <a:ext cx="302281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fld id="{4FAB73BC-B049-4115-A692-8D63A059BFB8}" type="slidenum">
              <a:rPr lang="en-US" sz="1800"/>
              <a:pPr/>
              <a:t>6</a:t>
            </a:fld>
            <a:endParaRPr lang="en-US" sz="1800" dirty="0"/>
          </a:p>
        </p:txBody>
      </p:sp>
      <p:sp>
        <p:nvSpPr>
          <p:cNvPr id="79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744635" y="6673571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0" y="408904"/>
            <a:ext cx="12192000" cy="74678"/>
          </a:xfrm>
          <a:prstGeom prst="rect">
            <a:avLst/>
          </a:prstGeom>
          <a:gradFill flip="none" rotWithShape="1">
            <a:gsLst>
              <a:gs pos="0">
                <a:srgbClr val="3333FF">
                  <a:tint val="66000"/>
                  <a:satMod val="160000"/>
                </a:srgbClr>
              </a:gs>
              <a:gs pos="50000">
                <a:srgbClr val="3333FF">
                  <a:tint val="44500"/>
                  <a:satMod val="160000"/>
                </a:srgbClr>
              </a:gs>
              <a:gs pos="100000">
                <a:srgbClr val="3333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0" y="-7528"/>
            <a:ext cx="2576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2. Review Result</a:t>
            </a:r>
            <a:endParaRPr lang="en-US" sz="2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8757443" y="-46084"/>
            <a:ext cx="339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u="sng" dirty="0">
                <a:solidFill>
                  <a:srgbClr val="0000FF"/>
                </a:solidFill>
              </a:rPr>
              <a:t>P</a:t>
            </a:r>
            <a:r>
              <a:rPr lang="en-US" sz="1400" dirty="0"/>
              <a:t>roduction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sz="2400" b="1" u="sng" dirty="0">
                <a:solidFill>
                  <a:srgbClr val="0000FF"/>
                </a:solidFill>
              </a:rPr>
              <a:t>S</a:t>
            </a:r>
            <a:r>
              <a:rPr lang="en-US" sz="1400" dirty="0"/>
              <a:t>hipment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sz="2400" b="1" u="sng" dirty="0">
                <a:solidFill>
                  <a:srgbClr val="0000FF"/>
                </a:solidFill>
              </a:rPr>
              <a:t>I</a:t>
            </a:r>
            <a:r>
              <a:rPr lang="en-US" sz="1400" dirty="0"/>
              <a:t>nventory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190545" y="971984"/>
            <a:ext cx="337472" cy="36933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Flowchart: Process 37"/>
          <p:cNvSpPr/>
          <p:nvPr/>
        </p:nvSpPr>
        <p:spPr>
          <a:xfrm>
            <a:off x="3698934" y="530222"/>
            <a:ext cx="337472" cy="36933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Flowchart: Process 38"/>
          <p:cNvSpPr/>
          <p:nvPr/>
        </p:nvSpPr>
        <p:spPr>
          <a:xfrm>
            <a:off x="3684472" y="3238530"/>
            <a:ext cx="337472" cy="36933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Flowchart: Process 40"/>
          <p:cNvSpPr/>
          <p:nvPr/>
        </p:nvSpPr>
        <p:spPr>
          <a:xfrm>
            <a:off x="3721058" y="4880991"/>
            <a:ext cx="337472" cy="36933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79" y="921637"/>
            <a:ext cx="2491196" cy="21963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2" name="Flowchart: Process 41"/>
          <p:cNvSpPr/>
          <p:nvPr/>
        </p:nvSpPr>
        <p:spPr>
          <a:xfrm>
            <a:off x="8151783" y="586736"/>
            <a:ext cx="337472" cy="369332"/>
          </a:xfrm>
          <a:prstGeom prst="flowChartProcess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502985" y="579701"/>
            <a:ext cx="28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SPEED 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655" y="899554"/>
            <a:ext cx="3472872" cy="5838312"/>
          </a:xfrm>
          <a:prstGeom prst="rect">
            <a:avLst/>
          </a:prstGeom>
          <a:noFill/>
          <a:ln w="19050">
            <a:solidFill>
              <a:srgbClr val="FF00FF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607408" y="499904"/>
            <a:ext cx="4352693" cy="2652396"/>
          </a:xfrm>
          <a:prstGeom prst="rect">
            <a:avLst/>
          </a:prstGeom>
          <a:noFill/>
          <a:ln w="19050">
            <a:solidFill>
              <a:srgbClr val="FF00FF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14598" y="3218130"/>
            <a:ext cx="4352693" cy="1570774"/>
          </a:xfrm>
          <a:prstGeom prst="rect">
            <a:avLst/>
          </a:prstGeom>
          <a:noFill/>
          <a:ln w="19050">
            <a:solidFill>
              <a:srgbClr val="FF00FF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627833" y="4841108"/>
            <a:ext cx="4352693" cy="1896757"/>
          </a:xfrm>
          <a:prstGeom prst="rect">
            <a:avLst/>
          </a:prstGeom>
          <a:noFill/>
          <a:ln w="19050">
            <a:solidFill>
              <a:srgbClr val="FF00FF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048454" y="499904"/>
            <a:ext cx="4041945" cy="2208770"/>
          </a:xfrm>
          <a:prstGeom prst="rect">
            <a:avLst/>
          </a:prstGeom>
          <a:noFill/>
          <a:ln w="19050">
            <a:solidFill>
              <a:srgbClr val="FF00FF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823803" y="4119594"/>
            <a:ext cx="298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 </a:t>
            </a:r>
            <a:r>
              <a:rPr lang="en-US" b="1" dirty="0" smtClean="0">
                <a:solidFill>
                  <a:srgbClr val="0000FF"/>
                </a:solidFill>
              </a:rPr>
              <a:t>Ensure 100% accurate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3" name="Flowchart: Process 82"/>
          <p:cNvSpPr/>
          <p:nvPr/>
        </p:nvSpPr>
        <p:spPr>
          <a:xfrm>
            <a:off x="8161012" y="2870271"/>
            <a:ext cx="337472" cy="369332"/>
          </a:xfrm>
          <a:prstGeom prst="flowChartProcess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512214" y="2863236"/>
            <a:ext cx="28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IMPROVEMENT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8057683" y="2783439"/>
            <a:ext cx="4041945" cy="1896757"/>
          </a:xfrm>
          <a:prstGeom prst="rect">
            <a:avLst/>
          </a:prstGeom>
          <a:noFill/>
          <a:ln w="19050">
            <a:solidFill>
              <a:srgbClr val="FF00FF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08607" y="3276329"/>
            <a:ext cx="3740328" cy="8617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Remove			: 2items (15%)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Transform Auto		: 7items(54%)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Transform Semi-Auto	: 4items(31%)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8304574" y="4222684"/>
            <a:ext cx="3628809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Remove Risk of wrong condition use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7" name="Flowchart: Process 86"/>
          <p:cNvSpPr/>
          <p:nvPr/>
        </p:nvSpPr>
        <p:spPr>
          <a:xfrm>
            <a:off x="8169804" y="4891229"/>
            <a:ext cx="337472" cy="369332"/>
          </a:xfrm>
          <a:prstGeom prst="flowChartProcess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8521006" y="4884194"/>
            <a:ext cx="28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STORAGE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8066475" y="4753392"/>
            <a:ext cx="4041945" cy="1984473"/>
          </a:xfrm>
          <a:prstGeom prst="rect">
            <a:avLst/>
          </a:prstGeom>
          <a:noFill/>
          <a:ln w="19050">
            <a:solidFill>
              <a:srgbClr val="FF00FF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8290725" y="5400329"/>
            <a:ext cx="3628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Remove </a:t>
            </a:r>
            <a:r>
              <a:rPr lang="en-US" b="1" dirty="0" smtClean="0"/>
              <a:t>heavy file </a:t>
            </a:r>
            <a:r>
              <a:rPr lang="en-US" b="1" dirty="0" smtClean="0">
                <a:solidFill>
                  <a:srgbClr val="FF0000"/>
                </a:solidFill>
              </a:rPr>
              <a:t>1,160 MB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304574" y="5798337"/>
            <a:ext cx="362880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Remove </a:t>
            </a:r>
            <a:r>
              <a:rPr lang="en-US" b="1" dirty="0" smtClean="0"/>
              <a:t>PO paper </a:t>
            </a:r>
            <a:r>
              <a:rPr lang="en-US" b="1" dirty="0" smtClean="0">
                <a:solidFill>
                  <a:srgbClr val="FF0000"/>
                </a:solidFill>
              </a:rPr>
              <a:t>~55Kgs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~ 38,500 sheets/year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Flowchart: Process 91"/>
          <p:cNvSpPr/>
          <p:nvPr/>
        </p:nvSpPr>
        <p:spPr>
          <a:xfrm>
            <a:off x="6663128" y="586736"/>
            <a:ext cx="337472" cy="36933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lowchart: Process 92"/>
          <p:cNvSpPr/>
          <p:nvPr/>
        </p:nvSpPr>
        <p:spPr>
          <a:xfrm>
            <a:off x="6663128" y="1035427"/>
            <a:ext cx="337472" cy="369332"/>
          </a:xfrm>
          <a:prstGeom prst="flowChartProcess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928139" y="1064785"/>
            <a:ext cx="137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improvement</a:t>
            </a:r>
            <a:endParaRPr lang="en-US" sz="1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938319" y="606689"/>
            <a:ext cx="137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benefit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066475" y="933682"/>
            <a:ext cx="126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 smtClean="0"/>
              <a:t>Calculation</a:t>
            </a:r>
            <a:endParaRPr lang="en-US" sz="1600" b="1" i="1" u="sng" dirty="0"/>
          </a:p>
        </p:txBody>
      </p:sp>
      <p:sp>
        <p:nvSpPr>
          <p:cNvPr id="96" name="TextBox 95"/>
          <p:cNvSpPr txBox="1"/>
          <p:nvPr/>
        </p:nvSpPr>
        <p:spPr>
          <a:xfrm>
            <a:off x="8026954" y="1797375"/>
            <a:ext cx="1603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 smtClean="0"/>
              <a:t>Predict + Control</a:t>
            </a:r>
            <a:endParaRPr lang="en-US" sz="1600" b="1" i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8084691" y="1230840"/>
            <a:ext cx="2490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Before: 0.0029 min (78min)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After: 0.0001 min (2.7min)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8096819" y="2115656"/>
            <a:ext cx="22017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Before: 1,050 min/day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After: 194 min/day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10365387" y="2182558"/>
            <a:ext cx="1426411" cy="338554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 Reduce ~82%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617089" y="1257416"/>
            <a:ext cx="1426411" cy="338554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 Reduce ~97%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78238"/>
            <a:ext cx="1464816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BACKGROUND: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8762" y="1017140"/>
            <a:ext cx="3906175" cy="3446789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318" y="835960"/>
            <a:ext cx="12833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Support Flow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7" y="1187613"/>
            <a:ext cx="695435" cy="6954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58" y="3244000"/>
            <a:ext cx="1073690" cy="8083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81534" y="1322190"/>
            <a:ext cx="54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user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1267" y="4052377"/>
            <a:ext cx="641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system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44" y="2187205"/>
            <a:ext cx="717962" cy="717962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1426063" y="1959162"/>
            <a:ext cx="0" cy="1136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19390" y="1959162"/>
            <a:ext cx="0" cy="1136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23578" y="1599188"/>
            <a:ext cx="1494067" cy="7594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045518" y="2829173"/>
            <a:ext cx="1180730" cy="781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00346" y="1985901"/>
            <a:ext cx="266330" cy="307777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 rot="5400000">
            <a:off x="974276" y="2455581"/>
            <a:ext cx="674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313930" y="2455416"/>
            <a:ext cx="83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72643" y="2061501"/>
            <a:ext cx="26633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 rot="1673251">
            <a:off x="2223072" y="1517257"/>
            <a:ext cx="26633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 rot="1595969">
            <a:off x="2386276" y="1820662"/>
            <a:ext cx="857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feedback</a:t>
            </a:r>
          </a:p>
        </p:txBody>
      </p:sp>
      <p:sp>
        <p:nvSpPr>
          <p:cNvPr id="33" name="TextBox 32"/>
          <p:cNvSpPr txBox="1"/>
          <p:nvPr/>
        </p:nvSpPr>
        <p:spPr>
          <a:xfrm rot="19491055">
            <a:off x="2338227" y="3410844"/>
            <a:ext cx="266330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 rot="19489150">
            <a:off x="2393662" y="3034756"/>
            <a:ext cx="1204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Fixed &amp; release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574932" y="1027152"/>
            <a:ext cx="3906175" cy="3446789"/>
          </a:xfrm>
          <a:prstGeom prst="roundRect">
            <a:avLst/>
          </a:prstGeom>
          <a:ln w="38100">
            <a:solidFill>
              <a:srgbClr val="3333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657" y="1197625"/>
            <a:ext cx="695435" cy="69543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528" y="3254012"/>
            <a:ext cx="1073690" cy="80837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897704" y="1332202"/>
            <a:ext cx="54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user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37437" y="4062389"/>
            <a:ext cx="641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system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523" y="2121222"/>
            <a:ext cx="717962" cy="717962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8623762" y="1969174"/>
            <a:ext cx="0" cy="1136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835560" y="1969174"/>
            <a:ext cx="0" cy="1136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261688" y="2839185"/>
            <a:ext cx="1180730" cy="781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298045" y="1995913"/>
            <a:ext cx="266330" cy="307777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 rot="5400000">
            <a:off x="8171975" y="2465593"/>
            <a:ext cx="674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8530100" y="2465428"/>
            <a:ext cx="83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88813" y="2071513"/>
            <a:ext cx="26633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 rot="19491055">
            <a:off x="9554397" y="3420856"/>
            <a:ext cx="266330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 rot="19489150">
            <a:off x="9609832" y="3044768"/>
            <a:ext cx="1204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Fixed &amp; release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04402" y="845972"/>
            <a:ext cx="12833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i="1" u="sng" dirty="0">
                <a:solidFill>
                  <a:srgbClr val="0000FF"/>
                </a:solidFill>
              </a:rPr>
              <a:t>Kaizen Flow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176170" y="2750546"/>
            <a:ext cx="1166803" cy="7544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19723643">
            <a:off x="9173096" y="3051197"/>
            <a:ext cx="26633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 rot="19626801">
            <a:off x="9333465" y="2849124"/>
            <a:ext cx="774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</a:t>
            </a:r>
          </a:p>
        </p:txBody>
      </p:sp>
      <p:sp>
        <p:nvSpPr>
          <p:cNvPr id="64" name="7-Point Star 63"/>
          <p:cNvSpPr/>
          <p:nvPr/>
        </p:nvSpPr>
        <p:spPr>
          <a:xfrm>
            <a:off x="10208897" y="3043667"/>
            <a:ext cx="1790306" cy="1587295"/>
          </a:xfrm>
          <a:prstGeom prst="star7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Timely detect trouble &amp; </a:t>
            </a:r>
            <a:r>
              <a:rPr lang="en-US" sz="1400" dirty="0" smtClean="0"/>
              <a:t>fixed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3546705" y="2905168"/>
            <a:ext cx="54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IT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833281" y="2809188"/>
            <a:ext cx="54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IT</a:t>
            </a:r>
          </a:p>
        </p:txBody>
      </p:sp>
      <p:sp>
        <p:nvSpPr>
          <p:cNvPr id="67" name="Flowchart: Process 66"/>
          <p:cNvSpPr/>
          <p:nvPr/>
        </p:nvSpPr>
        <p:spPr>
          <a:xfrm>
            <a:off x="214000" y="4755858"/>
            <a:ext cx="7043699" cy="1982008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96970" y="4596781"/>
            <a:ext cx="19135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IT Monitoring Systems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64" y="5091992"/>
            <a:ext cx="1569969" cy="7681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8977" y="5091993"/>
            <a:ext cx="1390113" cy="86364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80224" y="5027184"/>
            <a:ext cx="1136036" cy="1136036"/>
          </a:xfrm>
          <a:prstGeom prst="rect">
            <a:avLst/>
          </a:prstGeom>
        </p:spPr>
      </p:pic>
      <p:sp>
        <p:nvSpPr>
          <p:cNvPr id="75" name="Flowchart: Process 74"/>
          <p:cNvSpPr/>
          <p:nvPr/>
        </p:nvSpPr>
        <p:spPr>
          <a:xfrm>
            <a:off x="320532" y="4997910"/>
            <a:ext cx="1773795" cy="1568992"/>
          </a:xfrm>
          <a:prstGeom prst="flowChartProcess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lowchart: Process 75"/>
          <p:cNvSpPr/>
          <p:nvPr/>
        </p:nvSpPr>
        <p:spPr>
          <a:xfrm>
            <a:off x="2164184" y="4997910"/>
            <a:ext cx="1589556" cy="1568992"/>
          </a:xfrm>
          <a:prstGeom prst="flowChartProcess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lowchart: Process 76"/>
          <p:cNvSpPr/>
          <p:nvPr/>
        </p:nvSpPr>
        <p:spPr>
          <a:xfrm>
            <a:off x="3845827" y="4997910"/>
            <a:ext cx="1589556" cy="1568992"/>
          </a:xfrm>
          <a:prstGeom prst="flowChartProcess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49505" y="6129889"/>
            <a:ext cx="1395556" cy="307777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61184" y="6130968"/>
            <a:ext cx="1395556" cy="276999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42827" y="6200913"/>
            <a:ext cx="1395556" cy="276999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81" name="Flowchart: Process 80"/>
          <p:cNvSpPr/>
          <p:nvPr/>
        </p:nvSpPr>
        <p:spPr>
          <a:xfrm>
            <a:off x="5553518" y="4997910"/>
            <a:ext cx="1589556" cy="1568992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642115" y="6220442"/>
            <a:ext cx="1395556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818714" y="5271683"/>
            <a:ext cx="1081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85" name="Rectangular Callout 84"/>
          <p:cNvSpPr/>
          <p:nvPr/>
        </p:nvSpPr>
        <p:spPr>
          <a:xfrm>
            <a:off x="2273915" y="3785737"/>
            <a:ext cx="1587591" cy="543638"/>
          </a:xfrm>
          <a:prstGeom prst="wedgeRectCallout">
            <a:avLst>
              <a:gd name="adj1" fmla="val -67004"/>
              <a:gd name="adj2" fmla="val -395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TROUBLE HAPPENDED</a:t>
            </a:r>
          </a:p>
        </p:txBody>
      </p:sp>
      <p:sp>
        <p:nvSpPr>
          <p:cNvPr id="86" name="7-Point Star 85"/>
          <p:cNvSpPr/>
          <p:nvPr/>
        </p:nvSpPr>
        <p:spPr>
          <a:xfrm>
            <a:off x="9677307" y="648003"/>
            <a:ext cx="1929878" cy="1449864"/>
          </a:xfrm>
          <a:prstGeom prst="star7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/>
              <a:t>Quickly support user</a:t>
            </a:r>
            <a:endParaRPr lang="en-US" sz="1400" dirty="0"/>
          </a:p>
        </p:txBody>
      </p:sp>
      <p:sp>
        <p:nvSpPr>
          <p:cNvPr id="87" name="Rectangle 86"/>
          <p:cNvSpPr/>
          <p:nvPr/>
        </p:nvSpPr>
        <p:spPr>
          <a:xfrm>
            <a:off x="5422705" y="1980833"/>
            <a:ext cx="1196091" cy="639434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1. KAIZEN FLOW</a:t>
            </a:r>
            <a:endParaRPr lang="en-US" sz="1400" b="1" dirty="0"/>
          </a:p>
        </p:txBody>
      </p:sp>
      <p:sp>
        <p:nvSpPr>
          <p:cNvPr id="88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0364" y="6372106"/>
            <a:ext cx="45307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fld id="{4FAB73BC-B049-4115-A692-8D63A059BFB8}" type="slidenum">
              <a:rPr lang="en-US" sz="1800"/>
              <a:pPr/>
              <a:t>7</a:t>
            </a:fld>
            <a:endParaRPr lang="en-US" sz="1800" dirty="0"/>
          </a:p>
        </p:txBody>
      </p:sp>
      <p:sp>
        <p:nvSpPr>
          <p:cNvPr id="89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744635" y="6673571"/>
            <a:ext cx="260404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0" y="408904"/>
            <a:ext cx="12192000" cy="74678"/>
          </a:xfrm>
          <a:prstGeom prst="rect">
            <a:avLst/>
          </a:prstGeom>
          <a:gradFill flip="none" rotWithShape="1">
            <a:gsLst>
              <a:gs pos="0">
                <a:srgbClr val="3333FF">
                  <a:tint val="66000"/>
                  <a:satMod val="160000"/>
                </a:srgbClr>
              </a:gs>
              <a:gs pos="50000">
                <a:srgbClr val="3333FF">
                  <a:tint val="44500"/>
                  <a:satMod val="160000"/>
                </a:srgbClr>
              </a:gs>
              <a:gs pos="100000">
                <a:srgbClr val="3333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0" y="-7528"/>
            <a:ext cx="2576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2. Review Result</a:t>
            </a:r>
            <a:endParaRPr lang="en-US" sz="20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8757443" y="-46084"/>
            <a:ext cx="339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u="sng" dirty="0" smtClean="0">
                <a:solidFill>
                  <a:srgbClr val="0000FF"/>
                </a:solidFill>
              </a:rPr>
              <a:t>MONITORING</a:t>
            </a:r>
            <a:endParaRPr lang="en-US" sz="1400" dirty="0"/>
          </a:p>
        </p:txBody>
      </p:sp>
      <p:sp>
        <p:nvSpPr>
          <p:cNvPr id="93" name="Rectangular Callout 92"/>
          <p:cNvSpPr/>
          <p:nvPr/>
        </p:nvSpPr>
        <p:spPr>
          <a:xfrm>
            <a:off x="2909455" y="729572"/>
            <a:ext cx="1856509" cy="1153476"/>
          </a:xfrm>
          <a:prstGeom prst="wedgeRectCallout">
            <a:avLst>
              <a:gd name="adj1" fmla="val -36753"/>
              <a:gd name="adj2" fmla="val 625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 support</a:t>
            </a:r>
            <a:endParaRPr lang="en-US" dirty="0"/>
          </a:p>
        </p:txBody>
      </p:sp>
      <p:sp>
        <p:nvSpPr>
          <p:cNvPr id="94" name="Striped Right Arrow 93"/>
          <p:cNvSpPr/>
          <p:nvPr/>
        </p:nvSpPr>
        <p:spPr>
          <a:xfrm>
            <a:off x="4811373" y="1653179"/>
            <a:ext cx="2704172" cy="1286667"/>
          </a:xfrm>
          <a:prstGeom prst="stripedRight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433454" y="2983526"/>
            <a:ext cx="3035189" cy="1061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u="sng" dirty="0" smtClean="0">
                <a:solidFill>
                  <a:srgbClr val="FF0000"/>
                </a:solidFill>
              </a:rPr>
              <a:t>WHAT</a:t>
            </a:r>
            <a:r>
              <a:rPr lang="en-US" sz="1400" b="1" dirty="0" smtClean="0"/>
              <a:t> is the problem user facing 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u="sng" dirty="0" smtClean="0">
                <a:solidFill>
                  <a:srgbClr val="FF0000"/>
                </a:solidFill>
              </a:rPr>
              <a:t>HOW</a:t>
            </a:r>
            <a:r>
              <a:rPr lang="en-US" sz="1400" b="1" dirty="0" smtClean="0"/>
              <a:t> to </a:t>
            </a:r>
            <a:r>
              <a:rPr lang="en-US" sz="1400" b="1" u="sng" dirty="0" smtClean="0">
                <a:solidFill>
                  <a:srgbClr val="FF0000"/>
                </a:solidFill>
              </a:rPr>
              <a:t>QUICKLY</a:t>
            </a:r>
            <a:r>
              <a:rPr lang="en-US" sz="1400" b="1" dirty="0" smtClean="0"/>
              <a:t> support 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 smtClean="0"/>
              <a:t>Is that problem </a:t>
            </a:r>
            <a:r>
              <a:rPr lang="en-US" sz="1400" b="1" u="sng" dirty="0" smtClean="0">
                <a:solidFill>
                  <a:srgbClr val="FF0000"/>
                </a:solidFill>
              </a:rPr>
              <a:t>STILL CONTINUE </a:t>
            </a:r>
            <a:r>
              <a:rPr lang="en-US" sz="1400" b="1" dirty="0" smtClean="0"/>
              <a:t>?</a:t>
            </a:r>
            <a:endParaRPr lang="en-US" sz="1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7375834" y="4744770"/>
            <a:ext cx="985666" cy="338554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bg1"/>
                </a:solidFill>
              </a:rPr>
              <a:t>CHANCE: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828984" y="5110548"/>
            <a:ext cx="416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Mr. Hung SMF built </a:t>
            </a:r>
            <a:r>
              <a:rPr lang="en-US" b="1" u="sng" dirty="0" smtClean="0">
                <a:solidFill>
                  <a:srgbClr val="0000FF"/>
                </a:solidFill>
              </a:rPr>
              <a:t>ELK Stack </a:t>
            </a:r>
            <a:r>
              <a:rPr lang="en-US" dirty="0" smtClean="0"/>
              <a:t>on Apr.2024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7475051" y="5746449"/>
            <a:ext cx="4438257" cy="815597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Striped Right Arrow 99"/>
          <p:cNvSpPr/>
          <p:nvPr/>
        </p:nvSpPr>
        <p:spPr>
          <a:xfrm>
            <a:off x="7581339" y="5848260"/>
            <a:ext cx="762505" cy="594816"/>
          </a:xfrm>
          <a:prstGeom prst="strip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389154" y="5848260"/>
            <a:ext cx="3361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00FF"/>
                </a:solidFill>
              </a:rPr>
              <a:t>Integrated</a:t>
            </a:r>
            <a:r>
              <a:rPr lang="en-US" dirty="0" smtClean="0"/>
              <a:t> all Tien Son application </a:t>
            </a:r>
            <a:r>
              <a:rPr lang="en-US" b="1" u="sng" dirty="0" smtClean="0">
                <a:solidFill>
                  <a:srgbClr val="0000FF"/>
                </a:solidFill>
              </a:rPr>
              <a:t>logging to ELK</a:t>
            </a:r>
            <a:endParaRPr lang="en-US" b="1" u="sng" dirty="0">
              <a:solidFill>
                <a:srgbClr val="0000FF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468643" y="5463857"/>
            <a:ext cx="1619067" cy="36102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2. USING SYSTEM</a:t>
            </a:r>
            <a:endParaRPr lang="en-US" sz="1400" b="1" dirty="0"/>
          </a:p>
        </p:txBody>
      </p:sp>
      <p:sp>
        <p:nvSpPr>
          <p:cNvPr id="84" name="Rectangular Callout 83"/>
          <p:cNvSpPr/>
          <p:nvPr/>
        </p:nvSpPr>
        <p:spPr>
          <a:xfrm>
            <a:off x="4811021" y="499904"/>
            <a:ext cx="2564813" cy="1074117"/>
          </a:xfrm>
          <a:prstGeom prst="wedgeRectCallout">
            <a:avLst>
              <a:gd name="adj1" fmla="val -69270"/>
              <a:gd name="adj2" fmla="val 594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Very hard to understand user situation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657" y="2133632"/>
            <a:ext cx="947682" cy="9476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45" y="1771693"/>
            <a:ext cx="778220" cy="77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88" y="564070"/>
            <a:ext cx="5598720" cy="28391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107" y="494866"/>
            <a:ext cx="6093932" cy="3066239"/>
          </a:xfrm>
          <a:prstGeom prst="rect">
            <a:avLst/>
          </a:prstGeom>
        </p:spPr>
      </p:pic>
      <p:sp>
        <p:nvSpPr>
          <p:cNvPr id="12" name="Flowchart: Alternate Process 11"/>
          <p:cNvSpPr/>
          <p:nvPr/>
        </p:nvSpPr>
        <p:spPr>
          <a:xfrm>
            <a:off x="49511" y="3704250"/>
            <a:ext cx="5303724" cy="2887608"/>
          </a:xfrm>
          <a:prstGeom prst="flowChartAlternateProcess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5385" y="3747589"/>
            <a:ext cx="197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ABILITIES: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0096" y="4123600"/>
            <a:ext cx="5396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Warning </a:t>
            </a:r>
            <a:r>
              <a:rPr lang="en-US" b="1" u="sng" dirty="0">
                <a:solidFill>
                  <a:srgbClr val="FF0000"/>
                </a:solidFill>
              </a:rPr>
              <a:t>DOWN 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Detect </a:t>
            </a:r>
            <a:r>
              <a:rPr lang="en-US" b="1" i="1" u="sng" dirty="0">
                <a:solidFill>
                  <a:srgbClr val="FF0000"/>
                </a:solidFill>
              </a:rPr>
              <a:t>errors</a:t>
            </a:r>
            <a:r>
              <a:rPr lang="en-US" dirty="0"/>
              <a:t> and problem quickly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System </a:t>
            </a:r>
            <a:r>
              <a:rPr lang="en-US" b="1" u="sng" dirty="0"/>
              <a:t>performance</a:t>
            </a:r>
            <a:r>
              <a:rPr lang="en-US" dirty="0"/>
              <a:t> evaluation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Understanding user behavior to make decision (which points need to improve)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Detect </a:t>
            </a:r>
            <a:r>
              <a:rPr lang="en-US" b="1" u="sng" dirty="0">
                <a:solidFill>
                  <a:srgbClr val="FF0000"/>
                </a:solidFill>
              </a:rPr>
              <a:t>unusual activities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Detect </a:t>
            </a:r>
            <a:r>
              <a:rPr lang="en-US" b="1" u="sng" dirty="0">
                <a:solidFill>
                  <a:srgbClr val="FF0000"/>
                </a:solidFill>
              </a:rPr>
              <a:t>slow</a:t>
            </a:r>
            <a:r>
              <a:rPr lang="en-US" dirty="0"/>
              <a:t> point, bad request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5460715" y="3743453"/>
            <a:ext cx="4701386" cy="2874564"/>
          </a:xfrm>
          <a:prstGeom prst="flowChartAlternateProcess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91" y="3431420"/>
            <a:ext cx="958790" cy="958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3" y="3263374"/>
            <a:ext cx="777017" cy="7770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12801" y="3769067"/>
            <a:ext cx="197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3333FF"/>
                </a:solidFill>
              </a:rPr>
              <a:t>TARGET: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41232" y="4144247"/>
            <a:ext cx="432086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Early </a:t>
            </a:r>
            <a:r>
              <a:rPr lang="en-US" b="1" u="sng" dirty="0">
                <a:solidFill>
                  <a:srgbClr val="3333FF"/>
                </a:solidFill>
              </a:rPr>
              <a:t>trouble detected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rgbClr val="3333FF"/>
                </a:solidFill>
              </a:rPr>
              <a:t>Quickly support </a:t>
            </a:r>
            <a:r>
              <a:rPr lang="en-US" dirty="0"/>
              <a:t>user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rgbClr val="3333FF"/>
                </a:solidFill>
              </a:rPr>
              <a:t>Improve</a:t>
            </a:r>
            <a:r>
              <a:rPr lang="en-US" dirty="0"/>
              <a:t> response time, user experience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3333FF"/>
                </a:solidFill>
              </a:rPr>
              <a:t>Optimize</a:t>
            </a:r>
            <a:r>
              <a:rPr lang="en-US" dirty="0"/>
              <a:t> database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Enhanced </a:t>
            </a:r>
            <a:r>
              <a:rPr lang="en-US" b="1" u="sng" dirty="0">
                <a:solidFill>
                  <a:srgbClr val="3333FF"/>
                </a:solidFill>
              </a:rPr>
              <a:t>security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6270" y="2035336"/>
            <a:ext cx="7643674" cy="954107"/>
          </a:xfrm>
          <a:prstGeom prst="rect">
            <a:avLst/>
          </a:prstGeom>
          <a:solidFill>
            <a:srgbClr val="FFD1FF"/>
          </a:solidFill>
        </p:spPr>
        <p:txBody>
          <a:bodyPr wrap="square" rtlCol="0">
            <a:spAutoFit/>
          </a:bodyPr>
          <a:lstStyle/>
          <a:p>
            <a:r>
              <a:rPr lang="en-US" sz="2000" b="1" i="1" u="sng" dirty="0"/>
              <a:t>OUR AIMING: </a:t>
            </a:r>
          </a:p>
          <a:p>
            <a:pPr algn="ctr"/>
            <a:r>
              <a:rPr lang="en-US" sz="3600" b="1" u="sng" dirty="0">
                <a:solidFill>
                  <a:srgbClr val="0000FF"/>
                </a:solidFill>
              </a:rPr>
              <a:t>ZERO TROUBLE, ZERO DOWNTIME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0364" y="6372106"/>
            <a:ext cx="45307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fld id="{4FAB73BC-B049-4115-A692-8D63A059BFB8}" type="slidenum">
              <a:rPr lang="en-US" sz="1800"/>
              <a:pPr/>
              <a:t>8</a:t>
            </a:fld>
            <a:endParaRPr lang="en-US" sz="1800" dirty="0"/>
          </a:p>
        </p:txBody>
      </p:sp>
      <p:sp>
        <p:nvSpPr>
          <p:cNvPr id="21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744635" y="6673571"/>
            <a:ext cx="260404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408904"/>
            <a:ext cx="12192000" cy="74678"/>
          </a:xfrm>
          <a:prstGeom prst="rect">
            <a:avLst/>
          </a:prstGeom>
          <a:gradFill flip="none" rotWithShape="1">
            <a:gsLst>
              <a:gs pos="0">
                <a:srgbClr val="3333FF">
                  <a:tint val="66000"/>
                  <a:satMod val="160000"/>
                </a:srgbClr>
              </a:gs>
              <a:gs pos="50000">
                <a:srgbClr val="3333FF">
                  <a:tint val="44500"/>
                  <a:satMod val="160000"/>
                </a:srgbClr>
              </a:gs>
              <a:gs pos="100000">
                <a:srgbClr val="3333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-7528"/>
            <a:ext cx="2576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2. Review Result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57443" y="-46084"/>
            <a:ext cx="339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u="sng" dirty="0" smtClean="0">
                <a:solidFill>
                  <a:srgbClr val="0000FF"/>
                </a:solidFill>
              </a:rPr>
              <a:t>MONITORING</a:t>
            </a:r>
            <a:endParaRPr lang="en-US" sz="1400" dirty="0"/>
          </a:p>
        </p:txBody>
      </p:sp>
      <p:sp>
        <p:nvSpPr>
          <p:cNvPr id="25" name="Flowchart: Alternate Process 24"/>
          <p:cNvSpPr/>
          <p:nvPr/>
        </p:nvSpPr>
        <p:spPr>
          <a:xfrm>
            <a:off x="10349944" y="3743453"/>
            <a:ext cx="1635395" cy="2874564"/>
          </a:xfrm>
          <a:prstGeom prst="flowChartAlternateProcess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558" y="3555318"/>
            <a:ext cx="777065" cy="77706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759507" y="3806162"/>
            <a:ext cx="197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3333FF"/>
                </a:solidFill>
              </a:rPr>
              <a:t>PROGRESS:</a:t>
            </a:r>
            <a:endParaRPr lang="en-US" b="1" u="sng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63959" y="4474745"/>
            <a:ext cx="1207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FF0000"/>
                </a:solidFill>
              </a:rPr>
              <a:t>10</a:t>
            </a:r>
            <a:r>
              <a:rPr lang="en-US" sz="3200" b="1" u="sng" dirty="0" smtClean="0"/>
              <a:t>/</a:t>
            </a:r>
            <a:r>
              <a:rPr lang="en-US" sz="3200" b="1" u="sng" dirty="0" smtClean="0">
                <a:solidFill>
                  <a:srgbClr val="0000FF"/>
                </a:solidFill>
              </a:rPr>
              <a:t>11</a:t>
            </a:r>
            <a:endParaRPr lang="en-US" sz="3200" b="1" u="sng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70735" y="4996069"/>
            <a:ext cx="139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TS Systems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470735" y="5290534"/>
            <a:ext cx="139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integrated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89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78238"/>
            <a:ext cx="1970842" cy="369332"/>
          </a:xfrm>
          <a:prstGeom prst="rect">
            <a:avLst/>
          </a:prstGeom>
          <a:solidFill>
            <a:srgbClr val="333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ACTUAL RESULT</a:t>
            </a: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0364" y="6372106"/>
            <a:ext cx="45307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fld id="{4FAB73BC-B049-4115-A692-8D63A059BFB8}" type="slidenum">
              <a:rPr lang="en-US" sz="1800"/>
              <a:pPr/>
              <a:t>9</a:t>
            </a:fld>
            <a:endParaRPr lang="en-US" sz="1800" dirty="0"/>
          </a:p>
        </p:txBody>
      </p:sp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744635" y="6673571"/>
            <a:ext cx="260404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408904"/>
            <a:ext cx="12192000" cy="74678"/>
          </a:xfrm>
          <a:prstGeom prst="rect">
            <a:avLst/>
          </a:prstGeom>
          <a:gradFill flip="none" rotWithShape="1">
            <a:gsLst>
              <a:gs pos="0">
                <a:srgbClr val="3333FF">
                  <a:tint val="66000"/>
                  <a:satMod val="160000"/>
                </a:srgbClr>
              </a:gs>
              <a:gs pos="50000">
                <a:srgbClr val="3333FF">
                  <a:tint val="44500"/>
                  <a:satMod val="160000"/>
                </a:srgbClr>
              </a:gs>
              <a:gs pos="100000">
                <a:srgbClr val="3333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0" y="-7528"/>
            <a:ext cx="2576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2. Review Result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757443" y="-46084"/>
            <a:ext cx="339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u="sng" dirty="0" smtClean="0">
                <a:solidFill>
                  <a:srgbClr val="0000FF"/>
                </a:solidFill>
              </a:rPr>
              <a:t>MONITORING</a:t>
            </a:r>
            <a:endParaRPr lang="en-US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88777" y="916904"/>
            <a:ext cx="3932807" cy="2132676"/>
          </a:xfrm>
          <a:prstGeom prst="flowChartProcess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777" y="916904"/>
            <a:ext cx="32989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1. SECURITY</a:t>
            </a:r>
            <a:r>
              <a:rPr lang="en-US" dirty="0" smtClean="0"/>
              <a:t>: detected 2 cases </a:t>
            </a:r>
            <a:r>
              <a:rPr lang="en-US" sz="2400" b="1" u="sng" dirty="0" smtClean="0">
                <a:solidFill>
                  <a:srgbClr val="FF0000"/>
                </a:solidFill>
              </a:rPr>
              <a:t>UNAUTHORIZED ACCESS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562" y="916904"/>
            <a:ext cx="706022" cy="7060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777" y="1572252"/>
            <a:ext cx="3724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CICE</a:t>
            </a:r>
            <a:r>
              <a:rPr lang="en-US" dirty="0" smtClean="0"/>
              <a:t>: User TS Mold use Dev account to </a:t>
            </a:r>
            <a:r>
              <a:rPr lang="en-US" b="1" dirty="0" smtClean="0">
                <a:solidFill>
                  <a:srgbClr val="FF0000"/>
                </a:solidFill>
              </a:rPr>
              <a:t>view course not owned </a:t>
            </a:r>
            <a:r>
              <a:rPr lang="en-US" dirty="0" smtClean="0"/>
              <a:t>by them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PCMS</a:t>
            </a:r>
            <a:r>
              <a:rPr lang="en-US" dirty="0" smtClean="0"/>
              <a:t>: User TS Mold use IT account to </a:t>
            </a:r>
            <a:r>
              <a:rPr lang="en-US" b="1" dirty="0" smtClean="0">
                <a:solidFill>
                  <a:srgbClr val="FF0000"/>
                </a:solidFill>
              </a:rPr>
              <a:t>view PC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ccount </a:t>
            </a:r>
            <a:r>
              <a:rPr lang="en-US" dirty="0" err="1" smtClean="0"/>
              <a:t>infor</a:t>
            </a:r>
            <a:endParaRPr lang="en-US" dirty="0"/>
          </a:p>
        </p:txBody>
      </p:sp>
      <p:sp>
        <p:nvSpPr>
          <p:cNvPr id="37" name="Flowchart: Process 36"/>
          <p:cNvSpPr/>
          <p:nvPr/>
        </p:nvSpPr>
        <p:spPr>
          <a:xfrm>
            <a:off x="4144214" y="916905"/>
            <a:ext cx="3932807" cy="2132676"/>
          </a:xfrm>
          <a:prstGeom prst="flowChartProcess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144214" y="916904"/>
            <a:ext cx="3685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b="1" dirty="0" smtClean="0">
                <a:solidFill>
                  <a:srgbClr val="0000FF"/>
                </a:solidFill>
              </a:rPr>
              <a:t>. EVIDENCE</a:t>
            </a:r>
            <a:r>
              <a:rPr lang="en-US" dirty="0" smtClean="0"/>
              <a:t>: to </a:t>
            </a:r>
            <a:r>
              <a:rPr lang="en-US" b="1" dirty="0" smtClean="0"/>
              <a:t>investigate</a:t>
            </a:r>
            <a:r>
              <a:rPr lang="en-US" dirty="0" smtClean="0"/>
              <a:t> 2 cases </a:t>
            </a:r>
            <a:r>
              <a:rPr lang="en-US" sz="2400" b="1" u="sng" dirty="0" smtClean="0">
                <a:solidFill>
                  <a:srgbClr val="FF0000"/>
                </a:solidFill>
              </a:rPr>
              <a:t>USER LOST/CHANGED DATA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13461">
            <a:off x="7479402" y="1004890"/>
            <a:ext cx="701402" cy="70140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122124" y="1572252"/>
            <a:ext cx="3765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Welfare</a:t>
            </a:r>
            <a:r>
              <a:rPr lang="en-US" dirty="0" smtClean="0"/>
              <a:t>: TL GA &amp; QV GA </a:t>
            </a:r>
            <a:r>
              <a:rPr lang="en-US" b="1" u="sng" dirty="0" smtClean="0">
                <a:solidFill>
                  <a:srgbClr val="FF0000"/>
                </a:solidFill>
              </a:rPr>
              <a:t>disabled</a:t>
            </a:r>
            <a:r>
              <a:rPr lang="en-US" dirty="0" smtClean="0"/>
              <a:t> data during of event Fresh Summer Jun/Jul 2024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PCMS</a:t>
            </a:r>
            <a:r>
              <a:rPr lang="en-US" dirty="0" smtClean="0"/>
              <a:t>: User TL CIS user </a:t>
            </a:r>
            <a:r>
              <a:rPr lang="en-US" b="1" dirty="0" smtClean="0">
                <a:solidFill>
                  <a:srgbClr val="FF0000"/>
                </a:solidFill>
              </a:rPr>
              <a:t>modify data</a:t>
            </a:r>
            <a:r>
              <a:rPr lang="en-US" dirty="0" smtClean="0"/>
              <a:t>, but she doesn’t remember</a:t>
            </a:r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8199651" y="916905"/>
            <a:ext cx="3932807" cy="2132676"/>
          </a:xfrm>
          <a:prstGeom prst="flowChartProcess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199650" y="859628"/>
            <a:ext cx="40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3. MAINTAINANCE</a:t>
            </a:r>
            <a:r>
              <a:rPr lang="en-US" dirty="0" smtClean="0"/>
              <a:t>: fixed </a:t>
            </a:r>
            <a:r>
              <a:rPr lang="en-US" sz="2400" b="1" dirty="0">
                <a:solidFill>
                  <a:srgbClr val="FF0000"/>
                </a:solidFill>
              </a:rPr>
              <a:t>7</a:t>
            </a:r>
            <a:r>
              <a:rPr lang="en-US" dirty="0" smtClean="0"/>
              <a:t> kind of errors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53096" y="1211937"/>
            <a:ext cx="37657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Transaction </a:t>
            </a:r>
            <a:r>
              <a:rPr lang="en-US" sz="1600" b="1" dirty="0" smtClean="0">
                <a:solidFill>
                  <a:srgbClr val="FF0000"/>
                </a:solidFill>
              </a:rPr>
              <a:t>deadlock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rgbClr val="FF0000"/>
                </a:solidFill>
              </a:rPr>
              <a:t>SQL Syntax </a:t>
            </a:r>
            <a:r>
              <a:rPr lang="en-US" sz="1600" dirty="0" smtClean="0"/>
              <a:t>Error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rgbClr val="FF0000"/>
                </a:solidFill>
              </a:rPr>
              <a:t>Exception</a:t>
            </a:r>
            <a:r>
              <a:rPr lang="en-US" sz="1600" dirty="0" smtClean="0"/>
              <a:t> of programming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Event Viewer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Null able object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IIS Hosting Disconnected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Others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290" y="1244974"/>
            <a:ext cx="886413" cy="886413"/>
          </a:xfrm>
          <a:prstGeom prst="rect">
            <a:avLst/>
          </a:prstGeom>
        </p:spPr>
      </p:pic>
      <p:sp>
        <p:nvSpPr>
          <p:cNvPr id="47" name="Flowchart: Process 46"/>
          <p:cNvSpPr/>
          <p:nvPr/>
        </p:nvSpPr>
        <p:spPr>
          <a:xfrm>
            <a:off x="91531" y="3118914"/>
            <a:ext cx="3932807" cy="2132676"/>
          </a:xfrm>
          <a:prstGeom prst="flowChartProcess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1531" y="3118914"/>
            <a:ext cx="32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b="1" dirty="0" smtClean="0">
                <a:solidFill>
                  <a:srgbClr val="0000FF"/>
                </a:solidFill>
              </a:rPr>
              <a:t>. SUPPORT</a:t>
            </a:r>
            <a:r>
              <a:rPr lang="en-US" dirty="0" smtClean="0"/>
              <a:t>: quickly support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8777" y="3583045"/>
            <a:ext cx="39300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Estimated reduce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~</a:t>
            </a:r>
            <a:r>
              <a:rPr lang="en-US" sz="2000" b="1" dirty="0" smtClean="0">
                <a:solidFill>
                  <a:srgbClr val="0000FF"/>
                </a:solidFill>
              </a:rPr>
              <a:t>70% </a:t>
            </a:r>
            <a:r>
              <a:rPr lang="en-US" dirty="0" smtClean="0"/>
              <a:t>time of support cases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No need support </a:t>
            </a:r>
            <a:r>
              <a:rPr lang="en-US" sz="2000" b="1" dirty="0" smtClean="0">
                <a:solidFill>
                  <a:srgbClr val="0000FF"/>
                </a:solidFill>
              </a:rPr>
              <a:t>8/9</a:t>
            </a:r>
            <a:r>
              <a:rPr lang="en-US" dirty="0" smtClean="0"/>
              <a:t> systems (PSI, CICE, Contract, Welfare, ..)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088" y="3151556"/>
            <a:ext cx="751496" cy="648551"/>
          </a:xfrm>
          <a:prstGeom prst="rect">
            <a:avLst/>
          </a:prstGeom>
        </p:spPr>
      </p:pic>
      <p:sp>
        <p:nvSpPr>
          <p:cNvPr id="52" name="Flowchart: Process 51"/>
          <p:cNvSpPr/>
          <p:nvPr/>
        </p:nvSpPr>
        <p:spPr>
          <a:xfrm>
            <a:off x="4144214" y="3118914"/>
            <a:ext cx="3932807" cy="2132676"/>
          </a:xfrm>
          <a:prstGeom prst="flowChartProcess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144214" y="3118914"/>
            <a:ext cx="329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5. SPEED UP</a:t>
            </a:r>
            <a:r>
              <a:rPr lang="en-US" dirty="0" smtClean="0"/>
              <a:t>: improve user experience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160" y="3098288"/>
            <a:ext cx="821874" cy="6830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238362" y="4420593"/>
            <a:ext cx="3533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i="1" dirty="0" smtClean="0"/>
              <a:t>(This result based on the most action of Welfare (Gift Delivery), typically action, unaffected by external condition (PC slow, user input heavy file…) between Apr-Jul and Aug-Nov.24)</a:t>
            </a:r>
            <a:endParaRPr lang="en-US" sz="12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64821" y="3800107"/>
            <a:ext cx="395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Reduce</a:t>
            </a:r>
            <a:r>
              <a:rPr lang="en-US" dirty="0" smtClean="0"/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26% </a:t>
            </a:r>
            <a:r>
              <a:rPr lang="en-US" dirty="0" smtClean="0"/>
              <a:t>up to </a:t>
            </a:r>
            <a:r>
              <a:rPr lang="en-US" sz="2400" b="1" dirty="0" smtClean="0">
                <a:solidFill>
                  <a:srgbClr val="0000FF"/>
                </a:solidFill>
              </a:rPr>
              <a:t>82%</a:t>
            </a:r>
            <a:r>
              <a:rPr lang="en-US" dirty="0" smtClean="0"/>
              <a:t> response time</a:t>
            </a:r>
            <a:endParaRPr lang="en-US" dirty="0"/>
          </a:p>
        </p:txBody>
      </p:sp>
      <p:sp>
        <p:nvSpPr>
          <p:cNvPr id="57" name="Flowchart: Process 56"/>
          <p:cNvSpPr/>
          <p:nvPr/>
        </p:nvSpPr>
        <p:spPr>
          <a:xfrm>
            <a:off x="8199651" y="3109899"/>
            <a:ext cx="3932807" cy="2132676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242664" y="3110993"/>
            <a:ext cx="3855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6. </a:t>
            </a:r>
            <a:r>
              <a:rPr lang="en-US" b="1" u="sng" dirty="0" smtClean="0">
                <a:solidFill>
                  <a:srgbClr val="FF0000"/>
                </a:solidFill>
              </a:rPr>
              <a:t>DISADVANTAGE</a:t>
            </a:r>
            <a:r>
              <a:rPr lang="en-US" dirty="0" smtClean="0"/>
              <a:t>: </a:t>
            </a:r>
          </a:p>
          <a:p>
            <a:r>
              <a:rPr lang="en-US" dirty="0" smtClean="0"/>
              <a:t>this version of ELK is free, not yet have Alert/Trigger warning to PIC (example: send email,..)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20034" y="4371640"/>
            <a:ext cx="3274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=&gt; Research to improve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9398" y="3993781"/>
            <a:ext cx="1058305" cy="699881"/>
          </a:xfrm>
          <a:prstGeom prst="rect">
            <a:avLst/>
          </a:prstGeom>
        </p:spPr>
      </p:pic>
      <p:sp>
        <p:nvSpPr>
          <p:cNvPr id="62" name="Rounded Rectangle 61"/>
          <p:cNvSpPr/>
          <p:nvPr/>
        </p:nvSpPr>
        <p:spPr>
          <a:xfrm>
            <a:off x="88777" y="5378394"/>
            <a:ext cx="12008926" cy="1125922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triped Right Arrow 62"/>
          <p:cNvSpPr/>
          <p:nvPr/>
        </p:nvSpPr>
        <p:spPr>
          <a:xfrm>
            <a:off x="48518" y="5083639"/>
            <a:ext cx="762505" cy="594816"/>
          </a:xfrm>
          <a:prstGeom prst="strip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33415" y="5270905"/>
            <a:ext cx="15095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00FF"/>
                </a:solidFill>
              </a:rPr>
              <a:t>NEXT ACTION</a:t>
            </a:r>
            <a:endParaRPr lang="en-US" b="1" u="sng" dirty="0">
              <a:solidFill>
                <a:srgbClr val="0000FF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44020" y="5682334"/>
            <a:ext cx="6471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/>
              <a:t>Option 1</a:t>
            </a:r>
            <a:r>
              <a:rPr lang="en-US" sz="1600" dirty="0" smtClean="0"/>
              <a:t>: Mr. Hung SMF research to integrate trigger in ELK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/>
              <a:t>Option 2</a:t>
            </a:r>
            <a:r>
              <a:rPr lang="en-US" sz="1600" dirty="0" smtClean="0"/>
              <a:t>: Combine with </a:t>
            </a:r>
            <a:r>
              <a:rPr lang="en-US" sz="1600" b="1" u="sng" dirty="0" err="1" smtClean="0"/>
              <a:t>Grafana</a:t>
            </a:r>
            <a:r>
              <a:rPr lang="en-US" sz="1600" dirty="0" smtClean="0"/>
              <a:t> dashboard (already installed and trigger)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5643460" y="5418813"/>
            <a:ext cx="429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2. Improvement </a:t>
            </a:r>
            <a:r>
              <a:rPr lang="en-US" dirty="0" smtClean="0"/>
              <a:t>the disadvantage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441981" y="5447727"/>
            <a:ext cx="315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Target </a:t>
            </a:r>
            <a:r>
              <a:rPr lang="en-US" dirty="0" smtClean="0"/>
              <a:t>only</a:t>
            </a:r>
          </a:p>
          <a:p>
            <a:r>
              <a:rPr lang="en-US" dirty="0" smtClean="0"/>
              <a:t>0 -&gt; 0.5 system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2805</TotalTime>
  <Words>1120</Words>
  <Application>Microsoft Office PowerPoint</Application>
  <PresentationFormat>Widescreen</PresentationFormat>
  <Paragraphs>310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Meiryo UI</vt:lpstr>
      <vt:lpstr>Arial</vt:lpstr>
      <vt:lpstr>Calibri</vt:lpstr>
      <vt:lpstr>Calibri Light</vt:lpstr>
      <vt:lpstr>Courier New</vt:lpstr>
      <vt:lpstr>Wingdings</vt:lpstr>
      <vt:lpstr>Office Theme</vt:lpstr>
      <vt:lpstr>Application - TS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Huong</dc:creator>
  <cp:lastModifiedBy>Nguyen Van Huong</cp:lastModifiedBy>
  <cp:revision>472</cp:revision>
  <dcterms:created xsi:type="dcterms:W3CDTF">2025-01-09T04:36:50Z</dcterms:created>
  <dcterms:modified xsi:type="dcterms:W3CDTF">2025-01-17T08:29:33Z</dcterms:modified>
</cp:coreProperties>
</file>