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7" r:id="rId2"/>
    <p:sldId id="274" r:id="rId3"/>
    <p:sldId id="272" r:id="rId4"/>
    <p:sldId id="271" r:id="rId5"/>
    <p:sldId id="258" r:id="rId6"/>
    <p:sldId id="260" r:id="rId7"/>
    <p:sldId id="270" r:id="rId8"/>
    <p:sldId id="266" r:id="rId9"/>
    <p:sldId id="268" r:id="rId10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372" autoAdjust="0"/>
  </p:normalViewPr>
  <p:slideViewPr>
    <p:cSldViewPr snapToGrid="0">
      <p:cViewPr varScale="1">
        <p:scale>
          <a:sx n="84" d="100"/>
          <a:sy n="84" d="100"/>
        </p:scale>
        <p:origin x="23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qv-filesv\DATA\Planning%20Div\CO-PLAN\02.%20Plan\06.%20Factory%20Midterm%20Plan(confidential)\2024%20Midterm%20Plan\MTP\07.%20Summary\2024%20MTP%20data%20summary%202024072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cvn-filesv\DATA\Planning%20Div\Co-PL\16.Mid%20Term%20Plan\24&#24180;\1.%20IJ\00.%20Report\Database\Production\Reporting%20Graph%20202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MIDTERM PLAN CELL SIMULATION _KEEP CURRENT CELL CAPACITY</a:t>
            </a:r>
          </a:p>
        </c:rich>
      </c:tx>
      <c:layout>
        <c:manualLayout>
          <c:xMode val="edge"/>
          <c:yMode val="edge"/>
          <c:x val="0.18966360506934551"/>
          <c:y val="1.01015242961544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169395378447135E-2"/>
          <c:y val="6.2259129318064793E-2"/>
          <c:w val="0.96473869989378924"/>
          <c:h val="0.67246563095552481"/>
        </c:manualLayout>
      </c:layout>
      <c:barChart>
        <c:barDir val="col"/>
        <c:grouping val="stacked"/>
        <c:varyColors val="0"/>
        <c:ser>
          <c:idx val="5"/>
          <c:order val="2"/>
          <c:tx>
            <c:strRef>
              <c:f>Data!$F$101</c:f>
              <c:strCache>
                <c:ptCount val="1"/>
                <c:pt idx="0">
                  <c:v>Elmina/Esna/Eluru/Delhi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Data!$G$101:$AP$101</c:f>
              <c:numCache>
                <c:formatCode>General</c:formatCode>
                <c:ptCount val="3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11</c:v>
                </c:pt>
                <c:pt idx="11">
                  <c:v>10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11</c:v>
                </c:pt>
                <c:pt idx="16">
                  <c:v>10</c:v>
                </c:pt>
                <c:pt idx="17">
                  <c:v>9</c:v>
                </c:pt>
                <c:pt idx="18">
                  <c:v>6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C-4FAF-9FCB-7D69B90B6791}"/>
            </c:ext>
          </c:extLst>
        </c:ser>
        <c:ser>
          <c:idx val="6"/>
          <c:order val="3"/>
          <c:tx>
            <c:strRef>
              <c:f>Data!$F$102</c:f>
              <c:strCache>
                <c:ptCount val="1"/>
                <c:pt idx="0">
                  <c:v>Esna X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Data!$G$102:$AP$102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  <c:pt idx="28">
                  <c:v>13</c:v>
                </c:pt>
                <c:pt idx="29">
                  <c:v>12</c:v>
                </c:pt>
                <c:pt idx="30">
                  <c:v>14</c:v>
                </c:pt>
                <c:pt idx="31">
                  <c:v>12</c:v>
                </c:pt>
                <c:pt idx="32">
                  <c:v>12</c:v>
                </c:pt>
                <c:pt idx="33">
                  <c:v>14</c:v>
                </c:pt>
                <c:pt idx="34">
                  <c:v>14</c:v>
                </c:pt>
                <c:pt idx="3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BC-4FAF-9FCB-7D69B90B6791}"/>
            </c:ext>
          </c:extLst>
        </c:ser>
        <c:ser>
          <c:idx val="7"/>
          <c:order val="4"/>
          <c:tx>
            <c:strRef>
              <c:f>Data!$F$103</c:f>
              <c:strCache>
                <c:ptCount val="1"/>
                <c:pt idx="0">
                  <c:v>Edea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Data!$G$103:$AP$103</c:f>
              <c:numCache>
                <c:formatCode>General</c:formatCode>
                <c:ptCount val="36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11</c:v>
                </c:pt>
                <c:pt idx="11">
                  <c:v>10</c:v>
                </c:pt>
                <c:pt idx="12">
                  <c:v>10</c:v>
                </c:pt>
                <c:pt idx="13">
                  <c:v>11</c:v>
                </c:pt>
                <c:pt idx="14">
                  <c:v>10</c:v>
                </c:pt>
                <c:pt idx="15">
                  <c:v>11</c:v>
                </c:pt>
                <c:pt idx="16">
                  <c:v>10</c:v>
                </c:pt>
                <c:pt idx="17">
                  <c:v>9</c:v>
                </c:pt>
                <c:pt idx="18">
                  <c:v>10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6</c:v>
                </c:pt>
                <c:pt idx="23">
                  <c:v>6</c:v>
                </c:pt>
                <c:pt idx="24">
                  <c:v>7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BC-4FAF-9FCB-7D69B90B6791}"/>
            </c:ext>
          </c:extLst>
        </c:ser>
        <c:ser>
          <c:idx val="8"/>
          <c:order val="5"/>
          <c:tx>
            <c:strRef>
              <c:f>Data!$F$104</c:f>
              <c:strCache>
                <c:ptCount val="1"/>
                <c:pt idx="0">
                  <c:v>Edea X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Data!$G$104:$AP$104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BC-4FAF-9FCB-7D69B90B6791}"/>
            </c:ext>
          </c:extLst>
        </c:ser>
        <c:ser>
          <c:idx val="9"/>
          <c:order val="6"/>
          <c:tx>
            <c:strRef>
              <c:f>Data!$F$105</c:f>
              <c:strCache>
                <c:ptCount val="1"/>
                <c:pt idx="0">
                  <c:v>Elista/Zebra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Data!$G$105:$AP$105</c:f>
              <c:numCache>
                <c:formatCode>General</c:formatCode>
                <c:ptCount val="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BC-4FAF-9FCB-7D69B90B6791}"/>
            </c:ext>
          </c:extLst>
        </c:ser>
        <c:ser>
          <c:idx val="10"/>
          <c:order val="7"/>
          <c:tx>
            <c:strRef>
              <c:f>Data!$F$106</c:f>
              <c:strCache>
                <c:ptCount val="1"/>
                <c:pt idx="0">
                  <c:v>Seattle/Vista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Data!$G$106:$AP$106</c:f>
              <c:numCache>
                <c:formatCode>General</c:formatCode>
                <c:ptCount val="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ABC-4FAF-9FCB-7D69B90B6791}"/>
            </c:ext>
          </c:extLst>
        </c:ser>
        <c:ser>
          <c:idx val="11"/>
          <c:order val="8"/>
          <c:tx>
            <c:strRef>
              <c:f>Data!$F$107</c:f>
              <c:strCache>
                <c:ptCount val="1"/>
                <c:pt idx="0">
                  <c:v>Seallte X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Data!$G$107:$AP$107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BC-4FAF-9FCB-7D69B90B6791}"/>
            </c:ext>
          </c:extLst>
        </c:ser>
        <c:ser>
          <c:idx val="12"/>
          <c:order val="9"/>
          <c:tx>
            <c:strRef>
              <c:f>Data!$F$108</c:f>
              <c:strCache>
                <c:ptCount val="1"/>
                <c:pt idx="0">
                  <c:v>Houston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Data!$G$108:$AP$108</c:f>
              <c:numCache>
                <c:formatCode>General</c:formatCode>
                <c:ptCount val="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ABC-4FAF-9FCB-7D69B90B6791}"/>
            </c:ext>
          </c:extLst>
        </c:ser>
        <c:ser>
          <c:idx val="13"/>
          <c:order val="10"/>
          <c:tx>
            <c:strRef>
              <c:f>Data!$F$109</c:f>
              <c:strCache>
                <c:ptCount val="1"/>
                <c:pt idx="0">
                  <c:v>Hyde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Data!$G$109:$AP$109</c:f>
              <c:numCache>
                <c:formatCode>General</c:formatCode>
                <c:ptCount val="3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BC-4FAF-9FCB-7D69B90B6791}"/>
            </c:ext>
          </c:extLst>
        </c:ser>
        <c:ser>
          <c:idx val="14"/>
          <c:order val="11"/>
          <c:tx>
            <c:strRef>
              <c:f>Data!$F$110</c:f>
              <c:strCache>
                <c:ptCount val="1"/>
                <c:pt idx="0">
                  <c:v>Hyde X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Data!$G$110:$AP$110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ABC-4FAF-9FCB-7D69B90B6791}"/>
            </c:ext>
          </c:extLst>
        </c:ser>
        <c:ser>
          <c:idx val="15"/>
          <c:order val="12"/>
          <c:tx>
            <c:strRef>
              <c:f>Data!$F$111</c:f>
              <c:strCache>
                <c:ptCount val="1"/>
                <c:pt idx="0">
                  <c:v>HO CISS A3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Data!$G$111:$AP$111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BC-4FAF-9FCB-7D69B90B6791}"/>
            </c:ext>
          </c:extLst>
        </c:ser>
        <c:ser>
          <c:idx val="16"/>
          <c:order val="13"/>
          <c:tx>
            <c:strRef>
              <c:f>Data!$F$112</c:f>
              <c:strCache>
                <c:ptCount val="1"/>
                <c:pt idx="0">
                  <c:v>Laoag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Data!$G$112:$AP$112</c:f>
              <c:numCache>
                <c:formatCode>General</c:formatCode>
                <c:ptCount val="3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ABC-4FAF-9FCB-7D69B90B6791}"/>
            </c:ext>
          </c:extLst>
        </c:ser>
        <c:ser>
          <c:idx val="17"/>
          <c:order val="14"/>
          <c:tx>
            <c:strRef>
              <c:f>Data!$F$113</c:f>
              <c:strCache>
                <c:ptCount val="1"/>
                <c:pt idx="0">
                  <c:v>Lima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Data!$G$113:$AP$113</c:f>
              <c:numCache>
                <c:formatCode>General</c:formatCode>
                <c:ptCount val="3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ABC-4FAF-9FCB-7D69B90B6791}"/>
            </c:ext>
          </c:extLst>
        </c:ser>
        <c:ser>
          <c:idx val="18"/>
          <c:order val="15"/>
          <c:tx>
            <c:strRef>
              <c:f>Data!$F$114</c:f>
              <c:strCache>
                <c:ptCount val="1"/>
                <c:pt idx="0">
                  <c:v>Uxmal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Data!$G$114:$AP$114</c:f>
              <c:numCache>
                <c:formatCode>General</c:formatCode>
                <c:ptCount val="36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6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ABC-4FAF-9FCB-7D69B90B6791}"/>
            </c:ext>
          </c:extLst>
        </c:ser>
        <c:ser>
          <c:idx val="19"/>
          <c:order val="16"/>
          <c:tx>
            <c:strRef>
              <c:f>Data!$F$115</c:f>
              <c:strCache>
                <c:ptCount val="1"/>
                <c:pt idx="0">
                  <c:v>Uxma X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Data!$G$115:$AP$115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  <c:pt idx="19">
                  <c:v>7</c:v>
                </c:pt>
                <c:pt idx="20">
                  <c:v>5</c:v>
                </c:pt>
                <c:pt idx="21">
                  <c:v>6</c:v>
                </c:pt>
                <c:pt idx="22">
                  <c:v>5</c:v>
                </c:pt>
                <c:pt idx="23">
                  <c:v>5</c:v>
                </c:pt>
                <c:pt idx="24">
                  <c:v>3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ABC-4FAF-9FCB-7D69B90B6791}"/>
            </c:ext>
          </c:extLst>
        </c:ser>
        <c:ser>
          <c:idx val="20"/>
          <c:order val="17"/>
          <c:tx>
            <c:strRef>
              <c:f>Data!$F$116</c:f>
              <c:strCache>
                <c:ptCount val="1"/>
                <c:pt idx="0">
                  <c:v>Monroe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Data!$G$116:$AP$116</c:f>
              <c:numCache>
                <c:formatCode>General</c:formatCode>
                <c:ptCount val="3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ABC-4FAF-9FCB-7D69B90B6791}"/>
            </c:ext>
          </c:extLst>
        </c:ser>
        <c:ser>
          <c:idx val="21"/>
          <c:order val="18"/>
          <c:tx>
            <c:strRef>
              <c:f>Data!$F$117</c:f>
              <c:strCache>
                <c:ptCount val="1"/>
                <c:pt idx="0">
                  <c:v>Volos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Data!$G$117:$AP$117</c:f>
              <c:numCache>
                <c:formatCode>General</c:formatCode>
                <c:ptCount val="3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ABC-4FAF-9FCB-7D69B90B6791}"/>
            </c:ext>
          </c:extLst>
        </c:ser>
        <c:ser>
          <c:idx val="22"/>
          <c:order val="19"/>
          <c:tx>
            <c:strRef>
              <c:f>Data!$F$118</c:f>
              <c:strCache>
                <c:ptCount val="1"/>
                <c:pt idx="0">
                  <c:v>Fes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Data!$G$118:$AP$118</c:f>
              <c:numCache>
                <c:formatCode>General</c:formatCode>
                <c:ptCount val="3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ABC-4FAF-9FCB-7D69B90B6791}"/>
            </c:ext>
          </c:extLst>
        </c:ser>
        <c:ser>
          <c:idx val="23"/>
          <c:order val="20"/>
          <c:tx>
            <c:strRef>
              <c:f>Data!$F$119</c:f>
              <c:strCache>
                <c:ptCount val="1"/>
                <c:pt idx="0">
                  <c:v>VolosX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Data!$G$119:$AP$119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3</c:v>
                </c:pt>
                <c:pt idx="7">
                  <c:v>7</c:v>
                </c:pt>
                <c:pt idx="8">
                  <c:v>7</c:v>
                </c:pt>
                <c:pt idx="9">
                  <c:v>8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8</c:v>
                </c:pt>
                <c:pt idx="17">
                  <c:v>8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10</c:v>
                </c:pt>
                <c:pt idx="22">
                  <c:v>8</c:v>
                </c:pt>
                <c:pt idx="23">
                  <c:v>9</c:v>
                </c:pt>
                <c:pt idx="24">
                  <c:v>10</c:v>
                </c:pt>
                <c:pt idx="25">
                  <c:v>10</c:v>
                </c:pt>
                <c:pt idx="26">
                  <c:v>11</c:v>
                </c:pt>
                <c:pt idx="27">
                  <c:v>10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ABC-4FAF-9FCB-7D69B90B6791}"/>
            </c:ext>
          </c:extLst>
        </c:ser>
        <c:ser>
          <c:idx val="24"/>
          <c:order val="21"/>
          <c:tx>
            <c:strRef>
              <c:f>Data!$F$120</c:f>
              <c:strCache>
                <c:ptCount val="1"/>
                <c:pt idx="0">
                  <c:v>FesX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Data!$G$120:$AP$120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3</c:v>
                </c:pt>
                <c:pt idx="19">
                  <c:v>2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ABC-4FAF-9FCB-7D69B90B6791}"/>
            </c:ext>
          </c:extLst>
        </c:ser>
        <c:ser>
          <c:idx val="25"/>
          <c:order val="22"/>
          <c:tx>
            <c:strRef>
              <c:f>Data!$F$121</c:f>
              <c:strCache>
                <c:ptCount val="1"/>
                <c:pt idx="0">
                  <c:v>Hobbs1  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Data!$G$121:$AP$121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ABC-4FAF-9FCB-7D69B90B6791}"/>
            </c:ext>
          </c:extLst>
        </c:ser>
        <c:ser>
          <c:idx val="26"/>
          <c:order val="23"/>
          <c:tx>
            <c:strRef>
              <c:f>Data!$F$122</c:f>
              <c:strCache>
                <c:ptCount val="1"/>
                <c:pt idx="0">
                  <c:v>Brisbane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Data!$G$122:$AP$122</c:f>
              <c:numCache>
                <c:formatCode>General</c:formatCode>
                <c:ptCount val="36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6</c:v>
                </c:pt>
                <c:pt idx="21">
                  <c:v>3</c:v>
                </c:pt>
                <c:pt idx="22">
                  <c:v>3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3</c:v>
                </c:pt>
                <c:pt idx="27">
                  <c:v>3</c:v>
                </c:pt>
                <c:pt idx="28">
                  <c:v>4</c:v>
                </c:pt>
                <c:pt idx="29">
                  <c:v>4</c:v>
                </c:pt>
                <c:pt idx="30">
                  <c:v>3</c:v>
                </c:pt>
                <c:pt idx="31">
                  <c:v>2</c:v>
                </c:pt>
                <c:pt idx="32">
                  <c:v>5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ABC-4FAF-9FCB-7D69B90B6791}"/>
            </c:ext>
          </c:extLst>
        </c:ser>
        <c:ser>
          <c:idx val="27"/>
          <c:order val="24"/>
          <c:tx>
            <c:strRef>
              <c:f>Data!$F$123</c:f>
              <c:strCache>
                <c:ptCount val="1"/>
                <c:pt idx="0">
                  <c:v>Torino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Data!$G$123:$AP$123</c:f>
              <c:numCache>
                <c:formatCode>General</c:formatCode>
                <c:ptCount val="3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ABC-4FAF-9FCB-7D69B90B6791}"/>
            </c:ext>
          </c:extLst>
        </c:ser>
        <c:ser>
          <c:idx val="28"/>
          <c:order val="25"/>
          <c:tx>
            <c:strRef>
              <c:f>Data!$F$124</c:f>
              <c:strCache>
                <c:ptCount val="1"/>
                <c:pt idx="0">
                  <c:v>Torino X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Data!$G$124:$AP$124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BABC-4FAF-9FCB-7D69B90B6791}"/>
            </c:ext>
          </c:extLst>
        </c:ser>
        <c:ser>
          <c:idx val="29"/>
          <c:order val="26"/>
          <c:tx>
            <c:strRef>
              <c:f>Data!$F$125</c:f>
              <c:strCache>
                <c:ptCount val="1"/>
                <c:pt idx="0">
                  <c:v>V512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Data!$G$125:$AP$125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ABC-4FAF-9FCB-7D69B90B6791}"/>
            </c:ext>
          </c:extLst>
        </c:ser>
        <c:ser>
          <c:idx val="30"/>
          <c:order val="27"/>
          <c:tx>
            <c:strRef>
              <c:f>Data!$F$126</c:f>
              <c:strCache>
                <c:ptCount val="1"/>
                <c:pt idx="0">
                  <c:v>V513 (A3)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Data!$G$126:$AP$126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BABC-4FAF-9FCB-7D69B90B6791}"/>
            </c:ext>
          </c:extLst>
        </c:ser>
        <c:ser>
          <c:idx val="31"/>
          <c:order val="28"/>
          <c:tx>
            <c:strRef>
              <c:f>Data!$F$127</c:f>
              <c:strCache>
                <c:ptCount val="1"/>
                <c:pt idx="0">
                  <c:v>Entry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Data!$G$127:$AP$127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4</c:v>
                </c:pt>
                <c:pt idx="25">
                  <c:v>8</c:v>
                </c:pt>
                <c:pt idx="26">
                  <c:v>8</c:v>
                </c:pt>
                <c:pt idx="27">
                  <c:v>9</c:v>
                </c:pt>
                <c:pt idx="28">
                  <c:v>10</c:v>
                </c:pt>
                <c:pt idx="29">
                  <c:v>11</c:v>
                </c:pt>
                <c:pt idx="30">
                  <c:v>9</c:v>
                </c:pt>
                <c:pt idx="31">
                  <c:v>12</c:v>
                </c:pt>
                <c:pt idx="32">
                  <c:v>9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BABC-4FAF-9FCB-7D69B90B6791}"/>
            </c:ext>
          </c:extLst>
        </c:ser>
        <c:ser>
          <c:idx val="32"/>
          <c:order val="29"/>
          <c:tx>
            <c:strRef>
              <c:f>Data!$F$128</c:f>
              <c:strCache>
                <c:ptCount val="1"/>
                <c:pt idx="0">
                  <c:v>Lapaz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Data!$G$128:$AP$128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ABC-4FAF-9FCB-7D69B90B6791}"/>
            </c:ext>
          </c:extLst>
        </c:ser>
        <c:ser>
          <c:idx val="33"/>
          <c:order val="30"/>
          <c:tx>
            <c:strRef>
              <c:f>Data!$F$129</c:f>
              <c:strCache>
                <c:ptCount val="1"/>
                <c:pt idx="0">
                  <c:v>A2450/2460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Data!$G$129:$AP$129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BABC-4FAF-9FCB-7D69B90B6791}"/>
            </c:ext>
          </c:extLst>
        </c:ser>
        <c:ser>
          <c:idx val="34"/>
          <c:order val="31"/>
          <c:tx>
            <c:strRef>
              <c:f>Data!$F$130</c:f>
              <c:strCache>
                <c:ptCount val="1"/>
                <c:pt idx="0">
                  <c:v>Lille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Data!$G$130:$AP$130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ABC-4FAF-9FCB-7D69B90B67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3060415"/>
        <c:axId val="513050431"/>
      </c:barChart>
      <c:lineChart>
        <c:grouping val="standard"/>
        <c:varyColors val="0"/>
        <c:ser>
          <c:idx val="0"/>
          <c:order val="0"/>
          <c:tx>
            <c:strRef>
              <c:f>Data!$F$96</c:f>
              <c:strCache>
                <c:ptCount val="1"/>
                <c:pt idx="0">
                  <c:v>Cell capa</c:v>
                </c:pt>
              </c:strCache>
            </c:strRef>
          </c:tx>
          <c:spPr>
            <a:ln w="381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Data!$G$96:$AP$96</c:f>
              <c:numCache>
                <c:formatCode>General</c:formatCode>
                <c:ptCount val="36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51</c:v>
                </c:pt>
                <c:pt idx="11">
                  <c:v>51</c:v>
                </c:pt>
                <c:pt idx="12">
                  <c:v>59</c:v>
                </c:pt>
                <c:pt idx="13">
                  <c:v>59</c:v>
                </c:pt>
                <c:pt idx="14">
                  <c:v>59</c:v>
                </c:pt>
                <c:pt idx="15">
                  <c:v>59</c:v>
                </c:pt>
                <c:pt idx="16">
                  <c:v>59</c:v>
                </c:pt>
                <c:pt idx="17">
                  <c:v>59</c:v>
                </c:pt>
                <c:pt idx="18">
                  <c:v>59</c:v>
                </c:pt>
                <c:pt idx="19">
                  <c:v>59</c:v>
                </c:pt>
                <c:pt idx="20">
                  <c:v>59</c:v>
                </c:pt>
                <c:pt idx="21">
                  <c:v>59</c:v>
                </c:pt>
                <c:pt idx="22">
                  <c:v>59</c:v>
                </c:pt>
                <c:pt idx="23">
                  <c:v>59</c:v>
                </c:pt>
                <c:pt idx="24">
                  <c:v>59</c:v>
                </c:pt>
                <c:pt idx="25">
                  <c:v>59</c:v>
                </c:pt>
                <c:pt idx="26">
                  <c:v>59</c:v>
                </c:pt>
                <c:pt idx="27">
                  <c:v>59</c:v>
                </c:pt>
                <c:pt idx="28">
                  <c:v>59</c:v>
                </c:pt>
                <c:pt idx="29">
                  <c:v>59</c:v>
                </c:pt>
                <c:pt idx="30">
                  <c:v>59</c:v>
                </c:pt>
                <c:pt idx="31">
                  <c:v>59</c:v>
                </c:pt>
                <c:pt idx="32">
                  <c:v>59</c:v>
                </c:pt>
                <c:pt idx="33">
                  <c:v>59</c:v>
                </c:pt>
                <c:pt idx="34">
                  <c:v>59</c:v>
                </c:pt>
                <c:pt idx="35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BABC-4FAF-9FCB-7D69B90B6791}"/>
            </c:ext>
          </c:extLst>
        </c:ser>
        <c:ser>
          <c:idx val="4"/>
          <c:order val="1"/>
          <c:tx>
            <c:strRef>
              <c:f>Data!$F$100</c:f>
              <c:strCache>
                <c:ptCount val="1"/>
                <c:pt idx="0">
                  <c:v>TTL TL+TS+CHT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Data!$G$94:$AP$95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2025</c:v>
                  </c:pt>
                  <c:pt idx="12">
                    <c:v>2026</c:v>
                  </c:pt>
                  <c:pt idx="24">
                    <c:v>2027</c:v>
                  </c:pt>
                </c:lvl>
              </c:multiLvlStrCache>
            </c:multiLvlStrRef>
          </c:cat>
          <c:val>
            <c:numRef>
              <c:f>Data!$G$100:$AP$100</c:f>
              <c:numCache>
                <c:formatCode>General</c:formatCode>
                <c:ptCount val="36"/>
                <c:pt idx="0">
                  <c:v>53</c:v>
                </c:pt>
                <c:pt idx="1">
                  <c:v>51</c:v>
                </c:pt>
                <c:pt idx="2">
                  <c:v>51</c:v>
                </c:pt>
                <c:pt idx="3">
                  <c:v>50</c:v>
                </c:pt>
                <c:pt idx="4">
                  <c:v>52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57</c:v>
                </c:pt>
                <c:pt idx="9">
                  <c:v>56</c:v>
                </c:pt>
                <c:pt idx="10">
                  <c:v>60</c:v>
                </c:pt>
                <c:pt idx="11">
                  <c:v>58</c:v>
                </c:pt>
                <c:pt idx="12">
                  <c:v>60</c:v>
                </c:pt>
                <c:pt idx="13">
                  <c:v>64</c:v>
                </c:pt>
                <c:pt idx="14">
                  <c:v>63</c:v>
                </c:pt>
                <c:pt idx="15">
                  <c:v>64</c:v>
                </c:pt>
                <c:pt idx="16">
                  <c:v>60</c:v>
                </c:pt>
                <c:pt idx="17">
                  <c:v>57</c:v>
                </c:pt>
                <c:pt idx="18">
                  <c:v>59</c:v>
                </c:pt>
                <c:pt idx="19">
                  <c:v>61</c:v>
                </c:pt>
                <c:pt idx="20">
                  <c:v>64</c:v>
                </c:pt>
                <c:pt idx="21">
                  <c:v>61</c:v>
                </c:pt>
                <c:pt idx="22">
                  <c:v>58</c:v>
                </c:pt>
                <c:pt idx="23">
                  <c:v>60</c:v>
                </c:pt>
                <c:pt idx="24">
                  <c:v>64</c:v>
                </c:pt>
                <c:pt idx="25">
                  <c:v>64</c:v>
                </c:pt>
                <c:pt idx="26">
                  <c:v>65</c:v>
                </c:pt>
                <c:pt idx="27">
                  <c:v>65</c:v>
                </c:pt>
                <c:pt idx="28">
                  <c:v>63</c:v>
                </c:pt>
                <c:pt idx="29">
                  <c:v>61</c:v>
                </c:pt>
                <c:pt idx="30">
                  <c:v>66</c:v>
                </c:pt>
                <c:pt idx="31">
                  <c:v>66</c:v>
                </c:pt>
                <c:pt idx="32">
                  <c:v>67</c:v>
                </c:pt>
                <c:pt idx="33">
                  <c:v>68</c:v>
                </c:pt>
                <c:pt idx="34">
                  <c:v>68</c:v>
                </c:pt>
                <c:pt idx="35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BABC-4FAF-9FCB-7D69B90B67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3060415"/>
        <c:axId val="513050431"/>
      </c:lineChart>
      <c:catAx>
        <c:axId val="513060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050431"/>
        <c:crosses val="autoZero"/>
        <c:auto val="1"/>
        <c:lblAlgn val="ctr"/>
        <c:lblOffset val="100"/>
        <c:noMultiLvlLbl val="0"/>
      </c:catAx>
      <c:valAx>
        <c:axId val="51305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060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909494353121588"/>
          <c:y val="0.85469058606810699"/>
          <c:w val="0.60691268936818799"/>
          <c:h val="0.135182204642028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50000"/>
        </a:schemeClr>
      </a:solidFill>
      <a:round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CVN-Production (MTP+)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Sheet1!$D$8</c:f>
              <c:strCache>
                <c:ptCount val="1"/>
                <c:pt idx="0">
                  <c:v>TS-IJ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Sheet1!$E$7:$H$7</c:f>
              <c:strCache>
                <c:ptCount val="4"/>
                <c:pt idx="0">
                  <c:v>24Y</c:v>
                </c:pt>
                <c:pt idx="1">
                  <c:v>25Y</c:v>
                </c:pt>
                <c:pt idx="2">
                  <c:v>26Y</c:v>
                </c:pt>
                <c:pt idx="3">
                  <c:v>27Y</c:v>
                </c:pt>
              </c:strCache>
            </c:strRef>
          </c:cat>
          <c:val>
            <c:numRef>
              <c:f>Sheet1!$E$8:$H$8</c:f>
              <c:numCache>
                <c:formatCode>General</c:formatCode>
                <c:ptCount val="4"/>
                <c:pt idx="0" formatCode="_(* #,##0_);_(* \(#,##0\);_(* &quot;-&quot;??_);_(@_)">
                  <c:v>4041</c:v>
                </c:pt>
                <c:pt idx="1">
                  <c:v>1723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14-435B-8FAA-9AE72B677D73}"/>
            </c:ext>
          </c:extLst>
        </c:ser>
        <c:ser>
          <c:idx val="1"/>
          <c:order val="1"/>
          <c:tx>
            <c:strRef>
              <c:f>Sheet1!$D$9</c:f>
              <c:strCache>
                <c:ptCount val="1"/>
                <c:pt idx="0">
                  <c:v>TS-LBP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Sheet1!$E$7:$H$7</c:f>
              <c:strCache>
                <c:ptCount val="4"/>
                <c:pt idx="0">
                  <c:v>24Y</c:v>
                </c:pt>
                <c:pt idx="1">
                  <c:v>25Y</c:v>
                </c:pt>
                <c:pt idx="2">
                  <c:v>26Y</c:v>
                </c:pt>
                <c:pt idx="3">
                  <c:v>27Y</c:v>
                </c:pt>
              </c:strCache>
            </c:strRef>
          </c:cat>
          <c:val>
            <c:numRef>
              <c:f>Sheet1!$E$9:$H$9</c:f>
              <c:numCache>
                <c:formatCode>General</c:formatCode>
                <c:ptCount val="4"/>
                <c:pt idx="0" formatCode="_(* #,##0_);_(* \(#,##0\);_(* &quot;-&quot;??_);_(@_)">
                  <c:v>1521</c:v>
                </c:pt>
                <c:pt idx="1">
                  <c:v>2807</c:v>
                </c:pt>
                <c:pt idx="2">
                  <c:v>3636</c:v>
                </c:pt>
                <c:pt idx="3">
                  <c:v>3121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14-435B-8FAA-9AE72B677D73}"/>
            </c:ext>
          </c:extLst>
        </c:ser>
        <c:ser>
          <c:idx val="2"/>
          <c:order val="2"/>
          <c:tx>
            <c:strRef>
              <c:f>Sheet1!$D$10</c:f>
              <c:strCache>
                <c:ptCount val="1"/>
                <c:pt idx="0">
                  <c:v>TL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Sheet1!$E$7:$H$7</c:f>
              <c:strCache>
                <c:ptCount val="4"/>
                <c:pt idx="0">
                  <c:v>24Y</c:v>
                </c:pt>
                <c:pt idx="1">
                  <c:v>25Y</c:v>
                </c:pt>
                <c:pt idx="2">
                  <c:v>26Y</c:v>
                </c:pt>
                <c:pt idx="3">
                  <c:v>27Y</c:v>
                </c:pt>
              </c:strCache>
            </c:strRef>
          </c:cat>
          <c:val>
            <c:numRef>
              <c:f>Sheet1!$E$10:$H$10</c:f>
              <c:numCache>
                <c:formatCode>General</c:formatCode>
                <c:ptCount val="4"/>
                <c:pt idx="0" formatCode="_(* #,##0_);_(* \(#,##0\);_(* &quot;-&quot;??_);_(@_)">
                  <c:v>5893</c:v>
                </c:pt>
                <c:pt idx="1">
                  <c:v>10079</c:v>
                </c:pt>
                <c:pt idx="2">
                  <c:v>13574</c:v>
                </c:pt>
                <c:pt idx="3">
                  <c:v>14248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14-435B-8FAA-9AE72B677D73}"/>
            </c:ext>
          </c:extLst>
        </c:ser>
        <c:ser>
          <c:idx val="3"/>
          <c:order val="3"/>
          <c:tx>
            <c:strRef>
              <c:f>Sheet1!$D$11</c:f>
              <c:strCache>
                <c:ptCount val="1"/>
                <c:pt idx="0">
                  <c:v>QV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Sheet1!$E$7:$H$7</c:f>
              <c:strCache>
                <c:ptCount val="4"/>
                <c:pt idx="0">
                  <c:v>24Y</c:v>
                </c:pt>
                <c:pt idx="1">
                  <c:v>25Y</c:v>
                </c:pt>
                <c:pt idx="2">
                  <c:v>26Y</c:v>
                </c:pt>
                <c:pt idx="3">
                  <c:v>27Y</c:v>
                </c:pt>
              </c:strCache>
            </c:strRef>
          </c:cat>
          <c:val>
            <c:numRef>
              <c:f>Sheet1!$E$11:$H$11</c:f>
              <c:numCache>
                <c:formatCode>General</c:formatCode>
                <c:ptCount val="4"/>
                <c:pt idx="0" formatCode="_(* #,##0_);_(* \(#,##0\);_(* &quot;-&quot;??_);_(@_)">
                  <c:v>5424</c:v>
                </c:pt>
                <c:pt idx="1">
                  <c:v>4938</c:v>
                </c:pt>
                <c:pt idx="2">
                  <c:v>5206</c:v>
                </c:pt>
                <c:pt idx="3">
                  <c:v>5809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14-435B-8FAA-9AE72B677D73}"/>
            </c:ext>
          </c:extLst>
        </c:ser>
        <c:ser>
          <c:idx val="4"/>
          <c:order val="4"/>
          <c:tx>
            <c:strRef>
              <c:f>Sheet1!$D$12</c:f>
              <c:strCache>
                <c:ptCount val="1"/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Sheet1!$E$7:$H$7</c:f>
              <c:strCache>
                <c:ptCount val="4"/>
                <c:pt idx="0">
                  <c:v>24Y</c:v>
                </c:pt>
                <c:pt idx="1">
                  <c:v>25Y</c:v>
                </c:pt>
                <c:pt idx="2">
                  <c:v>26Y</c:v>
                </c:pt>
                <c:pt idx="3">
                  <c:v>27Y</c:v>
                </c:pt>
              </c:strCache>
            </c:strRef>
          </c:cat>
          <c:val>
            <c:numRef>
              <c:f>Sheet1!$E$12:$H$12</c:f>
              <c:numCache>
                <c:formatCode>_(* #,##0_);_(* \(#,##0\);_(* "-"??_);_(@_)</c:formatCode>
                <c:ptCount val="4"/>
                <c:pt idx="0">
                  <c:v>16879</c:v>
                </c:pt>
                <c:pt idx="1">
                  <c:v>19547</c:v>
                </c:pt>
                <c:pt idx="2">
                  <c:v>22416</c:v>
                </c:pt>
                <c:pt idx="3">
                  <c:v>23178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14-435B-8FAA-9AE72B677D73}"/>
            </c:ext>
          </c:extLst>
        </c:ser>
        <c:ser>
          <c:idx val="5"/>
          <c:order val="5"/>
          <c:tx>
            <c:strRef>
              <c:f>Sheet1!$D$13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Sheet1!$E$7:$H$7</c:f>
              <c:strCache>
                <c:ptCount val="4"/>
                <c:pt idx="0">
                  <c:v>24Y</c:v>
                </c:pt>
                <c:pt idx="1">
                  <c:v>25Y</c:v>
                </c:pt>
                <c:pt idx="2">
                  <c:v>26Y</c:v>
                </c:pt>
                <c:pt idx="3">
                  <c:v>27Y</c:v>
                </c:pt>
              </c:strCache>
            </c:strRef>
          </c:cat>
          <c:val>
            <c:numRef>
              <c:f>Sheet1!$E$13:$H$13</c:f>
              <c:numCache>
                <c:formatCode>0%</c:formatCode>
                <c:ptCount val="4"/>
                <c:pt idx="1">
                  <c:v>1.1580662361514307</c:v>
                </c:pt>
                <c:pt idx="2">
                  <c:v>1.1467744410907044</c:v>
                </c:pt>
                <c:pt idx="3">
                  <c:v>1.0339935760171306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14-435B-8FAA-9AE72B677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3728896"/>
        <c:axId val="1013725152"/>
      </c:barChart>
      <c:catAx>
        <c:axId val="101372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725152"/>
        <c:crosses val="autoZero"/>
        <c:auto val="1"/>
        <c:lblAlgn val="ctr"/>
        <c:lblOffset val="100"/>
        <c:noMultiLvlLbl val="0"/>
      </c:catAx>
      <c:valAx>
        <c:axId val="1013725152"/>
        <c:scaling>
          <c:orientation val="minMax"/>
          <c:max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72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5"/>
        <c:delete val="1"/>
      </c:legendEntry>
      <c:layout>
        <c:manualLayout>
          <c:xMode val="edge"/>
          <c:yMode val="edge"/>
          <c:x val="0.60036132983377077"/>
          <c:y val="0.88483741615631384"/>
          <c:w val="0.3659437882764654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50000"/>
        </a:schemeClr>
      </a:solidFill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Prod </a:t>
            </a:r>
            <a:r>
              <a:rPr lang="en-US" sz="1800" b="1" dirty="0" err="1">
                <a:solidFill>
                  <a:schemeClr val="tx1"/>
                </a:solidFill>
              </a:rPr>
              <a:t>Qty</a:t>
            </a:r>
            <a:r>
              <a:rPr lang="en-US" sz="1800" b="1" dirty="0">
                <a:solidFill>
                  <a:schemeClr val="tx1"/>
                </a:solidFill>
              </a:rPr>
              <a:t> (factory)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73381452318461"/>
          <c:y val="0.13407519427094056"/>
          <c:w val="0.84371062992125978"/>
          <c:h val="0.7594597964364494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'2024MTP (Add)'!$D$10</c:f>
              <c:strCache>
                <c:ptCount val="1"/>
                <c:pt idx="0">
                  <c:v>QV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'2024MTP (Add)'!$E$4:$H$4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'2024MTP (Add)'!$E$10:$H$10</c:f>
              <c:numCache>
                <c:formatCode>_(* #,##0_);_(* \(#,##0\);_(* "-"??_);_(@_)</c:formatCode>
                <c:ptCount val="4"/>
                <c:pt idx="0">
                  <c:v>5424.2920000000004</c:v>
                </c:pt>
                <c:pt idx="1">
                  <c:v>4937.6951936867954</c:v>
                </c:pt>
                <c:pt idx="2">
                  <c:v>5262.5219070744952</c:v>
                </c:pt>
                <c:pt idx="3">
                  <c:v>5809.3580912098341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B9-485F-B15D-A4BB09786F70}"/>
            </c:ext>
          </c:extLst>
        </c:ser>
        <c:ser>
          <c:idx val="1"/>
          <c:order val="1"/>
          <c:tx>
            <c:strRef>
              <c:f>'2024MTP (Add)'!$D$11</c:f>
              <c:strCache>
                <c:ptCount val="1"/>
                <c:pt idx="0">
                  <c:v>TS</c:v>
                </c:pt>
              </c:strCache>
            </c:strRef>
          </c:tx>
          <c:spPr>
            <a:solidFill>
              <a:srgbClr val="FFCCFF"/>
            </a:solidFill>
            <a:ln>
              <a:solidFill>
                <a:schemeClr val="bg1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'2024MTP (Add)'!$E$4:$H$4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'2024MTP (Add)'!$E$11:$H$11</c:f>
              <c:numCache>
                <c:formatCode>_(* #,##0_);_(* \(#,##0\);_(* "-"??_);_(@_)</c:formatCode>
                <c:ptCount val="4"/>
                <c:pt idx="0">
                  <c:v>1521.2239999999999</c:v>
                </c:pt>
                <c:pt idx="1">
                  <c:v>2807.123940381241</c:v>
                </c:pt>
                <c:pt idx="2">
                  <c:v>3635.9950647873911</c:v>
                </c:pt>
                <c:pt idx="3">
                  <c:v>3121.1659217913552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B9-485F-B15D-A4BB09786F70}"/>
            </c:ext>
          </c:extLst>
        </c:ser>
        <c:ser>
          <c:idx val="2"/>
          <c:order val="2"/>
          <c:tx>
            <c:strRef>
              <c:f>'2024MTP (Add)'!$D$12</c:f>
              <c:strCache>
                <c:ptCount val="1"/>
                <c:pt idx="0">
                  <c:v>CEV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'2024MTP (Add)'!$E$4:$H$4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'2024MTP (Add)'!$E$12:$H$12</c:f>
              <c:numCache>
                <c:formatCode>_(* #,##0_);_(* \(#,##0\);_(* "-"??_);_(@_)</c:formatCode>
                <c:ptCount val="4"/>
                <c:pt idx="0">
                  <c:v>306.93799999999999</c:v>
                </c:pt>
                <c:pt idx="1">
                  <c:v>272.6434712389381</c:v>
                </c:pt>
                <c:pt idx="2">
                  <c:v>233.39010701133765</c:v>
                </c:pt>
                <c:pt idx="3">
                  <c:v>245.21251953207235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B9-485F-B15D-A4BB09786F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661248984"/>
        <c:axId val="661250296"/>
      </c:barChart>
      <c:lineChart>
        <c:grouping val="standard"/>
        <c:varyColors val="0"/>
        <c:ser>
          <c:idx val="3"/>
          <c:order val="3"/>
          <c:tx>
            <c:strRef>
              <c:f>'2024MTP (Add)'!$D$13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'2024MTP (Add)'!$E$4:$H$4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'2024MTP (Add)'!$E$13:$H$13</c:f>
              <c:numCache>
                <c:formatCode>_(* #,##0_);_(* \(#,##0\);_(* "-"??_);_(@_)</c:formatCode>
                <c:ptCount val="4"/>
                <c:pt idx="0">
                  <c:v>7252.4540000000006</c:v>
                </c:pt>
                <c:pt idx="1">
                  <c:v>8017.4626053069751</c:v>
                </c:pt>
                <c:pt idx="2">
                  <c:v>9131.9070788732224</c:v>
                </c:pt>
                <c:pt idx="3">
                  <c:v>9175.736532533263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B9-485F-B15D-A4BB09786F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1248984"/>
        <c:axId val="661250296"/>
      </c:lineChart>
      <c:catAx>
        <c:axId val="661248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250296"/>
        <c:crosses val="autoZero"/>
        <c:auto val="1"/>
        <c:lblAlgn val="ctr"/>
        <c:lblOffset val="100"/>
        <c:noMultiLvlLbl val="0"/>
      </c:catAx>
      <c:valAx>
        <c:axId val="661250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(K Unit)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3.660068533100027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248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Prod!$S$4</c:f>
              <c:strCache>
                <c:ptCount val="1"/>
                <c:pt idx="0">
                  <c:v>TL IJ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Prod!$T$3:$W$3</c:f>
              <c:strCache>
                <c:ptCount val="4"/>
                <c:pt idx="0">
                  <c:v>Y2024</c:v>
                </c:pt>
                <c:pt idx="1">
                  <c:v>Y2025</c:v>
                </c:pt>
                <c:pt idx="2">
                  <c:v>Y2026</c:v>
                </c:pt>
                <c:pt idx="3">
                  <c:v>Y2027</c:v>
                </c:pt>
              </c:strCache>
            </c:strRef>
          </c:cat>
          <c:val>
            <c:numRef>
              <c:f>Prod!$T$4:$W$4</c:f>
              <c:numCache>
                <c:formatCode>_(* #,##0_);_(* \(#,##0\);_(* "-"??_);_(@_)</c:formatCode>
                <c:ptCount val="4"/>
                <c:pt idx="0">
                  <c:v>5892.7640000000001</c:v>
                </c:pt>
                <c:pt idx="1">
                  <c:v>10078.874009325</c:v>
                </c:pt>
                <c:pt idx="2">
                  <c:v>13573.8532139242</c:v>
                </c:pt>
                <c:pt idx="3">
                  <c:v>14247.5237173238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A-4CBE-A0DC-340948582242}"/>
            </c:ext>
          </c:extLst>
        </c:ser>
        <c:ser>
          <c:idx val="1"/>
          <c:order val="1"/>
          <c:tx>
            <c:strRef>
              <c:f>Prod!$S$5</c:f>
              <c:strCache>
                <c:ptCount val="1"/>
                <c:pt idx="0">
                  <c:v>TS IJ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E2A-4CBE-A0DC-34094858224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E2A-4CBE-A0DC-3409485822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Prod!$T$3:$W$3</c:f>
              <c:strCache>
                <c:ptCount val="4"/>
                <c:pt idx="0">
                  <c:v>Y2024</c:v>
                </c:pt>
                <c:pt idx="1">
                  <c:v>Y2025</c:v>
                </c:pt>
                <c:pt idx="2">
                  <c:v>Y2026</c:v>
                </c:pt>
                <c:pt idx="3">
                  <c:v>Y2027</c:v>
                </c:pt>
              </c:strCache>
            </c:strRef>
          </c:cat>
          <c:val>
            <c:numRef>
              <c:f>Prod!$T$5:$W$5</c:f>
              <c:numCache>
                <c:formatCode>_(* #,##0_);_(* \(#,##0\);_(* "-"??_);_(@_)</c:formatCode>
                <c:ptCount val="4"/>
                <c:pt idx="0">
                  <c:v>4041.2130000000002</c:v>
                </c:pt>
                <c:pt idx="1">
                  <c:v>1723.0011350800601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2A-4CBE-A0DC-340948582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0430624"/>
        <c:axId val="610428544"/>
      </c:barChart>
      <c:lineChart>
        <c:grouping val="standard"/>
        <c:varyColors val="0"/>
        <c:ser>
          <c:idx val="2"/>
          <c:order val="2"/>
          <c:tx>
            <c:strRef>
              <c:f>Prod!$S$8</c:f>
              <c:strCache>
                <c:ptCount val="1"/>
                <c:pt idx="0">
                  <c:v>TTL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2A-4CBE-A0DC-34094858224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E2A-4CBE-A0DC-3409485822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6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Prod!$T$3:$W$3</c:f>
              <c:strCache>
                <c:ptCount val="4"/>
                <c:pt idx="0">
                  <c:v>Y2024</c:v>
                </c:pt>
                <c:pt idx="1">
                  <c:v>Y2025</c:v>
                </c:pt>
                <c:pt idx="2">
                  <c:v>Y2026</c:v>
                </c:pt>
                <c:pt idx="3">
                  <c:v>Y2027</c:v>
                </c:pt>
              </c:strCache>
            </c:strRef>
          </c:cat>
          <c:val>
            <c:numRef>
              <c:f>Prod!$T$8:$W$8</c:f>
              <c:numCache>
                <c:formatCode>_(* #,##0_);_(* \(#,##0\);_(* "-"??_);_(@_)</c:formatCode>
                <c:ptCount val="4"/>
                <c:pt idx="0">
                  <c:v>11455.201000000001</c:v>
                </c:pt>
                <c:pt idx="1">
                  <c:v>14490.930639474558</c:v>
                </c:pt>
                <c:pt idx="2">
                  <c:v>16838.245212129485</c:v>
                </c:pt>
                <c:pt idx="3">
                  <c:v>17228.937509211541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E2A-4CBE-A0DC-340948582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0430624"/>
        <c:axId val="610428544"/>
      </c:lineChart>
      <c:catAx>
        <c:axId val="61043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10428544"/>
        <c:crosses val="autoZero"/>
        <c:auto val="1"/>
        <c:lblAlgn val="ctr"/>
        <c:lblOffset val="100"/>
        <c:noMultiLvlLbl val="0"/>
      </c:catAx>
      <c:valAx>
        <c:axId val="610428544"/>
        <c:scaling>
          <c:orientation val="minMax"/>
          <c:max val="1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10430624"/>
        <c:crosses val="autoZero"/>
        <c:crossBetween val="between"/>
        <c:majorUnit val="3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07515-F1EE-49AE-8ACA-E185DF0B4AA0}" type="doc">
      <dgm:prSet loTypeId="urn:microsoft.com/office/officeart/2005/8/layout/cycle2" loCatId="cycle" qsTypeId="urn:microsoft.com/office/officeart/2005/8/quickstyle/simple4" qsCatId="simple" csTypeId="urn:microsoft.com/office/officeart/2005/8/colors/colorful1" csCatId="colorful" phldr="1"/>
      <dgm:spPr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</dgm:spPr>
      <dgm:t>
        <a:bodyPr/>
        <a:lstStyle/>
        <a:p>
          <a:endParaRPr lang="en-US"/>
        </a:p>
      </dgm:t>
    </dgm:pt>
    <dgm:pt modelId="{CD4C2992-42ED-49C6-8C7D-9C8011A56F3D}">
      <dgm:prSet phldrT="[Text]"/>
      <dgm:spPr>
        <a:solidFill>
          <a:srgbClr val="33CCF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66F92A8-F96C-4BC7-BF63-56EE763C14CF}" type="parTrans" cxnId="{CDB22849-6AEB-46FA-BB24-638D01A55A43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D6272B-B6CE-4BAB-9549-9EF298E770F0}" type="sibTrans" cxnId="{CDB22849-6AEB-46FA-BB24-638D01A55A43}">
      <dgm:prSet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85238C0-4C75-4D12-B1E1-02EA2111DEFE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DA0D2FE-58E0-4B64-927F-0A625D86D922}" type="parTrans" cxnId="{2081D1A3-5EFF-4A07-B03A-606476F83118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97F3BD-66DD-4DE9-AE1A-B6F613796EC9}" type="sibTrans" cxnId="{2081D1A3-5EFF-4A07-B03A-606476F83118}">
      <dgm:prSet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3B9F89-5F6E-43A1-863E-88620C865537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sz="2000" b="1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</a:t>
          </a:r>
          <a:endParaRPr lang="en-US" sz="2000" b="1" dirty="0">
            <a:solidFill>
              <a:srgbClr val="0000F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1A7ED65-6A16-4E6D-92F7-6FB428D6837F}" type="parTrans" cxnId="{748948A4-8B88-4FB8-B383-5787A82BE404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FEA561-0919-41D4-9583-38F6DD3A42F5}" type="sibTrans" cxnId="{748948A4-8B88-4FB8-B383-5787A82BE404}">
      <dgm:prSet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71E946-435D-47EB-9322-4C3AAF2671D7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endParaRPr lang="en-US" b="1" dirty="0">
            <a:solidFill>
              <a:srgbClr val="0000F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6C3235-8ECC-42E1-85ED-8AFBE2FF151E}" type="parTrans" cxnId="{ABBC7134-6B29-49C8-B27D-E05E84F2DC8C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5D4E229-9F4A-40D8-8931-09939B003CF5}" type="sibTrans" cxnId="{ABBC7134-6B29-49C8-B27D-E05E84F2DC8C}">
      <dgm:prSet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E8A5DA-C361-4C3C-AC33-3E47C888B434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</a:t>
          </a:r>
          <a:endParaRPr lang="en-US" b="1" dirty="0">
            <a:solidFill>
              <a:srgbClr val="0000F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2AA75B-A596-4ACB-A470-5A4C95E2992A}" type="parTrans" cxnId="{20E1DF34-D360-4B0F-909C-774BEDFA4C00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D99F332-6B65-47BA-8D9A-7E832CC93C57}" type="sibTrans" cxnId="{20E1DF34-D360-4B0F-909C-774BEDFA4C00}">
      <dgm:prSet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CFCD69-FBE0-4342-8FBD-E04A227C3E66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sz="1700" b="1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</a:t>
          </a:r>
          <a:endParaRPr lang="en-US" sz="1700" b="1" dirty="0">
            <a:solidFill>
              <a:srgbClr val="0000F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8CC71F4-DC2E-43A4-A3DC-EDD520835669}" type="parTrans" cxnId="{564B86A0-2821-4129-BFDB-98A045766E4B}">
      <dgm:prSet/>
      <dgm:spPr/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2495F1-11E9-45F6-B94A-F3DE59C6DBA3}" type="sibTrans" cxnId="{564B86A0-2821-4129-BFDB-98A045766E4B}">
      <dgm:prSet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b="1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CD0E1A3-5836-4647-B964-368D8DF80EE9}" type="pres">
      <dgm:prSet presAssocID="{51607515-F1EE-49AE-8ACA-E185DF0B4A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B68706-F9C4-486A-8F6B-E6E62238FFC8}" type="pres">
      <dgm:prSet presAssocID="{CD4C2992-42ED-49C6-8C7D-9C8011A56F3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D110E-F8BD-4C5C-8EE8-9D7856811CCC}" type="pres">
      <dgm:prSet presAssocID="{D4D6272B-B6CE-4BAB-9549-9EF298E770F0}" presName="sibTrans" presStyleLbl="sibTrans2D1" presStyleIdx="0" presStyleCnt="6"/>
      <dgm:spPr/>
      <dgm:t>
        <a:bodyPr/>
        <a:lstStyle/>
        <a:p>
          <a:endParaRPr lang="en-US"/>
        </a:p>
      </dgm:t>
    </dgm:pt>
    <dgm:pt modelId="{C38573AA-8732-44E8-864F-699FCFCBFBBD}" type="pres">
      <dgm:prSet presAssocID="{D4D6272B-B6CE-4BAB-9549-9EF298E770F0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A0186281-6613-490C-9F6E-04EFA9E8F4D0}" type="pres">
      <dgm:prSet presAssocID="{B85238C0-4C75-4D12-B1E1-02EA2111DEF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7D455-6FB6-4E80-B1F0-ED20CB6DEACE}" type="pres">
      <dgm:prSet presAssocID="{9897F3BD-66DD-4DE9-AE1A-B6F613796EC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EE1325C-8FAB-46E0-A166-929D97262C40}" type="pres">
      <dgm:prSet presAssocID="{9897F3BD-66DD-4DE9-AE1A-B6F613796EC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ACD8F27-1B49-4751-B709-415D13D3C4CE}" type="pres">
      <dgm:prSet presAssocID="{9F3B9F89-5F6E-43A1-863E-88620C86553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99764-3C5A-4350-97BC-F96CF58244B8}" type="pres">
      <dgm:prSet presAssocID="{82FEA561-0919-41D4-9583-38F6DD3A42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27E0913E-C170-4523-81DD-80FE81C5C2F7}" type="pres">
      <dgm:prSet presAssocID="{82FEA561-0919-41D4-9583-38F6DD3A42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4A55A15-E3C0-4BA8-8885-6E524E15F80C}" type="pres">
      <dgm:prSet presAssocID="{8771E946-435D-47EB-9322-4C3AAF2671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88F52-91D9-4AF4-A87B-0265968C5507}" type="pres">
      <dgm:prSet presAssocID="{55D4E229-9F4A-40D8-8931-09939B003CF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8F3EDDD-1E97-485C-BE36-2260C0B04A73}" type="pres">
      <dgm:prSet presAssocID="{55D4E229-9F4A-40D8-8931-09939B003CF5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07878626-943C-4A35-8F43-E3906493994E}" type="pres">
      <dgm:prSet presAssocID="{7BE8A5DA-C361-4C3C-AC33-3E47C888B43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9C444-9234-4E1A-B587-129C4C3E7A8A}" type="pres">
      <dgm:prSet presAssocID="{0D99F332-6B65-47BA-8D9A-7E832CC93C5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0C64723-1C37-4AD7-912F-0AEFE569F37B}" type="pres">
      <dgm:prSet presAssocID="{0D99F332-6B65-47BA-8D9A-7E832CC93C5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2DD7D3-E363-4527-BD90-5846A8E21AC7}" type="pres">
      <dgm:prSet presAssocID="{71CFCD69-FBE0-4342-8FBD-E04A227C3E66}" presName="node" presStyleLbl="node1" presStyleIdx="5" presStyleCnt="6" custScaleX="119988" custScaleY="1204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73F19-BF15-43B3-B6C5-BFAF7C73ADEC}" type="pres">
      <dgm:prSet presAssocID="{942495F1-11E9-45F6-B94A-F3DE59C6DBA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D2288ECB-91EB-4F84-B3DE-68102F1A29BF}" type="pres">
      <dgm:prSet presAssocID="{942495F1-11E9-45F6-B94A-F3DE59C6DBA3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E435A1D7-E159-4490-9B15-A5C67F2BD90C}" type="presOf" srcId="{82FEA561-0919-41D4-9583-38F6DD3A42F5}" destId="{27E0913E-C170-4523-81DD-80FE81C5C2F7}" srcOrd="1" destOrd="0" presId="urn:microsoft.com/office/officeart/2005/8/layout/cycle2"/>
    <dgm:cxn modelId="{93D647A3-46E4-406E-8E9A-DA1316465FC0}" type="presOf" srcId="{9897F3BD-66DD-4DE9-AE1A-B6F613796EC9}" destId="{2707D455-6FB6-4E80-B1F0-ED20CB6DEACE}" srcOrd="0" destOrd="0" presId="urn:microsoft.com/office/officeart/2005/8/layout/cycle2"/>
    <dgm:cxn modelId="{2081D1A3-5EFF-4A07-B03A-606476F83118}" srcId="{51607515-F1EE-49AE-8ACA-E185DF0B4AA0}" destId="{B85238C0-4C75-4D12-B1E1-02EA2111DEFE}" srcOrd="1" destOrd="0" parTransId="{0DA0D2FE-58E0-4B64-927F-0A625D86D922}" sibTransId="{9897F3BD-66DD-4DE9-AE1A-B6F613796EC9}"/>
    <dgm:cxn modelId="{BC86DD80-E89F-4AAE-B72C-8C85EABFF851}" type="presOf" srcId="{9F3B9F89-5F6E-43A1-863E-88620C865537}" destId="{DACD8F27-1B49-4751-B709-415D13D3C4CE}" srcOrd="0" destOrd="0" presId="urn:microsoft.com/office/officeart/2005/8/layout/cycle2"/>
    <dgm:cxn modelId="{9603203A-79F6-4869-8019-CF097DC92F4C}" type="presOf" srcId="{CD4C2992-42ED-49C6-8C7D-9C8011A56F3D}" destId="{9AB68706-F9C4-486A-8F6B-E6E62238FFC8}" srcOrd="0" destOrd="0" presId="urn:microsoft.com/office/officeart/2005/8/layout/cycle2"/>
    <dgm:cxn modelId="{0B3047DD-7FB9-47EA-816D-F5ECC3F4F298}" type="presOf" srcId="{942495F1-11E9-45F6-B94A-F3DE59C6DBA3}" destId="{D2288ECB-91EB-4F84-B3DE-68102F1A29BF}" srcOrd="1" destOrd="0" presId="urn:microsoft.com/office/officeart/2005/8/layout/cycle2"/>
    <dgm:cxn modelId="{CDB22849-6AEB-46FA-BB24-638D01A55A43}" srcId="{51607515-F1EE-49AE-8ACA-E185DF0B4AA0}" destId="{CD4C2992-42ED-49C6-8C7D-9C8011A56F3D}" srcOrd="0" destOrd="0" parTransId="{066F92A8-F96C-4BC7-BF63-56EE763C14CF}" sibTransId="{D4D6272B-B6CE-4BAB-9549-9EF298E770F0}"/>
    <dgm:cxn modelId="{108D5383-6DD0-479C-BF17-4AC202FE0770}" type="presOf" srcId="{D4D6272B-B6CE-4BAB-9549-9EF298E770F0}" destId="{7F4D110E-F8BD-4C5C-8EE8-9D7856811CCC}" srcOrd="0" destOrd="0" presId="urn:microsoft.com/office/officeart/2005/8/layout/cycle2"/>
    <dgm:cxn modelId="{E65ED002-A507-4600-8EF7-7DE46E37B6D7}" type="presOf" srcId="{8771E946-435D-47EB-9322-4C3AAF2671D7}" destId="{E4A55A15-E3C0-4BA8-8885-6E524E15F80C}" srcOrd="0" destOrd="0" presId="urn:microsoft.com/office/officeart/2005/8/layout/cycle2"/>
    <dgm:cxn modelId="{EA6AA6F9-273B-484B-8A2E-5692BBCCFBB3}" type="presOf" srcId="{71CFCD69-FBE0-4342-8FBD-E04A227C3E66}" destId="{922DD7D3-E363-4527-BD90-5846A8E21AC7}" srcOrd="0" destOrd="0" presId="urn:microsoft.com/office/officeart/2005/8/layout/cycle2"/>
    <dgm:cxn modelId="{716557DB-904A-49AB-8446-91510A33A0F0}" type="presOf" srcId="{55D4E229-9F4A-40D8-8931-09939B003CF5}" destId="{58F3EDDD-1E97-485C-BE36-2260C0B04A73}" srcOrd="1" destOrd="0" presId="urn:microsoft.com/office/officeart/2005/8/layout/cycle2"/>
    <dgm:cxn modelId="{203301F5-C625-43B9-BB32-85FF6A5EEE84}" type="presOf" srcId="{0D99F332-6B65-47BA-8D9A-7E832CC93C57}" destId="{70C64723-1C37-4AD7-912F-0AEFE569F37B}" srcOrd="1" destOrd="0" presId="urn:microsoft.com/office/officeart/2005/8/layout/cycle2"/>
    <dgm:cxn modelId="{564B86A0-2821-4129-BFDB-98A045766E4B}" srcId="{51607515-F1EE-49AE-8ACA-E185DF0B4AA0}" destId="{71CFCD69-FBE0-4342-8FBD-E04A227C3E66}" srcOrd="5" destOrd="0" parTransId="{E8CC71F4-DC2E-43A4-A3DC-EDD520835669}" sibTransId="{942495F1-11E9-45F6-B94A-F3DE59C6DBA3}"/>
    <dgm:cxn modelId="{B6DF6188-D718-48AA-92FB-33E7A99FF976}" type="presOf" srcId="{55D4E229-9F4A-40D8-8931-09939B003CF5}" destId="{13188F52-91D9-4AF4-A87B-0265968C5507}" srcOrd="0" destOrd="0" presId="urn:microsoft.com/office/officeart/2005/8/layout/cycle2"/>
    <dgm:cxn modelId="{486AFC4F-8319-4106-B0A8-C2AA755E43B4}" type="presOf" srcId="{B85238C0-4C75-4D12-B1E1-02EA2111DEFE}" destId="{A0186281-6613-490C-9F6E-04EFA9E8F4D0}" srcOrd="0" destOrd="0" presId="urn:microsoft.com/office/officeart/2005/8/layout/cycle2"/>
    <dgm:cxn modelId="{A8DF4BC6-8157-42F4-B121-0F63CCC00A77}" type="presOf" srcId="{82FEA561-0919-41D4-9583-38F6DD3A42F5}" destId="{A6499764-3C5A-4350-97BC-F96CF58244B8}" srcOrd="0" destOrd="0" presId="urn:microsoft.com/office/officeart/2005/8/layout/cycle2"/>
    <dgm:cxn modelId="{ABBC7134-6B29-49C8-B27D-E05E84F2DC8C}" srcId="{51607515-F1EE-49AE-8ACA-E185DF0B4AA0}" destId="{8771E946-435D-47EB-9322-4C3AAF2671D7}" srcOrd="3" destOrd="0" parTransId="{DB6C3235-8ECC-42E1-85ED-8AFBE2FF151E}" sibTransId="{55D4E229-9F4A-40D8-8931-09939B003CF5}"/>
    <dgm:cxn modelId="{748948A4-8B88-4FB8-B383-5787A82BE404}" srcId="{51607515-F1EE-49AE-8ACA-E185DF0B4AA0}" destId="{9F3B9F89-5F6E-43A1-863E-88620C865537}" srcOrd="2" destOrd="0" parTransId="{01A7ED65-6A16-4E6D-92F7-6FB428D6837F}" sibTransId="{82FEA561-0919-41D4-9583-38F6DD3A42F5}"/>
    <dgm:cxn modelId="{896D1584-380D-48A6-AAEF-C4021C37187D}" type="presOf" srcId="{51607515-F1EE-49AE-8ACA-E185DF0B4AA0}" destId="{3CD0E1A3-5836-4647-B964-368D8DF80EE9}" srcOrd="0" destOrd="0" presId="urn:microsoft.com/office/officeart/2005/8/layout/cycle2"/>
    <dgm:cxn modelId="{20E1DF34-D360-4B0F-909C-774BEDFA4C00}" srcId="{51607515-F1EE-49AE-8ACA-E185DF0B4AA0}" destId="{7BE8A5DA-C361-4C3C-AC33-3E47C888B434}" srcOrd="4" destOrd="0" parTransId="{9A2AA75B-A596-4ACB-A470-5A4C95E2992A}" sibTransId="{0D99F332-6B65-47BA-8D9A-7E832CC93C57}"/>
    <dgm:cxn modelId="{C98377F0-6105-4C37-B2D9-9FE2B9564CB4}" type="presOf" srcId="{9897F3BD-66DD-4DE9-AE1A-B6F613796EC9}" destId="{AEE1325C-8FAB-46E0-A166-929D97262C40}" srcOrd="1" destOrd="0" presId="urn:microsoft.com/office/officeart/2005/8/layout/cycle2"/>
    <dgm:cxn modelId="{25250518-33FB-48E4-9BCB-348B2817EBD7}" type="presOf" srcId="{7BE8A5DA-C361-4C3C-AC33-3E47C888B434}" destId="{07878626-943C-4A35-8F43-E3906493994E}" srcOrd="0" destOrd="0" presId="urn:microsoft.com/office/officeart/2005/8/layout/cycle2"/>
    <dgm:cxn modelId="{E1D0F753-5303-4630-96E6-061B3B44B8FF}" type="presOf" srcId="{D4D6272B-B6CE-4BAB-9549-9EF298E770F0}" destId="{C38573AA-8732-44E8-864F-699FCFCBFBBD}" srcOrd="1" destOrd="0" presId="urn:microsoft.com/office/officeart/2005/8/layout/cycle2"/>
    <dgm:cxn modelId="{F7B2DE47-E0D0-4F6F-9CDD-2A40A37123BB}" type="presOf" srcId="{942495F1-11E9-45F6-B94A-F3DE59C6DBA3}" destId="{B5473F19-BF15-43B3-B6C5-BFAF7C73ADEC}" srcOrd="0" destOrd="0" presId="urn:microsoft.com/office/officeart/2005/8/layout/cycle2"/>
    <dgm:cxn modelId="{815F66D2-4926-465C-B7F0-C8BBC56AAE49}" type="presOf" srcId="{0D99F332-6B65-47BA-8D9A-7E832CC93C57}" destId="{C139C444-9234-4E1A-B587-129C4C3E7A8A}" srcOrd="0" destOrd="0" presId="urn:microsoft.com/office/officeart/2005/8/layout/cycle2"/>
    <dgm:cxn modelId="{831A932B-4233-4060-9076-07B2A09BEBFE}" type="presParOf" srcId="{3CD0E1A3-5836-4647-B964-368D8DF80EE9}" destId="{9AB68706-F9C4-486A-8F6B-E6E62238FFC8}" srcOrd="0" destOrd="0" presId="urn:microsoft.com/office/officeart/2005/8/layout/cycle2"/>
    <dgm:cxn modelId="{864AA7EC-6FB8-475E-B6B4-6A88851AE804}" type="presParOf" srcId="{3CD0E1A3-5836-4647-B964-368D8DF80EE9}" destId="{7F4D110E-F8BD-4C5C-8EE8-9D7856811CCC}" srcOrd="1" destOrd="0" presId="urn:microsoft.com/office/officeart/2005/8/layout/cycle2"/>
    <dgm:cxn modelId="{85E2187C-ACBD-4333-9A15-4EE65D467F55}" type="presParOf" srcId="{7F4D110E-F8BD-4C5C-8EE8-9D7856811CCC}" destId="{C38573AA-8732-44E8-864F-699FCFCBFBBD}" srcOrd="0" destOrd="0" presId="urn:microsoft.com/office/officeart/2005/8/layout/cycle2"/>
    <dgm:cxn modelId="{CE76B485-36FB-4769-8A95-769E9B28F285}" type="presParOf" srcId="{3CD0E1A3-5836-4647-B964-368D8DF80EE9}" destId="{A0186281-6613-490C-9F6E-04EFA9E8F4D0}" srcOrd="2" destOrd="0" presId="urn:microsoft.com/office/officeart/2005/8/layout/cycle2"/>
    <dgm:cxn modelId="{A7462D2C-CFC2-4F9E-8C2B-49778793891C}" type="presParOf" srcId="{3CD0E1A3-5836-4647-B964-368D8DF80EE9}" destId="{2707D455-6FB6-4E80-B1F0-ED20CB6DEACE}" srcOrd="3" destOrd="0" presId="urn:microsoft.com/office/officeart/2005/8/layout/cycle2"/>
    <dgm:cxn modelId="{D2BDA09F-BC65-4410-B7FF-4944C17BC730}" type="presParOf" srcId="{2707D455-6FB6-4E80-B1F0-ED20CB6DEACE}" destId="{AEE1325C-8FAB-46E0-A166-929D97262C40}" srcOrd="0" destOrd="0" presId="urn:microsoft.com/office/officeart/2005/8/layout/cycle2"/>
    <dgm:cxn modelId="{1F998DF8-73AA-4B0C-8F0C-5A6786FA7DAB}" type="presParOf" srcId="{3CD0E1A3-5836-4647-B964-368D8DF80EE9}" destId="{DACD8F27-1B49-4751-B709-415D13D3C4CE}" srcOrd="4" destOrd="0" presId="urn:microsoft.com/office/officeart/2005/8/layout/cycle2"/>
    <dgm:cxn modelId="{7B73EC35-56F3-4D84-BC67-D44438341D8B}" type="presParOf" srcId="{3CD0E1A3-5836-4647-B964-368D8DF80EE9}" destId="{A6499764-3C5A-4350-97BC-F96CF58244B8}" srcOrd="5" destOrd="0" presId="urn:microsoft.com/office/officeart/2005/8/layout/cycle2"/>
    <dgm:cxn modelId="{E403759F-8DCE-4E14-815F-7B230B9D11C7}" type="presParOf" srcId="{A6499764-3C5A-4350-97BC-F96CF58244B8}" destId="{27E0913E-C170-4523-81DD-80FE81C5C2F7}" srcOrd="0" destOrd="0" presId="urn:microsoft.com/office/officeart/2005/8/layout/cycle2"/>
    <dgm:cxn modelId="{82CC299E-9BC9-4E15-82F7-F3C4CCD436AA}" type="presParOf" srcId="{3CD0E1A3-5836-4647-B964-368D8DF80EE9}" destId="{E4A55A15-E3C0-4BA8-8885-6E524E15F80C}" srcOrd="6" destOrd="0" presId="urn:microsoft.com/office/officeart/2005/8/layout/cycle2"/>
    <dgm:cxn modelId="{A527687C-1DC8-4073-A5B7-24832AB5316A}" type="presParOf" srcId="{3CD0E1A3-5836-4647-B964-368D8DF80EE9}" destId="{13188F52-91D9-4AF4-A87B-0265968C5507}" srcOrd="7" destOrd="0" presId="urn:microsoft.com/office/officeart/2005/8/layout/cycle2"/>
    <dgm:cxn modelId="{1D22E11A-6409-4ADE-A650-84BB58E39EB0}" type="presParOf" srcId="{13188F52-91D9-4AF4-A87B-0265968C5507}" destId="{58F3EDDD-1E97-485C-BE36-2260C0B04A73}" srcOrd="0" destOrd="0" presId="urn:microsoft.com/office/officeart/2005/8/layout/cycle2"/>
    <dgm:cxn modelId="{DDD596CB-C4DA-4C79-A6BC-FB53F7D10A4F}" type="presParOf" srcId="{3CD0E1A3-5836-4647-B964-368D8DF80EE9}" destId="{07878626-943C-4A35-8F43-E3906493994E}" srcOrd="8" destOrd="0" presId="urn:microsoft.com/office/officeart/2005/8/layout/cycle2"/>
    <dgm:cxn modelId="{A18D084B-FEB4-44AA-BF51-153FB2778764}" type="presParOf" srcId="{3CD0E1A3-5836-4647-B964-368D8DF80EE9}" destId="{C139C444-9234-4E1A-B587-129C4C3E7A8A}" srcOrd="9" destOrd="0" presId="urn:microsoft.com/office/officeart/2005/8/layout/cycle2"/>
    <dgm:cxn modelId="{A52AB46B-18F7-4D21-8158-1D28147F38F2}" type="presParOf" srcId="{C139C444-9234-4E1A-B587-129C4C3E7A8A}" destId="{70C64723-1C37-4AD7-912F-0AEFE569F37B}" srcOrd="0" destOrd="0" presId="urn:microsoft.com/office/officeart/2005/8/layout/cycle2"/>
    <dgm:cxn modelId="{BBA64D08-142D-4A2C-B233-7CD6C85CC34D}" type="presParOf" srcId="{3CD0E1A3-5836-4647-B964-368D8DF80EE9}" destId="{922DD7D3-E363-4527-BD90-5846A8E21AC7}" srcOrd="10" destOrd="0" presId="urn:microsoft.com/office/officeart/2005/8/layout/cycle2"/>
    <dgm:cxn modelId="{EC7FB085-E61A-4E5F-90AE-0941FB6FC144}" type="presParOf" srcId="{3CD0E1A3-5836-4647-B964-368D8DF80EE9}" destId="{B5473F19-BF15-43B3-B6C5-BFAF7C73ADEC}" srcOrd="11" destOrd="0" presId="urn:microsoft.com/office/officeart/2005/8/layout/cycle2"/>
    <dgm:cxn modelId="{A14F7F1C-2F95-476C-9FE1-515FF585700C}" type="presParOf" srcId="{B5473F19-BF15-43B3-B6C5-BFAF7C73ADEC}" destId="{D2288ECB-91EB-4F84-B3DE-68102F1A29B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68706-F9C4-486A-8F6B-E6E62238FFC8}">
      <dsp:nvSpPr>
        <dsp:cNvPr id="0" name=""/>
        <dsp:cNvSpPr/>
      </dsp:nvSpPr>
      <dsp:spPr>
        <a:xfrm>
          <a:off x="1188075" y="374"/>
          <a:ext cx="400929" cy="400929"/>
        </a:xfrm>
        <a:prstGeom prst="ellipse">
          <a:avLst/>
        </a:prstGeom>
        <a:solidFill>
          <a:srgbClr val="33CCF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</a:t>
          </a:r>
          <a:endParaRPr lang="en-US" sz="17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246790" y="59089"/>
        <a:ext cx="283499" cy="283499"/>
      </dsp:txXfrm>
    </dsp:sp>
    <dsp:sp modelId="{7F4D110E-F8BD-4C5C-8EE8-9D7856811CCC}">
      <dsp:nvSpPr>
        <dsp:cNvPr id="0" name=""/>
        <dsp:cNvSpPr/>
      </dsp:nvSpPr>
      <dsp:spPr>
        <a:xfrm rot="1800000">
          <a:off x="1593234" y="282044"/>
          <a:ext cx="106283" cy="1353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95370" y="301136"/>
        <a:ext cx="74398" cy="81187"/>
      </dsp:txXfrm>
    </dsp:sp>
    <dsp:sp modelId="{A0186281-6613-490C-9F6E-04EFA9E8F4D0}">
      <dsp:nvSpPr>
        <dsp:cNvPr id="0" name=""/>
        <dsp:cNvSpPr/>
      </dsp:nvSpPr>
      <dsp:spPr>
        <a:xfrm>
          <a:off x="1708959" y="301106"/>
          <a:ext cx="400929" cy="40092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</a:t>
          </a:r>
          <a:endParaRPr lang="en-US" sz="17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767674" y="359821"/>
        <a:ext cx="283499" cy="283499"/>
      </dsp:txXfrm>
    </dsp:sp>
    <dsp:sp modelId="{2707D455-6FB6-4E80-B1F0-ED20CB6DEACE}">
      <dsp:nvSpPr>
        <dsp:cNvPr id="0" name=""/>
        <dsp:cNvSpPr/>
      </dsp:nvSpPr>
      <dsp:spPr>
        <a:xfrm rot="5400000">
          <a:off x="1856282" y="731639"/>
          <a:ext cx="106283" cy="1353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872225" y="742760"/>
        <a:ext cx="74398" cy="81187"/>
      </dsp:txXfrm>
    </dsp:sp>
    <dsp:sp modelId="{DACD8F27-1B49-4751-B709-415D13D3C4CE}">
      <dsp:nvSpPr>
        <dsp:cNvPr id="0" name=""/>
        <dsp:cNvSpPr/>
      </dsp:nvSpPr>
      <dsp:spPr>
        <a:xfrm>
          <a:off x="1708959" y="902571"/>
          <a:ext cx="400929" cy="40092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</a:t>
          </a:r>
          <a:endParaRPr lang="en-US" sz="2000" b="1" kern="1200" dirty="0">
            <a:solidFill>
              <a:srgbClr val="0000F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767674" y="961286"/>
        <a:ext cx="283499" cy="283499"/>
      </dsp:txXfrm>
    </dsp:sp>
    <dsp:sp modelId="{A6499764-3C5A-4350-97BC-F96CF58244B8}">
      <dsp:nvSpPr>
        <dsp:cNvPr id="0" name=""/>
        <dsp:cNvSpPr/>
      </dsp:nvSpPr>
      <dsp:spPr>
        <a:xfrm rot="9000000">
          <a:off x="1598445" y="1184241"/>
          <a:ext cx="106283" cy="1353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0800000">
        <a:off x="1628194" y="1203333"/>
        <a:ext cx="74398" cy="81187"/>
      </dsp:txXfrm>
    </dsp:sp>
    <dsp:sp modelId="{E4A55A15-E3C0-4BA8-8885-6E524E15F80C}">
      <dsp:nvSpPr>
        <dsp:cNvPr id="0" name=""/>
        <dsp:cNvSpPr/>
      </dsp:nvSpPr>
      <dsp:spPr>
        <a:xfrm>
          <a:off x="1188075" y="1203304"/>
          <a:ext cx="400929" cy="40092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endParaRPr lang="en-US" sz="1700" b="1" kern="1200" dirty="0">
            <a:solidFill>
              <a:srgbClr val="0000F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246790" y="1262019"/>
        <a:ext cx="283499" cy="283499"/>
      </dsp:txXfrm>
    </dsp:sp>
    <dsp:sp modelId="{13188F52-91D9-4AF4-A87B-0265968C5507}">
      <dsp:nvSpPr>
        <dsp:cNvPr id="0" name=""/>
        <dsp:cNvSpPr/>
      </dsp:nvSpPr>
      <dsp:spPr>
        <a:xfrm rot="12600000">
          <a:off x="1077560" y="1187250"/>
          <a:ext cx="106283" cy="1353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0800000">
        <a:off x="1107309" y="1222284"/>
        <a:ext cx="74398" cy="81187"/>
      </dsp:txXfrm>
    </dsp:sp>
    <dsp:sp modelId="{07878626-943C-4A35-8F43-E3906493994E}">
      <dsp:nvSpPr>
        <dsp:cNvPr id="0" name=""/>
        <dsp:cNvSpPr/>
      </dsp:nvSpPr>
      <dsp:spPr>
        <a:xfrm>
          <a:off x="667191" y="902571"/>
          <a:ext cx="400929" cy="40092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</a:t>
          </a:r>
          <a:endParaRPr lang="en-US" sz="1700" b="1" kern="1200" dirty="0">
            <a:solidFill>
              <a:srgbClr val="0000F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25906" y="961286"/>
        <a:ext cx="283499" cy="283499"/>
      </dsp:txXfrm>
    </dsp:sp>
    <dsp:sp modelId="{C139C444-9234-4E1A-B587-129C4C3E7A8A}">
      <dsp:nvSpPr>
        <dsp:cNvPr id="0" name=""/>
        <dsp:cNvSpPr/>
      </dsp:nvSpPr>
      <dsp:spPr>
        <a:xfrm rot="16200000">
          <a:off x="825371" y="757526"/>
          <a:ext cx="84569" cy="1353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38057" y="797275"/>
        <a:ext cx="59198" cy="81187"/>
      </dsp:txXfrm>
    </dsp:sp>
    <dsp:sp modelId="{922DD7D3-E363-4527-BD90-5846A8E21AC7}">
      <dsp:nvSpPr>
        <dsp:cNvPr id="0" name=""/>
        <dsp:cNvSpPr/>
      </dsp:nvSpPr>
      <dsp:spPr>
        <a:xfrm>
          <a:off x="627122" y="260135"/>
          <a:ext cx="481067" cy="4828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</a:t>
          </a:r>
          <a:endParaRPr lang="en-US" sz="1700" b="1" kern="1200" dirty="0">
            <a:solidFill>
              <a:srgbClr val="0000F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97573" y="330850"/>
        <a:ext cx="340165" cy="341441"/>
      </dsp:txXfrm>
    </dsp:sp>
    <dsp:sp modelId="{B5473F19-BF15-43B3-B6C5-BFAF7C73ADEC}">
      <dsp:nvSpPr>
        <dsp:cNvPr id="0" name=""/>
        <dsp:cNvSpPr/>
      </dsp:nvSpPr>
      <dsp:spPr>
        <a:xfrm rot="19800000">
          <a:off x="1100999" y="274676"/>
          <a:ext cx="84928" cy="1353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102706" y="308109"/>
        <a:ext cx="59450" cy="81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0.02908</cdr:x>
      <cdr:y>0.0891</cdr:y>
    </cdr:from>
    <cdr:to>
      <cdr:x>0.36333</cdr:x>
      <cdr:y>1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124470" y="145207"/>
          <a:ext cx="1430718" cy="148456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0.00833</cdr:x>
      <cdr:y>0.01389</cdr:y>
    </cdr:from>
    <cdr:to>
      <cdr:x>0.20833</cdr:x>
      <cdr:y>0.10764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100" y="38100"/>
          <a:ext cx="914400" cy="257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err="1"/>
            <a:t>Unit:K</a:t>
          </a:r>
          <a:endParaRPr lang="en-US" sz="800" dirty="0"/>
        </a:p>
      </cdr:txBody>
    </cdr:sp>
  </cdr:relSizeAnchor>
  <cdr:relSizeAnchor xmlns:cdr="http://schemas.openxmlformats.org/drawingml/2006/chartDrawing">
    <cdr:from>
      <cdr:x>0</cdr:x>
      <cdr:y>0.87847</cdr:y>
    </cdr:from>
    <cdr:to>
      <cdr:x>0.46875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0" y="2409825"/>
          <a:ext cx="214312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b="0" dirty="0">
              <a:effectLst/>
              <a:latin typeface="+mn-lt"/>
              <a:ea typeface="+mn-ea"/>
              <a:cs typeface="+mn-cs"/>
            </a:rPr>
            <a:t>※LBP: Only Printer, exclude unit</a:t>
          </a:r>
          <a:endParaRPr lang="en-US" sz="800" b="0" dirty="0">
            <a:effectLst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BC5EB-C812-4F6E-BAC3-9FB01DF4D69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7DC7B-9FFA-4B81-AD1F-91DB079E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0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Firstly, I'd like to share my working history.</a:t>
            </a:r>
          </a:p>
          <a:p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I joined CVN from 2003, start in PDC </a:t>
            </a:r>
            <a:r>
              <a:rPr kumimoji="1" lang="en-US" sz="1400" b="0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Div</a:t>
            </a:r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, and through many job with many project inside &amp; outside supplier. </a:t>
            </a:r>
            <a:r>
              <a:rPr kumimoji="1" lang="en-US" sz="1400" b="0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Untill</a:t>
            </a:r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 last year, Due to lack </a:t>
            </a:r>
            <a:r>
              <a:rPr kumimoji="1" lang="en-US" sz="1400" b="0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Manangerment</a:t>
            </a:r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 member, I </a:t>
            </a:r>
            <a:r>
              <a:rPr kumimoji="1" lang="en-US" sz="1400" b="0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transfed</a:t>
            </a:r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 to TS-STG, I realize many </a:t>
            </a:r>
            <a:r>
              <a:rPr kumimoji="1" lang="en-US" sz="1400" b="0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charactic</a:t>
            </a:r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 in TS, have IJ&amp;LBP, STG </a:t>
            </a:r>
            <a:r>
              <a:rPr kumimoji="1" lang="en-US" sz="1400" b="0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dept</a:t>
            </a:r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 is mixed 3 function of </a:t>
            </a:r>
            <a:r>
              <a:rPr kumimoji="1" lang="en-US" sz="1400" b="0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dept</a:t>
            </a:r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 Plan-PIA-MHD . With my experience, I always think how to combine and promote kaizen in our job.</a:t>
            </a:r>
          </a:p>
          <a:p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It has become my habit when I go to 2</a:t>
            </a:r>
            <a:r>
              <a:rPr kumimoji="1" lang="en-US" sz="1400" b="0" kern="1200" baseline="300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nd</a:t>
            </a:r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 my house everyday.</a:t>
            </a:r>
          </a:p>
          <a:p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Let’s go to 1</a:t>
            </a:r>
            <a:r>
              <a:rPr kumimoji="1" lang="en-US" sz="1400" b="0" kern="1200" baseline="300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st</a:t>
            </a:r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 Content. For CVN future, What’s the biggest issue in your job?</a:t>
            </a:r>
          </a:p>
          <a:p>
            <a:pPr marL="0" marR="0" lvl="0" indent="0" algn="l" defTabSz="1800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dirty="0" smtClean="0">
                <a:solidFill>
                  <a:srgbClr val="000000"/>
                </a:solidFill>
                <a:ea typeface="ＭＳ Ｐゴシック" pitchFamily="50" charset="-128"/>
                <a:cs typeface="Times New Roman" pitchFamily="18" charset="0"/>
              </a:rPr>
              <a:t>Target:0.45</a:t>
            </a:r>
            <a:r>
              <a:rPr lang="en-US" altLang="ja-JP" sz="1400" b="0" baseline="0" dirty="0" smtClean="0">
                <a:solidFill>
                  <a:srgbClr val="000000"/>
                </a:solidFill>
                <a:ea typeface="ＭＳ Ｐゴシック" pitchFamily="50" charset="-128"/>
                <a:cs typeface="Times New Roman" pitchFamily="18" charset="0"/>
              </a:rPr>
              <a:t> min</a:t>
            </a:r>
            <a:endParaRPr lang="en-US" altLang="ja-JP" sz="1400" b="0" dirty="0" smtClean="0">
              <a:solidFill>
                <a:srgbClr val="000000"/>
              </a:solidFill>
              <a:ea typeface="ＭＳ Ｐゴシック" pitchFamily="50" charset="-128"/>
              <a:cs typeface="Times New Roman" pitchFamily="18" charset="0"/>
            </a:endParaRPr>
          </a:p>
          <a:p>
            <a:endParaRPr kumimoji="1" lang="en-US" sz="1400" b="0" kern="1200" baseline="0" dirty="0" smtClean="0">
              <a:solidFill>
                <a:schemeClr val="tx1"/>
              </a:solidFill>
              <a:effectLst/>
              <a:latin typeface="+mn-ea"/>
              <a:ea typeface="+mn-ea"/>
              <a:cs typeface="Meiryo UI" panose="020B0604030504040204" pitchFamily="50" charset="-12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969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dirty="0" smtClean="0"/>
              <a:t>Follow</a:t>
            </a:r>
            <a:r>
              <a:rPr lang="en-US" sz="1400" b="0" baseline="0" dirty="0" smtClean="0"/>
              <a:t> Top Policy, base on our Planning </a:t>
            </a:r>
            <a:r>
              <a:rPr lang="en-US" sz="1400" b="0" baseline="0" dirty="0" err="1" smtClean="0"/>
              <a:t>Div</a:t>
            </a:r>
            <a:r>
              <a:rPr lang="en-US" sz="1400" b="0" baseline="0" dirty="0" smtClean="0"/>
              <a:t> mission, As </a:t>
            </a:r>
            <a:r>
              <a:rPr lang="en-US" sz="1400" b="1" baseline="0" dirty="0" smtClean="0"/>
              <a:t>turbo engine</a:t>
            </a:r>
            <a:r>
              <a:rPr lang="en-US" sz="1400" b="0" baseline="0" dirty="0" smtClean="0"/>
              <a:t>, we move  all </a:t>
            </a:r>
            <a:r>
              <a:rPr lang="en-US" sz="1400" b="0" baseline="0" dirty="0" err="1" smtClean="0"/>
              <a:t>Div</a:t>
            </a:r>
            <a:r>
              <a:rPr lang="en-US" sz="1400" b="0" baseline="0" dirty="0" smtClean="0"/>
              <a:t>/factory same direction, accelerate kaizen follow Top policy with more big goal.</a:t>
            </a:r>
          </a:p>
          <a:p>
            <a:r>
              <a:rPr lang="en-US" sz="1400" b="0" baseline="0" dirty="0" smtClean="0"/>
              <a:t>And STG mission as </a:t>
            </a:r>
            <a:r>
              <a:rPr lang="en-US" sz="1400" b="1" baseline="0" dirty="0" smtClean="0"/>
              <a:t>grease</a:t>
            </a:r>
            <a:r>
              <a:rPr lang="en-US" sz="1400" b="0" baseline="0" dirty="0" smtClean="0"/>
              <a:t> is promote kaizen activity &amp; CIMS resource cultivation, we think we need new system.</a:t>
            </a:r>
          </a:p>
          <a:p>
            <a:r>
              <a:rPr lang="en-US" sz="1400" b="0" baseline="0" dirty="0" smtClean="0"/>
              <a:t>My action is build up KMS chain from CVN-Supplier follow QCDF. So What’s the KMS, Step to build KMS , I will explain in the next page</a:t>
            </a:r>
            <a:endParaRPr lang="en-US" sz="1400" b="0" dirty="0" smtClean="0"/>
          </a:p>
          <a:p>
            <a:pPr marL="0" marR="0" lvl="0" indent="0" algn="l" defTabSz="1800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baseline="0" dirty="0" smtClean="0"/>
              <a:t>Target:0.5 m</a:t>
            </a:r>
            <a:endParaRPr lang="en-US" sz="1400" b="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584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3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1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1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02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93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8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03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1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882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スライド番号プレースホルダ 4"/>
          <p:cNvSpPr txBox="1">
            <a:spLocks/>
          </p:cNvSpPr>
          <p:nvPr userDrawn="1"/>
        </p:nvSpPr>
        <p:spPr>
          <a:xfrm>
            <a:off x="8503444" y="123826"/>
            <a:ext cx="526256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21E52-5D6C-49DB-BE23-DD08CE84BD66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8"/>
          <p:cNvSpPr/>
          <p:nvPr userDrawn="1"/>
        </p:nvSpPr>
        <p:spPr>
          <a:xfrm>
            <a:off x="8553450" y="114300"/>
            <a:ext cx="438150" cy="4381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11"/>
          <p:cNvSpPr txBox="1"/>
          <p:nvPr userDrawn="1"/>
        </p:nvSpPr>
        <p:spPr>
          <a:xfrm>
            <a:off x="8039374" y="424625"/>
            <a:ext cx="42960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ja-JP" sz="900" b="0" dirty="0" smtClean="0">
                <a:latin typeface="+mj-ea"/>
                <a:ea typeface="+mj-ea"/>
                <a:cs typeface="Meiryo UI" panose="020B0604030504040204" pitchFamily="50" charset="-128"/>
              </a:rPr>
              <a:t>TS-STG</a:t>
            </a:r>
            <a:endParaRPr kumimoji="1" lang="ja-JP" altLang="en-US" sz="900" b="0" dirty="0">
              <a:latin typeface="+mj-ea"/>
              <a:ea typeface="+mj-ea"/>
              <a:cs typeface="Meiryo UI" panose="020B0604030504040204" pitchFamily="50" charset="-128"/>
            </a:endParaRPr>
          </a:p>
        </p:txBody>
      </p:sp>
      <p:cxnSp>
        <p:nvCxnSpPr>
          <p:cNvPr id="10" name="直線コネクタ 12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 userDrawn="1"/>
        </p:nvSpPr>
        <p:spPr>
          <a:xfrm>
            <a:off x="8149981" y="262345"/>
            <a:ext cx="31899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ja-JP" sz="900" b="0" dirty="0" smtClean="0">
                <a:latin typeface="+mj-ea"/>
                <a:ea typeface="+mj-ea"/>
                <a:cs typeface="Arial" panose="020B0604020202020204" pitchFamily="34" charset="0"/>
              </a:rPr>
              <a:t>Oct.24</a:t>
            </a:r>
            <a:endParaRPr kumimoji="1" lang="ja-JP" altLang="en-US" sz="900" b="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3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11.png"/><Relationship Id="rId10" Type="http://schemas.microsoft.com/office/2007/relationships/diagramDrawing" Target="../diagrams/drawing1.xml"/><Relationship Id="rId4" Type="http://schemas.openxmlformats.org/officeDocument/2006/relationships/image" Target="../media/image10.wmf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102147" y="936298"/>
            <a:ext cx="7501082" cy="738664"/>
            <a:chOff x="1622344" y="690750"/>
            <a:chExt cx="7501082" cy="738664"/>
          </a:xfrm>
        </p:grpSpPr>
        <p:grpSp>
          <p:nvGrpSpPr>
            <p:cNvPr id="4" name="Group 3"/>
            <p:cNvGrpSpPr/>
            <p:nvPr/>
          </p:nvGrpSpPr>
          <p:grpSpPr>
            <a:xfrm>
              <a:off x="1622344" y="733513"/>
              <a:ext cx="6093746" cy="564562"/>
              <a:chOff x="1391845" y="704152"/>
              <a:chExt cx="6093746" cy="564562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391845" y="704152"/>
                <a:ext cx="1214415" cy="55439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428297" y="714316"/>
                <a:ext cx="5057294" cy="554398"/>
                <a:chOff x="2528945" y="714316"/>
                <a:chExt cx="2596397" cy="554398"/>
              </a:xfrm>
            </p:grpSpPr>
            <p:sp>
              <p:nvSpPr>
                <p:cNvPr id="7" name="Chevron 6"/>
                <p:cNvSpPr/>
                <p:nvPr/>
              </p:nvSpPr>
              <p:spPr>
                <a:xfrm>
                  <a:off x="2528945" y="714316"/>
                  <a:ext cx="807808" cy="544234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Chevron 7"/>
                <p:cNvSpPr/>
                <p:nvPr/>
              </p:nvSpPr>
              <p:spPr>
                <a:xfrm>
                  <a:off x="3234895" y="724480"/>
                  <a:ext cx="904191" cy="544234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Chevron 8"/>
                <p:cNvSpPr/>
                <p:nvPr/>
              </p:nvSpPr>
              <p:spPr>
                <a:xfrm>
                  <a:off x="4037352" y="724480"/>
                  <a:ext cx="1087990" cy="544234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1622344" y="78344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Slim cell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904991" y="706139"/>
              <a:ext cx="4773749" cy="646331"/>
              <a:chOff x="2687042" y="3772617"/>
              <a:chExt cx="4773749" cy="64633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87042" y="3834173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OS activity</a:t>
                </a:r>
              </a:p>
              <a:p>
                <a:r>
                  <a:rPr lang="en-US" sz="1400" dirty="0" smtClean="0"/>
                  <a:t>(7Gr)</a:t>
                </a:r>
                <a:endParaRPr lang="en-US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26980" y="3823907"/>
                <a:ext cx="1324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NEO activity</a:t>
                </a:r>
              </a:p>
              <a:p>
                <a:r>
                  <a:rPr lang="en-US" sz="1400" dirty="0" smtClean="0"/>
                  <a:t>(5 Suppliers)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18819" y="3772617"/>
                <a:ext cx="1741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Layout space rearrangement</a:t>
                </a:r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flipH="1">
              <a:off x="7586573" y="690750"/>
              <a:ext cx="15368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</a:rPr>
                <a:t>BEST MERIT FOR CVN with </a:t>
              </a:r>
            </a:p>
            <a:p>
              <a:pPr algn="ctr"/>
              <a:r>
                <a:rPr lang="en-US" sz="1400" b="1" dirty="0" smtClean="0">
                  <a:solidFill>
                    <a:srgbClr val="0000FF"/>
                  </a:solidFill>
                </a:rPr>
                <a:t>smallest LT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40947" y="635669"/>
            <a:ext cx="5338671" cy="414650"/>
            <a:chOff x="1599364" y="1264508"/>
            <a:chExt cx="5338671" cy="414650"/>
          </a:xfrm>
        </p:grpSpPr>
        <p:sp>
          <p:nvSpPr>
            <p:cNvPr id="15" name="TextBox 14"/>
            <p:cNvSpPr txBox="1"/>
            <p:nvPr/>
          </p:nvSpPr>
          <p:spPr>
            <a:xfrm>
              <a:off x="1599364" y="1280131"/>
              <a:ext cx="713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 month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45709" y="1264508"/>
              <a:ext cx="713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 month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73974" y="1274672"/>
              <a:ext cx="830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2.5 month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07167" y="1271551"/>
              <a:ext cx="830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 month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01400" y="1417548"/>
              <a:ext cx="1191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smtClean="0"/>
                <a:t>(16 day/ supplier)</a:t>
              </a:r>
              <a:endParaRPr lang="en-US" sz="105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65577" y="1413171"/>
              <a:ext cx="8226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smtClean="0"/>
                <a:t>(</a:t>
              </a:r>
              <a:r>
                <a:rPr lang="en-US" sz="1050" i="1" dirty="0" err="1" smtClean="0"/>
                <a:t>Katolex</a:t>
              </a:r>
              <a:r>
                <a:rPr lang="en-US" sz="1050" i="1" dirty="0" smtClean="0"/>
                <a:t> LT)</a:t>
              </a:r>
              <a:endParaRPr lang="en-US" sz="1050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45758" y="1413171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smtClean="0"/>
                <a:t>(Uxmal)</a:t>
              </a:r>
              <a:endParaRPr lang="en-US" sz="1050" i="1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78113" y="201046"/>
            <a:ext cx="25987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defTabSz="4572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ja-JP" sz="2000" b="1" dirty="0" smtClean="0">
                <a:solidFill>
                  <a:srgbClr val="0000FF"/>
                </a:solidFill>
                <a:latin typeface="+mn-ea"/>
              </a:rPr>
              <a:t>2. Out side activity</a:t>
            </a:r>
          </a:p>
        </p:txBody>
      </p:sp>
      <p:cxnSp>
        <p:nvCxnSpPr>
          <p:cNvPr id="29" name="Curved Connector 28"/>
          <p:cNvCxnSpPr>
            <a:stCxn id="22" idx="2"/>
          </p:cNvCxnSpPr>
          <p:nvPr/>
        </p:nvCxnSpPr>
        <p:spPr>
          <a:xfrm rot="16200000" flipH="1">
            <a:off x="2506360" y="1450378"/>
            <a:ext cx="1496735" cy="6724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6468" y="1958118"/>
            <a:ext cx="17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Gr5-Die OS delay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95384" y="2146132"/>
            <a:ext cx="209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Supplier low priority</a:t>
            </a:r>
            <a:endParaRPr lang="en-US" dirty="0"/>
          </a:p>
        </p:txBody>
      </p:sp>
      <p:cxnSp>
        <p:nvCxnSpPr>
          <p:cNvPr id="32" name="Curved Connector 31"/>
          <p:cNvCxnSpPr/>
          <p:nvPr/>
        </p:nvCxnSpPr>
        <p:spPr>
          <a:xfrm rot="5400000">
            <a:off x="3849372" y="1662810"/>
            <a:ext cx="1045198" cy="2524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35" idx="1"/>
          </p:cNvCxnSpPr>
          <p:nvPr/>
        </p:nvCxnSpPr>
        <p:spPr>
          <a:xfrm rot="5400000">
            <a:off x="5631799" y="1808292"/>
            <a:ext cx="990376" cy="407746"/>
          </a:xfrm>
          <a:prstGeom prst="curvedConnector4">
            <a:avLst>
              <a:gd name="adj1" fmla="val 40677"/>
              <a:gd name="adj2" fmla="val 156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23114" y="2322687"/>
            <a:ext cx="166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 layout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05721" y="2312153"/>
            <a:ext cx="23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Gr6-Unit OS post pone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864751" y="2827477"/>
            <a:ext cx="3963347" cy="3077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smtClean="0">
                <a:latin typeface="Calibri (Body)"/>
                <a:ea typeface="Meiryo UI" panose="020B0604030504040204" pitchFamily="50" charset="-128"/>
              </a:rPr>
              <a:t>CAN SIMPLE COPY CVN OPERATION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87092" y="3175692"/>
            <a:ext cx="4844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1.Common thinking way btw CVN-Supplier </a:t>
            </a:r>
          </a:p>
          <a:p>
            <a:r>
              <a:rPr lang="en-US" dirty="0">
                <a:solidFill>
                  <a:srgbClr val="0000FF"/>
                </a:solidFill>
              </a:rPr>
              <a:t>   -Layout &amp; </a:t>
            </a:r>
            <a:r>
              <a:rPr lang="en-US" dirty="0" smtClean="0">
                <a:solidFill>
                  <a:srgbClr val="0000FF"/>
                </a:solidFill>
              </a:rPr>
              <a:t>Space capacity up.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  -Setting Manpower by CVN STD time.                  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2.Kaizen </a:t>
            </a:r>
            <a:r>
              <a:rPr lang="en-US" dirty="0">
                <a:solidFill>
                  <a:srgbClr val="0000FF"/>
                </a:solidFill>
              </a:rPr>
              <a:t>sprit</a:t>
            </a:r>
            <a:endParaRPr lang="en-US" dirty="0">
              <a:latin typeface="Calibri (Body)"/>
              <a:ea typeface="Meiryo UI" panose="020B0604030504040204" pitchFamily="50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282145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Ideal</a:t>
            </a:r>
            <a:endParaRPr lang="en-US" b="1" u="sng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34005" y="1518556"/>
            <a:ext cx="5969383" cy="5197086"/>
            <a:chOff x="711718" y="-28934"/>
            <a:chExt cx="4914185" cy="5623765"/>
          </a:xfrm>
        </p:grpSpPr>
        <p:grpSp>
          <p:nvGrpSpPr>
            <p:cNvPr id="41" name="Group 40"/>
            <p:cNvGrpSpPr/>
            <p:nvPr/>
          </p:nvGrpSpPr>
          <p:grpSpPr>
            <a:xfrm>
              <a:off x="864996" y="2960905"/>
              <a:ext cx="2295331" cy="2377941"/>
              <a:chOff x="1386739" y="704152"/>
              <a:chExt cx="2295331" cy="2377941"/>
            </a:xfrm>
          </p:grpSpPr>
          <p:sp>
            <p:nvSpPr>
              <p:cNvPr id="51" name="Pentagon 50"/>
              <p:cNvSpPr/>
              <p:nvPr/>
            </p:nvSpPr>
            <p:spPr>
              <a:xfrm>
                <a:off x="1391845" y="704152"/>
                <a:ext cx="1214415" cy="55439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1386739" y="1312699"/>
                <a:ext cx="2295331" cy="1769394"/>
                <a:chOff x="1994213" y="1312699"/>
                <a:chExt cx="1178415" cy="1769394"/>
              </a:xfrm>
            </p:grpSpPr>
            <p:sp>
              <p:nvSpPr>
                <p:cNvPr id="53" name="Chevron 52"/>
                <p:cNvSpPr/>
                <p:nvPr/>
              </p:nvSpPr>
              <p:spPr>
                <a:xfrm>
                  <a:off x="1994213" y="1312699"/>
                  <a:ext cx="1165475" cy="544234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Chevron 53"/>
                <p:cNvSpPr/>
                <p:nvPr/>
              </p:nvSpPr>
              <p:spPr>
                <a:xfrm>
                  <a:off x="2615213" y="1919061"/>
                  <a:ext cx="540927" cy="544234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Chevron 54"/>
                <p:cNvSpPr/>
                <p:nvPr/>
              </p:nvSpPr>
              <p:spPr>
                <a:xfrm>
                  <a:off x="2084638" y="2537859"/>
                  <a:ext cx="1087990" cy="544234"/>
                </a:xfrm>
                <a:prstGeom prst="chevr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2" name="TextBox 41"/>
            <p:cNvSpPr txBox="1"/>
            <p:nvPr/>
          </p:nvSpPr>
          <p:spPr>
            <a:xfrm>
              <a:off x="864996" y="3017376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Slim cell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443313" y="3579959"/>
              <a:ext cx="1820094" cy="1809935"/>
              <a:chOff x="2321490" y="3834173"/>
              <a:chExt cx="1820094" cy="1809935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2687042" y="3834173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OS activity</a:t>
                </a:r>
              </a:p>
              <a:p>
                <a:r>
                  <a:rPr lang="en-US" sz="1400" dirty="0" smtClean="0"/>
                  <a:t>(7Gr)</a:t>
                </a:r>
                <a:endParaRPr lang="en-US" sz="14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817567" y="4409757"/>
                <a:ext cx="1324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NEO activity</a:t>
                </a:r>
              </a:p>
              <a:p>
                <a:r>
                  <a:rPr lang="en-US" sz="1400" dirty="0" smtClean="0"/>
                  <a:t>(5 Suppliers)</a:t>
                </a:r>
                <a:endParaRPr lang="en-US" sz="14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321490" y="4997777"/>
                <a:ext cx="1741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Layout space rearrangement</a:t>
                </a:r>
                <a:endParaRPr lang="en-US" dirty="0"/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>
              <a:off x="902346" y="5534136"/>
              <a:ext cx="222586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flipH="1">
              <a:off x="1171502" y="5287054"/>
              <a:ext cx="153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6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 months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767814" y="247107"/>
              <a:ext cx="48580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flipH="1">
              <a:off x="711718" y="-28934"/>
              <a:ext cx="1536853" cy="33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C00000"/>
                  </a:solidFill>
                </a:rPr>
                <a:t>12 months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6" name="Right Brace 55"/>
          <p:cNvSpPr/>
          <p:nvPr/>
        </p:nvSpPr>
        <p:spPr>
          <a:xfrm>
            <a:off x="3968821" y="4801956"/>
            <a:ext cx="329570" cy="11224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399416" y="5091688"/>
            <a:ext cx="273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Combine OS &amp; NEO activity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-27337" y="624015"/>
            <a:ext cx="90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Current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98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2611" y="1134294"/>
            <a:ext cx="121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❶ </a:t>
            </a:r>
            <a:r>
              <a:rPr lang="en-US" b="1" dirty="0" smtClean="0"/>
              <a:t>Target setting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8751" y="2627280"/>
            <a:ext cx="151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❷ </a:t>
            </a:r>
            <a:r>
              <a:rPr lang="en-US" b="1" dirty="0"/>
              <a:t>P</a:t>
            </a:r>
            <a:r>
              <a:rPr lang="en-US" b="1" dirty="0" smtClean="0"/>
              <a:t>romote kaizen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74815"/>
            <a:ext cx="76642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sz="2400" b="1" dirty="0" smtClean="0">
                <a:latin typeface="+mj-ea"/>
                <a:ea typeface="+mj-ea"/>
              </a:rPr>
              <a:t>III-</a:t>
            </a:r>
            <a:r>
              <a:rPr lang="en-US" sz="2400" b="1" dirty="0" smtClean="0">
                <a:latin typeface="+mj-ea"/>
                <a:ea typeface="+mj-ea"/>
              </a:rPr>
              <a:t> </a:t>
            </a:r>
            <a:r>
              <a:rPr lang="en-US" sz="2400" b="1" dirty="0">
                <a:latin typeface="+mj-ea"/>
                <a:ea typeface="+mj-ea"/>
              </a:rPr>
              <a:t>A</a:t>
            </a:r>
            <a:r>
              <a:rPr lang="en-US" sz="2400" b="1" dirty="0" smtClean="0">
                <a:latin typeface="+mj-ea"/>
                <a:ea typeface="+mj-ea"/>
              </a:rPr>
              <a:t>ctual </a:t>
            </a:r>
            <a:r>
              <a:rPr lang="en-US" sz="2400" b="1" dirty="0">
                <a:latin typeface="+mj-ea"/>
                <a:ea typeface="+mj-ea"/>
              </a:rPr>
              <a:t>and original solution to </a:t>
            </a:r>
            <a:r>
              <a:rPr lang="en-US" sz="2400" b="1" dirty="0" smtClean="0">
                <a:latin typeface="+mj-ea"/>
                <a:ea typeface="+mj-ea"/>
              </a:rPr>
              <a:t>overcome</a:t>
            </a:r>
            <a:endParaRPr kumimoji="1" lang="en-US" sz="2400" b="1" dirty="0" smtClean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5466" y="1134294"/>
            <a:ext cx="350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 TL before transfer: </a:t>
            </a:r>
          </a:p>
          <a:p>
            <a:r>
              <a:rPr lang="en-US" dirty="0" smtClean="0"/>
              <a:t>Uxmal-</a:t>
            </a:r>
            <a:r>
              <a:rPr lang="en-US" dirty="0" err="1" smtClean="0"/>
              <a:t>Laoag</a:t>
            </a:r>
            <a:r>
              <a:rPr lang="en-US" dirty="0" smtClean="0"/>
              <a:t>-Lima-</a:t>
            </a:r>
            <a:r>
              <a:rPr lang="en-US" dirty="0" err="1" smtClean="0"/>
              <a:t>Lapaz</a:t>
            </a:r>
            <a:r>
              <a:rPr lang="en-US" dirty="0" smtClean="0"/>
              <a:t>/Lille(CHT)</a:t>
            </a:r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57667"/>
              </p:ext>
            </p:extLst>
          </p:nvPr>
        </p:nvGraphicFramePr>
        <p:xfrm>
          <a:off x="1215750" y="975289"/>
          <a:ext cx="4280418" cy="1629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40220" y="106793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TL lack 9 cell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5723263" y="1829088"/>
            <a:ext cx="151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+ Slim space  : </a:t>
            </a:r>
            <a:r>
              <a:rPr lang="ja-JP" altLang="en-US" sz="1000" dirty="0" smtClean="0">
                <a:solidFill>
                  <a:srgbClr val="0000FF"/>
                </a:solidFill>
              </a:rPr>
              <a:t>▲</a:t>
            </a:r>
            <a:r>
              <a:rPr lang="en-US" sz="1000" dirty="0" smtClean="0">
                <a:solidFill>
                  <a:srgbClr val="0000FF"/>
                </a:solidFill>
              </a:rPr>
              <a:t>12,5%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+ Capacity up: +25%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120558" y="1971477"/>
            <a:ext cx="353345" cy="20155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7536053" y="1726757"/>
            <a:ext cx="1513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TS set up target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7766890" y="1862140"/>
            <a:ext cx="151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+ Slim space  : </a:t>
            </a:r>
            <a:r>
              <a:rPr lang="ja-JP" altLang="en-US" sz="1000" dirty="0" smtClean="0">
                <a:solidFill>
                  <a:srgbClr val="0000FF"/>
                </a:solidFill>
              </a:rPr>
              <a:t>▲</a:t>
            </a:r>
            <a:r>
              <a:rPr lang="en-US" sz="1000" dirty="0" smtClean="0">
                <a:solidFill>
                  <a:srgbClr val="0000FF"/>
                </a:solidFill>
              </a:rPr>
              <a:t>12,5%</a:t>
            </a:r>
          </a:p>
          <a:p>
            <a:r>
              <a:rPr lang="en-US" sz="1000" dirty="0" smtClean="0">
                <a:solidFill>
                  <a:srgbClr val="0000FF"/>
                </a:solidFill>
              </a:rPr>
              <a:t>+ Capacity up: +25%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643" y="618849"/>
            <a:ext cx="24449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defTabSz="4572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ja-JP" sz="2000" b="1" dirty="0" smtClean="0">
                <a:solidFill>
                  <a:srgbClr val="0000FF"/>
                </a:solidFill>
                <a:latin typeface="+mn-ea"/>
              </a:rPr>
              <a:t>1. In-plant activity</a:t>
            </a:r>
          </a:p>
        </p:txBody>
      </p:sp>
      <p:cxnSp>
        <p:nvCxnSpPr>
          <p:cNvPr id="11" name="Curved Connector 10"/>
          <p:cNvCxnSpPr/>
          <p:nvPr/>
        </p:nvCxnSpPr>
        <p:spPr>
          <a:xfrm>
            <a:off x="2779473" y="1109058"/>
            <a:ext cx="2955993" cy="152109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53926" y="3503004"/>
            <a:ext cx="4086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 (Body)"/>
                <a:ea typeface="Meiryo UI" panose="020B0604030504040204" pitchFamily="50" charset="-128"/>
              </a:rPr>
              <a:t>Setting method: Draw aiming/Ideal by </a:t>
            </a:r>
            <a:r>
              <a:rPr lang="en-US" sz="1400" dirty="0">
                <a:latin typeface="Calibri (Body)"/>
                <a:ea typeface="Meiryo UI" panose="020B0604030504040204" pitchFamily="50" charset="-128"/>
              </a:rPr>
              <a:t>CIMS tools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713322" y="3494474"/>
            <a:ext cx="41328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 smtClean="0">
                <a:latin typeface="Calibri (Body)"/>
                <a:ea typeface="Meiryo UI" panose="020B0604030504040204" pitchFamily="50" charset="-128"/>
              </a:rPr>
              <a:t>Rush consideration meeting (FM vs all members) </a:t>
            </a:r>
          </a:p>
          <a:p>
            <a:pPr algn="ctr"/>
            <a:r>
              <a:rPr lang="en-GB" sz="1200" dirty="0">
                <a:latin typeface="Calibri (Body)"/>
                <a:ea typeface="Meiryo UI" panose="020B0604030504040204" pitchFamily="50" charset="-128"/>
              </a:rPr>
              <a:t>(</a:t>
            </a:r>
            <a:r>
              <a:rPr lang="en-GB" sz="1200" dirty="0" smtClean="0">
                <a:latin typeface="Calibri (Body)"/>
                <a:ea typeface="Meiryo UI" panose="020B0604030504040204" pitchFamily="50" charset="-128"/>
              </a:rPr>
              <a:t>every Wed after updating TL capacity up)</a:t>
            </a:r>
            <a:endParaRPr lang="en-US" sz="1200" dirty="0">
              <a:latin typeface="Calibri (Body)"/>
              <a:ea typeface="Meiryo UI" panose="020B0604030504040204" pitchFamily="50" charset="-128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164491" y="2862360"/>
            <a:ext cx="3963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alibri (Body)"/>
                <a:ea typeface="Meiryo UI" panose="020B0604030504040204" pitchFamily="50" charset="-128"/>
              </a:rPr>
              <a:t>RUSH SLIM CELL PROJECT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200" dirty="0" smtClean="0">
                <a:solidFill>
                  <a:srgbClr val="0000FF"/>
                </a:solidFill>
              </a:rPr>
              <a:t>1.Before transfer: </a:t>
            </a:r>
            <a:r>
              <a:rPr lang="en-US" sz="1200" dirty="0">
                <a:solidFill>
                  <a:srgbClr val="0000FF"/>
                </a:solidFill>
              </a:rPr>
              <a:t>Productivity &amp; Quality are </a:t>
            </a:r>
            <a:r>
              <a:rPr lang="en-US" sz="1200" dirty="0" smtClean="0">
                <a:solidFill>
                  <a:srgbClr val="0000FF"/>
                </a:solidFill>
              </a:rPr>
              <a:t>stable </a:t>
            </a:r>
            <a:r>
              <a:rPr lang="en-US" sz="1200" dirty="0">
                <a:solidFill>
                  <a:srgbClr val="0000FF"/>
                </a:solidFill>
              </a:rPr>
              <a:t>MP in </a:t>
            </a:r>
            <a:r>
              <a:rPr lang="en-US" sz="1200" dirty="0" smtClean="0">
                <a:solidFill>
                  <a:srgbClr val="0000FF"/>
                </a:solidFill>
              </a:rPr>
              <a:t>TS                                    </a:t>
            </a:r>
          </a:p>
          <a:p>
            <a:r>
              <a:rPr lang="en-US" sz="1200" dirty="0" smtClean="0">
                <a:solidFill>
                  <a:srgbClr val="0000FF"/>
                </a:solidFill>
              </a:rPr>
              <a:t> 2.Outsourcing:  </a:t>
            </a:r>
            <a:r>
              <a:rPr lang="en-US" sz="1200" dirty="0">
                <a:solidFill>
                  <a:srgbClr val="0000FF"/>
                </a:solidFill>
              </a:rPr>
              <a:t>for catchup  </a:t>
            </a:r>
            <a:r>
              <a:rPr lang="en-US" sz="1200" dirty="0" smtClean="0">
                <a:solidFill>
                  <a:srgbClr val="0000FF"/>
                </a:solidFill>
              </a:rPr>
              <a:t>base on No.1 </a:t>
            </a:r>
            <a:r>
              <a:rPr lang="en-US" sz="1200" dirty="0">
                <a:solidFill>
                  <a:srgbClr val="0000FF"/>
                </a:solidFill>
              </a:rPr>
              <a:t>mission</a:t>
            </a:r>
            <a:endParaRPr lang="en-US" sz="1200" dirty="0">
              <a:latin typeface="Calibri (Body)"/>
              <a:ea typeface="Meiryo UI" panose="020B0604030504040204" pitchFamily="50" charset="-128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1756581" y="2612499"/>
            <a:ext cx="686332" cy="284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0" name="Picture 2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8" y="2331596"/>
            <a:ext cx="2055585" cy="11754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81" name="TextBox 280"/>
          <p:cNvSpPr txBox="1"/>
          <p:nvPr/>
        </p:nvSpPr>
        <p:spPr>
          <a:xfrm>
            <a:off x="6614881" y="3022281"/>
            <a:ext cx="2347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3333FF"/>
                </a:solidFill>
                <a:latin typeface="Calibri (Body)"/>
                <a:ea typeface="Meiryo UI" panose="020B0604030504040204" pitchFamily="50" charset="-128"/>
              </a:rPr>
              <a:t>Secretariat </a:t>
            </a:r>
            <a:r>
              <a:rPr lang="en-US" sz="1600" dirty="0" smtClean="0">
                <a:solidFill>
                  <a:srgbClr val="3333FF"/>
                </a:solidFill>
                <a:latin typeface="Calibri (Body)"/>
              </a:rPr>
              <a:t>&amp;  </a:t>
            </a:r>
            <a:r>
              <a:rPr lang="en-US" sz="1600" dirty="0" err="1" smtClean="0">
                <a:solidFill>
                  <a:srgbClr val="3333FF"/>
                </a:solidFill>
                <a:latin typeface="Calibri (Body)"/>
              </a:rPr>
              <a:t>Butsuryu</a:t>
            </a:r>
            <a:r>
              <a:rPr lang="en-US" sz="1600" dirty="0" smtClean="0">
                <a:solidFill>
                  <a:srgbClr val="3333FF"/>
                </a:solidFill>
                <a:latin typeface="Calibri (Body)"/>
              </a:rPr>
              <a:t> team member</a:t>
            </a:r>
            <a:endParaRPr lang="en-US" sz="1600" dirty="0">
              <a:solidFill>
                <a:srgbClr val="3333FF"/>
              </a:solidFill>
              <a:latin typeface="Calibri (Body)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111057" y="6211669"/>
            <a:ext cx="113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❸ </a:t>
            </a:r>
            <a:r>
              <a:rPr lang="en-US" b="1" dirty="0" smtClean="0"/>
              <a:t>CIMS cultivate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577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6175"/>
            <a:ext cx="460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you know why you fail last time promotion?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290" y="1553871"/>
            <a:ext cx="9780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1-The answer were so long but not take out s</a:t>
            </a:r>
            <a:r>
              <a:rPr lang="en-US" dirty="0" smtClean="0">
                <a:sym typeface="Wingdings" panose="05000000000000000000" pitchFamily="2" charset="2"/>
              </a:rPr>
              <a:t>pecific Countermeasure , </a:t>
            </a:r>
            <a:r>
              <a:rPr lang="en-US" dirty="0" smtClean="0"/>
              <a:t>difficult to understand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   How </a:t>
            </a:r>
            <a:r>
              <a:rPr lang="en-US" dirty="0">
                <a:sym typeface="Wingdings" panose="05000000000000000000" pitchFamily="2" charset="2"/>
              </a:rPr>
              <a:t>to increase kaizen </a:t>
            </a:r>
            <a:r>
              <a:rPr lang="en-US" dirty="0" smtClean="0">
                <a:sym typeface="Wingdings" panose="05000000000000000000" pitchFamily="2" charset="2"/>
              </a:rPr>
              <a:t>man etc..</a:t>
            </a:r>
            <a:endParaRPr lang="en-US" dirty="0" smtClean="0"/>
          </a:p>
          <a:p>
            <a:r>
              <a:rPr lang="en-US" dirty="0" smtClean="0"/>
              <a:t>2-The topic B.BOM suddenly take out </a:t>
            </a:r>
            <a:r>
              <a:rPr lang="en-US" dirty="0" smtClean="0">
                <a:sym typeface="Wingdings" panose="05000000000000000000" pitchFamily="2" charset="2"/>
              </a:rPr>
              <a:t>as specific one PIC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3-Proceed activity  at lease TL&amp;TS, It’s best for all </a:t>
            </a:r>
            <a:r>
              <a:rPr lang="en-US" dirty="0" err="1" smtClean="0">
                <a:sym typeface="Wingdings" panose="05000000000000000000" pitchFamily="2" charset="2"/>
              </a:rPr>
              <a:t>CVN.Need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to wider scope working to another factory(TL/QV/Supplier etc…</a:t>
            </a:r>
            <a:r>
              <a:rPr lang="ja-JP" altLang="en-US" dirty="0" smtClean="0">
                <a:sym typeface="Wingdings" panose="05000000000000000000" pitchFamily="2" charset="2"/>
              </a:rPr>
              <a:t>）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altLang="ja-JP" dirty="0" smtClean="0">
                <a:sym typeface="Wingdings" panose="05000000000000000000" pitchFamily="2" charset="2"/>
              </a:rPr>
              <a:t>4-</a:t>
            </a:r>
            <a:r>
              <a:rPr lang="en-US" dirty="0" smtClean="0">
                <a:sym typeface="Wingdings" panose="05000000000000000000" pitchFamily="2" charset="2"/>
              </a:rPr>
              <a:t>KMS </a:t>
            </a:r>
            <a:r>
              <a:rPr lang="en-US" dirty="0">
                <a:sym typeface="Wingdings" panose="05000000000000000000" pitchFamily="2" charset="2"/>
              </a:rPr>
              <a:t>concept is </a:t>
            </a:r>
            <a:r>
              <a:rPr lang="en-US" dirty="0" smtClean="0">
                <a:sym typeface="Wingdings" panose="05000000000000000000" pitchFamily="2" charset="2"/>
              </a:rPr>
              <a:t>OK. </a:t>
            </a:r>
            <a:r>
              <a:rPr lang="en-US" altLang="ja-JP" dirty="0" smtClean="0">
                <a:sym typeface="Wingdings" panose="05000000000000000000" pitchFamily="2" charset="2"/>
              </a:rPr>
              <a:t>It’s better make more perfect system by complete remain KMS step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Last fail is chance more grow up, good prepare for next promotion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558266" y="3801439"/>
            <a:ext cx="12333697" cy="12834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dirty="0"/>
              <a:t>面談（本番）の受け答えで</a:t>
            </a:r>
            <a:r>
              <a:rPr lang="en-US" dirty="0"/>
              <a:t>TOP</a:t>
            </a:r>
            <a:r>
              <a:rPr lang="ja-JP" altLang="en-US" dirty="0"/>
              <a:t>が抱いた印象について</a:t>
            </a:r>
            <a:endParaRPr lang="en-US" dirty="0"/>
          </a:p>
          <a:p>
            <a:r>
              <a:rPr lang="ja-JP" altLang="en-US" dirty="0"/>
              <a:t>　　⇒　質問に対する回答が長すぎて、何答えているのか良く分からなくなった。</a:t>
            </a:r>
            <a:endParaRPr lang="en-US" dirty="0"/>
          </a:p>
          <a:p>
            <a:r>
              <a:rPr lang="ja-JP" altLang="en-US" dirty="0"/>
              <a:t>　　⇒　いきなり</a:t>
            </a:r>
            <a:r>
              <a:rPr lang="en-US" dirty="0"/>
              <a:t>B-BOM</a:t>
            </a:r>
            <a:r>
              <a:rPr lang="ja-JP" altLang="en-US" dirty="0"/>
              <a:t>の話が出てきて、急に具体的な担当レベルの話題になったと思われた。</a:t>
            </a:r>
            <a:endParaRPr lang="en-US" dirty="0"/>
          </a:p>
          <a:p>
            <a:pPr lvl="0"/>
            <a:r>
              <a:rPr lang="ja-JP" altLang="en-US" dirty="0"/>
              <a:t>これは私と</a:t>
            </a:r>
            <a:r>
              <a:rPr lang="en-US" dirty="0"/>
              <a:t>TOP</a:t>
            </a:r>
            <a:r>
              <a:rPr lang="ja-JP" altLang="en-US" dirty="0"/>
              <a:t>さんとの間で誤解があると思います。その面接後で、説明します。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ja-JP" altLang="en-US" dirty="0"/>
              <a:t>　　⇒　</a:t>
            </a:r>
            <a:r>
              <a:rPr lang="en-US" dirty="0"/>
              <a:t>KMS</a:t>
            </a:r>
            <a:r>
              <a:rPr lang="ja-JP" altLang="en-US" dirty="0"/>
              <a:t>のコンセプト</a:t>
            </a:r>
            <a:r>
              <a:rPr lang="en-US" dirty="0"/>
              <a:t>/</a:t>
            </a:r>
            <a:r>
              <a:rPr lang="ja-JP" altLang="en-US" dirty="0"/>
              <a:t>必要性は共感された</a:t>
            </a:r>
            <a:endParaRPr lang="en-US" dirty="0"/>
          </a:p>
          <a:p>
            <a:pPr lvl="0"/>
            <a:r>
              <a:rPr lang="ja-JP" altLang="en-US" dirty="0"/>
              <a:t>豊田</a:t>
            </a:r>
            <a:r>
              <a:rPr lang="en-US" dirty="0"/>
              <a:t>/</a:t>
            </a:r>
            <a:r>
              <a:rPr lang="ja-JP" altLang="en-US" dirty="0"/>
              <a:t>田島さんの指導おかげで、この</a:t>
            </a:r>
            <a:r>
              <a:rPr lang="en-US" dirty="0"/>
              <a:t>KMS</a:t>
            </a:r>
            <a:r>
              <a:rPr lang="ja-JP" altLang="en-US" dirty="0"/>
              <a:t>のコンセプトが作りました。ありがとう。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ja-JP" altLang="en-US" dirty="0"/>
              <a:t>　　⇒　改善の仲間を劇的に増やす、に対する具体的な施策が聞きたかったが、聞けなかった</a:t>
            </a:r>
            <a:endParaRPr lang="en-US" dirty="0"/>
          </a:p>
          <a:p>
            <a:pPr lvl="0"/>
            <a:r>
              <a:rPr lang="ja-JP" altLang="en-US" dirty="0"/>
              <a:t>これは私と</a:t>
            </a:r>
            <a:r>
              <a:rPr lang="en-US" dirty="0"/>
              <a:t>TOP</a:t>
            </a:r>
            <a:r>
              <a:rPr lang="ja-JP" altLang="en-US" dirty="0"/>
              <a:t>さんとの間で誤解があると思います。。その面接後で、説明します。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ja-JP" altLang="en-US" dirty="0"/>
              <a:t>・</a:t>
            </a:r>
            <a:r>
              <a:rPr lang="en-US" dirty="0"/>
              <a:t>TOP</a:t>
            </a:r>
            <a:r>
              <a:rPr lang="ja-JP" altLang="en-US" dirty="0"/>
              <a:t>の期待について</a:t>
            </a:r>
            <a:endParaRPr lang="en-US" dirty="0"/>
          </a:p>
          <a:p>
            <a:r>
              <a:rPr lang="ja-JP" altLang="en-US" dirty="0"/>
              <a:t>　　⇒　</a:t>
            </a:r>
            <a:r>
              <a:rPr lang="en-US" dirty="0"/>
              <a:t>TS STG</a:t>
            </a:r>
            <a:r>
              <a:rPr lang="ja-JP" altLang="en-US" dirty="0"/>
              <a:t>だけだと活躍の場は限られると思われている（</a:t>
            </a:r>
            <a:r>
              <a:rPr lang="en-US" dirty="0"/>
              <a:t>by ALL</a:t>
            </a:r>
            <a:r>
              <a:rPr lang="ja-JP" altLang="en-US" dirty="0"/>
              <a:t>）</a:t>
            </a:r>
            <a:endParaRPr lang="en-US" dirty="0"/>
          </a:p>
          <a:p>
            <a:pPr lvl="0"/>
            <a:r>
              <a:rPr lang="ja-JP" altLang="en-US" dirty="0"/>
              <a:t>はじめては</a:t>
            </a:r>
            <a:r>
              <a:rPr lang="en-US" dirty="0"/>
              <a:t>TS</a:t>
            </a:r>
            <a:r>
              <a:rPr lang="ja-JP" altLang="en-US" dirty="0"/>
              <a:t>工場で試してから、他の工場に拡張しようと考えています。</a:t>
            </a:r>
            <a:endParaRPr lang="en-US" dirty="0"/>
          </a:p>
          <a:p>
            <a:pPr lvl="0"/>
            <a:r>
              <a:rPr lang="en-US" dirty="0"/>
              <a:t>TOP</a:t>
            </a:r>
            <a:r>
              <a:rPr lang="ja-JP" altLang="en-US" dirty="0"/>
              <a:t>さんが同時にデプロイしてほうしですか。</a:t>
            </a:r>
            <a:endParaRPr lang="en-US" dirty="0"/>
          </a:p>
          <a:p>
            <a:pPr lvl="0"/>
            <a:r>
              <a:rPr lang="ja-JP" altLang="en-US" dirty="0"/>
              <a:t>すみませんが、トップがＧＤさんの期待が含まれますか。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ja-JP" altLang="en-US" dirty="0"/>
              <a:t>　　⇒　</a:t>
            </a:r>
            <a:r>
              <a:rPr lang="en-US" dirty="0"/>
              <a:t>TL PIA</a:t>
            </a:r>
            <a:r>
              <a:rPr lang="ja-JP" altLang="en-US" dirty="0"/>
              <a:t>を変革することを期待している（</a:t>
            </a:r>
            <a:r>
              <a:rPr lang="en-US" dirty="0"/>
              <a:t>by</a:t>
            </a:r>
            <a:r>
              <a:rPr lang="ja-JP" altLang="en-US" dirty="0"/>
              <a:t>道山さん）</a:t>
            </a:r>
            <a:endParaRPr lang="en-US" dirty="0"/>
          </a:p>
          <a:p>
            <a:r>
              <a:rPr lang="ja-JP" altLang="en-US" dirty="0"/>
              <a:t>　　⇒　</a:t>
            </a:r>
            <a:r>
              <a:rPr lang="en-US" dirty="0"/>
              <a:t>ALL CANON</a:t>
            </a:r>
            <a:r>
              <a:rPr lang="ja-JP" altLang="en-US" dirty="0"/>
              <a:t>視点で</a:t>
            </a:r>
            <a:r>
              <a:rPr lang="en-US" dirty="0"/>
              <a:t>PLAN</a:t>
            </a:r>
            <a:r>
              <a:rPr lang="ja-JP" altLang="en-US" dirty="0"/>
              <a:t>全体を強化してほしい（</a:t>
            </a:r>
            <a:r>
              <a:rPr lang="en-US" dirty="0"/>
              <a:t>by</a:t>
            </a:r>
            <a:r>
              <a:rPr lang="ja-JP" altLang="en-US" dirty="0"/>
              <a:t>武藤さん）</a:t>
            </a:r>
            <a:endParaRPr lang="en-US" dirty="0"/>
          </a:p>
          <a:p>
            <a:r>
              <a:rPr lang="ja-JP" altLang="en-US" dirty="0"/>
              <a:t>　　⇒　まとめると、少なくとも</a:t>
            </a:r>
            <a:r>
              <a:rPr lang="en-US" dirty="0"/>
              <a:t>TL</a:t>
            </a:r>
            <a:r>
              <a:rPr lang="ja-JP" altLang="en-US" dirty="0"/>
              <a:t>＆</a:t>
            </a:r>
            <a:r>
              <a:rPr lang="en-US" dirty="0"/>
              <a:t>TS</a:t>
            </a:r>
            <a:r>
              <a:rPr lang="ja-JP" altLang="en-US" dirty="0"/>
              <a:t>、できれば</a:t>
            </a:r>
            <a:r>
              <a:rPr lang="en-US" dirty="0"/>
              <a:t> ALL CANON</a:t>
            </a:r>
            <a:r>
              <a:rPr lang="ja-JP" altLang="en-US" dirty="0"/>
              <a:t>に刺さる活躍・活動をする</a:t>
            </a:r>
            <a:endParaRPr lang="en-US" dirty="0"/>
          </a:p>
          <a:p>
            <a:pPr lvl="0"/>
            <a:r>
              <a:rPr lang="en-US" dirty="0"/>
              <a:t> </a:t>
            </a:r>
            <a:r>
              <a:rPr lang="ja-JP" altLang="en-US" dirty="0"/>
              <a:t>分かりました。この期待は高いですが、フォローします。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ja-JP" altLang="en-US" dirty="0"/>
              <a:t>・資料について</a:t>
            </a:r>
            <a:endParaRPr lang="en-US" dirty="0"/>
          </a:p>
          <a:p>
            <a:r>
              <a:rPr lang="ja-JP" altLang="en-US" dirty="0"/>
              <a:t>　　⇒　後半時間切れで無理やり仕上げたところがあったので、</a:t>
            </a:r>
            <a:endParaRPr lang="en-US" dirty="0"/>
          </a:p>
          <a:p>
            <a:r>
              <a:rPr lang="ja-JP" altLang="en-US" dirty="0"/>
              <a:t>　　　　次回に向けて更にブラッシュアップしたい（ここは豊田</a:t>
            </a:r>
            <a:r>
              <a:rPr lang="en-US" dirty="0"/>
              <a:t>/</a:t>
            </a:r>
            <a:r>
              <a:rPr lang="ja-JP" altLang="en-US" dirty="0"/>
              <a:t>田島で面倒見る）</a:t>
            </a:r>
            <a:endParaRPr lang="en-US" dirty="0"/>
          </a:p>
          <a:p>
            <a:pPr lvl="0"/>
            <a:r>
              <a:rPr lang="en-US" dirty="0"/>
              <a:t> </a:t>
            </a:r>
            <a:r>
              <a:rPr lang="ja-JP" altLang="en-US" dirty="0"/>
              <a:t>すみませんが、このマットはちょっと分からないので、教えてもらえませんか。</a:t>
            </a:r>
            <a:endParaRPr lang="en-US" dirty="0"/>
          </a:p>
          <a:p>
            <a:pPr lvl="0"/>
            <a:r>
              <a:rPr lang="ja-JP" altLang="en-US" dirty="0"/>
              <a:t>豊田</a:t>
            </a:r>
            <a:r>
              <a:rPr lang="en-US" dirty="0"/>
              <a:t>/</a:t>
            </a:r>
            <a:r>
              <a:rPr lang="ja-JP" altLang="en-US" dirty="0"/>
              <a:t>田島さんから、サポートされてもらえませんか。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ja-JP" altLang="en-US" dirty="0"/>
              <a:t>・実際の活動について</a:t>
            </a:r>
            <a:endParaRPr lang="en-US" dirty="0"/>
          </a:p>
          <a:p>
            <a:r>
              <a:rPr lang="ja-JP" altLang="en-US" dirty="0"/>
              <a:t>　　⇒　資料で描いた壮大な夢（</a:t>
            </a:r>
            <a:r>
              <a:rPr lang="en-US" dirty="0"/>
              <a:t>KMS</a:t>
            </a:r>
            <a:r>
              <a:rPr lang="ja-JP" altLang="en-US" dirty="0"/>
              <a:t>実現）に向けて、具体的に活動を開始すべき</a:t>
            </a:r>
            <a:endParaRPr lang="en-US" dirty="0"/>
          </a:p>
          <a:p>
            <a:pPr lvl="0"/>
            <a:r>
              <a:rPr lang="ja-JP" altLang="en-US" dirty="0"/>
              <a:t>はい、分かりました。</a:t>
            </a:r>
            <a:endParaRPr lang="en-US" dirty="0"/>
          </a:p>
          <a:p>
            <a:r>
              <a:rPr lang="ja-JP" altLang="en-US" dirty="0"/>
              <a:t>　　⇒　活躍の場を広げるために、</a:t>
            </a:r>
            <a:r>
              <a:rPr lang="en-US" dirty="0"/>
              <a:t>TL</a:t>
            </a:r>
            <a:r>
              <a:rPr lang="ja-JP" altLang="en-US" dirty="0"/>
              <a:t>での業務比率を増やすべき</a:t>
            </a:r>
            <a:endParaRPr lang="en-US" dirty="0"/>
          </a:p>
          <a:p>
            <a:pPr lvl="0"/>
            <a:r>
              <a:rPr lang="ja-JP" altLang="en-US" dirty="0"/>
              <a:t>まずは</a:t>
            </a:r>
            <a:r>
              <a:rPr lang="en-US" dirty="0"/>
              <a:t>2</a:t>
            </a:r>
            <a:r>
              <a:rPr lang="ja-JP" altLang="en-US" dirty="0"/>
              <a:t>回</a:t>
            </a:r>
            <a:r>
              <a:rPr lang="en-US" dirty="0"/>
              <a:t>TL</a:t>
            </a:r>
            <a:r>
              <a:rPr lang="ja-JP" altLang="en-US" dirty="0"/>
              <a:t>での業務します。（毎週の火。金曜日）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ja-JP" altLang="en-US" dirty="0"/>
              <a:t>　　⇒　さらにアピールするなら、外セルの活動にも積極的に絡むべき</a:t>
            </a:r>
            <a:endParaRPr lang="en-US" dirty="0"/>
          </a:p>
          <a:p>
            <a:pPr lvl="0"/>
            <a:r>
              <a:rPr lang="en-US" dirty="0"/>
              <a:t> </a:t>
            </a:r>
            <a:r>
              <a:rPr lang="ja-JP" altLang="en-US" dirty="0"/>
              <a:t>斎藤さん　とＳＴＧ・</a:t>
            </a:r>
            <a:r>
              <a:rPr lang="en-US" dirty="0"/>
              <a:t>PIA </a:t>
            </a:r>
            <a:r>
              <a:rPr lang="ja-JP" altLang="en-US" dirty="0"/>
              <a:t>の役割／分担を明確しています。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ja-JP" altLang="en-US" dirty="0"/>
              <a:t>・最後に</a:t>
            </a:r>
            <a:endParaRPr lang="en-US" dirty="0"/>
          </a:p>
          <a:p>
            <a:r>
              <a:rPr lang="ja-JP" altLang="en-US" dirty="0"/>
              <a:t>　　⇒　面接本番の出来栄えは、それほど悪くなかったので、落胆する必要は無い</a:t>
            </a:r>
            <a:endParaRPr lang="en-US" dirty="0"/>
          </a:p>
          <a:p>
            <a:r>
              <a:rPr lang="ja-JP" altLang="en-US" dirty="0"/>
              <a:t>　　　（周りの出来栄えしだいでは相対的に合格するレベル）</a:t>
            </a:r>
            <a:endParaRPr lang="en-US" dirty="0"/>
          </a:p>
          <a:p>
            <a:r>
              <a:rPr lang="ja-JP" altLang="en-US" dirty="0"/>
              <a:t>　　⇒　つまり、次回合格する確率は極めて高い、今回の不合格をチャンスと捉えて、</a:t>
            </a:r>
            <a:endParaRPr lang="en-US" dirty="0"/>
          </a:p>
          <a:p>
            <a:r>
              <a:rPr lang="ja-JP" altLang="en-US" dirty="0"/>
              <a:t>　　　　半年かけてさらに成長して、万全の体制で次回に臨もう</a:t>
            </a:r>
            <a:endParaRPr lang="en-US" dirty="0"/>
          </a:p>
          <a:p>
            <a:pPr lvl="0"/>
            <a:r>
              <a:rPr lang="ja-JP" altLang="en-US" dirty="0"/>
              <a:t>本当にかなしいですが、ＧＤ・ＦＭｓ。</a:t>
            </a:r>
            <a:r>
              <a:rPr lang="en-US" dirty="0"/>
              <a:t>TOP</a:t>
            </a:r>
            <a:r>
              <a:rPr lang="ja-JP" altLang="en-US" dirty="0"/>
              <a:t>の具体的な期待を理解すれば、もっとうまくやれると信じると思います。</a:t>
            </a:r>
            <a:endParaRPr lang="en-US" dirty="0"/>
          </a:p>
          <a:p>
            <a:r>
              <a:rPr lang="ja-JP" altLang="en-US" dirty="0"/>
              <a:t>本当にありがとございます。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8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矢印 24"/>
          <p:cNvSpPr/>
          <p:nvPr/>
        </p:nvSpPr>
        <p:spPr bwMode="auto">
          <a:xfrm>
            <a:off x="152334" y="2401896"/>
            <a:ext cx="7576845" cy="73631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endParaRPr kumimoji="1" lang="ja-JP" altLang="en-US" sz="1200" smtClean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" name="正方形/長方形 29"/>
          <p:cNvSpPr>
            <a:spLocks noChangeArrowheads="1"/>
          </p:cNvSpPr>
          <p:nvPr/>
        </p:nvSpPr>
        <p:spPr bwMode="auto">
          <a:xfrm>
            <a:off x="4123555" y="2906841"/>
            <a:ext cx="6463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2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2023</a:t>
            </a:r>
            <a:r>
              <a:rPr lang="ja-JP" altLang="en-US" sz="12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年</a:t>
            </a:r>
            <a:endParaRPr lang="en-US" altLang="ja-JP" sz="1200" b="1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" name="正方形/長方形 29"/>
          <p:cNvSpPr>
            <a:spLocks noChangeArrowheads="1"/>
          </p:cNvSpPr>
          <p:nvPr/>
        </p:nvSpPr>
        <p:spPr bwMode="auto">
          <a:xfrm>
            <a:off x="-2971" y="2906841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2003</a:t>
            </a:r>
            <a:r>
              <a:rPr lang="ja-JP" altLang="en-US" sz="1200" dirty="0" smtClean="0">
                <a:ea typeface="ＭＳ Ｐゴシック" panose="020B0600070205080204" pitchFamily="34" charset="-128"/>
              </a:rPr>
              <a:t>年</a:t>
            </a:r>
            <a:endParaRPr lang="en-US" altLang="ja-JP" sz="12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3" name="正方形/長方形 29"/>
          <p:cNvSpPr>
            <a:spLocks noChangeArrowheads="1"/>
          </p:cNvSpPr>
          <p:nvPr/>
        </p:nvSpPr>
        <p:spPr bwMode="auto">
          <a:xfrm>
            <a:off x="5970800" y="2626238"/>
            <a:ext cx="16610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Kaizen &amp; Innovation</a:t>
            </a:r>
            <a:endParaRPr lang="ja-JP" altLang="en-US" sz="1200" dirty="0">
              <a:ea typeface="ＭＳ Ｐゴシック" panose="020B0600070205080204" pitchFamily="34" charset="-128"/>
            </a:endParaRPr>
          </a:p>
        </p:txBody>
      </p:sp>
      <p:sp>
        <p:nvSpPr>
          <p:cNvPr id="14" name="正方形/長方形 29"/>
          <p:cNvSpPr>
            <a:spLocks noChangeArrowheads="1"/>
          </p:cNvSpPr>
          <p:nvPr/>
        </p:nvSpPr>
        <p:spPr bwMode="auto">
          <a:xfrm>
            <a:off x="4052931" y="2511172"/>
            <a:ext cx="731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2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TS-STG</a:t>
            </a:r>
            <a:endParaRPr lang="ja-JP" altLang="en-US" sz="1200" b="1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" name="正方形/長方形 29"/>
          <p:cNvSpPr>
            <a:spLocks noChangeArrowheads="1"/>
          </p:cNvSpPr>
          <p:nvPr/>
        </p:nvSpPr>
        <p:spPr bwMode="auto">
          <a:xfrm>
            <a:off x="106972" y="2511172"/>
            <a:ext cx="121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TL-PDC1/PDC2</a:t>
            </a:r>
            <a:endParaRPr lang="ja-JP" altLang="en-US" sz="1200" dirty="0">
              <a:ea typeface="ＭＳ Ｐゴシック" panose="020B0600070205080204" pitchFamily="34" charset="-128"/>
            </a:endParaRPr>
          </a:p>
        </p:txBody>
      </p:sp>
      <p:sp>
        <p:nvSpPr>
          <p:cNvPr id="16" name="正方形/長方形 29"/>
          <p:cNvSpPr>
            <a:spLocks noChangeArrowheads="1"/>
          </p:cNvSpPr>
          <p:nvPr/>
        </p:nvSpPr>
        <p:spPr bwMode="auto">
          <a:xfrm>
            <a:off x="1745791" y="2511172"/>
            <a:ext cx="7681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B-project</a:t>
            </a:r>
            <a:endParaRPr lang="ja-JP" altLang="en-US" sz="1200" dirty="0">
              <a:ea typeface="ＭＳ Ｐゴシック" panose="020B0600070205080204" pitchFamily="34" charset="-128"/>
            </a:endParaRPr>
          </a:p>
        </p:txBody>
      </p:sp>
      <p:sp>
        <p:nvSpPr>
          <p:cNvPr id="306" name="正方形/長方形 29"/>
          <p:cNvSpPr>
            <a:spLocks noChangeArrowheads="1"/>
          </p:cNvSpPr>
          <p:nvPr/>
        </p:nvSpPr>
        <p:spPr bwMode="auto">
          <a:xfrm>
            <a:off x="37558" y="3708093"/>
            <a:ext cx="1396536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Input defect data</a:t>
            </a:r>
          </a:p>
        </p:txBody>
      </p:sp>
      <p:pic>
        <p:nvPicPr>
          <p:cNvPr id="8" name="図 32" descr="始.gif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5" t="6976" r="6976" b="2325"/>
          <a:stretch>
            <a:fillRect/>
          </a:stretch>
        </p:blipFill>
        <p:spPr bwMode="auto">
          <a:xfrm>
            <a:off x="57438" y="2097728"/>
            <a:ext cx="547193" cy="54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39" descr="narauyorinarero.JPG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3239" y="2136084"/>
            <a:ext cx="1592277" cy="55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Isosceles Triangle 16"/>
          <p:cNvSpPr/>
          <p:nvPr/>
        </p:nvSpPr>
        <p:spPr>
          <a:xfrm flipV="1">
            <a:off x="4311943" y="2797797"/>
            <a:ext cx="227108" cy="134383"/>
          </a:xfrm>
          <a:prstGeom prst="triangl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9900"/>
                </a:solidFill>
              </a:ln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7965677" y="2643782"/>
            <a:ext cx="984075" cy="474983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43926" y="3118672"/>
            <a:ext cx="827575" cy="6653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130990" y="3184763"/>
            <a:ext cx="613253" cy="218162"/>
            <a:chOff x="7961404" y="6208517"/>
            <a:chExt cx="696903" cy="281325"/>
          </a:xfrm>
        </p:grpSpPr>
        <p:sp>
          <p:nvSpPr>
            <p:cNvPr id="21" name="Rectangle 20"/>
            <p:cNvSpPr/>
            <p:nvPr/>
          </p:nvSpPr>
          <p:spPr>
            <a:xfrm>
              <a:off x="7961404" y="6223246"/>
              <a:ext cx="247514" cy="2665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10793" y="6208517"/>
              <a:ext cx="247514" cy="2665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8333956" y="3513774"/>
            <a:ext cx="247514" cy="266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56085" y="3168750"/>
            <a:ext cx="447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TL</a:t>
            </a:r>
            <a:endParaRPr kumimoji="1" lang="en-US" sz="9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57713" y="3157328"/>
            <a:ext cx="447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QV</a:t>
            </a:r>
            <a:endParaRPr kumimoji="1" lang="en-US" sz="9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05938" y="3531196"/>
            <a:ext cx="447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TS</a:t>
            </a:r>
            <a:endParaRPr kumimoji="1" lang="en-US" sz="9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8629" y="2848300"/>
            <a:ext cx="1002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CVN</a:t>
            </a:r>
            <a:endParaRPr kumimoji="1" lang="en-US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305641" y="3647072"/>
            <a:ext cx="69032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719191" y="2516297"/>
            <a:ext cx="1839696" cy="1340212"/>
            <a:chOff x="4465331" y="5005594"/>
            <a:chExt cx="2140164" cy="2005500"/>
          </a:xfrm>
        </p:grpSpPr>
        <p:sp>
          <p:nvSpPr>
            <p:cNvPr id="30" name="Oval 29"/>
            <p:cNvSpPr/>
            <p:nvPr/>
          </p:nvSpPr>
          <p:spPr>
            <a:xfrm>
              <a:off x="5481775" y="5788220"/>
              <a:ext cx="1123720" cy="122287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69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MH job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465331" y="5741392"/>
              <a:ext cx="1123721" cy="122287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69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Plan job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060371" y="5005594"/>
              <a:ext cx="1123721" cy="122287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69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PIA job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4720498" y="1718970"/>
            <a:ext cx="1023198" cy="8198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</a:rPr>
              <a:t>IJ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489617" y="1739838"/>
            <a:ext cx="1023198" cy="8198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</a:rPr>
              <a:t>LBP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正方形/長方形 29"/>
          <p:cNvSpPr>
            <a:spLocks noChangeArrowheads="1"/>
          </p:cNvSpPr>
          <p:nvPr/>
        </p:nvSpPr>
        <p:spPr bwMode="auto">
          <a:xfrm>
            <a:off x="4229389" y="3347679"/>
            <a:ext cx="860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sz="1200" i="1" dirty="0" smtClean="0">
                <a:ea typeface="ＭＳ Ｐゴシック" panose="020B0600070205080204" pitchFamily="34" charset="-128"/>
              </a:rPr>
              <a:t>KPI control</a:t>
            </a:r>
            <a:endParaRPr lang="ja-JP" altLang="en-US" sz="1200" i="1" dirty="0">
              <a:ea typeface="ＭＳ Ｐゴシック" panose="020B0600070205080204" pitchFamily="34" charset="-128"/>
            </a:endParaRPr>
          </a:p>
        </p:txBody>
      </p:sp>
      <p:sp>
        <p:nvSpPr>
          <p:cNvPr id="36" name="正方形/長方形 29"/>
          <p:cNvSpPr>
            <a:spLocks noChangeArrowheads="1"/>
          </p:cNvSpPr>
          <p:nvPr/>
        </p:nvSpPr>
        <p:spPr bwMode="auto">
          <a:xfrm>
            <a:off x="6343271" y="3399582"/>
            <a:ext cx="11557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Training</a:t>
            </a:r>
            <a:endParaRPr lang="ja-JP" altLang="en-US" sz="1200" dirty="0">
              <a:ea typeface="ＭＳ Ｐゴシック" panose="020B0600070205080204" pitchFamily="34" charset="-128"/>
            </a:endParaRPr>
          </a:p>
        </p:txBody>
      </p:sp>
      <p:sp>
        <p:nvSpPr>
          <p:cNvPr id="37" name="Isosceles Triangle 36"/>
          <p:cNvSpPr/>
          <p:nvPr/>
        </p:nvSpPr>
        <p:spPr>
          <a:xfrm flipV="1">
            <a:off x="3417613" y="2787330"/>
            <a:ext cx="227108" cy="134383"/>
          </a:xfrm>
          <a:prstGeom prst="triangl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9900"/>
                </a:solidFill>
              </a:ln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82885" y="1458794"/>
            <a:ext cx="1921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Trang-TS STG</a:t>
            </a:r>
          </a:p>
        </p:txBody>
      </p:sp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1848" y="617596"/>
            <a:ext cx="581757" cy="69644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6507370" y="1266571"/>
            <a:ext cx="2741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Email: </a:t>
            </a:r>
            <a:r>
              <a:rPr lang="en-US" sz="1100" i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trang.nguyen582@mail.canon</a:t>
            </a:r>
            <a:endParaRPr kumimoji="1" lang="en-US" sz="1100" i="1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726" y="617596"/>
            <a:ext cx="291022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 </a:t>
            </a:r>
            <a:r>
              <a:rPr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My working history</a:t>
            </a:r>
            <a:endParaRPr kumimoji="1" lang="en-US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>
            <a:off x="149735" y="2932180"/>
            <a:ext cx="0" cy="8608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1285880" y="2979090"/>
            <a:ext cx="0" cy="17586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2367845" y="2942629"/>
            <a:ext cx="0" cy="21945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/>
          <p:cNvGrpSpPr/>
          <p:nvPr/>
        </p:nvGrpSpPr>
        <p:grpSpPr>
          <a:xfrm>
            <a:off x="39877" y="3197714"/>
            <a:ext cx="476878" cy="453404"/>
            <a:chOff x="7368727" y="4463625"/>
            <a:chExt cx="600282" cy="590589"/>
          </a:xfrm>
        </p:grpSpPr>
        <p:sp>
          <p:nvSpPr>
            <p:cNvPr id="325" name="Flowchart: Data 324"/>
            <p:cNvSpPr/>
            <p:nvPr/>
          </p:nvSpPr>
          <p:spPr>
            <a:xfrm>
              <a:off x="7368727" y="4997355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Flowchart: Data 325"/>
            <p:cNvSpPr/>
            <p:nvPr/>
          </p:nvSpPr>
          <p:spPr>
            <a:xfrm>
              <a:off x="7368727" y="4967709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Flowchart: Data 326"/>
            <p:cNvSpPr/>
            <p:nvPr/>
          </p:nvSpPr>
          <p:spPr>
            <a:xfrm>
              <a:off x="7368727" y="4938057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Flowchart: Data 327"/>
            <p:cNvSpPr/>
            <p:nvPr/>
          </p:nvSpPr>
          <p:spPr>
            <a:xfrm>
              <a:off x="7368727" y="4908405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Flowchart: Data 328"/>
            <p:cNvSpPr/>
            <p:nvPr/>
          </p:nvSpPr>
          <p:spPr>
            <a:xfrm>
              <a:off x="7368727" y="4878753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Flowchart: Data 329"/>
            <p:cNvSpPr/>
            <p:nvPr/>
          </p:nvSpPr>
          <p:spPr>
            <a:xfrm>
              <a:off x="7368727" y="4849101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lowchart: Data 330"/>
            <p:cNvSpPr/>
            <p:nvPr/>
          </p:nvSpPr>
          <p:spPr>
            <a:xfrm>
              <a:off x="7368727" y="4819449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Flowchart: Data 331"/>
            <p:cNvSpPr/>
            <p:nvPr/>
          </p:nvSpPr>
          <p:spPr>
            <a:xfrm>
              <a:off x="7368727" y="4789797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lowchart: Data 332"/>
            <p:cNvSpPr/>
            <p:nvPr/>
          </p:nvSpPr>
          <p:spPr>
            <a:xfrm>
              <a:off x="7368727" y="4760145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Flowchart: Data 333"/>
            <p:cNvSpPr/>
            <p:nvPr/>
          </p:nvSpPr>
          <p:spPr>
            <a:xfrm>
              <a:off x="7368727" y="4730493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Flowchart: Data 334"/>
            <p:cNvSpPr/>
            <p:nvPr/>
          </p:nvSpPr>
          <p:spPr>
            <a:xfrm>
              <a:off x="7368727" y="4700841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Flowchart: Data 335"/>
            <p:cNvSpPr/>
            <p:nvPr/>
          </p:nvSpPr>
          <p:spPr>
            <a:xfrm>
              <a:off x="7368727" y="4671189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Flowchart: Data 336"/>
            <p:cNvSpPr/>
            <p:nvPr/>
          </p:nvSpPr>
          <p:spPr>
            <a:xfrm>
              <a:off x="7368727" y="4641537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Flowchart: Data 337"/>
            <p:cNvSpPr/>
            <p:nvPr/>
          </p:nvSpPr>
          <p:spPr>
            <a:xfrm>
              <a:off x="7368727" y="4611885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Flowchart: Data 338"/>
            <p:cNvSpPr/>
            <p:nvPr/>
          </p:nvSpPr>
          <p:spPr>
            <a:xfrm>
              <a:off x="7368727" y="4582233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Flowchart: Data 339"/>
            <p:cNvSpPr/>
            <p:nvPr/>
          </p:nvSpPr>
          <p:spPr>
            <a:xfrm>
              <a:off x="7368727" y="4552581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Flowchart: Data 340"/>
            <p:cNvSpPr/>
            <p:nvPr/>
          </p:nvSpPr>
          <p:spPr>
            <a:xfrm>
              <a:off x="7368727" y="4522929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Flowchart: Data 341"/>
            <p:cNvSpPr/>
            <p:nvPr/>
          </p:nvSpPr>
          <p:spPr>
            <a:xfrm>
              <a:off x="7368727" y="4493277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Flowchart: Data 342"/>
            <p:cNvSpPr/>
            <p:nvPr/>
          </p:nvSpPr>
          <p:spPr>
            <a:xfrm>
              <a:off x="7368727" y="4463625"/>
              <a:ext cx="600282" cy="56859"/>
            </a:xfrm>
            <a:prstGeom prst="flowChartInputOutpu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正方形/長方形 29"/>
          <p:cNvSpPr>
            <a:spLocks noChangeArrowheads="1"/>
          </p:cNvSpPr>
          <p:nvPr/>
        </p:nvSpPr>
        <p:spPr bwMode="auto">
          <a:xfrm>
            <a:off x="377252" y="4659249"/>
            <a:ext cx="20217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Supporter -MC supply part</a:t>
            </a:r>
          </a:p>
        </p:txBody>
      </p:sp>
      <p:sp>
        <p:nvSpPr>
          <p:cNvPr id="308" name="正方形/長方形 29"/>
          <p:cNvSpPr>
            <a:spLocks noChangeArrowheads="1"/>
          </p:cNvSpPr>
          <p:nvPr/>
        </p:nvSpPr>
        <p:spPr bwMode="auto">
          <a:xfrm>
            <a:off x="373637" y="4868302"/>
            <a:ext cx="17397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Leader-Making layout</a:t>
            </a:r>
          </a:p>
        </p:txBody>
      </p:sp>
      <p:grpSp>
        <p:nvGrpSpPr>
          <p:cNvPr id="344" name="Group 343"/>
          <p:cNvGrpSpPr/>
          <p:nvPr/>
        </p:nvGrpSpPr>
        <p:grpSpPr>
          <a:xfrm>
            <a:off x="643360" y="4084888"/>
            <a:ext cx="585439" cy="549822"/>
            <a:chOff x="7239000" y="3962400"/>
            <a:chExt cx="1300769" cy="1227886"/>
          </a:xfrm>
        </p:grpSpPr>
        <p:pic>
          <p:nvPicPr>
            <p:cNvPr id="345" name="Picture 484" descr="Pack02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3962400"/>
              <a:ext cx="1095375" cy="1154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6" name="Group 53"/>
            <p:cNvGrpSpPr>
              <a:grpSpLocks/>
            </p:cNvGrpSpPr>
            <p:nvPr/>
          </p:nvGrpSpPr>
          <p:grpSpPr bwMode="auto">
            <a:xfrm rot="155919">
              <a:off x="7761710" y="4237487"/>
              <a:ext cx="778059" cy="952799"/>
              <a:chOff x="2065" y="3364"/>
              <a:chExt cx="238" cy="407"/>
            </a:xfrm>
          </p:grpSpPr>
          <p:sp>
            <p:nvSpPr>
              <p:cNvPr id="347" name="Freeform 54"/>
              <p:cNvSpPr>
                <a:spLocks/>
              </p:cNvSpPr>
              <p:nvPr/>
            </p:nvSpPr>
            <p:spPr bwMode="auto">
              <a:xfrm>
                <a:off x="2145" y="3619"/>
                <a:ext cx="73" cy="72"/>
              </a:xfrm>
              <a:custGeom>
                <a:avLst/>
                <a:gdLst>
                  <a:gd name="T0" fmla="*/ 1 w 291"/>
                  <a:gd name="T1" fmla="*/ 0 h 357"/>
                  <a:gd name="T2" fmla="*/ 1 w 291"/>
                  <a:gd name="T3" fmla="*/ 0 h 357"/>
                  <a:gd name="T4" fmla="*/ 1 w 291"/>
                  <a:gd name="T5" fmla="*/ 0 h 357"/>
                  <a:gd name="T6" fmla="*/ 1 w 291"/>
                  <a:gd name="T7" fmla="*/ 0 h 357"/>
                  <a:gd name="T8" fmla="*/ 1 w 291"/>
                  <a:gd name="T9" fmla="*/ 0 h 357"/>
                  <a:gd name="T10" fmla="*/ 0 w 291"/>
                  <a:gd name="T11" fmla="*/ 1 h 357"/>
                  <a:gd name="T12" fmla="*/ 1 w 291"/>
                  <a:gd name="T13" fmla="*/ 0 h 357"/>
                  <a:gd name="T14" fmla="*/ 1 w 291"/>
                  <a:gd name="T15" fmla="*/ 0 h 35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1"/>
                  <a:gd name="T25" fmla="*/ 0 h 357"/>
                  <a:gd name="T26" fmla="*/ 291 w 291"/>
                  <a:gd name="T27" fmla="*/ 357 h 35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1" h="357">
                    <a:moveTo>
                      <a:pt x="177" y="6"/>
                    </a:moveTo>
                    <a:lnTo>
                      <a:pt x="288" y="0"/>
                    </a:lnTo>
                    <a:lnTo>
                      <a:pt x="291" y="106"/>
                    </a:lnTo>
                    <a:lnTo>
                      <a:pt x="276" y="126"/>
                    </a:lnTo>
                    <a:lnTo>
                      <a:pt x="274" y="261"/>
                    </a:lnTo>
                    <a:lnTo>
                      <a:pt x="0" y="357"/>
                    </a:lnTo>
                    <a:lnTo>
                      <a:pt x="177" y="6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Freeform 55"/>
              <p:cNvSpPr>
                <a:spLocks/>
              </p:cNvSpPr>
              <p:nvPr/>
            </p:nvSpPr>
            <p:spPr bwMode="auto">
              <a:xfrm>
                <a:off x="2145" y="3619"/>
                <a:ext cx="73" cy="74"/>
              </a:xfrm>
              <a:custGeom>
                <a:avLst/>
                <a:gdLst>
                  <a:gd name="T0" fmla="*/ 1 w 292"/>
                  <a:gd name="T1" fmla="*/ 0 h 370"/>
                  <a:gd name="T2" fmla="*/ 1 w 292"/>
                  <a:gd name="T3" fmla="*/ 0 h 370"/>
                  <a:gd name="T4" fmla="*/ 1 w 292"/>
                  <a:gd name="T5" fmla="*/ 1 h 370"/>
                  <a:gd name="T6" fmla="*/ 0 w 292"/>
                  <a:gd name="T7" fmla="*/ 1 h 370"/>
                  <a:gd name="T8" fmla="*/ 1 w 292"/>
                  <a:gd name="T9" fmla="*/ 0 h 370"/>
                  <a:gd name="T10" fmla="*/ 1 w 292"/>
                  <a:gd name="T11" fmla="*/ 0 h 370"/>
                  <a:gd name="T12" fmla="*/ 1 w 292"/>
                  <a:gd name="T13" fmla="*/ 0 h 370"/>
                  <a:gd name="T14" fmla="*/ 1 w 292"/>
                  <a:gd name="T15" fmla="*/ 0 h 370"/>
                  <a:gd name="T16" fmla="*/ 1 w 292"/>
                  <a:gd name="T17" fmla="*/ 0 h 3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92"/>
                  <a:gd name="T28" fmla="*/ 0 h 370"/>
                  <a:gd name="T29" fmla="*/ 292 w 292"/>
                  <a:gd name="T30" fmla="*/ 370 h 37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92" h="370">
                    <a:moveTo>
                      <a:pt x="283" y="39"/>
                    </a:moveTo>
                    <a:lnTo>
                      <a:pt x="211" y="114"/>
                    </a:lnTo>
                    <a:lnTo>
                      <a:pt x="122" y="314"/>
                    </a:lnTo>
                    <a:lnTo>
                      <a:pt x="0" y="370"/>
                    </a:lnTo>
                    <a:lnTo>
                      <a:pt x="88" y="196"/>
                    </a:lnTo>
                    <a:lnTo>
                      <a:pt x="181" y="3"/>
                    </a:lnTo>
                    <a:lnTo>
                      <a:pt x="292" y="0"/>
                    </a:lnTo>
                    <a:lnTo>
                      <a:pt x="283" y="39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Freeform 56"/>
              <p:cNvSpPr>
                <a:spLocks/>
              </p:cNvSpPr>
              <p:nvPr/>
            </p:nvSpPr>
            <p:spPr bwMode="auto">
              <a:xfrm>
                <a:off x="2188" y="3639"/>
                <a:ext cx="21" cy="33"/>
              </a:xfrm>
              <a:custGeom>
                <a:avLst/>
                <a:gdLst>
                  <a:gd name="T0" fmla="*/ 0 w 85"/>
                  <a:gd name="T1" fmla="*/ 0 h 165"/>
                  <a:gd name="T2" fmla="*/ 0 w 85"/>
                  <a:gd name="T3" fmla="*/ 0 h 165"/>
                  <a:gd name="T4" fmla="*/ 0 w 85"/>
                  <a:gd name="T5" fmla="*/ 0 h 165"/>
                  <a:gd name="T6" fmla="*/ 0 w 85"/>
                  <a:gd name="T7" fmla="*/ 0 h 165"/>
                  <a:gd name="T8" fmla="*/ 0 w 85"/>
                  <a:gd name="T9" fmla="*/ 0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165"/>
                  <a:gd name="T17" fmla="*/ 85 w 85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165">
                    <a:moveTo>
                      <a:pt x="0" y="165"/>
                    </a:moveTo>
                    <a:lnTo>
                      <a:pt x="85" y="0"/>
                    </a:lnTo>
                    <a:lnTo>
                      <a:pt x="73" y="142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FFB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Freeform 57"/>
              <p:cNvSpPr>
                <a:spLocks/>
              </p:cNvSpPr>
              <p:nvPr/>
            </p:nvSpPr>
            <p:spPr bwMode="auto">
              <a:xfrm>
                <a:off x="2209" y="3412"/>
                <a:ext cx="34" cy="59"/>
              </a:xfrm>
              <a:custGeom>
                <a:avLst/>
                <a:gdLst>
                  <a:gd name="T0" fmla="*/ 0 w 136"/>
                  <a:gd name="T1" fmla="*/ 0 h 297"/>
                  <a:gd name="T2" fmla="*/ 0 w 136"/>
                  <a:gd name="T3" fmla="*/ 0 h 297"/>
                  <a:gd name="T4" fmla="*/ 0 w 136"/>
                  <a:gd name="T5" fmla="*/ 0 h 297"/>
                  <a:gd name="T6" fmla="*/ 0 w 136"/>
                  <a:gd name="T7" fmla="*/ 0 h 297"/>
                  <a:gd name="T8" fmla="*/ 1 w 136"/>
                  <a:gd name="T9" fmla="*/ 0 h 297"/>
                  <a:gd name="T10" fmla="*/ 1 w 136"/>
                  <a:gd name="T11" fmla="*/ 0 h 297"/>
                  <a:gd name="T12" fmla="*/ 0 w 136"/>
                  <a:gd name="T13" fmla="*/ 0 h 297"/>
                  <a:gd name="T14" fmla="*/ 0 w 136"/>
                  <a:gd name="T15" fmla="*/ 0 h 2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6"/>
                  <a:gd name="T25" fmla="*/ 0 h 297"/>
                  <a:gd name="T26" fmla="*/ 136 w 136"/>
                  <a:gd name="T27" fmla="*/ 297 h 2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6" h="297">
                    <a:moveTo>
                      <a:pt x="2" y="0"/>
                    </a:moveTo>
                    <a:lnTo>
                      <a:pt x="0" y="81"/>
                    </a:lnTo>
                    <a:lnTo>
                      <a:pt x="13" y="146"/>
                    </a:lnTo>
                    <a:lnTo>
                      <a:pt x="35" y="209"/>
                    </a:lnTo>
                    <a:lnTo>
                      <a:pt x="99" y="297"/>
                    </a:lnTo>
                    <a:lnTo>
                      <a:pt x="136" y="14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Freeform 58"/>
              <p:cNvSpPr>
                <a:spLocks/>
              </p:cNvSpPr>
              <p:nvPr/>
            </p:nvSpPr>
            <p:spPr bwMode="auto">
              <a:xfrm>
                <a:off x="2212" y="3427"/>
                <a:ext cx="35" cy="35"/>
              </a:xfrm>
              <a:custGeom>
                <a:avLst/>
                <a:gdLst>
                  <a:gd name="T0" fmla="*/ 0 w 137"/>
                  <a:gd name="T1" fmla="*/ 0 h 174"/>
                  <a:gd name="T2" fmla="*/ 0 w 137"/>
                  <a:gd name="T3" fmla="*/ 0 h 174"/>
                  <a:gd name="T4" fmla="*/ 0 w 137"/>
                  <a:gd name="T5" fmla="*/ 0 h 174"/>
                  <a:gd name="T6" fmla="*/ 0 w 137"/>
                  <a:gd name="T7" fmla="*/ 0 h 174"/>
                  <a:gd name="T8" fmla="*/ 0 w 137"/>
                  <a:gd name="T9" fmla="*/ 0 h 174"/>
                  <a:gd name="T10" fmla="*/ 1 w 137"/>
                  <a:gd name="T11" fmla="*/ 0 h 174"/>
                  <a:gd name="T12" fmla="*/ 1 w 137"/>
                  <a:gd name="T13" fmla="*/ 0 h 174"/>
                  <a:gd name="T14" fmla="*/ 0 w 137"/>
                  <a:gd name="T15" fmla="*/ 0 h 174"/>
                  <a:gd name="T16" fmla="*/ 0 w 137"/>
                  <a:gd name="T17" fmla="*/ 0 h 174"/>
                  <a:gd name="T18" fmla="*/ 0 w 137"/>
                  <a:gd name="T19" fmla="*/ 0 h 1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7"/>
                  <a:gd name="T31" fmla="*/ 0 h 174"/>
                  <a:gd name="T32" fmla="*/ 137 w 137"/>
                  <a:gd name="T33" fmla="*/ 174 h 17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7" h="174">
                    <a:moveTo>
                      <a:pt x="0" y="0"/>
                    </a:moveTo>
                    <a:lnTo>
                      <a:pt x="10" y="49"/>
                    </a:lnTo>
                    <a:lnTo>
                      <a:pt x="22" y="82"/>
                    </a:lnTo>
                    <a:lnTo>
                      <a:pt x="41" y="109"/>
                    </a:lnTo>
                    <a:lnTo>
                      <a:pt x="78" y="142"/>
                    </a:lnTo>
                    <a:lnTo>
                      <a:pt x="133" y="174"/>
                    </a:lnTo>
                    <a:lnTo>
                      <a:pt x="137" y="100"/>
                    </a:lnTo>
                    <a:lnTo>
                      <a:pt x="47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Freeform 59"/>
              <p:cNvSpPr>
                <a:spLocks/>
              </p:cNvSpPr>
              <p:nvPr/>
            </p:nvSpPr>
            <p:spPr bwMode="auto">
              <a:xfrm>
                <a:off x="2222" y="3377"/>
                <a:ext cx="62" cy="61"/>
              </a:xfrm>
              <a:custGeom>
                <a:avLst/>
                <a:gdLst>
                  <a:gd name="T0" fmla="*/ 1 w 248"/>
                  <a:gd name="T1" fmla="*/ 0 h 307"/>
                  <a:gd name="T2" fmla="*/ 1 w 248"/>
                  <a:gd name="T3" fmla="*/ 0 h 307"/>
                  <a:gd name="T4" fmla="*/ 1 w 248"/>
                  <a:gd name="T5" fmla="*/ 0 h 307"/>
                  <a:gd name="T6" fmla="*/ 1 w 248"/>
                  <a:gd name="T7" fmla="*/ 0 h 307"/>
                  <a:gd name="T8" fmla="*/ 1 w 248"/>
                  <a:gd name="T9" fmla="*/ 0 h 307"/>
                  <a:gd name="T10" fmla="*/ 1 w 248"/>
                  <a:gd name="T11" fmla="*/ 0 h 307"/>
                  <a:gd name="T12" fmla="*/ 0 w 248"/>
                  <a:gd name="T13" fmla="*/ 0 h 307"/>
                  <a:gd name="T14" fmla="*/ 0 w 248"/>
                  <a:gd name="T15" fmla="*/ 0 h 307"/>
                  <a:gd name="T16" fmla="*/ 0 w 248"/>
                  <a:gd name="T17" fmla="*/ 0 h 307"/>
                  <a:gd name="T18" fmla="*/ 0 w 248"/>
                  <a:gd name="T19" fmla="*/ 0 h 307"/>
                  <a:gd name="T20" fmla="*/ 0 w 248"/>
                  <a:gd name="T21" fmla="*/ 0 h 307"/>
                  <a:gd name="T22" fmla="*/ 0 w 248"/>
                  <a:gd name="T23" fmla="*/ 0 h 307"/>
                  <a:gd name="T24" fmla="*/ 0 w 248"/>
                  <a:gd name="T25" fmla="*/ 0 h 307"/>
                  <a:gd name="T26" fmla="*/ 0 w 248"/>
                  <a:gd name="T27" fmla="*/ 0 h 307"/>
                  <a:gd name="T28" fmla="*/ 0 w 248"/>
                  <a:gd name="T29" fmla="*/ 0 h 307"/>
                  <a:gd name="T30" fmla="*/ 1 w 248"/>
                  <a:gd name="T31" fmla="*/ 0 h 307"/>
                  <a:gd name="T32" fmla="*/ 1 w 248"/>
                  <a:gd name="T33" fmla="*/ 0 h 307"/>
                  <a:gd name="T34" fmla="*/ 1 w 248"/>
                  <a:gd name="T35" fmla="*/ 0 h 307"/>
                  <a:gd name="T36" fmla="*/ 1 w 248"/>
                  <a:gd name="T37" fmla="*/ 0 h 30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8"/>
                  <a:gd name="T58" fmla="*/ 0 h 307"/>
                  <a:gd name="T59" fmla="*/ 248 w 248"/>
                  <a:gd name="T60" fmla="*/ 307 h 30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8" h="307">
                    <a:moveTo>
                      <a:pt x="218" y="244"/>
                    </a:moveTo>
                    <a:lnTo>
                      <a:pt x="218" y="109"/>
                    </a:lnTo>
                    <a:lnTo>
                      <a:pt x="226" y="59"/>
                    </a:lnTo>
                    <a:lnTo>
                      <a:pt x="248" y="49"/>
                    </a:lnTo>
                    <a:lnTo>
                      <a:pt x="236" y="3"/>
                    </a:lnTo>
                    <a:lnTo>
                      <a:pt x="103" y="0"/>
                    </a:lnTo>
                    <a:lnTo>
                      <a:pt x="22" y="56"/>
                    </a:lnTo>
                    <a:lnTo>
                      <a:pt x="0" y="167"/>
                    </a:lnTo>
                    <a:lnTo>
                      <a:pt x="9" y="256"/>
                    </a:lnTo>
                    <a:lnTo>
                      <a:pt x="54" y="307"/>
                    </a:lnTo>
                    <a:lnTo>
                      <a:pt x="54" y="285"/>
                    </a:lnTo>
                    <a:lnTo>
                      <a:pt x="49" y="226"/>
                    </a:lnTo>
                    <a:lnTo>
                      <a:pt x="51" y="167"/>
                    </a:lnTo>
                    <a:lnTo>
                      <a:pt x="58" y="109"/>
                    </a:lnTo>
                    <a:lnTo>
                      <a:pt x="81" y="66"/>
                    </a:lnTo>
                    <a:lnTo>
                      <a:pt x="176" y="66"/>
                    </a:lnTo>
                    <a:lnTo>
                      <a:pt x="190" y="277"/>
                    </a:lnTo>
                    <a:lnTo>
                      <a:pt x="218" y="244"/>
                    </a:lnTo>
                    <a:close/>
                  </a:path>
                </a:pathLst>
              </a:custGeom>
              <a:solidFill>
                <a:srgbClr val="8A8A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Freeform 60"/>
              <p:cNvSpPr>
                <a:spLocks/>
              </p:cNvSpPr>
              <p:nvPr/>
            </p:nvSpPr>
            <p:spPr bwMode="auto">
              <a:xfrm>
                <a:off x="2233" y="3630"/>
                <a:ext cx="45" cy="29"/>
              </a:xfrm>
              <a:custGeom>
                <a:avLst/>
                <a:gdLst>
                  <a:gd name="T0" fmla="*/ 0 w 182"/>
                  <a:gd name="T1" fmla="*/ 0 h 149"/>
                  <a:gd name="T2" fmla="*/ 0 w 182"/>
                  <a:gd name="T3" fmla="*/ 0 h 149"/>
                  <a:gd name="T4" fmla="*/ 0 w 182"/>
                  <a:gd name="T5" fmla="*/ 0 h 149"/>
                  <a:gd name="T6" fmla="*/ 1 w 182"/>
                  <a:gd name="T7" fmla="*/ 0 h 149"/>
                  <a:gd name="T8" fmla="*/ 1 w 182"/>
                  <a:gd name="T9" fmla="*/ 0 h 149"/>
                  <a:gd name="T10" fmla="*/ 0 w 182"/>
                  <a:gd name="T11" fmla="*/ 0 h 149"/>
                  <a:gd name="T12" fmla="*/ 0 w 182"/>
                  <a:gd name="T13" fmla="*/ 0 h 149"/>
                  <a:gd name="T14" fmla="*/ 0 w 182"/>
                  <a:gd name="T15" fmla="*/ 0 h 149"/>
                  <a:gd name="T16" fmla="*/ 0 w 182"/>
                  <a:gd name="T17" fmla="*/ 0 h 149"/>
                  <a:gd name="T18" fmla="*/ 0 w 182"/>
                  <a:gd name="T19" fmla="*/ 0 h 149"/>
                  <a:gd name="T20" fmla="*/ 0 w 182"/>
                  <a:gd name="T21" fmla="*/ 0 h 149"/>
                  <a:gd name="T22" fmla="*/ 0 w 182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82"/>
                  <a:gd name="T37" fmla="*/ 0 h 149"/>
                  <a:gd name="T38" fmla="*/ 182 w 182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82" h="149">
                    <a:moveTo>
                      <a:pt x="0" y="80"/>
                    </a:moveTo>
                    <a:lnTo>
                      <a:pt x="1" y="129"/>
                    </a:lnTo>
                    <a:lnTo>
                      <a:pt x="73" y="149"/>
                    </a:lnTo>
                    <a:lnTo>
                      <a:pt x="182" y="133"/>
                    </a:lnTo>
                    <a:lnTo>
                      <a:pt x="182" y="0"/>
                    </a:lnTo>
                    <a:lnTo>
                      <a:pt x="122" y="13"/>
                    </a:lnTo>
                    <a:lnTo>
                      <a:pt x="42" y="5"/>
                    </a:lnTo>
                    <a:lnTo>
                      <a:pt x="59" y="43"/>
                    </a:lnTo>
                    <a:lnTo>
                      <a:pt x="44" y="74"/>
                    </a:lnTo>
                    <a:lnTo>
                      <a:pt x="22" y="8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7A94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Freeform 61"/>
              <p:cNvSpPr>
                <a:spLocks/>
              </p:cNvSpPr>
              <p:nvPr/>
            </p:nvSpPr>
            <p:spPr bwMode="auto">
              <a:xfrm>
                <a:off x="2233" y="3658"/>
                <a:ext cx="45" cy="13"/>
              </a:xfrm>
              <a:custGeom>
                <a:avLst/>
                <a:gdLst>
                  <a:gd name="T0" fmla="*/ 0 w 178"/>
                  <a:gd name="T1" fmla="*/ 0 h 69"/>
                  <a:gd name="T2" fmla="*/ 0 w 178"/>
                  <a:gd name="T3" fmla="*/ 0 h 69"/>
                  <a:gd name="T4" fmla="*/ 0 w 178"/>
                  <a:gd name="T5" fmla="*/ 0 h 69"/>
                  <a:gd name="T6" fmla="*/ 1 w 178"/>
                  <a:gd name="T7" fmla="*/ 0 h 69"/>
                  <a:gd name="T8" fmla="*/ 1 w 178"/>
                  <a:gd name="T9" fmla="*/ 0 h 69"/>
                  <a:gd name="T10" fmla="*/ 1 w 178"/>
                  <a:gd name="T11" fmla="*/ 0 h 69"/>
                  <a:gd name="T12" fmla="*/ 1 w 178"/>
                  <a:gd name="T13" fmla="*/ 0 h 69"/>
                  <a:gd name="T14" fmla="*/ 0 w 178"/>
                  <a:gd name="T15" fmla="*/ 0 h 69"/>
                  <a:gd name="T16" fmla="*/ 0 w 178"/>
                  <a:gd name="T17" fmla="*/ 0 h 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8"/>
                  <a:gd name="T28" fmla="*/ 0 h 69"/>
                  <a:gd name="T29" fmla="*/ 178 w 178"/>
                  <a:gd name="T30" fmla="*/ 69 h 6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8" h="69">
                    <a:moveTo>
                      <a:pt x="0" y="0"/>
                    </a:moveTo>
                    <a:lnTo>
                      <a:pt x="2" y="51"/>
                    </a:lnTo>
                    <a:lnTo>
                      <a:pt x="58" y="69"/>
                    </a:lnTo>
                    <a:lnTo>
                      <a:pt x="121" y="66"/>
                    </a:lnTo>
                    <a:lnTo>
                      <a:pt x="178" y="49"/>
                    </a:lnTo>
                    <a:lnTo>
                      <a:pt x="178" y="0"/>
                    </a:lnTo>
                    <a:lnTo>
                      <a:pt x="87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8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Freeform 62"/>
              <p:cNvSpPr>
                <a:spLocks/>
              </p:cNvSpPr>
              <p:nvPr/>
            </p:nvSpPr>
            <p:spPr bwMode="auto">
              <a:xfrm>
                <a:off x="2233" y="3668"/>
                <a:ext cx="46" cy="18"/>
              </a:xfrm>
              <a:custGeom>
                <a:avLst/>
                <a:gdLst>
                  <a:gd name="T0" fmla="*/ 0 w 183"/>
                  <a:gd name="T1" fmla="*/ 0 h 92"/>
                  <a:gd name="T2" fmla="*/ 0 w 183"/>
                  <a:gd name="T3" fmla="*/ 0 h 92"/>
                  <a:gd name="T4" fmla="*/ 0 w 183"/>
                  <a:gd name="T5" fmla="*/ 0 h 92"/>
                  <a:gd name="T6" fmla="*/ 1 w 183"/>
                  <a:gd name="T7" fmla="*/ 0 h 92"/>
                  <a:gd name="T8" fmla="*/ 1 w 183"/>
                  <a:gd name="T9" fmla="*/ 0 h 92"/>
                  <a:gd name="T10" fmla="*/ 1 w 183"/>
                  <a:gd name="T11" fmla="*/ 0 h 92"/>
                  <a:gd name="T12" fmla="*/ 1 w 183"/>
                  <a:gd name="T13" fmla="*/ 0 h 92"/>
                  <a:gd name="T14" fmla="*/ 0 w 183"/>
                  <a:gd name="T15" fmla="*/ 0 h 92"/>
                  <a:gd name="T16" fmla="*/ 0 w 183"/>
                  <a:gd name="T17" fmla="*/ 0 h 92"/>
                  <a:gd name="T18" fmla="*/ 0 w 183"/>
                  <a:gd name="T19" fmla="*/ 0 h 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3"/>
                  <a:gd name="T31" fmla="*/ 0 h 92"/>
                  <a:gd name="T32" fmla="*/ 183 w 183"/>
                  <a:gd name="T33" fmla="*/ 92 h 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3" h="92">
                    <a:moveTo>
                      <a:pt x="0" y="12"/>
                    </a:moveTo>
                    <a:lnTo>
                      <a:pt x="1" y="81"/>
                    </a:lnTo>
                    <a:lnTo>
                      <a:pt x="55" y="92"/>
                    </a:lnTo>
                    <a:lnTo>
                      <a:pt x="150" y="84"/>
                    </a:lnTo>
                    <a:lnTo>
                      <a:pt x="183" y="68"/>
                    </a:lnTo>
                    <a:lnTo>
                      <a:pt x="182" y="0"/>
                    </a:lnTo>
                    <a:lnTo>
                      <a:pt x="110" y="15"/>
                    </a:lnTo>
                    <a:lnTo>
                      <a:pt x="32" y="14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A94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Freeform 63"/>
              <p:cNvSpPr>
                <a:spLocks/>
              </p:cNvSpPr>
              <p:nvPr/>
            </p:nvSpPr>
            <p:spPr bwMode="auto">
              <a:xfrm>
                <a:off x="2258" y="3630"/>
                <a:ext cx="21" cy="28"/>
              </a:xfrm>
              <a:custGeom>
                <a:avLst/>
                <a:gdLst>
                  <a:gd name="T0" fmla="*/ 0 w 83"/>
                  <a:gd name="T1" fmla="*/ 0 h 143"/>
                  <a:gd name="T2" fmla="*/ 0 w 83"/>
                  <a:gd name="T3" fmla="*/ 0 h 143"/>
                  <a:gd name="T4" fmla="*/ 0 w 83"/>
                  <a:gd name="T5" fmla="*/ 0 h 143"/>
                  <a:gd name="T6" fmla="*/ 0 w 83"/>
                  <a:gd name="T7" fmla="*/ 0 h 143"/>
                  <a:gd name="T8" fmla="*/ 0 w 83"/>
                  <a:gd name="T9" fmla="*/ 0 h 143"/>
                  <a:gd name="T10" fmla="*/ 0 w 83"/>
                  <a:gd name="T11" fmla="*/ 0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3"/>
                  <a:gd name="T19" fmla="*/ 0 h 143"/>
                  <a:gd name="T20" fmla="*/ 83 w 8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3" h="143">
                    <a:moveTo>
                      <a:pt x="0" y="13"/>
                    </a:moveTo>
                    <a:lnTo>
                      <a:pt x="0" y="143"/>
                    </a:lnTo>
                    <a:lnTo>
                      <a:pt x="82" y="137"/>
                    </a:lnTo>
                    <a:lnTo>
                      <a:pt x="83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38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Freeform 64"/>
              <p:cNvSpPr>
                <a:spLocks/>
              </p:cNvSpPr>
              <p:nvPr/>
            </p:nvSpPr>
            <p:spPr bwMode="auto">
              <a:xfrm>
                <a:off x="2258" y="3668"/>
                <a:ext cx="23" cy="19"/>
              </a:xfrm>
              <a:custGeom>
                <a:avLst/>
                <a:gdLst>
                  <a:gd name="T0" fmla="*/ 0 w 90"/>
                  <a:gd name="T1" fmla="*/ 0 h 94"/>
                  <a:gd name="T2" fmla="*/ 0 w 90"/>
                  <a:gd name="T3" fmla="*/ 0 h 94"/>
                  <a:gd name="T4" fmla="*/ 1 w 90"/>
                  <a:gd name="T5" fmla="*/ 0 h 94"/>
                  <a:gd name="T6" fmla="*/ 1 w 90"/>
                  <a:gd name="T7" fmla="*/ 0 h 94"/>
                  <a:gd name="T8" fmla="*/ 0 w 90"/>
                  <a:gd name="T9" fmla="*/ 0 h 94"/>
                  <a:gd name="T10" fmla="*/ 0 w 90"/>
                  <a:gd name="T11" fmla="*/ 0 h 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0"/>
                  <a:gd name="T19" fmla="*/ 0 h 94"/>
                  <a:gd name="T20" fmla="*/ 90 w 90"/>
                  <a:gd name="T21" fmla="*/ 94 h 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0" h="94">
                    <a:moveTo>
                      <a:pt x="0" y="18"/>
                    </a:moveTo>
                    <a:lnTo>
                      <a:pt x="2" y="94"/>
                    </a:lnTo>
                    <a:lnTo>
                      <a:pt x="90" y="77"/>
                    </a:lnTo>
                    <a:lnTo>
                      <a:pt x="88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638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Freeform 65"/>
              <p:cNvSpPr>
                <a:spLocks/>
              </p:cNvSpPr>
              <p:nvPr/>
            </p:nvSpPr>
            <p:spPr bwMode="auto">
              <a:xfrm>
                <a:off x="2256" y="3658"/>
                <a:ext cx="24" cy="13"/>
              </a:xfrm>
              <a:custGeom>
                <a:avLst/>
                <a:gdLst>
                  <a:gd name="T0" fmla="*/ 0 w 99"/>
                  <a:gd name="T1" fmla="*/ 0 h 66"/>
                  <a:gd name="T2" fmla="*/ 0 w 99"/>
                  <a:gd name="T3" fmla="*/ 0 h 66"/>
                  <a:gd name="T4" fmla="*/ 0 w 99"/>
                  <a:gd name="T5" fmla="*/ 0 h 66"/>
                  <a:gd name="T6" fmla="*/ 0 w 99"/>
                  <a:gd name="T7" fmla="*/ 0 h 66"/>
                  <a:gd name="T8" fmla="*/ 0 w 99"/>
                  <a:gd name="T9" fmla="*/ 0 h 66"/>
                  <a:gd name="T10" fmla="*/ 0 w 99"/>
                  <a:gd name="T11" fmla="*/ 0 h 66"/>
                  <a:gd name="T12" fmla="*/ 0 w 99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66"/>
                  <a:gd name="T23" fmla="*/ 99 w 99"/>
                  <a:gd name="T24" fmla="*/ 66 h 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66">
                    <a:moveTo>
                      <a:pt x="0" y="16"/>
                    </a:moveTo>
                    <a:lnTo>
                      <a:pt x="0" y="66"/>
                    </a:lnTo>
                    <a:lnTo>
                      <a:pt x="62" y="53"/>
                    </a:lnTo>
                    <a:lnTo>
                      <a:pt x="99" y="38"/>
                    </a:lnTo>
                    <a:lnTo>
                      <a:pt x="95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4A6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Freeform 66"/>
              <p:cNvSpPr>
                <a:spLocks/>
              </p:cNvSpPr>
              <p:nvPr/>
            </p:nvSpPr>
            <p:spPr bwMode="auto">
              <a:xfrm>
                <a:off x="2238" y="3659"/>
                <a:ext cx="13" cy="12"/>
              </a:xfrm>
              <a:custGeom>
                <a:avLst/>
                <a:gdLst>
                  <a:gd name="T0" fmla="*/ 0 w 50"/>
                  <a:gd name="T1" fmla="*/ 0 h 61"/>
                  <a:gd name="T2" fmla="*/ 0 w 50"/>
                  <a:gd name="T3" fmla="*/ 0 h 61"/>
                  <a:gd name="T4" fmla="*/ 0 w 50"/>
                  <a:gd name="T5" fmla="*/ 0 h 61"/>
                  <a:gd name="T6" fmla="*/ 0 w 50"/>
                  <a:gd name="T7" fmla="*/ 0 h 61"/>
                  <a:gd name="T8" fmla="*/ 0 w 50"/>
                  <a:gd name="T9" fmla="*/ 0 h 61"/>
                  <a:gd name="T10" fmla="*/ 0 w 50"/>
                  <a:gd name="T11" fmla="*/ 0 h 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"/>
                  <a:gd name="T19" fmla="*/ 0 h 61"/>
                  <a:gd name="T20" fmla="*/ 50 w 50"/>
                  <a:gd name="T21" fmla="*/ 61 h 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" h="61">
                    <a:moveTo>
                      <a:pt x="47" y="12"/>
                    </a:moveTo>
                    <a:lnTo>
                      <a:pt x="50" y="61"/>
                    </a:lnTo>
                    <a:lnTo>
                      <a:pt x="1" y="51"/>
                    </a:lnTo>
                    <a:lnTo>
                      <a:pt x="0" y="0"/>
                    </a:lnTo>
                    <a:lnTo>
                      <a:pt x="47" y="12"/>
                    </a:lnTo>
                    <a:close/>
                  </a:path>
                </a:pathLst>
              </a:custGeom>
              <a:solidFill>
                <a:srgbClr val="7A94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Freeform 67"/>
              <p:cNvSpPr>
                <a:spLocks/>
              </p:cNvSpPr>
              <p:nvPr/>
            </p:nvSpPr>
            <p:spPr bwMode="auto">
              <a:xfrm>
                <a:off x="2239" y="3671"/>
                <a:ext cx="17" cy="16"/>
              </a:xfrm>
              <a:custGeom>
                <a:avLst/>
                <a:gdLst>
                  <a:gd name="T0" fmla="*/ 0 w 65"/>
                  <a:gd name="T1" fmla="*/ 0 h 79"/>
                  <a:gd name="T2" fmla="*/ 0 w 65"/>
                  <a:gd name="T3" fmla="*/ 0 h 79"/>
                  <a:gd name="T4" fmla="*/ 0 w 65"/>
                  <a:gd name="T5" fmla="*/ 0 h 79"/>
                  <a:gd name="T6" fmla="*/ 0 w 65"/>
                  <a:gd name="T7" fmla="*/ 0 h 79"/>
                  <a:gd name="T8" fmla="*/ 0 w 65"/>
                  <a:gd name="T9" fmla="*/ 0 h 79"/>
                  <a:gd name="T10" fmla="*/ 0 w 65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5"/>
                  <a:gd name="T19" fmla="*/ 0 h 79"/>
                  <a:gd name="T20" fmla="*/ 65 w 65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5" h="79">
                    <a:moveTo>
                      <a:pt x="0" y="4"/>
                    </a:moveTo>
                    <a:lnTo>
                      <a:pt x="0" y="79"/>
                    </a:lnTo>
                    <a:lnTo>
                      <a:pt x="57" y="79"/>
                    </a:lnTo>
                    <a:lnTo>
                      <a:pt x="6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6A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Freeform 68"/>
              <p:cNvSpPr>
                <a:spLocks/>
              </p:cNvSpPr>
              <p:nvPr/>
            </p:nvSpPr>
            <p:spPr bwMode="auto">
              <a:xfrm>
                <a:off x="2237" y="3632"/>
                <a:ext cx="16" cy="26"/>
              </a:xfrm>
              <a:custGeom>
                <a:avLst/>
                <a:gdLst>
                  <a:gd name="T0" fmla="*/ 0 w 63"/>
                  <a:gd name="T1" fmla="*/ 0 h 131"/>
                  <a:gd name="T2" fmla="*/ 0 w 63"/>
                  <a:gd name="T3" fmla="*/ 0 h 131"/>
                  <a:gd name="T4" fmla="*/ 0 w 63"/>
                  <a:gd name="T5" fmla="*/ 0 h 131"/>
                  <a:gd name="T6" fmla="*/ 0 w 63"/>
                  <a:gd name="T7" fmla="*/ 0 h 131"/>
                  <a:gd name="T8" fmla="*/ 0 w 63"/>
                  <a:gd name="T9" fmla="*/ 0 h 131"/>
                  <a:gd name="T10" fmla="*/ 0 w 63"/>
                  <a:gd name="T11" fmla="*/ 0 h 131"/>
                  <a:gd name="T12" fmla="*/ 0 w 63"/>
                  <a:gd name="T13" fmla="*/ 0 h 131"/>
                  <a:gd name="T14" fmla="*/ 0 w 63"/>
                  <a:gd name="T15" fmla="*/ 0 h 131"/>
                  <a:gd name="T16" fmla="*/ 0 w 63"/>
                  <a:gd name="T17" fmla="*/ 0 h 131"/>
                  <a:gd name="T18" fmla="*/ 0 w 63"/>
                  <a:gd name="T19" fmla="*/ 0 h 1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3"/>
                  <a:gd name="T31" fmla="*/ 0 h 131"/>
                  <a:gd name="T32" fmla="*/ 63 w 63"/>
                  <a:gd name="T33" fmla="*/ 131 h 1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3" h="131">
                    <a:moveTo>
                      <a:pt x="0" y="79"/>
                    </a:moveTo>
                    <a:lnTo>
                      <a:pt x="2" y="121"/>
                    </a:lnTo>
                    <a:lnTo>
                      <a:pt x="44" y="129"/>
                    </a:lnTo>
                    <a:lnTo>
                      <a:pt x="59" y="131"/>
                    </a:lnTo>
                    <a:lnTo>
                      <a:pt x="63" y="6"/>
                    </a:lnTo>
                    <a:lnTo>
                      <a:pt x="29" y="0"/>
                    </a:lnTo>
                    <a:lnTo>
                      <a:pt x="39" y="34"/>
                    </a:lnTo>
                    <a:lnTo>
                      <a:pt x="29" y="59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96A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Freeform 69"/>
              <p:cNvSpPr>
                <a:spLocks/>
              </p:cNvSpPr>
              <p:nvPr/>
            </p:nvSpPr>
            <p:spPr bwMode="auto">
              <a:xfrm>
                <a:off x="2213" y="3642"/>
                <a:ext cx="20" cy="43"/>
              </a:xfrm>
              <a:custGeom>
                <a:avLst/>
                <a:gdLst>
                  <a:gd name="T0" fmla="*/ 0 w 82"/>
                  <a:gd name="T1" fmla="*/ 0 h 212"/>
                  <a:gd name="T2" fmla="*/ 0 w 82"/>
                  <a:gd name="T3" fmla="*/ 0 h 212"/>
                  <a:gd name="T4" fmla="*/ 0 w 82"/>
                  <a:gd name="T5" fmla="*/ 0 h 212"/>
                  <a:gd name="T6" fmla="*/ 0 w 82"/>
                  <a:gd name="T7" fmla="*/ 0 h 212"/>
                  <a:gd name="T8" fmla="*/ 0 w 82"/>
                  <a:gd name="T9" fmla="*/ 0 h 212"/>
                  <a:gd name="T10" fmla="*/ 0 w 82"/>
                  <a:gd name="T11" fmla="*/ 0 h 212"/>
                  <a:gd name="T12" fmla="*/ 0 w 82"/>
                  <a:gd name="T13" fmla="*/ 0 h 212"/>
                  <a:gd name="T14" fmla="*/ 0 w 82"/>
                  <a:gd name="T15" fmla="*/ 0 h 2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2"/>
                  <a:gd name="T25" fmla="*/ 0 h 212"/>
                  <a:gd name="T26" fmla="*/ 82 w 82"/>
                  <a:gd name="T27" fmla="*/ 212 h 2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2" h="212">
                    <a:moveTo>
                      <a:pt x="4" y="6"/>
                    </a:moveTo>
                    <a:lnTo>
                      <a:pt x="39" y="0"/>
                    </a:lnTo>
                    <a:lnTo>
                      <a:pt x="75" y="7"/>
                    </a:lnTo>
                    <a:lnTo>
                      <a:pt x="82" y="209"/>
                    </a:lnTo>
                    <a:lnTo>
                      <a:pt x="39" y="212"/>
                    </a:lnTo>
                    <a:lnTo>
                      <a:pt x="0" y="198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7A94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Freeform 70"/>
              <p:cNvSpPr>
                <a:spLocks/>
              </p:cNvSpPr>
              <p:nvPr/>
            </p:nvSpPr>
            <p:spPr bwMode="auto">
              <a:xfrm>
                <a:off x="2222" y="3643"/>
                <a:ext cx="11" cy="41"/>
              </a:xfrm>
              <a:custGeom>
                <a:avLst/>
                <a:gdLst>
                  <a:gd name="T0" fmla="*/ 0 w 45"/>
                  <a:gd name="T1" fmla="*/ 0 h 204"/>
                  <a:gd name="T2" fmla="*/ 0 w 45"/>
                  <a:gd name="T3" fmla="*/ 0 h 204"/>
                  <a:gd name="T4" fmla="*/ 0 w 45"/>
                  <a:gd name="T5" fmla="*/ 0 h 204"/>
                  <a:gd name="T6" fmla="*/ 0 w 45"/>
                  <a:gd name="T7" fmla="*/ 0 h 204"/>
                  <a:gd name="T8" fmla="*/ 0 w 45"/>
                  <a:gd name="T9" fmla="*/ 0 h 204"/>
                  <a:gd name="T10" fmla="*/ 0 w 45"/>
                  <a:gd name="T11" fmla="*/ 0 h 2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"/>
                  <a:gd name="T19" fmla="*/ 0 h 204"/>
                  <a:gd name="T20" fmla="*/ 45 w 45"/>
                  <a:gd name="T21" fmla="*/ 204 h 2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" h="204">
                    <a:moveTo>
                      <a:pt x="2" y="0"/>
                    </a:moveTo>
                    <a:lnTo>
                      <a:pt x="0" y="204"/>
                    </a:lnTo>
                    <a:lnTo>
                      <a:pt x="45" y="199"/>
                    </a:lnTo>
                    <a:lnTo>
                      <a:pt x="38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38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Freeform 71"/>
              <p:cNvSpPr>
                <a:spLocks/>
              </p:cNvSpPr>
              <p:nvPr/>
            </p:nvSpPr>
            <p:spPr bwMode="auto">
              <a:xfrm>
                <a:off x="2217" y="3618"/>
                <a:ext cx="12" cy="24"/>
              </a:xfrm>
              <a:custGeom>
                <a:avLst/>
                <a:gdLst>
                  <a:gd name="T0" fmla="*/ 0 w 47"/>
                  <a:gd name="T1" fmla="*/ 0 h 121"/>
                  <a:gd name="T2" fmla="*/ 0 w 47"/>
                  <a:gd name="T3" fmla="*/ 0 h 121"/>
                  <a:gd name="T4" fmla="*/ 0 w 47"/>
                  <a:gd name="T5" fmla="*/ 0 h 121"/>
                  <a:gd name="T6" fmla="*/ 0 w 47"/>
                  <a:gd name="T7" fmla="*/ 0 h 121"/>
                  <a:gd name="T8" fmla="*/ 0 w 47"/>
                  <a:gd name="T9" fmla="*/ 0 h 121"/>
                  <a:gd name="T10" fmla="*/ 0 w 47"/>
                  <a:gd name="T11" fmla="*/ 0 h 1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"/>
                  <a:gd name="T19" fmla="*/ 0 h 121"/>
                  <a:gd name="T20" fmla="*/ 47 w 47"/>
                  <a:gd name="T21" fmla="*/ 121 h 1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" h="121">
                    <a:moveTo>
                      <a:pt x="0" y="3"/>
                    </a:moveTo>
                    <a:lnTo>
                      <a:pt x="0" y="119"/>
                    </a:lnTo>
                    <a:lnTo>
                      <a:pt x="47" y="121"/>
                    </a:lnTo>
                    <a:lnTo>
                      <a:pt x="4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6A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Freeform 72"/>
              <p:cNvSpPr>
                <a:spLocks/>
              </p:cNvSpPr>
              <p:nvPr/>
            </p:nvSpPr>
            <p:spPr bwMode="auto">
              <a:xfrm>
                <a:off x="2223" y="3619"/>
                <a:ext cx="5" cy="23"/>
              </a:xfrm>
              <a:custGeom>
                <a:avLst/>
                <a:gdLst>
                  <a:gd name="T0" fmla="*/ 0 w 19"/>
                  <a:gd name="T1" fmla="*/ 0 h 113"/>
                  <a:gd name="T2" fmla="*/ 0 w 19"/>
                  <a:gd name="T3" fmla="*/ 0 h 113"/>
                  <a:gd name="T4" fmla="*/ 0 w 19"/>
                  <a:gd name="T5" fmla="*/ 0 h 113"/>
                  <a:gd name="T6" fmla="*/ 0 w 19"/>
                  <a:gd name="T7" fmla="*/ 0 h 113"/>
                  <a:gd name="T8" fmla="*/ 0 w 19"/>
                  <a:gd name="T9" fmla="*/ 0 h 113"/>
                  <a:gd name="T10" fmla="*/ 0 w 19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13"/>
                  <a:gd name="T20" fmla="*/ 19 w 19"/>
                  <a:gd name="T21" fmla="*/ 113 h 1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13">
                    <a:moveTo>
                      <a:pt x="0" y="4"/>
                    </a:moveTo>
                    <a:lnTo>
                      <a:pt x="3" y="111"/>
                    </a:lnTo>
                    <a:lnTo>
                      <a:pt x="19" y="113"/>
                    </a:lnTo>
                    <a:lnTo>
                      <a:pt x="19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A94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Freeform 73"/>
              <p:cNvSpPr>
                <a:spLocks/>
              </p:cNvSpPr>
              <p:nvPr/>
            </p:nvSpPr>
            <p:spPr bwMode="auto">
              <a:xfrm>
                <a:off x="2238" y="3621"/>
                <a:ext cx="41" cy="12"/>
              </a:xfrm>
              <a:custGeom>
                <a:avLst/>
                <a:gdLst>
                  <a:gd name="T0" fmla="*/ 0 w 161"/>
                  <a:gd name="T1" fmla="*/ 0 h 60"/>
                  <a:gd name="T2" fmla="*/ 0 w 161"/>
                  <a:gd name="T3" fmla="*/ 0 h 60"/>
                  <a:gd name="T4" fmla="*/ 1 w 161"/>
                  <a:gd name="T5" fmla="*/ 0 h 60"/>
                  <a:gd name="T6" fmla="*/ 1 w 161"/>
                  <a:gd name="T7" fmla="*/ 0 h 60"/>
                  <a:gd name="T8" fmla="*/ 1 w 161"/>
                  <a:gd name="T9" fmla="*/ 0 h 60"/>
                  <a:gd name="T10" fmla="*/ 0 w 161"/>
                  <a:gd name="T11" fmla="*/ 0 h 60"/>
                  <a:gd name="T12" fmla="*/ 0 w 161"/>
                  <a:gd name="T13" fmla="*/ 0 h 60"/>
                  <a:gd name="T14" fmla="*/ 0 w 161"/>
                  <a:gd name="T15" fmla="*/ 0 h 60"/>
                  <a:gd name="T16" fmla="*/ 0 w 161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1"/>
                  <a:gd name="T28" fmla="*/ 0 h 60"/>
                  <a:gd name="T29" fmla="*/ 161 w 161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1" h="60">
                    <a:moveTo>
                      <a:pt x="0" y="40"/>
                    </a:moveTo>
                    <a:lnTo>
                      <a:pt x="62" y="60"/>
                    </a:lnTo>
                    <a:lnTo>
                      <a:pt x="124" y="56"/>
                    </a:lnTo>
                    <a:lnTo>
                      <a:pt x="161" y="44"/>
                    </a:lnTo>
                    <a:lnTo>
                      <a:pt x="119" y="0"/>
                    </a:lnTo>
                    <a:lnTo>
                      <a:pt x="60" y="5"/>
                    </a:lnTo>
                    <a:lnTo>
                      <a:pt x="35" y="4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BDC9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Freeform 74"/>
              <p:cNvSpPr>
                <a:spLocks/>
              </p:cNvSpPr>
              <p:nvPr/>
            </p:nvSpPr>
            <p:spPr bwMode="auto">
              <a:xfrm>
                <a:off x="2259" y="3621"/>
                <a:ext cx="19" cy="11"/>
              </a:xfrm>
              <a:custGeom>
                <a:avLst/>
                <a:gdLst>
                  <a:gd name="T0" fmla="*/ 0 w 77"/>
                  <a:gd name="T1" fmla="*/ 0 h 56"/>
                  <a:gd name="T2" fmla="*/ 0 w 77"/>
                  <a:gd name="T3" fmla="*/ 0 h 56"/>
                  <a:gd name="T4" fmla="*/ 0 w 77"/>
                  <a:gd name="T5" fmla="*/ 0 h 56"/>
                  <a:gd name="T6" fmla="*/ 0 w 77"/>
                  <a:gd name="T7" fmla="*/ 0 h 56"/>
                  <a:gd name="T8" fmla="*/ 0 w 77"/>
                  <a:gd name="T9" fmla="*/ 0 h 56"/>
                  <a:gd name="T10" fmla="*/ 0 w 77"/>
                  <a:gd name="T11" fmla="*/ 0 h 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"/>
                  <a:gd name="T19" fmla="*/ 0 h 56"/>
                  <a:gd name="T20" fmla="*/ 77 w 77"/>
                  <a:gd name="T21" fmla="*/ 56 h 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" h="56">
                    <a:moveTo>
                      <a:pt x="0" y="13"/>
                    </a:moveTo>
                    <a:lnTo>
                      <a:pt x="2" y="56"/>
                    </a:lnTo>
                    <a:lnTo>
                      <a:pt x="77" y="43"/>
                    </a:lnTo>
                    <a:lnTo>
                      <a:pt x="37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6A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Freeform 75"/>
              <p:cNvSpPr>
                <a:spLocks/>
              </p:cNvSpPr>
              <p:nvPr/>
            </p:nvSpPr>
            <p:spPr bwMode="auto">
              <a:xfrm>
                <a:off x="2262" y="3623"/>
                <a:ext cx="9" cy="8"/>
              </a:xfrm>
              <a:custGeom>
                <a:avLst/>
                <a:gdLst>
                  <a:gd name="T0" fmla="*/ 0 w 40"/>
                  <a:gd name="T1" fmla="*/ 0 h 42"/>
                  <a:gd name="T2" fmla="*/ 0 w 40"/>
                  <a:gd name="T3" fmla="*/ 0 h 42"/>
                  <a:gd name="T4" fmla="*/ 0 w 40"/>
                  <a:gd name="T5" fmla="*/ 0 h 42"/>
                  <a:gd name="T6" fmla="*/ 0 w 40"/>
                  <a:gd name="T7" fmla="*/ 0 h 42"/>
                  <a:gd name="T8" fmla="*/ 0 w 40"/>
                  <a:gd name="T9" fmla="*/ 0 h 42"/>
                  <a:gd name="T10" fmla="*/ 0 w 40"/>
                  <a:gd name="T11" fmla="*/ 0 h 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"/>
                  <a:gd name="T19" fmla="*/ 0 h 42"/>
                  <a:gd name="T20" fmla="*/ 40 w 40"/>
                  <a:gd name="T21" fmla="*/ 42 h 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" h="42">
                    <a:moveTo>
                      <a:pt x="0" y="5"/>
                    </a:moveTo>
                    <a:lnTo>
                      <a:pt x="5" y="42"/>
                    </a:lnTo>
                    <a:lnTo>
                      <a:pt x="40" y="37"/>
                    </a:lnTo>
                    <a:lnTo>
                      <a:pt x="11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A94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Freeform 76"/>
              <p:cNvSpPr>
                <a:spLocks/>
              </p:cNvSpPr>
              <p:nvPr/>
            </p:nvSpPr>
            <p:spPr bwMode="auto">
              <a:xfrm>
                <a:off x="2264" y="3625"/>
                <a:ext cx="5" cy="6"/>
              </a:xfrm>
              <a:custGeom>
                <a:avLst/>
                <a:gdLst>
                  <a:gd name="T0" fmla="*/ 0 w 23"/>
                  <a:gd name="T1" fmla="*/ 0 h 30"/>
                  <a:gd name="T2" fmla="*/ 0 w 23"/>
                  <a:gd name="T3" fmla="*/ 0 h 30"/>
                  <a:gd name="T4" fmla="*/ 0 w 23"/>
                  <a:gd name="T5" fmla="*/ 0 h 30"/>
                  <a:gd name="T6" fmla="*/ 0 w 23"/>
                  <a:gd name="T7" fmla="*/ 0 h 30"/>
                  <a:gd name="T8" fmla="*/ 0 w 2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0"/>
                  <a:gd name="T17" fmla="*/ 23 w 23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0">
                    <a:moveTo>
                      <a:pt x="7" y="30"/>
                    </a:moveTo>
                    <a:lnTo>
                      <a:pt x="0" y="0"/>
                    </a:lnTo>
                    <a:lnTo>
                      <a:pt x="23" y="27"/>
                    </a:lnTo>
                    <a:lnTo>
                      <a:pt x="7" y="30"/>
                    </a:lnTo>
                    <a:close/>
                  </a:path>
                </a:pathLst>
              </a:custGeom>
              <a:solidFill>
                <a:srgbClr val="638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Freeform 77"/>
              <p:cNvSpPr>
                <a:spLocks/>
              </p:cNvSpPr>
              <p:nvPr/>
            </p:nvSpPr>
            <p:spPr bwMode="auto">
              <a:xfrm>
                <a:off x="2244" y="3623"/>
                <a:ext cx="12" cy="9"/>
              </a:xfrm>
              <a:custGeom>
                <a:avLst/>
                <a:gdLst>
                  <a:gd name="T0" fmla="*/ 0 w 46"/>
                  <a:gd name="T1" fmla="*/ 0 h 42"/>
                  <a:gd name="T2" fmla="*/ 0 w 46"/>
                  <a:gd name="T3" fmla="*/ 0 h 42"/>
                  <a:gd name="T4" fmla="*/ 0 w 46"/>
                  <a:gd name="T5" fmla="*/ 0 h 42"/>
                  <a:gd name="T6" fmla="*/ 0 w 46"/>
                  <a:gd name="T7" fmla="*/ 0 h 42"/>
                  <a:gd name="T8" fmla="*/ 0 w 46"/>
                  <a:gd name="T9" fmla="*/ 0 h 42"/>
                  <a:gd name="T10" fmla="*/ 0 w 46"/>
                  <a:gd name="T11" fmla="*/ 0 h 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42"/>
                  <a:gd name="T20" fmla="*/ 46 w 46"/>
                  <a:gd name="T21" fmla="*/ 42 h 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42">
                    <a:moveTo>
                      <a:pt x="0" y="32"/>
                    </a:moveTo>
                    <a:lnTo>
                      <a:pt x="31" y="0"/>
                    </a:lnTo>
                    <a:lnTo>
                      <a:pt x="46" y="0"/>
                    </a:lnTo>
                    <a:lnTo>
                      <a:pt x="40" y="4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D9E0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Freeform 78"/>
              <p:cNvSpPr>
                <a:spLocks/>
              </p:cNvSpPr>
              <p:nvPr/>
            </p:nvSpPr>
            <p:spPr bwMode="auto">
              <a:xfrm>
                <a:off x="2247" y="3625"/>
                <a:ext cx="5" cy="6"/>
              </a:xfrm>
              <a:custGeom>
                <a:avLst/>
                <a:gdLst>
                  <a:gd name="T0" fmla="*/ 0 w 22"/>
                  <a:gd name="T1" fmla="*/ 0 h 30"/>
                  <a:gd name="T2" fmla="*/ 0 w 22"/>
                  <a:gd name="T3" fmla="*/ 0 h 30"/>
                  <a:gd name="T4" fmla="*/ 0 w 22"/>
                  <a:gd name="T5" fmla="*/ 0 h 30"/>
                  <a:gd name="T6" fmla="*/ 0 w 22"/>
                  <a:gd name="T7" fmla="*/ 0 h 30"/>
                  <a:gd name="T8" fmla="*/ 0 w 2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30"/>
                  <a:gd name="T17" fmla="*/ 22 w 22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30">
                    <a:moveTo>
                      <a:pt x="0" y="23"/>
                    </a:moveTo>
                    <a:lnTo>
                      <a:pt x="22" y="0"/>
                    </a:lnTo>
                    <a:lnTo>
                      <a:pt x="18" y="3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EBF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Freeform 79"/>
              <p:cNvSpPr>
                <a:spLocks/>
              </p:cNvSpPr>
              <p:nvPr/>
            </p:nvSpPr>
            <p:spPr bwMode="auto">
              <a:xfrm>
                <a:off x="2246" y="3391"/>
                <a:ext cx="25" cy="231"/>
              </a:xfrm>
              <a:custGeom>
                <a:avLst/>
                <a:gdLst>
                  <a:gd name="T0" fmla="*/ 0 w 99"/>
                  <a:gd name="T1" fmla="*/ 2 h 1153"/>
                  <a:gd name="T2" fmla="*/ 1 w 99"/>
                  <a:gd name="T3" fmla="*/ 2 h 1153"/>
                  <a:gd name="T4" fmla="*/ 1 w 99"/>
                  <a:gd name="T5" fmla="*/ 2 h 1153"/>
                  <a:gd name="T6" fmla="*/ 1 w 99"/>
                  <a:gd name="T7" fmla="*/ 1 h 1153"/>
                  <a:gd name="T8" fmla="*/ 1 w 99"/>
                  <a:gd name="T9" fmla="*/ 1 h 1153"/>
                  <a:gd name="T10" fmla="*/ 1 w 99"/>
                  <a:gd name="T11" fmla="*/ 0 h 1153"/>
                  <a:gd name="T12" fmla="*/ 0 w 99"/>
                  <a:gd name="T13" fmla="*/ 0 h 1153"/>
                  <a:gd name="T14" fmla="*/ 0 w 99"/>
                  <a:gd name="T15" fmla="*/ 0 h 1153"/>
                  <a:gd name="T16" fmla="*/ 0 w 99"/>
                  <a:gd name="T17" fmla="*/ 0 h 1153"/>
                  <a:gd name="T18" fmla="*/ 0 w 99"/>
                  <a:gd name="T19" fmla="*/ 0 h 1153"/>
                  <a:gd name="T20" fmla="*/ 0 w 99"/>
                  <a:gd name="T21" fmla="*/ 1 h 1153"/>
                  <a:gd name="T22" fmla="*/ 0 w 99"/>
                  <a:gd name="T23" fmla="*/ 1 h 1153"/>
                  <a:gd name="T24" fmla="*/ 0 w 99"/>
                  <a:gd name="T25" fmla="*/ 1 h 1153"/>
                  <a:gd name="T26" fmla="*/ 0 w 99"/>
                  <a:gd name="T27" fmla="*/ 2 h 1153"/>
                  <a:gd name="T28" fmla="*/ 0 w 99"/>
                  <a:gd name="T29" fmla="*/ 2 h 115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9"/>
                  <a:gd name="T46" fmla="*/ 0 h 1153"/>
                  <a:gd name="T47" fmla="*/ 99 w 99"/>
                  <a:gd name="T48" fmla="*/ 1153 h 115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9" h="1153">
                    <a:moveTo>
                      <a:pt x="6" y="1149"/>
                    </a:moveTo>
                    <a:lnTo>
                      <a:pt x="99" y="1153"/>
                    </a:lnTo>
                    <a:lnTo>
                      <a:pt x="97" y="1028"/>
                    </a:lnTo>
                    <a:lnTo>
                      <a:pt x="99" y="799"/>
                    </a:lnTo>
                    <a:lnTo>
                      <a:pt x="93" y="556"/>
                    </a:lnTo>
                    <a:lnTo>
                      <a:pt x="86" y="227"/>
                    </a:lnTo>
                    <a:lnTo>
                      <a:pt x="80" y="16"/>
                    </a:lnTo>
                    <a:lnTo>
                      <a:pt x="66" y="0"/>
                    </a:lnTo>
                    <a:lnTo>
                      <a:pt x="0" y="2"/>
                    </a:lnTo>
                    <a:lnTo>
                      <a:pt x="2" y="134"/>
                    </a:lnTo>
                    <a:lnTo>
                      <a:pt x="7" y="357"/>
                    </a:lnTo>
                    <a:lnTo>
                      <a:pt x="6" y="612"/>
                    </a:lnTo>
                    <a:lnTo>
                      <a:pt x="2" y="878"/>
                    </a:lnTo>
                    <a:lnTo>
                      <a:pt x="6" y="1149"/>
                    </a:lnTo>
                    <a:close/>
                  </a:path>
                </a:pathLst>
              </a:custGeom>
              <a:solidFill>
                <a:srgbClr val="96A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Freeform 80"/>
              <p:cNvSpPr>
                <a:spLocks/>
              </p:cNvSpPr>
              <p:nvPr/>
            </p:nvSpPr>
            <p:spPr bwMode="auto">
              <a:xfrm>
                <a:off x="2256" y="3391"/>
                <a:ext cx="15" cy="232"/>
              </a:xfrm>
              <a:custGeom>
                <a:avLst/>
                <a:gdLst>
                  <a:gd name="T0" fmla="*/ 0 w 62"/>
                  <a:gd name="T1" fmla="*/ 0 h 1160"/>
                  <a:gd name="T2" fmla="*/ 0 w 62"/>
                  <a:gd name="T3" fmla="*/ 0 h 1160"/>
                  <a:gd name="T4" fmla="*/ 0 w 62"/>
                  <a:gd name="T5" fmla="*/ 1 h 1160"/>
                  <a:gd name="T6" fmla="*/ 0 w 62"/>
                  <a:gd name="T7" fmla="*/ 2 h 1160"/>
                  <a:gd name="T8" fmla="*/ 0 w 62"/>
                  <a:gd name="T9" fmla="*/ 2 h 1160"/>
                  <a:gd name="T10" fmla="*/ 0 w 62"/>
                  <a:gd name="T11" fmla="*/ 2 h 1160"/>
                  <a:gd name="T12" fmla="*/ 0 w 62"/>
                  <a:gd name="T13" fmla="*/ 2 h 1160"/>
                  <a:gd name="T14" fmla="*/ 0 w 62"/>
                  <a:gd name="T15" fmla="*/ 1 h 1160"/>
                  <a:gd name="T16" fmla="*/ 0 w 62"/>
                  <a:gd name="T17" fmla="*/ 0 h 1160"/>
                  <a:gd name="T18" fmla="*/ 0 w 62"/>
                  <a:gd name="T19" fmla="*/ 0 h 1160"/>
                  <a:gd name="T20" fmla="*/ 0 w 62"/>
                  <a:gd name="T21" fmla="*/ 0 h 1160"/>
                  <a:gd name="T22" fmla="*/ 0 w 62"/>
                  <a:gd name="T23" fmla="*/ 0 h 1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2"/>
                  <a:gd name="T37" fmla="*/ 0 h 1160"/>
                  <a:gd name="T38" fmla="*/ 62 w 62"/>
                  <a:gd name="T39" fmla="*/ 1160 h 116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2" h="1160">
                    <a:moveTo>
                      <a:pt x="0" y="2"/>
                    </a:moveTo>
                    <a:lnTo>
                      <a:pt x="6" y="162"/>
                    </a:lnTo>
                    <a:lnTo>
                      <a:pt x="11" y="536"/>
                    </a:lnTo>
                    <a:lnTo>
                      <a:pt x="13" y="953"/>
                    </a:lnTo>
                    <a:lnTo>
                      <a:pt x="10" y="1160"/>
                    </a:lnTo>
                    <a:lnTo>
                      <a:pt x="58" y="1153"/>
                    </a:lnTo>
                    <a:lnTo>
                      <a:pt x="51" y="957"/>
                    </a:lnTo>
                    <a:lnTo>
                      <a:pt x="62" y="590"/>
                    </a:lnTo>
                    <a:lnTo>
                      <a:pt x="51" y="33"/>
                    </a:lnTo>
                    <a:lnTo>
                      <a:pt x="51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A94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Freeform 81"/>
              <p:cNvSpPr>
                <a:spLocks/>
              </p:cNvSpPr>
              <p:nvPr/>
            </p:nvSpPr>
            <p:spPr bwMode="auto">
              <a:xfrm>
                <a:off x="2117" y="3719"/>
                <a:ext cx="42" cy="21"/>
              </a:xfrm>
              <a:custGeom>
                <a:avLst/>
                <a:gdLst>
                  <a:gd name="T0" fmla="*/ 0 w 169"/>
                  <a:gd name="T1" fmla="*/ 0 h 104"/>
                  <a:gd name="T2" fmla="*/ 0 w 169"/>
                  <a:gd name="T3" fmla="*/ 0 h 104"/>
                  <a:gd name="T4" fmla="*/ 0 w 169"/>
                  <a:gd name="T5" fmla="*/ 0 h 104"/>
                  <a:gd name="T6" fmla="*/ 0 w 169"/>
                  <a:gd name="T7" fmla="*/ 0 h 104"/>
                  <a:gd name="T8" fmla="*/ 0 w 169"/>
                  <a:gd name="T9" fmla="*/ 0 h 104"/>
                  <a:gd name="T10" fmla="*/ 0 w 169"/>
                  <a:gd name="T11" fmla="*/ 0 h 104"/>
                  <a:gd name="T12" fmla="*/ 0 w 169"/>
                  <a:gd name="T13" fmla="*/ 0 h 1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9"/>
                  <a:gd name="T22" fmla="*/ 0 h 104"/>
                  <a:gd name="T23" fmla="*/ 169 w 169"/>
                  <a:gd name="T24" fmla="*/ 104 h 1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9" h="104">
                    <a:moveTo>
                      <a:pt x="37" y="0"/>
                    </a:moveTo>
                    <a:lnTo>
                      <a:pt x="169" y="4"/>
                    </a:lnTo>
                    <a:lnTo>
                      <a:pt x="128" y="47"/>
                    </a:lnTo>
                    <a:lnTo>
                      <a:pt x="5" y="104"/>
                    </a:lnTo>
                    <a:lnTo>
                      <a:pt x="0" y="8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Freeform 82"/>
              <p:cNvSpPr>
                <a:spLocks/>
              </p:cNvSpPr>
              <p:nvPr/>
            </p:nvSpPr>
            <p:spPr bwMode="auto">
              <a:xfrm>
                <a:off x="2212" y="3367"/>
                <a:ext cx="88" cy="78"/>
              </a:xfrm>
              <a:custGeom>
                <a:avLst/>
                <a:gdLst>
                  <a:gd name="T0" fmla="*/ 1 w 352"/>
                  <a:gd name="T1" fmla="*/ 1 h 390"/>
                  <a:gd name="T2" fmla="*/ 1 w 352"/>
                  <a:gd name="T3" fmla="*/ 0 h 390"/>
                  <a:gd name="T4" fmla="*/ 1 w 352"/>
                  <a:gd name="T5" fmla="*/ 0 h 390"/>
                  <a:gd name="T6" fmla="*/ 1 w 352"/>
                  <a:gd name="T7" fmla="*/ 0 h 390"/>
                  <a:gd name="T8" fmla="*/ 1 w 352"/>
                  <a:gd name="T9" fmla="*/ 0 h 390"/>
                  <a:gd name="T10" fmla="*/ 1 w 352"/>
                  <a:gd name="T11" fmla="*/ 0 h 390"/>
                  <a:gd name="T12" fmla="*/ 1 w 352"/>
                  <a:gd name="T13" fmla="*/ 0 h 390"/>
                  <a:gd name="T14" fmla="*/ 1 w 352"/>
                  <a:gd name="T15" fmla="*/ 0 h 390"/>
                  <a:gd name="T16" fmla="*/ 0 w 352"/>
                  <a:gd name="T17" fmla="*/ 0 h 390"/>
                  <a:gd name="T18" fmla="*/ 0 w 352"/>
                  <a:gd name="T19" fmla="*/ 0 h 390"/>
                  <a:gd name="T20" fmla="*/ 0 w 352"/>
                  <a:gd name="T21" fmla="*/ 0 h 390"/>
                  <a:gd name="T22" fmla="*/ 0 w 352"/>
                  <a:gd name="T23" fmla="*/ 1 h 390"/>
                  <a:gd name="T24" fmla="*/ 1 w 352"/>
                  <a:gd name="T25" fmla="*/ 1 h 390"/>
                  <a:gd name="T26" fmla="*/ 1 w 352"/>
                  <a:gd name="T27" fmla="*/ 1 h 390"/>
                  <a:gd name="T28" fmla="*/ 1 w 352"/>
                  <a:gd name="T29" fmla="*/ 1 h 390"/>
                  <a:gd name="T30" fmla="*/ 0 w 352"/>
                  <a:gd name="T31" fmla="*/ 1 h 390"/>
                  <a:gd name="T32" fmla="*/ 0 w 352"/>
                  <a:gd name="T33" fmla="*/ 1 h 390"/>
                  <a:gd name="T34" fmla="*/ 0 w 352"/>
                  <a:gd name="T35" fmla="*/ 0 h 390"/>
                  <a:gd name="T36" fmla="*/ 0 w 352"/>
                  <a:gd name="T37" fmla="*/ 0 h 390"/>
                  <a:gd name="T38" fmla="*/ 0 w 352"/>
                  <a:gd name="T39" fmla="*/ 0 h 390"/>
                  <a:gd name="T40" fmla="*/ 1 w 352"/>
                  <a:gd name="T41" fmla="*/ 0 h 390"/>
                  <a:gd name="T42" fmla="*/ 1 w 352"/>
                  <a:gd name="T43" fmla="*/ 0 h 390"/>
                  <a:gd name="T44" fmla="*/ 1 w 352"/>
                  <a:gd name="T45" fmla="*/ 0 h 390"/>
                  <a:gd name="T46" fmla="*/ 2 w 352"/>
                  <a:gd name="T47" fmla="*/ 0 h 390"/>
                  <a:gd name="T48" fmla="*/ 1 w 352"/>
                  <a:gd name="T49" fmla="*/ 0 h 390"/>
                  <a:gd name="T50" fmla="*/ 1 w 352"/>
                  <a:gd name="T51" fmla="*/ 1 h 390"/>
                  <a:gd name="T52" fmla="*/ 1 w 352"/>
                  <a:gd name="T53" fmla="*/ 1 h 390"/>
                  <a:gd name="T54" fmla="*/ 1 w 352"/>
                  <a:gd name="T55" fmla="*/ 1 h 390"/>
                  <a:gd name="T56" fmla="*/ 1 w 352"/>
                  <a:gd name="T57" fmla="*/ 1 h 39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52"/>
                  <a:gd name="T88" fmla="*/ 0 h 390"/>
                  <a:gd name="T89" fmla="*/ 352 w 352"/>
                  <a:gd name="T90" fmla="*/ 390 h 39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52" h="390">
                    <a:moveTo>
                      <a:pt x="220" y="321"/>
                    </a:moveTo>
                    <a:lnTo>
                      <a:pt x="265" y="298"/>
                    </a:lnTo>
                    <a:lnTo>
                      <a:pt x="296" y="249"/>
                    </a:lnTo>
                    <a:lnTo>
                      <a:pt x="301" y="164"/>
                    </a:lnTo>
                    <a:lnTo>
                      <a:pt x="293" y="95"/>
                    </a:lnTo>
                    <a:lnTo>
                      <a:pt x="258" y="56"/>
                    </a:lnTo>
                    <a:lnTo>
                      <a:pt x="198" y="54"/>
                    </a:lnTo>
                    <a:lnTo>
                      <a:pt x="102" y="81"/>
                    </a:lnTo>
                    <a:lnTo>
                      <a:pt x="64" y="112"/>
                    </a:lnTo>
                    <a:lnTo>
                      <a:pt x="46" y="194"/>
                    </a:lnTo>
                    <a:lnTo>
                      <a:pt x="53" y="274"/>
                    </a:lnTo>
                    <a:lnTo>
                      <a:pt x="80" y="320"/>
                    </a:lnTo>
                    <a:lnTo>
                      <a:pt x="135" y="343"/>
                    </a:lnTo>
                    <a:lnTo>
                      <a:pt x="135" y="390"/>
                    </a:lnTo>
                    <a:lnTo>
                      <a:pt x="91" y="379"/>
                    </a:lnTo>
                    <a:lnTo>
                      <a:pt x="46" y="359"/>
                    </a:lnTo>
                    <a:lnTo>
                      <a:pt x="14" y="316"/>
                    </a:lnTo>
                    <a:lnTo>
                      <a:pt x="0" y="211"/>
                    </a:lnTo>
                    <a:lnTo>
                      <a:pt x="12" y="97"/>
                    </a:lnTo>
                    <a:lnTo>
                      <a:pt x="46" y="43"/>
                    </a:lnTo>
                    <a:lnTo>
                      <a:pt x="179" y="0"/>
                    </a:lnTo>
                    <a:lnTo>
                      <a:pt x="276" y="2"/>
                    </a:lnTo>
                    <a:lnTo>
                      <a:pt x="328" y="58"/>
                    </a:lnTo>
                    <a:lnTo>
                      <a:pt x="352" y="164"/>
                    </a:lnTo>
                    <a:lnTo>
                      <a:pt x="339" y="272"/>
                    </a:lnTo>
                    <a:lnTo>
                      <a:pt x="299" y="343"/>
                    </a:lnTo>
                    <a:lnTo>
                      <a:pt x="221" y="381"/>
                    </a:lnTo>
                    <a:lnTo>
                      <a:pt x="220" y="321"/>
                    </a:lnTo>
                    <a:close/>
                  </a:path>
                </a:pathLst>
              </a:custGeom>
              <a:solidFill>
                <a:srgbClr val="96A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Freeform 83"/>
              <p:cNvSpPr>
                <a:spLocks/>
              </p:cNvSpPr>
              <p:nvPr/>
            </p:nvSpPr>
            <p:spPr bwMode="auto">
              <a:xfrm>
                <a:off x="2239" y="3691"/>
                <a:ext cx="48" cy="62"/>
              </a:xfrm>
              <a:custGeom>
                <a:avLst/>
                <a:gdLst>
                  <a:gd name="T0" fmla="*/ 0 w 189"/>
                  <a:gd name="T1" fmla="*/ 0 h 311"/>
                  <a:gd name="T2" fmla="*/ 0 w 189"/>
                  <a:gd name="T3" fmla="*/ 0 h 311"/>
                  <a:gd name="T4" fmla="*/ 1 w 189"/>
                  <a:gd name="T5" fmla="*/ 0 h 311"/>
                  <a:gd name="T6" fmla="*/ 1 w 189"/>
                  <a:gd name="T7" fmla="*/ 0 h 311"/>
                  <a:gd name="T8" fmla="*/ 1 w 189"/>
                  <a:gd name="T9" fmla="*/ 0 h 311"/>
                  <a:gd name="T10" fmla="*/ 1 w 189"/>
                  <a:gd name="T11" fmla="*/ 0 h 311"/>
                  <a:gd name="T12" fmla="*/ 1 w 189"/>
                  <a:gd name="T13" fmla="*/ 0 h 311"/>
                  <a:gd name="T14" fmla="*/ 1 w 189"/>
                  <a:gd name="T15" fmla="*/ 0 h 311"/>
                  <a:gd name="T16" fmla="*/ 0 w 189"/>
                  <a:gd name="T17" fmla="*/ 0 h 311"/>
                  <a:gd name="T18" fmla="*/ 0 w 189"/>
                  <a:gd name="T19" fmla="*/ 0 h 311"/>
                  <a:gd name="T20" fmla="*/ 0 w 189"/>
                  <a:gd name="T21" fmla="*/ 0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9"/>
                  <a:gd name="T34" fmla="*/ 0 h 311"/>
                  <a:gd name="T35" fmla="*/ 189 w 189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9" h="311">
                    <a:moveTo>
                      <a:pt x="0" y="31"/>
                    </a:moveTo>
                    <a:lnTo>
                      <a:pt x="78" y="102"/>
                    </a:lnTo>
                    <a:lnTo>
                      <a:pt x="98" y="197"/>
                    </a:lnTo>
                    <a:lnTo>
                      <a:pt x="87" y="311"/>
                    </a:lnTo>
                    <a:lnTo>
                      <a:pt x="147" y="299"/>
                    </a:lnTo>
                    <a:lnTo>
                      <a:pt x="188" y="232"/>
                    </a:lnTo>
                    <a:lnTo>
                      <a:pt x="189" y="121"/>
                    </a:lnTo>
                    <a:lnTo>
                      <a:pt x="151" y="49"/>
                    </a:lnTo>
                    <a:lnTo>
                      <a:pt x="78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737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Freeform 84"/>
              <p:cNvSpPr>
                <a:spLocks/>
              </p:cNvSpPr>
              <p:nvPr/>
            </p:nvSpPr>
            <p:spPr bwMode="auto">
              <a:xfrm>
                <a:off x="2221" y="3699"/>
                <a:ext cx="42" cy="61"/>
              </a:xfrm>
              <a:custGeom>
                <a:avLst/>
                <a:gdLst>
                  <a:gd name="T0" fmla="*/ 0 w 169"/>
                  <a:gd name="T1" fmla="*/ 0 h 308"/>
                  <a:gd name="T2" fmla="*/ 0 w 169"/>
                  <a:gd name="T3" fmla="*/ 0 h 308"/>
                  <a:gd name="T4" fmla="*/ 0 w 169"/>
                  <a:gd name="T5" fmla="*/ 0 h 308"/>
                  <a:gd name="T6" fmla="*/ 0 w 169"/>
                  <a:gd name="T7" fmla="*/ 0 h 308"/>
                  <a:gd name="T8" fmla="*/ 0 w 169"/>
                  <a:gd name="T9" fmla="*/ 0 h 308"/>
                  <a:gd name="T10" fmla="*/ 0 w 169"/>
                  <a:gd name="T11" fmla="*/ 0 h 308"/>
                  <a:gd name="T12" fmla="*/ 0 w 169"/>
                  <a:gd name="T13" fmla="*/ 0 h 308"/>
                  <a:gd name="T14" fmla="*/ 0 w 169"/>
                  <a:gd name="T15" fmla="*/ 0 h 308"/>
                  <a:gd name="T16" fmla="*/ 0 w 169"/>
                  <a:gd name="T17" fmla="*/ 0 h 308"/>
                  <a:gd name="T18" fmla="*/ 0 w 169"/>
                  <a:gd name="T19" fmla="*/ 0 h 308"/>
                  <a:gd name="T20" fmla="*/ 0 w 169"/>
                  <a:gd name="T21" fmla="*/ 0 h 3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9"/>
                  <a:gd name="T34" fmla="*/ 0 h 308"/>
                  <a:gd name="T35" fmla="*/ 169 w 169"/>
                  <a:gd name="T36" fmla="*/ 308 h 3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9" h="308">
                    <a:moveTo>
                      <a:pt x="0" y="21"/>
                    </a:moveTo>
                    <a:lnTo>
                      <a:pt x="75" y="82"/>
                    </a:lnTo>
                    <a:lnTo>
                      <a:pt x="96" y="172"/>
                    </a:lnTo>
                    <a:lnTo>
                      <a:pt x="66" y="308"/>
                    </a:lnTo>
                    <a:lnTo>
                      <a:pt x="144" y="292"/>
                    </a:lnTo>
                    <a:lnTo>
                      <a:pt x="169" y="194"/>
                    </a:lnTo>
                    <a:lnTo>
                      <a:pt x="159" y="86"/>
                    </a:lnTo>
                    <a:lnTo>
                      <a:pt x="103" y="16"/>
                    </a:lnTo>
                    <a:lnTo>
                      <a:pt x="64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737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Freeform 85"/>
              <p:cNvSpPr>
                <a:spLocks/>
              </p:cNvSpPr>
              <p:nvPr/>
            </p:nvSpPr>
            <p:spPr bwMode="auto">
              <a:xfrm>
                <a:off x="2187" y="3703"/>
                <a:ext cx="57" cy="66"/>
              </a:xfrm>
              <a:custGeom>
                <a:avLst/>
                <a:gdLst>
                  <a:gd name="T0" fmla="*/ 0 w 227"/>
                  <a:gd name="T1" fmla="*/ 0 h 330"/>
                  <a:gd name="T2" fmla="*/ 0 w 227"/>
                  <a:gd name="T3" fmla="*/ 0 h 330"/>
                  <a:gd name="T4" fmla="*/ 0 w 227"/>
                  <a:gd name="T5" fmla="*/ 0 h 330"/>
                  <a:gd name="T6" fmla="*/ 0 w 227"/>
                  <a:gd name="T7" fmla="*/ 0 h 330"/>
                  <a:gd name="T8" fmla="*/ 1 w 227"/>
                  <a:gd name="T9" fmla="*/ 1 h 330"/>
                  <a:gd name="T10" fmla="*/ 1 w 227"/>
                  <a:gd name="T11" fmla="*/ 0 h 330"/>
                  <a:gd name="T12" fmla="*/ 1 w 227"/>
                  <a:gd name="T13" fmla="*/ 0 h 330"/>
                  <a:gd name="T14" fmla="*/ 1 w 227"/>
                  <a:gd name="T15" fmla="*/ 0 h 330"/>
                  <a:gd name="T16" fmla="*/ 1 w 227"/>
                  <a:gd name="T17" fmla="*/ 0 h 330"/>
                  <a:gd name="T18" fmla="*/ 1 w 227"/>
                  <a:gd name="T19" fmla="*/ 0 h 330"/>
                  <a:gd name="T20" fmla="*/ 1 w 227"/>
                  <a:gd name="T21" fmla="*/ 0 h 330"/>
                  <a:gd name="T22" fmla="*/ 1 w 227"/>
                  <a:gd name="T23" fmla="*/ 0 h 330"/>
                  <a:gd name="T24" fmla="*/ 1 w 227"/>
                  <a:gd name="T25" fmla="*/ 0 h 330"/>
                  <a:gd name="T26" fmla="*/ 1 w 227"/>
                  <a:gd name="T27" fmla="*/ 0 h 330"/>
                  <a:gd name="T28" fmla="*/ 0 w 227"/>
                  <a:gd name="T29" fmla="*/ 0 h 330"/>
                  <a:gd name="T30" fmla="*/ 0 w 227"/>
                  <a:gd name="T31" fmla="*/ 0 h 330"/>
                  <a:gd name="T32" fmla="*/ 0 w 227"/>
                  <a:gd name="T33" fmla="*/ 0 h 330"/>
                  <a:gd name="T34" fmla="*/ 0 w 227"/>
                  <a:gd name="T35" fmla="*/ 0 h 330"/>
                  <a:gd name="T36" fmla="*/ 0 w 227"/>
                  <a:gd name="T37" fmla="*/ 0 h 330"/>
                  <a:gd name="T38" fmla="*/ 0 w 227"/>
                  <a:gd name="T39" fmla="*/ 0 h 33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27"/>
                  <a:gd name="T61" fmla="*/ 0 h 330"/>
                  <a:gd name="T62" fmla="*/ 227 w 227"/>
                  <a:gd name="T63" fmla="*/ 330 h 33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27" h="330">
                    <a:moveTo>
                      <a:pt x="7" y="88"/>
                    </a:moveTo>
                    <a:lnTo>
                      <a:pt x="0" y="155"/>
                    </a:lnTo>
                    <a:lnTo>
                      <a:pt x="13" y="248"/>
                    </a:lnTo>
                    <a:lnTo>
                      <a:pt x="61" y="312"/>
                    </a:lnTo>
                    <a:lnTo>
                      <a:pt x="119" y="330"/>
                    </a:lnTo>
                    <a:lnTo>
                      <a:pt x="183" y="282"/>
                    </a:lnTo>
                    <a:lnTo>
                      <a:pt x="227" y="195"/>
                    </a:lnTo>
                    <a:lnTo>
                      <a:pt x="225" y="86"/>
                    </a:lnTo>
                    <a:lnTo>
                      <a:pt x="179" y="20"/>
                    </a:lnTo>
                    <a:lnTo>
                      <a:pt x="111" y="0"/>
                    </a:lnTo>
                    <a:lnTo>
                      <a:pt x="96" y="88"/>
                    </a:lnTo>
                    <a:lnTo>
                      <a:pt x="142" y="111"/>
                    </a:lnTo>
                    <a:lnTo>
                      <a:pt x="147" y="188"/>
                    </a:lnTo>
                    <a:lnTo>
                      <a:pt x="119" y="219"/>
                    </a:lnTo>
                    <a:lnTo>
                      <a:pt x="82" y="218"/>
                    </a:lnTo>
                    <a:lnTo>
                      <a:pt x="65" y="179"/>
                    </a:lnTo>
                    <a:lnTo>
                      <a:pt x="67" y="129"/>
                    </a:lnTo>
                    <a:lnTo>
                      <a:pt x="79" y="88"/>
                    </a:lnTo>
                    <a:lnTo>
                      <a:pt x="7" y="88"/>
                    </a:lnTo>
                    <a:close/>
                  </a:path>
                </a:pathLst>
              </a:custGeom>
              <a:solidFill>
                <a:srgbClr val="B8B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Freeform 86"/>
              <p:cNvSpPr>
                <a:spLocks/>
              </p:cNvSpPr>
              <p:nvPr/>
            </p:nvSpPr>
            <p:spPr bwMode="auto">
              <a:xfrm>
                <a:off x="2204" y="3723"/>
                <a:ext cx="21" cy="23"/>
              </a:xfrm>
              <a:custGeom>
                <a:avLst/>
                <a:gdLst>
                  <a:gd name="T0" fmla="*/ 0 w 83"/>
                  <a:gd name="T1" fmla="*/ 0 h 114"/>
                  <a:gd name="T2" fmla="*/ 0 w 83"/>
                  <a:gd name="T3" fmla="*/ 0 h 114"/>
                  <a:gd name="T4" fmla="*/ 0 w 83"/>
                  <a:gd name="T5" fmla="*/ 0 h 114"/>
                  <a:gd name="T6" fmla="*/ 0 w 83"/>
                  <a:gd name="T7" fmla="*/ 0 h 114"/>
                  <a:gd name="T8" fmla="*/ 0 w 83"/>
                  <a:gd name="T9" fmla="*/ 0 h 114"/>
                  <a:gd name="T10" fmla="*/ 0 w 83"/>
                  <a:gd name="T11" fmla="*/ 0 h 114"/>
                  <a:gd name="T12" fmla="*/ 0 w 83"/>
                  <a:gd name="T13" fmla="*/ 0 h 114"/>
                  <a:gd name="T14" fmla="*/ 0 w 83"/>
                  <a:gd name="T15" fmla="*/ 0 h 114"/>
                  <a:gd name="T16" fmla="*/ 0 w 83"/>
                  <a:gd name="T17" fmla="*/ 0 h 1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3"/>
                  <a:gd name="T28" fmla="*/ 0 h 114"/>
                  <a:gd name="T29" fmla="*/ 83 w 83"/>
                  <a:gd name="T30" fmla="*/ 114 h 1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3" h="114">
                    <a:moveTo>
                      <a:pt x="13" y="7"/>
                    </a:moveTo>
                    <a:lnTo>
                      <a:pt x="0" y="58"/>
                    </a:lnTo>
                    <a:lnTo>
                      <a:pt x="20" y="106"/>
                    </a:lnTo>
                    <a:lnTo>
                      <a:pt x="51" y="114"/>
                    </a:lnTo>
                    <a:lnTo>
                      <a:pt x="83" y="72"/>
                    </a:lnTo>
                    <a:lnTo>
                      <a:pt x="73" y="17"/>
                    </a:lnTo>
                    <a:lnTo>
                      <a:pt x="26" y="0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Freeform 87"/>
              <p:cNvSpPr>
                <a:spLocks/>
              </p:cNvSpPr>
              <p:nvPr/>
            </p:nvSpPr>
            <p:spPr bwMode="auto">
              <a:xfrm>
                <a:off x="2183" y="3604"/>
                <a:ext cx="56" cy="14"/>
              </a:xfrm>
              <a:custGeom>
                <a:avLst/>
                <a:gdLst>
                  <a:gd name="T0" fmla="*/ 0 w 223"/>
                  <a:gd name="T1" fmla="*/ 0 h 69"/>
                  <a:gd name="T2" fmla="*/ 0 w 223"/>
                  <a:gd name="T3" fmla="*/ 0 h 69"/>
                  <a:gd name="T4" fmla="*/ 1 w 223"/>
                  <a:gd name="T5" fmla="*/ 0 h 69"/>
                  <a:gd name="T6" fmla="*/ 1 w 223"/>
                  <a:gd name="T7" fmla="*/ 0 h 69"/>
                  <a:gd name="T8" fmla="*/ 0 w 223"/>
                  <a:gd name="T9" fmla="*/ 0 h 69"/>
                  <a:gd name="T10" fmla="*/ 0 w 223"/>
                  <a:gd name="T11" fmla="*/ 0 h 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3"/>
                  <a:gd name="T19" fmla="*/ 0 h 69"/>
                  <a:gd name="T20" fmla="*/ 223 w 223"/>
                  <a:gd name="T21" fmla="*/ 69 h 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3" h="69">
                    <a:moveTo>
                      <a:pt x="0" y="23"/>
                    </a:moveTo>
                    <a:lnTo>
                      <a:pt x="35" y="69"/>
                    </a:lnTo>
                    <a:lnTo>
                      <a:pt x="216" y="69"/>
                    </a:lnTo>
                    <a:lnTo>
                      <a:pt x="223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B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Freeform 88"/>
              <p:cNvSpPr>
                <a:spLocks/>
              </p:cNvSpPr>
              <p:nvPr/>
            </p:nvSpPr>
            <p:spPr bwMode="auto">
              <a:xfrm>
                <a:off x="2162" y="3593"/>
                <a:ext cx="73" cy="14"/>
              </a:xfrm>
              <a:custGeom>
                <a:avLst/>
                <a:gdLst>
                  <a:gd name="T0" fmla="*/ 0 w 292"/>
                  <a:gd name="T1" fmla="*/ 0 h 72"/>
                  <a:gd name="T2" fmla="*/ 1 w 292"/>
                  <a:gd name="T3" fmla="*/ 0 h 72"/>
                  <a:gd name="T4" fmla="*/ 0 w 292"/>
                  <a:gd name="T5" fmla="*/ 0 h 72"/>
                  <a:gd name="T6" fmla="*/ 0 w 292"/>
                  <a:gd name="T7" fmla="*/ 0 h 72"/>
                  <a:gd name="T8" fmla="*/ 0 w 292"/>
                  <a:gd name="T9" fmla="*/ 0 h 72"/>
                  <a:gd name="T10" fmla="*/ 0 w 292"/>
                  <a:gd name="T11" fmla="*/ 0 h 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2"/>
                  <a:gd name="T19" fmla="*/ 0 h 72"/>
                  <a:gd name="T20" fmla="*/ 292 w 292"/>
                  <a:gd name="T21" fmla="*/ 72 h 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2" h="72">
                    <a:moveTo>
                      <a:pt x="26" y="72"/>
                    </a:moveTo>
                    <a:lnTo>
                      <a:pt x="292" y="63"/>
                    </a:lnTo>
                    <a:lnTo>
                      <a:pt x="85" y="0"/>
                    </a:lnTo>
                    <a:lnTo>
                      <a:pt x="0" y="47"/>
                    </a:lnTo>
                    <a:lnTo>
                      <a:pt x="26" y="72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Freeform 89"/>
              <p:cNvSpPr>
                <a:spLocks/>
              </p:cNvSpPr>
              <p:nvPr/>
            </p:nvSpPr>
            <p:spPr bwMode="auto">
              <a:xfrm>
                <a:off x="2261" y="3686"/>
                <a:ext cx="14" cy="10"/>
              </a:xfrm>
              <a:custGeom>
                <a:avLst/>
                <a:gdLst>
                  <a:gd name="T0" fmla="*/ 0 w 55"/>
                  <a:gd name="T1" fmla="*/ 0 h 52"/>
                  <a:gd name="T2" fmla="*/ 0 w 55"/>
                  <a:gd name="T3" fmla="*/ 0 h 52"/>
                  <a:gd name="T4" fmla="*/ 0 w 55"/>
                  <a:gd name="T5" fmla="*/ 0 h 52"/>
                  <a:gd name="T6" fmla="*/ 0 w 55"/>
                  <a:gd name="T7" fmla="*/ 0 h 52"/>
                  <a:gd name="T8" fmla="*/ 0 w 55"/>
                  <a:gd name="T9" fmla="*/ 0 h 52"/>
                  <a:gd name="T10" fmla="*/ 0 w 55"/>
                  <a:gd name="T11" fmla="*/ 0 h 52"/>
                  <a:gd name="T12" fmla="*/ 0 w 55"/>
                  <a:gd name="T13" fmla="*/ 0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52"/>
                  <a:gd name="T23" fmla="*/ 55 w 55"/>
                  <a:gd name="T24" fmla="*/ 52 h 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52">
                    <a:moveTo>
                      <a:pt x="0" y="2"/>
                    </a:moveTo>
                    <a:lnTo>
                      <a:pt x="0" y="30"/>
                    </a:lnTo>
                    <a:lnTo>
                      <a:pt x="34" y="52"/>
                    </a:lnTo>
                    <a:lnTo>
                      <a:pt x="55" y="26"/>
                    </a:lnTo>
                    <a:lnTo>
                      <a:pt x="4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Freeform 90"/>
              <p:cNvSpPr>
                <a:spLocks/>
              </p:cNvSpPr>
              <p:nvPr/>
            </p:nvSpPr>
            <p:spPr bwMode="auto">
              <a:xfrm>
                <a:off x="2168" y="3683"/>
                <a:ext cx="93" cy="21"/>
              </a:xfrm>
              <a:custGeom>
                <a:avLst/>
                <a:gdLst>
                  <a:gd name="T0" fmla="*/ 0 w 371"/>
                  <a:gd name="T1" fmla="*/ 0 h 107"/>
                  <a:gd name="T2" fmla="*/ 1 w 371"/>
                  <a:gd name="T3" fmla="*/ 0 h 107"/>
                  <a:gd name="T4" fmla="*/ 1 w 371"/>
                  <a:gd name="T5" fmla="*/ 0 h 107"/>
                  <a:gd name="T6" fmla="*/ 1 w 371"/>
                  <a:gd name="T7" fmla="*/ 0 h 107"/>
                  <a:gd name="T8" fmla="*/ 2 w 371"/>
                  <a:gd name="T9" fmla="*/ 0 h 107"/>
                  <a:gd name="T10" fmla="*/ 2 w 371"/>
                  <a:gd name="T11" fmla="*/ 0 h 107"/>
                  <a:gd name="T12" fmla="*/ 1 w 371"/>
                  <a:gd name="T13" fmla="*/ 0 h 107"/>
                  <a:gd name="T14" fmla="*/ 1 w 371"/>
                  <a:gd name="T15" fmla="*/ 0 h 107"/>
                  <a:gd name="T16" fmla="*/ 0 w 371"/>
                  <a:gd name="T17" fmla="*/ 0 h 107"/>
                  <a:gd name="T18" fmla="*/ 0 w 371"/>
                  <a:gd name="T19" fmla="*/ 0 h 1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1"/>
                  <a:gd name="T31" fmla="*/ 0 h 107"/>
                  <a:gd name="T32" fmla="*/ 371 w 371"/>
                  <a:gd name="T33" fmla="*/ 107 h 1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1" h="107">
                    <a:moveTo>
                      <a:pt x="0" y="86"/>
                    </a:moveTo>
                    <a:lnTo>
                      <a:pt x="188" y="0"/>
                    </a:lnTo>
                    <a:lnTo>
                      <a:pt x="225" y="10"/>
                    </a:lnTo>
                    <a:lnTo>
                      <a:pt x="277" y="10"/>
                    </a:lnTo>
                    <a:lnTo>
                      <a:pt x="368" y="14"/>
                    </a:lnTo>
                    <a:lnTo>
                      <a:pt x="371" y="49"/>
                    </a:lnTo>
                    <a:lnTo>
                      <a:pt x="182" y="107"/>
                    </a:lnTo>
                    <a:lnTo>
                      <a:pt x="134" y="8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FB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Freeform 91"/>
              <p:cNvSpPr>
                <a:spLocks/>
              </p:cNvSpPr>
              <p:nvPr/>
            </p:nvSpPr>
            <p:spPr bwMode="auto">
              <a:xfrm>
                <a:off x="2139" y="3671"/>
                <a:ext cx="75" cy="30"/>
              </a:xfrm>
              <a:custGeom>
                <a:avLst/>
                <a:gdLst>
                  <a:gd name="T0" fmla="*/ 0 w 301"/>
                  <a:gd name="T1" fmla="*/ 0 h 151"/>
                  <a:gd name="T2" fmla="*/ 1 w 301"/>
                  <a:gd name="T3" fmla="*/ 0 h 151"/>
                  <a:gd name="T4" fmla="*/ 1 w 301"/>
                  <a:gd name="T5" fmla="*/ 0 h 151"/>
                  <a:gd name="T6" fmla="*/ 0 w 301"/>
                  <a:gd name="T7" fmla="*/ 0 h 151"/>
                  <a:gd name="T8" fmla="*/ 0 w 301"/>
                  <a:gd name="T9" fmla="*/ 0 h 151"/>
                  <a:gd name="T10" fmla="*/ 0 w 301"/>
                  <a:gd name="T11" fmla="*/ 0 h 151"/>
                  <a:gd name="T12" fmla="*/ 0 w 301"/>
                  <a:gd name="T13" fmla="*/ 0 h 1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01"/>
                  <a:gd name="T22" fmla="*/ 0 h 151"/>
                  <a:gd name="T23" fmla="*/ 301 w 301"/>
                  <a:gd name="T24" fmla="*/ 151 h 1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01" h="151">
                    <a:moveTo>
                      <a:pt x="112" y="146"/>
                    </a:moveTo>
                    <a:lnTo>
                      <a:pt x="301" y="56"/>
                    </a:lnTo>
                    <a:lnTo>
                      <a:pt x="301" y="0"/>
                    </a:lnTo>
                    <a:lnTo>
                      <a:pt x="22" y="100"/>
                    </a:lnTo>
                    <a:lnTo>
                      <a:pt x="0" y="151"/>
                    </a:lnTo>
                    <a:lnTo>
                      <a:pt x="112" y="146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92"/>
              <p:cNvSpPr>
                <a:spLocks/>
              </p:cNvSpPr>
              <p:nvPr/>
            </p:nvSpPr>
            <p:spPr bwMode="auto">
              <a:xfrm>
                <a:off x="2129" y="3700"/>
                <a:ext cx="86" cy="18"/>
              </a:xfrm>
              <a:custGeom>
                <a:avLst/>
                <a:gdLst>
                  <a:gd name="T0" fmla="*/ 0 w 344"/>
                  <a:gd name="T1" fmla="*/ 0 h 90"/>
                  <a:gd name="T2" fmla="*/ 1 w 344"/>
                  <a:gd name="T3" fmla="*/ 0 h 90"/>
                  <a:gd name="T4" fmla="*/ 1 w 344"/>
                  <a:gd name="T5" fmla="*/ 0 h 90"/>
                  <a:gd name="T6" fmla="*/ 1 w 344"/>
                  <a:gd name="T7" fmla="*/ 0 h 90"/>
                  <a:gd name="T8" fmla="*/ 2 w 344"/>
                  <a:gd name="T9" fmla="*/ 0 h 90"/>
                  <a:gd name="T10" fmla="*/ 1 w 344"/>
                  <a:gd name="T11" fmla="*/ 0 h 90"/>
                  <a:gd name="T12" fmla="*/ 1 w 344"/>
                  <a:gd name="T13" fmla="*/ 0 h 90"/>
                  <a:gd name="T14" fmla="*/ 0 w 344"/>
                  <a:gd name="T15" fmla="*/ 0 h 90"/>
                  <a:gd name="T16" fmla="*/ 0 w 344"/>
                  <a:gd name="T17" fmla="*/ 0 h 90"/>
                  <a:gd name="T18" fmla="*/ 0 w 344"/>
                  <a:gd name="T19" fmla="*/ 0 h 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44"/>
                  <a:gd name="T31" fmla="*/ 0 h 90"/>
                  <a:gd name="T32" fmla="*/ 344 w 344"/>
                  <a:gd name="T33" fmla="*/ 90 h 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44" h="90">
                    <a:moveTo>
                      <a:pt x="0" y="84"/>
                    </a:moveTo>
                    <a:lnTo>
                      <a:pt x="143" y="90"/>
                    </a:lnTo>
                    <a:lnTo>
                      <a:pt x="295" y="90"/>
                    </a:lnTo>
                    <a:lnTo>
                      <a:pt x="323" y="74"/>
                    </a:lnTo>
                    <a:lnTo>
                      <a:pt x="344" y="34"/>
                    </a:lnTo>
                    <a:lnTo>
                      <a:pt x="307" y="0"/>
                    </a:lnTo>
                    <a:lnTo>
                      <a:pt x="206" y="0"/>
                    </a:lnTo>
                    <a:lnTo>
                      <a:pt x="44" y="2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B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93"/>
              <p:cNvSpPr>
                <a:spLocks/>
              </p:cNvSpPr>
              <p:nvPr/>
            </p:nvSpPr>
            <p:spPr bwMode="auto">
              <a:xfrm>
                <a:off x="2071" y="3604"/>
                <a:ext cx="120" cy="134"/>
              </a:xfrm>
              <a:custGeom>
                <a:avLst/>
                <a:gdLst>
                  <a:gd name="T0" fmla="*/ 0 w 479"/>
                  <a:gd name="T1" fmla="*/ 1 h 668"/>
                  <a:gd name="T2" fmla="*/ 1 w 479"/>
                  <a:gd name="T3" fmla="*/ 1 h 668"/>
                  <a:gd name="T4" fmla="*/ 1 w 479"/>
                  <a:gd name="T5" fmla="*/ 1 h 668"/>
                  <a:gd name="T6" fmla="*/ 2 w 479"/>
                  <a:gd name="T7" fmla="*/ 0 h 668"/>
                  <a:gd name="T8" fmla="*/ 2 w 479"/>
                  <a:gd name="T9" fmla="*/ 0 h 668"/>
                  <a:gd name="T10" fmla="*/ 2 w 479"/>
                  <a:gd name="T11" fmla="*/ 0 h 668"/>
                  <a:gd name="T12" fmla="*/ 2 w 479"/>
                  <a:gd name="T13" fmla="*/ 0 h 668"/>
                  <a:gd name="T14" fmla="*/ 1 w 479"/>
                  <a:gd name="T15" fmla="*/ 0 h 668"/>
                  <a:gd name="T16" fmla="*/ 1 w 479"/>
                  <a:gd name="T17" fmla="*/ 1 h 668"/>
                  <a:gd name="T18" fmla="*/ 0 w 479"/>
                  <a:gd name="T19" fmla="*/ 1 h 668"/>
                  <a:gd name="T20" fmla="*/ 0 w 479"/>
                  <a:gd name="T21" fmla="*/ 1 h 6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79"/>
                  <a:gd name="T34" fmla="*/ 0 h 668"/>
                  <a:gd name="T35" fmla="*/ 479 w 479"/>
                  <a:gd name="T36" fmla="*/ 668 h 66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79" h="668">
                    <a:moveTo>
                      <a:pt x="0" y="633"/>
                    </a:moveTo>
                    <a:lnTo>
                      <a:pt x="177" y="668"/>
                    </a:lnTo>
                    <a:lnTo>
                      <a:pt x="256" y="495"/>
                    </a:lnTo>
                    <a:lnTo>
                      <a:pt x="378" y="270"/>
                    </a:lnTo>
                    <a:lnTo>
                      <a:pt x="479" y="81"/>
                    </a:lnTo>
                    <a:lnTo>
                      <a:pt x="439" y="22"/>
                    </a:lnTo>
                    <a:lnTo>
                      <a:pt x="351" y="0"/>
                    </a:lnTo>
                    <a:lnTo>
                      <a:pt x="238" y="193"/>
                    </a:lnTo>
                    <a:lnTo>
                      <a:pt x="105" y="462"/>
                    </a:lnTo>
                    <a:lnTo>
                      <a:pt x="0" y="633"/>
                    </a:lnTo>
                    <a:close/>
                  </a:path>
                </a:pathLst>
              </a:custGeom>
              <a:solidFill>
                <a:srgbClr val="FFB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Freeform 94"/>
              <p:cNvSpPr>
                <a:spLocks/>
              </p:cNvSpPr>
              <p:nvPr/>
            </p:nvSpPr>
            <p:spPr bwMode="auto">
              <a:xfrm>
                <a:off x="2117" y="3725"/>
                <a:ext cx="41" cy="31"/>
              </a:xfrm>
              <a:custGeom>
                <a:avLst/>
                <a:gdLst>
                  <a:gd name="T0" fmla="*/ 0 w 162"/>
                  <a:gd name="T1" fmla="*/ 0 h 154"/>
                  <a:gd name="T2" fmla="*/ 1 w 162"/>
                  <a:gd name="T3" fmla="*/ 0 h 154"/>
                  <a:gd name="T4" fmla="*/ 1 w 162"/>
                  <a:gd name="T5" fmla="*/ 0 h 154"/>
                  <a:gd name="T6" fmla="*/ 0 w 162"/>
                  <a:gd name="T7" fmla="*/ 0 h 154"/>
                  <a:gd name="T8" fmla="*/ 0 w 162"/>
                  <a:gd name="T9" fmla="*/ 0 h 154"/>
                  <a:gd name="T10" fmla="*/ 0 w 162"/>
                  <a:gd name="T11" fmla="*/ 0 h 1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2"/>
                  <a:gd name="T19" fmla="*/ 0 h 154"/>
                  <a:gd name="T20" fmla="*/ 162 w 162"/>
                  <a:gd name="T21" fmla="*/ 154 h 1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2" h="154">
                    <a:moveTo>
                      <a:pt x="0" y="69"/>
                    </a:moveTo>
                    <a:lnTo>
                      <a:pt x="159" y="0"/>
                    </a:lnTo>
                    <a:lnTo>
                      <a:pt x="162" y="75"/>
                    </a:lnTo>
                    <a:lnTo>
                      <a:pt x="15" y="154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Freeform 95"/>
              <p:cNvSpPr>
                <a:spLocks/>
              </p:cNvSpPr>
              <p:nvPr/>
            </p:nvSpPr>
            <p:spPr bwMode="auto">
              <a:xfrm>
                <a:off x="2156" y="3590"/>
                <a:ext cx="86" cy="20"/>
              </a:xfrm>
              <a:custGeom>
                <a:avLst/>
                <a:gdLst>
                  <a:gd name="T0" fmla="*/ 0 w 345"/>
                  <a:gd name="T1" fmla="*/ 0 h 100"/>
                  <a:gd name="T2" fmla="*/ 0 w 345"/>
                  <a:gd name="T3" fmla="*/ 0 h 100"/>
                  <a:gd name="T4" fmla="*/ 1 w 345"/>
                  <a:gd name="T5" fmla="*/ 0 h 100"/>
                  <a:gd name="T6" fmla="*/ 1 w 345"/>
                  <a:gd name="T7" fmla="*/ 0 h 100"/>
                  <a:gd name="T8" fmla="*/ 0 w 345"/>
                  <a:gd name="T9" fmla="*/ 0 h 100"/>
                  <a:gd name="T10" fmla="*/ 0 w 345"/>
                  <a:gd name="T11" fmla="*/ 0 h 100"/>
                  <a:gd name="T12" fmla="*/ 1 w 345"/>
                  <a:gd name="T13" fmla="*/ 0 h 100"/>
                  <a:gd name="T14" fmla="*/ 0 w 345"/>
                  <a:gd name="T15" fmla="*/ 0 h 100"/>
                  <a:gd name="T16" fmla="*/ 0 w 345"/>
                  <a:gd name="T17" fmla="*/ 0 h 100"/>
                  <a:gd name="T18" fmla="*/ 0 w 345"/>
                  <a:gd name="T19" fmla="*/ 0 h 100"/>
                  <a:gd name="T20" fmla="*/ 0 w 345"/>
                  <a:gd name="T21" fmla="*/ 0 h 1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45"/>
                  <a:gd name="T34" fmla="*/ 0 h 100"/>
                  <a:gd name="T35" fmla="*/ 345 w 345"/>
                  <a:gd name="T36" fmla="*/ 100 h 1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45" h="100">
                    <a:moveTo>
                      <a:pt x="0" y="53"/>
                    </a:moveTo>
                    <a:lnTo>
                      <a:pt x="114" y="0"/>
                    </a:lnTo>
                    <a:lnTo>
                      <a:pt x="345" y="53"/>
                    </a:lnTo>
                    <a:lnTo>
                      <a:pt x="320" y="88"/>
                    </a:lnTo>
                    <a:lnTo>
                      <a:pt x="96" y="100"/>
                    </a:lnTo>
                    <a:lnTo>
                      <a:pt x="73" y="67"/>
                    </a:lnTo>
                    <a:lnTo>
                      <a:pt x="246" y="63"/>
                    </a:lnTo>
                    <a:lnTo>
                      <a:pt x="118" y="37"/>
                    </a:lnTo>
                    <a:lnTo>
                      <a:pt x="49" y="72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Freeform 96"/>
              <p:cNvSpPr>
                <a:spLocks/>
              </p:cNvSpPr>
              <p:nvPr/>
            </p:nvSpPr>
            <p:spPr bwMode="auto">
              <a:xfrm>
                <a:off x="2195" y="3705"/>
                <a:ext cx="9" cy="8"/>
              </a:xfrm>
              <a:custGeom>
                <a:avLst/>
                <a:gdLst>
                  <a:gd name="T0" fmla="*/ 0 w 40"/>
                  <a:gd name="T1" fmla="*/ 0 h 42"/>
                  <a:gd name="T2" fmla="*/ 0 w 40"/>
                  <a:gd name="T3" fmla="*/ 0 h 42"/>
                  <a:gd name="T4" fmla="*/ 0 w 40"/>
                  <a:gd name="T5" fmla="*/ 0 h 42"/>
                  <a:gd name="T6" fmla="*/ 0 w 40"/>
                  <a:gd name="T7" fmla="*/ 0 h 42"/>
                  <a:gd name="T8" fmla="*/ 0 w 40"/>
                  <a:gd name="T9" fmla="*/ 0 h 42"/>
                  <a:gd name="T10" fmla="*/ 0 w 40"/>
                  <a:gd name="T11" fmla="*/ 0 h 42"/>
                  <a:gd name="T12" fmla="*/ 0 w 40"/>
                  <a:gd name="T13" fmla="*/ 0 h 42"/>
                  <a:gd name="T14" fmla="*/ 0 w 40"/>
                  <a:gd name="T15" fmla="*/ 0 h 42"/>
                  <a:gd name="T16" fmla="*/ 0 w 40"/>
                  <a:gd name="T17" fmla="*/ 0 h 42"/>
                  <a:gd name="T18" fmla="*/ 0 w 40"/>
                  <a:gd name="T19" fmla="*/ 0 h 42"/>
                  <a:gd name="T20" fmla="*/ 0 w 40"/>
                  <a:gd name="T21" fmla="*/ 0 h 42"/>
                  <a:gd name="T22" fmla="*/ 0 w 40"/>
                  <a:gd name="T23" fmla="*/ 0 h 42"/>
                  <a:gd name="T24" fmla="*/ 0 w 40"/>
                  <a:gd name="T25" fmla="*/ 0 h 42"/>
                  <a:gd name="T26" fmla="*/ 0 w 40"/>
                  <a:gd name="T27" fmla="*/ 0 h 42"/>
                  <a:gd name="T28" fmla="*/ 0 w 40"/>
                  <a:gd name="T29" fmla="*/ 0 h 42"/>
                  <a:gd name="T30" fmla="*/ 0 w 40"/>
                  <a:gd name="T31" fmla="*/ 0 h 42"/>
                  <a:gd name="T32" fmla="*/ 0 w 40"/>
                  <a:gd name="T33" fmla="*/ 0 h 42"/>
                  <a:gd name="T34" fmla="*/ 0 w 40"/>
                  <a:gd name="T35" fmla="*/ 0 h 4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0"/>
                  <a:gd name="T55" fmla="*/ 0 h 42"/>
                  <a:gd name="T56" fmla="*/ 40 w 40"/>
                  <a:gd name="T57" fmla="*/ 42 h 4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0" h="42">
                    <a:moveTo>
                      <a:pt x="20" y="42"/>
                    </a:moveTo>
                    <a:lnTo>
                      <a:pt x="27" y="41"/>
                    </a:lnTo>
                    <a:lnTo>
                      <a:pt x="33" y="37"/>
                    </a:lnTo>
                    <a:lnTo>
                      <a:pt x="37" y="30"/>
                    </a:lnTo>
                    <a:lnTo>
                      <a:pt x="40" y="23"/>
                    </a:lnTo>
                    <a:lnTo>
                      <a:pt x="37" y="13"/>
                    </a:lnTo>
                    <a:lnTo>
                      <a:pt x="33" y="7"/>
                    </a:lnTo>
                    <a:lnTo>
                      <a:pt x="27" y="2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5" y="7"/>
                    </a:lnTo>
                    <a:lnTo>
                      <a:pt x="1" y="13"/>
                    </a:lnTo>
                    <a:lnTo>
                      <a:pt x="0" y="23"/>
                    </a:lnTo>
                    <a:lnTo>
                      <a:pt x="1" y="30"/>
                    </a:lnTo>
                    <a:lnTo>
                      <a:pt x="5" y="37"/>
                    </a:lnTo>
                    <a:lnTo>
                      <a:pt x="12" y="41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Freeform 97"/>
              <p:cNvSpPr>
                <a:spLocks/>
              </p:cNvSpPr>
              <p:nvPr/>
            </p:nvSpPr>
            <p:spPr bwMode="auto">
              <a:xfrm>
                <a:off x="2114" y="3720"/>
                <a:ext cx="44" cy="23"/>
              </a:xfrm>
              <a:custGeom>
                <a:avLst/>
                <a:gdLst>
                  <a:gd name="T0" fmla="*/ 0 w 176"/>
                  <a:gd name="T1" fmla="*/ 0 h 116"/>
                  <a:gd name="T2" fmla="*/ 1 w 176"/>
                  <a:gd name="T3" fmla="*/ 0 h 116"/>
                  <a:gd name="T4" fmla="*/ 1 w 176"/>
                  <a:gd name="T5" fmla="*/ 0 h 116"/>
                  <a:gd name="T6" fmla="*/ 0 w 176"/>
                  <a:gd name="T7" fmla="*/ 0 h 116"/>
                  <a:gd name="T8" fmla="*/ 0 w 176"/>
                  <a:gd name="T9" fmla="*/ 0 h 116"/>
                  <a:gd name="T10" fmla="*/ 0 w 176"/>
                  <a:gd name="T11" fmla="*/ 0 h 1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6"/>
                  <a:gd name="T19" fmla="*/ 0 h 116"/>
                  <a:gd name="T20" fmla="*/ 176 w 176"/>
                  <a:gd name="T21" fmla="*/ 116 h 1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6" h="116">
                    <a:moveTo>
                      <a:pt x="0" y="82"/>
                    </a:moveTo>
                    <a:lnTo>
                      <a:pt x="172" y="0"/>
                    </a:lnTo>
                    <a:lnTo>
                      <a:pt x="176" y="44"/>
                    </a:lnTo>
                    <a:lnTo>
                      <a:pt x="18" y="116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Freeform 98"/>
              <p:cNvSpPr>
                <a:spLocks/>
              </p:cNvSpPr>
              <p:nvPr/>
            </p:nvSpPr>
            <p:spPr bwMode="auto">
              <a:xfrm>
                <a:off x="2245" y="3618"/>
                <a:ext cx="28" cy="7"/>
              </a:xfrm>
              <a:custGeom>
                <a:avLst/>
                <a:gdLst>
                  <a:gd name="T0" fmla="*/ 0 w 111"/>
                  <a:gd name="T1" fmla="*/ 0 h 34"/>
                  <a:gd name="T2" fmla="*/ 0 w 111"/>
                  <a:gd name="T3" fmla="*/ 0 h 34"/>
                  <a:gd name="T4" fmla="*/ 0 w 111"/>
                  <a:gd name="T5" fmla="*/ 0 h 34"/>
                  <a:gd name="T6" fmla="*/ 0 w 111"/>
                  <a:gd name="T7" fmla="*/ 0 h 34"/>
                  <a:gd name="T8" fmla="*/ 0 w 111"/>
                  <a:gd name="T9" fmla="*/ 0 h 34"/>
                  <a:gd name="T10" fmla="*/ 0 w 111"/>
                  <a:gd name="T11" fmla="*/ 0 h 34"/>
                  <a:gd name="T12" fmla="*/ 0 w 111"/>
                  <a:gd name="T13" fmla="*/ 0 h 34"/>
                  <a:gd name="T14" fmla="*/ 0 w 111"/>
                  <a:gd name="T15" fmla="*/ 0 h 34"/>
                  <a:gd name="T16" fmla="*/ 0 w 111"/>
                  <a:gd name="T17" fmla="*/ 0 h 34"/>
                  <a:gd name="T18" fmla="*/ 0 w 111"/>
                  <a:gd name="T19" fmla="*/ 0 h 34"/>
                  <a:gd name="T20" fmla="*/ 0 w 111"/>
                  <a:gd name="T21" fmla="*/ 0 h 34"/>
                  <a:gd name="T22" fmla="*/ 0 w 111"/>
                  <a:gd name="T23" fmla="*/ 0 h 34"/>
                  <a:gd name="T24" fmla="*/ 0 w 111"/>
                  <a:gd name="T25" fmla="*/ 0 h 34"/>
                  <a:gd name="T26" fmla="*/ 0 w 111"/>
                  <a:gd name="T27" fmla="*/ 0 h 34"/>
                  <a:gd name="T28" fmla="*/ 0 w 111"/>
                  <a:gd name="T29" fmla="*/ 0 h 34"/>
                  <a:gd name="T30" fmla="*/ 0 w 111"/>
                  <a:gd name="T31" fmla="*/ 0 h 34"/>
                  <a:gd name="T32" fmla="*/ 0 w 111"/>
                  <a:gd name="T33" fmla="*/ 0 h 34"/>
                  <a:gd name="T34" fmla="*/ 0 w 111"/>
                  <a:gd name="T35" fmla="*/ 0 h 34"/>
                  <a:gd name="T36" fmla="*/ 1 w 111"/>
                  <a:gd name="T37" fmla="*/ 0 h 34"/>
                  <a:gd name="T38" fmla="*/ 1 w 111"/>
                  <a:gd name="T39" fmla="*/ 0 h 34"/>
                  <a:gd name="T40" fmla="*/ 1 w 111"/>
                  <a:gd name="T41" fmla="*/ 0 h 34"/>
                  <a:gd name="T42" fmla="*/ 1 w 111"/>
                  <a:gd name="T43" fmla="*/ 0 h 34"/>
                  <a:gd name="T44" fmla="*/ 1 w 111"/>
                  <a:gd name="T45" fmla="*/ 0 h 34"/>
                  <a:gd name="T46" fmla="*/ 1 w 111"/>
                  <a:gd name="T47" fmla="*/ 0 h 34"/>
                  <a:gd name="T48" fmla="*/ 1 w 111"/>
                  <a:gd name="T49" fmla="*/ 0 h 34"/>
                  <a:gd name="T50" fmla="*/ 1 w 111"/>
                  <a:gd name="T51" fmla="*/ 0 h 34"/>
                  <a:gd name="T52" fmla="*/ 1 w 111"/>
                  <a:gd name="T53" fmla="*/ 0 h 34"/>
                  <a:gd name="T54" fmla="*/ 0 w 111"/>
                  <a:gd name="T55" fmla="*/ 0 h 34"/>
                  <a:gd name="T56" fmla="*/ 0 w 111"/>
                  <a:gd name="T57" fmla="*/ 0 h 34"/>
                  <a:gd name="T58" fmla="*/ 0 w 111"/>
                  <a:gd name="T59" fmla="*/ 0 h 34"/>
                  <a:gd name="T60" fmla="*/ 0 w 111"/>
                  <a:gd name="T61" fmla="*/ 0 h 34"/>
                  <a:gd name="T62" fmla="*/ 0 w 111"/>
                  <a:gd name="T63" fmla="*/ 0 h 34"/>
                  <a:gd name="T64" fmla="*/ 0 w 111"/>
                  <a:gd name="T65" fmla="*/ 0 h 34"/>
                  <a:gd name="T66" fmla="*/ 0 w 111"/>
                  <a:gd name="T67" fmla="*/ 0 h 34"/>
                  <a:gd name="T68" fmla="*/ 0 w 111"/>
                  <a:gd name="T69" fmla="*/ 0 h 34"/>
                  <a:gd name="T70" fmla="*/ 0 w 111"/>
                  <a:gd name="T71" fmla="*/ 0 h 34"/>
                  <a:gd name="T72" fmla="*/ 0 w 111"/>
                  <a:gd name="T73" fmla="*/ 0 h 34"/>
                  <a:gd name="T74" fmla="*/ 0 w 111"/>
                  <a:gd name="T75" fmla="*/ 0 h 34"/>
                  <a:gd name="T76" fmla="*/ 0 w 111"/>
                  <a:gd name="T77" fmla="*/ 0 h 34"/>
                  <a:gd name="T78" fmla="*/ 0 w 111"/>
                  <a:gd name="T79" fmla="*/ 0 h 34"/>
                  <a:gd name="T80" fmla="*/ 0 w 111"/>
                  <a:gd name="T81" fmla="*/ 0 h 34"/>
                  <a:gd name="T82" fmla="*/ 0 w 111"/>
                  <a:gd name="T83" fmla="*/ 0 h 34"/>
                  <a:gd name="T84" fmla="*/ 0 w 111"/>
                  <a:gd name="T85" fmla="*/ 0 h 34"/>
                  <a:gd name="T86" fmla="*/ 0 w 111"/>
                  <a:gd name="T87" fmla="*/ 0 h 34"/>
                  <a:gd name="T88" fmla="*/ 0 w 111"/>
                  <a:gd name="T89" fmla="*/ 0 h 34"/>
                  <a:gd name="T90" fmla="*/ 0 w 111"/>
                  <a:gd name="T91" fmla="*/ 0 h 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11"/>
                  <a:gd name="T139" fmla="*/ 0 h 34"/>
                  <a:gd name="T140" fmla="*/ 111 w 111"/>
                  <a:gd name="T141" fmla="*/ 34 h 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11" h="34">
                    <a:moveTo>
                      <a:pt x="9" y="0"/>
                    </a:moveTo>
                    <a:lnTo>
                      <a:pt x="11" y="0"/>
                    </a:lnTo>
                    <a:lnTo>
                      <a:pt x="14" y="2"/>
                    </a:lnTo>
                    <a:lnTo>
                      <a:pt x="19" y="4"/>
                    </a:lnTo>
                    <a:lnTo>
                      <a:pt x="23" y="6"/>
                    </a:lnTo>
                    <a:lnTo>
                      <a:pt x="31" y="8"/>
                    </a:lnTo>
                    <a:lnTo>
                      <a:pt x="35" y="8"/>
                    </a:lnTo>
                    <a:lnTo>
                      <a:pt x="39" y="9"/>
                    </a:lnTo>
                    <a:lnTo>
                      <a:pt x="44" y="9"/>
                    </a:lnTo>
                    <a:lnTo>
                      <a:pt x="50" y="9"/>
                    </a:lnTo>
                    <a:lnTo>
                      <a:pt x="54" y="9"/>
                    </a:lnTo>
                    <a:lnTo>
                      <a:pt x="59" y="9"/>
                    </a:lnTo>
                    <a:lnTo>
                      <a:pt x="63" y="8"/>
                    </a:lnTo>
                    <a:lnTo>
                      <a:pt x="68" y="8"/>
                    </a:lnTo>
                    <a:lnTo>
                      <a:pt x="72" y="7"/>
                    </a:lnTo>
                    <a:lnTo>
                      <a:pt x="76" y="7"/>
                    </a:lnTo>
                    <a:lnTo>
                      <a:pt x="81" y="6"/>
                    </a:lnTo>
                    <a:lnTo>
                      <a:pt x="85" y="6"/>
                    </a:lnTo>
                    <a:lnTo>
                      <a:pt x="91" y="4"/>
                    </a:lnTo>
                    <a:lnTo>
                      <a:pt x="96" y="4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11" y="23"/>
                    </a:lnTo>
                    <a:lnTo>
                      <a:pt x="109" y="23"/>
                    </a:lnTo>
                    <a:lnTo>
                      <a:pt x="105" y="24"/>
                    </a:lnTo>
                    <a:lnTo>
                      <a:pt x="98" y="25"/>
                    </a:lnTo>
                    <a:lnTo>
                      <a:pt x="91" y="28"/>
                    </a:lnTo>
                    <a:lnTo>
                      <a:pt x="85" y="28"/>
                    </a:lnTo>
                    <a:lnTo>
                      <a:pt x="80" y="29"/>
                    </a:lnTo>
                    <a:lnTo>
                      <a:pt x="74" y="29"/>
                    </a:lnTo>
                    <a:lnTo>
                      <a:pt x="69" y="32"/>
                    </a:lnTo>
                    <a:lnTo>
                      <a:pt x="64" y="32"/>
                    </a:lnTo>
                    <a:lnTo>
                      <a:pt x="58" y="33"/>
                    </a:lnTo>
                    <a:lnTo>
                      <a:pt x="52" y="33"/>
                    </a:lnTo>
                    <a:lnTo>
                      <a:pt x="47" y="34"/>
                    </a:lnTo>
                    <a:lnTo>
                      <a:pt x="41" y="33"/>
                    </a:lnTo>
                    <a:lnTo>
                      <a:pt x="36" y="32"/>
                    </a:lnTo>
                    <a:lnTo>
                      <a:pt x="31" y="30"/>
                    </a:lnTo>
                    <a:lnTo>
                      <a:pt x="26" y="30"/>
                    </a:lnTo>
                    <a:lnTo>
                      <a:pt x="18" y="28"/>
                    </a:lnTo>
                    <a:lnTo>
                      <a:pt x="11" y="25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Freeform 99"/>
              <p:cNvSpPr>
                <a:spLocks/>
              </p:cNvSpPr>
              <p:nvPr/>
            </p:nvSpPr>
            <p:spPr bwMode="auto">
              <a:xfrm>
                <a:off x="2231" y="3618"/>
                <a:ext cx="19" cy="19"/>
              </a:xfrm>
              <a:custGeom>
                <a:avLst/>
                <a:gdLst>
                  <a:gd name="T0" fmla="*/ 0 w 78"/>
                  <a:gd name="T1" fmla="*/ 0 h 92"/>
                  <a:gd name="T2" fmla="*/ 0 w 78"/>
                  <a:gd name="T3" fmla="*/ 0 h 92"/>
                  <a:gd name="T4" fmla="*/ 0 w 78"/>
                  <a:gd name="T5" fmla="*/ 0 h 92"/>
                  <a:gd name="T6" fmla="*/ 0 w 78"/>
                  <a:gd name="T7" fmla="*/ 0 h 92"/>
                  <a:gd name="T8" fmla="*/ 0 w 78"/>
                  <a:gd name="T9" fmla="*/ 0 h 92"/>
                  <a:gd name="T10" fmla="*/ 0 w 78"/>
                  <a:gd name="T11" fmla="*/ 0 h 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"/>
                  <a:gd name="T19" fmla="*/ 0 h 92"/>
                  <a:gd name="T20" fmla="*/ 78 w 78"/>
                  <a:gd name="T21" fmla="*/ 92 h 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" h="92">
                    <a:moveTo>
                      <a:pt x="0" y="70"/>
                    </a:moveTo>
                    <a:lnTo>
                      <a:pt x="69" y="0"/>
                    </a:lnTo>
                    <a:lnTo>
                      <a:pt x="78" y="21"/>
                    </a:lnTo>
                    <a:lnTo>
                      <a:pt x="11" y="92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Freeform 100"/>
              <p:cNvSpPr>
                <a:spLocks/>
              </p:cNvSpPr>
              <p:nvPr/>
            </p:nvSpPr>
            <p:spPr bwMode="auto">
              <a:xfrm>
                <a:off x="2225" y="3619"/>
                <a:ext cx="6" cy="25"/>
              </a:xfrm>
              <a:custGeom>
                <a:avLst/>
                <a:gdLst>
                  <a:gd name="T0" fmla="*/ 0 w 23"/>
                  <a:gd name="T1" fmla="*/ 0 h 129"/>
                  <a:gd name="T2" fmla="*/ 0 w 23"/>
                  <a:gd name="T3" fmla="*/ 0 h 129"/>
                  <a:gd name="T4" fmla="*/ 0 w 23"/>
                  <a:gd name="T5" fmla="*/ 0 h 129"/>
                  <a:gd name="T6" fmla="*/ 0 w 23"/>
                  <a:gd name="T7" fmla="*/ 0 h 129"/>
                  <a:gd name="T8" fmla="*/ 0 w 23"/>
                  <a:gd name="T9" fmla="*/ 0 h 129"/>
                  <a:gd name="T10" fmla="*/ 0 w 23"/>
                  <a:gd name="T11" fmla="*/ 0 h 1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"/>
                  <a:gd name="T19" fmla="*/ 0 h 129"/>
                  <a:gd name="T20" fmla="*/ 23 w 23"/>
                  <a:gd name="T21" fmla="*/ 129 h 1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" h="129">
                    <a:moveTo>
                      <a:pt x="0" y="3"/>
                    </a:moveTo>
                    <a:lnTo>
                      <a:pt x="3" y="121"/>
                    </a:lnTo>
                    <a:lnTo>
                      <a:pt x="23" y="129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Freeform 101"/>
              <p:cNvSpPr>
                <a:spLocks/>
              </p:cNvSpPr>
              <p:nvPr/>
            </p:nvSpPr>
            <p:spPr bwMode="auto">
              <a:xfrm>
                <a:off x="2162" y="3679"/>
                <a:ext cx="55" cy="20"/>
              </a:xfrm>
              <a:custGeom>
                <a:avLst/>
                <a:gdLst>
                  <a:gd name="T0" fmla="*/ 0 w 217"/>
                  <a:gd name="T1" fmla="*/ 0 h 97"/>
                  <a:gd name="T2" fmla="*/ 1 w 217"/>
                  <a:gd name="T3" fmla="*/ 0 h 97"/>
                  <a:gd name="T4" fmla="*/ 1 w 217"/>
                  <a:gd name="T5" fmla="*/ 0 h 97"/>
                  <a:gd name="T6" fmla="*/ 0 w 217"/>
                  <a:gd name="T7" fmla="*/ 0 h 97"/>
                  <a:gd name="T8" fmla="*/ 0 w 217"/>
                  <a:gd name="T9" fmla="*/ 0 h 97"/>
                  <a:gd name="T10" fmla="*/ 0 w 217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7"/>
                  <a:gd name="T19" fmla="*/ 0 h 97"/>
                  <a:gd name="T20" fmla="*/ 217 w 217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7" h="97">
                    <a:moveTo>
                      <a:pt x="0" y="96"/>
                    </a:moveTo>
                    <a:lnTo>
                      <a:pt x="217" y="0"/>
                    </a:lnTo>
                    <a:lnTo>
                      <a:pt x="217" y="29"/>
                    </a:lnTo>
                    <a:lnTo>
                      <a:pt x="55" y="97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Freeform 102"/>
              <p:cNvSpPr>
                <a:spLocks/>
              </p:cNvSpPr>
              <p:nvPr/>
            </p:nvSpPr>
            <p:spPr bwMode="auto">
              <a:xfrm>
                <a:off x="2213" y="3681"/>
                <a:ext cx="23" cy="6"/>
              </a:xfrm>
              <a:custGeom>
                <a:avLst/>
                <a:gdLst>
                  <a:gd name="T0" fmla="*/ 0 w 95"/>
                  <a:gd name="T1" fmla="*/ 0 h 32"/>
                  <a:gd name="T2" fmla="*/ 0 w 95"/>
                  <a:gd name="T3" fmla="*/ 0 h 32"/>
                  <a:gd name="T4" fmla="*/ 0 w 95"/>
                  <a:gd name="T5" fmla="*/ 0 h 32"/>
                  <a:gd name="T6" fmla="*/ 0 w 95"/>
                  <a:gd name="T7" fmla="*/ 0 h 32"/>
                  <a:gd name="T8" fmla="*/ 0 w 95"/>
                  <a:gd name="T9" fmla="*/ 0 h 32"/>
                  <a:gd name="T10" fmla="*/ 0 w 95"/>
                  <a:gd name="T11" fmla="*/ 0 h 32"/>
                  <a:gd name="T12" fmla="*/ 0 w 95"/>
                  <a:gd name="T13" fmla="*/ 0 h 32"/>
                  <a:gd name="T14" fmla="*/ 0 w 95"/>
                  <a:gd name="T15" fmla="*/ 0 h 32"/>
                  <a:gd name="T16" fmla="*/ 0 w 95"/>
                  <a:gd name="T17" fmla="*/ 0 h 32"/>
                  <a:gd name="T18" fmla="*/ 0 w 95"/>
                  <a:gd name="T19" fmla="*/ 0 h 32"/>
                  <a:gd name="T20" fmla="*/ 0 w 95"/>
                  <a:gd name="T21" fmla="*/ 0 h 32"/>
                  <a:gd name="T22" fmla="*/ 0 w 95"/>
                  <a:gd name="T23" fmla="*/ 0 h 32"/>
                  <a:gd name="T24" fmla="*/ 0 w 95"/>
                  <a:gd name="T25" fmla="*/ 0 h 32"/>
                  <a:gd name="T26" fmla="*/ 0 w 95"/>
                  <a:gd name="T27" fmla="*/ 0 h 32"/>
                  <a:gd name="T28" fmla="*/ 0 w 95"/>
                  <a:gd name="T29" fmla="*/ 0 h 32"/>
                  <a:gd name="T30" fmla="*/ 0 w 95"/>
                  <a:gd name="T31" fmla="*/ 0 h 32"/>
                  <a:gd name="T32" fmla="*/ 0 w 95"/>
                  <a:gd name="T33" fmla="*/ 0 h 32"/>
                  <a:gd name="T34" fmla="*/ 0 w 95"/>
                  <a:gd name="T35" fmla="*/ 0 h 32"/>
                  <a:gd name="T36" fmla="*/ 0 w 95"/>
                  <a:gd name="T37" fmla="*/ 0 h 32"/>
                  <a:gd name="T38" fmla="*/ 0 w 95"/>
                  <a:gd name="T39" fmla="*/ 0 h 32"/>
                  <a:gd name="T40" fmla="*/ 0 w 95"/>
                  <a:gd name="T41" fmla="*/ 0 h 32"/>
                  <a:gd name="T42" fmla="*/ 0 w 95"/>
                  <a:gd name="T43" fmla="*/ 0 h 32"/>
                  <a:gd name="T44" fmla="*/ 0 w 95"/>
                  <a:gd name="T45" fmla="*/ 0 h 32"/>
                  <a:gd name="T46" fmla="*/ 0 w 95"/>
                  <a:gd name="T47" fmla="*/ 0 h 32"/>
                  <a:gd name="T48" fmla="*/ 0 w 95"/>
                  <a:gd name="T49" fmla="*/ 0 h 32"/>
                  <a:gd name="T50" fmla="*/ 0 w 95"/>
                  <a:gd name="T51" fmla="*/ 0 h 32"/>
                  <a:gd name="T52" fmla="*/ 0 w 95"/>
                  <a:gd name="T53" fmla="*/ 0 h 32"/>
                  <a:gd name="T54" fmla="*/ 0 w 95"/>
                  <a:gd name="T55" fmla="*/ 0 h 32"/>
                  <a:gd name="T56" fmla="*/ 0 w 95"/>
                  <a:gd name="T57" fmla="*/ 0 h 32"/>
                  <a:gd name="T58" fmla="*/ 0 w 95"/>
                  <a:gd name="T59" fmla="*/ 0 h 32"/>
                  <a:gd name="T60" fmla="*/ 0 w 95"/>
                  <a:gd name="T61" fmla="*/ 0 h 32"/>
                  <a:gd name="T62" fmla="*/ 0 w 95"/>
                  <a:gd name="T63" fmla="*/ 0 h 32"/>
                  <a:gd name="T64" fmla="*/ 0 w 95"/>
                  <a:gd name="T65" fmla="*/ 0 h 32"/>
                  <a:gd name="T66" fmla="*/ 0 w 95"/>
                  <a:gd name="T67" fmla="*/ 0 h 32"/>
                  <a:gd name="T68" fmla="*/ 0 w 95"/>
                  <a:gd name="T69" fmla="*/ 0 h 32"/>
                  <a:gd name="T70" fmla="*/ 0 w 95"/>
                  <a:gd name="T71" fmla="*/ 0 h 3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5"/>
                  <a:gd name="T109" fmla="*/ 0 h 32"/>
                  <a:gd name="T110" fmla="*/ 95 w 95"/>
                  <a:gd name="T111" fmla="*/ 32 h 3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5" h="32">
                    <a:moveTo>
                      <a:pt x="0" y="13"/>
                    </a:moveTo>
                    <a:lnTo>
                      <a:pt x="0" y="15"/>
                    </a:lnTo>
                    <a:lnTo>
                      <a:pt x="5" y="21"/>
                    </a:lnTo>
                    <a:lnTo>
                      <a:pt x="10" y="23"/>
                    </a:lnTo>
                    <a:lnTo>
                      <a:pt x="17" y="27"/>
                    </a:lnTo>
                    <a:lnTo>
                      <a:pt x="22" y="28"/>
                    </a:lnTo>
                    <a:lnTo>
                      <a:pt x="28" y="29"/>
                    </a:lnTo>
                    <a:lnTo>
                      <a:pt x="35" y="30"/>
                    </a:lnTo>
                    <a:lnTo>
                      <a:pt x="43" y="32"/>
                    </a:lnTo>
                    <a:lnTo>
                      <a:pt x="49" y="31"/>
                    </a:lnTo>
                    <a:lnTo>
                      <a:pt x="57" y="31"/>
                    </a:lnTo>
                    <a:lnTo>
                      <a:pt x="63" y="30"/>
                    </a:lnTo>
                    <a:lnTo>
                      <a:pt x="69" y="29"/>
                    </a:lnTo>
                    <a:lnTo>
                      <a:pt x="74" y="27"/>
                    </a:lnTo>
                    <a:lnTo>
                      <a:pt x="78" y="25"/>
                    </a:lnTo>
                    <a:lnTo>
                      <a:pt x="82" y="23"/>
                    </a:lnTo>
                    <a:lnTo>
                      <a:pt x="86" y="22"/>
                    </a:lnTo>
                    <a:lnTo>
                      <a:pt x="90" y="17"/>
                    </a:lnTo>
                    <a:lnTo>
                      <a:pt x="93" y="14"/>
                    </a:lnTo>
                    <a:lnTo>
                      <a:pt x="95" y="12"/>
                    </a:lnTo>
                    <a:lnTo>
                      <a:pt x="73" y="2"/>
                    </a:lnTo>
                    <a:lnTo>
                      <a:pt x="71" y="3"/>
                    </a:lnTo>
                    <a:lnTo>
                      <a:pt x="67" y="5"/>
                    </a:lnTo>
                    <a:lnTo>
                      <a:pt x="62" y="6"/>
                    </a:lnTo>
                    <a:lnTo>
                      <a:pt x="58" y="7"/>
                    </a:lnTo>
                    <a:lnTo>
                      <a:pt x="52" y="8"/>
                    </a:lnTo>
                    <a:lnTo>
                      <a:pt x="45" y="9"/>
                    </a:lnTo>
                    <a:lnTo>
                      <a:pt x="36" y="8"/>
                    </a:lnTo>
                    <a:lnTo>
                      <a:pt x="31" y="7"/>
                    </a:lnTo>
                    <a:lnTo>
                      <a:pt x="25" y="6"/>
                    </a:lnTo>
                    <a:lnTo>
                      <a:pt x="22" y="4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Freeform 103"/>
              <p:cNvSpPr>
                <a:spLocks/>
              </p:cNvSpPr>
              <p:nvPr/>
            </p:nvSpPr>
            <p:spPr bwMode="auto">
              <a:xfrm>
                <a:off x="2267" y="3683"/>
                <a:ext cx="12" cy="1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0 h 74"/>
                  <a:gd name="T4" fmla="*/ 0 w 48"/>
                  <a:gd name="T5" fmla="*/ 0 h 74"/>
                  <a:gd name="T6" fmla="*/ 0 w 48"/>
                  <a:gd name="T7" fmla="*/ 0 h 74"/>
                  <a:gd name="T8" fmla="*/ 0 w 48"/>
                  <a:gd name="T9" fmla="*/ 0 h 74"/>
                  <a:gd name="T10" fmla="*/ 0 w 48"/>
                  <a:gd name="T11" fmla="*/ 0 h 74"/>
                  <a:gd name="T12" fmla="*/ 0 w 48"/>
                  <a:gd name="T13" fmla="*/ 0 h 74"/>
                  <a:gd name="T14" fmla="*/ 0 w 48"/>
                  <a:gd name="T15" fmla="*/ 0 h 74"/>
                  <a:gd name="T16" fmla="*/ 0 w 48"/>
                  <a:gd name="T17" fmla="*/ 0 h 74"/>
                  <a:gd name="T18" fmla="*/ 0 w 48"/>
                  <a:gd name="T19" fmla="*/ 0 h 74"/>
                  <a:gd name="T20" fmla="*/ 0 w 48"/>
                  <a:gd name="T21" fmla="*/ 0 h 74"/>
                  <a:gd name="T22" fmla="*/ 0 w 48"/>
                  <a:gd name="T23" fmla="*/ 0 h 74"/>
                  <a:gd name="T24" fmla="*/ 0 w 48"/>
                  <a:gd name="T25" fmla="*/ 0 h 74"/>
                  <a:gd name="T26" fmla="*/ 0 w 48"/>
                  <a:gd name="T27" fmla="*/ 0 h 74"/>
                  <a:gd name="T28" fmla="*/ 0 w 48"/>
                  <a:gd name="T29" fmla="*/ 0 h 74"/>
                  <a:gd name="T30" fmla="*/ 0 w 48"/>
                  <a:gd name="T31" fmla="*/ 0 h 74"/>
                  <a:gd name="T32" fmla="*/ 0 w 48"/>
                  <a:gd name="T33" fmla="*/ 0 h 74"/>
                  <a:gd name="T34" fmla="*/ 0 w 48"/>
                  <a:gd name="T35" fmla="*/ 0 h 74"/>
                  <a:gd name="T36" fmla="*/ 0 w 48"/>
                  <a:gd name="T37" fmla="*/ 0 h 74"/>
                  <a:gd name="T38" fmla="*/ 0 w 48"/>
                  <a:gd name="T39" fmla="*/ 0 h 74"/>
                  <a:gd name="T40" fmla="*/ 0 w 48"/>
                  <a:gd name="T41" fmla="*/ 0 h 74"/>
                  <a:gd name="T42" fmla="*/ 0 w 48"/>
                  <a:gd name="T43" fmla="*/ 0 h 74"/>
                  <a:gd name="T44" fmla="*/ 0 w 48"/>
                  <a:gd name="T45" fmla="*/ 0 h 74"/>
                  <a:gd name="T46" fmla="*/ 0 w 48"/>
                  <a:gd name="T47" fmla="*/ 0 h 74"/>
                  <a:gd name="T48" fmla="*/ 0 w 48"/>
                  <a:gd name="T49" fmla="*/ 0 h 74"/>
                  <a:gd name="T50" fmla="*/ 0 w 48"/>
                  <a:gd name="T51" fmla="*/ 0 h 74"/>
                  <a:gd name="T52" fmla="*/ 0 w 48"/>
                  <a:gd name="T53" fmla="*/ 0 h 74"/>
                  <a:gd name="T54" fmla="*/ 0 w 48"/>
                  <a:gd name="T55" fmla="*/ 0 h 74"/>
                  <a:gd name="T56" fmla="*/ 0 w 48"/>
                  <a:gd name="T57" fmla="*/ 0 h 74"/>
                  <a:gd name="T58" fmla="*/ 0 w 48"/>
                  <a:gd name="T59" fmla="*/ 0 h 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8"/>
                  <a:gd name="T91" fmla="*/ 0 h 74"/>
                  <a:gd name="T92" fmla="*/ 48 w 48"/>
                  <a:gd name="T93" fmla="*/ 74 h 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8" h="74">
                    <a:moveTo>
                      <a:pt x="26" y="0"/>
                    </a:moveTo>
                    <a:lnTo>
                      <a:pt x="29" y="1"/>
                    </a:lnTo>
                    <a:lnTo>
                      <a:pt x="36" y="8"/>
                    </a:lnTo>
                    <a:lnTo>
                      <a:pt x="39" y="12"/>
                    </a:lnTo>
                    <a:lnTo>
                      <a:pt x="43" y="19"/>
                    </a:lnTo>
                    <a:lnTo>
                      <a:pt x="46" y="26"/>
                    </a:lnTo>
                    <a:lnTo>
                      <a:pt x="48" y="35"/>
                    </a:lnTo>
                    <a:lnTo>
                      <a:pt x="47" y="42"/>
                    </a:lnTo>
                    <a:lnTo>
                      <a:pt x="44" y="50"/>
                    </a:lnTo>
                    <a:lnTo>
                      <a:pt x="39" y="56"/>
                    </a:lnTo>
                    <a:lnTo>
                      <a:pt x="35" y="62"/>
                    </a:lnTo>
                    <a:lnTo>
                      <a:pt x="30" y="67"/>
                    </a:lnTo>
                    <a:lnTo>
                      <a:pt x="26" y="71"/>
                    </a:lnTo>
                    <a:lnTo>
                      <a:pt x="23" y="73"/>
                    </a:lnTo>
                    <a:lnTo>
                      <a:pt x="22" y="74"/>
                    </a:lnTo>
                    <a:lnTo>
                      <a:pt x="0" y="54"/>
                    </a:lnTo>
                    <a:lnTo>
                      <a:pt x="2" y="52"/>
                    </a:lnTo>
                    <a:lnTo>
                      <a:pt x="7" y="48"/>
                    </a:lnTo>
                    <a:lnTo>
                      <a:pt x="8" y="43"/>
                    </a:lnTo>
                    <a:lnTo>
                      <a:pt x="11" y="39"/>
                    </a:lnTo>
                    <a:lnTo>
                      <a:pt x="12" y="33"/>
                    </a:lnTo>
                    <a:lnTo>
                      <a:pt x="13" y="27"/>
                    </a:lnTo>
                    <a:lnTo>
                      <a:pt x="12" y="20"/>
                    </a:lnTo>
                    <a:lnTo>
                      <a:pt x="11" y="15"/>
                    </a:lnTo>
                    <a:lnTo>
                      <a:pt x="10" y="10"/>
                    </a:lnTo>
                    <a:lnTo>
                      <a:pt x="9" y="8"/>
                    </a:lnTo>
                    <a:lnTo>
                      <a:pt x="7" y="5"/>
                    </a:lnTo>
                    <a:lnTo>
                      <a:pt x="6" y="4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Freeform 104"/>
              <p:cNvSpPr>
                <a:spLocks/>
              </p:cNvSpPr>
              <p:nvPr/>
            </p:nvSpPr>
            <p:spPr bwMode="auto">
              <a:xfrm>
                <a:off x="2258" y="3683"/>
                <a:ext cx="6" cy="8"/>
              </a:xfrm>
              <a:custGeom>
                <a:avLst/>
                <a:gdLst>
                  <a:gd name="T0" fmla="*/ 0 w 22"/>
                  <a:gd name="T1" fmla="*/ 0 h 41"/>
                  <a:gd name="T2" fmla="*/ 0 w 22"/>
                  <a:gd name="T3" fmla="*/ 0 h 41"/>
                  <a:gd name="T4" fmla="*/ 0 w 22"/>
                  <a:gd name="T5" fmla="*/ 0 h 41"/>
                  <a:gd name="T6" fmla="*/ 0 w 22"/>
                  <a:gd name="T7" fmla="*/ 0 h 41"/>
                  <a:gd name="T8" fmla="*/ 0 w 22"/>
                  <a:gd name="T9" fmla="*/ 0 h 41"/>
                  <a:gd name="T10" fmla="*/ 0 w 22"/>
                  <a:gd name="T11" fmla="*/ 0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41"/>
                  <a:gd name="T20" fmla="*/ 22 w 22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41">
                    <a:moveTo>
                      <a:pt x="1" y="4"/>
                    </a:moveTo>
                    <a:lnTo>
                      <a:pt x="0" y="41"/>
                    </a:lnTo>
                    <a:lnTo>
                      <a:pt x="22" y="41"/>
                    </a:lnTo>
                    <a:lnTo>
                      <a:pt x="22" y="0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Freeform 105"/>
              <p:cNvSpPr>
                <a:spLocks/>
              </p:cNvSpPr>
              <p:nvPr/>
            </p:nvSpPr>
            <p:spPr bwMode="auto">
              <a:xfrm>
                <a:off x="2115" y="3738"/>
                <a:ext cx="8" cy="18"/>
              </a:xfrm>
              <a:custGeom>
                <a:avLst/>
                <a:gdLst>
                  <a:gd name="T0" fmla="*/ 0 w 29"/>
                  <a:gd name="T1" fmla="*/ 0 h 89"/>
                  <a:gd name="T2" fmla="*/ 0 w 29"/>
                  <a:gd name="T3" fmla="*/ 0 h 89"/>
                  <a:gd name="T4" fmla="*/ 0 w 29"/>
                  <a:gd name="T5" fmla="*/ 0 h 89"/>
                  <a:gd name="T6" fmla="*/ 0 w 29"/>
                  <a:gd name="T7" fmla="*/ 0 h 89"/>
                  <a:gd name="T8" fmla="*/ 0 w 29"/>
                  <a:gd name="T9" fmla="*/ 0 h 89"/>
                  <a:gd name="T10" fmla="*/ 0 w 29"/>
                  <a:gd name="T11" fmla="*/ 0 h 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"/>
                  <a:gd name="T19" fmla="*/ 0 h 89"/>
                  <a:gd name="T20" fmla="*/ 29 w 29"/>
                  <a:gd name="T21" fmla="*/ 89 h 8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" h="89">
                    <a:moveTo>
                      <a:pt x="0" y="10"/>
                    </a:moveTo>
                    <a:lnTo>
                      <a:pt x="1" y="85"/>
                    </a:lnTo>
                    <a:lnTo>
                      <a:pt x="29" y="89"/>
                    </a:lnTo>
                    <a:lnTo>
                      <a:pt x="2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Freeform 106"/>
              <p:cNvSpPr>
                <a:spLocks/>
              </p:cNvSpPr>
              <p:nvPr/>
            </p:nvSpPr>
            <p:spPr bwMode="auto">
              <a:xfrm>
                <a:off x="2250" y="3395"/>
                <a:ext cx="6" cy="223"/>
              </a:xfrm>
              <a:custGeom>
                <a:avLst/>
                <a:gdLst>
                  <a:gd name="T0" fmla="*/ 0 w 23"/>
                  <a:gd name="T1" fmla="*/ 0 h 1112"/>
                  <a:gd name="T2" fmla="*/ 0 w 23"/>
                  <a:gd name="T3" fmla="*/ 0 h 1112"/>
                  <a:gd name="T4" fmla="*/ 0 w 23"/>
                  <a:gd name="T5" fmla="*/ 0 h 1112"/>
                  <a:gd name="T6" fmla="*/ 0 w 23"/>
                  <a:gd name="T7" fmla="*/ 1 h 1112"/>
                  <a:gd name="T8" fmla="*/ 0 w 23"/>
                  <a:gd name="T9" fmla="*/ 1 h 1112"/>
                  <a:gd name="T10" fmla="*/ 0 w 23"/>
                  <a:gd name="T11" fmla="*/ 1 h 1112"/>
                  <a:gd name="T12" fmla="*/ 0 w 23"/>
                  <a:gd name="T13" fmla="*/ 2 h 1112"/>
                  <a:gd name="T14" fmla="*/ 0 w 23"/>
                  <a:gd name="T15" fmla="*/ 2 h 1112"/>
                  <a:gd name="T16" fmla="*/ 0 w 23"/>
                  <a:gd name="T17" fmla="*/ 2 h 1112"/>
                  <a:gd name="T18" fmla="*/ 0 w 23"/>
                  <a:gd name="T19" fmla="*/ 2 h 1112"/>
                  <a:gd name="T20" fmla="*/ 0 w 23"/>
                  <a:gd name="T21" fmla="*/ 1 h 1112"/>
                  <a:gd name="T22" fmla="*/ 0 w 23"/>
                  <a:gd name="T23" fmla="*/ 1 h 1112"/>
                  <a:gd name="T24" fmla="*/ 0 w 23"/>
                  <a:gd name="T25" fmla="*/ 1 h 1112"/>
                  <a:gd name="T26" fmla="*/ 0 w 23"/>
                  <a:gd name="T27" fmla="*/ 0 h 1112"/>
                  <a:gd name="T28" fmla="*/ 0 w 23"/>
                  <a:gd name="T29" fmla="*/ 0 h 1112"/>
                  <a:gd name="T30" fmla="*/ 0 w 23"/>
                  <a:gd name="T31" fmla="*/ 0 h 11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"/>
                  <a:gd name="T49" fmla="*/ 0 h 1112"/>
                  <a:gd name="T50" fmla="*/ 23 w 23"/>
                  <a:gd name="T51" fmla="*/ 1112 h 111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" h="1112">
                    <a:moveTo>
                      <a:pt x="0" y="3"/>
                    </a:moveTo>
                    <a:lnTo>
                      <a:pt x="12" y="0"/>
                    </a:lnTo>
                    <a:lnTo>
                      <a:pt x="15" y="80"/>
                    </a:lnTo>
                    <a:lnTo>
                      <a:pt x="19" y="327"/>
                    </a:lnTo>
                    <a:lnTo>
                      <a:pt x="21" y="583"/>
                    </a:lnTo>
                    <a:lnTo>
                      <a:pt x="23" y="852"/>
                    </a:lnTo>
                    <a:lnTo>
                      <a:pt x="23" y="1063"/>
                    </a:lnTo>
                    <a:lnTo>
                      <a:pt x="23" y="1112"/>
                    </a:lnTo>
                    <a:lnTo>
                      <a:pt x="12" y="1112"/>
                    </a:lnTo>
                    <a:lnTo>
                      <a:pt x="12" y="1029"/>
                    </a:lnTo>
                    <a:lnTo>
                      <a:pt x="13" y="797"/>
                    </a:lnTo>
                    <a:lnTo>
                      <a:pt x="12" y="560"/>
                    </a:lnTo>
                    <a:lnTo>
                      <a:pt x="10" y="346"/>
                    </a:lnTo>
                    <a:lnTo>
                      <a:pt x="6" y="13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BDC9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Freeform 107"/>
              <p:cNvSpPr>
                <a:spLocks/>
              </p:cNvSpPr>
              <p:nvPr/>
            </p:nvSpPr>
            <p:spPr bwMode="auto">
              <a:xfrm>
                <a:off x="2258" y="3395"/>
                <a:ext cx="6" cy="223"/>
              </a:xfrm>
              <a:custGeom>
                <a:avLst/>
                <a:gdLst>
                  <a:gd name="T0" fmla="*/ 0 w 25"/>
                  <a:gd name="T1" fmla="*/ 0 h 1115"/>
                  <a:gd name="T2" fmla="*/ 0 w 25"/>
                  <a:gd name="T3" fmla="*/ 0 h 1115"/>
                  <a:gd name="T4" fmla="*/ 0 w 25"/>
                  <a:gd name="T5" fmla="*/ 0 h 1115"/>
                  <a:gd name="T6" fmla="*/ 0 w 25"/>
                  <a:gd name="T7" fmla="*/ 0 h 1115"/>
                  <a:gd name="T8" fmla="*/ 0 w 25"/>
                  <a:gd name="T9" fmla="*/ 1 h 1115"/>
                  <a:gd name="T10" fmla="*/ 0 w 25"/>
                  <a:gd name="T11" fmla="*/ 1 h 1115"/>
                  <a:gd name="T12" fmla="*/ 0 w 25"/>
                  <a:gd name="T13" fmla="*/ 2 h 1115"/>
                  <a:gd name="T14" fmla="*/ 0 w 25"/>
                  <a:gd name="T15" fmla="*/ 2 h 1115"/>
                  <a:gd name="T16" fmla="*/ 0 w 25"/>
                  <a:gd name="T17" fmla="*/ 2 h 1115"/>
                  <a:gd name="T18" fmla="*/ 0 w 25"/>
                  <a:gd name="T19" fmla="*/ 2 h 1115"/>
                  <a:gd name="T20" fmla="*/ 0 w 25"/>
                  <a:gd name="T21" fmla="*/ 1 h 1115"/>
                  <a:gd name="T22" fmla="*/ 0 w 25"/>
                  <a:gd name="T23" fmla="*/ 1 h 1115"/>
                  <a:gd name="T24" fmla="*/ 0 w 25"/>
                  <a:gd name="T25" fmla="*/ 1 h 1115"/>
                  <a:gd name="T26" fmla="*/ 0 w 25"/>
                  <a:gd name="T27" fmla="*/ 0 h 1115"/>
                  <a:gd name="T28" fmla="*/ 0 w 25"/>
                  <a:gd name="T29" fmla="*/ 0 h 1115"/>
                  <a:gd name="T30" fmla="*/ 0 w 25"/>
                  <a:gd name="T31" fmla="*/ 0 h 111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"/>
                  <a:gd name="T49" fmla="*/ 0 h 1115"/>
                  <a:gd name="T50" fmla="*/ 25 w 25"/>
                  <a:gd name="T51" fmla="*/ 1115 h 111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" h="1115">
                    <a:moveTo>
                      <a:pt x="0" y="0"/>
                    </a:moveTo>
                    <a:lnTo>
                      <a:pt x="12" y="0"/>
                    </a:lnTo>
                    <a:lnTo>
                      <a:pt x="16" y="116"/>
                    </a:lnTo>
                    <a:lnTo>
                      <a:pt x="18" y="302"/>
                    </a:lnTo>
                    <a:lnTo>
                      <a:pt x="23" y="565"/>
                    </a:lnTo>
                    <a:lnTo>
                      <a:pt x="25" y="823"/>
                    </a:lnTo>
                    <a:lnTo>
                      <a:pt x="23" y="1017"/>
                    </a:lnTo>
                    <a:lnTo>
                      <a:pt x="19" y="1115"/>
                    </a:lnTo>
                    <a:lnTo>
                      <a:pt x="10" y="1112"/>
                    </a:lnTo>
                    <a:lnTo>
                      <a:pt x="10" y="1051"/>
                    </a:lnTo>
                    <a:lnTo>
                      <a:pt x="12" y="815"/>
                    </a:lnTo>
                    <a:lnTo>
                      <a:pt x="10" y="608"/>
                    </a:lnTo>
                    <a:lnTo>
                      <a:pt x="9" y="374"/>
                    </a:lnTo>
                    <a:lnTo>
                      <a:pt x="7" y="1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8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Freeform 108"/>
              <p:cNvSpPr>
                <a:spLocks/>
              </p:cNvSpPr>
              <p:nvPr/>
            </p:nvSpPr>
            <p:spPr bwMode="auto">
              <a:xfrm>
                <a:off x="2218" y="3642"/>
                <a:ext cx="3" cy="39"/>
              </a:xfrm>
              <a:custGeom>
                <a:avLst/>
                <a:gdLst>
                  <a:gd name="T0" fmla="*/ 0 w 9"/>
                  <a:gd name="T1" fmla="*/ 0 h 192"/>
                  <a:gd name="T2" fmla="*/ 0 w 9"/>
                  <a:gd name="T3" fmla="*/ 0 h 192"/>
                  <a:gd name="T4" fmla="*/ 0 w 9"/>
                  <a:gd name="T5" fmla="*/ 0 h 192"/>
                  <a:gd name="T6" fmla="*/ 0 w 9"/>
                  <a:gd name="T7" fmla="*/ 0 h 192"/>
                  <a:gd name="T8" fmla="*/ 0 w 9"/>
                  <a:gd name="T9" fmla="*/ 0 h 192"/>
                  <a:gd name="T10" fmla="*/ 0 w 9"/>
                  <a:gd name="T11" fmla="*/ 0 h 192"/>
                  <a:gd name="T12" fmla="*/ 0 w 9"/>
                  <a:gd name="T13" fmla="*/ 0 h 192"/>
                  <a:gd name="T14" fmla="*/ 0 w 9"/>
                  <a:gd name="T15" fmla="*/ 0 h 1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192"/>
                  <a:gd name="T26" fmla="*/ 9 w 9"/>
                  <a:gd name="T27" fmla="*/ 192 h 1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192">
                    <a:moveTo>
                      <a:pt x="0" y="10"/>
                    </a:moveTo>
                    <a:lnTo>
                      <a:pt x="2" y="63"/>
                    </a:lnTo>
                    <a:lnTo>
                      <a:pt x="2" y="190"/>
                    </a:lnTo>
                    <a:lnTo>
                      <a:pt x="8" y="192"/>
                    </a:lnTo>
                    <a:lnTo>
                      <a:pt x="9" y="109"/>
                    </a:lnTo>
                    <a:lnTo>
                      <a:pt x="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96A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109"/>
              <p:cNvSpPr>
                <a:spLocks/>
              </p:cNvSpPr>
              <p:nvPr/>
            </p:nvSpPr>
            <p:spPr bwMode="auto">
              <a:xfrm>
                <a:off x="2224" y="3643"/>
                <a:ext cx="4" cy="38"/>
              </a:xfrm>
              <a:custGeom>
                <a:avLst/>
                <a:gdLst>
                  <a:gd name="T0" fmla="*/ 0 w 14"/>
                  <a:gd name="T1" fmla="*/ 0 h 190"/>
                  <a:gd name="T2" fmla="*/ 0 w 14"/>
                  <a:gd name="T3" fmla="*/ 0 h 190"/>
                  <a:gd name="T4" fmla="*/ 0 w 14"/>
                  <a:gd name="T5" fmla="*/ 0 h 190"/>
                  <a:gd name="T6" fmla="*/ 0 w 14"/>
                  <a:gd name="T7" fmla="*/ 0 h 190"/>
                  <a:gd name="T8" fmla="*/ 0 w 14"/>
                  <a:gd name="T9" fmla="*/ 0 h 190"/>
                  <a:gd name="T10" fmla="*/ 0 w 14"/>
                  <a:gd name="T11" fmla="*/ 0 h 190"/>
                  <a:gd name="T12" fmla="*/ 0 w 14"/>
                  <a:gd name="T13" fmla="*/ 0 h 190"/>
                  <a:gd name="T14" fmla="*/ 0 w 14"/>
                  <a:gd name="T15" fmla="*/ 0 h 1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"/>
                  <a:gd name="T25" fmla="*/ 0 h 190"/>
                  <a:gd name="T26" fmla="*/ 14 w 14"/>
                  <a:gd name="T27" fmla="*/ 190 h 19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" h="190">
                    <a:moveTo>
                      <a:pt x="0" y="0"/>
                    </a:moveTo>
                    <a:lnTo>
                      <a:pt x="1" y="71"/>
                    </a:lnTo>
                    <a:lnTo>
                      <a:pt x="3" y="190"/>
                    </a:lnTo>
                    <a:lnTo>
                      <a:pt x="14" y="190"/>
                    </a:lnTo>
                    <a:lnTo>
                      <a:pt x="13" y="95"/>
                    </a:lnTo>
                    <a:lnTo>
                      <a:pt x="1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6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110"/>
              <p:cNvSpPr>
                <a:spLocks/>
              </p:cNvSpPr>
              <p:nvPr/>
            </p:nvSpPr>
            <p:spPr bwMode="auto">
              <a:xfrm>
                <a:off x="2262" y="3632"/>
                <a:ext cx="11" cy="26"/>
              </a:xfrm>
              <a:custGeom>
                <a:avLst/>
                <a:gdLst>
                  <a:gd name="T0" fmla="*/ 0 w 47"/>
                  <a:gd name="T1" fmla="*/ 0 h 131"/>
                  <a:gd name="T2" fmla="*/ 0 w 47"/>
                  <a:gd name="T3" fmla="*/ 0 h 131"/>
                  <a:gd name="T4" fmla="*/ 0 w 47"/>
                  <a:gd name="T5" fmla="*/ 0 h 131"/>
                  <a:gd name="T6" fmla="*/ 0 w 47"/>
                  <a:gd name="T7" fmla="*/ 0 h 131"/>
                  <a:gd name="T8" fmla="*/ 0 w 47"/>
                  <a:gd name="T9" fmla="*/ 0 h 131"/>
                  <a:gd name="T10" fmla="*/ 0 w 47"/>
                  <a:gd name="T11" fmla="*/ 0 h 131"/>
                  <a:gd name="T12" fmla="*/ 0 w 47"/>
                  <a:gd name="T13" fmla="*/ 0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131"/>
                  <a:gd name="T23" fmla="*/ 47 w 47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131">
                    <a:moveTo>
                      <a:pt x="0" y="9"/>
                    </a:moveTo>
                    <a:lnTo>
                      <a:pt x="2" y="131"/>
                    </a:lnTo>
                    <a:lnTo>
                      <a:pt x="46" y="124"/>
                    </a:lnTo>
                    <a:lnTo>
                      <a:pt x="46" y="71"/>
                    </a:lnTo>
                    <a:lnTo>
                      <a:pt x="47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4A6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Freeform 111"/>
              <p:cNvSpPr>
                <a:spLocks/>
              </p:cNvSpPr>
              <p:nvPr/>
            </p:nvSpPr>
            <p:spPr bwMode="auto">
              <a:xfrm>
                <a:off x="2260" y="3659"/>
                <a:ext cx="14" cy="12"/>
              </a:xfrm>
              <a:custGeom>
                <a:avLst/>
                <a:gdLst>
                  <a:gd name="T0" fmla="*/ 0 w 56"/>
                  <a:gd name="T1" fmla="*/ 0 h 56"/>
                  <a:gd name="T2" fmla="*/ 0 w 56"/>
                  <a:gd name="T3" fmla="*/ 0 h 56"/>
                  <a:gd name="T4" fmla="*/ 0 w 56"/>
                  <a:gd name="T5" fmla="*/ 0 h 56"/>
                  <a:gd name="T6" fmla="*/ 0 w 56"/>
                  <a:gd name="T7" fmla="*/ 0 h 56"/>
                  <a:gd name="T8" fmla="*/ 0 w 56"/>
                  <a:gd name="T9" fmla="*/ 0 h 56"/>
                  <a:gd name="T10" fmla="*/ 0 w 56"/>
                  <a:gd name="T11" fmla="*/ 0 h 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56"/>
                  <a:gd name="T20" fmla="*/ 56 w 56"/>
                  <a:gd name="T21" fmla="*/ 56 h 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56">
                    <a:moveTo>
                      <a:pt x="0" y="10"/>
                    </a:moveTo>
                    <a:lnTo>
                      <a:pt x="2" y="56"/>
                    </a:lnTo>
                    <a:lnTo>
                      <a:pt x="45" y="46"/>
                    </a:lnTo>
                    <a:lnTo>
                      <a:pt x="56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2E4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Freeform 112"/>
              <p:cNvSpPr>
                <a:spLocks/>
              </p:cNvSpPr>
              <p:nvPr/>
            </p:nvSpPr>
            <p:spPr bwMode="auto">
              <a:xfrm>
                <a:off x="2263" y="3672"/>
                <a:ext cx="9" cy="13"/>
              </a:xfrm>
              <a:custGeom>
                <a:avLst/>
                <a:gdLst>
                  <a:gd name="T0" fmla="*/ 0 w 37"/>
                  <a:gd name="T1" fmla="*/ 0 h 65"/>
                  <a:gd name="T2" fmla="*/ 0 w 37"/>
                  <a:gd name="T3" fmla="*/ 0 h 65"/>
                  <a:gd name="T4" fmla="*/ 0 w 37"/>
                  <a:gd name="T5" fmla="*/ 0 h 65"/>
                  <a:gd name="T6" fmla="*/ 0 w 37"/>
                  <a:gd name="T7" fmla="*/ 0 h 65"/>
                  <a:gd name="T8" fmla="*/ 0 w 37"/>
                  <a:gd name="T9" fmla="*/ 0 h 65"/>
                  <a:gd name="T10" fmla="*/ 0 w 37"/>
                  <a:gd name="T11" fmla="*/ 0 h 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"/>
                  <a:gd name="T19" fmla="*/ 0 h 65"/>
                  <a:gd name="T20" fmla="*/ 37 w 37"/>
                  <a:gd name="T21" fmla="*/ 65 h 6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" h="65">
                    <a:moveTo>
                      <a:pt x="0" y="6"/>
                    </a:moveTo>
                    <a:lnTo>
                      <a:pt x="0" y="65"/>
                    </a:lnTo>
                    <a:lnTo>
                      <a:pt x="37" y="62"/>
                    </a:lnTo>
                    <a:lnTo>
                      <a:pt x="36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A6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Freeform 113"/>
              <p:cNvSpPr>
                <a:spLocks/>
              </p:cNvSpPr>
              <p:nvPr/>
            </p:nvSpPr>
            <p:spPr bwMode="auto">
              <a:xfrm>
                <a:off x="2264" y="3659"/>
                <a:ext cx="7" cy="10"/>
              </a:xfrm>
              <a:custGeom>
                <a:avLst/>
                <a:gdLst>
                  <a:gd name="T0" fmla="*/ 0 w 29"/>
                  <a:gd name="T1" fmla="*/ 0 h 49"/>
                  <a:gd name="T2" fmla="*/ 0 w 29"/>
                  <a:gd name="T3" fmla="*/ 0 h 49"/>
                  <a:gd name="T4" fmla="*/ 0 w 29"/>
                  <a:gd name="T5" fmla="*/ 0 h 49"/>
                  <a:gd name="T6" fmla="*/ 0 w 29"/>
                  <a:gd name="T7" fmla="*/ 0 h 49"/>
                  <a:gd name="T8" fmla="*/ 0 w 29"/>
                  <a:gd name="T9" fmla="*/ 0 h 49"/>
                  <a:gd name="T10" fmla="*/ 0 w 29"/>
                  <a:gd name="T11" fmla="*/ 0 h 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"/>
                  <a:gd name="T19" fmla="*/ 0 h 49"/>
                  <a:gd name="T20" fmla="*/ 29 w 29"/>
                  <a:gd name="T21" fmla="*/ 49 h 4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" h="49">
                    <a:moveTo>
                      <a:pt x="0" y="7"/>
                    </a:moveTo>
                    <a:lnTo>
                      <a:pt x="2" y="49"/>
                    </a:lnTo>
                    <a:lnTo>
                      <a:pt x="27" y="49"/>
                    </a:lnTo>
                    <a:lnTo>
                      <a:pt x="29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1C4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Freeform 114"/>
              <p:cNvSpPr>
                <a:spLocks/>
              </p:cNvSpPr>
              <p:nvPr/>
            </p:nvSpPr>
            <p:spPr bwMode="auto">
              <a:xfrm>
                <a:off x="2232" y="3665"/>
                <a:ext cx="47" cy="9"/>
              </a:xfrm>
              <a:custGeom>
                <a:avLst/>
                <a:gdLst>
                  <a:gd name="T0" fmla="*/ 0 w 185"/>
                  <a:gd name="T1" fmla="*/ 0 h 47"/>
                  <a:gd name="T2" fmla="*/ 0 w 185"/>
                  <a:gd name="T3" fmla="*/ 0 h 47"/>
                  <a:gd name="T4" fmla="*/ 0 w 185"/>
                  <a:gd name="T5" fmla="*/ 0 h 47"/>
                  <a:gd name="T6" fmla="*/ 0 w 185"/>
                  <a:gd name="T7" fmla="*/ 0 h 47"/>
                  <a:gd name="T8" fmla="*/ 0 w 185"/>
                  <a:gd name="T9" fmla="*/ 0 h 47"/>
                  <a:gd name="T10" fmla="*/ 0 w 185"/>
                  <a:gd name="T11" fmla="*/ 0 h 47"/>
                  <a:gd name="T12" fmla="*/ 0 w 185"/>
                  <a:gd name="T13" fmla="*/ 0 h 47"/>
                  <a:gd name="T14" fmla="*/ 0 w 185"/>
                  <a:gd name="T15" fmla="*/ 0 h 47"/>
                  <a:gd name="T16" fmla="*/ 0 w 185"/>
                  <a:gd name="T17" fmla="*/ 0 h 47"/>
                  <a:gd name="T18" fmla="*/ 1 w 185"/>
                  <a:gd name="T19" fmla="*/ 0 h 47"/>
                  <a:gd name="T20" fmla="*/ 1 w 185"/>
                  <a:gd name="T21" fmla="*/ 0 h 47"/>
                  <a:gd name="T22" fmla="*/ 1 w 185"/>
                  <a:gd name="T23" fmla="*/ 0 h 47"/>
                  <a:gd name="T24" fmla="*/ 1 w 185"/>
                  <a:gd name="T25" fmla="*/ 0 h 47"/>
                  <a:gd name="T26" fmla="*/ 1 w 185"/>
                  <a:gd name="T27" fmla="*/ 0 h 47"/>
                  <a:gd name="T28" fmla="*/ 1 w 185"/>
                  <a:gd name="T29" fmla="*/ 0 h 47"/>
                  <a:gd name="T30" fmla="*/ 1 w 185"/>
                  <a:gd name="T31" fmla="*/ 0 h 47"/>
                  <a:gd name="T32" fmla="*/ 1 w 185"/>
                  <a:gd name="T33" fmla="*/ 0 h 47"/>
                  <a:gd name="T34" fmla="*/ 1 w 185"/>
                  <a:gd name="T35" fmla="*/ 0 h 47"/>
                  <a:gd name="T36" fmla="*/ 1 w 185"/>
                  <a:gd name="T37" fmla="*/ 0 h 47"/>
                  <a:gd name="T38" fmla="*/ 1 w 185"/>
                  <a:gd name="T39" fmla="*/ 0 h 47"/>
                  <a:gd name="T40" fmla="*/ 1 w 185"/>
                  <a:gd name="T41" fmla="*/ 0 h 47"/>
                  <a:gd name="T42" fmla="*/ 1 w 185"/>
                  <a:gd name="T43" fmla="*/ 0 h 47"/>
                  <a:gd name="T44" fmla="*/ 1 w 185"/>
                  <a:gd name="T45" fmla="*/ 0 h 47"/>
                  <a:gd name="T46" fmla="*/ 1 w 185"/>
                  <a:gd name="T47" fmla="*/ 0 h 47"/>
                  <a:gd name="T48" fmla="*/ 1 w 185"/>
                  <a:gd name="T49" fmla="*/ 0 h 47"/>
                  <a:gd name="T50" fmla="*/ 1 w 185"/>
                  <a:gd name="T51" fmla="*/ 0 h 47"/>
                  <a:gd name="T52" fmla="*/ 1 w 185"/>
                  <a:gd name="T53" fmla="*/ 0 h 47"/>
                  <a:gd name="T54" fmla="*/ 1 w 185"/>
                  <a:gd name="T55" fmla="*/ 0 h 47"/>
                  <a:gd name="T56" fmla="*/ 0 w 185"/>
                  <a:gd name="T57" fmla="*/ 0 h 47"/>
                  <a:gd name="T58" fmla="*/ 0 w 185"/>
                  <a:gd name="T59" fmla="*/ 0 h 47"/>
                  <a:gd name="T60" fmla="*/ 0 w 185"/>
                  <a:gd name="T61" fmla="*/ 0 h 47"/>
                  <a:gd name="T62" fmla="*/ 0 w 185"/>
                  <a:gd name="T63" fmla="*/ 0 h 47"/>
                  <a:gd name="T64" fmla="*/ 0 w 185"/>
                  <a:gd name="T65" fmla="*/ 0 h 47"/>
                  <a:gd name="T66" fmla="*/ 0 w 185"/>
                  <a:gd name="T67" fmla="*/ 0 h 47"/>
                  <a:gd name="T68" fmla="*/ 0 w 185"/>
                  <a:gd name="T69" fmla="*/ 0 h 47"/>
                  <a:gd name="T70" fmla="*/ 0 w 185"/>
                  <a:gd name="T71" fmla="*/ 0 h 47"/>
                  <a:gd name="T72" fmla="*/ 0 w 185"/>
                  <a:gd name="T73" fmla="*/ 0 h 47"/>
                  <a:gd name="T74" fmla="*/ 0 w 185"/>
                  <a:gd name="T75" fmla="*/ 0 h 4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85"/>
                  <a:gd name="T115" fmla="*/ 0 h 47"/>
                  <a:gd name="T116" fmla="*/ 185 w 185"/>
                  <a:gd name="T117" fmla="*/ 47 h 4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85" h="47">
                    <a:moveTo>
                      <a:pt x="3" y="4"/>
                    </a:moveTo>
                    <a:lnTo>
                      <a:pt x="4" y="4"/>
                    </a:lnTo>
                    <a:lnTo>
                      <a:pt x="7" y="6"/>
                    </a:lnTo>
                    <a:lnTo>
                      <a:pt x="10" y="6"/>
                    </a:lnTo>
                    <a:lnTo>
                      <a:pt x="13" y="8"/>
                    </a:lnTo>
                    <a:lnTo>
                      <a:pt x="17" y="9"/>
                    </a:lnTo>
                    <a:lnTo>
                      <a:pt x="22" y="11"/>
                    </a:lnTo>
                    <a:lnTo>
                      <a:pt x="27" y="12"/>
                    </a:lnTo>
                    <a:lnTo>
                      <a:pt x="34" y="14"/>
                    </a:lnTo>
                    <a:lnTo>
                      <a:pt x="40" y="15"/>
                    </a:lnTo>
                    <a:lnTo>
                      <a:pt x="48" y="16"/>
                    </a:lnTo>
                    <a:lnTo>
                      <a:pt x="52" y="16"/>
                    </a:lnTo>
                    <a:lnTo>
                      <a:pt x="57" y="16"/>
                    </a:lnTo>
                    <a:lnTo>
                      <a:pt x="62" y="16"/>
                    </a:lnTo>
                    <a:lnTo>
                      <a:pt x="66" y="17"/>
                    </a:lnTo>
                    <a:lnTo>
                      <a:pt x="71" y="17"/>
                    </a:lnTo>
                    <a:lnTo>
                      <a:pt x="76" y="17"/>
                    </a:lnTo>
                    <a:lnTo>
                      <a:pt x="82" y="17"/>
                    </a:lnTo>
                    <a:lnTo>
                      <a:pt x="88" y="18"/>
                    </a:lnTo>
                    <a:lnTo>
                      <a:pt x="94" y="17"/>
                    </a:lnTo>
                    <a:lnTo>
                      <a:pt x="98" y="17"/>
                    </a:lnTo>
                    <a:lnTo>
                      <a:pt x="103" y="16"/>
                    </a:lnTo>
                    <a:lnTo>
                      <a:pt x="109" y="16"/>
                    </a:lnTo>
                    <a:lnTo>
                      <a:pt x="113" y="16"/>
                    </a:lnTo>
                    <a:lnTo>
                      <a:pt x="118" y="16"/>
                    </a:lnTo>
                    <a:lnTo>
                      <a:pt x="123" y="15"/>
                    </a:lnTo>
                    <a:lnTo>
                      <a:pt x="128" y="15"/>
                    </a:lnTo>
                    <a:lnTo>
                      <a:pt x="137" y="13"/>
                    </a:lnTo>
                    <a:lnTo>
                      <a:pt x="145" y="11"/>
                    </a:lnTo>
                    <a:lnTo>
                      <a:pt x="152" y="9"/>
                    </a:lnTo>
                    <a:lnTo>
                      <a:pt x="159" y="8"/>
                    </a:lnTo>
                    <a:lnTo>
                      <a:pt x="164" y="6"/>
                    </a:lnTo>
                    <a:lnTo>
                      <a:pt x="169" y="5"/>
                    </a:lnTo>
                    <a:lnTo>
                      <a:pt x="173" y="3"/>
                    </a:lnTo>
                    <a:lnTo>
                      <a:pt x="177" y="2"/>
                    </a:lnTo>
                    <a:lnTo>
                      <a:pt x="181" y="0"/>
                    </a:lnTo>
                    <a:lnTo>
                      <a:pt x="184" y="0"/>
                    </a:lnTo>
                    <a:lnTo>
                      <a:pt x="185" y="30"/>
                    </a:lnTo>
                    <a:lnTo>
                      <a:pt x="183" y="30"/>
                    </a:lnTo>
                    <a:lnTo>
                      <a:pt x="177" y="32"/>
                    </a:lnTo>
                    <a:lnTo>
                      <a:pt x="173" y="33"/>
                    </a:lnTo>
                    <a:lnTo>
                      <a:pt x="168" y="35"/>
                    </a:lnTo>
                    <a:lnTo>
                      <a:pt x="162" y="35"/>
                    </a:lnTo>
                    <a:lnTo>
                      <a:pt x="157" y="38"/>
                    </a:lnTo>
                    <a:lnTo>
                      <a:pt x="150" y="39"/>
                    </a:lnTo>
                    <a:lnTo>
                      <a:pt x="144" y="40"/>
                    </a:lnTo>
                    <a:lnTo>
                      <a:pt x="135" y="41"/>
                    </a:lnTo>
                    <a:lnTo>
                      <a:pt x="127" y="44"/>
                    </a:lnTo>
                    <a:lnTo>
                      <a:pt x="122" y="44"/>
                    </a:lnTo>
                    <a:lnTo>
                      <a:pt x="118" y="45"/>
                    </a:lnTo>
                    <a:lnTo>
                      <a:pt x="113" y="45"/>
                    </a:lnTo>
                    <a:lnTo>
                      <a:pt x="109" y="45"/>
                    </a:lnTo>
                    <a:lnTo>
                      <a:pt x="104" y="45"/>
                    </a:lnTo>
                    <a:lnTo>
                      <a:pt x="99" y="46"/>
                    </a:lnTo>
                    <a:lnTo>
                      <a:pt x="94" y="46"/>
                    </a:lnTo>
                    <a:lnTo>
                      <a:pt x="90" y="47"/>
                    </a:lnTo>
                    <a:lnTo>
                      <a:pt x="84" y="46"/>
                    </a:lnTo>
                    <a:lnTo>
                      <a:pt x="80" y="46"/>
                    </a:lnTo>
                    <a:lnTo>
                      <a:pt x="75" y="45"/>
                    </a:lnTo>
                    <a:lnTo>
                      <a:pt x="71" y="45"/>
                    </a:lnTo>
                    <a:lnTo>
                      <a:pt x="66" y="45"/>
                    </a:lnTo>
                    <a:lnTo>
                      <a:pt x="61" y="45"/>
                    </a:lnTo>
                    <a:lnTo>
                      <a:pt x="57" y="45"/>
                    </a:lnTo>
                    <a:lnTo>
                      <a:pt x="53" y="45"/>
                    </a:lnTo>
                    <a:lnTo>
                      <a:pt x="44" y="42"/>
                    </a:lnTo>
                    <a:lnTo>
                      <a:pt x="38" y="41"/>
                    </a:lnTo>
                    <a:lnTo>
                      <a:pt x="30" y="39"/>
                    </a:lnTo>
                    <a:lnTo>
                      <a:pt x="25" y="39"/>
                    </a:lnTo>
                    <a:lnTo>
                      <a:pt x="18" y="36"/>
                    </a:lnTo>
                    <a:lnTo>
                      <a:pt x="14" y="35"/>
                    </a:lnTo>
                    <a:lnTo>
                      <a:pt x="9" y="34"/>
                    </a:lnTo>
                    <a:lnTo>
                      <a:pt x="6" y="33"/>
                    </a:lnTo>
                    <a:lnTo>
                      <a:pt x="1" y="31"/>
                    </a:lnTo>
                    <a:lnTo>
                      <a:pt x="0" y="31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Freeform 115"/>
              <p:cNvSpPr>
                <a:spLocks/>
              </p:cNvSpPr>
              <p:nvPr/>
            </p:nvSpPr>
            <p:spPr bwMode="auto">
              <a:xfrm>
                <a:off x="2231" y="3621"/>
                <a:ext cx="51" cy="68"/>
              </a:xfrm>
              <a:custGeom>
                <a:avLst/>
                <a:gdLst>
                  <a:gd name="T0" fmla="*/ 0 w 206"/>
                  <a:gd name="T1" fmla="*/ 0 h 338"/>
                  <a:gd name="T2" fmla="*/ 0 w 206"/>
                  <a:gd name="T3" fmla="*/ 0 h 338"/>
                  <a:gd name="T4" fmla="*/ 0 w 206"/>
                  <a:gd name="T5" fmla="*/ 0 h 338"/>
                  <a:gd name="T6" fmla="*/ 0 w 206"/>
                  <a:gd name="T7" fmla="*/ 1 h 338"/>
                  <a:gd name="T8" fmla="*/ 0 w 206"/>
                  <a:gd name="T9" fmla="*/ 1 h 338"/>
                  <a:gd name="T10" fmla="*/ 0 w 206"/>
                  <a:gd name="T11" fmla="*/ 1 h 338"/>
                  <a:gd name="T12" fmla="*/ 0 w 206"/>
                  <a:gd name="T13" fmla="*/ 1 h 338"/>
                  <a:gd name="T14" fmla="*/ 0 w 206"/>
                  <a:gd name="T15" fmla="*/ 1 h 338"/>
                  <a:gd name="T16" fmla="*/ 0 w 206"/>
                  <a:gd name="T17" fmla="*/ 1 h 338"/>
                  <a:gd name="T18" fmla="*/ 0 w 206"/>
                  <a:gd name="T19" fmla="*/ 1 h 338"/>
                  <a:gd name="T20" fmla="*/ 0 w 206"/>
                  <a:gd name="T21" fmla="*/ 0 h 338"/>
                  <a:gd name="T22" fmla="*/ 0 w 206"/>
                  <a:gd name="T23" fmla="*/ 0 h 338"/>
                  <a:gd name="T24" fmla="*/ 0 w 206"/>
                  <a:gd name="T25" fmla="*/ 0 h 338"/>
                  <a:gd name="T26" fmla="*/ 0 w 206"/>
                  <a:gd name="T27" fmla="*/ 0 h 338"/>
                  <a:gd name="T28" fmla="*/ 1 w 206"/>
                  <a:gd name="T29" fmla="*/ 0 h 338"/>
                  <a:gd name="T30" fmla="*/ 0 w 206"/>
                  <a:gd name="T31" fmla="*/ 0 h 338"/>
                  <a:gd name="T32" fmla="*/ 1 w 206"/>
                  <a:gd name="T33" fmla="*/ 1 h 338"/>
                  <a:gd name="T34" fmla="*/ 1 w 206"/>
                  <a:gd name="T35" fmla="*/ 1 h 338"/>
                  <a:gd name="T36" fmla="*/ 1 w 206"/>
                  <a:gd name="T37" fmla="*/ 1 h 338"/>
                  <a:gd name="T38" fmla="*/ 1 w 206"/>
                  <a:gd name="T39" fmla="*/ 1 h 338"/>
                  <a:gd name="T40" fmla="*/ 0 w 206"/>
                  <a:gd name="T41" fmla="*/ 1 h 338"/>
                  <a:gd name="T42" fmla="*/ 0 w 206"/>
                  <a:gd name="T43" fmla="*/ 1 h 338"/>
                  <a:gd name="T44" fmla="*/ 0 w 206"/>
                  <a:gd name="T45" fmla="*/ 1 h 338"/>
                  <a:gd name="T46" fmla="*/ 0 w 206"/>
                  <a:gd name="T47" fmla="*/ 1 h 338"/>
                  <a:gd name="T48" fmla="*/ 0 w 206"/>
                  <a:gd name="T49" fmla="*/ 1 h 338"/>
                  <a:gd name="T50" fmla="*/ 0 w 206"/>
                  <a:gd name="T51" fmla="*/ 1 h 338"/>
                  <a:gd name="T52" fmla="*/ 0 w 206"/>
                  <a:gd name="T53" fmla="*/ 1 h 338"/>
                  <a:gd name="T54" fmla="*/ 0 w 206"/>
                  <a:gd name="T55" fmla="*/ 1 h 338"/>
                  <a:gd name="T56" fmla="*/ 0 w 206"/>
                  <a:gd name="T57" fmla="*/ 1 h 338"/>
                  <a:gd name="T58" fmla="*/ 0 w 206"/>
                  <a:gd name="T59" fmla="*/ 1 h 338"/>
                  <a:gd name="T60" fmla="*/ 0 w 206"/>
                  <a:gd name="T61" fmla="*/ 1 h 338"/>
                  <a:gd name="T62" fmla="*/ 0 w 206"/>
                  <a:gd name="T63" fmla="*/ 1 h 338"/>
                  <a:gd name="T64" fmla="*/ 0 w 206"/>
                  <a:gd name="T65" fmla="*/ 1 h 338"/>
                  <a:gd name="T66" fmla="*/ 0 w 206"/>
                  <a:gd name="T67" fmla="*/ 1 h 338"/>
                  <a:gd name="T68" fmla="*/ 0 w 206"/>
                  <a:gd name="T69" fmla="*/ 1 h 338"/>
                  <a:gd name="T70" fmla="*/ 0 w 206"/>
                  <a:gd name="T71" fmla="*/ 1 h 338"/>
                  <a:gd name="T72" fmla="*/ 0 w 206"/>
                  <a:gd name="T73" fmla="*/ 1 h 338"/>
                  <a:gd name="T74" fmla="*/ 0 w 206"/>
                  <a:gd name="T75" fmla="*/ 0 h 33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06"/>
                  <a:gd name="T115" fmla="*/ 0 h 338"/>
                  <a:gd name="T116" fmla="*/ 206 w 206"/>
                  <a:gd name="T117" fmla="*/ 338 h 33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06" h="338">
                    <a:moveTo>
                      <a:pt x="8" y="306"/>
                    </a:moveTo>
                    <a:lnTo>
                      <a:pt x="9" y="306"/>
                    </a:lnTo>
                    <a:lnTo>
                      <a:pt x="12" y="306"/>
                    </a:lnTo>
                    <a:lnTo>
                      <a:pt x="16" y="307"/>
                    </a:lnTo>
                    <a:lnTo>
                      <a:pt x="23" y="310"/>
                    </a:lnTo>
                    <a:lnTo>
                      <a:pt x="27" y="310"/>
                    </a:lnTo>
                    <a:lnTo>
                      <a:pt x="31" y="310"/>
                    </a:lnTo>
                    <a:lnTo>
                      <a:pt x="36" y="311"/>
                    </a:lnTo>
                    <a:lnTo>
                      <a:pt x="40" y="312"/>
                    </a:lnTo>
                    <a:lnTo>
                      <a:pt x="45" y="312"/>
                    </a:lnTo>
                    <a:lnTo>
                      <a:pt x="51" y="312"/>
                    </a:lnTo>
                    <a:lnTo>
                      <a:pt x="57" y="312"/>
                    </a:lnTo>
                    <a:lnTo>
                      <a:pt x="64" y="313"/>
                    </a:lnTo>
                    <a:lnTo>
                      <a:pt x="70" y="313"/>
                    </a:lnTo>
                    <a:lnTo>
                      <a:pt x="77" y="313"/>
                    </a:lnTo>
                    <a:lnTo>
                      <a:pt x="82" y="313"/>
                    </a:lnTo>
                    <a:lnTo>
                      <a:pt x="90" y="313"/>
                    </a:lnTo>
                    <a:lnTo>
                      <a:pt x="96" y="312"/>
                    </a:lnTo>
                    <a:lnTo>
                      <a:pt x="104" y="312"/>
                    </a:lnTo>
                    <a:lnTo>
                      <a:pt x="111" y="312"/>
                    </a:lnTo>
                    <a:lnTo>
                      <a:pt x="118" y="312"/>
                    </a:lnTo>
                    <a:lnTo>
                      <a:pt x="126" y="310"/>
                    </a:lnTo>
                    <a:lnTo>
                      <a:pt x="133" y="308"/>
                    </a:lnTo>
                    <a:lnTo>
                      <a:pt x="141" y="307"/>
                    </a:lnTo>
                    <a:lnTo>
                      <a:pt x="149" y="306"/>
                    </a:lnTo>
                    <a:lnTo>
                      <a:pt x="156" y="305"/>
                    </a:lnTo>
                    <a:lnTo>
                      <a:pt x="163" y="303"/>
                    </a:lnTo>
                    <a:lnTo>
                      <a:pt x="171" y="301"/>
                    </a:lnTo>
                    <a:lnTo>
                      <a:pt x="178" y="299"/>
                    </a:lnTo>
                    <a:lnTo>
                      <a:pt x="180" y="44"/>
                    </a:lnTo>
                    <a:lnTo>
                      <a:pt x="146" y="11"/>
                    </a:lnTo>
                    <a:lnTo>
                      <a:pt x="165" y="0"/>
                    </a:lnTo>
                    <a:lnTo>
                      <a:pt x="202" y="35"/>
                    </a:lnTo>
                    <a:lnTo>
                      <a:pt x="206" y="315"/>
                    </a:lnTo>
                    <a:lnTo>
                      <a:pt x="205" y="315"/>
                    </a:lnTo>
                    <a:lnTo>
                      <a:pt x="200" y="317"/>
                    </a:lnTo>
                    <a:lnTo>
                      <a:pt x="197" y="319"/>
                    </a:lnTo>
                    <a:lnTo>
                      <a:pt x="193" y="321"/>
                    </a:lnTo>
                    <a:lnTo>
                      <a:pt x="188" y="323"/>
                    </a:lnTo>
                    <a:lnTo>
                      <a:pt x="183" y="326"/>
                    </a:lnTo>
                    <a:lnTo>
                      <a:pt x="176" y="328"/>
                    </a:lnTo>
                    <a:lnTo>
                      <a:pt x="168" y="330"/>
                    </a:lnTo>
                    <a:lnTo>
                      <a:pt x="163" y="331"/>
                    </a:lnTo>
                    <a:lnTo>
                      <a:pt x="159" y="331"/>
                    </a:lnTo>
                    <a:lnTo>
                      <a:pt x="154" y="332"/>
                    </a:lnTo>
                    <a:lnTo>
                      <a:pt x="150" y="334"/>
                    </a:lnTo>
                    <a:lnTo>
                      <a:pt x="145" y="334"/>
                    </a:lnTo>
                    <a:lnTo>
                      <a:pt x="140" y="335"/>
                    </a:lnTo>
                    <a:lnTo>
                      <a:pt x="133" y="336"/>
                    </a:lnTo>
                    <a:lnTo>
                      <a:pt x="127" y="336"/>
                    </a:lnTo>
                    <a:lnTo>
                      <a:pt x="121" y="336"/>
                    </a:lnTo>
                    <a:lnTo>
                      <a:pt x="114" y="337"/>
                    </a:lnTo>
                    <a:lnTo>
                      <a:pt x="107" y="337"/>
                    </a:lnTo>
                    <a:lnTo>
                      <a:pt x="100" y="338"/>
                    </a:lnTo>
                    <a:lnTo>
                      <a:pt x="92" y="337"/>
                    </a:lnTo>
                    <a:lnTo>
                      <a:pt x="85" y="337"/>
                    </a:lnTo>
                    <a:lnTo>
                      <a:pt x="78" y="337"/>
                    </a:lnTo>
                    <a:lnTo>
                      <a:pt x="72" y="337"/>
                    </a:lnTo>
                    <a:lnTo>
                      <a:pt x="66" y="336"/>
                    </a:lnTo>
                    <a:lnTo>
                      <a:pt x="60" y="336"/>
                    </a:lnTo>
                    <a:lnTo>
                      <a:pt x="55" y="336"/>
                    </a:lnTo>
                    <a:lnTo>
                      <a:pt x="50" y="336"/>
                    </a:lnTo>
                    <a:lnTo>
                      <a:pt x="45" y="335"/>
                    </a:lnTo>
                    <a:lnTo>
                      <a:pt x="40" y="334"/>
                    </a:lnTo>
                    <a:lnTo>
                      <a:pt x="36" y="334"/>
                    </a:lnTo>
                    <a:lnTo>
                      <a:pt x="32" y="334"/>
                    </a:lnTo>
                    <a:lnTo>
                      <a:pt x="25" y="332"/>
                    </a:lnTo>
                    <a:lnTo>
                      <a:pt x="20" y="332"/>
                    </a:lnTo>
                    <a:lnTo>
                      <a:pt x="14" y="331"/>
                    </a:lnTo>
                    <a:lnTo>
                      <a:pt x="10" y="330"/>
                    </a:lnTo>
                    <a:lnTo>
                      <a:pt x="7" y="328"/>
                    </a:lnTo>
                    <a:lnTo>
                      <a:pt x="4" y="328"/>
                    </a:lnTo>
                    <a:lnTo>
                      <a:pt x="1" y="326"/>
                    </a:lnTo>
                    <a:lnTo>
                      <a:pt x="0" y="326"/>
                    </a:lnTo>
                    <a:lnTo>
                      <a:pt x="8" y="3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Freeform 116"/>
              <p:cNvSpPr>
                <a:spLocks/>
              </p:cNvSpPr>
              <p:nvPr/>
            </p:nvSpPr>
            <p:spPr bwMode="auto">
              <a:xfrm>
                <a:off x="2232" y="3652"/>
                <a:ext cx="47" cy="11"/>
              </a:xfrm>
              <a:custGeom>
                <a:avLst/>
                <a:gdLst>
                  <a:gd name="T0" fmla="*/ 0 w 187"/>
                  <a:gd name="T1" fmla="*/ 0 h 52"/>
                  <a:gd name="T2" fmla="*/ 0 w 187"/>
                  <a:gd name="T3" fmla="*/ 0 h 52"/>
                  <a:gd name="T4" fmla="*/ 0 w 187"/>
                  <a:gd name="T5" fmla="*/ 0 h 52"/>
                  <a:gd name="T6" fmla="*/ 0 w 187"/>
                  <a:gd name="T7" fmla="*/ 0 h 52"/>
                  <a:gd name="T8" fmla="*/ 0 w 187"/>
                  <a:gd name="T9" fmla="*/ 0 h 52"/>
                  <a:gd name="T10" fmla="*/ 0 w 187"/>
                  <a:gd name="T11" fmla="*/ 0 h 52"/>
                  <a:gd name="T12" fmla="*/ 0 w 187"/>
                  <a:gd name="T13" fmla="*/ 0 h 52"/>
                  <a:gd name="T14" fmla="*/ 0 w 187"/>
                  <a:gd name="T15" fmla="*/ 0 h 52"/>
                  <a:gd name="T16" fmla="*/ 0 w 187"/>
                  <a:gd name="T17" fmla="*/ 0 h 52"/>
                  <a:gd name="T18" fmla="*/ 1 w 187"/>
                  <a:gd name="T19" fmla="*/ 0 h 52"/>
                  <a:gd name="T20" fmla="*/ 1 w 187"/>
                  <a:gd name="T21" fmla="*/ 0 h 52"/>
                  <a:gd name="T22" fmla="*/ 1 w 187"/>
                  <a:gd name="T23" fmla="*/ 0 h 52"/>
                  <a:gd name="T24" fmla="*/ 1 w 187"/>
                  <a:gd name="T25" fmla="*/ 0 h 52"/>
                  <a:gd name="T26" fmla="*/ 1 w 187"/>
                  <a:gd name="T27" fmla="*/ 0 h 52"/>
                  <a:gd name="T28" fmla="*/ 1 w 187"/>
                  <a:gd name="T29" fmla="*/ 0 h 52"/>
                  <a:gd name="T30" fmla="*/ 1 w 187"/>
                  <a:gd name="T31" fmla="*/ 0 h 52"/>
                  <a:gd name="T32" fmla="*/ 1 w 187"/>
                  <a:gd name="T33" fmla="*/ 0 h 52"/>
                  <a:gd name="T34" fmla="*/ 1 w 187"/>
                  <a:gd name="T35" fmla="*/ 0 h 52"/>
                  <a:gd name="T36" fmla="*/ 1 w 187"/>
                  <a:gd name="T37" fmla="*/ 0 h 52"/>
                  <a:gd name="T38" fmla="*/ 1 w 187"/>
                  <a:gd name="T39" fmla="*/ 0 h 52"/>
                  <a:gd name="T40" fmla="*/ 1 w 187"/>
                  <a:gd name="T41" fmla="*/ 0 h 52"/>
                  <a:gd name="T42" fmla="*/ 1 w 187"/>
                  <a:gd name="T43" fmla="*/ 0 h 52"/>
                  <a:gd name="T44" fmla="*/ 1 w 187"/>
                  <a:gd name="T45" fmla="*/ 0 h 52"/>
                  <a:gd name="T46" fmla="*/ 1 w 187"/>
                  <a:gd name="T47" fmla="*/ 0 h 52"/>
                  <a:gd name="T48" fmla="*/ 1 w 187"/>
                  <a:gd name="T49" fmla="*/ 0 h 52"/>
                  <a:gd name="T50" fmla="*/ 1 w 187"/>
                  <a:gd name="T51" fmla="*/ 0 h 52"/>
                  <a:gd name="T52" fmla="*/ 1 w 187"/>
                  <a:gd name="T53" fmla="*/ 0 h 52"/>
                  <a:gd name="T54" fmla="*/ 1 w 187"/>
                  <a:gd name="T55" fmla="*/ 0 h 52"/>
                  <a:gd name="T56" fmla="*/ 0 w 187"/>
                  <a:gd name="T57" fmla="*/ 0 h 52"/>
                  <a:gd name="T58" fmla="*/ 0 w 187"/>
                  <a:gd name="T59" fmla="*/ 0 h 52"/>
                  <a:gd name="T60" fmla="*/ 0 w 187"/>
                  <a:gd name="T61" fmla="*/ 0 h 52"/>
                  <a:gd name="T62" fmla="*/ 0 w 187"/>
                  <a:gd name="T63" fmla="*/ 0 h 52"/>
                  <a:gd name="T64" fmla="*/ 0 w 187"/>
                  <a:gd name="T65" fmla="*/ 0 h 52"/>
                  <a:gd name="T66" fmla="*/ 0 w 187"/>
                  <a:gd name="T67" fmla="*/ 0 h 52"/>
                  <a:gd name="T68" fmla="*/ 0 w 187"/>
                  <a:gd name="T69" fmla="*/ 0 h 52"/>
                  <a:gd name="T70" fmla="*/ 0 w 187"/>
                  <a:gd name="T71" fmla="*/ 0 h 52"/>
                  <a:gd name="T72" fmla="*/ 0 w 187"/>
                  <a:gd name="T73" fmla="*/ 0 h 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87"/>
                  <a:gd name="T112" fmla="*/ 0 h 52"/>
                  <a:gd name="T113" fmla="*/ 187 w 187"/>
                  <a:gd name="T114" fmla="*/ 52 h 5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87" h="52">
                    <a:moveTo>
                      <a:pt x="5" y="6"/>
                    </a:moveTo>
                    <a:lnTo>
                      <a:pt x="6" y="6"/>
                    </a:lnTo>
                    <a:lnTo>
                      <a:pt x="9" y="9"/>
                    </a:lnTo>
                    <a:lnTo>
                      <a:pt x="12" y="10"/>
                    </a:lnTo>
                    <a:lnTo>
                      <a:pt x="15" y="11"/>
                    </a:lnTo>
                    <a:lnTo>
                      <a:pt x="19" y="12"/>
                    </a:lnTo>
                    <a:lnTo>
                      <a:pt x="24" y="14"/>
                    </a:lnTo>
                    <a:lnTo>
                      <a:pt x="29" y="14"/>
                    </a:lnTo>
                    <a:lnTo>
                      <a:pt x="36" y="16"/>
                    </a:lnTo>
                    <a:lnTo>
                      <a:pt x="42" y="17"/>
                    </a:lnTo>
                    <a:lnTo>
                      <a:pt x="50" y="19"/>
                    </a:lnTo>
                    <a:lnTo>
                      <a:pt x="54" y="19"/>
                    </a:lnTo>
                    <a:lnTo>
                      <a:pt x="59" y="19"/>
                    </a:lnTo>
                    <a:lnTo>
                      <a:pt x="64" y="19"/>
                    </a:lnTo>
                    <a:lnTo>
                      <a:pt x="68" y="19"/>
                    </a:lnTo>
                    <a:lnTo>
                      <a:pt x="73" y="19"/>
                    </a:lnTo>
                    <a:lnTo>
                      <a:pt x="78" y="19"/>
                    </a:lnTo>
                    <a:lnTo>
                      <a:pt x="84" y="19"/>
                    </a:lnTo>
                    <a:lnTo>
                      <a:pt x="90" y="20"/>
                    </a:lnTo>
                    <a:lnTo>
                      <a:pt x="96" y="19"/>
                    </a:lnTo>
                    <a:lnTo>
                      <a:pt x="100" y="19"/>
                    </a:lnTo>
                    <a:lnTo>
                      <a:pt x="105" y="19"/>
                    </a:lnTo>
                    <a:lnTo>
                      <a:pt x="111" y="19"/>
                    </a:lnTo>
                    <a:lnTo>
                      <a:pt x="115" y="18"/>
                    </a:lnTo>
                    <a:lnTo>
                      <a:pt x="120" y="18"/>
                    </a:lnTo>
                    <a:lnTo>
                      <a:pt x="124" y="17"/>
                    </a:lnTo>
                    <a:lnTo>
                      <a:pt x="129" y="17"/>
                    </a:lnTo>
                    <a:lnTo>
                      <a:pt x="137" y="15"/>
                    </a:lnTo>
                    <a:lnTo>
                      <a:pt x="146" y="14"/>
                    </a:lnTo>
                    <a:lnTo>
                      <a:pt x="152" y="12"/>
                    </a:lnTo>
                    <a:lnTo>
                      <a:pt x="159" y="10"/>
                    </a:lnTo>
                    <a:lnTo>
                      <a:pt x="164" y="8"/>
                    </a:lnTo>
                    <a:lnTo>
                      <a:pt x="169" y="5"/>
                    </a:lnTo>
                    <a:lnTo>
                      <a:pt x="173" y="4"/>
                    </a:lnTo>
                    <a:lnTo>
                      <a:pt x="177" y="3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7" y="32"/>
                    </a:lnTo>
                    <a:lnTo>
                      <a:pt x="185" y="32"/>
                    </a:lnTo>
                    <a:lnTo>
                      <a:pt x="179" y="34"/>
                    </a:lnTo>
                    <a:lnTo>
                      <a:pt x="175" y="35"/>
                    </a:lnTo>
                    <a:lnTo>
                      <a:pt x="170" y="37"/>
                    </a:lnTo>
                    <a:lnTo>
                      <a:pt x="164" y="38"/>
                    </a:lnTo>
                    <a:lnTo>
                      <a:pt x="159" y="42"/>
                    </a:lnTo>
                    <a:lnTo>
                      <a:pt x="152" y="44"/>
                    </a:lnTo>
                    <a:lnTo>
                      <a:pt x="145" y="45"/>
                    </a:lnTo>
                    <a:lnTo>
                      <a:pt x="137" y="47"/>
                    </a:lnTo>
                    <a:lnTo>
                      <a:pt x="128" y="48"/>
                    </a:lnTo>
                    <a:lnTo>
                      <a:pt x="123" y="48"/>
                    </a:lnTo>
                    <a:lnTo>
                      <a:pt x="119" y="49"/>
                    </a:lnTo>
                    <a:lnTo>
                      <a:pt x="114" y="49"/>
                    </a:lnTo>
                    <a:lnTo>
                      <a:pt x="110" y="50"/>
                    </a:lnTo>
                    <a:lnTo>
                      <a:pt x="105" y="50"/>
                    </a:lnTo>
                    <a:lnTo>
                      <a:pt x="101" y="51"/>
                    </a:lnTo>
                    <a:lnTo>
                      <a:pt x="96" y="51"/>
                    </a:lnTo>
                    <a:lnTo>
                      <a:pt x="92" y="52"/>
                    </a:lnTo>
                    <a:lnTo>
                      <a:pt x="86" y="51"/>
                    </a:lnTo>
                    <a:lnTo>
                      <a:pt x="82" y="51"/>
                    </a:lnTo>
                    <a:lnTo>
                      <a:pt x="77" y="50"/>
                    </a:lnTo>
                    <a:lnTo>
                      <a:pt x="72" y="50"/>
                    </a:lnTo>
                    <a:lnTo>
                      <a:pt x="63" y="49"/>
                    </a:lnTo>
                    <a:lnTo>
                      <a:pt x="54" y="48"/>
                    </a:lnTo>
                    <a:lnTo>
                      <a:pt x="46" y="47"/>
                    </a:lnTo>
                    <a:lnTo>
                      <a:pt x="39" y="46"/>
                    </a:lnTo>
                    <a:lnTo>
                      <a:pt x="32" y="44"/>
                    </a:lnTo>
                    <a:lnTo>
                      <a:pt x="26" y="44"/>
                    </a:lnTo>
                    <a:lnTo>
                      <a:pt x="19" y="41"/>
                    </a:lnTo>
                    <a:lnTo>
                      <a:pt x="14" y="39"/>
                    </a:lnTo>
                    <a:lnTo>
                      <a:pt x="9" y="38"/>
                    </a:lnTo>
                    <a:lnTo>
                      <a:pt x="6" y="37"/>
                    </a:lnTo>
                    <a:lnTo>
                      <a:pt x="1" y="34"/>
                    </a:lnTo>
                    <a:lnTo>
                      <a:pt x="0" y="34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Freeform 117"/>
              <p:cNvSpPr>
                <a:spLocks/>
              </p:cNvSpPr>
              <p:nvPr/>
            </p:nvSpPr>
            <p:spPr bwMode="auto">
              <a:xfrm>
                <a:off x="2218" y="3428"/>
                <a:ext cx="28" cy="17"/>
              </a:xfrm>
              <a:custGeom>
                <a:avLst/>
                <a:gdLst>
                  <a:gd name="T0" fmla="*/ 1 w 112"/>
                  <a:gd name="T1" fmla="*/ 0 h 86"/>
                  <a:gd name="T2" fmla="*/ 0 w 112"/>
                  <a:gd name="T3" fmla="*/ 0 h 86"/>
                  <a:gd name="T4" fmla="*/ 0 w 112"/>
                  <a:gd name="T5" fmla="*/ 0 h 86"/>
                  <a:gd name="T6" fmla="*/ 0 w 112"/>
                  <a:gd name="T7" fmla="*/ 0 h 86"/>
                  <a:gd name="T8" fmla="*/ 0 w 112"/>
                  <a:gd name="T9" fmla="*/ 0 h 86"/>
                  <a:gd name="T10" fmla="*/ 0 w 112"/>
                  <a:gd name="T11" fmla="*/ 0 h 86"/>
                  <a:gd name="T12" fmla="*/ 0 w 112"/>
                  <a:gd name="T13" fmla="*/ 0 h 86"/>
                  <a:gd name="T14" fmla="*/ 1 w 112"/>
                  <a:gd name="T15" fmla="*/ 0 h 86"/>
                  <a:gd name="T16" fmla="*/ 1 w 112"/>
                  <a:gd name="T17" fmla="*/ 0 h 86"/>
                  <a:gd name="T18" fmla="*/ 1 w 112"/>
                  <a:gd name="T19" fmla="*/ 0 h 86"/>
                  <a:gd name="T20" fmla="*/ 1 w 112"/>
                  <a:gd name="T21" fmla="*/ 0 h 8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2"/>
                  <a:gd name="T34" fmla="*/ 0 h 86"/>
                  <a:gd name="T35" fmla="*/ 112 w 112"/>
                  <a:gd name="T36" fmla="*/ 86 h 8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2" h="86">
                    <a:moveTo>
                      <a:pt x="109" y="67"/>
                    </a:moveTo>
                    <a:lnTo>
                      <a:pt x="75" y="62"/>
                    </a:lnTo>
                    <a:lnTo>
                      <a:pt x="43" y="46"/>
                    </a:lnTo>
                    <a:lnTo>
                      <a:pt x="21" y="25"/>
                    </a:lnTo>
                    <a:lnTo>
                      <a:pt x="0" y="0"/>
                    </a:lnTo>
                    <a:lnTo>
                      <a:pt x="15" y="41"/>
                    </a:lnTo>
                    <a:lnTo>
                      <a:pt x="62" y="74"/>
                    </a:lnTo>
                    <a:lnTo>
                      <a:pt x="103" y="86"/>
                    </a:lnTo>
                    <a:lnTo>
                      <a:pt x="112" y="86"/>
                    </a:lnTo>
                    <a:lnTo>
                      <a:pt x="109" y="67"/>
                    </a:lnTo>
                    <a:close/>
                  </a:path>
                </a:pathLst>
              </a:custGeom>
              <a:solidFill>
                <a:srgbClr val="7A94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Freeform 118"/>
              <p:cNvSpPr>
                <a:spLocks/>
              </p:cNvSpPr>
              <p:nvPr/>
            </p:nvSpPr>
            <p:spPr bwMode="auto">
              <a:xfrm>
                <a:off x="2268" y="3370"/>
                <a:ext cx="32" cy="75"/>
              </a:xfrm>
              <a:custGeom>
                <a:avLst/>
                <a:gdLst>
                  <a:gd name="T0" fmla="*/ 0 w 129"/>
                  <a:gd name="T1" fmla="*/ 1 h 378"/>
                  <a:gd name="T2" fmla="*/ 0 w 129"/>
                  <a:gd name="T3" fmla="*/ 1 h 378"/>
                  <a:gd name="T4" fmla="*/ 0 w 129"/>
                  <a:gd name="T5" fmla="*/ 0 h 378"/>
                  <a:gd name="T6" fmla="*/ 0 w 129"/>
                  <a:gd name="T7" fmla="*/ 0 h 378"/>
                  <a:gd name="T8" fmla="*/ 0 w 129"/>
                  <a:gd name="T9" fmla="*/ 0 h 378"/>
                  <a:gd name="T10" fmla="*/ 0 w 129"/>
                  <a:gd name="T11" fmla="*/ 0 h 378"/>
                  <a:gd name="T12" fmla="*/ 0 w 129"/>
                  <a:gd name="T13" fmla="*/ 0 h 378"/>
                  <a:gd name="T14" fmla="*/ 0 w 129"/>
                  <a:gd name="T15" fmla="*/ 0 h 378"/>
                  <a:gd name="T16" fmla="*/ 0 w 129"/>
                  <a:gd name="T17" fmla="*/ 0 h 378"/>
                  <a:gd name="T18" fmla="*/ 0 w 129"/>
                  <a:gd name="T19" fmla="*/ 0 h 378"/>
                  <a:gd name="T20" fmla="*/ 0 w 129"/>
                  <a:gd name="T21" fmla="*/ 0 h 378"/>
                  <a:gd name="T22" fmla="*/ 0 w 129"/>
                  <a:gd name="T23" fmla="*/ 0 h 378"/>
                  <a:gd name="T24" fmla="*/ 0 w 129"/>
                  <a:gd name="T25" fmla="*/ 0 h 378"/>
                  <a:gd name="T26" fmla="*/ 0 w 129"/>
                  <a:gd name="T27" fmla="*/ 0 h 378"/>
                  <a:gd name="T28" fmla="*/ 0 w 129"/>
                  <a:gd name="T29" fmla="*/ 0 h 378"/>
                  <a:gd name="T30" fmla="*/ 0 w 129"/>
                  <a:gd name="T31" fmla="*/ 1 h 378"/>
                  <a:gd name="T32" fmla="*/ 0 w 129"/>
                  <a:gd name="T33" fmla="*/ 1 h 378"/>
                  <a:gd name="T34" fmla="*/ 0 w 129"/>
                  <a:gd name="T35" fmla="*/ 1 h 378"/>
                  <a:gd name="T36" fmla="*/ 0 w 129"/>
                  <a:gd name="T37" fmla="*/ 1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9"/>
                  <a:gd name="T58" fmla="*/ 0 h 378"/>
                  <a:gd name="T59" fmla="*/ 129 w 129"/>
                  <a:gd name="T60" fmla="*/ 378 h 37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9" h="378">
                    <a:moveTo>
                      <a:pt x="0" y="338"/>
                    </a:moveTo>
                    <a:lnTo>
                      <a:pt x="37" y="322"/>
                    </a:lnTo>
                    <a:lnTo>
                      <a:pt x="70" y="294"/>
                    </a:lnTo>
                    <a:lnTo>
                      <a:pt x="92" y="262"/>
                    </a:lnTo>
                    <a:lnTo>
                      <a:pt x="101" y="237"/>
                    </a:lnTo>
                    <a:lnTo>
                      <a:pt x="107" y="197"/>
                    </a:lnTo>
                    <a:lnTo>
                      <a:pt x="107" y="146"/>
                    </a:lnTo>
                    <a:lnTo>
                      <a:pt x="100" y="100"/>
                    </a:lnTo>
                    <a:lnTo>
                      <a:pt x="88" y="60"/>
                    </a:lnTo>
                    <a:lnTo>
                      <a:pt x="70" y="27"/>
                    </a:lnTo>
                    <a:lnTo>
                      <a:pt x="44" y="0"/>
                    </a:lnTo>
                    <a:lnTo>
                      <a:pt x="98" y="30"/>
                    </a:lnTo>
                    <a:lnTo>
                      <a:pt x="129" y="123"/>
                    </a:lnTo>
                    <a:lnTo>
                      <a:pt x="124" y="223"/>
                    </a:lnTo>
                    <a:lnTo>
                      <a:pt x="98" y="292"/>
                    </a:lnTo>
                    <a:lnTo>
                      <a:pt x="48" y="343"/>
                    </a:lnTo>
                    <a:lnTo>
                      <a:pt x="5" y="378"/>
                    </a:lnTo>
                    <a:lnTo>
                      <a:pt x="0" y="338"/>
                    </a:lnTo>
                    <a:close/>
                  </a:path>
                </a:pathLst>
              </a:custGeom>
              <a:solidFill>
                <a:srgbClr val="7A94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119"/>
              <p:cNvSpPr>
                <a:spLocks/>
              </p:cNvSpPr>
              <p:nvPr/>
            </p:nvSpPr>
            <p:spPr bwMode="auto">
              <a:xfrm>
                <a:off x="2219" y="3374"/>
                <a:ext cx="68" cy="58"/>
              </a:xfrm>
              <a:custGeom>
                <a:avLst/>
                <a:gdLst>
                  <a:gd name="T0" fmla="*/ 0 w 272"/>
                  <a:gd name="T1" fmla="*/ 0 h 290"/>
                  <a:gd name="T2" fmla="*/ 0 w 272"/>
                  <a:gd name="T3" fmla="*/ 0 h 290"/>
                  <a:gd name="T4" fmla="*/ 0 w 272"/>
                  <a:gd name="T5" fmla="*/ 0 h 290"/>
                  <a:gd name="T6" fmla="*/ 0 w 272"/>
                  <a:gd name="T7" fmla="*/ 0 h 290"/>
                  <a:gd name="T8" fmla="*/ 0 w 272"/>
                  <a:gd name="T9" fmla="*/ 0 h 290"/>
                  <a:gd name="T10" fmla="*/ 0 w 272"/>
                  <a:gd name="T11" fmla="*/ 0 h 290"/>
                  <a:gd name="T12" fmla="*/ 0 w 272"/>
                  <a:gd name="T13" fmla="*/ 0 h 290"/>
                  <a:gd name="T14" fmla="*/ 0 w 272"/>
                  <a:gd name="T15" fmla="*/ 0 h 290"/>
                  <a:gd name="T16" fmla="*/ 0 w 272"/>
                  <a:gd name="T17" fmla="*/ 0 h 290"/>
                  <a:gd name="T18" fmla="*/ 0 w 272"/>
                  <a:gd name="T19" fmla="*/ 0 h 290"/>
                  <a:gd name="T20" fmla="*/ 1 w 272"/>
                  <a:gd name="T21" fmla="*/ 0 h 290"/>
                  <a:gd name="T22" fmla="*/ 1 w 272"/>
                  <a:gd name="T23" fmla="*/ 0 h 290"/>
                  <a:gd name="T24" fmla="*/ 1 w 272"/>
                  <a:gd name="T25" fmla="*/ 0 h 290"/>
                  <a:gd name="T26" fmla="*/ 1 w 272"/>
                  <a:gd name="T27" fmla="*/ 0 h 290"/>
                  <a:gd name="T28" fmla="*/ 1 w 272"/>
                  <a:gd name="T29" fmla="*/ 0 h 290"/>
                  <a:gd name="T30" fmla="*/ 1 w 272"/>
                  <a:gd name="T31" fmla="*/ 0 h 290"/>
                  <a:gd name="T32" fmla="*/ 1 w 272"/>
                  <a:gd name="T33" fmla="*/ 0 h 290"/>
                  <a:gd name="T34" fmla="*/ 1 w 272"/>
                  <a:gd name="T35" fmla="*/ 0 h 290"/>
                  <a:gd name="T36" fmla="*/ 0 w 272"/>
                  <a:gd name="T37" fmla="*/ 0 h 290"/>
                  <a:gd name="T38" fmla="*/ 0 w 272"/>
                  <a:gd name="T39" fmla="*/ 0 h 290"/>
                  <a:gd name="T40" fmla="*/ 0 w 272"/>
                  <a:gd name="T41" fmla="*/ 0 h 290"/>
                  <a:gd name="T42" fmla="*/ 0 w 272"/>
                  <a:gd name="T43" fmla="*/ 0 h 290"/>
                  <a:gd name="T44" fmla="*/ 0 w 272"/>
                  <a:gd name="T45" fmla="*/ 0 h 29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72"/>
                  <a:gd name="T70" fmla="*/ 0 h 290"/>
                  <a:gd name="T71" fmla="*/ 272 w 272"/>
                  <a:gd name="T72" fmla="*/ 290 h 29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72" h="290">
                    <a:moveTo>
                      <a:pt x="37" y="290"/>
                    </a:moveTo>
                    <a:lnTo>
                      <a:pt x="20" y="274"/>
                    </a:lnTo>
                    <a:lnTo>
                      <a:pt x="9" y="251"/>
                    </a:lnTo>
                    <a:lnTo>
                      <a:pt x="2" y="208"/>
                    </a:lnTo>
                    <a:lnTo>
                      <a:pt x="0" y="148"/>
                    </a:lnTo>
                    <a:lnTo>
                      <a:pt x="5" y="99"/>
                    </a:lnTo>
                    <a:lnTo>
                      <a:pt x="14" y="72"/>
                    </a:lnTo>
                    <a:lnTo>
                      <a:pt x="24" y="55"/>
                    </a:lnTo>
                    <a:lnTo>
                      <a:pt x="42" y="39"/>
                    </a:lnTo>
                    <a:lnTo>
                      <a:pt x="84" y="16"/>
                    </a:lnTo>
                    <a:lnTo>
                      <a:pt x="132" y="6"/>
                    </a:lnTo>
                    <a:lnTo>
                      <a:pt x="177" y="0"/>
                    </a:lnTo>
                    <a:lnTo>
                      <a:pt x="215" y="2"/>
                    </a:lnTo>
                    <a:lnTo>
                      <a:pt x="240" y="13"/>
                    </a:lnTo>
                    <a:lnTo>
                      <a:pt x="261" y="29"/>
                    </a:lnTo>
                    <a:lnTo>
                      <a:pt x="272" y="46"/>
                    </a:lnTo>
                    <a:lnTo>
                      <a:pt x="229" y="23"/>
                    </a:lnTo>
                    <a:lnTo>
                      <a:pt x="112" y="29"/>
                    </a:lnTo>
                    <a:lnTo>
                      <a:pt x="35" y="74"/>
                    </a:lnTo>
                    <a:lnTo>
                      <a:pt x="17" y="180"/>
                    </a:lnTo>
                    <a:lnTo>
                      <a:pt x="27" y="255"/>
                    </a:lnTo>
                    <a:lnTo>
                      <a:pt x="37" y="290"/>
                    </a:lnTo>
                    <a:close/>
                  </a:path>
                </a:pathLst>
              </a:custGeom>
              <a:solidFill>
                <a:srgbClr val="7A94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120"/>
              <p:cNvSpPr>
                <a:spLocks/>
              </p:cNvSpPr>
              <p:nvPr/>
            </p:nvSpPr>
            <p:spPr bwMode="auto">
              <a:xfrm>
                <a:off x="2214" y="3369"/>
                <a:ext cx="69" cy="71"/>
              </a:xfrm>
              <a:custGeom>
                <a:avLst/>
                <a:gdLst>
                  <a:gd name="T0" fmla="*/ 1 w 277"/>
                  <a:gd name="T1" fmla="*/ 0 h 355"/>
                  <a:gd name="T2" fmla="*/ 1 w 277"/>
                  <a:gd name="T3" fmla="*/ 0 h 355"/>
                  <a:gd name="T4" fmla="*/ 1 w 277"/>
                  <a:gd name="T5" fmla="*/ 0 h 355"/>
                  <a:gd name="T6" fmla="*/ 1 w 277"/>
                  <a:gd name="T7" fmla="*/ 0 h 355"/>
                  <a:gd name="T8" fmla="*/ 1 w 277"/>
                  <a:gd name="T9" fmla="*/ 0 h 355"/>
                  <a:gd name="T10" fmla="*/ 0 w 277"/>
                  <a:gd name="T11" fmla="*/ 0 h 355"/>
                  <a:gd name="T12" fmla="*/ 0 w 277"/>
                  <a:gd name="T13" fmla="*/ 0 h 355"/>
                  <a:gd name="T14" fmla="*/ 0 w 277"/>
                  <a:gd name="T15" fmla="*/ 0 h 355"/>
                  <a:gd name="T16" fmla="*/ 0 w 277"/>
                  <a:gd name="T17" fmla="*/ 0 h 355"/>
                  <a:gd name="T18" fmla="*/ 0 w 277"/>
                  <a:gd name="T19" fmla="*/ 0 h 355"/>
                  <a:gd name="T20" fmla="*/ 0 w 277"/>
                  <a:gd name="T21" fmla="*/ 0 h 355"/>
                  <a:gd name="T22" fmla="*/ 0 w 277"/>
                  <a:gd name="T23" fmla="*/ 0 h 355"/>
                  <a:gd name="T24" fmla="*/ 0 w 277"/>
                  <a:gd name="T25" fmla="*/ 0 h 355"/>
                  <a:gd name="T26" fmla="*/ 0 w 277"/>
                  <a:gd name="T27" fmla="*/ 0 h 355"/>
                  <a:gd name="T28" fmla="*/ 0 w 277"/>
                  <a:gd name="T29" fmla="*/ 0 h 355"/>
                  <a:gd name="T30" fmla="*/ 0 w 277"/>
                  <a:gd name="T31" fmla="*/ 1 h 355"/>
                  <a:gd name="T32" fmla="*/ 0 w 277"/>
                  <a:gd name="T33" fmla="*/ 1 h 355"/>
                  <a:gd name="T34" fmla="*/ 0 w 277"/>
                  <a:gd name="T35" fmla="*/ 1 h 355"/>
                  <a:gd name="T36" fmla="*/ 0 w 277"/>
                  <a:gd name="T37" fmla="*/ 1 h 355"/>
                  <a:gd name="T38" fmla="*/ 0 w 277"/>
                  <a:gd name="T39" fmla="*/ 1 h 355"/>
                  <a:gd name="T40" fmla="*/ 0 w 277"/>
                  <a:gd name="T41" fmla="*/ 1 h 355"/>
                  <a:gd name="T42" fmla="*/ 0 w 277"/>
                  <a:gd name="T43" fmla="*/ 1 h 355"/>
                  <a:gd name="T44" fmla="*/ 0 w 277"/>
                  <a:gd name="T45" fmla="*/ 1 h 355"/>
                  <a:gd name="T46" fmla="*/ 0 w 277"/>
                  <a:gd name="T47" fmla="*/ 0 h 355"/>
                  <a:gd name="T48" fmla="*/ 0 w 277"/>
                  <a:gd name="T49" fmla="*/ 0 h 355"/>
                  <a:gd name="T50" fmla="*/ 0 w 277"/>
                  <a:gd name="T51" fmla="*/ 0 h 355"/>
                  <a:gd name="T52" fmla="*/ 0 w 277"/>
                  <a:gd name="T53" fmla="*/ 0 h 355"/>
                  <a:gd name="T54" fmla="*/ 0 w 277"/>
                  <a:gd name="T55" fmla="*/ 0 h 355"/>
                  <a:gd name="T56" fmla="*/ 0 w 277"/>
                  <a:gd name="T57" fmla="*/ 0 h 355"/>
                  <a:gd name="T58" fmla="*/ 1 w 277"/>
                  <a:gd name="T59" fmla="*/ 0 h 355"/>
                  <a:gd name="T60" fmla="*/ 1 w 277"/>
                  <a:gd name="T61" fmla="*/ 0 h 35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77"/>
                  <a:gd name="T94" fmla="*/ 0 h 355"/>
                  <a:gd name="T95" fmla="*/ 277 w 277"/>
                  <a:gd name="T96" fmla="*/ 355 h 35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77" h="355">
                    <a:moveTo>
                      <a:pt x="218" y="0"/>
                    </a:moveTo>
                    <a:lnTo>
                      <a:pt x="253" y="14"/>
                    </a:lnTo>
                    <a:lnTo>
                      <a:pt x="277" y="31"/>
                    </a:lnTo>
                    <a:lnTo>
                      <a:pt x="247" y="17"/>
                    </a:lnTo>
                    <a:lnTo>
                      <a:pt x="209" y="15"/>
                    </a:lnTo>
                    <a:lnTo>
                      <a:pt x="158" y="19"/>
                    </a:lnTo>
                    <a:lnTo>
                      <a:pt x="99" y="34"/>
                    </a:lnTo>
                    <a:lnTo>
                      <a:pt x="57" y="56"/>
                    </a:lnTo>
                    <a:lnTo>
                      <a:pt x="35" y="73"/>
                    </a:lnTo>
                    <a:lnTo>
                      <a:pt x="26" y="100"/>
                    </a:lnTo>
                    <a:lnTo>
                      <a:pt x="18" y="142"/>
                    </a:lnTo>
                    <a:lnTo>
                      <a:pt x="14" y="188"/>
                    </a:lnTo>
                    <a:lnTo>
                      <a:pt x="18" y="242"/>
                    </a:lnTo>
                    <a:lnTo>
                      <a:pt x="27" y="285"/>
                    </a:lnTo>
                    <a:lnTo>
                      <a:pt x="41" y="309"/>
                    </a:lnTo>
                    <a:lnTo>
                      <a:pt x="59" y="325"/>
                    </a:lnTo>
                    <a:lnTo>
                      <a:pt x="82" y="337"/>
                    </a:lnTo>
                    <a:lnTo>
                      <a:pt x="115" y="342"/>
                    </a:lnTo>
                    <a:lnTo>
                      <a:pt x="134" y="342"/>
                    </a:lnTo>
                    <a:lnTo>
                      <a:pt x="134" y="355"/>
                    </a:lnTo>
                    <a:lnTo>
                      <a:pt x="106" y="350"/>
                    </a:lnTo>
                    <a:lnTo>
                      <a:pt x="82" y="342"/>
                    </a:lnTo>
                    <a:lnTo>
                      <a:pt x="54" y="328"/>
                    </a:lnTo>
                    <a:lnTo>
                      <a:pt x="33" y="309"/>
                    </a:lnTo>
                    <a:lnTo>
                      <a:pt x="18" y="281"/>
                    </a:lnTo>
                    <a:lnTo>
                      <a:pt x="0" y="219"/>
                    </a:lnTo>
                    <a:lnTo>
                      <a:pt x="9" y="90"/>
                    </a:lnTo>
                    <a:lnTo>
                      <a:pt x="33" y="47"/>
                    </a:lnTo>
                    <a:lnTo>
                      <a:pt x="112" y="14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BDC9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Freeform 121"/>
              <p:cNvSpPr>
                <a:spLocks/>
              </p:cNvSpPr>
              <p:nvPr/>
            </p:nvSpPr>
            <p:spPr bwMode="auto">
              <a:xfrm>
                <a:off x="2269" y="3378"/>
                <a:ext cx="24" cy="56"/>
              </a:xfrm>
              <a:custGeom>
                <a:avLst/>
                <a:gdLst>
                  <a:gd name="T0" fmla="*/ 0 w 95"/>
                  <a:gd name="T1" fmla="*/ 0 h 284"/>
                  <a:gd name="T2" fmla="*/ 0 w 95"/>
                  <a:gd name="T3" fmla="*/ 0 h 284"/>
                  <a:gd name="T4" fmla="*/ 0 w 95"/>
                  <a:gd name="T5" fmla="*/ 0 h 284"/>
                  <a:gd name="T6" fmla="*/ 0 w 95"/>
                  <a:gd name="T7" fmla="*/ 0 h 284"/>
                  <a:gd name="T8" fmla="*/ 0 w 95"/>
                  <a:gd name="T9" fmla="*/ 0 h 284"/>
                  <a:gd name="T10" fmla="*/ 0 w 95"/>
                  <a:gd name="T11" fmla="*/ 0 h 284"/>
                  <a:gd name="T12" fmla="*/ 0 w 95"/>
                  <a:gd name="T13" fmla="*/ 0 h 284"/>
                  <a:gd name="T14" fmla="*/ 0 w 95"/>
                  <a:gd name="T15" fmla="*/ 0 h 284"/>
                  <a:gd name="T16" fmla="*/ 0 w 95"/>
                  <a:gd name="T17" fmla="*/ 0 h 284"/>
                  <a:gd name="T18" fmla="*/ 1 w 95"/>
                  <a:gd name="T19" fmla="*/ 0 h 284"/>
                  <a:gd name="T20" fmla="*/ 1 w 95"/>
                  <a:gd name="T21" fmla="*/ 0 h 284"/>
                  <a:gd name="T22" fmla="*/ 1 w 95"/>
                  <a:gd name="T23" fmla="*/ 0 h 284"/>
                  <a:gd name="T24" fmla="*/ 1 w 95"/>
                  <a:gd name="T25" fmla="*/ 0 h 284"/>
                  <a:gd name="T26" fmla="*/ 0 w 95"/>
                  <a:gd name="T27" fmla="*/ 0 h 284"/>
                  <a:gd name="T28" fmla="*/ 0 w 95"/>
                  <a:gd name="T29" fmla="*/ 0 h 284"/>
                  <a:gd name="T30" fmla="*/ 0 w 95"/>
                  <a:gd name="T31" fmla="*/ 0 h 284"/>
                  <a:gd name="T32" fmla="*/ 0 w 95"/>
                  <a:gd name="T33" fmla="*/ 0 h 2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5"/>
                  <a:gd name="T52" fmla="*/ 0 h 284"/>
                  <a:gd name="T53" fmla="*/ 95 w 95"/>
                  <a:gd name="T54" fmla="*/ 284 h 2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5" h="284">
                    <a:moveTo>
                      <a:pt x="64" y="0"/>
                    </a:moveTo>
                    <a:lnTo>
                      <a:pt x="74" y="22"/>
                    </a:lnTo>
                    <a:lnTo>
                      <a:pt x="83" y="58"/>
                    </a:lnTo>
                    <a:lnTo>
                      <a:pt x="71" y="211"/>
                    </a:lnTo>
                    <a:lnTo>
                      <a:pt x="0" y="279"/>
                    </a:lnTo>
                    <a:lnTo>
                      <a:pt x="2" y="284"/>
                    </a:lnTo>
                    <a:lnTo>
                      <a:pt x="19" y="280"/>
                    </a:lnTo>
                    <a:lnTo>
                      <a:pt x="45" y="260"/>
                    </a:lnTo>
                    <a:lnTo>
                      <a:pt x="73" y="236"/>
                    </a:lnTo>
                    <a:lnTo>
                      <a:pt x="87" y="211"/>
                    </a:lnTo>
                    <a:lnTo>
                      <a:pt x="93" y="174"/>
                    </a:lnTo>
                    <a:lnTo>
                      <a:pt x="95" y="113"/>
                    </a:lnTo>
                    <a:lnTo>
                      <a:pt x="91" y="72"/>
                    </a:lnTo>
                    <a:lnTo>
                      <a:pt x="82" y="35"/>
                    </a:lnTo>
                    <a:lnTo>
                      <a:pt x="73" y="1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BDC9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Freeform 122"/>
              <p:cNvSpPr>
                <a:spLocks/>
              </p:cNvSpPr>
              <p:nvPr/>
            </p:nvSpPr>
            <p:spPr bwMode="auto">
              <a:xfrm>
                <a:off x="2222" y="3376"/>
                <a:ext cx="69" cy="62"/>
              </a:xfrm>
              <a:custGeom>
                <a:avLst/>
                <a:gdLst>
                  <a:gd name="T0" fmla="*/ 1 w 276"/>
                  <a:gd name="T1" fmla="*/ 0 h 309"/>
                  <a:gd name="T2" fmla="*/ 0 w 276"/>
                  <a:gd name="T3" fmla="*/ 0 h 309"/>
                  <a:gd name="T4" fmla="*/ 0 w 276"/>
                  <a:gd name="T5" fmla="*/ 0 h 309"/>
                  <a:gd name="T6" fmla="*/ 0 w 276"/>
                  <a:gd name="T7" fmla="*/ 0 h 309"/>
                  <a:gd name="T8" fmla="*/ 0 w 276"/>
                  <a:gd name="T9" fmla="*/ 0 h 309"/>
                  <a:gd name="T10" fmla="*/ 0 w 276"/>
                  <a:gd name="T11" fmla="*/ 0 h 309"/>
                  <a:gd name="T12" fmla="*/ 0 w 276"/>
                  <a:gd name="T13" fmla="*/ 0 h 309"/>
                  <a:gd name="T14" fmla="*/ 0 w 276"/>
                  <a:gd name="T15" fmla="*/ 0 h 309"/>
                  <a:gd name="T16" fmla="*/ 0 w 276"/>
                  <a:gd name="T17" fmla="*/ 0 h 309"/>
                  <a:gd name="T18" fmla="*/ 0 w 276"/>
                  <a:gd name="T19" fmla="*/ 0 h 309"/>
                  <a:gd name="T20" fmla="*/ 0 w 276"/>
                  <a:gd name="T21" fmla="*/ 0 h 309"/>
                  <a:gd name="T22" fmla="*/ 0 w 276"/>
                  <a:gd name="T23" fmla="*/ 0 h 309"/>
                  <a:gd name="T24" fmla="*/ 0 w 276"/>
                  <a:gd name="T25" fmla="*/ 0 h 309"/>
                  <a:gd name="T26" fmla="*/ 1 w 276"/>
                  <a:gd name="T27" fmla="*/ 0 h 309"/>
                  <a:gd name="T28" fmla="*/ 1 w 276"/>
                  <a:gd name="T29" fmla="*/ 0 h 309"/>
                  <a:gd name="T30" fmla="*/ 1 w 276"/>
                  <a:gd name="T31" fmla="*/ 0 h 309"/>
                  <a:gd name="T32" fmla="*/ 1 w 276"/>
                  <a:gd name="T33" fmla="*/ 0 h 309"/>
                  <a:gd name="T34" fmla="*/ 1 w 276"/>
                  <a:gd name="T35" fmla="*/ 0 h 309"/>
                  <a:gd name="T36" fmla="*/ 1 w 276"/>
                  <a:gd name="T37" fmla="*/ 0 h 309"/>
                  <a:gd name="T38" fmla="*/ 1 w 276"/>
                  <a:gd name="T39" fmla="*/ 0 h 309"/>
                  <a:gd name="T40" fmla="*/ 1 w 276"/>
                  <a:gd name="T41" fmla="*/ 0 h 309"/>
                  <a:gd name="T42" fmla="*/ 1 w 276"/>
                  <a:gd name="T43" fmla="*/ 0 h 309"/>
                  <a:gd name="T44" fmla="*/ 1 w 276"/>
                  <a:gd name="T45" fmla="*/ 0 h 309"/>
                  <a:gd name="T46" fmla="*/ 1 w 276"/>
                  <a:gd name="T47" fmla="*/ 0 h 309"/>
                  <a:gd name="T48" fmla="*/ 1 w 276"/>
                  <a:gd name="T49" fmla="*/ 0 h 309"/>
                  <a:gd name="T50" fmla="*/ 1 w 276"/>
                  <a:gd name="T51" fmla="*/ 0 h 309"/>
                  <a:gd name="T52" fmla="*/ 1 w 276"/>
                  <a:gd name="T53" fmla="*/ 0 h 309"/>
                  <a:gd name="T54" fmla="*/ 1 w 276"/>
                  <a:gd name="T55" fmla="*/ 0 h 309"/>
                  <a:gd name="T56" fmla="*/ 1 w 276"/>
                  <a:gd name="T57" fmla="*/ 0 h 309"/>
                  <a:gd name="T58" fmla="*/ 1 w 276"/>
                  <a:gd name="T59" fmla="*/ 0 h 309"/>
                  <a:gd name="T60" fmla="*/ 1 w 276"/>
                  <a:gd name="T61" fmla="*/ 0 h 309"/>
                  <a:gd name="T62" fmla="*/ 1 w 276"/>
                  <a:gd name="T63" fmla="*/ 0 h 309"/>
                  <a:gd name="T64" fmla="*/ 1 w 276"/>
                  <a:gd name="T65" fmla="*/ 0 h 309"/>
                  <a:gd name="T66" fmla="*/ 1 w 276"/>
                  <a:gd name="T67" fmla="*/ 0 h 309"/>
                  <a:gd name="T68" fmla="*/ 1 w 276"/>
                  <a:gd name="T69" fmla="*/ 0 h 309"/>
                  <a:gd name="T70" fmla="*/ 1 w 276"/>
                  <a:gd name="T71" fmla="*/ 0 h 309"/>
                  <a:gd name="T72" fmla="*/ 1 w 276"/>
                  <a:gd name="T73" fmla="*/ 0 h 309"/>
                  <a:gd name="T74" fmla="*/ 1 w 276"/>
                  <a:gd name="T75" fmla="*/ 0 h 309"/>
                  <a:gd name="T76" fmla="*/ 1 w 276"/>
                  <a:gd name="T77" fmla="*/ 0 h 309"/>
                  <a:gd name="T78" fmla="*/ 1 w 276"/>
                  <a:gd name="T79" fmla="*/ 0 h 309"/>
                  <a:gd name="T80" fmla="*/ 1 w 276"/>
                  <a:gd name="T81" fmla="*/ 0 h 309"/>
                  <a:gd name="T82" fmla="*/ 1 w 276"/>
                  <a:gd name="T83" fmla="*/ 0 h 309"/>
                  <a:gd name="T84" fmla="*/ 1 w 276"/>
                  <a:gd name="T85" fmla="*/ 0 h 309"/>
                  <a:gd name="T86" fmla="*/ 1 w 276"/>
                  <a:gd name="T87" fmla="*/ 0 h 309"/>
                  <a:gd name="T88" fmla="*/ 1 w 276"/>
                  <a:gd name="T89" fmla="*/ 0 h 309"/>
                  <a:gd name="T90" fmla="*/ 1 w 276"/>
                  <a:gd name="T91" fmla="*/ 0 h 309"/>
                  <a:gd name="T92" fmla="*/ 1 w 276"/>
                  <a:gd name="T93" fmla="*/ 0 h 309"/>
                  <a:gd name="T94" fmla="*/ 0 w 276"/>
                  <a:gd name="T95" fmla="*/ 0 h 309"/>
                  <a:gd name="T96" fmla="*/ 0 w 276"/>
                  <a:gd name="T97" fmla="*/ 0 h 309"/>
                  <a:gd name="T98" fmla="*/ 0 w 276"/>
                  <a:gd name="T99" fmla="*/ 0 h 309"/>
                  <a:gd name="T100" fmla="*/ 0 w 276"/>
                  <a:gd name="T101" fmla="*/ 0 h 309"/>
                  <a:gd name="T102" fmla="*/ 0 w 276"/>
                  <a:gd name="T103" fmla="*/ 0 h 309"/>
                  <a:gd name="T104" fmla="*/ 0 w 276"/>
                  <a:gd name="T105" fmla="*/ 0 h 309"/>
                  <a:gd name="T106" fmla="*/ 0 w 276"/>
                  <a:gd name="T107" fmla="*/ 0 h 309"/>
                  <a:gd name="T108" fmla="*/ 0 w 276"/>
                  <a:gd name="T109" fmla="*/ 0 h 309"/>
                  <a:gd name="T110" fmla="*/ 0 w 276"/>
                  <a:gd name="T111" fmla="*/ 0 h 309"/>
                  <a:gd name="T112" fmla="*/ 0 w 276"/>
                  <a:gd name="T113" fmla="*/ 0 h 309"/>
                  <a:gd name="T114" fmla="*/ 0 w 276"/>
                  <a:gd name="T115" fmla="*/ 0 h 309"/>
                  <a:gd name="T116" fmla="*/ 0 w 276"/>
                  <a:gd name="T117" fmla="*/ 0 h 309"/>
                  <a:gd name="T118" fmla="*/ 0 w 276"/>
                  <a:gd name="T119" fmla="*/ 0 h 309"/>
                  <a:gd name="T120" fmla="*/ 1 w 276"/>
                  <a:gd name="T121" fmla="*/ 0 h 309"/>
                  <a:gd name="T122" fmla="*/ 1 w 276"/>
                  <a:gd name="T123" fmla="*/ 0 h 30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6"/>
                  <a:gd name="T187" fmla="*/ 0 h 309"/>
                  <a:gd name="T188" fmla="*/ 276 w 276"/>
                  <a:gd name="T189" fmla="*/ 309 h 30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6" h="309">
                    <a:moveTo>
                      <a:pt x="106" y="281"/>
                    </a:moveTo>
                    <a:lnTo>
                      <a:pt x="104" y="281"/>
                    </a:lnTo>
                    <a:lnTo>
                      <a:pt x="103" y="281"/>
                    </a:lnTo>
                    <a:lnTo>
                      <a:pt x="99" y="281"/>
                    </a:lnTo>
                    <a:lnTo>
                      <a:pt x="94" y="282"/>
                    </a:lnTo>
                    <a:lnTo>
                      <a:pt x="89" y="281"/>
                    </a:lnTo>
                    <a:lnTo>
                      <a:pt x="83" y="281"/>
                    </a:lnTo>
                    <a:lnTo>
                      <a:pt x="76" y="281"/>
                    </a:lnTo>
                    <a:lnTo>
                      <a:pt x="71" y="281"/>
                    </a:lnTo>
                    <a:lnTo>
                      <a:pt x="63" y="278"/>
                    </a:lnTo>
                    <a:lnTo>
                      <a:pt x="57" y="276"/>
                    </a:lnTo>
                    <a:lnTo>
                      <a:pt x="49" y="272"/>
                    </a:lnTo>
                    <a:lnTo>
                      <a:pt x="45" y="267"/>
                    </a:lnTo>
                    <a:lnTo>
                      <a:pt x="38" y="262"/>
                    </a:lnTo>
                    <a:lnTo>
                      <a:pt x="33" y="255"/>
                    </a:lnTo>
                    <a:lnTo>
                      <a:pt x="30" y="250"/>
                    </a:lnTo>
                    <a:lnTo>
                      <a:pt x="30" y="246"/>
                    </a:lnTo>
                    <a:lnTo>
                      <a:pt x="28" y="241"/>
                    </a:lnTo>
                    <a:lnTo>
                      <a:pt x="28" y="237"/>
                    </a:lnTo>
                    <a:lnTo>
                      <a:pt x="26" y="229"/>
                    </a:lnTo>
                    <a:lnTo>
                      <a:pt x="25" y="223"/>
                    </a:lnTo>
                    <a:lnTo>
                      <a:pt x="25" y="217"/>
                    </a:lnTo>
                    <a:lnTo>
                      <a:pt x="24" y="211"/>
                    </a:lnTo>
                    <a:lnTo>
                      <a:pt x="23" y="204"/>
                    </a:lnTo>
                    <a:lnTo>
                      <a:pt x="22" y="198"/>
                    </a:lnTo>
                    <a:lnTo>
                      <a:pt x="22" y="192"/>
                    </a:lnTo>
                    <a:lnTo>
                      <a:pt x="22" y="185"/>
                    </a:lnTo>
                    <a:lnTo>
                      <a:pt x="21" y="179"/>
                    </a:lnTo>
                    <a:lnTo>
                      <a:pt x="21" y="173"/>
                    </a:lnTo>
                    <a:lnTo>
                      <a:pt x="21" y="165"/>
                    </a:lnTo>
                    <a:lnTo>
                      <a:pt x="21" y="160"/>
                    </a:lnTo>
                    <a:lnTo>
                      <a:pt x="21" y="152"/>
                    </a:lnTo>
                    <a:lnTo>
                      <a:pt x="21" y="146"/>
                    </a:lnTo>
                    <a:lnTo>
                      <a:pt x="21" y="140"/>
                    </a:lnTo>
                    <a:lnTo>
                      <a:pt x="22" y="134"/>
                    </a:lnTo>
                    <a:lnTo>
                      <a:pt x="22" y="127"/>
                    </a:lnTo>
                    <a:lnTo>
                      <a:pt x="22" y="121"/>
                    </a:lnTo>
                    <a:lnTo>
                      <a:pt x="23" y="115"/>
                    </a:lnTo>
                    <a:lnTo>
                      <a:pt x="25" y="110"/>
                    </a:lnTo>
                    <a:lnTo>
                      <a:pt x="25" y="103"/>
                    </a:lnTo>
                    <a:lnTo>
                      <a:pt x="26" y="98"/>
                    </a:lnTo>
                    <a:lnTo>
                      <a:pt x="27" y="93"/>
                    </a:lnTo>
                    <a:lnTo>
                      <a:pt x="30" y="88"/>
                    </a:lnTo>
                    <a:lnTo>
                      <a:pt x="32" y="79"/>
                    </a:lnTo>
                    <a:lnTo>
                      <a:pt x="38" y="72"/>
                    </a:lnTo>
                    <a:lnTo>
                      <a:pt x="43" y="65"/>
                    </a:lnTo>
                    <a:lnTo>
                      <a:pt x="49" y="61"/>
                    </a:lnTo>
                    <a:lnTo>
                      <a:pt x="52" y="58"/>
                    </a:lnTo>
                    <a:lnTo>
                      <a:pt x="56" y="55"/>
                    </a:lnTo>
                    <a:lnTo>
                      <a:pt x="60" y="53"/>
                    </a:lnTo>
                    <a:lnTo>
                      <a:pt x="65" y="51"/>
                    </a:lnTo>
                    <a:lnTo>
                      <a:pt x="69" y="48"/>
                    </a:lnTo>
                    <a:lnTo>
                      <a:pt x="74" y="47"/>
                    </a:lnTo>
                    <a:lnTo>
                      <a:pt x="80" y="44"/>
                    </a:lnTo>
                    <a:lnTo>
                      <a:pt x="86" y="43"/>
                    </a:lnTo>
                    <a:lnTo>
                      <a:pt x="91" y="39"/>
                    </a:lnTo>
                    <a:lnTo>
                      <a:pt x="98" y="37"/>
                    </a:lnTo>
                    <a:lnTo>
                      <a:pt x="104" y="34"/>
                    </a:lnTo>
                    <a:lnTo>
                      <a:pt x="111" y="33"/>
                    </a:lnTo>
                    <a:lnTo>
                      <a:pt x="117" y="30"/>
                    </a:lnTo>
                    <a:lnTo>
                      <a:pt x="125" y="29"/>
                    </a:lnTo>
                    <a:lnTo>
                      <a:pt x="131" y="28"/>
                    </a:lnTo>
                    <a:lnTo>
                      <a:pt x="139" y="27"/>
                    </a:lnTo>
                    <a:lnTo>
                      <a:pt x="145" y="23"/>
                    </a:lnTo>
                    <a:lnTo>
                      <a:pt x="152" y="23"/>
                    </a:lnTo>
                    <a:lnTo>
                      <a:pt x="158" y="21"/>
                    </a:lnTo>
                    <a:lnTo>
                      <a:pt x="165" y="20"/>
                    </a:lnTo>
                    <a:lnTo>
                      <a:pt x="171" y="19"/>
                    </a:lnTo>
                    <a:lnTo>
                      <a:pt x="178" y="19"/>
                    </a:lnTo>
                    <a:lnTo>
                      <a:pt x="185" y="19"/>
                    </a:lnTo>
                    <a:lnTo>
                      <a:pt x="191" y="19"/>
                    </a:lnTo>
                    <a:lnTo>
                      <a:pt x="196" y="19"/>
                    </a:lnTo>
                    <a:lnTo>
                      <a:pt x="202" y="19"/>
                    </a:lnTo>
                    <a:lnTo>
                      <a:pt x="207" y="19"/>
                    </a:lnTo>
                    <a:lnTo>
                      <a:pt x="212" y="21"/>
                    </a:lnTo>
                    <a:lnTo>
                      <a:pt x="216" y="22"/>
                    </a:lnTo>
                    <a:lnTo>
                      <a:pt x="220" y="23"/>
                    </a:lnTo>
                    <a:lnTo>
                      <a:pt x="223" y="27"/>
                    </a:lnTo>
                    <a:lnTo>
                      <a:pt x="227" y="29"/>
                    </a:lnTo>
                    <a:lnTo>
                      <a:pt x="231" y="34"/>
                    </a:lnTo>
                    <a:lnTo>
                      <a:pt x="236" y="42"/>
                    </a:lnTo>
                    <a:lnTo>
                      <a:pt x="240" y="49"/>
                    </a:lnTo>
                    <a:lnTo>
                      <a:pt x="244" y="59"/>
                    </a:lnTo>
                    <a:lnTo>
                      <a:pt x="245" y="63"/>
                    </a:lnTo>
                    <a:lnTo>
                      <a:pt x="246" y="67"/>
                    </a:lnTo>
                    <a:lnTo>
                      <a:pt x="247" y="72"/>
                    </a:lnTo>
                    <a:lnTo>
                      <a:pt x="249" y="78"/>
                    </a:lnTo>
                    <a:lnTo>
                      <a:pt x="250" y="83"/>
                    </a:lnTo>
                    <a:lnTo>
                      <a:pt x="250" y="90"/>
                    </a:lnTo>
                    <a:lnTo>
                      <a:pt x="251" y="95"/>
                    </a:lnTo>
                    <a:lnTo>
                      <a:pt x="253" y="101"/>
                    </a:lnTo>
                    <a:lnTo>
                      <a:pt x="253" y="107"/>
                    </a:lnTo>
                    <a:lnTo>
                      <a:pt x="253" y="111"/>
                    </a:lnTo>
                    <a:lnTo>
                      <a:pt x="253" y="116"/>
                    </a:lnTo>
                    <a:lnTo>
                      <a:pt x="254" y="123"/>
                    </a:lnTo>
                    <a:lnTo>
                      <a:pt x="254" y="128"/>
                    </a:lnTo>
                    <a:lnTo>
                      <a:pt x="254" y="134"/>
                    </a:lnTo>
                    <a:lnTo>
                      <a:pt x="254" y="141"/>
                    </a:lnTo>
                    <a:lnTo>
                      <a:pt x="254" y="146"/>
                    </a:lnTo>
                    <a:lnTo>
                      <a:pt x="254" y="151"/>
                    </a:lnTo>
                    <a:lnTo>
                      <a:pt x="253" y="157"/>
                    </a:lnTo>
                    <a:lnTo>
                      <a:pt x="252" y="162"/>
                    </a:lnTo>
                    <a:lnTo>
                      <a:pt x="252" y="168"/>
                    </a:lnTo>
                    <a:lnTo>
                      <a:pt x="251" y="174"/>
                    </a:lnTo>
                    <a:lnTo>
                      <a:pt x="250" y="179"/>
                    </a:lnTo>
                    <a:lnTo>
                      <a:pt x="250" y="184"/>
                    </a:lnTo>
                    <a:lnTo>
                      <a:pt x="250" y="190"/>
                    </a:lnTo>
                    <a:lnTo>
                      <a:pt x="246" y="198"/>
                    </a:lnTo>
                    <a:lnTo>
                      <a:pt x="243" y="207"/>
                    </a:lnTo>
                    <a:lnTo>
                      <a:pt x="238" y="214"/>
                    </a:lnTo>
                    <a:lnTo>
                      <a:pt x="234" y="223"/>
                    </a:lnTo>
                    <a:lnTo>
                      <a:pt x="228" y="228"/>
                    </a:lnTo>
                    <a:lnTo>
                      <a:pt x="222" y="236"/>
                    </a:lnTo>
                    <a:lnTo>
                      <a:pt x="216" y="241"/>
                    </a:lnTo>
                    <a:lnTo>
                      <a:pt x="210" y="246"/>
                    </a:lnTo>
                    <a:lnTo>
                      <a:pt x="204" y="249"/>
                    </a:lnTo>
                    <a:lnTo>
                      <a:pt x="198" y="254"/>
                    </a:lnTo>
                    <a:lnTo>
                      <a:pt x="192" y="257"/>
                    </a:lnTo>
                    <a:lnTo>
                      <a:pt x="188" y="261"/>
                    </a:lnTo>
                    <a:lnTo>
                      <a:pt x="181" y="264"/>
                    </a:lnTo>
                    <a:lnTo>
                      <a:pt x="179" y="266"/>
                    </a:lnTo>
                    <a:lnTo>
                      <a:pt x="182" y="296"/>
                    </a:lnTo>
                    <a:lnTo>
                      <a:pt x="182" y="295"/>
                    </a:lnTo>
                    <a:lnTo>
                      <a:pt x="185" y="293"/>
                    </a:lnTo>
                    <a:lnTo>
                      <a:pt x="188" y="291"/>
                    </a:lnTo>
                    <a:lnTo>
                      <a:pt x="194" y="288"/>
                    </a:lnTo>
                    <a:lnTo>
                      <a:pt x="199" y="282"/>
                    </a:lnTo>
                    <a:lnTo>
                      <a:pt x="207" y="278"/>
                    </a:lnTo>
                    <a:lnTo>
                      <a:pt x="215" y="272"/>
                    </a:lnTo>
                    <a:lnTo>
                      <a:pt x="223" y="267"/>
                    </a:lnTo>
                    <a:lnTo>
                      <a:pt x="231" y="259"/>
                    </a:lnTo>
                    <a:lnTo>
                      <a:pt x="239" y="253"/>
                    </a:lnTo>
                    <a:lnTo>
                      <a:pt x="246" y="244"/>
                    </a:lnTo>
                    <a:lnTo>
                      <a:pt x="254" y="237"/>
                    </a:lnTo>
                    <a:lnTo>
                      <a:pt x="259" y="227"/>
                    </a:lnTo>
                    <a:lnTo>
                      <a:pt x="265" y="218"/>
                    </a:lnTo>
                    <a:lnTo>
                      <a:pt x="268" y="209"/>
                    </a:lnTo>
                    <a:lnTo>
                      <a:pt x="272" y="200"/>
                    </a:lnTo>
                    <a:lnTo>
                      <a:pt x="272" y="194"/>
                    </a:lnTo>
                    <a:lnTo>
                      <a:pt x="272" y="190"/>
                    </a:lnTo>
                    <a:lnTo>
                      <a:pt x="272" y="183"/>
                    </a:lnTo>
                    <a:lnTo>
                      <a:pt x="273" y="178"/>
                    </a:lnTo>
                    <a:lnTo>
                      <a:pt x="273" y="171"/>
                    </a:lnTo>
                    <a:lnTo>
                      <a:pt x="274" y="164"/>
                    </a:lnTo>
                    <a:lnTo>
                      <a:pt x="275" y="157"/>
                    </a:lnTo>
                    <a:lnTo>
                      <a:pt x="276" y="150"/>
                    </a:lnTo>
                    <a:lnTo>
                      <a:pt x="276" y="143"/>
                    </a:lnTo>
                    <a:lnTo>
                      <a:pt x="276" y="135"/>
                    </a:lnTo>
                    <a:lnTo>
                      <a:pt x="276" y="128"/>
                    </a:lnTo>
                    <a:lnTo>
                      <a:pt x="276" y="121"/>
                    </a:lnTo>
                    <a:lnTo>
                      <a:pt x="275" y="113"/>
                    </a:lnTo>
                    <a:lnTo>
                      <a:pt x="275" y="107"/>
                    </a:lnTo>
                    <a:lnTo>
                      <a:pt x="275" y="98"/>
                    </a:lnTo>
                    <a:lnTo>
                      <a:pt x="275" y="92"/>
                    </a:lnTo>
                    <a:lnTo>
                      <a:pt x="273" y="83"/>
                    </a:lnTo>
                    <a:lnTo>
                      <a:pt x="272" y="76"/>
                    </a:lnTo>
                    <a:lnTo>
                      <a:pt x="270" y="68"/>
                    </a:lnTo>
                    <a:lnTo>
                      <a:pt x="269" y="63"/>
                    </a:lnTo>
                    <a:lnTo>
                      <a:pt x="268" y="54"/>
                    </a:lnTo>
                    <a:lnTo>
                      <a:pt x="266" y="48"/>
                    </a:lnTo>
                    <a:lnTo>
                      <a:pt x="263" y="43"/>
                    </a:lnTo>
                    <a:lnTo>
                      <a:pt x="262" y="37"/>
                    </a:lnTo>
                    <a:lnTo>
                      <a:pt x="258" y="31"/>
                    </a:lnTo>
                    <a:lnTo>
                      <a:pt x="255" y="26"/>
                    </a:lnTo>
                    <a:lnTo>
                      <a:pt x="252" y="21"/>
                    </a:lnTo>
                    <a:lnTo>
                      <a:pt x="249" y="18"/>
                    </a:lnTo>
                    <a:lnTo>
                      <a:pt x="244" y="14"/>
                    </a:lnTo>
                    <a:lnTo>
                      <a:pt x="240" y="11"/>
                    </a:lnTo>
                    <a:lnTo>
                      <a:pt x="235" y="9"/>
                    </a:lnTo>
                    <a:lnTo>
                      <a:pt x="231" y="7"/>
                    </a:lnTo>
                    <a:lnTo>
                      <a:pt x="224" y="4"/>
                    </a:lnTo>
                    <a:lnTo>
                      <a:pt x="218" y="4"/>
                    </a:lnTo>
                    <a:lnTo>
                      <a:pt x="211" y="2"/>
                    </a:lnTo>
                    <a:lnTo>
                      <a:pt x="204" y="1"/>
                    </a:lnTo>
                    <a:lnTo>
                      <a:pt x="196" y="0"/>
                    </a:lnTo>
                    <a:lnTo>
                      <a:pt x="189" y="0"/>
                    </a:lnTo>
                    <a:lnTo>
                      <a:pt x="181" y="0"/>
                    </a:lnTo>
                    <a:lnTo>
                      <a:pt x="172" y="0"/>
                    </a:lnTo>
                    <a:lnTo>
                      <a:pt x="163" y="0"/>
                    </a:lnTo>
                    <a:lnTo>
                      <a:pt x="155" y="0"/>
                    </a:lnTo>
                    <a:lnTo>
                      <a:pt x="147" y="1"/>
                    </a:lnTo>
                    <a:lnTo>
                      <a:pt x="139" y="3"/>
                    </a:lnTo>
                    <a:lnTo>
                      <a:pt x="130" y="4"/>
                    </a:lnTo>
                    <a:lnTo>
                      <a:pt x="122" y="5"/>
                    </a:lnTo>
                    <a:lnTo>
                      <a:pt x="113" y="7"/>
                    </a:lnTo>
                    <a:lnTo>
                      <a:pt x="105" y="10"/>
                    </a:lnTo>
                    <a:lnTo>
                      <a:pt x="96" y="12"/>
                    </a:lnTo>
                    <a:lnTo>
                      <a:pt x="88" y="14"/>
                    </a:lnTo>
                    <a:lnTo>
                      <a:pt x="80" y="16"/>
                    </a:lnTo>
                    <a:lnTo>
                      <a:pt x="72" y="19"/>
                    </a:lnTo>
                    <a:lnTo>
                      <a:pt x="65" y="21"/>
                    </a:lnTo>
                    <a:lnTo>
                      <a:pt x="58" y="25"/>
                    </a:lnTo>
                    <a:lnTo>
                      <a:pt x="51" y="29"/>
                    </a:lnTo>
                    <a:lnTo>
                      <a:pt x="45" y="33"/>
                    </a:lnTo>
                    <a:lnTo>
                      <a:pt x="39" y="35"/>
                    </a:lnTo>
                    <a:lnTo>
                      <a:pt x="33" y="39"/>
                    </a:lnTo>
                    <a:lnTo>
                      <a:pt x="27" y="44"/>
                    </a:lnTo>
                    <a:lnTo>
                      <a:pt x="24" y="48"/>
                    </a:lnTo>
                    <a:lnTo>
                      <a:pt x="19" y="53"/>
                    </a:lnTo>
                    <a:lnTo>
                      <a:pt x="16" y="58"/>
                    </a:lnTo>
                    <a:lnTo>
                      <a:pt x="14" y="63"/>
                    </a:lnTo>
                    <a:lnTo>
                      <a:pt x="13" y="68"/>
                    </a:lnTo>
                    <a:lnTo>
                      <a:pt x="11" y="72"/>
                    </a:lnTo>
                    <a:lnTo>
                      <a:pt x="10" y="78"/>
                    </a:lnTo>
                    <a:lnTo>
                      <a:pt x="8" y="84"/>
                    </a:lnTo>
                    <a:lnTo>
                      <a:pt x="8" y="91"/>
                    </a:lnTo>
                    <a:lnTo>
                      <a:pt x="6" y="97"/>
                    </a:lnTo>
                    <a:lnTo>
                      <a:pt x="5" y="103"/>
                    </a:lnTo>
                    <a:lnTo>
                      <a:pt x="3" y="111"/>
                    </a:lnTo>
                    <a:lnTo>
                      <a:pt x="3" y="118"/>
                    </a:lnTo>
                    <a:lnTo>
                      <a:pt x="3" y="126"/>
                    </a:lnTo>
                    <a:lnTo>
                      <a:pt x="2" y="132"/>
                    </a:lnTo>
                    <a:lnTo>
                      <a:pt x="1" y="141"/>
                    </a:lnTo>
                    <a:lnTo>
                      <a:pt x="1" y="148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0" y="172"/>
                    </a:lnTo>
                    <a:lnTo>
                      <a:pt x="1" y="179"/>
                    </a:lnTo>
                    <a:lnTo>
                      <a:pt x="1" y="186"/>
                    </a:lnTo>
                    <a:lnTo>
                      <a:pt x="1" y="194"/>
                    </a:lnTo>
                    <a:lnTo>
                      <a:pt x="1" y="201"/>
                    </a:lnTo>
                    <a:lnTo>
                      <a:pt x="2" y="209"/>
                    </a:lnTo>
                    <a:lnTo>
                      <a:pt x="2" y="216"/>
                    </a:lnTo>
                    <a:lnTo>
                      <a:pt x="3" y="223"/>
                    </a:lnTo>
                    <a:lnTo>
                      <a:pt x="4" y="230"/>
                    </a:lnTo>
                    <a:lnTo>
                      <a:pt x="7" y="238"/>
                    </a:lnTo>
                    <a:lnTo>
                      <a:pt x="8" y="243"/>
                    </a:lnTo>
                    <a:lnTo>
                      <a:pt x="9" y="248"/>
                    </a:lnTo>
                    <a:lnTo>
                      <a:pt x="12" y="254"/>
                    </a:lnTo>
                    <a:lnTo>
                      <a:pt x="14" y="260"/>
                    </a:lnTo>
                    <a:lnTo>
                      <a:pt x="16" y="264"/>
                    </a:lnTo>
                    <a:lnTo>
                      <a:pt x="19" y="270"/>
                    </a:lnTo>
                    <a:lnTo>
                      <a:pt x="22" y="274"/>
                    </a:lnTo>
                    <a:lnTo>
                      <a:pt x="26" y="279"/>
                    </a:lnTo>
                    <a:lnTo>
                      <a:pt x="32" y="285"/>
                    </a:lnTo>
                    <a:lnTo>
                      <a:pt x="40" y="291"/>
                    </a:lnTo>
                    <a:lnTo>
                      <a:pt x="46" y="295"/>
                    </a:lnTo>
                    <a:lnTo>
                      <a:pt x="54" y="299"/>
                    </a:lnTo>
                    <a:lnTo>
                      <a:pt x="60" y="302"/>
                    </a:lnTo>
                    <a:lnTo>
                      <a:pt x="67" y="305"/>
                    </a:lnTo>
                    <a:lnTo>
                      <a:pt x="73" y="306"/>
                    </a:lnTo>
                    <a:lnTo>
                      <a:pt x="81" y="308"/>
                    </a:lnTo>
                    <a:lnTo>
                      <a:pt x="86" y="308"/>
                    </a:lnTo>
                    <a:lnTo>
                      <a:pt x="92" y="308"/>
                    </a:lnTo>
                    <a:lnTo>
                      <a:pt x="96" y="308"/>
                    </a:lnTo>
                    <a:lnTo>
                      <a:pt x="101" y="309"/>
                    </a:lnTo>
                    <a:lnTo>
                      <a:pt x="108" y="309"/>
                    </a:lnTo>
                    <a:lnTo>
                      <a:pt x="110" y="309"/>
                    </a:lnTo>
                    <a:lnTo>
                      <a:pt x="106" y="2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Freeform 123"/>
              <p:cNvSpPr>
                <a:spLocks/>
              </p:cNvSpPr>
              <p:nvPr/>
            </p:nvSpPr>
            <p:spPr bwMode="auto">
              <a:xfrm>
                <a:off x="2236" y="3717"/>
                <a:ext cx="53" cy="41"/>
              </a:xfrm>
              <a:custGeom>
                <a:avLst/>
                <a:gdLst>
                  <a:gd name="T0" fmla="*/ 0 w 209"/>
                  <a:gd name="T1" fmla="*/ 0 h 207"/>
                  <a:gd name="T2" fmla="*/ 1 w 209"/>
                  <a:gd name="T3" fmla="*/ 0 h 207"/>
                  <a:gd name="T4" fmla="*/ 1 w 209"/>
                  <a:gd name="T5" fmla="*/ 0 h 207"/>
                  <a:gd name="T6" fmla="*/ 1 w 209"/>
                  <a:gd name="T7" fmla="*/ 0 h 207"/>
                  <a:gd name="T8" fmla="*/ 1 w 209"/>
                  <a:gd name="T9" fmla="*/ 0 h 207"/>
                  <a:gd name="T10" fmla="*/ 0 w 209"/>
                  <a:gd name="T11" fmla="*/ 0 h 207"/>
                  <a:gd name="T12" fmla="*/ 0 w 209"/>
                  <a:gd name="T13" fmla="*/ 0 h 207"/>
                  <a:gd name="T14" fmla="*/ 0 w 209"/>
                  <a:gd name="T15" fmla="*/ 0 h 207"/>
                  <a:gd name="T16" fmla="*/ 0 w 209"/>
                  <a:gd name="T17" fmla="*/ 0 h 20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9"/>
                  <a:gd name="T28" fmla="*/ 0 h 207"/>
                  <a:gd name="T29" fmla="*/ 209 w 209"/>
                  <a:gd name="T30" fmla="*/ 207 h 20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9" h="207">
                    <a:moveTo>
                      <a:pt x="29" y="53"/>
                    </a:moveTo>
                    <a:lnTo>
                      <a:pt x="110" y="28"/>
                    </a:lnTo>
                    <a:lnTo>
                      <a:pt x="207" y="0"/>
                    </a:lnTo>
                    <a:lnTo>
                      <a:pt x="209" y="75"/>
                    </a:lnTo>
                    <a:lnTo>
                      <a:pt x="163" y="179"/>
                    </a:lnTo>
                    <a:lnTo>
                      <a:pt x="0" y="207"/>
                    </a:lnTo>
                    <a:lnTo>
                      <a:pt x="24" y="137"/>
                    </a:lnTo>
                    <a:lnTo>
                      <a:pt x="29" y="53"/>
                    </a:lnTo>
                    <a:close/>
                  </a:path>
                </a:pathLst>
              </a:custGeom>
              <a:solidFill>
                <a:srgbClr val="5959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Freeform 124"/>
              <p:cNvSpPr>
                <a:spLocks/>
              </p:cNvSpPr>
              <p:nvPr/>
            </p:nvSpPr>
            <p:spPr bwMode="auto">
              <a:xfrm>
                <a:off x="2230" y="3698"/>
                <a:ext cx="53" cy="24"/>
              </a:xfrm>
              <a:custGeom>
                <a:avLst/>
                <a:gdLst>
                  <a:gd name="T0" fmla="*/ 0 w 215"/>
                  <a:gd name="T1" fmla="*/ 0 h 119"/>
                  <a:gd name="T2" fmla="*/ 0 w 215"/>
                  <a:gd name="T3" fmla="*/ 0 h 119"/>
                  <a:gd name="T4" fmla="*/ 1 w 215"/>
                  <a:gd name="T5" fmla="*/ 0 h 119"/>
                  <a:gd name="T6" fmla="*/ 1 w 215"/>
                  <a:gd name="T7" fmla="*/ 0 h 119"/>
                  <a:gd name="T8" fmla="*/ 0 w 215"/>
                  <a:gd name="T9" fmla="*/ 0 h 119"/>
                  <a:gd name="T10" fmla="*/ 0 w 215"/>
                  <a:gd name="T11" fmla="*/ 0 h 119"/>
                  <a:gd name="T12" fmla="*/ 0 w 215"/>
                  <a:gd name="T13" fmla="*/ 0 h 1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5"/>
                  <a:gd name="T22" fmla="*/ 0 h 119"/>
                  <a:gd name="T23" fmla="*/ 215 w 215"/>
                  <a:gd name="T24" fmla="*/ 119 h 1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5" h="119">
                    <a:moveTo>
                      <a:pt x="0" y="44"/>
                    </a:moveTo>
                    <a:lnTo>
                      <a:pt x="152" y="0"/>
                    </a:lnTo>
                    <a:lnTo>
                      <a:pt x="196" y="27"/>
                    </a:lnTo>
                    <a:lnTo>
                      <a:pt x="215" y="66"/>
                    </a:lnTo>
                    <a:lnTo>
                      <a:pt x="56" y="119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8C8C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Freeform 125"/>
              <p:cNvSpPr>
                <a:spLocks/>
              </p:cNvSpPr>
              <p:nvPr/>
            </p:nvSpPr>
            <p:spPr bwMode="auto">
              <a:xfrm>
                <a:off x="2240" y="3725"/>
                <a:ext cx="49" cy="26"/>
              </a:xfrm>
              <a:custGeom>
                <a:avLst/>
                <a:gdLst>
                  <a:gd name="T0" fmla="*/ 0 w 193"/>
                  <a:gd name="T1" fmla="*/ 0 h 130"/>
                  <a:gd name="T2" fmla="*/ 1 w 193"/>
                  <a:gd name="T3" fmla="*/ 0 h 130"/>
                  <a:gd name="T4" fmla="*/ 1 w 193"/>
                  <a:gd name="T5" fmla="*/ 0 h 130"/>
                  <a:gd name="T6" fmla="*/ 1 w 193"/>
                  <a:gd name="T7" fmla="*/ 0 h 130"/>
                  <a:gd name="T8" fmla="*/ 0 w 193"/>
                  <a:gd name="T9" fmla="*/ 0 h 130"/>
                  <a:gd name="T10" fmla="*/ 0 w 193"/>
                  <a:gd name="T11" fmla="*/ 0 h 130"/>
                  <a:gd name="T12" fmla="*/ 0 w 193"/>
                  <a:gd name="T13" fmla="*/ 0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3"/>
                  <a:gd name="T22" fmla="*/ 0 h 130"/>
                  <a:gd name="T23" fmla="*/ 193 w 193"/>
                  <a:gd name="T24" fmla="*/ 130 h 1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3" h="130">
                    <a:moveTo>
                      <a:pt x="17" y="36"/>
                    </a:moveTo>
                    <a:lnTo>
                      <a:pt x="193" y="0"/>
                    </a:lnTo>
                    <a:lnTo>
                      <a:pt x="191" y="47"/>
                    </a:lnTo>
                    <a:lnTo>
                      <a:pt x="171" y="85"/>
                    </a:lnTo>
                    <a:lnTo>
                      <a:pt x="0" y="130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4C4C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Freeform 126"/>
              <p:cNvSpPr>
                <a:spLocks/>
              </p:cNvSpPr>
              <p:nvPr/>
            </p:nvSpPr>
            <p:spPr bwMode="auto">
              <a:xfrm>
                <a:off x="2243" y="3732"/>
                <a:ext cx="36" cy="14"/>
              </a:xfrm>
              <a:custGeom>
                <a:avLst/>
                <a:gdLst>
                  <a:gd name="T0" fmla="*/ 0 w 145"/>
                  <a:gd name="T1" fmla="*/ 0 h 69"/>
                  <a:gd name="T2" fmla="*/ 0 w 145"/>
                  <a:gd name="T3" fmla="*/ 0 h 69"/>
                  <a:gd name="T4" fmla="*/ 0 w 145"/>
                  <a:gd name="T5" fmla="*/ 0 h 69"/>
                  <a:gd name="T6" fmla="*/ 0 w 145"/>
                  <a:gd name="T7" fmla="*/ 0 h 69"/>
                  <a:gd name="T8" fmla="*/ 0 w 145"/>
                  <a:gd name="T9" fmla="*/ 0 h 69"/>
                  <a:gd name="T10" fmla="*/ 0 w 145"/>
                  <a:gd name="T11" fmla="*/ 0 h 69"/>
                  <a:gd name="T12" fmla="*/ 0 w 145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"/>
                  <a:gd name="T22" fmla="*/ 0 h 69"/>
                  <a:gd name="T23" fmla="*/ 145 w 145"/>
                  <a:gd name="T24" fmla="*/ 69 h 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" h="69">
                    <a:moveTo>
                      <a:pt x="6" y="27"/>
                    </a:moveTo>
                    <a:lnTo>
                      <a:pt x="145" y="0"/>
                    </a:lnTo>
                    <a:lnTo>
                      <a:pt x="142" y="19"/>
                    </a:lnTo>
                    <a:lnTo>
                      <a:pt x="136" y="39"/>
                    </a:lnTo>
                    <a:lnTo>
                      <a:pt x="0" y="69"/>
                    </a:lnTo>
                    <a:lnTo>
                      <a:pt x="6" y="27"/>
                    </a:lnTo>
                    <a:close/>
                  </a:path>
                </a:pathLst>
              </a:custGeom>
              <a:solidFill>
                <a:srgbClr val="404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Freeform 127"/>
              <p:cNvSpPr>
                <a:spLocks/>
              </p:cNvSpPr>
              <p:nvPr/>
            </p:nvSpPr>
            <p:spPr bwMode="auto">
              <a:xfrm>
                <a:off x="2233" y="3689"/>
                <a:ext cx="60" cy="74"/>
              </a:xfrm>
              <a:custGeom>
                <a:avLst/>
                <a:gdLst>
                  <a:gd name="T0" fmla="*/ 1 w 238"/>
                  <a:gd name="T1" fmla="*/ 0 h 373"/>
                  <a:gd name="T2" fmla="*/ 1 w 238"/>
                  <a:gd name="T3" fmla="*/ 0 h 373"/>
                  <a:gd name="T4" fmla="*/ 1 w 238"/>
                  <a:gd name="T5" fmla="*/ 0 h 373"/>
                  <a:gd name="T6" fmla="*/ 1 w 238"/>
                  <a:gd name="T7" fmla="*/ 0 h 373"/>
                  <a:gd name="T8" fmla="*/ 1 w 238"/>
                  <a:gd name="T9" fmla="*/ 0 h 373"/>
                  <a:gd name="T10" fmla="*/ 1 w 238"/>
                  <a:gd name="T11" fmla="*/ 0 h 373"/>
                  <a:gd name="T12" fmla="*/ 1 w 238"/>
                  <a:gd name="T13" fmla="*/ 0 h 373"/>
                  <a:gd name="T14" fmla="*/ 1 w 238"/>
                  <a:gd name="T15" fmla="*/ 0 h 373"/>
                  <a:gd name="T16" fmla="*/ 1 w 238"/>
                  <a:gd name="T17" fmla="*/ 0 h 373"/>
                  <a:gd name="T18" fmla="*/ 1 w 238"/>
                  <a:gd name="T19" fmla="*/ 0 h 373"/>
                  <a:gd name="T20" fmla="*/ 1 w 238"/>
                  <a:gd name="T21" fmla="*/ 0 h 373"/>
                  <a:gd name="T22" fmla="*/ 1 w 238"/>
                  <a:gd name="T23" fmla="*/ 0 h 373"/>
                  <a:gd name="T24" fmla="*/ 1 w 238"/>
                  <a:gd name="T25" fmla="*/ 0 h 373"/>
                  <a:gd name="T26" fmla="*/ 1 w 238"/>
                  <a:gd name="T27" fmla="*/ 0 h 373"/>
                  <a:gd name="T28" fmla="*/ 1 w 238"/>
                  <a:gd name="T29" fmla="*/ 0 h 373"/>
                  <a:gd name="T30" fmla="*/ 1 w 238"/>
                  <a:gd name="T31" fmla="*/ 0 h 373"/>
                  <a:gd name="T32" fmla="*/ 1 w 238"/>
                  <a:gd name="T33" fmla="*/ 0 h 373"/>
                  <a:gd name="T34" fmla="*/ 1 w 238"/>
                  <a:gd name="T35" fmla="*/ 0 h 373"/>
                  <a:gd name="T36" fmla="*/ 1 w 238"/>
                  <a:gd name="T37" fmla="*/ 0 h 373"/>
                  <a:gd name="T38" fmla="*/ 1 w 238"/>
                  <a:gd name="T39" fmla="*/ 0 h 373"/>
                  <a:gd name="T40" fmla="*/ 1 w 238"/>
                  <a:gd name="T41" fmla="*/ 1 h 373"/>
                  <a:gd name="T42" fmla="*/ 1 w 238"/>
                  <a:gd name="T43" fmla="*/ 1 h 373"/>
                  <a:gd name="T44" fmla="*/ 1 w 238"/>
                  <a:gd name="T45" fmla="*/ 1 h 373"/>
                  <a:gd name="T46" fmla="*/ 1 w 238"/>
                  <a:gd name="T47" fmla="*/ 1 h 373"/>
                  <a:gd name="T48" fmla="*/ 1 w 238"/>
                  <a:gd name="T49" fmla="*/ 1 h 373"/>
                  <a:gd name="T50" fmla="*/ 1 w 238"/>
                  <a:gd name="T51" fmla="*/ 1 h 373"/>
                  <a:gd name="T52" fmla="*/ 0 w 238"/>
                  <a:gd name="T53" fmla="*/ 1 h 373"/>
                  <a:gd name="T54" fmla="*/ 0 w 238"/>
                  <a:gd name="T55" fmla="*/ 1 h 373"/>
                  <a:gd name="T56" fmla="*/ 0 w 238"/>
                  <a:gd name="T57" fmla="*/ 1 h 373"/>
                  <a:gd name="T58" fmla="*/ 1 w 238"/>
                  <a:gd name="T59" fmla="*/ 0 h 373"/>
                  <a:gd name="T60" fmla="*/ 1 w 238"/>
                  <a:gd name="T61" fmla="*/ 0 h 373"/>
                  <a:gd name="T62" fmla="*/ 1 w 238"/>
                  <a:gd name="T63" fmla="*/ 0 h 373"/>
                  <a:gd name="T64" fmla="*/ 1 w 238"/>
                  <a:gd name="T65" fmla="*/ 0 h 373"/>
                  <a:gd name="T66" fmla="*/ 1 w 238"/>
                  <a:gd name="T67" fmla="*/ 0 h 373"/>
                  <a:gd name="T68" fmla="*/ 1 w 238"/>
                  <a:gd name="T69" fmla="*/ 0 h 373"/>
                  <a:gd name="T70" fmla="*/ 1 w 238"/>
                  <a:gd name="T71" fmla="*/ 0 h 373"/>
                  <a:gd name="T72" fmla="*/ 1 w 238"/>
                  <a:gd name="T73" fmla="*/ 0 h 373"/>
                  <a:gd name="T74" fmla="*/ 1 w 238"/>
                  <a:gd name="T75" fmla="*/ 0 h 373"/>
                  <a:gd name="T76" fmla="*/ 1 w 238"/>
                  <a:gd name="T77" fmla="*/ 0 h 373"/>
                  <a:gd name="T78" fmla="*/ 1 w 238"/>
                  <a:gd name="T79" fmla="*/ 0 h 373"/>
                  <a:gd name="T80" fmla="*/ 1 w 238"/>
                  <a:gd name="T81" fmla="*/ 0 h 373"/>
                  <a:gd name="T82" fmla="*/ 1 w 238"/>
                  <a:gd name="T83" fmla="*/ 0 h 373"/>
                  <a:gd name="T84" fmla="*/ 1 w 238"/>
                  <a:gd name="T85" fmla="*/ 0 h 373"/>
                  <a:gd name="T86" fmla="*/ 1 w 238"/>
                  <a:gd name="T87" fmla="*/ 0 h 373"/>
                  <a:gd name="T88" fmla="*/ 0 w 238"/>
                  <a:gd name="T89" fmla="*/ 0 h 37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38"/>
                  <a:gd name="T136" fmla="*/ 0 h 373"/>
                  <a:gd name="T137" fmla="*/ 238 w 238"/>
                  <a:gd name="T138" fmla="*/ 373 h 37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38" h="373">
                    <a:moveTo>
                      <a:pt x="0" y="33"/>
                    </a:moveTo>
                    <a:lnTo>
                      <a:pt x="103" y="0"/>
                    </a:lnTo>
                    <a:lnTo>
                      <a:pt x="106" y="0"/>
                    </a:lnTo>
                    <a:lnTo>
                      <a:pt x="111" y="1"/>
                    </a:lnTo>
                    <a:lnTo>
                      <a:pt x="118" y="3"/>
                    </a:lnTo>
                    <a:lnTo>
                      <a:pt x="124" y="7"/>
                    </a:lnTo>
                    <a:lnTo>
                      <a:pt x="134" y="10"/>
                    </a:lnTo>
                    <a:lnTo>
                      <a:pt x="139" y="12"/>
                    </a:lnTo>
                    <a:lnTo>
                      <a:pt x="144" y="15"/>
                    </a:lnTo>
                    <a:lnTo>
                      <a:pt x="149" y="17"/>
                    </a:lnTo>
                    <a:lnTo>
                      <a:pt x="155" y="22"/>
                    </a:lnTo>
                    <a:lnTo>
                      <a:pt x="160" y="24"/>
                    </a:lnTo>
                    <a:lnTo>
                      <a:pt x="165" y="28"/>
                    </a:lnTo>
                    <a:lnTo>
                      <a:pt x="169" y="31"/>
                    </a:lnTo>
                    <a:lnTo>
                      <a:pt x="175" y="37"/>
                    </a:lnTo>
                    <a:lnTo>
                      <a:pt x="180" y="41"/>
                    </a:lnTo>
                    <a:lnTo>
                      <a:pt x="185" y="46"/>
                    </a:lnTo>
                    <a:lnTo>
                      <a:pt x="190" y="53"/>
                    </a:lnTo>
                    <a:lnTo>
                      <a:pt x="196" y="60"/>
                    </a:lnTo>
                    <a:lnTo>
                      <a:pt x="200" y="65"/>
                    </a:lnTo>
                    <a:lnTo>
                      <a:pt x="205" y="73"/>
                    </a:lnTo>
                    <a:lnTo>
                      <a:pt x="210" y="80"/>
                    </a:lnTo>
                    <a:lnTo>
                      <a:pt x="214" y="89"/>
                    </a:lnTo>
                    <a:lnTo>
                      <a:pt x="216" y="92"/>
                    </a:lnTo>
                    <a:lnTo>
                      <a:pt x="218" y="96"/>
                    </a:lnTo>
                    <a:lnTo>
                      <a:pt x="219" y="100"/>
                    </a:lnTo>
                    <a:lnTo>
                      <a:pt x="222" y="106"/>
                    </a:lnTo>
                    <a:lnTo>
                      <a:pt x="224" y="110"/>
                    </a:lnTo>
                    <a:lnTo>
                      <a:pt x="225" y="115"/>
                    </a:lnTo>
                    <a:lnTo>
                      <a:pt x="227" y="121"/>
                    </a:lnTo>
                    <a:lnTo>
                      <a:pt x="229" y="126"/>
                    </a:lnTo>
                    <a:lnTo>
                      <a:pt x="230" y="130"/>
                    </a:lnTo>
                    <a:lnTo>
                      <a:pt x="231" y="136"/>
                    </a:lnTo>
                    <a:lnTo>
                      <a:pt x="232" y="140"/>
                    </a:lnTo>
                    <a:lnTo>
                      <a:pt x="233" y="145"/>
                    </a:lnTo>
                    <a:lnTo>
                      <a:pt x="233" y="149"/>
                    </a:lnTo>
                    <a:lnTo>
                      <a:pt x="235" y="155"/>
                    </a:lnTo>
                    <a:lnTo>
                      <a:pt x="235" y="159"/>
                    </a:lnTo>
                    <a:lnTo>
                      <a:pt x="237" y="164"/>
                    </a:lnTo>
                    <a:lnTo>
                      <a:pt x="237" y="173"/>
                    </a:lnTo>
                    <a:lnTo>
                      <a:pt x="237" y="183"/>
                    </a:lnTo>
                    <a:lnTo>
                      <a:pt x="237" y="190"/>
                    </a:lnTo>
                    <a:lnTo>
                      <a:pt x="238" y="199"/>
                    </a:lnTo>
                    <a:lnTo>
                      <a:pt x="237" y="206"/>
                    </a:lnTo>
                    <a:lnTo>
                      <a:pt x="237" y="213"/>
                    </a:lnTo>
                    <a:lnTo>
                      <a:pt x="236" y="221"/>
                    </a:lnTo>
                    <a:lnTo>
                      <a:pt x="235" y="227"/>
                    </a:lnTo>
                    <a:lnTo>
                      <a:pt x="233" y="234"/>
                    </a:lnTo>
                    <a:lnTo>
                      <a:pt x="232" y="240"/>
                    </a:lnTo>
                    <a:lnTo>
                      <a:pt x="230" y="246"/>
                    </a:lnTo>
                    <a:lnTo>
                      <a:pt x="228" y="254"/>
                    </a:lnTo>
                    <a:lnTo>
                      <a:pt x="225" y="259"/>
                    </a:lnTo>
                    <a:lnTo>
                      <a:pt x="223" y="265"/>
                    </a:lnTo>
                    <a:lnTo>
                      <a:pt x="219" y="270"/>
                    </a:lnTo>
                    <a:lnTo>
                      <a:pt x="217" y="275"/>
                    </a:lnTo>
                    <a:lnTo>
                      <a:pt x="214" y="279"/>
                    </a:lnTo>
                    <a:lnTo>
                      <a:pt x="211" y="285"/>
                    </a:lnTo>
                    <a:lnTo>
                      <a:pt x="208" y="290"/>
                    </a:lnTo>
                    <a:lnTo>
                      <a:pt x="206" y="295"/>
                    </a:lnTo>
                    <a:lnTo>
                      <a:pt x="198" y="304"/>
                    </a:lnTo>
                    <a:lnTo>
                      <a:pt x="192" y="314"/>
                    </a:lnTo>
                    <a:lnTo>
                      <a:pt x="185" y="322"/>
                    </a:lnTo>
                    <a:lnTo>
                      <a:pt x="179" y="331"/>
                    </a:lnTo>
                    <a:lnTo>
                      <a:pt x="177" y="331"/>
                    </a:lnTo>
                    <a:lnTo>
                      <a:pt x="173" y="333"/>
                    </a:lnTo>
                    <a:lnTo>
                      <a:pt x="169" y="333"/>
                    </a:lnTo>
                    <a:lnTo>
                      <a:pt x="165" y="334"/>
                    </a:lnTo>
                    <a:lnTo>
                      <a:pt x="160" y="335"/>
                    </a:lnTo>
                    <a:lnTo>
                      <a:pt x="156" y="338"/>
                    </a:lnTo>
                    <a:lnTo>
                      <a:pt x="150" y="338"/>
                    </a:lnTo>
                    <a:lnTo>
                      <a:pt x="144" y="340"/>
                    </a:lnTo>
                    <a:lnTo>
                      <a:pt x="138" y="342"/>
                    </a:lnTo>
                    <a:lnTo>
                      <a:pt x="133" y="345"/>
                    </a:lnTo>
                    <a:lnTo>
                      <a:pt x="125" y="347"/>
                    </a:lnTo>
                    <a:lnTo>
                      <a:pt x="118" y="349"/>
                    </a:lnTo>
                    <a:lnTo>
                      <a:pt x="112" y="352"/>
                    </a:lnTo>
                    <a:lnTo>
                      <a:pt x="105" y="354"/>
                    </a:lnTo>
                    <a:lnTo>
                      <a:pt x="98" y="356"/>
                    </a:lnTo>
                    <a:lnTo>
                      <a:pt x="91" y="358"/>
                    </a:lnTo>
                    <a:lnTo>
                      <a:pt x="84" y="360"/>
                    </a:lnTo>
                    <a:lnTo>
                      <a:pt x="78" y="363"/>
                    </a:lnTo>
                    <a:lnTo>
                      <a:pt x="71" y="365"/>
                    </a:lnTo>
                    <a:lnTo>
                      <a:pt x="65" y="367"/>
                    </a:lnTo>
                    <a:lnTo>
                      <a:pt x="60" y="368"/>
                    </a:lnTo>
                    <a:lnTo>
                      <a:pt x="55" y="371"/>
                    </a:lnTo>
                    <a:lnTo>
                      <a:pt x="50" y="372"/>
                    </a:lnTo>
                    <a:lnTo>
                      <a:pt x="45" y="373"/>
                    </a:lnTo>
                    <a:lnTo>
                      <a:pt x="110" y="305"/>
                    </a:lnTo>
                    <a:lnTo>
                      <a:pt x="161" y="294"/>
                    </a:lnTo>
                    <a:lnTo>
                      <a:pt x="161" y="293"/>
                    </a:lnTo>
                    <a:lnTo>
                      <a:pt x="163" y="291"/>
                    </a:lnTo>
                    <a:lnTo>
                      <a:pt x="165" y="288"/>
                    </a:lnTo>
                    <a:lnTo>
                      <a:pt x="170" y="284"/>
                    </a:lnTo>
                    <a:lnTo>
                      <a:pt x="174" y="277"/>
                    </a:lnTo>
                    <a:lnTo>
                      <a:pt x="179" y="270"/>
                    </a:lnTo>
                    <a:lnTo>
                      <a:pt x="185" y="262"/>
                    </a:lnTo>
                    <a:lnTo>
                      <a:pt x="191" y="254"/>
                    </a:lnTo>
                    <a:lnTo>
                      <a:pt x="192" y="248"/>
                    </a:lnTo>
                    <a:lnTo>
                      <a:pt x="195" y="242"/>
                    </a:lnTo>
                    <a:lnTo>
                      <a:pt x="197" y="237"/>
                    </a:lnTo>
                    <a:lnTo>
                      <a:pt x="199" y="232"/>
                    </a:lnTo>
                    <a:lnTo>
                      <a:pt x="201" y="225"/>
                    </a:lnTo>
                    <a:lnTo>
                      <a:pt x="202" y="219"/>
                    </a:lnTo>
                    <a:lnTo>
                      <a:pt x="204" y="212"/>
                    </a:lnTo>
                    <a:lnTo>
                      <a:pt x="206" y="206"/>
                    </a:lnTo>
                    <a:lnTo>
                      <a:pt x="206" y="199"/>
                    </a:lnTo>
                    <a:lnTo>
                      <a:pt x="207" y="192"/>
                    </a:lnTo>
                    <a:lnTo>
                      <a:pt x="207" y="184"/>
                    </a:lnTo>
                    <a:lnTo>
                      <a:pt x="207" y="177"/>
                    </a:lnTo>
                    <a:lnTo>
                      <a:pt x="206" y="168"/>
                    </a:lnTo>
                    <a:lnTo>
                      <a:pt x="206" y="160"/>
                    </a:lnTo>
                    <a:lnTo>
                      <a:pt x="205" y="152"/>
                    </a:lnTo>
                    <a:lnTo>
                      <a:pt x="204" y="143"/>
                    </a:lnTo>
                    <a:lnTo>
                      <a:pt x="201" y="133"/>
                    </a:lnTo>
                    <a:lnTo>
                      <a:pt x="198" y="126"/>
                    </a:lnTo>
                    <a:lnTo>
                      <a:pt x="195" y="119"/>
                    </a:lnTo>
                    <a:lnTo>
                      <a:pt x="192" y="111"/>
                    </a:lnTo>
                    <a:lnTo>
                      <a:pt x="188" y="105"/>
                    </a:lnTo>
                    <a:lnTo>
                      <a:pt x="185" y="98"/>
                    </a:lnTo>
                    <a:lnTo>
                      <a:pt x="181" y="93"/>
                    </a:lnTo>
                    <a:lnTo>
                      <a:pt x="178" y="88"/>
                    </a:lnTo>
                    <a:lnTo>
                      <a:pt x="173" y="81"/>
                    </a:lnTo>
                    <a:lnTo>
                      <a:pt x="169" y="76"/>
                    </a:lnTo>
                    <a:lnTo>
                      <a:pt x="165" y="72"/>
                    </a:lnTo>
                    <a:lnTo>
                      <a:pt x="160" y="68"/>
                    </a:lnTo>
                    <a:lnTo>
                      <a:pt x="152" y="60"/>
                    </a:lnTo>
                    <a:lnTo>
                      <a:pt x="144" y="56"/>
                    </a:lnTo>
                    <a:lnTo>
                      <a:pt x="135" y="49"/>
                    </a:lnTo>
                    <a:lnTo>
                      <a:pt x="127" y="46"/>
                    </a:lnTo>
                    <a:lnTo>
                      <a:pt x="119" y="42"/>
                    </a:lnTo>
                    <a:lnTo>
                      <a:pt x="114" y="41"/>
                    </a:lnTo>
                    <a:lnTo>
                      <a:pt x="108" y="38"/>
                    </a:lnTo>
                    <a:lnTo>
                      <a:pt x="105" y="38"/>
                    </a:lnTo>
                    <a:lnTo>
                      <a:pt x="101" y="38"/>
                    </a:lnTo>
                    <a:lnTo>
                      <a:pt x="42" y="54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Freeform 128"/>
              <p:cNvSpPr>
                <a:spLocks/>
              </p:cNvSpPr>
              <p:nvPr/>
            </p:nvSpPr>
            <p:spPr bwMode="auto">
              <a:xfrm>
                <a:off x="2214" y="3694"/>
                <a:ext cx="54" cy="75"/>
              </a:xfrm>
              <a:custGeom>
                <a:avLst/>
                <a:gdLst>
                  <a:gd name="T0" fmla="*/ 0 w 219"/>
                  <a:gd name="T1" fmla="*/ 0 h 374"/>
                  <a:gd name="T2" fmla="*/ 0 w 219"/>
                  <a:gd name="T3" fmla="*/ 0 h 374"/>
                  <a:gd name="T4" fmla="*/ 0 w 219"/>
                  <a:gd name="T5" fmla="*/ 0 h 374"/>
                  <a:gd name="T6" fmla="*/ 0 w 219"/>
                  <a:gd name="T7" fmla="*/ 0 h 374"/>
                  <a:gd name="T8" fmla="*/ 0 w 219"/>
                  <a:gd name="T9" fmla="*/ 0 h 374"/>
                  <a:gd name="T10" fmla="*/ 1 w 219"/>
                  <a:gd name="T11" fmla="*/ 0 h 374"/>
                  <a:gd name="T12" fmla="*/ 1 w 219"/>
                  <a:gd name="T13" fmla="*/ 0 h 374"/>
                  <a:gd name="T14" fmla="*/ 1 w 219"/>
                  <a:gd name="T15" fmla="*/ 0 h 374"/>
                  <a:gd name="T16" fmla="*/ 1 w 219"/>
                  <a:gd name="T17" fmla="*/ 0 h 374"/>
                  <a:gd name="T18" fmla="*/ 1 w 219"/>
                  <a:gd name="T19" fmla="*/ 0 h 374"/>
                  <a:gd name="T20" fmla="*/ 1 w 219"/>
                  <a:gd name="T21" fmla="*/ 0 h 374"/>
                  <a:gd name="T22" fmla="*/ 1 w 219"/>
                  <a:gd name="T23" fmla="*/ 0 h 374"/>
                  <a:gd name="T24" fmla="*/ 1 w 219"/>
                  <a:gd name="T25" fmla="*/ 0 h 374"/>
                  <a:gd name="T26" fmla="*/ 1 w 219"/>
                  <a:gd name="T27" fmla="*/ 0 h 374"/>
                  <a:gd name="T28" fmla="*/ 1 w 219"/>
                  <a:gd name="T29" fmla="*/ 0 h 374"/>
                  <a:gd name="T30" fmla="*/ 1 w 219"/>
                  <a:gd name="T31" fmla="*/ 0 h 374"/>
                  <a:gd name="T32" fmla="*/ 1 w 219"/>
                  <a:gd name="T33" fmla="*/ 0 h 374"/>
                  <a:gd name="T34" fmla="*/ 1 w 219"/>
                  <a:gd name="T35" fmla="*/ 0 h 374"/>
                  <a:gd name="T36" fmla="*/ 1 w 219"/>
                  <a:gd name="T37" fmla="*/ 1 h 374"/>
                  <a:gd name="T38" fmla="*/ 0 w 219"/>
                  <a:gd name="T39" fmla="*/ 1 h 374"/>
                  <a:gd name="T40" fmla="*/ 0 w 219"/>
                  <a:gd name="T41" fmla="*/ 1 h 374"/>
                  <a:gd name="T42" fmla="*/ 0 w 219"/>
                  <a:gd name="T43" fmla="*/ 1 h 374"/>
                  <a:gd name="T44" fmla="*/ 0 w 219"/>
                  <a:gd name="T45" fmla="*/ 1 h 374"/>
                  <a:gd name="T46" fmla="*/ 0 w 219"/>
                  <a:gd name="T47" fmla="*/ 1 h 374"/>
                  <a:gd name="T48" fmla="*/ 0 w 219"/>
                  <a:gd name="T49" fmla="*/ 1 h 374"/>
                  <a:gd name="T50" fmla="*/ 0 w 219"/>
                  <a:gd name="T51" fmla="*/ 1 h 374"/>
                  <a:gd name="T52" fmla="*/ 0 w 219"/>
                  <a:gd name="T53" fmla="*/ 1 h 374"/>
                  <a:gd name="T54" fmla="*/ 0 w 219"/>
                  <a:gd name="T55" fmla="*/ 0 h 374"/>
                  <a:gd name="T56" fmla="*/ 0 w 219"/>
                  <a:gd name="T57" fmla="*/ 0 h 374"/>
                  <a:gd name="T58" fmla="*/ 0 w 219"/>
                  <a:gd name="T59" fmla="*/ 0 h 374"/>
                  <a:gd name="T60" fmla="*/ 1 w 219"/>
                  <a:gd name="T61" fmla="*/ 0 h 374"/>
                  <a:gd name="T62" fmla="*/ 1 w 219"/>
                  <a:gd name="T63" fmla="*/ 0 h 374"/>
                  <a:gd name="T64" fmla="*/ 1 w 219"/>
                  <a:gd name="T65" fmla="*/ 0 h 374"/>
                  <a:gd name="T66" fmla="*/ 1 w 219"/>
                  <a:gd name="T67" fmla="*/ 0 h 374"/>
                  <a:gd name="T68" fmla="*/ 1 w 219"/>
                  <a:gd name="T69" fmla="*/ 0 h 374"/>
                  <a:gd name="T70" fmla="*/ 1 w 219"/>
                  <a:gd name="T71" fmla="*/ 0 h 374"/>
                  <a:gd name="T72" fmla="*/ 1 w 219"/>
                  <a:gd name="T73" fmla="*/ 0 h 374"/>
                  <a:gd name="T74" fmla="*/ 0 w 219"/>
                  <a:gd name="T75" fmla="*/ 0 h 374"/>
                  <a:gd name="T76" fmla="*/ 0 w 219"/>
                  <a:gd name="T77" fmla="*/ 0 h 374"/>
                  <a:gd name="T78" fmla="*/ 0 w 219"/>
                  <a:gd name="T79" fmla="*/ 0 h 374"/>
                  <a:gd name="T80" fmla="*/ 0 w 219"/>
                  <a:gd name="T81" fmla="*/ 0 h 374"/>
                  <a:gd name="T82" fmla="*/ 0 w 219"/>
                  <a:gd name="T83" fmla="*/ 0 h 374"/>
                  <a:gd name="T84" fmla="*/ 0 w 219"/>
                  <a:gd name="T85" fmla="*/ 0 h 374"/>
                  <a:gd name="T86" fmla="*/ 0 w 219"/>
                  <a:gd name="T87" fmla="*/ 0 h 37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19"/>
                  <a:gd name="T133" fmla="*/ 0 h 374"/>
                  <a:gd name="T134" fmla="*/ 219 w 219"/>
                  <a:gd name="T135" fmla="*/ 374 h 37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19" h="374">
                    <a:moveTo>
                      <a:pt x="0" y="30"/>
                    </a:moveTo>
                    <a:lnTo>
                      <a:pt x="95" y="0"/>
                    </a:lnTo>
                    <a:lnTo>
                      <a:pt x="96" y="0"/>
                    </a:lnTo>
                    <a:lnTo>
                      <a:pt x="99" y="2"/>
                    </a:lnTo>
                    <a:lnTo>
                      <a:pt x="103" y="4"/>
                    </a:lnTo>
                    <a:lnTo>
                      <a:pt x="110" y="8"/>
                    </a:lnTo>
                    <a:lnTo>
                      <a:pt x="117" y="12"/>
                    </a:lnTo>
                    <a:lnTo>
                      <a:pt x="126" y="18"/>
                    </a:lnTo>
                    <a:lnTo>
                      <a:pt x="131" y="20"/>
                    </a:lnTo>
                    <a:lnTo>
                      <a:pt x="136" y="23"/>
                    </a:lnTo>
                    <a:lnTo>
                      <a:pt x="141" y="28"/>
                    </a:lnTo>
                    <a:lnTo>
                      <a:pt x="146" y="32"/>
                    </a:lnTo>
                    <a:lnTo>
                      <a:pt x="151" y="35"/>
                    </a:lnTo>
                    <a:lnTo>
                      <a:pt x="156" y="39"/>
                    </a:lnTo>
                    <a:lnTo>
                      <a:pt x="161" y="44"/>
                    </a:lnTo>
                    <a:lnTo>
                      <a:pt x="166" y="49"/>
                    </a:lnTo>
                    <a:lnTo>
                      <a:pt x="171" y="53"/>
                    </a:lnTo>
                    <a:lnTo>
                      <a:pt x="176" y="59"/>
                    </a:lnTo>
                    <a:lnTo>
                      <a:pt x="181" y="65"/>
                    </a:lnTo>
                    <a:lnTo>
                      <a:pt x="186" y="71"/>
                    </a:lnTo>
                    <a:lnTo>
                      <a:pt x="190" y="77"/>
                    </a:lnTo>
                    <a:lnTo>
                      <a:pt x="194" y="82"/>
                    </a:lnTo>
                    <a:lnTo>
                      <a:pt x="198" y="88"/>
                    </a:lnTo>
                    <a:lnTo>
                      <a:pt x="202" y="97"/>
                    </a:lnTo>
                    <a:lnTo>
                      <a:pt x="205" y="103"/>
                    </a:lnTo>
                    <a:lnTo>
                      <a:pt x="209" y="111"/>
                    </a:lnTo>
                    <a:lnTo>
                      <a:pt x="211" y="118"/>
                    </a:lnTo>
                    <a:lnTo>
                      <a:pt x="215" y="127"/>
                    </a:lnTo>
                    <a:lnTo>
                      <a:pt x="215" y="134"/>
                    </a:lnTo>
                    <a:lnTo>
                      <a:pt x="216" y="142"/>
                    </a:lnTo>
                    <a:lnTo>
                      <a:pt x="217" y="149"/>
                    </a:lnTo>
                    <a:lnTo>
                      <a:pt x="219" y="157"/>
                    </a:lnTo>
                    <a:lnTo>
                      <a:pt x="219" y="164"/>
                    </a:lnTo>
                    <a:lnTo>
                      <a:pt x="219" y="172"/>
                    </a:lnTo>
                    <a:lnTo>
                      <a:pt x="219" y="179"/>
                    </a:lnTo>
                    <a:lnTo>
                      <a:pt x="219" y="187"/>
                    </a:lnTo>
                    <a:lnTo>
                      <a:pt x="219" y="194"/>
                    </a:lnTo>
                    <a:lnTo>
                      <a:pt x="219" y="201"/>
                    </a:lnTo>
                    <a:lnTo>
                      <a:pt x="218" y="209"/>
                    </a:lnTo>
                    <a:lnTo>
                      <a:pt x="217" y="215"/>
                    </a:lnTo>
                    <a:lnTo>
                      <a:pt x="215" y="223"/>
                    </a:lnTo>
                    <a:lnTo>
                      <a:pt x="215" y="229"/>
                    </a:lnTo>
                    <a:lnTo>
                      <a:pt x="214" y="237"/>
                    </a:lnTo>
                    <a:lnTo>
                      <a:pt x="213" y="243"/>
                    </a:lnTo>
                    <a:lnTo>
                      <a:pt x="210" y="249"/>
                    </a:lnTo>
                    <a:lnTo>
                      <a:pt x="209" y="256"/>
                    </a:lnTo>
                    <a:lnTo>
                      <a:pt x="205" y="262"/>
                    </a:lnTo>
                    <a:lnTo>
                      <a:pt x="204" y="268"/>
                    </a:lnTo>
                    <a:lnTo>
                      <a:pt x="201" y="274"/>
                    </a:lnTo>
                    <a:lnTo>
                      <a:pt x="199" y="280"/>
                    </a:lnTo>
                    <a:lnTo>
                      <a:pt x="196" y="287"/>
                    </a:lnTo>
                    <a:lnTo>
                      <a:pt x="195" y="292"/>
                    </a:lnTo>
                    <a:lnTo>
                      <a:pt x="191" y="297"/>
                    </a:lnTo>
                    <a:lnTo>
                      <a:pt x="188" y="303"/>
                    </a:lnTo>
                    <a:lnTo>
                      <a:pt x="185" y="308"/>
                    </a:lnTo>
                    <a:lnTo>
                      <a:pt x="182" y="313"/>
                    </a:lnTo>
                    <a:lnTo>
                      <a:pt x="177" y="322"/>
                    </a:lnTo>
                    <a:lnTo>
                      <a:pt x="171" y="331"/>
                    </a:lnTo>
                    <a:lnTo>
                      <a:pt x="169" y="331"/>
                    </a:lnTo>
                    <a:lnTo>
                      <a:pt x="164" y="333"/>
                    </a:lnTo>
                    <a:lnTo>
                      <a:pt x="160" y="333"/>
                    </a:lnTo>
                    <a:lnTo>
                      <a:pt x="157" y="335"/>
                    </a:lnTo>
                    <a:lnTo>
                      <a:pt x="152" y="336"/>
                    </a:lnTo>
                    <a:lnTo>
                      <a:pt x="148" y="339"/>
                    </a:lnTo>
                    <a:lnTo>
                      <a:pt x="142" y="340"/>
                    </a:lnTo>
                    <a:lnTo>
                      <a:pt x="137" y="341"/>
                    </a:lnTo>
                    <a:lnTo>
                      <a:pt x="131" y="343"/>
                    </a:lnTo>
                    <a:lnTo>
                      <a:pt x="125" y="345"/>
                    </a:lnTo>
                    <a:lnTo>
                      <a:pt x="118" y="347"/>
                    </a:lnTo>
                    <a:lnTo>
                      <a:pt x="112" y="349"/>
                    </a:lnTo>
                    <a:lnTo>
                      <a:pt x="105" y="353"/>
                    </a:lnTo>
                    <a:lnTo>
                      <a:pt x="99" y="355"/>
                    </a:lnTo>
                    <a:lnTo>
                      <a:pt x="91" y="357"/>
                    </a:lnTo>
                    <a:lnTo>
                      <a:pt x="85" y="359"/>
                    </a:lnTo>
                    <a:lnTo>
                      <a:pt x="78" y="360"/>
                    </a:lnTo>
                    <a:lnTo>
                      <a:pt x="72" y="363"/>
                    </a:lnTo>
                    <a:lnTo>
                      <a:pt x="64" y="364"/>
                    </a:lnTo>
                    <a:lnTo>
                      <a:pt x="58" y="367"/>
                    </a:lnTo>
                    <a:lnTo>
                      <a:pt x="53" y="369"/>
                    </a:lnTo>
                    <a:lnTo>
                      <a:pt x="48" y="371"/>
                    </a:lnTo>
                    <a:lnTo>
                      <a:pt x="43" y="372"/>
                    </a:lnTo>
                    <a:lnTo>
                      <a:pt x="38" y="374"/>
                    </a:lnTo>
                    <a:lnTo>
                      <a:pt x="105" y="306"/>
                    </a:lnTo>
                    <a:lnTo>
                      <a:pt x="152" y="294"/>
                    </a:lnTo>
                    <a:lnTo>
                      <a:pt x="152" y="292"/>
                    </a:lnTo>
                    <a:lnTo>
                      <a:pt x="154" y="291"/>
                    </a:lnTo>
                    <a:lnTo>
                      <a:pt x="155" y="287"/>
                    </a:lnTo>
                    <a:lnTo>
                      <a:pt x="159" y="282"/>
                    </a:lnTo>
                    <a:lnTo>
                      <a:pt x="161" y="277"/>
                    </a:lnTo>
                    <a:lnTo>
                      <a:pt x="165" y="271"/>
                    </a:lnTo>
                    <a:lnTo>
                      <a:pt x="169" y="262"/>
                    </a:lnTo>
                    <a:lnTo>
                      <a:pt x="173" y="254"/>
                    </a:lnTo>
                    <a:lnTo>
                      <a:pt x="174" y="247"/>
                    </a:lnTo>
                    <a:lnTo>
                      <a:pt x="177" y="243"/>
                    </a:lnTo>
                    <a:lnTo>
                      <a:pt x="177" y="238"/>
                    </a:lnTo>
                    <a:lnTo>
                      <a:pt x="180" y="232"/>
                    </a:lnTo>
                    <a:lnTo>
                      <a:pt x="181" y="226"/>
                    </a:lnTo>
                    <a:lnTo>
                      <a:pt x="182" y="219"/>
                    </a:lnTo>
                    <a:lnTo>
                      <a:pt x="182" y="213"/>
                    </a:lnTo>
                    <a:lnTo>
                      <a:pt x="184" y="208"/>
                    </a:lnTo>
                    <a:lnTo>
                      <a:pt x="184" y="199"/>
                    </a:lnTo>
                    <a:lnTo>
                      <a:pt x="185" y="193"/>
                    </a:lnTo>
                    <a:lnTo>
                      <a:pt x="185" y="185"/>
                    </a:lnTo>
                    <a:lnTo>
                      <a:pt x="185" y="179"/>
                    </a:lnTo>
                    <a:lnTo>
                      <a:pt x="184" y="170"/>
                    </a:lnTo>
                    <a:lnTo>
                      <a:pt x="183" y="163"/>
                    </a:lnTo>
                    <a:lnTo>
                      <a:pt x="182" y="156"/>
                    </a:lnTo>
                    <a:lnTo>
                      <a:pt x="182" y="148"/>
                    </a:lnTo>
                    <a:lnTo>
                      <a:pt x="179" y="140"/>
                    </a:lnTo>
                    <a:lnTo>
                      <a:pt x="177" y="131"/>
                    </a:lnTo>
                    <a:lnTo>
                      <a:pt x="174" y="124"/>
                    </a:lnTo>
                    <a:lnTo>
                      <a:pt x="172" y="117"/>
                    </a:lnTo>
                    <a:lnTo>
                      <a:pt x="169" y="110"/>
                    </a:lnTo>
                    <a:lnTo>
                      <a:pt x="166" y="103"/>
                    </a:lnTo>
                    <a:lnTo>
                      <a:pt x="163" y="98"/>
                    </a:lnTo>
                    <a:lnTo>
                      <a:pt x="159" y="93"/>
                    </a:lnTo>
                    <a:lnTo>
                      <a:pt x="155" y="87"/>
                    </a:lnTo>
                    <a:lnTo>
                      <a:pt x="152" y="82"/>
                    </a:lnTo>
                    <a:lnTo>
                      <a:pt x="148" y="78"/>
                    </a:lnTo>
                    <a:lnTo>
                      <a:pt x="145" y="73"/>
                    </a:lnTo>
                    <a:lnTo>
                      <a:pt x="137" y="66"/>
                    </a:lnTo>
                    <a:lnTo>
                      <a:pt x="130" y="60"/>
                    </a:lnTo>
                    <a:lnTo>
                      <a:pt x="123" y="53"/>
                    </a:lnTo>
                    <a:lnTo>
                      <a:pt x="115" y="48"/>
                    </a:lnTo>
                    <a:lnTo>
                      <a:pt x="109" y="45"/>
                    </a:lnTo>
                    <a:lnTo>
                      <a:pt x="104" y="43"/>
                    </a:lnTo>
                    <a:lnTo>
                      <a:pt x="99" y="39"/>
                    </a:lnTo>
                    <a:lnTo>
                      <a:pt x="96" y="38"/>
                    </a:lnTo>
                    <a:lnTo>
                      <a:pt x="93" y="38"/>
                    </a:lnTo>
                    <a:lnTo>
                      <a:pt x="41" y="5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Freeform 129"/>
              <p:cNvSpPr>
                <a:spLocks/>
              </p:cNvSpPr>
              <p:nvPr/>
            </p:nvSpPr>
            <p:spPr bwMode="auto">
              <a:xfrm>
                <a:off x="2241" y="3707"/>
                <a:ext cx="11" cy="10"/>
              </a:xfrm>
              <a:custGeom>
                <a:avLst/>
                <a:gdLst>
                  <a:gd name="T0" fmla="*/ 0 w 44"/>
                  <a:gd name="T1" fmla="*/ 0 h 50"/>
                  <a:gd name="T2" fmla="*/ 0 w 44"/>
                  <a:gd name="T3" fmla="*/ 0 h 50"/>
                  <a:gd name="T4" fmla="*/ 0 w 44"/>
                  <a:gd name="T5" fmla="*/ 0 h 50"/>
                  <a:gd name="T6" fmla="*/ 0 w 44"/>
                  <a:gd name="T7" fmla="*/ 0 h 50"/>
                  <a:gd name="T8" fmla="*/ 0 w 44"/>
                  <a:gd name="T9" fmla="*/ 0 h 50"/>
                  <a:gd name="T10" fmla="*/ 0 w 44"/>
                  <a:gd name="T11" fmla="*/ 0 h 50"/>
                  <a:gd name="T12" fmla="*/ 0 w 44"/>
                  <a:gd name="T13" fmla="*/ 0 h 50"/>
                  <a:gd name="T14" fmla="*/ 0 w 44"/>
                  <a:gd name="T15" fmla="*/ 0 h 50"/>
                  <a:gd name="T16" fmla="*/ 0 w 44"/>
                  <a:gd name="T17" fmla="*/ 0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50"/>
                  <a:gd name="T29" fmla="*/ 44 w 44"/>
                  <a:gd name="T30" fmla="*/ 50 h 5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50">
                    <a:moveTo>
                      <a:pt x="13" y="3"/>
                    </a:moveTo>
                    <a:lnTo>
                      <a:pt x="31" y="22"/>
                    </a:lnTo>
                    <a:lnTo>
                      <a:pt x="44" y="43"/>
                    </a:lnTo>
                    <a:lnTo>
                      <a:pt x="29" y="50"/>
                    </a:lnTo>
                    <a:lnTo>
                      <a:pt x="16" y="22"/>
                    </a:lnTo>
                    <a:lnTo>
                      <a:pt x="0" y="4"/>
                    </a:lnTo>
                    <a:lnTo>
                      <a:pt x="9" y="0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BFB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Freeform 130"/>
              <p:cNvSpPr>
                <a:spLocks/>
              </p:cNvSpPr>
              <p:nvPr/>
            </p:nvSpPr>
            <p:spPr bwMode="auto">
              <a:xfrm>
                <a:off x="2258" y="3701"/>
                <a:ext cx="12" cy="5"/>
              </a:xfrm>
              <a:custGeom>
                <a:avLst/>
                <a:gdLst>
                  <a:gd name="T0" fmla="*/ 0 w 48"/>
                  <a:gd name="T1" fmla="*/ 0 h 28"/>
                  <a:gd name="T2" fmla="*/ 0 w 48"/>
                  <a:gd name="T3" fmla="*/ 0 h 28"/>
                  <a:gd name="T4" fmla="*/ 0 w 48"/>
                  <a:gd name="T5" fmla="*/ 0 h 28"/>
                  <a:gd name="T6" fmla="*/ 0 w 48"/>
                  <a:gd name="T7" fmla="*/ 0 h 28"/>
                  <a:gd name="T8" fmla="*/ 0 w 48"/>
                  <a:gd name="T9" fmla="*/ 0 h 28"/>
                  <a:gd name="T10" fmla="*/ 0 w 48"/>
                  <a:gd name="T11" fmla="*/ 0 h 28"/>
                  <a:gd name="T12" fmla="*/ 0 w 48"/>
                  <a:gd name="T13" fmla="*/ 0 h 28"/>
                  <a:gd name="T14" fmla="*/ 0 w 48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28"/>
                  <a:gd name="T26" fmla="*/ 48 w 48"/>
                  <a:gd name="T27" fmla="*/ 28 h 2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28">
                    <a:moveTo>
                      <a:pt x="0" y="10"/>
                    </a:moveTo>
                    <a:lnTo>
                      <a:pt x="27" y="0"/>
                    </a:lnTo>
                    <a:lnTo>
                      <a:pt x="42" y="12"/>
                    </a:lnTo>
                    <a:lnTo>
                      <a:pt x="48" y="19"/>
                    </a:lnTo>
                    <a:lnTo>
                      <a:pt x="18" y="28"/>
                    </a:lnTo>
                    <a:lnTo>
                      <a:pt x="9" y="1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FB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Freeform 131"/>
              <p:cNvSpPr>
                <a:spLocks/>
              </p:cNvSpPr>
              <p:nvPr/>
            </p:nvSpPr>
            <p:spPr bwMode="auto">
              <a:xfrm>
                <a:off x="2265" y="3707"/>
                <a:ext cx="10" cy="5"/>
              </a:xfrm>
              <a:custGeom>
                <a:avLst/>
                <a:gdLst>
                  <a:gd name="T0" fmla="*/ 0 w 39"/>
                  <a:gd name="T1" fmla="*/ 0 h 26"/>
                  <a:gd name="T2" fmla="*/ 0 w 39"/>
                  <a:gd name="T3" fmla="*/ 0 h 26"/>
                  <a:gd name="T4" fmla="*/ 0 w 39"/>
                  <a:gd name="T5" fmla="*/ 0 h 26"/>
                  <a:gd name="T6" fmla="*/ 0 w 39"/>
                  <a:gd name="T7" fmla="*/ 0 h 26"/>
                  <a:gd name="T8" fmla="*/ 0 w 39"/>
                  <a:gd name="T9" fmla="*/ 0 h 26"/>
                  <a:gd name="T10" fmla="*/ 0 w 39"/>
                  <a:gd name="T11" fmla="*/ 0 h 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"/>
                  <a:gd name="T19" fmla="*/ 0 h 26"/>
                  <a:gd name="T20" fmla="*/ 39 w 39"/>
                  <a:gd name="T21" fmla="*/ 26 h 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" h="26">
                    <a:moveTo>
                      <a:pt x="0" y="7"/>
                    </a:moveTo>
                    <a:lnTo>
                      <a:pt x="31" y="0"/>
                    </a:lnTo>
                    <a:lnTo>
                      <a:pt x="39" y="16"/>
                    </a:lnTo>
                    <a:lnTo>
                      <a:pt x="8" y="2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BFB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Freeform 132"/>
              <p:cNvSpPr>
                <a:spLocks/>
              </p:cNvSpPr>
              <p:nvPr/>
            </p:nvSpPr>
            <p:spPr bwMode="auto">
              <a:xfrm>
                <a:off x="2241" y="3664"/>
                <a:ext cx="7" cy="2"/>
              </a:xfrm>
              <a:custGeom>
                <a:avLst/>
                <a:gdLst>
                  <a:gd name="T0" fmla="*/ 0 w 28"/>
                  <a:gd name="T1" fmla="*/ 0 h 12"/>
                  <a:gd name="T2" fmla="*/ 0 w 28"/>
                  <a:gd name="T3" fmla="*/ 0 h 12"/>
                  <a:gd name="T4" fmla="*/ 0 w 28"/>
                  <a:gd name="T5" fmla="*/ 0 h 12"/>
                  <a:gd name="T6" fmla="*/ 0 w 28"/>
                  <a:gd name="T7" fmla="*/ 0 h 12"/>
                  <a:gd name="T8" fmla="*/ 0 w 28"/>
                  <a:gd name="T9" fmla="*/ 0 h 12"/>
                  <a:gd name="T10" fmla="*/ 0 w 28"/>
                  <a:gd name="T11" fmla="*/ 0 h 12"/>
                  <a:gd name="T12" fmla="*/ 0 w 28"/>
                  <a:gd name="T13" fmla="*/ 0 h 12"/>
                  <a:gd name="T14" fmla="*/ 0 w 28"/>
                  <a:gd name="T15" fmla="*/ 0 h 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"/>
                  <a:gd name="T25" fmla="*/ 0 h 12"/>
                  <a:gd name="T26" fmla="*/ 28 w 28"/>
                  <a:gd name="T27" fmla="*/ 12 h 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" h="12">
                    <a:moveTo>
                      <a:pt x="3" y="0"/>
                    </a:moveTo>
                    <a:lnTo>
                      <a:pt x="18" y="1"/>
                    </a:lnTo>
                    <a:lnTo>
                      <a:pt x="28" y="3"/>
                    </a:lnTo>
                    <a:lnTo>
                      <a:pt x="28" y="12"/>
                    </a:lnTo>
                    <a:lnTo>
                      <a:pt x="15" y="11"/>
                    </a:lnTo>
                    <a:lnTo>
                      <a:pt x="0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6A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Freeform 133"/>
              <p:cNvSpPr>
                <a:spLocks/>
              </p:cNvSpPr>
              <p:nvPr/>
            </p:nvSpPr>
            <p:spPr bwMode="auto">
              <a:xfrm>
                <a:off x="2242" y="3675"/>
                <a:ext cx="9" cy="6"/>
              </a:xfrm>
              <a:custGeom>
                <a:avLst/>
                <a:gdLst>
                  <a:gd name="T0" fmla="*/ 0 w 38"/>
                  <a:gd name="T1" fmla="*/ 0 h 30"/>
                  <a:gd name="T2" fmla="*/ 0 w 38"/>
                  <a:gd name="T3" fmla="*/ 0 h 30"/>
                  <a:gd name="T4" fmla="*/ 0 w 38"/>
                  <a:gd name="T5" fmla="*/ 0 h 30"/>
                  <a:gd name="T6" fmla="*/ 0 w 38"/>
                  <a:gd name="T7" fmla="*/ 0 h 30"/>
                  <a:gd name="T8" fmla="*/ 0 w 38"/>
                  <a:gd name="T9" fmla="*/ 0 h 30"/>
                  <a:gd name="T10" fmla="*/ 0 w 38"/>
                  <a:gd name="T11" fmla="*/ 0 h 30"/>
                  <a:gd name="T12" fmla="*/ 0 w 38"/>
                  <a:gd name="T13" fmla="*/ 0 h 30"/>
                  <a:gd name="T14" fmla="*/ 0 w 38"/>
                  <a:gd name="T15" fmla="*/ 0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"/>
                  <a:gd name="T25" fmla="*/ 0 h 30"/>
                  <a:gd name="T26" fmla="*/ 38 w 38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" h="30">
                    <a:moveTo>
                      <a:pt x="2" y="0"/>
                    </a:moveTo>
                    <a:lnTo>
                      <a:pt x="20" y="6"/>
                    </a:lnTo>
                    <a:lnTo>
                      <a:pt x="38" y="6"/>
                    </a:lnTo>
                    <a:lnTo>
                      <a:pt x="38" y="30"/>
                    </a:lnTo>
                    <a:lnTo>
                      <a:pt x="16" y="30"/>
                    </a:lnTo>
                    <a:lnTo>
                      <a:pt x="0" y="2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DC9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Freeform 134"/>
              <p:cNvSpPr>
                <a:spLocks/>
              </p:cNvSpPr>
              <p:nvPr/>
            </p:nvSpPr>
            <p:spPr bwMode="auto">
              <a:xfrm>
                <a:off x="2241" y="3632"/>
                <a:ext cx="9" cy="21"/>
              </a:xfrm>
              <a:custGeom>
                <a:avLst/>
                <a:gdLst>
                  <a:gd name="T0" fmla="*/ 0 w 37"/>
                  <a:gd name="T1" fmla="*/ 0 h 108"/>
                  <a:gd name="T2" fmla="*/ 0 w 37"/>
                  <a:gd name="T3" fmla="*/ 0 h 108"/>
                  <a:gd name="T4" fmla="*/ 0 w 37"/>
                  <a:gd name="T5" fmla="*/ 0 h 108"/>
                  <a:gd name="T6" fmla="*/ 0 w 37"/>
                  <a:gd name="T7" fmla="*/ 0 h 108"/>
                  <a:gd name="T8" fmla="*/ 0 w 37"/>
                  <a:gd name="T9" fmla="*/ 0 h 108"/>
                  <a:gd name="T10" fmla="*/ 0 w 37"/>
                  <a:gd name="T11" fmla="*/ 0 h 108"/>
                  <a:gd name="T12" fmla="*/ 0 w 37"/>
                  <a:gd name="T13" fmla="*/ 0 h 108"/>
                  <a:gd name="T14" fmla="*/ 0 w 37"/>
                  <a:gd name="T15" fmla="*/ 0 h 108"/>
                  <a:gd name="T16" fmla="*/ 0 w 37"/>
                  <a:gd name="T17" fmla="*/ 0 h 1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"/>
                  <a:gd name="T28" fmla="*/ 0 h 108"/>
                  <a:gd name="T29" fmla="*/ 37 w 37"/>
                  <a:gd name="T30" fmla="*/ 108 h 10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" h="108">
                    <a:moveTo>
                      <a:pt x="0" y="78"/>
                    </a:moveTo>
                    <a:lnTo>
                      <a:pt x="0" y="105"/>
                    </a:lnTo>
                    <a:lnTo>
                      <a:pt x="14" y="106"/>
                    </a:lnTo>
                    <a:lnTo>
                      <a:pt x="32" y="108"/>
                    </a:lnTo>
                    <a:lnTo>
                      <a:pt x="37" y="6"/>
                    </a:lnTo>
                    <a:lnTo>
                      <a:pt x="15" y="0"/>
                    </a:lnTo>
                    <a:lnTo>
                      <a:pt x="30" y="36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BDC9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Freeform 135"/>
              <p:cNvSpPr>
                <a:spLocks/>
              </p:cNvSpPr>
              <p:nvPr/>
            </p:nvSpPr>
            <p:spPr bwMode="auto">
              <a:xfrm>
                <a:off x="2265" y="3636"/>
                <a:ext cx="5" cy="17"/>
              </a:xfrm>
              <a:custGeom>
                <a:avLst/>
                <a:gdLst>
                  <a:gd name="T0" fmla="*/ 0 w 23"/>
                  <a:gd name="T1" fmla="*/ 0 h 86"/>
                  <a:gd name="T2" fmla="*/ 0 w 23"/>
                  <a:gd name="T3" fmla="*/ 0 h 86"/>
                  <a:gd name="T4" fmla="*/ 0 w 23"/>
                  <a:gd name="T5" fmla="*/ 0 h 86"/>
                  <a:gd name="T6" fmla="*/ 0 w 23"/>
                  <a:gd name="T7" fmla="*/ 0 h 86"/>
                  <a:gd name="T8" fmla="*/ 0 w 23"/>
                  <a:gd name="T9" fmla="*/ 0 h 86"/>
                  <a:gd name="T10" fmla="*/ 0 w 23"/>
                  <a:gd name="T11" fmla="*/ 0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"/>
                  <a:gd name="T19" fmla="*/ 0 h 86"/>
                  <a:gd name="T20" fmla="*/ 23 w 23"/>
                  <a:gd name="T21" fmla="*/ 86 h 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" h="86">
                    <a:moveTo>
                      <a:pt x="0" y="4"/>
                    </a:moveTo>
                    <a:lnTo>
                      <a:pt x="23" y="0"/>
                    </a:lnTo>
                    <a:lnTo>
                      <a:pt x="23" y="82"/>
                    </a:lnTo>
                    <a:lnTo>
                      <a:pt x="3" y="8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2E4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" name="Freeform 136"/>
              <p:cNvSpPr>
                <a:spLocks/>
              </p:cNvSpPr>
              <p:nvPr/>
            </p:nvSpPr>
            <p:spPr bwMode="auto">
              <a:xfrm>
                <a:off x="2265" y="3675"/>
                <a:ext cx="4" cy="5"/>
              </a:xfrm>
              <a:custGeom>
                <a:avLst/>
                <a:gdLst>
                  <a:gd name="T0" fmla="*/ 0 w 18"/>
                  <a:gd name="T1" fmla="*/ 0 h 26"/>
                  <a:gd name="T2" fmla="*/ 0 w 18"/>
                  <a:gd name="T3" fmla="*/ 0 h 26"/>
                  <a:gd name="T4" fmla="*/ 0 w 18"/>
                  <a:gd name="T5" fmla="*/ 0 h 26"/>
                  <a:gd name="T6" fmla="*/ 0 w 18"/>
                  <a:gd name="T7" fmla="*/ 0 h 26"/>
                  <a:gd name="T8" fmla="*/ 0 w 18"/>
                  <a:gd name="T9" fmla="*/ 0 h 26"/>
                  <a:gd name="T10" fmla="*/ 0 w 18"/>
                  <a:gd name="T11" fmla="*/ 0 h 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"/>
                  <a:gd name="T19" fmla="*/ 0 h 26"/>
                  <a:gd name="T20" fmla="*/ 18 w 18"/>
                  <a:gd name="T21" fmla="*/ 26 h 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" h="26">
                    <a:moveTo>
                      <a:pt x="0" y="1"/>
                    </a:moveTo>
                    <a:lnTo>
                      <a:pt x="15" y="0"/>
                    </a:lnTo>
                    <a:lnTo>
                      <a:pt x="18" y="21"/>
                    </a:lnTo>
                    <a:lnTo>
                      <a:pt x="3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4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" name="Freeform 137"/>
              <p:cNvSpPr>
                <a:spLocks/>
              </p:cNvSpPr>
              <p:nvPr/>
            </p:nvSpPr>
            <p:spPr bwMode="auto">
              <a:xfrm>
                <a:off x="2227" y="3629"/>
                <a:ext cx="23" cy="19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w 91"/>
                  <a:gd name="T9" fmla="*/ 0 h 97"/>
                  <a:gd name="T10" fmla="*/ 0 w 91"/>
                  <a:gd name="T11" fmla="*/ 0 h 97"/>
                  <a:gd name="T12" fmla="*/ 1 w 91"/>
                  <a:gd name="T13" fmla="*/ 0 h 97"/>
                  <a:gd name="T14" fmla="*/ 1 w 91"/>
                  <a:gd name="T15" fmla="*/ 0 h 97"/>
                  <a:gd name="T16" fmla="*/ 1 w 91"/>
                  <a:gd name="T17" fmla="*/ 0 h 97"/>
                  <a:gd name="T18" fmla="*/ 1 w 91"/>
                  <a:gd name="T19" fmla="*/ 0 h 97"/>
                  <a:gd name="T20" fmla="*/ 1 w 91"/>
                  <a:gd name="T21" fmla="*/ 0 h 97"/>
                  <a:gd name="T22" fmla="*/ 1 w 91"/>
                  <a:gd name="T23" fmla="*/ 0 h 97"/>
                  <a:gd name="T24" fmla="*/ 1 w 91"/>
                  <a:gd name="T25" fmla="*/ 0 h 97"/>
                  <a:gd name="T26" fmla="*/ 0 w 91"/>
                  <a:gd name="T27" fmla="*/ 0 h 97"/>
                  <a:gd name="T28" fmla="*/ 0 w 91"/>
                  <a:gd name="T29" fmla="*/ 0 h 97"/>
                  <a:gd name="T30" fmla="*/ 0 w 91"/>
                  <a:gd name="T31" fmla="*/ 0 h 97"/>
                  <a:gd name="T32" fmla="*/ 0 w 91"/>
                  <a:gd name="T33" fmla="*/ 0 h 97"/>
                  <a:gd name="T34" fmla="*/ 0 w 91"/>
                  <a:gd name="T35" fmla="*/ 0 h 97"/>
                  <a:gd name="T36" fmla="*/ 0 w 91"/>
                  <a:gd name="T37" fmla="*/ 0 h 97"/>
                  <a:gd name="T38" fmla="*/ 0 w 91"/>
                  <a:gd name="T39" fmla="*/ 0 h 97"/>
                  <a:gd name="T40" fmla="*/ 0 w 91"/>
                  <a:gd name="T41" fmla="*/ 0 h 97"/>
                  <a:gd name="T42" fmla="*/ 0 w 91"/>
                  <a:gd name="T43" fmla="*/ 0 h 97"/>
                  <a:gd name="T44" fmla="*/ 0 w 91"/>
                  <a:gd name="T45" fmla="*/ 0 h 97"/>
                  <a:gd name="T46" fmla="*/ 0 w 91"/>
                  <a:gd name="T47" fmla="*/ 0 h 97"/>
                  <a:gd name="T48" fmla="*/ 0 w 91"/>
                  <a:gd name="T49" fmla="*/ 0 h 97"/>
                  <a:gd name="T50" fmla="*/ 0 w 91"/>
                  <a:gd name="T51" fmla="*/ 0 h 97"/>
                  <a:gd name="T52" fmla="*/ 0 w 91"/>
                  <a:gd name="T53" fmla="*/ 0 h 97"/>
                  <a:gd name="T54" fmla="*/ 0 w 91"/>
                  <a:gd name="T55" fmla="*/ 0 h 97"/>
                  <a:gd name="T56" fmla="*/ 0 w 91"/>
                  <a:gd name="T57" fmla="*/ 0 h 97"/>
                  <a:gd name="T58" fmla="*/ 0 w 91"/>
                  <a:gd name="T59" fmla="*/ 0 h 97"/>
                  <a:gd name="T60" fmla="*/ 0 w 91"/>
                  <a:gd name="T61" fmla="*/ 0 h 97"/>
                  <a:gd name="T62" fmla="*/ 0 w 91"/>
                  <a:gd name="T63" fmla="*/ 0 h 97"/>
                  <a:gd name="T64" fmla="*/ 0 w 91"/>
                  <a:gd name="T65" fmla="*/ 0 h 97"/>
                  <a:gd name="T66" fmla="*/ 0 w 91"/>
                  <a:gd name="T67" fmla="*/ 0 h 97"/>
                  <a:gd name="T68" fmla="*/ 0 w 91"/>
                  <a:gd name="T69" fmla="*/ 0 h 97"/>
                  <a:gd name="T70" fmla="*/ 0 w 91"/>
                  <a:gd name="T71" fmla="*/ 0 h 97"/>
                  <a:gd name="T72" fmla="*/ 0 w 91"/>
                  <a:gd name="T73" fmla="*/ 0 h 97"/>
                  <a:gd name="T74" fmla="*/ 0 w 91"/>
                  <a:gd name="T75" fmla="*/ 0 h 97"/>
                  <a:gd name="T76" fmla="*/ 0 w 91"/>
                  <a:gd name="T77" fmla="*/ 0 h 97"/>
                  <a:gd name="T78" fmla="*/ 0 w 91"/>
                  <a:gd name="T79" fmla="*/ 0 h 97"/>
                  <a:gd name="T80" fmla="*/ 0 w 91"/>
                  <a:gd name="T81" fmla="*/ 0 h 97"/>
                  <a:gd name="T82" fmla="*/ 0 w 91"/>
                  <a:gd name="T83" fmla="*/ 0 h 9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1"/>
                  <a:gd name="T127" fmla="*/ 0 h 97"/>
                  <a:gd name="T128" fmla="*/ 91 w 91"/>
                  <a:gd name="T129" fmla="*/ 97 h 9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1" h="97">
                    <a:moveTo>
                      <a:pt x="46" y="97"/>
                    </a:moveTo>
                    <a:lnTo>
                      <a:pt x="55" y="96"/>
                    </a:lnTo>
                    <a:lnTo>
                      <a:pt x="63" y="93"/>
                    </a:lnTo>
                    <a:lnTo>
                      <a:pt x="69" y="87"/>
                    </a:lnTo>
                    <a:lnTo>
                      <a:pt x="77" y="82"/>
                    </a:lnTo>
                    <a:lnTo>
                      <a:pt x="82" y="74"/>
                    </a:lnTo>
                    <a:lnTo>
                      <a:pt x="87" y="67"/>
                    </a:lnTo>
                    <a:lnTo>
                      <a:pt x="89" y="57"/>
                    </a:lnTo>
                    <a:lnTo>
                      <a:pt x="91" y="48"/>
                    </a:lnTo>
                    <a:lnTo>
                      <a:pt x="90" y="43"/>
                    </a:lnTo>
                    <a:lnTo>
                      <a:pt x="89" y="38"/>
                    </a:lnTo>
                    <a:lnTo>
                      <a:pt x="87" y="33"/>
                    </a:lnTo>
                    <a:lnTo>
                      <a:pt x="87" y="29"/>
                    </a:lnTo>
                    <a:lnTo>
                      <a:pt x="82" y="21"/>
                    </a:lnTo>
                    <a:lnTo>
                      <a:pt x="77" y="14"/>
                    </a:lnTo>
                    <a:lnTo>
                      <a:pt x="69" y="8"/>
                    </a:lnTo>
                    <a:lnTo>
                      <a:pt x="63" y="4"/>
                    </a:lnTo>
                    <a:lnTo>
                      <a:pt x="55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2" y="1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3" y="14"/>
                    </a:lnTo>
                    <a:lnTo>
                      <a:pt x="7" y="21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0" y="43"/>
                    </a:lnTo>
                    <a:lnTo>
                      <a:pt x="0" y="48"/>
                    </a:lnTo>
                    <a:lnTo>
                      <a:pt x="0" y="57"/>
                    </a:lnTo>
                    <a:lnTo>
                      <a:pt x="3" y="67"/>
                    </a:lnTo>
                    <a:lnTo>
                      <a:pt x="7" y="74"/>
                    </a:lnTo>
                    <a:lnTo>
                      <a:pt x="13" y="82"/>
                    </a:lnTo>
                    <a:lnTo>
                      <a:pt x="20" y="87"/>
                    </a:lnTo>
                    <a:lnTo>
                      <a:pt x="28" y="93"/>
                    </a:lnTo>
                    <a:lnTo>
                      <a:pt x="32" y="94"/>
                    </a:lnTo>
                    <a:lnTo>
                      <a:pt x="37" y="96"/>
                    </a:lnTo>
                    <a:lnTo>
                      <a:pt x="42" y="96"/>
                    </a:lnTo>
                    <a:lnTo>
                      <a:pt x="46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Freeform 138"/>
              <p:cNvSpPr>
                <a:spLocks/>
              </p:cNvSpPr>
              <p:nvPr/>
            </p:nvSpPr>
            <p:spPr bwMode="auto">
              <a:xfrm>
                <a:off x="2232" y="3633"/>
                <a:ext cx="13" cy="11"/>
              </a:xfrm>
              <a:custGeom>
                <a:avLst/>
                <a:gdLst>
                  <a:gd name="T0" fmla="*/ 0 w 49"/>
                  <a:gd name="T1" fmla="*/ 0 h 53"/>
                  <a:gd name="T2" fmla="*/ 0 w 49"/>
                  <a:gd name="T3" fmla="*/ 0 h 53"/>
                  <a:gd name="T4" fmla="*/ 0 w 49"/>
                  <a:gd name="T5" fmla="*/ 0 h 53"/>
                  <a:gd name="T6" fmla="*/ 0 w 49"/>
                  <a:gd name="T7" fmla="*/ 0 h 53"/>
                  <a:gd name="T8" fmla="*/ 0 w 49"/>
                  <a:gd name="T9" fmla="*/ 0 h 53"/>
                  <a:gd name="T10" fmla="*/ 0 w 49"/>
                  <a:gd name="T11" fmla="*/ 0 h 53"/>
                  <a:gd name="T12" fmla="*/ 0 w 49"/>
                  <a:gd name="T13" fmla="*/ 0 h 53"/>
                  <a:gd name="T14" fmla="*/ 0 w 49"/>
                  <a:gd name="T15" fmla="*/ 0 h 53"/>
                  <a:gd name="T16" fmla="*/ 0 w 49"/>
                  <a:gd name="T17" fmla="*/ 0 h 53"/>
                  <a:gd name="T18" fmla="*/ 0 w 49"/>
                  <a:gd name="T19" fmla="*/ 0 h 53"/>
                  <a:gd name="T20" fmla="*/ 0 w 49"/>
                  <a:gd name="T21" fmla="*/ 0 h 53"/>
                  <a:gd name="T22" fmla="*/ 0 w 49"/>
                  <a:gd name="T23" fmla="*/ 0 h 53"/>
                  <a:gd name="T24" fmla="*/ 0 w 49"/>
                  <a:gd name="T25" fmla="*/ 0 h 53"/>
                  <a:gd name="T26" fmla="*/ 0 w 49"/>
                  <a:gd name="T27" fmla="*/ 0 h 53"/>
                  <a:gd name="T28" fmla="*/ 0 w 49"/>
                  <a:gd name="T29" fmla="*/ 0 h 53"/>
                  <a:gd name="T30" fmla="*/ 0 w 49"/>
                  <a:gd name="T31" fmla="*/ 0 h 53"/>
                  <a:gd name="T32" fmla="*/ 0 w 49"/>
                  <a:gd name="T33" fmla="*/ 0 h 53"/>
                  <a:gd name="T34" fmla="*/ 0 w 49"/>
                  <a:gd name="T35" fmla="*/ 0 h 53"/>
                  <a:gd name="T36" fmla="*/ 0 w 49"/>
                  <a:gd name="T37" fmla="*/ 0 h 53"/>
                  <a:gd name="T38" fmla="*/ 0 w 49"/>
                  <a:gd name="T39" fmla="*/ 0 h 53"/>
                  <a:gd name="T40" fmla="*/ 0 w 49"/>
                  <a:gd name="T41" fmla="*/ 0 h 53"/>
                  <a:gd name="T42" fmla="*/ 0 w 49"/>
                  <a:gd name="T43" fmla="*/ 0 h 53"/>
                  <a:gd name="T44" fmla="*/ 0 w 49"/>
                  <a:gd name="T45" fmla="*/ 0 h 53"/>
                  <a:gd name="T46" fmla="*/ 0 w 49"/>
                  <a:gd name="T47" fmla="*/ 0 h 53"/>
                  <a:gd name="T48" fmla="*/ 0 w 49"/>
                  <a:gd name="T49" fmla="*/ 0 h 53"/>
                  <a:gd name="T50" fmla="*/ 0 w 49"/>
                  <a:gd name="T51" fmla="*/ 0 h 53"/>
                  <a:gd name="T52" fmla="*/ 0 w 49"/>
                  <a:gd name="T53" fmla="*/ 0 h 53"/>
                  <a:gd name="T54" fmla="*/ 0 w 49"/>
                  <a:gd name="T55" fmla="*/ 0 h 53"/>
                  <a:gd name="T56" fmla="*/ 0 w 49"/>
                  <a:gd name="T57" fmla="*/ 0 h 53"/>
                  <a:gd name="T58" fmla="*/ 0 w 49"/>
                  <a:gd name="T59" fmla="*/ 0 h 5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9"/>
                  <a:gd name="T91" fmla="*/ 0 h 53"/>
                  <a:gd name="T92" fmla="*/ 49 w 49"/>
                  <a:gd name="T93" fmla="*/ 53 h 5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9" h="53">
                    <a:moveTo>
                      <a:pt x="24" y="53"/>
                    </a:moveTo>
                    <a:lnTo>
                      <a:pt x="29" y="52"/>
                    </a:lnTo>
                    <a:lnTo>
                      <a:pt x="34" y="51"/>
                    </a:lnTo>
                    <a:lnTo>
                      <a:pt x="38" y="48"/>
                    </a:lnTo>
                    <a:lnTo>
                      <a:pt x="42" y="46"/>
                    </a:lnTo>
                    <a:lnTo>
                      <a:pt x="47" y="37"/>
                    </a:lnTo>
                    <a:lnTo>
                      <a:pt x="49" y="28"/>
                    </a:lnTo>
                    <a:lnTo>
                      <a:pt x="48" y="21"/>
                    </a:lnTo>
                    <a:lnTo>
                      <a:pt x="47" y="16"/>
                    </a:lnTo>
                    <a:lnTo>
                      <a:pt x="44" y="11"/>
                    </a:lnTo>
                    <a:lnTo>
                      <a:pt x="42" y="8"/>
                    </a:lnTo>
                    <a:lnTo>
                      <a:pt x="38" y="3"/>
                    </a:lnTo>
                    <a:lnTo>
                      <a:pt x="34" y="2"/>
                    </a:lnTo>
                    <a:lnTo>
                      <a:pt x="29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4" y="2"/>
                    </a:lnTo>
                    <a:lnTo>
                      <a:pt x="9" y="3"/>
                    </a:lnTo>
                    <a:lnTo>
                      <a:pt x="7" y="8"/>
                    </a:lnTo>
                    <a:lnTo>
                      <a:pt x="3" y="11"/>
                    </a:lnTo>
                    <a:lnTo>
                      <a:pt x="2" y="16"/>
                    </a:lnTo>
                    <a:lnTo>
                      <a:pt x="0" y="21"/>
                    </a:lnTo>
                    <a:lnTo>
                      <a:pt x="0" y="28"/>
                    </a:lnTo>
                    <a:lnTo>
                      <a:pt x="2" y="37"/>
                    </a:lnTo>
                    <a:lnTo>
                      <a:pt x="7" y="46"/>
                    </a:lnTo>
                    <a:lnTo>
                      <a:pt x="9" y="48"/>
                    </a:lnTo>
                    <a:lnTo>
                      <a:pt x="14" y="51"/>
                    </a:lnTo>
                    <a:lnTo>
                      <a:pt x="19" y="52"/>
                    </a:lnTo>
                    <a:lnTo>
                      <a:pt x="24" y="53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" name="Freeform 139"/>
              <p:cNvSpPr>
                <a:spLocks/>
              </p:cNvSpPr>
              <p:nvPr/>
            </p:nvSpPr>
            <p:spPr bwMode="auto">
              <a:xfrm>
                <a:off x="2238" y="3627"/>
                <a:ext cx="40" cy="8"/>
              </a:xfrm>
              <a:custGeom>
                <a:avLst/>
                <a:gdLst>
                  <a:gd name="T0" fmla="*/ 0 w 162"/>
                  <a:gd name="T1" fmla="*/ 0 h 38"/>
                  <a:gd name="T2" fmla="*/ 0 w 162"/>
                  <a:gd name="T3" fmla="*/ 0 h 38"/>
                  <a:gd name="T4" fmla="*/ 0 w 162"/>
                  <a:gd name="T5" fmla="*/ 0 h 38"/>
                  <a:gd name="T6" fmla="*/ 0 w 162"/>
                  <a:gd name="T7" fmla="*/ 0 h 38"/>
                  <a:gd name="T8" fmla="*/ 0 w 162"/>
                  <a:gd name="T9" fmla="*/ 0 h 38"/>
                  <a:gd name="T10" fmla="*/ 0 w 162"/>
                  <a:gd name="T11" fmla="*/ 0 h 38"/>
                  <a:gd name="T12" fmla="*/ 0 w 162"/>
                  <a:gd name="T13" fmla="*/ 0 h 38"/>
                  <a:gd name="T14" fmla="*/ 0 w 162"/>
                  <a:gd name="T15" fmla="*/ 0 h 38"/>
                  <a:gd name="T16" fmla="*/ 0 w 162"/>
                  <a:gd name="T17" fmla="*/ 0 h 38"/>
                  <a:gd name="T18" fmla="*/ 0 w 162"/>
                  <a:gd name="T19" fmla="*/ 0 h 38"/>
                  <a:gd name="T20" fmla="*/ 0 w 162"/>
                  <a:gd name="T21" fmla="*/ 0 h 38"/>
                  <a:gd name="T22" fmla="*/ 0 w 162"/>
                  <a:gd name="T23" fmla="*/ 0 h 38"/>
                  <a:gd name="T24" fmla="*/ 0 w 162"/>
                  <a:gd name="T25" fmla="*/ 0 h 38"/>
                  <a:gd name="T26" fmla="*/ 0 w 162"/>
                  <a:gd name="T27" fmla="*/ 0 h 38"/>
                  <a:gd name="T28" fmla="*/ 0 w 162"/>
                  <a:gd name="T29" fmla="*/ 0 h 38"/>
                  <a:gd name="T30" fmla="*/ 0 w 162"/>
                  <a:gd name="T31" fmla="*/ 0 h 38"/>
                  <a:gd name="T32" fmla="*/ 0 w 162"/>
                  <a:gd name="T33" fmla="*/ 0 h 38"/>
                  <a:gd name="T34" fmla="*/ 0 w 162"/>
                  <a:gd name="T35" fmla="*/ 0 h 38"/>
                  <a:gd name="T36" fmla="*/ 0 w 162"/>
                  <a:gd name="T37" fmla="*/ 0 h 38"/>
                  <a:gd name="T38" fmla="*/ 0 w 162"/>
                  <a:gd name="T39" fmla="*/ 0 h 38"/>
                  <a:gd name="T40" fmla="*/ 0 w 162"/>
                  <a:gd name="T41" fmla="*/ 0 h 38"/>
                  <a:gd name="T42" fmla="*/ 0 w 162"/>
                  <a:gd name="T43" fmla="*/ 0 h 38"/>
                  <a:gd name="T44" fmla="*/ 0 w 162"/>
                  <a:gd name="T45" fmla="*/ 0 h 38"/>
                  <a:gd name="T46" fmla="*/ 0 w 162"/>
                  <a:gd name="T47" fmla="*/ 0 h 38"/>
                  <a:gd name="T48" fmla="*/ 0 w 162"/>
                  <a:gd name="T49" fmla="*/ 0 h 38"/>
                  <a:gd name="T50" fmla="*/ 0 w 162"/>
                  <a:gd name="T51" fmla="*/ 0 h 38"/>
                  <a:gd name="T52" fmla="*/ 0 w 162"/>
                  <a:gd name="T53" fmla="*/ 0 h 38"/>
                  <a:gd name="T54" fmla="*/ 0 w 162"/>
                  <a:gd name="T55" fmla="*/ 0 h 38"/>
                  <a:gd name="T56" fmla="*/ 0 w 162"/>
                  <a:gd name="T57" fmla="*/ 0 h 38"/>
                  <a:gd name="T58" fmla="*/ 0 w 162"/>
                  <a:gd name="T59" fmla="*/ 0 h 38"/>
                  <a:gd name="T60" fmla="*/ 0 w 162"/>
                  <a:gd name="T61" fmla="*/ 0 h 38"/>
                  <a:gd name="T62" fmla="*/ 0 w 162"/>
                  <a:gd name="T63" fmla="*/ 0 h 38"/>
                  <a:gd name="T64" fmla="*/ 0 w 162"/>
                  <a:gd name="T65" fmla="*/ 0 h 38"/>
                  <a:gd name="T66" fmla="*/ 0 w 162"/>
                  <a:gd name="T67" fmla="*/ 0 h 38"/>
                  <a:gd name="T68" fmla="*/ 0 w 162"/>
                  <a:gd name="T69" fmla="*/ 0 h 38"/>
                  <a:gd name="T70" fmla="*/ 0 w 162"/>
                  <a:gd name="T71" fmla="*/ 0 h 38"/>
                  <a:gd name="T72" fmla="*/ 0 w 162"/>
                  <a:gd name="T73" fmla="*/ 0 h 38"/>
                  <a:gd name="T74" fmla="*/ 0 w 162"/>
                  <a:gd name="T75" fmla="*/ 0 h 38"/>
                  <a:gd name="T76" fmla="*/ 0 w 162"/>
                  <a:gd name="T77" fmla="*/ 0 h 38"/>
                  <a:gd name="T78" fmla="*/ 0 w 162"/>
                  <a:gd name="T79" fmla="*/ 0 h 38"/>
                  <a:gd name="T80" fmla="*/ 0 w 162"/>
                  <a:gd name="T81" fmla="*/ 0 h 38"/>
                  <a:gd name="T82" fmla="*/ 0 w 162"/>
                  <a:gd name="T83" fmla="*/ 0 h 38"/>
                  <a:gd name="T84" fmla="*/ 0 w 162"/>
                  <a:gd name="T85" fmla="*/ 0 h 38"/>
                  <a:gd name="T86" fmla="*/ 0 w 162"/>
                  <a:gd name="T87" fmla="*/ 0 h 38"/>
                  <a:gd name="T88" fmla="*/ 0 w 162"/>
                  <a:gd name="T89" fmla="*/ 0 h 38"/>
                  <a:gd name="T90" fmla="*/ 0 w 162"/>
                  <a:gd name="T91" fmla="*/ 0 h 38"/>
                  <a:gd name="T92" fmla="*/ 0 w 162"/>
                  <a:gd name="T93" fmla="*/ 0 h 38"/>
                  <a:gd name="T94" fmla="*/ 0 w 162"/>
                  <a:gd name="T95" fmla="*/ 0 h 38"/>
                  <a:gd name="T96" fmla="*/ 0 w 162"/>
                  <a:gd name="T97" fmla="*/ 0 h 38"/>
                  <a:gd name="T98" fmla="*/ 0 w 162"/>
                  <a:gd name="T99" fmla="*/ 0 h 38"/>
                  <a:gd name="T100" fmla="*/ 0 w 162"/>
                  <a:gd name="T101" fmla="*/ 0 h 38"/>
                  <a:gd name="T102" fmla="*/ 0 w 162"/>
                  <a:gd name="T103" fmla="*/ 0 h 38"/>
                  <a:gd name="T104" fmla="*/ 0 w 162"/>
                  <a:gd name="T105" fmla="*/ 0 h 38"/>
                  <a:gd name="T106" fmla="*/ 0 w 162"/>
                  <a:gd name="T107" fmla="*/ 0 h 38"/>
                  <a:gd name="T108" fmla="*/ 0 w 162"/>
                  <a:gd name="T109" fmla="*/ 0 h 38"/>
                  <a:gd name="T110" fmla="*/ 0 w 162"/>
                  <a:gd name="T111" fmla="*/ 0 h 38"/>
                  <a:gd name="T112" fmla="*/ 0 w 162"/>
                  <a:gd name="T113" fmla="*/ 0 h 38"/>
                  <a:gd name="T114" fmla="*/ 0 w 162"/>
                  <a:gd name="T115" fmla="*/ 0 h 3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62"/>
                  <a:gd name="T175" fmla="*/ 0 h 38"/>
                  <a:gd name="T176" fmla="*/ 162 w 162"/>
                  <a:gd name="T177" fmla="*/ 38 h 3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62" h="38">
                    <a:moveTo>
                      <a:pt x="15" y="0"/>
                    </a:moveTo>
                    <a:lnTo>
                      <a:pt x="16" y="0"/>
                    </a:lnTo>
                    <a:lnTo>
                      <a:pt x="20" y="2"/>
                    </a:lnTo>
                    <a:lnTo>
                      <a:pt x="25" y="5"/>
                    </a:lnTo>
                    <a:lnTo>
                      <a:pt x="33" y="8"/>
                    </a:lnTo>
                    <a:lnTo>
                      <a:pt x="36" y="9"/>
                    </a:lnTo>
                    <a:lnTo>
                      <a:pt x="41" y="9"/>
                    </a:lnTo>
                    <a:lnTo>
                      <a:pt x="46" y="10"/>
                    </a:lnTo>
                    <a:lnTo>
                      <a:pt x="51" y="12"/>
                    </a:lnTo>
                    <a:lnTo>
                      <a:pt x="56" y="13"/>
                    </a:lnTo>
                    <a:lnTo>
                      <a:pt x="61" y="14"/>
                    </a:lnTo>
                    <a:lnTo>
                      <a:pt x="66" y="14"/>
                    </a:lnTo>
                    <a:lnTo>
                      <a:pt x="72" y="14"/>
                    </a:lnTo>
                    <a:lnTo>
                      <a:pt x="77" y="14"/>
                    </a:lnTo>
                    <a:lnTo>
                      <a:pt x="83" y="14"/>
                    </a:lnTo>
                    <a:lnTo>
                      <a:pt x="88" y="14"/>
                    </a:lnTo>
                    <a:lnTo>
                      <a:pt x="94" y="14"/>
                    </a:lnTo>
                    <a:lnTo>
                      <a:pt x="98" y="13"/>
                    </a:lnTo>
                    <a:lnTo>
                      <a:pt x="104" y="13"/>
                    </a:lnTo>
                    <a:lnTo>
                      <a:pt x="111" y="12"/>
                    </a:lnTo>
                    <a:lnTo>
                      <a:pt x="117" y="12"/>
                    </a:lnTo>
                    <a:lnTo>
                      <a:pt x="121" y="10"/>
                    </a:lnTo>
                    <a:lnTo>
                      <a:pt x="126" y="10"/>
                    </a:lnTo>
                    <a:lnTo>
                      <a:pt x="130" y="9"/>
                    </a:lnTo>
                    <a:lnTo>
                      <a:pt x="135" y="9"/>
                    </a:lnTo>
                    <a:lnTo>
                      <a:pt x="143" y="7"/>
                    </a:lnTo>
                    <a:lnTo>
                      <a:pt x="150" y="5"/>
                    </a:lnTo>
                    <a:lnTo>
                      <a:pt x="162" y="23"/>
                    </a:lnTo>
                    <a:lnTo>
                      <a:pt x="159" y="23"/>
                    </a:lnTo>
                    <a:lnTo>
                      <a:pt x="154" y="24"/>
                    </a:lnTo>
                    <a:lnTo>
                      <a:pt x="150" y="25"/>
                    </a:lnTo>
                    <a:lnTo>
                      <a:pt x="146" y="27"/>
                    </a:lnTo>
                    <a:lnTo>
                      <a:pt x="141" y="28"/>
                    </a:lnTo>
                    <a:lnTo>
                      <a:pt x="136" y="29"/>
                    </a:lnTo>
                    <a:lnTo>
                      <a:pt x="130" y="30"/>
                    </a:lnTo>
                    <a:lnTo>
                      <a:pt x="124" y="32"/>
                    </a:lnTo>
                    <a:lnTo>
                      <a:pt x="117" y="33"/>
                    </a:lnTo>
                    <a:lnTo>
                      <a:pt x="110" y="34"/>
                    </a:lnTo>
                    <a:lnTo>
                      <a:pt x="102" y="35"/>
                    </a:lnTo>
                    <a:lnTo>
                      <a:pt x="94" y="37"/>
                    </a:lnTo>
                    <a:lnTo>
                      <a:pt x="87" y="38"/>
                    </a:lnTo>
                    <a:lnTo>
                      <a:pt x="80" y="38"/>
                    </a:lnTo>
                    <a:lnTo>
                      <a:pt x="72" y="38"/>
                    </a:lnTo>
                    <a:lnTo>
                      <a:pt x="63" y="37"/>
                    </a:lnTo>
                    <a:lnTo>
                      <a:pt x="56" y="34"/>
                    </a:lnTo>
                    <a:lnTo>
                      <a:pt x="49" y="33"/>
                    </a:lnTo>
                    <a:lnTo>
                      <a:pt x="41" y="31"/>
                    </a:lnTo>
                    <a:lnTo>
                      <a:pt x="35" y="29"/>
                    </a:lnTo>
                    <a:lnTo>
                      <a:pt x="29" y="28"/>
                    </a:lnTo>
                    <a:lnTo>
                      <a:pt x="24" y="26"/>
                    </a:lnTo>
                    <a:lnTo>
                      <a:pt x="18" y="24"/>
                    </a:lnTo>
                    <a:lnTo>
                      <a:pt x="13" y="21"/>
                    </a:lnTo>
                    <a:lnTo>
                      <a:pt x="8" y="18"/>
                    </a:lnTo>
                    <a:lnTo>
                      <a:pt x="6" y="17"/>
                    </a:lnTo>
                    <a:lnTo>
                      <a:pt x="1" y="14"/>
                    </a:lnTo>
                    <a:lnTo>
                      <a:pt x="0" y="1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" name="Freeform 140"/>
              <p:cNvSpPr>
                <a:spLocks/>
              </p:cNvSpPr>
              <p:nvPr/>
            </p:nvSpPr>
            <p:spPr bwMode="auto">
              <a:xfrm>
                <a:off x="2204" y="3722"/>
                <a:ext cx="20" cy="23"/>
              </a:xfrm>
              <a:custGeom>
                <a:avLst/>
                <a:gdLst>
                  <a:gd name="T0" fmla="*/ 0 w 81"/>
                  <a:gd name="T1" fmla="*/ 0 h 117"/>
                  <a:gd name="T2" fmla="*/ 0 w 81"/>
                  <a:gd name="T3" fmla="*/ 0 h 117"/>
                  <a:gd name="T4" fmla="*/ 0 w 81"/>
                  <a:gd name="T5" fmla="*/ 0 h 117"/>
                  <a:gd name="T6" fmla="*/ 0 w 81"/>
                  <a:gd name="T7" fmla="*/ 0 h 117"/>
                  <a:gd name="T8" fmla="*/ 0 w 81"/>
                  <a:gd name="T9" fmla="*/ 0 h 117"/>
                  <a:gd name="T10" fmla="*/ 0 w 81"/>
                  <a:gd name="T11" fmla="*/ 0 h 117"/>
                  <a:gd name="T12" fmla="*/ 0 w 81"/>
                  <a:gd name="T13" fmla="*/ 0 h 117"/>
                  <a:gd name="T14" fmla="*/ 0 w 81"/>
                  <a:gd name="T15" fmla="*/ 0 h 117"/>
                  <a:gd name="T16" fmla="*/ 0 w 81"/>
                  <a:gd name="T17" fmla="*/ 0 h 117"/>
                  <a:gd name="T18" fmla="*/ 0 w 81"/>
                  <a:gd name="T19" fmla="*/ 0 h 1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"/>
                  <a:gd name="T31" fmla="*/ 0 h 117"/>
                  <a:gd name="T32" fmla="*/ 81 w 81"/>
                  <a:gd name="T33" fmla="*/ 117 h 1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" h="117">
                    <a:moveTo>
                      <a:pt x="0" y="56"/>
                    </a:moveTo>
                    <a:lnTo>
                      <a:pt x="37" y="63"/>
                    </a:lnTo>
                    <a:lnTo>
                      <a:pt x="53" y="117"/>
                    </a:lnTo>
                    <a:lnTo>
                      <a:pt x="80" y="97"/>
                    </a:lnTo>
                    <a:lnTo>
                      <a:pt x="81" y="65"/>
                    </a:lnTo>
                    <a:lnTo>
                      <a:pt x="46" y="56"/>
                    </a:lnTo>
                    <a:lnTo>
                      <a:pt x="39" y="0"/>
                    </a:lnTo>
                    <a:lnTo>
                      <a:pt x="19" y="7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FB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" name="Freeform 141"/>
              <p:cNvSpPr>
                <a:spLocks/>
              </p:cNvSpPr>
              <p:nvPr/>
            </p:nvSpPr>
            <p:spPr bwMode="auto">
              <a:xfrm>
                <a:off x="2205" y="3736"/>
                <a:ext cx="8" cy="9"/>
              </a:xfrm>
              <a:custGeom>
                <a:avLst/>
                <a:gdLst>
                  <a:gd name="T0" fmla="*/ 0 w 31"/>
                  <a:gd name="T1" fmla="*/ 0 h 47"/>
                  <a:gd name="T2" fmla="*/ 0 w 31"/>
                  <a:gd name="T3" fmla="*/ 0 h 47"/>
                  <a:gd name="T4" fmla="*/ 0 w 31"/>
                  <a:gd name="T5" fmla="*/ 0 h 47"/>
                  <a:gd name="T6" fmla="*/ 0 w 31"/>
                  <a:gd name="T7" fmla="*/ 0 h 47"/>
                  <a:gd name="T8" fmla="*/ 0 w 31"/>
                  <a:gd name="T9" fmla="*/ 0 h 47"/>
                  <a:gd name="T10" fmla="*/ 0 w 31"/>
                  <a:gd name="T11" fmla="*/ 0 h 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47"/>
                  <a:gd name="T20" fmla="*/ 31 w 31"/>
                  <a:gd name="T21" fmla="*/ 47 h 4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47">
                    <a:moveTo>
                      <a:pt x="0" y="3"/>
                    </a:moveTo>
                    <a:lnTo>
                      <a:pt x="28" y="0"/>
                    </a:lnTo>
                    <a:lnTo>
                      <a:pt x="31" y="47"/>
                    </a:lnTo>
                    <a:lnTo>
                      <a:pt x="9" y="3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" name="Freeform 142"/>
              <p:cNvSpPr>
                <a:spLocks/>
              </p:cNvSpPr>
              <p:nvPr/>
            </p:nvSpPr>
            <p:spPr bwMode="auto">
              <a:xfrm>
                <a:off x="2217" y="3725"/>
                <a:ext cx="7" cy="6"/>
              </a:xfrm>
              <a:custGeom>
                <a:avLst/>
                <a:gdLst>
                  <a:gd name="T0" fmla="*/ 0 w 28"/>
                  <a:gd name="T1" fmla="*/ 0 h 31"/>
                  <a:gd name="T2" fmla="*/ 0 w 28"/>
                  <a:gd name="T3" fmla="*/ 0 h 31"/>
                  <a:gd name="T4" fmla="*/ 0 w 28"/>
                  <a:gd name="T5" fmla="*/ 0 h 31"/>
                  <a:gd name="T6" fmla="*/ 0 w 28"/>
                  <a:gd name="T7" fmla="*/ 0 h 31"/>
                  <a:gd name="T8" fmla="*/ 0 w 28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31"/>
                  <a:gd name="T17" fmla="*/ 28 w 28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31">
                    <a:moveTo>
                      <a:pt x="7" y="0"/>
                    </a:moveTo>
                    <a:lnTo>
                      <a:pt x="0" y="31"/>
                    </a:lnTo>
                    <a:lnTo>
                      <a:pt x="28" y="3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Freeform 143"/>
              <p:cNvSpPr>
                <a:spLocks/>
              </p:cNvSpPr>
              <p:nvPr/>
            </p:nvSpPr>
            <p:spPr bwMode="auto">
              <a:xfrm>
                <a:off x="2205" y="3723"/>
                <a:ext cx="8" cy="8"/>
              </a:xfrm>
              <a:custGeom>
                <a:avLst/>
                <a:gdLst>
                  <a:gd name="T0" fmla="*/ 0 w 29"/>
                  <a:gd name="T1" fmla="*/ 0 h 42"/>
                  <a:gd name="T2" fmla="*/ 0 w 29"/>
                  <a:gd name="T3" fmla="*/ 0 h 42"/>
                  <a:gd name="T4" fmla="*/ 0 w 29"/>
                  <a:gd name="T5" fmla="*/ 0 h 42"/>
                  <a:gd name="T6" fmla="*/ 0 w 29"/>
                  <a:gd name="T7" fmla="*/ 0 h 42"/>
                  <a:gd name="T8" fmla="*/ 0 w 29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42"/>
                  <a:gd name="T17" fmla="*/ 29 w 29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42">
                    <a:moveTo>
                      <a:pt x="0" y="34"/>
                    </a:moveTo>
                    <a:lnTo>
                      <a:pt x="29" y="42"/>
                    </a:lnTo>
                    <a:lnTo>
                      <a:pt x="25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Freeform 144"/>
              <p:cNvSpPr>
                <a:spLocks/>
              </p:cNvSpPr>
              <p:nvPr/>
            </p:nvSpPr>
            <p:spPr bwMode="auto">
              <a:xfrm>
                <a:off x="2215" y="3734"/>
                <a:ext cx="7" cy="8"/>
              </a:xfrm>
              <a:custGeom>
                <a:avLst/>
                <a:gdLst>
                  <a:gd name="T0" fmla="*/ 0 w 27"/>
                  <a:gd name="T1" fmla="*/ 0 h 40"/>
                  <a:gd name="T2" fmla="*/ 0 w 27"/>
                  <a:gd name="T3" fmla="*/ 0 h 40"/>
                  <a:gd name="T4" fmla="*/ 0 w 27"/>
                  <a:gd name="T5" fmla="*/ 0 h 40"/>
                  <a:gd name="T6" fmla="*/ 0 w 27"/>
                  <a:gd name="T7" fmla="*/ 0 h 40"/>
                  <a:gd name="T8" fmla="*/ 0 w 2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0" y="40"/>
                    </a:moveTo>
                    <a:lnTo>
                      <a:pt x="0" y="0"/>
                    </a:lnTo>
                    <a:lnTo>
                      <a:pt x="27" y="8"/>
                    </a:lnTo>
                    <a:lnTo>
                      <a:pt x="20" y="4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" name="Freeform 145"/>
              <p:cNvSpPr>
                <a:spLocks/>
              </p:cNvSpPr>
              <p:nvPr/>
            </p:nvSpPr>
            <p:spPr bwMode="auto">
              <a:xfrm>
                <a:off x="2186" y="3720"/>
                <a:ext cx="26" cy="16"/>
              </a:xfrm>
              <a:custGeom>
                <a:avLst/>
                <a:gdLst>
                  <a:gd name="T0" fmla="*/ 0 w 104"/>
                  <a:gd name="T1" fmla="*/ 0 h 80"/>
                  <a:gd name="T2" fmla="*/ 0 w 104"/>
                  <a:gd name="T3" fmla="*/ 0 h 80"/>
                  <a:gd name="T4" fmla="*/ 0 w 104"/>
                  <a:gd name="T5" fmla="*/ 0 h 80"/>
                  <a:gd name="T6" fmla="*/ 1 w 104"/>
                  <a:gd name="T7" fmla="*/ 0 h 80"/>
                  <a:gd name="T8" fmla="*/ 0 w 104"/>
                  <a:gd name="T9" fmla="*/ 0 h 80"/>
                  <a:gd name="T10" fmla="*/ 0 w 104"/>
                  <a:gd name="T11" fmla="*/ 0 h 80"/>
                  <a:gd name="T12" fmla="*/ 0 w 104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"/>
                  <a:gd name="T22" fmla="*/ 0 h 80"/>
                  <a:gd name="T23" fmla="*/ 104 w 104"/>
                  <a:gd name="T24" fmla="*/ 80 h 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" h="80">
                    <a:moveTo>
                      <a:pt x="0" y="77"/>
                    </a:moveTo>
                    <a:lnTo>
                      <a:pt x="70" y="80"/>
                    </a:lnTo>
                    <a:lnTo>
                      <a:pt x="79" y="43"/>
                    </a:lnTo>
                    <a:lnTo>
                      <a:pt x="104" y="0"/>
                    </a:lnTo>
                    <a:lnTo>
                      <a:pt x="4" y="2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8C8C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Freeform 146"/>
              <p:cNvSpPr>
                <a:spLocks/>
              </p:cNvSpPr>
              <p:nvPr/>
            </p:nvSpPr>
            <p:spPr bwMode="auto">
              <a:xfrm>
                <a:off x="2217" y="3720"/>
                <a:ext cx="28" cy="45"/>
              </a:xfrm>
              <a:custGeom>
                <a:avLst/>
                <a:gdLst>
                  <a:gd name="T0" fmla="*/ 0 w 114"/>
                  <a:gd name="T1" fmla="*/ 0 h 226"/>
                  <a:gd name="T2" fmla="*/ 0 w 114"/>
                  <a:gd name="T3" fmla="*/ 0 h 226"/>
                  <a:gd name="T4" fmla="*/ 0 w 114"/>
                  <a:gd name="T5" fmla="*/ 0 h 226"/>
                  <a:gd name="T6" fmla="*/ 0 w 114"/>
                  <a:gd name="T7" fmla="*/ 0 h 226"/>
                  <a:gd name="T8" fmla="*/ 0 w 114"/>
                  <a:gd name="T9" fmla="*/ 0 h 226"/>
                  <a:gd name="T10" fmla="*/ 0 w 114"/>
                  <a:gd name="T11" fmla="*/ 0 h 226"/>
                  <a:gd name="T12" fmla="*/ 0 w 114"/>
                  <a:gd name="T13" fmla="*/ 0 h 226"/>
                  <a:gd name="T14" fmla="*/ 0 w 114"/>
                  <a:gd name="T15" fmla="*/ 0 h 226"/>
                  <a:gd name="T16" fmla="*/ 0 w 114"/>
                  <a:gd name="T17" fmla="*/ 0 h 226"/>
                  <a:gd name="T18" fmla="*/ 0 w 114"/>
                  <a:gd name="T19" fmla="*/ 0 h 2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4"/>
                  <a:gd name="T31" fmla="*/ 0 h 226"/>
                  <a:gd name="T32" fmla="*/ 114 w 114"/>
                  <a:gd name="T33" fmla="*/ 226 h 22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4" h="226">
                    <a:moveTo>
                      <a:pt x="0" y="137"/>
                    </a:moveTo>
                    <a:lnTo>
                      <a:pt x="18" y="226"/>
                    </a:lnTo>
                    <a:lnTo>
                      <a:pt x="77" y="196"/>
                    </a:lnTo>
                    <a:lnTo>
                      <a:pt x="114" y="114"/>
                    </a:lnTo>
                    <a:lnTo>
                      <a:pt x="110" y="19"/>
                    </a:lnTo>
                    <a:lnTo>
                      <a:pt x="102" y="0"/>
                    </a:lnTo>
                    <a:lnTo>
                      <a:pt x="22" y="35"/>
                    </a:lnTo>
                    <a:lnTo>
                      <a:pt x="23" y="94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8C8C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Freeform 147"/>
              <p:cNvSpPr>
                <a:spLocks/>
              </p:cNvSpPr>
              <p:nvPr/>
            </p:nvSpPr>
            <p:spPr bwMode="auto">
              <a:xfrm>
                <a:off x="2219" y="3710"/>
                <a:ext cx="13" cy="11"/>
              </a:xfrm>
              <a:custGeom>
                <a:avLst/>
                <a:gdLst>
                  <a:gd name="T0" fmla="*/ 0 w 51"/>
                  <a:gd name="T1" fmla="*/ 0 h 54"/>
                  <a:gd name="T2" fmla="*/ 0 w 51"/>
                  <a:gd name="T3" fmla="*/ 0 h 54"/>
                  <a:gd name="T4" fmla="*/ 0 w 51"/>
                  <a:gd name="T5" fmla="*/ 0 h 54"/>
                  <a:gd name="T6" fmla="*/ 0 w 51"/>
                  <a:gd name="T7" fmla="*/ 0 h 54"/>
                  <a:gd name="T8" fmla="*/ 0 w 51"/>
                  <a:gd name="T9" fmla="*/ 0 h 54"/>
                  <a:gd name="T10" fmla="*/ 0 w 51"/>
                  <a:gd name="T11" fmla="*/ 0 h 54"/>
                  <a:gd name="T12" fmla="*/ 0 w 51"/>
                  <a:gd name="T13" fmla="*/ 0 h 54"/>
                  <a:gd name="T14" fmla="*/ 0 w 51"/>
                  <a:gd name="T15" fmla="*/ 0 h 54"/>
                  <a:gd name="T16" fmla="*/ 0 w 51"/>
                  <a:gd name="T17" fmla="*/ 0 h 54"/>
                  <a:gd name="T18" fmla="*/ 0 w 51"/>
                  <a:gd name="T19" fmla="*/ 0 h 54"/>
                  <a:gd name="T20" fmla="*/ 0 w 51"/>
                  <a:gd name="T21" fmla="*/ 0 h 5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1"/>
                  <a:gd name="T34" fmla="*/ 0 h 54"/>
                  <a:gd name="T35" fmla="*/ 51 w 51"/>
                  <a:gd name="T36" fmla="*/ 54 h 5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1" h="54">
                    <a:moveTo>
                      <a:pt x="5" y="0"/>
                    </a:moveTo>
                    <a:lnTo>
                      <a:pt x="20" y="7"/>
                    </a:lnTo>
                    <a:lnTo>
                      <a:pt x="41" y="24"/>
                    </a:lnTo>
                    <a:lnTo>
                      <a:pt x="51" y="40"/>
                    </a:lnTo>
                    <a:lnTo>
                      <a:pt x="32" y="54"/>
                    </a:lnTo>
                    <a:lnTo>
                      <a:pt x="19" y="40"/>
                    </a:lnTo>
                    <a:lnTo>
                      <a:pt x="5" y="34"/>
                    </a:lnTo>
                    <a:lnTo>
                      <a:pt x="0" y="31"/>
                    </a:lnTo>
                    <a:lnTo>
                      <a:pt x="5" y="2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" name="Freeform 148"/>
              <p:cNvSpPr>
                <a:spLocks/>
              </p:cNvSpPr>
              <p:nvPr/>
            </p:nvSpPr>
            <p:spPr bwMode="auto">
              <a:xfrm>
                <a:off x="2192" y="3741"/>
                <a:ext cx="21" cy="19"/>
              </a:xfrm>
              <a:custGeom>
                <a:avLst/>
                <a:gdLst>
                  <a:gd name="T0" fmla="*/ 0 w 82"/>
                  <a:gd name="T1" fmla="*/ 0 h 97"/>
                  <a:gd name="T2" fmla="*/ 0 w 82"/>
                  <a:gd name="T3" fmla="*/ 0 h 97"/>
                  <a:gd name="T4" fmla="*/ 0 w 82"/>
                  <a:gd name="T5" fmla="*/ 0 h 97"/>
                  <a:gd name="T6" fmla="*/ 0 w 82"/>
                  <a:gd name="T7" fmla="*/ 0 h 97"/>
                  <a:gd name="T8" fmla="*/ 0 w 82"/>
                  <a:gd name="T9" fmla="*/ 0 h 97"/>
                  <a:gd name="T10" fmla="*/ 0 w 82"/>
                  <a:gd name="T11" fmla="*/ 0 h 97"/>
                  <a:gd name="T12" fmla="*/ 0 w 82"/>
                  <a:gd name="T13" fmla="*/ 0 h 97"/>
                  <a:gd name="T14" fmla="*/ 0 w 82"/>
                  <a:gd name="T15" fmla="*/ 0 h 97"/>
                  <a:gd name="T16" fmla="*/ 0 w 82"/>
                  <a:gd name="T17" fmla="*/ 0 h 97"/>
                  <a:gd name="T18" fmla="*/ 0 w 82"/>
                  <a:gd name="T19" fmla="*/ 0 h 97"/>
                  <a:gd name="T20" fmla="*/ 0 w 82"/>
                  <a:gd name="T21" fmla="*/ 0 h 97"/>
                  <a:gd name="T22" fmla="*/ 0 w 82"/>
                  <a:gd name="T23" fmla="*/ 0 h 97"/>
                  <a:gd name="T24" fmla="*/ 0 w 82"/>
                  <a:gd name="T25" fmla="*/ 0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2"/>
                  <a:gd name="T40" fmla="*/ 0 h 97"/>
                  <a:gd name="T41" fmla="*/ 82 w 82"/>
                  <a:gd name="T42" fmla="*/ 97 h 9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2" h="97">
                    <a:moveTo>
                      <a:pt x="0" y="5"/>
                    </a:moveTo>
                    <a:lnTo>
                      <a:pt x="22" y="0"/>
                    </a:lnTo>
                    <a:lnTo>
                      <a:pt x="25" y="24"/>
                    </a:lnTo>
                    <a:lnTo>
                      <a:pt x="38" y="44"/>
                    </a:lnTo>
                    <a:lnTo>
                      <a:pt x="60" y="58"/>
                    </a:lnTo>
                    <a:lnTo>
                      <a:pt x="82" y="63"/>
                    </a:lnTo>
                    <a:lnTo>
                      <a:pt x="82" y="97"/>
                    </a:lnTo>
                    <a:lnTo>
                      <a:pt x="59" y="91"/>
                    </a:lnTo>
                    <a:lnTo>
                      <a:pt x="36" y="75"/>
                    </a:lnTo>
                    <a:lnTo>
                      <a:pt x="16" y="49"/>
                    </a:lnTo>
                    <a:lnTo>
                      <a:pt x="3" y="1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" name="Freeform 149"/>
              <p:cNvSpPr>
                <a:spLocks/>
              </p:cNvSpPr>
              <p:nvPr/>
            </p:nvSpPr>
            <p:spPr bwMode="auto">
              <a:xfrm>
                <a:off x="2219" y="3728"/>
                <a:ext cx="24" cy="33"/>
              </a:xfrm>
              <a:custGeom>
                <a:avLst/>
                <a:gdLst>
                  <a:gd name="T0" fmla="*/ 0 w 95"/>
                  <a:gd name="T1" fmla="*/ 0 h 166"/>
                  <a:gd name="T2" fmla="*/ 1 w 95"/>
                  <a:gd name="T3" fmla="*/ 0 h 166"/>
                  <a:gd name="T4" fmla="*/ 1 w 95"/>
                  <a:gd name="T5" fmla="*/ 0 h 166"/>
                  <a:gd name="T6" fmla="*/ 0 w 95"/>
                  <a:gd name="T7" fmla="*/ 0 h 166"/>
                  <a:gd name="T8" fmla="*/ 0 w 95"/>
                  <a:gd name="T9" fmla="*/ 0 h 166"/>
                  <a:gd name="T10" fmla="*/ 0 w 95"/>
                  <a:gd name="T11" fmla="*/ 0 h 166"/>
                  <a:gd name="T12" fmla="*/ 0 w 95"/>
                  <a:gd name="T13" fmla="*/ 0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5"/>
                  <a:gd name="T22" fmla="*/ 0 h 166"/>
                  <a:gd name="T23" fmla="*/ 95 w 95"/>
                  <a:gd name="T24" fmla="*/ 166 h 1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5" h="166">
                    <a:moveTo>
                      <a:pt x="24" y="9"/>
                    </a:moveTo>
                    <a:lnTo>
                      <a:pt x="95" y="0"/>
                    </a:lnTo>
                    <a:lnTo>
                      <a:pt x="92" y="79"/>
                    </a:lnTo>
                    <a:lnTo>
                      <a:pt x="42" y="166"/>
                    </a:lnTo>
                    <a:lnTo>
                      <a:pt x="0" y="93"/>
                    </a:ln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737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Freeform 150"/>
              <p:cNvSpPr>
                <a:spLocks/>
              </p:cNvSpPr>
              <p:nvPr/>
            </p:nvSpPr>
            <p:spPr bwMode="auto">
              <a:xfrm>
                <a:off x="2188" y="3721"/>
                <a:ext cx="19" cy="11"/>
              </a:xfrm>
              <a:custGeom>
                <a:avLst/>
                <a:gdLst>
                  <a:gd name="T0" fmla="*/ 0 w 79"/>
                  <a:gd name="T1" fmla="*/ 0 h 57"/>
                  <a:gd name="T2" fmla="*/ 0 w 79"/>
                  <a:gd name="T3" fmla="*/ 0 h 57"/>
                  <a:gd name="T4" fmla="*/ 0 w 79"/>
                  <a:gd name="T5" fmla="*/ 0 h 57"/>
                  <a:gd name="T6" fmla="*/ 0 w 79"/>
                  <a:gd name="T7" fmla="*/ 0 h 57"/>
                  <a:gd name="T8" fmla="*/ 0 w 79"/>
                  <a:gd name="T9" fmla="*/ 0 h 57"/>
                  <a:gd name="T10" fmla="*/ 0 w 79"/>
                  <a:gd name="T11" fmla="*/ 0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9"/>
                  <a:gd name="T19" fmla="*/ 0 h 57"/>
                  <a:gd name="T20" fmla="*/ 79 w 79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9" h="57">
                    <a:moveTo>
                      <a:pt x="2" y="44"/>
                    </a:moveTo>
                    <a:lnTo>
                      <a:pt x="60" y="5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737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Freeform 151"/>
              <p:cNvSpPr>
                <a:spLocks/>
              </p:cNvSpPr>
              <p:nvPr/>
            </p:nvSpPr>
            <p:spPr bwMode="auto">
              <a:xfrm>
                <a:off x="2182" y="3699"/>
                <a:ext cx="66" cy="72"/>
              </a:xfrm>
              <a:custGeom>
                <a:avLst/>
                <a:gdLst>
                  <a:gd name="T0" fmla="*/ 0 w 264"/>
                  <a:gd name="T1" fmla="*/ 0 h 357"/>
                  <a:gd name="T2" fmla="*/ 0 w 264"/>
                  <a:gd name="T3" fmla="*/ 0 h 357"/>
                  <a:gd name="T4" fmla="*/ 0 w 264"/>
                  <a:gd name="T5" fmla="*/ 0 h 357"/>
                  <a:gd name="T6" fmla="*/ 0 w 264"/>
                  <a:gd name="T7" fmla="*/ 0 h 357"/>
                  <a:gd name="T8" fmla="*/ 0 w 264"/>
                  <a:gd name="T9" fmla="*/ 0 h 357"/>
                  <a:gd name="T10" fmla="*/ 0 w 264"/>
                  <a:gd name="T11" fmla="*/ 0 h 357"/>
                  <a:gd name="T12" fmla="*/ 0 w 264"/>
                  <a:gd name="T13" fmla="*/ 0 h 357"/>
                  <a:gd name="T14" fmla="*/ 0 w 264"/>
                  <a:gd name="T15" fmla="*/ 0 h 357"/>
                  <a:gd name="T16" fmla="*/ 0 w 264"/>
                  <a:gd name="T17" fmla="*/ 1 h 357"/>
                  <a:gd name="T18" fmla="*/ 0 w 264"/>
                  <a:gd name="T19" fmla="*/ 1 h 357"/>
                  <a:gd name="T20" fmla="*/ 1 w 264"/>
                  <a:gd name="T21" fmla="*/ 1 h 357"/>
                  <a:gd name="T22" fmla="*/ 1 w 264"/>
                  <a:gd name="T23" fmla="*/ 1 h 357"/>
                  <a:gd name="T24" fmla="*/ 1 w 264"/>
                  <a:gd name="T25" fmla="*/ 1 h 357"/>
                  <a:gd name="T26" fmla="*/ 1 w 264"/>
                  <a:gd name="T27" fmla="*/ 1 h 357"/>
                  <a:gd name="T28" fmla="*/ 1 w 264"/>
                  <a:gd name="T29" fmla="*/ 1 h 357"/>
                  <a:gd name="T30" fmla="*/ 1 w 264"/>
                  <a:gd name="T31" fmla="*/ 0 h 357"/>
                  <a:gd name="T32" fmla="*/ 1 w 264"/>
                  <a:gd name="T33" fmla="*/ 0 h 357"/>
                  <a:gd name="T34" fmla="*/ 1 w 264"/>
                  <a:gd name="T35" fmla="*/ 0 h 357"/>
                  <a:gd name="T36" fmla="*/ 1 w 264"/>
                  <a:gd name="T37" fmla="*/ 0 h 357"/>
                  <a:gd name="T38" fmla="*/ 1 w 264"/>
                  <a:gd name="T39" fmla="*/ 0 h 357"/>
                  <a:gd name="T40" fmla="*/ 1 w 264"/>
                  <a:gd name="T41" fmla="*/ 0 h 357"/>
                  <a:gd name="T42" fmla="*/ 1 w 264"/>
                  <a:gd name="T43" fmla="*/ 0 h 357"/>
                  <a:gd name="T44" fmla="*/ 1 w 264"/>
                  <a:gd name="T45" fmla="*/ 0 h 357"/>
                  <a:gd name="T46" fmla="*/ 1 w 264"/>
                  <a:gd name="T47" fmla="*/ 0 h 357"/>
                  <a:gd name="T48" fmla="*/ 1 w 264"/>
                  <a:gd name="T49" fmla="*/ 0 h 357"/>
                  <a:gd name="T50" fmla="*/ 1 w 264"/>
                  <a:gd name="T51" fmla="*/ 0 h 357"/>
                  <a:gd name="T52" fmla="*/ 1 w 264"/>
                  <a:gd name="T53" fmla="*/ 0 h 357"/>
                  <a:gd name="T54" fmla="*/ 1 w 264"/>
                  <a:gd name="T55" fmla="*/ 0 h 357"/>
                  <a:gd name="T56" fmla="*/ 1 w 264"/>
                  <a:gd name="T57" fmla="*/ 0 h 357"/>
                  <a:gd name="T58" fmla="*/ 1 w 264"/>
                  <a:gd name="T59" fmla="*/ 0 h 357"/>
                  <a:gd name="T60" fmla="*/ 1 w 264"/>
                  <a:gd name="T61" fmla="*/ 0 h 357"/>
                  <a:gd name="T62" fmla="*/ 1 w 264"/>
                  <a:gd name="T63" fmla="*/ 0 h 357"/>
                  <a:gd name="T64" fmla="*/ 1 w 264"/>
                  <a:gd name="T65" fmla="*/ 0 h 357"/>
                  <a:gd name="T66" fmla="*/ 1 w 264"/>
                  <a:gd name="T67" fmla="*/ 0 h 357"/>
                  <a:gd name="T68" fmla="*/ 1 w 264"/>
                  <a:gd name="T69" fmla="*/ 0 h 357"/>
                  <a:gd name="T70" fmla="*/ 1 w 264"/>
                  <a:gd name="T71" fmla="*/ 0 h 357"/>
                  <a:gd name="T72" fmla="*/ 1 w 264"/>
                  <a:gd name="T73" fmla="*/ 0 h 357"/>
                  <a:gd name="T74" fmla="*/ 1 w 264"/>
                  <a:gd name="T75" fmla="*/ 0 h 357"/>
                  <a:gd name="T76" fmla="*/ 1 w 264"/>
                  <a:gd name="T77" fmla="*/ 0 h 357"/>
                  <a:gd name="T78" fmla="*/ 1 w 264"/>
                  <a:gd name="T79" fmla="*/ 0 h 357"/>
                  <a:gd name="T80" fmla="*/ 1 w 264"/>
                  <a:gd name="T81" fmla="*/ 0 h 357"/>
                  <a:gd name="T82" fmla="*/ 1 w 264"/>
                  <a:gd name="T83" fmla="*/ 0 h 357"/>
                  <a:gd name="T84" fmla="*/ 1 w 264"/>
                  <a:gd name="T85" fmla="*/ 1 h 357"/>
                  <a:gd name="T86" fmla="*/ 1 w 264"/>
                  <a:gd name="T87" fmla="*/ 1 h 357"/>
                  <a:gd name="T88" fmla="*/ 1 w 264"/>
                  <a:gd name="T89" fmla="*/ 1 h 357"/>
                  <a:gd name="T90" fmla="*/ 1 w 264"/>
                  <a:gd name="T91" fmla="*/ 1 h 357"/>
                  <a:gd name="T92" fmla="*/ 0 w 264"/>
                  <a:gd name="T93" fmla="*/ 0 h 357"/>
                  <a:gd name="T94" fmla="*/ 0 w 264"/>
                  <a:gd name="T95" fmla="*/ 0 h 357"/>
                  <a:gd name="T96" fmla="*/ 0 w 264"/>
                  <a:gd name="T97" fmla="*/ 0 h 357"/>
                  <a:gd name="T98" fmla="*/ 0 w 264"/>
                  <a:gd name="T99" fmla="*/ 0 h 357"/>
                  <a:gd name="T100" fmla="*/ 0 w 264"/>
                  <a:gd name="T101" fmla="*/ 0 h 357"/>
                  <a:gd name="T102" fmla="*/ 0 w 264"/>
                  <a:gd name="T103" fmla="*/ 0 h 357"/>
                  <a:gd name="T104" fmla="*/ 0 w 264"/>
                  <a:gd name="T105" fmla="*/ 0 h 357"/>
                  <a:gd name="T106" fmla="*/ 0 w 264"/>
                  <a:gd name="T107" fmla="*/ 0 h 357"/>
                  <a:gd name="T108" fmla="*/ 0 w 264"/>
                  <a:gd name="T109" fmla="*/ 0 h 35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64"/>
                  <a:gd name="T166" fmla="*/ 0 h 357"/>
                  <a:gd name="T167" fmla="*/ 264 w 264"/>
                  <a:gd name="T168" fmla="*/ 357 h 35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64" h="357">
                    <a:moveTo>
                      <a:pt x="5" y="111"/>
                    </a:moveTo>
                    <a:lnTo>
                      <a:pt x="4" y="113"/>
                    </a:lnTo>
                    <a:lnTo>
                      <a:pt x="4" y="118"/>
                    </a:lnTo>
                    <a:lnTo>
                      <a:pt x="3" y="120"/>
                    </a:lnTo>
                    <a:lnTo>
                      <a:pt x="2" y="124"/>
                    </a:lnTo>
                    <a:lnTo>
                      <a:pt x="2" y="129"/>
                    </a:lnTo>
                    <a:lnTo>
                      <a:pt x="2" y="135"/>
                    </a:lnTo>
                    <a:lnTo>
                      <a:pt x="1" y="140"/>
                    </a:lnTo>
                    <a:lnTo>
                      <a:pt x="0" y="147"/>
                    </a:lnTo>
                    <a:lnTo>
                      <a:pt x="0" y="153"/>
                    </a:lnTo>
                    <a:lnTo>
                      <a:pt x="0" y="162"/>
                    </a:lnTo>
                    <a:lnTo>
                      <a:pt x="0" y="168"/>
                    </a:lnTo>
                    <a:lnTo>
                      <a:pt x="0" y="176"/>
                    </a:lnTo>
                    <a:lnTo>
                      <a:pt x="0" y="184"/>
                    </a:lnTo>
                    <a:lnTo>
                      <a:pt x="1" y="192"/>
                    </a:lnTo>
                    <a:lnTo>
                      <a:pt x="1" y="196"/>
                    </a:lnTo>
                    <a:lnTo>
                      <a:pt x="1" y="201"/>
                    </a:lnTo>
                    <a:lnTo>
                      <a:pt x="2" y="206"/>
                    </a:lnTo>
                    <a:lnTo>
                      <a:pt x="4" y="211"/>
                    </a:lnTo>
                    <a:lnTo>
                      <a:pt x="4" y="216"/>
                    </a:lnTo>
                    <a:lnTo>
                      <a:pt x="5" y="222"/>
                    </a:lnTo>
                    <a:lnTo>
                      <a:pt x="7" y="229"/>
                    </a:lnTo>
                    <a:lnTo>
                      <a:pt x="9" y="235"/>
                    </a:lnTo>
                    <a:lnTo>
                      <a:pt x="11" y="240"/>
                    </a:lnTo>
                    <a:lnTo>
                      <a:pt x="13" y="248"/>
                    </a:lnTo>
                    <a:lnTo>
                      <a:pt x="15" y="254"/>
                    </a:lnTo>
                    <a:lnTo>
                      <a:pt x="18" y="262"/>
                    </a:lnTo>
                    <a:lnTo>
                      <a:pt x="21" y="268"/>
                    </a:lnTo>
                    <a:lnTo>
                      <a:pt x="24" y="275"/>
                    </a:lnTo>
                    <a:lnTo>
                      <a:pt x="27" y="282"/>
                    </a:lnTo>
                    <a:lnTo>
                      <a:pt x="32" y="288"/>
                    </a:lnTo>
                    <a:lnTo>
                      <a:pt x="35" y="295"/>
                    </a:lnTo>
                    <a:lnTo>
                      <a:pt x="39" y="301"/>
                    </a:lnTo>
                    <a:lnTo>
                      <a:pt x="43" y="308"/>
                    </a:lnTo>
                    <a:lnTo>
                      <a:pt x="48" y="313"/>
                    </a:lnTo>
                    <a:lnTo>
                      <a:pt x="53" y="318"/>
                    </a:lnTo>
                    <a:lnTo>
                      <a:pt x="59" y="325"/>
                    </a:lnTo>
                    <a:lnTo>
                      <a:pt x="64" y="330"/>
                    </a:lnTo>
                    <a:lnTo>
                      <a:pt x="70" y="335"/>
                    </a:lnTo>
                    <a:lnTo>
                      <a:pt x="75" y="338"/>
                    </a:lnTo>
                    <a:lnTo>
                      <a:pt x="82" y="343"/>
                    </a:lnTo>
                    <a:lnTo>
                      <a:pt x="88" y="346"/>
                    </a:lnTo>
                    <a:lnTo>
                      <a:pt x="96" y="349"/>
                    </a:lnTo>
                    <a:lnTo>
                      <a:pt x="102" y="351"/>
                    </a:lnTo>
                    <a:lnTo>
                      <a:pt x="110" y="353"/>
                    </a:lnTo>
                    <a:lnTo>
                      <a:pt x="117" y="354"/>
                    </a:lnTo>
                    <a:lnTo>
                      <a:pt x="126" y="357"/>
                    </a:lnTo>
                    <a:lnTo>
                      <a:pt x="133" y="356"/>
                    </a:lnTo>
                    <a:lnTo>
                      <a:pt x="141" y="356"/>
                    </a:lnTo>
                    <a:lnTo>
                      <a:pt x="148" y="353"/>
                    </a:lnTo>
                    <a:lnTo>
                      <a:pt x="155" y="352"/>
                    </a:lnTo>
                    <a:lnTo>
                      <a:pt x="162" y="351"/>
                    </a:lnTo>
                    <a:lnTo>
                      <a:pt x="169" y="349"/>
                    </a:lnTo>
                    <a:lnTo>
                      <a:pt x="176" y="347"/>
                    </a:lnTo>
                    <a:lnTo>
                      <a:pt x="183" y="344"/>
                    </a:lnTo>
                    <a:lnTo>
                      <a:pt x="189" y="340"/>
                    </a:lnTo>
                    <a:lnTo>
                      <a:pt x="195" y="336"/>
                    </a:lnTo>
                    <a:lnTo>
                      <a:pt x="201" y="332"/>
                    </a:lnTo>
                    <a:lnTo>
                      <a:pt x="208" y="328"/>
                    </a:lnTo>
                    <a:lnTo>
                      <a:pt x="213" y="322"/>
                    </a:lnTo>
                    <a:lnTo>
                      <a:pt x="218" y="318"/>
                    </a:lnTo>
                    <a:lnTo>
                      <a:pt x="223" y="313"/>
                    </a:lnTo>
                    <a:lnTo>
                      <a:pt x="228" y="308"/>
                    </a:lnTo>
                    <a:lnTo>
                      <a:pt x="232" y="300"/>
                    </a:lnTo>
                    <a:lnTo>
                      <a:pt x="236" y="294"/>
                    </a:lnTo>
                    <a:lnTo>
                      <a:pt x="239" y="285"/>
                    </a:lnTo>
                    <a:lnTo>
                      <a:pt x="243" y="279"/>
                    </a:lnTo>
                    <a:lnTo>
                      <a:pt x="246" y="269"/>
                    </a:lnTo>
                    <a:lnTo>
                      <a:pt x="250" y="262"/>
                    </a:lnTo>
                    <a:lnTo>
                      <a:pt x="252" y="253"/>
                    </a:lnTo>
                    <a:lnTo>
                      <a:pt x="255" y="245"/>
                    </a:lnTo>
                    <a:lnTo>
                      <a:pt x="255" y="239"/>
                    </a:lnTo>
                    <a:lnTo>
                      <a:pt x="257" y="234"/>
                    </a:lnTo>
                    <a:lnTo>
                      <a:pt x="257" y="229"/>
                    </a:lnTo>
                    <a:lnTo>
                      <a:pt x="259" y="224"/>
                    </a:lnTo>
                    <a:lnTo>
                      <a:pt x="259" y="219"/>
                    </a:lnTo>
                    <a:lnTo>
                      <a:pt x="260" y="214"/>
                    </a:lnTo>
                    <a:lnTo>
                      <a:pt x="260" y="208"/>
                    </a:lnTo>
                    <a:lnTo>
                      <a:pt x="262" y="203"/>
                    </a:lnTo>
                    <a:lnTo>
                      <a:pt x="262" y="197"/>
                    </a:lnTo>
                    <a:lnTo>
                      <a:pt x="262" y="191"/>
                    </a:lnTo>
                    <a:lnTo>
                      <a:pt x="262" y="186"/>
                    </a:lnTo>
                    <a:lnTo>
                      <a:pt x="263" y="181"/>
                    </a:lnTo>
                    <a:lnTo>
                      <a:pt x="263" y="174"/>
                    </a:lnTo>
                    <a:lnTo>
                      <a:pt x="263" y="168"/>
                    </a:lnTo>
                    <a:lnTo>
                      <a:pt x="263" y="163"/>
                    </a:lnTo>
                    <a:lnTo>
                      <a:pt x="264" y="157"/>
                    </a:lnTo>
                    <a:lnTo>
                      <a:pt x="263" y="150"/>
                    </a:lnTo>
                    <a:lnTo>
                      <a:pt x="262" y="143"/>
                    </a:lnTo>
                    <a:lnTo>
                      <a:pt x="261" y="137"/>
                    </a:lnTo>
                    <a:lnTo>
                      <a:pt x="261" y="132"/>
                    </a:lnTo>
                    <a:lnTo>
                      <a:pt x="260" y="125"/>
                    </a:lnTo>
                    <a:lnTo>
                      <a:pt x="259" y="120"/>
                    </a:lnTo>
                    <a:lnTo>
                      <a:pt x="258" y="115"/>
                    </a:lnTo>
                    <a:lnTo>
                      <a:pt x="257" y="109"/>
                    </a:lnTo>
                    <a:lnTo>
                      <a:pt x="255" y="104"/>
                    </a:lnTo>
                    <a:lnTo>
                      <a:pt x="254" y="99"/>
                    </a:lnTo>
                    <a:lnTo>
                      <a:pt x="251" y="94"/>
                    </a:lnTo>
                    <a:lnTo>
                      <a:pt x="251" y="89"/>
                    </a:lnTo>
                    <a:lnTo>
                      <a:pt x="246" y="81"/>
                    </a:lnTo>
                    <a:lnTo>
                      <a:pt x="243" y="73"/>
                    </a:lnTo>
                    <a:lnTo>
                      <a:pt x="238" y="65"/>
                    </a:lnTo>
                    <a:lnTo>
                      <a:pt x="233" y="57"/>
                    </a:lnTo>
                    <a:lnTo>
                      <a:pt x="228" y="50"/>
                    </a:lnTo>
                    <a:lnTo>
                      <a:pt x="224" y="44"/>
                    </a:lnTo>
                    <a:lnTo>
                      <a:pt x="219" y="38"/>
                    </a:lnTo>
                    <a:lnTo>
                      <a:pt x="213" y="33"/>
                    </a:lnTo>
                    <a:lnTo>
                      <a:pt x="207" y="27"/>
                    </a:lnTo>
                    <a:lnTo>
                      <a:pt x="202" y="24"/>
                    </a:lnTo>
                    <a:lnTo>
                      <a:pt x="195" y="19"/>
                    </a:lnTo>
                    <a:lnTo>
                      <a:pt x="189" y="16"/>
                    </a:lnTo>
                    <a:lnTo>
                      <a:pt x="182" y="12"/>
                    </a:lnTo>
                    <a:lnTo>
                      <a:pt x="177" y="10"/>
                    </a:lnTo>
                    <a:lnTo>
                      <a:pt x="171" y="7"/>
                    </a:lnTo>
                    <a:lnTo>
                      <a:pt x="165" y="5"/>
                    </a:lnTo>
                    <a:lnTo>
                      <a:pt x="159" y="3"/>
                    </a:lnTo>
                    <a:lnTo>
                      <a:pt x="155" y="2"/>
                    </a:lnTo>
                    <a:lnTo>
                      <a:pt x="149" y="1"/>
                    </a:lnTo>
                    <a:lnTo>
                      <a:pt x="144" y="0"/>
                    </a:lnTo>
                    <a:lnTo>
                      <a:pt x="139" y="0"/>
                    </a:lnTo>
                    <a:lnTo>
                      <a:pt x="136" y="0"/>
                    </a:lnTo>
                    <a:lnTo>
                      <a:pt x="128" y="1"/>
                    </a:lnTo>
                    <a:lnTo>
                      <a:pt x="123" y="3"/>
                    </a:lnTo>
                    <a:lnTo>
                      <a:pt x="123" y="36"/>
                    </a:lnTo>
                    <a:lnTo>
                      <a:pt x="127" y="37"/>
                    </a:lnTo>
                    <a:lnTo>
                      <a:pt x="132" y="38"/>
                    </a:lnTo>
                    <a:lnTo>
                      <a:pt x="139" y="39"/>
                    </a:lnTo>
                    <a:lnTo>
                      <a:pt x="144" y="39"/>
                    </a:lnTo>
                    <a:lnTo>
                      <a:pt x="150" y="40"/>
                    </a:lnTo>
                    <a:lnTo>
                      <a:pt x="157" y="41"/>
                    </a:lnTo>
                    <a:lnTo>
                      <a:pt x="164" y="45"/>
                    </a:lnTo>
                    <a:lnTo>
                      <a:pt x="172" y="49"/>
                    </a:lnTo>
                    <a:lnTo>
                      <a:pt x="179" y="54"/>
                    </a:lnTo>
                    <a:lnTo>
                      <a:pt x="186" y="60"/>
                    </a:lnTo>
                    <a:lnTo>
                      <a:pt x="195" y="68"/>
                    </a:lnTo>
                    <a:lnTo>
                      <a:pt x="202" y="74"/>
                    </a:lnTo>
                    <a:lnTo>
                      <a:pt x="210" y="84"/>
                    </a:lnTo>
                    <a:lnTo>
                      <a:pt x="212" y="89"/>
                    </a:lnTo>
                    <a:lnTo>
                      <a:pt x="215" y="94"/>
                    </a:lnTo>
                    <a:lnTo>
                      <a:pt x="218" y="99"/>
                    </a:lnTo>
                    <a:lnTo>
                      <a:pt x="221" y="105"/>
                    </a:lnTo>
                    <a:lnTo>
                      <a:pt x="223" y="110"/>
                    </a:lnTo>
                    <a:lnTo>
                      <a:pt x="225" y="117"/>
                    </a:lnTo>
                    <a:lnTo>
                      <a:pt x="227" y="123"/>
                    </a:lnTo>
                    <a:lnTo>
                      <a:pt x="229" y="131"/>
                    </a:lnTo>
                    <a:lnTo>
                      <a:pt x="230" y="137"/>
                    </a:lnTo>
                    <a:lnTo>
                      <a:pt x="232" y="145"/>
                    </a:lnTo>
                    <a:lnTo>
                      <a:pt x="233" y="152"/>
                    </a:lnTo>
                    <a:lnTo>
                      <a:pt x="234" y="160"/>
                    </a:lnTo>
                    <a:lnTo>
                      <a:pt x="233" y="165"/>
                    </a:lnTo>
                    <a:lnTo>
                      <a:pt x="233" y="170"/>
                    </a:lnTo>
                    <a:lnTo>
                      <a:pt x="233" y="174"/>
                    </a:lnTo>
                    <a:lnTo>
                      <a:pt x="233" y="180"/>
                    </a:lnTo>
                    <a:lnTo>
                      <a:pt x="233" y="188"/>
                    </a:lnTo>
                    <a:lnTo>
                      <a:pt x="232" y="198"/>
                    </a:lnTo>
                    <a:lnTo>
                      <a:pt x="230" y="206"/>
                    </a:lnTo>
                    <a:lnTo>
                      <a:pt x="228" y="215"/>
                    </a:lnTo>
                    <a:lnTo>
                      <a:pt x="227" y="222"/>
                    </a:lnTo>
                    <a:lnTo>
                      <a:pt x="225" y="231"/>
                    </a:lnTo>
                    <a:lnTo>
                      <a:pt x="222" y="237"/>
                    </a:lnTo>
                    <a:lnTo>
                      <a:pt x="219" y="245"/>
                    </a:lnTo>
                    <a:lnTo>
                      <a:pt x="216" y="251"/>
                    </a:lnTo>
                    <a:lnTo>
                      <a:pt x="214" y="259"/>
                    </a:lnTo>
                    <a:lnTo>
                      <a:pt x="210" y="264"/>
                    </a:lnTo>
                    <a:lnTo>
                      <a:pt x="207" y="269"/>
                    </a:lnTo>
                    <a:lnTo>
                      <a:pt x="204" y="275"/>
                    </a:lnTo>
                    <a:lnTo>
                      <a:pt x="201" y="280"/>
                    </a:lnTo>
                    <a:lnTo>
                      <a:pt x="191" y="288"/>
                    </a:lnTo>
                    <a:lnTo>
                      <a:pt x="183" y="296"/>
                    </a:lnTo>
                    <a:lnTo>
                      <a:pt x="174" y="302"/>
                    </a:lnTo>
                    <a:lnTo>
                      <a:pt x="166" y="308"/>
                    </a:lnTo>
                    <a:lnTo>
                      <a:pt x="161" y="309"/>
                    </a:lnTo>
                    <a:lnTo>
                      <a:pt x="156" y="311"/>
                    </a:lnTo>
                    <a:lnTo>
                      <a:pt x="151" y="312"/>
                    </a:lnTo>
                    <a:lnTo>
                      <a:pt x="147" y="313"/>
                    </a:lnTo>
                    <a:lnTo>
                      <a:pt x="138" y="315"/>
                    </a:lnTo>
                    <a:lnTo>
                      <a:pt x="130" y="316"/>
                    </a:lnTo>
                    <a:lnTo>
                      <a:pt x="125" y="315"/>
                    </a:lnTo>
                    <a:lnTo>
                      <a:pt x="120" y="315"/>
                    </a:lnTo>
                    <a:lnTo>
                      <a:pt x="115" y="314"/>
                    </a:lnTo>
                    <a:lnTo>
                      <a:pt x="111" y="313"/>
                    </a:lnTo>
                    <a:lnTo>
                      <a:pt x="102" y="310"/>
                    </a:lnTo>
                    <a:lnTo>
                      <a:pt x="95" y="308"/>
                    </a:lnTo>
                    <a:lnTo>
                      <a:pt x="86" y="301"/>
                    </a:lnTo>
                    <a:lnTo>
                      <a:pt x="78" y="296"/>
                    </a:lnTo>
                    <a:lnTo>
                      <a:pt x="71" y="289"/>
                    </a:lnTo>
                    <a:lnTo>
                      <a:pt x="65" y="283"/>
                    </a:lnTo>
                    <a:lnTo>
                      <a:pt x="58" y="275"/>
                    </a:lnTo>
                    <a:lnTo>
                      <a:pt x="52" y="265"/>
                    </a:lnTo>
                    <a:lnTo>
                      <a:pt x="49" y="260"/>
                    </a:lnTo>
                    <a:lnTo>
                      <a:pt x="46" y="254"/>
                    </a:lnTo>
                    <a:lnTo>
                      <a:pt x="45" y="250"/>
                    </a:lnTo>
                    <a:lnTo>
                      <a:pt x="43" y="245"/>
                    </a:lnTo>
                    <a:lnTo>
                      <a:pt x="41" y="239"/>
                    </a:lnTo>
                    <a:lnTo>
                      <a:pt x="39" y="233"/>
                    </a:lnTo>
                    <a:lnTo>
                      <a:pt x="37" y="227"/>
                    </a:lnTo>
                    <a:lnTo>
                      <a:pt x="36" y="221"/>
                    </a:lnTo>
                    <a:lnTo>
                      <a:pt x="36" y="216"/>
                    </a:lnTo>
                    <a:lnTo>
                      <a:pt x="35" y="210"/>
                    </a:lnTo>
                    <a:lnTo>
                      <a:pt x="35" y="203"/>
                    </a:lnTo>
                    <a:lnTo>
                      <a:pt x="35" y="198"/>
                    </a:lnTo>
                    <a:lnTo>
                      <a:pt x="34" y="190"/>
                    </a:lnTo>
                    <a:lnTo>
                      <a:pt x="34" y="184"/>
                    </a:lnTo>
                    <a:lnTo>
                      <a:pt x="34" y="179"/>
                    </a:lnTo>
                    <a:lnTo>
                      <a:pt x="34" y="173"/>
                    </a:lnTo>
                    <a:lnTo>
                      <a:pt x="34" y="167"/>
                    </a:lnTo>
                    <a:lnTo>
                      <a:pt x="34" y="163"/>
                    </a:lnTo>
                    <a:lnTo>
                      <a:pt x="34" y="157"/>
                    </a:lnTo>
                    <a:lnTo>
                      <a:pt x="34" y="154"/>
                    </a:lnTo>
                    <a:lnTo>
                      <a:pt x="34" y="146"/>
                    </a:lnTo>
                    <a:lnTo>
                      <a:pt x="34" y="139"/>
                    </a:lnTo>
                    <a:lnTo>
                      <a:pt x="35" y="133"/>
                    </a:lnTo>
                    <a:lnTo>
                      <a:pt x="36" y="129"/>
                    </a:lnTo>
                    <a:lnTo>
                      <a:pt x="36" y="121"/>
                    </a:lnTo>
                    <a:lnTo>
                      <a:pt x="38" y="116"/>
                    </a:lnTo>
                    <a:lnTo>
                      <a:pt x="39" y="114"/>
                    </a:lnTo>
                    <a:lnTo>
                      <a:pt x="40" y="114"/>
                    </a:lnTo>
                    <a:lnTo>
                      <a:pt x="5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Freeform 152"/>
              <p:cNvSpPr>
                <a:spLocks/>
              </p:cNvSpPr>
              <p:nvPr/>
            </p:nvSpPr>
            <p:spPr bwMode="auto">
              <a:xfrm>
                <a:off x="2200" y="3732"/>
                <a:ext cx="28" cy="18"/>
              </a:xfrm>
              <a:custGeom>
                <a:avLst/>
                <a:gdLst>
                  <a:gd name="T0" fmla="*/ 0 w 113"/>
                  <a:gd name="T1" fmla="*/ 0 h 90"/>
                  <a:gd name="T2" fmla="*/ 0 w 113"/>
                  <a:gd name="T3" fmla="*/ 0 h 90"/>
                  <a:gd name="T4" fmla="*/ 0 w 113"/>
                  <a:gd name="T5" fmla="*/ 0 h 90"/>
                  <a:gd name="T6" fmla="*/ 0 w 113"/>
                  <a:gd name="T7" fmla="*/ 0 h 90"/>
                  <a:gd name="T8" fmla="*/ 0 w 113"/>
                  <a:gd name="T9" fmla="*/ 0 h 90"/>
                  <a:gd name="T10" fmla="*/ 0 w 113"/>
                  <a:gd name="T11" fmla="*/ 0 h 90"/>
                  <a:gd name="T12" fmla="*/ 0 w 113"/>
                  <a:gd name="T13" fmla="*/ 0 h 90"/>
                  <a:gd name="T14" fmla="*/ 0 w 113"/>
                  <a:gd name="T15" fmla="*/ 0 h 90"/>
                  <a:gd name="T16" fmla="*/ 0 w 113"/>
                  <a:gd name="T17" fmla="*/ 0 h 90"/>
                  <a:gd name="T18" fmla="*/ 0 w 113"/>
                  <a:gd name="T19" fmla="*/ 0 h 90"/>
                  <a:gd name="T20" fmla="*/ 0 w 113"/>
                  <a:gd name="T21" fmla="*/ 0 h 90"/>
                  <a:gd name="T22" fmla="*/ 0 w 113"/>
                  <a:gd name="T23" fmla="*/ 0 h 90"/>
                  <a:gd name="T24" fmla="*/ 0 w 113"/>
                  <a:gd name="T25" fmla="*/ 0 h 90"/>
                  <a:gd name="T26" fmla="*/ 0 w 113"/>
                  <a:gd name="T27" fmla="*/ 0 h 90"/>
                  <a:gd name="T28" fmla="*/ 0 w 113"/>
                  <a:gd name="T29" fmla="*/ 0 h 90"/>
                  <a:gd name="T30" fmla="*/ 0 w 113"/>
                  <a:gd name="T31" fmla="*/ 0 h 90"/>
                  <a:gd name="T32" fmla="*/ 0 w 113"/>
                  <a:gd name="T33" fmla="*/ 0 h 90"/>
                  <a:gd name="T34" fmla="*/ 0 w 113"/>
                  <a:gd name="T35" fmla="*/ 0 h 90"/>
                  <a:gd name="T36" fmla="*/ 0 w 113"/>
                  <a:gd name="T37" fmla="*/ 0 h 90"/>
                  <a:gd name="T38" fmla="*/ 0 w 113"/>
                  <a:gd name="T39" fmla="*/ 0 h 90"/>
                  <a:gd name="T40" fmla="*/ 0 w 113"/>
                  <a:gd name="T41" fmla="*/ 0 h 90"/>
                  <a:gd name="T42" fmla="*/ 0 w 113"/>
                  <a:gd name="T43" fmla="*/ 0 h 90"/>
                  <a:gd name="T44" fmla="*/ 0 w 113"/>
                  <a:gd name="T45" fmla="*/ 0 h 90"/>
                  <a:gd name="T46" fmla="*/ 0 w 113"/>
                  <a:gd name="T47" fmla="*/ 0 h 90"/>
                  <a:gd name="T48" fmla="*/ 0 w 113"/>
                  <a:gd name="T49" fmla="*/ 0 h 90"/>
                  <a:gd name="T50" fmla="*/ 0 w 113"/>
                  <a:gd name="T51" fmla="*/ 0 h 90"/>
                  <a:gd name="T52" fmla="*/ 0 w 113"/>
                  <a:gd name="T53" fmla="*/ 0 h 90"/>
                  <a:gd name="T54" fmla="*/ 0 w 113"/>
                  <a:gd name="T55" fmla="*/ 0 h 90"/>
                  <a:gd name="T56" fmla="*/ 0 w 113"/>
                  <a:gd name="T57" fmla="*/ 0 h 90"/>
                  <a:gd name="T58" fmla="*/ 0 w 113"/>
                  <a:gd name="T59" fmla="*/ 0 h 90"/>
                  <a:gd name="T60" fmla="*/ 0 w 113"/>
                  <a:gd name="T61" fmla="*/ 0 h 90"/>
                  <a:gd name="T62" fmla="*/ 0 w 113"/>
                  <a:gd name="T63" fmla="*/ 0 h 90"/>
                  <a:gd name="T64" fmla="*/ 0 w 113"/>
                  <a:gd name="T65" fmla="*/ 0 h 90"/>
                  <a:gd name="T66" fmla="*/ 0 w 113"/>
                  <a:gd name="T67" fmla="*/ 0 h 90"/>
                  <a:gd name="T68" fmla="*/ 0 w 113"/>
                  <a:gd name="T69" fmla="*/ 0 h 90"/>
                  <a:gd name="T70" fmla="*/ 0 w 113"/>
                  <a:gd name="T71" fmla="*/ 0 h 90"/>
                  <a:gd name="T72" fmla="*/ 0 w 113"/>
                  <a:gd name="T73" fmla="*/ 0 h 90"/>
                  <a:gd name="T74" fmla="*/ 0 w 113"/>
                  <a:gd name="T75" fmla="*/ 0 h 90"/>
                  <a:gd name="T76" fmla="*/ 0 w 113"/>
                  <a:gd name="T77" fmla="*/ 0 h 90"/>
                  <a:gd name="T78" fmla="*/ 0 w 113"/>
                  <a:gd name="T79" fmla="*/ 0 h 90"/>
                  <a:gd name="T80" fmla="*/ 0 w 113"/>
                  <a:gd name="T81" fmla="*/ 0 h 90"/>
                  <a:gd name="T82" fmla="*/ 0 w 113"/>
                  <a:gd name="T83" fmla="*/ 0 h 90"/>
                  <a:gd name="T84" fmla="*/ 0 w 113"/>
                  <a:gd name="T85" fmla="*/ 0 h 90"/>
                  <a:gd name="T86" fmla="*/ 0 w 113"/>
                  <a:gd name="T87" fmla="*/ 0 h 90"/>
                  <a:gd name="T88" fmla="*/ 0 w 113"/>
                  <a:gd name="T89" fmla="*/ 0 h 90"/>
                  <a:gd name="T90" fmla="*/ 0 w 113"/>
                  <a:gd name="T91" fmla="*/ 0 h 90"/>
                  <a:gd name="T92" fmla="*/ 0 w 113"/>
                  <a:gd name="T93" fmla="*/ 0 h 90"/>
                  <a:gd name="T94" fmla="*/ 0 w 113"/>
                  <a:gd name="T95" fmla="*/ 0 h 90"/>
                  <a:gd name="T96" fmla="*/ 0 w 113"/>
                  <a:gd name="T97" fmla="*/ 0 h 90"/>
                  <a:gd name="T98" fmla="*/ 0 w 113"/>
                  <a:gd name="T99" fmla="*/ 0 h 90"/>
                  <a:gd name="T100" fmla="*/ 0 w 113"/>
                  <a:gd name="T101" fmla="*/ 0 h 90"/>
                  <a:gd name="T102" fmla="*/ 0 w 113"/>
                  <a:gd name="T103" fmla="*/ 0 h 90"/>
                  <a:gd name="T104" fmla="*/ 0 w 113"/>
                  <a:gd name="T105" fmla="*/ 0 h 90"/>
                  <a:gd name="T106" fmla="*/ 0 w 113"/>
                  <a:gd name="T107" fmla="*/ 0 h 90"/>
                  <a:gd name="T108" fmla="*/ 0 w 113"/>
                  <a:gd name="T109" fmla="*/ 0 h 90"/>
                  <a:gd name="T110" fmla="*/ 0 w 113"/>
                  <a:gd name="T111" fmla="*/ 0 h 90"/>
                  <a:gd name="T112" fmla="*/ 0 w 113"/>
                  <a:gd name="T113" fmla="*/ 0 h 90"/>
                  <a:gd name="T114" fmla="*/ 0 w 113"/>
                  <a:gd name="T115" fmla="*/ 0 h 90"/>
                  <a:gd name="T116" fmla="*/ 0 w 113"/>
                  <a:gd name="T117" fmla="*/ 0 h 90"/>
                  <a:gd name="T118" fmla="*/ 0 w 113"/>
                  <a:gd name="T119" fmla="*/ 0 h 9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13"/>
                  <a:gd name="T181" fmla="*/ 0 h 90"/>
                  <a:gd name="T182" fmla="*/ 113 w 113"/>
                  <a:gd name="T183" fmla="*/ 90 h 9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13" h="90">
                    <a:moveTo>
                      <a:pt x="32" y="0"/>
                    </a:moveTo>
                    <a:lnTo>
                      <a:pt x="32" y="2"/>
                    </a:lnTo>
                    <a:lnTo>
                      <a:pt x="32" y="7"/>
                    </a:lnTo>
                    <a:lnTo>
                      <a:pt x="32" y="10"/>
                    </a:lnTo>
                    <a:lnTo>
                      <a:pt x="33" y="15"/>
                    </a:lnTo>
                    <a:lnTo>
                      <a:pt x="33" y="20"/>
                    </a:lnTo>
                    <a:lnTo>
                      <a:pt x="35" y="25"/>
                    </a:lnTo>
                    <a:lnTo>
                      <a:pt x="38" y="34"/>
                    </a:lnTo>
                    <a:lnTo>
                      <a:pt x="42" y="41"/>
                    </a:lnTo>
                    <a:lnTo>
                      <a:pt x="45" y="43"/>
                    </a:lnTo>
                    <a:lnTo>
                      <a:pt x="49" y="46"/>
                    </a:lnTo>
                    <a:lnTo>
                      <a:pt x="53" y="48"/>
                    </a:lnTo>
                    <a:lnTo>
                      <a:pt x="58" y="49"/>
                    </a:lnTo>
                    <a:lnTo>
                      <a:pt x="65" y="46"/>
                    </a:lnTo>
                    <a:lnTo>
                      <a:pt x="71" y="41"/>
                    </a:lnTo>
                    <a:lnTo>
                      <a:pt x="75" y="33"/>
                    </a:lnTo>
                    <a:lnTo>
                      <a:pt x="78" y="25"/>
                    </a:lnTo>
                    <a:lnTo>
                      <a:pt x="80" y="16"/>
                    </a:lnTo>
                    <a:lnTo>
                      <a:pt x="81" y="8"/>
                    </a:lnTo>
                    <a:lnTo>
                      <a:pt x="81" y="3"/>
                    </a:lnTo>
                    <a:lnTo>
                      <a:pt x="82" y="2"/>
                    </a:lnTo>
                    <a:lnTo>
                      <a:pt x="113" y="3"/>
                    </a:lnTo>
                    <a:lnTo>
                      <a:pt x="112" y="3"/>
                    </a:lnTo>
                    <a:lnTo>
                      <a:pt x="112" y="7"/>
                    </a:lnTo>
                    <a:lnTo>
                      <a:pt x="112" y="11"/>
                    </a:lnTo>
                    <a:lnTo>
                      <a:pt x="112" y="17"/>
                    </a:lnTo>
                    <a:lnTo>
                      <a:pt x="111" y="23"/>
                    </a:lnTo>
                    <a:lnTo>
                      <a:pt x="110" y="31"/>
                    </a:lnTo>
                    <a:lnTo>
                      <a:pt x="109" y="39"/>
                    </a:lnTo>
                    <a:lnTo>
                      <a:pt x="107" y="48"/>
                    </a:lnTo>
                    <a:lnTo>
                      <a:pt x="104" y="55"/>
                    </a:lnTo>
                    <a:lnTo>
                      <a:pt x="100" y="64"/>
                    </a:lnTo>
                    <a:lnTo>
                      <a:pt x="95" y="70"/>
                    </a:lnTo>
                    <a:lnTo>
                      <a:pt x="90" y="79"/>
                    </a:lnTo>
                    <a:lnTo>
                      <a:pt x="83" y="83"/>
                    </a:lnTo>
                    <a:lnTo>
                      <a:pt x="75" y="87"/>
                    </a:lnTo>
                    <a:lnTo>
                      <a:pt x="70" y="88"/>
                    </a:lnTo>
                    <a:lnTo>
                      <a:pt x="65" y="89"/>
                    </a:lnTo>
                    <a:lnTo>
                      <a:pt x="60" y="89"/>
                    </a:lnTo>
                    <a:lnTo>
                      <a:pt x="56" y="90"/>
                    </a:lnTo>
                    <a:lnTo>
                      <a:pt x="49" y="89"/>
                    </a:lnTo>
                    <a:lnTo>
                      <a:pt x="44" y="88"/>
                    </a:lnTo>
                    <a:lnTo>
                      <a:pt x="39" y="86"/>
                    </a:lnTo>
                    <a:lnTo>
                      <a:pt x="35" y="85"/>
                    </a:lnTo>
                    <a:lnTo>
                      <a:pt x="27" y="80"/>
                    </a:lnTo>
                    <a:lnTo>
                      <a:pt x="21" y="75"/>
                    </a:lnTo>
                    <a:lnTo>
                      <a:pt x="15" y="68"/>
                    </a:lnTo>
                    <a:lnTo>
                      <a:pt x="10" y="60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2" y="37"/>
                    </a:lnTo>
                    <a:lnTo>
                      <a:pt x="1" y="30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Freeform 153"/>
              <p:cNvSpPr>
                <a:spLocks/>
              </p:cNvSpPr>
              <p:nvPr/>
            </p:nvSpPr>
            <p:spPr bwMode="auto">
              <a:xfrm>
                <a:off x="2200" y="3718"/>
                <a:ext cx="29" cy="17"/>
              </a:xfrm>
              <a:custGeom>
                <a:avLst/>
                <a:gdLst>
                  <a:gd name="T0" fmla="*/ 0 w 114"/>
                  <a:gd name="T1" fmla="*/ 0 h 85"/>
                  <a:gd name="T2" fmla="*/ 0 w 114"/>
                  <a:gd name="T3" fmla="*/ 0 h 85"/>
                  <a:gd name="T4" fmla="*/ 0 w 114"/>
                  <a:gd name="T5" fmla="*/ 0 h 85"/>
                  <a:gd name="T6" fmla="*/ 0 w 114"/>
                  <a:gd name="T7" fmla="*/ 0 h 85"/>
                  <a:gd name="T8" fmla="*/ 0 w 114"/>
                  <a:gd name="T9" fmla="*/ 0 h 85"/>
                  <a:gd name="T10" fmla="*/ 0 w 114"/>
                  <a:gd name="T11" fmla="*/ 0 h 85"/>
                  <a:gd name="T12" fmla="*/ 0 w 114"/>
                  <a:gd name="T13" fmla="*/ 0 h 85"/>
                  <a:gd name="T14" fmla="*/ 0 w 114"/>
                  <a:gd name="T15" fmla="*/ 0 h 85"/>
                  <a:gd name="T16" fmla="*/ 0 w 114"/>
                  <a:gd name="T17" fmla="*/ 0 h 85"/>
                  <a:gd name="T18" fmla="*/ 0 w 114"/>
                  <a:gd name="T19" fmla="*/ 0 h 85"/>
                  <a:gd name="T20" fmla="*/ 0 w 114"/>
                  <a:gd name="T21" fmla="*/ 0 h 85"/>
                  <a:gd name="T22" fmla="*/ 0 w 114"/>
                  <a:gd name="T23" fmla="*/ 0 h 85"/>
                  <a:gd name="T24" fmla="*/ 0 w 114"/>
                  <a:gd name="T25" fmla="*/ 0 h 85"/>
                  <a:gd name="T26" fmla="*/ 0 w 114"/>
                  <a:gd name="T27" fmla="*/ 0 h 85"/>
                  <a:gd name="T28" fmla="*/ 0 w 114"/>
                  <a:gd name="T29" fmla="*/ 0 h 85"/>
                  <a:gd name="T30" fmla="*/ 0 w 114"/>
                  <a:gd name="T31" fmla="*/ 0 h 85"/>
                  <a:gd name="T32" fmla="*/ 0 w 114"/>
                  <a:gd name="T33" fmla="*/ 0 h 85"/>
                  <a:gd name="T34" fmla="*/ 0 w 114"/>
                  <a:gd name="T35" fmla="*/ 0 h 85"/>
                  <a:gd name="T36" fmla="*/ 0 w 114"/>
                  <a:gd name="T37" fmla="*/ 0 h 85"/>
                  <a:gd name="T38" fmla="*/ 0 w 114"/>
                  <a:gd name="T39" fmla="*/ 0 h 85"/>
                  <a:gd name="T40" fmla="*/ 0 w 114"/>
                  <a:gd name="T41" fmla="*/ 0 h 85"/>
                  <a:gd name="T42" fmla="*/ 0 w 114"/>
                  <a:gd name="T43" fmla="*/ 0 h 85"/>
                  <a:gd name="T44" fmla="*/ 0 w 114"/>
                  <a:gd name="T45" fmla="*/ 0 h 85"/>
                  <a:gd name="T46" fmla="*/ 0 w 114"/>
                  <a:gd name="T47" fmla="*/ 0 h 85"/>
                  <a:gd name="T48" fmla="*/ 1 w 114"/>
                  <a:gd name="T49" fmla="*/ 0 h 85"/>
                  <a:gd name="T50" fmla="*/ 1 w 114"/>
                  <a:gd name="T51" fmla="*/ 0 h 85"/>
                  <a:gd name="T52" fmla="*/ 1 w 114"/>
                  <a:gd name="T53" fmla="*/ 0 h 85"/>
                  <a:gd name="T54" fmla="*/ 1 w 114"/>
                  <a:gd name="T55" fmla="*/ 0 h 85"/>
                  <a:gd name="T56" fmla="*/ 1 w 114"/>
                  <a:gd name="T57" fmla="*/ 0 h 85"/>
                  <a:gd name="T58" fmla="*/ 1 w 114"/>
                  <a:gd name="T59" fmla="*/ 0 h 85"/>
                  <a:gd name="T60" fmla="*/ 1 w 114"/>
                  <a:gd name="T61" fmla="*/ 0 h 85"/>
                  <a:gd name="T62" fmla="*/ 1 w 114"/>
                  <a:gd name="T63" fmla="*/ 0 h 85"/>
                  <a:gd name="T64" fmla="*/ 1 w 114"/>
                  <a:gd name="T65" fmla="*/ 0 h 85"/>
                  <a:gd name="T66" fmla="*/ 1 w 114"/>
                  <a:gd name="T67" fmla="*/ 0 h 85"/>
                  <a:gd name="T68" fmla="*/ 1 w 114"/>
                  <a:gd name="T69" fmla="*/ 0 h 85"/>
                  <a:gd name="T70" fmla="*/ 1 w 114"/>
                  <a:gd name="T71" fmla="*/ 0 h 85"/>
                  <a:gd name="T72" fmla="*/ 1 w 114"/>
                  <a:gd name="T73" fmla="*/ 0 h 85"/>
                  <a:gd name="T74" fmla="*/ 0 w 114"/>
                  <a:gd name="T75" fmla="*/ 0 h 85"/>
                  <a:gd name="T76" fmla="*/ 0 w 114"/>
                  <a:gd name="T77" fmla="*/ 0 h 85"/>
                  <a:gd name="T78" fmla="*/ 0 w 114"/>
                  <a:gd name="T79" fmla="*/ 0 h 85"/>
                  <a:gd name="T80" fmla="*/ 0 w 114"/>
                  <a:gd name="T81" fmla="*/ 0 h 85"/>
                  <a:gd name="T82" fmla="*/ 0 w 114"/>
                  <a:gd name="T83" fmla="*/ 0 h 85"/>
                  <a:gd name="T84" fmla="*/ 0 w 114"/>
                  <a:gd name="T85" fmla="*/ 0 h 85"/>
                  <a:gd name="T86" fmla="*/ 0 w 114"/>
                  <a:gd name="T87" fmla="*/ 0 h 85"/>
                  <a:gd name="T88" fmla="*/ 0 w 114"/>
                  <a:gd name="T89" fmla="*/ 0 h 85"/>
                  <a:gd name="T90" fmla="*/ 0 w 114"/>
                  <a:gd name="T91" fmla="*/ 0 h 85"/>
                  <a:gd name="T92" fmla="*/ 0 w 114"/>
                  <a:gd name="T93" fmla="*/ 0 h 85"/>
                  <a:gd name="T94" fmla="*/ 0 w 114"/>
                  <a:gd name="T95" fmla="*/ 0 h 85"/>
                  <a:gd name="T96" fmla="*/ 0 w 114"/>
                  <a:gd name="T97" fmla="*/ 0 h 85"/>
                  <a:gd name="T98" fmla="*/ 0 w 114"/>
                  <a:gd name="T99" fmla="*/ 0 h 85"/>
                  <a:gd name="T100" fmla="*/ 0 w 114"/>
                  <a:gd name="T101" fmla="*/ 0 h 85"/>
                  <a:gd name="T102" fmla="*/ 0 w 114"/>
                  <a:gd name="T103" fmla="*/ 0 h 85"/>
                  <a:gd name="T104" fmla="*/ 0 w 114"/>
                  <a:gd name="T105" fmla="*/ 0 h 85"/>
                  <a:gd name="T106" fmla="*/ 0 w 114"/>
                  <a:gd name="T107" fmla="*/ 0 h 85"/>
                  <a:gd name="T108" fmla="*/ 0 w 114"/>
                  <a:gd name="T109" fmla="*/ 0 h 85"/>
                  <a:gd name="T110" fmla="*/ 0 w 114"/>
                  <a:gd name="T111" fmla="*/ 0 h 85"/>
                  <a:gd name="T112" fmla="*/ 0 w 114"/>
                  <a:gd name="T113" fmla="*/ 0 h 85"/>
                  <a:gd name="T114" fmla="*/ 0 w 114"/>
                  <a:gd name="T115" fmla="*/ 0 h 8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14"/>
                  <a:gd name="T175" fmla="*/ 0 h 85"/>
                  <a:gd name="T176" fmla="*/ 114 w 114"/>
                  <a:gd name="T177" fmla="*/ 85 h 8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14" h="85">
                    <a:moveTo>
                      <a:pt x="0" y="82"/>
                    </a:moveTo>
                    <a:lnTo>
                      <a:pt x="0" y="80"/>
                    </a:lnTo>
                    <a:lnTo>
                      <a:pt x="0" y="78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0" y="62"/>
                    </a:lnTo>
                    <a:lnTo>
                      <a:pt x="2" y="55"/>
                    </a:lnTo>
                    <a:lnTo>
                      <a:pt x="4" y="48"/>
                    </a:lnTo>
                    <a:lnTo>
                      <a:pt x="6" y="41"/>
                    </a:lnTo>
                    <a:lnTo>
                      <a:pt x="9" y="33"/>
                    </a:lnTo>
                    <a:lnTo>
                      <a:pt x="12" y="25"/>
                    </a:lnTo>
                    <a:lnTo>
                      <a:pt x="16" y="17"/>
                    </a:lnTo>
                    <a:lnTo>
                      <a:pt x="22" y="12"/>
                    </a:lnTo>
                    <a:lnTo>
                      <a:pt x="28" y="6"/>
                    </a:lnTo>
                    <a:lnTo>
                      <a:pt x="36" y="3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9" y="0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64" y="0"/>
                    </a:lnTo>
                    <a:lnTo>
                      <a:pt x="68" y="0"/>
                    </a:lnTo>
                    <a:lnTo>
                      <a:pt x="73" y="4"/>
                    </a:lnTo>
                    <a:lnTo>
                      <a:pt x="80" y="7"/>
                    </a:lnTo>
                    <a:lnTo>
                      <a:pt x="87" y="12"/>
                    </a:lnTo>
                    <a:lnTo>
                      <a:pt x="92" y="17"/>
                    </a:lnTo>
                    <a:lnTo>
                      <a:pt x="97" y="24"/>
                    </a:lnTo>
                    <a:lnTo>
                      <a:pt x="101" y="30"/>
                    </a:lnTo>
                    <a:lnTo>
                      <a:pt x="105" y="39"/>
                    </a:lnTo>
                    <a:lnTo>
                      <a:pt x="107" y="45"/>
                    </a:lnTo>
                    <a:lnTo>
                      <a:pt x="109" y="53"/>
                    </a:lnTo>
                    <a:lnTo>
                      <a:pt x="111" y="59"/>
                    </a:lnTo>
                    <a:lnTo>
                      <a:pt x="113" y="66"/>
                    </a:lnTo>
                    <a:lnTo>
                      <a:pt x="113" y="72"/>
                    </a:lnTo>
                    <a:lnTo>
                      <a:pt x="113" y="78"/>
                    </a:lnTo>
                    <a:lnTo>
                      <a:pt x="113" y="81"/>
                    </a:lnTo>
                    <a:lnTo>
                      <a:pt x="114" y="85"/>
                    </a:lnTo>
                    <a:lnTo>
                      <a:pt x="81" y="82"/>
                    </a:lnTo>
                    <a:lnTo>
                      <a:pt x="80" y="79"/>
                    </a:lnTo>
                    <a:lnTo>
                      <a:pt x="80" y="74"/>
                    </a:lnTo>
                    <a:lnTo>
                      <a:pt x="79" y="66"/>
                    </a:lnTo>
                    <a:lnTo>
                      <a:pt x="77" y="58"/>
                    </a:lnTo>
                    <a:lnTo>
                      <a:pt x="74" y="48"/>
                    </a:lnTo>
                    <a:lnTo>
                      <a:pt x="71" y="41"/>
                    </a:lnTo>
                    <a:lnTo>
                      <a:pt x="65" y="35"/>
                    </a:lnTo>
                    <a:lnTo>
                      <a:pt x="59" y="33"/>
                    </a:lnTo>
                    <a:lnTo>
                      <a:pt x="54" y="32"/>
                    </a:lnTo>
                    <a:lnTo>
                      <a:pt x="50" y="33"/>
                    </a:lnTo>
                    <a:lnTo>
                      <a:pt x="45" y="35"/>
                    </a:lnTo>
                    <a:lnTo>
                      <a:pt x="43" y="36"/>
                    </a:lnTo>
                    <a:lnTo>
                      <a:pt x="38" y="40"/>
                    </a:lnTo>
                    <a:lnTo>
                      <a:pt x="35" y="47"/>
                    </a:lnTo>
                    <a:lnTo>
                      <a:pt x="32" y="54"/>
                    </a:lnTo>
                    <a:lnTo>
                      <a:pt x="30" y="60"/>
                    </a:lnTo>
                    <a:lnTo>
                      <a:pt x="29" y="68"/>
                    </a:lnTo>
                    <a:lnTo>
                      <a:pt x="29" y="74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Freeform 154"/>
              <p:cNvSpPr>
                <a:spLocks/>
              </p:cNvSpPr>
              <p:nvPr/>
            </p:nvSpPr>
            <p:spPr bwMode="auto">
              <a:xfrm>
                <a:off x="2226" y="3733"/>
                <a:ext cx="11" cy="19"/>
              </a:xfrm>
              <a:custGeom>
                <a:avLst/>
                <a:gdLst>
                  <a:gd name="T0" fmla="*/ 0 w 46"/>
                  <a:gd name="T1" fmla="*/ 0 h 98"/>
                  <a:gd name="T2" fmla="*/ 0 w 46"/>
                  <a:gd name="T3" fmla="*/ 0 h 98"/>
                  <a:gd name="T4" fmla="*/ 0 w 46"/>
                  <a:gd name="T5" fmla="*/ 0 h 98"/>
                  <a:gd name="T6" fmla="*/ 0 w 46"/>
                  <a:gd name="T7" fmla="*/ 0 h 98"/>
                  <a:gd name="T8" fmla="*/ 0 w 46"/>
                  <a:gd name="T9" fmla="*/ 0 h 98"/>
                  <a:gd name="T10" fmla="*/ 0 w 46"/>
                  <a:gd name="T11" fmla="*/ 0 h 98"/>
                  <a:gd name="T12" fmla="*/ 0 w 46"/>
                  <a:gd name="T13" fmla="*/ 0 h 98"/>
                  <a:gd name="T14" fmla="*/ 0 w 46"/>
                  <a:gd name="T15" fmla="*/ 0 h 98"/>
                  <a:gd name="T16" fmla="*/ 0 w 46"/>
                  <a:gd name="T17" fmla="*/ 0 h 98"/>
                  <a:gd name="T18" fmla="*/ 0 w 46"/>
                  <a:gd name="T19" fmla="*/ 0 h 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6"/>
                  <a:gd name="T31" fmla="*/ 0 h 98"/>
                  <a:gd name="T32" fmla="*/ 46 w 46"/>
                  <a:gd name="T33" fmla="*/ 98 h 9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6" h="98">
                    <a:moveTo>
                      <a:pt x="0" y="77"/>
                    </a:moveTo>
                    <a:lnTo>
                      <a:pt x="12" y="61"/>
                    </a:lnTo>
                    <a:lnTo>
                      <a:pt x="20" y="34"/>
                    </a:lnTo>
                    <a:lnTo>
                      <a:pt x="24" y="0"/>
                    </a:lnTo>
                    <a:lnTo>
                      <a:pt x="46" y="0"/>
                    </a:lnTo>
                    <a:lnTo>
                      <a:pt x="42" y="35"/>
                    </a:lnTo>
                    <a:lnTo>
                      <a:pt x="35" y="67"/>
                    </a:lnTo>
                    <a:lnTo>
                      <a:pt x="20" y="9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5959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Freeform 155"/>
              <p:cNvSpPr>
                <a:spLocks/>
              </p:cNvSpPr>
              <p:nvPr/>
            </p:nvSpPr>
            <p:spPr bwMode="auto">
              <a:xfrm>
                <a:off x="2194" y="3722"/>
                <a:ext cx="6" cy="5"/>
              </a:xfrm>
              <a:custGeom>
                <a:avLst/>
                <a:gdLst>
                  <a:gd name="T0" fmla="*/ 0 w 24"/>
                  <a:gd name="T1" fmla="*/ 0 h 23"/>
                  <a:gd name="T2" fmla="*/ 0 w 24"/>
                  <a:gd name="T3" fmla="*/ 0 h 23"/>
                  <a:gd name="T4" fmla="*/ 0 w 24"/>
                  <a:gd name="T5" fmla="*/ 0 h 23"/>
                  <a:gd name="T6" fmla="*/ 0 w 24"/>
                  <a:gd name="T7" fmla="*/ 0 h 23"/>
                  <a:gd name="T8" fmla="*/ 0 w 24"/>
                  <a:gd name="T9" fmla="*/ 0 h 23"/>
                  <a:gd name="T10" fmla="*/ 0 w 24"/>
                  <a:gd name="T11" fmla="*/ 0 h 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23"/>
                  <a:gd name="T20" fmla="*/ 24 w 24"/>
                  <a:gd name="T21" fmla="*/ 23 h 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23">
                    <a:moveTo>
                      <a:pt x="1" y="2"/>
                    </a:moveTo>
                    <a:lnTo>
                      <a:pt x="0" y="19"/>
                    </a:lnTo>
                    <a:lnTo>
                      <a:pt x="15" y="23"/>
                    </a:lnTo>
                    <a:lnTo>
                      <a:pt x="24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5959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Freeform 156"/>
              <p:cNvSpPr>
                <a:spLocks/>
              </p:cNvSpPr>
              <p:nvPr/>
            </p:nvSpPr>
            <p:spPr bwMode="auto">
              <a:xfrm>
                <a:off x="2219" y="3438"/>
                <a:ext cx="30" cy="16"/>
              </a:xfrm>
              <a:custGeom>
                <a:avLst/>
                <a:gdLst>
                  <a:gd name="T0" fmla="*/ 0 w 121"/>
                  <a:gd name="T1" fmla="*/ 0 h 81"/>
                  <a:gd name="T2" fmla="*/ 0 w 121"/>
                  <a:gd name="T3" fmla="*/ 0 h 81"/>
                  <a:gd name="T4" fmla="*/ 0 w 121"/>
                  <a:gd name="T5" fmla="*/ 0 h 81"/>
                  <a:gd name="T6" fmla="*/ 0 w 121"/>
                  <a:gd name="T7" fmla="*/ 0 h 81"/>
                  <a:gd name="T8" fmla="*/ 0 w 121"/>
                  <a:gd name="T9" fmla="*/ 0 h 81"/>
                  <a:gd name="T10" fmla="*/ 0 w 121"/>
                  <a:gd name="T11" fmla="*/ 0 h 81"/>
                  <a:gd name="T12" fmla="*/ 0 w 121"/>
                  <a:gd name="T13" fmla="*/ 0 h 81"/>
                  <a:gd name="T14" fmla="*/ 0 w 121"/>
                  <a:gd name="T15" fmla="*/ 0 h 81"/>
                  <a:gd name="T16" fmla="*/ 0 w 121"/>
                  <a:gd name="T17" fmla="*/ 0 h 81"/>
                  <a:gd name="T18" fmla="*/ 0 w 121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"/>
                  <a:gd name="T31" fmla="*/ 0 h 81"/>
                  <a:gd name="T32" fmla="*/ 121 w 121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" h="81">
                    <a:moveTo>
                      <a:pt x="0" y="0"/>
                    </a:moveTo>
                    <a:lnTo>
                      <a:pt x="19" y="28"/>
                    </a:lnTo>
                    <a:lnTo>
                      <a:pt x="41" y="51"/>
                    </a:lnTo>
                    <a:lnTo>
                      <a:pt x="66" y="69"/>
                    </a:lnTo>
                    <a:lnTo>
                      <a:pt x="94" y="79"/>
                    </a:lnTo>
                    <a:lnTo>
                      <a:pt x="121" y="81"/>
                    </a:lnTo>
                    <a:lnTo>
                      <a:pt x="119" y="39"/>
                    </a:lnTo>
                    <a:lnTo>
                      <a:pt x="5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A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Freeform 157"/>
              <p:cNvSpPr>
                <a:spLocks/>
              </p:cNvSpPr>
              <p:nvPr/>
            </p:nvSpPr>
            <p:spPr bwMode="auto">
              <a:xfrm>
                <a:off x="2210" y="3364"/>
                <a:ext cx="93" cy="85"/>
              </a:xfrm>
              <a:custGeom>
                <a:avLst/>
                <a:gdLst>
                  <a:gd name="T0" fmla="*/ 0 w 373"/>
                  <a:gd name="T1" fmla="*/ 1 h 422"/>
                  <a:gd name="T2" fmla="*/ 0 w 373"/>
                  <a:gd name="T3" fmla="*/ 1 h 422"/>
                  <a:gd name="T4" fmla="*/ 0 w 373"/>
                  <a:gd name="T5" fmla="*/ 1 h 422"/>
                  <a:gd name="T6" fmla="*/ 0 w 373"/>
                  <a:gd name="T7" fmla="*/ 0 h 422"/>
                  <a:gd name="T8" fmla="*/ 0 w 373"/>
                  <a:gd name="T9" fmla="*/ 0 h 422"/>
                  <a:gd name="T10" fmla="*/ 0 w 373"/>
                  <a:gd name="T11" fmla="*/ 0 h 422"/>
                  <a:gd name="T12" fmla="*/ 0 w 373"/>
                  <a:gd name="T13" fmla="*/ 0 h 422"/>
                  <a:gd name="T14" fmla="*/ 0 w 373"/>
                  <a:gd name="T15" fmla="*/ 0 h 422"/>
                  <a:gd name="T16" fmla="*/ 0 w 373"/>
                  <a:gd name="T17" fmla="*/ 0 h 422"/>
                  <a:gd name="T18" fmla="*/ 0 w 373"/>
                  <a:gd name="T19" fmla="*/ 0 h 422"/>
                  <a:gd name="T20" fmla="*/ 0 w 373"/>
                  <a:gd name="T21" fmla="*/ 0 h 422"/>
                  <a:gd name="T22" fmla="*/ 0 w 373"/>
                  <a:gd name="T23" fmla="*/ 0 h 422"/>
                  <a:gd name="T24" fmla="*/ 0 w 373"/>
                  <a:gd name="T25" fmla="*/ 0 h 422"/>
                  <a:gd name="T26" fmla="*/ 1 w 373"/>
                  <a:gd name="T27" fmla="*/ 0 h 422"/>
                  <a:gd name="T28" fmla="*/ 1 w 373"/>
                  <a:gd name="T29" fmla="*/ 0 h 422"/>
                  <a:gd name="T30" fmla="*/ 1 w 373"/>
                  <a:gd name="T31" fmla="*/ 0 h 422"/>
                  <a:gd name="T32" fmla="*/ 1 w 373"/>
                  <a:gd name="T33" fmla="*/ 0 h 422"/>
                  <a:gd name="T34" fmla="*/ 1 w 373"/>
                  <a:gd name="T35" fmla="*/ 0 h 422"/>
                  <a:gd name="T36" fmla="*/ 1 w 373"/>
                  <a:gd name="T37" fmla="*/ 0 h 422"/>
                  <a:gd name="T38" fmla="*/ 1 w 373"/>
                  <a:gd name="T39" fmla="*/ 0 h 422"/>
                  <a:gd name="T40" fmla="*/ 1 w 373"/>
                  <a:gd name="T41" fmla="*/ 0 h 422"/>
                  <a:gd name="T42" fmla="*/ 1 w 373"/>
                  <a:gd name="T43" fmla="*/ 0 h 422"/>
                  <a:gd name="T44" fmla="*/ 1 w 373"/>
                  <a:gd name="T45" fmla="*/ 0 h 422"/>
                  <a:gd name="T46" fmla="*/ 1 w 373"/>
                  <a:gd name="T47" fmla="*/ 1 h 422"/>
                  <a:gd name="T48" fmla="*/ 1 w 373"/>
                  <a:gd name="T49" fmla="*/ 1 h 422"/>
                  <a:gd name="T50" fmla="*/ 1 w 373"/>
                  <a:gd name="T51" fmla="*/ 1 h 422"/>
                  <a:gd name="T52" fmla="*/ 1 w 373"/>
                  <a:gd name="T53" fmla="*/ 1 h 422"/>
                  <a:gd name="T54" fmla="*/ 1 w 373"/>
                  <a:gd name="T55" fmla="*/ 1 h 422"/>
                  <a:gd name="T56" fmla="*/ 1 w 373"/>
                  <a:gd name="T57" fmla="*/ 1 h 422"/>
                  <a:gd name="T58" fmla="*/ 1 w 373"/>
                  <a:gd name="T59" fmla="*/ 1 h 422"/>
                  <a:gd name="T60" fmla="*/ 1 w 373"/>
                  <a:gd name="T61" fmla="*/ 1 h 422"/>
                  <a:gd name="T62" fmla="*/ 1 w 373"/>
                  <a:gd name="T63" fmla="*/ 0 h 422"/>
                  <a:gd name="T64" fmla="*/ 1 w 373"/>
                  <a:gd name="T65" fmla="*/ 0 h 422"/>
                  <a:gd name="T66" fmla="*/ 1 w 373"/>
                  <a:gd name="T67" fmla="*/ 0 h 422"/>
                  <a:gd name="T68" fmla="*/ 1 w 373"/>
                  <a:gd name="T69" fmla="*/ 0 h 422"/>
                  <a:gd name="T70" fmla="*/ 1 w 373"/>
                  <a:gd name="T71" fmla="*/ 0 h 422"/>
                  <a:gd name="T72" fmla="*/ 1 w 373"/>
                  <a:gd name="T73" fmla="*/ 0 h 422"/>
                  <a:gd name="T74" fmla="*/ 1 w 373"/>
                  <a:gd name="T75" fmla="*/ 0 h 422"/>
                  <a:gd name="T76" fmla="*/ 1 w 373"/>
                  <a:gd name="T77" fmla="*/ 0 h 422"/>
                  <a:gd name="T78" fmla="*/ 1 w 373"/>
                  <a:gd name="T79" fmla="*/ 0 h 422"/>
                  <a:gd name="T80" fmla="*/ 1 w 373"/>
                  <a:gd name="T81" fmla="*/ 0 h 422"/>
                  <a:gd name="T82" fmla="*/ 1 w 373"/>
                  <a:gd name="T83" fmla="*/ 0 h 422"/>
                  <a:gd name="T84" fmla="*/ 0 w 373"/>
                  <a:gd name="T85" fmla="*/ 0 h 422"/>
                  <a:gd name="T86" fmla="*/ 0 w 373"/>
                  <a:gd name="T87" fmla="*/ 0 h 422"/>
                  <a:gd name="T88" fmla="*/ 0 w 373"/>
                  <a:gd name="T89" fmla="*/ 0 h 422"/>
                  <a:gd name="T90" fmla="*/ 0 w 373"/>
                  <a:gd name="T91" fmla="*/ 0 h 422"/>
                  <a:gd name="T92" fmla="*/ 0 w 373"/>
                  <a:gd name="T93" fmla="*/ 0 h 422"/>
                  <a:gd name="T94" fmla="*/ 0 w 373"/>
                  <a:gd name="T95" fmla="*/ 0 h 422"/>
                  <a:gd name="T96" fmla="*/ 0 w 373"/>
                  <a:gd name="T97" fmla="*/ 0 h 422"/>
                  <a:gd name="T98" fmla="*/ 0 w 373"/>
                  <a:gd name="T99" fmla="*/ 0 h 422"/>
                  <a:gd name="T100" fmla="*/ 0 w 373"/>
                  <a:gd name="T101" fmla="*/ 0 h 422"/>
                  <a:gd name="T102" fmla="*/ 0 w 373"/>
                  <a:gd name="T103" fmla="*/ 0 h 422"/>
                  <a:gd name="T104" fmla="*/ 0 w 373"/>
                  <a:gd name="T105" fmla="*/ 0 h 422"/>
                  <a:gd name="T106" fmla="*/ 0 w 373"/>
                  <a:gd name="T107" fmla="*/ 1 h 422"/>
                  <a:gd name="T108" fmla="*/ 0 w 373"/>
                  <a:gd name="T109" fmla="*/ 1 h 422"/>
                  <a:gd name="T110" fmla="*/ 0 w 373"/>
                  <a:gd name="T111" fmla="*/ 1 h 422"/>
                  <a:gd name="T112" fmla="*/ 0 w 373"/>
                  <a:gd name="T113" fmla="*/ 1 h 422"/>
                  <a:gd name="T114" fmla="*/ 0 w 373"/>
                  <a:gd name="T115" fmla="*/ 1 h 422"/>
                  <a:gd name="T116" fmla="*/ 0 w 373"/>
                  <a:gd name="T117" fmla="*/ 1 h 42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73"/>
                  <a:gd name="T178" fmla="*/ 0 h 422"/>
                  <a:gd name="T179" fmla="*/ 373 w 373"/>
                  <a:gd name="T180" fmla="*/ 422 h 42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73" h="422">
                    <a:moveTo>
                      <a:pt x="153" y="392"/>
                    </a:moveTo>
                    <a:lnTo>
                      <a:pt x="151" y="392"/>
                    </a:lnTo>
                    <a:lnTo>
                      <a:pt x="150" y="392"/>
                    </a:lnTo>
                    <a:lnTo>
                      <a:pt x="146" y="392"/>
                    </a:lnTo>
                    <a:lnTo>
                      <a:pt x="141" y="392"/>
                    </a:lnTo>
                    <a:lnTo>
                      <a:pt x="136" y="391"/>
                    </a:lnTo>
                    <a:lnTo>
                      <a:pt x="130" y="390"/>
                    </a:lnTo>
                    <a:lnTo>
                      <a:pt x="123" y="389"/>
                    </a:lnTo>
                    <a:lnTo>
                      <a:pt x="116" y="389"/>
                    </a:lnTo>
                    <a:lnTo>
                      <a:pt x="107" y="387"/>
                    </a:lnTo>
                    <a:lnTo>
                      <a:pt x="100" y="385"/>
                    </a:lnTo>
                    <a:lnTo>
                      <a:pt x="91" y="381"/>
                    </a:lnTo>
                    <a:lnTo>
                      <a:pt x="83" y="378"/>
                    </a:lnTo>
                    <a:lnTo>
                      <a:pt x="74" y="372"/>
                    </a:lnTo>
                    <a:lnTo>
                      <a:pt x="66" y="367"/>
                    </a:lnTo>
                    <a:lnTo>
                      <a:pt x="59" y="361"/>
                    </a:lnTo>
                    <a:lnTo>
                      <a:pt x="53" y="353"/>
                    </a:lnTo>
                    <a:lnTo>
                      <a:pt x="49" y="348"/>
                    </a:lnTo>
                    <a:lnTo>
                      <a:pt x="45" y="342"/>
                    </a:lnTo>
                    <a:lnTo>
                      <a:pt x="43" y="336"/>
                    </a:lnTo>
                    <a:lnTo>
                      <a:pt x="41" y="330"/>
                    </a:lnTo>
                    <a:lnTo>
                      <a:pt x="38" y="322"/>
                    </a:lnTo>
                    <a:lnTo>
                      <a:pt x="36" y="315"/>
                    </a:lnTo>
                    <a:lnTo>
                      <a:pt x="33" y="307"/>
                    </a:lnTo>
                    <a:lnTo>
                      <a:pt x="32" y="299"/>
                    </a:lnTo>
                    <a:lnTo>
                      <a:pt x="31" y="293"/>
                    </a:lnTo>
                    <a:lnTo>
                      <a:pt x="30" y="289"/>
                    </a:lnTo>
                    <a:lnTo>
                      <a:pt x="29" y="284"/>
                    </a:lnTo>
                    <a:lnTo>
                      <a:pt x="28" y="280"/>
                    </a:lnTo>
                    <a:lnTo>
                      <a:pt x="27" y="270"/>
                    </a:lnTo>
                    <a:lnTo>
                      <a:pt x="27" y="261"/>
                    </a:lnTo>
                    <a:lnTo>
                      <a:pt x="26" y="256"/>
                    </a:lnTo>
                    <a:lnTo>
                      <a:pt x="25" y="251"/>
                    </a:lnTo>
                    <a:lnTo>
                      <a:pt x="25" y="245"/>
                    </a:lnTo>
                    <a:lnTo>
                      <a:pt x="25" y="241"/>
                    </a:lnTo>
                    <a:lnTo>
                      <a:pt x="25" y="236"/>
                    </a:lnTo>
                    <a:lnTo>
                      <a:pt x="25" y="231"/>
                    </a:lnTo>
                    <a:lnTo>
                      <a:pt x="25" y="225"/>
                    </a:lnTo>
                    <a:lnTo>
                      <a:pt x="25" y="221"/>
                    </a:lnTo>
                    <a:lnTo>
                      <a:pt x="24" y="216"/>
                    </a:lnTo>
                    <a:lnTo>
                      <a:pt x="24" y="210"/>
                    </a:lnTo>
                    <a:lnTo>
                      <a:pt x="24" y="205"/>
                    </a:lnTo>
                    <a:lnTo>
                      <a:pt x="24" y="201"/>
                    </a:lnTo>
                    <a:lnTo>
                      <a:pt x="24" y="195"/>
                    </a:lnTo>
                    <a:lnTo>
                      <a:pt x="24" y="191"/>
                    </a:lnTo>
                    <a:lnTo>
                      <a:pt x="24" y="186"/>
                    </a:lnTo>
                    <a:lnTo>
                      <a:pt x="25" y="181"/>
                    </a:lnTo>
                    <a:lnTo>
                      <a:pt x="25" y="176"/>
                    </a:lnTo>
                    <a:lnTo>
                      <a:pt x="25" y="171"/>
                    </a:lnTo>
                    <a:lnTo>
                      <a:pt x="26" y="167"/>
                    </a:lnTo>
                    <a:lnTo>
                      <a:pt x="27" y="161"/>
                    </a:lnTo>
                    <a:lnTo>
                      <a:pt x="27" y="152"/>
                    </a:lnTo>
                    <a:lnTo>
                      <a:pt x="30" y="144"/>
                    </a:lnTo>
                    <a:lnTo>
                      <a:pt x="31" y="136"/>
                    </a:lnTo>
                    <a:lnTo>
                      <a:pt x="32" y="127"/>
                    </a:lnTo>
                    <a:lnTo>
                      <a:pt x="34" y="121"/>
                    </a:lnTo>
                    <a:lnTo>
                      <a:pt x="36" y="114"/>
                    </a:lnTo>
                    <a:lnTo>
                      <a:pt x="38" y="108"/>
                    </a:lnTo>
                    <a:lnTo>
                      <a:pt x="41" y="104"/>
                    </a:lnTo>
                    <a:lnTo>
                      <a:pt x="44" y="98"/>
                    </a:lnTo>
                    <a:lnTo>
                      <a:pt x="47" y="95"/>
                    </a:lnTo>
                    <a:lnTo>
                      <a:pt x="50" y="91"/>
                    </a:lnTo>
                    <a:lnTo>
                      <a:pt x="54" y="88"/>
                    </a:lnTo>
                    <a:lnTo>
                      <a:pt x="58" y="83"/>
                    </a:lnTo>
                    <a:lnTo>
                      <a:pt x="63" y="79"/>
                    </a:lnTo>
                    <a:lnTo>
                      <a:pt x="68" y="75"/>
                    </a:lnTo>
                    <a:lnTo>
                      <a:pt x="75" y="72"/>
                    </a:lnTo>
                    <a:lnTo>
                      <a:pt x="83" y="67"/>
                    </a:lnTo>
                    <a:lnTo>
                      <a:pt x="91" y="64"/>
                    </a:lnTo>
                    <a:lnTo>
                      <a:pt x="98" y="60"/>
                    </a:lnTo>
                    <a:lnTo>
                      <a:pt x="105" y="57"/>
                    </a:lnTo>
                    <a:lnTo>
                      <a:pt x="114" y="53"/>
                    </a:lnTo>
                    <a:lnTo>
                      <a:pt x="123" y="49"/>
                    </a:lnTo>
                    <a:lnTo>
                      <a:pt x="127" y="47"/>
                    </a:lnTo>
                    <a:lnTo>
                      <a:pt x="132" y="46"/>
                    </a:lnTo>
                    <a:lnTo>
                      <a:pt x="136" y="45"/>
                    </a:lnTo>
                    <a:lnTo>
                      <a:pt x="141" y="44"/>
                    </a:lnTo>
                    <a:lnTo>
                      <a:pt x="146" y="42"/>
                    </a:lnTo>
                    <a:lnTo>
                      <a:pt x="151" y="41"/>
                    </a:lnTo>
                    <a:lnTo>
                      <a:pt x="155" y="40"/>
                    </a:lnTo>
                    <a:lnTo>
                      <a:pt x="160" y="39"/>
                    </a:lnTo>
                    <a:lnTo>
                      <a:pt x="164" y="37"/>
                    </a:lnTo>
                    <a:lnTo>
                      <a:pt x="169" y="35"/>
                    </a:lnTo>
                    <a:lnTo>
                      <a:pt x="174" y="34"/>
                    </a:lnTo>
                    <a:lnTo>
                      <a:pt x="179" y="33"/>
                    </a:lnTo>
                    <a:lnTo>
                      <a:pt x="183" y="31"/>
                    </a:lnTo>
                    <a:lnTo>
                      <a:pt x="188" y="30"/>
                    </a:lnTo>
                    <a:lnTo>
                      <a:pt x="193" y="30"/>
                    </a:lnTo>
                    <a:lnTo>
                      <a:pt x="198" y="30"/>
                    </a:lnTo>
                    <a:lnTo>
                      <a:pt x="202" y="29"/>
                    </a:lnTo>
                    <a:lnTo>
                      <a:pt x="207" y="28"/>
                    </a:lnTo>
                    <a:lnTo>
                      <a:pt x="211" y="27"/>
                    </a:lnTo>
                    <a:lnTo>
                      <a:pt x="216" y="27"/>
                    </a:lnTo>
                    <a:lnTo>
                      <a:pt x="221" y="27"/>
                    </a:lnTo>
                    <a:lnTo>
                      <a:pt x="226" y="27"/>
                    </a:lnTo>
                    <a:lnTo>
                      <a:pt x="230" y="27"/>
                    </a:lnTo>
                    <a:lnTo>
                      <a:pt x="235" y="27"/>
                    </a:lnTo>
                    <a:lnTo>
                      <a:pt x="243" y="27"/>
                    </a:lnTo>
                    <a:lnTo>
                      <a:pt x="251" y="27"/>
                    </a:lnTo>
                    <a:lnTo>
                      <a:pt x="259" y="28"/>
                    </a:lnTo>
                    <a:lnTo>
                      <a:pt x="267" y="30"/>
                    </a:lnTo>
                    <a:lnTo>
                      <a:pt x="274" y="31"/>
                    </a:lnTo>
                    <a:lnTo>
                      <a:pt x="280" y="35"/>
                    </a:lnTo>
                    <a:lnTo>
                      <a:pt x="286" y="38"/>
                    </a:lnTo>
                    <a:lnTo>
                      <a:pt x="292" y="42"/>
                    </a:lnTo>
                    <a:lnTo>
                      <a:pt x="297" y="45"/>
                    </a:lnTo>
                    <a:lnTo>
                      <a:pt x="301" y="49"/>
                    </a:lnTo>
                    <a:lnTo>
                      <a:pt x="305" y="55"/>
                    </a:lnTo>
                    <a:lnTo>
                      <a:pt x="310" y="59"/>
                    </a:lnTo>
                    <a:lnTo>
                      <a:pt x="314" y="64"/>
                    </a:lnTo>
                    <a:lnTo>
                      <a:pt x="318" y="70"/>
                    </a:lnTo>
                    <a:lnTo>
                      <a:pt x="321" y="76"/>
                    </a:lnTo>
                    <a:lnTo>
                      <a:pt x="325" y="83"/>
                    </a:lnTo>
                    <a:lnTo>
                      <a:pt x="328" y="89"/>
                    </a:lnTo>
                    <a:lnTo>
                      <a:pt x="331" y="96"/>
                    </a:lnTo>
                    <a:lnTo>
                      <a:pt x="333" y="104"/>
                    </a:lnTo>
                    <a:lnTo>
                      <a:pt x="337" y="112"/>
                    </a:lnTo>
                    <a:lnTo>
                      <a:pt x="338" y="119"/>
                    </a:lnTo>
                    <a:lnTo>
                      <a:pt x="341" y="127"/>
                    </a:lnTo>
                    <a:lnTo>
                      <a:pt x="342" y="135"/>
                    </a:lnTo>
                    <a:lnTo>
                      <a:pt x="345" y="143"/>
                    </a:lnTo>
                    <a:lnTo>
                      <a:pt x="346" y="152"/>
                    </a:lnTo>
                    <a:lnTo>
                      <a:pt x="346" y="159"/>
                    </a:lnTo>
                    <a:lnTo>
                      <a:pt x="347" y="168"/>
                    </a:lnTo>
                    <a:lnTo>
                      <a:pt x="348" y="176"/>
                    </a:lnTo>
                    <a:lnTo>
                      <a:pt x="348" y="185"/>
                    </a:lnTo>
                    <a:lnTo>
                      <a:pt x="348" y="193"/>
                    </a:lnTo>
                    <a:lnTo>
                      <a:pt x="348" y="202"/>
                    </a:lnTo>
                    <a:lnTo>
                      <a:pt x="349" y="210"/>
                    </a:lnTo>
                    <a:lnTo>
                      <a:pt x="348" y="219"/>
                    </a:lnTo>
                    <a:lnTo>
                      <a:pt x="347" y="227"/>
                    </a:lnTo>
                    <a:lnTo>
                      <a:pt x="346" y="235"/>
                    </a:lnTo>
                    <a:lnTo>
                      <a:pt x="346" y="244"/>
                    </a:lnTo>
                    <a:lnTo>
                      <a:pt x="344" y="251"/>
                    </a:lnTo>
                    <a:lnTo>
                      <a:pt x="342" y="259"/>
                    </a:lnTo>
                    <a:lnTo>
                      <a:pt x="341" y="267"/>
                    </a:lnTo>
                    <a:lnTo>
                      <a:pt x="339" y="274"/>
                    </a:lnTo>
                    <a:lnTo>
                      <a:pt x="336" y="281"/>
                    </a:lnTo>
                    <a:lnTo>
                      <a:pt x="333" y="288"/>
                    </a:lnTo>
                    <a:lnTo>
                      <a:pt x="330" y="293"/>
                    </a:lnTo>
                    <a:lnTo>
                      <a:pt x="328" y="301"/>
                    </a:lnTo>
                    <a:lnTo>
                      <a:pt x="324" y="306"/>
                    </a:lnTo>
                    <a:lnTo>
                      <a:pt x="319" y="313"/>
                    </a:lnTo>
                    <a:lnTo>
                      <a:pt x="315" y="317"/>
                    </a:lnTo>
                    <a:lnTo>
                      <a:pt x="312" y="323"/>
                    </a:lnTo>
                    <a:lnTo>
                      <a:pt x="307" y="327"/>
                    </a:lnTo>
                    <a:lnTo>
                      <a:pt x="302" y="333"/>
                    </a:lnTo>
                    <a:lnTo>
                      <a:pt x="297" y="337"/>
                    </a:lnTo>
                    <a:lnTo>
                      <a:pt x="293" y="341"/>
                    </a:lnTo>
                    <a:lnTo>
                      <a:pt x="288" y="346"/>
                    </a:lnTo>
                    <a:lnTo>
                      <a:pt x="284" y="350"/>
                    </a:lnTo>
                    <a:lnTo>
                      <a:pt x="279" y="353"/>
                    </a:lnTo>
                    <a:lnTo>
                      <a:pt x="275" y="357"/>
                    </a:lnTo>
                    <a:lnTo>
                      <a:pt x="270" y="361"/>
                    </a:lnTo>
                    <a:lnTo>
                      <a:pt x="265" y="363"/>
                    </a:lnTo>
                    <a:lnTo>
                      <a:pt x="261" y="366"/>
                    </a:lnTo>
                    <a:lnTo>
                      <a:pt x="257" y="368"/>
                    </a:lnTo>
                    <a:lnTo>
                      <a:pt x="249" y="372"/>
                    </a:lnTo>
                    <a:lnTo>
                      <a:pt x="242" y="377"/>
                    </a:lnTo>
                    <a:lnTo>
                      <a:pt x="236" y="379"/>
                    </a:lnTo>
                    <a:lnTo>
                      <a:pt x="232" y="381"/>
                    </a:lnTo>
                    <a:lnTo>
                      <a:pt x="229" y="382"/>
                    </a:lnTo>
                    <a:lnTo>
                      <a:pt x="229" y="383"/>
                    </a:lnTo>
                    <a:lnTo>
                      <a:pt x="232" y="416"/>
                    </a:lnTo>
                    <a:lnTo>
                      <a:pt x="233" y="415"/>
                    </a:lnTo>
                    <a:lnTo>
                      <a:pt x="236" y="414"/>
                    </a:lnTo>
                    <a:lnTo>
                      <a:pt x="240" y="411"/>
                    </a:lnTo>
                    <a:lnTo>
                      <a:pt x="247" y="408"/>
                    </a:lnTo>
                    <a:lnTo>
                      <a:pt x="251" y="405"/>
                    </a:lnTo>
                    <a:lnTo>
                      <a:pt x="255" y="404"/>
                    </a:lnTo>
                    <a:lnTo>
                      <a:pt x="260" y="401"/>
                    </a:lnTo>
                    <a:lnTo>
                      <a:pt x="265" y="399"/>
                    </a:lnTo>
                    <a:lnTo>
                      <a:pt x="269" y="395"/>
                    </a:lnTo>
                    <a:lnTo>
                      <a:pt x="274" y="392"/>
                    </a:lnTo>
                    <a:lnTo>
                      <a:pt x="280" y="389"/>
                    </a:lnTo>
                    <a:lnTo>
                      <a:pt x="286" y="386"/>
                    </a:lnTo>
                    <a:lnTo>
                      <a:pt x="291" y="382"/>
                    </a:lnTo>
                    <a:lnTo>
                      <a:pt x="297" y="378"/>
                    </a:lnTo>
                    <a:lnTo>
                      <a:pt x="301" y="372"/>
                    </a:lnTo>
                    <a:lnTo>
                      <a:pt x="307" y="368"/>
                    </a:lnTo>
                    <a:lnTo>
                      <a:pt x="312" y="363"/>
                    </a:lnTo>
                    <a:lnTo>
                      <a:pt x="318" y="357"/>
                    </a:lnTo>
                    <a:lnTo>
                      <a:pt x="323" y="351"/>
                    </a:lnTo>
                    <a:lnTo>
                      <a:pt x="328" y="347"/>
                    </a:lnTo>
                    <a:lnTo>
                      <a:pt x="333" y="339"/>
                    </a:lnTo>
                    <a:lnTo>
                      <a:pt x="337" y="333"/>
                    </a:lnTo>
                    <a:lnTo>
                      <a:pt x="342" y="326"/>
                    </a:lnTo>
                    <a:lnTo>
                      <a:pt x="346" y="320"/>
                    </a:lnTo>
                    <a:lnTo>
                      <a:pt x="350" y="313"/>
                    </a:lnTo>
                    <a:lnTo>
                      <a:pt x="353" y="304"/>
                    </a:lnTo>
                    <a:lnTo>
                      <a:pt x="356" y="297"/>
                    </a:lnTo>
                    <a:lnTo>
                      <a:pt x="361" y="288"/>
                    </a:lnTo>
                    <a:lnTo>
                      <a:pt x="362" y="278"/>
                    </a:lnTo>
                    <a:lnTo>
                      <a:pt x="364" y="270"/>
                    </a:lnTo>
                    <a:lnTo>
                      <a:pt x="365" y="261"/>
                    </a:lnTo>
                    <a:lnTo>
                      <a:pt x="367" y="253"/>
                    </a:lnTo>
                    <a:lnTo>
                      <a:pt x="367" y="248"/>
                    </a:lnTo>
                    <a:lnTo>
                      <a:pt x="368" y="242"/>
                    </a:lnTo>
                    <a:lnTo>
                      <a:pt x="369" y="238"/>
                    </a:lnTo>
                    <a:lnTo>
                      <a:pt x="370" y="234"/>
                    </a:lnTo>
                    <a:lnTo>
                      <a:pt x="370" y="228"/>
                    </a:lnTo>
                    <a:lnTo>
                      <a:pt x="370" y="223"/>
                    </a:lnTo>
                    <a:lnTo>
                      <a:pt x="371" y="219"/>
                    </a:lnTo>
                    <a:lnTo>
                      <a:pt x="372" y="215"/>
                    </a:lnTo>
                    <a:lnTo>
                      <a:pt x="372" y="209"/>
                    </a:lnTo>
                    <a:lnTo>
                      <a:pt x="372" y="204"/>
                    </a:lnTo>
                    <a:lnTo>
                      <a:pt x="372" y="199"/>
                    </a:lnTo>
                    <a:lnTo>
                      <a:pt x="372" y="194"/>
                    </a:lnTo>
                    <a:lnTo>
                      <a:pt x="372" y="185"/>
                    </a:lnTo>
                    <a:lnTo>
                      <a:pt x="373" y="176"/>
                    </a:lnTo>
                    <a:lnTo>
                      <a:pt x="372" y="171"/>
                    </a:lnTo>
                    <a:lnTo>
                      <a:pt x="372" y="165"/>
                    </a:lnTo>
                    <a:lnTo>
                      <a:pt x="372" y="161"/>
                    </a:lnTo>
                    <a:lnTo>
                      <a:pt x="372" y="157"/>
                    </a:lnTo>
                    <a:lnTo>
                      <a:pt x="371" y="147"/>
                    </a:lnTo>
                    <a:lnTo>
                      <a:pt x="370" y="138"/>
                    </a:lnTo>
                    <a:lnTo>
                      <a:pt x="369" y="128"/>
                    </a:lnTo>
                    <a:lnTo>
                      <a:pt x="367" y="120"/>
                    </a:lnTo>
                    <a:lnTo>
                      <a:pt x="365" y="110"/>
                    </a:lnTo>
                    <a:lnTo>
                      <a:pt x="363" y="103"/>
                    </a:lnTo>
                    <a:lnTo>
                      <a:pt x="360" y="93"/>
                    </a:lnTo>
                    <a:lnTo>
                      <a:pt x="356" y="85"/>
                    </a:lnTo>
                    <a:lnTo>
                      <a:pt x="353" y="77"/>
                    </a:lnTo>
                    <a:lnTo>
                      <a:pt x="351" y="70"/>
                    </a:lnTo>
                    <a:lnTo>
                      <a:pt x="346" y="62"/>
                    </a:lnTo>
                    <a:lnTo>
                      <a:pt x="342" y="55"/>
                    </a:lnTo>
                    <a:lnTo>
                      <a:pt x="338" y="47"/>
                    </a:lnTo>
                    <a:lnTo>
                      <a:pt x="334" y="41"/>
                    </a:lnTo>
                    <a:lnTo>
                      <a:pt x="328" y="35"/>
                    </a:lnTo>
                    <a:lnTo>
                      <a:pt x="324" y="30"/>
                    </a:lnTo>
                    <a:lnTo>
                      <a:pt x="318" y="25"/>
                    </a:lnTo>
                    <a:lnTo>
                      <a:pt x="313" y="21"/>
                    </a:lnTo>
                    <a:lnTo>
                      <a:pt x="305" y="15"/>
                    </a:lnTo>
                    <a:lnTo>
                      <a:pt x="298" y="11"/>
                    </a:lnTo>
                    <a:lnTo>
                      <a:pt x="290" y="8"/>
                    </a:lnTo>
                    <a:lnTo>
                      <a:pt x="282" y="6"/>
                    </a:lnTo>
                    <a:lnTo>
                      <a:pt x="277" y="5"/>
                    </a:lnTo>
                    <a:lnTo>
                      <a:pt x="272" y="4"/>
                    </a:lnTo>
                    <a:lnTo>
                      <a:pt x="267" y="1"/>
                    </a:lnTo>
                    <a:lnTo>
                      <a:pt x="263" y="1"/>
                    </a:lnTo>
                    <a:lnTo>
                      <a:pt x="258" y="1"/>
                    </a:lnTo>
                    <a:lnTo>
                      <a:pt x="253" y="1"/>
                    </a:lnTo>
                    <a:lnTo>
                      <a:pt x="248" y="1"/>
                    </a:lnTo>
                    <a:lnTo>
                      <a:pt x="244" y="1"/>
                    </a:lnTo>
                    <a:lnTo>
                      <a:pt x="238" y="0"/>
                    </a:lnTo>
                    <a:lnTo>
                      <a:pt x="233" y="0"/>
                    </a:lnTo>
                    <a:lnTo>
                      <a:pt x="227" y="0"/>
                    </a:lnTo>
                    <a:lnTo>
                      <a:pt x="222" y="0"/>
                    </a:lnTo>
                    <a:lnTo>
                      <a:pt x="215" y="0"/>
                    </a:lnTo>
                    <a:lnTo>
                      <a:pt x="210" y="1"/>
                    </a:lnTo>
                    <a:lnTo>
                      <a:pt x="205" y="1"/>
                    </a:lnTo>
                    <a:lnTo>
                      <a:pt x="200" y="2"/>
                    </a:lnTo>
                    <a:lnTo>
                      <a:pt x="194" y="2"/>
                    </a:lnTo>
                    <a:lnTo>
                      <a:pt x="188" y="4"/>
                    </a:lnTo>
                    <a:lnTo>
                      <a:pt x="183" y="5"/>
                    </a:lnTo>
                    <a:lnTo>
                      <a:pt x="177" y="6"/>
                    </a:lnTo>
                    <a:lnTo>
                      <a:pt x="172" y="6"/>
                    </a:lnTo>
                    <a:lnTo>
                      <a:pt x="166" y="8"/>
                    </a:lnTo>
                    <a:lnTo>
                      <a:pt x="160" y="9"/>
                    </a:lnTo>
                    <a:lnTo>
                      <a:pt x="155" y="11"/>
                    </a:lnTo>
                    <a:lnTo>
                      <a:pt x="150" y="12"/>
                    </a:lnTo>
                    <a:lnTo>
                      <a:pt x="144" y="14"/>
                    </a:lnTo>
                    <a:lnTo>
                      <a:pt x="138" y="15"/>
                    </a:lnTo>
                    <a:lnTo>
                      <a:pt x="133" y="16"/>
                    </a:lnTo>
                    <a:lnTo>
                      <a:pt x="128" y="17"/>
                    </a:lnTo>
                    <a:lnTo>
                      <a:pt x="122" y="21"/>
                    </a:lnTo>
                    <a:lnTo>
                      <a:pt x="117" y="21"/>
                    </a:lnTo>
                    <a:lnTo>
                      <a:pt x="112" y="24"/>
                    </a:lnTo>
                    <a:lnTo>
                      <a:pt x="106" y="26"/>
                    </a:lnTo>
                    <a:lnTo>
                      <a:pt x="101" y="27"/>
                    </a:lnTo>
                    <a:lnTo>
                      <a:pt x="96" y="29"/>
                    </a:lnTo>
                    <a:lnTo>
                      <a:pt x="92" y="31"/>
                    </a:lnTo>
                    <a:lnTo>
                      <a:pt x="83" y="35"/>
                    </a:lnTo>
                    <a:lnTo>
                      <a:pt x="73" y="41"/>
                    </a:lnTo>
                    <a:lnTo>
                      <a:pt x="64" y="45"/>
                    </a:lnTo>
                    <a:lnTo>
                      <a:pt x="57" y="49"/>
                    </a:lnTo>
                    <a:lnTo>
                      <a:pt x="50" y="55"/>
                    </a:lnTo>
                    <a:lnTo>
                      <a:pt x="44" y="60"/>
                    </a:lnTo>
                    <a:lnTo>
                      <a:pt x="38" y="65"/>
                    </a:lnTo>
                    <a:lnTo>
                      <a:pt x="33" y="71"/>
                    </a:lnTo>
                    <a:lnTo>
                      <a:pt x="29" y="76"/>
                    </a:lnTo>
                    <a:lnTo>
                      <a:pt x="27" y="81"/>
                    </a:lnTo>
                    <a:lnTo>
                      <a:pt x="23" y="87"/>
                    </a:lnTo>
                    <a:lnTo>
                      <a:pt x="20" y="93"/>
                    </a:lnTo>
                    <a:lnTo>
                      <a:pt x="18" y="98"/>
                    </a:lnTo>
                    <a:lnTo>
                      <a:pt x="15" y="107"/>
                    </a:lnTo>
                    <a:lnTo>
                      <a:pt x="13" y="114"/>
                    </a:lnTo>
                    <a:lnTo>
                      <a:pt x="10" y="123"/>
                    </a:lnTo>
                    <a:lnTo>
                      <a:pt x="9" y="127"/>
                    </a:lnTo>
                    <a:lnTo>
                      <a:pt x="9" y="131"/>
                    </a:lnTo>
                    <a:lnTo>
                      <a:pt x="7" y="137"/>
                    </a:lnTo>
                    <a:lnTo>
                      <a:pt x="7" y="142"/>
                    </a:lnTo>
                    <a:lnTo>
                      <a:pt x="4" y="151"/>
                    </a:lnTo>
                    <a:lnTo>
                      <a:pt x="4" y="160"/>
                    </a:lnTo>
                    <a:lnTo>
                      <a:pt x="3" y="164"/>
                    </a:lnTo>
                    <a:lnTo>
                      <a:pt x="2" y="170"/>
                    </a:lnTo>
                    <a:lnTo>
                      <a:pt x="2" y="175"/>
                    </a:lnTo>
                    <a:lnTo>
                      <a:pt x="2" y="180"/>
                    </a:lnTo>
                    <a:lnTo>
                      <a:pt x="1" y="186"/>
                    </a:lnTo>
                    <a:lnTo>
                      <a:pt x="0" y="191"/>
                    </a:lnTo>
                    <a:lnTo>
                      <a:pt x="0" y="195"/>
                    </a:lnTo>
                    <a:lnTo>
                      <a:pt x="0" y="201"/>
                    </a:lnTo>
                    <a:lnTo>
                      <a:pt x="0" y="206"/>
                    </a:lnTo>
                    <a:lnTo>
                      <a:pt x="0" y="211"/>
                    </a:lnTo>
                    <a:lnTo>
                      <a:pt x="0" y="217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4"/>
                    </a:lnTo>
                    <a:lnTo>
                      <a:pt x="0" y="239"/>
                    </a:lnTo>
                    <a:lnTo>
                      <a:pt x="0" y="244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9"/>
                    </a:lnTo>
                    <a:lnTo>
                      <a:pt x="1" y="265"/>
                    </a:lnTo>
                    <a:lnTo>
                      <a:pt x="1" y="269"/>
                    </a:lnTo>
                    <a:lnTo>
                      <a:pt x="1" y="274"/>
                    </a:lnTo>
                    <a:lnTo>
                      <a:pt x="2" y="280"/>
                    </a:lnTo>
                    <a:lnTo>
                      <a:pt x="3" y="285"/>
                    </a:lnTo>
                    <a:lnTo>
                      <a:pt x="4" y="289"/>
                    </a:lnTo>
                    <a:lnTo>
                      <a:pt x="4" y="294"/>
                    </a:lnTo>
                    <a:lnTo>
                      <a:pt x="5" y="300"/>
                    </a:lnTo>
                    <a:lnTo>
                      <a:pt x="7" y="305"/>
                    </a:lnTo>
                    <a:lnTo>
                      <a:pt x="9" y="314"/>
                    </a:lnTo>
                    <a:lnTo>
                      <a:pt x="11" y="322"/>
                    </a:lnTo>
                    <a:lnTo>
                      <a:pt x="14" y="332"/>
                    </a:lnTo>
                    <a:lnTo>
                      <a:pt x="17" y="340"/>
                    </a:lnTo>
                    <a:lnTo>
                      <a:pt x="20" y="348"/>
                    </a:lnTo>
                    <a:lnTo>
                      <a:pt x="24" y="356"/>
                    </a:lnTo>
                    <a:lnTo>
                      <a:pt x="27" y="362"/>
                    </a:lnTo>
                    <a:lnTo>
                      <a:pt x="32" y="369"/>
                    </a:lnTo>
                    <a:lnTo>
                      <a:pt x="36" y="374"/>
                    </a:lnTo>
                    <a:lnTo>
                      <a:pt x="41" y="380"/>
                    </a:lnTo>
                    <a:lnTo>
                      <a:pt x="45" y="384"/>
                    </a:lnTo>
                    <a:lnTo>
                      <a:pt x="50" y="388"/>
                    </a:lnTo>
                    <a:lnTo>
                      <a:pt x="55" y="391"/>
                    </a:lnTo>
                    <a:lnTo>
                      <a:pt x="61" y="396"/>
                    </a:lnTo>
                    <a:lnTo>
                      <a:pt x="66" y="400"/>
                    </a:lnTo>
                    <a:lnTo>
                      <a:pt x="72" y="403"/>
                    </a:lnTo>
                    <a:lnTo>
                      <a:pt x="77" y="404"/>
                    </a:lnTo>
                    <a:lnTo>
                      <a:pt x="83" y="407"/>
                    </a:lnTo>
                    <a:lnTo>
                      <a:pt x="87" y="410"/>
                    </a:lnTo>
                    <a:lnTo>
                      <a:pt x="93" y="413"/>
                    </a:lnTo>
                    <a:lnTo>
                      <a:pt x="98" y="414"/>
                    </a:lnTo>
                    <a:lnTo>
                      <a:pt x="103" y="415"/>
                    </a:lnTo>
                    <a:lnTo>
                      <a:pt x="108" y="417"/>
                    </a:lnTo>
                    <a:lnTo>
                      <a:pt x="114" y="419"/>
                    </a:lnTo>
                    <a:lnTo>
                      <a:pt x="122" y="419"/>
                    </a:lnTo>
                    <a:lnTo>
                      <a:pt x="131" y="421"/>
                    </a:lnTo>
                    <a:lnTo>
                      <a:pt x="138" y="421"/>
                    </a:lnTo>
                    <a:lnTo>
                      <a:pt x="146" y="422"/>
                    </a:lnTo>
                    <a:lnTo>
                      <a:pt x="151" y="422"/>
                    </a:lnTo>
                    <a:lnTo>
                      <a:pt x="155" y="422"/>
                    </a:lnTo>
                    <a:lnTo>
                      <a:pt x="157" y="422"/>
                    </a:lnTo>
                    <a:lnTo>
                      <a:pt x="159" y="422"/>
                    </a:lnTo>
                    <a:lnTo>
                      <a:pt x="153" y="3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Freeform 158"/>
              <p:cNvSpPr>
                <a:spLocks/>
              </p:cNvSpPr>
              <p:nvPr/>
            </p:nvSpPr>
            <p:spPr bwMode="auto">
              <a:xfrm>
                <a:off x="2242" y="3388"/>
                <a:ext cx="31" cy="235"/>
              </a:xfrm>
              <a:custGeom>
                <a:avLst/>
                <a:gdLst>
                  <a:gd name="T0" fmla="*/ 0 w 123"/>
                  <a:gd name="T1" fmla="*/ 0 h 1174"/>
                  <a:gd name="T2" fmla="*/ 0 w 123"/>
                  <a:gd name="T3" fmla="*/ 0 h 1174"/>
                  <a:gd name="T4" fmla="*/ 0 w 123"/>
                  <a:gd name="T5" fmla="*/ 0 h 1174"/>
                  <a:gd name="T6" fmla="*/ 0 w 123"/>
                  <a:gd name="T7" fmla="*/ 0 h 1174"/>
                  <a:gd name="T8" fmla="*/ 0 w 123"/>
                  <a:gd name="T9" fmla="*/ 0 h 1174"/>
                  <a:gd name="T10" fmla="*/ 0 w 123"/>
                  <a:gd name="T11" fmla="*/ 0 h 1174"/>
                  <a:gd name="T12" fmla="*/ 0 w 123"/>
                  <a:gd name="T13" fmla="*/ 0 h 1174"/>
                  <a:gd name="T14" fmla="*/ 1 w 123"/>
                  <a:gd name="T15" fmla="*/ 0 h 1174"/>
                  <a:gd name="T16" fmla="*/ 1 w 123"/>
                  <a:gd name="T17" fmla="*/ 0 h 1174"/>
                  <a:gd name="T18" fmla="*/ 1 w 123"/>
                  <a:gd name="T19" fmla="*/ 0 h 1174"/>
                  <a:gd name="T20" fmla="*/ 1 w 123"/>
                  <a:gd name="T21" fmla="*/ 2 h 1174"/>
                  <a:gd name="T22" fmla="*/ 1 w 123"/>
                  <a:gd name="T23" fmla="*/ 1 h 1174"/>
                  <a:gd name="T24" fmla="*/ 0 w 123"/>
                  <a:gd name="T25" fmla="*/ 0 h 1174"/>
                  <a:gd name="T26" fmla="*/ 0 w 123"/>
                  <a:gd name="T27" fmla="*/ 0 h 1174"/>
                  <a:gd name="T28" fmla="*/ 0 w 123"/>
                  <a:gd name="T29" fmla="*/ 0 h 1174"/>
                  <a:gd name="T30" fmla="*/ 0 w 123"/>
                  <a:gd name="T31" fmla="*/ 0 h 1174"/>
                  <a:gd name="T32" fmla="*/ 0 w 123"/>
                  <a:gd name="T33" fmla="*/ 0 h 1174"/>
                  <a:gd name="T34" fmla="*/ 0 w 123"/>
                  <a:gd name="T35" fmla="*/ 0 h 1174"/>
                  <a:gd name="T36" fmla="*/ 0 w 123"/>
                  <a:gd name="T37" fmla="*/ 1 h 1174"/>
                  <a:gd name="T38" fmla="*/ 0 w 123"/>
                  <a:gd name="T39" fmla="*/ 1 h 1174"/>
                  <a:gd name="T40" fmla="*/ 0 w 123"/>
                  <a:gd name="T41" fmla="*/ 1 h 1174"/>
                  <a:gd name="T42" fmla="*/ 0 w 123"/>
                  <a:gd name="T43" fmla="*/ 1 h 1174"/>
                  <a:gd name="T44" fmla="*/ 0 w 123"/>
                  <a:gd name="T45" fmla="*/ 1 h 1174"/>
                  <a:gd name="T46" fmla="*/ 0 w 123"/>
                  <a:gd name="T47" fmla="*/ 1 h 1174"/>
                  <a:gd name="T48" fmla="*/ 0 w 123"/>
                  <a:gd name="T49" fmla="*/ 1 h 1174"/>
                  <a:gd name="T50" fmla="*/ 0 w 123"/>
                  <a:gd name="T51" fmla="*/ 1 h 1174"/>
                  <a:gd name="T52" fmla="*/ 0 w 123"/>
                  <a:gd name="T53" fmla="*/ 1 h 1174"/>
                  <a:gd name="T54" fmla="*/ 0 w 123"/>
                  <a:gd name="T55" fmla="*/ 1 h 1174"/>
                  <a:gd name="T56" fmla="*/ 0 w 123"/>
                  <a:gd name="T57" fmla="*/ 1 h 1174"/>
                  <a:gd name="T58" fmla="*/ 0 w 123"/>
                  <a:gd name="T59" fmla="*/ 1 h 1174"/>
                  <a:gd name="T60" fmla="*/ 0 w 123"/>
                  <a:gd name="T61" fmla="*/ 1 h 1174"/>
                  <a:gd name="T62" fmla="*/ 0 w 123"/>
                  <a:gd name="T63" fmla="*/ 1 h 1174"/>
                  <a:gd name="T64" fmla="*/ 0 w 123"/>
                  <a:gd name="T65" fmla="*/ 1 h 1174"/>
                  <a:gd name="T66" fmla="*/ 0 w 123"/>
                  <a:gd name="T67" fmla="*/ 1 h 1174"/>
                  <a:gd name="T68" fmla="*/ 0 w 123"/>
                  <a:gd name="T69" fmla="*/ 1 h 1174"/>
                  <a:gd name="T70" fmla="*/ 0 w 123"/>
                  <a:gd name="T71" fmla="*/ 1 h 1174"/>
                  <a:gd name="T72" fmla="*/ 0 w 123"/>
                  <a:gd name="T73" fmla="*/ 1 h 1174"/>
                  <a:gd name="T74" fmla="*/ 0 w 123"/>
                  <a:gd name="T75" fmla="*/ 1 h 1174"/>
                  <a:gd name="T76" fmla="*/ 0 w 123"/>
                  <a:gd name="T77" fmla="*/ 1 h 1174"/>
                  <a:gd name="T78" fmla="*/ 0 w 123"/>
                  <a:gd name="T79" fmla="*/ 1 h 1174"/>
                  <a:gd name="T80" fmla="*/ 0 w 123"/>
                  <a:gd name="T81" fmla="*/ 1 h 1174"/>
                  <a:gd name="T82" fmla="*/ 0 w 123"/>
                  <a:gd name="T83" fmla="*/ 1 h 1174"/>
                  <a:gd name="T84" fmla="*/ 0 w 123"/>
                  <a:gd name="T85" fmla="*/ 1 h 1174"/>
                  <a:gd name="T86" fmla="*/ 0 w 123"/>
                  <a:gd name="T87" fmla="*/ 1 h 1174"/>
                  <a:gd name="T88" fmla="*/ 0 w 123"/>
                  <a:gd name="T89" fmla="*/ 1 h 1174"/>
                  <a:gd name="T90" fmla="*/ 0 w 123"/>
                  <a:gd name="T91" fmla="*/ 2 h 1174"/>
                  <a:gd name="T92" fmla="*/ 0 w 123"/>
                  <a:gd name="T93" fmla="*/ 2 h 1174"/>
                  <a:gd name="T94" fmla="*/ 0 w 123"/>
                  <a:gd name="T95" fmla="*/ 2 h 1174"/>
                  <a:gd name="T96" fmla="*/ 0 w 123"/>
                  <a:gd name="T97" fmla="*/ 2 h 1174"/>
                  <a:gd name="T98" fmla="*/ 0 w 123"/>
                  <a:gd name="T99" fmla="*/ 2 h 1174"/>
                  <a:gd name="T100" fmla="*/ 0 w 123"/>
                  <a:gd name="T101" fmla="*/ 2 h 1174"/>
                  <a:gd name="T102" fmla="*/ 0 w 123"/>
                  <a:gd name="T103" fmla="*/ 2 h 1174"/>
                  <a:gd name="T104" fmla="*/ 0 w 123"/>
                  <a:gd name="T105" fmla="*/ 2 h 1174"/>
                  <a:gd name="T106" fmla="*/ 0 w 123"/>
                  <a:gd name="T107" fmla="*/ 2 h 1174"/>
                  <a:gd name="T108" fmla="*/ 0 w 123"/>
                  <a:gd name="T109" fmla="*/ 2 h 117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23"/>
                  <a:gd name="T166" fmla="*/ 0 h 1174"/>
                  <a:gd name="T167" fmla="*/ 123 w 123"/>
                  <a:gd name="T168" fmla="*/ 1174 h 117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23" h="1174">
                    <a:moveTo>
                      <a:pt x="13" y="1169"/>
                    </a:moveTo>
                    <a:lnTo>
                      <a:pt x="9" y="745"/>
                    </a:lnTo>
                    <a:lnTo>
                      <a:pt x="8" y="24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5" y="6"/>
                    </a:lnTo>
                    <a:lnTo>
                      <a:pt x="12" y="4"/>
                    </a:lnTo>
                    <a:lnTo>
                      <a:pt x="14" y="3"/>
                    </a:lnTo>
                    <a:lnTo>
                      <a:pt x="19" y="2"/>
                    </a:lnTo>
                    <a:lnTo>
                      <a:pt x="24" y="1"/>
                    </a:lnTo>
                    <a:lnTo>
                      <a:pt x="31" y="1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48" y="0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62" y="0"/>
                    </a:lnTo>
                    <a:lnTo>
                      <a:pt x="70" y="0"/>
                    </a:lnTo>
                    <a:lnTo>
                      <a:pt x="77" y="0"/>
                    </a:lnTo>
                    <a:lnTo>
                      <a:pt x="84" y="1"/>
                    </a:lnTo>
                    <a:lnTo>
                      <a:pt x="90" y="2"/>
                    </a:lnTo>
                    <a:lnTo>
                      <a:pt x="95" y="3"/>
                    </a:lnTo>
                    <a:lnTo>
                      <a:pt x="99" y="4"/>
                    </a:lnTo>
                    <a:lnTo>
                      <a:pt x="102" y="4"/>
                    </a:lnTo>
                    <a:lnTo>
                      <a:pt x="105" y="6"/>
                    </a:lnTo>
                    <a:lnTo>
                      <a:pt x="108" y="8"/>
                    </a:lnTo>
                    <a:lnTo>
                      <a:pt x="111" y="10"/>
                    </a:lnTo>
                    <a:lnTo>
                      <a:pt x="111" y="11"/>
                    </a:lnTo>
                    <a:lnTo>
                      <a:pt x="112" y="12"/>
                    </a:lnTo>
                    <a:lnTo>
                      <a:pt x="114" y="273"/>
                    </a:lnTo>
                    <a:lnTo>
                      <a:pt x="123" y="628"/>
                    </a:lnTo>
                    <a:lnTo>
                      <a:pt x="123" y="1014"/>
                    </a:lnTo>
                    <a:lnTo>
                      <a:pt x="123" y="1174"/>
                    </a:lnTo>
                    <a:lnTo>
                      <a:pt x="95" y="1170"/>
                    </a:lnTo>
                    <a:lnTo>
                      <a:pt x="101" y="936"/>
                    </a:lnTo>
                    <a:lnTo>
                      <a:pt x="97" y="475"/>
                    </a:lnTo>
                    <a:lnTo>
                      <a:pt x="85" y="29"/>
                    </a:lnTo>
                    <a:lnTo>
                      <a:pt x="84" y="28"/>
                    </a:lnTo>
                    <a:lnTo>
                      <a:pt x="80" y="27"/>
                    </a:lnTo>
                    <a:lnTo>
                      <a:pt x="75" y="25"/>
                    </a:lnTo>
                    <a:lnTo>
                      <a:pt x="67" y="24"/>
                    </a:lnTo>
                    <a:lnTo>
                      <a:pt x="62" y="23"/>
                    </a:lnTo>
                    <a:lnTo>
                      <a:pt x="58" y="23"/>
                    </a:lnTo>
                    <a:lnTo>
                      <a:pt x="53" y="23"/>
                    </a:lnTo>
                    <a:lnTo>
                      <a:pt x="48" y="24"/>
                    </a:lnTo>
                    <a:lnTo>
                      <a:pt x="41" y="24"/>
                    </a:lnTo>
                    <a:lnTo>
                      <a:pt x="35" y="25"/>
                    </a:lnTo>
                    <a:lnTo>
                      <a:pt x="30" y="27"/>
                    </a:lnTo>
                    <a:lnTo>
                      <a:pt x="24" y="29"/>
                    </a:lnTo>
                    <a:lnTo>
                      <a:pt x="34" y="292"/>
                    </a:lnTo>
                    <a:lnTo>
                      <a:pt x="34" y="293"/>
                    </a:lnTo>
                    <a:lnTo>
                      <a:pt x="34" y="296"/>
                    </a:lnTo>
                    <a:lnTo>
                      <a:pt x="34" y="300"/>
                    </a:lnTo>
                    <a:lnTo>
                      <a:pt x="34" y="309"/>
                    </a:lnTo>
                    <a:lnTo>
                      <a:pt x="34" y="312"/>
                    </a:lnTo>
                    <a:lnTo>
                      <a:pt x="34" y="317"/>
                    </a:lnTo>
                    <a:lnTo>
                      <a:pt x="34" y="323"/>
                    </a:lnTo>
                    <a:lnTo>
                      <a:pt x="34" y="329"/>
                    </a:lnTo>
                    <a:lnTo>
                      <a:pt x="34" y="334"/>
                    </a:lnTo>
                    <a:lnTo>
                      <a:pt x="34" y="341"/>
                    </a:lnTo>
                    <a:lnTo>
                      <a:pt x="34" y="347"/>
                    </a:lnTo>
                    <a:lnTo>
                      <a:pt x="34" y="354"/>
                    </a:lnTo>
                    <a:lnTo>
                      <a:pt x="34" y="361"/>
                    </a:lnTo>
                    <a:lnTo>
                      <a:pt x="34" y="368"/>
                    </a:lnTo>
                    <a:lnTo>
                      <a:pt x="34" y="377"/>
                    </a:lnTo>
                    <a:lnTo>
                      <a:pt x="34" y="384"/>
                    </a:lnTo>
                    <a:lnTo>
                      <a:pt x="34" y="393"/>
                    </a:lnTo>
                    <a:lnTo>
                      <a:pt x="34" y="400"/>
                    </a:lnTo>
                    <a:lnTo>
                      <a:pt x="34" y="409"/>
                    </a:lnTo>
                    <a:lnTo>
                      <a:pt x="34" y="418"/>
                    </a:lnTo>
                    <a:lnTo>
                      <a:pt x="34" y="427"/>
                    </a:lnTo>
                    <a:lnTo>
                      <a:pt x="34" y="437"/>
                    </a:lnTo>
                    <a:lnTo>
                      <a:pt x="34" y="446"/>
                    </a:lnTo>
                    <a:lnTo>
                      <a:pt x="34" y="456"/>
                    </a:lnTo>
                    <a:lnTo>
                      <a:pt x="34" y="464"/>
                    </a:lnTo>
                    <a:lnTo>
                      <a:pt x="34" y="475"/>
                    </a:lnTo>
                    <a:lnTo>
                      <a:pt x="34" y="483"/>
                    </a:lnTo>
                    <a:lnTo>
                      <a:pt x="35" y="494"/>
                    </a:lnTo>
                    <a:lnTo>
                      <a:pt x="35" y="503"/>
                    </a:lnTo>
                    <a:lnTo>
                      <a:pt x="35" y="512"/>
                    </a:lnTo>
                    <a:lnTo>
                      <a:pt x="35" y="522"/>
                    </a:lnTo>
                    <a:lnTo>
                      <a:pt x="35" y="531"/>
                    </a:lnTo>
                    <a:lnTo>
                      <a:pt x="35" y="540"/>
                    </a:lnTo>
                    <a:lnTo>
                      <a:pt x="35" y="549"/>
                    </a:lnTo>
                    <a:lnTo>
                      <a:pt x="35" y="558"/>
                    </a:lnTo>
                    <a:lnTo>
                      <a:pt x="35" y="568"/>
                    </a:lnTo>
                    <a:lnTo>
                      <a:pt x="35" y="576"/>
                    </a:lnTo>
                    <a:lnTo>
                      <a:pt x="35" y="585"/>
                    </a:lnTo>
                    <a:lnTo>
                      <a:pt x="35" y="593"/>
                    </a:lnTo>
                    <a:lnTo>
                      <a:pt x="35" y="602"/>
                    </a:lnTo>
                    <a:lnTo>
                      <a:pt x="35" y="610"/>
                    </a:lnTo>
                    <a:lnTo>
                      <a:pt x="35" y="618"/>
                    </a:lnTo>
                    <a:lnTo>
                      <a:pt x="35" y="626"/>
                    </a:lnTo>
                    <a:lnTo>
                      <a:pt x="35" y="634"/>
                    </a:lnTo>
                    <a:lnTo>
                      <a:pt x="35" y="640"/>
                    </a:lnTo>
                    <a:lnTo>
                      <a:pt x="35" y="646"/>
                    </a:lnTo>
                    <a:lnTo>
                      <a:pt x="35" y="653"/>
                    </a:lnTo>
                    <a:lnTo>
                      <a:pt x="35" y="659"/>
                    </a:lnTo>
                    <a:lnTo>
                      <a:pt x="35" y="665"/>
                    </a:lnTo>
                    <a:lnTo>
                      <a:pt x="35" y="670"/>
                    </a:lnTo>
                    <a:lnTo>
                      <a:pt x="35" y="674"/>
                    </a:lnTo>
                    <a:lnTo>
                      <a:pt x="35" y="680"/>
                    </a:lnTo>
                    <a:lnTo>
                      <a:pt x="35" y="687"/>
                    </a:lnTo>
                    <a:lnTo>
                      <a:pt x="35" y="693"/>
                    </a:lnTo>
                    <a:lnTo>
                      <a:pt x="35" y="697"/>
                    </a:lnTo>
                    <a:lnTo>
                      <a:pt x="35" y="699"/>
                    </a:lnTo>
                    <a:lnTo>
                      <a:pt x="35" y="700"/>
                    </a:lnTo>
                    <a:lnTo>
                      <a:pt x="35" y="704"/>
                    </a:lnTo>
                    <a:lnTo>
                      <a:pt x="35" y="707"/>
                    </a:lnTo>
                    <a:lnTo>
                      <a:pt x="35" y="710"/>
                    </a:lnTo>
                    <a:lnTo>
                      <a:pt x="35" y="715"/>
                    </a:lnTo>
                    <a:lnTo>
                      <a:pt x="35" y="720"/>
                    </a:lnTo>
                    <a:lnTo>
                      <a:pt x="35" y="724"/>
                    </a:lnTo>
                    <a:lnTo>
                      <a:pt x="35" y="730"/>
                    </a:lnTo>
                    <a:lnTo>
                      <a:pt x="35" y="736"/>
                    </a:lnTo>
                    <a:lnTo>
                      <a:pt x="35" y="742"/>
                    </a:lnTo>
                    <a:lnTo>
                      <a:pt x="35" y="750"/>
                    </a:lnTo>
                    <a:lnTo>
                      <a:pt x="35" y="757"/>
                    </a:lnTo>
                    <a:lnTo>
                      <a:pt x="35" y="766"/>
                    </a:lnTo>
                    <a:lnTo>
                      <a:pt x="35" y="774"/>
                    </a:lnTo>
                    <a:lnTo>
                      <a:pt x="35" y="782"/>
                    </a:lnTo>
                    <a:lnTo>
                      <a:pt x="35" y="790"/>
                    </a:lnTo>
                    <a:lnTo>
                      <a:pt x="35" y="800"/>
                    </a:lnTo>
                    <a:lnTo>
                      <a:pt x="35" y="810"/>
                    </a:lnTo>
                    <a:lnTo>
                      <a:pt x="35" y="819"/>
                    </a:lnTo>
                    <a:lnTo>
                      <a:pt x="35" y="829"/>
                    </a:lnTo>
                    <a:lnTo>
                      <a:pt x="35" y="839"/>
                    </a:lnTo>
                    <a:lnTo>
                      <a:pt x="35" y="849"/>
                    </a:lnTo>
                    <a:lnTo>
                      <a:pt x="35" y="860"/>
                    </a:lnTo>
                    <a:lnTo>
                      <a:pt x="35" y="870"/>
                    </a:lnTo>
                    <a:lnTo>
                      <a:pt x="35" y="881"/>
                    </a:lnTo>
                    <a:lnTo>
                      <a:pt x="35" y="893"/>
                    </a:lnTo>
                    <a:lnTo>
                      <a:pt x="35" y="902"/>
                    </a:lnTo>
                    <a:lnTo>
                      <a:pt x="35" y="914"/>
                    </a:lnTo>
                    <a:lnTo>
                      <a:pt x="35" y="926"/>
                    </a:lnTo>
                    <a:lnTo>
                      <a:pt x="35" y="936"/>
                    </a:lnTo>
                    <a:lnTo>
                      <a:pt x="35" y="947"/>
                    </a:lnTo>
                    <a:lnTo>
                      <a:pt x="35" y="958"/>
                    </a:lnTo>
                    <a:lnTo>
                      <a:pt x="35" y="968"/>
                    </a:lnTo>
                    <a:lnTo>
                      <a:pt x="35" y="980"/>
                    </a:lnTo>
                    <a:lnTo>
                      <a:pt x="35" y="991"/>
                    </a:lnTo>
                    <a:lnTo>
                      <a:pt x="35" y="1000"/>
                    </a:lnTo>
                    <a:lnTo>
                      <a:pt x="35" y="1011"/>
                    </a:lnTo>
                    <a:lnTo>
                      <a:pt x="35" y="1023"/>
                    </a:lnTo>
                    <a:lnTo>
                      <a:pt x="35" y="1032"/>
                    </a:lnTo>
                    <a:lnTo>
                      <a:pt x="35" y="1043"/>
                    </a:lnTo>
                    <a:lnTo>
                      <a:pt x="35" y="1053"/>
                    </a:lnTo>
                    <a:lnTo>
                      <a:pt x="35" y="1062"/>
                    </a:lnTo>
                    <a:lnTo>
                      <a:pt x="35" y="1071"/>
                    </a:lnTo>
                    <a:lnTo>
                      <a:pt x="35" y="1080"/>
                    </a:lnTo>
                    <a:lnTo>
                      <a:pt x="35" y="1089"/>
                    </a:lnTo>
                    <a:lnTo>
                      <a:pt x="35" y="1098"/>
                    </a:lnTo>
                    <a:lnTo>
                      <a:pt x="35" y="1106"/>
                    </a:lnTo>
                    <a:lnTo>
                      <a:pt x="35" y="1113"/>
                    </a:lnTo>
                    <a:lnTo>
                      <a:pt x="35" y="1121"/>
                    </a:lnTo>
                    <a:lnTo>
                      <a:pt x="35" y="1128"/>
                    </a:lnTo>
                    <a:lnTo>
                      <a:pt x="35" y="1135"/>
                    </a:lnTo>
                    <a:lnTo>
                      <a:pt x="35" y="1141"/>
                    </a:lnTo>
                    <a:lnTo>
                      <a:pt x="35" y="1145"/>
                    </a:lnTo>
                    <a:lnTo>
                      <a:pt x="35" y="1151"/>
                    </a:lnTo>
                    <a:lnTo>
                      <a:pt x="35" y="1159"/>
                    </a:lnTo>
                    <a:lnTo>
                      <a:pt x="35" y="1165"/>
                    </a:lnTo>
                    <a:lnTo>
                      <a:pt x="35" y="1170"/>
                    </a:lnTo>
                    <a:lnTo>
                      <a:pt x="35" y="1172"/>
                    </a:lnTo>
                    <a:lnTo>
                      <a:pt x="13" y="11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Freeform 159"/>
              <p:cNvSpPr>
                <a:spLocks/>
              </p:cNvSpPr>
              <p:nvPr/>
            </p:nvSpPr>
            <p:spPr bwMode="auto">
              <a:xfrm>
                <a:off x="2198" y="3707"/>
                <a:ext cx="3" cy="4"/>
              </a:xfrm>
              <a:custGeom>
                <a:avLst/>
                <a:gdLst>
                  <a:gd name="T0" fmla="*/ 0 w 14"/>
                  <a:gd name="T1" fmla="*/ 0 h 16"/>
                  <a:gd name="T2" fmla="*/ 0 w 14"/>
                  <a:gd name="T3" fmla="*/ 0 h 16"/>
                  <a:gd name="T4" fmla="*/ 0 w 14"/>
                  <a:gd name="T5" fmla="*/ 0 h 16"/>
                  <a:gd name="T6" fmla="*/ 0 w 14"/>
                  <a:gd name="T7" fmla="*/ 0 h 16"/>
                  <a:gd name="T8" fmla="*/ 0 w 14"/>
                  <a:gd name="T9" fmla="*/ 0 h 16"/>
                  <a:gd name="T10" fmla="*/ 0 w 14"/>
                  <a:gd name="T11" fmla="*/ 0 h 16"/>
                  <a:gd name="T12" fmla="*/ 0 w 14"/>
                  <a:gd name="T13" fmla="*/ 0 h 16"/>
                  <a:gd name="T14" fmla="*/ 0 w 14"/>
                  <a:gd name="T15" fmla="*/ 0 h 16"/>
                  <a:gd name="T16" fmla="*/ 0 w 14"/>
                  <a:gd name="T17" fmla="*/ 0 h 16"/>
                  <a:gd name="T18" fmla="*/ 0 w 14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"/>
                  <a:gd name="T31" fmla="*/ 0 h 16"/>
                  <a:gd name="T32" fmla="*/ 14 w 14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" h="16">
                    <a:moveTo>
                      <a:pt x="7" y="16"/>
                    </a:moveTo>
                    <a:lnTo>
                      <a:pt x="12" y="14"/>
                    </a:lnTo>
                    <a:lnTo>
                      <a:pt x="14" y="9"/>
                    </a:lnTo>
                    <a:lnTo>
                      <a:pt x="12" y="2"/>
                    </a:lnTo>
                    <a:lnTo>
                      <a:pt x="7" y="0"/>
                    </a:lnTo>
                    <a:lnTo>
                      <a:pt x="1" y="2"/>
                    </a:lnTo>
                    <a:lnTo>
                      <a:pt x="0" y="9"/>
                    </a:lnTo>
                    <a:lnTo>
                      <a:pt x="1" y="14"/>
                    </a:lnTo>
                    <a:lnTo>
                      <a:pt x="7" y="16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Freeform 160"/>
              <p:cNvSpPr>
                <a:spLocks/>
              </p:cNvSpPr>
              <p:nvPr/>
            </p:nvSpPr>
            <p:spPr bwMode="auto">
              <a:xfrm>
                <a:off x="2234" y="3635"/>
                <a:ext cx="8" cy="7"/>
              </a:xfrm>
              <a:custGeom>
                <a:avLst/>
                <a:gdLst>
                  <a:gd name="T0" fmla="*/ 0 w 33"/>
                  <a:gd name="T1" fmla="*/ 0 h 34"/>
                  <a:gd name="T2" fmla="*/ 0 w 33"/>
                  <a:gd name="T3" fmla="*/ 0 h 34"/>
                  <a:gd name="T4" fmla="*/ 0 w 33"/>
                  <a:gd name="T5" fmla="*/ 0 h 34"/>
                  <a:gd name="T6" fmla="*/ 0 w 33"/>
                  <a:gd name="T7" fmla="*/ 0 h 34"/>
                  <a:gd name="T8" fmla="*/ 0 w 33"/>
                  <a:gd name="T9" fmla="*/ 0 h 34"/>
                  <a:gd name="T10" fmla="*/ 0 w 33"/>
                  <a:gd name="T11" fmla="*/ 0 h 34"/>
                  <a:gd name="T12" fmla="*/ 0 w 33"/>
                  <a:gd name="T13" fmla="*/ 0 h 34"/>
                  <a:gd name="T14" fmla="*/ 0 w 33"/>
                  <a:gd name="T15" fmla="*/ 0 h 34"/>
                  <a:gd name="T16" fmla="*/ 0 w 33"/>
                  <a:gd name="T17" fmla="*/ 0 h 34"/>
                  <a:gd name="T18" fmla="*/ 0 w 33"/>
                  <a:gd name="T19" fmla="*/ 0 h 34"/>
                  <a:gd name="T20" fmla="*/ 0 w 33"/>
                  <a:gd name="T21" fmla="*/ 0 h 34"/>
                  <a:gd name="T22" fmla="*/ 0 w 33"/>
                  <a:gd name="T23" fmla="*/ 0 h 34"/>
                  <a:gd name="T24" fmla="*/ 0 w 33"/>
                  <a:gd name="T25" fmla="*/ 0 h 34"/>
                  <a:gd name="T26" fmla="*/ 0 w 33"/>
                  <a:gd name="T27" fmla="*/ 0 h 34"/>
                  <a:gd name="T28" fmla="*/ 0 w 33"/>
                  <a:gd name="T29" fmla="*/ 0 h 34"/>
                  <a:gd name="T30" fmla="*/ 0 w 33"/>
                  <a:gd name="T31" fmla="*/ 0 h 34"/>
                  <a:gd name="T32" fmla="*/ 0 w 33"/>
                  <a:gd name="T33" fmla="*/ 0 h 34"/>
                  <a:gd name="T34" fmla="*/ 0 w 33"/>
                  <a:gd name="T35" fmla="*/ 0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"/>
                  <a:gd name="T55" fmla="*/ 0 h 34"/>
                  <a:gd name="T56" fmla="*/ 33 w 33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" h="34">
                    <a:moveTo>
                      <a:pt x="17" y="34"/>
                    </a:moveTo>
                    <a:lnTo>
                      <a:pt x="23" y="32"/>
                    </a:lnTo>
                    <a:lnTo>
                      <a:pt x="28" y="29"/>
                    </a:lnTo>
                    <a:lnTo>
                      <a:pt x="32" y="22"/>
                    </a:lnTo>
                    <a:lnTo>
                      <a:pt x="33" y="16"/>
                    </a:lnTo>
                    <a:lnTo>
                      <a:pt x="32" y="8"/>
                    </a:lnTo>
                    <a:lnTo>
                      <a:pt x="28" y="3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9" y="0"/>
                    </a:lnTo>
                    <a:lnTo>
                      <a:pt x="5" y="3"/>
                    </a:lnTo>
                    <a:lnTo>
                      <a:pt x="1" y="8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5" y="29"/>
                    </a:lnTo>
                    <a:lnTo>
                      <a:pt x="9" y="32"/>
                    </a:lnTo>
                    <a:lnTo>
                      <a:pt x="17" y="34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Freeform 161"/>
              <p:cNvSpPr>
                <a:spLocks/>
              </p:cNvSpPr>
              <p:nvPr/>
            </p:nvSpPr>
            <p:spPr bwMode="auto">
              <a:xfrm>
                <a:off x="2236" y="3636"/>
                <a:ext cx="4" cy="4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7"/>
                  <a:gd name="T32" fmla="*/ 16 w 16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7">
                    <a:moveTo>
                      <a:pt x="7" y="17"/>
                    </a:moveTo>
                    <a:lnTo>
                      <a:pt x="13" y="15"/>
                    </a:lnTo>
                    <a:lnTo>
                      <a:pt x="16" y="8"/>
                    </a:lnTo>
                    <a:lnTo>
                      <a:pt x="13" y="2"/>
                    </a:lnTo>
                    <a:lnTo>
                      <a:pt x="7" y="0"/>
                    </a:lnTo>
                    <a:lnTo>
                      <a:pt x="1" y="2"/>
                    </a:lnTo>
                    <a:lnTo>
                      <a:pt x="0" y="8"/>
                    </a:lnTo>
                    <a:lnTo>
                      <a:pt x="1" y="15"/>
                    </a:lnTo>
                    <a:lnTo>
                      <a:pt x="7" y="17"/>
                    </a:lnTo>
                    <a:close/>
                  </a:path>
                </a:pathLst>
              </a:custGeom>
              <a:solidFill>
                <a:srgbClr val="FFB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Freeform 162"/>
              <p:cNvSpPr>
                <a:spLocks/>
              </p:cNvSpPr>
              <p:nvPr/>
            </p:nvSpPr>
            <p:spPr bwMode="auto">
              <a:xfrm>
                <a:off x="2198" y="3708"/>
                <a:ext cx="2" cy="1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0 h 5"/>
                  <a:gd name="T4" fmla="*/ 0 w 6"/>
                  <a:gd name="T5" fmla="*/ 0 h 5"/>
                  <a:gd name="T6" fmla="*/ 0 w 6"/>
                  <a:gd name="T7" fmla="*/ 0 h 5"/>
                  <a:gd name="T8" fmla="*/ 0 w 6"/>
                  <a:gd name="T9" fmla="*/ 0 h 5"/>
                  <a:gd name="T10" fmla="*/ 0 w 6"/>
                  <a:gd name="T11" fmla="*/ 0 h 5"/>
                  <a:gd name="T12" fmla="*/ 0 w 6"/>
                  <a:gd name="T13" fmla="*/ 0 h 5"/>
                  <a:gd name="T14" fmla="*/ 0 w 6"/>
                  <a:gd name="T15" fmla="*/ 0 h 5"/>
                  <a:gd name="T16" fmla="*/ 0 w 6"/>
                  <a:gd name="T17" fmla="*/ 0 h 5"/>
                  <a:gd name="T18" fmla="*/ 0 w 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5"/>
                  <a:gd name="T32" fmla="*/ 6 w 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5">
                    <a:moveTo>
                      <a:pt x="4" y="5"/>
                    </a:moveTo>
                    <a:lnTo>
                      <a:pt x="5" y="4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4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Freeform 163"/>
              <p:cNvSpPr>
                <a:spLocks/>
              </p:cNvSpPr>
              <p:nvPr/>
            </p:nvSpPr>
            <p:spPr bwMode="auto">
              <a:xfrm>
                <a:off x="2125" y="3734"/>
                <a:ext cx="26" cy="13"/>
              </a:xfrm>
              <a:custGeom>
                <a:avLst/>
                <a:gdLst>
                  <a:gd name="T0" fmla="*/ 0 w 105"/>
                  <a:gd name="T1" fmla="*/ 0 h 66"/>
                  <a:gd name="T2" fmla="*/ 0 w 105"/>
                  <a:gd name="T3" fmla="*/ 0 h 66"/>
                  <a:gd name="T4" fmla="*/ 0 w 105"/>
                  <a:gd name="T5" fmla="*/ 0 h 66"/>
                  <a:gd name="T6" fmla="*/ 0 w 105"/>
                  <a:gd name="T7" fmla="*/ 0 h 66"/>
                  <a:gd name="T8" fmla="*/ 0 w 105"/>
                  <a:gd name="T9" fmla="*/ 0 h 66"/>
                  <a:gd name="T10" fmla="*/ 0 w 105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"/>
                  <a:gd name="T19" fmla="*/ 0 h 66"/>
                  <a:gd name="T20" fmla="*/ 105 w 105"/>
                  <a:gd name="T21" fmla="*/ 66 h 6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" h="66">
                    <a:moveTo>
                      <a:pt x="0" y="66"/>
                    </a:moveTo>
                    <a:lnTo>
                      <a:pt x="0" y="47"/>
                    </a:lnTo>
                    <a:lnTo>
                      <a:pt x="105" y="0"/>
                    </a:lnTo>
                    <a:lnTo>
                      <a:pt x="55" y="41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Freeform 164"/>
              <p:cNvSpPr>
                <a:spLocks/>
              </p:cNvSpPr>
              <p:nvPr/>
            </p:nvSpPr>
            <p:spPr bwMode="auto">
              <a:xfrm>
                <a:off x="2126" y="3739"/>
                <a:ext cx="13" cy="6"/>
              </a:xfrm>
              <a:custGeom>
                <a:avLst/>
                <a:gdLst>
                  <a:gd name="T0" fmla="*/ 0 w 53"/>
                  <a:gd name="T1" fmla="*/ 0 h 30"/>
                  <a:gd name="T2" fmla="*/ 0 w 53"/>
                  <a:gd name="T3" fmla="*/ 0 h 30"/>
                  <a:gd name="T4" fmla="*/ 0 w 53"/>
                  <a:gd name="T5" fmla="*/ 0 h 30"/>
                  <a:gd name="T6" fmla="*/ 0 w 53"/>
                  <a:gd name="T7" fmla="*/ 0 h 30"/>
                  <a:gd name="T8" fmla="*/ 0 w 53"/>
                  <a:gd name="T9" fmla="*/ 0 h 30"/>
                  <a:gd name="T10" fmla="*/ 0 w 53"/>
                  <a:gd name="T11" fmla="*/ 0 h 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30"/>
                  <a:gd name="T20" fmla="*/ 53 w 53"/>
                  <a:gd name="T21" fmla="*/ 30 h 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30">
                    <a:moveTo>
                      <a:pt x="3" y="23"/>
                    </a:moveTo>
                    <a:lnTo>
                      <a:pt x="53" y="0"/>
                    </a:lnTo>
                    <a:lnTo>
                      <a:pt x="34" y="14"/>
                    </a:lnTo>
                    <a:lnTo>
                      <a:pt x="0" y="30"/>
                    </a:lnTo>
                    <a:lnTo>
                      <a:pt x="3" y="23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" name="Freeform 165"/>
              <p:cNvSpPr>
                <a:spLocks/>
              </p:cNvSpPr>
              <p:nvPr/>
            </p:nvSpPr>
            <p:spPr bwMode="auto">
              <a:xfrm>
                <a:off x="2143" y="3734"/>
                <a:ext cx="9" cy="6"/>
              </a:xfrm>
              <a:custGeom>
                <a:avLst/>
                <a:gdLst>
                  <a:gd name="T0" fmla="*/ 0 w 36"/>
                  <a:gd name="T1" fmla="*/ 0 h 32"/>
                  <a:gd name="T2" fmla="*/ 0 w 36"/>
                  <a:gd name="T3" fmla="*/ 0 h 32"/>
                  <a:gd name="T4" fmla="*/ 0 w 36"/>
                  <a:gd name="T5" fmla="*/ 0 h 32"/>
                  <a:gd name="T6" fmla="*/ 0 w 36"/>
                  <a:gd name="T7" fmla="*/ 0 h 32"/>
                  <a:gd name="T8" fmla="*/ 0 w 36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2"/>
                  <a:gd name="T17" fmla="*/ 36 w 36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2">
                    <a:moveTo>
                      <a:pt x="0" y="32"/>
                    </a:moveTo>
                    <a:lnTo>
                      <a:pt x="33" y="0"/>
                    </a:lnTo>
                    <a:lnTo>
                      <a:pt x="36" y="1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FB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Freeform 166"/>
              <p:cNvSpPr>
                <a:spLocks/>
              </p:cNvSpPr>
              <p:nvPr/>
            </p:nvSpPr>
            <p:spPr bwMode="auto">
              <a:xfrm>
                <a:off x="2141" y="3706"/>
                <a:ext cx="51" cy="7"/>
              </a:xfrm>
              <a:custGeom>
                <a:avLst/>
                <a:gdLst>
                  <a:gd name="T0" fmla="*/ 0 w 204"/>
                  <a:gd name="T1" fmla="*/ 0 h 33"/>
                  <a:gd name="T2" fmla="*/ 0 w 204"/>
                  <a:gd name="T3" fmla="*/ 0 h 33"/>
                  <a:gd name="T4" fmla="*/ 1 w 204"/>
                  <a:gd name="T5" fmla="*/ 0 h 33"/>
                  <a:gd name="T6" fmla="*/ 1 w 204"/>
                  <a:gd name="T7" fmla="*/ 0 h 33"/>
                  <a:gd name="T8" fmla="*/ 0 w 204"/>
                  <a:gd name="T9" fmla="*/ 0 h 33"/>
                  <a:gd name="T10" fmla="*/ 0 w 204"/>
                  <a:gd name="T11" fmla="*/ 0 h 33"/>
                  <a:gd name="T12" fmla="*/ 0 w 204"/>
                  <a:gd name="T13" fmla="*/ 0 h 33"/>
                  <a:gd name="T14" fmla="*/ 0 w 204"/>
                  <a:gd name="T15" fmla="*/ 0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4"/>
                  <a:gd name="T25" fmla="*/ 0 h 33"/>
                  <a:gd name="T26" fmla="*/ 204 w 204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4" h="33">
                    <a:moveTo>
                      <a:pt x="9" y="7"/>
                    </a:moveTo>
                    <a:lnTo>
                      <a:pt x="79" y="3"/>
                    </a:lnTo>
                    <a:lnTo>
                      <a:pt x="204" y="0"/>
                    </a:lnTo>
                    <a:lnTo>
                      <a:pt x="105" y="25"/>
                    </a:lnTo>
                    <a:lnTo>
                      <a:pt x="84" y="33"/>
                    </a:lnTo>
                    <a:lnTo>
                      <a:pt x="0" y="32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Freeform 167"/>
              <p:cNvSpPr>
                <a:spLocks/>
              </p:cNvSpPr>
              <p:nvPr/>
            </p:nvSpPr>
            <p:spPr bwMode="auto">
              <a:xfrm>
                <a:off x="2145" y="3707"/>
                <a:ext cx="26" cy="3"/>
              </a:xfrm>
              <a:custGeom>
                <a:avLst/>
                <a:gdLst>
                  <a:gd name="T0" fmla="*/ 0 w 108"/>
                  <a:gd name="T1" fmla="*/ 0 h 15"/>
                  <a:gd name="T2" fmla="*/ 0 w 108"/>
                  <a:gd name="T3" fmla="*/ 0 h 15"/>
                  <a:gd name="T4" fmla="*/ 0 w 108"/>
                  <a:gd name="T5" fmla="*/ 0 h 15"/>
                  <a:gd name="T6" fmla="*/ 0 w 108"/>
                  <a:gd name="T7" fmla="*/ 0 h 15"/>
                  <a:gd name="T8" fmla="*/ 0 w 108"/>
                  <a:gd name="T9" fmla="*/ 0 h 15"/>
                  <a:gd name="T10" fmla="*/ 0 w 108"/>
                  <a:gd name="T11" fmla="*/ 0 h 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8"/>
                  <a:gd name="T19" fmla="*/ 0 h 15"/>
                  <a:gd name="T20" fmla="*/ 108 w 108"/>
                  <a:gd name="T21" fmla="*/ 15 h 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8" h="15">
                    <a:moveTo>
                      <a:pt x="3" y="6"/>
                    </a:moveTo>
                    <a:lnTo>
                      <a:pt x="0" y="15"/>
                    </a:lnTo>
                    <a:lnTo>
                      <a:pt x="62" y="15"/>
                    </a:lnTo>
                    <a:lnTo>
                      <a:pt x="108" y="0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Freeform 168"/>
              <p:cNvSpPr>
                <a:spLocks/>
              </p:cNvSpPr>
              <p:nvPr/>
            </p:nvSpPr>
            <p:spPr bwMode="auto">
              <a:xfrm>
                <a:off x="2169" y="3707"/>
                <a:ext cx="25" cy="6"/>
              </a:xfrm>
              <a:custGeom>
                <a:avLst/>
                <a:gdLst>
                  <a:gd name="T0" fmla="*/ 0 w 100"/>
                  <a:gd name="T1" fmla="*/ 0 h 29"/>
                  <a:gd name="T2" fmla="*/ 1 w 100"/>
                  <a:gd name="T3" fmla="*/ 0 h 29"/>
                  <a:gd name="T4" fmla="*/ 1 w 100"/>
                  <a:gd name="T5" fmla="*/ 0 h 29"/>
                  <a:gd name="T6" fmla="*/ 1 w 100"/>
                  <a:gd name="T7" fmla="*/ 0 h 29"/>
                  <a:gd name="T8" fmla="*/ 1 w 100"/>
                  <a:gd name="T9" fmla="*/ 0 h 29"/>
                  <a:gd name="T10" fmla="*/ 0 w 100"/>
                  <a:gd name="T11" fmla="*/ 0 h 29"/>
                  <a:gd name="T12" fmla="*/ 0 w 100"/>
                  <a:gd name="T13" fmla="*/ 0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"/>
                  <a:gd name="T22" fmla="*/ 0 h 29"/>
                  <a:gd name="T23" fmla="*/ 100 w 100"/>
                  <a:gd name="T24" fmla="*/ 29 h 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" h="29">
                    <a:moveTo>
                      <a:pt x="0" y="26"/>
                    </a:moveTo>
                    <a:lnTo>
                      <a:pt x="90" y="0"/>
                    </a:lnTo>
                    <a:lnTo>
                      <a:pt x="90" y="12"/>
                    </a:lnTo>
                    <a:lnTo>
                      <a:pt x="94" y="22"/>
                    </a:lnTo>
                    <a:lnTo>
                      <a:pt x="100" y="29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Freeform 169"/>
              <p:cNvSpPr>
                <a:spLocks/>
              </p:cNvSpPr>
              <p:nvPr/>
            </p:nvSpPr>
            <p:spPr bwMode="auto">
              <a:xfrm>
                <a:off x="2204" y="3705"/>
                <a:ext cx="4" cy="8"/>
              </a:xfrm>
              <a:custGeom>
                <a:avLst/>
                <a:gdLst>
                  <a:gd name="T0" fmla="*/ 0 w 16"/>
                  <a:gd name="T1" fmla="*/ 0 h 43"/>
                  <a:gd name="T2" fmla="*/ 0 w 16"/>
                  <a:gd name="T3" fmla="*/ 0 h 43"/>
                  <a:gd name="T4" fmla="*/ 0 w 16"/>
                  <a:gd name="T5" fmla="*/ 0 h 43"/>
                  <a:gd name="T6" fmla="*/ 0 w 16"/>
                  <a:gd name="T7" fmla="*/ 0 h 43"/>
                  <a:gd name="T8" fmla="*/ 0 w 16"/>
                  <a:gd name="T9" fmla="*/ 0 h 43"/>
                  <a:gd name="T10" fmla="*/ 0 w 16"/>
                  <a:gd name="T11" fmla="*/ 0 h 43"/>
                  <a:gd name="T12" fmla="*/ 0 w 16"/>
                  <a:gd name="T13" fmla="*/ 0 h 43"/>
                  <a:gd name="T14" fmla="*/ 0 w 16"/>
                  <a:gd name="T15" fmla="*/ 0 h 43"/>
                  <a:gd name="T16" fmla="*/ 0 w 16"/>
                  <a:gd name="T17" fmla="*/ 0 h 43"/>
                  <a:gd name="T18" fmla="*/ 0 w 16"/>
                  <a:gd name="T19" fmla="*/ 0 h 43"/>
                  <a:gd name="T20" fmla="*/ 0 w 16"/>
                  <a:gd name="T21" fmla="*/ 0 h 43"/>
                  <a:gd name="T22" fmla="*/ 0 w 16"/>
                  <a:gd name="T23" fmla="*/ 0 h 43"/>
                  <a:gd name="T24" fmla="*/ 0 w 16"/>
                  <a:gd name="T25" fmla="*/ 0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"/>
                  <a:gd name="T40" fmla="*/ 0 h 43"/>
                  <a:gd name="T41" fmla="*/ 16 w 16"/>
                  <a:gd name="T42" fmla="*/ 43 h 4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" h="43">
                    <a:moveTo>
                      <a:pt x="4" y="2"/>
                    </a:moveTo>
                    <a:lnTo>
                      <a:pt x="7" y="10"/>
                    </a:lnTo>
                    <a:lnTo>
                      <a:pt x="9" y="23"/>
                    </a:lnTo>
                    <a:lnTo>
                      <a:pt x="9" y="32"/>
                    </a:lnTo>
                    <a:lnTo>
                      <a:pt x="4" y="43"/>
                    </a:lnTo>
                    <a:lnTo>
                      <a:pt x="9" y="39"/>
                    </a:lnTo>
                    <a:lnTo>
                      <a:pt x="15" y="32"/>
                    </a:lnTo>
                    <a:lnTo>
                      <a:pt x="16" y="23"/>
                    </a:lnTo>
                    <a:lnTo>
                      <a:pt x="15" y="10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Freeform 170"/>
              <p:cNvSpPr>
                <a:spLocks/>
              </p:cNvSpPr>
              <p:nvPr/>
            </p:nvSpPr>
            <p:spPr bwMode="auto">
              <a:xfrm>
                <a:off x="2124" y="3721"/>
                <a:ext cx="21" cy="9"/>
              </a:xfrm>
              <a:custGeom>
                <a:avLst/>
                <a:gdLst>
                  <a:gd name="T0" fmla="*/ 0 w 85"/>
                  <a:gd name="T1" fmla="*/ 0 h 46"/>
                  <a:gd name="T2" fmla="*/ 0 w 85"/>
                  <a:gd name="T3" fmla="*/ 0 h 46"/>
                  <a:gd name="T4" fmla="*/ 0 w 85"/>
                  <a:gd name="T5" fmla="*/ 0 h 46"/>
                  <a:gd name="T6" fmla="*/ 0 w 85"/>
                  <a:gd name="T7" fmla="*/ 0 h 46"/>
                  <a:gd name="T8" fmla="*/ 0 w 85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46"/>
                  <a:gd name="T17" fmla="*/ 85 w 8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46">
                    <a:moveTo>
                      <a:pt x="85" y="7"/>
                    </a:moveTo>
                    <a:lnTo>
                      <a:pt x="0" y="46"/>
                    </a:lnTo>
                    <a:lnTo>
                      <a:pt x="22" y="0"/>
                    </a:lnTo>
                    <a:lnTo>
                      <a:pt x="85" y="7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Freeform 171"/>
              <p:cNvSpPr>
                <a:spLocks/>
              </p:cNvSpPr>
              <p:nvPr/>
            </p:nvSpPr>
            <p:spPr bwMode="auto">
              <a:xfrm>
                <a:off x="2127" y="3720"/>
                <a:ext cx="11" cy="6"/>
              </a:xfrm>
              <a:custGeom>
                <a:avLst/>
                <a:gdLst>
                  <a:gd name="T0" fmla="*/ 0 w 44"/>
                  <a:gd name="T1" fmla="*/ 0 h 33"/>
                  <a:gd name="T2" fmla="*/ 0 w 44"/>
                  <a:gd name="T3" fmla="*/ 0 h 33"/>
                  <a:gd name="T4" fmla="*/ 0 w 44"/>
                  <a:gd name="T5" fmla="*/ 0 h 33"/>
                  <a:gd name="T6" fmla="*/ 0 w 44"/>
                  <a:gd name="T7" fmla="*/ 0 h 33"/>
                  <a:gd name="T8" fmla="*/ 0 w 44"/>
                  <a:gd name="T9" fmla="*/ 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3"/>
                  <a:gd name="T17" fmla="*/ 44 w 4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3">
                    <a:moveTo>
                      <a:pt x="0" y="33"/>
                    </a:moveTo>
                    <a:lnTo>
                      <a:pt x="44" y="12"/>
                    </a:lnTo>
                    <a:lnTo>
                      <a:pt x="10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Freeform 172"/>
              <p:cNvSpPr>
                <a:spLocks/>
              </p:cNvSpPr>
              <p:nvPr/>
            </p:nvSpPr>
            <p:spPr bwMode="auto">
              <a:xfrm>
                <a:off x="2193" y="3609"/>
                <a:ext cx="39" cy="5"/>
              </a:xfrm>
              <a:custGeom>
                <a:avLst/>
                <a:gdLst>
                  <a:gd name="T0" fmla="*/ 0 w 156"/>
                  <a:gd name="T1" fmla="*/ 0 h 22"/>
                  <a:gd name="T2" fmla="*/ 1 w 156"/>
                  <a:gd name="T3" fmla="*/ 0 h 22"/>
                  <a:gd name="T4" fmla="*/ 1 w 156"/>
                  <a:gd name="T5" fmla="*/ 0 h 22"/>
                  <a:gd name="T6" fmla="*/ 0 w 156"/>
                  <a:gd name="T7" fmla="*/ 0 h 22"/>
                  <a:gd name="T8" fmla="*/ 0 w 156"/>
                  <a:gd name="T9" fmla="*/ 0 h 22"/>
                  <a:gd name="T10" fmla="*/ 0 w 156"/>
                  <a:gd name="T11" fmla="*/ 0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6"/>
                  <a:gd name="T19" fmla="*/ 0 h 22"/>
                  <a:gd name="T20" fmla="*/ 156 w 156"/>
                  <a:gd name="T21" fmla="*/ 22 h 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6" h="22">
                    <a:moveTo>
                      <a:pt x="0" y="8"/>
                    </a:moveTo>
                    <a:lnTo>
                      <a:pt x="156" y="0"/>
                    </a:lnTo>
                    <a:lnTo>
                      <a:pt x="156" y="12"/>
                    </a:lnTo>
                    <a:lnTo>
                      <a:pt x="9" y="2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Freeform 173"/>
              <p:cNvSpPr>
                <a:spLocks/>
              </p:cNvSpPr>
              <p:nvPr/>
            </p:nvSpPr>
            <p:spPr bwMode="auto">
              <a:xfrm>
                <a:off x="2179" y="3599"/>
                <a:ext cx="19" cy="2"/>
              </a:xfrm>
              <a:custGeom>
                <a:avLst/>
                <a:gdLst>
                  <a:gd name="T0" fmla="*/ 0 w 79"/>
                  <a:gd name="T1" fmla="*/ 0 h 9"/>
                  <a:gd name="T2" fmla="*/ 0 w 79"/>
                  <a:gd name="T3" fmla="*/ 0 h 9"/>
                  <a:gd name="T4" fmla="*/ 0 w 79"/>
                  <a:gd name="T5" fmla="*/ 0 h 9"/>
                  <a:gd name="T6" fmla="*/ 0 w 79"/>
                  <a:gd name="T7" fmla="*/ 0 h 9"/>
                  <a:gd name="T8" fmla="*/ 0 w 79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9"/>
                  <a:gd name="T17" fmla="*/ 79 w 7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9">
                    <a:moveTo>
                      <a:pt x="0" y="9"/>
                    </a:moveTo>
                    <a:lnTo>
                      <a:pt x="21" y="0"/>
                    </a:lnTo>
                    <a:lnTo>
                      <a:pt x="79" y="7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" name="Freeform 174"/>
              <p:cNvSpPr>
                <a:spLocks/>
              </p:cNvSpPr>
              <p:nvPr/>
            </p:nvSpPr>
            <p:spPr bwMode="auto">
              <a:xfrm>
                <a:off x="2085" y="3638"/>
                <a:ext cx="82" cy="92"/>
              </a:xfrm>
              <a:custGeom>
                <a:avLst/>
                <a:gdLst>
                  <a:gd name="T0" fmla="*/ 0 w 330"/>
                  <a:gd name="T1" fmla="*/ 1 h 457"/>
                  <a:gd name="T2" fmla="*/ 0 w 330"/>
                  <a:gd name="T3" fmla="*/ 1 h 457"/>
                  <a:gd name="T4" fmla="*/ 1 w 330"/>
                  <a:gd name="T5" fmla="*/ 0 h 457"/>
                  <a:gd name="T6" fmla="*/ 1 w 330"/>
                  <a:gd name="T7" fmla="*/ 0 h 457"/>
                  <a:gd name="T8" fmla="*/ 1 w 330"/>
                  <a:gd name="T9" fmla="*/ 0 h 457"/>
                  <a:gd name="T10" fmla="*/ 0 w 330"/>
                  <a:gd name="T11" fmla="*/ 0 h 457"/>
                  <a:gd name="T12" fmla="*/ 0 w 330"/>
                  <a:gd name="T13" fmla="*/ 1 h 457"/>
                  <a:gd name="T14" fmla="*/ 0 w 330"/>
                  <a:gd name="T15" fmla="*/ 1 h 45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0"/>
                  <a:gd name="T25" fmla="*/ 0 h 457"/>
                  <a:gd name="T26" fmla="*/ 330 w 330"/>
                  <a:gd name="T27" fmla="*/ 457 h 45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0" h="457">
                    <a:moveTo>
                      <a:pt x="0" y="443"/>
                    </a:moveTo>
                    <a:lnTo>
                      <a:pt x="95" y="457"/>
                    </a:lnTo>
                    <a:lnTo>
                      <a:pt x="179" y="295"/>
                    </a:lnTo>
                    <a:lnTo>
                      <a:pt x="277" y="99"/>
                    </a:lnTo>
                    <a:lnTo>
                      <a:pt x="330" y="0"/>
                    </a:lnTo>
                    <a:lnTo>
                      <a:pt x="148" y="185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" name="Freeform 175"/>
              <p:cNvSpPr>
                <a:spLocks/>
              </p:cNvSpPr>
              <p:nvPr/>
            </p:nvSpPr>
            <p:spPr bwMode="auto">
              <a:xfrm>
                <a:off x="2131" y="3614"/>
                <a:ext cx="48" cy="48"/>
              </a:xfrm>
              <a:custGeom>
                <a:avLst/>
                <a:gdLst>
                  <a:gd name="T0" fmla="*/ 0 w 189"/>
                  <a:gd name="T1" fmla="*/ 0 h 240"/>
                  <a:gd name="T2" fmla="*/ 1 w 189"/>
                  <a:gd name="T3" fmla="*/ 0 h 240"/>
                  <a:gd name="T4" fmla="*/ 1 w 189"/>
                  <a:gd name="T5" fmla="*/ 0 h 240"/>
                  <a:gd name="T6" fmla="*/ 1 w 189"/>
                  <a:gd name="T7" fmla="*/ 0 h 240"/>
                  <a:gd name="T8" fmla="*/ 1 w 189"/>
                  <a:gd name="T9" fmla="*/ 0 h 240"/>
                  <a:gd name="T10" fmla="*/ 1 w 189"/>
                  <a:gd name="T11" fmla="*/ 0 h 240"/>
                  <a:gd name="T12" fmla="*/ 0 w 189"/>
                  <a:gd name="T13" fmla="*/ 0 h 240"/>
                  <a:gd name="T14" fmla="*/ 0 w 189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89"/>
                  <a:gd name="T25" fmla="*/ 0 h 240"/>
                  <a:gd name="T26" fmla="*/ 189 w 189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89" h="240">
                    <a:moveTo>
                      <a:pt x="0" y="240"/>
                    </a:moveTo>
                    <a:lnTo>
                      <a:pt x="129" y="0"/>
                    </a:lnTo>
                    <a:lnTo>
                      <a:pt x="152" y="2"/>
                    </a:lnTo>
                    <a:lnTo>
                      <a:pt x="180" y="17"/>
                    </a:lnTo>
                    <a:lnTo>
                      <a:pt x="189" y="24"/>
                    </a:lnTo>
                    <a:lnTo>
                      <a:pt x="96" y="138"/>
                    </a:lnTo>
                    <a:lnTo>
                      <a:pt x="0" y="24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" name="Freeform 176"/>
              <p:cNvSpPr>
                <a:spLocks/>
              </p:cNvSpPr>
              <p:nvPr/>
            </p:nvSpPr>
            <p:spPr bwMode="auto">
              <a:xfrm>
                <a:off x="2149" y="3618"/>
                <a:ext cx="23" cy="25"/>
              </a:xfrm>
              <a:custGeom>
                <a:avLst/>
                <a:gdLst>
                  <a:gd name="T0" fmla="*/ 0 w 93"/>
                  <a:gd name="T1" fmla="*/ 0 h 126"/>
                  <a:gd name="T2" fmla="*/ 0 w 93"/>
                  <a:gd name="T3" fmla="*/ 0 h 126"/>
                  <a:gd name="T4" fmla="*/ 0 w 93"/>
                  <a:gd name="T5" fmla="*/ 0 h 126"/>
                  <a:gd name="T6" fmla="*/ 0 w 93"/>
                  <a:gd name="T7" fmla="*/ 0 h 126"/>
                  <a:gd name="T8" fmla="*/ 0 w 93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"/>
                  <a:gd name="T16" fmla="*/ 0 h 126"/>
                  <a:gd name="T17" fmla="*/ 93 w 93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" h="126">
                    <a:moveTo>
                      <a:pt x="0" y="126"/>
                    </a:moveTo>
                    <a:lnTo>
                      <a:pt x="69" y="0"/>
                    </a:lnTo>
                    <a:lnTo>
                      <a:pt x="93" y="8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" name="Freeform 177"/>
              <p:cNvSpPr>
                <a:spLocks/>
              </p:cNvSpPr>
              <p:nvPr/>
            </p:nvSpPr>
            <p:spPr bwMode="auto">
              <a:xfrm>
                <a:off x="2093" y="3659"/>
                <a:ext cx="54" cy="67"/>
              </a:xfrm>
              <a:custGeom>
                <a:avLst/>
                <a:gdLst>
                  <a:gd name="T0" fmla="*/ 0 w 217"/>
                  <a:gd name="T1" fmla="*/ 1 h 333"/>
                  <a:gd name="T2" fmla="*/ 0 w 217"/>
                  <a:gd name="T3" fmla="*/ 1 h 333"/>
                  <a:gd name="T4" fmla="*/ 0 w 217"/>
                  <a:gd name="T5" fmla="*/ 0 h 333"/>
                  <a:gd name="T6" fmla="*/ 1 w 217"/>
                  <a:gd name="T7" fmla="*/ 0 h 333"/>
                  <a:gd name="T8" fmla="*/ 0 w 217"/>
                  <a:gd name="T9" fmla="*/ 0 h 333"/>
                  <a:gd name="T10" fmla="*/ 0 w 217"/>
                  <a:gd name="T11" fmla="*/ 1 h 333"/>
                  <a:gd name="T12" fmla="*/ 0 w 217"/>
                  <a:gd name="T13" fmla="*/ 1 h 3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7"/>
                  <a:gd name="T22" fmla="*/ 0 h 333"/>
                  <a:gd name="T23" fmla="*/ 217 w 217"/>
                  <a:gd name="T24" fmla="*/ 333 h 3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7" h="333">
                    <a:moveTo>
                      <a:pt x="0" y="321"/>
                    </a:moveTo>
                    <a:lnTo>
                      <a:pt x="48" y="333"/>
                    </a:lnTo>
                    <a:lnTo>
                      <a:pt x="141" y="149"/>
                    </a:lnTo>
                    <a:lnTo>
                      <a:pt x="217" y="0"/>
                    </a:lnTo>
                    <a:lnTo>
                      <a:pt x="104" y="136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Freeform 178"/>
              <p:cNvSpPr>
                <a:spLocks/>
              </p:cNvSpPr>
              <p:nvPr/>
            </p:nvSpPr>
            <p:spPr bwMode="auto">
              <a:xfrm>
                <a:off x="2092" y="3714"/>
                <a:ext cx="15" cy="13"/>
              </a:xfrm>
              <a:custGeom>
                <a:avLst/>
                <a:gdLst>
                  <a:gd name="T0" fmla="*/ 0 w 62"/>
                  <a:gd name="T1" fmla="*/ 0 h 65"/>
                  <a:gd name="T2" fmla="*/ 0 w 62"/>
                  <a:gd name="T3" fmla="*/ 0 h 65"/>
                  <a:gd name="T4" fmla="*/ 0 w 62"/>
                  <a:gd name="T5" fmla="*/ 0 h 65"/>
                  <a:gd name="T6" fmla="*/ 0 w 62"/>
                  <a:gd name="T7" fmla="*/ 0 h 65"/>
                  <a:gd name="T8" fmla="*/ 0 w 62"/>
                  <a:gd name="T9" fmla="*/ 0 h 65"/>
                  <a:gd name="T10" fmla="*/ 0 w 62"/>
                  <a:gd name="T11" fmla="*/ 0 h 65"/>
                  <a:gd name="T12" fmla="*/ 0 w 62"/>
                  <a:gd name="T13" fmla="*/ 0 h 65"/>
                  <a:gd name="T14" fmla="*/ 0 w 62"/>
                  <a:gd name="T15" fmla="*/ 0 h 65"/>
                  <a:gd name="T16" fmla="*/ 0 w 62"/>
                  <a:gd name="T17" fmla="*/ 0 h 65"/>
                  <a:gd name="T18" fmla="*/ 0 w 62"/>
                  <a:gd name="T19" fmla="*/ 0 h 65"/>
                  <a:gd name="T20" fmla="*/ 0 w 62"/>
                  <a:gd name="T21" fmla="*/ 0 h 65"/>
                  <a:gd name="T22" fmla="*/ 0 w 62"/>
                  <a:gd name="T23" fmla="*/ 0 h 65"/>
                  <a:gd name="T24" fmla="*/ 0 w 62"/>
                  <a:gd name="T25" fmla="*/ 0 h 65"/>
                  <a:gd name="T26" fmla="*/ 0 w 62"/>
                  <a:gd name="T27" fmla="*/ 0 h 65"/>
                  <a:gd name="T28" fmla="*/ 0 w 62"/>
                  <a:gd name="T29" fmla="*/ 0 h 65"/>
                  <a:gd name="T30" fmla="*/ 0 w 62"/>
                  <a:gd name="T31" fmla="*/ 0 h 65"/>
                  <a:gd name="T32" fmla="*/ 0 w 62"/>
                  <a:gd name="T33" fmla="*/ 0 h 65"/>
                  <a:gd name="T34" fmla="*/ 0 w 62"/>
                  <a:gd name="T35" fmla="*/ 0 h 65"/>
                  <a:gd name="T36" fmla="*/ 0 w 62"/>
                  <a:gd name="T37" fmla="*/ 0 h 65"/>
                  <a:gd name="T38" fmla="*/ 0 w 62"/>
                  <a:gd name="T39" fmla="*/ 0 h 65"/>
                  <a:gd name="T40" fmla="*/ 0 w 62"/>
                  <a:gd name="T41" fmla="*/ 0 h 65"/>
                  <a:gd name="T42" fmla="*/ 0 w 62"/>
                  <a:gd name="T43" fmla="*/ 0 h 65"/>
                  <a:gd name="T44" fmla="*/ 0 w 62"/>
                  <a:gd name="T45" fmla="*/ 0 h 65"/>
                  <a:gd name="T46" fmla="*/ 0 w 62"/>
                  <a:gd name="T47" fmla="*/ 0 h 65"/>
                  <a:gd name="T48" fmla="*/ 0 w 62"/>
                  <a:gd name="T49" fmla="*/ 0 h 65"/>
                  <a:gd name="T50" fmla="*/ 0 w 62"/>
                  <a:gd name="T51" fmla="*/ 0 h 65"/>
                  <a:gd name="T52" fmla="*/ 0 w 62"/>
                  <a:gd name="T53" fmla="*/ 0 h 65"/>
                  <a:gd name="T54" fmla="*/ 0 w 62"/>
                  <a:gd name="T55" fmla="*/ 0 h 65"/>
                  <a:gd name="T56" fmla="*/ 0 w 62"/>
                  <a:gd name="T57" fmla="*/ 0 h 65"/>
                  <a:gd name="T58" fmla="*/ 0 w 62"/>
                  <a:gd name="T59" fmla="*/ 0 h 65"/>
                  <a:gd name="T60" fmla="*/ 0 w 62"/>
                  <a:gd name="T61" fmla="*/ 0 h 65"/>
                  <a:gd name="T62" fmla="*/ 0 w 62"/>
                  <a:gd name="T63" fmla="*/ 0 h 65"/>
                  <a:gd name="T64" fmla="*/ 0 w 62"/>
                  <a:gd name="T65" fmla="*/ 0 h 65"/>
                  <a:gd name="T66" fmla="*/ 0 w 62"/>
                  <a:gd name="T67" fmla="*/ 0 h 6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2"/>
                  <a:gd name="T103" fmla="*/ 0 h 65"/>
                  <a:gd name="T104" fmla="*/ 62 w 62"/>
                  <a:gd name="T105" fmla="*/ 65 h 6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2" h="65">
                    <a:moveTo>
                      <a:pt x="32" y="65"/>
                    </a:moveTo>
                    <a:lnTo>
                      <a:pt x="38" y="64"/>
                    </a:lnTo>
                    <a:lnTo>
                      <a:pt x="44" y="62"/>
                    </a:lnTo>
                    <a:lnTo>
                      <a:pt x="48" y="59"/>
                    </a:lnTo>
                    <a:lnTo>
                      <a:pt x="53" y="55"/>
                    </a:lnTo>
                    <a:lnTo>
                      <a:pt x="56" y="50"/>
                    </a:lnTo>
                    <a:lnTo>
                      <a:pt x="59" y="46"/>
                    </a:lnTo>
                    <a:lnTo>
                      <a:pt x="61" y="39"/>
                    </a:lnTo>
                    <a:lnTo>
                      <a:pt x="62" y="33"/>
                    </a:lnTo>
                    <a:lnTo>
                      <a:pt x="61" y="27"/>
                    </a:lnTo>
                    <a:lnTo>
                      <a:pt x="59" y="20"/>
                    </a:lnTo>
                    <a:lnTo>
                      <a:pt x="56" y="14"/>
                    </a:lnTo>
                    <a:lnTo>
                      <a:pt x="53" y="10"/>
                    </a:lnTo>
                    <a:lnTo>
                      <a:pt x="48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10" y="10"/>
                    </a:lnTo>
                    <a:lnTo>
                      <a:pt x="5" y="14"/>
                    </a:lnTo>
                    <a:lnTo>
                      <a:pt x="3" y="20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3" y="46"/>
                    </a:lnTo>
                    <a:lnTo>
                      <a:pt x="5" y="50"/>
                    </a:lnTo>
                    <a:lnTo>
                      <a:pt x="10" y="55"/>
                    </a:lnTo>
                    <a:lnTo>
                      <a:pt x="14" y="59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Freeform 179"/>
              <p:cNvSpPr>
                <a:spLocks/>
              </p:cNvSpPr>
              <p:nvPr/>
            </p:nvSpPr>
            <p:spPr bwMode="auto">
              <a:xfrm>
                <a:off x="2096" y="3717"/>
                <a:ext cx="6" cy="6"/>
              </a:xfrm>
              <a:custGeom>
                <a:avLst/>
                <a:gdLst>
                  <a:gd name="T0" fmla="*/ 0 w 23"/>
                  <a:gd name="T1" fmla="*/ 0 h 27"/>
                  <a:gd name="T2" fmla="*/ 0 w 23"/>
                  <a:gd name="T3" fmla="*/ 0 h 27"/>
                  <a:gd name="T4" fmla="*/ 0 w 23"/>
                  <a:gd name="T5" fmla="*/ 0 h 27"/>
                  <a:gd name="T6" fmla="*/ 0 w 23"/>
                  <a:gd name="T7" fmla="*/ 0 h 27"/>
                  <a:gd name="T8" fmla="*/ 0 w 23"/>
                  <a:gd name="T9" fmla="*/ 0 h 27"/>
                  <a:gd name="T10" fmla="*/ 0 w 23"/>
                  <a:gd name="T11" fmla="*/ 0 h 27"/>
                  <a:gd name="T12" fmla="*/ 0 w 23"/>
                  <a:gd name="T13" fmla="*/ 0 h 27"/>
                  <a:gd name="T14" fmla="*/ 0 w 23"/>
                  <a:gd name="T15" fmla="*/ 0 h 27"/>
                  <a:gd name="T16" fmla="*/ 0 w 23"/>
                  <a:gd name="T17" fmla="*/ 0 h 27"/>
                  <a:gd name="T18" fmla="*/ 0 w 23"/>
                  <a:gd name="T19" fmla="*/ 0 h 27"/>
                  <a:gd name="T20" fmla="*/ 0 w 23"/>
                  <a:gd name="T21" fmla="*/ 0 h 27"/>
                  <a:gd name="T22" fmla="*/ 0 w 23"/>
                  <a:gd name="T23" fmla="*/ 0 h 27"/>
                  <a:gd name="T24" fmla="*/ 0 w 23"/>
                  <a:gd name="T25" fmla="*/ 0 h 27"/>
                  <a:gd name="T26" fmla="*/ 0 w 23"/>
                  <a:gd name="T27" fmla="*/ 0 h 27"/>
                  <a:gd name="T28" fmla="*/ 0 w 23"/>
                  <a:gd name="T29" fmla="*/ 0 h 27"/>
                  <a:gd name="T30" fmla="*/ 0 w 23"/>
                  <a:gd name="T31" fmla="*/ 0 h 27"/>
                  <a:gd name="T32" fmla="*/ 0 w 23"/>
                  <a:gd name="T33" fmla="*/ 0 h 27"/>
                  <a:gd name="T34" fmla="*/ 0 w 23"/>
                  <a:gd name="T35" fmla="*/ 0 h 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3"/>
                  <a:gd name="T55" fmla="*/ 0 h 27"/>
                  <a:gd name="T56" fmla="*/ 23 w 23"/>
                  <a:gd name="T57" fmla="*/ 27 h 2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3" h="27">
                    <a:moveTo>
                      <a:pt x="13" y="27"/>
                    </a:moveTo>
                    <a:lnTo>
                      <a:pt x="17" y="25"/>
                    </a:lnTo>
                    <a:lnTo>
                      <a:pt x="20" y="22"/>
                    </a:lnTo>
                    <a:lnTo>
                      <a:pt x="23" y="18"/>
                    </a:lnTo>
                    <a:lnTo>
                      <a:pt x="23" y="15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7" y="25"/>
                    </a:lnTo>
                    <a:lnTo>
                      <a:pt x="13" y="27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Freeform 180"/>
              <p:cNvSpPr>
                <a:spLocks/>
              </p:cNvSpPr>
              <p:nvPr/>
            </p:nvSpPr>
            <p:spPr bwMode="auto">
              <a:xfrm>
                <a:off x="2098" y="3719"/>
                <a:ext cx="2" cy="1"/>
              </a:xfrm>
              <a:custGeom>
                <a:avLst/>
                <a:gdLst>
                  <a:gd name="T0" fmla="*/ 0 w 9"/>
                  <a:gd name="T1" fmla="*/ 0 h 7"/>
                  <a:gd name="T2" fmla="*/ 0 w 9"/>
                  <a:gd name="T3" fmla="*/ 0 h 7"/>
                  <a:gd name="T4" fmla="*/ 0 w 9"/>
                  <a:gd name="T5" fmla="*/ 0 h 7"/>
                  <a:gd name="T6" fmla="*/ 0 w 9"/>
                  <a:gd name="T7" fmla="*/ 0 h 7"/>
                  <a:gd name="T8" fmla="*/ 0 w 9"/>
                  <a:gd name="T9" fmla="*/ 0 h 7"/>
                  <a:gd name="T10" fmla="*/ 0 w 9"/>
                  <a:gd name="T11" fmla="*/ 0 h 7"/>
                  <a:gd name="T12" fmla="*/ 0 w 9"/>
                  <a:gd name="T13" fmla="*/ 0 h 7"/>
                  <a:gd name="T14" fmla="*/ 0 w 9"/>
                  <a:gd name="T15" fmla="*/ 0 h 7"/>
                  <a:gd name="T16" fmla="*/ 0 w 9"/>
                  <a:gd name="T17" fmla="*/ 0 h 7"/>
                  <a:gd name="T18" fmla="*/ 0 w 9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"/>
                  <a:gd name="T31" fmla="*/ 0 h 7"/>
                  <a:gd name="T32" fmla="*/ 9 w 9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" h="7">
                    <a:moveTo>
                      <a:pt x="4" y="7"/>
                    </a:moveTo>
                    <a:lnTo>
                      <a:pt x="7" y="6"/>
                    </a:lnTo>
                    <a:lnTo>
                      <a:pt x="9" y="4"/>
                    </a:lnTo>
                    <a:lnTo>
                      <a:pt x="7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Freeform 181"/>
              <p:cNvSpPr>
                <a:spLocks/>
              </p:cNvSpPr>
              <p:nvPr/>
            </p:nvSpPr>
            <p:spPr bwMode="auto">
              <a:xfrm>
                <a:off x="2149" y="3619"/>
                <a:ext cx="69" cy="71"/>
              </a:xfrm>
              <a:custGeom>
                <a:avLst/>
                <a:gdLst>
                  <a:gd name="T0" fmla="*/ 1 w 277"/>
                  <a:gd name="T1" fmla="*/ 0 h 354"/>
                  <a:gd name="T2" fmla="*/ 1 w 277"/>
                  <a:gd name="T3" fmla="*/ 0 h 354"/>
                  <a:gd name="T4" fmla="*/ 0 w 277"/>
                  <a:gd name="T5" fmla="*/ 0 h 354"/>
                  <a:gd name="T6" fmla="*/ 0 w 277"/>
                  <a:gd name="T7" fmla="*/ 1 h 354"/>
                  <a:gd name="T8" fmla="*/ 0 w 277"/>
                  <a:gd name="T9" fmla="*/ 1 h 354"/>
                  <a:gd name="T10" fmla="*/ 0 w 277"/>
                  <a:gd name="T11" fmla="*/ 0 h 354"/>
                  <a:gd name="T12" fmla="*/ 0 w 277"/>
                  <a:gd name="T13" fmla="*/ 0 h 354"/>
                  <a:gd name="T14" fmla="*/ 1 w 277"/>
                  <a:gd name="T15" fmla="*/ 0 h 354"/>
                  <a:gd name="T16" fmla="*/ 1 w 277"/>
                  <a:gd name="T17" fmla="*/ 0 h 354"/>
                  <a:gd name="T18" fmla="*/ 1 w 277"/>
                  <a:gd name="T19" fmla="*/ 0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7"/>
                  <a:gd name="T31" fmla="*/ 0 h 354"/>
                  <a:gd name="T32" fmla="*/ 277 w 277"/>
                  <a:gd name="T33" fmla="*/ 354 h 3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7" h="354">
                    <a:moveTo>
                      <a:pt x="268" y="22"/>
                    </a:moveTo>
                    <a:lnTo>
                      <a:pt x="189" y="53"/>
                    </a:lnTo>
                    <a:lnTo>
                      <a:pt x="125" y="187"/>
                    </a:lnTo>
                    <a:lnTo>
                      <a:pt x="64" y="337"/>
                    </a:lnTo>
                    <a:lnTo>
                      <a:pt x="0" y="354"/>
                    </a:lnTo>
                    <a:lnTo>
                      <a:pt x="39" y="255"/>
                    </a:lnTo>
                    <a:lnTo>
                      <a:pt x="169" y="2"/>
                    </a:lnTo>
                    <a:lnTo>
                      <a:pt x="277" y="0"/>
                    </a:lnTo>
                    <a:lnTo>
                      <a:pt x="268" y="22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Freeform 182"/>
              <p:cNvSpPr>
                <a:spLocks/>
              </p:cNvSpPr>
              <p:nvPr/>
            </p:nvSpPr>
            <p:spPr bwMode="auto">
              <a:xfrm>
                <a:off x="2188" y="3599"/>
                <a:ext cx="54" cy="24"/>
              </a:xfrm>
              <a:custGeom>
                <a:avLst/>
                <a:gdLst>
                  <a:gd name="T0" fmla="*/ 1 w 217"/>
                  <a:gd name="T1" fmla="*/ 0 h 120"/>
                  <a:gd name="T2" fmla="*/ 1 w 217"/>
                  <a:gd name="T3" fmla="*/ 0 h 120"/>
                  <a:gd name="T4" fmla="*/ 1 w 217"/>
                  <a:gd name="T5" fmla="*/ 0 h 120"/>
                  <a:gd name="T6" fmla="*/ 1 w 217"/>
                  <a:gd name="T7" fmla="*/ 0 h 120"/>
                  <a:gd name="T8" fmla="*/ 0 w 217"/>
                  <a:gd name="T9" fmla="*/ 0 h 120"/>
                  <a:gd name="T10" fmla="*/ 0 w 217"/>
                  <a:gd name="T11" fmla="*/ 0 h 120"/>
                  <a:gd name="T12" fmla="*/ 1 w 217"/>
                  <a:gd name="T13" fmla="*/ 0 h 120"/>
                  <a:gd name="T14" fmla="*/ 1 w 217"/>
                  <a:gd name="T15" fmla="*/ 0 h 120"/>
                  <a:gd name="T16" fmla="*/ 1 w 217"/>
                  <a:gd name="T17" fmla="*/ 0 h 120"/>
                  <a:gd name="T18" fmla="*/ 1 w 217"/>
                  <a:gd name="T19" fmla="*/ 0 h 1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7"/>
                  <a:gd name="T31" fmla="*/ 0 h 120"/>
                  <a:gd name="T32" fmla="*/ 217 w 217"/>
                  <a:gd name="T33" fmla="*/ 120 h 12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7" h="120">
                    <a:moveTo>
                      <a:pt x="189" y="0"/>
                    </a:moveTo>
                    <a:lnTo>
                      <a:pt x="214" y="6"/>
                    </a:lnTo>
                    <a:lnTo>
                      <a:pt x="217" y="85"/>
                    </a:lnTo>
                    <a:lnTo>
                      <a:pt x="195" y="106"/>
                    </a:lnTo>
                    <a:lnTo>
                      <a:pt x="0" y="120"/>
                    </a:lnTo>
                    <a:lnTo>
                      <a:pt x="8" y="85"/>
                    </a:lnTo>
                    <a:lnTo>
                      <a:pt x="187" y="73"/>
                    </a:lnTo>
                    <a:lnTo>
                      <a:pt x="187" y="37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Freeform 183"/>
              <p:cNvSpPr>
                <a:spLocks/>
              </p:cNvSpPr>
              <p:nvPr/>
            </p:nvSpPr>
            <p:spPr bwMode="auto">
              <a:xfrm>
                <a:off x="2215" y="3619"/>
                <a:ext cx="6" cy="23"/>
              </a:xfrm>
              <a:custGeom>
                <a:avLst/>
                <a:gdLst>
                  <a:gd name="T0" fmla="*/ 0 w 24"/>
                  <a:gd name="T1" fmla="*/ 0 h 119"/>
                  <a:gd name="T2" fmla="*/ 0 w 24"/>
                  <a:gd name="T3" fmla="*/ 0 h 119"/>
                  <a:gd name="T4" fmla="*/ 0 w 24"/>
                  <a:gd name="T5" fmla="*/ 0 h 119"/>
                  <a:gd name="T6" fmla="*/ 0 w 24"/>
                  <a:gd name="T7" fmla="*/ 0 h 119"/>
                  <a:gd name="T8" fmla="*/ 0 w 24"/>
                  <a:gd name="T9" fmla="*/ 0 h 119"/>
                  <a:gd name="T10" fmla="*/ 0 w 24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119"/>
                  <a:gd name="T20" fmla="*/ 24 w 24"/>
                  <a:gd name="T21" fmla="*/ 119 h 1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119">
                    <a:moveTo>
                      <a:pt x="0" y="3"/>
                    </a:moveTo>
                    <a:lnTo>
                      <a:pt x="0" y="119"/>
                    </a:lnTo>
                    <a:lnTo>
                      <a:pt x="24" y="119"/>
                    </a:lnTo>
                    <a:lnTo>
                      <a:pt x="2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Freeform 184"/>
              <p:cNvSpPr>
                <a:spLocks/>
              </p:cNvSpPr>
              <p:nvPr/>
            </p:nvSpPr>
            <p:spPr bwMode="auto">
              <a:xfrm>
                <a:off x="2144" y="3669"/>
                <a:ext cx="70" cy="27"/>
              </a:xfrm>
              <a:custGeom>
                <a:avLst/>
                <a:gdLst>
                  <a:gd name="T0" fmla="*/ 0 w 281"/>
                  <a:gd name="T1" fmla="*/ 0 h 135"/>
                  <a:gd name="T2" fmla="*/ 1 w 281"/>
                  <a:gd name="T3" fmla="*/ 0 h 135"/>
                  <a:gd name="T4" fmla="*/ 1 w 281"/>
                  <a:gd name="T5" fmla="*/ 0 h 135"/>
                  <a:gd name="T6" fmla="*/ 0 w 281"/>
                  <a:gd name="T7" fmla="*/ 0 h 135"/>
                  <a:gd name="T8" fmla="*/ 0 w 281"/>
                  <a:gd name="T9" fmla="*/ 0 h 135"/>
                  <a:gd name="T10" fmla="*/ 0 w 281"/>
                  <a:gd name="T11" fmla="*/ 0 h 13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35"/>
                  <a:gd name="T20" fmla="*/ 281 w 281"/>
                  <a:gd name="T21" fmla="*/ 135 h 13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35">
                    <a:moveTo>
                      <a:pt x="0" y="135"/>
                    </a:moveTo>
                    <a:lnTo>
                      <a:pt x="277" y="24"/>
                    </a:lnTo>
                    <a:lnTo>
                      <a:pt x="281" y="0"/>
                    </a:lnTo>
                    <a:lnTo>
                      <a:pt x="4" y="107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Freeform 185"/>
              <p:cNvSpPr>
                <a:spLocks/>
              </p:cNvSpPr>
              <p:nvPr/>
            </p:nvSpPr>
            <p:spPr bwMode="auto">
              <a:xfrm>
                <a:off x="2142" y="3674"/>
                <a:ext cx="73" cy="25"/>
              </a:xfrm>
              <a:custGeom>
                <a:avLst/>
                <a:gdLst>
                  <a:gd name="T0" fmla="*/ 0 w 291"/>
                  <a:gd name="T1" fmla="*/ 0 h 127"/>
                  <a:gd name="T2" fmla="*/ 1 w 291"/>
                  <a:gd name="T3" fmla="*/ 0 h 127"/>
                  <a:gd name="T4" fmla="*/ 1 w 291"/>
                  <a:gd name="T5" fmla="*/ 0 h 127"/>
                  <a:gd name="T6" fmla="*/ 0 w 291"/>
                  <a:gd name="T7" fmla="*/ 0 h 127"/>
                  <a:gd name="T8" fmla="*/ 0 w 291"/>
                  <a:gd name="T9" fmla="*/ 0 h 127"/>
                  <a:gd name="T10" fmla="*/ 0 w 291"/>
                  <a:gd name="T11" fmla="*/ 0 h 127"/>
                  <a:gd name="T12" fmla="*/ 0 w 291"/>
                  <a:gd name="T13" fmla="*/ 0 h 1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1"/>
                  <a:gd name="T22" fmla="*/ 0 h 127"/>
                  <a:gd name="T23" fmla="*/ 291 w 291"/>
                  <a:gd name="T24" fmla="*/ 127 h 1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1" h="127">
                    <a:moveTo>
                      <a:pt x="6" y="116"/>
                    </a:moveTo>
                    <a:lnTo>
                      <a:pt x="289" y="0"/>
                    </a:lnTo>
                    <a:lnTo>
                      <a:pt x="291" y="20"/>
                    </a:lnTo>
                    <a:lnTo>
                      <a:pt x="43" y="127"/>
                    </a:lnTo>
                    <a:lnTo>
                      <a:pt x="0" y="127"/>
                    </a:lnTo>
                    <a:lnTo>
                      <a:pt x="6" y="116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Freeform 186"/>
              <p:cNvSpPr>
                <a:spLocks/>
              </p:cNvSpPr>
              <p:nvPr/>
            </p:nvSpPr>
            <p:spPr bwMode="auto">
              <a:xfrm>
                <a:off x="2065" y="3600"/>
                <a:ext cx="130" cy="142"/>
              </a:xfrm>
              <a:custGeom>
                <a:avLst/>
                <a:gdLst>
                  <a:gd name="T0" fmla="*/ 0 w 519"/>
                  <a:gd name="T1" fmla="*/ 1 h 709"/>
                  <a:gd name="T2" fmla="*/ 2 w 519"/>
                  <a:gd name="T3" fmla="*/ 0 h 709"/>
                  <a:gd name="T4" fmla="*/ 2 w 519"/>
                  <a:gd name="T5" fmla="*/ 0 h 709"/>
                  <a:gd name="T6" fmla="*/ 2 w 519"/>
                  <a:gd name="T7" fmla="*/ 0 h 709"/>
                  <a:gd name="T8" fmla="*/ 2 w 519"/>
                  <a:gd name="T9" fmla="*/ 0 h 709"/>
                  <a:gd name="T10" fmla="*/ 2 w 519"/>
                  <a:gd name="T11" fmla="*/ 0 h 709"/>
                  <a:gd name="T12" fmla="*/ 2 w 519"/>
                  <a:gd name="T13" fmla="*/ 0 h 709"/>
                  <a:gd name="T14" fmla="*/ 2 w 519"/>
                  <a:gd name="T15" fmla="*/ 0 h 709"/>
                  <a:gd name="T16" fmla="*/ 2 w 519"/>
                  <a:gd name="T17" fmla="*/ 0 h 709"/>
                  <a:gd name="T18" fmla="*/ 2 w 519"/>
                  <a:gd name="T19" fmla="*/ 0 h 709"/>
                  <a:gd name="T20" fmla="*/ 2 w 519"/>
                  <a:gd name="T21" fmla="*/ 0 h 709"/>
                  <a:gd name="T22" fmla="*/ 2 w 519"/>
                  <a:gd name="T23" fmla="*/ 0 h 709"/>
                  <a:gd name="T24" fmla="*/ 2 w 519"/>
                  <a:gd name="T25" fmla="*/ 0 h 709"/>
                  <a:gd name="T26" fmla="*/ 2 w 519"/>
                  <a:gd name="T27" fmla="*/ 0 h 709"/>
                  <a:gd name="T28" fmla="*/ 2 w 519"/>
                  <a:gd name="T29" fmla="*/ 0 h 709"/>
                  <a:gd name="T30" fmla="*/ 2 w 519"/>
                  <a:gd name="T31" fmla="*/ 0 h 709"/>
                  <a:gd name="T32" fmla="*/ 2 w 519"/>
                  <a:gd name="T33" fmla="*/ 0 h 709"/>
                  <a:gd name="T34" fmla="*/ 2 w 519"/>
                  <a:gd name="T35" fmla="*/ 0 h 709"/>
                  <a:gd name="T36" fmla="*/ 2 w 519"/>
                  <a:gd name="T37" fmla="*/ 0 h 709"/>
                  <a:gd name="T38" fmla="*/ 2 w 519"/>
                  <a:gd name="T39" fmla="*/ 0 h 709"/>
                  <a:gd name="T40" fmla="*/ 2 w 519"/>
                  <a:gd name="T41" fmla="*/ 0 h 709"/>
                  <a:gd name="T42" fmla="*/ 2 w 519"/>
                  <a:gd name="T43" fmla="*/ 0 h 709"/>
                  <a:gd name="T44" fmla="*/ 2 w 519"/>
                  <a:gd name="T45" fmla="*/ 0 h 709"/>
                  <a:gd name="T46" fmla="*/ 2 w 519"/>
                  <a:gd name="T47" fmla="*/ 0 h 709"/>
                  <a:gd name="T48" fmla="*/ 2 w 519"/>
                  <a:gd name="T49" fmla="*/ 0 h 709"/>
                  <a:gd name="T50" fmla="*/ 2 w 519"/>
                  <a:gd name="T51" fmla="*/ 0 h 709"/>
                  <a:gd name="T52" fmla="*/ 2 w 519"/>
                  <a:gd name="T53" fmla="*/ 0 h 709"/>
                  <a:gd name="T54" fmla="*/ 2 w 519"/>
                  <a:gd name="T55" fmla="*/ 0 h 709"/>
                  <a:gd name="T56" fmla="*/ 2 w 519"/>
                  <a:gd name="T57" fmla="*/ 0 h 709"/>
                  <a:gd name="T58" fmla="*/ 2 w 519"/>
                  <a:gd name="T59" fmla="*/ 0 h 709"/>
                  <a:gd name="T60" fmla="*/ 2 w 519"/>
                  <a:gd name="T61" fmla="*/ 0 h 709"/>
                  <a:gd name="T62" fmla="*/ 2 w 519"/>
                  <a:gd name="T63" fmla="*/ 0 h 709"/>
                  <a:gd name="T64" fmla="*/ 2 w 519"/>
                  <a:gd name="T65" fmla="*/ 0 h 709"/>
                  <a:gd name="T66" fmla="*/ 2 w 519"/>
                  <a:gd name="T67" fmla="*/ 0 h 709"/>
                  <a:gd name="T68" fmla="*/ 2 w 519"/>
                  <a:gd name="T69" fmla="*/ 0 h 709"/>
                  <a:gd name="T70" fmla="*/ 2 w 519"/>
                  <a:gd name="T71" fmla="*/ 0 h 709"/>
                  <a:gd name="T72" fmla="*/ 1 w 519"/>
                  <a:gd name="T73" fmla="*/ 1 h 709"/>
                  <a:gd name="T74" fmla="*/ 1 w 519"/>
                  <a:gd name="T75" fmla="*/ 1 h 709"/>
                  <a:gd name="T76" fmla="*/ 1 w 519"/>
                  <a:gd name="T77" fmla="*/ 1 h 709"/>
                  <a:gd name="T78" fmla="*/ 2 w 519"/>
                  <a:gd name="T79" fmla="*/ 0 h 709"/>
                  <a:gd name="T80" fmla="*/ 2 w 519"/>
                  <a:gd name="T81" fmla="*/ 0 h 709"/>
                  <a:gd name="T82" fmla="*/ 2 w 519"/>
                  <a:gd name="T83" fmla="*/ 0 h 709"/>
                  <a:gd name="T84" fmla="*/ 2 w 519"/>
                  <a:gd name="T85" fmla="*/ 0 h 709"/>
                  <a:gd name="T86" fmla="*/ 2 w 519"/>
                  <a:gd name="T87" fmla="*/ 0 h 709"/>
                  <a:gd name="T88" fmla="*/ 2 w 519"/>
                  <a:gd name="T89" fmla="*/ 0 h 709"/>
                  <a:gd name="T90" fmla="*/ 2 w 519"/>
                  <a:gd name="T91" fmla="*/ 0 h 709"/>
                  <a:gd name="T92" fmla="*/ 2 w 519"/>
                  <a:gd name="T93" fmla="*/ 0 h 709"/>
                  <a:gd name="T94" fmla="*/ 2 w 519"/>
                  <a:gd name="T95" fmla="*/ 0 h 709"/>
                  <a:gd name="T96" fmla="*/ 2 w 519"/>
                  <a:gd name="T97" fmla="*/ 0 h 709"/>
                  <a:gd name="T98" fmla="*/ 2 w 519"/>
                  <a:gd name="T99" fmla="*/ 0 h 709"/>
                  <a:gd name="T100" fmla="*/ 2 w 519"/>
                  <a:gd name="T101" fmla="*/ 0 h 709"/>
                  <a:gd name="T102" fmla="*/ 2 w 519"/>
                  <a:gd name="T103" fmla="*/ 0 h 709"/>
                  <a:gd name="T104" fmla="*/ 2 w 519"/>
                  <a:gd name="T105" fmla="*/ 0 h 709"/>
                  <a:gd name="T106" fmla="*/ 2 w 519"/>
                  <a:gd name="T107" fmla="*/ 0 h 709"/>
                  <a:gd name="T108" fmla="*/ 2 w 519"/>
                  <a:gd name="T109" fmla="*/ 0 h 709"/>
                  <a:gd name="T110" fmla="*/ 2 w 519"/>
                  <a:gd name="T111" fmla="*/ 0 h 709"/>
                  <a:gd name="T112" fmla="*/ 2 w 519"/>
                  <a:gd name="T113" fmla="*/ 0 h 709"/>
                  <a:gd name="T114" fmla="*/ 2 w 519"/>
                  <a:gd name="T115" fmla="*/ 0 h 709"/>
                  <a:gd name="T116" fmla="*/ 1 w 519"/>
                  <a:gd name="T117" fmla="*/ 1 h 709"/>
                  <a:gd name="T118" fmla="*/ 0 w 519"/>
                  <a:gd name="T119" fmla="*/ 1 h 709"/>
                  <a:gd name="T120" fmla="*/ 0 w 519"/>
                  <a:gd name="T121" fmla="*/ 1 h 709"/>
                  <a:gd name="T122" fmla="*/ 0 w 519"/>
                  <a:gd name="T123" fmla="*/ 1 h 70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519"/>
                  <a:gd name="T187" fmla="*/ 0 h 709"/>
                  <a:gd name="T188" fmla="*/ 519 w 519"/>
                  <a:gd name="T189" fmla="*/ 709 h 70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519" h="709">
                    <a:moveTo>
                      <a:pt x="0" y="666"/>
                    </a:moveTo>
                    <a:lnTo>
                      <a:pt x="360" y="1"/>
                    </a:lnTo>
                    <a:lnTo>
                      <a:pt x="362" y="0"/>
                    </a:lnTo>
                    <a:lnTo>
                      <a:pt x="369" y="0"/>
                    </a:lnTo>
                    <a:lnTo>
                      <a:pt x="373" y="0"/>
                    </a:lnTo>
                    <a:lnTo>
                      <a:pt x="378" y="1"/>
                    </a:lnTo>
                    <a:lnTo>
                      <a:pt x="386" y="1"/>
                    </a:lnTo>
                    <a:lnTo>
                      <a:pt x="393" y="3"/>
                    </a:lnTo>
                    <a:lnTo>
                      <a:pt x="401" y="3"/>
                    </a:lnTo>
                    <a:lnTo>
                      <a:pt x="408" y="4"/>
                    </a:lnTo>
                    <a:lnTo>
                      <a:pt x="412" y="5"/>
                    </a:lnTo>
                    <a:lnTo>
                      <a:pt x="416" y="7"/>
                    </a:lnTo>
                    <a:lnTo>
                      <a:pt x="421" y="8"/>
                    </a:lnTo>
                    <a:lnTo>
                      <a:pt x="426" y="9"/>
                    </a:lnTo>
                    <a:lnTo>
                      <a:pt x="430" y="11"/>
                    </a:lnTo>
                    <a:lnTo>
                      <a:pt x="434" y="13"/>
                    </a:lnTo>
                    <a:lnTo>
                      <a:pt x="439" y="14"/>
                    </a:lnTo>
                    <a:lnTo>
                      <a:pt x="444" y="17"/>
                    </a:lnTo>
                    <a:lnTo>
                      <a:pt x="448" y="19"/>
                    </a:lnTo>
                    <a:lnTo>
                      <a:pt x="453" y="21"/>
                    </a:lnTo>
                    <a:lnTo>
                      <a:pt x="458" y="23"/>
                    </a:lnTo>
                    <a:lnTo>
                      <a:pt x="463" y="27"/>
                    </a:lnTo>
                    <a:lnTo>
                      <a:pt x="470" y="31"/>
                    </a:lnTo>
                    <a:lnTo>
                      <a:pt x="478" y="36"/>
                    </a:lnTo>
                    <a:lnTo>
                      <a:pt x="485" y="41"/>
                    </a:lnTo>
                    <a:lnTo>
                      <a:pt x="492" y="48"/>
                    </a:lnTo>
                    <a:lnTo>
                      <a:pt x="497" y="52"/>
                    </a:lnTo>
                    <a:lnTo>
                      <a:pt x="501" y="59"/>
                    </a:lnTo>
                    <a:lnTo>
                      <a:pt x="505" y="64"/>
                    </a:lnTo>
                    <a:lnTo>
                      <a:pt x="509" y="70"/>
                    </a:lnTo>
                    <a:lnTo>
                      <a:pt x="511" y="74"/>
                    </a:lnTo>
                    <a:lnTo>
                      <a:pt x="514" y="80"/>
                    </a:lnTo>
                    <a:lnTo>
                      <a:pt x="515" y="83"/>
                    </a:lnTo>
                    <a:lnTo>
                      <a:pt x="517" y="87"/>
                    </a:lnTo>
                    <a:lnTo>
                      <a:pt x="519" y="93"/>
                    </a:lnTo>
                    <a:lnTo>
                      <a:pt x="519" y="96"/>
                    </a:lnTo>
                    <a:lnTo>
                      <a:pt x="211" y="709"/>
                    </a:lnTo>
                    <a:lnTo>
                      <a:pt x="171" y="702"/>
                    </a:lnTo>
                    <a:lnTo>
                      <a:pt x="323" y="401"/>
                    </a:lnTo>
                    <a:lnTo>
                      <a:pt x="475" y="94"/>
                    </a:lnTo>
                    <a:lnTo>
                      <a:pt x="474" y="92"/>
                    </a:lnTo>
                    <a:lnTo>
                      <a:pt x="471" y="85"/>
                    </a:lnTo>
                    <a:lnTo>
                      <a:pt x="468" y="81"/>
                    </a:lnTo>
                    <a:lnTo>
                      <a:pt x="465" y="77"/>
                    </a:lnTo>
                    <a:lnTo>
                      <a:pt x="461" y="72"/>
                    </a:lnTo>
                    <a:lnTo>
                      <a:pt x="457" y="67"/>
                    </a:lnTo>
                    <a:lnTo>
                      <a:pt x="451" y="62"/>
                    </a:lnTo>
                    <a:lnTo>
                      <a:pt x="444" y="57"/>
                    </a:lnTo>
                    <a:lnTo>
                      <a:pt x="437" y="53"/>
                    </a:lnTo>
                    <a:lnTo>
                      <a:pt x="429" y="50"/>
                    </a:lnTo>
                    <a:lnTo>
                      <a:pt x="424" y="48"/>
                    </a:lnTo>
                    <a:lnTo>
                      <a:pt x="419" y="47"/>
                    </a:lnTo>
                    <a:lnTo>
                      <a:pt x="414" y="45"/>
                    </a:lnTo>
                    <a:lnTo>
                      <a:pt x="409" y="45"/>
                    </a:lnTo>
                    <a:lnTo>
                      <a:pt x="403" y="44"/>
                    </a:lnTo>
                    <a:lnTo>
                      <a:pt x="397" y="44"/>
                    </a:lnTo>
                    <a:lnTo>
                      <a:pt x="391" y="44"/>
                    </a:lnTo>
                    <a:lnTo>
                      <a:pt x="385" y="44"/>
                    </a:lnTo>
                    <a:lnTo>
                      <a:pt x="214" y="355"/>
                    </a:lnTo>
                    <a:lnTo>
                      <a:pt x="42" y="670"/>
                    </a:lnTo>
                    <a:lnTo>
                      <a:pt x="0" y="6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Freeform 187"/>
              <p:cNvSpPr>
                <a:spLocks/>
              </p:cNvSpPr>
              <p:nvPr/>
            </p:nvSpPr>
            <p:spPr bwMode="auto">
              <a:xfrm>
                <a:off x="2127" y="3697"/>
                <a:ext cx="91" cy="26"/>
              </a:xfrm>
              <a:custGeom>
                <a:avLst/>
                <a:gdLst>
                  <a:gd name="T0" fmla="*/ 0 w 365"/>
                  <a:gd name="T1" fmla="*/ 0 h 133"/>
                  <a:gd name="T2" fmla="*/ 0 w 365"/>
                  <a:gd name="T3" fmla="*/ 0 h 133"/>
                  <a:gd name="T4" fmla="*/ 0 w 365"/>
                  <a:gd name="T5" fmla="*/ 0 h 133"/>
                  <a:gd name="T6" fmla="*/ 0 w 365"/>
                  <a:gd name="T7" fmla="*/ 0 h 133"/>
                  <a:gd name="T8" fmla="*/ 0 w 365"/>
                  <a:gd name="T9" fmla="*/ 0 h 133"/>
                  <a:gd name="T10" fmla="*/ 0 w 365"/>
                  <a:gd name="T11" fmla="*/ 0 h 133"/>
                  <a:gd name="T12" fmla="*/ 1 w 365"/>
                  <a:gd name="T13" fmla="*/ 0 h 133"/>
                  <a:gd name="T14" fmla="*/ 1 w 365"/>
                  <a:gd name="T15" fmla="*/ 0 h 133"/>
                  <a:gd name="T16" fmla="*/ 1 w 365"/>
                  <a:gd name="T17" fmla="*/ 0 h 133"/>
                  <a:gd name="T18" fmla="*/ 1 w 365"/>
                  <a:gd name="T19" fmla="*/ 0 h 133"/>
                  <a:gd name="T20" fmla="*/ 1 w 365"/>
                  <a:gd name="T21" fmla="*/ 0 h 133"/>
                  <a:gd name="T22" fmla="*/ 1 w 365"/>
                  <a:gd name="T23" fmla="*/ 0 h 133"/>
                  <a:gd name="T24" fmla="*/ 1 w 365"/>
                  <a:gd name="T25" fmla="*/ 0 h 133"/>
                  <a:gd name="T26" fmla="*/ 1 w 365"/>
                  <a:gd name="T27" fmla="*/ 0 h 133"/>
                  <a:gd name="T28" fmla="*/ 1 w 365"/>
                  <a:gd name="T29" fmla="*/ 0 h 133"/>
                  <a:gd name="T30" fmla="*/ 1 w 365"/>
                  <a:gd name="T31" fmla="*/ 0 h 133"/>
                  <a:gd name="T32" fmla="*/ 1 w 365"/>
                  <a:gd name="T33" fmla="*/ 0 h 133"/>
                  <a:gd name="T34" fmla="*/ 1 w 365"/>
                  <a:gd name="T35" fmla="*/ 0 h 133"/>
                  <a:gd name="T36" fmla="*/ 1 w 365"/>
                  <a:gd name="T37" fmla="*/ 0 h 133"/>
                  <a:gd name="T38" fmla="*/ 1 w 365"/>
                  <a:gd name="T39" fmla="*/ 0 h 133"/>
                  <a:gd name="T40" fmla="*/ 1 w 365"/>
                  <a:gd name="T41" fmla="*/ 0 h 133"/>
                  <a:gd name="T42" fmla="*/ 1 w 365"/>
                  <a:gd name="T43" fmla="*/ 0 h 133"/>
                  <a:gd name="T44" fmla="*/ 1 w 365"/>
                  <a:gd name="T45" fmla="*/ 0 h 133"/>
                  <a:gd name="T46" fmla="*/ 1 w 365"/>
                  <a:gd name="T47" fmla="*/ 0 h 133"/>
                  <a:gd name="T48" fmla="*/ 1 w 365"/>
                  <a:gd name="T49" fmla="*/ 0 h 133"/>
                  <a:gd name="T50" fmla="*/ 1 w 365"/>
                  <a:gd name="T51" fmla="*/ 0 h 133"/>
                  <a:gd name="T52" fmla="*/ 1 w 365"/>
                  <a:gd name="T53" fmla="*/ 0 h 133"/>
                  <a:gd name="T54" fmla="*/ 1 w 365"/>
                  <a:gd name="T55" fmla="*/ 0 h 133"/>
                  <a:gd name="T56" fmla="*/ 1 w 365"/>
                  <a:gd name="T57" fmla="*/ 0 h 133"/>
                  <a:gd name="T58" fmla="*/ 1 w 365"/>
                  <a:gd name="T59" fmla="*/ 0 h 133"/>
                  <a:gd name="T60" fmla="*/ 1 w 365"/>
                  <a:gd name="T61" fmla="*/ 0 h 133"/>
                  <a:gd name="T62" fmla="*/ 1 w 365"/>
                  <a:gd name="T63" fmla="*/ 0 h 133"/>
                  <a:gd name="T64" fmla="*/ 0 w 365"/>
                  <a:gd name="T65" fmla="*/ 0 h 133"/>
                  <a:gd name="T66" fmla="*/ 0 w 365"/>
                  <a:gd name="T67" fmla="*/ 0 h 133"/>
                  <a:gd name="T68" fmla="*/ 0 w 365"/>
                  <a:gd name="T69" fmla="*/ 0 h 133"/>
                  <a:gd name="T70" fmla="*/ 0 w 365"/>
                  <a:gd name="T71" fmla="*/ 0 h 133"/>
                  <a:gd name="T72" fmla="*/ 0 w 365"/>
                  <a:gd name="T73" fmla="*/ 0 h 133"/>
                  <a:gd name="T74" fmla="*/ 0 w 365"/>
                  <a:gd name="T75" fmla="*/ 0 h 133"/>
                  <a:gd name="T76" fmla="*/ 0 w 365"/>
                  <a:gd name="T77" fmla="*/ 0 h 133"/>
                  <a:gd name="T78" fmla="*/ 0 w 365"/>
                  <a:gd name="T79" fmla="*/ 0 h 133"/>
                  <a:gd name="T80" fmla="*/ 0 w 365"/>
                  <a:gd name="T81" fmla="*/ 0 h 133"/>
                  <a:gd name="T82" fmla="*/ 0 w 365"/>
                  <a:gd name="T83" fmla="*/ 0 h 133"/>
                  <a:gd name="T84" fmla="*/ 0 w 365"/>
                  <a:gd name="T85" fmla="*/ 0 h 133"/>
                  <a:gd name="T86" fmla="*/ 1 w 365"/>
                  <a:gd name="T87" fmla="*/ 0 h 133"/>
                  <a:gd name="T88" fmla="*/ 1 w 365"/>
                  <a:gd name="T89" fmla="*/ 0 h 133"/>
                  <a:gd name="T90" fmla="*/ 1 w 365"/>
                  <a:gd name="T91" fmla="*/ 0 h 133"/>
                  <a:gd name="T92" fmla="*/ 1 w 365"/>
                  <a:gd name="T93" fmla="*/ 0 h 133"/>
                  <a:gd name="T94" fmla="*/ 1 w 365"/>
                  <a:gd name="T95" fmla="*/ 0 h 133"/>
                  <a:gd name="T96" fmla="*/ 1 w 365"/>
                  <a:gd name="T97" fmla="*/ 0 h 133"/>
                  <a:gd name="T98" fmla="*/ 0 w 365"/>
                  <a:gd name="T99" fmla="*/ 0 h 1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65"/>
                  <a:gd name="T151" fmla="*/ 0 h 133"/>
                  <a:gd name="T152" fmla="*/ 365 w 365"/>
                  <a:gd name="T153" fmla="*/ 133 h 1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65" h="133">
                    <a:moveTo>
                      <a:pt x="64" y="3"/>
                    </a:moveTo>
                    <a:lnTo>
                      <a:pt x="66" y="2"/>
                    </a:lnTo>
                    <a:lnTo>
                      <a:pt x="73" y="2"/>
                    </a:lnTo>
                    <a:lnTo>
                      <a:pt x="77" y="2"/>
                    </a:lnTo>
                    <a:lnTo>
                      <a:pt x="83" y="2"/>
                    </a:lnTo>
                    <a:lnTo>
                      <a:pt x="90" y="2"/>
                    </a:lnTo>
                    <a:lnTo>
                      <a:pt x="97" y="2"/>
                    </a:lnTo>
                    <a:lnTo>
                      <a:pt x="104" y="1"/>
                    </a:lnTo>
                    <a:lnTo>
                      <a:pt x="113" y="1"/>
                    </a:lnTo>
                    <a:lnTo>
                      <a:pt x="117" y="1"/>
                    </a:lnTo>
                    <a:lnTo>
                      <a:pt x="122" y="1"/>
                    </a:lnTo>
                    <a:lnTo>
                      <a:pt x="127" y="1"/>
                    </a:lnTo>
                    <a:lnTo>
                      <a:pt x="132" y="1"/>
                    </a:lnTo>
                    <a:lnTo>
                      <a:pt x="136" y="1"/>
                    </a:lnTo>
                    <a:lnTo>
                      <a:pt x="142" y="1"/>
                    </a:lnTo>
                    <a:lnTo>
                      <a:pt x="147" y="1"/>
                    </a:lnTo>
                    <a:lnTo>
                      <a:pt x="152" y="1"/>
                    </a:lnTo>
                    <a:lnTo>
                      <a:pt x="157" y="1"/>
                    </a:lnTo>
                    <a:lnTo>
                      <a:pt x="163" y="1"/>
                    </a:lnTo>
                    <a:lnTo>
                      <a:pt x="169" y="1"/>
                    </a:lnTo>
                    <a:lnTo>
                      <a:pt x="174" y="1"/>
                    </a:lnTo>
                    <a:lnTo>
                      <a:pt x="179" y="1"/>
                    </a:lnTo>
                    <a:lnTo>
                      <a:pt x="184" y="1"/>
                    </a:lnTo>
                    <a:lnTo>
                      <a:pt x="189" y="1"/>
                    </a:lnTo>
                    <a:lnTo>
                      <a:pt x="195" y="1"/>
                    </a:lnTo>
                    <a:lnTo>
                      <a:pt x="200" y="1"/>
                    </a:lnTo>
                    <a:lnTo>
                      <a:pt x="205" y="1"/>
                    </a:lnTo>
                    <a:lnTo>
                      <a:pt x="210" y="1"/>
                    </a:lnTo>
                    <a:lnTo>
                      <a:pt x="216" y="1"/>
                    </a:lnTo>
                    <a:lnTo>
                      <a:pt x="221" y="0"/>
                    </a:lnTo>
                    <a:lnTo>
                      <a:pt x="226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1" y="0"/>
                    </a:lnTo>
                    <a:lnTo>
                      <a:pt x="246" y="0"/>
                    </a:lnTo>
                    <a:lnTo>
                      <a:pt x="251" y="0"/>
                    </a:lnTo>
                    <a:lnTo>
                      <a:pt x="255" y="0"/>
                    </a:lnTo>
                    <a:lnTo>
                      <a:pt x="264" y="0"/>
                    </a:lnTo>
                    <a:lnTo>
                      <a:pt x="273" y="0"/>
                    </a:lnTo>
                    <a:lnTo>
                      <a:pt x="281" y="0"/>
                    </a:lnTo>
                    <a:lnTo>
                      <a:pt x="288" y="0"/>
                    </a:lnTo>
                    <a:lnTo>
                      <a:pt x="293" y="0"/>
                    </a:lnTo>
                    <a:lnTo>
                      <a:pt x="299" y="0"/>
                    </a:lnTo>
                    <a:lnTo>
                      <a:pt x="304" y="0"/>
                    </a:lnTo>
                    <a:lnTo>
                      <a:pt x="308" y="0"/>
                    </a:lnTo>
                    <a:lnTo>
                      <a:pt x="313" y="0"/>
                    </a:lnTo>
                    <a:lnTo>
                      <a:pt x="319" y="1"/>
                    </a:lnTo>
                    <a:lnTo>
                      <a:pt x="324" y="1"/>
                    </a:lnTo>
                    <a:lnTo>
                      <a:pt x="329" y="4"/>
                    </a:lnTo>
                    <a:lnTo>
                      <a:pt x="333" y="6"/>
                    </a:lnTo>
                    <a:lnTo>
                      <a:pt x="338" y="8"/>
                    </a:lnTo>
                    <a:lnTo>
                      <a:pt x="342" y="10"/>
                    </a:lnTo>
                    <a:lnTo>
                      <a:pt x="347" y="16"/>
                    </a:lnTo>
                    <a:lnTo>
                      <a:pt x="351" y="18"/>
                    </a:lnTo>
                    <a:lnTo>
                      <a:pt x="354" y="22"/>
                    </a:lnTo>
                    <a:lnTo>
                      <a:pt x="356" y="27"/>
                    </a:lnTo>
                    <a:lnTo>
                      <a:pt x="360" y="33"/>
                    </a:lnTo>
                    <a:lnTo>
                      <a:pt x="361" y="38"/>
                    </a:lnTo>
                    <a:lnTo>
                      <a:pt x="363" y="43"/>
                    </a:lnTo>
                    <a:lnTo>
                      <a:pt x="364" y="50"/>
                    </a:lnTo>
                    <a:lnTo>
                      <a:pt x="365" y="56"/>
                    </a:lnTo>
                    <a:lnTo>
                      <a:pt x="365" y="63"/>
                    </a:lnTo>
                    <a:lnTo>
                      <a:pt x="365" y="69"/>
                    </a:lnTo>
                    <a:lnTo>
                      <a:pt x="363" y="75"/>
                    </a:lnTo>
                    <a:lnTo>
                      <a:pt x="362" y="83"/>
                    </a:lnTo>
                    <a:lnTo>
                      <a:pt x="360" y="88"/>
                    </a:lnTo>
                    <a:lnTo>
                      <a:pt x="357" y="95"/>
                    </a:lnTo>
                    <a:lnTo>
                      <a:pt x="354" y="101"/>
                    </a:lnTo>
                    <a:lnTo>
                      <a:pt x="351" y="107"/>
                    </a:lnTo>
                    <a:lnTo>
                      <a:pt x="346" y="112"/>
                    </a:lnTo>
                    <a:lnTo>
                      <a:pt x="341" y="117"/>
                    </a:lnTo>
                    <a:lnTo>
                      <a:pt x="335" y="121"/>
                    </a:lnTo>
                    <a:lnTo>
                      <a:pt x="329" y="125"/>
                    </a:lnTo>
                    <a:lnTo>
                      <a:pt x="322" y="128"/>
                    </a:lnTo>
                    <a:lnTo>
                      <a:pt x="315" y="131"/>
                    </a:lnTo>
                    <a:lnTo>
                      <a:pt x="306" y="132"/>
                    </a:lnTo>
                    <a:lnTo>
                      <a:pt x="297" y="133"/>
                    </a:lnTo>
                    <a:lnTo>
                      <a:pt x="291" y="132"/>
                    </a:lnTo>
                    <a:lnTo>
                      <a:pt x="284" y="132"/>
                    </a:lnTo>
                    <a:lnTo>
                      <a:pt x="275" y="132"/>
                    </a:lnTo>
                    <a:lnTo>
                      <a:pt x="268" y="132"/>
                    </a:lnTo>
                    <a:lnTo>
                      <a:pt x="263" y="132"/>
                    </a:lnTo>
                    <a:lnTo>
                      <a:pt x="258" y="132"/>
                    </a:lnTo>
                    <a:lnTo>
                      <a:pt x="253" y="132"/>
                    </a:lnTo>
                    <a:lnTo>
                      <a:pt x="248" y="132"/>
                    </a:lnTo>
                    <a:lnTo>
                      <a:pt x="242" y="132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7" y="132"/>
                    </a:lnTo>
                    <a:lnTo>
                      <a:pt x="220" y="132"/>
                    </a:lnTo>
                    <a:lnTo>
                      <a:pt x="215" y="132"/>
                    </a:lnTo>
                    <a:lnTo>
                      <a:pt x="208" y="132"/>
                    </a:lnTo>
                    <a:lnTo>
                      <a:pt x="202" y="132"/>
                    </a:lnTo>
                    <a:lnTo>
                      <a:pt x="196" y="132"/>
                    </a:lnTo>
                    <a:lnTo>
                      <a:pt x="190" y="132"/>
                    </a:lnTo>
                    <a:lnTo>
                      <a:pt x="184" y="132"/>
                    </a:lnTo>
                    <a:lnTo>
                      <a:pt x="178" y="132"/>
                    </a:lnTo>
                    <a:lnTo>
                      <a:pt x="171" y="131"/>
                    </a:lnTo>
                    <a:lnTo>
                      <a:pt x="165" y="131"/>
                    </a:lnTo>
                    <a:lnTo>
                      <a:pt x="158" y="131"/>
                    </a:lnTo>
                    <a:lnTo>
                      <a:pt x="152" y="131"/>
                    </a:lnTo>
                    <a:lnTo>
                      <a:pt x="146" y="131"/>
                    </a:lnTo>
                    <a:lnTo>
                      <a:pt x="140" y="131"/>
                    </a:lnTo>
                    <a:lnTo>
                      <a:pt x="132" y="131"/>
                    </a:lnTo>
                    <a:lnTo>
                      <a:pt x="127" y="131"/>
                    </a:lnTo>
                    <a:lnTo>
                      <a:pt x="119" y="130"/>
                    </a:lnTo>
                    <a:lnTo>
                      <a:pt x="114" y="130"/>
                    </a:lnTo>
                    <a:lnTo>
                      <a:pt x="107" y="130"/>
                    </a:lnTo>
                    <a:lnTo>
                      <a:pt x="101" y="130"/>
                    </a:lnTo>
                    <a:lnTo>
                      <a:pt x="95" y="129"/>
                    </a:lnTo>
                    <a:lnTo>
                      <a:pt x="89" y="129"/>
                    </a:lnTo>
                    <a:lnTo>
                      <a:pt x="83" y="129"/>
                    </a:lnTo>
                    <a:lnTo>
                      <a:pt x="78" y="129"/>
                    </a:lnTo>
                    <a:lnTo>
                      <a:pt x="72" y="128"/>
                    </a:lnTo>
                    <a:lnTo>
                      <a:pt x="66" y="128"/>
                    </a:lnTo>
                    <a:lnTo>
                      <a:pt x="61" y="128"/>
                    </a:lnTo>
                    <a:lnTo>
                      <a:pt x="56" y="128"/>
                    </a:lnTo>
                    <a:lnTo>
                      <a:pt x="50" y="128"/>
                    </a:lnTo>
                    <a:lnTo>
                      <a:pt x="46" y="128"/>
                    </a:lnTo>
                    <a:lnTo>
                      <a:pt x="41" y="128"/>
                    </a:lnTo>
                    <a:lnTo>
                      <a:pt x="37" y="128"/>
                    </a:lnTo>
                    <a:lnTo>
                      <a:pt x="28" y="128"/>
                    </a:lnTo>
                    <a:lnTo>
                      <a:pt x="21" y="128"/>
                    </a:lnTo>
                    <a:lnTo>
                      <a:pt x="14" y="128"/>
                    </a:lnTo>
                    <a:lnTo>
                      <a:pt x="9" y="128"/>
                    </a:lnTo>
                    <a:lnTo>
                      <a:pt x="5" y="128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0" y="88"/>
                    </a:lnTo>
                    <a:lnTo>
                      <a:pt x="292" y="96"/>
                    </a:lnTo>
                    <a:lnTo>
                      <a:pt x="293" y="95"/>
                    </a:lnTo>
                    <a:lnTo>
                      <a:pt x="298" y="93"/>
                    </a:lnTo>
                    <a:lnTo>
                      <a:pt x="304" y="92"/>
                    </a:lnTo>
                    <a:lnTo>
                      <a:pt x="312" y="89"/>
                    </a:lnTo>
                    <a:lnTo>
                      <a:pt x="319" y="85"/>
                    </a:lnTo>
                    <a:lnTo>
                      <a:pt x="326" y="80"/>
                    </a:lnTo>
                    <a:lnTo>
                      <a:pt x="328" y="75"/>
                    </a:lnTo>
                    <a:lnTo>
                      <a:pt x="330" y="72"/>
                    </a:lnTo>
                    <a:lnTo>
                      <a:pt x="331" y="67"/>
                    </a:lnTo>
                    <a:lnTo>
                      <a:pt x="332" y="63"/>
                    </a:lnTo>
                    <a:lnTo>
                      <a:pt x="331" y="56"/>
                    </a:lnTo>
                    <a:lnTo>
                      <a:pt x="330" y="52"/>
                    </a:lnTo>
                    <a:lnTo>
                      <a:pt x="329" y="48"/>
                    </a:lnTo>
                    <a:lnTo>
                      <a:pt x="328" y="44"/>
                    </a:lnTo>
                    <a:lnTo>
                      <a:pt x="323" y="39"/>
                    </a:lnTo>
                    <a:lnTo>
                      <a:pt x="319" y="36"/>
                    </a:lnTo>
                    <a:lnTo>
                      <a:pt x="314" y="34"/>
                    </a:lnTo>
                    <a:lnTo>
                      <a:pt x="310" y="33"/>
                    </a:lnTo>
                    <a:lnTo>
                      <a:pt x="306" y="33"/>
                    </a:lnTo>
                    <a:lnTo>
                      <a:pt x="35" y="42"/>
                    </a:lnTo>
                    <a:lnTo>
                      <a:pt x="64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Freeform 188"/>
              <p:cNvSpPr>
                <a:spLocks/>
              </p:cNvSpPr>
              <p:nvPr/>
            </p:nvSpPr>
            <p:spPr bwMode="auto">
              <a:xfrm>
                <a:off x="2211" y="3639"/>
                <a:ext cx="25" cy="46"/>
              </a:xfrm>
              <a:custGeom>
                <a:avLst/>
                <a:gdLst>
                  <a:gd name="T0" fmla="*/ 1 w 100"/>
                  <a:gd name="T1" fmla="*/ 0 h 228"/>
                  <a:gd name="T2" fmla="*/ 1 w 100"/>
                  <a:gd name="T3" fmla="*/ 0 h 228"/>
                  <a:gd name="T4" fmla="*/ 0 w 100"/>
                  <a:gd name="T5" fmla="*/ 0 h 228"/>
                  <a:gd name="T6" fmla="*/ 0 w 100"/>
                  <a:gd name="T7" fmla="*/ 0 h 228"/>
                  <a:gd name="T8" fmla="*/ 0 w 100"/>
                  <a:gd name="T9" fmla="*/ 0 h 228"/>
                  <a:gd name="T10" fmla="*/ 0 w 100"/>
                  <a:gd name="T11" fmla="*/ 0 h 228"/>
                  <a:gd name="T12" fmla="*/ 0 w 100"/>
                  <a:gd name="T13" fmla="*/ 0 h 228"/>
                  <a:gd name="T14" fmla="*/ 0 w 100"/>
                  <a:gd name="T15" fmla="*/ 0 h 228"/>
                  <a:gd name="T16" fmla="*/ 0 w 100"/>
                  <a:gd name="T17" fmla="*/ 0 h 228"/>
                  <a:gd name="T18" fmla="*/ 0 w 100"/>
                  <a:gd name="T19" fmla="*/ 0 h 228"/>
                  <a:gd name="T20" fmla="*/ 0 w 100"/>
                  <a:gd name="T21" fmla="*/ 0 h 228"/>
                  <a:gd name="T22" fmla="*/ 0 w 100"/>
                  <a:gd name="T23" fmla="*/ 0 h 228"/>
                  <a:gd name="T24" fmla="*/ 0 w 100"/>
                  <a:gd name="T25" fmla="*/ 0 h 228"/>
                  <a:gd name="T26" fmla="*/ 0 w 100"/>
                  <a:gd name="T27" fmla="*/ 0 h 228"/>
                  <a:gd name="T28" fmla="*/ 0 w 100"/>
                  <a:gd name="T29" fmla="*/ 0 h 228"/>
                  <a:gd name="T30" fmla="*/ 0 w 100"/>
                  <a:gd name="T31" fmla="*/ 0 h 228"/>
                  <a:gd name="T32" fmla="*/ 0 w 100"/>
                  <a:gd name="T33" fmla="*/ 0 h 228"/>
                  <a:gd name="T34" fmla="*/ 1 w 100"/>
                  <a:gd name="T35" fmla="*/ 0 h 228"/>
                  <a:gd name="T36" fmla="*/ 1 w 100"/>
                  <a:gd name="T37" fmla="*/ 0 h 2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0"/>
                  <a:gd name="T58" fmla="*/ 0 h 228"/>
                  <a:gd name="T59" fmla="*/ 100 w 100"/>
                  <a:gd name="T60" fmla="*/ 228 h 2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0" h="228">
                    <a:moveTo>
                      <a:pt x="94" y="25"/>
                    </a:moveTo>
                    <a:lnTo>
                      <a:pt x="100" y="223"/>
                    </a:lnTo>
                    <a:lnTo>
                      <a:pt x="74" y="220"/>
                    </a:lnTo>
                    <a:lnTo>
                      <a:pt x="71" y="28"/>
                    </a:lnTo>
                    <a:lnTo>
                      <a:pt x="69" y="27"/>
                    </a:lnTo>
                    <a:lnTo>
                      <a:pt x="65" y="26"/>
                    </a:lnTo>
                    <a:lnTo>
                      <a:pt x="59" y="25"/>
                    </a:lnTo>
                    <a:lnTo>
                      <a:pt x="53" y="25"/>
                    </a:lnTo>
                    <a:lnTo>
                      <a:pt x="44" y="25"/>
                    </a:lnTo>
                    <a:lnTo>
                      <a:pt x="37" y="25"/>
                    </a:lnTo>
                    <a:lnTo>
                      <a:pt x="29" y="26"/>
                    </a:lnTo>
                    <a:lnTo>
                      <a:pt x="23" y="30"/>
                    </a:lnTo>
                    <a:lnTo>
                      <a:pt x="24" y="220"/>
                    </a:lnTo>
                    <a:lnTo>
                      <a:pt x="0" y="228"/>
                    </a:lnTo>
                    <a:lnTo>
                      <a:pt x="5" y="12"/>
                    </a:lnTo>
                    <a:lnTo>
                      <a:pt x="36" y="1"/>
                    </a:lnTo>
                    <a:lnTo>
                      <a:pt x="65" y="0"/>
                    </a:lnTo>
                    <a:lnTo>
                      <a:pt x="94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Freeform 189"/>
              <p:cNvSpPr>
                <a:spLocks/>
              </p:cNvSpPr>
              <p:nvPr/>
            </p:nvSpPr>
            <p:spPr bwMode="auto">
              <a:xfrm>
                <a:off x="2196" y="3691"/>
                <a:ext cx="43" cy="6"/>
              </a:xfrm>
              <a:custGeom>
                <a:avLst/>
                <a:gdLst>
                  <a:gd name="T0" fmla="*/ 0 w 172"/>
                  <a:gd name="T1" fmla="*/ 0 h 30"/>
                  <a:gd name="T2" fmla="*/ 0 w 172"/>
                  <a:gd name="T3" fmla="*/ 0 h 30"/>
                  <a:gd name="T4" fmla="*/ 0 w 172"/>
                  <a:gd name="T5" fmla="*/ 0 h 30"/>
                  <a:gd name="T6" fmla="*/ 0 w 172"/>
                  <a:gd name="T7" fmla="*/ 0 h 30"/>
                  <a:gd name="T8" fmla="*/ 0 w 172"/>
                  <a:gd name="T9" fmla="*/ 0 h 30"/>
                  <a:gd name="T10" fmla="*/ 1 w 172"/>
                  <a:gd name="T11" fmla="*/ 0 h 30"/>
                  <a:gd name="T12" fmla="*/ 1 w 172"/>
                  <a:gd name="T13" fmla="*/ 0 h 30"/>
                  <a:gd name="T14" fmla="*/ 0 w 172"/>
                  <a:gd name="T15" fmla="*/ 0 h 30"/>
                  <a:gd name="T16" fmla="*/ 0 w 172"/>
                  <a:gd name="T17" fmla="*/ 0 h 30"/>
                  <a:gd name="T18" fmla="*/ 0 w 172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2"/>
                  <a:gd name="T31" fmla="*/ 0 h 30"/>
                  <a:gd name="T32" fmla="*/ 172 w 172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2" h="30">
                    <a:moveTo>
                      <a:pt x="0" y="17"/>
                    </a:moveTo>
                    <a:lnTo>
                      <a:pt x="31" y="17"/>
                    </a:lnTo>
                    <a:lnTo>
                      <a:pt x="53" y="17"/>
                    </a:lnTo>
                    <a:lnTo>
                      <a:pt x="68" y="25"/>
                    </a:lnTo>
                    <a:lnTo>
                      <a:pt x="75" y="30"/>
                    </a:lnTo>
                    <a:lnTo>
                      <a:pt x="172" y="2"/>
                    </a:lnTo>
                    <a:lnTo>
                      <a:pt x="94" y="6"/>
                    </a:lnTo>
                    <a:lnTo>
                      <a:pt x="40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Freeform 190"/>
              <p:cNvSpPr>
                <a:spLocks/>
              </p:cNvSpPr>
              <p:nvPr/>
            </p:nvSpPr>
            <p:spPr bwMode="auto">
              <a:xfrm>
                <a:off x="2211" y="3687"/>
                <a:ext cx="31" cy="3"/>
              </a:xfrm>
              <a:custGeom>
                <a:avLst/>
                <a:gdLst>
                  <a:gd name="T0" fmla="*/ 0 w 123"/>
                  <a:gd name="T1" fmla="*/ 0 h 13"/>
                  <a:gd name="T2" fmla="*/ 0 w 123"/>
                  <a:gd name="T3" fmla="*/ 0 h 13"/>
                  <a:gd name="T4" fmla="*/ 0 w 123"/>
                  <a:gd name="T5" fmla="*/ 0 h 13"/>
                  <a:gd name="T6" fmla="*/ 0 w 123"/>
                  <a:gd name="T7" fmla="*/ 0 h 13"/>
                  <a:gd name="T8" fmla="*/ 0 w 123"/>
                  <a:gd name="T9" fmla="*/ 0 h 13"/>
                  <a:gd name="T10" fmla="*/ 1 w 123"/>
                  <a:gd name="T11" fmla="*/ 0 h 13"/>
                  <a:gd name="T12" fmla="*/ 0 w 123"/>
                  <a:gd name="T13" fmla="*/ 0 h 13"/>
                  <a:gd name="T14" fmla="*/ 0 w 123"/>
                  <a:gd name="T15" fmla="*/ 0 h 13"/>
                  <a:gd name="T16" fmla="*/ 0 w 123"/>
                  <a:gd name="T17" fmla="*/ 0 h 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13"/>
                  <a:gd name="T29" fmla="*/ 123 w 123"/>
                  <a:gd name="T30" fmla="*/ 13 h 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13">
                    <a:moveTo>
                      <a:pt x="0" y="8"/>
                    </a:moveTo>
                    <a:lnTo>
                      <a:pt x="18" y="0"/>
                    </a:lnTo>
                    <a:lnTo>
                      <a:pt x="38" y="4"/>
                    </a:lnTo>
                    <a:lnTo>
                      <a:pt x="63" y="6"/>
                    </a:lnTo>
                    <a:lnTo>
                      <a:pt x="82" y="4"/>
                    </a:lnTo>
                    <a:lnTo>
                      <a:pt x="123" y="13"/>
                    </a:lnTo>
                    <a:lnTo>
                      <a:pt x="37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484" name="Picture 4"/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735" y="3784125"/>
            <a:ext cx="846346" cy="88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8" name="Straight Connector 487"/>
          <p:cNvCxnSpPr/>
          <p:nvPr/>
        </p:nvCxnSpPr>
        <p:spPr>
          <a:xfrm>
            <a:off x="3531167" y="2943816"/>
            <a:ext cx="0" cy="2926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正方形/長方形 29"/>
          <p:cNvSpPr>
            <a:spLocks noChangeArrowheads="1"/>
          </p:cNvSpPr>
          <p:nvPr/>
        </p:nvSpPr>
        <p:spPr bwMode="auto">
          <a:xfrm>
            <a:off x="3351916" y="6255586"/>
            <a:ext cx="29679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sz="1200" dirty="0" err="1" smtClean="0">
                <a:ea typeface="ＭＳ Ｐゴシック" panose="020B0600070205080204" pitchFamily="34" charset="-128"/>
              </a:rPr>
              <a:t>Butsuryu</a:t>
            </a:r>
            <a:r>
              <a:rPr lang="en-US" altLang="ja-JP" sz="1200" dirty="0" smtClean="0">
                <a:ea typeface="ＭＳ Ｐゴシック" panose="020B0600070205080204" pitchFamily="34" charset="-128"/>
              </a:rPr>
              <a:t> innovation (</a:t>
            </a:r>
            <a:r>
              <a:rPr lang="en-US" altLang="ja-JP" sz="1200" dirty="0" err="1" smtClean="0">
                <a:ea typeface="ＭＳ Ｐゴシック" panose="020B0600070205080204" pitchFamily="34" charset="-128"/>
              </a:rPr>
              <a:t>Inplant</a:t>
            </a:r>
            <a:r>
              <a:rPr lang="en-US" altLang="ja-JP" sz="1200" dirty="0" smtClean="0">
                <a:ea typeface="ＭＳ Ｐゴシック" panose="020B0600070205080204" pitchFamily="34" charset="-128"/>
              </a:rPr>
              <a:t> &amp; Supplier)</a:t>
            </a:r>
          </a:p>
          <a:p>
            <a:pPr>
              <a:spcBef>
                <a:spcPct val="0"/>
              </a:spcBef>
              <a:buNone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    </a:t>
            </a:r>
            <a:r>
              <a:rPr lang="en-US" altLang="ja-JP" sz="1200" dirty="0" err="1" smtClean="0">
                <a:ea typeface="ＭＳ Ｐゴシック" panose="020B0600070205080204" pitchFamily="34" charset="-128"/>
              </a:rPr>
              <a:t>MOQ&amp;B.Lable</a:t>
            </a:r>
            <a:endParaRPr lang="en-US" altLang="ja-JP" sz="1200" dirty="0" smtClean="0">
              <a:ea typeface="ＭＳ Ｐゴシック" panose="020B0600070205080204" pitchFamily="34" charset="-128"/>
            </a:endParaRP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Set up STD time for </a:t>
            </a:r>
            <a:r>
              <a:rPr lang="en-US" altLang="ja-JP" sz="1200" dirty="0" err="1" smtClean="0">
                <a:ea typeface="ＭＳ Ｐゴシック" panose="020B0600070205080204" pitchFamily="34" charset="-128"/>
              </a:rPr>
              <a:t>Butsuryu</a:t>
            </a:r>
            <a:r>
              <a:rPr lang="en-US" altLang="ja-JP" sz="1200" dirty="0" smtClean="0">
                <a:ea typeface="ＭＳ Ｐゴシック" panose="020B0600070205080204" pitchFamily="34" charset="-128"/>
              </a:rPr>
              <a:t> (B-BOM)</a:t>
            </a:r>
          </a:p>
        </p:txBody>
      </p:sp>
      <p:sp>
        <p:nvSpPr>
          <p:cNvPr id="491" name="正方形/長方形 29"/>
          <p:cNvSpPr>
            <a:spLocks noChangeArrowheads="1"/>
          </p:cNvSpPr>
          <p:nvPr/>
        </p:nvSpPr>
        <p:spPr bwMode="auto">
          <a:xfrm>
            <a:off x="2278219" y="4985835"/>
            <a:ext cx="27590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Build up STD box size/Kit box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Campaign DPS supplier box changing </a:t>
            </a:r>
          </a:p>
          <a:p>
            <a:pPr>
              <a:spcBef>
                <a:spcPct val="0"/>
              </a:spcBef>
              <a:buNone/>
            </a:pPr>
            <a:r>
              <a:rPr lang="en-US" altLang="ja-JP" sz="1200" dirty="0">
                <a:ea typeface="ＭＳ Ｐゴシック" panose="020B0600070205080204" pitchFamily="34" charset="-128"/>
              </a:rPr>
              <a:t> </a:t>
            </a:r>
            <a:r>
              <a:rPr lang="en-US" altLang="ja-JP" sz="1200" dirty="0" smtClean="0">
                <a:ea typeface="ＭＳ Ｐゴシック" panose="020B0600070205080204" pitchFamily="34" charset="-128"/>
              </a:rPr>
              <a:t>   (Carton-&gt;</a:t>
            </a:r>
            <a:r>
              <a:rPr lang="en-US" altLang="ja-JP" sz="1200" dirty="0" err="1" smtClean="0">
                <a:ea typeface="ＭＳ Ｐゴシック" panose="020B0600070205080204" pitchFamily="34" charset="-128"/>
              </a:rPr>
              <a:t>Danpla</a:t>
            </a:r>
            <a:r>
              <a:rPr lang="en-US" altLang="ja-JP" sz="1200" dirty="0" smtClean="0">
                <a:ea typeface="ＭＳ Ｐゴシック" panose="020B0600070205080204" pitchFamily="34" charset="-128"/>
              </a:rPr>
              <a:t>/Plastic box)</a:t>
            </a:r>
          </a:p>
        </p:txBody>
      </p:sp>
      <p:pic>
        <p:nvPicPr>
          <p:cNvPr id="492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1533" y="5643245"/>
            <a:ext cx="889484" cy="652288"/>
          </a:xfrm>
          <a:prstGeom prst="rect">
            <a:avLst/>
          </a:prstGeom>
          <a:noFill/>
          <a:ln>
            <a:noFill/>
          </a:ln>
          <a:extLst/>
        </p:spPr>
      </p:pic>
      <p:grpSp>
        <p:nvGrpSpPr>
          <p:cNvPr id="493" name="Group 492"/>
          <p:cNvGrpSpPr/>
          <p:nvPr/>
        </p:nvGrpSpPr>
        <p:grpSpPr>
          <a:xfrm rot="10800000" flipV="1">
            <a:off x="4315416" y="5513085"/>
            <a:ext cx="1371599" cy="685800"/>
            <a:chOff x="4304554" y="4039480"/>
            <a:chExt cx="1294011" cy="342915"/>
          </a:xfrm>
          <a:solidFill>
            <a:schemeClr val="bg1"/>
          </a:solidFill>
        </p:grpSpPr>
        <p:pic>
          <p:nvPicPr>
            <p:cNvPr id="494" name="Picture 6774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88929" y="4039480"/>
              <a:ext cx="409636" cy="342915"/>
            </a:xfrm>
            <a:prstGeom prst="rect">
              <a:avLst/>
            </a:prstGeom>
            <a:grpFill/>
            <a:ln>
              <a:noFill/>
            </a:ln>
          </p:spPr>
        </p:pic>
        <p:grpSp>
          <p:nvGrpSpPr>
            <p:cNvPr id="495" name="Group 494"/>
            <p:cNvGrpSpPr/>
            <p:nvPr/>
          </p:nvGrpSpPr>
          <p:grpSpPr>
            <a:xfrm>
              <a:off x="4304554" y="4101780"/>
              <a:ext cx="925764" cy="239543"/>
              <a:chOff x="1533260" y="7654832"/>
              <a:chExt cx="1326520" cy="649865"/>
            </a:xfrm>
            <a:grpFill/>
          </p:grpSpPr>
          <p:grpSp>
            <p:nvGrpSpPr>
              <p:cNvPr id="496" name="Group 495"/>
              <p:cNvGrpSpPr/>
              <p:nvPr/>
            </p:nvGrpSpPr>
            <p:grpSpPr>
              <a:xfrm>
                <a:off x="1533260" y="7678539"/>
                <a:ext cx="663260" cy="626158"/>
                <a:chOff x="2682586" y="7228865"/>
                <a:chExt cx="1152303" cy="841499"/>
              </a:xfrm>
              <a:grpFill/>
            </p:grpSpPr>
            <p:sp>
              <p:nvSpPr>
                <p:cNvPr id="511" name="AutoShape 11"/>
                <p:cNvSpPr>
                  <a:spLocks noChangeArrowheads="1"/>
                </p:cNvSpPr>
                <p:nvPr/>
              </p:nvSpPr>
              <p:spPr bwMode="auto">
                <a:xfrm>
                  <a:off x="2682586" y="7817725"/>
                  <a:ext cx="1013150" cy="106109"/>
                </a:xfrm>
                <a:prstGeom prst="cube">
                  <a:avLst>
                    <a:gd name="adj" fmla="val 68611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.VnAvant" pitchFamily="34" charset="0"/>
                  </a:endParaRPr>
                </a:p>
              </p:txBody>
            </p:sp>
            <p:grpSp>
              <p:nvGrpSpPr>
                <p:cNvPr id="512" name="Group 656"/>
                <p:cNvGrpSpPr>
                  <a:grpSpLocks/>
                </p:cNvGrpSpPr>
                <p:nvPr/>
              </p:nvGrpSpPr>
              <p:grpSpPr bwMode="auto">
                <a:xfrm>
                  <a:off x="2772394" y="7651696"/>
                  <a:ext cx="903696" cy="239682"/>
                  <a:chOff x="192" y="848"/>
                  <a:chExt cx="1288" cy="576"/>
                </a:xfrm>
                <a:grpFill/>
              </p:grpSpPr>
              <p:sp>
                <p:nvSpPr>
                  <p:cNvPr id="522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848"/>
                    <a:ext cx="720" cy="576"/>
                  </a:xfrm>
                  <a:prstGeom prst="cube">
                    <a:avLst>
                      <a:gd name="adj" fmla="val 27778"/>
                    </a:avLst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>
                      <a:latin typeface=".VnAvant" pitchFamily="34" charset="0"/>
                    </a:endParaRPr>
                  </a:p>
                </p:txBody>
              </p:sp>
              <p:sp>
                <p:nvSpPr>
                  <p:cNvPr id="523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760" y="848"/>
                    <a:ext cx="720" cy="576"/>
                  </a:xfrm>
                  <a:prstGeom prst="cube">
                    <a:avLst>
                      <a:gd name="adj" fmla="val 27778"/>
                    </a:avLst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>
                      <a:latin typeface=".VnAvant" pitchFamily="34" charset="0"/>
                    </a:endParaRPr>
                  </a:p>
                </p:txBody>
              </p:sp>
            </p:grpSp>
            <p:grpSp>
              <p:nvGrpSpPr>
                <p:cNvPr id="513" name="Group 657"/>
                <p:cNvGrpSpPr>
                  <a:grpSpLocks/>
                </p:cNvGrpSpPr>
                <p:nvPr/>
              </p:nvGrpSpPr>
              <p:grpSpPr bwMode="auto">
                <a:xfrm>
                  <a:off x="2772394" y="7475263"/>
                  <a:ext cx="903696" cy="239682"/>
                  <a:chOff x="192" y="424"/>
                  <a:chExt cx="1288" cy="576"/>
                </a:xfrm>
                <a:grpFill/>
              </p:grpSpPr>
              <p:sp>
                <p:nvSpPr>
                  <p:cNvPr id="520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424"/>
                    <a:ext cx="720" cy="576"/>
                  </a:xfrm>
                  <a:prstGeom prst="cube">
                    <a:avLst>
                      <a:gd name="adj" fmla="val 27778"/>
                    </a:avLst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>
                      <a:latin typeface=".VnAvant" pitchFamily="34" charset="0"/>
                    </a:endParaRPr>
                  </a:p>
                </p:txBody>
              </p:sp>
              <p:sp>
                <p:nvSpPr>
                  <p:cNvPr id="521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760" y="424"/>
                    <a:ext cx="720" cy="576"/>
                  </a:xfrm>
                  <a:prstGeom prst="cube">
                    <a:avLst>
                      <a:gd name="adj" fmla="val 27778"/>
                    </a:avLst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>
                      <a:latin typeface=".VnAvant" pitchFamily="34" charset="0"/>
                    </a:endParaRPr>
                  </a:p>
                </p:txBody>
              </p:sp>
            </p:grpSp>
            <p:sp>
              <p:nvSpPr>
                <p:cNvPr id="514" name="AutoShape 24"/>
                <p:cNvSpPr>
                  <a:spLocks noChangeArrowheads="1"/>
                </p:cNvSpPr>
                <p:nvPr/>
              </p:nvSpPr>
              <p:spPr bwMode="auto">
                <a:xfrm>
                  <a:off x="2772394" y="7298830"/>
                  <a:ext cx="505172" cy="239682"/>
                </a:xfrm>
                <a:prstGeom prst="cube">
                  <a:avLst>
                    <a:gd name="adj" fmla="val 27778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.VnAvant" pitchFamily="34" charset="0"/>
                  </a:endParaRPr>
                </a:p>
              </p:txBody>
            </p:sp>
            <p:sp>
              <p:nvSpPr>
                <p:cNvPr id="515" name="AutoShape 26"/>
                <p:cNvSpPr>
                  <a:spLocks noChangeArrowheads="1"/>
                </p:cNvSpPr>
                <p:nvPr/>
              </p:nvSpPr>
              <p:spPr bwMode="auto">
                <a:xfrm>
                  <a:off x="3170919" y="7298830"/>
                  <a:ext cx="505172" cy="239682"/>
                </a:xfrm>
                <a:prstGeom prst="cube">
                  <a:avLst>
                    <a:gd name="adj" fmla="val 27778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.VnAvant" pitchFamily="34" charset="0"/>
                  </a:endParaRPr>
                </a:p>
              </p:txBody>
            </p:sp>
            <p:sp>
              <p:nvSpPr>
                <p:cNvPr id="516" name="Arc 515"/>
                <p:cNvSpPr/>
                <p:nvPr/>
              </p:nvSpPr>
              <p:spPr>
                <a:xfrm rot="10506562" flipV="1">
                  <a:off x="3371774" y="7764066"/>
                  <a:ext cx="463115" cy="287079"/>
                </a:xfrm>
                <a:prstGeom prst="arc">
                  <a:avLst/>
                </a:prstGeom>
                <a:grp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Rounded Rectangle 516"/>
                <p:cNvSpPr/>
                <p:nvPr/>
              </p:nvSpPr>
              <p:spPr>
                <a:xfrm>
                  <a:off x="3603839" y="7228865"/>
                  <a:ext cx="71260" cy="666004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>
                <a:xfrm>
                  <a:off x="2811002" y="7923834"/>
                  <a:ext cx="161306" cy="14653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9" name="Oval 518"/>
                <p:cNvSpPr/>
                <p:nvPr/>
              </p:nvSpPr>
              <p:spPr>
                <a:xfrm>
                  <a:off x="3226540" y="7923834"/>
                  <a:ext cx="161306" cy="14653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97" name="Group 496"/>
              <p:cNvGrpSpPr/>
              <p:nvPr/>
            </p:nvGrpSpPr>
            <p:grpSpPr>
              <a:xfrm>
                <a:off x="2196520" y="7654832"/>
                <a:ext cx="663260" cy="626158"/>
                <a:chOff x="2682586" y="7228865"/>
                <a:chExt cx="1152303" cy="841499"/>
              </a:xfrm>
              <a:grpFill/>
            </p:grpSpPr>
            <p:sp>
              <p:nvSpPr>
                <p:cNvPr id="498" name="AutoShape 11"/>
                <p:cNvSpPr>
                  <a:spLocks noChangeArrowheads="1"/>
                </p:cNvSpPr>
                <p:nvPr/>
              </p:nvSpPr>
              <p:spPr bwMode="auto">
                <a:xfrm>
                  <a:off x="2682586" y="7817725"/>
                  <a:ext cx="1013150" cy="106109"/>
                </a:xfrm>
                <a:prstGeom prst="cube">
                  <a:avLst>
                    <a:gd name="adj" fmla="val 68611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.VnAvant" pitchFamily="34" charset="0"/>
                  </a:endParaRPr>
                </a:p>
              </p:txBody>
            </p:sp>
            <p:grpSp>
              <p:nvGrpSpPr>
                <p:cNvPr id="499" name="Group 656"/>
                <p:cNvGrpSpPr>
                  <a:grpSpLocks/>
                </p:cNvGrpSpPr>
                <p:nvPr/>
              </p:nvGrpSpPr>
              <p:grpSpPr bwMode="auto">
                <a:xfrm>
                  <a:off x="2772394" y="7651696"/>
                  <a:ext cx="903696" cy="239682"/>
                  <a:chOff x="192" y="848"/>
                  <a:chExt cx="1288" cy="576"/>
                </a:xfrm>
                <a:grpFill/>
              </p:grpSpPr>
              <p:sp>
                <p:nvSpPr>
                  <p:cNvPr id="509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848"/>
                    <a:ext cx="720" cy="576"/>
                  </a:xfrm>
                  <a:prstGeom prst="cube">
                    <a:avLst>
                      <a:gd name="adj" fmla="val 27778"/>
                    </a:avLst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>
                      <a:latin typeface=".VnAvant" pitchFamily="34" charset="0"/>
                    </a:endParaRPr>
                  </a:p>
                </p:txBody>
              </p:sp>
              <p:sp>
                <p:nvSpPr>
                  <p:cNvPr id="510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760" y="848"/>
                    <a:ext cx="720" cy="576"/>
                  </a:xfrm>
                  <a:prstGeom prst="cube">
                    <a:avLst>
                      <a:gd name="adj" fmla="val 27778"/>
                    </a:avLst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>
                      <a:latin typeface=".VnAvant" pitchFamily="34" charset="0"/>
                    </a:endParaRPr>
                  </a:p>
                </p:txBody>
              </p:sp>
            </p:grpSp>
            <p:grpSp>
              <p:nvGrpSpPr>
                <p:cNvPr id="500" name="Group 657"/>
                <p:cNvGrpSpPr>
                  <a:grpSpLocks/>
                </p:cNvGrpSpPr>
                <p:nvPr/>
              </p:nvGrpSpPr>
              <p:grpSpPr bwMode="auto">
                <a:xfrm>
                  <a:off x="2772394" y="7475263"/>
                  <a:ext cx="903696" cy="239682"/>
                  <a:chOff x="192" y="424"/>
                  <a:chExt cx="1288" cy="576"/>
                </a:xfrm>
                <a:grpFill/>
              </p:grpSpPr>
              <p:sp>
                <p:nvSpPr>
                  <p:cNvPr id="507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424"/>
                    <a:ext cx="720" cy="576"/>
                  </a:xfrm>
                  <a:prstGeom prst="cube">
                    <a:avLst>
                      <a:gd name="adj" fmla="val 27778"/>
                    </a:avLst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>
                      <a:latin typeface=".VnAvant" pitchFamily="34" charset="0"/>
                    </a:endParaRPr>
                  </a:p>
                </p:txBody>
              </p:sp>
              <p:sp>
                <p:nvSpPr>
                  <p:cNvPr id="508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760" y="424"/>
                    <a:ext cx="720" cy="576"/>
                  </a:xfrm>
                  <a:prstGeom prst="cube">
                    <a:avLst>
                      <a:gd name="adj" fmla="val 27778"/>
                    </a:avLst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>
                      <a:latin typeface=".VnAvant" pitchFamily="34" charset="0"/>
                    </a:endParaRPr>
                  </a:p>
                </p:txBody>
              </p:sp>
            </p:grpSp>
            <p:sp>
              <p:nvSpPr>
                <p:cNvPr id="501" name="AutoShape 24"/>
                <p:cNvSpPr>
                  <a:spLocks noChangeArrowheads="1"/>
                </p:cNvSpPr>
                <p:nvPr/>
              </p:nvSpPr>
              <p:spPr bwMode="auto">
                <a:xfrm>
                  <a:off x="2772394" y="7298830"/>
                  <a:ext cx="505172" cy="239682"/>
                </a:xfrm>
                <a:prstGeom prst="cube">
                  <a:avLst>
                    <a:gd name="adj" fmla="val 27778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.VnAvant" pitchFamily="34" charset="0"/>
                  </a:endParaRPr>
                </a:p>
              </p:txBody>
            </p:sp>
            <p:sp>
              <p:nvSpPr>
                <p:cNvPr id="502" name="AutoShape 26"/>
                <p:cNvSpPr>
                  <a:spLocks noChangeArrowheads="1"/>
                </p:cNvSpPr>
                <p:nvPr/>
              </p:nvSpPr>
              <p:spPr bwMode="auto">
                <a:xfrm>
                  <a:off x="3170919" y="7298830"/>
                  <a:ext cx="505172" cy="239682"/>
                </a:xfrm>
                <a:prstGeom prst="cube">
                  <a:avLst>
                    <a:gd name="adj" fmla="val 27778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.VnAvant" pitchFamily="34" charset="0"/>
                  </a:endParaRPr>
                </a:p>
              </p:txBody>
            </p:sp>
            <p:sp>
              <p:nvSpPr>
                <p:cNvPr id="503" name="Arc 502"/>
                <p:cNvSpPr/>
                <p:nvPr/>
              </p:nvSpPr>
              <p:spPr>
                <a:xfrm rot="10506562" flipV="1">
                  <a:off x="3371774" y="7764066"/>
                  <a:ext cx="463115" cy="287079"/>
                </a:xfrm>
                <a:prstGeom prst="arc">
                  <a:avLst/>
                </a:prstGeom>
                <a:grp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4" name="Rounded Rectangle 503"/>
                <p:cNvSpPr/>
                <p:nvPr/>
              </p:nvSpPr>
              <p:spPr>
                <a:xfrm>
                  <a:off x="3603839" y="7228865"/>
                  <a:ext cx="71260" cy="666004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5" name="Oval 504"/>
                <p:cNvSpPr/>
                <p:nvPr/>
              </p:nvSpPr>
              <p:spPr>
                <a:xfrm>
                  <a:off x="2811002" y="7923834"/>
                  <a:ext cx="161306" cy="14653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6" name="Oval 505"/>
                <p:cNvSpPr/>
                <p:nvPr/>
              </p:nvSpPr>
              <p:spPr>
                <a:xfrm>
                  <a:off x="3226540" y="7923834"/>
                  <a:ext cx="161306" cy="14653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524" name="Isosceles Triangle 523"/>
          <p:cNvSpPr/>
          <p:nvPr/>
        </p:nvSpPr>
        <p:spPr>
          <a:xfrm flipV="1">
            <a:off x="2254291" y="2800679"/>
            <a:ext cx="227108" cy="134383"/>
          </a:xfrm>
          <a:prstGeom prst="triangl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9900"/>
                </a:solidFill>
              </a:ln>
            </a:endParaRPr>
          </a:p>
        </p:txBody>
      </p:sp>
      <p:sp>
        <p:nvSpPr>
          <p:cNvPr id="525" name="Isosceles Triangle 524"/>
          <p:cNvSpPr/>
          <p:nvPr/>
        </p:nvSpPr>
        <p:spPr>
          <a:xfrm flipV="1">
            <a:off x="79916" y="2810958"/>
            <a:ext cx="227108" cy="134383"/>
          </a:xfrm>
          <a:prstGeom prst="triangl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9900"/>
                </a:solidFill>
              </a:ln>
            </a:endParaRPr>
          </a:p>
        </p:txBody>
      </p:sp>
      <p:sp>
        <p:nvSpPr>
          <p:cNvPr id="526" name="Isosceles Triangle 525"/>
          <p:cNvSpPr/>
          <p:nvPr/>
        </p:nvSpPr>
        <p:spPr>
          <a:xfrm flipV="1">
            <a:off x="1156362" y="2810373"/>
            <a:ext cx="227108" cy="134383"/>
          </a:xfrm>
          <a:prstGeom prst="triangl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9900"/>
                </a:solidFill>
              </a:ln>
            </a:endParaRPr>
          </a:p>
        </p:txBody>
      </p:sp>
      <p:sp>
        <p:nvSpPr>
          <p:cNvPr id="527" name="正方形/長方形 29"/>
          <p:cNvSpPr>
            <a:spLocks noChangeArrowheads="1"/>
          </p:cNvSpPr>
          <p:nvPr/>
        </p:nvSpPr>
        <p:spPr bwMode="auto">
          <a:xfrm>
            <a:off x="1988757" y="2906841"/>
            <a:ext cx="6463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2013</a:t>
            </a:r>
            <a:r>
              <a:rPr lang="ja-JP" altLang="en-US" sz="1200" dirty="0">
                <a:ea typeface="ＭＳ Ｐゴシック" panose="020B0600070205080204" pitchFamily="34" charset="-128"/>
              </a:rPr>
              <a:t>年</a:t>
            </a:r>
            <a:endParaRPr lang="en-US" altLang="ja-JP" sz="12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28" name="正方形/長方形 29"/>
          <p:cNvSpPr>
            <a:spLocks noChangeArrowheads="1"/>
          </p:cNvSpPr>
          <p:nvPr/>
        </p:nvSpPr>
        <p:spPr bwMode="auto">
          <a:xfrm>
            <a:off x="3128496" y="2896374"/>
            <a:ext cx="6463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2018</a:t>
            </a:r>
            <a:r>
              <a:rPr lang="ja-JP" altLang="en-US" sz="1200" dirty="0" smtClean="0">
                <a:ea typeface="ＭＳ Ｐゴシック" panose="020B0600070205080204" pitchFamily="34" charset="-128"/>
              </a:rPr>
              <a:t>年</a:t>
            </a:r>
            <a:endParaRPr lang="en-US" altLang="ja-JP" sz="12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29" name="正方形/長方形 29"/>
          <p:cNvSpPr>
            <a:spLocks noChangeArrowheads="1"/>
          </p:cNvSpPr>
          <p:nvPr/>
        </p:nvSpPr>
        <p:spPr bwMode="auto">
          <a:xfrm>
            <a:off x="2805166" y="2529900"/>
            <a:ext cx="13864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TL-IE1/CIMS/PIA </a:t>
            </a:r>
            <a:endParaRPr lang="ja-JP" altLang="en-US" sz="1200" dirty="0">
              <a:ea typeface="ＭＳ Ｐゴシック" panose="020B0600070205080204" pitchFamily="34" charset="-128"/>
            </a:endParaRPr>
          </a:p>
        </p:txBody>
      </p:sp>
      <p:sp>
        <p:nvSpPr>
          <p:cNvPr id="539" name="正方形/長方形 29"/>
          <p:cNvSpPr>
            <a:spLocks noChangeArrowheads="1"/>
          </p:cNvSpPr>
          <p:nvPr/>
        </p:nvSpPr>
        <p:spPr bwMode="auto">
          <a:xfrm>
            <a:off x="884121" y="2906841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200" dirty="0" smtClean="0">
                <a:ea typeface="ＭＳ Ｐゴシック" panose="020B0600070205080204" pitchFamily="34" charset="-128"/>
              </a:rPr>
              <a:t>2008</a:t>
            </a:r>
            <a:r>
              <a:rPr lang="ja-JP" altLang="en-US" sz="1200" dirty="0" smtClean="0">
                <a:ea typeface="ＭＳ Ｐゴシック" panose="020B0600070205080204" pitchFamily="34" charset="-128"/>
              </a:rPr>
              <a:t>年</a:t>
            </a:r>
            <a:endParaRPr lang="en-US" altLang="ja-JP" sz="1200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540" name="Group 539"/>
          <p:cNvGrpSpPr/>
          <p:nvPr/>
        </p:nvGrpSpPr>
        <p:grpSpPr>
          <a:xfrm>
            <a:off x="1617464" y="5275895"/>
            <a:ext cx="713790" cy="441282"/>
            <a:chOff x="2766629" y="5965417"/>
            <a:chExt cx="1066800" cy="695325"/>
          </a:xfrm>
        </p:grpSpPr>
        <p:sp>
          <p:nvSpPr>
            <p:cNvPr id="541" name="Rectangle 1329"/>
            <p:cNvSpPr>
              <a:spLocks noChangeArrowheads="1"/>
            </p:cNvSpPr>
            <p:nvPr/>
          </p:nvSpPr>
          <p:spPr bwMode="auto">
            <a:xfrm>
              <a:off x="3650656" y="5965417"/>
              <a:ext cx="179043" cy="8750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ja-JP" altLang="en-US" sz="1200">
                <a:ea typeface="ＭＳ Ｐゴシック" panose="020B0600070205080204" pitchFamily="34" charset="-128"/>
              </a:endParaRPr>
            </a:p>
          </p:txBody>
        </p:sp>
        <p:sp>
          <p:nvSpPr>
            <p:cNvPr id="542" name="Freeform 1330"/>
            <p:cNvSpPr>
              <a:spLocks/>
            </p:cNvSpPr>
            <p:nvPr/>
          </p:nvSpPr>
          <p:spPr bwMode="auto">
            <a:xfrm>
              <a:off x="2766629" y="6219460"/>
              <a:ext cx="89522" cy="180653"/>
            </a:xfrm>
            <a:custGeom>
              <a:avLst/>
              <a:gdLst>
                <a:gd name="T0" fmla="*/ 768 w 48"/>
                <a:gd name="T1" fmla="*/ 0 h 96"/>
                <a:gd name="T2" fmla="*/ 0 w 48"/>
                <a:gd name="T3" fmla="*/ 768 h 96"/>
                <a:gd name="T4" fmla="*/ 0 w 48"/>
                <a:gd name="T5" fmla="*/ 1536 h 96"/>
                <a:gd name="T6" fmla="*/ 768 w 48"/>
                <a:gd name="T7" fmla="*/ 768 h 96"/>
                <a:gd name="T8" fmla="*/ 768 w 48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96"/>
                <a:gd name="T17" fmla="*/ 48 w 48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96">
                  <a:moveTo>
                    <a:pt x="48" y="0"/>
                  </a:moveTo>
                  <a:lnTo>
                    <a:pt x="0" y="48"/>
                  </a:lnTo>
                  <a:lnTo>
                    <a:pt x="0" y="96"/>
                  </a:lnTo>
                  <a:lnTo>
                    <a:pt x="48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3" name="Group 1331"/>
            <p:cNvGrpSpPr>
              <a:grpSpLocks/>
            </p:cNvGrpSpPr>
            <p:nvPr/>
          </p:nvGrpSpPr>
          <p:grpSpPr bwMode="auto">
            <a:xfrm>
              <a:off x="3035194" y="5965417"/>
              <a:ext cx="218209" cy="135490"/>
              <a:chOff x="2168" y="2106"/>
              <a:chExt cx="144" cy="96"/>
            </a:xfrm>
          </p:grpSpPr>
          <p:sp>
            <p:nvSpPr>
              <p:cNvPr id="557" name="Freeform 1332"/>
              <p:cNvSpPr>
                <a:spLocks/>
              </p:cNvSpPr>
              <p:nvPr/>
            </p:nvSpPr>
            <p:spPr bwMode="auto">
              <a:xfrm>
                <a:off x="2168" y="2106"/>
                <a:ext cx="48" cy="96"/>
              </a:xfrm>
              <a:custGeom>
                <a:avLst/>
                <a:gdLst>
                  <a:gd name="T0" fmla="*/ 48 w 48"/>
                  <a:gd name="T1" fmla="*/ 0 h 96"/>
                  <a:gd name="T2" fmla="*/ 0 w 48"/>
                  <a:gd name="T3" fmla="*/ 48 h 96"/>
                  <a:gd name="T4" fmla="*/ 0 w 48"/>
                  <a:gd name="T5" fmla="*/ 96 h 96"/>
                  <a:gd name="T6" fmla="*/ 48 w 48"/>
                  <a:gd name="T7" fmla="*/ 48 h 96"/>
                  <a:gd name="T8" fmla="*/ 48 w 4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6"/>
                  <a:gd name="T17" fmla="*/ 48 w 4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6">
                    <a:moveTo>
                      <a:pt x="48" y="0"/>
                    </a:moveTo>
                    <a:lnTo>
                      <a:pt x="0" y="48"/>
                    </a:lnTo>
                    <a:lnTo>
                      <a:pt x="0" y="96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Rectangle 1333"/>
              <p:cNvSpPr>
                <a:spLocks noChangeArrowheads="1"/>
              </p:cNvSpPr>
              <p:nvPr/>
            </p:nvSpPr>
            <p:spPr bwMode="auto">
              <a:xfrm>
                <a:off x="2216" y="2106"/>
                <a:ext cx="96" cy="47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ja-JP" altLang="en-US" sz="1200"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544" name="Line 1334"/>
            <p:cNvSpPr>
              <a:spLocks noChangeShapeType="1"/>
            </p:cNvSpPr>
            <p:nvPr/>
          </p:nvSpPr>
          <p:spPr bwMode="auto">
            <a:xfrm>
              <a:off x="3225428" y="6061389"/>
              <a:ext cx="1622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5" name="Group 1335"/>
            <p:cNvGrpSpPr>
              <a:grpSpLocks/>
            </p:cNvGrpSpPr>
            <p:nvPr/>
          </p:nvGrpSpPr>
          <p:grpSpPr bwMode="auto">
            <a:xfrm>
              <a:off x="2766629" y="6003994"/>
              <a:ext cx="1066800" cy="656748"/>
              <a:chOff x="2024" y="2134"/>
              <a:chExt cx="560" cy="354"/>
            </a:xfrm>
          </p:grpSpPr>
          <p:sp>
            <p:nvSpPr>
              <p:cNvPr id="554" name="AutoShape 10"/>
              <p:cNvSpPr>
                <a:spLocks noChangeArrowheads="1"/>
              </p:cNvSpPr>
              <p:nvPr/>
            </p:nvSpPr>
            <p:spPr bwMode="auto">
              <a:xfrm>
                <a:off x="2024" y="2134"/>
                <a:ext cx="560" cy="354"/>
              </a:xfrm>
              <a:prstGeom prst="cube">
                <a:avLst>
                  <a:gd name="adj" fmla="val 53245"/>
                </a:avLst>
              </a:prstGeom>
              <a:solidFill>
                <a:srgbClr val="0099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ja-JP" sz="2400"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55" name="AutoShape 1337"/>
              <p:cNvSpPr>
                <a:spLocks noChangeArrowheads="1"/>
              </p:cNvSpPr>
              <p:nvPr/>
            </p:nvSpPr>
            <p:spPr bwMode="auto">
              <a:xfrm>
                <a:off x="2114" y="2410"/>
                <a:ext cx="186" cy="60"/>
              </a:xfrm>
              <a:prstGeom prst="bevel">
                <a:avLst>
                  <a:gd name="adj" fmla="val 12500"/>
                </a:avLst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ja-JP" altLang="en-US" sz="1200"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56" name="AutoShape 1338"/>
              <p:cNvSpPr>
                <a:spLocks noChangeArrowheads="1"/>
              </p:cNvSpPr>
              <p:nvPr/>
            </p:nvSpPr>
            <p:spPr bwMode="auto">
              <a:xfrm>
                <a:off x="2160" y="2362"/>
                <a:ext cx="96" cy="30"/>
              </a:xfrm>
              <a:prstGeom prst="flowChartAlternateProcess">
                <a:avLst/>
              </a:prstGeom>
              <a:solidFill>
                <a:srgbClr val="777777"/>
              </a:solidFill>
              <a:ln w="57150" cmpd="thinThick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ja-JP" altLang="en-US" sz="1200"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546" name="Rectangle 1339"/>
            <p:cNvSpPr>
              <a:spLocks noChangeArrowheads="1"/>
            </p:cNvSpPr>
            <p:nvPr/>
          </p:nvSpPr>
          <p:spPr bwMode="auto">
            <a:xfrm>
              <a:off x="2766629" y="6309786"/>
              <a:ext cx="179043" cy="88445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ja-JP" altLang="en-US" sz="1200">
                <a:ea typeface="ＭＳ Ｐゴシック" panose="020B0600070205080204" pitchFamily="34" charset="-128"/>
              </a:endParaRPr>
            </a:p>
          </p:txBody>
        </p:sp>
        <p:sp>
          <p:nvSpPr>
            <p:cNvPr id="547" name="Freeform 1340"/>
            <p:cNvSpPr>
              <a:spLocks/>
            </p:cNvSpPr>
            <p:nvPr/>
          </p:nvSpPr>
          <p:spPr bwMode="auto">
            <a:xfrm>
              <a:off x="3742975" y="5967299"/>
              <a:ext cx="89522" cy="178771"/>
            </a:xfrm>
            <a:custGeom>
              <a:avLst/>
              <a:gdLst>
                <a:gd name="T0" fmla="*/ 0 w 48"/>
                <a:gd name="T1" fmla="*/ 1473 h 96"/>
                <a:gd name="T2" fmla="*/ 768 w 48"/>
                <a:gd name="T3" fmla="*/ 736 h 96"/>
                <a:gd name="T4" fmla="*/ 768 w 48"/>
                <a:gd name="T5" fmla="*/ 0 h 96"/>
                <a:gd name="T6" fmla="*/ 0 w 48"/>
                <a:gd name="T7" fmla="*/ 736 h 96"/>
                <a:gd name="T8" fmla="*/ 0 w 48"/>
                <a:gd name="T9" fmla="*/ 1473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96"/>
                <a:gd name="T17" fmla="*/ 48 w 48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96">
                  <a:moveTo>
                    <a:pt x="0" y="96"/>
                  </a:moveTo>
                  <a:lnTo>
                    <a:pt x="48" y="48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8" name="Group 1341"/>
            <p:cNvGrpSpPr>
              <a:grpSpLocks/>
            </p:cNvGrpSpPr>
            <p:nvPr/>
          </p:nvGrpSpPr>
          <p:grpSpPr bwMode="auto">
            <a:xfrm>
              <a:off x="3351317" y="6219460"/>
              <a:ext cx="221007" cy="186298"/>
              <a:chOff x="2296" y="2254"/>
              <a:chExt cx="144" cy="96"/>
            </a:xfrm>
          </p:grpSpPr>
          <p:sp>
            <p:nvSpPr>
              <p:cNvPr id="552" name="Rectangle 1342"/>
              <p:cNvSpPr>
                <a:spLocks noChangeArrowheads="1"/>
              </p:cNvSpPr>
              <p:nvPr/>
            </p:nvSpPr>
            <p:spPr bwMode="auto">
              <a:xfrm>
                <a:off x="2296" y="2303"/>
                <a:ext cx="96" cy="47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ja-JP" altLang="en-US" sz="1200"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53" name="Freeform 1343"/>
              <p:cNvSpPr>
                <a:spLocks/>
              </p:cNvSpPr>
              <p:nvPr/>
            </p:nvSpPr>
            <p:spPr bwMode="auto">
              <a:xfrm>
                <a:off x="2392" y="2254"/>
                <a:ext cx="48" cy="96"/>
              </a:xfrm>
              <a:custGeom>
                <a:avLst/>
                <a:gdLst>
                  <a:gd name="T0" fmla="*/ 0 w 48"/>
                  <a:gd name="T1" fmla="*/ 96 h 96"/>
                  <a:gd name="T2" fmla="*/ 48 w 48"/>
                  <a:gd name="T3" fmla="*/ 48 h 96"/>
                  <a:gd name="T4" fmla="*/ 48 w 48"/>
                  <a:gd name="T5" fmla="*/ 0 h 96"/>
                  <a:gd name="T6" fmla="*/ 0 w 48"/>
                  <a:gd name="T7" fmla="*/ 48 h 96"/>
                  <a:gd name="T8" fmla="*/ 0 w 48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6"/>
                  <a:gd name="T17" fmla="*/ 48 w 4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6">
                    <a:moveTo>
                      <a:pt x="0" y="96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" name="Line 1344"/>
            <p:cNvSpPr>
              <a:spLocks noChangeShapeType="1"/>
            </p:cNvSpPr>
            <p:nvPr/>
          </p:nvSpPr>
          <p:spPr bwMode="auto">
            <a:xfrm>
              <a:off x="3119121" y="6004935"/>
              <a:ext cx="0" cy="276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Line 1345"/>
            <p:cNvSpPr>
              <a:spLocks noChangeShapeType="1"/>
            </p:cNvSpPr>
            <p:nvPr/>
          </p:nvSpPr>
          <p:spPr bwMode="auto">
            <a:xfrm>
              <a:off x="3119121" y="6287205"/>
              <a:ext cx="4084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Line 1346"/>
            <p:cNvSpPr>
              <a:spLocks noChangeShapeType="1"/>
            </p:cNvSpPr>
            <p:nvPr/>
          </p:nvSpPr>
          <p:spPr bwMode="auto">
            <a:xfrm flipV="1">
              <a:off x="3079955" y="6287205"/>
              <a:ext cx="44761" cy="45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17702" y="29079"/>
            <a:ext cx="30255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I-Back ground</a:t>
            </a:r>
            <a:endParaRPr kumimoji="1" lang="en-US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1216" y="3789307"/>
            <a:ext cx="139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TS factory management</a:t>
            </a:r>
            <a:endParaRPr kumimoji="1" lang="en-US" sz="12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6157" y="4211544"/>
            <a:ext cx="1891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CVN-Trainer: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CIMS LD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Why </a:t>
            </a:r>
            <a:r>
              <a:rPr lang="en-US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why</a:t>
            </a:r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analysis course</a:t>
            </a:r>
          </a:p>
        </p:txBody>
      </p:sp>
      <p:cxnSp>
        <p:nvCxnSpPr>
          <p:cNvPr id="268" name="Straight Connector 267"/>
          <p:cNvCxnSpPr/>
          <p:nvPr/>
        </p:nvCxnSpPr>
        <p:spPr>
          <a:xfrm>
            <a:off x="4418576" y="2921713"/>
            <a:ext cx="0" cy="14630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75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581352" y="982088"/>
            <a:ext cx="1750131" cy="1973231"/>
            <a:chOff x="5190375" y="1356503"/>
            <a:chExt cx="1750131" cy="1973231"/>
          </a:xfrm>
        </p:grpSpPr>
        <p:grpSp>
          <p:nvGrpSpPr>
            <p:cNvPr id="10" name="Group 9"/>
            <p:cNvGrpSpPr/>
            <p:nvPr/>
          </p:nvGrpSpPr>
          <p:grpSpPr>
            <a:xfrm>
              <a:off x="5333590" y="1356503"/>
              <a:ext cx="877163" cy="616746"/>
              <a:chOff x="3306156" y="-76176"/>
              <a:chExt cx="877163" cy="61674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383661" y="-76176"/>
                <a:ext cx="6927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STG</a:t>
                </a:r>
                <a:endParaRPr kumimoji="1" lang="en-US" sz="20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06156" y="202016"/>
                <a:ext cx="8771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Grease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190375" y="1923685"/>
              <a:ext cx="1750131" cy="1406049"/>
              <a:chOff x="4653685" y="1054903"/>
              <a:chExt cx="2309010" cy="2403148"/>
            </a:xfrm>
          </p:grpSpPr>
          <p:pic>
            <p:nvPicPr>
              <p:cNvPr id="12" name="Picture 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53568" y="2026472"/>
                <a:ext cx="2014844" cy="1306919"/>
              </a:xfrm>
              <a:prstGeom prst="rect">
                <a:avLst/>
              </a:prstGeom>
            </p:spPr>
          </p:pic>
          <p:sp>
            <p:nvSpPr>
              <p:cNvPr id="13" name="Freeform 12"/>
              <p:cNvSpPr/>
              <p:nvPr/>
            </p:nvSpPr>
            <p:spPr>
              <a:xfrm>
                <a:off x="4653685" y="1691772"/>
                <a:ext cx="2309010" cy="1766279"/>
              </a:xfrm>
              <a:custGeom>
                <a:avLst/>
                <a:gdLst>
                  <a:gd name="connsiteX0" fmla="*/ 356616 w 1746504"/>
                  <a:gd name="connsiteY0" fmla="*/ 351227 h 1338779"/>
                  <a:gd name="connsiteX1" fmla="*/ 320040 w 1746504"/>
                  <a:gd name="connsiteY1" fmla="*/ 451811 h 1338779"/>
                  <a:gd name="connsiteX2" fmla="*/ 292608 w 1746504"/>
                  <a:gd name="connsiteY2" fmla="*/ 561539 h 1338779"/>
                  <a:gd name="connsiteX3" fmla="*/ 256032 w 1746504"/>
                  <a:gd name="connsiteY3" fmla="*/ 616403 h 1338779"/>
                  <a:gd name="connsiteX4" fmla="*/ 219456 w 1746504"/>
                  <a:gd name="connsiteY4" fmla="*/ 698699 h 1338779"/>
                  <a:gd name="connsiteX5" fmla="*/ 210312 w 1746504"/>
                  <a:gd name="connsiteY5" fmla="*/ 726131 h 1338779"/>
                  <a:gd name="connsiteX6" fmla="*/ 219456 w 1746504"/>
                  <a:gd name="connsiteY6" fmla="*/ 762707 h 1338779"/>
                  <a:gd name="connsiteX7" fmla="*/ 237744 w 1746504"/>
                  <a:gd name="connsiteY7" fmla="*/ 826715 h 1338779"/>
                  <a:gd name="connsiteX8" fmla="*/ 237744 w 1746504"/>
                  <a:gd name="connsiteY8" fmla="*/ 1174187 h 1338779"/>
                  <a:gd name="connsiteX9" fmla="*/ 228600 w 1746504"/>
                  <a:gd name="connsiteY9" fmla="*/ 1238195 h 1338779"/>
                  <a:gd name="connsiteX10" fmla="*/ 182880 w 1746504"/>
                  <a:gd name="connsiteY10" fmla="*/ 1293059 h 1338779"/>
                  <a:gd name="connsiteX11" fmla="*/ 164592 w 1746504"/>
                  <a:gd name="connsiteY11" fmla="*/ 1320491 h 1338779"/>
                  <a:gd name="connsiteX12" fmla="*/ 109728 w 1746504"/>
                  <a:gd name="connsiteY12" fmla="*/ 1338779 h 1338779"/>
                  <a:gd name="connsiteX13" fmla="*/ 54864 w 1746504"/>
                  <a:gd name="connsiteY13" fmla="*/ 1329635 h 1338779"/>
                  <a:gd name="connsiteX14" fmla="*/ 36576 w 1746504"/>
                  <a:gd name="connsiteY14" fmla="*/ 1293059 h 1338779"/>
                  <a:gd name="connsiteX15" fmla="*/ 18288 w 1746504"/>
                  <a:gd name="connsiteY15" fmla="*/ 1265627 h 1338779"/>
                  <a:gd name="connsiteX16" fmla="*/ 0 w 1746504"/>
                  <a:gd name="connsiteY16" fmla="*/ 1165043 h 1338779"/>
                  <a:gd name="connsiteX17" fmla="*/ 9144 w 1746504"/>
                  <a:gd name="connsiteY17" fmla="*/ 671267 h 1338779"/>
                  <a:gd name="connsiteX18" fmla="*/ 36576 w 1746504"/>
                  <a:gd name="connsiteY18" fmla="*/ 506675 h 1338779"/>
                  <a:gd name="connsiteX19" fmla="*/ 54864 w 1746504"/>
                  <a:gd name="connsiteY19" fmla="*/ 479243 h 1338779"/>
                  <a:gd name="connsiteX20" fmla="*/ 73152 w 1746504"/>
                  <a:gd name="connsiteY20" fmla="*/ 424379 h 1338779"/>
                  <a:gd name="connsiteX21" fmla="*/ 118872 w 1746504"/>
                  <a:gd name="connsiteY21" fmla="*/ 351227 h 1338779"/>
                  <a:gd name="connsiteX22" fmla="*/ 128016 w 1746504"/>
                  <a:gd name="connsiteY22" fmla="*/ 314651 h 1338779"/>
                  <a:gd name="connsiteX23" fmla="*/ 164592 w 1746504"/>
                  <a:gd name="connsiteY23" fmla="*/ 259787 h 1338779"/>
                  <a:gd name="connsiteX24" fmla="*/ 201168 w 1746504"/>
                  <a:gd name="connsiteY24" fmla="*/ 204923 h 1338779"/>
                  <a:gd name="connsiteX25" fmla="*/ 219456 w 1746504"/>
                  <a:gd name="connsiteY25" fmla="*/ 177491 h 1338779"/>
                  <a:gd name="connsiteX26" fmla="*/ 237744 w 1746504"/>
                  <a:gd name="connsiteY26" fmla="*/ 150059 h 1338779"/>
                  <a:gd name="connsiteX27" fmla="*/ 320040 w 1746504"/>
                  <a:gd name="connsiteY27" fmla="*/ 140915 h 1338779"/>
                  <a:gd name="connsiteX28" fmla="*/ 347472 w 1746504"/>
                  <a:gd name="connsiteY28" fmla="*/ 131771 h 1338779"/>
                  <a:gd name="connsiteX29" fmla="*/ 466344 w 1746504"/>
                  <a:gd name="connsiteY29" fmla="*/ 104339 h 1338779"/>
                  <a:gd name="connsiteX30" fmla="*/ 521208 w 1746504"/>
                  <a:gd name="connsiteY30" fmla="*/ 95195 h 1338779"/>
                  <a:gd name="connsiteX31" fmla="*/ 548640 w 1746504"/>
                  <a:gd name="connsiteY31" fmla="*/ 86051 h 1338779"/>
                  <a:gd name="connsiteX32" fmla="*/ 612648 w 1746504"/>
                  <a:gd name="connsiteY32" fmla="*/ 76907 h 1338779"/>
                  <a:gd name="connsiteX33" fmla="*/ 722376 w 1746504"/>
                  <a:gd name="connsiteY33" fmla="*/ 49475 h 1338779"/>
                  <a:gd name="connsiteX34" fmla="*/ 795528 w 1746504"/>
                  <a:gd name="connsiteY34" fmla="*/ 31187 h 1338779"/>
                  <a:gd name="connsiteX35" fmla="*/ 859536 w 1746504"/>
                  <a:gd name="connsiteY35" fmla="*/ 22043 h 1338779"/>
                  <a:gd name="connsiteX36" fmla="*/ 886968 w 1746504"/>
                  <a:gd name="connsiteY36" fmla="*/ 12899 h 1338779"/>
                  <a:gd name="connsiteX37" fmla="*/ 1179576 w 1746504"/>
                  <a:gd name="connsiteY37" fmla="*/ 12899 h 1338779"/>
                  <a:gd name="connsiteX38" fmla="*/ 1252728 w 1746504"/>
                  <a:gd name="connsiteY38" fmla="*/ 31187 h 1338779"/>
                  <a:gd name="connsiteX39" fmla="*/ 1316736 w 1746504"/>
                  <a:gd name="connsiteY39" fmla="*/ 49475 h 1338779"/>
                  <a:gd name="connsiteX40" fmla="*/ 1344168 w 1746504"/>
                  <a:gd name="connsiteY40" fmla="*/ 67763 h 1338779"/>
                  <a:gd name="connsiteX41" fmla="*/ 1408176 w 1746504"/>
                  <a:gd name="connsiteY41" fmla="*/ 86051 h 1338779"/>
                  <a:gd name="connsiteX42" fmla="*/ 1463040 w 1746504"/>
                  <a:gd name="connsiteY42" fmla="*/ 113483 h 1338779"/>
                  <a:gd name="connsiteX43" fmla="*/ 1481328 w 1746504"/>
                  <a:gd name="connsiteY43" fmla="*/ 140915 h 1338779"/>
                  <a:gd name="connsiteX44" fmla="*/ 1490472 w 1746504"/>
                  <a:gd name="connsiteY44" fmla="*/ 296363 h 1338779"/>
                  <a:gd name="connsiteX45" fmla="*/ 1499616 w 1746504"/>
                  <a:gd name="connsiteY45" fmla="*/ 424379 h 1338779"/>
                  <a:gd name="connsiteX46" fmla="*/ 1508760 w 1746504"/>
                  <a:gd name="connsiteY46" fmla="*/ 451811 h 1338779"/>
                  <a:gd name="connsiteX47" fmla="*/ 1536192 w 1746504"/>
                  <a:gd name="connsiteY47" fmla="*/ 479243 h 1338779"/>
                  <a:gd name="connsiteX48" fmla="*/ 1563624 w 1746504"/>
                  <a:gd name="connsiteY48" fmla="*/ 497531 h 1338779"/>
                  <a:gd name="connsiteX49" fmla="*/ 1591056 w 1746504"/>
                  <a:gd name="connsiteY49" fmla="*/ 552395 h 1338779"/>
                  <a:gd name="connsiteX50" fmla="*/ 1600200 w 1746504"/>
                  <a:gd name="connsiteY50" fmla="*/ 579827 h 1338779"/>
                  <a:gd name="connsiteX51" fmla="*/ 1618488 w 1746504"/>
                  <a:gd name="connsiteY51" fmla="*/ 616403 h 1338779"/>
                  <a:gd name="connsiteX52" fmla="*/ 1636776 w 1746504"/>
                  <a:gd name="connsiteY52" fmla="*/ 671267 h 1338779"/>
                  <a:gd name="connsiteX53" fmla="*/ 1645920 w 1746504"/>
                  <a:gd name="connsiteY53" fmla="*/ 698699 h 1338779"/>
                  <a:gd name="connsiteX54" fmla="*/ 1636776 w 1746504"/>
                  <a:gd name="connsiteY54" fmla="*/ 890723 h 1338779"/>
                  <a:gd name="connsiteX55" fmla="*/ 1627632 w 1746504"/>
                  <a:gd name="connsiteY55" fmla="*/ 918155 h 1338779"/>
                  <a:gd name="connsiteX56" fmla="*/ 1609344 w 1746504"/>
                  <a:gd name="connsiteY56" fmla="*/ 945587 h 1338779"/>
                  <a:gd name="connsiteX57" fmla="*/ 1591056 w 1746504"/>
                  <a:gd name="connsiteY57" fmla="*/ 1000451 h 1338779"/>
                  <a:gd name="connsiteX58" fmla="*/ 1581912 w 1746504"/>
                  <a:gd name="connsiteY58" fmla="*/ 1027883 h 1338779"/>
                  <a:gd name="connsiteX59" fmla="*/ 1572768 w 1746504"/>
                  <a:gd name="connsiteY59" fmla="*/ 1055315 h 1338779"/>
                  <a:gd name="connsiteX60" fmla="*/ 1563624 w 1746504"/>
                  <a:gd name="connsiteY60" fmla="*/ 1082747 h 1338779"/>
                  <a:gd name="connsiteX61" fmla="*/ 1572768 w 1746504"/>
                  <a:gd name="connsiteY61" fmla="*/ 1210763 h 1338779"/>
                  <a:gd name="connsiteX62" fmla="*/ 1581912 w 1746504"/>
                  <a:gd name="connsiteY62" fmla="*/ 1238195 h 1338779"/>
                  <a:gd name="connsiteX63" fmla="*/ 1609344 w 1746504"/>
                  <a:gd name="connsiteY63" fmla="*/ 1256483 h 1338779"/>
                  <a:gd name="connsiteX64" fmla="*/ 1655064 w 1746504"/>
                  <a:gd name="connsiteY64" fmla="*/ 1247339 h 1338779"/>
                  <a:gd name="connsiteX65" fmla="*/ 1682496 w 1746504"/>
                  <a:gd name="connsiteY65" fmla="*/ 1192475 h 1338779"/>
                  <a:gd name="connsiteX66" fmla="*/ 1691640 w 1746504"/>
                  <a:gd name="connsiteY66" fmla="*/ 1091891 h 1338779"/>
                  <a:gd name="connsiteX67" fmla="*/ 1700784 w 1746504"/>
                  <a:gd name="connsiteY67" fmla="*/ 954731 h 1338779"/>
                  <a:gd name="connsiteX68" fmla="*/ 1709928 w 1746504"/>
                  <a:gd name="connsiteY68" fmla="*/ 909011 h 1338779"/>
                  <a:gd name="connsiteX69" fmla="*/ 1719072 w 1746504"/>
                  <a:gd name="connsiteY69" fmla="*/ 845003 h 1338779"/>
                  <a:gd name="connsiteX70" fmla="*/ 1728216 w 1746504"/>
                  <a:gd name="connsiteY70" fmla="*/ 817571 h 1338779"/>
                  <a:gd name="connsiteX71" fmla="*/ 1746504 w 1746504"/>
                  <a:gd name="connsiteY71" fmla="*/ 735275 h 1338779"/>
                  <a:gd name="connsiteX72" fmla="*/ 1737360 w 1746504"/>
                  <a:gd name="connsiteY72" fmla="*/ 552395 h 1338779"/>
                  <a:gd name="connsiteX73" fmla="*/ 1709928 w 1746504"/>
                  <a:gd name="connsiteY73" fmla="*/ 442667 h 1338779"/>
                  <a:gd name="connsiteX74" fmla="*/ 1700784 w 1746504"/>
                  <a:gd name="connsiteY74" fmla="*/ 406091 h 1338779"/>
                  <a:gd name="connsiteX75" fmla="*/ 1691640 w 1746504"/>
                  <a:gd name="connsiteY75" fmla="*/ 351227 h 1338779"/>
                  <a:gd name="connsiteX76" fmla="*/ 1664208 w 1746504"/>
                  <a:gd name="connsiteY76" fmla="*/ 296363 h 1338779"/>
                  <a:gd name="connsiteX77" fmla="*/ 1609344 w 1746504"/>
                  <a:gd name="connsiteY77" fmla="*/ 278075 h 1338779"/>
                  <a:gd name="connsiteX78" fmla="*/ 1581912 w 1746504"/>
                  <a:gd name="connsiteY78" fmla="*/ 287219 h 1338779"/>
                  <a:gd name="connsiteX79" fmla="*/ 1591056 w 1746504"/>
                  <a:gd name="connsiteY79" fmla="*/ 259787 h 1338779"/>
                  <a:gd name="connsiteX80" fmla="*/ 1618488 w 1746504"/>
                  <a:gd name="connsiteY80" fmla="*/ 278075 h 1338779"/>
                  <a:gd name="connsiteX81" fmla="*/ 1655064 w 1746504"/>
                  <a:gd name="connsiteY81" fmla="*/ 323795 h 1338779"/>
                  <a:gd name="connsiteX82" fmla="*/ 1682496 w 1746504"/>
                  <a:gd name="connsiteY82" fmla="*/ 314651 h 1338779"/>
                  <a:gd name="connsiteX83" fmla="*/ 1673352 w 1746504"/>
                  <a:gd name="connsiteY83" fmla="*/ 268931 h 1338779"/>
                  <a:gd name="connsiteX84" fmla="*/ 1554480 w 1746504"/>
                  <a:gd name="connsiteY84" fmla="*/ 259787 h 1338779"/>
                  <a:gd name="connsiteX85" fmla="*/ 1545336 w 1746504"/>
                  <a:gd name="connsiteY85" fmla="*/ 287219 h 1338779"/>
                  <a:gd name="connsiteX86" fmla="*/ 1527048 w 1746504"/>
                  <a:gd name="connsiteY86" fmla="*/ 360371 h 1338779"/>
                  <a:gd name="connsiteX87" fmla="*/ 1499616 w 1746504"/>
                  <a:gd name="connsiteY87" fmla="*/ 378659 h 1338779"/>
                  <a:gd name="connsiteX88" fmla="*/ 1490472 w 1746504"/>
                  <a:gd name="connsiteY88" fmla="*/ 378659 h 1338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746504" h="1338779">
                    <a:moveTo>
                      <a:pt x="356616" y="351227"/>
                    </a:moveTo>
                    <a:cubicBezTo>
                      <a:pt x="348304" y="372007"/>
                      <a:pt x="323394" y="431687"/>
                      <a:pt x="320040" y="451811"/>
                    </a:cubicBezTo>
                    <a:cubicBezTo>
                      <a:pt x="315469" y="479235"/>
                      <a:pt x="308709" y="537388"/>
                      <a:pt x="292608" y="561539"/>
                    </a:cubicBezTo>
                    <a:lnTo>
                      <a:pt x="256032" y="616403"/>
                    </a:lnTo>
                    <a:cubicBezTo>
                      <a:pt x="227051" y="659875"/>
                      <a:pt x="241219" y="633409"/>
                      <a:pt x="219456" y="698699"/>
                    </a:cubicBezTo>
                    <a:lnTo>
                      <a:pt x="210312" y="726131"/>
                    </a:lnTo>
                    <a:cubicBezTo>
                      <a:pt x="213360" y="738323"/>
                      <a:pt x="216004" y="750623"/>
                      <a:pt x="219456" y="762707"/>
                    </a:cubicBezTo>
                    <a:cubicBezTo>
                      <a:pt x="245692" y="854534"/>
                      <a:pt x="209158" y="712372"/>
                      <a:pt x="237744" y="826715"/>
                    </a:cubicBezTo>
                    <a:cubicBezTo>
                      <a:pt x="252827" y="992627"/>
                      <a:pt x="251845" y="934474"/>
                      <a:pt x="237744" y="1174187"/>
                    </a:cubicBezTo>
                    <a:cubicBezTo>
                      <a:pt x="236478" y="1195702"/>
                      <a:pt x="234793" y="1217551"/>
                      <a:pt x="228600" y="1238195"/>
                    </a:cubicBezTo>
                    <a:cubicBezTo>
                      <a:pt x="222215" y="1259479"/>
                      <a:pt x="195636" y="1277751"/>
                      <a:pt x="182880" y="1293059"/>
                    </a:cubicBezTo>
                    <a:cubicBezTo>
                      <a:pt x="175845" y="1301502"/>
                      <a:pt x="173911" y="1314666"/>
                      <a:pt x="164592" y="1320491"/>
                    </a:cubicBezTo>
                    <a:cubicBezTo>
                      <a:pt x="148245" y="1330708"/>
                      <a:pt x="109728" y="1338779"/>
                      <a:pt x="109728" y="1338779"/>
                    </a:cubicBezTo>
                    <a:cubicBezTo>
                      <a:pt x="91440" y="1335731"/>
                      <a:pt x="70586" y="1339461"/>
                      <a:pt x="54864" y="1329635"/>
                    </a:cubicBezTo>
                    <a:cubicBezTo>
                      <a:pt x="43305" y="1322411"/>
                      <a:pt x="43339" y="1304894"/>
                      <a:pt x="36576" y="1293059"/>
                    </a:cubicBezTo>
                    <a:cubicBezTo>
                      <a:pt x="31124" y="1283517"/>
                      <a:pt x="24384" y="1274771"/>
                      <a:pt x="18288" y="1265627"/>
                    </a:cubicBezTo>
                    <a:cubicBezTo>
                      <a:pt x="15315" y="1250762"/>
                      <a:pt x="0" y="1176742"/>
                      <a:pt x="0" y="1165043"/>
                    </a:cubicBezTo>
                    <a:cubicBezTo>
                      <a:pt x="0" y="1000423"/>
                      <a:pt x="4002" y="835807"/>
                      <a:pt x="9144" y="671267"/>
                    </a:cubicBezTo>
                    <a:cubicBezTo>
                      <a:pt x="9820" y="649626"/>
                      <a:pt x="19859" y="531751"/>
                      <a:pt x="36576" y="506675"/>
                    </a:cubicBezTo>
                    <a:cubicBezTo>
                      <a:pt x="42672" y="497531"/>
                      <a:pt x="50401" y="489286"/>
                      <a:pt x="54864" y="479243"/>
                    </a:cubicBezTo>
                    <a:cubicBezTo>
                      <a:pt x="62693" y="461627"/>
                      <a:pt x="62459" y="440419"/>
                      <a:pt x="73152" y="424379"/>
                    </a:cubicBezTo>
                    <a:cubicBezTo>
                      <a:pt x="101299" y="382159"/>
                      <a:pt x="85786" y="406371"/>
                      <a:pt x="118872" y="351227"/>
                    </a:cubicBezTo>
                    <a:cubicBezTo>
                      <a:pt x="121920" y="339035"/>
                      <a:pt x="122396" y="325891"/>
                      <a:pt x="128016" y="314651"/>
                    </a:cubicBezTo>
                    <a:cubicBezTo>
                      <a:pt x="137846" y="294992"/>
                      <a:pt x="152400" y="278075"/>
                      <a:pt x="164592" y="259787"/>
                    </a:cubicBezTo>
                    <a:lnTo>
                      <a:pt x="201168" y="204923"/>
                    </a:lnTo>
                    <a:lnTo>
                      <a:pt x="219456" y="177491"/>
                    </a:lnTo>
                    <a:cubicBezTo>
                      <a:pt x="225552" y="168347"/>
                      <a:pt x="226821" y="151273"/>
                      <a:pt x="237744" y="150059"/>
                    </a:cubicBezTo>
                    <a:lnTo>
                      <a:pt x="320040" y="140915"/>
                    </a:lnTo>
                    <a:cubicBezTo>
                      <a:pt x="329184" y="137867"/>
                      <a:pt x="338173" y="134307"/>
                      <a:pt x="347472" y="131771"/>
                    </a:cubicBezTo>
                    <a:cubicBezTo>
                      <a:pt x="390885" y="119931"/>
                      <a:pt x="423690" y="112094"/>
                      <a:pt x="466344" y="104339"/>
                    </a:cubicBezTo>
                    <a:cubicBezTo>
                      <a:pt x="484585" y="101022"/>
                      <a:pt x="503109" y="99217"/>
                      <a:pt x="521208" y="95195"/>
                    </a:cubicBezTo>
                    <a:cubicBezTo>
                      <a:pt x="530617" y="93104"/>
                      <a:pt x="539189" y="87941"/>
                      <a:pt x="548640" y="86051"/>
                    </a:cubicBezTo>
                    <a:cubicBezTo>
                      <a:pt x="569774" y="81824"/>
                      <a:pt x="591514" y="81134"/>
                      <a:pt x="612648" y="76907"/>
                    </a:cubicBezTo>
                    <a:lnTo>
                      <a:pt x="722376" y="49475"/>
                    </a:lnTo>
                    <a:cubicBezTo>
                      <a:pt x="746760" y="43379"/>
                      <a:pt x="770646" y="34742"/>
                      <a:pt x="795528" y="31187"/>
                    </a:cubicBezTo>
                    <a:lnTo>
                      <a:pt x="859536" y="22043"/>
                    </a:lnTo>
                    <a:cubicBezTo>
                      <a:pt x="868680" y="18995"/>
                      <a:pt x="877617" y="15237"/>
                      <a:pt x="886968" y="12899"/>
                    </a:cubicBezTo>
                    <a:cubicBezTo>
                      <a:pt x="991410" y="-13212"/>
                      <a:pt x="1033893" y="7503"/>
                      <a:pt x="1179576" y="12899"/>
                    </a:cubicBezTo>
                    <a:cubicBezTo>
                      <a:pt x="1272529" y="31490"/>
                      <a:pt x="1187120" y="12442"/>
                      <a:pt x="1252728" y="31187"/>
                    </a:cubicBezTo>
                    <a:cubicBezTo>
                      <a:pt x="1266400" y="35093"/>
                      <a:pt x="1302120" y="42167"/>
                      <a:pt x="1316736" y="49475"/>
                    </a:cubicBezTo>
                    <a:cubicBezTo>
                      <a:pt x="1326566" y="54390"/>
                      <a:pt x="1334067" y="63434"/>
                      <a:pt x="1344168" y="67763"/>
                    </a:cubicBezTo>
                    <a:cubicBezTo>
                      <a:pt x="1385185" y="85342"/>
                      <a:pt x="1372588" y="68257"/>
                      <a:pt x="1408176" y="86051"/>
                    </a:cubicBezTo>
                    <a:cubicBezTo>
                      <a:pt x="1479080" y="121503"/>
                      <a:pt x="1394089" y="90499"/>
                      <a:pt x="1463040" y="113483"/>
                    </a:cubicBezTo>
                    <a:cubicBezTo>
                      <a:pt x="1469136" y="122627"/>
                      <a:pt x="1475876" y="131373"/>
                      <a:pt x="1481328" y="140915"/>
                    </a:cubicBezTo>
                    <a:cubicBezTo>
                      <a:pt x="1518000" y="205091"/>
                      <a:pt x="1498880" y="187065"/>
                      <a:pt x="1490472" y="296363"/>
                    </a:cubicBezTo>
                    <a:cubicBezTo>
                      <a:pt x="1493520" y="339035"/>
                      <a:pt x="1494617" y="381891"/>
                      <a:pt x="1499616" y="424379"/>
                    </a:cubicBezTo>
                    <a:cubicBezTo>
                      <a:pt x="1500742" y="433952"/>
                      <a:pt x="1503413" y="443791"/>
                      <a:pt x="1508760" y="451811"/>
                    </a:cubicBezTo>
                    <a:cubicBezTo>
                      <a:pt x="1515933" y="462571"/>
                      <a:pt x="1526258" y="470964"/>
                      <a:pt x="1536192" y="479243"/>
                    </a:cubicBezTo>
                    <a:cubicBezTo>
                      <a:pt x="1544635" y="486278"/>
                      <a:pt x="1554480" y="491435"/>
                      <a:pt x="1563624" y="497531"/>
                    </a:cubicBezTo>
                    <a:cubicBezTo>
                      <a:pt x="1586608" y="566482"/>
                      <a:pt x="1555604" y="481491"/>
                      <a:pt x="1591056" y="552395"/>
                    </a:cubicBezTo>
                    <a:cubicBezTo>
                      <a:pt x="1595367" y="561016"/>
                      <a:pt x="1596403" y="570968"/>
                      <a:pt x="1600200" y="579827"/>
                    </a:cubicBezTo>
                    <a:cubicBezTo>
                      <a:pt x="1605570" y="592356"/>
                      <a:pt x="1613426" y="603747"/>
                      <a:pt x="1618488" y="616403"/>
                    </a:cubicBezTo>
                    <a:cubicBezTo>
                      <a:pt x="1625647" y="634301"/>
                      <a:pt x="1630680" y="652979"/>
                      <a:pt x="1636776" y="671267"/>
                    </a:cubicBezTo>
                    <a:lnTo>
                      <a:pt x="1645920" y="698699"/>
                    </a:lnTo>
                    <a:cubicBezTo>
                      <a:pt x="1642872" y="762707"/>
                      <a:pt x="1642098" y="826864"/>
                      <a:pt x="1636776" y="890723"/>
                    </a:cubicBezTo>
                    <a:cubicBezTo>
                      <a:pt x="1635976" y="900328"/>
                      <a:pt x="1631943" y="909534"/>
                      <a:pt x="1627632" y="918155"/>
                    </a:cubicBezTo>
                    <a:cubicBezTo>
                      <a:pt x="1622717" y="927985"/>
                      <a:pt x="1613807" y="935544"/>
                      <a:pt x="1609344" y="945587"/>
                    </a:cubicBezTo>
                    <a:cubicBezTo>
                      <a:pt x="1601515" y="963203"/>
                      <a:pt x="1597152" y="982163"/>
                      <a:pt x="1591056" y="1000451"/>
                    </a:cubicBezTo>
                    <a:lnTo>
                      <a:pt x="1581912" y="1027883"/>
                    </a:lnTo>
                    <a:lnTo>
                      <a:pt x="1572768" y="1055315"/>
                    </a:lnTo>
                    <a:lnTo>
                      <a:pt x="1563624" y="1082747"/>
                    </a:lnTo>
                    <a:cubicBezTo>
                      <a:pt x="1566672" y="1125419"/>
                      <a:pt x="1567769" y="1168275"/>
                      <a:pt x="1572768" y="1210763"/>
                    </a:cubicBezTo>
                    <a:cubicBezTo>
                      <a:pt x="1573894" y="1220336"/>
                      <a:pt x="1575891" y="1230669"/>
                      <a:pt x="1581912" y="1238195"/>
                    </a:cubicBezTo>
                    <a:cubicBezTo>
                      <a:pt x="1588777" y="1246777"/>
                      <a:pt x="1600200" y="1250387"/>
                      <a:pt x="1609344" y="1256483"/>
                    </a:cubicBezTo>
                    <a:cubicBezTo>
                      <a:pt x="1624584" y="1253435"/>
                      <a:pt x="1641570" y="1255050"/>
                      <a:pt x="1655064" y="1247339"/>
                    </a:cubicBezTo>
                    <a:cubicBezTo>
                      <a:pt x="1669662" y="1238997"/>
                      <a:pt x="1677802" y="1206556"/>
                      <a:pt x="1682496" y="1192475"/>
                    </a:cubicBezTo>
                    <a:cubicBezTo>
                      <a:pt x="1685544" y="1158947"/>
                      <a:pt x="1689058" y="1125458"/>
                      <a:pt x="1691640" y="1091891"/>
                    </a:cubicBezTo>
                    <a:cubicBezTo>
                      <a:pt x="1695154" y="1046204"/>
                      <a:pt x="1696225" y="1000325"/>
                      <a:pt x="1700784" y="954731"/>
                    </a:cubicBezTo>
                    <a:cubicBezTo>
                      <a:pt x="1702330" y="939266"/>
                      <a:pt x="1707373" y="924341"/>
                      <a:pt x="1709928" y="909011"/>
                    </a:cubicBezTo>
                    <a:cubicBezTo>
                      <a:pt x="1713471" y="887752"/>
                      <a:pt x="1714845" y="866137"/>
                      <a:pt x="1719072" y="845003"/>
                    </a:cubicBezTo>
                    <a:cubicBezTo>
                      <a:pt x="1720962" y="835552"/>
                      <a:pt x="1725568" y="826839"/>
                      <a:pt x="1728216" y="817571"/>
                    </a:cubicBezTo>
                    <a:cubicBezTo>
                      <a:pt x="1736825" y="787440"/>
                      <a:pt x="1740219" y="766702"/>
                      <a:pt x="1746504" y="735275"/>
                    </a:cubicBezTo>
                    <a:cubicBezTo>
                      <a:pt x="1743456" y="674315"/>
                      <a:pt x="1742041" y="613251"/>
                      <a:pt x="1737360" y="552395"/>
                    </a:cubicBezTo>
                    <a:cubicBezTo>
                      <a:pt x="1732043" y="483273"/>
                      <a:pt x="1726805" y="510174"/>
                      <a:pt x="1709928" y="442667"/>
                    </a:cubicBezTo>
                    <a:cubicBezTo>
                      <a:pt x="1706880" y="430475"/>
                      <a:pt x="1703249" y="418414"/>
                      <a:pt x="1700784" y="406091"/>
                    </a:cubicBezTo>
                    <a:cubicBezTo>
                      <a:pt x="1697148" y="387911"/>
                      <a:pt x="1695662" y="369326"/>
                      <a:pt x="1691640" y="351227"/>
                    </a:cubicBezTo>
                    <a:cubicBezTo>
                      <a:pt x="1688586" y="337485"/>
                      <a:pt x="1676936" y="304318"/>
                      <a:pt x="1664208" y="296363"/>
                    </a:cubicBezTo>
                    <a:cubicBezTo>
                      <a:pt x="1647861" y="286146"/>
                      <a:pt x="1609344" y="278075"/>
                      <a:pt x="1609344" y="278075"/>
                    </a:cubicBezTo>
                    <a:cubicBezTo>
                      <a:pt x="1600200" y="281123"/>
                      <a:pt x="1588728" y="294035"/>
                      <a:pt x="1581912" y="287219"/>
                    </a:cubicBezTo>
                    <a:cubicBezTo>
                      <a:pt x="1575096" y="280403"/>
                      <a:pt x="1581705" y="262125"/>
                      <a:pt x="1591056" y="259787"/>
                    </a:cubicBezTo>
                    <a:cubicBezTo>
                      <a:pt x="1601718" y="257122"/>
                      <a:pt x="1609344" y="271979"/>
                      <a:pt x="1618488" y="278075"/>
                    </a:cubicBezTo>
                    <a:cubicBezTo>
                      <a:pt x="1625620" y="299472"/>
                      <a:pt x="1625868" y="318929"/>
                      <a:pt x="1655064" y="323795"/>
                    </a:cubicBezTo>
                    <a:cubicBezTo>
                      <a:pt x="1664571" y="325380"/>
                      <a:pt x="1673352" y="317699"/>
                      <a:pt x="1682496" y="314651"/>
                    </a:cubicBezTo>
                    <a:cubicBezTo>
                      <a:pt x="1679448" y="299411"/>
                      <a:pt x="1681063" y="282425"/>
                      <a:pt x="1673352" y="268931"/>
                    </a:cubicBezTo>
                    <a:cubicBezTo>
                      <a:pt x="1651421" y="230553"/>
                      <a:pt x="1570479" y="258187"/>
                      <a:pt x="1554480" y="259787"/>
                    </a:cubicBezTo>
                    <a:cubicBezTo>
                      <a:pt x="1551432" y="268931"/>
                      <a:pt x="1547674" y="277868"/>
                      <a:pt x="1545336" y="287219"/>
                    </a:cubicBezTo>
                    <a:cubicBezTo>
                      <a:pt x="1544715" y="289703"/>
                      <a:pt x="1534649" y="350870"/>
                      <a:pt x="1527048" y="360371"/>
                    </a:cubicBezTo>
                    <a:cubicBezTo>
                      <a:pt x="1520183" y="368953"/>
                      <a:pt x="1509446" y="373744"/>
                      <a:pt x="1499616" y="378659"/>
                    </a:cubicBezTo>
                    <a:cubicBezTo>
                      <a:pt x="1496890" y="380022"/>
                      <a:pt x="1493520" y="378659"/>
                      <a:pt x="1490472" y="37865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図 5"/>
              <p:cNvPicPr>
                <a:picLocks noChangeAspect="1"/>
              </p:cNvPicPr>
              <p:nvPr/>
            </p:nvPicPr>
            <p:blipFill>
              <a:blip r:embed="rId4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59192" y="1054903"/>
                <a:ext cx="609784" cy="690985"/>
              </a:xfrm>
              <a:prstGeom prst="rect">
                <a:avLst/>
              </a:prstGeom>
            </p:spPr>
          </p:pic>
          <p:sp>
            <p:nvSpPr>
              <p:cNvPr id="15" name="涙形 6"/>
              <p:cNvSpPr>
                <a:spLocks noChangeAspect="1"/>
              </p:cNvSpPr>
              <p:nvPr/>
            </p:nvSpPr>
            <p:spPr>
              <a:xfrm rot="18743747">
                <a:off x="5212467" y="1930204"/>
                <a:ext cx="417608" cy="391142"/>
              </a:xfrm>
              <a:prstGeom prst="teardrop">
                <a:avLst>
                  <a:gd name="adj" fmla="val 155457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涙形 7"/>
              <p:cNvSpPr>
                <a:spLocks noChangeAspect="1"/>
              </p:cNvSpPr>
              <p:nvPr/>
            </p:nvSpPr>
            <p:spPr>
              <a:xfrm rot="18743747">
                <a:off x="6128385" y="1929912"/>
                <a:ext cx="417608" cy="391142"/>
              </a:xfrm>
              <a:prstGeom prst="teardrop">
                <a:avLst>
                  <a:gd name="adj" fmla="val 155457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涙形 9"/>
              <p:cNvSpPr>
                <a:spLocks noChangeAspect="1"/>
              </p:cNvSpPr>
              <p:nvPr/>
            </p:nvSpPr>
            <p:spPr>
              <a:xfrm rot="18743747">
                <a:off x="5484705" y="2170511"/>
                <a:ext cx="852615" cy="798580"/>
              </a:xfrm>
              <a:prstGeom prst="teardrop">
                <a:avLst>
                  <a:gd name="adj" fmla="val 155457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テキスト ボックス 10"/>
              <p:cNvSpPr txBox="1"/>
              <p:nvPr/>
            </p:nvSpPr>
            <p:spPr>
              <a:xfrm>
                <a:off x="4920505" y="1743887"/>
                <a:ext cx="938359" cy="683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 smtClean="0"/>
                  <a:t>CIMS</a:t>
                </a:r>
              </a:p>
              <a:p>
                <a:pPr algn="ctr"/>
                <a:r>
                  <a:rPr lang="en-US" altLang="ja-JP" sz="1000" dirty="0" smtClean="0"/>
                  <a:t>tools</a:t>
                </a:r>
                <a:endParaRPr kumimoji="1" lang="ja-JP" altLang="en-US" sz="1000" dirty="0"/>
              </a:p>
            </p:txBody>
          </p:sp>
          <p:sp>
            <p:nvSpPr>
              <p:cNvPr id="20" name="テキスト ボックス 11"/>
              <p:cNvSpPr txBox="1"/>
              <p:nvPr/>
            </p:nvSpPr>
            <p:spPr>
              <a:xfrm>
                <a:off x="5236000" y="2082285"/>
                <a:ext cx="1400530" cy="73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 smtClean="0"/>
                  <a:t>CIMS cultivation</a:t>
                </a:r>
                <a:endParaRPr kumimoji="1" lang="ja-JP" altLang="en-US" sz="1100" dirty="0"/>
              </a:p>
            </p:txBody>
          </p:sp>
          <p:sp>
            <p:nvSpPr>
              <p:cNvPr id="49" name="テキスト ボックス 11"/>
              <p:cNvSpPr txBox="1"/>
              <p:nvPr/>
            </p:nvSpPr>
            <p:spPr>
              <a:xfrm>
                <a:off x="5891295" y="1643469"/>
                <a:ext cx="908245" cy="73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 smtClean="0"/>
                  <a:t>Target/KPI</a:t>
                </a:r>
                <a:endParaRPr kumimoji="1" lang="ja-JP" altLang="en-US" sz="1100" dirty="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2875647" y="980778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Planning </a:t>
            </a:r>
            <a:r>
              <a:rPr 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Div</a:t>
            </a:r>
            <a:endParaRPr kumimoji="1" lang="en-US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62906" y="1292587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Turbo Engine</a:t>
            </a:r>
          </a:p>
          <a:p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飛行機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推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力つくる）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2184" y="1699469"/>
            <a:ext cx="2146760" cy="1159499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1810479" y="2237641"/>
            <a:ext cx="376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97230" y="2269842"/>
            <a:ext cx="80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33728" y="5105405"/>
            <a:ext cx="680455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Build up </a:t>
            </a:r>
            <a:r>
              <a:rPr lang="en-US" sz="2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“KMS”</a:t>
            </a:r>
            <a:r>
              <a:rPr lang="en-US" sz="2400" b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chain from CVN-Supplier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908305" y="5975021"/>
            <a:ext cx="32031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ja-JP" sz="2000" b="1" dirty="0" smtClean="0">
                <a:latin typeface="+mn-ea"/>
              </a:rPr>
              <a:t>1- What’s the </a:t>
            </a:r>
            <a:r>
              <a:rPr lang="en-US" altLang="ja-JP" sz="2000" b="1" dirty="0" smtClean="0">
                <a:solidFill>
                  <a:srgbClr val="FF0000"/>
                </a:solidFill>
                <a:latin typeface="+mn-ea"/>
              </a:rPr>
              <a:t>“KMS”</a:t>
            </a:r>
            <a:r>
              <a:rPr lang="en-US" altLang="ja-JP" sz="2000" b="1" dirty="0" smtClean="0">
                <a:latin typeface="+mn-ea"/>
              </a:rPr>
              <a:t>?</a:t>
            </a:r>
            <a:r>
              <a:rPr lang="en-US" sz="2000" b="1" dirty="0" smtClean="0">
                <a:latin typeface="+mn-ea"/>
              </a:rPr>
              <a:t> </a:t>
            </a:r>
            <a:endParaRPr 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08305" y="6412749"/>
            <a:ext cx="3330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2- Step to build </a:t>
            </a:r>
            <a:r>
              <a:rPr lang="en-US" altLang="ja-JP" sz="2000" b="1" dirty="0">
                <a:solidFill>
                  <a:srgbClr val="FF0000"/>
                </a:solidFill>
                <a:latin typeface="+mn-ea"/>
              </a:rPr>
              <a:t>“KMS”</a:t>
            </a:r>
            <a:r>
              <a:rPr 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en-US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-446061" y="1467539"/>
            <a:ext cx="2737011" cy="1604608"/>
            <a:chOff x="-12861" y="899903"/>
            <a:chExt cx="2919047" cy="2294573"/>
          </a:xfrm>
        </p:grpSpPr>
        <p:graphicFrame>
          <p:nvGraphicFramePr>
            <p:cNvPr id="76" name="Diagram 75"/>
            <p:cNvGraphicFramePr/>
            <p:nvPr>
              <p:extLst/>
            </p:nvPr>
          </p:nvGraphicFramePr>
          <p:xfrm>
            <a:off x="-12861" y="899903"/>
            <a:ext cx="2919047" cy="22945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77" name="Rectangle 76"/>
            <p:cNvSpPr/>
            <p:nvPr/>
          </p:nvSpPr>
          <p:spPr>
            <a:xfrm>
              <a:off x="747252" y="1497042"/>
              <a:ext cx="1398819" cy="11002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1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Realize </a:t>
              </a:r>
            </a:p>
            <a:p>
              <a:pPr algn="ctr"/>
              <a:r>
                <a:rPr lang="en-US" altLang="ja-JP" sz="11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the </a:t>
              </a:r>
              <a:r>
                <a:rPr lang="en-US" altLang="ja-JP" sz="11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trusted company by </a:t>
              </a:r>
              <a:r>
                <a:rPr lang="en-US" altLang="ja-JP" sz="11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Stakeholders</a:t>
              </a:r>
              <a:endPara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90437" y="991906"/>
            <a:ext cx="14300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Top policy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84538" y="2517063"/>
            <a:ext cx="2457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Plan </a:t>
            </a:r>
            <a:r>
              <a:rPr lang="en-US" sz="1600" b="1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Div</a:t>
            </a:r>
            <a:r>
              <a:rPr lang="en-US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role:</a:t>
            </a:r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All Factory/</a:t>
            </a:r>
            <a:r>
              <a:rPr lang="en-US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Div</a:t>
            </a:r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move same direction &amp; </a:t>
            </a:r>
            <a:r>
              <a:rPr lang="en-US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accrelelate</a:t>
            </a:r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kaizen follow Top policy</a:t>
            </a:r>
            <a:endParaRPr kumimoji="1" lang="en-US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17173" y="5598848"/>
            <a:ext cx="580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sz="1400" b="1" i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afety-</a:t>
            </a:r>
            <a:r>
              <a:rPr lang="en-US" sz="1400" b="1" i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en-US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nvironment-</a:t>
            </a:r>
            <a:r>
              <a:rPr lang="en-US" sz="1400" b="1" i="1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en-US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uality-</a:t>
            </a:r>
            <a:r>
              <a:rPr lang="en-US" sz="1400" b="1" i="1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en-US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ost-</a:t>
            </a:r>
            <a:r>
              <a:rPr lang="en-US" sz="1400" b="1" i="1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lang="en-US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elivery/</a:t>
            </a:r>
            <a:r>
              <a:rPr lang="en-US" sz="14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Leadtime-</a:t>
            </a:r>
            <a:r>
              <a:rPr lang="en-US" sz="1400" b="1" i="1" u="sng" dirty="0" err="1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r>
              <a:rPr lang="en-US" sz="14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lexiblity</a:t>
            </a:r>
            <a:r>
              <a:rPr lang="en-US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185593" y="2464962"/>
            <a:ext cx="2545180" cy="2421767"/>
            <a:chOff x="2976681" y="614219"/>
            <a:chExt cx="3292999" cy="3990180"/>
          </a:xfrm>
        </p:grpSpPr>
        <p:grpSp>
          <p:nvGrpSpPr>
            <p:cNvPr id="7" name="Group 6"/>
            <p:cNvGrpSpPr/>
            <p:nvPr/>
          </p:nvGrpSpPr>
          <p:grpSpPr>
            <a:xfrm>
              <a:off x="2976681" y="3096342"/>
              <a:ext cx="2626851" cy="1508057"/>
              <a:chOff x="3513807" y="3140493"/>
              <a:chExt cx="2626851" cy="1508057"/>
            </a:xfrm>
          </p:grpSpPr>
          <p:grpSp>
            <p:nvGrpSpPr>
              <p:cNvPr id="3" name="Group 2"/>
              <p:cNvGrpSpPr/>
              <p:nvPr/>
            </p:nvGrpSpPr>
            <p:grpSpPr>
              <a:xfrm rot="20768873">
                <a:off x="3533154" y="3140493"/>
                <a:ext cx="2607504" cy="246166"/>
                <a:chOff x="3545645" y="3120153"/>
                <a:chExt cx="2607504" cy="246166"/>
              </a:xfrm>
            </p:grpSpPr>
            <p:sp>
              <p:nvSpPr>
                <p:cNvPr id="86" name="Freeform 85"/>
                <p:cNvSpPr/>
                <p:nvPr/>
              </p:nvSpPr>
              <p:spPr>
                <a:xfrm rot="19553972" flipV="1">
                  <a:off x="3782278" y="3242511"/>
                  <a:ext cx="2370871" cy="123808"/>
                </a:xfrm>
                <a:custGeom>
                  <a:avLst/>
                  <a:gdLst>
                    <a:gd name="connsiteX0" fmla="*/ 27412 w 4186174"/>
                    <a:gd name="connsiteY0" fmla="*/ 369523 h 369523"/>
                    <a:gd name="connsiteX1" fmla="*/ 238427 w 4186174"/>
                    <a:gd name="connsiteY1" fmla="*/ 281600 h 369523"/>
                    <a:gd name="connsiteX2" fmla="*/ 1768289 w 4186174"/>
                    <a:gd name="connsiteY2" fmla="*/ 246 h 369523"/>
                    <a:gd name="connsiteX3" fmla="*/ 4186174 w 4186174"/>
                    <a:gd name="connsiteY3" fmla="*/ 334354 h 369523"/>
                    <a:gd name="connsiteX4" fmla="*/ 4186174 w 4186174"/>
                    <a:gd name="connsiteY4" fmla="*/ 334354 h 369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86174" h="369523">
                      <a:moveTo>
                        <a:pt x="27412" y="369523"/>
                      </a:moveTo>
                      <a:cubicBezTo>
                        <a:pt x="-12154" y="356334"/>
                        <a:pt x="-51719" y="343146"/>
                        <a:pt x="238427" y="281600"/>
                      </a:cubicBezTo>
                      <a:cubicBezTo>
                        <a:pt x="528573" y="220054"/>
                        <a:pt x="1110331" y="-8546"/>
                        <a:pt x="1768289" y="246"/>
                      </a:cubicBezTo>
                      <a:cubicBezTo>
                        <a:pt x="2426247" y="9038"/>
                        <a:pt x="4186174" y="334354"/>
                        <a:pt x="4186174" y="334354"/>
                      </a:cubicBezTo>
                      <a:lnTo>
                        <a:pt x="4186174" y="334354"/>
                      </a:ln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prstDash val="sysDash"/>
                  <a:headEnd w="lg" len="lg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 rot="19553972">
                  <a:off x="3545645" y="3120153"/>
                  <a:ext cx="2528526" cy="45719"/>
                </a:xfrm>
                <a:custGeom>
                  <a:avLst/>
                  <a:gdLst>
                    <a:gd name="connsiteX0" fmla="*/ 27412 w 4186174"/>
                    <a:gd name="connsiteY0" fmla="*/ 369523 h 369523"/>
                    <a:gd name="connsiteX1" fmla="*/ 238427 w 4186174"/>
                    <a:gd name="connsiteY1" fmla="*/ 281600 h 369523"/>
                    <a:gd name="connsiteX2" fmla="*/ 1768289 w 4186174"/>
                    <a:gd name="connsiteY2" fmla="*/ 246 h 369523"/>
                    <a:gd name="connsiteX3" fmla="*/ 4186174 w 4186174"/>
                    <a:gd name="connsiteY3" fmla="*/ 334354 h 369523"/>
                    <a:gd name="connsiteX4" fmla="*/ 4186174 w 4186174"/>
                    <a:gd name="connsiteY4" fmla="*/ 334354 h 369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86174" h="369523">
                      <a:moveTo>
                        <a:pt x="27412" y="369523"/>
                      </a:moveTo>
                      <a:cubicBezTo>
                        <a:pt x="-12154" y="356334"/>
                        <a:pt x="-51719" y="343146"/>
                        <a:pt x="238427" y="281600"/>
                      </a:cubicBezTo>
                      <a:cubicBezTo>
                        <a:pt x="528573" y="220054"/>
                        <a:pt x="1110331" y="-8546"/>
                        <a:pt x="1768289" y="246"/>
                      </a:cubicBezTo>
                      <a:cubicBezTo>
                        <a:pt x="2426247" y="9038"/>
                        <a:pt x="4186174" y="334354"/>
                        <a:pt x="4186174" y="334354"/>
                      </a:cubicBezTo>
                      <a:lnTo>
                        <a:pt x="4186174" y="334354"/>
                      </a:ln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prstDash val="sysDash"/>
                  <a:headEnd w="lg" len="lg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 rot="19553972" flipV="1">
                  <a:off x="3587036" y="3213509"/>
                  <a:ext cx="2528526" cy="45719"/>
                </a:xfrm>
                <a:custGeom>
                  <a:avLst/>
                  <a:gdLst>
                    <a:gd name="connsiteX0" fmla="*/ 27412 w 4186174"/>
                    <a:gd name="connsiteY0" fmla="*/ 369523 h 369523"/>
                    <a:gd name="connsiteX1" fmla="*/ 238427 w 4186174"/>
                    <a:gd name="connsiteY1" fmla="*/ 281600 h 369523"/>
                    <a:gd name="connsiteX2" fmla="*/ 1768289 w 4186174"/>
                    <a:gd name="connsiteY2" fmla="*/ 246 h 369523"/>
                    <a:gd name="connsiteX3" fmla="*/ 4186174 w 4186174"/>
                    <a:gd name="connsiteY3" fmla="*/ 334354 h 369523"/>
                    <a:gd name="connsiteX4" fmla="*/ 4186174 w 4186174"/>
                    <a:gd name="connsiteY4" fmla="*/ 334354 h 369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86174" h="369523">
                      <a:moveTo>
                        <a:pt x="27412" y="369523"/>
                      </a:moveTo>
                      <a:cubicBezTo>
                        <a:pt x="-12154" y="356334"/>
                        <a:pt x="-51719" y="343146"/>
                        <a:pt x="238427" y="281600"/>
                      </a:cubicBezTo>
                      <a:cubicBezTo>
                        <a:pt x="528573" y="220054"/>
                        <a:pt x="1110331" y="-8546"/>
                        <a:pt x="1768289" y="246"/>
                      </a:cubicBezTo>
                      <a:cubicBezTo>
                        <a:pt x="2426247" y="9038"/>
                        <a:pt x="4186174" y="334354"/>
                        <a:pt x="4186174" y="334354"/>
                      </a:cubicBezTo>
                      <a:lnTo>
                        <a:pt x="4186174" y="334354"/>
                      </a:ln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prstDash val="sysDash"/>
                  <a:headEnd w="lg" len="lg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3513807" y="3775828"/>
                <a:ext cx="899328" cy="507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TL</a:t>
                </a:r>
                <a:endParaRPr kumimoji="1" 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572147" y="4054585"/>
                <a:ext cx="930832" cy="507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TS</a:t>
                </a:r>
                <a:endParaRPr kumimoji="1" 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843906" y="4141447"/>
                <a:ext cx="1010400" cy="507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QV</a:t>
                </a:r>
                <a:endParaRPr kumimoji="1" 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 rot="20212262">
                <a:off x="4411718" y="3232283"/>
                <a:ext cx="348035" cy="70378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270583" y="2689714"/>
              <a:ext cx="1706869" cy="862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sz="14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Same direction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05390" y="1476960"/>
              <a:ext cx="1264290" cy="50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Goal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22698" y="614219"/>
              <a:ext cx="1264290" cy="50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Big goal</a:t>
              </a:r>
            </a:p>
          </p:txBody>
        </p:sp>
      </p:grpSp>
      <p:sp>
        <p:nvSpPr>
          <p:cNvPr id="51" name="Striped Right Arrow 50"/>
          <p:cNvSpPr/>
          <p:nvPr/>
        </p:nvSpPr>
        <p:spPr>
          <a:xfrm rot="16200000">
            <a:off x="5119403" y="2843182"/>
            <a:ext cx="376033" cy="205248"/>
          </a:xfrm>
          <a:prstGeom prst="stripedRightArrow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592732" y="2851282"/>
            <a:ext cx="3260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STG role: </a:t>
            </a:r>
          </a:p>
          <a:p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Promote kaizen activity  &amp; CIMS resource cultivation</a:t>
            </a:r>
            <a:endParaRPr kumimoji="1" lang="en-US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91408" y="1922378"/>
            <a:ext cx="203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=&gt;Need new system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0" y="0"/>
            <a:ext cx="77382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sz="2400" b="1" dirty="0" smtClean="0">
                <a:latin typeface="+mj-ea"/>
                <a:ea typeface="+mj-ea"/>
              </a:rPr>
              <a:t>III-</a:t>
            </a:r>
            <a:r>
              <a:rPr lang="en-US" sz="2400" b="1" dirty="0" smtClean="0">
                <a:latin typeface="+mj-ea"/>
                <a:ea typeface="+mj-ea"/>
              </a:rPr>
              <a:t> </a:t>
            </a:r>
            <a:r>
              <a:rPr lang="en-US" sz="2400" b="1" dirty="0">
                <a:latin typeface="+mj-ea"/>
                <a:ea typeface="+mj-ea"/>
              </a:rPr>
              <a:t>A</a:t>
            </a:r>
            <a:r>
              <a:rPr lang="en-US" sz="2400" b="1" dirty="0" smtClean="0">
                <a:latin typeface="+mj-ea"/>
                <a:ea typeface="+mj-ea"/>
              </a:rPr>
              <a:t>ctual </a:t>
            </a:r>
            <a:r>
              <a:rPr lang="en-US" sz="2400" b="1" dirty="0">
                <a:latin typeface="+mj-ea"/>
                <a:ea typeface="+mj-ea"/>
              </a:rPr>
              <a:t>and original solution to </a:t>
            </a:r>
            <a:r>
              <a:rPr lang="en-US" sz="2400" b="1" dirty="0" smtClean="0">
                <a:latin typeface="+mj-ea"/>
                <a:ea typeface="+mj-ea"/>
              </a:rPr>
              <a:t>overcome</a:t>
            </a:r>
            <a:endParaRPr kumimoji="1" lang="en-US" sz="2400" b="1" dirty="0" smtClean="0">
              <a:latin typeface="+mj-ea"/>
              <a:ea typeface="+mj-ea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449607" y="651241"/>
            <a:ext cx="2991122" cy="325906"/>
          </a:xfrm>
          <a:prstGeom prst="homePlat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 </a:t>
            </a:r>
            <a:r>
              <a:rPr lang="en-US" dirty="0" err="1" smtClean="0">
                <a:solidFill>
                  <a:schemeClr val="tx1"/>
                </a:solidFill>
              </a:rPr>
              <a:t>Div</a:t>
            </a:r>
            <a:r>
              <a:rPr lang="en-US" dirty="0" smtClean="0">
                <a:solidFill>
                  <a:schemeClr val="tx1"/>
                </a:solidFill>
              </a:rPr>
              <a:t>/STG’s mission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896" y="5381652"/>
            <a:ext cx="2610545" cy="14634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748" y="3766201"/>
            <a:ext cx="2559628" cy="15112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4" name="TextBox 53"/>
          <p:cNvSpPr txBox="1"/>
          <p:nvPr/>
        </p:nvSpPr>
        <p:spPr>
          <a:xfrm>
            <a:off x="17702" y="29079"/>
            <a:ext cx="30255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I-Back ground</a:t>
            </a:r>
            <a:endParaRPr kumimoji="1" lang="en-US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1206" y="565810"/>
            <a:ext cx="2408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 </a:t>
            </a:r>
            <a:r>
              <a:rPr lang="en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Review my self</a:t>
            </a:r>
            <a:endParaRPr kumimoji="1" lang="en-US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Explosion 1 4"/>
          <p:cNvSpPr/>
          <p:nvPr/>
        </p:nvSpPr>
        <p:spPr>
          <a:xfrm>
            <a:off x="1428719" y="1203213"/>
            <a:ext cx="2027717" cy="866355"/>
          </a:xfrm>
          <a:prstGeom prst="irregularSeal1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good point</a:t>
            </a:r>
            <a:endParaRPr kumimoji="1" 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81" y="2393163"/>
            <a:ext cx="5765486" cy="1150588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40321" y="2822167"/>
            <a:ext cx="7711499" cy="18322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16" y="2209246"/>
            <a:ext cx="716907" cy="55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テキスト ボックス 12"/>
          <p:cNvSpPr txBox="1"/>
          <p:nvPr/>
        </p:nvSpPr>
        <p:spPr>
          <a:xfrm>
            <a:off x="161206" y="2079282"/>
            <a:ext cx="1210537" cy="7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 smtClean="0">
                <a:solidFill>
                  <a:srgbClr val="FF0000"/>
                </a:solidFill>
                <a:ea typeface="HG丸ｺﾞｼｯｸM-PRO" pitchFamily="50" charset="-128"/>
              </a:rPr>
              <a:t>Promotion </a:t>
            </a:r>
          </a:p>
          <a:p>
            <a:r>
              <a:rPr lang="en-US" altLang="ja-JP" sz="1200" b="1" dirty="0" smtClean="0">
                <a:solidFill>
                  <a:srgbClr val="FF0000"/>
                </a:solidFill>
                <a:ea typeface="HG丸ｺﾞｼｯｸM-PRO" pitchFamily="50" charset="-128"/>
              </a:rPr>
              <a:t>July.24</a:t>
            </a:r>
            <a:endParaRPr lang="ja-JP" altLang="en-US" sz="1200" b="1" dirty="0">
              <a:solidFill>
                <a:srgbClr val="FF0000"/>
              </a:solidFill>
              <a:ea typeface="HG丸ｺﾞｼｯｸM-PRO" pitchFamily="50" charset="-128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318980" y="1984567"/>
            <a:ext cx="3717396" cy="1559184"/>
          </a:xfrm>
          <a:custGeom>
            <a:avLst/>
            <a:gdLst>
              <a:gd name="connsiteX0" fmla="*/ 0 w 2732926"/>
              <a:gd name="connsiteY0" fmla="*/ 934948 h 945633"/>
              <a:gd name="connsiteX1" fmla="*/ 51370 w 2732926"/>
              <a:gd name="connsiteY1" fmla="*/ 945222 h 945633"/>
              <a:gd name="connsiteX2" fmla="*/ 92467 w 2732926"/>
              <a:gd name="connsiteY2" fmla="*/ 893851 h 945633"/>
              <a:gd name="connsiteX3" fmla="*/ 123290 w 2732926"/>
              <a:gd name="connsiteY3" fmla="*/ 883577 h 945633"/>
              <a:gd name="connsiteX4" fmla="*/ 164386 w 2732926"/>
              <a:gd name="connsiteY4" fmla="*/ 760287 h 945633"/>
              <a:gd name="connsiteX5" fmla="*/ 184935 w 2732926"/>
              <a:gd name="connsiteY5" fmla="*/ 698642 h 945633"/>
              <a:gd name="connsiteX6" fmla="*/ 226031 w 2732926"/>
              <a:gd name="connsiteY6" fmla="*/ 636997 h 945633"/>
              <a:gd name="connsiteX7" fmla="*/ 246579 w 2732926"/>
              <a:gd name="connsiteY7" fmla="*/ 606175 h 945633"/>
              <a:gd name="connsiteX8" fmla="*/ 287676 w 2732926"/>
              <a:gd name="connsiteY8" fmla="*/ 482885 h 945633"/>
              <a:gd name="connsiteX9" fmla="*/ 297950 w 2732926"/>
              <a:gd name="connsiteY9" fmla="*/ 452063 h 945633"/>
              <a:gd name="connsiteX10" fmla="*/ 380144 w 2732926"/>
              <a:gd name="connsiteY10" fmla="*/ 390418 h 945633"/>
              <a:gd name="connsiteX11" fmla="*/ 441788 w 2732926"/>
              <a:gd name="connsiteY11" fmla="*/ 369869 h 945633"/>
              <a:gd name="connsiteX12" fmla="*/ 472611 w 2732926"/>
              <a:gd name="connsiteY12" fmla="*/ 359595 h 945633"/>
              <a:gd name="connsiteX13" fmla="*/ 513708 w 2732926"/>
              <a:gd name="connsiteY13" fmla="*/ 349321 h 945633"/>
              <a:gd name="connsiteX14" fmla="*/ 585627 w 2732926"/>
              <a:gd name="connsiteY14" fmla="*/ 359595 h 945633"/>
              <a:gd name="connsiteX15" fmla="*/ 626723 w 2732926"/>
              <a:gd name="connsiteY15" fmla="*/ 452063 h 945633"/>
              <a:gd name="connsiteX16" fmla="*/ 636997 w 2732926"/>
              <a:gd name="connsiteY16" fmla="*/ 482885 h 945633"/>
              <a:gd name="connsiteX17" fmla="*/ 647272 w 2732926"/>
              <a:gd name="connsiteY17" fmla="*/ 513708 h 945633"/>
              <a:gd name="connsiteX18" fmla="*/ 657546 w 2732926"/>
              <a:gd name="connsiteY18" fmla="*/ 565078 h 945633"/>
              <a:gd name="connsiteX19" fmla="*/ 678094 w 2732926"/>
              <a:gd name="connsiteY19" fmla="*/ 657546 h 945633"/>
              <a:gd name="connsiteX20" fmla="*/ 708917 w 2732926"/>
              <a:gd name="connsiteY20" fmla="*/ 678094 h 945633"/>
              <a:gd name="connsiteX21" fmla="*/ 719191 w 2732926"/>
              <a:gd name="connsiteY21" fmla="*/ 708917 h 945633"/>
              <a:gd name="connsiteX22" fmla="*/ 760287 w 2732926"/>
              <a:gd name="connsiteY22" fmla="*/ 770561 h 945633"/>
              <a:gd name="connsiteX23" fmla="*/ 791110 w 2732926"/>
              <a:gd name="connsiteY23" fmla="*/ 832206 h 945633"/>
              <a:gd name="connsiteX24" fmla="*/ 801384 w 2732926"/>
              <a:gd name="connsiteY24" fmla="*/ 863029 h 945633"/>
              <a:gd name="connsiteX25" fmla="*/ 811658 w 2732926"/>
              <a:gd name="connsiteY25" fmla="*/ 914400 h 945633"/>
              <a:gd name="connsiteX26" fmla="*/ 832206 w 2732926"/>
              <a:gd name="connsiteY26" fmla="*/ 893851 h 945633"/>
              <a:gd name="connsiteX27" fmla="*/ 873303 w 2732926"/>
              <a:gd name="connsiteY27" fmla="*/ 801384 h 945633"/>
              <a:gd name="connsiteX28" fmla="*/ 883577 w 2732926"/>
              <a:gd name="connsiteY28" fmla="*/ 770561 h 945633"/>
              <a:gd name="connsiteX29" fmla="*/ 924674 w 2732926"/>
              <a:gd name="connsiteY29" fmla="*/ 708917 h 945633"/>
              <a:gd name="connsiteX30" fmla="*/ 945222 w 2732926"/>
              <a:gd name="connsiteY30" fmla="*/ 565078 h 945633"/>
              <a:gd name="connsiteX31" fmla="*/ 965770 w 2732926"/>
              <a:gd name="connsiteY31" fmla="*/ 503433 h 945633"/>
              <a:gd name="connsiteX32" fmla="*/ 1017141 w 2732926"/>
              <a:gd name="connsiteY32" fmla="*/ 462337 h 945633"/>
              <a:gd name="connsiteX33" fmla="*/ 1078786 w 2732926"/>
              <a:gd name="connsiteY33" fmla="*/ 441788 h 945633"/>
              <a:gd name="connsiteX34" fmla="*/ 1130157 w 2732926"/>
              <a:gd name="connsiteY34" fmla="*/ 452063 h 945633"/>
              <a:gd name="connsiteX35" fmla="*/ 1150705 w 2732926"/>
              <a:gd name="connsiteY35" fmla="*/ 513708 h 945633"/>
              <a:gd name="connsiteX36" fmla="*/ 1160979 w 2732926"/>
              <a:gd name="connsiteY36" fmla="*/ 585627 h 945633"/>
              <a:gd name="connsiteX37" fmla="*/ 1181528 w 2732926"/>
              <a:gd name="connsiteY37" fmla="*/ 647272 h 945633"/>
              <a:gd name="connsiteX38" fmla="*/ 1212350 w 2732926"/>
              <a:gd name="connsiteY38" fmla="*/ 636997 h 945633"/>
              <a:gd name="connsiteX39" fmla="*/ 1222624 w 2732926"/>
              <a:gd name="connsiteY39" fmla="*/ 606175 h 945633"/>
              <a:gd name="connsiteX40" fmla="*/ 1243173 w 2732926"/>
              <a:gd name="connsiteY40" fmla="*/ 462337 h 945633"/>
              <a:gd name="connsiteX41" fmla="*/ 1263721 w 2732926"/>
              <a:gd name="connsiteY41" fmla="*/ 400692 h 945633"/>
              <a:gd name="connsiteX42" fmla="*/ 1284269 w 2732926"/>
              <a:gd name="connsiteY42" fmla="*/ 339047 h 945633"/>
              <a:gd name="connsiteX43" fmla="*/ 1304818 w 2732926"/>
              <a:gd name="connsiteY43" fmla="*/ 277402 h 945633"/>
              <a:gd name="connsiteX44" fmla="*/ 1325366 w 2732926"/>
              <a:gd name="connsiteY44" fmla="*/ 143838 h 945633"/>
              <a:gd name="connsiteX45" fmla="*/ 1345914 w 2732926"/>
              <a:gd name="connsiteY45" fmla="*/ 51370 h 945633"/>
              <a:gd name="connsiteX46" fmla="*/ 1366463 w 2732926"/>
              <a:gd name="connsiteY46" fmla="*/ 30822 h 945633"/>
              <a:gd name="connsiteX47" fmla="*/ 1387011 w 2732926"/>
              <a:gd name="connsiteY47" fmla="*/ 0 h 945633"/>
              <a:gd name="connsiteX48" fmla="*/ 1479478 w 2732926"/>
              <a:gd name="connsiteY48" fmla="*/ 10274 h 945633"/>
              <a:gd name="connsiteX49" fmla="*/ 1500027 w 2732926"/>
              <a:gd name="connsiteY49" fmla="*/ 30822 h 945633"/>
              <a:gd name="connsiteX50" fmla="*/ 1530849 w 2732926"/>
              <a:gd name="connsiteY50" fmla="*/ 92467 h 945633"/>
              <a:gd name="connsiteX51" fmla="*/ 1561672 w 2732926"/>
              <a:gd name="connsiteY51" fmla="*/ 123290 h 945633"/>
              <a:gd name="connsiteX52" fmla="*/ 1592494 w 2732926"/>
              <a:gd name="connsiteY52" fmla="*/ 184935 h 945633"/>
              <a:gd name="connsiteX53" fmla="*/ 1602768 w 2732926"/>
              <a:gd name="connsiteY53" fmla="*/ 215757 h 945633"/>
              <a:gd name="connsiteX54" fmla="*/ 1643865 w 2732926"/>
              <a:gd name="connsiteY54" fmla="*/ 256854 h 945633"/>
              <a:gd name="connsiteX55" fmla="*/ 1654139 w 2732926"/>
              <a:gd name="connsiteY55" fmla="*/ 287676 h 945633"/>
              <a:gd name="connsiteX56" fmla="*/ 1695236 w 2732926"/>
              <a:gd name="connsiteY56" fmla="*/ 339047 h 945633"/>
              <a:gd name="connsiteX57" fmla="*/ 1705510 w 2732926"/>
              <a:gd name="connsiteY57" fmla="*/ 369869 h 945633"/>
              <a:gd name="connsiteX58" fmla="*/ 1684962 w 2732926"/>
              <a:gd name="connsiteY58" fmla="*/ 441788 h 945633"/>
              <a:gd name="connsiteX59" fmla="*/ 1664413 w 2732926"/>
              <a:gd name="connsiteY59" fmla="*/ 462337 h 945633"/>
              <a:gd name="connsiteX60" fmla="*/ 1654139 w 2732926"/>
              <a:gd name="connsiteY60" fmla="*/ 493159 h 945633"/>
              <a:gd name="connsiteX61" fmla="*/ 1633591 w 2732926"/>
              <a:gd name="connsiteY61" fmla="*/ 513708 h 945633"/>
              <a:gd name="connsiteX62" fmla="*/ 1746606 w 2732926"/>
              <a:gd name="connsiteY62" fmla="*/ 503433 h 945633"/>
              <a:gd name="connsiteX63" fmla="*/ 1767155 w 2732926"/>
              <a:gd name="connsiteY63" fmla="*/ 482885 h 945633"/>
              <a:gd name="connsiteX64" fmla="*/ 1787703 w 2732926"/>
              <a:gd name="connsiteY64" fmla="*/ 421240 h 945633"/>
              <a:gd name="connsiteX65" fmla="*/ 1797977 w 2732926"/>
              <a:gd name="connsiteY65" fmla="*/ 113015 h 945633"/>
              <a:gd name="connsiteX66" fmla="*/ 1952090 w 2732926"/>
              <a:gd name="connsiteY66" fmla="*/ 123290 h 945633"/>
              <a:gd name="connsiteX67" fmla="*/ 2013735 w 2732926"/>
              <a:gd name="connsiteY67" fmla="*/ 133564 h 945633"/>
              <a:gd name="connsiteX68" fmla="*/ 2095928 w 2732926"/>
              <a:gd name="connsiteY68" fmla="*/ 143838 h 945633"/>
              <a:gd name="connsiteX69" fmla="*/ 2147299 w 2732926"/>
              <a:gd name="connsiteY69" fmla="*/ 226031 h 945633"/>
              <a:gd name="connsiteX70" fmla="*/ 2157573 w 2732926"/>
              <a:gd name="connsiteY70" fmla="*/ 256854 h 945633"/>
              <a:gd name="connsiteX71" fmla="*/ 2188395 w 2732926"/>
              <a:gd name="connsiteY71" fmla="*/ 277402 h 945633"/>
              <a:gd name="connsiteX72" fmla="*/ 2229492 w 2732926"/>
              <a:gd name="connsiteY72" fmla="*/ 318499 h 945633"/>
              <a:gd name="connsiteX73" fmla="*/ 2301411 w 2732926"/>
              <a:gd name="connsiteY73" fmla="*/ 390418 h 945633"/>
              <a:gd name="connsiteX74" fmla="*/ 2352782 w 2732926"/>
              <a:gd name="connsiteY74" fmla="*/ 441788 h 945633"/>
              <a:gd name="connsiteX75" fmla="*/ 2373330 w 2732926"/>
              <a:gd name="connsiteY75" fmla="*/ 462337 h 945633"/>
              <a:gd name="connsiteX76" fmla="*/ 2404153 w 2732926"/>
              <a:gd name="connsiteY76" fmla="*/ 482885 h 945633"/>
              <a:gd name="connsiteX77" fmla="*/ 2445249 w 2732926"/>
              <a:gd name="connsiteY77" fmla="*/ 523982 h 945633"/>
              <a:gd name="connsiteX78" fmla="*/ 2496620 w 2732926"/>
              <a:gd name="connsiteY78" fmla="*/ 565078 h 945633"/>
              <a:gd name="connsiteX79" fmla="*/ 2537717 w 2732926"/>
              <a:gd name="connsiteY79" fmla="*/ 606175 h 945633"/>
              <a:gd name="connsiteX80" fmla="*/ 2568539 w 2732926"/>
              <a:gd name="connsiteY80" fmla="*/ 626723 h 945633"/>
              <a:gd name="connsiteX81" fmla="*/ 2609636 w 2732926"/>
              <a:gd name="connsiteY81" fmla="*/ 667820 h 945633"/>
              <a:gd name="connsiteX82" fmla="*/ 2640458 w 2732926"/>
              <a:gd name="connsiteY82" fmla="*/ 688368 h 945633"/>
              <a:gd name="connsiteX83" fmla="*/ 2681555 w 2732926"/>
              <a:gd name="connsiteY83" fmla="*/ 729465 h 945633"/>
              <a:gd name="connsiteX84" fmla="*/ 2702103 w 2732926"/>
              <a:gd name="connsiteY84" fmla="*/ 760287 h 945633"/>
              <a:gd name="connsiteX85" fmla="*/ 2732926 w 2732926"/>
              <a:gd name="connsiteY85" fmla="*/ 770561 h 94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32926" h="945633">
                <a:moveTo>
                  <a:pt x="0" y="934948"/>
                </a:moveTo>
                <a:cubicBezTo>
                  <a:pt x="17123" y="938373"/>
                  <a:pt x="34083" y="947692"/>
                  <a:pt x="51370" y="945222"/>
                </a:cubicBezTo>
                <a:cubicBezTo>
                  <a:pt x="64122" y="943400"/>
                  <a:pt x="87615" y="897732"/>
                  <a:pt x="92467" y="893851"/>
                </a:cubicBezTo>
                <a:cubicBezTo>
                  <a:pt x="100924" y="887085"/>
                  <a:pt x="113016" y="887002"/>
                  <a:pt x="123290" y="883577"/>
                </a:cubicBezTo>
                <a:lnTo>
                  <a:pt x="164386" y="760287"/>
                </a:lnTo>
                <a:cubicBezTo>
                  <a:pt x="164387" y="760283"/>
                  <a:pt x="184933" y="698645"/>
                  <a:pt x="184935" y="698642"/>
                </a:cubicBezTo>
                <a:lnTo>
                  <a:pt x="226031" y="636997"/>
                </a:lnTo>
                <a:cubicBezTo>
                  <a:pt x="232880" y="626723"/>
                  <a:pt x="242674" y="617889"/>
                  <a:pt x="246579" y="606175"/>
                </a:cubicBezTo>
                <a:lnTo>
                  <a:pt x="287676" y="482885"/>
                </a:lnTo>
                <a:cubicBezTo>
                  <a:pt x="291101" y="472611"/>
                  <a:pt x="290292" y="459721"/>
                  <a:pt x="297950" y="452063"/>
                </a:cubicBezTo>
                <a:cubicBezTo>
                  <a:pt x="322292" y="427721"/>
                  <a:pt x="345290" y="402037"/>
                  <a:pt x="380144" y="390418"/>
                </a:cubicBezTo>
                <a:lnTo>
                  <a:pt x="441788" y="369869"/>
                </a:lnTo>
                <a:cubicBezTo>
                  <a:pt x="452062" y="366444"/>
                  <a:pt x="462104" y="362222"/>
                  <a:pt x="472611" y="359595"/>
                </a:cubicBezTo>
                <a:lnTo>
                  <a:pt x="513708" y="349321"/>
                </a:lnTo>
                <a:cubicBezTo>
                  <a:pt x="537681" y="352746"/>
                  <a:pt x="563498" y="349760"/>
                  <a:pt x="585627" y="359595"/>
                </a:cubicBezTo>
                <a:cubicBezTo>
                  <a:pt x="604739" y="368090"/>
                  <a:pt x="625863" y="449483"/>
                  <a:pt x="626723" y="452063"/>
                </a:cubicBezTo>
                <a:lnTo>
                  <a:pt x="636997" y="482885"/>
                </a:lnTo>
                <a:cubicBezTo>
                  <a:pt x="640422" y="493159"/>
                  <a:pt x="645148" y="503088"/>
                  <a:pt x="647272" y="513708"/>
                </a:cubicBezTo>
                <a:cubicBezTo>
                  <a:pt x="650697" y="530831"/>
                  <a:pt x="654422" y="547897"/>
                  <a:pt x="657546" y="565078"/>
                </a:cubicBezTo>
                <a:cubicBezTo>
                  <a:pt x="657663" y="565723"/>
                  <a:pt x="667439" y="644227"/>
                  <a:pt x="678094" y="657546"/>
                </a:cubicBezTo>
                <a:cubicBezTo>
                  <a:pt x="685808" y="667188"/>
                  <a:pt x="698643" y="671245"/>
                  <a:pt x="708917" y="678094"/>
                </a:cubicBezTo>
                <a:cubicBezTo>
                  <a:pt x="712342" y="688368"/>
                  <a:pt x="713931" y="699450"/>
                  <a:pt x="719191" y="708917"/>
                </a:cubicBezTo>
                <a:cubicBezTo>
                  <a:pt x="731184" y="730505"/>
                  <a:pt x="752477" y="747133"/>
                  <a:pt x="760287" y="770561"/>
                </a:cubicBezTo>
                <a:cubicBezTo>
                  <a:pt x="774467" y="813098"/>
                  <a:pt x="764555" y="792373"/>
                  <a:pt x="791110" y="832206"/>
                </a:cubicBezTo>
                <a:cubicBezTo>
                  <a:pt x="794535" y="842480"/>
                  <a:pt x="798757" y="852522"/>
                  <a:pt x="801384" y="863029"/>
                </a:cubicBezTo>
                <a:cubicBezTo>
                  <a:pt x="805619" y="879970"/>
                  <a:pt x="799310" y="902052"/>
                  <a:pt x="811658" y="914400"/>
                </a:cubicBezTo>
                <a:lnTo>
                  <a:pt x="832206" y="893851"/>
                </a:lnTo>
                <a:cubicBezTo>
                  <a:pt x="856660" y="820492"/>
                  <a:pt x="840740" y="850228"/>
                  <a:pt x="873303" y="801384"/>
                </a:cubicBezTo>
                <a:cubicBezTo>
                  <a:pt x="876728" y="791110"/>
                  <a:pt x="878317" y="780028"/>
                  <a:pt x="883577" y="770561"/>
                </a:cubicBezTo>
                <a:cubicBezTo>
                  <a:pt x="895570" y="748973"/>
                  <a:pt x="924674" y="708917"/>
                  <a:pt x="924674" y="708917"/>
                </a:cubicBezTo>
                <a:cubicBezTo>
                  <a:pt x="931814" y="637515"/>
                  <a:pt x="928463" y="620943"/>
                  <a:pt x="945222" y="565078"/>
                </a:cubicBezTo>
                <a:cubicBezTo>
                  <a:pt x="951446" y="544332"/>
                  <a:pt x="950454" y="518748"/>
                  <a:pt x="965770" y="503433"/>
                </a:cubicBezTo>
                <a:cubicBezTo>
                  <a:pt x="982849" y="486355"/>
                  <a:pt x="993813" y="472705"/>
                  <a:pt x="1017141" y="462337"/>
                </a:cubicBezTo>
                <a:cubicBezTo>
                  <a:pt x="1036934" y="453540"/>
                  <a:pt x="1078786" y="441788"/>
                  <a:pt x="1078786" y="441788"/>
                </a:cubicBezTo>
                <a:cubicBezTo>
                  <a:pt x="1095910" y="445213"/>
                  <a:pt x="1117809" y="439715"/>
                  <a:pt x="1130157" y="452063"/>
                </a:cubicBezTo>
                <a:cubicBezTo>
                  <a:pt x="1145473" y="467379"/>
                  <a:pt x="1150705" y="513708"/>
                  <a:pt x="1150705" y="513708"/>
                </a:cubicBezTo>
                <a:cubicBezTo>
                  <a:pt x="1154130" y="537681"/>
                  <a:pt x="1155534" y="562031"/>
                  <a:pt x="1160979" y="585627"/>
                </a:cubicBezTo>
                <a:cubicBezTo>
                  <a:pt x="1165850" y="606732"/>
                  <a:pt x="1181528" y="647272"/>
                  <a:pt x="1181528" y="647272"/>
                </a:cubicBezTo>
                <a:cubicBezTo>
                  <a:pt x="1191802" y="643847"/>
                  <a:pt x="1204692" y="644655"/>
                  <a:pt x="1212350" y="636997"/>
                </a:cubicBezTo>
                <a:cubicBezTo>
                  <a:pt x="1220008" y="629339"/>
                  <a:pt x="1220977" y="616879"/>
                  <a:pt x="1222624" y="606175"/>
                </a:cubicBezTo>
                <a:cubicBezTo>
                  <a:pt x="1237657" y="508467"/>
                  <a:pt x="1223176" y="528994"/>
                  <a:pt x="1243173" y="462337"/>
                </a:cubicBezTo>
                <a:cubicBezTo>
                  <a:pt x="1249397" y="441591"/>
                  <a:pt x="1256872" y="421240"/>
                  <a:pt x="1263721" y="400692"/>
                </a:cubicBezTo>
                <a:lnTo>
                  <a:pt x="1284269" y="339047"/>
                </a:lnTo>
                <a:lnTo>
                  <a:pt x="1304818" y="277402"/>
                </a:lnTo>
                <a:cubicBezTo>
                  <a:pt x="1324441" y="179286"/>
                  <a:pt x="1306706" y="274459"/>
                  <a:pt x="1325366" y="143838"/>
                </a:cubicBezTo>
                <a:cubicBezTo>
                  <a:pt x="1327051" y="132040"/>
                  <a:pt x="1334443" y="70488"/>
                  <a:pt x="1345914" y="51370"/>
                </a:cubicBezTo>
                <a:cubicBezTo>
                  <a:pt x="1350898" y="43064"/>
                  <a:pt x="1360412" y="38386"/>
                  <a:pt x="1366463" y="30822"/>
                </a:cubicBezTo>
                <a:cubicBezTo>
                  <a:pt x="1374177" y="21180"/>
                  <a:pt x="1380162" y="10274"/>
                  <a:pt x="1387011" y="0"/>
                </a:cubicBezTo>
                <a:cubicBezTo>
                  <a:pt x="1417833" y="3425"/>
                  <a:pt x="1449559" y="2114"/>
                  <a:pt x="1479478" y="10274"/>
                </a:cubicBezTo>
                <a:cubicBezTo>
                  <a:pt x="1488823" y="12823"/>
                  <a:pt x="1493976" y="23258"/>
                  <a:pt x="1500027" y="30822"/>
                </a:cubicBezTo>
                <a:cubicBezTo>
                  <a:pt x="1597024" y="152067"/>
                  <a:pt x="1454890" y="-21470"/>
                  <a:pt x="1530849" y="92467"/>
                </a:cubicBezTo>
                <a:cubicBezTo>
                  <a:pt x="1538909" y="104557"/>
                  <a:pt x="1551398" y="113016"/>
                  <a:pt x="1561672" y="123290"/>
                </a:cubicBezTo>
                <a:cubicBezTo>
                  <a:pt x="1587496" y="200761"/>
                  <a:pt x="1552661" y="105268"/>
                  <a:pt x="1592494" y="184935"/>
                </a:cubicBezTo>
                <a:cubicBezTo>
                  <a:pt x="1597337" y="194621"/>
                  <a:pt x="1596473" y="206944"/>
                  <a:pt x="1602768" y="215757"/>
                </a:cubicBezTo>
                <a:cubicBezTo>
                  <a:pt x="1614029" y="231522"/>
                  <a:pt x="1643865" y="256854"/>
                  <a:pt x="1643865" y="256854"/>
                </a:cubicBezTo>
                <a:cubicBezTo>
                  <a:pt x="1647290" y="267128"/>
                  <a:pt x="1649296" y="277990"/>
                  <a:pt x="1654139" y="287676"/>
                </a:cubicBezTo>
                <a:cubicBezTo>
                  <a:pt x="1667101" y="313600"/>
                  <a:pt x="1676121" y="319933"/>
                  <a:pt x="1695236" y="339047"/>
                </a:cubicBezTo>
                <a:cubicBezTo>
                  <a:pt x="1698661" y="349321"/>
                  <a:pt x="1705510" y="359039"/>
                  <a:pt x="1705510" y="369869"/>
                </a:cubicBezTo>
                <a:cubicBezTo>
                  <a:pt x="1705510" y="374347"/>
                  <a:pt x="1689807" y="433713"/>
                  <a:pt x="1684962" y="441788"/>
                </a:cubicBezTo>
                <a:cubicBezTo>
                  <a:pt x="1679978" y="450094"/>
                  <a:pt x="1671263" y="455487"/>
                  <a:pt x="1664413" y="462337"/>
                </a:cubicBezTo>
                <a:cubicBezTo>
                  <a:pt x="1660988" y="472611"/>
                  <a:pt x="1659711" y="483873"/>
                  <a:pt x="1654139" y="493159"/>
                </a:cubicBezTo>
                <a:cubicBezTo>
                  <a:pt x="1649155" y="501465"/>
                  <a:pt x="1623964" y="512638"/>
                  <a:pt x="1633591" y="513708"/>
                </a:cubicBezTo>
                <a:cubicBezTo>
                  <a:pt x="1671187" y="517885"/>
                  <a:pt x="1708934" y="506858"/>
                  <a:pt x="1746606" y="503433"/>
                </a:cubicBezTo>
                <a:cubicBezTo>
                  <a:pt x="1753456" y="496584"/>
                  <a:pt x="1762823" y="491549"/>
                  <a:pt x="1767155" y="482885"/>
                </a:cubicBezTo>
                <a:cubicBezTo>
                  <a:pt x="1776842" y="463512"/>
                  <a:pt x="1787703" y="421240"/>
                  <a:pt x="1787703" y="421240"/>
                </a:cubicBezTo>
                <a:cubicBezTo>
                  <a:pt x="1791128" y="318498"/>
                  <a:pt x="1748317" y="203023"/>
                  <a:pt x="1797977" y="113015"/>
                </a:cubicBezTo>
                <a:cubicBezTo>
                  <a:pt x="1822848" y="67936"/>
                  <a:pt x="1900837" y="118409"/>
                  <a:pt x="1952090" y="123290"/>
                </a:cubicBezTo>
                <a:cubicBezTo>
                  <a:pt x="1972828" y="125265"/>
                  <a:pt x="1993113" y="130618"/>
                  <a:pt x="2013735" y="133564"/>
                </a:cubicBezTo>
                <a:cubicBezTo>
                  <a:pt x="2041068" y="137469"/>
                  <a:pt x="2068530" y="140413"/>
                  <a:pt x="2095928" y="143838"/>
                </a:cubicBezTo>
                <a:cubicBezTo>
                  <a:pt x="2120381" y="217197"/>
                  <a:pt x="2098454" y="193469"/>
                  <a:pt x="2147299" y="226031"/>
                </a:cubicBezTo>
                <a:cubicBezTo>
                  <a:pt x="2150724" y="236305"/>
                  <a:pt x="2150808" y="248397"/>
                  <a:pt x="2157573" y="256854"/>
                </a:cubicBezTo>
                <a:cubicBezTo>
                  <a:pt x="2165287" y="266496"/>
                  <a:pt x="2179020" y="269366"/>
                  <a:pt x="2188395" y="277402"/>
                </a:cubicBezTo>
                <a:cubicBezTo>
                  <a:pt x="2203104" y="290010"/>
                  <a:pt x="2215793" y="304800"/>
                  <a:pt x="2229492" y="318499"/>
                </a:cubicBezTo>
                <a:lnTo>
                  <a:pt x="2301411" y="390418"/>
                </a:lnTo>
                <a:lnTo>
                  <a:pt x="2352782" y="441788"/>
                </a:lnTo>
                <a:cubicBezTo>
                  <a:pt x="2359632" y="448638"/>
                  <a:pt x="2365270" y="456964"/>
                  <a:pt x="2373330" y="462337"/>
                </a:cubicBezTo>
                <a:lnTo>
                  <a:pt x="2404153" y="482885"/>
                </a:lnTo>
                <a:cubicBezTo>
                  <a:pt x="2426569" y="550135"/>
                  <a:pt x="2395436" y="484131"/>
                  <a:pt x="2445249" y="523982"/>
                </a:cubicBezTo>
                <a:cubicBezTo>
                  <a:pt x="2511637" y="577092"/>
                  <a:pt x="2419147" y="539254"/>
                  <a:pt x="2496620" y="565078"/>
                </a:cubicBezTo>
                <a:cubicBezTo>
                  <a:pt x="2510319" y="578777"/>
                  <a:pt x="2521597" y="595429"/>
                  <a:pt x="2537717" y="606175"/>
                </a:cubicBezTo>
                <a:cubicBezTo>
                  <a:pt x="2547991" y="613024"/>
                  <a:pt x="2559164" y="618687"/>
                  <a:pt x="2568539" y="626723"/>
                </a:cubicBezTo>
                <a:cubicBezTo>
                  <a:pt x="2583248" y="639331"/>
                  <a:pt x="2593516" y="657074"/>
                  <a:pt x="2609636" y="667820"/>
                </a:cubicBezTo>
                <a:cubicBezTo>
                  <a:pt x="2619910" y="674669"/>
                  <a:pt x="2631083" y="680332"/>
                  <a:pt x="2640458" y="688368"/>
                </a:cubicBezTo>
                <a:cubicBezTo>
                  <a:pt x="2655167" y="700976"/>
                  <a:pt x="2670809" y="713345"/>
                  <a:pt x="2681555" y="729465"/>
                </a:cubicBezTo>
                <a:cubicBezTo>
                  <a:pt x="2688404" y="739739"/>
                  <a:pt x="2692461" y="752573"/>
                  <a:pt x="2702103" y="760287"/>
                </a:cubicBezTo>
                <a:cubicBezTo>
                  <a:pt x="2710560" y="767052"/>
                  <a:pt x="2732926" y="770561"/>
                  <a:pt x="2732926" y="7705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テキスト ボックス 12"/>
          <p:cNvSpPr txBox="1"/>
          <p:nvPr/>
        </p:nvSpPr>
        <p:spPr>
          <a:xfrm>
            <a:off x="7142442" y="2180322"/>
            <a:ext cx="1210537" cy="7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 smtClean="0">
                <a:solidFill>
                  <a:srgbClr val="FF0000"/>
                </a:solidFill>
                <a:ea typeface="HG丸ｺﾞｼｯｸM-PRO" pitchFamily="50" charset="-128"/>
              </a:rPr>
              <a:t>Promotion </a:t>
            </a:r>
          </a:p>
          <a:p>
            <a:r>
              <a:rPr lang="en-US" altLang="ja-JP" sz="1200" b="1" dirty="0" smtClean="0">
                <a:solidFill>
                  <a:srgbClr val="FF0000"/>
                </a:solidFill>
                <a:ea typeface="HG丸ｺﾞｼｯｸM-PRO" pitchFamily="50" charset="-128"/>
              </a:rPr>
              <a:t>Jan.25</a:t>
            </a:r>
            <a:endParaRPr lang="ja-JP" altLang="en-US" sz="1200" b="1" dirty="0">
              <a:solidFill>
                <a:srgbClr val="FF0000"/>
              </a:solidFill>
              <a:ea typeface="HG丸ｺﾞｼｯｸM-PRO" pitchFamily="50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18805" y="2642373"/>
            <a:ext cx="408179" cy="608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418942" y="2485258"/>
            <a:ext cx="1575317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ym typeface="Wingdings" panose="05000000000000000000" pitchFamily="2" charset="2"/>
              </a:rPr>
              <a:t>A chance more grow up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5178524" y="2607276"/>
            <a:ext cx="248723" cy="15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rot="1939880">
            <a:off x="3021454" y="2283926"/>
            <a:ext cx="639469" cy="553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Scope </a:t>
            </a:r>
          </a:p>
          <a:p>
            <a:r>
              <a:rPr 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working</a:t>
            </a:r>
          </a:p>
          <a:p>
            <a:r>
              <a:rPr 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limited</a:t>
            </a:r>
          </a:p>
        </p:txBody>
      </p:sp>
      <p:sp>
        <p:nvSpPr>
          <p:cNvPr id="61" name="TextBox 60"/>
          <p:cNvSpPr txBox="1"/>
          <p:nvPr/>
        </p:nvSpPr>
        <p:spPr>
          <a:xfrm rot="1939880">
            <a:off x="3617713" y="2483253"/>
            <a:ext cx="1215911" cy="65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KMS still not perfect</a:t>
            </a:r>
          </a:p>
        </p:txBody>
      </p:sp>
      <p:sp>
        <p:nvSpPr>
          <p:cNvPr id="62" name="TextBox 61"/>
          <p:cNvSpPr txBox="1"/>
          <p:nvPr/>
        </p:nvSpPr>
        <p:spPr>
          <a:xfrm rot="1939880">
            <a:off x="1480628" y="3278045"/>
            <a:ext cx="1215911" cy="405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Q&amp;A skill</a:t>
            </a:r>
          </a:p>
        </p:txBody>
      </p:sp>
      <p:sp>
        <p:nvSpPr>
          <p:cNvPr id="63" name="TextBox 62"/>
          <p:cNvSpPr txBox="1"/>
          <p:nvPr/>
        </p:nvSpPr>
        <p:spPr>
          <a:xfrm rot="1939880">
            <a:off x="2524831" y="3121962"/>
            <a:ext cx="89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B.BOM not appeared</a:t>
            </a:r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97697"/>
              </p:ext>
            </p:extLst>
          </p:nvPr>
        </p:nvGraphicFramePr>
        <p:xfrm>
          <a:off x="68493" y="4291597"/>
          <a:ext cx="2168785" cy="1452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-190122" y="4056246"/>
            <a:ext cx="2385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Production increasing 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821583" y="4988998"/>
            <a:ext cx="1399548" cy="73866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How to promote Kaizen activity to catch up?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5482686" y="4151960"/>
            <a:ext cx="765285" cy="656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>
            <a:off x="6462806" y="4225298"/>
            <a:ext cx="781449" cy="4498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flipV="1">
            <a:off x="5575703" y="5768954"/>
            <a:ext cx="581547" cy="4275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0800000">
            <a:off x="6793011" y="5725651"/>
            <a:ext cx="511570" cy="4708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63360" y="4654905"/>
            <a:ext cx="140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Capacity up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24700" y="3519413"/>
            <a:ext cx="174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 space improvement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06557" y="378878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Slim cell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79570" y="61246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activity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69348" y="6140031"/>
            <a:ext cx="132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NEO activity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93365" y="3367406"/>
            <a:ext cx="1385420" cy="34778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Build </a:t>
            </a:r>
          </a:p>
          <a:p>
            <a:pPr algn="ctr"/>
            <a:r>
              <a:rPr lang="en-US" sz="2000" b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 </a:t>
            </a:r>
            <a:r>
              <a:rPr lang="en-US" sz="2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“KMS”</a:t>
            </a:r>
            <a:r>
              <a:rPr lang="en-US" sz="2000" b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chain from CVN</a:t>
            </a:r>
          </a:p>
          <a:p>
            <a:pPr algn="ctr"/>
            <a:r>
              <a:rPr lang="en-US" sz="2000" b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-Supplier</a:t>
            </a:r>
          </a:p>
          <a:p>
            <a:pPr algn="ctr"/>
            <a:endParaRPr lang="en-US" sz="2000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sz="2000" b="1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sz="2000" b="1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68706" y="6124642"/>
            <a:ext cx="1683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sz="1100" b="1" i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sz="11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afety-</a:t>
            </a:r>
            <a:r>
              <a:rPr lang="en-US" sz="1100" b="1" i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en-US" sz="11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nvironment-</a:t>
            </a:r>
            <a:r>
              <a:rPr lang="en-US" sz="1100" b="1" i="1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en-US" sz="11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uality-</a:t>
            </a:r>
            <a:r>
              <a:rPr lang="en-US" sz="1100" b="1" i="1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en-US" sz="11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ost-</a:t>
            </a:r>
            <a:r>
              <a:rPr lang="en-US" sz="1100" b="1" i="1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lang="en-US" sz="11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elivery/</a:t>
            </a:r>
            <a:r>
              <a:rPr lang="en-US" sz="11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Leadtime</a:t>
            </a:r>
            <a:r>
              <a:rPr lang="en-US" sz="11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sz="1100" b="1" i="1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r>
              <a:rPr lang="en-US" sz="11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lexibility)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4323" y="4243475"/>
            <a:ext cx="139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Lack space, 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91639" y="399774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-58,000 m2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8958" y="6027337"/>
            <a:ext cx="149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Lack Manpower, 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574902" y="5842182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-5,900 MPW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37278" y="4480313"/>
            <a:ext cx="167804" cy="30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248867" y="5242932"/>
            <a:ext cx="195193" cy="27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ight Arrow 58"/>
          <p:cNvSpPr/>
          <p:nvPr/>
        </p:nvSpPr>
        <p:spPr>
          <a:xfrm>
            <a:off x="7246931" y="5011156"/>
            <a:ext cx="512543" cy="44888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725016" y="4059523"/>
            <a:ext cx="0" cy="183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21896" y="4807834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QV LBP</a:t>
            </a:r>
            <a:endParaRPr lang="en-US" sz="600" dirty="0"/>
          </a:p>
        </p:txBody>
      </p:sp>
      <p:sp>
        <p:nvSpPr>
          <p:cNvPr id="64" name="TextBox 63"/>
          <p:cNvSpPr txBox="1"/>
          <p:nvPr/>
        </p:nvSpPr>
        <p:spPr>
          <a:xfrm>
            <a:off x="2737450" y="4282097"/>
            <a:ext cx="3177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TS IJ</a:t>
            </a:r>
            <a:endParaRPr lang="en-US" sz="600" dirty="0"/>
          </a:p>
        </p:txBody>
      </p:sp>
      <p:sp>
        <p:nvSpPr>
          <p:cNvPr id="65" name="TextBox 64"/>
          <p:cNvSpPr txBox="1"/>
          <p:nvPr/>
        </p:nvSpPr>
        <p:spPr>
          <a:xfrm>
            <a:off x="2732856" y="4696609"/>
            <a:ext cx="3882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TS LBP</a:t>
            </a:r>
            <a:endParaRPr lang="en-US" sz="600" dirty="0"/>
          </a:p>
        </p:txBody>
      </p:sp>
      <p:sp>
        <p:nvSpPr>
          <p:cNvPr id="68" name="TextBox 67"/>
          <p:cNvSpPr txBox="1"/>
          <p:nvPr/>
        </p:nvSpPr>
        <p:spPr>
          <a:xfrm>
            <a:off x="2746823" y="4489353"/>
            <a:ext cx="3145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TL IJ</a:t>
            </a:r>
            <a:endParaRPr lang="en-US" sz="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96177" y="5923485"/>
            <a:ext cx="2383393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7303" y="419851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?%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23906" y="424736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?%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417968" y="579124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?%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138616" y="58161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?%</a:t>
            </a:r>
            <a:endParaRPr lang="en-US" dirty="0"/>
          </a:p>
        </p:txBody>
      </p:sp>
      <p:sp>
        <p:nvSpPr>
          <p:cNvPr id="76" name="Right Arrow 75"/>
          <p:cNvSpPr/>
          <p:nvPr/>
        </p:nvSpPr>
        <p:spPr>
          <a:xfrm>
            <a:off x="5079197" y="5018489"/>
            <a:ext cx="758620" cy="30318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5077915" y="5326266"/>
            <a:ext cx="758620" cy="30318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061139" y="5308854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+30%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071779" y="4992175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+22%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64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17393" y="1613043"/>
            <a:ext cx="3170392" cy="2837060"/>
            <a:chOff x="5935195" y="-91354"/>
            <a:chExt cx="3310616" cy="42397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8" b="3881"/>
            <a:stretch/>
          </p:blipFill>
          <p:spPr>
            <a:xfrm>
              <a:off x="5935195" y="-91354"/>
              <a:ext cx="3310616" cy="42397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40" t="18441" r="8091" b="18628"/>
            <a:stretch/>
          </p:blipFill>
          <p:spPr>
            <a:xfrm>
              <a:off x="6370183" y="2014618"/>
              <a:ext cx="711944" cy="60083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52598" y="2104531"/>
            <a:ext cx="2235443" cy="2120905"/>
            <a:chOff x="5935195" y="-91354"/>
            <a:chExt cx="3310616" cy="42397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8" b="3881"/>
            <a:stretch/>
          </p:blipFill>
          <p:spPr>
            <a:xfrm>
              <a:off x="5935195" y="-91354"/>
              <a:ext cx="3310616" cy="423972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40" t="18441" r="8091" b="18628"/>
            <a:stretch/>
          </p:blipFill>
          <p:spPr>
            <a:xfrm>
              <a:off x="6370183" y="2014618"/>
              <a:ext cx="711944" cy="600831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717137" y="2104531"/>
            <a:ext cx="2235443" cy="2120905"/>
            <a:chOff x="5935195" y="-91354"/>
            <a:chExt cx="3310616" cy="423972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8" b="3881"/>
            <a:stretch/>
          </p:blipFill>
          <p:spPr>
            <a:xfrm>
              <a:off x="5935195" y="-91354"/>
              <a:ext cx="3310616" cy="42397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40" t="18441" r="8091" b="18628"/>
            <a:stretch/>
          </p:blipFill>
          <p:spPr>
            <a:xfrm>
              <a:off x="6370183" y="2014618"/>
              <a:ext cx="711944" cy="600831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7702" y="29079"/>
            <a:ext cx="30255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I-Back ground</a:t>
            </a:r>
            <a:endParaRPr kumimoji="1" lang="en-US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322"/>
          <p:cNvSpPr txBox="1"/>
          <p:nvPr/>
        </p:nvSpPr>
        <p:spPr>
          <a:xfrm>
            <a:off x="5895690" y="4911283"/>
            <a:ext cx="7841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 err="1" smtClean="0">
                <a:latin typeface=".VnPresent" panose="020B7200000000000000" pitchFamily="34" charset="0"/>
              </a:rPr>
              <a:t>Adv</a:t>
            </a:r>
            <a:r>
              <a:rPr lang="en-US" sz="1500" b="1" dirty="0" smtClean="0">
                <a:latin typeface=".VnPresent" panose="020B7200000000000000" pitchFamily="34" charset="0"/>
              </a:rPr>
              <a:t> gr</a:t>
            </a:r>
            <a:endParaRPr lang="en-US" sz="1500" b="1" dirty="0">
              <a:latin typeface=".VnPresent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390315" y="4169044"/>
            <a:ext cx="6780767" cy="2501274"/>
            <a:chOff x="160360" y="599764"/>
            <a:chExt cx="8583703" cy="5808492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0272848"/>
                </p:ext>
              </p:extLst>
            </p:nvPr>
          </p:nvGraphicFramePr>
          <p:xfrm>
            <a:off x="538360" y="938318"/>
            <a:ext cx="8205703" cy="54699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60360" y="599764"/>
              <a:ext cx="2977978" cy="536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b="1" dirty="0" smtClean="0">
                  <a:latin typeface="Calibri" panose="020F0502020204030204" pitchFamily="34" charset="0"/>
                  <a:ea typeface="Meiryo UI" panose="020B0604030504040204" pitchFamily="50" charset="-128"/>
                  <a:cs typeface="Calibri" panose="020F0502020204030204" pitchFamily="34" charset="0"/>
                </a:rPr>
                <a:t>※LBP: Only Printer, exclude unit</a:t>
              </a:r>
              <a:endParaRPr kumimoji="1" lang="en-US" sz="1050" b="1" dirty="0" smtClean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61001" y="1327362"/>
              <a:ext cx="613232" cy="464570"/>
            </a:xfrm>
            <a:prstGeom prst="rect">
              <a:avLst/>
            </a:prstGeom>
            <a:solidFill>
              <a:srgbClr val="FFFF6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+27%</a:t>
              </a:r>
              <a:endParaRPr lang="en-US" sz="7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18261" y="1832569"/>
              <a:ext cx="558442" cy="42883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6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対</a:t>
              </a:r>
              <a:r>
                <a:rPr lang="en-US" altLang="ja-JP" sz="6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24</a:t>
              </a:r>
              <a:r>
                <a:rPr lang="ja-JP" altLang="en-US" sz="6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年</a:t>
              </a:r>
              <a:endParaRPr lang="en-US" sz="6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4153" y="1671435"/>
              <a:ext cx="556414" cy="42883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6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+11%</a:t>
              </a:r>
              <a:endParaRPr lang="en-US" sz="6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6920" y="1350210"/>
              <a:ext cx="556414" cy="42883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6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+26%</a:t>
              </a:r>
              <a:endParaRPr lang="en-US" sz="6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47293" y="4823018"/>
              <a:ext cx="408280" cy="464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7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QV</a:t>
              </a:r>
              <a:endParaRPr lang="en-US" sz="7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6050" y="3640756"/>
              <a:ext cx="385960" cy="464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7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TS</a:t>
              </a:r>
              <a:endParaRPr lang="en-US" sz="7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5157" y="3362805"/>
              <a:ext cx="471187" cy="464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7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CEV</a:t>
              </a:r>
              <a:endParaRPr lang="en-US" sz="7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995102"/>
              </p:ext>
            </p:extLst>
          </p:nvPr>
        </p:nvGraphicFramePr>
        <p:xfrm>
          <a:off x="1539618" y="860136"/>
          <a:ext cx="6482163" cy="2418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47690" y="1255017"/>
            <a:ext cx="71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11,802</a:t>
            </a:r>
            <a:endParaRPr kumimoji="1" lang="en-US" b="1" dirty="0" smtClean="0">
              <a:solidFill>
                <a:srgbClr val="C00000"/>
              </a:solidFill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1806" y="899369"/>
            <a:ext cx="71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13,574</a:t>
            </a:r>
            <a:endParaRPr kumimoji="1" lang="en-US" b="1" dirty="0" smtClean="0">
              <a:solidFill>
                <a:srgbClr val="C00000"/>
              </a:solidFill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6439" y="742974"/>
            <a:ext cx="71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14,248</a:t>
            </a:r>
            <a:endParaRPr kumimoji="1" lang="en-US" b="1" dirty="0" smtClean="0">
              <a:solidFill>
                <a:srgbClr val="C00000"/>
              </a:solidFill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89847"/>
              </p:ext>
            </p:extLst>
          </p:nvPr>
        </p:nvGraphicFramePr>
        <p:xfrm>
          <a:off x="2253526" y="3022882"/>
          <a:ext cx="4743729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420">
                  <a:extLst>
                    <a:ext uri="{9D8B030D-6E8A-4147-A177-3AD203B41FA5}">
                      <a16:colId xmlns:a16="http://schemas.microsoft.com/office/drawing/2014/main" val="3602649693"/>
                    </a:ext>
                  </a:extLst>
                </a:gridCol>
                <a:gridCol w="837017">
                  <a:extLst>
                    <a:ext uri="{9D8B030D-6E8A-4147-A177-3AD203B41FA5}">
                      <a16:colId xmlns:a16="http://schemas.microsoft.com/office/drawing/2014/main" val="290404748"/>
                    </a:ext>
                  </a:extLst>
                </a:gridCol>
                <a:gridCol w="1451146">
                  <a:extLst>
                    <a:ext uri="{9D8B030D-6E8A-4147-A177-3AD203B41FA5}">
                      <a16:colId xmlns:a16="http://schemas.microsoft.com/office/drawing/2014/main" val="2845435775"/>
                    </a:ext>
                  </a:extLst>
                </a:gridCol>
                <a:gridCol w="1451146">
                  <a:extLst>
                    <a:ext uri="{9D8B030D-6E8A-4147-A177-3AD203B41FA5}">
                      <a16:colId xmlns:a16="http://schemas.microsoft.com/office/drawing/2014/main" val="1809701634"/>
                    </a:ext>
                  </a:extLst>
                </a:gridCol>
              </a:tblGrid>
              <a:tr h="186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TL</a:t>
                      </a:r>
                      <a:endParaRPr 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1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+71</a:t>
                      </a:r>
                      <a:r>
                        <a:rPr lang="en-US" sz="1800" b="1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1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ja-JP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130</a:t>
                      </a:r>
                      <a:r>
                        <a:rPr 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+142</a:t>
                      </a:r>
                      <a:r>
                        <a:rPr lang="en-US" sz="1800" b="1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759636"/>
                  </a:ext>
                </a:extLst>
              </a:tr>
              <a:tr h="186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 TS </a:t>
                      </a:r>
                      <a:endParaRPr 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ja-JP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▲</a:t>
                      </a:r>
                      <a:r>
                        <a:rPr lang="en-US" altLang="ja-JP" sz="1800" b="1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r>
                        <a:rPr lang="en-US" sz="1800" b="1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ja-JP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▲</a:t>
                      </a:r>
                      <a:r>
                        <a:rPr lang="en-US" altLang="ja-JP" sz="1800" b="1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r>
                        <a:rPr lang="en-US" sz="1800" b="1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ja-JP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▲</a:t>
                      </a:r>
                      <a:r>
                        <a:rPr lang="en-US" altLang="ja-JP" sz="1800" b="1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r>
                        <a:rPr lang="en-US" sz="1800" b="1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317902"/>
                  </a:ext>
                </a:extLst>
              </a:tr>
              <a:tr h="1869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 TTL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+19</a:t>
                      </a:r>
                      <a:r>
                        <a:rPr lang="en-US" sz="18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+37%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+43</a:t>
                      </a:r>
                      <a:r>
                        <a:rPr lang="en-US" sz="18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35351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63819" y="7708736"/>
            <a:ext cx="8588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+mn-ea"/>
              </a:rPr>
              <a:t>VS</a:t>
            </a:r>
            <a:r>
              <a:rPr lang="ja-JP" altLang="en-US" sz="1600" b="1" dirty="0" smtClean="0">
                <a:latin typeface="+mn-ea"/>
              </a:rPr>
              <a:t> </a:t>
            </a:r>
            <a:r>
              <a:rPr lang="en-US" altLang="ja-JP" sz="1600" b="1" dirty="0" smtClean="0">
                <a:latin typeface="+mn-ea"/>
              </a:rPr>
              <a:t>3QBD</a:t>
            </a:r>
            <a:endParaRPr lang="en-US" sz="1600" b="1" dirty="0">
              <a:latin typeface="+mn-ea"/>
            </a:endParaRPr>
          </a:p>
        </p:txBody>
      </p:sp>
      <p:sp>
        <p:nvSpPr>
          <p:cNvPr id="20" name="Double Bracket 19"/>
          <p:cNvSpPr/>
          <p:nvPr/>
        </p:nvSpPr>
        <p:spPr>
          <a:xfrm>
            <a:off x="1539618" y="2691996"/>
            <a:ext cx="5794976" cy="8958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6810" y="651133"/>
            <a:ext cx="76059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[K pcs]</a:t>
            </a:r>
            <a:endParaRPr kumimoji="1" lang="en-US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33574" y="1624349"/>
            <a:ext cx="7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9,934</a:t>
            </a:r>
            <a:endParaRPr kumimoji="1" lang="en-US" b="1" dirty="0" smtClean="0">
              <a:solidFill>
                <a:srgbClr val="C00000"/>
              </a:solidFill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342323" y="164682"/>
            <a:ext cx="699522" cy="364339"/>
            <a:chOff x="1198103" y="754850"/>
            <a:chExt cx="942918" cy="553291"/>
          </a:xfrm>
        </p:grpSpPr>
        <p:sp>
          <p:nvSpPr>
            <p:cNvPr id="24" name="Rectangle 23"/>
            <p:cNvSpPr/>
            <p:nvPr/>
          </p:nvSpPr>
          <p:spPr>
            <a:xfrm>
              <a:off x="1198103" y="821664"/>
              <a:ext cx="520479" cy="1345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98103" y="1089286"/>
              <a:ext cx="520479" cy="1345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50264" y="754850"/>
              <a:ext cx="3786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TL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53799" y="1031142"/>
              <a:ext cx="38722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2174</TotalTime>
  <Words>1969</Words>
  <Application>Microsoft Office PowerPoint</Application>
  <PresentationFormat>On-screen Show (4:3)</PresentationFormat>
  <Paragraphs>268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Meiryo UI</vt:lpstr>
      <vt:lpstr>ＭＳ Ｐゴシック</vt:lpstr>
      <vt:lpstr>游ゴシック</vt:lpstr>
      <vt:lpstr>游ゴシック Light</vt:lpstr>
      <vt:lpstr>.VnAvant</vt:lpstr>
      <vt:lpstr>.VnPresent</vt:lpstr>
      <vt:lpstr>Arial</vt:lpstr>
      <vt:lpstr>Calibri</vt:lpstr>
      <vt:lpstr>Calibri (Body)</vt:lpstr>
      <vt:lpstr>Calibri Light</vt:lpstr>
      <vt:lpstr>HG丸ｺﾞｼｯｸM-PRO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Thu Trang</dc:creator>
  <cp:lastModifiedBy>Nguyen Van Huong</cp:lastModifiedBy>
  <cp:revision>117</cp:revision>
  <cp:lastPrinted>2024-10-03T11:10:30Z</cp:lastPrinted>
  <dcterms:created xsi:type="dcterms:W3CDTF">2024-05-23T07:08:57Z</dcterms:created>
  <dcterms:modified xsi:type="dcterms:W3CDTF">2024-10-07T11:28:08Z</dcterms:modified>
</cp:coreProperties>
</file>