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1" r:id="rId4"/>
    <p:sldId id="262" r:id="rId5"/>
    <p:sldId id="263" r:id="rId6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372" autoAdjust="0"/>
  </p:normalViewPr>
  <p:slideViewPr>
    <p:cSldViewPr snapToGrid="0">
      <p:cViewPr varScale="1">
        <p:scale>
          <a:sx n="84" d="100"/>
          <a:sy n="84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BC5EB-C812-4F6E-BAC3-9FB01DF4D69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7DC7B-9FFA-4B81-AD1F-91DB079E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XIN CHAO!!!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I am Trang, from TS STG-Belong to Planning Div.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Thank you so much for giving me the chance to present today.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Meiryo UI" panose="020B0604030504040204" pitchFamily="50" charset="-128"/>
              </a:rPr>
              <a:t>There are 3 part in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7DC7B-9FFA-4B81-AD1F-91DB079EE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dirty="0" smtClean="0"/>
              <a:t>How CVN future in next 3Y,5Y,10Y?.</a:t>
            </a:r>
          </a:p>
          <a:p>
            <a:r>
              <a:rPr lang="en-US" sz="1400" b="0" dirty="0" smtClean="0"/>
              <a:t>From</a:t>
            </a:r>
            <a:r>
              <a:rPr lang="en-US" sz="1400" b="0" baseline="0" dirty="0" smtClean="0"/>
              <a:t> my view, we will  deal w</a:t>
            </a:r>
            <a:r>
              <a:rPr lang="en-US" sz="1400" b="0" dirty="0" smtClean="0"/>
              <a:t>ith flexible space for </a:t>
            </a:r>
            <a:r>
              <a:rPr lang="en-US" sz="1400" b="0" dirty="0" err="1" smtClean="0"/>
              <a:t>M</a:t>
            </a:r>
            <a:r>
              <a:rPr lang="en-US" sz="1400" b="0" baseline="0" dirty="0" err="1" smtClean="0"/>
              <a:t>onozukuri</a:t>
            </a:r>
            <a:r>
              <a:rPr lang="en-US" sz="1400" b="0" baseline="0" dirty="0" smtClean="0"/>
              <a:t> due to Demand printer change, human resources how to adapt rapid development technology &amp; </a:t>
            </a:r>
            <a:r>
              <a:rPr lang="en-US" sz="1400" b="0" baseline="0" dirty="0" err="1" smtClean="0"/>
              <a:t>competive</a:t>
            </a:r>
            <a:r>
              <a:rPr lang="en-US" sz="1400" b="0" baseline="0" dirty="0" smtClean="0"/>
              <a:t> from 3</a:t>
            </a:r>
            <a:r>
              <a:rPr lang="en-US" sz="1400" b="0" baseline="30000" dirty="0" smtClean="0"/>
              <a:t>rd</a:t>
            </a:r>
            <a:r>
              <a:rPr lang="en-US" sz="1400" b="0" baseline="0" dirty="0" smtClean="0"/>
              <a:t> party. If look at G1-MPW kaizen, u can see the MP reduction only 30% after 10Y, low speed, low efficiency, what’s the route cause? </a:t>
            </a:r>
          </a:p>
          <a:p>
            <a:r>
              <a:rPr lang="en-US" sz="1400" b="0" baseline="0" dirty="0" smtClean="0"/>
              <a:t>I already used  5 why analyze sheet  with 4 M to find out. I realize that each </a:t>
            </a:r>
            <a:r>
              <a:rPr lang="en-US" sz="1400" b="0" baseline="0" dirty="0" err="1" smtClean="0"/>
              <a:t>dept</a:t>
            </a:r>
            <a:r>
              <a:rPr lang="en-US" sz="1400" b="0" baseline="0" dirty="0" smtClean="0"/>
              <a:t> promote activity by their view, current kaizen system is difficult to adapt quick changing.</a:t>
            </a:r>
          </a:p>
          <a:p>
            <a:r>
              <a:rPr lang="en-US" sz="1400" b="0" baseline="0" dirty="0" smtClean="0"/>
              <a:t>My biggest issued is “</a:t>
            </a:r>
            <a:r>
              <a:rPr lang="en-US" sz="1400" b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How to </a:t>
            </a:r>
            <a:r>
              <a:rPr lang="en-GB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accelerate</a:t>
            </a:r>
            <a:r>
              <a:rPr lang="en-GB" sz="1400" b="0" dirty="0" smtClean="0">
                <a:solidFill>
                  <a:srgbClr val="0000FF"/>
                </a:solidFill>
                <a:sym typeface="Wingdings" panose="05000000000000000000" pitchFamily="2" charset="2"/>
              </a:rPr>
              <a:t> QCDF kaizen</a:t>
            </a:r>
            <a:r>
              <a:rPr lang="ja-JP" altLang="en-US" sz="1400" b="0" baseline="0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activity with </a:t>
            </a:r>
            <a:r>
              <a:rPr lang="en-US" sz="14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same direction </a:t>
            </a:r>
            <a:r>
              <a:rPr lang="en-US" sz="1400" b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following TOP policy”.</a:t>
            </a:r>
            <a:endParaRPr lang="en-US" sz="1400" b="0" dirty="0" smtClean="0">
              <a:solidFill>
                <a:srgbClr val="0000FF"/>
              </a:solidFill>
            </a:endParaRP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baseline="0" dirty="0" smtClean="0"/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So what’s my action to cover it, I will explain in next slide.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Target:1.5 m</a:t>
            </a:r>
            <a:endParaRPr lang="en-US" sz="1400" b="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115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dirty="0" smtClean="0"/>
              <a:t>KMS is short for Kaizen Management system, with mission</a:t>
            </a:r>
            <a:r>
              <a:rPr lang="en-US" sz="1400" b="0" baseline="0" dirty="0" smtClean="0"/>
              <a:t> establish a </a:t>
            </a:r>
            <a:r>
              <a:rPr lang="en-US" sz="1400" b="1" baseline="0" dirty="0" smtClean="0"/>
              <a:t>simple &amp; effectiveness system </a:t>
            </a:r>
            <a:r>
              <a:rPr lang="en-US" sz="1400" b="0" baseline="0" dirty="0" smtClean="0"/>
              <a:t>to promote kaizen chain. Base on STG’s </a:t>
            </a:r>
            <a:r>
              <a:rPr lang="en-US" sz="1400" b="0" baseline="0" dirty="0" err="1" smtClean="0"/>
              <a:t>charactic</a:t>
            </a:r>
            <a:r>
              <a:rPr lang="en-US" sz="1400" b="0" baseline="0" dirty="0" smtClean="0"/>
              <a:t>, mix 3 function, I want to  promote kaizen </a:t>
            </a:r>
            <a:r>
              <a:rPr lang="en-US" sz="1400" b="1" baseline="0" dirty="0" smtClean="0"/>
              <a:t>linkage</a:t>
            </a:r>
            <a:r>
              <a:rPr lang="en-US" sz="1400" b="0" baseline="0" dirty="0" smtClean="0"/>
              <a:t> with target and CIMS cultivate.</a:t>
            </a:r>
          </a:p>
          <a:p>
            <a:r>
              <a:rPr lang="en-US" sz="1400" b="0" baseline="0" dirty="0" smtClean="0"/>
              <a:t>1-Set up Target/KPI by drawing aiming figure with CIMS tool, </a:t>
            </a:r>
          </a:p>
          <a:p>
            <a:r>
              <a:rPr lang="en-US" sz="1400" b="0" baseline="0" dirty="0" smtClean="0"/>
              <a:t>2-Do kaizen with all dept., this kaizen will be</a:t>
            </a:r>
            <a:r>
              <a:rPr lang="en-US" sz="1400" b="1" baseline="0" dirty="0" smtClean="0"/>
              <a:t> reflect </a:t>
            </a:r>
            <a:r>
              <a:rPr lang="en-US" sz="1400" b="0" baseline="0" dirty="0" smtClean="0"/>
              <a:t>to case study in CIMS CULTIVATION cycle for </a:t>
            </a:r>
            <a:r>
              <a:rPr lang="en-US" sz="1400" b="1" baseline="0" dirty="0" smtClean="0"/>
              <a:t>each dept</a:t>
            </a:r>
            <a:r>
              <a:rPr lang="en-US" sz="1400" b="0" baseline="0" dirty="0" smtClean="0"/>
              <a:t>.</a:t>
            </a:r>
          </a:p>
          <a:p>
            <a:r>
              <a:rPr lang="en-US" sz="1400" b="0" baseline="0" dirty="0" smtClean="0"/>
              <a:t>3-Check progress via KPI/Top </a:t>
            </a:r>
            <a:r>
              <a:rPr lang="en-US" sz="1400" b="0" baseline="0" dirty="0" err="1" smtClean="0"/>
              <a:t>genba</a:t>
            </a:r>
            <a:r>
              <a:rPr lang="en-US" sz="1400" b="0" baseline="0" dirty="0" smtClean="0"/>
              <a:t> ck.</a:t>
            </a:r>
          </a:p>
          <a:p>
            <a:r>
              <a:rPr lang="en-US" sz="1400" b="0" baseline="0" dirty="0" smtClean="0"/>
              <a:t>4-Encourge Kaizen with Awarding structure.</a:t>
            </a:r>
          </a:p>
          <a:p>
            <a:r>
              <a:rPr lang="en-US" sz="1400" b="0" baseline="0" dirty="0" smtClean="0"/>
              <a:t>So to do KMS, How many step? I will report in next page.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Target:1.5 m</a:t>
            </a:r>
            <a:endParaRPr lang="en-US" sz="1400" b="0" dirty="0" smtClean="0"/>
          </a:p>
          <a:p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28066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Have 4 Steps to build KMS, each step will be follow PDCA cycle and aim to “Adapt big environment change, up competitiveness. And become </a:t>
            </a:r>
            <a:r>
              <a:rPr lang="en-US" sz="1400" b="1" baseline="0" dirty="0" smtClean="0"/>
              <a:t>real one CVN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Due to limited time, I will report u Step 1-Prepare build up KMS structure.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Target:0.25 m</a:t>
            </a:r>
            <a:endParaRPr lang="en-US" sz="1400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8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There are 3 structure in KMS, we already trial 2 this  structure for Uxmal model, Remain this structure, I will trial in 2</a:t>
            </a:r>
            <a:r>
              <a:rPr lang="en-US" sz="1400" b="0" baseline="30000" dirty="0" smtClean="0"/>
              <a:t>nd</a:t>
            </a:r>
            <a:r>
              <a:rPr lang="en-US" sz="1400" b="0" baseline="0" dirty="0" smtClean="0"/>
              <a:t> half of this year.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I’ve already list up what’s to do, detail &amp; image for each structure. After become Manager, I will make KMS more strengthen with other IJ&amp;LBP model, together TL/QV And bring it apply for supplier.</a:t>
            </a:r>
          </a:p>
          <a:p>
            <a:pPr marL="0" marR="0" lvl="0" indent="0" algn="l" defTabSz="1800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baseline="0" dirty="0" smtClean="0"/>
              <a:t>Target:0.25 m</a:t>
            </a:r>
            <a:endParaRPr lang="en-US" sz="1400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4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3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1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1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93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03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1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88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スライド番号プレースホルダ 4"/>
          <p:cNvSpPr txBox="1">
            <a:spLocks/>
          </p:cNvSpPr>
          <p:nvPr userDrawn="1"/>
        </p:nvSpPr>
        <p:spPr>
          <a:xfrm>
            <a:off x="8503444" y="123826"/>
            <a:ext cx="526256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A21E52-5D6C-49DB-BE23-DD08CE84BD66}" type="slidenum">
              <a:rPr kumimoji="1" lang="ja-JP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8"/>
          <p:cNvSpPr/>
          <p:nvPr userDrawn="1"/>
        </p:nvSpPr>
        <p:spPr>
          <a:xfrm>
            <a:off x="8553450" y="114300"/>
            <a:ext cx="438150" cy="43815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11"/>
          <p:cNvSpPr txBox="1"/>
          <p:nvPr userDrawn="1"/>
        </p:nvSpPr>
        <p:spPr>
          <a:xfrm>
            <a:off x="8039374" y="424625"/>
            <a:ext cx="42960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900" b="0" dirty="0" smtClean="0">
                <a:latin typeface="+mj-ea"/>
                <a:ea typeface="+mj-ea"/>
                <a:cs typeface="Meiryo UI" panose="020B0604030504040204" pitchFamily="50" charset="-128"/>
              </a:rPr>
              <a:t>TS-STG</a:t>
            </a:r>
            <a:endParaRPr kumimoji="1" lang="ja-JP" altLang="en-US" sz="900" b="0" dirty="0">
              <a:latin typeface="+mj-ea"/>
              <a:ea typeface="+mj-ea"/>
              <a:cs typeface="Meiryo UI" panose="020B0604030504040204" pitchFamily="50" charset="-128"/>
            </a:endParaRPr>
          </a:p>
        </p:txBody>
      </p:sp>
      <p:cxnSp>
        <p:nvCxnSpPr>
          <p:cNvPr id="10" name="直線コネクタ 12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8149981" y="262345"/>
            <a:ext cx="31899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en-US" altLang="ja-JP" sz="900" b="0" dirty="0" smtClean="0">
                <a:latin typeface="+mj-ea"/>
                <a:ea typeface="+mj-ea"/>
                <a:cs typeface="Arial" panose="020B0604020202020204" pitchFamily="34" charset="0"/>
              </a:rPr>
              <a:t>Oct.24</a:t>
            </a:r>
            <a:endParaRPr kumimoji="1" lang="ja-JP" altLang="en-US" sz="900" b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web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8072" y="5712890"/>
            <a:ext cx="10150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Oct.24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4029" y="2048652"/>
            <a:ext cx="7617617" cy="255624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9996" y="1848598"/>
            <a:ext cx="30299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Subject of presentation</a:t>
            </a:r>
            <a:endParaRPr kumimoji="1" lang="en-US" b="1" i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9996" y="2567333"/>
            <a:ext cx="753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1-For </a:t>
            </a:r>
            <a:r>
              <a:rPr lang="en-US" dirty="0"/>
              <a:t>the future of CVN, what is the biggest issue (problem) in your job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2-And</a:t>
            </a:r>
            <a:r>
              <a:rPr lang="en-US" dirty="0"/>
              <a:t>, what is your actual and original solution to overcome the issue.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3-What </a:t>
            </a:r>
            <a:r>
              <a:rPr lang="en-US" dirty="0"/>
              <a:t>is the policy of your </a:t>
            </a:r>
            <a:r>
              <a:rPr lang="en-US" dirty="0" smtClean="0"/>
              <a:t>management</a:t>
            </a:r>
            <a:endParaRPr kumimoji="1"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29766" y="5005004"/>
            <a:ext cx="317587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N.T.T.Trang</a:t>
            </a:r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-TS STG/PIA</a:t>
            </a:r>
          </a:p>
          <a:p>
            <a:pPr algn="ctr"/>
            <a:r>
              <a:rPr kumimoji="1"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Planning </a:t>
            </a:r>
            <a:r>
              <a:rPr kumimoji="1" 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Div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8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549" y="1899501"/>
            <a:ext cx="384984" cy="75268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BFFFF"/>
              </a:clrFrom>
              <a:clrTo>
                <a:srgbClr val="FB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179170" y="1333767"/>
            <a:ext cx="923148" cy="61543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630" y="1220105"/>
            <a:ext cx="1361328" cy="90881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5495857" y="2064226"/>
            <a:ext cx="698068" cy="688849"/>
            <a:chOff x="6937865" y="2454123"/>
            <a:chExt cx="698068" cy="68884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37865" y="2454123"/>
              <a:ext cx="593497" cy="629466"/>
            </a:xfrm>
            <a:prstGeom prst="rect">
              <a:avLst/>
            </a:prstGeom>
          </p:spPr>
        </p:pic>
        <p:sp>
          <p:nvSpPr>
            <p:cNvPr id="64" name="Freeform 63"/>
            <p:cNvSpPr/>
            <p:nvPr/>
          </p:nvSpPr>
          <p:spPr>
            <a:xfrm>
              <a:off x="7304567" y="2806993"/>
              <a:ext cx="331366" cy="335979"/>
            </a:xfrm>
            <a:custGeom>
              <a:avLst/>
              <a:gdLst>
                <a:gd name="connsiteX0" fmla="*/ 42531 w 257356"/>
                <a:gd name="connsiteY0" fmla="*/ 276447 h 278286"/>
                <a:gd name="connsiteX1" fmla="*/ 21266 w 257356"/>
                <a:gd name="connsiteY1" fmla="*/ 223284 h 278286"/>
                <a:gd name="connsiteX2" fmla="*/ 0 w 257356"/>
                <a:gd name="connsiteY2" fmla="*/ 159488 h 278286"/>
                <a:gd name="connsiteX3" fmla="*/ 10633 w 257356"/>
                <a:gd name="connsiteY3" fmla="*/ 116958 h 278286"/>
                <a:gd name="connsiteX4" fmla="*/ 74428 w 257356"/>
                <a:gd name="connsiteY4" fmla="*/ 74428 h 278286"/>
                <a:gd name="connsiteX5" fmla="*/ 95693 w 257356"/>
                <a:gd name="connsiteY5" fmla="*/ 42530 h 278286"/>
                <a:gd name="connsiteX6" fmla="*/ 127591 w 257356"/>
                <a:gd name="connsiteY6" fmla="*/ 31898 h 278286"/>
                <a:gd name="connsiteX7" fmla="*/ 202019 w 257356"/>
                <a:gd name="connsiteY7" fmla="*/ 0 h 278286"/>
                <a:gd name="connsiteX8" fmla="*/ 244549 w 257356"/>
                <a:gd name="connsiteY8" fmla="*/ 10633 h 278286"/>
                <a:gd name="connsiteX9" fmla="*/ 212652 w 257356"/>
                <a:gd name="connsiteY9" fmla="*/ 159488 h 278286"/>
                <a:gd name="connsiteX10" fmla="*/ 159489 w 257356"/>
                <a:gd name="connsiteY10" fmla="*/ 233916 h 278286"/>
                <a:gd name="connsiteX11" fmla="*/ 95693 w 257356"/>
                <a:gd name="connsiteY11" fmla="*/ 265814 h 278286"/>
                <a:gd name="connsiteX12" fmla="*/ 42531 w 257356"/>
                <a:gd name="connsiteY12" fmla="*/ 276447 h 27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356" h="278286">
                  <a:moveTo>
                    <a:pt x="42531" y="276447"/>
                  </a:moveTo>
                  <a:cubicBezTo>
                    <a:pt x="30127" y="269359"/>
                    <a:pt x="27789" y="241221"/>
                    <a:pt x="21266" y="223284"/>
                  </a:cubicBezTo>
                  <a:cubicBezTo>
                    <a:pt x="13606" y="202218"/>
                    <a:pt x="0" y="159488"/>
                    <a:pt x="0" y="159488"/>
                  </a:cubicBezTo>
                  <a:cubicBezTo>
                    <a:pt x="3544" y="145311"/>
                    <a:pt x="1010" y="127955"/>
                    <a:pt x="10633" y="116958"/>
                  </a:cubicBezTo>
                  <a:cubicBezTo>
                    <a:pt x="27463" y="97724"/>
                    <a:pt x="74428" y="74428"/>
                    <a:pt x="74428" y="74428"/>
                  </a:cubicBezTo>
                  <a:cubicBezTo>
                    <a:pt x="81516" y="63795"/>
                    <a:pt x="85714" y="50513"/>
                    <a:pt x="95693" y="42530"/>
                  </a:cubicBezTo>
                  <a:cubicBezTo>
                    <a:pt x="104445" y="35529"/>
                    <a:pt x="117566" y="36910"/>
                    <a:pt x="127591" y="31898"/>
                  </a:cubicBezTo>
                  <a:cubicBezTo>
                    <a:pt x="201023" y="-4817"/>
                    <a:pt x="113500" y="22131"/>
                    <a:pt x="202019" y="0"/>
                  </a:cubicBezTo>
                  <a:cubicBezTo>
                    <a:pt x="216196" y="3544"/>
                    <a:pt x="241005" y="-3544"/>
                    <a:pt x="244549" y="10633"/>
                  </a:cubicBezTo>
                  <a:cubicBezTo>
                    <a:pt x="276855" y="139855"/>
                    <a:pt x="241238" y="95170"/>
                    <a:pt x="212652" y="159488"/>
                  </a:cubicBezTo>
                  <a:cubicBezTo>
                    <a:pt x="178134" y="237152"/>
                    <a:pt x="217505" y="214578"/>
                    <a:pt x="159489" y="233916"/>
                  </a:cubicBezTo>
                  <a:cubicBezTo>
                    <a:pt x="137571" y="248528"/>
                    <a:pt x="122782" y="262428"/>
                    <a:pt x="95693" y="265814"/>
                  </a:cubicBezTo>
                  <a:cubicBezTo>
                    <a:pt x="78109" y="268012"/>
                    <a:pt x="54935" y="283535"/>
                    <a:pt x="42531" y="27644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87172" y="879915"/>
            <a:ext cx="1517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Virtual/Augmented reality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171" y="571986"/>
            <a:ext cx="223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echnology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TextBox 156"/>
          <p:cNvSpPr txBox="1"/>
          <p:nvPr/>
        </p:nvSpPr>
        <p:spPr>
          <a:xfrm>
            <a:off x="1663577" y="1964996"/>
            <a:ext cx="274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Increase competitor</a:t>
            </a:r>
          </a:p>
          <a:p>
            <a:pPr algn="ctr"/>
            <a:r>
              <a:rPr lang="en-GB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=&gt;Difficult recruitment</a:t>
            </a:r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2298" y="1334531"/>
            <a:ext cx="500942" cy="43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Box 162"/>
          <p:cNvSpPr txBox="1"/>
          <p:nvPr/>
        </p:nvSpPr>
        <p:spPr>
          <a:xfrm>
            <a:off x="3001448" y="1777377"/>
            <a:ext cx="75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FF"/>
                </a:solidFill>
              </a:rPr>
              <a:t>VN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9" name="TextBox 163"/>
          <p:cNvSpPr txBox="1"/>
          <p:nvPr/>
        </p:nvSpPr>
        <p:spPr>
          <a:xfrm>
            <a:off x="2184686" y="974207"/>
            <a:ext cx="75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80" name="TextBox 164"/>
          <p:cNvSpPr txBox="1"/>
          <p:nvPr/>
        </p:nvSpPr>
        <p:spPr>
          <a:xfrm>
            <a:off x="3589543" y="900265"/>
            <a:ext cx="97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Indian</a:t>
            </a:r>
            <a:endParaRPr lang="en-US" dirty="0"/>
          </a:p>
        </p:txBody>
      </p:sp>
      <p:sp>
        <p:nvSpPr>
          <p:cNvPr id="82" name="TextBox 166"/>
          <p:cNvSpPr txBox="1"/>
          <p:nvPr/>
        </p:nvSpPr>
        <p:spPr>
          <a:xfrm>
            <a:off x="3541527" y="1537980"/>
            <a:ext cx="117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ASEAN</a:t>
            </a:r>
            <a:endParaRPr lang="en-US" dirty="0"/>
          </a:p>
        </p:txBody>
      </p:sp>
      <p:sp>
        <p:nvSpPr>
          <p:cNvPr id="83" name="Freeform 82"/>
          <p:cNvSpPr/>
          <p:nvPr/>
        </p:nvSpPr>
        <p:spPr>
          <a:xfrm>
            <a:off x="2733294" y="1140574"/>
            <a:ext cx="434898" cy="354272"/>
          </a:xfrm>
          <a:custGeom>
            <a:avLst/>
            <a:gdLst>
              <a:gd name="connsiteX0" fmla="*/ 0 w 434898"/>
              <a:gd name="connsiteY0" fmla="*/ 8584 h 354272"/>
              <a:gd name="connsiteX1" fmla="*/ 267629 w 434898"/>
              <a:gd name="connsiteY1" fmla="*/ 8584 h 354272"/>
              <a:gd name="connsiteX2" fmla="*/ 401444 w 434898"/>
              <a:gd name="connsiteY2" fmla="*/ 97794 h 354272"/>
              <a:gd name="connsiteX3" fmla="*/ 434898 w 434898"/>
              <a:gd name="connsiteY3" fmla="*/ 354272 h 35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898" h="354272">
                <a:moveTo>
                  <a:pt x="0" y="8584"/>
                </a:moveTo>
                <a:cubicBezTo>
                  <a:pt x="100361" y="1150"/>
                  <a:pt x="200722" y="-6284"/>
                  <a:pt x="267629" y="8584"/>
                </a:cubicBezTo>
                <a:cubicBezTo>
                  <a:pt x="334536" y="23452"/>
                  <a:pt x="373566" y="40179"/>
                  <a:pt x="401444" y="97794"/>
                </a:cubicBezTo>
                <a:cubicBezTo>
                  <a:pt x="429322" y="155409"/>
                  <a:pt x="432110" y="254840"/>
                  <a:pt x="434898" y="35427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3273712" y="1128939"/>
            <a:ext cx="474343" cy="354755"/>
          </a:xfrm>
          <a:custGeom>
            <a:avLst/>
            <a:gdLst>
              <a:gd name="connsiteX0" fmla="*/ 474343 w 474343"/>
              <a:gd name="connsiteY0" fmla="*/ 9068 h 354755"/>
              <a:gd name="connsiteX1" fmla="*/ 150958 w 474343"/>
              <a:gd name="connsiteY1" fmla="*/ 20219 h 354755"/>
              <a:gd name="connsiteX2" fmla="*/ 17143 w 474343"/>
              <a:gd name="connsiteY2" fmla="*/ 187487 h 354755"/>
              <a:gd name="connsiteX3" fmla="*/ 5992 w 474343"/>
              <a:gd name="connsiteY3" fmla="*/ 354755 h 35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3" h="354755">
                <a:moveTo>
                  <a:pt x="474343" y="9068"/>
                </a:moveTo>
                <a:cubicBezTo>
                  <a:pt x="350750" y="-225"/>
                  <a:pt x="227158" y="-9517"/>
                  <a:pt x="150958" y="20219"/>
                </a:cubicBezTo>
                <a:cubicBezTo>
                  <a:pt x="74758" y="49955"/>
                  <a:pt x="41304" y="131731"/>
                  <a:pt x="17143" y="187487"/>
                </a:cubicBezTo>
                <a:cubicBezTo>
                  <a:pt x="-7018" y="243243"/>
                  <a:pt x="-513" y="298999"/>
                  <a:pt x="5992" y="354755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351155" y="1363912"/>
            <a:ext cx="519563" cy="264748"/>
          </a:xfrm>
          <a:custGeom>
            <a:avLst/>
            <a:gdLst>
              <a:gd name="connsiteX0" fmla="*/ 519563 w 519563"/>
              <a:gd name="connsiteY0" fmla="*/ 264748 h 264748"/>
              <a:gd name="connsiteX1" fmla="*/ 363446 w 519563"/>
              <a:gd name="connsiteY1" fmla="*/ 41724 h 264748"/>
              <a:gd name="connsiteX2" fmla="*/ 51212 w 519563"/>
              <a:gd name="connsiteY2" fmla="*/ 8270 h 264748"/>
              <a:gd name="connsiteX3" fmla="*/ 6607 w 519563"/>
              <a:gd name="connsiteY3" fmla="*/ 142085 h 26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563" h="264748">
                <a:moveTo>
                  <a:pt x="519563" y="264748"/>
                </a:moveTo>
                <a:cubicBezTo>
                  <a:pt x="480533" y="174609"/>
                  <a:pt x="441504" y="84470"/>
                  <a:pt x="363446" y="41724"/>
                </a:cubicBezTo>
                <a:cubicBezTo>
                  <a:pt x="285388" y="-1022"/>
                  <a:pt x="110685" y="-8457"/>
                  <a:pt x="51212" y="8270"/>
                </a:cubicBezTo>
                <a:cubicBezTo>
                  <a:pt x="-8261" y="24997"/>
                  <a:pt x="-4544" y="110490"/>
                  <a:pt x="6607" y="142085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TextBox 170"/>
          <p:cNvSpPr txBox="1"/>
          <p:nvPr/>
        </p:nvSpPr>
        <p:spPr>
          <a:xfrm>
            <a:off x="2413246" y="600452"/>
            <a:ext cx="258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invest wave to VN</a:t>
            </a:r>
            <a:endParaRPr lang="en-US" sz="2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196213" y="1576143"/>
            <a:ext cx="168540" cy="2874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7702" y="42930"/>
            <a:ext cx="76851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+mj-ea"/>
                <a:ea typeface="+mj-ea"/>
              </a:rPr>
              <a:t>I-</a:t>
            </a:r>
            <a:r>
              <a:rPr lang="en-US" altLang="en-US" sz="2000" b="1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en-US" sz="2000" b="1" dirty="0" smtClean="0">
                <a:latin typeface="+mj-ea"/>
                <a:ea typeface="+mj-ea"/>
                <a:cs typeface="Times New Roman" panose="02020603050405020304" pitchFamily="18" charset="0"/>
              </a:rPr>
              <a:t>CVN future, </a:t>
            </a:r>
            <a:r>
              <a:rPr lang="en-US" altLang="en-US" sz="2000" b="1" dirty="0">
                <a:latin typeface="+mj-ea"/>
                <a:ea typeface="+mj-ea"/>
                <a:cs typeface="Times New Roman" panose="02020603050405020304" pitchFamily="18" charset="0"/>
              </a:rPr>
              <a:t>what is </a:t>
            </a:r>
            <a:r>
              <a:rPr lang="en-US" altLang="en-US" sz="2000" b="1" u="sng" dirty="0">
                <a:latin typeface="+mj-ea"/>
                <a:ea typeface="+mj-ea"/>
                <a:cs typeface="Times New Roman" panose="02020603050405020304" pitchFamily="18" charset="0"/>
              </a:rPr>
              <a:t>the biggest issue </a:t>
            </a:r>
            <a:r>
              <a:rPr lang="en-US" altLang="en-US" sz="2000" b="1" u="sng" dirty="0" smtClean="0">
                <a:latin typeface="+mj-ea"/>
                <a:ea typeface="+mj-ea"/>
                <a:cs typeface="Times New Roman" panose="02020603050405020304" pitchFamily="18" charset="0"/>
              </a:rPr>
              <a:t>in </a:t>
            </a:r>
            <a:r>
              <a:rPr lang="en-US" altLang="en-US" sz="2000" b="1" u="sng" dirty="0">
                <a:latin typeface="+mj-ea"/>
                <a:ea typeface="+mj-ea"/>
                <a:cs typeface="Times New Roman" panose="02020603050405020304" pitchFamily="18" charset="0"/>
              </a:rPr>
              <a:t>my job</a:t>
            </a:r>
            <a:r>
              <a:rPr lang="en-US" altLang="en-US" sz="2000" b="1" u="sng" dirty="0" smtClean="0">
                <a:latin typeface="+mj-ea"/>
                <a:ea typeface="+mj-ea"/>
                <a:cs typeface="Times New Roman" panose="02020603050405020304" pitchFamily="18" charset="0"/>
              </a:rPr>
              <a:t>? </a:t>
            </a:r>
            <a:endParaRPr kumimoji="1" lang="en-US" sz="2000" b="1" dirty="0" smtClean="0">
              <a:latin typeface="+mj-ea"/>
              <a:ea typeface="+mj-ea"/>
            </a:endParaRPr>
          </a:p>
        </p:txBody>
      </p:sp>
      <p:sp>
        <p:nvSpPr>
          <p:cNvPr id="123" name="AutoShape 2" descr="IMG_9637.webp (600×60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392906" y="3406671"/>
            <a:ext cx="2352119" cy="45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CVN Future</a:t>
            </a:r>
            <a:endParaRPr kumimoji="1" lang="en-US" sz="2800" b="1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8" name="Picture 10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699" y="3146967"/>
            <a:ext cx="3222137" cy="97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" name="Group 148"/>
          <p:cNvGrpSpPr/>
          <p:nvPr/>
        </p:nvGrpSpPr>
        <p:grpSpPr>
          <a:xfrm>
            <a:off x="148725" y="586153"/>
            <a:ext cx="2199412" cy="2148490"/>
            <a:chOff x="8356" y="2878108"/>
            <a:chExt cx="2199412" cy="2148490"/>
          </a:xfrm>
        </p:grpSpPr>
        <p:sp>
          <p:nvSpPr>
            <p:cNvPr id="89" name="TextBox 88"/>
            <p:cNvSpPr txBox="1"/>
            <p:nvPr/>
          </p:nvSpPr>
          <p:spPr>
            <a:xfrm>
              <a:off x="81587" y="2878108"/>
              <a:ext cx="21261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Demand</a:t>
              </a:r>
              <a:endParaRPr kumimoji="1"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1032646" y="3853904"/>
              <a:ext cx="587486" cy="999514"/>
              <a:chOff x="1087774" y="4091869"/>
              <a:chExt cx="587486" cy="999514"/>
            </a:xfrm>
          </p:grpSpPr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9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24028" y="4413904"/>
                <a:ext cx="353789" cy="353789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10107" y="4731183"/>
                <a:ext cx="360200" cy="360200"/>
              </a:xfrm>
              <a:prstGeom prst="rect">
                <a:avLst/>
              </a:prstGeom>
            </p:spPr>
          </p:pic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11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7774" y="4091869"/>
                <a:ext cx="587486" cy="339436"/>
              </a:xfrm>
              <a:prstGeom prst="rect">
                <a:avLst/>
              </a:prstGeom>
            </p:spPr>
          </p:pic>
        </p:grp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 cstate="email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6" y="3033189"/>
              <a:ext cx="1107668" cy="1993409"/>
            </a:xfrm>
            <a:prstGeom prst="rect">
              <a:avLst/>
            </a:prstGeom>
          </p:spPr>
        </p:pic>
        <p:sp>
          <p:nvSpPr>
            <p:cNvPr id="140" name="TextBox 170"/>
            <p:cNvSpPr txBox="1"/>
            <p:nvPr/>
          </p:nvSpPr>
          <p:spPr>
            <a:xfrm>
              <a:off x="820111" y="3586946"/>
              <a:ext cx="1092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Paper/Ink</a:t>
              </a:r>
              <a:endParaRPr lang="en-US" sz="1100" dirty="0"/>
            </a:p>
          </p:txBody>
        </p:sp>
        <p:sp>
          <p:nvSpPr>
            <p:cNvPr id="176" name="TextBox 170"/>
            <p:cNvSpPr txBox="1"/>
            <p:nvPr/>
          </p:nvSpPr>
          <p:spPr>
            <a:xfrm>
              <a:off x="571680" y="4593406"/>
              <a:ext cx="694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Energy</a:t>
              </a:r>
              <a:endParaRPr lang="en-US" sz="1100" dirty="0"/>
            </a:p>
          </p:txBody>
        </p:sp>
        <p:sp>
          <p:nvSpPr>
            <p:cNvPr id="177" name="TextBox 170"/>
            <p:cNvSpPr txBox="1"/>
            <p:nvPr/>
          </p:nvSpPr>
          <p:spPr>
            <a:xfrm>
              <a:off x="535458" y="4274682"/>
              <a:ext cx="817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 smtClean="0"/>
                <a:t>Recycle</a:t>
              </a:r>
              <a:endParaRPr lang="en-US" sz="1100" dirty="0"/>
            </a:p>
          </p:txBody>
        </p:sp>
      </p:grpSp>
      <p:sp>
        <p:nvSpPr>
          <p:cNvPr id="145" name="Freeform 144"/>
          <p:cNvSpPr/>
          <p:nvPr/>
        </p:nvSpPr>
        <p:spPr>
          <a:xfrm rot="9368219" flipV="1">
            <a:off x="5921412" y="3277818"/>
            <a:ext cx="1002124" cy="70371"/>
          </a:xfrm>
          <a:custGeom>
            <a:avLst/>
            <a:gdLst>
              <a:gd name="connsiteX0" fmla="*/ 27412 w 4186174"/>
              <a:gd name="connsiteY0" fmla="*/ 369523 h 369523"/>
              <a:gd name="connsiteX1" fmla="*/ 238427 w 4186174"/>
              <a:gd name="connsiteY1" fmla="*/ 281600 h 369523"/>
              <a:gd name="connsiteX2" fmla="*/ 1768289 w 4186174"/>
              <a:gd name="connsiteY2" fmla="*/ 246 h 369523"/>
              <a:gd name="connsiteX3" fmla="*/ 4186174 w 4186174"/>
              <a:gd name="connsiteY3" fmla="*/ 334354 h 369523"/>
              <a:gd name="connsiteX4" fmla="*/ 4186174 w 4186174"/>
              <a:gd name="connsiteY4" fmla="*/ 334354 h 36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6174" h="369523">
                <a:moveTo>
                  <a:pt x="27412" y="369523"/>
                </a:moveTo>
                <a:cubicBezTo>
                  <a:pt x="-12154" y="356334"/>
                  <a:pt x="-51719" y="343146"/>
                  <a:pt x="238427" y="281600"/>
                </a:cubicBezTo>
                <a:cubicBezTo>
                  <a:pt x="528573" y="220054"/>
                  <a:pt x="1110331" y="-8546"/>
                  <a:pt x="1768289" y="246"/>
                </a:cubicBezTo>
                <a:cubicBezTo>
                  <a:pt x="2426247" y="9038"/>
                  <a:pt x="4186174" y="334354"/>
                  <a:pt x="4186174" y="334354"/>
                </a:cubicBezTo>
                <a:lnTo>
                  <a:pt x="4186174" y="334354"/>
                </a:lnTo>
              </a:path>
            </a:pathLst>
          </a:custGeom>
          <a:noFill/>
          <a:ln w="12700">
            <a:solidFill>
              <a:srgbClr val="0000FF"/>
            </a:solidFill>
            <a:prstDash val="sysDash"/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201377" y="1873994"/>
            <a:ext cx="845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endParaRPr lang="en-US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68874" y="597641"/>
            <a:ext cx="138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Resource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33990" y="1165184"/>
            <a:ext cx="2286419" cy="2482412"/>
            <a:chOff x="6933351" y="1232850"/>
            <a:chExt cx="2286419" cy="2482412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 rotWithShape="1">
            <a:blip r:embed="rId1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96739" y="1284570"/>
              <a:ext cx="622401" cy="1302697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7102887" y="1476672"/>
              <a:ext cx="89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+12%</a:t>
              </a:r>
              <a:endParaRPr kumimoji="1" lang="en-US" sz="1200" dirty="0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33351" y="2761155"/>
              <a:ext cx="22864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Technical human resources increasing</a:t>
              </a:r>
            </a:p>
            <a:p>
              <a:pPr algn="ctr"/>
              <a:r>
                <a:rPr kumimoji="1" lang="en-US" sz="1400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=&gt;</a:t>
              </a:r>
              <a:r>
                <a:rPr kumimoji="1" lang="en-US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?</a:t>
              </a:r>
              <a:r>
                <a:rPr kumimoji="1" lang="en-US" sz="1400" b="1" dirty="0" err="1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Qty</a:t>
              </a:r>
              <a:r>
                <a:rPr kumimoji="1" lang="en-US" sz="1400" b="1" dirty="0" smtClean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MPW keep &amp; output increase</a:t>
              </a:r>
              <a:endParaRPr kumimoji="1" lang="en-US" sz="14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115491" y="1931690"/>
              <a:ext cx="87083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2100 per</a:t>
              </a:r>
              <a:endParaRPr kumimoji="1" 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69327" y="1232850"/>
              <a:ext cx="92741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2,352 per</a:t>
              </a:r>
              <a:endParaRPr kumimoji="1" lang="en-US" sz="1100" b="1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V="1">
              <a:off x="7702174" y="1508013"/>
              <a:ext cx="207327" cy="35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7290069" y="2437320"/>
              <a:ext cx="6135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24Y</a:t>
              </a:r>
              <a:endParaRPr kumimoji="1"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69787" y="2445090"/>
              <a:ext cx="5845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27Y</a:t>
              </a:r>
              <a:endParaRPr kumimoji="1"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Flowchart: Process 167"/>
            <p:cNvSpPr/>
            <p:nvPr/>
          </p:nvSpPr>
          <p:spPr>
            <a:xfrm>
              <a:off x="7425503" y="1852979"/>
              <a:ext cx="277478" cy="61732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Process 168"/>
            <p:cNvSpPr/>
            <p:nvPr/>
          </p:nvSpPr>
          <p:spPr>
            <a:xfrm>
              <a:off x="7913709" y="1520119"/>
              <a:ext cx="309311" cy="950180"/>
            </a:xfrm>
            <a:prstGeom prst="flowChartProcess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7290069" y="2470299"/>
              <a:ext cx="11565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Freeform 172"/>
          <p:cNvSpPr/>
          <p:nvPr/>
        </p:nvSpPr>
        <p:spPr>
          <a:xfrm rot="1066363" flipV="1">
            <a:off x="1831479" y="3424330"/>
            <a:ext cx="1057992" cy="186620"/>
          </a:xfrm>
          <a:custGeom>
            <a:avLst/>
            <a:gdLst>
              <a:gd name="connsiteX0" fmla="*/ 27412 w 4186174"/>
              <a:gd name="connsiteY0" fmla="*/ 369523 h 369523"/>
              <a:gd name="connsiteX1" fmla="*/ 238427 w 4186174"/>
              <a:gd name="connsiteY1" fmla="*/ 281600 h 369523"/>
              <a:gd name="connsiteX2" fmla="*/ 1768289 w 4186174"/>
              <a:gd name="connsiteY2" fmla="*/ 246 h 369523"/>
              <a:gd name="connsiteX3" fmla="*/ 4186174 w 4186174"/>
              <a:gd name="connsiteY3" fmla="*/ 334354 h 369523"/>
              <a:gd name="connsiteX4" fmla="*/ 4186174 w 4186174"/>
              <a:gd name="connsiteY4" fmla="*/ 334354 h 36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6174" h="369523">
                <a:moveTo>
                  <a:pt x="27412" y="369523"/>
                </a:moveTo>
                <a:cubicBezTo>
                  <a:pt x="-12154" y="356334"/>
                  <a:pt x="-51719" y="343146"/>
                  <a:pt x="238427" y="281600"/>
                </a:cubicBezTo>
                <a:cubicBezTo>
                  <a:pt x="528573" y="220054"/>
                  <a:pt x="1110331" y="-8546"/>
                  <a:pt x="1768289" y="246"/>
                </a:cubicBezTo>
                <a:cubicBezTo>
                  <a:pt x="2426247" y="9038"/>
                  <a:pt x="4186174" y="334354"/>
                  <a:pt x="4186174" y="334354"/>
                </a:cubicBezTo>
                <a:lnTo>
                  <a:pt x="4186174" y="334354"/>
                </a:lnTo>
              </a:path>
            </a:pathLst>
          </a:custGeom>
          <a:noFill/>
          <a:ln w="12700">
            <a:solidFill>
              <a:srgbClr val="0000FF"/>
            </a:solidFill>
            <a:prstDash val="sysDash"/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709778" y="2547932"/>
            <a:ext cx="151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New Technical more invested</a:t>
            </a:r>
          </a:p>
        </p:txBody>
      </p:sp>
      <p:sp>
        <p:nvSpPr>
          <p:cNvPr id="182" name="TextBox 156"/>
          <p:cNvSpPr txBox="1"/>
          <p:nvPr/>
        </p:nvSpPr>
        <p:spPr>
          <a:xfrm>
            <a:off x="-10322" y="2498310"/>
            <a:ext cx="2670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Printer Business volume reduce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=&gt;Small lot (many variety)+ new Business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8" name="Freeform 257"/>
          <p:cNvSpPr/>
          <p:nvPr/>
        </p:nvSpPr>
        <p:spPr>
          <a:xfrm rot="2889600" flipV="1">
            <a:off x="2441461" y="2917521"/>
            <a:ext cx="1030330" cy="269031"/>
          </a:xfrm>
          <a:custGeom>
            <a:avLst/>
            <a:gdLst>
              <a:gd name="connsiteX0" fmla="*/ 27412 w 4186174"/>
              <a:gd name="connsiteY0" fmla="*/ 369523 h 369523"/>
              <a:gd name="connsiteX1" fmla="*/ 238427 w 4186174"/>
              <a:gd name="connsiteY1" fmla="*/ 281600 h 369523"/>
              <a:gd name="connsiteX2" fmla="*/ 1768289 w 4186174"/>
              <a:gd name="connsiteY2" fmla="*/ 246 h 369523"/>
              <a:gd name="connsiteX3" fmla="*/ 4186174 w 4186174"/>
              <a:gd name="connsiteY3" fmla="*/ 334354 h 369523"/>
              <a:gd name="connsiteX4" fmla="*/ 4186174 w 4186174"/>
              <a:gd name="connsiteY4" fmla="*/ 334354 h 36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6174" h="369523">
                <a:moveTo>
                  <a:pt x="27412" y="369523"/>
                </a:moveTo>
                <a:cubicBezTo>
                  <a:pt x="-12154" y="356334"/>
                  <a:pt x="-51719" y="343146"/>
                  <a:pt x="238427" y="281600"/>
                </a:cubicBezTo>
                <a:cubicBezTo>
                  <a:pt x="528573" y="220054"/>
                  <a:pt x="1110331" y="-8546"/>
                  <a:pt x="1768289" y="246"/>
                </a:cubicBezTo>
                <a:cubicBezTo>
                  <a:pt x="2426247" y="9038"/>
                  <a:pt x="4186174" y="334354"/>
                  <a:pt x="4186174" y="334354"/>
                </a:cubicBezTo>
                <a:lnTo>
                  <a:pt x="4186174" y="334354"/>
                </a:lnTo>
              </a:path>
            </a:pathLst>
          </a:custGeom>
          <a:noFill/>
          <a:ln w="12700">
            <a:solidFill>
              <a:srgbClr val="0000FF"/>
            </a:solidFill>
            <a:prstDash val="sysDash"/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56"/>
          <p:cNvSpPr txBox="1"/>
          <p:nvPr/>
        </p:nvSpPr>
        <p:spPr>
          <a:xfrm>
            <a:off x="87326" y="3483531"/>
            <a:ext cx="235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 smtClean="0">
                <a:solidFill>
                  <a:srgbClr val="FF0000"/>
                </a:solidFill>
              </a:rPr>
              <a:t>(SPACE-</a:t>
            </a:r>
            <a:r>
              <a:rPr lang="en-GB" sz="1600" b="1" dirty="0" err="1" smtClean="0">
                <a:solidFill>
                  <a:srgbClr val="FF0000"/>
                </a:solidFill>
              </a:rPr>
              <a:t>Monozukuri</a:t>
            </a:r>
            <a:r>
              <a:rPr lang="en-GB" sz="1600" b="1" dirty="0" smtClean="0">
                <a:solidFill>
                  <a:srgbClr val="FF0000"/>
                </a:solidFill>
              </a:rPr>
              <a:t>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8" name="TextBox 156"/>
          <p:cNvSpPr txBox="1"/>
          <p:nvPr/>
        </p:nvSpPr>
        <p:spPr>
          <a:xfrm>
            <a:off x="3968949" y="2169753"/>
            <a:ext cx="239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=&gt;</a:t>
            </a:r>
          </a:p>
          <a:p>
            <a:r>
              <a:rPr lang="en-GB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.Automation</a:t>
            </a:r>
          </a:p>
          <a:p>
            <a:r>
              <a:rPr lang="en-GB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r>
              <a:rPr lang="en-GB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SHOUJIN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86723" y="6100577"/>
            <a:ext cx="5135637" cy="64633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How to </a:t>
            </a:r>
            <a:r>
              <a:rPr lang="en-GB" dirty="0">
                <a:solidFill>
                  <a:srgbClr val="0000FF"/>
                </a:solidFill>
                <a:sym typeface="Wingdings" panose="05000000000000000000" pitchFamily="2" charset="2"/>
              </a:rPr>
              <a:t>accelerate QCDF </a:t>
            </a:r>
            <a:r>
              <a:rPr lang="en-GB" dirty="0" smtClean="0">
                <a:solidFill>
                  <a:srgbClr val="0000FF"/>
                </a:solidFill>
                <a:sym typeface="Wingdings" panose="05000000000000000000" pitchFamily="2" charset="2"/>
              </a:rPr>
              <a:t>kaizen</a:t>
            </a:r>
            <a:r>
              <a:rPr lang="ja-JP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　</a:t>
            </a:r>
            <a:r>
              <a:rPr 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activity </a:t>
            </a:r>
          </a:p>
          <a:p>
            <a:r>
              <a:rPr lang="en-US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with same direction following TOP policy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5623885" y="5699201"/>
            <a:ext cx="1223164" cy="314363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20933" y="5735811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Biggest issue:</a:t>
            </a:r>
          </a:p>
        </p:txBody>
      </p:sp>
      <p:sp>
        <p:nvSpPr>
          <p:cNvPr id="199" name="TextBox 156"/>
          <p:cNvSpPr txBox="1"/>
          <p:nvPr/>
        </p:nvSpPr>
        <p:spPr>
          <a:xfrm>
            <a:off x="3755520" y="4352287"/>
            <a:ext cx="517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Big Environment change in next 3 years</a:t>
            </a:r>
            <a:endParaRPr lang="en-GB" b="1" u="sng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59" y="3273685"/>
            <a:ext cx="290464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endParaRPr kumimoji="1"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879843" y="2782388"/>
            <a:ext cx="264816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endParaRPr kumimoji="1"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64726" y="2692111"/>
            <a:ext cx="279244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729003" y="3187721"/>
            <a:ext cx="292068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endParaRPr kumimoji="1"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1" name="TextBox 156"/>
          <p:cNvSpPr txBox="1"/>
          <p:nvPr/>
        </p:nvSpPr>
        <p:spPr>
          <a:xfrm>
            <a:off x="4409822" y="4824697"/>
            <a:ext cx="460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dirty="0" smtClean="0">
                <a:sym typeface="Wingdings" panose="05000000000000000000" pitchFamily="2" charset="2"/>
              </a:rPr>
              <a:t>・</a:t>
            </a:r>
            <a:r>
              <a:rPr lang="en-GB" sz="1600" b="1" dirty="0">
                <a:sym typeface="Wingdings" panose="05000000000000000000" pitchFamily="2" charset="2"/>
              </a:rPr>
              <a:t> C</a:t>
            </a:r>
            <a:r>
              <a:rPr lang="en-GB" sz="1600" b="1" dirty="0" smtClean="0">
                <a:sym typeface="Wingdings" panose="05000000000000000000" pitchFamily="2" charset="2"/>
              </a:rPr>
              <a:t>urrent </a:t>
            </a:r>
            <a:r>
              <a:rPr lang="en-GB" sz="1600" b="1" dirty="0">
                <a:sym typeface="Wingdings" panose="05000000000000000000" pitchFamily="2" charset="2"/>
              </a:rPr>
              <a:t>Kaizen system c</a:t>
            </a:r>
            <a:r>
              <a:rPr lang="en-GB" sz="1600" b="1" dirty="0" smtClean="0">
                <a:sym typeface="Wingdings" panose="05000000000000000000" pitchFamily="2" charset="2"/>
              </a:rPr>
              <a:t>an not follow rapid </a:t>
            </a:r>
          </a:p>
          <a:p>
            <a:r>
              <a:rPr lang="en-GB" sz="1600" b="1" dirty="0">
                <a:sym typeface="Wingdings" panose="05000000000000000000" pitchFamily="2" charset="2"/>
              </a:rPr>
              <a:t> </a:t>
            </a:r>
            <a:r>
              <a:rPr lang="en-GB" sz="1600" b="1" dirty="0" smtClean="0">
                <a:sym typeface="Wingdings" panose="05000000000000000000" pitchFamily="2" charset="2"/>
              </a:rPr>
              <a:t>   environment changing -&gt; competitiveness down!</a:t>
            </a: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・ 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Each </a:t>
            </a:r>
            <a:r>
              <a:rPr lang="en-US" altLang="ja-JP" sz="1600" b="1" dirty="0" err="1">
                <a:sym typeface="Wingdings" panose="05000000000000000000" pitchFamily="2" charset="2"/>
              </a:rPr>
              <a:t>dept</a:t>
            </a:r>
            <a:r>
              <a:rPr lang="en-US" altLang="ja-JP" sz="1600" b="1" dirty="0">
                <a:sym typeface="Wingdings" panose="05000000000000000000" pitchFamily="2" charset="2"/>
              </a:rPr>
              <a:t> promote activity by their 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view</a:t>
            </a:r>
            <a:endParaRPr lang="en-US" altLang="ja-JP" sz="1600" b="1" dirty="0">
              <a:sym typeface="Wingdings" panose="05000000000000000000" pitchFamily="2" charset="2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116130" y="2719310"/>
            <a:ext cx="174578" cy="165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158" y="5364827"/>
            <a:ext cx="2610545" cy="14634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056" y="3812934"/>
            <a:ext cx="2589242" cy="15112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8" name="TextBox 97"/>
          <p:cNvSpPr txBox="1"/>
          <p:nvPr/>
        </p:nvSpPr>
        <p:spPr>
          <a:xfrm>
            <a:off x="1380631" y="4290208"/>
            <a:ext cx="139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Lack space, 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507947" y="404447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-58,000 m2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431220" y="6010512"/>
            <a:ext cx="149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Lack Manpower, 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507164" y="5825357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-5,900 MPW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641324" y="4106256"/>
            <a:ext cx="0" cy="183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38204" y="4854567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QV LBP</a:t>
            </a:r>
            <a:endParaRPr 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3758" y="4328830"/>
            <a:ext cx="3177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TS IJ</a:t>
            </a:r>
            <a:endParaRPr lang="en-US" sz="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49164" y="4743342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TS LBP</a:t>
            </a:r>
            <a:endParaRPr 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63131" y="4536086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TL IJ</a:t>
            </a:r>
            <a:endParaRPr lang="en-US" sz="6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628439" y="5906660"/>
            <a:ext cx="2383393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86218" y="4597985"/>
            <a:ext cx="1650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Capacity up</a:t>
            </a:r>
            <a:endParaRPr 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Freeform 110"/>
          <p:cNvSpPr/>
          <p:nvPr/>
        </p:nvSpPr>
        <p:spPr>
          <a:xfrm rot="20331128" flipV="1">
            <a:off x="3006805" y="4274966"/>
            <a:ext cx="1030330" cy="269031"/>
          </a:xfrm>
          <a:custGeom>
            <a:avLst/>
            <a:gdLst>
              <a:gd name="connsiteX0" fmla="*/ 27412 w 4186174"/>
              <a:gd name="connsiteY0" fmla="*/ 369523 h 369523"/>
              <a:gd name="connsiteX1" fmla="*/ 238427 w 4186174"/>
              <a:gd name="connsiteY1" fmla="*/ 281600 h 369523"/>
              <a:gd name="connsiteX2" fmla="*/ 1768289 w 4186174"/>
              <a:gd name="connsiteY2" fmla="*/ 246 h 369523"/>
              <a:gd name="connsiteX3" fmla="*/ 4186174 w 4186174"/>
              <a:gd name="connsiteY3" fmla="*/ 334354 h 369523"/>
              <a:gd name="connsiteX4" fmla="*/ 4186174 w 4186174"/>
              <a:gd name="connsiteY4" fmla="*/ 334354 h 36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6174" h="369523">
                <a:moveTo>
                  <a:pt x="27412" y="369523"/>
                </a:moveTo>
                <a:cubicBezTo>
                  <a:pt x="-12154" y="356334"/>
                  <a:pt x="-51719" y="343146"/>
                  <a:pt x="238427" y="281600"/>
                </a:cubicBezTo>
                <a:cubicBezTo>
                  <a:pt x="528573" y="220054"/>
                  <a:pt x="1110331" y="-8546"/>
                  <a:pt x="1768289" y="246"/>
                </a:cubicBezTo>
                <a:cubicBezTo>
                  <a:pt x="2426247" y="9038"/>
                  <a:pt x="4186174" y="334354"/>
                  <a:pt x="4186174" y="334354"/>
                </a:cubicBezTo>
                <a:lnTo>
                  <a:pt x="4186174" y="334354"/>
                </a:lnTo>
              </a:path>
            </a:pathLst>
          </a:custGeom>
          <a:noFill/>
          <a:ln w="12700">
            <a:solidFill>
              <a:srgbClr val="0000FF"/>
            </a:solidFill>
            <a:prstDash val="sysDash"/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5601" y="5134695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2024           2025         2026           2027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33914" y="6656501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2024           2025         2026           2027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61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正方形/長方形 169"/>
          <p:cNvSpPr/>
          <p:nvPr/>
        </p:nvSpPr>
        <p:spPr>
          <a:xfrm>
            <a:off x="5369354" y="3058049"/>
            <a:ext cx="3636108" cy="366332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正方形/長方形 166"/>
          <p:cNvSpPr/>
          <p:nvPr/>
        </p:nvSpPr>
        <p:spPr>
          <a:xfrm>
            <a:off x="42920" y="3080086"/>
            <a:ext cx="5361617" cy="207128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60831" y="5150705"/>
            <a:ext cx="5738250" cy="157066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355855" y="883479"/>
            <a:ext cx="625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aizen </a:t>
            </a:r>
            <a:r>
              <a:rPr lang="en-US" sz="2400" b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anagement</a:t>
            </a:r>
            <a:r>
              <a:rPr 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ystem</a:t>
            </a:r>
            <a:r>
              <a:rPr lang="en-US" sz="24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(KMS) 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2920" y="608064"/>
            <a:ext cx="29258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defTabSz="4572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ja-JP" sz="2000" b="1" dirty="0" smtClean="0">
                <a:solidFill>
                  <a:srgbClr val="0000FF"/>
                </a:solidFill>
                <a:latin typeface="+mn-ea"/>
              </a:rPr>
              <a:t>1- What’s the KMS?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0" y="0"/>
            <a:ext cx="76642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+mj-ea"/>
                <a:ea typeface="+mj-ea"/>
              </a:rPr>
              <a:t>II-</a:t>
            </a:r>
            <a:r>
              <a:rPr lang="en-US" sz="2400" b="1" dirty="0" smtClean="0">
                <a:latin typeface="+mj-ea"/>
                <a:ea typeface="+mj-ea"/>
              </a:rPr>
              <a:t> </a:t>
            </a:r>
            <a:r>
              <a:rPr lang="en-US" sz="2400" b="1" dirty="0">
                <a:latin typeface="+mj-ea"/>
                <a:ea typeface="+mj-ea"/>
              </a:rPr>
              <a:t>A</a:t>
            </a:r>
            <a:r>
              <a:rPr lang="en-US" sz="2400" b="1" dirty="0" smtClean="0">
                <a:latin typeface="+mj-ea"/>
                <a:ea typeface="+mj-ea"/>
              </a:rPr>
              <a:t>ctual </a:t>
            </a:r>
            <a:r>
              <a:rPr lang="en-US" sz="2400" b="1" dirty="0">
                <a:latin typeface="+mj-ea"/>
                <a:ea typeface="+mj-ea"/>
              </a:rPr>
              <a:t>and original solution to </a:t>
            </a:r>
            <a:r>
              <a:rPr lang="en-US" sz="2400" b="1" dirty="0" smtClean="0">
                <a:latin typeface="+mj-ea"/>
                <a:ea typeface="+mj-ea"/>
              </a:rPr>
              <a:t>overcome</a:t>
            </a:r>
            <a:endParaRPr kumimoji="1" lang="en-US" sz="2400" b="1" dirty="0" smtClean="0">
              <a:latin typeface="+mj-ea"/>
              <a:ea typeface="+mj-ea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05510" y="1189582"/>
            <a:ext cx="8962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Mission: </a:t>
            </a:r>
          </a:p>
          <a:p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Establish </a:t>
            </a:r>
            <a:r>
              <a:rPr lang="en-US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a </a:t>
            </a:r>
            <a:r>
              <a:rPr lang="en-US" sz="20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simple &amp; effectiveness </a:t>
            </a:r>
            <a:r>
              <a:rPr lang="en-US" sz="2000" b="1" dirty="0" smtClean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system </a:t>
            </a:r>
            <a:r>
              <a:rPr lang="en-US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to promote kaizen chain</a:t>
            </a:r>
          </a:p>
          <a:p>
            <a:r>
              <a:rPr lang="ja-JP" altLang="en-US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　　　　～</a:t>
            </a:r>
            <a:r>
              <a:rPr lang="en-US" altLang="ja-JP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Linkage all kaizen activity from top policy </a:t>
            </a:r>
            <a:r>
              <a:rPr lang="ja-JP" altLang="en-US" sz="200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～</a:t>
            </a:r>
            <a:endParaRPr lang="en-US" sz="2000" dirty="0" smtClean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Rectangle 34"/>
          <p:cNvSpPr/>
          <p:nvPr/>
        </p:nvSpPr>
        <p:spPr>
          <a:xfrm>
            <a:off x="1101612" y="2405234"/>
            <a:ext cx="851681" cy="52305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Target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5" name="Rectangle 35"/>
          <p:cNvSpPr/>
          <p:nvPr/>
        </p:nvSpPr>
        <p:spPr>
          <a:xfrm>
            <a:off x="3768239" y="2437351"/>
            <a:ext cx="851681" cy="52305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Promote Kaizen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Rectangle 36"/>
          <p:cNvSpPr/>
          <p:nvPr/>
        </p:nvSpPr>
        <p:spPr>
          <a:xfrm>
            <a:off x="6635449" y="2413082"/>
            <a:ext cx="851681" cy="523054"/>
          </a:xfrm>
          <a:prstGeom prst="rect">
            <a:avLst/>
          </a:prstGeom>
          <a:noFill/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CIMS cultivate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7" name="Left-Right Arrow 37"/>
          <p:cNvSpPr/>
          <p:nvPr/>
        </p:nvSpPr>
        <p:spPr>
          <a:xfrm>
            <a:off x="2030973" y="2603689"/>
            <a:ext cx="1700534" cy="217939"/>
          </a:xfrm>
          <a:prstGeom prst="left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8" name="Left-Right Arrow 38"/>
          <p:cNvSpPr/>
          <p:nvPr/>
        </p:nvSpPr>
        <p:spPr>
          <a:xfrm>
            <a:off x="4672780" y="2591556"/>
            <a:ext cx="1876708" cy="217939"/>
          </a:xfrm>
          <a:prstGeom prst="leftRight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89" name="Group 39"/>
          <p:cNvGrpSpPr/>
          <p:nvPr/>
        </p:nvGrpSpPr>
        <p:grpSpPr>
          <a:xfrm>
            <a:off x="519525" y="3291919"/>
            <a:ext cx="1705171" cy="500067"/>
            <a:chOff x="-94429" y="6093288"/>
            <a:chExt cx="1802916" cy="729543"/>
          </a:xfrm>
        </p:grpSpPr>
        <p:sp>
          <p:nvSpPr>
            <p:cNvPr id="154" name="Oval 111"/>
            <p:cNvSpPr/>
            <p:nvPr/>
          </p:nvSpPr>
          <p:spPr>
            <a:xfrm>
              <a:off x="17702" y="6093288"/>
              <a:ext cx="1556528" cy="729543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1" name="TextBox 112"/>
            <p:cNvSpPr txBox="1"/>
            <p:nvPr/>
          </p:nvSpPr>
          <p:spPr>
            <a:xfrm>
              <a:off x="-94429" y="6164224"/>
              <a:ext cx="1802916" cy="50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Top policy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TextBox 40"/>
          <p:cNvSpPr txBox="1"/>
          <p:nvPr/>
        </p:nvSpPr>
        <p:spPr>
          <a:xfrm>
            <a:off x="916259" y="4495067"/>
            <a:ext cx="92204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-Mono-jo</a:t>
            </a:r>
          </a:p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-3 C-BOM</a:t>
            </a:r>
          </a:p>
          <a:p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</a:p>
        </p:txBody>
      </p:sp>
      <p:sp>
        <p:nvSpPr>
          <p:cNvPr id="91" name="Oval 41"/>
          <p:cNvSpPr/>
          <p:nvPr/>
        </p:nvSpPr>
        <p:spPr>
          <a:xfrm>
            <a:off x="-25479" y="4549747"/>
            <a:ext cx="956024" cy="429684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Apply CIMS tool</a:t>
            </a:r>
            <a:endParaRPr lang="en-US" sz="1000" b="1" dirty="0"/>
          </a:p>
        </p:txBody>
      </p:sp>
      <p:sp>
        <p:nvSpPr>
          <p:cNvPr id="92" name="Oval 42"/>
          <p:cNvSpPr/>
          <p:nvPr/>
        </p:nvSpPr>
        <p:spPr>
          <a:xfrm>
            <a:off x="-9058" y="5893951"/>
            <a:ext cx="924733" cy="541502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KPI control</a:t>
            </a:r>
            <a:endParaRPr lang="en-US" sz="1000" b="1" dirty="0"/>
          </a:p>
        </p:txBody>
      </p:sp>
      <p:sp>
        <p:nvSpPr>
          <p:cNvPr id="93" name="TextBox 43"/>
          <p:cNvSpPr txBox="1"/>
          <p:nvPr/>
        </p:nvSpPr>
        <p:spPr>
          <a:xfrm>
            <a:off x="1431096" y="5225461"/>
            <a:ext cx="179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 Target &amp; KPI</a:t>
            </a:r>
          </a:p>
        </p:txBody>
      </p:sp>
      <p:grpSp>
        <p:nvGrpSpPr>
          <p:cNvPr id="94" name="Group 44"/>
          <p:cNvGrpSpPr/>
          <p:nvPr/>
        </p:nvGrpSpPr>
        <p:grpSpPr>
          <a:xfrm>
            <a:off x="738186" y="5643000"/>
            <a:ext cx="1923925" cy="1182601"/>
            <a:chOff x="745935" y="5346071"/>
            <a:chExt cx="2930290" cy="1240451"/>
          </a:xfrm>
        </p:grpSpPr>
        <p:sp>
          <p:nvSpPr>
            <p:cNvPr id="137" name="TextBox 97"/>
            <p:cNvSpPr txBox="1"/>
            <p:nvPr/>
          </p:nvSpPr>
          <p:spPr>
            <a:xfrm>
              <a:off x="851290" y="5346462"/>
              <a:ext cx="854544" cy="2462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ASSY</a:t>
              </a:r>
            </a:p>
          </p:txBody>
        </p:sp>
        <p:sp>
          <p:nvSpPr>
            <p:cNvPr id="140" name="TextBox 98"/>
            <p:cNvSpPr txBox="1"/>
            <p:nvPr/>
          </p:nvSpPr>
          <p:spPr>
            <a:xfrm>
              <a:off x="1819158" y="5346462"/>
              <a:ext cx="854544" cy="2462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PDC</a:t>
              </a:r>
            </a:p>
          </p:txBody>
        </p:sp>
        <p:sp>
          <p:nvSpPr>
            <p:cNvPr id="141" name="TextBox 99"/>
            <p:cNvSpPr txBox="1"/>
            <p:nvPr/>
          </p:nvSpPr>
          <p:spPr>
            <a:xfrm>
              <a:off x="2731759" y="5346071"/>
              <a:ext cx="854544" cy="24622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Div</a:t>
              </a:r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…</a:t>
              </a:r>
            </a:p>
          </p:txBody>
        </p:sp>
        <p:sp>
          <p:nvSpPr>
            <p:cNvPr id="142" name="TextBox 100"/>
            <p:cNvSpPr txBox="1"/>
            <p:nvPr/>
          </p:nvSpPr>
          <p:spPr>
            <a:xfrm flipH="1">
              <a:off x="773316" y="5793840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43" name="TextBox 101"/>
            <p:cNvSpPr txBox="1"/>
            <p:nvPr/>
          </p:nvSpPr>
          <p:spPr>
            <a:xfrm flipH="1">
              <a:off x="1786869" y="5793840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44" name="TextBox 102"/>
            <p:cNvSpPr txBox="1"/>
            <p:nvPr/>
          </p:nvSpPr>
          <p:spPr>
            <a:xfrm flipH="1">
              <a:off x="2662671" y="5793840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45" name="TextBox 103"/>
            <p:cNvSpPr txBox="1"/>
            <p:nvPr/>
          </p:nvSpPr>
          <p:spPr>
            <a:xfrm flipH="1">
              <a:off x="745936" y="6037462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47" name="TextBox 104"/>
            <p:cNvSpPr txBox="1"/>
            <p:nvPr/>
          </p:nvSpPr>
          <p:spPr>
            <a:xfrm flipH="1">
              <a:off x="1759490" y="6037462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48" name="TextBox 105"/>
            <p:cNvSpPr txBox="1"/>
            <p:nvPr/>
          </p:nvSpPr>
          <p:spPr>
            <a:xfrm flipH="1">
              <a:off x="2635292" y="6037462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49" name="TextBox 106"/>
            <p:cNvSpPr txBox="1"/>
            <p:nvPr/>
          </p:nvSpPr>
          <p:spPr>
            <a:xfrm flipH="1">
              <a:off x="745935" y="6309523"/>
              <a:ext cx="19858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---------------</a:t>
              </a:r>
            </a:p>
          </p:txBody>
        </p:sp>
        <p:sp>
          <p:nvSpPr>
            <p:cNvPr id="150" name="TextBox 107"/>
            <p:cNvSpPr txBox="1"/>
            <p:nvPr/>
          </p:nvSpPr>
          <p:spPr>
            <a:xfrm flipH="1">
              <a:off x="771784" y="5580810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51" name="TextBox 108"/>
            <p:cNvSpPr txBox="1"/>
            <p:nvPr/>
          </p:nvSpPr>
          <p:spPr>
            <a:xfrm flipH="1">
              <a:off x="1785339" y="5580810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  <p:sp>
          <p:nvSpPr>
            <p:cNvPr id="152" name="TextBox 109"/>
            <p:cNvSpPr txBox="1"/>
            <p:nvPr/>
          </p:nvSpPr>
          <p:spPr>
            <a:xfrm flipH="1">
              <a:off x="2661141" y="5580810"/>
              <a:ext cx="1013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1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-------</a:t>
              </a:r>
            </a:p>
          </p:txBody>
        </p:sp>
      </p:grpSp>
      <p:sp>
        <p:nvSpPr>
          <p:cNvPr id="95" name="TextBox 45"/>
          <p:cNvSpPr txBox="1"/>
          <p:nvPr/>
        </p:nvSpPr>
        <p:spPr>
          <a:xfrm>
            <a:off x="3978450" y="5485695"/>
            <a:ext cx="752747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FM/KPI check</a:t>
            </a:r>
          </a:p>
        </p:txBody>
      </p:sp>
      <p:sp>
        <p:nvSpPr>
          <p:cNvPr id="96" name="TextBox 46"/>
          <p:cNvSpPr txBox="1"/>
          <p:nvPr/>
        </p:nvSpPr>
        <p:spPr>
          <a:xfrm>
            <a:off x="3486409" y="3183672"/>
            <a:ext cx="16417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Kaizen promotion</a:t>
            </a:r>
          </a:p>
        </p:txBody>
      </p:sp>
      <p:sp>
        <p:nvSpPr>
          <p:cNvPr id="97" name="TextBox 47"/>
          <p:cNvSpPr txBox="1"/>
          <p:nvPr/>
        </p:nvSpPr>
        <p:spPr>
          <a:xfrm>
            <a:off x="3177511" y="5483479"/>
            <a:ext cx="752747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 </a:t>
            </a:r>
            <a:r>
              <a:rPr lang="en-US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Genba</a:t>
            </a:r>
            <a:endParaRPr 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8" name="Group 48"/>
          <p:cNvGrpSpPr/>
          <p:nvPr/>
        </p:nvGrpSpPr>
        <p:grpSpPr>
          <a:xfrm>
            <a:off x="3290845" y="3434627"/>
            <a:ext cx="1683966" cy="1264414"/>
            <a:chOff x="5937675" y="4395438"/>
            <a:chExt cx="2770865" cy="2184343"/>
          </a:xfrm>
          <a:solidFill>
            <a:schemeClr val="bg1"/>
          </a:solidFill>
        </p:grpSpPr>
        <p:sp>
          <p:nvSpPr>
            <p:cNvPr id="129" name="Oval 89"/>
            <p:cNvSpPr/>
            <p:nvPr/>
          </p:nvSpPr>
          <p:spPr>
            <a:xfrm>
              <a:off x="5965343" y="5010172"/>
              <a:ext cx="1181168" cy="79855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MO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90"/>
            <p:cNvSpPr/>
            <p:nvPr/>
          </p:nvSpPr>
          <p:spPr>
            <a:xfrm>
              <a:off x="5937675" y="5618121"/>
              <a:ext cx="1181168" cy="798552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chemeClr val="tx1"/>
                  </a:solidFill>
                </a:rPr>
                <a:t>Assy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91"/>
            <p:cNvSpPr/>
            <p:nvPr/>
          </p:nvSpPr>
          <p:spPr>
            <a:xfrm>
              <a:off x="6814814" y="5781229"/>
              <a:ext cx="1181168" cy="798552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PDC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92"/>
            <p:cNvSpPr/>
            <p:nvPr/>
          </p:nvSpPr>
          <p:spPr>
            <a:xfrm>
              <a:off x="7527372" y="5477063"/>
              <a:ext cx="1181168" cy="79855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LOG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93"/>
            <p:cNvSpPr/>
            <p:nvPr/>
          </p:nvSpPr>
          <p:spPr>
            <a:xfrm>
              <a:off x="7449454" y="4958747"/>
              <a:ext cx="1181168" cy="798552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MSD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94"/>
            <p:cNvSpPr/>
            <p:nvPr/>
          </p:nvSpPr>
          <p:spPr>
            <a:xfrm>
              <a:off x="6669236" y="5280291"/>
              <a:ext cx="1181168" cy="79855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PCB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95"/>
            <p:cNvSpPr/>
            <p:nvPr/>
          </p:nvSpPr>
          <p:spPr>
            <a:xfrm>
              <a:off x="7051061" y="4395438"/>
              <a:ext cx="1324520" cy="798552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PE/MFE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96"/>
            <p:cNvSpPr/>
            <p:nvPr/>
          </p:nvSpPr>
          <p:spPr>
            <a:xfrm>
              <a:off x="6242725" y="4539279"/>
              <a:ext cx="1181168" cy="79855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QA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rapezoid 49"/>
          <p:cNvSpPr/>
          <p:nvPr/>
        </p:nvSpPr>
        <p:spPr>
          <a:xfrm>
            <a:off x="6455431" y="6156454"/>
            <a:ext cx="1257135" cy="297716"/>
          </a:xfrm>
          <a:prstGeom prst="trapezoid">
            <a:avLst>
              <a:gd name="adj" fmla="val 5499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Isosceles Triangle 50"/>
          <p:cNvSpPr/>
          <p:nvPr/>
        </p:nvSpPr>
        <p:spPr>
          <a:xfrm>
            <a:off x="6829298" y="5442885"/>
            <a:ext cx="532748" cy="400229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Trapezoid 52"/>
          <p:cNvSpPr/>
          <p:nvPr/>
        </p:nvSpPr>
        <p:spPr>
          <a:xfrm>
            <a:off x="6653185" y="5845723"/>
            <a:ext cx="875395" cy="288737"/>
          </a:xfrm>
          <a:prstGeom prst="trapezoid">
            <a:avLst>
              <a:gd name="adj" fmla="val 5499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2" name="TextBox 53"/>
          <p:cNvSpPr txBox="1"/>
          <p:nvPr/>
        </p:nvSpPr>
        <p:spPr>
          <a:xfrm>
            <a:off x="6655582" y="6187424"/>
            <a:ext cx="88357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E-learning</a:t>
            </a:r>
          </a:p>
        </p:txBody>
      </p:sp>
      <p:sp>
        <p:nvSpPr>
          <p:cNvPr id="103" name="TextBox 54"/>
          <p:cNvSpPr txBox="1"/>
          <p:nvPr/>
        </p:nvSpPr>
        <p:spPr>
          <a:xfrm>
            <a:off x="6867212" y="5604581"/>
            <a:ext cx="512744" cy="234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CIMS</a:t>
            </a:r>
          </a:p>
        </p:txBody>
      </p:sp>
      <p:sp>
        <p:nvSpPr>
          <p:cNvPr id="104" name="TextBox 67"/>
          <p:cNvSpPr txBox="1"/>
          <p:nvPr/>
        </p:nvSpPr>
        <p:spPr>
          <a:xfrm>
            <a:off x="6861531" y="5876971"/>
            <a:ext cx="493036" cy="2347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PIBC</a:t>
            </a:r>
          </a:p>
        </p:txBody>
      </p:sp>
      <p:sp>
        <p:nvSpPr>
          <p:cNvPr id="108" name="TextBox 70"/>
          <p:cNvSpPr txBox="1"/>
          <p:nvPr/>
        </p:nvSpPr>
        <p:spPr>
          <a:xfrm>
            <a:off x="3286741" y="2087205"/>
            <a:ext cx="1857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Link all activity</a:t>
            </a:r>
            <a:endParaRPr kumimoji="1" lang="en-US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9" name="Group 71"/>
          <p:cNvGrpSpPr/>
          <p:nvPr/>
        </p:nvGrpSpPr>
        <p:grpSpPr>
          <a:xfrm>
            <a:off x="5750741" y="3368859"/>
            <a:ext cx="2285607" cy="1342142"/>
            <a:chOff x="4942005" y="2890411"/>
            <a:chExt cx="2776616" cy="1727855"/>
          </a:xfrm>
          <a:solidFill>
            <a:schemeClr val="bg1"/>
          </a:solidFill>
        </p:grpSpPr>
        <p:sp>
          <p:nvSpPr>
            <p:cNvPr id="123" name="Oval 83"/>
            <p:cNvSpPr/>
            <p:nvPr/>
          </p:nvSpPr>
          <p:spPr>
            <a:xfrm>
              <a:off x="5823905" y="2890411"/>
              <a:ext cx="1178976" cy="71376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Kaizen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practice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84"/>
            <p:cNvSpPr/>
            <p:nvPr/>
          </p:nvSpPr>
          <p:spPr>
            <a:xfrm>
              <a:off x="6554403" y="3865213"/>
              <a:ext cx="1164218" cy="71376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Make case study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85"/>
            <p:cNvSpPr/>
            <p:nvPr/>
          </p:nvSpPr>
          <p:spPr>
            <a:xfrm>
              <a:off x="4942005" y="3904505"/>
              <a:ext cx="1437564" cy="713761"/>
            </a:xfrm>
            <a:prstGeom prst="ellipse">
              <a:avLst/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Build up training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Arrow Connector 86"/>
            <p:cNvCxnSpPr>
              <a:stCxn id="125" idx="0"/>
            </p:cNvCxnSpPr>
            <p:nvPr/>
          </p:nvCxnSpPr>
          <p:spPr>
            <a:xfrm flipV="1">
              <a:off x="5660787" y="3562082"/>
              <a:ext cx="296141" cy="34242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87"/>
            <p:cNvCxnSpPr/>
            <p:nvPr/>
          </p:nvCxnSpPr>
          <p:spPr>
            <a:xfrm>
              <a:off x="6819440" y="3549301"/>
              <a:ext cx="366882" cy="30666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88"/>
            <p:cNvCxnSpPr/>
            <p:nvPr/>
          </p:nvCxnSpPr>
          <p:spPr>
            <a:xfrm flipH="1">
              <a:off x="6135022" y="4565378"/>
              <a:ext cx="731520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Down Arrow 72"/>
          <p:cNvSpPr/>
          <p:nvPr/>
        </p:nvSpPr>
        <p:spPr>
          <a:xfrm rot="10800000" flipV="1">
            <a:off x="1177103" y="3810230"/>
            <a:ext cx="307377" cy="419493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Down Arrow 73"/>
          <p:cNvSpPr/>
          <p:nvPr/>
        </p:nvSpPr>
        <p:spPr>
          <a:xfrm rot="10800000" flipV="1">
            <a:off x="1170828" y="5192925"/>
            <a:ext cx="307377" cy="419493"/>
          </a:xfrm>
          <a:prstGeom prst="downArrow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2" name="Down Arrow 74"/>
          <p:cNvSpPr/>
          <p:nvPr/>
        </p:nvSpPr>
        <p:spPr>
          <a:xfrm rot="10800000" flipV="1">
            <a:off x="4044951" y="4808338"/>
            <a:ext cx="307377" cy="419493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3" name="Freeform 75"/>
          <p:cNvSpPr/>
          <p:nvPr/>
        </p:nvSpPr>
        <p:spPr>
          <a:xfrm flipV="1">
            <a:off x="4695388" y="3423839"/>
            <a:ext cx="1781299" cy="198809"/>
          </a:xfrm>
          <a:custGeom>
            <a:avLst/>
            <a:gdLst>
              <a:gd name="connsiteX0" fmla="*/ 14083 w 2166155"/>
              <a:gd name="connsiteY0" fmla="*/ 0 h 619366"/>
              <a:gd name="connsiteX1" fmla="*/ 115683 w 2166155"/>
              <a:gd name="connsiteY1" fmla="*/ 138546 h 619366"/>
              <a:gd name="connsiteX2" fmla="*/ 863828 w 2166155"/>
              <a:gd name="connsiteY2" fmla="*/ 618837 h 619366"/>
              <a:gd name="connsiteX3" fmla="*/ 2166155 w 2166155"/>
              <a:gd name="connsiteY3" fmla="*/ 36946 h 61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155" h="619366">
                <a:moveTo>
                  <a:pt x="14083" y="0"/>
                </a:moveTo>
                <a:cubicBezTo>
                  <a:pt x="-5929" y="17703"/>
                  <a:pt x="-25941" y="35407"/>
                  <a:pt x="115683" y="138546"/>
                </a:cubicBezTo>
                <a:cubicBezTo>
                  <a:pt x="257307" y="241685"/>
                  <a:pt x="522083" y="635770"/>
                  <a:pt x="863828" y="618837"/>
                </a:cubicBezTo>
                <a:cubicBezTo>
                  <a:pt x="1205573" y="601904"/>
                  <a:pt x="1685864" y="319425"/>
                  <a:pt x="2166155" y="36946"/>
                </a:cubicBezTo>
              </a:path>
            </a:pathLst>
          </a:custGeom>
          <a:noFill/>
          <a:ln w="28575"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5" name="Oval 77"/>
          <p:cNvSpPr/>
          <p:nvPr/>
        </p:nvSpPr>
        <p:spPr>
          <a:xfrm>
            <a:off x="755157" y="6561520"/>
            <a:ext cx="1093500" cy="264081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Freeform 80"/>
          <p:cNvSpPr/>
          <p:nvPr/>
        </p:nvSpPr>
        <p:spPr>
          <a:xfrm rot="288964">
            <a:off x="1813073" y="4534080"/>
            <a:ext cx="1398847" cy="2117150"/>
          </a:xfrm>
          <a:custGeom>
            <a:avLst/>
            <a:gdLst>
              <a:gd name="connsiteX0" fmla="*/ 0 w 1819374"/>
              <a:gd name="connsiteY0" fmla="*/ 2149311 h 2150609"/>
              <a:gd name="connsiteX1" fmla="*/ 810706 w 1819374"/>
              <a:gd name="connsiteY1" fmla="*/ 2017336 h 2150609"/>
              <a:gd name="connsiteX2" fmla="*/ 1602557 w 1819374"/>
              <a:gd name="connsiteY2" fmla="*/ 1310326 h 2150609"/>
              <a:gd name="connsiteX3" fmla="*/ 1819374 w 1819374"/>
              <a:gd name="connsiteY3" fmla="*/ 0 h 215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9374" h="2150609">
                <a:moveTo>
                  <a:pt x="0" y="2149311"/>
                </a:moveTo>
                <a:cubicBezTo>
                  <a:pt x="271806" y="2153239"/>
                  <a:pt x="543613" y="2157167"/>
                  <a:pt x="810706" y="2017336"/>
                </a:cubicBezTo>
                <a:cubicBezTo>
                  <a:pt x="1077799" y="1877505"/>
                  <a:pt x="1434446" y="1646549"/>
                  <a:pt x="1602557" y="1310326"/>
                </a:cubicBezTo>
                <a:cubicBezTo>
                  <a:pt x="1770668" y="974103"/>
                  <a:pt x="1795021" y="487051"/>
                  <a:pt x="1819374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TextBox 81"/>
          <p:cNvSpPr txBox="1"/>
          <p:nvPr/>
        </p:nvSpPr>
        <p:spPr>
          <a:xfrm>
            <a:off x="3526193" y="3859756"/>
            <a:ext cx="132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Planning Div.</a:t>
            </a:r>
          </a:p>
        </p:txBody>
      </p:sp>
      <p:sp>
        <p:nvSpPr>
          <p:cNvPr id="122" name="TextBox 115"/>
          <p:cNvSpPr txBox="1"/>
          <p:nvPr/>
        </p:nvSpPr>
        <p:spPr>
          <a:xfrm>
            <a:off x="1072458" y="6018590"/>
            <a:ext cx="832640" cy="44013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 </a:t>
            </a:r>
            <a:r>
              <a:rPr lang="en-US" sz="1100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Div</a:t>
            </a:r>
            <a:endParaRPr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sz="11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 </a:t>
            </a:r>
            <a:r>
              <a:rPr kumimoji="1" lang="en-US" sz="1100" dirty="0" err="1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Depts</a:t>
            </a:r>
            <a:endParaRPr kumimoji="1"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62" name="Group 28"/>
          <p:cNvGrpSpPr/>
          <p:nvPr/>
        </p:nvGrpSpPr>
        <p:grpSpPr>
          <a:xfrm>
            <a:off x="7551593" y="2131863"/>
            <a:ext cx="1614381" cy="903185"/>
            <a:chOff x="4465331" y="5005594"/>
            <a:chExt cx="2247441" cy="2042290"/>
          </a:xfrm>
        </p:grpSpPr>
        <p:sp>
          <p:nvSpPr>
            <p:cNvPr id="163" name="Oval 29"/>
            <p:cNvSpPr/>
            <p:nvPr/>
          </p:nvSpPr>
          <p:spPr>
            <a:xfrm>
              <a:off x="5589052" y="5825011"/>
              <a:ext cx="1123720" cy="1222873"/>
            </a:xfrm>
            <a:prstGeom prst="ellipse">
              <a:avLst/>
            </a:prstGeom>
            <a:solidFill>
              <a:srgbClr val="FFCCFF">
                <a:alpha val="68627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rgbClr val="0000FF"/>
                  </a:solidFill>
                </a:rPr>
                <a:t>MH</a:t>
              </a:r>
              <a:r>
                <a:rPr lang="en-US" altLang="ja-JP" sz="1200" dirty="0" smtClean="0">
                  <a:solidFill>
                    <a:srgbClr val="0000FF"/>
                  </a:solidFill>
                </a:rPr>
                <a:t>D</a:t>
              </a:r>
              <a:r>
                <a:rPr lang="en-US" sz="1200" dirty="0" smtClean="0">
                  <a:solidFill>
                    <a:srgbClr val="0000FF"/>
                  </a:solidFill>
                </a:rPr>
                <a:t> job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164" name="Oval 30"/>
            <p:cNvSpPr/>
            <p:nvPr/>
          </p:nvSpPr>
          <p:spPr>
            <a:xfrm>
              <a:off x="4465331" y="5741392"/>
              <a:ext cx="1123721" cy="1222873"/>
            </a:xfrm>
            <a:prstGeom prst="ellipse">
              <a:avLst/>
            </a:prstGeom>
            <a:solidFill>
              <a:srgbClr val="99FF99">
                <a:alpha val="68627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Plan job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165" name="Oval 31"/>
            <p:cNvSpPr/>
            <p:nvPr/>
          </p:nvSpPr>
          <p:spPr>
            <a:xfrm>
              <a:off x="5060371" y="5005594"/>
              <a:ext cx="1123721" cy="1222875"/>
            </a:xfrm>
            <a:prstGeom prst="ellipse">
              <a:avLst/>
            </a:prstGeom>
            <a:solidFill>
              <a:srgbClr val="FFFFCC">
                <a:alpha val="69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PIA job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8036348" y="1858333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[Planning Div]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79681" y="3582002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Actual Kaizen</a:t>
            </a:r>
          </a:p>
          <a:p>
            <a:endParaRPr kumimoji="1" lang="en-US" sz="11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Oval 42"/>
          <p:cNvSpPr/>
          <p:nvPr/>
        </p:nvSpPr>
        <p:spPr>
          <a:xfrm>
            <a:off x="4752188" y="5468729"/>
            <a:ext cx="1116782" cy="491164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Organize</a:t>
            </a:r>
          </a:p>
          <a:p>
            <a:pPr algn="ctr"/>
            <a:r>
              <a:rPr lang="en-US" sz="1000" b="1" dirty="0" smtClean="0"/>
              <a:t>Top check</a:t>
            </a:r>
            <a:endParaRPr lang="en-US" sz="1000" b="1" dirty="0"/>
          </a:p>
        </p:txBody>
      </p:sp>
      <p:sp>
        <p:nvSpPr>
          <p:cNvPr id="169" name="Oval 41"/>
          <p:cNvSpPr/>
          <p:nvPr/>
        </p:nvSpPr>
        <p:spPr>
          <a:xfrm>
            <a:off x="2369484" y="3415554"/>
            <a:ext cx="1148459" cy="429684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Kaizen with </a:t>
            </a:r>
            <a:r>
              <a:rPr lang="en-US" sz="1000" b="1" dirty="0" err="1" smtClean="0"/>
              <a:t>Dept</a:t>
            </a:r>
            <a:endParaRPr lang="en-US" sz="1000" b="1" dirty="0"/>
          </a:p>
        </p:txBody>
      </p:sp>
      <p:sp>
        <p:nvSpPr>
          <p:cNvPr id="171" name="Oval 41"/>
          <p:cNvSpPr/>
          <p:nvPr/>
        </p:nvSpPr>
        <p:spPr>
          <a:xfrm>
            <a:off x="7858742" y="5483479"/>
            <a:ext cx="1050632" cy="429684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CIMS</a:t>
            </a:r>
          </a:p>
          <a:p>
            <a:pPr algn="ctr"/>
            <a:r>
              <a:rPr lang="en-US" sz="1000" b="1" dirty="0" smtClean="0"/>
              <a:t>Training</a:t>
            </a:r>
            <a:endParaRPr lang="en-US" sz="1000" b="1" dirty="0"/>
          </a:p>
        </p:txBody>
      </p:sp>
      <p:sp>
        <p:nvSpPr>
          <p:cNvPr id="172" name="TextBox 46"/>
          <p:cNvSpPr txBox="1"/>
          <p:nvPr/>
        </p:nvSpPr>
        <p:spPr>
          <a:xfrm>
            <a:off x="5510589" y="3057099"/>
            <a:ext cx="30920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CIMS cultivation cycle for each </a:t>
            </a:r>
            <a:r>
              <a:rPr lang="en-US" sz="1200" b="1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dept</a:t>
            </a:r>
            <a:r>
              <a:rPr lang="en-US" sz="12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717830" y="3322171"/>
            <a:ext cx="2480442" cy="1576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75"/>
          <p:cNvSpPr/>
          <p:nvPr/>
        </p:nvSpPr>
        <p:spPr>
          <a:xfrm rot="5116063">
            <a:off x="5881233" y="5337591"/>
            <a:ext cx="1102008" cy="220695"/>
          </a:xfrm>
          <a:custGeom>
            <a:avLst/>
            <a:gdLst>
              <a:gd name="connsiteX0" fmla="*/ 14083 w 2166155"/>
              <a:gd name="connsiteY0" fmla="*/ 0 h 619366"/>
              <a:gd name="connsiteX1" fmla="*/ 115683 w 2166155"/>
              <a:gd name="connsiteY1" fmla="*/ 138546 h 619366"/>
              <a:gd name="connsiteX2" fmla="*/ 863828 w 2166155"/>
              <a:gd name="connsiteY2" fmla="*/ 618837 h 619366"/>
              <a:gd name="connsiteX3" fmla="*/ 2166155 w 2166155"/>
              <a:gd name="connsiteY3" fmla="*/ 36946 h 61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155" h="619366">
                <a:moveTo>
                  <a:pt x="14083" y="0"/>
                </a:moveTo>
                <a:cubicBezTo>
                  <a:pt x="-5929" y="17703"/>
                  <a:pt x="-25941" y="35407"/>
                  <a:pt x="115683" y="138546"/>
                </a:cubicBezTo>
                <a:cubicBezTo>
                  <a:pt x="257307" y="241685"/>
                  <a:pt x="522083" y="635770"/>
                  <a:pt x="863828" y="618837"/>
                </a:cubicBezTo>
                <a:cubicBezTo>
                  <a:pt x="1205573" y="601904"/>
                  <a:pt x="1685864" y="319425"/>
                  <a:pt x="2166155" y="36946"/>
                </a:cubicBezTo>
              </a:path>
            </a:pathLst>
          </a:custGeom>
          <a:noFill/>
          <a:ln w="28575"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227100" y="6443504"/>
            <a:ext cx="1701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b="1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Systemize training</a:t>
            </a:r>
          </a:p>
        </p:txBody>
      </p:sp>
      <p:sp>
        <p:nvSpPr>
          <p:cNvPr id="175" name="TextBox 46"/>
          <p:cNvSpPr txBox="1"/>
          <p:nvPr/>
        </p:nvSpPr>
        <p:spPr>
          <a:xfrm>
            <a:off x="462169" y="4207150"/>
            <a:ext cx="2097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Draw aiming figure</a:t>
            </a: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2190818" y="6487933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Theme up</a:t>
            </a:r>
          </a:p>
        </p:txBody>
      </p:sp>
      <p:sp>
        <p:nvSpPr>
          <p:cNvPr id="177" name="TextBox 46"/>
          <p:cNvSpPr txBox="1"/>
          <p:nvPr/>
        </p:nvSpPr>
        <p:spPr>
          <a:xfrm>
            <a:off x="3162740" y="5208628"/>
            <a:ext cx="22643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Direction/progress check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56724" y="5954451"/>
            <a:ext cx="1257135" cy="786445"/>
            <a:chOff x="3456724" y="5676936"/>
            <a:chExt cx="1257135" cy="1083882"/>
          </a:xfrm>
        </p:grpSpPr>
        <p:sp>
          <p:nvSpPr>
            <p:cNvPr id="105" name="Trapezoid 49"/>
            <p:cNvSpPr/>
            <p:nvPr/>
          </p:nvSpPr>
          <p:spPr>
            <a:xfrm>
              <a:off x="3456724" y="6390505"/>
              <a:ext cx="1257135" cy="297716"/>
            </a:xfrm>
            <a:prstGeom prst="trapezoid">
              <a:avLst>
                <a:gd name="adj" fmla="val 5499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6" name="Isosceles Triangle 50"/>
            <p:cNvSpPr/>
            <p:nvPr/>
          </p:nvSpPr>
          <p:spPr>
            <a:xfrm>
              <a:off x="3830591" y="5676936"/>
              <a:ext cx="532748" cy="40022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Trapezoid 52"/>
            <p:cNvSpPr/>
            <p:nvPr/>
          </p:nvSpPr>
          <p:spPr>
            <a:xfrm>
              <a:off x="3654478" y="6079774"/>
              <a:ext cx="875395" cy="288737"/>
            </a:xfrm>
            <a:prstGeom prst="trapezoid">
              <a:avLst>
                <a:gd name="adj" fmla="val 5499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TextBox 53"/>
            <p:cNvSpPr txBox="1"/>
            <p:nvPr/>
          </p:nvSpPr>
          <p:spPr>
            <a:xfrm>
              <a:off x="3850038" y="6421475"/>
              <a:ext cx="497252" cy="339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MDB</a:t>
              </a:r>
            </a:p>
          </p:txBody>
        </p:sp>
        <p:sp>
          <p:nvSpPr>
            <p:cNvPr id="116" name="TextBox 54"/>
            <p:cNvSpPr txBox="1"/>
            <p:nvPr/>
          </p:nvSpPr>
          <p:spPr>
            <a:xfrm>
              <a:off x="3863195" y="5807638"/>
              <a:ext cx="441146" cy="318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CVN</a:t>
              </a:r>
            </a:p>
          </p:txBody>
        </p:sp>
        <p:sp>
          <p:nvSpPr>
            <p:cNvPr id="117" name="TextBox 67"/>
            <p:cNvSpPr txBox="1"/>
            <p:nvPr/>
          </p:nvSpPr>
          <p:spPr>
            <a:xfrm>
              <a:off x="3691600" y="6111022"/>
              <a:ext cx="835486" cy="318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FM/Center</a:t>
              </a:r>
            </a:p>
          </p:txBody>
        </p:sp>
      </p:grpSp>
      <p:sp>
        <p:nvSpPr>
          <p:cNvPr id="121" name="Oval 42"/>
          <p:cNvSpPr/>
          <p:nvPr/>
        </p:nvSpPr>
        <p:spPr>
          <a:xfrm>
            <a:off x="4707180" y="6192615"/>
            <a:ext cx="1116782" cy="491164"/>
          </a:xfrm>
          <a:prstGeom prst="ellipse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Reward</a:t>
            </a:r>
          </a:p>
        </p:txBody>
      </p:sp>
      <p:sp>
        <p:nvSpPr>
          <p:cNvPr id="185" name="TextBox 70"/>
          <p:cNvSpPr txBox="1"/>
          <p:nvPr/>
        </p:nvSpPr>
        <p:spPr>
          <a:xfrm>
            <a:off x="3427699" y="2885600"/>
            <a:ext cx="16432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(PDCA cycle)</a:t>
            </a:r>
            <a:endParaRPr kumimoji="1" lang="en-US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テキスト ボックス 1"/>
          <p:cNvSpPr txBox="1"/>
          <p:nvPr/>
        </p:nvSpPr>
        <p:spPr>
          <a:xfrm>
            <a:off x="7314793" y="3335048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PDC </a:t>
            </a:r>
            <a:r>
              <a:rPr lang="en-US" sz="1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</a:t>
            </a:r>
            <a:r>
              <a:rPr kumimoji="1"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sp>
        <p:nvSpPr>
          <p:cNvPr id="146" name="Freeform 75"/>
          <p:cNvSpPr/>
          <p:nvPr/>
        </p:nvSpPr>
        <p:spPr>
          <a:xfrm rot="16685422">
            <a:off x="7076099" y="5286518"/>
            <a:ext cx="1096777" cy="240341"/>
          </a:xfrm>
          <a:custGeom>
            <a:avLst/>
            <a:gdLst>
              <a:gd name="connsiteX0" fmla="*/ 14083 w 2166155"/>
              <a:gd name="connsiteY0" fmla="*/ 0 h 619366"/>
              <a:gd name="connsiteX1" fmla="*/ 115683 w 2166155"/>
              <a:gd name="connsiteY1" fmla="*/ 138546 h 619366"/>
              <a:gd name="connsiteX2" fmla="*/ 863828 w 2166155"/>
              <a:gd name="connsiteY2" fmla="*/ 618837 h 619366"/>
              <a:gd name="connsiteX3" fmla="*/ 2166155 w 2166155"/>
              <a:gd name="connsiteY3" fmla="*/ 36946 h 61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155" h="619366">
                <a:moveTo>
                  <a:pt x="14083" y="0"/>
                </a:moveTo>
                <a:cubicBezTo>
                  <a:pt x="-5929" y="17703"/>
                  <a:pt x="-25941" y="35407"/>
                  <a:pt x="115683" y="138546"/>
                </a:cubicBezTo>
                <a:cubicBezTo>
                  <a:pt x="257307" y="241685"/>
                  <a:pt x="522083" y="635770"/>
                  <a:pt x="863828" y="618837"/>
                </a:cubicBezTo>
                <a:cubicBezTo>
                  <a:pt x="1205573" y="601904"/>
                  <a:pt x="1685864" y="319425"/>
                  <a:pt x="2166155" y="36946"/>
                </a:cubicBezTo>
              </a:path>
            </a:pathLst>
          </a:custGeom>
          <a:noFill/>
          <a:ln w="28575"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83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82215" y="662608"/>
            <a:ext cx="29702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en-US" altLang="ja-JP" sz="2000" b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en-US" sz="2000" b="1" dirty="0">
                <a:solidFill>
                  <a:srgbClr val="0000FF"/>
                </a:solidFill>
                <a:latin typeface="+mn-ea"/>
              </a:rPr>
              <a:t>Step to build KMS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0" y="0"/>
            <a:ext cx="76642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+mj-ea"/>
                <a:ea typeface="+mj-ea"/>
              </a:rPr>
              <a:t>III-</a:t>
            </a:r>
            <a:r>
              <a:rPr lang="en-US" sz="2400" b="1" dirty="0" smtClean="0">
                <a:latin typeface="+mj-ea"/>
                <a:ea typeface="+mj-ea"/>
              </a:rPr>
              <a:t> </a:t>
            </a:r>
            <a:r>
              <a:rPr lang="en-US" sz="2400" b="1" dirty="0">
                <a:latin typeface="+mj-ea"/>
                <a:ea typeface="+mj-ea"/>
              </a:rPr>
              <a:t>A</a:t>
            </a:r>
            <a:r>
              <a:rPr lang="en-US" sz="2400" b="1" dirty="0" smtClean="0">
                <a:latin typeface="+mj-ea"/>
                <a:ea typeface="+mj-ea"/>
              </a:rPr>
              <a:t>ctual </a:t>
            </a:r>
            <a:r>
              <a:rPr lang="en-US" sz="2400" b="1" dirty="0">
                <a:latin typeface="+mj-ea"/>
                <a:ea typeface="+mj-ea"/>
              </a:rPr>
              <a:t>and original solution to </a:t>
            </a:r>
            <a:r>
              <a:rPr lang="en-US" sz="2400" b="1" dirty="0" smtClean="0">
                <a:latin typeface="+mj-ea"/>
                <a:ea typeface="+mj-ea"/>
              </a:rPr>
              <a:t>overcome</a:t>
            </a:r>
            <a:endParaRPr kumimoji="1" lang="en-US" sz="2400" b="1" dirty="0" smtClean="0">
              <a:latin typeface="+mj-ea"/>
              <a:ea typeface="+mj-ea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497993" y="943938"/>
            <a:ext cx="6741216" cy="2511015"/>
            <a:chOff x="578328" y="2861300"/>
            <a:chExt cx="7425334" cy="2511015"/>
          </a:xfrm>
        </p:grpSpPr>
        <p:sp>
          <p:nvSpPr>
            <p:cNvPr id="138" name="TextBox 137"/>
            <p:cNvSpPr txBox="1"/>
            <p:nvPr/>
          </p:nvSpPr>
          <p:spPr>
            <a:xfrm>
              <a:off x="578328" y="4695207"/>
              <a:ext cx="106569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Step1</a:t>
              </a:r>
            </a:p>
            <a:p>
              <a:r>
                <a:rPr kumimoji="1" 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2024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773654" y="4358933"/>
              <a:ext cx="106569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Step2</a:t>
              </a:r>
            </a:p>
            <a:p>
              <a:r>
                <a:rPr kumimoji="1" 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2025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874785" y="3683740"/>
              <a:ext cx="106569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Step3</a:t>
              </a:r>
            </a:p>
            <a:p>
              <a:r>
                <a:rPr kumimoji="1" 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2026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967" y="2861300"/>
              <a:ext cx="106569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Step4</a:t>
              </a:r>
            </a:p>
            <a:p>
              <a:pPr algn="ctr"/>
              <a:r>
                <a:rPr kumimoji="1" lang="en-US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2027</a:t>
              </a:r>
            </a:p>
          </p:txBody>
        </p:sp>
      </p:grpSp>
      <p:sp>
        <p:nvSpPr>
          <p:cNvPr id="157" name="Freeform 156"/>
          <p:cNvSpPr>
            <a:spLocks/>
          </p:cNvSpPr>
          <p:nvPr/>
        </p:nvSpPr>
        <p:spPr bwMode="gray">
          <a:xfrm>
            <a:off x="82215" y="3037398"/>
            <a:ext cx="7661558" cy="2257169"/>
          </a:xfrm>
          <a:custGeom>
            <a:avLst/>
            <a:gdLst>
              <a:gd name="T0" fmla="*/ 0 w 5424"/>
              <a:gd name="T1" fmla="*/ 1440 h 1488"/>
              <a:gd name="T2" fmla="*/ 0 w 5424"/>
              <a:gd name="T3" fmla="*/ 1488 h 1488"/>
              <a:gd name="T4" fmla="*/ 1152 w 5424"/>
              <a:gd name="T5" fmla="*/ 1488 h 1488"/>
              <a:gd name="T6" fmla="*/ 1392 w 5424"/>
              <a:gd name="T7" fmla="*/ 1008 h 1488"/>
              <a:gd name="T8" fmla="*/ 2544 w 5424"/>
              <a:gd name="T9" fmla="*/ 1008 h 1488"/>
              <a:gd name="T10" fmla="*/ 2832 w 5424"/>
              <a:gd name="T11" fmla="*/ 528 h 1488"/>
              <a:gd name="T12" fmla="*/ 3984 w 5424"/>
              <a:gd name="T13" fmla="*/ 528 h 1488"/>
              <a:gd name="T14" fmla="*/ 4272 w 5424"/>
              <a:gd name="T15" fmla="*/ 48 h 1488"/>
              <a:gd name="T16" fmla="*/ 5424 w 5424"/>
              <a:gd name="T17" fmla="*/ 48 h 1488"/>
              <a:gd name="T18" fmla="*/ 5424 w 5424"/>
              <a:gd name="T19" fmla="*/ 0 h 1488"/>
              <a:gd name="T20" fmla="*/ 4272 w 5424"/>
              <a:gd name="T21" fmla="*/ 0 h 1488"/>
              <a:gd name="T22" fmla="*/ 3984 w 5424"/>
              <a:gd name="T23" fmla="*/ 480 h 1488"/>
              <a:gd name="T24" fmla="*/ 2832 w 5424"/>
              <a:gd name="T25" fmla="*/ 480 h 1488"/>
              <a:gd name="T26" fmla="*/ 2544 w 5424"/>
              <a:gd name="T27" fmla="*/ 960 h 1488"/>
              <a:gd name="T28" fmla="*/ 1392 w 5424"/>
              <a:gd name="T29" fmla="*/ 960 h 1488"/>
              <a:gd name="T30" fmla="*/ 1152 w 5424"/>
              <a:gd name="T31" fmla="*/ 1440 h 1488"/>
              <a:gd name="T32" fmla="*/ 0 w 5424"/>
              <a:gd name="T33" fmla="*/ 144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24" h="1488">
                <a:moveTo>
                  <a:pt x="0" y="1440"/>
                </a:moveTo>
                <a:lnTo>
                  <a:pt x="0" y="1488"/>
                </a:lnTo>
                <a:lnTo>
                  <a:pt x="1152" y="1488"/>
                </a:lnTo>
                <a:lnTo>
                  <a:pt x="1392" y="1008"/>
                </a:lnTo>
                <a:lnTo>
                  <a:pt x="2544" y="1008"/>
                </a:lnTo>
                <a:lnTo>
                  <a:pt x="2832" y="528"/>
                </a:lnTo>
                <a:lnTo>
                  <a:pt x="3984" y="528"/>
                </a:lnTo>
                <a:lnTo>
                  <a:pt x="4272" y="48"/>
                </a:lnTo>
                <a:lnTo>
                  <a:pt x="5424" y="48"/>
                </a:lnTo>
                <a:lnTo>
                  <a:pt x="5424" y="0"/>
                </a:lnTo>
                <a:lnTo>
                  <a:pt x="4272" y="0"/>
                </a:lnTo>
                <a:lnTo>
                  <a:pt x="3984" y="480"/>
                </a:lnTo>
                <a:lnTo>
                  <a:pt x="2832" y="480"/>
                </a:lnTo>
                <a:lnTo>
                  <a:pt x="2544" y="960"/>
                </a:lnTo>
                <a:lnTo>
                  <a:pt x="1392" y="960"/>
                </a:lnTo>
                <a:lnTo>
                  <a:pt x="1152" y="1440"/>
                </a:lnTo>
                <a:lnTo>
                  <a:pt x="0" y="14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scene3d>
            <a:camera prst="legacyPerspectiveTop"/>
            <a:lightRig rig="legacyNormal3" dir="r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black">
          <a:xfrm>
            <a:off x="1995973" y="4590392"/>
            <a:ext cx="18827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Draw aiming figure</a:t>
            </a:r>
            <a:endParaRPr lang="en-US" sz="1200" dirty="0"/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black">
          <a:xfrm>
            <a:off x="1999885" y="5010938"/>
            <a:ext cx="20860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Implement CIMS training</a:t>
            </a: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black">
          <a:xfrm>
            <a:off x="3974415" y="2377937"/>
            <a:ext cx="21621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KMS Monitor evaluation &amp; adjust</a:t>
            </a:r>
            <a:endParaRPr lang="en-US" sz="16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7910498" y="1143918"/>
            <a:ext cx="719128" cy="1148392"/>
            <a:chOff x="347672" y="251968"/>
            <a:chExt cx="719128" cy="1148392"/>
          </a:xfrm>
        </p:grpSpPr>
        <p:sp>
          <p:nvSpPr>
            <p:cNvPr id="205" name="Oval 204"/>
            <p:cNvSpPr/>
            <p:nvPr/>
          </p:nvSpPr>
          <p:spPr>
            <a:xfrm>
              <a:off x="347672" y="1092842"/>
              <a:ext cx="422275" cy="3075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533400" y="279400"/>
              <a:ext cx="0" cy="10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Isosceles Triangle 206"/>
            <p:cNvSpPr/>
            <p:nvPr/>
          </p:nvSpPr>
          <p:spPr>
            <a:xfrm rot="5400000">
              <a:off x="561181" y="224187"/>
              <a:ext cx="477838" cy="533400"/>
            </a:xfrm>
            <a:prstGeom prst="triangle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/>
          <p:cNvSpPr>
            <a:spLocks noChangeArrowheads="1"/>
          </p:cNvSpPr>
          <p:nvPr/>
        </p:nvSpPr>
        <p:spPr bwMode="black">
          <a:xfrm>
            <a:off x="105362" y="3429067"/>
            <a:ext cx="18137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b="1" u="sng" dirty="0" smtClean="0"/>
              <a:t>Prepare Build up KMS structure</a:t>
            </a:r>
            <a:endParaRPr lang="en-US" sz="1600" b="1" u="sng" dirty="0"/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black">
          <a:xfrm>
            <a:off x="2024664" y="3070117"/>
            <a:ext cx="2014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 smtClean="0"/>
              <a:t>Operate KMS for each </a:t>
            </a:r>
            <a:r>
              <a:rPr lang="en-US" sz="1600" dirty="0" err="1" smtClean="0"/>
              <a:t>dept</a:t>
            </a:r>
            <a:endParaRPr lang="en-US" sz="1600" dirty="0"/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black">
          <a:xfrm>
            <a:off x="5762416" y="1466168"/>
            <a:ext cx="180355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 smtClean="0"/>
              <a:t>Maintain &amp; Development KMS by conduct Audit</a:t>
            </a:r>
            <a:endParaRPr lang="en-US" sz="1600" dirty="0"/>
          </a:p>
        </p:txBody>
      </p:sp>
      <p:sp>
        <p:nvSpPr>
          <p:cNvPr id="212" name="Rectangle 211"/>
          <p:cNvSpPr>
            <a:spLocks noChangeArrowheads="1"/>
          </p:cNvSpPr>
          <p:nvPr/>
        </p:nvSpPr>
        <p:spPr bwMode="black">
          <a:xfrm>
            <a:off x="3781505" y="3923587"/>
            <a:ext cx="18827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ctr">
              <a:buFont typeface="Wingdings" panose="05000000000000000000" pitchFamily="2" charset="2"/>
              <a:buChar char="v"/>
            </a:pPr>
            <a:r>
              <a:rPr lang="en-US" sz="1200" dirty="0" smtClean="0"/>
              <a:t>Evaluation</a:t>
            </a:r>
          </a:p>
          <a:p>
            <a:pPr algn="ctr"/>
            <a:r>
              <a:rPr lang="en-US" sz="1200" dirty="0" smtClean="0"/>
              <a:t>    + </a:t>
            </a:r>
            <a:r>
              <a:rPr lang="en-US" sz="1200" dirty="0"/>
              <a:t>2 times/year</a:t>
            </a:r>
          </a:p>
          <a:p>
            <a:pPr lvl="0" algn="ctr"/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3" name="Rectangle 212"/>
          <p:cNvSpPr>
            <a:spLocks noChangeArrowheads="1"/>
          </p:cNvSpPr>
          <p:nvPr/>
        </p:nvSpPr>
        <p:spPr bwMode="black">
          <a:xfrm>
            <a:off x="5851616" y="3282429"/>
            <a:ext cx="18827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ctr">
              <a:buFont typeface="Wingdings" panose="05000000000000000000" pitchFamily="2" charset="2"/>
              <a:buChar char="v"/>
            </a:pPr>
            <a:r>
              <a:rPr lang="en-US" sz="1200" dirty="0" smtClean="0"/>
              <a:t>Conduct Internal &amp; External audit</a:t>
            </a:r>
          </a:p>
        </p:txBody>
      </p:sp>
      <p:grpSp>
        <p:nvGrpSpPr>
          <p:cNvPr id="218" name="Group 1131"/>
          <p:cNvGrpSpPr>
            <a:grpSpLocks/>
          </p:cNvGrpSpPr>
          <p:nvPr/>
        </p:nvGrpSpPr>
        <p:grpSpPr bwMode="auto">
          <a:xfrm>
            <a:off x="490550" y="4368154"/>
            <a:ext cx="941880" cy="900113"/>
            <a:chOff x="1886" y="3168"/>
            <a:chExt cx="568" cy="567"/>
          </a:xfrm>
        </p:grpSpPr>
        <p:grpSp>
          <p:nvGrpSpPr>
            <p:cNvPr id="246" name="Group 1132"/>
            <p:cNvGrpSpPr>
              <a:grpSpLocks/>
            </p:cNvGrpSpPr>
            <p:nvPr/>
          </p:nvGrpSpPr>
          <p:grpSpPr bwMode="auto">
            <a:xfrm>
              <a:off x="1886" y="3168"/>
              <a:ext cx="568" cy="567"/>
              <a:chOff x="1886" y="3168"/>
              <a:chExt cx="568" cy="567"/>
            </a:xfrm>
          </p:grpSpPr>
          <p:sp>
            <p:nvSpPr>
              <p:cNvPr id="255" name="Oval 1133"/>
              <p:cNvSpPr>
                <a:spLocks noChangeArrowheads="1"/>
              </p:cNvSpPr>
              <p:nvPr/>
            </p:nvSpPr>
            <p:spPr bwMode="auto">
              <a:xfrm>
                <a:off x="1886" y="3168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endParaRPr>
              </a:p>
            </p:txBody>
          </p:sp>
          <p:sp>
            <p:nvSpPr>
              <p:cNvPr id="256" name="Line 1134"/>
              <p:cNvSpPr>
                <a:spLocks noChangeShapeType="1"/>
              </p:cNvSpPr>
              <p:nvPr/>
            </p:nvSpPr>
            <p:spPr bwMode="auto">
              <a:xfrm flipV="1">
                <a:off x="2169" y="3168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7" name="Line 1135"/>
              <p:cNvSpPr>
                <a:spLocks noChangeShapeType="1"/>
              </p:cNvSpPr>
              <p:nvPr/>
            </p:nvSpPr>
            <p:spPr bwMode="auto">
              <a:xfrm rot="16200000" flipV="1">
                <a:off x="2171" y="3167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7" name="Text Box 1136"/>
            <p:cNvSpPr txBox="1">
              <a:spLocks noChangeArrowheads="1"/>
            </p:cNvSpPr>
            <p:nvPr/>
          </p:nvSpPr>
          <p:spPr bwMode="auto">
            <a:xfrm>
              <a:off x="2208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 dirty="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D</a:t>
              </a:r>
            </a:p>
          </p:txBody>
        </p:sp>
        <p:sp>
          <p:nvSpPr>
            <p:cNvPr id="248" name="Text Box 1137"/>
            <p:cNvSpPr txBox="1">
              <a:spLocks noChangeArrowheads="1"/>
            </p:cNvSpPr>
            <p:nvPr/>
          </p:nvSpPr>
          <p:spPr bwMode="auto">
            <a:xfrm>
              <a:off x="2208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 dirty="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C</a:t>
              </a:r>
            </a:p>
          </p:txBody>
        </p:sp>
        <p:sp>
          <p:nvSpPr>
            <p:cNvPr id="249" name="AutoShape 1138"/>
            <p:cNvSpPr>
              <a:spLocks noChangeArrowheads="1"/>
            </p:cNvSpPr>
            <p:nvPr/>
          </p:nvSpPr>
          <p:spPr bwMode="auto">
            <a:xfrm>
              <a:off x="2267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50" name="AutoShape 1139"/>
            <p:cNvSpPr>
              <a:spLocks noChangeArrowheads="1"/>
            </p:cNvSpPr>
            <p:nvPr/>
          </p:nvSpPr>
          <p:spPr bwMode="auto">
            <a:xfrm rot="5400000">
              <a:off x="2117" y="352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51" name="Text Box 1140"/>
            <p:cNvSpPr txBox="1">
              <a:spLocks noChangeArrowheads="1"/>
            </p:cNvSpPr>
            <p:nvPr/>
          </p:nvSpPr>
          <p:spPr bwMode="auto">
            <a:xfrm>
              <a:off x="1904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A</a:t>
              </a:r>
            </a:p>
          </p:txBody>
        </p:sp>
        <p:sp>
          <p:nvSpPr>
            <p:cNvPr id="252" name="AutoShape 1141"/>
            <p:cNvSpPr>
              <a:spLocks noChangeArrowheads="1"/>
            </p:cNvSpPr>
            <p:nvPr/>
          </p:nvSpPr>
          <p:spPr bwMode="auto">
            <a:xfrm flipV="1">
              <a:off x="1963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53" name="Text Box 1142"/>
            <p:cNvSpPr txBox="1">
              <a:spLocks noChangeArrowheads="1"/>
            </p:cNvSpPr>
            <p:nvPr/>
          </p:nvSpPr>
          <p:spPr bwMode="auto">
            <a:xfrm>
              <a:off x="1904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P</a:t>
              </a:r>
            </a:p>
          </p:txBody>
        </p:sp>
        <p:sp>
          <p:nvSpPr>
            <p:cNvPr id="254" name="AutoShape 1143"/>
            <p:cNvSpPr>
              <a:spLocks noChangeArrowheads="1"/>
            </p:cNvSpPr>
            <p:nvPr/>
          </p:nvSpPr>
          <p:spPr bwMode="auto">
            <a:xfrm rot="16200000" flipH="1">
              <a:off x="2117" y="328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</p:grpSp>
      <p:grpSp>
        <p:nvGrpSpPr>
          <p:cNvPr id="219" name="Group 1144"/>
          <p:cNvGrpSpPr>
            <a:grpSpLocks/>
          </p:cNvGrpSpPr>
          <p:nvPr/>
        </p:nvGrpSpPr>
        <p:grpSpPr bwMode="auto">
          <a:xfrm>
            <a:off x="2431556" y="3622683"/>
            <a:ext cx="941880" cy="900113"/>
            <a:chOff x="1886" y="3168"/>
            <a:chExt cx="568" cy="567"/>
          </a:xfrm>
        </p:grpSpPr>
        <p:grpSp>
          <p:nvGrpSpPr>
            <p:cNvPr id="234" name="Group 1145"/>
            <p:cNvGrpSpPr>
              <a:grpSpLocks/>
            </p:cNvGrpSpPr>
            <p:nvPr/>
          </p:nvGrpSpPr>
          <p:grpSpPr bwMode="auto">
            <a:xfrm>
              <a:off x="1886" y="3168"/>
              <a:ext cx="568" cy="567"/>
              <a:chOff x="1886" y="3168"/>
              <a:chExt cx="568" cy="567"/>
            </a:xfrm>
          </p:grpSpPr>
          <p:sp>
            <p:nvSpPr>
              <p:cNvPr id="243" name="Oval 1146"/>
              <p:cNvSpPr>
                <a:spLocks noChangeArrowheads="1"/>
              </p:cNvSpPr>
              <p:nvPr/>
            </p:nvSpPr>
            <p:spPr bwMode="auto">
              <a:xfrm>
                <a:off x="1886" y="3168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endParaRPr>
              </a:p>
            </p:txBody>
          </p:sp>
          <p:sp>
            <p:nvSpPr>
              <p:cNvPr id="244" name="Line 1147"/>
              <p:cNvSpPr>
                <a:spLocks noChangeShapeType="1"/>
              </p:cNvSpPr>
              <p:nvPr/>
            </p:nvSpPr>
            <p:spPr bwMode="auto">
              <a:xfrm flipV="1">
                <a:off x="2169" y="3168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Line 1148"/>
              <p:cNvSpPr>
                <a:spLocks noChangeShapeType="1"/>
              </p:cNvSpPr>
              <p:nvPr/>
            </p:nvSpPr>
            <p:spPr bwMode="auto">
              <a:xfrm rot="16200000" flipV="1">
                <a:off x="2171" y="3167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5" name="Text Box 1149"/>
            <p:cNvSpPr txBox="1">
              <a:spLocks noChangeArrowheads="1"/>
            </p:cNvSpPr>
            <p:nvPr/>
          </p:nvSpPr>
          <p:spPr bwMode="auto">
            <a:xfrm>
              <a:off x="2208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D</a:t>
              </a:r>
            </a:p>
          </p:txBody>
        </p:sp>
        <p:sp>
          <p:nvSpPr>
            <p:cNvPr id="236" name="Text Box 1150"/>
            <p:cNvSpPr txBox="1">
              <a:spLocks noChangeArrowheads="1"/>
            </p:cNvSpPr>
            <p:nvPr/>
          </p:nvSpPr>
          <p:spPr bwMode="auto">
            <a:xfrm>
              <a:off x="2208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C</a:t>
              </a:r>
            </a:p>
          </p:txBody>
        </p:sp>
        <p:sp>
          <p:nvSpPr>
            <p:cNvPr id="237" name="AutoShape 1151"/>
            <p:cNvSpPr>
              <a:spLocks noChangeArrowheads="1"/>
            </p:cNvSpPr>
            <p:nvPr/>
          </p:nvSpPr>
          <p:spPr bwMode="auto">
            <a:xfrm>
              <a:off x="2267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38" name="AutoShape 1152"/>
            <p:cNvSpPr>
              <a:spLocks noChangeArrowheads="1"/>
            </p:cNvSpPr>
            <p:nvPr/>
          </p:nvSpPr>
          <p:spPr bwMode="auto">
            <a:xfrm rot="5400000">
              <a:off x="2117" y="352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39" name="Text Box 1153"/>
            <p:cNvSpPr txBox="1">
              <a:spLocks noChangeArrowheads="1"/>
            </p:cNvSpPr>
            <p:nvPr/>
          </p:nvSpPr>
          <p:spPr bwMode="auto">
            <a:xfrm>
              <a:off x="1904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A</a:t>
              </a:r>
            </a:p>
          </p:txBody>
        </p:sp>
        <p:sp>
          <p:nvSpPr>
            <p:cNvPr id="240" name="AutoShape 1154"/>
            <p:cNvSpPr>
              <a:spLocks noChangeArrowheads="1"/>
            </p:cNvSpPr>
            <p:nvPr/>
          </p:nvSpPr>
          <p:spPr bwMode="auto">
            <a:xfrm flipV="1">
              <a:off x="1963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41" name="Text Box 1155"/>
            <p:cNvSpPr txBox="1">
              <a:spLocks noChangeArrowheads="1"/>
            </p:cNvSpPr>
            <p:nvPr/>
          </p:nvSpPr>
          <p:spPr bwMode="auto">
            <a:xfrm>
              <a:off x="1904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P</a:t>
              </a:r>
            </a:p>
          </p:txBody>
        </p:sp>
        <p:sp>
          <p:nvSpPr>
            <p:cNvPr id="242" name="AutoShape 1156"/>
            <p:cNvSpPr>
              <a:spLocks noChangeArrowheads="1"/>
            </p:cNvSpPr>
            <p:nvPr/>
          </p:nvSpPr>
          <p:spPr bwMode="auto">
            <a:xfrm rot="16200000" flipH="1">
              <a:off x="2117" y="328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</p:grpSp>
      <p:grpSp>
        <p:nvGrpSpPr>
          <p:cNvPr id="220" name="Group 1144"/>
          <p:cNvGrpSpPr>
            <a:grpSpLocks/>
          </p:cNvGrpSpPr>
          <p:nvPr/>
        </p:nvGrpSpPr>
        <p:grpSpPr bwMode="auto">
          <a:xfrm>
            <a:off x="4501095" y="2912447"/>
            <a:ext cx="953488" cy="900113"/>
            <a:chOff x="1904" y="3168"/>
            <a:chExt cx="575" cy="567"/>
          </a:xfrm>
        </p:grpSpPr>
        <p:grpSp>
          <p:nvGrpSpPr>
            <p:cNvPr id="222" name="Group 1145"/>
            <p:cNvGrpSpPr>
              <a:grpSpLocks/>
            </p:cNvGrpSpPr>
            <p:nvPr/>
          </p:nvGrpSpPr>
          <p:grpSpPr bwMode="auto">
            <a:xfrm>
              <a:off x="1911" y="3168"/>
              <a:ext cx="568" cy="567"/>
              <a:chOff x="1911" y="3168"/>
              <a:chExt cx="568" cy="567"/>
            </a:xfrm>
          </p:grpSpPr>
          <p:sp>
            <p:nvSpPr>
              <p:cNvPr id="231" name="Oval 1146"/>
              <p:cNvSpPr>
                <a:spLocks noChangeArrowheads="1"/>
              </p:cNvSpPr>
              <p:nvPr/>
            </p:nvSpPr>
            <p:spPr bwMode="auto">
              <a:xfrm>
                <a:off x="1911" y="3168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endParaRPr>
              </a:p>
            </p:txBody>
          </p:sp>
          <p:sp>
            <p:nvSpPr>
              <p:cNvPr id="232" name="Line 1147"/>
              <p:cNvSpPr>
                <a:spLocks noChangeShapeType="1"/>
              </p:cNvSpPr>
              <p:nvPr/>
            </p:nvSpPr>
            <p:spPr bwMode="auto">
              <a:xfrm flipV="1">
                <a:off x="2169" y="3168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Line 1148"/>
              <p:cNvSpPr>
                <a:spLocks noChangeShapeType="1"/>
              </p:cNvSpPr>
              <p:nvPr/>
            </p:nvSpPr>
            <p:spPr bwMode="auto">
              <a:xfrm rot="16200000" flipV="1">
                <a:off x="2196" y="3167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3" name="Text Box 1149"/>
            <p:cNvSpPr txBox="1">
              <a:spLocks noChangeArrowheads="1"/>
            </p:cNvSpPr>
            <p:nvPr/>
          </p:nvSpPr>
          <p:spPr bwMode="auto">
            <a:xfrm>
              <a:off x="2208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 dirty="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D</a:t>
              </a:r>
            </a:p>
          </p:txBody>
        </p:sp>
        <p:sp>
          <p:nvSpPr>
            <p:cNvPr id="224" name="Text Box 1150"/>
            <p:cNvSpPr txBox="1">
              <a:spLocks noChangeArrowheads="1"/>
            </p:cNvSpPr>
            <p:nvPr/>
          </p:nvSpPr>
          <p:spPr bwMode="auto">
            <a:xfrm>
              <a:off x="2208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C</a:t>
              </a:r>
            </a:p>
          </p:txBody>
        </p:sp>
        <p:sp>
          <p:nvSpPr>
            <p:cNvPr id="225" name="AutoShape 1151"/>
            <p:cNvSpPr>
              <a:spLocks noChangeArrowheads="1"/>
            </p:cNvSpPr>
            <p:nvPr/>
          </p:nvSpPr>
          <p:spPr bwMode="auto">
            <a:xfrm>
              <a:off x="2267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26" name="AutoShape 1152"/>
            <p:cNvSpPr>
              <a:spLocks noChangeArrowheads="1"/>
            </p:cNvSpPr>
            <p:nvPr/>
          </p:nvSpPr>
          <p:spPr bwMode="auto">
            <a:xfrm rot="5400000">
              <a:off x="2117" y="352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27" name="Text Box 1153"/>
            <p:cNvSpPr txBox="1">
              <a:spLocks noChangeArrowheads="1"/>
            </p:cNvSpPr>
            <p:nvPr/>
          </p:nvSpPr>
          <p:spPr bwMode="auto">
            <a:xfrm>
              <a:off x="1904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A</a:t>
              </a:r>
            </a:p>
          </p:txBody>
        </p:sp>
        <p:sp>
          <p:nvSpPr>
            <p:cNvPr id="228" name="AutoShape 1154"/>
            <p:cNvSpPr>
              <a:spLocks noChangeArrowheads="1"/>
            </p:cNvSpPr>
            <p:nvPr/>
          </p:nvSpPr>
          <p:spPr bwMode="auto">
            <a:xfrm flipV="1">
              <a:off x="1963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29" name="Text Box 1155"/>
            <p:cNvSpPr txBox="1">
              <a:spLocks noChangeArrowheads="1"/>
            </p:cNvSpPr>
            <p:nvPr/>
          </p:nvSpPr>
          <p:spPr bwMode="auto">
            <a:xfrm>
              <a:off x="1904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P</a:t>
              </a:r>
            </a:p>
          </p:txBody>
        </p:sp>
        <p:sp>
          <p:nvSpPr>
            <p:cNvPr id="230" name="AutoShape 1156"/>
            <p:cNvSpPr>
              <a:spLocks noChangeArrowheads="1"/>
            </p:cNvSpPr>
            <p:nvPr/>
          </p:nvSpPr>
          <p:spPr bwMode="auto">
            <a:xfrm rot="16200000" flipH="1">
              <a:off x="2117" y="328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</p:grpSp>
      <p:grpSp>
        <p:nvGrpSpPr>
          <p:cNvPr id="258" name="Group 1144"/>
          <p:cNvGrpSpPr>
            <a:grpSpLocks/>
          </p:cNvGrpSpPr>
          <p:nvPr/>
        </p:nvGrpSpPr>
        <p:grpSpPr bwMode="auto">
          <a:xfrm>
            <a:off x="6220354" y="2216110"/>
            <a:ext cx="953488" cy="900113"/>
            <a:chOff x="1904" y="3168"/>
            <a:chExt cx="575" cy="567"/>
          </a:xfrm>
        </p:grpSpPr>
        <p:grpSp>
          <p:nvGrpSpPr>
            <p:cNvPr id="259" name="Group 1145"/>
            <p:cNvGrpSpPr>
              <a:grpSpLocks/>
            </p:cNvGrpSpPr>
            <p:nvPr/>
          </p:nvGrpSpPr>
          <p:grpSpPr bwMode="auto">
            <a:xfrm>
              <a:off x="1911" y="3168"/>
              <a:ext cx="568" cy="567"/>
              <a:chOff x="1911" y="3168"/>
              <a:chExt cx="568" cy="567"/>
            </a:xfrm>
          </p:grpSpPr>
          <p:sp>
            <p:nvSpPr>
              <p:cNvPr id="268" name="Oval 1146"/>
              <p:cNvSpPr>
                <a:spLocks noChangeArrowheads="1"/>
              </p:cNvSpPr>
              <p:nvPr/>
            </p:nvSpPr>
            <p:spPr bwMode="auto">
              <a:xfrm>
                <a:off x="1911" y="3168"/>
                <a:ext cx="567" cy="56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00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endParaRPr>
              </a:p>
            </p:txBody>
          </p:sp>
          <p:sp>
            <p:nvSpPr>
              <p:cNvPr id="269" name="Line 1147"/>
              <p:cNvSpPr>
                <a:spLocks noChangeShapeType="1"/>
              </p:cNvSpPr>
              <p:nvPr/>
            </p:nvSpPr>
            <p:spPr bwMode="auto">
              <a:xfrm flipV="1">
                <a:off x="2169" y="3168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0" name="Line 1148"/>
              <p:cNvSpPr>
                <a:spLocks noChangeShapeType="1"/>
              </p:cNvSpPr>
              <p:nvPr/>
            </p:nvSpPr>
            <p:spPr bwMode="auto">
              <a:xfrm rot="16200000" flipV="1">
                <a:off x="2196" y="3167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0" name="Text Box 1149"/>
            <p:cNvSpPr txBox="1">
              <a:spLocks noChangeArrowheads="1"/>
            </p:cNvSpPr>
            <p:nvPr/>
          </p:nvSpPr>
          <p:spPr bwMode="auto">
            <a:xfrm>
              <a:off x="2208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 dirty="0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D</a:t>
              </a:r>
            </a:p>
          </p:txBody>
        </p:sp>
        <p:sp>
          <p:nvSpPr>
            <p:cNvPr id="261" name="Text Box 1150"/>
            <p:cNvSpPr txBox="1">
              <a:spLocks noChangeArrowheads="1"/>
            </p:cNvSpPr>
            <p:nvPr/>
          </p:nvSpPr>
          <p:spPr bwMode="auto">
            <a:xfrm>
              <a:off x="2208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C</a:t>
              </a:r>
            </a:p>
          </p:txBody>
        </p:sp>
        <p:sp>
          <p:nvSpPr>
            <p:cNvPr id="262" name="AutoShape 1151"/>
            <p:cNvSpPr>
              <a:spLocks noChangeArrowheads="1"/>
            </p:cNvSpPr>
            <p:nvPr/>
          </p:nvSpPr>
          <p:spPr bwMode="auto">
            <a:xfrm>
              <a:off x="2267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63" name="AutoShape 1152"/>
            <p:cNvSpPr>
              <a:spLocks noChangeArrowheads="1"/>
            </p:cNvSpPr>
            <p:nvPr/>
          </p:nvSpPr>
          <p:spPr bwMode="auto">
            <a:xfrm rot="5400000">
              <a:off x="2117" y="352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64" name="Text Box 1153"/>
            <p:cNvSpPr txBox="1">
              <a:spLocks noChangeArrowheads="1"/>
            </p:cNvSpPr>
            <p:nvPr/>
          </p:nvSpPr>
          <p:spPr bwMode="auto">
            <a:xfrm>
              <a:off x="1904" y="345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A</a:t>
              </a:r>
            </a:p>
          </p:txBody>
        </p:sp>
        <p:sp>
          <p:nvSpPr>
            <p:cNvPr id="265" name="AutoShape 1154"/>
            <p:cNvSpPr>
              <a:spLocks noChangeArrowheads="1"/>
            </p:cNvSpPr>
            <p:nvPr/>
          </p:nvSpPr>
          <p:spPr bwMode="auto">
            <a:xfrm flipV="1">
              <a:off x="1963" y="3406"/>
              <a:ext cx="109" cy="88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  <p:sp>
          <p:nvSpPr>
            <p:cNvPr id="266" name="Text Box 1155"/>
            <p:cNvSpPr txBox="1">
              <a:spLocks noChangeArrowheads="1"/>
            </p:cNvSpPr>
            <p:nvPr/>
          </p:nvSpPr>
          <p:spPr bwMode="auto">
            <a:xfrm>
              <a:off x="1904" y="3216"/>
              <a:ext cx="2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b="1">
                  <a:solidFill>
                    <a:schemeClr val="bg1">
                      <a:lumMod val="50000"/>
                    </a:schemeClr>
                  </a:solidFill>
                  <a:latin typeface="Arial Unicode MS" pitchFamily="34" charset="-128"/>
                  <a:ea typeface="Arial Unicode MS" pitchFamily="34" charset="-128"/>
                </a:rPr>
                <a:t>P</a:t>
              </a:r>
            </a:p>
          </p:txBody>
        </p:sp>
        <p:sp>
          <p:nvSpPr>
            <p:cNvPr id="267" name="AutoShape 1156"/>
            <p:cNvSpPr>
              <a:spLocks noChangeArrowheads="1"/>
            </p:cNvSpPr>
            <p:nvPr/>
          </p:nvSpPr>
          <p:spPr bwMode="auto">
            <a:xfrm rot="16200000" flipH="1">
              <a:off x="2117" y="3285"/>
              <a:ext cx="105" cy="90"/>
            </a:xfrm>
            <a:prstGeom prst="downArrow">
              <a:avLst>
                <a:gd name="adj1" fmla="val 57824"/>
                <a:gd name="adj2" fmla="val 5782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000">
                <a:solidFill>
                  <a:schemeClr val="bg1">
                    <a:lumMod val="50000"/>
                  </a:schemeClr>
                </a:solidFill>
                <a:latin typeface="Arial Unicode MS" pitchFamily="34" charset="-128"/>
                <a:ea typeface="Arial Unicode MS" pitchFamily="34" charset="-128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14771" y="2863407"/>
            <a:ext cx="1809643" cy="3697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155"/>
          <p:cNvSpPr txBox="1"/>
          <p:nvPr/>
        </p:nvSpPr>
        <p:spPr>
          <a:xfrm>
            <a:off x="6276917" y="562669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Adapt big environment change</a:t>
            </a:r>
          </a:p>
          <a:p>
            <a:r>
              <a:rPr kumimoji="1" 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-&gt; up competitiveness 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024664" y="6040878"/>
            <a:ext cx="406892" cy="362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85354" y="6020275"/>
            <a:ext cx="26552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Report in next page</a:t>
            </a:r>
            <a:endParaRPr kumimoji="1" lang="en-US" sz="20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black">
          <a:xfrm>
            <a:off x="53716" y="5300883"/>
            <a:ext cx="19421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Setting method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Sharing &amp; get approval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Systemize CIMS training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Issue </a:t>
            </a:r>
            <a:r>
              <a:rPr lang="en-US" sz="1200" dirty="0" smtClean="0"/>
              <a:t>operation Procedure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 smtClean="0"/>
          </a:p>
        </p:txBody>
      </p:sp>
      <p:sp>
        <p:nvSpPr>
          <p:cNvPr id="82" name="TextBox 155"/>
          <p:cNvSpPr txBox="1"/>
          <p:nvPr/>
        </p:nvSpPr>
        <p:spPr>
          <a:xfrm>
            <a:off x="7526218" y="2344896"/>
            <a:ext cx="1404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Real One CVN</a:t>
            </a:r>
            <a:endParaRPr kumimoji="1" lang="en-US" sz="1400" dirty="0" smtClean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black">
          <a:xfrm>
            <a:off x="1999885" y="4791491"/>
            <a:ext cx="20860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Do kaizen with </a:t>
            </a:r>
            <a:r>
              <a:rPr lang="en-US" sz="1200" dirty="0" err="1" smtClean="0"/>
              <a:t>dept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18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403" y="560337"/>
            <a:ext cx="347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Step 1:</a:t>
            </a:r>
            <a:r>
              <a:rPr lang="en-US" sz="2000" dirty="0" smtClean="0"/>
              <a:t>Build </a:t>
            </a:r>
            <a:r>
              <a:rPr lang="en-US" sz="2000" dirty="0"/>
              <a:t>up KMS structure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41244" y="2675714"/>
            <a:ext cx="4376431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1-Decide operation procedure for kaizen activity</a:t>
            </a:r>
          </a:p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+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kaizen (Do by each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GB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-&gt;Control by KPI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</a:t>
            </a:r>
            <a:endParaRPr lang="en-GB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+Factory Kaizen (Related from 2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up)</a:t>
            </a:r>
          </a:p>
          <a:p>
            <a:r>
              <a:rPr lang="en-GB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-&gt;Factory promotion kaizen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mtg</a:t>
            </a:r>
            <a:endParaRPr lang="en-GB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GB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-&gt;Control  by Factory KPI</a:t>
            </a:r>
          </a:p>
          <a:p>
            <a:r>
              <a:rPr lang="en-GB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2-Choose typical theme</a:t>
            </a:r>
          </a:p>
          <a:p>
            <a:r>
              <a:rPr lang="en-GB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-&gt;Report in top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Genba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check</a:t>
            </a:r>
          </a:p>
          <a:p>
            <a:r>
              <a:rPr lang="en-GB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-&gt;Factory/Company KPI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management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6380" y="923011"/>
            <a:ext cx="8915453" cy="5686477"/>
            <a:chOff x="174172" y="929299"/>
            <a:chExt cx="8853714" cy="568647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285" y="943429"/>
              <a:ext cx="8835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4172" y="1349829"/>
              <a:ext cx="8835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4172" y="943428"/>
              <a:ext cx="0" cy="566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4172" y="6612708"/>
              <a:ext cx="8835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009773" y="943428"/>
              <a:ext cx="0" cy="566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385780" y="937144"/>
              <a:ext cx="0" cy="566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74172" y="2716731"/>
              <a:ext cx="88082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2285" y="4816237"/>
              <a:ext cx="88082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17225" y="929299"/>
              <a:ext cx="0" cy="566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44982" y="946496"/>
              <a:ext cx="0" cy="5669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52273" y="1611198"/>
            <a:ext cx="121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❶ </a:t>
            </a:r>
            <a:r>
              <a:rPr lang="en-US" b="1" dirty="0" smtClean="0"/>
              <a:t>Target setting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5055" y="3201603"/>
            <a:ext cx="151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❷ </a:t>
            </a:r>
            <a:r>
              <a:rPr lang="en-US" b="1" dirty="0"/>
              <a:t>P</a:t>
            </a:r>
            <a:r>
              <a:rPr lang="en-US" b="1" dirty="0" smtClean="0"/>
              <a:t>romote kaizen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1095" y="5688397"/>
            <a:ext cx="113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❸ </a:t>
            </a:r>
            <a:r>
              <a:rPr lang="en-US" b="1" dirty="0" smtClean="0"/>
              <a:t>CIMS cultivate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98719" y="940208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What’s to do?</a:t>
            </a:r>
            <a:endParaRPr kumimoji="1"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1046" y="95165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Detail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7793" y="1356506"/>
            <a:ext cx="436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1-Setting method</a:t>
            </a:r>
            <a:r>
              <a:rPr 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Draw 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aiming figure by CIMS </a:t>
            </a: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tools</a:t>
            </a:r>
          </a:p>
          <a:p>
            <a:r>
              <a:rPr lang="en-GB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2-Sharing &amp; get approval: </a:t>
            </a:r>
          </a:p>
          <a:p>
            <a:r>
              <a:rPr lang="en-GB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+KPI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Dept&amp;Top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</a:t>
            </a:r>
          </a:p>
          <a:p>
            <a:r>
              <a:rPr lang="en-GB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+Common understanding between </a:t>
            </a:r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depts</a:t>
            </a:r>
            <a:endParaRPr lang="en-GB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GB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3-Linkage factory Target /KPI</a:t>
            </a:r>
            <a:endParaRPr lang="en-US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0" y="0"/>
            <a:ext cx="76642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sz="2400" b="1" dirty="0" smtClean="0">
                <a:latin typeface="+mj-ea"/>
                <a:ea typeface="+mj-ea"/>
              </a:rPr>
              <a:t>III-</a:t>
            </a:r>
            <a:r>
              <a:rPr lang="en-US" sz="2400" b="1" dirty="0" smtClean="0">
                <a:latin typeface="+mj-ea"/>
                <a:ea typeface="+mj-ea"/>
              </a:rPr>
              <a:t> </a:t>
            </a:r>
            <a:r>
              <a:rPr lang="en-US" sz="2400" b="1" dirty="0">
                <a:latin typeface="+mj-ea"/>
                <a:ea typeface="+mj-ea"/>
              </a:rPr>
              <a:t>A</a:t>
            </a:r>
            <a:r>
              <a:rPr lang="en-US" sz="2400" b="1" dirty="0" smtClean="0">
                <a:latin typeface="+mj-ea"/>
                <a:ea typeface="+mj-ea"/>
              </a:rPr>
              <a:t>ctual </a:t>
            </a:r>
            <a:r>
              <a:rPr lang="en-US" sz="2400" b="1" dirty="0">
                <a:latin typeface="+mj-ea"/>
                <a:ea typeface="+mj-ea"/>
              </a:rPr>
              <a:t>and original solution to </a:t>
            </a:r>
            <a:r>
              <a:rPr lang="en-US" sz="2400" b="1" dirty="0" smtClean="0">
                <a:latin typeface="+mj-ea"/>
                <a:ea typeface="+mj-ea"/>
              </a:rPr>
              <a:t>overcome</a:t>
            </a:r>
            <a:endParaRPr kumimoji="1" lang="en-US" sz="2400" b="1" dirty="0" smtClean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9966" y="4753756"/>
            <a:ext cx="3830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1-CIMS cultivation cycle</a:t>
            </a:r>
          </a:p>
          <a:p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+Make case study</a:t>
            </a:r>
          </a:p>
          <a:p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+Build up training</a:t>
            </a:r>
          </a:p>
          <a:p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+Practice kaizen</a:t>
            </a:r>
          </a:p>
          <a:p>
            <a:r>
              <a:rPr lang="en-GB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2-Systemize CIMS training</a:t>
            </a:r>
          </a:p>
          <a:p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GB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Shortern</a:t>
            </a:r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&amp; keep efficiency CIMS training</a:t>
            </a:r>
          </a:p>
          <a:p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-Create more </a:t>
            </a:r>
            <a:r>
              <a:rPr lang="en-GB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trainer by </a:t>
            </a:r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hold </a:t>
            </a:r>
            <a:r>
              <a:rPr lang="en-GB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train CIMS trainer </a:t>
            </a:r>
            <a:r>
              <a:rPr lang="en-GB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course</a:t>
            </a:r>
            <a:endParaRPr lang="en-GB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88907" y="95165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Image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968" y="9402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Structure</a:t>
            </a:r>
            <a:endParaRPr kumimoji="1" 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259640" y="1348173"/>
            <a:ext cx="1817970" cy="1318353"/>
            <a:chOff x="0" y="0"/>
            <a:chExt cx="9913735" cy="8054990"/>
          </a:xfrm>
        </p:grpSpPr>
        <p:sp>
          <p:nvSpPr>
            <p:cNvPr id="48" name="正方形/長方形 182"/>
            <p:cNvSpPr/>
            <p:nvPr/>
          </p:nvSpPr>
          <p:spPr>
            <a:xfrm>
              <a:off x="0" y="535322"/>
              <a:ext cx="9559886" cy="689090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38100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900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eiryo UI"/>
                <a:cs typeface="+mn-cs"/>
              </a:endParaRPr>
            </a:p>
          </p:txBody>
        </p:sp>
        <p:sp>
          <p:nvSpPr>
            <p:cNvPr id="53" name="右矢印 183"/>
            <p:cNvSpPr/>
            <p:nvPr/>
          </p:nvSpPr>
          <p:spPr>
            <a:xfrm>
              <a:off x="7455105" y="2989772"/>
              <a:ext cx="921079" cy="298769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⑭</a:t>
              </a:r>
            </a:p>
          </p:txBody>
        </p:sp>
        <p:sp>
          <p:nvSpPr>
            <p:cNvPr id="54" name="正方形/長方形 184"/>
            <p:cNvSpPr/>
            <p:nvPr/>
          </p:nvSpPr>
          <p:spPr>
            <a:xfrm>
              <a:off x="7062100" y="1187229"/>
              <a:ext cx="342077" cy="400118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kumimoji="0" lang="en-US" altLang="ja-JP" sz="300" b="1" kern="0">
                <a:latin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>
                <a:defRPr/>
              </a:pPr>
              <a:endParaRPr kumimoji="0" lang="en-US" altLang="ja-JP" sz="300" b="1" kern="0">
                <a:latin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>
                <a:defRPr/>
              </a:pPr>
              <a:endParaRPr kumimoji="0" lang="en-US" altLang="ja-JP" sz="300" b="1" kern="0">
                <a:latin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55" name="正方形/長方形 185"/>
            <p:cNvSpPr/>
            <p:nvPr/>
          </p:nvSpPr>
          <p:spPr>
            <a:xfrm>
              <a:off x="8404584" y="1190443"/>
              <a:ext cx="309395" cy="397891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kumimoji="0" lang="en-US" altLang="ja-JP" sz="500" b="1" kern="0">
                <a:latin typeface="+mn-ea"/>
                <a:cs typeface="Meiryo UI" panose="020B0604030504040204" pitchFamily="50" charset="-128"/>
              </a:endParaRPr>
            </a:p>
          </p:txBody>
        </p:sp>
        <p:sp>
          <p:nvSpPr>
            <p:cNvPr id="57" name="テキスト ボックス 68"/>
            <p:cNvSpPr txBox="1"/>
            <p:nvPr/>
          </p:nvSpPr>
          <p:spPr>
            <a:xfrm>
              <a:off x="1825532" y="654488"/>
              <a:ext cx="1167151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内製</a:t>
              </a:r>
            </a:p>
          </p:txBody>
        </p:sp>
        <p:sp>
          <p:nvSpPr>
            <p:cNvPr id="58" name="テキスト ボックス 69"/>
            <p:cNvSpPr txBox="1"/>
            <p:nvPr/>
          </p:nvSpPr>
          <p:spPr>
            <a:xfrm>
              <a:off x="6741088" y="632715"/>
              <a:ext cx="1002703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00" b="1" u="sng">
                  <a:solidFill>
                    <a:prstClr val="black"/>
                  </a:solidFill>
                  <a:latin typeface="Meiryo UI" pitchFamily="50" charset="-128"/>
                  <a:cs typeface="Meiryo UI" pitchFamily="50" charset="-128"/>
                </a:rPr>
                <a:t>サブセル</a:t>
              </a:r>
              <a:endParaRPr lang="en-US" altLang="ja-JP" sz="300" b="1" u="sng">
                <a:solidFill>
                  <a:prstClr val="black"/>
                </a:solidFill>
                <a:latin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60" name="テキスト ボックス 71"/>
            <p:cNvSpPr txBox="1"/>
            <p:nvPr/>
          </p:nvSpPr>
          <p:spPr>
            <a:xfrm>
              <a:off x="8061441" y="585090"/>
              <a:ext cx="1188764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メインセル</a:t>
              </a:r>
              <a:endParaRPr lang="en-US" altLang="ja-JP" sz="300" b="1" u="sng">
                <a:solidFill>
                  <a:prstClr val="black"/>
                </a:solidFill>
                <a:latin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1" name="正方形/長方形 189"/>
            <p:cNvSpPr/>
            <p:nvPr/>
          </p:nvSpPr>
          <p:spPr>
            <a:xfrm>
              <a:off x="2286246" y="1136131"/>
              <a:ext cx="285751" cy="435274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62" name="台形 190"/>
            <p:cNvSpPr/>
            <p:nvPr/>
          </p:nvSpPr>
          <p:spPr>
            <a:xfrm>
              <a:off x="7557380" y="2575331"/>
              <a:ext cx="640344" cy="389067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(0%)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楕円 191"/>
            <p:cNvSpPr/>
            <p:nvPr/>
          </p:nvSpPr>
          <p:spPr>
            <a:xfrm>
              <a:off x="7765952" y="2376102"/>
              <a:ext cx="202776" cy="19181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64" name="正方形/長方形 192"/>
            <p:cNvSpPr/>
            <p:nvPr/>
          </p:nvSpPr>
          <p:spPr>
            <a:xfrm>
              <a:off x="396834" y="1172262"/>
              <a:ext cx="764228" cy="586430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65" name="テキスト ボックス 68"/>
            <p:cNvSpPr txBox="1"/>
            <p:nvPr/>
          </p:nvSpPr>
          <p:spPr>
            <a:xfrm>
              <a:off x="230278" y="623934"/>
              <a:ext cx="1180139" cy="448748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受入</a:t>
              </a:r>
            </a:p>
          </p:txBody>
        </p:sp>
        <p:sp>
          <p:nvSpPr>
            <p:cNvPr id="66" name="正方形/長方形 194"/>
            <p:cNvSpPr/>
            <p:nvPr/>
          </p:nvSpPr>
          <p:spPr>
            <a:xfrm>
              <a:off x="4562886" y="2420034"/>
              <a:ext cx="313915" cy="49740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67" name="正方形/長方形 195"/>
            <p:cNvSpPr/>
            <p:nvPr/>
          </p:nvSpPr>
          <p:spPr>
            <a:xfrm>
              <a:off x="5925455" y="2428825"/>
              <a:ext cx="299690" cy="142404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68" name="テキスト ボックス 68"/>
            <p:cNvSpPr txBox="1"/>
            <p:nvPr/>
          </p:nvSpPr>
          <p:spPr>
            <a:xfrm>
              <a:off x="5500449" y="1950383"/>
              <a:ext cx="1167147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kit</a:t>
              </a:r>
              <a:endParaRPr lang="ja-JP" altLang="en-US" sz="300" b="1" u="sng">
                <a:solidFill>
                  <a:prstClr val="black"/>
                </a:solidFill>
                <a:latin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4168435" y="1891502"/>
              <a:ext cx="1164429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ストア</a:t>
              </a:r>
            </a:p>
          </p:txBody>
        </p:sp>
        <p:sp>
          <p:nvSpPr>
            <p:cNvPr id="70" name="右矢印 198"/>
            <p:cNvSpPr/>
            <p:nvPr/>
          </p:nvSpPr>
          <p:spPr>
            <a:xfrm>
              <a:off x="1229099" y="5879113"/>
              <a:ext cx="3355892" cy="324534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①</a:t>
              </a:r>
            </a:p>
          </p:txBody>
        </p:sp>
        <p:sp>
          <p:nvSpPr>
            <p:cNvPr id="71" name="正方形/長方形 199"/>
            <p:cNvSpPr/>
            <p:nvPr/>
          </p:nvSpPr>
          <p:spPr>
            <a:xfrm>
              <a:off x="5948917" y="4269925"/>
              <a:ext cx="315688" cy="294353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72" name="テキスト ボックス 68"/>
            <p:cNvSpPr txBox="1"/>
            <p:nvPr/>
          </p:nvSpPr>
          <p:spPr>
            <a:xfrm>
              <a:off x="5490924" y="3857425"/>
              <a:ext cx="1167147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単組</a:t>
              </a:r>
            </a:p>
          </p:txBody>
        </p:sp>
        <p:sp>
          <p:nvSpPr>
            <p:cNvPr id="73" name="正方形/長方形 201"/>
            <p:cNvSpPr/>
            <p:nvPr/>
          </p:nvSpPr>
          <p:spPr>
            <a:xfrm>
              <a:off x="3664195" y="1158654"/>
              <a:ext cx="299690" cy="18689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7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/>
                <a:cs typeface="Meiryo UI" panose="020B0604030504040204" pitchFamily="50" charset="-128"/>
              </a:endParaRPr>
            </a:p>
          </p:txBody>
        </p:sp>
        <p:sp>
          <p:nvSpPr>
            <p:cNvPr id="74" name="テキスト ボックス 68"/>
            <p:cNvSpPr txBox="1"/>
            <p:nvPr/>
          </p:nvSpPr>
          <p:spPr>
            <a:xfrm>
              <a:off x="3245253" y="604142"/>
              <a:ext cx="1180135" cy="57211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300" b="1" u="sng">
                  <a:solidFill>
                    <a:prstClr val="black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SILK</a:t>
              </a:r>
              <a:endParaRPr lang="ja-JP" altLang="en-US" sz="300" b="1" u="sng">
                <a:solidFill>
                  <a:prstClr val="black"/>
                </a:solidFill>
                <a:latin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75" name="右矢印 203"/>
            <p:cNvSpPr/>
            <p:nvPr/>
          </p:nvSpPr>
          <p:spPr>
            <a:xfrm>
              <a:off x="1229622" y="1758439"/>
              <a:ext cx="1070233" cy="333811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②</a:t>
              </a:r>
            </a:p>
          </p:txBody>
        </p:sp>
        <p:sp>
          <p:nvSpPr>
            <p:cNvPr id="76" name="右矢印 204"/>
            <p:cNvSpPr/>
            <p:nvPr/>
          </p:nvSpPr>
          <p:spPr>
            <a:xfrm>
              <a:off x="4880047" y="2934776"/>
              <a:ext cx="1068871" cy="333810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③</a:t>
              </a:r>
            </a:p>
          </p:txBody>
        </p:sp>
        <p:sp>
          <p:nvSpPr>
            <p:cNvPr id="77" name="右矢印 205"/>
            <p:cNvSpPr/>
            <p:nvPr/>
          </p:nvSpPr>
          <p:spPr>
            <a:xfrm>
              <a:off x="4897736" y="5924016"/>
              <a:ext cx="1068871" cy="338141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④</a:t>
              </a:r>
            </a:p>
          </p:txBody>
        </p:sp>
        <p:sp>
          <p:nvSpPr>
            <p:cNvPr id="78" name="右矢印 206"/>
            <p:cNvSpPr/>
            <p:nvPr/>
          </p:nvSpPr>
          <p:spPr>
            <a:xfrm flipH="1">
              <a:off x="4837342" y="6867178"/>
              <a:ext cx="1111577" cy="323297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⑤</a:t>
              </a:r>
            </a:p>
          </p:txBody>
        </p:sp>
        <p:sp>
          <p:nvSpPr>
            <p:cNvPr id="79" name="右矢印 207"/>
            <p:cNvSpPr/>
            <p:nvPr/>
          </p:nvSpPr>
          <p:spPr>
            <a:xfrm>
              <a:off x="2599213" y="4318992"/>
              <a:ext cx="1968088" cy="337523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⑥</a:t>
              </a:r>
            </a:p>
          </p:txBody>
        </p:sp>
        <p:sp>
          <p:nvSpPr>
            <p:cNvPr id="80" name="右矢印 208"/>
            <p:cNvSpPr/>
            <p:nvPr/>
          </p:nvSpPr>
          <p:spPr>
            <a:xfrm>
              <a:off x="2626427" y="1739389"/>
              <a:ext cx="1051707" cy="333811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⑦</a:t>
              </a:r>
            </a:p>
          </p:txBody>
        </p:sp>
        <p:sp>
          <p:nvSpPr>
            <p:cNvPr id="81" name="右矢印 209"/>
            <p:cNvSpPr/>
            <p:nvPr/>
          </p:nvSpPr>
          <p:spPr>
            <a:xfrm>
              <a:off x="2585605" y="5179955"/>
              <a:ext cx="3363313" cy="319956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⑧</a:t>
              </a:r>
            </a:p>
          </p:txBody>
        </p:sp>
        <p:sp>
          <p:nvSpPr>
            <p:cNvPr id="82" name="右矢印 210"/>
            <p:cNvSpPr/>
            <p:nvPr/>
          </p:nvSpPr>
          <p:spPr>
            <a:xfrm>
              <a:off x="3958965" y="2631336"/>
              <a:ext cx="598810" cy="333812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⑨</a:t>
              </a:r>
            </a:p>
          </p:txBody>
        </p:sp>
        <p:sp>
          <p:nvSpPr>
            <p:cNvPr id="83" name="右矢印 211"/>
            <p:cNvSpPr/>
            <p:nvPr/>
          </p:nvSpPr>
          <p:spPr>
            <a:xfrm>
              <a:off x="3968490" y="1341378"/>
              <a:ext cx="4422663" cy="333812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⑩</a:t>
              </a:r>
            </a:p>
          </p:txBody>
        </p:sp>
        <p:sp>
          <p:nvSpPr>
            <p:cNvPr id="84" name="右矢印 212"/>
            <p:cNvSpPr/>
            <p:nvPr/>
          </p:nvSpPr>
          <p:spPr>
            <a:xfrm flipH="1">
              <a:off x="1256312" y="3534171"/>
              <a:ext cx="4664031" cy="333812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⑫</a:t>
              </a:r>
            </a:p>
          </p:txBody>
        </p:sp>
        <p:sp>
          <p:nvSpPr>
            <p:cNvPr id="85" name="右矢印 213"/>
            <p:cNvSpPr/>
            <p:nvPr/>
          </p:nvSpPr>
          <p:spPr>
            <a:xfrm>
              <a:off x="6248800" y="2925251"/>
              <a:ext cx="811698" cy="311049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⑬</a:t>
              </a:r>
            </a:p>
          </p:txBody>
        </p:sp>
        <p:sp>
          <p:nvSpPr>
            <p:cNvPr id="86" name="台形 214"/>
            <p:cNvSpPr/>
            <p:nvPr/>
          </p:nvSpPr>
          <p:spPr>
            <a:xfrm>
              <a:off x="5335458" y="1030920"/>
              <a:ext cx="646529" cy="378861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(14%)</a:t>
              </a:r>
              <a:endParaRPr lang="en-US" altLang="ja-JP" sz="400" b="1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4.4</a:t>
              </a:r>
              <a:endParaRPr lang="en-US" altLang="ja-JP" sz="2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楕円 215"/>
            <p:cNvSpPr/>
            <p:nvPr/>
          </p:nvSpPr>
          <p:spPr>
            <a:xfrm>
              <a:off x="5556399" y="827982"/>
              <a:ext cx="206240" cy="19552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88" name="台形 216"/>
            <p:cNvSpPr/>
            <p:nvPr/>
          </p:nvSpPr>
          <p:spPr>
            <a:xfrm>
              <a:off x="5045009" y="2561724"/>
              <a:ext cx="633539" cy="389067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rgbClr val="FF0000"/>
                  </a:solidFill>
                  <a:latin typeface="+mn-ea"/>
                </a:rPr>
                <a:t>(30%)</a:t>
              </a:r>
            </a:p>
            <a:p>
              <a:pPr algn="ctr"/>
              <a:r>
                <a:rPr lang="en-US" altLang="ja-JP" sz="400" b="1">
                  <a:solidFill>
                    <a:srgbClr val="FF0000"/>
                  </a:solidFill>
                  <a:latin typeface="+mn-ea"/>
                </a:rPr>
                <a:t>9.5</a:t>
              </a:r>
              <a:endParaRPr lang="ja-JP" altLang="en-US" sz="4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9" name="楕円 217"/>
            <p:cNvSpPr/>
            <p:nvPr/>
          </p:nvSpPr>
          <p:spPr>
            <a:xfrm>
              <a:off x="5257042" y="2351671"/>
              <a:ext cx="202776" cy="206352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90" name="台形 218"/>
            <p:cNvSpPr/>
            <p:nvPr/>
          </p:nvSpPr>
          <p:spPr>
            <a:xfrm>
              <a:off x="6279670" y="2561724"/>
              <a:ext cx="659517" cy="389067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(0%)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楕円 219"/>
            <p:cNvSpPr/>
            <p:nvPr/>
          </p:nvSpPr>
          <p:spPr>
            <a:xfrm>
              <a:off x="6504693" y="2351671"/>
              <a:ext cx="202776" cy="206352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92" name="台形 220"/>
            <p:cNvSpPr/>
            <p:nvPr/>
          </p:nvSpPr>
          <p:spPr>
            <a:xfrm>
              <a:off x="2712991" y="3157037"/>
              <a:ext cx="643806" cy="389066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(6%)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2.0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楕円 221"/>
            <p:cNvSpPr/>
            <p:nvPr/>
          </p:nvSpPr>
          <p:spPr>
            <a:xfrm>
              <a:off x="2925026" y="2954098"/>
              <a:ext cx="202776" cy="19552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94" name="台形 222"/>
            <p:cNvSpPr/>
            <p:nvPr/>
          </p:nvSpPr>
          <p:spPr>
            <a:xfrm>
              <a:off x="2781028" y="1353408"/>
              <a:ext cx="640341" cy="378863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(2%)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0.5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楕円 223"/>
            <p:cNvSpPr/>
            <p:nvPr/>
          </p:nvSpPr>
          <p:spPr>
            <a:xfrm>
              <a:off x="2995783" y="1150470"/>
              <a:ext cx="202776" cy="19552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96" name="台形 224"/>
            <p:cNvSpPr/>
            <p:nvPr/>
          </p:nvSpPr>
          <p:spPr>
            <a:xfrm>
              <a:off x="1400026" y="1387736"/>
              <a:ext cx="633538" cy="385357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(14%)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4.3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楕円 225"/>
            <p:cNvSpPr/>
            <p:nvPr/>
          </p:nvSpPr>
          <p:spPr>
            <a:xfrm>
              <a:off x="1612059" y="1191292"/>
              <a:ext cx="193251" cy="189032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98" name="台形 226"/>
            <p:cNvSpPr/>
            <p:nvPr/>
          </p:nvSpPr>
          <p:spPr>
            <a:xfrm>
              <a:off x="3238103" y="3993195"/>
              <a:ext cx="659516" cy="382572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rgbClr val="FF0000"/>
                  </a:solidFill>
                  <a:latin typeface="+mn-ea"/>
                </a:rPr>
                <a:t>(13%)</a:t>
              </a:r>
            </a:p>
            <a:p>
              <a:pPr algn="ctr"/>
              <a:r>
                <a:rPr lang="en-US" altLang="ja-JP" sz="400" b="1">
                  <a:solidFill>
                    <a:srgbClr val="FF0000"/>
                  </a:solidFill>
                  <a:latin typeface="+mn-ea"/>
                </a:rPr>
                <a:t>4.1</a:t>
              </a:r>
              <a:endParaRPr lang="ja-JP" altLang="en-US" sz="4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99" name="楕円 227"/>
            <p:cNvSpPr/>
            <p:nvPr/>
          </p:nvSpPr>
          <p:spPr>
            <a:xfrm>
              <a:off x="3463125" y="3776649"/>
              <a:ext cx="202776" cy="19181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100" name="台形 228"/>
            <p:cNvSpPr/>
            <p:nvPr/>
          </p:nvSpPr>
          <p:spPr>
            <a:xfrm>
              <a:off x="3487113" y="4826632"/>
              <a:ext cx="646529" cy="406076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(0%)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0.1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1" name="楕円 229"/>
            <p:cNvSpPr/>
            <p:nvPr/>
          </p:nvSpPr>
          <p:spPr>
            <a:xfrm>
              <a:off x="3708054" y="4623693"/>
              <a:ext cx="202776" cy="195527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102" name="台形 230"/>
            <p:cNvSpPr/>
            <p:nvPr/>
          </p:nvSpPr>
          <p:spPr>
            <a:xfrm>
              <a:off x="1441466" y="5510143"/>
              <a:ext cx="659516" cy="423084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rgbClr val="FF0000"/>
                  </a:solidFill>
                  <a:latin typeface="+mn-ea"/>
                </a:rPr>
                <a:t>(6%)</a:t>
              </a:r>
            </a:p>
            <a:p>
              <a:pPr algn="ctr"/>
              <a:r>
                <a:rPr lang="en-US" altLang="ja-JP" sz="400" b="1">
                  <a:solidFill>
                    <a:srgbClr val="FF0000"/>
                  </a:solidFill>
                  <a:latin typeface="+mn-ea"/>
                </a:rPr>
                <a:t>2.0</a:t>
              </a:r>
              <a:endParaRPr lang="ja-JP" altLang="en-US" sz="4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楕円 231"/>
            <p:cNvSpPr/>
            <p:nvPr/>
          </p:nvSpPr>
          <p:spPr>
            <a:xfrm>
              <a:off x="1666488" y="5307205"/>
              <a:ext cx="202776" cy="19552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>
                <a:solidFill>
                  <a:srgbClr val="FF0000"/>
                </a:solidFill>
              </a:endParaRPr>
            </a:p>
          </p:txBody>
        </p:sp>
        <p:sp>
          <p:nvSpPr>
            <p:cNvPr id="104" name="台形 232"/>
            <p:cNvSpPr/>
            <p:nvPr/>
          </p:nvSpPr>
          <p:spPr>
            <a:xfrm>
              <a:off x="5047731" y="5564572"/>
              <a:ext cx="633539" cy="423084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(1%)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0.5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楕円 233"/>
            <p:cNvSpPr/>
            <p:nvPr/>
          </p:nvSpPr>
          <p:spPr>
            <a:xfrm>
              <a:off x="5259764" y="5361634"/>
              <a:ext cx="202776" cy="195526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106" name="台形 234"/>
            <p:cNvSpPr/>
            <p:nvPr/>
          </p:nvSpPr>
          <p:spPr>
            <a:xfrm>
              <a:off x="5115767" y="6480890"/>
              <a:ext cx="649991" cy="377809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(1%)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0.5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楕円 235"/>
            <p:cNvSpPr/>
            <p:nvPr/>
          </p:nvSpPr>
          <p:spPr>
            <a:xfrm>
              <a:off x="5327800" y="6274240"/>
              <a:ext cx="202776" cy="19923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108" name="台形 236"/>
            <p:cNvSpPr/>
            <p:nvPr/>
          </p:nvSpPr>
          <p:spPr>
            <a:xfrm>
              <a:off x="3936891" y="2269169"/>
              <a:ext cx="640345" cy="389068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(2%)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0.5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楕円 237"/>
            <p:cNvSpPr/>
            <p:nvPr/>
          </p:nvSpPr>
          <p:spPr>
            <a:xfrm>
              <a:off x="4145462" y="2066232"/>
              <a:ext cx="202776" cy="19552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110" name="右矢印 238"/>
            <p:cNvSpPr/>
            <p:nvPr/>
          </p:nvSpPr>
          <p:spPr>
            <a:xfrm>
              <a:off x="435706" y="3526748"/>
              <a:ext cx="857716" cy="334160"/>
            </a:xfrm>
            <a:prstGeom prst="rightArrow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lIns="0" rIns="0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ja-JP" altLang="en-US" sz="500" kern="0">
                  <a:solidFill>
                    <a:prstClr val="white"/>
                  </a:solidFill>
                  <a:latin typeface="Meiryo UI" panose="020B0604030504040204" pitchFamily="50" charset="-128"/>
                  <a:cs typeface="Meiryo UI" panose="020B0604030504040204" pitchFamily="50" charset="-128"/>
                </a:rPr>
                <a:t>⑪</a:t>
              </a:r>
            </a:p>
          </p:txBody>
        </p:sp>
        <p:sp>
          <p:nvSpPr>
            <p:cNvPr id="111" name="台形 239"/>
            <p:cNvSpPr/>
            <p:nvPr/>
          </p:nvSpPr>
          <p:spPr>
            <a:xfrm>
              <a:off x="552670" y="3116215"/>
              <a:ext cx="640345" cy="389067"/>
            </a:xfrm>
            <a:prstGeom prst="trapezoid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 anchorCtr="1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" b="1">
                  <a:solidFill>
                    <a:schemeClr val="tx1"/>
                  </a:solidFill>
                  <a:latin typeface="+mn-ea"/>
                </a:rPr>
                <a:t>(11%)</a:t>
              </a:r>
            </a:p>
            <a:p>
              <a:pPr algn="ctr"/>
              <a:r>
                <a:rPr lang="en-US" altLang="ja-JP" sz="400" b="1">
                  <a:solidFill>
                    <a:schemeClr val="tx1"/>
                  </a:solidFill>
                  <a:latin typeface="+mn-ea"/>
                </a:rPr>
                <a:t>3.5</a:t>
              </a:r>
              <a:endParaRPr lang="ja-JP" altLang="en-US" sz="400" b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楕円 240"/>
            <p:cNvSpPr/>
            <p:nvPr/>
          </p:nvSpPr>
          <p:spPr>
            <a:xfrm>
              <a:off x="767426" y="2913275"/>
              <a:ext cx="206240" cy="19552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00"/>
            </a:p>
          </p:txBody>
        </p:sp>
        <p:sp>
          <p:nvSpPr>
            <p:cNvPr id="113" name="テキスト ボックス 245"/>
            <p:cNvSpPr txBox="1"/>
            <p:nvPr/>
          </p:nvSpPr>
          <p:spPr>
            <a:xfrm>
              <a:off x="5401379" y="6899842"/>
              <a:ext cx="4512356" cy="1155148"/>
            </a:xfrm>
            <a:prstGeom prst="rect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b="1" dirty="0"/>
                <a:t>TOTAL:</a:t>
              </a:r>
              <a:r>
                <a:rPr lang="en-US" altLang="ja-JP" sz="700" b="1" dirty="0"/>
                <a:t>31.76</a:t>
              </a:r>
              <a:r>
                <a:rPr lang="ja-JP" altLang="en-US" sz="700" b="1" dirty="0"/>
                <a:t>人</a:t>
              </a:r>
              <a:endParaRPr lang="en-US" sz="700" b="1" dirty="0"/>
            </a:p>
          </p:txBody>
        </p:sp>
        <p:sp>
          <p:nvSpPr>
            <p:cNvPr id="114" name="テキスト ボックス 122"/>
            <p:cNvSpPr txBox="1"/>
            <p:nvPr/>
          </p:nvSpPr>
          <p:spPr>
            <a:xfrm>
              <a:off x="16449" y="0"/>
              <a:ext cx="2462956" cy="8899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/>
                <a:t>Dec.2024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82436" y="1371845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kumimoji="1"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Slim cell-Uxmal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265890" y="6074417"/>
            <a:ext cx="1805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+Restructure CIMS LD/PIBC/E-learning</a:t>
            </a:r>
            <a:endParaRPr lang="en-GB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52805" y="1652333"/>
            <a:ext cx="2586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+Target MP/Cell:</a:t>
            </a:r>
          </a:p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37.2-&gt;31.78 per</a:t>
            </a:r>
            <a:endParaRPr lang="en-GB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490" y="2757552"/>
            <a:ext cx="1781177" cy="937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3" name="Rectangle 122"/>
          <p:cNvSpPr/>
          <p:nvPr/>
        </p:nvSpPr>
        <p:spPr>
          <a:xfrm>
            <a:off x="5271492" y="4868646"/>
            <a:ext cx="1850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+Man machine chart</a:t>
            </a:r>
            <a:endParaRPr lang="en-GB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276729" y="2093554"/>
            <a:ext cx="1403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Shoujin</a:t>
            </a:r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index:</a:t>
            </a:r>
          </a:p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92 per/255 (occupy 36%)</a:t>
            </a:r>
            <a:endParaRPr lang="en-GB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Trapezoid 125"/>
          <p:cNvSpPr/>
          <p:nvPr/>
        </p:nvSpPr>
        <p:spPr>
          <a:xfrm>
            <a:off x="7400310" y="6262463"/>
            <a:ext cx="1329197" cy="312280"/>
          </a:xfrm>
          <a:prstGeom prst="trapezoid">
            <a:avLst>
              <a:gd name="adj" fmla="val 5499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7795608" y="5513988"/>
            <a:ext cx="563287" cy="419807"/>
          </a:xfrm>
          <a:prstGeom prst="triangle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rapezoid 127"/>
          <p:cNvSpPr/>
          <p:nvPr/>
        </p:nvSpPr>
        <p:spPr>
          <a:xfrm>
            <a:off x="7609399" y="5936532"/>
            <a:ext cx="925575" cy="302861"/>
          </a:xfrm>
          <a:prstGeom prst="trapezoid">
            <a:avLst>
              <a:gd name="adj" fmla="val 54997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98172" y="62147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E-learning</a:t>
            </a:r>
          </a:p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(0.5Hr)</a:t>
            </a:r>
            <a:endParaRPr kumimoji="1" lang="en-US" sz="9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28481" y="561942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CIMS</a:t>
            </a:r>
          </a:p>
          <a:p>
            <a:pPr algn="ctr"/>
            <a:r>
              <a:rPr kumimoji="1"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(34 </a:t>
            </a:r>
            <a:r>
              <a:rPr kumimoji="1" lang="en-US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Hr</a:t>
            </a:r>
            <a:r>
              <a:rPr kumimoji="1"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12056" y="590514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PIBC</a:t>
            </a:r>
          </a:p>
          <a:p>
            <a:pPr algn="ctr"/>
            <a:r>
              <a:rPr kumimoji="1"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(48 </a:t>
            </a:r>
            <a:r>
              <a:rPr kumimoji="1" lang="en-US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Hr</a:t>
            </a:r>
            <a:r>
              <a:rPr kumimoji="1"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32" name="Arc 131"/>
          <p:cNvSpPr/>
          <p:nvPr/>
        </p:nvSpPr>
        <p:spPr>
          <a:xfrm>
            <a:off x="8279839" y="6066668"/>
            <a:ext cx="368411" cy="639146"/>
          </a:xfrm>
          <a:prstGeom prst="arc">
            <a:avLst>
              <a:gd name="adj1" fmla="val 16200000"/>
              <a:gd name="adj2" fmla="val 861781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rc 132"/>
          <p:cNvSpPr/>
          <p:nvPr/>
        </p:nvSpPr>
        <p:spPr>
          <a:xfrm>
            <a:off x="8048392" y="5688397"/>
            <a:ext cx="368411" cy="639146"/>
          </a:xfrm>
          <a:prstGeom prst="arc">
            <a:avLst>
              <a:gd name="adj1" fmla="val 16200000"/>
              <a:gd name="adj2" fmla="val 861781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73882" y="6005295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-0.5</a:t>
            </a:r>
            <a:r>
              <a:rPr kumimoji="1"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Hr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277918" y="5629575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-4</a:t>
            </a:r>
            <a:r>
              <a:rPr kumimoji="1" lang="en-US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Hr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239798" y="5732067"/>
            <a:ext cx="2209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+Modify CIMS textbook</a:t>
            </a:r>
            <a:endParaRPr lang="en-GB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697" y="4876947"/>
            <a:ext cx="1741749" cy="6631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Explosion 2 13"/>
          <p:cNvSpPr/>
          <p:nvPr/>
        </p:nvSpPr>
        <p:spPr>
          <a:xfrm>
            <a:off x="7976846" y="4861945"/>
            <a:ext cx="806688" cy="333515"/>
          </a:xfrm>
          <a:prstGeom prst="irregularSeal2">
            <a:avLst/>
          </a:prstGeom>
          <a:solidFill>
            <a:srgbClr val="FFFF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7832443" y="4893358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Waiting time</a:t>
            </a:r>
            <a:endParaRPr kumimoji="1" lang="en-US" sz="11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0232" y="3746613"/>
            <a:ext cx="822960" cy="41211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3440" y="4547021"/>
            <a:ext cx="1197720" cy="122658"/>
          </a:xfrm>
          <a:prstGeom prst="rect">
            <a:avLst/>
          </a:prstGeom>
        </p:spPr>
      </p:pic>
      <p:sp>
        <p:nvSpPr>
          <p:cNvPr id="149" name="角丸四角形 79"/>
          <p:cNvSpPr/>
          <p:nvPr/>
        </p:nvSpPr>
        <p:spPr>
          <a:xfrm>
            <a:off x="5330146" y="2844025"/>
            <a:ext cx="1601881" cy="2634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Assy-</a:t>
            </a:r>
            <a:r>
              <a:rPr lang="en-US" sz="900" dirty="0" err="1">
                <a:solidFill>
                  <a:schemeClr val="tx1"/>
                </a:solidFill>
              </a:rPr>
              <a:t>Butsuryu</a:t>
            </a:r>
            <a:r>
              <a:rPr lang="en-US" sz="900" dirty="0" err="1" smtClean="0">
                <a:solidFill>
                  <a:schemeClr val="tx1"/>
                </a:solidFill>
              </a:rPr>
              <a:t>-Inhouse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276729" y="3044131"/>
            <a:ext cx="1885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Individual theme</a:t>
            </a: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Balance line &amp; 3MU remove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229244" y="3623451"/>
            <a:ext cx="2236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Common theme</a:t>
            </a: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</a:p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+TTL 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cell layout-Process-</a:t>
            </a:r>
            <a:r>
              <a:rPr lang="en-US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Butsuryu</a:t>
            </a:r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concept </a:t>
            </a:r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simply</a:t>
            </a:r>
          </a:p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+Outsource units</a:t>
            </a:r>
          </a:p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+Checker less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+Jig/Automation making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56032" y="3767825"/>
            <a:ext cx="1004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 </a:t>
            </a:r>
            <a:r>
              <a:rPr lang="en-US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Genba</a:t>
            </a:r>
            <a:r>
              <a:rPr 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check on 25.Apr</a:t>
            </a:r>
            <a:endParaRPr lang="en-US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118473" y="4153319"/>
            <a:ext cx="1798380" cy="456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 </a:t>
            </a:r>
            <a:r>
              <a:rPr lang="en-US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Ideal Goal Target 2025: </a:t>
            </a:r>
          </a:p>
          <a:p>
            <a:pPr marL="171450" indent="-171450">
              <a:buFontTx/>
              <a:buChar char="-"/>
            </a:pPr>
            <a:r>
              <a:rPr lang="en-US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Shojin</a:t>
            </a:r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Accumulate.: 110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⼈ 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Double Productivity by 2 cells in 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452695" y="2678703"/>
            <a:ext cx="14962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Uxmal F52.71</a:t>
            </a:r>
            <a:endParaRPr lang="en-GB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054" y="1343541"/>
            <a:ext cx="9003937" cy="344763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833" y="2525132"/>
            <a:ext cx="128016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Done-Trial for TS-Uxmal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3018" y="4809949"/>
            <a:ext cx="9003937" cy="18821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9569" y="5128060"/>
            <a:ext cx="1280160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Plan in </a:t>
            </a:r>
          </a:p>
          <a:p>
            <a:pPr algn="ctr"/>
            <a:r>
              <a:rPr kumimoji="1" 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June ~Dec.24</a:t>
            </a:r>
          </a:p>
        </p:txBody>
      </p:sp>
    </p:spTree>
    <p:extLst>
      <p:ext uri="{BB962C8B-B14F-4D97-AF65-F5344CB8AC3E}">
        <p14:creationId xmlns:p14="http://schemas.microsoft.com/office/powerpoint/2010/main" val="2920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1241</Words>
  <Application>Microsoft Office PowerPoint</Application>
  <PresentationFormat>On-screen Show (4:3)</PresentationFormat>
  <Paragraphs>320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Meiryo</vt:lpstr>
      <vt:lpstr>Meiryo UI</vt:lpstr>
      <vt:lpstr>游ゴシック</vt:lpstr>
      <vt:lpstr>游ゴシック Light</vt:lpstr>
      <vt:lpstr>Arial</vt:lpstr>
      <vt:lpstr>Arial Narrow</vt:lpstr>
      <vt:lpstr>Arial Unicode MS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Thu Trang</dc:creator>
  <cp:lastModifiedBy>Nguyen Van Huong</cp:lastModifiedBy>
  <cp:revision>118</cp:revision>
  <cp:lastPrinted>2024-10-03T11:10:30Z</cp:lastPrinted>
  <dcterms:created xsi:type="dcterms:W3CDTF">2024-05-23T07:08:57Z</dcterms:created>
  <dcterms:modified xsi:type="dcterms:W3CDTF">2024-10-07T11:30:00Z</dcterms:modified>
</cp:coreProperties>
</file>