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Huong" userId="7d2bcb05179595a2" providerId="LiveId" clId="{2A1CED71-CF6D-4334-B20B-361D3C935824}"/>
    <pc:docChg chg="modSld">
      <pc:chgData name="Nguyen Huong" userId="7d2bcb05179595a2" providerId="LiveId" clId="{2A1CED71-CF6D-4334-B20B-361D3C935824}" dt="2023-09-15T09:27:45.226" v="41" actId="20577"/>
      <pc:docMkLst>
        <pc:docMk/>
      </pc:docMkLst>
      <pc:sldChg chg="modSp mod">
        <pc:chgData name="Nguyen Huong" userId="7d2bcb05179595a2" providerId="LiveId" clId="{2A1CED71-CF6D-4334-B20B-361D3C935824}" dt="2023-09-15T09:27:45.226" v="41" actId="20577"/>
        <pc:sldMkLst>
          <pc:docMk/>
          <pc:sldMk cId="2165022273" sldId="256"/>
        </pc:sldMkLst>
        <pc:spChg chg="mod">
          <ac:chgData name="Nguyen Huong" userId="7d2bcb05179595a2" providerId="LiveId" clId="{2A1CED71-CF6D-4334-B20B-361D3C935824}" dt="2023-09-15T09:27:45.226" v="41" actId="20577"/>
          <ac:spMkLst>
            <pc:docMk/>
            <pc:sldMk cId="2165022273" sldId="256"/>
            <ac:spMk id="2"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Sheet1!$B$10</c:f>
              <c:strCache>
                <c:ptCount val="1"/>
                <c:pt idx="0">
                  <c:v>TotalSales</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Sheet1!$C$9:$E$9</c:f>
              <c:numCache>
                <c:formatCode>General</c:formatCode>
                <c:ptCount val="3"/>
                <c:pt idx="0">
                  <c:v>2011</c:v>
                </c:pt>
                <c:pt idx="1">
                  <c:v>2012</c:v>
                </c:pt>
                <c:pt idx="2">
                  <c:v>2013</c:v>
                </c:pt>
              </c:numCache>
            </c:numRef>
          </c:cat>
          <c:val>
            <c:numRef>
              <c:f>Sheet1!$C$10:$E$10</c:f>
              <c:numCache>
                <c:formatCode>_(* #,##0.00_);_(* \(#,##0.00\);_(* "-"??_);_(@_)</c:formatCode>
                <c:ptCount val="3"/>
                <c:pt idx="0">
                  <c:v>2.447726E+16</c:v>
                </c:pt>
                <c:pt idx="1">
                  <c:v>1.167005E+16</c:v>
                </c:pt>
                <c:pt idx="2">
                  <c:v>3.003765E+16</c:v>
                </c:pt>
              </c:numCache>
            </c:numRef>
          </c:val>
          <c:extLst>
            <c:ext xmlns:c16="http://schemas.microsoft.com/office/drawing/2014/chart" uri="{C3380CC4-5D6E-409C-BE32-E72D297353CC}">
              <c16:uniqueId val="{00000000-B82C-4938-A624-7A07FA749BC6}"/>
            </c:ext>
          </c:extLst>
        </c:ser>
        <c:dLbls>
          <c:showLegendKey val="0"/>
          <c:showVal val="1"/>
          <c:showCatName val="0"/>
          <c:showSerName val="0"/>
          <c:showPercent val="0"/>
          <c:showBubbleSize val="0"/>
        </c:dLbls>
        <c:gapWidth val="247"/>
        <c:overlap val="-27"/>
        <c:axId val="607241056"/>
        <c:axId val="607231264"/>
      </c:barChart>
      <c:lineChart>
        <c:grouping val="standard"/>
        <c:varyColors val="0"/>
        <c:ser>
          <c:idx val="1"/>
          <c:order val="1"/>
          <c:tx>
            <c:strRef>
              <c:f>Sheet1!$B$11</c:f>
              <c:strCache>
                <c:ptCount val="1"/>
                <c:pt idx="0">
                  <c:v>Profit</c:v>
                </c:pt>
              </c:strCache>
            </c:strRef>
          </c:tx>
          <c:spPr>
            <a:ln w="22225" cap="rnd">
              <a:solidFill>
                <a:schemeClr val="accent2"/>
              </a:solidFill>
              <a:round/>
            </a:ln>
            <a:effectLst/>
          </c:spPr>
          <c:marker>
            <c:symbol val="none"/>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Sheet1!$C$9:$E$9</c:f>
              <c:numCache>
                <c:formatCode>General</c:formatCode>
                <c:ptCount val="3"/>
                <c:pt idx="0">
                  <c:v>2011</c:v>
                </c:pt>
                <c:pt idx="1">
                  <c:v>2012</c:v>
                </c:pt>
                <c:pt idx="2">
                  <c:v>2013</c:v>
                </c:pt>
              </c:numCache>
            </c:numRef>
          </c:cat>
          <c:val>
            <c:numRef>
              <c:f>Sheet1!$C$11:$E$11</c:f>
              <c:numCache>
                <c:formatCode>_(* #,##0.00_);_(* \(#,##0.00\);_(* "-"??_);_(@_)</c:formatCode>
                <c:ptCount val="3"/>
                <c:pt idx="0">
                  <c:v>7868012000000000</c:v>
                </c:pt>
                <c:pt idx="1">
                  <c:v>3926796000000000</c:v>
                </c:pt>
                <c:pt idx="2">
                  <c:v>9873259000000000</c:v>
                </c:pt>
              </c:numCache>
            </c:numRef>
          </c:val>
          <c:smooth val="0"/>
          <c:extLst>
            <c:ext xmlns:c16="http://schemas.microsoft.com/office/drawing/2014/chart" uri="{C3380CC4-5D6E-409C-BE32-E72D297353CC}">
              <c16:uniqueId val="{00000001-B82C-4938-A624-7A07FA749BC6}"/>
            </c:ext>
          </c:extLst>
        </c:ser>
        <c:dLbls>
          <c:showLegendKey val="0"/>
          <c:showVal val="1"/>
          <c:showCatName val="0"/>
          <c:showSerName val="0"/>
          <c:showPercent val="0"/>
          <c:showBubbleSize val="0"/>
        </c:dLbls>
        <c:marker val="1"/>
        <c:smooth val="0"/>
        <c:axId val="607241056"/>
        <c:axId val="607231264"/>
      </c:lineChart>
      <c:valAx>
        <c:axId val="607231264"/>
        <c:scaling>
          <c:orientation val="minMax"/>
        </c:scaling>
        <c:delete val="0"/>
        <c:axPos val="r"/>
        <c:majorGridlines>
          <c:spPr>
            <a:ln w="9525" cap="flat" cmpd="sng" algn="ctr">
              <a:solidFill>
                <a:schemeClr val="dk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607241056"/>
        <c:crosses val="max"/>
        <c:crossBetween val="between"/>
        <c:dispUnits>
          <c:builtInUnit val="trillions"/>
          <c:dispUnitsLbl>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dispUnitsLbl>
        </c:dispUnits>
      </c:valAx>
      <c:catAx>
        <c:axId val="60724105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607231264"/>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Sheet2!$H$2</c:f>
              <c:strCache>
                <c:ptCount val="1"/>
                <c:pt idx="0">
                  <c:v>2011</c:v>
                </c:pt>
              </c:strCache>
            </c:strRef>
          </c:tx>
          <c:spPr>
            <a:solidFill>
              <a:schemeClr val="accent1"/>
            </a:solidFill>
            <a:ln>
              <a:noFill/>
            </a:ln>
            <a:effectLst/>
          </c:spPr>
          <c:invertIfNegative val="0"/>
          <c:cat>
            <c:numRef>
              <c:f>Sheet2!$I$1:$T$1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Sheet2!$I$2:$T$2</c:f>
              <c:numCache>
                <c:formatCode>0</c:formatCode>
                <c:ptCount val="12"/>
                <c:pt idx="0">
                  <c:v>1635473000000000</c:v>
                </c:pt>
                <c:pt idx="1">
                  <c:v>1618921000000000</c:v>
                </c:pt>
                <c:pt idx="2">
                  <c:v>1693032000000000</c:v>
                </c:pt>
                <c:pt idx="3">
                  <c:v>1741245000000000</c:v>
                </c:pt>
                <c:pt idx="4">
                  <c:v>1950364000000000</c:v>
                </c:pt>
                <c:pt idx="5">
                  <c:v>2560572000000000</c:v>
                </c:pt>
                <c:pt idx="6">
                  <c:v>2063629000000000</c:v>
                </c:pt>
                <c:pt idx="7">
                  <c:v>2134823000000000</c:v>
                </c:pt>
                <c:pt idx="8">
                  <c:v>2097693000000000</c:v>
                </c:pt>
                <c:pt idx="9">
                  <c:v>2455512000000000</c:v>
                </c:pt>
                <c:pt idx="10">
                  <c:v>2281106000000000</c:v>
                </c:pt>
                <c:pt idx="11">
                  <c:v>2244888000000000</c:v>
                </c:pt>
              </c:numCache>
            </c:numRef>
          </c:val>
          <c:extLst>
            <c:ext xmlns:c16="http://schemas.microsoft.com/office/drawing/2014/chart" uri="{C3380CC4-5D6E-409C-BE32-E72D297353CC}">
              <c16:uniqueId val="{00000000-88EF-43BE-AB21-EA1F8351F8A4}"/>
            </c:ext>
          </c:extLst>
        </c:ser>
        <c:ser>
          <c:idx val="1"/>
          <c:order val="1"/>
          <c:tx>
            <c:strRef>
              <c:f>Sheet2!$H$3</c:f>
              <c:strCache>
                <c:ptCount val="1"/>
                <c:pt idx="0">
                  <c:v>2012</c:v>
                </c:pt>
              </c:strCache>
            </c:strRef>
          </c:tx>
          <c:spPr>
            <a:solidFill>
              <a:schemeClr val="accent2"/>
            </a:solidFill>
            <a:ln>
              <a:noFill/>
            </a:ln>
            <a:effectLst/>
          </c:spPr>
          <c:invertIfNegative val="0"/>
          <c:cat>
            <c:numRef>
              <c:f>Sheet2!$I$1:$T$1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Sheet2!$I$3:$T$3</c:f>
              <c:numCache>
                <c:formatCode>0</c:formatCode>
                <c:ptCount val="12"/>
                <c:pt idx="0">
                  <c:v>1051308000000000</c:v>
                </c:pt>
                <c:pt idx="1">
                  <c:v>1067299000000000</c:v>
                </c:pt>
                <c:pt idx="2">
                  <c:v>746103600000000</c:v>
                </c:pt>
                <c:pt idx="3">
                  <c:v>811307700000000</c:v>
                </c:pt>
                <c:pt idx="4">
                  <c:v>711634900000000</c:v>
                </c:pt>
                <c:pt idx="5">
                  <c:v>1086307000000000</c:v>
                </c:pt>
                <c:pt idx="6">
                  <c:v>891665000000000</c:v>
                </c:pt>
                <c:pt idx="7">
                  <c:v>1042430000000000</c:v>
                </c:pt>
                <c:pt idx="8">
                  <c:v>974665000000000</c:v>
                </c:pt>
                <c:pt idx="9">
                  <c:v>1035217000000000</c:v>
                </c:pt>
                <c:pt idx="10">
                  <c:v>1018731000000000</c:v>
                </c:pt>
                <c:pt idx="11">
                  <c:v>1233380000000000</c:v>
                </c:pt>
              </c:numCache>
            </c:numRef>
          </c:val>
          <c:extLst>
            <c:ext xmlns:c16="http://schemas.microsoft.com/office/drawing/2014/chart" uri="{C3380CC4-5D6E-409C-BE32-E72D297353CC}">
              <c16:uniqueId val="{00000001-88EF-43BE-AB21-EA1F8351F8A4}"/>
            </c:ext>
          </c:extLst>
        </c:ser>
        <c:ser>
          <c:idx val="2"/>
          <c:order val="2"/>
          <c:tx>
            <c:strRef>
              <c:f>Sheet2!$H$4</c:f>
              <c:strCache>
                <c:ptCount val="1"/>
                <c:pt idx="0">
                  <c:v>2013</c:v>
                </c:pt>
              </c:strCache>
            </c:strRef>
          </c:tx>
          <c:spPr>
            <a:solidFill>
              <a:schemeClr val="accent3"/>
            </a:solidFill>
            <a:ln>
              <a:noFill/>
            </a:ln>
            <a:effectLst/>
          </c:spPr>
          <c:invertIfNegative val="0"/>
          <c:cat>
            <c:numRef>
              <c:f>Sheet2!$I$1:$T$1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Sheet2!$I$4:$T$4</c:f>
              <c:numCache>
                <c:formatCode>0</c:formatCode>
                <c:ptCount val="12"/>
                <c:pt idx="0">
                  <c:v>1688831000000000</c:v>
                </c:pt>
                <c:pt idx="1">
                  <c:v>1369176000000000</c:v>
                </c:pt>
                <c:pt idx="2">
                  <c:v>1909845000000000</c:v>
                </c:pt>
                <c:pt idx="3">
                  <c:v>1928003000000000</c:v>
                </c:pt>
                <c:pt idx="4">
                  <c:v>2362510000000000</c:v>
                </c:pt>
                <c:pt idx="5">
                  <c:v>2992148000000000</c:v>
                </c:pt>
                <c:pt idx="6">
                  <c:v>2547630000000000</c:v>
                </c:pt>
                <c:pt idx="7">
                  <c:v>2895922000000000</c:v>
                </c:pt>
                <c:pt idx="8">
                  <c:v>2646370000000000</c:v>
                </c:pt>
                <c:pt idx="9">
                  <c:v>3024751000000000</c:v>
                </c:pt>
                <c:pt idx="10">
                  <c:v>3251153000000000</c:v>
                </c:pt>
                <c:pt idx="11">
                  <c:v>3421311000000000</c:v>
                </c:pt>
              </c:numCache>
            </c:numRef>
          </c:val>
          <c:extLst>
            <c:ext xmlns:c16="http://schemas.microsoft.com/office/drawing/2014/chart" uri="{C3380CC4-5D6E-409C-BE32-E72D297353CC}">
              <c16:uniqueId val="{00000002-88EF-43BE-AB21-EA1F8351F8A4}"/>
            </c:ext>
          </c:extLst>
        </c:ser>
        <c:dLbls>
          <c:showLegendKey val="0"/>
          <c:showVal val="0"/>
          <c:showCatName val="0"/>
          <c:showSerName val="0"/>
          <c:showPercent val="0"/>
          <c:showBubbleSize val="0"/>
        </c:dLbls>
        <c:gapWidth val="219"/>
        <c:overlap val="-27"/>
        <c:axId val="607239968"/>
        <c:axId val="607234528"/>
      </c:barChart>
      <c:catAx>
        <c:axId val="607239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7234528"/>
        <c:crosses val="autoZero"/>
        <c:auto val="1"/>
        <c:lblAlgn val="ctr"/>
        <c:lblOffset val="100"/>
        <c:noMultiLvlLbl val="0"/>
      </c:catAx>
      <c:valAx>
        <c:axId val="607234528"/>
        <c:scaling>
          <c:orientation val="minMax"/>
          <c:max val="3500000000000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7239968"/>
        <c:crosses val="autoZero"/>
        <c:crossBetween val="between"/>
        <c:dispUnits>
          <c:builtInUnit val="tr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dirty="0"/>
              <a:t>2013</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Sheet6!$B$14</c:f>
              <c:strCache>
                <c:ptCount val="1"/>
                <c:pt idx="0">
                  <c:v>TotalSales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9D9-446E-99B7-C645DDFDFF3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9D9-446E-99B7-C645DDFDFF3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9D9-446E-99B7-C645DDFDFF3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9D9-446E-99B7-C645DDFDFF39}"/>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39D9-446E-99B7-C645DDFDFF39}"/>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39D9-446E-99B7-C645DDFDFF39}"/>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Sheet6!$A$15:$A$20</c:f>
              <c:strCache>
                <c:ptCount val="6"/>
                <c:pt idx="0">
                  <c:v>9</c:v>
                </c:pt>
                <c:pt idx="1">
                  <c:v>4</c:v>
                </c:pt>
                <c:pt idx="2">
                  <c:v>10</c:v>
                </c:pt>
                <c:pt idx="3">
                  <c:v>1</c:v>
                </c:pt>
                <c:pt idx="4">
                  <c:v>8</c:v>
                </c:pt>
                <c:pt idx="5">
                  <c:v>Others</c:v>
                </c:pt>
              </c:strCache>
            </c:strRef>
          </c:cat>
          <c:val>
            <c:numRef>
              <c:f>Sheet6!$B$15:$B$20</c:f>
              <c:numCache>
                <c:formatCode>0</c:formatCode>
                <c:ptCount val="6"/>
                <c:pt idx="0">
                  <c:v>8228193000000000</c:v>
                </c:pt>
                <c:pt idx="1">
                  <c:v>6120539000000000</c:v>
                </c:pt>
                <c:pt idx="2">
                  <c:v>3947934000000000</c:v>
                </c:pt>
                <c:pt idx="3">
                  <c:v>3718140000000000</c:v>
                </c:pt>
                <c:pt idx="4">
                  <c:v>3234341000000000</c:v>
                </c:pt>
                <c:pt idx="5">
                  <c:v>4788501747100000</c:v>
                </c:pt>
              </c:numCache>
            </c:numRef>
          </c:val>
          <c:extLst>
            <c:ext xmlns:c16="http://schemas.microsoft.com/office/drawing/2014/chart" uri="{C3380CC4-5D6E-409C-BE32-E72D297353CC}">
              <c16:uniqueId val="{0000000C-39D9-446E-99B7-C645DDFDFF3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9311156882455902"/>
          <c:y val="0.20808017328118072"/>
          <c:w val="0.16811116940815435"/>
          <c:h val="0.511935728081839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dirty="0"/>
              <a:t>2012</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41E-45E7-B261-0C1B56D1111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41E-45E7-B261-0C1B56D1111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841E-45E7-B261-0C1B56D1111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841E-45E7-B261-0C1B56D1111F}"/>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841E-45E7-B261-0C1B56D1111F}"/>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841E-45E7-B261-0C1B56D1111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Sheet6!$G$23:$G$28</c:f>
              <c:strCache>
                <c:ptCount val="6"/>
                <c:pt idx="0">
                  <c:v>9</c:v>
                </c:pt>
                <c:pt idx="1">
                  <c:v>4</c:v>
                </c:pt>
                <c:pt idx="2">
                  <c:v>10</c:v>
                </c:pt>
                <c:pt idx="3">
                  <c:v>7</c:v>
                </c:pt>
                <c:pt idx="4">
                  <c:v>8</c:v>
                </c:pt>
                <c:pt idx="5">
                  <c:v>Others</c:v>
                </c:pt>
              </c:strCache>
            </c:strRef>
          </c:cat>
          <c:val>
            <c:numRef>
              <c:f>Sheet6!$H$23:$H$28</c:f>
              <c:numCache>
                <c:formatCode>0.00%</c:formatCode>
                <c:ptCount val="6"/>
                <c:pt idx="0">
                  <c:v>0.37368264535730183</c:v>
                </c:pt>
                <c:pt idx="1">
                  <c:v>0.13068924763533379</c:v>
                </c:pt>
                <c:pt idx="2">
                  <c:v>0.12133213229370629</c:v>
                </c:pt>
                <c:pt idx="3">
                  <c:v>0.11189755369937424</c:v>
                </c:pt>
                <c:pt idx="4">
                  <c:v>0.10526776181690643</c:v>
                </c:pt>
                <c:pt idx="5">
                  <c:v>0.1571306591973774</c:v>
                </c:pt>
              </c:numCache>
            </c:numRef>
          </c:val>
          <c:extLst>
            <c:ext xmlns:c16="http://schemas.microsoft.com/office/drawing/2014/chart" uri="{C3380CC4-5D6E-409C-BE32-E72D297353CC}">
              <c16:uniqueId val="{0000000C-841E-45E7-B261-0C1B56D1111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9251378623688773"/>
          <c:y val="0.26648056578680923"/>
          <c:w val="0.17229124193294604"/>
          <c:h val="0.4330029991407571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dirty="0"/>
              <a:t>2011</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7BD-42C2-96E5-0218CC6C0D34}"/>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7BD-42C2-96E5-0218CC6C0D34}"/>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7BD-42C2-96E5-0218CC6C0D3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7BD-42C2-96E5-0218CC6C0D34}"/>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57BD-42C2-96E5-0218CC6C0D34}"/>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57BD-42C2-96E5-0218CC6C0D34}"/>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Sheet6!$H$37:$H$42</c:f>
              <c:strCache>
                <c:ptCount val="6"/>
                <c:pt idx="0">
                  <c:v>9</c:v>
                </c:pt>
                <c:pt idx="1">
                  <c:v>4</c:v>
                </c:pt>
                <c:pt idx="2">
                  <c:v>1</c:v>
                </c:pt>
                <c:pt idx="3">
                  <c:v>6</c:v>
                </c:pt>
                <c:pt idx="4">
                  <c:v>10</c:v>
                </c:pt>
                <c:pt idx="5">
                  <c:v>Others</c:v>
                </c:pt>
              </c:strCache>
            </c:strRef>
          </c:cat>
          <c:val>
            <c:numRef>
              <c:f>Sheet6!$I$37:$I$42</c:f>
              <c:numCache>
                <c:formatCode>0.00%</c:formatCode>
                <c:ptCount val="6"/>
                <c:pt idx="0">
                  <c:v>0.36295349597383397</c:v>
                </c:pt>
                <c:pt idx="1">
                  <c:v>0.21658848456753141</c:v>
                </c:pt>
                <c:pt idx="2">
                  <c:v>0.13156286261977804</c:v>
                </c:pt>
                <c:pt idx="3">
                  <c:v>8.2030351685239894E-2</c:v>
                </c:pt>
                <c:pt idx="4">
                  <c:v>7.7591782445230684E-2</c:v>
                </c:pt>
                <c:pt idx="5">
                  <c:v>0.129273022708386</c:v>
                </c:pt>
              </c:numCache>
            </c:numRef>
          </c:val>
          <c:extLst>
            <c:ext xmlns:c16="http://schemas.microsoft.com/office/drawing/2014/chart" uri="{C3380CC4-5D6E-409C-BE32-E72D297353CC}">
              <c16:uniqueId val="{0000000C-57BD-42C2-96E5-0218CC6C0D3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9756860722692458"/>
          <c:y val="0.2777998776959123"/>
          <c:w val="0.16504880428373891"/>
          <c:h val="0.4363670584212293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Sales Performance</a:t>
            </a:r>
            <a:br>
              <a:rPr lang="en-US"/>
            </a:br>
            <a:r>
              <a:rPr lang="en-US"/>
              <a:t>Analysis</a:t>
            </a:r>
            <a:endParaRPr lang="en-US" dirty="0"/>
          </a:p>
        </p:txBody>
      </p:sp>
      <p:sp>
        <p:nvSpPr>
          <p:cNvPr id="3" name="Subtitle 2"/>
          <p:cNvSpPr>
            <a:spLocks noGrp="1"/>
          </p:cNvSpPr>
          <p:nvPr>
            <p:ph type="subTitle" idx="1"/>
          </p:nvPr>
        </p:nvSpPr>
        <p:spPr/>
        <p:txBody>
          <a:bodyPr/>
          <a:lstStyle/>
          <a:p>
            <a:r>
              <a:rPr lang="en-US" dirty="0"/>
              <a:t>Report by </a:t>
            </a:r>
            <a:r>
              <a:rPr lang="en-US" dirty="0" err="1"/>
              <a:t>Huong</a:t>
            </a:r>
            <a:r>
              <a:rPr lang="en-US" dirty="0"/>
              <a:t> Nguyen</a:t>
            </a:r>
          </a:p>
        </p:txBody>
      </p:sp>
    </p:spTree>
    <p:extLst>
      <p:ext uri="{BB962C8B-B14F-4D97-AF65-F5344CB8AC3E}">
        <p14:creationId xmlns:p14="http://schemas.microsoft.com/office/powerpoint/2010/main" val="2165022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6656"/>
          </a:xfrm>
        </p:spPr>
        <p:txBody>
          <a:bodyPr>
            <a:normAutofit fontScale="90000"/>
          </a:bodyPr>
          <a:lstStyle/>
          <a:p>
            <a:r>
              <a:rPr lang="en-US" dirty="0"/>
              <a:t>Overall Business Performance (2011-2013)</a:t>
            </a:r>
          </a:p>
        </p:txBody>
      </p:sp>
      <p:sp>
        <p:nvSpPr>
          <p:cNvPr id="5" name="TextBox 4"/>
          <p:cNvSpPr txBox="1"/>
          <p:nvPr/>
        </p:nvSpPr>
        <p:spPr>
          <a:xfrm>
            <a:off x="9478851" y="1712890"/>
            <a:ext cx="2434108" cy="3785652"/>
          </a:xfrm>
          <a:prstGeom prst="rect">
            <a:avLst/>
          </a:prstGeom>
          <a:noFill/>
        </p:spPr>
        <p:txBody>
          <a:bodyPr wrap="square" rtlCol="0">
            <a:spAutoFit/>
          </a:bodyPr>
          <a:lstStyle/>
          <a:p>
            <a:pPr algn="just">
              <a:lnSpc>
                <a:spcPct val="150000"/>
              </a:lnSpc>
            </a:pPr>
            <a:r>
              <a:rPr lang="en-US" sz="1600" dirty="0">
                <a:latin typeface="+mj-lt"/>
                <a:cs typeface="Arial" panose="020B0604020202020204" pitchFamily="34" charset="0"/>
              </a:rPr>
              <a:t>Over the observed years, the Company’s business performance had a dramatic fluctuation. </a:t>
            </a:r>
          </a:p>
          <a:p>
            <a:pPr algn="just">
              <a:lnSpc>
                <a:spcPct val="150000"/>
              </a:lnSpc>
            </a:pPr>
            <a:r>
              <a:rPr lang="en-US" sz="1600" dirty="0">
                <a:latin typeface="+mj-lt"/>
                <a:cs typeface="Arial" panose="020B0604020202020204" pitchFamily="34" charset="0"/>
              </a:rPr>
              <a:t>In detail, the revenue halved in 2012 then grew sharply by nearly 80% in the following year.</a:t>
            </a:r>
          </a:p>
        </p:txBody>
      </p:sp>
      <p:graphicFrame>
        <p:nvGraphicFramePr>
          <p:cNvPr id="8" name="Chart 7"/>
          <p:cNvGraphicFramePr>
            <a:graphicFrameLocks/>
          </p:cNvGraphicFramePr>
          <p:nvPr>
            <p:extLst>
              <p:ext uri="{D42A27DB-BD31-4B8C-83A1-F6EECF244321}">
                <p14:modId xmlns:p14="http://schemas.microsoft.com/office/powerpoint/2010/main" val="3334410705"/>
              </p:ext>
            </p:extLst>
          </p:nvPr>
        </p:nvGraphicFramePr>
        <p:xfrm>
          <a:off x="2753932" y="1902854"/>
          <a:ext cx="6364310" cy="40060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6392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 revenue through months</a:t>
            </a:r>
          </a:p>
        </p:txBody>
      </p:sp>
      <p:sp>
        <p:nvSpPr>
          <p:cNvPr id="3" name="Content Placeholder 2"/>
          <p:cNvSpPr>
            <a:spLocks noGrp="1"/>
          </p:cNvSpPr>
          <p:nvPr>
            <p:ph idx="1"/>
          </p:nvPr>
        </p:nvSpPr>
        <p:spPr>
          <a:xfrm>
            <a:off x="2768959" y="5473520"/>
            <a:ext cx="8735654" cy="901521"/>
          </a:xfrm>
        </p:spPr>
        <p:txBody>
          <a:bodyPr>
            <a:normAutofit lnSpcReduction="10000"/>
          </a:bodyPr>
          <a:lstStyle/>
          <a:p>
            <a:pPr marL="0" indent="0">
              <a:buNone/>
            </a:pPr>
            <a:r>
              <a:rPr lang="en-US" dirty="0"/>
              <a:t>Sales dropped all 12 months of 2012, resulting in the worse business result in this year. This might come from the difference in product portfolio, which could by a reason for the revenue growth in 2013.</a:t>
            </a:r>
          </a:p>
        </p:txBody>
      </p:sp>
      <p:graphicFrame>
        <p:nvGraphicFramePr>
          <p:cNvPr id="4" name="Chart 3"/>
          <p:cNvGraphicFramePr>
            <a:graphicFrameLocks/>
          </p:cNvGraphicFramePr>
          <p:nvPr>
            <p:extLst>
              <p:ext uri="{D42A27DB-BD31-4B8C-83A1-F6EECF244321}">
                <p14:modId xmlns:p14="http://schemas.microsoft.com/office/powerpoint/2010/main" val="2559171495"/>
              </p:ext>
            </p:extLst>
          </p:nvPr>
        </p:nvGraphicFramePr>
        <p:xfrm>
          <a:off x="2474051" y="1468606"/>
          <a:ext cx="9168450" cy="38374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6215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lstStyle/>
          <a:p>
            <a:r>
              <a:rPr lang="en-US" dirty="0"/>
              <a:t>Product Analysis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0105838"/>
              </p:ext>
            </p:extLst>
          </p:nvPr>
        </p:nvGraphicFramePr>
        <p:xfrm>
          <a:off x="2692244" y="1747234"/>
          <a:ext cx="8915398" cy="741680"/>
        </p:xfrm>
        <a:graphic>
          <a:graphicData uri="http://schemas.openxmlformats.org/drawingml/2006/table">
            <a:tbl>
              <a:tblPr firstRow="1" bandRow="1">
                <a:tableStyleId>{5C22544A-7EE6-4342-B048-85BDC9FD1C3A}</a:tableStyleId>
              </a:tblPr>
              <a:tblGrid>
                <a:gridCol w="2497942">
                  <a:extLst>
                    <a:ext uri="{9D8B030D-6E8A-4147-A177-3AD203B41FA5}">
                      <a16:colId xmlns:a16="http://schemas.microsoft.com/office/drawing/2014/main" val="20000"/>
                    </a:ext>
                  </a:extLst>
                </a:gridCol>
                <a:gridCol w="2139152">
                  <a:extLst>
                    <a:ext uri="{9D8B030D-6E8A-4147-A177-3AD203B41FA5}">
                      <a16:colId xmlns:a16="http://schemas.microsoft.com/office/drawing/2014/main" val="20001"/>
                    </a:ext>
                  </a:extLst>
                </a:gridCol>
                <a:gridCol w="2139152">
                  <a:extLst>
                    <a:ext uri="{9D8B030D-6E8A-4147-A177-3AD203B41FA5}">
                      <a16:colId xmlns:a16="http://schemas.microsoft.com/office/drawing/2014/main" val="20002"/>
                    </a:ext>
                  </a:extLst>
                </a:gridCol>
                <a:gridCol w="2139152">
                  <a:extLst>
                    <a:ext uri="{9D8B030D-6E8A-4147-A177-3AD203B41FA5}">
                      <a16:colId xmlns:a16="http://schemas.microsoft.com/office/drawing/2014/main" val="20003"/>
                    </a:ext>
                  </a:extLst>
                </a:gridCol>
              </a:tblGrid>
              <a:tr h="370840">
                <a:tc>
                  <a:txBody>
                    <a:bodyPr/>
                    <a:lstStyle/>
                    <a:p>
                      <a:r>
                        <a:rPr lang="en-US" dirty="0"/>
                        <a:t>Year</a:t>
                      </a:r>
                    </a:p>
                  </a:txBody>
                  <a:tcPr/>
                </a:tc>
                <a:tc>
                  <a:txBody>
                    <a:bodyPr/>
                    <a:lstStyle/>
                    <a:p>
                      <a:pPr algn="ctr"/>
                      <a:r>
                        <a:rPr lang="en-US" dirty="0"/>
                        <a:t>2011</a:t>
                      </a:r>
                    </a:p>
                  </a:txBody>
                  <a:tcPr/>
                </a:tc>
                <a:tc>
                  <a:txBody>
                    <a:bodyPr/>
                    <a:lstStyle/>
                    <a:p>
                      <a:pPr algn="ctr"/>
                      <a:r>
                        <a:rPr lang="en-US" dirty="0"/>
                        <a:t>2012</a:t>
                      </a:r>
                    </a:p>
                  </a:txBody>
                  <a:tcPr/>
                </a:tc>
                <a:tc>
                  <a:txBody>
                    <a:bodyPr/>
                    <a:lstStyle/>
                    <a:p>
                      <a:pPr algn="ctr"/>
                      <a:r>
                        <a:rPr lang="en-US" dirty="0"/>
                        <a:t>2013</a:t>
                      </a:r>
                    </a:p>
                  </a:txBody>
                  <a:tcPr/>
                </a:tc>
                <a:extLst>
                  <a:ext uri="{0D108BD9-81ED-4DB2-BD59-A6C34878D82A}">
                    <a16:rowId xmlns:a16="http://schemas.microsoft.com/office/drawing/2014/main" val="10000"/>
                  </a:ext>
                </a:extLst>
              </a:tr>
              <a:tr h="370840">
                <a:tc>
                  <a:txBody>
                    <a:bodyPr/>
                    <a:lstStyle/>
                    <a:p>
                      <a:r>
                        <a:rPr lang="en-US" dirty="0"/>
                        <a:t>Numbe</a:t>
                      </a:r>
                      <a:r>
                        <a:rPr lang="en-US" baseline="0" dirty="0"/>
                        <a:t>r of products</a:t>
                      </a:r>
                      <a:endParaRPr lang="en-US" dirty="0"/>
                    </a:p>
                  </a:txBody>
                  <a:tcPr/>
                </a:tc>
                <a:tc>
                  <a:txBody>
                    <a:bodyPr/>
                    <a:lstStyle/>
                    <a:p>
                      <a:pPr algn="ctr"/>
                      <a:r>
                        <a:rPr lang="en-US" dirty="0"/>
                        <a:t>40</a:t>
                      </a:r>
                    </a:p>
                  </a:txBody>
                  <a:tcPr/>
                </a:tc>
                <a:tc>
                  <a:txBody>
                    <a:bodyPr/>
                    <a:lstStyle/>
                    <a:p>
                      <a:pPr algn="ctr"/>
                      <a:r>
                        <a:rPr lang="en-US" dirty="0"/>
                        <a:t>94</a:t>
                      </a:r>
                    </a:p>
                  </a:txBody>
                  <a:tcPr/>
                </a:tc>
                <a:tc>
                  <a:txBody>
                    <a:bodyPr/>
                    <a:lstStyle/>
                    <a:p>
                      <a:pPr algn="ctr"/>
                      <a:r>
                        <a:rPr lang="en-US" dirty="0"/>
                        <a:t>102</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2592925" y="2665927"/>
            <a:ext cx="7544053" cy="369332"/>
          </a:xfrm>
          <a:prstGeom prst="rect">
            <a:avLst/>
          </a:prstGeom>
          <a:noFill/>
        </p:spPr>
        <p:txBody>
          <a:bodyPr wrap="none" rtlCol="0">
            <a:spAutoFit/>
          </a:bodyPr>
          <a:lstStyle/>
          <a:p>
            <a:r>
              <a:rPr lang="en-US" dirty="0"/>
              <a:t>Although the product portfolio doubled in 2012, sales decreased. </a:t>
            </a:r>
          </a:p>
        </p:txBody>
      </p:sp>
      <p:sp>
        <p:nvSpPr>
          <p:cNvPr id="7" name="TextBox 6"/>
          <p:cNvSpPr txBox="1"/>
          <p:nvPr/>
        </p:nvSpPr>
        <p:spPr>
          <a:xfrm>
            <a:off x="2592925" y="3374265"/>
            <a:ext cx="8392754" cy="1754326"/>
          </a:xfrm>
          <a:prstGeom prst="rect">
            <a:avLst/>
          </a:prstGeom>
          <a:noFill/>
        </p:spPr>
        <p:txBody>
          <a:bodyPr wrap="square" rtlCol="0">
            <a:spAutoFit/>
          </a:bodyPr>
          <a:lstStyle/>
          <a:p>
            <a:r>
              <a:rPr lang="en-US" dirty="0"/>
              <a:t>Before 2013, the Company’s product focused on “Bikes” category. Due to bad business performance which may come from the decrease in the interest of customers for bike product, in 2013, the Company’s business shifted to sell accessories. Surprisingly, the Company’s business performance was strongly improved. Thus, the Company should focus on develop the product portfolio for the “Accessories” category.</a:t>
            </a:r>
          </a:p>
        </p:txBody>
      </p:sp>
    </p:spTree>
    <p:extLst>
      <p:ext uri="{BB962C8B-B14F-4D97-AF65-F5344CB8AC3E}">
        <p14:creationId xmlns:p14="http://schemas.microsoft.com/office/powerpoint/2010/main" val="496169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12262"/>
          </a:xfrm>
        </p:spPr>
        <p:txBody>
          <a:bodyPr>
            <a:normAutofit fontScale="90000"/>
          </a:bodyPr>
          <a:lstStyle/>
          <a:p>
            <a:r>
              <a:rPr lang="en-US" dirty="0"/>
              <a:t>Product Analysis</a:t>
            </a:r>
          </a:p>
        </p:txBody>
      </p:sp>
      <p:sp>
        <p:nvSpPr>
          <p:cNvPr id="3" name="Content Placeholder 2"/>
          <p:cNvSpPr>
            <a:spLocks noGrp="1"/>
          </p:cNvSpPr>
          <p:nvPr>
            <p:ph idx="1"/>
          </p:nvPr>
        </p:nvSpPr>
        <p:spPr>
          <a:xfrm>
            <a:off x="2589212" y="1236372"/>
            <a:ext cx="8915400" cy="416417"/>
          </a:xfrm>
        </p:spPr>
        <p:txBody>
          <a:bodyPr/>
          <a:lstStyle/>
          <a:p>
            <a:pPr marL="0" indent="0">
              <a:buNone/>
            </a:pPr>
            <a:r>
              <a:rPr lang="en-US" dirty="0"/>
              <a:t>Top 20 best-seller products in 2013</a:t>
            </a:r>
          </a:p>
        </p:txBody>
      </p:sp>
      <p:graphicFrame>
        <p:nvGraphicFramePr>
          <p:cNvPr id="5" name="Table 4"/>
          <p:cNvGraphicFramePr>
            <a:graphicFrameLocks noGrp="1"/>
          </p:cNvGraphicFramePr>
          <p:nvPr>
            <p:extLst>
              <p:ext uri="{D42A27DB-BD31-4B8C-83A1-F6EECF244321}">
                <p14:modId xmlns:p14="http://schemas.microsoft.com/office/powerpoint/2010/main" val="2504577947"/>
              </p:ext>
            </p:extLst>
          </p:nvPr>
        </p:nvGraphicFramePr>
        <p:xfrm>
          <a:off x="2704562" y="1652788"/>
          <a:ext cx="7455436" cy="4941096"/>
        </p:xfrm>
        <a:graphic>
          <a:graphicData uri="http://schemas.openxmlformats.org/drawingml/2006/table">
            <a:tbl>
              <a:tblPr firstRow="1" bandRow="1">
                <a:tableStyleId>{5C22544A-7EE6-4342-B048-85BDC9FD1C3A}</a:tableStyleId>
              </a:tblPr>
              <a:tblGrid>
                <a:gridCol w="862886">
                  <a:extLst>
                    <a:ext uri="{9D8B030D-6E8A-4147-A177-3AD203B41FA5}">
                      <a16:colId xmlns:a16="http://schemas.microsoft.com/office/drawing/2014/main" val="20000"/>
                    </a:ext>
                  </a:extLst>
                </a:gridCol>
                <a:gridCol w="1159098">
                  <a:extLst>
                    <a:ext uri="{9D8B030D-6E8A-4147-A177-3AD203B41FA5}">
                      <a16:colId xmlns:a16="http://schemas.microsoft.com/office/drawing/2014/main" val="20001"/>
                    </a:ext>
                  </a:extLst>
                </a:gridCol>
                <a:gridCol w="3569593">
                  <a:extLst>
                    <a:ext uri="{9D8B030D-6E8A-4147-A177-3AD203B41FA5}">
                      <a16:colId xmlns:a16="http://schemas.microsoft.com/office/drawing/2014/main" val="20002"/>
                    </a:ext>
                  </a:extLst>
                </a:gridCol>
                <a:gridCol w="1863859">
                  <a:extLst>
                    <a:ext uri="{9D8B030D-6E8A-4147-A177-3AD203B41FA5}">
                      <a16:colId xmlns:a16="http://schemas.microsoft.com/office/drawing/2014/main" val="20003"/>
                    </a:ext>
                  </a:extLst>
                </a:gridCol>
              </a:tblGrid>
              <a:tr h="356316">
                <a:tc>
                  <a:txBody>
                    <a:bodyPr/>
                    <a:lstStyle/>
                    <a:p>
                      <a:pPr algn="l" fontAlgn="b"/>
                      <a:endParaRPr lang="en-US" sz="1400" b="0" i="0" u="none" strike="noStrike" dirty="0">
                        <a:solidFill>
                          <a:srgbClr val="000000"/>
                        </a:solidFill>
                        <a:effectLst/>
                        <a:latin typeface="+mj-lt"/>
                      </a:endParaRPr>
                    </a:p>
                  </a:txBody>
                  <a:tcPr marL="9525" marR="9525" marT="9525" marB="0" anchor="b"/>
                </a:tc>
                <a:tc>
                  <a:txBody>
                    <a:bodyPr/>
                    <a:lstStyle/>
                    <a:p>
                      <a:pPr algn="ctr" fontAlgn="b"/>
                      <a:r>
                        <a:rPr lang="en-US" sz="1400" b="1" i="0" u="none" strike="noStrike" dirty="0" err="1">
                          <a:solidFill>
                            <a:schemeClr val="bg1"/>
                          </a:solidFill>
                          <a:effectLst/>
                          <a:latin typeface="+mj-lt"/>
                        </a:rPr>
                        <a:t>ProductKey</a:t>
                      </a:r>
                      <a:endParaRPr lang="en-US" sz="1400" b="1" i="0" u="none" strike="noStrike" dirty="0">
                        <a:solidFill>
                          <a:schemeClr val="bg1"/>
                        </a:solidFill>
                        <a:effectLst/>
                        <a:latin typeface="+mj-lt"/>
                      </a:endParaRPr>
                    </a:p>
                  </a:txBody>
                  <a:tcPr marL="9525" marR="9525" marT="9525" marB="0" anchor="ctr"/>
                </a:tc>
                <a:tc>
                  <a:txBody>
                    <a:bodyPr/>
                    <a:lstStyle/>
                    <a:p>
                      <a:pPr algn="ctr" fontAlgn="b"/>
                      <a:r>
                        <a:rPr lang="en-US" sz="1400" b="1" i="0" u="none" strike="noStrike" dirty="0" err="1">
                          <a:solidFill>
                            <a:schemeClr val="bg1"/>
                          </a:solidFill>
                          <a:effectLst/>
                          <a:latin typeface="+mj-lt"/>
                        </a:rPr>
                        <a:t>ProductSubcategoryName</a:t>
                      </a:r>
                      <a:endParaRPr lang="en-US" sz="1400" b="1" i="0" u="none" strike="noStrike" dirty="0">
                        <a:solidFill>
                          <a:schemeClr val="bg1"/>
                        </a:solidFill>
                        <a:effectLst/>
                        <a:latin typeface="+mj-lt"/>
                      </a:endParaRPr>
                    </a:p>
                  </a:txBody>
                  <a:tcPr marL="9525" marR="9525" marT="9525" marB="0" anchor="ctr"/>
                </a:tc>
                <a:tc>
                  <a:txBody>
                    <a:bodyPr/>
                    <a:lstStyle/>
                    <a:p>
                      <a:pPr algn="ctr" fontAlgn="b"/>
                      <a:r>
                        <a:rPr lang="en-US" sz="1400" b="1" i="0" u="none" strike="noStrike" dirty="0" err="1">
                          <a:solidFill>
                            <a:schemeClr val="bg1"/>
                          </a:solidFill>
                          <a:effectLst/>
                          <a:latin typeface="+mj-lt"/>
                        </a:rPr>
                        <a:t>SalesOrderNumber</a:t>
                      </a:r>
                      <a:endParaRPr lang="en-US" sz="1400" b="1" i="0" u="none" strike="noStrike" dirty="0">
                        <a:solidFill>
                          <a:schemeClr val="bg1"/>
                        </a:solidFill>
                        <a:effectLst/>
                        <a:latin typeface="+mj-lt"/>
                      </a:endParaRPr>
                    </a:p>
                  </a:txBody>
                  <a:tcPr marL="9525" marR="9525" marT="9525" marB="0" anchor="ctr"/>
                </a:tc>
                <a:extLst>
                  <a:ext uri="{0D108BD9-81ED-4DB2-BD59-A6C34878D82A}">
                    <a16:rowId xmlns:a16="http://schemas.microsoft.com/office/drawing/2014/main" val="10000"/>
                  </a:ext>
                </a:extLst>
              </a:tr>
              <a:tr h="229239">
                <a:tc>
                  <a:txBody>
                    <a:bodyPr/>
                    <a:lstStyle/>
                    <a:p>
                      <a:pPr algn="r" fontAlgn="b"/>
                      <a:r>
                        <a:rPr lang="en-US" sz="1400" b="0" i="0" u="none" strike="noStrike">
                          <a:solidFill>
                            <a:srgbClr val="000000"/>
                          </a:solidFill>
                          <a:effectLst/>
                          <a:latin typeface="+mj-lt"/>
                        </a:rPr>
                        <a:t>1</a:t>
                      </a:r>
                    </a:p>
                  </a:txBody>
                  <a:tcPr marL="9525" marR="9525" marT="9525" marB="0" anchor="b"/>
                </a:tc>
                <a:tc>
                  <a:txBody>
                    <a:bodyPr/>
                    <a:lstStyle/>
                    <a:p>
                      <a:pPr algn="r" fontAlgn="b"/>
                      <a:r>
                        <a:rPr lang="en-US" sz="1400" b="0" i="0" u="none" strike="noStrike" dirty="0">
                          <a:solidFill>
                            <a:srgbClr val="000000"/>
                          </a:solidFill>
                          <a:effectLst/>
                          <a:latin typeface="+mj-lt"/>
                        </a:rPr>
                        <a:t>477</a:t>
                      </a:r>
                    </a:p>
                  </a:txBody>
                  <a:tcPr marL="9525" marR="9525" marT="9525" marB="0" anchor="b"/>
                </a:tc>
                <a:tc>
                  <a:txBody>
                    <a:bodyPr/>
                    <a:lstStyle/>
                    <a:p>
                      <a:pPr algn="l" fontAlgn="b"/>
                      <a:r>
                        <a:rPr lang="en-US" sz="1400" b="0" i="0" u="none" strike="noStrike" dirty="0">
                          <a:solidFill>
                            <a:srgbClr val="000000"/>
                          </a:solidFill>
                          <a:effectLst/>
                          <a:latin typeface="+mj-lt"/>
                        </a:rPr>
                        <a:t>Bottles and Cages</a:t>
                      </a:r>
                    </a:p>
                  </a:txBody>
                  <a:tcPr marL="9525" marR="9525" marT="9525" marB="0" anchor="b"/>
                </a:tc>
                <a:tc>
                  <a:txBody>
                    <a:bodyPr/>
                    <a:lstStyle/>
                    <a:p>
                      <a:pPr algn="r" fontAlgn="b"/>
                      <a:r>
                        <a:rPr lang="en-US" sz="1400" b="0" i="0" u="none" strike="noStrike">
                          <a:solidFill>
                            <a:srgbClr val="000000"/>
                          </a:solidFill>
                          <a:effectLst/>
                          <a:latin typeface="+mj-lt"/>
                        </a:rPr>
                        <a:t>4080</a:t>
                      </a:r>
                    </a:p>
                  </a:txBody>
                  <a:tcPr marL="9525" marR="9525" marT="9525" marB="0" anchor="b"/>
                </a:tc>
                <a:extLst>
                  <a:ext uri="{0D108BD9-81ED-4DB2-BD59-A6C34878D82A}">
                    <a16:rowId xmlns:a16="http://schemas.microsoft.com/office/drawing/2014/main" val="10001"/>
                  </a:ext>
                </a:extLst>
              </a:tr>
              <a:tr h="229239">
                <a:tc>
                  <a:txBody>
                    <a:bodyPr/>
                    <a:lstStyle/>
                    <a:p>
                      <a:pPr algn="r" fontAlgn="b"/>
                      <a:r>
                        <a:rPr lang="en-US" sz="1400" b="0" i="0" u="none" strike="noStrike">
                          <a:solidFill>
                            <a:srgbClr val="000000"/>
                          </a:solidFill>
                          <a:effectLst/>
                          <a:latin typeface="+mj-lt"/>
                        </a:rPr>
                        <a:t>2</a:t>
                      </a:r>
                    </a:p>
                  </a:txBody>
                  <a:tcPr marL="9525" marR="9525" marT="9525" marB="0" anchor="b"/>
                </a:tc>
                <a:tc>
                  <a:txBody>
                    <a:bodyPr/>
                    <a:lstStyle/>
                    <a:p>
                      <a:pPr algn="r" fontAlgn="b"/>
                      <a:r>
                        <a:rPr lang="en-US" sz="1400" b="0" i="0" u="none" strike="noStrike" dirty="0">
                          <a:solidFill>
                            <a:srgbClr val="000000"/>
                          </a:solidFill>
                          <a:effectLst/>
                          <a:latin typeface="+mj-lt"/>
                        </a:rPr>
                        <a:t>480</a:t>
                      </a:r>
                    </a:p>
                  </a:txBody>
                  <a:tcPr marL="9525" marR="9525" marT="9525" marB="0" anchor="b"/>
                </a:tc>
                <a:tc>
                  <a:txBody>
                    <a:bodyPr/>
                    <a:lstStyle/>
                    <a:p>
                      <a:pPr algn="l" fontAlgn="b"/>
                      <a:r>
                        <a:rPr lang="en-US" sz="1400" b="0" i="0" u="none" strike="noStrike">
                          <a:solidFill>
                            <a:srgbClr val="000000"/>
                          </a:solidFill>
                          <a:effectLst/>
                          <a:latin typeface="+mj-lt"/>
                        </a:rPr>
                        <a:t>Tires and Tubes</a:t>
                      </a:r>
                    </a:p>
                  </a:txBody>
                  <a:tcPr marL="9525" marR="9525" marT="9525" marB="0" anchor="b"/>
                </a:tc>
                <a:tc>
                  <a:txBody>
                    <a:bodyPr/>
                    <a:lstStyle/>
                    <a:p>
                      <a:pPr algn="r" fontAlgn="b"/>
                      <a:r>
                        <a:rPr lang="en-US" sz="1400" b="0" i="0" u="none" strike="noStrike">
                          <a:solidFill>
                            <a:srgbClr val="000000"/>
                          </a:solidFill>
                          <a:effectLst/>
                          <a:latin typeface="+mj-lt"/>
                        </a:rPr>
                        <a:t>3026</a:t>
                      </a:r>
                    </a:p>
                  </a:txBody>
                  <a:tcPr marL="9525" marR="9525" marT="9525" marB="0" anchor="b"/>
                </a:tc>
                <a:extLst>
                  <a:ext uri="{0D108BD9-81ED-4DB2-BD59-A6C34878D82A}">
                    <a16:rowId xmlns:a16="http://schemas.microsoft.com/office/drawing/2014/main" val="10002"/>
                  </a:ext>
                </a:extLst>
              </a:tr>
              <a:tr h="229239">
                <a:tc>
                  <a:txBody>
                    <a:bodyPr/>
                    <a:lstStyle/>
                    <a:p>
                      <a:pPr algn="r" fontAlgn="b"/>
                      <a:r>
                        <a:rPr lang="en-US" sz="1400" b="0" i="0" u="none" strike="noStrike">
                          <a:solidFill>
                            <a:srgbClr val="000000"/>
                          </a:solidFill>
                          <a:effectLst/>
                          <a:latin typeface="+mj-lt"/>
                        </a:rPr>
                        <a:t>3</a:t>
                      </a:r>
                    </a:p>
                  </a:txBody>
                  <a:tcPr marL="9525" marR="9525" marT="9525" marB="0" anchor="b"/>
                </a:tc>
                <a:tc>
                  <a:txBody>
                    <a:bodyPr/>
                    <a:lstStyle/>
                    <a:p>
                      <a:pPr algn="r" fontAlgn="b"/>
                      <a:r>
                        <a:rPr lang="en-US" sz="1400" b="0" i="0" u="none" strike="noStrike" dirty="0">
                          <a:solidFill>
                            <a:srgbClr val="000000"/>
                          </a:solidFill>
                          <a:effectLst/>
                          <a:latin typeface="+mj-lt"/>
                        </a:rPr>
                        <a:t>528</a:t>
                      </a:r>
                    </a:p>
                  </a:txBody>
                  <a:tcPr marL="9525" marR="9525" marT="9525" marB="0" anchor="b"/>
                </a:tc>
                <a:tc>
                  <a:txBody>
                    <a:bodyPr/>
                    <a:lstStyle/>
                    <a:p>
                      <a:pPr algn="l" fontAlgn="b"/>
                      <a:r>
                        <a:rPr lang="en-US" sz="1400" b="0" i="0" u="none" strike="noStrike" dirty="0">
                          <a:solidFill>
                            <a:srgbClr val="000000"/>
                          </a:solidFill>
                          <a:effectLst/>
                          <a:latin typeface="+mj-lt"/>
                        </a:rPr>
                        <a:t>Tires and Tubes</a:t>
                      </a:r>
                    </a:p>
                  </a:txBody>
                  <a:tcPr marL="9525" marR="9525" marT="9525" marB="0" anchor="b"/>
                </a:tc>
                <a:tc>
                  <a:txBody>
                    <a:bodyPr/>
                    <a:lstStyle/>
                    <a:p>
                      <a:pPr algn="r" fontAlgn="b"/>
                      <a:r>
                        <a:rPr lang="en-US" sz="1400" b="0" i="0" u="none" strike="noStrike">
                          <a:solidFill>
                            <a:srgbClr val="000000"/>
                          </a:solidFill>
                          <a:effectLst/>
                          <a:latin typeface="+mj-lt"/>
                        </a:rPr>
                        <a:t>2926</a:t>
                      </a:r>
                    </a:p>
                  </a:txBody>
                  <a:tcPr marL="9525" marR="9525" marT="9525" marB="0" anchor="b"/>
                </a:tc>
                <a:extLst>
                  <a:ext uri="{0D108BD9-81ED-4DB2-BD59-A6C34878D82A}">
                    <a16:rowId xmlns:a16="http://schemas.microsoft.com/office/drawing/2014/main" val="10003"/>
                  </a:ext>
                </a:extLst>
              </a:tr>
              <a:tr h="229239">
                <a:tc>
                  <a:txBody>
                    <a:bodyPr/>
                    <a:lstStyle/>
                    <a:p>
                      <a:pPr algn="r" fontAlgn="b"/>
                      <a:r>
                        <a:rPr lang="en-US" sz="1400" b="0" i="0" u="none" strike="noStrike">
                          <a:solidFill>
                            <a:srgbClr val="000000"/>
                          </a:solidFill>
                          <a:effectLst/>
                          <a:latin typeface="+mj-lt"/>
                        </a:rPr>
                        <a:t>4</a:t>
                      </a:r>
                    </a:p>
                  </a:txBody>
                  <a:tcPr marL="9525" marR="9525" marT="9525" marB="0" anchor="b"/>
                </a:tc>
                <a:tc>
                  <a:txBody>
                    <a:bodyPr/>
                    <a:lstStyle/>
                    <a:p>
                      <a:pPr algn="r" fontAlgn="b"/>
                      <a:r>
                        <a:rPr lang="en-US" sz="1400" b="0" i="0" u="none" strike="noStrike" dirty="0">
                          <a:solidFill>
                            <a:srgbClr val="000000"/>
                          </a:solidFill>
                          <a:effectLst/>
                          <a:latin typeface="+mj-lt"/>
                        </a:rPr>
                        <a:t>529</a:t>
                      </a:r>
                    </a:p>
                  </a:txBody>
                  <a:tcPr marL="9525" marR="9525" marT="9525" marB="0" anchor="b"/>
                </a:tc>
                <a:tc>
                  <a:txBody>
                    <a:bodyPr/>
                    <a:lstStyle/>
                    <a:p>
                      <a:pPr algn="l" fontAlgn="b"/>
                      <a:r>
                        <a:rPr lang="en-US" sz="1400" b="0" i="0" u="none" strike="noStrike" dirty="0">
                          <a:solidFill>
                            <a:srgbClr val="000000"/>
                          </a:solidFill>
                          <a:effectLst/>
                          <a:latin typeface="+mj-lt"/>
                        </a:rPr>
                        <a:t>Tires and Tubes</a:t>
                      </a:r>
                    </a:p>
                  </a:txBody>
                  <a:tcPr marL="9525" marR="9525" marT="9525" marB="0" anchor="b"/>
                </a:tc>
                <a:tc>
                  <a:txBody>
                    <a:bodyPr/>
                    <a:lstStyle/>
                    <a:p>
                      <a:pPr algn="r" fontAlgn="b"/>
                      <a:r>
                        <a:rPr lang="en-US" sz="1400" b="0" i="0" u="none" strike="noStrike">
                          <a:solidFill>
                            <a:srgbClr val="000000"/>
                          </a:solidFill>
                          <a:effectLst/>
                          <a:latin typeface="+mj-lt"/>
                        </a:rPr>
                        <a:t>2223</a:t>
                      </a:r>
                    </a:p>
                  </a:txBody>
                  <a:tcPr marL="9525" marR="9525" marT="9525" marB="0" anchor="b"/>
                </a:tc>
                <a:extLst>
                  <a:ext uri="{0D108BD9-81ED-4DB2-BD59-A6C34878D82A}">
                    <a16:rowId xmlns:a16="http://schemas.microsoft.com/office/drawing/2014/main" val="10004"/>
                  </a:ext>
                </a:extLst>
              </a:tr>
              <a:tr h="229239">
                <a:tc>
                  <a:txBody>
                    <a:bodyPr/>
                    <a:lstStyle/>
                    <a:p>
                      <a:pPr algn="r" fontAlgn="b"/>
                      <a:r>
                        <a:rPr lang="en-US" sz="1400" b="0" i="0" u="none" strike="noStrike">
                          <a:solidFill>
                            <a:srgbClr val="000000"/>
                          </a:solidFill>
                          <a:effectLst/>
                          <a:latin typeface="+mj-lt"/>
                        </a:rPr>
                        <a:t>5</a:t>
                      </a:r>
                    </a:p>
                  </a:txBody>
                  <a:tcPr marL="9525" marR="9525" marT="9525" marB="0" anchor="b"/>
                </a:tc>
                <a:tc>
                  <a:txBody>
                    <a:bodyPr/>
                    <a:lstStyle/>
                    <a:p>
                      <a:pPr algn="r" fontAlgn="b"/>
                      <a:r>
                        <a:rPr lang="en-US" sz="1400" b="0" i="0" u="none" strike="noStrike">
                          <a:solidFill>
                            <a:srgbClr val="000000"/>
                          </a:solidFill>
                          <a:effectLst/>
                          <a:latin typeface="+mj-lt"/>
                        </a:rPr>
                        <a:t>214</a:t>
                      </a:r>
                    </a:p>
                  </a:txBody>
                  <a:tcPr marL="9525" marR="9525" marT="9525" marB="0" anchor="b"/>
                </a:tc>
                <a:tc>
                  <a:txBody>
                    <a:bodyPr/>
                    <a:lstStyle/>
                    <a:p>
                      <a:pPr algn="l" fontAlgn="b"/>
                      <a:r>
                        <a:rPr lang="en-US" sz="1400" b="0" i="0" u="none" strike="noStrike" dirty="0">
                          <a:solidFill>
                            <a:srgbClr val="000000"/>
                          </a:solidFill>
                          <a:effectLst/>
                          <a:latin typeface="+mj-lt"/>
                        </a:rPr>
                        <a:t>Helmets</a:t>
                      </a:r>
                    </a:p>
                  </a:txBody>
                  <a:tcPr marL="9525" marR="9525" marT="9525" marB="0" anchor="b"/>
                </a:tc>
                <a:tc>
                  <a:txBody>
                    <a:bodyPr/>
                    <a:lstStyle/>
                    <a:p>
                      <a:pPr algn="r" fontAlgn="b"/>
                      <a:r>
                        <a:rPr lang="en-US" sz="1400" b="0" i="0" u="none" strike="noStrike">
                          <a:solidFill>
                            <a:srgbClr val="000000"/>
                          </a:solidFill>
                          <a:effectLst/>
                          <a:latin typeface="+mj-lt"/>
                        </a:rPr>
                        <a:t>2147</a:t>
                      </a:r>
                    </a:p>
                  </a:txBody>
                  <a:tcPr marL="9525" marR="9525" marT="9525" marB="0" anchor="b"/>
                </a:tc>
                <a:extLst>
                  <a:ext uri="{0D108BD9-81ED-4DB2-BD59-A6C34878D82A}">
                    <a16:rowId xmlns:a16="http://schemas.microsoft.com/office/drawing/2014/main" val="10005"/>
                  </a:ext>
                </a:extLst>
              </a:tr>
              <a:tr h="229239">
                <a:tc>
                  <a:txBody>
                    <a:bodyPr/>
                    <a:lstStyle/>
                    <a:p>
                      <a:pPr algn="r" fontAlgn="b"/>
                      <a:r>
                        <a:rPr lang="en-US" sz="1400" b="0" i="0" u="none" strike="noStrike">
                          <a:solidFill>
                            <a:srgbClr val="000000"/>
                          </a:solidFill>
                          <a:effectLst/>
                          <a:latin typeface="+mj-lt"/>
                        </a:rPr>
                        <a:t>6</a:t>
                      </a:r>
                    </a:p>
                  </a:txBody>
                  <a:tcPr marL="9525" marR="9525" marT="9525" marB="0" anchor="b"/>
                </a:tc>
                <a:tc>
                  <a:txBody>
                    <a:bodyPr/>
                    <a:lstStyle/>
                    <a:p>
                      <a:pPr algn="r" fontAlgn="b"/>
                      <a:r>
                        <a:rPr lang="en-US" sz="1400" b="0" i="0" u="none" strike="noStrike">
                          <a:solidFill>
                            <a:srgbClr val="000000"/>
                          </a:solidFill>
                          <a:effectLst/>
                          <a:latin typeface="+mj-lt"/>
                        </a:rPr>
                        <a:t>225</a:t>
                      </a:r>
                    </a:p>
                  </a:txBody>
                  <a:tcPr marL="9525" marR="9525" marT="9525" marB="0" anchor="b"/>
                </a:tc>
                <a:tc>
                  <a:txBody>
                    <a:bodyPr/>
                    <a:lstStyle/>
                    <a:p>
                      <a:pPr algn="l" fontAlgn="b"/>
                      <a:r>
                        <a:rPr lang="en-US" sz="1400" b="0" i="0" u="none" strike="noStrike" dirty="0">
                          <a:solidFill>
                            <a:srgbClr val="000000"/>
                          </a:solidFill>
                          <a:effectLst/>
                          <a:latin typeface="+mj-lt"/>
                        </a:rPr>
                        <a:t>Caps</a:t>
                      </a:r>
                    </a:p>
                  </a:txBody>
                  <a:tcPr marL="9525" marR="9525" marT="9525" marB="0" anchor="b"/>
                </a:tc>
                <a:tc>
                  <a:txBody>
                    <a:bodyPr/>
                    <a:lstStyle/>
                    <a:p>
                      <a:pPr algn="r" fontAlgn="b"/>
                      <a:r>
                        <a:rPr lang="en-US" sz="1400" b="0" i="0" u="none" strike="noStrike">
                          <a:solidFill>
                            <a:srgbClr val="000000"/>
                          </a:solidFill>
                          <a:effectLst/>
                          <a:latin typeface="+mj-lt"/>
                        </a:rPr>
                        <a:t>2099</a:t>
                      </a:r>
                    </a:p>
                  </a:txBody>
                  <a:tcPr marL="9525" marR="9525" marT="9525" marB="0" anchor="b"/>
                </a:tc>
                <a:extLst>
                  <a:ext uri="{0D108BD9-81ED-4DB2-BD59-A6C34878D82A}">
                    <a16:rowId xmlns:a16="http://schemas.microsoft.com/office/drawing/2014/main" val="10006"/>
                  </a:ext>
                </a:extLst>
              </a:tr>
              <a:tr h="229239">
                <a:tc>
                  <a:txBody>
                    <a:bodyPr/>
                    <a:lstStyle/>
                    <a:p>
                      <a:pPr algn="r" fontAlgn="b"/>
                      <a:r>
                        <a:rPr lang="en-US" sz="1400" b="0" i="0" u="none" strike="noStrike">
                          <a:solidFill>
                            <a:srgbClr val="000000"/>
                          </a:solidFill>
                          <a:effectLst/>
                          <a:latin typeface="+mj-lt"/>
                        </a:rPr>
                        <a:t>7</a:t>
                      </a:r>
                    </a:p>
                  </a:txBody>
                  <a:tcPr marL="9525" marR="9525" marT="9525" marB="0" anchor="b"/>
                </a:tc>
                <a:tc>
                  <a:txBody>
                    <a:bodyPr/>
                    <a:lstStyle/>
                    <a:p>
                      <a:pPr algn="r" fontAlgn="b"/>
                      <a:r>
                        <a:rPr lang="en-US" sz="1400" b="0" i="0" u="none" strike="noStrike">
                          <a:solidFill>
                            <a:srgbClr val="000000"/>
                          </a:solidFill>
                          <a:effectLst/>
                          <a:latin typeface="+mj-lt"/>
                        </a:rPr>
                        <a:t>222</a:t>
                      </a:r>
                    </a:p>
                  </a:txBody>
                  <a:tcPr marL="9525" marR="9525" marT="9525" marB="0" anchor="b"/>
                </a:tc>
                <a:tc>
                  <a:txBody>
                    <a:bodyPr/>
                    <a:lstStyle/>
                    <a:p>
                      <a:pPr algn="l" fontAlgn="b"/>
                      <a:r>
                        <a:rPr lang="en-US" sz="1400" b="0" i="0" u="none" strike="noStrike" dirty="0">
                          <a:solidFill>
                            <a:srgbClr val="000000"/>
                          </a:solidFill>
                          <a:effectLst/>
                          <a:latin typeface="+mj-lt"/>
                        </a:rPr>
                        <a:t>Helmets</a:t>
                      </a:r>
                    </a:p>
                  </a:txBody>
                  <a:tcPr marL="9525" marR="9525" marT="9525" marB="0" anchor="b"/>
                </a:tc>
                <a:tc>
                  <a:txBody>
                    <a:bodyPr/>
                    <a:lstStyle/>
                    <a:p>
                      <a:pPr algn="r" fontAlgn="b"/>
                      <a:r>
                        <a:rPr lang="en-US" sz="1400" b="0" i="0" u="none" strike="noStrike">
                          <a:solidFill>
                            <a:srgbClr val="000000"/>
                          </a:solidFill>
                          <a:effectLst/>
                          <a:latin typeface="+mj-lt"/>
                        </a:rPr>
                        <a:t>2030</a:t>
                      </a:r>
                    </a:p>
                  </a:txBody>
                  <a:tcPr marL="9525" marR="9525" marT="9525" marB="0" anchor="b"/>
                </a:tc>
                <a:extLst>
                  <a:ext uri="{0D108BD9-81ED-4DB2-BD59-A6C34878D82A}">
                    <a16:rowId xmlns:a16="http://schemas.microsoft.com/office/drawing/2014/main" val="10007"/>
                  </a:ext>
                </a:extLst>
              </a:tr>
              <a:tr h="229239">
                <a:tc>
                  <a:txBody>
                    <a:bodyPr/>
                    <a:lstStyle/>
                    <a:p>
                      <a:pPr algn="r" fontAlgn="b"/>
                      <a:r>
                        <a:rPr lang="en-US" sz="1400" b="0" i="0" u="none" strike="noStrike">
                          <a:solidFill>
                            <a:srgbClr val="000000"/>
                          </a:solidFill>
                          <a:effectLst/>
                          <a:latin typeface="+mj-lt"/>
                        </a:rPr>
                        <a:t>8</a:t>
                      </a:r>
                    </a:p>
                  </a:txBody>
                  <a:tcPr marL="9525" marR="9525" marT="9525" marB="0" anchor="b"/>
                </a:tc>
                <a:tc>
                  <a:txBody>
                    <a:bodyPr/>
                    <a:lstStyle/>
                    <a:p>
                      <a:pPr algn="r" fontAlgn="b"/>
                      <a:r>
                        <a:rPr lang="en-US" sz="1400" b="0" i="0" u="none" strike="noStrike">
                          <a:solidFill>
                            <a:srgbClr val="000000"/>
                          </a:solidFill>
                          <a:effectLst/>
                          <a:latin typeface="+mj-lt"/>
                        </a:rPr>
                        <a:t>485</a:t>
                      </a:r>
                    </a:p>
                  </a:txBody>
                  <a:tcPr marL="9525" marR="9525" marT="9525" marB="0" anchor="b"/>
                </a:tc>
                <a:tc>
                  <a:txBody>
                    <a:bodyPr/>
                    <a:lstStyle/>
                    <a:p>
                      <a:pPr algn="l" fontAlgn="b"/>
                      <a:r>
                        <a:rPr lang="en-US" sz="1400" b="0" i="0" u="none" strike="noStrike" dirty="0">
                          <a:solidFill>
                            <a:srgbClr val="000000"/>
                          </a:solidFill>
                          <a:effectLst/>
                          <a:latin typeface="+mj-lt"/>
                        </a:rPr>
                        <a:t>Fenders</a:t>
                      </a:r>
                    </a:p>
                  </a:txBody>
                  <a:tcPr marL="9525" marR="9525" marT="9525" marB="0" anchor="b"/>
                </a:tc>
                <a:tc>
                  <a:txBody>
                    <a:bodyPr/>
                    <a:lstStyle/>
                    <a:p>
                      <a:pPr algn="r" fontAlgn="b"/>
                      <a:r>
                        <a:rPr lang="en-US" sz="1400" b="0" i="0" u="none" strike="noStrike">
                          <a:solidFill>
                            <a:srgbClr val="000000"/>
                          </a:solidFill>
                          <a:effectLst/>
                          <a:latin typeface="+mj-lt"/>
                        </a:rPr>
                        <a:t>2022</a:t>
                      </a:r>
                    </a:p>
                  </a:txBody>
                  <a:tcPr marL="9525" marR="9525" marT="9525" marB="0" anchor="b"/>
                </a:tc>
                <a:extLst>
                  <a:ext uri="{0D108BD9-81ED-4DB2-BD59-A6C34878D82A}">
                    <a16:rowId xmlns:a16="http://schemas.microsoft.com/office/drawing/2014/main" val="10008"/>
                  </a:ext>
                </a:extLst>
              </a:tr>
              <a:tr h="229239">
                <a:tc>
                  <a:txBody>
                    <a:bodyPr/>
                    <a:lstStyle/>
                    <a:p>
                      <a:pPr algn="r" fontAlgn="b"/>
                      <a:r>
                        <a:rPr lang="en-US" sz="1400" b="0" i="0" u="none" strike="noStrike">
                          <a:solidFill>
                            <a:srgbClr val="000000"/>
                          </a:solidFill>
                          <a:effectLst/>
                          <a:latin typeface="+mj-lt"/>
                        </a:rPr>
                        <a:t>9</a:t>
                      </a:r>
                    </a:p>
                  </a:txBody>
                  <a:tcPr marL="9525" marR="9525" marT="9525" marB="0" anchor="b"/>
                </a:tc>
                <a:tc>
                  <a:txBody>
                    <a:bodyPr/>
                    <a:lstStyle/>
                    <a:p>
                      <a:pPr algn="r" fontAlgn="b"/>
                      <a:r>
                        <a:rPr lang="en-US" sz="1400" b="0" i="0" u="none" strike="noStrike">
                          <a:solidFill>
                            <a:srgbClr val="000000"/>
                          </a:solidFill>
                          <a:effectLst/>
                          <a:latin typeface="+mj-lt"/>
                        </a:rPr>
                        <a:t>217</a:t>
                      </a:r>
                    </a:p>
                  </a:txBody>
                  <a:tcPr marL="9525" marR="9525" marT="9525" marB="0" anchor="b"/>
                </a:tc>
                <a:tc>
                  <a:txBody>
                    <a:bodyPr/>
                    <a:lstStyle/>
                    <a:p>
                      <a:pPr algn="l" fontAlgn="b"/>
                      <a:r>
                        <a:rPr lang="en-US" sz="1400" b="0" i="0" u="none" strike="noStrike" dirty="0">
                          <a:solidFill>
                            <a:srgbClr val="000000"/>
                          </a:solidFill>
                          <a:effectLst/>
                          <a:latin typeface="+mj-lt"/>
                        </a:rPr>
                        <a:t>Helmets</a:t>
                      </a:r>
                    </a:p>
                  </a:txBody>
                  <a:tcPr marL="9525" marR="9525" marT="9525" marB="0" anchor="b"/>
                </a:tc>
                <a:tc>
                  <a:txBody>
                    <a:bodyPr/>
                    <a:lstStyle/>
                    <a:p>
                      <a:pPr algn="r" fontAlgn="b"/>
                      <a:r>
                        <a:rPr lang="en-US" sz="1400" b="0" i="0" u="none" strike="noStrike">
                          <a:solidFill>
                            <a:srgbClr val="000000"/>
                          </a:solidFill>
                          <a:effectLst/>
                          <a:latin typeface="+mj-lt"/>
                        </a:rPr>
                        <a:t>1997</a:t>
                      </a:r>
                    </a:p>
                  </a:txBody>
                  <a:tcPr marL="9525" marR="9525" marT="9525" marB="0" anchor="b"/>
                </a:tc>
                <a:extLst>
                  <a:ext uri="{0D108BD9-81ED-4DB2-BD59-A6C34878D82A}">
                    <a16:rowId xmlns:a16="http://schemas.microsoft.com/office/drawing/2014/main" val="10009"/>
                  </a:ext>
                </a:extLst>
              </a:tr>
              <a:tr h="229239">
                <a:tc>
                  <a:txBody>
                    <a:bodyPr/>
                    <a:lstStyle/>
                    <a:p>
                      <a:pPr algn="r" fontAlgn="b"/>
                      <a:r>
                        <a:rPr lang="en-US" sz="1400" b="0" i="0" u="none" strike="noStrike">
                          <a:solidFill>
                            <a:srgbClr val="000000"/>
                          </a:solidFill>
                          <a:effectLst/>
                          <a:latin typeface="+mj-lt"/>
                        </a:rPr>
                        <a:t>10</a:t>
                      </a:r>
                    </a:p>
                  </a:txBody>
                  <a:tcPr marL="9525" marR="9525" marT="9525" marB="0" anchor="b"/>
                </a:tc>
                <a:tc>
                  <a:txBody>
                    <a:bodyPr/>
                    <a:lstStyle/>
                    <a:p>
                      <a:pPr algn="r" fontAlgn="b"/>
                      <a:r>
                        <a:rPr lang="en-US" sz="1400" b="0" i="0" u="none" strike="noStrike">
                          <a:solidFill>
                            <a:srgbClr val="000000"/>
                          </a:solidFill>
                          <a:effectLst/>
                          <a:latin typeface="+mj-lt"/>
                        </a:rPr>
                        <a:t>478</a:t>
                      </a:r>
                    </a:p>
                  </a:txBody>
                  <a:tcPr marL="9525" marR="9525" marT="9525" marB="0" anchor="b"/>
                </a:tc>
                <a:tc>
                  <a:txBody>
                    <a:bodyPr/>
                    <a:lstStyle/>
                    <a:p>
                      <a:pPr algn="l" fontAlgn="b"/>
                      <a:r>
                        <a:rPr lang="en-US" sz="1400" b="0" i="0" u="none" strike="noStrike" dirty="0">
                          <a:solidFill>
                            <a:srgbClr val="000000"/>
                          </a:solidFill>
                          <a:effectLst/>
                          <a:latin typeface="+mj-lt"/>
                        </a:rPr>
                        <a:t>Bottles and Cages</a:t>
                      </a:r>
                    </a:p>
                  </a:txBody>
                  <a:tcPr marL="9525" marR="9525" marT="9525" marB="0" anchor="b"/>
                </a:tc>
                <a:tc>
                  <a:txBody>
                    <a:bodyPr/>
                    <a:lstStyle/>
                    <a:p>
                      <a:pPr algn="r" fontAlgn="b"/>
                      <a:r>
                        <a:rPr lang="en-US" sz="1400" b="0" i="0" u="none" strike="noStrike">
                          <a:solidFill>
                            <a:srgbClr val="000000"/>
                          </a:solidFill>
                          <a:effectLst/>
                          <a:latin typeface="+mj-lt"/>
                        </a:rPr>
                        <a:t>1944</a:t>
                      </a:r>
                    </a:p>
                  </a:txBody>
                  <a:tcPr marL="9525" marR="9525" marT="9525" marB="0" anchor="b"/>
                </a:tc>
                <a:extLst>
                  <a:ext uri="{0D108BD9-81ED-4DB2-BD59-A6C34878D82A}">
                    <a16:rowId xmlns:a16="http://schemas.microsoft.com/office/drawing/2014/main" val="10010"/>
                  </a:ext>
                </a:extLst>
              </a:tr>
              <a:tr h="229239">
                <a:tc>
                  <a:txBody>
                    <a:bodyPr/>
                    <a:lstStyle/>
                    <a:p>
                      <a:pPr algn="r" fontAlgn="b"/>
                      <a:r>
                        <a:rPr lang="en-US" sz="1400" b="0" i="0" u="none" strike="noStrike">
                          <a:solidFill>
                            <a:srgbClr val="000000"/>
                          </a:solidFill>
                          <a:effectLst/>
                          <a:latin typeface="+mj-lt"/>
                        </a:rPr>
                        <a:t>11</a:t>
                      </a:r>
                    </a:p>
                  </a:txBody>
                  <a:tcPr marL="9525" marR="9525" marT="9525" marB="0" anchor="b"/>
                </a:tc>
                <a:tc>
                  <a:txBody>
                    <a:bodyPr/>
                    <a:lstStyle/>
                    <a:p>
                      <a:pPr algn="r" fontAlgn="b"/>
                      <a:r>
                        <a:rPr lang="en-US" sz="1400" b="0" i="0" u="none" strike="noStrike" dirty="0">
                          <a:solidFill>
                            <a:srgbClr val="000000"/>
                          </a:solidFill>
                          <a:effectLst/>
                          <a:latin typeface="+mj-lt"/>
                        </a:rPr>
                        <a:t>479</a:t>
                      </a:r>
                    </a:p>
                  </a:txBody>
                  <a:tcPr marL="9525" marR="9525" marT="9525" marB="0" anchor="b"/>
                </a:tc>
                <a:tc>
                  <a:txBody>
                    <a:bodyPr/>
                    <a:lstStyle/>
                    <a:p>
                      <a:pPr algn="l" fontAlgn="b"/>
                      <a:r>
                        <a:rPr lang="en-US" sz="1400" b="0" i="0" u="none" strike="noStrike" dirty="0">
                          <a:solidFill>
                            <a:srgbClr val="000000"/>
                          </a:solidFill>
                          <a:effectLst/>
                          <a:latin typeface="+mj-lt"/>
                        </a:rPr>
                        <a:t>Bottles and Cages</a:t>
                      </a:r>
                    </a:p>
                  </a:txBody>
                  <a:tcPr marL="9525" marR="9525" marT="9525" marB="0" anchor="b"/>
                </a:tc>
                <a:tc>
                  <a:txBody>
                    <a:bodyPr/>
                    <a:lstStyle/>
                    <a:p>
                      <a:pPr algn="r" fontAlgn="b"/>
                      <a:r>
                        <a:rPr lang="en-US" sz="1400" b="0" i="0" u="none" strike="noStrike">
                          <a:solidFill>
                            <a:srgbClr val="000000"/>
                          </a:solidFill>
                          <a:effectLst/>
                          <a:latin typeface="+mj-lt"/>
                        </a:rPr>
                        <a:t>1694</a:t>
                      </a:r>
                    </a:p>
                  </a:txBody>
                  <a:tcPr marL="9525" marR="9525" marT="9525" marB="0" anchor="b"/>
                </a:tc>
                <a:extLst>
                  <a:ext uri="{0D108BD9-81ED-4DB2-BD59-A6C34878D82A}">
                    <a16:rowId xmlns:a16="http://schemas.microsoft.com/office/drawing/2014/main" val="10011"/>
                  </a:ext>
                </a:extLst>
              </a:tr>
              <a:tr h="229239">
                <a:tc>
                  <a:txBody>
                    <a:bodyPr/>
                    <a:lstStyle/>
                    <a:p>
                      <a:pPr algn="r" fontAlgn="b"/>
                      <a:r>
                        <a:rPr lang="en-US" sz="1400" b="0" i="0" u="none" strike="noStrike">
                          <a:solidFill>
                            <a:srgbClr val="000000"/>
                          </a:solidFill>
                          <a:effectLst/>
                          <a:latin typeface="+mj-lt"/>
                        </a:rPr>
                        <a:t>12</a:t>
                      </a:r>
                    </a:p>
                  </a:txBody>
                  <a:tcPr marL="9525" marR="9525" marT="9525" marB="0" anchor="b"/>
                </a:tc>
                <a:tc>
                  <a:txBody>
                    <a:bodyPr/>
                    <a:lstStyle/>
                    <a:p>
                      <a:pPr algn="r" fontAlgn="b"/>
                      <a:r>
                        <a:rPr lang="en-US" sz="1400" b="0" i="0" u="none" strike="noStrike">
                          <a:solidFill>
                            <a:srgbClr val="000000"/>
                          </a:solidFill>
                          <a:effectLst/>
                          <a:latin typeface="+mj-lt"/>
                        </a:rPr>
                        <a:t>530</a:t>
                      </a:r>
                    </a:p>
                  </a:txBody>
                  <a:tcPr marL="9525" marR="9525" marT="9525" marB="0" anchor="b"/>
                </a:tc>
                <a:tc>
                  <a:txBody>
                    <a:bodyPr/>
                    <a:lstStyle/>
                    <a:p>
                      <a:pPr algn="l" fontAlgn="b"/>
                      <a:r>
                        <a:rPr lang="en-US" sz="1400" b="0" i="0" u="none" strike="noStrike" dirty="0">
                          <a:solidFill>
                            <a:srgbClr val="000000"/>
                          </a:solidFill>
                          <a:effectLst/>
                          <a:latin typeface="+mj-lt"/>
                        </a:rPr>
                        <a:t>Tires and Tubes</a:t>
                      </a:r>
                    </a:p>
                  </a:txBody>
                  <a:tcPr marL="9525" marR="9525" marT="9525" marB="0" anchor="b"/>
                </a:tc>
                <a:tc>
                  <a:txBody>
                    <a:bodyPr/>
                    <a:lstStyle/>
                    <a:p>
                      <a:pPr algn="r" fontAlgn="b"/>
                      <a:r>
                        <a:rPr lang="en-US" sz="1400" b="0" i="0" u="none" strike="noStrike">
                          <a:solidFill>
                            <a:srgbClr val="000000"/>
                          </a:solidFill>
                          <a:effectLst/>
                          <a:latin typeface="+mj-lt"/>
                        </a:rPr>
                        <a:t>1403</a:t>
                      </a:r>
                    </a:p>
                  </a:txBody>
                  <a:tcPr marL="9525" marR="9525" marT="9525" marB="0" anchor="b"/>
                </a:tc>
                <a:extLst>
                  <a:ext uri="{0D108BD9-81ED-4DB2-BD59-A6C34878D82A}">
                    <a16:rowId xmlns:a16="http://schemas.microsoft.com/office/drawing/2014/main" val="10012"/>
                  </a:ext>
                </a:extLst>
              </a:tr>
              <a:tr h="229239">
                <a:tc>
                  <a:txBody>
                    <a:bodyPr/>
                    <a:lstStyle/>
                    <a:p>
                      <a:pPr algn="r" fontAlgn="b"/>
                      <a:r>
                        <a:rPr lang="en-US" sz="1400" b="0" i="0" u="none" strike="noStrike">
                          <a:solidFill>
                            <a:srgbClr val="000000"/>
                          </a:solidFill>
                          <a:effectLst/>
                          <a:latin typeface="+mj-lt"/>
                        </a:rPr>
                        <a:t>13</a:t>
                      </a:r>
                    </a:p>
                  </a:txBody>
                  <a:tcPr marL="9525" marR="9525" marT="9525" marB="0" anchor="b"/>
                </a:tc>
                <a:tc>
                  <a:txBody>
                    <a:bodyPr/>
                    <a:lstStyle/>
                    <a:p>
                      <a:pPr algn="r" fontAlgn="b"/>
                      <a:r>
                        <a:rPr lang="en-US" sz="1400" b="0" i="0" u="none" strike="noStrike">
                          <a:solidFill>
                            <a:srgbClr val="000000"/>
                          </a:solidFill>
                          <a:effectLst/>
                          <a:latin typeface="+mj-lt"/>
                        </a:rPr>
                        <a:t>537</a:t>
                      </a:r>
                    </a:p>
                  </a:txBody>
                  <a:tcPr marL="9525" marR="9525" marT="9525" marB="0" anchor="b"/>
                </a:tc>
                <a:tc>
                  <a:txBody>
                    <a:bodyPr/>
                    <a:lstStyle/>
                    <a:p>
                      <a:pPr algn="l" fontAlgn="b"/>
                      <a:r>
                        <a:rPr lang="en-US" sz="1400" b="0" i="0" u="none" strike="noStrike" dirty="0">
                          <a:solidFill>
                            <a:srgbClr val="000000"/>
                          </a:solidFill>
                          <a:effectLst/>
                          <a:latin typeface="+mj-lt"/>
                        </a:rPr>
                        <a:t>Tires and Tubes</a:t>
                      </a:r>
                    </a:p>
                  </a:txBody>
                  <a:tcPr marL="9525" marR="9525" marT="9525" marB="0" anchor="b"/>
                </a:tc>
                <a:tc>
                  <a:txBody>
                    <a:bodyPr/>
                    <a:lstStyle/>
                    <a:p>
                      <a:pPr algn="r" fontAlgn="b"/>
                      <a:r>
                        <a:rPr lang="en-US" sz="1400" b="0" i="0" u="none" strike="noStrike">
                          <a:solidFill>
                            <a:srgbClr val="000000"/>
                          </a:solidFill>
                          <a:effectLst/>
                          <a:latin typeface="+mj-lt"/>
                        </a:rPr>
                        <a:t>1341</a:t>
                      </a:r>
                    </a:p>
                  </a:txBody>
                  <a:tcPr marL="9525" marR="9525" marT="9525" marB="0" anchor="b"/>
                </a:tc>
                <a:extLst>
                  <a:ext uri="{0D108BD9-81ED-4DB2-BD59-A6C34878D82A}">
                    <a16:rowId xmlns:a16="http://schemas.microsoft.com/office/drawing/2014/main" val="10013"/>
                  </a:ext>
                </a:extLst>
              </a:tr>
              <a:tr h="229239">
                <a:tc>
                  <a:txBody>
                    <a:bodyPr/>
                    <a:lstStyle/>
                    <a:p>
                      <a:pPr algn="r" fontAlgn="b"/>
                      <a:r>
                        <a:rPr lang="en-US" sz="1400" b="0" i="0" u="none" strike="noStrike">
                          <a:solidFill>
                            <a:srgbClr val="000000"/>
                          </a:solidFill>
                          <a:effectLst/>
                          <a:latin typeface="+mj-lt"/>
                        </a:rPr>
                        <a:t>14</a:t>
                      </a:r>
                    </a:p>
                  </a:txBody>
                  <a:tcPr marL="9525" marR="9525" marT="9525" marB="0" anchor="b"/>
                </a:tc>
                <a:tc>
                  <a:txBody>
                    <a:bodyPr/>
                    <a:lstStyle/>
                    <a:p>
                      <a:pPr algn="r" fontAlgn="b"/>
                      <a:r>
                        <a:rPr lang="en-US" sz="1400" b="0" i="0" u="none" strike="noStrike">
                          <a:solidFill>
                            <a:srgbClr val="000000"/>
                          </a:solidFill>
                          <a:effectLst/>
                          <a:latin typeface="+mj-lt"/>
                        </a:rPr>
                        <a:t>536</a:t>
                      </a:r>
                    </a:p>
                  </a:txBody>
                  <a:tcPr marL="9525" marR="9525" marT="9525" marB="0" anchor="b"/>
                </a:tc>
                <a:tc>
                  <a:txBody>
                    <a:bodyPr/>
                    <a:lstStyle/>
                    <a:p>
                      <a:pPr algn="l" fontAlgn="b"/>
                      <a:r>
                        <a:rPr lang="en-US" sz="1400" b="0" i="0" u="none" strike="noStrike" dirty="0">
                          <a:solidFill>
                            <a:srgbClr val="000000"/>
                          </a:solidFill>
                          <a:effectLst/>
                          <a:latin typeface="+mj-lt"/>
                        </a:rPr>
                        <a:t>Tires and Tubes</a:t>
                      </a:r>
                    </a:p>
                  </a:txBody>
                  <a:tcPr marL="9525" marR="9525" marT="9525" marB="0" anchor="b"/>
                </a:tc>
                <a:tc>
                  <a:txBody>
                    <a:bodyPr/>
                    <a:lstStyle/>
                    <a:p>
                      <a:pPr algn="r" fontAlgn="b"/>
                      <a:r>
                        <a:rPr lang="en-US" sz="1400" b="0" i="0" u="none" strike="noStrike">
                          <a:solidFill>
                            <a:srgbClr val="000000"/>
                          </a:solidFill>
                          <a:effectLst/>
                          <a:latin typeface="+mj-lt"/>
                        </a:rPr>
                        <a:t>1087</a:t>
                      </a:r>
                    </a:p>
                  </a:txBody>
                  <a:tcPr marL="9525" marR="9525" marT="9525" marB="0" anchor="b"/>
                </a:tc>
                <a:extLst>
                  <a:ext uri="{0D108BD9-81ED-4DB2-BD59-A6C34878D82A}">
                    <a16:rowId xmlns:a16="http://schemas.microsoft.com/office/drawing/2014/main" val="10014"/>
                  </a:ext>
                </a:extLst>
              </a:tr>
              <a:tr h="229239">
                <a:tc>
                  <a:txBody>
                    <a:bodyPr/>
                    <a:lstStyle/>
                    <a:p>
                      <a:pPr algn="r" fontAlgn="b"/>
                      <a:r>
                        <a:rPr lang="en-US" sz="1400" b="0" i="0" u="none" strike="noStrike">
                          <a:solidFill>
                            <a:srgbClr val="000000"/>
                          </a:solidFill>
                          <a:effectLst/>
                          <a:latin typeface="+mj-lt"/>
                        </a:rPr>
                        <a:t>15</a:t>
                      </a:r>
                    </a:p>
                  </a:txBody>
                  <a:tcPr marL="9525" marR="9525" marT="9525" marB="0" anchor="b"/>
                </a:tc>
                <a:tc>
                  <a:txBody>
                    <a:bodyPr/>
                    <a:lstStyle/>
                    <a:p>
                      <a:pPr algn="r" fontAlgn="b"/>
                      <a:r>
                        <a:rPr lang="en-US" sz="1400" b="0" i="0" u="none" strike="noStrike">
                          <a:solidFill>
                            <a:srgbClr val="000000"/>
                          </a:solidFill>
                          <a:effectLst/>
                          <a:latin typeface="+mj-lt"/>
                        </a:rPr>
                        <a:t>538</a:t>
                      </a:r>
                    </a:p>
                  </a:txBody>
                  <a:tcPr marL="9525" marR="9525" marT="9525" marB="0" anchor="b"/>
                </a:tc>
                <a:tc>
                  <a:txBody>
                    <a:bodyPr/>
                    <a:lstStyle/>
                    <a:p>
                      <a:pPr algn="l" fontAlgn="b"/>
                      <a:r>
                        <a:rPr lang="en-US" sz="1400" b="0" i="0" u="none" strike="noStrike" dirty="0">
                          <a:solidFill>
                            <a:srgbClr val="000000"/>
                          </a:solidFill>
                          <a:effectLst/>
                          <a:latin typeface="+mj-lt"/>
                        </a:rPr>
                        <a:t>Tires and Tubes</a:t>
                      </a:r>
                    </a:p>
                  </a:txBody>
                  <a:tcPr marL="9525" marR="9525" marT="9525" marB="0" anchor="b"/>
                </a:tc>
                <a:tc>
                  <a:txBody>
                    <a:bodyPr/>
                    <a:lstStyle/>
                    <a:p>
                      <a:pPr algn="r" fontAlgn="b"/>
                      <a:r>
                        <a:rPr lang="en-US" sz="1400" b="0" i="0" u="none" strike="noStrike">
                          <a:solidFill>
                            <a:srgbClr val="000000"/>
                          </a:solidFill>
                          <a:effectLst/>
                          <a:latin typeface="+mj-lt"/>
                        </a:rPr>
                        <a:t>983</a:t>
                      </a:r>
                    </a:p>
                  </a:txBody>
                  <a:tcPr marL="9525" marR="9525" marT="9525" marB="0" anchor="b"/>
                </a:tc>
                <a:extLst>
                  <a:ext uri="{0D108BD9-81ED-4DB2-BD59-A6C34878D82A}">
                    <a16:rowId xmlns:a16="http://schemas.microsoft.com/office/drawing/2014/main" val="10015"/>
                  </a:ext>
                </a:extLst>
              </a:tr>
              <a:tr h="229239">
                <a:tc>
                  <a:txBody>
                    <a:bodyPr/>
                    <a:lstStyle/>
                    <a:p>
                      <a:pPr algn="r" fontAlgn="b"/>
                      <a:r>
                        <a:rPr lang="en-US" sz="1400" b="0" i="0" u="none" strike="noStrike">
                          <a:solidFill>
                            <a:srgbClr val="000000"/>
                          </a:solidFill>
                          <a:effectLst/>
                          <a:latin typeface="+mj-lt"/>
                        </a:rPr>
                        <a:t>16</a:t>
                      </a:r>
                    </a:p>
                  </a:txBody>
                  <a:tcPr marL="9525" marR="9525" marT="9525" marB="0" anchor="b"/>
                </a:tc>
                <a:tc>
                  <a:txBody>
                    <a:bodyPr/>
                    <a:lstStyle/>
                    <a:p>
                      <a:pPr algn="r" fontAlgn="b"/>
                      <a:r>
                        <a:rPr lang="en-US" sz="1400" b="0" i="0" u="none" strike="noStrike">
                          <a:solidFill>
                            <a:srgbClr val="000000"/>
                          </a:solidFill>
                          <a:effectLst/>
                          <a:latin typeface="+mj-lt"/>
                        </a:rPr>
                        <a:t>539</a:t>
                      </a:r>
                    </a:p>
                  </a:txBody>
                  <a:tcPr marL="9525" marR="9525" marT="9525" marB="0" anchor="b"/>
                </a:tc>
                <a:tc>
                  <a:txBody>
                    <a:bodyPr/>
                    <a:lstStyle/>
                    <a:p>
                      <a:pPr algn="l" fontAlgn="b"/>
                      <a:r>
                        <a:rPr lang="en-US" sz="1400" b="0" i="0" u="none" strike="noStrike" dirty="0">
                          <a:solidFill>
                            <a:srgbClr val="000000"/>
                          </a:solidFill>
                          <a:effectLst/>
                          <a:latin typeface="+mj-lt"/>
                        </a:rPr>
                        <a:t>Tires and Tubes</a:t>
                      </a:r>
                    </a:p>
                  </a:txBody>
                  <a:tcPr marL="9525" marR="9525" marT="9525" marB="0" anchor="b"/>
                </a:tc>
                <a:tc>
                  <a:txBody>
                    <a:bodyPr/>
                    <a:lstStyle/>
                    <a:p>
                      <a:pPr algn="r" fontAlgn="b"/>
                      <a:r>
                        <a:rPr lang="en-US" sz="1400" b="0" i="0" u="none" strike="noStrike" dirty="0">
                          <a:solidFill>
                            <a:srgbClr val="000000"/>
                          </a:solidFill>
                          <a:effectLst/>
                          <a:latin typeface="+mj-lt"/>
                        </a:rPr>
                        <a:t>892</a:t>
                      </a:r>
                    </a:p>
                  </a:txBody>
                  <a:tcPr marL="9525" marR="9525" marT="9525" marB="0" anchor="b"/>
                </a:tc>
                <a:extLst>
                  <a:ext uri="{0D108BD9-81ED-4DB2-BD59-A6C34878D82A}">
                    <a16:rowId xmlns:a16="http://schemas.microsoft.com/office/drawing/2014/main" val="10016"/>
                  </a:ext>
                </a:extLst>
              </a:tr>
              <a:tr h="229239">
                <a:tc>
                  <a:txBody>
                    <a:bodyPr/>
                    <a:lstStyle/>
                    <a:p>
                      <a:pPr algn="r" fontAlgn="b"/>
                      <a:r>
                        <a:rPr lang="en-US" sz="1400" b="0" i="0" u="none" strike="noStrike">
                          <a:solidFill>
                            <a:srgbClr val="000000"/>
                          </a:solidFill>
                          <a:effectLst/>
                          <a:latin typeface="+mj-lt"/>
                        </a:rPr>
                        <a:t>17</a:t>
                      </a:r>
                    </a:p>
                  </a:txBody>
                  <a:tcPr marL="9525" marR="9525" marT="9525" marB="0" anchor="b"/>
                </a:tc>
                <a:tc>
                  <a:txBody>
                    <a:bodyPr/>
                    <a:lstStyle/>
                    <a:p>
                      <a:pPr algn="r" fontAlgn="b"/>
                      <a:r>
                        <a:rPr lang="en-US" sz="1400" b="0" i="0" u="none" strike="noStrike">
                          <a:solidFill>
                            <a:srgbClr val="000000"/>
                          </a:solidFill>
                          <a:effectLst/>
                          <a:latin typeface="+mj-lt"/>
                        </a:rPr>
                        <a:t>541</a:t>
                      </a:r>
                    </a:p>
                  </a:txBody>
                  <a:tcPr marL="9525" marR="9525" marT="9525" marB="0" anchor="b"/>
                </a:tc>
                <a:tc>
                  <a:txBody>
                    <a:bodyPr/>
                    <a:lstStyle/>
                    <a:p>
                      <a:pPr algn="l" fontAlgn="b"/>
                      <a:r>
                        <a:rPr lang="en-US" sz="1400" b="0" i="0" u="none" strike="noStrike">
                          <a:solidFill>
                            <a:srgbClr val="000000"/>
                          </a:solidFill>
                          <a:effectLst/>
                          <a:latin typeface="+mj-lt"/>
                        </a:rPr>
                        <a:t>Tires and Tubes</a:t>
                      </a:r>
                    </a:p>
                  </a:txBody>
                  <a:tcPr marL="9525" marR="9525" marT="9525" marB="0" anchor="b"/>
                </a:tc>
                <a:tc>
                  <a:txBody>
                    <a:bodyPr/>
                    <a:lstStyle/>
                    <a:p>
                      <a:pPr algn="r" fontAlgn="b"/>
                      <a:r>
                        <a:rPr lang="en-US" sz="1400" b="0" i="0" u="none" strike="noStrike" dirty="0">
                          <a:solidFill>
                            <a:srgbClr val="000000"/>
                          </a:solidFill>
                          <a:effectLst/>
                          <a:latin typeface="+mj-lt"/>
                        </a:rPr>
                        <a:t>883</a:t>
                      </a:r>
                    </a:p>
                  </a:txBody>
                  <a:tcPr marL="9525" marR="9525" marT="9525" marB="0" anchor="b"/>
                </a:tc>
                <a:extLst>
                  <a:ext uri="{0D108BD9-81ED-4DB2-BD59-A6C34878D82A}">
                    <a16:rowId xmlns:a16="http://schemas.microsoft.com/office/drawing/2014/main" val="10017"/>
                  </a:ext>
                </a:extLst>
              </a:tr>
              <a:tr h="229239">
                <a:tc>
                  <a:txBody>
                    <a:bodyPr/>
                    <a:lstStyle/>
                    <a:p>
                      <a:pPr algn="r" fontAlgn="b"/>
                      <a:r>
                        <a:rPr lang="en-US" sz="1400" b="0" i="0" u="none" strike="noStrike">
                          <a:solidFill>
                            <a:srgbClr val="000000"/>
                          </a:solidFill>
                          <a:effectLst/>
                          <a:latin typeface="+mj-lt"/>
                        </a:rPr>
                        <a:t>18</a:t>
                      </a:r>
                    </a:p>
                  </a:txBody>
                  <a:tcPr marL="9525" marR="9525" marT="9525" marB="0" anchor="b"/>
                </a:tc>
                <a:tc>
                  <a:txBody>
                    <a:bodyPr/>
                    <a:lstStyle/>
                    <a:p>
                      <a:pPr algn="r" fontAlgn="b"/>
                      <a:r>
                        <a:rPr lang="en-US" sz="1400" b="0" i="0" u="none" strike="noStrike">
                          <a:solidFill>
                            <a:srgbClr val="000000"/>
                          </a:solidFill>
                          <a:effectLst/>
                          <a:latin typeface="+mj-lt"/>
                        </a:rPr>
                        <a:t>484</a:t>
                      </a:r>
                    </a:p>
                  </a:txBody>
                  <a:tcPr marL="9525" marR="9525" marT="9525" marB="0" anchor="b"/>
                </a:tc>
                <a:tc>
                  <a:txBody>
                    <a:bodyPr/>
                    <a:lstStyle/>
                    <a:p>
                      <a:pPr algn="l" fontAlgn="b"/>
                      <a:r>
                        <a:rPr lang="en-US" sz="1400" b="0" i="0" u="none" strike="noStrike">
                          <a:solidFill>
                            <a:srgbClr val="000000"/>
                          </a:solidFill>
                          <a:effectLst/>
                          <a:latin typeface="+mj-lt"/>
                        </a:rPr>
                        <a:t>Cleaners</a:t>
                      </a:r>
                    </a:p>
                  </a:txBody>
                  <a:tcPr marL="9525" marR="9525" marT="9525" marB="0" anchor="b"/>
                </a:tc>
                <a:tc>
                  <a:txBody>
                    <a:bodyPr/>
                    <a:lstStyle/>
                    <a:p>
                      <a:pPr algn="r" fontAlgn="b"/>
                      <a:r>
                        <a:rPr lang="en-US" sz="1400" b="0" i="0" u="none" strike="noStrike" dirty="0">
                          <a:solidFill>
                            <a:srgbClr val="000000"/>
                          </a:solidFill>
                          <a:effectLst/>
                          <a:latin typeface="+mj-lt"/>
                        </a:rPr>
                        <a:t>869</a:t>
                      </a:r>
                    </a:p>
                  </a:txBody>
                  <a:tcPr marL="9525" marR="9525" marT="9525" marB="0" anchor="b"/>
                </a:tc>
                <a:extLst>
                  <a:ext uri="{0D108BD9-81ED-4DB2-BD59-A6C34878D82A}">
                    <a16:rowId xmlns:a16="http://schemas.microsoft.com/office/drawing/2014/main" val="10018"/>
                  </a:ext>
                </a:extLst>
              </a:tr>
              <a:tr h="229239">
                <a:tc>
                  <a:txBody>
                    <a:bodyPr/>
                    <a:lstStyle/>
                    <a:p>
                      <a:pPr algn="r" fontAlgn="b"/>
                      <a:r>
                        <a:rPr lang="en-US" sz="1400" b="0" i="0" u="none" strike="noStrike">
                          <a:solidFill>
                            <a:srgbClr val="000000"/>
                          </a:solidFill>
                          <a:effectLst/>
                          <a:latin typeface="+mj-lt"/>
                        </a:rPr>
                        <a:t>19</a:t>
                      </a:r>
                    </a:p>
                  </a:txBody>
                  <a:tcPr marL="9525" marR="9525" marT="9525" marB="0" anchor="b"/>
                </a:tc>
                <a:tc>
                  <a:txBody>
                    <a:bodyPr/>
                    <a:lstStyle/>
                    <a:p>
                      <a:pPr algn="r" fontAlgn="b"/>
                      <a:r>
                        <a:rPr lang="en-US" sz="1400" b="0" i="0" u="none" strike="noStrike">
                          <a:solidFill>
                            <a:srgbClr val="000000"/>
                          </a:solidFill>
                          <a:effectLst/>
                          <a:latin typeface="+mj-lt"/>
                        </a:rPr>
                        <a:t>535</a:t>
                      </a:r>
                    </a:p>
                  </a:txBody>
                  <a:tcPr marL="9525" marR="9525" marT="9525" marB="0" anchor="b"/>
                </a:tc>
                <a:tc>
                  <a:txBody>
                    <a:bodyPr/>
                    <a:lstStyle/>
                    <a:p>
                      <a:pPr algn="l" fontAlgn="b"/>
                      <a:r>
                        <a:rPr lang="en-US" sz="1400" b="0" i="0" u="none" strike="noStrike" dirty="0">
                          <a:solidFill>
                            <a:srgbClr val="000000"/>
                          </a:solidFill>
                          <a:effectLst/>
                          <a:latin typeface="+mj-lt"/>
                        </a:rPr>
                        <a:t>Tires and Tubes</a:t>
                      </a:r>
                    </a:p>
                  </a:txBody>
                  <a:tcPr marL="9525" marR="9525" marT="9525" marB="0" anchor="b"/>
                </a:tc>
                <a:tc>
                  <a:txBody>
                    <a:bodyPr/>
                    <a:lstStyle/>
                    <a:p>
                      <a:pPr algn="r" fontAlgn="b"/>
                      <a:r>
                        <a:rPr lang="en-US" sz="1400" b="0" i="0" u="none" strike="noStrike" dirty="0">
                          <a:solidFill>
                            <a:srgbClr val="000000"/>
                          </a:solidFill>
                          <a:effectLst/>
                          <a:latin typeface="+mj-lt"/>
                        </a:rPr>
                        <a:t>805</a:t>
                      </a:r>
                    </a:p>
                  </a:txBody>
                  <a:tcPr marL="9525" marR="9525" marT="9525" marB="0" anchor="b"/>
                </a:tc>
                <a:extLst>
                  <a:ext uri="{0D108BD9-81ED-4DB2-BD59-A6C34878D82A}">
                    <a16:rowId xmlns:a16="http://schemas.microsoft.com/office/drawing/2014/main" val="10019"/>
                  </a:ext>
                </a:extLst>
              </a:tr>
              <a:tr h="229239">
                <a:tc>
                  <a:txBody>
                    <a:bodyPr/>
                    <a:lstStyle/>
                    <a:p>
                      <a:pPr algn="r" fontAlgn="b"/>
                      <a:r>
                        <a:rPr lang="en-US" sz="1400" b="0" i="0" u="none" strike="noStrike">
                          <a:solidFill>
                            <a:srgbClr val="000000"/>
                          </a:solidFill>
                          <a:effectLst/>
                          <a:latin typeface="+mj-lt"/>
                        </a:rPr>
                        <a:t>20</a:t>
                      </a:r>
                    </a:p>
                  </a:txBody>
                  <a:tcPr marL="9525" marR="9525" marT="9525" marB="0" anchor="b"/>
                </a:tc>
                <a:tc>
                  <a:txBody>
                    <a:bodyPr/>
                    <a:lstStyle/>
                    <a:p>
                      <a:pPr algn="r" fontAlgn="b"/>
                      <a:r>
                        <a:rPr lang="en-US" sz="1400" b="0" i="0" u="none" strike="noStrike">
                          <a:solidFill>
                            <a:srgbClr val="000000"/>
                          </a:solidFill>
                          <a:effectLst/>
                          <a:latin typeface="+mj-lt"/>
                        </a:rPr>
                        <a:t>540</a:t>
                      </a:r>
                    </a:p>
                  </a:txBody>
                  <a:tcPr marL="9525" marR="9525" marT="9525" marB="0" anchor="b"/>
                </a:tc>
                <a:tc>
                  <a:txBody>
                    <a:bodyPr/>
                    <a:lstStyle/>
                    <a:p>
                      <a:pPr algn="l" fontAlgn="b"/>
                      <a:r>
                        <a:rPr lang="en-US" sz="1400" b="0" i="0" u="none" strike="noStrike">
                          <a:solidFill>
                            <a:srgbClr val="000000"/>
                          </a:solidFill>
                          <a:effectLst/>
                          <a:latin typeface="+mj-lt"/>
                        </a:rPr>
                        <a:t>Tires and Tubes</a:t>
                      </a:r>
                    </a:p>
                  </a:txBody>
                  <a:tcPr marL="9525" marR="9525" marT="9525" marB="0" anchor="b"/>
                </a:tc>
                <a:tc>
                  <a:txBody>
                    <a:bodyPr/>
                    <a:lstStyle/>
                    <a:p>
                      <a:pPr algn="r" fontAlgn="b"/>
                      <a:r>
                        <a:rPr lang="en-US" sz="1400" b="0" i="0" u="none" strike="noStrike" dirty="0">
                          <a:solidFill>
                            <a:srgbClr val="000000"/>
                          </a:solidFill>
                          <a:effectLst/>
                          <a:latin typeface="+mj-lt"/>
                        </a:rPr>
                        <a:t>804</a:t>
                      </a:r>
                    </a:p>
                  </a:txBody>
                  <a:tcPr marL="9525" marR="9525" marT="9525" marB="0" anchor="b"/>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205616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8020"/>
          </a:xfrm>
        </p:spPr>
        <p:txBody>
          <a:bodyPr>
            <a:normAutofit fontScale="90000"/>
          </a:bodyPr>
          <a:lstStyle/>
          <a:p>
            <a:r>
              <a:rPr lang="en-US" dirty="0"/>
              <a:t>Sales Territory Analysis</a:t>
            </a:r>
            <a:br>
              <a:rPr lang="en-US" dirty="0"/>
            </a:br>
            <a:endParaRPr lang="en-US" dirty="0"/>
          </a:p>
        </p:txBody>
      </p:sp>
      <p:sp>
        <p:nvSpPr>
          <p:cNvPr id="3" name="Content Placeholder 2"/>
          <p:cNvSpPr>
            <a:spLocks noGrp="1"/>
          </p:cNvSpPr>
          <p:nvPr>
            <p:ph idx="1"/>
          </p:nvPr>
        </p:nvSpPr>
        <p:spPr>
          <a:xfrm>
            <a:off x="2202846" y="1262130"/>
            <a:ext cx="8915400" cy="1262129"/>
          </a:xfrm>
        </p:spPr>
        <p:txBody>
          <a:bodyPr/>
          <a:lstStyle/>
          <a:p>
            <a:pPr marL="0" indent="0">
              <a:buNone/>
            </a:pPr>
            <a:r>
              <a:rPr lang="en-US" dirty="0"/>
              <a:t>From 2012, the Company extended its business scale to 3 more territory regions which are Northeast, Central	, and Southeast of the United States. However, sales in these region grew slowly, contributing an insignificant proportion in the Company’s total revenue. </a:t>
            </a:r>
          </a:p>
        </p:txBody>
      </p:sp>
      <p:graphicFrame>
        <p:nvGraphicFramePr>
          <p:cNvPr id="4" name="Chart 3"/>
          <p:cNvGraphicFramePr>
            <a:graphicFrameLocks/>
          </p:cNvGraphicFramePr>
          <p:nvPr>
            <p:extLst>
              <p:ext uri="{D42A27DB-BD31-4B8C-83A1-F6EECF244321}">
                <p14:modId xmlns:p14="http://schemas.microsoft.com/office/powerpoint/2010/main" val="2298248160"/>
              </p:ext>
            </p:extLst>
          </p:nvPr>
        </p:nvGraphicFramePr>
        <p:xfrm>
          <a:off x="1725769" y="2540357"/>
          <a:ext cx="3129566" cy="28719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573855848"/>
              </p:ext>
            </p:extLst>
          </p:nvPr>
        </p:nvGraphicFramePr>
        <p:xfrm>
          <a:off x="4933157" y="2527480"/>
          <a:ext cx="3197202" cy="28977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3672538502"/>
              </p:ext>
            </p:extLst>
          </p:nvPr>
        </p:nvGraphicFramePr>
        <p:xfrm>
          <a:off x="8188817" y="2524259"/>
          <a:ext cx="3315795" cy="2900966"/>
        </p:xfrm>
        <a:graphic>
          <a:graphicData uri="http://schemas.openxmlformats.org/drawingml/2006/chart">
            <c:chart xmlns:c="http://schemas.openxmlformats.org/drawingml/2006/chart" xmlns:r="http://schemas.openxmlformats.org/officeDocument/2006/relationships" r:id="rId4"/>
          </a:graphicData>
        </a:graphic>
      </p:graphicFrame>
      <p:sp>
        <p:nvSpPr>
          <p:cNvPr id="7" name="Content Placeholder 2"/>
          <p:cNvSpPr txBox="1">
            <a:spLocks/>
          </p:cNvSpPr>
          <p:nvPr/>
        </p:nvSpPr>
        <p:spPr>
          <a:xfrm>
            <a:off x="2202846" y="5595871"/>
            <a:ext cx="8915400" cy="12621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Above charts are the revenue breakdown by territories. The Company should continue developing and extending the sales business in territories that contributed huge revenue to the total revenue, namely Australia, Southwest of United States, United Kingdom, Northwest of United States, Germany.  </a:t>
            </a:r>
          </a:p>
        </p:txBody>
      </p:sp>
    </p:spTree>
    <p:extLst>
      <p:ext uri="{BB962C8B-B14F-4D97-AF65-F5344CB8AC3E}">
        <p14:creationId xmlns:p14="http://schemas.microsoft.com/office/powerpoint/2010/main" val="628759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5141"/>
          </a:xfrm>
        </p:spPr>
        <p:txBody>
          <a:bodyPr>
            <a:normAutofit fontScale="90000"/>
          </a:bodyPr>
          <a:lstStyle/>
          <a:p>
            <a:r>
              <a:rPr lang="en-US" dirty="0"/>
              <a:t>Sales by Customers</a:t>
            </a:r>
          </a:p>
        </p:txBody>
      </p:sp>
      <p:sp>
        <p:nvSpPr>
          <p:cNvPr id="3" name="Content Placeholder 2"/>
          <p:cNvSpPr>
            <a:spLocks noGrp="1"/>
          </p:cNvSpPr>
          <p:nvPr>
            <p:ph idx="1"/>
          </p:nvPr>
        </p:nvSpPr>
        <p:spPr>
          <a:xfrm>
            <a:off x="2589212" y="1644203"/>
            <a:ext cx="8915400" cy="622479"/>
          </a:xfrm>
        </p:spPr>
        <p:txBody>
          <a:bodyPr>
            <a:normAutofit lnSpcReduction="10000"/>
          </a:bodyPr>
          <a:lstStyle/>
          <a:p>
            <a:pPr marL="0" indent="0">
              <a:buNone/>
            </a:pPr>
            <a:r>
              <a:rPr lang="en-US" dirty="0"/>
              <a:t>Since the sales of accessories brought a huge income for the Company. The analysis focuses on the customer base in 2013.</a:t>
            </a:r>
          </a:p>
        </p:txBody>
      </p:sp>
      <p:sp>
        <p:nvSpPr>
          <p:cNvPr id="4" name="Content Placeholder 2"/>
          <p:cNvSpPr txBox="1">
            <a:spLocks/>
          </p:cNvSpPr>
          <p:nvPr/>
        </p:nvSpPr>
        <p:spPr>
          <a:xfrm>
            <a:off x="2592925" y="2378300"/>
            <a:ext cx="8915400" cy="828539"/>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The customer service and sales promotion policy should be improved and changed to maintained royal customers and customers who highly spent to purchase the Company’s goods and attract new ones.</a:t>
            </a:r>
          </a:p>
        </p:txBody>
      </p:sp>
    </p:spTree>
    <p:extLst>
      <p:ext uri="{BB962C8B-B14F-4D97-AF65-F5344CB8AC3E}">
        <p14:creationId xmlns:p14="http://schemas.microsoft.com/office/powerpoint/2010/main" val="3858009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5141"/>
          </a:xfrm>
        </p:spPr>
        <p:txBody>
          <a:bodyPr>
            <a:normAutofit fontScale="90000"/>
          </a:bodyPr>
          <a:lstStyle/>
          <a:p>
            <a:r>
              <a:rPr lang="en-US" dirty="0"/>
              <a:t>Sales by Customers</a:t>
            </a:r>
          </a:p>
        </p:txBody>
      </p:sp>
      <p:graphicFrame>
        <p:nvGraphicFramePr>
          <p:cNvPr id="4" name="Table 3"/>
          <p:cNvGraphicFramePr>
            <a:graphicFrameLocks noGrp="1"/>
          </p:cNvGraphicFramePr>
          <p:nvPr>
            <p:extLst>
              <p:ext uri="{D42A27DB-BD31-4B8C-83A1-F6EECF244321}">
                <p14:modId xmlns:p14="http://schemas.microsoft.com/office/powerpoint/2010/main" val="3886133288"/>
              </p:ext>
            </p:extLst>
          </p:nvPr>
        </p:nvGraphicFramePr>
        <p:xfrm>
          <a:off x="2727459" y="1249251"/>
          <a:ext cx="2655910" cy="5191760"/>
        </p:xfrm>
        <a:graphic>
          <a:graphicData uri="http://schemas.openxmlformats.org/drawingml/2006/table">
            <a:tbl>
              <a:tblPr firstRow="1" bandRow="1">
                <a:tableStyleId>{5C22544A-7EE6-4342-B048-85BDC9FD1C3A}</a:tableStyleId>
              </a:tblPr>
              <a:tblGrid>
                <a:gridCol w="1327955">
                  <a:extLst>
                    <a:ext uri="{9D8B030D-6E8A-4147-A177-3AD203B41FA5}">
                      <a16:colId xmlns:a16="http://schemas.microsoft.com/office/drawing/2014/main" val="20000"/>
                    </a:ext>
                  </a:extLst>
                </a:gridCol>
                <a:gridCol w="1327955">
                  <a:extLst>
                    <a:ext uri="{9D8B030D-6E8A-4147-A177-3AD203B41FA5}">
                      <a16:colId xmlns:a16="http://schemas.microsoft.com/office/drawing/2014/main" val="20001"/>
                    </a:ext>
                  </a:extLst>
                </a:gridCol>
              </a:tblGrid>
              <a:tr h="370840">
                <a:tc>
                  <a:txBody>
                    <a:bodyPr/>
                    <a:lstStyle/>
                    <a:p>
                      <a:pPr algn="l" fontAlgn="b"/>
                      <a:r>
                        <a:rPr lang="en-US" sz="1400" b="1" i="0" u="none" strike="noStrike" dirty="0" err="1">
                          <a:solidFill>
                            <a:schemeClr val="bg1"/>
                          </a:solidFill>
                          <a:effectLst/>
                          <a:latin typeface="+mj-lt"/>
                        </a:rPr>
                        <a:t>CustomerKey</a:t>
                      </a:r>
                      <a:endParaRPr lang="en-US" sz="1400" b="1" i="0" u="none" strike="noStrike" dirty="0">
                        <a:solidFill>
                          <a:schemeClr val="bg1"/>
                        </a:solidFill>
                        <a:effectLst/>
                        <a:latin typeface="+mj-lt"/>
                      </a:endParaRPr>
                    </a:p>
                  </a:txBody>
                  <a:tcPr marL="9525" marR="9525" marT="9525" marB="0" anchor="ctr"/>
                </a:tc>
                <a:tc>
                  <a:txBody>
                    <a:bodyPr/>
                    <a:lstStyle/>
                    <a:p>
                      <a:pPr algn="l" fontAlgn="b"/>
                      <a:r>
                        <a:rPr lang="en-US" sz="1400" b="1" i="0" u="none" strike="noStrike" dirty="0">
                          <a:solidFill>
                            <a:schemeClr val="bg1"/>
                          </a:solidFill>
                          <a:effectLst/>
                          <a:latin typeface="+mj-lt"/>
                        </a:rPr>
                        <a:t>Orders</a:t>
                      </a:r>
                    </a:p>
                  </a:txBody>
                  <a:tcPr marL="9525" marR="9525" marT="9525" marB="0" anchor="ctr"/>
                </a:tc>
                <a:extLst>
                  <a:ext uri="{0D108BD9-81ED-4DB2-BD59-A6C34878D82A}">
                    <a16:rowId xmlns:a16="http://schemas.microsoft.com/office/drawing/2014/main" val="10000"/>
                  </a:ext>
                </a:extLst>
              </a:tr>
              <a:tr h="370840">
                <a:tc>
                  <a:txBody>
                    <a:bodyPr/>
                    <a:lstStyle/>
                    <a:p>
                      <a:pPr algn="l" fontAlgn="b"/>
                      <a:r>
                        <a:rPr lang="en-US" sz="1400" b="0" i="0" u="none" strike="noStrike" dirty="0">
                          <a:solidFill>
                            <a:srgbClr val="000000"/>
                          </a:solidFill>
                          <a:effectLst/>
                          <a:latin typeface="+mj-lt"/>
                        </a:rPr>
                        <a:t>11300</a:t>
                      </a:r>
                    </a:p>
                  </a:txBody>
                  <a:tcPr marL="9525" marR="9525" marT="9525" marB="0" anchor="b"/>
                </a:tc>
                <a:tc>
                  <a:txBody>
                    <a:bodyPr/>
                    <a:lstStyle/>
                    <a:p>
                      <a:pPr algn="l" fontAlgn="b"/>
                      <a:r>
                        <a:rPr lang="en-US" sz="1400" b="0" i="0" u="none" strike="noStrike">
                          <a:solidFill>
                            <a:srgbClr val="000000"/>
                          </a:solidFill>
                          <a:effectLst/>
                          <a:latin typeface="+mj-lt"/>
                        </a:rPr>
                        <a:t>67</a:t>
                      </a:r>
                    </a:p>
                  </a:txBody>
                  <a:tcPr marL="9525" marR="9525" marT="9525" marB="0" anchor="b"/>
                </a:tc>
                <a:extLst>
                  <a:ext uri="{0D108BD9-81ED-4DB2-BD59-A6C34878D82A}">
                    <a16:rowId xmlns:a16="http://schemas.microsoft.com/office/drawing/2014/main" val="10001"/>
                  </a:ext>
                </a:extLst>
              </a:tr>
              <a:tr h="370840">
                <a:tc>
                  <a:txBody>
                    <a:bodyPr/>
                    <a:lstStyle/>
                    <a:p>
                      <a:pPr algn="l" fontAlgn="b"/>
                      <a:r>
                        <a:rPr lang="en-US" sz="1400" b="0" i="0" u="none" strike="noStrike" dirty="0">
                          <a:solidFill>
                            <a:srgbClr val="000000"/>
                          </a:solidFill>
                          <a:effectLst/>
                          <a:latin typeface="+mj-lt"/>
                        </a:rPr>
                        <a:t>11185</a:t>
                      </a:r>
                    </a:p>
                  </a:txBody>
                  <a:tcPr marL="9525" marR="9525" marT="9525" marB="0" anchor="b"/>
                </a:tc>
                <a:tc>
                  <a:txBody>
                    <a:bodyPr/>
                    <a:lstStyle/>
                    <a:p>
                      <a:pPr algn="l" fontAlgn="b"/>
                      <a:r>
                        <a:rPr lang="en-US" sz="1400" b="0" i="0" u="none" strike="noStrike" dirty="0">
                          <a:solidFill>
                            <a:srgbClr val="000000"/>
                          </a:solidFill>
                          <a:effectLst/>
                          <a:latin typeface="+mj-lt"/>
                        </a:rPr>
                        <a:t>65</a:t>
                      </a:r>
                    </a:p>
                  </a:txBody>
                  <a:tcPr marL="9525" marR="9525" marT="9525" marB="0" anchor="b"/>
                </a:tc>
                <a:extLst>
                  <a:ext uri="{0D108BD9-81ED-4DB2-BD59-A6C34878D82A}">
                    <a16:rowId xmlns:a16="http://schemas.microsoft.com/office/drawing/2014/main" val="10002"/>
                  </a:ext>
                </a:extLst>
              </a:tr>
              <a:tr h="370840">
                <a:tc>
                  <a:txBody>
                    <a:bodyPr/>
                    <a:lstStyle/>
                    <a:p>
                      <a:pPr algn="l" fontAlgn="b"/>
                      <a:r>
                        <a:rPr lang="en-US" sz="1400" b="0" i="0" u="none" strike="noStrike" dirty="0">
                          <a:solidFill>
                            <a:srgbClr val="000000"/>
                          </a:solidFill>
                          <a:effectLst/>
                          <a:latin typeface="+mj-lt"/>
                        </a:rPr>
                        <a:t>11262</a:t>
                      </a:r>
                    </a:p>
                  </a:txBody>
                  <a:tcPr marL="9525" marR="9525" marT="9525" marB="0" anchor="b"/>
                </a:tc>
                <a:tc>
                  <a:txBody>
                    <a:bodyPr/>
                    <a:lstStyle/>
                    <a:p>
                      <a:pPr algn="l" fontAlgn="b"/>
                      <a:r>
                        <a:rPr lang="en-US" sz="1400" b="0" i="0" u="none" strike="noStrike" dirty="0">
                          <a:solidFill>
                            <a:srgbClr val="000000"/>
                          </a:solidFill>
                          <a:effectLst/>
                          <a:latin typeface="+mj-lt"/>
                        </a:rPr>
                        <a:t>59</a:t>
                      </a:r>
                    </a:p>
                  </a:txBody>
                  <a:tcPr marL="9525" marR="9525" marT="9525" marB="0" anchor="b"/>
                </a:tc>
                <a:extLst>
                  <a:ext uri="{0D108BD9-81ED-4DB2-BD59-A6C34878D82A}">
                    <a16:rowId xmlns:a16="http://schemas.microsoft.com/office/drawing/2014/main" val="10003"/>
                  </a:ext>
                </a:extLst>
              </a:tr>
              <a:tr h="370840">
                <a:tc>
                  <a:txBody>
                    <a:bodyPr/>
                    <a:lstStyle/>
                    <a:p>
                      <a:pPr algn="l" fontAlgn="b"/>
                      <a:r>
                        <a:rPr lang="en-US" sz="1400" b="0" i="0" u="none" strike="noStrike" dirty="0">
                          <a:solidFill>
                            <a:srgbClr val="000000"/>
                          </a:solidFill>
                          <a:effectLst/>
                          <a:latin typeface="+mj-lt"/>
                        </a:rPr>
                        <a:t>11277</a:t>
                      </a:r>
                    </a:p>
                  </a:txBody>
                  <a:tcPr marL="9525" marR="9525" marT="9525" marB="0" anchor="b"/>
                </a:tc>
                <a:tc>
                  <a:txBody>
                    <a:bodyPr/>
                    <a:lstStyle/>
                    <a:p>
                      <a:pPr algn="l" fontAlgn="b"/>
                      <a:r>
                        <a:rPr lang="en-US" sz="1400" b="0" i="0" u="none" strike="noStrike" dirty="0">
                          <a:solidFill>
                            <a:srgbClr val="000000"/>
                          </a:solidFill>
                          <a:effectLst/>
                          <a:latin typeface="+mj-lt"/>
                        </a:rPr>
                        <a:t>57</a:t>
                      </a:r>
                    </a:p>
                  </a:txBody>
                  <a:tcPr marL="9525" marR="9525" marT="9525" marB="0" anchor="b"/>
                </a:tc>
                <a:extLst>
                  <a:ext uri="{0D108BD9-81ED-4DB2-BD59-A6C34878D82A}">
                    <a16:rowId xmlns:a16="http://schemas.microsoft.com/office/drawing/2014/main" val="10004"/>
                  </a:ext>
                </a:extLst>
              </a:tr>
              <a:tr h="370840">
                <a:tc>
                  <a:txBody>
                    <a:bodyPr/>
                    <a:lstStyle/>
                    <a:p>
                      <a:pPr algn="l" fontAlgn="b"/>
                      <a:r>
                        <a:rPr lang="en-US" sz="1400" b="0" i="0" u="none" strike="noStrike" dirty="0">
                          <a:solidFill>
                            <a:srgbClr val="000000"/>
                          </a:solidFill>
                          <a:effectLst/>
                          <a:latin typeface="+mj-lt"/>
                        </a:rPr>
                        <a:t>11091</a:t>
                      </a:r>
                    </a:p>
                  </a:txBody>
                  <a:tcPr marL="9525" marR="9525" marT="9525" marB="0" anchor="b"/>
                </a:tc>
                <a:tc>
                  <a:txBody>
                    <a:bodyPr/>
                    <a:lstStyle/>
                    <a:p>
                      <a:pPr algn="l" fontAlgn="b"/>
                      <a:r>
                        <a:rPr lang="en-US" sz="1400" b="0" i="0" u="none" strike="noStrike" dirty="0">
                          <a:solidFill>
                            <a:srgbClr val="000000"/>
                          </a:solidFill>
                          <a:effectLst/>
                          <a:latin typeface="+mj-lt"/>
                        </a:rPr>
                        <a:t>56</a:t>
                      </a:r>
                    </a:p>
                  </a:txBody>
                  <a:tcPr marL="9525" marR="9525" marT="9525" marB="0" anchor="b"/>
                </a:tc>
                <a:extLst>
                  <a:ext uri="{0D108BD9-81ED-4DB2-BD59-A6C34878D82A}">
                    <a16:rowId xmlns:a16="http://schemas.microsoft.com/office/drawing/2014/main" val="10005"/>
                  </a:ext>
                </a:extLst>
              </a:tr>
              <a:tr h="370840">
                <a:tc>
                  <a:txBody>
                    <a:bodyPr/>
                    <a:lstStyle/>
                    <a:p>
                      <a:pPr algn="l" fontAlgn="b"/>
                      <a:r>
                        <a:rPr lang="en-US" sz="1400" b="0" i="0" u="none" strike="noStrike" dirty="0">
                          <a:solidFill>
                            <a:srgbClr val="000000"/>
                          </a:solidFill>
                          <a:effectLst/>
                          <a:latin typeface="+mj-lt"/>
                        </a:rPr>
                        <a:t>11330</a:t>
                      </a:r>
                    </a:p>
                  </a:txBody>
                  <a:tcPr marL="9525" marR="9525" marT="9525" marB="0" anchor="b"/>
                </a:tc>
                <a:tc>
                  <a:txBody>
                    <a:bodyPr/>
                    <a:lstStyle/>
                    <a:p>
                      <a:pPr algn="l" fontAlgn="b"/>
                      <a:r>
                        <a:rPr lang="en-US" sz="1400" b="0" i="0" u="none" strike="noStrike" dirty="0">
                          <a:solidFill>
                            <a:srgbClr val="000000"/>
                          </a:solidFill>
                          <a:effectLst/>
                          <a:latin typeface="+mj-lt"/>
                        </a:rPr>
                        <a:t>56</a:t>
                      </a:r>
                    </a:p>
                  </a:txBody>
                  <a:tcPr marL="9525" marR="9525" marT="9525" marB="0" anchor="b"/>
                </a:tc>
                <a:extLst>
                  <a:ext uri="{0D108BD9-81ED-4DB2-BD59-A6C34878D82A}">
                    <a16:rowId xmlns:a16="http://schemas.microsoft.com/office/drawing/2014/main" val="10006"/>
                  </a:ext>
                </a:extLst>
              </a:tr>
              <a:tr h="370840">
                <a:tc>
                  <a:txBody>
                    <a:bodyPr/>
                    <a:lstStyle/>
                    <a:p>
                      <a:pPr algn="l" fontAlgn="b"/>
                      <a:r>
                        <a:rPr lang="en-US" sz="1400" b="0" i="0" u="none" strike="noStrike" dirty="0">
                          <a:solidFill>
                            <a:srgbClr val="000000"/>
                          </a:solidFill>
                          <a:effectLst/>
                          <a:latin typeface="+mj-lt"/>
                        </a:rPr>
                        <a:t>11331</a:t>
                      </a:r>
                    </a:p>
                  </a:txBody>
                  <a:tcPr marL="9525" marR="9525" marT="9525" marB="0" anchor="b"/>
                </a:tc>
                <a:tc>
                  <a:txBody>
                    <a:bodyPr/>
                    <a:lstStyle/>
                    <a:p>
                      <a:pPr algn="l" fontAlgn="b"/>
                      <a:r>
                        <a:rPr lang="en-US" sz="1400" b="0" i="0" u="none" strike="noStrike" dirty="0">
                          <a:solidFill>
                            <a:srgbClr val="000000"/>
                          </a:solidFill>
                          <a:effectLst/>
                          <a:latin typeface="+mj-lt"/>
                        </a:rPr>
                        <a:t>56</a:t>
                      </a:r>
                    </a:p>
                  </a:txBody>
                  <a:tcPr marL="9525" marR="9525" marT="9525" marB="0" anchor="b"/>
                </a:tc>
                <a:extLst>
                  <a:ext uri="{0D108BD9-81ED-4DB2-BD59-A6C34878D82A}">
                    <a16:rowId xmlns:a16="http://schemas.microsoft.com/office/drawing/2014/main" val="10007"/>
                  </a:ext>
                </a:extLst>
              </a:tr>
              <a:tr h="370840">
                <a:tc>
                  <a:txBody>
                    <a:bodyPr/>
                    <a:lstStyle/>
                    <a:p>
                      <a:pPr algn="l" fontAlgn="b"/>
                      <a:r>
                        <a:rPr lang="en-US" sz="1400" b="0" i="0" u="none" strike="noStrike" dirty="0">
                          <a:solidFill>
                            <a:srgbClr val="000000"/>
                          </a:solidFill>
                          <a:effectLst/>
                          <a:latin typeface="+mj-lt"/>
                        </a:rPr>
                        <a:t>11566</a:t>
                      </a:r>
                    </a:p>
                  </a:txBody>
                  <a:tcPr marL="9525" marR="9525" marT="9525" marB="0" anchor="b"/>
                </a:tc>
                <a:tc>
                  <a:txBody>
                    <a:bodyPr/>
                    <a:lstStyle/>
                    <a:p>
                      <a:pPr algn="l" fontAlgn="b"/>
                      <a:r>
                        <a:rPr lang="en-US" sz="1400" b="0" i="0" u="none" strike="noStrike" dirty="0">
                          <a:solidFill>
                            <a:srgbClr val="000000"/>
                          </a:solidFill>
                          <a:effectLst/>
                          <a:latin typeface="+mj-lt"/>
                        </a:rPr>
                        <a:t>55</a:t>
                      </a:r>
                    </a:p>
                  </a:txBody>
                  <a:tcPr marL="9525" marR="9525" marT="9525" marB="0" anchor="b"/>
                </a:tc>
                <a:extLst>
                  <a:ext uri="{0D108BD9-81ED-4DB2-BD59-A6C34878D82A}">
                    <a16:rowId xmlns:a16="http://schemas.microsoft.com/office/drawing/2014/main" val="10008"/>
                  </a:ext>
                </a:extLst>
              </a:tr>
              <a:tr h="370840">
                <a:tc>
                  <a:txBody>
                    <a:bodyPr/>
                    <a:lstStyle/>
                    <a:p>
                      <a:pPr algn="l" fontAlgn="b"/>
                      <a:r>
                        <a:rPr lang="en-US" sz="1400" b="0" i="0" u="none" strike="noStrike" dirty="0">
                          <a:solidFill>
                            <a:srgbClr val="000000"/>
                          </a:solidFill>
                          <a:effectLst/>
                          <a:latin typeface="+mj-lt"/>
                        </a:rPr>
                        <a:t>11287</a:t>
                      </a:r>
                    </a:p>
                  </a:txBody>
                  <a:tcPr marL="9525" marR="9525" marT="9525" marB="0" anchor="b"/>
                </a:tc>
                <a:tc>
                  <a:txBody>
                    <a:bodyPr/>
                    <a:lstStyle/>
                    <a:p>
                      <a:pPr algn="l" fontAlgn="b"/>
                      <a:r>
                        <a:rPr lang="en-US" sz="1400" b="0" i="0" u="none" strike="noStrike" dirty="0">
                          <a:solidFill>
                            <a:srgbClr val="000000"/>
                          </a:solidFill>
                          <a:effectLst/>
                          <a:latin typeface="+mj-lt"/>
                        </a:rPr>
                        <a:t>54</a:t>
                      </a:r>
                    </a:p>
                  </a:txBody>
                  <a:tcPr marL="9525" marR="9525" marT="9525" marB="0" anchor="b"/>
                </a:tc>
                <a:extLst>
                  <a:ext uri="{0D108BD9-81ED-4DB2-BD59-A6C34878D82A}">
                    <a16:rowId xmlns:a16="http://schemas.microsoft.com/office/drawing/2014/main" val="10009"/>
                  </a:ext>
                </a:extLst>
              </a:tr>
              <a:tr h="370840">
                <a:tc>
                  <a:txBody>
                    <a:bodyPr/>
                    <a:lstStyle/>
                    <a:p>
                      <a:pPr algn="l" fontAlgn="b"/>
                      <a:r>
                        <a:rPr lang="en-US" sz="1400" b="0" i="0" u="none" strike="noStrike" dirty="0">
                          <a:solidFill>
                            <a:srgbClr val="000000"/>
                          </a:solidFill>
                          <a:effectLst/>
                          <a:latin typeface="+mj-lt"/>
                        </a:rPr>
                        <a:t>11223</a:t>
                      </a:r>
                    </a:p>
                  </a:txBody>
                  <a:tcPr marL="9525" marR="9525" marT="9525" marB="0" anchor="b"/>
                </a:tc>
                <a:tc>
                  <a:txBody>
                    <a:bodyPr/>
                    <a:lstStyle/>
                    <a:p>
                      <a:pPr algn="l" fontAlgn="b"/>
                      <a:r>
                        <a:rPr lang="en-US" sz="1400" b="0" i="0" u="none" strike="noStrike" dirty="0">
                          <a:solidFill>
                            <a:srgbClr val="000000"/>
                          </a:solidFill>
                          <a:effectLst/>
                          <a:latin typeface="+mj-lt"/>
                        </a:rPr>
                        <a:t>54</a:t>
                      </a:r>
                    </a:p>
                  </a:txBody>
                  <a:tcPr marL="9525" marR="9525" marT="9525" marB="0" anchor="b"/>
                </a:tc>
                <a:extLst>
                  <a:ext uri="{0D108BD9-81ED-4DB2-BD59-A6C34878D82A}">
                    <a16:rowId xmlns:a16="http://schemas.microsoft.com/office/drawing/2014/main" val="10010"/>
                  </a:ext>
                </a:extLst>
              </a:tr>
              <a:tr h="370840">
                <a:tc>
                  <a:txBody>
                    <a:bodyPr/>
                    <a:lstStyle/>
                    <a:p>
                      <a:pPr algn="l" fontAlgn="b"/>
                      <a:r>
                        <a:rPr lang="en-US" sz="1400" b="0" i="0" u="none" strike="noStrike" dirty="0">
                          <a:solidFill>
                            <a:srgbClr val="000000"/>
                          </a:solidFill>
                          <a:effectLst/>
                          <a:latin typeface="+mj-lt"/>
                        </a:rPr>
                        <a:t>11276</a:t>
                      </a:r>
                    </a:p>
                  </a:txBody>
                  <a:tcPr marL="9525" marR="9525" marT="9525" marB="0" anchor="b"/>
                </a:tc>
                <a:tc>
                  <a:txBody>
                    <a:bodyPr/>
                    <a:lstStyle/>
                    <a:p>
                      <a:pPr algn="l" fontAlgn="b"/>
                      <a:r>
                        <a:rPr lang="en-US" sz="1400" b="0" i="0" u="none" strike="noStrike" dirty="0">
                          <a:solidFill>
                            <a:srgbClr val="000000"/>
                          </a:solidFill>
                          <a:effectLst/>
                          <a:latin typeface="+mj-lt"/>
                        </a:rPr>
                        <a:t>53</a:t>
                      </a:r>
                    </a:p>
                  </a:txBody>
                  <a:tcPr marL="9525" marR="9525" marT="9525" marB="0" anchor="b"/>
                </a:tc>
                <a:extLst>
                  <a:ext uri="{0D108BD9-81ED-4DB2-BD59-A6C34878D82A}">
                    <a16:rowId xmlns:a16="http://schemas.microsoft.com/office/drawing/2014/main" val="10011"/>
                  </a:ext>
                </a:extLst>
              </a:tr>
              <a:tr h="370840">
                <a:tc>
                  <a:txBody>
                    <a:bodyPr/>
                    <a:lstStyle/>
                    <a:p>
                      <a:pPr algn="l" fontAlgn="b"/>
                      <a:r>
                        <a:rPr lang="en-US" sz="1400" b="0" i="0" u="none" strike="noStrike" dirty="0">
                          <a:solidFill>
                            <a:srgbClr val="000000"/>
                          </a:solidFill>
                          <a:effectLst/>
                          <a:latin typeface="+mj-lt"/>
                        </a:rPr>
                        <a:t>11176</a:t>
                      </a:r>
                    </a:p>
                  </a:txBody>
                  <a:tcPr marL="9525" marR="9525" marT="9525" marB="0" anchor="b"/>
                </a:tc>
                <a:tc>
                  <a:txBody>
                    <a:bodyPr/>
                    <a:lstStyle/>
                    <a:p>
                      <a:pPr algn="l" fontAlgn="b"/>
                      <a:r>
                        <a:rPr lang="en-US" sz="1400" b="0" i="0" u="none" strike="noStrike" dirty="0">
                          <a:solidFill>
                            <a:srgbClr val="000000"/>
                          </a:solidFill>
                          <a:effectLst/>
                          <a:latin typeface="+mj-lt"/>
                        </a:rPr>
                        <a:t>52</a:t>
                      </a:r>
                    </a:p>
                  </a:txBody>
                  <a:tcPr marL="9525" marR="9525" marT="9525" marB="0" anchor="b"/>
                </a:tc>
                <a:extLst>
                  <a:ext uri="{0D108BD9-81ED-4DB2-BD59-A6C34878D82A}">
                    <a16:rowId xmlns:a16="http://schemas.microsoft.com/office/drawing/2014/main" val="10012"/>
                  </a:ext>
                </a:extLst>
              </a:tr>
              <a:tr h="370840">
                <a:tc>
                  <a:txBody>
                    <a:bodyPr/>
                    <a:lstStyle/>
                    <a:p>
                      <a:pPr algn="l" fontAlgn="b"/>
                      <a:r>
                        <a:rPr lang="en-US" sz="1400" b="0" i="0" u="none" strike="noStrike" dirty="0">
                          <a:solidFill>
                            <a:srgbClr val="000000"/>
                          </a:solidFill>
                          <a:effectLst/>
                          <a:latin typeface="+mj-lt"/>
                        </a:rPr>
                        <a:t>11200</a:t>
                      </a:r>
                    </a:p>
                  </a:txBody>
                  <a:tcPr marL="9525" marR="9525" marT="9525" marB="0" anchor="b"/>
                </a:tc>
                <a:tc>
                  <a:txBody>
                    <a:bodyPr/>
                    <a:lstStyle/>
                    <a:p>
                      <a:pPr algn="l" fontAlgn="b"/>
                      <a:r>
                        <a:rPr lang="en-US" sz="1400" b="0" i="0" u="none" strike="noStrike" dirty="0">
                          <a:solidFill>
                            <a:srgbClr val="000000"/>
                          </a:solidFill>
                          <a:effectLst/>
                          <a:latin typeface="+mj-lt"/>
                        </a:rPr>
                        <a:t>51</a:t>
                      </a:r>
                    </a:p>
                  </a:txBody>
                  <a:tcPr marL="9525" marR="9525" marT="9525" marB="0" anchor="b"/>
                </a:tc>
                <a:extLst>
                  <a:ext uri="{0D108BD9-81ED-4DB2-BD59-A6C34878D82A}">
                    <a16:rowId xmlns:a16="http://schemas.microsoft.com/office/drawing/2014/main" val="1001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71338291"/>
              </p:ext>
            </p:extLst>
          </p:nvPr>
        </p:nvGraphicFramePr>
        <p:xfrm>
          <a:off x="7016124" y="1249251"/>
          <a:ext cx="3093792" cy="3708400"/>
        </p:xfrm>
        <a:graphic>
          <a:graphicData uri="http://schemas.openxmlformats.org/drawingml/2006/table">
            <a:tbl>
              <a:tblPr firstRow="1" bandRow="1">
                <a:tableStyleId>{5C22544A-7EE6-4342-B048-85BDC9FD1C3A}</a:tableStyleId>
              </a:tblPr>
              <a:tblGrid>
                <a:gridCol w="1546896">
                  <a:extLst>
                    <a:ext uri="{9D8B030D-6E8A-4147-A177-3AD203B41FA5}">
                      <a16:colId xmlns:a16="http://schemas.microsoft.com/office/drawing/2014/main" val="20000"/>
                    </a:ext>
                  </a:extLst>
                </a:gridCol>
                <a:gridCol w="1546896">
                  <a:extLst>
                    <a:ext uri="{9D8B030D-6E8A-4147-A177-3AD203B41FA5}">
                      <a16:colId xmlns:a16="http://schemas.microsoft.com/office/drawing/2014/main" val="20001"/>
                    </a:ext>
                  </a:extLst>
                </a:gridCol>
              </a:tblGrid>
              <a:tr h="370840">
                <a:tc>
                  <a:txBody>
                    <a:bodyPr/>
                    <a:lstStyle/>
                    <a:p>
                      <a:pPr algn="l" fontAlgn="b"/>
                      <a:r>
                        <a:rPr lang="en-US" sz="1400" b="1" i="0" u="none" strike="noStrike" dirty="0" err="1">
                          <a:solidFill>
                            <a:schemeClr val="bg1"/>
                          </a:solidFill>
                          <a:effectLst/>
                          <a:latin typeface="+mj-lt"/>
                        </a:rPr>
                        <a:t>CustomerKey</a:t>
                      </a:r>
                      <a:endParaRPr lang="en-US" sz="1400" b="1" i="0" u="none" strike="noStrike" dirty="0">
                        <a:solidFill>
                          <a:schemeClr val="bg1"/>
                        </a:solidFill>
                        <a:effectLst/>
                        <a:latin typeface="+mj-lt"/>
                      </a:endParaRPr>
                    </a:p>
                  </a:txBody>
                  <a:tcPr marL="9525" marR="9525" marT="9525" marB="0" anchor="ctr"/>
                </a:tc>
                <a:tc>
                  <a:txBody>
                    <a:bodyPr/>
                    <a:lstStyle/>
                    <a:p>
                      <a:pPr algn="l" fontAlgn="b"/>
                      <a:r>
                        <a:rPr lang="en-US" sz="1400" b="1" i="0" u="none" strike="noStrike" dirty="0" err="1">
                          <a:solidFill>
                            <a:schemeClr val="bg1"/>
                          </a:solidFill>
                          <a:effectLst/>
                          <a:latin typeface="+mj-lt"/>
                        </a:rPr>
                        <a:t>TotalSales</a:t>
                      </a:r>
                      <a:endParaRPr lang="en-US" sz="1400" b="1" i="0" u="none" strike="noStrike" dirty="0">
                        <a:solidFill>
                          <a:schemeClr val="bg1"/>
                        </a:solidFill>
                        <a:effectLst/>
                        <a:latin typeface="+mj-lt"/>
                      </a:endParaRPr>
                    </a:p>
                  </a:txBody>
                  <a:tcPr marL="9525" marR="9525" marT="9525" marB="0" anchor="ctr"/>
                </a:tc>
                <a:extLst>
                  <a:ext uri="{0D108BD9-81ED-4DB2-BD59-A6C34878D82A}">
                    <a16:rowId xmlns:a16="http://schemas.microsoft.com/office/drawing/2014/main" val="10000"/>
                  </a:ext>
                </a:extLst>
              </a:tr>
              <a:tr h="370840">
                <a:tc>
                  <a:txBody>
                    <a:bodyPr/>
                    <a:lstStyle/>
                    <a:p>
                      <a:pPr algn="l" fontAlgn="b"/>
                      <a:r>
                        <a:rPr lang="en-US" sz="1400" b="0" i="0" u="none" strike="noStrike" dirty="0">
                          <a:solidFill>
                            <a:srgbClr val="000000"/>
                          </a:solidFill>
                          <a:effectLst/>
                          <a:latin typeface="+mj-lt"/>
                        </a:rPr>
                        <a:t>11433</a:t>
                      </a:r>
                    </a:p>
                  </a:txBody>
                  <a:tcPr marL="9525" marR="9525" marT="9525" marB="0" anchor="ctr"/>
                </a:tc>
                <a:tc>
                  <a:txBody>
                    <a:bodyPr/>
                    <a:lstStyle/>
                    <a:p>
                      <a:pPr algn="l" fontAlgn="b"/>
                      <a:r>
                        <a:rPr lang="en-US" sz="1400" b="0" i="0" u="none" strike="noStrike">
                          <a:solidFill>
                            <a:srgbClr val="000000"/>
                          </a:solidFill>
                          <a:effectLst/>
                          <a:latin typeface="+mj-lt"/>
                        </a:rPr>
                        <a:t>24199100.82</a:t>
                      </a:r>
                    </a:p>
                  </a:txBody>
                  <a:tcPr marL="9525" marR="9525" marT="9525" marB="0" anchor="ctr"/>
                </a:tc>
                <a:extLst>
                  <a:ext uri="{0D108BD9-81ED-4DB2-BD59-A6C34878D82A}">
                    <a16:rowId xmlns:a16="http://schemas.microsoft.com/office/drawing/2014/main" val="10001"/>
                  </a:ext>
                </a:extLst>
              </a:tr>
              <a:tr h="370840">
                <a:tc>
                  <a:txBody>
                    <a:bodyPr/>
                    <a:lstStyle/>
                    <a:p>
                      <a:pPr algn="l" fontAlgn="b"/>
                      <a:r>
                        <a:rPr lang="en-US" sz="1400" b="0" i="0" u="none" strike="noStrike" dirty="0">
                          <a:solidFill>
                            <a:srgbClr val="000000"/>
                          </a:solidFill>
                          <a:effectLst/>
                          <a:latin typeface="+mj-lt"/>
                        </a:rPr>
                        <a:t>11439</a:t>
                      </a:r>
                    </a:p>
                  </a:txBody>
                  <a:tcPr marL="9525" marR="9525" marT="9525" marB="0" anchor="ctr"/>
                </a:tc>
                <a:tc>
                  <a:txBody>
                    <a:bodyPr/>
                    <a:lstStyle/>
                    <a:p>
                      <a:pPr algn="l" fontAlgn="b"/>
                      <a:r>
                        <a:rPr lang="en-US" sz="1400" b="0" i="0" u="none" strike="noStrike">
                          <a:solidFill>
                            <a:srgbClr val="000000"/>
                          </a:solidFill>
                          <a:effectLst/>
                          <a:latin typeface="+mj-lt"/>
                        </a:rPr>
                        <a:t>23159304.87</a:t>
                      </a:r>
                    </a:p>
                  </a:txBody>
                  <a:tcPr marL="9525" marR="9525" marT="9525" marB="0" anchor="ctr"/>
                </a:tc>
                <a:extLst>
                  <a:ext uri="{0D108BD9-81ED-4DB2-BD59-A6C34878D82A}">
                    <a16:rowId xmlns:a16="http://schemas.microsoft.com/office/drawing/2014/main" val="10002"/>
                  </a:ext>
                </a:extLst>
              </a:tr>
              <a:tr h="370840">
                <a:tc>
                  <a:txBody>
                    <a:bodyPr/>
                    <a:lstStyle/>
                    <a:p>
                      <a:pPr algn="l" fontAlgn="b"/>
                      <a:r>
                        <a:rPr lang="en-US" sz="1400" b="0" i="0" u="none" strike="noStrike" dirty="0">
                          <a:solidFill>
                            <a:srgbClr val="000000"/>
                          </a:solidFill>
                          <a:effectLst/>
                          <a:latin typeface="+mj-lt"/>
                        </a:rPr>
                        <a:t>12301</a:t>
                      </a:r>
                    </a:p>
                  </a:txBody>
                  <a:tcPr marL="9525" marR="9525" marT="9525" marB="0" anchor="ctr"/>
                </a:tc>
                <a:tc>
                  <a:txBody>
                    <a:bodyPr/>
                    <a:lstStyle/>
                    <a:p>
                      <a:pPr algn="l" fontAlgn="b"/>
                      <a:r>
                        <a:rPr lang="en-US" sz="1400" b="0" i="0" u="none" strike="noStrike" dirty="0">
                          <a:solidFill>
                            <a:srgbClr val="000000"/>
                          </a:solidFill>
                          <a:effectLst/>
                          <a:latin typeface="+mj-lt"/>
                        </a:rPr>
                        <a:t>22725364.09</a:t>
                      </a:r>
                    </a:p>
                  </a:txBody>
                  <a:tcPr marL="9525" marR="9525" marT="9525" marB="0" anchor="ctr"/>
                </a:tc>
                <a:extLst>
                  <a:ext uri="{0D108BD9-81ED-4DB2-BD59-A6C34878D82A}">
                    <a16:rowId xmlns:a16="http://schemas.microsoft.com/office/drawing/2014/main" val="10003"/>
                  </a:ext>
                </a:extLst>
              </a:tr>
              <a:tr h="370840">
                <a:tc>
                  <a:txBody>
                    <a:bodyPr/>
                    <a:lstStyle/>
                    <a:p>
                      <a:pPr algn="l" fontAlgn="b"/>
                      <a:r>
                        <a:rPr lang="en-US" sz="1400" b="0" i="0" u="none" strike="noStrike">
                          <a:solidFill>
                            <a:srgbClr val="000000"/>
                          </a:solidFill>
                          <a:effectLst/>
                          <a:latin typeface="+mj-lt"/>
                        </a:rPr>
                        <a:t>12131</a:t>
                      </a:r>
                    </a:p>
                  </a:txBody>
                  <a:tcPr marL="9525" marR="9525" marT="9525" marB="0" anchor="ctr"/>
                </a:tc>
                <a:tc>
                  <a:txBody>
                    <a:bodyPr/>
                    <a:lstStyle/>
                    <a:p>
                      <a:pPr algn="l" fontAlgn="b"/>
                      <a:r>
                        <a:rPr lang="en-US" sz="1400" b="0" i="0" u="none" strike="noStrike" dirty="0">
                          <a:solidFill>
                            <a:srgbClr val="000000"/>
                          </a:solidFill>
                          <a:effectLst/>
                          <a:latin typeface="+mj-lt"/>
                        </a:rPr>
                        <a:t>22724545.65</a:t>
                      </a:r>
                    </a:p>
                  </a:txBody>
                  <a:tcPr marL="9525" marR="9525" marT="9525" marB="0" anchor="ctr"/>
                </a:tc>
                <a:extLst>
                  <a:ext uri="{0D108BD9-81ED-4DB2-BD59-A6C34878D82A}">
                    <a16:rowId xmlns:a16="http://schemas.microsoft.com/office/drawing/2014/main" val="10004"/>
                  </a:ext>
                </a:extLst>
              </a:tr>
              <a:tr h="370840">
                <a:tc>
                  <a:txBody>
                    <a:bodyPr/>
                    <a:lstStyle/>
                    <a:p>
                      <a:pPr algn="l" fontAlgn="b"/>
                      <a:r>
                        <a:rPr lang="en-US" sz="1400" b="0" i="0" u="none" strike="noStrike">
                          <a:solidFill>
                            <a:srgbClr val="000000"/>
                          </a:solidFill>
                          <a:effectLst/>
                          <a:latin typeface="+mj-lt"/>
                        </a:rPr>
                        <a:t>12300</a:t>
                      </a:r>
                    </a:p>
                  </a:txBody>
                  <a:tcPr marL="9525" marR="9525" marT="9525" marB="0" anchor="ctr"/>
                </a:tc>
                <a:tc>
                  <a:txBody>
                    <a:bodyPr/>
                    <a:lstStyle/>
                    <a:p>
                      <a:pPr algn="l" fontAlgn="b"/>
                      <a:r>
                        <a:rPr lang="en-US" sz="1400" b="0" i="0" u="none" strike="noStrike" dirty="0">
                          <a:solidFill>
                            <a:srgbClr val="000000"/>
                          </a:solidFill>
                          <a:effectLst/>
                          <a:latin typeface="+mj-lt"/>
                        </a:rPr>
                        <a:t>22723922.28</a:t>
                      </a:r>
                    </a:p>
                  </a:txBody>
                  <a:tcPr marL="9525" marR="9525" marT="9525" marB="0" anchor="ctr"/>
                </a:tc>
                <a:extLst>
                  <a:ext uri="{0D108BD9-81ED-4DB2-BD59-A6C34878D82A}">
                    <a16:rowId xmlns:a16="http://schemas.microsoft.com/office/drawing/2014/main" val="10005"/>
                  </a:ext>
                </a:extLst>
              </a:tr>
              <a:tr h="370840">
                <a:tc>
                  <a:txBody>
                    <a:bodyPr/>
                    <a:lstStyle/>
                    <a:p>
                      <a:pPr algn="l" fontAlgn="b"/>
                      <a:r>
                        <a:rPr lang="en-US" sz="1400" b="0" i="0" u="none" strike="noStrike">
                          <a:solidFill>
                            <a:srgbClr val="000000"/>
                          </a:solidFill>
                          <a:effectLst/>
                          <a:latin typeface="+mj-lt"/>
                        </a:rPr>
                        <a:t>12308</a:t>
                      </a:r>
                    </a:p>
                  </a:txBody>
                  <a:tcPr marL="9525" marR="9525" marT="9525" marB="0" anchor="ctr"/>
                </a:tc>
                <a:tc>
                  <a:txBody>
                    <a:bodyPr/>
                    <a:lstStyle/>
                    <a:p>
                      <a:pPr algn="l" fontAlgn="b"/>
                      <a:r>
                        <a:rPr lang="en-US" sz="1400" b="0" i="0" u="none" strike="noStrike" dirty="0">
                          <a:solidFill>
                            <a:srgbClr val="000000"/>
                          </a:solidFill>
                          <a:effectLst/>
                          <a:latin typeface="+mj-lt"/>
                        </a:rPr>
                        <a:t>22608339.15</a:t>
                      </a:r>
                    </a:p>
                  </a:txBody>
                  <a:tcPr marL="9525" marR="9525" marT="9525" marB="0" anchor="ctr"/>
                </a:tc>
                <a:extLst>
                  <a:ext uri="{0D108BD9-81ED-4DB2-BD59-A6C34878D82A}">
                    <a16:rowId xmlns:a16="http://schemas.microsoft.com/office/drawing/2014/main" val="10006"/>
                  </a:ext>
                </a:extLst>
              </a:tr>
              <a:tr h="370840">
                <a:tc>
                  <a:txBody>
                    <a:bodyPr/>
                    <a:lstStyle/>
                    <a:p>
                      <a:pPr algn="l" fontAlgn="b"/>
                      <a:r>
                        <a:rPr lang="en-US" sz="1400" b="0" i="0" u="none" strike="noStrike">
                          <a:solidFill>
                            <a:srgbClr val="000000"/>
                          </a:solidFill>
                          <a:effectLst/>
                          <a:latin typeface="+mj-lt"/>
                        </a:rPr>
                        <a:t>12321</a:t>
                      </a:r>
                    </a:p>
                  </a:txBody>
                  <a:tcPr marL="9525" marR="9525" marT="9525" marB="0" anchor="ctr"/>
                </a:tc>
                <a:tc>
                  <a:txBody>
                    <a:bodyPr/>
                    <a:lstStyle/>
                    <a:p>
                      <a:pPr algn="l" fontAlgn="b"/>
                      <a:r>
                        <a:rPr lang="en-US" sz="1400" b="0" i="0" u="none" strike="noStrike" dirty="0">
                          <a:solidFill>
                            <a:srgbClr val="000000"/>
                          </a:solidFill>
                          <a:effectLst/>
                          <a:latin typeface="+mj-lt"/>
                        </a:rPr>
                        <a:t>22606299.55</a:t>
                      </a:r>
                    </a:p>
                  </a:txBody>
                  <a:tcPr marL="9525" marR="9525" marT="9525" marB="0" anchor="ctr"/>
                </a:tc>
                <a:extLst>
                  <a:ext uri="{0D108BD9-81ED-4DB2-BD59-A6C34878D82A}">
                    <a16:rowId xmlns:a16="http://schemas.microsoft.com/office/drawing/2014/main" val="10007"/>
                  </a:ext>
                </a:extLst>
              </a:tr>
              <a:tr h="370840">
                <a:tc>
                  <a:txBody>
                    <a:bodyPr/>
                    <a:lstStyle/>
                    <a:p>
                      <a:pPr algn="l" fontAlgn="b"/>
                      <a:r>
                        <a:rPr lang="en-US" sz="1400" b="0" i="0" u="none" strike="noStrike">
                          <a:solidFill>
                            <a:srgbClr val="000000"/>
                          </a:solidFill>
                          <a:effectLst/>
                          <a:latin typeface="+mj-lt"/>
                        </a:rPr>
                        <a:t>12307</a:t>
                      </a:r>
                    </a:p>
                  </a:txBody>
                  <a:tcPr marL="9525" marR="9525" marT="9525" marB="0" anchor="ctr"/>
                </a:tc>
                <a:tc>
                  <a:txBody>
                    <a:bodyPr/>
                    <a:lstStyle/>
                    <a:p>
                      <a:pPr algn="l" fontAlgn="b"/>
                      <a:r>
                        <a:rPr lang="en-US" sz="1400" b="0" i="0" u="none" strike="noStrike" dirty="0">
                          <a:solidFill>
                            <a:srgbClr val="000000"/>
                          </a:solidFill>
                          <a:effectLst/>
                          <a:latin typeface="+mj-lt"/>
                        </a:rPr>
                        <a:t>22605394.98</a:t>
                      </a:r>
                    </a:p>
                  </a:txBody>
                  <a:tcPr marL="9525" marR="9525" marT="9525" marB="0" anchor="ctr"/>
                </a:tc>
                <a:extLst>
                  <a:ext uri="{0D108BD9-81ED-4DB2-BD59-A6C34878D82A}">
                    <a16:rowId xmlns:a16="http://schemas.microsoft.com/office/drawing/2014/main" val="10008"/>
                  </a:ext>
                </a:extLst>
              </a:tr>
              <a:tr h="370840">
                <a:tc>
                  <a:txBody>
                    <a:bodyPr/>
                    <a:lstStyle/>
                    <a:p>
                      <a:pPr algn="l" fontAlgn="b"/>
                      <a:r>
                        <a:rPr lang="en-US" sz="1400" b="0" i="0" u="none" strike="noStrike">
                          <a:solidFill>
                            <a:srgbClr val="000000"/>
                          </a:solidFill>
                          <a:effectLst/>
                          <a:latin typeface="+mj-lt"/>
                        </a:rPr>
                        <a:t>12296</a:t>
                      </a:r>
                    </a:p>
                  </a:txBody>
                  <a:tcPr marL="9525" marR="9525" marT="9525" marB="0" anchor="ctr"/>
                </a:tc>
                <a:tc>
                  <a:txBody>
                    <a:bodyPr/>
                    <a:lstStyle/>
                    <a:p>
                      <a:pPr algn="l" fontAlgn="b"/>
                      <a:r>
                        <a:rPr lang="en-US" sz="1400" b="0" i="0" u="none" strike="noStrike" dirty="0">
                          <a:solidFill>
                            <a:srgbClr val="000000"/>
                          </a:solidFill>
                          <a:effectLst/>
                          <a:latin typeface="+mj-lt"/>
                        </a:rPr>
                        <a:t>22604932.74</a:t>
                      </a:r>
                    </a:p>
                  </a:txBody>
                  <a:tcPr marL="9525" marR="9525" marT="9525" marB="0" anchor="ctr"/>
                </a:tc>
                <a:extLst>
                  <a:ext uri="{0D108BD9-81ED-4DB2-BD59-A6C34878D82A}">
                    <a16:rowId xmlns:a16="http://schemas.microsoft.com/office/drawing/2014/main" val="10009"/>
                  </a:ext>
                </a:extLst>
              </a:tr>
            </a:tbl>
          </a:graphicData>
        </a:graphic>
      </p:graphicFrame>
      <p:sp>
        <p:nvSpPr>
          <p:cNvPr id="6" name="TextBox 5"/>
          <p:cNvSpPr txBox="1"/>
          <p:nvPr/>
        </p:nvSpPr>
        <p:spPr>
          <a:xfrm>
            <a:off x="3133838" y="6450031"/>
            <a:ext cx="1984839" cy="276999"/>
          </a:xfrm>
          <a:prstGeom prst="rect">
            <a:avLst/>
          </a:prstGeom>
          <a:noFill/>
        </p:spPr>
        <p:txBody>
          <a:bodyPr wrap="none" rtlCol="0">
            <a:spAutoFit/>
          </a:bodyPr>
          <a:lstStyle/>
          <a:p>
            <a:r>
              <a:rPr lang="en-US" sz="1200" i="1" dirty="0"/>
              <a:t>Top customers by orders</a:t>
            </a:r>
          </a:p>
        </p:txBody>
      </p:sp>
      <p:sp>
        <p:nvSpPr>
          <p:cNvPr id="7" name="TextBox 6"/>
          <p:cNvSpPr txBox="1"/>
          <p:nvPr/>
        </p:nvSpPr>
        <p:spPr>
          <a:xfrm>
            <a:off x="7637172" y="4997003"/>
            <a:ext cx="1880643" cy="276999"/>
          </a:xfrm>
          <a:prstGeom prst="rect">
            <a:avLst/>
          </a:prstGeom>
          <a:noFill/>
        </p:spPr>
        <p:txBody>
          <a:bodyPr wrap="none" rtlCol="0">
            <a:spAutoFit/>
          </a:bodyPr>
          <a:lstStyle/>
          <a:p>
            <a:r>
              <a:rPr lang="en-US" sz="1200" i="1" dirty="0"/>
              <a:t>Top customers by sales</a:t>
            </a:r>
          </a:p>
        </p:txBody>
      </p:sp>
    </p:spTree>
    <p:extLst>
      <p:ext uri="{BB962C8B-B14F-4D97-AF65-F5344CB8AC3E}">
        <p14:creationId xmlns:p14="http://schemas.microsoft.com/office/powerpoint/2010/main" val="17947112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140</TotalTime>
  <Words>524</Words>
  <Application>Microsoft Office PowerPoint</Application>
  <PresentationFormat>Widescreen</PresentationFormat>
  <Paragraphs>163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Sales Performance Analysis</vt:lpstr>
      <vt:lpstr>Overall Business Performance (2011-2013)</vt:lpstr>
      <vt:lpstr>Sales revenue through months</vt:lpstr>
      <vt:lpstr>Product Analysis</vt:lpstr>
      <vt:lpstr>Product Analysis</vt:lpstr>
      <vt:lpstr>Sales Territory Analysis </vt:lpstr>
      <vt:lpstr>Sales by Customers</vt:lpstr>
      <vt:lpstr>Sales by Customers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Diệu Hương</dc:creator>
  <cp:lastModifiedBy>Nguyen Huong</cp:lastModifiedBy>
  <cp:revision>11</cp:revision>
  <dcterms:created xsi:type="dcterms:W3CDTF">2021-06-04T06:08:05Z</dcterms:created>
  <dcterms:modified xsi:type="dcterms:W3CDTF">2023-09-15T09:27:45Z</dcterms:modified>
</cp:coreProperties>
</file>