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95" r:id="rId4"/>
    <p:sldId id="296" r:id="rId5"/>
    <p:sldId id="297" r:id="rId6"/>
    <p:sldId id="259" r:id="rId7"/>
    <p:sldId id="298" r:id="rId8"/>
    <p:sldId id="299" r:id="rId9"/>
    <p:sldId id="258" r:id="rId10"/>
    <p:sldId id="300" r:id="rId11"/>
    <p:sldId id="260" r:id="rId12"/>
    <p:sldId id="262" r:id="rId13"/>
    <p:sldId id="301" r:id="rId14"/>
    <p:sldId id="302" r:id="rId15"/>
  </p:sldIdLst>
  <p:sldSz cx="9144000" cy="5143500" type="screen16x9"/>
  <p:notesSz cx="6858000" cy="9144000"/>
  <p:embeddedFontLst>
    <p:embeddedFont>
      <p:font typeface="Montserrat" panose="020B0604020202020204" charset="0"/>
      <p:regular r:id="rId17"/>
      <p:bold r:id="rId18"/>
      <p:italic r:id="rId19"/>
      <p:boldItalic r:id="rId20"/>
    </p:embeddedFont>
    <p:embeddedFont>
      <p:font typeface="Roboto"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198A39-FE34-456D-92B8-E56C18F1867B}">
  <a:tblStyle styleId="{AF198A39-FE34-456D-92B8-E56C18F1867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C3BD32D-4116-4194-91CF-7AF0FA3D27E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5886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018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c90258b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bc90258b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6062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835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782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769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7655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686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pic>
        <p:nvPicPr>
          <p:cNvPr id="10" name="Google Shape;10;p2" descr="aemelia_icons.png"/>
          <p:cNvPicPr preferRelativeResize="0"/>
          <p:nvPr/>
        </p:nvPicPr>
        <p:blipFill rotWithShape="1">
          <a:blip r:embed="rId2">
            <a:alphaModFix amt="40000"/>
          </a:blip>
          <a:srcRect t="30860" b="30860"/>
          <a:stretch/>
        </p:blipFill>
        <p:spPr>
          <a:xfrm>
            <a:off x="0" y="-2"/>
            <a:ext cx="9144000" cy="1968874"/>
          </a:xfrm>
          <a:prstGeom prst="rect">
            <a:avLst/>
          </a:prstGeom>
          <a:noFill/>
          <a:ln>
            <a:noFill/>
          </a:ln>
        </p:spPr>
      </p:pic>
      <p:sp>
        <p:nvSpPr>
          <p:cNvPr id="11" name="Google Shape;11;p2"/>
          <p:cNvSpPr txBox="1">
            <a:spLocks noGrp="1"/>
          </p:cNvSpPr>
          <p:nvPr>
            <p:ph type="ctrTitle"/>
          </p:nvPr>
        </p:nvSpPr>
        <p:spPr>
          <a:xfrm>
            <a:off x="2786525" y="1968875"/>
            <a:ext cx="5859600" cy="27663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aemelia_icons.png"/>
          <p:cNvPicPr preferRelativeResize="0"/>
          <p:nvPr/>
        </p:nvPicPr>
        <p:blipFill rotWithShape="1">
          <a:blip r:embed="rId2">
            <a:alphaModFix amt="20000"/>
          </a:blip>
          <a:srcRect t="30860" b="30860"/>
          <a:stretch/>
        </p:blipFill>
        <p:spPr>
          <a:xfrm>
            <a:off x="0" y="-2"/>
            <a:ext cx="9144000" cy="1968874"/>
          </a:xfrm>
          <a:prstGeom prst="rect">
            <a:avLst/>
          </a:prstGeom>
          <a:noFill/>
          <a:ln>
            <a:noFill/>
          </a:ln>
        </p:spPr>
      </p:pic>
      <p:sp>
        <p:nvSpPr>
          <p:cNvPr id="14" name="Google Shape;14;p3"/>
          <p:cNvSpPr txBox="1">
            <a:spLocks noGrp="1"/>
          </p:cNvSpPr>
          <p:nvPr>
            <p:ph type="ctrTitle"/>
          </p:nvPr>
        </p:nvSpPr>
        <p:spPr>
          <a:xfrm>
            <a:off x="2970175" y="3107350"/>
            <a:ext cx="57927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4800"/>
              <a:buNone/>
              <a:defRPr sz="4800">
                <a:solidFill>
                  <a:schemeClr val="dk1"/>
                </a:solidFill>
              </a:defRPr>
            </a:lvl1pPr>
            <a:lvl2pPr lvl="1" algn="r" rtl="0">
              <a:spcBef>
                <a:spcPts val="0"/>
              </a:spcBef>
              <a:spcAft>
                <a:spcPts val="0"/>
              </a:spcAft>
              <a:buClr>
                <a:schemeClr val="dk1"/>
              </a:buClr>
              <a:buSzPts val="4800"/>
              <a:buNone/>
              <a:defRPr sz="4800">
                <a:solidFill>
                  <a:schemeClr val="dk1"/>
                </a:solidFill>
              </a:defRPr>
            </a:lvl2pPr>
            <a:lvl3pPr lvl="2" algn="r" rtl="0">
              <a:spcBef>
                <a:spcPts val="0"/>
              </a:spcBef>
              <a:spcAft>
                <a:spcPts val="0"/>
              </a:spcAft>
              <a:buClr>
                <a:schemeClr val="dk1"/>
              </a:buClr>
              <a:buSzPts val="4800"/>
              <a:buNone/>
              <a:defRPr sz="4800">
                <a:solidFill>
                  <a:schemeClr val="dk1"/>
                </a:solidFill>
              </a:defRPr>
            </a:lvl3pPr>
            <a:lvl4pPr lvl="3" algn="r" rtl="0">
              <a:spcBef>
                <a:spcPts val="0"/>
              </a:spcBef>
              <a:spcAft>
                <a:spcPts val="0"/>
              </a:spcAft>
              <a:buClr>
                <a:schemeClr val="dk1"/>
              </a:buClr>
              <a:buSzPts val="4800"/>
              <a:buNone/>
              <a:defRPr sz="4800">
                <a:solidFill>
                  <a:schemeClr val="dk1"/>
                </a:solidFill>
              </a:defRPr>
            </a:lvl4pPr>
            <a:lvl5pPr lvl="4" algn="r" rtl="0">
              <a:spcBef>
                <a:spcPts val="0"/>
              </a:spcBef>
              <a:spcAft>
                <a:spcPts val="0"/>
              </a:spcAft>
              <a:buClr>
                <a:schemeClr val="dk1"/>
              </a:buClr>
              <a:buSzPts val="4800"/>
              <a:buNone/>
              <a:defRPr sz="4800">
                <a:solidFill>
                  <a:schemeClr val="dk1"/>
                </a:solidFill>
              </a:defRPr>
            </a:lvl5pPr>
            <a:lvl6pPr lvl="5" algn="r" rtl="0">
              <a:spcBef>
                <a:spcPts val="0"/>
              </a:spcBef>
              <a:spcAft>
                <a:spcPts val="0"/>
              </a:spcAft>
              <a:buClr>
                <a:schemeClr val="dk1"/>
              </a:buClr>
              <a:buSzPts val="4800"/>
              <a:buNone/>
              <a:defRPr sz="4800">
                <a:solidFill>
                  <a:schemeClr val="dk1"/>
                </a:solidFill>
              </a:defRPr>
            </a:lvl6pPr>
            <a:lvl7pPr lvl="6" algn="r" rtl="0">
              <a:spcBef>
                <a:spcPts val="0"/>
              </a:spcBef>
              <a:spcAft>
                <a:spcPts val="0"/>
              </a:spcAft>
              <a:buClr>
                <a:schemeClr val="dk1"/>
              </a:buClr>
              <a:buSzPts val="4800"/>
              <a:buNone/>
              <a:defRPr sz="4800">
                <a:solidFill>
                  <a:schemeClr val="dk1"/>
                </a:solidFill>
              </a:defRPr>
            </a:lvl7pPr>
            <a:lvl8pPr lvl="7" algn="r" rtl="0">
              <a:spcBef>
                <a:spcPts val="0"/>
              </a:spcBef>
              <a:spcAft>
                <a:spcPts val="0"/>
              </a:spcAft>
              <a:buClr>
                <a:schemeClr val="dk1"/>
              </a:buClr>
              <a:buSzPts val="4800"/>
              <a:buNone/>
              <a:defRPr sz="4800">
                <a:solidFill>
                  <a:schemeClr val="dk1"/>
                </a:solidFill>
              </a:defRPr>
            </a:lvl8pPr>
            <a:lvl9pPr lvl="8" algn="r" rtl="0">
              <a:spcBef>
                <a:spcPts val="0"/>
              </a:spcBef>
              <a:spcAft>
                <a:spcPts val="0"/>
              </a:spcAft>
              <a:buClr>
                <a:schemeClr val="dk1"/>
              </a:buClr>
              <a:buSzPts val="4800"/>
              <a:buNone/>
              <a:defRPr sz="4800">
                <a:solidFill>
                  <a:schemeClr val="dk1"/>
                </a:solidFill>
              </a:defRPr>
            </a:lvl9pPr>
          </a:lstStyle>
          <a:p>
            <a:endParaRPr/>
          </a:p>
        </p:txBody>
      </p:sp>
      <p:sp>
        <p:nvSpPr>
          <p:cNvPr id="15" name="Google Shape;15;p3"/>
          <p:cNvSpPr txBox="1">
            <a:spLocks noGrp="1"/>
          </p:cNvSpPr>
          <p:nvPr>
            <p:ph type="subTitle" idx="1"/>
          </p:nvPr>
        </p:nvSpPr>
        <p:spPr>
          <a:xfrm>
            <a:off x="2970175" y="3906852"/>
            <a:ext cx="5792700" cy="784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2400"/>
              <a:buNone/>
              <a:defRPr sz="2400">
                <a:solidFill>
                  <a:schemeClr val="accent1"/>
                </a:solidFill>
              </a:defRPr>
            </a:lvl1pPr>
            <a:lvl2pPr lvl="1" algn="r" rtl="0">
              <a:spcBef>
                <a:spcPts val="0"/>
              </a:spcBef>
              <a:spcAft>
                <a:spcPts val="0"/>
              </a:spcAft>
              <a:buClr>
                <a:schemeClr val="accent1"/>
              </a:buClr>
              <a:buSzPts val="2400"/>
              <a:buNone/>
              <a:defRPr>
                <a:solidFill>
                  <a:schemeClr val="accent1"/>
                </a:solidFill>
              </a:defRPr>
            </a:lvl2pPr>
            <a:lvl3pPr lvl="2" algn="r" rtl="0">
              <a:spcBef>
                <a:spcPts val="0"/>
              </a:spcBef>
              <a:spcAft>
                <a:spcPts val="0"/>
              </a:spcAft>
              <a:buClr>
                <a:schemeClr val="accent1"/>
              </a:buClr>
              <a:buSzPts val="2400"/>
              <a:buNone/>
              <a:defRPr>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endParaRPr/>
          </a:p>
        </p:txBody>
      </p:sp>
      <p:sp>
        <p:nvSpPr>
          <p:cNvPr id="16" name="Google Shape;16;p3"/>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aemelia_icons.png"/>
          <p:cNvPicPr preferRelativeResize="0"/>
          <p:nvPr/>
        </p:nvPicPr>
        <p:blipFill rotWithShape="1">
          <a:blip r:embed="rId2">
            <a:alphaModFix amt="20000"/>
          </a:blip>
          <a:src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784250" y="222075"/>
            <a:ext cx="6549300" cy="2607300"/>
          </a:xfrm>
          <a:prstGeom prst="rect">
            <a:avLst/>
          </a:prstGeom>
        </p:spPr>
        <p:txBody>
          <a:bodyPr spcFirstLastPara="1" wrap="square" lIns="91425" tIns="91425" rIns="91425" bIns="91425" anchor="t" anchorCtr="0">
            <a:noAutofit/>
          </a:bodyPr>
          <a:lstStyle>
            <a:lvl1pPr marL="457200" lvl="0" indent="-482600" rtl="0">
              <a:spcBef>
                <a:spcPts val="600"/>
              </a:spcBef>
              <a:spcAft>
                <a:spcPts val="0"/>
              </a:spcAft>
              <a:buSzPts val="4000"/>
              <a:buChar char="▸"/>
              <a:defRPr sz="4000" b="1" i="1"/>
            </a:lvl1pPr>
            <a:lvl2pPr marL="914400" lvl="1" indent="-482600" rtl="0">
              <a:spcBef>
                <a:spcPts val="0"/>
              </a:spcBef>
              <a:spcAft>
                <a:spcPts val="0"/>
              </a:spcAft>
              <a:buSzPts val="4000"/>
              <a:buChar char="▹"/>
              <a:defRPr sz="4000" b="1" i="1"/>
            </a:lvl2pPr>
            <a:lvl3pPr marL="1371600" lvl="2" indent="-482600" rtl="0">
              <a:spcBef>
                <a:spcPts val="0"/>
              </a:spcBef>
              <a:spcAft>
                <a:spcPts val="0"/>
              </a:spcAft>
              <a:buSzPts val="4000"/>
              <a:buChar char="■"/>
              <a:defRPr sz="4000" b="1" i="1"/>
            </a:lvl3pPr>
            <a:lvl4pPr marL="1828800" lvl="3" indent="-482600" rtl="0">
              <a:spcBef>
                <a:spcPts val="0"/>
              </a:spcBef>
              <a:spcAft>
                <a:spcPts val="0"/>
              </a:spcAft>
              <a:buSzPts val="4000"/>
              <a:buChar char="●"/>
              <a:defRPr sz="4000" b="1" i="1"/>
            </a:lvl4pPr>
            <a:lvl5pPr marL="2286000" lvl="4" indent="-482600" rtl="0">
              <a:spcBef>
                <a:spcPts val="0"/>
              </a:spcBef>
              <a:spcAft>
                <a:spcPts val="0"/>
              </a:spcAft>
              <a:buSzPts val="4000"/>
              <a:buChar char="○"/>
              <a:defRPr sz="4000" b="1" i="1"/>
            </a:lvl5pPr>
            <a:lvl6pPr marL="2743200" lvl="5" indent="-482600" rtl="0">
              <a:spcBef>
                <a:spcPts val="0"/>
              </a:spcBef>
              <a:spcAft>
                <a:spcPts val="0"/>
              </a:spcAft>
              <a:buSzPts val="4000"/>
              <a:buChar char="■"/>
              <a:defRPr sz="4000" b="1" i="1"/>
            </a:lvl6pPr>
            <a:lvl7pPr marL="3200400" lvl="6" indent="-482600" rtl="0">
              <a:spcBef>
                <a:spcPts val="0"/>
              </a:spcBef>
              <a:spcAft>
                <a:spcPts val="0"/>
              </a:spcAft>
              <a:buSzPts val="4000"/>
              <a:buChar char="●"/>
              <a:defRPr sz="4000" b="1" i="1"/>
            </a:lvl7pPr>
            <a:lvl8pPr marL="3657600" lvl="7" indent="-482600" rtl="0">
              <a:spcBef>
                <a:spcPts val="0"/>
              </a:spcBef>
              <a:spcAft>
                <a:spcPts val="0"/>
              </a:spcAft>
              <a:buSzPts val="4000"/>
              <a:buChar char="○"/>
              <a:defRPr sz="4000" b="1" i="1"/>
            </a:lvl8pPr>
            <a:lvl9pPr marL="4114800" lvl="8" indent="-482600">
              <a:spcBef>
                <a:spcPts val="0"/>
              </a:spcBef>
              <a:spcAft>
                <a:spcPts val="0"/>
              </a:spcAft>
              <a:buSzPts val="4000"/>
              <a:buChar char="■"/>
              <a:defRPr sz="4000" b="1" i="1"/>
            </a:lvl9pPr>
          </a:lstStyle>
          <a:p>
            <a:endParaRPr/>
          </a:p>
        </p:txBody>
      </p:sp>
      <p:sp>
        <p:nvSpPr>
          <p:cNvPr id="20" name="Google Shape;20;p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accent1"/>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6"/>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2544225"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2" name="Google Shape;32;p6"/>
          <p:cNvSpPr txBox="1">
            <a:spLocks noGrp="1"/>
          </p:cNvSpPr>
          <p:nvPr>
            <p:ph type="body" idx="2"/>
          </p:nvPr>
        </p:nvSpPr>
        <p:spPr>
          <a:xfrm>
            <a:off x="5705276"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Google Shape;33;p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chemeClr val="accent1"/>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3"/>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3"/>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3"/>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lvl="0">
              <a:buNone/>
              <a:defRPr sz="9600" b="1">
                <a:solidFill>
                  <a:schemeClr val="accent2"/>
                </a:solidFill>
                <a:latin typeface="Montserrat"/>
                <a:ea typeface="Montserrat"/>
                <a:cs typeface="Montserrat"/>
                <a:sym typeface="Montserrat"/>
              </a:defRPr>
            </a:lvl1pPr>
            <a:lvl2pPr lvl="1">
              <a:buNone/>
              <a:defRPr sz="9600" b="1">
                <a:solidFill>
                  <a:schemeClr val="accent2"/>
                </a:solidFill>
                <a:latin typeface="Montserrat"/>
                <a:ea typeface="Montserrat"/>
                <a:cs typeface="Montserrat"/>
                <a:sym typeface="Montserrat"/>
              </a:defRPr>
            </a:lvl2pPr>
            <a:lvl3pPr lvl="2">
              <a:buNone/>
              <a:defRPr sz="9600" b="1">
                <a:solidFill>
                  <a:schemeClr val="accent2"/>
                </a:solidFill>
                <a:latin typeface="Montserrat"/>
                <a:ea typeface="Montserrat"/>
                <a:cs typeface="Montserrat"/>
                <a:sym typeface="Montserrat"/>
              </a:defRPr>
            </a:lvl3pPr>
            <a:lvl4pPr lvl="3">
              <a:buNone/>
              <a:defRPr sz="9600" b="1">
                <a:solidFill>
                  <a:schemeClr val="accent2"/>
                </a:solidFill>
                <a:latin typeface="Montserrat"/>
                <a:ea typeface="Montserrat"/>
                <a:cs typeface="Montserrat"/>
                <a:sym typeface="Montserrat"/>
              </a:defRPr>
            </a:lvl4pPr>
            <a:lvl5pPr lvl="4">
              <a:buNone/>
              <a:defRPr sz="9600" b="1">
                <a:solidFill>
                  <a:schemeClr val="accent2"/>
                </a:solidFill>
                <a:latin typeface="Montserrat"/>
                <a:ea typeface="Montserrat"/>
                <a:cs typeface="Montserrat"/>
                <a:sym typeface="Montserrat"/>
              </a:defRPr>
            </a:lvl5pPr>
            <a:lvl6pPr lvl="5">
              <a:buNone/>
              <a:defRPr sz="9600" b="1">
                <a:solidFill>
                  <a:schemeClr val="accent2"/>
                </a:solidFill>
                <a:latin typeface="Montserrat"/>
                <a:ea typeface="Montserrat"/>
                <a:cs typeface="Montserrat"/>
                <a:sym typeface="Montserrat"/>
              </a:defRPr>
            </a:lvl6pPr>
            <a:lvl7pPr lvl="6">
              <a:buNone/>
              <a:defRPr sz="9600" b="1">
                <a:solidFill>
                  <a:schemeClr val="accent2"/>
                </a:solidFill>
                <a:latin typeface="Montserrat"/>
                <a:ea typeface="Montserrat"/>
                <a:cs typeface="Montserrat"/>
                <a:sym typeface="Montserrat"/>
              </a:defRPr>
            </a:lvl7pPr>
            <a:lvl8pPr lvl="7">
              <a:buNone/>
              <a:defRPr sz="9600" b="1">
                <a:solidFill>
                  <a:schemeClr val="accent2"/>
                </a:solidFill>
                <a:latin typeface="Montserrat"/>
                <a:ea typeface="Montserrat"/>
                <a:cs typeface="Montserrat"/>
                <a:sym typeface="Montserrat"/>
              </a:defRPr>
            </a:lvl8pPr>
            <a:lvl9pPr lvl="8">
              <a:buNone/>
              <a:defRPr sz="9600" b="1">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1pPr>
            <a:lvl2pPr lvl="1">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2pPr>
            <a:lvl3pPr lvl="2">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3pPr>
            <a:lvl4pPr lvl="3">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4pPr>
            <a:lvl5pPr lvl="4">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5pPr>
            <a:lvl6pPr lvl="5">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6pPr>
            <a:lvl7pPr lvl="6">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7pPr>
            <a:lvl8pPr lvl="7">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8pPr>
            <a:lvl9pPr lvl="8">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14.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1.bin"/><Relationship Id="rId4" Type="http://schemas.openxmlformats.org/officeDocument/2006/relationships/hyperlink" Target="https://app.powerbi.com/groups/me/reports/2fhttps:/app.powerbi.com/groups/me/reports/2f8461c2-e6f9-48ee-9dea-ca7ecf86b124?ctid=07acb355-56bc-489b-b98c-8fea440460e8&amp;pbi_source=linkShare&amp;fromEntryPoint=shar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690425" y="1698711"/>
            <a:ext cx="7498800" cy="2766300"/>
          </a:xfrm>
          <a:prstGeom prst="rect">
            <a:avLst/>
          </a:prstGeom>
        </p:spPr>
        <p:txBody>
          <a:bodyPr spcFirstLastPara="1" wrap="square" lIns="91425" tIns="91425" rIns="91425" bIns="91425" anchor="b" anchorCtr="0">
            <a:noAutofit/>
          </a:bodyPr>
          <a:lstStyle/>
          <a:p>
            <a:pPr lvl="0" algn="ctr"/>
            <a:r>
              <a:rPr lang="en-GB" dirty="0" err="1">
                <a:solidFill>
                  <a:schemeClr val="accent1">
                    <a:lumMod val="50000"/>
                  </a:schemeClr>
                </a:solidFill>
              </a:rPr>
              <a:t>Kasatria</a:t>
            </a:r>
            <a:r>
              <a:rPr lang="en-GB" dirty="0">
                <a:solidFill>
                  <a:schemeClr val="accent1">
                    <a:lumMod val="50000"/>
                  </a:schemeClr>
                </a:solidFill>
              </a:rPr>
              <a:t> Entrance </a:t>
            </a:r>
            <a:r>
              <a:rPr lang="en-GB" dirty="0" smtClean="0">
                <a:solidFill>
                  <a:schemeClr val="accent1">
                    <a:lumMod val="50000"/>
                  </a:schemeClr>
                </a:solidFill>
              </a:rPr>
              <a:t>Test</a:t>
            </a:r>
            <a:r>
              <a:rPr lang="en-GB" dirty="0" smtClean="0"/>
              <a:t/>
            </a:r>
            <a:br>
              <a:rPr lang="en-GB" dirty="0" smtClean="0"/>
            </a:br>
            <a:r>
              <a:rPr lang="en-GB" sz="4400" dirty="0" smtClean="0">
                <a:solidFill>
                  <a:schemeClr val="accent1">
                    <a:lumMod val="50000"/>
                  </a:schemeClr>
                </a:solidFill>
              </a:rPr>
              <a:t>Data Analyst</a:t>
            </a:r>
            <a:r>
              <a:rPr lang="en-GB" dirty="0"/>
              <a:t/>
            </a:r>
            <a:br>
              <a:rPr lang="en-GB" dirty="0"/>
            </a:br>
            <a:r>
              <a:rPr lang="en-GB" sz="3600" dirty="0" smtClean="0"/>
              <a:t>Nguyen Thu </a:t>
            </a:r>
            <a:r>
              <a:rPr lang="en-GB" sz="3600" dirty="0" err="1" smtClean="0"/>
              <a:t>Huong</a:t>
            </a:r>
            <a:endParaRPr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20" name="Google Shape;83;p16"/>
          <p:cNvSpPr txBox="1">
            <a:spLocks/>
          </p:cNvSpPr>
          <p:nvPr/>
        </p:nvSpPr>
        <p:spPr>
          <a:xfrm>
            <a:off x="831272" y="23311"/>
            <a:ext cx="7910820" cy="5160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9pPr>
          </a:lstStyle>
          <a:p>
            <a:pPr algn="l"/>
            <a:r>
              <a:rPr lang="en-US" sz="1800" dirty="0" smtClean="0"/>
              <a:t>Evaluate </a:t>
            </a:r>
            <a:r>
              <a:rPr lang="en-US" sz="1800" dirty="0"/>
              <a:t>business </a:t>
            </a:r>
            <a:r>
              <a:rPr lang="en-US" sz="1800" dirty="0" smtClean="0"/>
              <a:t>situation from dashboard </a:t>
            </a:r>
            <a:r>
              <a:rPr lang="en-US" sz="1200" dirty="0" smtClean="0"/>
              <a:t>(Method: Power BI)</a:t>
            </a:r>
            <a:endParaRPr lang="en-US" sz="1200" dirty="0"/>
          </a:p>
        </p:txBody>
      </p:sp>
      <p:sp>
        <p:nvSpPr>
          <p:cNvPr id="21" name="Google Shape;85;p16"/>
          <p:cNvSpPr txBox="1">
            <a:spLocks/>
          </p:cNvSpPr>
          <p:nvPr/>
        </p:nvSpPr>
        <p:spPr>
          <a:xfrm>
            <a:off x="-1" y="-146884"/>
            <a:ext cx="1662546" cy="8564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2pPr>
            <a:lvl3pPr marR="0" lvl="2"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3pPr>
            <a:lvl4pPr marR="0" lvl="3"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4pPr>
            <a:lvl5pPr marR="0" lvl="4"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5pPr>
            <a:lvl6pPr marR="0" lvl="5"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6pPr>
            <a:lvl7pPr marR="0" lvl="6"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7pPr>
            <a:lvl8pPr marR="0" lvl="7"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8pPr>
            <a:lvl9pPr marR="0" lvl="8"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9pPr>
          </a:lstStyle>
          <a:p>
            <a:r>
              <a:rPr lang="en" sz="4400" dirty="0" smtClean="0"/>
              <a:t>7.1</a:t>
            </a:r>
            <a:endParaRPr lang="en" sz="4400" dirty="0"/>
          </a:p>
        </p:txBody>
      </p:sp>
      <p:pic>
        <p:nvPicPr>
          <p:cNvPr id="7" name="Picture 6"/>
          <p:cNvPicPr>
            <a:picLocks noChangeAspect="1"/>
          </p:cNvPicPr>
          <p:nvPr/>
        </p:nvPicPr>
        <p:blipFill>
          <a:blip r:embed="rId3"/>
          <a:stretch>
            <a:fillRect/>
          </a:stretch>
        </p:blipFill>
        <p:spPr>
          <a:xfrm>
            <a:off x="363682" y="539342"/>
            <a:ext cx="8478982" cy="4604158"/>
          </a:xfrm>
          <a:prstGeom prst="rect">
            <a:avLst/>
          </a:prstGeom>
        </p:spPr>
      </p:pic>
    </p:spTree>
    <p:extLst>
      <p:ext uri="{BB962C8B-B14F-4D97-AF65-F5344CB8AC3E}">
        <p14:creationId xmlns:p14="http://schemas.microsoft.com/office/powerpoint/2010/main" val="1289702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5" name="Text Placeholder 1"/>
          <p:cNvSpPr txBox="1">
            <a:spLocks/>
          </p:cNvSpPr>
          <p:nvPr/>
        </p:nvSpPr>
        <p:spPr>
          <a:xfrm>
            <a:off x="311727" y="1407438"/>
            <a:ext cx="8790707" cy="74635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lgn="just">
              <a:spcBef>
                <a:spcPts val="600"/>
              </a:spcBef>
              <a:buClr>
                <a:schemeClr val="accent3"/>
              </a:buClr>
              <a:buSzPts val="2400"/>
            </a:pPr>
            <a:r>
              <a:rPr lang="en-US" dirty="0">
                <a:solidFill>
                  <a:schemeClr val="dk1"/>
                </a:solidFill>
                <a:latin typeface="Roboto"/>
                <a:ea typeface="Roboto"/>
                <a:cs typeface="Roboto"/>
              </a:rPr>
              <a:t>There was not too much difference of total orders purchased between 2 sales channel ( Online and Offline), </a:t>
            </a:r>
            <a:r>
              <a:rPr lang="en-US" dirty="0" smtClean="0">
                <a:solidFill>
                  <a:schemeClr val="dk1"/>
                </a:solidFill>
                <a:latin typeface="Roboto"/>
                <a:ea typeface="Roboto"/>
                <a:cs typeface="Roboto"/>
              </a:rPr>
              <a:t>but the </a:t>
            </a:r>
            <a:r>
              <a:rPr lang="en-US" dirty="0">
                <a:solidFill>
                  <a:schemeClr val="dk1"/>
                </a:solidFill>
                <a:latin typeface="Roboto"/>
                <a:ea typeface="Roboto"/>
                <a:cs typeface="Roboto"/>
              </a:rPr>
              <a:t>online channel seems to have slight edge in term of proportion (50.61%). The proportion of purchasing </a:t>
            </a:r>
            <a:r>
              <a:rPr lang="en-US" dirty="0" smtClean="0">
                <a:solidFill>
                  <a:schemeClr val="dk1"/>
                </a:solidFill>
                <a:latin typeface="Roboto"/>
                <a:ea typeface="Roboto"/>
                <a:cs typeface="Roboto"/>
              </a:rPr>
              <a:t>by </a:t>
            </a:r>
            <a:r>
              <a:rPr lang="en-US" dirty="0">
                <a:solidFill>
                  <a:schemeClr val="dk1"/>
                </a:solidFill>
                <a:latin typeface="Roboto"/>
                <a:ea typeface="Roboto"/>
                <a:cs typeface="Roboto"/>
              </a:rPr>
              <a:t>Online channel was highest in Taiwan at nearly 73 </a:t>
            </a:r>
            <a:r>
              <a:rPr lang="en-US" dirty="0" smtClean="0">
                <a:solidFill>
                  <a:schemeClr val="dk1"/>
                </a:solidFill>
                <a:latin typeface="Roboto"/>
                <a:ea typeface="Roboto"/>
                <a:cs typeface="Roboto"/>
              </a:rPr>
              <a:t>million.</a:t>
            </a:r>
            <a:endParaRPr lang="en-GB" dirty="0">
              <a:solidFill>
                <a:schemeClr val="dk1"/>
              </a:solidFill>
              <a:latin typeface="Roboto"/>
              <a:ea typeface="Roboto"/>
              <a:cs typeface="Roboto"/>
            </a:endParaRPr>
          </a:p>
        </p:txBody>
      </p:sp>
      <p:sp>
        <p:nvSpPr>
          <p:cNvPr id="6" name="Google Shape;83;p16"/>
          <p:cNvSpPr txBox="1">
            <a:spLocks/>
          </p:cNvSpPr>
          <p:nvPr/>
        </p:nvSpPr>
        <p:spPr>
          <a:xfrm>
            <a:off x="831272" y="23311"/>
            <a:ext cx="7910820" cy="5160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9pPr>
          </a:lstStyle>
          <a:p>
            <a:pPr algn="just"/>
            <a:r>
              <a:rPr lang="en-US" sz="1800" dirty="0" smtClean="0"/>
              <a:t>Evaluate </a:t>
            </a:r>
            <a:r>
              <a:rPr lang="en-US" sz="1800" dirty="0"/>
              <a:t>business </a:t>
            </a:r>
            <a:r>
              <a:rPr lang="en-US" sz="1800" dirty="0" smtClean="0"/>
              <a:t>situation from dashboard</a:t>
            </a:r>
            <a:endParaRPr lang="en-US" sz="1700" dirty="0"/>
          </a:p>
        </p:txBody>
      </p:sp>
      <p:sp>
        <p:nvSpPr>
          <p:cNvPr id="7" name="Google Shape;85;p16"/>
          <p:cNvSpPr txBox="1">
            <a:spLocks/>
          </p:cNvSpPr>
          <p:nvPr/>
        </p:nvSpPr>
        <p:spPr>
          <a:xfrm>
            <a:off x="-1" y="-146884"/>
            <a:ext cx="1662546" cy="8564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2pPr>
            <a:lvl3pPr marR="0" lvl="2"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3pPr>
            <a:lvl4pPr marR="0" lvl="3"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4pPr>
            <a:lvl5pPr marR="0" lvl="4"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5pPr>
            <a:lvl6pPr marR="0" lvl="5"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6pPr>
            <a:lvl7pPr marR="0" lvl="6"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7pPr>
            <a:lvl8pPr marR="0" lvl="7"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8pPr>
            <a:lvl9pPr marR="0" lvl="8"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9pPr>
          </a:lstStyle>
          <a:p>
            <a:pPr algn="just"/>
            <a:r>
              <a:rPr lang="en" sz="4400" dirty="0" smtClean="0"/>
              <a:t>7.1</a:t>
            </a:r>
            <a:endParaRPr lang="en" sz="4400" dirty="0"/>
          </a:p>
        </p:txBody>
      </p:sp>
      <p:sp>
        <p:nvSpPr>
          <p:cNvPr id="8" name="Text Placeholder 1"/>
          <p:cNvSpPr txBox="1">
            <a:spLocks/>
          </p:cNvSpPr>
          <p:nvPr/>
        </p:nvSpPr>
        <p:spPr>
          <a:xfrm>
            <a:off x="270163" y="599471"/>
            <a:ext cx="8717974" cy="80796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lgn="just">
              <a:spcBef>
                <a:spcPts val="600"/>
              </a:spcBef>
              <a:buClr>
                <a:schemeClr val="accent3"/>
              </a:buClr>
              <a:buSzPts val="2400"/>
            </a:pPr>
            <a:r>
              <a:rPr lang="en-US" dirty="0" smtClean="0">
                <a:solidFill>
                  <a:schemeClr val="dk1"/>
                </a:solidFill>
                <a:latin typeface="Roboto"/>
                <a:ea typeface="Roboto"/>
                <a:cs typeface="Roboto"/>
              </a:rPr>
              <a:t>From the chart above, we can see Household item had by far the highest profit with proportion at 21% of total profit, while the next most popular item was Office Supplies (20%). By contrast, the figure for Fruits, Beverage and Personal Care were below 3% </a:t>
            </a:r>
            <a:r>
              <a:rPr lang="en-US" dirty="0">
                <a:solidFill>
                  <a:schemeClr val="dk1"/>
                </a:solidFill>
                <a:latin typeface="Roboto"/>
                <a:ea typeface="Roboto"/>
                <a:cs typeface="Roboto"/>
              </a:rPr>
              <a:t>with percentage of </a:t>
            </a:r>
            <a:r>
              <a:rPr lang="en-US" dirty="0" smtClean="0">
                <a:solidFill>
                  <a:schemeClr val="dk1"/>
                </a:solidFill>
                <a:latin typeface="Roboto"/>
                <a:ea typeface="Roboto"/>
                <a:cs typeface="Roboto"/>
              </a:rPr>
              <a:t>profits was at 0.29%, 1.69% and 2.69% respectively.</a:t>
            </a:r>
            <a:endParaRPr lang="en-GB" dirty="0">
              <a:solidFill>
                <a:schemeClr val="dk1"/>
              </a:solidFill>
              <a:latin typeface="Roboto"/>
              <a:ea typeface="Roboto"/>
              <a:cs typeface="Roboto"/>
            </a:endParaRPr>
          </a:p>
        </p:txBody>
      </p:sp>
      <p:sp>
        <p:nvSpPr>
          <p:cNvPr id="9" name="Google Shape;856;p48"/>
          <p:cNvSpPr/>
          <p:nvPr/>
        </p:nvSpPr>
        <p:spPr>
          <a:xfrm>
            <a:off x="20778" y="713720"/>
            <a:ext cx="279797" cy="279814"/>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0" name="Google Shape;856;p48"/>
          <p:cNvSpPr/>
          <p:nvPr/>
        </p:nvSpPr>
        <p:spPr>
          <a:xfrm>
            <a:off x="20780" y="1455894"/>
            <a:ext cx="279797" cy="279814"/>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1" name="Text Placeholder 1"/>
          <p:cNvSpPr txBox="1">
            <a:spLocks/>
          </p:cNvSpPr>
          <p:nvPr/>
        </p:nvSpPr>
        <p:spPr>
          <a:xfrm>
            <a:off x="300577" y="2905438"/>
            <a:ext cx="8790707" cy="126131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ts val="600"/>
              </a:spcBef>
              <a:buClr>
                <a:schemeClr val="accent3"/>
              </a:buClr>
              <a:buSzPts val="2400"/>
            </a:pPr>
            <a:r>
              <a:rPr lang="en-US" dirty="0" smtClean="0">
                <a:solidFill>
                  <a:schemeClr val="dk1"/>
                </a:solidFill>
                <a:latin typeface="Roboto"/>
                <a:ea typeface="Roboto"/>
                <a:cs typeface="Roboto"/>
              </a:rPr>
              <a:t>About delivery time feature, the average time need to delivery orders to each regions fluctuated from 23 to 30 days of the 7 – year period. In 2010, the figure in North America was highest with 30 days needed. But it was significant change in the trend of waste time, while the respective average of time dropped to 23 days in 2021 and just 22 days in 2015. In 2016, </a:t>
            </a:r>
            <a:r>
              <a:rPr lang="en-US" dirty="0">
                <a:solidFill>
                  <a:schemeClr val="dk1"/>
                </a:solidFill>
                <a:latin typeface="Roboto"/>
                <a:ea typeface="Roboto"/>
                <a:cs typeface="Roboto"/>
              </a:rPr>
              <a:t>North </a:t>
            </a:r>
            <a:r>
              <a:rPr lang="en-US" dirty="0" smtClean="0">
                <a:solidFill>
                  <a:schemeClr val="dk1"/>
                </a:solidFill>
                <a:latin typeface="Roboto"/>
                <a:ea typeface="Roboto"/>
                <a:cs typeface="Roboto"/>
              </a:rPr>
              <a:t>America</a:t>
            </a:r>
            <a:r>
              <a:rPr lang="en-US" dirty="0">
                <a:solidFill>
                  <a:schemeClr val="dk1"/>
                </a:solidFill>
                <a:latin typeface="Roboto"/>
                <a:ea typeface="Roboto"/>
                <a:cs typeface="Roboto"/>
              </a:rPr>
              <a:t> </a:t>
            </a:r>
            <a:r>
              <a:rPr lang="en-US" dirty="0" smtClean="0">
                <a:solidFill>
                  <a:schemeClr val="dk1"/>
                </a:solidFill>
                <a:latin typeface="Roboto"/>
                <a:ea typeface="Roboto"/>
                <a:cs typeface="Roboto"/>
              </a:rPr>
              <a:t>again had </a:t>
            </a:r>
            <a:r>
              <a:rPr lang="en-US" dirty="0">
                <a:solidFill>
                  <a:schemeClr val="dk1"/>
                </a:solidFill>
                <a:latin typeface="Roboto"/>
                <a:ea typeface="Roboto"/>
                <a:cs typeface="Roboto"/>
              </a:rPr>
              <a:t>longest average delivery time with 27 days.</a:t>
            </a:r>
            <a:r>
              <a:rPr lang="en-US" dirty="0" smtClean="0">
                <a:solidFill>
                  <a:schemeClr val="dk1"/>
                </a:solidFill>
                <a:latin typeface="Roboto"/>
                <a:ea typeface="Roboto"/>
                <a:cs typeface="Roboto"/>
              </a:rPr>
              <a:t> Figure for the other 6 regions were fluctuated </a:t>
            </a:r>
            <a:r>
              <a:rPr lang="en-US" dirty="0">
                <a:solidFill>
                  <a:schemeClr val="dk1"/>
                </a:solidFill>
                <a:latin typeface="Roboto"/>
                <a:ea typeface="Roboto"/>
                <a:cs typeface="Roboto"/>
              </a:rPr>
              <a:t>from 23 to </a:t>
            </a:r>
            <a:r>
              <a:rPr lang="en-US" dirty="0" smtClean="0">
                <a:solidFill>
                  <a:schemeClr val="dk1"/>
                </a:solidFill>
                <a:latin typeface="Roboto"/>
                <a:ea typeface="Roboto"/>
                <a:cs typeface="Roboto"/>
              </a:rPr>
              <a:t>27 days.</a:t>
            </a:r>
            <a:endParaRPr lang="en-GB" dirty="0">
              <a:solidFill>
                <a:schemeClr val="dk1"/>
              </a:solidFill>
              <a:latin typeface="Roboto"/>
              <a:ea typeface="Roboto"/>
              <a:cs typeface="Roboto"/>
            </a:endParaRPr>
          </a:p>
        </p:txBody>
      </p:sp>
      <p:sp>
        <p:nvSpPr>
          <p:cNvPr id="12" name="Google Shape;856;p48"/>
          <p:cNvSpPr/>
          <p:nvPr/>
        </p:nvSpPr>
        <p:spPr>
          <a:xfrm>
            <a:off x="20779" y="2953894"/>
            <a:ext cx="279797" cy="279814"/>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3" name="Rectangle 2"/>
          <p:cNvSpPr/>
          <p:nvPr/>
        </p:nvSpPr>
        <p:spPr>
          <a:xfrm>
            <a:off x="311727" y="2207898"/>
            <a:ext cx="8676410" cy="523220"/>
          </a:xfrm>
          <a:prstGeom prst="rect">
            <a:avLst/>
          </a:prstGeom>
        </p:spPr>
        <p:txBody>
          <a:bodyPr wrap="square">
            <a:spAutoFit/>
          </a:bodyPr>
          <a:lstStyle/>
          <a:p>
            <a:pPr marL="76200" algn="just">
              <a:spcBef>
                <a:spcPts val="600"/>
              </a:spcBef>
              <a:buClr>
                <a:schemeClr val="accent3"/>
              </a:buClr>
              <a:buSzPts val="2400"/>
            </a:pPr>
            <a:r>
              <a:rPr lang="en-GB" dirty="0">
                <a:solidFill>
                  <a:schemeClr val="dk1"/>
                </a:solidFill>
                <a:latin typeface="Roboto"/>
                <a:ea typeface="Roboto"/>
                <a:cs typeface="Roboto"/>
              </a:rPr>
              <a:t>In the last seven years, high profits have come from Europe and </a:t>
            </a:r>
            <a:r>
              <a:rPr lang="en-GB" dirty="0" smtClean="0">
                <a:solidFill>
                  <a:schemeClr val="dk1"/>
                </a:solidFill>
                <a:latin typeface="Roboto"/>
                <a:ea typeface="Roboto"/>
                <a:cs typeface="Roboto"/>
              </a:rPr>
              <a:t>Sub – Saharan Africa</a:t>
            </a:r>
            <a:r>
              <a:rPr lang="en-GB" dirty="0">
                <a:solidFill>
                  <a:schemeClr val="dk1"/>
                </a:solidFill>
                <a:latin typeface="Roboto"/>
                <a:ea typeface="Roboto"/>
                <a:cs typeface="Roboto"/>
              </a:rPr>
              <a:t>, </a:t>
            </a:r>
            <a:r>
              <a:rPr lang="en-GB" dirty="0" smtClean="0">
                <a:solidFill>
                  <a:schemeClr val="dk1"/>
                </a:solidFill>
                <a:latin typeface="Roboto"/>
                <a:ea typeface="Roboto"/>
                <a:cs typeface="Roboto"/>
              </a:rPr>
              <a:t>with 3.5 billion and 3.4 billion respectively. While this figure just reach at 0.3 billion in North America.</a:t>
            </a:r>
            <a:endParaRPr lang="en-GB" dirty="0">
              <a:solidFill>
                <a:schemeClr val="dk1"/>
              </a:solidFill>
              <a:latin typeface="Roboto"/>
              <a:ea typeface="Roboto"/>
              <a:cs typeface="Roboto"/>
            </a:endParaRPr>
          </a:p>
        </p:txBody>
      </p:sp>
      <p:sp>
        <p:nvSpPr>
          <p:cNvPr id="14" name="Google Shape;856;p48"/>
          <p:cNvSpPr/>
          <p:nvPr/>
        </p:nvSpPr>
        <p:spPr>
          <a:xfrm>
            <a:off x="20779" y="2298021"/>
            <a:ext cx="279797" cy="279814"/>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5" name="Rectangle 14"/>
          <p:cNvSpPr/>
          <p:nvPr/>
        </p:nvSpPr>
        <p:spPr>
          <a:xfrm>
            <a:off x="270163" y="4200674"/>
            <a:ext cx="8566924" cy="523220"/>
          </a:xfrm>
          <a:prstGeom prst="rect">
            <a:avLst/>
          </a:prstGeom>
        </p:spPr>
        <p:txBody>
          <a:bodyPr wrap="square">
            <a:spAutoFit/>
          </a:bodyPr>
          <a:lstStyle/>
          <a:p>
            <a:pPr marL="76200" algn="just">
              <a:spcBef>
                <a:spcPts val="600"/>
              </a:spcBef>
              <a:buClr>
                <a:schemeClr val="accent3"/>
              </a:buClr>
              <a:buSzPts val="2400"/>
            </a:pPr>
            <a:r>
              <a:rPr lang="en-US" dirty="0" smtClean="0">
                <a:solidFill>
                  <a:schemeClr val="dk1"/>
                </a:solidFill>
                <a:latin typeface="Roboto"/>
                <a:ea typeface="Roboto"/>
                <a:cs typeface="Roboto"/>
              </a:rPr>
              <a:t>Profit achieved from regions that take less time ( approximately 24 days)  to delivery such as: Europe,</a:t>
            </a:r>
            <a:r>
              <a:rPr lang="en-GB" dirty="0">
                <a:solidFill>
                  <a:schemeClr val="dk1"/>
                </a:solidFill>
                <a:latin typeface="Roboto"/>
                <a:ea typeface="Roboto"/>
                <a:cs typeface="Roboto"/>
              </a:rPr>
              <a:t> Sub – Saharan </a:t>
            </a:r>
            <a:r>
              <a:rPr lang="en-GB" dirty="0" smtClean="0">
                <a:solidFill>
                  <a:schemeClr val="dk1"/>
                </a:solidFill>
                <a:latin typeface="Roboto"/>
                <a:ea typeface="Roboto"/>
                <a:cs typeface="Roboto"/>
              </a:rPr>
              <a:t>Africa, Asia and Middle East and North Africa</a:t>
            </a:r>
            <a:r>
              <a:rPr lang="en-US" dirty="0" smtClean="0">
                <a:solidFill>
                  <a:schemeClr val="dk1"/>
                </a:solidFill>
                <a:latin typeface="Roboto"/>
                <a:ea typeface="Roboto"/>
                <a:cs typeface="Roboto"/>
              </a:rPr>
              <a:t> tend to be higher than those that take longer.</a:t>
            </a:r>
            <a:endParaRPr lang="en-GB" dirty="0">
              <a:solidFill>
                <a:schemeClr val="dk1"/>
              </a:solidFill>
              <a:latin typeface="Roboto"/>
              <a:ea typeface="Roboto"/>
              <a:cs typeface="Roboto"/>
            </a:endParaRPr>
          </a:p>
        </p:txBody>
      </p:sp>
      <p:sp>
        <p:nvSpPr>
          <p:cNvPr id="16" name="Google Shape;856;p48"/>
          <p:cNvSpPr/>
          <p:nvPr/>
        </p:nvSpPr>
        <p:spPr>
          <a:xfrm>
            <a:off x="20778" y="4200674"/>
            <a:ext cx="279797" cy="279814"/>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9"/>
          <p:cNvSpPr txBox="1">
            <a:spLocks noGrp="1"/>
          </p:cNvSpPr>
          <p:nvPr>
            <p:ph type="sldNum" idx="12"/>
          </p:nvPr>
        </p:nvSpPr>
        <p:spPr>
          <a:xfrm>
            <a:off x="0" y="-94647"/>
            <a:ext cx="1033925" cy="7787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smtClean="0">
                <a:solidFill>
                  <a:srgbClr val="0B5394"/>
                </a:solidFill>
              </a:rPr>
              <a:t>7.2</a:t>
            </a:r>
            <a:endParaRPr sz="4400" dirty="0">
              <a:solidFill>
                <a:srgbClr val="0B5394"/>
              </a:solidFill>
            </a:endParaRPr>
          </a:p>
        </p:txBody>
      </p:sp>
      <p:grpSp>
        <p:nvGrpSpPr>
          <p:cNvPr id="2" name="Group 1"/>
          <p:cNvGrpSpPr/>
          <p:nvPr/>
        </p:nvGrpSpPr>
        <p:grpSpPr>
          <a:xfrm>
            <a:off x="6733309" y="3403601"/>
            <a:ext cx="2254829" cy="1533746"/>
            <a:chOff x="1415230" y="496450"/>
            <a:chExt cx="2848797" cy="1937765"/>
          </a:xfrm>
        </p:grpSpPr>
        <p:sp>
          <p:nvSpPr>
            <p:cNvPr id="106" name="Google Shape;106;p19"/>
            <p:cNvSpPr/>
            <p:nvPr/>
          </p:nvSpPr>
          <p:spPr>
            <a:xfrm>
              <a:off x="1836939" y="98847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9"/>
            <p:cNvGrpSpPr/>
            <p:nvPr/>
          </p:nvGrpSpPr>
          <p:grpSpPr>
            <a:xfrm>
              <a:off x="2391964" y="496450"/>
              <a:ext cx="1426316" cy="1426403"/>
              <a:chOff x="6643075" y="3664250"/>
              <a:chExt cx="407950" cy="407975"/>
            </a:xfrm>
          </p:grpSpPr>
          <p:sp>
            <p:nvSpPr>
              <p:cNvPr id="108" name="Google Shape;108;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9"/>
            <p:cNvGrpSpPr/>
            <p:nvPr/>
          </p:nvGrpSpPr>
          <p:grpSpPr>
            <a:xfrm>
              <a:off x="1415230" y="1774588"/>
              <a:ext cx="659664" cy="659627"/>
              <a:chOff x="576250" y="4319400"/>
              <a:chExt cx="442075" cy="442050"/>
            </a:xfrm>
          </p:grpSpPr>
          <p:sp>
            <p:nvSpPr>
              <p:cNvPr id="111" name="Google Shape;111;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9"/>
            <p:cNvSpPr/>
            <p:nvPr/>
          </p:nvSpPr>
          <p:spPr>
            <a:xfrm rot="6223920">
              <a:off x="3953912" y="935426"/>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2746847" y="2045899"/>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83;p16"/>
          <p:cNvSpPr txBox="1">
            <a:spLocks/>
          </p:cNvSpPr>
          <p:nvPr/>
        </p:nvSpPr>
        <p:spPr>
          <a:xfrm>
            <a:off x="974663" y="109576"/>
            <a:ext cx="7910820" cy="4979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9pPr>
          </a:lstStyle>
          <a:p>
            <a:pPr algn="l"/>
            <a:r>
              <a:rPr lang="en-US" sz="1800" dirty="0" smtClean="0"/>
              <a:t>In your </a:t>
            </a:r>
            <a:r>
              <a:rPr lang="en-US" sz="1800" dirty="0"/>
              <a:t>opinion, what does the company should improvise?</a:t>
            </a:r>
            <a:endParaRPr lang="en-US" sz="1700" dirty="0"/>
          </a:p>
        </p:txBody>
      </p:sp>
      <p:sp>
        <p:nvSpPr>
          <p:cNvPr id="19" name="Rectangle 18"/>
          <p:cNvSpPr/>
          <p:nvPr/>
        </p:nvSpPr>
        <p:spPr>
          <a:xfrm>
            <a:off x="-73081" y="706977"/>
            <a:ext cx="8958564" cy="1169551"/>
          </a:xfrm>
          <a:prstGeom prst="rect">
            <a:avLst/>
          </a:prstGeom>
        </p:spPr>
        <p:txBody>
          <a:bodyPr wrap="square">
            <a:spAutoFit/>
          </a:bodyPr>
          <a:lstStyle/>
          <a:p>
            <a:pPr marL="361950" indent="-285750" algn="just">
              <a:spcBef>
                <a:spcPts val="600"/>
              </a:spcBef>
              <a:buClr>
                <a:schemeClr val="accent3"/>
              </a:buClr>
              <a:buSzPts val="2400"/>
              <a:buFont typeface="Wingdings" panose="05000000000000000000" pitchFamily="2" charset="2"/>
              <a:buChar char="Ø"/>
            </a:pPr>
            <a:r>
              <a:rPr lang="en-US" dirty="0" smtClean="0">
                <a:solidFill>
                  <a:schemeClr val="bg1"/>
                </a:solidFill>
                <a:latin typeface="Roboto"/>
                <a:ea typeface="Roboto"/>
                <a:cs typeface="Roboto"/>
              </a:rPr>
              <a:t>We can see that current problem is that average shipping time is being wasted too much in some regions. And in current situation , due to the impact of corona disease, the regulations to each region have made the shipping process more complicated. So company can survey and consider to choose different shipping suppliers in each region or using some shipping and tracking software to detect problems and solve them in time.</a:t>
            </a:r>
            <a:endParaRPr lang="en-GB" dirty="0">
              <a:solidFill>
                <a:schemeClr val="bg1"/>
              </a:solidFill>
              <a:latin typeface="Roboto"/>
              <a:ea typeface="Roboto"/>
              <a:cs typeface="Roboto"/>
            </a:endParaRPr>
          </a:p>
        </p:txBody>
      </p:sp>
      <p:sp>
        <p:nvSpPr>
          <p:cNvPr id="20" name="Rectangle 19"/>
          <p:cNvSpPr/>
          <p:nvPr/>
        </p:nvSpPr>
        <p:spPr>
          <a:xfrm>
            <a:off x="-73081" y="2002010"/>
            <a:ext cx="8958564" cy="1384995"/>
          </a:xfrm>
          <a:prstGeom prst="rect">
            <a:avLst/>
          </a:prstGeom>
        </p:spPr>
        <p:txBody>
          <a:bodyPr wrap="square">
            <a:spAutoFit/>
          </a:bodyPr>
          <a:lstStyle/>
          <a:p>
            <a:pPr marL="361950" indent="-285750" algn="just">
              <a:spcBef>
                <a:spcPts val="600"/>
              </a:spcBef>
              <a:buClr>
                <a:schemeClr val="accent3"/>
              </a:buClr>
              <a:buSzPts val="2400"/>
              <a:buFont typeface="Wingdings" panose="05000000000000000000" pitchFamily="2" charset="2"/>
              <a:buChar char="Ø"/>
            </a:pPr>
            <a:r>
              <a:rPr lang="en-US" dirty="0" smtClean="0">
                <a:solidFill>
                  <a:schemeClr val="bg1"/>
                </a:solidFill>
                <a:latin typeface="Roboto"/>
                <a:ea typeface="Roboto"/>
                <a:cs typeface="Roboto"/>
              </a:rPr>
              <a:t>Another thing we can notice from current business is that proportion of profit obtained from Fruits, Beverage and Personal Care products were too low. We can easily realized how hard these things are to ship or preserve for a long period of time while in transit. So we need to consider delivery suppliers to make sure these products are not being damaged or destroy during the delivery process. Besides, company can run promotions to increase demand for those item ( give some free sample, loyal customer program, flash sale, offer vouchers and coupon after every purchase,,…)</a:t>
            </a:r>
            <a:endParaRPr lang="en-GB" dirty="0">
              <a:solidFill>
                <a:schemeClr val="bg1"/>
              </a:solidFill>
              <a:latin typeface="Roboto"/>
              <a:ea typeface="Roboto"/>
              <a:cs typeface="Robo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9"/>
          <p:cNvSpPr txBox="1">
            <a:spLocks noGrp="1"/>
          </p:cNvSpPr>
          <p:nvPr>
            <p:ph type="sldNum" idx="12"/>
          </p:nvPr>
        </p:nvSpPr>
        <p:spPr>
          <a:xfrm>
            <a:off x="0" y="-94647"/>
            <a:ext cx="1033925" cy="7787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smtClean="0">
                <a:solidFill>
                  <a:srgbClr val="0B5394"/>
                </a:solidFill>
              </a:rPr>
              <a:t>7.2</a:t>
            </a:r>
            <a:endParaRPr sz="4400" dirty="0">
              <a:solidFill>
                <a:srgbClr val="0B5394"/>
              </a:solidFill>
            </a:endParaRPr>
          </a:p>
        </p:txBody>
      </p:sp>
      <p:grpSp>
        <p:nvGrpSpPr>
          <p:cNvPr id="2" name="Group 1"/>
          <p:cNvGrpSpPr/>
          <p:nvPr/>
        </p:nvGrpSpPr>
        <p:grpSpPr>
          <a:xfrm>
            <a:off x="6941126" y="3429000"/>
            <a:ext cx="2202874" cy="1554156"/>
            <a:chOff x="1415230" y="496450"/>
            <a:chExt cx="2848797" cy="1937765"/>
          </a:xfrm>
        </p:grpSpPr>
        <p:sp>
          <p:nvSpPr>
            <p:cNvPr id="106" name="Google Shape;106;p19"/>
            <p:cNvSpPr/>
            <p:nvPr/>
          </p:nvSpPr>
          <p:spPr>
            <a:xfrm>
              <a:off x="1836939" y="98847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9"/>
            <p:cNvGrpSpPr/>
            <p:nvPr/>
          </p:nvGrpSpPr>
          <p:grpSpPr>
            <a:xfrm>
              <a:off x="2391964" y="496450"/>
              <a:ext cx="1426316" cy="1426403"/>
              <a:chOff x="6643075" y="3664250"/>
              <a:chExt cx="407950" cy="407975"/>
            </a:xfrm>
          </p:grpSpPr>
          <p:sp>
            <p:nvSpPr>
              <p:cNvPr id="108" name="Google Shape;108;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9"/>
            <p:cNvGrpSpPr/>
            <p:nvPr/>
          </p:nvGrpSpPr>
          <p:grpSpPr>
            <a:xfrm>
              <a:off x="1415230" y="1774588"/>
              <a:ext cx="659664" cy="659627"/>
              <a:chOff x="576250" y="4319400"/>
              <a:chExt cx="442075" cy="442050"/>
            </a:xfrm>
          </p:grpSpPr>
          <p:sp>
            <p:nvSpPr>
              <p:cNvPr id="111" name="Google Shape;111;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9"/>
            <p:cNvSpPr/>
            <p:nvPr/>
          </p:nvSpPr>
          <p:spPr>
            <a:xfrm rot="6223920">
              <a:off x="3953912" y="935426"/>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2746847" y="2045899"/>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83;p16"/>
          <p:cNvSpPr txBox="1">
            <a:spLocks/>
          </p:cNvSpPr>
          <p:nvPr/>
        </p:nvSpPr>
        <p:spPr>
          <a:xfrm>
            <a:off x="974663" y="109576"/>
            <a:ext cx="7910820" cy="4979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9pPr>
          </a:lstStyle>
          <a:p>
            <a:pPr algn="l"/>
            <a:r>
              <a:rPr lang="en-US" sz="1800" dirty="0" smtClean="0"/>
              <a:t>In your </a:t>
            </a:r>
            <a:r>
              <a:rPr lang="en-US" sz="1800" dirty="0"/>
              <a:t>opinion, what does the company should improvise?</a:t>
            </a:r>
            <a:endParaRPr lang="en-US" sz="1700" dirty="0"/>
          </a:p>
        </p:txBody>
      </p:sp>
      <p:sp>
        <p:nvSpPr>
          <p:cNvPr id="16" name="Rectangle 15"/>
          <p:cNvSpPr/>
          <p:nvPr/>
        </p:nvSpPr>
        <p:spPr>
          <a:xfrm>
            <a:off x="10962" y="676692"/>
            <a:ext cx="9205773" cy="738664"/>
          </a:xfrm>
          <a:prstGeom prst="rect">
            <a:avLst/>
          </a:prstGeom>
        </p:spPr>
        <p:txBody>
          <a:bodyPr wrap="square">
            <a:spAutoFit/>
          </a:bodyPr>
          <a:lstStyle/>
          <a:p>
            <a:pPr marL="361950" indent="-285750" algn="just">
              <a:spcBef>
                <a:spcPts val="600"/>
              </a:spcBef>
              <a:buClr>
                <a:schemeClr val="accent3"/>
              </a:buClr>
              <a:buSzPts val="2400"/>
              <a:buFont typeface="Wingdings" panose="05000000000000000000" pitchFamily="2" charset="2"/>
              <a:buChar char="Ø"/>
            </a:pPr>
            <a:r>
              <a:rPr lang="en-US" dirty="0" smtClean="0">
                <a:solidFill>
                  <a:schemeClr val="bg1"/>
                </a:solidFill>
                <a:latin typeface="Roboto"/>
                <a:ea typeface="Roboto"/>
                <a:cs typeface="Roboto"/>
              </a:rPr>
              <a:t>With the development of information technical and digital platforms, we can expect online sales channel to grow significantly in the near future. So, company need to continue to improve dramatically online channel and provide variety of service to increase user experience:	 </a:t>
            </a:r>
            <a:endParaRPr lang="en-GB" dirty="0">
              <a:solidFill>
                <a:schemeClr val="bg1"/>
              </a:solidFill>
              <a:latin typeface="Roboto"/>
              <a:ea typeface="Roboto"/>
              <a:cs typeface="Roboto"/>
            </a:endParaRPr>
          </a:p>
        </p:txBody>
      </p:sp>
      <p:sp>
        <p:nvSpPr>
          <p:cNvPr id="18" name="Rectangle 17"/>
          <p:cNvSpPr/>
          <p:nvPr/>
        </p:nvSpPr>
        <p:spPr>
          <a:xfrm>
            <a:off x="0" y="1415356"/>
            <a:ext cx="9144000" cy="2693045"/>
          </a:xfrm>
          <a:prstGeom prst="rect">
            <a:avLst/>
          </a:prstGeom>
        </p:spPr>
        <p:txBody>
          <a:bodyPr wrap="square">
            <a:spAutoFit/>
          </a:bodyPr>
          <a:lstStyle/>
          <a:p>
            <a:pPr marL="361950" indent="-285750" algn="just">
              <a:spcBef>
                <a:spcPts val="600"/>
              </a:spcBef>
              <a:buClr>
                <a:schemeClr val="accent3"/>
              </a:buClr>
              <a:buSzPts val="2400"/>
              <a:buFontTx/>
              <a:buChar char="-"/>
            </a:pPr>
            <a:r>
              <a:rPr lang="en-US" dirty="0" smtClean="0">
                <a:solidFill>
                  <a:schemeClr val="bg1"/>
                </a:solidFill>
                <a:latin typeface="Roboto"/>
                <a:ea typeface="Roboto"/>
                <a:cs typeface="Roboto"/>
              </a:rPr>
              <a:t>Improve interface, speed, visuals and optimize in both website and mobile app </a:t>
            </a:r>
            <a:r>
              <a:rPr lang="en-US" dirty="0" err="1" smtClean="0">
                <a:solidFill>
                  <a:schemeClr val="bg1"/>
                </a:solidFill>
                <a:latin typeface="Roboto"/>
                <a:ea typeface="Roboto"/>
                <a:cs typeface="Roboto"/>
              </a:rPr>
              <a:t>flatform</a:t>
            </a:r>
            <a:r>
              <a:rPr lang="en-US" dirty="0" smtClean="0">
                <a:solidFill>
                  <a:schemeClr val="bg1"/>
                </a:solidFill>
                <a:latin typeface="Roboto"/>
                <a:ea typeface="Roboto"/>
                <a:cs typeface="Roboto"/>
              </a:rPr>
              <a:t>. </a:t>
            </a:r>
            <a:r>
              <a:rPr lang="en-US" dirty="0">
                <a:solidFill>
                  <a:schemeClr val="bg1"/>
                </a:solidFill>
                <a:latin typeface="Roboto"/>
                <a:ea typeface="Roboto"/>
                <a:cs typeface="Roboto"/>
              </a:rPr>
              <a:t>With a </a:t>
            </a:r>
            <a:r>
              <a:rPr lang="en-US" dirty="0" smtClean="0">
                <a:solidFill>
                  <a:schemeClr val="bg1"/>
                </a:solidFill>
                <a:latin typeface="Roboto"/>
                <a:ea typeface="Roboto"/>
                <a:cs typeface="Roboto"/>
              </a:rPr>
              <a:t>online channel, we </a:t>
            </a:r>
            <a:r>
              <a:rPr lang="en-US" dirty="0">
                <a:solidFill>
                  <a:schemeClr val="bg1"/>
                </a:solidFill>
                <a:latin typeface="Roboto"/>
                <a:ea typeface="Roboto"/>
                <a:cs typeface="Roboto"/>
              </a:rPr>
              <a:t>are not only able to attract new customers, but also improve the relationship with existing </a:t>
            </a:r>
            <a:r>
              <a:rPr lang="en-US" dirty="0" smtClean="0">
                <a:solidFill>
                  <a:schemeClr val="bg1"/>
                </a:solidFill>
                <a:latin typeface="Roboto"/>
                <a:ea typeface="Roboto"/>
                <a:cs typeface="Roboto"/>
              </a:rPr>
              <a:t>ones. It’s more convenient , faster and easier than go to directly to store.</a:t>
            </a:r>
            <a:endParaRPr lang="en-US" dirty="0">
              <a:solidFill>
                <a:schemeClr val="bg1"/>
              </a:solidFill>
              <a:latin typeface="Roboto"/>
              <a:ea typeface="Roboto"/>
              <a:cs typeface="Roboto"/>
            </a:endParaRPr>
          </a:p>
          <a:p>
            <a:pPr marL="361950" indent="-285750">
              <a:spcBef>
                <a:spcPts val="600"/>
              </a:spcBef>
              <a:buClr>
                <a:schemeClr val="accent3"/>
              </a:buClr>
              <a:buSzPts val="2400"/>
              <a:buFontTx/>
              <a:buChar char="-"/>
            </a:pPr>
            <a:r>
              <a:rPr lang="en-US" dirty="0" smtClean="0">
                <a:solidFill>
                  <a:schemeClr val="bg1"/>
                </a:solidFill>
                <a:latin typeface="Roboto"/>
                <a:ea typeface="Roboto"/>
                <a:cs typeface="Roboto"/>
              </a:rPr>
              <a:t>Connect and collaborate with third party (shipping partner, online payment platform,…)  provides discounts, free shipping, and free return…for products.</a:t>
            </a:r>
          </a:p>
          <a:p>
            <a:pPr marL="361950" indent="-285750">
              <a:spcBef>
                <a:spcPts val="600"/>
              </a:spcBef>
              <a:buClr>
                <a:schemeClr val="accent3"/>
              </a:buClr>
              <a:buSzPts val="2400"/>
              <a:buFontTx/>
              <a:buChar char="-"/>
            </a:pPr>
            <a:r>
              <a:rPr lang="en-US" dirty="0" smtClean="0">
                <a:solidFill>
                  <a:schemeClr val="bg1"/>
                </a:solidFill>
                <a:latin typeface="Roboto"/>
                <a:ea typeface="Roboto"/>
              </a:rPr>
              <a:t>Personalizing customer’s experience by provide some recommendations that customer would be interested based on purchase history and searching history.</a:t>
            </a:r>
          </a:p>
          <a:p>
            <a:pPr marL="361950" indent="-285750">
              <a:spcBef>
                <a:spcPts val="600"/>
              </a:spcBef>
              <a:buClr>
                <a:schemeClr val="accent3"/>
              </a:buClr>
              <a:buSzPts val="2400"/>
              <a:buFontTx/>
              <a:buChar char="-"/>
            </a:pPr>
            <a:r>
              <a:rPr lang="en-US" dirty="0" smtClean="0">
                <a:solidFill>
                  <a:schemeClr val="bg1"/>
                </a:solidFill>
                <a:latin typeface="Roboto"/>
                <a:ea typeface="Roboto"/>
              </a:rPr>
              <a:t>Promote products with online advertisement like </a:t>
            </a:r>
            <a:r>
              <a:rPr lang="en-US" dirty="0" err="1" smtClean="0">
                <a:solidFill>
                  <a:schemeClr val="bg1"/>
                </a:solidFill>
                <a:latin typeface="Roboto"/>
                <a:ea typeface="Roboto"/>
              </a:rPr>
              <a:t>Youtube</a:t>
            </a:r>
            <a:r>
              <a:rPr lang="en-US" dirty="0" smtClean="0">
                <a:solidFill>
                  <a:schemeClr val="bg1"/>
                </a:solidFill>
                <a:latin typeface="Roboto"/>
                <a:ea typeface="Roboto"/>
              </a:rPr>
              <a:t>, Facebook, … will drive brand awareness and link directly to our website. </a:t>
            </a:r>
            <a:r>
              <a:rPr lang="en-US" dirty="0"/>
              <a:t/>
            </a:r>
            <a:br>
              <a:rPr lang="en-US" dirty="0"/>
            </a:br>
            <a:r>
              <a:rPr lang="en-US" dirty="0"/>
              <a:t/>
            </a:r>
            <a:br>
              <a:rPr lang="en-US" dirty="0"/>
            </a:br>
            <a:endParaRPr lang="en-GB" dirty="0">
              <a:solidFill>
                <a:schemeClr val="bg1"/>
              </a:solidFill>
              <a:latin typeface="Roboto"/>
              <a:ea typeface="Roboto"/>
              <a:cs typeface="Roboto"/>
            </a:endParaRPr>
          </a:p>
        </p:txBody>
      </p:sp>
    </p:spTree>
    <p:extLst>
      <p:ext uri="{BB962C8B-B14F-4D97-AF65-F5344CB8AC3E}">
        <p14:creationId xmlns:p14="http://schemas.microsoft.com/office/powerpoint/2010/main" val="3590648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38"/>
          <p:cNvSpPr txBox="1">
            <a:spLocks noGrp="1"/>
          </p:cNvSpPr>
          <p:nvPr>
            <p:ph type="subTitle" idx="1"/>
          </p:nvPr>
        </p:nvSpPr>
        <p:spPr>
          <a:xfrm>
            <a:off x="0" y="27757"/>
            <a:ext cx="5792700" cy="6963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smtClean="0"/>
              <a:t>REFERENCE</a:t>
            </a:r>
            <a:endParaRPr b="1" dirty="0"/>
          </a:p>
        </p:txBody>
      </p:sp>
      <p:sp>
        <p:nvSpPr>
          <p:cNvPr id="4" name="Rectangle 3"/>
          <p:cNvSpPr/>
          <p:nvPr/>
        </p:nvSpPr>
        <p:spPr>
          <a:xfrm>
            <a:off x="0" y="841664"/>
            <a:ext cx="9205773" cy="1184940"/>
          </a:xfrm>
          <a:prstGeom prst="rect">
            <a:avLst/>
          </a:prstGeom>
        </p:spPr>
        <p:txBody>
          <a:bodyPr wrap="square">
            <a:spAutoFit/>
          </a:bodyPr>
          <a:lstStyle/>
          <a:p>
            <a:pPr marL="76200" algn="just">
              <a:spcBef>
                <a:spcPts val="600"/>
              </a:spcBef>
              <a:buClr>
                <a:schemeClr val="accent3"/>
              </a:buClr>
              <a:buSzPts val="2400"/>
            </a:pPr>
            <a:r>
              <a:rPr lang="en-US" dirty="0" smtClean="0">
                <a:solidFill>
                  <a:schemeClr val="tx2">
                    <a:lumMod val="25000"/>
                  </a:schemeClr>
                </a:solidFill>
                <a:latin typeface="Roboto"/>
                <a:ea typeface="Roboto"/>
                <a:cs typeface="Roboto"/>
              </a:rPr>
              <a:t>More detail of assignments can be found by following the link below:</a:t>
            </a:r>
          </a:p>
          <a:p>
            <a:pPr marL="361950" indent="-285750" algn="just">
              <a:spcBef>
                <a:spcPts val="600"/>
              </a:spcBef>
              <a:buClr>
                <a:schemeClr val="accent3"/>
              </a:buClr>
              <a:buSzPts val="2400"/>
              <a:buFontTx/>
              <a:buChar char="-"/>
            </a:pPr>
            <a:r>
              <a:rPr lang="en-US" dirty="0" smtClean="0">
                <a:solidFill>
                  <a:schemeClr val="tx2">
                    <a:lumMod val="25000"/>
                  </a:schemeClr>
                </a:solidFill>
                <a:latin typeface="Roboto"/>
                <a:ea typeface="Roboto"/>
                <a:cs typeface="Roboto"/>
              </a:rPr>
              <a:t>Queries by MSSQL: </a:t>
            </a:r>
          </a:p>
          <a:p>
            <a:pPr marL="361950" indent="-285750" algn="just">
              <a:spcBef>
                <a:spcPts val="600"/>
              </a:spcBef>
              <a:buClr>
                <a:schemeClr val="accent3"/>
              </a:buClr>
              <a:buSzPts val="2400"/>
              <a:buFontTx/>
              <a:buChar char="-"/>
            </a:pPr>
            <a:endParaRPr lang="en-US" dirty="0" smtClean="0">
              <a:solidFill>
                <a:schemeClr val="tx2">
                  <a:lumMod val="25000"/>
                </a:schemeClr>
              </a:solidFill>
              <a:latin typeface="Roboto"/>
              <a:ea typeface="Roboto"/>
              <a:cs typeface="Roboto"/>
            </a:endParaRPr>
          </a:p>
          <a:p>
            <a:pPr marL="361950" indent="-285750" algn="just">
              <a:spcBef>
                <a:spcPts val="600"/>
              </a:spcBef>
              <a:buClr>
                <a:schemeClr val="accent3"/>
              </a:buClr>
              <a:buSzPts val="2400"/>
              <a:buFontTx/>
              <a:buChar char="-"/>
            </a:pPr>
            <a:r>
              <a:rPr lang="en-US" dirty="0" smtClean="0">
                <a:solidFill>
                  <a:schemeClr val="tx2">
                    <a:lumMod val="25000"/>
                  </a:schemeClr>
                </a:solidFill>
                <a:latin typeface="Roboto"/>
                <a:ea typeface="Roboto"/>
                <a:cs typeface="Roboto"/>
              </a:rPr>
              <a:t>Dashboard by Power BI :                                or access this </a:t>
            </a:r>
            <a:r>
              <a:rPr lang="en-US" dirty="0" smtClean="0">
                <a:solidFill>
                  <a:schemeClr val="tx2">
                    <a:lumMod val="25000"/>
                  </a:schemeClr>
                </a:solidFill>
                <a:latin typeface="Roboto"/>
                <a:ea typeface="Roboto"/>
                <a:cs typeface="Roboto"/>
                <a:hlinkClick r:id="rId4"/>
              </a:rPr>
              <a:t>link </a:t>
            </a:r>
            <a:endParaRPr lang="en-GB" dirty="0">
              <a:solidFill>
                <a:schemeClr val="tx2">
                  <a:lumMod val="25000"/>
                </a:schemeClr>
              </a:solidFill>
              <a:latin typeface="Roboto"/>
              <a:ea typeface="Roboto"/>
              <a:cs typeface="Roboto"/>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50869695"/>
              </p:ext>
            </p:extLst>
          </p:nvPr>
        </p:nvGraphicFramePr>
        <p:xfrm>
          <a:off x="2127682" y="1097474"/>
          <a:ext cx="501217" cy="359314"/>
        </p:xfrm>
        <a:graphic>
          <a:graphicData uri="http://schemas.openxmlformats.org/presentationml/2006/ole">
            <mc:AlternateContent xmlns:mc="http://schemas.openxmlformats.org/markup-compatibility/2006">
              <mc:Choice xmlns:v="urn:schemas-microsoft-com:vml" Requires="v">
                <p:oleObj spid="_x0000_s1034" name="Packager Shell Object" showAsIcon="1" r:id="rId5" imgW="610920" imgH="437760" progId="Package">
                  <p:embed/>
                </p:oleObj>
              </mc:Choice>
              <mc:Fallback>
                <p:oleObj name="Packager Shell Object" showAsIcon="1" r:id="rId5" imgW="610920" imgH="437760" progId="Package">
                  <p:embed/>
                  <p:pic>
                    <p:nvPicPr>
                      <p:cNvPr id="0" name=""/>
                      <p:cNvPicPr/>
                      <p:nvPr/>
                    </p:nvPicPr>
                    <p:blipFill>
                      <a:blip r:embed="rId6"/>
                      <a:stretch>
                        <a:fillRect/>
                      </a:stretch>
                    </p:blipFill>
                    <p:spPr>
                      <a:xfrm>
                        <a:off x="2127682" y="1097474"/>
                        <a:ext cx="501217" cy="359314"/>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538829243"/>
              </p:ext>
            </p:extLst>
          </p:nvPr>
        </p:nvGraphicFramePr>
        <p:xfrm>
          <a:off x="2347119" y="1588454"/>
          <a:ext cx="1319213" cy="438150"/>
        </p:xfrm>
        <a:graphic>
          <a:graphicData uri="http://schemas.openxmlformats.org/presentationml/2006/ole">
            <mc:AlternateContent xmlns:mc="http://schemas.openxmlformats.org/markup-compatibility/2006">
              <mc:Choice xmlns:v="urn:schemas-microsoft-com:vml" Requires="v">
                <p:oleObj spid="_x0000_s1035" name="Packager Shell Object" showAsIcon="1" r:id="rId7" imgW="1319400" imgH="437760" progId="Package">
                  <p:embed/>
                </p:oleObj>
              </mc:Choice>
              <mc:Fallback>
                <p:oleObj name="Packager Shell Object" showAsIcon="1" r:id="rId7" imgW="1319400" imgH="437760" progId="Package">
                  <p:embed/>
                  <p:pic>
                    <p:nvPicPr>
                      <p:cNvPr id="0" name=""/>
                      <p:cNvPicPr/>
                      <p:nvPr/>
                    </p:nvPicPr>
                    <p:blipFill>
                      <a:blip r:embed="rId8"/>
                      <a:stretch>
                        <a:fillRect/>
                      </a:stretch>
                    </p:blipFill>
                    <p:spPr>
                      <a:xfrm>
                        <a:off x="2347119" y="1588454"/>
                        <a:ext cx="1319213" cy="438150"/>
                      </a:xfrm>
                      <a:prstGeom prst="rect">
                        <a:avLst/>
                      </a:prstGeom>
                    </p:spPr>
                  </p:pic>
                </p:oleObj>
              </mc:Fallback>
            </mc:AlternateContent>
          </a:graphicData>
        </a:graphic>
      </p:graphicFrame>
    </p:spTree>
    <p:extLst>
      <p:ext uri="{BB962C8B-B14F-4D97-AF65-F5344CB8AC3E}">
        <p14:creationId xmlns:p14="http://schemas.microsoft.com/office/powerpoint/2010/main" val="61467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1991873" y="-1"/>
            <a:ext cx="7069000" cy="633846"/>
          </a:xfrm>
          <a:prstGeom prst="rect">
            <a:avLst/>
          </a:prstGeom>
        </p:spPr>
        <p:txBody>
          <a:bodyPr spcFirstLastPara="1" wrap="square" lIns="91425" tIns="91425" rIns="91425" bIns="91425" anchor="t" anchorCtr="0">
            <a:noAutofit/>
          </a:bodyPr>
          <a:lstStyle/>
          <a:p>
            <a:pPr marL="0" indent="0">
              <a:buNone/>
            </a:pPr>
            <a:r>
              <a:rPr lang="en" sz="1400" dirty="0" smtClean="0"/>
              <a:t> Using </a:t>
            </a:r>
            <a:r>
              <a:rPr lang="en" sz="1400" dirty="0"/>
              <a:t>SSQL to create a temp </a:t>
            </a:r>
            <a:r>
              <a:rPr lang="en" sz="1400" dirty="0" smtClean="0"/>
              <a:t>table and use aggregate functions to calculate Total cost, Revenue and Profit:</a:t>
            </a:r>
            <a:endParaRPr sz="1400" dirty="0"/>
          </a:p>
          <a:p>
            <a:pPr marL="0" lvl="0" indent="0" algn="l" rtl="0">
              <a:spcBef>
                <a:spcPts val="600"/>
              </a:spcBef>
              <a:spcAft>
                <a:spcPts val="0"/>
              </a:spcAft>
              <a:buClr>
                <a:schemeClr val="dk1"/>
              </a:buClr>
              <a:buSzPts val="1100"/>
              <a:buFont typeface="Arial"/>
              <a:buNone/>
            </a:pPr>
            <a:endParaRPr sz="1200" dirty="0" smtClean="0"/>
          </a:p>
          <a:p>
            <a:pPr marL="0" lvl="0" indent="0" algn="l" rtl="0">
              <a:spcBef>
                <a:spcPts val="600"/>
              </a:spcBef>
              <a:spcAft>
                <a:spcPts val="0"/>
              </a:spcAft>
              <a:buNone/>
            </a:pPr>
            <a:endParaRPr sz="1200" dirty="0"/>
          </a:p>
        </p:txBody>
      </p:sp>
      <p:sp>
        <p:nvSpPr>
          <p:cNvPr id="69" name="Google Shape;69;p1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1</a:t>
            </a:r>
            <a:endParaRPr dirty="0"/>
          </a:p>
        </p:txBody>
      </p:sp>
      <p:sp>
        <p:nvSpPr>
          <p:cNvPr id="70" name="Google Shape;70;p14"/>
          <p:cNvSpPr txBox="1">
            <a:spLocks noGrp="1"/>
          </p:cNvSpPr>
          <p:nvPr>
            <p:ph type="title"/>
          </p:nvPr>
        </p:nvSpPr>
        <p:spPr>
          <a:xfrm>
            <a:off x="109075" y="1398824"/>
            <a:ext cx="1882800" cy="1540622"/>
          </a:xfrm>
          <a:prstGeom prst="rect">
            <a:avLst/>
          </a:prstGeom>
        </p:spPr>
        <p:txBody>
          <a:bodyPr spcFirstLastPara="1" wrap="square" lIns="91425" tIns="91425" rIns="91425" bIns="91425" anchor="t" anchorCtr="0">
            <a:noAutofit/>
          </a:bodyPr>
          <a:lstStyle/>
          <a:p>
            <a:pPr lvl="0"/>
            <a:r>
              <a:rPr lang="en-US" sz="1700" dirty="0" smtClean="0"/>
              <a:t>Total </a:t>
            </a:r>
            <a:r>
              <a:rPr lang="en-US" sz="1700" dirty="0"/>
              <a:t>cost, revenue and profit by both region and item type?</a:t>
            </a:r>
            <a:endParaRPr sz="1700" dirty="0"/>
          </a:p>
        </p:txBody>
      </p:sp>
      <p:pic>
        <p:nvPicPr>
          <p:cNvPr id="2" name="Picture 1"/>
          <p:cNvPicPr>
            <a:picLocks noChangeAspect="1"/>
          </p:cNvPicPr>
          <p:nvPr/>
        </p:nvPicPr>
        <p:blipFill>
          <a:blip r:embed="rId3"/>
          <a:stretch>
            <a:fillRect/>
          </a:stretch>
        </p:blipFill>
        <p:spPr>
          <a:xfrm>
            <a:off x="2140527" y="633844"/>
            <a:ext cx="7003473" cy="450965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075000" y="-83123"/>
            <a:ext cx="5312935" cy="43641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smtClean="0"/>
              <a:t>We can get the result </a:t>
            </a:r>
            <a:r>
              <a:rPr lang="en-GB" sz="1400" dirty="0" smtClean="0"/>
              <a:t>with the highest profit</a:t>
            </a:r>
            <a:r>
              <a:rPr lang="en" sz="1400" dirty="0" smtClean="0"/>
              <a:t> as table below:</a:t>
            </a:r>
            <a:endParaRPr sz="1400" dirty="0" smtClean="0"/>
          </a:p>
          <a:p>
            <a:pPr marL="0" lvl="0" indent="0" algn="l" rtl="0">
              <a:spcBef>
                <a:spcPts val="600"/>
              </a:spcBef>
              <a:spcAft>
                <a:spcPts val="0"/>
              </a:spcAft>
              <a:buClr>
                <a:schemeClr val="dk1"/>
              </a:buClr>
              <a:buSzPts val="1100"/>
              <a:buFont typeface="Arial"/>
              <a:buNone/>
            </a:pPr>
            <a:endParaRPr sz="1400" dirty="0" smtClean="0"/>
          </a:p>
          <a:p>
            <a:pPr marL="0" lvl="0" indent="0" algn="l" rtl="0">
              <a:spcBef>
                <a:spcPts val="600"/>
              </a:spcBef>
              <a:spcAft>
                <a:spcPts val="0"/>
              </a:spcAft>
              <a:buNone/>
            </a:pPr>
            <a:endParaRPr sz="1400" dirty="0"/>
          </a:p>
        </p:txBody>
      </p:sp>
      <p:sp>
        <p:nvSpPr>
          <p:cNvPr id="69" name="Google Shape;69;p1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1</a:t>
            </a:r>
            <a:endParaRPr dirty="0"/>
          </a:p>
        </p:txBody>
      </p:sp>
      <p:sp>
        <p:nvSpPr>
          <p:cNvPr id="70" name="Google Shape;70;p14"/>
          <p:cNvSpPr txBox="1">
            <a:spLocks noGrp="1"/>
          </p:cNvSpPr>
          <p:nvPr>
            <p:ph type="title"/>
          </p:nvPr>
        </p:nvSpPr>
        <p:spPr>
          <a:xfrm>
            <a:off x="109075" y="1398824"/>
            <a:ext cx="1882800" cy="1540622"/>
          </a:xfrm>
          <a:prstGeom prst="rect">
            <a:avLst/>
          </a:prstGeom>
        </p:spPr>
        <p:txBody>
          <a:bodyPr spcFirstLastPara="1" wrap="square" lIns="91425" tIns="91425" rIns="91425" bIns="91425" anchor="t" anchorCtr="0">
            <a:noAutofit/>
          </a:bodyPr>
          <a:lstStyle/>
          <a:p>
            <a:pPr lvl="0"/>
            <a:r>
              <a:rPr lang="en-US" sz="1700" dirty="0" smtClean="0"/>
              <a:t>Total </a:t>
            </a:r>
            <a:r>
              <a:rPr lang="en-US" sz="1700" dirty="0"/>
              <a:t>cost, revenue and profit by both region and item type?</a:t>
            </a:r>
            <a:endParaRPr sz="1700" dirty="0"/>
          </a:p>
        </p:txBody>
      </p:sp>
      <p:graphicFrame>
        <p:nvGraphicFramePr>
          <p:cNvPr id="6" name="Table 5"/>
          <p:cNvGraphicFramePr>
            <a:graphicFrameLocks noGrp="1"/>
          </p:cNvGraphicFramePr>
          <p:nvPr>
            <p:extLst>
              <p:ext uri="{D42A27DB-BD31-4B8C-83A1-F6EECF244321}">
                <p14:modId xmlns:p14="http://schemas.microsoft.com/office/powerpoint/2010/main" val="216888768"/>
              </p:ext>
            </p:extLst>
          </p:nvPr>
        </p:nvGraphicFramePr>
        <p:xfrm>
          <a:off x="2150600" y="353296"/>
          <a:ext cx="6920664" cy="4696909"/>
        </p:xfrm>
        <a:graphic>
          <a:graphicData uri="http://schemas.openxmlformats.org/drawingml/2006/table">
            <a:tbl>
              <a:tblPr>
                <a:tableStyleId>{AF198A39-FE34-456D-92B8-E56C18F1867B}</a:tableStyleId>
              </a:tblPr>
              <a:tblGrid>
                <a:gridCol w="1088733">
                  <a:extLst>
                    <a:ext uri="{9D8B030D-6E8A-4147-A177-3AD203B41FA5}">
                      <a16:colId xmlns:a16="http://schemas.microsoft.com/office/drawing/2014/main" val="4036483819"/>
                    </a:ext>
                  </a:extLst>
                </a:gridCol>
                <a:gridCol w="2437644">
                  <a:extLst>
                    <a:ext uri="{9D8B030D-6E8A-4147-A177-3AD203B41FA5}">
                      <a16:colId xmlns:a16="http://schemas.microsoft.com/office/drawing/2014/main" val="2460715605"/>
                    </a:ext>
                  </a:extLst>
                </a:gridCol>
                <a:gridCol w="928627">
                  <a:extLst>
                    <a:ext uri="{9D8B030D-6E8A-4147-A177-3AD203B41FA5}">
                      <a16:colId xmlns:a16="http://schemas.microsoft.com/office/drawing/2014/main" val="2686581863"/>
                    </a:ext>
                  </a:extLst>
                </a:gridCol>
                <a:gridCol w="1232830">
                  <a:extLst>
                    <a:ext uri="{9D8B030D-6E8A-4147-A177-3AD203B41FA5}">
                      <a16:colId xmlns:a16="http://schemas.microsoft.com/office/drawing/2014/main" val="829738247"/>
                    </a:ext>
                  </a:extLst>
                </a:gridCol>
                <a:gridCol w="1232830">
                  <a:extLst>
                    <a:ext uri="{9D8B030D-6E8A-4147-A177-3AD203B41FA5}">
                      <a16:colId xmlns:a16="http://schemas.microsoft.com/office/drawing/2014/main" val="673202876"/>
                    </a:ext>
                  </a:extLst>
                </a:gridCol>
              </a:tblGrid>
              <a:tr h="135077">
                <a:tc>
                  <a:txBody>
                    <a:bodyPr/>
                    <a:lstStyle/>
                    <a:p>
                      <a:pPr algn="ctr" fontAlgn="b"/>
                      <a:r>
                        <a:rPr lang="en-GB" sz="600" b="1" u="none" strike="noStrike">
                          <a:effectLst/>
                        </a:rPr>
                        <a:t>Item Type</a:t>
                      </a:r>
                      <a:endParaRPr lang="en-GB" sz="600" b="1" i="0" u="none" strike="noStrike">
                        <a:solidFill>
                          <a:srgbClr val="000000"/>
                        </a:solidFill>
                        <a:effectLst/>
                        <a:latin typeface="Calibri" panose="020F0502020204030204" pitchFamily="34" charset="0"/>
                      </a:endParaRPr>
                    </a:p>
                  </a:txBody>
                  <a:tcPr marL="5501" marR="5501" marT="5501" marB="0" anchor="b">
                    <a:solidFill>
                      <a:schemeClr val="tx1">
                        <a:lumMod val="20000"/>
                        <a:lumOff val="80000"/>
                      </a:schemeClr>
                    </a:solidFill>
                  </a:tcPr>
                </a:tc>
                <a:tc>
                  <a:txBody>
                    <a:bodyPr/>
                    <a:lstStyle/>
                    <a:p>
                      <a:pPr algn="ctr" fontAlgn="b"/>
                      <a:r>
                        <a:rPr lang="en-GB" sz="600" b="1" u="none" strike="noStrike">
                          <a:effectLst/>
                        </a:rPr>
                        <a:t>Region</a:t>
                      </a:r>
                      <a:endParaRPr lang="en-GB" sz="600" b="1" i="0" u="none" strike="noStrike">
                        <a:solidFill>
                          <a:srgbClr val="000000"/>
                        </a:solidFill>
                        <a:effectLst/>
                        <a:latin typeface="Calibri" panose="020F0502020204030204" pitchFamily="34" charset="0"/>
                      </a:endParaRPr>
                    </a:p>
                  </a:txBody>
                  <a:tcPr marL="5501" marR="5501" marT="5501" marB="0" anchor="b">
                    <a:solidFill>
                      <a:schemeClr val="tx1">
                        <a:lumMod val="20000"/>
                        <a:lumOff val="80000"/>
                      </a:schemeClr>
                    </a:solidFill>
                  </a:tcPr>
                </a:tc>
                <a:tc>
                  <a:txBody>
                    <a:bodyPr/>
                    <a:lstStyle/>
                    <a:p>
                      <a:pPr algn="ctr" fontAlgn="b"/>
                      <a:r>
                        <a:rPr lang="en-GB" sz="600" b="1" u="none" strike="noStrike">
                          <a:effectLst/>
                        </a:rPr>
                        <a:t> Total_Cost </a:t>
                      </a:r>
                      <a:endParaRPr lang="en-GB" sz="600" b="1" i="0" u="none" strike="noStrike">
                        <a:solidFill>
                          <a:srgbClr val="000000"/>
                        </a:solidFill>
                        <a:effectLst/>
                        <a:latin typeface="Calibri" panose="020F0502020204030204" pitchFamily="34" charset="0"/>
                      </a:endParaRPr>
                    </a:p>
                  </a:txBody>
                  <a:tcPr marL="5501" marR="5501" marT="5501" marB="0" anchor="b">
                    <a:solidFill>
                      <a:schemeClr val="tx1">
                        <a:lumMod val="20000"/>
                        <a:lumOff val="80000"/>
                      </a:schemeClr>
                    </a:solidFill>
                  </a:tcPr>
                </a:tc>
                <a:tc>
                  <a:txBody>
                    <a:bodyPr/>
                    <a:lstStyle/>
                    <a:p>
                      <a:pPr algn="ctr" fontAlgn="b"/>
                      <a:r>
                        <a:rPr lang="en-GB" sz="600" b="1" u="none" strike="noStrike">
                          <a:effectLst/>
                        </a:rPr>
                        <a:t> Revenue </a:t>
                      </a:r>
                      <a:endParaRPr lang="en-GB" sz="600" b="1" i="0" u="none" strike="noStrike">
                        <a:solidFill>
                          <a:srgbClr val="000000"/>
                        </a:solidFill>
                        <a:effectLst/>
                        <a:latin typeface="Calibri" panose="020F0502020204030204" pitchFamily="34" charset="0"/>
                      </a:endParaRPr>
                    </a:p>
                  </a:txBody>
                  <a:tcPr marL="5501" marR="5501" marT="5501" marB="0" anchor="b">
                    <a:solidFill>
                      <a:schemeClr val="tx1">
                        <a:lumMod val="20000"/>
                        <a:lumOff val="80000"/>
                      </a:schemeClr>
                    </a:solidFill>
                  </a:tcPr>
                </a:tc>
                <a:tc>
                  <a:txBody>
                    <a:bodyPr/>
                    <a:lstStyle/>
                    <a:p>
                      <a:pPr algn="ctr" fontAlgn="b"/>
                      <a:r>
                        <a:rPr lang="en-GB" sz="600" b="1" u="none" strike="noStrike" dirty="0">
                          <a:effectLst/>
                        </a:rPr>
                        <a:t> Profit </a:t>
                      </a:r>
                      <a:endParaRPr lang="en-GB" sz="600" b="1" i="0" u="none" strike="noStrike" dirty="0">
                        <a:solidFill>
                          <a:srgbClr val="000000"/>
                        </a:solidFill>
                        <a:effectLst/>
                        <a:latin typeface="Calibri" panose="020F0502020204030204" pitchFamily="34" charset="0"/>
                      </a:endParaRPr>
                    </a:p>
                  </a:txBody>
                  <a:tcPr marL="5501" marR="5501" marT="5501" marB="0" anchor="b">
                    <a:solidFill>
                      <a:schemeClr val="tx1">
                        <a:lumMod val="20000"/>
                        <a:lumOff val="80000"/>
                      </a:schemeClr>
                    </a:solidFill>
                  </a:tcPr>
                </a:tc>
                <a:extLst>
                  <a:ext uri="{0D108BD9-81ED-4DB2-BD59-A6C34878D82A}">
                    <a16:rowId xmlns:a16="http://schemas.microsoft.com/office/drawing/2014/main" val="1557631190"/>
                  </a:ext>
                </a:extLst>
              </a:tr>
              <a:tr h="103678">
                <a:tc>
                  <a:txBody>
                    <a:bodyPr/>
                    <a:lstStyle/>
                    <a:p>
                      <a:pPr algn="l" fontAlgn="b"/>
                      <a:r>
                        <a:rPr lang="en-GB" sz="600" u="none" strike="noStrike">
                          <a:effectLst/>
                        </a:rPr>
                        <a:t>Office Supplies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Europe</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121,265.76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734,171,549.16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dirty="0">
                          <a:effectLst/>
                        </a:rPr>
                        <a:t>  734,050,283.40 </a:t>
                      </a:r>
                      <a:endParaRPr lang="en-GB" sz="600" b="0" i="0" u="none" strike="noStrike" dirty="0">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2382650388"/>
                  </a:ext>
                </a:extLst>
              </a:tr>
              <a:tr h="103678">
                <a:tc>
                  <a:txBody>
                    <a:bodyPr/>
                    <a:lstStyle/>
                    <a:p>
                      <a:pPr algn="l" fontAlgn="b"/>
                      <a:r>
                        <a:rPr lang="en-GB" sz="600" u="none" strike="noStrike">
                          <a:effectLst/>
                        </a:rPr>
                        <a:t>Household</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Sub-Saharan Africa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109,553.72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711,609,982.58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dirty="0">
                          <a:effectLst/>
                        </a:rPr>
                        <a:t>  711,500,428.86 </a:t>
                      </a:r>
                      <a:endParaRPr lang="en-GB" sz="600" b="0" i="0" u="none" strike="noStrike" dirty="0">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427882971"/>
                  </a:ext>
                </a:extLst>
              </a:tr>
              <a:tr h="103678">
                <a:tc>
                  <a:txBody>
                    <a:bodyPr/>
                    <a:lstStyle/>
                    <a:p>
                      <a:pPr algn="l" fontAlgn="b"/>
                      <a:r>
                        <a:rPr lang="en-GB" sz="600" u="none" strike="noStrike">
                          <a:effectLst/>
                        </a:rPr>
                        <a:t>Household</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Europe</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106,035.94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686,691,530.82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686,585,494.88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1201245912"/>
                  </a:ext>
                </a:extLst>
              </a:tr>
              <a:tr h="103678">
                <a:tc>
                  <a:txBody>
                    <a:bodyPr/>
                    <a:lstStyle/>
                    <a:p>
                      <a:pPr algn="l" fontAlgn="b"/>
                      <a:r>
                        <a:rPr lang="en-GB" sz="600" u="none" strike="noStrike">
                          <a:effectLst/>
                        </a:rPr>
                        <a:t>Office Supplies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Sub-Saharan Africa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108,666.72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654,890,638.92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654,781,972.20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1764212086"/>
                  </a:ext>
                </a:extLst>
              </a:tr>
              <a:tr h="103678">
                <a:tc>
                  <a:txBody>
                    <a:bodyPr/>
                    <a:lstStyle/>
                    <a:p>
                      <a:pPr algn="l" fontAlgn="b"/>
                      <a:r>
                        <a:rPr lang="en-GB" sz="600" u="none" strike="noStrike">
                          <a:effectLst/>
                        </a:rPr>
                        <a:t>Cosmetics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Europe</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61,882.55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500,380,646.40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500,318,763.85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3718405460"/>
                  </a:ext>
                </a:extLst>
              </a:tr>
              <a:tr h="103678">
                <a:tc>
                  <a:txBody>
                    <a:bodyPr/>
                    <a:lstStyle/>
                    <a:p>
                      <a:pPr algn="l" fontAlgn="b"/>
                      <a:r>
                        <a:rPr lang="en-GB" sz="600" u="none" strike="noStrike">
                          <a:effectLst/>
                        </a:rPr>
                        <a:t>Meat</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Europe</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81,325.87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474,278,612.64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474,197,286.77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1619403594"/>
                  </a:ext>
                </a:extLst>
              </a:tr>
              <a:tr h="103678">
                <a:tc>
                  <a:txBody>
                    <a:bodyPr/>
                    <a:lstStyle/>
                    <a:p>
                      <a:pPr algn="l" fontAlgn="b"/>
                      <a:r>
                        <a:rPr lang="en-GB" sz="600" u="none" strike="noStrike">
                          <a:effectLst/>
                        </a:rPr>
                        <a:t>Office Supplies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Asia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69,294.72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464,479,439.76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464,410,145.04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3948130869"/>
                  </a:ext>
                </a:extLst>
              </a:tr>
              <a:tr h="103678">
                <a:tc>
                  <a:txBody>
                    <a:bodyPr/>
                    <a:lstStyle/>
                    <a:p>
                      <a:pPr algn="l" fontAlgn="b"/>
                      <a:r>
                        <a:rPr lang="en-GB" sz="600" u="none" strike="noStrike">
                          <a:effectLst/>
                        </a:rPr>
                        <a:t>Cosmetics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Sub-Saharan Africa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53,455.99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444,088,086.00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444,034,630.01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2451278441"/>
                  </a:ext>
                </a:extLst>
              </a:tr>
              <a:tr h="103678">
                <a:tc>
                  <a:txBody>
                    <a:bodyPr/>
                    <a:lstStyle/>
                    <a:p>
                      <a:pPr algn="l" fontAlgn="b"/>
                      <a:r>
                        <a:rPr lang="en-GB" sz="600" u="none" strike="noStrike">
                          <a:effectLst/>
                        </a:rPr>
                        <a:t>Meat</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Sub-Saharan Africa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75,490.83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421,963,830.75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421,888,339.92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1134975824"/>
                  </a:ext>
                </a:extLst>
              </a:tr>
              <a:tr h="103678">
                <a:tc>
                  <a:txBody>
                    <a:bodyPr/>
                    <a:lstStyle/>
                    <a:p>
                      <a:pPr algn="l" fontAlgn="b"/>
                      <a:r>
                        <a:rPr lang="en-GB" sz="600" u="none" strike="noStrike">
                          <a:effectLst/>
                        </a:rPr>
                        <a:t>Household</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US" sz="600" u="none" strike="noStrike">
                          <a:effectLst/>
                        </a:rPr>
                        <a:t>Middle East and North Africa</a:t>
                      </a:r>
                      <a:endParaRPr lang="en-US"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64,325.12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413,451,966.30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413,387,641.18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2244474163"/>
                  </a:ext>
                </a:extLst>
              </a:tr>
              <a:tr h="103678">
                <a:tc>
                  <a:txBody>
                    <a:bodyPr/>
                    <a:lstStyle/>
                    <a:p>
                      <a:pPr algn="l" fontAlgn="b"/>
                      <a:r>
                        <a:rPr lang="en-GB" sz="600" u="none" strike="noStrike">
                          <a:effectLst/>
                        </a:rPr>
                        <a:t>Household</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Asia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58,294.64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394,664,223.52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394,605,928.88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3480432851"/>
                  </a:ext>
                </a:extLst>
              </a:tr>
              <a:tr h="103678">
                <a:tc>
                  <a:txBody>
                    <a:bodyPr/>
                    <a:lstStyle/>
                    <a:p>
                      <a:pPr algn="l" fontAlgn="b"/>
                      <a:r>
                        <a:rPr lang="en-GB" sz="600" u="none" strike="noStrike">
                          <a:effectLst/>
                        </a:rPr>
                        <a:t>Household</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US" sz="600" u="none" strike="noStrike">
                          <a:effectLst/>
                        </a:rPr>
                        <a:t>Central America and the Caribbean</a:t>
                      </a:r>
                      <a:endParaRPr lang="en-US"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52,264.16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357,817,820.53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357,765,556.37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1782808797"/>
                  </a:ext>
                </a:extLst>
              </a:tr>
              <a:tr h="103678">
                <a:tc>
                  <a:txBody>
                    <a:bodyPr/>
                    <a:lstStyle/>
                    <a:p>
                      <a:pPr algn="l" fontAlgn="b"/>
                      <a:r>
                        <a:rPr lang="en-GB" sz="600" u="none" strike="noStrike">
                          <a:effectLst/>
                        </a:rPr>
                        <a:t>Office Supplies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US" sz="600" u="none" strike="noStrike">
                          <a:effectLst/>
                        </a:rPr>
                        <a:t>Middle East and North Africa</a:t>
                      </a:r>
                      <a:endParaRPr lang="en-US"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54,070.88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327,283,168.17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327,229,097.29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188498940"/>
                  </a:ext>
                </a:extLst>
              </a:tr>
              <a:tr h="103678">
                <a:tc>
                  <a:txBody>
                    <a:bodyPr/>
                    <a:lstStyle/>
                    <a:p>
                      <a:pPr algn="l" fontAlgn="b"/>
                      <a:r>
                        <a:rPr lang="en-GB" sz="600" u="none" strike="noStrike">
                          <a:effectLst/>
                        </a:rPr>
                        <a:t>Baby Food</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Sub-Saharan Africa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37,463.70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300,850,543.36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300,813,079.66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1024711035"/>
                  </a:ext>
                </a:extLst>
              </a:tr>
              <a:tr h="103678">
                <a:tc>
                  <a:txBody>
                    <a:bodyPr/>
                    <a:lstStyle/>
                    <a:p>
                      <a:pPr algn="l" fontAlgn="b"/>
                      <a:r>
                        <a:rPr lang="en-GB" sz="600" u="none" strike="noStrike">
                          <a:effectLst/>
                        </a:rPr>
                        <a:t>Office Supplies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US" sz="600" u="none" strike="noStrike">
                          <a:effectLst/>
                        </a:rPr>
                        <a:t>Central America and the Caribbean</a:t>
                      </a:r>
                      <a:endParaRPr lang="en-US"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49,346.24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292,906,443.48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292,857,097.24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919798442"/>
                  </a:ext>
                </a:extLst>
              </a:tr>
              <a:tr h="103678">
                <a:tc>
                  <a:txBody>
                    <a:bodyPr/>
                    <a:lstStyle/>
                    <a:p>
                      <a:pPr algn="l" fontAlgn="b"/>
                      <a:r>
                        <a:rPr lang="en-GB" sz="600" u="none" strike="noStrike">
                          <a:effectLst/>
                        </a:rPr>
                        <a:t>Cosmetics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Asia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32,916.25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260,521,796.40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260,488,880.15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2199990639"/>
                  </a:ext>
                </a:extLst>
              </a:tr>
              <a:tr h="103678">
                <a:tc>
                  <a:txBody>
                    <a:bodyPr/>
                    <a:lstStyle/>
                    <a:p>
                      <a:pPr algn="l" fontAlgn="b"/>
                      <a:r>
                        <a:rPr lang="en-GB" sz="600" u="none" strike="noStrike">
                          <a:effectLst/>
                        </a:rPr>
                        <a:t>Baby Food</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Europe</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33,478.20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257,978,820.16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257,945,341.96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2270377595"/>
                  </a:ext>
                </a:extLst>
              </a:tr>
              <a:tr h="103678">
                <a:tc>
                  <a:txBody>
                    <a:bodyPr/>
                    <a:lstStyle/>
                    <a:p>
                      <a:pPr algn="l" fontAlgn="b"/>
                      <a:r>
                        <a:rPr lang="en-GB" sz="600" u="none" strike="noStrike">
                          <a:effectLst/>
                        </a:rPr>
                        <a:t>Household</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Australia and Oceania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39,198.12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247,273,933.67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247,234,735.55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2033183763"/>
                  </a:ext>
                </a:extLst>
              </a:tr>
              <a:tr h="103678">
                <a:tc>
                  <a:txBody>
                    <a:bodyPr/>
                    <a:lstStyle/>
                    <a:p>
                      <a:pPr algn="l" fontAlgn="b"/>
                      <a:r>
                        <a:rPr lang="en-GB" sz="600" u="none" strike="noStrike">
                          <a:effectLst/>
                        </a:rPr>
                        <a:t>Meat</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Asia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41,574.66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240,082,410.96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240,040,836.30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1950641846"/>
                  </a:ext>
                </a:extLst>
              </a:tr>
              <a:tr h="103678">
                <a:tc>
                  <a:txBody>
                    <a:bodyPr/>
                    <a:lstStyle/>
                    <a:p>
                      <a:pPr algn="l" fontAlgn="b"/>
                      <a:r>
                        <a:rPr lang="en-GB" sz="600" u="none" strike="noStrike">
                          <a:effectLst/>
                        </a:rPr>
                        <a:t>Cereal</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Europe</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26,583.97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234,729,412.50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234,702,828.53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710715149"/>
                  </a:ext>
                </a:extLst>
              </a:tr>
              <a:tr h="103678">
                <a:tc>
                  <a:txBody>
                    <a:bodyPr/>
                    <a:lstStyle/>
                    <a:p>
                      <a:pPr algn="l" fontAlgn="b"/>
                      <a:r>
                        <a:rPr lang="en-GB" sz="600" u="none" strike="noStrike">
                          <a:effectLst/>
                        </a:rPr>
                        <a:t>Cosmetics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US" sz="600" u="none" strike="noStrike">
                          <a:effectLst/>
                        </a:rPr>
                        <a:t>Middle East and North Africa</a:t>
                      </a:r>
                      <a:endParaRPr lang="en-US"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26,069.67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222,448,234.40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222,422,164.73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1081382951"/>
                  </a:ext>
                </a:extLst>
              </a:tr>
              <a:tr h="103678">
                <a:tc>
                  <a:txBody>
                    <a:bodyPr/>
                    <a:lstStyle/>
                    <a:p>
                      <a:pPr algn="l" fontAlgn="b"/>
                      <a:r>
                        <a:rPr lang="en-GB" sz="600" u="none" strike="noStrike">
                          <a:effectLst/>
                        </a:rPr>
                        <a:t>Cereal</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Sub-Saharan Africa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24,710.21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218,867,679.80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218,842,969.59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2889643584"/>
                  </a:ext>
                </a:extLst>
              </a:tr>
              <a:tr h="103678">
                <a:tc>
                  <a:txBody>
                    <a:bodyPr/>
                    <a:lstStyle/>
                    <a:p>
                      <a:pPr algn="l" fontAlgn="b"/>
                      <a:r>
                        <a:rPr lang="en-GB" sz="600" u="none" strike="noStrike">
                          <a:effectLst/>
                        </a:rPr>
                        <a:t>Meat</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US" sz="600" u="none" strike="noStrike">
                          <a:effectLst/>
                        </a:rPr>
                        <a:t>Middle East and North Africa</a:t>
                      </a:r>
                      <a:endParaRPr lang="en-US"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36,833.69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205,451,148.42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205,414,314.73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1782028003"/>
                  </a:ext>
                </a:extLst>
              </a:tr>
              <a:tr h="103678">
                <a:tc>
                  <a:txBody>
                    <a:bodyPr/>
                    <a:lstStyle/>
                    <a:p>
                      <a:pPr algn="l" fontAlgn="b"/>
                      <a:r>
                        <a:rPr lang="en-GB" sz="600" u="none" strike="noStrike">
                          <a:effectLst/>
                        </a:rPr>
                        <a:t>Meat</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US" sz="600" u="none" strike="noStrike">
                          <a:effectLst/>
                        </a:rPr>
                        <a:t>Central America and the Caribbean</a:t>
                      </a:r>
                      <a:endParaRPr lang="en-US"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27,351.75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172,454,287.74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172,426,935.99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762597465"/>
                  </a:ext>
                </a:extLst>
              </a:tr>
              <a:tr h="103678">
                <a:tc>
                  <a:txBody>
                    <a:bodyPr/>
                    <a:lstStyle/>
                    <a:p>
                      <a:pPr algn="l" fontAlgn="b"/>
                      <a:r>
                        <a:rPr lang="en-GB" sz="600" u="none" strike="noStrike">
                          <a:effectLst/>
                        </a:rPr>
                        <a:t>Cosmetics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Australia and Oceania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19,749.75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169,992,104.00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169,972,354.25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2017096279"/>
                  </a:ext>
                </a:extLst>
              </a:tr>
              <a:tr h="103678">
                <a:tc>
                  <a:txBody>
                    <a:bodyPr/>
                    <a:lstStyle/>
                    <a:p>
                      <a:pPr algn="l" fontAlgn="b"/>
                      <a:r>
                        <a:rPr lang="en-GB" sz="600" u="none" strike="noStrike">
                          <a:effectLst/>
                        </a:rPr>
                        <a:t>Snacks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Sub-Saharan Africa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21,534.24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169,981,291.26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169,959,757.02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1732883773"/>
                  </a:ext>
                </a:extLst>
              </a:tr>
              <a:tr h="103678">
                <a:tc>
                  <a:txBody>
                    <a:bodyPr/>
                    <a:lstStyle/>
                    <a:p>
                      <a:pPr algn="l" fontAlgn="b"/>
                      <a:r>
                        <a:rPr lang="en-GB" sz="600" u="none" strike="noStrike">
                          <a:effectLst/>
                        </a:rPr>
                        <a:t>Baby Food</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Asia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21,043.44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169,881,436.88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169,860,393.44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2064573463"/>
                  </a:ext>
                </a:extLst>
              </a:tr>
              <a:tr h="103678">
                <a:tc>
                  <a:txBody>
                    <a:bodyPr/>
                    <a:lstStyle/>
                    <a:p>
                      <a:pPr algn="l" fontAlgn="b"/>
                      <a:r>
                        <a:rPr lang="en-GB" sz="600" u="none" strike="noStrike">
                          <a:effectLst/>
                        </a:rPr>
                        <a:t>Vegetables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Europe</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20,277.39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163,471,217.28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163,450,939.89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2535710681"/>
                  </a:ext>
                </a:extLst>
              </a:tr>
              <a:tr h="103678">
                <a:tc>
                  <a:txBody>
                    <a:bodyPr/>
                    <a:lstStyle/>
                    <a:p>
                      <a:pPr algn="l" fontAlgn="b"/>
                      <a:r>
                        <a:rPr lang="en-GB" sz="600" u="none" strike="noStrike">
                          <a:effectLst/>
                        </a:rPr>
                        <a:t>Snacks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Europe</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19,780.32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155,387,014.26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155,367,233.94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1326063166"/>
                  </a:ext>
                </a:extLst>
              </a:tr>
              <a:tr h="103678">
                <a:tc>
                  <a:txBody>
                    <a:bodyPr/>
                    <a:lstStyle/>
                    <a:p>
                      <a:pPr algn="l" fontAlgn="b"/>
                      <a:r>
                        <a:rPr lang="en-GB" sz="600" u="none" strike="noStrike">
                          <a:effectLst/>
                        </a:rPr>
                        <a:t>Vegetables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Sub-Saharan Africa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18,095.07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151,249,175.30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151,231,080.23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2963367955"/>
                  </a:ext>
                </a:extLst>
              </a:tr>
              <a:tr h="103678">
                <a:tc>
                  <a:txBody>
                    <a:bodyPr/>
                    <a:lstStyle/>
                    <a:p>
                      <a:pPr algn="l" fontAlgn="b"/>
                      <a:r>
                        <a:rPr lang="en-GB" sz="600" u="none" strike="noStrike">
                          <a:effectLst/>
                        </a:rPr>
                        <a:t>Office Supplies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Australia and Oceania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26,248.00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150,439,929.36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150,413,681.36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2395939662"/>
                  </a:ext>
                </a:extLst>
              </a:tr>
              <a:tr h="103678">
                <a:tc>
                  <a:txBody>
                    <a:bodyPr/>
                    <a:lstStyle/>
                    <a:p>
                      <a:pPr algn="l" fontAlgn="b"/>
                      <a:r>
                        <a:rPr lang="en-GB" sz="600" u="none" strike="noStrike">
                          <a:effectLst/>
                        </a:rPr>
                        <a:t>Cosmetics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US" sz="600" u="none" strike="noStrike">
                          <a:effectLst/>
                        </a:rPr>
                        <a:t>Central America and the Caribbean</a:t>
                      </a:r>
                      <a:endParaRPr lang="en-US"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20,276.41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142,738,367.60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142,718,091.19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2125381201"/>
                  </a:ext>
                </a:extLst>
              </a:tr>
              <a:tr h="103678">
                <a:tc>
                  <a:txBody>
                    <a:bodyPr/>
                    <a:lstStyle/>
                    <a:p>
                      <a:pPr algn="l" fontAlgn="b"/>
                      <a:r>
                        <a:rPr lang="en-GB" sz="600" u="none" strike="noStrike">
                          <a:effectLst/>
                        </a:rPr>
                        <a:t>Baby Food</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US" sz="600" u="none" strike="noStrike">
                          <a:effectLst/>
                        </a:rPr>
                        <a:t>Middle East and North Africa</a:t>
                      </a:r>
                      <a:endParaRPr lang="en-US"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16,739.10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135,856,952.64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135,840,213.54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3610307377"/>
                  </a:ext>
                </a:extLst>
              </a:tr>
              <a:tr h="103678">
                <a:tc>
                  <a:txBody>
                    <a:bodyPr/>
                    <a:lstStyle/>
                    <a:p>
                      <a:pPr algn="l" fontAlgn="b"/>
                      <a:r>
                        <a:rPr lang="en-GB" sz="600" u="none" strike="noStrike">
                          <a:effectLst/>
                        </a:rPr>
                        <a:t>Meat</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Australia and Oceania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22,246.09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127,139,082.84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127,116,836.75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999006724"/>
                  </a:ext>
                </a:extLst>
              </a:tr>
              <a:tr h="103678">
                <a:tc>
                  <a:txBody>
                    <a:bodyPr/>
                    <a:lstStyle/>
                    <a:p>
                      <a:pPr algn="l" fontAlgn="b"/>
                      <a:r>
                        <a:rPr lang="en-GB" sz="600" u="none" strike="noStrike">
                          <a:effectLst/>
                        </a:rPr>
                        <a:t>Clothes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Sub-Saharan Africa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8,207.36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126,089,012.48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126,080,805.12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3260202046"/>
                  </a:ext>
                </a:extLst>
              </a:tr>
              <a:tr h="103678">
                <a:tc>
                  <a:txBody>
                    <a:bodyPr/>
                    <a:lstStyle/>
                    <a:p>
                      <a:pPr algn="l" fontAlgn="b"/>
                      <a:r>
                        <a:rPr lang="en-GB" sz="600" u="none" strike="noStrike">
                          <a:effectLst/>
                        </a:rPr>
                        <a:t>Cereal</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Asia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14,170.31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124,672,713.00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124,658,542.69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725625825"/>
                  </a:ext>
                </a:extLst>
              </a:tr>
              <a:tr h="103678">
                <a:tc>
                  <a:txBody>
                    <a:bodyPr/>
                    <a:lstStyle/>
                    <a:p>
                      <a:pPr algn="l" fontAlgn="b"/>
                      <a:r>
                        <a:rPr lang="en-GB" sz="600" u="none" strike="noStrike">
                          <a:effectLst/>
                        </a:rPr>
                        <a:t>Clothes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Europe</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8,386.56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123,942,753.28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123,934,366.72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512882780"/>
                  </a:ext>
                </a:extLst>
              </a:tr>
              <a:tr h="103678">
                <a:tc>
                  <a:txBody>
                    <a:bodyPr/>
                    <a:lstStyle/>
                    <a:p>
                      <a:pPr algn="l" fontAlgn="b"/>
                      <a:r>
                        <a:rPr lang="en-GB" sz="600" u="none" strike="noStrike">
                          <a:effectLst/>
                        </a:rPr>
                        <a:t>Vegetables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Asia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12,457.41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111,308,350.00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111,295,892.59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2881783887"/>
                  </a:ext>
                </a:extLst>
              </a:tr>
              <a:tr h="103678">
                <a:tc>
                  <a:txBody>
                    <a:bodyPr/>
                    <a:lstStyle/>
                    <a:p>
                      <a:pPr algn="l" fontAlgn="b"/>
                      <a:r>
                        <a:rPr lang="en-GB" sz="600" u="none" strike="noStrike">
                          <a:effectLst/>
                        </a:rPr>
                        <a:t>Cereal</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US" sz="600" u="none" strike="noStrike">
                          <a:effectLst/>
                        </a:rPr>
                        <a:t>Middle East and North Africa</a:t>
                      </a:r>
                      <a:endParaRPr lang="en-US"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12,179.44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105,196,831.30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105,184,651.86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666642291"/>
                  </a:ext>
                </a:extLst>
              </a:tr>
              <a:tr h="103678">
                <a:tc>
                  <a:txBody>
                    <a:bodyPr/>
                    <a:lstStyle/>
                    <a:p>
                      <a:pPr algn="l" fontAlgn="b"/>
                      <a:r>
                        <a:rPr lang="en-GB" sz="600" u="none" strike="noStrike">
                          <a:effectLst/>
                        </a:rPr>
                        <a:t>Personal Care</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Europe</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13,657.47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95,892,010.94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95,878,353.47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4094970454"/>
                  </a:ext>
                </a:extLst>
              </a:tr>
              <a:tr h="103678">
                <a:tc>
                  <a:txBody>
                    <a:bodyPr/>
                    <a:lstStyle/>
                    <a:p>
                      <a:pPr algn="l" fontAlgn="b"/>
                      <a:r>
                        <a:rPr lang="en-GB" sz="600" u="none" strike="noStrike">
                          <a:effectLst/>
                        </a:rPr>
                        <a:t>Snacks</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Asia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11,692.80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95,274,613.92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95,262,921.12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4225675147"/>
                  </a:ext>
                </a:extLst>
              </a:tr>
              <a:tr h="103678">
                <a:tc>
                  <a:txBody>
                    <a:bodyPr/>
                    <a:lstStyle/>
                    <a:p>
                      <a:pPr algn="l" fontAlgn="b"/>
                      <a:r>
                        <a:rPr lang="en-GB" sz="600" u="none" strike="noStrike">
                          <a:effectLst/>
                        </a:rPr>
                        <a:t>Cereal</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US" sz="600" u="none" strike="noStrike">
                          <a:effectLst/>
                        </a:rPr>
                        <a:t>Central America and the Caribbean</a:t>
                      </a:r>
                      <a:endParaRPr lang="en-US"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9,017.47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88,988,905.50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88,979,888.03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4075792455"/>
                  </a:ext>
                </a:extLst>
              </a:tr>
              <a:tr h="103678">
                <a:tc>
                  <a:txBody>
                    <a:bodyPr/>
                    <a:lstStyle/>
                    <a:p>
                      <a:pPr algn="l" fontAlgn="b"/>
                      <a:r>
                        <a:rPr lang="en-GB" sz="600" u="none" strike="noStrike">
                          <a:effectLst/>
                        </a:rPr>
                        <a:t>Baby Food</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US" sz="600" u="none" strike="noStrike">
                          <a:effectLst/>
                        </a:rPr>
                        <a:t>Central America and the Caribbean</a:t>
                      </a:r>
                      <a:endParaRPr lang="en-US"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11,797.08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87,411,701.20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87,399,904.12 </a:t>
                      </a:r>
                      <a:endParaRPr lang="en-GB" sz="600" b="0" i="0" u="none" strike="noStrike">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3612016039"/>
                  </a:ext>
                </a:extLst>
              </a:tr>
              <a:tr h="103678">
                <a:tc>
                  <a:txBody>
                    <a:bodyPr/>
                    <a:lstStyle/>
                    <a:p>
                      <a:pPr algn="l" fontAlgn="b"/>
                      <a:r>
                        <a:rPr lang="en-GB" sz="600" u="none" strike="noStrike">
                          <a:effectLst/>
                        </a:rPr>
                        <a:t>Personal Care</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Sub-Saharan Africa</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12,637.41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a:effectLst/>
                        </a:rPr>
                        <a:t>     86,956,878.69 </a:t>
                      </a:r>
                      <a:endParaRPr lang="en-GB" sz="600" b="0" i="0" u="none" strike="noStrike">
                        <a:solidFill>
                          <a:srgbClr val="000000"/>
                        </a:solidFill>
                        <a:effectLst/>
                        <a:latin typeface="Calibri" panose="020F0502020204030204" pitchFamily="34" charset="0"/>
                      </a:endParaRPr>
                    </a:p>
                  </a:txBody>
                  <a:tcPr marL="5501" marR="5501" marT="5501" marB="0" anchor="b"/>
                </a:tc>
                <a:tc>
                  <a:txBody>
                    <a:bodyPr/>
                    <a:lstStyle/>
                    <a:p>
                      <a:pPr algn="l" fontAlgn="b"/>
                      <a:r>
                        <a:rPr lang="en-GB" sz="600" u="none" strike="noStrike" dirty="0">
                          <a:effectLst/>
                        </a:rPr>
                        <a:t>     86,944,241.28 </a:t>
                      </a:r>
                      <a:endParaRPr lang="en-GB" sz="600" b="0" i="0" u="none" strike="noStrike" dirty="0">
                        <a:solidFill>
                          <a:srgbClr val="000000"/>
                        </a:solidFill>
                        <a:effectLst/>
                        <a:latin typeface="Calibri" panose="020F0502020204030204" pitchFamily="34" charset="0"/>
                      </a:endParaRPr>
                    </a:p>
                  </a:txBody>
                  <a:tcPr marL="5501" marR="5501" marT="5501" marB="0" anchor="b"/>
                </a:tc>
                <a:extLst>
                  <a:ext uri="{0D108BD9-81ED-4DB2-BD59-A6C34878D82A}">
                    <a16:rowId xmlns:a16="http://schemas.microsoft.com/office/drawing/2014/main" val="3542081126"/>
                  </a:ext>
                </a:extLst>
              </a:tr>
            </a:tbl>
          </a:graphicData>
        </a:graphic>
      </p:graphicFrame>
    </p:spTree>
    <p:extLst>
      <p:ext uri="{BB962C8B-B14F-4D97-AF65-F5344CB8AC3E}">
        <p14:creationId xmlns:p14="http://schemas.microsoft.com/office/powerpoint/2010/main" val="288944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075000" y="-37240"/>
            <a:ext cx="5312935" cy="53977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smtClean="0"/>
              <a:t>We can get the result as table below:</a:t>
            </a:r>
            <a:endParaRPr sz="1400" dirty="0" smtClean="0"/>
          </a:p>
          <a:p>
            <a:pPr marL="0" lvl="0" indent="0" algn="l" rtl="0">
              <a:spcBef>
                <a:spcPts val="600"/>
              </a:spcBef>
              <a:spcAft>
                <a:spcPts val="0"/>
              </a:spcAft>
              <a:buClr>
                <a:schemeClr val="dk1"/>
              </a:buClr>
              <a:buSzPts val="1100"/>
              <a:buFont typeface="Arial"/>
              <a:buNone/>
            </a:pPr>
            <a:endParaRPr sz="1400" dirty="0" smtClean="0"/>
          </a:p>
          <a:p>
            <a:pPr marL="0" lvl="0" indent="0" algn="l" rtl="0">
              <a:spcBef>
                <a:spcPts val="600"/>
              </a:spcBef>
              <a:spcAft>
                <a:spcPts val="0"/>
              </a:spcAft>
              <a:buNone/>
            </a:pPr>
            <a:endParaRPr sz="1400" dirty="0"/>
          </a:p>
        </p:txBody>
      </p:sp>
      <p:sp>
        <p:nvSpPr>
          <p:cNvPr id="69" name="Google Shape;69;p1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1</a:t>
            </a:r>
            <a:endParaRPr dirty="0"/>
          </a:p>
        </p:txBody>
      </p:sp>
      <p:sp>
        <p:nvSpPr>
          <p:cNvPr id="70" name="Google Shape;70;p14"/>
          <p:cNvSpPr txBox="1">
            <a:spLocks noGrp="1"/>
          </p:cNvSpPr>
          <p:nvPr>
            <p:ph type="title"/>
          </p:nvPr>
        </p:nvSpPr>
        <p:spPr>
          <a:xfrm>
            <a:off x="109075" y="1398824"/>
            <a:ext cx="1882800" cy="1540622"/>
          </a:xfrm>
          <a:prstGeom prst="rect">
            <a:avLst/>
          </a:prstGeom>
        </p:spPr>
        <p:txBody>
          <a:bodyPr spcFirstLastPara="1" wrap="square" lIns="91425" tIns="91425" rIns="91425" bIns="91425" anchor="t" anchorCtr="0">
            <a:noAutofit/>
          </a:bodyPr>
          <a:lstStyle/>
          <a:p>
            <a:pPr lvl="0"/>
            <a:r>
              <a:rPr lang="en-US" sz="1700" dirty="0" smtClean="0"/>
              <a:t>Total </a:t>
            </a:r>
            <a:r>
              <a:rPr lang="en-US" sz="1700" dirty="0"/>
              <a:t>cost, revenue and profit by both region and item type?</a:t>
            </a:r>
            <a:endParaRPr sz="1700" dirty="0"/>
          </a:p>
        </p:txBody>
      </p:sp>
      <p:graphicFrame>
        <p:nvGraphicFramePr>
          <p:cNvPr id="8" name="Table 7"/>
          <p:cNvGraphicFramePr>
            <a:graphicFrameLocks noGrp="1"/>
          </p:cNvGraphicFramePr>
          <p:nvPr>
            <p:extLst>
              <p:ext uri="{D42A27DB-BD31-4B8C-83A1-F6EECF244321}">
                <p14:modId xmlns:p14="http://schemas.microsoft.com/office/powerpoint/2010/main" val="3451396123"/>
              </p:ext>
            </p:extLst>
          </p:nvPr>
        </p:nvGraphicFramePr>
        <p:xfrm>
          <a:off x="2150600" y="416808"/>
          <a:ext cx="6993401" cy="4726692"/>
        </p:xfrm>
        <a:graphic>
          <a:graphicData uri="http://schemas.openxmlformats.org/drawingml/2006/table">
            <a:tbl>
              <a:tblPr>
                <a:tableStyleId>{AF198A39-FE34-456D-92B8-E56C18F1867B}</a:tableStyleId>
              </a:tblPr>
              <a:tblGrid>
                <a:gridCol w="1100177">
                  <a:extLst>
                    <a:ext uri="{9D8B030D-6E8A-4147-A177-3AD203B41FA5}">
                      <a16:colId xmlns:a16="http://schemas.microsoft.com/office/drawing/2014/main" val="168621551"/>
                    </a:ext>
                  </a:extLst>
                </a:gridCol>
                <a:gridCol w="2463262">
                  <a:extLst>
                    <a:ext uri="{9D8B030D-6E8A-4147-A177-3AD203B41FA5}">
                      <a16:colId xmlns:a16="http://schemas.microsoft.com/office/drawing/2014/main" val="1964334968"/>
                    </a:ext>
                  </a:extLst>
                </a:gridCol>
                <a:gridCol w="938386">
                  <a:extLst>
                    <a:ext uri="{9D8B030D-6E8A-4147-A177-3AD203B41FA5}">
                      <a16:colId xmlns:a16="http://schemas.microsoft.com/office/drawing/2014/main" val="3179836887"/>
                    </a:ext>
                  </a:extLst>
                </a:gridCol>
                <a:gridCol w="1245788">
                  <a:extLst>
                    <a:ext uri="{9D8B030D-6E8A-4147-A177-3AD203B41FA5}">
                      <a16:colId xmlns:a16="http://schemas.microsoft.com/office/drawing/2014/main" val="827192894"/>
                    </a:ext>
                  </a:extLst>
                </a:gridCol>
                <a:gridCol w="1245788">
                  <a:extLst>
                    <a:ext uri="{9D8B030D-6E8A-4147-A177-3AD203B41FA5}">
                      <a16:colId xmlns:a16="http://schemas.microsoft.com/office/drawing/2014/main" val="684673379"/>
                    </a:ext>
                  </a:extLst>
                </a:gridCol>
              </a:tblGrid>
              <a:tr h="165532">
                <a:tc>
                  <a:txBody>
                    <a:bodyPr/>
                    <a:lstStyle/>
                    <a:p>
                      <a:pPr algn="ctr" fontAlgn="b"/>
                      <a:r>
                        <a:rPr lang="en-GB" sz="600" b="1" u="none" strike="noStrike">
                          <a:effectLst/>
                        </a:rPr>
                        <a:t>Item Type</a:t>
                      </a:r>
                      <a:endParaRPr lang="en-GB" sz="600" b="1" i="0" u="none" strike="noStrike">
                        <a:solidFill>
                          <a:srgbClr val="000000"/>
                        </a:solidFill>
                        <a:effectLst/>
                        <a:latin typeface="Calibri" panose="020F0502020204030204" pitchFamily="34" charset="0"/>
                      </a:endParaRPr>
                    </a:p>
                  </a:txBody>
                  <a:tcPr marL="6038" marR="6038" marT="6038" marB="0" anchor="b">
                    <a:solidFill>
                      <a:schemeClr val="tx1">
                        <a:lumMod val="20000"/>
                        <a:lumOff val="80000"/>
                      </a:schemeClr>
                    </a:solidFill>
                  </a:tcPr>
                </a:tc>
                <a:tc>
                  <a:txBody>
                    <a:bodyPr/>
                    <a:lstStyle/>
                    <a:p>
                      <a:pPr algn="ctr" fontAlgn="b"/>
                      <a:r>
                        <a:rPr lang="en-GB" sz="600" b="1" u="none" strike="noStrike" dirty="0">
                          <a:effectLst/>
                        </a:rPr>
                        <a:t>Region</a:t>
                      </a:r>
                      <a:endParaRPr lang="en-GB" sz="600" b="1" i="0" u="none" strike="noStrike" dirty="0">
                        <a:solidFill>
                          <a:srgbClr val="000000"/>
                        </a:solidFill>
                        <a:effectLst/>
                        <a:latin typeface="Calibri" panose="020F0502020204030204" pitchFamily="34" charset="0"/>
                      </a:endParaRPr>
                    </a:p>
                  </a:txBody>
                  <a:tcPr marL="6038" marR="6038" marT="6038" marB="0" anchor="b">
                    <a:solidFill>
                      <a:schemeClr val="tx1">
                        <a:lumMod val="20000"/>
                        <a:lumOff val="80000"/>
                      </a:schemeClr>
                    </a:solidFill>
                  </a:tcPr>
                </a:tc>
                <a:tc>
                  <a:txBody>
                    <a:bodyPr/>
                    <a:lstStyle/>
                    <a:p>
                      <a:pPr algn="ctr" fontAlgn="b"/>
                      <a:r>
                        <a:rPr lang="en-GB" sz="600" b="1" u="none" strike="noStrike">
                          <a:effectLst/>
                        </a:rPr>
                        <a:t> Total_Cost </a:t>
                      </a:r>
                      <a:endParaRPr lang="en-GB" sz="600" b="1" i="0" u="none" strike="noStrike">
                        <a:solidFill>
                          <a:srgbClr val="000000"/>
                        </a:solidFill>
                        <a:effectLst/>
                        <a:latin typeface="Calibri" panose="020F0502020204030204" pitchFamily="34" charset="0"/>
                      </a:endParaRPr>
                    </a:p>
                  </a:txBody>
                  <a:tcPr marL="6038" marR="6038" marT="6038" marB="0" anchor="b">
                    <a:solidFill>
                      <a:schemeClr val="tx1">
                        <a:lumMod val="20000"/>
                        <a:lumOff val="80000"/>
                      </a:schemeClr>
                    </a:solidFill>
                  </a:tcPr>
                </a:tc>
                <a:tc>
                  <a:txBody>
                    <a:bodyPr/>
                    <a:lstStyle/>
                    <a:p>
                      <a:pPr algn="ctr" fontAlgn="b"/>
                      <a:r>
                        <a:rPr lang="en-GB" sz="600" b="1" u="none" strike="noStrike">
                          <a:effectLst/>
                        </a:rPr>
                        <a:t> Revenue </a:t>
                      </a:r>
                      <a:endParaRPr lang="en-GB" sz="600" b="1" i="0" u="none" strike="noStrike">
                        <a:solidFill>
                          <a:srgbClr val="000000"/>
                        </a:solidFill>
                        <a:effectLst/>
                        <a:latin typeface="Calibri" panose="020F0502020204030204" pitchFamily="34" charset="0"/>
                      </a:endParaRPr>
                    </a:p>
                  </a:txBody>
                  <a:tcPr marL="6038" marR="6038" marT="6038" marB="0" anchor="b">
                    <a:solidFill>
                      <a:schemeClr val="tx1">
                        <a:lumMod val="20000"/>
                        <a:lumOff val="80000"/>
                      </a:schemeClr>
                    </a:solidFill>
                  </a:tcPr>
                </a:tc>
                <a:tc>
                  <a:txBody>
                    <a:bodyPr/>
                    <a:lstStyle/>
                    <a:p>
                      <a:pPr algn="ctr" fontAlgn="b"/>
                      <a:r>
                        <a:rPr lang="en-GB" sz="600" b="1" u="none" strike="noStrike" dirty="0">
                          <a:effectLst/>
                        </a:rPr>
                        <a:t> Profit </a:t>
                      </a:r>
                      <a:endParaRPr lang="en-GB" sz="600" b="1" i="0" u="none" strike="noStrike" dirty="0">
                        <a:solidFill>
                          <a:srgbClr val="000000"/>
                        </a:solidFill>
                        <a:effectLst/>
                        <a:latin typeface="Calibri" panose="020F0502020204030204" pitchFamily="34" charset="0"/>
                      </a:endParaRPr>
                    </a:p>
                  </a:txBody>
                  <a:tcPr marL="6038" marR="6038" marT="6038" marB="0" anchor="b">
                    <a:solidFill>
                      <a:schemeClr val="tx1">
                        <a:lumMod val="20000"/>
                        <a:lumOff val="80000"/>
                      </a:schemeClr>
                    </a:solidFill>
                  </a:tcPr>
                </a:tc>
                <a:extLst>
                  <a:ext uri="{0D108BD9-81ED-4DB2-BD59-A6C34878D82A}">
                    <a16:rowId xmlns:a16="http://schemas.microsoft.com/office/drawing/2014/main" val="4087292681"/>
                  </a:ext>
                </a:extLst>
              </a:tr>
              <a:tr h="114029">
                <a:tc>
                  <a:txBody>
                    <a:bodyPr/>
                    <a:lstStyle/>
                    <a:p>
                      <a:pPr algn="l" fontAlgn="b"/>
                      <a:r>
                        <a:rPr lang="en-GB" sz="600" u="none" strike="noStrike">
                          <a:effectLst/>
                        </a:rPr>
                        <a:t>Household</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North America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10,050.80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86,645,883.39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dirty="0">
                          <a:effectLst/>
                        </a:rPr>
                        <a:t>     86,635,832.59 </a:t>
                      </a:r>
                      <a:endParaRPr lang="en-GB" sz="600" b="0" i="0" u="none" strike="noStrike" dirty="0">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2513674876"/>
                  </a:ext>
                </a:extLst>
              </a:tr>
              <a:tr h="114029">
                <a:tc>
                  <a:txBody>
                    <a:bodyPr/>
                    <a:lstStyle/>
                    <a:p>
                      <a:pPr algn="l" fontAlgn="b"/>
                      <a:r>
                        <a:rPr lang="en-GB" sz="600" u="none" strike="noStrike">
                          <a:effectLst/>
                        </a:rPr>
                        <a:t>Baby Food</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Australia and Oceania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10,362.30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86,450,316.72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86,439,954.42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4175657005"/>
                  </a:ext>
                </a:extLst>
              </a:tr>
              <a:tr h="114029">
                <a:tc>
                  <a:txBody>
                    <a:bodyPr/>
                    <a:lstStyle/>
                    <a:p>
                      <a:pPr algn="l" fontAlgn="b"/>
                      <a:r>
                        <a:rPr lang="en-GB" sz="600" u="none" strike="noStrike">
                          <a:effectLst/>
                        </a:rPr>
                        <a:t>Vegetables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US" sz="600" u="none" strike="noStrike">
                          <a:effectLst/>
                        </a:rPr>
                        <a:t>Middle East and North Africa</a:t>
                      </a:r>
                      <a:endParaRPr lang="en-US"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9,638.58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86,281,765.18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86,272,126.60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109412174"/>
                  </a:ext>
                </a:extLst>
              </a:tr>
              <a:tr h="114029">
                <a:tc>
                  <a:txBody>
                    <a:bodyPr/>
                    <a:lstStyle/>
                    <a:p>
                      <a:pPr algn="l" fontAlgn="b"/>
                      <a:r>
                        <a:rPr lang="en-GB" sz="600" u="none" strike="noStrike">
                          <a:effectLst/>
                        </a:rPr>
                        <a:t>Cereal</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Australia and Oceania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8,080.59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77,430,005.40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77,421,924.81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1235813433"/>
                  </a:ext>
                </a:extLst>
              </a:tr>
              <a:tr h="114029">
                <a:tc>
                  <a:txBody>
                    <a:bodyPr/>
                    <a:lstStyle/>
                    <a:p>
                      <a:pPr algn="l" fontAlgn="b"/>
                      <a:r>
                        <a:rPr lang="en-GB" sz="600" u="none" strike="noStrike">
                          <a:effectLst/>
                        </a:rPr>
                        <a:t>Vegetables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US" sz="600" u="none" strike="noStrike">
                          <a:effectLst/>
                        </a:rPr>
                        <a:t>Central America and the Caribbean</a:t>
                      </a:r>
                      <a:endParaRPr lang="en-US"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8,183.70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73,880,705.48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73,872,521.78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296527287"/>
                  </a:ext>
                </a:extLst>
              </a:tr>
              <a:tr h="114029">
                <a:tc>
                  <a:txBody>
                    <a:bodyPr/>
                    <a:lstStyle/>
                    <a:p>
                      <a:pPr algn="l" fontAlgn="b"/>
                      <a:r>
                        <a:rPr lang="en-GB" sz="600" u="none" strike="noStrike">
                          <a:effectLst/>
                        </a:rPr>
                        <a:t>Snacks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US" sz="600" u="none" strike="noStrike">
                          <a:effectLst/>
                        </a:rPr>
                        <a:t>Middle East and North Africa</a:t>
                      </a:r>
                      <a:endParaRPr lang="en-US"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9,256.80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73,444,077.84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73,434,821.04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786749513"/>
                  </a:ext>
                </a:extLst>
              </a:tr>
              <a:tr h="114029">
                <a:tc>
                  <a:txBody>
                    <a:bodyPr/>
                    <a:lstStyle/>
                    <a:p>
                      <a:pPr algn="l" fontAlgn="b"/>
                      <a:r>
                        <a:rPr lang="en-GB" sz="600" u="none" strike="noStrike">
                          <a:effectLst/>
                        </a:rPr>
                        <a:t>Snacks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US" sz="600" u="none" strike="noStrike">
                          <a:effectLst/>
                        </a:rPr>
                        <a:t>Central America and the Caribbean</a:t>
                      </a:r>
                      <a:endParaRPr lang="en-US"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8,672.16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71,707,412.28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71,698,740.12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1043303606"/>
                  </a:ext>
                </a:extLst>
              </a:tr>
              <a:tr h="114029">
                <a:tc>
                  <a:txBody>
                    <a:bodyPr/>
                    <a:lstStyle/>
                    <a:p>
                      <a:pPr algn="l" fontAlgn="b"/>
                      <a:r>
                        <a:rPr lang="en-GB" sz="600" u="none" strike="noStrike">
                          <a:effectLst/>
                        </a:rPr>
                        <a:t>Clothes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US" sz="600" u="none" strike="noStrike">
                          <a:effectLst/>
                        </a:rPr>
                        <a:t>Middle East and North Africa</a:t>
                      </a:r>
                      <a:endParaRPr lang="en-US"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3,978.24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66,312,306.08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66,308,327.84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273603542"/>
                  </a:ext>
                </a:extLst>
              </a:tr>
              <a:tr h="114029">
                <a:tc>
                  <a:txBody>
                    <a:bodyPr/>
                    <a:lstStyle/>
                    <a:p>
                      <a:pPr algn="l" fontAlgn="b"/>
                      <a:r>
                        <a:rPr lang="en-GB" sz="600" u="none" strike="noStrike">
                          <a:effectLst/>
                        </a:rPr>
                        <a:t>Office Supplies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North America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10,499.20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58,985,299.38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58,974,800.18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2542479984"/>
                  </a:ext>
                </a:extLst>
              </a:tr>
              <a:tr h="114029">
                <a:tc>
                  <a:txBody>
                    <a:bodyPr/>
                    <a:lstStyle/>
                    <a:p>
                      <a:pPr algn="l" fontAlgn="b"/>
                      <a:r>
                        <a:rPr lang="en-GB" sz="600" u="none" strike="noStrike">
                          <a:effectLst/>
                        </a:rPr>
                        <a:t>Clothes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Asia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4,157.44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57,830,320.32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57,826,162.88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3152911727"/>
                  </a:ext>
                </a:extLst>
              </a:tr>
              <a:tr h="114029">
                <a:tc>
                  <a:txBody>
                    <a:bodyPr/>
                    <a:lstStyle/>
                    <a:p>
                      <a:pPr algn="l" fontAlgn="b"/>
                      <a:r>
                        <a:rPr lang="en-GB" sz="600" u="none" strike="noStrike">
                          <a:effectLst/>
                        </a:rPr>
                        <a:t>Vegetables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Australia and Oceania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6,274.17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55,994,031.36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55,987,757.19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3332425725"/>
                  </a:ext>
                </a:extLst>
              </a:tr>
              <a:tr h="114029">
                <a:tc>
                  <a:txBody>
                    <a:bodyPr/>
                    <a:lstStyle/>
                    <a:p>
                      <a:pPr algn="l" fontAlgn="b"/>
                      <a:r>
                        <a:rPr lang="en-GB" sz="600" u="none" strike="noStrike">
                          <a:effectLst/>
                        </a:rPr>
                        <a:t>Personal Care</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Asia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7,763.79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55,541,991.67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55,534,227.88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1220253422"/>
                  </a:ext>
                </a:extLst>
              </a:tr>
              <a:tr h="114029">
                <a:tc>
                  <a:txBody>
                    <a:bodyPr/>
                    <a:lstStyle/>
                    <a:p>
                      <a:pPr algn="l" fontAlgn="b"/>
                      <a:r>
                        <a:rPr lang="en-GB" sz="600" u="none" strike="noStrike">
                          <a:effectLst/>
                        </a:rPr>
                        <a:t>Cosmetics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North America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5,266.60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53,789,153.20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53,783,886.60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582879983"/>
                  </a:ext>
                </a:extLst>
              </a:tr>
              <a:tr h="114029">
                <a:tc>
                  <a:txBody>
                    <a:bodyPr/>
                    <a:lstStyle/>
                    <a:p>
                      <a:pPr algn="l" fontAlgn="b"/>
                      <a:r>
                        <a:rPr lang="en-GB" sz="600" u="none" strike="noStrike">
                          <a:effectLst/>
                        </a:rPr>
                        <a:t>Beverages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Sub-Saharan Africa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6,993.80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53,095,411.20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53,088,417.40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584000759"/>
                  </a:ext>
                </a:extLst>
              </a:tr>
              <a:tr h="114029">
                <a:tc>
                  <a:txBody>
                    <a:bodyPr/>
                    <a:lstStyle/>
                    <a:p>
                      <a:pPr algn="l" fontAlgn="b"/>
                      <a:r>
                        <a:rPr lang="en-GB" sz="600" u="none" strike="noStrike">
                          <a:effectLst/>
                        </a:rPr>
                        <a:t>Personal Care</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US" sz="600" u="none" strike="noStrike">
                          <a:effectLst/>
                        </a:rPr>
                        <a:t>Middle East and North Africa</a:t>
                      </a:r>
                      <a:endParaRPr lang="en-US"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6,347.04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50,661,484.72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50,655,137.68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1785212380"/>
                  </a:ext>
                </a:extLst>
              </a:tr>
              <a:tr h="114029">
                <a:tc>
                  <a:txBody>
                    <a:bodyPr/>
                    <a:lstStyle/>
                    <a:p>
                      <a:pPr algn="l" fontAlgn="b"/>
                      <a:r>
                        <a:rPr lang="en-GB" sz="600" u="none" strike="noStrike">
                          <a:effectLst/>
                        </a:rPr>
                        <a:t>Snacks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Australia and Oceania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7,015.68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50,572,641.00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50,565,625.32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879803475"/>
                  </a:ext>
                </a:extLst>
              </a:tr>
              <a:tr h="114029">
                <a:tc>
                  <a:txBody>
                    <a:bodyPr/>
                    <a:lstStyle/>
                    <a:p>
                      <a:pPr algn="l" fontAlgn="b"/>
                      <a:r>
                        <a:rPr lang="en-GB" sz="600" u="none" strike="noStrike">
                          <a:effectLst/>
                        </a:rPr>
                        <a:t>Clothes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US" sz="600" u="none" strike="noStrike">
                          <a:effectLst/>
                        </a:rPr>
                        <a:t>Central America and the Caribbean</a:t>
                      </a:r>
                      <a:endParaRPr lang="en-US"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3,010.56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46,591,637.28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46,588,626.72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2995292120"/>
                  </a:ext>
                </a:extLst>
              </a:tr>
              <a:tr h="114029">
                <a:tc>
                  <a:txBody>
                    <a:bodyPr/>
                    <a:lstStyle/>
                    <a:p>
                      <a:pPr algn="l" fontAlgn="b"/>
                      <a:r>
                        <a:rPr lang="en-GB" sz="600" u="none" strike="noStrike">
                          <a:effectLst/>
                        </a:rPr>
                        <a:t>Beverages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Europe</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6,230.84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44,628,148.50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44,621,917.66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3056570756"/>
                  </a:ext>
                </a:extLst>
              </a:tr>
              <a:tr h="114029">
                <a:tc>
                  <a:txBody>
                    <a:bodyPr/>
                    <a:lstStyle/>
                    <a:p>
                      <a:pPr algn="l" fontAlgn="b"/>
                      <a:r>
                        <a:rPr lang="en-GB" sz="600" u="none" strike="noStrike">
                          <a:effectLst/>
                        </a:rPr>
                        <a:t>Clothes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Australia and Oceania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2,759.68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42,906,169.28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42,903,409.60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2142925249"/>
                  </a:ext>
                </a:extLst>
              </a:tr>
              <a:tr h="114029">
                <a:tc>
                  <a:txBody>
                    <a:bodyPr/>
                    <a:lstStyle/>
                    <a:p>
                      <a:pPr algn="l" fontAlgn="b"/>
                      <a:r>
                        <a:rPr lang="en-GB" sz="600" u="none" strike="noStrike">
                          <a:effectLst/>
                        </a:rPr>
                        <a:t>Meat</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North America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6,199.73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40,026,813.75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40,020,614.02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2194792568"/>
                  </a:ext>
                </a:extLst>
              </a:tr>
              <a:tr h="114029">
                <a:tc>
                  <a:txBody>
                    <a:bodyPr/>
                    <a:lstStyle/>
                    <a:p>
                      <a:pPr algn="l" fontAlgn="b"/>
                      <a:r>
                        <a:rPr lang="en-GB" sz="600" u="none" strike="noStrike">
                          <a:effectLst/>
                        </a:rPr>
                        <a:t>Personal Care</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US" sz="600" u="none" strike="noStrike">
                          <a:effectLst/>
                        </a:rPr>
                        <a:t>Central America and the Caribbean</a:t>
                      </a:r>
                      <a:endParaRPr lang="en-US"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4,646.94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35,356,316.27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35,351,669.33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2388864314"/>
                  </a:ext>
                </a:extLst>
              </a:tr>
              <a:tr h="114029">
                <a:tc>
                  <a:txBody>
                    <a:bodyPr/>
                    <a:lstStyle/>
                    <a:p>
                      <a:pPr algn="l" fontAlgn="b"/>
                      <a:r>
                        <a:rPr lang="en-GB" sz="600" u="none" strike="noStrike">
                          <a:effectLst/>
                        </a:rPr>
                        <a:t>Baby Food</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North America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3,347.82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32,981,920.72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32,978,572.90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2256865586"/>
                  </a:ext>
                </a:extLst>
              </a:tr>
              <a:tr h="114029">
                <a:tc>
                  <a:txBody>
                    <a:bodyPr/>
                    <a:lstStyle/>
                    <a:p>
                      <a:pPr algn="l" fontAlgn="b"/>
                      <a:r>
                        <a:rPr lang="en-GB" sz="600" u="none" strike="noStrike">
                          <a:effectLst/>
                        </a:rPr>
                        <a:t>Personal Care</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Australia and Oceania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4,306.92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27,716,359.33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27,712,052.41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4170989698"/>
                  </a:ext>
                </a:extLst>
              </a:tr>
              <a:tr h="114029">
                <a:tc>
                  <a:txBody>
                    <a:bodyPr/>
                    <a:lstStyle/>
                    <a:p>
                      <a:pPr algn="l" fontAlgn="b"/>
                      <a:r>
                        <a:rPr lang="en-GB" sz="600" u="none" strike="noStrike">
                          <a:effectLst/>
                        </a:rPr>
                        <a:t>Beverages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Asia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3,433.32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26,201,083.35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26,197,650.03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3114203418"/>
                  </a:ext>
                </a:extLst>
              </a:tr>
              <a:tr h="114029">
                <a:tc>
                  <a:txBody>
                    <a:bodyPr/>
                    <a:lstStyle/>
                    <a:p>
                      <a:pPr algn="l" fontAlgn="b"/>
                      <a:r>
                        <a:rPr lang="en-GB" sz="600" u="none" strike="noStrike">
                          <a:effectLst/>
                        </a:rPr>
                        <a:t>Beverages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US" sz="600" u="none" strike="noStrike">
                          <a:effectLst/>
                        </a:rPr>
                        <a:t>Middle East and North Africa</a:t>
                      </a:r>
                      <a:endParaRPr lang="en-US"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3,051.84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24,346,547.55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24,343,495.71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946770651"/>
                  </a:ext>
                </a:extLst>
              </a:tr>
              <a:tr h="114029">
                <a:tc>
                  <a:txBody>
                    <a:bodyPr/>
                    <a:lstStyle/>
                    <a:p>
                      <a:pPr algn="l" fontAlgn="b"/>
                      <a:r>
                        <a:rPr lang="en-GB" sz="600" u="none" strike="noStrike">
                          <a:effectLst/>
                        </a:rPr>
                        <a:t>Beverages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US" sz="600" u="none" strike="noStrike">
                          <a:effectLst/>
                        </a:rPr>
                        <a:t>Central America and the Caribbean</a:t>
                      </a:r>
                      <a:endParaRPr lang="en-US"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2,924.68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21,814,568.10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21,811,643.42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2837069779"/>
                  </a:ext>
                </a:extLst>
              </a:tr>
              <a:tr h="114029">
                <a:tc>
                  <a:txBody>
                    <a:bodyPr/>
                    <a:lstStyle/>
                    <a:p>
                      <a:pPr algn="l" fontAlgn="b"/>
                      <a:r>
                        <a:rPr lang="en-GB" sz="600" u="none" strike="noStrike">
                          <a:effectLst/>
                        </a:rPr>
                        <a:t>Cereal</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North America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1,873.76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14,752,598.30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14,750,724.54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1468055266"/>
                  </a:ext>
                </a:extLst>
              </a:tr>
              <a:tr h="114029">
                <a:tc>
                  <a:txBody>
                    <a:bodyPr/>
                    <a:lstStyle/>
                    <a:p>
                      <a:pPr algn="l" fontAlgn="b"/>
                      <a:r>
                        <a:rPr lang="en-GB" sz="600" u="none" strike="noStrike">
                          <a:effectLst/>
                        </a:rPr>
                        <a:t>Snacks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North America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1,559.04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12,686,874.42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12,685,315.38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3583487643"/>
                  </a:ext>
                </a:extLst>
              </a:tr>
              <a:tr h="114029">
                <a:tc>
                  <a:txBody>
                    <a:bodyPr/>
                    <a:lstStyle/>
                    <a:p>
                      <a:pPr algn="l" fontAlgn="b"/>
                      <a:r>
                        <a:rPr lang="en-GB" sz="600" u="none" strike="noStrike">
                          <a:effectLst/>
                        </a:rPr>
                        <a:t>Clothes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North America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752.64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11,952,609.28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11,951,856.64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3054101425"/>
                  </a:ext>
                </a:extLst>
              </a:tr>
              <a:tr h="114029">
                <a:tc>
                  <a:txBody>
                    <a:bodyPr/>
                    <a:lstStyle/>
                    <a:p>
                      <a:pPr algn="l" fontAlgn="b"/>
                      <a:r>
                        <a:rPr lang="en-GB" sz="600" u="none" strike="noStrike">
                          <a:effectLst/>
                        </a:rPr>
                        <a:t>Beverages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Australia and Oceania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1,589.50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10,997,771.20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10,996,181.70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1165495809"/>
                  </a:ext>
                </a:extLst>
              </a:tr>
              <a:tr h="114029">
                <a:tc>
                  <a:txBody>
                    <a:bodyPr/>
                    <a:lstStyle/>
                    <a:p>
                      <a:pPr algn="l" fontAlgn="b"/>
                      <a:r>
                        <a:rPr lang="en-GB" sz="600" u="none" strike="noStrike">
                          <a:effectLst/>
                        </a:rPr>
                        <a:t>Fruits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Sub-Saharan Africa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1,591.60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10,913,245.02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10,911,653.42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4113354676"/>
                  </a:ext>
                </a:extLst>
              </a:tr>
              <a:tr h="114029">
                <a:tc>
                  <a:txBody>
                    <a:bodyPr/>
                    <a:lstStyle/>
                    <a:p>
                      <a:pPr algn="l" fontAlgn="b"/>
                      <a:r>
                        <a:rPr lang="en-GB" sz="600" u="none" strike="noStrike">
                          <a:effectLst/>
                        </a:rPr>
                        <a:t>Vegetables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North America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1,091.16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10,736,133.28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10,735,042.12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2137604506"/>
                  </a:ext>
                </a:extLst>
              </a:tr>
              <a:tr h="114029">
                <a:tc>
                  <a:txBody>
                    <a:bodyPr/>
                    <a:lstStyle/>
                    <a:p>
                      <a:pPr algn="l" fontAlgn="b"/>
                      <a:r>
                        <a:rPr lang="en-GB" sz="600" u="none" strike="noStrike">
                          <a:effectLst/>
                        </a:rPr>
                        <a:t>Fruits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Europe</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1,377.08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9,820,356.81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9,818,979.73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2247409368"/>
                  </a:ext>
                </a:extLst>
              </a:tr>
              <a:tr h="114029">
                <a:tc>
                  <a:txBody>
                    <a:bodyPr/>
                    <a:lstStyle/>
                    <a:p>
                      <a:pPr algn="l" fontAlgn="b"/>
                      <a:r>
                        <a:rPr lang="en-GB" sz="600" u="none" strike="noStrike">
                          <a:effectLst/>
                        </a:rPr>
                        <a:t>Personal Care</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North America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963.39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7,718,009.09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7,717,045.70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4238133975"/>
                  </a:ext>
                </a:extLst>
              </a:tr>
              <a:tr h="114029">
                <a:tc>
                  <a:txBody>
                    <a:bodyPr/>
                    <a:lstStyle/>
                    <a:p>
                      <a:pPr algn="l" fontAlgn="b"/>
                      <a:r>
                        <a:rPr lang="en-GB" sz="600" u="none" strike="noStrike">
                          <a:effectLst/>
                        </a:rPr>
                        <a:t>Fruits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US" sz="600" u="none" strike="noStrike">
                          <a:effectLst/>
                        </a:rPr>
                        <a:t>Middle East and North Africa</a:t>
                      </a:r>
                      <a:endParaRPr lang="en-US"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719.68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4,899,015.06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4,898,295.38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342838637"/>
                  </a:ext>
                </a:extLst>
              </a:tr>
              <a:tr h="114029">
                <a:tc>
                  <a:txBody>
                    <a:bodyPr/>
                    <a:lstStyle/>
                    <a:p>
                      <a:pPr algn="l" fontAlgn="b"/>
                      <a:r>
                        <a:rPr lang="en-GB" sz="600" u="none" strike="noStrike">
                          <a:effectLst/>
                        </a:rPr>
                        <a:t>Fruits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Asia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768.12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4,847,196.24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4,846,428.12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2358989494"/>
                  </a:ext>
                </a:extLst>
              </a:tr>
              <a:tr h="114029">
                <a:tc>
                  <a:txBody>
                    <a:bodyPr/>
                    <a:lstStyle/>
                    <a:p>
                      <a:pPr algn="l" fontAlgn="b"/>
                      <a:r>
                        <a:rPr lang="en-GB" sz="600" u="none" strike="noStrike">
                          <a:effectLst/>
                        </a:rPr>
                        <a:t>Beverages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North America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635.80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4,466,658.30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4,466,022.50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3817018391"/>
                  </a:ext>
                </a:extLst>
              </a:tr>
              <a:tr h="114029">
                <a:tc>
                  <a:txBody>
                    <a:bodyPr/>
                    <a:lstStyle/>
                    <a:p>
                      <a:pPr algn="l" fontAlgn="b"/>
                      <a:r>
                        <a:rPr lang="en-GB" sz="600" u="none" strike="noStrike">
                          <a:effectLst/>
                        </a:rPr>
                        <a:t>Fruits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US" sz="600" u="none" strike="noStrike">
                          <a:effectLst/>
                        </a:rPr>
                        <a:t>Central America and the Caribbean</a:t>
                      </a:r>
                      <a:endParaRPr lang="en-US"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560.52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3,861,547.05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3,860,986.53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570880334"/>
                  </a:ext>
                </a:extLst>
              </a:tr>
              <a:tr h="114029">
                <a:tc>
                  <a:txBody>
                    <a:bodyPr/>
                    <a:lstStyle/>
                    <a:p>
                      <a:pPr algn="l" fontAlgn="b"/>
                      <a:r>
                        <a:rPr lang="en-GB" sz="600" u="none" strike="noStrike">
                          <a:effectLst/>
                        </a:rPr>
                        <a:t>Fruits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Australia and Oceania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380.60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2,889,892.86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2,889,512.26 </a:t>
                      </a:r>
                      <a:endParaRPr lang="en-GB" sz="600" b="0" i="0" u="none" strike="noStrike">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2816788481"/>
                  </a:ext>
                </a:extLst>
              </a:tr>
              <a:tr h="114029">
                <a:tc>
                  <a:txBody>
                    <a:bodyPr/>
                    <a:lstStyle/>
                    <a:p>
                      <a:pPr algn="l" fontAlgn="b"/>
                      <a:r>
                        <a:rPr lang="en-GB" sz="600" u="none" strike="noStrike">
                          <a:effectLst/>
                        </a:rPr>
                        <a:t>Fruits</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North America</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103.80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a:effectLst/>
                        </a:rPr>
                        <a:t>          610,489.89 </a:t>
                      </a:r>
                      <a:endParaRPr lang="en-GB" sz="600" b="0" i="0" u="none" strike="noStrike">
                        <a:solidFill>
                          <a:srgbClr val="000000"/>
                        </a:solidFill>
                        <a:effectLst/>
                        <a:latin typeface="Calibri" panose="020F0502020204030204" pitchFamily="34" charset="0"/>
                      </a:endParaRPr>
                    </a:p>
                  </a:txBody>
                  <a:tcPr marL="6038" marR="6038" marT="6038" marB="0" anchor="b"/>
                </a:tc>
                <a:tc>
                  <a:txBody>
                    <a:bodyPr/>
                    <a:lstStyle/>
                    <a:p>
                      <a:pPr algn="l" fontAlgn="b"/>
                      <a:r>
                        <a:rPr lang="en-GB" sz="600" u="none" strike="noStrike" dirty="0">
                          <a:effectLst/>
                        </a:rPr>
                        <a:t>          610,386.09 </a:t>
                      </a:r>
                      <a:endParaRPr lang="en-GB" sz="600" b="0" i="0" u="none" strike="noStrike" dirty="0">
                        <a:solidFill>
                          <a:srgbClr val="000000"/>
                        </a:solidFill>
                        <a:effectLst/>
                        <a:latin typeface="Calibri" panose="020F0502020204030204" pitchFamily="34" charset="0"/>
                      </a:endParaRPr>
                    </a:p>
                  </a:txBody>
                  <a:tcPr marL="6038" marR="6038" marT="6038" marB="0" anchor="b"/>
                </a:tc>
                <a:extLst>
                  <a:ext uri="{0D108BD9-81ED-4DB2-BD59-A6C34878D82A}">
                    <a16:rowId xmlns:a16="http://schemas.microsoft.com/office/drawing/2014/main" val="2865467635"/>
                  </a:ext>
                </a:extLst>
              </a:tr>
            </a:tbl>
          </a:graphicData>
        </a:graphic>
      </p:graphicFrame>
    </p:spTree>
    <p:extLst>
      <p:ext uri="{BB962C8B-B14F-4D97-AF65-F5344CB8AC3E}">
        <p14:creationId xmlns:p14="http://schemas.microsoft.com/office/powerpoint/2010/main" val="482287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9" name="Google Shape;69;p1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a:t>
            </a:r>
            <a:endParaRPr dirty="0"/>
          </a:p>
        </p:txBody>
      </p:sp>
      <p:sp>
        <p:nvSpPr>
          <p:cNvPr id="70" name="Google Shape;70;p14"/>
          <p:cNvSpPr txBox="1">
            <a:spLocks noGrp="1"/>
          </p:cNvSpPr>
          <p:nvPr>
            <p:ph type="title"/>
          </p:nvPr>
        </p:nvSpPr>
        <p:spPr>
          <a:xfrm>
            <a:off x="109075" y="1398824"/>
            <a:ext cx="1882800" cy="1540622"/>
          </a:xfrm>
          <a:prstGeom prst="rect">
            <a:avLst/>
          </a:prstGeom>
        </p:spPr>
        <p:txBody>
          <a:bodyPr spcFirstLastPara="1" wrap="square" lIns="91425" tIns="91425" rIns="91425" bIns="91425" anchor="t" anchorCtr="0">
            <a:noAutofit/>
          </a:bodyPr>
          <a:lstStyle/>
          <a:p>
            <a:r>
              <a:rPr lang="en-US" sz="1700" dirty="0"/>
              <a:t>How many orders of Beverages are there in 2011?</a:t>
            </a:r>
            <a:endParaRPr lang="en-GB" sz="1700" dirty="0"/>
          </a:p>
        </p:txBody>
      </p:sp>
      <p:sp>
        <p:nvSpPr>
          <p:cNvPr id="7" name="Text Placeholder 1"/>
          <p:cNvSpPr txBox="1">
            <a:spLocks/>
          </p:cNvSpPr>
          <p:nvPr/>
        </p:nvSpPr>
        <p:spPr>
          <a:xfrm>
            <a:off x="2182756" y="297367"/>
            <a:ext cx="6826161" cy="37258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chemeClr val="accent3"/>
              </a:buClr>
              <a:buSzPts val="2400"/>
            </a:pPr>
            <a:r>
              <a:rPr lang="en-US" dirty="0">
                <a:solidFill>
                  <a:schemeClr val="dk1"/>
                </a:solidFill>
                <a:latin typeface="Roboto"/>
                <a:ea typeface="Roboto"/>
                <a:cs typeface="Roboto"/>
                <a:sym typeface="Roboto"/>
              </a:rPr>
              <a:t>Using aggregate functions COUNT and conditions in MSSQL to get the answer :</a:t>
            </a:r>
            <a:endParaRPr lang="en-GB" dirty="0">
              <a:solidFill>
                <a:schemeClr val="dk1"/>
              </a:solidFill>
              <a:latin typeface="Roboto"/>
              <a:ea typeface="Roboto"/>
              <a:cs typeface="Roboto"/>
              <a:sym typeface="Roboto"/>
            </a:endParaRPr>
          </a:p>
        </p:txBody>
      </p:sp>
      <p:pic>
        <p:nvPicPr>
          <p:cNvPr id="9" name="Picture 8"/>
          <p:cNvPicPr>
            <a:picLocks noChangeAspect="1"/>
          </p:cNvPicPr>
          <p:nvPr/>
        </p:nvPicPr>
        <p:blipFill>
          <a:blip r:embed="rId3"/>
          <a:stretch>
            <a:fillRect/>
          </a:stretch>
        </p:blipFill>
        <p:spPr>
          <a:xfrm>
            <a:off x="2376053" y="669949"/>
            <a:ext cx="3917373" cy="637765"/>
          </a:xfrm>
          <a:prstGeom prst="rect">
            <a:avLst/>
          </a:prstGeom>
        </p:spPr>
      </p:pic>
      <p:sp>
        <p:nvSpPr>
          <p:cNvPr id="10" name="Text Placeholder 1"/>
          <p:cNvSpPr txBox="1">
            <a:spLocks/>
          </p:cNvSpPr>
          <p:nvPr/>
        </p:nvSpPr>
        <p:spPr>
          <a:xfrm>
            <a:off x="2182756" y="1518758"/>
            <a:ext cx="6826161" cy="50751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Clr>
                <a:schemeClr val="accent3"/>
              </a:buClr>
              <a:buSzPts val="2400"/>
            </a:pPr>
            <a:r>
              <a:rPr lang="en-US" dirty="0">
                <a:solidFill>
                  <a:schemeClr val="dk1"/>
                </a:solidFill>
                <a:latin typeface="Roboto"/>
                <a:ea typeface="Roboto"/>
                <a:cs typeface="Roboto"/>
              </a:rPr>
              <a:t>As the result, there are </a:t>
            </a:r>
            <a:r>
              <a:rPr lang="en-US" b="1" dirty="0">
                <a:solidFill>
                  <a:schemeClr val="dk1"/>
                </a:solidFill>
                <a:latin typeface="Roboto"/>
                <a:ea typeface="Roboto"/>
                <a:cs typeface="Roboto"/>
              </a:rPr>
              <a:t>109</a:t>
            </a:r>
            <a:r>
              <a:rPr lang="en-US" dirty="0">
                <a:solidFill>
                  <a:schemeClr val="dk1"/>
                </a:solidFill>
                <a:latin typeface="Roboto"/>
                <a:ea typeface="Roboto"/>
                <a:cs typeface="Roboto"/>
              </a:rPr>
              <a:t> orders of Beverages has been purchased in 2011</a:t>
            </a:r>
            <a:endParaRPr lang="en-GB" dirty="0">
              <a:solidFill>
                <a:schemeClr val="dk1"/>
              </a:solidFill>
              <a:latin typeface="Roboto"/>
              <a:ea typeface="Roboto"/>
              <a:cs typeface="Roboto"/>
            </a:endParaRPr>
          </a:p>
        </p:txBody>
      </p:sp>
      <p:pic>
        <p:nvPicPr>
          <p:cNvPr id="11" name="Picture 10"/>
          <p:cNvPicPr>
            <a:picLocks noChangeAspect="1"/>
          </p:cNvPicPr>
          <p:nvPr/>
        </p:nvPicPr>
        <p:blipFill rotWithShape="1">
          <a:blip r:embed="rId4"/>
          <a:srcRect b="35721"/>
          <a:stretch/>
        </p:blipFill>
        <p:spPr>
          <a:xfrm>
            <a:off x="2372589" y="1972733"/>
            <a:ext cx="1962150" cy="529166"/>
          </a:xfrm>
          <a:prstGeom prst="rect">
            <a:avLst/>
          </a:prstGeom>
        </p:spPr>
      </p:pic>
    </p:spTree>
    <p:extLst>
      <p:ext uri="{BB962C8B-B14F-4D97-AF65-F5344CB8AC3E}">
        <p14:creationId xmlns:p14="http://schemas.microsoft.com/office/powerpoint/2010/main" val="3627514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480565" y="298304"/>
            <a:ext cx="7910820" cy="516031"/>
          </a:xfrm>
          <a:prstGeom prst="rect">
            <a:avLst/>
          </a:prstGeom>
        </p:spPr>
        <p:txBody>
          <a:bodyPr spcFirstLastPara="1" wrap="square" lIns="91425" tIns="91425" rIns="91425" bIns="91425" anchor="b" anchorCtr="0">
            <a:noAutofit/>
          </a:bodyPr>
          <a:lstStyle/>
          <a:p>
            <a:pPr lvl="0"/>
            <a:r>
              <a:rPr lang="en-US" sz="1700" dirty="0" smtClean="0"/>
              <a:t>For </a:t>
            </a:r>
            <a:r>
              <a:rPr lang="en-US" sz="1700" dirty="0"/>
              <a:t>each item type, what is the country which gains the max profit? </a:t>
            </a:r>
            <a:endParaRPr sz="1700" dirty="0"/>
          </a:p>
        </p:txBody>
      </p:sp>
      <p:sp>
        <p:nvSpPr>
          <p:cNvPr id="85" name="Google Shape;85;p16"/>
          <p:cNvSpPr txBox="1">
            <a:spLocks noGrp="1"/>
          </p:cNvSpPr>
          <p:nvPr>
            <p:ph type="sldNum" idx="12"/>
          </p:nvPr>
        </p:nvSpPr>
        <p:spPr>
          <a:xfrm>
            <a:off x="0" y="0"/>
            <a:ext cx="836498" cy="856423"/>
          </a:xfrm>
          <a:prstGeom prst="rect">
            <a:avLst/>
          </a:prstGeom>
        </p:spPr>
        <p:txBody>
          <a:bodyPr spcFirstLastPara="1" wrap="square" lIns="91425" tIns="91425" rIns="91425" bIns="91425" anchor="t" anchorCtr="0">
            <a:noAutofit/>
          </a:bodyPr>
          <a:lstStyle/>
          <a:p>
            <a:pPr marL="0" lvl="0" indent="0"/>
            <a:r>
              <a:rPr lang="en" sz="6000" dirty="0"/>
              <a:t>3</a:t>
            </a:r>
            <a:endParaRPr sz="6000" dirty="0"/>
          </a:p>
        </p:txBody>
      </p:sp>
      <p:sp>
        <p:nvSpPr>
          <p:cNvPr id="15" name="Text Placeholder 1"/>
          <p:cNvSpPr txBox="1">
            <a:spLocks/>
          </p:cNvSpPr>
          <p:nvPr/>
        </p:nvSpPr>
        <p:spPr>
          <a:xfrm>
            <a:off x="0" y="4002417"/>
            <a:ext cx="8772178" cy="104201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Clr>
                <a:schemeClr val="accent3"/>
              </a:buClr>
              <a:buSzPts val="2400"/>
            </a:pPr>
            <a:r>
              <a:rPr lang="en-US" dirty="0" smtClean="0">
                <a:solidFill>
                  <a:schemeClr val="dk1"/>
                </a:solidFill>
                <a:latin typeface="Roboto"/>
                <a:ea typeface="Roboto"/>
                <a:cs typeface="Roboto"/>
              </a:rPr>
              <a:t>With the results shown above, Household item purchased by Nigeria country had noticeably profit  (about 41 million) , while profit from Office Supplies was highest in Liechtenstein, at 39 million. Profit of Fruits reach 6 million in Zimbabwe , but it was far lower than </a:t>
            </a:r>
            <a:r>
              <a:rPr lang="en-US" dirty="0">
                <a:solidFill>
                  <a:schemeClr val="dk1"/>
                </a:solidFill>
                <a:latin typeface="Roboto"/>
                <a:ea typeface="Roboto"/>
                <a:cs typeface="Roboto"/>
              </a:rPr>
              <a:t>profit </a:t>
            </a:r>
            <a:r>
              <a:rPr lang="en-US" dirty="0" smtClean="0">
                <a:solidFill>
                  <a:schemeClr val="dk1"/>
                </a:solidFill>
                <a:latin typeface="Roboto"/>
                <a:ea typeface="Roboto"/>
                <a:cs typeface="Roboto"/>
              </a:rPr>
              <a:t>achieved from Household and Office Supplies.</a:t>
            </a:r>
            <a:endParaRPr lang="en-GB" dirty="0">
              <a:solidFill>
                <a:schemeClr val="dk1"/>
              </a:solidFill>
              <a:latin typeface="Roboto"/>
              <a:ea typeface="Roboto"/>
              <a:cs typeface="Roboto"/>
            </a:endParaRPr>
          </a:p>
        </p:txBody>
      </p:sp>
      <p:cxnSp>
        <p:nvCxnSpPr>
          <p:cNvPr id="17" name="Straight Connector 16"/>
          <p:cNvCxnSpPr/>
          <p:nvPr/>
        </p:nvCxnSpPr>
        <p:spPr>
          <a:xfrm flipH="1">
            <a:off x="5683827" y="1028178"/>
            <a:ext cx="5109" cy="260864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 Placeholder 1"/>
          <p:cNvSpPr txBox="1">
            <a:spLocks/>
          </p:cNvSpPr>
          <p:nvPr/>
        </p:nvSpPr>
        <p:spPr>
          <a:xfrm>
            <a:off x="164004" y="957081"/>
            <a:ext cx="3233824" cy="36862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Clr>
                <a:schemeClr val="accent3"/>
              </a:buClr>
              <a:buSzPts val="2400"/>
            </a:pPr>
            <a:r>
              <a:rPr lang="en-US" sz="1200" b="1" dirty="0" smtClean="0">
                <a:solidFill>
                  <a:schemeClr val="dk1"/>
                </a:solidFill>
                <a:latin typeface="Roboto"/>
                <a:ea typeface="Roboto"/>
                <a:cs typeface="Roboto"/>
              </a:rPr>
              <a:t>Queries script:</a:t>
            </a:r>
            <a:endParaRPr lang="en-GB" sz="1200" b="1" dirty="0">
              <a:solidFill>
                <a:schemeClr val="dk1"/>
              </a:solidFill>
              <a:latin typeface="Roboto"/>
              <a:ea typeface="Roboto"/>
              <a:cs typeface="Roboto"/>
            </a:endParaRPr>
          </a:p>
        </p:txBody>
      </p:sp>
      <p:grpSp>
        <p:nvGrpSpPr>
          <p:cNvPr id="23" name="Google Shape;694;p48"/>
          <p:cNvGrpSpPr/>
          <p:nvPr/>
        </p:nvGrpSpPr>
        <p:grpSpPr>
          <a:xfrm>
            <a:off x="115112" y="1000258"/>
            <a:ext cx="184316" cy="184305"/>
            <a:chOff x="1923675" y="1633650"/>
            <a:chExt cx="436000" cy="435975"/>
          </a:xfrm>
        </p:grpSpPr>
        <p:sp>
          <p:nvSpPr>
            <p:cNvPr id="24" name="Google Shape;695;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96;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97;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98;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99;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00;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Text Placeholder 1"/>
          <p:cNvSpPr txBox="1">
            <a:spLocks/>
          </p:cNvSpPr>
          <p:nvPr/>
        </p:nvSpPr>
        <p:spPr>
          <a:xfrm>
            <a:off x="5910176" y="948504"/>
            <a:ext cx="3233824" cy="36862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Clr>
                <a:schemeClr val="accent3"/>
              </a:buClr>
              <a:buSzPts val="2400"/>
            </a:pPr>
            <a:r>
              <a:rPr lang="en-US" sz="1200" b="1" dirty="0" smtClean="0">
                <a:solidFill>
                  <a:schemeClr val="dk1"/>
                </a:solidFill>
                <a:latin typeface="Roboto"/>
                <a:ea typeface="Roboto"/>
                <a:cs typeface="Roboto"/>
              </a:rPr>
              <a:t>Result:</a:t>
            </a:r>
            <a:endParaRPr lang="en-GB" sz="1200" b="1" dirty="0">
              <a:solidFill>
                <a:schemeClr val="dk1"/>
              </a:solidFill>
              <a:latin typeface="Roboto"/>
              <a:ea typeface="Roboto"/>
              <a:cs typeface="Roboto"/>
            </a:endParaRPr>
          </a:p>
        </p:txBody>
      </p:sp>
      <p:grpSp>
        <p:nvGrpSpPr>
          <p:cNvPr id="31" name="Google Shape;707;p48"/>
          <p:cNvGrpSpPr/>
          <p:nvPr/>
        </p:nvGrpSpPr>
        <p:grpSpPr>
          <a:xfrm>
            <a:off x="5824245" y="911391"/>
            <a:ext cx="176332" cy="249742"/>
            <a:chOff x="3979850" y="1598950"/>
            <a:chExt cx="356825" cy="505375"/>
          </a:xfrm>
        </p:grpSpPr>
        <p:sp>
          <p:nvSpPr>
            <p:cNvPr id="32" name="Google Shape;708;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9;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115112" y="1262823"/>
            <a:ext cx="5017997" cy="2161554"/>
          </a:xfrm>
          <a:prstGeom prst="rect">
            <a:avLst/>
          </a:prstGeom>
        </p:spPr>
      </p:pic>
      <p:pic>
        <p:nvPicPr>
          <p:cNvPr id="4" name="Picture 3"/>
          <p:cNvPicPr>
            <a:picLocks noChangeAspect="1"/>
          </p:cNvPicPr>
          <p:nvPr/>
        </p:nvPicPr>
        <p:blipFill>
          <a:blip r:embed="rId4"/>
          <a:stretch>
            <a:fillRect/>
          </a:stretch>
        </p:blipFill>
        <p:spPr>
          <a:xfrm>
            <a:off x="5846223" y="1179934"/>
            <a:ext cx="2757450" cy="245688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449872" y="157053"/>
            <a:ext cx="7910820" cy="516031"/>
          </a:xfrm>
          <a:prstGeom prst="rect">
            <a:avLst/>
          </a:prstGeom>
        </p:spPr>
        <p:txBody>
          <a:bodyPr spcFirstLastPara="1" wrap="square" lIns="91425" tIns="91425" rIns="91425" bIns="91425" anchor="b" anchorCtr="0">
            <a:noAutofit/>
          </a:bodyPr>
          <a:lstStyle/>
          <a:p>
            <a:pPr lvl="0"/>
            <a:r>
              <a:rPr lang="en-US" sz="1700" dirty="0" smtClean="0"/>
              <a:t>Which </a:t>
            </a:r>
            <a:r>
              <a:rPr lang="en-US" sz="1700" dirty="0"/>
              <a:t>region has longest average delivery time in 2016? How long?</a:t>
            </a:r>
            <a:endParaRPr sz="1700" dirty="0"/>
          </a:p>
        </p:txBody>
      </p:sp>
      <p:sp>
        <p:nvSpPr>
          <p:cNvPr id="85" name="Google Shape;85;p16"/>
          <p:cNvSpPr txBox="1">
            <a:spLocks noGrp="1"/>
          </p:cNvSpPr>
          <p:nvPr>
            <p:ph type="sldNum" idx="12"/>
          </p:nvPr>
        </p:nvSpPr>
        <p:spPr>
          <a:xfrm>
            <a:off x="-25720" y="-161536"/>
            <a:ext cx="836498" cy="856423"/>
          </a:xfrm>
          <a:prstGeom prst="rect">
            <a:avLst/>
          </a:prstGeom>
        </p:spPr>
        <p:txBody>
          <a:bodyPr spcFirstLastPara="1" wrap="square" lIns="91425" tIns="91425" rIns="91425" bIns="91425" anchor="t" anchorCtr="0">
            <a:noAutofit/>
          </a:bodyPr>
          <a:lstStyle/>
          <a:p>
            <a:pPr marL="0" lvl="0" indent="0"/>
            <a:r>
              <a:rPr lang="en" sz="5400" dirty="0"/>
              <a:t>4</a:t>
            </a:r>
            <a:endParaRPr sz="5400" dirty="0"/>
          </a:p>
        </p:txBody>
      </p:sp>
      <p:sp>
        <p:nvSpPr>
          <p:cNvPr id="15" name="Text Placeholder 1"/>
          <p:cNvSpPr txBox="1">
            <a:spLocks/>
          </p:cNvSpPr>
          <p:nvPr/>
        </p:nvSpPr>
        <p:spPr>
          <a:xfrm>
            <a:off x="0" y="1988441"/>
            <a:ext cx="4766538" cy="50751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Clr>
                <a:schemeClr val="accent3"/>
              </a:buClr>
              <a:buSzPts val="2400"/>
            </a:pPr>
            <a:r>
              <a:rPr lang="en-US" dirty="0" smtClean="0">
                <a:solidFill>
                  <a:schemeClr val="dk1"/>
                </a:solidFill>
                <a:latin typeface="Roboto"/>
                <a:ea typeface="Roboto"/>
                <a:cs typeface="Roboto"/>
              </a:rPr>
              <a:t>In 2016, </a:t>
            </a:r>
            <a:r>
              <a:rPr lang="en-US" b="1" dirty="0" smtClean="0">
                <a:solidFill>
                  <a:schemeClr val="dk1"/>
                </a:solidFill>
                <a:latin typeface="Roboto"/>
                <a:ea typeface="Roboto"/>
                <a:cs typeface="Roboto"/>
              </a:rPr>
              <a:t>North America </a:t>
            </a:r>
            <a:r>
              <a:rPr lang="en-US" dirty="0" smtClean="0">
                <a:solidFill>
                  <a:schemeClr val="dk1"/>
                </a:solidFill>
                <a:latin typeface="Roboto"/>
                <a:ea typeface="Roboto"/>
                <a:cs typeface="Roboto"/>
              </a:rPr>
              <a:t>had longest average delivery time with 27 days.</a:t>
            </a:r>
            <a:endParaRPr lang="en-GB" dirty="0">
              <a:solidFill>
                <a:schemeClr val="dk1"/>
              </a:solidFill>
              <a:latin typeface="Roboto"/>
              <a:ea typeface="Roboto"/>
              <a:cs typeface="Roboto"/>
            </a:endParaRPr>
          </a:p>
        </p:txBody>
      </p:sp>
      <p:cxnSp>
        <p:nvCxnSpPr>
          <p:cNvPr id="17" name="Straight Connector 16"/>
          <p:cNvCxnSpPr/>
          <p:nvPr/>
        </p:nvCxnSpPr>
        <p:spPr>
          <a:xfrm>
            <a:off x="4813374" y="529370"/>
            <a:ext cx="0" cy="183071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 Placeholder 1"/>
          <p:cNvSpPr txBox="1">
            <a:spLocks/>
          </p:cNvSpPr>
          <p:nvPr/>
        </p:nvSpPr>
        <p:spPr>
          <a:xfrm>
            <a:off x="164680" y="662783"/>
            <a:ext cx="3233824" cy="36862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Clr>
                <a:schemeClr val="accent3"/>
              </a:buClr>
              <a:buSzPts val="2400"/>
            </a:pPr>
            <a:r>
              <a:rPr lang="en-US" sz="1200" b="1" dirty="0" smtClean="0">
                <a:solidFill>
                  <a:schemeClr val="dk1"/>
                </a:solidFill>
                <a:latin typeface="Roboto"/>
                <a:ea typeface="Roboto"/>
                <a:cs typeface="Roboto"/>
              </a:rPr>
              <a:t>Queries script:</a:t>
            </a:r>
            <a:endParaRPr lang="en-GB" sz="1200" b="1" dirty="0">
              <a:solidFill>
                <a:schemeClr val="dk1"/>
              </a:solidFill>
              <a:latin typeface="Roboto"/>
              <a:ea typeface="Roboto"/>
              <a:cs typeface="Roboto"/>
            </a:endParaRPr>
          </a:p>
        </p:txBody>
      </p:sp>
      <p:grpSp>
        <p:nvGrpSpPr>
          <p:cNvPr id="23" name="Google Shape;694;p48"/>
          <p:cNvGrpSpPr/>
          <p:nvPr/>
        </p:nvGrpSpPr>
        <p:grpSpPr>
          <a:xfrm>
            <a:off x="115788" y="705960"/>
            <a:ext cx="184316" cy="184305"/>
            <a:chOff x="1923675" y="1633650"/>
            <a:chExt cx="436000" cy="435975"/>
          </a:xfrm>
        </p:grpSpPr>
        <p:sp>
          <p:nvSpPr>
            <p:cNvPr id="24" name="Google Shape;695;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96;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97;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98;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99;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00;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Text Placeholder 1"/>
          <p:cNvSpPr txBox="1">
            <a:spLocks/>
          </p:cNvSpPr>
          <p:nvPr/>
        </p:nvSpPr>
        <p:spPr>
          <a:xfrm>
            <a:off x="5126868" y="649142"/>
            <a:ext cx="3233824" cy="36862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Clr>
                <a:schemeClr val="accent3"/>
              </a:buClr>
              <a:buSzPts val="2400"/>
            </a:pPr>
            <a:r>
              <a:rPr lang="en-US" sz="1200" b="1" dirty="0" smtClean="0">
                <a:solidFill>
                  <a:schemeClr val="dk1"/>
                </a:solidFill>
                <a:latin typeface="Roboto"/>
                <a:ea typeface="Roboto"/>
                <a:cs typeface="Roboto"/>
              </a:rPr>
              <a:t>Result:</a:t>
            </a:r>
            <a:endParaRPr lang="en-GB" sz="1200" b="1" dirty="0">
              <a:solidFill>
                <a:schemeClr val="dk1"/>
              </a:solidFill>
              <a:latin typeface="Roboto"/>
              <a:ea typeface="Roboto"/>
              <a:cs typeface="Roboto"/>
            </a:endParaRPr>
          </a:p>
        </p:txBody>
      </p:sp>
      <p:grpSp>
        <p:nvGrpSpPr>
          <p:cNvPr id="31" name="Google Shape;707;p48"/>
          <p:cNvGrpSpPr/>
          <p:nvPr/>
        </p:nvGrpSpPr>
        <p:grpSpPr>
          <a:xfrm>
            <a:off x="5040937" y="612029"/>
            <a:ext cx="176332" cy="249742"/>
            <a:chOff x="3979850" y="1598950"/>
            <a:chExt cx="356825" cy="505375"/>
          </a:xfrm>
        </p:grpSpPr>
        <p:sp>
          <p:nvSpPr>
            <p:cNvPr id="32" name="Google Shape;708;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9;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stretch>
            <a:fillRect/>
          </a:stretch>
        </p:blipFill>
        <p:spPr>
          <a:xfrm>
            <a:off x="192500" y="1091378"/>
            <a:ext cx="4574038" cy="714375"/>
          </a:xfrm>
          <a:prstGeom prst="rect">
            <a:avLst/>
          </a:prstGeom>
        </p:spPr>
      </p:pic>
      <p:pic>
        <p:nvPicPr>
          <p:cNvPr id="5" name="Picture 4"/>
          <p:cNvPicPr>
            <a:picLocks noChangeAspect="1"/>
          </p:cNvPicPr>
          <p:nvPr/>
        </p:nvPicPr>
        <p:blipFill>
          <a:blip r:embed="rId4"/>
          <a:stretch>
            <a:fillRect/>
          </a:stretch>
        </p:blipFill>
        <p:spPr>
          <a:xfrm>
            <a:off x="5051749" y="906886"/>
            <a:ext cx="3057525" cy="1504950"/>
          </a:xfrm>
          <a:prstGeom prst="rect">
            <a:avLst/>
          </a:prstGeom>
        </p:spPr>
      </p:pic>
      <p:sp>
        <p:nvSpPr>
          <p:cNvPr id="34" name="Google Shape;83;p16"/>
          <p:cNvSpPr txBox="1">
            <a:spLocks/>
          </p:cNvSpPr>
          <p:nvPr/>
        </p:nvSpPr>
        <p:spPr>
          <a:xfrm>
            <a:off x="449872" y="2540853"/>
            <a:ext cx="7910820" cy="5160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9pPr>
          </a:lstStyle>
          <a:p>
            <a:pPr algn="l"/>
            <a:r>
              <a:rPr lang="en-US" sz="1700" dirty="0" smtClean="0"/>
              <a:t>Which </a:t>
            </a:r>
            <a:r>
              <a:rPr lang="en-US" sz="1700" dirty="0"/>
              <a:t>item type contributes most profit in Jan? </a:t>
            </a:r>
          </a:p>
        </p:txBody>
      </p:sp>
      <p:sp>
        <p:nvSpPr>
          <p:cNvPr id="35" name="Google Shape;85;p16"/>
          <p:cNvSpPr txBox="1">
            <a:spLocks/>
          </p:cNvSpPr>
          <p:nvPr/>
        </p:nvSpPr>
        <p:spPr>
          <a:xfrm>
            <a:off x="-55737" y="2224047"/>
            <a:ext cx="836498" cy="8564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2pPr>
            <a:lvl3pPr marR="0" lvl="2"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3pPr>
            <a:lvl4pPr marR="0" lvl="3"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4pPr>
            <a:lvl5pPr marR="0" lvl="4"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5pPr>
            <a:lvl6pPr marR="0" lvl="5"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6pPr>
            <a:lvl7pPr marR="0" lvl="6"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7pPr>
            <a:lvl8pPr marR="0" lvl="7"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8pPr>
            <a:lvl9pPr marR="0" lvl="8" algn="l" rtl="0">
              <a:lnSpc>
                <a:spcPct val="100000"/>
              </a:lnSpc>
              <a:spcBef>
                <a:spcPts val="0"/>
              </a:spcBef>
              <a:spcAft>
                <a:spcPts val="0"/>
              </a:spcAft>
              <a:buClr>
                <a:srgbClr val="000000"/>
              </a:buClr>
              <a:buFont typeface="Arial"/>
              <a:buNone/>
              <a:defRPr sz="9600" b="1" i="0" u="none" strike="noStrike" cap="none">
                <a:solidFill>
                  <a:schemeClr val="accent3"/>
                </a:solidFill>
                <a:latin typeface="Montserrat"/>
                <a:ea typeface="Montserrat"/>
                <a:cs typeface="Montserrat"/>
                <a:sym typeface="Montserrat"/>
              </a:defRPr>
            </a:lvl9pPr>
          </a:lstStyle>
          <a:p>
            <a:r>
              <a:rPr lang="en" sz="5400" dirty="0"/>
              <a:t>5</a:t>
            </a:r>
          </a:p>
        </p:txBody>
      </p:sp>
      <p:sp>
        <p:nvSpPr>
          <p:cNvPr id="36" name="Text Placeholder 1"/>
          <p:cNvSpPr txBox="1">
            <a:spLocks/>
          </p:cNvSpPr>
          <p:nvPr/>
        </p:nvSpPr>
        <p:spPr>
          <a:xfrm>
            <a:off x="124539" y="2996681"/>
            <a:ext cx="3233824" cy="36862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Clr>
                <a:schemeClr val="accent3"/>
              </a:buClr>
              <a:buSzPts val="2400"/>
            </a:pPr>
            <a:r>
              <a:rPr lang="en-US" sz="1200" b="1" dirty="0" smtClean="0">
                <a:solidFill>
                  <a:schemeClr val="dk1"/>
                </a:solidFill>
                <a:latin typeface="Roboto"/>
                <a:ea typeface="Roboto"/>
                <a:cs typeface="Roboto"/>
              </a:rPr>
              <a:t>Queries script:</a:t>
            </a:r>
            <a:endParaRPr lang="en-GB" sz="1200" b="1" dirty="0">
              <a:solidFill>
                <a:schemeClr val="dk1"/>
              </a:solidFill>
              <a:latin typeface="Roboto"/>
              <a:ea typeface="Roboto"/>
              <a:cs typeface="Roboto"/>
            </a:endParaRPr>
          </a:p>
        </p:txBody>
      </p:sp>
      <p:grpSp>
        <p:nvGrpSpPr>
          <p:cNvPr id="37" name="Google Shape;694;p48"/>
          <p:cNvGrpSpPr/>
          <p:nvPr/>
        </p:nvGrpSpPr>
        <p:grpSpPr>
          <a:xfrm>
            <a:off x="75647" y="3039858"/>
            <a:ext cx="184316" cy="184305"/>
            <a:chOff x="1923675" y="1633650"/>
            <a:chExt cx="436000" cy="435975"/>
          </a:xfrm>
        </p:grpSpPr>
        <p:sp>
          <p:nvSpPr>
            <p:cNvPr id="38" name="Google Shape;695;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96;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97;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8;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99;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00;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 name="Straight Connector 43"/>
          <p:cNvCxnSpPr/>
          <p:nvPr/>
        </p:nvCxnSpPr>
        <p:spPr>
          <a:xfrm>
            <a:off x="4815661" y="3149851"/>
            <a:ext cx="0" cy="1697056"/>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 Placeholder 1"/>
          <p:cNvSpPr txBox="1">
            <a:spLocks/>
          </p:cNvSpPr>
          <p:nvPr/>
        </p:nvSpPr>
        <p:spPr>
          <a:xfrm>
            <a:off x="5126868" y="3022865"/>
            <a:ext cx="3233824" cy="36862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Clr>
                <a:schemeClr val="accent3"/>
              </a:buClr>
              <a:buSzPts val="2400"/>
            </a:pPr>
            <a:r>
              <a:rPr lang="en-US" sz="1200" b="1" dirty="0" smtClean="0">
                <a:solidFill>
                  <a:schemeClr val="dk1"/>
                </a:solidFill>
                <a:latin typeface="Roboto"/>
                <a:ea typeface="Roboto"/>
                <a:cs typeface="Roboto"/>
              </a:rPr>
              <a:t>Result:</a:t>
            </a:r>
            <a:endParaRPr lang="en-GB" sz="1200" b="1" dirty="0">
              <a:solidFill>
                <a:schemeClr val="dk1"/>
              </a:solidFill>
              <a:latin typeface="Roboto"/>
              <a:ea typeface="Roboto"/>
              <a:cs typeface="Roboto"/>
            </a:endParaRPr>
          </a:p>
        </p:txBody>
      </p:sp>
      <p:grpSp>
        <p:nvGrpSpPr>
          <p:cNvPr id="46" name="Google Shape;707;p48"/>
          <p:cNvGrpSpPr/>
          <p:nvPr/>
        </p:nvGrpSpPr>
        <p:grpSpPr>
          <a:xfrm>
            <a:off x="5040937" y="2985752"/>
            <a:ext cx="176332" cy="249742"/>
            <a:chOff x="3979850" y="1598950"/>
            <a:chExt cx="356825" cy="505375"/>
          </a:xfrm>
        </p:grpSpPr>
        <p:sp>
          <p:nvSpPr>
            <p:cNvPr id="47" name="Google Shape;708;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09;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p:cNvPicPr>
            <a:picLocks noChangeAspect="1"/>
          </p:cNvPicPr>
          <p:nvPr/>
        </p:nvPicPr>
        <p:blipFill>
          <a:blip r:embed="rId5"/>
          <a:stretch>
            <a:fillRect/>
          </a:stretch>
        </p:blipFill>
        <p:spPr>
          <a:xfrm>
            <a:off x="243994" y="3281521"/>
            <a:ext cx="4314825" cy="1827316"/>
          </a:xfrm>
          <a:prstGeom prst="rect">
            <a:avLst/>
          </a:prstGeom>
        </p:spPr>
      </p:pic>
      <p:pic>
        <p:nvPicPr>
          <p:cNvPr id="49" name="Picture 48"/>
          <p:cNvPicPr>
            <a:picLocks noChangeAspect="1"/>
          </p:cNvPicPr>
          <p:nvPr/>
        </p:nvPicPr>
        <p:blipFill>
          <a:blip r:embed="rId6"/>
          <a:stretch>
            <a:fillRect/>
          </a:stretch>
        </p:blipFill>
        <p:spPr>
          <a:xfrm>
            <a:off x="5147196" y="3291299"/>
            <a:ext cx="3090294" cy="1581150"/>
          </a:xfrm>
          <a:prstGeom prst="rect">
            <a:avLst/>
          </a:prstGeom>
        </p:spPr>
      </p:pic>
    </p:spTree>
    <p:extLst>
      <p:ext uri="{BB962C8B-B14F-4D97-AF65-F5344CB8AC3E}">
        <p14:creationId xmlns:p14="http://schemas.microsoft.com/office/powerpoint/2010/main" val="30926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9" name="Google Shape;69;p1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6</a:t>
            </a:r>
            <a:endParaRPr dirty="0"/>
          </a:p>
        </p:txBody>
      </p:sp>
      <p:sp>
        <p:nvSpPr>
          <p:cNvPr id="70" name="Google Shape;70;p14"/>
          <p:cNvSpPr txBox="1">
            <a:spLocks noGrp="1"/>
          </p:cNvSpPr>
          <p:nvPr>
            <p:ph type="title"/>
          </p:nvPr>
        </p:nvSpPr>
        <p:spPr>
          <a:xfrm>
            <a:off x="109074" y="1398823"/>
            <a:ext cx="1989889" cy="2705585"/>
          </a:xfrm>
          <a:prstGeom prst="rect">
            <a:avLst/>
          </a:prstGeom>
        </p:spPr>
        <p:txBody>
          <a:bodyPr spcFirstLastPara="1" wrap="square" lIns="91425" tIns="91425" rIns="91425" bIns="91425" anchor="t" anchorCtr="0">
            <a:noAutofit/>
          </a:bodyPr>
          <a:lstStyle/>
          <a:p>
            <a:r>
              <a:rPr lang="en-US" sz="1700" dirty="0" smtClean="0"/>
              <a:t>What </a:t>
            </a:r>
            <a:r>
              <a:rPr lang="en-US" sz="1700" dirty="0"/>
              <a:t>is total profit of top 5 countries which are sorted by Online channel orders?</a:t>
            </a:r>
            <a:endParaRPr lang="en-GB" sz="1700" dirty="0"/>
          </a:p>
        </p:txBody>
      </p:sp>
      <p:pic>
        <p:nvPicPr>
          <p:cNvPr id="8" name="Picture 7"/>
          <p:cNvPicPr>
            <a:picLocks noChangeAspect="1"/>
          </p:cNvPicPr>
          <p:nvPr/>
        </p:nvPicPr>
        <p:blipFill>
          <a:blip r:embed="rId3"/>
          <a:stretch>
            <a:fillRect/>
          </a:stretch>
        </p:blipFill>
        <p:spPr>
          <a:xfrm>
            <a:off x="2377928" y="593386"/>
            <a:ext cx="3038475" cy="981259"/>
          </a:xfrm>
          <a:prstGeom prst="rect">
            <a:avLst/>
          </a:prstGeom>
        </p:spPr>
      </p:pic>
      <p:pic>
        <p:nvPicPr>
          <p:cNvPr id="12" name="Picture 11"/>
          <p:cNvPicPr>
            <a:picLocks noChangeAspect="1"/>
          </p:cNvPicPr>
          <p:nvPr/>
        </p:nvPicPr>
        <p:blipFill>
          <a:blip r:embed="rId4"/>
          <a:stretch>
            <a:fillRect/>
          </a:stretch>
        </p:blipFill>
        <p:spPr>
          <a:xfrm>
            <a:off x="2402897" y="2015871"/>
            <a:ext cx="3409950" cy="1214168"/>
          </a:xfrm>
          <a:prstGeom prst="rect">
            <a:avLst/>
          </a:prstGeom>
        </p:spPr>
      </p:pic>
      <p:sp>
        <p:nvSpPr>
          <p:cNvPr id="13" name="Text Placeholder 1"/>
          <p:cNvSpPr txBox="1">
            <a:spLocks/>
          </p:cNvSpPr>
          <p:nvPr/>
        </p:nvSpPr>
        <p:spPr>
          <a:xfrm>
            <a:off x="2275457" y="286003"/>
            <a:ext cx="3233824" cy="36862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Clr>
                <a:schemeClr val="accent3"/>
              </a:buClr>
              <a:buSzPts val="2400"/>
            </a:pPr>
            <a:r>
              <a:rPr lang="en-US" sz="1200" b="1" dirty="0" smtClean="0">
                <a:solidFill>
                  <a:schemeClr val="dk1"/>
                </a:solidFill>
                <a:latin typeface="Roboto"/>
                <a:ea typeface="Roboto"/>
                <a:cs typeface="Roboto"/>
              </a:rPr>
              <a:t>Queries script:</a:t>
            </a:r>
            <a:endParaRPr lang="en-GB" sz="1200" b="1" dirty="0">
              <a:solidFill>
                <a:schemeClr val="dk1"/>
              </a:solidFill>
              <a:latin typeface="Roboto"/>
              <a:ea typeface="Roboto"/>
              <a:cs typeface="Roboto"/>
            </a:endParaRPr>
          </a:p>
        </p:txBody>
      </p:sp>
      <p:grpSp>
        <p:nvGrpSpPr>
          <p:cNvPr id="14" name="Google Shape;694;p48"/>
          <p:cNvGrpSpPr/>
          <p:nvPr/>
        </p:nvGrpSpPr>
        <p:grpSpPr>
          <a:xfrm>
            <a:off x="2226565" y="329180"/>
            <a:ext cx="184316" cy="184305"/>
            <a:chOff x="1923675" y="1633650"/>
            <a:chExt cx="436000" cy="435975"/>
          </a:xfrm>
        </p:grpSpPr>
        <p:sp>
          <p:nvSpPr>
            <p:cNvPr id="15" name="Google Shape;695;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6;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7;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8;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9;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0;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 Placeholder 1"/>
          <p:cNvSpPr txBox="1">
            <a:spLocks/>
          </p:cNvSpPr>
          <p:nvPr/>
        </p:nvSpPr>
        <p:spPr>
          <a:xfrm>
            <a:off x="2312496" y="1758021"/>
            <a:ext cx="3233824" cy="36862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Clr>
                <a:schemeClr val="accent3"/>
              </a:buClr>
              <a:buSzPts val="2400"/>
            </a:pPr>
            <a:r>
              <a:rPr lang="en-US" sz="1200" b="1" dirty="0" smtClean="0">
                <a:solidFill>
                  <a:schemeClr val="dk1"/>
                </a:solidFill>
                <a:latin typeface="Roboto"/>
                <a:ea typeface="Roboto"/>
                <a:cs typeface="Roboto"/>
              </a:rPr>
              <a:t>Result:</a:t>
            </a:r>
            <a:endParaRPr lang="en-GB" sz="1200" b="1" dirty="0">
              <a:solidFill>
                <a:schemeClr val="dk1"/>
              </a:solidFill>
              <a:latin typeface="Roboto"/>
              <a:ea typeface="Roboto"/>
              <a:cs typeface="Roboto"/>
            </a:endParaRPr>
          </a:p>
        </p:txBody>
      </p:sp>
      <p:grpSp>
        <p:nvGrpSpPr>
          <p:cNvPr id="23" name="Google Shape;707;p48"/>
          <p:cNvGrpSpPr/>
          <p:nvPr/>
        </p:nvGrpSpPr>
        <p:grpSpPr>
          <a:xfrm>
            <a:off x="2226565" y="1720908"/>
            <a:ext cx="176332" cy="249742"/>
            <a:chOff x="3979850" y="1598950"/>
            <a:chExt cx="356825" cy="505375"/>
          </a:xfrm>
        </p:grpSpPr>
        <p:sp>
          <p:nvSpPr>
            <p:cNvPr id="24" name="Google Shape;708;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09;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roup 54"/>
          <p:cNvGrpSpPr/>
          <p:nvPr/>
        </p:nvGrpSpPr>
        <p:grpSpPr>
          <a:xfrm>
            <a:off x="6276109" y="418734"/>
            <a:ext cx="2728492" cy="2937529"/>
            <a:chOff x="3556671" y="425823"/>
            <a:chExt cx="4005274" cy="4312129"/>
          </a:xfrm>
        </p:grpSpPr>
        <p:sp>
          <p:nvSpPr>
            <p:cNvPr id="56" name="Google Shape;154;p24"/>
            <p:cNvSpPr/>
            <p:nvPr/>
          </p:nvSpPr>
          <p:spPr>
            <a:xfrm rot="5400000">
              <a:off x="3556671" y="425823"/>
              <a:ext cx="2321400" cy="2321400"/>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5;p24"/>
            <p:cNvSpPr/>
            <p:nvPr/>
          </p:nvSpPr>
          <p:spPr>
            <a:xfrm rot="5400000" flipH="1">
              <a:off x="4021127" y="2881008"/>
              <a:ext cx="1856944" cy="1856944"/>
            </a:xfrm>
            <a:prstGeom prst="teardrop">
              <a:avLst>
                <a:gd name="adj" fmla="val 100000"/>
              </a:avLst>
            </a:pr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6;p24"/>
            <p:cNvSpPr/>
            <p:nvPr/>
          </p:nvSpPr>
          <p:spPr>
            <a:xfrm rot="10800000">
              <a:off x="6011691" y="1464259"/>
              <a:ext cx="1282846" cy="1282846"/>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7;p24"/>
            <p:cNvSpPr/>
            <p:nvPr/>
          </p:nvSpPr>
          <p:spPr>
            <a:xfrm flipH="1">
              <a:off x="6011839" y="2881007"/>
              <a:ext cx="1550106" cy="1550106"/>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158;p24"/>
            <p:cNvGrpSpPr/>
            <p:nvPr/>
          </p:nvGrpSpPr>
          <p:grpSpPr>
            <a:xfrm>
              <a:off x="4224762" y="1222948"/>
              <a:ext cx="1042997" cy="801065"/>
              <a:chOff x="568950" y="3686775"/>
              <a:chExt cx="472500" cy="362900"/>
            </a:xfrm>
          </p:grpSpPr>
          <p:sp>
            <p:nvSpPr>
              <p:cNvPr id="84" name="Google Shape;159;p24"/>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0;p24"/>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1;p24"/>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162;p24"/>
            <p:cNvGrpSpPr/>
            <p:nvPr/>
          </p:nvGrpSpPr>
          <p:grpSpPr>
            <a:xfrm>
              <a:off x="4623716" y="3563713"/>
              <a:ext cx="731852" cy="491878"/>
              <a:chOff x="1244800" y="3717225"/>
              <a:chExt cx="449375" cy="302025"/>
            </a:xfrm>
          </p:grpSpPr>
          <p:sp>
            <p:nvSpPr>
              <p:cNvPr id="78" name="Google Shape;163;p24"/>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64;p24"/>
              <p:cNvSpPr/>
              <p:nvPr/>
            </p:nvSpPr>
            <p:spPr>
              <a:xfrm>
                <a:off x="1244800" y="3795150"/>
                <a:ext cx="449375" cy="25"/>
              </a:xfrm>
              <a:custGeom>
                <a:avLst/>
                <a:gdLst/>
                <a:ahLst/>
                <a:cxnLst/>
                <a:rect l="l" t="t" r="r" b="b"/>
                <a:pathLst>
                  <a:path w="17975" h="1" fill="none" extrusionOk="0">
                    <a:moveTo>
                      <a:pt x="17974"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5;p24"/>
              <p:cNvSpPr/>
              <p:nvPr/>
            </p:nvSpPr>
            <p:spPr>
              <a:xfrm>
                <a:off x="1244800" y="3853000"/>
                <a:ext cx="449375" cy="25"/>
              </a:xfrm>
              <a:custGeom>
                <a:avLst/>
                <a:gdLst/>
                <a:ahLst/>
                <a:cxnLst/>
                <a:rect l="l" t="t" r="r" b="b"/>
                <a:pathLst>
                  <a:path w="17975" h="1" fill="none" extrusionOk="0">
                    <a:moveTo>
                      <a:pt x="0" y="0"/>
                    </a:moveTo>
                    <a:lnTo>
                      <a:pt x="17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6;p24"/>
              <p:cNvSpPr/>
              <p:nvPr/>
            </p:nvSpPr>
            <p:spPr>
              <a:xfrm>
                <a:off x="1302625" y="3893800"/>
                <a:ext cx="161375" cy="25"/>
              </a:xfrm>
              <a:custGeom>
                <a:avLst/>
                <a:gdLst/>
                <a:ahLst/>
                <a:cxnLst/>
                <a:rect l="l" t="t" r="r" b="b"/>
                <a:pathLst>
                  <a:path w="6455" h="1" fill="none" extrusionOk="0">
                    <a:moveTo>
                      <a:pt x="6455"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7;p24"/>
              <p:cNvSpPr/>
              <p:nvPr/>
            </p:nvSpPr>
            <p:spPr>
              <a:xfrm>
                <a:off x="1302625" y="3933975"/>
                <a:ext cx="110250" cy="25"/>
              </a:xfrm>
              <a:custGeom>
                <a:avLst/>
                <a:gdLst/>
                <a:ahLst/>
                <a:cxnLst/>
                <a:rect l="l" t="t" r="r" b="b"/>
                <a:pathLst>
                  <a:path w="4410" h="1" fill="none" extrusionOk="0">
                    <a:moveTo>
                      <a:pt x="4409" y="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8;p24"/>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69;p24"/>
            <p:cNvGrpSpPr/>
            <p:nvPr/>
          </p:nvGrpSpPr>
          <p:grpSpPr>
            <a:xfrm>
              <a:off x="6467153" y="3404590"/>
              <a:ext cx="631710" cy="493578"/>
              <a:chOff x="1923075" y="3694075"/>
              <a:chExt cx="437200" cy="341600"/>
            </a:xfrm>
          </p:grpSpPr>
          <p:sp>
            <p:nvSpPr>
              <p:cNvPr id="67" name="Google Shape;170;p24"/>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1;p24"/>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2;p24"/>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3;p24"/>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4;p24"/>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5;p24"/>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6;p24"/>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7;p24"/>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8;p24"/>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79;p24"/>
            <p:cNvGrpSpPr/>
            <p:nvPr/>
          </p:nvGrpSpPr>
          <p:grpSpPr>
            <a:xfrm>
              <a:off x="6499186" y="1974454"/>
              <a:ext cx="387865" cy="318444"/>
              <a:chOff x="2599525" y="3688600"/>
              <a:chExt cx="428675" cy="351950"/>
            </a:xfrm>
          </p:grpSpPr>
          <p:sp>
            <p:nvSpPr>
              <p:cNvPr id="64" name="Google Shape;180;p24"/>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1;p24"/>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2;p24"/>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 name="Text Placeholder 1"/>
          <p:cNvSpPr txBox="1">
            <a:spLocks/>
          </p:cNvSpPr>
          <p:nvPr/>
        </p:nvSpPr>
        <p:spPr>
          <a:xfrm>
            <a:off x="1985480" y="3634007"/>
            <a:ext cx="6861845" cy="50751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spcBef>
                <a:spcPts val="600"/>
              </a:spcBef>
              <a:buClr>
                <a:schemeClr val="accent3"/>
              </a:buClr>
              <a:buSzPts val="2400"/>
            </a:pPr>
            <a:r>
              <a:rPr lang="en-US" dirty="0" smtClean="0">
                <a:solidFill>
                  <a:schemeClr val="dk1"/>
                </a:solidFill>
                <a:latin typeface="Roboto"/>
                <a:ea typeface="Roboto"/>
                <a:cs typeface="Roboto"/>
              </a:rPr>
              <a:t>At Online channel, </a:t>
            </a:r>
            <a:r>
              <a:rPr lang="en-US" b="1" dirty="0" smtClean="0">
                <a:solidFill>
                  <a:schemeClr val="dk1"/>
                </a:solidFill>
                <a:latin typeface="Roboto"/>
                <a:ea typeface="Roboto"/>
                <a:cs typeface="Roboto"/>
              </a:rPr>
              <a:t>Taiwan</a:t>
            </a:r>
            <a:r>
              <a:rPr lang="en-US" dirty="0" smtClean="0">
                <a:solidFill>
                  <a:schemeClr val="dk1"/>
                </a:solidFill>
                <a:latin typeface="Roboto"/>
                <a:ea typeface="Roboto"/>
                <a:cs typeface="Roboto"/>
              </a:rPr>
              <a:t> had by far the highest profit with nearly </a:t>
            </a:r>
            <a:r>
              <a:rPr lang="en-US" dirty="0">
                <a:solidFill>
                  <a:schemeClr val="dk1"/>
                </a:solidFill>
                <a:latin typeface="Roboto"/>
                <a:ea typeface="Roboto"/>
                <a:cs typeface="Roboto"/>
              </a:rPr>
              <a:t>73 </a:t>
            </a:r>
            <a:r>
              <a:rPr lang="en-US" dirty="0" smtClean="0">
                <a:solidFill>
                  <a:schemeClr val="dk1"/>
                </a:solidFill>
                <a:latin typeface="Roboto"/>
                <a:ea typeface="Roboto"/>
                <a:cs typeface="Roboto"/>
              </a:rPr>
              <a:t>million.</a:t>
            </a:r>
            <a:endParaRPr lang="en-GB" dirty="0">
              <a:solidFill>
                <a:schemeClr val="dk1"/>
              </a:solidFill>
              <a:latin typeface="Roboto"/>
              <a:ea typeface="Roboto"/>
              <a:cs typeface="Roboto"/>
            </a:endParaRPr>
          </a:p>
        </p:txBody>
      </p:sp>
    </p:spTree>
    <p:extLst>
      <p:ext uri="{BB962C8B-B14F-4D97-AF65-F5344CB8AC3E}">
        <p14:creationId xmlns:p14="http://schemas.microsoft.com/office/powerpoint/2010/main" val="4283393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ctrTitle" idx="4294967295"/>
          </p:nvPr>
        </p:nvSpPr>
        <p:spPr>
          <a:xfrm>
            <a:off x="2086625" y="187036"/>
            <a:ext cx="7057375" cy="4551219"/>
          </a:xfrm>
          <a:prstGeom prst="rect">
            <a:avLst/>
          </a:prstGeom>
        </p:spPr>
        <p:txBody>
          <a:bodyPr spcFirstLastPara="1" wrap="square" lIns="91425" tIns="91425" rIns="91425" bIns="91425" anchor="t" anchorCtr="0">
            <a:noAutofit/>
          </a:bodyPr>
          <a:lstStyle/>
          <a:p>
            <a:pPr>
              <a:spcBef>
                <a:spcPts val="600"/>
              </a:spcBef>
              <a:spcAft>
                <a:spcPts val="600"/>
              </a:spcAft>
              <a:buClr>
                <a:schemeClr val="dk1"/>
              </a:buClr>
              <a:buSzPts val="4800"/>
            </a:pPr>
            <a:r>
              <a:rPr lang="en-US" sz="3600" dirty="0">
                <a:solidFill>
                  <a:schemeClr val="dk1"/>
                </a:solidFill>
              </a:rPr>
              <a:t>Evaluate business situation. Illustrate your insights by chart. </a:t>
            </a:r>
            <a:r>
              <a:rPr lang="en-US" sz="3600" dirty="0" smtClean="0">
                <a:solidFill>
                  <a:schemeClr val="dk1"/>
                </a:solidFill>
              </a:rPr>
              <a:t/>
            </a:r>
            <a:br>
              <a:rPr lang="en-US" sz="3600" dirty="0" smtClean="0">
                <a:solidFill>
                  <a:schemeClr val="dk1"/>
                </a:solidFill>
              </a:rPr>
            </a:br>
            <a:r>
              <a:rPr lang="en-US" sz="3600" dirty="0">
                <a:solidFill>
                  <a:schemeClr val="dk1"/>
                </a:solidFill>
              </a:rPr>
              <a:t/>
            </a:r>
            <a:br>
              <a:rPr lang="en-US" sz="3600" dirty="0">
                <a:solidFill>
                  <a:schemeClr val="dk1"/>
                </a:solidFill>
              </a:rPr>
            </a:br>
            <a:r>
              <a:rPr lang="en-US" sz="3600" dirty="0" smtClean="0">
                <a:solidFill>
                  <a:schemeClr val="dk1"/>
                </a:solidFill>
              </a:rPr>
              <a:t>In </a:t>
            </a:r>
            <a:r>
              <a:rPr lang="en-US" sz="3600" dirty="0">
                <a:solidFill>
                  <a:schemeClr val="dk1"/>
                </a:solidFill>
              </a:rPr>
              <a:t>your opinion, what does the company should improvise?</a:t>
            </a:r>
            <a:endParaRPr sz="3600" dirty="0">
              <a:solidFill>
                <a:schemeClr val="dk1"/>
              </a:solidFill>
            </a:endParaRPr>
          </a:p>
        </p:txBody>
      </p:sp>
      <p:pic>
        <p:nvPicPr>
          <p:cNvPr id="77" name="Google Shape;77;p15" descr="photo-1434030216411-0b793f4b4173.jpg"/>
          <p:cNvPicPr preferRelativeResize="0"/>
          <p:nvPr/>
        </p:nvPicPr>
        <p:blipFill rotWithShape="1">
          <a:blip r:embed="rId3">
            <a:alphaModFix/>
          </a:blip>
          <a:srcRect l="28831" r="30600"/>
          <a:stretch/>
        </p:blipFill>
        <p:spPr>
          <a:xfrm>
            <a:off x="0" y="0"/>
            <a:ext cx="2086625" cy="5143500"/>
          </a:xfrm>
          <a:prstGeom prst="rect">
            <a:avLst/>
          </a:prstGeom>
          <a:noFill/>
          <a:ln>
            <a:noFill/>
          </a:ln>
        </p:spPr>
      </p:pic>
      <p:sp>
        <p:nvSpPr>
          <p:cNvPr id="78" name="Google Shape;78;p15"/>
          <p:cNvSpPr txBox="1">
            <a:spLocks noGrp="1"/>
          </p:cNvSpPr>
          <p:nvPr>
            <p:ph type="sldNum" idx="12"/>
          </p:nvPr>
        </p:nvSpPr>
        <p:spPr>
          <a:xfrm>
            <a:off x="0" y="83678"/>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rPr>
              <a:t>7</a:t>
            </a:r>
            <a:endParaRPr dirty="0">
              <a:solidFill>
                <a:srgbClr val="FFFF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emelia template">
  <a:themeElements>
    <a:clrScheme name="Custom 347">
      <a:dk1>
        <a:srgbClr val="073763"/>
      </a:dk1>
      <a:lt1>
        <a:srgbClr val="FFFFFF"/>
      </a:lt1>
      <a:dk2>
        <a:srgbClr val="3F4247"/>
      </a:dk2>
      <a:lt2>
        <a:srgbClr val="CFD9E1"/>
      </a:lt2>
      <a:accent1>
        <a:srgbClr val="6FA8DC"/>
      </a:accent1>
      <a:accent2>
        <a:srgbClr val="0B5394"/>
      </a:accent2>
      <a:accent3>
        <a:srgbClr val="9FC5E8"/>
      </a:accent3>
      <a:accent4>
        <a:srgbClr val="CFD9E1"/>
      </a:accent4>
      <a:accent5>
        <a:srgbClr val="A1EFFF"/>
      </a:accent5>
      <a:accent6>
        <a:srgbClr val="5AB1C9"/>
      </a:accent6>
      <a:hlink>
        <a:srgbClr val="0B53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1185</TotalTime>
  <Words>1876</Words>
  <Application>Microsoft Office PowerPoint</Application>
  <PresentationFormat>On-screen Show (16:9)</PresentationFormat>
  <Paragraphs>490</Paragraphs>
  <Slides>14</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Wingdings</vt:lpstr>
      <vt:lpstr>Montserrat</vt:lpstr>
      <vt:lpstr>Roboto</vt:lpstr>
      <vt:lpstr>Calibri</vt:lpstr>
      <vt:lpstr>Aemelia template</vt:lpstr>
      <vt:lpstr>Package</vt:lpstr>
      <vt:lpstr>Kasatria Entrance Test Data Analyst Nguyen Thu Huong</vt:lpstr>
      <vt:lpstr>Total cost, revenue and profit by both region and item type?</vt:lpstr>
      <vt:lpstr>Total cost, revenue and profit by both region and item type?</vt:lpstr>
      <vt:lpstr>Total cost, revenue and profit by both region and item type?</vt:lpstr>
      <vt:lpstr>How many orders of Beverages are there in 2011?</vt:lpstr>
      <vt:lpstr>For each item type, what is the country which gains the max profit? </vt:lpstr>
      <vt:lpstr>Which region has longest average delivery time in 2016? How long?</vt:lpstr>
      <vt:lpstr>What is total profit of top 5 countries which are sorted by Online channel orders?</vt:lpstr>
      <vt:lpstr>Evaluate business situation. Illustrate your insights by chart.   In your opinion, what does the company should improvise?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Kasatria Entrance Test Data Analyst Nguyen Thu Huong</dc:title>
  <cp:lastModifiedBy>Admin</cp:lastModifiedBy>
  <cp:revision>58</cp:revision>
  <dcterms:modified xsi:type="dcterms:W3CDTF">2022-06-10T05:43:49Z</dcterms:modified>
</cp:coreProperties>
</file>