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
  </p:notesMasterIdLst>
  <p:sldIdLst>
    <p:sldId id="256" r:id="rId2"/>
  </p:sldIdLst>
  <p:sldSz cx="43891200" cy="32918400"/>
  <p:notesSz cx="6858000" cy="9144000"/>
  <p:defaultText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DF6"/>
    <a:srgbClr val="F0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164" y="17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C42C4A-F176-4290-995B-66AB5A18BC42}" type="datetimeFigureOut">
              <a:rPr lang="en-US" smtClean="0"/>
              <a:t>7/29/2014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81E3B-0319-421D-8901-FE6DA5772E3D}" type="slidenum">
              <a:rPr lang="en-US" smtClean="0"/>
              <a:t>‹#›</a:t>
            </a:fld>
            <a:endParaRPr lang="en-US" dirty="0"/>
          </a:p>
        </p:txBody>
      </p:sp>
    </p:spTree>
    <p:extLst>
      <p:ext uri="{BB962C8B-B14F-4D97-AF65-F5344CB8AC3E}">
        <p14:creationId xmlns:p14="http://schemas.microsoft.com/office/powerpoint/2010/main" val="1839660358"/>
      </p:ext>
    </p:extLst>
  </p:cSld>
  <p:clrMap bg1="lt1" tx1="dk1" bg2="lt2" tx2="dk2" accent1="accent1" accent2="accent2" accent3="accent3" accent4="accent4" accent5="accent5" accent6="accent6" hlink="hlink" folHlink="folHlink"/>
  <p:notesStyle>
    <a:lvl1pPr marL="0" algn="l" defTabSz="4388419" rtl="0" eaLnBrk="1" latinLnBrk="0" hangingPunct="1">
      <a:defRPr sz="5800" kern="1200">
        <a:solidFill>
          <a:schemeClr val="tx1"/>
        </a:solidFill>
        <a:latin typeface="+mn-lt"/>
        <a:ea typeface="+mn-ea"/>
        <a:cs typeface="+mn-cs"/>
      </a:defRPr>
    </a:lvl1pPr>
    <a:lvl2pPr marL="2194210" algn="l" defTabSz="4388419" rtl="0" eaLnBrk="1" latinLnBrk="0" hangingPunct="1">
      <a:defRPr sz="5800" kern="1200">
        <a:solidFill>
          <a:schemeClr val="tx1"/>
        </a:solidFill>
        <a:latin typeface="+mn-lt"/>
        <a:ea typeface="+mn-ea"/>
        <a:cs typeface="+mn-cs"/>
      </a:defRPr>
    </a:lvl2pPr>
    <a:lvl3pPr marL="4388419" algn="l" defTabSz="4388419" rtl="0" eaLnBrk="1" latinLnBrk="0" hangingPunct="1">
      <a:defRPr sz="5800" kern="1200">
        <a:solidFill>
          <a:schemeClr val="tx1"/>
        </a:solidFill>
        <a:latin typeface="+mn-lt"/>
        <a:ea typeface="+mn-ea"/>
        <a:cs typeface="+mn-cs"/>
      </a:defRPr>
    </a:lvl3pPr>
    <a:lvl4pPr marL="6582629" algn="l" defTabSz="4388419" rtl="0" eaLnBrk="1" latinLnBrk="0" hangingPunct="1">
      <a:defRPr sz="5800" kern="1200">
        <a:solidFill>
          <a:schemeClr val="tx1"/>
        </a:solidFill>
        <a:latin typeface="+mn-lt"/>
        <a:ea typeface="+mn-ea"/>
        <a:cs typeface="+mn-cs"/>
      </a:defRPr>
    </a:lvl4pPr>
    <a:lvl5pPr marL="8776834" algn="l" defTabSz="4388419" rtl="0" eaLnBrk="1" latinLnBrk="0" hangingPunct="1">
      <a:defRPr sz="5800" kern="1200">
        <a:solidFill>
          <a:schemeClr val="tx1"/>
        </a:solidFill>
        <a:latin typeface="+mn-lt"/>
        <a:ea typeface="+mn-ea"/>
        <a:cs typeface="+mn-cs"/>
      </a:defRPr>
    </a:lvl5pPr>
    <a:lvl6pPr marL="10971043" algn="l" defTabSz="4388419" rtl="0" eaLnBrk="1" latinLnBrk="0" hangingPunct="1">
      <a:defRPr sz="5800" kern="1200">
        <a:solidFill>
          <a:schemeClr val="tx1"/>
        </a:solidFill>
        <a:latin typeface="+mn-lt"/>
        <a:ea typeface="+mn-ea"/>
        <a:cs typeface="+mn-cs"/>
      </a:defRPr>
    </a:lvl6pPr>
    <a:lvl7pPr marL="13165253" algn="l" defTabSz="4388419" rtl="0" eaLnBrk="1" latinLnBrk="0" hangingPunct="1">
      <a:defRPr sz="5800" kern="1200">
        <a:solidFill>
          <a:schemeClr val="tx1"/>
        </a:solidFill>
        <a:latin typeface="+mn-lt"/>
        <a:ea typeface="+mn-ea"/>
        <a:cs typeface="+mn-cs"/>
      </a:defRPr>
    </a:lvl7pPr>
    <a:lvl8pPr marL="15359462" algn="l" defTabSz="4388419" rtl="0" eaLnBrk="1" latinLnBrk="0" hangingPunct="1">
      <a:defRPr sz="5800" kern="1200">
        <a:solidFill>
          <a:schemeClr val="tx1"/>
        </a:solidFill>
        <a:latin typeface="+mn-lt"/>
        <a:ea typeface="+mn-ea"/>
        <a:cs typeface="+mn-cs"/>
      </a:defRPr>
    </a:lvl8pPr>
    <a:lvl9pPr marL="17553672" algn="l" defTabSz="4388419"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859" indent="0" algn="ctr">
              <a:buNone/>
              <a:defRPr>
                <a:solidFill>
                  <a:schemeClr val="tx1">
                    <a:tint val="75000"/>
                  </a:schemeClr>
                </a:solidFill>
              </a:defRPr>
            </a:lvl2pPr>
            <a:lvl3pPr marL="4387718" indent="0" algn="ctr">
              <a:buNone/>
              <a:defRPr>
                <a:solidFill>
                  <a:schemeClr val="tx1">
                    <a:tint val="75000"/>
                  </a:schemeClr>
                </a:solidFill>
              </a:defRPr>
            </a:lvl3pPr>
            <a:lvl4pPr marL="6581578" indent="0" algn="ctr">
              <a:buNone/>
              <a:defRPr>
                <a:solidFill>
                  <a:schemeClr val="tx1">
                    <a:tint val="75000"/>
                  </a:schemeClr>
                </a:solidFill>
              </a:defRPr>
            </a:lvl4pPr>
            <a:lvl5pPr marL="8775432" indent="0" algn="ctr">
              <a:buNone/>
              <a:defRPr>
                <a:solidFill>
                  <a:schemeClr val="tx1">
                    <a:tint val="75000"/>
                  </a:schemeClr>
                </a:solidFill>
              </a:defRPr>
            </a:lvl5pPr>
            <a:lvl6pPr marL="10969286" indent="0" algn="ctr">
              <a:buNone/>
              <a:defRPr>
                <a:solidFill>
                  <a:schemeClr val="tx1">
                    <a:tint val="75000"/>
                  </a:schemeClr>
                </a:solidFill>
              </a:defRPr>
            </a:lvl6pPr>
            <a:lvl7pPr marL="13163146" indent="0" algn="ctr">
              <a:buNone/>
              <a:defRPr>
                <a:solidFill>
                  <a:schemeClr val="tx1">
                    <a:tint val="75000"/>
                  </a:schemeClr>
                </a:solidFill>
              </a:defRPr>
            </a:lvl7pPr>
            <a:lvl8pPr marL="15357005" indent="0" algn="ctr">
              <a:buNone/>
              <a:defRPr>
                <a:solidFill>
                  <a:schemeClr val="tx1">
                    <a:tint val="75000"/>
                  </a:schemeClr>
                </a:solidFill>
              </a:defRPr>
            </a:lvl8pPr>
            <a:lvl9pPr marL="1755086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59747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284280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327716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61430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3859" indent="0">
              <a:buNone/>
              <a:defRPr sz="8600">
                <a:solidFill>
                  <a:schemeClr val="tx1">
                    <a:tint val="75000"/>
                  </a:schemeClr>
                </a:solidFill>
              </a:defRPr>
            </a:lvl2pPr>
            <a:lvl3pPr marL="4387718" indent="0">
              <a:buNone/>
              <a:defRPr sz="7700">
                <a:solidFill>
                  <a:schemeClr val="tx1">
                    <a:tint val="75000"/>
                  </a:schemeClr>
                </a:solidFill>
              </a:defRPr>
            </a:lvl3pPr>
            <a:lvl4pPr marL="6581578" indent="0">
              <a:buNone/>
              <a:defRPr sz="6700">
                <a:solidFill>
                  <a:schemeClr val="tx1">
                    <a:tint val="75000"/>
                  </a:schemeClr>
                </a:solidFill>
              </a:defRPr>
            </a:lvl4pPr>
            <a:lvl5pPr marL="8775432" indent="0">
              <a:buNone/>
              <a:defRPr sz="6700">
                <a:solidFill>
                  <a:schemeClr val="tx1">
                    <a:tint val="75000"/>
                  </a:schemeClr>
                </a:solidFill>
              </a:defRPr>
            </a:lvl5pPr>
            <a:lvl6pPr marL="10969286" indent="0">
              <a:buNone/>
              <a:defRPr sz="6700">
                <a:solidFill>
                  <a:schemeClr val="tx1">
                    <a:tint val="75000"/>
                  </a:schemeClr>
                </a:solidFill>
              </a:defRPr>
            </a:lvl6pPr>
            <a:lvl7pPr marL="13163146" indent="0">
              <a:buNone/>
              <a:defRPr sz="6700">
                <a:solidFill>
                  <a:schemeClr val="tx1">
                    <a:tint val="75000"/>
                  </a:schemeClr>
                </a:solidFill>
              </a:defRPr>
            </a:lvl7pPr>
            <a:lvl8pPr marL="15357005" indent="0">
              <a:buNone/>
              <a:defRPr sz="6700">
                <a:solidFill>
                  <a:schemeClr val="tx1">
                    <a:tint val="75000"/>
                  </a:schemeClr>
                </a:solidFill>
              </a:defRPr>
            </a:lvl8pPr>
            <a:lvl9pPr marL="17550864"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354957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177684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3859" indent="0">
              <a:buNone/>
              <a:defRPr sz="9600" b="1"/>
            </a:lvl2pPr>
            <a:lvl3pPr marL="4387718" indent="0">
              <a:buNone/>
              <a:defRPr sz="8600" b="1"/>
            </a:lvl3pPr>
            <a:lvl4pPr marL="6581578" indent="0">
              <a:buNone/>
              <a:defRPr sz="7700" b="1"/>
            </a:lvl4pPr>
            <a:lvl5pPr marL="8775432" indent="0">
              <a:buNone/>
              <a:defRPr sz="7700" b="1"/>
            </a:lvl5pPr>
            <a:lvl6pPr marL="10969286" indent="0">
              <a:buNone/>
              <a:defRPr sz="7700" b="1"/>
            </a:lvl6pPr>
            <a:lvl7pPr marL="13163146" indent="0">
              <a:buNone/>
              <a:defRPr sz="7700" b="1"/>
            </a:lvl7pPr>
            <a:lvl8pPr marL="15357005" indent="0">
              <a:buNone/>
              <a:defRPr sz="7700" b="1"/>
            </a:lvl8pPr>
            <a:lvl9pPr marL="1755086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64894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107319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399644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3859" indent="0">
              <a:buNone/>
              <a:defRPr sz="5800"/>
            </a:lvl2pPr>
            <a:lvl3pPr marL="4387718" indent="0">
              <a:buNone/>
              <a:defRPr sz="4800"/>
            </a:lvl3pPr>
            <a:lvl4pPr marL="6581578" indent="0">
              <a:buNone/>
              <a:defRPr sz="4300"/>
            </a:lvl4pPr>
            <a:lvl5pPr marL="8775432" indent="0">
              <a:buNone/>
              <a:defRPr sz="4300"/>
            </a:lvl5pPr>
            <a:lvl6pPr marL="10969286" indent="0">
              <a:buNone/>
              <a:defRPr sz="4300"/>
            </a:lvl6pPr>
            <a:lvl7pPr marL="13163146" indent="0">
              <a:buNone/>
              <a:defRPr sz="4300"/>
            </a:lvl7pPr>
            <a:lvl8pPr marL="15357005" indent="0">
              <a:buNone/>
              <a:defRPr sz="4300"/>
            </a:lvl8pPr>
            <a:lvl9pPr marL="1755086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26052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3859" indent="0">
              <a:buNone/>
              <a:defRPr sz="13400"/>
            </a:lvl2pPr>
            <a:lvl3pPr marL="4387718" indent="0">
              <a:buNone/>
              <a:defRPr sz="11500"/>
            </a:lvl3pPr>
            <a:lvl4pPr marL="6581578" indent="0">
              <a:buNone/>
              <a:defRPr sz="9600"/>
            </a:lvl4pPr>
            <a:lvl5pPr marL="8775432" indent="0">
              <a:buNone/>
              <a:defRPr sz="9600"/>
            </a:lvl5pPr>
            <a:lvl6pPr marL="10969286" indent="0">
              <a:buNone/>
              <a:defRPr sz="9600"/>
            </a:lvl6pPr>
            <a:lvl7pPr marL="13163146" indent="0">
              <a:buNone/>
              <a:defRPr sz="9600"/>
            </a:lvl7pPr>
            <a:lvl8pPr marL="15357005" indent="0">
              <a:buNone/>
              <a:defRPr sz="9600"/>
            </a:lvl8pPr>
            <a:lvl9pPr marL="17550864"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3859" indent="0">
              <a:buNone/>
              <a:defRPr sz="5800"/>
            </a:lvl2pPr>
            <a:lvl3pPr marL="4387718" indent="0">
              <a:buNone/>
              <a:defRPr sz="4800"/>
            </a:lvl3pPr>
            <a:lvl4pPr marL="6581578" indent="0">
              <a:buNone/>
              <a:defRPr sz="4300"/>
            </a:lvl4pPr>
            <a:lvl5pPr marL="8775432" indent="0">
              <a:buNone/>
              <a:defRPr sz="4300"/>
            </a:lvl5pPr>
            <a:lvl6pPr marL="10969286" indent="0">
              <a:buNone/>
              <a:defRPr sz="4300"/>
            </a:lvl6pPr>
            <a:lvl7pPr marL="13163146" indent="0">
              <a:buNone/>
              <a:defRPr sz="4300"/>
            </a:lvl7pPr>
            <a:lvl8pPr marL="15357005" indent="0">
              <a:buNone/>
              <a:defRPr sz="4300"/>
            </a:lvl8pPr>
            <a:lvl9pPr marL="1755086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CEA09-ECE0-4477-AD29-A28B1F5C8A0D}" type="datetimeFigureOut">
              <a:rPr lang="en-US" smtClean="0"/>
              <a:t>7/29/2014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A35478-F1BF-449D-BA06-642E2AEA42AD}" type="slidenum">
              <a:rPr lang="en-US" smtClean="0"/>
              <a:t>‹#›</a:t>
            </a:fld>
            <a:endParaRPr lang="en-US" dirty="0"/>
          </a:p>
        </p:txBody>
      </p:sp>
    </p:spTree>
    <p:extLst>
      <p:ext uri="{BB962C8B-B14F-4D97-AF65-F5344CB8AC3E}">
        <p14:creationId xmlns:p14="http://schemas.microsoft.com/office/powerpoint/2010/main" val="334190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768" tIns="219389" rIns="438768" bIns="2193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768" tIns="219389" rIns="438768" bIns="2193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768" tIns="219389" rIns="438768" bIns="219389" rtlCol="0" anchor="ctr"/>
          <a:lstStyle>
            <a:lvl1pPr algn="l">
              <a:defRPr sz="5800">
                <a:solidFill>
                  <a:schemeClr val="tx1">
                    <a:tint val="75000"/>
                  </a:schemeClr>
                </a:solidFill>
              </a:defRPr>
            </a:lvl1pPr>
          </a:lstStyle>
          <a:p>
            <a:fld id="{47ACEA09-ECE0-4477-AD29-A28B1F5C8A0D}" type="datetimeFigureOut">
              <a:rPr lang="en-US" smtClean="0"/>
              <a:t>7/29/2014</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768" tIns="219389" rIns="438768" bIns="219389"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768" tIns="219389" rIns="438768" bIns="219389" rtlCol="0" anchor="ctr"/>
          <a:lstStyle>
            <a:lvl1pPr algn="r">
              <a:defRPr sz="5800">
                <a:solidFill>
                  <a:schemeClr val="tx1">
                    <a:tint val="75000"/>
                  </a:schemeClr>
                </a:solidFill>
              </a:defRPr>
            </a:lvl1pPr>
          </a:lstStyle>
          <a:p>
            <a:fld id="{19A35478-F1BF-449D-BA06-642E2AEA42AD}" type="slidenum">
              <a:rPr lang="en-US" smtClean="0"/>
              <a:t>‹#›</a:t>
            </a:fld>
            <a:endParaRPr lang="en-US" dirty="0"/>
          </a:p>
        </p:txBody>
      </p:sp>
    </p:spTree>
    <p:extLst>
      <p:ext uri="{BB962C8B-B14F-4D97-AF65-F5344CB8AC3E}">
        <p14:creationId xmlns:p14="http://schemas.microsoft.com/office/powerpoint/2010/main" val="19893851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387718" rtl="0" eaLnBrk="1" latinLnBrk="0" hangingPunct="1">
        <a:spcBef>
          <a:spcPct val="0"/>
        </a:spcBef>
        <a:buNone/>
        <a:defRPr sz="21100" kern="1200">
          <a:solidFill>
            <a:schemeClr val="tx1"/>
          </a:solidFill>
          <a:latin typeface="+mj-lt"/>
          <a:ea typeface="+mj-ea"/>
          <a:cs typeface="+mj-cs"/>
        </a:defRPr>
      </a:lvl1pPr>
    </p:titleStyle>
    <p:bodyStyle>
      <a:lvl1pPr marL="1645392" indent="-1645392" algn="l" defTabSz="4387718"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018" indent="-1371158" algn="l" defTabSz="4387718"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4643" indent="-1096925" algn="l" defTabSz="4387718"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8502" indent="-1096925" algn="l" defTabSz="43877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2362" indent="-1096925" algn="l" defTabSz="43877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6221" indent="-1096925" algn="l" defTabSz="43877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0080" indent="-1096925" algn="l" defTabSz="43877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3930" indent="-1096925" algn="l" defTabSz="43877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47789" indent="-1096925" algn="l" defTabSz="43877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7718" rtl="0" eaLnBrk="1" latinLnBrk="0" hangingPunct="1">
        <a:defRPr sz="8600" kern="1200">
          <a:solidFill>
            <a:schemeClr val="tx1"/>
          </a:solidFill>
          <a:latin typeface="+mn-lt"/>
          <a:ea typeface="+mn-ea"/>
          <a:cs typeface="+mn-cs"/>
        </a:defRPr>
      </a:lvl1pPr>
      <a:lvl2pPr marL="2193859" algn="l" defTabSz="4387718" rtl="0" eaLnBrk="1" latinLnBrk="0" hangingPunct="1">
        <a:defRPr sz="8600" kern="1200">
          <a:solidFill>
            <a:schemeClr val="tx1"/>
          </a:solidFill>
          <a:latin typeface="+mn-lt"/>
          <a:ea typeface="+mn-ea"/>
          <a:cs typeface="+mn-cs"/>
        </a:defRPr>
      </a:lvl2pPr>
      <a:lvl3pPr marL="4387718" algn="l" defTabSz="4387718" rtl="0" eaLnBrk="1" latinLnBrk="0" hangingPunct="1">
        <a:defRPr sz="8600" kern="1200">
          <a:solidFill>
            <a:schemeClr val="tx1"/>
          </a:solidFill>
          <a:latin typeface="+mn-lt"/>
          <a:ea typeface="+mn-ea"/>
          <a:cs typeface="+mn-cs"/>
        </a:defRPr>
      </a:lvl3pPr>
      <a:lvl4pPr marL="6581578" algn="l" defTabSz="4387718" rtl="0" eaLnBrk="1" latinLnBrk="0" hangingPunct="1">
        <a:defRPr sz="8600" kern="1200">
          <a:solidFill>
            <a:schemeClr val="tx1"/>
          </a:solidFill>
          <a:latin typeface="+mn-lt"/>
          <a:ea typeface="+mn-ea"/>
          <a:cs typeface="+mn-cs"/>
        </a:defRPr>
      </a:lvl4pPr>
      <a:lvl5pPr marL="8775432" algn="l" defTabSz="4387718" rtl="0" eaLnBrk="1" latinLnBrk="0" hangingPunct="1">
        <a:defRPr sz="8600" kern="1200">
          <a:solidFill>
            <a:schemeClr val="tx1"/>
          </a:solidFill>
          <a:latin typeface="+mn-lt"/>
          <a:ea typeface="+mn-ea"/>
          <a:cs typeface="+mn-cs"/>
        </a:defRPr>
      </a:lvl5pPr>
      <a:lvl6pPr marL="10969286" algn="l" defTabSz="4387718" rtl="0" eaLnBrk="1" latinLnBrk="0" hangingPunct="1">
        <a:defRPr sz="8600" kern="1200">
          <a:solidFill>
            <a:schemeClr val="tx1"/>
          </a:solidFill>
          <a:latin typeface="+mn-lt"/>
          <a:ea typeface="+mn-ea"/>
          <a:cs typeface="+mn-cs"/>
        </a:defRPr>
      </a:lvl6pPr>
      <a:lvl7pPr marL="13163146" algn="l" defTabSz="4387718" rtl="0" eaLnBrk="1" latinLnBrk="0" hangingPunct="1">
        <a:defRPr sz="8600" kern="1200">
          <a:solidFill>
            <a:schemeClr val="tx1"/>
          </a:solidFill>
          <a:latin typeface="+mn-lt"/>
          <a:ea typeface="+mn-ea"/>
          <a:cs typeface="+mn-cs"/>
        </a:defRPr>
      </a:lvl7pPr>
      <a:lvl8pPr marL="15357005" algn="l" defTabSz="4387718" rtl="0" eaLnBrk="1" latinLnBrk="0" hangingPunct="1">
        <a:defRPr sz="8600" kern="1200">
          <a:solidFill>
            <a:schemeClr val="tx1"/>
          </a:solidFill>
          <a:latin typeface="+mn-lt"/>
          <a:ea typeface="+mn-ea"/>
          <a:cs typeface="+mn-cs"/>
        </a:defRPr>
      </a:lvl8pPr>
      <a:lvl9pPr marL="17550864" algn="l" defTabSz="43877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tif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2009" b="25660"/>
          <a:stretch/>
        </p:blipFill>
        <p:spPr>
          <a:xfrm>
            <a:off x="13444" y="-1"/>
            <a:ext cx="43891199" cy="32918401"/>
          </a:xfrm>
          <a:prstGeom prst="rect">
            <a:avLst/>
          </a:prstGeom>
        </p:spPr>
      </p:pic>
      <p:sp>
        <p:nvSpPr>
          <p:cNvPr id="3" name="Rectangle 2"/>
          <p:cNvSpPr/>
          <p:nvPr/>
        </p:nvSpPr>
        <p:spPr>
          <a:xfrm>
            <a:off x="29794204" y="16809624"/>
            <a:ext cx="12777535" cy="7244311"/>
          </a:xfrm>
          <a:prstGeom prst="rect">
            <a:avLst/>
          </a:prstGeom>
          <a:solidFill>
            <a:srgbClr val="E6EDF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29867" y="7772400"/>
            <a:ext cx="12801600" cy="6124733"/>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Method</a:t>
            </a:r>
          </a:p>
          <a:p>
            <a:endParaRPr lang="en-US" sz="2000" b="1"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Our approach splits the CubeSat elements into subsystems of Instruments, Attitude Control, Communication, Propulsion, Command and Data Handling, and Power.  Each subsystem needs its own spreadsheet of existing parts and its own search page.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graphic user interface (GUI)  allows the user of the tool to progress through each subsystem search page in a set order. As the user searches each subsystem, parts that meet the criteria appear in the results box and may be selected for addition to the CubeSat in development.</a:t>
            </a:r>
          </a:p>
          <a:p>
            <a:endParaRPr lang="en-US" sz="2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Once selected, parts appear on the final Parts List, an excel sheet that the user receives after selecting a part for each subsystem, which will display specifications such as mass, volume, and power requirements for each of the parts individually and for the systems combined. It is then possible to return to subsystems to edit selections after seeing the combination.  </a:t>
            </a:r>
          </a:p>
          <a:p>
            <a:endParaRPr lang="en-US" sz="2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addition to specifications, there are 3D models attached to each part which the user can print at will. The aim of the 3D models is to enable drafting of  a CubeSat layout with the selected parts. </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533400" y="604663"/>
            <a:ext cx="42900600" cy="3874012"/>
          </a:xfrm>
          <a:prstGeom prst="rect">
            <a:avLst/>
          </a:prstGeom>
          <a:solidFill>
            <a:srgbClr val="E6EDF6">
              <a:alpha val="6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9794204" y="24283614"/>
            <a:ext cx="12801598" cy="8032948"/>
          </a:xfrm>
          <a:prstGeom prst="rect">
            <a:avLst/>
          </a:prstGeom>
          <a:solidFill>
            <a:srgbClr val="E6EDF6">
              <a:alpha val="65000"/>
            </a:srgbClr>
          </a:solidFill>
          <a:ln>
            <a:noFill/>
          </a:ln>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Sources</a:t>
            </a:r>
          </a:p>
          <a:p>
            <a:endParaRPr lang="en-US" sz="2400" b="1"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Stocklin, Frank J. </a:t>
            </a:r>
            <a:r>
              <a:rPr lang="en-US" sz="2400" i="1" dirty="0">
                <a:latin typeface="Times New Roman" panose="02020603050405020304" pitchFamily="18" charset="0"/>
                <a:cs typeface="Times New Roman" panose="02020603050405020304" pitchFamily="18" charset="0"/>
              </a:rPr>
              <a:t>UMD ENAE 691 RF Communications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PPT.</a:t>
            </a:r>
          </a:p>
          <a:p>
            <a:pPr marL="742950" indent="-74295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smtClean="0">
                <a:latin typeface="Times New Roman" panose="02020603050405020304" pitchFamily="18" charset="0"/>
                <a:cs typeface="Times New Roman" panose="02020603050405020304" pitchFamily="18" charset="0"/>
              </a:rPr>
              <a:t>Spence</a:t>
            </a:r>
            <a:r>
              <a:rPr lang="en-US" sz="2400" dirty="0">
                <a:latin typeface="Times New Roman" panose="02020603050405020304" pitchFamily="18" charset="0"/>
                <a:cs typeface="Times New Roman" panose="02020603050405020304" pitchFamily="18" charset="0"/>
              </a:rPr>
              <a:t>, Douglas, Eric Ehrbar, Nate Rosenblad, Nate Demmons, Tom Roy, Samuel Hoffman, Dan Williams, Vlad Hruby, and Chris Tocci. "Electrospray Propulsion Systems for Small Satellites." </a:t>
            </a:r>
            <a:r>
              <a:rPr lang="en-US" sz="2400" i="1" dirty="0">
                <a:latin typeface="Times New Roman" panose="02020603050405020304" pitchFamily="18" charset="0"/>
                <a:cs typeface="Times New Roman" panose="02020603050405020304" pitchFamily="18" charset="0"/>
              </a:rPr>
              <a:t>27th Annual AIAA/USU Conference on Small </a:t>
            </a:r>
            <a:r>
              <a:rPr lang="en-US" sz="2400" i="1" dirty="0" smtClean="0">
                <a:latin typeface="Times New Roman" panose="02020603050405020304" pitchFamily="18" charset="0"/>
                <a:cs typeface="Times New Roman" panose="02020603050405020304" pitchFamily="18" charset="0"/>
              </a:rPr>
              <a:t>Satellites</a:t>
            </a:r>
          </a:p>
          <a:p>
            <a:pPr marL="742950" indent="-742950">
              <a:buFont typeface="+mj-lt"/>
              <a:buAutoNum type="arabicPeriod"/>
            </a:pPr>
            <a:endParaRPr lang="en-US" sz="2400" i="1" dirty="0" smtClean="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Cohen, Barbara. "Lunar Flashlight: Mapping Lunar Surface Volatiles Using a Cubesat." </a:t>
            </a:r>
            <a:r>
              <a:rPr lang="en-US" sz="2400" i="1" dirty="0">
                <a:latin typeface="Times New Roman" panose="02020603050405020304" pitchFamily="18" charset="0"/>
                <a:cs typeface="Times New Roman" panose="02020603050405020304" pitchFamily="18" charset="0"/>
              </a:rPr>
              <a:t>Servi Exploration Science Forum</a:t>
            </a:r>
            <a:r>
              <a:rPr lang="en-US" sz="2400" dirty="0">
                <a:latin typeface="Times New Roman" panose="02020603050405020304" pitchFamily="18" charset="0"/>
                <a:cs typeface="Times New Roman" panose="02020603050405020304" pitchFamily="18" charset="0"/>
              </a:rPr>
              <a:t>. NASA, n.d. Web. &lt;http://nesf2014.arc.nasa.gov/content/cohen-barbara-lunar-flashlight-mapping-lunar-surface-volatiles-using-cubesat&gt;</a:t>
            </a:r>
            <a:endParaRPr lang="en-US" sz="2400" dirty="0" smtClean="0">
              <a:latin typeface="Times New Roman" panose="02020603050405020304" pitchFamily="18" charset="0"/>
              <a:cs typeface="Times New Roman" panose="02020603050405020304" pitchFamily="18" charset="0"/>
            </a:endParaRPr>
          </a:p>
          <a:p>
            <a:pPr marL="742950" indent="-74295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Clark, Pamela E., and Michael L. Rilee. </a:t>
            </a:r>
            <a:r>
              <a:rPr lang="en-US" sz="2400" i="1" dirty="0">
                <a:latin typeface="Times New Roman" panose="02020603050405020304" pitchFamily="18" charset="0"/>
                <a:cs typeface="Times New Roman" panose="02020603050405020304" pitchFamily="18" charset="0"/>
              </a:rPr>
              <a:t>Remote Sensing Tools for Exploration: Observing and Interpreting the Electromagnetic Spectrum</a:t>
            </a:r>
            <a:r>
              <a:rPr lang="en-US" sz="2400" dirty="0">
                <a:latin typeface="Times New Roman" panose="02020603050405020304" pitchFamily="18" charset="0"/>
                <a:cs typeface="Times New Roman" panose="02020603050405020304" pitchFamily="18" charset="0"/>
              </a:rPr>
              <a:t>. N.p.: Springer, 2010. Print</a:t>
            </a:r>
            <a:r>
              <a:rPr lang="en-US" sz="2400" dirty="0" smtClean="0">
                <a:latin typeface="Times New Roman" panose="02020603050405020304" pitchFamily="18" charset="0"/>
                <a:cs typeface="Times New Roman" panose="02020603050405020304" pitchFamily="18" charset="0"/>
              </a:rPr>
              <a:t>.</a:t>
            </a:r>
          </a:p>
          <a:p>
            <a:pPr marL="742950" indent="-74295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Staehle, Robert L., Joseph Lazio, Martin Wen-Yu Lo, Pantazis Mouroulis, Neil Murphy, Paula J. Pingree, Thor Wilson, Diana Blaney, Hamid Hemmati, Dayton Jones, Andrew Klesh, Paulett Liewer, Jordi Puig-Suari, Austin Williams, Tomas Svitek, Bruce Betts, and Louis Friedman. "Interplanetary CubeSat Architecture and Missions." </a:t>
            </a:r>
            <a:r>
              <a:rPr lang="en-US" sz="2400" i="1" dirty="0">
                <a:latin typeface="Times New Roman" panose="02020603050405020304" pitchFamily="18" charset="0"/>
                <a:cs typeface="Times New Roman" panose="02020603050405020304" pitchFamily="18" charset="0"/>
              </a:rPr>
              <a:t>AIAA SPACE</a:t>
            </a:r>
            <a:r>
              <a:rPr lang="en-US" sz="2400" dirty="0">
                <a:latin typeface="Times New Roman" panose="02020603050405020304" pitchFamily="18" charset="0"/>
                <a:cs typeface="Times New Roman" panose="02020603050405020304" pitchFamily="18" charset="0"/>
              </a:rPr>
              <a:t> (2012): n. pag. Web</a:t>
            </a:r>
            <a:r>
              <a:rPr lang="en-US" sz="2400" dirty="0" smtClean="0">
                <a:latin typeface="Times New Roman" panose="02020603050405020304" pitchFamily="18" charset="0"/>
                <a:cs typeface="Times New Roman" panose="02020603050405020304" pitchFamily="18" charset="0"/>
              </a:rPr>
              <a:t>.</a:t>
            </a:r>
          </a:p>
          <a:p>
            <a:pPr marL="742950" indent="-742950">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smtClean="0">
                <a:latin typeface="Times New Roman" panose="02020603050405020304" pitchFamily="18" charset="0"/>
                <a:cs typeface="Times New Roman" panose="02020603050405020304" pitchFamily="18" charset="0"/>
              </a:rPr>
              <a:t>Background image of Earth Moon’s Tycho Crater courtesy of NASA (Hubble Space Telescope)</a:t>
            </a:r>
          </a:p>
        </p:txBody>
      </p:sp>
      <p:sp>
        <p:nvSpPr>
          <p:cNvPr id="5" name="TextBox 4"/>
          <p:cNvSpPr txBox="1"/>
          <p:nvPr/>
        </p:nvSpPr>
        <p:spPr>
          <a:xfrm>
            <a:off x="4419600" y="1187463"/>
            <a:ext cx="34899600" cy="270841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pPr algn="ctr"/>
            <a:r>
              <a:rPr lang="en-US" sz="7200" b="1" dirty="0" smtClean="0">
                <a:latin typeface="Times New Roman" panose="02020603050405020304" pitchFamily="18" charset="0"/>
                <a:cs typeface="Times New Roman" panose="02020603050405020304" pitchFamily="18" charset="0"/>
              </a:rPr>
              <a:t>Science </a:t>
            </a:r>
            <a:r>
              <a:rPr lang="en-US" sz="7200" b="1" dirty="0">
                <a:latin typeface="Times New Roman" panose="02020603050405020304" pitchFamily="18" charset="0"/>
                <a:cs typeface="Times New Roman" panose="02020603050405020304" pitchFamily="18" charset="0"/>
              </a:rPr>
              <a:t>Payloads and Advanced Concepts for </a:t>
            </a:r>
            <a:r>
              <a:rPr lang="en-US" sz="7200" b="1" dirty="0" smtClean="0">
                <a:latin typeface="Times New Roman" panose="02020603050405020304" pitchFamily="18" charset="0"/>
                <a:cs typeface="Times New Roman" panose="02020603050405020304" pitchFamily="18" charset="0"/>
              </a:rPr>
              <a:t>Exploration (SPACE) </a:t>
            </a:r>
            <a:r>
              <a:rPr lang="en-US" sz="7200" b="1" dirty="0">
                <a:latin typeface="Times New Roman" panose="02020603050405020304" pitchFamily="18" charset="0"/>
                <a:cs typeface="Times New Roman" panose="02020603050405020304" pitchFamily="18" charset="0"/>
              </a:rPr>
              <a:t>Interactive </a:t>
            </a:r>
            <a:r>
              <a:rPr lang="en-US" sz="7200" b="1" dirty="0" smtClean="0">
                <a:latin typeface="Times New Roman" panose="02020603050405020304" pitchFamily="18" charset="0"/>
                <a:cs typeface="Times New Roman" panose="02020603050405020304" pitchFamily="18" charset="0"/>
              </a:rPr>
              <a:t>Tool</a:t>
            </a:r>
          </a:p>
          <a:p>
            <a:pPr algn="ctr"/>
            <a:endParaRPr lang="en-US" sz="1800" b="1" dirty="0" smtClean="0">
              <a:latin typeface="Times New Roman" panose="02020603050405020304" pitchFamily="18" charset="0"/>
              <a:cs typeface="Times New Roman" panose="02020603050405020304" pitchFamily="18" charset="0"/>
            </a:endParaRPr>
          </a:p>
          <a:p>
            <a:pPr algn="ctr"/>
            <a:r>
              <a:rPr lang="en-US" sz="4400" dirty="0" smtClean="0">
                <a:latin typeface="Times New Roman" panose="02020603050405020304" pitchFamily="18" charset="0"/>
                <a:cs typeface="Times New Roman" panose="02020603050405020304" pitchFamily="18" charset="0"/>
              </a:rPr>
              <a:t>Pamela E. Clark</a:t>
            </a:r>
            <a:r>
              <a:rPr lang="en-US" sz="4400" baseline="30000" dirty="0" smtClean="0">
                <a:latin typeface="Times New Roman" panose="02020603050405020304" pitchFamily="18" charset="0"/>
                <a:cs typeface="Times New Roman" panose="02020603050405020304" pitchFamily="18" charset="0"/>
              </a:rPr>
              <a:t>1</a:t>
            </a:r>
            <a:r>
              <a:rPr lang="en-US" sz="4400" dirty="0" smtClean="0">
                <a:latin typeface="Times New Roman" panose="02020603050405020304" pitchFamily="18" charset="0"/>
                <a:cs typeface="Times New Roman" panose="02020603050405020304" pitchFamily="18" charset="0"/>
              </a:rPr>
              <a:t>, Zoe M. Himwich, Robin M. Leiter, Aparna M. Natarajan, </a:t>
            </a:r>
            <a:r>
              <a:rPr lang="en-US" sz="4400" dirty="0">
                <a:latin typeface="Times New Roman" panose="02020603050405020304" pitchFamily="18" charset="0"/>
                <a:cs typeface="Times New Roman" panose="02020603050405020304" pitchFamily="18" charset="0"/>
              </a:rPr>
              <a:t>and </a:t>
            </a:r>
            <a:r>
              <a:rPr lang="en-US" sz="4400" dirty="0" smtClean="0">
                <a:latin typeface="Times New Roman" panose="02020603050405020304" pitchFamily="18" charset="0"/>
                <a:cs typeface="Times New Roman" panose="02020603050405020304" pitchFamily="18" charset="0"/>
              </a:rPr>
              <a:t>Jacob Rosenthal</a:t>
            </a:r>
          </a:p>
          <a:p>
            <a:pPr algn="ctr"/>
            <a:r>
              <a:rPr lang="en-US" altLang="en-US" sz="3600" baseline="30000" dirty="0" smtClean="0">
                <a:solidFill>
                  <a:schemeClr val="tx1"/>
                </a:solidFill>
                <a:latin typeface="Times New Roman" panose="02020603050405020304" pitchFamily="18" charset="0"/>
                <a:cs typeface="Times New Roman" panose="02020603050405020304" pitchFamily="18" charset="0"/>
              </a:rPr>
              <a:t>1</a:t>
            </a:r>
            <a:r>
              <a:rPr lang="en-US" altLang="en-US" sz="3600" dirty="0" smtClean="0">
                <a:solidFill>
                  <a:schemeClr val="tx1"/>
                </a:solidFill>
                <a:latin typeface="Times New Roman" panose="02020603050405020304" pitchFamily="18" charset="0"/>
                <a:cs typeface="Times New Roman" panose="02020603050405020304" pitchFamily="18" charset="0"/>
              </a:rPr>
              <a:t>Catholic University of America , Contact: Pamela.E.Clark@NASA.gov</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429867" y="5263526"/>
            <a:ext cx="12802345" cy="2000527"/>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Purpose</a:t>
            </a:r>
          </a:p>
          <a:p>
            <a:endParaRPr lang="en-US" sz="16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project aims to make CubeSat </a:t>
            </a:r>
            <a:r>
              <a:rPr lang="en-US" sz="2400" dirty="0">
                <a:latin typeface="Times New Roman" panose="02020603050405020304" pitchFamily="18" charset="0"/>
                <a:cs typeface="Times New Roman" panose="02020603050405020304" pitchFamily="18" charset="0"/>
              </a:rPr>
              <a:t>construction </a:t>
            </a:r>
            <a:r>
              <a:rPr lang="en-US" sz="2400" dirty="0" smtClean="0">
                <a:latin typeface="Times New Roman" panose="02020603050405020304" pitchFamily="18" charset="0"/>
                <a:cs typeface="Times New Roman" panose="02020603050405020304" pitchFamily="18" charset="0"/>
              </a:rPr>
              <a:t>accessible to scientists who do not have subsystem experts available for early design stages. To accomplish the goal necessitated a database of existing CubeSat parts  and a program to search through the database. </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429866" y="23314128"/>
            <a:ext cx="6113188" cy="2677636"/>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Instrument Selection Page helps the user select a payload for their CubeSat. The instruments are sorted by several parameters that ask the user which elements, compounds, or measurements they want to detect. The search then suggests the best options and offers detailed information about the instruments. </a:t>
            </a:r>
          </a:p>
        </p:txBody>
      </p:sp>
      <mc:AlternateContent xmlns:mc="http://schemas.openxmlformats.org/markup-compatibility/2006">
        <mc:Choice xmlns:a14="http://schemas.microsoft.com/office/drawing/2010/main" Requires="a14">
          <p:sp>
            <p:nvSpPr>
              <p:cNvPr id="11" name="TextBox 10"/>
              <p:cNvSpPr txBox="1"/>
              <p:nvPr/>
            </p:nvSpPr>
            <p:spPr>
              <a:xfrm>
                <a:off x="29794206" y="16809624"/>
                <a:ext cx="12777533" cy="7244311"/>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Formulas</a:t>
                </a:r>
              </a:p>
              <a:p>
                <a:endParaRPr lang="en-US" sz="2000" b="1"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14:m>
                  <m:oMath xmlns:m="http://schemas.openxmlformats.org/officeDocument/2006/math">
                    <m:r>
                      <a:rPr lang="en-US" sz="2400" i="1">
                        <a:latin typeface="Cambria Math"/>
                      </a:rPr>
                      <m:t>𝑑𝑉</m:t>
                    </m:r>
                    <m:r>
                      <a:rPr lang="en-US" sz="2400" i="1">
                        <a:latin typeface="Cambria Math"/>
                      </a:rPr>
                      <m:t>=</m:t>
                    </m:r>
                    <m:sSub>
                      <m:sSubPr>
                        <m:ctrlPr>
                          <a:rPr lang="en-US" sz="2400" i="1">
                            <a:latin typeface="Cambria Math"/>
                          </a:rPr>
                        </m:ctrlPr>
                      </m:sSubPr>
                      <m:e>
                        <m:r>
                          <a:rPr lang="en-US" sz="2400" i="1">
                            <a:latin typeface="Cambria Math"/>
                          </a:rPr>
                          <m:t>𝑔</m:t>
                        </m:r>
                      </m:e>
                      <m:sub>
                        <m:r>
                          <a:rPr lang="en-US" sz="2400" i="1">
                            <a:latin typeface="Cambria Math"/>
                          </a:rPr>
                          <m:t>0</m:t>
                        </m:r>
                      </m:sub>
                    </m:sSub>
                    <m:sSub>
                      <m:sSubPr>
                        <m:ctrlPr>
                          <a:rPr lang="en-US" sz="2400" i="1">
                            <a:latin typeface="Cambria Math"/>
                          </a:rPr>
                        </m:ctrlPr>
                      </m:sSubPr>
                      <m:e>
                        <m:r>
                          <a:rPr lang="en-US" sz="2400" i="1">
                            <a:latin typeface="Cambria Math"/>
                          </a:rPr>
                          <m:t>𝐼</m:t>
                        </m:r>
                      </m:e>
                      <m:sub>
                        <m:r>
                          <a:rPr lang="en-US" sz="2400" i="1">
                            <a:latin typeface="Cambria Math"/>
                          </a:rPr>
                          <m:t>𝑠𝑝</m:t>
                        </m:r>
                      </m:sub>
                    </m:sSub>
                    <m:func>
                      <m:funcPr>
                        <m:ctrlPr>
                          <a:rPr lang="en-US" sz="2400" i="1">
                            <a:latin typeface="Cambria Math"/>
                          </a:rPr>
                        </m:ctrlPr>
                      </m:funcPr>
                      <m:fName>
                        <m:r>
                          <m:rPr>
                            <m:sty m:val="p"/>
                          </m:rPr>
                          <a:rPr lang="en-US" sz="2400">
                            <a:latin typeface="Cambria Math"/>
                          </a:rPr>
                          <m:t>ln</m:t>
                        </m:r>
                      </m:fName>
                      <m:e>
                        <m:f>
                          <m:fPr>
                            <m:ctrlPr>
                              <a:rPr lang="en-US" sz="2400" i="1">
                                <a:latin typeface="Cambria Math"/>
                              </a:rPr>
                            </m:ctrlPr>
                          </m:fPr>
                          <m:num>
                            <m:sSub>
                              <m:sSubPr>
                                <m:ctrlPr>
                                  <a:rPr lang="en-US" sz="2400" i="1">
                                    <a:latin typeface="Cambria Math"/>
                                  </a:rPr>
                                </m:ctrlPr>
                              </m:sSubPr>
                              <m:e>
                                <m:r>
                                  <a:rPr lang="en-US" sz="2400" i="1">
                                    <a:latin typeface="Cambria Math"/>
                                  </a:rPr>
                                  <m:t>𝑚</m:t>
                                </m:r>
                              </m:e>
                              <m:sub>
                                <m:r>
                                  <a:rPr lang="en-US" sz="2400" i="1">
                                    <a:latin typeface="Cambria Math"/>
                                  </a:rPr>
                                  <m:t>𝑖</m:t>
                                </m:r>
                              </m:sub>
                            </m:sSub>
                          </m:num>
                          <m:den>
                            <m:sSub>
                              <m:sSubPr>
                                <m:ctrlPr>
                                  <a:rPr lang="en-US" sz="2400" i="1">
                                    <a:latin typeface="Cambria Math"/>
                                  </a:rPr>
                                </m:ctrlPr>
                              </m:sSubPr>
                              <m:e>
                                <m:r>
                                  <a:rPr lang="en-US" sz="2400" i="1">
                                    <a:latin typeface="Cambria Math"/>
                                  </a:rPr>
                                  <m:t>𝑚</m:t>
                                </m:r>
                              </m:e>
                              <m:sub>
                                <m:r>
                                  <a:rPr lang="en-US" sz="2400" i="1">
                                    <a:latin typeface="Cambria Math"/>
                                  </a:rPr>
                                  <m:t>𝑓</m:t>
                                </m:r>
                              </m:sub>
                            </m:sSub>
                          </m:den>
                        </m:f>
                      </m:e>
                    </m:func>
                  </m:oMath>
                </a14:m>
                <a:r>
                  <a:rPr lang="en-US" sz="2400" dirty="0" smtClean="0">
                    <a:latin typeface="Times New Roman" panose="02020603050405020304" pitchFamily="18" charset="0"/>
                    <a:cs typeface="Times New Roman" panose="02020603050405020304" pitchFamily="18" charset="0"/>
                  </a:rPr>
                  <a:t> </a:t>
                </a:r>
                <a:r>
                  <a:rPr lang="en-US" sz="2400" baseline="30000" dirty="0" smtClean="0">
                    <a:latin typeface="Times New Roman" panose="02020603050405020304" pitchFamily="18" charset="0"/>
                    <a:cs typeface="Times New Roman" panose="02020603050405020304" pitchFamily="18" charset="0"/>
                  </a:rPr>
                  <a:t>[2]</a:t>
                </a:r>
              </a:p>
              <a:p>
                <a:endParaRPr lang="en-US" sz="24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14:m>
                  <m:oMath xmlns:m="http://schemas.openxmlformats.org/officeDocument/2006/math">
                    <m:sSub>
                      <m:sSubPr>
                        <m:ctrlPr>
                          <a:rPr lang="en-US" sz="2400" i="1">
                            <a:latin typeface="Cambria Math"/>
                          </a:rPr>
                        </m:ctrlPr>
                      </m:sSubPr>
                      <m:e>
                        <m:r>
                          <a:rPr lang="en-US" sz="2400" i="1">
                            <a:latin typeface="Cambria Math"/>
                          </a:rPr>
                          <m:t>𝑃</m:t>
                        </m:r>
                      </m:e>
                      <m:sub>
                        <m:r>
                          <a:rPr lang="en-US" sz="2400" i="1">
                            <a:latin typeface="Cambria Math"/>
                          </a:rPr>
                          <m:t>𝑟</m:t>
                        </m:r>
                      </m:sub>
                    </m:sSub>
                    <m:r>
                      <a:rPr lang="en-US" sz="2400" i="1">
                        <a:latin typeface="Cambria Math"/>
                      </a:rPr>
                      <m:t>=</m:t>
                    </m:r>
                    <m:r>
                      <a:rPr lang="en-US" sz="2400" i="1">
                        <a:latin typeface="Cambria Math"/>
                      </a:rPr>
                      <m:t>𝐸𝐼𝑅𝑃</m:t>
                    </m:r>
                    <m:r>
                      <a:rPr lang="en-US" sz="2400" i="1">
                        <a:latin typeface="Cambria Math"/>
                      </a:rPr>
                      <m:t>+</m:t>
                    </m:r>
                    <m:sSub>
                      <m:sSubPr>
                        <m:ctrlPr>
                          <a:rPr lang="en-US" sz="2400" i="1">
                            <a:latin typeface="Cambria Math"/>
                          </a:rPr>
                        </m:ctrlPr>
                      </m:sSubPr>
                      <m:e>
                        <m:r>
                          <a:rPr lang="en-US" sz="2400" i="1">
                            <a:latin typeface="Cambria Math"/>
                          </a:rPr>
                          <m:t>𝐺</m:t>
                        </m:r>
                      </m:e>
                      <m:sub>
                        <m:r>
                          <a:rPr lang="en-US" sz="2400" i="1">
                            <a:latin typeface="Cambria Math"/>
                          </a:rPr>
                          <m:t>𝑟</m:t>
                        </m:r>
                      </m:sub>
                    </m:sSub>
                    <m:r>
                      <a:rPr lang="en-US" sz="2400" i="1">
                        <a:latin typeface="Cambria Math"/>
                      </a:rPr>
                      <m:t>−</m:t>
                    </m:r>
                    <m:nary>
                      <m:naryPr>
                        <m:chr m:val="∑"/>
                        <m:limLoc m:val="undOvr"/>
                        <m:subHide m:val="on"/>
                        <m:supHide m:val="on"/>
                        <m:ctrlPr>
                          <a:rPr lang="en-US" sz="2400" i="1">
                            <a:latin typeface="Cambria Math"/>
                          </a:rPr>
                        </m:ctrlPr>
                      </m:naryPr>
                      <m:sub/>
                      <m:sup/>
                      <m:e>
                        <m:r>
                          <a:rPr lang="en-US" sz="2400" i="1">
                            <a:latin typeface="Cambria Math"/>
                          </a:rPr>
                          <m:t>𝐿</m:t>
                        </m:r>
                      </m:e>
                    </m:nary>
                  </m:oMath>
                </a14:m>
                <a:r>
                  <a:rPr lang="en-US" sz="2400" dirty="0" smtClean="0">
                    <a:latin typeface="Times New Roman" panose="02020603050405020304" pitchFamily="18" charset="0"/>
                    <a:cs typeface="Times New Roman" panose="02020603050405020304" pitchFamily="18" charset="0"/>
                  </a:rPr>
                  <a:t> </a:t>
                </a:r>
                <a:r>
                  <a:rPr lang="en-US" sz="2400" baseline="30000" dirty="0" smtClean="0">
                    <a:latin typeface="Times New Roman" panose="02020603050405020304" pitchFamily="18" charset="0"/>
                    <a:cs typeface="Times New Roman" panose="02020603050405020304" pitchFamily="18" charset="0"/>
                  </a:rPr>
                  <a:t>[1]</a:t>
                </a:r>
              </a:p>
              <a:p>
                <a:endParaRPr lang="en-US" sz="24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14:m>
                  <m:oMath xmlns:m="http://schemas.openxmlformats.org/officeDocument/2006/math">
                    <m:f>
                      <m:fPr>
                        <m:ctrlPr>
                          <a:rPr lang="en-US" sz="2400" i="1">
                            <a:latin typeface="Cambria Math"/>
                          </a:rPr>
                        </m:ctrlPr>
                      </m:fPr>
                      <m:num>
                        <m:sSub>
                          <m:sSubPr>
                            <m:ctrlPr>
                              <a:rPr lang="en-US" sz="2400" i="1">
                                <a:latin typeface="Cambria Math"/>
                              </a:rPr>
                            </m:ctrlPr>
                          </m:sSubPr>
                          <m:e>
                            <m:r>
                              <a:rPr lang="en-US" sz="2400" i="1">
                                <a:latin typeface="Cambria Math"/>
                              </a:rPr>
                              <m:t>𝑃</m:t>
                            </m:r>
                          </m:e>
                          <m:sub>
                            <m:r>
                              <a:rPr lang="en-US" sz="2400" i="1">
                                <a:latin typeface="Cambria Math"/>
                              </a:rPr>
                              <m:t>𝑟</m:t>
                            </m:r>
                          </m:sub>
                        </m:sSub>
                      </m:num>
                      <m:den>
                        <m:sSub>
                          <m:sSubPr>
                            <m:ctrlPr>
                              <a:rPr lang="en-US" sz="2400" i="1">
                                <a:latin typeface="Cambria Math"/>
                              </a:rPr>
                            </m:ctrlPr>
                          </m:sSubPr>
                          <m:e>
                            <m:r>
                              <a:rPr lang="en-US" sz="2400" i="1">
                                <a:latin typeface="Cambria Math"/>
                              </a:rPr>
                              <m:t>𝑁</m:t>
                            </m:r>
                          </m:e>
                          <m:sub>
                            <m:r>
                              <a:rPr lang="en-US" sz="2400" i="1">
                                <a:latin typeface="Cambria Math"/>
                              </a:rPr>
                              <m:t>0</m:t>
                            </m:r>
                          </m:sub>
                        </m:sSub>
                      </m:den>
                    </m:f>
                    <m:r>
                      <a:rPr lang="en-US" sz="2400" i="1">
                        <a:latin typeface="Cambria Math"/>
                      </a:rPr>
                      <m:t>=</m:t>
                    </m:r>
                    <m:r>
                      <a:rPr lang="en-US" sz="2400" i="1">
                        <a:latin typeface="Cambria Math"/>
                      </a:rPr>
                      <m:t>𝐸𝐼𝑅𝑃</m:t>
                    </m:r>
                    <m:r>
                      <a:rPr lang="en-US" sz="2400" i="1">
                        <a:latin typeface="Cambria Math"/>
                      </a:rPr>
                      <m:t>+</m:t>
                    </m:r>
                    <m:f>
                      <m:fPr>
                        <m:ctrlPr>
                          <a:rPr lang="en-US" sz="2400" i="1">
                            <a:latin typeface="Cambria Math"/>
                          </a:rPr>
                        </m:ctrlPr>
                      </m:fPr>
                      <m:num>
                        <m:r>
                          <a:rPr lang="en-US" sz="2400" i="1">
                            <a:latin typeface="Cambria Math"/>
                          </a:rPr>
                          <m:t>𝐺</m:t>
                        </m:r>
                      </m:num>
                      <m:den>
                        <m:r>
                          <a:rPr lang="en-US" sz="2400" i="1">
                            <a:latin typeface="Cambria Math"/>
                          </a:rPr>
                          <m:t>𝑇</m:t>
                        </m:r>
                      </m:den>
                    </m:f>
                    <m:r>
                      <a:rPr lang="en-US" sz="2400" i="1">
                        <a:latin typeface="Cambria Math"/>
                      </a:rPr>
                      <m:t>−</m:t>
                    </m:r>
                    <m:r>
                      <a:rPr lang="en-US" sz="2400" i="1">
                        <a:latin typeface="Cambria Math"/>
                      </a:rPr>
                      <m:t>𝑘</m:t>
                    </m:r>
                    <m:r>
                      <a:rPr lang="en-US" sz="2400" i="1">
                        <a:latin typeface="Cambria Math"/>
                      </a:rPr>
                      <m:t>−</m:t>
                    </m:r>
                    <m:nary>
                      <m:naryPr>
                        <m:chr m:val="∑"/>
                        <m:limLoc m:val="undOvr"/>
                        <m:subHide m:val="on"/>
                        <m:supHide m:val="on"/>
                        <m:ctrlPr>
                          <a:rPr lang="en-US" sz="2400" i="1">
                            <a:latin typeface="Cambria Math"/>
                          </a:rPr>
                        </m:ctrlPr>
                      </m:naryPr>
                      <m:sub/>
                      <m:sup/>
                      <m:e>
                        <m:r>
                          <a:rPr lang="en-US" sz="2400" i="1">
                            <a:latin typeface="Cambria Math"/>
                          </a:rPr>
                          <m:t>𝐿</m:t>
                        </m:r>
                      </m:e>
                    </m:nary>
                  </m:oMath>
                </a14:m>
                <a:r>
                  <a:rPr lang="en-US" sz="2400" dirty="0" smtClean="0">
                    <a:latin typeface="Times New Roman" panose="02020603050405020304" pitchFamily="18" charset="0"/>
                    <a:cs typeface="Times New Roman" panose="02020603050405020304" pitchFamily="18" charset="0"/>
                  </a:rPr>
                  <a:t> </a:t>
                </a:r>
                <a:r>
                  <a:rPr lang="en-US" sz="2400" baseline="30000" dirty="0" smtClean="0">
                    <a:latin typeface="Times New Roman" panose="02020603050405020304" pitchFamily="18" charset="0"/>
                    <a:cs typeface="Times New Roman" panose="02020603050405020304" pitchFamily="18" charset="0"/>
                  </a:rPr>
                  <a:t>[1]</a:t>
                </a:r>
              </a:p>
              <a:p>
                <a:endParaRPr lang="en-US" sz="24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14:m>
                  <m:oMath xmlns:m="http://schemas.openxmlformats.org/officeDocument/2006/math">
                    <m:r>
                      <a:rPr lang="en-US" sz="2400" i="1">
                        <a:latin typeface="Cambria Math"/>
                      </a:rPr>
                      <m:t>𝑅</m:t>
                    </m:r>
                    <m:r>
                      <a:rPr lang="en-US" sz="2400" i="1">
                        <a:latin typeface="Cambria Math"/>
                      </a:rPr>
                      <m:t>=</m:t>
                    </m:r>
                    <m:f>
                      <m:fPr>
                        <m:ctrlPr>
                          <a:rPr lang="en-US" sz="2400" i="1">
                            <a:latin typeface="Cambria Math"/>
                          </a:rPr>
                        </m:ctrlPr>
                      </m:fPr>
                      <m:num>
                        <m:sSub>
                          <m:sSubPr>
                            <m:ctrlPr>
                              <a:rPr lang="en-US" sz="2400" i="1">
                                <a:latin typeface="Cambria Math"/>
                              </a:rPr>
                            </m:ctrlPr>
                          </m:sSubPr>
                          <m:e>
                            <m:r>
                              <a:rPr lang="en-US" sz="2400" i="1">
                                <a:latin typeface="Cambria Math"/>
                              </a:rPr>
                              <m:t>𝑃</m:t>
                            </m:r>
                          </m:e>
                          <m:sub>
                            <m:r>
                              <a:rPr lang="en-US" sz="2400" i="1">
                                <a:latin typeface="Cambria Math"/>
                              </a:rPr>
                              <m:t>𝑟</m:t>
                            </m:r>
                          </m:sub>
                        </m:sSub>
                      </m:num>
                      <m:den>
                        <m:sSub>
                          <m:sSubPr>
                            <m:ctrlPr>
                              <a:rPr lang="en-US" sz="2400" i="1">
                                <a:latin typeface="Cambria Math"/>
                              </a:rPr>
                            </m:ctrlPr>
                          </m:sSubPr>
                          <m:e>
                            <m:r>
                              <a:rPr lang="en-US" sz="2400" i="1">
                                <a:latin typeface="Cambria Math"/>
                              </a:rPr>
                              <m:t>𝑁</m:t>
                            </m:r>
                          </m:e>
                          <m:sub>
                            <m:r>
                              <a:rPr lang="en-US" sz="2400" i="1">
                                <a:latin typeface="Cambria Math"/>
                              </a:rPr>
                              <m:t>0</m:t>
                            </m:r>
                          </m:sub>
                        </m:sSub>
                      </m:den>
                    </m:f>
                    <m:r>
                      <a:rPr lang="en-US" sz="2400" i="1">
                        <a:latin typeface="Cambria Math"/>
                      </a:rPr>
                      <m:t>−</m:t>
                    </m:r>
                    <m:f>
                      <m:fPr>
                        <m:ctrlPr>
                          <a:rPr lang="en-US" sz="2400" i="1">
                            <a:latin typeface="Cambria Math"/>
                          </a:rPr>
                        </m:ctrlPr>
                      </m:fPr>
                      <m:num>
                        <m:sSub>
                          <m:sSubPr>
                            <m:ctrlPr>
                              <a:rPr lang="en-US" sz="2400" i="1">
                                <a:latin typeface="Cambria Math"/>
                              </a:rPr>
                            </m:ctrlPr>
                          </m:sSubPr>
                          <m:e>
                            <m:r>
                              <a:rPr lang="en-US" sz="2400" i="1">
                                <a:latin typeface="Cambria Math"/>
                              </a:rPr>
                              <m:t>𝐸</m:t>
                            </m:r>
                          </m:e>
                          <m:sub>
                            <m:r>
                              <a:rPr lang="en-US" sz="2400" i="1">
                                <a:latin typeface="Cambria Math"/>
                              </a:rPr>
                              <m:t>𝐵</m:t>
                            </m:r>
                          </m:sub>
                        </m:sSub>
                      </m:num>
                      <m:den>
                        <m:sSub>
                          <m:sSubPr>
                            <m:ctrlPr>
                              <a:rPr lang="en-US" sz="2400" i="1">
                                <a:latin typeface="Cambria Math"/>
                              </a:rPr>
                            </m:ctrlPr>
                          </m:sSubPr>
                          <m:e>
                            <m:r>
                              <a:rPr lang="en-US" sz="2400" i="1">
                                <a:latin typeface="Cambria Math"/>
                              </a:rPr>
                              <m:t>𝑁</m:t>
                            </m:r>
                          </m:e>
                          <m:sub>
                            <m:r>
                              <a:rPr lang="en-US" sz="2400" i="1">
                                <a:latin typeface="Cambria Math"/>
                              </a:rPr>
                              <m:t>0</m:t>
                            </m:r>
                          </m:sub>
                        </m:sSub>
                      </m:den>
                    </m:f>
                  </m:oMath>
                </a14:m>
                <a:r>
                  <a:rPr lang="en-US" sz="2400" dirty="0" smtClean="0">
                    <a:latin typeface="Times New Roman" panose="02020603050405020304" pitchFamily="18" charset="0"/>
                    <a:cs typeface="Times New Roman" panose="02020603050405020304" pitchFamily="18" charset="0"/>
                  </a:rPr>
                  <a:t> </a:t>
                </a:r>
                <a:r>
                  <a:rPr lang="en-US" sz="2400" baseline="30000" dirty="0" smtClean="0">
                    <a:latin typeface="Times New Roman" panose="02020603050405020304" pitchFamily="18" charset="0"/>
                    <a:cs typeface="Times New Roman" panose="02020603050405020304" pitchFamily="18" charset="0"/>
                  </a:rPr>
                  <a:t>[1]</a:t>
                </a:r>
              </a:p>
              <a:p>
                <a:endParaRPr lang="en-US" sz="2400" dirty="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Program Acknowledgments</a:t>
                </a:r>
              </a:p>
              <a:p>
                <a:endParaRPr lang="en-US" sz="2400" b="1"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Microsoft Office Excel</a:t>
                </a:r>
                <a:r>
                  <a:rPr lang="en-US" sz="2400" dirty="0">
                    <a:latin typeface="Times New Roman" panose="02020603050405020304" pitchFamily="18" charset="0"/>
                    <a:cs typeface="Times New Roman" panose="02020603050405020304" pitchFamily="18" charset="0"/>
                  </a:rPr>
                  <a:t>. Vers. 2007. Redmond, WA: Microsoft Corporation, 2007. Computer software</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Eclipse Kepler</a:t>
                </a:r>
                <a:r>
                  <a:rPr lang="en-US" sz="2400" dirty="0">
                    <a:latin typeface="Times New Roman" panose="02020603050405020304" pitchFamily="18" charset="0"/>
                    <a:cs typeface="Times New Roman" panose="02020603050405020304" pitchFamily="18" charset="0"/>
                  </a:rPr>
                  <a:t>. Computer software. </a:t>
                </a:r>
                <a:r>
                  <a:rPr lang="en-US" sz="2400" i="1" dirty="0">
                    <a:latin typeface="Times New Roman" panose="02020603050405020304" pitchFamily="18" charset="0"/>
                    <a:cs typeface="Times New Roman" panose="02020603050405020304" pitchFamily="18" charset="0"/>
                  </a:rPr>
                  <a:t>Eclipse</a:t>
                </a:r>
                <a:r>
                  <a:rPr lang="en-US" sz="2400" dirty="0">
                    <a:latin typeface="Times New Roman" panose="02020603050405020304" pitchFamily="18" charset="0"/>
                    <a:cs typeface="Times New Roman" panose="02020603050405020304" pitchFamily="18" charset="0"/>
                  </a:rPr>
                  <a:t>. Vers. 3.9.2. The Eclipse Foundation, 2014. Web. &lt;https://www.eclipse.org</a:t>
                </a:r>
                <a:r>
                  <a:rPr lang="en-US" sz="2400" dirty="0" smtClean="0">
                    <a:latin typeface="Times New Roman" panose="02020603050405020304" pitchFamily="18" charset="0"/>
                    <a:cs typeface="Times New Roman" panose="02020603050405020304" pitchFamily="18" charset="0"/>
                  </a:rPr>
                  <a:t>/&gt;.</a:t>
                </a:r>
              </a:p>
            </p:txBody>
          </p:sp>
        </mc:Choice>
        <mc:Fallback>
          <p:sp>
            <p:nvSpPr>
              <p:cNvPr id="11" name="TextBox 10"/>
              <p:cNvSpPr txBox="1">
                <a:spLocks noRot="1" noChangeAspect="1" noMove="1" noResize="1" noEditPoints="1" noAdjustHandles="1" noChangeArrowheads="1" noChangeShapeType="1" noTextEdit="1"/>
              </p:cNvSpPr>
              <p:nvPr/>
            </p:nvSpPr>
            <p:spPr>
              <a:xfrm>
                <a:off x="29794206" y="16809624"/>
                <a:ext cx="12777533" cy="7244311"/>
              </a:xfrm>
              <a:prstGeom prst="rect">
                <a:avLst/>
              </a:prstGeom>
              <a:blipFill rotWithShape="1">
                <a:blip r:embed="rId3"/>
                <a:stretch>
                  <a:fillRect l="-1479" t="-1346" b="-1598"/>
                </a:stretch>
              </a:blipFill>
              <a:ln>
                <a:noFill/>
              </a:ln>
              <a:effectLst/>
            </p:spPr>
            <p:txBody>
              <a:bodyPr/>
              <a:lstStyle/>
              <a:p>
                <a:r>
                  <a:rPr lang="en-US">
                    <a:noFill/>
                  </a:rPr>
                  <a:t> </a:t>
                </a:r>
              </a:p>
            </p:txBody>
          </p:sp>
        </mc:Fallback>
      </mc:AlternateContent>
      <p:pic>
        <p:nvPicPr>
          <p:cNvPr id="1030" name="Picture 6" descr="File:NASA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398669"/>
            <a:ext cx="2762250" cy="228600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5476074" y="28838707"/>
            <a:ext cx="12932790" cy="3477855"/>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Future Efforts</a:t>
            </a:r>
          </a:p>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technology for CubeSat instruments and parts improves we hope to keep the SPACE tool up to date by adding new parts to the searchable database and eliminating those no longer in production. The program searching through the database will also receive updates as more information becomes available about important parameters. There are some upcoming CubeSat launches planned, including the EM1 </a:t>
            </a:r>
            <a:r>
              <a:rPr lang="en-US" sz="2400" dirty="0" smtClean="0">
                <a:latin typeface="Times New Roman" panose="02020603050405020304" pitchFamily="18" charset="0"/>
                <a:cs typeface="Times New Roman" panose="02020603050405020304" pitchFamily="18" charset="0"/>
              </a:rPr>
              <a:t>Mission, which will launch CubeSats including Lunar Flashlight</a:t>
            </a:r>
            <a:r>
              <a:rPr lang="en-US" sz="2400" baseline="300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Information from this mission and others will make clear when new important factors come to light that the program must consider.</a:t>
            </a:r>
          </a:p>
        </p:txBody>
      </p:sp>
      <p:sp>
        <p:nvSpPr>
          <p:cNvPr id="20" name="TextBox 19"/>
          <p:cNvSpPr txBox="1"/>
          <p:nvPr/>
        </p:nvSpPr>
        <p:spPr>
          <a:xfrm>
            <a:off x="29770139" y="5263526"/>
            <a:ext cx="12801600" cy="11295380"/>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Concluding Notes</a:t>
            </a:r>
          </a:p>
          <a:p>
            <a:endParaRPr lang="en-US" sz="20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What the program accomplishes:</a:t>
            </a: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a basic </a:t>
            </a:r>
            <a:r>
              <a:rPr lang="en-US" sz="2400" dirty="0" smtClean="0">
                <a:latin typeface="Times New Roman" panose="02020603050405020304" pitchFamily="18" charset="0"/>
                <a:cs typeface="Times New Roman" panose="02020603050405020304" pitchFamily="18" charset="0"/>
              </a:rPr>
              <a:t>system for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deep space CubeSat </a:t>
            </a:r>
            <a:r>
              <a:rPr lang="en-US" sz="2400" dirty="0">
                <a:latin typeface="Times New Roman" panose="02020603050405020304" pitchFamily="18" charset="0"/>
                <a:cs typeface="Times New Roman" panose="02020603050405020304" pitchFamily="18" charset="0"/>
              </a:rPr>
              <a:t>based off of user specifications for a mission</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Limitations:</a:t>
            </a:r>
          </a:p>
          <a:p>
            <a:pPr marL="342900" lvl="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user will need to hold some mission development knowledge and a scientific background.</a:t>
            </a:r>
          </a:p>
          <a:p>
            <a:pPr marL="342900" lvl="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user must use their own knowledge to organize the parts once </a:t>
            </a:r>
            <a:r>
              <a:rPr lang="en-US" sz="2400" dirty="0" smtClean="0">
                <a:latin typeface="Times New Roman" panose="02020603050405020304" pitchFamily="18" charset="0"/>
                <a:cs typeface="Times New Roman" panose="02020603050405020304" pitchFamily="18" charset="0"/>
              </a:rPr>
              <a:t>selected. The tool is meant for concept development rather than a final solution.</a:t>
            </a:r>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Challenges:</a:t>
            </a:r>
          </a:p>
          <a:p>
            <a:pPr marL="342900" lvl="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visual element originally planned included space optimization software to simulate the construction of the CubeSat. This was too time-consuming for our project.</a:t>
            </a:r>
          </a:p>
          <a:p>
            <a:r>
              <a:rPr lang="en-US" sz="2400" i="1"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We instead decided to make 3D printing files for each part, allowing the user to assemble their CubeSat by hand</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formula to calculate dV in the propulsion system included variables which depended on the percentage of CubeSat mass allotted to fuel and the specific impulse of the propulsion system. There was no way to know which parts would be sufficient based on one variable.</a:t>
            </a:r>
          </a:p>
          <a:p>
            <a:r>
              <a:rPr lang="en-US" sz="2400" i="1"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We decided not to search by a criteria of minimum dV provided but instead had the program calculate a low estimate of the dV required on the trip and display for each propulsion search result the percentage of CubeSat mass devoted to fuel it would require</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communication system on the CubeSat could </a:t>
            </a:r>
            <a:r>
              <a:rPr lang="en-US" sz="2400" dirty="0" smtClean="0">
                <a:latin typeface="Times New Roman" panose="02020603050405020304" pitchFamily="18" charset="0"/>
                <a:cs typeface="Times New Roman" panose="02020603050405020304" pitchFamily="18" charset="0"/>
              </a:rPr>
              <a:t>not, on </a:t>
            </a:r>
            <a:r>
              <a:rPr lang="en-US" sz="2400" dirty="0">
                <a:latin typeface="Times New Roman" panose="02020603050405020304" pitchFamily="18" charset="0"/>
                <a:cs typeface="Times New Roman" panose="02020603050405020304" pitchFamily="18" charset="0"/>
              </a:rPr>
              <a:t>its </a:t>
            </a:r>
            <a:r>
              <a:rPr lang="en-US" sz="2400" dirty="0" smtClean="0">
                <a:latin typeface="Times New Roman" panose="02020603050405020304" pitchFamily="18" charset="0"/>
                <a:cs typeface="Times New Roman" panose="02020603050405020304" pitchFamily="18" charset="0"/>
              </a:rPr>
              <a:t>own, provide </a:t>
            </a:r>
            <a:r>
              <a:rPr lang="en-US" sz="2400" dirty="0">
                <a:latin typeface="Times New Roman" panose="02020603050405020304" pitchFamily="18" charset="0"/>
                <a:cs typeface="Times New Roman" panose="02020603050405020304" pitchFamily="18" charset="0"/>
              </a:rPr>
              <a:t>a guarantee of sufficient communication on a given trip without knowledge of the ground station used. </a:t>
            </a:r>
            <a:endParaRPr lang="en-US" sz="2400" dirty="0" smtClean="0">
              <a:latin typeface="Times New Roman" panose="02020603050405020304" pitchFamily="18" charset="0"/>
              <a:cs typeface="Times New Roman" panose="02020603050405020304" pitchFamily="18" charset="0"/>
            </a:endParaRPr>
          </a:p>
          <a:p>
            <a:pPr lvl="0"/>
            <a:r>
              <a:rPr lang="en-US" sz="2400" i="1" dirty="0" smtClean="0">
                <a:latin typeface="Times New Roman" panose="02020603050405020304" pitchFamily="18" charset="0"/>
                <a:cs typeface="Times New Roman" panose="02020603050405020304" pitchFamily="18" charset="0"/>
              </a:rPr>
              <a:t>Solution</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user must select a ground station as well as a transmitter or receiver in order to ensure that communication needs are met.</a:t>
            </a:r>
          </a:p>
          <a:p>
            <a:endParaRPr lang="en-US" sz="20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long as the user is informed of the limitations and functionality of the program, they should be able to use it to effectively draft a CubeSat system.</a:t>
            </a:r>
          </a:p>
        </p:txBody>
      </p:sp>
      <p:sp>
        <p:nvSpPr>
          <p:cNvPr id="21" name="TextBox 20"/>
          <p:cNvSpPr txBox="1"/>
          <p:nvPr/>
        </p:nvSpPr>
        <p:spPr>
          <a:xfrm>
            <a:off x="7830666" y="23314128"/>
            <a:ext cx="6400800" cy="2677636"/>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Attitude Control Page helps a user determine the appropriate system for attitude control using parameters such as instrument resolution and orbital requirements, which tie into the already selected instrument parts and the mission goals. A series of options appear in the result box and offer specific information.</a:t>
            </a:r>
          </a:p>
        </p:txBody>
      </p:sp>
      <p:sp>
        <p:nvSpPr>
          <p:cNvPr id="22" name="TextBox 21"/>
          <p:cNvSpPr txBox="1"/>
          <p:nvPr/>
        </p:nvSpPr>
        <p:spPr>
          <a:xfrm>
            <a:off x="22098003" y="8991600"/>
            <a:ext cx="6310860" cy="3416300"/>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Communication Page allows the user to select several different factors that influence their ability to communicate with a CubeSat in space. This is extremely important because the quality of signal that a CubeSat or ground station receives is dependent on the equipment at both sites. This page will also display the full information on each selected piece (ground station and part). The user can choose from a set of results for each. </a:t>
            </a:r>
          </a:p>
        </p:txBody>
      </p:sp>
      <p:sp>
        <p:nvSpPr>
          <p:cNvPr id="23" name="TextBox 22"/>
          <p:cNvSpPr txBox="1"/>
          <p:nvPr/>
        </p:nvSpPr>
        <p:spPr>
          <a:xfrm>
            <a:off x="15476076" y="8991600"/>
            <a:ext cx="6310867" cy="3416300"/>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Propulsion Page aims to give the user a low estimate of the dV required to make any given trip to a target body in space. From this low estimate and an added calculation for  any anticipated change in the angle of orbit, the search function returns a list of possible parts and information about how much fuel the CubeSat would need to carry in order to reach a destination with that part.</a:t>
            </a:r>
          </a:p>
        </p:txBody>
      </p:sp>
      <p:sp>
        <p:nvSpPr>
          <p:cNvPr id="24" name="TextBox 23"/>
          <p:cNvSpPr txBox="1"/>
          <p:nvPr/>
        </p:nvSpPr>
        <p:spPr>
          <a:xfrm>
            <a:off x="22098003" y="17129435"/>
            <a:ext cx="6310865" cy="1938972"/>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Command and Data Handling Page similarly allows selection by certain parameters. The most important option is that of the type of part. The image above displays a search for On-Board Computers. Full part specifications are provided.</a:t>
            </a:r>
          </a:p>
        </p:txBody>
      </p:sp>
      <p:sp>
        <p:nvSpPr>
          <p:cNvPr id="25" name="TextBox 24"/>
          <p:cNvSpPr txBox="1"/>
          <p:nvPr/>
        </p:nvSpPr>
        <p:spPr>
          <a:xfrm>
            <a:off x="15476077" y="17129435"/>
            <a:ext cx="6310861" cy="1938972"/>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Power Subsystem Page again gives a list of possible search parameters and allows the user to enter the known information. From this the search will return several possible choices and show more information for each below the results box.</a:t>
            </a:r>
          </a:p>
        </p:txBody>
      </p:sp>
      <p:sp>
        <p:nvSpPr>
          <p:cNvPr id="26" name="TextBox 25"/>
          <p:cNvSpPr txBox="1"/>
          <p:nvPr/>
        </p:nvSpPr>
        <p:spPr>
          <a:xfrm>
            <a:off x="6781801" y="15286140"/>
            <a:ext cx="7450411" cy="3046968"/>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program Autodesk Inventor allowed creation of 3 dimensional models of each of the parts in the spreadsheet. These parts are accessible to users of the program and the user can print chosen parts. This should make visualization of the product relatively simple and will enable the designer to modify part placement within the structure. The image to the left is a model of a 6 U (1U = 10cm</a:t>
            </a:r>
            <a:r>
              <a:rPr lang="en-US" sz="2400" baseline="30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CubeSat frame.</a:t>
            </a:r>
            <a:endParaRPr lang="en-US" sz="24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r="245"/>
          <a:stretch/>
        </p:blipFill>
        <p:spPr>
          <a:xfrm>
            <a:off x="15476074" y="19812000"/>
            <a:ext cx="12932789" cy="5529633"/>
          </a:xfrm>
          <a:prstGeom prst="rect">
            <a:avLst/>
          </a:prstGeom>
        </p:spPr>
      </p:pic>
      <p:sp>
        <p:nvSpPr>
          <p:cNvPr id="28" name="TextBox 27"/>
          <p:cNvSpPr txBox="1"/>
          <p:nvPr/>
        </p:nvSpPr>
        <p:spPr>
          <a:xfrm>
            <a:off x="15476077" y="26152194"/>
            <a:ext cx="12932786" cy="1569640"/>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2400" dirty="0" smtClean="0">
                <a:latin typeface="Times New Roman" panose="02020603050405020304" pitchFamily="18" charset="0"/>
                <a:cs typeface="Times New Roman" panose="02020603050405020304" pitchFamily="18" charset="0"/>
              </a:rPr>
              <a:t>The spreadsheet database includes information such as the parts’  mass, volume, power requirements, temperature limitations, and a published source where a user can find more information. The display on each of the search pages shows these facts in an additional information box when the  user selects the part.</a:t>
            </a: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t="5457" r="6" b="4710"/>
          <a:stretch/>
        </p:blipFill>
        <p:spPr>
          <a:xfrm>
            <a:off x="1430613" y="19968997"/>
            <a:ext cx="6113187" cy="2918872"/>
          </a:xfrm>
          <a:prstGeom prst="rect">
            <a:avLst/>
          </a:prstGeom>
        </p:spPr>
      </p:pic>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t="8952" b="6089"/>
          <a:stretch/>
        </p:blipFill>
        <p:spPr>
          <a:xfrm>
            <a:off x="7832904" y="19968997"/>
            <a:ext cx="6400054" cy="2897820"/>
          </a:xfrm>
          <a:prstGeom prst="rect">
            <a:avLst/>
          </a:prstGeom>
        </p:spPr>
      </p:pic>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t="9367" b="-301"/>
          <a:stretch/>
        </p:blipFill>
        <p:spPr>
          <a:xfrm>
            <a:off x="15476076" y="5263526"/>
            <a:ext cx="6310867" cy="3049986"/>
          </a:xfrm>
          <a:prstGeom prst="rect">
            <a:avLst/>
          </a:prstGeom>
        </p:spPr>
      </p:pic>
      <p:sp>
        <p:nvSpPr>
          <p:cNvPr id="29" name="TextBox 28"/>
          <p:cNvSpPr txBox="1"/>
          <p:nvPr/>
        </p:nvSpPr>
        <p:spPr>
          <a:xfrm>
            <a:off x="1430613" y="26314939"/>
            <a:ext cx="12802345" cy="6001623"/>
          </a:xfrm>
          <a:prstGeom prst="rect">
            <a:avLst/>
          </a:prstGeom>
          <a:solidFill>
            <a:srgbClr val="E6EDF6">
              <a:alpha val="65000"/>
            </a:srgbClr>
          </a:solidFill>
          <a:ln>
            <a:noFill/>
          </a:ln>
          <a:effectLst/>
        </p:spPr>
        <p:style>
          <a:lnRef idx="2">
            <a:schemeClr val="dk1"/>
          </a:lnRef>
          <a:fillRef idx="1">
            <a:schemeClr val="lt1"/>
          </a:fillRef>
          <a:effectRef idx="0">
            <a:schemeClr val="dk1"/>
          </a:effectRef>
          <a:fontRef idx="minor">
            <a:schemeClr val="dk1"/>
          </a:fontRef>
        </p:style>
        <p:txBody>
          <a:bodyPr wrap="square" lIns="91426" tIns="45710" rIns="91426" bIns="45710" rtlCol="0">
            <a:spAutoFit/>
          </a:bodyPr>
          <a:lstStyle/>
          <a:p>
            <a:r>
              <a:rPr lang="en-US" sz="3600" b="1" dirty="0" smtClean="0">
                <a:latin typeface="Times New Roman" panose="02020603050405020304" pitchFamily="18" charset="0"/>
                <a:cs typeface="Times New Roman" panose="02020603050405020304" pitchFamily="18" charset="0"/>
              </a:rPr>
              <a:t>Quick Information</a:t>
            </a:r>
          </a:p>
          <a:p>
            <a:endParaRPr lang="en-US" sz="2000" dirty="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Purpose: </a:t>
            </a:r>
            <a:r>
              <a:rPr lang="en-US" sz="3200" dirty="0" smtClean="0">
                <a:latin typeface="Times New Roman" panose="02020603050405020304" pitchFamily="18" charset="0"/>
                <a:cs typeface="Times New Roman" panose="02020603050405020304" pitchFamily="18" charset="0"/>
              </a:rPr>
              <a:t>To construct a software tool that helps CubeSat designers find parts</a:t>
            </a:r>
          </a:p>
          <a:p>
            <a:endParaRPr lang="en-US" sz="20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Method: </a:t>
            </a:r>
            <a:r>
              <a:rPr lang="en-US" sz="3200" dirty="0" smtClean="0">
                <a:latin typeface="Times New Roman" panose="02020603050405020304" pitchFamily="18" charset="0"/>
                <a:cs typeface="Times New Roman" panose="02020603050405020304" pitchFamily="18" charset="0"/>
              </a:rPr>
              <a:t>Standardize the subsystem requirements of a CubeSat and create parameter searches resulting in a list of possible parts</a:t>
            </a:r>
          </a:p>
          <a:p>
            <a:endParaRPr lang="en-US" sz="2000" b="1" dirty="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Design: </a:t>
            </a:r>
            <a:r>
              <a:rPr lang="en-US" sz="3200" dirty="0" smtClean="0">
                <a:latin typeface="Times New Roman" panose="02020603050405020304" pitchFamily="18" charset="0"/>
                <a:cs typeface="Times New Roman" panose="02020603050405020304" pitchFamily="18" charset="0"/>
              </a:rPr>
              <a:t>A series of search pages with a final printout of all selected parts. See images and demonstration.</a:t>
            </a:r>
          </a:p>
          <a:p>
            <a:endParaRPr lang="en-US" sz="2000" b="1" dirty="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Conclusion:</a:t>
            </a:r>
            <a:r>
              <a:rPr lang="en-US" sz="3200" dirty="0" smtClean="0">
                <a:latin typeface="Times New Roman" panose="02020603050405020304" pitchFamily="18" charset="0"/>
                <a:cs typeface="Times New Roman" panose="02020603050405020304" pitchFamily="18" charset="0"/>
              </a:rPr>
              <a:t> A successful tool with a list of parts currently in production for each subsystem and search options that narrow down results.</a:t>
            </a:r>
            <a:endParaRPr lang="en-US" sz="32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9">
            <a:extLst>
              <a:ext uri="{28A0092B-C50C-407E-A947-70E740481C1C}">
                <a14:useLocalDpi xmlns:a14="http://schemas.microsoft.com/office/drawing/2010/main" val="0"/>
              </a:ext>
            </a:extLst>
          </a:blip>
          <a:srcRect t="5419"/>
          <a:stretch/>
        </p:blipFill>
        <p:spPr>
          <a:xfrm>
            <a:off x="22097998" y="5263526"/>
            <a:ext cx="6310869" cy="3049986"/>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29865" y="15520327"/>
            <a:ext cx="4894735" cy="2578594"/>
          </a:xfrm>
          <a:prstGeom prst="rect">
            <a:avLst/>
          </a:prstGeom>
        </p:spPr>
      </p:pic>
      <p:pic>
        <p:nvPicPr>
          <p:cNvPr id="18" name="Picture 17"/>
          <p:cNvPicPr>
            <a:picLocks noChangeAspect="1"/>
          </p:cNvPicPr>
          <p:nvPr/>
        </p:nvPicPr>
        <p:blipFill rotWithShape="1">
          <a:blip r:embed="rId11">
            <a:extLst>
              <a:ext uri="{28A0092B-C50C-407E-A947-70E740481C1C}">
                <a14:useLocalDpi xmlns:a14="http://schemas.microsoft.com/office/drawing/2010/main" val="0"/>
              </a:ext>
            </a:extLst>
          </a:blip>
          <a:srcRect t="4480" b="133"/>
          <a:stretch/>
        </p:blipFill>
        <p:spPr>
          <a:xfrm>
            <a:off x="15476073" y="13312599"/>
            <a:ext cx="6310865" cy="3230524"/>
          </a:xfrm>
          <a:prstGeom prst="rect">
            <a:avLst/>
          </a:prstGeom>
        </p:spPr>
      </p:pic>
      <p:pic>
        <p:nvPicPr>
          <p:cNvPr id="30" name="Picture 29"/>
          <p:cNvPicPr>
            <a:picLocks noChangeAspect="1"/>
          </p:cNvPicPr>
          <p:nvPr/>
        </p:nvPicPr>
        <p:blipFill rotWithShape="1">
          <a:blip r:embed="rId12">
            <a:extLst>
              <a:ext uri="{28A0092B-C50C-407E-A947-70E740481C1C}">
                <a14:useLocalDpi xmlns:a14="http://schemas.microsoft.com/office/drawing/2010/main" val="0"/>
              </a:ext>
            </a:extLst>
          </a:blip>
          <a:srcRect t="4613"/>
          <a:stretch/>
        </p:blipFill>
        <p:spPr>
          <a:xfrm>
            <a:off x="22098003" y="13312599"/>
            <a:ext cx="6310860" cy="3230524"/>
          </a:xfrm>
          <a:prstGeom prst="rect">
            <a:avLst/>
          </a:prstGeom>
        </p:spPr>
      </p:pic>
    </p:spTree>
    <p:extLst>
      <p:ext uri="{BB962C8B-B14F-4D97-AF65-F5344CB8AC3E}">
        <p14:creationId xmlns:p14="http://schemas.microsoft.com/office/powerpoint/2010/main" val="343757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5096</TotalTime>
  <Words>1131</Words>
  <Application>Microsoft Office PowerPoint</Application>
  <PresentationFormat>Custom</PresentationFormat>
  <Paragraphs>83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ZOE</dc:creator>
  <cp:lastModifiedBy>ZOE</cp:lastModifiedBy>
  <cp:revision>89</cp:revision>
  <dcterms:created xsi:type="dcterms:W3CDTF">2014-07-22T14:17:09Z</dcterms:created>
  <dcterms:modified xsi:type="dcterms:W3CDTF">2014-07-29T20:22:54Z</dcterms:modified>
</cp:coreProperties>
</file>