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0"/>
  </p:notesMasterIdLst>
  <p:sldIdLst>
    <p:sldId id="256" r:id="rId2"/>
    <p:sldId id="314" r:id="rId3"/>
    <p:sldId id="317" r:id="rId4"/>
    <p:sldId id="318" r:id="rId5"/>
    <p:sldId id="321" r:id="rId6"/>
    <p:sldId id="319" r:id="rId7"/>
    <p:sldId id="320" r:id="rId8"/>
    <p:sldId id="31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olline Hermelin-Maingu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22BBEA"/>
    <a:srgbClr val="FFFFFF"/>
    <a:srgbClr val="0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f2b4a41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f2b4a41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First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 i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5" y="285377"/>
            <a:ext cx="5157057" cy="185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9244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8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51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9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51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6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2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1601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3" y="1200150"/>
            <a:ext cx="6522733" cy="3532639"/>
          </a:xfrm>
          <a:prstGeom prst="rect">
            <a:avLst/>
          </a:prstGeom>
        </p:spPr>
      </p:pic>
      <p:sp>
        <p:nvSpPr>
          <p:cNvPr id="7" name="Media Placeholder 6"/>
          <p:cNvSpPr>
            <a:spLocks noGrp="1"/>
          </p:cNvSpPr>
          <p:nvPr>
            <p:ph type="media" sz="quarter" idx="11" hasCustomPrompt="1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err="1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9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(x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Google Shape;130;p16"/>
          <p:cNvSpPr/>
          <p:nvPr userDrawn="1"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34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9" name="Google Shape;135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" name="Google Shape;136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" name="Google Shape;139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4" name="Google Shape;140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3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8" name="Google Shape;144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" name="Google Shape;147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22" name="Google Shape;148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" name="Google Shape;149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152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7" name="Google Shape;153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156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1" name="Google Shape;157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2" name="Google Shape;158;p16"/>
          <p:cNvCxnSpPr/>
          <p:nvPr userDrawn="1"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46" name="Title 45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24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2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ec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61;p7"/>
          <p:cNvCxnSpPr/>
          <p:nvPr userDrawn="1"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62;p7"/>
          <p:cNvSpPr/>
          <p:nvPr userDrawn="1"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;p7"/>
          <p:cNvSpPr/>
          <p:nvPr userDrawn="1"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64;p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0557" y="912538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7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37" y="912541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7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370" y="912525"/>
            <a:ext cx="1362493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7;p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971" y="912539"/>
            <a:ext cx="1362489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7"/>
          <p:cNvSpPr txBox="1"/>
          <p:nvPr userDrawn="1"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69;p7"/>
          <p:cNvSpPr txBox="1"/>
          <p:nvPr userDrawn="1"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70;p7"/>
          <p:cNvSpPr txBox="1"/>
          <p:nvPr userDrawn="1"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71;p7"/>
          <p:cNvSpPr txBox="1"/>
          <p:nvPr userDrawn="1"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72;p7"/>
          <p:cNvSpPr txBox="1"/>
          <p:nvPr userDrawn="1"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4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o P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3;p22"/>
          <p:cNvSpPr/>
          <p:nvPr userDrawn="1"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4" name="Google Shape;224;p22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1400" y="458375"/>
            <a:ext cx="6790200" cy="48041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5;p22"/>
          <p:cNvSpPr txBox="1"/>
          <p:nvPr userDrawn="1"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26;p22"/>
          <p:cNvSpPr/>
          <p:nvPr userDrawn="1"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8" name="Google Shape;227;p22"/>
          <p:cNvSpPr/>
          <p:nvPr userDrawn="1"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9" name="Google Shape;228;p22"/>
          <p:cNvSpPr txBox="1"/>
          <p:nvPr userDrawn="1"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" sz="1150" b="1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" sz="115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29;p22"/>
          <p:cNvSpPr/>
          <p:nvPr userDrawn="1"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177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C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234;p23"/>
          <p:cNvCxnSpPr/>
          <p:nvPr userDrawn="1"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5;p23"/>
          <p:cNvSpPr/>
          <p:nvPr userDrawn="1"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6;p23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37;p23"/>
          <p:cNvSpPr txBox="1"/>
          <p:nvPr userDrawn="1"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1050" b="0" dirty="0" err="1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Passerelles</a:t>
            </a:r>
            <a:r>
              <a:rPr lang="en-US" sz="1050" b="0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50" b="0" dirty="0" err="1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numériques</a:t>
            </a:r>
            <a:r>
              <a:rPr lang="en-US" sz="1050" b="0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 first program in Phnom Penh, with 25 students. One major in SNA (System &amp; Network Administration)</a:t>
            </a:r>
            <a:endParaRPr sz="1100" b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" name="Google Shape;238;p23"/>
          <p:cNvCxnSpPr/>
          <p:nvPr userDrawn="1"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239;p23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0" name="Google Shape;240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241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2" name="Google Shape;242;p23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3" name="Google Shape;243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244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" name="Google Shape;245;p23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6" name="Google Shape;246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7" name="Google Shape;247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" name="Google Shape;248;p23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9" name="Google Shape;249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0" name="Google Shape;250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" name="Google Shape;251;p23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2" name="Google Shape;252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253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" name="Google Shape;254;p23"/>
          <p:cNvGrpSpPr/>
          <p:nvPr userDrawn="1"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" name="Google Shape;255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56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" name="Google Shape;257;p23"/>
          <p:cNvGrpSpPr/>
          <p:nvPr userDrawn="1"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8" name="Google Shape;258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59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" name="Google Shape;260;p23"/>
          <p:cNvSpPr txBox="1"/>
          <p:nvPr userDrawn="1"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261;p23"/>
          <p:cNvSpPr txBox="1"/>
          <p:nvPr userDrawn="1"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US" sz="1050" b="0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262;p23"/>
          <p:cNvSpPr txBox="1"/>
          <p:nvPr userDrawn="1"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lang="en-US" sz="1050" dirty="0" smtClean="0">
              <a:solidFill>
                <a:schemeClr val="tx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263;p23"/>
          <p:cNvSpPr txBox="1"/>
          <p:nvPr userDrawn="1"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264;p23"/>
          <p:cNvSpPr txBox="1"/>
          <p:nvPr userDrawn="1"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265;p23"/>
          <p:cNvSpPr txBox="1"/>
          <p:nvPr userDrawn="1"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" name="Google Shape;266;p2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14473" cy="37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27;p22"/>
          <p:cNvSpPr/>
          <p:nvPr userDrawn="1"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8" name="Google Shape;264;p23"/>
          <p:cNvSpPr txBox="1"/>
          <p:nvPr userDrawn="1"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" name="Google Shape;7;p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72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P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271;p24"/>
          <p:cNvCxnSpPr/>
          <p:nvPr userDrawn="1"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2;p24"/>
          <p:cNvSpPr/>
          <p:nvPr userDrawn="1"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3;p24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" name="Google Shape;275;p24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8" name="Google Shape;276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9" name="Google Shape;277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0" name="Google Shape;278;p24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1" name="Google Shape;279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2" name="Google Shape;280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3" name="Google Shape;281;p24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4" name="Google Shape;282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283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6" name="Google Shape;284;p24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" name="Google Shape;285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8" name="Google Shape;286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9" name="Google Shape;287;p24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0" name="Google Shape;288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1" name="Google Shape;289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" name="Google Shape;290;p24"/>
          <p:cNvSpPr txBox="1"/>
          <p:nvPr userDrawn="1"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91;p24"/>
          <p:cNvSpPr txBox="1"/>
          <p:nvPr userDrawn="1"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dirty="0" smtClean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292;p24"/>
          <p:cNvSpPr txBox="1"/>
          <p:nvPr userDrawn="1"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93;p24"/>
          <p:cNvSpPr txBox="1"/>
          <p:nvPr userDrawn="1"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94;p2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762" y="-39537"/>
            <a:ext cx="5350001" cy="38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4;p24"/>
          <p:cNvSpPr txBox="1"/>
          <p:nvPr userDrawn="1"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227;p22"/>
          <p:cNvSpPr/>
          <p:nvPr userDrawn="1"/>
        </p:nvSpPr>
        <p:spPr>
          <a:xfrm rot="20713479" flipV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1" name="Google Shape;264;p23"/>
          <p:cNvSpPr txBox="1"/>
          <p:nvPr userDrawn="1"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414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V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99;p25"/>
          <p:cNvCxnSpPr/>
          <p:nvPr userDrawn="1"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Google Shape;300;p25"/>
          <p:cNvSpPr/>
          <p:nvPr userDrawn="1"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1;p25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302;p25"/>
          <p:cNvSpPr txBox="1"/>
          <p:nvPr userDrawn="1"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" name="Google Shape;303;p25"/>
          <p:cNvCxnSpPr/>
          <p:nvPr userDrawn="1"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304;p25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9" name="Google Shape;305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0" name="Google Shape;306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" name="Google Shape;307;p25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2" name="Google Shape;308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3" name="Google Shape;309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" name="Google Shape;310;p25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5" name="Google Shape;311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312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" name="Google Shape;313;p25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8" name="Google Shape;314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9" name="Google Shape;315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" name="Google Shape;316;p25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" name="Google Shape;317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2" name="Google Shape;318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" name="Google Shape;319;p25"/>
          <p:cNvGrpSpPr/>
          <p:nvPr userDrawn="1"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4" name="Google Shape;320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321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" name="Google Shape;322;p25"/>
          <p:cNvGrpSpPr/>
          <p:nvPr userDrawn="1"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7" name="Google Shape;323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324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Google Shape;325;p25"/>
          <p:cNvSpPr txBox="1"/>
          <p:nvPr userDrawn="1"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26;p25"/>
          <p:cNvSpPr txBox="1"/>
          <p:nvPr userDrawn="1"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27;p25"/>
          <p:cNvSpPr txBox="1"/>
          <p:nvPr userDrawn="1"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8;p25"/>
          <p:cNvSpPr txBox="1"/>
          <p:nvPr userDrawn="1"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29;p25"/>
          <p:cNvSpPr txBox="1"/>
          <p:nvPr userDrawn="1"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30;p25"/>
          <p:cNvSpPr txBox="1"/>
          <p:nvPr userDrawn="1"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" name="Google Shape;331;p2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0"/>
            <a:ext cx="5314473" cy="376009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27;p22"/>
          <p:cNvSpPr/>
          <p:nvPr userDrawn="1"/>
        </p:nvSpPr>
        <p:spPr>
          <a:xfrm rot="16546924" flipV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8" name="Google Shape;264;p23"/>
          <p:cNvSpPr txBox="1"/>
          <p:nvPr userDrawn="1"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920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1601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4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5663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0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50332" cy="56851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3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1" hasCustomPrompt="1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 err="1" smtClean="0"/>
              <a:t>Orga</a:t>
            </a:r>
            <a:r>
              <a:rPr lang="fr-FR" dirty="0" smtClean="0"/>
              <a:t>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8038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6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800">
                <a:solidFill>
                  <a:srgbClr val="FF993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753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17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800">
                <a:solidFill>
                  <a:srgbClr val="FF993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753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6351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2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0195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89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1" r:id="rId3"/>
    <p:sldLayoutId id="2147483664" r:id="rId4"/>
    <p:sldLayoutId id="2147483665" r:id="rId5"/>
    <p:sldLayoutId id="2147483666" r:id="rId6"/>
    <p:sldLayoutId id="2147483674" r:id="rId7"/>
    <p:sldLayoutId id="2147483670" r:id="rId8"/>
    <p:sldLayoutId id="2147483667" r:id="rId9"/>
    <p:sldLayoutId id="2147483668" r:id="rId10"/>
    <p:sldLayoutId id="2147483669" r:id="rId11"/>
    <p:sldLayoutId id="2147483672" r:id="rId12"/>
    <p:sldLayoutId id="2147483660" r:id="rId13"/>
    <p:sldLayoutId id="2147483658" r:id="rId14"/>
    <p:sldLayoutId id="2147483673" r:id="rId15"/>
    <p:sldLayoutId id="2147483657" r:id="rId16"/>
    <p:sldLayoutId id="2147483661" r:id="rId17"/>
    <p:sldLayoutId id="2147483662" r:id="rId18"/>
    <p:sldLayoutId id="2147483663" r:id="rId19"/>
    <p:sldLayoutId id="2147483654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asserelles.numeriques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://www.passerellesnumeriques.org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twitter.com/passerellesnume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hyperlink" Target="https://www.youtube.com/user/PasserellesNumerique" TargetMode="External"/><Relationship Id="rId4" Type="http://schemas.openxmlformats.org/officeDocument/2006/relationships/hyperlink" Target="https://www.linkedin.com/company/passerellesnum-riques/" TargetMode="Externa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0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" name="Google Shape;85;p10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30097" y="2669339"/>
            <a:ext cx="4307606" cy="394473"/>
          </a:xfrm>
        </p:spPr>
        <p:txBody>
          <a:bodyPr/>
          <a:lstStyle/>
          <a:p>
            <a:r>
              <a:rPr lang="en-US" b="0" dirty="0" smtClean="0"/>
              <a:t>ADVANCED WEB PROJECT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idx="2"/>
          </p:nvPr>
        </p:nvSpPr>
        <p:spPr>
          <a:xfrm>
            <a:off x="243401" y="3379998"/>
            <a:ext cx="1429656" cy="393600"/>
          </a:xfrm>
        </p:spPr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6" name="Title 10"/>
          <p:cNvSpPr txBox="1">
            <a:spLocks/>
          </p:cNvSpPr>
          <p:nvPr/>
        </p:nvSpPr>
        <p:spPr>
          <a:xfrm>
            <a:off x="7399281" y="3380434"/>
            <a:ext cx="142965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Mentors</a:t>
            </a:r>
            <a:endParaRPr lang="en-US" dirty="0"/>
          </a:p>
        </p:txBody>
      </p:sp>
      <p:sp>
        <p:nvSpPr>
          <p:cNvPr id="7" name="Title 10"/>
          <p:cNvSpPr txBox="1">
            <a:spLocks/>
          </p:cNvSpPr>
          <p:nvPr/>
        </p:nvSpPr>
        <p:spPr>
          <a:xfrm>
            <a:off x="119648" y="3773598"/>
            <a:ext cx="3242320" cy="12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500" i="0" dirty="0" smtClean="0"/>
              <a:t>- Ho </a:t>
            </a:r>
            <a:r>
              <a:rPr lang="en-US" sz="1500" i="0" dirty="0" err="1" smtClean="0"/>
              <a:t>Thi</a:t>
            </a:r>
            <a:r>
              <a:rPr lang="en-US" sz="1500" i="0" dirty="0" smtClean="0"/>
              <a:t> Mai</a:t>
            </a:r>
          </a:p>
          <a:p>
            <a:pPr algn="l"/>
            <a:r>
              <a:rPr lang="en-US" sz="1500" i="0" dirty="0" smtClean="0"/>
              <a:t>- Nguyen Thanh Long</a:t>
            </a:r>
          </a:p>
          <a:p>
            <a:pPr algn="l"/>
            <a:r>
              <a:rPr lang="en-US" sz="1500" i="0" dirty="0" smtClean="0"/>
              <a:t>- Dang Van </a:t>
            </a:r>
            <a:r>
              <a:rPr lang="en-US" sz="1500" i="0" dirty="0" err="1" smtClean="0"/>
              <a:t>Nhang</a:t>
            </a:r>
            <a:endParaRPr lang="en-US" sz="1500" i="0" dirty="0" smtClean="0"/>
          </a:p>
          <a:p>
            <a:pPr algn="l"/>
            <a:r>
              <a:rPr lang="en-US" sz="1500" i="0" dirty="0" smtClean="0"/>
              <a:t>- Nguyen </a:t>
            </a:r>
            <a:r>
              <a:rPr lang="en-US" sz="1500" i="0" dirty="0" err="1" smtClean="0"/>
              <a:t>Thi</a:t>
            </a:r>
            <a:r>
              <a:rPr lang="en-US" sz="1500" i="0" dirty="0" smtClean="0"/>
              <a:t> Hoang </a:t>
            </a:r>
            <a:r>
              <a:rPr lang="en-US" sz="1500" i="0" dirty="0" err="1" smtClean="0"/>
              <a:t>Huong</a:t>
            </a:r>
            <a:endParaRPr lang="en-US" sz="1500" i="0" dirty="0"/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7399281" y="3891109"/>
            <a:ext cx="1744719" cy="113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500" i="0" dirty="0" smtClean="0"/>
              <a:t>- Mr. </a:t>
            </a:r>
            <a:r>
              <a:rPr lang="en-US" sz="1500" i="0" dirty="0" err="1" smtClean="0"/>
              <a:t>Khanh</a:t>
            </a:r>
            <a:endParaRPr lang="en-US" sz="1500" i="0" dirty="0" smtClean="0"/>
          </a:p>
          <a:p>
            <a:pPr algn="l"/>
            <a:r>
              <a:rPr lang="en-US" sz="1500" i="0" dirty="0" smtClean="0"/>
              <a:t>- Mr. Phat</a:t>
            </a:r>
          </a:p>
          <a:p>
            <a:pPr algn="l"/>
            <a:r>
              <a:rPr lang="en-US" sz="1500" i="0" dirty="0" smtClean="0"/>
              <a:t>- Mr. </a:t>
            </a:r>
            <a:r>
              <a:rPr lang="en-US" sz="1500" i="0" dirty="0" err="1" smtClean="0"/>
              <a:t>Dat</a:t>
            </a:r>
            <a:endParaRPr lang="en-US" sz="1500" i="0" dirty="0" smtClean="0"/>
          </a:p>
          <a:p>
            <a:pPr algn="l"/>
            <a:r>
              <a:rPr lang="en-US" sz="1500" i="0" dirty="0" smtClean="0"/>
              <a:t>- Mr. Cu</a:t>
            </a:r>
          </a:p>
          <a:p>
            <a:pPr algn="l"/>
            <a:r>
              <a:rPr lang="en-US" sz="1500" i="0" dirty="0" smtClean="0"/>
              <a:t>- Mr. </a:t>
            </a:r>
            <a:r>
              <a:rPr lang="en-US" sz="1500" i="0" dirty="0" err="1" smtClean="0"/>
              <a:t>Quan</a:t>
            </a:r>
            <a:endParaRPr lang="en-US" sz="1500" i="0" dirty="0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3432086" y="3083860"/>
            <a:ext cx="230614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0" dirty="0" smtClean="0">
                <a:solidFill>
                  <a:schemeClr val="tx1"/>
                </a:solidFill>
              </a:rPr>
              <a:t>DIOR SMART</a:t>
            </a:r>
            <a:endParaRPr lang="en-US" sz="2000" b="1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18;p3"/>
          <p:cNvGrpSpPr/>
          <p:nvPr/>
        </p:nvGrpSpPr>
        <p:grpSpPr>
          <a:xfrm>
            <a:off x="2763300" y="3083463"/>
            <a:ext cx="710224" cy="721200"/>
            <a:chOff x="2802176" y="3343306"/>
            <a:chExt cx="710224" cy="721200"/>
          </a:xfrm>
        </p:grpSpPr>
        <p:sp>
          <p:nvSpPr>
            <p:cNvPr id="21" name="Google Shape;19;p3"/>
            <p:cNvSpPr/>
            <p:nvPr/>
          </p:nvSpPr>
          <p:spPr>
            <a:xfrm>
              <a:off x="2809800" y="3343306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0;p3"/>
            <p:cNvSpPr txBox="1"/>
            <p:nvPr/>
          </p:nvSpPr>
          <p:spPr>
            <a:xfrm>
              <a:off x="2802176" y="3511892"/>
              <a:ext cx="702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4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" name="Google Shape;21;p3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2;p3"/>
          <p:cNvSpPr txBox="1"/>
          <p:nvPr/>
        </p:nvSpPr>
        <p:spPr>
          <a:xfrm>
            <a:off x="70950" y="2216250"/>
            <a:ext cx="18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3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3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br>
              <a:rPr lang="fr-FR" sz="3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br>
              <a:rPr lang="fr-FR" sz="3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30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5" name="Google Shape;23;p3"/>
          <p:cNvGrpSpPr/>
          <p:nvPr/>
        </p:nvGrpSpPr>
        <p:grpSpPr>
          <a:xfrm>
            <a:off x="2712975" y="2223140"/>
            <a:ext cx="762000" cy="721200"/>
            <a:chOff x="2780100" y="2420081"/>
            <a:chExt cx="762000" cy="721200"/>
          </a:xfrm>
        </p:grpSpPr>
        <p:sp>
          <p:nvSpPr>
            <p:cNvPr id="26" name="Google Shape;24;p3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25;p3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sz="24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28" name="Google Shape;26;p3"/>
          <p:cNvCxnSpPr/>
          <p:nvPr/>
        </p:nvCxnSpPr>
        <p:spPr>
          <a:xfrm flipH="1" flipV="1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" name="Google Shape;27;p3"/>
          <p:cNvGrpSpPr/>
          <p:nvPr/>
        </p:nvGrpSpPr>
        <p:grpSpPr>
          <a:xfrm>
            <a:off x="2725971" y="1388175"/>
            <a:ext cx="702600" cy="721200"/>
            <a:chOff x="2809800" y="1519503"/>
            <a:chExt cx="702600" cy="721200"/>
          </a:xfrm>
        </p:grpSpPr>
        <p:sp>
          <p:nvSpPr>
            <p:cNvPr id="30" name="Google Shape;28;p3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29;p3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2" name="Google Shape;30;p3"/>
          <p:cNvGrpSpPr/>
          <p:nvPr/>
        </p:nvGrpSpPr>
        <p:grpSpPr>
          <a:xfrm>
            <a:off x="2725976" y="543642"/>
            <a:ext cx="702600" cy="721200"/>
            <a:chOff x="2809800" y="618925"/>
            <a:chExt cx="702600" cy="721200"/>
          </a:xfrm>
        </p:grpSpPr>
        <p:sp>
          <p:nvSpPr>
            <p:cNvPr id="33" name="Google Shape;31;p3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2;p3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44900" y="695937"/>
            <a:ext cx="383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rgbClr val="22BBEA"/>
                </a:solidFill>
                <a:latin typeface="+mj-lt"/>
              </a:rPr>
              <a:t>Introduce</a:t>
            </a:r>
            <a:endParaRPr lang="en-US" sz="2000" dirty="0">
              <a:solidFill>
                <a:srgbClr val="22BBEA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44900" y="1544354"/>
            <a:ext cx="383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rgbClr val="22BBEA"/>
                </a:solidFill>
                <a:latin typeface="+mj-lt"/>
              </a:rPr>
              <a:t>Targets</a:t>
            </a:r>
            <a:endParaRPr lang="en-US" sz="2000" dirty="0">
              <a:solidFill>
                <a:srgbClr val="22BBEA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4900" y="3244008"/>
            <a:ext cx="383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rgbClr val="22BBEA"/>
                </a:solidFill>
                <a:latin typeface="+mj-lt"/>
              </a:rPr>
              <a:t>Demo</a:t>
            </a:r>
            <a:endParaRPr lang="en-US" sz="2000" dirty="0">
              <a:solidFill>
                <a:srgbClr val="22BBEA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44900" y="4129183"/>
            <a:ext cx="383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22BBEA"/>
                </a:solidFill>
                <a:latin typeface="+mj-lt"/>
              </a:rPr>
              <a:t>Q&amp;A</a:t>
            </a:r>
            <a:endParaRPr lang="en-US" sz="2000" dirty="0">
              <a:solidFill>
                <a:srgbClr val="22BBEA"/>
              </a:solidFill>
              <a:latin typeface="+mj-lt"/>
            </a:endParaRPr>
          </a:p>
        </p:txBody>
      </p:sp>
      <p:grpSp>
        <p:nvGrpSpPr>
          <p:cNvPr id="35" name="Google Shape;23;p3"/>
          <p:cNvGrpSpPr/>
          <p:nvPr/>
        </p:nvGrpSpPr>
        <p:grpSpPr>
          <a:xfrm>
            <a:off x="2770924" y="3983955"/>
            <a:ext cx="762000" cy="721200"/>
            <a:chOff x="2780100" y="2420081"/>
            <a:chExt cx="762000" cy="721200"/>
          </a:xfrm>
        </p:grpSpPr>
        <p:sp>
          <p:nvSpPr>
            <p:cNvPr id="40" name="Google Shape;24;p3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Google Shape;25;p3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05</a:t>
              </a:r>
              <a:endParaRPr sz="24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44899" y="2377645"/>
            <a:ext cx="50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rgbClr val="22BBEA"/>
                </a:solidFill>
                <a:latin typeface="+mj-lt"/>
              </a:rPr>
              <a:t>Advantages</a:t>
            </a:r>
            <a:r>
              <a:rPr lang="fr-FR" sz="2000" dirty="0" smtClean="0">
                <a:solidFill>
                  <a:srgbClr val="22BBEA"/>
                </a:solidFill>
                <a:latin typeface="+mj-lt"/>
              </a:rPr>
              <a:t> and </a:t>
            </a:r>
            <a:r>
              <a:rPr lang="fr-FR" sz="2000" dirty="0" err="1" smtClean="0">
                <a:solidFill>
                  <a:srgbClr val="22BBEA"/>
                </a:solidFill>
                <a:latin typeface="+mj-lt"/>
              </a:rPr>
              <a:t>disadvantages</a:t>
            </a:r>
            <a:endParaRPr lang="en-US" sz="2000" dirty="0">
              <a:solidFill>
                <a:srgbClr val="22BBE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4586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860355" y="1383906"/>
            <a:ext cx="5829815" cy="326703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a subject with the guidance and support of the Mr. </a:t>
            </a:r>
            <a:r>
              <a:rPr lang="en-US" dirty="0" err="1" smtClean="0"/>
              <a:t>Khanh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group chooses the topic of Selling phones name is "Dior Smart" for this final </a:t>
            </a:r>
            <a:r>
              <a:rPr lang="en-US" dirty="0" smtClean="0"/>
              <a:t>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project used the tools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- </a:t>
            </a:r>
            <a:r>
              <a:rPr lang="en-US" dirty="0" err="1" smtClean="0"/>
              <a:t>AdobeXd</a:t>
            </a:r>
            <a:r>
              <a:rPr lang="en-US" dirty="0"/>
              <a:t> to build </a:t>
            </a:r>
            <a:r>
              <a:rPr lang="en-US" dirty="0" smtClean="0"/>
              <a:t>interfaces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SourdceTree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/>
              <a:t> to code </a:t>
            </a:r>
            <a:r>
              <a:rPr lang="en-US" dirty="0" smtClean="0"/>
              <a:t>management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- </a:t>
            </a:r>
            <a:r>
              <a:rPr lang="en-US" dirty="0" err="1" smtClean="0"/>
              <a:t>Redmine</a:t>
            </a:r>
            <a:r>
              <a:rPr lang="en-US" dirty="0"/>
              <a:t> to tasks management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- </a:t>
            </a:r>
            <a:r>
              <a:rPr lang="en-US" dirty="0" smtClean="0"/>
              <a:t>Docker, </a:t>
            </a:r>
            <a:r>
              <a:rPr lang="en-US" dirty="0" err="1" smtClean="0"/>
              <a:t>xampp</a:t>
            </a:r>
            <a:r>
              <a:rPr lang="en-US" dirty="0" smtClean="0"/>
              <a:t> is </a:t>
            </a:r>
            <a:r>
              <a:rPr lang="en-US" dirty="0"/>
              <a:t>environment </a:t>
            </a:r>
            <a:r>
              <a:rPr lang="en-US" dirty="0" smtClean="0"/>
              <a:t>code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- Google meet, Slack to connect with teacher and mentor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05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Know to </a:t>
            </a:r>
            <a:r>
              <a:rPr lang="en-US" dirty="0"/>
              <a:t>use of tools Mr. </a:t>
            </a:r>
            <a:r>
              <a:rPr lang="en-US" dirty="0" err="1"/>
              <a:t>Khanh</a:t>
            </a:r>
            <a:r>
              <a:rPr lang="en-US" dirty="0"/>
              <a:t> </a:t>
            </a:r>
            <a:r>
              <a:rPr lang="en-US" dirty="0" smtClean="0"/>
              <a:t>Guide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Know how to create a complete design, usable </a:t>
            </a:r>
            <a:r>
              <a:rPr lang="en-US" dirty="0" smtClean="0"/>
              <a:t>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Know how to use </a:t>
            </a:r>
            <a:r>
              <a:rPr lang="en-US" dirty="0" err="1"/>
              <a:t>docker</a:t>
            </a:r>
            <a:r>
              <a:rPr lang="en-US" dirty="0"/>
              <a:t> as a common environment for the team to </a:t>
            </a:r>
            <a:r>
              <a:rPr lang="en-US" dirty="0" smtClean="0"/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Know how to embed </a:t>
            </a:r>
            <a:r>
              <a:rPr lang="en-US" dirty="0" err="1"/>
              <a:t>VueJs</a:t>
            </a:r>
            <a:r>
              <a:rPr lang="en-US" dirty="0"/>
              <a:t> in </a:t>
            </a:r>
            <a:r>
              <a:rPr lang="en-US" dirty="0" err="1" smtClean="0"/>
              <a:t>Laravel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simple project using </a:t>
            </a:r>
            <a:r>
              <a:rPr lang="en-US" dirty="0" err="1"/>
              <a:t>Laravel</a:t>
            </a:r>
            <a:r>
              <a:rPr lang="en-US" dirty="0"/>
              <a:t> &amp; </a:t>
            </a:r>
            <a:r>
              <a:rPr lang="en-US" dirty="0" err="1"/>
              <a:t>VueJs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8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the help of Mr. </a:t>
            </a:r>
            <a:r>
              <a:rPr lang="en-US" dirty="0" err="1"/>
              <a:t>Khanh</a:t>
            </a:r>
            <a:r>
              <a:rPr lang="en-US" dirty="0"/>
              <a:t> and </a:t>
            </a:r>
            <a:r>
              <a:rPr lang="en-US" dirty="0" smtClean="0"/>
              <a:t>mentors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Documentation </a:t>
            </a:r>
            <a:r>
              <a:rPr lang="en-US" dirty="0" smtClean="0"/>
              <a:t>available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new tools for the first time results in many </a:t>
            </a:r>
            <a:r>
              <a:rPr lang="en-US" dirty="0" smtClean="0"/>
              <a:t>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CPU configuration should lead to many unexpected errors during project construction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Advantages and </a:t>
            </a:r>
            <a:r>
              <a:rPr lang="en-US" dirty="0" smtClean="0"/>
              <a:t>disadvantages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05" y="1780673"/>
            <a:ext cx="2629939" cy="21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62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Q&amp;A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25" y="1629420"/>
            <a:ext cx="4206085" cy="23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94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0" name="Google Shape;50;p5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32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2"/>
                  </a:rPr>
                  <a:t>www.passerellesnumeriques.org</a:t>
                </a:r>
                <a:endParaRPr i="1" dirty="0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0" y="-1"/>
                <a:ext cx="9144000" cy="3159913"/>
                <a:chOff x="0" y="-1"/>
                <a:chExt cx="9144000" cy="3159913"/>
              </a:xfrm>
            </p:grpSpPr>
            <p:pic>
              <p:nvPicPr>
                <p:cNvPr id="34" name="Google Shape;43;p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r="70117"/>
                <a:stretch/>
              </p:blipFill>
              <p:spPr>
                <a:xfrm>
                  <a:off x="3661163" y="1321587"/>
                  <a:ext cx="1821675" cy="183832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9000"/>
                    </a:srgbClr>
                  </a:outerShdw>
                </a:effectLst>
              </p:spPr>
            </p:pic>
            <p:sp>
              <p:nvSpPr>
                <p:cNvPr id="35" name="Google Shape;44;p5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45;p5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32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i="1" dirty="0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3" name="Google Shape;46;p5">
                <a:hlinkClick r:id="rId4"/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977764" y="4021393"/>
                <a:ext cx="407520" cy="4075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" name="Google Shape;47;p5">
              <a:hlinkClick r:id="rId6"/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1599982">
              <a:off x="4162704" y="4021397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48;p5">
              <a:hlinkClick r:id="rId8"/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0237" y="402139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49;p5">
              <a:hlinkClick r:id="rId10"/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55181" y="402140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2746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243</Words>
  <Application>Microsoft Office PowerPoint</Application>
  <PresentationFormat>On-screen Show (16:9)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Simple Light</vt:lpstr>
      <vt:lpstr>ADVANCED WEB PROJECT</vt:lpstr>
      <vt:lpstr>PowerPoint Presentation</vt:lpstr>
      <vt:lpstr>1. Introduce</vt:lpstr>
      <vt:lpstr>2. Targets</vt:lpstr>
      <vt:lpstr>3. Advantages and disadvantages </vt:lpstr>
      <vt:lpstr>4. Demo</vt:lpstr>
      <vt:lpstr>5.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ITadmin</dc:creator>
  <cp:lastModifiedBy>Nguyen Thanh Long</cp:lastModifiedBy>
  <cp:revision>79</cp:revision>
  <dcterms:modified xsi:type="dcterms:W3CDTF">2021-01-30T09:05:53Z</dcterms:modified>
</cp:coreProperties>
</file>