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a8LRWdTwPm2Oo09MzNQFMO0p9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erriweather-bold.fntdata"/><Relationship Id="rId21" Type="http://schemas.openxmlformats.org/officeDocument/2006/relationships/font" Target="fonts/Merriweather-regular.fntdata"/><Relationship Id="rId24" Type="http://schemas.openxmlformats.org/officeDocument/2006/relationships/font" Target="fonts/Merriweather-boldItalic.fntdata"/><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Vulnerabilities in an attack is once a computer is attacked an corrupted if all the information about the passwords is only on one machine then once that machine is corrupted then the passwords are leaked. Our solution is to distribute these encripted files among virtual machines then delete them off our computer</a:t>
            </a:r>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we expand this idea to a company level we could create server farms across different geographical locations to make physical intrusion much more difficult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novelty is not any of these idea themselves but the connection between all of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3"/>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2"/>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1" name="Shape 21"/>
        <p:cNvGrpSpPr/>
        <p:nvPr/>
      </p:nvGrpSpPr>
      <p:grpSpPr>
        <a:xfrm>
          <a:off x="0" y="0"/>
          <a:ext cx="0" cy="0"/>
          <a:chOff x="0" y="0"/>
          <a:chExt cx="0" cy="0"/>
        </a:xfrm>
      </p:grpSpPr>
      <p:sp>
        <p:nvSpPr>
          <p:cNvPr id="22" name="Google Shape;2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1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 name="Google Shape;2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18"/>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19"/>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259875"/>
            <a:ext cx="8520600" cy="87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Let’s Get to Know You Better </a:t>
            </a:r>
            <a:endParaRPr/>
          </a:p>
        </p:txBody>
      </p:sp>
      <p:sp>
        <p:nvSpPr>
          <p:cNvPr id="65" name="Google Shape;65;p1"/>
          <p:cNvSpPr txBox="1"/>
          <p:nvPr/>
        </p:nvSpPr>
        <p:spPr>
          <a:xfrm>
            <a:off x="443925" y="1090450"/>
            <a:ext cx="55584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AutoNum type="arabicPeriod"/>
            </a:pPr>
            <a:r>
              <a:rPr b="1" i="0" lang="en" sz="1400" u="none" cap="none" strike="noStrike">
                <a:solidFill>
                  <a:srgbClr val="000000"/>
                </a:solidFill>
                <a:latin typeface="Roboto"/>
                <a:ea typeface="Roboto"/>
                <a:cs typeface="Roboto"/>
                <a:sym typeface="Roboto"/>
              </a:rPr>
              <a:t>Have more than 2 accounts</a:t>
            </a:r>
            <a:endParaRPr b="1" i="0" sz="1400" u="none" cap="none" strike="noStrike">
              <a:solidFill>
                <a:srgbClr val="000000"/>
              </a:solidFill>
              <a:latin typeface="Roboto"/>
              <a:ea typeface="Roboto"/>
              <a:cs typeface="Roboto"/>
              <a:sym typeface="Roboto"/>
            </a:endParaRPr>
          </a:p>
        </p:txBody>
      </p:sp>
      <p:sp>
        <p:nvSpPr>
          <p:cNvPr id="66" name="Google Shape;66;p1"/>
          <p:cNvSpPr txBox="1"/>
          <p:nvPr/>
        </p:nvSpPr>
        <p:spPr>
          <a:xfrm>
            <a:off x="519125" y="1490650"/>
            <a:ext cx="6872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2.     You use the same usernames and passwords for most of your accounts</a:t>
            </a:r>
            <a:endParaRPr b="1" i="0" sz="1400" u="none" cap="none" strike="noStrike">
              <a:solidFill>
                <a:srgbClr val="000000"/>
              </a:solidFill>
              <a:latin typeface="Roboto"/>
              <a:ea typeface="Roboto"/>
              <a:cs typeface="Roboto"/>
              <a:sym typeface="Roboto"/>
            </a:endParaRPr>
          </a:p>
        </p:txBody>
      </p:sp>
      <p:sp>
        <p:nvSpPr>
          <p:cNvPr id="67" name="Google Shape;67;p1"/>
          <p:cNvSpPr txBox="1"/>
          <p:nvPr/>
        </p:nvSpPr>
        <p:spPr>
          <a:xfrm>
            <a:off x="519125" y="1890850"/>
            <a:ext cx="555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3.     Save your usernames and passwords on your browser</a:t>
            </a:r>
            <a:endParaRPr b="1" i="0" sz="1400" u="none" cap="none" strike="noStrike">
              <a:solidFill>
                <a:srgbClr val="000000"/>
              </a:solidFill>
              <a:latin typeface="Roboto"/>
              <a:ea typeface="Roboto"/>
              <a:cs typeface="Roboto"/>
              <a:sym typeface="Roboto"/>
            </a:endParaRPr>
          </a:p>
        </p:txBody>
      </p:sp>
      <p:sp>
        <p:nvSpPr>
          <p:cNvPr id="68" name="Google Shape;68;p1"/>
          <p:cNvSpPr txBox="1"/>
          <p:nvPr/>
        </p:nvSpPr>
        <p:spPr>
          <a:xfrm>
            <a:off x="519125" y="2291050"/>
            <a:ext cx="555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4.     Believe that your usernames and passwords are safe</a:t>
            </a:r>
            <a:endParaRPr b="1" i="0" sz="1400" u="none" cap="none" strike="noStrike">
              <a:solidFill>
                <a:srgbClr val="000000"/>
              </a:solidFill>
              <a:latin typeface="Roboto"/>
              <a:ea typeface="Roboto"/>
              <a:cs typeface="Roboto"/>
              <a:sym typeface="Roboto"/>
            </a:endParaRPr>
          </a:p>
        </p:txBody>
      </p:sp>
      <p:sp>
        <p:nvSpPr>
          <p:cNvPr id="69" name="Google Shape;69;p1"/>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t/>
            </a:r>
            <a:endParaRPr/>
          </a:p>
        </p:txBody>
      </p:sp>
      <p:sp>
        <p:nvSpPr>
          <p:cNvPr id="170" name="Google Shape;170;p10"/>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pic>
        <p:nvPicPr>
          <p:cNvPr id="171" name="Google Shape;171;p10"/>
          <p:cNvPicPr preferRelativeResize="0"/>
          <p:nvPr/>
        </p:nvPicPr>
        <p:blipFill rotWithShape="1">
          <a:blip r:embed="rId3">
            <a:alphaModFix/>
          </a:blip>
          <a:srcRect b="0" l="0" r="0" t="0"/>
          <a:stretch/>
        </p:blipFill>
        <p:spPr>
          <a:xfrm>
            <a:off x="0" y="2"/>
            <a:ext cx="91440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ctrTitle"/>
          </p:nvPr>
        </p:nvSpPr>
        <p:spPr>
          <a:xfrm>
            <a:off x="401925" y="279050"/>
            <a:ext cx="8520600" cy="80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Q&amp;A????</a:t>
            </a:r>
            <a:endParaRPr/>
          </a:p>
        </p:txBody>
      </p:sp>
      <p:sp>
        <p:nvSpPr>
          <p:cNvPr id="177" name="Google Shape;177;p11"/>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311700" y="192325"/>
            <a:ext cx="8520600" cy="1282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a:t>Advanced Encryption Password Manager</a:t>
            </a:r>
            <a:endParaRPr/>
          </a:p>
        </p:txBody>
      </p:sp>
      <p:sp>
        <p:nvSpPr>
          <p:cNvPr id="75" name="Google Shape;75;p2"/>
          <p:cNvSpPr txBox="1"/>
          <p:nvPr/>
        </p:nvSpPr>
        <p:spPr>
          <a:xfrm>
            <a:off x="2004750" y="1474825"/>
            <a:ext cx="1785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a:ea typeface="Roboto"/>
                <a:cs typeface="Roboto"/>
                <a:sym typeface="Roboto"/>
              </a:rPr>
              <a:t>AES Encryption </a:t>
            </a:r>
            <a:endParaRPr b="0" i="0" sz="1700" u="none" cap="none" strike="noStrike">
              <a:solidFill>
                <a:srgbClr val="000000"/>
              </a:solidFill>
              <a:latin typeface="Roboto"/>
              <a:ea typeface="Roboto"/>
              <a:cs typeface="Roboto"/>
              <a:sym typeface="Roboto"/>
            </a:endParaRPr>
          </a:p>
        </p:txBody>
      </p:sp>
      <p:sp>
        <p:nvSpPr>
          <p:cNvPr id="76" name="Google Shape;76;p2"/>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
        <p:nvSpPr>
          <p:cNvPr id="77" name="Google Shape;77;p2"/>
          <p:cNvSpPr txBox="1"/>
          <p:nvPr/>
        </p:nvSpPr>
        <p:spPr>
          <a:xfrm>
            <a:off x="3616275" y="1474825"/>
            <a:ext cx="18489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a:ea typeface="Roboto"/>
                <a:cs typeface="Roboto"/>
                <a:sym typeface="Roboto"/>
              </a:rPr>
              <a:t>+ Erasure Code </a:t>
            </a:r>
            <a:endParaRPr b="0" i="0" sz="17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8" name="Google Shape;78;p2"/>
          <p:cNvSpPr txBox="1"/>
          <p:nvPr/>
        </p:nvSpPr>
        <p:spPr>
          <a:xfrm>
            <a:off x="5255875" y="1474825"/>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a:ea typeface="Roboto"/>
                <a:cs typeface="Roboto"/>
                <a:sym typeface="Roboto"/>
              </a:rPr>
              <a:t>+  Virtual Machines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ctrTitle"/>
          </p:nvPr>
        </p:nvSpPr>
        <p:spPr>
          <a:xfrm>
            <a:off x="311700" y="539725"/>
            <a:ext cx="8520600" cy="853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HE Purposes:</a:t>
            </a:r>
            <a:endParaRPr/>
          </a:p>
        </p:txBody>
      </p:sp>
      <p:sp>
        <p:nvSpPr>
          <p:cNvPr id="84" name="Google Shape;84;p3"/>
          <p:cNvSpPr txBox="1"/>
          <p:nvPr/>
        </p:nvSpPr>
        <p:spPr>
          <a:xfrm>
            <a:off x="4289900" y="539725"/>
            <a:ext cx="3410400" cy="7080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Roboto"/>
              <a:buChar char="+"/>
            </a:pPr>
            <a:r>
              <a:rPr b="0" i="0" lang="en" sz="1700" u="none" cap="none" strike="noStrike">
                <a:solidFill>
                  <a:srgbClr val="000000"/>
                </a:solidFill>
                <a:latin typeface="Roboto"/>
                <a:ea typeface="Roboto"/>
                <a:cs typeface="Roboto"/>
                <a:sym typeface="Roboto"/>
              </a:rPr>
              <a:t>Hard to be stolen</a:t>
            </a:r>
            <a:endParaRPr b="0"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Char char="+"/>
            </a:pPr>
            <a:r>
              <a:rPr b="0" i="0" lang="en" sz="1700" u="none" cap="none" strike="noStrike">
                <a:solidFill>
                  <a:srgbClr val="000000"/>
                </a:solidFill>
                <a:latin typeface="Roboto"/>
                <a:ea typeface="Roboto"/>
                <a:cs typeface="Roboto"/>
                <a:sym typeface="Roboto"/>
              </a:rPr>
              <a:t>Easy to remember</a:t>
            </a:r>
            <a:endParaRPr b="0" i="0" sz="1700" u="none" cap="none" strike="noStrike">
              <a:solidFill>
                <a:srgbClr val="000000"/>
              </a:solidFill>
              <a:latin typeface="Roboto"/>
              <a:ea typeface="Roboto"/>
              <a:cs typeface="Roboto"/>
              <a:sym typeface="Roboto"/>
            </a:endParaRPr>
          </a:p>
        </p:txBody>
      </p:sp>
      <p:sp>
        <p:nvSpPr>
          <p:cNvPr id="85" name="Google Shape;85;p3"/>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ctrTitle"/>
          </p:nvPr>
        </p:nvSpPr>
        <p:spPr>
          <a:xfrm>
            <a:off x="311700" y="192325"/>
            <a:ext cx="8520600" cy="753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a:t>AES Encryption + Decryption</a:t>
            </a:r>
            <a:endParaRPr/>
          </a:p>
        </p:txBody>
      </p:sp>
      <p:sp>
        <p:nvSpPr>
          <p:cNvPr id="91" name="Google Shape;91;p4"/>
          <p:cNvSpPr/>
          <p:nvPr/>
        </p:nvSpPr>
        <p:spPr>
          <a:xfrm>
            <a:off x="965000" y="1398975"/>
            <a:ext cx="1688700" cy="7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My_Password File</a:t>
            </a:r>
            <a:endParaRPr b="0" i="0" sz="1400" u="none" cap="none" strike="noStrike">
              <a:solidFill>
                <a:schemeClr val="lt1"/>
              </a:solidFill>
              <a:latin typeface="Arial"/>
              <a:ea typeface="Arial"/>
              <a:cs typeface="Arial"/>
              <a:sym typeface="Arial"/>
            </a:endParaRPr>
          </a:p>
        </p:txBody>
      </p:sp>
      <p:sp>
        <p:nvSpPr>
          <p:cNvPr id="92" name="Google Shape;92;p4"/>
          <p:cNvSpPr/>
          <p:nvPr/>
        </p:nvSpPr>
        <p:spPr>
          <a:xfrm>
            <a:off x="3039775" y="1551075"/>
            <a:ext cx="25089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txBox="1"/>
          <p:nvPr/>
        </p:nvSpPr>
        <p:spPr>
          <a:xfrm>
            <a:off x="4043275" y="1150875"/>
            <a:ext cx="50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key</a:t>
            </a:r>
            <a:endParaRPr b="0" i="0" sz="1400" u="none" cap="none" strike="noStrike">
              <a:solidFill>
                <a:srgbClr val="000000"/>
              </a:solidFill>
              <a:latin typeface="Roboto"/>
              <a:ea typeface="Roboto"/>
              <a:cs typeface="Roboto"/>
              <a:sym typeface="Roboto"/>
            </a:endParaRPr>
          </a:p>
        </p:txBody>
      </p:sp>
      <p:sp>
        <p:nvSpPr>
          <p:cNvPr id="94" name="Google Shape;94;p4"/>
          <p:cNvSpPr/>
          <p:nvPr/>
        </p:nvSpPr>
        <p:spPr>
          <a:xfrm>
            <a:off x="5934750" y="1398975"/>
            <a:ext cx="1409100" cy="7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Encrypted File</a:t>
            </a:r>
            <a:endParaRPr b="0" i="0" sz="1400" u="none" cap="none" strike="noStrike">
              <a:solidFill>
                <a:schemeClr val="lt1"/>
              </a:solidFill>
              <a:latin typeface="Arial"/>
              <a:ea typeface="Arial"/>
              <a:cs typeface="Arial"/>
              <a:sym typeface="Arial"/>
            </a:endParaRPr>
          </a:p>
        </p:txBody>
      </p:sp>
      <p:sp>
        <p:nvSpPr>
          <p:cNvPr id="95" name="Google Shape;95;p4"/>
          <p:cNvSpPr/>
          <p:nvPr/>
        </p:nvSpPr>
        <p:spPr>
          <a:xfrm rot="10800000">
            <a:off x="3039775" y="1915550"/>
            <a:ext cx="2508900" cy="1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txBox="1"/>
          <p:nvPr/>
        </p:nvSpPr>
        <p:spPr>
          <a:xfrm>
            <a:off x="4070100" y="2089250"/>
            <a:ext cx="50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key</a:t>
            </a:r>
            <a:endParaRPr b="0" i="0" sz="1400" u="none" cap="none" strike="noStrike">
              <a:solidFill>
                <a:srgbClr val="000000"/>
              </a:solidFill>
              <a:latin typeface="Roboto"/>
              <a:ea typeface="Roboto"/>
              <a:cs typeface="Roboto"/>
              <a:sym typeface="Roboto"/>
            </a:endParaRPr>
          </a:p>
        </p:txBody>
      </p:sp>
      <p:sp>
        <p:nvSpPr>
          <p:cNvPr id="97" name="Google Shape;97;p4"/>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ctrTitle"/>
          </p:nvPr>
        </p:nvSpPr>
        <p:spPr>
          <a:xfrm>
            <a:off x="311700" y="192325"/>
            <a:ext cx="8520600" cy="753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a:t>Erasure Code (Reed-Solomon)</a:t>
            </a:r>
            <a:endParaRPr/>
          </a:p>
        </p:txBody>
      </p:sp>
      <p:sp>
        <p:nvSpPr>
          <p:cNvPr id="103" name="Google Shape;103;p5"/>
          <p:cNvSpPr/>
          <p:nvPr/>
        </p:nvSpPr>
        <p:spPr>
          <a:xfrm>
            <a:off x="318450" y="1109750"/>
            <a:ext cx="550200" cy="24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File</a:t>
            </a:r>
            <a:endParaRPr b="0" i="0" sz="1400" u="none" cap="none" strike="noStrike">
              <a:solidFill>
                <a:schemeClr val="lt1"/>
              </a:solidFill>
              <a:latin typeface="Arial"/>
              <a:ea typeface="Arial"/>
              <a:cs typeface="Arial"/>
              <a:sym typeface="Arial"/>
            </a:endParaRPr>
          </a:p>
        </p:txBody>
      </p:sp>
      <p:sp>
        <p:nvSpPr>
          <p:cNvPr id="104" name="Google Shape;104;p5"/>
          <p:cNvSpPr/>
          <p:nvPr/>
        </p:nvSpPr>
        <p:spPr>
          <a:xfrm>
            <a:off x="1090450" y="2325675"/>
            <a:ext cx="1331700" cy="13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3000050" y="1346400"/>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3000038" y="1959075"/>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3000050" y="2523500"/>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3000050" y="3145900"/>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txBox="1"/>
          <p:nvPr/>
        </p:nvSpPr>
        <p:spPr>
          <a:xfrm>
            <a:off x="3126625" y="887800"/>
            <a:ext cx="35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a:t>
            </a:r>
            <a:endParaRPr b="0" i="0" sz="1400" u="none" cap="none" strike="noStrike">
              <a:solidFill>
                <a:srgbClr val="000000"/>
              </a:solidFill>
              <a:latin typeface="Roboto"/>
              <a:ea typeface="Roboto"/>
              <a:cs typeface="Roboto"/>
              <a:sym typeface="Roboto"/>
            </a:endParaRPr>
          </a:p>
        </p:txBody>
      </p:sp>
      <p:sp>
        <p:nvSpPr>
          <p:cNvPr id="110" name="Google Shape;110;p5"/>
          <p:cNvSpPr/>
          <p:nvPr/>
        </p:nvSpPr>
        <p:spPr>
          <a:xfrm>
            <a:off x="3912113" y="2325675"/>
            <a:ext cx="550200" cy="13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4892600" y="1346400"/>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4909625" y="1901150"/>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4892600" y="2571750"/>
            <a:ext cx="5502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txBox="1"/>
          <p:nvPr/>
        </p:nvSpPr>
        <p:spPr>
          <a:xfrm>
            <a:off x="4726325" y="887800"/>
            <a:ext cx="9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k (k &lt;= n)</a:t>
            </a:r>
            <a:endParaRPr b="0" i="0" sz="1400" u="none" cap="none" strike="noStrike">
              <a:solidFill>
                <a:srgbClr val="000000"/>
              </a:solidFill>
              <a:latin typeface="Roboto"/>
              <a:ea typeface="Roboto"/>
              <a:cs typeface="Roboto"/>
              <a:sym typeface="Roboto"/>
            </a:endParaRPr>
          </a:p>
        </p:txBody>
      </p:sp>
      <p:sp>
        <p:nvSpPr>
          <p:cNvPr id="115" name="Google Shape;115;p5"/>
          <p:cNvSpPr/>
          <p:nvPr/>
        </p:nvSpPr>
        <p:spPr>
          <a:xfrm>
            <a:off x="5872900" y="2267750"/>
            <a:ext cx="1219800" cy="13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7505775" y="1233200"/>
            <a:ext cx="550200" cy="24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File</a:t>
            </a:r>
            <a:endParaRPr b="0" i="0" sz="1400" u="none" cap="none" strike="noStrike">
              <a:solidFill>
                <a:schemeClr val="lt1"/>
              </a:solidFill>
              <a:latin typeface="Arial"/>
              <a:ea typeface="Arial"/>
              <a:cs typeface="Arial"/>
              <a:sym typeface="Arial"/>
            </a:endParaRPr>
          </a:p>
        </p:txBody>
      </p:sp>
      <p:sp>
        <p:nvSpPr>
          <p:cNvPr id="117" name="Google Shape;117;p5"/>
          <p:cNvSpPr txBox="1"/>
          <p:nvPr/>
        </p:nvSpPr>
        <p:spPr>
          <a:xfrm>
            <a:off x="1355800" y="1942275"/>
            <a:ext cx="80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Encode</a:t>
            </a:r>
            <a:endParaRPr b="0" i="0" sz="1400" u="none" cap="none" strike="noStrike">
              <a:solidFill>
                <a:srgbClr val="000000"/>
              </a:solidFill>
              <a:latin typeface="Roboto"/>
              <a:ea typeface="Roboto"/>
              <a:cs typeface="Roboto"/>
              <a:sym typeface="Roboto"/>
            </a:endParaRPr>
          </a:p>
        </p:txBody>
      </p:sp>
      <p:sp>
        <p:nvSpPr>
          <p:cNvPr id="118" name="Google Shape;118;p5"/>
          <p:cNvSpPr txBox="1"/>
          <p:nvPr/>
        </p:nvSpPr>
        <p:spPr>
          <a:xfrm>
            <a:off x="6082300" y="1884350"/>
            <a:ext cx="80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Decode</a:t>
            </a:r>
            <a:endParaRPr b="0" i="0" sz="1400" u="none" cap="none" strike="noStrike">
              <a:solidFill>
                <a:srgbClr val="000000"/>
              </a:solidFill>
              <a:latin typeface="Roboto"/>
              <a:ea typeface="Roboto"/>
              <a:cs typeface="Roboto"/>
              <a:sym typeface="Roboto"/>
            </a:endParaRPr>
          </a:p>
        </p:txBody>
      </p:sp>
      <p:sp>
        <p:nvSpPr>
          <p:cNvPr id="119" name="Google Shape;119;p5"/>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5" y="0"/>
            <a:ext cx="9144000" cy="5143500"/>
          </a:xfrm>
          <a:prstGeom prst="rect">
            <a:avLst/>
          </a:prstGeom>
          <a:noFill/>
          <a:ln>
            <a:noFill/>
          </a:ln>
        </p:spPr>
      </p:pic>
      <p:sp>
        <p:nvSpPr>
          <p:cNvPr id="125" name="Google Shape;125;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p:txBody>
      </p:sp>
      <p:pic>
        <p:nvPicPr>
          <p:cNvPr id="126" name="Google Shape;126;p6"/>
          <p:cNvPicPr preferRelativeResize="0"/>
          <p:nvPr/>
        </p:nvPicPr>
        <p:blipFill rotWithShape="1">
          <a:blip r:embed="rId4">
            <a:alphaModFix/>
          </a:blip>
          <a:srcRect b="0" l="0" r="0" t="0"/>
          <a:stretch/>
        </p:blipFill>
        <p:spPr>
          <a:xfrm>
            <a:off x="3400750" y="186025"/>
            <a:ext cx="2192896" cy="1828875"/>
          </a:xfrm>
          <a:prstGeom prst="rect">
            <a:avLst/>
          </a:prstGeom>
          <a:noFill/>
          <a:ln>
            <a:noFill/>
          </a:ln>
        </p:spPr>
      </p:pic>
      <p:pic>
        <p:nvPicPr>
          <p:cNvPr id="127" name="Google Shape;127;p6"/>
          <p:cNvPicPr preferRelativeResize="0"/>
          <p:nvPr/>
        </p:nvPicPr>
        <p:blipFill rotWithShape="1">
          <a:blip r:embed="rId5">
            <a:alphaModFix/>
          </a:blip>
          <a:srcRect b="0" l="0" r="0" t="0"/>
          <a:stretch/>
        </p:blipFill>
        <p:spPr>
          <a:xfrm>
            <a:off x="140388" y="3133600"/>
            <a:ext cx="2192896" cy="1828875"/>
          </a:xfrm>
          <a:prstGeom prst="rect">
            <a:avLst/>
          </a:prstGeom>
          <a:noFill/>
          <a:ln>
            <a:noFill/>
          </a:ln>
        </p:spPr>
      </p:pic>
      <p:pic>
        <p:nvPicPr>
          <p:cNvPr id="128" name="Google Shape;128;p6"/>
          <p:cNvPicPr preferRelativeResize="0"/>
          <p:nvPr/>
        </p:nvPicPr>
        <p:blipFill rotWithShape="1">
          <a:blip r:embed="rId6">
            <a:alphaModFix/>
          </a:blip>
          <a:srcRect b="0" l="0" r="0" t="0"/>
          <a:stretch/>
        </p:blipFill>
        <p:spPr>
          <a:xfrm>
            <a:off x="2467862" y="3133600"/>
            <a:ext cx="2192896" cy="1828875"/>
          </a:xfrm>
          <a:prstGeom prst="rect">
            <a:avLst/>
          </a:prstGeom>
          <a:noFill/>
          <a:ln>
            <a:noFill/>
          </a:ln>
        </p:spPr>
      </p:pic>
      <p:pic>
        <p:nvPicPr>
          <p:cNvPr id="129" name="Google Shape;129;p6"/>
          <p:cNvPicPr preferRelativeResize="0"/>
          <p:nvPr/>
        </p:nvPicPr>
        <p:blipFill rotWithShape="1">
          <a:blip r:embed="rId6">
            <a:alphaModFix/>
          </a:blip>
          <a:srcRect b="0" l="0" r="0" t="0"/>
          <a:stretch/>
        </p:blipFill>
        <p:spPr>
          <a:xfrm>
            <a:off x="4660763" y="3133600"/>
            <a:ext cx="2192896" cy="1828875"/>
          </a:xfrm>
          <a:prstGeom prst="rect">
            <a:avLst/>
          </a:prstGeom>
          <a:noFill/>
          <a:ln>
            <a:noFill/>
          </a:ln>
        </p:spPr>
      </p:pic>
      <p:pic>
        <p:nvPicPr>
          <p:cNvPr id="130" name="Google Shape;130;p6"/>
          <p:cNvPicPr preferRelativeResize="0"/>
          <p:nvPr/>
        </p:nvPicPr>
        <p:blipFill rotWithShape="1">
          <a:blip r:embed="rId6">
            <a:alphaModFix/>
          </a:blip>
          <a:srcRect b="0" l="0" r="0" t="0"/>
          <a:stretch/>
        </p:blipFill>
        <p:spPr>
          <a:xfrm>
            <a:off x="6853663" y="3133600"/>
            <a:ext cx="2192896" cy="1828875"/>
          </a:xfrm>
          <a:prstGeom prst="rect">
            <a:avLst/>
          </a:prstGeom>
          <a:noFill/>
          <a:ln>
            <a:noFill/>
          </a:ln>
        </p:spPr>
      </p:pic>
      <p:cxnSp>
        <p:nvCxnSpPr>
          <p:cNvPr id="131" name="Google Shape;131;p6"/>
          <p:cNvCxnSpPr/>
          <p:nvPr/>
        </p:nvCxnSpPr>
        <p:spPr>
          <a:xfrm>
            <a:off x="1256500" y="2339350"/>
            <a:ext cx="6936300" cy="15300"/>
          </a:xfrm>
          <a:prstGeom prst="straightConnector1">
            <a:avLst/>
          </a:prstGeom>
          <a:noFill/>
          <a:ln cap="flat" cmpd="sng" w="28575">
            <a:solidFill>
              <a:schemeClr val="dk2"/>
            </a:solidFill>
            <a:prstDash val="solid"/>
            <a:round/>
            <a:headEnd len="sm" w="sm" type="none"/>
            <a:tailEnd len="sm" w="sm" type="none"/>
          </a:ln>
        </p:spPr>
      </p:cxnSp>
      <p:cxnSp>
        <p:nvCxnSpPr>
          <p:cNvPr id="132" name="Google Shape;132;p6"/>
          <p:cNvCxnSpPr/>
          <p:nvPr/>
        </p:nvCxnSpPr>
        <p:spPr>
          <a:xfrm>
            <a:off x="1276925" y="2334250"/>
            <a:ext cx="0" cy="965400"/>
          </a:xfrm>
          <a:prstGeom prst="straightConnector1">
            <a:avLst/>
          </a:prstGeom>
          <a:noFill/>
          <a:ln cap="flat" cmpd="sng" w="28575">
            <a:solidFill>
              <a:schemeClr val="dk2"/>
            </a:solidFill>
            <a:prstDash val="solid"/>
            <a:round/>
            <a:headEnd len="sm" w="sm" type="none"/>
            <a:tailEnd len="sm" w="sm" type="none"/>
          </a:ln>
        </p:spPr>
      </p:cxnSp>
      <p:cxnSp>
        <p:nvCxnSpPr>
          <p:cNvPr id="133" name="Google Shape;133;p6"/>
          <p:cNvCxnSpPr/>
          <p:nvPr/>
        </p:nvCxnSpPr>
        <p:spPr>
          <a:xfrm>
            <a:off x="3753350" y="2354650"/>
            <a:ext cx="0" cy="965400"/>
          </a:xfrm>
          <a:prstGeom prst="straightConnector1">
            <a:avLst/>
          </a:prstGeom>
          <a:noFill/>
          <a:ln cap="flat" cmpd="sng" w="28575">
            <a:solidFill>
              <a:schemeClr val="dk2"/>
            </a:solidFill>
            <a:prstDash val="solid"/>
            <a:round/>
            <a:headEnd len="sm" w="sm" type="none"/>
            <a:tailEnd len="sm" w="sm" type="none"/>
          </a:ln>
        </p:spPr>
      </p:cxnSp>
      <p:cxnSp>
        <p:nvCxnSpPr>
          <p:cNvPr id="134" name="Google Shape;134;p6"/>
          <p:cNvCxnSpPr/>
          <p:nvPr/>
        </p:nvCxnSpPr>
        <p:spPr>
          <a:xfrm>
            <a:off x="5872225" y="2354650"/>
            <a:ext cx="0" cy="965400"/>
          </a:xfrm>
          <a:prstGeom prst="straightConnector1">
            <a:avLst/>
          </a:prstGeom>
          <a:noFill/>
          <a:ln cap="flat" cmpd="sng" w="28575">
            <a:solidFill>
              <a:schemeClr val="dk2"/>
            </a:solidFill>
            <a:prstDash val="solid"/>
            <a:round/>
            <a:headEnd len="sm" w="sm" type="none"/>
            <a:tailEnd len="sm" w="sm" type="none"/>
          </a:ln>
        </p:spPr>
      </p:cxnSp>
      <p:cxnSp>
        <p:nvCxnSpPr>
          <p:cNvPr id="135" name="Google Shape;135;p6"/>
          <p:cNvCxnSpPr/>
          <p:nvPr/>
        </p:nvCxnSpPr>
        <p:spPr>
          <a:xfrm>
            <a:off x="8192800" y="2354650"/>
            <a:ext cx="0" cy="965400"/>
          </a:xfrm>
          <a:prstGeom prst="straightConnector1">
            <a:avLst/>
          </a:prstGeom>
          <a:noFill/>
          <a:ln cap="flat" cmpd="sng" w="28575">
            <a:solidFill>
              <a:schemeClr val="dk2"/>
            </a:solidFill>
            <a:prstDash val="solid"/>
            <a:round/>
            <a:headEnd len="sm" w="sm" type="none"/>
            <a:tailEnd len="sm" w="sm" type="none"/>
          </a:ln>
        </p:spPr>
      </p:cxnSp>
      <p:cxnSp>
        <p:nvCxnSpPr>
          <p:cNvPr id="136" name="Google Shape;136;p6"/>
          <p:cNvCxnSpPr/>
          <p:nvPr/>
        </p:nvCxnSpPr>
        <p:spPr>
          <a:xfrm flipH="1">
            <a:off x="4497225" y="1803025"/>
            <a:ext cx="2700" cy="601800"/>
          </a:xfrm>
          <a:prstGeom prst="straightConnector1">
            <a:avLst/>
          </a:prstGeom>
          <a:noFill/>
          <a:ln cap="flat" cmpd="sng" w="9525">
            <a:solidFill>
              <a:schemeClr val="dk2"/>
            </a:solidFill>
            <a:prstDash val="solid"/>
            <a:round/>
            <a:headEnd len="sm" w="sm" type="none"/>
            <a:tailEnd len="sm" w="sm" type="none"/>
          </a:ln>
        </p:spPr>
      </p:cxnSp>
      <p:sp>
        <p:nvSpPr>
          <p:cNvPr id="137" name="Google Shape;137;p6"/>
          <p:cNvSpPr/>
          <p:nvPr/>
        </p:nvSpPr>
        <p:spPr>
          <a:xfrm>
            <a:off x="3066700" y="96950"/>
            <a:ext cx="3020700" cy="2184000"/>
          </a:xfrm>
          <a:prstGeom prst="ellipse">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ctrTitle"/>
          </p:nvPr>
        </p:nvSpPr>
        <p:spPr>
          <a:xfrm>
            <a:off x="401925" y="279050"/>
            <a:ext cx="8520600" cy="80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File Transfer</a:t>
            </a:r>
            <a:endParaRPr/>
          </a:p>
        </p:txBody>
      </p:sp>
      <p:sp>
        <p:nvSpPr>
          <p:cNvPr id="143" name="Google Shape;143;p7"/>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
        <p:nvSpPr>
          <p:cNvPr id="144" name="Google Shape;144;p7"/>
          <p:cNvSpPr txBox="1"/>
          <p:nvPr/>
        </p:nvSpPr>
        <p:spPr>
          <a:xfrm>
            <a:off x="401925" y="1062400"/>
            <a:ext cx="8240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Python Library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SSH File Transfer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p:txBody>
      </p:sp>
      <p:sp>
        <p:nvSpPr>
          <p:cNvPr id="150" name="Google Shape;150;p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51" name="Google Shape;151;p8"/>
          <p:cNvPicPr preferRelativeResize="0"/>
          <p:nvPr/>
        </p:nvPicPr>
        <p:blipFill rotWithShape="1">
          <a:blip r:embed="rId3">
            <a:alphaModFix/>
          </a:blip>
          <a:srcRect b="0" l="0" r="0" t="0"/>
          <a:stretch/>
        </p:blipFill>
        <p:spPr>
          <a:xfrm>
            <a:off x="-5" y="0"/>
            <a:ext cx="9144000" cy="5143500"/>
          </a:xfrm>
          <a:prstGeom prst="rect">
            <a:avLst/>
          </a:prstGeom>
          <a:noFill/>
          <a:ln>
            <a:noFill/>
          </a:ln>
        </p:spPr>
      </p:pic>
      <p:pic>
        <p:nvPicPr>
          <p:cNvPr id="152" name="Google Shape;152;p8"/>
          <p:cNvPicPr preferRelativeResize="0"/>
          <p:nvPr/>
        </p:nvPicPr>
        <p:blipFill rotWithShape="1">
          <a:blip r:embed="rId4">
            <a:alphaModFix/>
          </a:blip>
          <a:srcRect b="0" l="0" r="0" t="0"/>
          <a:stretch/>
        </p:blipFill>
        <p:spPr>
          <a:xfrm>
            <a:off x="285750" y="190500"/>
            <a:ext cx="8572500" cy="47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ctrTitle"/>
          </p:nvPr>
        </p:nvSpPr>
        <p:spPr>
          <a:xfrm>
            <a:off x="311700" y="379300"/>
            <a:ext cx="8520600" cy="80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Novelty????</a:t>
            </a:r>
            <a:endParaRPr/>
          </a:p>
        </p:txBody>
      </p:sp>
      <p:sp>
        <p:nvSpPr>
          <p:cNvPr id="158" name="Google Shape;158;p9"/>
          <p:cNvSpPr txBox="1"/>
          <p:nvPr/>
        </p:nvSpPr>
        <p:spPr>
          <a:xfrm>
            <a:off x="6967350" y="4670650"/>
            <a:ext cx="205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Penny Vo &amp; Allen Scott</a:t>
            </a:r>
            <a:endParaRPr b="0" i="0" sz="1400" u="none" cap="none" strike="noStrike">
              <a:solidFill>
                <a:schemeClr val="lt1"/>
              </a:solidFill>
              <a:latin typeface="Roboto"/>
              <a:ea typeface="Roboto"/>
              <a:cs typeface="Roboto"/>
              <a:sym typeface="Roboto"/>
            </a:endParaRPr>
          </a:p>
        </p:txBody>
      </p:sp>
      <p:sp>
        <p:nvSpPr>
          <p:cNvPr id="159" name="Google Shape;159;p9"/>
          <p:cNvSpPr txBox="1"/>
          <p:nvPr/>
        </p:nvSpPr>
        <p:spPr>
          <a:xfrm>
            <a:off x="311700" y="1944275"/>
            <a:ext cx="19269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AES Encryption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60" name="Google Shape;160;p9"/>
          <p:cNvSpPr txBox="1"/>
          <p:nvPr/>
        </p:nvSpPr>
        <p:spPr>
          <a:xfrm>
            <a:off x="3347575" y="1017500"/>
            <a:ext cx="143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Erasure Code</a:t>
            </a:r>
            <a:endParaRPr b="0" i="0" sz="1400" u="none" cap="none" strike="noStrike">
              <a:solidFill>
                <a:srgbClr val="000000"/>
              </a:solidFill>
              <a:latin typeface="Roboto"/>
              <a:ea typeface="Roboto"/>
              <a:cs typeface="Roboto"/>
              <a:sym typeface="Roboto"/>
            </a:endParaRPr>
          </a:p>
        </p:txBody>
      </p:sp>
      <p:sp>
        <p:nvSpPr>
          <p:cNvPr id="161" name="Google Shape;161;p9"/>
          <p:cNvSpPr txBox="1"/>
          <p:nvPr/>
        </p:nvSpPr>
        <p:spPr>
          <a:xfrm>
            <a:off x="6006825" y="1585200"/>
            <a:ext cx="25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Virtual Machine File Storage</a:t>
            </a:r>
            <a:endParaRPr b="0" i="0" sz="1400" u="none" cap="none" strike="noStrike">
              <a:solidFill>
                <a:srgbClr val="000000"/>
              </a:solidFill>
              <a:latin typeface="Roboto"/>
              <a:ea typeface="Roboto"/>
              <a:cs typeface="Roboto"/>
              <a:sym typeface="Roboto"/>
            </a:endParaRPr>
          </a:p>
        </p:txBody>
      </p:sp>
      <p:pic>
        <p:nvPicPr>
          <p:cNvPr id="162" name="Google Shape;162;p9"/>
          <p:cNvPicPr preferRelativeResize="0"/>
          <p:nvPr/>
        </p:nvPicPr>
        <p:blipFill rotWithShape="1">
          <a:blip r:embed="rId3">
            <a:alphaModFix/>
          </a:blip>
          <a:srcRect b="0" l="0" r="0" t="0"/>
          <a:stretch/>
        </p:blipFill>
        <p:spPr>
          <a:xfrm>
            <a:off x="2984875" y="1758850"/>
            <a:ext cx="2098898" cy="2064048"/>
          </a:xfrm>
          <a:prstGeom prst="rect">
            <a:avLst/>
          </a:prstGeom>
          <a:noFill/>
          <a:ln>
            <a:noFill/>
          </a:ln>
        </p:spPr>
      </p:pic>
      <p:sp>
        <p:nvSpPr>
          <p:cNvPr id="163" name="Google Shape;163;p9"/>
          <p:cNvSpPr txBox="1"/>
          <p:nvPr/>
        </p:nvSpPr>
        <p:spPr>
          <a:xfrm>
            <a:off x="3042350" y="2093525"/>
            <a:ext cx="188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64" name="Google Shape;164;p9"/>
          <p:cNvSpPr/>
          <p:nvPr/>
        </p:nvSpPr>
        <p:spPr>
          <a:xfrm>
            <a:off x="2135274" y="1459825"/>
            <a:ext cx="3971970" cy="2662092"/>
          </a:xfrm>
          <a:prstGeom prst="irregularSeal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MASTER PASSWORD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2"/>
                                        </p:tgtEl>
                                      </p:cBhvr>
                                    </p:animEffect>
                                    <p:set>
                                      <p:cBhvr>
                                        <p:cTn dur="1" fill="hold">
                                          <p:stCondLst>
                                            <p:cond delay="1000"/>
                                          </p:stCondLst>
                                        </p:cTn>
                                        <p:tgtEl>
                                          <p:spTgt spid="1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