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8" r:id="rId1"/>
  </p:sldMasterIdLst>
  <p:sldIdLst>
    <p:sldId id="258" r:id="rId2"/>
    <p:sldId id="259" r:id="rId3"/>
    <p:sldId id="308" r:id="rId4"/>
    <p:sldId id="260" r:id="rId5"/>
    <p:sldId id="262" r:id="rId6"/>
    <p:sldId id="264" r:id="rId7"/>
    <p:sldId id="304" r:id="rId8"/>
    <p:sldId id="265" r:id="rId9"/>
    <p:sldId id="299" r:id="rId10"/>
    <p:sldId id="267" r:id="rId11"/>
    <p:sldId id="268" r:id="rId12"/>
    <p:sldId id="269" r:id="rId13"/>
    <p:sldId id="300" r:id="rId14"/>
    <p:sldId id="301" r:id="rId15"/>
    <p:sldId id="270" r:id="rId16"/>
    <p:sldId id="278" r:id="rId17"/>
    <p:sldId id="271" r:id="rId18"/>
    <p:sldId id="272" r:id="rId19"/>
    <p:sldId id="273" r:id="rId20"/>
    <p:sldId id="306" r:id="rId21"/>
    <p:sldId id="274" r:id="rId22"/>
    <p:sldId id="305" r:id="rId23"/>
    <p:sldId id="275" r:id="rId24"/>
    <p:sldId id="307" r:id="rId25"/>
    <p:sldId id="298" r:id="rId26"/>
    <p:sldId id="29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4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30" autoAdjust="0"/>
    <p:restoredTop sz="93455" autoAdjust="0"/>
  </p:normalViewPr>
  <p:slideViewPr>
    <p:cSldViewPr snapToGrid="0">
      <p:cViewPr varScale="1">
        <p:scale>
          <a:sx n="69" d="100"/>
          <a:sy n="69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BB51D8-F654-42F5-8B4A-FDB93DECDB12}" type="doc">
      <dgm:prSet loTypeId="urn:microsoft.com/office/officeart/2005/8/layout/vList4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35AE8C09-C03B-4A06-BF55-F3D539682645}">
      <dgm:prSet phldrT="[Text]" custT="1"/>
      <dgm:spPr/>
      <dgm:t>
        <a:bodyPr/>
        <a:lstStyle/>
        <a:p>
          <a:pPr algn="l"/>
          <a:r>
            <a:rPr lang="en-US" sz="2800" b="1" dirty="0" err="1" smtClean="0"/>
            <a:t>Hệ</a:t>
          </a:r>
          <a:r>
            <a:rPr lang="en-US" sz="2800" b="1" dirty="0" smtClean="0"/>
            <a:t> </a:t>
          </a:r>
          <a:r>
            <a:rPr lang="en-US" sz="2800" b="1" dirty="0" err="1" smtClean="0"/>
            <a:t>suy</a:t>
          </a:r>
          <a:r>
            <a:rPr lang="en-US" sz="2800" b="1" dirty="0" smtClean="0"/>
            <a:t> </a:t>
          </a:r>
          <a:r>
            <a:rPr lang="en-US" sz="2800" b="1" dirty="0" err="1" smtClean="0"/>
            <a:t>diễn</a:t>
          </a:r>
          <a:r>
            <a:rPr lang="en-US" sz="2800" b="1" dirty="0" smtClean="0"/>
            <a:t> </a:t>
          </a:r>
          <a:r>
            <a:rPr lang="en-US" sz="2800" b="1" dirty="0" err="1" smtClean="0"/>
            <a:t>mờ</a:t>
          </a:r>
          <a:endParaRPr lang="en-US" sz="1500" b="1" dirty="0"/>
        </a:p>
      </dgm:t>
    </dgm:pt>
    <dgm:pt modelId="{D79BB419-93A9-49CF-8F27-1DCA382375A1}" type="parTrans" cxnId="{C4CADFD1-9BD6-46B6-BCD0-C62222CF2E7C}">
      <dgm:prSet/>
      <dgm:spPr/>
      <dgm:t>
        <a:bodyPr/>
        <a:lstStyle/>
        <a:p>
          <a:endParaRPr lang="en-US"/>
        </a:p>
      </dgm:t>
    </dgm:pt>
    <dgm:pt modelId="{2C2015E6-6793-42B0-84F2-4C1FB3773039}" type="sibTrans" cxnId="{C4CADFD1-9BD6-46B6-BCD0-C62222CF2E7C}">
      <dgm:prSet/>
      <dgm:spPr/>
      <dgm:t>
        <a:bodyPr/>
        <a:lstStyle/>
        <a:p>
          <a:endParaRPr lang="en-US"/>
        </a:p>
      </dgm:t>
    </dgm:pt>
    <dgm:pt modelId="{7B47AE50-BCBF-450B-B922-82CE652516B0}">
      <dgm:prSet phldrT="[Text]" custT="1"/>
      <dgm:spPr/>
      <dgm:t>
        <a:bodyPr/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b="1" dirty="0" err="1" smtClean="0"/>
            <a:t>Kết</a:t>
          </a:r>
          <a:r>
            <a:rPr lang="en-US" sz="2800" b="1" dirty="0" smtClean="0"/>
            <a:t> </a:t>
          </a:r>
          <a:r>
            <a:rPr lang="en-US" sz="2800" b="1" dirty="0" err="1" smtClean="0"/>
            <a:t>quả</a:t>
          </a:r>
          <a:r>
            <a:rPr lang="en-US" sz="2800" b="1" dirty="0" smtClean="0"/>
            <a:t> </a:t>
          </a:r>
          <a:r>
            <a:rPr lang="en-US" sz="2800" b="1" dirty="0" err="1" smtClean="0"/>
            <a:t>thực</a:t>
          </a:r>
          <a:r>
            <a:rPr lang="en-US" sz="2800" b="1" dirty="0" smtClean="0"/>
            <a:t> </a:t>
          </a:r>
          <a:r>
            <a:rPr lang="en-US" sz="2800" b="1" dirty="0" err="1" smtClean="0"/>
            <a:t>nghiệm</a:t>
          </a:r>
          <a:r>
            <a:rPr lang="en-US" sz="2800" b="1" dirty="0" smtClean="0"/>
            <a:t> </a:t>
          </a:r>
          <a:r>
            <a:rPr lang="en-US" sz="2800" b="1" dirty="0" err="1" smtClean="0"/>
            <a:t>và</a:t>
          </a:r>
          <a:r>
            <a:rPr lang="en-US" sz="2800" b="1" dirty="0" smtClean="0"/>
            <a:t> </a:t>
          </a:r>
          <a:r>
            <a:rPr lang="en-US" sz="2800" b="1" dirty="0" err="1" smtClean="0"/>
            <a:t>mô</a:t>
          </a:r>
          <a:r>
            <a:rPr lang="en-US" sz="2800" b="1" dirty="0" smtClean="0"/>
            <a:t> </a:t>
          </a:r>
          <a:r>
            <a:rPr lang="en-US" sz="2800" b="1" dirty="0" err="1" smtClean="0"/>
            <a:t>phỏng</a:t>
          </a:r>
          <a:endParaRPr lang="en-US" sz="2800" b="1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dirty="0"/>
        </a:p>
      </dgm:t>
    </dgm:pt>
    <dgm:pt modelId="{DE9252FB-F723-41F4-B01A-CAF1EAB27353}" type="parTrans" cxnId="{E3DDA2A1-177C-46A2-B564-399F0FADEDCE}">
      <dgm:prSet/>
      <dgm:spPr/>
      <dgm:t>
        <a:bodyPr/>
        <a:lstStyle/>
        <a:p>
          <a:endParaRPr lang="en-US"/>
        </a:p>
      </dgm:t>
    </dgm:pt>
    <dgm:pt modelId="{228DD27C-74C0-4D47-B2A5-A8D0FE6273A6}" type="sibTrans" cxnId="{E3DDA2A1-177C-46A2-B564-399F0FADEDCE}">
      <dgm:prSet/>
      <dgm:spPr/>
      <dgm:t>
        <a:bodyPr/>
        <a:lstStyle/>
        <a:p>
          <a:endParaRPr lang="en-US"/>
        </a:p>
      </dgm:t>
    </dgm:pt>
    <dgm:pt modelId="{A3CB37FB-6F5B-4525-A096-DF66940820AE}">
      <dgm:prSet phldrT="[Text]" custT="1"/>
      <dgm:spPr/>
      <dgm:t>
        <a:bodyPr/>
        <a:lstStyle/>
        <a:p>
          <a:pPr marL="285750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2800" dirty="0"/>
        </a:p>
      </dgm:t>
    </dgm:pt>
    <dgm:pt modelId="{6B1A0FE5-2169-431C-850B-704BA4635CD7}" type="parTrans" cxnId="{D1391A63-41F7-476A-B067-17BCFAB5907E}">
      <dgm:prSet/>
      <dgm:spPr/>
      <dgm:t>
        <a:bodyPr/>
        <a:lstStyle/>
        <a:p>
          <a:endParaRPr lang="en-US"/>
        </a:p>
      </dgm:t>
    </dgm:pt>
    <dgm:pt modelId="{8F13FEF9-10EF-4288-8269-E918B27C1DAD}" type="sibTrans" cxnId="{D1391A63-41F7-476A-B067-17BCFAB5907E}">
      <dgm:prSet/>
      <dgm:spPr/>
      <dgm:t>
        <a:bodyPr/>
        <a:lstStyle/>
        <a:p>
          <a:endParaRPr lang="en-US"/>
        </a:p>
      </dgm:t>
    </dgm:pt>
    <dgm:pt modelId="{465388E5-9274-403E-BC33-0C84485E1DE9}">
      <dgm:prSet phldrT="[Text]" custT="1"/>
      <dgm:spPr/>
      <dgm:t>
        <a:bodyPr/>
        <a:lstStyle/>
        <a:p>
          <a:r>
            <a:rPr lang="en-US" sz="2800" b="1" dirty="0" err="1" smtClean="0"/>
            <a:t>Lý</a:t>
          </a:r>
          <a:r>
            <a:rPr lang="en-US" sz="2800" b="1" dirty="0" smtClean="0"/>
            <a:t> do </a:t>
          </a:r>
          <a:r>
            <a:rPr lang="en-US" sz="2800" b="1" dirty="0" err="1" smtClean="0"/>
            <a:t>chọn</a:t>
          </a:r>
          <a:r>
            <a:rPr lang="en-US" sz="2800" b="1" dirty="0" smtClean="0"/>
            <a:t> </a:t>
          </a:r>
          <a:r>
            <a:rPr lang="en-US" sz="2800" b="1" dirty="0" err="1" smtClean="0"/>
            <a:t>đề</a:t>
          </a:r>
          <a:r>
            <a:rPr lang="en-US" sz="2800" b="1" dirty="0" smtClean="0"/>
            <a:t> </a:t>
          </a:r>
          <a:r>
            <a:rPr lang="en-US" sz="2800" b="1" dirty="0" err="1" smtClean="0"/>
            <a:t>tài</a:t>
          </a:r>
          <a:endParaRPr lang="en-US" sz="2800" b="1" dirty="0"/>
        </a:p>
      </dgm:t>
    </dgm:pt>
    <dgm:pt modelId="{75067AD4-F18D-4EA9-9149-65187F09AD10}" type="sibTrans" cxnId="{E66E5D35-FE1C-44BC-A7C2-ACCCFEAF5DE9}">
      <dgm:prSet/>
      <dgm:spPr/>
      <dgm:t>
        <a:bodyPr/>
        <a:lstStyle/>
        <a:p>
          <a:endParaRPr lang="en-US"/>
        </a:p>
      </dgm:t>
    </dgm:pt>
    <dgm:pt modelId="{DB02D35F-E0DE-45ED-BEA9-E8FC4C9C6A03}" type="parTrans" cxnId="{E66E5D35-FE1C-44BC-A7C2-ACCCFEAF5DE9}">
      <dgm:prSet/>
      <dgm:spPr/>
      <dgm:t>
        <a:bodyPr/>
        <a:lstStyle/>
        <a:p>
          <a:endParaRPr lang="en-US"/>
        </a:p>
      </dgm:t>
    </dgm:pt>
    <dgm:pt modelId="{CEB63D63-0B10-45FA-89C6-CB5B156AF3E0}">
      <dgm:prSet custT="1"/>
      <dgm:spPr/>
      <dgm:t>
        <a:bodyPr/>
        <a:lstStyle/>
        <a:p>
          <a:r>
            <a:rPr lang="en-US" sz="2800" b="1" dirty="0" err="1" smtClean="0"/>
            <a:t>Tổng</a:t>
          </a:r>
          <a:r>
            <a:rPr lang="en-US" sz="2800" b="1" dirty="0" smtClean="0"/>
            <a:t> </a:t>
          </a:r>
          <a:r>
            <a:rPr lang="en-US" sz="2800" b="1" dirty="0" err="1" smtClean="0"/>
            <a:t>quan</a:t>
          </a:r>
          <a:r>
            <a:rPr lang="en-US" sz="2800" b="1" dirty="0" smtClean="0"/>
            <a:t> </a:t>
          </a:r>
          <a:r>
            <a:rPr lang="en-US" sz="2800" b="1" dirty="0" err="1" smtClean="0"/>
            <a:t>cơ</a:t>
          </a:r>
          <a:r>
            <a:rPr lang="en-US" sz="2800" b="1" dirty="0" smtClean="0"/>
            <a:t> </a:t>
          </a:r>
          <a:r>
            <a:rPr lang="en-US" sz="2800" b="1" dirty="0" err="1" smtClean="0"/>
            <a:t>sở</a:t>
          </a:r>
          <a:r>
            <a:rPr lang="en-US" sz="2800" b="1" dirty="0" smtClean="0"/>
            <a:t> </a:t>
          </a:r>
          <a:r>
            <a:rPr lang="en-US" sz="2800" b="1" dirty="0" err="1" smtClean="0"/>
            <a:t>lý</a:t>
          </a:r>
          <a:r>
            <a:rPr lang="en-US" sz="2800" b="1" dirty="0" smtClean="0"/>
            <a:t> </a:t>
          </a:r>
          <a:r>
            <a:rPr lang="en-US" sz="2800" b="1" dirty="0" err="1" smtClean="0"/>
            <a:t>thuyết</a:t>
          </a:r>
          <a:endParaRPr lang="en-US" sz="2800" b="1" dirty="0"/>
        </a:p>
      </dgm:t>
    </dgm:pt>
    <dgm:pt modelId="{D3C566EA-695C-40ED-85F2-37A547940196}" type="parTrans" cxnId="{CE216E81-1D08-4286-8A19-CBAF953C3A56}">
      <dgm:prSet/>
      <dgm:spPr/>
      <dgm:t>
        <a:bodyPr/>
        <a:lstStyle/>
        <a:p>
          <a:endParaRPr lang="en-US"/>
        </a:p>
      </dgm:t>
    </dgm:pt>
    <dgm:pt modelId="{902AC3A5-FABA-4E98-B099-2BAB4396C828}" type="sibTrans" cxnId="{CE216E81-1D08-4286-8A19-CBAF953C3A56}">
      <dgm:prSet/>
      <dgm:spPr/>
      <dgm:t>
        <a:bodyPr/>
        <a:lstStyle/>
        <a:p>
          <a:endParaRPr lang="en-US"/>
        </a:p>
      </dgm:t>
    </dgm:pt>
    <dgm:pt modelId="{41BBBEEF-75A6-4206-9AE1-B020F07394C4}">
      <dgm:prSet custT="1"/>
      <dgm:spPr/>
      <dgm:t>
        <a:bodyPr/>
        <a:lstStyle/>
        <a:p>
          <a:endParaRPr lang="en-US" sz="2800" dirty="0"/>
        </a:p>
      </dgm:t>
    </dgm:pt>
    <dgm:pt modelId="{5798C21B-A242-4179-8BCE-634F39139A5B}" type="parTrans" cxnId="{295B9B96-CDEE-4E9E-A6F0-04C3C876484B}">
      <dgm:prSet/>
      <dgm:spPr/>
      <dgm:t>
        <a:bodyPr/>
        <a:lstStyle/>
        <a:p>
          <a:endParaRPr lang="en-US"/>
        </a:p>
      </dgm:t>
    </dgm:pt>
    <dgm:pt modelId="{C84CD0BD-E5B8-4A20-8EE0-58D471552D0B}" type="sibTrans" cxnId="{295B9B96-CDEE-4E9E-A6F0-04C3C876484B}">
      <dgm:prSet/>
      <dgm:spPr/>
      <dgm:t>
        <a:bodyPr/>
        <a:lstStyle/>
        <a:p>
          <a:endParaRPr lang="en-US"/>
        </a:p>
      </dgm:t>
    </dgm:pt>
    <dgm:pt modelId="{7E8B7A16-361D-425A-A5BC-CB03D97F9E80}" type="pres">
      <dgm:prSet presAssocID="{D2BB51D8-F654-42F5-8B4A-FDB93DECDB12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E8BBF3-B2EA-4805-A859-1BAB5724C9AF}" type="pres">
      <dgm:prSet presAssocID="{465388E5-9274-403E-BC33-0C84485E1DE9}" presName="comp" presStyleCnt="0"/>
      <dgm:spPr/>
    </dgm:pt>
    <dgm:pt modelId="{9E55704A-0890-4D06-A98B-814ACBC97C59}" type="pres">
      <dgm:prSet presAssocID="{465388E5-9274-403E-BC33-0C84485E1DE9}" presName="box" presStyleLbl="node1" presStyleIdx="0" presStyleCnt="4" custScaleY="52468" custLinFactNeighborX="-17762" custLinFactNeighborY="6355"/>
      <dgm:spPr/>
      <dgm:t>
        <a:bodyPr/>
        <a:lstStyle/>
        <a:p>
          <a:endParaRPr lang="en-US"/>
        </a:p>
      </dgm:t>
    </dgm:pt>
    <dgm:pt modelId="{6F476418-0B5E-4613-9CFD-BEBC677E300C}" type="pres">
      <dgm:prSet presAssocID="{465388E5-9274-403E-BC33-0C84485E1DE9}" presName="img" presStyleLbl="fgImgPlace1" presStyleIdx="0" presStyleCnt="4" custScaleY="73056" custLinFactNeighborX="-8854" custLinFactNeighborY="4811"/>
      <dgm:spPr/>
      <dgm:t>
        <a:bodyPr/>
        <a:lstStyle/>
        <a:p>
          <a:endParaRPr lang="en-US"/>
        </a:p>
      </dgm:t>
    </dgm:pt>
    <dgm:pt modelId="{76DB6316-E807-4DB8-B671-1A0DE16449D9}" type="pres">
      <dgm:prSet presAssocID="{465388E5-9274-403E-BC33-0C84485E1DE9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F774F7-3A56-459B-B317-0D658CA7F782}" type="pres">
      <dgm:prSet presAssocID="{75067AD4-F18D-4EA9-9149-65187F09AD10}" presName="spacer" presStyleCnt="0"/>
      <dgm:spPr/>
    </dgm:pt>
    <dgm:pt modelId="{B0F802F6-09EE-49AF-A153-78BC1B4D29FD}" type="pres">
      <dgm:prSet presAssocID="{CEB63D63-0B10-45FA-89C6-CB5B156AF3E0}" presName="comp" presStyleCnt="0"/>
      <dgm:spPr/>
    </dgm:pt>
    <dgm:pt modelId="{989C297D-FF63-4E29-84B8-3CADCC29D14F}" type="pres">
      <dgm:prSet presAssocID="{CEB63D63-0B10-45FA-89C6-CB5B156AF3E0}" presName="box" presStyleLbl="node1" presStyleIdx="1" presStyleCnt="4" custScaleY="46473"/>
      <dgm:spPr/>
      <dgm:t>
        <a:bodyPr/>
        <a:lstStyle/>
        <a:p>
          <a:endParaRPr lang="en-US"/>
        </a:p>
      </dgm:t>
    </dgm:pt>
    <dgm:pt modelId="{BB8251C6-43D5-4334-90BA-2DD290D71A9D}" type="pres">
      <dgm:prSet presAssocID="{CEB63D63-0B10-45FA-89C6-CB5B156AF3E0}" presName="img" presStyleLbl="fgImgPlace1" presStyleIdx="1" presStyleCnt="4" custScaleY="77515" custLinFactNeighborX="-12397"/>
      <dgm:spPr/>
    </dgm:pt>
    <dgm:pt modelId="{317AB885-D14E-47E1-922D-9DF8A4BA1468}" type="pres">
      <dgm:prSet presAssocID="{CEB63D63-0B10-45FA-89C6-CB5B156AF3E0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5F7E14-A6DB-49CE-96EC-87576C2FED0B}" type="pres">
      <dgm:prSet presAssocID="{902AC3A5-FABA-4E98-B099-2BAB4396C828}" presName="spacer" presStyleCnt="0"/>
      <dgm:spPr/>
    </dgm:pt>
    <dgm:pt modelId="{7E8B0A5A-F2E6-4716-8CC4-FB5BD9E4587B}" type="pres">
      <dgm:prSet presAssocID="{35AE8C09-C03B-4A06-BF55-F3D539682645}" presName="comp" presStyleCnt="0"/>
      <dgm:spPr/>
    </dgm:pt>
    <dgm:pt modelId="{B3A08719-C6C8-40D6-961B-504FEE4ED078}" type="pres">
      <dgm:prSet presAssocID="{35AE8C09-C03B-4A06-BF55-F3D539682645}" presName="box" presStyleLbl="node1" presStyleIdx="2" presStyleCnt="4" custScaleY="47898" custLinFactNeighborY="5112"/>
      <dgm:spPr/>
      <dgm:t>
        <a:bodyPr/>
        <a:lstStyle/>
        <a:p>
          <a:endParaRPr lang="en-US"/>
        </a:p>
      </dgm:t>
    </dgm:pt>
    <dgm:pt modelId="{AC948666-8D4B-43B9-AB4A-9C6F4829A8CB}" type="pres">
      <dgm:prSet presAssocID="{35AE8C09-C03B-4A06-BF55-F3D539682645}" presName="img" presStyleLbl="fgImgPlace1" presStyleIdx="2" presStyleCnt="4" custScaleY="77970" custLinFactNeighborX="-7579" custLinFactNeighborY="3229"/>
      <dgm:spPr/>
      <dgm:t>
        <a:bodyPr/>
        <a:lstStyle/>
        <a:p>
          <a:endParaRPr lang="en-US"/>
        </a:p>
      </dgm:t>
    </dgm:pt>
    <dgm:pt modelId="{AA34F0C4-8A47-454C-87FC-1F5615E7EB33}" type="pres">
      <dgm:prSet presAssocID="{35AE8C09-C03B-4A06-BF55-F3D539682645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367849-F364-4846-8939-EA63FECF3EE3}" type="pres">
      <dgm:prSet presAssocID="{2C2015E6-6793-42B0-84F2-4C1FB3773039}" presName="spacer" presStyleCnt="0"/>
      <dgm:spPr/>
    </dgm:pt>
    <dgm:pt modelId="{823FEBF0-E199-4D15-AB65-88AEF2E8FF75}" type="pres">
      <dgm:prSet presAssocID="{7B47AE50-BCBF-450B-B922-82CE652516B0}" presName="comp" presStyleCnt="0"/>
      <dgm:spPr/>
    </dgm:pt>
    <dgm:pt modelId="{D2896BF0-EA85-4252-876F-F9595B158B80}" type="pres">
      <dgm:prSet presAssocID="{7B47AE50-BCBF-450B-B922-82CE652516B0}" presName="box" presStyleLbl="node1" presStyleIdx="3" presStyleCnt="4" custScaleY="43653" custLinFactNeighborY="57294"/>
      <dgm:spPr/>
      <dgm:t>
        <a:bodyPr/>
        <a:lstStyle/>
        <a:p>
          <a:endParaRPr lang="en-US"/>
        </a:p>
      </dgm:t>
    </dgm:pt>
    <dgm:pt modelId="{01F94C81-A855-4D85-B257-98EBB728A515}" type="pres">
      <dgm:prSet presAssocID="{7B47AE50-BCBF-450B-B922-82CE652516B0}" presName="img" presStyleLbl="fgImgPlace1" presStyleIdx="3" presStyleCnt="4" custScaleY="70566" custLinFactNeighborX="-6137" custLinFactNeighborY="80709"/>
      <dgm:spPr/>
      <dgm:t>
        <a:bodyPr/>
        <a:lstStyle/>
        <a:p>
          <a:endParaRPr lang="en-US"/>
        </a:p>
      </dgm:t>
    </dgm:pt>
    <dgm:pt modelId="{F60F8ED6-DE59-496E-A5A3-DE571AE8DF93}" type="pres">
      <dgm:prSet presAssocID="{7B47AE50-BCBF-450B-B922-82CE652516B0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634076-6CE7-4E6E-8124-6C2310BABB78}" type="presOf" srcId="{A3CB37FB-6F5B-4525-A096-DF66940820AE}" destId="{F60F8ED6-DE59-496E-A5A3-DE571AE8DF93}" srcOrd="1" destOrd="1" presId="urn:microsoft.com/office/officeart/2005/8/layout/vList4"/>
    <dgm:cxn modelId="{16021F35-C2C2-40AD-BA87-8D6D7F32833E}" type="presOf" srcId="{35AE8C09-C03B-4A06-BF55-F3D539682645}" destId="{AA34F0C4-8A47-454C-87FC-1F5615E7EB33}" srcOrd="1" destOrd="0" presId="urn:microsoft.com/office/officeart/2005/8/layout/vList4"/>
    <dgm:cxn modelId="{3A1DB268-9CF5-47A7-ACCD-96A3C324375E}" type="presOf" srcId="{465388E5-9274-403E-BC33-0C84485E1DE9}" destId="{9E55704A-0890-4D06-A98B-814ACBC97C59}" srcOrd="0" destOrd="0" presId="urn:microsoft.com/office/officeart/2005/8/layout/vList4"/>
    <dgm:cxn modelId="{FD6C4D78-EEF2-4882-A4F2-296B8D8D7CEA}" type="presOf" srcId="{465388E5-9274-403E-BC33-0C84485E1DE9}" destId="{76DB6316-E807-4DB8-B671-1A0DE16449D9}" srcOrd="1" destOrd="0" presId="urn:microsoft.com/office/officeart/2005/8/layout/vList4"/>
    <dgm:cxn modelId="{FB51C0C0-2D33-40A2-AA0E-562839728D45}" type="presOf" srcId="{A3CB37FB-6F5B-4525-A096-DF66940820AE}" destId="{D2896BF0-EA85-4252-876F-F9595B158B80}" srcOrd="0" destOrd="1" presId="urn:microsoft.com/office/officeart/2005/8/layout/vList4"/>
    <dgm:cxn modelId="{8C1D0485-ACCA-4DCF-916E-2CB224F581BB}" type="presOf" srcId="{41BBBEEF-75A6-4206-9AE1-B020F07394C4}" destId="{317AB885-D14E-47E1-922D-9DF8A4BA1468}" srcOrd="1" destOrd="1" presId="urn:microsoft.com/office/officeart/2005/8/layout/vList4"/>
    <dgm:cxn modelId="{3306E1D7-352D-4CCD-8F05-09F90B5A4A37}" type="presOf" srcId="{D2BB51D8-F654-42F5-8B4A-FDB93DECDB12}" destId="{7E8B7A16-361D-425A-A5BC-CB03D97F9E80}" srcOrd="0" destOrd="0" presId="urn:microsoft.com/office/officeart/2005/8/layout/vList4"/>
    <dgm:cxn modelId="{9E5393CF-1827-4DAE-B681-8C1D9EDD9EDF}" type="presOf" srcId="{35AE8C09-C03B-4A06-BF55-F3D539682645}" destId="{B3A08719-C6C8-40D6-961B-504FEE4ED078}" srcOrd="0" destOrd="0" presId="urn:microsoft.com/office/officeart/2005/8/layout/vList4"/>
    <dgm:cxn modelId="{6F8AE085-C38F-48F0-8539-CC8B26B4391D}" type="presOf" srcId="{41BBBEEF-75A6-4206-9AE1-B020F07394C4}" destId="{989C297D-FF63-4E29-84B8-3CADCC29D14F}" srcOrd="0" destOrd="1" presId="urn:microsoft.com/office/officeart/2005/8/layout/vList4"/>
    <dgm:cxn modelId="{295B9B96-CDEE-4E9E-A6F0-04C3C876484B}" srcId="{CEB63D63-0B10-45FA-89C6-CB5B156AF3E0}" destId="{41BBBEEF-75A6-4206-9AE1-B020F07394C4}" srcOrd="0" destOrd="0" parTransId="{5798C21B-A242-4179-8BCE-634F39139A5B}" sibTransId="{C84CD0BD-E5B8-4A20-8EE0-58D471552D0B}"/>
    <dgm:cxn modelId="{FF57C4B7-E0FB-4DFB-9AD8-F8EF460F0735}" type="presOf" srcId="{7B47AE50-BCBF-450B-B922-82CE652516B0}" destId="{D2896BF0-EA85-4252-876F-F9595B158B80}" srcOrd="0" destOrd="0" presId="urn:microsoft.com/office/officeart/2005/8/layout/vList4"/>
    <dgm:cxn modelId="{CE216E81-1D08-4286-8A19-CBAF953C3A56}" srcId="{D2BB51D8-F654-42F5-8B4A-FDB93DECDB12}" destId="{CEB63D63-0B10-45FA-89C6-CB5B156AF3E0}" srcOrd="1" destOrd="0" parTransId="{D3C566EA-695C-40ED-85F2-37A547940196}" sibTransId="{902AC3A5-FABA-4E98-B099-2BAB4396C828}"/>
    <dgm:cxn modelId="{E66E5D35-FE1C-44BC-A7C2-ACCCFEAF5DE9}" srcId="{D2BB51D8-F654-42F5-8B4A-FDB93DECDB12}" destId="{465388E5-9274-403E-BC33-0C84485E1DE9}" srcOrd="0" destOrd="0" parTransId="{DB02D35F-E0DE-45ED-BEA9-E8FC4C9C6A03}" sibTransId="{75067AD4-F18D-4EA9-9149-65187F09AD10}"/>
    <dgm:cxn modelId="{F1515AA8-37ED-4C9A-AF64-4D0FF6D34285}" type="presOf" srcId="{CEB63D63-0B10-45FA-89C6-CB5B156AF3E0}" destId="{317AB885-D14E-47E1-922D-9DF8A4BA1468}" srcOrd="1" destOrd="0" presId="urn:microsoft.com/office/officeart/2005/8/layout/vList4"/>
    <dgm:cxn modelId="{D1391A63-41F7-476A-B067-17BCFAB5907E}" srcId="{7B47AE50-BCBF-450B-B922-82CE652516B0}" destId="{A3CB37FB-6F5B-4525-A096-DF66940820AE}" srcOrd="0" destOrd="0" parTransId="{6B1A0FE5-2169-431C-850B-704BA4635CD7}" sibTransId="{8F13FEF9-10EF-4288-8269-E918B27C1DAD}"/>
    <dgm:cxn modelId="{C4CADFD1-9BD6-46B6-BCD0-C62222CF2E7C}" srcId="{D2BB51D8-F654-42F5-8B4A-FDB93DECDB12}" destId="{35AE8C09-C03B-4A06-BF55-F3D539682645}" srcOrd="2" destOrd="0" parTransId="{D79BB419-93A9-49CF-8F27-1DCA382375A1}" sibTransId="{2C2015E6-6793-42B0-84F2-4C1FB3773039}"/>
    <dgm:cxn modelId="{0CDDDC88-1FF3-4C8B-BFEE-42903571F554}" type="presOf" srcId="{CEB63D63-0B10-45FA-89C6-CB5B156AF3E0}" destId="{989C297D-FF63-4E29-84B8-3CADCC29D14F}" srcOrd="0" destOrd="0" presId="urn:microsoft.com/office/officeart/2005/8/layout/vList4"/>
    <dgm:cxn modelId="{C03A4F8C-9851-49CE-BBBF-0653B46D8604}" type="presOf" srcId="{7B47AE50-BCBF-450B-B922-82CE652516B0}" destId="{F60F8ED6-DE59-496E-A5A3-DE571AE8DF93}" srcOrd="1" destOrd="0" presId="urn:microsoft.com/office/officeart/2005/8/layout/vList4"/>
    <dgm:cxn modelId="{E3DDA2A1-177C-46A2-B564-399F0FADEDCE}" srcId="{D2BB51D8-F654-42F5-8B4A-FDB93DECDB12}" destId="{7B47AE50-BCBF-450B-B922-82CE652516B0}" srcOrd="3" destOrd="0" parTransId="{DE9252FB-F723-41F4-B01A-CAF1EAB27353}" sibTransId="{228DD27C-74C0-4D47-B2A5-A8D0FE6273A6}"/>
    <dgm:cxn modelId="{BFC1967E-61EB-41F0-A7D3-1044852F0893}" type="presParOf" srcId="{7E8B7A16-361D-425A-A5BC-CB03D97F9E80}" destId="{2FE8BBF3-B2EA-4805-A859-1BAB5724C9AF}" srcOrd="0" destOrd="0" presId="urn:microsoft.com/office/officeart/2005/8/layout/vList4"/>
    <dgm:cxn modelId="{9157F446-9649-40F4-8C8D-20739907B62B}" type="presParOf" srcId="{2FE8BBF3-B2EA-4805-A859-1BAB5724C9AF}" destId="{9E55704A-0890-4D06-A98B-814ACBC97C59}" srcOrd="0" destOrd="0" presId="urn:microsoft.com/office/officeart/2005/8/layout/vList4"/>
    <dgm:cxn modelId="{E726686A-94FA-46FB-85EF-73EA4E099F35}" type="presParOf" srcId="{2FE8BBF3-B2EA-4805-A859-1BAB5724C9AF}" destId="{6F476418-0B5E-4613-9CFD-BEBC677E300C}" srcOrd="1" destOrd="0" presId="urn:microsoft.com/office/officeart/2005/8/layout/vList4"/>
    <dgm:cxn modelId="{11178484-0BDD-49AF-BDCD-7296F92DC22F}" type="presParOf" srcId="{2FE8BBF3-B2EA-4805-A859-1BAB5724C9AF}" destId="{76DB6316-E807-4DB8-B671-1A0DE16449D9}" srcOrd="2" destOrd="0" presId="urn:microsoft.com/office/officeart/2005/8/layout/vList4"/>
    <dgm:cxn modelId="{3D64CCA3-DDCF-4AC1-888C-B6B92C4A6590}" type="presParOf" srcId="{7E8B7A16-361D-425A-A5BC-CB03D97F9E80}" destId="{85F774F7-3A56-459B-B317-0D658CA7F782}" srcOrd="1" destOrd="0" presId="urn:microsoft.com/office/officeart/2005/8/layout/vList4"/>
    <dgm:cxn modelId="{0D06E70B-4AC4-4A50-B518-5DDB8EB2214A}" type="presParOf" srcId="{7E8B7A16-361D-425A-A5BC-CB03D97F9E80}" destId="{B0F802F6-09EE-49AF-A153-78BC1B4D29FD}" srcOrd="2" destOrd="0" presId="urn:microsoft.com/office/officeart/2005/8/layout/vList4"/>
    <dgm:cxn modelId="{C2A698B9-9FE4-4D06-A480-7667D7E2D8C6}" type="presParOf" srcId="{B0F802F6-09EE-49AF-A153-78BC1B4D29FD}" destId="{989C297D-FF63-4E29-84B8-3CADCC29D14F}" srcOrd="0" destOrd="0" presId="urn:microsoft.com/office/officeart/2005/8/layout/vList4"/>
    <dgm:cxn modelId="{83329762-2AC2-4F7A-9DE3-AF22F3F91C4A}" type="presParOf" srcId="{B0F802F6-09EE-49AF-A153-78BC1B4D29FD}" destId="{BB8251C6-43D5-4334-90BA-2DD290D71A9D}" srcOrd="1" destOrd="0" presId="urn:microsoft.com/office/officeart/2005/8/layout/vList4"/>
    <dgm:cxn modelId="{11EEF169-040D-45A6-A459-345B6B7B15A7}" type="presParOf" srcId="{B0F802F6-09EE-49AF-A153-78BC1B4D29FD}" destId="{317AB885-D14E-47E1-922D-9DF8A4BA1468}" srcOrd="2" destOrd="0" presId="urn:microsoft.com/office/officeart/2005/8/layout/vList4"/>
    <dgm:cxn modelId="{000B2426-7E35-43F0-94B7-7A9EF198F6F7}" type="presParOf" srcId="{7E8B7A16-361D-425A-A5BC-CB03D97F9E80}" destId="{945F7E14-A6DB-49CE-96EC-87576C2FED0B}" srcOrd="3" destOrd="0" presId="urn:microsoft.com/office/officeart/2005/8/layout/vList4"/>
    <dgm:cxn modelId="{02AC8821-487A-4554-BDEE-A421E9A2E399}" type="presParOf" srcId="{7E8B7A16-361D-425A-A5BC-CB03D97F9E80}" destId="{7E8B0A5A-F2E6-4716-8CC4-FB5BD9E4587B}" srcOrd="4" destOrd="0" presId="urn:microsoft.com/office/officeart/2005/8/layout/vList4"/>
    <dgm:cxn modelId="{D4AAA893-4CD1-4834-9AE7-D0DFF33EFCC4}" type="presParOf" srcId="{7E8B0A5A-F2E6-4716-8CC4-FB5BD9E4587B}" destId="{B3A08719-C6C8-40D6-961B-504FEE4ED078}" srcOrd="0" destOrd="0" presId="urn:microsoft.com/office/officeart/2005/8/layout/vList4"/>
    <dgm:cxn modelId="{98CC7EA5-B1DB-432D-9F5E-E5BFAFCCD9C7}" type="presParOf" srcId="{7E8B0A5A-F2E6-4716-8CC4-FB5BD9E4587B}" destId="{AC948666-8D4B-43B9-AB4A-9C6F4829A8CB}" srcOrd="1" destOrd="0" presId="urn:microsoft.com/office/officeart/2005/8/layout/vList4"/>
    <dgm:cxn modelId="{2781D47D-0B2F-4466-802F-9E63B7B8A71A}" type="presParOf" srcId="{7E8B0A5A-F2E6-4716-8CC4-FB5BD9E4587B}" destId="{AA34F0C4-8A47-454C-87FC-1F5615E7EB33}" srcOrd="2" destOrd="0" presId="urn:microsoft.com/office/officeart/2005/8/layout/vList4"/>
    <dgm:cxn modelId="{76B3DE04-4496-43E0-8392-2C515888E035}" type="presParOf" srcId="{7E8B7A16-361D-425A-A5BC-CB03D97F9E80}" destId="{23367849-F364-4846-8939-EA63FECF3EE3}" srcOrd="5" destOrd="0" presId="urn:microsoft.com/office/officeart/2005/8/layout/vList4"/>
    <dgm:cxn modelId="{5CD6343D-3B1B-4E07-B29F-7B85D4F20B58}" type="presParOf" srcId="{7E8B7A16-361D-425A-A5BC-CB03D97F9E80}" destId="{823FEBF0-E199-4D15-AB65-88AEF2E8FF75}" srcOrd="6" destOrd="0" presId="urn:microsoft.com/office/officeart/2005/8/layout/vList4"/>
    <dgm:cxn modelId="{A2717EEF-B387-4566-9971-1640A3C4A5CA}" type="presParOf" srcId="{823FEBF0-E199-4D15-AB65-88AEF2E8FF75}" destId="{D2896BF0-EA85-4252-876F-F9595B158B80}" srcOrd="0" destOrd="0" presId="urn:microsoft.com/office/officeart/2005/8/layout/vList4"/>
    <dgm:cxn modelId="{AB54D480-70E9-42CD-BEDC-06B58E50EE26}" type="presParOf" srcId="{823FEBF0-E199-4D15-AB65-88AEF2E8FF75}" destId="{01F94C81-A855-4D85-B257-98EBB728A515}" srcOrd="1" destOrd="0" presId="urn:microsoft.com/office/officeart/2005/8/layout/vList4"/>
    <dgm:cxn modelId="{EB89B0DC-DCDE-462D-BAC3-B343A9ACE750}" type="presParOf" srcId="{823FEBF0-E199-4D15-AB65-88AEF2E8FF75}" destId="{F60F8ED6-DE59-496E-A5A3-DE571AE8DF9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5704A-0890-4D06-A98B-814ACBC97C59}">
      <dsp:nvSpPr>
        <dsp:cNvPr id="0" name=""/>
        <dsp:cNvSpPr/>
      </dsp:nvSpPr>
      <dsp:spPr>
        <a:xfrm>
          <a:off x="0" y="145707"/>
          <a:ext cx="10058399" cy="8182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/>
            <a:t>Lý</a:t>
          </a:r>
          <a:r>
            <a:rPr lang="en-US" sz="2800" b="1" kern="1200" dirty="0" smtClean="0"/>
            <a:t> do </a:t>
          </a:r>
          <a:r>
            <a:rPr lang="en-US" sz="2800" b="1" kern="1200" dirty="0" err="1" smtClean="0"/>
            <a:t>chọn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đề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tài</a:t>
          </a:r>
          <a:endParaRPr lang="en-US" sz="2800" b="1" kern="1200" dirty="0"/>
        </a:p>
      </dsp:txBody>
      <dsp:txXfrm>
        <a:off x="2167627" y="145707"/>
        <a:ext cx="7890772" cy="818224"/>
      </dsp:txXfrm>
    </dsp:sp>
    <dsp:sp modelId="{6F476418-0B5E-4613-9CFD-BEBC677E300C}">
      <dsp:nvSpPr>
        <dsp:cNvPr id="0" name=""/>
        <dsp:cNvSpPr/>
      </dsp:nvSpPr>
      <dsp:spPr>
        <a:xfrm>
          <a:off x="0" y="60020"/>
          <a:ext cx="2011680" cy="911430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C297D-FF63-4E29-84B8-3CADCC29D14F}">
      <dsp:nvSpPr>
        <dsp:cNvPr id="0" name=""/>
        <dsp:cNvSpPr/>
      </dsp:nvSpPr>
      <dsp:spPr>
        <a:xfrm>
          <a:off x="0" y="1188541"/>
          <a:ext cx="10058399" cy="7247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/>
            <a:t>Tổng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quan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cơ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sở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lý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thuyết</a:t>
          </a:r>
          <a:endParaRPr lang="en-US" sz="2800" b="1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 dirty="0"/>
        </a:p>
      </dsp:txBody>
      <dsp:txXfrm>
        <a:off x="2167627" y="1188541"/>
        <a:ext cx="7890772" cy="724733"/>
      </dsp:txXfrm>
    </dsp:sp>
    <dsp:sp modelId="{BB8251C6-43D5-4334-90BA-2DD290D71A9D}">
      <dsp:nvSpPr>
        <dsp:cNvPr id="0" name=""/>
        <dsp:cNvSpPr/>
      </dsp:nvSpPr>
      <dsp:spPr>
        <a:xfrm>
          <a:off x="0" y="1067378"/>
          <a:ext cx="2011680" cy="967060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08719-C6C8-40D6-961B-504FEE4ED078}">
      <dsp:nvSpPr>
        <dsp:cNvPr id="0" name=""/>
        <dsp:cNvSpPr/>
      </dsp:nvSpPr>
      <dsp:spPr>
        <a:xfrm>
          <a:off x="0" y="2382996"/>
          <a:ext cx="10058399" cy="7469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/>
            <a:t>Hệ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suy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diễn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mờ</a:t>
          </a:r>
          <a:endParaRPr lang="en-US" sz="1500" b="1" kern="1200" dirty="0"/>
        </a:p>
      </dsp:txBody>
      <dsp:txXfrm>
        <a:off x="2167627" y="2382996"/>
        <a:ext cx="7890772" cy="746956"/>
      </dsp:txXfrm>
    </dsp:sp>
    <dsp:sp modelId="{AC948666-8D4B-43B9-AB4A-9C6F4829A8CB}">
      <dsp:nvSpPr>
        <dsp:cNvPr id="0" name=""/>
        <dsp:cNvSpPr/>
      </dsp:nvSpPr>
      <dsp:spPr>
        <a:xfrm>
          <a:off x="3482" y="2230669"/>
          <a:ext cx="2011680" cy="972736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96BF0-EA85-4252-876F-F9595B158B80}">
      <dsp:nvSpPr>
        <dsp:cNvPr id="0" name=""/>
        <dsp:cNvSpPr/>
      </dsp:nvSpPr>
      <dsp:spPr>
        <a:xfrm>
          <a:off x="0" y="3521612"/>
          <a:ext cx="10058399" cy="6807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b="1" kern="1200" dirty="0" err="1" smtClean="0"/>
            <a:t>Kết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quả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thực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nghiệm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và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mô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phỏng</a:t>
          </a:r>
          <a:endParaRPr lang="en-US" sz="2800" b="1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  <a:p>
          <a:pPr marL="285750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 dirty="0"/>
        </a:p>
      </dsp:txBody>
      <dsp:txXfrm>
        <a:off x="2167627" y="3521612"/>
        <a:ext cx="7890772" cy="680756"/>
      </dsp:txXfrm>
    </dsp:sp>
    <dsp:sp modelId="{01F94C81-A855-4D85-B257-98EBB728A515}">
      <dsp:nvSpPr>
        <dsp:cNvPr id="0" name=""/>
        <dsp:cNvSpPr/>
      </dsp:nvSpPr>
      <dsp:spPr>
        <a:xfrm>
          <a:off x="32490" y="3322002"/>
          <a:ext cx="2011680" cy="880366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1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0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2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1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90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8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2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2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8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99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357755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TRƯỜNG ĐẠI HỌC THỦY LỢI</a:t>
            </a:r>
            <a:br>
              <a:rPr lang="en-US" sz="4400" b="1" dirty="0" smtClean="0"/>
            </a:br>
            <a:r>
              <a:rPr lang="en-US" sz="4400" b="1" dirty="0" err="1" smtClean="0"/>
              <a:t>Khoa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công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nghệ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thông</a:t>
            </a:r>
            <a:r>
              <a:rPr lang="en-US" sz="4400" b="1" dirty="0" smtClean="0"/>
              <a:t> tin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57756"/>
            <a:ext cx="10058400" cy="5016918"/>
          </a:xfrm>
          <a:noFill/>
        </p:spPr>
        <p:txBody>
          <a:bodyPr>
            <a:normAutofit/>
          </a:bodyPr>
          <a:lstStyle/>
          <a:p>
            <a:pPr marL="1471400" lvl="8" indent="0" algn="ctr">
              <a:buNone/>
            </a:pPr>
            <a:endParaRPr lang="en-US" sz="4000" b="1" dirty="0"/>
          </a:p>
          <a:p>
            <a:pPr marL="1471400" lvl="8" indent="0" algn="ctr">
              <a:buNone/>
            </a:pPr>
            <a:r>
              <a:rPr lang="en-US" sz="3800" b="1" dirty="0" smtClean="0"/>
              <a:t>BÁO CÁO NGHIÊN CỨU KHOA HỌC</a:t>
            </a:r>
          </a:p>
          <a:p>
            <a:pPr algn="ctr"/>
            <a:r>
              <a:rPr lang="en-US" sz="4400" b="1" dirty="0" smtClean="0"/>
              <a:t> TÌM HIỂU VỀ HỆ SUY DIỄN MỜ VÀ ỨNG DỤNG TRONG CHUẨN ĐOÁN BỆNH</a:t>
            </a:r>
          </a:p>
          <a:p>
            <a:pPr algn="ctr"/>
            <a:r>
              <a:rPr lang="en-US" sz="2400" b="1" dirty="0" err="1" smtClean="0"/>
              <a:t>Nhóm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viên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thực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hiện</a:t>
            </a:r>
            <a:r>
              <a:rPr lang="en-US" sz="2400" b="1" dirty="0" smtClean="0"/>
              <a:t>:</a:t>
            </a:r>
          </a:p>
          <a:p>
            <a:pPr algn="ctr"/>
            <a:r>
              <a:rPr lang="en-US" sz="2400" b="1" dirty="0" smtClean="0"/>
              <a:t>                                                                   1. </a:t>
            </a:r>
            <a:r>
              <a:rPr lang="en-US" sz="2400" b="1" dirty="0" err="1" smtClean="0"/>
              <a:t>Vũ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Thị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Hường</a:t>
            </a:r>
            <a:r>
              <a:rPr lang="en-US" sz="2400" b="1" dirty="0" smtClean="0"/>
              <a:t> -57TH2</a:t>
            </a:r>
          </a:p>
          <a:p>
            <a:pPr algn="ctr"/>
            <a:r>
              <a:rPr lang="en-US" sz="2400" b="1" dirty="0" err="1" smtClean="0"/>
              <a:t>Giảng</a:t>
            </a:r>
            <a:r>
              <a:rPr lang="en-US" sz="2400" b="1" dirty="0" smtClean="0"/>
              <a:t> </a:t>
            </a:r>
            <a:r>
              <a:rPr lang="en-US" sz="2400" b="1" dirty="0" err="1"/>
              <a:t>viên</a:t>
            </a:r>
            <a:r>
              <a:rPr lang="en-US" sz="2400" b="1" dirty="0"/>
              <a:t> </a:t>
            </a:r>
            <a:r>
              <a:rPr lang="en-US" sz="2400" b="1" dirty="0" err="1"/>
              <a:t>hướng</a:t>
            </a:r>
            <a:r>
              <a:rPr lang="en-US" sz="2400" b="1" dirty="0"/>
              <a:t> </a:t>
            </a:r>
            <a:r>
              <a:rPr lang="en-US" sz="2400" b="1" dirty="0" err="1"/>
              <a:t>dẫn</a:t>
            </a:r>
            <a:r>
              <a:rPr lang="en-US" sz="2400" b="1" dirty="0"/>
              <a:t>: TS. </a:t>
            </a:r>
            <a:r>
              <a:rPr lang="en-US" sz="2400" b="1" dirty="0" err="1"/>
              <a:t>Trần</a:t>
            </a:r>
            <a:r>
              <a:rPr lang="en-US" sz="2400" b="1" dirty="0"/>
              <a:t> </a:t>
            </a:r>
            <a:r>
              <a:rPr lang="en-US" sz="2400" b="1" dirty="0" err="1"/>
              <a:t>Thị</a:t>
            </a:r>
            <a:r>
              <a:rPr lang="en-US" sz="2400" b="1" dirty="0"/>
              <a:t> </a:t>
            </a:r>
            <a:r>
              <a:rPr lang="en-US" sz="2400" b="1" dirty="0" err="1" smtClean="0"/>
              <a:t>Ngân</a:t>
            </a:r>
            <a:endParaRPr lang="en-US" sz="2400" b="1" dirty="0" smtClean="0"/>
          </a:p>
          <a:p>
            <a:pPr algn="ctr"/>
            <a:r>
              <a:rPr lang="en-US" sz="2400" b="1" dirty="0" err="1" smtClean="0"/>
              <a:t>Hà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Nội</a:t>
            </a:r>
            <a:r>
              <a:rPr lang="en-US" sz="2400" b="1" dirty="0" smtClean="0"/>
              <a:t>, 3/2018</a:t>
            </a:r>
          </a:p>
          <a:p>
            <a:pPr algn="ctr"/>
            <a:endParaRPr lang="en-US" sz="2600" b="1" dirty="0" smtClean="0"/>
          </a:p>
          <a:p>
            <a:pPr algn="ctr"/>
            <a:endParaRPr lang="en-US" sz="2800" b="1" dirty="0"/>
          </a:p>
          <a:p>
            <a:pPr algn="ctr"/>
            <a:endParaRPr lang="en-US" sz="2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7414"/>
            <a:ext cx="17907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5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" y="286603"/>
            <a:ext cx="10985863" cy="1450755"/>
          </a:xfrm>
        </p:spPr>
        <p:txBody>
          <a:bodyPr>
            <a:normAutofit/>
          </a:bodyPr>
          <a:lstStyle/>
          <a:p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suy</a:t>
            </a:r>
            <a:r>
              <a:rPr lang="en-US" b="1" dirty="0"/>
              <a:t> </a:t>
            </a:r>
            <a:r>
              <a:rPr lang="en-US" b="1" dirty="0" err="1"/>
              <a:t>diễn</a:t>
            </a:r>
            <a:r>
              <a:rPr lang="en-US" b="1" dirty="0"/>
              <a:t> </a:t>
            </a:r>
            <a:r>
              <a:rPr lang="en-US" b="1" dirty="0" err="1"/>
              <a:t>mờ</a:t>
            </a:r>
            <a:r>
              <a:rPr lang="en-US" b="1" dirty="0"/>
              <a:t> ( Fuzzy inference system –FIS)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59"/>
            <a:ext cx="10358846" cy="4585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B1: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Mờ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mờ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B2: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mờ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(AND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B3: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B4: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gộp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B5: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mờ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mờ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Sugeno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mamdani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Tsukamoto)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7781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err="1" smtClean="0"/>
              <a:t>Hệ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suy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diễn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mờ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Mamdani</a:t>
            </a:r>
            <a:endParaRPr lang="en-US" sz="4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- </a:t>
            </a:r>
            <a:r>
              <a:rPr lang="en-US" sz="2800" b="1" dirty="0" err="1" smtClean="0">
                <a:solidFill>
                  <a:schemeClr val="tx1"/>
                </a:solidFill>
              </a:rPr>
              <a:t>Đầu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vào</a:t>
            </a:r>
            <a:r>
              <a:rPr lang="en-US" sz="2800" b="1" dirty="0" smtClean="0">
                <a:solidFill>
                  <a:schemeClr val="tx1"/>
                </a:solidFill>
              </a:rPr>
              <a:t>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{A1, A2}, {B1, B2}.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{C1, C2}.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mờ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k:</a:t>
            </a: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/>
              <a:t>k: If x is A</a:t>
            </a:r>
            <a:r>
              <a:rPr lang="en-US" sz="2800" baseline="30000" dirty="0"/>
              <a:t>k</a:t>
            </a:r>
            <a:r>
              <a:rPr lang="en-US" sz="2800" baseline="-25000" dirty="0"/>
              <a:t>i</a:t>
            </a:r>
            <a:r>
              <a:rPr lang="en-US" sz="2800" dirty="0"/>
              <a:t> and y is </a:t>
            </a:r>
            <a:r>
              <a:rPr lang="en-US" sz="2800" dirty="0" err="1"/>
              <a:t>B</a:t>
            </a:r>
            <a:r>
              <a:rPr lang="en-US" sz="2800" baseline="30000" dirty="0" err="1"/>
              <a:t>k</a:t>
            </a:r>
            <a:r>
              <a:rPr lang="en-US" sz="2800" baseline="-25000" dirty="0" err="1"/>
              <a:t>j</a:t>
            </a:r>
            <a:r>
              <a:rPr lang="en-US" sz="2800" dirty="0"/>
              <a:t> then z is </a:t>
            </a:r>
            <a:r>
              <a:rPr lang="en-US" sz="2800" dirty="0" err="1"/>
              <a:t>C</a:t>
            </a:r>
            <a:r>
              <a:rPr lang="en-US" sz="2800" baseline="30000" dirty="0" err="1"/>
              <a:t>k</a:t>
            </a:r>
            <a:r>
              <a:rPr lang="en-US" sz="2800" baseline="-25000" dirty="0" err="1"/>
              <a:t>l</a:t>
            </a:r>
            <a:endParaRPr lang="en-US" sz="2800" dirty="0"/>
          </a:p>
          <a:p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i="1" dirty="0"/>
              <a:t>k = 1, ..., R; </a:t>
            </a:r>
            <a:r>
              <a:rPr lang="en-US" sz="2800" i="1" dirty="0" err="1"/>
              <a:t>i</a:t>
            </a:r>
            <a:r>
              <a:rPr lang="en-US" sz="2800" i="1" dirty="0"/>
              <a:t> = 1, ..., N; j = 1, ..., M </a:t>
            </a:r>
            <a:r>
              <a:rPr lang="en-US" sz="2800" i="1" dirty="0" err="1"/>
              <a:t>và</a:t>
            </a:r>
            <a:r>
              <a:rPr lang="en-US" sz="2800" i="1" dirty="0"/>
              <a:t> l = 1, ..., L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i="1" dirty="0"/>
              <a:t>N, M, L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hai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49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86604"/>
            <a:ext cx="10894423" cy="1137248"/>
          </a:xfrm>
        </p:spPr>
        <p:txBody>
          <a:bodyPr>
            <a:normAutofit/>
          </a:bodyPr>
          <a:lstStyle/>
          <a:p>
            <a:r>
              <a:rPr lang="en-US" sz="4400" b="1" dirty="0" err="1" smtClean="0"/>
              <a:t>Hệ</a:t>
            </a:r>
            <a:r>
              <a:rPr lang="en-US" sz="4400" b="1" dirty="0" smtClean="0"/>
              <a:t> </a:t>
            </a:r>
            <a:r>
              <a:rPr lang="en-US" sz="4400" b="1" dirty="0" err="1"/>
              <a:t>suy</a:t>
            </a:r>
            <a:r>
              <a:rPr lang="en-US" sz="4400" b="1" dirty="0"/>
              <a:t> </a:t>
            </a:r>
            <a:r>
              <a:rPr lang="en-US" sz="4400" b="1" dirty="0" err="1"/>
              <a:t>diễn</a:t>
            </a:r>
            <a:r>
              <a:rPr lang="en-US" sz="4400" b="1" dirty="0"/>
              <a:t> </a:t>
            </a:r>
            <a:r>
              <a:rPr lang="en-US" sz="4400" b="1" dirty="0" err="1"/>
              <a:t>mờ</a:t>
            </a:r>
            <a:r>
              <a:rPr lang="en-US" sz="4400" b="1" dirty="0"/>
              <a:t> </a:t>
            </a:r>
            <a:r>
              <a:rPr lang="en-US" sz="4400" b="1" dirty="0" err="1"/>
              <a:t>Mamdani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7" y="1541417"/>
            <a:ext cx="10894423" cy="4741817"/>
          </a:xfrm>
        </p:spPr>
        <p:txBody>
          <a:bodyPr>
            <a:normAutofit fontScale="92500" lnSpcReduction="10000"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algn="ctr"/>
            <a:r>
              <a:rPr lang="en-US" sz="2800" dirty="0" err="1" smtClean="0"/>
              <a:t>Hình</a:t>
            </a:r>
            <a:r>
              <a:rPr lang="en-US" sz="2800" dirty="0" smtClean="0"/>
              <a:t> 7: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suy</a:t>
            </a:r>
            <a:r>
              <a:rPr lang="en-US" sz="2800" dirty="0" smtClean="0"/>
              <a:t> </a:t>
            </a:r>
            <a:r>
              <a:rPr lang="en-US" sz="2800" dirty="0" err="1" smtClean="0"/>
              <a:t>diễn</a:t>
            </a:r>
            <a:r>
              <a:rPr lang="en-US" sz="2800" dirty="0" smtClean="0"/>
              <a:t> </a:t>
            </a:r>
            <a:r>
              <a:rPr lang="en-US" sz="2800" dirty="0" err="1" smtClean="0"/>
              <a:t>mờ</a:t>
            </a:r>
            <a:r>
              <a:rPr lang="en-US" sz="2800" dirty="0" smtClean="0"/>
              <a:t> </a:t>
            </a:r>
            <a:r>
              <a:rPr lang="en-US" sz="2800" dirty="0" err="1" smtClean="0"/>
              <a:t>Mamdani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hai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hai</a:t>
            </a:r>
            <a:r>
              <a:rPr lang="en-US" sz="2800" dirty="0" smtClean="0"/>
              <a:t> </a:t>
            </a:r>
            <a:r>
              <a:rPr lang="en-US" sz="2800" dirty="0" err="1" smtClean="0"/>
              <a:t>luật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9" y="1541417"/>
            <a:ext cx="949669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8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42097"/>
          </a:xfrm>
        </p:spPr>
        <p:txBody>
          <a:bodyPr/>
          <a:lstStyle/>
          <a:p>
            <a:r>
              <a:rPr lang="en-US" b="1" dirty="0" err="1" smtClean="0"/>
              <a:t>Thuật</a:t>
            </a:r>
            <a:r>
              <a:rPr lang="en-US" b="1" dirty="0" smtClean="0"/>
              <a:t> </a:t>
            </a:r>
            <a:r>
              <a:rPr lang="en-US" b="1" dirty="0" err="1" smtClean="0"/>
              <a:t>toán</a:t>
            </a:r>
            <a:r>
              <a:rPr lang="en-US" b="1" dirty="0" smtClean="0"/>
              <a:t>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cụm</a:t>
            </a:r>
            <a:r>
              <a:rPr lang="en-US" b="1" dirty="0" smtClean="0"/>
              <a:t> </a:t>
            </a:r>
            <a:r>
              <a:rPr lang="en-US" b="1" dirty="0" err="1" smtClean="0"/>
              <a:t>mờ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28700"/>
            <a:ext cx="10058400" cy="5280660"/>
          </a:xfrm>
        </p:spPr>
        <p:txBody>
          <a:bodyPr>
            <a:noAutofit/>
          </a:bodyPr>
          <a:lstStyle/>
          <a:p>
            <a:r>
              <a:rPr lang="en-US" sz="2800" dirty="0" smtClean="0"/>
              <a:t>- </a:t>
            </a:r>
            <a:r>
              <a:rPr lang="en-US" sz="2800" dirty="0" err="1" smtClean="0"/>
              <a:t>Quá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nhóm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điểm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cùng</a:t>
            </a:r>
            <a:r>
              <a:rPr lang="en-US" sz="2800" dirty="0" smtClean="0"/>
              <a:t> 1 </a:t>
            </a:r>
            <a:r>
              <a:rPr lang="en-US" sz="2800" dirty="0" err="1" smtClean="0"/>
              <a:t>cụm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tương</a:t>
            </a:r>
            <a:r>
              <a:rPr lang="en-US" sz="2800" dirty="0" smtClean="0"/>
              <a:t> </a:t>
            </a:r>
            <a:r>
              <a:rPr lang="en-US" sz="2800" dirty="0" err="1" smtClean="0"/>
              <a:t>đồng</a:t>
            </a:r>
            <a:r>
              <a:rPr lang="en-US" sz="2800" dirty="0" smtClean="0"/>
              <a:t> </a:t>
            </a:r>
            <a:r>
              <a:rPr lang="en-US" sz="2800" dirty="0" err="1" smtClean="0"/>
              <a:t>lớn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tiêu</a:t>
            </a:r>
            <a:r>
              <a:rPr lang="en-US" sz="2800" dirty="0" smtClean="0"/>
              <a:t> </a:t>
            </a:r>
            <a:r>
              <a:rPr lang="en-US" sz="2800" dirty="0" err="1" smtClean="0"/>
              <a:t>chí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 smtClean="0"/>
              <a:t>đó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algn="ctr"/>
            <a:r>
              <a:rPr lang="en-US" sz="2800" dirty="0" err="1" smtClean="0"/>
              <a:t>Hình</a:t>
            </a:r>
            <a:r>
              <a:rPr lang="en-US" sz="2800" dirty="0" smtClean="0"/>
              <a:t> 8: </a:t>
            </a:r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phỏng</a:t>
            </a:r>
            <a:r>
              <a:rPr lang="en-US" sz="2800" dirty="0" smtClean="0"/>
              <a:t> </a:t>
            </a:r>
            <a:r>
              <a:rPr lang="en-US" sz="2800" dirty="0" err="1" smtClean="0"/>
              <a:t>thuật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cụm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90837"/>
            <a:ext cx="10058400" cy="350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1473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Thuật</a:t>
            </a:r>
            <a:r>
              <a:rPr lang="en-US" b="1" dirty="0" smtClean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cụm</a:t>
            </a:r>
            <a:r>
              <a:rPr lang="en-US" b="1" dirty="0"/>
              <a:t> </a:t>
            </a:r>
            <a:r>
              <a:rPr lang="en-US" b="1" dirty="0" err="1" smtClean="0"/>
              <a:t>mờ</a:t>
            </a:r>
            <a:r>
              <a:rPr lang="en-US" b="1" dirty="0" smtClean="0"/>
              <a:t> FCM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295471"/>
              </p:ext>
            </p:extLst>
          </p:nvPr>
        </p:nvGraphicFramePr>
        <p:xfrm>
          <a:off x="731838" y="901700"/>
          <a:ext cx="10933112" cy="545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6556">
                  <a:extLst>
                    <a:ext uri="{9D8B030D-6E8A-4147-A177-3AD203B41FA5}">
                      <a16:colId xmlns:a16="http://schemas.microsoft.com/office/drawing/2014/main" val="3904099691"/>
                    </a:ext>
                  </a:extLst>
                </a:gridCol>
                <a:gridCol w="5466556">
                  <a:extLst>
                    <a:ext uri="{9D8B030D-6E8A-4147-A177-3AD203B41FA5}">
                      <a16:colId xmlns:a16="http://schemas.microsoft.com/office/drawing/2014/main" val="1039433786"/>
                    </a:ext>
                  </a:extLst>
                </a:gridCol>
              </a:tblGrid>
              <a:tr h="1037544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Thuật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toán</a:t>
                      </a:r>
                      <a:r>
                        <a:rPr lang="en-US" sz="2800" baseline="0" dirty="0" smtClean="0"/>
                        <a:t> FCM ( </a:t>
                      </a:r>
                      <a:r>
                        <a:rPr lang="en-US" sz="2800" baseline="0" dirty="0" err="1" smtClean="0"/>
                        <a:t>Phân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hoạc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tập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dữ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liệu</a:t>
                      </a:r>
                      <a:r>
                        <a:rPr lang="en-US" sz="2800" baseline="0" dirty="0" smtClean="0"/>
                        <a:t> ban </a:t>
                      </a:r>
                      <a:r>
                        <a:rPr lang="en-US" sz="2800" baseline="0" dirty="0" err="1" smtClean="0"/>
                        <a:t>đầu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thành</a:t>
                      </a:r>
                      <a:r>
                        <a:rPr lang="en-US" sz="2800" baseline="0" dirty="0" smtClean="0"/>
                        <a:t> C </a:t>
                      </a:r>
                      <a:r>
                        <a:rPr lang="en-US" sz="2800" baseline="0" dirty="0" err="1" smtClean="0"/>
                        <a:t>cụm</a:t>
                      </a:r>
                      <a:r>
                        <a:rPr lang="en-US" sz="2800" baseline="0" dirty="0" smtClean="0"/>
                        <a:t>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Thuật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toán</a:t>
                      </a:r>
                      <a:r>
                        <a:rPr lang="en-US" sz="2800" baseline="0" dirty="0" smtClean="0"/>
                        <a:t> FKNN (</a:t>
                      </a:r>
                      <a:r>
                        <a:rPr lang="en-US" sz="2800" baseline="0" dirty="0" err="1" smtClean="0"/>
                        <a:t>thuật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toán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lười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không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tham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số</a:t>
                      </a:r>
                      <a:r>
                        <a:rPr lang="en-US" sz="2800" baseline="0" dirty="0" smtClean="0"/>
                        <a:t>)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495176"/>
                  </a:ext>
                </a:extLst>
              </a:tr>
              <a:tr h="4415836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Đầu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vào</a:t>
                      </a:r>
                      <a:r>
                        <a:rPr lang="en-US" sz="2800" baseline="0" dirty="0" smtClean="0"/>
                        <a:t>: </a:t>
                      </a:r>
                      <a:r>
                        <a:rPr lang="en-US" sz="2800" baseline="0" dirty="0" err="1" smtClean="0"/>
                        <a:t>Tập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dữ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liệu</a:t>
                      </a:r>
                      <a:r>
                        <a:rPr lang="en-US" sz="2800" baseline="0" dirty="0" smtClean="0"/>
                        <a:t> X (N </a:t>
                      </a:r>
                      <a:r>
                        <a:rPr lang="en-US" sz="2800" baseline="0" dirty="0" err="1" smtClean="0"/>
                        <a:t>phần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tử</a:t>
                      </a:r>
                      <a:r>
                        <a:rPr lang="en-US" sz="2800" baseline="0" dirty="0" smtClean="0"/>
                        <a:t>) </a:t>
                      </a:r>
                      <a:r>
                        <a:rPr lang="en-US" sz="2800" baseline="0" dirty="0" err="1" smtClean="0"/>
                        <a:t>có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không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gian</a:t>
                      </a:r>
                      <a:r>
                        <a:rPr lang="en-US" sz="2800" baseline="0" dirty="0" smtClean="0"/>
                        <a:t> r </a:t>
                      </a:r>
                      <a:r>
                        <a:rPr lang="en-US" sz="2800" baseline="0" dirty="0" err="1" smtClean="0"/>
                        <a:t>chiều</a:t>
                      </a:r>
                      <a:r>
                        <a:rPr lang="en-US" sz="2800" baseline="0" dirty="0" smtClean="0"/>
                        <a:t>,</a:t>
                      </a:r>
                    </a:p>
                    <a:p>
                      <a:r>
                        <a:rPr lang="en-US" sz="2800" baseline="0" dirty="0" smtClean="0"/>
                        <a:t>C </a:t>
                      </a:r>
                      <a:r>
                        <a:rPr lang="en-US" sz="2800" baseline="0" dirty="0" err="1" smtClean="0"/>
                        <a:t>là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số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cụm</a:t>
                      </a:r>
                      <a:r>
                        <a:rPr lang="en-US" sz="2800" baseline="0" dirty="0" smtClean="0"/>
                        <a:t>, m </a:t>
                      </a:r>
                      <a:r>
                        <a:rPr lang="en-US" sz="2800" baseline="0" dirty="0" err="1" smtClean="0"/>
                        <a:t>là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tham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số</a:t>
                      </a:r>
                      <a:r>
                        <a:rPr lang="en-US" sz="2800" baseline="0" dirty="0" smtClean="0"/>
                        <a:t>. </a:t>
                      </a:r>
                      <a:r>
                        <a:rPr lang="en-US" sz="2800" baseline="0" dirty="0" err="1" smtClean="0"/>
                        <a:t>MaxStep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là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số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lần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lặp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lớn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nhất</a:t>
                      </a:r>
                      <a:r>
                        <a:rPr lang="en-US" sz="2800" baseline="0" dirty="0" smtClean="0"/>
                        <a:t>.</a:t>
                      </a:r>
                    </a:p>
                    <a:p>
                      <a:r>
                        <a:rPr lang="en-US" sz="2800" baseline="0" dirty="0" err="1" smtClean="0"/>
                        <a:t>Đầu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ra</a:t>
                      </a:r>
                      <a:r>
                        <a:rPr lang="en-US" sz="2800" baseline="0" dirty="0" smtClean="0"/>
                        <a:t>: Ma </a:t>
                      </a:r>
                      <a:r>
                        <a:rPr lang="en-US" sz="2800" baseline="0" dirty="0" err="1" smtClean="0"/>
                        <a:t>trận</a:t>
                      </a:r>
                      <a:r>
                        <a:rPr lang="en-US" sz="2800" baseline="0" dirty="0" smtClean="0"/>
                        <a:t> U </a:t>
                      </a:r>
                      <a:r>
                        <a:rPr lang="en-US" sz="2800" baseline="0" dirty="0" err="1" smtClean="0"/>
                        <a:t>và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tập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hợp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tâm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cụm</a:t>
                      </a:r>
                      <a:r>
                        <a:rPr lang="en-US" sz="2800" baseline="0" dirty="0" smtClean="0"/>
                        <a:t> V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800" dirty="0" err="1" smtClean="0"/>
                        <a:t>Đầu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vào</a:t>
                      </a:r>
                      <a:r>
                        <a:rPr lang="en-US" sz="2800" baseline="0" dirty="0" smtClean="0"/>
                        <a:t>: </a:t>
                      </a:r>
                      <a:r>
                        <a:rPr lang="en-US" sz="2800" baseline="0" dirty="0" err="1" smtClean="0"/>
                        <a:t>Tập</a:t>
                      </a:r>
                      <a:r>
                        <a:rPr lang="en-US" sz="2800" baseline="0" dirty="0" smtClean="0"/>
                        <a:t> k </a:t>
                      </a:r>
                      <a:r>
                        <a:rPr lang="en-US" sz="2800" baseline="0" dirty="0" err="1" smtClean="0"/>
                        <a:t>dữ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liệu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gần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nhất</a:t>
                      </a:r>
                      <a:r>
                        <a:rPr lang="en-US" sz="2800" baseline="0" dirty="0" smtClean="0"/>
                        <a:t> (</a:t>
                      </a:r>
                      <a:r>
                        <a:rPr lang="en-US" sz="2800" baseline="0" dirty="0" err="1" smtClean="0"/>
                        <a:t>đối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tượng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được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gán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cho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một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lớp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thông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dụng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nhát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theo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các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láng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giềng</a:t>
                      </a:r>
                      <a:r>
                        <a:rPr lang="en-US" sz="2800" baseline="0" dirty="0" smtClean="0"/>
                        <a:t> k </a:t>
                      </a:r>
                      <a:r>
                        <a:rPr lang="en-US" sz="2800" baseline="0" dirty="0" err="1" smtClean="0"/>
                        <a:t>gần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nhất</a:t>
                      </a:r>
                      <a:r>
                        <a:rPr lang="en-US" sz="2800" baseline="0" dirty="0" smtClean="0"/>
                        <a:t>).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800" baseline="0" dirty="0" smtClean="0"/>
                        <a:t>-  </a:t>
                      </a:r>
                      <a:r>
                        <a:rPr lang="en-US" sz="2800" baseline="0" dirty="0" err="1" smtClean="0"/>
                        <a:t>Đầu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ra</a:t>
                      </a:r>
                      <a:r>
                        <a:rPr lang="en-US" sz="2800" baseline="0" dirty="0" smtClean="0"/>
                        <a:t>: </a:t>
                      </a:r>
                      <a:r>
                        <a:rPr lang="en-US" sz="2800" baseline="0" dirty="0" err="1" smtClean="0"/>
                        <a:t>Là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một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lớp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thành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viên</a:t>
                      </a:r>
                      <a:r>
                        <a:rPr lang="en-US" sz="2800" baseline="0" dirty="0" smtClean="0"/>
                        <a:t>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800" baseline="0" dirty="0" smtClean="0"/>
                        <a:t>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800" baseline="0" dirty="0" smtClean="0"/>
                        <a:t>(</a:t>
                      </a:r>
                      <a:r>
                        <a:rPr lang="en-US" sz="2800" baseline="0" dirty="0" err="1" smtClean="0"/>
                        <a:t>Nhược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điểm</a:t>
                      </a:r>
                      <a:r>
                        <a:rPr lang="en-US" sz="2800" baseline="0" dirty="0" smtClean="0"/>
                        <a:t>: </a:t>
                      </a:r>
                      <a:r>
                        <a:rPr lang="en-US" sz="2800" baseline="0" dirty="0" err="1" smtClean="0">
                          <a:solidFill>
                            <a:srgbClr val="FF0000"/>
                          </a:solidFill>
                        </a:rPr>
                        <a:t>Khó</a:t>
                      </a:r>
                      <a:r>
                        <a:rPr lang="en-US" sz="2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FF0000"/>
                          </a:solidFill>
                        </a:rPr>
                        <a:t>xác</a:t>
                      </a:r>
                      <a:r>
                        <a:rPr lang="en-US" sz="2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FF0000"/>
                          </a:solidFill>
                        </a:rPr>
                        <a:t>định</a:t>
                      </a:r>
                      <a:r>
                        <a:rPr lang="en-US" sz="2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FF0000"/>
                          </a:solidFill>
                        </a:rPr>
                        <a:t>danh</a:t>
                      </a:r>
                      <a:r>
                        <a:rPr lang="en-US" sz="2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FF0000"/>
                          </a:solidFill>
                        </a:rPr>
                        <a:t>giới</a:t>
                      </a:r>
                      <a:r>
                        <a:rPr lang="en-US" sz="2800" baseline="0" dirty="0" smtClean="0">
                          <a:solidFill>
                            <a:srgbClr val="FF0000"/>
                          </a:solidFill>
                        </a:rPr>
                        <a:t>).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625654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365760" y="-7516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78038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suy</a:t>
            </a:r>
            <a:r>
              <a:rPr lang="en-US" b="1" dirty="0" smtClean="0"/>
              <a:t> </a:t>
            </a:r>
            <a:r>
              <a:rPr lang="en-US" b="1" dirty="0" err="1" smtClean="0"/>
              <a:t>diễn</a:t>
            </a:r>
            <a:r>
              <a:rPr lang="en-US" b="1" dirty="0" smtClean="0"/>
              <a:t> </a:t>
            </a:r>
            <a:r>
              <a:rPr lang="en-US" b="1" dirty="0" err="1" smtClean="0"/>
              <a:t>cho</a:t>
            </a:r>
            <a:r>
              <a:rPr lang="en-US" b="1" dirty="0" smtClean="0"/>
              <a:t> </a:t>
            </a: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toán</a:t>
            </a:r>
            <a:r>
              <a:rPr lang="en-US" b="1" dirty="0" smtClean="0"/>
              <a:t> </a:t>
            </a:r>
            <a:r>
              <a:rPr lang="en-US" b="1" dirty="0" err="1" smtClean="0"/>
              <a:t>chuẩn</a:t>
            </a:r>
            <a:r>
              <a:rPr lang="en-US" b="1" dirty="0" smtClean="0"/>
              <a:t> </a:t>
            </a:r>
            <a:r>
              <a:rPr lang="en-US" b="1" dirty="0" err="1" smtClean="0"/>
              <a:t>đoán</a:t>
            </a:r>
            <a:r>
              <a:rPr lang="en-US" b="1" dirty="0" smtClean="0"/>
              <a:t> </a:t>
            </a:r>
            <a:r>
              <a:rPr lang="en-US" b="1" dirty="0" err="1" smtClean="0"/>
              <a:t>bệnh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58983"/>
            <a:ext cx="10058400" cy="5199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- </a:t>
            </a:r>
            <a:r>
              <a:rPr lang="en-US" sz="2800" dirty="0" err="1" smtClean="0">
                <a:solidFill>
                  <a:schemeClr val="tx1"/>
                </a:solidFill>
              </a:rPr>
              <a:t>Nhằm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hỗ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trợ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sỹ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trong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nghiên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cứu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này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giả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đề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xuất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hướng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nghiên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cứu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để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xây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dựng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một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hệ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tư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vấn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bài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toán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chuẩn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đoán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bệnh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ung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thư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dựa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kho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dữ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liệu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WBCd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từ</a:t>
            </a:r>
            <a:r>
              <a:rPr lang="en-US" sz="2800" dirty="0" smtClean="0">
                <a:solidFill>
                  <a:schemeClr val="tx1"/>
                </a:solidFill>
              </a:rPr>
              <a:t> UCI.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- </a:t>
            </a:r>
            <a:r>
              <a:rPr lang="en-US" sz="2800" dirty="0" err="1" smtClean="0">
                <a:solidFill>
                  <a:schemeClr val="tx1"/>
                </a:solidFill>
              </a:rPr>
              <a:t>Dữ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liệu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được</a:t>
            </a:r>
            <a:r>
              <a:rPr lang="en-US" sz="2800" dirty="0" smtClean="0">
                <a:solidFill>
                  <a:schemeClr val="tx1"/>
                </a:solidFill>
              </a:rPr>
              <a:t> chia </a:t>
            </a:r>
            <a:r>
              <a:rPr lang="en-US" sz="2800" dirty="0" err="1" smtClean="0">
                <a:solidFill>
                  <a:schemeClr val="tx1"/>
                </a:solidFill>
              </a:rPr>
              <a:t>làm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hai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phần</a:t>
            </a:r>
            <a:r>
              <a:rPr lang="en-US" sz="2800" dirty="0" smtClean="0">
                <a:solidFill>
                  <a:schemeClr val="tx1"/>
                </a:solidFill>
              </a:rPr>
              <a:t>:  Training </a:t>
            </a:r>
            <a:r>
              <a:rPr lang="en-US" sz="2800" dirty="0" err="1" smtClean="0">
                <a:solidFill>
                  <a:schemeClr val="tx1"/>
                </a:solidFill>
              </a:rPr>
              <a:t>và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Testing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3749040"/>
            <a:ext cx="1257300" cy="151722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Input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668634" y="3762102"/>
            <a:ext cx="1701170" cy="151722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Dental feature extraction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354580" y="4507653"/>
            <a:ext cx="314054" cy="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</p:cNvCxnSpPr>
          <p:nvPr/>
        </p:nvCxnSpPr>
        <p:spPr>
          <a:xfrm>
            <a:off x="4369804" y="4520715"/>
            <a:ext cx="226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96496" y="3667759"/>
            <a:ext cx="571500" cy="3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96494" y="3667759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26432" y="5496559"/>
            <a:ext cx="670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82963" y="3559386"/>
            <a:ext cx="1485900" cy="8669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Data Testing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7347043" y="3559386"/>
            <a:ext cx="1485900" cy="8669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Fuzzy Data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>
            <a:off x="5167996" y="5116283"/>
            <a:ext cx="1485900" cy="8669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r>
              <a:rPr 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Training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96846" y="4867454"/>
            <a:ext cx="1485900" cy="116806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Rule-base Model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9680938" y="4015618"/>
            <a:ext cx="1631769" cy="1517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Diagnosis Result and accuracy</a:t>
            </a:r>
            <a:endParaRPr lang="en-US" sz="28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739350" y="3992879"/>
            <a:ext cx="876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3"/>
          </p:cNvCxnSpPr>
          <p:nvPr/>
        </p:nvCxnSpPr>
        <p:spPr>
          <a:xfrm>
            <a:off x="6653896" y="5549776"/>
            <a:ext cx="693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832943" y="3992879"/>
            <a:ext cx="5519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016910" y="5451487"/>
            <a:ext cx="367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367708" y="3992879"/>
            <a:ext cx="17136" cy="1503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9367708" y="4636301"/>
            <a:ext cx="313230" cy="3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1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Bộ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dữ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liệu</a:t>
            </a:r>
            <a:r>
              <a:rPr lang="en-US" sz="4400" b="1" dirty="0" smtClean="0"/>
              <a:t> WBCD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0731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-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đưa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bởi</a:t>
            </a:r>
            <a:r>
              <a:rPr lang="en-US" sz="2800" dirty="0" smtClean="0"/>
              <a:t> </a:t>
            </a:r>
            <a:r>
              <a:rPr lang="en-US" sz="2800" dirty="0" err="1" smtClean="0"/>
              <a:t>tiến</a:t>
            </a:r>
            <a:r>
              <a:rPr lang="en-US" sz="2800" dirty="0" smtClean="0"/>
              <a:t> </a:t>
            </a:r>
            <a:r>
              <a:rPr lang="en-US" sz="2800" dirty="0" err="1" smtClean="0"/>
              <a:t>sĩ</a:t>
            </a:r>
            <a:r>
              <a:rPr lang="en-US" sz="2800" dirty="0" smtClean="0"/>
              <a:t> William </a:t>
            </a:r>
            <a:r>
              <a:rPr lang="en-US" sz="2800" dirty="0" err="1" smtClean="0"/>
              <a:t>H.Wolberg</a:t>
            </a:r>
            <a:r>
              <a:rPr lang="en-US" sz="2800" dirty="0" smtClean="0"/>
              <a:t>, </a:t>
            </a:r>
            <a:r>
              <a:rPr lang="en-US" sz="2800" dirty="0" err="1" smtClean="0"/>
              <a:t>phòng</a:t>
            </a:r>
            <a:r>
              <a:rPr lang="en-US" sz="2800" dirty="0" smtClean="0"/>
              <a:t> </a:t>
            </a:r>
            <a:r>
              <a:rPr lang="en-US" sz="2800" dirty="0" err="1" smtClean="0"/>
              <a:t>phẫu</a:t>
            </a:r>
            <a:r>
              <a:rPr lang="en-US" sz="2800" dirty="0" smtClean="0"/>
              <a:t> </a:t>
            </a:r>
            <a:r>
              <a:rPr lang="en-US" sz="2800" dirty="0" err="1" smtClean="0"/>
              <a:t>thuật</a:t>
            </a:r>
            <a:r>
              <a:rPr lang="en-US" sz="2800" dirty="0" smtClean="0"/>
              <a:t> </a:t>
            </a:r>
            <a:r>
              <a:rPr lang="en-US" sz="2800" dirty="0" err="1" smtClean="0"/>
              <a:t>tổng</a:t>
            </a:r>
            <a:r>
              <a:rPr lang="en-US" sz="2800" dirty="0" smtClean="0"/>
              <a:t> </a:t>
            </a:r>
            <a:r>
              <a:rPr lang="en-US" sz="2800" dirty="0" err="1" smtClean="0"/>
              <a:t>quát</a:t>
            </a:r>
            <a:r>
              <a:rPr lang="en-US" sz="2800" dirty="0" smtClean="0"/>
              <a:t>, …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chia </a:t>
            </a:r>
            <a:r>
              <a:rPr lang="en-US" sz="2800" dirty="0" err="1" smtClean="0"/>
              <a:t>làm</a:t>
            </a:r>
            <a:r>
              <a:rPr lang="en-US" sz="2800" dirty="0" smtClean="0"/>
              <a:t> 2 </a:t>
            </a:r>
            <a:r>
              <a:rPr lang="en-US" sz="2800" dirty="0" err="1" smtClean="0"/>
              <a:t>nhãn</a:t>
            </a:r>
            <a:r>
              <a:rPr lang="en-US" sz="2800" dirty="0" smtClean="0"/>
              <a:t> </a:t>
            </a:r>
            <a:r>
              <a:rPr lang="en-US" sz="2800" dirty="0" err="1" smtClean="0"/>
              <a:t>chuẩn</a:t>
            </a:r>
            <a:r>
              <a:rPr lang="en-US" sz="2800" dirty="0" smtClean="0"/>
              <a:t> </a:t>
            </a:r>
            <a:r>
              <a:rPr lang="en-US" sz="2800" dirty="0" err="1" smtClean="0"/>
              <a:t>đoán</a:t>
            </a:r>
            <a:r>
              <a:rPr lang="en-US" sz="2800" dirty="0" smtClean="0"/>
              <a:t>: B= “</a:t>
            </a:r>
            <a:r>
              <a:rPr lang="en-US" sz="2800" dirty="0" err="1" smtClean="0"/>
              <a:t>Lành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”, M=“</a:t>
            </a:r>
            <a:r>
              <a:rPr lang="en-US" sz="2800" dirty="0" err="1" smtClean="0"/>
              <a:t>Ác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”.</a:t>
            </a:r>
          </a:p>
          <a:p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ghi</a:t>
            </a:r>
            <a:r>
              <a:rPr lang="en-US" sz="2800" dirty="0" smtClean="0"/>
              <a:t> WBCD 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</a:rPr>
              <a:t>tìm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hiểu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kỹ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lại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cái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số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lượng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trường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hợp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3679805"/>
            <a:ext cx="9692640" cy="212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96377"/>
          </a:xfrm>
        </p:spPr>
        <p:txBody>
          <a:bodyPr>
            <a:normAutofit/>
          </a:bodyPr>
          <a:lstStyle/>
          <a:p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982980"/>
            <a:ext cx="10058400" cy="5440679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-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 chia </a:t>
            </a:r>
            <a:r>
              <a:rPr lang="en-US" sz="2800" dirty="0" err="1" smtClean="0"/>
              <a:t>đoạn</a:t>
            </a:r>
            <a:r>
              <a:rPr lang="en-US" sz="2800" dirty="0" smtClean="0"/>
              <a:t>,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tâm</a:t>
            </a:r>
            <a:r>
              <a:rPr lang="en-US" sz="2800" dirty="0" smtClean="0"/>
              <a:t> </a:t>
            </a:r>
            <a:r>
              <a:rPr lang="en-US" sz="2800" dirty="0" err="1" smtClean="0"/>
              <a:t>cụm</a:t>
            </a:r>
            <a:r>
              <a:rPr lang="en-US" sz="2800" dirty="0" smtClean="0"/>
              <a:t> </a:t>
            </a:r>
            <a:r>
              <a:rPr lang="en-US" sz="2800" dirty="0" err="1" smtClean="0"/>
              <a:t>nằm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</a:t>
            </a:r>
            <a:r>
              <a:rPr lang="en-US" sz="2800" dirty="0" err="1" smtClean="0"/>
              <a:t>đoạn</a:t>
            </a:r>
            <a:r>
              <a:rPr lang="en-US" sz="2800" dirty="0" smtClean="0"/>
              <a:t> </a:t>
            </a:r>
            <a:r>
              <a:rPr lang="en-US" sz="2800" dirty="0" err="1" smtClean="0"/>
              <a:t>đó</a:t>
            </a:r>
            <a:r>
              <a:rPr lang="en-US" sz="2800" dirty="0" smtClean="0"/>
              <a:t>,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gần</a:t>
            </a:r>
            <a:r>
              <a:rPr lang="en-US" sz="2800" dirty="0" smtClean="0"/>
              <a:t> </a:t>
            </a:r>
            <a:r>
              <a:rPr lang="en-US" sz="2800" dirty="0" err="1" smtClean="0"/>
              <a:t>cụm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 smtClean="0"/>
              <a:t>thì</a:t>
            </a:r>
            <a:r>
              <a:rPr lang="en-US" sz="2800" dirty="0" smtClean="0"/>
              <a:t> </a:t>
            </a:r>
            <a:r>
              <a:rPr lang="en-US" sz="2800" dirty="0" err="1" smtClean="0"/>
              <a:t>cụm</a:t>
            </a:r>
            <a:r>
              <a:rPr lang="en-US" sz="2800" dirty="0" smtClean="0"/>
              <a:t>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mang</a:t>
            </a:r>
            <a:r>
              <a:rPr lang="en-US" sz="2800" dirty="0" smtClean="0"/>
              <a:t> </a:t>
            </a:r>
            <a:r>
              <a:rPr lang="en-US" sz="2800" dirty="0" err="1" smtClean="0"/>
              <a:t>nhãn</a:t>
            </a:r>
            <a:r>
              <a:rPr lang="en-US" sz="2800" dirty="0" smtClean="0"/>
              <a:t> </a:t>
            </a:r>
            <a:r>
              <a:rPr lang="en-US" sz="2800" dirty="0" err="1" smtClean="0"/>
              <a:t>đó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- </a:t>
            </a:r>
            <a:r>
              <a:rPr lang="en-US" sz="2800" dirty="0" err="1" smtClean="0"/>
              <a:t>Biến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b="1" dirty="0" smtClean="0"/>
              <a:t> </a:t>
            </a:r>
            <a:r>
              <a:rPr lang="en-US" sz="2800" dirty="0" err="1"/>
              <a:t>g</a:t>
            </a:r>
            <a:r>
              <a:rPr lang="en-US" sz="2800" dirty="0" err="1" smtClean="0"/>
              <a:t>ồm</a:t>
            </a:r>
            <a:r>
              <a:rPr lang="en-US" sz="2800" dirty="0" smtClean="0"/>
              <a:t> 9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gán</a:t>
            </a:r>
            <a:r>
              <a:rPr lang="en-US" sz="2800" dirty="0" smtClean="0"/>
              <a:t> </a:t>
            </a:r>
            <a:r>
              <a:rPr lang="en-US" sz="2800" dirty="0" err="1" smtClean="0"/>
              <a:t>nhãn</a:t>
            </a:r>
            <a:r>
              <a:rPr lang="en-US" sz="2800" dirty="0" smtClean="0"/>
              <a:t> </a:t>
            </a:r>
            <a:r>
              <a:rPr lang="en-US" sz="2800" dirty="0" err="1" smtClean="0"/>
              <a:t>tương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</a:p>
          <a:p>
            <a:r>
              <a:rPr lang="en-US" sz="2800" b="1" dirty="0" smtClean="0"/>
              <a:t>-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mạnh</a:t>
            </a:r>
            <a:r>
              <a:rPr lang="en-US" sz="2800" dirty="0" smtClean="0"/>
              <a:t> </a:t>
            </a:r>
            <a:r>
              <a:rPr lang="en-US" sz="2800" dirty="0" err="1" smtClean="0"/>
              <a:t>cảu</a:t>
            </a:r>
            <a:r>
              <a:rPr lang="en-US" sz="2800" dirty="0" smtClean="0"/>
              <a:t> </a:t>
            </a:r>
            <a:r>
              <a:rPr lang="en-US" sz="2800" dirty="0" err="1" smtClean="0"/>
              <a:t>luật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dựa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hàm</a:t>
            </a:r>
            <a:r>
              <a:rPr lang="en-US" sz="2800" dirty="0" smtClean="0"/>
              <a:t> Gauss,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nhỏ</a:t>
            </a:r>
            <a:r>
              <a:rPr lang="en-US" sz="2800" dirty="0" smtClean="0"/>
              <a:t> </a:t>
            </a:r>
            <a:r>
              <a:rPr lang="en-US" sz="2800" dirty="0" err="1" smtClean="0"/>
              <a:t>nhất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mạnh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luật</a:t>
            </a:r>
            <a:r>
              <a:rPr lang="en-US" sz="2800" dirty="0" smtClean="0"/>
              <a:t>,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giữ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r>
              <a:rPr lang="en-US" sz="2800" dirty="0" smtClean="0"/>
              <a:t>,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luật</a:t>
            </a:r>
            <a:r>
              <a:rPr lang="en-US" sz="2800" dirty="0" smtClean="0"/>
              <a:t> &lt;0,5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</a:t>
            </a:r>
            <a:r>
              <a:rPr lang="en-US" sz="2800" dirty="0" err="1" smtClean="0"/>
              <a:t>loại</a:t>
            </a:r>
            <a:r>
              <a:rPr lang="en-US" sz="2800" dirty="0" smtClean="0"/>
              <a:t> </a:t>
            </a:r>
            <a:r>
              <a:rPr lang="en-US" sz="2800" dirty="0" err="1" smtClean="0"/>
              <a:t>bỏ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algn="ctr"/>
            <a:r>
              <a:rPr lang="en-US" sz="2800" dirty="0" err="1" smtClean="0"/>
              <a:t>Hình</a:t>
            </a:r>
            <a:r>
              <a:rPr lang="en-US" sz="2800" dirty="0" smtClean="0"/>
              <a:t> 8: </a:t>
            </a:r>
            <a:r>
              <a:rPr lang="en-US" sz="2800" dirty="0" err="1" smtClean="0"/>
              <a:t>Hàm</a:t>
            </a:r>
            <a:r>
              <a:rPr lang="en-US" sz="2800" dirty="0" smtClean="0"/>
              <a:t> Gauss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đặc</a:t>
            </a:r>
            <a:r>
              <a:rPr lang="en-US" sz="2800" dirty="0" smtClean="0"/>
              <a:t> </a:t>
            </a:r>
            <a:r>
              <a:rPr lang="en-US" sz="2800" dirty="0" err="1" smtClean="0"/>
              <a:t>trưng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r>
              <a:rPr lang="en-US" sz="2800" b="1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474721"/>
            <a:ext cx="10058399" cy="201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284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88" y="286603"/>
            <a:ext cx="10226992" cy="696377"/>
          </a:xfrm>
        </p:spPr>
        <p:txBody>
          <a:bodyPr>
            <a:normAutofit/>
          </a:bodyPr>
          <a:lstStyle/>
          <a:p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mờ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77" y="982980"/>
            <a:ext cx="11273246" cy="587502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Đầu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vào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Bộ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dữ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liệu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đã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được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xây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dựng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được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chia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thành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2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phần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training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và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testing.</a:t>
            </a:r>
          </a:p>
          <a:p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Đầu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Kết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quả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so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khớp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giữa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hai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phần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đưa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ngôn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ngữ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biểu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thị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Các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bước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B1: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Nạp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dữ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liệu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training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vào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từng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luật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B2: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Với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từng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thuộc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tính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đưa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vào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hàm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thuộc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của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luật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ta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tính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được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độ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thuộc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của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từng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thuộc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tính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B3: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Từ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độ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thuộc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ta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lấy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giá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trị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nhỏ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nhất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làm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độ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mạnh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của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mỗi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luật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trong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từng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bản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ghi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=&gt; KL: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Dữ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liệu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Training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được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sử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dụng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cho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quá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trình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xây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dựng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mô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hình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suy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diễn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Testing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được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sử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dụng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để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kiểm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tính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hiệu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quả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của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mô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hình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suy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diễn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05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1142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27909"/>
            <a:ext cx="10058400" cy="506838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err="1" smtClean="0"/>
              <a:t>Hình</a:t>
            </a:r>
            <a:r>
              <a:rPr lang="en-US" sz="2800" dirty="0" smtClean="0"/>
              <a:t> 9: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tối</a:t>
            </a:r>
            <a:r>
              <a:rPr lang="en-US" sz="2800" dirty="0" smtClean="0"/>
              <a:t> </a:t>
            </a:r>
            <a:r>
              <a:rPr lang="en-US" sz="2800" dirty="0" err="1" smtClean="0"/>
              <a:t>ưu</a:t>
            </a:r>
            <a:r>
              <a:rPr lang="en-US" sz="2800" dirty="0" smtClean="0"/>
              <a:t> </a:t>
            </a:r>
            <a:r>
              <a:rPr lang="en-US" sz="2800" dirty="0" err="1" smtClean="0"/>
              <a:t>tham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khử</a:t>
            </a:r>
            <a:r>
              <a:rPr lang="en-US" sz="2800" dirty="0" smtClean="0"/>
              <a:t> </a:t>
            </a:r>
            <a:r>
              <a:rPr lang="en-US" sz="2800" dirty="0" err="1" smtClean="0"/>
              <a:t>mử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49" y="1227909"/>
            <a:ext cx="7968341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4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8684"/>
            <a:ext cx="10058400" cy="744261"/>
          </a:xfrm>
        </p:spPr>
        <p:txBody>
          <a:bodyPr>
            <a:normAutofit/>
          </a:bodyPr>
          <a:lstStyle/>
          <a:p>
            <a:r>
              <a:rPr lang="en-US" sz="4400" b="1" dirty="0" err="1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Nội</a:t>
            </a:r>
            <a:r>
              <a:rPr lang="en-US" sz="4400" b="1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 dung:</a:t>
            </a:r>
            <a:endParaRPr lang="en-US" sz="4400" b="1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616332"/>
              </p:ext>
            </p:extLst>
          </p:nvPr>
        </p:nvGraphicFramePr>
        <p:xfrm>
          <a:off x="1097280" y="1845733"/>
          <a:ext cx="10058400" cy="4202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46620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93557"/>
          </a:xfrm>
        </p:spPr>
        <p:txBody>
          <a:bodyPr/>
          <a:lstStyle/>
          <a:p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suy</a:t>
            </a:r>
            <a:r>
              <a:rPr lang="en-US" b="1" dirty="0" smtClean="0"/>
              <a:t> </a:t>
            </a:r>
            <a:r>
              <a:rPr lang="en-US" b="1" dirty="0" err="1" smtClean="0"/>
              <a:t>diễn</a:t>
            </a:r>
            <a:r>
              <a:rPr lang="en-US" b="1" dirty="0" smtClean="0"/>
              <a:t> </a:t>
            </a:r>
            <a:r>
              <a:rPr lang="en-US" b="1" dirty="0" err="1" smtClean="0"/>
              <a:t>mờ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80160"/>
            <a:ext cx="10058400" cy="500634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 smtClean="0"/>
              <a:t>Hình</a:t>
            </a:r>
            <a:r>
              <a:rPr lang="en-US" sz="2800" dirty="0" smtClean="0"/>
              <a:t> 10: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tối</a:t>
            </a:r>
            <a:r>
              <a:rPr lang="en-US" sz="2800" dirty="0" smtClean="0"/>
              <a:t> </a:t>
            </a:r>
            <a:r>
              <a:rPr lang="en-US" sz="2800" dirty="0" err="1" smtClean="0"/>
              <a:t>ưu</a:t>
            </a:r>
            <a:r>
              <a:rPr lang="en-US" sz="2800" dirty="0" smtClean="0"/>
              <a:t>  </a:t>
            </a:r>
            <a:r>
              <a:rPr lang="en-US" sz="2800" dirty="0" err="1" smtClean="0"/>
              <a:t>tham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hàm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40" y="1587917"/>
            <a:ext cx="6445567" cy="4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6803"/>
          </a:xfrm>
        </p:spPr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72046"/>
            <a:ext cx="10058400" cy="46503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2014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laptop Lenovo core i3.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Hold-out (chia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2/3)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4-fold (chia 4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559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b="1" dirty="0" err="1" smtClean="0"/>
              <a:t>Tiêu</a:t>
            </a:r>
            <a:r>
              <a:rPr lang="en-US" b="1" dirty="0" smtClean="0"/>
              <a:t> </a:t>
            </a:r>
            <a:r>
              <a:rPr lang="en-US" b="1" dirty="0" err="1" smtClean="0"/>
              <a:t>chuẩn</a:t>
            </a:r>
            <a:r>
              <a:rPr lang="en-US" b="1" dirty="0" smtClean="0"/>
              <a:t> </a:t>
            </a:r>
            <a:r>
              <a:rPr lang="en-US" b="1" dirty="0" err="1" smtClean="0"/>
              <a:t>đánh</a:t>
            </a:r>
            <a:r>
              <a:rPr lang="en-US" b="1" dirty="0" smtClean="0"/>
              <a:t> </a:t>
            </a:r>
            <a:r>
              <a:rPr lang="en-US" b="1" dirty="0" err="1" smtClean="0"/>
              <a:t>đánh</a:t>
            </a:r>
            <a:r>
              <a:rPr lang="en-US" b="1" dirty="0" smtClean="0"/>
              <a:t> </a:t>
            </a:r>
            <a:r>
              <a:rPr lang="en-US" b="1" dirty="0" err="1" smtClean="0"/>
              <a:t>giá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22693508"/>
                  </p:ext>
                </p:extLst>
              </p:nvPr>
            </p:nvGraphicFramePr>
            <p:xfrm>
              <a:off x="1096963" y="1045031"/>
              <a:ext cx="10058400" cy="57021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800">
                      <a:extLst>
                        <a:ext uri="{9D8B030D-6E8A-4147-A177-3AD203B41FA5}">
                          <a16:colId xmlns:a16="http://schemas.microsoft.com/office/drawing/2014/main" val="3815518384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3381046894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1396468223"/>
                        </a:ext>
                      </a:extLst>
                    </a:gridCol>
                  </a:tblGrid>
                  <a:tr h="719819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MSE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MAE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Accuracy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4960495"/>
                      </a:ext>
                    </a:extLst>
                  </a:tr>
                  <a:tr h="4982315">
                    <a:tc>
                      <a:txBody>
                        <a:bodyPr/>
                        <a:lstStyle/>
                        <a:p>
                          <a:r>
                            <a:rPr lang="en-US" sz="2000" i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Giá</a:t>
                          </a:r>
                          <a:r>
                            <a:rPr lang="en-US" sz="2000" i="1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2000" i="1" kern="1200" baseline="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trị</a:t>
                          </a:r>
                          <a:r>
                            <a:rPr lang="en-US" sz="2000" i="1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2000" i="1" kern="1200" baseline="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được</a:t>
                          </a:r>
                          <a:r>
                            <a:rPr lang="en-US" sz="2000" i="1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2000" i="1" kern="1200" baseline="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tính</a:t>
                          </a:r>
                          <a:r>
                            <a:rPr lang="en-US" sz="2000" i="1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2000" i="1" kern="1200" baseline="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theo</a:t>
                          </a:r>
                          <a:r>
                            <a:rPr lang="en-US" sz="2000" i="1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2000" i="1" kern="1200" baseline="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công</a:t>
                          </a:r>
                          <a:r>
                            <a:rPr lang="en-US" sz="2000" i="1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2000" i="1" kern="1200" baseline="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thức</a:t>
                          </a:r>
                          <a:r>
                            <a:rPr lang="en-US" sz="2000" i="1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:</a:t>
                          </a:r>
                          <a:endParaRPr lang="en-US" sz="2000" i="1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𝑀𝑆𝐸</m:t>
                                </m:r>
                                <m:r>
                                  <a:rPr lang="en-US" sz="20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2000" dirty="0" smtClean="0"/>
                        </a:p>
                        <a:p>
                          <a:r>
                            <a:rPr lang="en-US" sz="2000" dirty="0" err="1" smtClean="0"/>
                            <a:t>Trong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baseline="0" dirty="0" err="1" smtClean="0"/>
                            <a:t>đó</a:t>
                          </a:r>
                          <a:r>
                            <a:rPr lang="en-US" sz="2000" baseline="0" dirty="0" smtClean="0"/>
                            <a:t> :</a:t>
                          </a:r>
                        </a:p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20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 </m:t>
                                  </m:r>
                                  <m:r>
                                    <a:rPr lang="vi-VN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là tập hợp các giá trị kết quả </a:t>
                          </a:r>
                          <a:endParaRPr lang="en-US" sz="200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 </a:t>
                          </a:r>
                          <a14:m>
                            <m:oMath xmlns:m="http://schemas.openxmlformats.org/officeDocument/2006/math">
                              <m:r>
                                <a:rPr lang="vi-VN" sz="20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oMath>
                          </a14:m>
                          <a:r>
                            <a:rPr lang="vi-VN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là tập hợp các giá trị nhãn đầu ra của bộ testing. </a:t>
                          </a:r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 </a:t>
                          </a:r>
                          <a:r>
                            <a:rPr lang="vi-VN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MSE </a:t>
                          </a:r>
                          <a:r>
                            <a:rPr lang="vi-VN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là giá trị bình phương trung bình của sai số. Giá trị MSE càng nhỏ thì kết quả càng chính xác.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Giá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baseline="0" dirty="0" err="1" smtClean="0"/>
                            <a:t>trị</a:t>
                          </a:r>
                          <a:r>
                            <a:rPr lang="en-US" sz="2000" baseline="0" dirty="0" smtClean="0"/>
                            <a:t> MAE </a:t>
                          </a:r>
                          <a:r>
                            <a:rPr lang="en-US" sz="2000" baseline="0" dirty="0" err="1" smtClean="0"/>
                            <a:t>đo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baseline="0" dirty="0" err="1" smtClean="0"/>
                            <a:t>độ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baseline="0" dirty="0" err="1" smtClean="0"/>
                            <a:t>sai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baseline="0" dirty="0" err="1" smtClean="0"/>
                            <a:t>số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baseline="0" dirty="0" err="1" smtClean="0"/>
                            <a:t>của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baseline="0" dirty="0" err="1" smtClean="0"/>
                            <a:t>kết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baseline="0" dirty="0" err="1" smtClean="0"/>
                            <a:t>quả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baseline="0" dirty="0" err="1" smtClean="0"/>
                            <a:t>sự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baseline="0" dirty="0" err="1" smtClean="0"/>
                            <a:t>đoán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baseline="0" dirty="0" err="1" smtClean="0"/>
                            <a:t>với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baseline="0" dirty="0" err="1" smtClean="0"/>
                            <a:t>kết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baseline="0" dirty="0" err="1" smtClean="0"/>
                            <a:t>quả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baseline="0" dirty="0" err="1" smtClean="0"/>
                            <a:t>thực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baseline="0" dirty="0" err="1" smtClean="0"/>
                            <a:t>tế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baseline="0" dirty="0" err="1" smtClean="0"/>
                            <a:t>theo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baseline="0" dirty="0" err="1" smtClean="0"/>
                            <a:t>công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baseline="0" dirty="0" err="1" smtClean="0"/>
                            <a:t>thức</a:t>
                          </a:r>
                          <a:r>
                            <a:rPr lang="en-US" sz="2000" baseline="0" dirty="0" smtClean="0"/>
                            <a:t>: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𝑀𝐴𝐸</m:t>
                                </m:r>
                                <m:r>
                                  <a:rPr lang="en-US" sz="20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sz="2000" dirty="0" smtClean="0"/>
                        </a:p>
                        <a:p>
                          <a:r>
                            <a:rPr lang="en-US" sz="2000" dirty="0" err="1" smtClean="0"/>
                            <a:t>Trong</a:t>
                          </a:r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err="1" smtClean="0"/>
                            <a:t>đó</a:t>
                          </a:r>
                          <a:r>
                            <a:rPr lang="en-US" sz="200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 </m:t>
                                  </m:r>
                                  <m:r>
                                    <a:rPr lang="vi-VN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vi-VN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vi-VN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là giá trị dự đoán và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vi-VN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vi-VN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vi-VN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là giá trị thực</a:t>
                          </a:r>
                          <a:r>
                            <a:rPr lang="vi-VN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US" sz="200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sz="200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vi-VN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Giống </a:t>
                          </a:r>
                          <a:r>
                            <a:rPr lang="vi-VN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với MSE, giá trị MAE càng nhỏ thì kết quả càng chính xác.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Tính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baseline="0" dirty="0" err="1" smtClean="0"/>
                            <a:t>tỷ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baseline="0" dirty="0" err="1" smtClean="0"/>
                            <a:t>lệ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baseline="0" dirty="0" err="1" smtClean="0"/>
                            <a:t>dự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baseline="0" dirty="0" err="1" smtClean="0"/>
                            <a:t>đoán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baseline="0" dirty="0" err="1" smtClean="0"/>
                            <a:t>đúng</a:t>
                          </a:r>
                          <a:r>
                            <a:rPr lang="en-US" sz="2000" baseline="0" dirty="0" smtClean="0"/>
                            <a:t> so </a:t>
                          </a:r>
                          <a:r>
                            <a:rPr lang="en-US" sz="2000" baseline="0" dirty="0" err="1" smtClean="0"/>
                            <a:t>với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baseline="0" dirty="0" err="1" smtClean="0"/>
                            <a:t>tổng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baseline="0" dirty="0" err="1" smtClean="0"/>
                            <a:t>số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baseline="0" dirty="0" err="1" smtClean="0"/>
                            <a:t>lần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baseline="0" dirty="0" err="1" smtClean="0"/>
                            <a:t>dự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baseline="0" dirty="0" err="1" smtClean="0"/>
                            <a:t>đoán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baseline="0" dirty="0" err="1" smtClean="0"/>
                            <a:t>theo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baseline="0" dirty="0" err="1" smtClean="0"/>
                            <a:t>công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baseline="0" dirty="0" err="1" smtClean="0"/>
                            <a:t>thức</a:t>
                          </a:r>
                          <a:r>
                            <a:rPr lang="en-US" sz="2000" baseline="0" dirty="0" smtClean="0"/>
                            <a:t>: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𝐴𝑐𝑐𝑢𝑟𝑎𝑐𝑦</m:t>
                                </m:r>
                                <m:r>
                                  <a:rPr lang="en-US" sz="20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 smtClean="0"/>
                        </a:p>
                        <a:p>
                          <a:endParaRPr lang="en-US" sz="2000" dirty="0" smtClean="0"/>
                        </a:p>
                        <a:p>
                          <a:pPr lvl="0"/>
                          <a:r>
                            <a:rPr lang="en-US" sz="2000" dirty="0" err="1" smtClean="0"/>
                            <a:t>Trong</a:t>
                          </a:r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err="1" smtClean="0"/>
                            <a:t>đó</a:t>
                          </a:r>
                          <a:r>
                            <a:rPr lang="en-US" sz="2000" dirty="0" smtClean="0"/>
                            <a:t>:</a:t>
                          </a:r>
                        </a:p>
                        <a:p>
                          <a:pPr lvl="0"/>
                          <a:r>
                            <a:rPr lang="en-US" sz="2000" baseline="0" dirty="0" smtClean="0"/>
                            <a:t>+ </a:t>
                          </a:r>
                          <a:r>
                            <a:rPr lang="fr-F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là </a:t>
                          </a:r>
                          <a:r>
                            <a:rPr lang="fr-FR" sz="20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kết</a:t>
                          </a:r>
                          <a:r>
                            <a:rPr lang="fr-F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fr-FR" sz="20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quả</a:t>
                          </a:r>
                          <a:r>
                            <a:rPr lang="fr-F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fr-FR" sz="20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dự</a:t>
                          </a:r>
                          <a:r>
                            <a:rPr lang="fr-F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fr-FR" sz="20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đoán</a:t>
                          </a:r>
                          <a:r>
                            <a:rPr lang="fr-F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fr-FR" sz="20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true</a:t>
                          </a:r>
                          <a:r>
                            <a:rPr lang="fr-F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positive, </a:t>
                          </a:r>
                          <a:endParaRPr lang="en-US" sz="200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vl="0"/>
                          <a:r>
                            <a:rPr lang="fr-F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 b là </a:t>
                          </a:r>
                          <a:r>
                            <a:rPr lang="fr-FR" sz="20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kết</a:t>
                          </a:r>
                          <a:r>
                            <a:rPr lang="fr-F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fr-FR" sz="20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quả</a:t>
                          </a:r>
                          <a:r>
                            <a:rPr lang="fr-F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fr-FR" sz="20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dự</a:t>
                          </a:r>
                          <a:r>
                            <a:rPr lang="fr-F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fr-FR" sz="20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đoán</a:t>
                          </a:r>
                          <a:r>
                            <a:rPr lang="fr-F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false positive,</a:t>
                          </a:r>
                          <a:endParaRPr lang="en-US" sz="200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vl="0"/>
                          <a:r>
                            <a:rPr lang="fr-F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 c là </a:t>
                          </a:r>
                          <a:r>
                            <a:rPr lang="fr-FR" sz="20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kết</a:t>
                          </a:r>
                          <a:r>
                            <a:rPr lang="fr-F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fr-FR" sz="20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quả</a:t>
                          </a:r>
                          <a:r>
                            <a:rPr lang="fr-F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fr-FR" sz="20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dự</a:t>
                          </a:r>
                          <a:r>
                            <a:rPr lang="fr-F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fr-FR" sz="20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đoán</a:t>
                          </a:r>
                          <a:r>
                            <a:rPr lang="fr-F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false </a:t>
                          </a:r>
                          <a:r>
                            <a:rPr lang="fr-FR" sz="20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negative</a:t>
                          </a:r>
                          <a:r>
                            <a:rPr lang="fr-F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</a:t>
                          </a:r>
                          <a:endParaRPr lang="en-US" sz="200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vl="0"/>
                          <a:r>
                            <a:rPr lang="fr-F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 d là </a:t>
                          </a:r>
                          <a:r>
                            <a:rPr lang="fr-FR" sz="20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kết</a:t>
                          </a:r>
                          <a:r>
                            <a:rPr lang="fr-F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fr-FR" sz="20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quả</a:t>
                          </a:r>
                          <a:r>
                            <a:rPr lang="fr-F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fr-FR" sz="20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dự</a:t>
                          </a:r>
                          <a:r>
                            <a:rPr lang="fr-F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fr-FR" sz="20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đoán</a:t>
                          </a:r>
                          <a:r>
                            <a:rPr lang="fr-F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fr-FR" sz="20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true</a:t>
                          </a:r>
                          <a:r>
                            <a:rPr lang="fr-F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fr-FR" sz="20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negative</a:t>
                          </a:r>
                          <a:r>
                            <a:rPr lang="fr-F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</a:t>
                          </a:r>
                          <a:endParaRPr lang="en-US" sz="200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66289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22693508"/>
                  </p:ext>
                </p:extLst>
              </p:nvPr>
            </p:nvGraphicFramePr>
            <p:xfrm>
              <a:off x="1096963" y="1045031"/>
              <a:ext cx="10058400" cy="57021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800">
                      <a:extLst>
                        <a:ext uri="{9D8B030D-6E8A-4147-A177-3AD203B41FA5}">
                          <a16:colId xmlns:a16="http://schemas.microsoft.com/office/drawing/2014/main" val="3815518384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3381046894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1396468223"/>
                        </a:ext>
                      </a:extLst>
                    </a:gridCol>
                  </a:tblGrid>
                  <a:tr h="719819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MSE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MAE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Accuracy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4960495"/>
                      </a:ext>
                    </a:extLst>
                  </a:tr>
                  <a:tr h="49823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" t="-15037" r="-201091" b="-2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5037" r="-100726" b="-2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64" t="-15037" r="-909" b="-2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66289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25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35" y="286604"/>
            <a:ext cx="11578313" cy="693110"/>
          </a:xfrm>
        </p:spPr>
        <p:txBody>
          <a:bodyPr>
            <a:norm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ô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endParaRPr lang="en-US" sz="44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97280" y="1410789"/>
            <a:ext cx="10058400" cy="489269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 11: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endParaRPr lang="en-US" dirty="0"/>
          </a:p>
        </p:txBody>
      </p:sp>
      <p:pic>
        <p:nvPicPr>
          <p:cNvPr id="11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11" y="1704705"/>
            <a:ext cx="9052560" cy="37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phỏng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110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 12: 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FIS </a:t>
            </a:r>
            <a:r>
              <a:rPr lang="en-US" dirty="0" err="1" smtClean="0"/>
              <a:t>và</a:t>
            </a:r>
            <a:r>
              <a:rPr lang="en-US" dirty="0" smtClean="0"/>
              <a:t> FKNN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55" y="1845734"/>
            <a:ext cx="8492836" cy="343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7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8179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KẾT LUẬN: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20800"/>
            <a:ext cx="10058400" cy="5067300"/>
          </a:xfrm>
        </p:spPr>
        <p:txBody>
          <a:bodyPr>
            <a:noAutofit/>
          </a:bodyPr>
          <a:lstStyle/>
          <a:p>
            <a:r>
              <a:rPr lang="en-US" sz="2800" dirty="0" smtClean="0"/>
              <a:t>_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suy</a:t>
            </a:r>
            <a:r>
              <a:rPr lang="en-US" sz="2800" dirty="0" smtClean="0"/>
              <a:t> </a:t>
            </a:r>
            <a:r>
              <a:rPr lang="en-US" sz="2800" dirty="0" err="1" smtClean="0"/>
              <a:t>diễn</a:t>
            </a:r>
            <a:r>
              <a:rPr lang="en-US" sz="2800" dirty="0"/>
              <a:t> </a:t>
            </a:r>
            <a:r>
              <a:rPr lang="en-US" sz="2800" dirty="0" err="1" smtClean="0"/>
              <a:t>Mamdani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suy</a:t>
            </a:r>
            <a:r>
              <a:rPr lang="en-US" sz="2800" dirty="0" smtClean="0"/>
              <a:t> </a:t>
            </a:r>
            <a:r>
              <a:rPr lang="en-US" sz="2800" dirty="0" err="1" smtClean="0"/>
              <a:t>diễn</a:t>
            </a:r>
            <a:r>
              <a:rPr lang="en-US" sz="2800" dirty="0" smtClean="0"/>
              <a:t> </a:t>
            </a:r>
            <a:r>
              <a:rPr lang="en-US" sz="2800" dirty="0" err="1" smtClean="0"/>
              <a:t>tường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chính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/>
              <a:t>.</a:t>
            </a:r>
            <a:endParaRPr lang="en-US" sz="2800" dirty="0" smtClean="0"/>
          </a:p>
          <a:p>
            <a:r>
              <a:rPr lang="en-US" sz="2800" dirty="0" smtClean="0"/>
              <a:t>_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đích</a:t>
            </a:r>
            <a:r>
              <a:rPr lang="en-US" sz="2800" dirty="0"/>
              <a:t> </a:t>
            </a:r>
            <a:r>
              <a:rPr lang="en-US" sz="2800" dirty="0" err="1" smtClean="0"/>
              <a:t>tối</a:t>
            </a:r>
            <a:r>
              <a:rPr lang="en-US" sz="2800" dirty="0" smtClean="0"/>
              <a:t> </a:t>
            </a:r>
            <a:r>
              <a:rPr lang="en-US" sz="2800" dirty="0" err="1" smtClean="0"/>
              <a:t>ưu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thì</a:t>
            </a:r>
            <a:r>
              <a:rPr lang="en-US" sz="2800" dirty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WBCD </a:t>
            </a:r>
            <a:r>
              <a:rPr lang="en-US" sz="2800" dirty="0" err="1" smtClean="0"/>
              <a:t>đáp</a:t>
            </a:r>
            <a:r>
              <a:rPr lang="en-US" sz="2800" dirty="0" smtClean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-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tiễn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y </a:t>
            </a:r>
            <a:r>
              <a:rPr lang="en-US" sz="2800" dirty="0" err="1" smtClean="0"/>
              <a:t>học</a:t>
            </a:r>
            <a:r>
              <a:rPr lang="en-US" sz="2800" dirty="0" smtClean="0"/>
              <a:t>,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chuẩn</a:t>
            </a:r>
            <a:r>
              <a:rPr lang="en-US" sz="2800" dirty="0" smtClean="0"/>
              <a:t> </a:t>
            </a:r>
            <a:r>
              <a:rPr lang="en-US" sz="2800" dirty="0" err="1" smtClean="0"/>
              <a:t>đoán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bác</a:t>
            </a:r>
            <a:r>
              <a:rPr lang="en-US" sz="2800" dirty="0" smtClean="0"/>
              <a:t> </a:t>
            </a:r>
            <a:r>
              <a:rPr lang="en-US" sz="2800" dirty="0" err="1" smtClean="0"/>
              <a:t>sỹ</a:t>
            </a:r>
            <a:r>
              <a:rPr lang="en-US" sz="2800" dirty="0" smtClean="0"/>
              <a:t> </a:t>
            </a:r>
            <a:r>
              <a:rPr lang="en-US" sz="2800" dirty="0" err="1" smtClean="0"/>
              <a:t>đưa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khám</a:t>
            </a:r>
            <a:r>
              <a:rPr lang="en-US" sz="2800" dirty="0" smtClean="0"/>
              <a:t> </a:t>
            </a:r>
            <a:r>
              <a:rPr lang="en-US" sz="2800" dirty="0" err="1" smtClean="0"/>
              <a:t>nghiệm</a:t>
            </a:r>
            <a:r>
              <a:rPr lang="en-US" sz="2800" dirty="0" smtClean="0"/>
              <a:t> </a:t>
            </a:r>
            <a:r>
              <a:rPr lang="en-US" sz="2800" dirty="0" err="1" smtClean="0"/>
              <a:t>cận</a:t>
            </a:r>
            <a:r>
              <a:rPr lang="en-US" sz="2800" dirty="0" smtClean="0"/>
              <a:t> </a:t>
            </a:r>
            <a:r>
              <a:rPr lang="en-US" sz="2800" dirty="0" err="1" smtClean="0"/>
              <a:t>lâm</a:t>
            </a:r>
            <a:r>
              <a:rPr lang="en-US" sz="2800" dirty="0" smtClean="0"/>
              <a:t> </a:t>
            </a:r>
            <a:r>
              <a:rPr lang="en-US" sz="2800" dirty="0" err="1" smtClean="0"/>
              <a:t>sàn</a:t>
            </a:r>
            <a:r>
              <a:rPr lang="en-US" sz="2800" dirty="0" smtClean="0"/>
              <a:t> </a:t>
            </a:r>
            <a:r>
              <a:rPr lang="en-US" sz="2800" dirty="0" err="1" smtClean="0"/>
              <a:t>hiểu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32376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1497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THANKS FOR LISTENING ! (</a:t>
            </a:r>
            <a:r>
              <a:rPr lang="en-US" dirty="0" err="1" smtClean="0">
                <a:solidFill>
                  <a:srgbClr val="C00000"/>
                </a:solidFill>
              </a:rPr>
              <a:t>ảnh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hình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nền</a:t>
            </a:r>
            <a:r>
              <a:rPr lang="en-US" dirty="0" smtClean="0">
                <a:solidFill>
                  <a:srgbClr val="C00000"/>
                </a:solidFill>
              </a:rPr>
              <a:t>).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Content Placeholder 4" descr="Free illustration: &lt;strong&gt;Thank&lt;/strong&gt; You, Text, Message, Note - Free ...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46" y="1846263"/>
            <a:ext cx="5363633" cy="4022725"/>
          </a:xfrm>
        </p:spPr>
      </p:pic>
    </p:spTree>
    <p:extLst>
      <p:ext uri="{BB962C8B-B14F-4D97-AF65-F5344CB8AC3E}">
        <p14:creationId xmlns:p14="http://schemas.microsoft.com/office/powerpoint/2010/main" val="176617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Lý</a:t>
            </a:r>
            <a:r>
              <a:rPr lang="en-US" sz="4400" b="1" dirty="0" smtClean="0"/>
              <a:t> do </a:t>
            </a:r>
            <a:r>
              <a:rPr lang="en-US" sz="4400" b="1" dirty="0" err="1" smtClean="0"/>
              <a:t>chọn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đề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tài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 </a:t>
            </a:r>
            <a:r>
              <a:rPr lang="en-US" sz="2800" dirty="0" err="1" smtClean="0"/>
              <a:t>Vấn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nghệ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r>
              <a:rPr lang="en-US" sz="2800" dirty="0" smtClean="0"/>
              <a:t> </a:t>
            </a:r>
            <a:r>
              <a:rPr lang="en-US" sz="2800" dirty="0" err="1" smtClean="0"/>
              <a:t>khám</a:t>
            </a:r>
            <a:r>
              <a:rPr lang="en-US" sz="2800" dirty="0" smtClean="0"/>
              <a:t> </a:t>
            </a:r>
            <a:r>
              <a:rPr lang="en-US" sz="2800" dirty="0" err="1" smtClean="0"/>
              <a:t>bệnh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chăm</a:t>
            </a:r>
            <a:r>
              <a:rPr lang="en-US" sz="2800" dirty="0" smtClean="0"/>
              <a:t> </a:t>
            </a:r>
            <a:r>
              <a:rPr lang="en-US" sz="2800" dirty="0" err="1" smtClean="0"/>
              <a:t>sóc</a:t>
            </a:r>
            <a:r>
              <a:rPr lang="en-US" sz="2800" dirty="0" smtClean="0"/>
              <a:t> </a:t>
            </a:r>
            <a:r>
              <a:rPr lang="en-US" sz="2800" dirty="0" err="1" smtClean="0"/>
              <a:t>sức</a:t>
            </a:r>
            <a:r>
              <a:rPr lang="en-US" sz="2800" dirty="0" smtClean="0"/>
              <a:t> </a:t>
            </a:r>
            <a:r>
              <a:rPr lang="en-US" sz="2800" dirty="0" err="1" smtClean="0"/>
              <a:t>khỏe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khuynh</a:t>
            </a:r>
            <a:r>
              <a:rPr lang="en-US" sz="2800" dirty="0" smtClean="0"/>
              <a:t> </a:t>
            </a:r>
            <a:r>
              <a:rPr lang="en-US" sz="2800" dirty="0" err="1" smtClean="0"/>
              <a:t>hướng</a:t>
            </a:r>
            <a:r>
              <a:rPr lang="en-US" sz="2800" dirty="0" smtClean="0"/>
              <a:t> </a:t>
            </a:r>
            <a:r>
              <a:rPr lang="en-US" sz="2800" dirty="0" err="1" smtClean="0"/>
              <a:t>toàn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kỷ</a:t>
            </a:r>
            <a:r>
              <a:rPr lang="en-US" sz="2800" dirty="0" smtClean="0"/>
              <a:t> 21.</a:t>
            </a:r>
          </a:p>
          <a:p>
            <a:r>
              <a:rPr lang="en-US" sz="2800" dirty="0" smtClean="0"/>
              <a:t>- </a:t>
            </a:r>
            <a:r>
              <a:rPr lang="en-US" sz="2800" dirty="0" err="1" smtClean="0"/>
              <a:t>Chuẩn</a:t>
            </a:r>
            <a:r>
              <a:rPr lang="en-US" sz="2800" dirty="0" smtClean="0"/>
              <a:t> </a:t>
            </a:r>
            <a:r>
              <a:rPr lang="en-US" sz="2800" dirty="0" err="1" smtClean="0"/>
              <a:t>đoán</a:t>
            </a:r>
            <a:r>
              <a:rPr lang="en-US" sz="2800" dirty="0" smtClean="0"/>
              <a:t> </a:t>
            </a:r>
            <a:r>
              <a:rPr lang="en-US" sz="2800" dirty="0" err="1" smtClean="0"/>
              <a:t>bệnh</a:t>
            </a:r>
            <a:r>
              <a:rPr lang="en-US" sz="2800" dirty="0" smtClean="0"/>
              <a:t> </a:t>
            </a:r>
            <a:r>
              <a:rPr lang="en-US" sz="2800" dirty="0" err="1" smtClean="0"/>
              <a:t>lâm</a:t>
            </a:r>
            <a:r>
              <a:rPr lang="en-US" sz="2800" dirty="0" smtClean="0"/>
              <a:t> </a:t>
            </a:r>
            <a:r>
              <a:rPr lang="en-US" sz="2800" dirty="0" err="1" smtClean="0"/>
              <a:t>sàn</a:t>
            </a:r>
            <a:r>
              <a:rPr lang="en-US" sz="2800" dirty="0" smtClean="0"/>
              <a:t> </a:t>
            </a:r>
            <a:r>
              <a:rPr lang="en-US" sz="2800" dirty="0" err="1" smtClean="0"/>
              <a:t>chính</a:t>
            </a:r>
            <a:r>
              <a:rPr lang="en-US" sz="2800" dirty="0" smtClean="0"/>
              <a:t> </a:t>
            </a:r>
            <a:r>
              <a:rPr lang="en-US" sz="2800" dirty="0" err="1" smtClean="0"/>
              <a:t>sác</a:t>
            </a:r>
            <a:r>
              <a:rPr lang="en-US" sz="2800" dirty="0" smtClean="0"/>
              <a:t> </a:t>
            </a:r>
            <a:r>
              <a:rPr lang="en-US" sz="2800" dirty="0" err="1" smtClean="0"/>
              <a:t>góp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giảm</a:t>
            </a:r>
            <a:r>
              <a:rPr lang="en-US" sz="2800" dirty="0" smtClean="0"/>
              <a:t> </a:t>
            </a:r>
            <a:r>
              <a:rPr lang="en-US" sz="2800" dirty="0" err="1" smtClean="0"/>
              <a:t>mức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nguy</a:t>
            </a:r>
            <a:r>
              <a:rPr lang="en-US" sz="2800" dirty="0" smtClean="0"/>
              <a:t> </a:t>
            </a:r>
            <a:r>
              <a:rPr lang="en-US" sz="2800" dirty="0" err="1" smtClean="0"/>
              <a:t>hiểm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bệnh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-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cụ</a:t>
            </a:r>
            <a:r>
              <a:rPr lang="en-US" sz="2800" dirty="0" smtClean="0"/>
              <a:t> FIS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giới</a:t>
            </a:r>
            <a:r>
              <a:rPr lang="en-US" sz="2800" dirty="0" smtClean="0"/>
              <a:t> </a:t>
            </a:r>
            <a:r>
              <a:rPr lang="en-US" sz="2800" dirty="0" err="1" smtClean="0"/>
              <a:t>thiệu</a:t>
            </a:r>
            <a:r>
              <a:rPr lang="en-US" sz="2800" dirty="0" smtClean="0"/>
              <a:t> </a:t>
            </a:r>
            <a:r>
              <a:rPr lang="en-US" sz="2800" dirty="0" err="1" smtClean="0"/>
              <a:t>năm</a:t>
            </a:r>
            <a:r>
              <a:rPr lang="en-US" sz="2800" dirty="0" smtClean="0"/>
              <a:t> 1975 </a:t>
            </a:r>
            <a:r>
              <a:rPr lang="en-US" sz="2800" dirty="0" err="1" smtClean="0"/>
              <a:t>mang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</a:t>
            </a:r>
            <a:r>
              <a:rPr lang="en-US" sz="2800" dirty="0" err="1" smtClean="0"/>
              <a:t>phản</a:t>
            </a:r>
            <a:r>
              <a:rPr lang="en-US" sz="2800" dirty="0" smtClean="0"/>
              <a:t> </a:t>
            </a:r>
            <a:r>
              <a:rPr lang="en-US" sz="2800" dirty="0" err="1" smtClean="0"/>
              <a:t>hồi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 smtClean="0"/>
              <a:t> </a:t>
            </a:r>
            <a:r>
              <a:rPr lang="en-US" sz="2800" dirty="0" err="1" smtClean="0"/>
              <a:t>cực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nghệ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trong</a:t>
            </a:r>
            <a:r>
              <a:rPr lang="en-US" sz="2800" dirty="0" smtClean="0"/>
              <a:t> y </a:t>
            </a:r>
            <a:r>
              <a:rPr lang="en-US" sz="2800" dirty="0" err="1" smtClean="0"/>
              <a:t>khoa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618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7790"/>
            <a:ext cx="10058400" cy="809673"/>
          </a:xfrm>
        </p:spPr>
        <p:txBody>
          <a:bodyPr/>
          <a:lstStyle/>
          <a:p>
            <a:r>
              <a:rPr lang="en-US" sz="4400" b="1" dirty="0" err="1" smtClean="0"/>
              <a:t>Tổng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quan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cơ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sở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lý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thuyết</a:t>
            </a:r>
            <a:r>
              <a:rPr lang="en-US" sz="4400" b="1" dirty="0" smtClean="0"/>
              <a:t>  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927463"/>
            <a:ext cx="10058400" cy="5590903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800" b="1" dirty="0" smtClean="0"/>
              <a:t>(</a:t>
            </a:r>
            <a:r>
              <a:rPr lang="en-US" sz="2800" b="1" dirty="0" err="1" smtClean="0"/>
              <a:t>Giới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thiệu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bài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toán</a:t>
            </a:r>
            <a:r>
              <a:rPr lang="en-US" sz="2800" b="1" dirty="0" smtClean="0"/>
              <a:t>: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thuyết</a:t>
            </a:r>
            <a:r>
              <a:rPr lang="en-US" sz="2800" dirty="0" smtClean="0"/>
              <a:t> </a:t>
            </a:r>
            <a:r>
              <a:rPr lang="en-US" sz="2800" dirty="0" err="1" smtClean="0"/>
              <a:t>tợp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tử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rõ</a:t>
            </a:r>
            <a:r>
              <a:rPr lang="en-US" sz="2800" dirty="0" smtClean="0"/>
              <a:t> </a:t>
            </a:r>
            <a:r>
              <a:rPr lang="en-US" sz="2800" dirty="0" err="1" smtClean="0"/>
              <a:t>ràng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hoặc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, </a:t>
            </a:r>
            <a:r>
              <a:rPr lang="en-US" sz="2800" dirty="0" err="1" smtClean="0"/>
              <a:t>nhưng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thuyết</a:t>
            </a:r>
            <a:r>
              <a:rPr lang="en-US" sz="2800" dirty="0" smtClean="0"/>
              <a:t> </a:t>
            </a:r>
            <a:r>
              <a:rPr lang="en-US" sz="2800" dirty="0" err="1" smtClean="0"/>
              <a:t>này</a:t>
            </a:r>
            <a:r>
              <a:rPr lang="en-US" sz="2800" dirty="0" smtClean="0"/>
              <a:t> </a:t>
            </a:r>
            <a:r>
              <a:rPr lang="en-US" sz="2800" dirty="0" err="1" smtClean="0"/>
              <a:t>chưa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quyết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r>
              <a:rPr lang="en-US" sz="2800" dirty="0" err="1" smtClean="0"/>
              <a:t>phức</a:t>
            </a:r>
            <a:r>
              <a:rPr lang="en-US" sz="2800" dirty="0" smtClean="0"/>
              <a:t> </a:t>
            </a:r>
            <a:r>
              <a:rPr lang="en-US" sz="2800" dirty="0" err="1" smtClean="0"/>
              <a:t>tạp</a:t>
            </a:r>
            <a:r>
              <a:rPr lang="en-US" sz="2800" dirty="0" smtClean="0"/>
              <a:t> </a:t>
            </a:r>
            <a:r>
              <a:rPr lang="en-US" sz="2800" dirty="0" err="1" smtClean="0"/>
              <a:t>nảy</a:t>
            </a:r>
            <a:r>
              <a:rPr lang="en-US" sz="2800" dirty="0" smtClean="0"/>
              <a:t> </a:t>
            </a:r>
            <a:r>
              <a:rPr lang="en-US" sz="2800" dirty="0" err="1" smtClean="0"/>
              <a:t>sinh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. </a:t>
            </a:r>
            <a:r>
              <a:rPr lang="en-US" sz="2800" dirty="0" err="1" smtClean="0">
                <a:solidFill>
                  <a:srgbClr val="FF0000"/>
                </a:solidFill>
              </a:rPr>
              <a:t>Bỏ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chứ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để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hình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ảnh</a:t>
            </a:r>
            <a:r>
              <a:rPr lang="en-US" sz="2800" dirty="0" smtClean="0"/>
              <a:t>)</a:t>
            </a:r>
          </a:p>
          <a:p>
            <a:pPr>
              <a:buFontTx/>
              <a:buChar char="-"/>
            </a:pPr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 </a:t>
            </a:r>
            <a:r>
              <a:rPr lang="en-US" sz="2800" dirty="0" err="1" smtClean="0"/>
              <a:t>Tập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cao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1m75 </a:t>
            </a:r>
            <a:r>
              <a:rPr lang="en-US" sz="2800" dirty="0" err="1" smtClean="0"/>
              <a:t>trở</a:t>
            </a:r>
            <a:r>
              <a:rPr lang="en-US" sz="2800" dirty="0" smtClean="0"/>
              <a:t> </a:t>
            </a:r>
            <a:r>
              <a:rPr lang="en-US" sz="2800" dirty="0" err="1" smtClean="0"/>
              <a:t>lên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chọn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đội</a:t>
            </a:r>
            <a:r>
              <a:rPr lang="en-US" sz="2800" dirty="0" smtClean="0"/>
              <a:t> </a:t>
            </a:r>
            <a:r>
              <a:rPr lang="en-US" sz="2800" dirty="0" err="1" smtClean="0"/>
              <a:t>bóng</a:t>
            </a:r>
            <a:r>
              <a:rPr lang="en-US" sz="2800" dirty="0" smtClean="0"/>
              <a:t> </a:t>
            </a:r>
            <a:r>
              <a:rPr lang="en-US" sz="2800" dirty="0" err="1" smtClean="0"/>
              <a:t>rổ</a:t>
            </a:r>
            <a:r>
              <a:rPr lang="en-US" sz="2800" dirty="0" smtClean="0"/>
              <a:t>. </a:t>
            </a:r>
            <a:r>
              <a:rPr lang="en-US" sz="2800" dirty="0" err="1" smtClean="0"/>
              <a:t>Vậy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cao</a:t>
            </a:r>
            <a:r>
              <a:rPr lang="en-US" sz="2800" dirty="0" smtClean="0"/>
              <a:t> 1m74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cao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</a:t>
            </a:r>
            <a:r>
              <a:rPr lang="en-US" sz="2800" dirty="0" err="1" smtClean="0"/>
              <a:t>loại</a:t>
            </a:r>
            <a:r>
              <a:rPr lang="en-US" sz="2800" dirty="0" smtClean="0"/>
              <a:t>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?</a:t>
            </a:r>
          </a:p>
          <a:p>
            <a:pPr>
              <a:buFontTx/>
              <a:buChar char="-"/>
            </a:pPr>
            <a:endParaRPr lang="en-US" sz="2800" dirty="0"/>
          </a:p>
          <a:p>
            <a:pPr>
              <a:buFontTx/>
              <a:buChar char="-"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algn="ctr">
              <a:buFontTx/>
              <a:buChar char="-"/>
            </a:pPr>
            <a:r>
              <a:rPr lang="en-US" sz="2800" dirty="0" err="1" smtClean="0"/>
              <a:t>Hình</a:t>
            </a:r>
            <a:r>
              <a:rPr lang="en-US" sz="2800" dirty="0" smtClean="0"/>
              <a:t> 1.1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ảnh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thuyết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 </a:t>
            </a:r>
            <a:r>
              <a:rPr lang="en-US" sz="2800" dirty="0" err="1" smtClean="0"/>
              <a:t>mờ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" y="3442060"/>
            <a:ext cx="8347165" cy="241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0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24186"/>
          </a:xfrm>
        </p:spPr>
        <p:txBody>
          <a:bodyPr>
            <a:normAutofit/>
          </a:bodyPr>
          <a:lstStyle/>
          <a:p>
            <a:r>
              <a:rPr lang="en-US" sz="4400" b="1" dirty="0" err="1" smtClean="0"/>
              <a:t>Tập</a:t>
            </a:r>
            <a:r>
              <a:rPr lang="en-US" sz="4400" b="1" dirty="0" smtClean="0"/>
              <a:t> </a:t>
            </a:r>
            <a:r>
              <a:rPr lang="en-US" sz="4400" b="1" dirty="0" err="1"/>
              <a:t>rõ</a:t>
            </a:r>
            <a:r>
              <a:rPr lang="en-US" sz="4400" b="1" dirty="0"/>
              <a:t> </a:t>
            </a:r>
            <a:r>
              <a:rPr lang="en-US" sz="4400" b="1" dirty="0" err="1"/>
              <a:t>và</a:t>
            </a:r>
            <a:r>
              <a:rPr lang="en-US" sz="4400" b="1" dirty="0"/>
              <a:t> </a:t>
            </a:r>
            <a:r>
              <a:rPr lang="en-US" sz="4400" b="1" dirty="0" err="1"/>
              <a:t>tập</a:t>
            </a:r>
            <a:r>
              <a:rPr lang="en-US" sz="4400" b="1" dirty="0"/>
              <a:t> </a:t>
            </a:r>
            <a:r>
              <a:rPr lang="en-US" sz="4400" b="1" dirty="0" err="1"/>
              <a:t>mờ</a:t>
            </a:r>
            <a:r>
              <a:rPr lang="en-US" sz="4400" b="1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10790"/>
            <a:ext cx="10058400" cy="4458304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431301"/>
              </p:ext>
            </p:extLst>
          </p:nvPr>
        </p:nvGraphicFramePr>
        <p:xfrm>
          <a:off x="1097280" y="1410790"/>
          <a:ext cx="10058400" cy="4522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4148312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668108964"/>
                    </a:ext>
                  </a:extLst>
                </a:gridCol>
              </a:tblGrid>
              <a:tr h="64778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Tập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rõ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Tập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mờ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247728"/>
                  </a:ext>
                </a:extLst>
              </a:tr>
              <a:tr h="387435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Cho</a:t>
                      </a:r>
                      <a:r>
                        <a:rPr lang="en-US" sz="2800" baseline="0" dirty="0" smtClean="0"/>
                        <a:t> X (x </a:t>
                      </a:r>
                      <a:r>
                        <a:rPr lang="en-US" sz="2800" baseline="0" dirty="0" err="1" smtClean="0"/>
                        <a:t>là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phần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tử</a:t>
                      </a:r>
                      <a:r>
                        <a:rPr lang="en-US" sz="2800" baseline="0" dirty="0" smtClean="0"/>
                        <a:t>), x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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 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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 </a:t>
                      </a: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gọi</a:t>
                      </a: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hàm</a:t>
                      </a: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đặc</a:t>
                      </a: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trưng</a:t>
                      </a: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A.</a:t>
                      </a:r>
                    </a:p>
                    <a:p>
                      <a:endParaRPr lang="en-US" sz="28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aseline="0" dirty="0" smtClean="0"/>
                        <a:t> 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Cho X (x </a:t>
                      </a:r>
                      <a:r>
                        <a:rPr lang="en-US" sz="2800" dirty="0" err="1" smtClean="0"/>
                        <a:t>là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phần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tử</a:t>
                      </a:r>
                      <a:r>
                        <a:rPr lang="en-US" sz="2800" baseline="0" dirty="0" smtClean="0"/>
                        <a:t>). F </a:t>
                      </a:r>
                      <a:r>
                        <a:rPr lang="en-US" sz="2800" baseline="0" dirty="0" err="1" smtClean="0"/>
                        <a:t>là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một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tập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trên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tập</a:t>
                      </a:r>
                      <a:r>
                        <a:rPr lang="en-US" sz="2800" baseline="0" dirty="0" smtClean="0"/>
                        <a:t> X </a:t>
                      </a:r>
                      <a:r>
                        <a:rPr lang="en-US" sz="2800" baseline="0" dirty="0" err="1" smtClean="0"/>
                        <a:t>được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định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nghĩa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bởi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hàm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thành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viên</a:t>
                      </a:r>
                      <a:r>
                        <a:rPr lang="en-US" sz="2800" baseline="0" dirty="0" smtClean="0"/>
                        <a:t>, </a:t>
                      </a: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đo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mức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mà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 </a:t>
                      </a: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thuộc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tập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 TM </a:t>
                      </a: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</a:t>
                      </a: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</a:t>
                      </a: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0 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</a:t>
                      </a:r>
                      <a:r>
                        <a:rPr lang="en-US" sz="2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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endParaRPr lang="en-US" sz="2800" baseline="0" dirty="0" smtClean="0"/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34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7" y="4457174"/>
            <a:ext cx="3775166" cy="892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17" y="4911635"/>
            <a:ext cx="3357154" cy="80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1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62" y="286603"/>
            <a:ext cx="10306595" cy="1228688"/>
          </a:xfrm>
        </p:spPr>
        <p:txBody>
          <a:bodyPr>
            <a:normAutofit/>
          </a:bodyPr>
          <a:lstStyle/>
          <a:p>
            <a:r>
              <a:rPr lang="en-US" sz="4400" b="1" dirty="0" err="1" smtClean="0"/>
              <a:t>Hàm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thành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viên</a:t>
            </a:r>
            <a:r>
              <a:rPr lang="en-US" sz="4400" b="1" dirty="0" smtClean="0"/>
              <a:t> </a:t>
            </a:r>
            <a:r>
              <a:rPr lang="en-US" sz="4400" b="1" dirty="0"/>
              <a:t>(membership </a:t>
            </a:r>
            <a:r>
              <a:rPr lang="en-US" sz="4400" b="1" dirty="0" smtClean="0"/>
              <a:t>function)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462" y="1698170"/>
            <a:ext cx="10306595" cy="4771209"/>
          </a:xfrm>
        </p:spPr>
        <p:txBody>
          <a:bodyPr>
            <a:noAutofit/>
          </a:bodyPr>
          <a:lstStyle/>
          <a:p>
            <a:r>
              <a:rPr lang="en-US" sz="2800" dirty="0" smtClean="0"/>
              <a:t>Một </a:t>
            </a:r>
            <a:r>
              <a:rPr lang="en-US" sz="2800" dirty="0" err="1" smtClean="0"/>
              <a:t>hàm</a:t>
            </a:r>
            <a:r>
              <a:rPr lang="en-US" sz="2800" dirty="0" smtClean="0"/>
              <a:t> </a:t>
            </a:r>
            <a:r>
              <a:rPr lang="en-US" sz="2800" dirty="0" err="1" smtClean="0"/>
              <a:t>đo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tử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tử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tương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khoảng</a:t>
            </a:r>
            <a:r>
              <a:rPr lang="en-US" sz="2800" dirty="0" smtClean="0"/>
              <a:t> [0,1] </a:t>
            </a:r>
            <a:r>
              <a:rPr lang="en-US" sz="2800" dirty="0" err="1" smtClean="0"/>
              <a:t>gọi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hàm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hàm</a:t>
            </a:r>
            <a:r>
              <a:rPr lang="en-US" sz="2800" dirty="0" smtClean="0"/>
              <a:t> </a:t>
            </a:r>
            <a:r>
              <a:rPr lang="en-US" sz="2800" dirty="0" err="1" smtClean="0"/>
              <a:t>mờ</a:t>
            </a:r>
            <a:r>
              <a:rPr lang="en-US" sz="2800" dirty="0" smtClean="0"/>
              <a:t> </a:t>
            </a:r>
            <a:r>
              <a:rPr lang="en-US" sz="2800" dirty="0" err="1" smtClean="0"/>
              <a:t>thường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: </a:t>
            </a:r>
            <a:r>
              <a:rPr lang="en-US" sz="2800" dirty="0" err="1" smtClean="0"/>
              <a:t>hàm</a:t>
            </a:r>
            <a:r>
              <a:rPr lang="en-US" sz="2800" dirty="0" smtClean="0"/>
              <a:t> </a:t>
            </a:r>
            <a:r>
              <a:rPr lang="en-US" sz="2800" dirty="0" err="1" smtClean="0"/>
              <a:t>mờ</a:t>
            </a:r>
            <a:r>
              <a:rPr lang="en-US" sz="2800" dirty="0" smtClean="0"/>
              <a:t> tam </a:t>
            </a:r>
            <a:r>
              <a:rPr lang="en-US" sz="2800" dirty="0" err="1" smtClean="0"/>
              <a:t>giác</a:t>
            </a:r>
            <a:r>
              <a:rPr lang="en-US" sz="2800" dirty="0" smtClean="0"/>
              <a:t>, </a:t>
            </a:r>
            <a:r>
              <a:rPr lang="en-US" sz="2800" dirty="0" err="1" smtClean="0"/>
              <a:t>hàm</a:t>
            </a:r>
            <a:r>
              <a:rPr lang="en-US" sz="2800" dirty="0" smtClean="0"/>
              <a:t> </a:t>
            </a:r>
            <a:r>
              <a:rPr lang="en-US" sz="2800" dirty="0" err="1" smtClean="0"/>
              <a:t>mờ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thanh</a:t>
            </a:r>
            <a:r>
              <a:rPr lang="en-US" sz="2800" dirty="0" smtClean="0"/>
              <a:t>, </a:t>
            </a:r>
            <a:r>
              <a:rPr lang="en-US" sz="2800" dirty="0" err="1" smtClean="0"/>
              <a:t>hàm</a:t>
            </a:r>
            <a:r>
              <a:rPr lang="en-US" sz="2800" dirty="0" smtClean="0"/>
              <a:t> </a:t>
            </a:r>
            <a:r>
              <a:rPr lang="en-US" sz="2800" dirty="0" err="1" smtClean="0"/>
              <a:t>mờ</a:t>
            </a:r>
            <a:r>
              <a:rPr lang="en-US" sz="2800" dirty="0" smtClean="0"/>
              <a:t> Gaussian, </a:t>
            </a:r>
            <a:r>
              <a:rPr lang="en-US" sz="2800" dirty="0" err="1" smtClean="0"/>
              <a:t>hàm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chum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hàm</a:t>
            </a:r>
            <a:r>
              <a:rPr lang="en-US" sz="2800" dirty="0" smtClean="0"/>
              <a:t>  sigmoidal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3549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7614"/>
          </a:xfrm>
        </p:spPr>
        <p:txBody>
          <a:bodyPr/>
          <a:lstStyle/>
          <a:p>
            <a:r>
              <a:rPr lang="en-US" b="1" dirty="0" err="1"/>
              <a:t>Hàm</a:t>
            </a:r>
            <a:r>
              <a:rPr lang="en-US" b="1" dirty="0"/>
              <a:t> </a:t>
            </a:r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(membership function)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84217"/>
            <a:ext cx="10058400" cy="5212079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Hình</a:t>
            </a:r>
            <a:r>
              <a:rPr lang="en-US" dirty="0" smtClean="0"/>
              <a:t> 2: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tam </a:t>
            </a:r>
            <a:r>
              <a:rPr lang="en-US" dirty="0" err="1" smtClean="0"/>
              <a:t>giác</a:t>
            </a:r>
            <a:r>
              <a:rPr lang="en-US" dirty="0" smtClean="0"/>
              <a:t>                                              </a:t>
            </a:r>
            <a:r>
              <a:rPr lang="en-US" dirty="0" err="1" smtClean="0"/>
              <a:t>Hình</a:t>
            </a:r>
            <a:r>
              <a:rPr lang="en-US" dirty="0" smtClean="0"/>
              <a:t> 3: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thang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084216"/>
            <a:ext cx="4429743" cy="42846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43" y="1255547"/>
            <a:ext cx="4429743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Hàm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thành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viên</a:t>
            </a:r>
            <a:r>
              <a:rPr lang="en-US" sz="4400" b="1" dirty="0" smtClean="0"/>
              <a:t> (</a:t>
            </a:r>
            <a:r>
              <a:rPr lang="en-US" sz="4400" b="1" dirty="0"/>
              <a:t>membership </a:t>
            </a:r>
            <a:r>
              <a:rPr lang="en-US" sz="4400" b="1" dirty="0" smtClean="0"/>
              <a:t>function)</a:t>
            </a:r>
            <a:endParaRPr lang="en-US" sz="4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75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Hình</a:t>
            </a:r>
            <a:r>
              <a:rPr lang="en-US" dirty="0" smtClean="0"/>
              <a:t> 4 :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Gaussian                             </a:t>
            </a:r>
            <a:r>
              <a:rPr lang="en-US" dirty="0" err="1" smtClean="0"/>
              <a:t>Hình</a:t>
            </a:r>
            <a:r>
              <a:rPr lang="en-US" dirty="0" smtClean="0"/>
              <a:t> 5: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chum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1645920"/>
            <a:ext cx="4598126" cy="40714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046" y="1737360"/>
            <a:ext cx="4558937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3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Hệ</a:t>
            </a:r>
            <a:r>
              <a:rPr lang="en-US" sz="4400" b="1" dirty="0" smtClean="0"/>
              <a:t> </a:t>
            </a:r>
            <a:r>
              <a:rPr lang="en-US" sz="4400" b="1" dirty="0" err="1"/>
              <a:t>suy</a:t>
            </a:r>
            <a:r>
              <a:rPr lang="en-US" sz="4400" b="1" dirty="0"/>
              <a:t> </a:t>
            </a:r>
            <a:r>
              <a:rPr lang="en-US" sz="4400" b="1" dirty="0" err="1"/>
              <a:t>diễn</a:t>
            </a:r>
            <a:r>
              <a:rPr lang="en-US" sz="4400" b="1" dirty="0"/>
              <a:t> </a:t>
            </a:r>
            <a:r>
              <a:rPr lang="en-US" sz="4400" b="1" dirty="0" err="1"/>
              <a:t>mờ</a:t>
            </a:r>
            <a:r>
              <a:rPr lang="en-US" sz="4400" b="1" dirty="0"/>
              <a:t> ( Fuzzy inference system –FIS)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8940"/>
          </a:xfrm>
        </p:spPr>
        <p:txBody>
          <a:bodyPr>
            <a:normAutofit/>
          </a:bodyPr>
          <a:lstStyle/>
          <a:p>
            <a:r>
              <a:rPr lang="en-US" dirty="0" smtClean="0"/>
              <a:t>+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mờ</a:t>
            </a:r>
            <a:r>
              <a:rPr lang="en-US" dirty="0"/>
              <a:t>: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tri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tri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 6: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mờ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51" y="2329298"/>
            <a:ext cx="8948057" cy="336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6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1051</TotalTime>
  <Words>1631</Words>
  <Application>Microsoft Office PowerPoint</Application>
  <PresentationFormat>Widescreen</PresentationFormat>
  <Paragraphs>226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Symbol</vt:lpstr>
      <vt:lpstr>Times New Roman</vt:lpstr>
      <vt:lpstr>Retrospect</vt:lpstr>
      <vt:lpstr>TRƯỜNG ĐẠI HỌC THỦY LỢI Khoa công nghệ thông tin</vt:lpstr>
      <vt:lpstr>Nội dung:</vt:lpstr>
      <vt:lpstr>Lý do chọn đề tài</vt:lpstr>
      <vt:lpstr>Tổng quan cơ sở lý thuyết  </vt:lpstr>
      <vt:lpstr>Tập rõ và tập mờ:</vt:lpstr>
      <vt:lpstr>Hàm thành viên (membership function)</vt:lpstr>
      <vt:lpstr>Hàm thành viên (membership function)</vt:lpstr>
      <vt:lpstr>Hàm thành viên (membership function)</vt:lpstr>
      <vt:lpstr>Hệ suy diễn mờ ( Fuzzy inference system –FIS)</vt:lpstr>
      <vt:lpstr>Hệ suy diễn mờ ( Fuzzy inference system –FIS)</vt:lpstr>
      <vt:lpstr>Hệ suy diễn mờ Mamdani</vt:lpstr>
      <vt:lpstr>Hệ suy diễn mờ Mamdani</vt:lpstr>
      <vt:lpstr>Thuật toán phân cụm mờ</vt:lpstr>
      <vt:lpstr>Thuật toán phân cụm mờ FCM</vt:lpstr>
      <vt:lpstr>Hệ suy diễn cho bài toán chuẩn đoán bệnh</vt:lpstr>
      <vt:lpstr>Bộ dữ liệu WBCD</vt:lpstr>
      <vt:lpstr>Xây dựng cơ sở luật</vt:lpstr>
      <vt:lpstr>Mô hình hệ suy diễn mờ</vt:lpstr>
      <vt:lpstr>Mô hình hệ suy diễn mờ</vt:lpstr>
      <vt:lpstr>Mô hình hệ suy diễn mờ</vt:lpstr>
      <vt:lpstr>Kết quả thực nghiệm</vt:lpstr>
      <vt:lpstr>Tiêu chuẩn đánh đánh giá</vt:lpstr>
      <vt:lpstr>Mô phỏng</vt:lpstr>
      <vt:lpstr>Mô phỏng</vt:lpstr>
      <vt:lpstr>KẾT LUẬN:</vt:lpstr>
      <vt:lpstr>THANKS FOR LISTENING ! (ảnh hình nền).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THỦY LỢI KHOA CÔNG NGHỆ THÔNG TIN</dc:title>
  <dc:creator>Admin</dc:creator>
  <cp:lastModifiedBy>Windows User</cp:lastModifiedBy>
  <cp:revision>125</cp:revision>
  <dcterms:created xsi:type="dcterms:W3CDTF">2017-03-08T11:24:51Z</dcterms:created>
  <dcterms:modified xsi:type="dcterms:W3CDTF">2018-03-16T13:04:41Z</dcterms:modified>
</cp:coreProperties>
</file>