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9"/>
    <p:restoredTop sz="94688"/>
  </p:normalViewPr>
  <p:slideViewPr>
    <p:cSldViewPr snapToGrid="0" snapToObjects="1">
      <p:cViewPr varScale="1">
        <p:scale>
          <a:sx n="124" d="100"/>
          <a:sy n="124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5DF01-68BA-C148-83D8-79EDCBF78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681B2-1970-DD47-99C5-87B1A2014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FED4E-9A58-0C4C-B3CE-0B61EE0F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CE46B-42CD-6A43-B10A-A42DFCDD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4EA53-BB4A-C643-9D6A-AA198483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0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BA33F-29EF-734F-BFE6-FE005F69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5D286-36CB-C94F-9427-93D4ACA6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35CD6-70A5-7B4D-A3DF-851B2E9E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0209D-C6E6-3849-8DF6-9714484E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45EFD-3D48-A141-85BD-1BF9EF2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6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60B7D-D997-A344-946D-03EA97D8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20B95-F7C6-7E41-B73A-6251E0E3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45FFC-F225-E848-BF3B-F08DBB9E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F4726-D014-5E44-83F2-2C693A71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88D10-2F46-9542-B3D9-6C26FFAA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9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426A3-5633-154C-8A62-D846A46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D9940-7080-1B4E-8158-29481F2A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64018-3AAF-064F-A767-6E1CE045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80637-A830-A042-8678-63C39FE2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5651E-08E9-C64B-936D-5FA3EF32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07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331E-B132-AA42-9418-7E24FB12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9407C-9592-904F-A190-D8DD6A6D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9F2EA-F882-1142-A53A-B7D900BC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B3153-2FF4-8544-B48D-B65CA2E8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1566F-F6C6-CD4C-A1C1-FCD1A936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1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021E0-F16E-8546-BF7B-856737DF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87DBC-E119-624C-AE81-E72D42D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26293-E260-2749-925E-C90F244B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BE565-C47D-5E4B-9E81-D2238322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8A8A9-4B86-1F4B-A649-EC4DDB8C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BD193-AAA3-D04D-82A1-221745E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05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C5DD-6E9E-1745-B787-072BC070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9D849-F90B-194F-91E5-DB1F2800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C5F69-4837-6442-9F85-252D12B8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40F7FC-2BFB-7748-8ADD-045C17BB7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D2BB0-9103-304C-9441-91250E23A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C86EE7-F475-FC42-BA0B-24FEA160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7A77A-9FEF-0F43-88D3-680495E4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B1646-80F7-9A4A-B8AD-6ABFE6F5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5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EDE8F-1D52-F64C-9A9A-5372243F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5F2EE-E259-5540-A199-D5401B78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CA0E0-AED1-7548-B8BD-6BF8AF99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CA8A3-AE48-D346-B9D2-B0E9B677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4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24196-A7B3-5041-9FE5-602C91FA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70BB9-1518-E74C-947C-DA538C6F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6BCCF-4773-3D47-8898-30DB92FE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378C-49EE-2B4B-ABAE-A17AC7E8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415C4-8BEF-F44B-83F1-AAB6A771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CF4E6-20CA-0545-B788-236CD062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024B-E24E-1F40-9DC5-00B89092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D04A3-E557-244A-8A95-37A9218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B1A96-2250-1C43-B42A-C9917BA9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16184-978B-CA43-8E3C-83B225FC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2A1AA4-BB8F-714F-B5DE-1B3E6ED38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50C0F-71FF-374C-A41D-87C778EC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D904E-E53D-3E43-A4B7-84DEB8CA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66695-2598-3E42-A1C2-5CC834E1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6D90F-4B44-4149-A06F-F951F9AC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7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805C28-B342-5A44-96F5-B1A57414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364ED-96FA-6C43-8574-2274C56D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4873A-8552-084E-89A2-430ED56AB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DA92-4FA3-A744-A57B-A00DB946DE8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0AF6C-DC19-AD45-93CA-34B637FAF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34BED-8264-0445-8474-247F83CF0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EDC5-3AEE-6244-ABB0-07EE947D6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6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LLVM" TargetMode="External"/><Relationship Id="rId7" Type="http://schemas.openxmlformats.org/officeDocument/2006/relationships/hyperlink" Target="https://zh.wikipedia.org/wiki/Servo" TargetMode="External"/><Relationship Id="rId2" Type="http://schemas.openxmlformats.org/officeDocument/2006/relationships/hyperlink" Target="https://zh.wikipedia.org/wiki/Mozil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4%B8%89%E6%98%9F%E9%9B%86%E5%9C%98" TargetMode="External"/><Relationship Id="rId5" Type="http://schemas.openxmlformats.org/officeDocument/2006/relationships/hyperlink" Target="https://zh.wikipedia.org/wiki/Mozilla%E5%9F%BA%E9%87%91%E6%9C%83" TargetMode="External"/><Relationship Id="rId4" Type="http://schemas.openxmlformats.org/officeDocument/2006/relationships/hyperlink" Target="https://zh.wikipedia.org/wiki/%E8%BB%9F%E4%BB%B6%E7%89%88%E6%9C%AC%E9%80%B1%E6%9C%9F#Alph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99A31-D5BE-E045-8E2A-89C8B4C0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Rust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488D9-45CA-2C41-8F70-D0ABCE919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huoqif@cn.ibm.com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6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B107-6B4C-3340-9077-492A1FC3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闭包，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，并发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D4EAC-FD49-A749-88B1-998EC99A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kaisery.github.io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trpl-zh-cn</a:t>
            </a:r>
            <a:r>
              <a:rPr kumimoji="1" lang="en" altLang="zh-CN" dirty="0"/>
              <a:t>/ch16-01-threads.html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D1A5E6-73B7-1E43-B4A5-2172D65D08B2}"/>
              </a:ext>
            </a:extLst>
          </p:cNvPr>
          <p:cNvSpPr/>
          <p:nvPr/>
        </p:nvSpPr>
        <p:spPr>
          <a:xfrm>
            <a:off x="914400" y="2620303"/>
            <a:ext cx="44103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i="1" dirty="0"/>
              <a:t>use </a:t>
            </a:r>
            <a:r>
              <a:rPr lang="en" altLang="zh-CN" sz="1400" i="1" dirty="0" err="1"/>
              <a:t>std</a:t>
            </a:r>
            <a:r>
              <a:rPr lang="en" altLang="zh-CN" sz="1400" i="1" dirty="0"/>
              <a:t>::thread;</a:t>
            </a:r>
          </a:p>
          <a:p>
            <a:r>
              <a:rPr lang="en" altLang="zh-CN" sz="1400" i="1" dirty="0"/>
              <a:t>use </a:t>
            </a:r>
            <a:r>
              <a:rPr lang="en" altLang="zh-CN" sz="1400" i="1" dirty="0" err="1"/>
              <a:t>std</a:t>
            </a:r>
            <a:r>
              <a:rPr lang="en" altLang="zh-CN" sz="1400" i="1" dirty="0"/>
              <a:t>::time::Duration;</a:t>
            </a:r>
          </a:p>
          <a:p>
            <a:endParaRPr lang="en" altLang="zh-CN" sz="1400" i="1" dirty="0"/>
          </a:p>
          <a:p>
            <a:r>
              <a:rPr lang="en" altLang="zh-CN" sz="1400" i="1" dirty="0" err="1"/>
              <a:t>fn</a:t>
            </a:r>
            <a:r>
              <a:rPr lang="en" altLang="zh-CN" sz="1400" i="1" dirty="0"/>
              <a:t> main() {</a:t>
            </a:r>
          </a:p>
          <a:p>
            <a:r>
              <a:rPr lang="en" altLang="zh-CN" sz="1400" i="1" dirty="0"/>
              <a:t>    thread::spawn(|| {</a:t>
            </a:r>
          </a:p>
          <a:p>
            <a:r>
              <a:rPr lang="en" altLang="zh-CN" sz="1400" i="1" dirty="0"/>
              <a:t>        for </a:t>
            </a:r>
            <a:r>
              <a:rPr lang="en" altLang="zh-CN" sz="1400" i="1" dirty="0" err="1"/>
              <a:t>i</a:t>
            </a:r>
            <a:r>
              <a:rPr lang="en" altLang="zh-CN" sz="1400" i="1" dirty="0"/>
              <a:t> in 1..10 {</a:t>
            </a:r>
          </a:p>
          <a:p>
            <a:r>
              <a:rPr lang="en" altLang="zh-CN" sz="1400" i="1" dirty="0"/>
              <a:t>            </a:t>
            </a:r>
            <a:r>
              <a:rPr lang="en" altLang="zh-CN" sz="1400" i="1" dirty="0" err="1"/>
              <a:t>println</a:t>
            </a:r>
            <a:r>
              <a:rPr lang="en" altLang="zh-CN" sz="1400" i="1" dirty="0"/>
              <a:t>!("hi number {} from the spawned thread!", </a:t>
            </a:r>
            <a:r>
              <a:rPr lang="en" altLang="zh-CN" sz="1400" i="1" dirty="0" err="1"/>
              <a:t>i</a:t>
            </a:r>
            <a:r>
              <a:rPr lang="en" altLang="zh-CN" sz="1400" i="1" dirty="0"/>
              <a:t>);</a:t>
            </a:r>
          </a:p>
          <a:p>
            <a:r>
              <a:rPr lang="en" altLang="zh-CN" sz="1400" i="1" dirty="0"/>
              <a:t>            thread::sleep(Duration::</a:t>
            </a:r>
            <a:r>
              <a:rPr lang="en" altLang="zh-CN" sz="1400" i="1" dirty="0" err="1"/>
              <a:t>from_millis</a:t>
            </a:r>
            <a:r>
              <a:rPr lang="en" altLang="zh-CN" sz="1400" i="1" dirty="0"/>
              <a:t>(1));</a:t>
            </a:r>
          </a:p>
          <a:p>
            <a:r>
              <a:rPr lang="en" altLang="zh-CN" sz="1400" i="1" dirty="0"/>
              <a:t>        }</a:t>
            </a:r>
          </a:p>
          <a:p>
            <a:r>
              <a:rPr lang="en" altLang="zh-CN" sz="1400" i="1" dirty="0"/>
              <a:t>    });</a:t>
            </a:r>
          </a:p>
          <a:p>
            <a:endParaRPr lang="en" altLang="zh-CN" sz="1400" i="1" dirty="0"/>
          </a:p>
          <a:p>
            <a:r>
              <a:rPr lang="en" altLang="zh-CN" sz="1400" i="1" dirty="0"/>
              <a:t>    for </a:t>
            </a:r>
            <a:r>
              <a:rPr lang="en" altLang="zh-CN" sz="1400" i="1" dirty="0" err="1"/>
              <a:t>i</a:t>
            </a:r>
            <a:r>
              <a:rPr lang="en" altLang="zh-CN" sz="1400" i="1" dirty="0"/>
              <a:t> in 1..5 {</a:t>
            </a:r>
          </a:p>
          <a:p>
            <a:r>
              <a:rPr lang="en" altLang="zh-CN" sz="1400" i="1" dirty="0"/>
              <a:t>        </a:t>
            </a:r>
            <a:r>
              <a:rPr lang="en" altLang="zh-CN" sz="1400" i="1" dirty="0" err="1"/>
              <a:t>println</a:t>
            </a:r>
            <a:r>
              <a:rPr lang="en" altLang="zh-CN" sz="1400" i="1" dirty="0"/>
              <a:t>!("hi number {} from the main thread!", </a:t>
            </a:r>
            <a:r>
              <a:rPr lang="en" altLang="zh-CN" sz="1400" i="1" dirty="0" err="1"/>
              <a:t>i</a:t>
            </a:r>
            <a:r>
              <a:rPr lang="en" altLang="zh-CN" sz="1400" i="1" dirty="0"/>
              <a:t>);</a:t>
            </a:r>
          </a:p>
          <a:p>
            <a:r>
              <a:rPr lang="en" altLang="zh-CN" sz="1400" i="1" dirty="0"/>
              <a:t>        thread::sleep(Duration::</a:t>
            </a:r>
            <a:r>
              <a:rPr lang="en" altLang="zh-CN" sz="1400" i="1" dirty="0" err="1"/>
              <a:t>from_millis</a:t>
            </a:r>
            <a:r>
              <a:rPr lang="en" altLang="zh-CN" sz="1400" i="1" dirty="0"/>
              <a:t>(1));</a:t>
            </a:r>
          </a:p>
          <a:p>
            <a:r>
              <a:rPr lang="en" altLang="zh-CN" sz="1400" i="1" dirty="0"/>
              <a:t>    }</a:t>
            </a:r>
          </a:p>
          <a:p>
            <a:r>
              <a:rPr lang="en" altLang="zh-CN" sz="1400" i="1" dirty="0"/>
              <a:t>}</a:t>
            </a:r>
          </a:p>
          <a:p>
            <a:endParaRPr lang="zh-CN" altLang="en-US" sz="1400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903564-0331-6C46-9BED-0CC7F87C90BE}"/>
              </a:ext>
            </a:extLst>
          </p:cNvPr>
          <p:cNvSpPr/>
          <p:nvPr/>
        </p:nvSpPr>
        <p:spPr>
          <a:xfrm>
            <a:off x="7047571" y="2820358"/>
            <a:ext cx="41482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dirty="0"/>
              <a:t>use std::thread;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fn main() {</a:t>
            </a:r>
          </a:p>
          <a:p>
            <a:r>
              <a:rPr lang="zh-CN" altLang="en-US" sz="1400" i="1" dirty="0"/>
              <a:t>    let v = vec![1, 2, 3];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    let handle = thread::spawn(move || {</a:t>
            </a:r>
          </a:p>
          <a:p>
            <a:r>
              <a:rPr lang="zh-CN" altLang="en-US" sz="1400" i="1" dirty="0"/>
              <a:t>        println!("Here's a vector: {:?}", v);</a:t>
            </a:r>
          </a:p>
          <a:p>
            <a:r>
              <a:rPr lang="zh-CN" altLang="en-US" sz="1400" i="1" dirty="0"/>
              <a:t>    });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    handle.join().unwrap();</a:t>
            </a:r>
          </a:p>
          <a:p>
            <a:r>
              <a:rPr lang="zh-CN" altLang="en-US" sz="14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A7FC1-F4A5-8D41-A225-57E3DEE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Rust</a:t>
            </a:r>
            <a:r>
              <a:rPr kumimoji="1" lang="zh-CN" altLang="en-US" dirty="0"/>
              <a:t>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EE92B-0306-4A49-A881-E7DDF529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2006</a:t>
            </a:r>
            <a:r>
              <a:rPr lang="zh-CN" altLang="en-US" dirty="0"/>
              <a:t>年，</a:t>
            </a:r>
            <a:r>
              <a:rPr lang="en-US" altLang="zh-CN" dirty="0"/>
              <a:t>Rust</a:t>
            </a:r>
            <a:r>
              <a:rPr lang="zh-CN" altLang="en-US" dirty="0"/>
              <a:t>作为</a:t>
            </a:r>
            <a:r>
              <a:rPr lang="en-US" altLang="zh-CN" dirty="0"/>
              <a:t>Graydon Hoare</a:t>
            </a:r>
            <a:r>
              <a:rPr lang="zh-CN" altLang="en-US" dirty="0"/>
              <a:t>的个人项目首次出现。 </a:t>
            </a:r>
          </a:p>
          <a:p>
            <a:r>
              <a:rPr lang="en-US" altLang="zh-CN" dirty="0"/>
              <a:t>2009</a:t>
            </a:r>
            <a:r>
              <a:rPr lang="zh-CN" altLang="en-US" dirty="0"/>
              <a:t>年，</a:t>
            </a:r>
            <a:r>
              <a:rPr lang="en-US" altLang="zh-CN" dirty="0"/>
              <a:t>Graydon Hoare</a:t>
            </a:r>
            <a:r>
              <a:rPr lang="zh-CN" altLang="en-US" dirty="0"/>
              <a:t>成为</a:t>
            </a:r>
            <a:r>
              <a:rPr lang="en-US" altLang="zh-CN" dirty="0">
                <a:hlinkClick r:id="rId2" tooltip="Mozilla"/>
              </a:rPr>
              <a:t>Mozilla</a:t>
            </a:r>
            <a:r>
              <a:rPr lang="zh-CN" altLang="en-US" dirty="0"/>
              <a:t>雇员 </a:t>
            </a:r>
          </a:p>
          <a:p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Rust</a:t>
            </a:r>
            <a:r>
              <a:rPr lang="zh-CN" altLang="en-US" dirty="0"/>
              <a:t>首次作为</a:t>
            </a:r>
            <a:r>
              <a:rPr lang="en-US" altLang="zh-CN" dirty="0"/>
              <a:t>Mozilla</a:t>
            </a:r>
            <a:r>
              <a:rPr lang="zh-CN" altLang="en-US" dirty="0"/>
              <a:t>官方项目出现。</a:t>
            </a:r>
            <a:r>
              <a:rPr lang="en-US" altLang="zh-CN" dirty="0"/>
              <a:t>Rust</a:t>
            </a:r>
            <a:r>
              <a:rPr lang="zh-CN" altLang="en-US" dirty="0"/>
              <a:t>开始从初始编译转变为自编译 </a:t>
            </a:r>
          </a:p>
          <a:p>
            <a:r>
              <a:rPr lang="en-US" altLang="zh-CN" dirty="0"/>
              <a:t>2011</a:t>
            </a:r>
            <a:r>
              <a:rPr lang="zh-CN" altLang="en-US" dirty="0"/>
              <a:t>年，</a:t>
            </a:r>
            <a:r>
              <a:rPr lang="en-US" altLang="zh-CN" dirty="0"/>
              <a:t>Rust</a:t>
            </a:r>
            <a:r>
              <a:rPr lang="zh-CN" altLang="en-US" dirty="0"/>
              <a:t>成功的完成了移植。</a:t>
            </a:r>
            <a:r>
              <a:rPr lang="en-US" altLang="zh-CN" dirty="0"/>
              <a:t>Rust</a:t>
            </a:r>
            <a:r>
              <a:rPr lang="zh-CN" altLang="en-US" dirty="0"/>
              <a:t>的自编译器采用</a:t>
            </a:r>
            <a:r>
              <a:rPr lang="en-US" altLang="zh-CN" dirty="0">
                <a:hlinkClick r:id="rId3" tooltip="LLVM"/>
              </a:rPr>
              <a:t>LLVM</a:t>
            </a:r>
            <a:r>
              <a:rPr lang="zh-CN" altLang="en-US" dirty="0"/>
              <a:t>作为其编译后端。 </a:t>
            </a:r>
          </a:p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日，第一个有版本号的</a:t>
            </a:r>
            <a:r>
              <a:rPr lang="zh-CN" altLang="en-US" dirty="0">
                <a:hlinkClick r:id="rId4" tooltip="軟件版本週期"/>
              </a:rPr>
              <a:t>预览版</a:t>
            </a:r>
            <a:r>
              <a:rPr lang="en-US" altLang="zh-CN" dirty="0"/>
              <a:t>Rust</a:t>
            </a:r>
            <a:r>
              <a:rPr lang="zh-CN" altLang="en-US" dirty="0"/>
              <a:t>编译器发布。 </a:t>
            </a:r>
          </a:p>
          <a:p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日，</a:t>
            </a:r>
            <a:r>
              <a:rPr lang="en-US" altLang="zh-CN" dirty="0">
                <a:hlinkClick r:id="rId5" tooltip="Mozilla基金會"/>
              </a:rPr>
              <a:t>Mozilla</a:t>
            </a:r>
            <a:r>
              <a:rPr lang="zh-CN" altLang="en-US" dirty="0">
                <a:hlinkClick r:id="rId5" tooltip="Mozilla基金會"/>
              </a:rPr>
              <a:t>基金會</a:t>
            </a:r>
            <a:r>
              <a:rPr lang="zh-CN" altLang="en-US" dirty="0"/>
              <a:t>宣布將與</a:t>
            </a:r>
            <a:r>
              <a:rPr lang="zh-CN" altLang="en-US" dirty="0">
                <a:hlinkClick r:id="rId6" tooltip="三星集團"/>
              </a:rPr>
              <a:t>三星集團</a:t>
            </a:r>
            <a:r>
              <a:rPr lang="zh-CN" altLang="en-US" dirty="0"/>
              <a:t>合作開發瀏覽器排版引擎</a:t>
            </a:r>
            <a:r>
              <a:rPr lang="en-US" altLang="zh-CN" dirty="0">
                <a:hlinkClick r:id="rId7" tooltip="Servo"/>
              </a:rPr>
              <a:t>Servo</a:t>
            </a:r>
            <a:r>
              <a:rPr lang="zh-CN" altLang="en-US" dirty="0"/>
              <a:t>，此引擎将由</a:t>
            </a:r>
            <a:r>
              <a:rPr lang="en-US" altLang="zh-CN" dirty="0"/>
              <a:t>Rust</a:t>
            </a:r>
            <a:r>
              <a:rPr lang="zh-CN" altLang="en-US" dirty="0"/>
              <a:t>來實作。 </a:t>
            </a:r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日，</a:t>
            </a:r>
            <a:r>
              <a:rPr lang="en-US" altLang="zh-CN" dirty="0"/>
              <a:t>Rust 1.0.0</a:t>
            </a:r>
            <a:r>
              <a:rPr lang="zh-CN" altLang="en-US" dirty="0"/>
              <a:t>发布。</a:t>
            </a:r>
            <a:endParaRPr lang="en-US" altLang="zh-CN" dirty="0"/>
          </a:p>
          <a:p>
            <a:r>
              <a:rPr lang="zh-CN" altLang="en-US" dirty="0"/>
              <a:t>今天：</a:t>
            </a:r>
            <a:r>
              <a:rPr lang="en-US" altLang="zh-CN" dirty="0"/>
              <a:t>Nitro</a:t>
            </a:r>
            <a:r>
              <a:rPr lang="zh-CN" altLang="en-US" dirty="0"/>
              <a:t> </a:t>
            </a:r>
            <a:r>
              <a:rPr lang="en-US" altLang="zh-CN" dirty="0"/>
              <a:t>Hypervisor, Kata, </a:t>
            </a:r>
            <a:r>
              <a:rPr lang="en-US" altLang="zh-CN" dirty="0" err="1"/>
              <a:t>RustVMM</a:t>
            </a:r>
            <a:r>
              <a:rPr lang="en-US" altLang="zh-CN" dirty="0"/>
              <a:t>…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34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9777-32EE-4644-9A5A-2833A9F1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谁在用？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3322E-C3D0-1E4E-80E7-C8BD77BC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809750"/>
            <a:ext cx="10274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64966-4C80-C54B-B37D-4B294D22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为什需要新的编程语言？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9A494-CFB9-8D48-9C75-862D9E3E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  <a:endParaRPr kumimoji="1" lang="en-US" altLang="zh-CN" dirty="0"/>
          </a:p>
          <a:p>
            <a:r>
              <a:rPr kumimoji="1" lang="zh-CN" altLang="en-US" dirty="0"/>
              <a:t>安全</a:t>
            </a:r>
            <a:endParaRPr kumimoji="1" lang="en-US" altLang="zh-CN" dirty="0"/>
          </a:p>
          <a:p>
            <a:r>
              <a:rPr kumimoji="1" lang="zh-CN" altLang="en-US" dirty="0"/>
              <a:t>学习曲线</a:t>
            </a:r>
          </a:p>
        </p:txBody>
      </p:sp>
    </p:spTree>
    <p:extLst>
      <p:ext uri="{BB962C8B-B14F-4D97-AF65-F5344CB8AC3E}">
        <p14:creationId xmlns:p14="http://schemas.microsoft.com/office/powerpoint/2010/main" val="135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3D35-EBFA-E74C-8E29-29DBE468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哪种语言更好？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BDC16-E2DA-8A4E-8EE3-9480BC12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Go, Java, Rust </a:t>
            </a:r>
            <a:r>
              <a:rPr kumimoji="1" lang="zh-CN" altLang="en-US" dirty="0"/>
              <a:t>性能比较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f.dataguru.cn</a:t>
            </a:r>
            <a:r>
              <a:rPr kumimoji="1" lang="en-US" altLang="zh-CN" dirty="0"/>
              <a:t>/article-15846-1.html</a:t>
            </a:r>
          </a:p>
          <a:p>
            <a:r>
              <a:rPr kumimoji="1" lang="zh-CN" altLang="en-US" dirty="0"/>
              <a:t>永远没有银弹。。。。</a:t>
            </a:r>
          </a:p>
        </p:txBody>
      </p:sp>
    </p:spTree>
    <p:extLst>
      <p:ext uri="{BB962C8B-B14F-4D97-AF65-F5344CB8AC3E}">
        <p14:creationId xmlns:p14="http://schemas.microsoft.com/office/powerpoint/2010/main" val="11364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CDAB4-1CDB-994D-9D18-BA1CCB12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几个特点。。。</a:t>
            </a:r>
          </a:p>
        </p:txBody>
      </p:sp>
    </p:spTree>
    <p:extLst>
      <p:ext uri="{BB962C8B-B14F-4D97-AF65-F5344CB8AC3E}">
        <p14:creationId xmlns:p14="http://schemas.microsoft.com/office/powerpoint/2010/main" val="6282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3286-E5A1-5049-ABDD-958014A2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所有权与借用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6265-D522-6846-930D-81BCDAA0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37"/>
            <a:ext cx="10515600" cy="1029087"/>
          </a:xfr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kaisery.github.io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trpl-zh-cn</a:t>
            </a:r>
            <a:r>
              <a:rPr kumimoji="1" lang="en" altLang="zh-CN" dirty="0"/>
              <a:t>/ch04-00-understanding-ownership.html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EDFA3F-E77C-044B-981D-3047E2E06651}"/>
              </a:ext>
            </a:extLst>
          </p:cNvPr>
          <p:cNvSpPr/>
          <p:nvPr/>
        </p:nvSpPr>
        <p:spPr>
          <a:xfrm>
            <a:off x="527824" y="2657594"/>
            <a:ext cx="3040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dirty="0"/>
              <a:t>let s1 = String::from("hello");</a:t>
            </a:r>
          </a:p>
          <a:p>
            <a:r>
              <a:rPr lang="zh-CN" altLang="en-US" sz="1400" i="1" dirty="0"/>
              <a:t>let s2 = s1;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println!("{}, world!", s1);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921C0D-3F7B-7A48-99E6-0CDE22A34E95}"/>
              </a:ext>
            </a:extLst>
          </p:cNvPr>
          <p:cNvSpPr/>
          <p:nvPr/>
        </p:nvSpPr>
        <p:spPr>
          <a:xfrm>
            <a:off x="3308195" y="2509024"/>
            <a:ext cx="25053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dirty="0"/>
              <a:t>let mut s = String::from("hello");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let r1 = &amp;mut s;</a:t>
            </a:r>
          </a:p>
          <a:p>
            <a:r>
              <a:rPr lang="zh-CN" altLang="en-US" sz="1400" i="1" dirty="0"/>
              <a:t>let r2 = &amp;mut s;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println!("{}, {}", r1, r2);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4208-7B6A-2B4E-A4EE-8174FC1B543B}"/>
              </a:ext>
            </a:extLst>
          </p:cNvPr>
          <p:cNvSpPr/>
          <p:nvPr/>
        </p:nvSpPr>
        <p:spPr>
          <a:xfrm>
            <a:off x="5583046" y="2509024"/>
            <a:ext cx="30405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dirty="0"/>
              <a:t>let mut s = String::from("hello");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let r1 = &amp;s; // 没问题</a:t>
            </a:r>
          </a:p>
          <a:p>
            <a:r>
              <a:rPr lang="zh-CN" altLang="en-US" sz="1400" i="1" dirty="0"/>
              <a:t>let r2 = &amp;s; // 没问题</a:t>
            </a:r>
          </a:p>
          <a:p>
            <a:r>
              <a:rPr lang="zh-CN" altLang="en-US" sz="1400" i="1" dirty="0"/>
              <a:t>let r3 = &amp;mut s; 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println!("{}, {}, and {}", r1, r2, r3);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02B023-A93E-7F4E-8522-1C5D3481F826}"/>
              </a:ext>
            </a:extLst>
          </p:cNvPr>
          <p:cNvSpPr/>
          <p:nvPr/>
        </p:nvSpPr>
        <p:spPr>
          <a:xfrm>
            <a:off x="7727795" y="2509024"/>
            <a:ext cx="41705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dirty="0"/>
              <a:t>	let mut s = String::from("hello");</a:t>
            </a:r>
          </a:p>
          <a:p>
            <a:endParaRPr lang="zh-CN" altLang="en-US" sz="1400" i="1" dirty="0"/>
          </a:p>
          <a:p>
            <a:r>
              <a:rPr lang="zh-CN" altLang="en-US" sz="1400" i="1" dirty="0"/>
              <a:t>	let r1 = &amp;s; // 没问题</a:t>
            </a:r>
          </a:p>
          <a:p>
            <a:r>
              <a:rPr lang="zh-CN" altLang="en-US" sz="1400" i="1" dirty="0"/>
              <a:t>	let r2 = &amp;s; // 没问题</a:t>
            </a:r>
          </a:p>
          <a:p>
            <a:r>
              <a:rPr lang="zh-CN" altLang="en-US" sz="1400" i="1" dirty="0"/>
              <a:t>	</a:t>
            </a:r>
          </a:p>
          <a:p>
            <a:r>
              <a:rPr lang="zh-CN" altLang="en-US" sz="1400" i="1" dirty="0"/>
              <a:t>	s = "hhhhh".to_string();</a:t>
            </a:r>
          </a:p>
          <a:p>
            <a:r>
              <a:rPr lang="zh-CN" altLang="en-US" sz="1400" i="1" dirty="0"/>
              <a:t>	println!("{}, {}, and {}", r1, r2, s);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9460B-B9E9-FE4E-9DFD-411816E9285B}"/>
              </a:ext>
            </a:extLst>
          </p:cNvPr>
          <p:cNvSpPr/>
          <p:nvPr/>
        </p:nvSpPr>
        <p:spPr>
          <a:xfrm>
            <a:off x="405160" y="5076368"/>
            <a:ext cx="9307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-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在任意给定时间，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要么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 只能有一个可变引用，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要么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 只能有多个不可变引用。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-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引用必须总是有效的。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145592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C417-1464-D94C-9BA7-5628EB9E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3C256-7B9D-FD45-9BC7-2855EB1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37"/>
            <a:ext cx="10515600" cy="4351338"/>
          </a:xfr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kaisery.github.io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trpl-zh-cn</a:t>
            </a:r>
            <a:r>
              <a:rPr kumimoji="1" lang="en" altLang="zh-CN" dirty="0"/>
              <a:t>/ch10-02-traits.html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89646-0997-CF46-A91E-0414EEB1CFCB}"/>
              </a:ext>
            </a:extLst>
          </p:cNvPr>
          <p:cNvSpPr/>
          <p:nvPr/>
        </p:nvSpPr>
        <p:spPr>
          <a:xfrm>
            <a:off x="748992" y="2628781"/>
            <a:ext cx="49492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i="1" dirty="0"/>
              <a:t>pub trait Summary { </a:t>
            </a:r>
            <a:r>
              <a:rPr lang="en" altLang="zh-CN" sz="1400" i="1" dirty="0" err="1"/>
              <a:t>fn</a:t>
            </a:r>
            <a:r>
              <a:rPr lang="en" altLang="zh-CN" sz="1400" i="1" dirty="0"/>
              <a:t> summarize(&amp;self) -&gt; String; }</a:t>
            </a:r>
          </a:p>
          <a:p>
            <a:endParaRPr lang="en" altLang="zh-CN" sz="1400" i="1" dirty="0"/>
          </a:p>
          <a:p>
            <a:r>
              <a:rPr lang="en" altLang="zh-CN" sz="1400" i="1" dirty="0"/>
              <a:t>pub struct </a:t>
            </a:r>
            <a:r>
              <a:rPr lang="en" altLang="zh-CN" sz="1400" i="1" dirty="0" err="1"/>
              <a:t>NewsArticle</a:t>
            </a:r>
            <a:r>
              <a:rPr lang="en" altLang="zh-CN" sz="1400" i="1" dirty="0"/>
              <a:t> { </a:t>
            </a:r>
          </a:p>
          <a:p>
            <a:r>
              <a:rPr lang="en" altLang="zh-CN" sz="1400" i="1" dirty="0"/>
              <a:t>    pub headline: String, </a:t>
            </a:r>
          </a:p>
          <a:p>
            <a:r>
              <a:rPr lang="en" altLang="zh-CN" sz="1400" i="1" dirty="0"/>
              <a:t>    pub location: String, </a:t>
            </a:r>
          </a:p>
          <a:p>
            <a:r>
              <a:rPr lang="en" altLang="zh-CN" sz="1400" i="1" dirty="0"/>
              <a:t>    pub author: String, </a:t>
            </a:r>
          </a:p>
          <a:p>
            <a:r>
              <a:rPr lang="en" altLang="zh-CN" sz="1400" i="1" dirty="0"/>
              <a:t>    pub content: String, </a:t>
            </a:r>
          </a:p>
          <a:p>
            <a:r>
              <a:rPr lang="en" altLang="zh-CN" sz="1400" i="1" dirty="0"/>
              <a:t>} </a:t>
            </a:r>
          </a:p>
          <a:p>
            <a:endParaRPr lang="en" altLang="zh-CN" sz="1400" i="1" dirty="0"/>
          </a:p>
          <a:p>
            <a:r>
              <a:rPr lang="en" altLang="zh-CN" sz="1400" i="1" dirty="0"/>
              <a:t>pub struct Tweet { </a:t>
            </a:r>
          </a:p>
          <a:p>
            <a:r>
              <a:rPr lang="en" altLang="zh-CN" sz="1400" i="1" dirty="0"/>
              <a:t>    pub username: String, </a:t>
            </a:r>
          </a:p>
          <a:p>
            <a:r>
              <a:rPr lang="en" altLang="zh-CN" sz="1400" i="1" dirty="0"/>
              <a:t>    pub content: String, </a:t>
            </a:r>
          </a:p>
          <a:p>
            <a:r>
              <a:rPr lang="en" altLang="zh-CN" sz="1400" i="1" dirty="0"/>
              <a:t>    pub reply: bool, </a:t>
            </a:r>
          </a:p>
          <a:p>
            <a:r>
              <a:rPr lang="en" altLang="zh-CN" sz="1400" i="1" dirty="0"/>
              <a:t>    pub retweet: bool, </a:t>
            </a:r>
          </a:p>
          <a:p>
            <a:r>
              <a:rPr lang="en" altLang="zh-CN" sz="1400" i="1" dirty="0"/>
              <a:t>} </a:t>
            </a:r>
          </a:p>
          <a:p>
            <a:endParaRPr lang="en" altLang="zh-CN" sz="1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C4DE26-713C-574D-A2B0-BFE9034BDF29}"/>
              </a:ext>
            </a:extLst>
          </p:cNvPr>
          <p:cNvSpPr/>
          <p:nvPr/>
        </p:nvSpPr>
        <p:spPr>
          <a:xfrm>
            <a:off x="6170971" y="2628781"/>
            <a:ext cx="518282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i="1" dirty="0" err="1"/>
              <a:t>impl</a:t>
            </a:r>
            <a:r>
              <a:rPr lang="en" altLang="zh-CN" sz="1400" i="1" dirty="0"/>
              <a:t> Summary for </a:t>
            </a:r>
            <a:r>
              <a:rPr lang="en" altLang="zh-CN" sz="1400" i="1" dirty="0" err="1"/>
              <a:t>NewsArticle</a:t>
            </a:r>
            <a:r>
              <a:rPr lang="en" altLang="zh-CN" sz="1400" i="1" dirty="0"/>
              <a:t> { </a:t>
            </a:r>
          </a:p>
          <a:p>
            <a:r>
              <a:rPr lang="en" altLang="zh-CN" sz="1400" i="1" dirty="0"/>
              <a:t>    </a:t>
            </a:r>
            <a:r>
              <a:rPr lang="en" altLang="zh-CN" sz="1400" i="1" dirty="0" err="1"/>
              <a:t>fn</a:t>
            </a:r>
            <a:r>
              <a:rPr lang="en" altLang="zh-CN" sz="1400" i="1" dirty="0"/>
              <a:t> summarize(&amp;self) -&gt; String { </a:t>
            </a:r>
          </a:p>
          <a:p>
            <a:r>
              <a:rPr lang="en" altLang="zh-CN" sz="1400" i="1" dirty="0"/>
              <a:t>        format!("{}, by {} ({})", </a:t>
            </a:r>
            <a:r>
              <a:rPr lang="en" altLang="zh-CN" sz="1400" i="1" dirty="0" err="1"/>
              <a:t>self.headline</a:t>
            </a:r>
            <a:r>
              <a:rPr lang="en" altLang="zh-CN" sz="1400" i="1" dirty="0"/>
              <a:t>, </a:t>
            </a:r>
            <a:r>
              <a:rPr lang="en" altLang="zh-CN" sz="1400" i="1" dirty="0" err="1"/>
              <a:t>self.author</a:t>
            </a:r>
            <a:r>
              <a:rPr lang="en" altLang="zh-CN" sz="1400" i="1" dirty="0"/>
              <a:t>, </a:t>
            </a:r>
            <a:r>
              <a:rPr lang="en" altLang="zh-CN" sz="1400" i="1" dirty="0" err="1"/>
              <a:t>self.location</a:t>
            </a:r>
            <a:r>
              <a:rPr lang="en" altLang="zh-CN" sz="1400" i="1" dirty="0"/>
              <a:t>) </a:t>
            </a:r>
          </a:p>
          <a:p>
            <a:r>
              <a:rPr lang="en" altLang="zh-CN" sz="1400" i="1" dirty="0"/>
              <a:t>    } </a:t>
            </a:r>
          </a:p>
          <a:p>
            <a:r>
              <a:rPr lang="en" altLang="zh-CN" sz="1400" i="1" dirty="0"/>
              <a:t>} </a:t>
            </a:r>
          </a:p>
          <a:p>
            <a:endParaRPr lang="en" altLang="zh-CN" sz="1400" i="1" dirty="0"/>
          </a:p>
          <a:p>
            <a:r>
              <a:rPr lang="en" altLang="zh-CN" sz="1400" i="1" dirty="0" err="1"/>
              <a:t>impl</a:t>
            </a:r>
            <a:r>
              <a:rPr lang="en" altLang="zh-CN" sz="1400" i="1" dirty="0"/>
              <a:t> Summary for Tweet { </a:t>
            </a:r>
          </a:p>
          <a:p>
            <a:r>
              <a:rPr lang="en" altLang="zh-CN" sz="1400" i="1" dirty="0"/>
              <a:t>    </a:t>
            </a:r>
            <a:r>
              <a:rPr lang="en" altLang="zh-CN" sz="1400" i="1" dirty="0" err="1"/>
              <a:t>fn</a:t>
            </a:r>
            <a:r>
              <a:rPr lang="en" altLang="zh-CN" sz="1400" i="1" dirty="0"/>
              <a:t> summarize(&amp;self) -&gt; String { </a:t>
            </a:r>
          </a:p>
          <a:p>
            <a:r>
              <a:rPr lang="en" altLang="zh-CN" sz="1400" i="1" dirty="0"/>
              <a:t>        format!("{}: {}", </a:t>
            </a:r>
            <a:r>
              <a:rPr lang="en" altLang="zh-CN" sz="1400" i="1" dirty="0" err="1"/>
              <a:t>self.username</a:t>
            </a:r>
            <a:r>
              <a:rPr lang="en" altLang="zh-CN" sz="1400" i="1" dirty="0"/>
              <a:t>, </a:t>
            </a:r>
            <a:r>
              <a:rPr lang="en" altLang="zh-CN" sz="1400" i="1" dirty="0" err="1"/>
              <a:t>self.content</a:t>
            </a:r>
            <a:r>
              <a:rPr lang="en" altLang="zh-CN" sz="1400" i="1" dirty="0"/>
              <a:t>) </a:t>
            </a:r>
          </a:p>
          <a:p>
            <a:r>
              <a:rPr lang="en" altLang="zh-CN" sz="1400" i="1" dirty="0"/>
              <a:t>    } </a:t>
            </a:r>
          </a:p>
          <a:p>
            <a:r>
              <a:rPr lang="en" altLang="zh-CN" sz="1400" i="1" dirty="0"/>
              <a:t>}</a:t>
            </a:r>
          </a:p>
          <a:p>
            <a:endParaRPr lang="en" altLang="zh-CN" sz="1400" i="1" dirty="0"/>
          </a:p>
          <a:p>
            <a:endParaRPr lang="en" altLang="zh-CN" sz="1400" i="1" dirty="0"/>
          </a:p>
          <a:p>
            <a:endParaRPr lang="en" altLang="zh-CN" sz="14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402D88-7726-E743-8B83-07214490842A}"/>
              </a:ext>
            </a:extLst>
          </p:cNvPr>
          <p:cNvSpPr txBox="1"/>
          <p:nvPr/>
        </p:nvSpPr>
        <p:spPr>
          <a:xfrm>
            <a:off x="6646127" y="5831275"/>
            <a:ext cx="18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面向对象的特征</a:t>
            </a:r>
          </a:p>
        </p:txBody>
      </p:sp>
    </p:spTree>
    <p:extLst>
      <p:ext uri="{BB962C8B-B14F-4D97-AF65-F5344CB8AC3E}">
        <p14:creationId xmlns:p14="http://schemas.microsoft.com/office/powerpoint/2010/main" val="311220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C3D31-F5F8-F948-99F3-1B2B33DA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9829C-165B-6344-A5A7-7D34BB77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kaisery.github.io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trpl-zh-cn</a:t>
            </a:r>
            <a:r>
              <a:rPr kumimoji="1" lang="en" altLang="zh-CN" dirty="0"/>
              <a:t>/ch15-04-rc.html</a:t>
            </a: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zhuanlan.zhihu.com</a:t>
            </a:r>
            <a:r>
              <a:rPr kumimoji="1" lang="en" altLang="zh-CN" dirty="0"/>
              <a:t>/p/125770192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8ED5A5-CC11-AE4B-9B58-1C367147B32F}"/>
              </a:ext>
            </a:extLst>
          </p:cNvPr>
          <p:cNvSpPr/>
          <p:nvPr/>
        </p:nvSpPr>
        <p:spPr>
          <a:xfrm>
            <a:off x="1096536" y="322849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400" i="1" dirty="0" err="1"/>
              <a:t>fn</a:t>
            </a:r>
            <a:r>
              <a:rPr lang="en" altLang="zh-CN" sz="1400" i="1" dirty="0"/>
              <a:t> main() { </a:t>
            </a:r>
          </a:p>
          <a:p>
            <a:r>
              <a:rPr lang="en" altLang="zh-CN" sz="1400" i="1" dirty="0"/>
              <a:t>    let s1 = &amp;5; </a:t>
            </a:r>
          </a:p>
          <a:p>
            <a:r>
              <a:rPr lang="en" altLang="zh-CN" sz="1400" i="1" dirty="0"/>
              <a:t>    let s2 = Box::new(5); ​ </a:t>
            </a:r>
          </a:p>
          <a:p>
            <a:r>
              <a:rPr lang="en" altLang="zh-CN" sz="1400" i="1" dirty="0"/>
              <a:t>    </a:t>
            </a:r>
          </a:p>
          <a:p>
            <a:r>
              <a:rPr lang="en" altLang="zh-CN" sz="1400" i="1" dirty="0"/>
              <a:t>    </a:t>
            </a:r>
            <a:r>
              <a:rPr lang="en" altLang="zh-CN" sz="1400" i="1" dirty="0" err="1"/>
              <a:t>assert_eq</a:t>
            </a:r>
            <a:r>
              <a:rPr lang="en" altLang="zh-CN" sz="1400" i="1" dirty="0"/>
              <a:t>!(5, *s1); </a:t>
            </a:r>
          </a:p>
          <a:p>
            <a:r>
              <a:rPr lang="en" altLang="zh-CN" sz="1400" i="1" dirty="0"/>
              <a:t>    </a:t>
            </a:r>
            <a:r>
              <a:rPr lang="en" altLang="zh-CN" sz="1400" i="1" dirty="0" err="1"/>
              <a:t>assert_eq</a:t>
            </a:r>
            <a:r>
              <a:rPr lang="en" altLang="zh-CN" sz="1400" i="1" dirty="0"/>
              <a:t>!(5, *s2); </a:t>
            </a:r>
          </a:p>
          <a:p>
            <a:r>
              <a:rPr lang="en" altLang="zh-CN" sz="1400" i="1" dirty="0"/>
              <a:t>}</a:t>
            </a:r>
          </a:p>
          <a:p>
            <a:endParaRPr lang="en" altLang="zh-CN" sz="1400" i="1" dirty="0"/>
          </a:p>
          <a:p>
            <a:endParaRPr lang="en" altLang="zh-CN" sz="1400" i="1" dirty="0"/>
          </a:p>
          <a:p>
            <a:r>
              <a:rPr lang="en" altLang="zh-CN" sz="1400" i="1" dirty="0"/>
              <a:t>*s2 </a:t>
            </a:r>
            <a:r>
              <a:rPr lang="en-US" altLang="zh-CN" sz="1400" i="1" dirty="0"/>
              <a:t>==</a:t>
            </a:r>
            <a:r>
              <a:rPr lang="zh-CN" altLang="en-US" sz="1400" i="1" dirty="0"/>
              <a:t> *</a:t>
            </a:r>
            <a:r>
              <a:rPr lang="en-US" altLang="zh-CN" sz="1400" i="1" dirty="0"/>
              <a:t>(</a:t>
            </a:r>
            <a:r>
              <a:rPr lang="en" altLang="zh-CN" sz="1400" i="1" dirty="0"/>
              <a:t>s2.deref())</a:t>
            </a:r>
            <a:endParaRPr lang="zh-CN" altLang="en-US" sz="1400" i="1" dirty="0"/>
          </a:p>
          <a:p>
            <a:endParaRPr lang="zh-CN" altLang="en-US" sz="1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EF3BC0-6D60-0C42-8168-DA21732BAFCE}"/>
              </a:ext>
            </a:extLst>
          </p:cNvPr>
          <p:cNvSpPr txBox="1"/>
          <p:nvPr/>
        </p:nvSpPr>
        <p:spPr>
          <a:xfrm>
            <a:off x="6467707" y="4081345"/>
            <a:ext cx="434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 数据存在堆上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指针存在栈上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一系列</a:t>
            </a:r>
            <a:r>
              <a:rPr kumimoji="1" lang="en-US" altLang="zh-CN" dirty="0"/>
              <a:t>Trait</a:t>
            </a:r>
            <a:r>
              <a:rPr kumimoji="1" lang="zh-CN" altLang="en-US" dirty="0"/>
              <a:t>维护堆上数据的生命周期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61511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17638</TotalTime>
  <Words>781</Words>
  <Application>Microsoft Macintosh PowerPoint</Application>
  <PresentationFormat>宽屏</PresentationFormat>
  <Paragraphs>124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Open Sans</vt:lpstr>
      <vt:lpstr>Arial</vt:lpstr>
      <vt:lpstr>Office 主题​​</vt:lpstr>
      <vt:lpstr>Rust</vt:lpstr>
      <vt:lpstr>Rust的历史</vt:lpstr>
      <vt:lpstr>谁在用？</vt:lpstr>
      <vt:lpstr>为什需要新的编程语言？</vt:lpstr>
      <vt:lpstr>哪种语言更好？</vt:lpstr>
      <vt:lpstr>几个特点。。。</vt:lpstr>
      <vt:lpstr>1. 所有权与借用</vt:lpstr>
      <vt:lpstr>2. Trait</vt:lpstr>
      <vt:lpstr>3. 智能指针</vt:lpstr>
      <vt:lpstr>4. 闭包，Move，并发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QI FENG HUO</dc:creator>
  <cp:lastModifiedBy>QI FENG HUO</cp:lastModifiedBy>
  <cp:revision>28</cp:revision>
  <dcterms:created xsi:type="dcterms:W3CDTF">2020-11-06T05:45:14Z</dcterms:created>
  <dcterms:modified xsi:type="dcterms:W3CDTF">2020-11-27T06:36:20Z</dcterms:modified>
</cp:coreProperties>
</file>