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7" r:id="rId10"/>
    <p:sldId id="264" r:id="rId11"/>
    <p:sldId id="276" r:id="rId12"/>
    <p:sldId id="269" r:id="rId13"/>
    <p:sldId id="278" r:id="rId14"/>
    <p:sldId id="270" r:id="rId15"/>
    <p:sldId id="271" r:id="rId16"/>
    <p:sldId id="272" r:id="rId17"/>
    <p:sldId id="265" r:id="rId18"/>
    <p:sldId id="279" r:id="rId19"/>
    <p:sldId id="266" r:id="rId20"/>
    <p:sldId id="275" r:id="rId21"/>
    <p:sldId id="273" r:id="rId22"/>
    <p:sldId id="267" r:id="rId23"/>
    <p:sldId id="268" r:id="rId24"/>
    <p:sldId id="274" r:id="rId2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420A-F5A1-9093-B277-4FB655661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AFD8-9CCC-97B5-0864-34D7102BB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D88EA-76D1-D196-F39C-D3CCE9B2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876F4-B218-4168-FF61-EC56E64E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29700-CC71-F1C9-2670-8C829D2A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657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AC2D-7F31-7CEE-4CEE-6E0D5EE7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704F9-F767-314F-C3FE-7D1895601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F262-5331-1280-032E-E1C9F275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BA1E4-7297-E315-649F-A7B4B48E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D758-0267-89F9-CD20-7FF45935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000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C90FB-9272-61C4-A54D-856A70C54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789C2-7239-764D-2ECA-CDE2B6F09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2190-FE6D-6DF3-7DD8-4F6A78C3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3ED5-0F6D-EC14-2651-47B78BD5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6CE5-C7E4-9E4F-6F92-A7DCE6F3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884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8765-2986-EF15-284C-553C9FE5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B019-5DD9-D355-CA16-064FCD13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CAC1-F0F0-74E6-A141-F83144B9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3895-FF92-A931-D13C-B2F67086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7368-0D80-26F7-6D4F-7E753B1B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44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7D2F-6019-9446-54F4-DBDEB269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E84C-0F98-EF3A-541E-8EE7D8589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4EA17-95B9-6089-68A3-3FB65003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9515-60AE-324D-473C-6E8FD4FA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CFF1B-9C99-CFCD-A00A-5A71E297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833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344B-C45C-5E34-C178-C4B1D0D4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E828-8770-EA7E-18D2-B60A83E19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41ADD-4FF0-3F54-0534-4AB1C9F7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7B26C-AEBD-1E72-039A-B8F25E75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B0307-89D5-BE7E-2B5D-E7376312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2782-447B-26BF-30FB-0E0905BA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509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2155-487F-09DD-087D-D0F046B9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C8E98-AB9E-133D-4946-E391373D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2E019-15A4-67B3-FE81-E68C0768C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0B385-198C-8A48-B39A-6945294C5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0E6C4-06E7-9184-A204-36DB71F7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F8218-2676-D42B-5D5C-2791F2FA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CADAA-3542-0F08-4185-A9578E5C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2607D-A02C-8A05-166C-94DD5447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714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88D4-A50D-D52D-8493-99075B55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BC071-12B0-0DA8-02A0-C4817D5F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02ECE-E317-6BAC-58C1-C6B44422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18BAC-1ADB-1D98-0DD8-AD924DE4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19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285EC-4079-D747-1546-8438334B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41D1-F1D8-B32E-6608-9F07F5CF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C06D-0317-3628-09A6-11E4CBB8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156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24C2-685C-6F55-3CA9-1260ECF9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93CF-70D5-231D-7489-85318DE2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CBC79-8732-936C-AE43-EFC1EEEF3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615A7-DCFA-E311-FA55-0A7BF7D6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7396F-6D27-EDF1-6C20-88B5A34A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CA7D7-6357-9CBB-F3CB-92CF56B3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638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B477-7491-5062-856F-22029180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EE8F1-2F3E-5ACD-06D5-C469AFF4E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BE052-EA8F-1B3E-5C80-6E178AFED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5724A-7194-7952-BF05-057E6A70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A4C-16A3-4746-86E6-D3D7082497B4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A023B-4840-61EC-21D5-56AC94D8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BAA8E-4B47-CCCC-4CB8-EB9E38E5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43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FB899-72FE-3365-FA7A-B607E21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E6D69-21EF-8087-4DD1-4A8BF32F0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07CB9-337B-726F-499E-06D041197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9A4C-16A3-4746-86E6-D3D7082497B4}" type="datetimeFigureOut">
              <a:rPr lang="en-CN" smtClean="0"/>
              <a:t>2022/6/1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0C35-D42D-1BDE-41F0-B5D852038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E5D28-3E12-30CC-AE39-9D878AA48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CC4DA-AEFD-4A43-A4AF-DB357B386E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764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docs/containers?topic=containers-istio-health" TargetMode="External"/><Relationship Id="rId2" Type="http://schemas.openxmlformats.org/officeDocument/2006/relationships/hyperlink" Target="https://cloud.ibm.com/docs/containers?topic=containers-ist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9.com/blog/kubernetes-service-mesh-a-comparison-of-istio-linkerd-and-consu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BBEC-1BF9-3970-8722-D60547E5D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Istio Enablement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D3DC3-0134-1B7E-BE0D-18D1666C3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huoqif@cn.ibm.com</a:t>
            </a:r>
          </a:p>
        </p:txBody>
      </p:sp>
    </p:spTree>
    <p:extLst>
      <p:ext uri="{BB962C8B-B14F-4D97-AF65-F5344CB8AC3E}">
        <p14:creationId xmlns:p14="http://schemas.microsoft.com/office/powerpoint/2010/main" val="36423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 – Traffic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9F84-5BAE-810E-E049-5DEBA022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Basic</a:t>
            </a:r>
          </a:p>
          <a:p>
            <a:r>
              <a:rPr lang="en-CN" dirty="0"/>
              <a:t>Ingress</a:t>
            </a:r>
          </a:p>
          <a:p>
            <a:r>
              <a:rPr lang="en-CN" dirty="0"/>
              <a:t>Egress</a:t>
            </a:r>
          </a:p>
          <a:p>
            <a:r>
              <a:rPr lang="en-CN" dirty="0"/>
              <a:t>Policy Enforcement</a:t>
            </a:r>
          </a:p>
        </p:txBody>
      </p:sp>
    </p:spTree>
    <p:extLst>
      <p:ext uri="{BB962C8B-B14F-4D97-AF65-F5344CB8AC3E}">
        <p14:creationId xmlns:p14="http://schemas.microsoft.com/office/powerpoint/2010/main" val="15953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 – CRDs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9F84-5BAE-810E-E049-5DEBA022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VirtualServices</a:t>
            </a:r>
          </a:p>
          <a:p>
            <a:r>
              <a:rPr lang="en-US" dirty="0"/>
              <a:t>Destination Rules</a:t>
            </a:r>
          </a:p>
          <a:p>
            <a:r>
              <a:rPr lang="en-US" dirty="0"/>
              <a:t>Gateways</a:t>
            </a:r>
          </a:p>
          <a:p>
            <a:r>
              <a:rPr lang="en-US" dirty="0"/>
              <a:t>Service Entries</a:t>
            </a:r>
          </a:p>
          <a:p>
            <a:r>
              <a:rPr lang="en-US" dirty="0"/>
              <a:t>Sidecars</a:t>
            </a:r>
          </a:p>
          <a:p>
            <a:r>
              <a:rPr lang="en-US" dirty="0"/>
              <a:t>…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2535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8270" cy="1325563"/>
          </a:xfrm>
        </p:spPr>
        <p:txBody>
          <a:bodyPr/>
          <a:lstStyle/>
          <a:p>
            <a:r>
              <a:rPr lang="en-CN" dirty="0"/>
              <a:t>Istio main functions – Basic traffic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9F84-5BAE-810E-E049-5DEBA022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Routing</a:t>
            </a:r>
          </a:p>
          <a:p>
            <a:r>
              <a:rPr lang="en-CN" dirty="0"/>
              <a:t>Networking resilence and test</a:t>
            </a:r>
          </a:p>
          <a:p>
            <a:pPr lvl="1"/>
            <a:r>
              <a:rPr lang="en-CN" dirty="0"/>
              <a:t>Timeouts</a:t>
            </a:r>
          </a:p>
          <a:p>
            <a:pPr lvl="1"/>
            <a:r>
              <a:rPr lang="en-CN" dirty="0"/>
              <a:t>Retries</a:t>
            </a:r>
          </a:p>
          <a:p>
            <a:pPr lvl="1"/>
            <a:r>
              <a:rPr lang="en-CN" dirty="0"/>
              <a:t>Circuit breakers</a:t>
            </a:r>
          </a:p>
          <a:p>
            <a:pPr lvl="1"/>
            <a:r>
              <a:rPr lang="en-CN" dirty="0"/>
              <a:t>Fault injection</a:t>
            </a:r>
          </a:p>
        </p:txBody>
      </p:sp>
    </p:spTree>
    <p:extLst>
      <p:ext uri="{BB962C8B-B14F-4D97-AF65-F5344CB8AC3E}">
        <p14:creationId xmlns:p14="http://schemas.microsoft.com/office/powerpoint/2010/main" val="250831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8270" cy="1325563"/>
          </a:xfrm>
        </p:spPr>
        <p:txBody>
          <a:bodyPr/>
          <a:lstStyle/>
          <a:p>
            <a:r>
              <a:rPr lang="en-CN" dirty="0"/>
              <a:t>Istio main functions – Basic traffic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95015-01FE-32F1-47C8-82EC88FB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89" y="1876425"/>
            <a:ext cx="4076700" cy="443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94F9F-C9E1-F71E-2F42-7C09E5EA8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589" y="1961218"/>
            <a:ext cx="3623931" cy="3478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649987-6DDF-CC99-480D-4A94BFC54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53" y="6407581"/>
            <a:ext cx="105791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8270" cy="1325563"/>
          </a:xfrm>
        </p:spPr>
        <p:txBody>
          <a:bodyPr/>
          <a:lstStyle/>
          <a:p>
            <a:r>
              <a:rPr lang="en-CN" dirty="0"/>
              <a:t>Istio main functions – Ingress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BDE8D-BB75-D54E-22C2-16DC89B64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357725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B52532-D72A-9755-46BA-885293E7B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1690688"/>
            <a:ext cx="6159500" cy="358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7A7F18-9E2E-E803-9093-A4769ED04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964" y="6042026"/>
            <a:ext cx="6159500" cy="2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7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286"/>
            <a:ext cx="11168270" cy="1325563"/>
          </a:xfrm>
        </p:spPr>
        <p:txBody>
          <a:bodyPr/>
          <a:lstStyle/>
          <a:p>
            <a:r>
              <a:rPr lang="en-CN" dirty="0"/>
              <a:t>Istio main functions – Egress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8F4795-089B-1407-3C6A-2D9F133BC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9839" y="135924"/>
            <a:ext cx="4750977" cy="45805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B43F29-BAB3-ACC3-8CB7-5C4A6223F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1494"/>
            <a:ext cx="3368058" cy="3449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C0D1BA-5B85-19F6-5E09-24C3748A2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469" y="1401990"/>
            <a:ext cx="3828796" cy="4054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AC3F0D-3856-0E90-5A17-04663A3E0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840" y="4716463"/>
            <a:ext cx="4753068" cy="1597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9C2A9A-41CA-B104-BDF1-1DBEF34452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55553"/>
            <a:ext cx="5894173" cy="210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FA4377-41F3-BE7F-7D55-AF4A706EB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66059"/>
            <a:ext cx="4574762" cy="2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4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59"/>
            <a:ext cx="11168270" cy="1325563"/>
          </a:xfrm>
        </p:spPr>
        <p:txBody>
          <a:bodyPr/>
          <a:lstStyle/>
          <a:p>
            <a:r>
              <a:rPr lang="en-CN" dirty="0"/>
              <a:t>Istio main functions – Policy Enforcement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F374C-D9B6-7B4D-8CE9-8D210A9F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2" y="1028477"/>
            <a:ext cx="5379308" cy="5742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27122-9B3D-5E99-34EB-A40B334C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2683469"/>
            <a:ext cx="51943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 – Security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93E8747-C0B6-B6B2-79A4-B968C017D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238" y="1690688"/>
            <a:ext cx="9704204" cy="461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6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 – ID and Certs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329377-3D91-BAEA-2F28-A7A4F711F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4581" y="1800018"/>
            <a:ext cx="4584700" cy="419100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FEB149-D58A-18F2-E94D-4CD030F58DC8}"/>
              </a:ext>
            </a:extLst>
          </p:cNvPr>
          <p:cNvSpPr txBox="1">
            <a:spLocks/>
          </p:cNvSpPr>
          <p:nvPr/>
        </p:nvSpPr>
        <p:spPr>
          <a:xfrm>
            <a:off x="1063271" y="2506662"/>
            <a:ext cx="32169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dirty="0"/>
              <a:t>Identity</a:t>
            </a:r>
          </a:p>
          <a:p>
            <a:r>
              <a:rPr lang="en-CN" b="1" dirty="0"/>
              <a:t>ID and Certs mgmt</a:t>
            </a:r>
          </a:p>
          <a:p>
            <a:r>
              <a:rPr lang="en-CN" dirty="0"/>
              <a:t>Secure Naming</a:t>
            </a:r>
          </a:p>
          <a:p>
            <a:r>
              <a:rPr lang="en-CN" dirty="0"/>
              <a:t>Authentication</a:t>
            </a:r>
          </a:p>
          <a:p>
            <a:r>
              <a:rPr lang="en-CN" dirty="0"/>
              <a:t>Aothorization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4637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 –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9F84-5BAE-810E-E049-5DEBA022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Open Telemetry</a:t>
            </a:r>
          </a:p>
          <a:p>
            <a:pPr lvl="1"/>
            <a:r>
              <a:rPr lang="en-CN" dirty="0"/>
              <a:t>Spans</a:t>
            </a:r>
          </a:p>
          <a:p>
            <a:pPr lvl="1"/>
            <a:r>
              <a:rPr lang="en-CN" dirty="0"/>
              <a:t>Traces</a:t>
            </a:r>
          </a:p>
          <a:p>
            <a:pPr lvl="1"/>
            <a:r>
              <a:rPr lang="en-CN" dirty="0"/>
              <a:t>Logs</a:t>
            </a:r>
          </a:p>
          <a:p>
            <a:pPr lvl="1"/>
            <a:r>
              <a:rPr lang="en-CN" dirty="0"/>
              <a:t>Metrics</a:t>
            </a:r>
          </a:p>
          <a:p>
            <a:pPr lvl="1"/>
            <a:r>
              <a:rPr lang="en-US" dirty="0"/>
              <a:t>Baggage</a:t>
            </a:r>
          </a:p>
          <a:p>
            <a:r>
              <a:rPr lang="en-CN" dirty="0"/>
              <a:t>Observability </a:t>
            </a:r>
          </a:p>
          <a:p>
            <a:pPr lvl="1"/>
            <a:r>
              <a:rPr lang="en-CN" dirty="0"/>
              <a:t>Metrics (Service, Proxy, Control Plane)</a:t>
            </a:r>
          </a:p>
          <a:p>
            <a:pPr lvl="1"/>
            <a:r>
              <a:rPr lang="en-CN" dirty="0"/>
              <a:t>Distributed traces</a:t>
            </a:r>
          </a:p>
          <a:p>
            <a:pPr lvl="1"/>
            <a:r>
              <a:rPr lang="en-CN" dirty="0"/>
              <a:t>Logs</a:t>
            </a:r>
          </a:p>
          <a:p>
            <a:pPr lvl="1"/>
            <a:r>
              <a:rPr lang="en-US" dirty="0"/>
              <a:t>Visibility (Integration)</a:t>
            </a:r>
          </a:p>
          <a:p>
            <a:pPr marL="457200" lvl="1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0491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4920-EB95-9B5E-E986-7CFC4B34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7706-B2E7-3A75-7D48-BDADFCC9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Service Mesh in Kubernetes</a:t>
            </a:r>
          </a:p>
          <a:p>
            <a:r>
              <a:rPr lang="en-CN" dirty="0"/>
              <a:t>Istio Architecture</a:t>
            </a:r>
          </a:p>
          <a:p>
            <a:r>
              <a:rPr lang="en-CN" dirty="0"/>
              <a:t>Istio typical usage </a:t>
            </a:r>
          </a:p>
          <a:p>
            <a:r>
              <a:rPr lang="en-CN" dirty="0"/>
              <a:t>Istio main functions</a:t>
            </a:r>
          </a:p>
          <a:p>
            <a:r>
              <a:rPr lang="en-CN" dirty="0"/>
              <a:t>Managed Istio in IKS</a:t>
            </a:r>
          </a:p>
          <a:p>
            <a:r>
              <a:rPr lang="en-CN" dirty="0"/>
              <a:t>Istio in CC and Peer Pod? </a:t>
            </a:r>
          </a:p>
        </p:txBody>
      </p:sp>
    </p:spTree>
    <p:extLst>
      <p:ext uri="{BB962C8B-B14F-4D97-AF65-F5344CB8AC3E}">
        <p14:creationId xmlns:p14="http://schemas.microsoft.com/office/powerpoint/2010/main" val="3439935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5" y="86829"/>
            <a:ext cx="10515600" cy="1325563"/>
          </a:xfrm>
        </p:spPr>
        <p:txBody>
          <a:bodyPr/>
          <a:lstStyle/>
          <a:p>
            <a:r>
              <a:rPr lang="en-CN" dirty="0"/>
              <a:t>Istio main functions – </a:t>
            </a:r>
            <a:r>
              <a:rPr lang="en-US" dirty="0"/>
              <a:t>Istio-peer-exchange</a:t>
            </a:r>
            <a:r>
              <a:rPr lang="en-CN" dirty="0"/>
              <a:t> Protocol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B979D-225A-9F61-1953-AE5B4343C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198" y="1505961"/>
            <a:ext cx="6675603" cy="4986914"/>
          </a:xfrm>
        </p:spPr>
      </p:pic>
    </p:spTree>
    <p:extLst>
      <p:ext uri="{BB962C8B-B14F-4D97-AF65-F5344CB8AC3E}">
        <p14:creationId xmlns:p14="http://schemas.microsoft.com/office/powerpoint/2010/main" val="310050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 – Visibility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AA5661E5-CBBB-7718-E603-A2DD745DF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00" y="1452149"/>
            <a:ext cx="5362456" cy="3000581"/>
          </a:xfrm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98BE6D5-8A29-75CB-4D2D-F6E9731D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667000"/>
            <a:ext cx="7581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00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6CF0-0518-68A1-568E-C684F949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Managed Istio in IKS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37B3-17B7-D57A-8908-4A08E03C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15939" cy="2905401"/>
          </a:xfrm>
        </p:spPr>
        <p:txBody>
          <a:bodyPr>
            <a:normAutofit fontScale="92500" lnSpcReduction="10000"/>
          </a:bodyPr>
          <a:lstStyle/>
          <a:p>
            <a:r>
              <a:rPr lang="en-CN" dirty="0"/>
              <a:t>Install Istio</a:t>
            </a:r>
          </a:p>
          <a:p>
            <a:pPr lvl="1"/>
            <a:r>
              <a:rPr lang="en-CN" dirty="0"/>
              <a:t>IBM Cloud Console</a:t>
            </a:r>
          </a:p>
          <a:p>
            <a:pPr lvl="1"/>
            <a:r>
              <a:rPr lang="en-CN" dirty="0"/>
              <a:t>IBM Cloud CLI</a:t>
            </a:r>
          </a:p>
          <a:p>
            <a:pPr lvl="1"/>
            <a:r>
              <a:rPr lang="en-CN" dirty="0"/>
              <a:t>Operator</a:t>
            </a:r>
          </a:p>
          <a:p>
            <a:r>
              <a:rPr lang="en-CN" dirty="0"/>
              <a:t>Integratation</a:t>
            </a:r>
          </a:p>
          <a:p>
            <a:pPr lvl="1"/>
            <a:r>
              <a:rPr lang="en-CN" dirty="0"/>
              <a:t>IBM Log and Monitoring</a:t>
            </a:r>
          </a:p>
          <a:p>
            <a:pPr lvl="1"/>
            <a:r>
              <a:rPr lang="en-CN" dirty="0"/>
              <a:t>ControlZ dashboard</a:t>
            </a:r>
          </a:p>
          <a:p>
            <a:pPr lvl="1"/>
            <a:r>
              <a:rPr lang="en-CN" dirty="0"/>
              <a:t>Envoy dashboard</a:t>
            </a:r>
          </a:p>
          <a:p>
            <a:pPr lvl="1"/>
            <a:endParaRPr lang="en-CN" dirty="0"/>
          </a:p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988CF-0803-9300-3B27-A8E7CB660289}"/>
              </a:ext>
            </a:extLst>
          </p:cNvPr>
          <p:cNvSpPr txBox="1"/>
          <p:nvPr/>
        </p:nvSpPr>
        <p:spPr>
          <a:xfrm>
            <a:off x="838200" y="4731026"/>
            <a:ext cx="335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Setup managed Istio in IBM Cloud</a:t>
            </a:r>
            <a:endParaRPr lang="en-US" dirty="0"/>
          </a:p>
          <a:p>
            <a:r>
              <a:rPr lang="en-US" dirty="0">
                <a:hlinkClick r:id="rId3"/>
              </a:rPr>
              <a:t>IBM Cloud Dashboard Integration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71C4C-56AB-C861-8879-155484C23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08" y="1976300"/>
            <a:ext cx="7366215" cy="29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1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60C2-9A59-706C-D7B3-2A729A30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in CC and Peer Pod?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8568-E472-BB50-383A-D6E83913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Requirements</a:t>
            </a:r>
          </a:p>
          <a:p>
            <a:pPr lvl="1"/>
            <a:r>
              <a:rPr lang="en-CN" dirty="0"/>
              <a:t>Istio multi-arch images</a:t>
            </a:r>
          </a:p>
          <a:p>
            <a:pPr lvl="1"/>
            <a:r>
              <a:rPr lang="en-CN" dirty="0"/>
              <a:t>Ability to i</a:t>
            </a:r>
            <a:r>
              <a:rPr lang="en-US" dirty="0"/>
              <a:t>n</a:t>
            </a:r>
            <a:r>
              <a:rPr lang="en-CN" dirty="0"/>
              <a:t>ject sidecar to Peer Pod</a:t>
            </a:r>
          </a:p>
          <a:p>
            <a:pPr lvl="2"/>
            <a:r>
              <a:rPr lang="en-CN" dirty="0"/>
              <a:t>Customize Envoy Proxy image URL</a:t>
            </a:r>
          </a:p>
          <a:p>
            <a:pPr lvl="2"/>
            <a:r>
              <a:rPr lang="en-CN" dirty="0"/>
              <a:t> TEE Contract</a:t>
            </a:r>
          </a:p>
          <a:p>
            <a:pPr lvl="1"/>
            <a:r>
              <a:rPr lang="en-CN" dirty="0"/>
              <a:t>Push the configure to E</a:t>
            </a:r>
            <a:r>
              <a:rPr lang="en-US" dirty="0"/>
              <a:t>n</a:t>
            </a:r>
            <a:r>
              <a:rPr lang="en-CN" dirty="0"/>
              <a:t>voy proxy in Peer Pod</a:t>
            </a:r>
          </a:p>
          <a:p>
            <a:pPr lvl="1"/>
            <a:r>
              <a:rPr lang="en-CN" dirty="0"/>
              <a:t>Micro service and DNS support in Peer Pod</a:t>
            </a:r>
          </a:p>
          <a:p>
            <a:pPr lvl="1"/>
            <a:endParaRPr lang="en-CN" dirty="0"/>
          </a:p>
          <a:p>
            <a:r>
              <a:rPr lang="en-CN" dirty="0"/>
              <a:t>CC considerations</a:t>
            </a:r>
          </a:p>
          <a:p>
            <a:pPr lvl="1"/>
            <a:r>
              <a:rPr lang="en-CN" dirty="0"/>
              <a:t>How to inject sidecar in Peer Pod securely</a:t>
            </a:r>
          </a:p>
          <a:p>
            <a:pPr lvl="1"/>
            <a:r>
              <a:rPr lang="en-CN" dirty="0"/>
              <a:t>Security, CA/TLS keys management in Istio control plane </a:t>
            </a:r>
          </a:p>
        </p:txBody>
      </p:sp>
    </p:spTree>
    <p:extLst>
      <p:ext uri="{BB962C8B-B14F-4D97-AF65-F5344CB8AC3E}">
        <p14:creationId xmlns:p14="http://schemas.microsoft.com/office/powerpoint/2010/main" val="413192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0114A6-2557-8AD8-B8B5-A44FFEEF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13" y="0"/>
            <a:ext cx="9900271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509E-91C9-E015-5E56-67F8FBDA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1200-A724-8747-9B11-11B6AC230EC8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899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B199-91E1-1994-1220-AD379838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Service Mesh in Kubernetes – What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CFF3-A098-BEA4-7CAF-9AF86CD0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Micro Services communicating is complex</a:t>
            </a:r>
          </a:p>
          <a:p>
            <a:r>
              <a:rPr lang="en-CN" dirty="0"/>
              <a:t>Service Mesh -- Manage traffic </a:t>
            </a:r>
            <a:r>
              <a:rPr lang="en-US" dirty="0"/>
              <a:t>in more scalable and graceful manner</a:t>
            </a:r>
            <a:endParaRPr lang="en-CN" dirty="0"/>
          </a:p>
          <a:p>
            <a:pPr lvl="1"/>
            <a:r>
              <a:rPr lang="en-CN" dirty="0"/>
              <a:t>Connect</a:t>
            </a:r>
          </a:p>
          <a:p>
            <a:pPr lvl="1"/>
            <a:r>
              <a:rPr lang="en-CN" dirty="0"/>
              <a:t>Secure</a:t>
            </a:r>
          </a:p>
          <a:p>
            <a:pPr lvl="1"/>
            <a:r>
              <a:rPr lang="en-CN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394813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BC13-0A23-48DE-0565-F694C6B7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Service Mesh in Kubernetes –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7593-3CE4-0066-3C90-5270A890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Istio  (1</a:t>
            </a:r>
            <a:r>
              <a:rPr lang="en-US" baseline="30000" dirty="0"/>
              <a:t>st</a:t>
            </a:r>
            <a:r>
              <a:rPr lang="en-US" dirty="0"/>
              <a:t> popular, Google, IBM, Microsoft…)</a:t>
            </a:r>
          </a:p>
          <a:p>
            <a:r>
              <a:rPr lang="en-US" dirty="0"/>
              <a:t>Linkerd  (2</a:t>
            </a:r>
            <a:r>
              <a:rPr lang="en-US" baseline="30000" dirty="0"/>
              <a:t>nd</a:t>
            </a:r>
            <a:r>
              <a:rPr lang="en-US" dirty="0"/>
              <a:t> popular, CNCF)</a:t>
            </a:r>
          </a:p>
          <a:p>
            <a:r>
              <a:rPr lang="en-US" dirty="0"/>
              <a:t>Consul  (HashiCorp suite)</a:t>
            </a:r>
          </a:p>
          <a:p>
            <a:r>
              <a:rPr lang="en-US" dirty="0"/>
              <a:t>K8s built-in (growing…)</a:t>
            </a:r>
          </a:p>
          <a:p>
            <a:r>
              <a:rPr lang="en-US" dirty="0"/>
              <a:t>…</a:t>
            </a:r>
            <a:endParaRPr lang="en-CN" dirty="0"/>
          </a:p>
          <a:p>
            <a:endParaRPr lang="en-CN" dirty="0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3428F9C8-BC0B-EF8F-AFF3-E8B69AD07BE5}"/>
              </a:ext>
            </a:extLst>
          </p:cNvPr>
          <p:cNvSpPr txBox="1"/>
          <p:nvPr/>
        </p:nvSpPr>
        <p:spPr>
          <a:xfrm>
            <a:off x="838200" y="4915694"/>
            <a:ext cx="981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Istio-Consul-Linkerd Comparing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8259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D2F5-0034-1B1D-25DE-6A27699D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C50A7-5B7A-E30F-C502-AAF35727D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3758" y="1611174"/>
            <a:ext cx="7348660" cy="5129653"/>
          </a:xfrm>
        </p:spPr>
      </p:pic>
    </p:spTree>
    <p:extLst>
      <p:ext uri="{BB962C8B-B14F-4D97-AF65-F5344CB8AC3E}">
        <p14:creationId xmlns:p14="http://schemas.microsoft.com/office/powerpoint/2010/main" val="67626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BDEA-5D8F-59E1-0B4F-40CB0F93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typical usage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8F9B1-2467-B6F5-BF25-C13BF488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0301" y="1356545"/>
            <a:ext cx="8541882" cy="5054193"/>
          </a:xfrm>
        </p:spPr>
      </p:pic>
    </p:spTree>
    <p:extLst>
      <p:ext uri="{BB962C8B-B14F-4D97-AF65-F5344CB8AC3E}">
        <p14:creationId xmlns:p14="http://schemas.microsoft.com/office/powerpoint/2010/main" val="253369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C114-27C0-6F88-80D9-EF696929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E30C-D4A7-0940-71BD-BAAA109F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Traffic management</a:t>
            </a:r>
          </a:p>
          <a:p>
            <a:r>
              <a:rPr lang="en-CN" dirty="0"/>
              <a:t>Security</a:t>
            </a:r>
          </a:p>
          <a:p>
            <a:r>
              <a:rPr lang="en-CN" dirty="0"/>
              <a:t>Obervability (Telemetry)</a:t>
            </a:r>
          </a:p>
        </p:txBody>
      </p:sp>
    </p:spTree>
    <p:extLst>
      <p:ext uri="{BB962C8B-B14F-4D97-AF65-F5344CB8AC3E}">
        <p14:creationId xmlns:p14="http://schemas.microsoft.com/office/powerpoint/2010/main" val="120560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 – Inject sidecar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9F84-5BAE-810E-E049-5DEBA022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9504405" cy="2871373"/>
          </a:xfrm>
        </p:spPr>
        <p:txBody>
          <a:bodyPr>
            <a:normAutofit/>
          </a:bodyPr>
          <a:lstStyle/>
          <a:p>
            <a:r>
              <a:rPr lang="en-CN" dirty="0"/>
              <a:t>Automatic injection</a:t>
            </a:r>
          </a:p>
          <a:p>
            <a:r>
              <a:rPr lang="en-CN" dirty="0"/>
              <a:t>Manual injection</a:t>
            </a:r>
          </a:p>
          <a:p>
            <a:r>
              <a:rPr lang="en-CN" dirty="0"/>
              <a:t>Customizing injection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7884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E67-B37A-2CCE-7490-9A6A2DC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Istio main functions – Inject sidecar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8B4D3-C3E7-2DD2-DD9E-18C7FD05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0" y="1955275"/>
            <a:ext cx="4558964" cy="44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F41091-341D-6433-35E9-F0D5A09A5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80" y="3955774"/>
            <a:ext cx="7994142" cy="2042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A9F1B8-A282-A40A-5D27-B16D08122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662" y="1616517"/>
            <a:ext cx="2843358" cy="46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10313</TotalTime>
  <Words>357</Words>
  <Application>Microsoft Macintosh PowerPoint</Application>
  <PresentationFormat>Widescreen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Istio Enablement</vt:lpstr>
      <vt:lpstr>Agenda</vt:lpstr>
      <vt:lpstr>Service Mesh in Kubernetes – What is</vt:lpstr>
      <vt:lpstr>Service Mesh in Kubernetes – Options</vt:lpstr>
      <vt:lpstr>Istio Architecture</vt:lpstr>
      <vt:lpstr>Istio typical usage </vt:lpstr>
      <vt:lpstr>Istio main functions</vt:lpstr>
      <vt:lpstr>Istio main functions – Inject sidecar</vt:lpstr>
      <vt:lpstr>Istio main functions – Inject sidecar example</vt:lpstr>
      <vt:lpstr>Istio main functions – Traffic management</vt:lpstr>
      <vt:lpstr>Istio main functions – CRDs</vt:lpstr>
      <vt:lpstr>Istio main functions – Basic traffic management</vt:lpstr>
      <vt:lpstr>Istio main functions – Basic traffic example</vt:lpstr>
      <vt:lpstr>Istio main functions – Ingress</vt:lpstr>
      <vt:lpstr>Istio main functions – Egress</vt:lpstr>
      <vt:lpstr>Istio main functions – Policy Enforcement</vt:lpstr>
      <vt:lpstr>Istio main functions – Security</vt:lpstr>
      <vt:lpstr>Istio main functions – ID and Certs</vt:lpstr>
      <vt:lpstr>Istio main functions – Observability</vt:lpstr>
      <vt:lpstr>Istio main functions – Istio-peer-exchange Protocol</vt:lpstr>
      <vt:lpstr>Istio main functions – Visibility</vt:lpstr>
      <vt:lpstr>Managed Istio in IKS</vt:lpstr>
      <vt:lpstr>Istio in CC and Peer Pod?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Feng Huo</dc:creator>
  <cp:lastModifiedBy>Qi Feng Huo</cp:lastModifiedBy>
  <cp:revision>106</cp:revision>
  <dcterms:created xsi:type="dcterms:W3CDTF">2022-06-01T01:59:00Z</dcterms:created>
  <dcterms:modified xsi:type="dcterms:W3CDTF">2022-06-08T05:52:37Z</dcterms:modified>
</cp:coreProperties>
</file>