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415" r:id="rId4"/>
    <p:sldId id="288" r:id="rId5"/>
    <p:sldId id="257" r:id="rId6"/>
    <p:sldId id="258" r:id="rId7"/>
    <p:sldId id="259" r:id="rId8"/>
    <p:sldId id="414" r:id="rId9"/>
    <p:sldId id="418" r:id="rId10"/>
    <p:sldId id="406" r:id="rId11"/>
    <p:sldId id="260" r:id="rId12"/>
    <p:sldId id="421" r:id="rId13"/>
    <p:sldId id="285" r:id="rId14"/>
    <p:sldId id="264" r:id="rId15"/>
    <p:sldId id="416" r:id="rId16"/>
    <p:sldId id="420" r:id="rId17"/>
    <p:sldId id="423" r:id="rId18"/>
    <p:sldId id="422" r:id="rId19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06"/>
    <p:restoredTop sz="96327"/>
  </p:normalViewPr>
  <p:slideViewPr>
    <p:cSldViewPr snapToGrid="0" snapToObjects="1">
      <p:cViewPr varScale="1">
        <p:scale>
          <a:sx n="158" d="100"/>
          <a:sy n="158" d="100"/>
        </p:scale>
        <p:origin x="23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53CCE-6D2E-064D-82F7-9928EE034733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961C9-C6E1-4C46-9211-880769BF6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18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8051D-E571-7A49-963C-F6B1D3E0A88E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112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8051D-E571-7A49-963C-F6B1D3E0A88E}" type="slidenum">
              <a:rPr lang="en-JP" smtClean="0"/>
              <a:t>14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5684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8051D-E571-7A49-963C-F6B1D3E0A88E}" type="slidenum">
              <a:rPr lang="en-JP" smtClean="0"/>
              <a:t>15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6834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EE73-70C8-634F-8DDB-1EDFAAC57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4F9D6-997D-FF49-90CB-0583378F8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106C5-3A0F-C843-9C8E-3CE7FACF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6727-FF0B-3547-8741-CEABE4A31454}" type="datetimeFigureOut">
              <a:rPr lang="en-JP" smtClean="0"/>
              <a:t>2024/03/28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10C66-E4DF-F046-A160-76C529EA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51667-92E9-844B-A83F-9BE0EE6B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B20-6960-4244-B087-3F800FB415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4145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2A99-8F3B-7645-9AEF-96CA03DC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360BF-B37C-ED4C-A0C2-E400829CC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BF728-8C55-9C42-9819-A7FFF87B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6727-FF0B-3547-8741-CEABE4A31454}" type="datetimeFigureOut">
              <a:rPr lang="en-JP" smtClean="0"/>
              <a:t>2024/03/28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D6122-0D1B-EC4A-BC58-B88AD2EA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44F71-0310-134B-9515-2153EDD5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B20-6960-4244-B087-3F800FB415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1991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7476F-199D-054B-9BBC-6F8F73847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CEE81-322C-9448-9542-83787627D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F02A1-7DDD-7348-A406-CD8D0247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6727-FF0B-3547-8741-CEABE4A31454}" type="datetimeFigureOut">
              <a:rPr lang="en-JP" smtClean="0"/>
              <a:t>2024/03/28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B2D99-83A2-9D44-BEFE-18216332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EACB7-D416-C346-A490-4C5B6120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B20-6960-4244-B087-3F800FB415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90644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0" y="1658112"/>
            <a:ext cx="5498501" cy="43362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Research / July 28,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FC93-A3F9-EB4A-8FA6-078F399C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1694-11EE-9448-9672-7F3D81130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781B-D29B-D247-A2BB-F7B27378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6727-FF0B-3547-8741-CEABE4A31454}" type="datetimeFigureOut">
              <a:rPr lang="en-JP" smtClean="0"/>
              <a:t>2024/03/28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8CA30-F4F3-FD45-B829-BA508AB5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0567-9FD3-4D4C-AC38-D0974B10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B20-6960-4244-B087-3F800FB415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4879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416E-D01C-114D-8C86-40BA681A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2B0B3-EA8F-B34F-AE91-DDA09937D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39558-CF72-4249-9B83-660501CB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6727-FF0B-3547-8741-CEABE4A31454}" type="datetimeFigureOut">
              <a:rPr lang="en-JP" smtClean="0"/>
              <a:t>2024/03/28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2B5D6-3812-9E40-86D1-9421FC1C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FD02-F1BA-0644-8E39-4B44CED2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B20-6960-4244-B087-3F800FB415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843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2645-CCE0-BC41-B660-B4B55E45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B5F5-492C-0140-8D65-CC8558B68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A20B8-4C27-2A47-9B9E-B2F54B806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496AF-47AD-044E-8D09-325AFBB6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6727-FF0B-3547-8741-CEABE4A31454}" type="datetimeFigureOut">
              <a:rPr lang="en-JP" smtClean="0"/>
              <a:t>2024/03/28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A4ADE-6E7A-E643-BA6B-A7446030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B9A30-83AB-1A47-A2F3-1DC00BDB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B20-6960-4244-B087-3F800FB415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8993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6B1E-47B7-0442-B067-2E29D2CD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C318B-3505-2C4A-A4B3-07D28540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7CD16-C40E-CB42-B1C5-EEC838F86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642BC-EBA4-F142-A499-5550A52A5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12241-FFE6-F842-B80A-5406FDDA0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4A56A-4562-2843-9C2A-F0954B39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6727-FF0B-3547-8741-CEABE4A31454}" type="datetimeFigureOut">
              <a:rPr lang="en-JP" smtClean="0"/>
              <a:t>2024/03/28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6ABAC-B565-F749-9554-C850F056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BE059-F439-D642-891D-4C7510D5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B20-6960-4244-B087-3F800FB415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9357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093B-45EB-B44A-B79F-613C8FCE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E5BDA-D30C-6C4B-B3E8-DD2D2B1D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6727-FF0B-3547-8741-CEABE4A31454}" type="datetimeFigureOut">
              <a:rPr lang="en-JP" smtClean="0"/>
              <a:t>2024/03/28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2C70D-AA40-4E4B-807A-38420526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7228E-C01C-D74F-A470-FF588DA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B20-6960-4244-B087-3F800FB415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4988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B4D3E-C562-154F-BFA2-CC5A2184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6727-FF0B-3547-8741-CEABE4A31454}" type="datetimeFigureOut">
              <a:rPr lang="en-JP" smtClean="0"/>
              <a:t>2024/03/28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EDF28-F95E-5641-9B61-0652C07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E1364-E35A-224C-A8BB-E0AC4FA8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B20-6960-4244-B087-3F800FB415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4004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2624-3763-5045-A175-DFF05B9B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F9096-3D60-2741-B60F-769D9065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6F7CC-26D9-9D4E-A1A9-2D27DE5A8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FB38C-8A49-6D43-BEA1-C9D503FF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6727-FF0B-3547-8741-CEABE4A31454}" type="datetimeFigureOut">
              <a:rPr lang="en-JP" smtClean="0"/>
              <a:t>2024/03/28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A6040-FCB6-944C-817F-479FDA56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5AC6A-7283-274C-A859-7734D85E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B20-6960-4244-B087-3F800FB415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140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FA82-AD13-7142-BE3D-F43ECCC7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C9C45-5224-F24F-BA72-C3B74AE8C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BD752-3D7B-5140-8C9D-33BB9D99B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CEEEA-335A-464A-9FDC-085CC6C9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6727-FF0B-3547-8741-CEABE4A31454}" type="datetimeFigureOut">
              <a:rPr lang="en-JP" smtClean="0"/>
              <a:t>2024/03/28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8A191-06C8-294D-9F7D-786EAC35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86F8D-F0FA-F247-98B4-BD0CA746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BB20-6960-4244-B087-3F800FB415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20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81657-D698-DF4B-918C-35E88A9A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648BD-B2E5-8940-AFB7-F538222C4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C6709-B66B-C94C-9CC7-389EBBFC3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C6727-FF0B-3547-8741-CEABE4A31454}" type="datetimeFigureOut">
              <a:rPr lang="en-JP" smtClean="0"/>
              <a:t>2024/03/28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B6AF-C535-BC4D-909E-23C046A79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D44DD-3B0E-E94B-AE13-419C8B245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ABB20-6960-4244-B087-3F800FB415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8591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fidential-containers/cloud-api-adaptor/blob/main/src/cloud-api-adaptor/pkg/adaptor/proxy/service.go" TargetMode="External"/><Relationship Id="rId2" Type="http://schemas.openxmlformats.org/officeDocument/2006/relationships/hyperlink" Target="https://github.com/kata-containers/kata-containers/pull/915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nfidential-containers/cloud-api-adaptor/blob/main/src/cloud-api-adaptor/pkg/forwarder/interceptor/interceptor.go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fidential-containers/cloud-api-adaptor/issues/74" TargetMode="External"/><Relationship Id="rId2" Type="http://schemas.openxmlformats.org/officeDocument/2006/relationships/hyperlink" Target="https://github.com/confidential-containers/cloud-api-adaptor/issues/2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nfidential-containers/cloud-api-adaptor/issues/68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blog/persistent-volume-support-peer-pods-technical-deep-dive" TargetMode="External"/><Relationship Id="rId2" Type="http://schemas.openxmlformats.org/officeDocument/2006/relationships/hyperlink" Target="https://github.com/kata-containers/kata-containers/pull/6342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ibm.com/ZaaS/hyperpcons-securepod-kata/" TargetMode="External"/><Relationship Id="rId2" Type="http://schemas.openxmlformats.org/officeDocument/2006/relationships/hyperlink" Target="https://github.ibm.com/ZaaS/hyperpcons-securepo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nfidential-containers/cloud-api-adapto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ta-containers/kata-containers/pull/369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2BA5-4AE0-3D42-AD38-8D5F9FAE7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520" y="2235200"/>
            <a:ext cx="8442959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4000" dirty="0" err="1"/>
              <a:t>CoCo</a:t>
            </a:r>
            <a:r>
              <a:rPr lang="en-US" sz="4000" dirty="0"/>
              <a:t> Tech Talk Sessions</a:t>
            </a:r>
            <a:br>
              <a:rPr lang="en-US" sz="4000" dirty="0"/>
            </a:br>
            <a:r>
              <a:rPr lang="en-US" sz="4000" dirty="0"/>
              <a:t>Cloud API Adaptor Deep Dive and History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 err="1"/>
              <a:t>Yohei</a:t>
            </a:r>
            <a:r>
              <a:rPr lang="en-US" sz="4000" dirty="0"/>
              <a:t> Ueda</a:t>
            </a:r>
            <a:endParaRPr lang="en-JP" sz="4000" dirty="0"/>
          </a:p>
        </p:txBody>
      </p:sp>
    </p:spTree>
    <p:extLst>
      <p:ext uri="{BB962C8B-B14F-4D97-AF65-F5344CB8AC3E}">
        <p14:creationId xmlns:p14="http://schemas.microsoft.com/office/powerpoint/2010/main" val="59313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DE4D-44FC-B8DF-EDB6-7B44974B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11173232" cy="679791"/>
          </a:xfrm>
        </p:spPr>
        <p:txBody>
          <a:bodyPr>
            <a:noAutofit/>
          </a:bodyPr>
          <a:lstStyle/>
          <a:p>
            <a:r>
              <a:rPr lang="en-US" sz="2800" dirty="0"/>
              <a:t>Two types of tunnels between a worker node VM and a peer pod VM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C2BC0-E354-EF24-979F-BE9ABFBB0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5" name="正方形/長方形 1">
            <a:extLst>
              <a:ext uri="{FF2B5EF4-FFF2-40B4-BE49-F238E27FC236}">
                <a16:creationId xmlns:a16="http://schemas.microsoft.com/office/drawing/2014/main" id="{AF36499B-B3B1-E0E7-2835-5DDA5E05AFA4}"/>
              </a:ext>
            </a:extLst>
          </p:cNvPr>
          <p:cNvSpPr/>
          <p:nvPr/>
        </p:nvSpPr>
        <p:spPr>
          <a:xfrm>
            <a:off x="667988" y="1265948"/>
            <a:ext cx="3334843" cy="46950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  <a:ea typeface="游ゴシック" panose="020B0400000000000000" pitchFamily="34" charset="-128"/>
              </a:rPr>
              <a:t> Worker node VM</a:t>
            </a: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游ゴシック" panose="020B0400000000000000" pitchFamily="34" charset="-128"/>
            </a:endParaRPr>
          </a:p>
        </p:txBody>
      </p:sp>
      <p:sp>
        <p:nvSpPr>
          <p:cNvPr id="56" name="Rounded Rectangle 14">
            <a:extLst>
              <a:ext uri="{FF2B5EF4-FFF2-40B4-BE49-F238E27FC236}">
                <a16:creationId xmlns:a16="http://schemas.microsoft.com/office/drawing/2014/main" id="{0C2519CE-5160-A9DC-9B44-6DB017BF6CEF}"/>
              </a:ext>
            </a:extLst>
          </p:cNvPr>
          <p:cNvSpPr/>
          <p:nvPr/>
        </p:nvSpPr>
        <p:spPr>
          <a:xfrm>
            <a:off x="2184599" y="4410883"/>
            <a:ext cx="1087937" cy="542803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lIns="72000" rIns="108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</a:rPr>
              <a:t>Network namespace</a:t>
            </a:r>
            <a:endParaRPr kumimoji="0" lang="en-JP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77A7402-AED7-30FC-6E6D-8FBADCEF67EA}"/>
              </a:ext>
            </a:extLst>
          </p:cNvPr>
          <p:cNvSpPr/>
          <p:nvPr/>
        </p:nvSpPr>
        <p:spPr>
          <a:xfrm>
            <a:off x="1021328" y="5526435"/>
            <a:ext cx="2575043" cy="385584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</a:rPr>
              <a:t>Pod network</a:t>
            </a:r>
          </a:p>
        </p:txBody>
      </p:sp>
      <p:sp>
        <p:nvSpPr>
          <p:cNvPr id="58" name="正方形/長方形 53">
            <a:extLst>
              <a:ext uri="{FF2B5EF4-FFF2-40B4-BE49-F238E27FC236}">
                <a16:creationId xmlns:a16="http://schemas.microsoft.com/office/drawing/2014/main" id="{6238B2D6-56C8-F6AC-D513-96A23B24B000}"/>
              </a:ext>
            </a:extLst>
          </p:cNvPr>
          <p:cNvSpPr/>
          <p:nvPr/>
        </p:nvSpPr>
        <p:spPr>
          <a:xfrm>
            <a:off x="2958425" y="5454214"/>
            <a:ext cx="128905" cy="14565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游ゴシック" panose="020B0400000000000000" pitchFamily="34" charset="-128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BD9E85-01F8-C946-D5A7-ADFFB5759DCA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3022878" y="5027119"/>
            <a:ext cx="207" cy="42709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60" name="正方形/長方形 53">
            <a:extLst>
              <a:ext uri="{FF2B5EF4-FFF2-40B4-BE49-F238E27FC236}">
                <a16:creationId xmlns:a16="http://schemas.microsoft.com/office/drawing/2014/main" id="{850324AF-382B-59AD-FF2E-9AB8C89AD59A}"/>
              </a:ext>
            </a:extLst>
          </p:cNvPr>
          <p:cNvSpPr/>
          <p:nvPr/>
        </p:nvSpPr>
        <p:spPr>
          <a:xfrm>
            <a:off x="2958425" y="4885032"/>
            <a:ext cx="129320" cy="14208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游ゴシック" panose="020B0400000000000000" pitchFamily="34" charset="-128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7909C67-7BED-D89C-FBCA-2227534EECF8}"/>
              </a:ext>
            </a:extLst>
          </p:cNvPr>
          <p:cNvSpPr/>
          <p:nvPr/>
        </p:nvSpPr>
        <p:spPr>
          <a:xfrm>
            <a:off x="780979" y="1672167"/>
            <a:ext cx="1005238" cy="421453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tIns="3600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</a:rPr>
              <a:t>kubelet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B0236C2-7C7B-D7F3-47AA-A25EA60DCA3F}"/>
              </a:ext>
            </a:extLst>
          </p:cNvPr>
          <p:cNvSpPr/>
          <p:nvPr/>
        </p:nvSpPr>
        <p:spPr>
          <a:xfrm>
            <a:off x="780968" y="2413834"/>
            <a:ext cx="1005238" cy="421453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tIns="3600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</a:rPr>
              <a:t>containerd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85BC68E-99E5-2930-87AC-2B4E78A16FB2}"/>
              </a:ext>
            </a:extLst>
          </p:cNvPr>
          <p:cNvSpPr/>
          <p:nvPr/>
        </p:nvSpPr>
        <p:spPr>
          <a:xfrm>
            <a:off x="2491309" y="2413834"/>
            <a:ext cx="1055969" cy="421453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0" tIns="3600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BM Plex Sans" panose="020B0503050203000203" pitchFamily="34" charset="0"/>
              </a:rPr>
              <a:t>kata-shim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ACAF3CF-7DB1-426F-4363-07C23AAFCE8A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283598" y="2093620"/>
            <a:ext cx="0" cy="32021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31FE34B-9AFB-C4D4-03FA-A424E1320886}"/>
              </a:ext>
            </a:extLst>
          </p:cNvPr>
          <p:cNvSpPr txBox="1"/>
          <p:nvPr/>
        </p:nvSpPr>
        <p:spPr>
          <a:xfrm>
            <a:off x="867592" y="212433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IBM Plex Sans" panose="020B0503050203000203" pitchFamily="34" charset="0"/>
              </a:rPr>
              <a:t>CRI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F6B4E01-78BB-8B50-1938-1C1C90985313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1786206" y="2624561"/>
            <a:ext cx="705102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5CA1127-E35F-2800-0D6B-C29B551E77AF}"/>
              </a:ext>
            </a:extLst>
          </p:cNvPr>
          <p:cNvSpPr txBox="1"/>
          <p:nvPr/>
        </p:nvSpPr>
        <p:spPr>
          <a:xfrm>
            <a:off x="1756323" y="2359013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IBM Plex Sans" panose="020B0503050203000203" pitchFamily="34" charset="0"/>
              </a:rPr>
              <a:t>Shim API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E5DACB-A386-867B-1D66-A3CF2A96375A}"/>
              </a:ext>
            </a:extLst>
          </p:cNvPr>
          <p:cNvCxnSpPr>
            <a:cxnSpLocks/>
          </p:cNvCxnSpPr>
          <p:nvPr/>
        </p:nvCxnSpPr>
        <p:spPr>
          <a:xfrm>
            <a:off x="2775816" y="2828232"/>
            <a:ext cx="0" cy="4101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miter lim="800000"/>
            <a:tailEnd type="triangle" w="lg" len="lg"/>
          </a:ln>
          <a:effectLst/>
        </p:spPr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3330A1C-C4A5-7BB1-CB90-D69A56D901FD}"/>
              </a:ext>
            </a:extLst>
          </p:cNvPr>
          <p:cNvSpPr/>
          <p:nvPr/>
        </p:nvSpPr>
        <p:spPr>
          <a:xfrm>
            <a:off x="785957" y="4918895"/>
            <a:ext cx="1005238" cy="421453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tIns="3600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</a:rPr>
              <a:t>CNI plugin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DB4932-E91F-7FD8-3E3C-34ED759298E8}"/>
              </a:ext>
            </a:extLst>
          </p:cNvPr>
          <p:cNvCxnSpPr>
            <a:cxnSpLocks/>
          </p:cNvCxnSpPr>
          <p:nvPr/>
        </p:nvCxnSpPr>
        <p:spPr>
          <a:xfrm flipH="1">
            <a:off x="455605" y="6282140"/>
            <a:ext cx="7648701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68AD9C-4F48-9A94-C3D3-5D91A346D75E}"/>
              </a:ext>
            </a:extLst>
          </p:cNvPr>
          <p:cNvCxnSpPr>
            <a:cxnSpLocks/>
            <a:stCxn id="62" idx="2"/>
            <a:endCxn id="69" idx="0"/>
          </p:cNvCxnSpPr>
          <p:nvPr/>
        </p:nvCxnSpPr>
        <p:spPr>
          <a:xfrm>
            <a:off x="1283587" y="2835288"/>
            <a:ext cx="4989" cy="208360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574AD53-9A80-6855-7CE9-F54D44E9C945}"/>
              </a:ext>
            </a:extLst>
          </p:cNvPr>
          <p:cNvSpPr txBox="1"/>
          <p:nvPr/>
        </p:nvSpPr>
        <p:spPr>
          <a:xfrm>
            <a:off x="872787" y="392337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IBM Plex Sans" panose="020B0503050203000203" pitchFamily="34" charset="0"/>
              </a:rPr>
              <a:t>CNI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C731CB-27CC-B17D-3A92-861D972D3A03}"/>
              </a:ext>
            </a:extLst>
          </p:cNvPr>
          <p:cNvCxnSpPr>
            <a:cxnSpLocks/>
          </p:cNvCxnSpPr>
          <p:nvPr/>
        </p:nvCxnSpPr>
        <p:spPr>
          <a:xfrm>
            <a:off x="1791195" y="5142062"/>
            <a:ext cx="122809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miter lim="800000"/>
            <a:tailEnd type="triangle" w="lg" len="lg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0313395-169B-1CB0-3900-25322A0C3481}"/>
              </a:ext>
            </a:extLst>
          </p:cNvPr>
          <p:cNvSpPr txBox="1"/>
          <p:nvPr/>
        </p:nvSpPr>
        <p:spPr>
          <a:xfrm>
            <a:off x="1882349" y="512039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IBM Plex Sans" panose="020B0503050203000203" pitchFamily="34" charset="0"/>
              </a:rPr>
              <a:t>Configure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1D4C53-9D4F-2FAA-F8B7-141968783B9A}"/>
              </a:ext>
            </a:extLst>
          </p:cNvPr>
          <p:cNvSpPr txBox="1"/>
          <p:nvPr/>
        </p:nvSpPr>
        <p:spPr>
          <a:xfrm>
            <a:off x="2026673" y="2915958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IBM Plex Sans" panose="020B0503050203000203" pitchFamily="34" charset="0"/>
              </a:rPr>
              <a:t>Request</a:t>
            </a:r>
          </a:p>
        </p:txBody>
      </p:sp>
      <p:sp>
        <p:nvSpPr>
          <p:cNvPr id="76" name="正方形/長方形 53">
            <a:extLst>
              <a:ext uri="{FF2B5EF4-FFF2-40B4-BE49-F238E27FC236}">
                <a16:creationId xmlns:a16="http://schemas.microsoft.com/office/drawing/2014/main" id="{3D328E00-8553-5923-6FC5-67081CB99364}"/>
              </a:ext>
            </a:extLst>
          </p:cNvPr>
          <p:cNvSpPr/>
          <p:nvPr/>
        </p:nvSpPr>
        <p:spPr>
          <a:xfrm>
            <a:off x="2196577" y="5867814"/>
            <a:ext cx="129320" cy="14208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游ゴシック" panose="020B0400000000000000" pitchFamily="34" charset="-128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838C4AE-83A5-E7FA-0796-313C4C065704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2261237" y="6009901"/>
            <a:ext cx="0" cy="27500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78" name="Cloud Callout 77">
            <a:extLst>
              <a:ext uri="{FF2B5EF4-FFF2-40B4-BE49-F238E27FC236}">
                <a16:creationId xmlns:a16="http://schemas.microsoft.com/office/drawing/2014/main" id="{38AB9806-E224-11FC-4ADD-905B39ABF676}"/>
              </a:ext>
            </a:extLst>
          </p:cNvPr>
          <p:cNvSpPr/>
          <p:nvPr/>
        </p:nvSpPr>
        <p:spPr>
          <a:xfrm>
            <a:off x="4368240" y="1882894"/>
            <a:ext cx="1780112" cy="647727"/>
          </a:xfrm>
          <a:prstGeom prst="cloudCallout">
            <a:avLst>
              <a:gd name="adj1" fmla="val 18297"/>
              <a:gd name="adj2" fmla="val -2393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/>
          </a:ln>
          <a:effectLst/>
        </p:spPr>
        <p:txBody>
          <a:bodyPr lIns="0" tIns="7200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 panose="020B0503050203000203" pitchFamily="34" charset="0"/>
              </a:rPr>
              <a:t>IaaS cloud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 panose="020B0503050203000203" pitchFamily="34" charset="0"/>
              </a:rPr>
              <a:t>API endpoint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2ADF02-9BDA-6C06-ABD1-24F36120F2FC}"/>
              </a:ext>
            </a:extLst>
          </p:cNvPr>
          <p:cNvCxnSpPr>
            <a:cxnSpLocks/>
          </p:cNvCxnSpPr>
          <p:nvPr/>
        </p:nvCxnSpPr>
        <p:spPr>
          <a:xfrm flipV="1">
            <a:off x="3556720" y="2587201"/>
            <a:ext cx="1061711" cy="798400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ysDash"/>
            <a:miter lim="800000"/>
            <a:tailEnd type="triangle" w="lg" len="lg"/>
          </a:ln>
          <a:effectLst/>
        </p:spPr>
      </p:cxnSp>
      <p:sp>
        <p:nvSpPr>
          <p:cNvPr id="80" name="正方形/長方形 53">
            <a:extLst>
              <a:ext uri="{FF2B5EF4-FFF2-40B4-BE49-F238E27FC236}">
                <a16:creationId xmlns:a16="http://schemas.microsoft.com/office/drawing/2014/main" id="{288BD15C-D513-BEBD-25E5-76812E3EE1AD}"/>
              </a:ext>
            </a:extLst>
          </p:cNvPr>
          <p:cNvSpPr/>
          <p:nvPr/>
        </p:nvSpPr>
        <p:spPr>
          <a:xfrm>
            <a:off x="3203191" y="4664769"/>
            <a:ext cx="129320" cy="14208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游ゴシック" panose="020B0400000000000000" pitchFamily="34" charset="-128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1CE468-42FB-9837-08F6-50992B607223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2978078" y="3751289"/>
            <a:ext cx="883878" cy="808027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miter lim="800000"/>
            <a:tailEnd type="triangle" w="lg" len="lg"/>
          </a:ln>
          <a:effectLst/>
        </p:spPr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50034C-8975-A3CE-F9F0-5157294A734F}"/>
              </a:ext>
            </a:extLst>
          </p:cNvPr>
          <p:cNvSpPr/>
          <p:nvPr/>
        </p:nvSpPr>
        <p:spPr>
          <a:xfrm>
            <a:off x="3988572" y="4268501"/>
            <a:ext cx="23310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600" dirty="0">
                <a:solidFill>
                  <a:srgbClr val="C00000"/>
                </a:solidFill>
                <a:latin typeface="IBM Plex Sans" panose="020B0503050203000203" pitchFamily="34" charset="0"/>
                <a:ea typeface="游ゴシック" panose="020B0400000000000000" pitchFamily="34" charset="-128"/>
              </a:rPr>
              <a:t>Tunnel for pod network</a:t>
            </a:r>
            <a:endParaRPr lang="en-US" sz="1600" dirty="0">
              <a:solidFill>
                <a:srgbClr val="C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A5E936-036D-ED1F-BC31-4E3F3B8843FA}"/>
              </a:ext>
            </a:extLst>
          </p:cNvPr>
          <p:cNvSpPr txBox="1"/>
          <p:nvPr/>
        </p:nvSpPr>
        <p:spPr>
          <a:xfrm rot="2563884">
            <a:off x="3121318" y="397029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IBM Plex Sans" panose="020B0503050203000203" pitchFamily="34" charset="0"/>
              </a:rPr>
              <a:t>Configure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34EB340C-D715-61C9-C40D-32E5381D567F}"/>
              </a:ext>
            </a:extLst>
          </p:cNvPr>
          <p:cNvSpPr/>
          <p:nvPr/>
        </p:nvSpPr>
        <p:spPr>
          <a:xfrm>
            <a:off x="2398767" y="3246643"/>
            <a:ext cx="1158622" cy="504646"/>
          </a:xfrm>
          <a:prstGeom prst="round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0" tIns="3600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BM Plex Sans" panose="020B0503050203000203" pitchFamily="34" charset="0"/>
              </a:rPr>
              <a:t>Cloud API adaptor</a:t>
            </a:r>
          </a:p>
        </p:txBody>
      </p:sp>
      <p:sp>
        <p:nvSpPr>
          <p:cNvPr id="85" name="正方形/長方形 1">
            <a:extLst>
              <a:ext uri="{FF2B5EF4-FFF2-40B4-BE49-F238E27FC236}">
                <a16:creationId xmlns:a16="http://schemas.microsoft.com/office/drawing/2014/main" id="{8BEE7CF4-00D0-5BE1-A84D-2D8848CBACED}"/>
              </a:ext>
            </a:extLst>
          </p:cNvPr>
          <p:cNvSpPr/>
          <p:nvPr/>
        </p:nvSpPr>
        <p:spPr>
          <a:xfrm>
            <a:off x="6267325" y="2867331"/>
            <a:ext cx="1775959" cy="30826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  <a:ea typeface="游ゴシック" panose="020B0400000000000000" pitchFamily="34" charset="-128"/>
              </a:rPr>
              <a:t> Pod VM</a:t>
            </a:r>
            <a:endParaRPr kumimoji="1" lang="ja-JP" altLang="en-US" sz="140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游ゴシック" panose="020B0400000000000000" pitchFamily="34" charset="-128"/>
            </a:endParaRPr>
          </a:p>
        </p:txBody>
      </p:sp>
      <p:sp>
        <p:nvSpPr>
          <p:cNvPr id="86" name="Rounded Rectangle 12">
            <a:extLst>
              <a:ext uri="{FF2B5EF4-FFF2-40B4-BE49-F238E27FC236}">
                <a16:creationId xmlns:a16="http://schemas.microsoft.com/office/drawing/2014/main" id="{18A0E1F7-2733-655D-C464-3BE2E8D2A666}"/>
              </a:ext>
            </a:extLst>
          </p:cNvPr>
          <p:cNvSpPr/>
          <p:nvPr/>
        </p:nvSpPr>
        <p:spPr>
          <a:xfrm>
            <a:off x="6763910" y="4674992"/>
            <a:ext cx="815835" cy="216181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 panose="020B0503050203000203" pitchFamily="34" charset="0"/>
              </a:rPr>
              <a:t>container</a:t>
            </a:r>
            <a:endParaRPr kumimoji="0" lang="en-JP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87" name="Rounded Rectangle 13">
            <a:extLst>
              <a:ext uri="{FF2B5EF4-FFF2-40B4-BE49-F238E27FC236}">
                <a16:creationId xmlns:a16="http://schemas.microsoft.com/office/drawing/2014/main" id="{79EE20E9-9ADE-0F23-D2B4-B5D74B07540A}"/>
              </a:ext>
            </a:extLst>
          </p:cNvPr>
          <p:cNvSpPr/>
          <p:nvPr/>
        </p:nvSpPr>
        <p:spPr>
          <a:xfrm>
            <a:off x="6763910" y="5009070"/>
            <a:ext cx="815835" cy="216181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 panose="020B0503050203000203" pitchFamily="34" charset="0"/>
              </a:rPr>
              <a:t>container</a:t>
            </a:r>
            <a:endParaRPr kumimoji="0" lang="en-JP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88" name="Rounded Rectangle 14">
            <a:extLst>
              <a:ext uri="{FF2B5EF4-FFF2-40B4-BE49-F238E27FC236}">
                <a16:creationId xmlns:a16="http://schemas.microsoft.com/office/drawing/2014/main" id="{9133448A-2BA7-D15B-2C1C-5B099CBAF26C}"/>
              </a:ext>
            </a:extLst>
          </p:cNvPr>
          <p:cNvSpPr/>
          <p:nvPr/>
        </p:nvSpPr>
        <p:spPr>
          <a:xfrm>
            <a:off x="6588667" y="4325508"/>
            <a:ext cx="1127451" cy="1046988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</a:rPr>
              <a:t>Pod</a:t>
            </a:r>
            <a:endParaRPr kumimoji="0" lang="en-JP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89" name="正方形/長方形 53">
            <a:extLst>
              <a:ext uri="{FF2B5EF4-FFF2-40B4-BE49-F238E27FC236}">
                <a16:creationId xmlns:a16="http://schemas.microsoft.com/office/drawing/2014/main" id="{550A5D15-0194-A020-3E7C-2F85C9330A9E}"/>
              </a:ext>
            </a:extLst>
          </p:cNvPr>
          <p:cNvSpPr/>
          <p:nvPr/>
        </p:nvSpPr>
        <p:spPr>
          <a:xfrm>
            <a:off x="6520677" y="4646413"/>
            <a:ext cx="129320" cy="14208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游ゴシック" panose="020B0400000000000000" pitchFamily="34" charset="-128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87211369-326F-CA9C-CC83-6F7923B7C0B1}"/>
              </a:ext>
            </a:extLst>
          </p:cNvPr>
          <p:cNvSpPr/>
          <p:nvPr/>
        </p:nvSpPr>
        <p:spPr>
          <a:xfrm>
            <a:off x="6697198" y="3884159"/>
            <a:ext cx="914144" cy="258794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0" tIns="3600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BM Plex Sans" panose="020B0503050203000203" pitchFamily="34" charset="0"/>
              </a:rPr>
              <a:t>Kata agent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B69457-1136-2A1D-7212-B68BBBB7A0B9}"/>
              </a:ext>
            </a:extLst>
          </p:cNvPr>
          <p:cNvCxnSpPr>
            <a:cxnSpLocks/>
            <a:stCxn id="90" idx="2"/>
            <a:endCxn id="88" idx="0"/>
          </p:cNvCxnSpPr>
          <p:nvPr/>
        </p:nvCxnSpPr>
        <p:spPr>
          <a:xfrm flipH="1">
            <a:off x="7152393" y="4142953"/>
            <a:ext cx="1877" cy="1825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miter lim="800000"/>
            <a:tailEnd type="triangle" w="lg" len="lg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C4B5CF3-4434-41CF-5895-986842889CC9}"/>
              </a:ext>
            </a:extLst>
          </p:cNvPr>
          <p:cNvSpPr txBox="1"/>
          <p:nvPr/>
        </p:nvSpPr>
        <p:spPr>
          <a:xfrm>
            <a:off x="7188562" y="4122350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IBM Plex Sans" panose="020B0503050203000203" pitchFamily="34" charset="0"/>
              </a:rPr>
              <a:t>Create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2855CD-54E9-7299-62A2-9BCAD2C7202F}"/>
              </a:ext>
            </a:extLst>
          </p:cNvPr>
          <p:cNvCxnSpPr>
            <a:cxnSpLocks/>
          </p:cNvCxnSpPr>
          <p:nvPr/>
        </p:nvCxnSpPr>
        <p:spPr>
          <a:xfrm>
            <a:off x="3556720" y="3541566"/>
            <a:ext cx="3081909" cy="12231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94" name="正方形/長方形 53">
            <a:extLst>
              <a:ext uri="{FF2B5EF4-FFF2-40B4-BE49-F238E27FC236}">
                <a16:creationId xmlns:a16="http://schemas.microsoft.com/office/drawing/2014/main" id="{BFA0EBC0-2D6E-3D7D-793F-368655C62F31}"/>
              </a:ext>
            </a:extLst>
          </p:cNvPr>
          <p:cNvSpPr/>
          <p:nvPr/>
        </p:nvSpPr>
        <p:spPr>
          <a:xfrm>
            <a:off x="7089655" y="5863585"/>
            <a:ext cx="129320" cy="14208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游ゴシック" panose="020B0400000000000000" pitchFamily="34" charset="-128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91E081D-E7EB-EC6B-3BB5-27E29B58B55B}"/>
              </a:ext>
            </a:extLst>
          </p:cNvPr>
          <p:cNvCxnSpPr>
            <a:cxnSpLocks/>
            <a:stCxn id="89" idx="1"/>
            <a:endCxn id="80" idx="3"/>
          </p:cNvCxnSpPr>
          <p:nvPr/>
        </p:nvCxnSpPr>
        <p:spPr>
          <a:xfrm flipH="1">
            <a:off x="3332511" y="4717457"/>
            <a:ext cx="3188166" cy="18356"/>
          </a:xfrm>
          <a:prstGeom prst="line">
            <a:avLst/>
          </a:prstGeom>
          <a:noFill/>
          <a:ln w="38100" cap="flat" cmpd="dbl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84F0DAA-D154-AED8-A1DC-BEAA62ECD77A}"/>
              </a:ext>
            </a:extLst>
          </p:cNvPr>
          <p:cNvSpPr txBox="1"/>
          <p:nvPr/>
        </p:nvSpPr>
        <p:spPr>
          <a:xfrm rot="19371380">
            <a:off x="3868643" y="2529096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IBM Plex Sans" panose="020B0503050203000203" pitchFamily="34" charset="0"/>
              </a:rPr>
              <a:t>Request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543DED-29CD-E5AB-74BC-C54D697C39E8}"/>
              </a:ext>
            </a:extLst>
          </p:cNvPr>
          <p:cNvSpPr txBox="1"/>
          <p:nvPr/>
        </p:nvSpPr>
        <p:spPr>
          <a:xfrm>
            <a:off x="3841896" y="3173298"/>
            <a:ext cx="251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IBM Plex Sans" panose="020B0503050203000203" pitchFamily="34" charset="0"/>
              </a:rPr>
              <a:t>Tunnel for agent protocol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E99AA4E-2E11-1E45-8DE5-7E4AEDF54A9C}"/>
              </a:ext>
            </a:extLst>
          </p:cNvPr>
          <p:cNvCxnSpPr>
            <a:cxnSpLocks/>
          </p:cNvCxnSpPr>
          <p:nvPr/>
        </p:nvCxnSpPr>
        <p:spPr>
          <a:xfrm>
            <a:off x="5964589" y="2392910"/>
            <a:ext cx="537064" cy="441653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ysDash"/>
            <a:miter lim="800000"/>
            <a:tailEnd type="triangle" w="lg" len="lg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17C483C-3B88-FCD4-68F4-E863A612D7A6}"/>
              </a:ext>
            </a:extLst>
          </p:cNvPr>
          <p:cNvSpPr txBox="1"/>
          <p:nvPr/>
        </p:nvSpPr>
        <p:spPr>
          <a:xfrm rot="2252380">
            <a:off x="6032559" y="2353669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IBM Plex Sans" panose="020B0503050203000203" pitchFamily="34" charset="0"/>
              </a:rPr>
              <a:t>Create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4A10ED2-CDE3-99D7-AE1B-F87F3D56D648}"/>
              </a:ext>
            </a:extLst>
          </p:cNvPr>
          <p:cNvCxnSpPr>
            <a:cxnSpLocks/>
          </p:cNvCxnSpPr>
          <p:nvPr/>
        </p:nvCxnSpPr>
        <p:spPr>
          <a:xfrm flipV="1">
            <a:off x="7147841" y="6005672"/>
            <a:ext cx="0" cy="27500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834394F-8C55-3CBA-A3F9-0BEB80575153}"/>
              </a:ext>
            </a:extLst>
          </p:cNvPr>
          <p:cNvCxnSpPr>
            <a:cxnSpLocks/>
          </p:cNvCxnSpPr>
          <p:nvPr/>
        </p:nvCxnSpPr>
        <p:spPr>
          <a:xfrm>
            <a:off x="3160360" y="2828232"/>
            <a:ext cx="0" cy="418411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497D1D5-3E92-4429-4A63-4DDC0CC9C968}"/>
              </a:ext>
            </a:extLst>
          </p:cNvPr>
          <p:cNvSpPr txBox="1"/>
          <p:nvPr/>
        </p:nvSpPr>
        <p:spPr>
          <a:xfrm>
            <a:off x="3163366" y="2867331"/>
            <a:ext cx="790381" cy="38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dirty="0">
                <a:solidFill>
                  <a:schemeClr val="accent1"/>
                </a:solidFill>
                <a:latin typeface="IBM Plex Sans" panose="020B0503050203000203" pitchFamily="34" charset="0"/>
              </a:rPr>
              <a:t>Agent protocol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3BEFEDF-5572-0557-B4A6-41FCA6F7B09F}"/>
              </a:ext>
            </a:extLst>
          </p:cNvPr>
          <p:cNvSpPr/>
          <p:nvPr/>
        </p:nvSpPr>
        <p:spPr>
          <a:xfrm>
            <a:off x="6638629" y="3230702"/>
            <a:ext cx="983841" cy="42948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BM Plex Sans" panose="020B0503050203000203" pitchFamily="34" charset="0"/>
              </a:rPr>
              <a:t>Agent protocol forwarder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655B9A-61B9-93D5-74D5-E9F301AD3133}"/>
              </a:ext>
            </a:extLst>
          </p:cNvPr>
          <p:cNvCxnSpPr>
            <a:cxnSpLocks/>
            <a:endCxn id="90" idx="0"/>
          </p:cNvCxnSpPr>
          <p:nvPr/>
        </p:nvCxnSpPr>
        <p:spPr>
          <a:xfrm flipH="1">
            <a:off x="7154270" y="3669502"/>
            <a:ext cx="45" cy="214657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50D6310-D8CB-47C9-2E97-2233FB5C95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12479" y="2124330"/>
            <a:ext cx="3474632" cy="3870070"/>
          </a:xfrm>
        </p:spPr>
        <p:txBody>
          <a:bodyPr>
            <a:normAutofit/>
          </a:bodyPr>
          <a:lstStyle/>
          <a:p>
            <a:r>
              <a:rPr lang="en-US" sz="1800" dirty="0"/>
              <a:t>Tunnel for agent protocol</a:t>
            </a:r>
          </a:p>
          <a:p>
            <a:pPr marL="457200" lvl="1" indent="0">
              <a:buNone/>
            </a:pPr>
            <a:r>
              <a:rPr lang="en-US" sz="1600" dirty="0"/>
              <a:t>Agent API requests and responses between kata-shim and kata-agent are transferred via a tunnel established between Cloud API Adaptor and Agent Protocol Forwarder</a:t>
            </a:r>
          </a:p>
          <a:p>
            <a:r>
              <a:rPr lang="en-US" sz="1800" dirty="0"/>
              <a:t>Tunnel for pod network</a:t>
            </a:r>
          </a:p>
          <a:p>
            <a:pPr marL="457200" lvl="1" indent="0">
              <a:buNone/>
            </a:pPr>
            <a:r>
              <a:rPr lang="en-US" sz="1600" dirty="0"/>
              <a:t>Incoming and outgoing packets of a pod running in a peer pod VM are transferred via a network tunnel between a worker node VM and peer pod VM </a:t>
            </a:r>
          </a:p>
        </p:txBody>
      </p:sp>
    </p:spTree>
    <p:extLst>
      <p:ext uri="{BB962C8B-B14F-4D97-AF65-F5344CB8AC3E}">
        <p14:creationId xmlns:p14="http://schemas.microsoft.com/office/powerpoint/2010/main" val="364246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3C77-77A3-294D-B89B-213B8622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615"/>
          </a:xfrm>
        </p:spPr>
        <p:txBody>
          <a:bodyPr>
            <a:normAutofit/>
          </a:bodyPr>
          <a:lstStyle/>
          <a:p>
            <a:r>
              <a:rPr lang="en-US" sz="3600" dirty="0"/>
              <a:t>A</a:t>
            </a:r>
            <a:r>
              <a:rPr lang="en-JP" sz="3600" dirty="0"/>
              <a:t>gent protocol forwarder for kata agent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38CD079-ADA0-5C47-84A7-4E0A216E7D2E}"/>
              </a:ext>
            </a:extLst>
          </p:cNvPr>
          <p:cNvSpPr/>
          <p:nvPr/>
        </p:nvSpPr>
        <p:spPr>
          <a:xfrm>
            <a:off x="278684" y="3665400"/>
            <a:ext cx="5137724" cy="3018421"/>
          </a:xfrm>
          <a:custGeom>
            <a:avLst/>
            <a:gdLst>
              <a:gd name="connsiteX0" fmla="*/ 0 w 3140542"/>
              <a:gd name="connsiteY0" fmla="*/ 0 h 380239"/>
              <a:gd name="connsiteX1" fmla="*/ 3140543 w 3140542"/>
              <a:gd name="connsiteY1" fmla="*/ 0 h 380239"/>
              <a:gd name="connsiteX2" fmla="*/ 3140543 w 3140542"/>
              <a:gd name="connsiteY2" fmla="*/ 380240 h 380239"/>
              <a:gd name="connsiteX3" fmla="*/ 0 w 3140542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42" h="380239">
                <a:moveTo>
                  <a:pt x="0" y="0"/>
                </a:moveTo>
                <a:lnTo>
                  <a:pt x="3140543" y="0"/>
                </a:lnTo>
                <a:lnTo>
                  <a:pt x="3140543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000000"/>
            </a:solidFill>
            <a:prstDash val="solid"/>
            <a:miter/>
          </a:ln>
        </p:spPr>
        <p:txBody>
          <a:bodyPr wrap="square" lIns="216000" tIns="36000" rIns="108000" bIns="36000" rtlCol="0" anchor="t">
            <a:noAutofit/>
          </a:bodyPr>
          <a:lstStyle/>
          <a:p>
            <a:r>
              <a:rPr lang="en-US" dirty="0"/>
              <a:t>Pod VM instance </a:t>
            </a:r>
            <a:endParaRPr lang="en-JP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D9B0885-69F8-3349-BCC1-66121E126267}"/>
              </a:ext>
            </a:extLst>
          </p:cNvPr>
          <p:cNvSpPr/>
          <p:nvPr/>
        </p:nvSpPr>
        <p:spPr>
          <a:xfrm>
            <a:off x="1769276" y="5085327"/>
            <a:ext cx="1437608" cy="366783"/>
          </a:xfrm>
          <a:custGeom>
            <a:avLst/>
            <a:gdLst>
              <a:gd name="connsiteX0" fmla="*/ 0 w 3140542"/>
              <a:gd name="connsiteY0" fmla="*/ 0 h 380239"/>
              <a:gd name="connsiteX1" fmla="*/ 3140543 w 3140542"/>
              <a:gd name="connsiteY1" fmla="*/ 0 h 380239"/>
              <a:gd name="connsiteX2" fmla="*/ 3140543 w 3140542"/>
              <a:gd name="connsiteY2" fmla="*/ 380240 h 380239"/>
              <a:gd name="connsiteX3" fmla="*/ 0 w 3140542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42" h="380239">
                <a:moveTo>
                  <a:pt x="0" y="0"/>
                </a:moveTo>
                <a:lnTo>
                  <a:pt x="3140543" y="0"/>
                </a:lnTo>
                <a:lnTo>
                  <a:pt x="3140543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000000"/>
            </a:solidFill>
            <a:prstDash val="solid"/>
            <a:miter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dirty="0"/>
              <a:t>Kata agent</a:t>
            </a:r>
            <a:endParaRPr lang="en-JP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4F24A3F-D48D-9745-8F53-B7382A5B73AB}"/>
              </a:ext>
            </a:extLst>
          </p:cNvPr>
          <p:cNvSpPr/>
          <p:nvPr/>
        </p:nvSpPr>
        <p:spPr>
          <a:xfrm>
            <a:off x="365168" y="4228899"/>
            <a:ext cx="1311226" cy="366784"/>
          </a:xfrm>
          <a:custGeom>
            <a:avLst/>
            <a:gdLst>
              <a:gd name="connsiteX0" fmla="*/ 0 w 3140542"/>
              <a:gd name="connsiteY0" fmla="*/ 0 h 380239"/>
              <a:gd name="connsiteX1" fmla="*/ 3140543 w 3140542"/>
              <a:gd name="connsiteY1" fmla="*/ 0 h 380239"/>
              <a:gd name="connsiteX2" fmla="*/ 3140543 w 3140542"/>
              <a:gd name="connsiteY2" fmla="*/ 380240 h 380239"/>
              <a:gd name="connsiteX3" fmla="*/ 0 w 3140542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42" h="380239">
                <a:moveTo>
                  <a:pt x="0" y="0"/>
                </a:moveTo>
                <a:lnTo>
                  <a:pt x="3140543" y="0"/>
                </a:lnTo>
                <a:lnTo>
                  <a:pt x="3140543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000000"/>
            </a:solidFill>
            <a:prstDash val="solid"/>
            <a:miter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dirty="0" err="1"/>
              <a:t>systemd</a:t>
            </a:r>
            <a:endParaRPr lang="en-JP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8297083-7FA5-134D-8047-B6535F2D6BCB}"/>
              </a:ext>
            </a:extLst>
          </p:cNvPr>
          <p:cNvCxnSpPr>
            <a:cxnSpLocks/>
          </p:cNvCxnSpPr>
          <p:nvPr/>
        </p:nvCxnSpPr>
        <p:spPr>
          <a:xfrm>
            <a:off x="1005061" y="4605302"/>
            <a:ext cx="764214" cy="675581"/>
          </a:xfrm>
          <a:prstGeom prst="bentConnector3">
            <a:avLst>
              <a:gd name="adj1" fmla="val 8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F690247C-C1E5-0143-9EE1-60C3AEB1802F}"/>
              </a:ext>
            </a:extLst>
          </p:cNvPr>
          <p:cNvSpPr/>
          <p:nvPr/>
        </p:nvSpPr>
        <p:spPr>
          <a:xfrm>
            <a:off x="3101952" y="5817780"/>
            <a:ext cx="1437608" cy="243632"/>
          </a:xfrm>
          <a:custGeom>
            <a:avLst/>
            <a:gdLst>
              <a:gd name="connsiteX0" fmla="*/ 0 w 3140542"/>
              <a:gd name="connsiteY0" fmla="*/ 0 h 380239"/>
              <a:gd name="connsiteX1" fmla="*/ 3140543 w 3140542"/>
              <a:gd name="connsiteY1" fmla="*/ 0 h 380239"/>
              <a:gd name="connsiteX2" fmla="*/ 3140543 w 3140542"/>
              <a:gd name="connsiteY2" fmla="*/ 380240 h 380239"/>
              <a:gd name="connsiteX3" fmla="*/ 0 w 3140542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42" h="380239">
                <a:moveTo>
                  <a:pt x="0" y="0"/>
                </a:moveTo>
                <a:lnTo>
                  <a:pt x="3140543" y="0"/>
                </a:lnTo>
                <a:lnTo>
                  <a:pt x="3140543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000000"/>
            </a:solidFill>
            <a:prstDash val="solid"/>
            <a:miter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dirty="0"/>
              <a:t>container</a:t>
            </a:r>
            <a:endParaRPr lang="en-JP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B4E9F5F-B394-E340-840D-F3F04EDE70AB}"/>
              </a:ext>
            </a:extLst>
          </p:cNvPr>
          <p:cNvSpPr/>
          <p:nvPr/>
        </p:nvSpPr>
        <p:spPr>
          <a:xfrm>
            <a:off x="3101952" y="6154617"/>
            <a:ext cx="1437608" cy="243632"/>
          </a:xfrm>
          <a:custGeom>
            <a:avLst/>
            <a:gdLst>
              <a:gd name="connsiteX0" fmla="*/ 0 w 3140542"/>
              <a:gd name="connsiteY0" fmla="*/ 0 h 380239"/>
              <a:gd name="connsiteX1" fmla="*/ 3140543 w 3140542"/>
              <a:gd name="connsiteY1" fmla="*/ 0 h 380239"/>
              <a:gd name="connsiteX2" fmla="*/ 3140543 w 3140542"/>
              <a:gd name="connsiteY2" fmla="*/ 380240 h 380239"/>
              <a:gd name="connsiteX3" fmla="*/ 0 w 3140542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42" h="380239">
                <a:moveTo>
                  <a:pt x="0" y="0"/>
                </a:moveTo>
                <a:lnTo>
                  <a:pt x="3140543" y="0"/>
                </a:lnTo>
                <a:lnTo>
                  <a:pt x="3140543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000000"/>
            </a:solidFill>
            <a:prstDash val="solid"/>
            <a:miter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dirty="0"/>
              <a:t>container</a:t>
            </a:r>
            <a:endParaRPr lang="en-JP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77D7497-1C83-AD49-B4DC-623DF16EE7B1}"/>
              </a:ext>
            </a:extLst>
          </p:cNvPr>
          <p:cNvCxnSpPr>
            <a:cxnSpLocks/>
          </p:cNvCxnSpPr>
          <p:nvPr/>
        </p:nvCxnSpPr>
        <p:spPr>
          <a:xfrm>
            <a:off x="1020781" y="4595683"/>
            <a:ext cx="754801" cy="123318"/>
          </a:xfrm>
          <a:prstGeom prst="bentConnector3">
            <a:avLst>
              <a:gd name="adj1" fmla="val -11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>
            <a:extLst>
              <a:ext uri="{FF2B5EF4-FFF2-40B4-BE49-F238E27FC236}">
                <a16:creationId xmlns:a16="http://schemas.microsoft.com/office/drawing/2014/main" id="{A8AD1404-B5D3-FD47-A081-43FFEF7F045C}"/>
              </a:ext>
            </a:extLst>
          </p:cNvPr>
          <p:cNvSpPr/>
          <p:nvPr/>
        </p:nvSpPr>
        <p:spPr>
          <a:xfrm>
            <a:off x="1775583" y="4535610"/>
            <a:ext cx="2636760" cy="366783"/>
          </a:xfrm>
          <a:custGeom>
            <a:avLst/>
            <a:gdLst>
              <a:gd name="connsiteX0" fmla="*/ 0 w 3140542"/>
              <a:gd name="connsiteY0" fmla="*/ 0 h 380239"/>
              <a:gd name="connsiteX1" fmla="*/ 3140543 w 3140542"/>
              <a:gd name="connsiteY1" fmla="*/ 0 h 380239"/>
              <a:gd name="connsiteX2" fmla="*/ 3140543 w 3140542"/>
              <a:gd name="connsiteY2" fmla="*/ 380240 h 380239"/>
              <a:gd name="connsiteX3" fmla="*/ 0 w 3140542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42" h="380239">
                <a:moveTo>
                  <a:pt x="0" y="0"/>
                </a:moveTo>
                <a:lnTo>
                  <a:pt x="3140543" y="0"/>
                </a:lnTo>
                <a:lnTo>
                  <a:pt x="3140543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C00000"/>
            </a:solidFill>
            <a:prstDash val="solid"/>
            <a:miter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JP" b="1" dirty="0">
                <a:solidFill>
                  <a:srgbClr val="C00000"/>
                </a:solidFill>
              </a:rPr>
              <a:t>gent protocol forwarder</a:t>
            </a:r>
            <a:endParaRPr lang="en-JP" dirty="0">
              <a:solidFill>
                <a:srgbClr val="C00000"/>
              </a:solidFill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C88968C-13CF-0443-971E-6B495F60D2E0}"/>
              </a:ext>
            </a:extLst>
          </p:cNvPr>
          <p:cNvCxnSpPr>
            <a:cxnSpLocks/>
          </p:cNvCxnSpPr>
          <p:nvPr/>
        </p:nvCxnSpPr>
        <p:spPr>
          <a:xfrm>
            <a:off x="2437082" y="5446354"/>
            <a:ext cx="656225" cy="475470"/>
          </a:xfrm>
          <a:prstGeom prst="bentConnector3">
            <a:avLst>
              <a:gd name="adj1" fmla="val 2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BEC7E607-96F4-274C-82CB-2F80C3F172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77019" y="5561132"/>
            <a:ext cx="776353" cy="656223"/>
          </a:xfrm>
          <a:prstGeom prst="bentConnector3">
            <a:avLst>
              <a:gd name="adj1" fmla="val 995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B4505B3-BF05-A84E-BBB3-4BFABDE79636}"/>
              </a:ext>
            </a:extLst>
          </p:cNvPr>
          <p:cNvCxnSpPr>
            <a:cxnSpLocks/>
          </p:cNvCxnSpPr>
          <p:nvPr/>
        </p:nvCxnSpPr>
        <p:spPr>
          <a:xfrm rot="5400000">
            <a:off x="3202345" y="4914457"/>
            <a:ext cx="366323" cy="342198"/>
          </a:xfrm>
          <a:prstGeom prst="bentConnector3">
            <a:avLst>
              <a:gd name="adj1" fmla="val 9992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4EC59F8-2B76-C944-9A5B-29ACCABF6DDC}"/>
              </a:ext>
            </a:extLst>
          </p:cNvPr>
          <p:cNvSpPr/>
          <p:nvPr/>
        </p:nvSpPr>
        <p:spPr>
          <a:xfrm>
            <a:off x="1188720" y="5670060"/>
            <a:ext cx="3911600" cy="86152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Network </a:t>
            </a:r>
          </a:p>
          <a:p>
            <a:r>
              <a:rPr lang="en-JP" sz="1400" dirty="0">
                <a:solidFill>
                  <a:schemeClr val="tx1"/>
                </a:solidFill>
              </a:rPr>
              <a:t>namespace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52DF311E-416F-2148-8194-4CB25290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020" y="2422357"/>
            <a:ext cx="5541908" cy="26629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Original kata container uses </a:t>
            </a:r>
            <a:r>
              <a:rPr lang="en-US" sz="2000" dirty="0" err="1"/>
              <a:t>VSock</a:t>
            </a:r>
            <a:r>
              <a:rPr lang="en-US" sz="2000" dirty="0"/>
              <a:t> for communication between shim and agent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err="1"/>
              <a:t>VSock</a:t>
            </a:r>
            <a:r>
              <a:rPr lang="en-US" sz="1800" dirty="0"/>
              <a:t> is a host-guest communication channel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Peer Pod VM needs A</a:t>
            </a:r>
            <a:r>
              <a:rPr lang="en-JP" sz="2000" dirty="0"/>
              <a:t>gent Protocol Forwarder to connects kata-shim and kata-agent via TLS connection instead of V</a:t>
            </a:r>
            <a:r>
              <a:rPr lang="en-US" sz="2000" dirty="0"/>
              <a:t>s</a:t>
            </a:r>
            <a:r>
              <a:rPr lang="en-JP" sz="2000" dirty="0"/>
              <a:t>ock</a:t>
            </a:r>
            <a:endParaRPr lang="en-JP" sz="1800" dirty="0"/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6EFE1D40-4CE0-624B-919E-C027CABED141}"/>
              </a:ext>
            </a:extLst>
          </p:cNvPr>
          <p:cNvSpPr/>
          <p:nvPr/>
        </p:nvSpPr>
        <p:spPr>
          <a:xfrm>
            <a:off x="278683" y="1345716"/>
            <a:ext cx="5137724" cy="2083284"/>
          </a:xfrm>
          <a:custGeom>
            <a:avLst/>
            <a:gdLst>
              <a:gd name="connsiteX0" fmla="*/ 0 w 3140542"/>
              <a:gd name="connsiteY0" fmla="*/ 0 h 380239"/>
              <a:gd name="connsiteX1" fmla="*/ 3140543 w 3140542"/>
              <a:gd name="connsiteY1" fmla="*/ 0 h 380239"/>
              <a:gd name="connsiteX2" fmla="*/ 3140543 w 3140542"/>
              <a:gd name="connsiteY2" fmla="*/ 380240 h 380239"/>
              <a:gd name="connsiteX3" fmla="*/ 0 w 3140542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42" h="380239">
                <a:moveTo>
                  <a:pt x="0" y="0"/>
                </a:moveTo>
                <a:lnTo>
                  <a:pt x="3140543" y="0"/>
                </a:lnTo>
                <a:lnTo>
                  <a:pt x="3140543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000000"/>
            </a:solidFill>
            <a:prstDash val="solid"/>
            <a:miter/>
          </a:ln>
        </p:spPr>
        <p:txBody>
          <a:bodyPr wrap="square" lIns="180000" tIns="72000" rIns="36000" bIns="36000" rtlCol="0" anchor="t">
            <a:noAutofit/>
          </a:bodyPr>
          <a:lstStyle/>
          <a:p>
            <a:r>
              <a:rPr lang="en-US" dirty="0"/>
              <a:t>Worker node VM instance</a:t>
            </a:r>
            <a:endParaRPr lang="en-JP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800C0E4-0E7F-644D-9B63-83E1E04069F2}"/>
              </a:ext>
            </a:extLst>
          </p:cNvPr>
          <p:cNvSpPr txBox="1"/>
          <p:nvPr/>
        </p:nvSpPr>
        <p:spPr>
          <a:xfrm>
            <a:off x="2855927" y="385512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TLS</a:t>
            </a:r>
            <a:endParaRPr kumimoji="1" lang="ja-JP" alt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826F01BC-CECA-974E-A611-04695F570D1C}"/>
              </a:ext>
            </a:extLst>
          </p:cNvPr>
          <p:cNvSpPr/>
          <p:nvPr/>
        </p:nvSpPr>
        <p:spPr>
          <a:xfrm>
            <a:off x="1453512" y="2946294"/>
            <a:ext cx="2804831" cy="339682"/>
          </a:xfrm>
          <a:custGeom>
            <a:avLst/>
            <a:gdLst>
              <a:gd name="connsiteX0" fmla="*/ 0 w 3140542"/>
              <a:gd name="connsiteY0" fmla="*/ 0 h 380239"/>
              <a:gd name="connsiteX1" fmla="*/ 3140543 w 3140542"/>
              <a:gd name="connsiteY1" fmla="*/ 0 h 380239"/>
              <a:gd name="connsiteX2" fmla="*/ 3140543 w 3140542"/>
              <a:gd name="connsiteY2" fmla="*/ 380240 h 380239"/>
              <a:gd name="connsiteX3" fmla="*/ 0 w 3140542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42" h="380239">
                <a:moveTo>
                  <a:pt x="0" y="0"/>
                </a:moveTo>
                <a:lnTo>
                  <a:pt x="3140543" y="0"/>
                </a:lnTo>
                <a:lnTo>
                  <a:pt x="3140543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C00000"/>
            </a:solidFill>
            <a:prstDash val="solid"/>
            <a:miter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Cloud API adaptor</a:t>
            </a:r>
            <a:endParaRPr lang="en-JP" b="1" dirty="0">
              <a:solidFill>
                <a:srgbClr val="C00000"/>
              </a:solidFill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7F45FE2-9C33-4F4D-9F95-36F402D4FDAF}"/>
              </a:ext>
            </a:extLst>
          </p:cNvPr>
          <p:cNvSpPr/>
          <p:nvPr/>
        </p:nvSpPr>
        <p:spPr>
          <a:xfrm>
            <a:off x="600713" y="1786061"/>
            <a:ext cx="1664110" cy="380239"/>
          </a:xfrm>
          <a:custGeom>
            <a:avLst/>
            <a:gdLst>
              <a:gd name="connsiteX0" fmla="*/ 0 w 1046847"/>
              <a:gd name="connsiteY0" fmla="*/ 0 h 380239"/>
              <a:gd name="connsiteX1" fmla="*/ 1046848 w 1046847"/>
              <a:gd name="connsiteY1" fmla="*/ 0 h 380239"/>
              <a:gd name="connsiteX2" fmla="*/ 1046848 w 1046847"/>
              <a:gd name="connsiteY2" fmla="*/ 380240 h 380239"/>
              <a:gd name="connsiteX3" fmla="*/ 0 w 1046847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6847" h="380239">
                <a:moveTo>
                  <a:pt x="0" y="0"/>
                </a:moveTo>
                <a:lnTo>
                  <a:pt x="1046848" y="0"/>
                </a:lnTo>
                <a:lnTo>
                  <a:pt x="1046848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000000"/>
            </a:solidFill>
            <a:prstDash val="solid"/>
            <a:miter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JP" dirty="0"/>
              <a:t>containred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01279C6-EC52-3F40-9171-2A2D4611D9E8}"/>
              </a:ext>
            </a:extLst>
          </p:cNvPr>
          <p:cNvSpPr/>
          <p:nvPr/>
        </p:nvSpPr>
        <p:spPr>
          <a:xfrm>
            <a:off x="1436747" y="2312276"/>
            <a:ext cx="2821596" cy="380239"/>
          </a:xfrm>
          <a:custGeom>
            <a:avLst/>
            <a:gdLst>
              <a:gd name="connsiteX0" fmla="*/ 0 w 5234237"/>
              <a:gd name="connsiteY0" fmla="*/ 0 h 380239"/>
              <a:gd name="connsiteX1" fmla="*/ 5234238 w 5234237"/>
              <a:gd name="connsiteY1" fmla="*/ 0 h 380239"/>
              <a:gd name="connsiteX2" fmla="*/ 5234238 w 5234237"/>
              <a:gd name="connsiteY2" fmla="*/ 380240 h 380239"/>
              <a:gd name="connsiteX3" fmla="*/ 0 w 5234237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4237" h="380239">
                <a:moveTo>
                  <a:pt x="0" y="0"/>
                </a:moveTo>
                <a:lnTo>
                  <a:pt x="5234238" y="0"/>
                </a:lnTo>
                <a:lnTo>
                  <a:pt x="5234238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000000"/>
            </a:solidFill>
            <a:prstDash val="solid"/>
            <a:miter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dirty="0"/>
              <a:t>k</a:t>
            </a:r>
            <a:r>
              <a:rPr lang="en-JP" dirty="0"/>
              <a:t>ata-shim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72297D1-DBC7-A948-82E0-B4742C9DE703}"/>
              </a:ext>
            </a:extLst>
          </p:cNvPr>
          <p:cNvSpPr/>
          <p:nvPr/>
        </p:nvSpPr>
        <p:spPr>
          <a:xfrm>
            <a:off x="1218641" y="2175919"/>
            <a:ext cx="214127" cy="355067"/>
          </a:xfrm>
          <a:custGeom>
            <a:avLst/>
            <a:gdLst>
              <a:gd name="connsiteX0" fmla="*/ 214128 w 214127"/>
              <a:gd name="connsiteY0" fmla="*/ 475299 h 475299"/>
              <a:gd name="connsiteX1" fmla="*/ 0 w 214127"/>
              <a:gd name="connsiteY1" fmla="*/ 475299 h 475299"/>
              <a:gd name="connsiteX2" fmla="*/ 0 w 214127"/>
              <a:gd name="connsiteY2" fmla="*/ 0 h 4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127" h="475299">
                <a:moveTo>
                  <a:pt x="214128" y="475299"/>
                </a:moveTo>
                <a:lnTo>
                  <a:pt x="0" y="475299"/>
                </a:lnTo>
                <a:lnTo>
                  <a:pt x="0" y="0"/>
                </a:lnTo>
              </a:path>
            </a:pathLst>
          </a:custGeom>
          <a:noFill/>
          <a:ln w="9517" cap="flat">
            <a:solidFill>
              <a:srgbClr val="000000"/>
            </a:solidFill>
            <a:prstDash val="solid"/>
            <a:miter/>
            <a:headEnd type="triangle"/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en-JP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1BFA0C-5167-1F4B-B203-4EEDE183911D}"/>
              </a:ext>
            </a:extLst>
          </p:cNvPr>
          <p:cNvCxnSpPr>
            <a:cxnSpLocks/>
          </p:cNvCxnSpPr>
          <p:nvPr/>
        </p:nvCxnSpPr>
        <p:spPr>
          <a:xfrm>
            <a:off x="2855927" y="2692515"/>
            <a:ext cx="0" cy="25377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6016BB-FEEF-FA4C-9ED9-FC3D5879286E}"/>
              </a:ext>
            </a:extLst>
          </p:cNvPr>
          <p:cNvCxnSpPr>
            <a:cxnSpLocks/>
          </p:cNvCxnSpPr>
          <p:nvPr/>
        </p:nvCxnSpPr>
        <p:spPr>
          <a:xfrm flipV="1">
            <a:off x="2855927" y="3285976"/>
            <a:ext cx="0" cy="124238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212D0D-00CA-8EA6-C275-D1978DC3B3BA}"/>
              </a:ext>
            </a:extLst>
          </p:cNvPr>
          <p:cNvSpPr txBox="1"/>
          <p:nvPr/>
        </p:nvSpPr>
        <p:spPr>
          <a:xfrm>
            <a:off x="2855927" y="2662234"/>
            <a:ext cx="164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Unix Domain Socket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C65BE-2317-BE60-A709-291C833FAC52}"/>
              </a:ext>
            </a:extLst>
          </p:cNvPr>
          <p:cNvSpPr txBox="1"/>
          <p:nvPr/>
        </p:nvSpPr>
        <p:spPr>
          <a:xfrm>
            <a:off x="3566642" y="5075539"/>
            <a:ext cx="164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Unix Domain Socket</a:t>
            </a:r>
          </a:p>
        </p:txBody>
      </p:sp>
    </p:spTree>
    <p:extLst>
      <p:ext uri="{BB962C8B-B14F-4D97-AF65-F5344CB8AC3E}">
        <p14:creationId xmlns:p14="http://schemas.microsoft.com/office/powerpoint/2010/main" val="56727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76DF-29E1-1DFA-57C3-9DB24D9B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Agent API request manipulation by cloud-</a:t>
            </a:r>
            <a:r>
              <a:rPr lang="en-US" sz="3200" dirty="0" err="1"/>
              <a:t>api</a:t>
            </a:r>
            <a:r>
              <a:rPr lang="en-US" sz="3200" dirty="0"/>
              <a:t>-adaptor and agent-protocol-forwarder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B2E46-E1E3-6BD8-C6A6-027068C7F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4657" cy="4761292"/>
          </a:xfrm>
        </p:spPr>
        <p:txBody>
          <a:bodyPr>
            <a:noAutofit/>
          </a:bodyPr>
          <a:lstStyle/>
          <a:p>
            <a:r>
              <a:rPr lang="en-US" sz="2400" dirty="0"/>
              <a:t>Current implementation manipulates original agent API requests from kata-shim to work around some incompatibility due to peer pod VMs</a:t>
            </a:r>
          </a:p>
          <a:p>
            <a:pPr lvl="1"/>
            <a:r>
              <a:rPr lang="en-US" sz="1800" dirty="0"/>
              <a:t>cloud-</a:t>
            </a:r>
            <a:r>
              <a:rPr lang="en-US" sz="1800" dirty="0" err="1"/>
              <a:t>api</a:t>
            </a:r>
            <a:r>
              <a:rPr lang="en-US" sz="1800" dirty="0"/>
              <a:t>-adaptor and agent-protocol-forwarder need to recognize the latest agent API </a:t>
            </a:r>
            <a:r>
              <a:rPr lang="en-US" sz="1800" dirty="0" err="1"/>
              <a:t>protobuf</a:t>
            </a:r>
            <a:r>
              <a:rPr lang="en-US" sz="1800" dirty="0"/>
              <a:t> spec</a:t>
            </a:r>
          </a:p>
          <a:p>
            <a:pPr lvl="1"/>
            <a:r>
              <a:rPr lang="en-US" sz="1800" dirty="0"/>
              <a:t>Kata-shim should not encrypt agent protocol using TLS </a:t>
            </a:r>
            <a:r>
              <a:rPr lang="en-US" sz="1400" dirty="0">
                <a:hlinkClick r:id="rId2"/>
              </a:rPr>
              <a:t>https://github.com/kata-containers/kata-containers/pull/9159</a:t>
            </a:r>
            <a:endParaRPr lang="en-US" sz="1400" dirty="0"/>
          </a:p>
          <a:p>
            <a:pPr lvl="1"/>
            <a:r>
              <a:rPr lang="en-US" sz="1800" dirty="0"/>
              <a:t>This limitation will be removed when kata-shim and kata-agent fully support peer pod VMs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cloud-</a:t>
            </a:r>
            <a:r>
              <a:rPr lang="en-US" sz="2400" b="1" dirty="0" err="1"/>
              <a:t>api</a:t>
            </a:r>
            <a:r>
              <a:rPr lang="en-US" sz="2400" b="1" dirty="0"/>
              <a:t>-adaptor</a:t>
            </a:r>
          </a:p>
          <a:p>
            <a:pPr marL="457200" lvl="1" indent="0">
              <a:buNone/>
            </a:pPr>
            <a:r>
              <a:rPr lang="en-US" sz="1200" dirty="0">
                <a:hlinkClick r:id="rId3"/>
              </a:rPr>
              <a:t>https://github.com/confidential-containers/cloud-api-adaptor/blob/main/src/cloud-api-adaptor/pkg/adaptor/proxy/service.go</a:t>
            </a:r>
            <a:endParaRPr lang="en-US" sz="1200" dirty="0"/>
          </a:p>
          <a:p>
            <a:pPr indent="131763"/>
            <a:r>
              <a:rPr lang="en-US" sz="1800" dirty="0" err="1"/>
              <a:t>PullImageRequest</a:t>
            </a:r>
            <a:r>
              <a:rPr lang="en-US" sz="1800" dirty="0"/>
              <a:t> is issued before </a:t>
            </a:r>
            <a:r>
              <a:rPr lang="en-US" sz="1800" dirty="0" err="1"/>
              <a:t>CreateContainerRequest</a:t>
            </a:r>
            <a:r>
              <a:rPr lang="en-US" sz="1800" dirty="0"/>
              <a:t> (unless remote-</a:t>
            </a:r>
            <a:r>
              <a:rPr lang="en-US" sz="1800" dirty="0" err="1"/>
              <a:t>snapshotter</a:t>
            </a:r>
            <a:r>
              <a:rPr lang="en-US" sz="1800" dirty="0"/>
              <a:t> is available)</a:t>
            </a:r>
          </a:p>
          <a:p>
            <a:pPr indent="131763"/>
            <a:r>
              <a:rPr lang="en-US" sz="1800" dirty="0"/>
              <a:t>An annotation for CSI wrapper is added when a persistent volume is used</a:t>
            </a:r>
          </a:p>
          <a:p>
            <a:pPr marL="0" indent="0">
              <a:buNone/>
            </a:pPr>
            <a:r>
              <a:rPr lang="en-US" sz="2400" b="1" dirty="0"/>
              <a:t>agent-protocol-forwarder</a:t>
            </a:r>
          </a:p>
          <a:p>
            <a:pPr marL="457200" lvl="1" indent="0">
              <a:buNone/>
            </a:pPr>
            <a:r>
              <a:rPr lang="en-US" sz="1200" dirty="0">
                <a:hlinkClick r:id="rId4"/>
              </a:rPr>
              <a:t>https://github.com/confidential-containers/cloud-api-adaptor/blob/main/src/cloud-api-adaptor/pkg/forwarder/interceptor/interceptor.go</a:t>
            </a:r>
            <a:endParaRPr lang="en-US" sz="1200" dirty="0"/>
          </a:p>
          <a:p>
            <a:pPr indent="131763"/>
            <a:r>
              <a:rPr lang="en-US" sz="1800" dirty="0"/>
              <a:t>Network namespace path is replaced with one in the pod VM</a:t>
            </a:r>
          </a:p>
          <a:p>
            <a:pPr indent="131763"/>
            <a:r>
              <a:rPr lang="en-US" sz="1800" dirty="0"/>
              <a:t>Updating DNS setting in a sandbox VM is disabled</a:t>
            </a:r>
          </a:p>
        </p:txBody>
      </p:sp>
    </p:spTree>
    <p:extLst>
      <p:ext uri="{BB962C8B-B14F-4D97-AF65-F5344CB8AC3E}">
        <p14:creationId xmlns:p14="http://schemas.microsoft.com/office/powerpoint/2010/main" val="233071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D8DD2273-3161-524D-8401-3225B1CA3C0D}"/>
              </a:ext>
            </a:extLst>
          </p:cNvPr>
          <p:cNvSpPr/>
          <p:nvPr/>
        </p:nvSpPr>
        <p:spPr>
          <a:xfrm>
            <a:off x="562890" y="3329608"/>
            <a:ext cx="7895310" cy="3001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 Host operating system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53">
            <a:extLst>
              <a:ext uri="{FF2B5EF4-FFF2-40B4-BE49-F238E27FC236}">
                <a16:creationId xmlns:a16="http://schemas.microsoft.com/office/drawing/2014/main" id="{E27EC455-BDC4-D247-915E-64B41E794320}"/>
              </a:ext>
            </a:extLst>
          </p:cNvPr>
          <p:cNvSpPr/>
          <p:nvPr/>
        </p:nvSpPr>
        <p:spPr>
          <a:xfrm>
            <a:off x="4851395" y="5553710"/>
            <a:ext cx="657430" cy="4661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eth0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96BFA0C-7B20-A042-BF7A-65D9988D0609}"/>
              </a:ext>
            </a:extLst>
          </p:cNvPr>
          <p:cNvSpPr/>
          <p:nvPr/>
        </p:nvSpPr>
        <p:spPr>
          <a:xfrm>
            <a:off x="1165184" y="4673570"/>
            <a:ext cx="2072202" cy="147777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CNI network</a:t>
            </a:r>
            <a:endParaRPr lang="en-JP" sz="1400">
              <a:solidFill>
                <a:schemeClr val="accent1"/>
              </a:solidFill>
            </a:endParaRPr>
          </a:p>
        </p:txBody>
      </p:sp>
      <p:sp>
        <p:nvSpPr>
          <p:cNvPr id="12" name="正方形/長方形 53">
            <a:extLst>
              <a:ext uri="{FF2B5EF4-FFF2-40B4-BE49-F238E27FC236}">
                <a16:creationId xmlns:a16="http://schemas.microsoft.com/office/drawing/2014/main" id="{F9BA9ADA-22EB-6146-8963-81F75F465FBC}"/>
              </a:ext>
            </a:extLst>
          </p:cNvPr>
          <p:cNvSpPr/>
          <p:nvPr/>
        </p:nvSpPr>
        <p:spPr>
          <a:xfrm>
            <a:off x="2787488" y="5553710"/>
            <a:ext cx="657430" cy="4661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veth0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E95F41-8260-9641-A8BE-5573059E22CD}"/>
              </a:ext>
            </a:extLst>
          </p:cNvPr>
          <p:cNvCxnSpPr>
            <a:cxnSpLocks/>
          </p:cNvCxnSpPr>
          <p:nvPr/>
        </p:nvCxnSpPr>
        <p:spPr>
          <a:xfrm>
            <a:off x="283923" y="6715114"/>
            <a:ext cx="116241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07012E-B75B-C341-A3F1-1E6B343B181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031422" y="6557679"/>
            <a:ext cx="0" cy="157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53">
            <a:extLst>
              <a:ext uri="{FF2B5EF4-FFF2-40B4-BE49-F238E27FC236}">
                <a16:creationId xmlns:a16="http://schemas.microsoft.com/office/drawing/2014/main" id="{56ED4FF2-AC10-B948-8088-1A64F5B9E397}"/>
              </a:ext>
            </a:extLst>
          </p:cNvPr>
          <p:cNvSpPr/>
          <p:nvPr/>
        </p:nvSpPr>
        <p:spPr>
          <a:xfrm>
            <a:off x="1702707" y="5929137"/>
            <a:ext cx="657430" cy="628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eth0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D16FA-74F5-8347-AA8F-0EE236F8C577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3444918" y="5786777"/>
            <a:ext cx="140647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111024-B8EE-D04C-AD9E-04500198FEFE}"/>
              </a:ext>
            </a:extLst>
          </p:cNvPr>
          <p:cNvSpPr/>
          <p:nvPr/>
        </p:nvSpPr>
        <p:spPr>
          <a:xfrm>
            <a:off x="3642190" y="5819789"/>
            <a:ext cx="7724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000" dirty="0">
                <a:solidFill>
                  <a:schemeClr val="accent1"/>
                </a:solidFill>
              </a:rPr>
              <a:t>Virtual Ethernet</a:t>
            </a:r>
            <a:endParaRPr lang="en-JP" sz="1000">
              <a:solidFill>
                <a:schemeClr val="accent1"/>
              </a:solidFill>
            </a:endParaRPr>
          </a:p>
        </p:txBody>
      </p:sp>
      <p:sp>
        <p:nvSpPr>
          <p:cNvPr id="29" name="Rounded Rectangle 9">
            <a:extLst>
              <a:ext uri="{FF2B5EF4-FFF2-40B4-BE49-F238E27FC236}">
                <a16:creationId xmlns:a16="http://schemas.microsoft.com/office/drawing/2014/main" id="{4D527936-5437-1343-B565-FA7726B3091C}"/>
              </a:ext>
            </a:extLst>
          </p:cNvPr>
          <p:cNvSpPr/>
          <p:nvPr/>
        </p:nvSpPr>
        <p:spPr>
          <a:xfrm>
            <a:off x="4584736" y="4306450"/>
            <a:ext cx="3149113" cy="18162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  <a:r>
              <a:rPr lang="en-JP" sz="1400">
                <a:solidFill>
                  <a:schemeClr val="tx1"/>
                </a:solidFill>
              </a:rPr>
              <a:t>etwork namespace</a:t>
            </a:r>
          </a:p>
        </p:txBody>
      </p:sp>
      <p:sp>
        <p:nvSpPr>
          <p:cNvPr id="31" name="Rounded Rectangle 12">
            <a:extLst>
              <a:ext uri="{FF2B5EF4-FFF2-40B4-BE49-F238E27FC236}">
                <a16:creationId xmlns:a16="http://schemas.microsoft.com/office/drawing/2014/main" id="{2D648CA2-B7EA-6143-AC4B-8FC7E975F12C}"/>
              </a:ext>
            </a:extLst>
          </p:cNvPr>
          <p:cNvSpPr/>
          <p:nvPr/>
        </p:nvSpPr>
        <p:spPr>
          <a:xfrm>
            <a:off x="5739457" y="4907494"/>
            <a:ext cx="1656757" cy="409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runc container</a:t>
            </a:r>
            <a:endParaRPr lang="en-JP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13">
            <a:extLst>
              <a:ext uri="{FF2B5EF4-FFF2-40B4-BE49-F238E27FC236}">
                <a16:creationId xmlns:a16="http://schemas.microsoft.com/office/drawing/2014/main" id="{82ACE5BD-FC8C-004C-9D80-581FE92E104F}"/>
              </a:ext>
            </a:extLst>
          </p:cNvPr>
          <p:cNvSpPr/>
          <p:nvPr/>
        </p:nvSpPr>
        <p:spPr>
          <a:xfrm>
            <a:off x="5739457" y="5460692"/>
            <a:ext cx="1656757" cy="409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runc container</a:t>
            </a:r>
            <a:endParaRPr lang="en-JP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14">
            <a:extLst>
              <a:ext uri="{FF2B5EF4-FFF2-40B4-BE49-F238E27FC236}">
                <a16:creationId xmlns:a16="http://schemas.microsoft.com/office/drawing/2014/main" id="{6634367A-1A60-7343-AFC6-BEF871524C4F}"/>
              </a:ext>
            </a:extLst>
          </p:cNvPr>
          <p:cNvSpPr/>
          <p:nvPr/>
        </p:nvSpPr>
        <p:spPr>
          <a:xfrm>
            <a:off x="4377204" y="3626913"/>
            <a:ext cx="3607166" cy="264821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Pod</a:t>
            </a:r>
            <a:endParaRPr lang="en-JP" sz="14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EB31F84-9133-4443-9E84-B7F12B18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06" y="365126"/>
            <a:ext cx="11011894" cy="565178"/>
          </a:xfrm>
        </p:spPr>
        <p:txBody>
          <a:bodyPr>
            <a:normAutofit fontScale="90000"/>
          </a:bodyPr>
          <a:lstStyle/>
          <a:p>
            <a:r>
              <a:rPr lang="en-US" altLang="ja-JP" sz="3600" dirty="0"/>
              <a:t>[Original Kubernetes] Pod network configuration for runc pods</a:t>
            </a:r>
            <a:endParaRPr lang="ja-JP" altLang="en-US" sz="360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C6FBFCC-B54E-5146-823C-C5C0415B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5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>
                <a:solidFill>
                  <a:schemeClr val="accent1"/>
                </a:solidFill>
              </a:rPr>
              <a:t>A CNI plugin configures a virtual NIC in the network namespace of a pod</a:t>
            </a:r>
          </a:p>
        </p:txBody>
      </p:sp>
    </p:spTree>
    <p:extLst>
      <p:ext uri="{BB962C8B-B14F-4D97-AF65-F5344CB8AC3E}">
        <p14:creationId xmlns:p14="http://schemas.microsoft.com/office/powerpoint/2010/main" val="237337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D8DD2273-3161-524D-8401-3225B1CA3C0D}"/>
              </a:ext>
            </a:extLst>
          </p:cNvPr>
          <p:cNvSpPr/>
          <p:nvPr/>
        </p:nvSpPr>
        <p:spPr>
          <a:xfrm>
            <a:off x="562889" y="1228916"/>
            <a:ext cx="11053361" cy="5102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 Host operating system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1">
            <a:extLst>
              <a:ext uri="{FF2B5EF4-FFF2-40B4-BE49-F238E27FC236}">
                <a16:creationId xmlns:a16="http://schemas.microsoft.com/office/drawing/2014/main" id="{886C40D9-4138-854C-88C4-0197E1962293}"/>
              </a:ext>
            </a:extLst>
          </p:cNvPr>
          <p:cNvSpPr/>
          <p:nvPr/>
        </p:nvSpPr>
        <p:spPr>
          <a:xfrm>
            <a:off x="7169518" y="1454380"/>
            <a:ext cx="4050848" cy="3983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 QEMU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076929A-59CC-B840-870A-73B74F885AFB}"/>
              </a:ext>
            </a:extLst>
          </p:cNvPr>
          <p:cNvSpPr/>
          <p:nvPr/>
        </p:nvSpPr>
        <p:spPr>
          <a:xfrm>
            <a:off x="4634179" y="4771299"/>
            <a:ext cx="2422604" cy="1448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  <a:r>
              <a:rPr lang="en-JP" sz="1400">
                <a:solidFill>
                  <a:schemeClr val="tx1"/>
                </a:solidFill>
              </a:rPr>
              <a:t>etwork namespace</a:t>
            </a:r>
          </a:p>
        </p:txBody>
      </p:sp>
      <p:sp>
        <p:nvSpPr>
          <p:cNvPr id="11" name="正方形/長方形 53">
            <a:extLst>
              <a:ext uri="{FF2B5EF4-FFF2-40B4-BE49-F238E27FC236}">
                <a16:creationId xmlns:a16="http://schemas.microsoft.com/office/drawing/2014/main" id="{E27EC455-BDC4-D247-915E-64B41E794320}"/>
              </a:ext>
            </a:extLst>
          </p:cNvPr>
          <p:cNvSpPr/>
          <p:nvPr/>
        </p:nvSpPr>
        <p:spPr>
          <a:xfrm>
            <a:off x="4851395" y="5553710"/>
            <a:ext cx="657430" cy="4661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eth0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96BFA0C-7B20-A042-BF7A-65D9988D0609}"/>
              </a:ext>
            </a:extLst>
          </p:cNvPr>
          <p:cNvSpPr/>
          <p:nvPr/>
        </p:nvSpPr>
        <p:spPr>
          <a:xfrm>
            <a:off x="1165184" y="4673570"/>
            <a:ext cx="2072202" cy="147777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CNI network</a:t>
            </a:r>
            <a:endParaRPr lang="en-JP" sz="1400">
              <a:solidFill>
                <a:schemeClr val="accent1"/>
              </a:solidFill>
            </a:endParaRPr>
          </a:p>
        </p:txBody>
      </p:sp>
      <p:sp>
        <p:nvSpPr>
          <p:cNvPr id="12" name="正方形/長方形 53">
            <a:extLst>
              <a:ext uri="{FF2B5EF4-FFF2-40B4-BE49-F238E27FC236}">
                <a16:creationId xmlns:a16="http://schemas.microsoft.com/office/drawing/2014/main" id="{F9BA9ADA-22EB-6146-8963-81F75F465FBC}"/>
              </a:ext>
            </a:extLst>
          </p:cNvPr>
          <p:cNvSpPr/>
          <p:nvPr/>
        </p:nvSpPr>
        <p:spPr>
          <a:xfrm>
            <a:off x="2787488" y="5553710"/>
            <a:ext cx="657430" cy="4661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veth0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E95F41-8260-9641-A8BE-5573059E22CD}"/>
              </a:ext>
            </a:extLst>
          </p:cNvPr>
          <p:cNvCxnSpPr>
            <a:cxnSpLocks/>
          </p:cNvCxnSpPr>
          <p:nvPr/>
        </p:nvCxnSpPr>
        <p:spPr>
          <a:xfrm>
            <a:off x="283923" y="6715114"/>
            <a:ext cx="116241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07012E-B75B-C341-A3F1-1E6B343B181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031422" y="6557679"/>
            <a:ext cx="0" cy="157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53">
            <a:extLst>
              <a:ext uri="{FF2B5EF4-FFF2-40B4-BE49-F238E27FC236}">
                <a16:creationId xmlns:a16="http://schemas.microsoft.com/office/drawing/2014/main" id="{56ED4FF2-AC10-B948-8088-1A64F5B9E397}"/>
              </a:ext>
            </a:extLst>
          </p:cNvPr>
          <p:cNvSpPr/>
          <p:nvPr/>
        </p:nvSpPr>
        <p:spPr>
          <a:xfrm>
            <a:off x="1702707" y="5929137"/>
            <a:ext cx="657430" cy="628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eth0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D16FA-74F5-8347-AA8F-0EE236F8C577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3444918" y="5786777"/>
            <a:ext cx="140647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111024-B8EE-D04C-AD9E-04500198FEFE}"/>
              </a:ext>
            </a:extLst>
          </p:cNvPr>
          <p:cNvSpPr/>
          <p:nvPr/>
        </p:nvSpPr>
        <p:spPr>
          <a:xfrm>
            <a:off x="3642190" y="5819789"/>
            <a:ext cx="7724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000" dirty="0">
                <a:solidFill>
                  <a:schemeClr val="accent1"/>
                </a:solidFill>
              </a:rPr>
              <a:t>Virtual Ethernet</a:t>
            </a:r>
            <a:endParaRPr lang="en-JP" sz="1000">
              <a:solidFill>
                <a:schemeClr val="accent1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7D5CF738-9987-A748-870F-BEA557551DC7}"/>
              </a:ext>
            </a:extLst>
          </p:cNvPr>
          <p:cNvSpPr/>
          <p:nvPr/>
        </p:nvSpPr>
        <p:spPr>
          <a:xfrm>
            <a:off x="7299140" y="1842689"/>
            <a:ext cx="3768825" cy="2830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 Guest operating system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EBFA638-C64B-F64F-9BA9-8FC1283C3A2A}"/>
              </a:ext>
            </a:extLst>
          </p:cNvPr>
          <p:cNvSpPr/>
          <p:nvPr/>
        </p:nvSpPr>
        <p:spPr>
          <a:xfrm>
            <a:off x="7660112" y="2297877"/>
            <a:ext cx="2801561" cy="29518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Pod</a:t>
            </a:r>
            <a:endParaRPr lang="en-JP" sz="1400">
              <a:solidFill>
                <a:schemeClr val="tx1"/>
              </a:solidFill>
            </a:endParaRPr>
          </a:p>
        </p:txBody>
      </p:sp>
      <p:sp>
        <p:nvSpPr>
          <p:cNvPr id="20" name="正方形/長方形 53">
            <a:extLst>
              <a:ext uri="{FF2B5EF4-FFF2-40B4-BE49-F238E27FC236}">
                <a16:creationId xmlns:a16="http://schemas.microsoft.com/office/drawing/2014/main" id="{DF436F64-04B4-444D-A134-FABC6AA146C7}"/>
              </a:ext>
            </a:extLst>
          </p:cNvPr>
          <p:cNvSpPr/>
          <p:nvPr/>
        </p:nvSpPr>
        <p:spPr>
          <a:xfrm>
            <a:off x="6183883" y="5553710"/>
            <a:ext cx="657430" cy="466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rgbClr val="C00000"/>
                </a:solidFill>
              </a:rPr>
              <a:t>tap0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11CB7F-9365-0F40-8816-31405C1A4B33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5508825" y="5786777"/>
            <a:ext cx="675058" cy="0"/>
          </a:xfrm>
          <a:prstGeom prst="line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CECD429-DE55-344B-9887-AAE5DD4A46D3}"/>
              </a:ext>
            </a:extLst>
          </p:cNvPr>
          <p:cNvSpPr/>
          <p:nvPr/>
        </p:nvSpPr>
        <p:spPr>
          <a:xfrm>
            <a:off x="5531704" y="5863079"/>
            <a:ext cx="772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000" dirty="0"/>
              <a:t>Redirect</a:t>
            </a:r>
            <a:endParaRPr lang="en-JP" sz="100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748B446-6B9E-5D46-A714-F8D81E482512}"/>
              </a:ext>
            </a:extLst>
          </p:cNvPr>
          <p:cNvSpPr/>
          <p:nvPr/>
        </p:nvSpPr>
        <p:spPr>
          <a:xfrm>
            <a:off x="7971184" y="2794666"/>
            <a:ext cx="2267210" cy="22672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  <a:r>
              <a:rPr lang="en-JP" sz="1400">
                <a:solidFill>
                  <a:schemeClr val="tx1"/>
                </a:solidFill>
              </a:rPr>
              <a:t>etwork namespace</a:t>
            </a:r>
          </a:p>
        </p:txBody>
      </p:sp>
      <p:sp>
        <p:nvSpPr>
          <p:cNvPr id="24" name="正方形/長方形 53">
            <a:extLst>
              <a:ext uri="{FF2B5EF4-FFF2-40B4-BE49-F238E27FC236}">
                <a16:creationId xmlns:a16="http://schemas.microsoft.com/office/drawing/2014/main" id="{1EC5DA98-CFBB-BF40-8F20-34115215049E}"/>
              </a:ext>
            </a:extLst>
          </p:cNvPr>
          <p:cNvSpPr/>
          <p:nvPr/>
        </p:nvSpPr>
        <p:spPr>
          <a:xfrm>
            <a:off x="8792684" y="4449007"/>
            <a:ext cx="657430" cy="466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rgbClr val="C00000"/>
                </a:solidFill>
              </a:rPr>
              <a:t>eth0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7094E5D-C950-9848-9281-76621E4F5BD5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6841313" y="4915141"/>
            <a:ext cx="2280086" cy="871636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983E25-A5A0-874A-A080-C19EEB422AFB}"/>
              </a:ext>
            </a:extLst>
          </p:cNvPr>
          <p:cNvSpPr/>
          <p:nvPr/>
        </p:nvSpPr>
        <p:spPr>
          <a:xfrm>
            <a:off x="7800054" y="5843570"/>
            <a:ext cx="1536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sz="1400" dirty="0">
                <a:solidFill>
                  <a:srgbClr val="C00000"/>
                </a:solidFill>
              </a:rPr>
              <a:t>macvtap</a:t>
            </a:r>
            <a:endParaRPr lang="en-JP" sz="1400" dirty="0">
              <a:solidFill>
                <a:srgbClr val="C00000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76C3692-8B7C-694F-B4BB-377D5FE77462}"/>
              </a:ext>
            </a:extLst>
          </p:cNvPr>
          <p:cNvSpPr/>
          <p:nvPr/>
        </p:nvSpPr>
        <p:spPr>
          <a:xfrm>
            <a:off x="8293021" y="3341989"/>
            <a:ext cx="1656757" cy="409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container</a:t>
            </a:r>
            <a:endParaRPr lang="en-JP" sz="140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CD71EA7-C497-1B49-92EF-19A3CCEFA173}"/>
              </a:ext>
            </a:extLst>
          </p:cNvPr>
          <p:cNvSpPr/>
          <p:nvPr/>
        </p:nvSpPr>
        <p:spPr>
          <a:xfrm>
            <a:off x="8293021" y="3895187"/>
            <a:ext cx="1656757" cy="409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container</a:t>
            </a:r>
            <a:endParaRPr lang="en-JP" sz="140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21C1BD-7D01-1D4A-A1AB-6E609F4B9426}"/>
              </a:ext>
            </a:extLst>
          </p:cNvPr>
          <p:cNvSpPr txBox="1"/>
          <p:nvPr/>
        </p:nvSpPr>
        <p:spPr>
          <a:xfrm>
            <a:off x="838199" y="3847364"/>
            <a:ext cx="305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CNI mechanism is compatible with Kata containers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78ED5279-0EE6-CC49-B6B1-54FB35FC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39" y="365125"/>
            <a:ext cx="11053361" cy="604779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[Original Kata] Pod network configuration for Kata container pods</a:t>
            </a:r>
            <a:endParaRPr lang="ja-JP" altLang="en-US" sz="32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C8FAEA3-F0EA-1348-B251-759B007970FC}"/>
              </a:ext>
            </a:extLst>
          </p:cNvPr>
          <p:cNvSpPr txBox="1"/>
          <p:nvPr/>
        </p:nvSpPr>
        <p:spPr>
          <a:xfrm>
            <a:off x="4363494" y="2930074"/>
            <a:ext cx="2625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Kata shim set up a tap device to connect the virtual NIC in the network name space to the virtual NIC of the VM</a:t>
            </a:r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8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1">
            <a:extLst>
              <a:ext uri="{FF2B5EF4-FFF2-40B4-BE49-F238E27FC236}">
                <a16:creationId xmlns:a16="http://schemas.microsoft.com/office/drawing/2014/main" id="{D40AF915-8B84-1A49-8F97-ECDEAAEE2333}"/>
              </a:ext>
            </a:extLst>
          </p:cNvPr>
          <p:cNvSpPr/>
          <p:nvPr/>
        </p:nvSpPr>
        <p:spPr>
          <a:xfrm>
            <a:off x="562890" y="2998035"/>
            <a:ext cx="7488956" cy="3333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Worker node VM instance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1">
            <a:extLst>
              <a:ext uri="{FF2B5EF4-FFF2-40B4-BE49-F238E27FC236}">
                <a16:creationId xmlns:a16="http://schemas.microsoft.com/office/drawing/2014/main" id="{AE3CDEB1-3664-0240-B72F-53177738C26D}"/>
              </a:ext>
            </a:extLst>
          </p:cNvPr>
          <p:cNvSpPr/>
          <p:nvPr/>
        </p:nvSpPr>
        <p:spPr>
          <a:xfrm>
            <a:off x="8453576" y="1228914"/>
            <a:ext cx="3638154" cy="5102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Pod VM instance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26FFAD7-1D61-C04C-9C3C-8BF59BC27583}"/>
              </a:ext>
            </a:extLst>
          </p:cNvPr>
          <p:cNvSpPr/>
          <p:nvPr/>
        </p:nvSpPr>
        <p:spPr>
          <a:xfrm>
            <a:off x="8734966" y="1953923"/>
            <a:ext cx="2801561" cy="29518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Pod</a:t>
            </a:r>
            <a:endParaRPr lang="en-JP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745AD4-0484-004B-979C-72844B6F6626}"/>
              </a:ext>
            </a:extLst>
          </p:cNvPr>
          <p:cNvSpPr/>
          <p:nvPr/>
        </p:nvSpPr>
        <p:spPr>
          <a:xfrm>
            <a:off x="9046038" y="2450712"/>
            <a:ext cx="2267210" cy="22672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  <a:r>
              <a:rPr lang="en-JP" sz="1400" dirty="0">
                <a:solidFill>
                  <a:schemeClr val="tx1"/>
                </a:solidFill>
              </a:rPr>
              <a:t>etwork namespace</a:t>
            </a:r>
          </a:p>
        </p:txBody>
      </p:sp>
      <p:sp>
        <p:nvSpPr>
          <p:cNvPr id="32" name="正方形/長方形 53">
            <a:extLst>
              <a:ext uri="{FF2B5EF4-FFF2-40B4-BE49-F238E27FC236}">
                <a16:creationId xmlns:a16="http://schemas.microsoft.com/office/drawing/2014/main" id="{730FA1BB-6E83-E749-8FCD-7CBA132DAAD6}"/>
              </a:ext>
            </a:extLst>
          </p:cNvPr>
          <p:cNvSpPr/>
          <p:nvPr/>
        </p:nvSpPr>
        <p:spPr>
          <a:xfrm>
            <a:off x="9867538" y="4105053"/>
            <a:ext cx="657430" cy="466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B17C6BC-D673-7C48-A3FF-6DBF2BCB629C}"/>
              </a:ext>
            </a:extLst>
          </p:cNvPr>
          <p:cNvSpPr/>
          <p:nvPr/>
        </p:nvSpPr>
        <p:spPr>
          <a:xfrm>
            <a:off x="9367875" y="2998035"/>
            <a:ext cx="1656757" cy="409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container</a:t>
            </a:r>
            <a:endParaRPr lang="en-JP" sz="1400" dirty="0">
              <a:solidFill>
                <a:schemeClr val="tx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B374091-2DED-E245-BC6F-9DC8B618C197}"/>
              </a:ext>
            </a:extLst>
          </p:cNvPr>
          <p:cNvSpPr/>
          <p:nvPr/>
        </p:nvSpPr>
        <p:spPr>
          <a:xfrm>
            <a:off x="9367875" y="3551233"/>
            <a:ext cx="1656757" cy="409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container</a:t>
            </a:r>
            <a:endParaRPr lang="en-JP" sz="1400" dirty="0">
              <a:solidFill>
                <a:schemeClr val="tx1"/>
              </a:solidFill>
            </a:endParaRPr>
          </a:p>
        </p:txBody>
      </p:sp>
      <p:sp>
        <p:nvSpPr>
          <p:cNvPr id="22" name="正方形/長方形 53">
            <a:extLst>
              <a:ext uri="{FF2B5EF4-FFF2-40B4-BE49-F238E27FC236}">
                <a16:creationId xmlns:a16="http://schemas.microsoft.com/office/drawing/2014/main" id="{88E51927-D187-6C47-9247-3E202CFDC6F5}"/>
              </a:ext>
            </a:extLst>
          </p:cNvPr>
          <p:cNvSpPr/>
          <p:nvPr/>
        </p:nvSpPr>
        <p:spPr>
          <a:xfrm>
            <a:off x="4851395" y="5553710"/>
            <a:ext cx="657430" cy="4661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eth0</a:t>
            </a:r>
          </a:p>
        </p:txBody>
      </p:sp>
      <p:sp>
        <p:nvSpPr>
          <p:cNvPr id="23" name="Rounded Rectangle 15">
            <a:extLst>
              <a:ext uri="{FF2B5EF4-FFF2-40B4-BE49-F238E27FC236}">
                <a16:creationId xmlns:a16="http://schemas.microsoft.com/office/drawing/2014/main" id="{A29FF656-35E0-D648-BBB6-BBC4DDC53EC4}"/>
              </a:ext>
            </a:extLst>
          </p:cNvPr>
          <p:cNvSpPr/>
          <p:nvPr/>
        </p:nvSpPr>
        <p:spPr>
          <a:xfrm>
            <a:off x="1165184" y="4673570"/>
            <a:ext cx="2072202" cy="147777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CNI network</a:t>
            </a:r>
            <a:endParaRPr lang="en-JP" sz="1400" dirty="0">
              <a:solidFill>
                <a:schemeClr val="accent1"/>
              </a:solidFill>
            </a:endParaRPr>
          </a:p>
        </p:txBody>
      </p:sp>
      <p:sp>
        <p:nvSpPr>
          <p:cNvPr id="24" name="正方形/長方形 53">
            <a:extLst>
              <a:ext uri="{FF2B5EF4-FFF2-40B4-BE49-F238E27FC236}">
                <a16:creationId xmlns:a16="http://schemas.microsoft.com/office/drawing/2014/main" id="{C9F5E314-C647-0840-9B86-B358D0F3DC49}"/>
              </a:ext>
            </a:extLst>
          </p:cNvPr>
          <p:cNvSpPr/>
          <p:nvPr/>
        </p:nvSpPr>
        <p:spPr>
          <a:xfrm>
            <a:off x="2787488" y="5553710"/>
            <a:ext cx="657430" cy="4661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veth0</a:t>
            </a:r>
          </a:p>
        </p:txBody>
      </p:sp>
      <p:sp>
        <p:nvSpPr>
          <p:cNvPr id="26" name="正方形/長方形 53">
            <a:extLst>
              <a:ext uri="{FF2B5EF4-FFF2-40B4-BE49-F238E27FC236}">
                <a16:creationId xmlns:a16="http://schemas.microsoft.com/office/drawing/2014/main" id="{12E85974-49EE-5B4F-B889-A15992BAD301}"/>
              </a:ext>
            </a:extLst>
          </p:cNvPr>
          <p:cNvSpPr/>
          <p:nvPr/>
        </p:nvSpPr>
        <p:spPr>
          <a:xfrm>
            <a:off x="1702707" y="5929137"/>
            <a:ext cx="657430" cy="628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eth0</a:t>
            </a:r>
          </a:p>
        </p:txBody>
      </p:sp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D94193EB-478D-FB4E-8995-F3559E0CA21D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>
            <a:off x="3444918" y="5786777"/>
            <a:ext cx="140647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4">
            <a:extLst>
              <a:ext uri="{FF2B5EF4-FFF2-40B4-BE49-F238E27FC236}">
                <a16:creationId xmlns:a16="http://schemas.microsoft.com/office/drawing/2014/main" id="{A2D8DD52-E269-DA4F-A878-4E0649B1A251}"/>
              </a:ext>
            </a:extLst>
          </p:cNvPr>
          <p:cNvSpPr/>
          <p:nvPr/>
        </p:nvSpPr>
        <p:spPr>
          <a:xfrm>
            <a:off x="3642190" y="5819789"/>
            <a:ext cx="7724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000" dirty="0">
                <a:solidFill>
                  <a:schemeClr val="accent1"/>
                </a:solidFill>
              </a:rPr>
              <a:t>Virtual Ethernet</a:t>
            </a:r>
            <a:endParaRPr lang="en-JP" sz="1000" dirty="0">
              <a:solidFill>
                <a:schemeClr val="accent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FA72A38-D4E7-E445-A3E2-1A9B5165008A}"/>
              </a:ext>
            </a:extLst>
          </p:cNvPr>
          <p:cNvSpPr txBox="1"/>
          <p:nvPr/>
        </p:nvSpPr>
        <p:spPr>
          <a:xfrm>
            <a:off x="838199" y="3847364"/>
            <a:ext cx="3611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Existing CNI plugins are compatible with Peer Pod VM architecture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cxnSp>
        <p:nvCxnSpPr>
          <p:cNvPr id="40" name="Straight Connector 2">
            <a:extLst>
              <a:ext uri="{FF2B5EF4-FFF2-40B4-BE49-F238E27FC236}">
                <a16:creationId xmlns:a16="http://schemas.microsoft.com/office/drawing/2014/main" id="{8FFFF726-086A-9A41-8BCD-E49A637D84A5}"/>
              </a:ext>
            </a:extLst>
          </p:cNvPr>
          <p:cNvCxnSpPr>
            <a:cxnSpLocks/>
          </p:cNvCxnSpPr>
          <p:nvPr/>
        </p:nvCxnSpPr>
        <p:spPr>
          <a:xfrm>
            <a:off x="283923" y="6715114"/>
            <a:ext cx="116241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7">
            <a:extLst>
              <a:ext uri="{FF2B5EF4-FFF2-40B4-BE49-F238E27FC236}">
                <a16:creationId xmlns:a16="http://schemas.microsoft.com/office/drawing/2014/main" id="{189F1744-D18D-E048-94EA-0BC2BD8530C5}"/>
              </a:ext>
            </a:extLst>
          </p:cNvPr>
          <p:cNvCxnSpPr>
            <a:cxnSpLocks/>
          </p:cNvCxnSpPr>
          <p:nvPr/>
        </p:nvCxnSpPr>
        <p:spPr>
          <a:xfrm>
            <a:off x="2031422" y="6557679"/>
            <a:ext cx="0" cy="157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5D94AE41-F5F3-0D43-918A-5626E775DE7C}"/>
              </a:ext>
            </a:extLst>
          </p:cNvPr>
          <p:cNvSpPr/>
          <p:nvPr/>
        </p:nvSpPr>
        <p:spPr>
          <a:xfrm>
            <a:off x="4634179" y="4771299"/>
            <a:ext cx="2422604" cy="1448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  <a:r>
              <a:rPr lang="en-JP" sz="1400" dirty="0">
                <a:solidFill>
                  <a:schemeClr val="tx1"/>
                </a:solidFill>
              </a:rPr>
              <a:t>etwork namespace</a:t>
            </a: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4298FB72-1996-3742-8561-218BF651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05" y="365126"/>
            <a:ext cx="11850095" cy="683914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[Our approach] Pod network configuration for Peer-Pod VM</a:t>
            </a:r>
            <a:endParaRPr lang="ja-JP" altLang="en-US" sz="36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E2A8EB0-3E72-3946-8D43-CF8C4387C371}"/>
              </a:ext>
            </a:extLst>
          </p:cNvPr>
          <p:cNvSpPr txBox="1"/>
          <p:nvPr/>
        </p:nvSpPr>
        <p:spPr>
          <a:xfrm>
            <a:off x="4851395" y="3620203"/>
            <a:ext cx="3178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Network tunnel is established to transfer packets between worker and pod VMs</a:t>
            </a:r>
          </a:p>
        </p:txBody>
      </p:sp>
      <p:sp>
        <p:nvSpPr>
          <p:cNvPr id="2" name="Left-Up Arrow 1">
            <a:extLst>
              <a:ext uri="{FF2B5EF4-FFF2-40B4-BE49-F238E27FC236}">
                <a16:creationId xmlns:a16="http://schemas.microsoft.com/office/drawing/2014/main" id="{FDA98D39-4758-504B-B343-10DB063E62C2}"/>
              </a:ext>
            </a:extLst>
          </p:cNvPr>
          <p:cNvSpPr/>
          <p:nvPr/>
        </p:nvSpPr>
        <p:spPr>
          <a:xfrm>
            <a:off x="5631482" y="4623494"/>
            <a:ext cx="4857811" cy="1448602"/>
          </a:xfrm>
          <a:prstGeom prst="leftUpArrow">
            <a:avLst>
              <a:gd name="adj1" fmla="val 20506"/>
              <a:gd name="adj2" fmla="val 19379"/>
              <a:gd name="adj3" fmla="val 2673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AD48E-9373-C944-BF12-01745EC175A0}"/>
              </a:ext>
            </a:extLst>
          </p:cNvPr>
          <p:cNvSpPr txBox="1"/>
          <p:nvPr/>
        </p:nvSpPr>
        <p:spPr>
          <a:xfrm>
            <a:off x="7172223" y="5608477"/>
            <a:ext cx="165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JP">
                <a:solidFill>
                  <a:schemeClr val="accent2"/>
                </a:solidFill>
              </a:rPr>
              <a:t>etwork</a:t>
            </a:r>
            <a:r>
              <a:rPr lang="en-US" dirty="0">
                <a:solidFill>
                  <a:schemeClr val="accent2"/>
                </a:solidFill>
              </a:rPr>
              <a:t> tunnel</a:t>
            </a:r>
            <a:endParaRPr lang="en-JP" dirty="0">
              <a:solidFill>
                <a:schemeClr val="accent2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D6E8C27-B622-1C48-B212-FF0E7E78BC4D}"/>
              </a:ext>
            </a:extLst>
          </p:cNvPr>
          <p:cNvSpPr txBox="1"/>
          <p:nvPr/>
        </p:nvSpPr>
        <p:spPr>
          <a:xfrm>
            <a:off x="505386" y="1268285"/>
            <a:ext cx="7488956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sz="2000" dirty="0"/>
              <a:t>Container runtime establishes a network tunnel between network namespaces in worker and sandbox VMs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ja-JP" dirty="0"/>
              <a:t>We can utilize various tunnel technologies such as </a:t>
            </a:r>
            <a:r>
              <a:rPr kumimoji="1" lang="en-US" altLang="ja-JP" sz="1600" dirty="0"/>
              <a:t>VXLAN, IPIP, Routing, </a:t>
            </a:r>
            <a:r>
              <a:rPr kumimoji="1" lang="en-US" altLang="ja-JP" sz="1600" dirty="0" err="1"/>
              <a:t>etc</a:t>
            </a:r>
            <a:endParaRPr kumimoji="1" lang="ja-JP" altLang="en-US" sz="1600"/>
          </a:p>
        </p:txBody>
      </p:sp>
      <p:sp>
        <p:nvSpPr>
          <p:cNvPr id="25" name="正方形/長方形 53">
            <a:extLst>
              <a:ext uri="{FF2B5EF4-FFF2-40B4-BE49-F238E27FC236}">
                <a16:creationId xmlns:a16="http://schemas.microsoft.com/office/drawing/2014/main" id="{B7860757-9CB4-D44B-81FD-438899E12A17}"/>
              </a:ext>
            </a:extLst>
          </p:cNvPr>
          <p:cNvSpPr/>
          <p:nvPr/>
        </p:nvSpPr>
        <p:spPr>
          <a:xfrm>
            <a:off x="9831863" y="6072095"/>
            <a:ext cx="657430" cy="51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eth0</a:t>
            </a:r>
          </a:p>
        </p:txBody>
      </p:sp>
      <p:cxnSp>
        <p:nvCxnSpPr>
          <p:cNvPr id="35" name="Straight Connector 17">
            <a:extLst>
              <a:ext uri="{FF2B5EF4-FFF2-40B4-BE49-F238E27FC236}">
                <a16:creationId xmlns:a16="http://schemas.microsoft.com/office/drawing/2014/main" id="{B65A13BF-E9A9-D845-AEC7-3F728A5720A7}"/>
              </a:ext>
            </a:extLst>
          </p:cNvPr>
          <p:cNvCxnSpPr>
            <a:cxnSpLocks/>
          </p:cNvCxnSpPr>
          <p:nvPr/>
        </p:nvCxnSpPr>
        <p:spPr>
          <a:xfrm>
            <a:off x="10138292" y="6557679"/>
            <a:ext cx="0" cy="157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0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EC6364-4204-6030-293C-8BF52344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98" y="311352"/>
            <a:ext cx="10515600" cy="516024"/>
          </a:xfrm>
        </p:spPr>
        <p:txBody>
          <a:bodyPr>
            <a:noAutofit/>
          </a:bodyPr>
          <a:lstStyle/>
          <a:p>
            <a:r>
              <a:rPr lang="en-US" sz="3600" dirty="0"/>
              <a:t>Encapsulation options for pod network tunnels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35893-DE11-1869-59B0-1B49FA11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444" y="1221915"/>
            <a:ext cx="6891712" cy="504643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VXLAN</a:t>
            </a:r>
          </a:p>
          <a:p>
            <a:pPr lvl="1"/>
            <a:r>
              <a:rPr lang="en-US" sz="1600" dirty="0"/>
              <a:t>Currently most used</a:t>
            </a:r>
          </a:p>
          <a:p>
            <a:pPr lvl="1"/>
            <a:r>
              <a:rPr lang="en-US" sz="1600" dirty="0"/>
              <a:t>Network performance overheads or incompatibility may occur due to a smaller MTU compared to IPIP</a:t>
            </a:r>
          </a:p>
          <a:p>
            <a:pPr lvl="1"/>
            <a:r>
              <a:rPr lang="en-US" sz="1600" dirty="0"/>
              <a:t>When Calico is used as CNI plugin, we need to change the VXLAN port from the default one to another one due to Calico’s bug</a:t>
            </a:r>
          </a:p>
          <a:p>
            <a:pPr lvl="2"/>
            <a:r>
              <a:rPr lang="en-US" sz="1200" dirty="0">
                <a:hlinkClick r:id="rId2"/>
              </a:rPr>
              <a:t>https://github.com/confidential-containers/cloud-api-adaptor/issues/244</a:t>
            </a:r>
            <a:endParaRPr lang="en-US" sz="1200" dirty="0"/>
          </a:p>
          <a:p>
            <a:r>
              <a:rPr lang="en-US" sz="1800" dirty="0"/>
              <a:t>Routing</a:t>
            </a:r>
          </a:p>
          <a:p>
            <a:pPr lvl="1"/>
            <a:r>
              <a:rPr lang="en-US" sz="1600" dirty="0"/>
              <a:t>Initially implemented, but not well tested</a:t>
            </a:r>
          </a:p>
          <a:p>
            <a:pPr lvl="1"/>
            <a:r>
              <a:rPr lang="en-US" sz="1600" dirty="0"/>
              <a:t>No packet header overhead for encapsulation</a:t>
            </a:r>
          </a:p>
          <a:p>
            <a:pPr lvl="1"/>
            <a:r>
              <a:rPr lang="en-US" sz="1600" dirty="0"/>
              <a:t>A worker node and a pod VM need to reside in a single subnet</a:t>
            </a:r>
          </a:p>
          <a:p>
            <a:pPr lvl="1"/>
            <a:r>
              <a:rPr lang="en-US" sz="1600" dirty="0"/>
              <a:t>Unstable in IBM Cloud VPC for unknown reasons</a:t>
            </a:r>
          </a:p>
          <a:p>
            <a:r>
              <a:rPr lang="en-US" sz="1800" dirty="0"/>
              <a:t>IPIP (IP-in-IP)</a:t>
            </a:r>
          </a:p>
          <a:p>
            <a:pPr lvl="1"/>
            <a:r>
              <a:rPr lang="en-US" sz="1600" dirty="0"/>
              <a:t>Not yet implemented</a:t>
            </a:r>
          </a:p>
          <a:p>
            <a:pPr lvl="2"/>
            <a:r>
              <a:rPr lang="en-US" sz="1200" dirty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://github.com/confidential-containers/cloud-api-adaptor/issues/74</a:t>
            </a:r>
            <a:endParaRPr lang="en-US" sz="1600" dirty="0"/>
          </a:p>
          <a:p>
            <a:pPr lvl="1"/>
            <a:r>
              <a:rPr lang="en-US" sz="1600" dirty="0"/>
              <a:t>Does not support IPv6</a:t>
            </a:r>
          </a:p>
          <a:p>
            <a:pPr lvl="1"/>
            <a:r>
              <a:rPr lang="en-US" sz="1600" dirty="0"/>
              <a:t>No additional packet header overhead for encapsulation when CNI plugin uses IPIP as encapsulation for pod networking</a:t>
            </a:r>
          </a:p>
          <a:p>
            <a:pPr lvl="1"/>
            <a:r>
              <a:rPr lang="en-US" sz="1600" dirty="0"/>
              <a:t>IBM Cloud VPC requires a special permission to enable IPIP packets</a:t>
            </a:r>
          </a:p>
          <a:p>
            <a:r>
              <a:rPr lang="en-US" sz="1800" dirty="0" err="1"/>
              <a:t>WireGuard</a:t>
            </a:r>
            <a:endParaRPr lang="en-US" sz="1800" dirty="0"/>
          </a:p>
          <a:p>
            <a:pPr lvl="1"/>
            <a:r>
              <a:rPr lang="en-US" sz="1600" dirty="0"/>
              <a:t>Not yet implemented</a:t>
            </a:r>
          </a:p>
          <a:p>
            <a:pPr lvl="2"/>
            <a:r>
              <a:rPr lang="en-US" sz="1200" dirty="0">
                <a:hlinkClick r:id="rId4"/>
              </a:rPr>
              <a:t>https://github.com/confidential-containers/cloud-api-adaptor/issues/688</a:t>
            </a:r>
            <a:endParaRPr lang="en-US" sz="1200" dirty="0"/>
          </a:p>
          <a:p>
            <a:pPr lvl="1"/>
            <a:r>
              <a:rPr lang="en-US" sz="1600" dirty="0"/>
              <a:t>Traffics between a worker node and pod VM can be encrypted</a:t>
            </a:r>
          </a:p>
          <a:p>
            <a:pPr lvl="1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781EE-86A6-4289-AB2B-190651BFAEB4}"/>
              </a:ext>
            </a:extLst>
          </p:cNvPr>
          <p:cNvSpPr/>
          <p:nvPr/>
        </p:nvSpPr>
        <p:spPr>
          <a:xfrm>
            <a:off x="8028563" y="2141673"/>
            <a:ext cx="991077" cy="141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Ethernet header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FB9A15-7FC9-67D3-7793-F8BCCC61F341}"/>
              </a:ext>
            </a:extLst>
          </p:cNvPr>
          <p:cNvSpPr/>
          <p:nvPr/>
        </p:nvSpPr>
        <p:spPr>
          <a:xfrm>
            <a:off x="8028563" y="2283362"/>
            <a:ext cx="991077" cy="141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IP 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851436-9203-454B-FF2B-EB5E2ABC1DCC}"/>
              </a:ext>
            </a:extLst>
          </p:cNvPr>
          <p:cNvSpPr/>
          <p:nvPr/>
        </p:nvSpPr>
        <p:spPr>
          <a:xfrm>
            <a:off x="8028563" y="2425051"/>
            <a:ext cx="991077" cy="141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UDP heder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5A743-8700-B2E0-ADA9-8A078F3E6767}"/>
              </a:ext>
            </a:extLst>
          </p:cNvPr>
          <p:cNvSpPr/>
          <p:nvPr/>
        </p:nvSpPr>
        <p:spPr>
          <a:xfrm>
            <a:off x="8028563" y="2566740"/>
            <a:ext cx="991077" cy="141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VXLAN heder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054605-3039-5EA7-2DE0-A98CDB9F7B34}"/>
              </a:ext>
            </a:extLst>
          </p:cNvPr>
          <p:cNvSpPr/>
          <p:nvPr/>
        </p:nvSpPr>
        <p:spPr>
          <a:xfrm>
            <a:off x="8028563" y="2710483"/>
            <a:ext cx="991077" cy="141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IP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E7919-08F2-CD96-733B-AF83A744E05C}"/>
              </a:ext>
            </a:extLst>
          </p:cNvPr>
          <p:cNvSpPr/>
          <p:nvPr/>
        </p:nvSpPr>
        <p:spPr>
          <a:xfrm>
            <a:off x="8028563" y="2853605"/>
            <a:ext cx="991077" cy="463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IP payload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3BCB91-C8AA-B7B7-9135-7BBED7F51C64}"/>
              </a:ext>
            </a:extLst>
          </p:cNvPr>
          <p:cNvCxnSpPr/>
          <p:nvPr/>
        </p:nvCxnSpPr>
        <p:spPr>
          <a:xfrm>
            <a:off x="9125135" y="2280519"/>
            <a:ext cx="0" cy="42877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66157A-D128-4738-26A7-018093711DC5}"/>
              </a:ext>
            </a:extLst>
          </p:cNvPr>
          <p:cNvSpPr txBox="1"/>
          <p:nvPr/>
        </p:nvSpPr>
        <p:spPr>
          <a:xfrm>
            <a:off x="9174812" y="2389853"/>
            <a:ext cx="466640" cy="25391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JP" sz="900" dirty="0">
                <a:latin typeface="IBM Plex Sans" panose="020B0503050203000203" pitchFamily="34" charset="0"/>
              </a:rPr>
              <a:t>50 bytes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8E568E-C40B-E8AE-6424-D82E670B3DD2}"/>
              </a:ext>
            </a:extLst>
          </p:cNvPr>
          <p:cNvCxnSpPr>
            <a:cxnSpLocks/>
          </p:cNvCxnSpPr>
          <p:nvPr/>
        </p:nvCxnSpPr>
        <p:spPr>
          <a:xfrm>
            <a:off x="9019640" y="2280519"/>
            <a:ext cx="3218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93A694-5B1B-E969-3BAA-C0100728085F}"/>
              </a:ext>
            </a:extLst>
          </p:cNvPr>
          <p:cNvCxnSpPr>
            <a:cxnSpLocks/>
          </p:cNvCxnSpPr>
          <p:nvPr/>
        </p:nvCxnSpPr>
        <p:spPr>
          <a:xfrm>
            <a:off x="9019639" y="2709297"/>
            <a:ext cx="3218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EAA9D2-C0C3-8407-9F19-9F24C589197D}"/>
              </a:ext>
            </a:extLst>
          </p:cNvPr>
          <p:cNvCxnSpPr>
            <a:cxnSpLocks/>
          </p:cNvCxnSpPr>
          <p:nvPr/>
        </p:nvCxnSpPr>
        <p:spPr>
          <a:xfrm>
            <a:off x="7603264" y="2706329"/>
            <a:ext cx="46664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3729F7-6B77-1DBD-4F0F-B64775C0A977}"/>
              </a:ext>
            </a:extLst>
          </p:cNvPr>
          <p:cNvCxnSpPr>
            <a:cxnSpLocks/>
          </p:cNvCxnSpPr>
          <p:nvPr/>
        </p:nvCxnSpPr>
        <p:spPr>
          <a:xfrm flipV="1">
            <a:off x="7603264" y="3312459"/>
            <a:ext cx="537586" cy="6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E94607-F10E-81A1-DAED-159324AA8113}"/>
              </a:ext>
            </a:extLst>
          </p:cNvPr>
          <p:cNvCxnSpPr>
            <a:cxnSpLocks/>
          </p:cNvCxnSpPr>
          <p:nvPr/>
        </p:nvCxnSpPr>
        <p:spPr>
          <a:xfrm>
            <a:off x="7928782" y="2706329"/>
            <a:ext cx="0" cy="60613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1A32DE-4AF1-9D4D-079F-8F437527FEF0}"/>
              </a:ext>
            </a:extLst>
          </p:cNvPr>
          <p:cNvSpPr txBox="1"/>
          <p:nvPr/>
        </p:nvSpPr>
        <p:spPr>
          <a:xfrm>
            <a:off x="7325069" y="2880364"/>
            <a:ext cx="703494" cy="25391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JP" sz="900" dirty="0">
                <a:latin typeface="IBM Plex Sans" panose="020B0503050203000203" pitchFamily="34" charset="0"/>
              </a:rPr>
              <a:t>MTU</a:t>
            </a:r>
          </a:p>
          <a:p>
            <a:r>
              <a:rPr lang="en-JP" sz="900" dirty="0">
                <a:latin typeface="IBM Plex Sans" panose="020B0503050203000203" pitchFamily="34" charset="0"/>
              </a:rPr>
              <a:t>1,450  bytes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D1D587-409B-D050-2077-9043A89E5E03}"/>
              </a:ext>
            </a:extLst>
          </p:cNvPr>
          <p:cNvSpPr txBox="1"/>
          <p:nvPr/>
        </p:nvSpPr>
        <p:spPr>
          <a:xfrm>
            <a:off x="8233263" y="176216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>
                <a:latin typeface="IBM Plex Sans" panose="020B0503050203000203" pitchFamily="34" charset="0"/>
              </a:rPr>
              <a:t>VXLAN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466A8B-3DD2-64A1-2ACE-2A22A52618AA}"/>
              </a:ext>
            </a:extLst>
          </p:cNvPr>
          <p:cNvCxnSpPr>
            <a:cxnSpLocks/>
          </p:cNvCxnSpPr>
          <p:nvPr/>
        </p:nvCxnSpPr>
        <p:spPr>
          <a:xfrm>
            <a:off x="7663529" y="4385045"/>
            <a:ext cx="5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6ECA300-FB9A-2A51-37FB-2520BE462271}"/>
              </a:ext>
            </a:extLst>
          </p:cNvPr>
          <p:cNvSpPr/>
          <p:nvPr/>
        </p:nvSpPr>
        <p:spPr>
          <a:xfrm>
            <a:off x="8035145" y="4104621"/>
            <a:ext cx="991077" cy="141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Ethernet header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3310B1-D291-2D27-708F-EEEDAED38B8D}"/>
              </a:ext>
            </a:extLst>
          </p:cNvPr>
          <p:cNvSpPr/>
          <p:nvPr/>
        </p:nvSpPr>
        <p:spPr>
          <a:xfrm>
            <a:off x="8035145" y="4246310"/>
            <a:ext cx="991077" cy="141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IP header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6829B2-2AB1-4C4D-15A7-889F5A25C6E0}"/>
              </a:ext>
            </a:extLst>
          </p:cNvPr>
          <p:cNvSpPr/>
          <p:nvPr/>
        </p:nvSpPr>
        <p:spPr>
          <a:xfrm>
            <a:off x="8035145" y="4510072"/>
            <a:ext cx="991077" cy="770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IP payload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D8DAE5-2A64-1A8A-CC15-6C189ED87DC2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7690726" y="5276123"/>
            <a:ext cx="839958" cy="41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B9FB48-7CA7-9FFD-F80E-B66E3860745B}"/>
              </a:ext>
            </a:extLst>
          </p:cNvPr>
          <p:cNvCxnSpPr>
            <a:cxnSpLocks/>
          </p:cNvCxnSpPr>
          <p:nvPr/>
        </p:nvCxnSpPr>
        <p:spPr>
          <a:xfrm>
            <a:off x="7935364" y="4384686"/>
            <a:ext cx="0" cy="89072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8D1CCE-C793-C986-7E46-9127A9A8EBDE}"/>
              </a:ext>
            </a:extLst>
          </p:cNvPr>
          <p:cNvSpPr txBox="1"/>
          <p:nvPr/>
        </p:nvSpPr>
        <p:spPr>
          <a:xfrm>
            <a:off x="7331146" y="4633900"/>
            <a:ext cx="703494" cy="25391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JP" sz="900" dirty="0">
                <a:latin typeface="IBM Plex Sans" panose="020B0503050203000203" pitchFamily="34" charset="0"/>
              </a:rPr>
              <a:t>MTU</a:t>
            </a:r>
          </a:p>
          <a:p>
            <a:r>
              <a:rPr lang="en-JP" sz="900" dirty="0">
                <a:latin typeface="IBM Plex Sans" panose="020B0503050203000203" pitchFamily="34" charset="0"/>
              </a:rPr>
              <a:t>1,480  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E99DD-4A91-7E45-367A-4625B847A0D5}"/>
              </a:ext>
            </a:extLst>
          </p:cNvPr>
          <p:cNvSpPr txBox="1"/>
          <p:nvPr/>
        </p:nvSpPr>
        <p:spPr>
          <a:xfrm>
            <a:off x="8297285" y="3711496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>
                <a:latin typeface="IBM Plex Sans" panose="020B0503050203000203" pitchFamily="34" charset="0"/>
              </a:rPr>
              <a:t>IPIP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BC32F7-8311-B21A-48B1-7D0127319A2A}"/>
              </a:ext>
            </a:extLst>
          </p:cNvPr>
          <p:cNvCxnSpPr>
            <a:cxnSpLocks/>
          </p:cNvCxnSpPr>
          <p:nvPr/>
        </p:nvCxnSpPr>
        <p:spPr>
          <a:xfrm>
            <a:off x="9161320" y="4240189"/>
            <a:ext cx="0" cy="16633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D512FF-08F7-E4BE-0728-E1C9678D036C}"/>
              </a:ext>
            </a:extLst>
          </p:cNvPr>
          <p:cNvSpPr txBox="1"/>
          <p:nvPr/>
        </p:nvSpPr>
        <p:spPr>
          <a:xfrm>
            <a:off x="9335652" y="4184534"/>
            <a:ext cx="466640" cy="25391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JP" sz="900" dirty="0">
                <a:latin typeface="IBM Plex Sans" panose="020B0503050203000203" pitchFamily="34" charset="0"/>
              </a:rPr>
              <a:t>20 bytes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69B69C-C729-41E4-7332-DC7ED84D29E0}"/>
              </a:ext>
            </a:extLst>
          </p:cNvPr>
          <p:cNvCxnSpPr>
            <a:cxnSpLocks/>
          </p:cNvCxnSpPr>
          <p:nvPr/>
        </p:nvCxnSpPr>
        <p:spPr>
          <a:xfrm>
            <a:off x="9055825" y="4240189"/>
            <a:ext cx="3218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6063C5-7B39-AF3E-CB5C-BC9528F09562}"/>
              </a:ext>
            </a:extLst>
          </p:cNvPr>
          <p:cNvCxnSpPr>
            <a:cxnSpLocks/>
          </p:cNvCxnSpPr>
          <p:nvPr/>
        </p:nvCxnSpPr>
        <p:spPr>
          <a:xfrm>
            <a:off x="9026222" y="4384686"/>
            <a:ext cx="3218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7D453A2-23CF-F589-5C10-9A1EF8B4DC6A}"/>
              </a:ext>
            </a:extLst>
          </p:cNvPr>
          <p:cNvSpPr/>
          <p:nvPr/>
        </p:nvSpPr>
        <p:spPr>
          <a:xfrm>
            <a:off x="8034640" y="4386099"/>
            <a:ext cx="992635" cy="140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IP header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012CA5-2D65-252C-3B9D-5D2227A8FE6B}"/>
              </a:ext>
            </a:extLst>
          </p:cNvPr>
          <p:cNvCxnSpPr>
            <a:cxnSpLocks/>
          </p:cNvCxnSpPr>
          <p:nvPr/>
        </p:nvCxnSpPr>
        <p:spPr>
          <a:xfrm>
            <a:off x="10182825" y="2296979"/>
            <a:ext cx="5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DB6E7F1-B221-969E-512D-37429388D6CD}"/>
              </a:ext>
            </a:extLst>
          </p:cNvPr>
          <p:cNvSpPr/>
          <p:nvPr/>
        </p:nvSpPr>
        <p:spPr>
          <a:xfrm>
            <a:off x="10554441" y="2155290"/>
            <a:ext cx="991077" cy="141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Ethernet header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69CB64-975B-1330-3485-0F210049376D}"/>
              </a:ext>
            </a:extLst>
          </p:cNvPr>
          <p:cNvSpPr/>
          <p:nvPr/>
        </p:nvSpPr>
        <p:spPr>
          <a:xfrm>
            <a:off x="10554441" y="2437011"/>
            <a:ext cx="991077" cy="893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IP payload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9F16A3-01C2-6F70-22D4-06944E650CAC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10210022" y="3326792"/>
            <a:ext cx="839958" cy="41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60FA74-C4A7-BB90-98AD-B6EF319AA6CD}"/>
              </a:ext>
            </a:extLst>
          </p:cNvPr>
          <p:cNvCxnSpPr>
            <a:cxnSpLocks/>
          </p:cNvCxnSpPr>
          <p:nvPr/>
        </p:nvCxnSpPr>
        <p:spPr>
          <a:xfrm>
            <a:off x="10454660" y="2296979"/>
            <a:ext cx="0" cy="102909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2B210A-CB9E-6AF2-C872-58BD9E9CA558}"/>
              </a:ext>
            </a:extLst>
          </p:cNvPr>
          <p:cNvSpPr txBox="1"/>
          <p:nvPr/>
        </p:nvSpPr>
        <p:spPr>
          <a:xfrm>
            <a:off x="9850442" y="2684569"/>
            <a:ext cx="703494" cy="25391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JP" sz="900" dirty="0">
                <a:latin typeface="IBM Plex Sans" panose="020B0503050203000203" pitchFamily="34" charset="0"/>
              </a:rPr>
              <a:t>MTU</a:t>
            </a:r>
          </a:p>
          <a:p>
            <a:r>
              <a:rPr lang="en-JP" sz="900" dirty="0">
                <a:latin typeface="IBM Plex Sans" panose="020B0503050203000203" pitchFamily="34" charset="0"/>
              </a:rPr>
              <a:t>1,500  bytes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028ED6-0773-FCBB-F3DB-199DBC51A874}"/>
              </a:ext>
            </a:extLst>
          </p:cNvPr>
          <p:cNvSpPr txBox="1"/>
          <p:nvPr/>
        </p:nvSpPr>
        <p:spPr>
          <a:xfrm>
            <a:off x="10713988" y="1762165"/>
            <a:ext cx="671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>
                <a:latin typeface="IBM Plex Sans" panose="020B0503050203000203" pitchFamily="34" charset="0"/>
              </a:rPr>
              <a:t>Routing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BC4E7F-6728-948A-58C3-6800758AD69B}"/>
              </a:ext>
            </a:extLst>
          </p:cNvPr>
          <p:cNvSpPr/>
          <p:nvPr/>
        </p:nvSpPr>
        <p:spPr>
          <a:xfrm>
            <a:off x="10554441" y="2296979"/>
            <a:ext cx="991077" cy="141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IP header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EC6507-433B-1924-A591-3E63F66B2FF5}"/>
              </a:ext>
            </a:extLst>
          </p:cNvPr>
          <p:cNvSpPr txBox="1"/>
          <p:nvPr/>
        </p:nvSpPr>
        <p:spPr>
          <a:xfrm>
            <a:off x="9778781" y="2236859"/>
            <a:ext cx="466640" cy="25391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JP" sz="900" dirty="0">
                <a:latin typeface="IBM Plex Sans" panose="020B0503050203000203" pitchFamily="34" charset="0"/>
              </a:rPr>
              <a:t>20 bytes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53883D-7439-3FB1-4788-0DBFB10F7A4B}"/>
              </a:ext>
            </a:extLst>
          </p:cNvPr>
          <p:cNvSpPr/>
          <p:nvPr/>
        </p:nvSpPr>
        <p:spPr>
          <a:xfrm>
            <a:off x="10554441" y="4132169"/>
            <a:ext cx="991077" cy="141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Ethernet header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D7ABFC-7691-4AAB-D0E4-1547C66273B4}"/>
              </a:ext>
            </a:extLst>
          </p:cNvPr>
          <p:cNvSpPr/>
          <p:nvPr/>
        </p:nvSpPr>
        <p:spPr>
          <a:xfrm>
            <a:off x="10554441" y="4273858"/>
            <a:ext cx="991077" cy="141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IP header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720BAC8-0DB2-E2A3-4437-826B67818E02}"/>
              </a:ext>
            </a:extLst>
          </p:cNvPr>
          <p:cNvSpPr/>
          <p:nvPr/>
        </p:nvSpPr>
        <p:spPr>
          <a:xfrm>
            <a:off x="10554441" y="4415547"/>
            <a:ext cx="991077" cy="141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UDP heder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CBE51A-EFF2-D5B4-D61B-D4F1AF25DFDB}"/>
              </a:ext>
            </a:extLst>
          </p:cNvPr>
          <p:cNvSpPr/>
          <p:nvPr/>
        </p:nvSpPr>
        <p:spPr>
          <a:xfrm>
            <a:off x="10554441" y="4557236"/>
            <a:ext cx="991077" cy="141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WireGuard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3296F2-A82F-B5BA-22CF-25DF6A78F1B5}"/>
              </a:ext>
            </a:extLst>
          </p:cNvPr>
          <p:cNvSpPr/>
          <p:nvPr/>
        </p:nvSpPr>
        <p:spPr>
          <a:xfrm>
            <a:off x="10554441" y="4700979"/>
            <a:ext cx="991077" cy="141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IP header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4691C11-3919-EA06-C7C5-C725F6A12463}"/>
              </a:ext>
            </a:extLst>
          </p:cNvPr>
          <p:cNvSpPr/>
          <p:nvPr/>
        </p:nvSpPr>
        <p:spPr>
          <a:xfrm>
            <a:off x="10554441" y="4844101"/>
            <a:ext cx="991077" cy="463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IP payload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C037DC-2DF6-253D-5A02-38B05CCB96EE}"/>
              </a:ext>
            </a:extLst>
          </p:cNvPr>
          <p:cNvCxnSpPr/>
          <p:nvPr/>
        </p:nvCxnSpPr>
        <p:spPr>
          <a:xfrm>
            <a:off x="11651013" y="4271015"/>
            <a:ext cx="0" cy="42877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ABFF840-95BB-996D-3169-9C233C3A9FD1}"/>
              </a:ext>
            </a:extLst>
          </p:cNvPr>
          <p:cNvSpPr txBox="1"/>
          <p:nvPr/>
        </p:nvSpPr>
        <p:spPr>
          <a:xfrm>
            <a:off x="11700690" y="4380349"/>
            <a:ext cx="466640" cy="25391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JP" sz="900" dirty="0">
                <a:latin typeface="IBM Plex Sans" panose="020B0503050203000203" pitchFamily="34" charset="0"/>
              </a:rPr>
              <a:t>40 bytes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860EE73-9592-D56F-AF5C-48BB267318F1}"/>
              </a:ext>
            </a:extLst>
          </p:cNvPr>
          <p:cNvCxnSpPr>
            <a:cxnSpLocks/>
          </p:cNvCxnSpPr>
          <p:nvPr/>
        </p:nvCxnSpPr>
        <p:spPr>
          <a:xfrm>
            <a:off x="11545518" y="4271015"/>
            <a:ext cx="3218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43D6FFA-1185-AD98-9B67-C41014DA811D}"/>
              </a:ext>
            </a:extLst>
          </p:cNvPr>
          <p:cNvCxnSpPr>
            <a:cxnSpLocks/>
          </p:cNvCxnSpPr>
          <p:nvPr/>
        </p:nvCxnSpPr>
        <p:spPr>
          <a:xfrm>
            <a:off x="11545517" y="4699793"/>
            <a:ext cx="3218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6E82A0-DB03-1DD7-4521-FB00D5BDF2F5}"/>
              </a:ext>
            </a:extLst>
          </p:cNvPr>
          <p:cNvCxnSpPr>
            <a:cxnSpLocks/>
          </p:cNvCxnSpPr>
          <p:nvPr/>
        </p:nvCxnSpPr>
        <p:spPr>
          <a:xfrm>
            <a:off x="10129142" y="4696825"/>
            <a:ext cx="46664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71F3A5-A69F-825A-C369-72A43DEA7EA2}"/>
              </a:ext>
            </a:extLst>
          </p:cNvPr>
          <p:cNvCxnSpPr>
            <a:cxnSpLocks/>
          </p:cNvCxnSpPr>
          <p:nvPr/>
        </p:nvCxnSpPr>
        <p:spPr>
          <a:xfrm flipV="1">
            <a:off x="10129142" y="5302955"/>
            <a:ext cx="537586" cy="6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29051F-77EF-199A-447D-25F421140030}"/>
              </a:ext>
            </a:extLst>
          </p:cNvPr>
          <p:cNvCxnSpPr>
            <a:cxnSpLocks/>
          </p:cNvCxnSpPr>
          <p:nvPr/>
        </p:nvCxnSpPr>
        <p:spPr>
          <a:xfrm>
            <a:off x="10454660" y="4696825"/>
            <a:ext cx="0" cy="60613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269203F-E16F-FAB4-95D8-9BB85BD7420B}"/>
              </a:ext>
            </a:extLst>
          </p:cNvPr>
          <p:cNvSpPr txBox="1"/>
          <p:nvPr/>
        </p:nvSpPr>
        <p:spPr>
          <a:xfrm>
            <a:off x="9850947" y="4870860"/>
            <a:ext cx="703494" cy="25391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JP" sz="900" dirty="0">
                <a:latin typeface="IBM Plex Sans" panose="020B0503050203000203" pitchFamily="34" charset="0"/>
              </a:rPr>
              <a:t>MTU</a:t>
            </a:r>
          </a:p>
          <a:p>
            <a:r>
              <a:rPr lang="en-JP" sz="900" dirty="0">
                <a:latin typeface="IBM Plex Sans" panose="020B0503050203000203" pitchFamily="34" charset="0"/>
              </a:rPr>
              <a:t>1,460  bytes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9C314F-B158-9AE5-B0E4-EFB9D8E7F693}"/>
              </a:ext>
            </a:extLst>
          </p:cNvPr>
          <p:cNvSpPr txBox="1"/>
          <p:nvPr/>
        </p:nvSpPr>
        <p:spPr>
          <a:xfrm>
            <a:off x="10638116" y="3752661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>
                <a:latin typeface="IBM Plex Sans" panose="020B0503050203000203" pitchFamily="34" charset="0"/>
              </a:rPr>
              <a:t>WireGuard</a:t>
            </a:r>
          </a:p>
        </p:txBody>
      </p:sp>
    </p:spTree>
    <p:extLst>
      <p:ext uri="{BB962C8B-B14F-4D97-AF65-F5344CB8AC3E}">
        <p14:creationId xmlns:p14="http://schemas.microsoft.com/office/powerpoint/2010/main" val="399251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DE4D-44FC-B8DF-EDB6-7B44974B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11173232" cy="679791"/>
          </a:xfrm>
        </p:spPr>
        <p:txBody>
          <a:bodyPr>
            <a:noAutofit/>
          </a:bodyPr>
          <a:lstStyle/>
          <a:p>
            <a:r>
              <a:rPr lang="en-US" sz="2800" dirty="0"/>
              <a:t>Volumes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C2BC0-E354-EF24-979F-BE9ABFBB0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5" name="正方形/長方形 1">
            <a:extLst>
              <a:ext uri="{FF2B5EF4-FFF2-40B4-BE49-F238E27FC236}">
                <a16:creationId xmlns:a16="http://schemas.microsoft.com/office/drawing/2014/main" id="{AF36499B-B3B1-E0E7-2835-5DDA5E05AFA4}"/>
              </a:ext>
            </a:extLst>
          </p:cNvPr>
          <p:cNvSpPr/>
          <p:nvPr/>
        </p:nvSpPr>
        <p:spPr>
          <a:xfrm>
            <a:off x="336216" y="1265948"/>
            <a:ext cx="3334843" cy="46950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  <a:ea typeface="游ゴシック" panose="020B0400000000000000" pitchFamily="34" charset="-128"/>
              </a:rPr>
              <a:t> Worker node VM</a:t>
            </a: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游ゴシック" panose="020B0400000000000000" pitchFamily="34" charset="-128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7909C67-7BED-D89C-FBCA-2227534EECF8}"/>
              </a:ext>
            </a:extLst>
          </p:cNvPr>
          <p:cNvSpPr/>
          <p:nvPr/>
        </p:nvSpPr>
        <p:spPr>
          <a:xfrm>
            <a:off x="449207" y="1672167"/>
            <a:ext cx="1005238" cy="421453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tIns="3600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</a:rPr>
              <a:t>kubelet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B0236C2-7C7B-D7F3-47AA-A25EA60DCA3F}"/>
              </a:ext>
            </a:extLst>
          </p:cNvPr>
          <p:cNvSpPr/>
          <p:nvPr/>
        </p:nvSpPr>
        <p:spPr>
          <a:xfrm>
            <a:off x="449196" y="2413834"/>
            <a:ext cx="1005238" cy="421453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tIns="3600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</a:rPr>
              <a:t>containerd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85BC68E-99E5-2930-87AC-2B4E78A16FB2}"/>
              </a:ext>
            </a:extLst>
          </p:cNvPr>
          <p:cNvSpPr/>
          <p:nvPr/>
        </p:nvSpPr>
        <p:spPr>
          <a:xfrm>
            <a:off x="2159537" y="2413834"/>
            <a:ext cx="1055969" cy="421453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0" tIns="3600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BM Plex Sans" panose="020B0503050203000203" pitchFamily="34" charset="0"/>
              </a:rPr>
              <a:t>kata-shim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ACAF3CF-7DB1-426F-4363-07C23AAFCE8A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951826" y="2093620"/>
            <a:ext cx="0" cy="32021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31FE34B-9AFB-C4D4-03FA-A424E1320886}"/>
              </a:ext>
            </a:extLst>
          </p:cNvPr>
          <p:cNvSpPr txBox="1"/>
          <p:nvPr/>
        </p:nvSpPr>
        <p:spPr>
          <a:xfrm>
            <a:off x="535820" y="212433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IBM Plex Sans" panose="020B0503050203000203" pitchFamily="34" charset="0"/>
              </a:rPr>
              <a:t>CRI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F6B4E01-78BB-8B50-1938-1C1C90985313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1454434" y="2624561"/>
            <a:ext cx="705102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5CA1127-E35F-2800-0D6B-C29B551E77AF}"/>
              </a:ext>
            </a:extLst>
          </p:cNvPr>
          <p:cNvSpPr txBox="1"/>
          <p:nvPr/>
        </p:nvSpPr>
        <p:spPr>
          <a:xfrm>
            <a:off x="1424551" y="2359013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IBM Plex Sans" panose="020B0503050203000203" pitchFamily="34" charset="0"/>
              </a:rPr>
              <a:t>Shim API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E5DACB-A386-867B-1D66-A3CF2A96375A}"/>
              </a:ext>
            </a:extLst>
          </p:cNvPr>
          <p:cNvCxnSpPr>
            <a:cxnSpLocks/>
          </p:cNvCxnSpPr>
          <p:nvPr/>
        </p:nvCxnSpPr>
        <p:spPr>
          <a:xfrm>
            <a:off x="2444044" y="2828232"/>
            <a:ext cx="0" cy="4101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miter lim="800000"/>
            <a:tailEnd type="triangle" w="lg" len="lg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DB4932-E91F-7FD8-3E3C-34ED759298E8}"/>
              </a:ext>
            </a:extLst>
          </p:cNvPr>
          <p:cNvCxnSpPr>
            <a:cxnSpLocks/>
          </p:cNvCxnSpPr>
          <p:nvPr/>
        </p:nvCxnSpPr>
        <p:spPr>
          <a:xfrm flipH="1">
            <a:off x="123833" y="6282140"/>
            <a:ext cx="7648701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C1D4C53-9D4F-2FAA-F8B7-141968783B9A}"/>
              </a:ext>
            </a:extLst>
          </p:cNvPr>
          <p:cNvSpPr txBox="1"/>
          <p:nvPr/>
        </p:nvSpPr>
        <p:spPr>
          <a:xfrm>
            <a:off x="1694901" y="2915958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IBM Plex Sans" panose="020B0503050203000203" pitchFamily="34" charset="0"/>
              </a:rPr>
              <a:t>Request</a:t>
            </a:r>
          </a:p>
        </p:txBody>
      </p:sp>
      <p:sp>
        <p:nvSpPr>
          <p:cNvPr id="76" name="正方形/長方形 53">
            <a:extLst>
              <a:ext uri="{FF2B5EF4-FFF2-40B4-BE49-F238E27FC236}">
                <a16:creationId xmlns:a16="http://schemas.microsoft.com/office/drawing/2014/main" id="{3D328E00-8553-5923-6FC5-67081CB99364}"/>
              </a:ext>
            </a:extLst>
          </p:cNvPr>
          <p:cNvSpPr/>
          <p:nvPr/>
        </p:nvSpPr>
        <p:spPr>
          <a:xfrm>
            <a:off x="1864805" y="5867814"/>
            <a:ext cx="129320" cy="14208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游ゴシック" panose="020B0400000000000000" pitchFamily="34" charset="-128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838C4AE-83A5-E7FA-0796-313C4C065704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1929465" y="6009901"/>
            <a:ext cx="0" cy="27500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34EB340C-D715-61C9-C40D-32E5381D567F}"/>
              </a:ext>
            </a:extLst>
          </p:cNvPr>
          <p:cNvSpPr/>
          <p:nvPr/>
        </p:nvSpPr>
        <p:spPr>
          <a:xfrm>
            <a:off x="2066995" y="3246643"/>
            <a:ext cx="1158622" cy="504646"/>
          </a:xfrm>
          <a:prstGeom prst="round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0" tIns="3600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BM Plex Sans" panose="020B0503050203000203" pitchFamily="34" charset="0"/>
              </a:rPr>
              <a:t>Cloud API adaptor</a:t>
            </a:r>
          </a:p>
        </p:txBody>
      </p:sp>
      <p:sp>
        <p:nvSpPr>
          <p:cNvPr id="85" name="正方形/長方形 1">
            <a:extLst>
              <a:ext uri="{FF2B5EF4-FFF2-40B4-BE49-F238E27FC236}">
                <a16:creationId xmlns:a16="http://schemas.microsoft.com/office/drawing/2014/main" id="{8BEE7CF4-00D0-5BE1-A84D-2D8848CBACED}"/>
              </a:ext>
            </a:extLst>
          </p:cNvPr>
          <p:cNvSpPr/>
          <p:nvPr/>
        </p:nvSpPr>
        <p:spPr>
          <a:xfrm>
            <a:off x="5935553" y="2867331"/>
            <a:ext cx="1775959" cy="30826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  <a:ea typeface="游ゴシック" panose="020B0400000000000000" pitchFamily="34" charset="-128"/>
              </a:rPr>
              <a:t> Pod VM</a:t>
            </a:r>
            <a:endParaRPr kumimoji="1" lang="ja-JP" altLang="en-US" sz="140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游ゴシック" panose="020B0400000000000000" pitchFamily="34" charset="-128"/>
            </a:endParaRPr>
          </a:p>
        </p:txBody>
      </p:sp>
      <p:sp>
        <p:nvSpPr>
          <p:cNvPr id="86" name="Rounded Rectangle 12">
            <a:extLst>
              <a:ext uri="{FF2B5EF4-FFF2-40B4-BE49-F238E27FC236}">
                <a16:creationId xmlns:a16="http://schemas.microsoft.com/office/drawing/2014/main" id="{18A0E1F7-2733-655D-C464-3BE2E8D2A666}"/>
              </a:ext>
            </a:extLst>
          </p:cNvPr>
          <p:cNvSpPr/>
          <p:nvPr/>
        </p:nvSpPr>
        <p:spPr>
          <a:xfrm>
            <a:off x="6432138" y="4674992"/>
            <a:ext cx="815835" cy="216181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 panose="020B0503050203000203" pitchFamily="34" charset="0"/>
              </a:rPr>
              <a:t>container</a:t>
            </a:r>
            <a:endParaRPr kumimoji="0" lang="en-JP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88" name="Rounded Rectangle 14">
            <a:extLst>
              <a:ext uri="{FF2B5EF4-FFF2-40B4-BE49-F238E27FC236}">
                <a16:creationId xmlns:a16="http://schemas.microsoft.com/office/drawing/2014/main" id="{9133448A-2BA7-D15B-2C1C-5B099CBAF26C}"/>
              </a:ext>
            </a:extLst>
          </p:cNvPr>
          <p:cNvSpPr/>
          <p:nvPr/>
        </p:nvSpPr>
        <p:spPr>
          <a:xfrm>
            <a:off x="6256895" y="4325508"/>
            <a:ext cx="1127451" cy="752515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</a:rPr>
              <a:t>Pod</a:t>
            </a:r>
            <a:endParaRPr kumimoji="0" lang="en-JP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89" name="正方形/長方形 53">
            <a:extLst>
              <a:ext uri="{FF2B5EF4-FFF2-40B4-BE49-F238E27FC236}">
                <a16:creationId xmlns:a16="http://schemas.microsoft.com/office/drawing/2014/main" id="{550A5D15-0194-A020-3E7C-2F85C9330A9E}"/>
              </a:ext>
            </a:extLst>
          </p:cNvPr>
          <p:cNvSpPr/>
          <p:nvPr/>
        </p:nvSpPr>
        <p:spPr>
          <a:xfrm>
            <a:off x="6188905" y="4646413"/>
            <a:ext cx="129320" cy="14208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游ゴシック" panose="020B0400000000000000" pitchFamily="34" charset="-128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87211369-326F-CA9C-CC83-6F7923B7C0B1}"/>
              </a:ext>
            </a:extLst>
          </p:cNvPr>
          <p:cNvSpPr/>
          <p:nvPr/>
        </p:nvSpPr>
        <p:spPr>
          <a:xfrm>
            <a:off x="6365426" y="3884159"/>
            <a:ext cx="914144" cy="258794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0" tIns="3600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BM Plex Sans" panose="020B0503050203000203" pitchFamily="34" charset="0"/>
              </a:rPr>
              <a:t>Kata agent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B69457-1136-2A1D-7212-B68BBBB7A0B9}"/>
              </a:ext>
            </a:extLst>
          </p:cNvPr>
          <p:cNvCxnSpPr>
            <a:cxnSpLocks/>
            <a:stCxn id="90" idx="2"/>
            <a:endCxn id="88" idx="0"/>
          </p:cNvCxnSpPr>
          <p:nvPr/>
        </p:nvCxnSpPr>
        <p:spPr>
          <a:xfrm flipH="1">
            <a:off x="6820621" y="4142953"/>
            <a:ext cx="1877" cy="1825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miter lim="800000"/>
            <a:tailEnd type="triangle" w="lg" len="lg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C4B5CF3-4434-41CF-5895-986842889CC9}"/>
              </a:ext>
            </a:extLst>
          </p:cNvPr>
          <p:cNvSpPr txBox="1"/>
          <p:nvPr/>
        </p:nvSpPr>
        <p:spPr>
          <a:xfrm>
            <a:off x="6856790" y="4122350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IBM Plex Sans" panose="020B0503050203000203" pitchFamily="34" charset="0"/>
              </a:rPr>
              <a:t>Create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2855CD-54E9-7299-62A2-9BCAD2C7202F}"/>
              </a:ext>
            </a:extLst>
          </p:cNvPr>
          <p:cNvCxnSpPr>
            <a:cxnSpLocks/>
          </p:cNvCxnSpPr>
          <p:nvPr/>
        </p:nvCxnSpPr>
        <p:spPr>
          <a:xfrm>
            <a:off x="3224948" y="3541566"/>
            <a:ext cx="3081909" cy="12231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94" name="正方形/長方形 53">
            <a:extLst>
              <a:ext uri="{FF2B5EF4-FFF2-40B4-BE49-F238E27FC236}">
                <a16:creationId xmlns:a16="http://schemas.microsoft.com/office/drawing/2014/main" id="{BFA0EBC0-2D6E-3D7D-793F-368655C62F31}"/>
              </a:ext>
            </a:extLst>
          </p:cNvPr>
          <p:cNvSpPr/>
          <p:nvPr/>
        </p:nvSpPr>
        <p:spPr>
          <a:xfrm>
            <a:off x="6757883" y="5863585"/>
            <a:ext cx="129320" cy="14208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游ゴシック" panose="020B0400000000000000" pitchFamily="34" charset="-128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543DED-29CD-E5AB-74BC-C54D697C39E8}"/>
              </a:ext>
            </a:extLst>
          </p:cNvPr>
          <p:cNvSpPr txBox="1"/>
          <p:nvPr/>
        </p:nvSpPr>
        <p:spPr>
          <a:xfrm>
            <a:off x="3510124" y="3173298"/>
            <a:ext cx="251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IBM Plex Sans" panose="020B0503050203000203" pitchFamily="34" charset="0"/>
              </a:rPr>
              <a:t>Tunnel for agent protocol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4A10ED2-CDE3-99D7-AE1B-F87F3D56D648}"/>
              </a:ext>
            </a:extLst>
          </p:cNvPr>
          <p:cNvCxnSpPr>
            <a:cxnSpLocks/>
          </p:cNvCxnSpPr>
          <p:nvPr/>
        </p:nvCxnSpPr>
        <p:spPr>
          <a:xfrm flipV="1">
            <a:off x="6816069" y="6005672"/>
            <a:ext cx="0" cy="27500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834394F-8C55-3CBA-A3F9-0BEB80575153}"/>
              </a:ext>
            </a:extLst>
          </p:cNvPr>
          <p:cNvCxnSpPr>
            <a:cxnSpLocks/>
          </p:cNvCxnSpPr>
          <p:nvPr/>
        </p:nvCxnSpPr>
        <p:spPr>
          <a:xfrm>
            <a:off x="2828588" y="2828232"/>
            <a:ext cx="0" cy="418411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497D1D5-3E92-4429-4A63-4DDC0CC9C968}"/>
              </a:ext>
            </a:extLst>
          </p:cNvPr>
          <p:cNvSpPr txBox="1"/>
          <p:nvPr/>
        </p:nvSpPr>
        <p:spPr>
          <a:xfrm>
            <a:off x="2831594" y="2867331"/>
            <a:ext cx="790381" cy="38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dirty="0">
                <a:solidFill>
                  <a:schemeClr val="accent1"/>
                </a:solidFill>
                <a:latin typeface="IBM Plex Sans" panose="020B0503050203000203" pitchFamily="34" charset="0"/>
              </a:rPr>
              <a:t>Agent protocol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3BEFEDF-5572-0557-B4A6-41FCA6F7B09F}"/>
              </a:ext>
            </a:extLst>
          </p:cNvPr>
          <p:cNvSpPr/>
          <p:nvPr/>
        </p:nvSpPr>
        <p:spPr>
          <a:xfrm>
            <a:off x="6306857" y="3230702"/>
            <a:ext cx="983841" cy="42948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BM Plex Sans" panose="020B0503050203000203" pitchFamily="34" charset="0"/>
              </a:rPr>
              <a:t>Agent protocol forwarder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655B9A-61B9-93D5-74D5-E9F301AD3133}"/>
              </a:ext>
            </a:extLst>
          </p:cNvPr>
          <p:cNvCxnSpPr>
            <a:cxnSpLocks/>
            <a:endCxn id="90" idx="0"/>
          </p:cNvCxnSpPr>
          <p:nvPr/>
        </p:nvCxnSpPr>
        <p:spPr>
          <a:xfrm flipH="1">
            <a:off x="6822498" y="3669502"/>
            <a:ext cx="45" cy="214657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" name="Can 2">
            <a:extLst>
              <a:ext uri="{FF2B5EF4-FFF2-40B4-BE49-F238E27FC236}">
                <a16:creationId xmlns:a16="http://schemas.microsoft.com/office/drawing/2014/main" id="{3D3EFF76-91C5-CEB8-F76A-5B8BC4C2CD39}"/>
              </a:ext>
            </a:extLst>
          </p:cNvPr>
          <p:cNvSpPr/>
          <p:nvPr/>
        </p:nvSpPr>
        <p:spPr>
          <a:xfrm>
            <a:off x="2159536" y="5226723"/>
            <a:ext cx="825013" cy="50464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Volume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BAEAEFA1-7244-F02B-C067-B05A551A1932}"/>
              </a:ext>
            </a:extLst>
          </p:cNvPr>
          <p:cNvSpPr/>
          <p:nvPr/>
        </p:nvSpPr>
        <p:spPr>
          <a:xfrm>
            <a:off x="6361716" y="5262567"/>
            <a:ext cx="825013" cy="50464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Volume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09A0086-1D21-F977-F41C-13E254E3E0FE}"/>
              </a:ext>
            </a:extLst>
          </p:cNvPr>
          <p:cNvSpPr/>
          <p:nvPr/>
        </p:nvSpPr>
        <p:spPr>
          <a:xfrm>
            <a:off x="2653475" y="3725691"/>
            <a:ext cx="3711388" cy="1505215"/>
          </a:xfrm>
          <a:custGeom>
            <a:avLst/>
            <a:gdLst>
              <a:gd name="connsiteX0" fmla="*/ 346806 w 4212137"/>
              <a:gd name="connsiteY0" fmla="*/ 1358383 h 1506301"/>
              <a:gd name="connsiteX1" fmla="*/ 333359 w 4212137"/>
              <a:gd name="connsiteY1" fmla="*/ 235554 h 1506301"/>
              <a:gd name="connsiteX2" fmla="*/ 3843041 w 4212137"/>
              <a:gd name="connsiteY2" fmla="*/ 107807 h 1506301"/>
              <a:gd name="connsiteX3" fmla="*/ 4058194 w 4212137"/>
              <a:gd name="connsiteY3" fmla="*/ 1506301 h 1506301"/>
              <a:gd name="connsiteX0" fmla="*/ 156664 w 4021995"/>
              <a:gd name="connsiteY0" fmla="*/ 1368589 h 1516507"/>
              <a:gd name="connsiteX1" fmla="*/ 564003 w 4021995"/>
              <a:gd name="connsiteY1" fmla="*/ 213392 h 1516507"/>
              <a:gd name="connsiteX2" fmla="*/ 3652899 w 4021995"/>
              <a:gd name="connsiteY2" fmla="*/ 118013 h 1516507"/>
              <a:gd name="connsiteX3" fmla="*/ 3868052 w 4021995"/>
              <a:gd name="connsiteY3" fmla="*/ 1516507 h 1516507"/>
              <a:gd name="connsiteX0" fmla="*/ 98898 w 3964229"/>
              <a:gd name="connsiteY0" fmla="*/ 1355876 h 1503794"/>
              <a:gd name="connsiteX1" fmla="*/ 506237 w 3964229"/>
              <a:gd name="connsiteY1" fmla="*/ 200679 h 1503794"/>
              <a:gd name="connsiteX2" fmla="*/ 3595133 w 3964229"/>
              <a:gd name="connsiteY2" fmla="*/ 105300 h 1503794"/>
              <a:gd name="connsiteX3" fmla="*/ 3810286 w 3964229"/>
              <a:gd name="connsiteY3" fmla="*/ 1503794 h 1503794"/>
              <a:gd name="connsiteX0" fmla="*/ 0 w 3865331"/>
              <a:gd name="connsiteY0" fmla="*/ 1355876 h 1503794"/>
              <a:gd name="connsiteX1" fmla="*/ 407339 w 3865331"/>
              <a:gd name="connsiteY1" fmla="*/ 200679 h 1503794"/>
              <a:gd name="connsiteX2" fmla="*/ 3496235 w 3865331"/>
              <a:gd name="connsiteY2" fmla="*/ 105300 h 1503794"/>
              <a:gd name="connsiteX3" fmla="*/ 3711388 w 3865331"/>
              <a:gd name="connsiteY3" fmla="*/ 1503794 h 1503794"/>
              <a:gd name="connsiteX0" fmla="*/ 0 w 3823706"/>
              <a:gd name="connsiteY0" fmla="*/ 1355876 h 1503794"/>
              <a:gd name="connsiteX1" fmla="*/ 407339 w 3823706"/>
              <a:gd name="connsiteY1" fmla="*/ 200679 h 1503794"/>
              <a:gd name="connsiteX2" fmla="*/ 3496235 w 3823706"/>
              <a:gd name="connsiteY2" fmla="*/ 105300 h 1503794"/>
              <a:gd name="connsiteX3" fmla="*/ 3711388 w 3823706"/>
              <a:gd name="connsiteY3" fmla="*/ 1503794 h 1503794"/>
              <a:gd name="connsiteX0" fmla="*/ 8578 w 3719966"/>
              <a:gd name="connsiteY0" fmla="*/ 1380201 h 1528119"/>
              <a:gd name="connsiteX1" fmla="*/ 415917 w 3719966"/>
              <a:gd name="connsiteY1" fmla="*/ 225004 h 1528119"/>
              <a:gd name="connsiteX2" fmla="*/ 3092120 w 3719966"/>
              <a:gd name="connsiteY2" fmla="*/ 113441 h 1528119"/>
              <a:gd name="connsiteX3" fmla="*/ 3719966 w 3719966"/>
              <a:gd name="connsiteY3" fmla="*/ 1528119 h 1528119"/>
              <a:gd name="connsiteX0" fmla="*/ 0 w 3711388"/>
              <a:gd name="connsiteY0" fmla="*/ 1380201 h 1528119"/>
              <a:gd name="connsiteX1" fmla="*/ 528719 w 3711388"/>
              <a:gd name="connsiteY1" fmla="*/ 225004 h 1528119"/>
              <a:gd name="connsiteX2" fmla="*/ 3083542 w 3711388"/>
              <a:gd name="connsiteY2" fmla="*/ 113441 h 1528119"/>
              <a:gd name="connsiteX3" fmla="*/ 3711388 w 3711388"/>
              <a:gd name="connsiteY3" fmla="*/ 1528119 h 1528119"/>
              <a:gd name="connsiteX0" fmla="*/ 0 w 3711388"/>
              <a:gd name="connsiteY0" fmla="*/ 1380201 h 1528119"/>
              <a:gd name="connsiteX1" fmla="*/ 528719 w 3711388"/>
              <a:gd name="connsiteY1" fmla="*/ 225004 h 1528119"/>
              <a:gd name="connsiteX2" fmla="*/ 3083542 w 3711388"/>
              <a:gd name="connsiteY2" fmla="*/ 113441 h 1528119"/>
              <a:gd name="connsiteX3" fmla="*/ 3711388 w 3711388"/>
              <a:gd name="connsiteY3" fmla="*/ 1528119 h 1528119"/>
              <a:gd name="connsiteX0" fmla="*/ 0 w 3711388"/>
              <a:gd name="connsiteY0" fmla="*/ 1390875 h 1538793"/>
              <a:gd name="connsiteX1" fmla="*/ 528719 w 3711388"/>
              <a:gd name="connsiteY1" fmla="*/ 235678 h 1538793"/>
              <a:gd name="connsiteX2" fmla="*/ 3083542 w 3711388"/>
              <a:gd name="connsiteY2" fmla="*/ 124115 h 1538793"/>
              <a:gd name="connsiteX3" fmla="*/ 3711388 w 3711388"/>
              <a:gd name="connsiteY3" fmla="*/ 1538793 h 1538793"/>
              <a:gd name="connsiteX0" fmla="*/ 0 w 3711388"/>
              <a:gd name="connsiteY0" fmla="*/ 1404226 h 1552144"/>
              <a:gd name="connsiteX1" fmla="*/ 528719 w 3711388"/>
              <a:gd name="connsiteY1" fmla="*/ 249029 h 1552144"/>
              <a:gd name="connsiteX2" fmla="*/ 1821422 w 3711388"/>
              <a:gd name="connsiteY2" fmla="*/ 75942 h 1552144"/>
              <a:gd name="connsiteX3" fmla="*/ 3083542 w 3711388"/>
              <a:gd name="connsiteY3" fmla="*/ 137466 h 1552144"/>
              <a:gd name="connsiteX4" fmla="*/ 3711388 w 3711388"/>
              <a:gd name="connsiteY4" fmla="*/ 1552144 h 1552144"/>
              <a:gd name="connsiteX0" fmla="*/ 0 w 3711388"/>
              <a:gd name="connsiteY0" fmla="*/ 1404226 h 1552144"/>
              <a:gd name="connsiteX1" fmla="*/ 528719 w 3711388"/>
              <a:gd name="connsiteY1" fmla="*/ 249029 h 1552144"/>
              <a:gd name="connsiteX2" fmla="*/ 1821422 w 3711388"/>
              <a:gd name="connsiteY2" fmla="*/ 75942 h 1552144"/>
              <a:gd name="connsiteX3" fmla="*/ 3083542 w 3711388"/>
              <a:gd name="connsiteY3" fmla="*/ 137466 h 1552144"/>
              <a:gd name="connsiteX4" fmla="*/ 3711388 w 3711388"/>
              <a:gd name="connsiteY4" fmla="*/ 1552144 h 1552144"/>
              <a:gd name="connsiteX0" fmla="*/ 0 w 3711388"/>
              <a:gd name="connsiteY0" fmla="*/ 1357297 h 1505215"/>
              <a:gd name="connsiteX1" fmla="*/ 528719 w 3711388"/>
              <a:gd name="connsiteY1" fmla="*/ 202100 h 1505215"/>
              <a:gd name="connsiteX2" fmla="*/ 1821422 w 3711388"/>
              <a:gd name="connsiteY2" fmla="*/ 29013 h 1505215"/>
              <a:gd name="connsiteX3" fmla="*/ 3156370 w 3711388"/>
              <a:gd name="connsiteY3" fmla="*/ 179549 h 1505215"/>
              <a:gd name="connsiteX4" fmla="*/ 3711388 w 3711388"/>
              <a:gd name="connsiteY4" fmla="*/ 1505215 h 1505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1388" h="1505215">
                <a:moveTo>
                  <a:pt x="0" y="1357297"/>
                </a:moveTo>
                <a:cubicBezTo>
                  <a:pt x="1328" y="851545"/>
                  <a:pt x="225149" y="423481"/>
                  <a:pt x="528719" y="202100"/>
                </a:cubicBezTo>
                <a:cubicBezTo>
                  <a:pt x="832289" y="-19281"/>
                  <a:pt x="1395618" y="47607"/>
                  <a:pt x="1821422" y="29013"/>
                </a:cubicBezTo>
                <a:cubicBezTo>
                  <a:pt x="2303870" y="10419"/>
                  <a:pt x="2841376" y="-75925"/>
                  <a:pt x="3156370" y="179549"/>
                </a:cubicBezTo>
                <a:cubicBezTo>
                  <a:pt x="3736716" y="504628"/>
                  <a:pt x="3653633" y="1258190"/>
                  <a:pt x="3711388" y="1505215"/>
                </a:cubicBezTo>
              </a:path>
            </a:pathLst>
          </a:custGeom>
          <a:noFill/>
          <a:ln w="44450">
            <a:solidFill>
              <a:schemeClr val="accent2">
                <a:alpha val="65609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6BEBE2F0-B900-E8AF-6087-A92C6D57C46E}"/>
              </a:ext>
            </a:extLst>
          </p:cNvPr>
          <p:cNvSpPr txBox="1">
            <a:spLocks/>
          </p:cNvSpPr>
          <p:nvPr/>
        </p:nvSpPr>
        <p:spPr>
          <a:xfrm>
            <a:off x="7871153" y="1051966"/>
            <a:ext cx="4234412" cy="530437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ConfigMap and Secrets are supported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JP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Kata has a mechanism to copy volume contents from worker to pod VM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Dynamic updates of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ConfigMap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Secrets are detected using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fsnotify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eventually copied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https://github.com/kata-containers/kata-containers/pull/6342</a:t>
            </a:r>
            <a:endParaRPr lang="en-JP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Supporting persistent volumes such as NFS requires a CSI wapper driver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See: Red Hat Blog: Persistent volume support with peer-pods: A technical deep dive by Qi Feng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Huo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Da Li Liu,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Yohei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Ueda, Lei LI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https://www.redhat.com/en/blog/persistent-volume-support-peer-pods-technical-deep-dive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59732-6EFF-7126-2DB4-619F4B336332}"/>
              </a:ext>
            </a:extLst>
          </p:cNvPr>
          <p:cNvSpPr txBox="1"/>
          <p:nvPr/>
        </p:nvSpPr>
        <p:spPr>
          <a:xfrm>
            <a:off x="4162423" y="3852803"/>
            <a:ext cx="99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CopyFile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0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C14A-B494-93DB-D799-52778245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606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0090D-46E4-FD44-9E04-172F6F6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Peer Pod VM architecture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49C5D6-08E6-8A41-9E0F-FB421A089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694850" cy="1413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dirty="0"/>
              <a:t>Pod isolation design that uses IaaS  VM instances to run sandbox VMs</a:t>
            </a:r>
          </a:p>
          <a:p>
            <a:r>
              <a:rPr kumimoji="1" lang="en-US" altLang="ja-JP" sz="2400" dirty="0"/>
              <a:t>No bare metal server to run sandbox VMs</a:t>
            </a:r>
          </a:p>
          <a:p>
            <a:r>
              <a:rPr kumimoji="1" lang="en-US" altLang="ja-JP" sz="2400" dirty="0"/>
              <a:t>No nested virtualization</a:t>
            </a: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240F4B00-98B9-1A40-92EC-EF665838915C}"/>
              </a:ext>
            </a:extLst>
          </p:cNvPr>
          <p:cNvSpPr/>
          <p:nvPr/>
        </p:nvSpPr>
        <p:spPr>
          <a:xfrm>
            <a:off x="457200" y="4206598"/>
            <a:ext cx="4959626" cy="2407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 Worker node (bare metal)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5" name="正方形/長方形 1">
            <a:extLst>
              <a:ext uri="{FF2B5EF4-FFF2-40B4-BE49-F238E27FC236}">
                <a16:creationId xmlns:a16="http://schemas.microsoft.com/office/drawing/2014/main" id="{CC1588ED-1BD3-1242-B5D5-0647A7F5880B}"/>
              </a:ext>
            </a:extLst>
          </p:cNvPr>
          <p:cNvSpPr/>
          <p:nvPr/>
        </p:nvSpPr>
        <p:spPr>
          <a:xfrm>
            <a:off x="2148509" y="4554467"/>
            <a:ext cx="1450871" cy="184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QEMU VM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FBE0D6A4-C019-1049-859E-FCB6ED443791}"/>
              </a:ext>
            </a:extLst>
          </p:cNvPr>
          <p:cNvSpPr/>
          <p:nvPr/>
        </p:nvSpPr>
        <p:spPr>
          <a:xfrm>
            <a:off x="2370718" y="5443765"/>
            <a:ext cx="970248" cy="2570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container</a:t>
            </a:r>
            <a:endParaRPr lang="en-JP" sz="1400">
              <a:solidFill>
                <a:schemeClr val="tx1"/>
              </a:solidFill>
            </a:endParaRPr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93DA4A6F-2251-024F-B9E8-9390E3C1849A}"/>
              </a:ext>
            </a:extLst>
          </p:cNvPr>
          <p:cNvSpPr/>
          <p:nvPr/>
        </p:nvSpPr>
        <p:spPr>
          <a:xfrm>
            <a:off x="2370718" y="5841074"/>
            <a:ext cx="970248" cy="2570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container</a:t>
            </a:r>
            <a:endParaRPr lang="en-JP" sz="1400">
              <a:solidFill>
                <a:schemeClr val="tx1"/>
              </a:solidFill>
            </a:endParaRPr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9589EF74-0457-B547-B8E8-596938D94A10}"/>
              </a:ext>
            </a:extLst>
          </p:cNvPr>
          <p:cNvSpPr/>
          <p:nvPr/>
        </p:nvSpPr>
        <p:spPr>
          <a:xfrm>
            <a:off x="2219737" y="4940084"/>
            <a:ext cx="1298716" cy="135373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Pod</a:t>
            </a:r>
            <a:endParaRPr lang="en-JP" sz="1400">
              <a:solidFill>
                <a:schemeClr val="tx1"/>
              </a:solidFill>
            </a:endParaRPr>
          </a:p>
        </p:txBody>
      </p:sp>
      <p:sp>
        <p:nvSpPr>
          <p:cNvPr id="15" name="正方形/長方形 1">
            <a:extLst>
              <a:ext uri="{FF2B5EF4-FFF2-40B4-BE49-F238E27FC236}">
                <a16:creationId xmlns:a16="http://schemas.microsoft.com/office/drawing/2014/main" id="{4ECADBB8-1053-274D-824C-192306E36E44}"/>
              </a:ext>
            </a:extLst>
          </p:cNvPr>
          <p:cNvSpPr/>
          <p:nvPr/>
        </p:nvSpPr>
        <p:spPr>
          <a:xfrm>
            <a:off x="892036" y="4968203"/>
            <a:ext cx="869914" cy="330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kubelet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7" name="正方形/長方形 1">
            <a:extLst>
              <a:ext uri="{FF2B5EF4-FFF2-40B4-BE49-F238E27FC236}">
                <a16:creationId xmlns:a16="http://schemas.microsoft.com/office/drawing/2014/main" id="{8BA734C9-8D3F-0543-BA61-705B4CB6CD52}"/>
              </a:ext>
            </a:extLst>
          </p:cNvPr>
          <p:cNvSpPr/>
          <p:nvPr/>
        </p:nvSpPr>
        <p:spPr>
          <a:xfrm>
            <a:off x="3727292" y="4554466"/>
            <a:ext cx="1450871" cy="184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QEMU VM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" name="正方形/長方形 1">
            <a:extLst>
              <a:ext uri="{FF2B5EF4-FFF2-40B4-BE49-F238E27FC236}">
                <a16:creationId xmlns:a16="http://schemas.microsoft.com/office/drawing/2014/main" id="{5D31F886-D227-1749-B763-D91CC656F264}"/>
              </a:ext>
            </a:extLst>
          </p:cNvPr>
          <p:cNvSpPr/>
          <p:nvPr/>
        </p:nvSpPr>
        <p:spPr>
          <a:xfrm>
            <a:off x="906229" y="5529763"/>
            <a:ext cx="869914" cy="398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cri-o / containred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6082E74B-1DC0-1843-8E63-8AC0E8BD8240}"/>
              </a:ext>
            </a:extLst>
          </p:cNvPr>
          <p:cNvSpPr/>
          <p:nvPr/>
        </p:nvSpPr>
        <p:spPr>
          <a:xfrm>
            <a:off x="3967604" y="5443765"/>
            <a:ext cx="970248" cy="2570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container</a:t>
            </a:r>
            <a:endParaRPr lang="en-JP" sz="1400">
              <a:solidFill>
                <a:schemeClr val="tx1"/>
              </a:solidFill>
            </a:endParaRPr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A1742140-FB28-3742-AD9B-84B40C8C84D0}"/>
              </a:ext>
            </a:extLst>
          </p:cNvPr>
          <p:cNvSpPr/>
          <p:nvPr/>
        </p:nvSpPr>
        <p:spPr>
          <a:xfrm>
            <a:off x="3967604" y="5841074"/>
            <a:ext cx="970248" cy="2570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container</a:t>
            </a:r>
            <a:endParaRPr lang="en-JP" sz="1400">
              <a:solidFill>
                <a:schemeClr val="tx1"/>
              </a:solidFill>
            </a:endParaRPr>
          </a:p>
        </p:txBody>
      </p:sp>
      <p:sp>
        <p:nvSpPr>
          <p:cNvPr id="11" name="Rounded Rectangle 14">
            <a:extLst>
              <a:ext uri="{FF2B5EF4-FFF2-40B4-BE49-F238E27FC236}">
                <a16:creationId xmlns:a16="http://schemas.microsoft.com/office/drawing/2014/main" id="{117DAAB9-A943-1943-86A8-D9B1454D2B21}"/>
              </a:ext>
            </a:extLst>
          </p:cNvPr>
          <p:cNvSpPr/>
          <p:nvPr/>
        </p:nvSpPr>
        <p:spPr>
          <a:xfrm>
            <a:off x="3816623" y="4940084"/>
            <a:ext cx="1298716" cy="135373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Pod</a:t>
            </a:r>
            <a:endParaRPr lang="en-JP" sz="1400">
              <a:solidFill>
                <a:schemeClr val="tx1"/>
              </a:solidFill>
            </a:endParaRPr>
          </a:p>
        </p:txBody>
      </p:sp>
      <p:sp>
        <p:nvSpPr>
          <p:cNvPr id="18" name="正方形/長方形 1">
            <a:extLst>
              <a:ext uri="{FF2B5EF4-FFF2-40B4-BE49-F238E27FC236}">
                <a16:creationId xmlns:a16="http://schemas.microsoft.com/office/drawing/2014/main" id="{E171821C-5C6C-6642-A837-6C3E4D755436}"/>
              </a:ext>
            </a:extLst>
          </p:cNvPr>
          <p:cNvSpPr/>
          <p:nvPr/>
        </p:nvSpPr>
        <p:spPr>
          <a:xfrm>
            <a:off x="6490375" y="4206598"/>
            <a:ext cx="1667999" cy="2407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 Worker node VM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DCBF9739-0BFA-E14C-B0DB-E952B7B84FAB}"/>
              </a:ext>
            </a:extLst>
          </p:cNvPr>
          <p:cNvSpPr/>
          <p:nvPr/>
        </p:nvSpPr>
        <p:spPr>
          <a:xfrm>
            <a:off x="8426253" y="4206599"/>
            <a:ext cx="1450871" cy="2407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Pod VM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0" name="Rounded Rectangle 12">
            <a:extLst>
              <a:ext uri="{FF2B5EF4-FFF2-40B4-BE49-F238E27FC236}">
                <a16:creationId xmlns:a16="http://schemas.microsoft.com/office/drawing/2014/main" id="{9F56C30D-5E62-3444-8F7F-4DFB185F9379}"/>
              </a:ext>
            </a:extLst>
          </p:cNvPr>
          <p:cNvSpPr/>
          <p:nvPr/>
        </p:nvSpPr>
        <p:spPr>
          <a:xfrm>
            <a:off x="8648462" y="5443765"/>
            <a:ext cx="970248" cy="2570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container</a:t>
            </a:r>
            <a:endParaRPr lang="en-JP" sz="1400">
              <a:solidFill>
                <a:schemeClr val="tx1"/>
              </a:solidFill>
            </a:endParaRP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86166731-681C-5741-8C66-5DA03D4B86C2}"/>
              </a:ext>
            </a:extLst>
          </p:cNvPr>
          <p:cNvSpPr/>
          <p:nvPr/>
        </p:nvSpPr>
        <p:spPr>
          <a:xfrm>
            <a:off x="8648462" y="5841074"/>
            <a:ext cx="970248" cy="2570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container</a:t>
            </a:r>
            <a:endParaRPr lang="en-JP" sz="1400">
              <a:solidFill>
                <a:schemeClr val="tx1"/>
              </a:solidFill>
            </a:endParaRPr>
          </a:p>
        </p:txBody>
      </p:sp>
      <p:sp>
        <p:nvSpPr>
          <p:cNvPr id="22" name="Rounded Rectangle 14">
            <a:extLst>
              <a:ext uri="{FF2B5EF4-FFF2-40B4-BE49-F238E27FC236}">
                <a16:creationId xmlns:a16="http://schemas.microsoft.com/office/drawing/2014/main" id="{ED9DEDF7-0C76-5843-B18C-D4C2E6998649}"/>
              </a:ext>
            </a:extLst>
          </p:cNvPr>
          <p:cNvSpPr/>
          <p:nvPr/>
        </p:nvSpPr>
        <p:spPr>
          <a:xfrm>
            <a:off x="8497481" y="4940084"/>
            <a:ext cx="1298716" cy="135373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Pod</a:t>
            </a:r>
            <a:endParaRPr lang="en-JP" sz="1400">
              <a:solidFill>
                <a:schemeClr val="tx1"/>
              </a:solidFill>
            </a:endParaRPr>
          </a:p>
        </p:txBody>
      </p:sp>
      <p:sp>
        <p:nvSpPr>
          <p:cNvPr id="23" name="正方形/長方形 1">
            <a:extLst>
              <a:ext uri="{FF2B5EF4-FFF2-40B4-BE49-F238E27FC236}">
                <a16:creationId xmlns:a16="http://schemas.microsoft.com/office/drawing/2014/main" id="{E3FCC6F9-9B46-554F-BAF9-BE787B6B72D4}"/>
              </a:ext>
            </a:extLst>
          </p:cNvPr>
          <p:cNvSpPr/>
          <p:nvPr/>
        </p:nvSpPr>
        <p:spPr>
          <a:xfrm>
            <a:off x="6913026" y="5133598"/>
            <a:ext cx="869914" cy="330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kubelet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4" name="正方形/長方形 1">
            <a:extLst>
              <a:ext uri="{FF2B5EF4-FFF2-40B4-BE49-F238E27FC236}">
                <a16:creationId xmlns:a16="http://schemas.microsoft.com/office/drawing/2014/main" id="{F920CAB1-33F1-7941-AB1B-81BF7F7189D7}"/>
              </a:ext>
            </a:extLst>
          </p:cNvPr>
          <p:cNvSpPr/>
          <p:nvPr/>
        </p:nvSpPr>
        <p:spPr>
          <a:xfrm>
            <a:off x="10145003" y="4206599"/>
            <a:ext cx="1450871" cy="2407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Pod VM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5" name="正方形/長方形 1">
            <a:extLst>
              <a:ext uri="{FF2B5EF4-FFF2-40B4-BE49-F238E27FC236}">
                <a16:creationId xmlns:a16="http://schemas.microsoft.com/office/drawing/2014/main" id="{6D117578-C4B2-B048-BEB2-8ACC7A9DB0EC}"/>
              </a:ext>
            </a:extLst>
          </p:cNvPr>
          <p:cNvSpPr/>
          <p:nvPr/>
        </p:nvSpPr>
        <p:spPr>
          <a:xfrm>
            <a:off x="6927219" y="5695158"/>
            <a:ext cx="869914" cy="398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cri-o / containred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6" name="Rounded Rectangle 12">
            <a:extLst>
              <a:ext uri="{FF2B5EF4-FFF2-40B4-BE49-F238E27FC236}">
                <a16:creationId xmlns:a16="http://schemas.microsoft.com/office/drawing/2014/main" id="{34624C21-5690-2A43-B82A-2417D59B5245}"/>
              </a:ext>
            </a:extLst>
          </p:cNvPr>
          <p:cNvSpPr/>
          <p:nvPr/>
        </p:nvSpPr>
        <p:spPr>
          <a:xfrm>
            <a:off x="10385315" y="5443766"/>
            <a:ext cx="970248" cy="2570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container</a:t>
            </a:r>
            <a:endParaRPr lang="en-JP" sz="1400">
              <a:solidFill>
                <a:schemeClr val="tx1"/>
              </a:solidFill>
            </a:endParaRPr>
          </a:p>
        </p:txBody>
      </p:sp>
      <p:sp>
        <p:nvSpPr>
          <p:cNvPr id="27" name="Rounded Rectangle 13">
            <a:extLst>
              <a:ext uri="{FF2B5EF4-FFF2-40B4-BE49-F238E27FC236}">
                <a16:creationId xmlns:a16="http://schemas.microsoft.com/office/drawing/2014/main" id="{8CA41EBD-0EFF-C941-B563-65DFE7D04362}"/>
              </a:ext>
            </a:extLst>
          </p:cNvPr>
          <p:cNvSpPr/>
          <p:nvPr/>
        </p:nvSpPr>
        <p:spPr>
          <a:xfrm>
            <a:off x="10385315" y="5841075"/>
            <a:ext cx="970248" cy="2570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container</a:t>
            </a:r>
            <a:endParaRPr lang="en-JP" sz="1400">
              <a:solidFill>
                <a:schemeClr val="tx1"/>
              </a:solidFill>
            </a:endParaRPr>
          </a:p>
        </p:txBody>
      </p:sp>
      <p:sp>
        <p:nvSpPr>
          <p:cNvPr id="28" name="Rounded Rectangle 14">
            <a:extLst>
              <a:ext uri="{FF2B5EF4-FFF2-40B4-BE49-F238E27FC236}">
                <a16:creationId xmlns:a16="http://schemas.microsoft.com/office/drawing/2014/main" id="{7C94EB74-6201-4949-9494-C8F4FB11B6DF}"/>
              </a:ext>
            </a:extLst>
          </p:cNvPr>
          <p:cNvSpPr/>
          <p:nvPr/>
        </p:nvSpPr>
        <p:spPr>
          <a:xfrm>
            <a:off x="10234334" y="4940085"/>
            <a:ext cx="1298716" cy="135373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Pod</a:t>
            </a:r>
            <a:endParaRPr lang="en-JP" sz="140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3FF81BB-E20F-8848-AF89-C78F51ADE2EE}"/>
              </a:ext>
            </a:extLst>
          </p:cNvPr>
          <p:cNvSpPr txBox="1"/>
          <p:nvPr/>
        </p:nvSpPr>
        <p:spPr>
          <a:xfrm>
            <a:off x="1660253" y="3683861"/>
            <a:ext cx="257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Original Kata architecture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7E1D594-044B-4C4A-985D-9547E601BBFB}"/>
              </a:ext>
            </a:extLst>
          </p:cNvPr>
          <p:cNvSpPr txBox="1"/>
          <p:nvPr/>
        </p:nvSpPr>
        <p:spPr>
          <a:xfrm>
            <a:off x="7797133" y="3697055"/>
            <a:ext cx="260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Peer pod VM architecture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15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6DBC-38DA-D64B-2C6C-3CE15E93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Pod VM -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D032-6817-1969-122D-A955333CD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7334" cy="48226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2400" dirty="0"/>
              <a:t>[2020] MVP1 –  </a:t>
            </a:r>
            <a:r>
              <a:rPr lang="en-US" sz="2000" dirty="0">
                <a:hlinkClick r:id="rId2"/>
              </a:rPr>
              <a:t>https://github.ibm.com/ZaaS/hyperpcons-securepod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/>
              <a:t>Internal project for PoC of the Peer Pod VM architecture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/>
              <a:t>Implemented from scratch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400" dirty="0"/>
              <a:t>[2021] MVP2 – </a:t>
            </a:r>
            <a:r>
              <a:rPr lang="en-US" sz="2000" dirty="0">
                <a:hlinkClick r:id="rId3"/>
              </a:rPr>
              <a:t>https://github.ibm.com/ZaaS/hyperpcons-securepod-kata/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/>
              <a:t>Second internal project for the Peer Pod VM architecture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/>
              <a:t>Implemented based on </a:t>
            </a:r>
            <a:r>
              <a:rPr lang="en-US" sz="2000" dirty="0" err="1"/>
              <a:t>CoCo</a:t>
            </a:r>
            <a:r>
              <a:rPr lang="en-US" sz="2000" dirty="0"/>
              <a:t> / Kata Containers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/>
              <a:t>Reused some MVP1 components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400" dirty="0"/>
              <a:t>[2022] Cloud API Adaptor – </a:t>
            </a:r>
            <a:r>
              <a:rPr lang="en-US" sz="2000" dirty="0">
                <a:hlinkClick r:id="rId4"/>
              </a:rPr>
              <a:t>https://github.com/confidential-containers/cloud-api-adaptor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/>
              <a:t>Sanitized version of MVP2 was published as a repository of the Confidential Containers project</a:t>
            </a:r>
          </a:p>
        </p:txBody>
      </p:sp>
    </p:spTree>
    <p:extLst>
      <p:ext uri="{BB962C8B-B14F-4D97-AF65-F5344CB8AC3E}">
        <p14:creationId xmlns:p14="http://schemas.microsoft.com/office/powerpoint/2010/main" val="233361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8396-08DD-6F59-A6F0-54FF8116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323"/>
          </a:xfrm>
        </p:spPr>
        <p:txBody>
          <a:bodyPr>
            <a:normAutofit/>
          </a:bodyPr>
          <a:lstStyle/>
          <a:p>
            <a:r>
              <a:rPr lang="en-JP"/>
              <a:t>High-level architecture of Cloud API adaptor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7A6B-659C-7815-F5C2-94FF859F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2"/>
            <a:ext cx="10515600" cy="19798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/>
              <a:t>Accept requests from Kata shim to create/delete Kata VM instances without requiring nested virtualization support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/>
              <a:t>Manage VM instances in the cloud to run PODs using cloud (virtualization) provider APIs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/>
              <a:t>Forward communication between kata shim on a worker node VM and kata agent on a pod VM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/>
              <a:t>Provide a mechanism to establish a network tunnel between a worker and pod VMs to Kubernetes pod network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C9E836-52F1-B930-DACE-0F9F841E7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10" y="3668285"/>
            <a:ext cx="11614759" cy="32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41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79ED-81E7-D345-8C14-963DAE61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67" y="365125"/>
            <a:ext cx="11433976" cy="1325563"/>
          </a:xfrm>
        </p:spPr>
        <p:txBody>
          <a:bodyPr>
            <a:normAutofit/>
          </a:bodyPr>
          <a:lstStyle/>
          <a:p>
            <a:r>
              <a:rPr lang="en-US" sz="3400" dirty="0"/>
              <a:t>Necessary enhancements in K</a:t>
            </a:r>
            <a:r>
              <a:rPr lang="en-JP" sz="3400" dirty="0"/>
              <a:t>ata shim to support peer pod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D974-1D9E-4B44-89F6-D27FD874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24745"/>
            <a:ext cx="11025753" cy="38522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Support a new “remote” hypervisor type in kata shim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addition to the current built-in hypervisor supports like QEMU, Firecracker…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Support Unix Domain Socket as kata agent socket type for communication between Cloud API adaptor and kata shim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addition to the current VSock and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HybridVSock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/>
              <a:t>Initial PR for Kata: </a:t>
            </a:r>
            <a:r>
              <a:rPr lang="en-US" sz="2400" dirty="0">
                <a:hlinkClick r:id="rId2"/>
              </a:rPr>
              <a:t>https://github.com/kata-containers/kata-containers/pull/3697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674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6">
            <a:extLst>
              <a:ext uri="{FF2B5EF4-FFF2-40B4-BE49-F238E27FC236}">
                <a16:creationId xmlns:a16="http://schemas.microsoft.com/office/drawing/2014/main" id="{DA4AAE09-C64D-8648-9304-0022978F150A}"/>
              </a:ext>
            </a:extLst>
          </p:cNvPr>
          <p:cNvSpPr/>
          <p:nvPr/>
        </p:nvSpPr>
        <p:spPr>
          <a:xfrm>
            <a:off x="278682" y="1602224"/>
            <a:ext cx="5146993" cy="3560496"/>
          </a:xfrm>
          <a:custGeom>
            <a:avLst/>
            <a:gdLst>
              <a:gd name="connsiteX0" fmla="*/ 0 w 3140542"/>
              <a:gd name="connsiteY0" fmla="*/ 0 h 380239"/>
              <a:gd name="connsiteX1" fmla="*/ 3140543 w 3140542"/>
              <a:gd name="connsiteY1" fmla="*/ 0 h 380239"/>
              <a:gd name="connsiteX2" fmla="*/ 3140543 w 3140542"/>
              <a:gd name="connsiteY2" fmla="*/ 380240 h 380239"/>
              <a:gd name="connsiteX3" fmla="*/ 0 w 3140542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42" h="380239">
                <a:moveTo>
                  <a:pt x="0" y="0"/>
                </a:moveTo>
                <a:lnTo>
                  <a:pt x="3140543" y="0"/>
                </a:lnTo>
                <a:lnTo>
                  <a:pt x="3140543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000000"/>
            </a:solidFill>
            <a:prstDash val="solid"/>
            <a:miter/>
          </a:ln>
        </p:spPr>
        <p:txBody>
          <a:bodyPr wrap="square" lIns="180000" tIns="72000" rIns="36000" bIns="36000" rtlCol="0" anchor="t">
            <a:noAutofit/>
          </a:bodyPr>
          <a:lstStyle/>
          <a:p>
            <a:r>
              <a:rPr lang="en-US" dirty="0"/>
              <a:t>Worker node VM</a:t>
            </a:r>
            <a:endParaRPr lang="en-JP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38193-66A6-0C4A-89FE-B3940DBC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254"/>
          </a:xfrm>
        </p:spPr>
        <p:txBody>
          <a:bodyPr/>
          <a:lstStyle/>
          <a:p>
            <a:r>
              <a:rPr lang="en-US" dirty="0"/>
              <a:t>Remote hypervisor driver in kata shim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BCEC-C5E2-E745-B429-011F0D65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52" y="1209233"/>
            <a:ext cx="6410425" cy="5471638"/>
          </a:xfrm>
        </p:spPr>
        <p:txBody>
          <a:bodyPr>
            <a:noAutofit/>
          </a:bodyPr>
          <a:lstStyle/>
          <a:p>
            <a:r>
              <a:rPr lang="en-JP" sz="1800" dirty="0"/>
              <a:t>Another i</a:t>
            </a:r>
            <a:r>
              <a:rPr lang="en-US" sz="1800" dirty="0"/>
              <a:t>m</a:t>
            </a:r>
            <a:r>
              <a:rPr lang="en-JP" sz="1800" dirty="0"/>
              <a:t>plementation of the </a:t>
            </a:r>
            <a:r>
              <a:rPr lang="en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Hypervisor</a:t>
            </a:r>
            <a:r>
              <a:rPr lang="en-JP" sz="1800" dirty="0"/>
              <a:t> interface in the </a:t>
            </a:r>
            <a:r>
              <a:rPr lang="en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virtcont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r>
              <a:rPr lang="en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ners</a:t>
            </a:r>
            <a:r>
              <a:rPr lang="en-JP" sz="1800" dirty="0"/>
              <a:t> package</a:t>
            </a:r>
          </a:p>
          <a:p>
            <a:endParaRPr lang="en-JP" sz="1800" dirty="0"/>
          </a:p>
          <a:p>
            <a:endParaRPr lang="en-JP" sz="1800" dirty="0"/>
          </a:p>
          <a:p>
            <a:endParaRPr lang="en-JP" sz="1800" dirty="0"/>
          </a:p>
          <a:p>
            <a:r>
              <a:rPr lang="en-JP" sz="1800" dirty="0"/>
              <a:t>Kata shim communicates with a Cloud API adaptor via a Unix Domain Socket to send hypervisor API calls</a:t>
            </a:r>
          </a:p>
          <a:p>
            <a:endParaRPr lang="en-JP" sz="1800" dirty="0"/>
          </a:p>
          <a:p>
            <a:endParaRPr lang="en-JP" sz="1800" dirty="0"/>
          </a:p>
          <a:p>
            <a:endParaRPr lang="en-JP" sz="1800" dirty="0"/>
          </a:p>
          <a:p>
            <a:endParaRPr lang="en-JP" sz="1800" dirty="0"/>
          </a:p>
          <a:p>
            <a:pPr marL="0" indent="0">
              <a:buNone/>
            </a:pPr>
            <a:endParaRPr lang="en-JP" sz="1800" dirty="0"/>
          </a:p>
          <a:p>
            <a:pPr marL="0" indent="0">
              <a:buNone/>
            </a:pPr>
            <a:endParaRPr lang="en-JP" sz="1800" dirty="0"/>
          </a:p>
          <a:p>
            <a:r>
              <a:rPr lang="en-JP" sz="1800" dirty="0"/>
              <a:t>Cloud API adaptor manages pod VM and network</a:t>
            </a:r>
          </a:p>
          <a:p>
            <a:pPr lvl="1"/>
            <a:r>
              <a:rPr lang="en-JP" sz="1400" dirty="0"/>
              <a:t>Create a network tunnel in the network namespace created by CNI plugin</a:t>
            </a:r>
          </a:p>
          <a:p>
            <a:pPr lvl="1"/>
            <a:r>
              <a:rPr lang="en-JP" sz="1400" dirty="0"/>
              <a:t>Creates a pod VM using cloud API</a:t>
            </a:r>
            <a:endParaRPr lang="en-JP" sz="1800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DD7AD9B-D5A1-C743-BA68-83AC98ED4216}"/>
              </a:ext>
            </a:extLst>
          </p:cNvPr>
          <p:cNvSpPr/>
          <p:nvPr/>
        </p:nvSpPr>
        <p:spPr>
          <a:xfrm>
            <a:off x="657110" y="4253173"/>
            <a:ext cx="4415821" cy="605731"/>
          </a:xfrm>
          <a:custGeom>
            <a:avLst/>
            <a:gdLst>
              <a:gd name="connsiteX0" fmla="*/ 0 w 3140542"/>
              <a:gd name="connsiteY0" fmla="*/ 0 h 380239"/>
              <a:gd name="connsiteX1" fmla="*/ 3140543 w 3140542"/>
              <a:gd name="connsiteY1" fmla="*/ 0 h 380239"/>
              <a:gd name="connsiteX2" fmla="*/ 3140543 w 3140542"/>
              <a:gd name="connsiteY2" fmla="*/ 380240 h 380239"/>
              <a:gd name="connsiteX3" fmla="*/ 0 w 3140542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42" h="380239">
                <a:moveTo>
                  <a:pt x="0" y="0"/>
                </a:moveTo>
                <a:lnTo>
                  <a:pt x="3140543" y="0"/>
                </a:lnTo>
                <a:lnTo>
                  <a:pt x="3140543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000000"/>
            </a:solidFill>
            <a:prstDash val="solid"/>
            <a:miter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dirty="0"/>
              <a:t>Cloud API adaptor</a:t>
            </a:r>
            <a:endParaRPr lang="en-JP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909C54D-57DA-9F4C-BF91-11EE63EEF8D1}"/>
              </a:ext>
            </a:extLst>
          </p:cNvPr>
          <p:cNvSpPr/>
          <p:nvPr/>
        </p:nvSpPr>
        <p:spPr>
          <a:xfrm>
            <a:off x="606393" y="2088128"/>
            <a:ext cx="1664110" cy="380239"/>
          </a:xfrm>
          <a:custGeom>
            <a:avLst/>
            <a:gdLst>
              <a:gd name="connsiteX0" fmla="*/ 0 w 1046847"/>
              <a:gd name="connsiteY0" fmla="*/ 0 h 380239"/>
              <a:gd name="connsiteX1" fmla="*/ 1046848 w 1046847"/>
              <a:gd name="connsiteY1" fmla="*/ 0 h 380239"/>
              <a:gd name="connsiteX2" fmla="*/ 1046848 w 1046847"/>
              <a:gd name="connsiteY2" fmla="*/ 380240 h 380239"/>
              <a:gd name="connsiteX3" fmla="*/ 0 w 1046847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6847" h="380239">
                <a:moveTo>
                  <a:pt x="0" y="0"/>
                </a:moveTo>
                <a:lnTo>
                  <a:pt x="1046848" y="0"/>
                </a:lnTo>
                <a:lnTo>
                  <a:pt x="1046848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000000"/>
            </a:solidFill>
            <a:prstDash val="solid"/>
            <a:miter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JP"/>
              <a:t>containred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B5DB1C7-2D8B-1340-937A-64F04BDA532B}"/>
              </a:ext>
            </a:extLst>
          </p:cNvPr>
          <p:cNvSpPr/>
          <p:nvPr/>
        </p:nvSpPr>
        <p:spPr>
          <a:xfrm>
            <a:off x="1432769" y="2753547"/>
            <a:ext cx="2815550" cy="380239"/>
          </a:xfrm>
          <a:custGeom>
            <a:avLst/>
            <a:gdLst>
              <a:gd name="connsiteX0" fmla="*/ 0 w 5234237"/>
              <a:gd name="connsiteY0" fmla="*/ 0 h 380239"/>
              <a:gd name="connsiteX1" fmla="*/ 5234238 w 5234237"/>
              <a:gd name="connsiteY1" fmla="*/ 0 h 380239"/>
              <a:gd name="connsiteX2" fmla="*/ 5234238 w 5234237"/>
              <a:gd name="connsiteY2" fmla="*/ 380240 h 380239"/>
              <a:gd name="connsiteX3" fmla="*/ 0 w 5234237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4237" h="380239">
                <a:moveTo>
                  <a:pt x="0" y="0"/>
                </a:moveTo>
                <a:lnTo>
                  <a:pt x="5234238" y="0"/>
                </a:lnTo>
                <a:lnTo>
                  <a:pt x="5234238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000000"/>
            </a:solidFill>
            <a:prstDash val="solid"/>
            <a:miter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dirty="0"/>
              <a:t>k</a:t>
            </a:r>
            <a:r>
              <a:rPr lang="en-JP"/>
              <a:t>ata-shim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AD3E56F-65C0-AD49-99A1-DF3FADF2499F}"/>
              </a:ext>
            </a:extLst>
          </p:cNvPr>
          <p:cNvSpPr/>
          <p:nvPr/>
        </p:nvSpPr>
        <p:spPr>
          <a:xfrm>
            <a:off x="1218641" y="2468367"/>
            <a:ext cx="214127" cy="475299"/>
          </a:xfrm>
          <a:custGeom>
            <a:avLst/>
            <a:gdLst>
              <a:gd name="connsiteX0" fmla="*/ 214128 w 214127"/>
              <a:gd name="connsiteY0" fmla="*/ 475299 h 475299"/>
              <a:gd name="connsiteX1" fmla="*/ 0 w 214127"/>
              <a:gd name="connsiteY1" fmla="*/ 475299 h 475299"/>
              <a:gd name="connsiteX2" fmla="*/ 0 w 214127"/>
              <a:gd name="connsiteY2" fmla="*/ 0 h 4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127" h="475299">
                <a:moveTo>
                  <a:pt x="214128" y="475299"/>
                </a:moveTo>
                <a:lnTo>
                  <a:pt x="0" y="475299"/>
                </a:lnTo>
                <a:lnTo>
                  <a:pt x="0" y="0"/>
                </a:lnTo>
              </a:path>
            </a:pathLst>
          </a:custGeom>
          <a:noFill/>
          <a:ln w="9517" cap="flat">
            <a:solidFill>
              <a:srgbClr val="000000"/>
            </a:solidFill>
            <a:prstDash val="solid"/>
            <a:miter/>
            <a:headEnd type="triangle"/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en-JP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BCC72C-D030-444C-B203-25825F990542}"/>
              </a:ext>
            </a:extLst>
          </p:cNvPr>
          <p:cNvCxnSpPr>
            <a:cxnSpLocks/>
          </p:cNvCxnSpPr>
          <p:nvPr/>
        </p:nvCxnSpPr>
        <p:spPr>
          <a:xfrm>
            <a:off x="1905802" y="3133786"/>
            <a:ext cx="0" cy="4999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EC578924-F92C-7F6D-0C98-935633F7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14" y="3484508"/>
            <a:ext cx="4020483" cy="2328082"/>
          </a:xfrm>
          <a:prstGeom prst="rect">
            <a:avLst/>
          </a:prstGeom>
        </p:spPr>
      </p:pic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AEE3AD96-B213-E5D9-A41B-863AEE614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38"/>
          <a:stretch/>
        </p:blipFill>
        <p:spPr>
          <a:xfrm>
            <a:off x="6265714" y="1905028"/>
            <a:ext cx="5926286" cy="97620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EEE7152-F57A-E89A-42EA-838D532CE4F5}"/>
              </a:ext>
            </a:extLst>
          </p:cNvPr>
          <p:cNvSpPr txBox="1"/>
          <p:nvPr/>
        </p:nvSpPr>
        <p:spPr>
          <a:xfrm>
            <a:off x="551889" y="3649803"/>
            <a:ext cx="2249334" cy="253916"/>
          </a:xfrm>
          <a:custGeom>
            <a:avLst/>
            <a:gdLst>
              <a:gd name="connsiteX0" fmla="*/ 0 w 2249334"/>
              <a:gd name="connsiteY0" fmla="*/ 0 h 253916"/>
              <a:gd name="connsiteX1" fmla="*/ 539840 w 2249334"/>
              <a:gd name="connsiteY1" fmla="*/ 0 h 253916"/>
              <a:gd name="connsiteX2" fmla="*/ 1034694 w 2249334"/>
              <a:gd name="connsiteY2" fmla="*/ 0 h 253916"/>
              <a:gd name="connsiteX3" fmla="*/ 1642014 w 2249334"/>
              <a:gd name="connsiteY3" fmla="*/ 0 h 253916"/>
              <a:gd name="connsiteX4" fmla="*/ 2249334 w 2249334"/>
              <a:gd name="connsiteY4" fmla="*/ 0 h 253916"/>
              <a:gd name="connsiteX5" fmla="*/ 2249334 w 2249334"/>
              <a:gd name="connsiteY5" fmla="*/ 253916 h 253916"/>
              <a:gd name="connsiteX6" fmla="*/ 1731987 w 2249334"/>
              <a:gd name="connsiteY6" fmla="*/ 253916 h 253916"/>
              <a:gd name="connsiteX7" fmla="*/ 1214640 w 2249334"/>
              <a:gd name="connsiteY7" fmla="*/ 253916 h 253916"/>
              <a:gd name="connsiteX8" fmla="*/ 607320 w 2249334"/>
              <a:gd name="connsiteY8" fmla="*/ 253916 h 253916"/>
              <a:gd name="connsiteX9" fmla="*/ 0 w 2249334"/>
              <a:gd name="connsiteY9" fmla="*/ 253916 h 253916"/>
              <a:gd name="connsiteX10" fmla="*/ 0 w 2249334"/>
              <a:gd name="connsiteY10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9334" h="253916" extrusionOk="0">
                <a:moveTo>
                  <a:pt x="0" y="0"/>
                </a:moveTo>
                <a:cubicBezTo>
                  <a:pt x="170701" y="4499"/>
                  <a:pt x="381556" y="-17069"/>
                  <a:pt x="539840" y="0"/>
                </a:cubicBezTo>
                <a:cubicBezTo>
                  <a:pt x="698124" y="17069"/>
                  <a:pt x="913578" y="10191"/>
                  <a:pt x="1034694" y="0"/>
                </a:cubicBezTo>
                <a:cubicBezTo>
                  <a:pt x="1155810" y="-10191"/>
                  <a:pt x="1416757" y="11255"/>
                  <a:pt x="1642014" y="0"/>
                </a:cubicBezTo>
                <a:cubicBezTo>
                  <a:pt x="1867271" y="-11255"/>
                  <a:pt x="2098512" y="-29385"/>
                  <a:pt x="2249334" y="0"/>
                </a:cubicBezTo>
                <a:cubicBezTo>
                  <a:pt x="2242504" y="63177"/>
                  <a:pt x="2258057" y="196784"/>
                  <a:pt x="2249334" y="253916"/>
                </a:cubicBezTo>
                <a:cubicBezTo>
                  <a:pt x="2086203" y="275672"/>
                  <a:pt x="1959720" y="249801"/>
                  <a:pt x="1731987" y="253916"/>
                </a:cubicBezTo>
                <a:cubicBezTo>
                  <a:pt x="1504254" y="258031"/>
                  <a:pt x="1444306" y="261673"/>
                  <a:pt x="1214640" y="253916"/>
                </a:cubicBezTo>
                <a:cubicBezTo>
                  <a:pt x="984974" y="246159"/>
                  <a:pt x="758813" y="278099"/>
                  <a:pt x="607320" y="253916"/>
                </a:cubicBezTo>
                <a:cubicBezTo>
                  <a:pt x="455827" y="229733"/>
                  <a:pt x="278005" y="251355"/>
                  <a:pt x="0" y="253916"/>
                </a:cubicBezTo>
                <a:cubicBezTo>
                  <a:pt x="-6530" y="198793"/>
                  <a:pt x="130" y="8314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/run/peerpod/hypervisor.sock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05E50B-7432-707A-055E-233C7690B79A}"/>
              </a:ext>
            </a:extLst>
          </p:cNvPr>
          <p:cNvCxnSpPr>
            <a:cxnSpLocks/>
          </p:cNvCxnSpPr>
          <p:nvPr/>
        </p:nvCxnSpPr>
        <p:spPr>
          <a:xfrm flipV="1">
            <a:off x="1896665" y="3904832"/>
            <a:ext cx="0" cy="34834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1D80D0D-8881-EAC0-255F-31CBCAD68636}"/>
              </a:ext>
            </a:extLst>
          </p:cNvPr>
          <p:cNvSpPr/>
          <p:nvPr/>
        </p:nvSpPr>
        <p:spPr>
          <a:xfrm>
            <a:off x="1905802" y="3228583"/>
            <a:ext cx="1911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CreateVM ttrpc request</a:t>
            </a:r>
            <a:endParaRPr lang="en-JP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212027-7B12-6442-CC4E-D744A33912E3}"/>
              </a:ext>
            </a:extLst>
          </p:cNvPr>
          <p:cNvSpPr/>
          <p:nvPr/>
        </p:nvSpPr>
        <p:spPr>
          <a:xfrm>
            <a:off x="1917839" y="3939410"/>
            <a:ext cx="613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Listen</a:t>
            </a:r>
            <a:endParaRPr lang="en-JP" sz="1400"/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id="{7DD96650-86DE-7D69-2F3A-37A6B07C6A34}"/>
              </a:ext>
            </a:extLst>
          </p:cNvPr>
          <p:cNvSpPr/>
          <p:nvPr/>
        </p:nvSpPr>
        <p:spPr>
          <a:xfrm>
            <a:off x="2910188" y="5603598"/>
            <a:ext cx="2249052" cy="1077273"/>
          </a:xfrm>
          <a:custGeom>
            <a:avLst/>
            <a:gdLst>
              <a:gd name="connsiteX0" fmla="*/ 0 w 3140542"/>
              <a:gd name="connsiteY0" fmla="*/ 0 h 380239"/>
              <a:gd name="connsiteX1" fmla="*/ 3140543 w 3140542"/>
              <a:gd name="connsiteY1" fmla="*/ 0 h 380239"/>
              <a:gd name="connsiteX2" fmla="*/ 3140543 w 3140542"/>
              <a:gd name="connsiteY2" fmla="*/ 380240 h 380239"/>
              <a:gd name="connsiteX3" fmla="*/ 0 w 3140542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42" h="380239">
                <a:moveTo>
                  <a:pt x="0" y="0"/>
                </a:moveTo>
                <a:lnTo>
                  <a:pt x="3140543" y="0"/>
                </a:lnTo>
                <a:lnTo>
                  <a:pt x="3140543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000000"/>
            </a:solidFill>
            <a:prstDash val="solid"/>
            <a:miter/>
          </a:ln>
        </p:spPr>
        <p:txBody>
          <a:bodyPr wrap="square" lIns="180000" tIns="72000" rIns="36000" bIns="36000" rtlCol="0" anchor="t">
            <a:noAutofit/>
          </a:bodyPr>
          <a:lstStyle/>
          <a:p>
            <a:r>
              <a:rPr lang="en-US" dirty="0"/>
              <a:t>Pod VM </a:t>
            </a:r>
            <a:endParaRPr lang="en-JP"/>
          </a:p>
        </p:txBody>
      </p:sp>
      <p:sp>
        <p:nvSpPr>
          <p:cNvPr id="37" name="Freeform 4">
            <a:extLst>
              <a:ext uri="{FF2B5EF4-FFF2-40B4-BE49-F238E27FC236}">
                <a16:creationId xmlns:a16="http://schemas.microsoft.com/office/drawing/2014/main" id="{7AF48738-8921-A91B-82CD-1BC42558354B}"/>
              </a:ext>
            </a:extLst>
          </p:cNvPr>
          <p:cNvSpPr/>
          <p:nvPr/>
        </p:nvSpPr>
        <p:spPr>
          <a:xfrm>
            <a:off x="3344939" y="6095515"/>
            <a:ext cx="1437608" cy="366783"/>
          </a:xfrm>
          <a:custGeom>
            <a:avLst/>
            <a:gdLst>
              <a:gd name="connsiteX0" fmla="*/ 0 w 3140542"/>
              <a:gd name="connsiteY0" fmla="*/ 0 h 380239"/>
              <a:gd name="connsiteX1" fmla="*/ 3140543 w 3140542"/>
              <a:gd name="connsiteY1" fmla="*/ 0 h 380239"/>
              <a:gd name="connsiteX2" fmla="*/ 3140543 w 3140542"/>
              <a:gd name="connsiteY2" fmla="*/ 380240 h 380239"/>
              <a:gd name="connsiteX3" fmla="*/ 0 w 3140542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42" h="380239">
                <a:moveTo>
                  <a:pt x="0" y="0"/>
                </a:moveTo>
                <a:lnTo>
                  <a:pt x="3140543" y="0"/>
                </a:lnTo>
                <a:lnTo>
                  <a:pt x="3140543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000000"/>
            </a:solidFill>
            <a:prstDash val="solid"/>
            <a:miter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dirty="0"/>
              <a:t>Kata agent</a:t>
            </a:r>
            <a:endParaRPr lang="en-JP"/>
          </a:p>
        </p:txBody>
      </p:sp>
      <p:sp>
        <p:nvSpPr>
          <p:cNvPr id="38" name="Cloud Callout 37">
            <a:extLst>
              <a:ext uri="{FF2B5EF4-FFF2-40B4-BE49-F238E27FC236}">
                <a16:creationId xmlns:a16="http://schemas.microsoft.com/office/drawing/2014/main" id="{041A2596-AEAF-3D44-6632-5E9418B46D40}"/>
              </a:ext>
            </a:extLst>
          </p:cNvPr>
          <p:cNvSpPr/>
          <p:nvPr/>
        </p:nvSpPr>
        <p:spPr>
          <a:xfrm>
            <a:off x="661327" y="5763069"/>
            <a:ext cx="1512644" cy="717306"/>
          </a:xfrm>
          <a:prstGeom prst="cloudCallout">
            <a:avLst>
              <a:gd name="adj1" fmla="val -35551"/>
              <a:gd name="adj2" fmla="val 381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>
                <a:solidFill>
                  <a:schemeClr val="tx1"/>
                </a:solidFill>
              </a:rPr>
              <a:t>Cloud API Endpoint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1E4759-C991-0FA8-ADB5-FA299B928DB7}"/>
              </a:ext>
            </a:extLst>
          </p:cNvPr>
          <p:cNvCxnSpPr>
            <a:cxnSpLocks/>
          </p:cNvCxnSpPr>
          <p:nvPr/>
        </p:nvCxnSpPr>
        <p:spPr>
          <a:xfrm>
            <a:off x="2249509" y="6096659"/>
            <a:ext cx="58910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8733D2-9CB3-1042-9A10-3C72BA94737D}"/>
              </a:ext>
            </a:extLst>
          </p:cNvPr>
          <p:cNvCxnSpPr>
            <a:cxnSpLocks/>
          </p:cNvCxnSpPr>
          <p:nvPr/>
        </p:nvCxnSpPr>
        <p:spPr>
          <a:xfrm>
            <a:off x="1432768" y="4918479"/>
            <a:ext cx="0" cy="8445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32ECFAC-C953-CEAB-4AFD-60BCF7D7984D}"/>
              </a:ext>
            </a:extLst>
          </p:cNvPr>
          <p:cNvSpPr/>
          <p:nvPr/>
        </p:nvSpPr>
        <p:spPr>
          <a:xfrm>
            <a:off x="1492667" y="5234103"/>
            <a:ext cx="1850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Request a VM instance</a:t>
            </a:r>
            <a:endParaRPr lang="en-JP" sz="1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74D064-35E3-0345-9030-2096477BC402}"/>
              </a:ext>
            </a:extLst>
          </p:cNvPr>
          <p:cNvSpPr/>
          <p:nvPr/>
        </p:nvSpPr>
        <p:spPr>
          <a:xfrm>
            <a:off x="2145804" y="5787738"/>
            <a:ext cx="6644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Create</a:t>
            </a:r>
            <a:endParaRPr lang="en-JP" sz="1400"/>
          </a:p>
        </p:txBody>
      </p:sp>
    </p:spTree>
    <p:extLst>
      <p:ext uri="{BB962C8B-B14F-4D97-AF65-F5344CB8AC3E}">
        <p14:creationId xmlns:p14="http://schemas.microsoft.com/office/powerpoint/2010/main" val="58737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6">
            <a:extLst>
              <a:ext uri="{FF2B5EF4-FFF2-40B4-BE49-F238E27FC236}">
                <a16:creationId xmlns:a16="http://schemas.microsoft.com/office/drawing/2014/main" id="{4D7BC3D9-A6EB-CB4C-9A46-47883CDE4BA0}"/>
              </a:ext>
            </a:extLst>
          </p:cNvPr>
          <p:cNvSpPr/>
          <p:nvPr/>
        </p:nvSpPr>
        <p:spPr>
          <a:xfrm>
            <a:off x="278683" y="1602224"/>
            <a:ext cx="5137724" cy="3560496"/>
          </a:xfrm>
          <a:custGeom>
            <a:avLst/>
            <a:gdLst>
              <a:gd name="connsiteX0" fmla="*/ 0 w 3140542"/>
              <a:gd name="connsiteY0" fmla="*/ 0 h 380239"/>
              <a:gd name="connsiteX1" fmla="*/ 3140543 w 3140542"/>
              <a:gd name="connsiteY1" fmla="*/ 0 h 380239"/>
              <a:gd name="connsiteX2" fmla="*/ 3140543 w 3140542"/>
              <a:gd name="connsiteY2" fmla="*/ 380240 h 380239"/>
              <a:gd name="connsiteX3" fmla="*/ 0 w 3140542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42" h="380239">
                <a:moveTo>
                  <a:pt x="0" y="0"/>
                </a:moveTo>
                <a:lnTo>
                  <a:pt x="3140543" y="0"/>
                </a:lnTo>
                <a:lnTo>
                  <a:pt x="3140543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000000"/>
            </a:solidFill>
            <a:prstDash val="solid"/>
            <a:miter/>
          </a:ln>
        </p:spPr>
        <p:txBody>
          <a:bodyPr wrap="square" lIns="180000" tIns="72000" rIns="36000" bIns="36000" rtlCol="0" anchor="t">
            <a:noAutofit/>
          </a:bodyPr>
          <a:lstStyle/>
          <a:p>
            <a:r>
              <a:rPr lang="en-US" dirty="0"/>
              <a:t>Worker node VM</a:t>
            </a:r>
            <a:endParaRPr lang="en-JP"/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90A87B06-5630-E046-B8BD-66DC553E7E18}"/>
              </a:ext>
            </a:extLst>
          </p:cNvPr>
          <p:cNvSpPr/>
          <p:nvPr/>
        </p:nvSpPr>
        <p:spPr>
          <a:xfrm>
            <a:off x="2910188" y="5603598"/>
            <a:ext cx="2249052" cy="1077273"/>
          </a:xfrm>
          <a:custGeom>
            <a:avLst/>
            <a:gdLst>
              <a:gd name="connsiteX0" fmla="*/ 0 w 3140542"/>
              <a:gd name="connsiteY0" fmla="*/ 0 h 380239"/>
              <a:gd name="connsiteX1" fmla="*/ 3140543 w 3140542"/>
              <a:gd name="connsiteY1" fmla="*/ 0 h 380239"/>
              <a:gd name="connsiteX2" fmla="*/ 3140543 w 3140542"/>
              <a:gd name="connsiteY2" fmla="*/ 380240 h 380239"/>
              <a:gd name="connsiteX3" fmla="*/ 0 w 3140542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42" h="380239">
                <a:moveTo>
                  <a:pt x="0" y="0"/>
                </a:moveTo>
                <a:lnTo>
                  <a:pt x="3140543" y="0"/>
                </a:lnTo>
                <a:lnTo>
                  <a:pt x="3140543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000000"/>
            </a:solidFill>
            <a:prstDash val="solid"/>
            <a:miter/>
          </a:ln>
        </p:spPr>
        <p:txBody>
          <a:bodyPr wrap="square" lIns="180000" tIns="72000" rIns="36000" bIns="36000" rtlCol="0" anchor="t">
            <a:noAutofit/>
          </a:bodyPr>
          <a:lstStyle/>
          <a:p>
            <a:r>
              <a:rPr lang="en-US" dirty="0"/>
              <a:t>Pod VM </a:t>
            </a:r>
            <a:endParaRPr lang="en-JP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38193-66A6-0C4A-89FE-B3940DBC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394"/>
          </a:xfrm>
        </p:spPr>
        <p:txBody>
          <a:bodyPr>
            <a:normAutofit/>
          </a:bodyPr>
          <a:lstStyle/>
          <a:p>
            <a:r>
              <a:rPr lang="en-US" sz="3200" dirty="0"/>
              <a:t>Unix Domain Socket as an agent socket type in kata shim</a:t>
            </a:r>
            <a:endParaRPr lang="en-JP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BCEC-C5E2-E745-B429-011F0D65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867" y="1913335"/>
            <a:ext cx="6410425" cy="4495555"/>
          </a:xfrm>
        </p:spPr>
        <p:txBody>
          <a:bodyPr>
            <a:normAutofit/>
          </a:bodyPr>
          <a:lstStyle/>
          <a:p>
            <a:r>
              <a:rPr lang="en-JP" sz="2000" dirty="0"/>
              <a:t>Cloud API adaptor creates a Unix domain socket per shim for agent protocol communication, and tells its path to kata shim in CreateVMResponse</a:t>
            </a:r>
          </a:p>
          <a:p>
            <a:endParaRPr lang="en-JP" sz="2000" dirty="0"/>
          </a:p>
          <a:p>
            <a:endParaRPr lang="en-JP" sz="2000" dirty="0"/>
          </a:p>
          <a:p>
            <a:endParaRPr lang="en-JP" sz="2000" dirty="0"/>
          </a:p>
          <a:p>
            <a:endParaRPr lang="en-JP" sz="2000" dirty="0"/>
          </a:p>
          <a:p>
            <a:endParaRPr lang="en-JP" sz="2000" dirty="0"/>
          </a:p>
          <a:p>
            <a:endParaRPr lang="en-JP" sz="2000" dirty="0"/>
          </a:p>
          <a:p>
            <a:endParaRPr lang="en-JP" sz="2000" dirty="0"/>
          </a:p>
          <a:p>
            <a:r>
              <a:rPr lang="en-JP" sz="2000" dirty="0"/>
              <a:t>Kata shim communicates with kata agent using the Unix Domain Socket to send agent API calls</a:t>
            </a:r>
            <a:endParaRPr lang="en-JP" sz="2400" dirty="0"/>
          </a:p>
          <a:p>
            <a:pPr marL="0" indent="0">
              <a:spcBef>
                <a:spcPts val="0"/>
              </a:spcBef>
              <a:buNone/>
            </a:pPr>
            <a:endParaRPr lang="en-JP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JP" sz="800" dirty="0"/>
          </a:p>
          <a:p>
            <a:endParaRPr lang="en-JP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909C54D-57DA-9F4C-BF91-11EE63EEF8D1}"/>
              </a:ext>
            </a:extLst>
          </p:cNvPr>
          <p:cNvSpPr/>
          <p:nvPr/>
        </p:nvSpPr>
        <p:spPr>
          <a:xfrm>
            <a:off x="606393" y="2088128"/>
            <a:ext cx="1664110" cy="380239"/>
          </a:xfrm>
          <a:custGeom>
            <a:avLst/>
            <a:gdLst>
              <a:gd name="connsiteX0" fmla="*/ 0 w 1046847"/>
              <a:gd name="connsiteY0" fmla="*/ 0 h 380239"/>
              <a:gd name="connsiteX1" fmla="*/ 1046848 w 1046847"/>
              <a:gd name="connsiteY1" fmla="*/ 0 h 380239"/>
              <a:gd name="connsiteX2" fmla="*/ 1046848 w 1046847"/>
              <a:gd name="connsiteY2" fmla="*/ 380240 h 380239"/>
              <a:gd name="connsiteX3" fmla="*/ 0 w 1046847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6847" h="380239">
                <a:moveTo>
                  <a:pt x="0" y="0"/>
                </a:moveTo>
                <a:lnTo>
                  <a:pt x="1046848" y="0"/>
                </a:lnTo>
                <a:lnTo>
                  <a:pt x="1046848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000000"/>
            </a:solidFill>
            <a:prstDash val="solid"/>
            <a:miter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JP"/>
              <a:t>containred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B5DB1C7-2D8B-1340-937A-64F04BDA532B}"/>
              </a:ext>
            </a:extLst>
          </p:cNvPr>
          <p:cNvSpPr/>
          <p:nvPr/>
        </p:nvSpPr>
        <p:spPr>
          <a:xfrm>
            <a:off x="1432770" y="2753547"/>
            <a:ext cx="2821596" cy="380239"/>
          </a:xfrm>
          <a:custGeom>
            <a:avLst/>
            <a:gdLst>
              <a:gd name="connsiteX0" fmla="*/ 0 w 5234237"/>
              <a:gd name="connsiteY0" fmla="*/ 0 h 380239"/>
              <a:gd name="connsiteX1" fmla="*/ 5234238 w 5234237"/>
              <a:gd name="connsiteY1" fmla="*/ 0 h 380239"/>
              <a:gd name="connsiteX2" fmla="*/ 5234238 w 5234237"/>
              <a:gd name="connsiteY2" fmla="*/ 380240 h 380239"/>
              <a:gd name="connsiteX3" fmla="*/ 0 w 5234237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4237" h="380239">
                <a:moveTo>
                  <a:pt x="0" y="0"/>
                </a:moveTo>
                <a:lnTo>
                  <a:pt x="5234238" y="0"/>
                </a:lnTo>
                <a:lnTo>
                  <a:pt x="5234238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000000"/>
            </a:solidFill>
            <a:prstDash val="solid"/>
            <a:miter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dirty="0"/>
              <a:t>k</a:t>
            </a:r>
            <a:r>
              <a:rPr lang="en-JP"/>
              <a:t>ata-shim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AD3E56F-65C0-AD49-99A1-DF3FADF2499F}"/>
              </a:ext>
            </a:extLst>
          </p:cNvPr>
          <p:cNvSpPr/>
          <p:nvPr/>
        </p:nvSpPr>
        <p:spPr>
          <a:xfrm>
            <a:off x="1218641" y="2468367"/>
            <a:ext cx="214127" cy="475299"/>
          </a:xfrm>
          <a:custGeom>
            <a:avLst/>
            <a:gdLst>
              <a:gd name="connsiteX0" fmla="*/ 214128 w 214127"/>
              <a:gd name="connsiteY0" fmla="*/ 475299 h 475299"/>
              <a:gd name="connsiteX1" fmla="*/ 0 w 214127"/>
              <a:gd name="connsiteY1" fmla="*/ 475299 h 475299"/>
              <a:gd name="connsiteX2" fmla="*/ 0 w 214127"/>
              <a:gd name="connsiteY2" fmla="*/ 0 h 4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127" h="475299">
                <a:moveTo>
                  <a:pt x="214128" y="475299"/>
                </a:moveTo>
                <a:lnTo>
                  <a:pt x="0" y="475299"/>
                </a:lnTo>
                <a:lnTo>
                  <a:pt x="0" y="0"/>
                </a:lnTo>
              </a:path>
            </a:pathLst>
          </a:custGeom>
          <a:noFill/>
          <a:ln w="9517" cap="flat">
            <a:solidFill>
              <a:srgbClr val="000000"/>
            </a:solidFill>
            <a:prstDash val="solid"/>
            <a:miter/>
            <a:headEnd type="triangle"/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en-JP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BCC72C-D030-444C-B203-25825F990542}"/>
              </a:ext>
            </a:extLst>
          </p:cNvPr>
          <p:cNvCxnSpPr>
            <a:cxnSpLocks/>
          </p:cNvCxnSpPr>
          <p:nvPr/>
        </p:nvCxnSpPr>
        <p:spPr>
          <a:xfrm>
            <a:off x="4031929" y="3155944"/>
            <a:ext cx="0" cy="4204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4">
            <a:extLst>
              <a:ext uri="{FF2B5EF4-FFF2-40B4-BE49-F238E27FC236}">
                <a16:creationId xmlns:a16="http://schemas.microsoft.com/office/drawing/2014/main" id="{7F630497-54A9-B647-BC80-A51E2DFCB7C8}"/>
              </a:ext>
            </a:extLst>
          </p:cNvPr>
          <p:cNvSpPr/>
          <p:nvPr/>
        </p:nvSpPr>
        <p:spPr>
          <a:xfrm>
            <a:off x="3344939" y="6095515"/>
            <a:ext cx="1437608" cy="366783"/>
          </a:xfrm>
          <a:custGeom>
            <a:avLst/>
            <a:gdLst>
              <a:gd name="connsiteX0" fmla="*/ 0 w 3140542"/>
              <a:gd name="connsiteY0" fmla="*/ 0 h 380239"/>
              <a:gd name="connsiteX1" fmla="*/ 3140543 w 3140542"/>
              <a:gd name="connsiteY1" fmla="*/ 0 h 380239"/>
              <a:gd name="connsiteX2" fmla="*/ 3140543 w 3140542"/>
              <a:gd name="connsiteY2" fmla="*/ 380240 h 380239"/>
              <a:gd name="connsiteX3" fmla="*/ 0 w 3140542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42" h="380239">
                <a:moveTo>
                  <a:pt x="0" y="0"/>
                </a:moveTo>
                <a:lnTo>
                  <a:pt x="3140543" y="0"/>
                </a:lnTo>
                <a:lnTo>
                  <a:pt x="3140543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000000"/>
            </a:solidFill>
            <a:prstDash val="solid"/>
            <a:miter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dirty="0"/>
              <a:t>Kata agent</a:t>
            </a:r>
            <a:endParaRPr lang="en-JP"/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D89BF5A2-0983-61AE-BBBF-18FDA19C36C9}"/>
              </a:ext>
            </a:extLst>
          </p:cNvPr>
          <p:cNvSpPr/>
          <p:nvPr/>
        </p:nvSpPr>
        <p:spPr>
          <a:xfrm>
            <a:off x="661327" y="5763069"/>
            <a:ext cx="1512644" cy="717306"/>
          </a:xfrm>
          <a:prstGeom prst="cloudCallout">
            <a:avLst>
              <a:gd name="adj1" fmla="val -35551"/>
              <a:gd name="adj2" fmla="val 381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>
                <a:solidFill>
                  <a:schemeClr val="tx1"/>
                </a:solidFill>
              </a:rPr>
              <a:t>Cloud Endpoint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EDFFE2-48D5-2038-2EA1-E67CBE851417}"/>
              </a:ext>
            </a:extLst>
          </p:cNvPr>
          <p:cNvSpPr txBox="1"/>
          <p:nvPr/>
        </p:nvSpPr>
        <p:spPr>
          <a:xfrm>
            <a:off x="2895669" y="3642053"/>
            <a:ext cx="2396810" cy="253916"/>
          </a:xfrm>
          <a:custGeom>
            <a:avLst/>
            <a:gdLst>
              <a:gd name="connsiteX0" fmla="*/ 0 w 2396810"/>
              <a:gd name="connsiteY0" fmla="*/ 0 h 253916"/>
              <a:gd name="connsiteX1" fmla="*/ 599203 w 2396810"/>
              <a:gd name="connsiteY1" fmla="*/ 0 h 253916"/>
              <a:gd name="connsiteX2" fmla="*/ 1174437 w 2396810"/>
              <a:gd name="connsiteY2" fmla="*/ 0 h 253916"/>
              <a:gd name="connsiteX3" fmla="*/ 1797608 w 2396810"/>
              <a:gd name="connsiteY3" fmla="*/ 0 h 253916"/>
              <a:gd name="connsiteX4" fmla="*/ 2396810 w 2396810"/>
              <a:gd name="connsiteY4" fmla="*/ 0 h 253916"/>
              <a:gd name="connsiteX5" fmla="*/ 2396810 w 2396810"/>
              <a:gd name="connsiteY5" fmla="*/ 253916 h 253916"/>
              <a:gd name="connsiteX6" fmla="*/ 1869512 w 2396810"/>
              <a:gd name="connsiteY6" fmla="*/ 253916 h 253916"/>
              <a:gd name="connsiteX7" fmla="*/ 1342214 w 2396810"/>
              <a:gd name="connsiteY7" fmla="*/ 253916 h 253916"/>
              <a:gd name="connsiteX8" fmla="*/ 790947 w 2396810"/>
              <a:gd name="connsiteY8" fmla="*/ 253916 h 253916"/>
              <a:gd name="connsiteX9" fmla="*/ 0 w 2396810"/>
              <a:gd name="connsiteY9" fmla="*/ 253916 h 253916"/>
              <a:gd name="connsiteX10" fmla="*/ 0 w 2396810"/>
              <a:gd name="connsiteY10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6810" h="253916" extrusionOk="0">
                <a:moveTo>
                  <a:pt x="0" y="0"/>
                </a:moveTo>
                <a:cubicBezTo>
                  <a:pt x="124064" y="29076"/>
                  <a:pt x="354121" y="29531"/>
                  <a:pt x="599203" y="0"/>
                </a:cubicBezTo>
                <a:cubicBezTo>
                  <a:pt x="844285" y="-29531"/>
                  <a:pt x="941997" y="-8023"/>
                  <a:pt x="1174437" y="0"/>
                </a:cubicBezTo>
                <a:cubicBezTo>
                  <a:pt x="1406877" y="8023"/>
                  <a:pt x="1587091" y="-11627"/>
                  <a:pt x="1797608" y="0"/>
                </a:cubicBezTo>
                <a:cubicBezTo>
                  <a:pt x="2008125" y="11627"/>
                  <a:pt x="2221849" y="19348"/>
                  <a:pt x="2396810" y="0"/>
                </a:cubicBezTo>
                <a:cubicBezTo>
                  <a:pt x="2401058" y="55067"/>
                  <a:pt x="2384346" y="203121"/>
                  <a:pt x="2396810" y="253916"/>
                </a:cubicBezTo>
                <a:cubicBezTo>
                  <a:pt x="2164722" y="240501"/>
                  <a:pt x="2095998" y="248222"/>
                  <a:pt x="1869512" y="253916"/>
                </a:cubicBezTo>
                <a:cubicBezTo>
                  <a:pt x="1643026" y="259610"/>
                  <a:pt x="1560671" y="250254"/>
                  <a:pt x="1342214" y="253916"/>
                </a:cubicBezTo>
                <a:cubicBezTo>
                  <a:pt x="1123757" y="257578"/>
                  <a:pt x="1059309" y="253729"/>
                  <a:pt x="790947" y="253916"/>
                </a:cubicBezTo>
                <a:cubicBezTo>
                  <a:pt x="522585" y="254103"/>
                  <a:pt x="394998" y="273792"/>
                  <a:pt x="0" y="253916"/>
                </a:cubicBezTo>
                <a:cubicBezTo>
                  <a:pt x="-12582" y="160252"/>
                  <a:pt x="9994" y="10657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JP" sz="105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/run/peerpod/12345/agent.ttrpc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FD3036-6C40-4905-4C0A-3672A30C93D9}"/>
              </a:ext>
            </a:extLst>
          </p:cNvPr>
          <p:cNvSpPr txBox="1"/>
          <p:nvPr/>
        </p:nvSpPr>
        <p:spPr>
          <a:xfrm>
            <a:off x="551889" y="3649803"/>
            <a:ext cx="2249334" cy="253916"/>
          </a:xfrm>
          <a:custGeom>
            <a:avLst/>
            <a:gdLst>
              <a:gd name="connsiteX0" fmla="*/ 0 w 2249334"/>
              <a:gd name="connsiteY0" fmla="*/ 0 h 253916"/>
              <a:gd name="connsiteX1" fmla="*/ 539840 w 2249334"/>
              <a:gd name="connsiteY1" fmla="*/ 0 h 253916"/>
              <a:gd name="connsiteX2" fmla="*/ 1034694 w 2249334"/>
              <a:gd name="connsiteY2" fmla="*/ 0 h 253916"/>
              <a:gd name="connsiteX3" fmla="*/ 1642014 w 2249334"/>
              <a:gd name="connsiteY3" fmla="*/ 0 h 253916"/>
              <a:gd name="connsiteX4" fmla="*/ 2249334 w 2249334"/>
              <a:gd name="connsiteY4" fmla="*/ 0 h 253916"/>
              <a:gd name="connsiteX5" fmla="*/ 2249334 w 2249334"/>
              <a:gd name="connsiteY5" fmla="*/ 253916 h 253916"/>
              <a:gd name="connsiteX6" fmla="*/ 1731987 w 2249334"/>
              <a:gd name="connsiteY6" fmla="*/ 253916 h 253916"/>
              <a:gd name="connsiteX7" fmla="*/ 1214640 w 2249334"/>
              <a:gd name="connsiteY7" fmla="*/ 253916 h 253916"/>
              <a:gd name="connsiteX8" fmla="*/ 607320 w 2249334"/>
              <a:gd name="connsiteY8" fmla="*/ 253916 h 253916"/>
              <a:gd name="connsiteX9" fmla="*/ 0 w 2249334"/>
              <a:gd name="connsiteY9" fmla="*/ 253916 h 253916"/>
              <a:gd name="connsiteX10" fmla="*/ 0 w 2249334"/>
              <a:gd name="connsiteY10" fmla="*/ 0 h 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9334" h="253916" extrusionOk="0">
                <a:moveTo>
                  <a:pt x="0" y="0"/>
                </a:moveTo>
                <a:cubicBezTo>
                  <a:pt x="170701" y="4499"/>
                  <a:pt x="381556" y="-17069"/>
                  <a:pt x="539840" y="0"/>
                </a:cubicBezTo>
                <a:cubicBezTo>
                  <a:pt x="698124" y="17069"/>
                  <a:pt x="913578" y="10191"/>
                  <a:pt x="1034694" y="0"/>
                </a:cubicBezTo>
                <a:cubicBezTo>
                  <a:pt x="1155810" y="-10191"/>
                  <a:pt x="1416757" y="11255"/>
                  <a:pt x="1642014" y="0"/>
                </a:cubicBezTo>
                <a:cubicBezTo>
                  <a:pt x="1867271" y="-11255"/>
                  <a:pt x="2098512" y="-29385"/>
                  <a:pt x="2249334" y="0"/>
                </a:cubicBezTo>
                <a:cubicBezTo>
                  <a:pt x="2242504" y="63177"/>
                  <a:pt x="2258057" y="196784"/>
                  <a:pt x="2249334" y="253916"/>
                </a:cubicBezTo>
                <a:cubicBezTo>
                  <a:pt x="2086203" y="275672"/>
                  <a:pt x="1959720" y="249801"/>
                  <a:pt x="1731987" y="253916"/>
                </a:cubicBezTo>
                <a:cubicBezTo>
                  <a:pt x="1504254" y="258031"/>
                  <a:pt x="1444306" y="261673"/>
                  <a:pt x="1214640" y="253916"/>
                </a:cubicBezTo>
                <a:cubicBezTo>
                  <a:pt x="984974" y="246159"/>
                  <a:pt x="758813" y="278099"/>
                  <a:pt x="607320" y="253916"/>
                </a:cubicBezTo>
                <a:cubicBezTo>
                  <a:pt x="455827" y="229733"/>
                  <a:pt x="278005" y="251355"/>
                  <a:pt x="0" y="253916"/>
                </a:cubicBezTo>
                <a:cubicBezTo>
                  <a:pt x="-6530" y="198793"/>
                  <a:pt x="130" y="8314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/run/peerpod/hypervisor.sock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57EB71C8-93BB-F1E6-3A94-A9B8027093BB}"/>
              </a:ext>
            </a:extLst>
          </p:cNvPr>
          <p:cNvSpPr/>
          <p:nvPr/>
        </p:nvSpPr>
        <p:spPr>
          <a:xfrm>
            <a:off x="657110" y="4253173"/>
            <a:ext cx="4415821" cy="605731"/>
          </a:xfrm>
          <a:custGeom>
            <a:avLst/>
            <a:gdLst>
              <a:gd name="connsiteX0" fmla="*/ 0 w 3140542"/>
              <a:gd name="connsiteY0" fmla="*/ 0 h 380239"/>
              <a:gd name="connsiteX1" fmla="*/ 3140543 w 3140542"/>
              <a:gd name="connsiteY1" fmla="*/ 0 h 380239"/>
              <a:gd name="connsiteX2" fmla="*/ 3140543 w 3140542"/>
              <a:gd name="connsiteY2" fmla="*/ 380240 h 380239"/>
              <a:gd name="connsiteX3" fmla="*/ 0 w 3140542"/>
              <a:gd name="connsiteY3" fmla="*/ 380240 h 38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42" h="380239">
                <a:moveTo>
                  <a:pt x="0" y="0"/>
                </a:moveTo>
                <a:lnTo>
                  <a:pt x="3140543" y="0"/>
                </a:lnTo>
                <a:lnTo>
                  <a:pt x="3140543" y="380240"/>
                </a:lnTo>
                <a:lnTo>
                  <a:pt x="0" y="380240"/>
                </a:lnTo>
                <a:close/>
              </a:path>
            </a:pathLst>
          </a:custGeom>
          <a:solidFill>
            <a:srgbClr val="FFFFFF"/>
          </a:solidFill>
          <a:ln w="9517" cap="flat">
            <a:solidFill>
              <a:srgbClr val="000000"/>
            </a:solidFill>
            <a:prstDash val="solid"/>
            <a:miter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dirty="0"/>
              <a:t>Cloud API adaptor</a:t>
            </a:r>
            <a:endParaRPr lang="en-JP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788893-BE4E-0334-5CE6-D62C5ECC7370}"/>
              </a:ext>
            </a:extLst>
          </p:cNvPr>
          <p:cNvCxnSpPr>
            <a:cxnSpLocks/>
          </p:cNvCxnSpPr>
          <p:nvPr/>
        </p:nvCxnSpPr>
        <p:spPr>
          <a:xfrm flipV="1">
            <a:off x="3540230" y="3913474"/>
            <a:ext cx="0" cy="34834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1239E7A-0041-09AA-8DD4-74CA24136991}"/>
              </a:ext>
            </a:extLst>
          </p:cNvPr>
          <p:cNvSpPr/>
          <p:nvPr/>
        </p:nvSpPr>
        <p:spPr>
          <a:xfrm>
            <a:off x="2270503" y="3904356"/>
            <a:ext cx="1555367" cy="366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Create Unix domain socket per shim</a:t>
            </a:r>
            <a:endParaRPr lang="en-JP" sz="1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49C07B-865E-E64C-6D90-623EEFD3A1DF}"/>
              </a:ext>
            </a:extLst>
          </p:cNvPr>
          <p:cNvSpPr/>
          <p:nvPr/>
        </p:nvSpPr>
        <p:spPr>
          <a:xfrm>
            <a:off x="4084758" y="3222494"/>
            <a:ext cx="1252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Agent API calls</a:t>
            </a:r>
            <a:endParaRPr lang="en-JP" sz="1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1C7230-06D9-2AA7-F34E-A08009BF2565}"/>
              </a:ext>
            </a:extLst>
          </p:cNvPr>
          <p:cNvCxnSpPr>
            <a:cxnSpLocks/>
          </p:cNvCxnSpPr>
          <p:nvPr/>
        </p:nvCxnSpPr>
        <p:spPr>
          <a:xfrm>
            <a:off x="4031929" y="3961902"/>
            <a:ext cx="0" cy="20572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EEE512F-7FC3-3190-FABF-D4AB002073D5}"/>
              </a:ext>
            </a:extLst>
          </p:cNvPr>
          <p:cNvSpPr/>
          <p:nvPr/>
        </p:nvSpPr>
        <p:spPr>
          <a:xfrm>
            <a:off x="4031444" y="5174468"/>
            <a:ext cx="1792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Agent API calls forwarded by Cloud API adaptor</a:t>
            </a:r>
            <a:endParaRPr lang="en-JP" sz="1100"/>
          </a:p>
        </p:txBody>
      </p:sp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0DBCA1D8-5CD4-ADF4-B6C5-5783D15F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14" y="2924529"/>
            <a:ext cx="4020483" cy="232808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D1CFD47-B71D-894E-8498-6BB5B09A3834}"/>
              </a:ext>
            </a:extLst>
          </p:cNvPr>
          <p:cNvSpPr/>
          <p:nvPr/>
        </p:nvSpPr>
        <p:spPr>
          <a:xfrm>
            <a:off x="6392612" y="4875466"/>
            <a:ext cx="1883343" cy="167050"/>
          </a:xfrm>
          <a:custGeom>
            <a:avLst/>
            <a:gdLst>
              <a:gd name="connsiteX0" fmla="*/ 0 w 1883343"/>
              <a:gd name="connsiteY0" fmla="*/ 0 h 167050"/>
              <a:gd name="connsiteX1" fmla="*/ 608948 w 1883343"/>
              <a:gd name="connsiteY1" fmla="*/ 0 h 167050"/>
              <a:gd name="connsiteX2" fmla="*/ 1180228 w 1883343"/>
              <a:gd name="connsiteY2" fmla="*/ 0 h 167050"/>
              <a:gd name="connsiteX3" fmla="*/ 1883343 w 1883343"/>
              <a:gd name="connsiteY3" fmla="*/ 0 h 167050"/>
              <a:gd name="connsiteX4" fmla="*/ 1883343 w 1883343"/>
              <a:gd name="connsiteY4" fmla="*/ 167050 h 167050"/>
              <a:gd name="connsiteX5" fmla="*/ 1293229 w 1883343"/>
              <a:gd name="connsiteY5" fmla="*/ 167050 h 167050"/>
              <a:gd name="connsiteX6" fmla="*/ 627781 w 1883343"/>
              <a:gd name="connsiteY6" fmla="*/ 167050 h 167050"/>
              <a:gd name="connsiteX7" fmla="*/ 0 w 1883343"/>
              <a:gd name="connsiteY7" fmla="*/ 167050 h 167050"/>
              <a:gd name="connsiteX8" fmla="*/ 0 w 1883343"/>
              <a:gd name="connsiteY8" fmla="*/ 0 h 1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3343" h="167050" extrusionOk="0">
                <a:moveTo>
                  <a:pt x="0" y="0"/>
                </a:moveTo>
                <a:cubicBezTo>
                  <a:pt x="129153" y="8522"/>
                  <a:pt x="423213" y="16188"/>
                  <a:pt x="608948" y="0"/>
                </a:cubicBezTo>
                <a:cubicBezTo>
                  <a:pt x="794683" y="-16188"/>
                  <a:pt x="971871" y="-7747"/>
                  <a:pt x="1180228" y="0"/>
                </a:cubicBezTo>
                <a:cubicBezTo>
                  <a:pt x="1388585" y="7747"/>
                  <a:pt x="1699198" y="4799"/>
                  <a:pt x="1883343" y="0"/>
                </a:cubicBezTo>
                <a:cubicBezTo>
                  <a:pt x="1876378" y="43359"/>
                  <a:pt x="1891286" y="88261"/>
                  <a:pt x="1883343" y="167050"/>
                </a:cubicBezTo>
                <a:cubicBezTo>
                  <a:pt x="1700882" y="191065"/>
                  <a:pt x="1487162" y="179997"/>
                  <a:pt x="1293229" y="167050"/>
                </a:cubicBezTo>
                <a:cubicBezTo>
                  <a:pt x="1099296" y="154103"/>
                  <a:pt x="865391" y="168226"/>
                  <a:pt x="627781" y="167050"/>
                </a:cubicBezTo>
                <a:cubicBezTo>
                  <a:pt x="390171" y="165874"/>
                  <a:pt x="137714" y="184913"/>
                  <a:pt x="0" y="167050"/>
                </a:cubicBezTo>
                <a:cubicBezTo>
                  <a:pt x="7127" y="121075"/>
                  <a:pt x="-4117" y="67197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4418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146FBE-E565-8F9E-81D8-56F9B67A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33" y="294289"/>
            <a:ext cx="3928008" cy="1325563"/>
          </a:xfrm>
        </p:spPr>
        <p:txBody>
          <a:bodyPr/>
          <a:lstStyle/>
          <a:p>
            <a:r>
              <a:rPr lang="en-US" dirty="0"/>
              <a:t>Cloud providers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03514-F19A-B95A-1EF9-886CD6D08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033" y="1619852"/>
            <a:ext cx="5930596" cy="3442005"/>
          </a:xfrm>
        </p:spPr>
        <p:txBody>
          <a:bodyPr/>
          <a:lstStyle/>
          <a:p>
            <a:r>
              <a:rPr lang="en-US" dirty="0"/>
              <a:t>Cloud API Adaptor can support multiple cloud providers</a:t>
            </a:r>
          </a:p>
          <a:p>
            <a:pPr lvl="1"/>
            <a:r>
              <a:rPr lang="en-US" dirty="0"/>
              <a:t>Using the remote hypervisor support</a:t>
            </a:r>
          </a:p>
          <a:p>
            <a:pPr lvl="1"/>
            <a:r>
              <a:rPr lang="en-US" dirty="0"/>
              <a:t>No need to change kata shim to support new cloud providers </a:t>
            </a:r>
          </a:p>
          <a:p>
            <a:r>
              <a:rPr lang="en-US" dirty="0"/>
              <a:t>Each cloud provider driver needs to implement the Provider interface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131F6D-19E6-0EFD-2158-A0E99BE73D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966" b="37905"/>
          <a:stretch/>
        </p:blipFill>
        <p:spPr>
          <a:xfrm>
            <a:off x="6095999" y="131004"/>
            <a:ext cx="5799967" cy="51040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BD6305-A42E-8242-B8A3-932E1F4E6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197"/>
          <a:stretch/>
        </p:blipFill>
        <p:spPr>
          <a:xfrm>
            <a:off x="0" y="5281499"/>
            <a:ext cx="12192000" cy="15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1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FBD5-2A58-7CCB-9F96-8307F39C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27" y="237248"/>
            <a:ext cx="11596240" cy="58705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Pod VM initialization config data are passed via cloud-</a:t>
            </a:r>
            <a:r>
              <a:rPr lang="en-US" sz="3600" dirty="0" err="1"/>
              <a:t>init</a:t>
            </a:r>
            <a:r>
              <a:rPr lang="en-US" sz="3600" dirty="0"/>
              <a:t> </a:t>
            </a:r>
            <a:r>
              <a:rPr lang="en-US" sz="3600" dirty="0" err="1"/>
              <a:t>userdata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431B-B3BC-61C1-D75E-3EA533EC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32932"/>
            <a:ext cx="6324600" cy="30310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/>
              <a:t>Each cloud provider driver passes the config data to cloud API as </a:t>
            </a:r>
            <a:r>
              <a:rPr lang="en-US" sz="2000" dirty="0" err="1"/>
              <a:t>userdata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 err="1"/>
              <a:t>Userdata</a:t>
            </a:r>
            <a:r>
              <a:rPr lang="en-US" sz="2000" dirty="0"/>
              <a:t> is available via a config drive or instance metadata service (IMDS) in a created pod VM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/>
              <a:t>Cloud-</a:t>
            </a:r>
            <a:r>
              <a:rPr lang="en-US" sz="2000" dirty="0" err="1"/>
              <a:t>init</a:t>
            </a:r>
            <a:r>
              <a:rPr lang="en-US" sz="2000" dirty="0"/>
              <a:t> retrieves the </a:t>
            </a:r>
            <a:r>
              <a:rPr lang="en-US" sz="2000" dirty="0" err="1"/>
              <a:t>userdata</a:t>
            </a:r>
            <a:r>
              <a:rPr lang="en-US" sz="2000" dirty="0"/>
              <a:t> and generates a config file for agent-protocol-forwarder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EF231-5557-3396-4A7A-CC94FD33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3" y="1032932"/>
            <a:ext cx="5418667" cy="270428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89F9C26-FA08-338A-7918-7BEAD155E777}"/>
              </a:ext>
            </a:extLst>
          </p:cNvPr>
          <p:cNvGrpSpPr/>
          <p:nvPr/>
        </p:nvGrpSpPr>
        <p:grpSpPr>
          <a:xfrm>
            <a:off x="375627" y="4356999"/>
            <a:ext cx="7787822" cy="2405335"/>
            <a:chOff x="104694" y="3535732"/>
            <a:chExt cx="7787822" cy="24053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1A6E98-4C22-17FF-A3C9-FD4A9698B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694" y="3535732"/>
              <a:ext cx="7772400" cy="11976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6159409-E387-8C63-463A-6537CAF10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116" y="4743381"/>
              <a:ext cx="7772400" cy="11976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9E880E-D20A-9614-46F0-02BE366A1C56}"/>
              </a:ext>
            </a:extLst>
          </p:cNvPr>
          <p:cNvSpPr txBox="1"/>
          <p:nvPr/>
        </p:nvSpPr>
        <p:spPr>
          <a:xfrm>
            <a:off x="160867" y="39200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Cloud VPC API</a:t>
            </a:r>
          </a:p>
        </p:txBody>
      </p:sp>
    </p:spTree>
    <p:extLst>
      <p:ext uri="{BB962C8B-B14F-4D97-AF65-F5344CB8AC3E}">
        <p14:creationId xmlns:p14="http://schemas.microsoft.com/office/powerpoint/2010/main" val="218722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1595</Words>
  <Application>Microsoft Macintosh PowerPoint</Application>
  <PresentationFormat>Widescreen</PresentationFormat>
  <Paragraphs>318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游ゴシック</vt:lpstr>
      <vt:lpstr>Arial</vt:lpstr>
      <vt:lpstr>Calibri</vt:lpstr>
      <vt:lpstr>Calibri Light</vt:lpstr>
      <vt:lpstr>Consolas</vt:lpstr>
      <vt:lpstr>Courier New</vt:lpstr>
      <vt:lpstr>IBM Plex Sans</vt:lpstr>
      <vt:lpstr>Office Theme</vt:lpstr>
      <vt:lpstr>CoCo Tech Talk Sessions Cloud API Adaptor Deep Dive and History  Yohei Ueda</vt:lpstr>
      <vt:lpstr>Peer Pod VM architecture</vt:lpstr>
      <vt:lpstr>Peer Pod VM - History</vt:lpstr>
      <vt:lpstr>High-level architecture of Cloud API adaptor</vt:lpstr>
      <vt:lpstr>Necessary enhancements in Kata shim to support peer pod VMs</vt:lpstr>
      <vt:lpstr>Remote hypervisor driver in kata shim</vt:lpstr>
      <vt:lpstr>Unix Domain Socket as an agent socket type in kata shim</vt:lpstr>
      <vt:lpstr>Cloud providers</vt:lpstr>
      <vt:lpstr>Pod VM initialization config data are passed via cloud-init userdata</vt:lpstr>
      <vt:lpstr>Two types of tunnels between a worker node VM and a peer pod VM</vt:lpstr>
      <vt:lpstr>Agent protocol forwarder for kata agent</vt:lpstr>
      <vt:lpstr>Agent API request manipulation by cloud-api-adaptor and agent-protocol-forwarder</vt:lpstr>
      <vt:lpstr>[Original Kubernetes] Pod network configuration for runc pods</vt:lpstr>
      <vt:lpstr>[Original Kata] Pod network configuration for Kata container pods</vt:lpstr>
      <vt:lpstr>[Our approach] Pod network configuration for Peer-Pod VM</vt:lpstr>
      <vt:lpstr>Encapsulation options for pod network tunnels</vt:lpstr>
      <vt:lpstr>Volumes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Enhancement in Kata shim and agent to support peer pod VMs</dc:title>
  <dc:creator>Yohei Ueda</dc:creator>
  <cp:lastModifiedBy>Yohei Ueda</cp:lastModifiedBy>
  <cp:revision>401</cp:revision>
  <dcterms:created xsi:type="dcterms:W3CDTF">2021-11-08T04:55:10Z</dcterms:created>
  <dcterms:modified xsi:type="dcterms:W3CDTF">2024-03-28T06:43:38Z</dcterms:modified>
</cp:coreProperties>
</file>