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6"/>
    <p:restoredTop sz="96327"/>
  </p:normalViewPr>
  <p:slideViewPr>
    <p:cSldViewPr snapToGrid="0">
      <p:cViewPr varScale="1">
        <p:scale>
          <a:sx n="134" d="100"/>
          <a:sy n="134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C4AA-3A1E-4C43-9F20-A9DDDDA66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DE410-2E0F-06D1-0456-64D87E9B7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330A-44C8-E512-5F15-67C79DC8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B15D-26D9-DBEF-472A-73DF3D51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29E5-592E-5E28-3735-5099EAF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45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757C-F9D5-524C-4164-CC0E7075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A8E0-803F-B746-1C9E-60350E26E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D186-0BFE-98E7-766B-0E8540F1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D8C8-6750-B1B4-BDC0-17DEB50D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C6C3-F8FD-04AD-53DB-2644786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995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11733-80AA-7927-D22D-D4A98FDB3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EEAE-4460-0DB9-CBC9-8476A268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2810-4EA9-68A5-4C2E-72317C8C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E610-FA6D-F0EE-F42D-5445C37C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9EC0-710B-3DBD-5423-A93577B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306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63E-AB08-CD7A-9B8E-A03C661D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E615-E458-E11E-162E-2619F4E9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E471-A928-E001-4CE2-4A9B7915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4AEB-B165-BA4E-87F8-49540543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38DB-5DEF-FBF3-5272-8BDC1267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06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954E-F99E-4202-6899-F43D3409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74DA5-07B2-DE7B-B855-4527841D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6111-B6E8-1F24-4DE1-6204DE73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3866-1330-EB06-CEAF-5E320949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40C3-37B3-AE27-3DD7-2F6483F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3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3EEE-9BA4-7D53-38ED-0ABF98C4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7DEF-3F4A-850B-F0EB-524B943F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8D451-69AE-0E76-1FAC-C230EE27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21894-AE21-664F-94B8-6CAABD96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770D-A12E-D195-91BB-AC23E67A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1C631-E57B-9643-04E8-C8AED3D6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80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547F-EE0E-CEBD-CB3A-8603B45E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740C3-8300-698A-92C5-F6DF91419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17903-BB5E-D9FF-0ECC-0DC82B23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92814-6719-C7AB-A784-24FAF8008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30AA-1B60-9C17-E5C0-B48F2D117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7E7B-E1F3-6FC2-0102-4C0F7C5A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7B1AA-B801-9C3F-B0B9-116AC9F0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C6726-4FA3-D4A2-1EDC-C8E0811E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96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9000-B7BC-2E6F-B0F1-9E3F3CFC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BFFB5-E58B-8054-427C-3C0E312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D4472-D69A-6B05-8D0F-B2A2E351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E3911-B33E-B2B6-951E-987D0610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792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62A4B-6166-899B-3BD7-5274F595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1F4BD-AAD4-D8E5-9C81-C939A226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218AE-417F-A9B2-E70C-0F78D40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168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1497-F6E1-EFD5-BCAC-167F43C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C0C9-1779-4AC5-44E7-B1719C48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C6554-AF45-C7C3-32FE-EC02AB0D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6EE1-A424-F05A-BF26-429FF66D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9702-5FFF-6E54-E533-DAD1868A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649CD-0785-55C6-81D8-EB7350AD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88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A730-A911-5B6A-CF16-EF9C1E08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6B01E-8228-A448-7E10-80257E345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2F7C8-1CFE-4F10-F96F-0C5ED9FB0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2C026-F996-AB85-DD56-02AFEEF2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4778-FD62-E735-CA1A-BB8131D8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76CF-C845-B308-FF7E-B69FADE2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2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5EE53-918A-59D7-5858-5CF4EE27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3F2C8-7FD6-34E4-5245-A8FAD120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B2BD-7C2E-64CC-2B3B-1AC5F4BC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D8C2-3803-414B-849D-BB1FE6961B8A}" type="datetimeFigureOut">
              <a:rPr lang="en-CN" smtClean="0"/>
              <a:t>2022/8/3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3F23-9D2A-A55D-9BEF-274109739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6E55-A41E-690A-2884-9BD9D8223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89A8-E5CB-494F-81B9-7BAE629AD84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935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tio/operator/blob/master/pkg/vfs/assets.gen.g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rtificate_signing_reque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voyproxy.io/docs/envoy/latest/configuration/security/secret#secret-discovery-service-s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configuration/security/secr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voyproxy.io/docs/envoy/latest/intro/arch_overview/operations/dynamic_configuration#aggregated-xds-ad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io/istio/blob/master/manifests/profiles/default.yaml#L114" TargetMode="External"/><Relationship Id="rId2" Type="http://schemas.openxmlformats.org/officeDocument/2006/relationships/hyperlink" Target="https://github.com/istio/operator/blob/master/pkg/vfs/assets.gen.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729-B71A-3C30-0D44-43BF6F594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Istio certs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0DCF6-3000-7D63-C6CA-B43C754EE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huoqif@cn.ibm.com</a:t>
            </a:r>
          </a:p>
        </p:txBody>
      </p:sp>
    </p:spTree>
    <p:extLst>
      <p:ext uri="{BB962C8B-B14F-4D97-AF65-F5344CB8AC3E}">
        <p14:creationId xmlns:p14="http://schemas.microsoft.com/office/powerpoint/2010/main" val="48616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746-68A2-DB6E-2E1C-C575BB9F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1"/>
            <a:ext cx="10515600" cy="1325563"/>
          </a:xfrm>
        </p:spPr>
        <p:txBody>
          <a:bodyPr/>
          <a:lstStyle/>
          <a:p>
            <a:r>
              <a:rPr lang="en-CN" dirty="0"/>
              <a:t>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2F05B-3D92-00CF-643C-D31DED29061A}"/>
              </a:ext>
            </a:extLst>
          </p:cNvPr>
          <p:cNvSpPr/>
          <p:nvPr/>
        </p:nvSpPr>
        <p:spPr>
          <a:xfrm>
            <a:off x="1023730" y="1620078"/>
            <a:ext cx="3130828" cy="3737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4B7DC6-3491-6F69-809E-85ADA043356B}"/>
              </a:ext>
            </a:extLst>
          </p:cNvPr>
          <p:cNvSpPr/>
          <p:nvPr/>
        </p:nvSpPr>
        <p:spPr>
          <a:xfrm>
            <a:off x="1671429" y="3559157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Installer</a:t>
            </a:r>
            <a:endParaRPr lang="en-CN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FDEE9D-DA86-50C2-7CC6-B3653725F658}"/>
              </a:ext>
            </a:extLst>
          </p:cNvPr>
          <p:cNvSpPr/>
          <p:nvPr/>
        </p:nvSpPr>
        <p:spPr>
          <a:xfrm>
            <a:off x="1671429" y="4519594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  <a:endParaRPr lang="en-CN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DE882F-48C4-D6E4-AAD0-7CA609141590}"/>
              </a:ext>
            </a:extLst>
          </p:cNvPr>
          <p:cNvSpPr/>
          <p:nvPr/>
        </p:nvSpPr>
        <p:spPr>
          <a:xfrm>
            <a:off x="1671429" y="2548596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Addon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741E2-2AED-FC0E-515E-5989ABBC9E51}"/>
              </a:ext>
            </a:extLst>
          </p:cNvPr>
          <p:cNvSpPr txBox="1"/>
          <p:nvPr/>
        </p:nvSpPr>
        <p:spPr>
          <a:xfrm>
            <a:off x="1113181" y="1709501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CN" dirty="0"/>
              <a:t>bm-operators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37A7E-1628-23B2-CFAA-697189D86CAE}"/>
              </a:ext>
            </a:extLst>
          </p:cNvPr>
          <p:cNvSpPr/>
          <p:nvPr/>
        </p:nvSpPr>
        <p:spPr>
          <a:xfrm>
            <a:off x="4802257" y="1620077"/>
            <a:ext cx="3130828" cy="3737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90FCC-B96F-DBAE-986E-C55DDE4B4606}"/>
              </a:ext>
            </a:extLst>
          </p:cNvPr>
          <p:cNvSpPr txBox="1"/>
          <p:nvPr/>
        </p:nvSpPr>
        <p:spPr>
          <a:xfrm>
            <a:off x="4863547" y="1709501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istio</a:t>
            </a:r>
            <a:r>
              <a:rPr lang="en-CN" dirty="0"/>
              <a:t>-systems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2B4F96-F05C-03F5-D080-5A7C94BC9B75}"/>
              </a:ext>
            </a:extLst>
          </p:cNvPr>
          <p:cNvSpPr/>
          <p:nvPr/>
        </p:nvSpPr>
        <p:spPr>
          <a:xfrm>
            <a:off x="5023401" y="2527406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ingress-gateway</a:t>
            </a:r>
            <a:endParaRPr lang="en-CN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95963CB-8DEF-D384-86D7-23FECAE40748}"/>
              </a:ext>
            </a:extLst>
          </p:cNvPr>
          <p:cNvSpPr/>
          <p:nvPr/>
        </p:nvSpPr>
        <p:spPr>
          <a:xfrm>
            <a:off x="5023401" y="3473238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egress-gateway</a:t>
            </a:r>
            <a:endParaRPr lang="en-CN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0DEAEEB-DA35-F6F7-F6B5-D1E8E3E930C8}"/>
              </a:ext>
            </a:extLst>
          </p:cNvPr>
          <p:cNvSpPr/>
          <p:nvPr/>
        </p:nvSpPr>
        <p:spPr>
          <a:xfrm>
            <a:off x="5023401" y="4429957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istiod(pilot)</a:t>
            </a:r>
            <a:endParaRPr lang="en-CN" dirty="0"/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53B04588-B40D-BAA2-9EE4-5574C74066B1}"/>
              </a:ext>
            </a:extLst>
          </p:cNvPr>
          <p:cNvSpPr/>
          <p:nvPr/>
        </p:nvSpPr>
        <p:spPr>
          <a:xfrm>
            <a:off x="6967330" y="3749615"/>
            <a:ext cx="834887" cy="6803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Secret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9FCA4F-BE25-C689-1BF4-B87513EDCBB3}"/>
              </a:ext>
            </a:extLst>
          </p:cNvPr>
          <p:cNvSpPr/>
          <p:nvPr/>
        </p:nvSpPr>
        <p:spPr>
          <a:xfrm>
            <a:off x="8580784" y="1620077"/>
            <a:ext cx="3130828" cy="3737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B3039-CEC3-F185-CA33-F22827D32A65}"/>
              </a:ext>
            </a:extLst>
          </p:cNvPr>
          <p:cNvSpPr txBox="1"/>
          <p:nvPr/>
        </p:nvSpPr>
        <p:spPr>
          <a:xfrm>
            <a:off x="8580783" y="1687794"/>
            <a:ext cx="20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r>
              <a:rPr lang="en-CN" dirty="0"/>
              <a:t>-namespace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110CDB-770D-89EC-0F29-0E62B0372F0C}"/>
              </a:ext>
            </a:extLst>
          </p:cNvPr>
          <p:cNvSpPr/>
          <p:nvPr/>
        </p:nvSpPr>
        <p:spPr>
          <a:xfrm>
            <a:off x="8743949" y="4116141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(sidecar)</a:t>
            </a:r>
          </a:p>
          <a:p>
            <a:pPr algn="ctr"/>
            <a:endParaRPr lang="en-CN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5AC38C-AE90-06F6-B16A-AAF34C3F972B}"/>
              </a:ext>
            </a:extLst>
          </p:cNvPr>
          <p:cNvSpPr/>
          <p:nvPr/>
        </p:nvSpPr>
        <p:spPr>
          <a:xfrm>
            <a:off x="8743949" y="2387191"/>
            <a:ext cx="1683028" cy="66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(sidecar)</a:t>
            </a:r>
          </a:p>
          <a:p>
            <a:pPr algn="ctr"/>
            <a:endParaRPr lang="en-CN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B46F376-3871-6AEC-2E52-9F05EFAC1DF5}"/>
              </a:ext>
            </a:extLst>
          </p:cNvPr>
          <p:cNvSpPr/>
          <p:nvPr/>
        </p:nvSpPr>
        <p:spPr>
          <a:xfrm>
            <a:off x="8846253" y="4627261"/>
            <a:ext cx="1053816" cy="110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</a:t>
            </a:r>
            <a:r>
              <a:rPr lang="en-CN" sz="1050" dirty="0"/>
              <a:t>rivate key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73E747-0818-0D52-A2BA-6424C969A6FA}"/>
              </a:ext>
            </a:extLst>
          </p:cNvPr>
          <p:cNvSpPr/>
          <p:nvPr/>
        </p:nvSpPr>
        <p:spPr>
          <a:xfrm>
            <a:off x="8846253" y="2861643"/>
            <a:ext cx="1053816" cy="110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</a:t>
            </a:r>
            <a:r>
              <a:rPr lang="en-CN" sz="1050" dirty="0"/>
              <a:t>rivate key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0BF3B3C-E77D-B812-2D54-FC4670E66738}"/>
              </a:ext>
            </a:extLst>
          </p:cNvPr>
          <p:cNvSpPr/>
          <p:nvPr/>
        </p:nvSpPr>
        <p:spPr>
          <a:xfrm>
            <a:off x="9966980" y="4636381"/>
            <a:ext cx="358435" cy="1265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</a:t>
            </a:r>
            <a:endParaRPr lang="en-CN" sz="105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3C7CE3-A970-8480-823B-942E20B82259}"/>
              </a:ext>
            </a:extLst>
          </p:cNvPr>
          <p:cNvSpPr/>
          <p:nvPr/>
        </p:nvSpPr>
        <p:spPr>
          <a:xfrm>
            <a:off x="10018177" y="2870763"/>
            <a:ext cx="358435" cy="1265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</a:t>
            </a:r>
            <a:endParaRPr lang="en-CN" sz="105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470F6AB-B524-EE9A-D56E-DC81DD5987C8}"/>
              </a:ext>
            </a:extLst>
          </p:cNvPr>
          <p:cNvCxnSpPr>
            <a:cxnSpLocks/>
            <a:stCxn id="20" idx="2"/>
            <a:endCxn id="29" idx="2"/>
          </p:cNvCxnSpPr>
          <p:nvPr/>
        </p:nvCxnSpPr>
        <p:spPr>
          <a:xfrm rot="5400000" flipH="1" flipV="1">
            <a:off x="7839075" y="2788756"/>
            <a:ext cx="332961" cy="4281283"/>
          </a:xfrm>
          <a:prstGeom prst="bentConnector3">
            <a:avLst>
              <a:gd name="adj1" fmla="val -113192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C34F56-B569-B5D2-B821-BA989EB1A75D}"/>
              </a:ext>
            </a:extLst>
          </p:cNvPr>
          <p:cNvSpPr txBox="1"/>
          <p:nvPr/>
        </p:nvSpPr>
        <p:spPr>
          <a:xfrm>
            <a:off x="7218016" y="5262164"/>
            <a:ext cx="71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Sign</a:t>
            </a:r>
            <a:endParaRPr lang="en-CN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766F5FD-3ABE-C0B3-8E0D-B79F460E61BB}"/>
              </a:ext>
            </a:extLst>
          </p:cNvPr>
          <p:cNvCxnSpPr>
            <a:stCxn id="9" idx="1"/>
            <a:endCxn id="27" idx="0"/>
          </p:cNvCxnSpPr>
          <p:nvPr/>
        </p:nvCxnSpPr>
        <p:spPr>
          <a:xfrm rot="10800000" flipH="1" flipV="1">
            <a:off x="8743949" y="4449101"/>
            <a:ext cx="629212" cy="178159"/>
          </a:xfrm>
          <a:prstGeom prst="curvedConnector4">
            <a:avLst>
              <a:gd name="adj1" fmla="val -36331"/>
              <a:gd name="adj2" fmla="val -315202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630C63-3223-9B5A-1C6A-B7DC7BA72556}"/>
              </a:ext>
            </a:extLst>
          </p:cNvPr>
          <p:cNvSpPr txBox="1"/>
          <p:nvPr/>
        </p:nvSpPr>
        <p:spPr>
          <a:xfrm>
            <a:off x="8742991" y="4735359"/>
            <a:ext cx="12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Self-generated</a:t>
            </a:r>
            <a:endParaRPr lang="en-CN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192D025-FE30-2ED5-C514-89B716319F2F}"/>
              </a:ext>
            </a:extLst>
          </p:cNvPr>
          <p:cNvCxnSpPr/>
          <p:nvPr/>
        </p:nvCxnSpPr>
        <p:spPr>
          <a:xfrm rot="10800000" flipH="1" flipV="1">
            <a:off x="8743949" y="2699522"/>
            <a:ext cx="629212" cy="178159"/>
          </a:xfrm>
          <a:prstGeom prst="curvedConnector4">
            <a:avLst>
              <a:gd name="adj1" fmla="val -36331"/>
              <a:gd name="adj2" fmla="val -315202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AA1548F-46D0-1A8C-8F1C-F3ABFFC94B65}"/>
              </a:ext>
            </a:extLst>
          </p:cNvPr>
          <p:cNvSpPr txBox="1"/>
          <p:nvPr/>
        </p:nvSpPr>
        <p:spPr>
          <a:xfrm>
            <a:off x="8706640" y="3006885"/>
            <a:ext cx="12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Self-generated</a:t>
            </a:r>
            <a:endParaRPr lang="en-CN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544C67D-13C0-44FF-9F41-4405B6B7CEDF}"/>
              </a:ext>
            </a:extLst>
          </p:cNvPr>
          <p:cNvSpPr/>
          <p:nvPr/>
        </p:nvSpPr>
        <p:spPr>
          <a:xfrm>
            <a:off x="5226191" y="4956887"/>
            <a:ext cx="1053816" cy="110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Root ca</a:t>
            </a:r>
            <a:endParaRPr lang="en-CN" sz="105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E0588C-36AB-D290-03A5-47F08220FA32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512943" y="4225078"/>
            <a:ext cx="0" cy="2945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2379381-7FA2-0D3A-D96F-2E77B284959D}"/>
              </a:ext>
            </a:extLst>
          </p:cNvPr>
          <p:cNvCxnSpPr>
            <a:cxnSpLocks/>
            <a:stCxn id="14" idx="1"/>
            <a:endCxn id="11" idx="1"/>
          </p:cNvCxnSpPr>
          <p:nvPr/>
        </p:nvCxnSpPr>
        <p:spPr>
          <a:xfrm rot="10800000" flipV="1">
            <a:off x="1671429" y="2881557"/>
            <a:ext cx="12700" cy="197099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3B7B1C-9B02-BE11-8035-FAFEC8B18F27}"/>
              </a:ext>
            </a:extLst>
          </p:cNvPr>
          <p:cNvSpPr/>
          <p:nvPr/>
        </p:nvSpPr>
        <p:spPr>
          <a:xfrm>
            <a:off x="10515600" y="2688564"/>
            <a:ext cx="1196012" cy="19895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4CB6C850-8694-68B7-1E91-932B1F2854D5}"/>
              </a:ext>
            </a:extLst>
          </p:cNvPr>
          <p:cNvSpPr/>
          <p:nvPr/>
        </p:nvSpPr>
        <p:spPr>
          <a:xfrm>
            <a:off x="10750826" y="3749615"/>
            <a:ext cx="834887" cy="6803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Secret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7EA91521-9AC4-EA41-5A95-08CBE8C9E923}"/>
              </a:ext>
            </a:extLst>
          </p:cNvPr>
          <p:cNvSpPr/>
          <p:nvPr/>
        </p:nvSpPr>
        <p:spPr>
          <a:xfrm>
            <a:off x="10750826" y="2792896"/>
            <a:ext cx="834887" cy="6803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ConfigMap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8232C2-791B-B92F-0973-8B03BB521EF9}"/>
              </a:ext>
            </a:extLst>
          </p:cNvPr>
          <p:cNvSpPr txBox="1"/>
          <p:nvPr/>
        </p:nvSpPr>
        <p:spPr>
          <a:xfrm>
            <a:off x="10464286" y="2437912"/>
            <a:ext cx="1591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creds to connect istiod</a:t>
            </a:r>
            <a:endParaRPr lang="en-CN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1FAEEF-3E0C-FD6D-93AF-6A71FE1F19C7}"/>
              </a:ext>
            </a:extLst>
          </p:cNvPr>
          <p:cNvSpPr txBox="1"/>
          <p:nvPr/>
        </p:nvSpPr>
        <p:spPr>
          <a:xfrm>
            <a:off x="10535615" y="3354558"/>
            <a:ext cx="1823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istio-ca-root-cert</a:t>
            </a:r>
            <a:endParaRPr lang="en-US" sz="18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2154E80-B57B-D45B-C82E-9B7A5AEB8C32}"/>
              </a:ext>
            </a:extLst>
          </p:cNvPr>
          <p:cNvSpPr txBox="1"/>
          <p:nvPr/>
        </p:nvSpPr>
        <p:spPr>
          <a:xfrm>
            <a:off x="10644808" y="4307252"/>
            <a:ext cx="122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istio-token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1193AB-721C-B99E-3B09-3316CBA7B053}"/>
              </a:ext>
            </a:extLst>
          </p:cNvPr>
          <p:cNvSpPr txBox="1"/>
          <p:nvPr/>
        </p:nvSpPr>
        <p:spPr>
          <a:xfrm>
            <a:off x="6724821" y="4308142"/>
            <a:ext cx="1511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istio-ca-secret</a:t>
            </a:r>
            <a:endParaRPr lang="en-C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7186C4-B7E1-2B22-155D-442007CBE965}"/>
              </a:ext>
            </a:extLst>
          </p:cNvPr>
          <p:cNvSpPr txBox="1"/>
          <p:nvPr/>
        </p:nvSpPr>
        <p:spPr>
          <a:xfrm>
            <a:off x="6820793" y="3109517"/>
            <a:ext cx="119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istio-token</a:t>
            </a:r>
            <a:endParaRPr lang="en-CN" dirty="0"/>
          </a:p>
        </p:txBody>
      </p:sp>
      <p:sp>
        <p:nvSpPr>
          <p:cNvPr id="103" name="Snip Single Corner Rectangle 102">
            <a:extLst>
              <a:ext uri="{FF2B5EF4-FFF2-40B4-BE49-F238E27FC236}">
                <a16:creationId xmlns:a16="http://schemas.microsoft.com/office/drawing/2014/main" id="{6E1E68C2-5636-19E1-CB31-2881FA028372}"/>
              </a:ext>
            </a:extLst>
          </p:cNvPr>
          <p:cNvSpPr/>
          <p:nvPr/>
        </p:nvSpPr>
        <p:spPr>
          <a:xfrm>
            <a:off x="6971856" y="2520195"/>
            <a:ext cx="834887" cy="68034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Secret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7060C51-B117-C5E8-B67D-5E446674CC4E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280007" y="4372336"/>
            <a:ext cx="1104766" cy="640022"/>
          </a:xfrm>
          <a:prstGeom prst="bentConnector3">
            <a:avLst>
              <a:gd name="adj1" fmla="val 99214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229788C6-B4F7-1ED4-72CA-E05276268203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 flipV="1">
            <a:off x="3354457" y="1620077"/>
            <a:ext cx="3013214" cy="3232478"/>
          </a:xfrm>
          <a:prstGeom prst="bentConnector4">
            <a:avLst>
              <a:gd name="adj1" fmla="val 32636"/>
              <a:gd name="adj2" fmla="val 12695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E7413A6E-1E00-1699-3F37-367C4688CDFF}"/>
              </a:ext>
            </a:extLst>
          </p:cNvPr>
          <p:cNvCxnSpPr>
            <a:cxnSpLocks/>
            <a:stCxn id="11" idx="2"/>
            <a:endCxn id="98" idx="2"/>
          </p:cNvCxnSpPr>
          <p:nvPr/>
        </p:nvCxnSpPr>
        <p:spPr>
          <a:xfrm rot="5400000" flipH="1" flipV="1">
            <a:off x="6631902" y="557625"/>
            <a:ext cx="508931" cy="8746850"/>
          </a:xfrm>
          <a:prstGeom prst="bentConnector3">
            <a:avLst>
              <a:gd name="adj1" fmla="val -144466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8988C5A-1659-2BA2-55DE-FC4862A2CE26}"/>
              </a:ext>
            </a:extLst>
          </p:cNvPr>
          <p:cNvSpPr txBox="1"/>
          <p:nvPr/>
        </p:nvSpPr>
        <p:spPr>
          <a:xfrm>
            <a:off x="6608337" y="4924674"/>
            <a:ext cx="264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CN" sz="1600" dirty="0"/>
              <a:t>reate if no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cacerts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0FDD8C2-4B91-9F0C-855B-82BA706C92BC}"/>
              </a:ext>
            </a:extLst>
          </p:cNvPr>
          <p:cNvCxnSpPr/>
          <p:nvPr/>
        </p:nvCxnSpPr>
        <p:spPr>
          <a:xfrm>
            <a:off x="3354457" y="4956887"/>
            <a:ext cx="166894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2C783FB-18DB-A7EB-7B2F-774977B6091C}"/>
              </a:ext>
            </a:extLst>
          </p:cNvPr>
          <p:cNvSpPr txBox="1"/>
          <p:nvPr/>
        </p:nvSpPr>
        <p:spPr>
          <a:xfrm>
            <a:off x="3278910" y="4933849"/>
            <a:ext cx="1907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Menlo" panose="020B0609030804020204" pitchFamily="49" charset="0"/>
              </a:rPr>
              <a:t>Optional</a:t>
            </a: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cacerts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72601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1383-C51D-4CF3-3E04-01EABD50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N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DAC9-9B9E-9789-B1B4-C47814BF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Istio sidecar steal secret in workload?</a:t>
            </a:r>
          </a:p>
          <a:p>
            <a:r>
              <a:rPr lang="en-CN" dirty="0"/>
              <a:t>Are the CA/token generated by istioctl/installer/operator vulnerable?</a:t>
            </a:r>
          </a:p>
          <a:p>
            <a:r>
              <a:rPr lang="en-CN" dirty="0"/>
              <a:t>Could te </a:t>
            </a:r>
            <a:r>
              <a:rPr lang="en-CN" b="1" dirty="0"/>
              <a:t>K8s Root CA </a:t>
            </a:r>
            <a:r>
              <a:rPr lang="en-CN" dirty="0"/>
              <a:t>(</a:t>
            </a:r>
            <a:r>
              <a:rPr lang="en-US" b="1" dirty="0">
                <a:solidFill>
                  <a:schemeClr val="dk1"/>
                </a:solidFill>
              </a:rPr>
              <a:t>istio-ca-root-cert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ConfigMap</a:t>
            </a:r>
            <a:r>
              <a:rPr lang="en-CN" dirty="0"/>
              <a:t>)</a:t>
            </a:r>
            <a:r>
              <a:rPr lang="en-CN" b="1" dirty="0"/>
              <a:t> </a:t>
            </a:r>
            <a:r>
              <a:rPr lang="en-CN" dirty="0"/>
              <a:t>and </a:t>
            </a:r>
            <a:r>
              <a:rPr lang="en-CN" b="1" dirty="0"/>
              <a:t>serviceAccoutToken</a:t>
            </a:r>
            <a:r>
              <a:rPr lang="en-CN" dirty="0"/>
              <a:t> be used by kube admin to communicate with istiod and make forge CSR?</a:t>
            </a:r>
          </a:p>
          <a:p>
            <a:r>
              <a:rPr lang="en-CN" dirty="0"/>
              <a:t>Could the </a:t>
            </a:r>
            <a:r>
              <a:rPr lang="en-CN" b="1" dirty="0"/>
              <a:t>root</a:t>
            </a:r>
            <a:r>
              <a:rPr lang="en-CN" dirty="0"/>
              <a:t> Signing key (</a:t>
            </a:r>
            <a:r>
              <a:rPr lang="en-US" b="1" dirty="0"/>
              <a:t>istio-ca-secret</a:t>
            </a:r>
            <a:r>
              <a:rPr lang="en-US" dirty="0"/>
              <a:t> secret</a:t>
            </a:r>
            <a:r>
              <a:rPr lang="en-CN" dirty="0"/>
              <a:t>) be hacked by kube admin in istiod?</a:t>
            </a:r>
          </a:p>
          <a:p>
            <a:r>
              <a:rPr lang="en-CN" dirty="0"/>
              <a:t>Could the Service Mesh objects be hacked by kube admin? </a:t>
            </a:r>
          </a:p>
        </p:txBody>
      </p:sp>
    </p:spTree>
    <p:extLst>
      <p:ext uri="{BB962C8B-B14F-4D97-AF65-F5344CB8AC3E}">
        <p14:creationId xmlns:p14="http://schemas.microsoft.com/office/powerpoint/2010/main" val="180741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77B8-0259-3743-15D2-DAA5F37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65E6-5E85-8DAE-EACF-86C4BC5F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Level 1 – no istio</a:t>
            </a:r>
          </a:p>
          <a:p>
            <a:r>
              <a:rPr lang="en-CN" dirty="0"/>
              <a:t>Level 2 – no secure istio</a:t>
            </a:r>
          </a:p>
          <a:p>
            <a:pPr lvl="1"/>
            <a:r>
              <a:rPr lang="en-CN" dirty="0"/>
              <a:t>We don’t rely istio mTLS, but service mesh only</a:t>
            </a:r>
          </a:p>
          <a:p>
            <a:pPr lvl="1"/>
            <a:r>
              <a:rPr lang="en-CN" dirty="0"/>
              <a:t>Encryption twice</a:t>
            </a:r>
          </a:p>
          <a:p>
            <a:r>
              <a:rPr lang="en-CN" dirty="0"/>
              <a:t>Level 3 – secure istio</a:t>
            </a:r>
          </a:p>
          <a:p>
            <a:pPr lvl="1"/>
            <a:r>
              <a:rPr lang="en-CN" dirty="0"/>
              <a:t>Secure Policy and CA etc</a:t>
            </a:r>
          </a:p>
        </p:txBody>
      </p:sp>
    </p:spTree>
    <p:extLst>
      <p:ext uri="{BB962C8B-B14F-4D97-AF65-F5344CB8AC3E}">
        <p14:creationId xmlns:p14="http://schemas.microsoft.com/office/powerpoint/2010/main" val="19659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AF2630-B4E7-8CC2-23FE-3DB4EEC1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" y="306658"/>
            <a:ext cx="12113894" cy="62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6553-0EE0-C17C-BF20-F573975C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08351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AEA1-7DB5-E06A-07BF-0A386427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9004"/>
            <a:ext cx="10515600" cy="1325563"/>
          </a:xfrm>
        </p:spPr>
        <p:txBody>
          <a:bodyPr/>
          <a:lstStyle/>
          <a:p>
            <a:r>
              <a:rPr lang="en-CN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061-D1B9-40C3-9A93-89B2FCB4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01" y="836808"/>
            <a:ext cx="4486532" cy="6021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92BBF-C5D0-0F5C-7CD6-BC3FF23F3F93}"/>
              </a:ext>
            </a:extLst>
          </p:cNvPr>
          <p:cNvSpPr txBox="1"/>
          <p:nvPr/>
        </p:nvSpPr>
        <p:spPr>
          <a:xfrm>
            <a:off x="5734833" y="1106559"/>
            <a:ext cx="6221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istiod offers a </a:t>
            </a:r>
            <a:r>
              <a:rPr lang="en-US" dirty="0" err="1"/>
              <a:t>gRPC</a:t>
            </a:r>
            <a:r>
              <a:rPr lang="en-US" dirty="0"/>
              <a:t> service to take </a:t>
            </a:r>
            <a:r>
              <a:rPr lang="en-US" dirty="0">
                <a:hlinkClick r:id="rId3"/>
              </a:rPr>
              <a:t>certificate signing requests</a:t>
            </a:r>
            <a:r>
              <a:rPr lang="en-US" dirty="0"/>
              <a:t> (CSRs).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started, the Istio agent creates the private key and CSR, and then sends the CSR with its credentials to istiod for signing.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CA in istiod validates the credentials carried in the CSR. Upon successful validation, it signs the CSR to generate the certificate.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a workload is started, Envoy requests the certificate and key from the Istio agent in the same container via the </a:t>
            </a:r>
            <a:r>
              <a:rPr lang="en-US" dirty="0">
                <a:hlinkClick r:id="rId4"/>
              </a:rPr>
              <a:t>Envoy secret discovery service (SDS)</a:t>
            </a:r>
            <a:r>
              <a:rPr lang="en-US" dirty="0"/>
              <a:t>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Istio agent sends the certificates received from istiod and the private key to Envoy via the Envoy SDS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Istio agent monitors the expiration of the workload certificate. The above process repeats periodically for certificate and key rotation.</a:t>
            </a:r>
          </a:p>
        </p:txBody>
      </p:sp>
    </p:spTree>
    <p:extLst>
      <p:ext uri="{BB962C8B-B14F-4D97-AF65-F5344CB8AC3E}">
        <p14:creationId xmlns:p14="http://schemas.microsoft.com/office/powerpoint/2010/main" val="12839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7A4D-D2BF-79BF-384D-DB4A752A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32"/>
            <a:ext cx="10515600" cy="1325563"/>
          </a:xfrm>
        </p:spPr>
        <p:txBody>
          <a:bodyPr/>
          <a:lstStyle/>
          <a:p>
            <a:r>
              <a:rPr lang="en-CN" dirty="0"/>
              <a:t>Istio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5185A-B9DA-C84F-3982-BCE207A4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33" y="840260"/>
            <a:ext cx="4525041" cy="6017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970EB-8430-9DA4-8EEB-6E082DF30F46}"/>
              </a:ext>
            </a:extLst>
          </p:cNvPr>
          <p:cNvSpPr txBox="1"/>
          <p:nvPr/>
        </p:nvSpPr>
        <p:spPr>
          <a:xfrm>
            <a:off x="7137505" y="1034678"/>
            <a:ext cx="41235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Istio agent acts as an intermediate proxy between Istiod and Envoy.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distributing workload certificates, Envoy will send </a:t>
            </a:r>
            <a:r>
              <a:rPr lang="en-US" dirty="0">
                <a:hlinkClick r:id="rId3"/>
              </a:rPr>
              <a:t>SDS</a:t>
            </a:r>
            <a:r>
              <a:rPr lang="en-US" dirty="0"/>
              <a:t> requests to the agent, causing the agent to submit a CSR to the configured CA (Istiod).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other configuration, Envoy will send </a:t>
            </a:r>
            <a:r>
              <a:rPr lang="en-US" dirty="0">
                <a:hlinkClick r:id="rId4"/>
              </a:rPr>
              <a:t>ADS</a:t>
            </a:r>
            <a:r>
              <a:rPr lang="en-US" dirty="0"/>
              <a:t> requests to the agent, which will be forwarded to the configured discovery server (Istiod).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709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53C-32BE-5037-9210-2F4C5198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3B81B-C129-BFE1-2E98-B78CF1E2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0" y="887434"/>
            <a:ext cx="5284345" cy="5532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9CDBD-992E-9EE9-57F9-F51B033406B2}"/>
              </a:ext>
            </a:extLst>
          </p:cNvPr>
          <p:cNvSpPr txBox="1"/>
          <p:nvPr/>
        </p:nvSpPr>
        <p:spPr>
          <a:xfrm>
            <a:off x="6451705" y="105650"/>
            <a:ext cx="528434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istio-agent checks </a:t>
            </a:r>
            <a:r>
              <a:rPr lang="en-US" b="1" dirty="0"/>
              <a:t>socket path</a:t>
            </a:r>
            <a:r>
              <a:rPr lang="en-US" dirty="0"/>
              <a:t> /var/run/secrets/workload-</a:t>
            </a:r>
            <a:r>
              <a:rPr lang="en-US" dirty="0" err="1"/>
              <a:t>spiffe</a:t>
            </a:r>
            <a:r>
              <a:rPr lang="en-US" dirty="0"/>
              <a:t>-</a:t>
            </a:r>
            <a:r>
              <a:rPr lang="en-US" dirty="0" err="1"/>
              <a:t>uds</a:t>
            </a:r>
            <a:r>
              <a:rPr lang="en-US" dirty="0"/>
              <a:t>/socket. If a socket is found, istio-agent will not start its own SDS Server and Envoy will be configured to use that socket as its source of cryptographic material.</a:t>
            </a:r>
          </a:p>
          <a:p>
            <a:pPr marL="342900" indent="-342900">
              <a:buAutoNum type="arabicPeriod"/>
            </a:pPr>
            <a:r>
              <a:rPr lang="en-US" dirty="0"/>
              <a:t>If a socket is not found, istio-agent then checks certificate files on the </a:t>
            </a:r>
            <a:r>
              <a:rPr lang="en-US" b="1" dirty="0"/>
              <a:t>certificate path</a:t>
            </a:r>
            <a:r>
              <a:rPr lang="en-US" dirty="0"/>
              <a:t> /var/run/secrets/workload-</a:t>
            </a:r>
            <a:r>
              <a:rPr lang="en-US" dirty="0" err="1"/>
              <a:t>spiffe</a:t>
            </a:r>
            <a:r>
              <a:rPr lang="en-US" dirty="0"/>
              <a:t>-credentials. If certificate files are found, istio-agent will start its own SDS Server, listening and serving these certificates on the defined </a:t>
            </a:r>
            <a:r>
              <a:rPr lang="en-US" b="1" dirty="0"/>
              <a:t>socket path</a:t>
            </a:r>
            <a:r>
              <a:rPr lang="en-US" dirty="0"/>
              <a:t> /var/run/secrets/workload-</a:t>
            </a:r>
            <a:r>
              <a:rPr lang="en-US" dirty="0" err="1"/>
              <a:t>spiffe</a:t>
            </a:r>
            <a:r>
              <a:rPr lang="en-US" dirty="0"/>
              <a:t>-</a:t>
            </a:r>
            <a:r>
              <a:rPr lang="en-US" dirty="0" err="1"/>
              <a:t>uds</a:t>
            </a:r>
            <a:r>
              <a:rPr lang="en-US" dirty="0"/>
              <a:t>/socket, while also keeping file watchers on them. Envoy proxy then connects to istio-agent's SDS Server through the defined socket path and gets the cryptographic materials of the certificate files served by the SDS API.</a:t>
            </a:r>
          </a:p>
          <a:p>
            <a:pPr marL="342900" indent="-342900">
              <a:buAutoNum type="arabicPeriod"/>
            </a:pPr>
            <a:r>
              <a:rPr lang="en-US" dirty="0"/>
              <a:t>If istio-agent does not find either the socket, or the certificate files in their respective paths it will start its own SDS Server using a </a:t>
            </a:r>
            <a:r>
              <a:rPr lang="en-US" dirty="0" err="1"/>
              <a:t>caClient</a:t>
            </a:r>
            <a:r>
              <a:rPr lang="en-US" dirty="0"/>
              <a:t> to connect to istiod or an external CA, to fetch cryptographic materials (Default CA Flow).</a:t>
            </a:r>
          </a:p>
        </p:txBody>
      </p:sp>
    </p:spTree>
    <p:extLst>
      <p:ext uri="{BB962C8B-B14F-4D97-AF65-F5344CB8AC3E}">
        <p14:creationId xmlns:p14="http://schemas.microsoft.com/office/powerpoint/2010/main" val="368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0235-A1A5-0892-DE76-FFFCE4A3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Default 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64B7F-2DC7-6DC8-9109-3D9A636D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42" y="0"/>
            <a:ext cx="4891505" cy="6734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A9F9B-ABBB-E3E7-6762-06A688E1857B}"/>
              </a:ext>
            </a:extLst>
          </p:cNvPr>
          <p:cNvSpPr txBox="1"/>
          <p:nvPr/>
        </p:nvSpPr>
        <p:spPr>
          <a:xfrm>
            <a:off x="298174" y="948690"/>
            <a:ext cx="70676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First, the request is handled by the SDS server. This is an intermediate translation layer exposing the </a:t>
            </a:r>
            <a:r>
              <a:rPr lang="en-US" dirty="0" err="1"/>
              <a:t>SecretManager</a:t>
            </a:r>
            <a:r>
              <a:rPr lang="en-US" dirty="0"/>
              <a:t> to Envoy, for each resource requested by Envoy, the SDS server will call </a:t>
            </a:r>
            <a:r>
              <a:rPr lang="en-US" dirty="0" err="1"/>
              <a:t>SecretManager.GenerateSecret</a:t>
            </a:r>
            <a:r>
              <a:rPr lang="en-US" dirty="0"/>
              <a:t>(</a:t>
            </a:r>
            <a:r>
              <a:rPr lang="en-US" dirty="0" err="1"/>
              <a:t>resourceName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When </a:t>
            </a:r>
            <a:r>
              <a:rPr lang="en-US" dirty="0" err="1"/>
              <a:t>GenerateSecret</a:t>
            </a:r>
            <a:r>
              <a:rPr lang="en-US" dirty="0"/>
              <a:t> is called, the </a:t>
            </a:r>
            <a:r>
              <a:rPr lang="en-US" dirty="0" err="1"/>
              <a:t>SecretManager</a:t>
            </a:r>
            <a:r>
              <a:rPr lang="en-US" dirty="0"/>
              <a:t> is expected to return a new certificate. This can occur in a few ways.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default method is to sign a new certificate by calling the configured CA (Istiod).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certificate is not yet expired, the </a:t>
            </a:r>
            <a:r>
              <a:rPr lang="en-US" dirty="0" err="1"/>
              <a:t>SecretManager</a:t>
            </a:r>
            <a:r>
              <a:rPr lang="en-US" dirty="0"/>
              <a:t> also can return a cache response.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SecretManager</a:t>
            </a:r>
            <a:r>
              <a:rPr lang="en-US" dirty="0"/>
              <a:t> can also read certificates from files. When this is configured, no CA client is used.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caClient</a:t>
            </a:r>
            <a:r>
              <a:rPr lang="en-US" dirty="0"/>
              <a:t> will be configured to use either JWT or </a:t>
            </a:r>
            <a:r>
              <a:rPr lang="en-US" dirty="0" err="1"/>
              <a:t>mTLS</a:t>
            </a:r>
            <a:r>
              <a:rPr lang="en-US" dirty="0"/>
              <a:t> authentication. In k8s, which is k8s root ca: /var/run/secrets/</a:t>
            </a:r>
            <a:r>
              <a:rPr lang="en-US" dirty="0" err="1"/>
              <a:t>kubernetes.io</a:t>
            </a:r>
            <a:r>
              <a:rPr lang="en-US" dirty="0"/>
              <a:t>/</a:t>
            </a:r>
            <a:r>
              <a:rPr lang="en-US" dirty="0" err="1"/>
              <a:t>serviceaccount</a:t>
            </a:r>
            <a:r>
              <a:rPr lang="en-US" dirty="0"/>
              <a:t>/</a:t>
            </a:r>
            <a:r>
              <a:rPr lang="en-US" dirty="0" err="1"/>
              <a:t>ca.crt</a:t>
            </a:r>
            <a:r>
              <a:rPr lang="en-US" dirty="0"/>
              <a:t> and </a:t>
            </a:r>
            <a:r>
              <a:rPr lang="en-US" dirty="0" err="1"/>
              <a:t>serviceAccountToken</a:t>
            </a:r>
            <a:r>
              <a:rPr lang="en-US" dirty="0"/>
              <a:t>: /var/run/secrets/tokens/istio-token</a:t>
            </a:r>
          </a:p>
          <a:p>
            <a:pPr marL="285750" indent="-28575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+mj-lt"/>
              <a:buAutoNum type="arabicPeriod"/>
            </a:pPr>
            <a:r>
              <a:rPr lang="en-US" dirty="0" err="1"/>
              <a:t>GenerateSecret</a:t>
            </a:r>
            <a:r>
              <a:rPr lang="en-US" dirty="0"/>
              <a:t> may additionally write any signed certificates to disk, with OUTPUT_CERTS configured (don’t see it in k8s </a:t>
            </a:r>
            <a:r>
              <a:rPr lang="en-US" dirty="0" err="1"/>
              <a:t>cfg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09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0E28-5508-78C2-84C7-0B26B9D6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N" dirty="0"/>
              <a:t>XDS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081D-3DE8-C633-F204-4B828030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420130"/>
            <a:ext cx="4525041" cy="6017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44129-E577-67FB-65D0-B1F5E626D6C1}"/>
              </a:ext>
            </a:extLst>
          </p:cNvPr>
          <p:cNvSpPr txBox="1"/>
          <p:nvPr/>
        </p:nvSpPr>
        <p:spPr>
          <a:xfrm>
            <a:off x="6347262" y="557599"/>
            <a:ext cx="54880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Xds</a:t>
            </a:r>
            <a:r>
              <a:rPr lang="en-US" dirty="0"/>
              <a:t> using CA root defined by PROV_CERT, which is </a:t>
            </a:r>
            <a:r>
              <a:rPr lang="en-US" dirty="0" err="1"/>
              <a:t>configMap</a:t>
            </a:r>
            <a:r>
              <a:rPr lang="en-US" dirty="0"/>
              <a:t>: istio-ca-root-cert and mounted to var/run/secrets/istio/root-</a:t>
            </a:r>
            <a:r>
              <a:rPr lang="en-US" dirty="0" err="1"/>
              <a:t>cert.pem</a:t>
            </a:r>
            <a:r>
              <a:rPr lang="en-US" dirty="0"/>
              <a:t> in istio-proxy container to talk </a:t>
            </a:r>
            <a:r>
              <a:rPr lang="en-US" dirty="0" err="1"/>
              <a:t>withistiod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It will be rotated and updated by istiod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584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9784-28B2-EF8A-D3A8-A9E36BB7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Credentials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A964D-ACAA-51DD-C4AF-F4F2BC0DA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41171"/>
              </p:ext>
            </p:extLst>
          </p:nvPr>
        </p:nvGraphicFramePr>
        <p:xfrm>
          <a:off x="288785" y="1117672"/>
          <a:ext cx="11469205" cy="550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2">
                  <a:extLst>
                    <a:ext uri="{9D8B030D-6E8A-4147-A177-3AD203B41FA5}">
                      <a16:colId xmlns:a16="http://schemas.microsoft.com/office/drawing/2014/main" val="3563293318"/>
                    </a:ext>
                  </a:extLst>
                </a:gridCol>
                <a:gridCol w="2573242">
                  <a:extLst>
                    <a:ext uri="{9D8B030D-6E8A-4147-A177-3AD203B41FA5}">
                      <a16:colId xmlns:a16="http://schemas.microsoft.com/office/drawing/2014/main" val="2427572476"/>
                    </a:ext>
                  </a:extLst>
                </a:gridCol>
                <a:gridCol w="2399657">
                  <a:extLst>
                    <a:ext uri="{9D8B030D-6E8A-4147-A177-3AD203B41FA5}">
                      <a16:colId xmlns:a16="http://schemas.microsoft.com/office/drawing/2014/main" val="1859794423"/>
                    </a:ext>
                  </a:extLst>
                </a:gridCol>
                <a:gridCol w="2471510">
                  <a:extLst>
                    <a:ext uri="{9D8B030D-6E8A-4147-A177-3AD203B41FA5}">
                      <a16:colId xmlns:a16="http://schemas.microsoft.com/office/drawing/2014/main" val="1132113506"/>
                    </a:ext>
                  </a:extLst>
                </a:gridCol>
                <a:gridCol w="2564294">
                  <a:extLst>
                    <a:ext uri="{9D8B030D-6E8A-4147-A177-3AD203B41FA5}">
                      <a16:colId xmlns:a16="http://schemas.microsoft.com/office/drawing/2014/main" val="3777626195"/>
                    </a:ext>
                  </a:extLst>
                </a:gridCol>
              </a:tblGrid>
              <a:tr h="462650">
                <a:tc>
                  <a:txBody>
                    <a:bodyPr/>
                    <a:lstStyle/>
                    <a:p>
                      <a:r>
                        <a:rPr lang="en-CN" dirty="0"/>
                        <a:t>Server/Client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Token(s)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54756"/>
                  </a:ext>
                </a:extLst>
              </a:tr>
              <a:tr h="638622">
                <a:tc rowSpan="5">
                  <a:txBody>
                    <a:bodyPr/>
                    <a:lstStyle/>
                    <a:p>
                      <a:r>
                        <a:rPr lang="en-CN" dirty="0"/>
                        <a:t>Client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K8s Root CA</a:t>
                      </a: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Connect to Istiod XDS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ConfigMap</a:t>
                      </a:r>
                      <a:r>
                        <a:rPr lang="en-US" dirty="0"/>
                        <a:t>: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istio-ca-root-cert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/run/secrets/istio/root-</a:t>
                      </a:r>
                      <a:r>
                        <a:rPr lang="en-US" dirty="0" err="1"/>
                        <a:t>cert.pem</a:t>
                      </a:r>
                      <a:r>
                        <a:rPr 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70139"/>
                  </a:ext>
                </a:extLst>
              </a:tr>
              <a:tr h="899849">
                <a:tc vMerge="1">
                  <a:txBody>
                    <a:bodyPr/>
                    <a:lstStyle/>
                    <a:p>
                      <a:r>
                        <a:rPr lang="en-CN" dirty="0"/>
                        <a:t>Client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CN" dirty="0"/>
                        <a:t>K8s Root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Connect to Istiod SDS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ConfigMap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istio-ca-root-cert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/var/run/secrets/</a:t>
                      </a:r>
                      <a:r>
                        <a:rPr lang="en-US" dirty="0" err="1"/>
                        <a:t>kubernetes.io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serviceaccount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ca.crt</a:t>
                      </a:r>
                      <a:r>
                        <a:rPr 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10414"/>
                  </a:ext>
                </a:extLst>
              </a:tr>
              <a:tr h="629895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K8s serviceAccountToken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Connect to Istiod SDS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Secret: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istio-token/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istio-ca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/var/run/secrets/tokens/istio-token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32977"/>
                  </a:ext>
                </a:extLst>
              </a:tr>
              <a:tr h="654819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DataPlane mTLS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CN" dirty="0"/>
                        <a:t>enerated via </a:t>
                      </a:r>
                      <a:r>
                        <a:rPr lang="en-US" dirty="0"/>
                        <a:t>p</a:t>
                      </a:r>
                      <a:r>
                        <a:rPr lang="en-CN" dirty="0"/>
                        <a:t>ki tool in istio-agent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CN" dirty="0"/>
                        <a:t>n memory</a:t>
                      </a:r>
                    </a:p>
                    <a:p>
                      <a:r>
                        <a:rPr lang="en-CN" dirty="0"/>
                        <a:t>signed by istiod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77697"/>
                  </a:ext>
                </a:extLst>
              </a:tr>
              <a:tr h="629895"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Private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DataPlane mTLS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CN" dirty="0"/>
                        <a:t>enerated via </a:t>
                      </a:r>
                      <a:r>
                        <a:rPr lang="en-US" dirty="0"/>
                        <a:t>p</a:t>
                      </a:r>
                      <a:r>
                        <a:rPr lang="en-CN" dirty="0"/>
                        <a:t>ki tool in istio-agent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24124"/>
                  </a:ext>
                </a:extLst>
              </a:tr>
              <a:tr h="629895">
                <a:tc>
                  <a:txBody>
                    <a:bodyPr/>
                    <a:lstStyle/>
                    <a:p>
                      <a:r>
                        <a:rPr lang="en-CN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Signing Cert,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Root certs signing key/cert used to sign workload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Secret</a:t>
                      </a:r>
                    </a:p>
                    <a:p>
                      <a:r>
                        <a:rPr lang="en-US" dirty="0">
                          <a:hlinkClick r:id="rId2"/>
                        </a:rPr>
                        <a:t>istio-ca-secret</a:t>
                      </a:r>
                      <a:r>
                        <a:rPr lang="en-US" dirty="0"/>
                        <a:t>/ca-</a:t>
                      </a:r>
                      <a:r>
                        <a:rPr lang="en-US" dirty="0" err="1"/>
                        <a:t>cert.pem</a:t>
                      </a:r>
                      <a:r>
                        <a:rPr lang="en-US" dirty="0"/>
                        <a:t>, ca-</a:t>
                      </a:r>
                      <a:r>
                        <a:rPr lang="en-US" dirty="0" err="1"/>
                        <a:t>key.pem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Appended to self-signed certs as root certs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8026"/>
                  </a:ext>
                </a:extLst>
              </a:tr>
              <a:tr h="629895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K8s serviceAccountToken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Connet other k8s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Secret: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istio-token/istio-ca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/var/run/secrets/tokens/istio-token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7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58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9325</TotalTime>
  <Words>968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Istio certs management</vt:lpstr>
      <vt:lpstr>PowerPoint Presentation</vt:lpstr>
      <vt:lpstr>Backup</vt:lpstr>
      <vt:lpstr>Overview</vt:lpstr>
      <vt:lpstr>Istio agent</vt:lpstr>
      <vt:lpstr>CA</vt:lpstr>
      <vt:lpstr>Default CA</vt:lpstr>
      <vt:lpstr>XDS</vt:lpstr>
      <vt:lpstr>Credentials</vt:lpstr>
      <vt:lpstr>Generation</vt:lpstr>
      <vt:lpstr>Threats</vt:lpstr>
      <vt:lpstr>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Feng Huo</dc:creator>
  <cp:lastModifiedBy>Qi Feng Huo</cp:lastModifiedBy>
  <cp:revision>108</cp:revision>
  <dcterms:created xsi:type="dcterms:W3CDTF">2022-07-22T02:35:32Z</dcterms:created>
  <dcterms:modified xsi:type="dcterms:W3CDTF">2022-08-03T01:59:36Z</dcterms:modified>
</cp:coreProperties>
</file>