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65" r:id="rId5"/>
    <p:sldId id="260" r:id="rId6"/>
    <p:sldId id="257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408"/>
  </p:normalViewPr>
  <p:slideViewPr>
    <p:cSldViewPr snapToGrid="0">
      <p:cViewPr varScale="1">
        <p:scale>
          <a:sx n="104" d="100"/>
          <a:sy n="104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CBDF7-DA10-E449-80CD-76E28EDDB1BC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26CE89-0D44-1448-B783-65353E50080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41937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ibm.com/ZaaS/linuxone-confidential-containers/blob/main/investigations/architecture/attestation.md#sample-evidence-claims" TargetMode="External"/><Relationship Id="rId3" Type="http://schemas.openxmlformats.org/officeDocument/2006/relationships/hyperlink" Target="https://github.ibm.com/ZaaS/linuxone-confidential-containers/blob/main/investigations/architecture/attestation.md#create-attestation-request-on-verifier" TargetMode="External"/><Relationship Id="rId7" Type="http://schemas.openxmlformats.org/officeDocument/2006/relationships/hyperlink" Target="https://github.ibm.com/ZaaS/linuxone-confidential-containers/blob/main/investigations/architecture/attestation.md#verify-measurement-on-verifi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ibm.com/ZaaS/linuxone-confidential-containers/blob/main/investigations/architecture/attestation.md#sample-attestation-evidence" TargetMode="External"/><Relationship Id="rId5" Type="http://schemas.openxmlformats.org/officeDocument/2006/relationships/hyperlink" Target="https://github.ibm.com/ZaaS/linuxone-confidential-containers/blob/main/investigations/architecture/attestation.md#calculate-measurement-on-attester" TargetMode="External"/><Relationship Id="rId4" Type="http://schemas.openxmlformats.org/officeDocument/2006/relationships/hyperlink" Target="https://github.ibm.com/ZaaS/linuxone-confidential-containers/blob/main/investigations/architecture/attestation.md#sample-attestation-reques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The verifier generates the encrypted attestation-request based on Host Key Document(HKD), Root CA, </a:t>
            </a:r>
            <a:r>
              <a:rPr lang="en-US" dirty="0" err="1"/>
              <a:t>signing_key</a:t>
            </a:r>
            <a:r>
              <a:rPr lang="en-US" dirty="0"/>
              <a:t>, a measurement key and a nonce, the encrypted data is protected by the symmetric attestation request protection key measurement key, which is encrypted using the HKD. Refer code in </a:t>
            </a:r>
            <a:r>
              <a:rPr lang="en-US" dirty="0">
                <a:hlinkClick r:id="rId3"/>
              </a:rPr>
              <a:t>Create attestation request on verifier</a:t>
            </a:r>
            <a:r>
              <a:rPr lang="en-US" dirty="0"/>
              <a:t> and sample request in </a:t>
            </a:r>
            <a:r>
              <a:rPr lang="en-US" dirty="0">
                <a:hlinkClick r:id="rId4"/>
              </a:rPr>
              <a:t>Sample attestation request</a:t>
            </a:r>
            <a:r>
              <a:rPr lang="en-US" dirty="0"/>
              <a:t>.  https://</a:t>
            </a:r>
            <a:r>
              <a:rPr lang="en-US" dirty="0" err="1"/>
              <a:t>docs.rs</a:t>
            </a:r>
            <a:r>
              <a:rPr lang="en-US" dirty="0"/>
              <a:t>/s390_pv/0.10.0/s390_pv/attest/</a:t>
            </a:r>
            <a:r>
              <a:rPr lang="en-US" dirty="0" err="1"/>
              <a:t>struct.AttestationRequest.html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dirty="0"/>
              <a:t>Verifier sends the request to attester.</a:t>
            </a:r>
          </a:p>
          <a:p>
            <a:pPr>
              <a:buFont typeface="+mj-lt"/>
              <a:buAutoNum type="arabicPeriod"/>
            </a:pPr>
            <a:r>
              <a:rPr lang="en-US" dirty="0"/>
              <a:t>Firmware on the Attester's system decrypts the request via private HKD and calculates the evidence based on the </a:t>
            </a:r>
            <a:r>
              <a:rPr lang="en-US" dirty="0" err="1"/>
              <a:t>encrpted</a:t>
            </a:r>
            <a:r>
              <a:rPr lang="en-US" dirty="0"/>
              <a:t> part of the request (measurement key + nonce). Refer code in </a:t>
            </a:r>
            <a:r>
              <a:rPr lang="en-US" dirty="0">
                <a:hlinkClick r:id="rId5"/>
              </a:rPr>
              <a:t>Calculate measurement on attesrer</a:t>
            </a:r>
            <a:r>
              <a:rPr lang="en-US" dirty="0"/>
              <a:t> and the sample evidence in </a:t>
            </a:r>
            <a:r>
              <a:rPr lang="en-US" dirty="0">
                <a:hlinkClick r:id="rId6"/>
              </a:rPr>
              <a:t>Sample attestation evidence</a:t>
            </a:r>
            <a:r>
              <a:rPr lang="en-US" dirty="0"/>
              <a:t>. Which includes: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 err="1"/>
              <a:t>MACed</a:t>
            </a:r>
            <a:r>
              <a:rPr lang="en-US" dirty="0"/>
              <a:t> measurement.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data generated based on Firmware, include Configuration UID and HKD hash.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inject 256 bytes user-data which comes from user.</a:t>
            </a:r>
          </a:p>
          <a:p>
            <a:pPr>
              <a:buFont typeface="+mj-lt"/>
              <a:buAutoNum type="arabicPeriod"/>
            </a:pPr>
            <a:r>
              <a:rPr lang="en-US" dirty="0"/>
              <a:t>Attester send the evidence to verifier.</a:t>
            </a:r>
          </a:p>
          <a:p>
            <a:pPr>
              <a:buFont typeface="+mj-lt"/>
              <a:buAutoNum type="arabicPeriod"/>
            </a:pPr>
            <a:r>
              <a:rPr lang="en-US" dirty="0"/>
              <a:t>Verifier recalculates the evidence based on the Configuration UID, Additional data, user-data, HKD hash, measurement key and nonce. (its a HMAC-SHA512 with the measurement key as secret). Refer code in </a:t>
            </a:r>
            <a:r>
              <a:rPr lang="en-US" dirty="0">
                <a:hlinkClick r:id="rId7"/>
              </a:rPr>
              <a:t>Verify measurement on verifier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If both HMACs, the one from the Firmware and the calculated one from the verifier match, then attestation success.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Optionally check the </a:t>
            </a:r>
            <a:r>
              <a:rPr lang="en-US" dirty="0" err="1"/>
              <a:t>user_data</a:t>
            </a:r>
            <a:r>
              <a:rPr lang="en-US" dirty="0"/>
              <a:t> and </a:t>
            </a:r>
            <a:r>
              <a:rPr lang="en-US" dirty="0" err="1"/>
              <a:t>additional_data</a:t>
            </a:r>
            <a:r>
              <a:rPr lang="en-US" dirty="0"/>
              <a:t> fields. Refer </a:t>
            </a:r>
            <a:r>
              <a:rPr lang="en-US" dirty="0">
                <a:hlinkClick r:id="rId8"/>
              </a:rPr>
              <a:t>sample claims</a:t>
            </a:r>
            <a:r>
              <a:rPr lang="en-US" dirty="0"/>
              <a:t>.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6CE89-0D44-1448-B783-65353E500803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359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6A16F-ADC0-3DB4-802F-A10B441A9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1ABD4-8FCA-C915-4F15-34406A151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BC475-8120-125D-AFF3-C1951850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3C39D-5924-48A0-67A9-B158E74C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B9E4C-3679-9772-CE1D-F4B1D4B9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111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8ABE1-5D43-8056-4013-9672BC78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21BCB-AF42-2424-D6EF-E2B43E19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0CD7B-2168-6468-9CF0-A863996E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A3AAB-60B2-E263-D748-EC8517A8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32004-F2C6-7C0C-D57B-0588C73E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88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513C42-A921-9A41-901E-4E02A8241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4D657-80DC-279F-2A8D-D4F1B148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0BED9-C998-60CC-F8F5-6EA2C01D7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8A88-004D-09B9-E925-50E59A4F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0B970-7E45-AE2C-6F4D-68F1DE54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370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0C8C-4EB9-1E4A-31DB-67F639A5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47FA-3354-A1AD-0806-F64005BB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019FB-193C-2DA8-FAC4-4FA5E9E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743BD-215F-A1B3-343B-4786DCAD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5EB11-5F9B-1497-7BDA-7F56C377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71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85CF-ECB7-B900-55A5-11D8F4C3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5B7FF-AC60-7412-77CC-528B35A4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598F8-EF3C-E053-4426-C4B2E9D2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DDCD-7E62-3348-2074-12A44B73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ABCA-3816-3673-BCA7-2FE081F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520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29FC-7239-C22A-8C4C-C66FE61F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1F357-5723-B368-4410-62DE94484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7B72F-7852-733F-D48A-BE5B8928D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EBF19-5483-1347-77F3-8D9BF7673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7AC1-1E26-D7C1-4A85-80453A7D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1DD3-E3F0-9844-DC12-E41DC988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684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1B0B-3E51-A0BC-18C4-F23FA87B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14B82-0A49-F917-04BF-D017E7E37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22DE2-1B4D-5B64-2C86-E5F9BACC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07995-037B-CBAE-F9C7-4B25AF80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75B32-DF95-3497-542B-E4030AD0F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5F4C7E-EB6C-A6A5-7777-9EA2DDCB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A1471-3AC1-BA55-A73D-B31333CF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E8ED9-DE2E-9F5A-B14B-ECBD1415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5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7AE7-7284-73D7-D788-1562F3FA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52F76-FC67-507D-D78C-DE13C0B7F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C4BE0-B425-F42A-F6B2-B9F9BCB7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A13A1-3CA8-0CD6-351C-7A326D6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570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5C2DF-4001-6D10-62C6-B1665BB8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B6A50-5EF2-D552-6388-8448593C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2CD3F-52C5-986F-9863-8F08A78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554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3EFD-02CC-0A02-AB1F-7CBF46EA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ABFE-1799-E40E-1CF4-85D4332E6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AC2C2-95A3-45F8-3D37-293DFFB89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E1B-C308-760C-9687-71FEF272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2F1CB-2290-DD1B-DD54-0DE9B9A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3C0C9-DB54-28A1-A015-1A01F7FC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162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3C79-37B7-5CD9-A758-FD765136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38151-9132-0E5A-E895-5236C0E80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9E764-0A28-C691-F4B4-59C008C08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8557A-2B74-8711-2CC4-A2CABA99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419DD-1BB3-0F10-FCE1-DACE01B4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E89F2F-CA43-5364-68D6-251211C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705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36C7D-6764-6C93-66A9-07026F8D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CA11C-7540-E611-13FF-AA64125F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8EA6-657A-7E24-5FED-88D68C135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E82A7-0AEA-3C4F-B249-688782DB0338}" type="datetimeFigureOut">
              <a:rPr lang="en-CN" smtClean="0"/>
              <a:t>2024/7/17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F9B2-623F-C269-B9D0-CF967774A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8E6A-6132-A138-F199-4B6BAB988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DA385-08F0-734C-9B6A-CF5EB21C772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8053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ynnn007" TargetMode="External"/><Relationship Id="rId2" Type="http://schemas.openxmlformats.org/officeDocument/2006/relationships/hyperlink" Target="https://github.com/genjuro21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nfidential-containers/guest-components/blob/main/attestation-agent/kbs_protocol/src/client/rcar_client.rs#L181-L185" TargetMode="External"/><Relationship Id="rId2" Type="http://schemas.openxmlformats.org/officeDocument/2006/relationships/hyperlink" Target="https://github.com/confidential-containers/trustee/blob/main/kbs/src/attestation/coco/builtin.rs#L5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confidential-containers/trustee/tree/main/deps/verifier/src/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6D51-D5E0-651C-4A1F-21DBA7856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CoCo remote attestation for IBM Secure Execution (SE)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1E964-CDAE-0A62-9480-3D77C7D36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703" y="4219876"/>
            <a:ext cx="9144000" cy="1655762"/>
          </a:xfrm>
        </p:spPr>
        <p:txBody>
          <a:bodyPr/>
          <a:lstStyle/>
          <a:p>
            <a:r>
              <a:rPr lang="en-CN" dirty="0"/>
              <a:t>Qi Feng Huo (IBM)</a:t>
            </a:r>
          </a:p>
        </p:txBody>
      </p:sp>
    </p:spTree>
    <p:extLst>
      <p:ext uri="{BB962C8B-B14F-4D97-AF65-F5344CB8AC3E}">
        <p14:creationId xmlns:p14="http://schemas.microsoft.com/office/powerpoint/2010/main" val="102685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9299-09E7-C90F-118E-8C262A6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CB7A-A541-320D-9C49-A9CAA41B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8682" cy="4351338"/>
          </a:xfrm>
        </p:spPr>
        <p:txBody>
          <a:bodyPr>
            <a:normAutofit lnSpcReduction="10000"/>
          </a:bodyPr>
          <a:lstStyle/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Steffen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Eiden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 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ibmse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rust crate</a:t>
            </a:r>
          </a:p>
          <a:p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Hyounggyu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Choi 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CoCo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 CI</a:t>
            </a:r>
          </a:p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Da Li Liu, LEI LI(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genjuro214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)</a:t>
            </a:r>
          </a:p>
          <a:p>
            <a:pPr lvl="1"/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provided the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rvps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, policy guide and verified the function</a:t>
            </a:r>
          </a:p>
          <a:p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Ding(</a:t>
            </a:r>
            <a:r>
              <a:rPr lang="en-US" dirty="0">
                <a:hlinkClick r:id="rId3"/>
              </a:rPr>
              <a:t>Xynnn007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), Tobin Feldman-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Fitzthum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, Magnus </a:t>
            </a:r>
            <a:r>
              <a:rPr lang="en-US" i="0" dirty="0" err="1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Kulke</a:t>
            </a:r>
            <a:r>
              <a:rPr lang="en-US" b="0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 </a:t>
            </a:r>
          </a:p>
          <a:p>
            <a:pPr lvl="1"/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Reviewed the PRs</a:t>
            </a:r>
          </a:p>
          <a:p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James MAGOWAN, </a:t>
            </a:r>
            <a:r>
              <a:rPr lang="en-US" i="0" dirty="0">
                <a:solidFill>
                  <a:srgbClr val="1D1C1D"/>
                </a:solidFill>
                <a:effectLst/>
                <a:highlight>
                  <a:srgbClr val="F8F8F8"/>
                </a:highlight>
                <a:latin typeface="Slack-Lato"/>
              </a:rPr>
              <a:t>Steven Horsman</a:t>
            </a:r>
          </a:p>
          <a:p>
            <a:pPr lvl="1"/>
            <a:r>
              <a:rPr lang="en-US" dirty="0">
                <a:solidFill>
                  <a:srgbClr val="1D1C1D"/>
                </a:solidFill>
                <a:highlight>
                  <a:srgbClr val="F8F8F8"/>
                </a:highlight>
                <a:latin typeface="Slack-Lato"/>
              </a:rPr>
              <a:t>Coordinating IBM Z stuff</a:t>
            </a:r>
            <a:endParaRPr lang="en-CN" dirty="0">
              <a:solidFill>
                <a:srgbClr val="1D1C1D"/>
              </a:solidFill>
              <a:highlight>
                <a:srgbClr val="F8F8F8"/>
              </a:highlight>
              <a:latin typeface="Slack-Lato"/>
            </a:endParaRPr>
          </a:p>
          <a:p>
            <a:endParaRPr lang="en-US" i="0" dirty="0">
              <a:solidFill>
                <a:srgbClr val="1D1C1D"/>
              </a:solidFill>
              <a:effectLst/>
              <a:highlight>
                <a:srgbClr val="F8F8F8"/>
              </a:highlight>
              <a:latin typeface="Slack-Lato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308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A6DB-D395-5DB7-6612-A59874D1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380"/>
            <a:ext cx="10515600" cy="1325563"/>
          </a:xfrm>
        </p:spPr>
        <p:txBody>
          <a:bodyPr/>
          <a:lstStyle/>
          <a:p>
            <a:r>
              <a:rPr lang="en-CN" dirty="0"/>
              <a:t>IBM Secure Execution -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2021B-AB2E-46C3-A28B-BF772F3B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35" y="1298145"/>
            <a:ext cx="11136186" cy="483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B127-7E3D-8353-7384-A65E6E52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N" dirty="0"/>
              <a:t>IBM Secure Execution -- TEE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D90A5-26E3-824E-4FE3-8842248BA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9" y="1507525"/>
            <a:ext cx="9689316" cy="51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7D04-1851-B581-2F12-ECDFD900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IBM Secure Execution -- Attestation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F0D02-1E26-705F-9B76-AB3B57C94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37" y="1121034"/>
            <a:ext cx="10856725" cy="57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6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361-3B9D-7592-7E18-3BC5E4F3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97611" cy="1325563"/>
          </a:xfrm>
        </p:spPr>
        <p:txBody>
          <a:bodyPr/>
          <a:lstStyle/>
          <a:p>
            <a:r>
              <a:rPr lang="en-CN" dirty="0"/>
              <a:t>API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31C09-E37D-3885-C74B-66D7A4CFE3CB}"/>
              </a:ext>
            </a:extLst>
          </p:cNvPr>
          <p:cNvSpPr txBox="1"/>
          <p:nvPr/>
        </p:nvSpPr>
        <p:spPr>
          <a:xfrm>
            <a:off x="0" y="6051731"/>
            <a:ext cx="13175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hlinkClick r:id="rId2"/>
              </a:rPr>
              <a:t>https://github.com/confidential-containers/trustee/blob/main/kbs/src/attestation/coco/builtin.rs#L56</a:t>
            </a:r>
            <a:endParaRPr lang="en-CN" dirty="0"/>
          </a:p>
          <a:p>
            <a:r>
              <a:rPr lang="en-US" dirty="0">
                <a:hlinkClick r:id="rId3"/>
              </a:rPr>
              <a:t>https://github.com/confidential-containers/guest-components/blob/main/attestation-agent/kbs_protocol/src/client/rcar_client.rs#L181-L185</a:t>
            </a:r>
            <a:r>
              <a:rPr lang="en-US" dirty="0"/>
              <a:t> </a:t>
            </a:r>
            <a:endParaRPr lang="en-CN" dirty="0"/>
          </a:p>
          <a:p>
            <a:r>
              <a:rPr lang="en-C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783F8E-7328-8194-4A66-BA8C60299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274" y="1143704"/>
            <a:ext cx="6096000" cy="4889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31224-9894-FCCB-D8BB-033092F7A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939" y="0"/>
            <a:ext cx="6467061" cy="52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4CA6-5B4B-8BDE-56BE-675231B5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0924"/>
            <a:ext cx="10515600" cy="1325563"/>
          </a:xfrm>
        </p:spPr>
        <p:txBody>
          <a:bodyPr/>
          <a:lstStyle/>
          <a:p>
            <a:r>
              <a:rPr lang="en-CN" dirty="0"/>
              <a:t>IBM SE verifier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24DB6-4F66-DC87-DCFE-B347BA0E68D5}"/>
              </a:ext>
            </a:extLst>
          </p:cNvPr>
          <p:cNvSpPr txBox="1"/>
          <p:nvPr/>
        </p:nvSpPr>
        <p:spPr>
          <a:xfrm>
            <a:off x="139391" y="6488668"/>
            <a:ext cx="8502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>
                <a:hlinkClick r:id="rId2"/>
              </a:rPr>
              <a:t>https://github.com/confidential-containers/trustee/tree/main/deps/verifier/src/se</a:t>
            </a:r>
            <a:r>
              <a:rPr lang="en-C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43CF7-9EF3-238C-E5C1-DA596DE10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703" y="1757489"/>
            <a:ext cx="4844112" cy="3121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44C00-9F24-42A7-C9E9-6BE14DDDB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35" y="839067"/>
            <a:ext cx="6077968" cy="564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5801-1D0D-CD7F-66CA-79ECE27D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N" dirty="0"/>
              <a:t>Initdata &amp; Future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0927E-F400-4E9A-30C4-BE029EC9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956" y="686625"/>
            <a:ext cx="7772400" cy="58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1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9308-2F21-A6C7-A301-B8063749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578" y="2766218"/>
            <a:ext cx="2115207" cy="1325563"/>
          </a:xfrm>
        </p:spPr>
        <p:txBody>
          <a:bodyPr/>
          <a:lstStyle/>
          <a:p>
            <a:r>
              <a:rPr lang="en-C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14501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433</Words>
  <Application>Microsoft Macintosh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Slack-Lato</vt:lpstr>
      <vt:lpstr>Aptos</vt:lpstr>
      <vt:lpstr>Aptos Display</vt:lpstr>
      <vt:lpstr>Arial</vt:lpstr>
      <vt:lpstr>Office Theme</vt:lpstr>
      <vt:lpstr>CoCo remote attestation for IBM Secure Execution (SE)</vt:lpstr>
      <vt:lpstr>Thanks</vt:lpstr>
      <vt:lpstr>IBM Secure Execution - Image</vt:lpstr>
      <vt:lpstr>IBM Secure Execution -- TEE</vt:lpstr>
      <vt:lpstr>IBM Secure Execution -- Attestation</vt:lpstr>
      <vt:lpstr>API changes</vt:lpstr>
      <vt:lpstr>IBM SE verifier</vt:lpstr>
      <vt:lpstr>Initdata &amp; Future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FENG HUO</dc:creator>
  <cp:lastModifiedBy>QI FENG HUO</cp:lastModifiedBy>
  <cp:revision>48</cp:revision>
  <dcterms:created xsi:type="dcterms:W3CDTF">2024-07-16T01:52:38Z</dcterms:created>
  <dcterms:modified xsi:type="dcterms:W3CDTF">2024-07-18T00:31:52Z</dcterms:modified>
</cp:coreProperties>
</file>