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645" r:id="rId2"/>
    <p:sldId id="688" r:id="rId3"/>
    <p:sldId id="689" r:id="rId4"/>
    <p:sldId id="698" r:id="rId5"/>
    <p:sldId id="692" r:id="rId6"/>
    <p:sldId id="699" r:id="rId7"/>
    <p:sldId id="700" r:id="rId8"/>
    <p:sldId id="693" r:id="rId9"/>
    <p:sldId id="696" r:id="rId10"/>
    <p:sldId id="697" r:id="rId11"/>
    <p:sldId id="701" r:id="rId12"/>
    <p:sldId id="695" r:id="rId13"/>
    <p:sldId id="694" r:id="rId14"/>
    <p:sldId id="702" r:id="rId15"/>
    <p:sldId id="646" r:id="rId16"/>
  </p:sldIdLst>
  <p:sldSz cx="9144000" cy="6858000" type="screen4x3"/>
  <p:notesSz cx="9926638" cy="6669088"/>
  <p:defaultTextStyle>
    <a:defPPr>
      <a:defRPr lang="zh-CN"/>
    </a:defPPr>
    <a:lvl1pPr algn="l" rtl="0" fontAlgn="base">
      <a:lnSpc>
        <a:spcPct val="80000"/>
      </a:lnSpc>
      <a:spcBef>
        <a:spcPct val="20000"/>
      </a:spcBef>
      <a:spcAft>
        <a:spcPct val="0"/>
      </a:spcAft>
      <a:buClr>
        <a:srgbClr val="006441"/>
      </a:buClr>
      <a:buFont typeface="Times" pitchFamily="18" charset="0"/>
      <a:defRPr sz="1600" kern="1200">
        <a:solidFill>
          <a:schemeClr val="tx1"/>
        </a:solidFill>
        <a:latin typeface="Lucida Grande"/>
        <a:ea typeface="宋体" pitchFamily="2" charset="-122"/>
        <a:cs typeface="+mn-cs"/>
      </a:defRPr>
    </a:lvl1pPr>
    <a:lvl2pPr marL="457200" algn="l" rtl="0" fontAlgn="base">
      <a:lnSpc>
        <a:spcPct val="80000"/>
      </a:lnSpc>
      <a:spcBef>
        <a:spcPct val="20000"/>
      </a:spcBef>
      <a:spcAft>
        <a:spcPct val="0"/>
      </a:spcAft>
      <a:buClr>
        <a:srgbClr val="006441"/>
      </a:buClr>
      <a:buFont typeface="Times" pitchFamily="18" charset="0"/>
      <a:defRPr sz="1600" kern="1200">
        <a:solidFill>
          <a:schemeClr val="tx1"/>
        </a:solidFill>
        <a:latin typeface="Lucida Grande"/>
        <a:ea typeface="宋体" pitchFamily="2" charset="-122"/>
        <a:cs typeface="+mn-cs"/>
      </a:defRPr>
    </a:lvl2pPr>
    <a:lvl3pPr marL="914400" algn="l" rtl="0" fontAlgn="base">
      <a:lnSpc>
        <a:spcPct val="80000"/>
      </a:lnSpc>
      <a:spcBef>
        <a:spcPct val="20000"/>
      </a:spcBef>
      <a:spcAft>
        <a:spcPct val="0"/>
      </a:spcAft>
      <a:buClr>
        <a:srgbClr val="006441"/>
      </a:buClr>
      <a:buFont typeface="Times" pitchFamily="18" charset="0"/>
      <a:defRPr sz="1600" kern="1200">
        <a:solidFill>
          <a:schemeClr val="tx1"/>
        </a:solidFill>
        <a:latin typeface="Lucida Grande"/>
        <a:ea typeface="宋体" pitchFamily="2" charset="-122"/>
        <a:cs typeface="+mn-cs"/>
      </a:defRPr>
    </a:lvl3pPr>
    <a:lvl4pPr marL="1371600" algn="l" rtl="0" fontAlgn="base">
      <a:lnSpc>
        <a:spcPct val="80000"/>
      </a:lnSpc>
      <a:spcBef>
        <a:spcPct val="20000"/>
      </a:spcBef>
      <a:spcAft>
        <a:spcPct val="0"/>
      </a:spcAft>
      <a:buClr>
        <a:srgbClr val="006441"/>
      </a:buClr>
      <a:buFont typeface="Times" pitchFamily="18" charset="0"/>
      <a:defRPr sz="1600" kern="1200">
        <a:solidFill>
          <a:schemeClr val="tx1"/>
        </a:solidFill>
        <a:latin typeface="Lucida Grande"/>
        <a:ea typeface="宋体" pitchFamily="2" charset="-122"/>
        <a:cs typeface="+mn-cs"/>
      </a:defRPr>
    </a:lvl4pPr>
    <a:lvl5pPr marL="1828800" algn="l" rtl="0" fontAlgn="base">
      <a:lnSpc>
        <a:spcPct val="80000"/>
      </a:lnSpc>
      <a:spcBef>
        <a:spcPct val="20000"/>
      </a:spcBef>
      <a:spcAft>
        <a:spcPct val="0"/>
      </a:spcAft>
      <a:buClr>
        <a:srgbClr val="006441"/>
      </a:buClr>
      <a:buFont typeface="Times" pitchFamily="18" charset="0"/>
      <a:defRPr sz="1600" kern="1200">
        <a:solidFill>
          <a:schemeClr val="tx1"/>
        </a:solidFill>
        <a:latin typeface="Lucida Grande"/>
        <a:ea typeface="宋体" pitchFamily="2" charset="-122"/>
        <a:cs typeface="+mn-cs"/>
      </a:defRPr>
    </a:lvl5pPr>
    <a:lvl6pPr marL="2286000" algn="l" defTabSz="914400" rtl="0" eaLnBrk="1" latinLnBrk="0" hangingPunct="1">
      <a:defRPr sz="1600" kern="1200">
        <a:solidFill>
          <a:schemeClr val="tx1"/>
        </a:solidFill>
        <a:latin typeface="Lucida Grande"/>
        <a:ea typeface="宋体" pitchFamily="2" charset="-122"/>
        <a:cs typeface="+mn-cs"/>
      </a:defRPr>
    </a:lvl6pPr>
    <a:lvl7pPr marL="2743200" algn="l" defTabSz="914400" rtl="0" eaLnBrk="1" latinLnBrk="0" hangingPunct="1">
      <a:defRPr sz="1600" kern="1200">
        <a:solidFill>
          <a:schemeClr val="tx1"/>
        </a:solidFill>
        <a:latin typeface="Lucida Grande"/>
        <a:ea typeface="宋体" pitchFamily="2" charset="-122"/>
        <a:cs typeface="+mn-cs"/>
      </a:defRPr>
    </a:lvl7pPr>
    <a:lvl8pPr marL="3200400" algn="l" defTabSz="914400" rtl="0" eaLnBrk="1" latinLnBrk="0" hangingPunct="1">
      <a:defRPr sz="1600" kern="1200">
        <a:solidFill>
          <a:schemeClr val="tx1"/>
        </a:solidFill>
        <a:latin typeface="Lucida Grande"/>
        <a:ea typeface="宋体" pitchFamily="2" charset="-122"/>
        <a:cs typeface="+mn-cs"/>
      </a:defRPr>
    </a:lvl8pPr>
    <a:lvl9pPr marL="3657600" algn="l" defTabSz="914400" rtl="0" eaLnBrk="1" latinLnBrk="0" hangingPunct="1">
      <a:defRPr sz="1600" kern="1200">
        <a:solidFill>
          <a:schemeClr val="tx1"/>
        </a:solidFill>
        <a:latin typeface="Lucida Grande"/>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35316"/>
    <a:srgbClr val="FD8F35"/>
    <a:srgbClr val="F8A764"/>
    <a:srgbClr val="6699FF"/>
    <a:srgbClr val="336699"/>
    <a:srgbClr val="F05A23"/>
    <a:srgbClr val="FF6600"/>
    <a:srgbClr val="3366FF"/>
    <a:srgbClr val="00CC00"/>
    <a:srgbClr val="F62E8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53" autoAdjust="0"/>
    <p:restoredTop sz="84601" autoAdjust="0"/>
  </p:normalViewPr>
  <p:slideViewPr>
    <p:cSldViewPr snapToGrid="0" snapToObjects="1">
      <p:cViewPr varScale="1">
        <p:scale>
          <a:sx n="59" d="100"/>
          <a:sy n="59" d="100"/>
        </p:scale>
        <p:origin x="-1920" y="-84"/>
      </p:cViewPr>
      <p:guideLst>
        <p:guide orient="horz" pos="2352"/>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43021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sz="1200">
                <a:latin typeface="Arial" charset="0"/>
              </a:defRPr>
            </a:lvl1pPr>
          </a:lstStyle>
          <a:p>
            <a:endParaRPr lang="en-US" altLang="zh-CN"/>
          </a:p>
        </p:txBody>
      </p:sp>
      <p:sp>
        <p:nvSpPr>
          <p:cNvPr id="105475" name="Rectangle 3"/>
          <p:cNvSpPr>
            <a:spLocks noGrp="1" noChangeArrowheads="1"/>
          </p:cNvSpPr>
          <p:nvPr>
            <p:ph type="dt" sz="quarter" idx="1"/>
          </p:nvPr>
        </p:nvSpPr>
        <p:spPr bwMode="auto">
          <a:xfrm>
            <a:off x="5622925" y="0"/>
            <a:ext cx="43021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200">
                <a:latin typeface="Arial" charset="0"/>
              </a:defRPr>
            </a:lvl1pPr>
          </a:lstStyle>
          <a:p>
            <a:endParaRPr lang="en-US" altLang="zh-CN"/>
          </a:p>
        </p:txBody>
      </p:sp>
      <p:sp>
        <p:nvSpPr>
          <p:cNvPr id="105476" name="Rectangle 4"/>
          <p:cNvSpPr>
            <a:spLocks noGrp="1" noChangeArrowheads="1"/>
          </p:cNvSpPr>
          <p:nvPr>
            <p:ph type="ftr" sz="quarter" idx="2"/>
          </p:nvPr>
        </p:nvSpPr>
        <p:spPr bwMode="auto">
          <a:xfrm>
            <a:off x="0" y="6334125"/>
            <a:ext cx="4302125"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FontTx/>
              <a:buNone/>
              <a:defRPr sz="1200">
                <a:latin typeface="Arial" charset="0"/>
              </a:defRPr>
            </a:lvl1pPr>
          </a:lstStyle>
          <a:p>
            <a:endParaRPr lang="en-US" altLang="zh-CN"/>
          </a:p>
        </p:txBody>
      </p:sp>
      <p:sp>
        <p:nvSpPr>
          <p:cNvPr id="105477" name="Rectangle 5"/>
          <p:cNvSpPr>
            <a:spLocks noGrp="1" noChangeArrowheads="1"/>
          </p:cNvSpPr>
          <p:nvPr>
            <p:ph type="sldNum" sz="quarter" idx="3"/>
          </p:nvPr>
        </p:nvSpPr>
        <p:spPr bwMode="auto">
          <a:xfrm>
            <a:off x="5622925" y="6334125"/>
            <a:ext cx="4302125"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sz="1200">
                <a:latin typeface="Arial" charset="0"/>
              </a:defRPr>
            </a:lvl1pPr>
          </a:lstStyle>
          <a:p>
            <a:fld id="{774DB013-1A80-4CB3-A501-BB77EF6228B2}" type="slidenum">
              <a:rPr lang="en-US" altLang="zh-CN"/>
              <a:pPr/>
              <a:t>‹#›</a:t>
            </a:fld>
            <a:endParaRPr lang="en-US" altLang="zh-CN"/>
          </a:p>
        </p:txBody>
      </p:sp>
    </p:spTree>
    <p:extLst>
      <p:ext uri="{BB962C8B-B14F-4D97-AF65-F5344CB8AC3E}">
        <p14:creationId xmlns="" xmlns:p14="http://schemas.microsoft.com/office/powerpoint/2010/main" val="2526056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21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sz="1200">
                <a:latin typeface="Arial" charset="0"/>
              </a:defRPr>
            </a:lvl1pPr>
          </a:lstStyle>
          <a:p>
            <a:endParaRPr lang="en-US" altLang="zh-CN"/>
          </a:p>
        </p:txBody>
      </p:sp>
      <p:sp>
        <p:nvSpPr>
          <p:cNvPr id="4099" name="Rectangle 3"/>
          <p:cNvSpPr>
            <a:spLocks noGrp="1" noChangeArrowheads="1"/>
          </p:cNvSpPr>
          <p:nvPr>
            <p:ph type="dt" idx="1"/>
          </p:nvPr>
        </p:nvSpPr>
        <p:spPr bwMode="auto">
          <a:xfrm>
            <a:off x="5622925" y="0"/>
            <a:ext cx="43021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200">
                <a:latin typeface="Arial" charset="0"/>
              </a:defRPr>
            </a:lvl1pPr>
          </a:lstStyle>
          <a:p>
            <a:endParaRPr lang="en-US" altLang="zh-CN"/>
          </a:p>
        </p:txBody>
      </p:sp>
      <p:sp>
        <p:nvSpPr>
          <p:cNvPr id="4100" name="Rectangle 4"/>
          <p:cNvSpPr>
            <a:spLocks noGrp="1" noRot="1" noChangeAspect="1" noChangeArrowheads="1" noTextEdit="1"/>
          </p:cNvSpPr>
          <p:nvPr>
            <p:ph type="sldImg" idx="2"/>
          </p:nvPr>
        </p:nvSpPr>
        <p:spPr bwMode="auto">
          <a:xfrm>
            <a:off x="3295650" y="500063"/>
            <a:ext cx="3333750" cy="2500312"/>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92188" y="3167063"/>
            <a:ext cx="7942262" cy="3001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6334125"/>
            <a:ext cx="4302125"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FontTx/>
              <a:buNone/>
              <a:defRPr sz="1200">
                <a:latin typeface="Arial" charset="0"/>
              </a:defRPr>
            </a:lvl1pPr>
          </a:lstStyle>
          <a:p>
            <a:endParaRPr lang="en-US" altLang="zh-CN"/>
          </a:p>
        </p:txBody>
      </p:sp>
      <p:sp>
        <p:nvSpPr>
          <p:cNvPr id="4103" name="Rectangle 7"/>
          <p:cNvSpPr>
            <a:spLocks noGrp="1" noChangeArrowheads="1"/>
          </p:cNvSpPr>
          <p:nvPr>
            <p:ph type="sldNum" sz="quarter" idx="5"/>
          </p:nvPr>
        </p:nvSpPr>
        <p:spPr bwMode="auto">
          <a:xfrm>
            <a:off x="5622925" y="6334125"/>
            <a:ext cx="4302125"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sz="1200">
                <a:latin typeface="Arial" charset="0"/>
              </a:defRPr>
            </a:lvl1pPr>
          </a:lstStyle>
          <a:p>
            <a:fld id="{10F19A44-1A22-4B51-87BE-863D90E23720}" type="slidenum">
              <a:rPr lang="en-US" altLang="zh-CN"/>
              <a:pPr/>
              <a:t>‹#›</a:t>
            </a:fld>
            <a:endParaRPr lang="en-US" altLang="zh-CN"/>
          </a:p>
        </p:txBody>
      </p:sp>
    </p:spTree>
    <p:extLst>
      <p:ext uri="{BB962C8B-B14F-4D97-AF65-F5344CB8AC3E}">
        <p14:creationId xmlns="" xmlns:p14="http://schemas.microsoft.com/office/powerpoint/2010/main" val="15979766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79CDB-335E-4EE5-87C7-1AAF06906E7A}" type="slidenum">
              <a:rPr lang="zh-CN" altLang="en-US" smtClean="0">
                <a:solidFill>
                  <a:prstClr val="black"/>
                </a:solidFill>
              </a:rPr>
              <a:pPr/>
              <a:t>2</a:t>
            </a:fld>
            <a:endParaRPr lang="en-US" altLang="zh-CN">
              <a:solidFill>
                <a:prstClr val="black"/>
              </a:solidFill>
            </a:endParaRPr>
          </a:p>
        </p:txBody>
      </p:sp>
    </p:spTree>
    <p:extLst>
      <p:ext uri="{BB962C8B-B14F-4D97-AF65-F5344CB8AC3E}">
        <p14:creationId xmlns="" xmlns:p14="http://schemas.microsoft.com/office/powerpoint/2010/main" val="246784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79CDB-335E-4EE5-87C7-1AAF06906E7A}" type="slidenum">
              <a:rPr lang="zh-CN" altLang="en-US" smtClean="0"/>
              <a:pPr/>
              <a:t>3</a:t>
            </a:fld>
            <a:endParaRPr lang="en-US" altLang="zh-CN"/>
          </a:p>
        </p:txBody>
      </p:sp>
    </p:spTree>
    <p:extLst>
      <p:ext uri="{BB962C8B-B14F-4D97-AF65-F5344CB8AC3E}">
        <p14:creationId xmlns="" xmlns:p14="http://schemas.microsoft.com/office/powerpoint/2010/main" val="776928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79CDB-335E-4EE5-87C7-1AAF06906E7A}" type="slidenum">
              <a:rPr lang="zh-CN" altLang="en-US" smtClean="0">
                <a:solidFill>
                  <a:prstClr val="black"/>
                </a:solidFill>
              </a:rPr>
              <a:pPr/>
              <a:t>5</a:t>
            </a:fld>
            <a:endParaRPr lang="en-US" altLang="zh-CN">
              <a:solidFill>
                <a:prstClr val="black"/>
              </a:solidFill>
            </a:endParaRPr>
          </a:p>
        </p:txBody>
      </p:sp>
    </p:spTree>
    <p:extLst>
      <p:ext uri="{BB962C8B-B14F-4D97-AF65-F5344CB8AC3E}">
        <p14:creationId xmlns="" xmlns:p14="http://schemas.microsoft.com/office/powerpoint/2010/main" val="246784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79CDB-335E-4EE5-87C7-1AAF06906E7A}" type="slidenum">
              <a:rPr lang="zh-CN" altLang="en-US" smtClean="0">
                <a:solidFill>
                  <a:prstClr val="black"/>
                </a:solidFill>
              </a:rPr>
              <a:pPr/>
              <a:t>6</a:t>
            </a:fld>
            <a:endParaRPr lang="en-US" altLang="zh-CN">
              <a:solidFill>
                <a:prstClr val="black"/>
              </a:solidFill>
            </a:endParaRPr>
          </a:p>
        </p:txBody>
      </p:sp>
    </p:spTree>
    <p:extLst>
      <p:ext uri="{BB962C8B-B14F-4D97-AF65-F5344CB8AC3E}">
        <p14:creationId xmlns="" xmlns:p14="http://schemas.microsoft.com/office/powerpoint/2010/main" val="246784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79CDB-335E-4EE5-87C7-1AAF06906E7A}" type="slidenum">
              <a:rPr lang="zh-CN" altLang="en-US" smtClean="0">
                <a:solidFill>
                  <a:prstClr val="black"/>
                </a:solidFill>
              </a:rPr>
              <a:pPr/>
              <a:t>7</a:t>
            </a:fld>
            <a:endParaRPr lang="en-US" altLang="zh-CN">
              <a:solidFill>
                <a:prstClr val="black"/>
              </a:solidFill>
            </a:endParaRPr>
          </a:p>
        </p:txBody>
      </p:sp>
    </p:spTree>
    <p:extLst>
      <p:ext uri="{BB962C8B-B14F-4D97-AF65-F5344CB8AC3E}">
        <p14:creationId xmlns="" xmlns:p14="http://schemas.microsoft.com/office/powerpoint/2010/main" val="246784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79CDB-335E-4EE5-87C7-1AAF06906E7A}" type="slidenum">
              <a:rPr lang="zh-CN" altLang="en-US" smtClean="0">
                <a:solidFill>
                  <a:prstClr val="black"/>
                </a:solidFill>
              </a:rPr>
              <a:pPr/>
              <a:t>8</a:t>
            </a:fld>
            <a:endParaRPr lang="en-US" altLang="zh-CN">
              <a:solidFill>
                <a:prstClr val="black"/>
              </a:solidFill>
            </a:endParaRPr>
          </a:p>
        </p:txBody>
      </p:sp>
    </p:spTree>
    <p:extLst>
      <p:ext uri="{BB962C8B-B14F-4D97-AF65-F5344CB8AC3E}">
        <p14:creationId xmlns="" xmlns:p14="http://schemas.microsoft.com/office/powerpoint/2010/main" val="246784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pic>
        <p:nvPicPr>
          <p:cNvPr id="2" name="Picture 7" descr="1321321.jpg"/>
          <p:cNvPicPr>
            <a:picLocks noChangeAspect="1"/>
          </p:cNvPicPr>
          <p:nvPr/>
        </p:nvPicPr>
        <p:blipFill>
          <a:blip r:embed="rId2" cstate="print"/>
          <a:srcRect/>
          <a:stretch>
            <a:fillRect/>
          </a:stretch>
        </p:blipFill>
        <p:spPr bwMode="auto">
          <a:xfrm>
            <a:off x="-3175" y="6197600"/>
            <a:ext cx="9144000" cy="584200"/>
          </a:xfrm>
          <a:prstGeom prst="rect">
            <a:avLst/>
          </a:prstGeom>
          <a:noFill/>
          <a:ln w="9525">
            <a:noFill/>
            <a:miter lim="800000"/>
            <a:headEnd/>
            <a:tailEnd/>
          </a:ln>
        </p:spPr>
      </p:pic>
      <p:pic>
        <p:nvPicPr>
          <p:cNvPr id="3" name="Picture 3" descr="logo副本"/>
          <p:cNvPicPr>
            <a:picLocks noChangeAspect="1" noChangeArrowheads="1"/>
          </p:cNvPicPr>
          <p:nvPr/>
        </p:nvPicPr>
        <p:blipFill>
          <a:blip r:embed="rId3" cstate="print"/>
          <a:srcRect/>
          <a:stretch>
            <a:fillRect/>
          </a:stretch>
        </p:blipFill>
        <p:spPr bwMode="auto">
          <a:xfrm>
            <a:off x="366713" y="6307138"/>
            <a:ext cx="1644650" cy="349250"/>
          </a:xfrm>
          <a:prstGeom prst="rect">
            <a:avLst/>
          </a:prstGeom>
          <a:noFill/>
          <a:ln w="9525">
            <a:noFill/>
            <a:miter lim="800000"/>
            <a:headEnd/>
            <a:tailEnd/>
          </a:ln>
        </p:spPr>
      </p:pic>
      <p:sp>
        <p:nvSpPr>
          <p:cNvPr id="4" name="Rectangle 14"/>
          <p:cNvSpPr>
            <a:spLocks noGrp="1" noChangeArrowheads="1"/>
          </p:cNvSpPr>
          <p:nvPr/>
        </p:nvSpPr>
        <p:spPr bwMode="auto">
          <a:xfrm>
            <a:off x="8464550" y="6380163"/>
            <a:ext cx="588963" cy="279400"/>
          </a:xfrm>
          <a:prstGeom prst="rect">
            <a:avLst/>
          </a:prstGeom>
          <a:noFill/>
          <a:ln w="9525">
            <a:noFill/>
            <a:miter lim="800000"/>
            <a:headEnd/>
            <a:tailEnd/>
          </a:ln>
        </p:spPr>
        <p:txBody>
          <a:bodyPr lIns="91344" tIns="45671" rIns="91344" bIns="45671"/>
          <a:lstStyle/>
          <a:p>
            <a:pPr defTabSz="912813" eaLnBrk="0" hangingPunct="0">
              <a:defRPr/>
            </a:pPr>
            <a:fld id="{54D2F549-4DCB-414F-8F76-DB008C5AEEF2}" type="slidenum">
              <a:rPr lang="en-US" altLang="zh-CN">
                <a:solidFill>
                  <a:schemeClr val="bg1"/>
                </a:solidFill>
                <a:latin typeface="Arial" pitchFamily="34" charset="0"/>
                <a:ea typeface="MHeiHKS-Bold"/>
                <a:cs typeface="MHeiHKS-Bold"/>
              </a:rPr>
              <a:pPr defTabSz="912813" eaLnBrk="0" hangingPunct="0">
                <a:defRPr/>
              </a:pPr>
              <a:t>‹#›</a:t>
            </a:fld>
            <a:r>
              <a:rPr lang="ja-JP" altLang="en-US">
                <a:solidFill>
                  <a:schemeClr val="bg1"/>
                </a:solidFill>
                <a:latin typeface="Arial" pitchFamily="34" charset="0"/>
                <a:ea typeface="MHeiHKS-Bold"/>
                <a:cs typeface="MHeiHKS-Bold"/>
              </a:rPr>
              <a:t>页</a:t>
            </a:r>
            <a:r>
              <a:rPr lang="en-US" altLang="ja-JP">
                <a:solidFill>
                  <a:schemeClr val="bg1"/>
                </a:solidFill>
                <a:latin typeface="Arial" pitchFamily="34" charset="0"/>
                <a:ea typeface="MHeiHKS-Bold"/>
                <a:cs typeface="MHeiHKS-Bold"/>
              </a:rPr>
              <a:t> </a:t>
            </a:r>
            <a:endParaRPr lang="zh-CN" altLang="en-US">
              <a:solidFill>
                <a:schemeClr val="bg1"/>
              </a:solidFill>
              <a:latin typeface="Arial" pitchFamily="34" charset="0"/>
              <a:ea typeface="MHeiHKS-Bold"/>
              <a:cs typeface="MHeiHKS-Bold"/>
            </a:endParaRPr>
          </a:p>
        </p:txBody>
      </p:sp>
      <p:sp>
        <p:nvSpPr>
          <p:cNvPr id="5" name="Line 34"/>
          <p:cNvSpPr>
            <a:spLocks noChangeShapeType="1"/>
          </p:cNvSpPr>
          <p:nvPr userDrawn="1"/>
        </p:nvSpPr>
        <p:spPr bwMode="auto">
          <a:xfrm>
            <a:off x="76200" y="685800"/>
            <a:ext cx="8610600" cy="0"/>
          </a:xfrm>
          <a:prstGeom prst="line">
            <a:avLst/>
          </a:prstGeom>
          <a:noFill/>
          <a:ln w="28575">
            <a:solidFill>
              <a:srgbClr val="FF6600"/>
            </a:solidFill>
            <a:round/>
            <a:headEnd/>
            <a:tailEnd/>
          </a:ln>
        </p:spPr>
        <p:txBody>
          <a:bodyPr/>
          <a:lstStyle/>
          <a:p>
            <a:pPr algn="ctr" eaLnBrk="0" hangingPunct="0">
              <a:lnSpc>
                <a:spcPct val="80000"/>
              </a:lnSpc>
              <a:spcAft>
                <a:spcPct val="50000"/>
              </a:spcAft>
              <a:buClr>
                <a:srgbClr val="FF0000"/>
              </a:buClr>
              <a:buSzPct val="50000"/>
              <a:buFont typeface="Wingdings" pitchFamily="2" charset="2"/>
              <a:buChar char="n"/>
              <a:defRPr/>
            </a:pPr>
            <a:endParaRPr lang="zh-CN" altLang="en-US"/>
          </a:p>
        </p:txBody>
      </p:sp>
      <p:pic>
        <p:nvPicPr>
          <p:cNvPr id="6" name="Picture 7"/>
          <p:cNvPicPr>
            <a:picLocks noChangeAspect="1" noChangeArrowheads="1"/>
          </p:cNvPicPr>
          <p:nvPr userDrawn="1"/>
        </p:nvPicPr>
        <p:blipFill>
          <a:blip r:embed="rId4" cstate="print"/>
          <a:srcRect/>
          <a:stretch>
            <a:fillRect/>
          </a:stretch>
        </p:blipFill>
        <p:spPr bwMode="auto">
          <a:xfrm>
            <a:off x="8105763" y="104175"/>
            <a:ext cx="570693" cy="516513"/>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
          </a:effectLst>
        </p:spPr>
      </p:pic>
    </p:spTree>
  </p:cSld>
  <p:clrMapOvr>
    <a:masterClrMapping/>
  </p:clrMapOvr>
  <p:transition/>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5" name="标题 4"/>
          <p:cNvSpPr>
            <a:spLocks noGrp="1"/>
          </p:cNvSpPr>
          <p:nvPr>
            <p:ph type="title"/>
          </p:nvPr>
        </p:nvSpPr>
        <p:spPr>
          <a:xfrm>
            <a:off x="179512" y="44624"/>
            <a:ext cx="8229600" cy="706090"/>
          </a:xfrm>
          <a:prstGeom prst="rect">
            <a:avLst/>
          </a:prstGeom>
        </p:spPr>
        <p:txBody>
          <a:bodyPr/>
          <a:lstStyle>
            <a:lvl1pPr algn="l">
              <a:defRPr sz="2400" b="1">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a:xfrm>
            <a:off x="7621588" y="6661150"/>
            <a:ext cx="1522412" cy="196850"/>
          </a:xfrm>
          <a:prstGeom prst="rect">
            <a:avLst/>
          </a:prstGeom>
        </p:spPr>
        <p:txBody>
          <a:bodyPr/>
          <a:lstStyle>
            <a:lvl1pPr>
              <a:defRPr/>
            </a:lvl1pPr>
          </a:lstStyle>
          <a:p>
            <a:pPr>
              <a:defRPr/>
            </a:pPr>
            <a:fld id="{3C441FC1-939A-4603-B5EE-CD22176D38B7}"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5" name="标题 4"/>
          <p:cNvSpPr>
            <a:spLocks noGrp="1"/>
          </p:cNvSpPr>
          <p:nvPr>
            <p:ph type="title"/>
          </p:nvPr>
        </p:nvSpPr>
        <p:spPr>
          <a:xfrm>
            <a:off x="179512" y="44624"/>
            <a:ext cx="8229600" cy="706090"/>
          </a:xfrm>
          <a:prstGeom prst="rect">
            <a:avLst/>
          </a:prstGeom>
        </p:spPr>
        <p:txBody>
          <a:bodyPr/>
          <a:lstStyle>
            <a:lvl1pPr algn="l">
              <a:defRPr sz="2400" b="1">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a:xfrm>
            <a:off x="7621588" y="6661150"/>
            <a:ext cx="1522412" cy="196850"/>
          </a:xfrm>
          <a:prstGeom prst="rect">
            <a:avLst/>
          </a:prstGeom>
        </p:spPr>
        <p:txBody>
          <a:bodyPr/>
          <a:lstStyle>
            <a:lvl1pPr>
              <a:defRPr/>
            </a:lvl1pPr>
          </a:lstStyle>
          <a:p>
            <a:pPr>
              <a:defRPr/>
            </a:pPr>
            <a:fld id="{D3717D8C-E093-4D15-86BD-7BAEE84A121A}"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bwMode="auto">
          <a:xfrm>
            <a:off x="0" y="5745707"/>
            <a:ext cx="9144000" cy="9007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rgbClr val="006441"/>
              </a:buClr>
              <a:buSzTx/>
              <a:buFont typeface="Times" pitchFamily="18" charset="0"/>
              <a:buNone/>
              <a:tabLst/>
            </a:pPr>
            <a:endParaRPr kumimoji="0" lang="zh-CN" altLang="en-US" sz="1600" b="0" i="0" u="none" strike="noStrike" cap="none" normalizeH="0" baseline="0" smtClean="0">
              <a:ln>
                <a:noFill/>
              </a:ln>
              <a:solidFill>
                <a:schemeClr val="tx1"/>
              </a:solidFill>
              <a:effectLst/>
              <a:latin typeface="Lucida Grande"/>
              <a:ea typeface="宋体"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7" descr="1321321.jpg"/>
          <p:cNvPicPr>
            <a:picLocks noChangeAspect="1"/>
          </p:cNvPicPr>
          <p:nvPr userDrawn="1"/>
        </p:nvPicPr>
        <p:blipFill>
          <a:blip r:embed="rId19" cstate="print"/>
          <a:srcRect/>
          <a:stretch>
            <a:fillRect/>
          </a:stretch>
        </p:blipFill>
        <p:spPr bwMode="auto">
          <a:xfrm>
            <a:off x="-3175" y="5905500"/>
            <a:ext cx="9144000" cy="584200"/>
          </a:xfrm>
          <a:prstGeom prst="rect">
            <a:avLst/>
          </a:prstGeom>
          <a:noFill/>
          <a:ln w="9525">
            <a:noFill/>
            <a:miter lim="800000"/>
            <a:headEnd/>
            <a:tailEnd/>
          </a:ln>
        </p:spPr>
      </p:pic>
      <p:pic>
        <p:nvPicPr>
          <p:cNvPr id="8195" name="Picture 3" descr="logo副本"/>
          <p:cNvPicPr>
            <a:picLocks noChangeAspect="1" noChangeArrowheads="1"/>
          </p:cNvPicPr>
          <p:nvPr userDrawn="1"/>
        </p:nvPicPr>
        <p:blipFill>
          <a:blip r:embed="rId20" cstate="print"/>
          <a:srcRect/>
          <a:stretch>
            <a:fillRect/>
          </a:stretch>
        </p:blipFill>
        <p:spPr bwMode="auto">
          <a:xfrm>
            <a:off x="366713" y="6015038"/>
            <a:ext cx="1644650" cy="34925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p:txStyles>
    <p:titleStyle>
      <a:lvl1pPr algn="l" rtl="0" fontAlgn="base">
        <a:spcBef>
          <a:spcPct val="0"/>
        </a:spcBef>
        <a:spcAft>
          <a:spcPct val="0"/>
        </a:spcAft>
        <a:defRPr sz="3000">
          <a:solidFill>
            <a:srgbClr val="F05A23"/>
          </a:solidFill>
          <a:latin typeface="+mj-lt"/>
          <a:ea typeface="+mj-ea"/>
          <a:cs typeface="+mj-cs"/>
        </a:defRPr>
      </a:lvl1pPr>
      <a:lvl2pPr algn="l" rtl="0" fontAlgn="base">
        <a:spcBef>
          <a:spcPct val="0"/>
        </a:spcBef>
        <a:spcAft>
          <a:spcPct val="0"/>
        </a:spcAft>
        <a:defRPr sz="3000">
          <a:solidFill>
            <a:srgbClr val="F05A23"/>
          </a:solidFill>
          <a:latin typeface="方正黑体简体"/>
          <a:ea typeface="宋体" pitchFamily="2" charset="-122"/>
        </a:defRPr>
      </a:lvl2pPr>
      <a:lvl3pPr algn="l" rtl="0" fontAlgn="base">
        <a:spcBef>
          <a:spcPct val="0"/>
        </a:spcBef>
        <a:spcAft>
          <a:spcPct val="0"/>
        </a:spcAft>
        <a:defRPr sz="3000">
          <a:solidFill>
            <a:srgbClr val="F05A23"/>
          </a:solidFill>
          <a:latin typeface="方正黑体简体"/>
          <a:ea typeface="宋体" pitchFamily="2" charset="-122"/>
        </a:defRPr>
      </a:lvl3pPr>
      <a:lvl4pPr algn="l" rtl="0" fontAlgn="base">
        <a:spcBef>
          <a:spcPct val="0"/>
        </a:spcBef>
        <a:spcAft>
          <a:spcPct val="0"/>
        </a:spcAft>
        <a:defRPr sz="3000">
          <a:solidFill>
            <a:srgbClr val="F05A23"/>
          </a:solidFill>
          <a:latin typeface="方正黑体简体"/>
          <a:ea typeface="宋体" pitchFamily="2" charset="-122"/>
        </a:defRPr>
      </a:lvl4pPr>
      <a:lvl5pPr algn="l" rtl="0" fontAlgn="base">
        <a:spcBef>
          <a:spcPct val="0"/>
        </a:spcBef>
        <a:spcAft>
          <a:spcPct val="0"/>
        </a:spcAft>
        <a:defRPr sz="3000">
          <a:solidFill>
            <a:srgbClr val="F05A23"/>
          </a:solidFill>
          <a:latin typeface="方正黑体简体"/>
          <a:ea typeface="宋体" pitchFamily="2" charset="-122"/>
        </a:defRPr>
      </a:lvl5pPr>
      <a:lvl6pPr marL="457200" algn="l" rtl="0" fontAlgn="base">
        <a:spcBef>
          <a:spcPct val="0"/>
        </a:spcBef>
        <a:spcAft>
          <a:spcPct val="0"/>
        </a:spcAft>
        <a:defRPr sz="3000">
          <a:solidFill>
            <a:srgbClr val="F05A23"/>
          </a:solidFill>
          <a:latin typeface="方正黑体简体"/>
          <a:ea typeface="宋体" pitchFamily="2" charset="-122"/>
        </a:defRPr>
      </a:lvl6pPr>
      <a:lvl7pPr marL="914400" algn="l" rtl="0" fontAlgn="base">
        <a:spcBef>
          <a:spcPct val="0"/>
        </a:spcBef>
        <a:spcAft>
          <a:spcPct val="0"/>
        </a:spcAft>
        <a:defRPr sz="3000">
          <a:solidFill>
            <a:srgbClr val="F05A23"/>
          </a:solidFill>
          <a:latin typeface="方正黑体简体"/>
          <a:ea typeface="宋体" pitchFamily="2" charset="-122"/>
        </a:defRPr>
      </a:lvl7pPr>
      <a:lvl8pPr marL="1371600" algn="l" rtl="0" fontAlgn="base">
        <a:spcBef>
          <a:spcPct val="0"/>
        </a:spcBef>
        <a:spcAft>
          <a:spcPct val="0"/>
        </a:spcAft>
        <a:defRPr sz="3000">
          <a:solidFill>
            <a:srgbClr val="F05A23"/>
          </a:solidFill>
          <a:latin typeface="方正黑体简体"/>
          <a:ea typeface="宋体" pitchFamily="2" charset="-122"/>
        </a:defRPr>
      </a:lvl8pPr>
      <a:lvl9pPr marL="1828800" algn="l" rtl="0" fontAlgn="base">
        <a:spcBef>
          <a:spcPct val="0"/>
        </a:spcBef>
        <a:spcAft>
          <a:spcPct val="0"/>
        </a:spcAft>
        <a:defRPr sz="3000">
          <a:solidFill>
            <a:srgbClr val="F05A23"/>
          </a:solidFill>
          <a:latin typeface="方正黑体简体"/>
          <a:ea typeface="宋体" pitchFamily="2" charset="-122"/>
        </a:defRPr>
      </a:lvl9pPr>
    </p:titleStyle>
    <p:bodyStyle>
      <a:lvl1pPr marL="342900" indent="-342900" algn="l" rtl="0" fontAlgn="base">
        <a:spcBef>
          <a:spcPct val="20000"/>
        </a:spcBef>
        <a:spcAft>
          <a:spcPct val="0"/>
        </a:spcAft>
        <a:buClr>
          <a:srgbClr val="006441"/>
        </a:buClr>
        <a:buFont typeface="Times" pitchFamily="18" charset="0"/>
        <a:buChar char="•"/>
        <a:defRPr sz="3000">
          <a:solidFill>
            <a:schemeClr val="bg1"/>
          </a:solidFill>
          <a:latin typeface="+mn-lt"/>
          <a:ea typeface="+mn-ea"/>
          <a:cs typeface="+mn-cs"/>
        </a:defRPr>
      </a:lvl1pPr>
      <a:lvl2pPr marL="282575" indent="-168275" algn="l" rtl="0" fontAlgn="base">
        <a:spcBef>
          <a:spcPct val="0"/>
        </a:spcBef>
        <a:spcAft>
          <a:spcPct val="0"/>
        </a:spcAft>
        <a:buClr>
          <a:srgbClr val="008444"/>
        </a:buClr>
        <a:buFont typeface="Times" pitchFamily="18" charset="0"/>
        <a:buChar char="•"/>
        <a:defRPr sz="2000">
          <a:solidFill>
            <a:srgbClr val="747679"/>
          </a:solidFill>
          <a:latin typeface="Arial Narrow" pitchFamily="34" charset="0"/>
          <a:ea typeface="+mn-ea"/>
        </a:defRPr>
      </a:lvl2pPr>
      <a:lvl3pPr marL="517525" indent="-120650" algn="l" rtl="0" fontAlgn="base">
        <a:spcBef>
          <a:spcPct val="0"/>
        </a:spcBef>
        <a:spcAft>
          <a:spcPct val="0"/>
        </a:spcAft>
        <a:buClr>
          <a:srgbClr val="008444"/>
        </a:buClr>
        <a:buFont typeface="Times" pitchFamily="18" charset="0"/>
        <a:buChar char="•"/>
        <a:defRPr sz="2000">
          <a:solidFill>
            <a:srgbClr val="747679"/>
          </a:solidFill>
          <a:latin typeface="Arial Narrow" pitchFamily="34" charset="0"/>
          <a:ea typeface="+mn-ea"/>
        </a:defRPr>
      </a:lvl3pPr>
      <a:lvl4pPr marL="801688" indent="-169863" algn="l" rtl="0" fontAlgn="base">
        <a:spcBef>
          <a:spcPct val="0"/>
        </a:spcBef>
        <a:spcAft>
          <a:spcPct val="0"/>
        </a:spcAft>
        <a:buClr>
          <a:srgbClr val="008444"/>
        </a:buClr>
        <a:buFont typeface="Times" pitchFamily="18" charset="0"/>
        <a:buChar char="•"/>
        <a:defRPr sz="2000">
          <a:solidFill>
            <a:srgbClr val="747679"/>
          </a:solidFill>
          <a:latin typeface="Arial Narrow" pitchFamily="34" charset="0"/>
          <a:ea typeface="+mn-ea"/>
        </a:defRPr>
      </a:lvl4pPr>
      <a:lvl5pPr marL="1084263" indent="-166688" algn="l" rtl="0" fontAlgn="base">
        <a:spcBef>
          <a:spcPct val="0"/>
        </a:spcBef>
        <a:spcAft>
          <a:spcPct val="0"/>
        </a:spcAft>
        <a:buClr>
          <a:srgbClr val="008444"/>
        </a:buClr>
        <a:buFont typeface="Times" pitchFamily="18" charset="0"/>
        <a:buChar char="•"/>
        <a:defRPr sz="2000">
          <a:solidFill>
            <a:srgbClr val="747679"/>
          </a:solidFill>
          <a:latin typeface="Arial Narrow" pitchFamily="34" charset="0"/>
          <a:ea typeface="+mn-ea"/>
        </a:defRPr>
      </a:lvl5pPr>
      <a:lvl6pPr marL="1541463" indent="-166688" algn="l" rtl="0" fontAlgn="base">
        <a:spcBef>
          <a:spcPct val="0"/>
        </a:spcBef>
        <a:spcAft>
          <a:spcPct val="0"/>
        </a:spcAft>
        <a:buClr>
          <a:srgbClr val="008444"/>
        </a:buClr>
        <a:buFont typeface="Times" pitchFamily="18" charset="0"/>
        <a:buChar char="•"/>
        <a:defRPr sz="2000">
          <a:solidFill>
            <a:srgbClr val="747679"/>
          </a:solidFill>
          <a:latin typeface="Arial Narrow" pitchFamily="34" charset="0"/>
          <a:ea typeface="+mn-ea"/>
        </a:defRPr>
      </a:lvl6pPr>
      <a:lvl7pPr marL="1998663" indent="-166688" algn="l" rtl="0" fontAlgn="base">
        <a:spcBef>
          <a:spcPct val="0"/>
        </a:spcBef>
        <a:spcAft>
          <a:spcPct val="0"/>
        </a:spcAft>
        <a:buClr>
          <a:srgbClr val="008444"/>
        </a:buClr>
        <a:buFont typeface="Times" pitchFamily="18" charset="0"/>
        <a:buChar char="•"/>
        <a:defRPr sz="2000">
          <a:solidFill>
            <a:srgbClr val="747679"/>
          </a:solidFill>
          <a:latin typeface="Arial Narrow" pitchFamily="34" charset="0"/>
          <a:ea typeface="+mn-ea"/>
        </a:defRPr>
      </a:lvl7pPr>
      <a:lvl8pPr marL="2455863" indent="-166688" algn="l" rtl="0" fontAlgn="base">
        <a:spcBef>
          <a:spcPct val="0"/>
        </a:spcBef>
        <a:spcAft>
          <a:spcPct val="0"/>
        </a:spcAft>
        <a:buClr>
          <a:srgbClr val="008444"/>
        </a:buClr>
        <a:buFont typeface="Times" pitchFamily="18" charset="0"/>
        <a:buChar char="•"/>
        <a:defRPr sz="2000">
          <a:solidFill>
            <a:srgbClr val="747679"/>
          </a:solidFill>
          <a:latin typeface="Arial Narrow" pitchFamily="34" charset="0"/>
          <a:ea typeface="+mn-ea"/>
        </a:defRPr>
      </a:lvl8pPr>
      <a:lvl9pPr marL="2913063" indent="-166688" algn="l" rtl="0" fontAlgn="base">
        <a:spcBef>
          <a:spcPct val="0"/>
        </a:spcBef>
        <a:spcAft>
          <a:spcPct val="0"/>
        </a:spcAft>
        <a:buClr>
          <a:srgbClr val="008444"/>
        </a:buClr>
        <a:buFont typeface="Times" pitchFamily="18" charset="0"/>
        <a:buChar char="•"/>
        <a:defRPr sz="2000">
          <a:solidFill>
            <a:srgbClr val="747679"/>
          </a:solidFill>
          <a:latin typeface="Arial Narrow"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4.xml"/><Relationship Id="rId5" Type="http://schemas.openxmlformats.org/officeDocument/2006/relationships/image" Target="../media/image7.wmf"/><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bank.pingan.com/index.shtml" TargetMode="External"/><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9" descr="P1"/>
          <p:cNvPicPr>
            <a:picLocks noChangeAspect="1" noChangeArrowheads="1"/>
          </p:cNvPicPr>
          <p:nvPr/>
        </p:nvPicPr>
        <p:blipFill>
          <a:blip r:embed="rId2" cstate="print"/>
          <a:srcRect b="8820"/>
          <a:stretch>
            <a:fillRect/>
          </a:stretch>
        </p:blipFill>
        <p:spPr bwMode="auto">
          <a:xfrm>
            <a:off x="-3175" y="0"/>
            <a:ext cx="9150350" cy="5908675"/>
          </a:xfrm>
          <a:prstGeom prst="rect">
            <a:avLst/>
          </a:prstGeom>
          <a:noFill/>
          <a:ln w="9525">
            <a:noFill/>
            <a:miter lim="800000"/>
            <a:headEnd/>
            <a:tailEnd/>
          </a:ln>
        </p:spPr>
      </p:pic>
      <p:pic>
        <p:nvPicPr>
          <p:cNvPr id="4099" name="Picture 13" descr="1321321.jpg"/>
          <p:cNvPicPr>
            <a:picLocks noChangeAspect="1"/>
          </p:cNvPicPr>
          <p:nvPr/>
        </p:nvPicPr>
        <p:blipFill>
          <a:blip r:embed="rId3" cstate="print"/>
          <a:srcRect/>
          <a:stretch>
            <a:fillRect/>
          </a:stretch>
        </p:blipFill>
        <p:spPr bwMode="auto">
          <a:xfrm>
            <a:off x="-3175" y="5905500"/>
            <a:ext cx="9144000" cy="584200"/>
          </a:xfrm>
          <a:prstGeom prst="rect">
            <a:avLst/>
          </a:prstGeom>
          <a:noFill/>
          <a:ln w="9525">
            <a:noFill/>
            <a:miter lim="800000"/>
            <a:headEnd/>
            <a:tailEnd/>
          </a:ln>
        </p:spPr>
      </p:pic>
      <p:pic>
        <p:nvPicPr>
          <p:cNvPr id="4101" name="Picture 14" descr="Logo2"/>
          <p:cNvPicPr>
            <a:picLocks noChangeAspect="1" noChangeArrowheads="1"/>
          </p:cNvPicPr>
          <p:nvPr/>
        </p:nvPicPr>
        <p:blipFill>
          <a:blip r:embed="rId4" cstate="print"/>
          <a:srcRect/>
          <a:stretch>
            <a:fillRect/>
          </a:stretch>
        </p:blipFill>
        <p:spPr bwMode="auto">
          <a:xfrm>
            <a:off x="492125" y="381000"/>
            <a:ext cx="4079875" cy="673100"/>
          </a:xfrm>
          <a:prstGeom prst="rect">
            <a:avLst/>
          </a:prstGeom>
          <a:noFill/>
          <a:ln w="9525">
            <a:noFill/>
            <a:miter lim="800000"/>
            <a:headEnd/>
            <a:tailEnd/>
          </a:ln>
        </p:spPr>
      </p:pic>
      <p:pic>
        <p:nvPicPr>
          <p:cNvPr id="4102" name="Picture 9" descr="pingan_专业让生活更简单ICON设计方案_12022_1430"/>
          <p:cNvPicPr>
            <a:picLocks noChangeAspect="1" noChangeArrowheads="1"/>
          </p:cNvPicPr>
          <p:nvPr/>
        </p:nvPicPr>
        <p:blipFill>
          <a:blip r:embed="rId5" cstate="print"/>
          <a:srcRect/>
          <a:stretch>
            <a:fillRect/>
          </a:stretch>
        </p:blipFill>
        <p:spPr bwMode="auto">
          <a:xfrm>
            <a:off x="6064250" y="393700"/>
            <a:ext cx="2749550" cy="542925"/>
          </a:xfrm>
          <a:prstGeom prst="rect">
            <a:avLst/>
          </a:prstGeom>
          <a:noFill/>
          <a:ln w="9525">
            <a:noFill/>
            <a:miter lim="800000"/>
            <a:headEnd/>
            <a:tailEnd/>
          </a:ln>
        </p:spPr>
      </p:pic>
      <p:sp>
        <p:nvSpPr>
          <p:cNvPr id="4103" name="Text Box 12"/>
          <p:cNvSpPr txBox="1">
            <a:spLocks noChangeArrowheads="1"/>
          </p:cNvSpPr>
          <p:nvPr/>
        </p:nvSpPr>
        <p:spPr bwMode="auto">
          <a:xfrm>
            <a:off x="642938" y="2330450"/>
            <a:ext cx="8215312" cy="1077218"/>
          </a:xfrm>
          <a:prstGeom prst="rect">
            <a:avLst/>
          </a:prstGeom>
          <a:noFill/>
          <a:ln w="9525">
            <a:noFill/>
            <a:miter lim="800000"/>
            <a:headEnd/>
            <a:tailEnd/>
          </a:ln>
        </p:spPr>
        <p:txBody>
          <a:bodyPr>
            <a:spAutoFit/>
          </a:bodyPr>
          <a:lstStyle/>
          <a:p>
            <a:pPr algn="ctr">
              <a:spcBef>
                <a:spcPts val="2400"/>
              </a:spcBef>
            </a:pPr>
            <a:r>
              <a:rPr lang="zh-CN" altLang="en-US" sz="3600" b="1" dirty="0" smtClean="0">
                <a:solidFill>
                  <a:schemeClr val="bg1"/>
                </a:solidFill>
                <a:latin typeface="华文细黑" pitchFamily="2" charset="-122"/>
                <a:ea typeface="华文细黑" pitchFamily="2" charset="-122"/>
              </a:rPr>
              <a:t>平安银行跨境第三方支付结算服务方案</a:t>
            </a:r>
            <a:br>
              <a:rPr lang="zh-CN" altLang="en-US" sz="3600" b="1" dirty="0" smtClean="0">
                <a:solidFill>
                  <a:schemeClr val="bg1"/>
                </a:solidFill>
                <a:latin typeface="华文细黑" pitchFamily="2" charset="-122"/>
                <a:ea typeface="华文细黑" pitchFamily="2" charset="-122"/>
              </a:rPr>
            </a:br>
            <a:endParaRPr lang="zh-CN" altLang="en-US" sz="4400" b="1" dirty="0">
              <a:solidFill>
                <a:schemeClr val="bg1"/>
              </a:solidFill>
              <a:latin typeface="华文细黑" pitchFamily="2" charset="-122"/>
              <a:ea typeface="华文细黑" pitchFamily="2" charset="-122"/>
            </a:endParaRPr>
          </a:p>
        </p:txBody>
      </p:sp>
      <p:sp>
        <p:nvSpPr>
          <p:cNvPr id="4104" name="Text Box 12"/>
          <p:cNvSpPr txBox="1">
            <a:spLocks noChangeArrowheads="1"/>
          </p:cNvSpPr>
          <p:nvPr/>
        </p:nvSpPr>
        <p:spPr bwMode="auto">
          <a:xfrm>
            <a:off x="4125433" y="4429125"/>
            <a:ext cx="4661380" cy="738664"/>
          </a:xfrm>
          <a:prstGeom prst="rect">
            <a:avLst/>
          </a:prstGeom>
          <a:noFill/>
          <a:ln w="9525">
            <a:noFill/>
            <a:miter lim="800000"/>
            <a:headEnd/>
            <a:tailEnd/>
          </a:ln>
        </p:spPr>
        <p:txBody>
          <a:bodyPr wrap="square">
            <a:spAutoFit/>
          </a:bodyPr>
          <a:lstStyle/>
          <a:p>
            <a:pPr algn="ctr">
              <a:spcBef>
                <a:spcPct val="50000"/>
              </a:spcBef>
            </a:pPr>
            <a:r>
              <a:rPr lang="zh-CN" altLang="en-US" sz="2000" b="1" dirty="0" smtClean="0">
                <a:solidFill>
                  <a:schemeClr val="bg1"/>
                </a:solidFill>
                <a:latin typeface="华文细黑" pitchFamily="2" charset="-122"/>
                <a:ea typeface="华文细黑" pitchFamily="2" charset="-122"/>
              </a:rPr>
              <a:t>平安银行贸易金融事业部</a:t>
            </a:r>
            <a:endParaRPr lang="en-US" altLang="zh-CN" sz="2000" b="1" dirty="0" smtClean="0">
              <a:solidFill>
                <a:schemeClr val="bg1"/>
              </a:solidFill>
              <a:latin typeface="华文细黑" pitchFamily="2" charset="-122"/>
              <a:ea typeface="华文细黑" pitchFamily="2" charset="-122"/>
            </a:endParaRPr>
          </a:p>
          <a:p>
            <a:pPr algn="ctr">
              <a:spcBef>
                <a:spcPct val="50000"/>
              </a:spcBef>
            </a:pPr>
            <a:r>
              <a:rPr lang="en-US" altLang="zh-CN" sz="2000" b="1" dirty="0" smtClean="0">
                <a:solidFill>
                  <a:schemeClr val="bg1"/>
                </a:solidFill>
                <a:latin typeface="华文细黑" pitchFamily="2" charset="-122"/>
                <a:ea typeface="华文细黑" pitchFamily="2" charset="-122"/>
              </a:rPr>
              <a:t>2015</a:t>
            </a:r>
            <a:r>
              <a:rPr lang="zh-CN" altLang="en-US" sz="2000" b="1" dirty="0" smtClean="0">
                <a:solidFill>
                  <a:schemeClr val="bg1"/>
                </a:solidFill>
                <a:latin typeface="华文细黑" pitchFamily="2" charset="-122"/>
                <a:ea typeface="华文细黑" pitchFamily="2" charset="-122"/>
              </a:rPr>
              <a:t>年</a:t>
            </a:r>
            <a:r>
              <a:rPr lang="en-US" altLang="zh-CN" sz="2000" b="1" dirty="0" smtClean="0">
                <a:solidFill>
                  <a:schemeClr val="bg1"/>
                </a:solidFill>
                <a:latin typeface="华文细黑" pitchFamily="2" charset="-122"/>
                <a:ea typeface="华文细黑" pitchFamily="2" charset="-122"/>
              </a:rPr>
              <a:t>5</a:t>
            </a:r>
            <a:r>
              <a:rPr lang="zh-CN" altLang="en-US" sz="2000" b="1" dirty="0" smtClean="0">
                <a:solidFill>
                  <a:schemeClr val="bg1"/>
                </a:solidFill>
                <a:latin typeface="华文细黑" pitchFamily="2" charset="-122"/>
                <a:ea typeface="华文细黑" pitchFamily="2" charset="-122"/>
              </a:rPr>
              <a:t>月</a:t>
            </a:r>
            <a:endParaRPr lang="en-US" altLang="zh-CN" sz="2000" b="1" dirty="0">
              <a:solidFill>
                <a:schemeClr val="bg1"/>
              </a:solidFill>
              <a:latin typeface="华文细黑" pitchFamily="2" charset="-122"/>
              <a:ea typeface="华文细黑" pitchFamily="2" charset="-122"/>
            </a:endParaRPr>
          </a:p>
        </p:txBody>
      </p:sp>
      <p:sp>
        <p:nvSpPr>
          <p:cNvPr id="8" name="Text Box 12"/>
          <p:cNvSpPr txBox="1">
            <a:spLocks noChangeArrowheads="1"/>
          </p:cNvSpPr>
          <p:nvPr/>
        </p:nvSpPr>
        <p:spPr bwMode="auto">
          <a:xfrm>
            <a:off x="194931" y="1307805"/>
            <a:ext cx="4661380" cy="338554"/>
          </a:xfrm>
          <a:prstGeom prst="rect">
            <a:avLst/>
          </a:prstGeom>
          <a:noFill/>
          <a:ln w="9525">
            <a:noFill/>
            <a:miter lim="800000"/>
            <a:headEnd/>
            <a:tailEnd/>
          </a:ln>
        </p:spPr>
        <p:txBody>
          <a:bodyPr wrap="square">
            <a:spAutoFit/>
          </a:bodyPr>
          <a:lstStyle/>
          <a:p>
            <a:pPr>
              <a:spcBef>
                <a:spcPct val="50000"/>
              </a:spcBef>
            </a:pPr>
            <a:r>
              <a:rPr lang="zh-CN" altLang="en-US" sz="2000" b="1" smtClean="0">
                <a:solidFill>
                  <a:schemeClr val="bg1"/>
                </a:solidFill>
                <a:latin typeface="华文细黑" pitchFamily="2" charset="-122"/>
                <a:ea typeface="华文细黑" pitchFamily="2" charset="-122"/>
              </a:rPr>
              <a:t>致：</a:t>
            </a:r>
            <a:r>
              <a:rPr lang="en-US" altLang="zh-CN" sz="2000" b="1" smtClean="0">
                <a:solidFill>
                  <a:schemeClr val="bg1"/>
                </a:solidFill>
                <a:latin typeface="华文细黑" pitchFamily="2" charset="-122"/>
                <a:ea typeface="华文细黑" pitchFamily="2" charset="-122"/>
              </a:rPr>
              <a:t>XXX</a:t>
            </a:r>
            <a:r>
              <a:rPr lang="zh-CN" altLang="en-US" sz="2000" b="1" smtClean="0">
                <a:solidFill>
                  <a:schemeClr val="bg1"/>
                </a:solidFill>
                <a:latin typeface="华文细黑" pitchFamily="2" charset="-122"/>
                <a:ea typeface="华文细黑" pitchFamily="2" charset="-122"/>
              </a:rPr>
              <a:t>支付公司</a:t>
            </a:r>
            <a:endParaRPr lang="en-US" altLang="zh-CN" sz="2000" b="1" dirty="0" smtClean="0">
              <a:solidFill>
                <a:schemeClr val="bg1"/>
              </a:solidFill>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descr="平安银行.jpg"/>
          <p:cNvPicPr>
            <a:picLocks noChangeAspect="1"/>
          </p:cNvPicPr>
          <p:nvPr/>
        </p:nvPicPr>
        <p:blipFill>
          <a:blip r:embed="rId2" cstate="print"/>
          <a:stretch>
            <a:fillRect/>
          </a:stretch>
        </p:blipFill>
        <p:spPr>
          <a:xfrm>
            <a:off x="3399905" y="1062647"/>
            <a:ext cx="2229358" cy="519339"/>
          </a:xfrm>
          <a:prstGeom prst="rect">
            <a:avLst/>
          </a:prstGeom>
        </p:spPr>
      </p:pic>
      <p:grpSp>
        <p:nvGrpSpPr>
          <p:cNvPr id="2" name="组合 7"/>
          <p:cNvGrpSpPr/>
          <p:nvPr/>
        </p:nvGrpSpPr>
        <p:grpSpPr>
          <a:xfrm>
            <a:off x="513533" y="458442"/>
            <a:ext cx="7058842" cy="630832"/>
            <a:chOff x="513533" y="458442"/>
            <a:chExt cx="7058842" cy="630832"/>
          </a:xfrm>
        </p:grpSpPr>
        <p:sp>
          <p:nvSpPr>
            <p:cNvPr id="9"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smtClean="0">
                  <a:solidFill>
                    <a:schemeClr val="bg1">
                      <a:lumMod val="50000"/>
                    </a:schemeClr>
                  </a:solidFill>
                </a:rPr>
                <a:t>跨境第三方支付收结汇流程</a:t>
              </a:r>
            </a:p>
          </p:txBody>
        </p:sp>
        <p:grpSp>
          <p:nvGrpSpPr>
            <p:cNvPr id="3" name="组合 23"/>
            <p:cNvGrpSpPr/>
            <p:nvPr/>
          </p:nvGrpSpPr>
          <p:grpSpPr>
            <a:xfrm>
              <a:off x="513533" y="458442"/>
              <a:ext cx="2325425" cy="573315"/>
              <a:chOff x="1255485" y="892628"/>
              <a:chExt cx="2325425" cy="573315"/>
            </a:xfrm>
          </p:grpSpPr>
          <p:cxnSp>
            <p:nvCxnSpPr>
              <p:cNvPr id="11" name="直接连接符 10"/>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 name="组合 9"/>
          <p:cNvGrpSpPr/>
          <p:nvPr/>
        </p:nvGrpSpPr>
        <p:grpSpPr>
          <a:xfrm>
            <a:off x="649128" y="1158899"/>
            <a:ext cx="8369225" cy="5521019"/>
            <a:chOff x="649128" y="1062647"/>
            <a:chExt cx="8369225" cy="5521019"/>
          </a:xfrm>
        </p:grpSpPr>
        <p:grpSp>
          <p:nvGrpSpPr>
            <p:cNvPr id="14" name="组合 146"/>
            <p:cNvGrpSpPr/>
            <p:nvPr/>
          </p:nvGrpSpPr>
          <p:grpSpPr>
            <a:xfrm>
              <a:off x="649128" y="1062647"/>
              <a:ext cx="8369225" cy="5521019"/>
              <a:chOff x="599253" y="1262147"/>
              <a:chExt cx="8369225" cy="5521019"/>
            </a:xfrm>
          </p:grpSpPr>
          <p:sp>
            <p:nvSpPr>
              <p:cNvPr id="50" name="等腰三角形 49"/>
              <p:cNvSpPr/>
              <p:nvPr/>
            </p:nvSpPr>
            <p:spPr bwMode="auto">
              <a:xfrm flipH="1" flipV="1">
                <a:off x="1174525" y="1262147"/>
                <a:ext cx="454466" cy="336151"/>
              </a:xfrm>
              <a:prstGeom prst="triangle">
                <a:avLst>
                  <a:gd name="adj" fmla="val 0"/>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rgbClr val="006441"/>
                  </a:buClr>
                  <a:buSzTx/>
                  <a:buFont typeface="Times" pitchFamily="18" charset="0"/>
                  <a:buNone/>
                  <a:tabLst/>
                </a:pPr>
                <a:endParaRPr kumimoji="0" lang="zh-CN" altLang="en-US" sz="1600" b="0" i="0" u="none" strike="noStrike" cap="none" normalizeH="0" baseline="0" smtClean="0">
                  <a:ln>
                    <a:noFill/>
                  </a:ln>
                  <a:solidFill>
                    <a:schemeClr val="tx1"/>
                  </a:solidFill>
                  <a:effectLst/>
                  <a:latin typeface="Lucida Grande"/>
                  <a:ea typeface="宋体" pitchFamily="2" charset="-122"/>
                </a:endParaRPr>
              </a:p>
            </p:txBody>
          </p:sp>
          <p:sp>
            <p:nvSpPr>
              <p:cNvPr id="21" name="圆角矩形 20"/>
              <p:cNvSpPr/>
              <p:nvPr/>
            </p:nvSpPr>
            <p:spPr bwMode="auto">
              <a:xfrm>
                <a:off x="599253" y="2808200"/>
                <a:ext cx="1980285" cy="1261007"/>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境外客户通过支付公司</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链接至</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平安银行离岸网银</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或其他银行的网银界面</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进行外币支付</a:t>
                </a:r>
                <a:endParaRPr lang="zh-CN" altLang="en-US" sz="1300" kern="0" dirty="0">
                  <a:solidFill>
                    <a:srgbClr val="000000"/>
                  </a:solidFill>
                  <a:latin typeface="微软雅黑" pitchFamily="34" charset="-122"/>
                  <a:ea typeface="微软雅黑" pitchFamily="34" charset="-122"/>
                </a:endParaRPr>
              </a:p>
            </p:txBody>
          </p:sp>
          <p:sp>
            <p:nvSpPr>
              <p:cNvPr id="22" name="圆角矩形 21"/>
              <p:cNvSpPr/>
              <p:nvPr/>
            </p:nvSpPr>
            <p:spPr bwMode="auto">
              <a:xfrm>
                <a:off x="6252591" y="2019529"/>
                <a:ext cx="1980285" cy="688926"/>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支付公司转交内部审核</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操作流程</a:t>
                </a:r>
                <a:endParaRPr lang="zh-CN" altLang="en-US" sz="1300" kern="0" dirty="0">
                  <a:solidFill>
                    <a:srgbClr val="000000"/>
                  </a:solidFill>
                  <a:latin typeface="微软雅黑" pitchFamily="34" charset="-122"/>
                  <a:ea typeface="微软雅黑" pitchFamily="34" charset="-122"/>
                </a:endParaRPr>
              </a:p>
            </p:txBody>
          </p:sp>
          <p:sp>
            <p:nvSpPr>
              <p:cNvPr id="23" name="圆角矩形 22"/>
              <p:cNvSpPr/>
              <p:nvPr/>
            </p:nvSpPr>
            <p:spPr bwMode="auto">
              <a:xfrm>
                <a:off x="599253" y="4890706"/>
                <a:ext cx="1980285" cy="611193"/>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境内客户收取</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兑换后的人民币资金</a:t>
                </a:r>
                <a:endParaRPr lang="zh-CN" altLang="en-US" sz="1300" kern="0" dirty="0">
                  <a:solidFill>
                    <a:srgbClr val="000000"/>
                  </a:solidFill>
                  <a:latin typeface="微软雅黑" pitchFamily="34" charset="-122"/>
                  <a:ea typeface="微软雅黑" pitchFamily="34" charset="-122"/>
                </a:endParaRPr>
              </a:p>
            </p:txBody>
          </p:sp>
          <p:sp>
            <p:nvSpPr>
              <p:cNvPr id="24" name="圆角矩形 23"/>
              <p:cNvSpPr/>
              <p:nvPr/>
            </p:nvSpPr>
            <p:spPr bwMode="auto">
              <a:xfrm>
                <a:off x="3561579" y="3200415"/>
                <a:ext cx="1980285" cy="1261007"/>
              </a:xfrm>
              <a:prstGeom prst="roundRect">
                <a:avLst/>
              </a:prstGeom>
              <a:solidFill>
                <a:srgbClr val="F8A764">
                  <a:alpha val="63137"/>
                </a:srgb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审核要点：</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申报要素</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金额</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款项收付</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en-US" altLang="zh-CN" sz="1300" kern="0" smtClean="0">
                    <a:solidFill>
                      <a:srgbClr val="000000"/>
                    </a:solidFill>
                    <a:latin typeface="微软雅黑" pitchFamily="34" charset="-122"/>
                    <a:ea typeface="微软雅黑" pitchFamily="34" charset="-122"/>
                  </a:rPr>
                  <a:t>……</a:t>
                </a:r>
              </a:p>
            </p:txBody>
          </p:sp>
          <p:sp>
            <p:nvSpPr>
              <p:cNvPr id="25" name="圆角矩形 24"/>
              <p:cNvSpPr/>
              <p:nvPr/>
            </p:nvSpPr>
            <p:spPr bwMode="auto">
              <a:xfrm>
                <a:off x="3561579" y="4805205"/>
                <a:ext cx="1980285" cy="964428"/>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从支付公司</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外币备付金账户</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结汇</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至人民币备付金账户</a:t>
                </a:r>
                <a:endParaRPr lang="en-US" altLang="zh-CN" sz="1300" kern="0" smtClean="0">
                  <a:solidFill>
                    <a:srgbClr val="000000"/>
                  </a:solidFill>
                  <a:latin typeface="微软雅黑" pitchFamily="34" charset="-122"/>
                  <a:ea typeface="微软雅黑" pitchFamily="34" charset="-122"/>
                </a:endParaRPr>
              </a:p>
            </p:txBody>
          </p:sp>
          <p:sp>
            <p:nvSpPr>
              <p:cNvPr id="26" name="圆角矩形 25"/>
              <p:cNvSpPr/>
              <p:nvPr/>
            </p:nvSpPr>
            <p:spPr bwMode="auto">
              <a:xfrm>
                <a:off x="3561579" y="6135384"/>
                <a:ext cx="1980285" cy="647782"/>
              </a:xfrm>
              <a:prstGeom prst="roundRect">
                <a:avLst/>
              </a:prstGeom>
              <a:solidFill>
                <a:srgbClr val="F8A764">
                  <a:alpha val="63137"/>
                </a:srgb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还原国际业务收支申报</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及个人结售汇系统录入</a:t>
                </a:r>
                <a:endParaRPr lang="en-US" altLang="zh-CN" sz="1300" kern="0" smtClean="0">
                  <a:solidFill>
                    <a:srgbClr val="000000"/>
                  </a:solidFill>
                  <a:latin typeface="微软雅黑" pitchFamily="34" charset="-122"/>
                  <a:ea typeface="微软雅黑" pitchFamily="34" charset="-122"/>
                </a:endParaRPr>
              </a:p>
            </p:txBody>
          </p:sp>
          <p:sp>
            <p:nvSpPr>
              <p:cNvPr id="27" name="圆角矩形 26"/>
              <p:cNvSpPr/>
              <p:nvPr/>
            </p:nvSpPr>
            <p:spPr bwMode="auto">
              <a:xfrm>
                <a:off x="6252591" y="3200415"/>
                <a:ext cx="1980285" cy="1261007"/>
              </a:xfrm>
              <a:prstGeom prst="roundRect">
                <a:avLst/>
              </a:prstGeom>
              <a:solidFill>
                <a:srgbClr val="F8A764">
                  <a:alpha val="63137"/>
                </a:srgb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根据外管文件审核：</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交易真实性</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款项收付情况</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en-US" altLang="zh-CN" sz="1300" kern="0" smtClean="0">
                    <a:solidFill>
                      <a:srgbClr val="000000"/>
                    </a:solidFill>
                    <a:latin typeface="微软雅黑" pitchFamily="34" charset="-122"/>
                    <a:ea typeface="微软雅黑" pitchFamily="34" charset="-122"/>
                  </a:rPr>
                  <a:t>……</a:t>
                </a: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并确认资金到账</a:t>
                </a:r>
                <a:endParaRPr lang="en-US" altLang="zh-CN" sz="1300" kern="0" smtClean="0">
                  <a:solidFill>
                    <a:srgbClr val="000000"/>
                  </a:solidFill>
                  <a:latin typeface="微软雅黑" pitchFamily="34" charset="-122"/>
                  <a:ea typeface="微软雅黑" pitchFamily="34" charset="-122"/>
                </a:endParaRPr>
              </a:p>
            </p:txBody>
          </p:sp>
          <p:sp>
            <p:nvSpPr>
              <p:cNvPr id="28" name="圆角矩形 27"/>
              <p:cNvSpPr/>
              <p:nvPr/>
            </p:nvSpPr>
            <p:spPr bwMode="auto">
              <a:xfrm>
                <a:off x="6252591" y="5072939"/>
                <a:ext cx="1980285" cy="428960"/>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结汇成功</a:t>
                </a:r>
                <a:endParaRPr lang="en-US" altLang="zh-CN" sz="1300" kern="0" smtClean="0">
                  <a:solidFill>
                    <a:srgbClr val="000000"/>
                  </a:solidFill>
                  <a:latin typeface="微软雅黑" pitchFamily="34" charset="-122"/>
                  <a:ea typeface="微软雅黑" pitchFamily="34" charset="-122"/>
                </a:endParaRPr>
              </a:p>
            </p:txBody>
          </p:sp>
          <p:sp>
            <p:nvSpPr>
              <p:cNvPr id="29" name="圆角矩形 28"/>
              <p:cNvSpPr/>
              <p:nvPr/>
            </p:nvSpPr>
            <p:spPr bwMode="auto">
              <a:xfrm>
                <a:off x="599253" y="1961634"/>
                <a:ext cx="1980285" cy="804717"/>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Aft>
                    <a:spcPts val="0"/>
                  </a:spcAft>
                </a:pPr>
                <a:r>
                  <a:rPr lang="zh-CN" altLang="en-US" sz="1300" kern="0" smtClean="0">
                    <a:solidFill>
                      <a:srgbClr val="000000"/>
                    </a:solidFill>
                    <a:latin typeface="微软雅黑" pitchFamily="34" charset="-122"/>
                    <a:ea typeface="微软雅黑" pitchFamily="34" charset="-122"/>
                  </a:rPr>
                  <a:t>境外客户网上下订单</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pPr>
                <a:r>
                  <a:rPr lang="zh-CN" altLang="en-US" sz="1300" kern="0" smtClean="0">
                    <a:solidFill>
                      <a:srgbClr val="000000"/>
                    </a:solidFill>
                    <a:latin typeface="微软雅黑" pitchFamily="34" charset="-122"/>
                    <a:ea typeface="微软雅黑" pitchFamily="34" charset="-122"/>
                  </a:rPr>
                  <a:t>链接至支付公司的</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pPr>
                <a:r>
                  <a:rPr lang="zh-CN" altLang="en-US" sz="1300" kern="0" smtClean="0">
                    <a:solidFill>
                      <a:srgbClr val="000000"/>
                    </a:solidFill>
                    <a:latin typeface="微软雅黑" pitchFamily="34" charset="-122"/>
                    <a:ea typeface="微软雅黑" pitchFamily="34" charset="-122"/>
                  </a:rPr>
                  <a:t>支付页面</a:t>
                </a:r>
                <a:endParaRPr lang="zh-CN" altLang="en-US" sz="1300" kern="0" dirty="0" smtClean="0">
                  <a:solidFill>
                    <a:srgbClr val="000000"/>
                  </a:solidFill>
                  <a:latin typeface="微软雅黑" pitchFamily="34" charset="-122"/>
                  <a:ea typeface="微软雅黑" pitchFamily="34" charset="-122"/>
                </a:endParaRPr>
              </a:p>
            </p:txBody>
          </p:sp>
          <p:cxnSp>
            <p:nvCxnSpPr>
              <p:cNvPr id="31" name="直接箭头连接符 30"/>
              <p:cNvCxnSpPr/>
              <p:nvPr/>
            </p:nvCxnSpPr>
            <p:spPr bwMode="auto">
              <a:xfrm rot="5400000">
                <a:off x="2243297" y="2718263"/>
                <a:ext cx="368039" cy="0"/>
              </a:xfrm>
              <a:prstGeom prst="straightConnector1">
                <a:avLst/>
              </a:prstGeom>
              <a:noFill/>
              <a:ln w="9525" cap="flat" cmpd="sng" algn="ctr">
                <a:solidFill>
                  <a:srgbClr val="E67819"/>
                </a:solidFill>
                <a:prstDash val="sysDash"/>
                <a:round/>
                <a:headEnd type="none" w="med" len="med"/>
                <a:tailEnd type="triangle" w="med" len="med"/>
              </a:ln>
              <a:effectLst/>
            </p:spPr>
          </p:cxnSp>
          <p:cxnSp>
            <p:nvCxnSpPr>
              <p:cNvPr id="36" name="直接箭头连接符 35"/>
              <p:cNvCxnSpPr>
                <a:stCxn id="22" idx="2"/>
                <a:endCxn id="27" idx="0"/>
              </p:cNvCxnSpPr>
              <p:nvPr/>
            </p:nvCxnSpPr>
            <p:spPr bwMode="auto">
              <a:xfrm>
                <a:off x="7242734" y="2708455"/>
                <a:ext cx="0" cy="491960"/>
              </a:xfrm>
              <a:prstGeom prst="straightConnector1">
                <a:avLst/>
              </a:prstGeom>
              <a:noFill/>
              <a:ln w="9525" cap="flat" cmpd="sng" algn="ctr">
                <a:solidFill>
                  <a:srgbClr val="E67819"/>
                </a:solidFill>
                <a:prstDash val="sysDash"/>
                <a:round/>
                <a:headEnd type="none" w="med" len="med"/>
                <a:tailEnd type="triangle" w="med" len="med"/>
              </a:ln>
              <a:effectLst/>
            </p:spPr>
          </p:cxnSp>
          <p:cxnSp>
            <p:nvCxnSpPr>
              <p:cNvPr id="37" name="直接连接符 114"/>
              <p:cNvCxnSpPr>
                <a:stCxn id="27" idx="3"/>
                <a:endCxn id="22" idx="3"/>
              </p:cNvCxnSpPr>
              <p:nvPr/>
            </p:nvCxnSpPr>
            <p:spPr bwMode="auto">
              <a:xfrm flipV="1">
                <a:off x="8232876" y="2363992"/>
                <a:ext cx="12700" cy="1466927"/>
              </a:xfrm>
              <a:prstGeom prst="bentConnector3">
                <a:avLst>
                  <a:gd name="adj1" fmla="val 1800000"/>
                </a:avLst>
              </a:prstGeom>
              <a:noFill/>
              <a:ln w="9525" cap="flat" cmpd="sng" algn="ctr">
                <a:solidFill>
                  <a:schemeClr val="bg2">
                    <a:lumMod val="60000"/>
                    <a:lumOff val="40000"/>
                  </a:schemeClr>
                </a:solidFill>
                <a:prstDash val="sysDash"/>
                <a:round/>
                <a:headEnd type="none" w="med" len="med"/>
                <a:tailEnd type="triangle" w="med" len="med"/>
              </a:ln>
              <a:effectLst/>
            </p:spPr>
          </p:cxnSp>
          <p:sp>
            <p:nvSpPr>
              <p:cNvPr id="38" name="矩形 37"/>
              <p:cNvSpPr/>
              <p:nvPr/>
            </p:nvSpPr>
            <p:spPr>
              <a:xfrm>
                <a:off x="7950251" y="2741705"/>
                <a:ext cx="1018227" cy="452432"/>
              </a:xfrm>
              <a:prstGeom prst="rect">
                <a:avLst/>
              </a:prstGeom>
            </p:spPr>
            <p:txBody>
              <a:bodyPr wrap="none">
                <a:spAutoFit/>
              </a:bodyPr>
              <a:lstStyle/>
              <a:p>
                <a:pPr algn="ctr"/>
                <a:r>
                  <a:rPr lang="zh-CN" altLang="en-US" sz="1300" smtClean="0">
                    <a:solidFill>
                      <a:schemeClr val="tx1">
                        <a:lumMod val="50000"/>
                        <a:lumOff val="50000"/>
                      </a:schemeClr>
                    </a:solidFill>
                    <a:latin typeface="微软雅黑" pitchFamily="34" charset="-122"/>
                    <a:ea typeface="微软雅黑" pitchFamily="34" charset="-122"/>
                  </a:rPr>
                  <a:t>未通过审核</a:t>
                </a:r>
                <a:endParaRPr lang="en-US" altLang="zh-CN" sz="1300" smtClean="0">
                  <a:solidFill>
                    <a:schemeClr val="tx1">
                      <a:lumMod val="50000"/>
                      <a:lumOff val="50000"/>
                    </a:schemeClr>
                  </a:solidFill>
                  <a:latin typeface="微软雅黑" pitchFamily="34" charset="-122"/>
                  <a:ea typeface="微软雅黑" pitchFamily="34" charset="-122"/>
                </a:endParaRPr>
              </a:p>
              <a:p>
                <a:pPr algn="ctr"/>
                <a:r>
                  <a:rPr lang="zh-CN" altLang="en-US" sz="1300" smtClean="0">
                    <a:solidFill>
                      <a:schemeClr val="tx1">
                        <a:lumMod val="50000"/>
                        <a:lumOff val="50000"/>
                      </a:schemeClr>
                    </a:solidFill>
                    <a:latin typeface="微软雅黑" pitchFamily="34" charset="-122"/>
                    <a:ea typeface="微软雅黑" pitchFamily="34" charset="-122"/>
                  </a:rPr>
                  <a:t>重新提交</a:t>
                </a:r>
                <a:endParaRPr lang="zh-CN" altLang="en-US" sz="1300" dirty="0">
                  <a:solidFill>
                    <a:schemeClr val="tx1">
                      <a:lumMod val="50000"/>
                      <a:lumOff val="50000"/>
                    </a:schemeClr>
                  </a:solidFill>
                  <a:latin typeface="微软雅黑" pitchFamily="34" charset="-122"/>
                  <a:ea typeface="微软雅黑" pitchFamily="34" charset="-122"/>
                </a:endParaRPr>
              </a:p>
            </p:txBody>
          </p:sp>
          <p:cxnSp>
            <p:nvCxnSpPr>
              <p:cNvPr id="39" name="直接箭头连接符 38"/>
              <p:cNvCxnSpPr>
                <a:stCxn id="25" idx="3"/>
                <a:endCxn id="28" idx="1"/>
              </p:cNvCxnSpPr>
              <p:nvPr/>
            </p:nvCxnSpPr>
            <p:spPr bwMode="auto">
              <a:xfrm>
                <a:off x="5541864" y="5287419"/>
                <a:ext cx="710727" cy="0"/>
              </a:xfrm>
              <a:prstGeom prst="straightConnector1">
                <a:avLst/>
              </a:prstGeom>
              <a:noFill/>
              <a:ln w="9525" cap="flat" cmpd="sng" algn="ctr">
                <a:solidFill>
                  <a:srgbClr val="E67819"/>
                </a:solidFill>
                <a:prstDash val="sysDash"/>
                <a:round/>
                <a:headEnd type="none" w="med" len="med"/>
                <a:tailEnd type="triangle" w="med" len="med"/>
              </a:ln>
              <a:effectLst/>
            </p:spPr>
          </p:cxnSp>
          <p:sp>
            <p:nvSpPr>
              <p:cNvPr id="41" name="Line 25"/>
              <p:cNvSpPr>
                <a:spLocks noChangeShapeType="1"/>
              </p:cNvSpPr>
              <p:nvPr/>
            </p:nvSpPr>
            <p:spPr bwMode="auto">
              <a:xfrm rot="10800000" flipV="1">
                <a:off x="5541863" y="3830919"/>
                <a:ext cx="710727" cy="0"/>
              </a:xfrm>
              <a:prstGeom prst="line">
                <a:avLst/>
              </a:prstGeom>
              <a:noFill/>
              <a:ln w="9525" cap="flat" cmpd="sng" algn="ctr">
                <a:solidFill>
                  <a:srgbClr val="E67819"/>
                </a:solidFill>
                <a:prstDash val="sysDash"/>
                <a:round/>
                <a:headEnd type="none" w="med" len="med"/>
                <a:tailEnd type="triangle" w="med" len="med"/>
              </a:ln>
              <a:effectLst/>
            </p:spPr>
            <p:txBody>
              <a:bodyPr wrap="square" rtlCol="0" anchor="ctr">
                <a:noAutofit/>
              </a:bodyPr>
              <a:lstStyle/>
              <a:p>
                <a:pPr>
                  <a:lnSpc>
                    <a:spcPct val="150000"/>
                  </a:lnSpc>
                </a:pPr>
                <a:endParaRPr lang="zh-CN" altLang="en-US" sz="1200">
                  <a:solidFill>
                    <a:srgbClr val="D03B00"/>
                  </a:solidFill>
                  <a:latin typeface="微软雅黑" pitchFamily="34" charset="-122"/>
                  <a:ea typeface="微软雅黑" pitchFamily="34" charset="-122"/>
                </a:endParaRPr>
              </a:p>
            </p:txBody>
          </p:sp>
          <p:sp>
            <p:nvSpPr>
              <p:cNvPr id="42" name="矩形 41"/>
              <p:cNvSpPr/>
              <p:nvPr/>
            </p:nvSpPr>
            <p:spPr>
              <a:xfrm>
                <a:off x="5329480" y="4257486"/>
                <a:ext cx="1351652" cy="452432"/>
              </a:xfrm>
              <a:prstGeom prst="rect">
                <a:avLst/>
              </a:prstGeom>
            </p:spPr>
            <p:txBody>
              <a:bodyPr wrap="none">
                <a:spAutoFit/>
              </a:bodyPr>
              <a:lstStyle/>
              <a:p>
                <a:pPr algn="ctr"/>
                <a:r>
                  <a:rPr lang="zh-CN" altLang="en-US" sz="1300" smtClean="0">
                    <a:solidFill>
                      <a:srgbClr val="FD8F35"/>
                    </a:solidFill>
                    <a:latin typeface="微软雅黑" pitchFamily="34" charset="-122"/>
                    <a:ea typeface="微软雅黑" pitchFamily="34" charset="-122"/>
                  </a:rPr>
                  <a:t>通过审核</a:t>
                </a:r>
                <a:endParaRPr lang="en-US" altLang="zh-CN" sz="1300" smtClean="0">
                  <a:solidFill>
                    <a:srgbClr val="FD8F35"/>
                  </a:solidFill>
                  <a:latin typeface="微软雅黑" pitchFamily="34" charset="-122"/>
                  <a:ea typeface="微软雅黑" pitchFamily="34" charset="-122"/>
                </a:endParaRPr>
              </a:p>
              <a:p>
                <a:pPr algn="ctr"/>
                <a:r>
                  <a:rPr lang="zh-CN" altLang="en-US" sz="1300" smtClean="0">
                    <a:solidFill>
                      <a:srgbClr val="FD8F35"/>
                    </a:solidFill>
                    <a:latin typeface="微软雅黑" pitchFamily="34" charset="-122"/>
                    <a:ea typeface="微软雅黑" pitchFamily="34" charset="-122"/>
                  </a:rPr>
                  <a:t>发给备付金银行</a:t>
                </a:r>
                <a:endParaRPr lang="zh-CN" altLang="en-US" sz="1300" dirty="0">
                  <a:solidFill>
                    <a:srgbClr val="FD8F35"/>
                  </a:solidFill>
                  <a:latin typeface="微软雅黑" pitchFamily="34" charset="-122"/>
                  <a:ea typeface="微软雅黑" pitchFamily="34" charset="-122"/>
                </a:endParaRPr>
              </a:p>
            </p:txBody>
          </p:sp>
          <p:cxnSp>
            <p:nvCxnSpPr>
              <p:cNvPr id="43" name="直接箭头连接符 42"/>
              <p:cNvCxnSpPr>
                <a:stCxn id="24" idx="2"/>
                <a:endCxn id="25" idx="0"/>
              </p:cNvCxnSpPr>
              <p:nvPr/>
            </p:nvCxnSpPr>
            <p:spPr bwMode="auto">
              <a:xfrm>
                <a:off x="4551722" y="4461422"/>
                <a:ext cx="0" cy="343783"/>
              </a:xfrm>
              <a:prstGeom prst="straightConnector1">
                <a:avLst/>
              </a:prstGeom>
              <a:noFill/>
              <a:ln w="9525" cap="flat" cmpd="sng" algn="ctr">
                <a:solidFill>
                  <a:srgbClr val="E67819"/>
                </a:solidFill>
                <a:prstDash val="sysDash"/>
                <a:round/>
                <a:headEnd type="none" w="med" len="med"/>
                <a:tailEnd type="triangle" w="med" len="med"/>
              </a:ln>
              <a:effectLst/>
            </p:spPr>
          </p:cxnSp>
          <p:sp>
            <p:nvSpPr>
              <p:cNvPr id="44" name="矩形 43"/>
              <p:cNvSpPr/>
              <p:nvPr/>
            </p:nvSpPr>
            <p:spPr>
              <a:xfrm>
                <a:off x="4110204" y="4489625"/>
                <a:ext cx="851515" cy="252377"/>
              </a:xfrm>
              <a:prstGeom prst="rect">
                <a:avLst/>
              </a:prstGeom>
            </p:spPr>
            <p:txBody>
              <a:bodyPr wrap="square">
                <a:spAutoFit/>
              </a:bodyPr>
              <a:lstStyle/>
              <a:p>
                <a:r>
                  <a:rPr lang="zh-CN" altLang="en-US" sz="1300" smtClean="0">
                    <a:solidFill>
                      <a:srgbClr val="FD8F35"/>
                    </a:solidFill>
                    <a:latin typeface="微软雅黑" pitchFamily="34" charset="-122"/>
                    <a:ea typeface="微软雅黑" pitchFamily="34" charset="-122"/>
                  </a:rPr>
                  <a:t>通过审核</a:t>
                </a:r>
                <a:endParaRPr lang="zh-CN" altLang="en-US" sz="1300" dirty="0">
                  <a:solidFill>
                    <a:srgbClr val="FD8F35"/>
                  </a:solidFill>
                  <a:latin typeface="微软雅黑" pitchFamily="34" charset="-122"/>
                  <a:ea typeface="微软雅黑" pitchFamily="34" charset="-122"/>
                </a:endParaRPr>
              </a:p>
            </p:txBody>
          </p:sp>
          <p:cxnSp>
            <p:nvCxnSpPr>
              <p:cNvPr id="45" name="直接箭头连接符 133"/>
              <p:cNvCxnSpPr>
                <a:stCxn id="28" idx="2"/>
                <a:endCxn id="23" idx="2"/>
              </p:cNvCxnSpPr>
              <p:nvPr/>
            </p:nvCxnSpPr>
            <p:spPr bwMode="auto">
              <a:xfrm rot="5400000">
                <a:off x="4416065" y="2675230"/>
                <a:ext cx="12700" cy="5653338"/>
              </a:xfrm>
              <a:prstGeom prst="bentConnector3">
                <a:avLst>
                  <a:gd name="adj1" fmla="val 2716371"/>
                </a:avLst>
              </a:prstGeom>
              <a:noFill/>
              <a:ln w="9525" cap="flat" cmpd="sng" algn="ctr">
                <a:solidFill>
                  <a:srgbClr val="E67819"/>
                </a:solidFill>
                <a:prstDash val="sysDash"/>
                <a:round/>
                <a:headEnd type="none" w="med" len="med"/>
                <a:tailEnd type="triangle" w="med" len="med"/>
              </a:ln>
              <a:effectLst/>
            </p:spPr>
          </p:cxnSp>
          <p:sp>
            <p:nvSpPr>
              <p:cNvPr id="46" name="矩形 45"/>
              <p:cNvSpPr/>
              <p:nvPr/>
            </p:nvSpPr>
            <p:spPr>
              <a:xfrm>
                <a:off x="1667144" y="5906715"/>
                <a:ext cx="1184940" cy="452432"/>
              </a:xfrm>
              <a:prstGeom prst="rect">
                <a:avLst/>
              </a:prstGeom>
            </p:spPr>
            <p:txBody>
              <a:bodyPr wrap="none">
                <a:spAutoFit/>
              </a:bodyPr>
              <a:lstStyle/>
              <a:p>
                <a:pPr algn="ctr"/>
                <a:r>
                  <a:rPr lang="zh-CN" altLang="en-US" sz="1300" smtClean="0">
                    <a:solidFill>
                      <a:srgbClr val="FD8F35"/>
                    </a:solidFill>
                    <a:latin typeface="微软雅黑" pitchFamily="34" charset="-122"/>
                    <a:ea typeface="微软雅黑" pitchFamily="34" charset="-122"/>
                  </a:rPr>
                  <a:t>按照指令</a:t>
                </a:r>
                <a:endParaRPr lang="en-US" altLang="zh-CN" sz="1300" smtClean="0">
                  <a:solidFill>
                    <a:srgbClr val="FD8F35"/>
                  </a:solidFill>
                  <a:latin typeface="微软雅黑" pitchFamily="34" charset="-122"/>
                  <a:ea typeface="微软雅黑" pitchFamily="34" charset="-122"/>
                </a:endParaRPr>
              </a:p>
              <a:p>
                <a:pPr algn="ctr"/>
                <a:r>
                  <a:rPr lang="zh-CN" altLang="en-US" sz="1300" smtClean="0">
                    <a:solidFill>
                      <a:srgbClr val="FD8F35"/>
                    </a:solidFill>
                    <a:latin typeface="微软雅黑" pitchFamily="34" charset="-122"/>
                    <a:ea typeface="微软雅黑" pitchFamily="34" charset="-122"/>
                  </a:rPr>
                  <a:t>完成付汇支付</a:t>
                </a:r>
                <a:endParaRPr lang="zh-CN" altLang="en-US" sz="1300" dirty="0">
                  <a:solidFill>
                    <a:srgbClr val="FD8F35"/>
                  </a:solidFill>
                  <a:latin typeface="微软雅黑" pitchFamily="34" charset="-122"/>
                  <a:ea typeface="微软雅黑" pitchFamily="34" charset="-122"/>
                </a:endParaRPr>
              </a:p>
            </p:txBody>
          </p:sp>
          <p:cxnSp>
            <p:nvCxnSpPr>
              <p:cNvPr id="47" name="直接箭头连接符 46"/>
              <p:cNvCxnSpPr>
                <a:stCxn id="25" idx="2"/>
                <a:endCxn id="26" idx="0"/>
              </p:cNvCxnSpPr>
              <p:nvPr/>
            </p:nvCxnSpPr>
            <p:spPr bwMode="auto">
              <a:xfrm>
                <a:off x="4551722" y="5769633"/>
                <a:ext cx="0" cy="365751"/>
              </a:xfrm>
              <a:prstGeom prst="straightConnector1">
                <a:avLst/>
              </a:prstGeom>
              <a:noFill/>
              <a:ln w="9525" cap="flat" cmpd="sng" algn="ctr">
                <a:solidFill>
                  <a:srgbClr val="E67819"/>
                </a:solidFill>
                <a:prstDash val="sysDash"/>
                <a:round/>
                <a:headEnd type="none" w="med" len="med"/>
                <a:tailEnd type="triangle" w="med" len="med"/>
              </a:ln>
              <a:effectLst/>
            </p:spPr>
          </p:cxnSp>
        </p:grpSp>
        <p:sp>
          <p:nvSpPr>
            <p:cNvPr id="15" name="TextBox 14"/>
            <p:cNvSpPr txBox="1"/>
            <p:nvPr/>
          </p:nvSpPr>
          <p:spPr>
            <a:xfrm>
              <a:off x="3985869" y="1845925"/>
              <a:ext cx="1184940" cy="252377"/>
            </a:xfrm>
            <a:prstGeom prst="rect">
              <a:avLst/>
            </a:prstGeom>
          </p:spPr>
          <p:txBody>
            <a:bodyPr wrap="none">
              <a:spAutoFit/>
            </a:bodyPr>
            <a:lstStyle/>
            <a:p>
              <a:pPr algn="ctr"/>
              <a:r>
                <a:rPr lang="zh-CN" altLang="en-US" sz="1300" b="1" kern="0" smtClean="0">
                  <a:solidFill>
                    <a:schemeClr val="bg2">
                      <a:lumMod val="50000"/>
                    </a:schemeClr>
                  </a:solidFill>
                  <a:latin typeface="微软雅黑" pitchFamily="34" charset="-122"/>
                  <a:ea typeface="微软雅黑" pitchFamily="34" charset="-122"/>
                </a:rPr>
                <a:t>全流程线上化</a:t>
              </a:r>
              <a:endParaRPr lang="en-US" altLang="zh-CN" sz="1300" b="1" kern="0" smtClean="0">
                <a:solidFill>
                  <a:schemeClr val="bg2">
                    <a:lumMod val="50000"/>
                  </a:schemeClr>
                </a:solidFill>
                <a:latin typeface="微软雅黑" pitchFamily="34" charset="-122"/>
                <a:ea typeface="微软雅黑" pitchFamily="34" charset="-122"/>
              </a:endParaRPr>
            </a:p>
          </p:txBody>
        </p:sp>
      </p:grpSp>
      <p:sp>
        <p:nvSpPr>
          <p:cNvPr id="51" name="圆角矩形 50"/>
          <p:cNvSpPr/>
          <p:nvPr/>
        </p:nvSpPr>
        <p:spPr bwMode="auto">
          <a:xfrm>
            <a:off x="288946" y="1049612"/>
            <a:ext cx="2880000" cy="5760000"/>
          </a:xfrm>
          <a:prstGeom prst="roundRect">
            <a:avLst/>
          </a:prstGeom>
          <a:noFill/>
          <a:ln w="12700" cap="flat" cmpd="sng" algn="ctr">
            <a:solidFill>
              <a:srgbClr val="0070C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bodyPr>
          <a:lstStyle/>
          <a:p>
            <a:pPr marL="180975" indent="-180975">
              <a:lnSpc>
                <a:spcPct val="120000"/>
              </a:lnSpc>
              <a:spcBef>
                <a:spcPts val="300"/>
              </a:spcBef>
              <a:buClr>
                <a:srgbClr val="FD8F35"/>
              </a:buClr>
              <a:tabLst>
                <a:tab pos="180975" algn="l"/>
              </a:tabLst>
            </a:pPr>
            <a:endParaRPr lang="zh-CN" altLang="en-US" sz="1400">
              <a:solidFill>
                <a:schemeClr val="tx2">
                  <a:lumMod val="95000"/>
                  <a:lumOff val="5000"/>
                </a:schemeClr>
              </a:solidFill>
              <a:latin typeface="微软雅黑" pitchFamily="34" charset="-122"/>
              <a:ea typeface="微软雅黑" pitchFamily="34" charset="-122"/>
              <a:cs typeface="Arial" pitchFamily="34" charset="0"/>
            </a:endParaRPr>
          </a:p>
        </p:txBody>
      </p:sp>
      <p:sp>
        <p:nvSpPr>
          <p:cNvPr id="52" name="圆角矩形 51"/>
          <p:cNvSpPr/>
          <p:nvPr/>
        </p:nvSpPr>
        <p:spPr bwMode="auto">
          <a:xfrm>
            <a:off x="3184528" y="1049612"/>
            <a:ext cx="2880000" cy="5760000"/>
          </a:xfrm>
          <a:prstGeom prst="roundRect">
            <a:avLst/>
          </a:prstGeom>
          <a:noFill/>
          <a:ln w="12700" cap="flat" cmpd="sng" algn="ctr">
            <a:solidFill>
              <a:srgbClr val="0070C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bodyPr>
          <a:lstStyle/>
          <a:p>
            <a:pPr marL="180975" indent="-180975">
              <a:lnSpc>
                <a:spcPct val="120000"/>
              </a:lnSpc>
              <a:spcBef>
                <a:spcPts val="300"/>
              </a:spcBef>
              <a:buClr>
                <a:srgbClr val="FD8F35"/>
              </a:buClr>
              <a:tabLst>
                <a:tab pos="180975" algn="l"/>
              </a:tabLst>
            </a:pPr>
            <a:endParaRPr lang="zh-CN" altLang="en-US" sz="1400">
              <a:solidFill>
                <a:schemeClr val="tx2">
                  <a:lumMod val="95000"/>
                  <a:lumOff val="5000"/>
                </a:schemeClr>
              </a:solidFill>
              <a:latin typeface="微软雅黑" pitchFamily="34" charset="-122"/>
              <a:ea typeface="微软雅黑" pitchFamily="34" charset="-122"/>
              <a:cs typeface="Arial" pitchFamily="34" charset="0"/>
            </a:endParaRPr>
          </a:p>
        </p:txBody>
      </p:sp>
      <p:sp>
        <p:nvSpPr>
          <p:cNvPr id="53" name="圆角矩形 52"/>
          <p:cNvSpPr/>
          <p:nvPr/>
        </p:nvSpPr>
        <p:spPr bwMode="auto">
          <a:xfrm>
            <a:off x="6064068" y="1049612"/>
            <a:ext cx="2880000" cy="5760000"/>
          </a:xfrm>
          <a:prstGeom prst="roundRect">
            <a:avLst/>
          </a:prstGeom>
          <a:noFill/>
          <a:ln w="12700" cap="flat" cmpd="sng" algn="ctr">
            <a:solidFill>
              <a:srgbClr val="0070C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bodyPr>
          <a:lstStyle/>
          <a:p>
            <a:pPr marL="180975" indent="-180975">
              <a:lnSpc>
                <a:spcPct val="120000"/>
              </a:lnSpc>
              <a:spcBef>
                <a:spcPts val="300"/>
              </a:spcBef>
              <a:buClr>
                <a:srgbClr val="FD8F35"/>
              </a:buClr>
              <a:tabLst>
                <a:tab pos="180975" algn="l"/>
              </a:tabLst>
            </a:pPr>
            <a:endParaRPr lang="zh-CN" altLang="en-US" sz="1400">
              <a:solidFill>
                <a:schemeClr val="tx2">
                  <a:lumMod val="95000"/>
                  <a:lumOff val="5000"/>
                </a:schemeClr>
              </a:solidFill>
              <a:latin typeface="微软雅黑" pitchFamily="34" charset="-122"/>
              <a:ea typeface="微软雅黑" pitchFamily="34" charset="-122"/>
              <a:cs typeface="Arial" pitchFamily="34" charset="0"/>
            </a:endParaRPr>
          </a:p>
        </p:txBody>
      </p:sp>
      <p:cxnSp>
        <p:nvCxnSpPr>
          <p:cNvPr id="58" name="直接箭头连接符 57"/>
          <p:cNvCxnSpPr>
            <a:endCxn id="22" idx="1"/>
          </p:cNvCxnSpPr>
          <p:nvPr/>
        </p:nvCxnSpPr>
        <p:spPr bwMode="auto">
          <a:xfrm flipV="1">
            <a:off x="2629413" y="2260744"/>
            <a:ext cx="3673053" cy="1060209"/>
          </a:xfrm>
          <a:prstGeom prst="bentConnector3">
            <a:avLst>
              <a:gd name="adj1" fmla="val 22485"/>
            </a:avLst>
          </a:prstGeom>
          <a:noFill/>
          <a:ln w="12700" cap="flat" cmpd="sng" algn="ctr">
            <a:solidFill>
              <a:srgbClr val="F8A764"/>
            </a:solidFill>
            <a:prstDash val="sysDash"/>
            <a:round/>
            <a:headEnd type="none" w="med" len="med"/>
            <a:tailEnd type="arrow"/>
          </a:ln>
          <a:effectLst/>
        </p:spPr>
      </p:cxnSp>
      <p:sp>
        <p:nvSpPr>
          <p:cNvPr id="72" name="矩形 71"/>
          <p:cNvSpPr/>
          <p:nvPr/>
        </p:nvSpPr>
        <p:spPr>
          <a:xfrm>
            <a:off x="5554954" y="2570176"/>
            <a:ext cx="1018227" cy="452432"/>
          </a:xfrm>
          <a:prstGeom prst="rect">
            <a:avLst/>
          </a:prstGeom>
        </p:spPr>
        <p:txBody>
          <a:bodyPr wrap="none">
            <a:spAutoFit/>
          </a:bodyPr>
          <a:lstStyle/>
          <a:p>
            <a:pPr algn="ctr"/>
            <a:r>
              <a:rPr lang="zh-CN" altLang="en-US" sz="1300" smtClean="0">
                <a:solidFill>
                  <a:schemeClr val="tx1">
                    <a:lumMod val="50000"/>
                    <a:lumOff val="50000"/>
                  </a:schemeClr>
                </a:solidFill>
                <a:latin typeface="微软雅黑" pitchFamily="34" charset="-122"/>
                <a:ea typeface="微软雅黑" pitchFamily="34" charset="-122"/>
              </a:rPr>
              <a:t>未通过审核</a:t>
            </a:r>
            <a:endParaRPr lang="en-US" altLang="zh-CN" sz="1300" smtClean="0">
              <a:solidFill>
                <a:schemeClr val="tx1">
                  <a:lumMod val="50000"/>
                  <a:lumOff val="50000"/>
                </a:schemeClr>
              </a:solidFill>
              <a:latin typeface="微软雅黑" pitchFamily="34" charset="-122"/>
              <a:ea typeface="微软雅黑" pitchFamily="34" charset="-122"/>
            </a:endParaRPr>
          </a:p>
          <a:p>
            <a:pPr algn="ctr"/>
            <a:r>
              <a:rPr lang="zh-CN" altLang="en-US" sz="1300" smtClean="0">
                <a:solidFill>
                  <a:schemeClr val="tx1">
                    <a:lumMod val="50000"/>
                    <a:lumOff val="50000"/>
                  </a:schemeClr>
                </a:solidFill>
                <a:latin typeface="微软雅黑" pitchFamily="34" charset="-122"/>
                <a:ea typeface="微软雅黑" pitchFamily="34" charset="-122"/>
              </a:rPr>
              <a:t>重新提交</a:t>
            </a:r>
            <a:endParaRPr lang="zh-CN" altLang="en-US" sz="1300" dirty="0">
              <a:solidFill>
                <a:schemeClr val="tx1">
                  <a:lumMod val="50000"/>
                  <a:lumOff val="50000"/>
                </a:schemeClr>
              </a:solidFill>
              <a:latin typeface="微软雅黑" pitchFamily="34" charset="-122"/>
              <a:ea typeface="微软雅黑" pitchFamily="34" charset="-122"/>
            </a:endParaRPr>
          </a:p>
        </p:txBody>
      </p:sp>
      <p:sp>
        <p:nvSpPr>
          <p:cNvPr id="73" name="Line 25"/>
          <p:cNvSpPr>
            <a:spLocks noChangeShapeType="1"/>
          </p:cNvSpPr>
          <p:nvPr/>
        </p:nvSpPr>
        <p:spPr bwMode="auto">
          <a:xfrm flipV="1">
            <a:off x="5591737" y="2199454"/>
            <a:ext cx="684772" cy="1431964"/>
          </a:xfrm>
          <a:prstGeom prst="line">
            <a:avLst/>
          </a:prstGeom>
          <a:noFill/>
          <a:ln w="9525" cap="flat" cmpd="sng" algn="ctr">
            <a:solidFill>
              <a:schemeClr val="bg1">
                <a:lumMod val="50000"/>
              </a:schemeClr>
            </a:solidFill>
            <a:prstDash val="sysDash"/>
            <a:round/>
            <a:headEnd type="none" w="med" len="med"/>
            <a:tailEnd type="triangle" w="med" len="med"/>
          </a:ln>
          <a:effectLst/>
        </p:spPr>
        <p:txBody>
          <a:bodyPr wrap="square" rtlCol="0" anchor="ctr">
            <a:noAutofit/>
          </a:bodyPr>
          <a:lstStyle/>
          <a:p>
            <a:pPr>
              <a:lnSpc>
                <a:spcPct val="150000"/>
              </a:lnSpc>
            </a:pPr>
            <a:endParaRPr lang="zh-CN" altLang="en-US" sz="1200">
              <a:solidFill>
                <a:srgbClr val="D03B00"/>
              </a:solidFill>
              <a:latin typeface="微软雅黑" pitchFamily="34" charset="-122"/>
              <a:ea typeface="微软雅黑" pitchFamily="34" charset="-122"/>
            </a:endParaRPr>
          </a:p>
        </p:txBody>
      </p:sp>
      <p:pic>
        <p:nvPicPr>
          <p:cNvPr id="76" name="图片 75" descr="客户.JPG"/>
          <p:cNvPicPr>
            <a:picLocks noChangeAspect="1"/>
          </p:cNvPicPr>
          <p:nvPr/>
        </p:nvPicPr>
        <p:blipFill>
          <a:blip r:embed="rId3" cstate="print">
            <a:clrChange>
              <a:clrFrom>
                <a:srgbClr val="FFFFFF"/>
              </a:clrFrom>
              <a:clrTo>
                <a:srgbClr val="FFFFFF">
                  <a:alpha val="0"/>
                </a:srgbClr>
              </a:clrTo>
            </a:clrChange>
          </a:blip>
          <a:srcRect t="60244" r="54286" b="4552"/>
          <a:stretch>
            <a:fillRect/>
          </a:stretch>
        </p:blipFill>
        <p:spPr>
          <a:xfrm>
            <a:off x="734848" y="1097735"/>
            <a:ext cx="908932" cy="699943"/>
          </a:xfrm>
          <a:prstGeom prst="rect">
            <a:avLst/>
          </a:prstGeom>
          <a:ln>
            <a:solidFill>
              <a:schemeClr val="bg1"/>
            </a:solidFill>
          </a:ln>
        </p:spPr>
      </p:pic>
      <p:sp>
        <p:nvSpPr>
          <p:cNvPr id="77" name="TextBox 76"/>
          <p:cNvSpPr txBox="1">
            <a:spLocks noChangeArrowheads="1"/>
          </p:cNvSpPr>
          <p:nvPr/>
        </p:nvSpPr>
        <p:spPr bwMode="auto">
          <a:xfrm>
            <a:off x="1643779" y="1156157"/>
            <a:ext cx="1245053" cy="381258"/>
          </a:xfrm>
          <a:prstGeom prst="rect">
            <a:avLst/>
          </a:prstGeom>
          <a:noFill/>
          <a:ln w="9525">
            <a:noFill/>
            <a:miter lim="800000"/>
            <a:headEnd/>
            <a:tailEnd/>
          </a:ln>
        </p:spPr>
        <p:txBody>
          <a:bodyPr wrap="square">
            <a:spAutoFit/>
          </a:bodyPr>
          <a:lstStyle/>
          <a:p>
            <a:pPr>
              <a:lnSpc>
                <a:spcPct val="130000"/>
              </a:lnSpc>
            </a:pPr>
            <a:r>
              <a:rPr lang="zh-CN" altLang="en-US" b="1" smtClean="0">
                <a:solidFill>
                  <a:srgbClr val="F05A23"/>
                </a:solidFill>
                <a:latin typeface="微软雅黑" pitchFamily="34" charset="-122"/>
                <a:ea typeface="微软雅黑" pitchFamily="34" charset="-122"/>
              </a:rPr>
              <a:t>终端客户</a:t>
            </a:r>
            <a:endParaRPr lang="zh-CN" altLang="en-US" dirty="0">
              <a:solidFill>
                <a:srgbClr val="000000"/>
              </a:solidFill>
              <a:latin typeface="微软雅黑" pitchFamily="34" charset="-122"/>
              <a:ea typeface="微软雅黑" pitchFamily="34" charset="-122"/>
            </a:endParaRPr>
          </a:p>
        </p:txBody>
      </p:sp>
      <p:sp>
        <p:nvSpPr>
          <p:cNvPr id="78" name="等腰三角形 77"/>
          <p:cNvSpPr/>
          <p:nvPr/>
        </p:nvSpPr>
        <p:spPr bwMode="auto">
          <a:xfrm flipH="1" flipV="1">
            <a:off x="1224400" y="1062647"/>
            <a:ext cx="454466" cy="336151"/>
          </a:xfrm>
          <a:prstGeom prst="triangle">
            <a:avLst>
              <a:gd name="adj" fmla="val 0"/>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rgbClr val="006441"/>
              </a:buClr>
              <a:buSzTx/>
              <a:buFont typeface="Times" pitchFamily="18" charset="0"/>
              <a:buNone/>
              <a:tabLst/>
            </a:pPr>
            <a:endParaRPr kumimoji="0" lang="zh-CN" altLang="en-US" sz="1600" b="0" i="0" u="none" strike="noStrike" cap="none" normalizeH="0" baseline="0" smtClean="0">
              <a:ln>
                <a:noFill/>
              </a:ln>
              <a:solidFill>
                <a:schemeClr val="tx1"/>
              </a:solidFill>
              <a:effectLst/>
              <a:latin typeface="Lucida Grande"/>
              <a:ea typeface="宋体" pitchFamily="2" charset="-122"/>
            </a:endParaRPr>
          </a:p>
        </p:txBody>
      </p:sp>
      <p:sp>
        <p:nvSpPr>
          <p:cNvPr id="48" name="TextBox 47"/>
          <p:cNvSpPr txBox="1">
            <a:spLocks noChangeArrowheads="1"/>
          </p:cNvSpPr>
          <p:nvPr/>
        </p:nvSpPr>
        <p:spPr bwMode="auto">
          <a:xfrm>
            <a:off x="6302466" y="1156157"/>
            <a:ext cx="1980285" cy="412421"/>
          </a:xfrm>
          <a:prstGeom prst="rect">
            <a:avLst/>
          </a:prstGeom>
          <a:noFill/>
          <a:ln w="9525">
            <a:noFill/>
            <a:miter lim="800000"/>
            <a:headEnd/>
            <a:tailEnd/>
          </a:ln>
        </p:spPr>
        <p:txBody>
          <a:bodyPr wrap="square">
            <a:spAutoFit/>
          </a:bodyPr>
          <a:lstStyle/>
          <a:p>
            <a:pPr>
              <a:lnSpc>
                <a:spcPct val="130000"/>
              </a:lnSpc>
            </a:pPr>
            <a:r>
              <a:rPr lang="en-US" altLang="zh-CN" b="1" smtClean="0">
                <a:solidFill>
                  <a:srgbClr val="F35316"/>
                </a:solidFill>
                <a:latin typeface="微软雅黑" pitchFamily="34" charset="-122"/>
                <a:ea typeface="微软雅黑" pitchFamily="34" charset="-122"/>
              </a:rPr>
              <a:t>XX</a:t>
            </a:r>
            <a:r>
              <a:rPr lang="zh-CN" altLang="en-US" b="1" smtClean="0">
                <a:solidFill>
                  <a:srgbClr val="F35316"/>
                </a:solidFill>
                <a:latin typeface="微软雅黑" pitchFamily="34" charset="-122"/>
                <a:ea typeface="微软雅黑" pitchFamily="34" charset="-122"/>
              </a:rPr>
              <a:t>支付公司</a:t>
            </a:r>
            <a:r>
              <a:rPr lang="en-US" altLang="zh-CN" b="1" smtClean="0">
                <a:solidFill>
                  <a:srgbClr val="F35316"/>
                </a:solidFill>
                <a:latin typeface="微软雅黑" pitchFamily="34" charset="-122"/>
                <a:ea typeface="微软雅黑" pitchFamily="34" charset="-122"/>
              </a:rPr>
              <a:t>LOGO</a:t>
            </a:r>
            <a:endParaRPr lang="zh-CN" altLang="en-US" b="1" dirty="0">
              <a:solidFill>
                <a:srgbClr val="F3531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a:xfrm>
            <a:off x="513533" y="458442"/>
            <a:ext cx="7058842" cy="630832"/>
            <a:chOff x="513533" y="458442"/>
            <a:chExt cx="7058842" cy="630832"/>
          </a:xfrm>
        </p:grpSpPr>
        <p:sp>
          <p:nvSpPr>
            <p:cNvPr id="12"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smtClean="0">
                  <a:solidFill>
                    <a:schemeClr val="bg1">
                      <a:lumMod val="50000"/>
                    </a:schemeClr>
                  </a:solidFill>
                </a:rPr>
                <a:t>平安银行系统示意及优势</a:t>
              </a:r>
            </a:p>
          </p:txBody>
        </p:sp>
        <p:grpSp>
          <p:nvGrpSpPr>
            <p:cNvPr id="3" name="组合 23"/>
            <p:cNvGrpSpPr/>
            <p:nvPr/>
          </p:nvGrpSpPr>
          <p:grpSpPr>
            <a:xfrm>
              <a:off x="513533" y="458442"/>
              <a:ext cx="2325425" cy="573315"/>
              <a:chOff x="1255485" y="892628"/>
              <a:chExt cx="2325425" cy="573315"/>
            </a:xfrm>
          </p:grpSpPr>
          <p:cxnSp>
            <p:nvCxnSpPr>
              <p:cNvPr id="14" name="直接连接符 13"/>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11</a:t>
            </a:fld>
            <a:endParaRPr lang="zh-CN" altLang="en-US" sz="1300" b="1">
              <a:solidFill>
                <a:srgbClr val="FFFFFF"/>
              </a:solidFill>
              <a:latin typeface="微软雅黑" pitchFamily="34" charset="-122"/>
              <a:ea typeface="微软雅黑" pitchFamily="34" charset="-122"/>
            </a:endParaRPr>
          </a:p>
        </p:txBody>
      </p:sp>
      <p:sp>
        <p:nvSpPr>
          <p:cNvPr id="10" name="Line 3"/>
          <p:cNvSpPr>
            <a:spLocks noChangeShapeType="1"/>
          </p:cNvSpPr>
          <p:nvPr/>
        </p:nvSpPr>
        <p:spPr bwMode="auto">
          <a:xfrm flipH="1">
            <a:off x="5035485" y="1719222"/>
            <a:ext cx="655637" cy="425450"/>
          </a:xfrm>
          <a:prstGeom prst="line">
            <a:avLst/>
          </a:prstGeom>
          <a:noFill/>
          <a:ln w="28575">
            <a:solidFill>
              <a:schemeClr val="tx1"/>
            </a:solidFill>
            <a:round/>
            <a:headEnd type="triangle" w="med" len="med"/>
            <a:tailEnd/>
          </a:ln>
        </p:spPr>
        <p:txBody>
          <a:bodyPr/>
          <a:lstStyle/>
          <a:p>
            <a:endParaRPr lang="zh-CN" altLang="en-US">
              <a:latin typeface="宋体" pitchFamily="2" charset="-122"/>
              <a:ea typeface="宋体" pitchFamily="2" charset="-122"/>
            </a:endParaRPr>
          </a:p>
        </p:txBody>
      </p:sp>
      <p:sp>
        <p:nvSpPr>
          <p:cNvPr id="11" name="Line 4"/>
          <p:cNvSpPr>
            <a:spLocks noChangeShapeType="1"/>
          </p:cNvSpPr>
          <p:nvPr/>
        </p:nvSpPr>
        <p:spPr bwMode="auto">
          <a:xfrm>
            <a:off x="5035485" y="2131972"/>
            <a:ext cx="2670175" cy="723900"/>
          </a:xfrm>
          <a:prstGeom prst="line">
            <a:avLst/>
          </a:prstGeom>
          <a:noFill/>
          <a:ln w="28575">
            <a:solidFill>
              <a:schemeClr val="tx1"/>
            </a:solidFill>
            <a:round/>
            <a:headEnd/>
            <a:tailEnd/>
          </a:ln>
        </p:spPr>
        <p:txBody>
          <a:bodyPr/>
          <a:lstStyle/>
          <a:p>
            <a:endParaRPr lang="zh-CN" altLang="en-US">
              <a:latin typeface="宋体" pitchFamily="2" charset="-122"/>
              <a:ea typeface="宋体" pitchFamily="2" charset="-122"/>
            </a:endParaRPr>
          </a:p>
        </p:txBody>
      </p:sp>
      <p:sp>
        <p:nvSpPr>
          <p:cNvPr id="13" name="AutoShape 5"/>
          <p:cNvSpPr>
            <a:spLocks noChangeArrowheads="1"/>
          </p:cNvSpPr>
          <p:nvPr/>
        </p:nvSpPr>
        <p:spPr bwMode="auto">
          <a:xfrm rot="-5400000">
            <a:off x="5039454" y="2691565"/>
            <a:ext cx="228600" cy="903287"/>
          </a:xfrm>
          <a:prstGeom prst="moon">
            <a:avLst>
              <a:gd name="adj" fmla="val 44440"/>
            </a:avLst>
          </a:prstGeom>
          <a:solidFill>
            <a:srgbClr val="C0C0C0"/>
          </a:solidFill>
          <a:ln w="9525">
            <a:solidFill>
              <a:srgbClr val="C0C0C0"/>
            </a:solidFill>
            <a:miter lim="800000"/>
            <a:headEnd/>
            <a:tailEnd/>
          </a:ln>
        </p:spPr>
        <p:txBody>
          <a:bodyPr vert="eaVert" wrap="none" anchor="ctr"/>
          <a:lstStyle/>
          <a:p>
            <a:pPr algn="l"/>
            <a:endParaRPr lang="zh-CN" altLang="en-US" sz="1800">
              <a:solidFill>
                <a:schemeClr val="tx1"/>
              </a:solidFill>
              <a:latin typeface="宋体" pitchFamily="2" charset="-122"/>
              <a:ea typeface="宋体" pitchFamily="2" charset="-122"/>
            </a:endParaRPr>
          </a:p>
        </p:txBody>
      </p:sp>
      <p:sp>
        <p:nvSpPr>
          <p:cNvPr id="17" name="AutoShape 6"/>
          <p:cNvSpPr>
            <a:spLocks noChangeArrowheads="1"/>
          </p:cNvSpPr>
          <p:nvPr/>
        </p:nvSpPr>
        <p:spPr bwMode="auto">
          <a:xfrm>
            <a:off x="6953185" y="1717634"/>
            <a:ext cx="371475" cy="228600"/>
          </a:xfrm>
          <a:prstGeom prst="flowChartMerge">
            <a:avLst/>
          </a:prstGeom>
          <a:solidFill>
            <a:schemeClr val="bg1"/>
          </a:solidFill>
          <a:ln w="9525">
            <a:noFill/>
            <a:miter lim="800000"/>
            <a:headEnd/>
            <a:tailEnd/>
          </a:ln>
        </p:spPr>
        <p:txBody>
          <a:bodyPr wrap="none" anchor="ctr"/>
          <a:lstStyle/>
          <a:p>
            <a:pPr algn="l"/>
            <a:endParaRPr lang="zh-CN" altLang="en-US" sz="1800">
              <a:solidFill>
                <a:schemeClr val="tx1"/>
              </a:solidFill>
              <a:latin typeface="宋体" pitchFamily="2" charset="-122"/>
              <a:ea typeface="宋体" pitchFamily="2" charset="-122"/>
            </a:endParaRPr>
          </a:p>
        </p:txBody>
      </p:sp>
      <p:sp>
        <p:nvSpPr>
          <p:cNvPr id="18" name="Line 7"/>
          <p:cNvSpPr>
            <a:spLocks noChangeShapeType="1"/>
          </p:cNvSpPr>
          <p:nvPr/>
        </p:nvSpPr>
        <p:spPr bwMode="auto">
          <a:xfrm>
            <a:off x="5773672" y="3016209"/>
            <a:ext cx="506413" cy="141288"/>
          </a:xfrm>
          <a:prstGeom prst="line">
            <a:avLst/>
          </a:prstGeom>
          <a:noFill/>
          <a:ln w="28575">
            <a:solidFill>
              <a:schemeClr val="tx1"/>
            </a:solidFill>
            <a:round/>
            <a:headEnd type="triangle" w="med" len="med"/>
            <a:tailEnd type="triangle" w="med" len="med"/>
          </a:ln>
        </p:spPr>
        <p:txBody>
          <a:bodyPr/>
          <a:lstStyle/>
          <a:p>
            <a:endParaRPr lang="zh-CN" altLang="en-US">
              <a:latin typeface="宋体" pitchFamily="2" charset="-122"/>
              <a:ea typeface="宋体" pitchFamily="2" charset="-122"/>
            </a:endParaRPr>
          </a:p>
        </p:txBody>
      </p:sp>
      <p:sp>
        <p:nvSpPr>
          <p:cNvPr id="19" name="Line 8"/>
          <p:cNvSpPr>
            <a:spLocks noChangeShapeType="1"/>
          </p:cNvSpPr>
          <p:nvPr/>
        </p:nvSpPr>
        <p:spPr bwMode="auto">
          <a:xfrm flipH="1">
            <a:off x="6267385" y="2201822"/>
            <a:ext cx="358775" cy="266700"/>
          </a:xfrm>
          <a:prstGeom prst="line">
            <a:avLst/>
          </a:prstGeom>
          <a:noFill/>
          <a:ln w="28575">
            <a:solidFill>
              <a:schemeClr val="tx1"/>
            </a:solidFill>
            <a:round/>
            <a:headEnd type="triangle" w="med" len="med"/>
            <a:tailEnd/>
          </a:ln>
        </p:spPr>
        <p:txBody>
          <a:bodyPr/>
          <a:lstStyle/>
          <a:p>
            <a:endParaRPr lang="zh-CN" altLang="en-US">
              <a:latin typeface="宋体" pitchFamily="2" charset="-122"/>
              <a:ea typeface="宋体" pitchFamily="2" charset="-122"/>
            </a:endParaRPr>
          </a:p>
        </p:txBody>
      </p:sp>
      <p:sp>
        <p:nvSpPr>
          <p:cNvPr id="20" name="Oval 9"/>
          <p:cNvSpPr>
            <a:spLocks noChangeArrowheads="1"/>
          </p:cNvSpPr>
          <p:nvPr/>
        </p:nvSpPr>
        <p:spPr bwMode="auto">
          <a:xfrm>
            <a:off x="6356285" y="3700422"/>
            <a:ext cx="658812" cy="228600"/>
          </a:xfrm>
          <a:prstGeom prst="ellipse">
            <a:avLst/>
          </a:prstGeom>
          <a:solidFill>
            <a:srgbClr val="C0C0C0"/>
          </a:solidFill>
          <a:ln w="9525">
            <a:solidFill>
              <a:srgbClr val="C0C0C0"/>
            </a:solidFill>
            <a:round/>
            <a:headEnd/>
            <a:tailEnd/>
          </a:ln>
        </p:spPr>
        <p:txBody>
          <a:bodyPr wrap="none" anchor="ctr"/>
          <a:lstStyle/>
          <a:p>
            <a:endParaRPr lang="zh-CN" altLang="zh-CN" sz="1800">
              <a:solidFill>
                <a:schemeClr val="bg2"/>
              </a:solidFill>
              <a:latin typeface="宋体" pitchFamily="2" charset="-122"/>
              <a:ea typeface="宋体" pitchFamily="2" charset="-122"/>
            </a:endParaRPr>
          </a:p>
        </p:txBody>
      </p:sp>
      <p:sp>
        <p:nvSpPr>
          <p:cNvPr id="23" name="Oval 11"/>
          <p:cNvSpPr>
            <a:spLocks noChangeArrowheads="1"/>
          </p:cNvSpPr>
          <p:nvPr/>
        </p:nvSpPr>
        <p:spPr bwMode="auto">
          <a:xfrm>
            <a:off x="6445185" y="2852697"/>
            <a:ext cx="660400" cy="584200"/>
          </a:xfrm>
          <a:prstGeom prst="ellipse">
            <a:avLst/>
          </a:prstGeom>
          <a:solidFill>
            <a:schemeClr val="bg1"/>
          </a:solidFill>
          <a:ln w="9525">
            <a:solidFill>
              <a:schemeClr val="bg1"/>
            </a:solidFill>
            <a:round/>
            <a:headEnd/>
            <a:tailEnd/>
          </a:ln>
        </p:spPr>
        <p:txBody>
          <a:bodyPr wrap="none" anchor="ctr"/>
          <a:lstStyle/>
          <a:p>
            <a:pPr algn="l"/>
            <a:endParaRPr lang="zh-CN" altLang="en-US" sz="1800">
              <a:solidFill>
                <a:schemeClr val="tx1"/>
              </a:solidFill>
              <a:latin typeface="宋体" pitchFamily="2" charset="-122"/>
              <a:ea typeface="宋体" pitchFamily="2" charset="-122"/>
            </a:endParaRPr>
          </a:p>
        </p:txBody>
      </p:sp>
      <p:pic>
        <p:nvPicPr>
          <p:cNvPr id="24" name="Picture 1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402322" y="2824122"/>
            <a:ext cx="742950" cy="685800"/>
          </a:xfrm>
          <a:prstGeom prst="rect">
            <a:avLst/>
          </a:prstGeom>
          <a:noFill/>
          <a:ln w="9525">
            <a:noFill/>
            <a:miter lim="800000"/>
            <a:headEnd/>
            <a:tailEnd/>
          </a:ln>
        </p:spPr>
      </p:pic>
      <p:sp>
        <p:nvSpPr>
          <p:cNvPr id="25" name="Line 16"/>
          <p:cNvSpPr>
            <a:spLocks noChangeShapeType="1"/>
          </p:cNvSpPr>
          <p:nvPr/>
        </p:nvSpPr>
        <p:spPr bwMode="auto">
          <a:xfrm>
            <a:off x="6268972" y="3835359"/>
            <a:ext cx="114300" cy="1588"/>
          </a:xfrm>
          <a:prstGeom prst="line">
            <a:avLst/>
          </a:prstGeom>
          <a:noFill/>
          <a:ln w="28575">
            <a:solidFill>
              <a:srgbClr val="C0C0C0"/>
            </a:solidFill>
            <a:round/>
            <a:headEnd/>
            <a:tailEnd/>
          </a:ln>
        </p:spPr>
        <p:txBody>
          <a:bodyPr/>
          <a:lstStyle/>
          <a:p>
            <a:endParaRPr lang="zh-CN" altLang="en-US">
              <a:latin typeface="宋体" pitchFamily="2" charset="-122"/>
              <a:ea typeface="宋体" pitchFamily="2" charset="-122"/>
            </a:endParaRPr>
          </a:p>
        </p:txBody>
      </p:sp>
      <p:grpSp>
        <p:nvGrpSpPr>
          <p:cNvPr id="26" name="Group 17"/>
          <p:cNvGrpSpPr>
            <a:grpSpLocks/>
          </p:cNvGrpSpPr>
          <p:nvPr/>
        </p:nvGrpSpPr>
        <p:grpSpPr bwMode="auto">
          <a:xfrm>
            <a:off x="4287772" y="4919622"/>
            <a:ext cx="658813" cy="200025"/>
            <a:chOff x="2352" y="3312"/>
            <a:chExt cx="384" cy="126"/>
          </a:xfrm>
        </p:grpSpPr>
        <p:sp>
          <p:nvSpPr>
            <p:cNvPr id="27" name="Oval 18"/>
            <p:cNvSpPr>
              <a:spLocks noChangeArrowheads="1"/>
            </p:cNvSpPr>
            <p:nvPr/>
          </p:nvSpPr>
          <p:spPr bwMode="auto">
            <a:xfrm>
              <a:off x="2352" y="3312"/>
              <a:ext cx="240" cy="126"/>
            </a:xfrm>
            <a:prstGeom prst="ellipse">
              <a:avLst/>
            </a:prstGeom>
            <a:solidFill>
              <a:srgbClr val="C0C0C0"/>
            </a:solidFill>
            <a:ln w="9525">
              <a:solidFill>
                <a:srgbClr val="C0C0C0"/>
              </a:solidFill>
              <a:round/>
              <a:headEnd/>
              <a:tailEnd/>
            </a:ln>
          </p:spPr>
          <p:txBody>
            <a:bodyPr wrap="none" anchor="ctr"/>
            <a:lstStyle/>
            <a:p>
              <a:endParaRPr lang="zh-CN" altLang="zh-CN" sz="1800">
                <a:solidFill>
                  <a:schemeClr val="bg2"/>
                </a:solidFill>
                <a:latin typeface="宋体" pitchFamily="2" charset="-122"/>
                <a:ea typeface="宋体" pitchFamily="2" charset="-122"/>
              </a:endParaRPr>
            </a:p>
          </p:txBody>
        </p:sp>
        <p:sp>
          <p:nvSpPr>
            <p:cNvPr id="28" name="Oval 19"/>
            <p:cNvSpPr>
              <a:spLocks noChangeArrowheads="1"/>
            </p:cNvSpPr>
            <p:nvPr/>
          </p:nvSpPr>
          <p:spPr bwMode="auto">
            <a:xfrm>
              <a:off x="2496" y="3312"/>
              <a:ext cx="240" cy="126"/>
            </a:xfrm>
            <a:prstGeom prst="ellipse">
              <a:avLst/>
            </a:prstGeom>
            <a:solidFill>
              <a:srgbClr val="C0C0C0"/>
            </a:solidFill>
            <a:ln w="9525">
              <a:solidFill>
                <a:srgbClr val="C0C0C0"/>
              </a:solidFill>
              <a:round/>
              <a:headEnd/>
              <a:tailEnd/>
            </a:ln>
          </p:spPr>
          <p:txBody>
            <a:bodyPr wrap="none" anchor="ctr"/>
            <a:lstStyle/>
            <a:p>
              <a:endParaRPr lang="zh-CN" altLang="zh-CN" sz="1800">
                <a:solidFill>
                  <a:schemeClr val="bg2"/>
                </a:solidFill>
                <a:latin typeface="宋体" pitchFamily="2" charset="-122"/>
                <a:ea typeface="宋体" pitchFamily="2" charset="-122"/>
              </a:endParaRPr>
            </a:p>
          </p:txBody>
        </p:sp>
      </p:grpSp>
      <p:sp>
        <p:nvSpPr>
          <p:cNvPr id="29" name="Line 20"/>
          <p:cNvSpPr>
            <a:spLocks noChangeShapeType="1"/>
          </p:cNvSpPr>
          <p:nvPr/>
        </p:nvSpPr>
        <p:spPr bwMode="auto">
          <a:xfrm flipV="1">
            <a:off x="3049522" y="3117809"/>
            <a:ext cx="1693863" cy="1192213"/>
          </a:xfrm>
          <a:prstGeom prst="line">
            <a:avLst/>
          </a:prstGeom>
          <a:noFill/>
          <a:ln w="28575">
            <a:solidFill>
              <a:schemeClr val="tx1"/>
            </a:solidFill>
            <a:round/>
            <a:headEnd/>
            <a:tailEnd type="triangle" w="med" len="med"/>
          </a:ln>
        </p:spPr>
        <p:txBody>
          <a:bodyPr/>
          <a:lstStyle/>
          <a:p>
            <a:endParaRPr lang="zh-CN" altLang="en-US">
              <a:latin typeface="宋体" pitchFamily="2" charset="-122"/>
              <a:ea typeface="宋体" pitchFamily="2" charset="-122"/>
            </a:endParaRPr>
          </a:p>
        </p:txBody>
      </p:sp>
      <p:sp>
        <p:nvSpPr>
          <p:cNvPr id="30" name="Line 21"/>
          <p:cNvSpPr>
            <a:spLocks noChangeShapeType="1"/>
          </p:cNvSpPr>
          <p:nvPr/>
        </p:nvSpPr>
        <p:spPr bwMode="auto">
          <a:xfrm>
            <a:off x="4646547" y="4233822"/>
            <a:ext cx="0" cy="622300"/>
          </a:xfrm>
          <a:prstGeom prst="line">
            <a:avLst/>
          </a:prstGeom>
          <a:noFill/>
          <a:ln w="28575">
            <a:solidFill>
              <a:schemeClr val="tx1"/>
            </a:solidFill>
            <a:prstDash val="sysDot"/>
            <a:round/>
            <a:headEnd type="triangle" w="med" len="med"/>
            <a:tailEnd/>
          </a:ln>
        </p:spPr>
        <p:txBody>
          <a:bodyPr/>
          <a:lstStyle/>
          <a:p>
            <a:endParaRPr lang="zh-CN" altLang="en-US">
              <a:latin typeface="宋体" pitchFamily="2" charset="-122"/>
              <a:ea typeface="宋体" pitchFamily="2" charset="-122"/>
            </a:endParaRPr>
          </a:p>
        </p:txBody>
      </p:sp>
      <p:sp>
        <p:nvSpPr>
          <p:cNvPr id="31" name="Line 22"/>
          <p:cNvSpPr>
            <a:spLocks noChangeShapeType="1"/>
          </p:cNvSpPr>
          <p:nvPr/>
        </p:nvSpPr>
        <p:spPr bwMode="auto">
          <a:xfrm>
            <a:off x="3049522" y="3548022"/>
            <a:ext cx="0" cy="762000"/>
          </a:xfrm>
          <a:prstGeom prst="line">
            <a:avLst/>
          </a:prstGeom>
          <a:noFill/>
          <a:ln w="28575">
            <a:solidFill>
              <a:schemeClr val="tx1"/>
            </a:solidFill>
            <a:round/>
            <a:headEnd/>
            <a:tailEnd/>
          </a:ln>
        </p:spPr>
        <p:txBody>
          <a:bodyPr/>
          <a:lstStyle/>
          <a:p>
            <a:endParaRPr lang="zh-CN" altLang="en-US">
              <a:latin typeface="宋体" pitchFamily="2" charset="-122"/>
              <a:ea typeface="宋体" pitchFamily="2" charset="-122"/>
            </a:endParaRPr>
          </a:p>
        </p:txBody>
      </p:sp>
      <p:grpSp>
        <p:nvGrpSpPr>
          <p:cNvPr id="32" name="Group 23"/>
          <p:cNvGrpSpPr>
            <a:grpSpLocks/>
          </p:cNvGrpSpPr>
          <p:nvPr/>
        </p:nvGrpSpPr>
        <p:grpSpPr bwMode="auto">
          <a:xfrm>
            <a:off x="2366897" y="3014622"/>
            <a:ext cx="1022350" cy="911225"/>
            <a:chOff x="-720" y="2880"/>
            <a:chExt cx="594" cy="574"/>
          </a:xfrm>
        </p:grpSpPr>
        <p:sp>
          <p:nvSpPr>
            <p:cNvPr id="33" name="Freeform 24"/>
            <p:cNvSpPr>
              <a:spLocks/>
            </p:cNvSpPr>
            <p:nvPr/>
          </p:nvSpPr>
          <p:spPr bwMode="auto">
            <a:xfrm>
              <a:off x="-576" y="3024"/>
              <a:ext cx="300" cy="252"/>
            </a:xfrm>
            <a:custGeom>
              <a:avLst/>
              <a:gdLst>
                <a:gd name="T0" fmla="*/ 6 w 300"/>
                <a:gd name="T1" fmla="*/ 234 h 252"/>
                <a:gd name="T2" fmla="*/ 11 w 300"/>
                <a:gd name="T3" fmla="*/ 195 h 252"/>
                <a:gd name="T4" fmla="*/ 6 w 300"/>
                <a:gd name="T5" fmla="*/ 149 h 252"/>
                <a:gd name="T6" fmla="*/ 11 w 300"/>
                <a:gd name="T7" fmla="*/ 123 h 252"/>
                <a:gd name="T8" fmla="*/ 20 w 300"/>
                <a:gd name="T9" fmla="*/ 56 h 252"/>
                <a:gd name="T10" fmla="*/ 42 w 300"/>
                <a:gd name="T11" fmla="*/ 50 h 252"/>
                <a:gd name="T12" fmla="*/ 80 w 300"/>
                <a:gd name="T13" fmla="*/ 44 h 252"/>
                <a:gd name="T14" fmla="*/ 101 w 300"/>
                <a:gd name="T15" fmla="*/ 38 h 252"/>
                <a:gd name="T16" fmla="*/ 122 w 300"/>
                <a:gd name="T17" fmla="*/ 5 h 252"/>
                <a:gd name="T18" fmla="*/ 156 w 300"/>
                <a:gd name="T19" fmla="*/ 0 h 252"/>
                <a:gd name="T20" fmla="*/ 234 w 300"/>
                <a:gd name="T21" fmla="*/ 6 h 252"/>
                <a:gd name="T22" fmla="*/ 260 w 300"/>
                <a:gd name="T23" fmla="*/ 11 h 252"/>
                <a:gd name="T24" fmla="*/ 284 w 300"/>
                <a:gd name="T25" fmla="*/ 18 h 252"/>
                <a:gd name="T26" fmla="*/ 288 w 300"/>
                <a:gd name="T27" fmla="*/ 32 h 252"/>
                <a:gd name="T28" fmla="*/ 293 w 300"/>
                <a:gd name="T29" fmla="*/ 131 h 252"/>
                <a:gd name="T30" fmla="*/ 297 w 300"/>
                <a:gd name="T31" fmla="*/ 153 h 252"/>
                <a:gd name="T32" fmla="*/ 300 w 300"/>
                <a:gd name="T33" fmla="*/ 170 h 252"/>
                <a:gd name="T34" fmla="*/ 261 w 300"/>
                <a:gd name="T35" fmla="*/ 219 h 252"/>
                <a:gd name="T36" fmla="*/ 246 w 300"/>
                <a:gd name="T37" fmla="*/ 225 h 252"/>
                <a:gd name="T38" fmla="*/ 231 w 300"/>
                <a:gd name="T39" fmla="*/ 231 h 252"/>
                <a:gd name="T40" fmla="*/ 198 w 300"/>
                <a:gd name="T41" fmla="*/ 230 h 252"/>
                <a:gd name="T42" fmla="*/ 164 w 300"/>
                <a:gd name="T43" fmla="*/ 243 h 252"/>
                <a:gd name="T44" fmla="*/ 101 w 300"/>
                <a:gd name="T45" fmla="*/ 252 h 252"/>
                <a:gd name="T46" fmla="*/ 44 w 300"/>
                <a:gd name="T47" fmla="*/ 248 h 252"/>
                <a:gd name="T48" fmla="*/ 24 w 300"/>
                <a:gd name="T49" fmla="*/ 242 h 252"/>
                <a:gd name="T50" fmla="*/ 11 w 300"/>
                <a:gd name="T51" fmla="*/ 237 h 252"/>
                <a:gd name="T52" fmla="*/ 6 w 300"/>
                <a:gd name="T53" fmla="*/ 234 h 2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0"/>
                <a:gd name="T82" fmla="*/ 0 h 252"/>
                <a:gd name="T83" fmla="*/ 300 w 300"/>
                <a:gd name="T84" fmla="*/ 252 h 2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0" h="252">
                  <a:moveTo>
                    <a:pt x="6" y="234"/>
                  </a:moveTo>
                  <a:cubicBezTo>
                    <a:pt x="7" y="220"/>
                    <a:pt x="9" y="208"/>
                    <a:pt x="11" y="195"/>
                  </a:cubicBezTo>
                  <a:cubicBezTo>
                    <a:pt x="12" y="180"/>
                    <a:pt x="13" y="163"/>
                    <a:pt x="6" y="149"/>
                  </a:cubicBezTo>
                  <a:cubicBezTo>
                    <a:pt x="7" y="139"/>
                    <a:pt x="8" y="132"/>
                    <a:pt x="11" y="123"/>
                  </a:cubicBezTo>
                  <a:cubicBezTo>
                    <a:pt x="14" y="102"/>
                    <a:pt x="0" y="60"/>
                    <a:pt x="20" y="56"/>
                  </a:cubicBezTo>
                  <a:cubicBezTo>
                    <a:pt x="27" y="53"/>
                    <a:pt x="35" y="51"/>
                    <a:pt x="42" y="50"/>
                  </a:cubicBezTo>
                  <a:cubicBezTo>
                    <a:pt x="54" y="45"/>
                    <a:pt x="68" y="45"/>
                    <a:pt x="80" y="44"/>
                  </a:cubicBezTo>
                  <a:cubicBezTo>
                    <a:pt x="86" y="41"/>
                    <a:pt x="94" y="39"/>
                    <a:pt x="101" y="38"/>
                  </a:cubicBezTo>
                  <a:cubicBezTo>
                    <a:pt x="120" y="23"/>
                    <a:pt x="91" y="8"/>
                    <a:pt x="122" y="5"/>
                  </a:cubicBezTo>
                  <a:cubicBezTo>
                    <a:pt x="133" y="1"/>
                    <a:pt x="145" y="1"/>
                    <a:pt x="156" y="0"/>
                  </a:cubicBezTo>
                  <a:cubicBezTo>
                    <a:pt x="184" y="1"/>
                    <a:pt x="207" y="4"/>
                    <a:pt x="234" y="6"/>
                  </a:cubicBezTo>
                  <a:cubicBezTo>
                    <a:pt x="242" y="9"/>
                    <a:pt x="251" y="9"/>
                    <a:pt x="260" y="11"/>
                  </a:cubicBezTo>
                  <a:cubicBezTo>
                    <a:pt x="266" y="16"/>
                    <a:pt x="276" y="17"/>
                    <a:pt x="284" y="18"/>
                  </a:cubicBezTo>
                  <a:cubicBezTo>
                    <a:pt x="285" y="23"/>
                    <a:pt x="287" y="27"/>
                    <a:pt x="288" y="32"/>
                  </a:cubicBezTo>
                  <a:cubicBezTo>
                    <a:pt x="288" y="34"/>
                    <a:pt x="285" y="112"/>
                    <a:pt x="293" y="131"/>
                  </a:cubicBezTo>
                  <a:cubicBezTo>
                    <a:pt x="294" y="139"/>
                    <a:pt x="296" y="145"/>
                    <a:pt x="297" y="153"/>
                  </a:cubicBezTo>
                  <a:cubicBezTo>
                    <a:pt x="298" y="159"/>
                    <a:pt x="300" y="170"/>
                    <a:pt x="300" y="170"/>
                  </a:cubicBezTo>
                  <a:cubicBezTo>
                    <a:pt x="298" y="203"/>
                    <a:pt x="294" y="214"/>
                    <a:pt x="261" y="219"/>
                  </a:cubicBezTo>
                  <a:cubicBezTo>
                    <a:pt x="256" y="222"/>
                    <a:pt x="252" y="224"/>
                    <a:pt x="246" y="225"/>
                  </a:cubicBezTo>
                  <a:cubicBezTo>
                    <a:pt x="241" y="229"/>
                    <a:pt x="237" y="230"/>
                    <a:pt x="231" y="231"/>
                  </a:cubicBezTo>
                  <a:cubicBezTo>
                    <a:pt x="221" y="236"/>
                    <a:pt x="209" y="232"/>
                    <a:pt x="198" y="230"/>
                  </a:cubicBezTo>
                  <a:cubicBezTo>
                    <a:pt x="180" y="231"/>
                    <a:pt x="180" y="240"/>
                    <a:pt x="164" y="243"/>
                  </a:cubicBezTo>
                  <a:cubicBezTo>
                    <a:pt x="144" y="251"/>
                    <a:pt x="122" y="251"/>
                    <a:pt x="101" y="252"/>
                  </a:cubicBezTo>
                  <a:cubicBezTo>
                    <a:pt x="70" y="251"/>
                    <a:pt x="66" y="252"/>
                    <a:pt x="44" y="248"/>
                  </a:cubicBezTo>
                  <a:cubicBezTo>
                    <a:pt x="38" y="245"/>
                    <a:pt x="31" y="243"/>
                    <a:pt x="24" y="242"/>
                  </a:cubicBezTo>
                  <a:cubicBezTo>
                    <a:pt x="20" y="240"/>
                    <a:pt x="15" y="239"/>
                    <a:pt x="11" y="237"/>
                  </a:cubicBezTo>
                  <a:cubicBezTo>
                    <a:pt x="9" y="236"/>
                    <a:pt x="6" y="234"/>
                    <a:pt x="6" y="234"/>
                  </a:cubicBezTo>
                  <a:close/>
                </a:path>
              </a:pathLst>
            </a:custGeom>
            <a:solidFill>
              <a:schemeClr val="bg1"/>
            </a:solidFill>
            <a:ln w="9525">
              <a:solidFill>
                <a:schemeClr val="bg1"/>
              </a:solidFill>
              <a:round/>
              <a:headEnd/>
              <a:tailEnd/>
            </a:ln>
          </p:spPr>
          <p:txBody>
            <a:bodyPr/>
            <a:lstStyle/>
            <a:p>
              <a:endParaRPr lang="zh-CN" altLang="en-US">
                <a:latin typeface="宋体" pitchFamily="2" charset="-122"/>
                <a:ea typeface="宋体" pitchFamily="2" charset="-122"/>
              </a:endParaRPr>
            </a:p>
          </p:txBody>
        </p:sp>
        <p:pic>
          <p:nvPicPr>
            <p:cNvPr id="34" name="Picture 2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0" y="2880"/>
              <a:ext cx="594" cy="574"/>
            </a:xfrm>
            <a:prstGeom prst="rect">
              <a:avLst/>
            </a:prstGeom>
            <a:noFill/>
            <a:ln w="9525">
              <a:noFill/>
              <a:miter lim="800000"/>
              <a:headEnd/>
              <a:tailEnd/>
            </a:ln>
          </p:spPr>
        </p:pic>
      </p:grpSp>
      <p:sp>
        <p:nvSpPr>
          <p:cNvPr id="35" name="WordArt 26"/>
          <p:cNvSpPr>
            <a:spLocks noChangeArrowheads="1" noChangeShapeType="1" noTextEdit="1"/>
          </p:cNvSpPr>
          <p:nvPr/>
        </p:nvSpPr>
        <p:spPr bwMode="auto">
          <a:xfrm>
            <a:off x="4205222" y="4233822"/>
            <a:ext cx="392113" cy="369887"/>
          </a:xfrm>
          <a:prstGeom prst="rect">
            <a:avLst/>
          </a:prstGeom>
        </p:spPr>
        <p:txBody>
          <a:bodyPr wrap="none" fromWordArt="1">
            <a:prstTxWarp prst="textSlantDown">
              <a:avLst>
                <a:gd name="adj" fmla="val 56653"/>
              </a:avLst>
            </a:prstTxWarp>
          </a:bodyPr>
          <a:lstStyle/>
          <a:p>
            <a:r>
              <a:rPr lang="zh-CN" altLang="en-US" sz="1200" b="1" kern="10">
                <a:ln w="9525">
                  <a:solidFill>
                    <a:srgbClr val="000000"/>
                  </a:solidFill>
                  <a:round/>
                  <a:headEnd/>
                  <a:tailEnd/>
                </a:ln>
                <a:solidFill>
                  <a:srgbClr val="000000"/>
                </a:solidFill>
                <a:latin typeface="宋体" pitchFamily="2" charset="-122"/>
                <a:ea typeface="宋体" pitchFamily="2" charset="-122"/>
              </a:rPr>
              <a:t>登陆</a:t>
            </a:r>
          </a:p>
          <a:p>
            <a:r>
              <a:rPr lang="zh-CN" altLang="en-US" sz="1200" b="1" kern="10">
                <a:ln w="9525">
                  <a:solidFill>
                    <a:srgbClr val="000000"/>
                  </a:solidFill>
                  <a:round/>
                  <a:headEnd/>
                  <a:tailEnd/>
                </a:ln>
                <a:solidFill>
                  <a:srgbClr val="000000"/>
                </a:solidFill>
                <a:latin typeface="宋体" pitchFamily="2" charset="-122"/>
                <a:ea typeface="宋体" pitchFamily="2" charset="-122"/>
              </a:rPr>
              <a:t>互联网</a:t>
            </a:r>
          </a:p>
        </p:txBody>
      </p:sp>
      <p:sp>
        <p:nvSpPr>
          <p:cNvPr id="36" name="WordArt 27"/>
          <p:cNvSpPr>
            <a:spLocks noChangeArrowheads="1" noChangeShapeType="1" noTextEdit="1"/>
          </p:cNvSpPr>
          <p:nvPr/>
        </p:nvSpPr>
        <p:spPr bwMode="auto">
          <a:xfrm rot="470877">
            <a:off x="2652647" y="2781259"/>
            <a:ext cx="1046163" cy="369888"/>
          </a:xfrm>
          <a:prstGeom prst="rect">
            <a:avLst/>
          </a:prstGeom>
        </p:spPr>
        <p:txBody>
          <a:bodyPr wrap="none" fromWordArt="1">
            <a:prstTxWarp prst="textSlantDown">
              <a:avLst>
                <a:gd name="adj" fmla="val 60255"/>
              </a:avLst>
            </a:prstTxWarp>
          </a:bodyPr>
          <a:lstStyle/>
          <a:p>
            <a:r>
              <a:rPr lang="zh-CN" altLang="en-US" sz="1200" b="1" kern="10" smtClean="0">
                <a:ln w="9525">
                  <a:solidFill>
                    <a:srgbClr val="000000"/>
                  </a:solidFill>
                  <a:round/>
                  <a:headEnd/>
                  <a:tailEnd/>
                </a:ln>
                <a:solidFill>
                  <a:srgbClr val="000000"/>
                </a:solidFill>
                <a:latin typeface="宋体" pitchFamily="2" charset="-122"/>
                <a:ea typeface="宋体" pitchFamily="2" charset="-122"/>
              </a:rPr>
              <a:t>第三方支付平台</a:t>
            </a:r>
            <a:endParaRPr lang="zh-CN" altLang="en-US" sz="1200" b="1" kern="10">
              <a:ln w="9525">
                <a:solidFill>
                  <a:srgbClr val="000000"/>
                </a:solidFill>
                <a:round/>
                <a:headEnd/>
                <a:tailEnd/>
              </a:ln>
              <a:solidFill>
                <a:srgbClr val="000000"/>
              </a:solidFill>
              <a:latin typeface="宋体" pitchFamily="2" charset="-122"/>
              <a:ea typeface="宋体" pitchFamily="2" charset="-122"/>
            </a:endParaRPr>
          </a:p>
        </p:txBody>
      </p:sp>
      <p:sp>
        <p:nvSpPr>
          <p:cNvPr id="37" name="Freeform 28"/>
          <p:cNvSpPr>
            <a:spLocks/>
          </p:cNvSpPr>
          <p:nvPr/>
        </p:nvSpPr>
        <p:spPr bwMode="auto">
          <a:xfrm>
            <a:off x="2554222" y="2614572"/>
            <a:ext cx="1403350" cy="1828800"/>
          </a:xfrm>
          <a:custGeom>
            <a:avLst/>
            <a:gdLst>
              <a:gd name="T0" fmla="*/ 0 w 816"/>
              <a:gd name="T1" fmla="*/ 0 h 1152"/>
              <a:gd name="T2" fmla="*/ 2147483647 w 816"/>
              <a:gd name="T3" fmla="*/ 2147483647 h 1152"/>
              <a:gd name="T4" fmla="*/ 2147483647 w 816"/>
              <a:gd name="T5" fmla="*/ 2147483647 h 1152"/>
              <a:gd name="T6" fmla="*/ 0 w 816"/>
              <a:gd name="T7" fmla="*/ 2147483647 h 1152"/>
              <a:gd name="T8" fmla="*/ 0 w 816"/>
              <a:gd name="T9" fmla="*/ 0 h 1152"/>
              <a:gd name="T10" fmla="*/ 0 60000 65536"/>
              <a:gd name="T11" fmla="*/ 0 60000 65536"/>
              <a:gd name="T12" fmla="*/ 0 60000 65536"/>
              <a:gd name="T13" fmla="*/ 0 60000 65536"/>
              <a:gd name="T14" fmla="*/ 0 60000 65536"/>
              <a:gd name="T15" fmla="*/ 0 w 816"/>
              <a:gd name="T16" fmla="*/ 0 h 1152"/>
              <a:gd name="T17" fmla="*/ 816 w 816"/>
              <a:gd name="T18" fmla="*/ 1152 h 1152"/>
            </a:gdLst>
            <a:ahLst/>
            <a:cxnLst>
              <a:cxn ang="T10">
                <a:pos x="T0" y="T1"/>
              </a:cxn>
              <a:cxn ang="T11">
                <a:pos x="T2" y="T3"/>
              </a:cxn>
              <a:cxn ang="T12">
                <a:pos x="T4" y="T5"/>
              </a:cxn>
              <a:cxn ang="T13">
                <a:pos x="T6" y="T7"/>
              </a:cxn>
              <a:cxn ang="T14">
                <a:pos x="T8" y="T9"/>
              </a:cxn>
            </a:cxnLst>
            <a:rect l="T15" t="T16" r="T17" b="T18"/>
            <a:pathLst>
              <a:path w="816" h="1152">
                <a:moveTo>
                  <a:pt x="0" y="0"/>
                </a:moveTo>
                <a:lnTo>
                  <a:pt x="816" y="240"/>
                </a:lnTo>
                <a:lnTo>
                  <a:pt x="816" y="1152"/>
                </a:lnTo>
                <a:lnTo>
                  <a:pt x="0" y="846"/>
                </a:lnTo>
                <a:lnTo>
                  <a:pt x="0" y="0"/>
                </a:lnTo>
                <a:close/>
              </a:path>
            </a:pathLst>
          </a:custGeom>
          <a:noFill/>
          <a:ln w="9525">
            <a:solidFill>
              <a:schemeClr val="tx1"/>
            </a:solidFill>
            <a:prstDash val="dash"/>
            <a:round/>
            <a:headEnd/>
            <a:tailEnd/>
          </a:ln>
        </p:spPr>
        <p:txBody>
          <a:bodyPr/>
          <a:lstStyle/>
          <a:p>
            <a:endParaRPr lang="zh-CN" altLang="en-US">
              <a:latin typeface="宋体" pitchFamily="2" charset="-122"/>
              <a:ea typeface="宋体" pitchFamily="2" charset="-122"/>
            </a:endParaRPr>
          </a:p>
        </p:txBody>
      </p:sp>
      <p:grpSp>
        <p:nvGrpSpPr>
          <p:cNvPr id="38" name="Group 29"/>
          <p:cNvGrpSpPr>
            <a:grpSpLocks/>
          </p:cNvGrpSpPr>
          <p:nvPr/>
        </p:nvGrpSpPr>
        <p:grpSpPr bwMode="auto">
          <a:xfrm>
            <a:off x="2719322" y="4310022"/>
            <a:ext cx="660400" cy="200025"/>
            <a:chOff x="2352" y="3312"/>
            <a:chExt cx="384" cy="126"/>
          </a:xfrm>
        </p:grpSpPr>
        <p:sp>
          <p:nvSpPr>
            <p:cNvPr id="39" name="Oval 30"/>
            <p:cNvSpPr>
              <a:spLocks noChangeArrowheads="1"/>
            </p:cNvSpPr>
            <p:nvPr/>
          </p:nvSpPr>
          <p:spPr bwMode="auto">
            <a:xfrm>
              <a:off x="2352" y="3312"/>
              <a:ext cx="240" cy="126"/>
            </a:xfrm>
            <a:prstGeom prst="ellipse">
              <a:avLst/>
            </a:prstGeom>
            <a:solidFill>
              <a:srgbClr val="C0C0C0"/>
            </a:solidFill>
            <a:ln w="9525">
              <a:solidFill>
                <a:srgbClr val="C0C0C0"/>
              </a:solidFill>
              <a:round/>
              <a:headEnd/>
              <a:tailEnd/>
            </a:ln>
          </p:spPr>
          <p:txBody>
            <a:bodyPr wrap="none" anchor="ctr"/>
            <a:lstStyle/>
            <a:p>
              <a:endParaRPr lang="zh-CN" altLang="zh-CN" sz="1800">
                <a:solidFill>
                  <a:schemeClr val="bg2"/>
                </a:solidFill>
                <a:latin typeface="宋体" pitchFamily="2" charset="-122"/>
                <a:ea typeface="宋体" pitchFamily="2" charset="-122"/>
              </a:endParaRPr>
            </a:p>
          </p:txBody>
        </p:sp>
        <p:sp>
          <p:nvSpPr>
            <p:cNvPr id="40" name="Oval 31"/>
            <p:cNvSpPr>
              <a:spLocks noChangeArrowheads="1"/>
            </p:cNvSpPr>
            <p:nvPr/>
          </p:nvSpPr>
          <p:spPr bwMode="auto">
            <a:xfrm>
              <a:off x="2496" y="3312"/>
              <a:ext cx="240" cy="126"/>
            </a:xfrm>
            <a:prstGeom prst="ellipse">
              <a:avLst/>
            </a:prstGeom>
            <a:solidFill>
              <a:srgbClr val="C0C0C0"/>
            </a:solidFill>
            <a:ln w="9525">
              <a:solidFill>
                <a:srgbClr val="C0C0C0"/>
              </a:solidFill>
              <a:round/>
              <a:headEnd/>
              <a:tailEnd/>
            </a:ln>
          </p:spPr>
          <p:txBody>
            <a:bodyPr wrap="none" anchor="ctr"/>
            <a:lstStyle/>
            <a:p>
              <a:endParaRPr lang="zh-CN" altLang="zh-CN" sz="1800">
                <a:solidFill>
                  <a:schemeClr val="bg2"/>
                </a:solidFill>
                <a:latin typeface="宋体" pitchFamily="2" charset="-122"/>
                <a:ea typeface="宋体" pitchFamily="2" charset="-122"/>
              </a:endParaRPr>
            </a:p>
          </p:txBody>
        </p:sp>
      </p:grpSp>
      <p:sp>
        <p:nvSpPr>
          <p:cNvPr id="41" name="Line 32"/>
          <p:cNvSpPr>
            <a:spLocks noChangeShapeType="1"/>
          </p:cNvSpPr>
          <p:nvPr/>
        </p:nvSpPr>
        <p:spPr bwMode="auto">
          <a:xfrm flipV="1">
            <a:off x="4794185" y="3416259"/>
            <a:ext cx="1792287" cy="1528763"/>
          </a:xfrm>
          <a:prstGeom prst="line">
            <a:avLst/>
          </a:prstGeom>
          <a:noFill/>
          <a:ln w="28575">
            <a:solidFill>
              <a:schemeClr val="tx1"/>
            </a:solidFill>
            <a:round/>
            <a:headEnd/>
            <a:tailEnd type="triangle" w="med" len="med"/>
          </a:ln>
        </p:spPr>
        <p:txBody>
          <a:bodyPr/>
          <a:lstStyle/>
          <a:p>
            <a:endParaRPr lang="zh-CN" altLang="en-US">
              <a:latin typeface="宋体" pitchFamily="2" charset="-122"/>
              <a:ea typeface="宋体" pitchFamily="2" charset="-122"/>
            </a:endParaRPr>
          </a:p>
        </p:txBody>
      </p:sp>
      <p:sp>
        <p:nvSpPr>
          <p:cNvPr id="42" name="Freeform 35"/>
          <p:cNvSpPr>
            <a:spLocks/>
          </p:cNvSpPr>
          <p:nvPr/>
        </p:nvSpPr>
        <p:spPr bwMode="auto">
          <a:xfrm>
            <a:off x="5133911" y="849341"/>
            <a:ext cx="1147928" cy="1093718"/>
          </a:xfrm>
          <a:custGeom>
            <a:avLst/>
            <a:gdLst>
              <a:gd name="T0" fmla="*/ 0 w 926"/>
              <a:gd name="T1" fmla="*/ 0 h 869"/>
              <a:gd name="T2" fmla="*/ 0 w 926"/>
              <a:gd name="T3" fmla="*/ 2147483647 h 869"/>
              <a:gd name="T4" fmla="*/ 2147483647 w 926"/>
              <a:gd name="T5" fmla="*/ 2147483647 h 869"/>
              <a:gd name="T6" fmla="*/ 2147483647 w 926"/>
              <a:gd name="T7" fmla="*/ 2147483647 h 869"/>
              <a:gd name="T8" fmla="*/ 0 w 926"/>
              <a:gd name="T9" fmla="*/ 0 h 869"/>
              <a:gd name="T10" fmla="*/ 0 60000 65536"/>
              <a:gd name="T11" fmla="*/ 0 60000 65536"/>
              <a:gd name="T12" fmla="*/ 0 60000 65536"/>
              <a:gd name="T13" fmla="*/ 0 60000 65536"/>
              <a:gd name="T14" fmla="*/ 0 60000 65536"/>
              <a:gd name="T15" fmla="*/ 0 w 926"/>
              <a:gd name="T16" fmla="*/ 0 h 869"/>
              <a:gd name="T17" fmla="*/ 926 w 926"/>
              <a:gd name="T18" fmla="*/ 869 h 869"/>
            </a:gdLst>
            <a:ahLst/>
            <a:cxnLst>
              <a:cxn ang="T10">
                <a:pos x="T0" y="T1"/>
              </a:cxn>
              <a:cxn ang="T11">
                <a:pos x="T2" y="T3"/>
              </a:cxn>
              <a:cxn ang="T12">
                <a:pos x="T4" y="T5"/>
              </a:cxn>
              <a:cxn ang="T13">
                <a:pos x="T6" y="T7"/>
              </a:cxn>
              <a:cxn ang="T14">
                <a:pos x="T8" y="T9"/>
              </a:cxn>
            </a:cxnLst>
            <a:rect l="T15" t="T16" r="T17" b="T18"/>
            <a:pathLst>
              <a:path w="926" h="869">
                <a:moveTo>
                  <a:pt x="0" y="0"/>
                </a:moveTo>
                <a:lnTo>
                  <a:pt x="0" y="624"/>
                </a:lnTo>
                <a:lnTo>
                  <a:pt x="926" y="869"/>
                </a:lnTo>
                <a:lnTo>
                  <a:pt x="926" y="197"/>
                </a:lnTo>
                <a:lnTo>
                  <a:pt x="0" y="0"/>
                </a:lnTo>
                <a:close/>
              </a:path>
            </a:pathLst>
          </a:custGeom>
          <a:solidFill>
            <a:srgbClr val="99CCFF"/>
          </a:solidFill>
          <a:ln w="9525">
            <a:solidFill>
              <a:schemeClr val="tx1"/>
            </a:solidFill>
            <a:round/>
            <a:headEnd/>
            <a:tailEnd/>
          </a:ln>
        </p:spPr>
        <p:txBody>
          <a:bodyPr/>
          <a:lstStyle/>
          <a:p>
            <a:endParaRPr lang="zh-CN" altLang="en-US">
              <a:latin typeface="宋体" pitchFamily="2" charset="-122"/>
              <a:ea typeface="宋体" pitchFamily="2" charset="-122"/>
            </a:endParaRPr>
          </a:p>
        </p:txBody>
      </p:sp>
      <p:sp>
        <p:nvSpPr>
          <p:cNvPr id="43" name="Freeform 43"/>
          <p:cNvSpPr>
            <a:spLocks/>
          </p:cNvSpPr>
          <p:nvPr/>
        </p:nvSpPr>
        <p:spPr bwMode="auto">
          <a:xfrm>
            <a:off x="6268973" y="1395441"/>
            <a:ext cx="1149074" cy="1093718"/>
          </a:xfrm>
          <a:custGeom>
            <a:avLst/>
            <a:gdLst>
              <a:gd name="T0" fmla="*/ 0 w 926"/>
              <a:gd name="T1" fmla="*/ 0 h 869"/>
              <a:gd name="T2" fmla="*/ 0 w 926"/>
              <a:gd name="T3" fmla="*/ 2147483647 h 869"/>
              <a:gd name="T4" fmla="*/ 2147483647 w 926"/>
              <a:gd name="T5" fmla="*/ 2147483647 h 869"/>
              <a:gd name="T6" fmla="*/ 2147483647 w 926"/>
              <a:gd name="T7" fmla="*/ 2147483647 h 869"/>
              <a:gd name="T8" fmla="*/ 0 w 926"/>
              <a:gd name="T9" fmla="*/ 0 h 869"/>
              <a:gd name="T10" fmla="*/ 0 60000 65536"/>
              <a:gd name="T11" fmla="*/ 0 60000 65536"/>
              <a:gd name="T12" fmla="*/ 0 60000 65536"/>
              <a:gd name="T13" fmla="*/ 0 60000 65536"/>
              <a:gd name="T14" fmla="*/ 0 60000 65536"/>
              <a:gd name="T15" fmla="*/ 0 w 926"/>
              <a:gd name="T16" fmla="*/ 0 h 869"/>
              <a:gd name="T17" fmla="*/ 926 w 926"/>
              <a:gd name="T18" fmla="*/ 869 h 869"/>
            </a:gdLst>
            <a:ahLst/>
            <a:cxnLst>
              <a:cxn ang="T10">
                <a:pos x="T0" y="T1"/>
              </a:cxn>
              <a:cxn ang="T11">
                <a:pos x="T2" y="T3"/>
              </a:cxn>
              <a:cxn ang="T12">
                <a:pos x="T4" y="T5"/>
              </a:cxn>
              <a:cxn ang="T13">
                <a:pos x="T6" y="T7"/>
              </a:cxn>
              <a:cxn ang="T14">
                <a:pos x="T8" y="T9"/>
              </a:cxn>
            </a:cxnLst>
            <a:rect l="T15" t="T16" r="T17" b="T18"/>
            <a:pathLst>
              <a:path w="926" h="869">
                <a:moveTo>
                  <a:pt x="0" y="0"/>
                </a:moveTo>
                <a:lnTo>
                  <a:pt x="0" y="624"/>
                </a:lnTo>
                <a:lnTo>
                  <a:pt x="926" y="869"/>
                </a:lnTo>
                <a:lnTo>
                  <a:pt x="926" y="197"/>
                </a:lnTo>
                <a:lnTo>
                  <a:pt x="0" y="0"/>
                </a:lnTo>
                <a:close/>
              </a:path>
            </a:pathLst>
          </a:custGeom>
          <a:solidFill>
            <a:srgbClr val="99CCFF"/>
          </a:solidFill>
          <a:ln w="9525">
            <a:solidFill>
              <a:schemeClr val="tx1"/>
            </a:solidFill>
            <a:round/>
            <a:headEnd/>
            <a:tailEnd/>
          </a:ln>
        </p:spPr>
        <p:txBody>
          <a:bodyPr/>
          <a:lstStyle/>
          <a:p>
            <a:endParaRPr lang="zh-CN" altLang="en-US">
              <a:latin typeface="宋体" pitchFamily="2" charset="-122"/>
              <a:ea typeface="宋体" pitchFamily="2" charset="-122"/>
            </a:endParaRPr>
          </a:p>
        </p:txBody>
      </p:sp>
      <p:sp>
        <p:nvSpPr>
          <p:cNvPr id="44" name="Freeform 51"/>
          <p:cNvSpPr>
            <a:spLocks/>
          </p:cNvSpPr>
          <p:nvPr/>
        </p:nvSpPr>
        <p:spPr bwMode="auto">
          <a:xfrm>
            <a:off x="7164323" y="1811366"/>
            <a:ext cx="1149074" cy="1093718"/>
          </a:xfrm>
          <a:custGeom>
            <a:avLst/>
            <a:gdLst>
              <a:gd name="T0" fmla="*/ 0 w 926"/>
              <a:gd name="T1" fmla="*/ 0 h 869"/>
              <a:gd name="T2" fmla="*/ 0 w 926"/>
              <a:gd name="T3" fmla="*/ 2147483647 h 869"/>
              <a:gd name="T4" fmla="*/ 2147483647 w 926"/>
              <a:gd name="T5" fmla="*/ 2147483647 h 869"/>
              <a:gd name="T6" fmla="*/ 2147483647 w 926"/>
              <a:gd name="T7" fmla="*/ 2147483647 h 869"/>
              <a:gd name="T8" fmla="*/ 0 w 926"/>
              <a:gd name="T9" fmla="*/ 0 h 869"/>
              <a:gd name="T10" fmla="*/ 0 60000 65536"/>
              <a:gd name="T11" fmla="*/ 0 60000 65536"/>
              <a:gd name="T12" fmla="*/ 0 60000 65536"/>
              <a:gd name="T13" fmla="*/ 0 60000 65536"/>
              <a:gd name="T14" fmla="*/ 0 60000 65536"/>
              <a:gd name="T15" fmla="*/ 0 w 926"/>
              <a:gd name="T16" fmla="*/ 0 h 869"/>
              <a:gd name="T17" fmla="*/ 926 w 926"/>
              <a:gd name="T18" fmla="*/ 869 h 869"/>
            </a:gdLst>
            <a:ahLst/>
            <a:cxnLst>
              <a:cxn ang="T10">
                <a:pos x="T0" y="T1"/>
              </a:cxn>
              <a:cxn ang="T11">
                <a:pos x="T2" y="T3"/>
              </a:cxn>
              <a:cxn ang="T12">
                <a:pos x="T4" y="T5"/>
              </a:cxn>
              <a:cxn ang="T13">
                <a:pos x="T6" y="T7"/>
              </a:cxn>
              <a:cxn ang="T14">
                <a:pos x="T8" y="T9"/>
              </a:cxn>
            </a:cxnLst>
            <a:rect l="T15" t="T16" r="T17" b="T18"/>
            <a:pathLst>
              <a:path w="926" h="869">
                <a:moveTo>
                  <a:pt x="0" y="0"/>
                </a:moveTo>
                <a:lnTo>
                  <a:pt x="0" y="624"/>
                </a:lnTo>
                <a:lnTo>
                  <a:pt x="926" y="869"/>
                </a:lnTo>
                <a:lnTo>
                  <a:pt x="926" y="197"/>
                </a:lnTo>
                <a:lnTo>
                  <a:pt x="0" y="0"/>
                </a:lnTo>
                <a:close/>
              </a:path>
            </a:pathLst>
          </a:custGeom>
          <a:solidFill>
            <a:srgbClr val="99CCFF"/>
          </a:solidFill>
          <a:ln w="9525">
            <a:solidFill>
              <a:schemeClr val="tx1"/>
            </a:solidFill>
            <a:round/>
            <a:headEnd/>
            <a:tailEnd/>
          </a:ln>
        </p:spPr>
        <p:txBody>
          <a:bodyPr/>
          <a:lstStyle/>
          <a:p>
            <a:endParaRPr lang="zh-CN" altLang="en-US">
              <a:latin typeface="宋体" pitchFamily="2" charset="-122"/>
              <a:ea typeface="宋体" pitchFamily="2" charset="-122"/>
            </a:endParaRPr>
          </a:p>
        </p:txBody>
      </p:sp>
      <p:sp>
        <p:nvSpPr>
          <p:cNvPr id="45" name="Line 59"/>
          <p:cNvSpPr>
            <a:spLocks noChangeShapeType="1"/>
          </p:cNvSpPr>
          <p:nvPr/>
        </p:nvSpPr>
        <p:spPr bwMode="auto">
          <a:xfrm>
            <a:off x="6268972" y="3835359"/>
            <a:ext cx="114300" cy="1588"/>
          </a:xfrm>
          <a:prstGeom prst="line">
            <a:avLst/>
          </a:prstGeom>
          <a:noFill/>
          <a:ln w="28575">
            <a:solidFill>
              <a:srgbClr val="C0C0C0"/>
            </a:solidFill>
            <a:round/>
            <a:headEnd/>
            <a:tailEnd/>
          </a:ln>
        </p:spPr>
        <p:txBody>
          <a:bodyPr/>
          <a:lstStyle/>
          <a:p>
            <a:endParaRPr lang="zh-CN" altLang="en-US">
              <a:latin typeface="宋体" pitchFamily="2" charset="-122"/>
              <a:ea typeface="宋体" pitchFamily="2" charset="-122"/>
            </a:endParaRPr>
          </a:p>
        </p:txBody>
      </p:sp>
      <p:grpSp>
        <p:nvGrpSpPr>
          <p:cNvPr id="46" name="Group 60"/>
          <p:cNvGrpSpPr>
            <a:grpSpLocks/>
          </p:cNvGrpSpPr>
          <p:nvPr/>
        </p:nvGrpSpPr>
        <p:grpSpPr bwMode="auto">
          <a:xfrm>
            <a:off x="4205222" y="3700422"/>
            <a:ext cx="914400" cy="677862"/>
            <a:chOff x="2216" y="2775"/>
            <a:chExt cx="531" cy="427"/>
          </a:xfrm>
        </p:grpSpPr>
        <p:pic>
          <p:nvPicPr>
            <p:cNvPr id="47" name="Picture 6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16" y="2775"/>
              <a:ext cx="498" cy="427"/>
            </a:xfrm>
            <a:prstGeom prst="rect">
              <a:avLst/>
            </a:prstGeom>
            <a:noFill/>
            <a:ln w="9525">
              <a:noFill/>
              <a:miter lim="800000"/>
              <a:headEnd/>
              <a:tailEnd/>
            </a:ln>
          </p:spPr>
        </p:pic>
        <p:pic>
          <p:nvPicPr>
            <p:cNvPr id="48" name="Picture 6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96" y="2832"/>
              <a:ext cx="251" cy="312"/>
            </a:xfrm>
            <a:prstGeom prst="rect">
              <a:avLst/>
            </a:prstGeom>
            <a:noFill/>
            <a:ln w="9525">
              <a:noFill/>
              <a:miter lim="800000"/>
              <a:headEnd/>
              <a:tailEnd/>
            </a:ln>
          </p:spPr>
        </p:pic>
      </p:grpSp>
      <p:sp>
        <p:nvSpPr>
          <p:cNvPr id="49" name="WordArt 63"/>
          <p:cNvSpPr>
            <a:spLocks noChangeArrowheads="1" noChangeShapeType="1" noTextEdit="1"/>
          </p:cNvSpPr>
          <p:nvPr/>
        </p:nvSpPr>
        <p:spPr bwMode="auto">
          <a:xfrm>
            <a:off x="6480110" y="1490622"/>
            <a:ext cx="727075" cy="488950"/>
          </a:xfrm>
          <a:prstGeom prst="rect">
            <a:avLst/>
          </a:prstGeom>
        </p:spPr>
        <p:txBody>
          <a:bodyPr wrap="none" fromWordArt="1">
            <a:prstTxWarp prst="textSlantDown">
              <a:avLst>
                <a:gd name="adj" fmla="val 72681"/>
              </a:avLst>
            </a:prstTxWarp>
          </a:bodyPr>
          <a:lstStyle/>
          <a:p>
            <a:r>
              <a:rPr lang="zh-CN" altLang="en-US" sz="1400" b="1" kern="10" smtClean="0">
                <a:ln w="9525">
                  <a:solidFill>
                    <a:srgbClr val="000000"/>
                  </a:solidFill>
                  <a:round/>
                  <a:headEnd/>
                  <a:tailEnd/>
                </a:ln>
                <a:solidFill>
                  <a:srgbClr val="000000"/>
                </a:solidFill>
                <a:latin typeface="宋体" pitchFamily="2" charset="-122"/>
                <a:ea typeface="宋体" pitchFamily="2" charset="-122"/>
              </a:rPr>
              <a:t>付汇</a:t>
            </a:r>
            <a:endParaRPr lang="zh-CN" altLang="en-US" sz="1400" b="1" kern="10">
              <a:ln w="9525">
                <a:solidFill>
                  <a:srgbClr val="000000"/>
                </a:solidFill>
                <a:round/>
                <a:headEnd/>
                <a:tailEnd/>
              </a:ln>
              <a:solidFill>
                <a:srgbClr val="000000"/>
              </a:solidFill>
              <a:latin typeface="宋体" pitchFamily="2" charset="-122"/>
              <a:ea typeface="宋体" pitchFamily="2" charset="-122"/>
            </a:endParaRPr>
          </a:p>
        </p:txBody>
      </p:sp>
      <p:sp>
        <p:nvSpPr>
          <p:cNvPr id="50" name="WordArt 64"/>
          <p:cNvSpPr>
            <a:spLocks noChangeArrowheads="1" noChangeShapeType="1" noTextEdit="1"/>
          </p:cNvSpPr>
          <p:nvPr/>
        </p:nvSpPr>
        <p:spPr bwMode="auto">
          <a:xfrm>
            <a:off x="7575485" y="1971634"/>
            <a:ext cx="654050" cy="509588"/>
          </a:xfrm>
          <a:prstGeom prst="rect">
            <a:avLst/>
          </a:prstGeom>
        </p:spPr>
        <p:txBody>
          <a:bodyPr wrap="none" fromWordArt="1">
            <a:prstTxWarp prst="textSlantDown">
              <a:avLst>
                <a:gd name="adj" fmla="val 70019"/>
              </a:avLst>
            </a:prstTxWarp>
          </a:bodyPr>
          <a:lstStyle/>
          <a:p>
            <a:r>
              <a:rPr lang="zh-CN" altLang="en-US" sz="1400" b="1" kern="10" dirty="0" smtClean="0">
                <a:ln w="9525">
                  <a:solidFill>
                    <a:srgbClr val="000000"/>
                  </a:solidFill>
                  <a:round/>
                  <a:headEnd/>
                  <a:tailEnd/>
                </a:ln>
                <a:solidFill>
                  <a:srgbClr val="000000"/>
                </a:solidFill>
                <a:latin typeface="宋体" pitchFamily="2" charset="-122"/>
                <a:ea typeface="宋体" pitchFamily="2" charset="-122"/>
              </a:rPr>
              <a:t>收结汇</a:t>
            </a:r>
            <a:endParaRPr lang="zh-CN" altLang="en-US" sz="1400" b="1" kern="10" dirty="0">
              <a:ln w="9525">
                <a:solidFill>
                  <a:srgbClr val="000000"/>
                </a:solidFill>
                <a:round/>
                <a:headEnd/>
                <a:tailEnd/>
              </a:ln>
              <a:solidFill>
                <a:srgbClr val="000000"/>
              </a:solidFill>
              <a:latin typeface="宋体" pitchFamily="2" charset="-122"/>
              <a:ea typeface="宋体" pitchFamily="2" charset="-122"/>
            </a:endParaRPr>
          </a:p>
        </p:txBody>
      </p:sp>
      <p:sp>
        <p:nvSpPr>
          <p:cNvPr id="51" name="WordArt 65"/>
          <p:cNvSpPr>
            <a:spLocks noChangeArrowheads="1" noChangeShapeType="1" noTextEdit="1"/>
          </p:cNvSpPr>
          <p:nvPr/>
        </p:nvSpPr>
        <p:spPr bwMode="auto">
          <a:xfrm>
            <a:off x="5319647" y="1067734"/>
            <a:ext cx="685091" cy="422888"/>
          </a:xfrm>
          <a:prstGeom prst="rect">
            <a:avLst/>
          </a:prstGeom>
        </p:spPr>
        <p:txBody>
          <a:bodyPr wrap="none" fromWordArt="1">
            <a:prstTxWarp prst="textSlantDown">
              <a:avLst>
                <a:gd name="adj" fmla="val 68593"/>
              </a:avLst>
            </a:prstTxWarp>
          </a:bodyPr>
          <a:lstStyle/>
          <a:p>
            <a:r>
              <a:rPr lang="zh-CN" altLang="en-US" sz="1400" b="1" kern="10" smtClean="0">
                <a:ln w="9525">
                  <a:solidFill>
                    <a:srgbClr val="000000"/>
                  </a:solidFill>
                  <a:round/>
                  <a:headEnd/>
                  <a:tailEnd/>
                </a:ln>
                <a:solidFill>
                  <a:srgbClr val="000000"/>
                </a:solidFill>
                <a:latin typeface="宋体" pitchFamily="2" charset="-122"/>
                <a:ea typeface="宋体" pitchFamily="2" charset="-122"/>
              </a:rPr>
              <a:t>购汇</a:t>
            </a:r>
            <a:endParaRPr lang="zh-CN" altLang="en-US" sz="1400" b="1" kern="10">
              <a:ln w="9525">
                <a:solidFill>
                  <a:srgbClr val="000000"/>
                </a:solidFill>
                <a:round/>
                <a:headEnd/>
                <a:tailEnd/>
              </a:ln>
              <a:solidFill>
                <a:srgbClr val="000000"/>
              </a:solidFill>
              <a:latin typeface="宋体" pitchFamily="2" charset="-122"/>
              <a:ea typeface="宋体" pitchFamily="2" charset="-122"/>
            </a:endParaRPr>
          </a:p>
        </p:txBody>
      </p:sp>
      <p:sp>
        <p:nvSpPr>
          <p:cNvPr id="52" name="Line 68"/>
          <p:cNvSpPr>
            <a:spLocks noChangeShapeType="1"/>
          </p:cNvSpPr>
          <p:nvPr/>
        </p:nvSpPr>
        <p:spPr bwMode="auto">
          <a:xfrm>
            <a:off x="3093972" y="4310022"/>
            <a:ext cx="1536700" cy="579437"/>
          </a:xfrm>
          <a:prstGeom prst="line">
            <a:avLst/>
          </a:prstGeom>
          <a:noFill/>
          <a:ln w="28575">
            <a:solidFill>
              <a:schemeClr val="tx1"/>
            </a:solidFill>
            <a:prstDash val="sysDot"/>
            <a:round/>
            <a:headEnd/>
            <a:tailEnd type="triangle" w="med" len="med"/>
          </a:ln>
        </p:spPr>
        <p:txBody>
          <a:bodyPr/>
          <a:lstStyle/>
          <a:p>
            <a:endParaRPr lang="zh-CN" altLang="en-US">
              <a:latin typeface="宋体" pitchFamily="2" charset="-122"/>
              <a:ea typeface="宋体" pitchFamily="2" charset="-122"/>
            </a:endParaRPr>
          </a:p>
        </p:txBody>
      </p:sp>
      <p:sp>
        <p:nvSpPr>
          <p:cNvPr id="53" name="Line 69"/>
          <p:cNvSpPr>
            <a:spLocks noChangeShapeType="1"/>
          </p:cNvSpPr>
          <p:nvPr/>
        </p:nvSpPr>
        <p:spPr bwMode="auto">
          <a:xfrm>
            <a:off x="4806885" y="4284622"/>
            <a:ext cx="0" cy="622300"/>
          </a:xfrm>
          <a:prstGeom prst="line">
            <a:avLst/>
          </a:prstGeom>
          <a:noFill/>
          <a:ln w="28575">
            <a:solidFill>
              <a:schemeClr val="tx1"/>
            </a:solidFill>
            <a:round/>
            <a:headEnd/>
            <a:tailEnd type="triangle" w="med" len="med"/>
          </a:ln>
        </p:spPr>
        <p:txBody>
          <a:bodyPr/>
          <a:lstStyle/>
          <a:p>
            <a:endParaRPr lang="zh-CN" altLang="en-US">
              <a:latin typeface="宋体" pitchFamily="2" charset="-122"/>
              <a:ea typeface="宋体" pitchFamily="2" charset="-122"/>
            </a:endParaRPr>
          </a:p>
        </p:txBody>
      </p:sp>
      <p:sp>
        <p:nvSpPr>
          <p:cNvPr id="54" name="Line 72"/>
          <p:cNvSpPr>
            <a:spLocks noChangeShapeType="1"/>
          </p:cNvSpPr>
          <p:nvPr/>
        </p:nvSpPr>
        <p:spPr bwMode="auto">
          <a:xfrm>
            <a:off x="3109847" y="3548022"/>
            <a:ext cx="204788" cy="50800"/>
          </a:xfrm>
          <a:prstGeom prst="line">
            <a:avLst/>
          </a:prstGeom>
          <a:noFill/>
          <a:ln w="28575">
            <a:solidFill>
              <a:schemeClr val="tx1"/>
            </a:solidFill>
            <a:round/>
            <a:headEnd/>
            <a:tailEnd/>
          </a:ln>
        </p:spPr>
        <p:txBody>
          <a:bodyPr/>
          <a:lstStyle/>
          <a:p>
            <a:endParaRPr lang="zh-CN" altLang="en-US">
              <a:latin typeface="宋体" pitchFamily="2" charset="-122"/>
              <a:ea typeface="宋体" pitchFamily="2" charset="-122"/>
            </a:endParaRPr>
          </a:p>
        </p:txBody>
      </p:sp>
      <p:pic>
        <p:nvPicPr>
          <p:cNvPr id="55" name="Picture 73" descr="Server"/>
          <p:cNvPicPr>
            <a:picLocks noChangeAspect="1" noChangeArrowheads="1"/>
          </p:cNvPicPr>
          <p:nvPr/>
        </p:nvPicPr>
        <p:blipFill>
          <a:blip r:embed="rId6" cstate="print">
            <a:clrChange>
              <a:clrFrom>
                <a:srgbClr val="FFFFFF"/>
              </a:clrFrom>
              <a:clrTo>
                <a:srgbClr val="FFFFFF">
                  <a:alpha val="0"/>
                </a:srgbClr>
              </a:clrTo>
            </a:clrChange>
          </a:blip>
          <a:srcRect l="15152" t="13008" r="18182" b="17886"/>
          <a:stretch>
            <a:fillRect/>
          </a:stretch>
        </p:blipFill>
        <p:spPr bwMode="auto">
          <a:xfrm>
            <a:off x="3228910" y="3319422"/>
            <a:ext cx="593725" cy="539750"/>
          </a:xfrm>
          <a:prstGeom prst="rect">
            <a:avLst/>
          </a:prstGeom>
          <a:noFill/>
          <a:ln w="9525">
            <a:noFill/>
            <a:miter lim="800000"/>
            <a:headEnd/>
            <a:tailEnd/>
          </a:ln>
        </p:spPr>
      </p:pic>
      <p:sp>
        <p:nvSpPr>
          <p:cNvPr id="56" name="Line 75"/>
          <p:cNvSpPr>
            <a:spLocks noChangeShapeType="1"/>
          </p:cNvSpPr>
          <p:nvPr/>
        </p:nvSpPr>
        <p:spPr bwMode="auto">
          <a:xfrm flipH="1">
            <a:off x="7702485" y="2709822"/>
            <a:ext cx="146050" cy="155575"/>
          </a:xfrm>
          <a:prstGeom prst="line">
            <a:avLst/>
          </a:prstGeom>
          <a:noFill/>
          <a:ln w="28575">
            <a:solidFill>
              <a:schemeClr val="tx1"/>
            </a:solidFill>
            <a:round/>
            <a:headEnd type="triangle" w="med" len="med"/>
            <a:tailEnd/>
          </a:ln>
        </p:spPr>
        <p:txBody>
          <a:bodyPr/>
          <a:lstStyle/>
          <a:p>
            <a:endParaRPr lang="zh-CN" altLang="en-US">
              <a:latin typeface="宋体" pitchFamily="2" charset="-122"/>
              <a:ea typeface="宋体" pitchFamily="2" charset="-122"/>
            </a:endParaRPr>
          </a:p>
        </p:txBody>
      </p:sp>
      <p:sp>
        <p:nvSpPr>
          <p:cNvPr id="57" name="Line 76"/>
          <p:cNvSpPr>
            <a:spLocks noChangeShapeType="1"/>
          </p:cNvSpPr>
          <p:nvPr/>
        </p:nvSpPr>
        <p:spPr bwMode="auto">
          <a:xfrm flipH="1">
            <a:off x="5622860" y="2333584"/>
            <a:ext cx="174625" cy="98425"/>
          </a:xfrm>
          <a:prstGeom prst="line">
            <a:avLst/>
          </a:prstGeom>
          <a:noFill/>
          <a:ln w="28575">
            <a:solidFill>
              <a:schemeClr val="tx1"/>
            </a:solidFill>
            <a:round/>
            <a:headEnd/>
            <a:tailEnd/>
          </a:ln>
        </p:spPr>
        <p:txBody>
          <a:bodyPr/>
          <a:lstStyle/>
          <a:p>
            <a:endParaRPr lang="zh-CN" altLang="en-US">
              <a:latin typeface="宋体" pitchFamily="2" charset="-122"/>
              <a:ea typeface="宋体" pitchFamily="2" charset="-122"/>
            </a:endParaRPr>
          </a:p>
        </p:txBody>
      </p:sp>
      <p:grpSp>
        <p:nvGrpSpPr>
          <p:cNvPr id="58" name="Group 77"/>
          <p:cNvGrpSpPr>
            <a:grpSpLocks/>
          </p:cNvGrpSpPr>
          <p:nvPr/>
        </p:nvGrpSpPr>
        <p:grpSpPr bwMode="auto">
          <a:xfrm>
            <a:off x="2839972" y="3433722"/>
            <a:ext cx="504825" cy="447675"/>
            <a:chOff x="1069" y="2784"/>
            <a:chExt cx="1164" cy="1095"/>
          </a:xfrm>
        </p:grpSpPr>
        <p:pic>
          <p:nvPicPr>
            <p:cNvPr id="59" name="Picture 78" descr="Documents%20Folder3"/>
            <p:cNvPicPr>
              <a:picLocks noChangeAspect="1" noChangeArrowheads="1"/>
            </p:cNvPicPr>
            <p:nvPr/>
          </p:nvPicPr>
          <p:blipFill>
            <a:blip r:embed="rId7" cstate="print"/>
            <a:srcRect/>
            <a:stretch>
              <a:fillRect/>
            </a:stretch>
          </p:blipFill>
          <p:spPr bwMode="auto">
            <a:xfrm>
              <a:off x="1069" y="2784"/>
              <a:ext cx="1164" cy="1095"/>
            </a:xfrm>
            <a:prstGeom prst="rect">
              <a:avLst/>
            </a:prstGeom>
            <a:noFill/>
            <a:ln w="9525">
              <a:noFill/>
              <a:miter lim="800000"/>
              <a:headEnd/>
              <a:tailEnd/>
            </a:ln>
          </p:spPr>
        </p:pic>
        <p:sp>
          <p:nvSpPr>
            <p:cNvPr id="60" name="WordArt 79"/>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指令</a:t>
              </a:r>
            </a:p>
          </p:txBody>
        </p:sp>
      </p:grpSp>
      <p:grpSp>
        <p:nvGrpSpPr>
          <p:cNvPr id="61" name="Group 80"/>
          <p:cNvGrpSpPr>
            <a:grpSpLocks/>
          </p:cNvGrpSpPr>
          <p:nvPr/>
        </p:nvGrpSpPr>
        <p:grpSpPr bwMode="auto">
          <a:xfrm>
            <a:off x="5102160" y="2430422"/>
            <a:ext cx="504825" cy="447675"/>
            <a:chOff x="1069" y="2784"/>
            <a:chExt cx="1164" cy="1095"/>
          </a:xfrm>
        </p:grpSpPr>
        <p:pic>
          <p:nvPicPr>
            <p:cNvPr id="62" name="Picture 81" descr="Documents%20Folder3"/>
            <p:cNvPicPr>
              <a:picLocks noChangeAspect="1" noChangeArrowheads="1"/>
            </p:cNvPicPr>
            <p:nvPr/>
          </p:nvPicPr>
          <p:blipFill>
            <a:blip r:embed="rId7" cstate="print"/>
            <a:srcRect/>
            <a:stretch>
              <a:fillRect/>
            </a:stretch>
          </p:blipFill>
          <p:spPr bwMode="auto">
            <a:xfrm>
              <a:off x="1069" y="2784"/>
              <a:ext cx="1164" cy="1095"/>
            </a:xfrm>
            <a:prstGeom prst="rect">
              <a:avLst/>
            </a:prstGeom>
            <a:noFill/>
            <a:ln w="9525">
              <a:noFill/>
              <a:miter lim="800000"/>
              <a:headEnd/>
              <a:tailEnd/>
            </a:ln>
          </p:spPr>
        </p:pic>
        <p:sp>
          <p:nvSpPr>
            <p:cNvPr id="63" name="WordArt 82"/>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指令</a:t>
              </a:r>
            </a:p>
          </p:txBody>
        </p:sp>
      </p:grpSp>
      <p:grpSp>
        <p:nvGrpSpPr>
          <p:cNvPr id="64" name="Group 83"/>
          <p:cNvGrpSpPr>
            <a:grpSpLocks/>
          </p:cNvGrpSpPr>
          <p:nvPr/>
        </p:nvGrpSpPr>
        <p:grpSpPr bwMode="auto">
          <a:xfrm>
            <a:off x="5102160" y="2417722"/>
            <a:ext cx="504825" cy="447675"/>
            <a:chOff x="1069" y="2784"/>
            <a:chExt cx="1164" cy="1095"/>
          </a:xfrm>
        </p:grpSpPr>
        <p:pic>
          <p:nvPicPr>
            <p:cNvPr id="65" name="Picture 84" descr="Documents%20Folder3"/>
            <p:cNvPicPr>
              <a:picLocks noChangeAspect="1" noChangeArrowheads="1"/>
            </p:cNvPicPr>
            <p:nvPr/>
          </p:nvPicPr>
          <p:blipFill>
            <a:blip r:embed="rId7" cstate="print"/>
            <a:srcRect/>
            <a:stretch>
              <a:fillRect/>
            </a:stretch>
          </p:blipFill>
          <p:spPr bwMode="auto">
            <a:xfrm>
              <a:off x="1069" y="2784"/>
              <a:ext cx="1164" cy="1095"/>
            </a:xfrm>
            <a:prstGeom prst="rect">
              <a:avLst/>
            </a:prstGeom>
            <a:noFill/>
            <a:ln w="9525">
              <a:noFill/>
              <a:miter lim="800000"/>
              <a:headEnd/>
              <a:tailEnd/>
            </a:ln>
          </p:spPr>
        </p:pic>
        <p:sp>
          <p:nvSpPr>
            <p:cNvPr id="66" name="WordArt 85"/>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指令</a:t>
              </a:r>
            </a:p>
          </p:txBody>
        </p:sp>
      </p:grpSp>
      <p:grpSp>
        <p:nvGrpSpPr>
          <p:cNvPr id="67" name="Group 86"/>
          <p:cNvGrpSpPr>
            <a:grpSpLocks/>
          </p:cNvGrpSpPr>
          <p:nvPr/>
        </p:nvGrpSpPr>
        <p:grpSpPr bwMode="auto">
          <a:xfrm>
            <a:off x="5102160" y="2417722"/>
            <a:ext cx="504825" cy="447675"/>
            <a:chOff x="1069" y="2784"/>
            <a:chExt cx="1164" cy="1095"/>
          </a:xfrm>
        </p:grpSpPr>
        <p:pic>
          <p:nvPicPr>
            <p:cNvPr id="68" name="Picture 87" descr="Documents%20Folder3"/>
            <p:cNvPicPr>
              <a:picLocks noChangeAspect="1" noChangeArrowheads="1"/>
            </p:cNvPicPr>
            <p:nvPr/>
          </p:nvPicPr>
          <p:blipFill>
            <a:blip r:embed="rId7" cstate="print"/>
            <a:srcRect/>
            <a:stretch>
              <a:fillRect/>
            </a:stretch>
          </p:blipFill>
          <p:spPr bwMode="auto">
            <a:xfrm>
              <a:off x="1069" y="2784"/>
              <a:ext cx="1164" cy="1095"/>
            </a:xfrm>
            <a:prstGeom prst="rect">
              <a:avLst/>
            </a:prstGeom>
            <a:noFill/>
            <a:ln w="9525">
              <a:noFill/>
              <a:miter lim="800000"/>
              <a:headEnd/>
              <a:tailEnd/>
            </a:ln>
          </p:spPr>
        </p:pic>
        <p:sp>
          <p:nvSpPr>
            <p:cNvPr id="69" name="WordArt 88"/>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指令</a:t>
              </a:r>
            </a:p>
          </p:txBody>
        </p:sp>
      </p:grpSp>
      <p:sp>
        <p:nvSpPr>
          <p:cNvPr id="70" name="AutoShape 99"/>
          <p:cNvSpPr>
            <a:spLocks noChangeArrowheads="1"/>
          </p:cNvSpPr>
          <p:nvPr/>
        </p:nvSpPr>
        <p:spPr bwMode="auto">
          <a:xfrm>
            <a:off x="531747" y="5010109"/>
            <a:ext cx="2160567" cy="593725"/>
          </a:xfrm>
          <a:prstGeom prst="roundRect">
            <a:avLst>
              <a:gd name="adj" fmla="val 4167"/>
            </a:avLst>
          </a:prstGeom>
          <a:gradFill rotWithShape="1">
            <a:gsLst>
              <a:gs pos="0">
                <a:schemeClr val="bg1"/>
              </a:gs>
              <a:gs pos="100000">
                <a:srgbClr val="FF9900"/>
              </a:gs>
            </a:gsLst>
            <a:lin ang="18900000" scaled="1"/>
          </a:gradFill>
          <a:ln w="9525" algn="ctr">
            <a:solidFill>
              <a:schemeClr val="tx1"/>
            </a:solidFill>
            <a:round/>
            <a:headEnd/>
            <a:tailEnd/>
          </a:ln>
          <a:effectLst>
            <a:outerShdw dist="35921" dir="2700000" algn="ctr" rotWithShape="0">
              <a:schemeClr val="bg2"/>
            </a:outerShdw>
          </a:effectLst>
        </p:spPr>
        <p:txBody>
          <a:bodyPr wrap="none" anchor="ctr"/>
          <a:lstStyle/>
          <a:p>
            <a:pPr>
              <a:defRPr/>
            </a:pPr>
            <a:r>
              <a:rPr lang="zh-CN" altLang="en-US" sz="1800" b="1">
                <a:solidFill>
                  <a:schemeClr val="tx1"/>
                </a:solidFill>
                <a:effectLst>
                  <a:outerShdw blurRad="38100" dist="38100" dir="2700000" algn="tl">
                    <a:srgbClr val="C0C0C0"/>
                  </a:outerShdw>
                </a:effectLst>
                <a:latin typeface="宋体" pitchFamily="2" charset="-122"/>
                <a:ea typeface="宋体" pitchFamily="2" charset="-122"/>
              </a:rPr>
              <a:t>通过企业网银连接  </a:t>
            </a:r>
            <a:endParaRPr lang="en-US" altLang="zh-CN" sz="1800" b="1">
              <a:solidFill>
                <a:schemeClr val="tx1"/>
              </a:solidFill>
              <a:effectLst>
                <a:outerShdw blurRad="38100" dist="38100" dir="2700000" algn="tl">
                  <a:srgbClr val="C0C0C0"/>
                </a:outerShdw>
              </a:effectLst>
              <a:latin typeface="宋体" pitchFamily="2" charset="-122"/>
              <a:ea typeface="宋体" pitchFamily="2" charset="-122"/>
            </a:endParaRPr>
          </a:p>
        </p:txBody>
      </p:sp>
      <p:grpSp>
        <p:nvGrpSpPr>
          <p:cNvPr id="71" name="Group 103"/>
          <p:cNvGrpSpPr>
            <a:grpSpLocks/>
          </p:cNvGrpSpPr>
          <p:nvPr/>
        </p:nvGrpSpPr>
        <p:grpSpPr bwMode="auto">
          <a:xfrm>
            <a:off x="2838385" y="3433722"/>
            <a:ext cx="504825" cy="447675"/>
            <a:chOff x="1069" y="2784"/>
            <a:chExt cx="1164" cy="1095"/>
          </a:xfrm>
        </p:grpSpPr>
        <p:pic>
          <p:nvPicPr>
            <p:cNvPr id="72" name="Picture 104" descr="Documents%20Folder3"/>
            <p:cNvPicPr>
              <a:picLocks noChangeAspect="1" noChangeArrowheads="1"/>
            </p:cNvPicPr>
            <p:nvPr/>
          </p:nvPicPr>
          <p:blipFill>
            <a:blip r:embed="rId7" cstate="print"/>
            <a:srcRect/>
            <a:stretch>
              <a:fillRect/>
            </a:stretch>
          </p:blipFill>
          <p:spPr bwMode="auto">
            <a:xfrm>
              <a:off x="1069" y="2784"/>
              <a:ext cx="1164" cy="1095"/>
            </a:xfrm>
            <a:prstGeom prst="rect">
              <a:avLst/>
            </a:prstGeom>
            <a:noFill/>
            <a:ln w="9525">
              <a:noFill/>
              <a:miter lim="800000"/>
              <a:headEnd/>
              <a:tailEnd/>
            </a:ln>
          </p:spPr>
        </p:pic>
        <p:sp>
          <p:nvSpPr>
            <p:cNvPr id="73" name="WordArt 105"/>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指令</a:t>
              </a:r>
            </a:p>
          </p:txBody>
        </p:sp>
      </p:grpSp>
      <p:sp>
        <p:nvSpPr>
          <p:cNvPr id="74" name="AutoShape 106"/>
          <p:cNvSpPr>
            <a:spLocks noChangeArrowheads="1"/>
          </p:cNvSpPr>
          <p:nvPr/>
        </p:nvSpPr>
        <p:spPr bwMode="auto">
          <a:xfrm>
            <a:off x="3448609" y="5010109"/>
            <a:ext cx="2124025" cy="593725"/>
          </a:xfrm>
          <a:prstGeom prst="roundRect">
            <a:avLst>
              <a:gd name="adj" fmla="val 4167"/>
            </a:avLst>
          </a:prstGeom>
          <a:gradFill rotWithShape="1">
            <a:gsLst>
              <a:gs pos="0">
                <a:schemeClr val="bg1"/>
              </a:gs>
              <a:gs pos="100000">
                <a:srgbClr val="FF9900"/>
              </a:gs>
            </a:gsLst>
            <a:lin ang="18900000" scaled="1"/>
          </a:gradFill>
          <a:ln w="9525" algn="ctr">
            <a:solidFill>
              <a:schemeClr val="tx1"/>
            </a:solidFill>
            <a:round/>
            <a:headEnd/>
            <a:tailEnd/>
          </a:ln>
          <a:effectLst>
            <a:outerShdw dist="35921" dir="2700000" algn="ctr" rotWithShape="0">
              <a:schemeClr val="bg2"/>
            </a:outerShdw>
          </a:effectLst>
        </p:spPr>
        <p:txBody>
          <a:bodyPr wrap="none" anchor="ctr"/>
          <a:lstStyle/>
          <a:p>
            <a:pPr>
              <a:defRPr/>
            </a:pPr>
            <a:r>
              <a:rPr lang="zh-CN" altLang="en-US" sz="1800" b="1">
                <a:solidFill>
                  <a:schemeClr val="tx1"/>
                </a:solidFill>
                <a:effectLst>
                  <a:outerShdw blurRad="38100" dist="38100" dir="2700000" algn="tl">
                    <a:srgbClr val="C0C0C0"/>
                  </a:outerShdw>
                </a:effectLst>
                <a:latin typeface="宋体" pitchFamily="2" charset="-122"/>
                <a:ea typeface="宋体" pitchFamily="2" charset="-122"/>
              </a:rPr>
              <a:t>通过银企直联连接 </a:t>
            </a:r>
          </a:p>
        </p:txBody>
      </p:sp>
      <p:grpSp>
        <p:nvGrpSpPr>
          <p:cNvPr id="75" name="Group 107"/>
          <p:cNvGrpSpPr>
            <a:grpSpLocks/>
          </p:cNvGrpSpPr>
          <p:nvPr/>
        </p:nvGrpSpPr>
        <p:grpSpPr bwMode="auto">
          <a:xfrm>
            <a:off x="5102160" y="2417722"/>
            <a:ext cx="504825" cy="447675"/>
            <a:chOff x="1069" y="2784"/>
            <a:chExt cx="1164" cy="1095"/>
          </a:xfrm>
        </p:grpSpPr>
        <p:pic>
          <p:nvPicPr>
            <p:cNvPr id="76" name="Picture 108" descr="Documents%20Folder3"/>
            <p:cNvPicPr>
              <a:picLocks noChangeAspect="1" noChangeArrowheads="1"/>
            </p:cNvPicPr>
            <p:nvPr/>
          </p:nvPicPr>
          <p:blipFill>
            <a:blip r:embed="rId7" cstate="print"/>
            <a:srcRect/>
            <a:stretch>
              <a:fillRect/>
            </a:stretch>
          </p:blipFill>
          <p:spPr bwMode="auto">
            <a:xfrm>
              <a:off x="1069" y="2784"/>
              <a:ext cx="1164" cy="1095"/>
            </a:xfrm>
            <a:prstGeom prst="rect">
              <a:avLst/>
            </a:prstGeom>
            <a:noFill/>
            <a:ln w="9525">
              <a:noFill/>
              <a:miter lim="800000"/>
              <a:headEnd/>
              <a:tailEnd/>
            </a:ln>
          </p:spPr>
        </p:pic>
        <p:sp>
          <p:nvSpPr>
            <p:cNvPr id="77" name="WordArt 109"/>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指令</a:t>
              </a:r>
            </a:p>
          </p:txBody>
        </p:sp>
      </p:grpSp>
      <p:grpSp>
        <p:nvGrpSpPr>
          <p:cNvPr id="78" name="Group 110"/>
          <p:cNvGrpSpPr>
            <a:grpSpLocks/>
          </p:cNvGrpSpPr>
          <p:nvPr/>
        </p:nvGrpSpPr>
        <p:grpSpPr bwMode="auto">
          <a:xfrm>
            <a:off x="5102160" y="2417722"/>
            <a:ext cx="504825" cy="447675"/>
            <a:chOff x="1069" y="2784"/>
            <a:chExt cx="1164" cy="1095"/>
          </a:xfrm>
        </p:grpSpPr>
        <p:pic>
          <p:nvPicPr>
            <p:cNvPr id="79" name="Picture 111" descr="Documents%20Folder3"/>
            <p:cNvPicPr>
              <a:picLocks noChangeAspect="1" noChangeArrowheads="1"/>
            </p:cNvPicPr>
            <p:nvPr/>
          </p:nvPicPr>
          <p:blipFill>
            <a:blip r:embed="rId7" cstate="print"/>
            <a:srcRect/>
            <a:stretch>
              <a:fillRect/>
            </a:stretch>
          </p:blipFill>
          <p:spPr bwMode="auto">
            <a:xfrm>
              <a:off x="1069" y="2784"/>
              <a:ext cx="1164" cy="1095"/>
            </a:xfrm>
            <a:prstGeom prst="rect">
              <a:avLst/>
            </a:prstGeom>
            <a:noFill/>
            <a:ln w="9525">
              <a:noFill/>
              <a:miter lim="800000"/>
              <a:headEnd/>
              <a:tailEnd/>
            </a:ln>
          </p:spPr>
        </p:pic>
        <p:sp>
          <p:nvSpPr>
            <p:cNvPr id="80" name="WordArt 112"/>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指令</a:t>
              </a:r>
            </a:p>
          </p:txBody>
        </p:sp>
      </p:grpSp>
      <p:grpSp>
        <p:nvGrpSpPr>
          <p:cNvPr id="81" name="Group 113"/>
          <p:cNvGrpSpPr>
            <a:grpSpLocks/>
          </p:cNvGrpSpPr>
          <p:nvPr/>
        </p:nvGrpSpPr>
        <p:grpSpPr bwMode="auto">
          <a:xfrm>
            <a:off x="5102160" y="2417722"/>
            <a:ext cx="504825" cy="447675"/>
            <a:chOff x="1069" y="2784"/>
            <a:chExt cx="1164" cy="1095"/>
          </a:xfrm>
        </p:grpSpPr>
        <p:pic>
          <p:nvPicPr>
            <p:cNvPr id="82" name="Picture 114" descr="Documents%20Folder3"/>
            <p:cNvPicPr>
              <a:picLocks noChangeAspect="1" noChangeArrowheads="1"/>
            </p:cNvPicPr>
            <p:nvPr/>
          </p:nvPicPr>
          <p:blipFill>
            <a:blip r:embed="rId7" cstate="print"/>
            <a:srcRect/>
            <a:stretch>
              <a:fillRect/>
            </a:stretch>
          </p:blipFill>
          <p:spPr bwMode="auto">
            <a:xfrm>
              <a:off x="1069" y="2784"/>
              <a:ext cx="1164" cy="1095"/>
            </a:xfrm>
            <a:prstGeom prst="rect">
              <a:avLst/>
            </a:prstGeom>
            <a:noFill/>
            <a:ln w="9525">
              <a:noFill/>
              <a:miter lim="800000"/>
              <a:headEnd/>
              <a:tailEnd/>
            </a:ln>
          </p:spPr>
        </p:pic>
        <p:sp>
          <p:nvSpPr>
            <p:cNvPr id="83" name="WordArt 115"/>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指令</a:t>
              </a:r>
            </a:p>
          </p:txBody>
        </p:sp>
      </p:grpSp>
      <p:sp>
        <p:nvSpPr>
          <p:cNvPr id="84" name="WordArt 26"/>
          <p:cNvSpPr>
            <a:spLocks noChangeArrowheads="1" noChangeShapeType="1" noTextEdit="1"/>
          </p:cNvSpPr>
          <p:nvPr/>
        </p:nvSpPr>
        <p:spPr bwMode="auto">
          <a:xfrm>
            <a:off x="6592822" y="2684422"/>
            <a:ext cx="392113" cy="369887"/>
          </a:xfrm>
          <a:prstGeom prst="rect">
            <a:avLst/>
          </a:prstGeom>
        </p:spPr>
        <p:txBody>
          <a:bodyPr wrap="none" fromWordArt="1">
            <a:prstTxWarp prst="textSlantDown">
              <a:avLst>
                <a:gd name="adj" fmla="val 56653"/>
              </a:avLst>
            </a:prstTxWarp>
          </a:bodyPr>
          <a:lstStyle/>
          <a:p>
            <a:r>
              <a:rPr lang="zh-CN" altLang="en-US" sz="1200" b="1" kern="10">
                <a:ln w="9525">
                  <a:solidFill>
                    <a:srgbClr val="000000"/>
                  </a:solidFill>
                  <a:round/>
                  <a:headEnd/>
                  <a:tailEnd/>
                </a:ln>
                <a:solidFill>
                  <a:srgbClr val="000000"/>
                </a:solidFill>
                <a:latin typeface="宋体" pitchFamily="2" charset="-122"/>
                <a:ea typeface="宋体" pitchFamily="2" charset="-122"/>
              </a:rPr>
              <a:t>互联网</a:t>
            </a:r>
          </a:p>
        </p:txBody>
      </p:sp>
      <p:grpSp>
        <p:nvGrpSpPr>
          <p:cNvPr id="85" name="Group 74"/>
          <p:cNvGrpSpPr>
            <a:grpSpLocks/>
          </p:cNvGrpSpPr>
          <p:nvPr/>
        </p:nvGrpSpPr>
        <p:grpSpPr bwMode="auto">
          <a:xfrm>
            <a:off x="4713222" y="2066884"/>
            <a:ext cx="893763" cy="1143000"/>
            <a:chOff x="2789" y="1797"/>
            <a:chExt cx="563" cy="720"/>
          </a:xfrm>
        </p:grpSpPr>
        <p:sp>
          <p:nvSpPr>
            <p:cNvPr id="86" name="AutoShape 90"/>
            <p:cNvSpPr>
              <a:spLocks noChangeArrowheads="1"/>
            </p:cNvSpPr>
            <p:nvPr/>
          </p:nvSpPr>
          <p:spPr bwMode="auto">
            <a:xfrm>
              <a:off x="2789" y="1797"/>
              <a:ext cx="563" cy="720"/>
            </a:xfrm>
            <a:prstGeom prst="can">
              <a:avLst>
                <a:gd name="adj" fmla="val 31972"/>
              </a:avLst>
            </a:prstGeom>
            <a:gradFill rotWithShape="1">
              <a:gsLst>
                <a:gs pos="0">
                  <a:schemeClr val="bg1">
                    <a:alpha val="75998"/>
                  </a:schemeClr>
                </a:gs>
                <a:gs pos="100000">
                  <a:srgbClr val="FF0000">
                    <a:alpha val="57001"/>
                  </a:srgbClr>
                </a:gs>
              </a:gsLst>
              <a:lin ang="5400000" scaled="1"/>
            </a:gradFill>
            <a:ln w="9525">
              <a:solidFill>
                <a:schemeClr val="tx1"/>
              </a:solidFill>
              <a:round/>
              <a:headEnd/>
              <a:tailEnd/>
            </a:ln>
          </p:spPr>
          <p:txBody>
            <a:bodyPr wrap="none" anchor="ctr"/>
            <a:lstStyle/>
            <a:p>
              <a:pPr algn="l"/>
              <a:endParaRPr lang="zh-CN" altLang="en-US" sz="1800">
                <a:solidFill>
                  <a:schemeClr val="tx1"/>
                </a:solidFill>
                <a:latin typeface="宋体" pitchFamily="2" charset="-122"/>
                <a:ea typeface="宋体" pitchFamily="2" charset="-122"/>
              </a:endParaRPr>
            </a:p>
          </p:txBody>
        </p:sp>
        <p:sp>
          <p:nvSpPr>
            <p:cNvPr id="87" name="WordArt 26"/>
            <p:cNvSpPr>
              <a:spLocks noChangeArrowheads="1" noChangeShapeType="1" noTextEdit="1"/>
            </p:cNvSpPr>
            <p:nvPr/>
          </p:nvSpPr>
          <p:spPr bwMode="auto">
            <a:xfrm>
              <a:off x="2835" y="1978"/>
              <a:ext cx="423" cy="233"/>
            </a:xfrm>
            <a:prstGeom prst="rect">
              <a:avLst/>
            </a:prstGeom>
          </p:spPr>
          <p:txBody>
            <a:bodyPr wrap="none" fromWordArt="1">
              <a:prstTxWarp prst="textSlantDown">
                <a:avLst>
                  <a:gd name="adj" fmla="val 56653"/>
                </a:avLst>
              </a:prstTxWarp>
            </a:bodyPr>
            <a:lstStyle/>
            <a:p>
              <a:pPr>
                <a:defRPr/>
              </a:pPr>
              <a:r>
                <a:rPr lang="zh-CN" altLang="en-US" sz="1200" b="1" kern="10" smtClean="0">
                  <a:ln w="9525">
                    <a:solidFill>
                      <a:srgbClr val="000000"/>
                    </a:solidFill>
                    <a:round/>
                    <a:headEnd/>
                    <a:tailEnd/>
                  </a:ln>
                  <a:solidFill>
                    <a:srgbClr val="000000"/>
                  </a:solidFill>
                  <a:latin typeface="宋体" pitchFamily="2" charset="-122"/>
                  <a:ea typeface="宋体" pitchFamily="2" charset="-122"/>
                  <a:cs typeface="Times New Roman"/>
                </a:rPr>
                <a:t>平安银行后台</a:t>
              </a:r>
              <a:r>
                <a:rPr lang="zh-CN" altLang="en-US" sz="1200" b="1" kern="10">
                  <a:ln w="9525">
                    <a:solidFill>
                      <a:srgbClr val="000000"/>
                    </a:solidFill>
                    <a:round/>
                    <a:headEnd/>
                    <a:tailEnd/>
                  </a:ln>
                  <a:solidFill>
                    <a:srgbClr val="000000"/>
                  </a:solidFill>
                  <a:latin typeface="宋体" pitchFamily="2" charset="-122"/>
                  <a:ea typeface="宋体" pitchFamily="2" charset="-122"/>
                  <a:cs typeface="Times New Roman"/>
                </a:rPr>
                <a:t>系统</a:t>
              </a:r>
            </a:p>
          </p:txBody>
        </p:sp>
      </p:grpSp>
      <p:sp>
        <p:nvSpPr>
          <p:cNvPr id="88" name="AutoShape 106"/>
          <p:cNvSpPr>
            <a:spLocks noChangeArrowheads="1"/>
          </p:cNvSpPr>
          <p:nvPr/>
        </p:nvSpPr>
        <p:spPr bwMode="auto">
          <a:xfrm>
            <a:off x="6148698" y="4163674"/>
            <a:ext cx="2913062" cy="593725"/>
          </a:xfrm>
          <a:prstGeom prst="roundRect">
            <a:avLst>
              <a:gd name="adj" fmla="val 4167"/>
            </a:avLst>
          </a:prstGeom>
          <a:gradFill rotWithShape="1">
            <a:gsLst>
              <a:gs pos="0">
                <a:schemeClr val="bg1"/>
              </a:gs>
              <a:gs pos="100000">
                <a:srgbClr val="FF9900"/>
              </a:gs>
            </a:gsLst>
            <a:lin ang="18900000" scaled="1"/>
          </a:gradFill>
          <a:ln w="9525" algn="ctr">
            <a:solidFill>
              <a:schemeClr val="tx1"/>
            </a:solidFill>
            <a:round/>
            <a:headEnd/>
            <a:tailEnd/>
          </a:ln>
          <a:effectLst>
            <a:outerShdw dist="35921" dir="2700000" algn="ctr" rotWithShape="0">
              <a:schemeClr val="bg2"/>
            </a:outerShdw>
          </a:effectLst>
        </p:spPr>
        <p:txBody>
          <a:bodyPr wrap="none" anchor="ctr"/>
          <a:lstStyle/>
          <a:p>
            <a:pPr>
              <a:defRPr/>
            </a:pPr>
            <a:r>
              <a:rPr lang="zh-CN" altLang="en-US" sz="1800" b="1">
                <a:solidFill>
                  <a:schemeClr val="tx1"/>
                </a:solidFill>
                <a:effectLst>
                  <a:outerShdw blurRad="38100" dist="38100" dir="2700000" algn="tl">
                    <a:srgbClr val="C0C0C0"/>
                  </a:outerShdw>
                </a:effectLst>
                <a:latin typeface="宋体" pitchFamily="2" charset="-122"/>
                <a:ea typeface="宋体" pitchFamily="2" charset="-122"/>
              </a:rPr>
              <a:t>银企直联返回银行处理结果 </a:t>
            </a:r>
          </a:p>
        </p:txBody>
      </p:sp>
      <p:grpSp>
        <p:nvGrpSpPr>
          <p:cNvPr id="89" name="Group 103"/>
          <p:cNvGrpSpPr>
            <a:grpSpLocks/>
          </p:cNvGrpSpPr>
          <p:nvPr/>
        </p:nvGrpSpPr>
        <p:grpSpPr bwMode="auto">
          <a:xfrm>
            <a:off x="5535547" y="1049297"/>
            <a:ext cx="504825" cy="447675"/>
            <a:chOff x="1069" y="2784"/>
            <a:chExt cx="1164" cy="1095"/>
          </a:xfrm>
        </p:grpSpPr>
        <p:pic>
          <p:nvPicPr>
            <p:cNvPr id="90" name="Picture 104" descr="Documents%20Folder3"/>
            <p:cNvPicPr>
              <a:picLocks noChangeAspect="1" noChangeArrowheads="1"/>
            </p:cNvPicPr>
            <p:nvPr/>
          </p:nvPicPr>
          <p:blipFill>
            <a:blip r:embed="rId7" cstate="print"/>
            <a:srcRect/>
            <a:stretch>
              <a:fillRect/>
            </a:stretch>
          </p:blipFill>
          <p:spPr bwMode="auto">
            <a:xfrm>
              <a:off x="1069" y="2784"/>
              <a:ext cx="1164" cy="1095"/>
            </a:xfrm>
            <a:prstGeom prst="rect">
              <a:avLst/>
            </a:prstGeom>
            <a:noFill/>
            <a:ln w="9525">
              <a:noFill/>
              <a:miter lim="800000"/>
              <a:headEnd/>
              <a:tailEnd/>
            </a:ln>
          </p:spPr>
        </p:pic>
        <p:sp>
          <p:nvSpPr>
            <p:cNvPr id="91" name="WordArt 105"/>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结果</a:t>
              </a:r>
            </a:p>
          </p:txBody>
        </p:sp>
      </p:grpSp>
      <p:grpSp>
        <p:nvGrpSpPr>
          <p:cNvPr id="92" name="Group 103"/>
          <p:cNvGrpSpPr>
            <a:grpSpLocks/>
          </p:cNvGrpSpPr>
          <p:nvPr/>
        </p:nvGrpSpPr>
        <p:grpSpPr bwMode="auto">
          <a:xfrm>
            <a:off x="6615048" y="1646873"/>
            <a:ext cx="364312" cy="354924"/>
            <a:chOff x="1069" y="2784"/>
            <a:chExt cx="1164" cy="1095"/>
          </a:xfrm>
        </p:grpSpPr>
        <p:pic>
          <p:nvPicPr>
            <p:cNvPr id="93" name="Picture 104" descr="Documents%20Folder3"/>
            <p:cNvPicPr>
              <a:picLocks noChangeAspect="1" noChangeArrowheads="1"/>
            </p:cNvPicPr>
            <p:nvPr/>
          </p:nvPicPr>
          <p:blipFill>
            <a:blip r:embed="rId8" cstate="print"/>
            <a:srcRect/>
            <a:stretch>
              <a:fillRect/>
            </a:stretch>
          </p:blipFill>
          <p:spPr bwMode="auto">
            <a:xfrm>
              <a:off x="1069" y="2784"/>
              <a:ext cx="1164" cy="1095"/>
            </a:xfrm>
            <a:prstGeom prst="rect">
              <a:avLst/>
            </a:prstGeom>
            <a:noFill/>
            <a:ln w="9525">
              <a:noFill/>
              <a:miter lim="800000"/>
              <a:headEnd/>
              <a:tailEnd/>
            </a:ln>
          </p:spPr>
        </p:pic>
        <p:sp>
          <p:nvSpPr>
            <p:cNvPr id="94" name="WordArt 105"/>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结果</a:t>
              </a:r>
            </a:p>
          </p:txBody>
        </p:sp>
      </p:grpSp>
      <p:grpSp>
        <p:nvGrpSpPr>
          <p:cNvPr id="95" name="Group 103"/>
          <p:cNvGrpSpPr>
            <a:grpSpLocks/>
          </p:cNvGrpSpPr>
          <p:nvPr/>
        </p:nvGrpSpPr>
        <p:grpSpPr bwMode="auto">
          <a:xfrm>
            <a:off x="7694548" y="2078673"/>
            <a:ext cx="364312" cy="354924"/>
            <a:chOff x="1069" y="2784"/>
            <a:chExt cx="1164" cy="1095"/>
          </a:xfrm>
        </p:grpSpPr>
        <p:pic>
          <p:nvPicPr>
            <p:cNvPr id="96" name="Picture 104" descr="Documents%20Folder3"/>
            <p:cNvPicPr>
              <a:picLocks noChangeAspect="1" noChangeArrowheads="1"/>
            </p:cNvPicPr>
            <p:nvPr/>
          </p:nvPicPr>
          <p:blipFill>
            <a:blip r:embed="rId8" cstate="print"/>
            <a:srcRect/>
            <a:stretch>
              <a:fillRect/>
            </a:stretch>
          </p:blipFill>
          <p:spPr bwMode="auto">
            <a:xfrm>
              <a:off x="1069" y="2784"/>
              <a:ext cx="1164" cy="1095"/>
            </a:xfrm>
            <a:prstGeom prst="rect">
              <a:avLst/>
            </a:prstGeom>
            <a:noFill/>
            <a:ln w="9525">
              <a:noFill/>
              <a:miter lim="800000"/>
              <a:headEnd/>
              <a:tailEnd/>
            </a:ln>
          </p:spPr>
        </p:pic>
        <p:sp>
          <p:nvSpPr>
            <p:cNvPr id="97" name="WordArt 105"/>
            <p:cNvSpPr>
              <a:spLocks noChangeArrowheads="1" noChangeShapeType="1" noTextEdit="1"/>
            </p:cNvSpPr>
            <p:nvPr/>
          </p:nvSpPr>
          <p:spPr bwMode="auto">
            <a:xfrm>
              <a:off x="1259" y="3401"/>
              <a:ext cx="659" cy="420"/>
            </a:xfrm>
            <a:prstGeom prst="rect">
              <a:avLst/>
            </a:prstGeom>
          </p:spPr>
          <p:txBody>
            <a:bodyPr wrap="none" fromWordArt="1">
              <a:prstTxWarp prst="textSlantUp">
                <a:avLst>
                  <a:gd name="adj" fmla="val 0"/>
                </a:avLst>
              </a:prstTxWarp>
            </a:bodyPr>
            <a:lstStyle/>
            <a:p>
              <a:r>
                <a:rPr lang="zh-CN" altLang="en-US" sz="1200" b="1" kern="10">
                  <a:ln w="9525">
                    <a:solidFill>
                      <a:srgbClr val="292929"/>
                    </a:solidFill>
                    <a:round/>
                    <a:headEnd/>
                    <a:tailEnd/>
                  </a:ln>
                  <a:solidFill>
                    <a:srgbClr val="292929"/>
                  </a:solidFill>
                  <a:latin typeface="宋体" pitchFamily="2" charset="-122"/>
                  <a:ea typeface="宋体" pitchFamily="2" charset="-122"/>
                </a:rPr>
                <a:t>结果</a:t>
              </a:r>
            </a:p>
          </p:txBody>
        </p:sp>
      </p:grpSp>
      <p:sp>
        <p:nvSpPr>
          <p:cNvPr id="98" name="AutoShape 99"/>
          <p:cNvSpPr>
            <a:spLocks noChangeArrowheads="1"/>
          </p:cNvSpPr>
          <p:nvPr/>
        </p:nvSpPr>
        <p:spPr bwMode="auto">
          <a:xfrm>
            <a:off x="711135" y="2778084"/>
            <a:ext cx="1800225" cy="503238"/>
          </a:xfrm>
          <a:prstGeom prst="roundRect">
            <a:avLst>
              <a:gd name="adj" fmla="val 4167"/>
            </a:avLst>
          </a:prstGeom>
          <a:gradFill rotWithShape="1">
            <a:gsLst>
              <a:gs pos="0">
                <a:schemeClr val="bg1"/>
              </a:gs>
              <a:gs pos="100000">
                <a:srgbClr val="FF9900"/>
              </a:gs>
            </a:gsLst>
            <a:lin ang="18900000" scaled="1"/>
          </a:gradFill>
          <a:ln w="9525" algn="ctr">
            <a:solidFill>
              <a:schemeClr val="tx1"/>
            </a:solidFill>
            <a:round/>
            <a:headEnd/>
            <a:tailEnd/>
          </a:ln>
          <a:effectLst>
            <a:outerShdw dist="35921" dir="2700000" algn="ctr" rotWithShape="0">
              <a:schemeClr val="bg2"/>
            </a:outerShdw>
          </a:effectLst>
        </p:spPr>
        <p:txBody>
          <a:bodyPr wrap="none" anchor="ctr"/>
          <a:lstStyle/>
          <a:p>
            <a:pPr>
              <a:defRPr/>
            </a:pPr>
            <a:r>
              <a:rPr lang="zh-CN" altLang="en-US" b="1">
                <a:effectLst>
                  <a:outerShdw blurRad="38100" dist="38100" dir="2700000" algn="tl">
                    <a:srgbClr val="C0C0C0"/>
                  </a:outerShdw>
                </a:effectLst>
                <a:latin typeface="宋体" pitchFamily="2" charset="-122"/>
                <a:ea typeface="宋体" pitchFamily="2" charset="-122"/>
              </a:rPr>
              <a:t>企业端银企对账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9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01008 0.00416 L -0.01008 0.11144 L 0.14508 0.19191 L 0.14508 0.08231 L 0.16189 0.08231 L 0.16349 0.21179 L 0.35773 -0.03723 L 0.21025 -0.09781 " pathEditMode="relative" rAng="0" ptsTypes="AAAAAAAA">
                                      <p:cBhvr>
                                        <p:cTn id="18" dur="5000" fill="hold"/>
                                        <p:tgtEl>
                                          <p:spTgt spid="71"/>
                                        </p:tgtEl>
                                        <p:attrNameLst>
                                          <p:attrName>ppt_x</p:attrName>
                                          <p:attrName>ppt_y</p:attrName>
                                        </p:attrNameLst>
                                      </p:cBhvr>
                                      <p:rCtr x="184" y="53"/>
                                    </p:animMotion>
                                  </p:childTnLst>
                                </p:cTn>
                              </p:par>
                            </p:childTnLst>
                          </p:cTn>
                        </p:par>
                        <p:par>
                          <p:cTn id="19" fill="hold">
                            <p:stCondLst>
                              <p:cond delay="5000"/>
                            </p:stCondLst>
                            <p:childTnLst>
                              <p:par>
                                <p:cTn id="20" presetID="1" presetClass="exit" presetSubtype="0" fill="hold" nodeType="afterEffect">
                                  <p:stCondLst>
                                    <p:cond delay="0"/>
                                  </p:stCondLst>
                                  <p:childTnLst>
                                    <p:set>
                                      <p:cBhvr>
                                        <p:cTn id="21" dur="1" fill="hold">
                                          <p:stCondLst>
                                            <p:cond delay="0"/>
                                          </p:stCondLst>
                                        </p:cTn>
                                        <p:tgtEl>
                                          <p:spTgt spid="71"/>
                                        </p:tgtEl>
                                        <p:attrNameLst>
                                          <p:attrName>style.visibility</p:attrName>
                                        </p:attrNameLst>
                                      </p:cBhvr>
                                      <p:to>
                                        <p:strVal val="hidden"/>
                                      </p:to>
                                    </p:set>
                                  </p:childTnLst>
                                </p:cTn>
                              </p:par>
                            </p:childTnLst>
                          </p:cTn>
                        </p:par>
                        <p:par>
                          <p:cTn id="22" fill="hold">
                            <p:stCondLst>
                              <p:cond delay="5000"/>
                            </p:stCondLst>
                            <p:childTnLst>
                              <p:par>
                                <p:cTn id="23" presetID="1" presetClass="entr" presetSubtype="0"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childTnLst>
                          </p:cTn>
                        </p:par>
                        <p:par>
                          <p:cTn id="29" fill="hold">
                            <p:stCondLst>
                              <p:cond delay="5000"/>
                            </p:stCondLst>
                            <p:childTnLst>
                              <p:par>
                                <p:cTn id="30" presetID="0" presetClass="path" presetSubtype="0" accel="50000" decel="50000" fill="hold" nodeType="afterEffect">
                                  <p:stCondLst>
                                    <p:cond delay="0"/>
                                  </p:stCondLst>
                                  <p:childTnLst>
                                    <p:animMotion origin="layout" path="M -0.00937 0.03053 L 0.04844 -0.02359 L 0.23872 0.04186 L 0.24914 0.02683 L 0.24914 -0.04186 " pathEditMode="relative" rAng="0" ptsTypes="AAAAA">
                                      <p:cBhvr>
                                        <p:cTn id="31" dur="2000" fill="hold"/>
                                        <p:tgtEl>
                                          <p:spTgt spid="75"/>
                                        </p:tgtEl>
                                        <p:attrNameLst>
                                          <p:attrName>ppt_x</p:attrName>
                                          <p:attrName>ppt_y</p:attrName>
                                        </p:attrNameLst>
                                      </p:cBhvr>
                                      <p:rCtr x="129" y="-31"/>
                                    </p:animMotion>
                                  </p:childTnLst>
                                </p:cTn>
                              </p:par>
                              <p:par>
                                <p:cTn id="32" presetID="0" presetClass="path" presetSubtype="0" accel="50000" decel="50000" fill="hold" nodeType="withEffect">
                                  <p:stCondLst>
                                    <p:cond delay="0"/>
                                  </p:stCondLst>
                                  <p:childTnLst>
                                    <p:animMotion origin="layout" path="M -3.83507E-6 2.25434E-6 L 0.05493 -0.05272 L 0.09784 -0.03815 L 0.12955 -0.06798 L 0.12955 -0.13226 " pathEditMode="relative" rAng="0" ptsTypes="AAAAA">
                                      <p:cBhvr>
                                        <p:cTn id="33" dur="2000" fill="hold"/>
                                        <p:tgtEl>
                                          <p:spTgt spid="78"/>
                                        </p:tgtEl>
                                        <p:attrNameLst>
                                          <p:attrName>ppt_x</p:attrName>
                                          <p:attrName>ppt_y</p:attrName>
                                        </p:attrNameLst>
                                      </p:cBhvr>
                                      <p:rCtr x="65" y="-66"/>
                                    </p:animMotion>
                                  </p:childTnLst>
                                </p:cTn>
                              </p:par>
                              <p:par>
                                <p:cTn id="34" presetID="0" presetClass="path" presetSubtype="0" accel="50000" decel="50000" fill="hold" nodeType="withEffect">
                                  <p:stCondLst>
                                    <p:cond delay="0"/>
                                  </p:stCondLst>
                                  <p:childTnLst>
                                    <p:animMotion origin="layout" path="M 4.04323E-6 -4.16185E-6 L 0.05668 -0.05479 L -0.02819 -0.08578 L 0.04339 -0.14474 L 0.04339 -0.21179 " pathEditMode="relative" rAng="0" ptsTypes="AAAAA">
                                      <p:cBhvr>
                                        <p:cTn id="35" dur="2000" fill="hold"/>
                                        <p:tgtEl>
                                          <p:spTgt spid="81"/>
                                        </p:tgtEl>
                                        <p:attrNameLst>
                                          <p:attrName>ppt_x</p:attrName>
                                          <p:attrName>ppt_y</p:attrName>
                                        </p:attrNameLst>
                                      </p:cBhvr>
                                      <p:rCtr x="14" y="-106"/>
                                    </p:animMotion>
                                  </p:childTnLst>
                                </p:cTn>
                              </p:par>
                              <p:par>
                                <p:cTn id="36" presetID="1" presetClass="exit" presetSubtype="0" fill="hold" nodeType="withEffect">
                                  <p:stCondLst>
                                    <p:cond delay="0"/>
                                  </p:stCondLst>
                                  <p:childTnLst>
                                    <p:set>
                                      <p:cBhvr>
                                        <p:cTn id="37" dur="1" fill="hold">
                                          <p:stCondLst>
                                            <p:cond delay="0"/>
                                          </p:stCondLst>
                                        </p:cTn>
                                        <p:tgtEl>
                                          <p:spTgt spid="67"/>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61"/>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64"/>
                                        </p:tgtEl>
                                        <p:attrNameLst>
                                          <p:attrName>style.visibility</p:attrName>
                                        </p:attrNameLst>
                                      </p:cBhvr>
                                      <p:to>
                                        <p:strVal val="hidden"/>
                                      </p:to>
                                    </p:set>
                                  </p:childTnLst>
                                </p:cTn>
                              </p:par>
                            </p:childTnLst>
                          </p:cTn>
                        </p:par>
                        <p:par>
                          <p:cTn id="42" fill="hold">
                            <p:stCondLst>
                              <p:cond delay="7000"/>
                            </p:stCondLst>
                            <p:childTnLst>
                              <p:par>
                                <p:cTn id="43" presetID="1" presetClass="exit" presetSubtype="0" fill="hold" nodeType="afterEffect">
                                  <p:stCondLst>
                                    <p:cond delay="0"/>
                                  </p:stCondLst>
                                  <p:childTnLst>
                                    <p:set>
                                      <p:cBhvr>
                                        <p:cTn id="44" dur="1" fill="hold">
                                          <p:stCondLst>
                                            <p:cond delay="0"/>
                                          </p:stCondLst>
                                        </p:cTn>
                                        <p:tgtEl>
                                          <p:spTgt spid="7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7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3" presetClass="exit" presetSubtype="10" fill="hold" nodeType="withEffect">
                                  <p:stCondLst>
                                    <p:cond delay="0"/>
                                  </p:stCondLst>
                                  <p:childTnLst>
                                    <p:animEffect transition="out" filter="blinds(horizontal)">
                                      <p:cBhvr>
                                        <p:cTn id="54" dur="500"/>
                                        <p:tgtEl>
                                          <p:spTgt spid="70"/>
                                        </p:tgtEl>
                                      </p:cBhvr>
                                    </p:animEffect>
                                    <p:set>
                                      <p:cBhvr>
                                        <p:cTn id="55" dur="1" fill="hold">
                                          <p:stCondLst>
                                            <p:cond delay="499"/>
                                          </p:stCondLst>
                                        </p:cTn>
                                        <p:tgtEl>
                                          <p:spTgt spid="70"/>
                                        </p:tgtEl>
                                        <p:attrNameLst>
                                          <p:attrName>style.visibility</p:attrName>
                                        </p:attrNameLst>
                                      </p:cBhvr>
                                      <p:to>
                                        <p:strVal val="hidden"/>
                                      </p:to>
                                    </p:set>
                                  </p:childTnLst>
                                </p:cTn>
                              </p:par>
                              <p:par>
                                <p:cTn id="56" presetID="0" presetClass="path" presetSubtype="0" accel="50000" decel="50000" fill="hold" nodeType="withEffect">
                                  <p:stCondLst>
                                    <p:cond delay="0"/>
                                  </p:stCondLst>
                                  <p:childTnLst>
                                    <p:animMotion origin="layout" path="M -0.00736 2.48555E-6 L -0.00736 0.11006 L 0.22018 -0.12255 " pathEditMode="relative" rAng="0" ptsTypes="AAA">
                                      <p:cBhvr>
                                        <p:cTn id="57" dur="2000" fill="hold"/>
                                        <p:tgtEl>
                                          <p:spTgt spid="58"/>
                                        </p:tgtEl>
                                        <p:attrNameLst>
                                          <p:attrName>ppt_x</p:attrName>
                                          <p:attrName>ppt_y</p:attrName>
                                        </p:attrNameLst>
                                      </p:cBhvr>
                                      <p:rCtr x="114" y="-6"/>
                                    </p:animMotion>
                                  </p:childTnLst>
                                </p:cTn>
                              </p:par>
                            </p:childTnLst>
                          </p:cTn>
                        </p:par>
                        <p:par>
                          <p:cTn id="58" fill="hold">
                            <p:stCondLst>
                              <p:cond delay="2000"/>
                            </p:stCondLst>
                            <p:childTnLst>
                              <p:par>
                                <p:cTn id="59" presetID="1" presetClass="exit" presetSubtype="0" fill="hold" nodeType="afterEffect">
                                  <p:stCondLst>
                                    <p:cond delay="0"/>
                                  </p:stCondLst>
                                  <p:childTnLst>
                                    <p:set>
                                      <p:cBhvr>
                                        <p:cTn id="60" dur="1" fill="hold">
                                          <p:stCondLst>
                                            <p:cond delay="0"/>
                                          </p:stCondLst>
                                        </p:cTn>
                                        <p:tgtEl>
                                          <p:spTgt spid="58"/>
                                        </p:tgtEl>
                                        <p:attrNameLst>
                                          <p:attrName>style.visibility</p:attrName>
                                        </p:attrNameLst>
                                      </p:cBhvr>
                                      <p:to>
                                        <p:strVal val="hidden"/>
                                      </p:to>
                                    </p:set>
                                  </p:childTnLst>
                                </p:cTn>
                              </p:par>
                            </p:childTnLst>
                          </p:cTn>
                        </p:par>
                        <p:par>
                          <p:cTn id="61" fill="hold">
                            <p:stCondLst>
                              <p:cond delay="2000"/>
                            </p:stCondLst>
                            <p:childTnLst>
                              <p:par>
                                <p:cTn id="62" presetID="1" presetClass="entr" presetSubtype="0"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childTnLst>
                                </p:cTn>
                              </p:par>
                            </p:childTnLst>
                          </p:cTn>
                        </p:par>
                        <p:par>
                          <p:cTn id="64" fill="hold">
                            <p:stCondLst>
                              <p:cond delay="2000"/>
                            </p:stCondLst>
                            <p:childTnLst>
                              <p:par>
                                <p:cTn id="65" presetID="1" presetClass="entr" presetSubtype="0"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par>
                          <p:cTn id="67" fill="hold">
                            <p:stCondLst>
                              <p:cond delay="2000"/>
                            </p:stCondLst>
                            <p:childTnLst>
                              <p:par>
                                <p:cTn id="68" presetID="1" presetClass="entr" presetSubtype="0" fill="hold" nodeType="afterEffect">
                                  <p:stCondLst>
                                    <p:cond delay="0"/>
                                  </p:stCondLst>
                                  <p:childTnLst>
                                    <p:set>
                                      <p:cBhvr>
                                        <p:cTn id="69" dur="1" fill="hold">
                                          <p:stCondLst>
                                            <p:cond delay="0"/>
                                          </p:stCondLst>
                                        </p:cTn>
                                        <p:tgtEl>
                                          <p:spTgt spid="67"/>
                                        </p:tgtEl>
                                        <p:attrNameLst>
                                          <p:attrName>style.visibility</p:attrName>
                                        </p:attrNameLst>
                                      </p:cBhvr>
                                      <p:to>
                                        <p:strVal val="visible"/>
                                      </p:to>
                                    </p:set>
                                  </p:childTnLst>
                                </p:cTn>
                              </p:par>
                            </p:childTnLst>
                          </p:cTn>
                        </p:par>
                        <p:par>
                          <p:cTn id="70" fill="hold">
                            <p:stCondLst>
                              <p:cond delay="2000"/>
                            </p:stCondLst>
                            <p:childTnLst>
                              <p:par>
                                <p:cTn id="71" presetID="0" presetClass="path" presetSubtype="0" accel="50000" decel="50000" fill="hold" nodeType="afterEffect">
                                  <p:stCondLst>
                                    <p:cond delay="0"/>
                                  </p:stCondLst>
                                  <p:childTnLst>
                                    <p:animMotion origin="layout" path="M 0.00096 2.36994E-6 L 0.05765 -0.05711 L -0.02722 -0.08902 L 0.0442 -0.15052 L 0.0442 -0.21942 " pathEditMode="relative" rAng="0" ptsTypes="AAAAA">
                                      <p:cBhvr>
                                        <p:cTn id="72" dur="2000" fill="hold"/>
                                        <p:tgtEl>
                                          <p:spTgt spid="61"/>
                                        </p:tgtEl>
                                        <p:attrNameLst>
                                          <p:attrName>ppt_x</p:attrName>
                                          <p:attrName>ppt_y</p:attrName>
                                        </p:attrNameLst>
                                      </p:cBhvr>
                                      <p:rCtr x="14" y="-110"/>
                                    </p:animMotion>
                                  </p:childTnLst>
                                </p:cTn>
                              </p:par>
                              <p:par>
                                <p:cTn id="73" presetID="0" presetClass="path" presetSubtype="0" accel="50000" decel="50000" fill="hold" nodeType="withEffect">
                                  <p:stCondLst>
                                    <p:cond delay="0"/>
                                  </p:stCondLst>
                                  <p:childTnLst>
                                    <p:animMotion origin="layout" path="M -2.31385E-6 1.15607E-6 L 0.05749 -0.05873 L 0.102 -0.04231 L 0.13435 -0.0763 L 0.13435 -0.1496 " pathEditMode="relative" rAng="0" ptsTypes="AAAAA">
                                      <p:cBhvr>
                                        <p:cTn id="74" dur="2000" fill="hold"/>
                                        <p:tgtEl>
                                          <p:spTgt spid="64"/>
                                        </p:tgtEl>
                                        <p:attrNameLst>
                                          <p:attrName>ppt_x</p:attrName>
                                          <p:attrName>ppt_y</p:attrName>
                                        </p:attrNameLst>
                                      </p:cBhvr>
                                      <p:rCtr x="67" y="-75"/>
                                    </p:animMotion>
                                  </p:childTnLst>
                                </p:cTn>
                              </p:par>
                              <p:par>
                                <p:cTn id="75" presetID="0" presetClass="path" presetSubtype="0" accel="50000" decel="50000" fill="hold" nodeType="withEffect">
                                  <p:stCondLst>
                                    <p:cond delay="0"/>
                                  </p:stCondLst>
                                  <p:childTnLst>
                                    <p:animMotion origin="layout" path="M 2.89031E-6 3.4104E-6 L 0.05989 -0.05596 L 0.25748 0.01179 L 0.26869 -0.0044 L 0.26869 -0.07469 " pathEditMode="relative" rAng="0" ptsTypes="AAAAA">
                                      <p:cBhvr>
                                        <p:cTn id="76" dur="2000" fill="hold"/>
                                        <p:tgtEl>
                                          <p:spTgt spid="67"/>
                                        </p:tgtEl>
                                        <p:attrNameLst>
                                          <p:attrName>ppt_x</p:attrName>
                                          <p:attrName>ppt_y</p:attrName>
                                        </p:attrNameLst>
                                      </p:cBhvr>
                                      <p:rCtr x="134" y="-31"/>
                                    </p:animMotion>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67"/>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4"/>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xit" presetSubtype="0" fill="hold" grpId="0" nodeType="withEffect">
                                  <p:stCondLst>
                                    <p:cond delay="0"/>
                                  </p:stCondLst>
                                  <p:childTnLst>
                                    <p:set>
                                      <p:cBhvr>
                                        <p:cTn id="96" dur="1" fill="hold">
                                          <p:stCondLst>
                                            <p:cond delay="0"/>
                                          </p:stCondLst>
                                        </p:cTn>
                                        <p:tgtEl>
                                          <p:spTgt spid="74"/>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childTnLst>
                          </p:cTn>
                        </p:par>
                        <p:par>
                          <p:cTn id="99" fill="hold">
                            <p:stCondLst>
                              <p:cond delay="0"/>
                            </p:stCondLst>
                            <p:childTnLst>
                              <p:par>
                                <p:cTn id="100" presetID="0" presetClass="path" presetSubtype="0" accel="50000" decel="50000" fill="hold" nodeType="afterEffect">
                                  <p:stCondLst>
                                    <p:cond delay="0"/>
                                  </p:stCondLst>
                                  <p:childTnLst>
                                    <p:animMotion origin="layout" path="M -3.61111E-6 -1.3506E-6 L -0.08472 0.10638 L 0.00087 0.15611 L -0.29913 0.43802 L -0.29913 0.35708 L -0.30208 0.355 L -0.30347 0.355 L -0.30347 0.35315 " pathEditMode="relative" rAng="0" ptsTypes="AAAAAAAA">
                                      <p:cBhvr>
                                        <p:cTn id="101" dur="5000" fill="hold"/>
                                        <p:tgtEl>
                                          <p:spTgt spid="89"/>
                                        </p:tgtEl>
                                        <p:attrNameLst>
                                          <p:attrName>ppt_x</p:attrName>
                                          <p:attrName>ppt_y</p:attrName>
                                        </p:attrNameLst>
                                      </p:cBhvr>
                                      <p:rCtr x="-151" y="219"/>
                                    </p:animMotion>
                                  </p:childTnLst>
                                </p:cTn>
                              </p:par>
                              <p:par>
                                <p:cTn id="102" presetID="0" presetClass="path" presetSubtype="0" accel="50000" decel="50000" fill="hold" nodeType="withEffect">
                                  <p:stCondLst>
                                    <p:cond delay="0"/>
                                  </p:stCondLst>
                                  <p:childTnLst>
                                    <p:animMotion origin="layout" path="M -0.01007 0.00417 L -0.06215 0.10199 L -0.12014 0.08072 L -0.41875 0.36841 L -0.42309 0.26411 L -0.42014 0.26596 L -0.41719 0.26411 L -0.41875 0.26411 " pathEditMode="relative" rAng="0" ptsTypes="AAAAAAAA">
                                      <p:cBhvr>
                                        <p:cTn id="103" dur="5000" fill="hold"/>
                                        <p:tgtEl>
                                          <p:spTgt spid="92"/>
                                        </p:tgtEl>
                                        <p:attrNameLst>
                                          <p:attrName>ppt_x</p:attrName>
                                          <p:attrName>ppt_y</p:attrName>
                                        </p:attrNameLst>
                                      </p:cBhvr>
                                      <p:rCtr x="-207" y="182"/>
                                    </p:animMotion>
                                  </p:childTnLst>
                                </p:cTn>
                              </p:par>
                              <p:par>
                                <p:cTn id="104" presetID="0" presetClass="path" presetSubtype="0" accel="50000" decel="50000" fill="hold" nodeType="withEffect">
                                  <p:stCondLst>
                                    <p:cond delay="0"/>
                                  </p:stCondLst>
                                  <p:childTnLst>
                                    <p:animMotion origin="layout" path="M -0.01006 0.00416 L -0.0309 0.0969 L -0.23958 0.02174 L -0.53524 0.30157 L -0.53958 0.21855 L -0.53958 0.21878 L -0.54114 0.2167 L -0.54253 0.2167 L -0.5368 0.2167 " pathEditMode="relative" rAng="0" ptsTypes="AAAAAAAAA">
                                      <p:cBhvr>
                                        <p:cTn id="105" dur="5000" fill="hold"/>
                                        <p:tgtEl>
                                          <p:spTgt spid="95"/>
                                        </p:tgtEl>
                                        <p:attrNameLst>
                                          <p:attrName>ppt_x</p:attrName>
                                          <p:attrName>ppt_y</p:attrName>
                                        </p:attrNameLst>
                                      </p:cBhvr>
                                      <p:rCtr x="-266" y="149"/>
                                    </p:animMotion>
                                  </p:childTnLst>
                                </p:cTn>
                              </p:par>
                            </p:childTnLst>
                          </p:cTn>
                        </p:par>
                        <p:par>
                          <p:cTn id="106" fill="hold">
                            <p:stCondLst>
                              <p:cond delay="5000"/>
                            </p:stCondLst>
                            <p:childTnLst>
                              <p:par>
                                <p:cTn id="107" presetID="1" presetClass="entr" presetSubtype="0" fill="hold" grpId="0" nodeType="afterEffect">
                                  <p:stCondLst>
                                    <p:cond delay="0"/>
                                  </p:stCondLst>
                                  <p:childTnLst>
                                    <p:set>
                                      <p:cBhvr>
                                        <p:cTn id="10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8" grpId="0" animBg="1"/>
      <p:bldP spid="9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bwMode="auto">
          <a:xfrm>
            <a:off x="4547258" y="1205649"/>
            <a:ext cx="0" cy="4713888"/>
          </a:xfrm>
          <a:prstGeom prst="line">
            <a:avLst/>
          </a:prstGeom>
          <a:solidFill>
            <a:schemeClr val="accent1"/>
          </a:solidFill>
          <a:ln w="31750" cap="flat" cmpd="sng" algn="ctr">
            <a:solidFill>
              <a:schemeClr val="bg1">
                <a:lumMod val="65000"/>
                <a:alpha val="48000"/>
              </a:schemeClr>
            </a:solidFill>
            <a:prstDash val="solid"/>
            <a:round/>
            <a:headEnd type="none" w="med" len="med"/>
            <a:tailEnd type="none" w="med" len="med"/>
          </a:ln>
          <a:effectLst/>
        </p:spPr>
      </p:cxnSp>
      <p:grpSp>
        <p:nvGrpSpPr>
          <p:cNvPr id="11" name="组合 7"/>
          <p:cNvGrpSpPr/>
          <p:nvPr/>
        </p:nvGrpSpPr>
        <p:grpSpPr>
          <a:xfrm>
            <a:off x="513533" y="458442"/>
            <a:ext cx="7058842" cy="630832"/>
            <a:chOff x="513533" y="458442"/>
            <a:chExt cx="7058842" cy="630832"/>
          </a:xfrm>
        </p:grpSpPr>
        <p:sp>
          <p:nvSpPr>
            <p:cNvPr id="12"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smtClean="0">
                  <a:solidFill>
                    <a:schemeClr val="bg1">
                      <a:lumMod val="50000"/>
                    </a:schemeClr>
                  </a:solidFill>
                </a:rPr>
                <a:t>平安银行跨境支付业务的优势</a:t>
              </a:r>
            </a:p>
          </p:txBody>
        </p:sp>
        <p:grpSp>
          <p:nvGrpSpPr>
            <p:cNvPr id="13" name="组合 23"/>
            <p:cNvGrpSpPr/>
            <p:nvPr/>
          </p:nvGrpSpPr>
          <p:grpSpPr>
            <a:xfrm>
              <a:off x="513533" y="458442"/>
              <a:ext cx="2325425" cy="573315"/>
              <a:chOff x="1255485" y="892628"/>
              <a:chExt cx="2325425" cy="573315"/>
            </a:xfrm>
          </p:grpSpPr>
          <p:cxnSp>
            <p:nvCxnSpPr>
              <p:cNvPr id="14" name="直接连接符 13"/>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矩形 16"/>
          <p:cNvSpPr/>
          <p:nvPr/>
        </p:nvSpPr>
        <p:spPr>
          <a:xfrm>
            <a:off x="4914384" y="1241911"/>
            <a:ext cx="3924436" cy="1986619"/>
          </a:xfrm>
          <a:prstGeom prst="rect">
            <a:avLst/>
          </a:prstGeom>
        </p:spPr>
        <p:txBody>
          <a:bodyPr wrap="square" lIns="89840" tIns="44919" rIns="89840" bIns="44919">
            <a:spAutoFit/>
          </a:bodyPr>
          <a:lstStyle/>
          <a:p>
            <a:pPr indent="346256" fontAlgn="ctr">
              <a:lnSpc>
                <a:spcPct val="130000"/>
              </a:lnSpc>
              <a:buClr>
                <a:srgbClr val="FD8F35"/>
              </a:buClr>
              <a:buSzPct val="80000"/>
              <a:buFont typeface="Wingdings" pitchFamily="2" charset="2"/>
              <a:buChar char="n"/>
              <a:defRPr/>
            </a:pPr>
            <a:r>
              <a:rPr lang="zh-CN" altLang="en-US" sz="1400" kern="0" smtClean="0">
                <a:solidFill>
                  <a:srgbClr val="000000"/>
                </a:solidFill>
                <a:latin typeface="Calibri" pitchFamily="34" charset="0"/>
                <a:ea typeface="微软雅黑" pitchFamily="34" charset="-122"/>
              </a:rPr>
              <a:t>支</a:t>
            </a:r>
            <a:r>
              <a:rPr lang="zh-CN" altLang="en-US" sz="1400" kern="0" dirty="0" smtClean="0">
                <a:solidFill>
                  <a:srgbClr val="000000"/>
                </a:solidFill>
                <a:latin typeface="Calibri" pitchFamily="34" charset="0"/>
                <a:ea typeface="微软雅黑" pitchFamily="34" charset="-122"/>
              </a:rPr>
              <a:t>持系统</a:t>
            </a:r>
            <a:r>
              <a:rPr lang="zh-CN" altLang="en-US" sz="1400" b="1" kern="0" dirty="0" smtClean="0">
                <a:solidFill>
                  <a:srgbClr val="FD8F35"/>
                </a:solidFill>
                <a:latin typeface="Calibri" pitchFamily="34" charset="0"/>
                <a:ea typeface="微软雅黑" pitchFamily="34" charset="-122"/>
              </a:rPr>
              <a:t>自动进行国际收支还原</a:t>
            </a:r>
            <a:r>
              <a:rPr lang="zh-CN" altLang="en-US" sz="1400" b="1" kern="0" smtClean="0">
                <a:solidFill>
                  <a:srgbClr val="FD8F35"/>
                </a:solidFill>
                <a:latin typeface="Calibri" pitchFamily="34" charset="0"/>
                <a:ea typeface="微软雅黑" pitchFamily="34" charset="-122"/>
              </a:rPr>
              <a:t>申报</a:t>
            </a:r>
            <a:endParaRPr lang="en-US" altLang="zh-CN" sz="1400" b="1" kern="0" smtClean="0">
              <a:solidFill>
                <a:srgbClr val="FD8F35"/>
              </a:solidFill>
              <a:latin typeface="Calibri" pitchFamily="34" charset="0"/>
              <a:ea typeface="微软雅黑" pitchFamily="34" charset="-122"/>
            </a:endParaRPr>
          </a:p>
          <a:p>
            <a:pPr indent="346256" fontAlgn="ctr">
              <a:lnSpc>
                <a:spcPct val="130000"/>
              </a:lnSpc>
              <a:buClr>
                <a:srgbClr val="FD8F35"/>
              </a:buClr>
              <a:buSzPct val="80000"/>
              <a:defRPr/>
            </a:pPr>
            <a:r>
              <a:rPr lang="zh-CN" altLang="en-US" sz="1400" b="1" kern="0" smtClean="0">
                <a:solidFill>
                  <a:srgbClr val="FD8F35"/>
                </a:solidFill>
                <a:latin typeface="Calibri" pitchFamily="34" charset="0"/>
                <a:ea typeface="微软雅黑" pitchFamily="34" charset="-122"/>
              </a:rPr>
              <a:t>个</a:t>
            </a:r>
            <a:r>
              <a:rPr lang="zh-CN" altLang="en-US" sz="1400" b="1" kern="0" dirty="0" smtClean="0">
                <a:solidFill>
                  <a:srgbClr val="FD8F35"/>
                </a:solidFill>
                <a:latin typeface="Calibri" pitchFamily="34" charset="0"/>
                <a:ea typeface="微软雅黑" pitchFamily="34" charset="-122"/>
              </a:rPr>
              <a:t>人结售汇还原申报</a:t>
            </a:r>
            <a:r>
              <a:rPr lang="zh-CN" altLang="en-US" sz="1400" kern="0" dirty="0" smtClean="0">
                <a:solidFill>
                  <a:srgbClr val="000000"/>
                </a:solidFill>
                <a:latin typeface="Calibri" pitchFamily="34" charset="0"/>
                <a:ea typeface="微软雅黑" pitchFamily="34" charset="-122"/>
              </a:rPr>
              <a:t>；</a:t>
            </a:r>
            <a:endParaRPr lang="en-US" altLang="zh-CN" sz="1400" kern="0" dirty="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buFont typeface="Wingdings" pitchFamily="2" charset="2"/>
              <a:buChar char="n"/>
              <a:defRPr/>
            </a:pPr>
            <a:r>
              <a:rPr lang="zh-CN" altLang="en-US" sz="1400" kern="0" smtClean="0">
                <a:solidFill>
                  <a:srgbClr val="000000"/>
                </a:solidFill>
                <a:latin typeface="Calibri" pitchFamily="34" charset="0"/>
                <a:ea typeface="微软雅黑" pitchFamily="34" charset="-122"/>
              </a:rPr>
              <a:t>全程线上处理，批量交易无需临柜，</a:t>
            </a:r>
            <a:endParaRPr lang="en-US" altLang="zh-CN" sz="1400" kern="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defRPr/>
            </a:pPr>
            <a:r>
              <a:rPr lang="zh-CN" altLang="en-US" sz="1400" kern="0" smtClean="0">
                <a:solidFill>
                  <a:srgbClr val="000000"/>
                </a:solidFill>
                <a:latin typeface="Calibri" pitchFamily="34" charset="0"/>
                <a:ea typeface="微软雅黑" pitchFamily="34" charset="-122"/>
              </a:rPr>
              <a:t>节省时间，提高业务办理效率。</a:t>
            </a:r>
            <a:endParaRPr lang="en-US" altLang="zh-CN" sz="1400" kern="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buFont typeface="Wingdings" pitchFamily="2" charset="2"/>
              <a:buChar char="n"/>
              <a:defRPr/>
            </a:pPr>
            <a:r>
              <a:rPr lang="zh-CN" altLang="en-US" sz="1400" kern="0" smtClean="0">
                <a:solidFill>
                  <a:srgbClr val="000000"/>
                </a:solidFill>
                <a:latin typeface="Calibri" pitchFamily="34" charset="0"/>
                <a:ea typeface="微软雅黑" pitchFamily="34" charset="-122"/>
              </a:rPr>
              <a:t>第</a:t>
            </a:r>
            <a:r>
              <a:rPr lang="zh-CN" altLang="en-US" sz="1400" kern="0" dirty="0" smtClean="0">
                <a:solidFill>
                  <a:srgbClr val="000000"/>
                </a:solidFill>
                <a:latin typeface="Calibri" pitchFamily="34" charset="0"/>
                <a:ea typeface="微软雅黑" pitchFamily="34" charset="-122"/>
              </a:rPr>
              <a:t>三方支付公司无需重新构建对接系</a:t>
            </a:r>
            <a:r>
              <a:rPr lang="zh-CN" altLang="en-US" sz="1400" kern="0" smtClean="0">
                <a:solidFill>
                  <a:srgbClr val="000000"/>
                </a:solidFill>
                <a:latin typeface="Calibri" pitchFamily="34" charset="0"/>
                <a:ea typeface="微软雅黑" pitchFamily="34" charset="-122"/>
              </a:rPr>
              <a:t>统，</a:t>
            </a:r>
            <a:endParaRPr lang="en-US" altLang="zh-CN" sz="1400" kern="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defRPr/>
            </a:pPr>
            <a:r>
              <a:rPr lang="zh-CN" altLang="en-US" sz="1400" kern="0" smtClean="0">
                <a:solidFill>
                  <a:srgbClr val="000000"/>
                </a:solidFill>
                <a:latin typeface="Calibri" pitchFamily="34" charset="0"/>
                <a:ea typeface="微软雅黑" pitchFamily="34" charset="-122"/>
              </a:rPr>
              <a:t>复</a:t>
            </a:r>
            <a:r>
              <a:rPr lang="zh-CN" altLang="en-US" sz="1400" kern="0" dirty="0" smtClean="0">
                <a:solidFill>
                  <a:srgbClr val="000000"/>
                </a:solidFill>
                <a:latin typeface="Calibri" pitchFamily="34" charset="0"/>
                <a:ea typeface="微软雅黑" pitchFamily="34" charset="-122"/>
              </a:rPr>
              <a:t>用现有银企直连系统安全及通讯机</a:t>
            </a:r>
            <a:r>
              <a:rPr lang="zh-CN" altLang="en-US" sz="1400" kern="0" smtClean="0">
                <a:solidFill>
                  <a:srgbClr val="000000"/>
                </a:solidFill>
                <a:latin typeface="Calibri" pitchFamily="34" charset="0"/>
                <a:ea typeface="微软雅黑" pitchFamily="34" charset="-122"/>
              </a:rPr>
              <a:t>制。</a:t>
            </a:r>
            <a:endParaRPr lang="en-US" altLang="zh-CN" sz="1400" kern="0" dirty="0" smtClean="0">
              <a:solidFill>
                <a:srgbClr val="000000"/>
              </a:solidFill>
              <a:latin typeface="Calibri" pitchFamily="34" charset="0"/>
              <a:ea typeface="微软雅黑" pitchFamily="34" charset="-122"/>
            </a:endParaRPr>
          </a:p>
        </p:txBody>
      </p:sp>
      <p:cxnSp>
        <p:nvCxnSpPr>
          <p:cNvPr id="19" name="直接连接符 18"/>
          <p:cNvCxnSpPr/>
          <p:nvPr/>
        </p:nvCxnSpPr>
        <p:spPr bwMode="auto">
          <a:xfrm flipH="1">
            <a:off x="518163" y="3684015"/>
            <a:ext cx="8320657" cy="0"/>
          </a:xfrm>
          <a:prstGeom prst="line">
            <a:avLst/>
          </a:prstGeom>
          <a:solidFill>
            <a:schemeClr val="accent1"/>
          </a:solidFill>
          <a:ln w="25400" cap="flat" cmpd="sng" algn="ctr">
            <a:solidFill>
              <a:srgbClr val="F79646">
                <a:alpha val="78000"/>
              </a:srgbClr>
            </a:solidFill>
            <a:prstDash val="solid"/>
            <a:round/>
            <a:headEnd type="none" w="med" len="med"/>
            <a:tailEnd type="none" w="med" len="med"/>
          </a:ln>
          <a:effectLst/>
        </p:spPr>
      </p:cxnSp>
      <p:grpSp>
        <p:nvGrpSpPr>
          <p:cNvPr id="25" name="组合 24"/>
          <p:cNvGrpSpPr/>
          <p:nvPr/>
        </p:nvGrpSpPr>
        <p:grpSpPr>
          <a:xfrm>
            <a:off x="3112156" y="3246459"/>
            <a:ext cx="2870204" cy="830624"/>
            <a:chOff x="3020716" y="3246459"/>
            <a:chExt cx="2870204" cy="830624"/>
          </a:xfrm>
        </p:grpSpPr>
        <p:sp>
          <p:nvSpPr>
            <p:cNvPr id="26" name="圆角矩形 25"/>
            <p:cNvSpPr/>
            <p:nvPr/>
          </p:nvSpPr>
          <p:spPr bwMode="auto">
            <a:xfrm>
              <a:off x="3020716" y="3246459"/>
              <a:ext cx="2870204" cy="830624"/>
            </a:xfrm>
            <a:prstGeom prst="roundRect">
              <a:avLst>
                <a:gd name="adj" fmla="val 7806"/>
              </a:avLst>
            </a:prstGeom>
            <a:solidFill>
              <a:schemeClr val="bg1">
                <a:alpha val="85000"/>
              </a:schemeClr>
            </a:solidFill>
            <a:ln>
              <a:solidFill>
                <a:schemeClr val="bg1">
                  <a:lumMod val="75000"/>
                </a:schemeClr>
              </a:solidFill>
              <a:headEnd/>
              <a:tailEn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50000"/>
                </a:lnSpc>
              </a:pPr>
              <a:endParaRPr lang="zh-CN" altLang="en-US" sz="1700" dirty="0" smtClean="0">
                <a:solidFill>
                  <a:srgbClr val="D03B00"/>
                </a:solidFill>
                <a:latin typeface="微软雅黑" pitchFamily="34" charset="-122"/>
                <a:ea typeface="微软雅黑" pitchFamily="34" charset="-122"/>
              </a:endParaRPr>
            </a:p>
          </p:txBody>
        </p:sp>
        <p:sp>
          <p:nvSpPr>
            <p:cNvPr id="27" name="矩形 26"/>
            <p:cNvSpPr/>
            <p:nvPr/>
          </p:nvSpPr>
          <p:spPr>
            <a:xfrm>
              <a:off x="4580910" y="3324612"/>
              <a:ext cx="1261884" cy="264688"/>
            </a:xfrm>
            <a:prstGeom prst="rect">
              <a:avLst/>
            </a:prstGeom>
          </p:spPr>
          <p:txBody>
            <a:bodyPr wrap="none" anchor="ctr">
              <a:spAutoFit/>
            </a:bodyPr>
            <a:lstStyle/>
            <a:p>
              <a:pPr algn="ctr"/>
              <a:r>
                <a:rPr lang="zh-CN" altLang="en-US" sz="1400" b="1" smtClean="0">
                  <a:solidFill>
                    <a:srgbClr val="FD8F35"/>
                  </a:solidFill>
                  <a:latin typeface="微软雅黑" pitchFamily="34" charset="-122"/>
                  <a:ea typeface="微软雅黑" pitchFamily="34" charset="-122"/>
                  <a:cs typeface="Times New Roman" panose="02020603050405020304" pitchFamily="18" charset="0"/>
                </a:rPr>
                <a:t>全流程</a:t>
              </a:r>
              <a:r>
                <a:rPr lang="zh-CN" altLang="en-US" sz="1400" b="1" smtClean="0">
                  <a:solidFill>
                    <a:schemeClr val="bg1">
                      <a:lumMod val="50000"/>
                    </a:schemeClr>
                  </a:solidFill>
                  <a:latin typeface="微软雅黑" pitchFamily="34" charset="-122"/>
                  <a:ea typeface="微软雅黑" pitchFamily="34" charset="-122"/>
                  <a:cs typeface="Times New Roman" panose="02020603050405020304" pitchFamily="18" charset="0"/>
                </a:rPr>
                <a:t>线上化</a:t>
              </a:r>
              <a:endParaRPr lang="zh-CN" altLang="en-US" sz="1400" b="1" dirty="0">
                <a:solidFill>
                  <a:schemeClr val="bg1">
                    <a:lumMod val="50000"/>
                  </a:schemeClr>
                </a:solidFill>
                <a:latin typeface="微软雅黑" pitchFamily="34" charset="-122"/>
                <a:ea typeface="微软雅黑" pitchFamily="34" charset="-122"/>
                <a:cs typeface="Times New Roman" panose="02020603050405020304" pitchFamily="18" charset="0"/>
              </a:endParaRPr>
            </a:p>
          </p:txBody>
        </p:sp>
        <p:sp>
          <p:nvSpPr>
            <p:cNvPr id="28" name="矩形 27"/>
            <p:cNvSpPr/>
            <p:nvPr/>
          </p:nvSpPr>
          <p:spPr>
            <a:xfrm>
              <a:off x="3112094" y="3324612"/>
              <a:ext cx="1261884" cy="264688"/>
            </a:xfrm>
            <a:prstGeom prst="rect">
              <a:avLst/>
            </a:prstGeom>
          </p:spPr>
          <p:txBody>
            <a:bodyPr wrap="none" anchor="ctr">
              <a:spAutoFit/>
            </a:bodyPr>
            <a:lstStyle/>
            <a:p>
              <a:pPr algn="ctr"/>
              <a:r>
                <a:rPr lang="zh-CN" altLang="en-US" sz="1400" b="1" smtClean="0">
                  <a:solidFill>
                    <a:srgbClr val="FD8F35"/>
                  </a:solidFill>
                  <a:latin typeface="微软雅黑" pitchFamily="34" charset="-122"/>
                  <a:ea typeface="微软雅黑" pitchFamily="34" charset="-122"/>
                  <a:cs typeface="Times New Roman" panose="02020603050405020304" pitchFamily="18" charset="0"/>
                </a:rPr>
                <a:t>全服务</a:t>
              </a:r>
              <a:r>
                <a:rPr lang="zh-CN" altLang="en-US" sz="1400" b="1" smtClean="0">
                  <a:solidFill>
                    <a:schemeClr val="bg1">
                      <a:lumMod val="50000"/>
                    </a:schemeClr>
                  </a:solidFill>
                  <a:latin typeface="微软雅黑" pitchFamily="34" charset="-122"/>
                  <a:ea typeface="微软雅黑" pitchFamily="34" charset="-122"/>
                  <a:cs typeface="Times New Roman" panose="02020603050405020304" pitchFamily="18" charset="0"/>
                </a:rPr>
                <a:t>多支持</a:t>
              </a:r>
              <a:endParaRPr lang="zh-CN" altLang="en-US" sz="1400" b="1" dirty="0">
                <a:solidFill>
                  <a:schemeClr val="bg1">
                    <a:lumMod val="50000"/>
                  </a:schemeClr>
                </a:solidFill>
                <a:latin typeface="微软雅黑" pitchFamily="34" charset="-122"/>
                <a:ea typeface="微软雅黑" pitchFamily="34" charset="-122"/>
                <a:cs typeface="Times New Roman" panose="02020603050405020304" pitchFamily="18" charset="0"/>
              </a:endParaRPr>
            </a:p>
          </p:txBody>
        </p:sp>
        <p:sp>
          <p:nvSpPr>
            <p:cNvPr id="29" name="矩形 28"/>
            <p:cNvSpPr/>
            <p:nvPr/>
          </p:nvSpPr>
          <p:spPr>
            <a:xfrm>
              <a:off x="3112094" y="3724525"/>
              <a:ext cx="1261884" cy="264688"/>
            </a:xfrm>
            <a:prstGeom prst="rect">
              <a:avLst/>
            </a:prstGeom>
          </p:spPr>
          <p:txBody>
            <a:bodyPr wrap="none" anchor="ctr">
              <a:spAutoFit/>
            </a:bodyPr>
            <a:lstStyle/>
            <a:p>
              <a:pPr algn="ctr"/>
              <a:r>
                <a:rPr lang="zh-CN" altLang="en-US" sz="1400" b="1" smtClean="0">
                  <a:solidFill>
                    <a:srgbClr val="FD8F35"/>
                  </a:solidFill>
                  <a:latin typeface="微软雅黑" pitchFamily="34" charset="-122"/>
                  <a:ea typeface="微软雅黑" pitchFamily="34" charset="-122"/>
                  <a:cs typeface="Times New Roman" panose="02020603050405020304" pitchFamily="18" charset="0"/>
                </a:rPr>
                <a:t>全满足</a:t>
              </a:r>
              <a:r>
                <a:rPr lang="zh-CN" altLang="en-US" sz="1400" b="1" smtClean="0">
                  <a:solidFill>
                    <a:schemeClr val="bg1">
                      <a:lumMod val="50000"/>
                    </a:schemeClr>
                  </a:solidFill>
                  <a:latin typeface="微软雅黑" pitchFamily="34" charset="-122"/>
                  <a:ea typeface="微软雅黑" pitchFamily="34" charset="-122"/>
                  <a:cs typeface="Times New Roman" panose="02020603050405020304" pitchFamily="18" charset="0"/>
                </a:rPr>
                <a:t>个性化</a:t>
              </a:r>
              <a:endParaRPr lang="zh-CN" altLang="en-US" sz="1400" b="1" dirty="0">
                <a:solidFill>
                  <a:schemeClr val="bg1">
                    <a:lumMod val="50000"/>
                  </a:schemeClr>
                </a:solidFill>
                <a:latin typeface="微软雅黑" pitchFamily="34" charset="-122"/>
                <a:ea typeface="微软雅黑" pitchFamily="34" charset="-122"/>
                <a:cs typeface="Times New Roman" panose="02020603050405020304" pitchFamily="18" charset="0"/>
              </a:endParaRPr>
            </a:p>
          </p:txBody>
        </p:sp>
        <p:sp>
          <p:nvSpPr>
            <p:cNvPr id="30" name="矩形 29"/>
            <p:cNvSpPr/>
            <p:nvPr/>
          </p:nvSpPr>
          <p:spPr>
            <a:xfrm>
              <a:off x="4580897" y="3724525"/>
              <a:ext cx="1261884" cy="264688"/>
            </a:xfrm>
            <a:prstGeom prst="rect">
              <a:avLst/>
            </a:prstGeom>
          </p:spPr>
          <p:txBody>
            <a:bodyPr wrap="none" anchor="ctr">
              <a:spAutoFit/>
            </a:bodyPr>
            <a:lstStyle/>
            <a:p>
              <a:pPr algn="ctr"/>
              <a:r>
                <a:rPr lang="zh-CN" altLang="en-US" sz="1400" b="1" smtClean="0">
                  <a:solidFill>
                    <a:srgbClr val="FD8F35"/>
                  </a:solidFill>
                  <a:latin typeface="微软雅黑" pitchFamily="34" charset="-122"/>
                  <a:ea typeface="微软雅黑" pitchFamily="34" charset="-122"/>
                  <a:cs typeface="Times New Roman" panose="02020603050405020304" pitchFamily="18" charset="0"/>
                </a:rPr>
                <a:t>全配套</a:t>
              </a:r>
              <a:r>
                <a:rPr lang="zh-CN" altLang="en-US" sz="1400" b="1" smtClean="0">
                  <a:solidFill>
                    <a:schemeClr val="tx1">
                      <a:lumMod val="50000"/>
                      <a:lumOff val="50000"/>
                    </a:schemeClr>
                  </a:solidFill>
                  <a:latin typeface="微软雅黑" pitchFamily="34" charset="-122"/>
                  <a:ea typeface="微软雅黑" pitchFamily="34" charset="-122"/>
                  <a:cs typeface="Times New Roman" panose="02020603050405020304" pitchFamily="18" charset="0"/>
                </a:rPr>
                <a:t>多部门</a:t>
              </a:r>
              <a:endParaRPr lang="zh-CN" altLang="en-US" sz="1400" b="1" dirty="0">
                <a:solidFill>
                  <a:schemeClr val="tx1">
                    <a:lumMod val="50000"/>
                    <a:lumOff val="50000"/>
                  </a:schemeClr>
                </a:solidFill>
                <a:latin typeface="微软雅黑" pitchFamily="34" charset="-122"/>
                <a:ea typeface="微软雅黑" pitchFamily="34" charset="-122"/>
                <a:cs typeface="Times New Roman" panose="02020603050405020304" pitchFamily="18" charset="0"/>
              </a:endParaRPr>
            </a:p>
          </p:txBody>
        </p:sp>
      </p:grpSp>
      <p:sp>
        <p:nvSpPr>
          <p:cNvPr id="31" name="矩形 30"/>
          <p:cNvSpPr/>
          <p:nvPr/>
        </p:nvSpPr>
        <p:spPr>
          <a:xfrm>
            <a:off x="608142" y="1266003"/>
            <a:ext cx="3939116" cy="1986619"/>
          </a:xfrm>
          <a:prstGeom prst="rect">
            <a:avLst/>
          </a:prstGeom>
        </p:spPr>
        <p:txBody>
          <a:bodyPr wrap="square" lIns="89840" tIns="44919" rIns="89840" bIns="44919">
            <a:spAutoFit/>
          </a:bodyPr>
          <a:lstStyle/>
          <a:p>
            <a:pPr indent="346256" fontAlgn="ctr">
              <a:lnSpc>
                <a:spcPct val="130000"/>
              </a:lnSpc>
              <a:buClr>
                <a:srgbClr val="FD8F35"/>
              </a:buClr>
              <a:buSzPct val="80000"/>
              <a:buFont typeface="Wingdings" pitchFamily="2" charset="2"/>
              <a:buChar char="n"/>
              <a:defRPr/>
            </a:pPr>
            <a:r>
              <a:rPr lang="zh-CN" altLang="en-US" sz="1400" kern="0" smtClean="0">
                <a:solidFill>
                  <a:srgbClr val="000000"/>
                </a:solidFill>
                <a:latin typeface="Calibri" pitchFamily="34" charset="0"/>
                <a:ea typeface="微软雅黑" pitchFamily="34" charset="-122"/>
              </a:rPr>
              <a:t>可支持</a:t>
            </a:r>
            <a:r>
              <a:rPr lang="en-US" altLang="zh-CN" sz="1400" b="1" kern="0" smtClean="0">
                <a:solidFill>
                  <a:srgbClr val="FD8F35"/>
                </a:solidFill>
                <a:latin typeface="Calibri" pitchFamily="34" charset="0"/>
                <a:ea typeface="微软雅黑" pitchFamily="34" charset="-122"/>
              </a:rPr>
              <a:t>B2B</a:t>
            </a:r>
            <a:r>
              <a:rPr lang="zh-CN" altLang="en-US" sz="1400" b="1" kern="0" smtClean="0">
                <a:solidFill>
                  <a:srgbClr val="FD8F35"/>
                </a:solidFill>
                <a:latin typeface="Calibri" pitchFamily="34" charset="0"/>
                <a:ea typeface="微软雅黑" pitchFamily="34" charset="-122"/>
              </a:rPr>
              <a:t>、</a:t>
            </a:r>
            <a:r>
              <a:rPr lang="en-US" altLang="zh-CN" sz="1400" b="1" kern="0" smtClean="0">
                <a:solidFill>
                  <a:srgbClr val="FD8F35"/>
                </a:solidFill>
                <a:latin typeface="Calibri" pitchFamily="34" charset="0"/>
                <a:ea typeface="微软雅黑" pitchFamily="34" charset="-122"/>
              </a:rPr>
              <a:t>B2C</a:t>
            </a:r>
            <a:r>
              <a:rPr lang="zh-CN" altLang="en-US" sz="1400" kern="0" smtClean="0">
                <a:solidFill>
                  <a:srgbClr val="000000"/>
                </a:solidFill>
                <a:latin typeface="Calibri" pitchFamily="34" charset="0"/>
                <a:ea typeface="微软雅黑" pitchFamily="34" charset="-122"/>
              </a:rPr>
              <a:t>模式购付汇及收结汇服务</a:t>
            </a:r>
            <a:endParaRPr lang="en-US" altLang="zh-CN" sz="1400" kern="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buFont typeface="Wingdings" pitchFamily="2" charset="2"/>
              <a:buChar char="n"/>
              <a:defRPr/>
            </a:pPr>
            <a:r>
              <a:rPr lang="zh-CN" altLang="en-US" sz="1400" kern="0" smtClean="0">
                <a:solidFill>
                  <a:srgbClr val="000000"/>
                </a:solidFill>
                <a:latin typeface="Calibri" pitchFamily="34" charset="0"/>
                <a:ea typeface="微软雅黑" pitchFamily="34" charset="-122"/>
              </a:rPr>
              <a:t>支</a:t>
            </a:r>
            <a:r>
              <a:rPr lang="zh-CN" altLang="en-US" sz="1400" kern="0" dirty="0" smtClean="0">
                <a:solidFill>
                  <a:srgbClr val="000000"/>
                </a:solidFill>
                <a:latin typeface="Calibri" pitchFamily="34" charset="0"/>
                <a:ea typeface="微软雅黑" pitchFamily="34" charset="-122"/>
              </a:rPr>
              <a:t>持</a:t>
            </a:r>
            <a:r>
              <a:rPr lang="zh-CN" altLang="en-US" sz="1400" b="1" kern="0" dirty="0" smtClean="0">
                <a:solidFill>
                  <a:srgbClr val="FD8F35"/>
                </a:solidFill>
                <a:latin typeface="Calibri" pitchFamily="34" charset="0"/>
                <a:ea typeface="微软雅黑" pitchFamily="34" charset="-122"/>
              </a:rPr>
              <a:t>大批量</a:t>
            </a:r>
            <a:r>
              <a:rPr lang="zh-CN" altLang="en-US" sz="1400" kern="0" dirty="0" smtClean="0">
                <a:solidFill>
                  <a:srgbClr val="000000"/>
                </a:solidFill>
                <a:latin typeface="Calibri" pitchFamily="34" charset="0"/>
                <a:ea typeface="微软雅黑" pitchFamily="34" charset="-122"/>
              </a:rPr>
              <a:t>购汇、付汇申请；</a:t>
            </a:r>
            <a:endParaRPr lang="en-US" altLang="zh-CN" sz="1400" kern="0" dirty="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buFont typeface="Wingdings" pitchFamily="2" charset="2"/>
              <a:buChar char="n"/>
              <a:defRPr/>
            </a:pPr>
            <a:r>
              <a:rPr lang="zh-CN" altLang="en-US" sz="1400" kern="0" dirty="0" smtClean="0">
                <a:solidFill>
                  <a:srgbClr val="000000"/>
                </a:solidFill>
                <a:latin typeface="Calibri" pitchFamily="34" charset="0"/>
                <a:ea typeface="微软雅黑" pitchFamily="34" charset="-122"/>
              </a:rPr>
              <a:t>支持 </a:t>
            </a:r>
            <a:r>
              <a:rPr lang="en-US" altLang="zh-CN" sz="1400" b="1" kern="0" dirty="0" smtClean="0">
                <a:solidFill>
                  <a:srgbClr val="FD8F35"/>
                </a:solidFill>
                <a:latin typeface="Calibri" pitchFamily="34" charset="0"/>
                <a:ea typeface="微软雅黑" pitchFamily="34" charset="-122"/>
              </a:rPr>
              <a:t>7</a:t>
            </a:r>
            <a:r>
              <a:rPr lang="zh-CN" altLang="en-US" sz="1400" b="1" kern="0" dirty="0" smtClean="0">
                <a:solidFill>
                  <a:srgbClr val="FD8F35"/>
                </a:solidFill>
                <a:latin typeface="Calibri" pitchFamily="34" charset="0"/>
                <a:ea typeface="微软雅黑" pitchFamily="34" charset="-122"/>
              </a:rPr>
              <a:t>*</a:t>
            </a:r>
            <a:r>
              <a:rPr lang="en-US" altLang="zh-CN" sz="1400" b="1" kern="0" dirty="0" smtClean="0">
                <a:solidFill>
                  <a:srgbClr val="FD8F35"/>
                </a:solidFill>
                <a:latin typeface="Calibri" pitchFamily="34" charset="0"/>
                <a:ea typeface="微软雅黑" pitchFamily="34" charset="-122"/>
              </a:rPr>
              <a:t>24 </a:t>
            </a:r>
            <a:r>
              <a:rPr lang="zh-CN" altLang="en-US" sz="1400" b="1" kern="0" dirty="0" smtClean="0">
                <a:solidFill>
                  <a:srgbClr val="FD8F35"/>
                </a:solidFill>
                <a:latin typeface="Calibri" pitchFamily="34" charset="0"/>
                <a:ea typeface="微软雅黑" pitchFamily="34" charset="-122"/>
              </a:rPr>
              <a:t>全天</a:t>
            </a:r>
            <a:r>
              <a:rPr lang="zh-CN" altLang="en-US" sz="1400" kern="0" dirty="0" smtClean="0">
                <a:solidFill>
                  <a:srgbClr val="000000"/>
                </a:solidFill>
                <a:latin typeface="Calibri" pitchFamily="34" charset="0"/>
                <a:ea typeface="微软雅黑" pitchFamily="34" charset="-122"/>
              </a:rPr>
              <a:t>候购汇申请； </a:t>
            </a:r>
            <a:endParaRPr lang="en-US" altLang="zh-CN" sz="1400" kern="0" dirty="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buFont typeface="Wingdings" pitchFamily="2" charset="2"/>
              <a:buChar char="n"/>
              <a:defRPr/>
            </a:pPr>
            <a:r>
              <a:rPr lang="zh-CN" altLang="en-US" sz="1400" kern="0" smtClean="0">
                <a:solidFill>
                  <a:srgbClr val="000000"/>
                </a:solidFill>
                <a:latin typeface="Calibri" pitchFamily="34" charset="0"/>
                <a:ea typeface="微软雅黑" pitchFamily="34" charset="-122"/>
              </a:rPr>
              <a:t>支持</a:t>
            </a:r>
            <a:r>
              <a:rPr lang="zh-CN" altLang="en-US" sz="1400" b="1" kern="0" smtClean="0">
                <a:solidFill>
                  <a:srgbClr val="FD8F35"/>
                </a:solidFill>
                <a:latin typeface="Calibri" pitchFamily="34" charset="0"/>
                <a:ea typeface="微软雅黑" pitchFamily="34" charset="-122"/>
              </a:rPr>
              <a:t>美元、港币、欧元</a:t>
            </a:r>
            <a:r>
              <a:rPr lang="zh-CN" altLang="en-US" sz="1400" kern="0" smtClean="0">
                <a:solidFill>
                  <a:srgbClr val="000000"/>
                </a:solidFill>
                <a:latin typeface="Calibri" pitchFamily="34" charset="0"/>
                <a:ea typeface="微软雅黑" pitchFamily="34" charset="-122"/>
              </a:rPr>
              <a:t>等</a:t>
            </a:r>
            <a:r>
              <a:rPr lang="en-US" altLang="zh-CN" sz="1400" b="1" kern="0" smtClean="0">
                <a:solidFill>
                  <a:srgbClr val="FD8F35"/>
                </a:solidFill>
                <a:latin typeface="Calibri" pitchFamily="34" charset="0"/>
                <a:ea typeface="微软雅黑" pitchFamily="34" charset="-122"/>
              </a:rPr>
              <a:t>9</a:t>
            </a:r>
            <a:r>
              <a:rPr lang="zh-CN" altLang="en-US" sz="1400" b="1" kern="0" smtClean="0">
                <a:solidFill>
                  <a:srgbClr val="FD8F35"/>
                </a:solidFill>
                <a:latin typeface="Calibri" pitchFamily="34" charset="0"/>
                <a:ea typeface="微软雅黑" pitchFamily="34" charset="-122"/>
              </a:rPr>
              <a:t>种</a:t>
            </a:r>
            <a:r>
              <a:rPr lang="zh-CN" altLang="en-US" sz="1400" kern="0" smtClean="0">
                <a:solidFill>
                  <a:srgbClr val="000000"/>
                </a:solidFill>
                <a:latin typeface="Calibri" pitchFamily="34" charset="0"/>
                <a:ea typeface="微软雅黑" pitchFamily="34" charset="-122"/>
              </a:rPr>
              <a:t>主流币种</a:t>
            </a:r>
            <a:endParaRPr lang="en-US" altLang="zh-CN" sz="1400" kern="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defRPr/>
            </a:pPr>
            <a:r>
              <a:rPr lang="zh-CN" altLang="en-US" sz="1400" kern="0" smtClean="0">
                <a:solidFill>
                  <a:srgbClr val="000000"/>
                </a:solidFill>
                <a:latin typeface="Calibri" pitchFamily="34" charset="0"/>
                <a:ea typeface="微软雅黑" pitchFamily="34" charset="-122"/>
              </a:rPr>
              <a:t>提</a:t>
            </a:r>
            <a:r>
              <a:rPr lang="zh-CN" altLang="en-US" sz="1400" kern="0" dirty="0" smtClean="0">
                <a:solidFill>
                  <a:srgbClr val="000000"/>
                </a:solidFill>
                <a:latin typeface="Calibri" pitchFamily="34" charset="0"/>
                <a:ea typeface="微软雅黑" pitchFamily="34" charset="-122"/>
              </a:rPr>
              <a:t>供汇率牌价展示及实时更新；</a:t>
            </a:r>
            <a:endParaRPr lang="en-US" altLang="zh-CN" sz="1400" kern="0" dirty="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buFont typeface="Wingdings" pitchFamily="2" charset="2"/>
              <a:buChar char="n"/>
              <a:defRPr/>
            </a:pPr>
            <a:r>
              <a:rPr lang="zh-CN" altLang="en-US" sz="1400" kern="0" dirty="0" smtClean="0">
                <a:solidFill>
                  <a:srgbClr val="000000"/>
                </a:solidFill>
                <a:latin typeface="Calibri" pitchFamily="34" charset="0"/>
                <a:ea typeface="微软雅黑" pitchFamily="34" charset="-122"/>
              </a:rPr>
              <a:t>支持支付公司资金每日集中购</a:t>
            </a:r>
            <a:r>
              <a:rPr lang="zh-CN" altLang="en-US" sz="1400" kern="0" smtClean="0">
                <a:solidFill>
                  <a:srgbClr val="000000"/>
                </a:solidFill>
                <a:latin typeface="Calibri" pitchFamily="34" charset="0"/>
                <a:ea typeface="微软雅黑" pitchFamily="34" charset="-122"/>
              </a:rPr>
              <a:t>结汇。</a:t>
            </a:r>
            <a:endParaRPr lang="en-US" altLang="zh-CN" sz="1400" kern="0" dirty="0" smtClean="0">
              <a:solidFill>
                <a:srgbClr val="000000"/>
              </a:solidFill>
              <a:latin typeface="Calibri" pitchFamily="34" charset="0"/>
              <a:ea typeface="微软雅黑" pitchFamily="34" charset="-122"/>
            </a:endParaRPr>
          </a:p>
        </p:txBody>
      </p:sp>
      <p:sp>
        <p:nvSpPr>
          <p:cNvPr id="32" name="矩形 31"/>
          <p:cNvSpPr/>
          <p:nvPr/>
        </p:nvSpPr>
        <p:spPr>
          <a:xfrm>
            <a:off x="540982" y="4093125"/>
            <a:ext cx="3346197" cy="930945"/>
          </a:xfrm>
          <a:prstGeom prst="rect">
            <a:avLst/>
          </a:prstGeom>
        </p:spPr>
        <p:txBody>
          <a:bodyPr wrap="square" lIns="89840" tIns="44919" rIns="89840" bIns="44919">
            <a:spAutoFit/>
          </a:bodyPr>
          <a:lstStyle/>
          <a:p>
            <a:pPr indent="346256" fontAlgn="ctr">
              <a:lnSpc>
                <a:spcPct val="130000"/>
              </a:lnSpc>
              <a:buClr>
                <a:srgbClr val="FD8F35"/>
              </a:buClr>
              <a:buSzPct val="80000"/>
              <a:buFont typeface="Wingdings" pitchFamily="2" charset="2"/>
              <a:buChar char="n"/>
              <a:defRPr/>
            </a:pPr>
            <a:r>
              <a:rPr lang="zh-CN" altLang="en-US" sz="1400" kern="0" smtClean="0">
                <a:solidFill>
                  <a:srgbClr val="000000"/>
                </a:solidFill>
                <a:latin typeface="Calibri" pitchFamily="34" charset="0"/>
                <a:ea typeface="微软雅黑" pitchFamily="34" charset="-122"/>
              </a:rPr>
              <a:t>总</a:t>
            </a:r>
            <a:r>
              <a:rPr lang="zh-CN" altLang="en-US" sz="1400" kern="0" dirty="0" smtClean="0">
                <a:solidFill>
                  <a:srgbClr val="000000"/>
                </a:solidFill>
                <a:latin typeface="Calibri" pitchFamily="34" charset="0"/>
                <a:ea typeface="微软雅黑" pitchFamily="34" charset="-122"/>
              </a:rPr>
              <a:t>行级</a:t>
            </a:r>
            <a:r>
              <a:rPr lang="en-US" altLang="zh-CN" sz="1400" kern="0" dirty="0" smtClean="0">
                <a:solidFill>
                  <a:srgbClr val="000000"/>
                </a:solidFill>
                <a:latin typeface="Calibri" pitchFamily="34" charset="0"/>
                <a:ea typeface="微软雅黑" pitchFamily="34" charset="-122"/>
              </a:rPr>
              <a:t>IT</a:t>
            </a:r>
            <a:r>
              <a:rPr lang="zh-CN" altLang="en-US" sz="1400" kern="0" dirty="0" smtClean="0">
                <a:solidFill>
                  <a:srgbClr val="000000"/>
                </a:solidFill>
                <a:latin typeface="Calibri" pitchFamily="34" charset="0"/>
                <a:ea typeface="微软雅黑" pitchFamily="34" charset="-122"/>
              </a:rPr>
              <a:t>系统投入，可根据平台个性化需求量身</a:t>
            </a:r>
            <a:r>
              <a:rPr lang="zh-CN" altLang="en-US" sz="1400" kern="0" smtClean="0">
                <a:solidFill>
                  <a:srgbClr val="000000"/>
                </a:solidFill>
                <a:latin typeface="Calibri" pitchFamily="34" charset="0"/>
                <a:ea typeface="微软雅黑" pitchFamily="34" charset="-122"/>
              </a:rPr>
              <a:t>定制，不</a:t>
            </a:r>
            <a:r>
              <a:rPr lang="zh-CN" altLang="en-US" sz="1400" kern="0" dirty="0" smtClean="0">
                <a:solidFill>
                  <a:srgbClr val="000000"/>
                </a:solidFill>
                <a:latin typeface="Calibri" pitchFamily="34" charset="0"/>
                <a:ea typeface="微软雅黑" pitchFamily="34" charset="-122"/>
              </a:rPr>
              <a:t>改变第三方支付平台业务流程及客户</a:t>
            </a:r>
            <a:r>
              <a:rPr lang="zh-CN" altLang="en-US" sz="1400" kern="0" smtClean="0">
                <a:solidFill>
                  <a:srgbClr val="000000"/>
                </a:solidFill>
                <a:latin typeface="Calibri" pitchFamily="34" charset="0"/>
                <a:ea typeface="微软雅黑" pitchFamily="34" charset="-122"/>
              </a:rPr>
              <a:t>体验。</a:t>
            </a:r>
            <a:endParaRPr lang="en-US" altLang="zh-CN" sz="1400" kern="0" dirty="0" smtClean="0">
              <a:solidFill>
                <a:srgbClr val="000000"/>
              </a:solidFill>
              <a:latin typeface="Calibri" pitchFamily="34" charset="0"/>
              <a:ea typeface="微软雅黑" pitchFamily="34" charset="-122"/>
            </a:endParaRPr>
          </a:p>
        </p:txBody>
      </p:sp>
      <p:sp>
        <p:nvSpPr>
          <p:cNvPr id="34" name="矩形 33"/>
          <p:cNvSpPr/>
          <p:nvPr/>
        </p:nvSpPr>
        <p:spPr>
          <a:xfrm>
            <a:off x="5205666" y="4093125"/>
            <a:ext cx="3346197" cy="1254111"/>
          </a:xfrm>
          <a:prstGeom prst="rect">
            <a:avLst/>
          </a:prstGeom>
        </p:spPr>
        <p:txBody>
          <a:bodyPr wrap="square" lIns="89840" tIns="44919" rIns="89840" bIns="44919">
            <a:spAutoFit/>
          </a:bodyPr>
          <a:lstStyle/>
          <a:p>
            <a:pPr indent="346256" fontAlgn="ctr">
              <a:lnSpc>
                <a:spcPct val="130000"/>
              </a:lnSpc>
              <a:buClr>
                <a:srgbClr val="FD8F35"/>
              </a:buClr>
              <a:buSzPct val="80000"/>
              <a:buFont typeface="Wingdings" pitchFamily="2" charset="2"/>
              <a:buChar char="n"/>
              <a:defRPr/>
            </a:pPr>
            <a:r>
              <a:rPr lang="zh-CN" altLang="en-US" sz="1400" kern="0" smtClean="0">
                <a:solidFill>
                  <a:srgbClr val="000000"/>
                </a:solidFill>
                <a:latin typeface="Calibri" pitchFamily="34" charset="0"/>
                <a:ea typeface="微软雅黑" pitchFamily="34" charset="-122"/>
              </a:rPr>
              <a:t>总行贸易金融部国际业务中心、网络金融部、</a:t>
            </a:r>
            <a:r>
              <a:rPr lang="en-US" altLang="zh-CN" sz="1400" kern="0" smtClean="0">
                <a:solidFill>
                  <a:srgbClr val="000000"/>
                </a:solidFill>
                <a:latin typeface="Calibri" pitchFamily="34" charset="0"/>
                <a:ea typeface="微软雅黑" pitchFamily="34" charset="-122"/>
              </a:rPr>
              <a:t>IT</a:t>
            </a:r>
            <a:r>
              <a:rPr lang="zh-CN" altLang="en-US" sz="1400" kern="0" smtClean="0">
                <a:solidFill>
                  <a:srgbClr val="000000"/>
                </a:solidFill>
                <a:latin typeface="Calibri" pitchFamily="34" charset="0"/>
                <a:ea typeface="微软雅黑" pitchFamily="34" charset="-122"/>
              </a:rPr>
              <a:t>科技部联动支持；</a:t>
            </a:r>
            <a:endParaRPr lang="en-US" altLang="zh-CN" sz="1400" kern="0" smtClean="0">
              <a:solidFill>
                <a:srgbClr val="000000"/>
              </a:solidFill>
              <a:latin typeface="Calibri" pitchFamily="34" charset="0"/>
              <a:ea typeface="微软雅黑" pitchFamily="34" charset="-122"/>
            </a:endParaRPr>
          </a:p>
          <a:p>
            <a:pPr indent="346256" fontAlgn="ctr">
              <a:lnSpc>
                <a:spcPct val="130000"/>
              </a:lnSpc>
              <a:buClr>
                <a:srgbClr val="FD8F35"/>
              </a:buClr>
              <a:buSzPct val="80000"/>
              <a:buFont typeface="Wingdings" pitchFamily="2" charset="2"/>
              <a:buChar char="n"/>
              <a:defRPr/>
            </a:pPr>
            <a:r>
              <a:rPr lang="zh-CN" altLang="en-US" sz="1400" kern="0" smtClean="0">
                <a:solidFill>
                  <a:srgbClr val="000000"/>
                </a:solidFill>
                <a:latin typeface="Calibri" pitchFamily="34" charset="0"/>
                <a:ea typeface="微软雅黑" pitchFamily="34" charset="-122"/>
              </a:rPr>
              <a:t>总分行多业务条线合作服务，及时解决业务流程中的各种问题。</a:t>
            </a:r>
            <a:endParaRPr lang="en-US" altLang="zh-CN" sz="1400" kern="0" dirty="0" smtClean="0">
              <a:solidFill>
                <a:srgbClr val="000000"/>
              </a:solidFill>
              <a:latin typeface="Calibri" pitchFamily="34" charset="0"/>
              <a:ea typeface="微软雅黑" pitchFamily="34" charset="-122"/>
            </a:endParaRPr>
          </a:p>
        </p:txBody>
      </p:sp>
      <p:sp>
        <p:nvSpPr>
          <p:cNvPr id="40"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12</a:t>
            </a:fld>
            <a:endParaRPr lang="zh-CN" altLang="en-US" sz="1300" b="1">
              <a:solidFill>
                <a:srgbClr val="FFFFF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6" presetClass="entr" presetSubtype="3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circle(out)">
                                      <p:cBhvr>
                                        <p:cTn id="10" dur="2000"/>
                                        <p:tgtEl>
                                          <p:spTgt spid="19"/>
                                        </p:tgtEl>
                                      </p:cBhvr>
                                    </p:animEffect>
                                  </p:childTnLst>
                                </p:cTn>
                              </p:par>
                            </p:childTnLst>
                          </p:cTn>
                        </p:par>
                        <p:par>
                          <p:cTn id="11" fill="hold">
                            <p:stCondLst>
                              <p:cond delay="2000"/>
                            </p:stCondLst>
                            <p:childTnLst>
                              <p:par>
                                <p:cTn id="12" presetID="6" presetClass="entr" presetSubtype="32"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circle(out)">
                                      <p:cBhvr>
                                        <p:cTn id="14"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3" y="6356352"/>
            <a:ext cx="2133600" cy="365125"/>
          </a:xfrm>
          <a:prstGeom prst="rect">
            <a:avLst/>
          </a:prstGeom>
        </p:spPr>
        <p:txBody>
          <a:bodyPr/>
          <a:lstStyle/>
          <a:p>
            <a:fld id="{EA5EAF73-851B-47F1-991E-E8CC63E7D7F4}" type="slidenum">
              <a:rPr lang="zh-CN" altLang="en-US" smtClean="0"/>
              <a:pPr/>
              <a:t>13</a:t>
            </a:fld>
            <a:endParaRPr lang="zh-CN" altLang="en-US"/>
          </a:p>
        </p:txBody>
      </p:sp>
      <p:grpSp>
        <p:nvGrpSpPr>
          <p:cNvPr id="7" name="组合 7"/>
          <p:cNvGrpSpPr/>
          <p:nvPr/>
        </p:nvGrpSpPr>
        <p:grpSpPr>
          <a:xfrm>
            <a:off x="513533" y="458442"/>
            <a:ext cx="7058842" cy="630832"/>
            <a:chOff x="513533" y="458442"/>
            <a:chExt cx="7058842" cy="630832"/>
          </a:xfrm>
        </p:grpSpPr>
        <p:sp>
          <p:nvSpPr>
            <p:cNvPr id="8"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dirty="0" smtClean="0">
                  <a:solidFill>
                    <a:schemeClr val="bg1">
                      <a:lumMod val="50000"/>
                    </a:schemeClr>
                  </a:solidFill>
                </a:rPr>
                <a:t>结合市场需求，不断升级优化</a:t>
              </a:r>
            </a:p>
          </p:txBody>
        </p:sp>
        <p:grpSp>
          <p:nvGrpSpPr>
            <p:cNvPr id="9" name="组合 23"/>
            <p:cNvGrpSpPr/>
            <p:nvPr/>
          </p:nvGrpSpPr>
          <p:grpSpPr>
            <a:xfrm>
              <a:off x="513533" y="458442"/>
              <a:ext cx="2325425" cy="573315"/>
              <a:chOff x="1255485" y="892628"/>
              <a:chExt cx="2325425" cy="573315"/>
            </a:xfrm>
          </p:grpSpPr>
          <p:cxnSp>
            <p:nvCxnSpPr>
              <p:cNvPr id="10" name="直接连接符 9"/>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13</a:t>
            </a:fld>
            <a:endParaRPr lang="zh-CN" altLang="en-US" sz="1300" b="1">
              <a:solidFill>
                <a:srgbClr val="FFFFFF"/>
              </a:solidFill>
              <a:latin typeface="微软雅黑" pitchFamily="34" charset="-122"/>
              <a:ea typeface="微软雅黑" pitchFamily="34" charset="-122"/>
            </a:endParaRPr>
          </a:p>
        </p:txBody>
      </p:sp>
      <p:sp>
        <p:nvSpPr>
          <p:cNvPr id="20" name="圆角矩形 19"/>
          <p:cNvSpPr/>
          <p:nvPr/>
        </p:nvSpPr>
        <p:spPr bwMode="auto">
          <a:xfrm>
            <a:off x="3696792" y="1414960"/>
            <a:ext cx="1728000" cy="297744"/>
          </a:xfrm>
          <a:prstGeom prst="roundRect">
            <a:avLst/>
          </a:prstGeom>
          <a:solidFill>
            <a:srgbClr val="F8A764"/>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defRPr/>
            </a:pPr>
            <a:r>
              <a:rPr lang="zh-CN" altLang="en-US" b="1" kern="0" dirty="0" smtClean="0">
                <a:solidFill>
                  <a:schemeClr val="bg1"/>
                </a:solidFill>
                <a:latin typeface="微软雅黑" pitchFamily="34" charset="-122"/>
                <a:ea typeface="微软雅黑" pitchFamily="34" charset="-122"/>
              </a:rPr>
              <a:t>二期系统改造</a:t>
            </a:r>
            <a:endParaRPr lang="zh-CN" altLang="en-US" b="1" kern="0" dirty="0">
              <a:solidFill>
                <a:schemeClr val="bg1"/>
              </a:solidFill>
              <a:latin typeface="微软雅黑" pitchFamily="34" charset="-122"/>
              <a:ea typeface="微软雅黑" pitchFamily="34" charset="-122"/>
            </a:endParaRPr>
          </a:p>
        </p:txBody>
      </p:sp>
      <p:grpSp>
        <p:nvGrpSpPr>
          <p:cNvPr id="32" name="组合 31"/>
          <p:cNvGrpSpPr/>
          <p:nvPr/>
        </p:nvGrpSpPr>
        <p:grpSpPr>
          <a:xfrm>
            <a:off x="2436951" y="3895141"/>
            <a:ext cx="4295542" cy="1605688"/>
            <a:chOff x="4848458" y="3829490"/>
            <a:chExt cx="4295542" cy="1605688"/>
          </a:xfrm>
        </p:grpSpPr>
        <p:sp>
          <p:nvSpPr>
            <p:cNvPr id="21" name="矩形 20"/>
            <p:cNvSpPr/>
            <p:nvPr/>
          </p:nvSpPr>
          <p:spPr>
            <a:xfrm>
              <a:off x="5855956" y="3829490"/>
              <a:ext cx="3288044" cy="412421"/>
            </a:xfrm>
            <a:prstGeom prst="rect">
              <a:avLst/>
            </a:prstGeom>
          </p:spPr>
          <p:txBody>
            <a:bodyPr wrap="square">
              <a:spAutoFit/>
            </a:bodyPr>
            <a:lstStyle/>
            <a:p>
              <a:pPr fontAlgn="ctr">
                <a:lnSpc>
                  <a:spcPct val="130000"/>
                </a:lnSpc>
                <a:buClr>
                  <a:srgbClr val="F05A23"/>
                </a:buClr>
                <a:buSzPct val="80000"/>
                <a:defRPr/>
              </a:pPr>
              <a:r>
                <a:rPr lang="zh-CN" altLang="en-US" kern="0" smtClean="0">
                  <a:solidFill>
                    <a:srgbClr val="000000"/>
                  </a:solidFill>
                  <a:latin typeface="微软雅黑" pitchFamily="34" charset="-122"/>
                  <a:ea typeface="微软雅黑" pitchFamily="34" charset="-122"/>
                </a:rPr>
                <a:t>完成</a:t>
              </a:r>
              <a:r>
                <a:rPr lang="zh-CN" altLang="en-US" kern="0" smtClean="0">
                  <a:solidFill>
                    <a:srgbClr val="000000"/>
                  </a:solidFill>
                  <a:latin typeface="微软雅黑" pitchFamily="34" charset="-122"/>
                  <a:ea typeface="微软雅黑" pitchFamily="34" charset="-122"/>
                </a:rPr>
                <a:t>系统</a:t>
              </a:r>
              <a:r>
                <a:rPr lang="zh-CN" altLang="en-US" kern="0" smtClean="0">
                  <a:solidFill>
                    <a:srgbClr val="000000"/>
                  </a:solidFill>
                  <a:latin typeface="微软雅黑" pitchFamily="34" charset="-122"/>
                  <a:ea typeface="微软雅黑" pitchFamily="34" charset="-122"/>
                </a:rPr>
                <a:t>测试</a:t>
              </a:r>
              <a:endParaRPr lang="en-US" altLang="zh-CN" kern="0" dirty="0" smtClean="0">
                <a:solidFill>
                  <a:srgbClr val="000000"/>
                </a:solidFill>
                <a:latin typeface="微软雅黑" pitchFamily="34" charset="-122"/>
                <a:ea typeface="微软雅黑" pitchFamily="34" charset="-122"/>
              </a:endParaRPr>
            </a:p>
          </p:txBody>
        </p:sp>
        <p:sp>
          <p:nvSpPr>
            <p:cNvPr id="22" name="圆角矩形 21"/>
            <p:cNvSpPr/>
            <p:nvPr/>
          </p:nvSpPr>
          <p:spPr bwMode="auto">
            <a:xfrm>
              <a:off x="4848458" y="3926853"/>
              <a:ext cx="737695" cy="302141"/>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defRPr/>
              </a:pPr>
              <a:r>
                <a:rPr lang="zh-CN" altLang="en-US" sz="1400" kern="0" smtClean="0">
                  <a:solidFill>
                    <a:srgbClr val="000000"/>
                  </a:solidFill>
                  <a:latin typeface="微软雅黑" pitchFamily="34" charset="-122"/>
                  <a:ea typeface="微软雅黑" pitchFamily="34" charset="-122"/>
                </a:rPr>
                <a:t>当前</a:t>
              </a:r>
              <a:endParaRPr lang="zh-CN" altLang="en-US" sz="1400" kern="0" dirty="0">
                <a:solidFill>
                  <a:srgbClr val="000000"/>
                </a:solidFill>
                <a:latin typeface="微软雅黑" pitchFamily="34" charset="-122"/>
                <a:ea typeface="微软雅黑" pitchFamily="34" charset="-122"/>
              </a:endParaRPr>
            </a:p>
          </p:txBody>
        </p:sp>
        <p:sp>
          <p:nvSpPr>
            <p:cNvPr id="23" name="圆角矩形 22"/>
            <p:cNvSpPr/>
            <p:nvPr/>
          </p:nvSpPr>
          <p:spPr bwMode="auto">
            <a:xfrm>
              <a:off x="4848458" y="4529945"/>
              <a:ext cx="737695" cy="302141"/>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defRPr/>
              </a:pPr>
              <a:r>
                <a:rPr lang="en-US" altLang="zh-CN" sz="1400" kern="0" smtClean="0">
                  <a:solidFill>
                    <a:srgbClr val="000000"/>
                  </a:solidFill>
                  <a:latin typeface="微软雅黑" pitchFamily="34" charset="-122"/>
                  <a:ea typeface="微软雅黑" pitchFamily="34" charset="-122"/>
                </a:rPr>
                <a:t>8</a:t>
              </a:r>
              <a:r>
                <a:rPr lang="zh-CN" altLang="en-US" sz="1400" kern="0" smtClean="0">
                  <a:solidFill>
                    <a:srgbClr val="000000"/>
                  </a:solidFill>
                  <a:latin typeface="微软雅黑" pitchFamily="34" charset="-122"/>
                  <a:ea typeface="微软雅黑" pitchFamily="34" charset="-122"/>
                </a:rPr>
                <a:t>月</a:t>
              </a:r>
              <a:r>
                <a:rPr lang="zh-CN" altLang="en-US" sz="1400" kern="0" smtClean="0">
                  <a:solidFill>
                    <a:srgbClr val="000000"/>
                  </a:solidFill>
                  <a:latin typeface="微软雅黑" pitchFamily="34" charset="-122"/>
                  <a:ea typeface="微软雅黑" pitchFamily="34" charset="-122"/>
                </a:rPr>
                <a:t>初</a:t>
              </a:r>
              <a:endParaRPr lang="zh-CN" altLang="en-US" sz="1400" kern="0" dirty="0">
                <a:solidFill>
                  <a:srgbClr val="000000"/>
                </a:solidFill>
                <a:latin typeface="微软雅黑" pitchFamily="34" charset="-122"/>
                <a:ea typeface="微软雅黑" pitchFamily="34" charset="-122"/>
              </a:endParaRPr>
            </a:p>
          </p:txBody>
        </p:sp>
        <p:sp>
          <p:nvSpPr>
            <p:cNvPr id="24" name="圆角矩形 23"/>
            <p:cNvSpPr/>
            <p:nvPr/>
          </p:nvSpPr>
          <p:spPr bwMode="auto">
            <a:xfrm>
              <a:off x="4848458" y="5133037"/>
              <a:ext cx="737695" cy="302141"/>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defRPr/>
              </a:pPr>
              <a:r>
                <a:rPr lang="en-US" altLang="zh-CN" sz="1400" kern="0" smtClean="0">
                  <a:solidFill>
                    <a:srgbClr val="000000"/>
                  </a:solidFill>
                  <a:latin typeface="微软雅黑" pitchFamily="34" charset="-122"/>
                  <a:ea typeface="微软雅黑" pitchFamily="34" charset="-122"/>
                </a:rPr>
                <a:t>9</a:t>
              </a:r>
              <a:r>
                <a:rPr lang="zh-CN" altLang="en-US" sz="1400" kern="0" smtClean="0">
                  <a:solidFill>
                    <a:srgbClr val="000000"/>
                  </a:solidFill>
                  <a:latin typeface="微软雅黑" pitchFamily="34" charset="-122"/>
                  <a:ea typeface="微软雅黑" pitchFamily="34" charset="-122"/>
                </a:rPr>
                <a:t>月</a:t>
              </a:r>
              <a:r>
                <a:rPr lang="zh-CN" altLang="en-US" sz="1400" kern="0" smtClean="0">
                  <a:solidFill>
                    <a:srgbClr val="000000"/>
                  </a:solidFill>
                  <a:latin typeface="微软雅黑" pitchFamily="34" charset="-122"/>
                  <a:ea typeface="微软雅黑" pitchFamily="34" charset="-122"/>
                </a:rPr>
                <a:t>初</a:t>
              </a:r>
              <a:endParaRPr lang="zh-CN" altLang="en-US" sz="1400" kern="0" dirty="0">
                <a:solidFill>
                  <a:srgbClr val="000000"/>
                </a:solidFill>
                <a:latin typeface="微软雅黑" pitchFamily="34" charset="-122"/>
                <a:ea typeface="微软雅黑" pitchFamily="34" charset="-122"/>
              </a:endParaRPr>
            </a:p>
          </p:txBody>
        </p:sp>
        <p:sp>
          <p:nvSpPr>
            <p:cNvPr id="25" name="矩形 24"/>
            <p:cNvSpPr/>
            <p:nvPr/>
          </p:nvSpPr>
          <p:spPr>
            <a:xfrm>
              <a:off x="5855956" y="4542776"/>
              <a:ext cx="2852063" cy="289310"/>
            </a:xfrm>
            <a:prstGeom prst="rect">
              <a:avLst/>
            </a:prstGeom>
          </p:spPr>
          <p:txBody>
            <a:bodyPr wrap="none">
              <a:spAutoFit/>
            </a:bodyPr>
            <a:lstStyle/>
            <a:p>
              <a:r>
                <a:rPr lang="zh-CN" altLang="en-US" kern="0" smtClean="0">
                  <a:solidFill>
                    <a:srgbClr val="000000"/>
                  </a:solidFill>
                  <a:latin typeface="微软雅黑" pitchFamily="34" charset="-122"/>
                  <a:ea typeface="微软雅黑" pitchFamily="34" charset="-122"/>
                </a:rPr>
                <a:t>可</a:t>
              </a:r>
              <a:r>
                <a:rPr lang="zh-CN" altLang="en-US" kern="0" smtClean="0">
                  <a:solidFill>
                    <a:srgbClr val="000000"/>
                  </a:solidFill>
                  <a:latin typeface="微软雅黑" pitchFamily="34" charset="-122"/>
                  <a:ea typeface="微软雅黑" pitchFamily="34" charset="-122"/>
                </a:rPr>
                <a:t>提供对外标准接口文档材料</a:t>
              </a:r>
              <a:endParaRPr lang="zh-CN" altLang="en-US"/>
            </a:p>
          </p:txBody>
        </p:sp>
        <p:sp>
          <p:nvSpPr>
            <p:cNvPr id="26" name="矩形 25"/>
            <p:cNvSpPr/>
            <p:nvPr/>
          </p:nvSpPr>
          <p:spPr>
            <a:xfrm>
              <a:off x="5855956" y="5145868"/>
              <a:ext cx="1620957" cy="289310"/>
            </a:xfrm>
            <a:prstGeom prst="rect">
              <a:avLst/>
            </a:prstGeom>
          </p:spPr>
          <p:txBody>
            <a:bodyPr wrap="none">
              <a:spAutoFit/>
            </a:bodyPr>
            <a:lstStyle/>
            <a:p>
              <a:r>
                <a:rPr lang="zh-CN" altLang="en-US" kern="0" smtClean="0">
                  <a:solidFill>
                    <a:srgbClr val="000000"/>
                  </a:solidFill>
                  <a:latin typeface="微软雅黑" pitchFamily="34" charset="-122"/>
                  <a:ea typeface="微软雅黑" pitchFamily="34" charset="-122"/>
                </a:rPr>
                <a:t>新系统上线应用</a:t>
              </a:r>
              <a:endParaRPr lang="zh-CN" altLang="en-US"/>
            </a:p>
          </p:txBody>
        </p:sp>
      </p:grpSp>
      <p:sp>
        <p:nvSpPr>
          <p:cNvPr id="27" name="圆角矩形 26"/>
          <p:cNvSpPr/>
          <p:nvPr/>
        </p:nvSpPr>
        <p:spPr bwMode="auto">
          <a:xfrm>
            <a:off x="1846829" y="1832853"/>
            <a:ext cx="5378720" cy="1735689"/>
          </a:xfrm>
          <a:prstGeom prst="roundRect">
            <a:avLst/>
          </a:prstGeom>
          <a:solidFill>
            <a:schemeClr val="bg1"/>
          </a:solidFill>
          <a:ln w="12700" cap="flat" cmpd="sng" algn="ctr">
            <a:solidFill>
              <a:srgbClr val="F8A764"/>
            </a:solidFill>
            <a:prstDash val="sysDash"/>
            <a:round/>
            <a:headEnd type="none" w="med" len="med"/>
            <a:tailEnd type="none" w="med" len="med"/>
          </a:ln>
          <a:effectLst/>
        </p:spPr>
        <p:txBody>
          <a:bodyPr vert="horz" wrap="square" lIns="0" tIns="0" rIns="0" bIns="0" numCol="1" rtlCol="0" anchor="ctr" anchorCtr="0" compatLnSpc="1">
            <a:prstTxWarp prst="textNoShape">
              <a:avLst/>
            </a:prstTxWarp>
          </a:bodyPr>
          <a:lstStyle/>
          <a:p>
            <a:pPr marL="180975" indent="-180975">
              <a:lnSpc>
                <a:spcPct val="120000"/>
              </a:lnSpc>
              <a:spcBef>
                <a:spcPts val="300"/>
              </a:spcBef>
              <a:buClr>
                <a:schemeClr val="bg2"/>
              </a:buClr>
              <a:buFont typeface="Wingdings" pitchFamily="2" charset="2"/>
              <a:buChar char="n"/>
              <a:tabLst>
                <a:tab pos="180975" algn="l"/>
              </a:tabLst>
            </a:pPr>
            <a:r>
              <a:rPr lang="zh-CN" altLang="en-US" sz="1400" b="1" dirty="0" smtClean="0">
                <a:solidFill>
                  <a:srgbClr val="FD8F35"/>
                </a:solidFill>
                <a:latin typeface="微软雅黑" pitchFamily="34" charset="-122"/>
                <a:ea typeface="微软雅黑" pitchFamily="34" charset="-122"/>
                <a:cs typeface="Arial" pitchFamily="34" charset="0"/>
              </a:rPr>
              <a:t>加大运载量：</a:t>
            </a:r>
            <a:r>
              <a:rPr lang="zh-CN" altLang="en-US" sz="1400" dirty="0" smtClean="0">
                <a:solidFill>
                  <a:schemeClr val="tx2">
                    <a:lumMod val="95000"/>
                    <a:lumOff val="5000"/>
                  </a:schemeClr>
                </a:solidFill>
                <a:latin typeface="微软雅黑" pitchFamily="34" charset="-122"/>
                <a:ea typeface="微软雅黑" pitchFamily="34" charset="-122"/>
                <a:cs typeface="Arial" pitchFamily="34" charset="0"/>
              </a:rPr>
              <a:t>系统升级与扩容</a:t>
            </a:r>
            <a:endParaRPr lang="en-US" altLang="zh-CN" sz="1400" dirty="0" smtClean="0">
              <a:solidFill>
                <a:schemeClr val="tx2">
                  <a:lumMod val="95000"/>
                  <a:lumOff val="5000"/>
                </a:schemeClr>
              </a:solidFill>
              <a:latin typeface="微软雅黑" pitchFamily="34" charset="-122"/>
              <a:ea typeface="微软雅黑" pitchFamily="34" charset="-122"/>
              <a:cs typeface="Arial" pitchFamily="34" charset="0"/>
            </a:endParaRPr>
          </a:p>
          <a:p>
            <a:pPr marL="180975" indent="-180975">
              <a:lnSpc>
                <a:spcPct val="120000"/>
              </a:lnSpc>
              <a:spcBef>
                <a:spcPts val="300"/>
              </a:spcBef>
              <a:buClr>
                <a:schemeClr val="bg2"/>
              </a:buClr>
              <a:buFont typeface="Wingdings" pitchFamily="2" charset="2"/>
              <a:buChar char="n"/>
              <a:tabLst>
                <a:tab pos="180975" algn="l"/>
              </a:tabLst>
            </a:pPr>
            <a:r>
              <a:rPr lang="zh-CN" altLang="en-US" sz="1400" b="1" dirty="0" smtClean="0">
                <a:solidFill>
                  <a:srgbClr val="FD8F35"/>
                </a:solidFill>
                <a:latin typeface="微软雅黑" pitchFamily="34" charset="-122"/>
                <a:ea typeface="微软雅黑" pitchFamily="34" charset="-122"/>
                <a:cs typeface="Arial" pitchFamily="34" charset="0"/>
              </a:rPr>
              <a:t>增加服务币种：</a:t>
            </a:r>
            <a:r>
              <a:rPr lang="zh-CN" altLang="en-US" sz="1400" dirty="0" smtClean="0">
                <a:solidFill>
                  <a:schemeClr val="tx2">
                    <a:lumMod val="95000"/>
                    <a:lumOff val="5000"/>
                  </a:schemeClr>
                </a:solidFill>
                <a:latin typeface="微软雅黑" pitchFamily="34" charset="-122"/>
                <a:ea typeface="微软雅黑" pitchFamily="34" charset="-122"/>
                <a:cs typeface="Arial" pitchFamily="34" charset="0"/>
              </a:rPr>
              <a:t>除</a:t>
            </a:r>
            <a:r>
              <a:rPr lang="en-US" altLang="zh-CN" sz="1400" dirty="0" smtClean="0">
                <a:solidFill>
                  <a:schemeClr val="tx2">
                    <a:lumMod val="95000"/>
                    <a:lumOff val="5000"/>
                  </a:schemeClr>
                </a:solidFill>
                <a:latin typeface="微软雅黑" pitchFamily="34" charset="-122"/>
                <a:ea typeface="微软雅黑" pitchFamily="34" charset="-122"/>
                <a:cs typeface="Arial" pitchFamily="34" charset="0"/>
              </a:rPr>
              <a:t>9</a:t>
            </a:r>
            <a:r>
              <a:rPr lang="zh-CN" altLang="en-US" sz="1400" dirty="0" smtClean="0">
                <a:solidFill>
                  <a:schemeClr val="tx2">
                    <a:lumMod val="95000"/>
                    <a:lumOff val="5000"/>
                  </a:schemeClr>
                </a:solidFill>
                <a:latin typeface="微软雅黑" pitchFamily="34" charset="-122"/>
                <a:ea typeface="微软雅黑" pitchFamily="34" charset="-122"/>
                <a:cs typeface="Arial" pitchFamily="34" charset="0"/>
              </a:rPr>
              <a:t>种基础货</a:t>
            </a:r>
            <a:r>
              <a:rPr lang="zh-CN" altLang="en-US" sz="1400" smtClean="0">
                <a:solidFill>
                  <a:schemeClr val="tx2">
                    <a:lumMod val="95000"/>
                    <a:lumOff val="5000"/>
                  </a:schemeClr>
                </a:solidFill>
                <a:latin typeface="微软雅黑" pitchFamily="34" charset="-122"/>
                <a:ea typeface="微软雅黑" pitchFamily="34" charset="-122"/>
                <a:cs typeface="Arial" pitchFamily="34" charset="0"/>
              </a:rPr>
              <a:t>币</a:t>
            </a:r>
            <a:r>
              <a:rPr lang="zh-CN" altLang="en-US" sz="1400" smtClean="0">
                <a:solidFill>
                  <a:schemeClr val="tx2">
                    <a:lumMod val="95000"/>
                    <a:lumOff val="5000"/>
                  </a:schemeClr>
                </a:solidFill>
                <a:latin typeface="微软雅黑" pitchFamily="34" charset="-122"/>
                <a:ea typeface="微软雅黑" pitchFamily="34" charset="-122"/>
                <a:cs typeface="Arial" pitchFamily="34" charset="0"/>
              </a:rPr>
              <a:t>外，支持小币种如韩</a:t>
            </a:r>
            <a:r>
              <a:rPr lang="zh-CN" altLang="en-US" sz="1400" dirty="0" smtClean="0">
                <a:solidFill>
                  <a:schemeClr val="tx2">
                    <a:lumMod val="95000"/>
                    <a:lumOff val="5000"/>
                  </a:schemeClr>
                </a:solidFill>
                <a:latin typeface="微软雅黑" pitchFamily="34" charset="-122"/>
                <a:ea typeface="微软雅黑" pitchFamily="34" charset="-122"/>
                <a:cs typeface="Arial" pitchFamily="34" charset="0"/>
              </a:rPr>
              <a:t>元和纽币</a:t>
            </a:r>
            <a:endParaRPr lang="en-US" altLang="zh-CN" sz="1400" dirty="0" smtClean="0">
              <a:solidFill>
                <a:schemeClr val="tx2">
                  <a:lumMod val="95000"/>
                  <a:lumOff val="5000"/>
                </a:schemeClr>
              </a:solidFill>
              <a:latin typeface="微软雅黑" pitchFamily="34" charset="-122"/>
              <a:ea typeface="微软雅黑" pitchFamily="34" charset="-122"/>
              <a:cs typeface="Arial" pitchFamily="34" charset="0"/>
            </a:endParaRPr>
          </a:p>
          <a:p>
            <a:pPr marL="180975" indent="-180975">
              <a:lnSpc>
                <a:spcPct val="120000"/>
              </a:lnSpc>
              <a:spcBef>
                <a:spcPts val="300"/>
              </a:spcBef>
              <a:buClr>
                <a:schemeClr val="bg2"/>
              </a:buClr>
              <a:buFont typeface="Wingdings" pitchFamily="2" charset="2"/>
              <a:buChar char="n"/>
              <a:tabLst>
                <a:tab pos="180975" algn="l"/>
              </a:tabLst>
            </a:pPr>
            <a:r>
              <a:rPr lang="zh-CN" altLang="en-US" sz="1400" b="1" dirty="0" smtClean="0">
                <a:solidFill>
                  <a:srgbClr val="FD8F35"/>
                </a:solidFill>
                <a:latin typeface="微软雅黑" pitchFamily="34" charset="-122"/>
                <a:ea typeface="微软雅黑" pitchFamily="34" charset="-122"/>
                <a:cs typeface="Arial" pitchFamily="34" charset="0"/>
              </a:rPr>
              <a:t>更多报价模式选择：</a:t>
            </a:r>
            <a:r>
              <a:rPr lang="zh-CN" altLang="en-US" sz="1400" dirty="0" smtClean="0">
                <a:solidFill>
                  <a:schemeClr val="tx2">
                    <a:lumMod val="95000"/>
                    <a:lumOff val="5000"/>
                  </a:schemeClr>
                </a:solidFill>
                <a:latin typeface="微软雅黑" pitchFamily="34" charset="-122"/>
                <a:ea typeface="微软雅黑" pitchFamily="34" charset="-122"/>
                <a:cs typeface="Arial" pitchFamily="34" charset="0"/>
              </a:rPr>
              <a:t>实时汇率与一日一价</a:t>
            </a:r>
            <a:endParaRPr lang="en-US" altLang="zh-CN" sz="1400" dirty="0" smtClean="0">
              <a:solidFill>
                <a:schemeClr val="tx2">
                  <a:lumMod val="95000"/>
                  <a:lumOff val="5000"/>
                </a:schemeClr>
              </a:solidFill>
              <a:latin typeface="微软雅黑" pitchFamily="34" charset="-122"/>
              <a:ea typeface="微软雅黑" pitchFamily="34" charset="-122"/>
              <a:cs typeface="Arial" pitchFamily="34" charset="0"/>
            </a:endParaRPr>
          </a:p>
          <a:p>
            <a:pPr marL="180975" indent="-180975">
              <a:lnSpc>
                <a:spcPct val="120000"/>
              </a:lnSpc>
              <a:spcBef>
                <a:spcPts val="300"/>
              </a:spcBef>
              <a:buClr>
                <a:schemeClr val="bg2"/>
              </a:buClr>
              <a:buFont typeface="Wingdings" pitchFamily="2" charset="2"/>
              <a:buChar char="n"/>
              <a:tabLst>
                <a:tab pos="180975" algn="l"/>
              </a:tabLst>
            </a:pPr>
            <a:r>
              <a:rPr lang="zh-CN" altLang="en-US" sz="1400" b="1" dirty="0" smtClean="0">
                <a:solidFill>
                  <a:srgbClr val="FD8F35"/>
                </a:solidFill>
                <a:latin typeface="微软雅黑" pitchFamily="34" charset="-122"/>
                <a:ea typeface="微软雅黑" pitchFamily="34" charset="-122"/>
                <a:cs typeface="Arial" pitchFamily="34" charset="0"/>
              </a:rPr>
              <a:t>跨境人民币：</a:t>
            </a:r>
            <a:r>
              <a:rPr lang="zh-CN" altLang="en-US" sz="1400" dirty="0" smtClean="0">
                <a:solidFill>
                  <a:schemeClr val="tx2">
                    <a:lumMod val="95000"/>
                    <a:lumOff val="5000"/>
                  </a:schemeClr>
                </a:solidFill>
                <a:latin typeface="微软雅黑" pitchFamily="34" charset="-122"/>
                <a:ea typeface="微软雅黑" pitchFamily="34" charset="-122"/>
                <a:cs typeface="Arial" pitchFamily="34" charset="0"/>
              </a:rPr>
              <a:t>系统支持跨境</a:t>
            </a:r>
            <a:r>
              <a:rPr lang="en-US" altLang="zh-CN" sz="1400" dirty="0" smtClean="0">
                <a:solidFill>
                  <a:schemeClr val="tx2">
                    <a:lumMod val="95000"/>
                    <a:lumOff val="5000"/>
                  </a:schemeClr>
                </a:solidFill>
                <a:latin typeface="微软雅黑" pitchFamily="34" charset="-122"/>
                <a:ea typeface="微软雅黑" pitchFamily="34" charset="-122"/>
                <a:cs typeface="Arial" pitchFamily="34" charset="0"/>
              </a:rPr>
              <a:t>RMB</a:t>
            </a:r>
            <a:r>
              <a:rPr lang="zh-CN" altLang="en-US" sz="1400" dirty="0" smtClean="0">
                <a:solidFill>
                  <a:schemeClr val="tx2">
                    <a:lumMod val="95000"/>
                    <a:lumOff val="5000"/>
                  </a:schemeClr>
                </a:solidFill>
                <a:latin typeface="微软雅黑" pitchFamily="34" charset="-122"/>
                <a:ea typeface="微软雅黑" pitchFamily="34" charset="-122"/>
                <a:cs typeface="Arial" pitchFamily="34" charset="0"/>
              </a:rPr>
              <a:t>第三方支付功能</a:t>
            </a:r>
            <a:endParaRPr lang="zh-CN" altLang="en-US" sz="1400" dirty="0">
              <a:solidFill>
                <a:schemeClr val="tx2">
                  <a:lumMod val="95000"/>
                  <a:lumOff val="5000"/>
                </a:schemeClr>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3" y="6356352"/>
            <a:ext cx="2133600" cy="365125"/>
          </a:xfrm>
          <a:prstGeom prst="rect">
            <a:avLst/>
          </a:prstGeom>
        </p:spPr>
        <p:txBody>
          <a:bodyPr/>
          <a:lstStyle/>
          <a:p>
            <a:fld id="{EA5EAF73-851B-47F1-991E-E8CC63E7D7F4}" type="slidenum">
              <a:rPr lang="zh-CN" altLang="en-US" smtClean="0"/>
              <a:pPr/>
              <a:t>14</a:t>
            </a:fld>
            <a:endParaRPr lang="zh-CN" altLang="en-US"/>
          </a:p>
        </p:txBody>
      </p:sp>
      <p:grpSp>
        <p:nvGrpSpPr>
          <p:cNvPr id="2" name="组合 7"/>
          <p:cNvGrpSpPr/>
          <p:nvPr/>
        </p:nvGrpSpPr>
        <p:grpSpPr>
          <a:xfrm>
            <a:off x="513533" y="458442"/>
            <a:ext cx="7058842" cy="630832"/>
            <a:chOff x="513533" y="458442"/>
            <a:chExt cx="7058842" cy="630832"/>
          </a:xfrm>
        </p:grpSpPr>
        <p:sp>
          <p:nvSpPr>
            <p:cNvPr id="8"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smtClean="0">
                  <a:solidFill>
                    <a:schemeClr val="bg1">
                      <a:lumMod val="50000"/>
                    </a:schemeClr>
                  </a:solidFill>
                </a:rPr>
                <a:t>平安银行第三方支付公司其他业务</a:t>
              </a:r>
            </a:p>
          </p:txBody>
        </p:sp>
        <p:grpSp>
          <p:nvGrpSpPr>
            <p:cNvPr id="3" name="组合 23"/>
            <p:cNvGrpSpPr/>
            <p:nvPr/>
          </p:nvGrpSpPr>
          <p:grpSpPr>
            <a:xfrm>
              <a:off x="513533" y="458442"/>
              <a:ext cx="2325425" cy="573315"/>
              <a:chOff x="1255485" y="892628"/>
              <a:chExt cx="2325425" cy="573315"/>
            </a:xfrm>
          </p:grpSpPr>
          <p:cxnSp>
            <p:nvCxnSpPr>
              <p:cNvPr id="10" name="直接连接符 9"/>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14</a:t>
            </a:fld>
            <a:endParaRPr lang="zh-CN" altLang="en-US" sz="1300" b="1">
              <a:solidFill>
                <a:srgbClr val="FFFFFF"/>
              </a:solidFill>
              <a:latin typeface="微软雅黑" pitchFamily="34" charset="-122"/>
              <a:ea typeface="微软雅黑" pitchFamily="34" charset="-122"/>
            </a:endParaRPr>
          </a:p>
        </p:txBody>
      </p:sp>
      <p:grpSp>
        <p:nvGrpSpPr>
          <p:cNvPr id="5" name="组合 33"/>
          <p:cNvGrpSpPr/>
          <p:nvPr/>
        </p:nvGrpSpPr>
        <p:grpSpPr>
          <a:xfrm>
            <a:off x="568250" y="1103334"/>
            <a:ext cx="8272369" cy="4693150"/>
            <a:chOff x="279494" y="1135418"/>
            <a:chExt cx="8272369" cy="4693150"/>
          </a:xfrm>
        </p:grpSpPr>
        <p:sp>
          <p:nvSpPr>
            <p:cNvPr id="19" name="AutoShape 38"/>
            <p:cNvSpPr>
              <a:spLocks noChangeArrowheads="1"/>
            </p:cNvSpPr>
            <p:nvPr/>
          </p:nvSpPr>
          <p:spPr bwMode="auto">
            <a:xfrm>
              <a:off x="793132" y="1135418"/>
              <a:ext cx="3642692" cy="2746775"/>
            </a:xfrm>
            <a:prstGeom prst="roundRect">
              <a:avLst>
                <a:gd name="adj" fmla="val 5657"/>
              </a:avLst>
            </a:prstGeom>
            <a:noFill/>
            <a:ln w="12700" algn="ctr">
              <a:solidFill>
                <a:srgbClr val="F8A764">
                  <a:alpha val="58823"/>
                </a:srgbClr>
              </a:solidFill>
              <a:prstDash val="sysDash"/>
              <a:round/>
              <a:headEnd/>
              <a:tailEnd/>
            </a:ln>
          </p:spPr>
          <p:txBody>
            <a:bodyPr/>
            <a:lstStyle/>
            <a:p>
              <a:pPr algn="l" fontAlgn="t">
                <a:lnSpc>
                  <a:spcPct val="150000"/>
                </a:lnSpc>
                <a:defRPr/>
              </a:pPr>
              <a:r>
                <a:rPr lang="zh-CN" altLang="en-US" sz="1400" b="1" dirty="0" smtClean="0">
                  <a:latin typeface="微软雅黑" pitchFamily="34" charset="-122"/>
                  <a:ea typeface="微软雅黑" pitchFamily="34" charset="-122"/>
                </a:rPr>
                <a:t>产品服务：</a:t>
              </a:r>
              <a:endParaRPr lang="en-US" altLang="zh-CN" sz="1400" b="1" dirty="0" smtClean="0">
                <a:latin typeface="微软雅黑" pitchFamily="34" charset="-122"/>
                <a:ea typeface="微软雅黑" pitchFamily="34" charset="-122"/>
              </a:endParaRPr>
            </a:p>
            <a:p>
              <a:pPr algn="l" fontAlgn="t">
                <a:lnSpc>
                  <a:spcPct val="150000"/>
                </a:lnSpc>
                <a:buClr>
                  <a:srgbClr val="FD8F35"/>
                </a:buClr>
                <a:buFont typeface="Wingdings" pitchFamily="2" charset="2"/>
                <a:buChar char="n"/>
                <a:defRPr/>
              </a:pPr>
              <a:r>
                <a:rPr lang="zh-CN" altLang="en-US" sz="1400" dirty="0" smtClean="0">
                  <a:latin typeface="微软雅黑" pitchFamily="34" charset="-122"/>
                  <a:ea typeface="微软雅黑" pitchFamily="34" charset="-122"/>
                </a:rPr>
                <a:t>本行</a:t>
              </a:r>
              <a:r>
                <a:rPr lang="en-US" altLang="zh-CN" sz="1400" dirty="0" smtClean="0">
                  <a:latin typeface="微软雅黑" pitchFamily="34" charset="-122"/>
                  <a:ea typeface="微软雅黑" pitchFamily="34" charset="-122"/>
                </a:rPr>
                <a:t>B2B</a:t>
              </a:r>
              <a:r>
                <a:rPr lang="zh-CN" altLang="en-US" sz="1400" dirty="0" smtClean="0">
                  <a:latin typeface="微软雅黑" pitchFamily="34" charset="-122"/>
                  <a:ea typeface="微软雅黑" pitchFamily="34" charset="-122"/>
                </a:rPr>
                <a:t>企业在线支付服务</a:t>
              </a:r>
              <a:endParaRPr lang="en-US" altLang="zh-CN" sz="1400" dirty="0" smtClean="0">
                <a:latin typeface="微软雅黑" pitchFamily="34" charset="-122"/>
                <a:ea typeface="微软雅黑" pitchFamily="34" charset="-122"/>
              </a:endParaRPr>
            </a:p>
            <a:p>
              <a:pPr algn="l" fontAlgn="t">
                <a:lnSpc>
                  <a:spcPct val="150000"/>
                </a:lnSpc>
                <a:buClr>
                  <a:srgbClr val="FD8F35"/>
                </a:buClr>
                <a:buFont typeface="Wingdings" pitchFamily="2" charset="2"/>
                <a:buChar char="n"/>
                <a:defRPr/>
              </a:pPr>
              <a:r>
                <a:rPr lang="zh-CN" altLang="en-US" sz="1400" dirty="0" smtClean="0">
                  <a:latin typeface="微软雅黑" pitchFamily="34" charset="-122"/>
                  <a:ea typeface="微软雅黑" pitchFamily="34" charset="-122"/>
                </a:rPr>
                <a:t>本行</a:t>
              </a:r>
              <a:r>
                <a:rPr lang="en-US" altLang="zh-CN" sz="1400" dirty="0" smtClean="0">
                  <a:latin typeface="微软雅黑" pitchFamily="34" charset="-122"/>
                  <a:ea typeface="微软雅黑" pitchFamily="34" charset="-122"/>
                </a:rPr>
                <a:t>B2C</a:t>
              </a:r>
              <a:r>
                <a:rPr lang="zh-CN" altLang="en-US" sz="1400" dirty="0" smtClean="0">
                  <a:latin typeface="微软雅黑" pitchFamily="34" charset="-122"/>
                  <a:ea typeface="微软雅黑" pitchFamily="34" charset="-122"/>
                </a:rPr>
                <a:t>个人在线支付服务</a:t>
              </a:r>
              <a:endParaRPr lang="en-US" altLang="zh-CN" sz="1400" dirty="0" smtClean="0">
                <a:latin typeface="微软雅黑" pitchFamily="34" charset="-122"/>
                <a:ea typeface="微软雅黑" pitchFamily="34" charset="-122"/>
              </a:endParaRPr>
            </a:p>
            <a:p>
              <a:pPr algn="l" fontAlgn="t">
                <a:lnSpc>
                  <a:spcPct val="150000"/>
                </a:lnSpc>
                <a:buClr>
                  <a:srgbClr val="FD8F35"/>
                </a:buClr>
                <a:buFont typeface="Wingdings" pitchFamily="2" charset="2"/>
                <a:buChar char="n"/>
                <a:defRPr/>
              </a:pPr>
              <a:r>
                <a:rPr lang="zh-CN" altLang="en-US" sz="1400" dirty="0" smtClean="0">
                  <a:latin typeface="微软雅黑" pitchFamily="34" charset="-122"/>
                  <a:ea typeface="微软雅黑" pitchFamily="34" charset="-122"/>
                </a:rPr>
                <a:t>客户人民币备付金监管服务</a:t>
              </a:r>
              <a:endParaRPr lang="en-US" altLang="zh-CN" sz="1400" dirty="0" smtClean="0">
                <a:latin typeface="微软雅黑" pitchFamily="34" charset="-122"/>
                <a:ea typeface="微软雅黑" pitchFamily="34" charset="-122"/>
              </a:endParaRPr>
            </a:p>
            <a:p>
              <a:pPr algn="l" fontAlgn="t">
                <a:lnSpc>
                  <a:spcPct val="150000"/>
                </a:lnSpc>
                <a:buClr>
                  <a:srgbClr val="FD8F35"/>
                </a:buClr>
                <a:buFont typeface="Wingdings" pitchFamily="2" charset="2"/>
                <a:buChar char="n"/>
                <a:defRPr/>
              </a:pPr>
              <a:r>
                <a:rPr lang="zh-CN" altLang="en-US" sz="1400" dirty="0" smtClean="0">
                  <a:latin typeface="微软雅黑" pitchFamily="34" charset="-122"/>
                  <a:ea typeface="微软雅黑" pitchFamily="34" charset="-122"/>
                </a:rPr>
                <a:t>客户人民币备付金清分服务</a:t>
              </a:r>
              <a:endParaRPr lang="en-US" altLang="zh-CN" sz="1400" dirty="0" smtClean="0">
                <a:latin typeface="微软雅黑" pitchFamily="34" charset="-122"/>
                <a:ea typeface="微软雅黑" pitchFamily="34" charset="-122"/>
              </a:endParaRPr>
            </a:p>
            <a:p>
              <a:pPr algn="l" fontAlgn="t">
                <a:lnSpc>
                  <a:spcPct val="150000"/>
                </a:lnSpc>
                <a:buClr>
                  <a:srgbClr val="FD8F35"/>
                </a:buClr>
                <a:buFont typeface="Wingdings" pitchFamily="2" charset="2"/>
                <a:buChar char="n"/>
                <a:defRPr/>
              </a:pPr>
              <a:r>
                <a:rPr lang="zh-CN" altLang="en-US" sz="1400" dirty="0" smtClean="0">
                  <a:latin typeface="微软雅黑" pitchFamily="34" charset="-122"/>
                  <a:ea typeface="微软雅黑" pitchFamily="34" charset="-122"/>
                </a:rPr>
                <a:t>预付卡资金监管服务</a:t>
              </a:r>
              <a:endParaRPr lang="en-US" altLang="zh-CN" sz="1400" dirty="0" smtClean="0">
                <a:latin typeface="微软雅黑" pitchFamily="34" charset="-122"/>
                <a:ea typeface="微软雅黑" pitchFamily="34" charset="-122"/>
              </a:endParaRPr>
            </a:p>
            <a:p>
              <a:pPr algn="l" fontAlgn="t">
                <a:lnSpc>
                  <a:spcPct val="150000"/>
                </a:lnSpc>
                <a:buClr>
                  <a:srgbClr val="FD8F35"/>
                </a:buClr>
                <a:buFont typeface="Wingdings" pitchFamily="2" charset="2"/>
                <a:buChar char="n"/>
                <a:defRPr/>
              </a:pPr>
              <a:r>
                <a:rPr lang="zh-CN" altLang="en-US" sz="1400" dirty="0" smtClean="0">
                  <a:latin typeface="微软雅黑" pitchFamily="34" charset="-122"/>
                  <a:ea typeface="微软雅黑" pitchFamily="34" charset="-122"/>
                </a:rPr>
                <a:t>本代本、本代他</a:t>
              </a:r>
              <a:r>
                <a:rPr lang="zh-CN" altLang="en-US" sz="1400" smtClean="0">
                  <a:latin typeface="微软雅黑" pitchFamily="34" charset="-122"/>
                  <a:ea typeface="微软雅黑" pitchFamily="34" charset="-122"/>
                </a:rPr>
                <a:t>服务</a:t>
              </a:r>
              <a:endParaRPr lang="en-US" altLang="zh-CN" sz="1400" dirty="0" smtClean="0">
                <a:latin typeface="微软雅黑" pitchFamily="34" charset="-122"/>
                <a:ea typeface="微软雅黑" pitchFamily="34" charset="-122"/>
              </a:endParaRPr>
            </a:p>
          </p:txBody>
        </p:sp>
        <p:sp>
          <p:nvSpPr>
            <p:cNvPr id="28" name="AutoShape 38"/>
            <p:cNvSpPr>
              <a:spLocks noChangeArrowheads="1"/>
            </p:cNvSpPr>
            <p:nvPr/>
          </p:nvSpPr>
          <p:spPr bwMode="auto">
            <a:xfrm>
              <a:off x="4951463" y="1844844"/>
              <a:ext cx="3600400" cy="3240001"/>
            </a:xfrm>
            <a:prstGeom prst="roundRect">
              <a:avLst>
                <a:gd name="adj" fmla="val 5657"/>
              </a:avLst>
            </a:prstGeom>
            <a:noFill/>
            <a:ln w="12700" algn="ctr">
              <a:solidFill>
                <a:srgbClr val="F8A764">
                  <a:alpha val="58823"/>
                </a:srgbClr>
              </a:solidFill>
              <a:prstDash val="sysDash"/>
              <a:round/>
              <a:headEnd/>
              <a:tailEnd/>
            </a:ln>
          </p:spPr>
          <p:txBody>
            <a:bodyPr anchor="ctr"/>
            <a:lstStyle/>
            <a:p>
              <a:pPr fontAlgn="t">
                <a:lnSpc>
                  <a:spcPct val="150000"/>
                </a:lnSpc>
                <a:defRPr/>
              </a:pPr>
              <a:r>
                <a:rPr lang="zh-CN" altLang="en-US" sz="1400" smtClean="0">
                  <a:latin typeface="微软雅黑" pitchFamily="34" charset="-122"/>
                  <a:ea typeface="微软雅黑" pitchFamily="34" charset="-122"/>
                </a:rPr>
                <a:t>       平</a:t>
              </a:r>
              <a:r>
                <a:rPr lang="zh-CN" altLang="en-US" sz="1400" dirty="0" smtClean="0">
                  <a:latin typeface="微软雅黑" pitchFamily="34" charset="-122"/>
                  <a:ea typeface="微软雅黑" pitchFamily="34" charset="-122"/>
                </a:rPr>
                <a:t>安银行已为支付宝、财付通、苏宁易付宝、汇付天下、通联支付、快钱、中金支付、国付宝、富友等支付公司在内的</a:t>
              </a:r>
              <a:r>
                <a:rPr lang="en-US" altLang="zh-CN" sz="1400" dirty="0" smtClean="0">
                  <a:latin typeface="微软雅黑" pitchFamily="34" charset="-122"/>
                  <a:ea typeface="微软雅黑" pitchFamily="34" charset="-122"/>
                </a:rPr>
                <a:t>40</a:t>
              </a:r>
              <a:r>
                <a:rPr lang="zh-CN" altLang="en-US" sz="1400" dirty="0" smtClean="0">
                  <a:latin typeface="微软雅黑" pitchFamily="34" charset="-122"/>
                  <a:ea typeface="微软雅黑" pitchFamily="34" charset="-122"/>
                </a:rPr>
                <a:t>多家第三方支付公司提供了人民币支付及资金配套服务。</a:t>
              </a:r>
              <a:endParaRPr lang="en-US" altLang="zh-CN" sz="1400" dirty="0" smtClean="0">
                <a:latin typeface="微软雅黑" pitchFamily="34" charset="-122"/>
                <a:ea typeface="微软雅黑" pitchFamily="34" charset="-122"/>
              </a:endParaRPr>
            </a:p>
            <a:p>
              <a:pPr fontAlgn="t">
                <a:lnSpc>
                  <a:spcPct val="150000"/>
                </a:lnSpc>
                <a:defRPr/>
              </a:pPr>
              <a:endParaRPr lang="zh-CN" altLang="en-US" sz="1400" b="1" dirty="0" smtClean="0">
                <a:latin typeface="微软雅黑" pitchFamily="34" charset="-122"/>
                <a:ea typeface="微软雅黑" pitchFamily="34" charset="-122"/>
              </a:endParaRPr>
            </a:p>
            <a:p>
              <a:pPr eaLnBrk="1" fontAlgn="t" hangingPunct="1">
                <a:lnSpc>
                  <a:spcPct val="150000"/>
                </a:lnSpc>
                <a:defRPr/>
              </a:pPr>
              <a:endParaRPr lang="en-US" altLang="zh-CN" sz="1400" b="1" dirty="0" smtClean="0">
                <a:latin typeface="微软雅黑" pitchFamily="34" charset="-122"/>
                <a:ea typeface="微软雅黑" pitchFamily="34" charset="-122"/>
              </a:endParaRPr>
            </a:p>
          </p:txBody>
        </p:sp>
        <p:sp>
          <p:nvSpPr>
            <p:cNvPr id="29" name="AutoShape 38"/>
            <p:cNvSpPr>
              <a:spLocks noChangeArrowheads="1"/>
            </p:cNvSpPr>
            <p:nvPr/>
          </p:nvSpPr>
          <p:spPr bwMode="auto">
            <a:xfrm>
              <a:off x="279494" y="1844845"/>
              <a:ext cx="540000" cy="3240000"/>
            </a:xfrm>
            <a:prstGeom prst="roundRect">
              <a:avLst>
                <a:gd name="adj" fmla="val 5657"/>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银</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行</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可</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为</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支</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付</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公</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司</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提</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供</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的</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服</a:t>
              </a:r>
              <a:endParaRPr lang="en-US" altLang="zh-CN" sz="1400" kern="0" smtClean="0">
                <a:solidFill>
                  <a:srgbClr val="000000"/>
                </a:solidFill>
                <a:latin typeface="微软雅黑" pitchFamily="34" charset="-122"/>
                <a:ea typeface="微软雅黑" pitchFamily="34" charset="-122"/>
              </a:endParaRPr>
            </a:p>
            <a:p>
              <a:pPr marL="342900" lvl="0" indent="-342900" algn="ctr" defTabSz="912813" fontAlgn="auto">
                <a:spcAft>
                  <a:spcPts val="0"/>
                </a:spcAft>
              </a:pPr>
              <a:r>
                <a:rPr lang="zh-CN" altLang="en-US" sz="1400" kern="0" smtClean="0">
                  <a:solidFill>
                    <a:srgbClr val="000000"/>
                  </a:solidFill>
                  <a:latin typeface="微软雅黑" pitchFamily="34" charset="-122"/>
                  <a:ea typeface="微软雅黑" pitchFamily="34" charset="-122"/>
                </a:rPr>
                <a:t>务</a:t>
              </a:r>
              <a:endParaRPr lang="zh-CN" altLang="en-US" sz="1400" kern="0" dirty="0" smtClean="0">
                <a:solidFill>
                  <a:srgbClr val="000000"/>
                </a:solidFill>
                <a:latin typeface="微软雅黑" pitchFamily="34" charset="-122"/>
                <a:ea typeface="微软雅黑" pitchFamily="34" charset="-122"/>
              </a:endParaRPr>
            </a:p>
          </p:txBody>
        </p:sp>
        <p:sp>
          <p:nvSpPr>
            <p:cNvPr id="30" name="AutoShape 38"/>
            <p:cNvSpPr>
              <a:spLocks noChangeArrowheads="1"/>
            </p:cNvSpPr>
            <p:nvPr/>
          </p:nvSpPr>
          <p:spPr bwMode="auto">
            <a:xfrm>
              <a:off x="4467908" y="1844845"/>
              <a:ext cx="540000" cy="3240000"/>
            </a:xfrm>
            <a:prstGeom prst="roundRect">
              <a:avLst>
                <a:gd name="adj" fmla="val 5657"/>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indent="-342900" algn="ctr" defTabSz="912813" eaLnBrk="1" fontAlgn="auto" hangingPunct="1">
                <a:spcAft>
                  <a:spcPts val="0"/>
                </a:spcAft>
              </a:pPr>
              <a:r>
                <a:rPr lang="zh-CN" altLang="en-US" sz="1400" kern="0" smtClean="0">
                  <a:solidFill>
                    <a:srgbClr val="000000"/>
                  </a:solidFill>
                  <a:latin typeface="微软雅黑" pitchFamily="34" charset="-122"/>
                  <a:ea typeface="微软雅黑" pitchFamily="34" charset="-122"/>
                </a:rPr>
                <a:t>已</a:t>
              </a:r>
              <a:endParaRPr lang="en-US" altLang="zh-CN" sz="1400" kern="0" smtClean="0">
                <a:solidFill>
                  <a:srgbClr val="000000"/>
                </a:solidFill>
                <a:latin typeface="微软雅黑" pitchFamily="34" charset="-122"/>
                <a:ea typeface="微软雅黑" pitchFamily="34" charset="-122"/>
              </a:endParaRPr>
            </a:p>
            <a:p>
              <a:pPr marL="342900" indent="-342900" algn="ctr" defTabSz="912813" eaLnBrk="1" fontAlgn="auto" hangingPunct="1">
                <a:spcAft>
                  <a:spcPts val="0"/>
                </a:spcAft>
              </a:pPr>
              <a:r>
                <a:rPr lang="zh-CN" altLang="en-US" sz="1400" kern="0" smtClean="0">
                  <a:solidFill>
                    <a:srgbClr val="000000"/>
                  </a:solidFill>
                  <a:latin typeface="微软雅黑" pitchFamily="34" charset="-122"/>
                  <a:ea typeface="微软雅黑" pitchFamily="34" charset="-122"/>
                </a:rPr>
                <a:t>成</a:t>
              </a:r>
              <a:endParaRPr lang="en-US" altLang="zh-CN" sz="1400" kern="0" smtClean="0">
                <a:solidFill>
                  <a:srgbClr val="000000"/>
                </a:solidFill>
                <a:latin typeface="微软雅黑" pitchFamily="34" charset="-122"/>
                <a:ea typeface="微软雅黑" pitchFamily="34" charset="-122"/>
              </a:endParaRPr>
            </a:p>
            <a:p>
              <a:pPr marL="342900" indent="-342900" algn="ctr" defTabSz="912813" eaLnBrk="1" fontAlgn="auto" hangingPunct="1">
                <a:spcAft>
                  <a:spcPts val="0"/>
                </a:spcAft>
              </a:pPr>
              <a:r>
                <a:rPr lang="zh-CN" altLang="en-US" sz="1400" kern="0" smtClean="0">
                  <a:solidFill>
                    <a:srgbClr val="000000"/>
                  </a:solidFill>
                  <a:latin typeface="微软雅黑" pitchFamily="34" charset="-122"/>
                  <a:ea typeface="微软雅黑" pitchFamily="34" charset="-122"/>
                </a:rPr>
                <a:t>功</a:t>
              </a:r>
              <a:endParaRPr lang="en-US" altLang="zh-CN" sz="1400" kern="0" smtClean="0">
                <a:solidFill>
                  <a:srgbClr val="000000"/>
                </a:solidFill>
                <a:latin typeface="微软雅黑" pitchFamily="34" charset="-122"/>
                <a:ea typeface="微软雅黑" pitchFamily="34" charset="-122"/>
              </a:endParaRPr>
            </a:p>
            <a:p>
              <a:pPr marL="342900" indent="-342900" algn="ctr" defTabSz="912813" eaLnBrk="1" fontAlgn="auto" hangingPunct="1">
                <a:spcAft>
                  <a:spcPts val="0"/>
                </a:spcAft>
              </a:pPr>
              <a:r>
                <a:rPr lang="zh-CN" altLang="en-US" sz="1400" kern="0" smtClean="0">
                  <a:solidFill>
                    <a:srgbClr val="000000"/>
                  </a:solidFill>
                  <a:latin typeface="微软雅黑" pitchFamily="34" charset="-122"/>
                  <a:ea typeface="微软雅黑" pitchFamily="34" charset="-122"/>
                </a:rPr>
                <a:t>合</a:t>
              </a:r>
              <a:endParaRPr lang="en-US" altLang="zh-CN" sz="1400" kern="0" smtClean="0">
                <a:solidFill>
                  <a:srgbClr val="000000"/>
                </a:solidFill>
                <a:latin typeface="微软雅黑" pitchFamily="34" charset="-122"/>
                <a:ea typeface="微软雅黑" pitchFamily="34" charset="-122"/>
              </a:endParaRPr>
            </a:p>
            <a:p>
              <a:pPr marL="342900" indent="-342900" algn="ctr" defTabSz="912813" eaLnBrk="1" fontAlgn="auto" hangingPunct="1">
                <a:spcAft>
                  <a:spcPts val="0"/>
                </a:spcAft>
              </a:pPr>
              <a:r>
                <a:rPr lang="zh-CN" altLang="en-US" sz="1400" kern="0" smtClean="0">
                  <a:solidFill>
                    <a:srgbClr val="000000"/>
                  </a:solidFill>
                  <a:latin typeface="微软雅黑" pitchFamily="34" charset="-122"/>
                  <a:ea typeface="微软雅黑" pitchFamily="34" charset="-122"/>
                </a:rPr>
                <a:t>作</a:t>
              </a:r>
              <a:endParaRPr lang="en-US" altLang="zh-CN" sz="1400" kern="0" smtClean="0">
                <a:solidFill>
                  <a:srgbClr val="000000"/>
                </a:solidFill>
                <a:latin typeface="微软雅黑" pitchFamily="34" charset="-122"/>
                <a:ea typeface="微软雅黑" pitchFamily="34" charset="-122"/>
              </a:endParaRPr>
            </a:p>
            <a:p>
              <a:pPr marL="342900" indent="-342900" algn="ctr" defTabSz="912813" eaLnBrk="1" fontAlgn="auto" hangingPunct="1">
                <a:spcAft>
                  <a:spcPts val="0"/>
                </a:spcAft>
              </a:pPr>
              <a:r>
                <a:rPr lang="zh-CN" altLang="en-US" sz="1400" kern="0" smtClean="0">
                  <a:solidFill>
                    <a:srgbClr val="000000"/>
                  </a:solidFill>
                  <a:latin typeface="微软雅黑" pitchFamily="34" charset="-122"/>
                  <a:ea typeface="微软雅黑" pitchFamily="34" charset="-122"/>
                </a:rPr>
                <a:t>客</a:t>
              </a:r>
              <a:endParaRPr lang="en-US" altLang="zh-CN" sz="1400" kern="0" smtClean="0">
                <a:solidFill>
                  <a:srgbClr val="000000"/>
                </a:solidFill>
                <a:latin typeface="微软雅黑" pitchFamily="34" charset="-122"/>
                <a:ea typeface="微软雅黑" pitchFamily="34" charset="-122"/>
              </a:endParaRPr>
            </a:p>
            <a:p>
              <a:pPr marL="342900" indent="-342900" algn="ctr" defTabSz="912813" eaLnBrk="1" fontAlgn="auto" hangingPunct="1">
                <a:spcAft>
                  <a:spcPts val="0"/>
                </a:spcAft>
              </a:pPr>
              <a:r>
                <a:rPr lang="zh-CN" altLang="en-US" sz="1400" kern="0" smtClean="0">
                  <a:solidFill>
                    <a:srgbClr val="000000"/>
                  </a:solidFill>
                  <a:latin typeface="微软雅黑" pitchFamily="34" charset="-122"/>
                  <a:ea typeface="微软雅黑" pitchFamily="34" charset="-122"/>
                </a:rPr>
                <a:t>户</a:t>
              </a:r>
              <a:endParaRPr lang="zh-CN" altLang="en-US" sz="1400" kern="0" dirty="0" smtClean="0">
                <a:solidFill>
                  <a:srgbClr val="000000"/>
                </a:solidFill>
                <a:latin typeface="微软雅黑" pitchFamily="34" charset="-122"/>
                <a:ea typeface="微软雅黑" pitchFamily="34" charset="-122"/>
              </a:endParaRPr>
            </a:p>
          </p:txBody>
        </p:sp>
        <p:sp>
          <p:nvSpPr>
            <p:cNvPr id="32" name="AutoShape 38"/>
            <p:cNvSpPr>
              <a:spLocks noChangeArrowheads="1"/>
            </p:cNvSpPr>
            <p:nvPr/>
          </p:nvSpPr>
          <p:spPr bwMode="auto">
            <a:xfrm>
              <a:off x="793132" y="3882193"/>
              <a:ext cx="3674776" cy="1946375"/>
            </a:xfrm>
            <a:prstGeom prst="roundRect">
              <a:avLst>
                <a:gd name="adj" fmla="val 5657"/>
              </a:avLst>
            </a:prstGeom>
            <a:noFill/>
            <a:ln w="12700" algn="ctr">
              <a:solidFill>
                <a:srgbClr val="F8A764">
                  <a:alpha val="58823"/>
                </a:srgbClr>
              </a:solidFill>
              <a:prstDash val="sysDash"/>
              <a:round/>
              <a:headEnd/>
              <a:tailEnd/>
            </a:ln>
          </p:spPr>
          <p:txBody>
            <a:bodyPr/>
            <a:lstStyle/>
            <a:p>
              <a:pPr fontAlgn="t">
                <a:lnSpc>
                  <a:spcPct val="150000"/>
                </a:lnSpc>
                <a:defRPr/>
              </a:pPr>
              <a:r>
                <a:rPr lang="zh-CN" altLang="en-US" sz="1400" b="1" dirty="0" smtClean="0">
                  <a:latin typeface="微软雅黑" pitchFamily="34" charset="-122"/>
                  <a:ea typeface="微软雅黑" pitchFamily="34" charset="-122"/>
                </a:rPr>
                <a:t>综合服务：</a:t>
              </a:r>
              <a:endParaRPr lang="en-US" altLang="zh-CN" sz="1400" b="1" dirty="0" smtClean="0">
                <a:latin typeface="微软雅黑" pitchFamily="34" charset="-122"/>
                <a:ea typeface="微软雅黑" pitchFamily="34" charset="-122"/>
              </a:endParaRPr>
            </a:p>
            <a:p>
              <a:pPr fontAlgn="t">
                <a:lnSpc>
                  <a:spcPct val="150000"/>
                </a:lnSpc>
                <a:buClr>
                  <a:srgbClr val="FD8F35"/>
                </a:buClr>
                <a:buFont typeface="Wingdings" pitchFamily="2" charset="2"/>
                <a:buChar char="n"/>
                <a:defRPr/>
              </a:pPr>
              <a:r>
                <a:rPr lang="zh-CN" altLang="en-US" sz="1400" dirty="0" smtClean="0">
                  <a:latin typeface="微软雅黑" pitchFamily="34" charset="-122"/>
                  <a:ea typeface="微软雅黑" pitchFamily="34" charset="-122"/>
                </a:rPr>
                <a:t>跨境电商平台推荐，合作共赢</a:t>
              </a:r>
              <a:endParaRPr lang="en-US" altLang="zh-CN" sz="1400" dirty="0" smtClean="0">
                <a:latin typeface="微软雅黑" pitchFamily="34" charset="-122"/>
                <a:ea typeface="微软雅黑" pitchFamily="34" charset="-122"/>
              </a:endParaRPr>
            </a:p>
            <a:p>
              <a:pPr fontAlgn="t">
                <a:lnSpc>
                  <a:spcPct val="150000"/>
                </a:lnSpc>
                <a:buClr>
                  <a:srgbClr val="FD8F35"/>
                </a:buClr>
                <a:buFont typeface="Wingdings" pitchFamily="2" charset="2"/>
                <a:buChar char="n"/>
                <a:defRPr/>
              </a:pPr>
              <a:r>
                <a:rPr lang="zh-CN" altLang="en-US" sz="1400" dirty="0" smtClean="0">
                  <a:latin typeface="微软雅黑" pitchFamily="34" charset="-122"/>
                  <a:ea typeface="微软雅黑" pitchFamily="34" charset="-122"/>
                </a:rPr>
                <a:t>消费积分互通</a:t>
              </a:r>
              <a:endParaRPr lang="en-US" altLang="zh-CN" sz="1400" dirty="0" smtClean="0">
                <a:latin typeface="微软雅黑" pitchFamily="34" charset="-122"/>
                <a:ea typeface="微软雅黑" pitchFamily="34" charset="-122"/>
              </a:endParaRPr>
            </a:p>
            <a:p>
              <a:pPr fontAlgn="t">
                <a:lnSpc>
                  <a:spcPct val="150000"/>
                </a:lnSpc>
                <a:buClr>
                  <a:srgbClr val="FD8F35"/>
                </a:buClr>
                <a:buFont typeface="Wingdings" pitchFamily="2" charset="2"/>
                <a:buChar char="n"/>
                <a:defRPr/>
              </a:pPr>
              <a:r>
                <a:rPr lang="en-US" altLang="zh-CN" sz="1400" dirty="0" smtClean="0">
                  <a:latin typeface="微软雅黑" pitchFamily="34" charset="-122"/>
                  <a:ea typeface="微软雅黑" pitchFamily="34" charset="-122"/>
                </a:rPr>
                <a:t>B2B</a:t>
              </a:r>
              <a:r>
                <a:rPr lang="zh-CN" altLang="en-US" sz="1400" dirty="0" smtClean="0">
                  <a:latin typeface="微软雅黑" pitchFamily="34" charset="-122"/>
                  <a:ea typeface="微软雅黑" pitchFamily="34" charset="-122"/>
                </a:rPr>
                <a:t>商户网络融资服务</a:t>
              </a:r>
              <a:endParaRPr lang="en-US" altLang="zh-CN" sz="1400" dirty="0" smtClean="0">
                <a:latin typeface="微软雅黑" pitchFamily="34" charset="-122"/>
                <a:ea typeface="微软雅黑" pitchFamily="34" charset="-122"/>
              </a:endParaRPr>
            </a:p>
            <a:p>
              <a:pPr fontAlgn="t">
                <a:lnSpc>
                  <a:spcPct val="150000"/>
                </a:lnSpc>
                <a:buClr>
                  <a:srgbClr val="FD8F35"/>
                </a:buClr>
                <a:buFont typeface="Wingdings" pitchFamily="2" charset="2"/>
                <a:buChar char="n"/>
                <a:defRPr/>
              </a:pPr>
              <a:r>
                <a:rPr lang="zh-CN" altLang="en-US" sz="1400" dirty="0" smtClean="0">
                  <a:latin typeface="微软雅黑" pitchFamily="34" charset="-122"/>
                  <a:ea typeface="微软雅黑" pitchFamily="34" charset="-122"/>
                </a:rPr>
                <a:t>透支贷款</a:t>
              </a:r>
              <a:endParaRPr lang="en-US" altLang="zh-CN" sz="1400" dirty="0" smtClean="0">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9" descr="P1"/>
          <p:cNvPicPr>
            <a:picLocks noChangeAspect="1" noChangeArrowheads="1"/>
          </p:cNvPicPr>
          <p:nvPr/>
        </p:nvPicPr>
        <p:blipFill>
          <a:blip r:embed="rId2" cstate="print"/>
          <a:srcRect b="8820"/>
          <a:stretch>
            <a:fillRect/>
          </a:stretch>
        </p:blipFill>
        <p:spPr bwMode="auto">
          <a:xfrm>
            <a:off x="-3175" y="0"/>
            <a:ext cx="9150350" cy="5908675"/>
          </a:xfrm>
          <a:prstGeom prst="rect">
            <a:avLst/>
          </a:prstGeom>
          <a:noFill/>
          <a:ln w="9525">
            <a:noFill/>
            <a:miter lim="800000"/>
            <a:headEnd/>
            <a:tailEnd/>
          </a:ln>
        </p:spPr>
      </p:pic>
      <p:sp>
        <p:nvSpPr>
          <p:cNvPr id="8196" name="Rectangle 21"/>
          <p:cNvSpPr>
            <a:spLocks noChangeArrowheads="1"/>
          </p:cNvSpPr>
          <p:nvPr/>
        </p:nvSpPr>
        <p:spPr bwMode="auto">
          <a:xfrm>
            <a:off x="3492500" y="2625725"/>
            <a:ext cx="2232025" cy="1163638"/>
          </a:xfrm>
          <a:prstGeom prst="rect">
            <a:avLst/>
          </a:prstGeom>
          <a:noFill/>
          <a:ln w="9525">
            <a:noFill/>
            <a:miter lim="800000"/>
            <a:headEnd/>
            <a:tailEnd/>
          </a:ln>
        </p:spPr>
        <p:txBody>
          <a:bodyPr lIns="0" tIns="0" rIns="0"/>
          <a:lstStyle/>
          <a:p>
            <a:pPr eaLnBrk="0" hangingPunct="0"/>
            <a:r>
              <a:rPr lang="zh-CN" altLang="en-US" sz="4400" b="1">
                <a:solidFill>
                  <a:schemeClr val="bg1"/>
                </a:solidFill>
                <a:latin typeface="微软雅黑" pitchFamily="34" charset="-122"/>
                <a:ea typeface="微软雅黑" pitchFamily="34" charset="-122"/>
                <a:cs typeface="方正黑体简体"/>
              </a:rPr>
              <a:t>谢 谢</a:t>
            </a:r>
            <a:r>
              <a:rPr lang="en-US" altLang="ja-JP" sz="4400" b="1">
                <a:solidFill>
                  <a:schemeClr val="bg1"/>
                </a:solidFill>
                <a:latin typeface="微软雅黑" pitchFamily="34" charset="-122"/>
                <a:ea typeface="微软雅黑" pitchFamily="34" charset="-122"/>
                <a:cs typeface="方正黑体简体"/>
              </a:rPr>
              <a:t>!</a:t>
            </a:r>
            <a:endParaRPr lang="en-US" altLang="zh-CN" sz="4400" b="1">
              <a:solidFill>
                <a:schemeClr val="bg1"/>
              </a:solidFill>
              <a:latin typeface="微软雅黑" pitchFamily="34" charset="-122"/>
              <a:ea typeface="微软雅黑" pitchFamily="34" charset="-122"/>
              <a:cs typeface="方正黑体简体"/>
            </a:endParaRPr>
          </a:p>
        </p:txBody>
      </p:sp>
      <p:pic>
        <p:nvPicPr>
          <p:cNvPr id="8198" name="Picture 9" descr="pingan_专业让生活更简单ICON设计方案_12022_1430"/>
          <p:cNvPicPr>
            <a:picLocks noChangeAspect="1" noChangeArrowheads="1"/>
          </p:cNvPicPr>
          <p:nvPr/>
        </p:nvPicPr>
        <p:blipFill>
          <a:blip r:embed="rId3" cstate="print"/>
          <a:srcRect/>
          <a:stretch>
            <a:fillRect/>
          </a:stretch>
        </p:blipFill>
        <p:spPr bwMode="auto">
          <a:xfrm>
            <a:off x="7235825" y="6021388"/>
            <a:ext cx="1824038" cy="360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bwMode="auto">
          <a:xfrm>
            <a:off x="476250" y="635000"/>
            <a:ext cx="3921125"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b="1" kern="0" smtClean="0"/>
              <a:t>目录</a:t>
            </a:r>
          </a:p>
        </p:txBody>
      </p:sp>
      <p:grpSp>
        <p:nvGrpSpPr>
          <p:cNvPr id="2" name="组合 10"/>
          <p:cNvGrpSpPr>
            <a:grpSpLocks/>
          </p:cNvGrpSpPr>
          <p:nvPr/>
        </p:nvGrpSpPr>
        <p:grpSpPr bwMode="auto">
          <a:xfrm>
            <a:off x="1694180" y="1765438"/>
            <a:ext cx="5114925" cy="457200"/>
            <a:chOff x="1619250" y="1323539"/>
            <a:chExt cx="5114925" cy="457200"/>
          </a:xfrm>
        </p:grpSpPr>
        <p:sp>
          <p:nvSpPr>
            <p:cNvPr id="17" name="Oval 5"/>
            <p:cNvSpPr>
              <a:spLocks noChangeArrowheads="1"/>
            </p:cNvSpPr>
            <p:nvPr/>
          </p:nvSpPr>
          <p:spPr bwMode="gray">
            <a:xfrm>
              <a:off x="1619250" y="1428314"/>
              <a:ext cx="228600" cy="228600"/>
            </a:xfrm>
            <a:prstGeom prst="ellipse">
              <a:avLst/>
            </a:prstGeom>
            <a:gradFill rotWithShape="1">
              <a:gsLst>
                <a:gs pos="0">
                  <a:srgbClr val="FFA27D"/>
                </a:gs>
                <a:gs pos="100000">
                  <a:srgbClr val="FF733B"/>
                </a:gs>
              </a:gsLst>
              <a:path path="shape">
                <a:fillToRect l="50000" t="50000" r="50000" b="50000"/>
              </a:path>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nvGrpSpPr>
            <p:cNvPr id="3" name="Group 6"/>
            <p:cNvGrpSpPr>
              <a:grpSpLocks/>
            </p:cNvGrpSpPr>
            <p:nvPr/>
          </p:nvGrpSpPr>
          <p:grpSpPr bwMode="auto">
            <a:xfrm>
              <a:off x="1847850" y="1323539"/>
              <a:ext cx="4886325" cy="457200"/>
              <a:chOff x="1536" y="1470"/>
              <a:chExt cx="3078" cy="288"/>
            </a:xfrm>
          </p:grpSpPr>
          <p:sp>
            <p:nvSpPr>
              <p:cNvPr id="20" name="Line 7"/>
              <p:cNvSpPr>
                <a:spLocks noChangeShapeType="1"/>
              </p:cNvSpPr>
              <p:nvPr/>
            </p:nvSpPr>
            <p:spPr bwMode="gray">
              <a:xfrm flipV="1">
                <a:off x="1536" y="1603"/>
                <a:ext cx="218" cy="5"/>
              </a:xfrm>
              <a:prstGeom prst="line">
                <a:avLst/>
              </a:prstGeom>
              <a:noFill/>
              <a:ln w="12700" cap="rnd">
                <a:solidFill>
                  <a:srgbClr val="000000"/>
                </a:solidFill>
                <a:prstDash val="sysDot"/>
                <a:round/>
                <a:headEnd/>
                <a:tailEnd/>
              </a:ln>
              <a:effectLst>
                <a:outerShdw dist="107763" dir="2700000" algn="ctr" rotWithShape="0">
                  <a:srgbClr val="C0C0C0">
                    <a:alpha val="50000"/>
                  </a:srgbClr>
                </a:outerShdw>
              </a:effectLst>
            </p:spPr>
            <p:txBody>
              <a:bodyPr/>
              <a:lstStyle/>
              <a:p>
                <a:pPr fontAlgn="auto">
                  <a:spcBef>
                    <a:spcPts val="0"/>
                  </a:spcBef>
                  <a:spcAft>
                    <a:spcPts val="0"/>
                  </a:spcAft>
                  <a:defRPr/>
                </a:pPr>
                <a:endParaRPr lang="zh-CN" altLang="en-US" sz="1800" b="1" kern="0">
                  <a:solidFill>
                    <a:sysClr val="windowText" lastClr="000000"/>
                  </a:solidFill>
                  <a:ea typeface="华文楷体"/>
                </a:endParaRPr>
              </a:p>
            </p:txBody>
          </p:sp>
          <p:sp>
            <p:nvSpPr>
              <p:cNvPr id="22" name="AutoShape 8"/>
              <p:cNvSpPr>
                <a:spLocks noChangeArrowheads="1"/>
              </p:cNvSpPr>
              <p:nvPr/>
            </p:nvSpPr>
            <p:spPr bwMode="gray">
              <a:xfrm>
                <a:off x="1686" y="1470"/>
                <a:ext cx="2928" cy="288"/>
              </a:xfrm>
              <a:prstGeom prst="roundRect">
                <a:avLst>
                  <a:gd name="adj" fmla="val 50000"/>
                </a:avLst>
              </a:prstGeom>
              <a:solidFill>
                <a:srgbClr val="FFFFFF"/>
              </a:solidFill>
              <a:ln w="9525" cap="rnd">
                <a:solidFill>
                  <a:srgbClr val="000000"/>
                </a:solidFill>
                <a:prstDash val="sysDot"/>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sp>
          <p:nvSpPr>
            <p:cNvPr id="19" name="Rectangle 29"/>
            <p:cNvSpPr>
              <a:spLocks noChangeArrowheads="1"/>
            </p:cNvSpPr>
            <p:nvPr/>
          </p:nvSpPr>
          <p:spPr bwMode="gray">
            <a:xfrm>
              <a:off x="2289175" y="1416741"/>
              <a:ext cx="2441694" cy="289310"/>
            </a:xfrm>
            <a:prstGeom prst="rect">
              <a:avLst/>
            </a:prstGeom>
            <a:noFill/>
            <a:ln>
              <a:noFill/>
            </a:ln>
            <a:extLst/>
          </p:spPr>
          <p:txBody>
            <a:bodyPr wrap="none" anchor="ctr">
              <a:spAutoFit/>
            </a:bodyPr>
            <a:lstStyle/>
            <a:p>
              <a:pPr eaLnBrk="0" fontAlgn="auto" hangingPunct="0">
                <a:spcBef>
                  <a:spcPts val="0"/>
                </a:spcBef>
                <a:spcAft>
                  <a:spcPts val="0"/>
                </a:spcAft>
                <a:defRPr/>
              </a:pPr>
              <a:r>
                <a:rPr lang="zh-CN" altLang="en-US" sz="1600" b="1" kern="0" smtClean="0">
                  <a:solidFill>
                    <a:srgbClr val="C00000"/>
                  </a:solidFill>
                  <a:ea typeface="微软雅黑"/>
                </a:rPr>
                <a:t>平安集团及平安银行简介</a:t>
              </a:r>
              <a:endParaRPr lang="zh-CN" altLang="en-US" sz="1600" b="1" kern="0" dirty="0" smtClean="0">
                <a:solidFill>
                  <a:srgbClr val="C00000"/>
                </a:solidFill>
                <a:ea typeface="微软雅黑"/>
              </a:endParaRPr>
            </a:p>
          </p:txBody>
        </p:sp>
      </p:grpSp>
      <p:grpSp>
        <p:nvGrpSpPr>
          <p:cNvPr id="4" name="组合 11"/>
          <p:cNvGrpSpPr>
            <a:grpSpLocks/>
          </p:cNvGrpSpPr>
          <p:nvPr/>
        </p:nvGrpSpPr>
        <p:grpSpPr bwMode="auto">
          <a:xfrm>
            <a:off x="1694180" y="2633576"/>
            <a:ext cx="5114925" cy="457200"/>
            <a:chOff x="1619250" y="1953806"/>
            <a:chExt cx="5114925" cy="457200"/>
          </a:xfrm>
        </p:grpSpPr>
        <p:sp>
          <p:nvSpPr>
            <p:cNvPr id="24" name="Oval 10"/>
            <p:cNvSpPr>
              <a:spLocks noChangeArrowheads="1"/>
            </p:cNvSpPr>
            <p:nvPr/>
          </p:nvSpPr>
          <p:spPr bwMode="gray">
            <a:xfrm>
              <a:off x="1619250" y="2049056"/>
              <a:ext cx="228600" cy="228600"/>
            </a:xfrm>
            <a:prstGeom prst="ellipse">
              <a:avLst/>
            </a:prstGeom>
            <a:gradFill rotWithShape="1">
              <a:gsLst>
                <a:gs pos="0">
                  <a:srgbClr val="FFA27D"/>
                </a:gs>
                <a:gs pos="100000">
                  <a:srgbClr val="FF733B"/>
                </a:gs>
              </a:gsLst>
              <a:path path="shape">
                <a:fillToRect l="50000" t="50000" r="50000" b="50000"/>
              </a:path>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nvGrpSpPr>
            <p:cNvPr id="5" name="Group 11"/>
            <p:cNvGrpSpPr>
              <a:grpSpLocks/>
            </p:cNvGrpSpPr>
            <p:nvPr/>
          </p:nvGrpSpPr>
          <p:grpSpPr bwMode="auto">
            <a:xfrm>
              <a:off x="1847850" y="1953806"/>
              <a:ext cx="4886325" cy="457200"/>
              <a:chOff x="1536" y="1470"/>
              <a:chExt cx="3078" cy="288"/>
            </a:xfrm>
          </p:grpSpPr>
          <p:sp>
            <p:nvSpPr>
              <p:cNvPr id="27" name="Line 12"/>
              <p:cNvSpPr>
                <a:spLocks noChangeShapeType="1"/>
              </p:cNvSpPr>
              <p:nvPr/>
            </p:nvSpPr>
            <p:spPr bwMode="gray">
              <a:xfrm flipV="1">
                <a:off x="1536" y="1603"/>
                <a:ext cx="218" cy="5"/>
              </a:xfrm>
              <a:prstGeom prst="line">
                <a:avLst/>
              </a:prstGeom>
              <a:noFill/>
              <a:ln w="12700" cap="rnd">
                <a:solidFill>
                  <a:srgbClr val="000000"/>
                </a:solidFill>
                <a:prstDash val="sysDot"/>
                <a:round/>
                <a:headEnd/>
                <a:tailEnd/>
              </a:ln>
              <a:effectLst>
                <a:outerShdw dist="107763" dir="2700000" algn="ctr" rotWithShape="0">
                  <a:srgbClr val="C0C0C0">
                    <a:alpha val="50000"/>
                  </a:srgbClr>
                </a:outerShdw>
              </a:effectLst>
            </p:spPr>
            <p:txBody>
              <a:bodyPr/>
              <a:lstStyle/>
              <a:p>
                <a:pPr fontAlgn="auto">
                  <a:spcBef>
                    <a:spcPts val="0"/>
                  </a:spcBef>
                  <a:spcAft>
                    <a:spcPts val="0"/>
                  </a:spcAft>
                  <a:defRPr/>
                </a:pPr>
                <a:endParaRPr lang="zh-CN" altLang="en-US" sz="1800" b="1" kern="0">
                  <a:solidFill>
                    <a:sysClr val="windowText" lastClr="000000"/>
                  </a:solidFill>
                  <a:ea typeface="华文楷体"/>
                </a:endParaRPr>
              </a:p>
            </p:txBody>
          </p:sp>
          <p:sp>
            <p:nvSpPr>
              <p:cNvPr id="28" name="AutoShape 13"/>
              <p:cNvSpPr>
                <a:spLocks noChangeArrowheads="1"/>
              </p:cNvSpPr>
              <p:nvPr/>
            </p:nvSpPr>
            <p:spPr bwMode="gray">
              <a:xfrm>
                <a:off x="1686" y="1470"/>
                <a:ext cx="2928" cy="288"/>
              </a:xfrm>
              <a:prstGeom prst="roundRect">
                <a:avLst>
                  <a:gd name="adj" fmla="val 50000"/>
                </a:avLst>
              </a:prstGeom>
              <a:solidFill>
                <a:srgbClr val="FFFFFF"/>
              </a:solidFill>
              <a:ln w="9525" cap="rnd">
                <a:solidFill>
                  <a:srgbClr val="000000"/>
                </a:solidFill>
                <a:prstDash val="sysDot"/>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sp>
          <p:nvSpPr>
            <p:cNvPr id="26" name="Rectangle 30"/>
            <p:cNvSpPr>
              <a:spLocks noChangeArrowheads="1"/>
            </p:cNvSpPr>
            <p:nvPr/>
          </p:nvSpPr>
          <p:spPr bwMode="gray">
            <a:xfrm>
              <a:off x="2253970" y="2059391"/>
              <a:ext cx="2236510" cy="289310"/>
            </a:xfrm>
            <a:prstGeom prst="rect">
              <a:avLst/>
            </a:prstGeom>
            <a:noFill/>
            <a:ln>
              <a:noFill/>
            </a:ln>
            <a:extLst/>
          </p:spPr>
          <p:txBody>
            <a:bodyPr wrap="none" anchor="ctr">
              <a:spAutoFit/>
            </a:bodyPr>
            <a:lstStyle/>
            <a:p>
              <a:pPr eaLnBrk="0" fontAlgn="auto" hangingPunct="0">
                <a:spcBef>
                  <a:spcPts val="0"/>
                </a:spcBef>
                <a:spcAft>
                  <a:spcPts val="0"/>
                </a:spcAft>
                <a:defRPr/>
              </a:pPr>
              <a:r>
                <a:rPr lang="zh-CN" altLang="en-US" sz="1600" b="1" kern="0" smtClean="0">
                  <a:solidFill>
                    <a:srgbClr val="000000"/>
                  </a:solidFill>
                  <a:ea typeface="微软雅黑"/>
                </a:rPr>
                <a:t>平安银行国际业务简介</a:t>
              </a:r>
              <a:endParaRPr lang="zh-CN" altLang="en-US" sz="1600" b="1" kern="0" dirty="0">
                <a:solidFill>
                  <a:srgbClr val="000000"/>
                </a:solidFill>
                <a:ea typeface="微软雅黑"/>
              </a:endParaRPr>
            </a:p>
          </p:txBody>
        </p:sp>
      </p:grpSp>
      <p:grpSp>
        <p:nvGrpSpPr>
          <p:cNvPr id="6" name="组合 13"/>
          <p:cNvGrpSpPr>
            <a:grpSpLocks/>
          </p:cNvGrpSpPr>
          <p:nvPr/>
        </p:nvGrpSpPr>
        <p:grpSpPr bwMode="auto">
          <a:xfrm>
            <a:off x="1694180" y="3501714"/>
            <a:ext cx="5114925" cy="457200"/>
            <a:chOff x="1619250" y="3214340"/>
            <a:chExt cx="5114925" cy="457200"/>
          </a:xfrm>
        </p:grpSpPr>
        <p:sp>
          <p:nvSpPr>
            <p:cNvPr id="30" name="Oval 20"/>
            <p:cNvSpPr>
              <a:spLocks noChangeArrowheads="1"/>
            </p:cNvSpPr>
            <p:nvPr/>
          </p:nvSpPr>
          <p:spPr bwMode="gray">
            <a:xfrm>
              <a:off x="1619250" y="3323878"/>
              <a:ext cx="228600" cy="228600"/>
            </a:xfrm>
            <a:prstGeom prst="ellipse">
              <a:avLst/>
            </a:prstGeom>
            <a:gradFill rotWithShape="1">
              <a:gsLst>
                <a:gs pos="0">
                  <a:srgbClr val="FFA27D"/>
                </a:gs>
                <a:gs pos="100000">
                  <a:srgbClr val="FF733B"/>
                </a:gs>
              </a:gsLst>
              <a:path path="shape">
                <a:fillToRect l="50000" t="50000" r="50000" b="50000"/>
              </a:path>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nvGrpSpPr>
            <p:cNvPr id="7" name="Group 21"/>
            <p:cNvGrpSpPr>
              <a:grpSpLocks/>
            </p:cNvGrpSpPr>
            <p:nvPr/>
          </p:nvGrpSpPr>
          <p:grpSpPr bwMode="auto">
            <a:xfrm>
              <a:off x="1847850" y="3214340"/>
              <a:ext cx="4886325" cy="457200"/>
              <a:chOff x="1536" y="1470"/>
              <a:chExt cx="3078" cy="288"/>
            </a:xfrm>
          </p:grpSpPr>
          <p:sp>
            <p:nvSpPr>
              <p:cNvPr id="33" name="Line 22"/>
              <p:cNvSpPr>
                <a:spLocks noChangeShapeType="1"/>
              </p:cNvSpPr>
              <p:nvPr/>
            </p:nvSpPr>
            <p:spPr bwMode="gray">
              <a:xfrm flipV="1">
                <a:off x="1536" y="1603"/>
                <a:ext cx="218" cy="5"/>
              </a:xfrm>
              <a:prstGeom prst="line">
                <a:avLst/>
              </a:prstGeom>
              <a:noFill/>
              <a:ln w="12700" cap="rnd">
                <a:solidFill>
                  <a:srgbClr val="000000"/>
                </a:solidFill>
                <a:prstDash val="sysDot"/>
                <a:round/>
                <a:headEnd/>
                <a:tailEnd/>
              </a:ln>
              <a:effectLst>
                <a:outerShdw dist="107763" dir="2700000" algn="ctr" rotWithShape="0">
                  <a:srgbClr val="C0C0C0">
                    <a:alpha val="50000"/>
                  </a:srgbClr>
                </a:outerShdw>
              </a:effectLst>
            </p:spPr>
            <p:txBody>
              <a:bodyPr/>
              <a:lstStyle/>
              <a:p>
                <a:pPr fontAlgn="auto">
                  <a:spcBef>
                    <a:spcPts val="0"/>
                  </a:spcBef>
                  <a:spcAft>
                    <a:spcPts val="0"/>
                  </a:spcAft>
                  <a:defRPr/>
                </a:pPr>
                <a:endParaRPr lang="zh-CN" altLang="en-US" sz="1800" b="1" kern="0">
                  <a:solidFill>
                    <a:sysClr val="windowText" lastClr="000000"/>
                  </a:solidFill>
                  <a:ea typeface="华文楷体"/>
                </a:endParaRPr>
              </a:p>
            </p:txBody>
          </p:sp>
          <p:sp>
            <p:nvSpPr>
              <p:cNvPr id="34" name="AutoShape 23"/>
              <p:cNvSpPr>
                <a:spLocks noChangeArrowheads="1"/>
              </p:cNvSpPr>
              <p:nvPr/>
            </p:nvSpPr>
            <p:spPr bwMode="gray">
              <a:xfrm>
                <a:off x="1686" y="1470"/>
                <a:ext cx="2928" cy="288"/>
              </a:xfrm>
              <a:prstGeom prst="roundRect">
                <a:avLst>
                  <a:gd name="adj" fmla="val 50000"/>
                </a:avLst>
              </a:prstGeom>
              <a:solidFill>
                <a:srgbClr val="FFFFFF"/>
              </a:solidFill>
              <a:ln w="9525" cap="rnd">
                <a:solidFill>
                  <a:srgbClr val="000000"/>
                </a:solidFill>
                <a:prstDash val="sysDot"/>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sp>
          <p:nvSpPr>
            <p:cNvPr id="32" name="Rectangle 32"/>
            <p:cNvSpPr>
              <a:spLocks noChangeArrowheads="1"/>
            </p:cNvSpPr>
            <p:nvPr/>
          </p:nvSpPr>
          <p:spPr bwMode="gray">
            <a:xfrm>
              <a:off x="2253970" y="3285000"/>
              <a:ext cx="3672800" cy="289310"/>
            </a:xfrm>
            <a:prstGeom prst="rect">
              <a:avLst/>
            </a:prstGeom>
            <a:noFill/>
            <a:ln>
              <a:noFill/>
            </a:ln>
            <a:extLst/>
          </p:spPr>
          <p:txBody>
            <a:bodyPr wrap="none" anchor="ctr">
              <a:spAutoFit/>
            </a:bodyPr>
            <a:lstStyle/>
            <a:p>
              <a:pPr eaLnBrk="0" fontAlgn="auto" hangingPunct="0">
                <a:spcBef>
                  <a:spcPts val="0"/>
                </a:spcBef>
                <a:spcAft>
                  <a:spcPts val="0"/>
                </a:spcAft>
                <a:defRPr/>
              </a:pPr>
              <a:r>
                <a:rPr lang="zh-CN" altLang="en-US" sz="1600" b="1" kern="0" dirty="0">
                  <a:solidFill>
                    <a:srgbClr val="000000"/>
                  </a:solidFill>
                  <a:ea typeface="微软雅黑"/>
                </a:rPr>
                <a:t>平</a:t>
              </a:r>
              <a:r>
                <a:rPr lang="zh-CN" altLang="en-US" sz="1600" b="1" kern="0" dirty="0" smtClean="0">
                  <a:solidFill>
                    <a:srgbClr val="000000"/>
                  </a:solidFill>
                  <a:ea typeface="微软雅黑"/>
                </a:rPr>
                <a:t>安银行</a:t>
              </a:r>
              <a:r>
                <a:rPr lang="zh-CN" altLang="en-US" sz="1600" b="1" kern="0" smtClean="0">
                  <a:solidFill>
                    <a:srgbClr val="000000"/>
                  </a:solidFill>
                  <a:ea typeface="微软雅黑"/>
                </a:rPr>
                <a:t>跨境第三方支付结算服务方案</a:t>
              </a:r>
              <a:endParaRPr lang="zh-CN" altLang="en-US" sz="1600" b="1" kern="0" dirty="0">
                <a:solidFill>
                  <a:srgbClr val="000000"/>
                </a:solidFill>
                <a:ea typeface="微软雅黑"/>
              </a:endParaRPr>
            </a:p>
          </p:txBody>
        </p:sp>
      </p:grpSp>
      <p:sp>
        <p:nvSpPr>
          <p:cNvPr id="41"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2</a:t>
            </a:fld>
            <a:endParaRPr lang="zh-CN" altLang="en-US" sz="1300" b="1">
              <a:solidFill>
                <a:srgbClr val="FFFF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20134551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130704" y="1122505"/>
            <a:ext cx="3573761" cy="4526249"/>
            <a:chOff x="4993544" y="1213945"/>
            <a:chExt cx="3573761" cy="4526249"/>
          </a:xfrm>
        </p:grpSpPr>
        <p:pic>
          <p:nvPicPr>
            <p:cNvPr id="20" name="Picture 2" descr="D:\用户\GUIWENBO391\Desktop\about_pic_print01.gif"/>
            <p:cNvPicPr>
              <a:picLocks noChangeAspect="1" noChangeArrowheads="1"/>
            </p:cNvPicPr>
            <p:nvPr/>
          </p:nvPicPr>
          <p:blipFill>
            <a:blip r:embed="rId3" cstate="print"/>
            <a:srcRect/>
            <a:stretch>
              <a:fillRect/>
            </a:stretch>
          </p:blipFill>
          <p:spPr bwMode="auto">
            <a:xfrm>
              <a:off x="4993544" y="1213945"/>
              <a:ext cx="3573761" cy="3142761"/>
            </a:xfrm>
            <a:prstGeom prst="rect">
              <a:avLst/>
            </a:prstGeom>
            <a:noFill/>
          </p:spPr>
        </p:pic>
        <p:grpSp>
          <p:nvGrpSpPr>
            <p:cNvPr id="3" name="组合 11"/>
            <p:cNvGrpSpPr/>
            <p:nvPr/>
          </p:nvGrpSpPr>
          <p:grpSpPr>
            <a:xfrm>
              <a:off x="5186825" y="4068289"/>
              <a:ext cx="2418753" cy="1671905"/>
              <a:chOff x="5367174" y="2007632"/>
              <a:chExt cx="3261090" cy="3583804"/>
            </a:xfrm>
          </p:grpSpPr>
          <p:pic>
            <p:nvPicPr>
              <p:cNvPr id="26" name="Picture 5" descr="D:\用户\GUIWENBO391\Desktop\u=1828656914,2665785537&amp;fm=23&amp;gp=0.jpg"/>
              <p:cNvPicPr>
                <a:picLocks noChangeAspect="1" noChangeArrowheads="1"/>
              </p:cNvPicPr>
              <p:nvPr/>
            </p:nvPicPr>
            <p:blipFill>
              <a:blip r:embed="rId4" cstate="print">
                <a:clrChange>
                  <a:clrFrom>
                    <a:srgbClr val="FFFFFF"/>
                  </a:clrFrom>
                  <a:clrTo>
                    <a:srgbClr val="FFFFFF">
                      <a:alpha val="0"/>
                    </a:srgbClr>
                  </a:clrTo>
                </a:clrChange>
              </a:blip>
              <a:srcRect l="3750" t="27500" r="3750" b="27500"/>
              <a:stretch>
                <a:fillRect/>
              </a:stretch>
            </p:blipFill>
            <p:spPr bwMode="auto">
              <a:xfrm>
                <a:off x="5367174" y="4809480"/>
                <a:ext cx="3214710" cy="781956"/>
              </a:xfrm>
              <a:prstGeom prst="rect">
                <a:avLst/>
              </a:prstGeom>
              <a:noFill/>
              <a:ln>
                <a:noFill/>
              </a:ln>
            </p:spPr>
          </p:pic>
          <p:pic>
            <p:nvPicPr>
              <p:cNvPr id="27"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10050" y="2007632"/>
                <a:ext cx="3118214" cy="2606046"/>
              </a:xfrm>
              <a:prstGeom prst="rect">
                <a:avLst/>
              </a:prstGeom>
              <a:noFill/>
              <a:ln>
                <a:noFill/>
              </a:ln>
            </p:spPr>
          </p:pic>
        </p:grpSp>
      </p:grpSp>
      <p:sp>
        <p:nvSpPr>
          <p:cNvPr id="15" name="TextBox 14"/>
          <p:cNvSpPr txBox="1"/>
          <p:nvPr/>
        </p:nvSpPr>
        <p:spPr>
          <a:xfrm>
            <a:off x="609252" y="1213945"/>
            <a:ext cx="3603232" cy="4595104"/>
          </a:xfrm>
          <a:prstGeom prst="rect">
            <a:avLst/>
          </a:prstGeom>
          <a:noFill/>
        </p:spPr>
        <p:txBody>
          <a:bodyPr wrap="square" rtlCol="0">
            <a:spAutoFit/>
          </a:bodyPr>
          <a:lstStyle/>
          <a:p>
            <a:pPr>
              <a:lnSpc>
                <a:spcPct val="150000"/>
              </a:lnSpc>
              <a:buClr>
                <a:srgbClr val="F8A764"/>
              </a:buClr>
              <a:buFont typeface="Wingdings" pitchFamily="2" charset="2"/>
              <a:buChar char="n"/>
            </a:pPr>
            <a:r>
              <a:rPr lang="en-US" altLang="zh-CN" sz="1400" b="1" smtClean="0">
                <a:latin typeface="微软雅黑" pitchFamily="34" charset="-122"/>
                <a:ea typeface="微软雅黑" pitchFamily="34" charset="-122"/>
              </a:rPr>
              <a:t> </a:t>
            </a:r>
            <a:r>
              <a:rPr lang="zh-CN" altLang="en-US" sz="1400" b="1" smtClean="0">
                <a:latin typeface="微软雅黑" pitchFamily="34" charset="-122"/>
                <a:ea typeface="微软雅黑" pitchFamily="34" charset="-122"/>
              </a:rPr>
              <a:t>雄厚的资产实力</a:t>
            </a:r>
            <a:endParaRPr lang="en-US" altLang="zh-CN" sz="1400" b="1" smtClean="0">
              <a:latin typeface="微软雅黑" pitchFamily="34" charset="-122"/>
              <a:ea typeface="微软雅黑" pitchFamily="34" charset="-122"/>
            </a:endParaRPr>
          </a:p>
          <a:p>
            <a:pPr>
              <a:lnSpc>
                <a:spcPct val="150000"/>
              </a:lnSpc>
              <a:buClr>
                <a:srgbClr val="F8A764"/>
              </a:buClr>
            </a:pPr>
            <a:r>
              <a:rPr lang="zh-CN" altLang="en-US" sz="1400" smtClean="0">
                <a:latin typeface="微软雅黑" pitchFamily="34" charset="-122"/>
                <a:ea typeface="微软雅黑" pitchFamily="34" charset="-122"/>
              </a:rPr>
              <a:t>      </a:t>
            </a:r>
            <a:r>
              <a:rPr lang="en-US" altLang="zh-CN" sz="1400" smtClean="0">
                <a:latin typeface="微软雅黑" pitchFamily="34" charset="-122"/>
                <a:ea typeface="微软雅黑" pitchFamily="34" charset="-122"/>
              </a:rPr>
              <a:t>2015</a:t>
            </a:r>
            <a:r>
              <a:rPr lang="zh-CN" altLang="en-US" sz="1400" smtClean="0">
                <a:latin typeface="微软雅黑" pitchFamily="34" charset="-122"/>
                <a:ea typeface="微软雅黑" pitchFamily="34" charset="-122"/>
              </a:rPr>
              <a:t>年第一季度，集团总资产达人民币</a:t>
            </a:r>
            <a:r>
              <a:rPr lang="en-US" altLang="zh-CN" sz="1400" smtClean="0">
                <a:latin typeface="微软雅黑" pitchFamily="34" charset="-122"/>
                <a:ea typeface="微软雅黑" pitchFamily="34" charset="-122"/>
              </a:rPr>
              <a:t>4.2</a:t>
            </a:r>
            <a:r>
              <a:rPr lang="zh-CN" altLang="en-US" sz="1400" smtClean="0">
                <a:latin typeface="微软雅黑" pitchFamily="34" charset="-122"/>
                <a:ea typeface="微软雅黑" pitchFamily="34" charset="-122"/>
              </a:rPr>
              <a:t>万亿元，归属母公司股东权益为人民币</a:t>
            </a:r>
            <a:r>
              <a:rPr lang="en-US" altLang="zh-CN" sz="1400" smtClean="0">
                <a:latin typeface="微软雅黑" pitchFamily="34" charset="-122"/>
                <a:ea typeface="微软雅黑" pitchFamily="34" charset="-122"/>
              </a:rPr>
              <a:t>3147</a:t>
            </a:r>
            <a:r>
              <a:rPr lang="zh-CN" altLang="en-US" sz="1400" smtClean="0">
                <a:latin typeface="微软雅黑" pitchFamily="34" charset="-122"/>
                <a:ea typeface="微软雅黑" pitchFamily="34" charset="-122"/>
              </a:rPr>
              <a:t>亿元。</a:t>
            </a:r>
            <a:endParaRPr lang="en-US" altLang="zh-CN" sz="1400" smtClean="0">
              <a:latin typeface="微软雅黑" pitchFamily="34" charset="-122"/>
              <a:ea typeface="微软雅黑" pitchFamily="34" charset="-122"/>
            </a:endParaRPr>
          </a:p>
          <a:p>
            <a:pPr>
              <a:lnSpc>
                <a:spcPct val="150000"/>
              </a:lnSpc>
              <a:buClr>
                <a:srgbClr val="F8A764"/>
              </a:buClr>
            </a:pPr>
            <a:endParaRPr lang="en-US" altLang="zh-CN" sz="1400" smtClean="0">
              <a:latin typeface="微软雅黑" pitchFamily="34" charset="-122"/>
              <a:ea typeface="微软雅黑" pitchFamily="34" charset="-122"/>
            </a:endParaRPr>
          </a:p>
          <a:p>
            <a:pPr>
              <a:lnSpc>
                <a:spcPct val="150000"/>
              </a:lnSpc>
              <a:buClr>
                <a:srgbClr val="F8A764"/>
              </a:buClr>
              <a:buFont typeface="Wingdings" pitchFamily="2" charset="2"/>
              <a:buChar char="n"/>
            </a:pPr>
            <a:r>
              <a:rPr lang="en-US" altLang="zh-CN" sz="1400" b="1" smtClean="0">
                <a:latin typeface="微软雅黑" pitchFamily="34" charset="-122"/>
                <a:ea typeface="微软雅黑" pitchFamily="34" charset="-122"/>
              </a:rPr>
              <a:t> </a:t>
            </a:r>
            <a:r>
              <a:rPr lang="zh-CN" altLang="en-US" sz="1400" b="1" smtClean="0">
                <a:latin typeface="微软雅黑" pitchFamily="34" charset="-122"/>
                <a:ea typeface="微软雅黑" pitchFamily="34" charset="-122"/>
              </a:rPr>
              <a:t>杰出的品牌形象</a:t>
            </a:r>
            <a:endParaRPr lang="en-US" altLang="zh-CN" sz="1400" b="1" smtClean="0">
              <a:latin typeface="微软雅黑" pitchFamily="34" charset="-122"/>
              <a:ea typeface="微软雅黑" pitchFamily="34" charset="-122"/>
            </a:endParaRPr>
          </a:p>
          <a:p>
            <a:pPr>
              <a:lnSpc>
                <a:spcPct val="150000"/>
              </a:lnSpc>
              <a:buClr>
                <a:srgbClr val="F8A764"/>
              </a:buClr>
            </a:pPr>
            <a:r>
              <a:rPr lang="zh-CN" altLang="en-US" sz="1400" smtClean="0">
                <a:latin typeface="微软雅黑" pitchFamily="34" charset="-122"/>
                <a:ea typeface="微软雅黑" pitchFamily="34" charset="-122"/>
              </a:rPr>
              <a:t>      在全球保险品牌中排名第一；成为中国保险业第一品牌</a:t>
            </a:r>
            <a:endParaRPr lang="en-US" altLang="zh-CN" sz="1400" smtClean="0">
              <a:latin typeface="微软雅黑" pitchFamily="34" charset="-122"/>
              <a:ea typeface="微软雅黑" pitchFamily="34" charset="-122"/>
            </a:endParaRPr>
          </a:p>
          <a:p>
            <a:pPr>
              <a:lnSpc>
                <a:spcPct val="150000"/>
              </a:lnSpc>
              <a:buClr>
                <a:srgbClr val="F8A764"/>
              </a:buClr>
            </a:pPr>
            <a:endParaRPr lang="en-US" altLang="zh-CN" sz="1400" smtClean="0">
              <a:latin typeface="微软雅黑" pitchFamily="34" charset="-122"/>
              <a:ea typeface="微软雅黑" pitchFamily="34" charset="-122"/>
            </a:endParaRPr>
          </a:p>
          <a:p>
            <a:pPr>
              <a:lnSpc>
                <a:spcPct val="150000"/>
              </a:lnSpc>
              <a:buClr>
                <a:srgbClr val="F8A764"/>
              </a:buClr>
              <a:buFont typeface="Wingdings" pitchFamily="2" charset="2"/>
              <a:buChar char="n"/>
            </a:pPr>
            <a:r>
              <a:rPr lang="zh-CN" altLang="en-US" sz="1400" smtClean="0">
                <a:latin typeface="微软雅黑" pitchFamily="34" charset="-122"/>
                <a:ea typeface="微软雅黑" pitchFamily="34" charset="-122"/>
              </a:rPr>
              <a:t> </a:t>
            </a:r>
            <a:r>
              <a:rPr lang="zh-CN" altLang="en-US" sz="1400" b="1" smtClean="0">
                <a:latin typeface="微软雅黑" pitchFamily="34" charset="-122"/>
                <a:ea typeface="微软雅黑" pitchFamily="34" charset="-122"/>
              </a:rPr>
              <a:t>先进的管理经验</a:t>
            </a:r>
            <a:endParaRPr lang="en-US" altLang="zh-CN" sz="1400" b="1" smtClean="0">
              <a:latin typeface="微软雅黑" pitchFamily="34" charset="-122"/>
              <a:ea typeface="微软雅黑" pitchFamily="34" charset="-122"/>
            </a:endParaRPr>
          </a:p>
          <a:p>
            <a:pPr>
              <a:lnSpc>
                <a:spcPct val="150000"/>
              </a:lnSpc>
            </a:pPr>
            <a:r>
              <a:rPr lang="zh-CN" altLang="en-US" sz="1400" smtClean="0">
                <a:latin typeface="微软雅黑" pitchFamily="34" charset="-122"/>
                <a:ea typeface="微软雅黑" pitchFamily="34" charset="-122"/>
              </a:rPr>
              <a:t>       中国平安是中国金融保险业中第一家引入外资的企业，拥有完善的治理架构，国际化、专业化的管理团队</a:t>
            </a:r>
            <a:endParaRPr lang="zh-CN" altLang="en-US" sz="1400">
              <a:latin typeface="微软雅黑" pitchFamily="34" charset="-122"/>
              <a:ea typeface="微软雅黑" pitchFamily="34" charset="-122"/>
            </a:endParaRPr>
          </a:p>
        </p:txBody>
      </p:sp>
      <p:grpSp>
        <p:nvGrpSpPr>
          <p:cNvPr id="17" name="组合 16"/>
          <p:cNvGrpSpPr/>
          <p:nvPr/>
        </p:nvGrpSpPr>
        <p:grpSpPr>
          <a:xfrm>
            <a:off x="513533" y="458442"/>
            <a:ext cx="7058842" cy="630832"/>
            <a:chOff x="513533" y="458442"/>
            <a:chExt cx="7058842" cy="630832"/>
          </a:xfrm>
        </p:grpSpPr>
        <p:sp>
          <p:nvSpPr>
            <p:cNvPr id="18"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smtClean="0">
                  <a:solidFill>
                    <a:schemeClr val="bg1">
                      <a:lumMod val="50000"/>
                    </a:schemeClr>
                  </a:solidFill>
                </a:rPr>
                <a:t>平安集团</a:t>
              </a:r>
              <a:r>
                <a:rPr lang="en-US" altLang="zh-CN" sz="2400" kern="0" smtClean="0">
                  <a:solidFill>
                    <a:schemeClr val="bg1">
                      <a:lumMod val="50000"/>
                    </a:schemeClr>
                  </a:solidFill>
                </a:rPr>
                <a:t>·</a:t>
              </a:r>
              <a:r>
                <a:rPr lang="zh-CN" altLang="en-US" sz="2400" kern="0" smtClean="0">
                  <a:solidFill>
                    <a:schemeClr val="bg1">
                      <a:lumMod val="50000"/>
                    </a:schemeClr>
                  </a:solidFill>
                </a:rPr>
                <a:t>国内首家全业务牌照金融控股集团</a:t>
              </a:r>
            </a:p>
          </p:txBody>
        </p:sp>
        <p:grpSp>
          <p:nvGrpSpPr>
            <p:cNvPr id="19" name="组合 23"/>
            <p:cNvGrpSpPr/>
            <p:nvPr/>
          </p:nvGrpSpPr>
          <p:grpSpPr>
            <a:xfrm>
              <a:off x="513533" y="458442"/>
              <a:ext cx="2325425" cy="573315"/>
              <a:chOff x="1255485" y="892628"/>
              <a:chExt cx="2325425" cy="573315"/>
            </a:xfrm>
          </p:grpSpPr>
          <p:cxnSp>
            <p:nvCxnSpPr>
              <p:cNvPr id="21" name="直接连接符 20"/>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3</a:t>
            </a:fld>
            <a:endParaRPr lang="zh-CN" altLang="en-US" sz="1300" b="1">
              <a:solidFill>
                <a:srgbClr val="FFFF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34608276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http://i.ssimg.cn/ssupload/2013/08/19/e9428d5a28c44f8c88e957444d76949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r="9831" b="4043"/>
          <a:stretch>
            <a:fillRect/>
          </a:stretch>
        </p:blipFill>
        <p:spPr bwMode="auto">
          <a:xfrm>
            <a:off x="5629363" y="1441795"/>
            <a:ext cx="3128924" cy="3342263"/>
          </a:xfrm>
          <a:prstGeom prst="rect">
            <a:avLst/>
          </a:prstGeom>
          <a:ln>
            <a:noFill/>
          </a:ln>
          <a:effectLst/>
          <a:extLst>
            <a:ext uri="{909E8E84-426E-40DD-AFC4-6F175D3DCCD1}">
              <a14:hiddenFill xmlns:a14="http://schemas.microsoft.com/office/drawing/2010/main" xmlns="">
                <a:solidFill>
                  <a:srgbClr val="FFFFFF"/>
                </a:solidFill>
              </a14:hiddenFill>
            </a:ext>
          </a:extLst>
        </p:spPr>
      </p:pic>
      <p:pic>
        <p:nvPicPr>
          <p:cNvPr id="12" name="Picture 7" descr="中国平安 平安银行">
            <a:hlinkClick r:id="rId3"/>
          </p:cNvPr>
          <p:cNvPicPr>
            <a:picLocks noChangeAspect="1" noChangeArrowheads="1"/>
          </p:cNvPicPr>
          <p:nvPr/>
        </p:nvPicPr>
        <p:blipFill>
          <a:blip r:embed="rId4" cstate="print"/>
          <a:srcRect/>
          <a:stretch>
            <a:fillRect/>
          </a:stretch>
        </p:blipFill>
        <p:spPr bwMode="auto">
          <a:xfrm>
            <a:off x="5942500" y="5195037"/>
            <a:ext cx="2492052" cy="444640"/>
          </a:xfrm>
          <a:prstGeom prst="rect">
            <a:avLst/>
          </a:prstGeom>
          <a:noFill/>
        </p:spPr>
      </p:pic>
      <p:grpSp>
        <p:nvGrpSpPr>
          <p:cNvPr id="3" name="组合 19"/>
          <p:cNvGrpSpPr/>
          <p:nvPr/>
        </p:nvGrpSpPr>
        <p:grpSpPr>
          <a:xfrm>
            <a:off x="267650" y="3808995"/>
            <a:ext cx="5335090" cy="2549142"/>
            <a:chOff x="267650" y="4215395"/>
            <a:chExt cx="5335090" cy="2549142"/>
          </a:xfrm>
        </p:grpSpPr>
        <p:grpSp>
          <p:nvGrpSpPr>
            <p:cNvPr id="4" name="组合 13"/>
            <p:cNvGrpSpPr/>
            <p:nvPr/>
          </p:nvGrpSpPr>
          <p:grpSpPr>
            <a:xfrm>
              <a:off x="267650" y="4215395"/>
              <a:ext cx="4558350" cy="855619"/>
              <a:chOff x="420050" y="4647195"/>
              <a:chExt cx="4558350" cy="855619"/>
            </a:xfrm>
          </p:grpSpPr>
          <p:sp>
            <p:nvSpPr>
              <p:cNvPr id="15" name="TextBox 14"/>
              <p:cNvSpPr txBox="1"/>
              <p:nvPr/>
            </p:nvSpPr>
            <p:spPr>
              <a:xfrm>
                <a:off x="420050" y="4647195"/>
                <a:ext cx="4558350" cy="855619"/>
              </a:xfrm>
              <a:prstGeom prst="rect">
                <a:avLst/>
              </a:prstGeom>
              <a:noFill/>
            </p:spPr>
            <p:txBody>
              <a:bodyPr wrap="square" rtlCol="0">
                <a:spAutoFit/>
              </a:bodyPr>
              <a:lstStyle/>
              <a:p>
                <a:pPr marL="457200">
                  <a:lnSpc>
                    <a:spcPct val="100000"/>
                  </a:lnSpc>
                  <a:buClr>
                    <a:srgbClr val="DA5810"/>
                  </a:buClr>
                </a:pPr>
                <a:r>
                  <a:rPr lang="zh-CN" altLang="en-US" b="1" smtClean="0">
                    <a:solidFill>
                      <a:srgbClr val="FD8F35"/>
                    </a:solidFill>
                    <a:latin typeface="微软雅黑" pitchFamily="34" charset="-122"/>
                    <a:ea typeface="微软雅黑" pitchFamily="34" charset="-122"/>
                  </a:rPr>
                  <a:t>“四轮”驱动</a:t>
                </a:r>
                <a:endParaRPr lang="en-US" altLang="zh-CN" b="1" smtClean="0">
                  <a:solidFill>
                    <a:srgbClr val="FD8F35"/>
                  </a:solidFill>
                  <a:latin typeface="微软雅黑" pitchFamily="34" charset="-122"/>
                  <a:ea typeface="微软雅黑" pitchFamily="34" charset="-122"/>
                </a:endParaRPr>
              </a:p>
              <a:p>
                <a:pPr marL="457200">
                  <a:lnSpc>
                    <a:spcPct val="100000"/>
                  </a:lnSpc>
                  <a:buClr>
                    <a:srgbClr val="FD8F35"/>
                  </a:buClr>
                  <a:buFont typeface="Wingdings" pitchFamily="2" charset="2"/>
                  <a:buChar char="n"/>
                </a:pPr>
                <a:r>
                  <a:rPr lang="zh-CN" altLang="en-US" sz="1400" smtClean="0">
                    <a:latin typeface="微软雅黑" pitchFamily="34" charset="-122"/>
                    <a:ea typeface="微软雅黑" pitchFamily="34" charset="-122"/>
                  </a:rPr>
                  <a:t> 公司业务</a:t>
                </a:r>
                <a:endParaRPr lang="en-US" altLang="zh-CN" sz="1400" smtClean="0">
                  <a:latin typeface="微软雅黑" pitchFamily="34" charset="-122"/>
                  <a:ea typeface="微软雅黑" pitchFamily="34" charset="-122"/>
                </a:endParaRPr>
              </a:p>
              <a:p>
                <a:pPr marL="457200">
                  <a:lnSpc>
                    <a:spcPct val="100000"/>
                  </a:lnSpc>
                  <a:buClr>
                    <a:srgbClr val="FD8F35"/>
                  </a:buClr>
                  <a:buFont typeface="Wingdings" pitchFamily="2" charset="2"/>
                  <a:buChar char="n"/>
                </a:pPr>
                <a:r>
                  <a:rPr lang="zh-CN" altLang="en-US" sz="1400" smtClean="0">
                    <a:latin typeface="微软雅黑" pitchFamily="34" charset="-122"/>
                    <a:ea typeface="微软雅黑" pitchFamily="34" charset="-122"/>
                  </a:rPr>
                  <a:t> 投资银行业务</a:t>
                </a:r>
                <a:endParaRPr lang="en-US" altLang="zh-CN" sz="1400" smtClean="0">
                  <a:latin typeface="微软雅黑" pitchFamily="34" charset="-122"/>
                  <a:ea typeface="微软雅黑" pitchFamily="34" charset="-122"/>
                </a:endParaRPr>
              </a:p>
            </p:txBody>
          </p:sp>
          <p:sp>
            <p:nvSpPr>
              <p:cNvPr id="16" name="TextBox 15"/>
              <p:cNvSpPr txBox="1"/>
              <p:nvPr/>
            </p:nvSpPr>
            <p:spPr>
              <a:xfrm>
                <a:off x="2260207" y="4922395"/>
                <a:ext cx="1897039" cy="566309"/>
              </a:xfrm>
              <a:prstGeom prst="rect">
                <a:avLst/>
              </a:prstGeom>
              <a:noFill/>
            </p:spPr>
            <p:txBody>
              <a:bodyPr wrap="square" rtlCol="0">
                <a:spAutoFit/>
              </a:bodyPr>
              <a:lstStyle/>
              <a:p>
                <a:pPr marL="457200">
                  <a:lnSpc>
                    <a:spcPct val="100000"/>
                  </a:lnSpc>
                  <a:buClr>
                    <a:srgbClr val="FD8F35"/>
                  </a:buClr>
                  <a:buFont typeface="Wingdings" pitchFamily="2" charset="2"/>
                  <a:buChar char="n"/>
                </a:pPr>
                <a:r>
                  <a:rPr lang="zh-CN" altLang="en-US" sz="1400" smtClean="0">
                    <a:latin typeface="微软雅黑" pitchFamily="34" charset="-122"/>
                    <a:ea typeface="微软雅黑" pitchFamily="34" charset="-122"/>
                  </a:rPr>
                  <a:t> 零售业务</a:t>
                </a:r>
                <a:endParaRPr lang="en-US" altLang="zh-CN" sz="1400" smtClean="0">
                  <a:latin typeface="微软雅黑" pitchFamily="34" charset="-122"/>
                  <a:ea typeface="微软雅黑" pitchFamily="34" charset="-122"/>
                </a:endParaRPr>
              </a:p>
              <a:p>
                <a:pPr marL="457200">
                  <a:lnSpc>
                    <a:spcPct val="100000"/>
                  </a:lnSpc>
                  <a:buClr>
                    <a:srgbClr val="FD8F35"/>
                  </a:buClr>
                  <a:buFont typeface="Wingdings" pitchFamily="2" charset="2"/>
                  <a:buChar char="n"/>
                </a:pPr>
                <a:r>
                  <a:rPr lang="zh-CN" altLang="en-US" sz="1400" smtClean="0">
                    <a:latin typeface="微软雅黑" pitchFamily="34" charset="-122"/>
                    <a:ea typeface="微软雅黑" pitchFamily="34" charset="-122"/>
                  </a:rPr>
                  <a:t> 金融同业业务</a:t>
                </a:r>
              </a:p>
            </p:txBody>
          </p:sp>
        </p:grpSp>
        <p:sp>
          <p:nvSpPr>
            <p:cNvPr id="19" name="TextBox 18"/>
            <p:cNvSpPr txBox="1"/>
            <p:nvPr/>
          </p:nvSpPr>
          <p:spPr>
            <a:xfrm>
              <a:off x="304987" y="5391854"/>
              <a:ext cx="5297753" cy="1372683"/>
            </a:xfrm>
            <a:prstGeom prst="rect">
              <a:avLst/>
            </a:prstGeom>
            <a:noFill/>
          </p:spPr>
          <p:txBody>
            <a:bodyPr wrap="square" rtlCol="0">
              <a:spAutoFit/>
            </a:bodyPr>
            <a:lstStyle/>
            <a:p>
              <a:pPr marL="457200">
                <a:lnSpc>
                  <a:spcPct val="100000"/>
                </a:lnSpc>
                <a:buClr>
                  <a:srgbClr val="DA5810"/>
                </a:buClr>
              </a:pPr>
              <a:r>
                <a:rPr lang="zh-CN" altLang="en-US" b="1" dirty="0" smtClean="0">
                  <a:solidFill>
                    <a:srgbClr val="FD8F35"/>
                  </a:solidFill>
                  <a:latin typeface="微软雅黑" pitchFamily="34" charset="-122"/>
                  <a:ea typeface="微软雅黑" pitchFamily="34" charset="-122"/>
                </a:rPr>
                <a:t>特色</a:t>
              </a:r>
            </a:p>
            <a:p>
              <a:pPr marL="457200">
                <a:lnSpc>
                  <a:spcPct val="100000"/>
                </a:lnSpc>
                <a:buClr>
                  <a:srgbClr val="FD8F35"/>
                </a:buClr>
                <a:buFont typeface="Wingdings" pitchFamily="2" charset="2"/>
                <a:buChar char="n"/>
              </a:pP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专业化</a:t>
              </a:r>
              <a:endParaRPr lang="en-US" altLang="zh-CN" sz="1400" dirty="0" smtClean="0">
                <a:latin typeface="微软雅黑" pitchFamily="34" charset="-122"/>
                <a:ea typeface="微软雅黑" pitchFamily="34" charset="-122"/>
              </a:endParaRPr>
            </a:p>
            <a:p>
              <a:pPr marL="457200">
                <a:lnSpc>
                  <a:spcPct val="100000"/>
                </a:lnSpc>
                <a:buClr>
                  <a:srgbClr val="FD8F35"/>
                </a:buClr>
                <a:buFont typeface="Wingdings" pitchFamily="2" charset="2"/>
                <a:buChar char="n"/>
              </a:pP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集约化</a:t>
              </a:r>
              <a:endParaRPr lang="en-US" altLang="zh-CN" sz="1400" dirty="0" smtClean="0">
                <a:latin typeface="微软雅黑" pitchFamily="34" charset="-122"/>
                <a:ea typeface="微软雅黑" pitchFamily="34" charset="-122"/>
              </a:endParaRPr>
            </a:p>
            <a:p>
              <a:pPr marL="457200">
                <a:lnSpc>
                  <a:spcPct val="100000"/>
                </a:lnSpc>
                <a:buClr>
                  <a:srgbClr val="FD8F35"/>
                </a:buClr>
                <a:buFont typeface="Wingdings" pitchFamily="2" charset="2"/>
                <a:buChar char="n"/>
              </a:pP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综合金融</a:t>
              </a:r>
              <a:endParaRPr lang="en-US" altLang="zh-CN" sz="1400" dirty="0" smtClean="0">
                <a:latin typeface="微软雅黑" pitchFamily="34" charset="-122"/>
                <a:ea typeface="微软雅黑" pitchFamily="34" charset="-122"/>
              </a:endParaRPr>
            </a:p>
            <a:p>
              <a:pPr marL="457200">
                <a:lnSpc>
                  <a:spcPct val="100000"/>
                </a:lnSpc>
                <a:buClr>
                  <a:srgbClr val="FD8F35"/>
                </a:buClr>
                <a:buFont typeface="Wingdings" pitchFamily="2" charset="2"/>
                <a:buChar char="n"/>
              </a:pPr>
              <a:r>
                <a:rPr lang="en-US" altLang="zh-CN" sz="1400" dirty="0" smtClean="0">
                  <a:latin typeface="微软雅黑" pitchFamily="34" charset="-122"/>
                  <a:ea typeface="微软雅黑" pitchFamily="34" charset="-122"/>
                </a:rPr>
                <a:t> </a:t>
              </a:r>
              <a:r>
                <a:rPr lang="zh-CN" altLang="zh-CN" sz="1400" b="1" dirty="0" smtClean="0">
                  <a:solidFill>
                    <a:srgbClr val="FD8F35"/>
                  </a:solidFill>
                  <a:latin typeface="微软雅黑" pitchFamily="34" charset="-122"/>
                  <a:ea typeface="微软雅黑" pitchFamily="34" charset="-122"/>
                </a:rPr>
                <a:t>互联网金融</a:t>
              </a:r>
              <a:endParaRPr lang="en-US" altLang="zh-CN" sz="1400" b="1" dirty="0" smtClean="0">
                <a:solidFill>
                  <a:srgbClr val="FD8F35"/>
                </a:solidFill>
                <a:latin typeface="微软雅黑" pitchFamily="34" charset="-122"/>
                <a:ea typeface="微软雅黑" pitchFamily="34" charset="-122"/>
              </a:endParaRPr>
            </a:p>
          </p:txBody>
        </p:sp>
      </p:grpSp>
      <p:grpSp>
        <p:nvGrpSpPr>
          <p:cNvPr id="5" name="组合 13"/>
          <p:cNvGrpSpPr/>
          <p:nvPr/>
        </p:nvGrpSpPr>
        <p:grpSpPr>
          <a:xfrm>
            <a:off x="513533" y="458442"/>
            <a:ext cx="7058842" cy="630832"/>
            <a:chOff x="513533" y="458442"/>
            <a:chExt cx="7058842" cy="630832"/>
          </a:xfrm>
        </p:grpSpPr>
        <p:sp>
          <p:nvSpPr>
            <p:cNvPr id="18"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smtClean="0">
                  <a:solidFill>
                    <a:schemeClr val="bg1">
                      <a:lumMod val="50000"/>
                    </a:schemeClr>
                  </a:solidFill>
                </a:rPr>
                <a:t>平安银行</a:t>
              </a:r>
              <a:r>
                <a:rPr lang="en-US" altLang="zh-CN" sz="2400" kern="0" smtClean="0">
                  <a:solidFill>
                    <a:schemeClr val="bg1">
                      <a:lumMod val="50000"/>
                    </a:schemeClr>
                  </a:solidFill>
                </a:rPr>
                <a:t>·</a:t>
              </a:r>
              <a:r>
                <a:rPr lang="zh-CN" altLang="en-US" sz="2400" kern="0" smtClean="0">
                  <a:solidFill>
                    <a:schemeClr val="bg1">
                      <a:lumMod val="50000"/>
                    </a:schemeClr>
                  </a:solidFill>
                </a:rPr>
                <a:t>打造中国“最佳商业银行</a:t>
              </a:r>
              <a:r>
                <a:rPr lang="en-US" altLang="zh-CN" sz="2400" kern="0" smtClean="0">
                  <a:solidFill>
                    <a:schemeClr val="bg1">
                      <a:lumMod val="50000"/>
                    </a:schemeClr>
                  </a:solidFill>
                </a:rPr>
                <a:t>”</a:t>
              </a:r>
              <a:endParaRPr lang="zh-CN" altLang="en-US" sz="2400" kern="0" smtClean="0">
                <a:solidFill>
                  <a:schemeClr val="bg1">
                    <a:lumMod val="50000"/>
                  </a:schemeClr>
                </a:solidFill>
              </a:endParaRPr>
            </a:p>
          </p:txBody>
        </p:sp>
        <p:grpSp>
          <p:nvGrpSpPr>
            <p:cNvPr id="6" name="组合 23"/>
            <p:cNvGrpSpPr/>
            <p:nvPr/>
          </p:nvGrpSpPr>
          <p:grpSpPr>
            <a:xfrm>
              <a:off x="513533" y="458442"/>
              <a:ext cx="2325425" cy="573315"/>
              <a:chOff x="1255485" y="892628"/>
              <a:chExt cx="2325425" cy="573315"/>
            </a:xfrm>
          </p:grpSpPr>
          <p:cxnSp>
            <p:nvCxnSpPr>
              <p:cNvPr id="22" name="直接连接符 21"/>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TextBox 16"/>
          <p:cNvSpPr txBox="1"/>
          <p:nvPr/>
        </p:nvSpPr>
        <p:spPr>
          <a:xfrm>
            <a:off x="221248" y="1228765"/>
            <a:ext cx="5297753" cy="2320635"/>
          </a:xfrm>
          <a:prstGeom prst="rect">
            <a:avLst/>
          </a:prstGeom>
          <a:noFill/>
        </p:spPr>
        <p:txBody>
          <a:bodyPr wrap="square" rtlCol="0">
            <a:spAutoFit/>
          </a:bodyPr>
          <a:lstStyle/>
          <a:p>
            <a:pPr marL="457200">
              <a:lnSpc>
                <a:spcPct val="100000"/>
              </a:lnSpc>
              <a:buClr>
                <a:srgbClr val="FD8F35"/>
              </a:buClr>
            </a:pPr>
            <a:r>
              <a:rPr lang="zh-CN" altLang="en-US" b="1" smtClean="0">
                <a:solidFill>
                  <a:srgbClr val="FD8F35"/>
                </a:solidFill>
                <a:latin typeface="微软雅黑" pitchFamily="34" charset="-122"/>
                <a:ea typeface="微软雅黑" pitchFamily="34" charset="-122"/>
              </a:rPr>
              <a:t>沿革</a:t>
            </a:r>
            <a:endParaRPr lang="en-US" altLang="zh-CN" b="1" smtClean="0">
              <a:solidFill>
                <a:srgbClr val="FD8F35"/>
              </a:solidFill>
              <a:latin typeface="微软雅黑" pitchFamily="34" charset="-122"/>
              <a:ea typeface="微软雅黑" pitchFamily="34" charset="-122"/>
            </a:endParaRPr>
          </a:p>
          <a:p>
            <a:pPr marL="457200">
              <a:lnSpc>
                <a:spcPct val="120000"/>
              </a:lnSpc>
              <a:buClr>
                <a:srgbClr val="FD8F35"/>
              </a:buClr>
              <a:buFont typeface="Wingdings" pitchFamily="2" charset="2"/>
              <a:buChar char="n"/>
            </a:pPr>
            <a:r>
              <a:rPr lang="zh-CN" altLang="en-US" sz="1400" smtClean="0">
                <a:latin typeface="微软雅黑" pitchFamily="34" charset="-122"/>
                <a:ea typeface="微软雅黑" pitchFamily="34" charset="-122"/>
              </a:rPr>
              <a:t> 原深圳发展银行吸收合并原平安银行完成整合并更名而来</a:t>
            </a:r>
            <a:endParaRPr lang="en-US" altLang="zh-CN" sz="1400" smtClean="0">
              <a:latin typeface="微软雅黑" pitchFamily="34" charset="-122"/>
              <a:ea typeface="微软雅黑" pitchFamily="34" charset="-122"/>
            </a:endParaRPr>
          </a:p>
          <a:p>
            <a:pPr marL="457200">
              <a:lnSpc>
                <a:spcPct val="120000"/>
              </a:lnSpc>
              <a:buClr>
                <a:srgbClr val="FD8F35"/>
              </a:buClr>
              <a:buFont typeface="Wingdings" pitchFamily="2" charset="2"/>
              <a:buChar char="n"/>
            </a:pPr>
            <a:r>
              <a:rPr lang="zh-CN" altLang="en-US" sz="1400" smtClean="0">
                <a:latin typeface="微软雅黑" pitchFamily="34" charset="-122"/>
                <a:ea typeface="微软雅黑" pitchFamily="34" charset="-122"/>
              </a:rPr>
              <a:t> 截至</a:t>
            </a:r>
            <a:r>
              <a:rPr lang="en-US" altLang="zh-CN" sz="1400" smtClean="0">
                <a:latin typeface="微软雅黑" pitchFamily="34" charset="-122"/>
                <a:ea typeface="微软雅黑" pitchFamily="34" charset="-122"/>
              </a:rPr>
              <a:t>2015</a:t>
            </a:r>
            <a:r>
              <a:rPr lang="zh-CN" altLang="en-US" sz="1400" smtClean="0">
                <a:latin typeface="微软雅黑" pitchFamily="34" charset="-122"/>
                <a:ea typeface="微软雅黑" pitchFamily="34" charset="-122"/>
              </a:rPr>
              <a:t>年</a:t>
            </a:r>
            <a:r>
              <a:rPr lang="en-US" altLang="zh-CN" sz="1400" smtClean="0">
                <a:latin typeface="微软雅黑" pitchFamily="34" charset="-122"/>
                <a:ea typeface="微软雅黑" pitchFamily="34" charset="-122"/>
              </a:rPr>
              <a:t>3</a:t>
            </a:r>
            <a:r>
              <a:rPr lang="zh-CN" altLang="en-US" sz="1400" smtClean="0">
                <a:latin typeface="微软雅黑" pitchFamily="34" charset="-122"/>
                <a:ea typeface="微软雅黑" pitchFamily="34" charset="-122"/>
              </a:rPr>
              <a:t>月末，平安银行总资产</a:t>
            </a:r>
            <a:r>
              <a:rPr lang="en-US" altLang="zh-CN" sz="1400" smtClean="0">
                <a:latin typeface="微软雅黑" pitchFamily="34" charset="-122"/>
                <a:ea typeface="微软雅黑" pitchFamily="34" charset="-122"/>
              </a:rPr>
              <a:t>23048</a:t>
            </a:r>
            <a:r>
              <a:rPr lang="zh-CN" altLang="en-US" sz="1400" smtClean="0">
                <a:latin typeface="微软雅黑" pitchFamily="34" charset="-122"/>
                <a:ea typeface="微软雅黑" pitchFamily="34" charset="-122"/>
              </a:rPr>
              <a:t>亿元，较年初增长</a:t>
            </a:r>
            <a:r>
              <a:rPr lang="en-US" altLang="zh-CN" sz="1400" smtClean="0">
                <a:latin typeface="微软雅黑" pitchFamily="34" charset="-122"/>
                <a:ea typeface="微软雅黑" pitchFamily="34" charset="-122"/>
              </a:rPr>
              <a:t>1183</a:t>
            </a:r>
            <a:r>
              <a:rPr lang="zh-CN" altLang="en-US" sz="1400" smtClean="0">
                <a:latin typeface="微软雅黑" pitchFamily="34" charset="-122"/>
                <a:ea typeface="微软雅黑" pitchFamily="34" charset="-122"/>
              </a:rPr>
              <a:t>亿元，增幅</a:t>
            </a:r>
            <a:r>
              <a:rPr lang="en-US" altLang="zh-CN" sz="1400" smtClean="0">
                <a:latin typeface="微软雅黑" pitchFamily="34" charset="-122"/>
                <a:ea typeface="微软雅黑" pitchFamily="34" charset="-122"/>
              </a:rPr>
              <a:t>5.41%</a:t>
            </a:r>
            <a:r>
              <a:rPr lang="zh-CN" altLang="en-US" sz="1400" smtClean="0">
                <a:latin typeface="微软雅黑" pitchFamily="34" charset="-122"/>
                <a:ea typeface="微软雅黑" pitchFamily="34" charset="-122"/>
              </a:rPr>
              <a:t>。</a:t>
            </a:r>
            <a:r>
              <a:rPr lang="zh-CN" altLang="zh-CN" sz="1400" smtClean="0">
                <a:latin typeface="微软雅黑" pitchFamily="34" charset="-122"/>
                <a:ea typeface="微软雅黑" pitchFamily="34" charset="-122"/>
              </a:rPr>
              <a:t>全行总存款</a:t>
            </a:r>
            <a:r>
              <a:rPr lang="en-US" altLang="zh-CN" sz="1400" smtClean="0">
                <a:latin typeface="微软雅黑" pitchFamily="34" charset="-122"/>
                <a:ea typeface="微软雅黑" pitchFamily="34" charset="-122"/>
              </a:rPr>
              <a:t>15784</a:t>
            </a:r>
            <a:r>
              <a:rPr lang="zh-CN" altLang="zh-CN" sz="1400" smtClean="0">
                <a:latin typeface="微软雅黑" pitchFamily="34" charset="-122"/>
                <a:ea typeface="微软雅黑" pitchFamily="34" charset="-122"/>
              </a:rPr>
              <a:t>亿元，较年初增长</a:t>
            </a:r>
            <a:r>
              <a:rPr lang="en-US" altLang="zh-CN" sz="1400" smtClean="0">
                <a:latin typeface="微软雅黑" pitchFamily="34" charset="-122"/>
                <a:ea typeface="微软雅黑" pitchFamily="34" charset="-122"/>
              </a:rPr>
              <a:t>453</a:t>
            </a:r>
            <a:r>
              <a:rPr lang="zh-CN" altLang="en-US" sz="1400" smtClean="0">
                <a:latin typeface="微软雅黑" pitchFamily="34" charset="-122"/>
                <a:ea typeface="微软雅黑" pitchFamily="34" charset="-122"/>
              </a:rPr>
              <a:t>亿元，</a:t>
            </a:r>
            <a:r>
              <a:rPr lang="zh-CN" altLang="zh-CN" sz="1400" smtClean="0">
                <a:latin typeface="微软雅黑" pitchFamily="34" charset="-122"/>
                <a:ea typeface="微软雅黑" pitchFamily="34" charset="-122"/>
              </a:rPr>
              <a:t>增幅</a:t>
            </a:r>
            <a:r>
              <a:rPr lang="en-US" altLang="zh-CN" sz="1400" smtClean="0">
                <a:latin typeface="微软雅黑" pitchFamily="34" charset="-122"/>
                <a:ea typeface="微软雅黑" pitchFamily="34" charset="-122"/>
              </a:rPr>
              <a:t>2.95%</a:t>
            </a:r>
            <a:r>
              <a:rPr lang="zh-CN" altLang="zh-CN" sz="1400" smtClean="0">
                <a:latin typeface="微软雅黑" pitchFamily="34" charset="-122"/>
                <a:ea typeface="微软雅黑" pitchFamily="34" charset="-122"/>
              </a:rPr>
              <a:t>，增速居同业领先地位。</a:t>
            </a:r>
            <a:endParaRPr lang="en-US" altLang="zh-CN" sz="1400" smtClean="0">
              <a:latin typeface="微软雅黑" pitchFamily="34" charset="-122"/>
              <a:ea typeface="微软雅黑" pitchFamily="34" charset="-122"/>
            </a:endParaRPr>
          </a:p>
          <a:p>
            <a:pPr marL="457200">
              <a:lnSpc>
                <a:spcPct val="120000"/>
              </a:lnSpc>
              <a:buClr>
                <a:srgbClr val="FD8F35"/>
              </a:buClr>
              <a:buFont typeface="Wingdings" pitchFamily="2" charset="2"/>
              <a:buChar char="n"/>
            </a:pPr>
            <a:r>
              <a:rPr lang="en-US" altLang="zh-CN" sz="1400" smtClean="0">
                <a:latin typeface="微软雅黑" pitchFamily="34" charset="-122"/>
                <a:ea typeface="微软雅黑" pitchFamily="34" charset="-122"/>
              </a:rPr>
              <a:t> 2015</a:t>
            </a:r>
            <a:r>
              <a:rPr lang="zh-CN" altLang="en-US" sz="1400" smtClean="0">
                <a:latin typeface="微软雅黑" pitchFamily="34" charset="-122"/>
                <a:ea typeface="微软雅黑" pitchFamily="34" charset="-122"/>
              </a:rPr>
              <a:t>年第一季度，</a:t>
            </a:r>
            <a:r>
              <a:rPr lang="zh-CN" altLang="zh-CN" sz="1400" smtClean="0">
                <a:latin typeface="微软雅黑" pitchFamily="34" charset="-122"/>
                <a:ea typeface="微软雅黑" pitchFamily="34" charset="-122"/>
              </a:rPr>
              <a:t>总贷款余额</a:t>
            </a:r>
            <a:r>
              <a:rPr lang="en-US" altLang="zh-CN" sz="1400" smtClean="0">
                <a:latin typeface="微软雅黑" pitchFamily="34" charset="-122"/>
                <a:ea typeface="微软雅黑" pitchFamily="34" charset="-122"/>
              </a:rPr>
              <a:t>11242</a:t>
            </a:r>
            <a:r>
              <a:rPr lang="zh-CN" altLang="zh-CN" sz="1400" smtClean="0">
                <a:latin typeface="微软雅黑" pitchFamily="34" charset="-122"/>
                <a:ea typeface="微软雅黑" pitchFamily="34" charset="-122"/>
              </a:rPr>
              <a:t>亿元，较年初增长</a:t>
            </a:r>
            <a:r>
              <a:rPr lang="en-US" altLang="zh-CN" sz="1400" smtClean="0">
                <a:latin typeface="微软雅黑" pitchFamily="34" charset="-122"/>
                <a:ea typeface="微软雅黑" pitchFamily="34" charset="-122"/>
              </a:rPr>
              <a:t>994.34</a:t>
            </a:r>
            <a:r>
              <a:rPr lang="zh-CN" altLang="zh-CN" sz="1400" smtClean="0">
                <a:latin typeface="微软雅黑" pitchFamily="34" charset="-122"/>
                <a:ea typeface="微软雅黑" pitchFamily="34" charset="-122"/>
              </a:rPr>
              <a:t>亿元，增幅</a:t>
            </a:r>
            <a:r>
              <a:rPr lang="en-US" altLang="zh-CN" sz="1400" smtClean="0">
                <a:latin typeface="微软雅黑" pitchFamily="34" charset="-122"/>
                <a:ea typeface="微软雅黑" pitchFamily="34" charset="-122"/>
              </a:rPr>
              <a:t>9.70%</a:t>
            </a:r>
            <a:r>
              <a:rPr lang="zh-CN" altLang="zh-CN" sz="1400" smtClean="0">
                <a:latin typeface="微软雅黑" pitchFamily="34" charset="-122"/>
                <a:ea typeface="微软雅黑" pitchFamily="34" charset="-122"/>
              </a:rPr>
              <a:t>。</a:t>
            </a:r>
            <a:endParaRPr lang="en-US" altLang="zh-CN" sz="1400" smtClean="0">
              <a:latin typeface="微软雅黑" pitchFamily="34" charset="-122"/>
              <a:ea typeface="微软雅黑" pitchFamily="34" charset="-122"/>
            </a:endParaRPr>
          </a:p>
          <a:p>
            <a:pPr marL="457200">
              <a:lnSpc>
                <a:spcPct val="120000"/>
              </a:lnSpc>
              <a:buClr>
                <a:srgbClr val="FD8F35"/>
              </a:buClr>
              <a:buFont typeface="Wingdings" pitchFamily="2" charset="2"/>
              <a:buChar char="n"/>
            </a:pPr>
            <a:r>
              <a:rPr lang="en-US" altLang="zh-CN" sz="1400" smtClean="0">
                <a:latin typeface="微软雅黑" pitchFamily="34" charset="-122"/>
                <a:ea typeface="微软雅黑" pitchFamily="34" charset="-122"/>
              </a:rPr>
              <a:t> </a:t>
            </a:r>
            <a:r>
              <a:rPr lang="zh-CN" altLang="en-US" sz="1400" smtClean="0">
                <a:latin typeface="微软雅黑" pitchFamily="34" charset="-122"/>
                <a:ea typeface="微软雅黑" pitchFamily="34" charset="-122"/>
              </a:rPr>
              <a:t>一</a:t>
            </a:r>
            <a:r>
              <a:rPr lang="zh-CN" altLang="zh-CN" sz="1400" smtClean="0">
                <a:latin typeface="微软雅黑" pitchFamily="34" charset="-122"/>
                <a:ea typeface="微软雅黑" pitchFamily="34" charset="-122"/>
              </a:rPr>
              <a:t>季度全行净利润</a:t>
            </a:r>
            <a:r>
              <a:rPr lang="en-US" altLang="zh-CN" sz="1400" smtClean="0">
                <a:latin typeface="微软雅黑" pitchFamily="34" charset="-122"/>
                <a:ea typeface="微软雅黑" pitchFamily="34" charset="-122"/>
              </a:rPr>
              <a:t>56.29</a:t>
            </a:r>
            <a:r>
              <a:rPr lang="zh-CN" altLang="zh-CN" sz="1400" smtClean="0">
                <a:latin typeface="微软雅黑" pitchFamily="34" charset="-122"/>
                <a:ea typeface="微软雅黑" pitchFamily="34" charset="-122"/>
              </a:rPr>
              <a:t>亿元，</a:t>
            </a:r>
            <a:r>
              <a:rPr lang="zh-CN" altLang="en-US" sz="1400" smtClean="0">
                <a:latin typeface="微软雅黑" pitchFamily="34" charset="-122"/>
                <a:ea typeface="微软雅黑" pitchFamily="34" charset="-122"/>
              </a:rPr>
              <a:t>同比</a:t>
            </a:r>
            <a:r>
              <a:rPr lang="zh-CN" altLang="zh-CN" sz="1400" smtClean="0">
                <a:latin typeface="微软雅黑" pitchFamily="34" charset="-122"/>
                <a:ea typeface="微软雅黑" pitchFamily="34" charset="-122"/>
              </a:rPr>
              <a:t>增幅</a:t>
            </a:r>
            <a:r>
              <a:rPr lang="en-US" altLang="zh-CN" sz="1400" smtClean="0">
                <a:latin typeface="微软雅黑" pitchFamily="34" charset="-122"/>
                <a:ea typeface="微软雅黑" pitchFamily="34" charset="-122"/>
              </a:rPr>
              <a:t>11.38%</a:t>
            </a:r>
            <a:r>
              <a:rPr lang="zh-CN" altLang="zh-CN" sz="1400" smtClean="0">
                <a:latin typeface="微软雅黑" pitchFamily="34" charset="-122"/>
                <a:ea typeface="微软雅黑" pitchFamily="34" charset="-122"/>
              </a:rPr>
              <a:t>。</a:t>
            </a:r>
            <a:endParaRPr lang="zh-CN" altLang="en-US" sz="1400" smtClean="0">
              <a:latin typeface="微软雅黑" pitchFamily="34" charset="-122"/>
              <a:ea typeface="微软雅黑" pitchFamily="34" charset="-122"/>
            </a:endParaRPr>
          </a:p>
        </p:txBody>
      </p:sp>
    </p:spTree>
    <p:extLst>
      <p:ext uri="{BB962C8B-B14F-4D97-AF65-F5344CB8AC3E}">
        <p14:creationId xmlns:p14="http://schemas.microsoft.com/office/powerpoint/2010/main" xmlns="" val="5163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bwMode="auto">
          <a:xfrm>
            <a:off x="476250" y="635000"/>
            <a:ext cx="3921125"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b="1" kern="0" smtClean="0"/>
              <a:t>目录</a:t>
            </a:r>
          </a:p>
        </p:txBody>
      </p:sp>
      <p:grpSp>
        <p:nvGrpSpPr>
          <p:cNvPr id="2" name="组合 10"/>
          <p:cNvGrpSpPr>
            <a:grpSpLocks/>
          </p:cNvGrpSpPr>
          <p:nvPr/>
        </p:nvGrpSpPr>
        <p:grpSpPr bwMode="auto">
          <a:xfrm>
            <a:off x="1694180" y="1765438"/>
            <a:ext cx="5114925" cy="457200"/>
            <a:chOff x="1619250" y="1323539"/>
            <a:chExt cx="5114925" cy="457200"/>
          </a:xfrm>
        </p:grpSpPr>
        <p:sp>
          <p:nvSpPr>
            <p:cNvPr id="17" name="Oval 5"/>
            <p:cNvSpPr>
              <a:spLocks noChangeArrowheads="1"/>
            </p:cNvSpPr>
            <p:nvPr/>
          </p:nvSpPr>
          <p:spPr bwMode="gray">
            <a:xfrm>
              <a:off x="1619250" y="1428314"/>
              <a:ext cx="228600" cy="228600"/>
            </a:xfrm>
            <a:prstGeom prst="ellipse">
              <a:avLst/>
            </a:prstGeom>
            <a:gradFill rotWithShape="1">
              <a:gsLst>
                <a:gs pos="0">
                  <a:srgbClr val="FFA27D"/>
                </a:gs>
                <a:gs pos="100000">
                  <a:srgbClr val="FF733B"/>
                </a:gs>
              </a:gsLst>
              <a:path path="shape">
                <a:fillToRect l="50000" t="50000" r="50000" b="50000"/>
              </a:path>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nvGrpSpPr>
            <p:cNvPr id="3" name="Group 6"/>
            <p:cNvGrpSpPr>
              <a:grpSpLocks/>
            </p:cNvGrpSpPr>
            <p:nvPr/>
          </p:nvGrpSpPr>
          <p:grpSpPr bwMode="auto">
            <a:xfrm>
              <a:off x="1847850" y="1323539"/>
              <a:ext cx="4886325" cy="457200"/>
              <a:chOff x="1536" y="1470"/>
              <a:chExt cx="3078" cy="288"/>
            </a:xfrm>
          </p:grpSpPr>
          <p:sp>
            <p:nvSpPr>
              <p:cNvPr id="20" name="Line 7"/>
              <p:cNvSpPr>
                <a:spLocks noChangeShapeType="1"/>
              </p:cNvSpPr>
              <p:nvPr/>
            </p:nvSpPr>
            <p:spPr bwMode="gray">
              <a:xfrm flipV="1">
                <a:off x="1536" y="1603"/>
                <a:ext cx="218" cy="5"/>
              </a:xfrm>
              <a:prstGeom prst="line">
                <a:avLst/>
              </a:prstGeom>
              <a:noFill/>
              <a:ln w="12700" cap="rnd">
                <a:solidFill>
                  <a:srgbClr val="000000"/>
                </a:solidFill>
                <a:prstDash val="sysDot"/>
                <a:round/>
                <a:headEnd/>
                <a:tailEnd/>
              </a:ln>
              <a:effectLst>
                <a:outerShdw dist="107763" dir="2700000" algn="ctr" rotWithShape="0">
                  <a:srgbClr val="C0C0C0">
                    <a:alpha val="50000"/>
                  </a:srgbClr>
                </a:outerShdw>
              </a:effectLst>
            </p:spPr>
            <p:txBody>
              <a:bodyPr/>
              <a:lstStyle/>
              <a:p>
                <a:pPr fontAlgn="auto">
                  <a:spcBef>
                    <a:spcPts val="0"/>
                  </a:spcBef>
                  <a:spcAft>
                    <a:spcPts val="0"/>
                  </a:spcAft>
                  <a:defRPr/>
                </a:pPr>
                <a:endParaRPr lang="zh-CN" altLang="en-US" sz="1800" b="1" kern="0">
                  <a:solidFill>
                    <a:sysClr val="windowText" lastClr="000000"/>
                  </a:solidFill>
                  <a:ea typeface="华文楷体"/>
                </a:endParaRPr>
              </a:p>
            </p:txBody>
          </p:sp>
          <p:sp>
            <p:nvSpPr>
              <p:cNvPr id="22" name="AutoShape 8"/>
              <p:cNvSpPr>
                <a:spLocks noChangeArrowheads="1"/>
              </p:cNvSpPr>
              <p:nvPr/>
            </p:nvSpPr>
            <p:spPr bwMode="gray">
              <a:xfrm>
                <a:off x="1686" y="1470"/>
                <a:ext cx="2928" cy="288"/>
              </a:xfrm>
              <a:prstGeom prst="roundRect">
                <a:avLst>
                  <a:gd name="adj" fmla="val 50000"/>
                </a:avLst>
              </a:prstGeom>
              <a:solidFill>
                <a:srgbClr val="FFFFFF"/>
              </a:solidFill>
              <a:ln w="9525" cap="rnd">
                <a:solidFill>
                  <a:srgbClr val="000000"/>
                </a:solidFill>
                <a:prstDash val="sysDot"/>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sp>
          <p:nvSpPr>
            <p:cNvPr id="19" name="Rectangle 29"/>
            <p:cNvSpPr>
              <a:spLocks noChangeArrowheads="1"/>
            </p:cNvSpPr>
            <p:nvPr/>
          </p:nvSpPr>
          <p:spPr bwMode="gray">
            <a:xfrm>
              <a:off x="2289175" y="1416741"/>
              <a:ext cx="2441694" cy="289310"/>
            </a:xfrm>
            <a:prstGeom prst="rect">
              <a:avLst/>
            </a:prstGeom>
            <a:noFill/>
            <a:ln>
              <a:noFill/>
            </a:ln>
            <a:extLst/>
          </p:spPr>
          <p:txBody>
            <a:bodyPr wrap="none" anchor="ctr">
              <a:spAutoFit/>
            </a:bodyPr>
            <a:lstStyle/>
            <a:p>
              <a:pPr eaLnBrk="0" fontAlgn="auto" hangingPunct="0">
                <a:spcBef>
                  <a:spcPts val="0"/>
                </a:spcBef>
                <a:spcAft>
                  <a:spcPts val="0"/>
                </a:spcAft>
                <a:defRPr/>
              </a:pPr>
              <a:r>
                <a:rPr lang="zh-CN" altLang="en-US" sz="1600" b="1" kern="0" smtClean="0">
                  <a:ea typeface="微软雅黑"/>
                </a:rPr>
                <a:t>平安集团及平安银行简介</a:t>
              </a:r>
              <a:endParaRPr lang="zh-CN" altLang="en-US" sz="1600" b="1" kern="0" dirty="0" smtClean="0">
                <a:ea typeface="微软雅黑"/>
              </a:endParaRPr>
            </a:p>
          </p:txBody>
        </p:sp>
      </p:grpSp>
      <p:grpSp>
        <p:nvGrpSpPr>
          <p:cNvPr id="4" name="组合 11"/>
          <p:cNvGrpSpPr>
            <a:grpSpLocks/>
          </p:cNvGrpSpPr>
          <p:nvPr/>
        </p:nvGrpSpPr>
        <p:grpSpPr bwMode="auto">
          <a:xfrm>
            <a:off x="1694180" y="2633576"/>
            <a:ext cx="5114925" cy="457200"/>
            <a:chOff x="1619250" y="1953806"/>
            <a:chExt cx="5114925" cy="457200"/>
          </a:xfrm>
        </p:grpSpPr>
        <p:sp>
          <p:nvSpPr>
            <p:cNvPr id="24" name="Oval 10"/>
            <p:cNvSpPr>
              <a:spLocks noChangeArrowheads="1"/>
            </p:cNvSpPr>
            <p:nvPr/>
          </p:nvSpPr>
          <p:spPr bwMode="gray">
            <a:xfrm>
              <a:off x="1619250" y="2049056"/>
              <a:ext cx="228600" cy="228600"/>
            </a:xfrm>
            <a:prstGeom prst="ellipse">
              <a:avLst/>
            </a:prstGeom>
            <a:gradFill rotWithShape="1">
              <a:gsLst>
                <a:gs pos="0">
                  <a:srgbClr val="FFA27D"/>
                </a:gs>
                <a:gs pos="100000">
                  <a:srgbClr val="FF733B"/>
                </a:gs>
              </a:gsLst>
              <a:path path="shape">
                <a:fillToRect l="50000" t="50000" r="50000" b="50000"/>
              </a:path>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nvGrpSpPr>
            <p:cNvPr id="5" name="Group 11"/>
            <p:cNvGrpSpPr>
              <a:grpSpLocks/>
            </p:cNvGrpSpPr>
            <p:nvPr/>
          </p:nvGrpSpPr>
          <p:grpSpPr bwMode="auto">
            <a:xfrm>
              <a:off x="1847850" y="1953806"/>
              <a:ext cx="4886325" cy="457200"/>
              <a:chOff x="1536" y="1470"/>
              <a:chExt cx="3078" cy="288"/>
            </a:xfrm>
          </p:grpSpPr>
          <p:sp>
            <p:nvSpPr>
              <p:cNvPr id="27" name="Line 12"/>
              <p:cNvSpPr>
                <a:spLocks noChangeShapeType="1"/>
              </p:cNvSpPr>
              <p:nvPr/>
            </p:nvSpPr>
            <p:spPr bwMode="gray">
              <a:xfrm flipV="1">
                <a:off x="1536" y="1603"/>
                <a:ext cx="218" cy="5"/>
              </a:xfrm>
              <a:prstGeom prst="line">
                <a:avLst/>
              </a:prstGeom>
              <a:noFill/>
              <a:ln w="12700" cap="rnd">
                <a:solidFill>
                  <a:srgbClr val="000000"/>
                </a:solidFill>
                <a:prstDash val="sysDot"/>
                <a:round/>
                <a:headEnd/>
                <a:tailEnd/>
              </a:ln>
              <a:effectLst>
                <a:outerShdw dist="107763" dir="2700000" algn="ctr" rotWithShape="0">
                  <a:srgbClr val="C0C0C0">
                    <a:alpha val="50000"/>
                  </a:srgbClr>
                </a:outerShdw>
              </a:effectLst>
            </p:spPr>
            <p:txBody>
              <a:bodyPr/>
              <a:lstStyle/>
              <a:p>
                <a:pPr fontAlgn="auto">
                  <a:spcBef>
                    <a:spcPts val="0"/>
                  </a:spcBef>
                  <a:spcAft>
                    <a:spcPts val="0"/>
                  </a:spcAft>
                  <a:defRPr/>
                </a:pPr>
                <a:endParaRPr lang="zh-CN" altLang="en-US" sz="1800" b="1" kern="0">
                  <a:solidFill>
                    <a:sysClr val="windowText" lastClr="000000"/>
                  </a:solidFill>
                  <a:ea typeface="华文楷体"/>
                </a:endParaRPr>
              </a:p>
            </p:txBody>
          </p:sp>
          <p:sp>
            <p:nvSpPr>
              <p:cNvPr id="28" name="AutoShape 13"/>
              <p:cNvSpPr>
                <a:spLocks noChangeArrowheads="1"/>
              </p:cNvSpPr>
              <p:nvPr/>
            </p:nvSpPr>
            <p:spPr bwMode="gray">
              <a:xfrm>
                <a:off x="1686" y="1470"/>
                <a:ext cx="2928" cy="288"/>
              </a:xfrm>
              <a:prstGeom prst="roundRect">
                <a:avLst>
                  <a:gd name="adj" fmla="val 50000"/>
                </a:avLst>
              </a:prstGeom>
              <a:solidFill>
                <a:srgbClr val="FFFFFF"/>
              </a:solidFill>
              <a:ln w="9525" cap="rnd">
                <a:solidFill>
                  <a:srgbClr val="000000"/>
                </a:solidFill>
                <a:prstDash val="sysDot"/>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sp>
          <p:nvSpPr>
            <p:cNvPr id="26" name="Rectangle 30"/>
            <p:cNvSpPr>
              <a:spLocks noChangeArrowheads="1"/>
            </p:cNvSpPr>
            <p:nvPr/>
          </p:nvSpPr>
          <p:spPr bwMode="gray">
            <a:xfrm>
              <a:off x="2253970" y="2059391"/>
              <a:ext cx="2236510" cy="289310"/>
            </a:xfrm>
            <a:prstGeom prst="rect">
              <a:avLst/>
            </a:prstGeom>
            <a:noFill/>
            <a:ln>
              <a:noFill/>
            </a:ln>
            <a:extLst/>
          </p:spPr>
          <p:txBody>
            <a:bodyPr wrap="none" anchor="ctr">
              <a:spAutoFit/>
            </a:bodyPr>
            <a:lstStyle/>
            <a:p>
              <a:pPr eaLnBrk="0" fontAlgn="auto" hangingPunct="0">
                <a:spcBef>
                  <a:spcPts val="0"/>
                </a:spcBef>
                <a:spcAft>
                  <a:spcPts val="0"/>
                </a:spcAft>
                <a:defRPr/>
              </a:pPr>
              <a:r>
                <a:rPr lang="zh-CN" altLang="en-US" sz="1600" b="1" kern="0" smtClean="0">
                  <a:solidFill>
                    <a:srgbClr val="C00000"/>
                  </a:solidFill>
                  <a:ea typeface="微软雅黑"/>
                </a:rPr>
                <a:t>平安银行国际业务简介</a:t>
              </a:r>
              <a:endParaRPr lang="zh-CN" altLang="en-US" sz="1600" b="1" kern="0" dirty="0">
                <a:solidFill>
                  <a:srgbClr val="C00000"/>
                </a:solidFill>
                <a:ea typeface="微软雅黑"/>
              </a:endParaRPr>
            </a:p>
          </p:txBody>
        </p:sp>
      </p:grpSp>
      <p:grpSp>
        <p:nvGrpSpPr>
          <p:cNvPr id="6" name="组合 13"/>
          <p:cNvGrpSpPr>
            <a:grpSpLocks/>
          </p:cNvGrpSpPr>
          <p:nvPr/>
        </p:nvGrpSpPr>
        <p:grpSpPr bwMode="auto">
          <a:xfrm>
            <a:off x="1694180" y="3501714"/>
            <a:ext cx="5114925" cy="457200"/>
            <a:chOff x="1619250" y="3214340"/>
            <a:chExt cx="5114925" cy="457200"/>
          </a:xfrm>
        </p:grpSpPr>
        <p:sp>
          <p:nvSpPr>
            <p:cNvPr id="30" name="Oval 20"/>
            <p:cNvSpPr>
              <a:spLocks noChangeArrowheads="1"/>
            </p:cNvSpPr>
            <p:nvPr/>
          </p:nvSpPr>
          <p:spPr bwMode="gray">
            <a:xfrm>
              <a:off x="1619250" y="3323878"/>
              <a:ext cx="228600" cy="228600"/>
            </a:xfrm>
            <a:prstGeom prst="ellipse">
              <a:avLst/>
            </a:prstGeom>
            <a:gradFill rotWithShape="1">
              <a:gsLst>
                <a:gs pos="0">
                  <a:srgbClr val="FFA27D"/>
                </a:gs>
                <a:gs pos="100000">
                  <a:srgbClr val="FF733B"/>
                </a:gs>
              </a:gsLst>
              <a:path path="shape">
                <a:fillToRect l="50000" t="50000" r="50000" b="50000"/>
              </a:path>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nvGrpSpPr>
            <p:cNvPr id="7" name="Group 21"/>
            <p:cNvGrpSpPr>
              <a:grpSpLocks/>
            </p:cNvGrpSpPr>
            <p:nvPr/>
          </p:nvGrpSpPr>
          <p:grpSpPr bwMode="auto">
            <a:xfrm>
              <a:off x="1847850" y="3214340"/>
              <a:ext cx="4886325" cy="457200"/>
              <a:chOff x="1536" y="1470"/>
              <a:chExt cx="3078" cy="288"/>
            </a:xfrm>
          </p:grpSpPr>
          <p:sp>
            <p:nvSpPr>
              <p:cNvPr id="33" name="Line 22"/>
              <p:cNvSpPr>
                <a:spLocks noChangeShapeType="1"/>
              </p:cNvSpPr>
              <p:nvPr/>
            </p:nvSpPr>
            <p:spPr bwMode="gray">
              <a:xfrm flipV="1">
                <a:off x="1536" y="1603"/>
                <a:ext cx="218" cy="5"/>
              </a:xfrm>
              <a:prstGeom prst="line">
                <a:avLst/>
              </a:prstGeom>
              <a:noFill/>
              <a:ln w="12700" cap="rnd">
                <a:solidFill>
                  <a:srgbClr val="000000"/>
                </a:solidFill>
                <a:prstDash val="sysDot"/>
                <a:round/>
                <a:headEnd/>
                <a:tailEnd/>
              </a:ln>
              <a:effectLst>
                <a:outerShdw dist="107763" dir="2700000" algn="ctr" rotWithShape="0">
                  <a:srgbClr val="C0C0C0">
                    <a:alpha val="50000"/>
                  </a:srgbClr>
                </a:outerShdw>
              </a:effectLst>
            </p:spPr>
            <p:txBody>
              <a:bodyPr/>
              <a:lstStyle/>
              <a:p>
                <a:pPr fontAlgn="auto">
                  <a:spcBef>
                    <a:spcPts val="0"/>
                  </a:spcBef>
                  <a:spcAft>
                    <a:spcPts val="0"/>
                  </a:spcAft>
                  <a:defRPr/>
                </a:pPr>
                <a:endParaRPr lang="zh-CN" altLang="en-US" sz="1800" b="1" kern="0">
                  <a:solidFill>
                    <a:sysClr val="windowText" lastClr="000000"/>
                  </a:solidFill>
                  <a:ea typeface="华文楷体"/>
                </a:endParaRPr>
              </a:p>
            </p:txBody>
          </p:sp>
          <p:sp>
            <p:nvSpPr>
              <p:cNvPr id="34" name="AutoShape 23"/>
              <p:cNvSpPr>
                <a:spLocks noChangeArrowheads="1"/>
              </p:cNvSpPr>
              <p:nvPr/>
            </p:nvSpPr>
            <p:spPr bwMode="gray">
              <a:xfrm>
                <a:off x="1686" y="1470"/>
                <a:ext cx="2928" cy="288"/>
              </a:xfrm>
              <a:prstGeom prst="roundRect">
                <a:avLst>
                  <a:gd name="adj" fmla="val 50000"/>
                </a:avLst>
              </a:prstGeom>
              <a:solidFill>
                <a:srgbClr val="FFFFFF"/>
              </a:solidFill>
              <a:ln w="9525" cap="rnd">
                <a:solidFill>
                  <a:srgbClr val="000000"/>
                </a:solidFill>
                <a:prstDash val="sysDot"/>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sp>
          <p:nvSpPr>
            <p:cNvPr id="32" name="Rectangle 32"/>
            <p:cNvSpPr>
              <a:spLocks noChangeArrowheads="1"/>
            </p:cNvSpPr>
            <p:nvPr/>
          </p:nvSpPr>
          <p:spPr bwMode="gray">
            <a:xfrm>
              <a:off x="2253970" y="3285000"/>
              <a:ext cx="3672800" cy="289310"/>
            </a:xfrm>
            <a:prstGeom prst="rect">
              <a:avLst/>
            </a:prstGeom>
            <a:noFill/>
            <a:ln>
              <a:noFill/>
            </a:ln>
            <a:extLst/>
          </p:spPr>
          <p:txBody>
            <a:bodyPr wrap="none" anchor="ctr">
              <a:spAutoFit/>
            </a:bodyPr>
            <a:lstStyle/>
            <a:p>
              <a:pPr eaLnBrk="0" fontAlgn="auto" hangingPunct="0">
                <a:spcBef>
                  <a:spcPts val="0"/>
                </a:spcBef>
                <a:spcAft>
                  <a:spcPts val="0"/>
                </a:spcAft>
                <a:defRPr/>
              </a:pPr>
              <a:r>
                <a:rPr lang="zh-CN" altLang="en-US" sz="1600" b="1" kern="0" dirty="0">
                  <a:solidFill>
                    <a:srgbClr val="000000"/>
                  </a:solidFill>
                  <a:ea typeface="微软雅黑"/>
                </a:rPr>
                <a:t>平</a:t>
              </a:r>
              <a:r>
                <a:rPr lang="zh-CN" altLang="en-US" sz="1600" b="1" kern="0" dirty="0" smtClean="0">
                  <a:solidFill>
                    <a:srgbClr val="000000"/>
                  </a:solidFill>
                  <a:ea typeface="微软雅黑"/>
                </a:rPr>
                <a:t>安银行</a:t>
              </a:r>
              <a:r>
                <a:rPr lang="zh-CN" altLang="en-US" sz="1600" b="1" kern="0" smtClean="0">
                  <a:solidFill>
                    <a:srgbClr val="000000"/>
                  </a:solidFill>
                  <a:ea typeface="微软雅黑"/>
                </a:rPr>
                <a:t>跨境第三方支付结算服务方案</a:t>
              </a:r>
              <a:endParaRPr lang="zh-CN" altLang="en-US" sz="1600" b="1" kern="0" dirty="0">
                <a:solidFill>
                  <a:srgbClr val="000000"/>
                </a:solidFill>
                <a:ea typeface="微软雅黑"/>
              </a:endParaRPr>
            </a:p>
          </p:txBody>
        </p:sp>
      </p:grpSp>
      <p:sp>
        <p:nvSpPr>
          <p:cNvPr id="41"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5</a:t>
            </a:fld>
            <a:endParaRPr lang="zh-CN" altLang="en-US" sz="1300" b="1">
              <a:solidFill>
                <a:srgbClr val="FFFF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201345513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6</a:t>
            </a:fld>
            <a:endParaRPr lang="zh-CN" altLang="en-US" sz="1300" b="1">
              <a:solidFill>
                <a:srgbClr val="FFFFFF"/>
              </a:solidFill>
              <a:latin typeface="微软雅黑" pitchFamily="34" charset="-122"/>
              <a:ea typeface="微软雅黑" pitchFamily="34" charset="-122"/>
            </a:endParaRPr>
          </a:p>
        </p:txBody>
      </p:sp>
      <p:grpSp>
        <p:nvGrpSpPr>
          <p:cNvPr id="29" name="组合 28"/>
          <p:cNvGrpSpPr/>
          <p:nvPr/>
        </p:nvGrpSpPr>
        <p:grpSpPr>
          <a:xfrm>
            <a:off x="513533" y="458442"/>
            <a:ext cx="7058842" cy="630832"/>
            <a:chOff x="513533" y="458442"/>
            <a:chExt cx="7058842" cy="630832"/>
          </a:xfrm>
        </p:grpSpPr>
        <p:sp>
          <p:nvSpPr>
            <p:cNvPr id="31"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smtClean="0">
                  <a:solidFill>
                    <a:schemeClr val="bg1">
                      <a:lumMod val="50000"/>
                    </a:schemeClr>
                  </a:solidFill>
                </a:rPr>
                <a:t>平安银行国际业务简介</a:t>
              </a:r>
            </a:p>
          </p:txBody>
        </p:sp>
        <p:grpSp>
          <p:nvGrpSpPr>
            <p:cNvPr id="35" name="组合 23"/>
            <p:cNvGrpSpPr/>
            <p:nvPr/>
          </p:nvGrpSpPr>
          <p:grpSpPr>
            <a:xfrm>
              <a:off x="513533" y="458442"/>
              <a:ext cx="2325425" cy="573315"/>
              <a:chOff x="1255485" y="892628"/>
              <a:chExt cx="2325425" cy="573315"/>
            </a:xfrm>
          </p:grpSpPr>
          <p:cxnSp>
            <p:nvCxnSpPr>
              <p:cNvPr id="37" name="直接连接符 36"/>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4" name="直接连接符 43"/>
          <p:cNvCxnSpPr/>
          <p:nvPr/>
        </p:nvCxnSpPr>
        <p:spPr bwMode="auto">
          <a:xfrm>
            <a:off x="4547258" y="1315453"/>
            <a:ext cx="0" cy="4403703"/>
          </a:xfrm>
          <a:prstGeom prst="line">
            <a:avLst/>
          </a:prstGeom>
          <a:solidFill>
            <a:schemeClr val="accent1"/>
          </a:solidFill>
          <a:ln w="31750" cap="flat" cmpd="sng" algn="ctr">
            <a:solidFill>
              <a:schemeClr val="bg1">
                <a:lumMod val="65000"/>
                <a:alpha val="48000"/>
              </a:schemeClr>
            </a:solidFill>
            <a:prstDash val="solid"/>
            <a:round/>
            <a:headEnd type="none" w="med" len="med"/>
            <a:tailEnd type="none" w="med" len="med"/>
          </a:ln>
          <a:effectLst/>
        </p:spPr>
      </p:cxnSp>
      <p:sp>
        <p:nvSpPr>
          <p:cNvPr id="45" name="TextBox 44"/>
          <p:cNvSpPr txBox="1">
            <a:spLocks noChangeArrowheads="1"/>
          </p:cNvSpPr>
          <p:nvPr/>
        </p:nvSpPr>
        <p:spPr bwMode="auto">
          <a:xfrm>
            <a:off x="387913" y="1063841"/>
            <a:ext cx="3237603" cy="417358"/>
          </a:xfrm>
          <a:prstGeom prst="rect">
            <a:avLst/>
          </a:prstGeom>
          <a:noFill/>
          <a:ln w="9525">
            <a:noFill/>
            <a:miter lim="800000"/>
            <a:headEnd/>
            <a:tailEnd/>
          </a:ln>
        </p:spPr>
        <p:txBody>
          <a:bodyPr wrap="square">
            <a:spAutoFit/>
          </a:bodyPr>
          <a:lstStyle/>
          <a:p>
            <a:pPr>
              <a:lnSpc>
                <a:spcPct val="130000"/>
              </a:lnSpc>
            </a:pPr>
            <a:r>
              <a:rPr lang="zh-CN" altLang="en-US" sz="1800" b="1" smtClean="0">
                <a:solidFill>
                  <a:srgbClr val="F05A23"/>
                </a:solidFill>
                <a:latin typeface="微软雅黑" pitchFamily="34" charset="-122"/>
                <a:ea typeface="微软雅黑" pitchFamily="34" charset="-122"/>
              </a:rPr>
              <a:t>全链条国际业务产品</a:t>
            </a:r>
            <a:endParaRPr lang="zh-CN" altLang="en-US" sz="1800" dirty="0">
              <a:solidFill>
                <a:srgbClr val="000000"/>
              </a:solidFill>
              <a:latin typeface="微软雅黑" pitchFamily="34" charset="-122"/>
              <a:ea typeface="微软雅黑" pitchFamily="34" charset="-122"/>
            </a:endParaRPr>
          </a:p>
        </p:txBody>
      </p:sp>
      <p:sp>
        <p:nvSpPr>
          <p:cNvPr id="51" name="椭圆 2"/>
          <p:cNvSpPr>
            <a:spLocks noChangeAspect="1"/>
          </p:cNvSpPr>
          <p:nvPr/>
        </p:nvSpPr>
        <p:spPr bwMode="auto">
          <a:xfrm>
            <a:off x="794096" y="2132513"/>
            <a:ext cx="3124862" cy="2947143"/>
          </a:xfrm>
          <a:prstGeom prst="ellipse">
            <a:avLst/>
          </a:prstGeom>
          <a:noFill/>
          <a:ln w="9525" cap="flat" cmpd="sng" algn="ctr">
            <a:solidFill>
              <a:schemeClr val="bg1">
                <a:lumMod val="65000"/>
              </a:schemeClr>
            </a:solidFill>
            <a:prstDash val="sysDash"/>
            <a:round/>
            <a:headEnd type="none" w="med" len="med"/>
            <a:tailEnd type="none" w="med" len="med"/>
          </a:ln>
          <a:effectLst/>
        </p:spPr>
        <p:txBody>
          <a:bodyPr wrap="square" rtlCol="0" anchor="ctr">
            <a:noAutofit/>
          </a:bodyPr>
          <a:lstStyle/>
          <a:p>
            <a:pPr>
              <a:lnSpc>
                <a:spcPct val="150000"/>
              </a:lnSpc>
            </a:pPr>
            <a:endParaRPr lang="zh-CN" altLang="en-US" sz="1400" dirty="0">
              <a:solidFill>
                <a:srgbClr val="D03B00"/>
              </a:solidFill>
              <a:latin typeface="微软雅黑" pitchFamily="34" charset="-122"/>
              <a:ea typeface="微软雅黑" pitchFamily="34" charset="-122"/>
            </a:endParaRPr>
          </a:p>
        </p:txBody>
      </p:sp>
      <p:sp>
        <p:nvSpPr>
          <p:cNvPr id="52" name="Oval 7"/>
          <p:cNvSpPr>
            <a:spLocks noChangeArrowheads="1"/>
          </p:cNvSpPr>
          <p:nvPr/>
        </p:nvSpPr>
        <p:spPr bwMode="gray">
          <a:xfrm>
            <a:off x="1840504" y="1730511"/>
            <a:ext cx="1080000" cy="1080000"/>
          </a:xfrm>
          <a:prstGeom prst="ellipse">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400" b="1" kern="0" smtClean="0">
                <a:solidFill>
                  <a:srgbClr val="000000"/>
                </a:solidFill>
                <a:latin typeface="微软雅黑" pitchFamily="34" charset="-122"/>
                <a:ea typeface="微软雅黑" pitchFamily="34" charset="-122"/>
              </a:rPr>
              <a:t>国际结算</a:t>
            </a:r>
            <a:endParaRPr lang="en-US" altLang="ko-KR" sz="1400" b="1" kern="0" dirty="0">
              <a:solidFill>
                <a:srgbClr val="000000"/>
              </a:solidFill>
              <a:latin typeface="微软雅黑" pitchFamily="34" charset="-122"/>
              <a:ea typeface="微软雅黑" pitchFamily="34" charset="-122"/>
            </a:endParaRPr>
          </a:p>
        </p:txBody>
      </p:sp>
      <p:sp>
        <p:nvSpPr>
          <p:cNvPr id="53" name="Oval 8"/>
          <p:cNvSpPr>
            <a:spLocks noChangeArrowheads="1"/>
          </p:cNvSpPr>
          <p:nvPr/>
        </p:nvSpPr>
        <p:spPr bwMode="gray">
          <a:xfrm>
            <a:off x="900609" y="4273405"/>
            <a:ext cx="1080000" cy="1080000"/>
          </a:xfrm>
          <a:prstGeom prst="ellipse">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400" b="1" kern="0" smtClean="0">
                <a:solidFill>
                  <a:srgbClr val="000000"/>
                </a:solidFill>
                <a:latin typeface="微软雅黑" pitchFamily="34" charset="-122"/>
                <a:ea typeface="微软雅黑" pitchFamily="34" charset="-122"/>
              </a:rPr>
              <a:t>汇率利率</a:t>
            </a:r>
            <a:endParaRPr lang="en-US" altLang="zh-CN" sz="1400" b="1"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400" b="1" kern="0" smtClean="0">
                <a:solidFill>
                  <a:srgbClr val="000000"/>
                </a:solidFill>
                <a:latin typeface="微软雅黑" pitchFamily="34" charset="-122"/>
                <a:ea typeface="微软雅黑" pitchFamily="34" charset="-122"/>
              </a:rPr>
              <a:t>衍生产品</a:t>
            </a:r>
            <a:endParaRPr lang="en-US" altLang="ko-KR" sz="1400" b="1" kern="0" dirty="0">
              <a:solidFill>
                <a:srgbClr val="000000"/>
              </a:solidFill>
              <a:latin typeface="微软雅黑" pitchFamily="34" charset="-122"/>
              <a:ea typeface="微软雅黑" pitchFamily="34" charset="-122"/>
            </a:endParaRPr>
          </a:p>
        </p:txBody>
      </p:sp>
      <p:sp>
        <p:nvSpPr>
          <p:cNvPr id="54" name="Oval 9"/>
          <p:cNvSpPr>
            <a:spLocks noChangeArrowheads="1"/>
          </p:cNvSpPr>
          <p:nvPr/>
        </p:nvSpPr>
        <p:spPr bwMode="gray">
          <a:xfrm>
            <a:off x="2838957" y="4273405"/>
            <a:ext cx="1080000" cy="1080000"/>
          </a:xfrm>
          <a:prstGeom prst="ellipse">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400" b="1" kern="0" smtClean="0">
                <a:solidFill>
                  <a:srgbClr val="000000"/>
                </a:solidFill>
                <a:latin typeface="微软雅黑" pitchFamily="34" charset="-122"/>
                <a:ea typeface="微软雅黑" pitchFamily="34" charset="-122"/>
              </a:rPr>
              <a:t>离在岸</a:t>
            </a:r>
            <a:endParaRPr lang="en-US" altLang="zh-CN" sz="1400" b="1"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400" b="1" kern="0" smtClean="0">
                <a:solidFill>
                  <a:srgbClr val="000000"/>
                </a:solidFill>
                <a:latin typeface="微软雅黑" pitchFamily="34" charset="-122"/>
                <a:ea typeface="微软雅黑" pitchFamily="34" charset="-122"/>
              </a:rPr>
              <a:t>联动产品</a:t>
            </a:r>
            <a:endParaRPr lang="en-US" altLang="ko-KR" sz="1400" b="1" kern="0" dirty="0">
              <a:solidFill>
                <a:srgbClr val="000000"/>
              </a:solidFill>
              <a:latin typeface="微软雅黑" pitchFamily="34" charset="-122"/>
              <a:ea typeface="微软雅黑" pitchFamily="34" charset="-122"/>
            </a:endParaRPr>
          </a:p>
        </p:txBody>
      </p:sp>
      <p:sp>
        <p:nvSpPr>
          <p:cNvPr id="55" name="Oval 10"/>
          <p:cNvSpPr>
            <a:spLocks noChangeArrowheads="1"/>
          </p:cNvSpPr>
          <p:nvPr/>
        </p:nvSpPr>
        <p:spPr bwMode="gray">
          <a:xfrm>
            <a:off x="3393287" y="2793671"/>
            <a:ext cx="1080000" cy="1080000"/>
          </a:xfrm>
          <a:prstGeom prst="ellipse">
            <a:avLst/>
          </a:prstGeom>
          <a:solidFill>
            <a:srgbClr val="F79646">
              <a:alpha val="47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400" b="1" kern="0" smtClean="0">
                <a:solidFill>
                  <a:srgbClr val="000000"/>
                </a:solidFill>
                <a:latin typeface="微软雅黑" pitchFamily="34" charset="-122"/>
                <a:ea typeface="微软雅黑" pitchFamily="34" charset="-122"/>
              </a:rPr>
              <a:t>资金交易</a:t>
            </a:r>
            <a:endParaRPr lang="en-US" altLang="zh-CN" sz="1400" b="1"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400" b="1" kern="0" smtClean="0">
                <a:solidFill>
                  <a:srgbClr val="000000"/>
                </a:solidFill>
                <a:latin typeface="微软雅黑" pitchFamily="34" charset="-122"/>
                <a:ea typeface="微软雅黑" pitchFamily="34" charset="-122"/>
              </a:rPr>
              <a:t>产品</a:t>
            </a:r>
            <a:endParaRPr lang="en-US" altLang="zh-CN" sz="1400" b="1" kern="0" dirty="0">
              <a:solidFill>
                <a:srgbClr val="000000"/>
              </a:solidFill>
              <a:latin typeface="微软雅黑" pitchFamily="34" charset="-122"/>
              <a:ea typeface="微软雅黑" pitchFamily="34" charset="-122"/>
            </a:endParaRPr>
          </a:p>
        </p:txBody>
      </p:sp>
      <p:sp>
        <p:nvSpPr>
          <p:cNvPr id="56" name="Oval 10"/>
          <p:cNvSpPr>
            <a:spLocks noChangeArrowheads="1"/>
          </p:cNvSpPr>
          <p:nvPr/>
        </p:nvSpPr>
        <p:spPr bwMode="gray">
          <a:xfrm>
            <a:off x="321029" y="2793671"/>
            <a:ext cx="1080000" cy="1080000"/>
          </a:xfrm>
          <a:prstGeom prst="ellipse">
            <a:avLst/>
          </a:prstGeom>
          <a:solidFill>
            <a:srgbClr val="F79646">
              <a:alpha val="47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400" b="1" kern="0" smtClean="0">
                <a:solidFill>
                  <a:srgbClr val="000000"/>
                </a:solidFill>
                <a:latin typeface="微软雅黑" pitchFamily="34" charset="-122"/>
                <a:ea typeface="微软雅黑" pitchFamily="34" charset="-122"/>
              </a:rPr>
              <a:t>国际贸易融资</a:t>
            </a:r>
            <a:endParaRPr lang="en-US" altLang="zh-CN" sz="1400" b="1" kern="0" dirty="0">
              <a:solidFill>
                <a:srgbClr val="000000"/>
              </a:solidFill>
              <a:latin typeface="微软雅黑" pitchFamily="34" charset="-122"/>
              <a:ea typeface="微软雅黑" pitchFamily="34" charset="-122"/>
            </a:endParaRPr>
          </a:p>
        </p:txBody>
      </p:sp>
      <p:sp>
        <p:nvSpPr>
          <p:cNvPr id="57" name="TextBox 56"/>
          <p:cNvSpPr txBox="1">
            <a:spLocks noChangeArrowheads="1"/>
          </p:cNvSpPr>
          <p:nvPr/>
        </p:nvSpPr>
        <p:spPr bwMode="auto">
          <a:xfrm>
            <a:off x="4956230" y="1063841"/>
            <a:ext cx="3237603" cy="417358"/>
          </a:xfrm>
          <a:prstGeom prst="rect">
            <a:avLst/>
          </a:prstGeom>
          <a:noFill/>
          <a:ln w="9525">
            <a:noFill/>
            <a:miter lim="800000"/>
            <a:headEnd/>
            <a:tailEnd/>
          </a:ln>
        </p:spPr>
        <p:txBody>
          <a:bodyPr wrap="square">
            <a:spAutoFit/>
          </a:bodyPr>
          <a:lstStyle/>
          <a:p>
            <a:pPr>
              <a:lnSpc>
                <a:spcPct val="130000"/>
              </a:lnSpc>
            </a:pPr>
            <a:r>
              <a:rPr lang="zh-CN" altLang="en-US" sz="1800" b="1" smtClean="0">
                <a:solidFill>
                  <a:srgbClr val="F05A23"/>
                </a:solidFill>
                <a:latin typeface="微软雅黑" pitchFamily="34" charset="-122"/>
                <a:ea typeface="微软雅黑" pitchFamily="34" charset="-122"/>
              </a:rPr>
              <a:t>国际业务线上化服务平台</a:t>
            </a:r>
            <a:endParaRPr lang="zh-CN" altLang="en-US" sz="1800" dirty="0">
              <a:solidFill>
                <a:srgbClr val="000000"/>
              </a:solidFill>
              <a:latin typeface="微软雅黑" pitchFamily="34" charset="-122"/>
              <a:ea typeface="微软雅黑" pitchFamily="34" charset="-122"/>
            </a:endParaRPr>
          </a:p>
        </p:txBody>
      </p:sp>
      <p:sp>
        <p:nvSpPr>
          <p:cNvPr id="58" name="矩形 57"/>
          <p:cNvSpPr/>
          <p:nvPr/>
        </p:nvSpPr>
        <p:spPr>
          <a:xfrm>
            <a:off x="1648641" y="3461429"/>
            <a:ext cx="1415772" cy="289310"/>
          </a:xfrm>
          <a:prstGeom prst="rect">
            <a:avLst/>
          </a:prstGeom>
        </p:spPr>
        <p:txBody>
          <a:bodyPr wrap="none">
            <a:spAutoFit/>
          </a:bodyPr>
          <a:lstStyle/>
          <a:p>
            <a:r>
              <a:rPr lang="zh-CN" altLang="en-US" b="1" smtClean="0">
                <a:solidFill>
                  <a:srgbClr val="F05A23"/>
                </a:solidFill>
                <a:latin typeface="微软雅黑" pitchFamily="34" charset="-122"/>
                <a:ea typeface="微软雅黑" pitchFamily="34" charset="-122"/>
              </a:rPr>
              <a:t>国际业务产品</a:t>
            </a:r>
            <a:endParaRPr lang="zh-CN" altLang="en-US"/>
          </a:p>
        </p:txBody>
      </p:sp>
      <p:sp>
        <p:nvSpPr>
          <p:cNvPr id="59" name="矩形 58"/>
          <p:cNvSpPr/>
          <p:nvPr/>
        </p:nvSpPr>
        <p:spPr>
          <a:xfrm>
            <a:off x="4827893" y="1746553"/>
            <a:ext cx="3982983" cy="3323987"/>
          </a:xfrm>
          <a:prstGeom prst="rect">
            <a:avLst/>
          </a:prstGeom>
        </p:spPr>
        <p:txBody>
          <a:bodyPr wrap="square">
            <a:spAutoFit/>
          </a:bodyPr>
          <a:lstStyle/>
          <a:p>
            <a:pPr>
              <a:lnSpc>
                <a:spcPct val="150000"/>
              </a:lnSpc>
            </a:pPr>
            <a:r>
              <a:rPr lang="en-US" altLang="zh-CN" sz="1400" smtClean="0">
                <a:latin typeface="微软雅黑" pitchFamily="34" charset="-122"/>
                <a:ea typeface="微软雅黑" pitchFamily="34" charset="-122"/>
              </a:rPr>
              <a:t>       </a:t>
            </a:r>
            <a:r>
              <a:rPr lang="zh-CN" altLang="zh-CN" sz="1400" smtClean="0">
                <a:latin typeface="微软雅黑" pitchFamily="34" charset="-122"/>
                <a:ea typeface="微软雅黑" pitchFamily="34" charset="-122"/>
              </a:rPr>
              <a:t>平安银行致力于依托互联网优势平台，为客户提供便捷、高效的在线国际业务服务。率先推出的国际业务网上银行，集结算、汇兑、融资、查询、通知等功能为一体，客户足不出户即可办理各项业务。跨境资金池系统可为跨国企业集团实现资金归集下拨等现金管理功能，满足客户本外币、境内外资金集中运营管理的服务需求。功能领先的跨境第三方支付系统，成功对接多家国内知名跨境第三方支付公司，为中小外贸商家提供便利快捷的跨境电子收付款服务。</a:t>
            </a:r>
            <a:endParaRPr lang="zh-CN" altLang="en-US" sz="1400">
              <a:latin typeface="微软雅黑" pitchFamily="34" charset="-122"/>
              <a:ea typeface="微软雅黑" pitchFamily="34" charset="-122"/>
            </a:endParaRPr>
          </a:p>
        </p:txBody>
      </p:sp>
    </p:spTree>
    <p:extLst>
      <p:ext uri="{BB962C8B-B14F-4D97-AF65-F5344CB8AC3E}">
        <p14:creationId xmlns="" xmlns:p14="http://schemas.microsoft.com/office/powerpoint/2010/main" val="201345513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7</a:t>
            </a:fld>
            <a:endParaRPr lang="zh-CN" altLang="en-US" sz="1300" b="1">
              <a:solidFill>
                <a:srgbClr val="FFFFFF"/>
              </a:solidFill>
              <a:latin typeface="微软雅黑" pitchFamily="34" charset="-122"/>
              <a:ea typeface="微软雅黑" pitchFamily="34" charset="-122"/>
            </a:endParaRPr>
          </a:p>
        </p:txBody>
      </p:sp>
      <p:grpSp>
        <p:nvGrpSpPr>
          <p:cNvPr id="2" name="组合 28"/>
          <p:cNvGrpSpPr/>
          <p:nvPr/>
        </p:nvGrpSpPr>
        <p:grpSpPr>
          <a:xfrm>
            <a:off x="513533" y="458442"/>
            <a:ext cx="7058842" cy="630832"/>
            <a:chOff x="513533" y="458442"/>
            <a:chExt cx="7058842" cy="630832"/>
          </a:xfrm>
        </p:grpSpPr>
        <p:sp>
          <p:nvSpPr>
            <p:cNvPr id="31"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smtClean="0">
                  <a:solidFill>
                    <a:schemeClr val="bg1">
                      <a:lumMod val="50000"/>
                    </a:schemeClr>
                  </a:solidFill>
                </a:rPr>
                <a:t>平安银行国际业务简介</a:t>
              </a:r>
            </a:p>
          </p:txBody>
        </p:sp>
        <p:grpSp>
          <p:nvGrpSpPr>
            <p:cNvPr id="3" name="组合 23"/>
            <p:cNvGrpSpPr/>
            <p:nvPr/>
          </p:nvGrpSpPr>
          <p:grpSpPr>
            <a:xfrm>
              <a:off x="513533" y="458442"/>
              <a:ext cx="2325425" cy="573315"/>
              <a:chOff x="1255485" y="892628"/>
              <a:chExt cx="2325425" cy="573315"/>
            </a:xfrm>
          </p:grpSpPr>
          <p:cxnSp>
            <p:nvCxnSpPr>
              <p:cNvPr id="37" name="直接连接符 36"/>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9" name="直接连接符 8"/>
          <p:cNvCxnSpPr/>
          <p:nvPr/>
        </p:nvCxnSpPr>
        <p:spPr bwMode="auto">
          <a:xfrm>
            <a:off x="4547258" y="1315453"/>
            <a:ext cx="0" cy="4403703"/>
          </a:xfrm>
          <a:prstGeom prst="line">
            <a:avLst/>
          </a:prstGeom>
          <a:solidFill>
            <a:schemeClr val="accent1"/>
          </a:solidFill>
          <a:ln w="31750" cap="flat" cmpd="sng" algn="ctr">
            <a:solidFill>
              <a:schemeClr val="bg1">
                <a:lumMod val="65000"/>
                <a:alpha val="48000"/>
              </a:schemeClr>
            </a:solidFill>
            <a:prstDash val="solid"/>
            <a:round/>
            <a:headEnd type="none" w="med" len="med"/>
            <a:tailEnd type="none" w="med" len="med"/>
          </a:ln>
          <a:effectLst/>
        </p:spPr>
      </p:cxnSp>
      <p:sp>
        <p:nvSpPr>
          <p:cNvPr id="10" name="TextBox 9"/>
          <p:cNvSpPr txBox="1">
            <a:spLocks noChangeArrowheads="1"/>
          </p:cNvSpPr>
          <p:nvPr/>
        </p:nvSpPr>
        <p:spPr bwMode="auto">
          <a:xfrm>
            <a:off x="387913" y="1063841"/>
            <a:ext cx="3237603" cy="417358"/>
          </a:xfrm>
          <a:prstGeom prst="rect">
            <a:avLst/>
          </a:prstGeom>
          <a:noFill/>
          <a:ln w="9525">
            <a:noFill/>
            <a:miter lim="800000"/>
            <a:headEnd/>
            <a:tailEnd/>
          </a:ln>
        </p:spPr>
        <p:txBody>
          <a:bodyPr wrap="square">
            <a:spAutoFit/>
          </a:bodyPr>
          <a:lstStyle/>
          <a:p>
            <a:pPr>
              <a:lnSpc>
                <a:spcPct val="130000"/>
              </a:lnSpc>
            </a:pPr>
            <a:r>
              <a:rPr lang="zh-CN" altLang="zh-CN" sz="1800" b="1" smtClean="0">
                <a:solidFill>
                  <a:srgbClr val="F05A23"/>
                </a:solidFill>
                <a:latin typeface="微软雅黑" pitchFamily="34" charset="-122"/>
                <a:ea typeface="微软雅黑" pitchFamily="34" charset="-122"/>
              </a:rPr>
              <a:t>跨境人民币金融服务</a:t>
            </a:r>
          </a:p>
        </p:txBody>
      </p:sp>
      <p:sp>
        <p:nvSpPr>
          <p:cNvPr id="11" name="TextBox 10"/>
          <p:cNvSpPr txBox="1">
            <a:spLocks noChangeArrowheads="1"/>
          </p:cNvSpPr>
          <p:nvPr/>
        </p:nvSpPr>
        <p:spPr bwMode="auto">
          <a:xfrm>
            <a:off x="4956230" y="1063841"/>
            <a:ext cx="3237603" cy="417358"/>
          </a:xfrm>
          <a:prstGeom prst="rect">
            <a:avLst/>
          </a:prstGeom>
          <a:noFill/>
          <a:ln w="9525">
            <a:noFill/>
            <a:miter lim="800000"/>
            <a:headEnd/>
            <a:tailEnd/>
          </a:ln>
        </p:spPr>
        <p:txBody>
          <a:bodyPr wrap="square">
            <a:spAutoFit/>
          </a:bodyPr>
          <a:lstStyle/>
          <a:p>
            <a:pPr>
              <a:lnSpc>
                <a:spcPct val="130000"/>
              </a:lnSpc>
            </a:pPr>
            <a:r>
              <a:rPr lang="zh-CN" altLang="zh-CN" sz="1800" b="1" smtClean="0">
                <a:solidFill>
                  <a:srgbClr val="F05A23"/>
                </a:solidFill>
                <a:latin typeface="微软雅黑" pitchFamily="34" charset="-122"/>
                <a:ea typeface="微软雅黑" pitchFamily="34" charset="-122"/>
              </a:rPr>
              <a:t>遍布全球的代理行网络</a:t>
            </a:r>
          </a:p>
        </p:txBody>
      </p:sp>
      <p:sp>
        <p:nvSpPr>
          <p:cNvPr id="2049" name="Rectangle 1"/>
          <p:cNvSpPr>
            <a:spLocks noChangeArrowheads="1"/>
          </p:cNvSpPr>
          <p:nvPr/>
        </p:nvSpPr>
        <p:spPr bwMode="auto">
          <a:xfrm>
            <a:off x="387913" y="1649746"/>
            <a:ext cx="3638656" cy="36471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微软雅黑" pitchFamily="34" charset="-122"/>
                <a:ea typeface="微软雅黑" pitchFamily="34" charset="-122"/>
                <a:cs typeface="仿宋_GB2312" pitchFamily="49" charset="-122"/>
              </a:rPr>
              <a:t>在人民币国际化的趋势下，平安银行依托成熟的贸易金融产品体系及专业技术人才优势，推出跨境贸易相关的结算、清算、兑换、融资、担保等全方位金融服务，对客户的个性化需求提供一揽子解决方案，为客户规避汇率风险、降低成本，让跨境贸易更便捷、资金流动更顺畅。目前已经和包括香港、台湾、新加坡等地的几十家银行开展了人民币跨境结算、融资、汇兑及资金存放等业务，并在前海自贸区等新兴区域推出跨境人民币直接贷款等业务。</a:t>
            </a:r>
            <a:endParaRPr kumimoji="0" lang="zh-CN" sz="20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p:txBody>
      </p:sp>
      <p:sp>
        <p:nvSpPr>
          <p:cNvPr id="14" name="矩形 13"/>
          <p:cNvSpPr/>
          <p:nvPr/>
        </p:nvSpPr>
        <p:spPr>
          <a:xfrm>
            <a:off x="4729300" y="4242432"/>
            <a:ext cx="4049493" cy="1384995"/>
          </a:xfrm>
          <a:prstGeom prst="rect">
            <a:avLst/>
          </a:prstGeom>
        </p:spPr>
        <p:txBody>
          <a:bodyPr wrap="square">
            <a:spAutoFit/>
          </a:bodyPr>
          <a:lstStyle/>
          <a:p>
            <a:pPr>
              <a:lnSpc>
                <a:spcPct val="150000"/>
              </a:lnSpc>
            </a:pPr>
            <a:r>
              <a:rPr lang="en-US" altLang="zh-CN" sz="1400" smtClean="0">
                <a:latin typeface="微软雅黑" pitchFamily="34" charset="-122"/>
                <a:ea typeface="微软雅黑" pitchFamily="34" charset="-122"/>
              </a:rPr>
              <a:t>      </a:t>
            </a:r>
            <a:r>
              <a:rPr lang="zh-CN" altLang="zh-CN" sz="1400" smtClean="0">
                <a:latin typeface="微软雅黑" pitchFamily="34" charset="-122"/>
                <a:ea typeface="微软雅黑" pitchFamily="34" charset="-122"/>
              </a:rPr>
              <a:t>健全的代理行网络不但能够实现全程电子化操作，确保清算业务便捷、高效、安全，也为跨境业务融资、代理结算、咨询顾问等方面的业务合作提供有利保障。</a:t>
            </a:r>
            <a:endParaRPr lang="zh-CN" altLang="en-US" sz="1400">
              <a:latin typeface="微软雅黑" pitchFamily="34" charset="-122"/>
              <a:ea typeface="微软雅黑" pitchFamily="34" charset="-122"/>
            </a:endParaRPr>
          </a:p>
        </p:txBody>
      </p:sp>
      <p:grpSp>
        <p:nvGrpSpPr>
          <p:cNvPr id="17" name="组合 16"/>
          <p:cNvGrpSpPr/>
          <p:nvPr/>
        </p:nvGrpSpPr>
        <p:grpSpPr>
          <a:xfrm>
            <a:off x="4561789" y="1540047"/>
            <a:ext cx="4217004" cy="2653694"/>
            <a:chOff x="4561789" y="1844845"/>
            <a:chExt cx="4217004" cy="2653694"/>
          </a:xfrm>
        </p:grpSpPr>
        <p:pic>
          <p:nvPicPr>
            <p:cNvPr id="13" name="Picture 2" descr="D:\2015年\1.项目-跨境E金融\3.宣传\通告\一阶段\2.10\TRE007副本.jpg"/>
            <p:cNvPicPr>
              <a:picLocks noChangeAspect="1" noChangeArrowheads="1"/>
            </p:cNvPicPr>
            <p:nvPr/>
          </p:nvPicPr>
          <p:blipFill>
            <a:blip r:embed="rId3" cstate="print">
              <a:lum bright="10000"/>
            </a:blip>
            <a:srcRect/>
            <a:stretch>
              <a:fillRect/>
            </a:stretch>
          </p:blipFill>
          <p:spPr bwMode="auto">
            <a:xfrm>
              <a:off x="4561789" y="1844845"/>
              <a:ext cx="4217004" cy="2653694"/>
            </a:xfrm>
            <a:prstGeom prst="rect">
              <a:avLst/>
            </a:prstGeom>
            <a:noFill/>
            <a:ln w="9525">
              <a:noFill/>
              <a:miter lim="800000"/>
              <a:headEnd/>
              <a:tailEnd/>
            </a:ln>
          </p:spPr>
        </p:pic>
        <p:sp>
          <p:nvSpPr>
            <p:cNvPr id="15" name="矩形 14"/>
            <p:cNvSpPr/>
            <p:nvPr/>
          </p:nvSpPr>
          <p:spPr>
            <a:xfrm>
              <a:off x="7055364" y="2570466"/>
              <a:ext cx="1673856" cy="480131"/>
            </a:xfrm>
            <a:prstGeom prst="rect">
              <a:avLst/>
            </a:prstGeom>
          </p:spPr>
          <p:txBody>
            <a:bodyPr wrap="none">
              <a:spAutoFit/>
            </a:bodyPr>
            <a:lstStyle/>
            <a:p>
              <a:r>
                <a:rPr lang="en-US" altLang="zh-CN" sz="1400" b="1" smtClean="0">
                  <a:solidFill>
                    <a:srgbClr val="F8A764"/>
                  </a:solidFill>
                  <a:latin typeface="微软雅黑" pitchFamily="34" charset="-122"/>
                  <a:ea typeface="微软雅黑" pitchFamily="34" charset="-122"/>
                </a:rPr>
                <a:t>1700</a:t>
              </a:r>
              <a:r>
                <a:rPr lang="zh-CN" altLang="zh-CN" sz="1400" b="1" smtClean="0">
                  <a:solidFill>
                    <a:srgbClr val="F8A764"/>
                  </a:solidFill>
                  <a:latin typeface="微软雅黑" pitchFamily="34" charset="-122"/>
                  <a:ea typeface="微软雅黑" pitchFamily="34" charset="-122"/>
                </a:rPr>
                <a:t>家</a:t>
              </a:r>
              <a:r>
                <a:rPr lang="en-US" altLang="zh-CN" sz="1400" b="1" smtClean="0">
                  <a:solidFill>
                    <a:srgbClr val="F8A764"/>
                  </a:solidFill>
                  <a:latin typeface="微软雅黑" pitchFamily="34" charset="-122"/>
                  <a:ea typeface="微软雅黑" pitchFamily="34" charset="-122"/>
                </a:rPr>
                <a:t>      </a:t>
              </a:r>
              <a:r>
                <a:rPr lang="zh-CN" altLang="en-US" sz="1400" b="1" smtClean="0">
                  <a:solidFill>
                    <a:srgbClr val="F8A764"/>
                  </a:solidFill>
                  <a:latin typeface="微软雅黑" pitchFamily="34" charset="-122"/>
                  <a:ea typeface="微软雅黑" pitchFamily="34" charset="-122"/>
                </a:rPr>
                <a:t>代理行</a:t>
              </a:r>
              <a:endParaRPr lang="en-US" altLang="zh-CN" sz="1400" b="1" smtClean="0">
                <a:solidFill>
                  <a:srgbClr val="F8A764"/>
                </a:solidFill>
                <a:latin typeface="微软雅黑" pitchFamily="34" charset="-122"/>
                <a:ea typeface="微软雅黑" pitchFamily="34" charset="-122"/>
              </a:endParaRPr>
            </a:p>
            <a:p>
              <a:r>
                <a:rPr lang="en-US" altLang="zh-CN" sz="1400" b="1" smtClean="0">
                  <a:solidFill>
                    <a:srgbClr val="F8A764"/>
                  </a:solidFill>
                  <a:latin typeface="微软雅黑" pitchFamily="34" charset="-122"/>
                  <a:ea typeface="微软雅黑" pitchFamily="34" charset="-122"/>
                </a:rPr>
                <a:t>30</a:t>
              </a:r>
              <a:r>
                <a:rPr lang="zh-CN" altLang="en-US" sz="1400" b="1" smtClean="0">
                  <a:solidFill>
                    <a:srgbClr val="F8A764"/>
                  </a:solidFill>
                  <a:latin typeface="微软雅黑" pitchFamily="34" charset="-122"/>
                  <a:ea typeface="微软雅黑" pitchFamily="34" charset="-122"/>
                </a:rPr>
                <a:t>多家       账户行</a:t>
              </a:r>
              <a:endParaRPr lang="zh-CN" altLang="en-US" sz="1400" b="1">
                <a:solidFill>
                  <a:srgbClr val="F8A764"/>
                </a:solidFill>
                <a:latin typeface="微软雅黑" pitchFamily="34" charset="-122"/>
                <a:ea typeface="微软雅黑" pitchFamily="34" charset="-122"/>
              </a:endParaRPr>
            </a:p>
          </p:txBody>
        </p:sp>
        <p:sp>
          <p:nvSpPr>
            <p:cNvPr id="16" name="AutoShape 106"/>
            <p:cNvSpPr>
              <a:spLocks noChangeArrowheads="1"/>
            </p:cNvSpPr>
            <p:nvPr/>
          </p:nvSpPr>
          <p:spPr bwMode="auto">
            <a:xfrm>
              <a:off x="7794035" y="3036760"/>
              <a:ext cx="271462" cy="284346"/>
            </a:xfrm>
            <a:prstGeom prst="upArrow">
              <a:avLst>
                <a:gd name="adj1" fmla="val 50000"/>
                <a:gd name="adj2" fmla="val 25000"/>
              </a:avLst>
            </a:prstGeom>
            <a:solidFill>
              <a:schemeClr val="bg1">
                <a:lumMod val="85000"/>
              </a:schemeClr>
            </a:solidFill>
            <a:ln w="9525" cap="flat" cmpd="sng" algn="ctr">
              <a:noFill/>
              <a:prstDash val="solid"/>
              <a:round/>
              <a:headEnd type="none" w="med" len="med"/>
              <a:tailEnd type="none" w="med" len="med"/>
            </a:ln>
            <a:effectLst>
              <a:reflection blurRad="6350" stA="23000" endPos="25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endParaRPr lang="zh-CN" altLang="en-US" sz="1200" b="1" kern="0">
                <a:solidFill>
                  <a:srgbClr val="E67819"/>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201345513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bwMode="auto">
          <a:xfrm>
            <a:off x="476250" y="635000"/>
            <a:ext cx="3921125"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b="1" kern="0" smtClean="0"/>
              <a:t>目录</a:t>
            </a:r>
          </a:p>
        </p:txBody>
      </p:sp>
      <p:grpSp>
        <p:nvGrpSpPr>
          <p:cNvPr id="2" name="组合 10"/>
          <p:cNvGrpSpPr>
            <a:grpSpLocks/>
          </p:cNvGrpSpPr>
          <p:nvPr/>
        </p:nvGrpSpPr>
        <p:grpSpPr bwMode="auto">
          <a:xfrm>
            <a:off x="1694180" y="1765438"/>
            <a:ext cx="5114925" cy="457200"/>
            <a:chOff x="1619250" y="1323539"/>
            <a:chExt cx="5114925" cy="457200"/>
          </a:xfrm>
        </p:grpSpPr>
        <p:sp>
          <p:nvSpPr>
            <p:cNvPr id="17" name="Oval 5"/>
            <p:cNvSpPr>
              <a:spLocks noChangeArrowheads="1"/>
            </p:cNvSpPr>
            <p:nvPr/>
          </p:nvSpPr>
          <p:spPr bwMode="gray">
            <a:xfrm>
              <a:off x="1619250" y="1428314"/>
              <a:ext cx="228600" cy="228600"/>
            </a:xfrm>
            <a:prstGeom prst="ellipse">
              <a:avLst/>
            </a:prstGeom>
            <a:gradFill rotWithShape="1">
              <a:gsLst>
                <a:gs pos="0">
                  <a:srgbClr val="FFA27D"/>
                </a:gs>
                <a:gs pos="100000">
                  <a:srgbClr val="FF733B"/>
                </a:gs>
              </a:gsLst>
              <a:path path="shape">
                <a:fillToRect l="50000" t="50000" r="50000" b="50000"/>
              </a:path>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nvGrpSpPr>
            <p:cNvPr id="3" name="Group 6"/>
            <p:cNvGrpSpPr>
              <a:grpSpLocks/>
            </p:cNvGrpSpPr>
            <p:nvPr/>
          </p:nvGrpSpPr>
          <p:grpSpPr bwMode="auto">
            <a:xfrm>
              <a:off x="1847850" y="1323539"/>
              <a:ext cx="4886325" cy="457200"/>
              <a:chOff x="1536" y="1470"/>
              <a:chExt cx="3078" cy="288"/>
            </a:xfrm>
          </p:grpSpPr>
          <p:sp>
            <p:nvSpPr>
              <p:cNvPr id="20" name="Line 7"/>
              <p:cNvSpPr>
                <a:spLocks noChangeShapeType="1"/>
              </p:cNvSpPr>
              <p:nvPr/>
            </p:nvSpPr>
            <p:spPr bwMode="gray">
              <a:xfrm flipV="1">
                <a:off x="1536" y="1603"/>
                <a:ext cx="218" cy="5"/>
              </a:xfrm>
              <a:prstGeom prst="line">
                <a:avLst/>
              </a:prstGeom>
              <a:noFill/>
              <a:ln w="12700" cap="rnd">
                <a:solidFill>
                  <a:srgbClr val="000000"/>
                </a:solidFill>
                <a:prstDash val="sysDot"/>
                <a:round/>
                <a:headEnd/>
                <a:tailEnd/>
              </a:ln>
              <a:effectLst>
                <a:outerShdw dist="107763" dir="2700000" algn="ctr" rotWithShape="0">
                  <a:srgbClr val="C0C0C0">
                    <a:alpha val="50000"/>
                  </a:srgbClr>
                </a:outerShdw>
              </a:effectLst>
            </p:spPr>
            <p:txBody>
              <a:bodyPr/>
              <a:lstStyle/>
              <a:p>
                <a:pPr fontAlgn="auto">
                  <a:spcBef>
                    <a:spcPts val="0"/>
                  </a:spcBef>
                  <a:spcAft>
                    <a:spcPts val="0"/>
                  </a:spcAft>
                  <a:defRPr/>
                </a:pPr>
                <a:endParaRPr lang="zh-CN" altLang="en-US" sz="1800" b="1" kern="0">
                  <a:solidFill>
                    <a:sysClr val="windowText" lastClr="000000"/>
                  </a:solidFill>
                  <a:ea typeface="华文楷体"/>
                </a:endParaRPr>
              </a:p>
            </p:txBody>
          </p:sp>
          <p:sp>
            <p:nvSpPr>
              <p:cNvPr id="22" name="AutoShape 8"/>
              <p:cNvSpPr>
                <a:spLocks noChangeArrowheads="1"/>
              </p:cNvSpPr>
              <p:nvPr/>
            </p:nvSpPr>
            <p:spPr bwMode="gray">
              <a:xfrm>
                <a:off x="1686" y="1470"/>
                <a:ext cx="2928" cy="288"/>
              </a:xfrm>
              <a:prstGeom prst="roundRect">
                <a:avLst>
                  <a:gd name="adj" fmla="val 50000"/>
                </a:avLst>
              </a:prstGeom>
              <a:solidFill>
                <a:srgbClr val="FFFFFF"/>
              </a:solidFill>
              <a:ln w="9525" cap="rnd">
                <a:solidFill>
                  <a:srgbClr val="000000"/>
                </a:solidFill>
                <a:prstDash val="sysDot"/>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sp>
          <p:nvSpPr>
            <p:cNvPr id="19" name="Rectangle 29"/>
            <p:cNvSpPr>
              <a:spLocks noChangeArrowheads="1"/>
            </p:cNvSpPr>
            <p:nvPr/>
          </p:nvSpPr>
          <p:spPr bwMode="gray">
            <a:xfrm>
              <a:off x="2289175" y="1416741"/>
              <a:ext cx="2441694" cy="289310"/>
            </a:xfrm>
            <a:prstGeom prst="rect">
              <a:avLst/>
            </a:prstGeom>
            <a:noFill/>
            <a:ln>
              <a:noFill/>
            </a:ln>
            <a:extLst/>
          </p:spPr>
          <p:txBody>
            <a:bodyPr wrap="none" anchor="ctr">
              <a:spAutoFit/>
            </a:bodyPr>
            <a:lstStyle/>
            <a:p>
              <a:pPr eaLnBrk="0" fontAlgn="auto" hangingPunct="0">
                <a:spcBef>
                  <a:spcPts val="0"/>
                </a:spcBef>
                <a:spcAft>
                  <a:spcPts val="0"/>
                </a:spcAft>
                <a:defRPr/>
              </a:pPr>
              <a:r>
                <a:rPr lang="zh-CN" altLang="en-US" sz="1600" b="1" kern="0" smtClean="0">
                  <a:ea typeface="微软雅黑"/>
                </a:rPr>
                <a:t>平安集团及平安银行简介</a:t>
              </a:r>
              <a:endParaRPr lang="zh-CN" altLang="en-US" sz="1600" b="1" kern="0" dirty="0" smtClean="0">
                <a:ea typeface="微软雅黑"/>
              </a:endParaRPr>
            </a:p>
          </p:txBody>
        </p:sp>
      </p:grpSp>
      <p:grpSp>
        <p:nvGrpSpPr>
          <p:cNvPr id="4" name="组合 11"/>
          <p:cNvGrpSpPr>
            <a:grpSpLocks/>
          </p:cNvGrpSpPr>
          <p:nvPr/>
        </p:nvGrpSpPr>
        <p:grpSpPr bwMode="auto">
          <a:xfrm>
            <a:off x="1694180" y="2633576"/>
            <a:ext cx="5114925" cy="457200"/>
            <a:chOff x="1619250" y="1953806"/>
            <a:chExt cx="5114925" cy="457200"/>
          </a:xfrm>
        </p:grpSpPr>
        <p:sp>
          <p:nvSpPr>
            <p:cNvPr id="24" name="Oval 10"/>
            <p:cNvSpPr>
              <a:spLocks noChangeArrowheads="1"/>
            </p:cNvSpPr>
            <p:nvPr/>
          </p:nvSpPr>
          <p:spPr bwMode="gray">
            <a:xfrm>
              <a:off x="1619250" y="2049056"/>
              <a:ext cx="228600" cy="228600"/>
            </a:xfrm>
            <a:prstGeom prst="ellipse">
              <a:avLst/>
            </a:prstGeom>
            <a:gradFill rotWithShape="1">
              <a:gsLst>
                <a:gs pos="0">
                  <a:srgbClr val="FFA27D"/>
                </a:gs>
                <a:gs pos="100000">
                  <a:srgbClr val="FF733B"/>
                </a:gs>
              </a:gsLst>
              <a:path path="shape">
                <a:fillToRect l="50000" t="50000" r="50000" b="50000"/>
              </a:path>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nvGrpSpPr>
            <p:cNvPr id="5" name="Group 11"/>
            <p:cNvGrpSpPr>
              <a:grpSpLocks/>
            </p:cNvGrpSpPr>
            <p:nvPr/>
          </p:nvGrpSpPr>
          <p:grpSpPr bwMode="auto">
            <a:xfrm>
              <a:off x="1847850" y="1953806"/>
              <a:ext cx="4886325" cy="457200"/>
              <a:chOff x="1536" y="1470"/>
              <a:chExt cx="3078" cy="288"/>
            </a:xfrm>
          </p:grpSpPr>
          <p:sp>
            <p:nvSpPr>
              <p:cNvPr id="27" name="Line 12"/>
              <p:cNvSpPr>
                <a:spLocks noChangeShapeType="1"/>
              </p:cNvSpPr>
              <p:nvPr/>
            </p:nvSpPr>
            <p:spPr bwMode="gray">
              <a:xfrm flipV="1">
                <a:off x="1536" y="1603"/>
                <a:ext cx="218" cy="5"/>
              </a:xfrm>
              <a:prstGeom prst="line">
                <a:avLst/>
              </a:prstGeom>
              <a:noFill/>
              <a:ln w="12700" cap="rnd">
                <a:solidFill>
                  <a:srgbClr val="000000"/>
                </a:solidFill>
                <a:prstDash val="sysDot"/>
                <a:round/>
                <a:headEnd/>
                <a:tailEnd/>
              </a:ln>
              <a:effectLst>
                <a:outerShdw dist="107763" dir="2700000" algn="ctr" rotWithShape="0">
                  <a:srgbClr val="C0C0C0">
                    <a:alpha val="50000"/>
                  </a:srgbClr>
                </a:outerShdw>
              </a:effectLst>
            </p:spPr>
            <p:txBody>
              <a:bodyPr/>
              <a:lstStyle/>
              <a:p>
                <a:pPr fontAlgn="auto">
                  <a:spcBef>
                    <a:spcPts val="0"/>
                  </a:spcBef>
                  <a:spcAft>
                    <a:spcPts val="0"/>
                  </a:spcAft>
                  <a:defRPr/>
                </a:pPr>
                <a:endParaRPr lang="zh-CN" altLang="en-US" sz="1800" b="1" kern="0">
                  <a:solidFill>
                    <a:sysClr val="windowText" lastClr="000000"/>
                  </a:solidFill>
                  <a:ea typeface="华文楷体"/>
                </a:endParaRPr>
              </a:p>
            </p:txBody>
          </p:sp>
          <p:sp>
            <p:nvSpPr>
              <p:cNvPr id="28" name="AutoShape 13"/>
              <p:cNvSpPr>
                <a:spLocks noChangeArrowheads="1"/>
              </p:cNvSpPr>
              <p:nvPr/>
            </p:nvSpPr>
            <p:spPr bwMode="gray">
              <a:xfrm>
                <a:off x="1686" y="1470"/>
                <a:ext cx="2928" cy="288"/>
              </a:xfrm>
              <a:prstGeom prst="roundRect">
                <a:avLst>
                  <a:gd name="adj" fmla="val 50000"/>
                </a:avLst>
              </a:prstGeom>
              <a:solidFill>
                <a:srgbClr val="FFFFFF"/>
              </a:solidFill>
              <a:ln w="9525" cap="rnd">
                <a:solidFill>
                  <a:srgbClr val="000000"/>
                </a:solidFill>
                <a:prstDash val="sysDot"/>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sp>
          <p:nvSpPr>
            <p:cNvPr id="26" name="Rectangle 30"/>
            <p:cNvSpPr>
              <a:spLocks noChangeArrowheads="1"/>
            </p:cNvSpPr>
            <p:nvPr/>
          </p:nvSpPr>
          <p:spPr bwMode="gray">
            <a:xfrm>
              <a:off x="2253970" y="2059391"/>
              <a:ext cx="2236510" cy="289310"/>
            </a:xfrm>
            <a:prstGeom prst="rect">
              <a:avLst/>
            </a:prstGeom>
            <a:noFill/>
            <a:ln>
              <a:noFill/>
            </a:ln>
            <a:extLst/>
          </p:spPr>
          <p:txBody>
            <a:bodyPr wrap="none" anchor="ctr">
              <a:spAutoFit/>
            </a:bodyPr>
            <a:lstStyle/>
            <a:p>
              <a:pPr eaLnBrk="0" fontAlgn="auto" hangingPunct="0">
                <a:spcBef>
                  <a:spcPts val="0"/>
                </a:spcBef>
                <a:spcAft>
                  <a:spcPts val="0"/>
                </a:spcAft>
                <a:defRPr/>
              </a:pPr>
              <a:r>
                <a:rPr lang="zh-CN" altLang="en-US" sz="1600" b="1" kern="0" smtClean="0">
                  <a:ea typeface="微软雅黑"/>
                </a:rPr>
                <a:t>平安银行国际业务简介</a:t>
              </a:r>
              <a:endParaRPr lang="zh-CN" altLang="en-US" sz="1600" b="1" kern="0" dirty="0">
                <a:ea typeface="微软雅黑"/>
              </a:endParaRPr>
            </a:p>
          </p:txBody>
        </p:sp>
      </p:grpSp>
      <p:grpSp>
        <p:nvGrpSpPr>
          <p:cNvPr id="6" name="组合 13"/>
          <p:cNvGrpSpPr>
            <a:grpSpLocks/>
          </p:cNvGrpSpPr>
          <p:nvPr/>
        </p:nvGrpSpPr>
        <p:grpSpPr bwMode="auto">
          <a:xfrm>
            <a:off x="1694180" y="3501714"/>
            <a:ext cx="5114925" cy="457200"/>
            <a:chOff x="1619250" y="3214340"/>
            <a:chExt cx="5114925" cy="457200"/>
          </a:xfrm>
        </p:grpSpPr>
        <p:sp>
          <p:nvSpPr>
            <p:cNvPr id="30" name="Oval 20"/>
            <p:cNvSpPr>
              <a:spLocks noChangeArrowheads="1"/>
            </p:cNvSpPr>
            <p:nvPr/>
          </p:nvSpPr>
          <p:spPr bwMode="gray">
            <a:xfrm>
              <a:off x="1619250" y="3323878"/>
              <a:ext cx="228600" cy="228600"/>
            </a:xfrm>
            <a:prstGeom prst="ellipse">
              <a:avLst/>
            </a:prstGeom>
            <a:gradFill rotWithShape="1">
              <a:gsLst>
                <a:gs pos="0">
                  <a:srgbClr val="FFA27D"/>
                </a:gs>
                <a:gs pos="100000">
                  <a:srgbClr val="FF733B"/>
                </a:gs>
              </a:gsLst>
              <a:path path="shape">
                <a:fillToRect l="50000" t="50000" r="50000" b="50000"/>
              </a:path>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nvGrpSpPr>
            <p:cNvPr id="7" name="Group 21"/>
            <p:cNvGrpSpPr>
              <a:grpSpLocks/>
            </p:cNvGrpSpPr>
            <p:nvPr/>
          </p:nvGrpSpPr>
          <p:grpSpPr bwMode="auto">
            <a:xfrm>
              <a:off x="1847850" y="3214340"/>
              <a:ext cx="4886325" cy="457200"/>
              <a:chOff x="1536" y="1470"/>
              <a:chExt cx="3078" cy="288"/>
            </a:xfrm>
          </p:grpSpPr>
          <p:sp>
            <p:nvSpPr>
              <p:cNvPr id="33" name="Line 22"/>
              <p:cNvSpPr>
                <a:spLocks noChangeShapeType="1"/>
              </p:cNvSpPr>
              <p:nvPr/>
            </p:nvSpPr>
            <p:spPr bwMode="gray">
              <a:xfrm flipV="1">
                <a:off x="1536" y="1603"/>
                <a:ext cx="218" cy="5"/>
              </a:xfrm>
              <a:prstGeom prst="line">
                <a:avLst/>
              </a:prstGeom>
              <a:noFill/>
              <a:ln w="12700" cap="rnd">
                <a:solidFill>
                  <a:srgbClr val="000000"/>
                </a:solidFill>
                <a:prstDash val="sysDot"/>
                <a:round/>
                <a:headEnd/>
                <a:tailEnd/>
              </a:ln>
              <a:effectLst>
                <a:outerShdw dist="107763" dir="2700000" algn="ctr" rotWithShape="0">
                  <a:srgbClr val="C0C0C0">
                    <a:alpha val="50000"/>
                  </a:srgbClr>
                </a:outerShdw>
              </a:effectLst>
            </p:spPr>
            <p:txBody>
              <a:bodyPr/>
              <a:lstStyle/>
              <a:p>
                <a:pPr fontAlgn="auto">
                  <a:spcBef>
                    <a:spcPts val="0"/>
                  </a:spcBef>
                  <a:spcAft>
                    <a:spcPts val="0"/>
                  </a:spcAft>
                  <a:defRPr/>
                </a:pPr>
                <a:endParaRPr lang="zh-CN" altLang="en-US" sz="1800" b="1" kern="0">
                  <a:solidFill>
                    <a:sysClr val="windowText" lastClr="000000"/>
                  </a:solidFill>
                  <a:ea typeface="华文楷体"/>
                </a:endParaRPr>
              </a:p>
            </p:txBody>
          </p:sp>
          <p:sp>
            <p:nvSpPr>
              <p:cNvPr id="34" name="AutoShape 23"/>
              <p:cNvSpPr>
                <a:spLocks noChangeArrowheads="1"/>
              </p:cNvSpPr>
              <p:nvPr/>
            </p:nvSpPr>
            <p:spPr bwMode="gray">
              <a:xfrm>
                <a:off x="1686" y="1470"/>
                <a:ext cx="2928" cy="288"/>
              </a:xfrm>
              <a:prstGeom prst="roundRect">
                <a:avLst>
                  <a:gd name="adj" fmla="val 50000"/>
                </a:avLst>
              </a:prstGeom>
              <a:solidFill>
                <a:srgbClr val="FFFFFF"/>
              </a:solidFill>
              <a:ln w="9525" cap="rnd">
                <a:solidFill>
                  <a:srgbClr val="000000"/>
                </a:solidFill>
                <a:prstDash val="sysDot"/>
                <a:round/>
                <a:headEnd/>
                <a:tailEnd/>
              </a:ln>
              <a:effectLst>
                <a:outerShdw dist="107763" dir="2700000" algn="ctr" rotWithShape="0">
                  <a:srgbClr val="C0C0C0">
                    <a:alpha val="50000"/>
                  </a:srgbClr>
                </a:outerShdw>
              </a:effectLst>
            </p:spPr>
            <p:txBody>
              <a:bodyPr wrap="none" anchor="ctr"/>
              <a:lstStyle/>
              <a:p>
                <a:pPr fontAlgn="auto">
                  <a:spcBef>
                    <a:spcPts val="0"/>
                  </a:spcBef>
                  <a:spcAft>
                    <a:spcPts val="0"/>
                  </a:spcAft>
                  <a:defRPr/>
                </a:pPr>
                <a:endParaRPr lang="zh-CN" altLang="en-US" sz="1800" b="1" kern="0">
                  <a:solidFill>
                    <a:sysClr val="windowText" lastClr="000000"/>
                  </a:solidFill>
                  <a:ea typeface="华文楷体"/>
                </a:endParaRPr>
              </a:p>
            </p:txBody>
          </p:sp>
        </p:grpSp>
        <p:sp>
          <p:nvSpPr>
            <p:cNvPr id="32" name="Rectangle 32"/>
            <p:cNvSpPr>
              <a:spLocks noChangeArrowheads="1"/>
            </p:cNvSpPr>
            <p:nvPr/>
          </p:nvSpPr>
          <p:spPr bwMode="gray">
            <a:xfrm>
              <a:off x="2253970" y="3285000"/>
              <a:ext cx="3672800" cy="289310"/>
            </a:xfrm>
            <a:prstGeom prst="rect">
              <a:avLst/>
            </a:prstGeom>
            <a:noFill/>
            <a:ln>
              <a:noFill/>
            </a:ln>
            <a:extLst/>
          </p:spPr>
          <p:txBody>
            <a:bodyPr wrap="none" anchor="ctr">
              <a:spAutoFit/>
            </a:bodyPr>
            <a:lstStyle/>
            <a:p>
              <a:pPr eaLnBrk="0" fontAlgn="auto" hangingPunct="0">
                <a:spcBef>
                  <a:spcPts val="0"/>
                </a:spcBef>
                <a:spcAft>
                  <a:spcPts val="0"/>
                </a:spcAft>
                <a:defRPr/>
              </a:pPr>
              <a:r>
                <a:rPr lang="zh-CN" altLang="en-US" sz="1600" b="1" kern="0" dirty="0">
                  <a:solidFill>
                    <a:srgbClr val="C00000"/>
                  </a:solidFill>
                  <a:ea typeface="微软雅黑"/>
                </a:rPr>
                <a:t>平</a:t>
              </a:r>
              <a:r>
                <a:rPr lang="zh-CN" altLang="en-US" sz="1600" b="1" kern="0" dirty="0" smtClean="0">
                  <a:solidFill>
                    <a:srgbClr val="C00000"/>
                  </a:solidFill>
                  <a:ea typeface="微软雅黑"/>
                </a:rPr>
                <a:t>安银行</a:t>
              </a:r>
              <a:r>
                <a:rPr lang="zh-CN" altLang="en-US" sz="1600" b="1" kern="0" smtClean="0">
                  <a:solidFill>
                    <a:srgbClr val="C00000"/>
                  </a:solidFill>
                  <a:ea typeface="微软雅黑"/>
                </a:rPr>
                <a:t>跨境第三方支付结算服务方案</a:t>
              </a:r>
              <a:endParaRPr lang="zh-CN" altLang="en-US" sz="1600" b="1" kern="0" dirty="0">
                <a:solidFill>
                  <a:srgbClr val="C00000"/>
                </a:solidFill>
                <a:ea typeface="微软雅黑"/>
              </a:endParaRPr>
            </a:p>
          </p:txBody>
        </p:sp>
      </p:grpSp>
      <p:sp>
        <p:nvSpPr>
          <p:cNvPr id="41" name="矩形 28"/>
          <p:cNvSpPr>
            <a:spLocks noChangeArrowheads="1"/>
          </p:cNvSpPr>
          <p:nvPr/>
        </p:nvSpPr>
        <p:spPr bwMode="auto">
          <a:xfrm>
            <a:off x="8551863" y="5994627"/>
            <a:ext cx="387350" cy="390525"/>
          </a:xfrm>
          <a:prstGeom prst="rect">
            <a:avLst/>
          </a:prstGeom>
          <a:noFill/>
          <a:ln w="9525">
            <a:noFill/>
            <a:miter lim="800000"/>
            <a:headEnd/>
            <a:tailEnd/>
          </a:ln>
        </p:spPr>
        <p:txBody>
          <a:bodyPr wrap="none">
            <a:spAutoFit/>
          </a:bodyPr>
          <a:lstStyle/>
          <a:p>
            <a:pPr eaLnBrk="0" hangingPunct="0">
              <a:lnSpc>
                <a:spcPct val="150000"/>
              </a:lnSpc>
            </a:pPr>
            <a:fld id="{D02CCD59-BBF4-476D-8169-B9002D6F2191}" type="slidenum">
              <a:rPr lang="en-US" altLang="zh-CN" sz="1300" b="1">
                <a:solidFill>
                  <a:srgbClr val="FFFFFF"/>
                </a:solidFill>
                <a:latin typeface="微软雅黑" pitchFamily="34" charset="-122"/>
                <a:ea typeface="微软雅黑" pitchFamily="34" charset="-122"/>
              </a:rPr>
              <a:pPr eaLnBrk="0" hangingPunct="0">
                <a:lnSpc>
                  <a:spcPct val="150000"/>
                </a:lnSpc>
              </a:pPr>
              <a:t>8</a:t>
            </a:fld>
            <a:endParaRPr lang="zh-CN" altLang="en-US" sz="1300" b="1">
              <a:solidFill>
                <a:srgbClr val="FFFF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201345513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13533" y="458442"/>
            <a:ext cx="7058842" cy="630832"/>
            <a:chOff x="513533" y="458442"/>
            <a:chExt cx="7058842" cy="630832"/>
          </a:xfrm>
        </p:grpSpPr>
        <p:sp>
          <p:nvSpPr>
            <p:cNvPr id="9" name="标题 1"/>
            <p:cNvSpPr txBox="1">
              <a:spLocks/>
            </p:cNvSpPr>
            <p:nvPr/>
          </p:nvSpPr>
          <p:spPr bwMode="auto">
            <a:xfrm>
              <a:off x="1613751" y="581274"/>
              <a:ext cx="5958624" cy="508000"/>
            </a:xfrm>
            <a:prstGeom prst="rect">
              <a:avLst/>
            </a:prstGeom>
            <a:noFill/>
            <a:ln w="9525">
              <a:noFill/>
              <a:miter lim="800000"/>
              <a:headEnd/>
              <a:tailEnd/>
            </a:ln>
          </p:spPr>
          <p:txBody>
            <a:bodyPr vert="horz" wrap="square" lIns="0" tIns="0" rIns="0" bIns="45720" numCol="1" anchor="t" anchorCtr="0" compatLnSpc="1">
              <a:prstTxWarp prst="textNoShape">
                <a:avLst/>
              </a:prstTxWarp>
            </a:bodyPr>
            <a:lstStyle>
              <a:lvl1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2pPr>
              <a:lvl3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3pPr>
              <a:lvl4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4pPr>
              <a:lvl5pPr algn="l" rtl="0" eaLnBrk="0" fontAlgn="base" hangingPunct="0">
                <a:spcBef>
                  <a:spcPct val="0"/>
                </a:spcBef>
                <a:spcAft>
                  <a:spcPct val="0"/>
                </a:spcAft>
                <a:defRPr sz="2600">
                  <a:solidFill>
                    <a:srgbClr val="F05A23"/>
                  </a:solidFill>
                  <a:latin typeface="微软雅黑" pitchFamily="34" charset="-122"/>
                  <a:ea typeface="微软雅黑" pitchFamily="34" charset="-122"/>
                  <a:cs typeface="方正黑体简体" pitchFamily="-112" charset="-122"/>
                </a:defRPr>
              </a:lvl5pPr>
              <a:lvl6pPr marL="4572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6pPr>
              <a:lvl7pPr marL="9144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7pPr>
              <a:lvl8pPr marL="13716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8pPr>
              <a:lvl9pPr marL="1828800" algn="l" rtl="0" fontAlgn="base">
                <a:spcBef>
                  <a:spcPct val="0"/>
                </a:spcBef>
                <a:spcAft>
                  <a:spcPct val="0"/>
                </a:spcAft>
                <a:defRPr sz="3600">
                  <a:solidFill>
                    <a:srgbClr val="008444"/>
                  </a:solidFill>
                  <a:latin typeface="Arial Narrow" pitchFamily="-112" charset="0"/>
                  <a:ea typeface="ＭＳ Ｐゴシック" pitchFamily="-112" charset="-128"/>
                  <a:cs typeface="ＭＳ Ｐゴシック" pitchFamily="-112" charset="-128"/>
                </a:defRPr>
              </a:lvl9pPr>
            </a:lstStyle>
            <a:p>
              <a:r>
                <a:rPr lang="zh-CN" altLang="en-US" sz="2400" kern="0" smtClean="0">
                  <a:solidFill>
                    <a:schemeClr val="bg1">
                      <a:lumMod val="50000"/>
                    </a:schemeClr>
                  </a:solidFill>
                </a:rPr>
                <a:t>跨境第三方支付购付汇流程</a:t>
              </a:r>
            </a:p>
          </p:txBody>
        </p:sp>
        <p:grpSp>
          <p:nvGrpSpPr>
            <p:cNvPr id="10" name="组合 23"/>
            <p:cNvGrpSpPr/>
            <p:nvPr/>
          </p:nvGrpSpPr>
          <p:grpSpPr>
            <a:xfrm>
              <a:off x="513533" y="458442"/>
              <a:ext cx="2325425" cy="573315"/>
              <a:chOff x="1255485" y="892628"/>
              <a:chExt cx="2325425" cy="573315"/>
            </a:xfrm>
          </p:grpSpPr>
          <p:cxnSp>
            <p:nvCxnSpPr>
              <p:cNvPr id="11" name="直接连接符 10"/>
              <p:cNvCxnSpPr/>
              <p:nvPr/>
            </p:nvCxnSpPr>
            <p:spPr>
              <a:xfrm>
                <a:off x="2069600" y="1448740"/>
                <a:ext cx="1511310" cy="1823"/>
              </a:xfrm>
              <a:prstGeom prst="line">
                <a:avLst/>
              </a:prstGeom>
              <a:ln w="28575">
                <a:solidFill>
                  <a:srgbClr val="F8A764"/>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255485" y="892628"/>
                <a:ext cx="573315" cy="573315"/>
              </a:xfrm>
              <a:prstGeom prst="rect">
                <a:avLst/>
              </a:prstGeom>
              <a:solidFill>
                <a:srgbClr val="F8A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20122" y="1212909"/>
                <a:ext cx="253034" cy="2530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7" name="组合 56"/>
          <p:cNvGrpSpPr/>
          <p:nvPr/>
        </p:nvGrpSpPr>
        <p:grpSpPr>
          <a:xfrm>
            <a:off x="288946" y="1049612"/>
            <a:ext cx="8655122" cy="5760000"/>
            <a:chOff x="288946" y="1049612"/>
            <a:chExt cx="8655122" cy="5760000"/>
          </a:xfrm>
        </p:grpSpPr>
        <p:pic>
          <p:nvPicPr>
            <p:cNvPr id="15" name="图片 14" descr="平安银行.jpg"/>
            <p:cNvPicPr>
              <a:picLocks noChangeAspect="1"/>
            </p:cNvPicPr>
            <p:nvPr/>
          </p:nvPicPr>
          <p:blipFill>
            <a:blip r:embed="rId2" cstate="print"/>
            <a:stretch>
              <a:fillRect/>
            </a:stretch>
          </p:blipFill>
          <p:spPr>
            <a:xfrm>
              <a:off x="3399905" y="1062647"/>
              <a:ext cx="2229358" cy="519339"/>
            </a:xfrm>
            <a:prstGeom prst="rect">
              <a:avLst/>
            </a:prstGeom>
          </p:spPr>
        </p:pic>
        <p:grpSp>
          <p:nvGrpSpPr>
            <p:cNvPr id="18" name="组合 17"/>
            <p:cNvGrpSpPr/>
            <p:nvPr/>
          </p:nvGrpSpPr>
          <p:grpSpPr>
            <a:xfrm>
              <a:off x="734848" y="1062647"/>
              <a:ext cx="944018" cy="735031"/>
              <a:chOff x="6457695" y="3866453"/>
              <a:chExt cx="2315415" cy="1802827"/>
            </a:xfrm>
          </p:grpSpPr>
          <p:pic>
            <p:nvPicPr>
              <p:cNvPr id="14" name="图片 13" descr="客户.JPG"/>
              <p:cNvPicPr>
                <a:picLocks noChangeAspect="1"/>
              </p:cNvPicPr>
              <p:nvPr/>
            </p:nvPicPr>
            <p:blipFill>
              <a:blip r:embed="rId3" cstate="print">
                <a:clrChange>
                  <a:clrFrom>
                    <a:srgbClr val="FFFFFF"/>
                  </a:clrFrom>
                  <a:clrTo>
                    <a:srgbClr val="FFFFFF">
                      <a:alpha val="0"/>
                    </a:srgbClr>
                  </a:clrTo>
                </a:clrChange>
              </a:blip>
              <a:srcRect t="60244" r="54286" b="4552"/>
              <a:stretch>
                <a:fillRect/>
              </a:stretch>
            </p:blipFill>
            <p:spPr>
              <a:xfrm>
                <a:off x="6457695" y="3952513"/>
                <a:ext cx="2229359" cy="1716767"/>
              </a:xfrm>
              <a:prstGeom prst="rect">
                <a:avLst/>
              </a:prstGeom>
              <a:ln>
                <a:solidFill>
                  <a:schemeClr val="bg1"/>
                </a:solidFill>
              </a:ln>
            </p:spPr>
          </p:pic>
          <p:sp>
            <p:nvSpPr>
              <p:cNvPr id="17" name="等腰三角形 16"/>
              <p:cNvSpPr/>
              <p:nvPr/>
            </p:nvSpPr>
            <p:spPr bwMode="auto">
              <a:xfrm flipH="1" flipV="1">
                <a:off x="7658430" y="3866453"/>
                <a:ext cx="1114680" cy="824485"/>
              </a:xfrm>
              <a:prstGeom prst="triangle">
                <a:avLst>
                  <a:gd name="adj" fmla="val 0"/>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rgbClr val="006441"/>
                  </a:buClr>
                  <a:buSzTx/>
                  <a:buFont typeface="Times" pitchFamily="18" charset="0"/>
                  <a:buNone/>
                  <a:tabLst/>
                </a:pPr>
                <a:endParaRPr kumimoji="0" lang="zh-CN" altLang="en-US" sz="1600" b="0" i="0" u="none" strike="noStrike" cap="none" normalizeH="0" baseline="0" smtClean="0">
                  <a:ln>
                    <a:noFill/>
                  </a:ln>
                  <a:solidFill>
                    <a:schemeClr val="tx1"/>
                  </a:solidFill>
                  <a:effectLst/>
                  <a:latin typeface="Lucida Grande"/>
                  <a:ea typeface="宋体" pitchFamily="2" charset="-122"/>
                </a:endParaRPr>
              </a:p>
            </p:txBody>
          </p:sp>
        </p:grpSp>
        <p:sp>
          <p:nvSpPr>
            <p:cNvPr id="19" name="TextBox 18"/>
            <p:cNvSpPr txBox="1">
              <a:spLocks noChangeArrowheads="1"/>
            </p:cNvSpPr>
            <p:nvPr/>
          </p:nvSpPr>
          <p:spPr bwMode="auto">
            <a:xfrm>
              <a:off x="1643779" y="1156157"/>
              <a:ext cx="1245053" cy="381258"/>
            </a:xfrm>
            <a:prstGeom prst="rect">
              <a:avLst/>
            </a:prstGeom>
            <a:noFill/>
            <a:ln w="9525">
              <a:noFill/>
              <a:miter lim="800000"/>
              <a:headEnd/>
              <a:tailEnd/>
            </a:ln>
          </p:spPr>
          <p:txBody>
            <a:bodyPr wrap="square">
              <a:spAutoFit/>
            </a:bodyPr>
            <a:lstStyle/>
            <a:p>
              <a:pPr>
                <a:lnSpc>
                  <a:spcPct val="130000"/>
                </a:lnSpc>
              </a:pPr>
              <a:r>
                <a:rPr lang="zh-CN" altLang="en-US" b="1" smtClean="0">
                  <a:solidFill>
                    <a:srgbClr val="F05A23"/>
                  </a:solidFill>
                  <a:latin typeface="微软雅黑" pitchFamily="34" charset="-122"/>
                  <a:ea typeface="微软雅黑" pitchFamily="34" charset="-122"/>
                </a:rPr>
                <a:t>终端客户</a:t>
              </a:r>
              <a:endParaRPr lang="zh-CN" altLang="en-US" dirty="0">
                <a:solidFill>
                  <a:srgbClr val="000000"/>
                </a:solidFill>
                <a:latin typeface="微软雅黑" pitchFamily="34" charset="-122"/>
                <a:ea typeface="微软雅黑" pitchFamily="34" charset="-122"/>
              </a:endParaRPr>
            </a:p>
          </p:txBody>
        </p:sp>
        <p:sp>
          <p:nvSpPr>
            <p:cNvPr id="92" name="圆角矩形 91"/>
            <p:cNvSpPr/>
            <p:nvPr/>
          </p:nvSpPr>
          <p:spPr bwMode="auto">
            <a:xfrm>
              <a:off x="649128" y="2769120"/>
              <a:ext cx="1980285" cy="1261007"/>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境内客户通过支付公司</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链接至</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平安银行网银</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或其他银行的网银界面</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进行人民币支付</a:t>
              </a:r>
              <a:endParaRPr lang="zh-CN" altLang="en-US" sz="1300" kern="0" dirty="0">
                <a:solidFill>
                  <a:srgbClr val="000000"/>
                </a:solidFill>
                <a:latin typeface="微软雅黑" pitchFamily="34" charset="-122"/>
                <a:ea typeface="微软雅黑" pitchFamily="34" charset="-122"/>
              </a:endParaRPr>
            </a:p>
          </p:txBody>
        </p:sp>
        <p:sp>
          <p:nvSpPr>
            <p:cNvPr id="93" name="圆角矩形 92"/>
            <p:cNvSpPr/>
            <p:nvPr/>
          </p:nvSpPr>
          <p:spPr bwMode="auto">
            <a:xfrm>
              <a:off x="6302466" y="1820029"/>
              <a:ext cx="1980285" cy="688926"/>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支付公司转交内部审核</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操作流程</a:t>
              </a:r>
              <a:endParaRPr lang="zh-CN" altLang="en-US" sz="1300" kern="0" dirty="0">
                <a:solidFill>
                  <a:srgbClr val="000000"/>
                </a:solidFill>
                <a:latin typeface="微软雅黑" pitchFamily="34" charset="-122"/>
                <a:ea typeface="微软雅黑" pitchFamily="34" charset="-122"/>
              </a:endParaRPr>
            </a:p>
          </p:txBody>
        </p:sp>
        <p:sp>
          <p:nvSpPr>
            <p:cNvPr id="94" name="圆角矩形 93"/>
            <p:cNvSpPr/>
            <p:nvPr/>
          </p:nvSpPr>
          <p:spPr bwMode="auto">
            <a:xfrm>
              <a:off x="649128" y="4691206"/>
              <a:ext cx="1980285" cy="611193"/>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境外客户收取</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buFont typeface="Times" pitchFamily="18" charset="0"/>
                <a:buNone/>
              </a:pPr>
              <a:r>
                <a:rPr lang="zh-CN" altLang="en-US" sz="1300" kern="0" smtClean="0">
                  <a:solidFill>
                    <a:srgbClr val="000000"/>
                  </a:solidFill>
                  <a:latin typeface="微软雅黑" pitchFamily="34" charset="-122"/>
                  <a:ea typeface="微软雅黑" pitchFamily="34" charset="-122"/>
                </a:rPr>
                <a:t>兑换后的外币资金</a:t>
              </a:r>
              <a:endParaRPr lang="zh-CN" altLang="en-US" sz="1300" kern="0" dirty="0">
                <a:solidFill>
                  <a:srgbClr val="000000"/>
                </a:solidFill>
                <a:latin typeface="微软雅黑" pitchFamily="34" charset="-122"/>
                <a:ea typeface="微软雅黑" pitchFamily="34" charset="-122"/>
              </a:endParaRPr>
            </a:p>
          </p:txBody>
        </p:sp>
        <p:sp>
          <p:nvSpPr>
            <p:cNvPr id="95" name="圆角矩形 94"/>
            <p:cNvSpPr/>
            <p:nvPr/>
          </p:nvSpPr>
          <p:spPr bwMode="auto">
            <a:xfrm>
              <a:off x="3611454" y="3000915"/>
              <a:ext cx="1980285" cy="1261007"/>
            </a:xfrm>
            <a:prstGeom prst="roundRect">
              <a:avLst/>
            </a:prstGeom>
            <a:solidFill>
              <a:srgbClr val="F8A764">
                <a:alpha val="63137"/>
              </a:srgb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审核要点：</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申报要素</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金额</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款项收付</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en-US" altLang="zh-CN" sz="1300" kern="0" smtClean="0">
                  <a:solidFill>
                    <a:srgbClr val="000000"/>
                  </a:solidFill>
                  <a:latin typeface="微软雅黑" pitchFamily="34" charset="-122"/>
                  <a:ea typeface="微软雅黑" pitchFamily="34" charset="-122"/>
                </a:rPr>
                <a:t>……</a:t>
              </a:r>
            </a:p>
          </p:txBody>
        </p:sp>
        <p:sp>
          <p:nvSpPr>
            <p:cNvPr id="96" name="圆角矩形 95"/>
            <p:cNvSpPr/>
            <p:nvPr/>
          </p:nvSpPr>
          <p:spPr bwMode="auto">
            <a:xfrm>
              <a:off x="3611454" y="4605705"/>
              <a:ext cx="1980285" cy="964428"/>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从支付公司</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人民币备付金账户</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购汇</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至外币备付金账户</a:t>
              </a:r>
              <a:endParaRPr lang="en-US" altLang="zh-CN" sz="1300" kern="0" smtClean="0">
                <a:solidFill>
                  <a:srgbClr val="000000"/>
                </a:solidFill>
                <a:latin typeface="微软雅黑" pitchFamily="34" charset="-122"/>
                <a:ea typeface="微软雅黑" pitchFamily="34" charset="-122"/>
              </a:endParaRPr>
            </a:p>
          </p:txBody>
        </p:sp>
        <p:sp>
          <p:nvSpPr>
            <p:cNvPr id="97" name="圆角矩形 96"/>
            <p:cNvSpPr/>
            <p:nvPr/>
          </p:nvSpPr>
          <p:spPr bwMode="auto">
            <a:xfrm>
              <a:off x="3611454" y="6019009"/>
              <a:ext cx="1980285" cy="647782"/>
            </a:xfrm>
            <a:prstGeom prst="roundRect">
              <a:avLst/>
            </a:prstGeom>
            <a:solidFill>
              <a:srgbClr val="F8A764">
                <a:alpha val="63137"/>
              </a:srgb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还原国际业务收支申报</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及个人结售汇系统录入</a:t>
              </a:r>
              <a:endParaRPr lang="en-US" altLang="zh-CN" sz="1300" kern="0" smtClean="0">
                <a:solidFill>
                  <a:srgbClr val="000000"/>
                </a:solidFill>
                <a:latin typeface="微软雅黑" pitchFamily="34" charset="-122"/>
                <a:ea typeface="微软雅黑" pitchFamily="34" charset="-122"/>
              </a:endParaRPr>
            </a:p>
          </p:txBody>
        </p:sp>
        <p:sp>
          <p:nvSpPr>
            <p:cNvPr id="98" name="圆角矩形 97"/>
            <p:cNvSpPr/>
            <p:nvPr/>
          </p:nvSpPr>
          <p:spPr bwMode="auto">
            <a:xfrm>
              <a:off x="6302466" y="3000915"/>
              <a:ext cx="1980285" cy="1261007"/>
            </a:xfrm>
            <a:prstGeom prst="roundRect">
              <a:avLst/>
            </a:prstGeom>
            <a:solidFill>
              <a:srgbClr val="F8A764">
                <a:alpha val="63137"/>
              </a:srgb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根据外管文件审核：</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交易真实性</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款项收付情况</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en-US" altLang="zh-CN" sz="1300" kern="0" smtClean="0">
                  <a:solidFill>
                    <a:srgbClr val="000000"/>
                  </a:solidFill>
                  <a:latin typeface="微软雅黑" pitchFamily="34" charset="-122"/>
                  <a:ea typeface="微软雅黑" pitchFamily="34" charset="-122"/>
                </a:rPr>
                <a:t>……</a:t>
              </a: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并确认资金到账</a:t>
              </a:r>
              <a:endParaRPr lang="en-US" altLang="zh-CN" sz="1300" kern="0" smtClean="0">
                <a:solidFill>
                  <a:srgbClr val="000000"/>
                </a:solidFill>
                <a:latin typeface="微软雅黑" pitchFamily="34" charset="-122"/>
                <a:ea typeface="微软雅黑" pitchFamily="34" charset="-122"/>
              </a:endParaRPr>
            </a:p>
          </p:txBody>
        </p:sp>
        <p:sp>
          <p:nvSpPr>
            <p:cNvPr id="99" name="圆角矩形 98"/>
            <p:cNvSpPr/>
            <p:nvPr/>
          </p:nvSpPr>
          <p:spPr bwMode="auto">
            <a:xfrm>
              <a:off x="6302466" y="4782323"/>
              <a:ext cx="1980285" cy="611193"/>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购汇成功</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按照指示将外币资金划至</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客户境外账户</a:t>
              </a:r>
              <a:endParaRPr lang="en-US" altLang="zh-CN" sz="1300" kern="0" smtClean="0">
                <a:solidFill>
                  <a:srgbClr val="000000"/>
                </a:solidFill>
                <a:latin typeface="微软雅黑" pitchFamily="34" charset="-122"/>
                <a:ea typeface="微软雅黑" pitchFamily="34" charset="-122"/>
              </a:endParaRPr>
            </a:p>
          </p:txBody>
        </p:sp>
        <p:sp>
          <p:nvSpPr>
            <p:cNvPr id="100" name="圆角矩形 99"/>
            <p:cNvSpPr/>
            <p:nvPr/>
          </p:nvSpPr>
          <p:spPr bwMode="auto">
            <a:xfrm>
              <a:off x="649128" y="1778176"/>
              <a:ext cx="1980285" cy="792000"/>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Aft>
                  <a:spcPts val="0"/>
                </a:spcAft>
              </a:pPr>
              <a:r>
                <a:rPr lang="zh-CN" altLang="en-US" sz="1300" kern="0" smtClean="0">
                  <a:solidFill>
                    <a:srgbClr val="000000"/>
                  </a:solidFill>
                  <a:latin typeface="微软雅黑" pitchFamily="34" charset="-122"/>
                  <a:ea typeface="微软雅黑" pitchFamily="34" charset="-122"/>
                </a:rPr>
                <a:t>境内客户网上下订单</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pPr>
              <a:r>
                <a:rPr lang="zh-CN" altLang="en-US" sz="1300" kern="0" smtClean="0">
                  <a:solidFill>
                    <a:srgbClr val="000000"/>
                  </a:solidFill>
                  <a:latin typeface="微软雅黑" pitchFamily="34" charset="-122"/>
                  <a:ea typeface="微软雅黑" pitchFamily="34" charset="-122"/>
                </a:rPr>
                <a:t>链接至支付公司的</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Aft>
                  <a:spcPts val="0"/>
                </a:spcAft>
              </a:pPr>
              <a:r>
                <a:rPr lang="zh-CN" altLang="en-US" sz="1300" kern="0" smtClean="0">
                  <a:solidFill>
                    <a:srgbClr val="000000"/>
                  </a:solidFill>
                  <a:latin typeface="微软雅黑" pitchFamily="34" charset="-122"/>
                  <a:ea typeface="微软雅黑" pitchFamily="34" charset="-122"/>
                </a:rPr>
                <a:t>支付页面</a:t>
              </a:r>
              <a:endParaRPr lang="zh-CN" altLang="en-US" sz="1300" kern="0" dirty="0" smtClean="0">
                <a:solidFill>
                  <a:srgbClr val="000000"/>
                </a:solidFill>
                <a:latin typeface="微软雅黑" pitchFamily="34" charset="-122"/>
                <a:ea typeface="微软雅黑" pitchFamily="34" charset="-122"/>
              </a:endParaRPr>
            </a:p>
          </p:txBody>
        </p:sp>
        <p:sp>
          <p:nvSpPr>
            <p:cNvPr id="101" name="Line 25"/>
            <p:cNvSpPr>
              <a:spLocks noChangeShapeType="1"/>
            </p:cNvSpPr>
            <p:nvPr/>
          </p:nvSpPr>
          <p:spPr bwMode="auto">
            <a:xfrm flipV="1">
              <a:off x="3399904" y="2199454"/>
              <a:ext cx="211549" cy="0"/>
            </a:xfrm>
            <a:prstGeom prst="line">
              <a:avLst/>
            </a:prstGeom>
            <a:noFill/>
            <a:ln w="9525" cap="flat" cmpd="sng" algn="ctr">
              <a:solidFill>
                <a:srgbClr val="E67819"/>
              </a:solidFill>
              <a:prstDash val="sysDash"/>
              <a:round/>
              <a:headEnd type="none" w="med" len="med"/>
              <a:tailEnd type="triangle" w="med" len="med"/>
            </a:ln>
            <a:effectLst/>
          </p:spPr>
          <p:txBody>
            <a:bodyPr wrap="square" rtlCol="0" anchor="ctr">
              <a:noAutofit/>
            </a:bodyPr>
            <a:lstStyle/>
            <a:p>
              <a:pPr>
                <a:lnSpc>
                  <a:spcPct val="150000"/>
                </a:lnSpc>
              </a:pPr>
              <a:endParaRPr lang="zh-CN" altLang="en-US" sz="1200">
                <a:solidFill>
                  <a:srgbClr val="D03B00"/>
                </a:solidFill>
                <a:latin typeface="微软雅黑" pitchFamily="34" charset="-122"/>
                <a:ea typeface="微软雅黑" pitchFamily="34" charset="-122"/>
              </a:endParaRPr>
            </a:p>
          </p:txBody>
        </p:sp>
        <p:cxnSp>
          <p:nvCxnSpPr>
            <p:cNvPr id="102" name="直接箭头连接符 101"/>
            <p:cNvCxnSpPr/>
            <p:nvPr/>
          </p:nvCxnSpPr>
          <p:spPr bwMode="auto">
            <a:xfrm>
              <a:off x="2629413" y="1971989"/>
              <a:ext cx="982040" cy="2993"/>
            </a:xfrm>
            <a:prstGeom prst="straightConnector1">
              <a:avLst/>
            </a:prstGeom>
            <a:noFill/>
            <a:ln w="9525" cap="flat" cmpd="sng" algn="ctr">
              <a:solidFill>
                <a:srgbClr val="E67819"/>
              </a:solidFill>
              <a:prstDash val="sysDash"/>
              <a:round/>
              <a:headEnd type="none" w="med" len="med"/>
              <a:tailEnd type="triangle" w="med" len="med"/>
            </a:ln>
            <a:effectLst/>
          </p:spPr>
        </p:cxnSp>
        <p:cxnSp>
          <p:nvCxnSpPr>
            <p:cNvPr id="105" name="直接连接符 104"/>
            <p:cNvCxnSpPr/>
            <p:nvPr/>
          </p:nvCxnSpPr>
          <p:spPr bwMode="auto">
            <a:xfrm flipH="1" flipV="1">
              <a:off x="3374975" y="2164492"/>
              <a:ext cx="24930" cy="993717"/>
            </a:xfrm>
            <a:prstGeom prst="line">
              <a:avLst/>
            </a:prstGeom>
            <a:noFill/>
            <a:ln w="9525" cap="flat" cmpd="sng" algn="ctr">
              <a:solidFill>
                <a:srgbClr val="E67819"/>
              </a:solidFill>
              <a:prstDash val="sysDash"/>
              <a:round/>
              <a:headEnd type="none" w="med" len="med"/>
              <a:tailEnd type="triangle" w="med" len="med"/>
            </a:ln>
            <a:effectLst/>
          </p:spPr>
        </p:cxnSp>
        <p:sp>
          <p:nvSpPr>
            <p:cNvPr id="108" name="Line 25"/>
            <p:cNvSpPr>
              <a:spLocks noChangeShapeType="1"/>
            </p:cNvSpPr>
            <p:nvPr/>
          </p:nvSpPr>
          <p:spPr bwMode="auto">
            <a:xfrm>
              <a:off x="2715133" y="3193171"/>
              <a:ext cx="684772" cy="0"/>
            </a:xfrm>
            <a:prstGeom prst="line">
              <a:avLst/>
            </a:prstGeom>
            <a:noFill/>
            <a:ln w="9525" cap="flat" cmpd="sng" algn="ctr">
              <a:solidFill>
                <a:srgbClr val="E67819"/>
              </a:solidFill>
              <a:prstDash val="sysDash"/>
              <a:round/>
              <a:headEnd type="none" w="med" len="med"/>
              <a:tailEnd type="triangle" w="med" len="med"/>
            </a:ln>
            <a:effectLst/>
          </p:spPr>
          <p:txBody>
            <a:bodyPr wrap="square" rtlCol="0" anchor="ctr">
              <a:noAutofit/>
            </a:bodyPr>
            <a:lstStyle/>
            <a:p>
              <a:pPr>
                <a:lnSpc>
                  <a:spcPct val="150000"/>
                </a:lnSpc>
              </a:pPr>
              <a:endParaRPr lang="zh-CN" altLang="en-US" sz="1200">
                <a:solidFill>
                  <a:srgbClr val="D03B00"/>
                </a:solidFill>
                <a:latin typeface="微软雅黑" pitchFamily="34" charset="-122"/>
                <a:ea typeface="微软雅黑" pitchFamily="34" charset="-122"/>
              </a:endParaRPr>
            </a:p>
          </p:txBody>
        </p:sp>
        <p:cxnSp>
          <p:nvCxnSpPr>
            <p:cNvPr id="112" name="直接箭头连接符 111"/>
            <p:cNvCxnSpPr>
              <a:stCxn id="93" idx="2"/>
              <a:endCxn id="98" idx="0"/>
            </p:cNvCxnSpPr>
            <p:nvPr/>
          </p:nvCxnSpPr>
          <p:spPr bwMode="auto">
            <a:xfrm>
              <a:off x="7292609" y="2508955"/>
              <a:ext cx="0" cy="491960"/>
            </a:xfrm>
            <a:prstGeom prst="straightConnector1">
              <a:avLst/>
            </a:prstGeom>
            <a:noFill/>
            <a:ln w="9525" cap="flat" cmpd="sng" algn="ctr">
              <a:solidFill>
                <a:srgbClr val="E67819"/>
              </a:solidFill>
              <a:prstDash val="sysDash"/>
              <a:round/>
              <a:headEnd type="none" w="med" len="med"/>
              <a:tailEnd type="triangle" w="med" len="med"/>
            </a:ln>
            <a:effectLst/>
          </p:spPr>
        </p:cxnSp>
        <p:cxnSp>
          <p:nvCxnSpPr>
            <p:cNvPr id="115" name="直接连接符 114"/>
            <p:cNvCxnSpPr>
              <a:stCxn id="98" idx="3"/>
              <a:endCxn id="93" idx="3"/>
            </p:cNvCxnSpPr>
            <p:nvPr/>
          </p:nvCxnSpPr>
          <p:spPr bwMode="auto">
            <a:xfrm flipV="1">
              <a:off x="8282751" y="2164492"/>
              <a:ext cx="12700" cy="1466927"/>
            </a:xfrm>
            <a:prstGeom prst="bentConnector3">
              <a:avLst>
                <a:gd name="adj1" fmla="val 1800000"/>
              </a:avLst>
            </a:prstGeom>
            <a:noFill/>
            <a:ln w="9525" cap="flat" cmpd="sng" algn="ctr">
              <a:solidFill>
                <a:schemeClr val="bg2">
                  <a:lumMod val="60000"/>
                  <a:lumOff val="40000"/>
                </a:schemeClr>
              </a:solidFill>
              <a:prstDash val="sysDash"/>
              <a:round/>
              <a:headEnd type="none" w="med" len="med"/>
              <a:tailEnd type="triangle" w="med" len="med"/>
            </a:ln>
            <a:effectLst/>
          </p:spPr>
        </p:cxnSp>
        <p:sp>
          <p:nvSpPr>
            <p:cNvPr id="118" name="矩形 117"/>
            <p:cNvSpPr/>
            <p:nvPr/>
          </p:nvSpPr>
          <p:spPr>
            <a:xfrm>
              <a:off x="5554954" y="2570176"/>
              <a:ext cx="1018227" cy="452432"/>
            </a:xfrm>
            <a:prstGeom prst="rect">
              <a:avLst/>
            </a:prstGeom>
          </p:spPr>
          <p:txBody>
            <a:bodyPr wrap="none">
              <a:spAutoFit/>
            </a:bodyPr>
            <a:lstStyle/>
            <a:p>
              <a:pPr algn="ctr"/>
              <a:r>
                <a:rPr lang="zh-CN" altLang="en-US" sz="1300" smtClean="0">
                  <a:solidFill>
                    <a:schemeClr val="tx1">
                      <a:lumMod val="50000"/>
                      <a:lumOff val="50000"/>
                    </a:schemeClr>
                  </a:solidFill>
                  <a:latin typeface="微软雅黑" pitchFamily="34" charset="-122"/>
                  <a:ea typeface="微软雅黑" pitchFamily="34" charset="-122"/>
                </a:rPr>
                <a:t>未通过审核</a:t>
              </a:r>
              <a:endParaRPr lang="en-US" altLang="zh-CN" sz="1300" smtClean="0">
                <a:solidFill>
                  <a:schemeClr val="tx1">
                    <a:lumMod val="50000"/>
                    <a:lumOff val="50000"/>
                  </a:schemeClr>
                </a:solidFill>
                <a:latin typeface="微软雅黑" pitchFamily="34" charset="-122"/>
                <a:ea typeface="微软雅黑" pitchFamily="34" charset="-122"/>
              </a:endParaRPr>
            </a:p>
            <a:p>
              <a:pPr algn="ctr"/>
              <a:r>
                <a:rPr lang="zh-CN" altLang="en-US" sz="1300" smtClean="0">
                  <a:solidFill>
                    <a:schemeClr val="tx1">
                      <a:lumMod val="50000"/>
                      <a:lumOff val="50000"/>
                    </a:schemeClr>
                  </a:solidFill>
                  <a:latin typeface="微软雅黑" pitchFamily="34" charset="-122"/>
                  <a:ea typeface="微软雅黑" pitchFamily="34" charset="-122"/>
                </a:rPr>
                <a:t>重新提交</a:t>
              </a:r>
              <a:endParaRPr lang="zh-CN" altLang="en-US" sz="1300" dirty="0">
                <a:solidFill>
                  <a:schemeClr val="tx1">
                    <a:lumMod val="50000"/>
                    <a:lumOff val="50000"/>
                  </a:schemeClr>
                </a:solidFill>
                <a:latin typeface="微软雅黑" pitchFamily="34" charset="-122"/>
                <a:ea typeface="微软雅黑" pitchFamily="34" charset="-122"/>
              </a:endParaRPr>
            </a:p>
          </p:txBody>
        </p:sp>
        <p:cxnSp>
          <p:nvCxnSpPr>
            <p:cNvPr id="119" name="直接箭头连接符 118"/>
            <p:cNvCxnSpPr>
              <a:stCxn id="96" idx="3"/>
              <a:endCxn id="99" idx="1"/>
            </p:cNvCxnSpPr>
            <p:nvPr/>
          </p:nvCxnSpPr>
          <p:spPr bwMode="auto">
            <a:xfrm>
              <a:off x="5591739" y="5087919"/>
              <a:ext cx="710727" cy="1"/>
            </a:xfrm>
            <a:prstGeom prst="straightConnector1">
              <a:avLst/>
            </a:prstGeom>
            <a:noFill/>
            <a:ln w="9525" cap="flat" cmpd="sng" algn="ctr">
              <a:solidFill>
                <a:srgbClr val="E67819"/>
              </a:solidFill>
              <a:prstDash val="sysDash"/>
              <a:round/>
              <a:headEnd type="none" w="med" len="med"/>
              <a:tailEnd type="triangle" w="med" len="med"/>
            </a:ln>
            <a:effectLst/>
          </p:spPr>
        </p:cxnSp>
        <p:sp>
          <p:nvSpPr>
            <p:cNvPr id="123" name="Line 25"/>
            <p:cNvSpPr>
              <a:spLocks noChangeShapeType="1"/>
            </p:cNvSpPr>
            <p:nvPr/>
          </p:nvSpPr>
          <p:spPr bwMode="auto">
            <a:xfrm rot="10800000" flipV="1">
              <a:off x="5591738" y="3631419"/>
              <a:ext cx="710727" cy="0"/>
            </a:xfrm>
            <a:prstGeom prst="line">
              <a:avLst/>
            </a:prstGeom>
            <a:noFill/>
            <a:ln w="9525" cap="flat" cmpd="sng" algn="ctr">
              <a:solidFill>
                <a:srgbClr val="E67819"/>
              </a:solidFill>
              <a:prstDash val="sysDash"/>
              <a:round/>
              <a:headEnd type="none" w="med" len="med"/>
              <a:tailEnd type="triangle" w="med" len="med"/>
            </a:ln>
            <a:effectLst/>
          </p:spPr>
          <p:txBody>
            <a:bodyPr wrap="square" rtlCol="0" anchor="ctr">
              <a:noAutofit/>
            </a:bodyPr>
            <a:lstStyle/>
            <a:p>
              <a:pPr>
                <a:lnSpc>
                  <a:spcPct val="150000"/>
                </a:lnSpc>
              </a:pPr>
              <a:endParaRPr lang="zh-CN" altLang="en-US" sz="1200">
                <a:solidFill>
                  <a:srgbClr val="D03B00"/>
                </a:solidFill>
                <a:latin typeface="微软雅黑" pitchFamily="34" charset="-122"/>
                <a:ea typeface="微软雅黑" pitchFamily="34" charset="-122"/>
              </a:endParaRPr>
            </a:p>
          </p:txBody>
        </p:sp>
        <p:sp>
          <p:nvSpPr>
            <p:cNvPr id="124" name="矩形 123"/>
            <p:cNvSpPr/>
            <p:nvPr/>
          </p:nvSpPr>
          <p:spPr>
            <a:xfrm>
              <a:off x="5340576" y="4065537"/>
              <a:ext cx="1351652" cy="452432"/>
            </a:xfrm>
            <a:prstGeom prst="rect">
              <a:avLst/>
            </a:prstGeom>
          </p:spPr>
          <p:txBody>
            <a:bodyPr wrap="none">
              <a:spAutoFit/>
            </a:bodyPr>
            <a:lstStyle/>
            <a:p>
              <a:pPr algn="ctr"/>
              <a:r>
                <a:rPr lang="zh-CN" altLang="en-US" sz="1300" smtClean="0">
                  <a:solidFill>
                    <a:srgbClr val="FD8F35"/>
                  </a:solidFill>
                  <a:latin typeface="微软雅黑" pitchFamily="34" charset="-122"/>
                  <a:ea typeface="微软雅黑" pitchFamily="34" charset="-122"/>
                </a:rPr>
                <a:t>通过审核</a:t>
              </a:r>
              <a:endParaRPr lang="en-US" altLang="zh-CN" sz="1300" smtClean="0">
                <a:solidFill>
                  <a:srgbClr val="FD8F35"/>
                </a:solidFill>
                <a:latin typeface="微软雅黑" pitchFamily="34" charset="-122"/>
                <a:ea typeface="微软雅黑" pitchFamily="34" charset="-122"/>
              </a:endParaRPr>
            </a:p>
            <a:p>
              <a:pPr algn="ctr"/>
              <a:r>
                <a:rPr lang="zh-CN" altLang="en-US" sz="1300" smtClean="0">
                  <a:solidFill>
                    <a:srgbClr val="FD8F35"/>
                  </a:solidFill>
                  <a:latin typeface="微软雅黑" pitchFamily="34" charset="-122"/>
                  <a:ea typeface="微软雅黑" pitchFamily="34" charset="-122"/>
                </a:rPr>
                <a:t>发给备付金银行</a:t>
              </a:r>
              <a:endParaRPr lang="zh-CN" altLang="en-US" sz="1300" dirty="0">
                <a:solidFill>
                  <a:srgbClr val="FD8F35"/>
                </a:solidFill>
                <a:latin typeface="微软雅黑" pitchFamily="34" charset="-122"/>
                <a:ea typeface="微软雅黑" pitchFamily="34" charset="-122"/>
              </a:endParaRPr>
            </a:p>
          </p:txBody>
        </p:sp>
        <p:cxnSp>
          <p:nvCxnSpPr>
            <p:cNvPr id="127" name="直接箭头连接符 126"/>
            <p:cNvCxnSpPr>
              <a:stCxn id="95" idx="2"/>
              <a:endCxn id="96" idx="0"/>
            </p:cNvCxnSpPr>
            <p:nvPr/>
          </p:nvCxnSpPr>
          <p:spPr bwMode="auto">
            <a:xfrm>
              <a:off x="4601597" y="4261922"/>
              <a:ext cx="0" cy="343783"/>
            </a:xfrm>
            <a:prstGeom prst="straightConnector1">
              <a:avLst/>
            </a:prstGeom>
            <a:noFill/>
            <a:ln w="9525" cap="flat" cmpd="sng" algn="ctr">
              <a:solidFill>
                <a:srgbClr val="E67819"/>
              </a:solidFill>
              <a:prstDash val="sysDash"/>
              <a:round/>
              <a:headEnd type="none" w="med" len="med"/>
              <a:tailEnd type="triangle" w="med" len="med"/>
            </a:ln>
            <a:effectLst/>
          </p:spPr>
        </p:cxnSp>
        <p:sp>
          <p:nvSpPr>
            <p:cNvPr id="130" name="矩形 129"/>
            <p:cNvSpPr/>
            <p:nvPr/>
          </p:nvSpPr>
          <p:spPr>
            <a:xfrm>
              <a:off x="4160079" y="4290125"/>
              <a:ext cx="851515" cy="252377"/>
            </a:xfrm>
            <a:prstGeom prst="rect">
              <a:avLst/>
            </a:prstGeom>
          </p:spPr>
          <p:txBody>
            <a:bodyPr wrap="square">
              <a:spAutoFit/>
            </a:bodyPr>
            <a:lstStyle/>
            <a:p>
              <a:r>
                <a:rPr lang="zh-CN" altLang="en-US" sz="1300" smtClean="0">
                  <a:solidFill>
                    <a:srgbClr val="FD8F35"/>
                  </a:solidFill>
                  <a:latin typeface="微软雅黑" pitchFamily="34" charset="-122"/>
                  <a:ea typeface="微软雅黑" pitchFamily="34" charset="-122"/>
                </a:rPr>
                <a:t>通过审核</a:t>
              </a:r>
              <a:endParaRPr lang="zh-CN" altLang="en-US" sz="1300" dirty="0">
                <a:solidFill>
                  <a:srgbClr val="FD8F35"/>
                </a:solidFill>
                <a:latin typeface="微软雅黑" pitchFamily="34" charset="-122"/>
                <a:ea typeface="微软雅黑" pitchFamily="34" charset="-122"/>
              </a:endParaRPr>
            </a:p>
          </p:txBody>
        </p:sp>
        <p:cxnSp>
          <p:nvCxnSpPr>
            <p:cNvPr id="134" name="直接箭头连接符 133"/>
            <p:cNvCxnSpPr>
              <a:stCxn id="99" idx="2"/>
              <a:endCxn id="94" idx="2"/>
            </p:cNvCxnSpPr>
            <p:nvPr/>
          </p:nvCxnSpPr>
          <p:spPr bwMode="auto">
            <a:xfrm rot="5400000" flipH="1">
              <a:off x="4420381" y="2521289"/>
              <a:ext cx="91117" cy="5653338"/>
            </a:xfrm>
            <a:prstGeom prst="bentConnector3">
              <a:avLst>
                <a:gd name="adj1" fmla="val -250886"/>
              </a:avLst>
            </a:prstGeom>
            <a:noFill/>
            <a:ln w="9525" cap="flat" cmpd="sng" algn="ctr">
              <a:solidFill>
                <a:srgbClr val="E67819"/>
              </a:solidFill>
              <a:prstDash val="sysDash"/>
              <a:round/>
              <a:headEnd type="none" w="med" len="med"/>
              <a:tailEnd type="triangle" w="med" len="med"/>
            </a:ln>
            <a:effectLst/>
          </p:spPr>
        </p:cxnSp>
        <p:sp>
          <p:nvSpPr>
            <p:cNvPr id="136" name="矩形 135"/>
            <p:cNvSpPr/>
            <p:nvPr/>
          </p:nvSpPr>
          <p:spPr>
            <a:xfrm>
              <a:off x="1625637" y="5719759"/>
              <a:ext cx="1335623" cy="252377"/>
            </a:xfrm>
            <a:prstGeom prst="rect">
              <a:avLst/>
            </a:prstGeom>
          </p:spPr>
          <p:txBody>
            <a:bodyPr wrap="none">
              <a:spAutoFit/>
            </a:bodyPr>
            <a:lstStyle/>
            <a:p>
              <a:pPr algn="ctr"/>
              <a:r>
                <a:rPr lang="en-US" altLang="zh-CN" sz="1300" smtClean="0">
                  <a:solidFill>
                    <a:srgbClr val="FD8F35"/>
                  </a:solidFill>
                  <a:latin typeface="微软雅黑" pitchFamily="34" charset="-122"/>
                  <a:ea typeface="微软雅黑" pitchFamily="34" charset="-122"/>
                </a:rPr>
                <a:t>T+1</a:t>
              </a:r>
              <a:r>
                <a:rPr lang="zh-CN" altLang="en-US" sz="1300" smtClean="0">
                  <a:solidFill>
                    <a:srgbClr val="FD8F35"/>
                  </a:solidFill>
                  <a:latin typeface="微软雅黑" pitchFamily="34" charset="-122"/>
                  <a:ea typeface="微软雅黑" pitchFamily="34" charset="-122"/>
                </a:rPr>
                <a:t>日完成支付</a:t>
              </a:r>
              <a:endParaRPr lang="zh-CN" altLang="en-US" sz="1300" dirty="0">
                <a:solidFill>
                  <a:srgbClr val="FD8F35"/>
                </a:solidFill>
                <a:latin typeface="微软雅黑" pitchFamily="34" charset="-122"/>
                <a:ea typeface="微软雅黑" pitchFamily="34" charset="-122"/>
              </a:endParaRPr>
            </a:p>
          </p:txBody>
        </p:sp>
        <p:cxnSp>
          <p:nvCxnSpPr>
            <p:cNvPr id="141" name="直接箭头连接符 140"/>
            <p:cNvCxnSpPr>
              <a:stCxn id="96" idx="2"/>
              <a:endCxn id="97" idx="0"/>
            </p:cNvCxnSpPr>
            <p:nvPr/>
          </p:nvCxnSpPr>
          <p:spPr bwMode="auto">
            <a:xfrm>
              <a:off x="4601597" y="5570133"/>
              <a:ext cx="0" cy="448876"/>
            </a:xfrm>
            <a:prstGeom prst="straightConnector1">
              <a:avLst/>
            </a:prstGeom>
            <a:noFill/>
            <a:ln w="9525" cap="flat" cmpd="sng" algn="ctr">
              <a:solidFill>
                <a:srgbClr val="E67819"/>
              </a:solidFill>
              <a:prstDash val="sysDash"/>
              <a:round/>
              <a:headEnd type="none" w="med" len="med"/>
              <a:tailEnd type="triangle" w="med" len="med"/>
            </a:ln>
            <a:effectLst/>
          </p:spPr>
        </p:cxnSp>
        <p:sp>
          <p:nvSpPr>
            <p:cNvPr id="181" name="圆角矩形 180"/>
            <p:cNvSpPr/>
            <p:nvPr/>
          </p:nvSpPr>
          <p:spPr bwMode="auto">
            <a:xfrm>
              <a:off x="3611452" y="1778176"/>
              <a:ext cx="1980285" cy="792000"/>
            </a:xfrm>
            <a:prstGeom prst="roundRect">
              <a:avLst/>
            </a:prstGeom>
            <a:solidFill>
              <a:schemeClr val="bg1">
                <a:lumMod val="85000"/>
              </a:schemeClr>
            </a:solidFill>
            <a:ln w="9525" cap="flat" cmpd="sng" algn="ctr">
              <a:noFill/>
              <a:prstDash val="solid"/>
              <a:round/>
              <a:headEnd type="none" w="med" len="med"/>
              <a:tailEnd type="none" w="med" len="med"/>
            </a:ln>
            <a:effectLst>
              <a:reflection blurRad="6350" stA="18000" endPos="22000" dir="5400000" sy="-100000" algn="bl" rotWithShape="0"/>
            </a:effectLst>
          </p:spPr>
          <p:txBody>
            <a:bodyPr vert="horz" wrap="none" lIns="91440" tIns="45720" rIns="91440" bIns="45720" numCol="1" rtlCol="0" anchor="ctr" anchorCtr="0" compatLnSpc="1">
              <a:prstTxWarp prst="textNoShape">
                <a:avLst/>
              </a:prstTxWarp>
            </a:bodyPr>
            <a:lstStyle/>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平安银行提供实时购汇价格</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在客户支付后锁价</a:t>
              </a:r>
              <a:endParaRPr lang="en-US" altLang="zh-CN" sz="1300" kern="0" smtClean="0">
                <a:solidFill>
                  <a:srgbClr val="000000"/>
                </a:solidFill>
                <a:latin typeface="微软雅黑" pitchFamily="34" charset="-122"/>
                <a:ea typeface="微软雅黑" pitchFamily="34" charset="-122"/>
              </a:endParaRPr>
            </a:p>
            <a:p>
              <a:pPr marL="342900" indent="-342900" algn="ctr" defTabSz="912813" fontAlgn="auto">
                <a:spcBef>
                  <a:spcPct val="20000"/>
                </a:spcBef>
                <a:spcAft>
                  <a:spcPts val="0"/>
                </a:spcAft>
                <a:buClr>
                  <a:srgbClr val="006441"/>
                </a:buClr>
                <a:buFont typeface="Times" pitchFamily="18" charset="0"/>
                <a:buNone/>
              </a:pPr>
              <a:r>
                <a:rPr lang="zh-CN" altLang="en-US" sz="1300" kern="0" smtClean="0">
                  <a:solidFill>
                    <a:srgbClr val="000000"/>
                  </a:solidFill>
                  <a:latin typeface="微软雅黑" pitchFamily="34" charset="-122"/>
                  <a:ea typeface="微软雅黑" pitchFamily="34" charset="-122"/>
                </a:rPr>
                <a:t>降低支付公司汇率风险</a:t>
              </a:r>
              <a:endParaRPr lang="en-US" altLang="zh-CN" sz="1300" kern="0" smtClean="0">
                <a:solidFill>
                  <a:srgbClr val="000000"/>
                </a:solidFill>
                <a:latin typeface="微软雅黑" pitchFamily="34" charset="-122"/>
                <a:ea typeface="微软雅黑" pitchFamily="34" charset="-122"/>
              </a:endParaRPr>
            </a:p>
          </p:txBody>
        </p:sp>
        <p:sp>
          <p:nvSpPr>
            <p:cNvPr id="51" name="圆角矩形 50"/>
            <p:cNvSpPr/>
            <p:nvPr/>
          </p:nvSpPr>
          <p:spPr bwMode="auto">
            <a:xfrm>
              <a:off x="288946" y="1049612"/>
              <a:ext cx="2880000" cy="5760000"/>
            </a:xfrm>
            <a:prstGeom prst="roundRect">
              <a:avLst/>
            </a:prstGeom>
            <a:noFill/>
            <a:ln w="12700" cap="flat" cmpd="sng" algn="ctr">
              <a:solidFill>
                <a:srgbClr val="0070C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bodyPr>
            <a:lstStyle/>
            <a:p>
              <a:pPr marL="180975" indent="-180975">
                <a:lnSpc>
                  <a:spcPct val="120000"/>
                </a:lnSpc>
                <a:spcBef>
                  <a:spcPts val="300"/>
                </a:spcBef>
                <a:buClr>
                  <a:srgbClr val="FD8F35"/>
                </a:buClr>
                <a:tabLst>
                  <a:tab pos="180975" algn="l"/>
                </a:tabLst>
              </a:pPr>
              <a:endParaRPr lang="zh-CN" altLang="en-US" sz="1400">
                <a:solidFill>
                  <a:schemeClr val="tx2">
                    <a:lumMod val="95000"/>
                    <a:lumOff val="5000"/>
                  </a:schemeClr>
                </a:solidFill>
                <a:latin typeface="微软雅黑" pitchFamily="34" charset="-122"/>
                <a:ea typeface="微软雅黑" pitchFamily="34" charset="-122"/>
                <a:cs typeface="Arial" pitchFamily="34" charset="0"/>
              </a:endParaRPr>
            </a:p>
          </p:txBody>
        </p:sp>
        <p:sp>
          <p:nvSpPr>
            <p:cNvPr id="52" name="圆角矩形 51"/>
            <p:cNvSpPr/>
            <p:nvPr/>
          </p:nvSpPr>
          <p:spPr bwMode="auto">
            <a:xfrm>
              <a:off x="3184528" y="1049612"/>
              <a:ext cx="2880000" cy="5760000"/>
            </a:xfrm>
            <a:prstGeom prst="roundRect">
              <a:avLst/>
            </a:prstGeom>
            <a:noFill/>
            <a:ln w="12700" cap="flat" cmpd="sng" algn="ctr">
              <a:solidFill>
                <a:srgbClr val="0070C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bodyPr>
            <a:lstStyle/>
            <a:p>
              <a:pPr marL="180975" indent="-180975">
                <a:lnSpc>
                  <a:spcPct val="120000"/>
                </a:lnSpc>
                <a:spcBef>
                  <a:spcPts val="300"/>
                </a:spcBef>
                <a:buClr>
                  <a:srgbClr val="FD8F35"/>
                </a:buClr>
                <a:tabLst>
                  <a:tab pos="180975" algn="l"/>
                </a:tabLst>
              </a:pPr>
              <a:endParaRPr lang="zh-CN" altLang="en-US" sz="1400">
                <a:solidFill>
                  <a:schemeClr val="tx2">
                    <a:lumMod val="95000"/>
                    <a:lumOff val="5000"/>
                  </a:schemeClr>
                </a:solidFill>
                <a:latin typeface="微软雅黑" pitchFamily="34" charset="-122"/>
                <a:ea typeface="微软雅黑" pitchFamily="34" charset="-122"/>
                <a:cs typeface="Arial" pitchFamily="34" charset="0"/>
              </a:endParaRPr>
            </a:p>
          </p:txBody>
        </p:sp>
        <p:sp>
          <p:nvSpPr>
            <p:cNvPr id="53" name="圆角矩形 52"/>
            <p:cNvSpPr/>
            <p:nvPr/>
          </p:nvSpPr>
          <p:spPr bwMode="auto">
            <a:xfrm>
              <a:off x="6064068" y="1049612"/>
              <a:ext cx="2880000" cy="5760000"/>
            </a:xfrm>
            <a:prstGeom prst="roundRect">
              <a:avLst/>
            </a:prstGeom>
            <a:noFill/>
            <a:ln w="12700" cap="flat" cmpd="sng" algn="ctr">
              <a:solidFill>
                <a:srgbClr val="0070C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bodyPr>
            <a:lstStyle/>
            <a:p>
              <a:pPr marL="180975" indent="-180975">
                <a:lnSpc>
                  <a:spcPct val="120000"/>
                </a:lnSpc>
                <a:spcBef>
                  <a:spcPts val="300"/>
                </a:spcBef>
                <a:buClr>
                  <a:srgbClr val="FD8F35"/>
                </a:buClr>
                <a:tabLst>
                  <a:tab pos="180975" algn="l"/>
                </a:tabLst>
              </a:pPr>
              <a:endParaRPr lang="zh-CN" altLang="en-US" sz="1400">
                <a:solidFill>
                  <a:schemeClr val="tx2">
                    <a:lumMod val="95000"/>
                    <a:lumOff val="5000"/>
                  </a:schemeClr>
                </a:solidFill>
                <a:latin typeface="微软雅黑" pitchFamily="34" charset="-122"/>
                <a:ea typeface="微软雅黑" pitchFamily="34" charset="-122"/>
                <a:cs typeface="Arial" pitchFamily="34" charset="0"/>
              </a:endParaRPr>
            </a:p>
          </p:txBody>
        </p:sp>
        <p:sp>
          <p:nvSpPr>
            <p:cNvPr id="54" name="Line 25"/>
            <p:cNvSpPr>
              <a:spLocks noChangeShapeType="1"/>
            </p:cNvSpPr>
            <p:nvPr/>
          </p:nvSpPr>
          <p:spPr bwMode="auto">
            <a:xfrm flipV="1">
              <a:off x="5591737" y="2199454"/>
              <a:ext cx="710729" cy="0"/>
            </a:xfrm>
            <a:prstGeom prst="line">
              <a:avLst/>
            </a:prstGeom>
            <a:noFill/>
            <a:ln w="9525" cap="flat" cmpd="sng" algn="ctr">
              <a:solidFill>
                <a:srgbClr val="E67819"/>
              </a:solidFill>
              <a:prstDash val="sysDash"/>
              <a:round/>
              <a:headEnd type="none" w="med" len="med"/>
              <a:tailEnd type="triangle" w="med" len="med"/>
            </a:ln>
            <a:effectLst/>
          </p:spPr>
          <p:txBody>
            <a:bodyPr wrap="square" rtlCol="0" anchor="ctr">
              <a:noAutofit/>
            </a:bodyPr>
            <a:lstStyle/>
            <a:p>
              <a:pPr>
                <a:lnSpc>
                  <a:spcPct val="150000"/>
                </a:lnSpc>
              </a:pPr>
              <a:endParaRPr lang="zh-CN" altLang="en-US" sz="1200">
                <a:solidFill>
                  <a:srgbClr val="D03B00"/>
                </a:solidFill>
                <a:latin typeface="微软雅黑" pitchFamily="34" charset="-122"/>
                <a:ea typeface="微软雅黑" pitchFamily="34" charset="-122"/>
              </a:endParaRPr>
            </a:p>
          </p:txBody>
        </p:sp>
        <p:sp>
          <p:nvSpPr>
            <p:cNvPr id="56" name="Line 25"/>
            <p:cNvSpPr>
              <a:spLocks noChangeShapeType="1"/>
            </p:cNvSpPr>
            <p:nvPr/>
          </p:nvSpPr>
          <p:spPr bwMode="auto">
            <a:xfrm flipV="1">
              <a:off x="5591737" y="2199454"/>
              <a:ext cx="684772" cy="1431964"/>
            </a:xfrm>
            <a:prstGeom prst="line">
              <a:avLst/>
            </a:prstGeom>
            <a:noFill/>
            <a:ln w="9525" cap="flat" cmpd="sng" algn="ctr">
              <a:solidFill>
                <a:schemeClr val="bg1">
                  <a:lumMod val="50000"/>
                </a:schemeClr>
              </a:solidFill>
              <a:prstDash val="sysDash"/>
              <a:round/>
              <a:headEnd type="none" w="med" len="med"/>
              <a:tailEnd type="triangle" w="med" len="med"/>
            </a:ln>
            <a:effectLst/>
          </p:spPr>
          <p:txBody>
            <a:bodyPr wrap="square" rtlCol="0" anchor="ctr">
              <a:noAutofit/>
            </a:bodyPr>
            <a:lstStyle/>
            <a:p>
              <a:pPr>
                <a:lnSpc>
                  <a:spcPct val="150000"/>
                </a:lnSpc>
              </a:pPr>
              <a:endParaRPr lang="zh-CN" altLang="en-US" sz="1200">
                <a:solidFill>
                  <a:srgbClr val="D03B00"/>
                </a:solidFill>
                <a:latin typeface="微软雅黑" pitchFamily="34" charset="-122"/>
                <a:ea typeface="微软雅黑" pitchFamily="34" charset="-122"/>
              </a:endParaRPr>
            </a:p>
          </p:txBody>
        </p:sp>
      </p:grpSp>
      <p:sp>
        <p:nvSpPr>
          <p:cNvPr id="58" name="矩形 57"/>
          <p:cNvSpPr/>
          <p:nvPr/>
        </p:nvSpPr>
        <p:spPr>
          <a:xfrm>
            <a:off x="8000126" y="2638457"/>
            <a:ext cx="1018227" cy="452432"/>
          </a:xfrm>
          <a:prstGeom prst="rect">
            <a:avLst/>
          </a:prstGeom>
        </p:spPr>
        <p:txBody>
          <a:bodyPr wrap="none">
            <a:spAutoFit/>
          </a:bodyPr>
          <a:lstStyle/>
          <a:p>
            <a:pPr algn="ctr"/>
            <a:r>
              <a:rPr lang="zh-CN" altLang="en-US" sz="1300" smtClean="0">
                <a:solidFill>
                  <a:schemeClr val="tx1">
                    <a:lumMod val="50000"/>
                    <a:lumOff val="50000"/>
                  </a:schemeClr>
                </a:solidFill>
                <a:latin typeface="微软雅黑" pitchFamily="34" charset="-122"/>
                <a:ea typeface="微软雅黑" pitchFamily="34" charset="-122"/>
              </a:rPr>
              <a:t>未通过审核</a:t>
            </a:r>
            <a:endParaRPr lang="en-US" altLang="zh-CN" sz="1300" smtClean="0">
              <a:solidFill>
                <a:schemeClr val="tx1">
                  <a:lumMod val="50000"/>
                  <a:lumOff val="50000"/>
                </a:schemeClr>
              </a:solidFill>
              <a:latin typeface="微软雅黑" pitchFamily="34" charset="-122"/>
              <a:ea typeface="微软雅黑" pitchFamily="34" charset="-122"/>
            </a:endParaRPr>
          </a:p>
          <a:p>
            <a:pPr algn="ctr"/>
            <a:r>
              <a:rPr lang="zh-CN" altLang="en-US" sz="1300" smtClean="0">
                <a:solidFill>
                  <a:schemeClr val="tx1">
                    <a:lumMod val="50000"/>
                    <a:lumOff val="50000"/>
                  </a:schemeClr>
                </a:solidFill>
                <a:latin typeface="微软雅黑" pitchFamily="34" charset="-122"/>
                <a:ea typeface="微软雅黑" pitchFamily="34" charset="-122"/>
              </a:rPr>
              <a:t>重新提交</a:t>
            </a:r>
            <a:endParaRPr lang="zh-CN" altLang="en-US" sz="1300" dirty="0">
              <a:solidFill>
                <a:schemeClr val="tx1">
                  <a:lumMod val="50000"/>
                  <a:lumOff val="50000"/>
                </a:schemeClr>
              </a:solidFill>
              <a:latin typeface="微软雅黑" pitchFamily="34" charset="-122"/>
              <a:ea typeface="微软雅黑" pitchFamily="34" charset="-122"/>
            </a:endParaRPr>
          </a:p>
        </p:txBody>
      </p:sp>
      <p:sp>
        <p:nvSpPr>
          <p:cNvPr id="47" name="TextBox 46"/>
          <p:cNvSpPr txBox="1">
            <a:spLocks noChangeArrowheads="1"/>
          </p:cNvSpPr>
          <p:nvPr/>
        </p:nvSpPr>
        <p:spPr bwMode="auto">
          <a:xfrm>
            <a:off x="6302466" y="1156157"/>
            <a:ext cx="1980285" cy="412421"/>
          </a:xfrm>
          <a:prstGeom prst="rect">
            <a:avLst/>
          </a:prstGeom>
          <a:noFill/>
          <a:ln w="9525">
            <a:noFill/>
            <a:miter lim="800000"/>
            <a:headEnd/>
            <a:tailEnd/>
          </a:ln>
        </p:spPr>
        <p:txBody>
          <a:bodyPr wrap="square">
            <a:spAutoFit/>
          </a:bodyPr>
          <a:lstStyle/>
          <a:p>
            <a:pPr>
              <a:lnSpc>
                <a:spcPct val="130000"/>
              </a:lnSpc>
            </a:pPr>
            <a:r>
              <a:rPr lang="en-US" altLang="zh-CN" b="1" smtClean="0">
                <a:solidFill>
                  <a:srgbClr val="F35316"/>
                </a:solidFill>
                <a:latin typeface="微软雅黑" pitchFamily="34" charset="-122"/>
                <a:ea typeface="微软雅黑" pitchFamily="34" charset="-122"/>
              </a:rPr>
              <a:t>XX</a:t>
            </a:r>
            <a:r>
              <a:rPr lang="zh-CN" altLang="en-US" b="1" smtClean="0">
                <a:solidFill>
                  <a:srgbClr val="F35316"/>
                </a:solidFill>
                <a:latin typeface="微软雅黑" pitchFamily="34" charset="-122"/>
                <a:ea typeface="微软雅黑" pitchFamily="34" charset="-122"/>
              </a:rPr>
              <a:t>支付公司</a:t>
            </a:r>
            <a:r>
              <a:rPr lang="en-US" altLang="zh-CN" b="1" smtClean="0">
                <a:solidFill>
                  <a:srgbClr val="F35316"/>
                </a:solidFill>
                <a:latin typeface="微软雅黑" pitchFamily="34" charset="-122"/>
                <a:ea typeface="微软雅黑" pitchFamily="34" charset="-122"/>
              </a:rPr>
              <a:t>LOGO</a:t>
            </a:r>
            <a:endParaRPr lang="zh-CN" altLang="en-US" b="1" dirty="0">
              <a:solidFill>
                <a:srgbClr val="F3531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ng_An">
  <a:themeElements>
    <a:clrScheme name="Ping_A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ing_An">
      <a:majorFont>
        <a:latin typeface="方正黑体简体"/>
        <a:ea typeface="宋体"/>
        <a:cs typeface=""/>
      </a:majorFont>
      <a:minorFont>
        <a:latin typeface="Lucida Grande"/>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rgbClr val="006441"/>
          </a:buClr>
          <a:buSzTx/>
          <a:buFont typeface="Times" pitchFamily="18" charset="0"/>
          <a:buNone/>
          <a:tabLst/>
          <a:defRPr kumimoji="0" lang="zh-CN" altLang="en-US" sz="1600" b="0" i="0" u="none" strike="noStrike" cap="none" normalizeH="0" baseline="0" smtClean="0">
            <a:ln>
              <a:noFill/>
            </a:ln>
            <a:solidFill>
              <a:schemeClr val="tx1"/>
            </a:solidFill>
            <a:effectLst/>
            <a:latin typeface="Lucida Grande"/>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rgbClr val="006441"/>
          </a:buClr>
          <a:buSzTx/>
          <a:buFont typeface="Times" pitchFamily="18" charset="0"/>
          <a:buNone/>
          <a:tabLst/>
          <a:defRPr kumimoji="0" lang="zh-CN" altLang="en-US" sz="1600" b="0" i="0" u="none" strike="noStrike" cap="none" normalizeH="0" baseline="0" smtClean="0">
            <a:ln>
              <a:noFill/>
            </a:ln>
            <a:solidFill>
              <a:schemeClr val="tx1"/>
            </a:solidFill>
            <a:effectLst/>
            <a:latin typeface="Lucida Grande"/>
            <a:ea typeface="宋体" pitchFamily="2" charset="-122"/>
          </a:defRPr>
        </a:defPPr>
      </a:lstStyle>
    </a:lnDef>
  </a:objectDefaults>
  <a:extraClrSchemeLst>
    <a:extraClrScheme>
      <a:clrScheme name="Ping_A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ing_A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ing_A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ing_A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ing_A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ing_A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ing_A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ing_A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ing_A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ing_A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ing_A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ing_A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35577</TotalTime>
  <Words>2431</Words>
  <Application>Microsoft Office PowerPoint</Application>
  <PresentationFormat>全屏显示(4:3)</PresentationFormat>
  <Paragraphs>257</Paragraphs>
  <Slides>15</Slides>
  <Notes>6</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Ping_An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中国平安保险(集团)股份有限公司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CHENJING102</dc:creator>
  <cp:lastModifiedBy>PINGAN</cp:lastModifiedBy>
  <cp:revision>955</cp:revision>
  <dcterms:created xsi:type="dcterms:W3CDTF">2009-05-18T01:43:16Z</dcterms:created>
  <dcterms:modified xsi:type="dcterms:W3CDTF">2015-08-28T09:40:33Z</dcterms:modified>
</cp:coreProperties>
</file>