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Poppins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idactGothic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f1c76d295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f1c76d295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ff464fa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ff464fa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f88ebf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f88ebf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f88ebfc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f88ebfc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f88ebfc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6f88ebfc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f88ebfc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6f88ebfc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f88ebfc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f88ebfc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f88ebfc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f88ebfc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f88ebfc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f88ebfc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f1c76d295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f1c76d295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f1c76d295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f1c76d295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f1c76d295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f1c76d295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f6f9c7a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6f6f9c7a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f1c76d295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f1c76d295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ff464fa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ff464fa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ff464fa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cff464fa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ff464fa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ff464fa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613">
            <a:off x="1209600" y="3728931"/>
            <a:ext cx="3362400" cy="4110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09600" y="765449"/>
            <a:ext cx="6724800" cy="28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52937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14300" y="4603500"/>
            <a:ext cx="9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>
            <p:ph hasCustomPrompt="1" type="title"/>
          </p:nvPr>
        </p:nvSpPr>
        <p:spPr>
          <a:xfrm rot="380">
            <a:off x="1857275" y="2572038"/>
            <a:ext cx="54294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857225" y="4053663"/>
            <a:ext cx="5429400" cy="4404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0" y="540000"/>
            <a:ext cx="9144000" cy="148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71" name="Google Shape;71;p11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1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720138" y="1621225"/>
            <a:ext cx="154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2" type="title"/>
          </p:nvPr>
        </p:nvSpPr>
        <p:spPr>
          <a:xfrm rot="3229">
            <a:off x="6100151" y="2665926"/>
            <a:ext cx="638700" cy="6384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6099886" y="3732017"/>
            <a:ext cx="638700" cy="6381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4" type="title"/>
          </p:nvPr>
        </p:nvSpPr>
        <p:spPr>
          <a:xfrm>
            <a:off x="2468948" y="2665912"/>
            <a:ext cx="638700" cy="6381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5" type="title"/>
          </p:nvPr>
        </p:nvSpPr>
        <p:spPr>
          <a:xfrm>
            <a:off x="720138" y="2721100"/>
            <a:ext cx="154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idx="6" type="title"/>
          </p:nvPr>
        </p:nvSpPr>
        <p:spPr>
          <a:xfrm>
            <a:off x="720138" y="3787217"/>
            <a:ext cx="154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3"/>
          <p:cNvSpPr txBox="1"/>
          <p:nvPr>
            <p:ph idx="7" type="title"/>
          </p:nvPr>
        </p:nvSpPr>
        <p:spPr>
          <a:xfrm>
            <a:off x="6876738" y="3787217"/>
            <a:ext cx="154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idx="8" type="title"/>
          </p:nvPr>
        </p:nvSpPr>
        <p:spPr>
          <a:xfrm>
            <a:off x="6876738" y="2721275"/>
            <a:ext cx="154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9" type="title"/>
          </p:nvPr>
        </p:nvSpPr>
        <p:spPr>
          <a:xfrm>
            <a:off x="6876738" y="1571400"/>
            <a:ext cx="154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13" type="title"/>
          </p:nvPr>
        </p:nvSpPr>
        <p:spPr>
          <a:xfrm rot="3229">
            <a:off x="6099722" y="1566054"/>
            <a:ext cx="638700" cy="6378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4" type="title"/>
          </p:nvPr>
        </p:nvSpPr>
        <p:spPr>
          <a:xfrm rot="1615">
            <a:off x="2469124" y="1566050"/>
            <a:ext cx="638700" cy="6381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15" type="title"/>
          </p:nvPr>
        </p:nvSpPr>
        <p:spPr>
          <a:xfrm rot="1615">
            <a:off x="2469166" y="3732017"/>
            <a:ext cx="638700" cy="6381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9" name="Google Shape;89;p13"/>
          <p:cNvSpPr/>
          <p:nvPr>
            <p:ph idx="17" type="pic"/>
          </p:nvPr>
        </p:nvSpPr>
        <p:spPr>
          <a:xfrm>
            <a:off x="3460175" y="1565900"/>
            <a:ext cx="2287200" cy="280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90" name="Google Shape;90;p13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1908825" y="3540213"/>
            <a:ext cx="6515100" cy="9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4"/>
          <p:cNvSpPr txBox="1"/>
          <p:nvPr>
            <p:ph hasCustomPrompt="1" idx="2" type="title"/>
          </p:nvPr>
        </p:nvSpPr>
        <p:spPr>
          <a:xfrm>
            <a:off x="792774" y="3540213"/>
            <a:ext cx="1033200" cy="9294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/>
          <p:nvPr>
            <p:ph idx="3" type="pic"/>
          </p:nvPr>
        </p:nvSpPr>
        <p:spPr>
          <a:xfrm>
            <a:off x="792775" y="673888"/>
            <a:ext cx="5247300" cy="268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4"/>
          <p:cNvSpPr/>
          <p:nvPr>
            <p:ph idx="4" type="pic"/>
          </p:nvPr>
        </p:nvSpPr>
        <p:spPr>
          <a:xfrm>
            <a:off x="6223150" y="673888"/>
            <a:ext cx="2200800" cy="268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98" name="Google Shape;98;p14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792775" y="3032725"/>
            <a:ext cx="3825900" cy="14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5006774" y="2790125"/>
            <a:ext cx="1033200" cy="9294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/>
          <p:nvPr>
            <p:ph idx="3" type="pic"/>
          </p:nvPr>
        </p:nvSpPr>
        <p:spPr>
          <a:xfrm>
            <a:off x="3675675" y="758375"/>
            <a:ext cx="2364300" cy="191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5"/>
          <p:cNvSpPr/>
          <p:nvPr>
            <p:ph idx="4" type="pic"/>
          </p:nvPr>
        </p:nvSpPr>
        <p:spPr>
          <a:xfrm>
            <a:off x="6223150" y="758375"/>
            <a:ext cx="2589000" cy="396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06" name="Google Shape;106;p15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 rot="-837">
            <a:off x="720000" y="3067492"/>
            <a:ext cx="3695700" cy="6045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0000" y="1356750"/>
            <a:ext cx="5067600" cy="15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/>
          <p:nvPr>
            <p:ph idx="2" type="pic"/>
          </p:nvPr>
        </p:nvSpPr>
        <p:spPr>
          <a:xfrm>
            <a:off x="6610350" y="540000"/>
            <a:ext cx="1985100" cy="406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13" name="Google Shape;113;p16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2">
            <a:alphaModFix/>
          </a:blip>
          <a:srcRect b="15754" l="0" r="15754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8" name="Google Shape;118;p17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3" name="Google Shape;123;p18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8" name="Google Shape;128;p19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3" name="Google Shape;133;p20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5540475" y="1522200"/>
            <a:ext cx="2835900" cy="20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67624" y="2696400"/>
            <a:ext cx="1033200" cy="9294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767625" y="588450"/>
            <a:ext cx="1033200" cy="191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3"/>
          <p:cNvSpPr/>
          <p:nvPr>
            <p:ph idx="4" type="pic"/>
          </p:nvPr>
        </p:nvSpPr>
        <p:spPr>
          <a:xfrm>
            <a:off x="1994025" y="588450"/>
            <a:ext cx="3274500" cy="396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0" name="Google Shape;20;p3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8" name="Google Shape;138;p21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43" name="Google Shape;143;p22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5" y="-213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48" name="Google Shape;148;p23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3" name="Google Shape;153;p24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9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8" name="Google Shape;158;p25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subTitle"/>
          </p:nvPr>
        </p:nvSpPr>
        <p:spPr>
          <a:xfrm rot="213">
            <a:off x="719949" y="3042725"/>
            <a:ext cx="4838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720000" y="1470025"/>
            <a:ext cx="4838700" cy="15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6187200" y="695325"/>
            <a:ext cx="2956800" cy="375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65" name="Google Shape;165;p26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6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796125" y="720975"/>
            <a:ext cx="4395000" cy="15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 rot="-235">
            <a:off x="796125" y="2286233"/>
            <a:ext cx="4395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/>
          <p:nvPr>
            <p:ph idx="2" type="pic"/>
          </p:nvPr>
        </p:nvSpPr>
        <p:spPr>
          <a:xfrm>
            <a:off x="5391075" y="695325"/>
            <a:ext cx="2956800" cy="375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7"/>
          <p:cNvSpPr/>
          <p:nvPr>
            <p:ph idx="3" type="pic"/>
          </p:nvPr>
        </p:nvSpPr>
        <p:spPr>
          <a:xfrm>
            <a:off x="796125" y="3249982"/>
            <a:ext cx="4395000" cy="119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73" name="Google Shape;173;p27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type="title"/>
          </p:nvPr>
        </p:nvSpPr>
        <p:spPr>
          <a:xfrm>
            <a:off x="1788600" y="540000"/>
            <a:ext cx="5566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 rot="-371">
            <a:off x="1788600" y="3962619"/>
            <a:ext cx="5566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/>
          <p:nvPr>
            <p:ph idx="2" type="pic"/>
          </p:nvPr>
        </p:nvSpPr>
        <p:spPr>
          <a:xfrm>
            <a:off x="2957850" y="1376475"/>
            <a:ext cx="3228300" cy="18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80" name="Google Shape;180;p28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8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type="title"/>
          </p:nvPr>
        </p:nvSpPr>
        <p:spPr>
          <a:xfrm>
            <a:off x="4277300" y="1836275"/>
            <a:ext cx="3512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 rot="-294">
            <a:off x="4277300" y="2472775"/>
            <a:ext cx="35124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/>
          <p:nvPr>
            <p:ph idx="2" type="pic"/>
          </p:nvPr>
        </p:nvSpPr>
        <p:spPr>
          <a:xfrm>
            <a:off x="1699125" y="1243075"/>
            <a:ext cx="1819800" cy="265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87" name="Google Shape;187;p29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9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_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type="title"/>
          </p:nvPr>
        </p:nvSpPr>
        <p:spPr>
          <a:xfrm>
            <a:off x="1419350" y="1836275"/>
            <a:ext cx="3512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 rot="-294">
            <a:off x="1419350" y="2472775"/>
            <a:ext cx="35124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/>
          <p:nvPr>
            <p:ph idx="2" type="pic"/>
          </p:nvPr>
        </p:nvSpPr>
        <p:spPr>
          <a:xfrm>
            <a:off x="5765211" y="1289183"/>
            <a:ext cx="1433100" cy="2561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4" name="Google Shape;194;p30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MAIN_POINT_1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1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1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0000" y="1237200"/>
            <a:ext cx="3852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2" type="body"/>
          </p:nvPr>
        </p:nvSpPr>
        <p:spPr>
          <a:xfrm>
            <a:off x="4572000" y="1237200"/>
            <a:ext cx="3852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1648429" y="3972525"/>
            <a:ext cx="22032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2" type="subTitle"/>
          </p:nvPr>
        </p:nvSpPr>
        <p:spPr>
          <a:xfrm>
            <a:off x="5294152" y="3972525"/>
            <a:ext cx="22032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3" type="title"/>
          </p:nvPr>
        </p:nvSpPr>
        <p:spPr>
          <a:xfrm>
            <a:off x="1646791" y="3549600"/>
            <a:ext cx="220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32"/>
          <p:cNvSpPr txBox="1"/>
          <p:nvPr>
            <p:ph idx="4" type="title"/>
          </p:nvPr>
        </p:nvSpPr>
        <p:spPr>
          <a:xfrm>
            <a:off x="5297592" y="3549600"/>
            <a:ext cx="219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32"/>
          <p:cNvSpPr/>
          <p:nvPr>
            <p:ph idx="5" type="pic"/>
          </p:nvPr>
        </p:nvSpPr>
        <p:spPr>
          <a:xfrm>
            <a:off x="1825200" y="1503250"/>
            <a:ext cx="1927800" cy="192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2"/>
          <p:cNvSpPr/>
          <p:nvPr>
            <p:ph idx="6" type="pic"/>
          </p:nvPr>
        </p:nvSpPr>
        <p:spPr>
          <a:xfrm>
            <a:off x="5431700" y="1504000"/>
            <a:ext cx="1927800" cy="192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12" name="Google Shape;212;p32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2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1113663" y="1684975"/>
            <a:ext cx="31692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2" type="subTitle"/>
          </p:nvPr>
        </p:nvSpPr>
        <p:spPr>
          <a:xfrm>
            <a:off x="4861135" y="1684975"/>
            <a:ext cx="31692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219" name="Google Shape;219;p33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2" type="title"/>
          </p:nvPr>
        </p:nvSpPr>
        <p:spPr>
          <a:xfrm>
            <a:off x="720000" y="1376300"/>
            <a:ext cx="252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1814650"/>
            <a:ext cx="25242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3" type="title"/>
          </p:nvPr>
        </p:nvSpPr>
        <p:spPr>
          <a:xfrm>
            <a:off x="3309902" y="1376300"/>
            <a:ext cx="252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34"/>
          <p:cNvSpPr txBox="1"/>
          <p:nvPr>
            <p:ph idx="4" type="subTitle"/>
          </p:nvPr>
        </p:nvSpPr>
        <p:spPr>
          <a:xfrm>
            <a:off x="3309906" y="1814650"/>
            <a:ext cx="25242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5" type="title"/>
          </p:nvPr>
        </p:nvSpPr>
        <p:spPr>
          <a:xfrm>
            <a:off x="5899789" y="1376300"/>
            <a:ext cx="252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4"/>
          <p:cNvSpPr txBox="1"/>
          <p:nvPr>
            <p:ph idx="6" type="subTitle"/>
          </p:nvPr>
        </p:nvSpPr>
        <p:spPr>
          <a:xfrm>
            <a:off x="5899796" y="1814650"/>
            <a:ext cx="25242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/>
          <p:nvPr>
            <p:ph idx="7" type="pic"/>
          </p:nvPr>
        </p:nvSpPr>
        <p:spPr>
          <a:xfrm>
            <a:off x="720000" y="3733800"/>
            <a:ext cx="7704000" cy="8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31" name="Google Shape;231;p34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4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2" type="title"/>
          </p:nvPr>
        </p:nvSpPr>
        <p:spPr>
          <a:xfrm>
            <a:off x="720013" y="1373375"/>
            <a:ext cx="2997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5"/>
          <p:cNvSpPr txBox="1"/>
          <p:nvPr>
            <p:ph idx="1" type="subTitle"/>
          </p:nvPr>
        </p:nvSpPr>
        <p:spPr>
          <a:xfrm>
            <a:off x="720025" y="1812175"/>
            <a:ext cx="29973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3" type="title"/>
          </p:nvPr>
        </p:nvSpPr>
        <p:spPr>
          <a:xfrm>
            <a:off x="5425496" y="1373375"/>
            <a:ext cx="2997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4" type="subTitle"/>
          </p:nvPr>
        </p:nvSpPr>
        <p:spPr>
          <a:xfrm>
            <a:off x="5425500" y="1812175"/>
            <a:ext cx="29973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5" type="title"/>
          </p:nvPr>
        </p:nvSpPr>
        <p:spPr>
          <a:xfrm>
            <a:off x="720000" y="2990800"/>
            <a:ext cx="2997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6" type="subTitle"/>
          </p:nvPr>
        </p:nvSpPr>
        <p:spPr>
          <a:xfrm>
            <a:off x="720025" y="3429600"/>
            <a:ext cx="29973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7" type="title"/>
          </p:nvPr>
        </p:nvSpPr>
        <p:spPr>
          <a:xfrm>
            <a:off x="5425483" y="2990800"/>
            <a:ext cx="2997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8" type="subTitle"/>
          </p:nvPr>
        </p:nvSpPr>
        <p:spPr>
          <a:xfrm>
            <a:off x="5425500" y="3429600"/>
            <a:ext cx="29973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/>
          <p:nvPr>
            <p:ph idx="9" type="pic"/>
          </p:nvPr>
        </p:nvSpPr>
        <p:spPr>
          <a:xfrm>
            <a:off x="3961200" y="1373375"/>
            <a:ext cx="1220400" cy="308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45" name="Google Shape;245;p35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5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2" type="title"/>
          </p:nvPr>
        </p:nvSpPr>
        <p:spPr>
          <a:xfrm>
            <a:off x="719900" y="1290525"/>
            <a:ext cx="24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719900" y="1734175"/>
            <a:ext cx="2462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3" type="title"/>
          </p:nvPr>
        </p:nvSpPr>
        <p:spPr>
          <a:xfrm>
            <a:off x="3340595" y="1290525"/>
            <a:ext cx="24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6"/>
          <p:cNvSpPr txBox="1"/>
          <p:nvPr>
            <p:ph idx="4" type="subTitle"/>
          </p:nvPr>
        </p:nvSpPr>
        <p:spPr>
          <a:xfrm>
            <a:off x="3340597" y="1734175"/>
            <a:ext cx="2462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5" type="title"/>
          </p:nvPr>
        </p:nvSpPr>
        <p:spPr>
          <a:xfrm>
            <a:off x="719900" y="2994450"/>
            <a:ext cx="24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6"/>
          <p:cNvSpPr txBox="1"/>
          <p:nvPr>
            <p:ph idx="6" type="subTitle"/>
          </p:nvPr>
        </p:nvSpPr>
        <p:spPr>
          <a:xfrm>
            <a:off x="719900" y="3438100"/>
            <a:ext cx="2462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7" type="title"/>
          </p:nvPr>
        </p:nvSpPr>
        <p:spPr>
          <a:xfrm>
            <a:off x="3340595" y="2994450"/>
            <a:ext cx="24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8" type="subTitle"/>
          </p:nvPr>
        </p:nvSpPr>
        <p:spPr>
          <a:xfrm>
            <a:off x="3340597" y="3438100"/>
            <a:ext cx="2462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9" type="title"/>
          </p:nvPr>
        </p:nvSpPr>
        <p:spPr>
          <a:xfrm>
            <a:off x="5961297" y="1290525"/>
            <a:ext cx="24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13" type="subTitle"/>
          </p:nvPr>
        </p:nvSpPr>
        <p:spPr>
          <a:xfrm>
            <a:off x="5961301" y="1734175"/>
            <a:ext cx="2462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14" type="title"/>
          </p:nvPr>
        </p:nvSpPr>
        <p:spPr>
          <a:xfrm>
            <a:off x="5961297" y="2994450"/>
            <a:ext cx="24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15" type="subTitle"/>
          </p:nvPr>
        </p:nvSpPr>
        <p:spPr>
          <a:xfrm>
            <a:off x="5961301" y="3438100"/>
            <a:ext cx="2462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2" name="Google Shape;262;p36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6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hasCustomPrompt="1" type="title"/>
          </p:nvPr>
        </p:nvSpPr>
        <p:spPr>
          <a:xfrm rot="-255">
            <a:off x="2546641" y="845670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" name="Google Shape;267;p37"/>
          <p:cNvSpPr txBox="1"/>
          <p:nvPr>
            <p:ph idx="1" type="subTitle"/>
          </p:nvPr>
        </p:nvSpPr>
        <p:spPr>
          <a:xfrm>
            <a:off x="2546641" y="1837000"/>
            <a:ext cx="4049700" cy="445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hasCustomPrompt="1" idx="2" type="title"/>
          </p:nvPr>
        </p:nvSpPr>
        <p:spPr>
          <a:xfrm>
            <a:off x="2546641" y="2766340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9" name="Google Shape;269;p37"/>
          <p:cNvSpPr txBox="1"/>
          <p:nvPr>
            <p:ph idx="3" type="subTitle"/>
          </p:nvPr>
        </p:nvSpPr>
        <p:spPr>
          <a:xfrm>
            <a:off x="2546641" y="3757525"/>
            <a:ext cx="4049700" cy="445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7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7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 txBox="1"/>
          <p:nvPr>
            <p:ph idx="1" type="subTitle"/>
          </p:nvPr>
        </p:nvSpPr>
        <p:spPr>
          <a:xfrm>
            <a:off x="5513400" y="2870263"/>
            <a:ext cx="29076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8"/>
          <p:cNvSpPr txBox="1"/>
          <p:nvPr>
            <p:ph idx="2" type="subTitle"/>
          </p:nvPr>
        </p:nvSpPr>
        <p:spPr>
          <a:xfrm>
            <a:off x="5513100" y="4009200"/>
            <a:ext cx="29079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3" type="title"/>
          </p:nvPr>
        </p:nvSpPr>
        <p:spPr>
          <a:xfrm>
            <a:off x="5513550" y="1320550"/>
            <a:ext cx="2910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38"/>
          <p:cNvSpPr txBox="1"/>
          <p:nvPr>
            <p:ph hasCustomPrompt="1" idx="4" type="title"/>
          </p:nvPr>
        </p:nvSpPr>
        <p:spPr>
          <a:xfrm>
            <a:off x="720981" y="267119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38"/>
          <p:cNvSpPr txBox="1"/>
          <p:nvPr>
            <p:ph idx="5" type="title"/>
          </p:nvPr>
        </p:nvSpPr>
        <p:spPr>
          <a:xfrm>
            <a:off x="5514756" y="2446640"/>
            <a:ext cx="290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Google Shape;280;p38"/>
          <p:cNvSpPr txBox="1"/>
          <p:nvPr>
            <p:ph idx="6" type="title"/>
          </p:nvPr>
        </p:nvSpPr>
        <p:spPr>
          <a:xfrm>
            <a:off x="5514756" y="3564502"/>
            <a:ext cx="290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38"/>
          <p:cNvSpPr txBox="1"/>
          <p:nvPr>
            <p:ph hasCustomPrompt="1" idx="7" type="title"/>
          </p:nvPr>
        </p:nvSpPr>
        <p:spPr>
          <a:xfrm rot="987">
            <a:off x="721174" y="1545108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38"/>
          <p:cNvSpPr txBox="1"/>
          <p:nvPr>
            <p:ph hasCustomPrompt="1" idx="8" type="title"/>
          </p:nvPr>
        </p:nvSpPr>
        <p:spPr>
          <a:xfrm rot="987">
            <a:off x="721243" y="3789050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38"/>
          <p:cNvSpPr txBox="1"/>
          <p:nvPr>
            <p:ph idx="9" type="subTitle"/>
          </p:nvPr>
        </p:nvSpPr>
        <p:spPr>
          <a:xfrm>
            <a:off x="5513400" y="1753000"/>
            <a:ext cx="29076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4" name="Google Shape;284;p38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8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type="ctrTitle"/>
          </p:nvPr>
        </p:nvSpPr>
        <p:spPr>
          <a:xfrm>
            <a:off x="720000" y="540000"/>
            <a:ext cx="3772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9" name="Google Shape;289;p39"/>
          <p:cNvSpPr txBox="1"/>
          <p:nvPr>
            <p:ph idx="1" type="subTitle"/>
          </p:nvPr>
        </p:nvSpPr>
        <p:spPr>
          <a:xfrm>
            <a:off x="720000" y="1533300"/>
            <a:ext cx="37728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9"/>
          <p:cNvSpPr txBox="1"/>
          <p:nvPr>
            <p:ph idx="2" type="subTitle"/>
          </p:nvPr>
        </p:nvSpPr>
        <p:spPr>
          <a:xfrm rot="-962">
            <a:off x="720001" y="4156942"/>
            <a:ext cx="3216600" cy="373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9"/>
          <p:cNvSpPr/>
          <p:nvPr>
            <p:ph idx="3" type="pic"/>
          </p:nvPr>
        </p:nvSpPr>
        <p:spPr>
          <a:xfrm>
            <a:off x="4924425" y="742950"/>
            <a:ext cx="4219500" cy="378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92" name="Google Shape;292;p39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9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9"/>
          <p:cNvSpPr txBox="1"/>
          <p:nvPr/>
        </p:nvSpPr>
        <p:spPr>
          <a:xfrm>
            <a:off x="680100" y="3419475"/>
            <a:ext cx="32964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40"/>
          <p:cNvCxnSpPr/>
          <p:nvPr/>
        </p:nvCxnSpPr>
        <p:spPr>
          <a:xfrm>
            <a:off x="0" y="52937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-14300" y="4603500"/>
            <a:ext cx="9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22288" y="2275525"/>
            <a:ext cx="29076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5512888" y="2275525"/>
            <a:ext cx="29076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720150" y="1843075"/>
            <a:ext cx="290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5517539" y="1843075"/>
            <a:ext cx="289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"/>
          <p:cNvSpPr/>
          <p:nvPr>
            <p:ph idx="5" type="pic"/>
          </p:nvPr>
        </p:nvSpPr>
        <p:spPr>
          <a:xfrm>
            <a:off x="3751650" y="1795450"/>
            <a:ext cx="1639500" cy="21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6" name="Google Shape;36;p5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875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1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1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>
            <p:ph idx="1" type="subTitle"/>
          </p:nvPr>
        </p:nvSpPr>
        <p:spPr>
          <a:xfrm rot="-613">
            <a:off x="1209600" y="3728931"/>
            <a:ext cx="3362400" cy="4110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42"/>
          <p:cNvSpPr txBox="1"/>
          <p:nvPr>
            <p:ph type="ctrTitle"/>
          </p:nvPr>
        </p:nvSpPr>
        <p:spPr>
          <a:xfrm>
            <a:off x="1209600" y="765449"/>
            <a:ext cx="6724800" cy="28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08" name="Google Shape;308;p42"/>
          <p:cNvCxnSpPr/>
          <p:nvPr/>
        </p:nvCxnSpPr>
        <p:spPr>
          <a:xfrm>
            <a:off x="0" y="52937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2"/>
          <p:cNvCxnSpPr/>
          <p:nvPr/>
        </p:nvCxnSpPr>
        <p:spPr>
          <a:xfrm>
            <a:off x="-14300" y="4603500"/>
            <a:ext cx="9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41" name="Google Shape;41;p6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6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1030313"/>
            <a:ext cx="38520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 rot="-268">
            <a:off x="720000" y="2109037"/>
            <a:ext cx="3852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5181600" y="540000"/>
            <a:ext cx="3242700" cy="25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7"/>
          <p:cNvSpPr/>
          <p:nvPr>
            <p:ph idx="3" type="pic"/>
          </p:nvPr>
        </p:nvSpPr>
        <p:spPr>
          <a:xfrm>
            <a:off x="5181600" y="3181350"/>
            <a:ext cx="3242700" cy="142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9" name="Google Shape;49;p7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7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1638300" y="1409250"/>
            <a:ext cx="5867400" cy="23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4" name="Google Shape;54;p8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8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>
            <p:ph type="title"/>
          </p:nvPr>
        </p:nvSpPr>
        <p:spPr>
          <a:xfrm>
            <a:off x="1832700" y="980725"/>
            <a:ext cx="5478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1832700" y="1837413"/>
            <a:ext cx="5478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0" y="3114675"/>
            <a:ext cx="9144000" cy="148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1" name="Google Shape;61;p9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9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>
            <p:ph idx="2" type="pic"/>
          </p:nvPr>
        </p:nvSpPr>
        <p:spPr>
          <a:xfrm>
            <a:off x="-7650" y="-7650"/>
            <a:ext cx="9159300" cy="5158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558075" y="2133600"/>
            <a:ext cx="4575900" cy="1219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Relationship Id="rId6" Type="http://schemas.openxmlformats.org/officeDocument/2006/relationships/image" Target="../media/image44.png"/><Relationship Id="rId7" Type="http://schemas.openxmlformats.org/officeDocument/2006/relationships/image" Target="../media/image39.png"/><Relationship Id="rId8" Type="http://schemas.openxmlformats.org/officeDocument/2006/relationships/image" Target="../media/image5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9.png"/><Relationship Id="rId4" Type="http://schemas.openxmlformats.org/officeDocument/2006/relationships/image" Target="../media/image39.png"/><Relationship Id="rId5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7.png"/><Relationship Id="rId4" Type="http://schemas.openxmlformats.org/officeDocument/2006/relationships/image" Target="../media/image39.png"/><Relationship Id="rId5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3"/>
          <p:cNvGrpSpPr/>
          <p:nvPr/>
        </p:nvGrpSpPr>
        <p:grpSpPr>
          <a:xfrm>
            <a:off x="-735360" y="663840"/>
            <a:ext cx="3937709" cy="2984310"/>
            <a:chOff x="-407700" y="644775"/>
            <a:chExt cx="3343275" cy="2533800"/>
          </a:xfrm>
        </p:grpSpPr>
        <p:sp>
          <p:nvSpPr>
            <p:cNvPr id="315" name="Google Shape;315;p43"/>
            <p:cNvSpPr/>
            <p:nvPr/>
          </p:nvSpPr>
          <p:spPr>
            <a:xfrm>
              <a:off x="954375" y="1054200"/>
              <a:ext cx="1981200" cy="19815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63000">
                  <a:srgbClr val="D6E7D1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-407700" y="644775"/>
              <a:ext cx="2533800" cy="25338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63000">
                  <a:srgbClr val="D6E7D1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43"/>
          <p:cNvSpPr txBox="1"/>
          <p:nvPr>
            <p:ph idx="4294967295" type="subTitle"/>
          </p:nvPr>
        </p:nvSpPr>
        <p:spPr>
          <a:xfrm rot="-657">
            <a:off x="2897875" y="2572056"/>
            <a:ext cx="3137400" cy="7596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April 29th, 2024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Kolby, Harshitha, Kavita, &amp; Huong </a:t>
            </a:r>
            <a:endParaRPr b="1" sz="1600"/>
          </a:p>
        </p:txBody>
      </p:sp>
      <p:sp>
        <p:nvSpPr>
          <p:cNvPr id="318" name="Google Shape;318;p43"/>
          <p:cNvSpPr txBox="1"/>
          <p:nvPr>
            <p:ph idx="4294967295" type="ctrTitle"/>
          </p:nvPr>
        </p:nvSpPr>
        <p:spPr>
          <a:xfrm>
            <a:off x="940675" y="958750"/>
            <a:ext cx="7051800" cy="14754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900">
                <a:solidFill>
                  <a:srgbClr val="1F1F1F"/>
                </a:solidFill>
              </a:rPr>
              <a:t>Unveiling Utah's Air: A Look at Air Sensor Data</a:t>
            </a:r>
            <a:endParaRPr sz="5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5" y="152400"/>
            <a:ext cx="4043250" cy="23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75" y="2658325"/>
            <a:ext cx="4043250" cy="2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800" y="152400"/>
            <a:ext cx="3920825" cy="23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800" y="2658325"/>
            <a:ext cx="3920825" cy="2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6245" y="186721"/>
            <a:ext cx="350900" cy="12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6300" y="2658325"/>
            <a:ext cx="350900" cy="1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0883" y="152400"/>
            <a:ext cx="350889" cy="1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1322" y="2658325"/>
            <a:ext cx="350889" cy="1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6945" y="2389746"/>
            <a:ext cx="350900" cy="12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9195" y="4854171"/>
            <a:ext cx="350900" cy="12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9820" y="2389746"/>
            <a:ext cx="350900" cy="12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9820" y="4854171"/>
            <a:ext cx="350900" cy="12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9388" y="2389747"/>
            <a:ext cx="706016" cy="1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8088" y="4854172"/>
            <a:ext cx="706016" cy="1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2263" y="2389747"/>
            <a:ext cx="706016" cy="1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7137" y="4854172"/>
            <a:ext cx="706016" cy="1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/>
        </p:nvSpPr>
        <p:spPr>
          <a:xfrm>
            <a:off x="0" y="0"/>
            <a:ext cx="4699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471800" y="416300"/>
            <a:ext cx="4642200" cy="5265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Putting It All Together</a:t>
            </a:r>
            <a:endParaRPr sz="31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422" name="Google Shape;4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0" y="2753125"/>
            <a:ext cx="5462899" cy="18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099" y="152400"/>
            <a:ext cx="2904501" cy="474133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3"/>
          <p:cNvSpPr txBox="1"/>
          <p:nvPr/>
        </p:nvSpPr>
        <p:spPr>
          <a:xfrm>
            <a:off x="619800" y="1165625"/>
            <a:ext cx="49584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Merged individual data frames for PM2.5 data from different locations into a single dataframe for each year.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file explorer on the right shows various CSV files named by year and pollutant type, indicating organized data storage for easy access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/>
        </p:nvSpPr>
        <p:spPr>
          <a:xfrm>
            <a:off x="268275" y="540000"/>
            <a:ext cx="86775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Ingestion: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Code iterates over yearly CSVs to compile PM2.5 and PM10 data into a dictionary keyed by year.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Visualization Setup: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Establishes a plotting framework with subplots for comparative analysis of counties' air quality data.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30" name="Google Shape;4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0" y="1702175"/>
            <a:ext cx="8940276" cy="32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/>
        </p:nvSpPr>
        <p:spPr>
          <a:xfrm>
            <a:off x="351525" y="397800"/>
            <a:ext cx="85107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Looping &amp; Plotting: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Code loops to plot annual PM2.5 and PM10 data by county, using distinct markers for each.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Subplot Customization: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Each subplot is labeled and titled, showing average concentrations per county.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Legend &amp; Layout: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Legends are added for clarity, and layout adjustments enhance readability.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Display Command: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Finalizes the visualization with plt.show() to display the plots.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36" name="Google Shape;4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39" y="1766700"/>
            <a:ext cx="8208862" cy="32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/>
        </p:nvSpPr>
        <p:spPr>
          <a:xfrm>
            <a:off x="814075" y="286775"/>
            <a:ext cx="7484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graph illustrates the yearly average PM10 concentrations by city, featuring a notable spike in Rose Park in 2022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42" name="Google Shape;4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25" y="892475"/>
            <a:ext cx="7511457" cy="40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045" y="972196"/>
            <a:ext cx="350900" cy="12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4814472"/>
            <a:ext cx="706016" cy="1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/>
        </p:nvSpPr>
        <p:spPr>
          <a:xfrm>
            <a:off x="545800" y="277525"/>
            <a:ext cx="8076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graph shows the yearly average PM2.5 concentrations by city, with most counties displaying a consistent trend over the four years, while the 'Near Road' location shows an increasing trend.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50" name="Google Shape;4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725" y="901875"/>
            <a:ext cx="7300152" cy="40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620" y="938046"/>
            <a:ext cx="350900" cy="12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988" y="4797397"/>
            <a:ext cx="706016" cy="1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74" y="814625"/>
            <a:ext cx="7323474" cy="41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8"/>
          <p:cNvSpPr txBox="1"/>
          <p:nvPr/>
        </p:nvSpPr>
        <p:spPr>
          <a:xfrm>
            <a:off x="832575" y="222025"/>
            <a:ext cx="7308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combined graph depicts a general decline in the yearly average concentrations of PM2.5, while PM10 concentrations show more variation with a significant peak in 2021.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/>
        </p:nvSpPr>
        <p:spPr>
          <a:xfrm>
            <a:off x="2988050" y="1554150"/>
            <a:ext cx="3119400" cy="8067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1F1F1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Thank you!</a:t>
            </a:r>
            <a:endParaRPr sz="3900">
              <a:solidFill>
                <a:srgbClr val="1F1F1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1F1F1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1F1F1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4" name="Google Shape;464;p59"/>
          <p:cNvSpPr txBox="1"/>
          <p:nvPr/>
        </p:nvSpPr>
        <p:spPr>
          <a:xfrm>
            <a:off x="2988050" y="2603850"/>
            <a:ext cx="3119400" cy="8067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1F1F1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Questions?</a:t>
            </a:r>
            <a:endParaRPr sz="3900">
              <a:solidFill>
                <a:srgbClr val="1F1F1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5" name="Google Shape;465;p59"/>
          <p:cNvSpPr txBox="1"/>
          <p:nvPr/>
        </p:nvSpPr>
        <p:spPr>
          <a:xfrm>
            <a:off x="3471725" y="432675"/>
            <a:ext cx="488700" cy="22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Sensor</a:t>
            </a:r>
            <a:endParaRPr sz="6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idx="4294967295" type="title"/>
          </p:nvPr>
        </p:nvSpPr>
        <p:spPr>
          <a:xfrm>
            <a:off x="720000" y="540000"/>
            <a:ext cx="7359000" cy="5643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Breath of Fresh Air? Not Always…</a:t>
            </a:r>
            <a:endParaRPr/>
          </a:p>
        </p:txBody>
      </p:sp>
      <p:sp>
        <p:nvSpPr>
          <p:cNvPr id="324" name="Google Shape;324;p44"/>
          <p:cNvSpPr txBox="1"/>
          <p:nvPr>
            <p:ph idx="4294967295" type="body"/>
          </p:nvPr>
        </p:nvSpPr>
        <p:spPr>
          <a:xfrm>
            <a:off x="295950" y="1420600"/>
            <a:ext cx="52965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Poppins"/>
              <a:buChar char="●"/>
            </a:pPr>
            <a:r>
              <a:rPr b="1" lang="en" sz="14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Utah's unique geography and weather patterns contribute to air quality concerns.</a:t>
            </a:r>
            <a:endParaRPr b="1" sz="14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Poppins"/>
              <a:buChar char="●"/>
            </a:pPr>
            <a:r>
              <a:rPr b="1" lang="en" sz="14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Industrial activities and population growth further exacerbate the issue.</a:t>
            </a:r>
            <a:endParaRPr b="1" sz="14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Poppins"/>
              <a:buChar char="●"/>
            </a:pPr>
            <a:r>
              <a:rPr b="1" lang="en" sz="14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Poor air quality poses health risks, especially for vulnerable populations.</a:t>
            </a:r>
            <a:endParaRPr b="1" sz="14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Poppins"/>
              <a:buChar char="●"/>
            </a:pPr>
            <a:r>
              <a:rPr b="1" lang="en" sz="14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Low-cost sensors offer a potentially widespread air quality monitoring solution.</a:t>
            </a:r>
            <a:endParaRPr b="1" sz="14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Poppins"/>
              <a:buChar char="●"/>
            </a:pPr>
            <a:r>
              <a:rPr b="1" lang="en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lang="en" sz="14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ata quality and reliability can be a concern, especially for research purposes.</a:t>
            </a:r>
            <a:endParaRPr b="1" sz="19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625" y="1420600"/>
            <a:ext cx="2995551" cy="24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5"/>
          <p:cNvGrpSpPr/>
          <p:nvPr/>
        </p:nvGrpSpPr>
        <p:grpSpPr>
          <a:xfrm>
            <a:off x="719909" y="2087969"/>
            <a:ext cx="2173129" cy="1025682"/>
            <a:chOff x="-407700" y="644775"/>
            <a:chExt cx="3343275" cy="2533800"/>
          </a:xfrm>
        </p:grpSpPr>
        <p:sp>
          <p:nvSpPr>
            <p:cNvPr id="331" name="Google Shape;331;p45"/>
            <p:cNvSpPr/>
            <p:nvPr/>
          </p:nvSpPr>
          <p:spPr>
            <a:xfrm>
              <a:off x="954375" y="1054200"/>
              <a:ext cx="1981200" cy="19815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63000">
                  <a:srgbClr val="D6E7D1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5"/>
            <p:cNvSpPr/>
            <p:nvPr/>
          </p:nvSpPr>
          <p:spPr>
            <a:xfrm>
              <a:off x="-407700" y="644775"/>
              <a:ext cx="2533800" cy="25338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63000">
                  <a:srgbClr val="D6E7D1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45"/>
          <p:cNvSpPr txBox="1"/>
          <p:nvPr>
            <p:ph type="title"/>
          </p:nvPr>
        </p:nvSpPr>
        <p:spPr>
          <a:xfrm>
            <a:off x="720000" y="540000"/>
            <a:ext cx="2620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334" name="Google Shape;334;p45"/>
          <p:cNvSpPr txBox="1"/>
          <p:nvPr>
            <p:ph idx="4294967295" type="title"/>
          </p:nvPr>
        </p:nvSpPr>
        <p:spPr>
          <a:xfrm>
            <a:off x="634800" y="1290538"/>
            <a:ext cx="238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Source</a:t>
            </a:r>
            <a:endParaRPr sz="2400"/>
          </a:p>
        </p:txBody>
      </p:sp>
      <p:sp>
        <p:nvSpPr>
          <p:cNvPr id="335" name="Google Shape;335;p45"/>
          <p:cNvSpPr txBox="1"/>
          <p:nvPr>
            <p:ph idx="4294967295" type="subTitle"/>
          </p:nvPr>
        </p:nvSpPr>
        <p:spPr>
          <a:xfrm>
            <a:off x="720000" y="1743275"/>
            <a:ext cx="1951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Utah PurpleAir Sensors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EPA Sensors</a:t>
            </a:r>
            <a:endParaRPr b="1"/>
          </a:p>
        </p:txBody>
      </p:sp>
      <p:sp>
        <p:nvSpPr>
          <p:cNvPr id="336" name="Google Shape;336;p45"/>
          <p:cNvSpPr txBox="1"/>
          <p:nvPr>
            <p:ph idx="4294967295" type="title"/>
          </p:nvPr>
        </p:nvSpPr>
        <p:spPr>
          <a:xfrm>
            <a:off x="3180738" y="1290538"/>
            <a:ext cx="262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Scope</a:t>
            </a:r>
            <a:endParaRPr sz="2400"/>
          </a:p>
        </p:txBody>
      </p:sp>
      <p:sp>
        <p:nvSpPr>
          <p:cNvPr id="337" name="Google Shape;337;p45"/>
          <p:cNvSpPr txBox="1"/>
          <p:nvPr>
            <p:ph idx="4294967295" type="subTitle"/>
          </p:nvPr>
        </p:nvSpPr>
        <p:spPr>
          <a:xfrm>
            <a:off x="3340500" y="1743275"/>
            <a:ext cx="2173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Sensors within</a:t>
            </a:r>
            <a:r>
              <a:rPr b="1" lang="en"/>
              <a:t> Salt Lake County</a:t>
            </a:r>
            <a:endParaRPr b="1"/>
          </a:p>
        </p:txBody>
      </p:sp>
      <p:sp>
        <p:nvSpPr>
          <p:cNvPr id="338" name="Google Shape;338;p45"/>
          <p:cNvSpPr txBox="1"/>
          <p:nvPr>
            <p:ph idx="4294967295" type="title"/>
          </p:nvPr>
        </p:nvSpPr>
        <p:spPr>
          <a:xfrm>
            <a:off x="1506925" y="2571750"/>
            <a:ext cx="268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Visualizations</a:t>
            </a:r>
            <a:endParaRPr sz="2400"/>
          </a:p>
        </p:txBody>
      </p:sp>
      <p:sp>
        <p:nvSpPr>
          <p:cNvPr id="339" name="Google Shape;339;p45"/>
          <p:cNvSpPr txBox="1"/>
          <p:nvPr>
            <p:ph idx="4294967295" type="subTitle"/>
          </p:nvPr>
        </p:nvSpPr>
        <p:spPr>
          <a:xfrm>
            <a:off x="1412500" y="3030100"/>
            <a:ext cx="25431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 of PurpleAir/EPA Sensors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Comparative Charts</a:t>
            </a:r>
            <a:endParaRPr b="1"/>
          </a:p>
        </p:txBody>
      </p:sp>
      <p:sp>
        <p:nvSpPr>
          <p:cNvPr id="340" name="Google Shape;340;p45"/>
          <p:cNvSpPr txBox="1"/>
          <p:nvPr>
            <p:ph idx="4294967295" type="title"/>
          </p:nvPr>
        </p:nvSpPr>
        <p:spPr>
          <a:xfrm>
            <a:off x="5231248" y="2571750"/>
            <a:ext cx="146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Impact</a:t>
            </a:r>
            <a:endParaRPr sz="2400"/>
          </a:p>
        </p:txBody>
      </p:sp>
      <p:sp>
        <p:nvSpPr>
          <p:cNvPr id="341" name="Google Shape;341;p45"/>
          <p:cNvSpPr txBox="1"/>
          <p:nvPr>
            <p:ph idx="4294967295" type="subTitle"/>
          </p:nvPr>
        </p:nvSpPr>
        <p:spPr>
          <a:xfrm>
            <a:off x="4549350" y="2965000"/>
            <a:ext cx="28266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 Public Health Decisions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 Allocation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Reduction in Air Pollution</a:t>
            </a:r>
            <a:endParaRPr b="1"/>
          </a:p>
        </p:txBody>
      </p:sp>
      <p:sp>
        <p:nvSpPr>
          <p:cNvPr id="342" name="Google Shape;342;p45"/>
          <p:cNvSpPr txBox="1"/>
          <p:nvPr>
            <p:ph idx="4294967295" type="title"/>
          </p:nvPr>
        </p:nvSpPr>
        <p:spPr>
          <a:xfrm>
            <a:off x="6221922" y="1290550"/>
            <a:ext cx="246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Quality </a:t>
            </a:r>
            <a:endParaRPr sz="2400"/>
          </a:p>
        </p:txBody>
      </p:sp>
      <p:sp>
        <p:nvSpPr>
          <p:cNvPr id="343" name="Google Shape;343;p45"/>
          <p:cNvSpPr txBox="1"/>
          <p:nvPr>
            <p:ph idx="4294967295" type="subTitle"/>
          </p:nvPr>
        </p:nvSpPr>
        <p:spPr>
          <a:xfrm>
            <a:off x="6310500" y="1678175"/>
            <a:ext cx="1951500" cy="861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9144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Completeness</a:t>
            </a:r>
            <a:endParaRPr b="1"/>
          </a:p>
          <a:p>
            <a:pPr indent="9144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9144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Sensor Uptime</a:t>
            </a:r>
            <a:endParaRPr b="1"/>
          </a:p>
        </p:txBody>
      </p:sp>
      <p:sp>
        <p:nvSpPr>
          <p:cNvPr id="344" name="Google Shape;344;p45"/>
          <p:cNvSpPr txBox="1"/>
          <p:nvPr/>
        </p:nvSpPr>
        <p:spPr>
          <a:xfrm>
            <a:off x="571825" y="1253825"/>
            <a:ext cx="2385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idx="4294967295" type="title"/>
          </p:nvPr>
        </p:nvSpPr>
        <p:spPr>
          <a:xfrm>
            <a:off x="587575" y="540000"/>
            <a:ext cx="3682800" cy="598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Data Acquisition</a:t>
            </a:r>
            <a:endParaRPr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6"/>
          <p:cNvSpPr txBox="1"/>
          <p:nvPr/>
        </p:nvSpPr>
        <p:spPr>
          <a:xfrm>
            <a:off x="655500" y="1437600"/>
            <a:ext cx="7833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was acquired from PurpleAir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public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sensors and EPA public data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used were daily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measurements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of PM2.5 and PM10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was downloaded in CSV files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655500" y="2571750"/>
            <a:ext cx="3615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EPA Data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Downloaded per year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Found on EPA website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More information on many specific pollutants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4927800" y="2571750"/>
            <a:ext cx="35607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PurpleAir Data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Downloaded per sensor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Requires API key and download tool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Limited to PM2.5 and PM10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idx="4294967295" type="title"/>
          </p:nvPr>
        </p:nvSpPr>
        <p:spPr>
          <a:xfrm>
            <a:off x="587575" y="540000"/>
            <a:ext cx="3682800" cy="598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Data Acquisition</a:t>
            </a:r>
            <a:endParaRPr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"/>
          <p:cNvSpPr txBox="1"/>
          <p:nvPr/>
        </p:nvSpPr>
        <p:spPr>
          <a:xfrm>
            <a:off x="650550" y="1373750"/>
            <a:ext cx="78429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Sensors were selected from across Salt Lake County and matched from EPA data to the PurpleAir Sensor map using latitude and longitude to compare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similar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areas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Sensor locations: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Didact Gothic"/>
              <a:buChar char="●"/>
            </a:pPr>
            <a:r>
              <a:rPr lang="en" sz="1100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rPr>
              <a:t>Copperview Elementary</a:t>
            </a:r>
            <a:endParaRPr sz="1100">
              <a:solidFill>
                <a:schemeClr val="hlink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Didact Gothic"/>
              <a:buChar char="●"/>
            </a:pPr>
            <a:r>
              <a:rPr lang="en" sz="1100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rPr>
              <a:t>Kensington Ave Hawthorn</a:t>
            </a:r>
            <a:endParaRPr sz="1100">
              <a:solidFill>
                <a:schemeClr val="hlink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Didact Gothic"/>
              <a:buChar char="●"/>
            </a:pPr>
            <a:r>
              <a:rPr lang="en" sz="1100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rPr>
              <a:t>Riverside Park (Rose Park)</a:t>
            </a:r>
            <a:endParaRPr sz="1100">
              <a:solidFill>
                <a:schemeClr val="hlink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Didact Gothic"/>
              <a:buChar char="●"/>
            </a:pPr>
            <a:r>
              <a:rPr lang="en" sz="1100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rPr>
              <a:t>Jordan Meadows(Utah Technical Center)</a:t>
            </a:r>
            <a:endParaRPr sz="1100">
              <a:solidFill>
                <a:schemeClr val="hlink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Didact Gothic"/>
              <a:buChar char="●"/>
            </a:pPr>
            <a:r>
              <a:rPr lang="en" sz="1100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rPr>
              <a:t>Near Road</a:t>
            </a:r>
            <a:endParaRPr sz="1100">
              <a:solidFill>
                <a:schemeClr val="hlink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Acquisition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ended with 8 EPA files and 5 PurpleAir files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672" y="2188900"/>
            <a:ext cx="2656775" cy="2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idx="4294967295" type="title"/>
          </p:nvPr>
        </p:nvSpPr>
        <p:spPr>
          <a:xfrm>
            <a:off x="263150" y="1352750"/>
            <a:ext cx="46434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Didact Gothic"/>
                <a:ea typeface="Didact Gothic"/>
                <a:cs typeface="Didact Gothic"/>
                <a:sym typeface="Didact Gothic"/>
              </a:rPr>
              <a:t>Reading and Filtering for PurpleAir:</a:t>
            </a:r>
            <a:endParaRPr b="1" sz="1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 sz="1400">
                <a:latin typeface="Didact Gothic"/>
                <a:ea typeface="Didact Gothic"/>
                <a:cs typeface="Didact Gothic"/>
                <a:sym typeface="Didact Gothic"/>
              </a:rPr>
              <a:t>Imported data from CSV files into pandas DataFrames.</a:t>
            </a:r>
            <a:endParaRPr sz="1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 sz="1400">
                <a:latin typeface="Didact Gothic"/>
                <a:ea typeface="Didact Gothic"/>
                <a:cs typeface="Didact Gothic"/>
                <a:sym typeface="Didact Gothic"/>
              </a:rPr>
              <a:t>F</a:t>
            </a:r>
            <a:r>
              <a:rPr lang="en" sz="1400">
                <a:latin typeface="Didact Gothic"/>
                <a:ea typeface="Didact Gothic"/>
                <a:cs typeface="Didact Gothic"/>
                <a:sym typeface="Didact Gothic"/>
              </a:rPr>
              <a:t>iltered the data based on the year specified.</a:t>
            </a:r>
            <a:endParaRPr sz="1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 sz="1400">
                <a:latin typeface="Didact Gothic"/>
                <a:ea typeface="Didact Gothic"/>
                <a:cs typeface="Didact Gothic"/>
                <a:sym typeface="Didact Gothic"/>
              </a:rPr>
              <a:t>Extracted relevant columns like 'time_stamp', 'pm2.5_atm', and 'pm10.0_atm'.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8"/>
          <p:cNvSpPr txBox="1"/>
          <p:nvPr>
            <p:ph idx="4294967295" type="title"/>
          </p:nvPr>
        </p:nvSpPr>
        <p:spPr>
          <a:xfrm>
            <a:off x="587575" y="540000"/>
            <a:ext cx="3572700" cy="598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0" y="2951250"/>
            <a:ext cx="7667074" cy="21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675" y="1094975"/>
            <a:ext cx="30765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idx="4294967295" type="title"/>
          </p:nvPr>
        </p:nvSpPr>
        <p:spPr>
          <a:xfrm>
            <a:off x="587575" y="200075"/>
            <a:ext cx="3682800" cy="6177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Data Processing</a:t>
            </a:r>
            <a:endParaRPr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9"/>
          <p:cNvSpPr txBox="1"/>
          <p:nvPr/>
        </p:nvSpPr>
        <p:spPr>
          <a:xfrm>
            <a:off x="438025" y="1022175"/>
            <a:ext cx="7833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Date Reading and Filtering for EPA site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Filtered data with site id for PM2.5 and PM10 as data was given year wise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Rename column same as in PurpleAir Year sheet and extracted that column.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655500" y="2571750"/>
            <a:ext cx="3615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6" name="Google Shape;376;p49"/>
          <p:cNvSpPr txBox="1"/>
          <p:nvPr/>
        </p:nvSpPr>
        <p:spPr>
          <a:xfrm>
            <a:off x="4927800" y="2571750"/>
            <a:ext cx="35607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77" name="Google Shape;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25" y="2381450"/>
            <a:ext cx="7985974" cy="20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idx="4294967295" type="title"/>
          </p:nvPr>
        </p:nvSpPr>
        <p:spPr>
          <a:xfrm>
            <a:off x="587700" y="371750"/>
            <a:ext cx="3682800" cy="5982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Data Processing</a:t>
            </a:r>
            <a:endParaRPr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0"/>
          <p:cNvSpPr txBox="1"/>
          <p:nvPr/>
        </p:nvSpPr>
        <p:spPr>
          <a:xfrm>
            <a:off x="655500" y="1125125"/>
            <a:ext cx="78330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Concatenation: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Concatenated data from PurpleAir and EPA sources for the same location.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Added a 'location' column to identify the source of each data point.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Calculated average concentrations of PM2.5 and PM10.0 for each site using mean function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655500" y="2571750"/>
            <a:ext cx="3615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4927800" y="2571750"/>
            <a:ext cx="35607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00" y="2479875"/>
            <a:ext cx="74104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4294967295" type="title"/>
          </p:nvPr>
        </p:nvSpPr>
        <p:spPr>
          <a:xfrm>
            <a:off x="587575" y="232700"/>
            <a:ext cx="3560700" cy="525900"/>
          </a:xfrm>
          <a:prstGeom prst="rect">
            <a:avLst/>
          </a:prstGeom>
          <a:solidFill>
            <a:srgbClr val="FFFFFF">
              <a:alpha val="335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Data Processing</a:t>
            </a:r>
            <a:endParaRPr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655500" y="829022"/>
            <a:ext cx="7833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Results Presentation: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Printed out the average concentrations for each site and pollutant.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655500" y="2571750"/>
            <a:ext cx="3615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4927800" y="2571750"/>
            <a:ext cx="35607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25" y="1563950"/>
            <a:ext cx="8699500" cy="35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r Quality Index Analysis (AQI) by Slidesgo">
  <a:themeElements>
    <a:clrScheme name="Simple Light">
      <a:dk1>
        <a:srgbClr val="002930"/>
      </a:dk1>
      <a:lt1>
        <a:srgbClr val="FFFFFF"/>
      </a:lt1>
      <a:dk2>
        <a:srgbClr val="E3EAF0"/>
      </a:dk2>
      <a:lt2>
        <a:srgbClr val="C4D6DD"/>
      </a:lt2>
      <a:accent1>
        <a:srgbClr val="93B69C"/>
      </a:accent1>
      <a:accent2>
        <a:srgbClr val="ABC9AF"/>
      </a:accent2>
      <a:accent3>
        <a:srgbClr val="D6E7D1"/>
      </a:accent3>
      <a:accent4>
        <a:srgbClr val="ECF5E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