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85" r:id="rId4"/>
    <p:sldId id="263" r:id="rId5"/>
    <p:sldId id="264" r:id="rId6"/>
    <p:sldId id="268" r:id="rId7"/>
    <p:sldId id="265" r:id="rId8"/>
    <p:sldId id="269" r:id="rId9"/>
    <p:sldId id="266" r:id="rId10"/>
    <p:sldId id="267" r:id="rId11"/>
    <p:sldId id="270" r:id="rId12"/>
    <p:sldId id="259" r:id="rId13"/>
    <p:sldId id="260" r:id="rId14"/>
    <p:sldId id="272" r:id="rId15"/>
    <p:sldId id="277" r:id="rId16"/>
    <p:sldId id="281" r:id="rId17"/>
    <p:sldId id="273" r:id="rId18"/>
    <p:sldId id="271" r:id="rId19"/>
    <p:sldId id="274" r:id="rId20"/>
    <p:sldId id="275" r:id="rId21"/>
    <p:sldId id="278" r:id="rId22"/>
    <p:sldId id="261" r:id="rId23"/>
    <p:sldId id="282" r:id="rId24"/>
    <p:sldId id="284" r:id="rId25"/>
    <p:sldId id="283" r:id="rId26"/>
    <p:sldId id="276" r:id="rId27"/>
    <p:sldId id="262"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95884"/>
  </p:normalViewPr>
  <p:slideViewPr>
    <p:cSldViewPr snapToGrid="0">
      <p:cViewPr varScale="1">
        <p:scale>
          <a:sx n="109" d="100"/>
          <a:sy n="109" d="100"/>
        </p:scale>
        <p:origin x="71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86092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361002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367165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251896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73350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13701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161893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255379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417960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181357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07FEC25-2FD7-431D-B35A-9B0E61E31568}" type="datetimeFigureOut">
              <a:rPr lang="zh-CN" altLang="en-US" smtClean="0"/>
              <a:pPr/>
              <a:t>2017/11/17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2378219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FEC25-2FD7-431D-B35A-9B0E61E31568}" type="datetimeFigureOut">
              <a:rPr lang="zh-CN" altLang="en-US" smtClean="0"/>
              <a:pPr/>
              <a:t>2017/11/17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714B9-0757-4554-88E3-3CD6DA2CDA7B}" type="slidenum">
              <a:rPr lang="zh-CN" altLang="en-US" smtClean="0"/>
              <a:pPr/>
              <a:t>‹#›</a:t>
            </a:fld>
            <a:endParaRPr lang="zh-CN" altLang="en-US"/>
          </a:p>
        </p:txBody>
      </p:sp>
    </p:spTree>
    <p:extLst>
      <p:ext uri="{BB962C8B-B14F-4D97-AF65-F5344CB8AC3E}">
        <p14:creationId xmlns:p14="http://schemas.microsoft.com/office/powerpoint/2010/main" val="827347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5" Type="http://schemas.openxmlformats.org/officeDocument/2006/relationships/oleObject" Target="../embeddings/oleObject2.bin"/><Relationship Id="rId6" Type="http://schemas.openxmlformats.org/officeDocument/2006/relationships/image" Target="../media/image6.wmf"/><Relationship Id="rId7" Type="http://schemas.openxmlformats.org/officeDocument/2006/relationships/oleObject" Target="../embeddings/oleObject3.bin"/><Relationship Id="rId8"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ahoo/egad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witter/AnomalyDete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ebscope.sandbox.yahoo.com/catalog.php?datatyp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600" dirty="0" smtClean="0"/>
              <a:t>时间序列异常检测算法研究</a:t>
            </a:r>
            <a:endParaRPr lang="zh-CN" altLang="en-US" sz="5600" dirty="0"/>
          </a:p>
        </p:txBody>
      </p:sp>
      <p:sp>
        <p:nvSpPr>
          <p:cNvPr id="3" name="文本框 2"/>
          <p:cNvSpPr txBox="1"/>
          <p:nvPr/>
        </p:nvSpPr>
        <p:spPr>
          <a:xfrm>
            <a:off x="4746912" y="4284617"/>
            <a:ext cx="2698175" cy="523220"/>
          </a:xfrm>
          <a:prstGeom prst="rect">
            <a:avLst/>
          </a:prstGeom>
          <a:noFill/>
        </p:spPr>
        <p:txBody>
          <a:bodyPr wrap="none" rtlCol="0">
            <a:spAutoFit/>
          </a:bodyPr>
          <a:lstStyle/>
          <a:p>
            <a:r>
              <a:rPr lang="zh-CN" altLang="en-US" sz="2800" dirty="0"/>
              <a:t>汇报</a:t>
            </a:r>
            <a:r>
              <a:rPr lang="zh-CN" altLang="en-US" sz="2800" dirty="0" smtClean="0"/>
              <a:t>人：霍文君</a:t>
            </a:r>
            <a:endParaRPr lang="zh-CN" altLang="en-US" sz="2800" dirty="0"/>
          </a:p>
        </p:txBody>
      </p:sp>
    </p:spTree>
    <p:extLst>
      <p:ext uri="{BB962C8B-B14F-4D97-AF65-F5344CB8AC3E}">
        <p14:creationId xmlns:p14="http://schemas.microsoft.com/office/powerpoint/2010/main" val="1594456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01526"/>
          </a:xfrm>
        </p:spPr>
        <p:txBody>
          <a:bodyPr>
            <a:normAutofit/>
          </a:bodyPr>
          <a:lstStyle/>
          <a:p>
            <a:r>
              <a:rPr lang="en-US" altLang="zh-CN" sz="3600" dirty="0" smtClean="0"/>
              <a:t>A3Benchmark/A3Benchmark-TS3</a:t>
            </a:r>
            <a:endParaRPr lang="zh-CN" altLang="en-US" sz="3600"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5073" y="1156075"/>
            <a:ext cx="10281853" cy="5446934"/>
          </a:xfrm>
        </p:spPr>
      </p:pic>
    </p:spTree>
    <p:extLst>
      <p:ext uri="{BB962C8B-B14F-4D97-AF65-F5344CB8AC3E}">
        <p14:creationId xmlns:p14="http://schemas.microsoft.com/office/powerpoint/2010/main" val="3242829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92966"/>
          </a:xfrm>
        </p:spPr>
        <p:txBody>
          <a:bodyPr/>
          <a:lstStyle/>
          <a:p>
            <a:r>
              <a:rPr lang="en-US" altLang="zh-CN" sz="3600" dirty="0" smtClean="0">
                <a:solidFill>
                  <a:prstClr val="black"/>
                </a:solidFill>
              </a:rPr>
              <a:t>A4Benchmark/A4Benchmark-TS4</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0635" y="1058092"/>
            <a:ext cx="10515600" cy="5570764"/>
          </a:xfrm>
        </p:spPr>
      </p:pic>
    </p:spTree>
    <p:extLst>
      <p:ext uri="{BB962C8B-B14F-4D97-AF65-F5344CB8AC3E}">
        <p14:creationId xmlns:p14="http://schemas.microsoft.com/office/powerpoint/2010/main" val="3282477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相关论文</a:t>
            </a:r>
            <a:endParaRPr lang="zh-CN" altLang="en-US" dirty="0"/>
          </a:p>
        </p:txBody>
      </p:sp>
      <p:sp>
        <p:nvSpPr>
          <p:cNvPr id="3" name="内容占位符 2"/>
          <p:cNvSpPr>
            <a:spLocks noGrp="1"/>
          </p:cNvSpPr>
          <p:nvPr>
            <p:ph idx="1"/>
          </p:nvPr>
        </p:nvSpPr>
        <p:spPr>
          <a:xfrm>
            <a:off x="838200" y="1802179"/>
            <a:ext cx="10515600" cy="4351338"/>
          </a:xfrm>
        </p:spPr>
        <p:txBody>
          <a:bodyPr>
            <a:normAutofit fontScale="92500" lnSpcReduction="20000"/>
          </a:bodyPr>
          <a:lstStyle/>
          <a:p>
            <a:r>
              <a:rPr lang="de-DE" altLang="zh-CN" dirty="0" smtClean="0"/>
              <a:t>Markus </a:t>
            </a:r>
            <a:r>
              <a:rPr lang="de-DE" altLang="zh-CN" dirty="0" err="1" smtClean="0"/>
              <a:t>Thill,Wolfgang</a:t>
            </a:r>
            <a:r>
              <a:rPr lang="de-DE" altLang="zh-CN" dirty="0" smtClean="0"/>
              <a:t> </a:t>
            </a:r>
            <a:r>
              <a:rPr lang="de-DE" altLang="zh-CN" dirty="0" err="1" smtClean="0"/>
              <a:t>Konen,Thomas</a:t>
            </a:r>
            <a:r>
              <a:rPr lang="de-DE" altLang="zh-CN" dirty="0" smtClean="0"/>
              <a:t> </a:t>
            </a:r>
            <a:r>
              <a:rPr lang="de-DE" altLang="zh-CN" dirty="0" err="1" smtClean="0"/>
              <a:t>Bäck</a:t>
            </a:r>
            <a:r>
              <a:rPr lang="de-DE" altLang="zh-CN" dirty="0" smtClean="0"/>
              <a:t>,</a:t>
            </a:r>
            <a:r>
              <a:rPr lang="en-US" altLang="zh-CN" dirty="0" smtClean="0"/>
              <a:t>Online Anomaly Detection on the </a:t>
            </a:r>
            <a:r>
              <a:rPr lang="en-US" altLang="zh-CN" dirty="0" err="1" smtClean="0"/>
              <a:t>Webscope</a:t>
            </a:r>
            <a:r>
              <a:rPr lang="en-US" altLang="zh-CN" dirty="0" smtClean="0"/>
              <a:t> S5 </a:t>
            </a:r>
            <a:r>
              <a:rPr lang="en-US" altLang="zh-CN" dirty="0" err="1" smtClean="0"/>
              <a:t>Dataset:A</a:t>
            </a:r>
            <a:r>
              <a:rPr lang="en-US" altLang="zh-CN" dirty="0" smtClean="0"/>
              <a:t> Comparative </a:t>
            </a:r>
            <a:r>
              <a:rPr lang="en-US" altLang="zh-CN" dirty="0"/>
              <a:t>Study, 2017 Evolving and Adaptive Intelligent Systems (EAIS</a:t>
            </a:r>
            <a:r>
              <a:rPr lang="en-US" altLang="zh-CN" dirty="0" smtClean="0"/>
              <a:t>),</a:t>
            </a:r>
            <a:r>
              <a:rPr lang="en-US" altLang="zh-CN" dirty="0"/>
              <a:t> Year: </a:t>
            </a:r>
            <a:r>
              <a:rPr lang="en-US" altLang="zh-CN" dirty="0" smtClean="0"/>
              <a:t>2017, </a:t>
            </a:r>
            <a:r>
              <a:rPr lang="da-DK" altLang="zh-CN" dirty="0"/>
              <a:t>Pages: 1 - 8</a:t>
            </a:r>
            <a:endParaRPr lang="en-US" altLang="zh-CN" dirty="0" smtClean="0"/>
          </a:p>
          <a:p>
            <a:r>
              <a:rPr lang="en-US" altLang="zh-CN" dirty="0"/>
              <a:t>Nikolay </a:t>
            </a:r>
            <a:r>
              <a:rPr lang="en-US" altLang="zh-CN" dirty="0" smtClean="0"/>
              <a:t>Laptev,</a:t>
            </a:r>
            <a:r>
              <a:rPr lang="en-US" altLang="zh-CN" dirty="0"/>
              <a:t> Saeed </a:t>
            </a:r>
            <a:r>
              <a:rPr lang="en-US" altLang="zh-CN" dirty="0" err="1" smtClean="0"/>
              <a:t>Amizadeh</a:t>
            </a:r>
            <a:r>
              <a:rPr lang="en-US" altLang="zh-CN" dirty="0" smtClean="0"/>
              <a:t>,</a:t>
            </a:r>
            <a:r>
              <a:rPr lang="en-US" altLang="zh-CN" dirty="0"/>
              <a:t> Ian </a:t>
            </a:r>
            <a:r>
              <a:rPr lang="en-US" altLang="zh-CN" dirty="0" smtClean="0"/>
              <a:t>Flint, Generic and Scalable Framework for Automated Time-series Anomaly Detection</a:t>
            </a:r>
          </a:p>
          <a:p>
            <a:r>
              <a:rPr lang="en-US" altLang="zh-CN" dirty="0" err="1"/>
              <a:t>Chengqiang</a:t>
            </a:r>
            <a:r>
              <a:rPr lang="en-US" altLang="zh-CN" dirty="0"/>
              <a:t> </a:t>
            </a:r>
            <a:r>
              <a:rPr lang="en-US" altLang="zh-CN" dirty="0" smtClean="0"/>
              <a:t>Huang,</a:t>
            </a:r>
            <a:r>
              <a:rPr lang="en-US" altLang="zh-CN" dirty="0"/>
              <a:t> </a:t>
            </a:r>
            <a:r>
              <a:rPr lang="en-US" altLang="zh-CN" dirty="0" err="1"/>
              <a:t>Geyong</a:t>
            </a:r>
            <a:r>
              <a:rPr lang="en-US" altLang="zh-CN" dirty="0"/>
              <a:t> </a:t>
            </a:r>
            <a:r>
              <a:rPr lang="en-US" altLang="zh-CN" dirty="0" smtClean="0"/>
              <a:t>Min,</a:t>
            </a:r>
            <a:r>
              <a:rPr lang="en-US" altLang="zh-CN" dirty="0"/>
              <a:t> </a:t>
            </a:r>
            <a:r>
              <a:rPr lang="en-US" altLang="zh-CN" dirty="0" err="1"/>
              <a:t>Yulei</a:t>
            </a:r>
            <a:r>
              <a:rPr lang="en-US" altLang="zh-CN" dirty="0"/>
              <a:t> </a:t>
            </a:r>
            <a:r>
              <a:rPr lang="en-US" altLang="zh-CN" dirty="0" smtClean="0"/>
              <a:t>Wu,</a:t>
            </a:r>
            <a:r>
              <a:rPr lang="en-US" altLang="zh-CN" dirty="0"/>
              <a:t> </a:t>
            </a:r>
            <a:r>
              <a:rPr lang="en-US" altLang="zh-CN" dirty="0" err="1"/>
              <a:t>Yiming</a:t>
            </a:r>
            <a:r>
              <a:rPr lang="en-US" altLang="zh-CN" dirty="0"/>
              <a:t> </a:t>
            </a:r>
            <a:r>
              <a:rPr lang="en-US" altLang="zh-CN" dirty="0" smtClean="0"/>
              <a:t>Ying,</a:t>
            </a:r>
            <a:r>
              <a:rPr lang="en-US" altLang="zh-CN" dirty="0"/>
              <a:t> </a:t>
            </a:r>
            <a:r>
              <a:rPr lang="en-US" altLang="zh-CN" dirty="0" err="1"/>
              <a:t>Ke</a:t>
            </a:r>
            <a:r>
              <a:rPr lang="en-US" altLang="zh-CN" dirty="0"/>
              <a:t> </a:t>
            </a:r>
            <a:r>
              <a:rPr lang="en-US" altLang="zh-CN" dirty="0" smtClean="0"/>
              <a:t>Pei,</a:t>
            </a:r>
            <a:r>
              <a:rPr lang="en-US" altLang="zh-CN" dirty="0"/>
              <a:t> </a:t>
            </a:r>
            <a:r>
              <a:rPr lang="en-US" altLang="zh-CN" dirty="0" err="1"/>
              <a:t>Zuochang</a:t>
            </a:r>
            <a:r>
              <a:rPr lang="en-US" altLang="zh-CN" dirty="0"/>
              <a:t> </a:t>
            </a:r>
            <a:r>
              <a:rPr lang="en-US" altLang="zh-CN" dirty="0" smtClean="0"/>
              <a:t>Xiang, Time Series Anomaly Detection for Trustworthy Services in Cloud Computing </a:t>
            </a:r>
            <a:r>
              <a:rPr lang="en-US" altLang="zh-CN" dirty="0"/>
              <a:t>Systems, </a:t>
            </a:r>
            <a:r>
              <a:rPr lang="en-US" altLang="zh-CN" dirty="0" smtClean="0"/>
              <a:t>IEEE </a:t>
            </a:r>
            <a:r>
              <a:rPr lang="en-US" altLang="zh-CN" dirty="0"/>
              <a:t>Transactions on Big </a:t>
            </a:r>
            <a:r>
              <a:rPr lang="en-US" altLang="zh-CN" dirty="0" err="1" smtClean="0"/>
              <a:t>Data,Year</a:t>
            </a:r>
            <a:r>
              <a:rPr lang="en-US" altLang="zh-CN" dirty="0"/>
              <a:t>: 2017, Volume: PP, Issue: 99</a:t>
            </a:r>
            <a:endParaRPr lang="en-US" altLang="zh-CN" dirty="0" smtClean="0"/>
          </a:p>
          <a:p>
            <a:r>
              <a:rPr lang="en-US" altLang="zh-CN" dirty="0" err="1"/>
              <a:t>Artit</a:t>
            </a:r>
            <a:r>
              <a:rPr lang="en-US" altLang="zh-CN" dirty="0"/>
              <a:t> </a:t>
            </a:r>
            <a:r>
              <a:rPr lang="en-US" altLang="zh-CN" dirty="0" err="1" smtClean="0"/>
              <a:t>Sagoolmuang</a:t>
            </a:r>
            <a:r>
              <a:rPr lang="en-US" altLang="zh-CN" dirty="0" smtClean="0"/>
              <a:t>,</a:t>
            </a:r>
            <a:r>
              <a:rPr lang="en-US" altLang="zh-CN" dirty="0"/>
              <a:t> Krung </a:t>
            </a:r>
            <a:r>
              <a:rPr lang="en-US" altLang="zh-CN" dirty="0" err="1" smtClean="0"/>
              <a:t>Sinapiromsaran</a:t>
            </a:r>
            <a:r>
              <a:rPr lang="en-US" altLang="zh-CN" dirty="0" smtClean="0"/>
              <a:t>, Median-Difference </a:t>
            </a:r>
            <a:r>
              <a:rPr lang="en-US" altLang="zh-CN" dirty="0"/>
              <a:t>Window Subseries Score for Contextual Anomaly on Time Series, 2017 8th International Conference of Information and Communication Technology for Embedded Systems (IC-ICTES</a:t>
            </a:r>
            <a:r>
              <a:rPr lang="en-US" altLang="zh-CN" dirty="0" smtClean="0"/>
              <a:t>), </a:t>
            </a:r>
            <a:r>
              <a:rPr lang="en-US" altLang="zh-CN" dirty="0"/>
              <a:t>Year: </a:t>
            </a:r>
            <a:r>
              <a:rPr lang="en-US" altLang="zh-CN" dirty="0" smtClean="0"/>
              <a:t>2017, </a:t>
            </a:r>
            <a:r>
              <a:rPr lang="pl-PL" altLang="zh-CN" dirty="0" err="1"/>
              <a:t>Pages</a:t>
            </a:r>
            <a:r>
              <a:rPr lang="pl-PL" altLang="zh-CN" dirty="0"/>
              <a:t>: 1 - </a:t>
            </a:r>
            <a:r>
              <a:rPr lang="pl-PL" altLang="zh-CN" dirty="0" smtClean="0"/>
              <a:t>6</a:t>
            </a:r>
            <a:endParaRPr lang="en-US" altLang="zh-CN" dirty="0" smtClean="0"/>
          </a:p>
        </p:txBody>
      </p:sp>
    </p:spTree>
    <p:extLst>
      <p:ext uri="{BB962C8B-B14F-4D97-AF65-F5344CB8AC3E}">
        <p14:creationId xmlns:p14="http://schemas.microsoft.com/office/powerpoint/2010/main" val="1587838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Online Anomaly Detection on the </a:t>
            </a:r>
            <a:r>
              <a:rPr lang="en-US" altLang="zh-CN" sz="3600" dirty="0" err="1" smtClean="0"/>
              <a:t>Webscope</a:t>
            </a:r>
            <a:r>
              <a:rPr lang="en-US" altLang="zh-CN" sz="3600" dirty="0" smtClean="0"/>
              <a:t> S5 </a:t>
            </a:r>
            <a:r>
              <a:rPr lang="en-US" altLang="zh-CN" sz="3600" dirty="0" err="1" smtClean="0"/>
              <a:t>Dataset:A</a:t>
            </a:r>
            <a:r>
              <a:rPr lang="en-US" altLang="zh-CN" sz="3600" dirty="0" smtClean="0"/>
              <a:t> Comparative Study</a:t>
            </a:r>
            <a:endParaRPr lang="zh-CN" altLang="en-US" sz="3600" dirty="0"/>
          </a:p>
        </p:txBody>
      </p:sp>
      <p:sp>
        <p:nvSpPr>
          <p:cNvPr id="3" name="内容占位符 2"/>
          <p:cNvSpPr>
            <a:spLocks noGrp="1"/>
          </p:cNvSpPr>
          <p:nvPr>
            <p:ph idx="1"/>
          </p:nvPr>
        </p:nvSpPr>
        <p:spPr/>
        <p:txBody>
          <a:bodyPr/>
          <a:lstStyle/>
          <a:p>
            <a:r>
              <a:rPr lang="zh-CN" altLang="en-US" dirty="0" smtClean="0"/>
              <a:t>论文主要内容</a:t>
            </a:r>
            <a:endParaRPr lang="en-US" altLang="zh-CN" dirty="0" smtClean="0"/>
          </a:p>
          <a:p>
            <a:pPr lvl="1"/>
            <a:r>
              <a:rPr lang="zh-CN" altLang="en-US" dirty="0"/>
              <a:t>研究</a:t>
            </a:r>
            <a:r>
              <a:rPr lang="zh-CN" altLang="en-US" dirty="0" smtClean="0"/>
              <a:t>对象：在雅虎的四个</a:t>
            </a:r>
            <a:r>
              <a:rPr lang="en-US" altLang="zh-CN" dirty="0" smtClean="0"/>
              <a:t>Benchmark</a:t>
            </a:r>
            <a:r>
              <a:rPr lang="zh-CN" altLang="en-US" dirty="0" smtClean="0"/>
              <a:t>数据集中进行异常检测</a:t>
            </a:r>
            <a:endParaRPr lang="en-US" altLang="zh-CN" dirty="0" smtClean="0"/>
          </a:p>
          <a:p>
            <a:pPr lvl="1"/>
            <a:r>
              <a:rPr lang="zh-CN" altLang="en-US" dirty="0" smtClean="0"/>
              <a:t>主要贡献：提出了一种简单的在线异常检测的回归算法，使用五种异常检测算法对雅虎数据集进行异常检测并比较结果</a:t>
            </a:r>
            <a:endParaRPr lang="en-US" altLang="zh-CN" dirty="0" smtClean="0"/>
          </a:p>
          <a:p>
            <a:pPr lvl="1"/>
            <a:r>
              <a:rPr lang="zh-CN" altLang="en-US" dirty="0" smtClean="0"/>
              <a:t>改进点：预测正确率</a:t>
            </a:r>
            <a:endParaRPr lang="en-US" altLang="zh-CN" dirty="0" smtClean="0"/>
          </a:p>
          <a:p>
            <a:pPr lvl="1"/>
            <a:r>
              <a:rPr lang="en-US" altLang="zh-CN" dirty="0" smtClean="0"/>
              <a:t>2017 Evolving and Adaptive Intelligent Systems(EAIS)</a:t>
            </a:r>
          </a:p>
        </p:txBody>
      </p:sp>
    </p:spTree>
    <p:extLst>
      <p:ext uri="{BB962C8B-B14F-4D97-AF65-F5344CB8AC3E}">
        <p14:creationId xmlns:p14="http://schemas.microsoft.com/office/powerpoint/2010/main" val="94776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主要算法</a:t>
            </a:r>
          </a:p>
        </p:txBody>
      </p:sp>
      <p:sp>
        <p:nvSpPr>
          <p:cNvPr id="3" name="内容占位符 2"/>
          <p:cNvSpPr>
            <a:spLocks noGrp="1"/>
          </p:cNvSpPr>
          <p:nvPr>
            <p:ph idx="1"/>
          </p:nvPr>
        </p:nvSpPr>
        <p:spPr/>
        <p:txBody>
          <a:bodyPr/>
          <a:lstStyle/>
          <a:p>
            <a:r>
              <a:rPr lang="en-US" altLang="zh-CN" dirty="0" smtClean="0"/>
              <a:t>Offline Regression Anomaly Detection</a:t>
            </a:r>
          </a:p>
          <a:p>
            <a:pPr lvl="1"/>
            <a:r>
              <a:rPr lang="zh-CN" altLang="en-US" dirty="0" smtClean="0"/>
              <a:t>整个数据集划分为训练集和测试集，使用滑动窗口方法制造特征，在训练集中使用</a:t>
            </a:r>
            <a:r>
              <a:rPr lang="en-US" altLang="zh-CN" dirty="0" smtClean="0"/>
              <a:t>Lasso</a:t>
            </a:r>
            <a:r>
              <a:rPr lang="zh-CN" altLang="en-US" dirty="0" smtClean="0"/>
              <a:t>回归建模，求得模型在测试集上进行异常检测，当真实值偏离预测值较大时被视为异常点</a:t>
            </a:r>
            <a:endParaRPr lang="en-US" altLang="zh-CN" dirty="0" smtClean="0"/>
          </a:p>
          <a:p>
            <a:pPr lvl="1"/>
            <a:r>
              <a:rPr lang="zh-CN" altLang="en-US" dirty="0" smtClean="0"/>
              <a:t>有点不足的是不能实时监测</a:t>
            </a:r>
            <a:endParaRPr lang="en-US" altLang="zh-CN" dirty="0" smtClean="0"/>
          </a:p>
          <a:p>
            <a:r>
              <a:rPr lang="en-US" altLang="zh-CN" dirty="0" smtClean="0"/>
              <a:t>Simple Online Regression Anomaly Detection</a:t>
            </a:r>
          </a:p>
          <a:p>
            <a:pPr lvl="1"/>
            <a:r>
              <a:rPr lang="zh-CN" altLang="en-US" dirty="0" smtClean="0"/>
              <a:t>使用了一种递归的回归算法，对当前的</a:t>
            </a:r>
            <a:r>
              <a:rPr lang="en-US" altLang="zh-CN" dirty="0" smtClean="0"/>
              <a:t>y</a:t>
            </a:r>
            <a:r>
              <a:rPr lang="zh-CN" altLang="en-US" dirty="0" smtClean="0"/>
              <a:t>值，利用该点过去的几个点做回归，随着时间推进，回归模型也在不断更新，在模型更新的同时进行异常检测，同时对数据进行异常检测，主要是设置一定阈值，当实际值与预测值之间差别较大时，该点被视为异常点</a:t>
            </a:r>
            <a:endParaRPr lang="zh-CN" altLang="en-US" dirty="0"/>
          </a:p>
        </p:txBody>
      </p:sp>
    </p:spTree>
    <p:extLst>
      <p:ext uri="{BB962C8B-B14F-4D97-AF65-F5344CB8AC3E}">
        <p14:creationId xmlns:p14="http://schemas.microsoft.com/office/powerpoint/2010/main" val="981169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评价准则</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40001200"/>
              </p:ext>
            </p:extLst>
          </p:nvPr>
        </p:nvGraphicFramePr>
        <p:xfrm>
          <a:off x="1375028" y="1690688"/>
          <a:ext cx="8710749" cy="1792789"/>
        </p:xfrm>
        <a:graphic>
          <a:graphicData uri="http://schemas.openxmlformats.org/drawingml/2006/table">
            <a:tbl>
              <a:tblPr firstRow="1" bandRow="1">
                <a:tableStyleId>{9D7B26C5-4107-4FEC-AEDC-1716B250A1EF}</a:tableStyleId>
              </a:tblPr>
              <a:tblGrid>
                <a:gridCol w="2903583">
                  <a:extLst>
                    <a:ext uri="{9D8B030D-6E8A-4147-A177-3AD203B41FA5}">
                      <a16:colId xmlns="" xmlns:a16="http://schemas.microsoft.com/office/drawing/2014/main" val="1803735457"/>
                    </a:ext>
                  </a:extLst>
                </a:gridCol>
                <a:gridCol w="2903583">
                  <a:extLst>
                    <a:ext uri="{9D8B030D-6E8A-4147-A177-3AD203B41FA5}">
                      <a16:colId xmlns="" xmlns:a16="http://schemas.microsoft.com/office/drawing/2014/main" val="3719387969"/>
                    </a:ext>
                  </a:extLst>
                </a:gridCol>
                <a:gridCol w="2903583">
                  <a:extLst>
                    <a:ext uri="{9D8B030D-6E8A-4147-A177-3AD203B41FA5}">
                      <a16:colId xmlns="" xmlns:a16="http://schemas.microsoft.com/office/drawing/2014/main" val="2012639781"/>
                    </a:ext>
                  </a:extLst>
                </a:gridCol>
              </a:tblGrid>
              <a:tr h="819135">
                <a:tc>
                  <a:txBody>
                    <a:bodyPr/>
                    <a:lstStyle/>
                    <a:p>
                      <a:r>
                        <a:rPr lang="en-US" altLang="zh-CN" dirty="0" smtClean="0"/>
                        <a:t>                           Predicted</a:t>
                      </a:r>
                    </a:p>
                    <a:p>
                      <a:r>
                        <a:rPr lang="en-US" altLang="zh-CN" dirty="0" smtClean="0"/>
                        <a:t>Actual</a:t>
                      </a:r>
                      <a:endParaRPr lang="zh-CN"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CN" dirty="0" smtClean="0"/>
                        <a:t>Positive</a:t>
                      </a:r>
                      <a:endParaRPr lang="zh-CN" altLang="en-US" dirty="0"/>
                    </a:p>
                  </a:txBody>
                  <a:tcPr anchor="ctr"/>
                </a:tc>
                <a:tc>
                  <a:txBody>
                    <a:bodyPr/>
                    <a:lstStyle/>
                    <a:p>
                      <a:pPr algn="ctr"/>
                      <a:r>
                        <a:rPr lang="en-US" altLang="zh-CN" dirty="0" smtClean="0"/>
                        <a:t>Negative</a:t>
                      </a:r>
                      <a:endParaRPr lang="zh-CN" altLang="en-US" dirty="0"/>
                    </a:p>
                  </a:txBody>
                  <a:tcPr anchor="ctr"/>
                </a:tc>
                <a:extLst>
                  <a:ext uri="{0D108BD9-81ED-4DB2-BD59-A6C34878D82A}">
                    <a16:rowId xmlns="" xmlns:a16="http://schemas.microsoft.com/office/drawing/2014/main" val="3411359556"/>
                  </a:ext>
                </a:extLst>
              </a:tr>
              <a:tr h="486827">
                <a:tc>
                  <a:txBody>
                    <a:bodyPr/>
                    <a:lstStyle/>
                    <a:p>
                      <a:r>
                        <a:rPr lang="en-US" altLang="zh-CN" dirty="0" smtClean="0"/>
                        <a:t>Positive</a:t>
                      </a:r>
                      <a:endParaRPr lang="zh-CN" altLang="en-US" dirty="0"/>
                    </a:p>
                  </a:txBody>
                  <a:tcPr/>
                </a:tc>
                <a:tc>
                  <a:txBody>
                    <a:bodyPr/>
                    <a:lstStyle/>
                    <a:p>
                      <a:pPr algn="ctr"/>
                      <a:r>
                        <a:rPr lang="en-US" altLang="zh-CN" dirty="0" smtClean="0"/>
                        <a:t>True Positive(TP)</a:t>
                      </a:r>
                      <a:endParaRPr lang="zh-CN" altLang="en-US" dirty="0"/>
                    </a:p>
                  </a:txBody>
                  <a:tcPr anchor="ctr"/>
                </a:tc>
                <a:tc>
                  <a:txBody>
                    <a:bodyPr/>
                    <a:lstStyle/>
                    <a:p>
                      <a:pPr algn="ctr"/>
                      <a:r>
                        <a:rPr lang="en-US" altLang="zh-CN" dirty="0" smtClean="0"/>
                        <a:t>False Negative(FN)</a:t>
                      </a:r>
                      <a:endParaRPr lang="zh-CN" altLang="en-US" dirty="0"/>
                    </a:p>
                  </a:txBody>
                  <a:tcPr anchor="ctr"/>
                </a:tc>
                <a:extLst>
                  <a:ext uri="{0D108BD9-81ED-4DB2-BD59-A6C34878D82A}">
                    <a16:rowId xmlns="" xmlns:a16="http://schemas.microsoft.com/office/drawing/2014/main" val="2726296451"/>
                  </a:ext>
                </a:extLst>
              </a:tr>
              <a:tr h="486827">
                <a:tc>
                  <a:txBody>
                    <a:bodyPr/>
                    <a:lstStyle/>
                    <a:p>
                      <a:r>
                        <a:rPr lang="en-US" altLang="zh-CN" dirty="0" smtClean="0"/>
                        <a:t>Negative</a:t>
                      </a:r>
                      <a:endParaRPr lang="zh-CN" altLang="en-US" dirty="0"/>
                    </a:p>
                  </a:txBody>
                  <a:tcPr/>
                </a:tc>
                <a:tc>
                  <a:txBody>
                    <a:bodyPr/>
                    <a:lstStyle/>
                    <a:p>
                      <a:pPr algn="ctr"/>
                      <a:r>
                        <a:rPr lang="en-US" altLang="zh-CN" dirty="0" smtClean="0"/>
                        <a:t>False Positive(FP)</a:t>
                      </a:r>
                      <a:endParaRPr lang="zh-CN" altLang="en-US" dirty="0"/>
                    </a:p>
                  </a:txBody>
                  <a:tcPr anchor="ctr"/>
                </a:tc>
                <a:tc>
                  <a:txBody>
                    <a:bodyPr/>
                    <a:lstStyle/>
                    <a:p>
                      <a:pPr algn="ctr"/>
                      <a:r>
                        <a:rPr lang="en-US" altLang="zh-CN" dirty="0" smtClean="0"/>
                        <a:t>True Negative(TN)</a:t>
                      </a:r>
                      <a:endParaRPr lang="zh-CN" altLang="en-US" dirty="0"/>
                    </a:p>
                  </a:txBody>
                  <a:tcPr anchor="ctr"/>
                </a:tc>
                <a:extLst>
                  <a:ext uri="{0D108BD9-81ED-4DB2-BD59-A6C34878D82A}">
                    <a16:rowId xmlns="" xmlns:a16="http://schemas.microsoft.com/office/drawing/2014/main" val="3644952270"/>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33445622"/>
              </p:ext>
            </p:extLst>
          </p:nvPr>
        </p:nvGraphicFramePr>
        <p:xfrm>
          <a:off x="1375028" y="4267155"/>
          <a:ext cx="2224670" cy="749617"/>
        </p:xfrm>
        <a:graphic>
          <a:graphicData uri="http://schemas.openxmlformats.org/presentationml/2006/ole">
            <mc:AlternateContent xmlns:mc="http://schemas.openxmlformats.org/markup-compatibility/2006">
              <mc:Choice xmlns:v="urn:schemas-microsoft-com:vml" Requires="v">
                <p:oleObj spid="_x0000_s2193" name="Equation" r:id="rId3" imgW="1168200" imgH="393480" progId="">
                  <p:embed/>
                </p:oleObj>
              </mc:Choice>
              <mc:Fallback>
                <p:oleObj name="Equation" r:id="rId3" imgW="1168200" imgH="393480" progId="">
                  <p:embed/>
                  <p:pic>
                    <p:nvPicPr>
                      <p:cNvPr id="0" name="Picture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5028" y="4267155"/>
                        <a:ext cx="2224670" cy="749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21311593"/>
              </p:ext>
            </p:extLst>
          </p:nvPr>
        </p:nvGraphicFramePr>
        <p:xfrm>
          <a:off x="4811397" y="4267155"/>
          <a:ext cx="1838010" cy="739978"/>
        </p:xfrm>
        <a:graphic>
          <a:graphicData uri="http://schemas.openxmlformats.org/presentationml/2006/ole">
            <mc:AlternateContent xmlns:mc="http://schemas.openxmlformats.org/markup-compatibility/2006">
              <mc:Choice xmlns:v="urn:schemas-microsoft-com:vml" Requires="v">
                <p:oleObj spid="_x0000_s2194" name="Equation" r:id="rId5" imgW="977760" imgH="393480" progId="">
                  <p:embed/>
                </p:oleObj>
              </mc:Choice>
              <mc:Fallback>
                <p:oleObj name="Equation" r:id="rId5" imgW="977760" imgH="393480" progId="">
                  <p:embed/>
                  <p:pic>
                    <p:nvPicPr>
                      <p:cNvPr id="0" name="Picture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1397" y="4267155"/>
                        <a:ext cx="1838010" cy="7399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52000401"/>
              </p:ext>
            </p:extLst>
          </p:nvPr>
        </p:nvGraphicFramePr>
        <p:xfrm>
          <a:off x="7281471" y="4241665"/>
          <a:ext cx="2804306" cy="790958"/>
        </p:xfrm>
        <a:graphic>
          <a:graphicData uri="http://schemas.openxmlformats.org/presentationml/2006/ole">
            <mc:AlternateContent xmlns:mc="http://schemas.openxmlformats.org/markup-compatibility/2006">
              <mc:Choice xmlns:v="urn:schemas-microsoft-com:vml" Requires="v">
                <p:oleObj spid="_x0000_s2195" name="Equation" r:id="rId7" imgW="1485720" imgH="419040" progId="">
                  <p:embed/>
                </p:oleObj>
              </mc:Choice>
              <mc:Fallback>
                <p:oleObj name="Equation" r:id="rId7" imgW="1485720" imgH="419040" progId="">
                  <p:embed/>
                  <p:pic>
                    <p:nvPicPr>
                      <p:cNvPr id="0" name="Picture 1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1471" y="4241665"/>
                        <a:ext cx="2804306" cy="790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2621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算法伪代码</a:t>
            </a:r>
            <a:endParaRPr kumimoji="1" lang="zh-CN" altLang="en-US" dirty="0"/>
          </a:p>
        </p:txBody>
      </p:sp>
      <p:pic>
        <p:nvPicPr>
          <p:cNvPr id="4" name="内容占位符 3"/>
          <p:cNvPicPr>
            <a:picLocks noGrp="1" noChangeAspect="1"/>
          </p:cNvPicPr>
          <p:nvPr>
            <p:ph idx="1"/>
          </p:nvPr>
        </p:nvPicPr>
        <p:blipFill>
          <a:blip r:embed="rId2" cstate="print"/>
          <a:stretch>
            <a:fillRect/>
          </a:stretch>
        </p:blipFill>
        <p:spPr>
          <a:xfrm>
            <a:off x="838200" y="1462209"/>
            <a:ext cx="3804138" cy="4963721"/>
          </a:xfrm>
          <a:prstGeom prst="rect">
            <a:avLst/>
          </a:prstGeom>
        </p:spPr>
      </p:pic>
      <p:pic>
        <p:nvPicPr>
          <p:cNvPr id="5" name="图片 4"/>
          <p:cNvPicPr>
            <a:picLocks noChangeAspect="1"/>
          </p:cNvPicPr>
          <p:nvPr/>
        </p:nvPicPr>
        <p:blipFill>
          <a:blip r:embed="rId3" cstate="print"/>
          <a:stretch>
            <a:fillRect/>
          </a:stretch>
        </p:blipFill>
        <p:spPr>
          <a:xfrm>
            <a:off x="6258171" y="1462209"/>
            <a:ext cx="4550508" cy="2732592"/>
          </a:xfrm>
          <a:prstGeom prst="rect">
            <a:avLst/>
          </a:prstGeom>
        </p:spPr>
      </p:pic>
    </p:spTree>
    <p:extLst>
      <p:ext uri="{BB962C8B-B14F-4D97-AF65-F5344CB8AC3E}">
        <p14:creationId xmlns:p14="http://schemas.microsoft.com/office/powerpoint/2010/main" val="1272174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算法结果</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6220" y="1472927"/>
            <a:ext cx="9279559" cy="5116957"/>
          </a:xfrm>
        </p:spPr>
      </p:pic>
      <p:sp>
        <p:nvSpPr>
          <p:cNvPr id="6" name="椭圆 5"/>
          <p:cNvSpPr/>
          <p:nvPr/>
        </p:nvSpPr>
        <p:spPr>
          <a:xfrm>
            <a:off x="5289452" y="4445391"/>
            <a:ext cx="1069145" cy="26728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00232" y="4445391"/>
            <a:ext cx="1069145" cy="26728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1458" y="4468838"/>
            <a:ext cx="1069145" cy="26728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122684" y="4482905"/>
            <a:ext cx="1069145" cy="26728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700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Generic and Scalable Framework for Automated Time-series Anomaly Detection</a:t>
            </a:r>
            <a:endParaRPr lang="zh-CN" altLang="en-US" sz="3600" dirty="0"/>
          </a:p>
        </p:txBody>
      </p:sp>
      <p:sp>
        <p:nvSpPr>
          <p:cNvPr id="3" name="内容占位符 2"/>
          <p:cNvSpPr>
            <a:spLocks noGrp="1"/>
          </p:cNvSpPr>
          <p:nvPr>
            <p:ph idx="1"/>
          </p:nvPr>
        </p:nvSpPr>
        <p:spPr/>
        <p:txBody>
          <a:bodyPr/>
          <a:lstStyle/>
          <a:p>
            <a:r>
              <a:rPr lang="zh-CN" altLang="en-US" dirty="0" smtClean="0"/>
              <a:t>论文主要内容</a:t>
            </a:r>
            <a:endParaRPr lang="en-US" altLang="zh-CN" dirty="0" smtClean="0"/>
          </a:p>
          <a:p>
            <a:pPr lvl="1"/>
            <a:r>
              <a:rPr lang="zh-CN" altLang="en-US" dirty="0"/>
              <a:t>研究</a:t>
            </a:r>
            <a:r>
              <a:rPr lang="zh-CN" altLang="en-US" dirty="0" smtClean="0"/>
              <a:t>对象：时间序列中的异常检测</a:t>
            </a:r>
            <a:endParaRPr lang="en-US" altLang="zh-CN" dirty="0" smtClean="0"/>
          </a:p>
          <a:p>
            <a:pPr lvl="1"/>
            <a:r>
              <a:rPr lang="zh-CN" altLang="en-US" dirty="0" smtClean="0"/>
              <a:t>主要贡献：雅虎公司实现的一套异常检测系统</a:t>
            </a:r>
            <a:r>
              <a:rPr lang="en-US" altLang="zh-CN" dirty="0" smtClean="0"/>
              <a:t>:Extensible Generic Anomaly Detection System(EGADS)</a:t>
            </a:r>
          </a:p>
          <a:p>
            <a:pPr lvl="1"/>
            <a:r>
              <a:rPr lang="zh-CN" altLang="en-US" dirty="0" smtClean="0"/>
              <a:t>源码：</a:t>
            </a:r>
            <a:r>
              <a:rPr lang="en-US" altLang="zh-CN" dirty="0" smtClean="0">
                <a:hlinkClick r:id="rId2"/>
              </a:rPr>
              <a:t>https://github.com/yahoo/egads</a:t>
            </a:r>
            <a:endParaRPr lang="en-US" altLang="zh-CN" dirty="0" smtClean="0"/>
          </a:p>
          <a:p>
            <a:pPr lvl="1"/>
            <a:r>
              <a:rPr lang="zh-CN" altLang="en-US" dirty="0" smtClean="0"/>
              <a:t>该</a:t>
            </a:r>
            <a:r>
              <a:rPr lang="zh-CN" altLang="en-US" dirty="0" smtClean="0"/>
              <a:t>系统提供</a:t>
            </a:r>
            <a:r>
              <a:rPr lang="zh-CN" altLang="en-US" dirty="0" smtClean="0"/>
              <a:t>有可以异常检测的</a:t>
            </a:r>
            <a:r>
              <a:rPr lang="en-US" altLang="zh-CN" dirty="0" smtClean="0"/>
              <a:t>java</a:t>
            </a:r>
            <a:r>
              <a:rPr lang="zh-CN" altLang="en-US" dirty="0" smtClean="0"/>
              <a:t>接口</a:t>
            </a:r>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533105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Time Series Anomaly Detection for Trustworthy Services in Cloud Computing Systems</a:t>
            </a:r>
            <a:endParaRPr lang="zh-CN" altLang="en-US" sz="3600" dirty="0"/>
          </a:p>
        </p:txBody>
      </p:sp>
      <p:sp>
        <p:nvSpPr>
          <p:cNvPr id="3" name="内容占位符 2"/>
          <p:cNvSpPr>
            <a:spLocks noGrp="1"/>
          </p:cNvSpPr>
          <p:nvPr>
            <p:ph idx="1"/>
          </p:nvPr>
        </p:nvSpPr>
        <p:spPr/>
        <p:txBody>
          <a:bodyPr/>
          <a:lstStyle/>
          <a:p>
            <a:r>
              <a:rPr lang="zh-CN" altLang="en-US" dirty="0" smtClean="0"/>
              <a:t>论文主要内容</a:t>
            </a:r>
            <a:endParaRPr lang="en-US" altLang="zh-CN" dirty="0" smtClean="0"/>
          </a:p>
          <a:p>
            <a:pPr lvl="1"/>
            <a:r>
              <a:rPr lang="zh-CN" altLang="en-US" dirty="0"/>
              <a:t>研究</a:t>
            </a:r>
            <a:r>
              <a:rPr lang="zh-CN" altLang="en-US" dirty="0" smtClean="0"/>
              <a:t>对象：针对</a:t>
            </a:r>
            <a:r>
              <a:rPr lang="en-US" altLang="zh-CN" dirty="0" smtClean="0"/>
              <a:t>A1Benchmark</a:t>
            </a:r>
            <a:r>
              <a:rPr lang="zh-CN" altLang="en-US" dirty="0" smtClean="0"/>
              <a:t>数据集中的异常检测</a:t>
            </a:r>
            <a:endParaRPr lang="en-US" altLang="zh-CN" dirty="0" smtClean="0"/>
          </a:p>
          <a:p>
            <a:pPr lvl="1"/>
            <a:r>
              <a:rPr lang="zh-CN" altLang="en-US" dirty="0" smtClean="0"/>
              <a:t>主要贡献：</a:t>
            </a:r>
            <a:r>
              <a:rPr lang="zh-CN" altLang="en-US" dirty="0"/>
              <a:t>在</a:t>
            </a:r>
            <a:r>
              <a:rPr lang="zh-CN" altLang="en-US" dirty="0" smtClean="0"/>
              <a:t>支持向量数据域描述算法</a:t>
            </a:r>
            <a:r>
              <a:rPr lang="en-US" altLang="zh-CN" dirty="0" smtClean="0"/>
              <a:t>(SVDD)</a:t>
            </a:r>
            <a:r>
              <a:rPr lang="zh-CN" altLang="en-US" dirty="0" smtClean="0"/>
              <a:t>的基础上进行了改进，</a:t>
            </a:r>
            <a:r>
              <a:rPr lang="zh-CN" altLang="en-US" dirty="0"/>
              <a:t>提出</a:t>
            </a:r>
            <a:r>
              <a:rPr lang="zh-CN" altLang="en-US" dirty="0" smtClean="0"/>
              <a:t>了</a:t>
            </a:r>
            <a:r>
              <a:rPr lang="en-US" altLang="zh-CN" dirty="0" smtClean="0"/>
              <a:t>Relaxing Linear Programming Support Vector Data Description</a:t>
            </a:r>
            <a:r>
              <a:rPr lang="zh-CN" altLang="en-US" dirty="0" smtClean="0"/>
              <a:t>算法，使用多种算法对</a:t>
            </a:r>
            <a:r>
              <a:rPr lang="en-US" altLang="zh-CN" dirty="0" smtClean="0"/>
              <a:t>A1Benchmark</a:t>
            </a:r>
            <a:r>
              <a:rPr lang="zh-CN" altLang="en-US" dirty="0" smtClean="0"/>
              <a:t>数据集进行异常检测并比较</a:t>
            </a:r>
            <a:endParaRPr lang="en-US" altLang="zh-CN" dirty="0" smtClean="0"/>
          </a:p>
          <a:p>
            <a:pPr lvl="1"/>
            <a:r>
              <a:rPr lang="zh-CN" altLang="en-US" dirty="0" smtClean="0"/>
              <a:t>改进点：只给出</a:t>
            </a:r>
            <a:r>
              <a:rPr lang="zh-CN" altLang="en-US" dirty="0" smtClean="0"/>
              <a:t>了</a:t>
            </a:r>
            <a:r>
              <a:rPr lang="en-US" altLang="zh-CN" dirty="0" smtClean="0"/>
              <a:t>A1</a:t>
            </a:r>
            <a:r>
              <a:rPr lang="zh-CN" altLang="en-US" dirty="0" smtClean="0"/>
              <a:t>数据集中</a:t>
            </a:r>
            <a:r>
              <a:rPr lang="zh-CN" altLang="en-US" dirty="0" smtClean="0"/>
              <a:t>每一条时间序列上</a:t>
            </a:r>
            <a:r>
              <a:rPr lang="zh-CN" altLang="en-US" dirty="0" smtClean="0"/>
              <a:t>各种</a:t>
            </a:r>
            <a:r>
              <a:rPr lang="zh-CN" altLang="en-US" dirty="0" smtClean="0"/>
              <a:t>算法的比较结果，并未给出整个数据集上算法表现的平均结果，因此我无法和其他</a:t>
            </a:r>
            <a:r>
              <a:rPr lang="zh-CN" altLang="en-US" dirty="0" smtClean="0"/>
              <a:t>论文</a:t>
            </a:r>
            <a:r>
              <a:rPr lang="zh-CN" altLang="en-US" dirty="0" smtClean="0"/>
              <a:t>中的算法结果进行</a:t>
            </a:r>
            <a:r>
              <a:rPr lang="zh-CN" altLang="en-US" dirty="0" smtClean="0"/>
              <a:t>比较</a:t>
            </a:r>
            <a:endParaRPr lang="en-US" altLang="zh-CN" dirty="0" smtClean="0"/>
          </a:p>
          <a:p>
            <a:pPr lvl="1"/>
            <a:r>
              <a:rPr lang="en-US" altLang="zh-CN" dirty="0" smtClean="0"/>
              <a:t>TRANSACTION ON BIG DATA 2017</a:t>
            </a:r>
          </a:p>
        </p:txBody>
      </p:sp>
    </p:spTree>
    <p:extLst>
      <p:ext uri="{BB962C8B-B14F-4D97-AF65-F5344CB8AC3E}">
        <p14:creationId xmlns:p14="http://schemas.microsoft.com/office/powerpoint/2010/main" val="3246962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议程</a:t>
            </a:r>
          </a:p>
        </p:txBody>
      </p:sp>
      <p:sp>
        <p:nvSpPr>
          <p:cNvPr id="3" name="内容占位符 2"/>
          <p:cNvSpPr>
            <a:spLocks noGrp="1"/>
          </p:cNvSpPr>
          <p:nvPr>
            <p:ph idx="1"/>
          </p:nvPr>
        </p:nvSpPr>
        <p:spPr/>
        <p:txBody>
          <a:bodyPr/>
          <a:lstStyle/>
          <a:p>
            <a:r>
              <a:rPr lang="zh-CN" altLang="en-US" dirty="0" smtClean="0"/>
              <a:t>时间序列数据</a:t>
            </a:r>
            <a:endParaRPr lang="en-US" altLang="zh-CN" dirty="0" smtClean="0"/>
          </a:p>
          <a:p>
            <a:r>
              <a:rPr lang="en-US" altLang="zh-CN" dirty="0" smtClean="0"/>
              <a:t>Yahoo Webscope S5</a:t>
            </a:r>
            <a:r>
              <a:rPr lang="zh-CN" altLang="en-US" dirty="0" smtClean="0"/>
              <a:t>数据集介绍</a:t>
            </a:r>
            <a:endParaRPr lang="en-US" altLang="zh-CN" dirty="0" smtClean="0"/>
          </a:p>
          <a:p>
            <a:r>
              <a:rPr lang="zh-CN" altLang="en-US" dirty="0"/>
              <a:t>相关</a:t>
            </a:r>
            <a:r>
              <a:rPr lang="zh-CN" altLang="en-US" dirty="0" smtClean="0"/>
              <a:t>论文分享</a:t>
            </a:r>
            <a:endParaRPr lang="en-US" altLang="zh-CN" dirty="0" smtClean="0"/>
          </a:p>
          <a:p>
            <a:r>
              <a:rPr lang="zh-CN" altLang="en-US" dirty="0"/>
              <a:t>研究</a:t>
            </a:r>
            <a:r>
              <a:rPr lang="zh-CN" altLang="en-US" dirty="0" smtClean="0"/>
              <a:t>点思考</a:t>
            </a:r>
            <a:endParaRPr lang="en-US" altLang="zh-CN" dirty="0" smtClean="0"/>
          </a:p>
          <a:p>
            <a:r>
              <a:rPr lang="zh-CN" altLang="en-US" dirty="0" smtClean="0"/>
              <a:t>下一步工作计划</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2498917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Median-Difference Window Subseries Score for Contextual Anomaly on Time Series</a:t>
            </a:r>
            <a:endParaRPr lang="zh-CN" altLang="en-US" sz="3600" dirty="0"/>
          </a:p>
        </p:txBody>
      </p:sp>
      <p:sp>
        <p:nvSpPr>
          <p:cNvPr id="3" name="内容占位符 2"/>
          <p:cNvSpPr>
            <a:spLocks noGrp="1"/>
          </p:cNvSpPr>
          <p:nvPr>
            <p:ph idx="1"/>
          </p:nvPr>
        </p:nvSpPr>
        <p:spPr/>
        <p:txBody>
          <a:bodyPr/>
          <a:lstStyle/>
          <a:p>
            <a:r>
              <a:rPr lang="zh-CN" altLang="en-US" dirty="0" smtClean="0"/>
              <a:t>论文主要内容</a:t>
            </a:r>
            <a:endParaRPr lang="en-US" altLang="zh-CN" dirty="0" smtClean="0"/>
          </a:p>
          <a:p>
            <a:pPr lvl="1"/>
            <a:r>
              <a:rPr lang="zh-CN" altLang="en-US" dirty="0"/>
              <a:t>研究</a:t>
            </a:r>
            <a:r>
              <a:rPr lang="zh-CN" altLang="en-US" dirty="0" smtClean="0"/>
              <a:t>对象：实验针对</a:t>
            </a:r>
            <a:r>
              <a:rPr lang="en-US" altLang="zh-CN" dirty="0" smtClean="0"/>
              <a:t>A2Benchmark</a:t>
            </a:r>
            <a:r>
              <a:rPr lang="zh-CN" altLang="en-US" dirty="0" smtClean="0"/>
              <a:t>数据集中的异常检测</a:t>
            </a:r>
            <a:endParaRPr lang="en-US" altLang="zh-CN" dirty="0" smtClean="0"/>
          </a:p>
          <a:p>
            <a:pPr lvl="1"/>
            <a:r>
              <a:rPr lang="zh-CN" altLang="en-US" dirty="0" smtClean="0"/>
              <a:t>主要贡献：</a:t>
            </a:r>
            <a:r>
              <a:rPr lang="zh-CN" altLang="en-US" dirty="0"/>
              <a:t>提出</a:t>
            </a:r>
            <a:r>
              <a:rPr lang="zh-CN" altLang="en-US" dirty="0" smtClean="0"/>
              <a:t>了一种创新的异常检测算法，算法的主要思想是使用滑动窗口，计算滑动窗口中心点与该窗口中的中位数的差异性，作为中心点的差异性度量值，度量值偏离中心较大，视为异常点</a:t>
            </a:r>
            <a:endParaRPr lang="en-US" altLang="zh-CN" dirty="0" smtClean="0"/>
          </a:p>
          <a:p>
            <a:pPr lvl="1"/>
            <a:r>
              <a:rPr lang="zh-CN" altLang="en-US" dirty="0" smtClean="0"/>
              <a:t>改进点：</a:t>
            </a:r>
            <a:r>
              <a:rPr lang="zh-CN" altLang="en-US" dirty="0"/>
              <a:t>该</a:t>
            </a:r>
            <a:r>
              <a:rPr lang="zh-CN" altLang="en-US" dirty="0" smtClean="0"/>
              <a:t>算法在</a:t>
            </a:r>
            <a:r>
              <a:rPr lang="en-US" altLang="zh-CN" dirty="0" smtClean="0"/>
              <a:t>A2Benchmark</a:t>
            </a:r>
            <a:r>
              <a:rPr lang="zh-CN" altLang="en-US" dirty="0" smtClean="0"/>
              <a:t>数据集上效果较好，没有在其他数据集上做实验</a:t>
            </a:r>
            <a:endParaRPr lang="en-US" altLang="zh-CN" dirty="0" smtClean="0"/>
          </a:p>
          <a:p>
            <a:pPr lvl="1"/>
            <a:r>
              <a:rPr lang="en-US" altLang="zh-CN" dirty="0" smtClean="0"/>
              <a:t>IC-ICTES</a:t>
            </a:r>
          </a:p>
        </p:txBody>
      </p:sp>
    </p:spTree>
    <p:extLst>
      <p:ext uri="{BB962C8B-B14F-4D97-AF65-F5344CB8AC3E}">
        <p14:creationId xmlns:p14="http://schemas.microsoft.com/office/powerpoint/2010/main" val="1860349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算法结果</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1499" y="1786436"/>
            <a:ext cx="10049001" cy="4563219"/>
          </a:xfrm>
        </p:spPr>
      </p:pic>
    </p:spTree>
    <p:extLst>
      <p:ext uri="{BB962C8B-B14F-4D97-AF65-F5344CB8AC3E}">
        <p14:creationId xmlns:p14="http://schemas.microsoft.com/office/powerpoint/2010/main" val="2919276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其他论文</a:t>
            </a:r>
          </a:p>
        </p:txBody>
      </p:sp>
      <p:sp>
        <p:nvSpPr>
          <p:cNvPr id="3" name="内容占位符 2"/>
          <p:cNvSpPr>
            <a:spLocks noGrp="1"/>
          </p:cNvSpPr>
          <p:nvPr>
            <p:ph idx="1"/>
          </p:nvPr>
        </p:nvSpPr>
        <p:spPr/>
        <p:txBody>
          <a:bodyPr>
            <a:normAutofit lnSpcReduction="10000"/>
          </a:bodyPr>
          <a:lstStyle/>
          <a:p>
            <a:r>
              <a:rPr lang="en-US" altLang="zh-CN" dirty="0" smtClean="0"/>
              <a:t>Suwon </a:t>
            </a:r>
            <a:r>
              <a:rPr lang="en-US" altLang="zh-CN" dirty="0"/>
              <a:t>Suh; Daniel H. Chae; Hyon-Goo Kang; </a:t>
            </a:r>
            <a:r>
              <a:rPr lang="en-US" altLang="zh-CN" dirty="0" err="1"/>
              <a:t>Seungjin</a:t>
            </a:r>
            <a:r>
              <a:rPr lang="en-US" altLang="zh-CN" dirty="0"/>
              <a:t> </a:t>
            </a:r>
            <a:r>
              <a:rPr lang="en-US" altLang="zh-CN" dirty="0" err="1" smtClean="0"/>
              <a:t>Choi,Echo</a:t>
            </a:r>
            <a:r>
              <a:rPr lang="en-US" altLang="zh-CN" dirty="0" smtClean="0"/>
              <a:t>-State Conditional </a:t>
            </a:r>
            <a:r>
              <a:rPr lang="en-US" altLang="zh-CN" dirty="0" err="1" smtClean="0"/>
              <a:t>Variational</a:t>
            </a:r>
            <a:r>
              <a:rPr lang="en-US" altLang="zh-CN" dirty="0" smtClean="0"/>
              <a:t> </a:t>
            </a:r>
            <a:r>
              <a:rPr lang="en-US" altLang="zh-CN" dirty="0" err="1" smtClean="0"/>
              <a:t>Autoencoder</a:t>
            </a:r>
            <a:r>
              <a:rPr lang="en-US" altLang="zh-CN" dirty="0" smtClean="0"/>
              <a:t> for Anomaly </a:t>
            </a:r>
            <a:r>
              <a:rPr lang="en-US" altLang="zh-CN" dirty="0"/>
              <a:t>Detection, 2016 International Joint Conference on Neural Networks (IJCNN)</a:t>
            </a:r>
            <a:endParaRPr lang="en-US" altLang="zh-CN" dirty="0" smtClean="0"/>
          </a:p>
          <a:p>
            <a:pPr lvl="1"/>
            <a:r>
              <a:rPr lang="zh-CN" altLang="en-US" dirty="0" smtClean="0"/>
              <a:t>使用</a:t>
            </a:r>
            <a:r>
              <a:rPr lang="en-US" altLang="zh-CN" dirty="0" smtClean="0"/>
              <a:t>echo-state networks</a:t>
            </a:r>
            <a:r>
              <a:rPr lang="zh-CN" altLang="en-US" dirty="0" smtClean="0"/>
              <a:t>进行训练，具体的算法应该是神经网络</a:t>
            </a:r>
            <a:r>
              <a:rPr lang="en-US" altLang="zh-CN" dirty="0" smtClean="0"/>
              <a:t>, </a:t>
            </a:r>
            <a:r>
              <a:rPr lang="zh-CN" altLang="en-US" dirty="0" smtClean="0"/>
              <a:t>在三个数据集上进行异常检测，其中包括</a:t>
            </a:r>
            <a:r>
              <a:rPr lang="en-US" altLang="zh-CN" dirty="0" smtClean="0"/>
              <a:t>A1Benchmark</a:t>
            </a:r>
            <a:r>
              <a:rPr lang="zh-CN" altLang="en-US" dirty="0" smtClean="0"/>
              <a:t>数据集，</a:t>
            </a:r>
            <a:r>
              <a:rPr lang="en-US" altLang="zh-CN" dirty="0" smtClean="0"/>
              <a:t>F1</a:t>
            </a:r>
            <a:r>
              <a:rPr lang="zh-CN" altLang="en-US" dirty="0" smtClean="0"/>
              <a:t>、</a:t>
            </a:r>
            <a:r>
              <a:rPr lang="en-US" altLang="zh-CN" dirty="0" smtClean="0"/>
              <a:t>Precision</a:t>
            </a:r>
            <a:r>
              <a:rPr lang="zh-CN" altLang="en-US" dirty="0" smtClean="0"/>
              <a:t>以及</a:t>
            </a:r>
            <a:r>
              <a:rPr lang="en-US" altLang="zh-CN" dirty="0" smtClean="0"/>
              <a:t>Recall</a:t>
            </a:r>
            <a:r>
              <a:rPr lang="zh-CN" altLang="en-US" dirty="0" smtClean="0"/>
              <a:t>都在</a:t>
            </a:r>
            <a:r>
              <a:rPr lang="en-US" altLang="zh-CN" dirty="0" smtClean="0"/>
              <a:t>0.6</a:t>
            </a:r>
            <a:r>
              <a:rPr lang="zh-CN" altLang="en-US" dirty="0" smtClean="0"/>
              <a:t>以下</a:t>
            </a:r>
            <a:endParaRPr lang="en-US" altLang="zh-CN" dirty="0" smtClean="0"/>
          </a:p>
          <a:p>
            <a:r>
              <a:rPr lang="en-US" altLang="zh-CN" dirty="0"/>
              <a:t>Rob J. Hyndman; </a:t>
            </a:r>
            <a:r>
              <a:rPr lang="en-US" altLang="zh-CN" dirty="0" err="1"/>
              <a:t>Earo</a:t>
            </a:r>
            <a:r>
              <a:rPr lang="en-US" altLang="zh-CN" dirty="0"/>
              <a:t> Wang; Nikolay </a:t>
            </a:r>
            <a:r>
              <a:rPr lang="en-US" altLang="zh-CN" dirty="0" smtClean="0"/>
              <a:t>Laptev, Large-Scale Unusual Time Series </a:t>
            </a:r>
            <a:r>
              <a:rPr lang="en-US" altLang="zh-CN" dirty="0"/>
              <a:t>Detection, 2015 IEEE International Conference on Data Mining Workshop (ICDMW)</a:t>
            </a:r>
            <a:endParaRPr lang="en-US" altLang="zh-CN" dirty="0" smtClean="0"/>
          </a:p>
          <a:p>
            <a:pPr lvl="1"/>
            <a:r>
              <a:rPr lang="zh-CN" altLang="en-US" dirty="0" smtClean="0"/>
              <a:t>论文主要研究的是在一组时间序列数据集中找出异常的时间序列，具体算法是计算每一个数据集的各种特征（均值、方差、趋势、季节性等）并作主成分分析，选前两个主成分使用算法         进行异常序列检测</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569954257"/>
              </p:ext>
            </p:extLst>
          </p:nvPr>
        </p:nvGraphicFramePr>
        <p:xfrm>
          <a:off x="7374775" y="5636769"/>
          <a:ext cx="820103" cy="280035"/>
        </p:xfrm>
        <a:graphic>
          <a:graphicData uri="http://schemas.openxmlformats.org/presentationml/2006/ole">
            <mc:AlternateContent xmlns:mc="http://schemas.openxmlformats.org/markup-compatibility/2006">
              <mc:Choice xmlns:v="urn:schemas-microsoft-com:vml" Requires="v">
                <p:oleObj spid="_x0000_s1079" name="Equation" r:id="rId3" imgW="520560" imgH="177480" progId="">
                  <p:embed/>
                </p:oleObj>
              </mc:Choice>
              <mc:Fallback>
                <p:oleObj name="Equation" r:id="rId3" imgW="520560" imgH="177480" progId="">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4775" y="5636769"/>
                        <a:ext cx="820103" cy="280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3250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其他相关论文</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a:t>Chen Luo, Jian-</a:t>
            </a:r>
            <a:r>
              <a:rPr kumimoji="1" lang="en-US" altLang="zh-CN" dirty="0" err="1"/>
              <a:t>Guang</a:t>
            </a:r>
            <a:r>
              <a:rPr kumimoji="1" lang="en-US" altLang="zh-CN" dirty="0"/>
              <a:t> Lou, </a:t>
            </a:r>
            <a:r>
              <a:rPr kumimoji="1" lang="en-US" altLang="zh-CN" dirty="0" err="1"/>
              <a:t>Qingwei</a:t>
            </a:r>
            <a:r>
              <a:rPr kumimoji="1" lang="en-US" altLang="zh-CN" dirty="0"/>
              <a:t> Lin, </a:t>
            </a:r>
            <a:r>
              <a:rPr kumimoji="1" lang="en-US" altLang="zh-CN" dirty="0" err="1"/>
              <a:t>Qiang</a:t>
            </a:r>
            <a:r>
              <a:rPr kumimoji="1" lang="en-US" altLang="zh-CN" dirty="0"/>
              <a:t> Fu, </a:t>
            </a:r>
            <a:r>
              <a:rPr kumimoji="1" lang="en-US" altLang="zh-CN" dirty="0" err="1"/>
              <a:t>Rui</a:t>
            </a:r>
            <a:r>
              <a:rPr kumimoji="1" lang="en-US" altLang="zh-CN" dirty="0"/>
              <a:t> Ding, </a:t>
            </a:r>
            <a:r>
              <a:rPr kumimoji="1" lang="en-US" altLang="zh-CN" dirty="0" err="1"/>
              <a:t>Dongmei</a:t>
            </a:r>
            <a:r>
              <a:rPr kumimoji="1" lang="en-US" altLang="zh-CN" dirty="0"/>
              <a:t> Zhang, </a:t>
            </a:r>
            <a:r>
              <a:rPr kumimoji="1" lang="en-US" altLang="zh-CN" dirty="0" err="1"/>
              <a:t>Zhe</a:t>
            </a:r>
            <a:r>
              <a:rPr kumimoji="1" lang="en-US" altLang="zh-CN" dirty="0"/>
              <a:t> </a:t>
            </a:r>
            <a:r>
              <a:rPr kumimoji="1" lang="en-US" altLang="zh-CN" dirty="0" smtClean="0"/>
              <a:t>Wang, Correlating Events with Time Series for Incident </a:t>
            </a:r>
            <a:r>
              <a:rPr kumimoji="1" lang="en-US" altLang="zh-CN" dirty="0" err="1" smtClean="0"/>
              <a:t>Diagosis</a:t>
            </a:r>
            <a:r>
              <a:rPr kumimoji="1" lang="en-US" altLang="zh-CN" dirty="0" smtClean="0"/>
              <a:t>, </a:t>
            </a:r>
            <a:r>
              <a:rPr lang="en-US" altLang="zh-CN" dirty="0"/>
              <a:t>August 2014 KDD '14: Proceedings of the 20th ACM SIGKDD international conference on Knowledge discovery and data mining</a:t>
            </a:r>
            <a:endParaRPr kumimoji="1" lang="zh-CN" altLang="en-US" dirty="0" smtClean="0"/>
          </a:p>
          <a:p>
            <a:pPr lvl="1"/>
            <a:r>
              <a:rPr kumimoji="1" lang="zh-CN" altLang="en-US" dirty="0"/>
              <a:t>这篇论文利用</a:t>
            </a:r>
            <a:r>
              <a:rPr kumimoji="1" lang="en-US" altLang="zh-CN" dirty="0" err="1"/>
              <a:t>knn</a:t>
            </a:r>
            <a:r>
              <a:rPr kumimoji="1" lang="zh-CN" altLang="en-US" dirty="0"/>
              <a:t>以及</a:t>
            </a:r>
            <a:r>
              <a:rPr kumimoji="1" lang="en-US" altLang="zh-CN" dirty="0"/>
              <a:t>T</a:t>
            </a:r>
            <a:r>
              <a:rPr kumimoji="1" lang="zh-CN" altLang="en-US" dirty="0"/>
              <a:t>检验来衡量时间序列与一个特定事件的发生是否具有相关性，其中使用到了</a:t>
            </a:r>
            <a:r>
              <a:rPr kumimoji="1" lang="en-US" altLang="zh-CN" dirty="0"/>
              <a:t>DTW</a:t>
            </a:r>
            <a:r>
              <a:rPr kumimoji="1" lang="zh-CN" altLang="en-US" dirty="0"/>
              <a:t>和</a:t>
            </a:r>
            <a:r>
              <a:rPr kumimoji="1" lang="en-US" altLang="zh-CN" dirty="0"/>
              <a:t>DTW-D</a:t>
            </a:r>
            <a:r>
              <a:rPr kumimoji="1" lang="zh-CN" altLang="en-US" dirty="0"/>
              <a:t>距离度量</a:t>
            </a:r>
            <a:r>
              <a:rPr kumimoji="1" lang="zh-CN" altLang="en-US" dirty="0" smtClean="0"/>
              <a:t>方法（相似性）</a:t>
            </a:r>
            <a:endParaRPr kumimoji="1" lang="zh-CN" altLang="en-US" dirty="0"/>
          </a:p>
          <a:p>
            <a:pPr lvl="1"/>
            <a:r>
              <a:rPr kumimoji="1" lang="zh-CN" altLang="en-US" dirty="0" smtClean="0"/>
              <a:t>这种相似性度量算法应该可以应用在异常检测当中去，因为异常的时间子序列总是和正常的时间子序列相似性较小</a:t>
            </a:r>
            <a:endParaRPr kumimoji="1" lang="en-US" altLang="zh-CN" dirty="0"/>
          </a:p>
          <a:p>
            <a:pPr marL="457200" lvl="1" indent="0">
              <a:buNone/>
            </a:pPr>
            <a:endParaRPr kumimoji="1" lang="zh-CN" altLang="en-US" dirty="0" smtClean="0"/>
          </a:p>
          <a:p>
            <a:r>
              <a:rPr lang="de-DE" altLang="zh-CN" dirty="0"/>
              <a:t>Owen </a:t>
            </a:r>
            <a:r>
              <a:rPr lang="de-DE" altLang="zh-CN" dirty="0" err="1"/>
              <a:t>Vallis</a:t>
            </a:r>
            <a:r>
              <a:rPr lang="de-DE" altLang="zh-CN" dirty="0"/>
              <a:t>, Jordan </a:t>
            </a:r>
            <a:r>
              <a:rPr lang="de-DE" altLang="zh-CN" dirty="0" err="1"/>
              <a:t>Hochenbaum</a:t>
            </a:r>
            <a:r>
              <a:rPr lang="de-DE" altLang="zh-CN" dirty="0"/>
              <a:t>, </a:t>
            </a:r>
            <a:r>
              <a:rPr lang="de-DE" altLang="zh-CN" dirty="0" err="1"/>
              <a:t>and</a:t>
            </a:r>
            <a:r>
              <a:rPr lang="de-DE" altLang="zh-CN" dirty="0"/>
              <a:t> Arun </a:t>
            </a:r>
            <a:r>
              <a:rPr lang="de-DE" altLang="zh-CN" dirty="0" err="1"/>
              <a:t>Kejariwal</a:t>
            </a:r>
            <a:r>
              <a:rPr lang="de-DE" altLang="zh-CN" dirty="0"/>
              <a:t>, </a:t>
            </a:r>
            <a:r>
              <a:rPr lang="de-DE" altLang="zh-CN" i="1" dirty="0"/>
              <a:t>Twitter Inc. </a:t>
            </a:r>
            <a:r>
              <a:rPr lang="en-US" altLang="zh-CN" dirty="0" smtClean="0"/>
              <a:t>A </a:t>
            </a:r>
            <a:r>
              <a:rPr lang="en-US" altLang="zh-CN" dirty="0"/>
              <a:t>Novel Technique for Long-Term Anomaly Detection in the Cloud </a:t>
            </a:r>
            <a:endParaRPr lang="zh-CN" altLang="en-US" dirty="0" smtClean="0"/>
          </a:p>
          <a:p>
            <a:pPr lvl="1"/>
            <a:r>
              <a:rPr kumimoji="1" lang="en-US" altLang="zh-CN" dirty="0" smtClean="0"/>
              <a:t>Twitter</a:t>
            </a:r>
            <a:r>
              <a:rPr kumimoji="1" lang="zh-CN" altLang="en-US" dirty="0" smtClean="0"/>
              <a:t>公司自行研发的异常检测算法</a:t>
            </a:r>
          </a:p>
          <a:p>
            <a:pPr lvl="1"/>
            <a:r>
              <a:rPr kumimoji="1" lang="zh-CN" altLang="en-US" dirty="0" smtClean="0"/>
              <a:t>提供有</a:t>
            </a:r>
            <a:r>
              <a:rPr kumimoji="1" lang="en-US" altLang="zh-CN" dirty="0" smtClean="0"/>
              <a:t>R</a:t>
            </a:r>
            <a:r>
              <a:rPr kumimoji="1" lang="zh-CN" altLang="en-US" dirty="0" smtClean="0"/>
              <a:t>包，初始设置异常点个数在总数据集上所占比例，再进行异常点检测</a:t>
            </a:r>
          </a:p>
          <a:p>
            <a:pPr lvl="1"/>
            <a:r>
              <a:rPr kumimoji="1" lang="en-US" altLang="zh-CN" dirty="0" smtClean="0">
                <a:hlinkClick r:id="rId2"/>
              </a:rPr>
              <a:t>https://github.com/twitter/AnomalyDetection</a:t>
            </a:r>
            <a:endParaRPr kumimoji="1" lang="en-US" altLang="zh-CN" dirty="0" smtClean="0"/>
          </a:p>
        </p:txBody>
      </p:sp>
    </p:spTree>
    <p:extLst>
      <p:ext uri="{BB962C8B-B14F-4D97-AF65-F5344CB8AC3E}">
        <p14:creationId xmlns:p14="http://schemas.microsoft.com/office/powerpoint/2010/main" val="1786487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twitter</a:t>
            </a:r>
            <a:r>
              <a:rPr kumimoji="1" lang="zh-CN" altLang="en-US" dirty="0" smtClean="0"/>
              <a:t>算法在</a:t>
            </a:r>
            <a:r>
              <a:rPr kumimoji="1" lang="en-US" altLang="zh-CN" dirty="0" smtClean="0"/>
              <a:t>Yahoo</a:t>
            </a:r>
            <a:r>
              <a:rPr kumimoji="1" lang="zh-CN" altLang="en-US" dirty="0" smtClean="0"/>
              <a:t>数据集上的检测</a:t>
            </a:r>
            <a:endParaRPr kumimoji="1"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60840" y="1690688"/>
            <a:ext cx="8470319" cy="4549467"/>
          </a:xfrm>
        </p:spPr>
      </p:pic>
    </p:spTree>
    <p:extLst>
      <p:ext uri="{BB962C8B-B14F-4D97-AF65-F5344CB8AC3E}">
        <p14:creationId xmlns:p14="http://schemas.microsoft.com/office/powerpoint/2010/main" val="91212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其他相关算法及数据集</a:t>
            </a:r>
            <a:endParaRPr kumimoji="1" lang="zh-CN" altLang="en-US" dirty="0"/>
          </a:p>
        </p:txBody>
      </p:sp>
      <p:sp>
        <p:nvSpPr>
          <p:cNvPr id="3" name="内容占位符 2"/>
          <p:cNvSpPr>
            <a:spLocks noGrp="1"/>
          </p:cNvSpPr>
          <p:nvPr>
            <p:ph idx="1"/>
          </p:nvPr>
        </p:nvSpPr>
        <p:spPr/>
        <p:txBody>
          <a:bodyPr>
            <a:normAutofit fontScale="92500"/>
          </a:bodyPr>
          <a:lstStyle/>
          <a:p>
            <a:r>
              <a:rPr kumimoji="1" lang="en-US" altLang="zh-CN" dirty="0" err="1" smtClean="0"/>
              <a:t>Etsy</a:t>
            </a:r>
            <a:r>
              <a:rPr kumimoji="1" lang="en-US" altLang="zh-CN" dirty="0" smtClean="0"/>
              <a:t> Kale</a:t>
            </a:r>
          </a:p>
          <a:p>
            <a:pPr lvl="1"/>
            <a:r>
              <a:rPr kumimoji="1" lang="zh-CN" altLang="en-US" dirty="0" smtClean="0"/>
              <a:t>是</a:t>
            </a:r>
            <a:r>
              <a:rPr kumimoji="1" lang="en-US" altLang="zh-CN" dirty="0" err="1" smtClean="0"/>
              <a:t>Etsy</a:t>
            </a:r>
            <a:r>
              <a:rPr kumimoji="1" lang="zh-CN" altLang="en-US" dirty="0" smtClean="0"/>
              <a:t>公司开发的一个监控分析系统，</a:t>
            </a:r>
            <a:r>
              <a:rPr kumimoji="1" lang="zh-CN" altLang="en-US" dirty="0" smtClean="0"/>
              <a:t>拥有</a:t>
            </a:r>
            <a:r>
              <a:rPr kumimoji="1" lang="en-US" altLang="zh-CN" dirty="0" smtClean="0"/>
              <a:t>skyline</a:t>
            </a:r>
            <a:r>
              <a:rPr kumimoji="1" lang="zh-CN" altLang="en-US" dirty="0" smtClean="0"/>
              <a:t>和</a:t>
            </a:r>
            <a:r>
              <a:rPr kumimoji="1" lang="en-US" altLang="zh-CN" dirty="0" smtClean="0"/>
              <a:t>oculus</a:t>
            </a:r>
            <a:r>
              <a:rPr kumimoji="1" lang="zh-CN" altLang="en-US" dirty="0" smtClean="0"/>
              <a:t>两个组件，其中</a:t>
            </a:r>
            <a:r>
              <a:rPr kumimoji="1" lang="en-US" altLang="zh-CN" dirty="0" smtClean="0"/>
              <a:t>skyline</a:t>
            </a:r>
            <a:r>
              <a:rPr kumimoji="1" lang="zh-CN" altLang="en-US" dirty="0" smtClean="0"/>
              <a:t>可以检测异常，</a:t>
            </a:r>
            <a:r>
              <a:rPr kumimoji="1" lang="en-US" altLang="zh-CN" dirty="0" smtClean="0"/>
              <a:t>oculus</a:t>
            </a:r>
            <a:r>
              <a:rPr kumimoji="1" lang="zh-CN" altLang="en-US" dirty="0" smtClean="0"/>
              <a:t>利用</a:t>
            </a:r>
            <a:r>
              <a:rPr kumimoji="1" lang="en-US" altLang="zh-CN" dirty="0" err="1" smtClean="0"/>
              <a:t>FastDTW</a:t>
            </a:r>
            <a:r>
              <a:rPr kumimoji="1" lang="zh-CN" altLang="en-US" dirty="0" smtClean="0"/>
              <a:t>和</a:t>
            </a:r>
            <a:r>
              <a:rPr kumimoji="1" lang="en-US" altLang="zh-CN" dirty="0" smtClean="0"/>
              <a:t>Euclidian</a:t>
            </a:r>
            <a:r>
              <a:rPr kumimoji="1" lang="zh-CN" altLang="en-US" dirty="0" smtClean="0"/>
              <a:t>两种算法来计算时间序列间的相似性，当给出一段时间序列</a:t>
            </a:r>
            <a:r>
              <a:rPr kumimoji="1" lang="zh-CN" altLang="en-US" dirty="0" smtClean="0"/>
              <a:t>，</a:t>
            </a:r>
            <a:r>
              <a:rPr kumimoji="1" lang="en-US" altLang="zh-CN" dirty="0" smtClean="0"/>
              <a:t>oculus</a:t>
            </a:r>
            <a:r>
              <a:rPr kumimoji="1" lang="zh-CN" altLang="en-US" dirty="0" smtClean="0"/>
              <a:t>可以</a:t>
            </a:r>
            <a:r>
              <a:rPr kumimoji="1" lang="zh-CN" altLang="en-US" dirty="0" smtClean="0"/>
              <a:t>给</a:t>
            </a:r>
            <a:r>
              <a:rPr kumimoji="1" lang="zh-CN" altLang="en-US" dirty="0" smtClean="0"/>
              <a:t>出</a:t>
            </a:r>
            <a:r>
              <a:rPr kumimoji="1" lang="zh-CN" altLang="en-US" dirty="0" smtClean="0"/>
              <a:t>与之</a:t>
            </a:r>
            <a:r>
              <a:rPr kumimoji="1" lang="zh-CN" altLang="en-US" dirty="0" smtClean="0"/>
              <a:t>相似</a:t>
            </a:r>
            <a:r>
              <a:rPr kumimoji="1" lang="zh-CN" altLang="en-US" dirty="0" smtClean="0"/>
              <a:t>的</a:t>
            </a:r>
            <a:r>
              <a:rPr kumimoji="1" lang="zh-CN" altLang="en-US" dirty="0" smtClean="0"/>
              <a:t>其他</a:t>
            </a:r>
            <a:r>
              <a:rPr kumimoji="1" lang="zh-CN" altLang="en-US" dirty="0" smtClean="0"/>
              <a:t>时间</a:t>
            </a:r>
            <a:r>
              <a:rPr kumimoji="1" lang="zh-CN" altLang="en-US" dirty="0" smtClean="0"/>
              <a:t>序列</a:t>
            </a:r>
            <a:r>
              <a:rPr kumimoji="1" lang="zh-CN" altLang="en-US" dirty="0" smtClean="0"/>
              <a:t>并展示</a:t>
            </a:r>
          </a:p>
          <a:p>
            <a:pPr marL="457200" lvl="1" indent="0">
              <a:buNone/>
            </a:pPr>
            <a:endParaRPr kumimoji="1" lang="en-US" altLang="zh-CN" dirty="0" smtClean="0"/>
          </a:p>
          <a:p>
            <a:r>
              <a:rPr kumimoji="1" lang="en-US" altLang="zh-CN" dirty="0" smtClean="0"/>
              <a:t>The </a:t>
            </a:r>
            <a:r>
              <a:rPr kumimoji="1" lang="en-US" altLang="zh-CN" dirty="0" err="1" smtClean="0"/>
              <a:t>Numenta</a:t>
            </a:r>
            <a:r>
              <a:rPr kumimoji="1" lang="en-US" altLang="zh-CN" dirty="0" smtClean="0"/>
              <a:t> Anomaly Benchmark</a:t>
            </a:r>
          </a:p>
          <a:p>
            <a:pPr lvl="1"/>
            <a:r>
              <a:rPr kumimoji="1" lang="zh-CN" altLang="en-US" dirty="0" smtClean="0"/>
              <a:t>基于一种称为</a:t>
            </a:r>
            <a:r>
              <a:rPr kumimoji="1" lang="en-US" altLang="zh-CN" dirty="0" smtClean="0"/>
              <a:t>Hierarchical</a:t>
            </a:r>
            <a:r>
              <a:rPr kumimoji="1" lang="zh-CN" altLang="en-US" dirty="0" smtClean="0"/>
              <a:t> </a:t>
            </a:r>
            <a:r>
              <a:rPr kumimoji="1" lang="en-US" altLang="zh-CN" dirty="0" smtClean="0"/>
              <a:t>Temporal</a:t>
            </a:r>
            <a:r>
              <a:rPr kumimoji="1" lang="zh-CN" altLang="en-US" dirty="0" smtClean="0"/>
              <a:t> </a:t>
            </a:r>
            <a:r>
              <a:rPr kumimoji="1" lang="en-US" altLang="zh-CN" dirty="0" smtClean="0"/>
              <a:t>Memory</a:t>
            </a:r>
            <a:r>
              <a:rPr kumimoji="1" lang="zh-CN" altLang="en-US" dirty="0"/>
              <a:t> </a:t>
            </a:r>
            <a:r>
              <a:rPr kumimoji="1" lang="zh-CN" altLang="en-US" dirty="0" smtClean="0"/>
              <a:t>算法的异常检测算法，提供有</a:t>
            </a:r>
            <a:r>
              <a:rPr kumimoji="1" lang="en-US" altLang="zh-CN" dirty="0" smtClean="0"/>
              <a:t>python</a:t>
            </a:r>
            <a:r>
              <a:rPr kumimoji="1" lang="zh-CN" altLang="en-US" dirty="0" smtClean="0"/>
              <a:t>接口</a:t>
            </a:r>
          </a:p>
          <a:p>
            <a:pPr lvl="1"/>
            <a:r>
              <a:rPr kumimoji="1" lang="zh-CN" altLang="en-US" dirty="0" smtClean="0"/>
              <a:t>相关论文：</a:t>
            </a:r>
            <a:r>
              <a:rPr kumimoji="1" lang="nl-NL" altLang="zh-CN" dirty="0"/>
              <a:t> Alexander </a:t>
            </a:r>
            <a:r>
              <a:rPr kumimoji="1" lang="nl-NL" altLang="zh-CN" dirty="0" err="1"/>
              <a:t>Lavin</a:t>
            </a:r>
            <a:r>
              <a:rPr kumimoji="1" lang="nl-NL" altLang="zh-CN" dirty="0"/>
              <a:t>; </a:t>
            </a:r>
            <a:r>
              <a:rPr kumimoji="1" lang="nl-NL" altLang="zh-CN" dirty="0" err="1"/>
              <a:t>Subutai</a:t>
            </a:r>
            <a:r>
              <a:rPr kumimoji="1" lang="nl-NL" altLang="zh-CN" dirty="0"/>
              <a:t> </a:t>
            </a:r>
            <a:r>
              <a:rPr kumimoji="1" lang="nl-NL" altLang="zh-CN" dirty="0" err="1" smtClean="0"/>
              <a:t>Ahmad</a:t>
            </a:r>
            <a:r>
              <a:rPr kumimoji="1" lang="nl-NL" altLang="zh-CN" dirty="0" smtClean="0"/>
              <a:t>, </a:t>
            </a:r>
            <a:r>
              <a:rPr kumimoji="1" lang="en-US" altLang="zh-CN" dirty="0" smtClean="0"/>
              <a:t>Evaluating</a:t>
            </a:r>
            <a:r>
              <a:rPr kumimoji="1" lang="zh-CN" altLang="en-US" dirty="0" smtClean="0"/>
              <a:t> </a:t>
            </a:r>
            <a:r>
              <a:rPr kumimoji="1" lang="en-US" altLang="zh-CN" dirty="0" smtClean="0"/>
              <a:t>Real-time Anomaly Detection Algorithms-the </a:t>
            </a:r>
            <a:r>
              <a:rPr kumimoji="1" lang="en-US" altLang="zh-CN" dirty="0" err="1" smtClean="0"/>
              <a:t>Numenta</a:t>
            </a:r>
            <a:r>
              <a:rPr kumimoji="1" lang="en-US" altLang="zh-CN" dirty="0" smtClean="0"/>
              <a:t> Anomaly </a:t>
            </a:r>
            <a:r>
              <a:rPr kumimoji="1" lang="en-US" altLang="zh-CN" dirty="0"/>
              <a:t>Benchmark, </a:t>
            </a:r>
            <a:r>
              <a:rPr kumimoji="1" lang="en-US" altLang="zh-CN" dirty="0" smtClean="0"/>
              <a:t>2015 </a:t>
            </a:r>
            <a:r>
              <a:rPr kumimoji="1" lang="en-US" altLang="zh-CN" dirty="0"/>
              <a:t>IEEE 14th International Conference on Machine Learning and Applications (ICMLA)</a:t>
            </a:r>
            <a:endParaRPr kumimoji="1" lang="en-US" altLang="zh-CN" dirty="0" smtClean="0"/>
          </a:p>
        </p:txBody>
      </p:sp>
    </p:spTree>
    <p:extLst>
      <p:ext uri="{BB962C8B-B14F-4D97-AF65-F5344CB8AC3E}">
        <p14:creationId xmlns:p14="http://schemas.microsoft.com/office/powerpoint/2010/main" val="1107868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研究点思考</a:t>
            </a:r>
            <a:endParaRPr lang="zh-CN" altLang="en-US" dirty="0"/>
          </a:p>
        </p:txBody>
      </p:sp>
      <p:sp>
        <p:nvSpPr>
          <p:cNvPr id="3" name="内容占位符 2"/>
          <p:cNvSpPr>
            <a:spLocks noGrp="1"/>
          </p:cNvSpPr>
          <p:nvPr>
            <p:ph idx="1"/>
          </p:nvPr>
        </p:nvSpPr>
        <p:spPr/>
        <p:txBody>
          <a:bodyPr/>
          <a:lstStyle/>
          <a:p>
            <a:r>
              <a:rPr lang="zh-CN" altLang="en-US" dirty="0" smtClean="0"/>
              <a:t>可以改进的地方</a:t>
            </a:r>
            <a:endParaRPr lang="en-US" altLang="zh-CN" dirty="0" smtClean="0"/>
          </a:p>
          <a:p>
            <a:pPr lvl="1"/>
            <a:r>
              <a:rPr lang="zh-CN" altLang="en-US" dirty="0"/>
              <a:t>预测</a:t>
            </a:r>
            <a:r>
              <a:rPr lang="zh-CN" altLang="en-US" dirty="0" smtClean="0"/>
              <a:t>正确率</a:t>
            </a:r>
            <a:endParaRPr lang="en-US" altLang="zh-CN" dirty="0" smtClean="0"/>
          </a:p>
          <a:p>
            <a:pPr lvl="1"/>
            <a:r>
              <a:rPr lang="zh-CN" altLang="en-US" dirty="0" smtClean="0"/>
              <a:t>算法应用在其他数据集</a:t>
            </a:r>
            <a:endParaRPr lang="en-US" altLang="zh-CN" dirty="0" smtClean="0"/>
          </a:p>
          <a:p>
            <a:pPr lvl="1"/>
            <a:r>
              <a:rPr lang="zh-CN" altLang="en-US" dirty="0" smtClean="0"/>
              <a:t>算法改进</a:t>
            </a:r>
            <a:endParaRPr lang="en-US" altLang="zh-CN" dirty="0" smtClean="0"/>
          </a:p>
          <a:p>
            <a:pPr lvl="1"/>
            <a:r>
              <a:rPr lang="zh-CN" altLang="en-US" dirty="0" smtClean="0"/>
              <a:t>结合实验室情况构造时间序列异常检测框架</a:t>
            </a:r>
            <a:endParaRPr lang="en-US" altLang="zh-CN" dirty="0" smtClean="0"/>
          </a:p>
          <a:p>
            <a:pPr lvl="1"/>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2906673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下一步工作计划</a:t>
            </a:r>
            <a:endParaRPr lang="zh-CN" altLang="en-US" dirty="0"/>
          </a:p>
        </p:txBody>
      </p:sp>
      <p:sp>
        <p:nvSpPr>
          <p:cNvPr id="3" name="内容占位符 2"/>
          <p:cNvSpPr>
            <a:spLocks noGrp="1"/>
          </p:cNvSpPr>
          <p:nvPr>
            <p:ph idx="1"/>
          </p:nvPr>
        </p:nvSpPr>
        <p:spPr/>
        <p:txBody>
          <a:bodyPr/>
          <a:lstStyle/>
          <a:p>
            <a:r>
              <a:rPr lang="zh-CN" altLang="en-US" dirty="0" smtClean="0"/>
              <a:t>针对该数据集实现论文中的相关算法</a:t>
            </a:r>
            <a:endParaRPr lang="en-US" altLang="zh-CN" dirty="0" smtClean="0"/>
          </a:p>
          <a:p>
            <a:r>
              <a:rPr lang="zh-CN" altLang="en-US" dirty="0" smtClean="0"/>
              <a:t>继续查阅相关算法的论文</a:t>
            </a:r>
            <a:endParaRPr lang="en-US" altLang="zh-CN" dirty="0"/>
          </a:p>
          <a:p>
            <a:pPr lvl="1"/>
            <a:r>
              <a:rPr lang="en-US" altLang="zh-CN" dirty="0" smtClean="0"/>
              <a:t>S5</a:t>
            </a:r>
            <a:r>
              <a:rPr lang="zh-CN" altLang="en-US" dirty="0" smtClean="0"/>
              <a:t>数据集相关论文及算法</a:t>
            </a:r>
            <a:endParaRPr lang="en-US" altLang="zh-CN" dirty="0" smtClean="0"/>
          </a:p>
          <a:p>
            <a:pPr lvl="1"/>
            <a:r>
              <a:rPr lang="zh-CN" altLang="en-US" dirty="0" smtClean="0"/>
              <a:t>其他领域异常检测算法的相关论文</a:t>
            </a:r>
            <a:endParaRPr lang="en-US" altLang="zh-CN" dirty="0" smtClean="0"/>
          </a:p>
          <a:p>
            <a:r>
              <a:rPr lang="zh-CN" altLang="en-US" dirty="0" smtClean="0"/>
              <a:t>研究方向：希望能提出一种在线异常检测算法，算法效果对参数大小的依赖性较小，应用在</a:t>
            </a:r>
            <a:r>
              <a:rPr lang="en-US" altLang="zh-CN" dirty="0" smtClean="0"/>
              <a:t>A1</a:t>
            </a:r>
            <a:r>
              <a:rPr lang="zh-CN" altLang="en-US" dirty="0" smtClean="0"/>
              <a:t>数据集上可以提升效果</a:t>
            </a:r>
            <a:endParaRPr lang="zh-CN" altLang="en-US" dirty="0"/>
          </a:p>
        </p:txBody>
      </p:sp>
    </p:spTree>
    <p:extLst>
      <p:ext uri="{BB962C8B-B14F-4D97-AF65-F5344CB8AC3E}">
        <p14:creationId xmlns:p14="http://schemas.microsoft.com/office/powerpoint/2010/main" val="3023117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3593" y="2664187"/>
            <a:ext cx="3772989" cy="1325563"/>
          </a:xfrm>
        </p:spPr>
        <p:txBody>
          <a:bodyPr>
            <a:noAutofit/>
          </a:bodyPr>
          <a:lstStyle/>
          <a:p>
            <a:r>
              <a:rPr lang="en-US" altLang="zh-CN" sz="6600" dirty="0" smtClean="0"/>
              <a:t>The end</a:t>
            </a:r>
            <a:endParaRPr lang="zh-CN" altLang="en-US" sz="6600" dirty="0"/>
          </a:p>
        </p:txBody>
      </p:sp>
    </p:spTree>
    <p:extLst>
      <p:ext uri="{BB962C8B-B14F-4D97-AF65-F5344CB8AC3E}">
        <p14:creationId xmlns:p14="http://schemas.microsoft.com/office/powerpoint/2010/main" val="2182089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时间序列数据</a:t>
            </a:r>
            <a:endParaRPr lang="zh-CN" altLang="en-US" dirty="0"/>
          </a:p>
        </p:txBody>
      </p:sp>
      <p:sp>
        <p:nvSpPr>
          <p:cNvPr id="3" name="内容占位符 2"/>
          <p:cNvSpPr>
            <a:spLocks noGrp="1"/>
          </p:cNvSpPr>
          <p:nvPr>
            <p:ph idx="1"/>
          </p:nvPr>
        </p:nvSpPr>
        <p:spPr/>
        <p:txBody>
          <a:bodyPr/>
          <a:lstStyle/>
          <a:p>
            <a:r>
              <a:rPr lang="zh-CN" altLang="en-US" dirty="0" smtClean="0"/>
              <a:t>时间序列：</a:t>
            </a:r>
          </a:p>
          <a:p>
            <a:pPr lvl="1"/>
            <a:r>
              <a:rPr lang="zh-CN" altLang="en-US" dirty="0" smtClean="0"/>
              <a:t>常用按时间顺序排列的一组随机变量来表示一个随机事件的时间序列</a:t>
            </a:r>
            <a:endParaRPr lang="en-US" altLang="zh-CN" dirty="0" smtClean="0"/>
          </a:p>
          <a:p>
            <a:r>
              <a:rPr lang="zh-CN" altLang="en-US" dirty="0" smtClean="0"/>
              <a:t>时间序列的研究与预测问题可以应用在诸多方面：</a:t>
            </a:r>
          </a:p>
          <a:p>
            <a:pPr lvl="1"/>
            <a:r>
              <a:rPr lang="zh-CN" altLang="en-US" dirty="0" smtClean="0"/>
              <a:t>股票走势、销量预测、人流预测、气象预报、地震监测等等</a:t>
            </a:r>
            <a:endParaRPr lang="en-US" altLang="zh-CN" dirty="0" smtClean="0"/>
          </a:p>
          <a:p>
            <a:r>
              <a:rPr lang="zh-CN" altLang="en-US" dirty="0" smtClean="0"/>
              <a:t>时间序列异常检测问题：</a:t>
            </a:r>
          </a:p>
          <a:p>
            <a:pPr lvl="1"/>
            <a:r>
              <a:rPr lang="zh-CN" altLang="en-US" dirty="0" smtClean="0"/>
              <a:t>在一组事件序列中检测出异常点或者一段异常序列</a:t>
            </a:r>
            <a:endParaRPr lang="en-US" altLang="zh-CN" dirty="0" smtClean="0"/>
          </a:p>
          <a:p>
            <a:r>
              <a:rPr lang="zh-CN" altLang="en-US" dirty="0" smtClean="0"/>
              <a:t>列举时间序列异常检测问题的应用</a:t>
            </a:r>
          </a:p>
          <a:p>
            <a:pPr lvl="1"/>
            <a:r>
              <a:rPr lang="zh-CN" altLang="en-US" dirty="0"/>
              <a:t>异常点的去除</a:t>
            </a:r>
            <a:r>
              <a:rPr lang="zh-CN" altLang="en-US" dirty="0" smtClean="0"/>
              <a:t>可以提升后续</a:t>
            </a:r>
            <a:r>
              <a:rPr lang="zh-CN" altLang="en-US" dirty="0"/>
              <a:t>时间序列模型</a:t>
            </a:r>
            <a:r>
              <a:rPr lang="zh-CN" altLang="en-US" dirty="0" smtClean="0"/>
              <a:t>的准确性</a:t>
            </a:r>
            <a:endParaRPr lang="en-US" altLang="zh-CN" dirty="0"/>
          </a:p>
          <a:p>
            <a:pPr lvl="1"/>
            <a:r>
              <a:rPr lang="zh-CN" altLang="en-US" dirty="0" smtClean="0"/>
              <a:t>智能化的异常检测可以实现预警，并结合之后的根因分析发现问题并解决，使运维工作无人化、智能化</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Yahoo</a:t>
            </a:r>
            <a:r>
              <a:rPr lang="zh-CN" altLang="en-US" dirty="0" smtClean="0"/>
              <a:t> </a:t>
            </a:r>
            <a:r>
              <a:rPr lang="en-US" altLang="zh-CN" dirty="0" err="1" smtClean="0"/>
              <a:t>Webscope</a:t>
            </a:r>
            <a:r>
              <a:rPr lang="en-US" altLang="zh-CN" dirty="0" smtClean="0"/>
              <a:t> S5</a:t>
            </a:r>
            <a:r>
              <a:rPr lang="zh-CN" altLang="en-US" dirty="0" smtClean="0"/>
              <a:t>数据集介绍</a:t>
            </a:r>
            <a:endParaRPr lang="zh-CN" altLang="en-US" dirty="0"/>
          </a:p>
        </p:txBody>
      </p:sp>
      <p:sp>
        <p:nvSpPr>
          <p:cNvPr id="3" name="内容占位符 2"/>
          <p:cNvSpPr>
            <a:spLocks noGrp="1"/>
          </p:cNvSpPr>
          <p:nvPr>
            <p:ph idx="1"/>
          </p:nvPr>
        </p:nvSpPr>
        <p:spPr/>
        <p:txBody>
          <a:bodyPr/>
          <a:lstStyle/>
          <a:p>
            <a:r>
              <a:rPr lang="zh-CN" altLang="en-US" dirty="0" smtClean="0"/>
              <a:t>链接</a:t>
            </a:r>
            <a:r>
              <a:rPr lang="en-US" altLang="zh-CN" dirty="0" smtClean="0"/>
              <a:t>:</a:t>
            </a:r>
          </a:p>
          <a:p>
            <a:pPr lvl="1"/>
            <a:r>
              <a:rPr lang="en-US" altLang="zh-CN" dirty="0" smtClean="0">
                <a:hlinkClick r:id="rId2"/>
              </a:rPr>
              <a:t>https</a:t>
            </a:r>
            <a:r>
              <a:rPr lang="en-US" altLang="zh-CN" dirty="0">
                <a:hlinkClick r:id="rId2"/>
              </a:rPr>
              <a:t>://</a:t>
            </a:r>
            <a:r>
              <a:rPr lang="en-US" altLang="zh-CN" dirty="0" smtClean="0">
                <a:hlinkClick r:id="rId2"/>
              </a:rPr>
              <a:t>webscope.sandbox.yahoo.com/catalog.php?datatype=s</a:t>
            </a:r>
            <a:endParaRPr lang="en-US" altLang="zh-CN" dirty="0"/>
          </a:p>
          <a:p>
            <a:r>
              <a:rPr lang="zh-CN" altLang="en-US" dirty="0"/>
              <a:t>四</a:t>
            </a:r>
            <a:r>
              <a:rPr lang="zh-CN" altLang="en-US" dirty="0" smtClean="0"/>
              <a:t>个子文件夹</a:t>
            </a:r>
            <a:endParaRPr lang="en-US" altLang="zh-CN" dirty="0" smtClean="0"/>
          </a:p>
          <a:p>
            <a:pPr lvl="1"/>
            <a:r>
              <a:rPr lang="en-US" altLang="zh-CN" dirty="0" smtClean="0"/>
              <a:t>A1Benchmark: real production traffic (anomalies marked by humans)</a:t>
            </a:r>
          </a:p>
          <a:p>
            <a:pPr lvl="1"/>
            <a:r>
              <a:rPr lang="en-US" altLang="zh-CN" dirty="0" smtClean="0"/>
              <a:t>A2Benchmark: synthetic time-series (outliers inserted)</a:t>
            </a:r>
          </a:p>
          <a:p>
            <a:pPr lvl="1"/>
            <a:r>
              <a:rPr lang="en-US" altLang="zh-CN" dirty="0" smtClean="0"/>
              <a:t>A3Benchmark: synthetic time-series (outliers inserted)</a:t>
            </a:r>
          </a:p>
          <a:p>
            <a:pPr lvl="1"/>
            <a:r>
              <a:rPr lang="en-US" altLang="zh-CN" dirty="0" smtClean="0"/>
              <a:t>A4Benchmark: synthetic time-series (outliers &amp; change-points inserted)</a:t>
            </a:r>
          </a:p>
        </p:txBody>
      </p:sp>
    </p:spTree>
    <p:extLst>
      <p:ext uri="{BB962C8B-B14F-4D97-AF65-F5344CB8AC3E}">
        <p14:creationId xmlns:p14="http://schemas.microsoft.com/office/powerpoint/2010/main" val="3470916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A1Benchmark</a:t>
            </a:r>
            <a:endParaRPr lang="zh-CN" altLang="en-US" dirty="0"/>
          </a:p>
        </p:txBody>
      </p:sp>
      <p:sp>
        <p:nvSpPr>
          <p:cNvPr id="3" name="内容占位符 2"/>
          <p:cNvSpPr>
            <a:spLocks noGrp="1"/>
          </p:cNvSpPr>
          <p:nvPr>
            <p:ph idx="1"/>
          </p:nvPr>
        </p:nvSpPr>
        <p:spPr/>
        <p:txBody>
          <a:bodyPr/>
          <a:lstStyle/>
          <a:p>
            <a:r>
              <a:rPr lang="en-US" altLang="zh-CN" dirty="0" smtClean="0"/>
              <a:t>Real datasets comprised of Yahoo Membership Login data tracking the aggregate status of user logins to the Yahoo network</a:t>
            </a:r>
          </a:p>
          <a:p>
            <a:r>
              <a:rPr lang="en-US" altLang="zh-CN" dirty="0" smtClean="0"/>
              <a:t>67</a:t>
            </a:r>
            <a:r>
              <a:rPr lang="zh-CN" altLang="en-US" dirty="0" smtClean="0"/>
              <a:t>个数据集</a:t>
            </a:r>
            <a:r>
              <a:rPr lang="en-US" altLang="zh-CN" dirty="0"/>
              <a:t> </a:t>
            </a:r>
            <a:r>
              <a:rPr lang="zh-CN" altLang="en-US" dirty="0"/>
              <a:t>每个数据集</a:t>
            </a:r>
            <a:r>
              <a:rPr lang="zh-CN" altLang="en-US" dirty="0" smtClean="0"/>
              <a:t>包含</a:t>
            </a:r>
            <a:r>
              <a:rPr lang="en-US" altLang="zh-CN" dirty="0" smtClean="0"/>
              <a:t>3</a:t>
            </a:r>
            <a:r>
              <a:rPr lang="zh-CN" altLang="en-US" dirty="0" smtClean="0"/>
              <a:t>个变量</a:t>
            </a:r>
            <a:r>
              <a:rPr lang="en-US" altLang="zh-CN" dirty="0" smtClean="0"/>
              <a:t>:</a:t>
            </a:r>
          </a:p>
          <a:p>
            <a:pPr lvl="1"/>
            <a:r>
              <a:rPr lang="en-US" altLang="zh-CN" dirty="0" smtClean="0"/>
              <a:t>timestamp(1-1461,</a:t>
            </a:r>
            <a:r>
              <a:rPr lang="zh-CN" altLang="en-US" dirty="0" smtClean="0"/>
              <a:t>代表</a:t>
            </a:r>
            <a:r>
              <a:rPr lang="en-US" altLang="zh-CN" dirty="0" smtClean="0"/>
              <a:t>1461</a:t>
            </a:r>
            <a:r>
              <a:rPr lang="zh-CN" altLang="en-US" dirty="0" smtClean="0"/>
              <a:t>个小时</a:t>
            </a:r>
            <a:r>
              <a:rPr lang="en-US" altLang="zh-CN" dirty="0" smtClean="0"/>
              <a:t>) </a:t>
            </a:r>
          </a:p>
          <a:p>
            <a:pPr lvl="1"/>
            <a:r>
              <a:rPr lang="en-US" altLang="zh-CN" dirty="0" smtClean="0"/>
              <a:t>value </a:t>
            </a:r>
          </a:p>
          <a:p>
            <a:pPr lvl="1"/>
            <a:r>
              <a:rPr lang="en-US" altLang="zh-CN" dirty="0" err="1" smtClean="0"/>
              <a:t>is_anomaly</a:t>
            </a:r>
            <a:r>
              <a:rPr lang="en-US" altLang="zh-CN" dirty="0" smtClean="0"/>
              <a:t>(</a:t>
            </a:r>
            <a:r>
              <a:rPr lang="en-US" altLang="zh-CN" dirty="0" err="1" smtClean="0"/>
              <a:t>boolean</a:t>
            </a:r>
            <a:r>
              <a:rPr lang="en-US" altLang="zh-CN" dirty="0" smtClean="0"/>
              <a:t>)</a:t>
            </a:r>
            <a:endParaRPr lang="zh-CN" altLang="en-US" dirty="0"/>
          </a:p>
        </p:txBody>
      </p:sp>
    </p:spTree>
    <p:extLst>
      <p:ext uri="{BB962C8B-B14F-4D97-AF65-F5344CB8AC3E}">
        <p14:creationId xmlns:p14="http://schemas.microsoft.com/office/powerpoint/2010/main" val="3658612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2155"/>
          </a:xfrm>
        </p:spPr>
        <p:txBody>
          <a:bodyPr>
            <a:normAutofit/>
          </a:bodyPr>
          <a:lstStyle/>
          <a:p>
            <a:r>
              <a:rPr lang="en-US" altLang="zh-CN" sz="3200" dirty="0" smtClean="0"/>
              <a:t>A1Benchmark/real_1</a:t>
            </a:r>
            <a:endParaRPr lang="zh-CN" altLang="en-US" sz="3200"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68441" y="1097280"/>
            <a:ext cx="10455118" cy="5538724"/>
          </a:xfrm>
        </p:spPr>
      </p:pic>
    </p:spTree>
    <p:extLst>
      <p:ext uri="{BB962C8B-B14F-4D97-AF65-F5344CB8AC3E}">
        <p14:creationId xmlns:p14="http://schemas.microsoft.com/office/powerpoint/2010/main" val="3388774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A2Benchmark</a:t>
            </a:r>
            <a:endParaRPr lang="zh-CN" altLang="en-US" dirty="0"/>
          </a:p>
        </p:txBody>
      </p:sp>
      <p:sp>
        <p:nvSpPr>
          <p:cNvPr id="3" name="内容占位符 2"/>
          <p:cNvSpPr>
            <a:spLocks noGrp="1"/>
          </p:cNvSpPr>
          <p:nvPr>
            <p:ph idx="1"/>
          </p:nvPr>
        </p:nvSpPr>
        <p:spPr/>
        <p:txBody>
          <a:bodyPr/>
          <a:lstStyle/>
          <a:p>
            <a:r>
              <a:rPr lang="en-US" altLang="zh-CN" dirty="0" smtClean="0"/>
              <a:t>Synthetic dataset containing time-series with random seasonality, trend and noise. The outliers are inserted at random positions</a:t>
            </a:r>
          </a:p>
          <a:p>
            <a:r>
              <a:rPr lang="en-US" altLang="zh-CN" dirty="0" smtClean="0"/>
              <a:t>100</a:t>
            </a:r>
            <a:r>
              <a:rPr lang="zh-CN" altLang="en-US" dirty="0" smtClean="0"/>
              <a:t>个数据集</a:t>
            </a:r>
            <a:r>
              <a:rPr lang="en-US" altLang="zh-CN" dirty="0"/>
              <a:t> </a:t>
            </a:r>
            <a:r>
              <a:rPr lang="zh-CN" altLang="en-US" dirty="0"/>
              <a:t>每个数据集</a:t>
            </a:r>
            <a:r>
              <a:rPr lang="zh-CN" altLang="en-US" dirty="0" smtClean="0"/>
              <a:t>包含</a:t>
            </a:r>
            <a:r>
              <a:rPr lang="en-US" altLang="zh-CN" dirty="0" smtClean="0"/>
              <a:t>3</a:t>
            </a:r>
            <a:r>
              <a:rPr lang="zh-CN" altLang="en-US" dirty="0" smtClean="0"/>
              <a:t>个变量</a:t>
            </a:r>
            <a:r>
              <a:rPr lang="en-US" altLang="zh-CN" dirty="0" smtClean="0"/>
              <a:t>:</a:t>
            </a:r>
          </a:p>
          <a:p>
            <a:pPr lvl="1"/>
            <a:r>
              <a:rPr lang="en-US" altLang="zh-CN" dirty="0" smtClean="0"/>
              <a:t>timestamp(UNIX</a:t>
            </a:r>
            <a:r>
              <a:rPr lang="zh-CN" altLang="en-US" dirty="0" smtClean="0"/>
              <a:t>时间戳</a:t>
            </a:r>
            <a:r>
              <a:rPr lang="en-US" altLang="zh-CN" dirty="0" smtClean="0"/>
              <a:t>,1421</a:t>
            </a:r>
            <a:r>
              <a:rPr lang="zh-CN" altLang="en-US" dirty="0" smtClean="0"/>
              <a:t>个小时</a:t>
            </a:r>
            <a:r>
              <a:rPr lang="en-US" altLang="zh-CN" dirty="0" smtClean="0"/>
              <a:t>)</a:t>
            </a:r>
          </a:p>
          <a:p>
            <a:pPr lvl="1"/>
            <a:r>
              <a:rPr lang="en-US" altLang="zh-CN" dirty="0" smtClean="0"/>
              <a:t>Value</a:t>
            </a:r>
          </a:p>
          <a:p>
            <a:pPr lvl="1"/>
            <a:r>
              <a:rPr lang="en-US" altLang="zh-CN" dirty="0" err="1" smtClean="0"/>
              <a:t>is_anomaly</a:t>
            </a:r>
            <a:r>
              <a:rPr lang="en-US" altLang="zh-CN" dirty="0" smtClean="0"/>
              <a:t>(</a:t>
            </a:r>
            <a:r>
              <a:rPr lang="en-US" altLang="zh-CN" dirty="0" err="1" smtClean="0"/>
              <a:t>boolean</a:t>
            </a:r>
            <a:r>
              <a:rPr lang="en-US" altLang="zh-CN" dirty="0" smtClean="0"/>
              <a:t>)</a:t>
            </a:r>
            <a:endParaRPr lang="zh-CN" altLang="en-US" dirty="0"/>
          </a:p>
        </p:txBody>
      </p:sp>
    </p:spTree>
    <p:extLst>
      <p:ext uri="{BB962C8B-B14F-4D97-AF65-F5344CB8AC3E}">
        <p14:creationId xmlns:p14="http://schemas.microsoft.com/office/powerpoint/2010/main" val="3260106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53778"/>
          </a:xfrm>
        </p:spPr>
        <p:txBody>
          <a:bodyPr>
            <a:normAutofit/>
          </a:bodyPr>
          <a:lstStyle/>
          <a:p>
            <a:r>
              <a:rPr lang="en-US" altLang="zh-CN" sz="3600" dirty="0" smtClean="0"/>
              <a:t>A2Benchmark/synthetic_2</a:t>
            </a:r>
            <a:endParaRPr lang="zh-CN" altLang="en-US" sz="3600"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6816" y="1018904"/>
            <a:ext cx="10178367" cy="5392111"/>
          </a:xfrm>
        </p:spPr>
      </p:pic>
    </p:spTree>
    <p:extLst>
      <p:ext uri="{BB962C8B-B14F-4D97-AF65-F5344CB8AC3E}">
        <p14:creationId xmlns:p14="http://schemas.microsoft.com/office/powerpoint/2010/main" val="1878797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A3 &amp; A4 Benchmark</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Synthetic dataset comprised varying noise and trends with three pre-specified </a:t>
            </a:r>
            <a:r>
              <a:rPr lang="en-US" altLang="zh-CN" dirty="0" err="1" smtClean="0"/>
              <a:t>seasonalities</a:t>
            </a:r>
            <a:r>
              <a:rPr lang="en-US" altLang="zh-CN" dirty="0" smtClean="0"/>
              <a:t>. A3 contains outliers while A4 contains both outliers and change-points.</a:t>
            </a:r>
          </a:p>
          <a:p>
            <a:r>
              <a:rPr lang="en-US" altLang="zh-CN" dirty="0" smtClean="0"/>
              <a:t>100</a:t>
            </a:r>
            <a:r>
              <a:rPr lang="zh-CN" altLang="en-US" dirty="0" smtClean="0"/>
              <a:t>个数据集</a:t>
            </a:r>
            <a:r>
              <a:rPr lang="en-US" altLang="zh-CN" dirty="0"/>
              <a:t> </a:t>
            </a:r>
            <a:r>
              <a:rPr lang="zh-CN" altLang="en-US" dirty="0"/>
              <a:t>每个数据集</a:t>
            </a:r>
            <a:r>
              <a:rPr lang="zh-CN" altLang="en-US" dirty="0" smtClean="0"/>
              <a:t>包含</a:t>
            </a:r>
            <a:r>
              <a:rPr lang="en-US" altLang="zh-CN" dirty="0"/>
              <a:t>8</a:t>
            </a:r>
            <a:r>
              <a:rPr lang="zh-CN" altLang="en-US" dirty="0" smtClean="0"/>
              <a:t>个变量</a:t>
            </a:r>
            <a:r>
              <a:rPr lang="en-US" altLang="zh-CN" dirty="0" smtClean="0"/>
              <a:t>:</a:t>
            </a:r>
          </a:p>
          <a:p>
            <a:pPr lvl="1"/>
            <a:r>
              <a:rPr lang="en-US" altLang="zh-CN" dirty="0" smtClean="0"/>
              <a:t>Timestamps(1-1680)</a:t>
            </a:r>
          </a:p>
          <a:p>
            <a:pPr lvl="1"/>
            <a:r>
              <a:rPr lang="en-US" altLang="zh-CN" dirty="0" smtClean="0"/>
              <a:t>Anomaly (Boolean 1:outlier)</a:t>
            </a:r>
          </a:p>
          <a:p>
            <a:pPr lvl="1"/>
            <a:r>
              <a:rPr lang="en-US" altLang="zh-CN" dirty="0" smtClean="0"/>
              <a:t>Change-points(Boolean 1:change-point)</a:t>
            </a:r>
          </a:p>
          <a:p>
            <a:pPr lvl="1"/>
            <a:r>
              <a:rPr lang="en-US" altLang="zh-CN" dirty="0" smtClean="0"/>
              <a:t>Trend</a:t>
            </a:r>
          </a:p>
          <a:p>
            <a:pPr lvl="1"/>
            <a:r>
              <a:rPr lang="en-US" altLang="zh-CN" dirty="0" smtClean="0"/>
              <a:t>Noise</a:t>
            </a:r>
          </a:p>
          <a:p>
            <a:pPr lvl="1"/>
            <a:r>
              <a:rPr lang="en-US" altLang="zh-CN" dirty="0" smtClean="0"/>
              <a:t>Seasonality1(the 12-hour seasonality)</a:t>
            </a:r>
          </a:p>
          <a:p>
            <a:pPr lvl="1"/>
            <a:r>
              <a:rPr lang="en-US" altLang="zh-CN" dirty="0" smtClean="0"/>
              <a:t>Seasonality2(the daily seasonality)</a:t>
            </a:r>
          </a:p>
          <a:p>
            <a:pPr lvl="1"/>
            <a:r>
              <a:rPr lang="en-US" altLang="zh-CN" dirty="0" smtClean="0"/>
              <a:t>Seasonality3(the weekly seasonality)</a:t>
            </a:r>
          </a:p>
        </p:txBody>
      </p:sp>
    </p:spTree>
    <p:extLst>
      <p:ext uri="{BB962C8B-B14F-4D97-AF65-F5344CB8AC3E}">
        <p14:creationId xmlns:p14="http://schemas.microsoft.com/office/powerpoint/2010/main" val="2394544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1372</TotalTime>
  <Words>1099</Words>
  <Application>Microsoft Macintosh PowerPoint</Application>
  <PresentationFormat>宽屏</PresentationFormat>
  <Paragraphs>138</Paragraphs>
  <Slides>28</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3" baseType="lpstr">
      <vt:lpstr>等线</vt:lpstr>
      <vt:lpstr>等线 Light</vt:lpstr>
      <vt:lpstr>Arial</vt:lpstr>
      <vt:lpstr>Office 主题​​</vt:lpstr>
      <vt:lpstr>Equation</vt:lpstr>
      <vt:lpstr>时间序列异常检测算法研究</vt:lpstr>
      <vt:lpstr>议程</vt:lpstr>
      <vt:lpstr>时间序列数据</vt:lpstr>
      <vt:lpstr>Yahoo Webscope S5数据集介绍</vt:lpstr>
      <vt:lpstr>A1Benchmark</vt:lpstr>
      <vt:lpstr>A1Benchmark/real_1</vt:lpstr>
      <vt:lpstr>A2Benchmark</vt:lpstr>
      <vt:lpstr>A2Benchmark/synthetic_2</vt:lpstr>
      <vt:lpstr>A3 &amp; A4 Benchmark</vt:lpstr>
      <vt:lpstr>A3Benchmark/A3Benchmark-TS3</vt:lpstr>
      <vt:lpstr>A4Benchmark/A4Benchmark-TS4</vt:lpstr>
      <vt:lpstr>相关论文</vt:lpstr>
      <vt:lpstr>Online Anomaly Detection on the Webscope S5 Dataset:A Comparative Study</vt:lpstr>
      <vt:lpstr>主要算法</vt:lpstr>
      <vt:lpstr>评价准则</vt:lpstr>
      <vt:lpstr>算法伪代码</vt:lpstr>
      <vt:lpstr>算法结果</vt:lpstr>
      <vt:lpstr>Generic and Scalable Framework for Automated Time-series Anomaly Detection</vt:lpstr>
      <vt:lpstr>Time Series Anomaly Detection for Trustworthy Services in Cloud Computing Systems</vt:lpstr>
      <vt:lpstr>Median-Difference Window Subseries Score for Contextual Anomaly on Time Series</vt:lpstr>
      <vt:lpstr>算法结果</vt:lpstr>
      <vt:lpstr>其他论文</vt:lpstr>
      <vt:lpstr>其他相关论文</vt:lpstr>
      <vt:lpstr>twitter算法在Yahoo数据集上的检测</vt:lpstr>
      <vt:lpstr>其他相关算法及数据集</vt:lpstr>
      <vt:lpstr>研究点思考</vt:lpstr>
      <vt:lpstr>下一步工作计划</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hwj</dc:creator>
  <cp:lastModifiedBy>Microsoft Office 用户</cp:lastModifiedBy>
  <cp:revision>78</cp:revision>
  <dcterms:created xsi:type="dcterms:W3CDTF">2017-10-29T02:15:08Z</dcterms:created>
  <dcterms:modified xsi:type="dcterms:W3CDTF">2017-11-17T04:03:47Z</dcterms:modified>
</cp:coreProperties>
</file>