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3" r:id="rId4"/>
    <p:sldId id="264" r:id="rId5"/>
    <p:sldId id="268" r:id="rId6"/>
    <p:sldId id="265" r:id="rId7"/>
    <p:sldId id="269" r:id="rId8"/>
    <p:sldId id="266" r:id="rId9"/>
    <p:sldId id="267" r:id="rId10"/>
    <p:sldId id="270" r:id="rId11"/>
    <p:sldId id="259" r:id="rId12"/>
    <p:sldId id="260" r:id="rId13"/>
    <p:sldId id="272" r:id="rId14"/>
    <p:sldId id="277" r:id="rId15"/>
    <p:sldId id="273" r:id="rId16"/>
    <p:sldId id="271" r:id="rId17"/>
    <p:sldId id="279" r:id="rId18"/>
    <p:sldId id="274" r:id="rId19"/>
    <p:sldId id="275" r:id="rId20"/>
    <p:sldId id="278" r:id="rId21"/>
    <p:sldId id="261" r:id="rId22"/>
    <p:sldId id="276" r:id="rId23"/>
    <p:sldId id="262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EC25-2FD7-431D-B35A-9B0E61E31568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4B9-0757-4554-88E3-3CD6DA2C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92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EC25-2FD7-431D-B35A-9B0E61E31568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4B9-0757-4554-88E3-3CD6DA2C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02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EC25-2FD7-431D-B35A-9B0E61E31568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4B9-0757-4554-88E3-3CD6DA2C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65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EC25-2FD7-431D-B35A-9B0E61E31568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4B9-0757-4554-88E3-3CD6DA2C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96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EC25-2FD7-431D-B35A-9B0E61E31568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4B9-0757-4554-88E3-3CD6DA2C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50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EC25-2FD7-431D-B35A-9B0E61E31568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4B9-0757-4554-88E3-3CD6DA2C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EC25-2FD7-431D-B35A-9B0E61E31568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4B9-0757-4554-88E3-3CD6DA2C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93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EC25-2FD7-431D-B35A-9B0E61E31568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4B9-0757-4554-88E3-3CD6DA2C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79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EC25-2FD7-431D-B35A-9B0E61E31568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4B9-0757-4554-88E3-3CD6DA2C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60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EC25-2FD7-431D-B35A-9B0E61E31568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4B9-0757-4554-88E3-3CD6DA2C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7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EC25-2FD7-431D-B35A-9B0E61E31568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4B9-0757-4554-88E3-3CD6DA2C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21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FEC25-2FD7-431D-B35A-9B0E61E31568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714B9-0757-4554-88E3-3CD6DA2C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3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scope.sandbox.yahoo.com/catalog.php?datatype=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Yahoo </a:t>
            </a:r>
            <a:r>
              <a:rPr lang="en-US" altLang="zh-CN" dirty="0" err="1" smtClean="0"/>
              <a:t>Webscope</a:t>
            </a:r>
            <a:r>
              <a:rPr lang="en-US" altLang="zh-CN" dirty="0" smtClean="0"/>
              <a:t> S5 </a:t>
            </a:r>
            <a:r>
              <a:rPr lang="zh-CN" altLang="en-US" dirty="0" smtClean="0"/>
              <a:t>数据集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异常检测算法调研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746912" y="428461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汇报</a:t>
            </a:r>
            <a:r>
              <a:rPr lang="zh-CN" altLang="en-US" sz="2800" dirty="0" smtClean="0"/>
              <a:t>人：霍文君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445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/>
          <a:lstStyle/>
          <a:p>
            <a:r>
              <a:rPr lang="en-US" altLang="zh-CN" sz="3600" dirty="0" smtClean="0">
                <a:solidFill>
                  <a:prstClr val="black"/>
                </a:solidFill>
              </a:rPr>
              <a:t>A4Benchmark/A4Benchmark-TS4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35" y="1058092"/>
            <a:ext cx="10515600" cy="5570764"/>
          </a:xfrm>
        </p:spPr>
      </p:pic>
    </p:spTree>
    <p:extLst>
      <p:ext uri="{BB962C8B-B14F-4D97-AF65-F5344CB8AC3E}">
        <p14:creationId xmlns:p14="http://schemas.microsoft.com/office/powerpoint/2010/main" val="32824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相关论文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Online Anomaly Detection on the </a:t>
            </a:r>
            <a:r>
              <a:rPr lang="en-US" altLang="zh-CN" dirty="0" err="1" smtClean="0"/>
              <a:t>Webscope</a:t>
            </a:r>
            <a:r>
              <a:rPr lang="en-US" altLang="zh-CN" dirty="0" smtClean="0"/>
              <a:t> S5 Dataset:</a:t>
            </a:r>
            <a:br>
              <a:rPr lang="en-US" altLang="zh-CN" dirty="0" smtClean="0"/>
            </a:br>
            <a:r>
              <a:rPr lang="en-US" altLang="zh-CN" dirty="0" smtClean="0"/>
              <a:t>A Comparative Study</a:t>
            </a:r>
          </a:p>
          <a:p>
            <a:r>
              <a:rPr lang="en-US" altLang="zh-CN" dirty="0" smtClean="0"/>
              <a:t>Generic and Scalable Framework for Automated Time-series Anomaly Detection</a:t>
            </a:r>
          </a:p>
          <a:p>
            <a:r>
              <a:rPr lang="en-US" altLang="zh-CN" dirty="0" smtClean="0"/>
              <a:t>Time Series Anomaly Detection for Trustworthy Services in Cloud Computing Systems</a:t>
            </a:r>
          </a:p>
          <a:p>
            <a:r>
              <a:rPr lang="en-US" altLang="zh-CN" dirty="0"/>
              <a:t>Median-Difference Window Subseries Score for Contextual Anomaly on Time Series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83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Online Anomaly Detection on the </a:t>
            </a:r>
            <a:r>
              <a:rPr lang="en-US" altLang="zh-CN" sz="3600" dirty="0" err="1" smtClean="0"/>
              <a:t>Webscope</a:t>
            </a:r>
            <a:r>
              <a:rPr lang="en-US" altLang="zh-CN" sz="3600" dirty="0" smtClean="0"/>
              <a:t> S5 </a:t>
            </a:r>
            <a:r>
              <a:rPr lang="en-US" altLang="zh-CN" sz="3600" dirty="0" err="1" smtClean="0"/>
              <a:t>Dataset:A</a:t>
            </a:r>
            <a:r>
              <a:rPr lang="en-US" altLang="zh-CN" sz="3600" dirty="0" smtClean="0"/>
              <a:t> Comparative Study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论文主要内容</a:t>
            </a:r>
            <a:endParaRPr lang="en-US" altLang="zh-CN" dirty="0" smtClean="0"/>
          </a:p>
          <a:p>
            <a:pPr lvl="1"/>
            <a:r>
              <a:rPr lang="zh-CN" altLang="en-US" dirty="0"/>
              <a:t>研究</a:t>
            </a:r>
            <a:r>
              <a:rPr lang="zh-CN" altLang="en-US" dirty="0" smtClean="0"/>
              <a:t>对象：在雅虎的四个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数据集中进行异常检测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主要贡献：提出了一种简单的在线异常检测的回归算法，使用五种异常检测算法对雅虎数据集进行异常检测并比较结果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改进点：预测正确率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2017 Evolving and Adaptive Intelligent Systems(EAIS)</a:t>
            </a:r>
          </a:p>
        </p:txBody>
      </p:sp>
    </p:spTree>
    <p:extLst>
      <p:ext uri="{BB962C8B-B14F-4D97-AF65-F5344CB8AC3E}">
        <p14:creationId xmlns:p14="http://schemas.microsoft.com/office/powerpoint/2010/main" val="9477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Offline Regression Anomaly Detection</a:t>
            </a:r>
          </a:p>
          <a:p>
            <a:pPr lvl="1"/>
            <a:r>
              <a:rPr lang="zh-CN" altLang="en-US" dirty="0" smtClean="0"/>
              <a:t>整个数据集划分为训练集和测试集，使用滑动窗口方法制造特征，在训练集中使用</a:t>
            </a:r>
            <a:r>
              <a:rPr lang="en-US" altLang="zh-CN" dirty="0" smtClean="0"/>
              <a:t>Lasso</a:t>
            </a:r>
            <a:r>
              <a:rPr lang="zh-CN" altLang="en-US" dirty="0" smtClean="0"/>
              <a:t>回归建模，求得模型在测试集上进行异常检测，主要思想是真实值偏离预测值较大的视为异常点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有点不足的是不能实时监测</a:t>
            </a:r>
            <a:endParaRPr lang="en-US" altLang="zh-CN" dirty="0" smtClean="0"/>
          </a:p>
          <a:p>
            <a:r>
              <a:rPr lang="en-US" altLang="zh-CN" dirty="0" smtClean="0"/>
              <a:t>Simple Online Regression </a:t>
            </a:r>
            <a:r>
              <a:rPr lang="en-US" altLang="zh-CN" dirty="0" err="1" smtClean="0"/>
              <a:t>Anamaly</a:t>
            </a:r>
            <a:r>
              <a:rPr lang="en-US" altLang="zh-CN" dirty="0" smtClean="0"/>
              <a:t> Detection</a:t>
            </a:r>
          </a:p>
          <a:p>
            <a:pPr lvl="1"/>
            <a:r>
              <a:rPr lang="zh-CN" altLang="en-US" dirty="0" smtClean="0"/>
              <a:t>使用了一种递归算法在数据更新的同时进行模型更新，同时对数据进行异常检测，这种算法优势不仅可以实时检测同时模型也在更新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16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评价准则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001200"/>
              </p:ext>
            </p:extLst>
          </p:nvPr>
        </p:nvGraphicFramePr>
        <p:xfrm>
          <a:off x="1375028" y="1690688"/>
          <a:ext cx="8710749" cy="179278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03583">
                  <a:extLst>
                    <a:ext uri="{9D8B030D-6E8A-4147-A177-3AD203B41FA5}">
                      <a16:colId xmlns:a16="http://schemas.microsoft.com/office/drawing/2014/main" val="1803735457"/>
                    </a:ext>
                  </a:extLst>
                </a:gridCol>
                <a:gridCol w="2903583">
                  <a:extLst>
                    <a:ext uri="{9D8B030D-6E8A-4147-A177-3AD203B41FA5}">
                      <a16:colId xmlns:a16="http://schemas.microsoft.com/office/drawing/2014/main" val="3719387969"/>
                    </a:ext>
                  </a:extLst>
                </a:gridCol>
                <a:gridCol w="2903583">
                  <a:extLst>
                    <a:ext uri="{9D8B030D-6E8A-4147-A177-3AD203B41FA5}">
                      <a16:colId xmlns:a16="http://schemas.microsoft.com/office/drawing/2014/main" val="2012639781"/>
                    </a:ext>
                  </a:extLst>
                </a:gridCol>
              </a:tblGrid>
              <a:tr h="8191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              Predicted</a:t>
                      </a:r>
                    </a:p>
                    <a:p>
                      <a:r>
                        <a:rPr lang="en-US" altLang="zh-CN" dirty="0" smtClean="0"/>
                        <a:t>Actual</a:t>
                      </a:r>
                      <a:endParaRPr lang="zh-CN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Positive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Negative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359556"/>
                  </a:ext>
                </a:extLst>
              </a:tr>
              <a:tr h="4868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Positive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 Positive(TP)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 Negative(FN)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296451"/>
                  </a:ext>
                </a:extLst>
              </a:tr>
              <a:tr h="4868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Negative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 Positive(FP)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 Negative(TN)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952270"/>
                  </a:ext>
                </a:extLst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445622"/>
              </p:ext>
            </p:extLst>
          </p:nvPr>
        </p:nvGraphicFramePr>
        <p:xfrm>
          <a:off x="1375028" y="4267155"/>
          <a:ext cx="2224670" cy="749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Equation" r:id="rId3" imgW="1168200" imgH="393480" progId="Equation.DSMT4">
                  <p:embed/>
                </p:oleObj>
              </mc:Choice>
              <mc:Fallback>
                <p:oleObj name="Equation" r:id="rId3" imgW="1168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5028" y="4267155"/>
                        <a:ext cx="2224670" cy="749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311593"/>
              </p:ext>
            </p:extLst>
          </p:nvPr>
        </p:nvGraphicFramePr>
        <p:xfrm>
          <a:off x="4811397" y="4267155"/>
          <a:ext cx="1838010" cy="739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5" imgW="977760" imgH="393480" progId="Equation.DSMT4">
                  <p:embed/>
                </p:oleObj>
              </mc:Choice>
              <mc:Fallback>
                <p:oleObj name="Equation" r:id="rId5" imgW="977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11397" y="4267155"/>
                        <a:ext cx="1838010" cy="739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000401"/>
              </p:ext>
            </p:extLst>
          </p:nvPr>
        </p:nvGraphicFramePr>
        <p:xfrm>
          <a:off x="7281471" y="4241665"/>
          <a:ext cx="2804306" cy="790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7" imgW="1485720" imgH="419040" progId="Equation.DSMT4">
                  <p:embed/>
                </p:oleObj>
              </mc:Choice>
              <mc:Fallback>
                <p:oleObj name="Equation" r:id="rId7" imgW="14857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81471" y="4241665"/>
                        <a:ext cx="2804306" cy="790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262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算法结果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20" y="1472927"/>
            <a:ext cx="9279559" cy="5116957"/>
          </a:xfrm>
        </p:spPr>
      </p:pic>
      <p:sp>
        <p:nvSpPr>
          <p:cNvPr id="6" name="椭圆 5"/>
          <p:cNvSpPr/>
          <p:nvPr/>
        </p:nvSpPr>
        <p:spPr>
          <a:xfrm>
            <a:off x="5289452" y="4445391"/>
            <a:ext cx="1069145" cy="2672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00232" y="4445391"/>
            <a:ext cx="1069145" cy="2672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811458" y="4468838"/>
            <a:ext cx="1069145" cy="2672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122684" y="4482905"/>
            <a:ext cx="1069145" cy="2672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0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Generic and Scalable Framework for Automated Time-series Anomaly Detection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论文主要内容</a:t>
            </a:r>
            <a:endParaRPr lang="en-US" altLang="zh-CN" dirty="0" smtClean="0"/>
          </a:p>
          <a:p>
            <a:pPr lvl="1"/>
            <a:r>
              <a:rPr lang="zh-CN" altLang="en-US" dirty="0"/>
              <a:t>研究</a:t>
            </a:r>
            <a:r>
              <a:rPr lang="zh-CN" altLang="en-US" dirty="0" smtClean="0"/>
              <a:t>对象：时间序列中的异常检测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主要贡献：雅虎公司实现的一套异常检测系统</a:t>
            </a:r>
            <a:r>
              <a:rPr lang="en-US" altLang="zh-CN" dirty="0" smtClean="0"/>
              <a:t>:Extensible Generic Anomaly Detection System(EGADS)</a:t>
            </a:r>
          </a:p>
          <a:p>
            <a:pPr lvl="1"/>
            <a:r>
              <a:rPr lang="zh-CN" altLang="en-US" dirty="0" smtClean="0"/>
              <a:t>源码：</a:t>
            </a:r>
            <a:r>
              <a:rPr lang="en-US" altLang="zh-CN" dirty="0" smtClean="0"/>
              <a:t>https://github.com/yahoo/egads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3310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EGADS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TMM(the time-series modeling module)</a:t>
            </a:r>
          </a:p>
          <a:p>
            <a:r>
              <a:rPr lang="en-US" altLang="zh-CN" dirty="0" smtClean="0"/>
              <a:t>ADM(the anomaly detection module)</a:t>
            </a:r>
          </a:p>
          <a:p>
            <a:pPr lvl="1"/>
            <a:r>
              <a:rPr lang="en-US" altLang="zh-CN" dirty="0" smtClean="0"/>
              <a:t>Outlier detection</a:t>
            </a:r>
          </a:p>
          <a:p>
            <a:pPr lvl="1"/>
            <a:r>
              <a:rPr lang="en-US" altLang="zh-CN" dirty="0" smtClean="0"/>
              <a:t>Change-points detection</a:t>
            </a:r>
          </a:p>
          <a:p>
            <a:pPr lvl="1"/>
            <a:r>
              <a:rPr lang="en-US" altLang="zh-CN" dirty="0" smtClean="0"/>
              <a:t>Detecting anomaly time-series</a:t>
            </a:r>
          </a:p>
          <a:p>
            <a:r>
              <a:rPr lang="en-US" altLang="zh-CN" dirty="0" smtClean="0"/>
              <a:t>AM(the alerting module)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42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Time Series Anomaly Detection for Trustworthy Services in Cloud Computing Systems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论文主要内容</a:t>
            </a:r>
            <a:endParaRPr lang="en-US" altLang="zh-CN" dirty="0" smtClean="0"/>
          </a:p>
          <a:p>
            <a:pPr lvl="1"/>
            <a:r>
              <a:rPr lang="zh-CN" altLang="en-US" dirty="0"/>
              <a:t>研究</a:t>
            </a:r>
            <a:r>
              <a:rPr lang="zh-CN" altLang="en-US" dirty="0" smtClean="0"/>
              <a:t>对象：针对</a:t>
            </a:r>
            <a:r>
              <a:rPr lang="en-US" altLang="zh-CN" dirty="0" smtClean="0"/>
              <a:t>A1Benchmark</a:t>
            </a:r>
            <a:r>
              <a:rPr lang="zh-CN" altLang="en-US" dirty="0" smtClean="0"/>
              <a:t>数据集中的异常检测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主要贡献：</a:t>
            </a:r>
            <a:r>
              <a:rPr lang="zh-CN" altLang="en-US" dirty="0"/>
              <a:t>在</a:t>
            </a:r>
            <a:r>
              <a:rPr lang="zh-CN" altLang="en-US" dirty="0" smtClean="0"/>
              <a:t>支持向量数据域描述算法</a:t>
            </a:r>
            <a:r>
              <a:rPr lang="en-US" altLang="zh-CN" dirty="0" smtClean="0"/>
              <a:t>(SVDD)</a:t>
            </a:r>
            <a:r>
              <a:rPr lang="zh-CN" altLang="en-US" dirty="0" smtClean="0"/>
              <a:t>的基础上进行了改进，</a:t>
            </a:r>
            <a:r>
              <a:rPr lang="zh-CN" altLang="en-US" dirty="0"/>
              <a:t>提出</a:t>
            </a:r>
            <a:r>
              <a:rPr lang="zh-CN" altLang="en-US" dirty="0" smtClean="0"/>
              <a:t>了</a:t>
            </a:r>
            <a:r>
              <a:rPr lang="en-US" altLang="zh-CN" dirty="0" smtClean="0"/>
              <a:t>Relaxing Linear Programming Support Vector Data Description</a:t>
            </a:r>
            <a:r>
              <a:rPr lang="zh-CN" altLang="en-US" dirty="0" smtClean="0"/>
              <a:t>算法，使用多种算法对</a:t>
            </a:r>
            <a:r>
              <a:rPr lang="en-US" altLang="zh-CN" dirty="0" smtClean="0"/>
              <a:t>A1Benchmark</a:t>
            </a:r>
            <a:r>
              <a:rPr lang="zh-CN" altLang="en-US" dirty="0" smtClean="0"/>
              <a:t>数据集进行异常检测并比较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改进点：只给出了每一个数据集中各种算法的比较结果，并未给出整个数据集上算法表现的平均结果，因此我无法和其他论文比较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TRANSACTION ON BIG DATA 2017</a:t>
            </a:r>
          </a:p>
        </p:txBody>
      </p:sp>
    </p:spTree>
    <p:extLst>
      <p:ext uri="{BB962C8B-B14F-4D97-AF65-F5344CB8AC3E}">
        <p14:creationId xmlns:p14="http://schemas.microsoft.com/office/powerpoint/2010/main" val="324696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Median-Difference Window Subseries Score for Contextual Anomaly on Time Series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论文主要内容</a:t>
            </a:r>
            <a:endParaRPr lang="en-US" altLang="zh-CN" dirty="0" smtClean="0"/>
          </a:p>
          <a:p>
            <a:pPr lvl="1"/>
            <a:r>
              <a:rPr lang="zh-CN" altLang="en-US" dirty="0"/>
              <a:t>研究</a:t>
            </a:r>
            <a:r>
              <a:rPr lang="zh-CN" altLang="en-US" dirty="0" smtClean="0"/>
              <a:t>对象：实验针对</a:t>
            </a:r>
            <a:r>
              <a:rPr lang="en-US" altLang="zh-CN" dirty="0" smtClean="0"/>
              <a:t>A2Benchmark</a:t>
            </a:r>
            <a:r>
              <a:rPr lang="zh-CN" altLang="en-US" dirty="0" smtClean="0"/>
              <a:t>数据集中的异常检测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主要贡献：</a:t>
            </a:r>
            <a:r>
              <a:rPr lang="zh-CN" altLang="en-US" dirty="0"/>
              <a:t>提出</a:t>
            </a:r>
            <a:r>
              <a:rPr lang="zh-CN" altLang="en-US" dirty="0" smtClean="0"/>
              <a:t>了一种创新的异常检测算法，算法的主要思想是使用滑动窗口，计算滑动窗口中心点与该窗口中的中位数的差异性，作为中心点的差异性度量值，度量值偏离中心较大，视为异常点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改进点：</a:t>
            </a:r>
            <a:r>
              <a:rPr lang="zh-CN" altLang="en-US" dirty="0"/>
              <a:t>该</a:t>
            </a:r>
            <a:r>
              <a:rPr lang="zh-CN" altLang="en-US" dirty="0" smtClean="0"/>
              <a:t>算法在</a:t>
            </a:r>
            <a:r>
              <a:rPr lang="en-US" altLang="zh-CN" dirty="0" smtClean="0"/>
              <a:t>A2Benchmark</a:t>
            </a:r>
            <a:r>
              <a:rPr lang="zh-CN" altLang="en-US" dirty="0" smtClean="0"/>
              <a:t>数据集上效果较好，没有在其他数据集上做实验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IC-ICTES</a:t>
            </a:r>
          </a:p>
        </p:txBody>
      </p:sp>
    </p:spTree>
    <p:extLst>
      <p:ext uri="{BB962C8B-B14F-4D97-AF65-F5344CB8AC3E}">
        <p14:creationId xmlns:p14="http://schemas.microsoft.com/office/powerpoint/2010/main" val="18603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Yahoo </a:t>
            </a:r>
            <a:r>
              <a:rPr lang="en-US" altLang="zh-CN" dirty="0" err="1" smtClean="0"/>
              <a:t>Webscope</a:t>
            </a:r>
            <a:r>
              <a:rPr lang="en-US" altLang="zh-CN" dirty="0" smtClean="0"/>
              <a:t> S5</a:t>
            </a:r>
            <a:r>
              <a:rPr lang="zh-CN" altLang="en-US" dirty="0" smtClean="0"/>
              <a:t>数据集介绍</a:t>
            </a:r>
            <a:endParaRPr lang="en-US" altLang="zh-CN" dirty="0" smtClean="0"/>
          </a:p>
          <a:p>
            <a:r>
              <a:rPr lang="zh-CN" altLang="en-US" dirty="0"/>
              <a:t>相关</a:t>
            </a:r>
            <a:r>
              <a:rPr lang="zh-CN" altLang="en-US" dirty="0" smtClean="0"/>
              <a:t>论文分享</a:t>
            </a:r>
            <a:endParaRPr lang="en-US" altLang="zh-CN" dirty="0" smtClean="0"/>
          </a:p>
          <a:p>
            <a:r>
              <a:rPr lang="zh-CN" altLang="en-US" dirty="0"/>
              <a:t>研究</a:t>
            </a:r>
            <a:r>
              <a:rPr lang="zh-CN" altLang="en-US" dirty="0" smtClean="0"/>
              <a:t>点思考</a:t>
            </a:r>
            <a:endParaRPr lang="en-US" altLang="zh-CN" dirty="0" smtClean="0"/>
          </a:p>
          <a:p>
            <a:r>
              <a:rPr lang="zh-CN" altLang="en-US" dirty="0" smtClean="0"/>
              <a:t>下一步工作计划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91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算法结果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99" y="1786436"/>
            <a:ext cx="10049001" cy="4563219"/>
          </a:xfrm>
        </p:spPr>
      </p:pic>
    </p:spTree>
    <p:extLst>
      <p:ext uri="{BB962C8B-B14F-4D97-AF65-F5344CB8AC3E}">
        <p14:creationId xmlns:p14="http://schemas.microsoft.com/office/powerpoint/2010/main" val="291927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其他论文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Echo-State Conditional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for Anomaly Detection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echo-state networks</a:t>
            </a:r>
            <a:r>
              <a:rPr lang="zh-CN" altLang="en-US" dirty="0" smtClean="0"/>
              <a:t>进行训练，具体的算法应该是神经网络？在三个数据集上进行异常检测，其中包括</a:t>
            </a:r>
            <a:r>
              <a:rPr lang="en-US" altLang="zh-CN" dirty="0" smtClean="0"/>
              <a:t>A1Benchmark</a:t>
            </a:r>
            <a:r>
              <a:rPr lang="zh-CN" altLang="en-US" dirty="0" smtClean="0"/>
              <a:t>数据集，其中</a:t>
            </a:r>
            <a:r>
              <a:rPr lang="en-US" altLang="zh-CN" dirty="0" smtClean="0"/>
              <a:t>F1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Precision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Recall</a:t>
            </a:r>
            <a:r>
              <a:rPr lang="zh-CN" altLang="en-US" dirty="0" smtClean="0"/>
              <a:t>都在</a:t>
            </a:r>
            <a:r>
              <a:rPr lang="en-US" altLang="zh-CN" dirty="0" smtClean="0"/>
              <a:t>0.6</a:t>
            </a:r>
            <a:r>
              <a:rPr lang="zh-CN" altLang="en-US" dirty="0" smtClean="0"/>
              <a:t>以下</a:t>
            </a:r>
            <a:endParaRPr lang="en-US" altLang="zh-CN" dirty="0" smtClean="0"/>
          </a:p>
          <a:p>
            <a:r>
              <a:rPr lang="en-US" altLang="zh-CN" dirty="0" smtClean="0"/>
              <a:t>Large-Scale Unusual Time Series Detection</a:t>
            </a:r>
          </a:p>
          <a:p>
            <a:pPr lvl="1"/>
            <a:r>
              <a:rPr lang="zh-CN" altLang="en-US" dirty="0" smtClean="0"/>
              <a:t>论文主要研究的是在一组时间序列数据集中找出异常的时间序列，具体算法是计算每一个数据集的各种特征（均值、方差、趋势、季节性等）并作主成分分析，选前两个主成分使用算法         进行异常序列检测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728604"/>
              </p:ext>
            </p:extLst>
          </p:nvPr>
        </p:nvGraphicFramePr>
        <p:xfrm>
          <a:off x="7386499" y="4945108"/>
          <a:ext cx="820103" cy="28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3" imgW="520560" imgH="177480" progId="Equation.DSMT4">
                  <p:embed/>
                </p:oleObj>
              </mc:Choice>
              <mc:Fallback>
                <p:oleObj name="Equation" r:id="rId3" imgW="520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6499" y="4945108"/>
                        <a:ext cx="820103" cy="280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32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研究点思考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可以改进的地方</a:t>
            </a:r>
            <a:endParaRPr lang="en-US" altLang="zh-CN" dirty="0" smtClean="0"/>
          </a:p>
          <a:p>
            <a:pPr lvl="1"/>
            <a:r>
              <a:rPr lang="zh-CN" altLang="en-US" dirty="0"/>
              <a:t>预测</a:t>
            </a:r>
            <a:r>
              <a:rPr lang="zh-CN" altLang="en-US" dirty="0" smtClean="0"/>
              <a:t>正确率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算法应用在其他数据集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算法改进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结合实验室情况构造时间序列异常检测框架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67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下一步工作计划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针对该数据集实现论文中的相关算法</a:t>
            </a:r>
            <a:endParaRPr lang="en-US" altLang="zh-CN" dirty="0" smtClean="0"/>
          </a:p>
          <a:p>
            <a:r>
              <a:rPr lang="zh-CN" altLang="en-US" dirty="0" smtClean="0"/>
              <a:t>继续查阅相关算法的论文</a:t>
            </a:r>
            <a:endParaRPr lang="en-US" altLang="zh-CN" dirty="0"/>
          </a:p>
          <a:p>
            <a:pPr lvl="1"/>
            <a:r>
              <a:rPr lang="en-US" altLang="zh-CN" dirty="0" smtClean="0"/>
              <a:t>S5</a:t>
            </a:r>
            <a:r>
              <a:rPr lang="zh-CN" altLang="en-US" dirty="0" smtClean="0"/>
              <a:t>数据集相关论文及算法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其他领域异常检测算法的相关论文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11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3593" y="2664187"/>
            <a:ext cx="3772989" cy="1325563"/>
          </a:xfrm>
        </p:spPr>
        <p:txBody>
          <a:bodyPr>
            <a:noAutofit/>
          </a:bodyPr>
          <a:lstStyle/>
          <a:p>
            <a:r>
              <a:rPr lang="en-US" altLang="zh-CN" sz="6600" dirty="0" smtClean="0"/>
              <a:t>The end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1820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S5</a:t>
            </a:r>
            <a:r>
              <a:rPr lang="zh-CN" altLang="en-US" dirty="0" smtClean="0"/>
              <a:t>数据集介绍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链接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webscope.sandbox.yahoo.com/catalog.php?datatype=s</a:t>
            </a:r>
            <a:endParaRPr lang="en-US" altLang="zh-CN" dirty="0"/>
          </a:p>
          <a:p>
            <a:r>
              <a:rPr lang="zh-CN" altLang="en-US" dirty="0"/>
              <a:t>四</a:t>
            </a:r>
            <a:r>
              <a:rPr lang="zh-CN" altLang="en-US" dirty="0" smtClean="0"/>
              <a:t>个子文件夹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A1Benchmark: real production traffic (anomalies marked by humans)</a:t>
            </a:r>
          </a:p>
          <a:p>
            <a:pPr lvl="1"/>
            <a:r>
              <a:rPr lang="en-US" altLang="zh-CN" dirty="0" smtClean="0"/>
              <a:t>A2Benchmark: synthetic time-series (outliers inserted)</a:t>
            </a:r>
          </a:p>
          <a:p>
            <a:pPr lvl="1"/>
            <a:r>
              <a:rPr lang="en-US" altLang="zh-CN" dirty="0" smtClean="0"/>
              <a:t>A3Benchmark: synthetic time-series (outliers inserted)</a:t>
            </a:r>
          </a:p>
          <a:p>
            <a:pPr lvl="1"/>
            <a:r>
              <a:rPr lang="en-US" altLang="zh-CN" dirty="0" smtClean="0"/>
              <a:t>A4Benchmark: synthetic time-series (outliers &amp; change-points inserted)</a:t>
            </a:r>
          </a:p>
        </p:txBody>
      </p:sp>
    </p:spTree>
    <p:extLst>
      <p:ext uri="{BB962C8B-B14F-4D97-AF65-F5344CB8AC3E}">
        <p14:creationId xmlns:p14="http://schemas.microsoft.com/office/powerpoint/2010/main" val="347091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A1Benchmark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Real datasets comprised of Yahoo Membership Login data tracking the aggregate status of user logins to the Yahoo network</a:t>
            </a:r>
          </a:p>
          <a:p>
            <a:r>
              <a:rPr lang="en-US" altLang="zh-CN" dirty="0" smtClean="0"/>
              <a:t>67</a:t>
            </a:r>
            <a:r>
              <a:rPr lang="zh-CN" altLang="en-US" dirty="0" smtClean="0"/>
              <a:t>个数据集</a:t>
            </a:r>
            <a:r>
              <a:rPr lang="en-US" altLang="zh-CN" dirty="0"/>
              <a:t> </a:t>
            </a:r>
            <a:r>
              <a:rPr lang="zh-CN" altLang="en-US" dirty="0"/>
              <a:t>每个数据集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个变量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timestamp(1-1461,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1461</a:t>
            </a:r>
            <a:r>
              <a:rPr lang="zh-CN" altLang="en-US" dirty="0" smtClean="0"/>
              <a:t>个小时</a:t>
            </a:r>
            <a:r>
              <a:rPr lang="en-US" altLang="zh-CN" dirty="0" smtClean="0"/>
              <a:t>) </a:t>
            </a:r>
          </a:p>
          <a:p>
            <a:pPr lvl="1"/>
            <a:r>
              <a:rPr lang="en-US" altLang="zh-CN" dirty="0" smtClean="0"/>
              <a:t>value </a:t>
            </a:r>
          </a:p>
          <a:p>
            <a:pPr lvl="1"/>
            <a:r>
              <a:rPr lang="en-US" altLang="zh-CN" dirty="0" err="1" smtClean="0"/>
              <a:t>is_anomaly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6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A1Benchmark/real_1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41" y="1097280"/>
            <a:ext cx="10455118" cy="5538724"/>
          </a:xfrm>
        </p:spPr>
      </p:pic>
    </p:spTree>
    <p:extLst>
      <p:ext uri="{BB962C8B-B14F-4D97-AF65-F5344CB8AC3E}">
        <p14:creationId xmlns:p14="http://schemas.microsoft.com/office/powerpoint/2010/main" val="33887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A2Benchmark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Synthetic dataset containing time-series with random seasonality, trend and noise. The outliers are inserted at random positions</a:t>
            </a:r>
          </a:p>
          <a:p>
            <a:r>
              <a:rPr lang="en-US" altLang="zh-CN" dirty="0" smtClean="0"/>
              <a:t>100</a:t>
            </a:r>
            <a:r>
              <a:rPr lang="zh-CN" altLang="en-US" dirty="0" smtClean="0"/>
              <a:t>个数据集</a:t>
            </a:r>
            <a:r>
              <a:rPr lang="en-US" altLang="zh-CN" dirty="0"/>
              <a:t> </a:t>
            </a:r>
            <a:r>
              <a:rPr lang="zh-CN" altLang="en-US" dirty="0"/>
              <a:t>每个数据集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个变量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timestamp(UNIX</a:t>
            </a:r>
            <a:r>
              <a:rPr lang="zh-CN" altLang="en-US" dirty="0" smtClean="0"/>
              <a:t>时间戳</a:t>
            </a:r>
            <a:r>
              <a:rPr lang="en-US" altLang="zh-CN" dirty="0" smtClean="0"/>
              <a:t>,1421</a:t>
            </a:r>
            <a:r>
              <a:rPr lang="zh-CN" altLang="en-US" dirty="0" smtClean="0"/>
              <a:t>个小时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Value</a:t>
            </a:r>
          </a:p>
          <a:p>
            <a:pPr lvl="1"/>
            <a:r>
              <a:rPr lang="en-US" altLang="zh-CN" dirty="0" err="1" smtClean="0"/>
              <a:t>is_anomaly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1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A2Benchmark/synthetic_2</a:t>
            </a:r>
            <a:endParaRPr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16" y="1018904"/>
            <a:ext cx="10178367" cy="5392111"/>
          </a:xfrm>
        </p:spPr>
      </p:pic>
    </p:spTree>
    <p:extLst>
      <p:ext uri="{BB962C8B-B14F-4D97-AF65-F5344CB8AC3E}">
        <p14:creationId xmlns:p14="http://schemas.microsoft.com/office/powerpoint/2010/main" val="18787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A3 &amp; A4 Benchmark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Synthetic dataset comprised varying noise and trends with three pre-specified </a:t>
            </a:r>
            <a:r>
              <a:rPr lang="en-US" altLang="zh-CN" dirty="0" err="1" smtClean="0"/>
              <a:t>seasonalities</a:t>
            </a:r>
            <a:r>
              <a:rPr lang="en-US" altLang="zh-CN" dirty="0" smtClean="0"/>
              <a:t>. A3 contains outliers while A4 contains both outliers and change-points.</a:t>
            </a:r>
          </a:p>
          <a:p>
            <a:r>
              <a:rPr lang="en-US" altLang="zh-CN" dirty="0" smtClean="0"/>
              <a:t>100</a:t>
            </a:r>
            <a:r>
              <a:rPr lang="zh-CN" altLang="en-US" dirty="0" smtClean="0"/>
              <a:t>个数据集</a:t>
            </a:r>
            <a:r>
              <a:rPr lang="en-US" altLang="zh-CN" dirty="0"/>
              <a:t> </a:t>
            </a:r>
            <a:r>
              <a:rPr lang="zh-CN" altLang="en-US" dirty="0"/>
              <a:t>每个数据集</a:t>
            </a:r>
            <a:r>
              <a:rPr lang="zh-CN" altLang="en-US" dirty="0" smtClean="0"/>
              <a:t>包含</a:t>
            </a:r>
            <a:r>
              <a:rPr lang="en-US" altLang="zh-CN" dirty="0"/>
              <a:t>8</a:t>
            </a:r>
            <a:r>
              <a:rPr lang="zh-CN" altLang="en-US" dirty="0" smtClean="0"/>
              <a:t>个变量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Timestamps(1-1680)</a:t>
            </a:r>
          </a:p>
          <a:p>
            <a:pPr lvl="1"/>
            <a:r>
              <a:rPr lang="en-US" altLang="zh-CN" dirty="0" smtClean="0"/>
              <a:t>Anomaly (Boolean 1:outlier)</a:t>
            </a:r>
          </a:p>
          <a:p>
            <a:pPr lvl="1"/>
            <a:r>
              <a:rPr lang="en-US" altLang="zh-CN" dirty="0" smtClean="0"/>
              <a:t>Change-points(Boolean 1:change-point)</a:t>
            </a:r>
          </a:p>
          <a:p>
            <a:pPr lvl="1"/>
            <a:r>
              <a:rPr lang="en-US" altLang="zh-CN" dirty="0" smtClean="0"/>
              <a:t>Trend</a:t>
            </a:r>
          </a:p>
          <a:p>
            <a:pPr lvl="1"/>
            <a:r>
              <a:rPr lang="en-US" altLang="zh-CN" dirty="0" smtClean="0"/>
              <a:t>Noise</a:t>
            </a:r>
          </a:p>
          <a:p>
            <a:pPr lvl="1"/>
            <a:r>
              <a:rPr lang="en-US" altLang="zh-CN" dirty="0" smtClean="0"/>
              <a:t>Seasonality1(the 12-hour seasonality)</a:t>
            </a:r>
          </a:p>
          <a:p>
            <a:pPr lvl="1"/>
            <a:r>
              <a:rPr lang="en-US" altLang="zh-CN" dirty="0" smtClean="0"/>
              <a:t>Seasonality2(the daily seasonality)</a:t>
            </a:r>
          </a:p>
          <a:p>
            <a:pPr lvl="1"/>
            <a:r>
              <a:rPr lang="en-US" altLang="zh-CN" dirty="0" smtClean="0"/>
              <a:t>Seasonality3(the weekly seasonality)</a:t>
            </a:r>
          </a:p>
        </p:txBody>
      </p:sp>
    </p:spTree>
    <p:extLst>
      <p:ext uri="{BB962C8B-B14F-4D97-AF65-F5344CB8AC3E}">
        <p14:creationId xmlns:p14="http://schemas.microsoft.com/office/powerpoint/2010/main" val="23945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52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A3Benchmark/A3Benchmark-TS3</a:t>
            </a:r>
            <a:endParaRPr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3" y="1156075"/>
            <a:ext cx="10281853" cy="5446934"/>
          </a:xfrm>
        </p:spPr>
      </p:pic>
    </p:spTree>
    <p:extLst>
      <p:ext uri="{BB962C8B-B14F-4D97-AF65-F5344CB8AC3E}">
        <p14:creationId xmlns:p14="http://schemas.microsoft.com/office/powerpoint/2010/main" val="32428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</TotalTime>
  <Words>882</Words>
  <Application>Microsoft Office PowerPoint</Application>
  <PresentationFormat>宽屏</PresentationFormat>
  <Paragraphs>114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Equation</vt:lpstr>
      <vt:lpstr>Yahoo Webscope S5 数据集 异常检测算法调研</vt:lpstr>
      <vt:lpstr>议程</vt:lpstr>
      <vt:lpstr>S5数据集介绍</vt:lpstr>
      <vt:lpstr>A1Benchmark</vt:lpstr>
      <vt:lpstr>A1Benchmark/real_1</vt:lpstr>
      <vt:lpstr>A2Benchmark</vt:lpstr>
      <vt:lpstr>A2Benchmark/synthetic_2</vt:lpstr>
      <vt:lpstr>A3 &amp; A4 Benchmark</vt:lpstr>
      <vt:lpstr>A3Benchmark/A3Benchmark-TS3</vt:lpstr>
      <vt:lpstr>A4Benchmark/A4Benchmark-TS4</vt:lpstr>
      <vt:lpstr>相关论文</vt:lpstr>
      <vt:lpstr>Online Anomaly Detection on the Webscope S5 Dataset:A Comparative Study</vt:lpstr>
      <vt:lpstr>主要算法</vt:lpstr>
      <vt:lpstr>评价准则</vt:lpstr>
      <vt:lpstr>算法结果</vt:lpstr>
      <vt:lpstr>Generic and Scalable Framework for Automated Time-series Anomaly Detection</vt:lpstr>
      <vt:lpstr>EGADS</vt:lpstr>
      <vt:lpstr>Time Series Anomaly Detection for Trustworthy Services in Cloud Computing Systems</vt:lpstr>
      <vt:lpstr>Median-Difference Window Subseries Score for Contextual Anomaly on Time Series</vt:lpstr>
      <vt:lpstr>算法结果</vt:lpstr>
      <vt:lpstr>其他论文</vt:lpstr>
      <vt:lpstr>研究点思考</vt:lpstr>
      <vt:lpstr>下一步工作计划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hwj</dc:creator>
  <cp:lastModifiedBy>hwj</cp:lastModifiedBy>
  <cp:revision>42</cp:revision>
  <dcterms:created xsi:type="dcterms:W3CDTF">2017-10-29T02:15:08Z</dcterms:created>
  <dcterms:modified xsi:type="dcterms:W3CDTF">2017-11-02T02:45:34Z</dcterms:modified>
</cp:coreProperties>
</file>