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0" r:id="rId2"/>
    <p:sldId id="265" r:id="rId3"/>
    <p:sldId id="269" r:id="rId4"/>
    <p:sldId id="268" r:id="rId5"/>
    <p:sldId id="270" r:id="rId6"/>
    <p:sldId id="267" r:id="rId7"/>
    <p:sldId id="283" r:id="rId8"/>
    <p:sldId id="274" r:id="rId9"/>
    <p:sldId id="275" r:id="rId10"/>
    <p:sldId id="284" r:id="rId11"/>
    <p:sldId id="276" r:id="rId12"/>
    <p:sldId id="273" r:id="rId13"/>
    <p:sldId id="277" r:id="rId14"/>
    <p:sldId id="278" r:id="rId15"/>
    <p:sldId id="279" r:id="rId16"/>
    <p:sldId id="271" r:id="rId17"/>
    <p:sldId id="280" r:id="rId18"/>
    <p:sldId id="281" r:id="rId19"/>
    <p:sldId id="272" r:id="rId20"/>
    <p:sldId id="286" r:id="rId21"/>
    <p:sldId id="285" r:id="rId22"/>
    <p:sldId id="287" r:id="rId23"/>
    <p:sldId id="282"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53A7"/>
    <a:srgbClr val="4472C4"/>
    <a:srgbClr val="375DA1"/>
    <a:srgbClr val="A7B5DB"/>
    <a:srgbClr val="DD4E4A"/>
    <a:srgbClr val="6E0F6D"/>
    <a:srgbClr val="006766"/>
    <a:srgbClr val="002855"/>
    <a:srgbClr val="E6E6E6"/>
    <a:srgbClr val="995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31" autoAdjust="0"/>
    <p:restoredTop sz="95052" autoAdjust="0"/>
  </p:normalViewPr>
  <p:slideViewPr>
    <p:cSldViewPr>
      <p:cViewPr varScale="1">
        <p:scale>
          <a:sx n="110" d="100"/>
          <a:sy n="110" d="100"/>
        </p:scale>
        <p:origin x="792" y="168"/>
      </p:cViewPr>
      <p:guideLst/>
    </p:cSldViewPr>
  </p:slideViewPr>
  <p:notesTextViewPr>
    <p:cViewPr>
      <p:scale>
        <a:sx n="1" d="1"/>
        <a:sy n="1" d="1"/>
      </p:scale>
      <p:origin x="0" y="0"/>
    </p:cViewPr>
  </p:notesTextViewPr>
  <p:sorterViewPr>
    <p:cViewPr>
      <p:scale>
        <a:sx n="100" d="100"/>
        <a:sy n="100" d="100"/>
      </p:scale>
      <p:origin x="0" y="-843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png"/><Relationship Id="rId1" Type="http://schemas.openxmlformats.org/officeDocument/2006/relationships/image" Target="../media/image19.png"/><Relationship Id="rId4"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78ABD6-604E-EC40-8B6B-0175AEC79FBD}" type="datetimeFigureOut">
              <a:rPr lang="en-CN" smtClean="0"/>
              <a:t>2020/3/6</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69FE19-4753-8E47-8892-9C6013E6AD7A}" type="slidenum">
              <a:rPr lang="en-CN" smtClean="0"/>
              <a:t>‹#›</a:t>
            </a:fld>
            <a:endParaRPr lang="en-CN"/>
          </a:p>
        </p:txBody>
      </p:sp>
    </p:spTree>
    <p:extLst>
      <p:ext uri="{BB962C8B-B14F-4D97-AF65-F5344CB8AC3E}">
        <p14:creationId xmlns:p14="http://schemas.microsoft.com/office/powerpoint/2010/main" val="2773654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769FE19-4753-8E47-8892-9C6013E6AD7A}" type="slidenum">
              <a:rPr lang="en-CN" smtClean="0"/>
              <a:t>1</a:t>
            </a:fld>
            <a:endParaRPr lang="en-CN"/>
          </a:p>
        </p:txBody>
      </p:sp>
    </p:spTree>
    <p:extLst>
      <p:ext uri="{BB962C8B-B14F-4D97-AF65-F5344CB8AC3E}">
        <p14:creationId xmlns:p14="http://schemas.microsoft.com/office/powerpoint/2010/main" val="3318455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769FE19-4753-8E47-8892-9C6013E6AD7A}" type="slidenum">
              <a:rPr lang="en-CN" smtClean="0"/>
              <a:t>13</a:t>
            </a:fld>
            <a:endParaRPr lang="en-CN"/>
          </a:p>
        </p:txBody>
      </p:sp>
    </p:spTree>
    <p:extLst>
      <p:ext uri="{BB962C8B-B14F-4D97-AF65-F5344CB8AC3E}">
        <p14:creationId xmlns:p14="http://schemas.microsoft.com/office/powerpoint/2010/main" val="1129578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769FE19-4753-8E47-8892-9C6013E6AD7A}" type="slidenum">
              <a:rPr lang="en-CN" smtClean="0"/>
              <a:t>20</a:t>
            </a:fld>
            <a:endParaRPr lang="en-CN"/>
          </a:p>
        </p:txBody>
      </p:sp>
    </p:spTree>
    <p:extLst>
      <p:ext uri="{BB962C8B-B14F-4D97-AF65-F5344CB8AC3E}">
        <p14:creationId xmlns:p14="http://schemas.microsoft.com/office/powerpoint/2010/main" val="413059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769FE19-4753-8E47-8892-9C6013E6AD7A}" type="slidenum">
              <a:rPr lang="en-CN" smtClean="0"/>
              <a:t>21</a:t>
            </a:fld>
            <a:endParaRPr lang="en-CN"/>
          </a:p>
        </p:txBody>
      </p:sp>
    </p:spTree>
    <p:extLst>
      <p:ext uri="{BB962C8B-B14F-4D97-AF65-F5344CB8AC3E}">
        <p14:creationId xmlns:p14="http://schemas.microsoft.com/office/powerpoint/2010/main" val="2232358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769FE19-4753-8E47-8892-9C6013E6AD7A}" type="slidenum">
              <a:rPr lang="en-CN" smtClean="0"/>
              <a:t>22</a:t>
            </a:fld>
            <a:endParaRPr lang="en-CN"/>
          </a:p>
        </p:txBody>
      </p:sp>
    </p:spTree>
    <p:extLst>
      <p:ext uri="{BB962C8B-B14F-4D97-AF65-F5344CB8AC3E}">
        <p14:creationId xmlns:p14="http://schemas.microsoft.com/office/powerpoint/2010/main" val="46533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2020/3/6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1950211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2020/3/6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949836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2020/3/6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240036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2020/3/6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3873158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2020/3/6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2320421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39F1C73-6920-4190-8F76-1A0FE52E9A1A}" type="datetimeFigureOut">
              <a:rPr lang="zh-CN" altLang="en-US" smtClean="0"/>
              <a:t>2020/3/6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661041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39F1C73-6920-4190-8F76-1A0FE52E9A1A}" type="datetimeFigureOut">
              <a:rPr lang="zh-CN" altLang="en-US" smtClean="0"/>
              <a:t>2020/3/6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1124270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39F1C73-6920-4190-8F76-1A0FE52E9A1A}" type="datetimeFigureOut">
              <a:rPr lang="zh-CN" altLang="en-US" smtClean="0"/>
              <a:t>2020/3/6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3411634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9F1C73-6920-4190-8F76-1A0FE52E9A1A}" type="datetimeFigureOut">
              <a:rPr lang="zh-CN" altLang="en-US" smtClean="0"/>
              <a:t>2020/3/6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1034576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39F1C73-6920-4190-8F76-1A0FE52E9A1A}" type="datetimeFigureOut">
              <a:rPr lang="zh-CN" altLang="en-US" smtClean="0"/>
              <a:t>2020/3/6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293291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39F1C73-6920-4190-8F76-1A0FE52E9A1A}" type="datetimeFigureOut">
              <a:rPr lang="zh-CN" altLang="en-US" smtClean="0"/>
              <a:t>2020/3/6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1134201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9F1C73-6920-4190-8F76-1A0FE52E9A1A}" type="datetimeFigureOut">
              <a:rPr lang="zh-CN" altLang="en-US" smtClean="0"/>
              <a:t>2020/3/6</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248568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2.xml"/><Relationship Id="rId7" Type="http://schemas.openxmlformats.org/officeDocument/2006/relationships/image" Target="../media/image12.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14.emf"/><Relationship Id="rId5" Type="http://schemas.openxmlformats.org/officeDocument/2006/relationships/image" Target="../media/image5.png"/><Relationship Id="rId10" Type="http://schemas.openxmlformats.org/officeDocument/2006/relationships/oleObject" Target="../embeddings/oleObject3.bin"/><Relationship Id="rId4" Type="http://schemas.openxmlformats.org/officeDocument/2006/relationships/image" Target="../media/image2.png"/><Relationship Id="rId9" Type="http://schemas.openxmlformats.org/officeDocument/2006/relationships/image" Target="../media/image13.emf"/></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2.emf"/><Relationship Id="rId5" Type="http://schemas.openxmlformats.org/officeDocument/2006/relationships/image" Target="../media/image5.png"/><Relationship Id="rId4" Type="http://schemas.openxmlformats.org/officeDocument/2006/relationships/image" Target="../media/image18.e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4.xml"/><Relationship Id="rId7" Type="http://schemas.openxmlformats.org/officeDocument/2006/relationships/image" Target="../media/image23.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2.emf"/><Relationship Id="rId11" Type="http://schemas.openxmlformats.org/officeDocument/2006/relationships/image" Target="../media/image22.emf"/><Relationship Id="rId5" Type="http://schemas.openxmlformats.org/officeDocument/2006/relationships/image" Target="../media/image5.png"/><Relationship Id="rId10" Type="http://schemas.openxmlformats.org/officeDocument/2006/relationships/oleObject" Target="../embeddings/oleObject5.bin"/><Relationship Id="rId4" Type="http://schemas.openxmlformats.org/officeDocument/2006/relationships/image" Target="../media/image2.png"/><Relationship Id="rId9" Type="http://schemas.openxmlformats.org/officeDocument/2006/relationships/image" Target="../media/image21.emf"/></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2.emf"/><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150" y="1826823"/>
            <a:ext cx="12306300" cy="32043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2523272" y="2014395"/>
            <a:ext cx="7802136" cy="1754326"/>
          </a:xfrm>
          <a:prstGeom prst="rect">
            <a:avLst/>
          </a:prstGeom>
          <a:noFill/>
        </p:spPr>
        <p:txBody>
          <a:bodyPr wrap="none" rtlCol="0">
            <a:spAutoFit/>
          </a:bodyPr>
          <a:lstStyle/>
          <a:p>
            <a:pPr algn="ctr"/>
            <a:r>
              <a:rPr lang="zh-CN" altLang="en-US" sz="5400" dirty="0">
                <a:solidFill>
                  <a:schemeClr val="bg1">
                    <a:lumMod val="95000"/>
                  </a:schemeClr>
                </a:solidFill>
                <a:latin typeface="微软雅黑" panose="020B0503020204020204" pitchFamily="34" charset="-122"/>
                <a:ea typeface="微软雅黑" panose="020B0503020204020204" pitchFamily="34" charset="-122"/>
              </a:rPr>
              <a:t>基于序列相似性比较的</a:t>
            </a:r>
            <a:endParaRPr lang="en-US" altLang="zh-CN" sz="5400" dirty="0">
              <a:solidFill>
                <a:schemeClr val="bg1">
                  <a:lumMod val="95000"/>
                </a:schemeClr>
              </a:solidFill>
              <a:latin typeface="微软雅黑" panose="020B0503020204020204" pitchFamily="34" charset="-122"/>
              <a:ea typeface="微软雅黑" panose="020B0503020204020204" pitchFamily="34" charset="-122"/>
            </a:endParaRPr>
          </a:p>
          <a:p>
            <a:pPr algn="ctr"/>
            <a:r>
              <a:rPr lang="zh-CN" altLang="en-US" sz="5400" dirty="0">
                <a:solidFill>
                  <a:schemeClr val="bg1">
                    <a:lumMod val="95000"/>
                  </a:schemeClr>
                </a:solidFill>
                <a:latin typeface="微软雅黑" panose="020B0503020204020204" pitchFamily="34" charset="-122"/>
                <a:ea typeface="微软雅黑" panose="020B0503020204020204" pitchFamily="34" charset="-122"/>
              </a:rPr>
              <a:t>分布式系统异常检测方法</a:t>
            </a:r>
          </a:p>
        </p:txBody>
      </p:sp>
      <p:sp>
        <p:nvSpPr>
          <p:cNvPr id="4" name="文本框 3"/>
          <p:cNvSpPr txBox="1"/>
          <p:nvPr/>
        </p:nvSpPr>
        <p:spPr>
          <a:xfrm>
            <a:off x="3289548" y="4230095"/>
            <a:ext cx="2339102" cy="461665"/>
          </a:xfrm>
          <a:prstGeom prst="rect">
            <a:avLst/>
          </a:prstGeom>
          <a:noFill/>
        </p:spPr>
        <p:txBody>
          <a:bodyPr wrap="none" rtlCol="0">
            <a:spAutoFit/>
          </a:bodyPr>
          <a:lstStyle/>
          <a:p>
            <a:r>
              <a:rPr lang="zh-CN" altLang="en-US" sz="2400" dirty="0">
                <a:solidFill>
                  <a:schemeClr val="bg1">
                    <a:lumMod val="95000"/>
                  </a:schemeClr>
                </a:solidFill>
                <a:latin typeface="微软雅黑" panose="020B0503020204020204" pitchFamily="34" charset="-122"/>
                <a:ea typeface="微软雅黑" panose="020B0503020204020204" pitchFamily="34" charset="-122"/>
              </a:rPr>
              <a:t>答辩人：霍文君</a:t>
            </a:r>
          </a:p>
        </p:txBody>
      </p:sp>
      <p:sp>
        <p:nvSpPr>
          <p:cNvPr id="5" name="文本框 4"/>
          <p:cNvSpPr txBox="1"/>
          <p:nvPr/>
        </p:nvSpPr>
        <p:spPr>
          <a:xfrm>
            <a:off x="6528048" y="4241469"/>
            <a:ext cx="2646878" cy="461665"/>
          </a:xfrm>
          <a:prstGeom prst="rect">
            <a:avLst/>
          </a:prstGeom>
          <a:noFill/>
        </p:spPr>
        <p:txBody>
          <a:bodyPr wrap="none" rtlCol="0">
            <a:spAutoFit/>
          </a:bodyPr>
          <a:lstStyle/>
          <a:p>
            <a:r>
              <a:rPr lang="zh-CN" altLang="en-US" sz="2400" dirty="0">
                <a:solidFill>
                  <a:schemeClr val="bg1">
                    <a:lumMod val="95000"/>
                  </a:schemeClr>
                </a:solidFill>
                <a:latin typeface="微软雅黑" panose="020B0503020204020204" pitchFamily="34" charset="-122"/>
                <a:ea typeface="微软雅黑" panose="020B0503020204020204" pitchFamily="34" charset="-122"/>
              </a:rPr>
              <a:t>指导老师：</a:t>
            </a:r>
            <a:r>
              <a:rPr lang="zh-CN" altLang="en-CN" sz="2400" dirty="0">
                <a:solidFill>
                  <a:schemeClr val="bg1">
                    <a:lumMod val="95000"/>
                  </a:schemeClr>
                </a:solidFill>
                <a:latin typeface="微软雅黑" panose="020B0503020204020204" pitchFamily="34" charset="-122"/>
                <a:ea typeface="微软雅黑" panose="020B0503020204020204" pitchFamily="34" charset="-122"/>
              </a:rPr>
              <a:t>田春岐</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1" name="AutoShape 3"/>
          <p:cNvSpPr>
            <a:spLocks noChangeAspect="1" noChangeArrowheads="1" noTextEdit="1"/>
          </p:cNvSpPr>
          <p:nvPr/>
        </p:nvSpPr>
        <p:spPr bwMode="auto">
          <a:xfrm>
            <a:off x="2855640" y="7317432"/>
            <a:ext cx="3568700" cy="279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5"/>
          <p:cNvSpPr>
            <a:spLocks noEditPoints="1"/>
          </p:cNvSpPr>
          <p:nvPr/>
        </p:nvSpPr>
        <p:spPr bwMode="auto">
          <a:xfrm>
            <a:off x="9501825" y="5210629"/>
            <a:ext cx="2400321" cy="1884136"/>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5"/>
          <p:cNvSpPr>
            <a:spLocks noEditPoints="1"/>
          </p:cNvSpPr>
          <p:nvPr/>
        </p:nvSpPr>
        <p:spPr bwMode="auto">
          <a:xfrm>
            <a:off x="2983567" y="4322294"/>
            <a:ext cx="355125" cy="278756"/>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rgbClr val="DD4E4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5"/>
          <p:cNvSpPr>
            <a:spLocks noEditPoints="1"/>
          </p:cNvSpPr>
          <p:nvPr/>
        </p:nvSpPr>
        <p:spPr bwMode="auto">
          <a:xfrm>
            <a:off x="6236054" y="4322294"/>
            <a:ext cx="355125" cy="278756"/>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rgbClr val="DD4E4A"/>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7" name="Picture 6">
            <a:extLst>
              <a:ext uri="{FF2B5EF4-FFF2-40B4-BE49-F238E27FC236}">
                <a16:creationId xmlns:a16="http://schemas.microsoft.com/office/drawing/2014/main" id="{32E61EA3-DC54-7F4F-BD60-5C1DB69B82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53" y="32610"/>
            <a:ext cx="3657684" cy="1780289"/>
          </a:xfrm>
          <a:prstGeom prst="rect">
            <a:avLst/>
          </a:prstGeom>
        </p:spPr>
      </p:pic>
    </p:spTree>
    <p:extLst>
      <p:ext uri="{BB962C8B-B14F-4D97-AF65-F5344CB8AC3E}">
        <p14:creationId xmlns:p14="http://schemas.microsoft.com/office/powerpoint/2010/main" val="2394316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45850" y="657274"/>
            <a:ext cx="739616" cy="5509200"/>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基于日志数据的异常检测</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文本框 2">
            <a:extLst>
              <a:ext uri="{FF2B5EF4-FFF2-40B4-BE49-F238E27FC236}">
                <a16:creationId xmlns:a16="http://schemas.microsoft.com/office/drawing/2014/main" id="{E93B89E1-2E7D-A14C-9C44-BC7BC8D65AE1}"/>
              </a:ext>
            </a:extLst>
          </p:cNvPr>
          <p:cNvSpPr txBox="1"/>
          <p:nvPr/>
        </p:nvSpPr>
        <p:spPr>
          <a:xfrm>
            <a:off x="1586897" y="2521058"/>
            <a:ext cx="739616" cy="1815882"/>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异常检测</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12" name="矩形 12">
            <a:extLst>
              <a:ext uri="{FF2B5EF4-FFF2-40B4-BE49-F238E27FC236}">
                <a16:creationId xmlns:a16="http://schemas.microsoft.com/office/drawing/2014/main" id="{26DF605D-AF25-FD48-A18E-43CE03494D08}"/>
              </a:ext>
            </a:extLst>
          </p:cNvPr>
          <p:cNvSpPr/>
          <p:nvPr/>
        </p:nvSpPr>
        <p:spPr>
          <a:xfrm>
            <a:off x="3281698" y="671058"/>
            <a:ext cx="8496944" cy="1245774"/>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1">
            <a:extLst>
              <a:ext uri="{FF2B5EF4-FFF2-40B4-BE49-F238E27FC236}">
                <a16:creationId xmlns:a16="http://schemas.microsoft.com/office/drawing/2014/main" id="{C9124516-47E1-D646-8823-E1B605D43F80}"/>
              </a:ext>
            </a:extLst>
          </p:cNvPr>
          <p:cNvSpPr/>
          <p:nvPr/>
        </p:nvSpPr>
        <p:spPr>
          <a:xfrm>
            <a:off x="3281698" y="476671"/>
            <a:ext cx="1662174" cy="504057"/>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6" name="Picture 5">
            <a:extLst>
              <a:ext uri="{FF2B5EF4-FFF2-40B4-BE49-F238E27FC236}">
                <a16:creationId xmlns:a16="http://schemas.microsoft.com/office/drawing/2014/main" id="{8230A47C-BCB4-E447-9FA9-A277D5C156BA}"/>
              </a:ext>
            </a:extLst>
          </p:cNvPr>
          <p:cNvPicPr>
            <a:picLocks noChangeAspect="1"/>
          </p:cNvPicPr>
          <p:nvPr/>
        </p:nvPicPr>
        <p:blipFill>
          <a:blip r:embed="rId3"/>
          <a:stretch>
            <a:fillRect/>
          </a:stretch>
        </p:blipFill>
        <p:spPr>
          <a:xfrm>
            <a:off x="4852910" y="2285425"/>
            <a:ext cx="5354520" cy="4257811"/>
          </a:xfrm>
          <a:prstGeom prst="rect">
            <a:avLst/>
          </a:prstGeom>
        </p:spPr>
      </p:pic>
    </p:spTree>
    <p:extLst>
      <p:ext uri="{BB962C8B-B14F-4D97-AF65-F5344CB8AC3E}">
        <p14:creationId xmlns:p14="http://schemas.microsoft.com/office/powerpoint/2010/main" val="3529303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590672" y="1738514"/>
            <a:ext cx="8545888" cy="2824268"/>
            <a:chOff x="4366118" y="1988840"/>
            <a:chExt cx="3926206" cy="2824268"/>
          </a:xfrm>
        </p:grpSpPr>
        <p:sp>
          <p:nvSpPr>
            <p:cNvPr id="3" name="文本框 2"/>
            <p:cNvSpPr txBox="1"/>
            <p:nvPr/>
          </p:nvSpPr>
          <p:spPr>
            <a:xfrm>
              <a:off x="4667856" y="2987220"/>
              <a:ext cx="3624468" cy="769441"/>
            </a:xfrm>
            <a:prstGeom prst="rect">
              <a:avLst/>
            </a:prstGeom>
            <a:noFill/>
          </p:spPr>
          <p:txBody>
            <a:bodyPr wrap="square" rtlCol="0">
              <a:spAutoFit/>
            </a:bodyPr>
            <a:lstStyle/>
            <a:p>
              <a:r>
                <a:rPr lang="en-US" altLang="zh-CN" sz="4400" b="1" dirty="0">
                  <a:solidFill>
                    <a:schemeClr val="accent1">
                      <a:lumMod val="75000"/>
                    </a:schemeClr>
                  </a:solidFill>
                  <a:latin typeface="微软雅黑" panose="020B0503020204020204" pitchFamily="34" charset="-122"/>
                  <a:ea typeface="微软雅黑" panose="020B0503020204020204" pitchFamily="34" charset="-122"/>
                </a:rPr>
                <a:t>03.</a:t>
              </a:r>
              <a:r>
                <a:rPr lang="zh-CN" altLang="en-US" sz="4400" b="1" dirty="0">
                  <a:solidFill>
                    <a:schemeClr val="accent1">
                      <a:lumMod val="75000"/>
                    </a:schemeClr>
                  </a:solidFill>
                  <a:latin typeface="微软雅黑" panose="020B0503020204020204" pitchFamily="34" charset="-122"/>
                  <a:ea typeface="微软雅黑" panose="020B0503020204020204" pitchFamily="34" charset="-122"/>
                </a:rPr>
                <a:t>基于聚类的日志解析算法</a:t>
              </a:r>
            </a:p>
          </p:txBody>
        </p:sp>
        <p:cxnSp>
          <p:nvCxnSpPr>
            <p:cNvPr id="5" name="直接连接符 4"/>
            <p:cNvCxnSpPr>
              <a:cxnSpLocks/>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94D0FC3C-05ED-2944-B644-D39ED66C5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440" y="2348880"/>
            <a:ext cx="1535232" cy="1545467"/>
          </a:xfrm>
          <a:prstGeom prst="rect">
            <a:avLst/>
          </a:prstGeom>
        </p:spPr>
      </p:pic>
    </p:spTree>
    <p:extLst>
      <p:ext uri="{BB962C8B-B14F-4D97-AF65-F5344CB8AC3E}">
        <p14:creationId xmlns:p14="http://schemas.microsoft.com/office/powerpoint/2010/main" val="945380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612103" y="256254"/>
            <a:ext cx="6780041"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基于聚类的日志解析算法</a:t>
            </a:r>
          </a:p>
        </p:txBody>
      </p:sp>
      <p:sp>
        <p:nvSpPr>
          <p:cNvPr id="9" name="等腰三角形 8"/>
          <p:cNvSpPr/>
          <p:nvPr/>
        </p:nvSpPr>
        <p:spPr>
          <a:xfrm rot="10800000">
            <a:off x="1030384" y="1118820"/>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sp>
        <p:nvSpPr>
          <p:cNvPr id="12" name="矩形 11"/>
          <p:cNvSpPr/>
          <p:nvPr/>
        </p:nvSpPr>
        <p:spPr>
          <a:xfrm>
            <a:off x="612103" y="1678230"/>
            <a:ext cx="1690830" cy="360040"/>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23392" y="1925381"/>
            <a:ext cx="10597764" cy="1224219"/>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事件日志为对系统内发生的事件或计算机系统上的应用程序跟踪记录的文本</a:t>
            </a:r>
            <a:endParaRPr lang="en-CN" dirty="0">
              <a:solidFill>
                <a:schemeClr val="tx1"/>
              </a:solidFill>
            </a:endParaRPr>
          </a:p>
        </p:txBody>
      </p:sp>
      <p:pic>
        <p:nvPicPr>
          <p:cNvPr id="18" name="图片 17"/>
          <p:cNvPicPr>
            <a:picLocks noChangeAspect="1"/>
          </p:cNvPicPr>
          <p:nvPr/>
        </p:nvPicPr>
        <p:blipFill>
          <a:blip r:embed="rId3"/>
          <a:stretch>
            <a:fillRect/>
          </a:stretch>
        </p:blipFill>
        <p:spPr>
          <a:xfrm>
            <a:off x="-11100312" y="636177"/>
            <a:ext cx="10382250" cy="5762625"/>
          </a:xfrm>
          <a:prstGeom prst="rect">
            <a:avLst/>
          </a:prstGeom>
          <a:ln>
            <a:solidFill>
              <a:schemeClr val="tx1">
                <a:lumMod val="85000"/>
                <a:lumOff val="15000"/>
              </a:schemeClr>
            </a:solidFill>
          </a:ln>
        </p:spPr>
      </p:pic>
      <p:sp>
        <p:nvSpPr>
          <p:cNvPr id="11" name="Rectangle 6">
            <a:extLst>
              <a:ext uri="{FF2B5EF4-FFF2-40B4-BE49-F238E27FC236}">
                <a16:creationId xmlns:a16="http://schemas.microsoft.com/office/drawing/2014/main" id="{0EDEE9BA-C535-3843-9F3C-77328D4A10C5}"/>
              </a:ext>
            </a:extLst>
          </p:cNvPr>
          <p:cNvSpPr>
            <a:spLocks noChangeArrowheads="1"/>
          </p:cNvSpPr>
          <p:nvPr/>
        </p:nvSpPr>
        <p:spPr bwMode="auto">
          <a:xfrm>
            <a:off x="807508" y="-26838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pic>
        <p:nvPicPr>
          <p:cNvPr id="21" name="Picture 20">
            <a:extLst>
              <a:ext uri="{FF2B5EF4-FFF2-40B4-BE49-F238E27FC236}">
                <a16:creationId xmlns:a16="http://schemas.microsoft.com/office/drawing/2014/main" id="{6B384BE2-3BB4-CE4F-AF35-4750F00169F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783632" y="3831494"/>
            <a:ext cx="6624736" cy="2016224"/>
          </a:xfrm>
          <a:prstGeom prst="rect">
            <a:avLst/>
          </a:prstGeom>
          <a:noFill/>
          <a:ln>
            <a:noFill/>
          </a:ln>
        </p:spPr>
      </p:pic>
    </p:spTree>
    <p:extLst>
      <p:ext uri="{BB962C8B-B14F-4D97-AF65-F5344CB8AC3E}">
        <p14:creationId xmlns:p14="http://schemas.microsoft.com/office/powerpoint/2010/main" val="2098182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612103" y="256254"/>
            <a:ext cx="6780041"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基于日志数据的异常检测</a:t>
            </a:r>
          </a:p>
        </p:txBody>
      </p:sp>
      <p:sp>
        <p:nvSpPr>
          <p:cNvPr id="9" name="等腰三角形 8"/>
          <p:cNvSpPr/>
          <p:nvPr/>
        </p:nvSpPr>
        <p:spPr>
          <a:xfrm rot="10800000">
            <a:off x="1030384" y="1118820"/>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sp>
        <p:nvSpPr>
          <p:cNvPr id="12" name="矩形 11"/>
          <p:cNvSpPr/>
          <p:nvPr/>
        </p:nvSpPr>
        <p:spPr>
          <a:xfrm>
            <a:off x="612103" y="1678230"/>
            <a:ext cx="1690830" cy="360040"/>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23392" y="1925381"/>
            <a:ext cx="10597764" cy="1224219"/>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5"/>
          <a:stretch>
            <a:fillRect/>
          </a:stretch>
        </p:blipFill>
        <p:spPr>
          <a:xfrm>
            <a:off x="-11100312" y="636177"/>
            <a:ext cx="10382250" cy="5762625"/>
          </a:xfrm>
          <a:prstGeom prst="rect">
            <a:avLst/>
          </a:prstGeom>
          <a:ln>
            <a:solidFill>
              <a:schemeClr val="tx1">
                <a:lumMod val="85000"/>
                <a:lumOff val="15000"/>
              </a:schemeClr>
            </a:solidFill>
          </a:ln>
        </p:spPr>
      </p:pic>
      <p:graphicFrame>
        <p:nvGraphicFramePr>
          <p:cNvPr id="10" name="Object 9">
            <a:extLst>
              <a:ext uri="{FF2B5EF4-FFF2-40B4-BE49-F238E27FC236}">
                <a16:creationId xmlns:a16="http://schemas.microsoft.com/office/drawing/2014/main" id="{AB3E3260-609E-E344-95E1-9E45E43ABCF9}"/>
              </a:ext>
            </a:extLst>
          </p:cNvPr>
          <p:cNvGraphicFramePr>
            <a:graphicFrameLocks noChangeAspect="1"/>
          </p:cNvGraphicFramePr>
          <p:nvPr>
            <p:extLst>
              <p:ext uri="{D42A27DB-BD31-4B8C-83A1-F6EECF244321}">
                <p14:modId xmlns:p14="http://schemas.microsoft.com/office/powerpoint/2010/main" val="4062204321"/>
              </p:ext>
            </p:extLst>
          </p:nvPr>
        </p:nvGraphicFramePr>
        <p:xfrm>
          <a:off x="2066609" y="3605555"/>
          <a:ext cx="8922877" cy="483349"/>
        </p:xfrm>
        <a:graphic>
          <a:graphicData uri="http://schemas.openxmlformats.org/presentationml/2006/ole">
            <mc:AlternateContent xmlns:mc="http://schemas.openxmlformats.org/markup-compatibility/2006">
              <mc:Choice xmlns:v="urn:schemas-microsoft-com:vml" Requires="v">
                <p:oleObj spid="_x0000_s2101" r:id="rId6" imgW="107670600" imgH="5854700" progId="Equation.DSMT4">
                  <p:embed/>
                </p:oleObj>
              </mc:Choice>
              <mc:Fallback>
                <p:oleObj r:id="rId6" imgW="107670600" imgH="5854700" progId="Equation.DSMT4">
                  <p:embed/>
                  <p:pic>
                    <p:nvPicPr>
                      <p:cNvPr id="10" name="Object 9">
                        <a:extLst>
                          <a:ext uri="{FF2B5EF4-FFF2-40B4-BE49-F238E27FC236}">
                            <a16:creationId xmlns:a16="http://schemas.microsoft.com/office/drawing/2014/main" id="{AB3E3260-609E-E344-95E1-9E45E43ABCF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6609" y="3605555"/>
                        <a:ext cx="8922877" cy="483349"/>
                      </a:xfrm>
                      <a:prstGeom prst="rect">
                        <a:avLst/>
                      </a:prstGeom>
                      <a:noFill/>
                    </p:spPr>
                  </p:pic>
                </p:oleObj>
              </mc:Fallback>
            </mc:AlternateContent>
          </a:graphicData>
        </a:graphic>
      </p:graphicFrame>
      <p:sp>
        <p:nvSpPr>
          <p:cNvPr id="11" name="Rectangle 6">
            <a:extLst>
              <a:ext uri="{FF2B5EF4-FFF2-40B4-BE49-F238E27FC236}">
                <a16:creationId xmlns:a16="http://schemas.microsoft.com/office/drawing/2014/main" id="{0EDEE9BA-C535-3843-9F3C-77328D4A10C5}"/>
              </a:ext>
            </a:extLst>
          </p:cNvPr>
          <p:cNvSpPr>
            <a:spLocks noChangeArrowheads="1"/>
          </p:cNvSpPr>
          <p:nvPr/>
        </p:nvSpPr>
        <p:spPr bwMode="auto">
          <a:xfrm>
            <a:off x="807508" y="-26838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graphicFrame>
        <p:nvGraphicFramePr>
          <p:cNvPr id="7" name="Object 6">
            <a:extLst>
              <a:ext uri="{FF2B5EF4-FFF2-40B4-BE49-F238E27FC236}">
                <a16:creationId xmlns:a16="http://schemas.microsoft.com/office/drawing/2014/main" id="{DD49D0CD-A723-694E-A44E-C7BB5B61E906}"/>
              </a:ext>
            </a:extLst>
          </p:cNvPr>
          <p:cNvGraphicFramePr>
            <a:graphicFrameLocks noChangeAspect="1"/>
          </p:cNvGraphicFramePr>
          <p:nvPr>
            <p:extLst>
              <p:ext uri="{D42A27DB-BD31-4B8C-83A1-F6EECF244321}">
                <p14:modId xmlns:p14="http://schemas.microsoft.com/office/powerpoint/2010/main" val="1414460556"/>
              </p:ext>
            </p:extLst>
          </p:nvPr>
        </p:nvGraphicFramePr>
        <p:xfrm>
          <a:off x="1320800" y="4354877"/>
          <a:ext cx="4177192" cy="1508195"/>
        </p:xfrm>
        <a:graphic>
          <a:graphicData uri="http://schemas.openxmlformats.org/presentationml/2006/ole">
            <mc:AlternateContent xmlns:mc="http://schemas.openxmlformats.org/markup-compatibility/2006">
              <mc:Choice xmlns:v="urn:schemas-microsoft-com:vml" Requires="v">
                <p:oleObj spid="_x0000_s2102" r:id="rId8" imgW="56756300" imgH="20485100" progId="Equation.DSMT4">
                  <p:embed/>
                </p:oleObj>
              </mc:Choice>
              <mc:Fallback>
                <p:oleObj r:id="rId8" imgW="56756300" imgH="2048510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20800" y="4354877"/>
                        <a:ext cx="4177192" cy="1508195"/>
                      </a:xfrm>
                      <a:prstGeom prst="rect">
                        <a:avLst/>
                      </a:prstGeom>
                      <a:noFill/>
                    </p:spPr>
                  </p:pic>
                </p:oleObj>
              </mc:Fallback>
            </mc:AlternateContent>
          </a:graphicData>
        </a:graphic>
      </p:graphicFrame>
      <p:sp>
        <p:nvSpPr>
          <p:cNvPr id="8" name="Rectangle 5">
            <a:extLst>
              <a:ext uri="{FF2B5EF4-FFF2-40B4-BE49-F238E27FC236}">
                <a16:creationId xmlns:a16="http://schemas.microsoft.com/office/drawing/2014/main" id="{195B864E-34AA-0E4E-86D8-B703411C18AB}"/>
              </a:ext>
            </a:extLst>
          </p:cNvPr>
          <p:cNvSpPr>
            <a:spLocks noChangeArrowheads="1"/>
          </p:cNvSpPr>
          <p:nvPr/>
        </p:nvSpPr>
        <p:spPr bwMode="auto">
          <a:xfrm>
            <a:off x="937692" y="-28562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graphicFrame>
        <p:nvGraphicFramePr>
          <p:cNvPr id="14" name="Object 13">
            <a:extLst>
              <a:ext uri="{FF2B5EF4-FFF2-40B4-BE49-F238E27FC236}">
                <a16:creationId xmlns:a16="http://schemas.microsoft.com/office/drawing/2014/main" id="{F56BC279-CD05-F345-A7BB-17978E0957C1}"/>
              </a:ext>
            </a:extLst>
          </p:cNvPr>
          <p:cNvGraphicFramePr>
            <a:graphicFrameLocks noChangeAspect="1"/>
          </p:cNvGraphicFramePr>
          <p:nvPr>
            <p:extLst>
              <p:ext uri="{D42A27DB-BD31-4B8C-83A1-F6EECF244321}">
                <p14:modId xmlns:p14="http://schemas.microsoft.com/office/powerpoint/2010/main" val="283420620"/>
              </p:ext>
            </p:extLst>
          </p:nvPr>
        </p:nvGraphicFramePr>
        <p:xfrm>
          <a:off x="6689235" y="4842390"/>
          <a:ext cx="4531921" cy="533167"/>
        </p:xfrm>
        <a:graphic>
          <a:graphicData uri="http://schemas.openxmlformats.org/presentationml/2006/ole">
            <mc:AlternateContent xmlns:mc="http://schemas.openxmlformats.org/markup-compatibility/2006">
              <mc:Choice xmlns:v="urn:schemas-microsoft-com:vml" Requires="v">
                <p:oleObj spid="_x0000_s2103" r:id="rId10" imgW="39789100" imgH="4686300" progId="Equation.DSMT4">
                  <p:embed/>
                </p:oleObj>
              </mc:Choice>
              <mc:Fallback>
                <p:oleObj r:id="rId10" imgW="39789100" imgH="468630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89235" y="4842390"/>
                        <a:ext cx="4531921" cy="533167"/>
                      </a:xfrm>
                      <a:prstGeom prst="rect">
                        <a:avLst/>
                      </a:prstGeom>
                      <a:noFill/>
                    </p:spPr>
                  </p:pic>
                </p:oleObj>
              </mc:Fallback>
            </mc:AlternateContent>
          </a:graphicData>
        </a:graphic>
      </p:graphicFrame>
      <p:sp>
        <p:nvSpPr>
          <p:cNvPr id="15" name="Rectangle 7">
            <a:extLst>
              <a:ext uri="{FF2B5EF4-FFF2-40B4-BE49-F238E27FC236}">
                <a16:creationId xmlns:a16="http://schemas.microsoft.com/office/drawing/2014/main" id="{7CE3A375-7F40-9C40-87B3-CD05E655179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pic>
        <p:nvPicPr>
          <p:cNvPr id="2050" name="Picture 2">
            <a:extLst>
              <a:ext uri="{FF2B5EF4-FFF2-40B4-BE49-F238E27FC236}">
                <a16:creationId xmlns:a16="http://schemas.microsoft.com/office/drawing/2014/main" id="{895449C0-F7EF-0847-8286-3EF30B7982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5900" y="7489825"/>
            <a:ext cx="2347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1647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45850" y="657274"/>
            <a:ext cx="739616" cy="5509200"/>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基于日志数据的异常检测</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文本框 2">
            <a:extLst>
              <a:ext uri="{FF2B5EF4-FFF2-40B4-BE49-F238E27FC236}">
                <a16:creationId xmlns:a16="http://schemas.microsoft.com/office/drawing/2014/main" id="{E93B89E1-2E7D-A14C-9C44-BC7BC8D65AE1}"/>
              </a:ext>
            </a:extLst>
          </p:cNvPr>
          <p:cNvSpPr txBox="1"/>
          <p:nvPr/>
        </p:nvSpPr>
        <p:spPr>
          <a:xfrm>
            <a:off x="1602538" y="2126176"/>
            <a:ext cx="473714" cy="2677656"/>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在线实训平台</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12" name="Picture 11">
            <a:extLst>
              <a:ext uri="{FF2B5EF4-FFF2-40B4-BE49-F238E27FC236}">
                <a16:creationId xmlns:a16="http://schemas.microsoft.com/office/drawing/2014/main" id="{9A3C875B-59FF-D148-8363-60D6058384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180659" y="453096"/>
            <a:ext cx="6673963" cy="2267670"/>
          </a:xfrm>
          <a:prstGeom prst="rect">
            <a:avLst/>
          </a:prstGeom>
          <a:noFill/>
          <a:ln>
            <a:noFill/>
          </a:ln>
        </p:spPr>
      </p:pic>
      <p:pic>
        <p:nvPicPr>
          <p:cNvPr id="13" name="Picture 12">
            <a:extLst>
              <a:ext uri="{FF2B5EF4-FFF2-40B4-BE49-F238E27FC236}">
                <a16:creationId xmlns:a16="http://schemas.microsoft.com/office/drawing/2014/main" id="{4868FCF3-7373-A041-8106-1AD075DCB0F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180658" y="3232286"/>
            <a:ext cx="6673963" cy="2789002"/>
          </a:xfrm>
          <a:prstGeom prst="rect">
            <a:avLst/>
          </a:prstGeom>
          <a:noFill/>
          <a:ln>
            <a:noFill/>
          </a:ln>
        </p:spPr>
      </p:pic>
    </p:spTree>
    <p:extLst>
      <p:ext uri="{BB962C8B-B14F-4D97-AF65-F5344CB8AC3E}">
        <p14:creationId xmlns:p14="http://schemas.microsoft.com/office/powerpoint/2010/main" val="422912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45850" y="657274"/>
            <a:ext cx="739616" cy="5509200"/>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基于日志数据的异常检测</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文本框 2">
            <a:extLst>
              <a:ext uri="{FF2B5EF4-FFF2-40B4-BE49-F238E27FC236}">
                <a16:creationId xmlns:a16="http://schemas.microsoft.com/office/drawing/2014/main" id="{E93B89E1-2E7D-A14C-9C44-BC7BC8D65AE1}"/>
              </a:ext>
            </a:extLst>
          </p:cNvPr>
          <p:cNvSpPr txBox="1"/>
          <p:nvPr/>
        </p:nvSpPr>
        <p:spPr>
          <a:xfrm>
            <a:off x="1610265" y="1012954"/>
            <a:ext cx="473714" cy="4832092"/>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数据来源为在线实训平台</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10" name="Picture 9">
            <a:extLst>
              <a:ext uri="{FF2B5EF4-FFF2-40B4-BE49-F238E27FC236}">
                <a16:creationId xmlns:a16="http://schemas.microsoft.com/office/drawing/2014/main" id="{2DC98BF7-39EA-054B-93EF-909018C7377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42182" y="332656"/>
            <a:ext cx="7406346" cy="6264696"/>
          </a:xfrm>
          <a:prstGeom prst="rect">
            <a:avLst/>
          </a:prstGeom>
          <a:noFill/>
          <a:ln>
            <a:noFill/>
          </a:ln>
        </p:spPr>
      </p:pic>
    </p:spTree>
    <p:extLst>
      <p:ext uri="{BB962C8B-B14F-4D97-AF65-F5344CB8AC3E}">
        <p14:creationId xmlns:p14="http://schemas.microsoft.com/office/powerpoint/2010/main" val="1908149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590672" y="1738514"/>
            <a:ext cx="8545888" cy="2824268"/>
            <a:chOff x="4366118" y="1988840"/>
            <a:chExt cx="3926206" cy="2824268"/>
          </a:xfrm>
        </p:grpSpPr>
        <p:sp>
          <p:nvSpPr>
            <p:cNvPr id="3" name="文本框 2"/>
            <p:cNvSpPr txBox="1"/>
            <p:nvPr/>
          </p:nvSpPr>
          <p:spPr>
            <a:xfrm>
              <a:off x="4667856" y="2987220"/>
              <a:ext cx="3624468" cy="769441"/>
            </a:xfrm>
            <a:prstGeom prst="rect">
              <a:avLst/>
            </a:prstGeom>
            <a:noFill/>
          </p:spPr>
          <p:txBody>
            <a:bodyPr wrap="square" rtlCol="0">
              <a:spAutoFit/>
            </a:bodyPr>
            <a:lstStyle/>
            <a:p>
              <a:r>
                <a:rPr lang="en-US" altLang="zh-CN" sz="4400" b="1" dirty="0">
                  <a:solidFill>
                    <a:schemeClr val="accent1">
                      <a:lumMod val="75000"/>
                    </a:schemeClr>
                  </a:solidFill>
                  <a:latin typeface="微软雅黑" panose="020B0503020204020204" pitchFamily="34" charset="-122"/>
                  <a:ea typeface="微软雅黑" panose="020B0503020204020204" pitchFamily="34" charset="-122"/>
                </a:rPr>
                <a:t>04. </a:t>
              </a:r>
              <a:r>
                <a:rPr lang="zh-CN" altLang="en-US" sz="4400" b="1" dirty="0">
                  <a:solidFill>
                    <a:schemeClr val="accent1">
                      <a:lumMod val="75000"/>
                    </a:schemeClr>
                  </a:solidFill>
                  <a:latin typeface="微软雅黑" panose="020B0503020204020204" pitchFamily="34" charset="-122"/>
                  <a:ea typeface="微软雅黑" panose="020B0503020204020204" pitchFamily="34" charset="-122"/>
                </a:rPr>
                <a:t>基于窗口的特征提取算法</a:t>
              </a:r>
            </a:p>
          </p:txBody>
        </p:sp>
        <p:cxnSp>
          <p:nvCxnSpPr>
            <p:cNvPr id="5" name="直接连接符 4"/>
            <p:cNvCxnSpPr>
              <a:cxnSpLocks/>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94D0FC3C-05ED-2944-B644-D39ED66C5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440" y="2348880"/>
            <a:ext cx="1535232" cy="1545467"/>
          </a:xfrm>
          <a:prstGeom prst="rect">
            <a:avLst/>
          </a:prstGeom>
        </p:spPr>
      </p:pic>
    </p:spTree>
    <p:extLst>
      <p:ext uri="{BB962C8B-B14F-4D97-AF65-F5344CB8AC3E}">
        <p14:creationId xmlns:p14="http://schemas.microsoft.com/office/powerpoint/2010/main" val="2030239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45850" y="657274"/>
            <a:ext cx="739616" cy="5509200"/>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基于窗口的特征提取技术</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文本框 2">
            <a:extLst>
              <a:ext uri="{FF2B5EF4-FFF2-40B4-BE49-F238E27FC236}">
                <a16:creationId xmlns:a16="http://schemas.microsoft.com/office/drawing/2014/main" id="{E93B89E1-2E7D-A14C-9C44-BC7BC8D65AE1}"/>
              </a:ext>
            </a:extLst>
          </p:cNvPr>
          <p:cNvSpPr txBox="1"/>
          <p:nvPr/>
        </p:nvSpPr>
        <p:spPr>
          <a:xfrm>
            <a:off x="1602538" y="2126176"/>
            <a:ext cx="473714" cy="1815882"/>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窗口技术</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8" name="图片 1">
            <a:extLst>
              <a:ext uri="{FF2B5EF4-FFF2-40B4-BE49-F238E27FC236}">
                <a16:creationId xmlns:a16="http://schemas.microsoft.com/office/drawing/2014/main" id="{0D9A8B22-0EC3-2F45-96BA-5AB247E883D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87688" y="2564904"/>
            <a:ext cx="8064896" cy="3601570"/>
          </a:xfrm>
          <a:prstGeom prst="rect">
            <a:avLst/>
          </a:prstGeom>
          <a:noFill/>
          <a:ln>
            <a:noFill/>
          </a:ln>
        </p:spPr>
      </p:pic>
    </p:spTree>
    <p:extLst>
      <p:ext uri="{BB962C8B-B14F-4D97-AF65-F5344CB8AC3E}">
        <p14:creationId xmlns:p14="http://schemas.microsoft.com/office/powerpoint/2010/main" val="997952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45850" y="657274"/>
            <a:ext cx="739616" cy="5509200"/>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基于窗口的特征提取技术</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文本框 2">
            <a:extLst>
              <a:ext uri="{FF2B5EF4-FFF2-40B4-BE49-F238E27FC236}">
                <a16:creationId xmlns:a16="http://schemas.microsoft.com/office/drawing/2014/main" id="{E93B89E1-2E7D-A14C-9C44-BC7BC8D65AE1}"/>
              </a:ext>
            </a:extLst>
          </p:cNvPr>
          <p:cNvSpPr txBox="1"/>
          <p:nvPr/>
        </p:nvSpPr>
        <p:spPr>
          <a:xfrm>
            <a:off x="1602538" y="2126176"/>
            <a:ext cx="473714" cy="1815882"/>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窗口技术</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8" name="图片 1">
            <a:extLst>
              <a:ext uri="{FF2B5EF4-FFF2-40B4-BE49-F238E27FC236}">
                <a16:creationId xmlns:a16="http://schemas.microsoft.com/office/drawing/2014/main" id="{0D9A8B22-0EC3-2F45-96BA-5AB247E883D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87688" y="2564904"/>
            <a:ext cx="8064896" cy="3601570"/>
          </a:xfrm>
          <a:prstGeom prst="rect">
            <a:avLst/>
          </a:prstGeom>
          <a:noFill/>
          <a:ln>
            <a:noFill/>
          </a:ln>
        </p:spPr>
      </p:pic>
    </p:spTree>
    <p:extLst>
      <p:ext uri="{BB962C8B-B14F-4D97-AF65-F5344CB8AC3E}">
        <p14:creationId xmlns:p14="http://schemas.microsoft.com/office/powerpoint/2010/main" val="2960763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590672" y="1738514"/>
            <a:ext cx="9265968" cy="2824268"/>
            <a:chOff x="4366118" y="1988840"/>
            <a:chExt cx="3926206" cy="2824268"/>
          </a:xfrm>
        </p:grpSpPr>
        <p:sp>
          <p:nvSpPr>
            <p:cNvPr id="3" name="文本框 2"/>
            <p:cNvSpPr txBox="1"/>
            <p:nvPr/>
          </p:nvSpPr>
          <p:spPr>
            <a:xfrm>
              <a:off x="4667856" y="2987220"/>
              <a:ext cx="3624468" cy="1446550"/>
            </a:xfrm>
            <a:prstGeom prst="rect">
              <a:avLst/>
            </a:prstGeom>
            <a:noFill/>
          </p:spPr>
          <p:txBody>
            <a:bodyPr wrap="square" rtlCol="0">
              <a:spAutoFit/>
            </a:bodyPr>
            <a:lstStyle/>
            <a:p>
              <a:r>
                <a:rPr lang="en-US" altLang="zh-CN" sz="4400" b="1" dirty="0">
                  <a:solidFill>
                    <a:schemeClr val="accent1">
                      <a:lumMod val="75000"/>
                    </a:schemeClr>
                  </a:solidFill>
                  <a:latin typeface="微软雅黑" panose="020B0503020204020204" pitchFamily="34" charset="-122"/>
                  <a:ea typeface="微软雅黑" panose="020B0503020204020204" pitchFamily="34" charset="-122"/>
                </a:rPr>
                <a:t>05. </a:t>
              </a:r>
              <a:r>
                <a:rPr lang="zh-CN" altLang="en-US" sz="4400" b="1" dirty="0">
                  <a:solidFill>
                    <a:schemeClr val="accent1">
                      <a:lumMod val="75000"/>
                    </a:schemeClr>
                  </a:solidFill>
                  <a:latin typeface="微软雅黑" panose="020B0503020204020204" pitchFamily="34" charset="-122"/>
                  <a:ea typeface="微软雅黑" panose="020B0503020204020204" pitchFamily="34" charset="-122"/>
                </a:rPr>
                <a:t>基于序列相似性的异常检测</a:t>
              </a:r>
            </a:p>
          </p:txBody>
        </p:sp>
        <p:cxnSp>
          <p:nvCxnSpPr>
            <p:cNvPr id="5" name="直接连接符 4"/>
            <p:cNvCxnSpPr>
              <a:cxnSpLocks/>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94D0FC3C-05ED-2944-B644-D39ED66C5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440" y="2348880"/>
            <a:ext cx="1535232" cy="1545467"/>
          </a:xfrm>
          <a:prstGeom prst="rect">
            <a:avLst/>
          </a:prstGeom>
        </p:spPr>
      </p:pic>
    </p:spTree>
    <p:extLst>
      <p:ext uri="{BB962C8B-B14F-4D97-AF65-F5344CB8AC3E}">
        <p14:creationId xmlns:p14="http://schemas.microsoft.com/office/powerpoint/2010/main" val="3063426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5424059" y="-244932"/>
            <a:ext cx="12733161" cy="2001162"/>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75311" y="2705726"/>
            <a:ext cx="748923" cy="1446550"/>
          </a:xfrm>
          <a:prstGeom prst="rect">
            <a:avLst/>
          </a:prstGeom>
          <a:noFill/>
        </p:spPr>
        <p:txBody>
          <a:bodyPr wrap="none" rtlCol="0">
            <a:spAutoFit/>
          </a:bodyPr>
          <a:lstStyle/>
          <a:p>
            <a:r>
              <a:rPr lang="zh-CN" altLang="en-US" sz="4400">
                <a:solidFill>
                  <a:schemeClr val="bg1">
                    <a:lumMod val="95000"/>
                  </a:schemeClr>
                </a:solidFill>
                <a:latin typeface="微软雅黑" panose="020B0503020204020204" pitchFamily="34" charset="-122"/>
                <a:ea typeface="微软雅黑" panose="020B0503020204020204" pitchFamily="34" charset="-122"/>
              </a:rPr>
              <a:t>目</a:t>
            </a:r>
            <a:endParaRPr lang="en-US" altLang="zh-CN" sz="4400">
              <a:solidFill>
                <a:schemeClr val="bg1">
                  <a:lumMod val="95000"/>
                </a:schemeClr>
              </a:solidFill>
              <a:latin typeface="微软雅黑" panose="020B0503020204020204" pitchFamily="34" charset="-122"/>
              <a:ea typeface="微软雅黑" panose="020B0503020204020204" pitchFamily="34" charset="-122"/>
            </a:endParaRPr>
          </a:p>
          <a:p>
            <a:r>
              <a:rPr lang="zh-CN" altLang="en-US" sz="4400">
                <a:solidFill>
                  <a:schemeClr val="bg1">
                    <a:lumMod val="95000"/>
                  </a:schemeClr>
                </a:solidFill>
                <a:latin typeface="微软雅黑" panose="020B0503020204020204" pitchFamily="34" charset="-122"/>
                <a:ea typeface="微软雅黑" panose="020B0503020204020204" pitchFamily="34" charset="-122"/>
              </a:rPr>
              <a:t>录</a:t>
            </a:r>
          </a:p>
        </p:txBody>
      </p:sp>
      <p:pic>
        <p:nvPicPr>
          <p:cNvPr id="32" name="图片 31"/>
          <p:cNvPicPr>
            <a:picLocks noChangeAspect="1"/>
          </p:cNvPicPr>
          <p:nvPr/>
        </p:nvPicPr>
        <p:blipFill>
          <a:blip r:embed="rId3"/>
          <a:stretch>
            <a:fillRect/>
          </a:stretch>
        </p:blipFill>
        <p:spPr>
          <a:xfrm>
            <a:off x="-8766355" y="1268169"/>
            <a:ext cx="8048625" cy="4552950"/>
          </a:xfrm>
          <a:prstGeom prst="rect">
            <a:avLst/>
          </a:prstGeom>
          <a:ln>
            <a:solidFill>
              <a:schemeClr val="tx1">
                <a:lumMod val="85000"/>
                <a:lumOff val="15000"/>
              </a:schemeClr>
            </a:solidFill>
          </a:ln>
        </p:spPr>
      </p:pic>
      <p:grpSp>
        <p:nvGrpSpPr>
          <p:cNvPr id="33" name="组合 9">
            <a:extLst>
              <a:ext uri="{FF2B5EF4-FFF2-40B4-BE49-F238E27FC236}">
                <a16:creationId xmlns:a16="http://schemas.microsoft.com/office/drawing/2014/main" id="{5A675C90-C1E8-304F-93A9-62E2FBF04713}"/>
              </a:ext>
            </a:extLst>
          </p:cNvPr>
          <p:cNvGrpSpPr/>
          <p:nvPr/>
        </p:nvGrpSpPr>
        <p:grpSpPr>
          <a:xfrm>
            <a:off x="3287688" y="829362"/>
            <a:ext cx="7416824" cy="639813"/>
            <a:chOff x="1343472" y="2420888"/>
            <a:chExt cx="3384378" cy="639812"/>
          </a:xfrm>
        </p:grpSpPr>
        <p:sp>
          <p:nvSpPr>
            <p:cNvPr id="34" name="矩形 4">
              <a:extLst>
                <a:ext uri="{FF2B5EF4-FFF2-40B4-BE49-F238E27FC236}">
                  <a16:creationId xmlns:a16="http://schemas.microsoft.com/office/drawing/2014/main" id="{CE17DE37-D478-6147-B192-3155CA1964A4}"/>
                </a:ext>
              </a:extLst>
            </p:cNvPr>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文本框 5">
              <a:extLst>
                <a:ext uri="{FF2B5EF4-FFF2-40B4-BE49-F238E27FC236}">
                  <a16:creationId xmlns:a16="http://schemas.microsoft.com/office/drawing/2014/main" id="{43BF1D7A-5D8D-6A49-B45E-B8007154F498}"/>
                </a:ext>
              </a:extLst>
            </p:cNvPr>
            <p:cNvSpPr txBox="1"/>
            <p:nvPr/>
          </p:nvSpPr>
          <p:spPr>
            <a:xfrm>
              <a:off x="1346259" y="2463800"/>
              <a:ext cx="632955" cy="523220"/>
            </a:xfrm>
            <a:prstGeom prst="rect">
              <a:avLst/>
            </a:prstGeom>
            <a:solidFill>
              <a:srgbClr val="0553A7"/>
            </a:solidFill>
          </p:spPr>
          <p:txBody>
            <a:bodyPr wrap="square" rtlCol="0">
              <a:spAutoFit/>
            </a:bodyPr>
            <a:lstStyle/>
            <a:p>
              <a:r>
                <a:rPr lang="en-US" altLang="zh-CN" sz="2800">
                  <a:solidFill>
                    <a:schemeClr val="bg1">
                      <a:lumMod val="95000"/>
                    </a:schemeClr>
                  </a:solidFill>
                  <a:latin typeface="微软雅黑" panose="020B0503020204020204" pitchFamily="34" charset="-122"/>
                  <a:ea typeface="微软雅黑" panose="020B0503020204020204" pitchFamily="34" charset="-122"/>
                </a:rPr>
                <a:t>01</a:t>
              </a:r>
              <a:endParaRPr lang="zh-CN" altLang="en-US" sz="2800">
                <a:solidFill>
                  <a:schemeClr val="bg1">
                    <a:lumMod val="95000"/>
                  </a:schemeClr>
                </a:solidFill>
                <a:latin typeface="微软雅黑" panose="020B0503020204020204" pitchFamily="34" charset="-122"/>
                <a:ea typeface="微软雅黑" panose="020B0503020204020204" pitchFamily="34" charset="-122"/>
              </a:endParaRPr>
            </a:p>
          </p:txBody>
        </p:sp>
        <p:sp>
          <p:nvSpPr>
            <p:cNvPr id="36" name="矩形 6">
              <a:extLst>
                <a:ext uri="{FF2B5EF4-FFF2-40B4-BE49-F238E27FC236}">
                  <a16:creationId xmlns:a16="http://schemas.microsoft.com/office/drawing/2014/main" id="{20DED1DF-4C4C-3842-BFFD-83B184F26B06}"/>
                </a:ext>
              </a:extLst>
            </p:cNvPr>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7" name="文本框 8">
              <a:extLst>
                <a:ext uri="{FF2B5EF4-FFF2-40B4-BE49-F238E27FC236}">
                  <a16:creationId xmlns:a16="http://schemas.microsoft.com/office/drawing/2014/main" id="{631CC1CF-ACA0-2241-B662-3C4A2ED4E32E}"/>
                </a:ext>
              </a:extLst>
            </p:cNvPr>
            <p:cNvSpPr txBox="1"/>
            <p:nvPr/>
          </p:nvSpPr>
          <p:spPr>
            <a:xfrm>
              <a:off x="2387658" y="2476500"/>
              <a:ext cx="2340192" cy="523219"/>
            </a:xfrm>
            <a:prstGeom prst="rect">
              <a:avLst/>
            </a:prstGeom>
            <a:noFill/>
          </p:spPr>
          <p:txBody>
            <a:bodyPr wrap="square" rtlCol="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论文绪论</a:t>
              </a:r>
            </a:p>
          </p:txBody>
        </p:sp>
      </p:grpSp>
      <p:grpSp>
        <p:nvGrpSpPr>
          <p:cNvPr id="38" name="组合 10">
            <a:extLst>
              <a:ext uri="{FF2B5EF4-FFF2-40B4-BE49-F238E27FC236}">
                <a16:creationId xmlns:a16="http://schemas.microsoft.com/office/drawing/2014/main" id="{9905BDEB-3B26-AF46-8DEE-79003C69E8D9}"/>
              </a:ext>
            </a:extLst>
          </p:cNvPr>
          <p:cNvGrpSpPr/>
          <p:nvPr/>
        </p:nvGrpSpPr>
        <p:grpSpPr>
          <a:xfrm>
            <a:off x="3287688" y="1718362"/>
            <a:ext cx="7416824" cy="639813"/>
            <a:chOff x="1343472" y="2420888"/>
            <a:chExt cx="3384378" cy="639812"/>
          </a:xfrm>
        </p:grpSpPr>
        <p:sp>
          <p:nvSpPr>
            <p:cNvPr id="39" name="矩形 11">
              <a:extLst>
                <a:ext uri="{FF2B5EF4-FFF2-40B4-BE49-F238E27FC236}">
                  <a16:creationId xmlns:a16="http://schemas.microsoft.com/office/drawing/2014/main" id="{75D92B18-11B7-C646-A28B-B50D6F7D55FD}"/>
                </a:ext>
              </a:extLst>
            </p:cNvPr>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0" name="文本框 12">
              <a:extLst>
                <a:ext uri="{FF2B5EF4-FFF2-40B4-BE49-F238E27FC236}">
                  <a16:creationId xmlns:a16="http://schemas.microsoft.com/office/drawing/2014/main" id="{9A2ECA61-FE18-FB42-917C-791CD2C61098}"/>
                </a:ext>
              </a:extLst>
            </p:cNvPr>
            <p:cNvSpPr txBox="1"/>
            <p:nvPr/>
          </p:nvSpPr>
          <p:spPr>
            <a:xfrm>
              <a:off x="1346259" y="2463800"/>
              <a:ext cx="632955" cy="523220"/>
            </a:xfrm>
            <a:prstGeom prst="rect">
              <a:avLst/>
            </a:prstGeom>
            <a:noFill/>
          </p:spPr>
          <p:txBody>
            <a:bodyPr wrap="square" rtlCol="0">
              <a:spAutoFit/>
            </a:bodyPr>
            <a:lstStyle/>
            <a:p>
              <a:r>
                <a:rPr lang="en-US" altLang="zh-CN" sz="2800">
                  <a:solidFill>
                    <a:schemeClr val="bg1">
                      <a:lumMod val="95000"/>
                    </a:schemeClr>
                  </a:solidFill>
                  <a:latin typeface="微软雅黑" panose="020B0503020204020204" pitchFamily="34" charset="-122"/>
                  <a:ea typeface="微软雅黑" panose="020B0503020204020204" pitchFamily="34" charset="-122"/>
                </a:rPr>
                <a:t>02</a:t>
              </a:r>
              <a:endParaRPr lang="zh-CN" altLang="en-US" sz="2800">
                <a:solidFill>
                  <a:schemeClr val="bg1">
                    <a:lumMod val="95000"/>
                  </a:schemeClr>
                </a:solidFill>
                <a:latin typeface="微软雅黑" panose="020B0503020204020204" pitchFamily="34" charset="-122"/>
                <a:ea typeface="微软雅黑" panose="020B0503020204020204" pitchFamily="34" charset="-122"/>
              </a:endParaRPr>
            </a:p>
          </p:txBody>
        </p:sp>
        <p:sp>
          <p:nvSpPr>
            <p:cNvPr id="41" name="矩形 13">
              <a:extLst>
                <a:ext uri="{FF2B5EF4-FFF2-40B4-BE49-F238E27FC236}">
                  <a16:creationId xmlns:a16="http://schemas.microsoft.com/office/drawing/2014/main" id="{FE20851D-C0E7-9742-A3CC-30159E5E57FE}"/>
                </a:ext>
              </a:extLst>
            </p:cNvPr>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2" name="文本框 14">
              <a:extLst>
                <a:ext uri="{FF2B5EF4-FFF2-40B4-BE49-F238E27FC236}">
                  <a16:creationId xmlns:a16="http://schemas.microsoft.com/office/drawing/2014/main" id="{82E4450B-CC06-E744-AA89-CA9D22B0FA58}"/>
                </a:ext>
              </a:extLst>
            </p:cNvPr>
            <p:cNvSpPr txBox="1"/>
            <p:nvPr/>
          </p:nvSpPr>
          <p:spPr>
            <a:xfrm>
              <a:off x="2387658" y="2476500"/>
              <a:ext cx="2340192" cy="523219"/>
            </a:xfrm>
            <a:prstGeom prst="rect">
              <a:avLst/>
            </a:prstGeom>
            <a:noFill/>
          </p:spPr>
          <p:txBody>
            <a:bodyPr wrap="square" rtlCol="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基于日志数据的异常检测</a:t>
              </a:r>
            </a:p>
          </p:txBody>
        </p:sp>
      </p:grpSp>
      <p:grpSp>
        <p:nvGrpSpPr>
          <p:cNvPr id="43" name="组合 15">
            <a:extLst>
              <a:ext uri="{FF2B5EF4-FFF2-40B4-BE49-F238E27FC236}">
                <a16:creationId xmlns:a16="http://schemas.microsoft.com/office/drawing/2014/main" id="{C5334B6C-1CE7-1C4F-BF89-02DCA5529B04}"/>
              </a:ext>
            </a:extLst>
          </p:cNvPr>
          <p:cNvGrpSpPr/>
          <p:nvPr/>
        </p:nvGrpSpPr>
        <p:grpSpPr>
          <a:xfrm>
            <a:off x="3287688" y="2620063"/>
            <a:ext cx="7416824" cy="1009720"/>
            <a:chOff x="1343472" y="2420888"/>
            <a:chExt cx="3384378" cy="1009718"/>
          </a:xfrm>
        </p:grpSpPr>
        <p:sp>
          <p:nvSpPr>
            <p:cNvPr id="44" name="矩形 16">
              <a:extLst>
                <a:ext uri="{FF2B5EF4-FFF2-40B4-BE49-F238E27FC236}">
                  <a16:creationId xmlns:a16="http://schemas.microsoft.com/office/drawing/2014/main" id="{1B836AAF-EB4E-A049-BCDC-D6D3FA6B704E}"/>
                </a:ext>
              </a:extLst>
            </p:cNvPr>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5" name="文本框 17">
              <a:extLst>
                <a:ext uri="{FF2B5EF4-FFF2-40B4-BE49-F238E27FC236}">
                  <a16:creationId xmlns:a16="http://schemas.microsoft.com/office/drawing/2014/main" id="{9EB367DB-7BB9-9242-A775-87EAE8B067DC}"/>
                </a:ext>
              </a:extLst>
            </p:cNvPr>
            <p:cNvSpPr txBox="1"/>
            <p:nvPr/>
          </p:nvSpPr>
          <p:spPr>
            <a:xfrm>
              <a:off x="1346259" y="2463800"/>
              <a:ext cx="632955" cy="523220"/>
            </a:xfrm>
            <a:prstGeom prst="rect">
              <a:avLst/>
            </a:prstGeom>
            <a:noFill/>
          </p:spPr>
          <p:txBody>
            <a:bodyPr wrap="square" rtlCol="0">
              <a:spAutoFit/>
            </a:bodyPr>
            <a:lstStyle/>
            <a:p>
              <a:r>
                <a:rPr lang="en-US" altLang="zh-CN" sz="2800">
                  <a:solidFill>
                    <a:schemeClr val="bg1">
                      <a:lumMod val="95000"/>
                    </a:schemeClr>
                  </a:solidFill>
                  <a:latin typeface="微软雅黑" panose="020B0503020204020204" pitchFamily="34" charset="-122"/>
                  <a:ea typeface="微软雅黑" panose="020B0503020204020204" pitchFamily="34" charset="-122"/>
                </a:rPr>
                <a:t>03</a:t>
              </a:r>
              <a:endParaRPr lang="zh-CN" altLang="en-US" sz="2800">
                <a:solidFill>
                  <a:schemeClr val="bg1">
                    <a:lumMod val="95000"/>
                  </a:schemeClr>
                </a:solidFill>
                <a:latin typeface="微软雅黑" panose="020B0503020204020204" pitchFamily="34" charset="-122"/>
                <a:ea typeface="微软雅黑" panose="020B0503020204020204" pitchFamily="34" charset="-122"/>
              </a:endParaRPr>
            </a:p>
          </p:txBody>
        </p:sp>
        <p:sp>
          <p:nvSpPr>
            <p:cNvPr id="46" name="矩形 18">
              <a:extLst>
                <a:ext uri="{FF2B5EF4-FFF2-40B4-BE49-F238E27FC236}">
                  <a16:creationId xmlns:a16="http://schemas.microsoft.com/office/drawing/2014/main" id="{F77491F8-45CD-F040-82AD-54B1CAF40A4B}"/>
                </a:ext>
              </a:extLst>
            </p:cNvPr>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7" name="文本框 19">
              <a:extLst>
                <a:ext uri="{FF2B5EF4-FFF2-40B4-BE49-F238E27FC236}">
                  <a16:creationId xmlns:a16="http://schemas.microsoft.com/office/drawing/2014/main" id="{F6AA5FE9-7550-D043-9624-C63B75F6D378}"/>
                </a:ext>
              </a:extLst>
            </p:cNvPr>
            <p:cNvSpPr txBox="1"/>
            <p:nvPr/>
          </p:nvSpPr>
          <p:spPr>
            <a:xfrm>
              <a:off x="2387658" y="2476500"/>
              <a:ext cx="2340192" cy="954106"/>
            </a:xfrm>
            <a:prstGeom prst="rect">
              <a:avLst/>
            </a:prstGeom>
            <a:noFill/>
          </p:spPr>
          <p:txBody>
            <a:bodyPr wrap="square" rtlCol="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基于</a:t>
              </a:r>
              <a:r>
                <a:rPr lang="zh-CN" altLang="en-CN" sz="2800" dirty="0">
                  <a:solidFill>
                    <a:schemeClr val="tx1">
                      <a:lumMod val="85000"/>
                      <a:lumOff val="15000"/>
                    </a:schemeClr>
                  </a:solidFill>
                  <a:latin typeface="微软雅黑" panose="020B0503020204020204" pitchFamily="34" charset="-122"/>
                  <a:ea typeface="微软雅黑" panose="020B0503020204020204" pitchFamily="34" charset="-122"/>
                </a:rPr>
                <a:t>聚类</a:t>
              </a: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的日志解析算法</a:t>
              </a:r>
            </a:p>
          </p:txBody>
        </p:sp>
      </p:grpSp>
      <p:grpSp>
        <p:nvGrpSpPr>
          <p:cNvPr id="48" name="组合 22">
            <a:extLst>
              <a:ext uri="{FF2B5EF4-FFF2-40B4-BE49-F238E27FC236}">
                <a16:creationId xmlns:a16="http://schemas.microsoft.com/office/drawing/2014/main" id="{3365AD90-ED57-DD4F-A00B-F4E2F1BDAAAC}"/>
              </a:ext>
            </a:extLst>
          </p:cNvPr>
          <p:cNvGrpSpPr/>
          <p:nvPr/>
        </p:nvGrpSpPr>
        <p:grpSpPr>
          <a:xfrm>
            <a:off x="3287688" y="3483663"/>
            <a:ext cx="7416824" cy="1009720"/>
            <a:chOff x="1343472" y="2420888"/>
            <a:chExt cx="3384378" cy="1009718"/>
          </a:xfrm>
        </p:grpSpPr>
        <p:sp>
          <p:nvSpPr>
            <p:cNvPr id="49" name="矩形 23">
              <a:extLst>
                <a:ext uri="{FF2B5EF4-FFF2-40B4-BE49-F238E27FC236}">
                  <a16:creationId xmlns:a16="http://schemas.microsoft.com/office/drawing/2014/main" id="{BA2E98A6-1B3C-1645-8391-75A185C63B54}"/>
                </a:ext>
              </a:extLst>
            </p:cNvPr>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0" name="文本框 24">
              <a:extLst>
                <a:ext uri="{FF2B5EF4-FFF2-40B4-BE49-F238E27FC236}">
                  <a16:creationId xmlns:a16="http://schemas.microsoft.com/office/drawing/2014/main" id="{1564E1DF-CA34-E24A-B8E5-8F5D58DC32E8}"/>
                </a:ext>
              </a:extLst>
            </p:cNvPr>
            <p:cNvSpPr txBox="1"/>
            <p:nvPr/>
          </p:nvSpPr>
          <p:spPr>
            <a:xfrm>
              <a:off x="1346259" y="2463800"/>
              <a:ext cx="632955" cy="523220"/>
            </a:xfrm>
            <a:prstGeom prst="rect">
              <a:avLst/>
            </a:prstGeom>
            <a:noFill/>
          </p:spPr>
          <p:txBody>
            <a:bodyPr wrap="square" rtlCol="0">
              <a:spAutoFit/>
            </a:bodyPr>
            <a:lstStyle/>
            <a:p>
              <a:r>
                <a:rPr lang="en-US" altLang="zh-CN" sz="2800">
                  <a:solidFill>
                    <a:schemeClr val="bg1">
                      <a:lumMod val="95000"/>
                    </a:schemeClr>
                  </a:solidFill>
                  <a:latin typeface="微软雅黑" panose="020B0503020204020204" pitchFamily="34" charset="-122"/>
                  <a:ea typeface="微软雅黑" panose="020B0503020204020204" pitchFamily="34" charset="-122"/>
                </a:rPr>
                <a:t>04</a:t>
              </a:r>
              <a:endParaRPr lang="zh-CN" altLang="en-US" sz="2800">
                <a:solidFill>
                  <a:schemeClr val="bg1">
                    <a:lumMod val="95000"/>
                  </a:schemeClr>
                </a:solidFill>
                <a:latin typeface="微软雅黑" panose="020B0503020204020204" pitchFamily="34" charset="-122"/>
                <a:ea typeface="微软雅黑" panose="020B0503020204020204" pitchFamily="34" charset="-122"/>
              </a:endParaRPr>
            </a:p>
          </p:txBody>
        </p:sp>
        <p:sp>
          <p:nvSpPr>
            <p:cNvPr id="51" name="矩形 25">
              <a:extLst>
                <a:ext uri="{FF2B5EF4-FFF2-40B4-BE49-F238E27FC236}">
                  <a16:creationId xmlns:a16="http://schemas.microsoft.com/office/drawing/2014/main" id="{2354CA93-1A80-7C47-A79C-398AF4F24196}"/>
                </a:ext>
              </a:extLst>
            </p:cNvPr>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2" name="文本框 26">
              <a:extLst>
                <a:ext uri="{FF2B5EF4-FFF2-40B4-BE49-F238E27FC236}">
                  <a16:creationId xmlns:a16="http://schemas.microsoft.com/office/drawing/2014/main" id="{207C2F95-2884-2148-B134-76C5F0194C5B}"/>
                </a:ext>
              </a:extLst>
            </p:cNvPr>
            <p:cNvSpPr txBox="1"/>
            <p:nvPr/>
          </p:nvSpPr>
          <p:spPr>
            <a:xfrm>
              <a:off x="2387658" y="2476500"/>
              <a:ext cx="2340192" cy="954106"/>
            </a:xfrm>
            <a:prstGeom prst="rect">
              <a:avLst/>
            </a:prstGeom>
            <a:noFill/>
          </p:spPr>
          <p:txBody>
            <a:bodyPr wrap="square" rtlCol="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基于窗口的特征提取算法</a:t>
              </a:r>
            </a:p>
          </p:txBody>
        </p:sp>
      </p:grpSp>
      <p:grpSp>
        <p:nvGrpSpPr>
          <p:cNvPr id="53" name="组合 27">
            <a:extLst>
              <a:ext uri="{FF2B5EF4-FFF2-40B4-BE49-F238E27FC236}">
                <a16:creationId xmlns:a16="http://schemas.microsoft.com/office/drawing/2014/main" id="{B181B6BC-025C-D149-B8CC-EF7160043324}"/>
              </a:ext>
            </a:extLst>
          </p:cNvPr>
          <p:cNvGrpSpPr/>
          <p:nvPr/>
        </p:nvGrpSpPr>
        <p:grpSpPr>
          <a:xfrm>
            <a:off x="3287688" y="4359963"/>
            <a:ext cx="7416824" cy="1009720"/>
            <a:chOff x="1343472" y="2420888"/>
            <a:chExt cx="3384378" cy="1009718"/>
          </a:xfrm>
        </p:grpSpPr>
        <p:sp>
          <p:nvSpPr>
            <p:cNvPr id="54" name="矩形 28">
              <a:extLst>
                <a:ext uri="{FF2B5EF4-FFF2-40B4-BE49-F238E27FC236}">
                  <a16:creationId xmlns:a16="http://schemas.microsoft.com/office/drawing/2014/main" id="{4A524725-ED05-ED42-B688-EF19D5562700}"/>
                </a:ext>
              </a:extLst>
            </p:cNvPr>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5" name="文本框 29">
              <a:extLst>
                <a:ext uri="{FF2B5EF4-FFF2-40B4-BE49-F238E27FC236}">
                  <a16:creationId xmlns:a16="http://schemas.microsoft.com/office/drawing/2014/main" id="{7D52E53D-0709-8749-9DBF-DEC83832FBCF}"/>
                </a:ext>
              </a:extLst>
            </p:cNvPr>
            <p:cNvSpPr txBox="1"/>
            <p:nvPr/>
          </p:nvSpPr>
          <p:spPr>
            <a:xfrm>
              <a:off x="1346259" y="2463800"/>
              <a:ext cx="632955" cy="523220"/>
            </a:xfrm>
            <a:prstGeom prst="rect">
              <a:avLst/>
            </a:prstGeom>
            <a:noFill/>
          </p:spPr>
          <p:txBody>
            <a:bodyPr wrap="square" rtlCol="0">
              <a:spAutoFit/>
            </a:bodyPr>
            <a:lstStyle/>
            <a:p>
              <a:r>
                <a:rPr lang="en-US" altLang="zh-CN" sz="2800" dirty="0">
                  <a:solidFill>
                    <a:schemeClr val="bg1">
                      <a:lumMod val="95000"/>
                    </a:schemeClr>
                  </a:solidFill>
                  <a:latin typeface="微软雅黑" panose="020B0503020204020204" pitchFamily="34" charset="-122"/>
                  <a:ea typeface="微软雅黑" panose="020B0503020204020204" pitchFamily="34" charset="-122"/>
                </a:rPr>
                <a:t>05</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6" name="矩形 30">
              <a:extLst>
                <a:ext uri="{FF2B5EF4-FFF2-40B4-BE49-F238E27FC236}">
                  <a16:creationId xmlns:a16="http://schemas.microsoft.com/office/drawing/2014/main" id="{B80F3EB6-020C-1D41-8181-FB57647BED57}"/>
                </a:ext>
              </a:extLst>
            </p:cNvPr>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7" name="文本框 31">
              <a:extLst>
                <a:ext uri="{FF2B5EF4-FFF2-40B4-BE49-F238E27FC236}">
                  <a16:creationId xmlns:a16="http://schemas.microsoft.com/office/drawing/2014/main" id="{8E0FFAD8-AD1A-1C4E-955F-1D80051615C6}"/>
                </a:ext>
              </a:extLst>
            </p:cNvPr>
            <p:cNvSpPr txBox="1"/>
            <p:nvPr/>
          </p:nvSpPr>
          <p:spPr>
            <a:xfrm>
              <a:off x="2387658" y="2476500"/>
              <a:ext cx="2340192" cy="954106"/>
            </a:xfrm>
            <a:prstGeom prst="rect">
              <a:avLst/>
            </a:prstGeom>
            <a:noFill/>
          </p:spPr>
          <p:txBody>
            <a:bodyPr wrap="square" rtlCol="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基于序列相似性的异常检测</a:t>
              </a:r>
            </a:p>
          </p:txBody>
        </p:sp>
      </p:grpSp>
      <p:grpSp>
        <p:nvGrpSpPr>
          <p:cNvPr id="58" name="组合 27">
            <a:extLst>
              <a:ext uri="{FF2B5EF4-FFF2-40B4-BE49-F238E27FC236}">
                <a16:creationId xmlns:a16="http://schemas.microsoft.com/office/drawing/2014/main" id="{53AA9397-E1BB-044D-AFF8-120DEFEA7F3B}"/>
              </a:ext>
            </a:extLst>
          </p:cNvPr>
          <p:cNvGrpSpPr/>
          <p:nvPr/>
        </p:nvGrpSpPr>
        <p:grpSpPr>
          <a:xfrm>
            <a:off x="3284598" y="5205010"/>
            <a:ext cx="7420246" cy="639813"/>
            <a:chOff x="1343472" y="2420888"/>
            <a:chExt cx="3384378" cy="639812"/>
          </a:xfrm>
        </p:grpSpPr>
        <p:sp>
          <p:nvSpPr>
            <p:cNvPr id="59" name="矩形 28">
              <a:extLst>
                <a:ext uri="{FF2B5EF4-FFF2-40B4-BE49-F238E27FC236}">
                  <a16:creationId xmlns:a16="http://schemas.microsoft.com/office/drawing/2014/main" id="{0CBA5D24-12AE-F340-A485-13D3A400FF4C}"/>
                </a:ext>
              </a:extLst>
            </p:cNvPr>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0" name="文本框 29">
              <a:extLst>
                <a:ext uri="{FF2B5EF4-FFF2-40B4-BE49-F238E27FC236}">
                  <a16:creationId xmlns:a16="http://schemas.microsoft.com/office/drawing/2014/main" id="{DAE12995-6EC9-D749-B76A-5DDC5842B6CB}"/>
                </a:ext>
              </a:extLst>
            </p:cNvPr>
            <p:cNvSpPr txBox="1"/>
            <p:nvPr/>
          </p:nvSpPr>
          <p:spPr>
            <a:xfrm>
              <a:off x="1346259" y="2463800"/>
              <a:ext cx="632955" cy="523220"/>
            </a:xfrm>
            <a:prstGeom prst="rect">
              <a:avLst/>
            </a:prstGeom>
            <a:noFill/>
          </p:spPr>
          <p:txBody>
            <a:bodyPr wrap="square" rtlCol="0">
              <a:spAutoFit/>
            </a:bodyPr>
            <a:lstStyle/>
            <a:p>
              <a:r>
                <a:rPr lang="en-US" altLang="zh-CN" sz="2800" dirty="0">
                  <a:solidFill>
                    <a:schemeClr val="bg1">
                      <a:lumMod val="95000"/>
                    </a:schemeClr>
                  </a:solidFill>
                  <a:latin typeface="微软雅黑" panose="020B0503020204020204" pitchFamily="34" charset="-122"/>
                  <a:ea typeface="微软雅黑" panose="020B0503020204020204" pitchFamily="34" charset="-122"/>
                </a:rPr>
                <a:t>06</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1" name="矩形 30">
              <a:extLst>
                <a:ext uri="{FF2B5EF4-FFF2-40B4-BE49-F238E27FC236}">
                  <a16:creationId xmlns:a16="http://schemas.microsoft.com/office/drawing/2014/main" id="{060F4563-962D-5547-941F-B2B7C963509D}"/>
                </a:ext>
              </a:extLst>
            </p:cNvPr>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2" name="文本框 31">
              <a:extLst>
                <a:ext uri="{FF2B5EF4-FFF2-40B4-BE49-F238E27FC236}">
                  <a16:creationId xmlns:a16="http://schemas.microsoft.com/office/drawing/2014/main" id="{4C6CA3CF-81DA-0D48-8005-1B3BF47E2E7C}"/>
                </a:ext>
              </a:extLst>
            </p:cNvPr>
            <p:cNvSpPr txBox="1"/>
            <p:nvPr/>
          </p:nvSpPr>
          <p:spPr>
            <a:xfrm>
              <a:off x="2387658" y="2476500"/>
              <a:ext cx="2340192" cy="523219"/>
            </a:xfrm>
            <a:prstGeom prst="rect">
              <a:avLst/>
            </a:prstGeom>
            <a:noFill/>
          </p:spPr>
          <p:txBody>
            <a:bodyPr wrap="square" rtlCol="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总结与展望</a:t>
              </a:r>
            </a:p>
          </p:txBody>
        </p:sp>
      </p:grpSp>
    </p:spTree>
    <p:extLst>
      <p:ext uri="{BB962C8B-B14F-4D97-AF65-F5344CB8AC3E}">
        <p14:creationId xmlns:p14="http://schemas.microsoft.com/office/powerpoint/2010/main" val="532068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612103" y="256254"/>
            <a:ext cx="6780041"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基于序列相似性的异常检测</a:t>
            </a:r>
          </a:p>
        </p:txBody>
      </p:sp>
      <p:sp>
        <p:nvSpPr>
          <p:cNvPr id="9" name="等腰三角形 8"/>
          <p:cNvSpPr/>
          <p:nvPr/>
        </p:nvSpPr>
        <p:spPr>
          <a:xfrm rot="10800000">
            <a:off x="1030384" y="1118820"/>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sp>
        <p:nvSpPr>
          <p:cNvPr id="11" name="Rectangle 6">
            <a:extLst>
              <a:ext uri="{FF2B5EF4-FFF2-40B4-BE49-F238E27FC236}">
                <a16:creationId xmlns:a16="http://schemas.microsoft.com/office/drawing/2014/main" id="{0EDEE9BA-C535-3843-9F3C-77328D4A10C5}"/>
              </a:ext>
            </a:extLst>
          </p:cNvPr>
          <p:cNvSpPr>
            <a:spLocks noChangeArrowheads="1"/>
          </p:cNvSpPr>
          <p:nvPr/>
        </p:nvSpPr>
        <p:spPr bwMode="auto">
          <a:xfrm>
            <a:off x="807508" y="-26838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195B864E-34AA-0E4E-86D8-B703411C18AB}"/>
              </a:ext>
            </a:extLst>
          </p:cNvPr>
          <p:cNvSpPr>
            <a:spLocks noChangeArrowheads="1"/>
          </p:cNvSpPr>
          <p:nvPr/>
        </p:nvSpPr>
        <p:spPr bwMode="auto">
          <a:xfrm>
            <a:off x="937692" y="-28562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15" name="Rectangle 7">
            <a:extLst>
              <a:ext uri="{FF2B5EF4-FFF2-40B4-BE49-F238E27FC236}">
                <a16:creationId xmlns:a16="http://schemas.microsoft.com/office/drawing/2014/main" id="{7CE3A375-7F40-9C40-87B3-CD05E655179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pic>
        <p:nvPicPr>
          <p:cNvPr id="12" name="图片 95">
            <a:extLst>
              <a:ext uri="{FF2B5EF4-FFF2-40B4-BE49-F238E27FC236}">
                <a16:creationId xmlns:a16="http://schemas.microsoft.com/office/drawing/2014/main" id="{6C970834-CFCD-134E-805F-41CA5848E19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43079" y="1950702"/>
            <a:ext cx="5910138" cy="3702674"/>
          </a:xfrm>
          <a:prstGeom prst="rect">
            <a:avLst/>
          </a:prstGeom>
          <a:noFill/>
          <a:ln>
            <a:noFill/>
          </a:ln>
        </p:spPr>
      </p:pic>
      <p:sp>
        <p:nvSpPr>
          <p:cNvPr id="14" name="矩形 12">
            <a:extLst>
              <a:ext uri="{FF2B5EF4-FFF2-40B4-BE49-F238E27FC236}">
                <a16:creationId xmlns:a16="http://schemas.microsoft.com/office/drawing/2014/main" id="{E424B414-106F-3546-9815-ED0E769EA924}"/>
              </a:ext>
            </a:extLst>
          </p:cNvPr>
          <p:cNvSpPr/>
          <p:nvPr/>
        </p:nvSpPr>
        <p:spPr>
          <a:xfrm>
            <a:off x="6456040" y="1925381"/>
            <a:ext cx="4765116" cy="4167915"/>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solidFill>
                  <a:schemeClr val="tx1"/>
                </a:solidFill>
              </a:rPr>
              <a:t>       算法的主要思想是对给定时间序列中每一点，计算由该点向前展开的子序列在滑动窗口中的异常性。一般来说，异常数据的异常性相较于正常数据会明显增大，算法利用某一特定的统计分布来拟合时间序列中各点向前展开的时间子序列在整条时间序列中的异常性，当异常性偏离该分布中心较大时，该点被视为异常点．</a:t>
            </a:r>
          </a:p>
          <a:p>
            <a:pPr algn="ctr"/>
            <a:endParaRPr lang="zh-CN" altLang="en-US" dirty="0"/>
          </a:p>
        </p:txBody>
      </p:sp>
      <p:sp>
        <p:nvSpPr>
          <p:cNvPr id="13" name="矩形 11">
            <a:extLst>
              <a:ext uri="{FF2B5EF4-FFF2-40B4-BE49-F238E27FC236}">
                <a16:creationId xmlns:a16="http://schemas.microsoft.com/office/drawing/2014/main" id="{69FF3066-F852-6144-9C84-ABB0F457BB15}"/>
              </a:ext>
            </a:extLst>
          </p:cNvPr>
          <p:cNvSpPr/>
          <p:nvPr/>
        </p:nvSpPr>
        <p:spPr>
          <a:xfrm>
            <a:off x="6441722" y="1665985"/>
            <a:ext cx="1316101" cy="518792"/>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算法思想</a:t>
            </a:r>
          </a:p>
        </p:txBody>
      </p:sp>
      <p:pic>
        <p:nvPicPr>
          <p:cNvPr id="18" name="图片 17"/>
          <p:cNvPicPr>
            <a:picLocks noChangeAspect="1"/>
          </p:cNvPicPr>
          <p:nvPr/>
        </p:nvPicPr>
        <p:blipFill>
          <a:blip r:embed="rId5"/>
          <a:stretch>
            <a:fillRect/>
          </a:stretch>
        </p:blipFill>
        <p:spPr>
          <a:xfrm>
            <a:off x="-11100312" y="636177"/>
            <a:ext cx="10382250" cy="5762625"/>
          </a:xfrm>
          <a:prstGeom prst="rect">
            <a:avLst/>
          </a:prstGeom>
          <a:ln>
            <a:solidFill>
              <a:schemeClr val="tx1">
                <a:lumMod val="85000"/>
                <a:lumOff val="15000"/>
              </a:schemeClr>
            </a:solidFill>
          </a:ln>
        </p:spPr>
      </p:pic>
      <p:pic>
        <p:nvPicPr>
          <p:cNvPr id="2050" name="Picture 2">
            <a:extLst>
              <a:ext uri="{FF2B5EF4-FFF2-40B4-BE49-F238E27FC236}">
                <a16:creationId xmlns:a16="http://schemas.microsoft.com/office/drawing/2014/main" id="{895449C0-F7EF-0847-8286-3EF30B7982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5900" y="7489825"/>
            <a:ext cx="2347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592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612103" y="256254"/>
            <a:ext cx="6780041"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基于序列相似性的异常检测</a:t>
            </a:r>
          </a:p>
        </p:txBody>
      </p:sp>
      <p:sp>
        <p:nvSpPr>
          <p:cNvPr id="9" name="等腰三角形 8"/>
          <p:cNvSpPr/>
          <p:nvPr/>
        </p:nvSpPr>
        <p:spPr>
          <a:xfrm rot="10800000">
            <a:off x="1030384" y="1118820"/>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pic>
        <p:nvPicPr>
          <p:cNvPr id="18" name="图片 17"/>
          <p:cNvPicPr>
            <a:picLocks noChangeAspect="1"/>
          </p:cNvPicPr>
          <p:nvPr/>
        </p:nvPicPr>
        <p:blipFill>
          <a:blip r:embed="rId5"/>
          <a:stretch>
            <a:fillRect/>
          </a:stretch>
        </p:blipFill>
        <p:spPr>
          <a:xfrm>
            <a:off x="-11100312" y="636177"/>
            <a:ext cx="10382250" cy="5762625"/>
          </a:xfrm>
          <a:prstGeom prst="rect">
            <a:avLst/>
          </a:prstGeom>
          <a:ln>
            <a:solidFill>
              <a:schemeClr val="tx1">
                <a:lumMod val="85000"/>
                <a:lumOff val="15000"/>
              </a:schemeClr>
            </a:solidFill>
          </a:ln>
        </p:spPr>
      </p:pic>
      <p:sp>
        <p:nvSpPr>
          <p:cNvPr id="11" name="Rectangle 6">
            <a:extLst>
              <a:ext uri="{FF2B5EF4-FFF2-40B4-BE49-F238E27FC236}">
                <a16:creationId xmlns:a16="http://schemas.microsoft.com/office/drawing/2014/main" id="{0EDEE9BA-C535-3843-9F3C-77328D4A10C5}"/>
              </a:ext>
            </a:extLst>
          </p:cNvPr>
          <p:cNvSpPr>
            <a:spLocks noChangeArrowheads="1"/>
          </p:cNvSpPr>
          <p:nvPr/>
        </p:nvSpPr>
        <p:spPr bwMode="auto">
          <a:xfrm>
            <a:off x="807508" y="-26838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195B864E-34AA-0E4E-86D8-B703411C18AB}"/>
              </a:ext>
            </a:extLst>
          </p:cNvPr>
          <p:cNvSpPr>
            <a:spLocks noChangeArrowheads="1"/>
          </p:cNvSpPr>
          <p:nvPr/>
        </p:nvSpPr>
        <p:spPr bwMode="auto">
          <a:xfrm>
            <a:off x="937692" y="-28562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15" name="Rectangle 7">
            <a:extLst>
              <a:ext uri="{FF2B5EF4-FFF2-40B4-BE49-F238E27FC236}">
                <a16:creationId xmlns:a16="http://schemas.microsoft.com/office/drawing/2014/main" id="{7CE3A375-7F40-9C40-87B3-CD05E655179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pic>
        <p:nvPicPr>
          <p:cNvPr id="2050" name="Picture 2">
            <a:extLst>
              <a:ext uri="{FF2B5EF4-FFF2-40B4-BE49-F238E27FC236}">
                <a16:creationId xmlns:a16="http://schemas.microsoft.com/office/drawing/2014/main" id="{895449C0-F7EF-0847-8286-3EF30B7982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5900" y="7489825"/>
            <a:ext cx="2347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descr="page8image33370032">
            <a:extLst>
              <a:ext uri="{FF2B5EF4-FFF2-40B4-BE49-F238E27FC236}">
                <a16:creationId xmlns:a16="http://schemas.microsoft.com/office/drawing/2014/main" id="{0FF9C867-4F45-7B47-8591-D4E448FFDE0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7508" y="3075653"/>
            <a:ext cx="5377968" cy="345060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Object 6">
            <a:extLst>
              <a:ext uri="{FF2B5EF4-FFF2-40B4-BE49-F238E27FC236}">
                <a16:creationId xmlns:a16="http://schemas.microsoft.com/office/drawing/2014/main" id="{5F80556D-0371-FB46-8DB9-3F3868DE8DA0}"/>
              </a:ext>
            </a:extLst>
          </p:cNvPr>
          <p:cNvGraphicFramePr>
            <a:graphicFrameLocks noChangeAspect="1"/>
          </p:cNvGraphicFramePr>
          <p:nvPr>
            <p:extLst>
              <p:ext uri="{D42A27DB-BD31-4B8C-83A1-F6EECF244321}">
                <p14:modId xmlns:p14="http://schemas.microsoft.com/office/powerpoint/2010/main" val="1998668384"/>
              </p:ext>
            </p:extLst>
          </p:nvPr>
        </p:nvGraphicFramePr>
        <p:xfrm>
          <a:off x="6384032" y="2785230"/>
          <a:ext cx="5413982" cy="802921"/>
        </p:xfrm>
        <a:graphic>
          <a:graphicData uri="http://schemas.openxmlformats.org/presentationml/2006/ole">
            <mc:AlternateContent xmlns:mc="http://schemas.openxmlformats.org/markup-compatibility/2006">
              <mc:Choice xmlns:v="urn:schemas-microsoft-com:vml" Requires="v">
                <p:oleObj spid="_x0000_s3084" r:id="rId8" imgW="106502200" imgH="16090900" progId="Equation.DSMT4">
                  <p:embed/>
                </p:oleObj>
              </mc:Choice>
              <mc:Fallback>
                <p:oleObj r:id="rId8" imgW="106502200" imgH="16090900" progId="Equation.DSMT4">
                  <p:embed/>
                  <p:pic>
                    <p:nvPicPr>
                      <p:cNvPr id="0" name="对象 13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84032" y="2785230"/>
                        <a:ext cx="5413982" cy="802921"/>
                      </a:xfrm>
                      <a:prstGeom prst="rect">
                        <a:avLst/>
                      </a:prstGeom>
                      <a:noFill/>
                    </p:spPr>
                  </p:pic>
                </p:oleObj>
              </mc:Fallback>
            </mc:AlternateContent>
          </a:graphicData>
        </a:graphic>
      </p:graphicFrame>
      <p:graphicFrame>
        <p:nvGraphicFramePr>
          <p:cNvPr id="10" name="Object 9">
            <a:extLst>
              <a:ext uri="{FF2B5EF4-FFF2-40B4-BE49-F238E27FC236}">
                <a16:creationId xmlns:a16="http://schemas.microsoft.com/office/drawing/2014/main" id="{87E842A9-9A4B-0449-8357-AA2DAA1D8450}"/>
              </a:ext>
            </a:extLst>
          </p:cNvPr>
          <p:cNvGraphicFramePr>
            <a:graphicFrameLocks noChangeAspect="1"/>
          </p:cNvGraphicFramePr>
          <p:nvPr>
            <p:extLst>
              <p:ext uri="{D42A27DB-BD31-4B8C-83A1-F6EECF244321}">
                <p14:modId xmlns:p14="http://schemas.microsoft.com/office/powerpoint/2010/main" val="711508975"/>
              </p:ext>
            </p:extLst>
          </p:nvPr>
        </p:nvGraphicFramePr>
        <p:xfrm>
          <a:off x="6384032" y="3784980"/>
          <a:ext cx="5459863" cy="2592288"/>
        </p:xfrm>
        <a:graphic>
          <a:graphicData uri="http://schemas.openxmlformats.org/presentationml/2006/ole">
            <mc:AlternateContent xmlns:mc="http://schemas.openxmlformats.org/markup-compatibility/2006">
              <mc:Choice xmlns:v="urn:schemas-microsoft-com:vml" Requires="v">
                <p:oleObj spid="_x0000_s3085" r:id="rId10" imgW="114401600" imgH="53835300" progId="Equation.DSMT4">
                  <p:embed/>
                </p:oleObj>
              </mc:Choice>
              <mc:Fallback>
                <p:oleObj r:id="rId10" imgW="114401600" imgH="53835300" progId="Equation.DSMT4">
                  <p:embed/>
                  <p:pic>
                    <p:nvPicPr>
                      <p:cNvPr id="0" name="对象 9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84032" y="3784980"/>
                        <a:ext cx="5459863" cy="2592288"/>
                      </a:xfrm>
                      <a:prstGeom prst="rect">
                        <a:avLst/>
                      </a:prstGeom>
                      <a:noFill/>
                    </p:spPr>
                  </p:pic>
                </p:oleObj>
              </mc:Fallback>
            </mc:AlternateContent>
          </a:graphicData>
        </a:graphic>
      </p:graphicFrame>
      <p:sp>
        <p:nvSpPr>
          <p:cNvPr id="20" name="矩形 11">
            <a:extLst>
              <a:ext uri="{FF2B5EF4-FFF2-40B4-BE49-F238E27FC236}">
                <a16:creationId xmlns:a16="http://schemas.microsoft.com/office/drawing/2014/main" id="{C8E4DE0B-CCDF-2848-A02A-6493EB3EA5E3}"/>
              </a:ext>
            </a:extLst>
          </p:cNvPr>
          <p:cNvSpPr/>
          <p:nvPr/>
        </p:nvSpPr>
        <p:spPr>
          <a:xfrm>
            <a:off x="866637" y="1494807"/>
            <a:ext cx="1690830" cy="3346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12">
            <a:extLst>
              <a:ext uri="{FF2B5EF4-FFF2-40B4-BE49-F238E27FC236}">
                <a16:creationId xmlns:a16="http://schemas.microsoft.com/office/drawing/2014/main" id="{478D3D21-5DD2-6F48-A08B-5F7B2DE30721}"/>
              </a:ext>
            </a:extLst>
          </p:cNvPr>
          <p:cNvSpPr/>
          <p:nvPr/>
        </p:nvSpPr>
        <p:spPr>
          <a:xfrm>
            <a:off x="886594" y="1715188"/>
            <a:ext cx="10597764" cy="840482"/>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78498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612103" y="256254"/>
            <a:ext cx="6780041"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基于序列相似性的异常检测</a:t>
            </a:r>
          </a:p>
        </p:txBody>
      </p:sp>
      <p:sp>
        <p:nvSpPr>
          <p:cNvPr id="9" name="等腰三角形 8"/>
          <p:cNvSpPr/>
          <p:nvPr/>
        </p:nvSpPr>
        <p:spPr>
          <a:xfrm rot="10800000">
            <a:off x="1030384" y="1118820"/>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pic>
        <p:nvPicPr>
          <p:cNvPr id="18" name="图片 17"/>
          <p:cNvPicPr>
            <a:picLocks noChangeAspect="1"/>
          </p:cNvPicPr>
          <p:nvPr/>
        </p:nvPicPr>
        <p:blipFill>
          <a:blip r:embed="rId4"/>
          <a:stretch>
            <a:fillRect/>
          </a:stretch>
        </p:blipFill>
        <p:spPr>
          <a:xfrm>
            <a:off x="-11100312" y="636177"/>
            <a:ext cx="10382250" cy="5762625"/>
          </a:xfrm>
          <a:prstGeom prst="rect">
            <a:avLst/>
          </a:prstGeom>
          <a:ln>
            <a:solidFill>
              <a:schemeClr val="tx1">
                <a:lumMod val="85000"/>
                <a:lumOff val="15000"/>
              </a:schemeClr>
            </a:solidFill>
          </a:ln>
        </p:spPr>
      </p:pic>
      <p:sp>
        <p:nvSpPr>
          <p:cNvPr id="11" name="Rectangle 6">
            <a:extLst>
              <a:ext uri="{FF2B5EF4-FFF2-40B4-BE49-F238E27FC236}">
                <a16:creationId xmlns:a16="http://schemas.microsoft.com/office/drawing/2014/main" id="{0EDEE9BA-C535-3843-9F3C-77328D4A10C5}"/>
              </a:ext>
            </a:extLst>
          </p:cNvPr>
          <p:cNvSpPr>
            <a:spLocks noChangeArrowheads="1"/>
          </p:cNvSpPr>
          <p:nvPr/>
        </p:nvSpPr>
        <p:spPr bwMode="auto">
          <a:xfrm>
            <a:off x="807508" y="-26838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195B864E-34AA-0E4E-86D8-B703411C18AB}"/>
              </a:ext>
            </a:extLst>
          </p:cNvPr>
          <p:cNvSpPr>
            <a:spLocks noChangeArrowheads="1"/>
          </p:cNvSpPr>
          <p:nvPr/>
        </p:nvSpPr>
        <p:spPr bwMode="auto">
          <a:xfrm>
            <a:off x="937692" y="-28562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15" name="Rectangle 7">
            <a:extLst>
              <a:ext uri="{FF2B5EF4-FFF2-40B4-BE49-F238E27FC236}">
                <a16:creationId xmlns:a16="http://schemas.microsoft.com/office/drawing/2014/main" id="{7CE3A375-7F40-9C40-87B3-CD05E655179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pic>
        <p:nvPicPr>
          <p:cNvPr id="2050" name="Picture 2">
            <a:extLst>
              <a:ext uri="{FF2B5EF4-FFF2-40B4-BE49-F238E27FC236}">
                <a16:creationId xmlns:a16="http://schemas.microsoft.com/office/drawing/2014/main" id="{895449C0-F7EF-0847-8286-3EF30B7982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5900" y="7489825"/>
            <a:ext cx="2347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618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4727848" y="1700808"/>
            <a:ext cx="4801472" cy="2824268"/>
            <a:chOff x="4366118" y="1988840"/>
            <a:chExt cx="3926206" cy="2824268"/>
          </a:xfrm>
        </p:grpSpPr>
        <p:sp>
          <p:nvSpPr>
            <p:cNvPr id="3" name="文本框 2"/>
            <p:cNvSpPr txBox="1"/>
            <p:nvPr/>
          </p:nvSpPr>
          <p:spPr>
            <a:xfrm>
              <a:off x="4667856" y="2987220"/>
              <a:ext cx="3624468" cy="769441"/>
            </a:xfrm>
            <a:prstGeom prst="rect">
              <a:avLst/>
            </a:prstGeom>
            <a:noFill/>
          </p:spPr>
          <p:txBody>
            <a:bodyPr wrap="square" rtlCol="0">
              <a:spAutoFit/>
            </a:bodyPr>
            <a:lstStyle/>
            <a:p>
              <a:r>
                <a:rPr lang="en-US" altLang="zh-CN" sz="4400" b="1" dirty="0">
                  <a:solidFill>
                    <a:schemeClr val="accent1">
                      <a:lumMod val="75000"/>
                    </a:schemeClr>
                  </a:solidFill>
                  <a:latin typeface="微软雅黑" panose="020B0503020204020204" pitchFamily="34" charset="-122"/>
                  <a:ea typeface="微软雅黑" panose="020B0503020204020204" pitchFamily="34" charset="-122"/>
                </a:rPr>
                <a:t>06. </a:t>
              </a:r>
              <a:r>
                <a:rPr lang="zh-CN" altLang="en-US" sz="4400" b="1" dirty="0">
                  <a:solidFill>
                    <a:schemeClr val="accent1">
                      <a:lumMod val="75000"/>
                    </a:schemeClr>
                  </a:solidFill>
                  <a:latin typeface="微软雅黑" panose="020B0503020204020204" pitchFamily="34" charset="-122"/>
                  <a:ea typeface="微软雅黑" panose="020B0503020204020204" pitchFamily="34" charset="-122"/>
                </a:rPr>
                <a:t>总结与展望</a:t>
              </a:r>
            </a:p>
          </p:txBody>
        </p:sp>
        <p:cxnSp>
          <p:nvCxnSpPr>
            <p:cNvPr id="5" name="直接连接符 4"/>
            <p:cNvCxnSpPr>
              <a:cxnSpLocks/>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94D0FC3C-05ED-2944-B644-D39ED66C5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2616" y="2311174"/>
            <a:ext cx="1535232" cy="1545467"/>
          </a:xfrm>
          <a:prstGeom prst="rect">
            <a:avLst/>
          </a:prstGeom>
        </p:spPr>
      </p:pic>
    </p:spTree>
    <p:extLst>
      <p:ext uri="{BB962C8B-B14F-4D97-AF65-F5344CB8AC3E}">
        <p14:creationId xmlns:p14="http://schemas.microsoft.com/office/powerpoint/2010/main" val="4232777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组合 16"/>
          <p:cNvGrpSpPr/>
          <p:nvPr/>
        </p:nvGrpSpPr>
        <p:grpSpPr>
          <a:xfrm>
            <a:off x="4665566" y="2016866"/>
            <a:ext cx="3926206" cy="2824268"/>
            <a:chOff x="4366118" y="1988840"/>
            <a:chExt cx="3926206" cy="2824268"/>
          </a:xfrm>
        </p:grpSpPr>
        <p:sp>
          <p:nvSpPr>
            <p:cNvPr id="3" name="文本框 2"/>
            <p:cNvSpPr txBox="1"/>
            <p:nvPr/>
          </p:nvSpPr>
          <p:spPr>
            <a:xfrm>
              <a:off x="4667856" y="2987220"/>
              <a:ext cx="3624468" cy="769441"/>
            </a:xfrm>
            <a:prstGeom prst="rect">
              <a:avLst/>
            </a:prstGeom>
            <a:noFill/>
          </p:spPr>
          <p:txBody>
            <a:bodyPr wrap="square" rtlCol="0">
              <a:spAutoFit/>
            </a:bodyPr>
            <a:lstStyle/>
            <a:p>
              <a:r>
                <a:rPr lang="en-US" altLang="zh-CN" sz="4400" b="1" dirty="0">
                  <a:solidFill>
                    <a:schemeClr val="accent1">
                      <a:lumMod val="75000"/>
                    </a:schemeClr>
                  </a:solidFill>
                  <a:latin typeface="微软雅黑" panose="020B0503020204020204" pitchFamily="34" charset="-122"/>
                  <a:ea typeface="微软雅黑" panose="020B0503020204020204" pitchFamily="34" charset="-122"/>
                </a:rPr>
                <a:t>01. </a:t>
              </a:r>
              <a:r>
                <a:rPr lang="zh-CN" altLang="en-US" sz="4400" b="1" dirty="0">
                  <a:solidFill>
                    <a:schemeClr val="accent1">
                      <a:lumMod val="75000"/>
                    </a:schemeClr>
                  </a:solidFill>
                  <a:latin typeface="微软雅黑" panose="020B0503020204020204" pitchFamily="34" charset="-122"/>
                  <a:ea typeface="微软雅黑" panose="020B0503020204020204" pitchFamily="34" charset="-122"/>
                </a:rPr>
                <a:t>论文绪论</a:t>
              </a:r>
            </a:p>
          </p:txBody>
        </p:sp>
        <p:cxnSp>
          <p:nvCxnSpPr>
            <p:cNvPr id="5" name="直接连接符 4"/>
            <p:cNvCxnSpPr>
              <a:cxnSpLocks/>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94D0FC3C-05ED-2944-B644-D39ED66C5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0334" y="2627232"/>
            <a:ext cx="1535232" cy="1545467"/>
          </a:xfrm>
          <a:prstGeom prst="rect">
            <a:avLst/>
          </a:prstGeom>
        </p:spPr>
      </p:pic>
    </p:spTree>
    <p:extLst>
      <p:ext uri="{BB962C8B-B14F-4D97-AF65-F5344CB8AC3E}">
        <p14:creationId xmlns:p14="http://schemas.microsoft.com/office/powerpoint/2010/main" val="99989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612103" y="256254"/>
            <a:ext cx="2208805"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论文绪论</a:t>
            </a:r>
          </a:p>
        </p:txBody>
      </p:sp>
      <p:sp>
        <p:nvSpPr>
          <p:cNvPr id="9" name="等腰三角形 8"/>
          <p:cNvSpPr/>
          <p:nvPr/>
        </p:nvSpPr>
        <p:spPr>
          <a:xfrm rot="10800000">
            <a:off x="1030384" y="1118820"/>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sp>
        <p:nvSpPr>
          <p:cNvPr id="12" name="矩形 11"/>
          <p:cNvSpPr/>
          <p:nvPr/>
        </p:nvSpPr>
        <p:spPr>
          <a:xfrm>
            <a:off x="600814" y="4320587"/>
            <a:ext cx="1690830" cy="449864"/>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12103" y="4567738"/>
            <a:ext cx="10597764" cy="1529642"/>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系统日志是记录现代系统中硬件、软件和系统问题的信息，同时还可以监视系统中发生的事件</a:t>
            </a:r>
          </a:p>
        </p:txBody>
      </p:sp>
      <p:pic>
        <p:nvPicPr>
          <p:cNvPr id="18" name="图片 17"/>
          <p:cNvPicPr>
            <a:picLocks noChangeAspect="1"/>
          </p:cNvPicPr>
          <p:nvPr/>
        </p:nvPicPr>
        <p:blipFill>
          <a:blip r:embed="rId2"/>
          <a:stretch>
            <a:fillRect/>
          </a:stretch>
        </p:blipFill>
        <p:spPr>
          <a:xfrm>
            <a:off x="-11100312" y="636177"/>
            <a:ext cx="10382250" cy="5762625"/>
          </a:xfrm>
          <a:prstGeom prst="rect">
            <a:avLst/>
          </a:prstGeom>
          <a:ln>
            <a:solidFill>
              <a:schemeClr val="tx1">
                <a:lumMod val="85000"/>
                <a:lumOff val="15000"/>
              </a:schemeClr>
            </a:solidFill>
          </a:ln>
        </p:spPr>
      </p:pic>
      <p:pic>
        <p:nvPicPr>
          <p:cNvPr id="19" name="Picture 18">
            <a:extLst>
              <a:ext uri="{FF2B5EF4-FFF2-40B4-BE49-F238E27FC236}">
                <a16:creationId xmlns:a16="http://schemas.microsoft.com/office/drawing/2014/main" id="{CC7150FD-A546-094F-8F5F-5097FC301C4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70047" y="1906348"/>
            <a:ext cx="8051903" cy="1930699"/>
          </a:xfrm>
          <a:prstGeom prst="rect">
            <a:avLst/>
          </a:prstGeom>
          <a:noFill/>
          <a:ln>
            <a:noFill/>
          </a:ln>
        </p:spPr>
      </p:pic>
    </p:spTree>
    <p:extLst>
      <p:ext uri="{BB962C8B-B14F-4D97-AF65-F5344CB8AC3E}">
        <p14:creationId xmlns:p14="http://schemas.microsoft.com/office/powerpoint/2010/main" val="2898465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590672" y="1738514"/>
            <a:ext cx="8545888" cy="3122038"/>
            <a:chOff x="4366118" y="1988840"/>
            <a:chExt cx="3926206" cy="3122038"/>
          </a:xfrm>
        </p:grpSpPr>
        <p:sp>
          <p:nvSpPr>
            <p:cNvPr id="3" name="文本框 2"/>
            <p:cNvSpPr txBox="1"/>
            <p:nvPr/>
          </p:nvSpPr>
          <p:spPr>
            <a:xfrm>
              <a:off x="4667856" y="2987220"/>
              <a:ext cx="3624468" cy="2123658"/>
            </a:xfrm>
            <a:prstGeom prst="rect">
              <a:avLst/>
            </a:prstGeom>
            <a:noFill/>
          </p:spPr>
          <p:txBody>
            <a:bodyPr wrap="square" rtlCol="0">
              <a:spAutoFit/>
            </a:bodyPr>
            <a:lstStyle/>
            <a:p>
              <a:r>
                <a:rPr lang="en-US" altLang="zh-CN" sz="4400" b="1" dirty="0">
                  <a:solidFill>
                    <a:schemeClr val="accent1">
                      <a:lumMod val="75000"/>
                    </a:schemeClr>
                  </a:solidFill>
                  <a:latin typeface="微软雅黑" panose="020B0503020204020204" pitchFamily="34" charset="-122"/>
                  <a:ea typeface="微软雅黑" panose="020B0503020204020204" pitchFamily="34" charset="-122"/>
                </a:rPr>
                <a:t>02. </a:t>
              </a:r>
              <a:r>
                <a:rPr lang="zh-CN" altLang="en-US" sz="4400" b="1" dirty="0">
                  <a:solidFill>
                    <a:schemeClr val="accent1">
                      <a:lumMod val="75000"/>
                    </a:schemeClr>
                  </a:solidFill>
                  <a:latin typeface="微软雅黑" panose="020B0503020204020204" pitchFamily="34" charset="-122"/>
                  <a:ea typeface="微软雅黑" panose="020B0503020204020204" pitchFamily="34" charset="-122"/>
                </a:rPr>
                <a:t>基于日志数据的异常检测</a:t>
              </a:r>
            </a:p>
          </p:txBody>
        </p:sp>
        <p:cxnSp>
          <p:nvCxnSpPr>
            <p:cNvPr id="5" name="直接连接符 4"/>
            <p:cNvCxnSpPr>
              <a:cxnSpLocks/>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94D0FC3C-05ED-2944-B644-D39ED66C5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440" y="2348880"/>
            <a:ext cx="1535232" cy="1545467"/>
          </a:xfrm>
          <a:prstGeom prst="rect">
            <a:avLst/>
          </a:prstGeom>
        </p:spPr>
      </p:pic>
    </p:spTree>
    <p:extLst>
      <p:ext uri="{BB962C8B-B14F-4D97-AF65-F5344CB8AC3E}">
        <p14:creationId xmlns:p14="http://schemas.microsoft.com/office/powerpoint/2010/main" val="53912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45850" y="657274"/>
            <a:ext cx="739616" cy="5509200"/>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基于日志数据的异常检测</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文本框 2">
            <a:extLst>
              <a:ext uri="{FF2B5EF4-FFF2-40B4-BE49-F238E27FC236}">
                <a16:creationId xmlns:a16="http://schemas.microsoft.com/office/drawing/2014/main" id="{E93B89E1-2E7D-A14C-9C44-BC7BC8D65AE1}"/>
              </a:ext>
            </a:extLst>
          </p:cNvPr>
          <p:cNvSpPr txBox="1"/>
          <p:nvPr/>
        </p:nvSpPr>
        <p:spPr>
          <a:xfrm>
            <a:off x="1586897" y="2521058"/>
            <a:ext cx="739616" cy="1384995"/>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工作流</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6" name="Picture 5">
            <a:extLst>
              <a:ext uri="{FF2B5EF4-FFF2-40B4-BE49-F238E27FC236}">
                <a16:creationId xmlns:a16="http://schemas.microsoft.com/office/drawing/2014/main" id="{9BA870F4-92C6-0047-8168-DADFCBE2BF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2976" y="284345"/>
            <a:ext cx="5383312" cy="6289310"/>
          </a:xfrm>
          <a:prstGeom prst="rect">
            <a:avLst/>
          </a:prstGeom>
        </p:spPr>
      </p:pic>
    </p:spTree>
    <p:extLst>
      <p:ext uri="{BB962C8B-B14F-4D97-AF65-F5344CB8AC3E}">
        <p14:creationId xmlns:p14="http://schemas.microsoft.com/office/powerpoint/2010/main" val="3294218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45850" y="657274"/>
            <a:ext cx="739616" cy="5509200"/>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基于日志数据的异常检测</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文本框 2">
            <a:extLst>
              <a:ext uri="{FF2B5EF4-FFF2-40B4-BE49-F238E27FC236}">
                <a16:creationId xmlns:a16="http://schemas.microsoft.com/office/drawing/2014/main" id="{E93B89E1-2E7D-A14C-9C44-BC7BC8D65AE1}"/>
              </a:ext>
            </a:extLst>
          </p:cNvPr>
          <p:cNvSpPr txBox="1"/>
          <p:nvPr/>
        </p:nvSpPr>
        <p:spPr>
          <a:xfrm>
            <a:off x="1586897" y="2521058"/>
            <a:ext cx="739616" cy="1815882"/>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日志搜集</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BFD0C087-6AEC-1049-B92D-E03BE8C90C66}"/>
              </a:ext>
            </a:extLst>
          </p:cNvPr>
          <p:cNvSpPr/>
          <p:nvPr/>
        </p:nvSpPr>
        <p:spPr>
          <a:xfrm>
            <a:off x="3281698" y="671058"/>
            <a:ext cx="8496944" cy="741718"/>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CN" dirty="0">
                <a:solidFill>
                  <a:schemeClr val="tx1"/>
                </a:solidFill>
              </a:rPr>
              <a:t>日志</a:t>
            </a:r>
            <a:r>
              <a:rPr lang="zh-CN" altLang="en-US" dirty="0">
                <a:solidFill>
                  <a:schemeClr val="tx1"/>
                </a:solidFill>
              </a:rPr>
              <a:t>搜集系统采用</a:t>
            </a:r>
            <a:r>
              <a:rPr lang="en-US" altLang="zh-CN" dirty="0">
                <a:solidFill>
                  <a:schemeClr val="tx1"/>
                </a:solidFill>
              </a:rPr>
              <a:t>ELK</a:t>
            </a:r>
            <a:r>
              <a:rPr lang="zh-CN" altLang="en-US" dirty="0">
                <a:solidFill>
                  <a:schemeClr val="tx1"/>
                </a:solidFill>
              </a:rPr>
              <a:t>日志管理系统</a:t>
            </a:r>
            <a:endParaRPr lang="en-CN" dirty="0">
              <a:solidFill>
                <a:schemeClr val="tx1"/>
              </a:solidFill>
            </a:endParaRPr>
          </a:p>
        </p:txBody>
      </p:sp>
      <p:sp>
        <p:nvSpPr>
          <p:cNvPr id="14" name="矩形 11">
            <a:extLst>
              <a:ext uri="{FF2B5EF4-FFF2-40B4-BE49-F238E27FC236}">
                <a16:creationId xmlns:a16="http://schemas.microsoft.com/office/drawing/2014/main" id="{DABEB3C2-7552-9A46-9F9E-B3382D78CF0A}"/>
              </a:ext>
            </a:extLst>
          </p:cNvPr>
          <p:cNvSpPr/>
          <p:nvPr/>
        </p:nvSpPr>
        <p:spPr>
          <a:xfrm>
            <a:off x="3281698" y="476671"/>
            <a:ext cx="1662174" cy="353577"/>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5" name="Picture 14">
            <a:extLst>
              <a:ext uri="{FF2B5EF4-FFF2-40B4-BE49-F238E27FC236}">
                <a16:creationId xmlns:a16="http://schemas.microsoft.com/office/drawing/2014/main" id="{78600E6A-9FF0-9047-870A-0CBDB30E74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3854" y="1607163"/>
            <a:ext cx="8413706" cy="4931270"/>
          </a:xfrm>
          <a:prstGeom prst="rect">
            <a:avLst/>
          </a:prstGeom>
        </p:spPr>
      </p:pic>
    </p:spTree>
    <p:extLst>
      <p:ext uri="{BB962C8B-B14F-4D97-AF65-F5344CB8AC3E}">
        <p14:creationId xmlns:p14="http://schemas.microsoft.com/office/powerpoint/2010/main" val="586794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45850" y="657274"/>
            <a:ext cx="739616" cy="5509200"/>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基于日志数据的异常检测</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文本框 2">
            <a:extLst>
              <a:ext uri="{FF2B5EF4-FFF2-40B4-BE49-F238E27FC236}">
                <a16:creationId xmlns:a16="http://schemas.microsoft.com/office/drawing/2014/main" id="{E93B89E1-2E7D-A14C-9C44-BC7BC8D65AE1}"/>
              </a:ext>
            </a:extLst>
          </p:cNvPr>
          <p:cNvSpPr txBox="1"/>
          <p:nvPr/>
        </p:nvSpPr>
        <p:spPr>
          <a:xfrm>
            <a:off x="1586897" y="2521058"/>
            <a:ext cx="739616" cy="1815882"/>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日志解析</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8" name="Picture 7">
            <a:extLst>
              <a:ext uri="{FF2B5EF4-FFF2-40B4-BE49-F238E27FC236}">
                <a16:creationId xmlns:a16="http://schemas.microsoft.com/office/drawing/2014/main" id="{C989796C-BB8C-644E-9821-30F093EF9FD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405438" y="1916832"/>
            <a:ext cx="6202856" cy="4398352"/>
          </a:xfrm>
          <a:prstGeom prst="rect">
            <a:avLst/>
          </a:prstGeom>
          <a:noFill/>
          <a:ln>
            <a:noFill/>
          </a:ln>
        </p:spPr>
      </p:pic>
      <p:sp>
        <p:nvSpPr>
          <p:cNvPr id="10" name="矩形 12">
            <a:extLst>
              <a:ext uri="{FF2B5EF4-FFF2-40B4-BE49-F238E27FC236}">
                <a16:creationId xmlns:a16="http://schemas.microsoft.com/office/drawing/2014/main" id="{0BF90B80-18B5-F141-99A5-1893C445D5AB}"/>
              </a:ext>
            </a:extLst>
          </p:cNvPr>
          <p:cNvSpPr/>
          <p:nvPr/>
        </p:nvSpPr>
        <p:spPr>
          <a:xfrm>
            <a:off x="3281698" y="671058"/>
            <a:ext cx="8496944" cy="741718"/>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B481F587-63F8-7043-BC80-017BE3E069EC}"/>
              </a:ext>
            </a:extLst>
          </p:cNvPr>
          <p:cNvSpPr/>
          <p:nvPr/>
        </p:nvSpPr>
        <p:spPr>
          <a:xfrm>
            <a:off x="3281698" y="476671"/>
            <a:ext cx="1662174" cy="353577"/>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253218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45850" y="657274"/>
            <a:ext cx="739616" cy="5509200"/>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基于日志数据的异常检测</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文本框 2">
            <a:extLst>
              <a:ext uri="{FF2B5EF4-FFF2-40B4-BE49-F238E27FC236}">
                <a16:creationId xmlns:a16="http://schemas.microsoft.com/office/drawing/2014/main" id="{E93B89E1-2E7D-A14C-9C44-BC7BC8D65AE1}"/>
              </a:ext>
            </a:extLst>
          </p:cNvPr>
          <p:cNvSpPr txBox="1"/>
          <p:nvPr/>
        </p:nvSpPr>
        <p:spPr>
          <a:xfrm>
            <a:off x="1586897" y="2521058"/>
            <a:ext cx="739616" cy="1815882"/>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特征提取</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10" name="图片 1">
            <a:extLst>
              <a:ext uri="{FF2B5EF4-FFF2-40B4-BE49-F238E27FC236}">
                <a16:creationId xmlns:a16="http://schemas.microsoft.com/office/drawing/2014/main" id="{E53CC7E4-B98D-5C49-B1B4-7D458207685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63752" y="2996952"/>
            <a:ext cx="7456613" cy="3024336"/>
          </a:xfrm>
          <a:prstGeom prst="rect">
            <a:avLst/>
          </a:prstGeom>
          <a:noFill/>
          <a:ln>
            <a:noFill/>
          </a:ln>
        </p:spPr>
      </p:pic>
      <p:sp>
        <p:nvSpPr>
          <p:cNvPr id="12" name="矩形 12">
            <a:extLst>
              <a:ext uri="{FF2B5EF4-FFF2-40B4-BE49-F238E27FC236}">
                <a16:creationId xmlns:a16="http://schemas.microsoft.com/office/drawing/2014/main" id="{51F77B52-4435-914F-BAE7-7538AC6B4A56}"/>
              </a:ext>
            </a:extLst>
          </p:cNvPr>
          <p:cNvSpPr/>
          <p:nvPr/>
        </p:nvSpPr>
        <p:spPr>
          <a:xfrm>
            <a:off x="3281698" y="671058"/>
            <a:ext cx="8496944" cy="1245774"/>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1">
            <a:extLst>
              <a:ext uri="{FF2B5EF4-FFF2-40B4-BE49-F238E27FC236}">
                <a16:creationId xmlns:a16="http://schemas.microsoft.com/office/drawing/2014/main" id="{DA0F4571-1913-3E45-A2B8-10CD7F05AA28}"/>
              </a:ext>
            </a:extLst>
          </p:cNvPr>
          <p:cNvSpPr/>
          <p:nvPr/>
        </p:nvSpPr>
        <p:spPr>
          <a:xfrm>
            <a:off x="3281698" y="476671"/>
            <a:ext cx="1662174" cy="504057"/>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7732496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1717</TotalTime>
  <Words>381</Words>
  <Application>Microsoft Macintosh PowerPoint</Application>
  <PresentationFormat>Widescreen</PresentationFormat>
  <Paragraphs>71</Paragraphs>
  <Slides>23</Slides>
  <Notes>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0" baseType="lpstr">
      <vt:lpstr>等线</vt:lpstr>
      <vt:lpstr>等线 Light</vt:lpstr>
      <vt:lpstr>微软雅黑</vt:lpstr>
      <vt:lpstr>Arial</vt:lpstr>
      <vt:lpstr>Calibri</vt:lpstr>
      <vt:lpstr>Office 主题​​</vt:lpstr>
      <vt:lpstr>Equation.DSMT4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Microsoft Office User</cp:lastModifiedBy>
  <cp:revision>140</cp:revision>
  <dcterms:created xsi:type="dcterms:W3CDTF">2017-03-29T13:55:45Z</dcterms:created>
  <dcterms:modified xsi:type="dcterms:W3CDTF">2020-03-06T12:59:51Z</dcterms:modified>
</cp:coreProperties>
</file>