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0" r:id="rId2"/>
    <p:sldId id="265" r:id="rId3"/>
    <p:sldId id="269" r:id="rId4"/>
    <p:sldId id="268" r:id="rId5"/>
    <p:sldId id="270" r:id="rId6"/>
    <p:sldId id="267" r:id="rId7"/>
    <p:sldId id="283" r:id="rId8"/>
    <p:sldId id="274" r:id="rId9"/>
    <p:sldId id="275" r:id="rId10"/>
    <p:sldId id="284" r:id="rId11"/>
    <p:sldId id="276" r:id="rId12"/>
    <p:sldId id="273" r:id="rId13"/>
    <p:sldId id="277" r:id="rId14"/>
    <p:sldId id="288" r:id="rId15"/>
    <p:sldId id="278" r:id="rId16"/>
    <p:sldId id="290" r:id="rId17"/>
    <p:sldId id="296" r:id="rId18"/>
    <p:sldId id="297" r:id="rId19"/>
    <p:sldId id="298" r:id="rId20"/>
    <p:sldId id="299" r:id="rId21"/>
    <p:sldId id="279" r:id="rId22"/>
    <p:sldId id="291" r:id="rId23"/>
    <p:sldId id="271" r:id="rId24"/>
    <p:sldId id="280" r:id="rId25"/>
    <p:sldId id="281" r:id="rId26"/>
    <p:sldId id="295" r:id="rId27"/>
    <p:sldId id="272" r:id="rId28"/>
    <p:sldId id="286" r:id="rId29"/>
    <p:sldId id="300" r:id="rId30"/>
    <p:sldId id="301" r:id="rId31"/>
    <p:sldId id="302" r:id="rId32"/>
    <p:sldId id="303" r:id="rId33"/>
    <p:sldId id="305" r:id="rId34"/>
    <p:sldId id="287" r:id="rId35"/>
    <p:sldId id="306" r:id="rId36"/>
    <p:sldId id="28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53A7"/>
    <a:srgbClr val="4472C4"/>
    <a:srgbClr val="375DA1"/>
    <a:srgbClr val="A7B5DB"/>
    <a:srgbClr val="DD4E4A"/>
    <a:srgbClr val="6E0F6D"/>
    <a:srgbClr val="006766"/>
    <a:srgbClr val="002855"/>
    <a:srgbClr val="E6E6E6"/>
    <a:srgbClr val="995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12" autoAdjust="0"/>
    <p:restoredTop sz="95052" autoAdjust="0"/>
  </p:normalViewPr>
  <p:slideViewPr>
    <p:cSldViewPr>
      <p:cViewPr varScale="1">
        <p:scale>
          <a:sx n="91" d="100"/>
          <a:sy n="91" d="100"/>
        </p:scale>
        <p:origin x="224" y="584"/>
      </p:cViewPr>
      <p:guideLst/>
    </p:cSldViewPr>
  </p:slideViewPr>
  <p:notesTextViewPr>
    <p:cViewPr>
      <p:scale>
        <a:sx n="1" d="1"/>
        <a:sy n="1" d="1"/>
      </p:scale>
      <p:origin x="0" y="0"/>
    </p:cViewPr>
  </p:notesTextViewPr>
  <p:sorterViewPr>
    <p:cViewPr>
      <p:scale>
        <a:sx n="100" d="100"/>
        <a:sy n="100" d="100"/>
      </p:scale>
      <p:origin x="0" y="-84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8ABD6-604E-EC40-8B6B-0175AEC79FBD}" type="datetimeFigureOut">
              <a:rPr lang="en-CN" smtClean="0"/>
              <a:t>2020/3/10</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9FE19-4753-8E47-8892-9C6013E6AD7A}" type="slidenum">
              <a:rPr lang="en-CN" smtClean="0"/>
              <a:t>‹#›</a:t>
            </a:fld>
            <a:endParaRPr lang="en-CN"/>
          </a:p>
        </p:txBody>
      </p:sp>
    </p:spTree>
    <p:extLst>
      <p:ext uri="{BB962C8B-B14F-4D97-AF65-F5344CB8AC3E}">
        <p14:creationId xmlns:p14="http://schemas.microsoft.com/office/powerpoint/2010/main" val="2773654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1</a:t>
            </a:fld>
            <a:endParaRPr lang="en-CN"/>
          </a:p>
        </p:txBody>
      </p:sp>
    </p:spTree>
    <p:extLst>
      <p:ext uri="{BB962C8B-B14F-4D97-AF65-F5344CB8AC3E}">
        <p14:creationId xmlns:p14="http://schemas.microsoft.com/office/powerpoint/2010/main" val="3318455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31</a:t>
            </a:fld>
            <a:endParaRPr lang="en-CN"/>
          </a:p>
        </p:txBody>
      </p:sp>
    </p:spTree>
    <p:extLst>
      <p:ext uri="{BB962C8B-B14F-4D97-AF65-F5344CB8AC3E}">
        <p14:creationId xmlns:p14="http://schemas.microsoft.com/office/powerpoint/2010/main" val="3359698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32</a:t>
            </a:fld>
            <a:endParaRPr lang="en-CN"/>
          </a:p>
        </p:txBody>
      </p:sp>
    </p:spTree>
    <p:extLst>
      <p:ext uri="{BB962C8B-B14F-4D97-AF65-F5344CB8AC3E}">
        <p14:creationId xmlns:p14="http://schemas.microsoft.com/office/powerpoint/2010/main" val="1933854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34</a:t>
            </a:fld>
            <a:endParaRPr lang="en-CN"/>
          </a:p>
        </p:txBody>
      </p:sp>
    </p:spTree>
    <p:extLst>
      <p:ext uri="{BB962C8B-B14F-4D97-AF65-F5344CB8AC3E}">
        <p14:creationId xmlns:p14="http://schemas.microsoft.com/office/powerpoint/2010/main" val="46533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35</a:t>
            </a:fld>
            <a:endParaRPr lang="en-CN"/>
          </a:p>
        </p:txBody>
      </p:sp>
    </p:spTree>
    <p:extLst>
      <p:ext uri="{BB962C8B-B14F-4D97-AF65-F5344CB8AC3E}">
        <p14:creationId xmlns:p14="http://schemas.microsoft.com/office/powerpoint/2010/main" val="100527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13</a:t>
            </a:fld>
            <a:endParaRPr lang="en-CN"/>
          </a:p>
        </p:txBody>
      </p:sp>
    </p:spTree>
    <p:extLst>
      <p:ext uri="{BB962C8B-B14F-4D97-AF65-F5344CB8AC3E}">
        <p14:creationId xmlns:p14="http://schemas.microsoft.com/office/powerpoint/2010/main" val="112957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17</a:t>
            </a:fld>
            <a:endParaRPr lang="en-CN"/>
          </a:p>
        </p:txBody>
      </p:sp>
    </p:spTree>
    <p:extLst>
      <p:ext uri="{BB962C8B-B14F-4D97-AF65-F5344CB8AC3E}">
        <p14:creationId xmlns:p14="http://schemas.microsoft.com/office/powerpoint/2010/main" val="1238154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18</a:t>
            </a:fld>
            <a:endParaRPr lang="en-CN"/>
          </a:p>
        </p:txBody>
      </p:sp>
    </p:spTree>
    <p:extLst>
      <p:ext uri="{BB962C8B-B14F-4D97-AF65-F5344CB8AC3E}">
        <p14:creationId xmlns:p14="http://schemas.microsoft.com/office/powerpoint/2010/main" val="618786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19</a:t>
            </a:fld>
            <a:endParaRPr lang="en-CN"/>
          </a:p>
        </p:txBody>
      </p:sp>
    </p:spTree>
    <p:extLst>
      <p:ext uri="{BB962C8B-B14F-4D97-AF65-F5344CB8AC3E}">
        <p14:creationId xmlns:p14="http://schemas.microsoft.com/office/powerpoint/2010/main" val="177244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20</a:t>
            </a:fld>
            <a:endParaRPr lang="en-CN"/>
          </a:p>
        </p:txBody>
      </p:sp>
    </p:spTree>
    <p:extLst>
      <p:ext uri="{BB962C8B-B14F-4D97-AF65-F5344CB8AC3E}">
        <p14:creationId xmlns:p14="http://schemas.microsoft.com/office/powerpoint/2010/main" val="366804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28</a:t>
            </a:fld>
            <a:endParaRPr lang="en-CN"/>
          </a:p>
        </p:txBody>
      </p:sp>
    </p:spTree>
    <p:extLst>
      <p:ext uri="{BB962C8B-B14F-4D97-AF65-F5344CB8AC3E}">
        <p14:creationId xmlns:p14="http://schemas.microsoft.com/office/powerpoint/2010/main" val="413059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29</a:t>
            </a:fld>
            <a:endParaRPr lang="en-CN"/>
          </a:p>
        </p:txBody>
      </p:sp>
    </p:spTree>
    <p:extLst>
      <p:ext uri="{BB962C8B-B14F-4D97-AF65-F5344CB8AC3E}">
        <p14:creationId xmlns:p14="http://schemas.microsoft.com/office/powerpoint/2010/main" val="272504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30</a:t>
            </a:fld>
            <a:endParaRPr lang="en-CN"/>
          </a:p>
        </p:txBody>
      </p:sp>
    </p:spTree>
    <p:extLst>
      <p:ext uri="{BB962C8B-B14F-4D97-AF65-F5344CB8AC3E}">
        <p14:creationId xmlns:p14="http://schemas.microsoft.com/office/powerpoint/2010/main" val="251391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95021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4983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40036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87315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32042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66104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2020/3/10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12427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2020/3/10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41163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2020/3/10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03457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9329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13420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2020/3/10</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4856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4.emf"/><Relationship Id="rId5" Type="http://schemas.openxmlformats.org/officeDocument/2006/relationships/image" Target="../media/image5.png"/><Relationship Id="rId10" Type="http://schemas.openxmlformats.org/officeDocument/2006/relationships/oleObject" Target="../embeddings/oleObject3.bin"/><Relationship Id="rId4" Type="http://schemas.openxmlformats.org/officeDocument/2006/relationships/image" Target="../media/image2.png"/><Relationship Id="rId9"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3.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image" Target="../media/image5.png"/><Relationship Id="rId10" Type="http://schemas.openxmlformats.org/officeDocument/2006/relationships/image" Target="../media/image19.emf"/><Relationship Id="rId4" Type="http://schemas.openxmlformats.org/officeDocument/2006/relationships/image" Target="../media/image2.png"/><Relationship Id="rId9"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notesSlide" Target="../notesSlides/notesSlide4.xml"/><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image" Target="../media/image5.png"/><Relationship Id="rId10" Type="http://schemas.openxmlformats.org/officeDocument/2006/relationships/image" Target="../media/image21.emf"/><Relationship Id="rId4" Type="http://schemas.openxmlformats.org/officeDocument/2006/relationships/image" Target="../media/image2.png"/><Relationship Id="rId9"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notesSlide" Target="../notesSlides/notesSlide5.xml"/><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image" Target="../media/image5.png"/><Relationship Id="rId10" Type="http://schemas.openxmlformats.org/officeDocument/2006/relationships/image" Target="../media/image23.emf"/><Relationship Id="rId4" Type="http://schemas.openxmlformats.org/officeDocument/2006/relationships/image" Target="../media/image2.png"/><Relationship Id="rId9"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12.emf"/><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5.png"/><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12.emf"/><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notesSlide" Target="../notesSlides/notesSlide9.xml"/><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image" Target="../media/image5.png"/><Relationship Id="rId10" Type="http://schemas.openxmlformats.org/officeDocument/2006/relationships/image" Target="../media/image31.emf"/><Relationship Id="rId4" Type="http://schemas.openxmlformats.org/officeDocument/2006/relationships/image" Target="../media/image2.png"/><Relationship Id="rId9"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12.emf"/><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notesSlide" Target="../notesSlides/notesSlide11.xml"/><Relationship Id="rId7" Type="http://schemas.openxmlformats.org/officeDocument/2006/relationships/oleObject" Target="../embeddings/oleObject12.bin"/><Relationship Id="rId12" Type="http://schemas.openxmlformats.org/officeDocument/2006/relationships/image" Target="../media/image35.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emf"/><Relationship Id="rId11" Type="http://schemas.openxmlformats.org/officeDocument/2006/relationships/oleObject" Target="../embeddings/oleObject14.bin"/><Relationship Id="rId5" Type="http://schemas.openxmlformats.org/officeDocument/2006/relationships/image" Target="../media/image5.png"/><Relationship Id="rId10" Type="http://schemas.openxmlformats.org/officeDocument/2006/relationships/image" Target="../media/image34.emf"/><Relationship Id="rId4" Type="http://schemas.openxmlformats.org/officeDocument/2006/relationships/image" Target="../media/image2.png"/><Relationship Id="rId9"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36.e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8.emf"/><Relationship Id="rId5" Type="http://schemas.openxmlformats.org/officeDocument/2006/relationships/image" Target="../media/image12.emf"/><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2523272" y="2014395"/>
            <a:ext cx="7802136" cy="1754326"/>
          </a:xfrm>
          <a:prstGeom prst="rect">
            <a:avLst/>
          </a:prstGeom>
          <a:noFill/>
        </p:spPr>
        <p:txBody>
          <a:bodyPr wrap="none" rtlCol="0">
            <a:spAutoFit/>
          </a:bodyPr>
          <a:lstStyle/>
          <a:p>
            <a:pPr algn="ctr"/>
            <a:r>
              <a:rPr lang="zh-CN" altLang="en-US" sz="5400" dirty="0">
                <a:solidFill>
                  <a:schemeClr val="bg1">
                    <a:lumMod val="95000"/>
                  </a:schemeClr>
                </a:solidFill>
                <a:latin typeface="微软雅黑" panose="020B0503020204020204" pitchFamily="34" charset="-122"/>
                <a:ea typeface="微软雅黑" panose="020B0503020204020204" pitchFamily="34" charset="-122"/>
              </a:rPr>
              <a:t>基于序列相似性比较的</a:t>
            </a:r>
            <a:endParaRPr lang="en-US" altLang="zh-CN" sz="5400"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5400" dirty="0">
                <a:solidFill>
                  <a:schemeClr val="bg1">
                    <a:lumMod val="95000"/>
                  </a:schemeClr>
                </a:solidFill>
                <a:latin typeface="微软雅黑" panose="020B0503020204020204" pitchFamily="34" charset="-122"/>
                <a:ea typeface="微软雅黑" panose="020B0503020204020204" pitchFamily="34" charset="-122"/>
              </a:rPr>
              <a:t>分布式系统异常检测方法</a:t>
            </a:r>
          </a:p>
        </p:txBody>
      </p:sp>
      <p:sp>
        <p:nvSpPr>
          <p:cNvPr id="4" name="文本框 3"/>
          <p:cNvSpPr txBox="1"/>
          <p:nvPr/>
        </p:nvSpPr>
        <p:spPr>
          <a:xfrm>
            <a:off x="3289548" y="4230095"/>
            <a:ext cx="2339102"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答辩人：霍文君</a:t>
            </a:r>
          </a:p>
        </p:txBody>
      </p:sp>
      <p:sp>
        <p:nvSpPr>
          <p:cNvPr id="5" name="文本框 4"/>
          <p:cNvSpPr txBox="1"/>
          <p:nvPr/>
        </p:nvSpPr>
        <p:spPr>
          <a:xfrm>
            <a:off x="6528048" y="4241469"/>
            <a:ext cx="2646878"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指导老师：</a:t>
            </a:r>
            <a:r>
              <a:rPr lang="zh-CN" altLang="en-CN" sz="2400" dirty="0">
                <a:solidFill>
                  <a:schemeClr val="bg1">
                    <a:lumMod val="95000"/>
                  </a:schemeClr>
                </a:solidFill>
                <a:latin typeface="微软雅黑" panose="020B0503020204020204" pitchFamily="34" charset="-122"/>
                <a:ea typeface="微软雅黑" panose="020B0503020204020204" pitchFamily="34" charset="-122"/>
              </a:rPr>
              <a:t>田春岐</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noEditPoints="1"/>
          </p:cNvSpPr>
          <p:nvPr/>
        </p:nvSpPr>
        <p:spPr bwMode="auto">
          <a:xfrm>
            <a:off x="2983567" y="4322294"/>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noEditPoints="1"/>
          </p:cNvSpPr>
          <p:nvPr/>
        </p:nvSpPr>
        <p:spPr bwMode="auto">
          <a:xfrm>
            <a:off x="6236054" y="4322294"/>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7" name="Picture 6">
            <a:extLst>
              <a:ext uri="{FF2B5EF4-FFF2-40B4-BE49-F238E27FC236}">
                <a16:creationId xmlns:a16="http://schemas.microsoft.com/office/drawing/2014/main" id="{32E61EA3-DC54-7F4F-BD60-5C1DB69B8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3" y="32610"/>
            <a:ext cx="3657684" cy="1780289"/>
          </a:xfrm>
          <a:prstGeom prst="rect">
            <a:avLst/>
          </a:prstGeom>
        </p:spPr>
      </p:pic>
    </p:spTree>
    <p:extLst>
      <p:ext uri="{BB962C8B-B14F-4D97-AF65-F5344CB8AC3E}">
        <p14:creationId xmlns:p14="http://schemas.microsoft.com/office/powerpoint/2010/main" val="239431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异常检测</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2" name="矩形 12">
            <a:extLst>
              <a:ext uri="{FF2B5EF4-FFF2-40B4-BE49-F238E27FC236}">
                <a16:creationId xmlns:a16="http://schemas.microsoft.com/office/drawing/2014/main" id="{26DF605D-AF25-FD48-A18E-43CE03494D08}"/>
              </a:ext>
            </a:extLst>
          </p:cNvPr>
          <p:cNvSpPr/>
          <p:nvPr/>
        </p:nvSpPr>
        <p:spPr>
          <a:xfrm>
            <a:off x="3281698" y="671058"/>
            <a:ext cx="8496944" cy="1245774"/>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根据提取的特征，由于特征按时间顺序排列即是时间序列，因此本文利用时间序列的异常检测算法，通过检测异常的序列达到对异常事件的检测</a:t>
            </a:r>
          </a:p>
        </p:txBody>
      </p:sp>
      <p:sp>
        <p:nvSpPr>
          <p:cNvPr id="13" name="矩形 11">
            <a:extLst>
              <a:ext uri="{FF2B5EF4-FFF2-40B4-BE49-F238E27FC236}">
                <a16:creationId xmlns:a16="http://schemas.microsoft.com/office/drawing/2014/main" id="{C9124516-47E1-D646-8823-E1B605D43F80}"/>
              </a:ext>
            </a:extLst>
          </p:cNvPr>
          <p:cNvSpPr/>
          <p:nvPr/>
        </p:nvSpPr>
        <p:spPr>
          <a:xfrm>
            <a:off x="3281698" y="476671"/>
            <a:ext cx="1662174" cy="50405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Picture 5">
            <a:extLst>
              <a:ext uri="{FF2B5EF4-FFF2-40B4-BE49-F238E27FC236}">
                <a16:creationId xmlns:a16="http://schemas.microsoft.com/office/drawing/2014/main" id="{8230A47C-BCB4-E447-9FA9-A277D5C156BA}"/>
              </a:ext>
            </a:extLst>
          </p:cNvPr>
          <p:cNvPicPr>
            <a:picLocks noChangeAspect="1"/>
          </p:cNvPicPr>
          <p:nvPr/>
        </p:nvPicPr>
        <p:blipFill>
          <a:blip r:embed="rId3"/>
          <a:stretch>
            <a:fillRect/>
          </a:stretch>
        </p:blipFill>
        <p:spPr>
          <a:xfrm>
            <a:off x="4852910" y="2285425"/>
            <a:ext cx="5354520" cy="4257811"/>
          </a:xfrm>
          <a:prstGeom prst="rect">
            <a:avLst/>
          </a:prstGeom>
        </p:spPr>
      </p:pic>
    </p:spTree>
    <p:extLst>
      <p:ext uri="{BB962C8B-B14F-4D97-AF65-F5344CB8AC3E}">
        <p14:creationId xmlns:p14="http://schemas.microsoft.com/office/powerpoint/2010/main" val="352930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03.</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基于聚类的日志解析算法</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94538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12103" y="1678230"/>
            <a:ext cx="1690830"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3392" y="1925381"/>
            <a:ext cx="10597764" cy="122421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事件日志为对系统内发生的事件或计算机系统上的应用程序跟踪记录的文本，一般来说，一个日志消息，记录了一个特定的事件，同时包含一些属性：时间戳（记录事件的发生时间），信息级别（表示事件的严重程度，比方说</a:t>
            </a:r>
            <a:r>
              <a:rPr lang="en-US" altLang="zh-CN" dirty="0">
                <a:solidFill>
                  <a:schemeClr val="tx1"/>
                </a:solidFill>
              </a:rPr>
              <a:t>INFO</a:t>
            </a:r>
            <a:r>
              <a:rPr lang="zh-CN" altLang="en-US" dirty="0">
                <a:solidFill>
                  <a:schemeClr val="tx1"/>
                </a:solidFill>
              </a:rPr>
              <a:t>），原始信息内容（记录系统运维期间具体发生的事件） </a:t>
            </a:r>
            <a:endParaRPr lang="en-CN" dirty="0">
              <a:solidFill>
                <a:schemeClr val="tx1"/>
              </a:solidFill>
            </a:endParaRPr>
          </a:p>
        </p:txBody>
      </p:sp>
      <p:pic>
        <p:nvPicPr>
          <p:cNvPr id="18" name="图片 17"/>
          <p:cNvPicPr>
            <a:picLocks noChangeAspect="1"/>
          </p:cNvPicPr>
          <p:nvPr/>
        </p:nvPicPr>
        <p:blipFill>
          <a:blip r:embed="rId3"/>
          <a:stretch>
            <a:fillRect/>
          </a:stretch>
        </p:blipFill>
        <p:spPr>
          <a:xfrm>
            <a:off x="-11100312" y="636177"/>
            <a:ext cx="10382250" cy="5762625"/>
          </a:xfrm>
          <a:prstGeom prst="rect">
            <a:avLst/>
          </a:prstGeom>
          <a:ln>
            <a:solidFill>
              <a:schemeClr val="tx1">
                <a:lumMod val="85000"/>
                <a:lumOff val="15000"/>
              </a:schemeClr>
            </a:solidFill>
          </a:ln>
        </p:spPr>
      </p:pic>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21" name="Picture 20">
            <a:extLst>
              <a:ext uri="{FF2B5EF4-FFF2-40B4-BE49-F238E27FC236}">
                <a16:creationId xmlns:a16="http://schemas.microsoft.com/office/drawing/2014/main" id="{6B384BE2-3BB4-CE4F-AF35-4750F00169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83632" y="3831494"/>
            <a:ext cx="6624736" cy="2016224"/>
          </a:xfrm>
          <a:prstGeom prst="rect">
            <a:avLst/>
          </a:prstGeom>
          <a:noFill/>
          <a:ln>
            <a:noFill/>
          </a:ln>
        </p:spPr>
      </p:pic>
    </p:spTree>
    <p:extLst>
      <p:ext uri="{BB962C8B-B14F-4D97-AF65-F5344CB8AC3E}">
        <p14:creationId xmlns:p14="http://schemas.microsoft.com/office/powerpoint/2010/main" val="209818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12103" y="1678230"/>
            <a:ext cx="1690830"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3392" y="1925381"/>
            <a:ext cx="10597764" cy="122421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一般原始的信息内容格式由源码决定，对于下面的</a:t>
            </a:r>
            <a:r>
              <a:rPr lang="en-US" altLang="zh-CN" dirty="0">
                <a:solidFill>
                  <a:schemeClr val="tx1"/>
                </a:solidFill>
              </a:rPr>
              <a:t>c</a:t>
            </a:r>
            <a:r>
              <a:rPr lang="zh-CN" altLang="en-US" dirty="0">
                <a:solidFill>
                  <a:schemeClr val="tx1"/>
                </a:solidFill>
              </a:rPr>
              <a:t>语言代码产生的日志信息，</a:t>
            </a:r>
            <a:r>
              <a:rPr lang="zh-CN" altLang="en-CN" dirty="0">
                <a:solidFill>
                  <a:schemeClr val="tx1"/>
                </a:solidFill>
              </a:rPr>
              <a:t>可以由</a:t>
            </a:r>
            <a:r>
              <a:rPr lang="zh-CN" altLang="en-US" dirty="0">
                <a:solidFill>
                  <a:schemeClr val="tx1"/>
                </a:solidFill>
              </a:rPr>
              <a:t>一个消息模板表示</a:t>
            </a:r>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graphicFrame>
        <p:nvGraphicFramePr>
          <p:cNvPr id="10" name="Object 9">
            <a:extLst>
              <a:ext uri="{FF2B5EF4-FFF2-40B4-BE49-F238E27FC236}">
                <a16:creationId xmlns:a16="http://schemas.microsoft.com/office/drawing/2014/main" id="{AB3E3260-609E-E344-95E1-9E45E43ABCF9}"/>
              </a:ext>
            </a:extLst>
          </p:cNvPr>
          <p:cNvGraphicFramePr>
            <a:graphicFrameLocks noChangeAspect="1"/>
          </p:cNvGraphicFramePr>
          <p:nvPr>
            <p:extLst>
              <p:ext uri="{D42A27DB-BD31-4B8C-83A1-F6EECF244321}">
                <p14:modId xmlns:p14="http://schemas.microsoft.com/office/powerpoint/2010/main" val="2915490369"/>
              </p:ext>
            </p:extLst>
          </p:nvPr>
        </p:nvGraphicFramePr>
        <p:xfrm>
          <a:off x="1631471" y="3544639"/>
          <a:ext cx="8922877" cy="483349"/>
        </p:xfrm>
        <a:graphic>
          <a:graphicData uri="http://schemas.openxmlformats.org/presentationml/2006/ole">
            <mc:AlternateContent xmlns:mc="http://schemas.openxmlformats.org/markup-compatibility/2006">
              <mc:Choice xmlns:v="urn:schemas-microsoft-com:vml" Requires="v">
                <p:oleObj spid="_x0000_s2152" r:id="rId6" imgW="107670600" imgH="5854700" progId="Equation.DSMT4">
                  <p:embed/>
                </p:oleObj>
              </mc:Choice>
              <mc:Fallback>
                <p:oleObj r:id="rId6" imgW="107670600" imgH="5854700" progId="Equation.DSMT4">
                  <p:embed/>
                  <p:pic>
                    <p:nvPicPr>
                      <p:cNvPr id="10" name="Object 9">
                        <a:extLst>
                          <a:ext uri="{FF2B5EF4-FFF2-40B4-BE49-F238E27FC236}">
                            <a16:creationId xmlns:a16="http://schemas.microsoft.com/office/drawing/2014/main" id="{AB3E3260-609E-E344-95E1-9E45E43ABC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1471" y="3544639"/>
                        <a:ext cx="8922877" cy="483349"/>
                      </a:xfrm>
                      <a:prstGeom prst="rect">
                        <a:avLst/>
                      </a:prstGeom>
                      <a:noFill/>
                    </p:spPr>
                  </p:pic>
                </p:oleObj>
              </mc:Fallback>
            </mc:AlternateContent>
          </a:graphicData>
        </a:graphic>
      </p:graphicFrame>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graphicFrame>
        <p:nvGraphicFramePr>
          <p:cNvPr id="7" name="Object 6">
            <a:extLst>
              <a:ext uri="{FF2B5EF4-FFF2-40B4-BE49-F238E27FC236}">
                <a16:creationId xmlns:a16="http://schemas.microsoft.com/office/drawing/2014/main" id="{DD49D0CD-A723-694E-A44E-C7BB5B61E906}"/>
              </a:ext>
            </a:extLst>
          </p:cNvPr>
          <p:cNvGraphicFramePr>
            <a:graphicFrameLocks noChangeAspect="1"/>
          </p:cNvGraphicFramePr>
          <p:nvPr>
            <p:extLst>
              <p:ext uri="{D42A27DB-BD31-4B8C-83A1-F6EECF244321}">
                <p14:modId xmlns:p14="http://schemas.microsoft.com/office/powerpoint/2010/main" val="1414460556"/>
              </p:ext>
            </p:extLst>
          </p:nvPr>
        </p:nvGraphicFramePr>
        <p:xfrm>
          <a:off x="1320800" y="4354877"/>
          <a:ext cx="4177192" cy="1508195"/>
        </p:xfrm>
        <a:graphic>
          <a:graphicData uri="http://schemas.openxmlformats.org/presentationml/2006/ole">
            <mc:AlternateContent xmlns:mc="http://schemas.openxmlformats.org/markup-compatibility/2006">
              <mc:Choice xmlns:v="urn:schemas-microsoft-com:vml" Requires="v">
                <p:oleObj spid="_x0000_s2153" r:id="rId8" imgW="56756300" imgH="20485100" progId="Equation.DSMT4">
                  <p:embed/>
                </p:oleObj>
              </mc:Choice>
              <mc:Fallback>
                <p:oleObj r:id="rId8" imgW="56756300" imgH="204851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0800" y="4354877"/>
                        <a:ext cx="4177192" cy="1508195"/>
                      </a:xfrm>
                      <a:prstGeom prst="rect">
                        <a:avLst/>
                      </a:prstGeom>
                      <a:noFill/>
                    </p:spPr>
                  </p:pic>
                </p:oleObj>
              </mc:Fallback>
            </mc:AlternateContent>
          </a:graphicData>
        </a:graphic>
      </p:graphicFrame>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graphicFrame>
        <p:nvGraphicFramePr>
          <p:cNvPr id="14" name="Object 13">
            <a:extLst>
              <a:ext uri="{FF2B5EF4-FFF2-40B4-BE49-F238E27FC236}">
                <a16:creationId xmlns:a16="http://schemas.microsoft.com/office/drawing/2014/main" id="{F56BC279-CD05-F345-A7BB-17978E0957C1}"/>
              </a:ext>
            </a:extLst>
          </p:cNvPr>
          <p:cNvGraphicFramePr>
            <a:graphicFrameLocks noChangeAspect="1"/>
          </p:cNvGraphicFramePr>
          <p:nvPr>
            <p:extLst>
              <p:ext uri="{D42A27DB-BD31-4B8C-83A1-F6EECF244321}">
                <p14:modId xmlns:p14="http://schemas.microsoft.com/office/powerpoint/2010/main" val="283420620"/>
              </p:ext>
            </p:extLst>
          </p:nvPr>
        </p:nvGraphicFramePr>
        <p:xfrm>
          <a:off x="6689235" y="4842390"/>
          <a:ext cx="4531921" cy="533167"/>
        </p:xfrm>
        <a:graphic>
          <a:graphicData uri="http://schemas.openxmlformats.org/presentationml/2006/ole">
            <mc:AlternateContent xmlns:mc="http://schemas.openxmlformats.org/markup-compatibility/2006">
              <mc:Choice xmlns:v="urn:schemas-microsoft-com:vml" Requires="v">
                <p:oleObj spid="_x0000_s2154" r:id="rId10" imgW="39789100" imgH="4686300" progId="Equation.DSMT4">
                  <p:embed/>
                </p:oleObj>
              </mc:Choice>
              <mc:Fallback>
                <p:oleObj r:id="rId10" imgW="39789100" imgH="46863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9235" y="4842390"/>
                        <a:ext cx="4531921" cy="533167"/>
                      </a:xfrm>
                      <a:prstGeom prst="rect">
                        <a:avLst/>
                      </a:prstGeom>
                      <a:noFill/>
                    </p:spPr>
                  </p:pic>
                </p:oleObj>
              </mc:Fallback>
            </mc:AlternateContent>
          </a:graphicData>
        </a:graphic>
      </p:graphicFrame>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64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8" name="Picture 7">
            <a:extLst>
              <a:ext uri="{FF2B5EF4-FFF2-40B4-BE49-F238E27FC236}">
                <a16:creationId xmlns:a16="http://schemas.microsoft.com/office/drawing/2014/main" id="{C989796C-BB8C-644E-9821-30F093EF9F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05438" y="2137764"/>
            <a:ext cx="6202856" cy="4398352"/>
          </a:xfrm>
          <a:prstGeom prst="rect">
            <a:avLst/>
          </a:prstGeom>
          <a:noFill/>
          <a:ln>
            <a:noFill/>
          </a:ln>
        </p:spPr>
      </p:pic>
      <p:sp>
        <p:nvSpPr>
          <p:cNvPr id="10" name="矩形 12">
            <a:extLst>
              <a:ext uri="{FF2B5EF4-FFF2-40B4-BE49-F238E27FC236}">
                <a16:creationId xmlns:a16="http://schemas.microsoft.com/office/drawing/2014/main" id="{0BF90B80-18B5-F141-99A5-1893C445D5AB}"/>
              </a:ext>
            </a:extLst>
          </p:cNvPr>
          <p:cNvSpPr/>
          <p:nvPr/>
        </p:nvSpPr>
        <p:spPr>
          <a:xfrm>
            <a:off x="3281698" y="671057"/>
            <a:ext cx="8496944" cy="1166776"/>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日志解析的主要作用就是从大量的日志消息中提取消息模板，一条消息模板对应于一个事件类型，因此，事件日志中的每一条事件都对应于一个事件类型，按照时间顺序排列即可以得到一个事件序列</a:t>
            </a:r>
          </a:p>
        </p:txBody>
      </p:sp>
      <p:sp>
        <p:nvSpPr>
          <p:cNvPr id="12" name="矩形 11">
            <a:extLst>
              <a:ext uri="{FF2B5EF4-FFF2-40B4-BE49-F238E27FC236}">
                <a16:creationId xmlns:a16="http://schemas.microsoft.com/office/drawing/2014/main" id="{B481F587-63F8-7043-BC80-017BE3E069EC}"/>
              </a:ext>
            </a:extLst>
          </p:cNvPr>
          <p:cNvSpPr/>
          <p:nvPr/>
        </p:nvSpPr>
        <p:spPr>
          <a:xfrm>
            <a:off x="3281698" y="476671"/>
            <a:ext cx="1662174" cy="35357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3401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符号定义</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2" name="Picture 11">
            <a:extLst>
              <a:ext uri="{FF2B5EF4-FFF2-40B4-BE49-F238E27FC236}">
                <a16:creationId xmlns:a16="http://schemas.microsoft.com/office/drawing/2014/main" id="{9A3C875B-59FF-D148-8363-60D6058384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0659" y="453096"/>
            <a:ext cx="6673963" cy="2267670"/>
          </a:xfrm>
          <a:prstGeom prst="rect">
            <a:avLst/>
          </a:prstGeom>
          <a:noFill/>
          <a:ln>
            <a:noFill/>
          </a:ln>
        </p:spPr>
      </p:pic>
      <p:pic>
        <p:nvPicPr>
          <p:cNvPr id="13" name="Picture 12">
            <a:extLst>
              <a:ext uri="{FF2B5EF4-FFF2-40B4-BE49-F238E27FC236}">
                <a16:creationId xmlns:a16="http://schemas.microsoft.com/office/drawing/2014/main" id="{4868FCF3-7373-A041-8106-1AD075DCB0F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80658" y="3232286"/>
            <a:ext cx="6673963" cy="2789002"/>
          </a:xfrm>
          <a:prstGeom prst="rect">
            <a:avLst/>
          </a:prstGeom>
          <a:noFill/>
          <a:ln>
            <a:noFill/>
          </a:ln>
        </p:spPr>
      </p:pic>
    </p:spTree>
    <p:extLst>
      <p:ext uri="{BB962C8B-B14F-4D97-AF65-F5344CB8AC3E}">
        <p14:creationId xmlns:p14="http://schemas.microsoft.com/office/powerpoint/2010/main" val="42291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算法概述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0" name="Picture 9">
            <a:extLst>
              <a:ext uri="{FF2B5EF4-FFF2-40B4-BE49-F238E27FC236}">
                <a16:creationId xmlns:a16="http://schemas.microsoft.com/office/drawing/2014/main" id="{F0DBF57B-0080-4E44-8729-CCB0793651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47728" y="3573016"/>
            <a:ext cx="7898422" cy="2593458"/>
          </a:xfrm>
          <a:prstGeom prst="rect">
            <a:avLst/>
          </a:prstGeom>
          <a:noFill/>
          <a:ln>
            <a:noFill/>
          </a:ln>
        </p:spPr>
      </p:pic>
      <p:sp>
        <p:nvSpPr>
          <p:cNvPr id="14" name="矩形 12">
            <a:extLst>
              <a:ext uri="{FF2B5EF4-FFF2-40B4-BE49-F238E27FC236}">
                <a16:creationId xmlns:a16="http://schemas.microsoft.com/office/drawing/2014/main" id="{2D95B184-13FA-FE42-B144-B11FECB5AE2B}"/>
              </a:ext>
            </a:extLst>
          </p:cNvPr>
          <p:cNvSpPr/>
          <p:nvPr/>
        </p:nvSpPr>
        <p:spPr>
          <a:xfrm>
            <a:off x="3281698" y="671056"/>
            <a:ext cx="8496944" cy="145511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日志解析的主要作用就是从大量的日志消息中提取消息模板，一条消息模板对应于一个事件类型，因此，事件日志中的每一条事件都对应于一个事件类型，按照时间顺序排列即可以得到一个事件序列</a:t>
            </a:r>
          </a:p>
        </p:txBody>
      </p:sp>
      <p:sp>
        <p:nvSpPr>
          <p:cNvPr id="15" name="矩形 11">
            <a:extLst>
              <a:ext uri="{FF2B5EF4-FFF2-40B4-BE49-F238E27FC236}">
                <a16:creationId xmlns:a16="http://schemas.microsoft.com/office/drawing/2014/main" id="{98E8BDE7-2E75-274C-B0BD-921931533F7E}"/>
              </a:ext>
            </a:extLst>
          </p:cNvPr>
          <p:cNvSpPr/>
          <p:nvPr/>
        </p:nvSpPr>
        <p:spPr>
          <a:xfrm>
            <a:off x="3281698" y="476671"/>
            <a:ext cx="1662174" cy="4409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52376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4" name="矩形 12">
            <a:extLst>
              <a:ext uri="{FF2B5EF4-FFF2-40B4-BE49-F238E27FC236}">
                <a16:creationId xmlns:a16="http://schemas.microsoft.com/office/drawing/2014/main" id="{E424B414-106F-3546-9815-ED0E769EA924}"/>
              </a:ext>
            </a:extLst>
          </p:cNvPr>
          <p:cNvSpPr/>
          <p:nvPr/>
        </p:nvSpPr>
        <p:spPr>
          <a:xfrm>
            <a:off x="677067" y="1803165"/>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69FF3066-F852-6144-9C84-ABB0F457BB15}"/>
              </a:ext>
            </a:extLst>
          </p:cNvPr>
          <p:cNvSpPr/>
          <p:nvPr/>
        </p:nvSpPr>
        <p:spPr>
          <a:xfrm>
            <a:off x="662749" y="1543769"/>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步骤一</a:t>
            </a:r>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Object 15">
            <a:extLst>
              <a:ext uri="{FF2B5EF4-FFF2-40B4-BE49-F238E27FC236}">
                <a16:creationId xmlns:a16="http://schemas.microsoft.com/office/drawing/2014/main" id="{3218D409-5142-6845-87A4-985D246390D8}"/>
              </a:ext>
            </a:extLst>
          </p:cNvPr>
          <p:cNvGraphicFramePr>
            <a:graphicFrameLocks noChangeAspect="1"/>
          </p:cNvGraphicFramePr>
          <p:nvPr>
            <p:extLst>
              <p:ext uri="{D42A27DB-BD31-4B8C-83A1-F6EECF244321}">
                <p14:modId xmlns:p14="http://schemas.microsoft.com/office/powerpoint/2010/main" val="2541783691"/>
              </p:ext>
            </p:extLst>
          </p:nvPr>
        </p:nvGraphicFramePr>
        <p:xfrm>
          <a:off x="6711904" y="1481622"/>
          <a:ext cx="3611201" cy="885098"/>
        </p:xfrm>
        <a:graphic>
          <a:graphicData uri="http://schemas.openxmlformats.org/presentationml/2006/ole">
            <mc:AlternateContent xmlns:mc="http://schemas.openxmlformats.org/markup-compatibility/2006">
              <mc:Choice xmlns:v="urn:schemas-microsoft-com:vml" Requires="v">
                <p:oleObj spid="_x0000_s8199" r:id="rId7" imgW="62611000" imgH="15214600" progId="Equation.DSMT4">
                  <p:embed/>
                </p:oleObj>
              </mc:Choice>
              <mc:Fallback>
                <p:oleObj r:id="rId7" imgW="62611000" imgH="15214600" progId="Equation.DSMT4">
                  <p:embed/>
                  <p:pic>
                    <p:nvPicPr>
                      <p:cNvPr id="6" name="Object 5">
                        <a:extLst>
                          <a:ext uri="{FF2B5EF4-FFF2-40B4-BE49-F238E27FC236}">
                            <a16:creationId xmlns:a16="http://schemas.microsoft.com/office/drawing/2014/main" id="{114A4BAA-B8A5-0249-A132-F2B67F09D9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1904" y="1481622"/>
                        <a:ext cx="3611201" cy="885098"/>
                      </a:xfrm>
                      <a:prstGeom prst="rect">
                        <a:avLst/>
                      </a:prstGeom>
                      <a:noFill/>
                    </p:spPr>
                  </p:pic>
                </p:oleObj>
              </mc:Fallback>
            </mc:AlternateContent>
          </a:graphicData>
        </a:graphic>
      </p:graphicFrame>
      <p:graphicFrame>
        <p:nvGraphicFramePr>
          <p:cNvPr id="17" name="Object 16">
            <a:extLst>
              <a:ext uri="{FF2B5EF4-FFF2-40B4-BE49-F238E27FC236}">
                <a16:creationId xmlns:a16="http://schemas.microsoft.com/office/drawing/2014/main" id="{684F355E-7CAE-7F4C-9996-C4054C4A3E84}"/>
              </a:ext>
            </a:extLst>
          </p:cNvPr>
          <p:cNvGraphicFramePr>
            <a:graphicFrameLocks noChangeAspect="1"/>
          </p:cNvGraphicFramePr>
          <p:nvPr>
            <p:extLst>
              <p:ext uri="{D42A27DB-BD31-4B8C-83A1-F6EECF244321}">
                <p14:modId xmlns:p14="http://schemas.microsoft.com/office/powerpoint/2010/main" val="3335248234"/>
              </p:ext>
            </p:extLst>
          </p:nvPr>
        </p:nvGraphicFramePr>
        <p:xfrm>
          <a:off x="6711905" y="2695995"/>
          <a:ext cx="4248472" cy="3593499"/>
        </p:xfrm>
        <a:graphic>
          <a:graphicData uri="http://schemas.openxmlformats.org/presentationml/2006/ole">
            <mc:AlternateContent xmlns:mc="http://schemas.openxmlformats.org/markup-compatibility/2006">
              <mc:Choice xmlns:v="urn:schemas-microsoft-com:vml" Requires="v">
                <p:oleObj spid="_x0000_s8200" r:id="rId9" imgW="79578200" imgH="67297300" progId="Equation.DSMT4">
                  <p:embed/>
                </p:oleObj>
              </mc:Choice>
              <mc:Fallback>
                <p:oleObj r:id="rId9" imgW="79578200" imgH="67297300" progId="Equation.DSMT4">
                  <p:embed/>
                  <p:pic>
                    <p:nvPicPr>
                      <p:cNvPr id="7" name="Object 6">
                        <a:extLst>
                          <a:ext uri="{FF2B5EF4-FFF2-40B4-BE49-F238E27FC236}">
                            <a16:creationId xmlns:a16="http://schemas.microsoft.com/office/drawing/2014/main" id="{CAC52680-780F-524E-BBCF-AA807FBCA4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1905" y="2695995"/>
                        <a:ext cx="4248472" cy="3593499"/>
                      </a:xfrm>
                      <a:prstGeom prst="rect">
                        <a:avLst/>
                      </a:prstGeom>
                      <a:noFill/>
                    </p:spPr>
                  </p:pic>
                </p:oleObj>
              </mc:Fallback>
            </mc:AlternateContent>
          </a:graphicData>
        </a:graphic>
      </p:graphicFrame>
    </p:spTree>
    <p:extLst>
      <p:ext uri="{BB962C8B-B14F-4D97-AF65-F5344CB8AC3E}">
        <p14:creationId xmlns:p14="http://schemas.microsoft.com/office/powerpoint/2010/main" val="353115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4" name="矩形 12">
            <a:extLst>
              <a:ext uri="{FF2B5EF4-FFF2-40B4-BE49-F238E27FC236}">
                <a16:creationId xmlns:a16="http://schemas.microsoft.com/office/drawing/2014/main" id="{E424B414-106F-3546-9815-ED0E769EA924}"/>
              </a:ext>
            </a:extLst>
          </p:cNvPr>
          <p:cNvSpPr/>
          <p:nvPr/>
        </p:nvSpPr>
        <p:spPr>
          <a:xfrm>
            <a:off x="677067" y="1803165"/>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69FF3066-F852-6144-9C84-ABB0F457BB15}"/>
              </a:ext>
            </a:extLst>
          </p:cNvPr>
          <p:cNvSpPr/>
          <p:nvPr/>
        </p:nvSpPr>
        <p:spPr>
          <a:xfrm>
            <a:off x="662749" y="1543769"/>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步骤二</a:t>
            </a:r>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Object 18">
            <a:extLst>
              <a:ext uri="{FF2B5EF4-FFF2-40B4-BE49-F238E27FC236}">
                <a16:creationId xmlns:a16="http://schemas.microsoft.com/office/drawing/2014/main" id="{3D658082-1FE7-A248-AB94-58CDC20E4F60}"/>
              </a:ext>
            </a:extLst>
          </p:cNvPr>
          <p:cNvGraphicFramePr>
            <a:graphicFrameLocks noChangeAspect="1"/>
          </p:cNvGraphicFramePr>
          <p:nvPr>
            <p:extLst>
              <p:ext uri="{D42A27DB-BD31-4B8C-83A1-F6EECF244321}">
                <p14:modId xmlns:p14="http://schemas.microsoft.com/office/powerpoint/2010/main" val="2855483633"/>
              </p:ext>
            </p:extLst>
          </p:nvPr>
        </p:nvGraphicFramePr>
        <p:xfrm>
          <a:off x="6744417" y="1543769"/>
          <a:ext cx="2413983" cy="914387"/>
        </p:xfrm>
        <a:graphic>
          <a:graphicData uri="http://schemas.openxmlformats.org/presentationml/2006/ole">
            <mc:AlternateContent xmlns:mc="http://schemas.openxmlformats.org/markup-compatibility/2006">
              <mc:Choice xmlns:v="urn:schemas-microsoft-com:vml" Requires="v">
                <p:oleObj spid="_x0000_s9223" r:id="rId7" imgW="40373300" imgH="15214600" progId="Equation.DSMT4">
                  <p:embed/>
                </p:oleObj>
              </mc:Choice>
              <mc:Fallback>
                <p:oleObj r:id="rId7" imgW="40373300" imgH="15214600" progId="Equation.DSMT4">
                  <p:embed/>
                  <p:pic>
                    <p:nvPicPr>
                      <p:cNvPr id="8" name="Object 7">
                        <a:extLst>
                          <a:ext uri="{FF2B5EF4-FFF2-40B4-BE49-F238E27FC236}">
                            <a16:creationId xmlns:a16="http://schemas.microsoft.com/office/drawing/2014/main" id="{804ED658-FE4E-5C41-A222-DA60D238EF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4417" y="1543769"/>
                        <a:ext cx="2413983" cy="914387"/>
                      </a:xfrm>
                      <a:prstGeom prst="rect">
                        <a:avLst/>
                      </a:prstGeom>
                      <a:noFill/>
                    </p:spPr>
                  </p:pic>
                </p:oleObj>
              </mc:Fallback>
            </mc:AlternateContent>
          </a:graphicData>
        </a:graphic>
      </p:graphicFrame>
      <p:graphicFrame>
        <p:nvGraphicFramePr>
          <p:cNvPr id="20" name="Object 19">
            <a:extLst>
              <a:ext uri="{FF2B5EF4-FFF2-40B4-BE49-F238E27FC236}">
                <a16:creationId xmlns:a16="http://schemas.microsoft.com/office/drawing/2014/main" id="{17D1D57F-5EEC-CB4C-BF96-DF3A518BF6D9}"/>
              </a:ext>
            </a:extLst>
          </p:cNvPr>
          <p:cNvGraphicFramePr>
            <a:graphicFrameLocks noChangeAspect="1"/>
          </p:cNvGraphicFramePr>
          <p:nvPr>
            <p:extLst>
              <p:ext uri="{D42A27DB-BD31-4B8C-83A1-F6EECF244321}">
                <p14:modId xmlns:p14="http://schemas.microsoft.com/office/powerpoint/2010/main" val="4100874909"/>
              </p:ext>
            </p:extLst>
          </p:nvPr>
        </p:nvGraphicFramePr>
        <p:xfrm>
          <a:off x="6739976" y="2800906"/>
          <a:ext cx="5010842" cy="3456384"/>
        </p:xfrm>
        <a:graphic>
          <a:graphicData uri="http://schemas.openxmlformats.org/presentationml/2006/ole">
            <mc:AlternateContent xmlns:mc="http://schemas.openxmlformats.org/markup-compatibility/2006">
              <mc:Choice xmlns:v="urn:schemas-microsoft-com:vml" Requires="v">
                <p:oleObj spid="_x0000_s9224" r:id="rId9" imgW="90703400" imgH="62611000" progId="Equation.DSMT4">
                  <p:embed/>
                </p:oleObj>
              </mc:Choice>
              <mc:Fallback>
                <p:oleObj r:id="rId9" imgW="90703400" imgH="62611000" progId="Equation.DSMT4">
                  <p:embed/>
                  <p:pic>
                    <p:nvPicPr>
                      <p:cNvPr id="10" name="Object 9">
                        <a:extLst>
                          <a:ext uri="{FF2B5EF4-FFF2-40B4-BE49-F238E27FC236}">
                            <a16:creationId xmlns:a16="http://schemas.microsoft.com/office/drawing/2014/main" id="{F30E7EBA-454D-F04F-A580-25DA2CD5AE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9976" y="2800906"/>
                        <a:ext cx="5010842" cy="3456384"/>
                      </a:xfrm>
                      <a:prstGeom prst="rect">
                        <a:avLst/>
                      </a:prstGeom>
                      <a:noFill/>
                    </p:spPr>
                  </p:pic>
                </p:oleObj>
              </mc:Fallback>
            </mc:AlternateContent>
          </a:graphicData>
        </a:graphic>
      </p:graphicFrame>
    </p:spTree>
    <p:extLst>
      <p:ext uri="{BB962C8B-B14F-4D97-AF65-F5344CB8AC3E}">
        <p14:creationId xmlns:p14="http://schemas.microsoft.com/office/powerpoint/2010/main" val="3984124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4" name="矩形 12">
            <a:extLst>
              <a:ext uri="{FF2B5EF4-FFF2-40B4-BE49-F238E27FC236}">
                <a16:creationId xmlns:a16="http://schemas.microsoft.com/office/drawing/2014/main" id="{E424B414-106F-3546-9815-ED0E769EA924}"/>
              </a:ext>
            </a:extLst>
          </p:cNvPr>
          <p:cNvSpPr/>
          <p:nvPr/>
        </p:nvSpPr>
        <p:spPr>
          <a:xfrm>
            <a:off x="677067" y="1803165"/>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69FF3066-F852-6144-9C84-ABB0F457BB15}"/>
              </a:ext>
            </a:extLst>
          </p:cNvPr>
          <p:cNvSpPr/>
          <p:nvPr/>
        </p:nvSpPr>
        <p:spPr>
          <a:xfrm>
            <a:off x="662749" y="1543769"/>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步骤三</a:t>
            </a:r>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Object 16">
            <a:extLst>
              <a:ext uri="{FF2B5EF4-FFF2-40B4-BE49-F238E27FC236}">
                <a16:creationId xmlns:a16="http://schemas.microsoft.com/office/drawing/2014/main" id="{DEBFC7FB-2FD1-FB4D-A176-B0883C2FB31A}"/>
              </a:ext>
            </a:extLst>
          </p:cNvPr>
          <p:cNvGraphicFramePr>
            <a:graphicFrameLocks noChangeAspect="1"/>
          </p:cNvGraphicFramePr>
          <p:nvPr>
            <p:extLst>
              <p:ext uri="{D42A27DB-BD31-4B8C-83A1-F6EECF244321}">
                <p14:modId xmlns:p14="http://schemas.microsoft.com/office/powerpoint/2010/main" val="1663869869"/>
              </p:ext>
            </p:extLst>
          </p:nvPr>
        </p:nvGraphicFramePr>
        <p:xfrm>
          <a:off x="6528048" y="3293016"/>
          <a:ext cx="5459178" cy="1983217"/>
        </p:xfrm>
        <a:graphic>
          <a:graphicData uri="http://schemas.openxmlformats.org/presentationml/2006/ole">
            <mc:AlternateContent xmlns:mc="http://schemas.openxmlformats.org/markup-compatibility/2006">
              <mc:Choice xmlns:v="urn:schemas-microsoft-com:vml" Requires="v">
                <p:oleObj spid="_x0000_s10247" r:id="rId7" imgW="84848700" imgH="31013400" progId="Equation.DSMT4">
                  <p:embed/>
                </p:oleObj>
              </mc:Choice>
              <mc:Fallback>
                <p:oleObj r:id="rId7" imgW="84848700" imgH="31013400" progId="Equation.DSMT4">
                  <p:embed/>
                  <p:pic>
                    <p:nvPicPr>
                      <p:cNvPr id="6" name="Object 5">
                        <a:extLst>
                          <a:ext uri="{FF2B5EF4-FFF2-40B4-BE49-F238E27FC236}">
                            <a16:creationId xmlns:a16="http://schemas.microsoft.com/office/drawing/2014/main" id="{B7C1A651-1A8B-8B4A-ADDF-33D14A96F7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8048" y="3293016"/>
                        <a:ext cx="5459178" cy="1983217"/>
                      </a:xfrm>
                      <a:prstGeom prst="rect">
                        <a:avLst/>
                      </a:prstGeom>
                      <a:noFill/>
                    </p:spPr>
                  </p:pic>
                </p:oleObj>
              </mc:Fallback>
            </mc:AlternateContent>
          </a:graphicData>
        </a:graphic>
      </p:graphicFrame>
      <p:graphicFrame>
        <p:nvGraphicFramePr>
          <p:cNvPr id="23" name="Object 22">
            <a:extLst>
              <a:ext uri="{FF2B5EF4-FFF2-40B4-BE49-F238E27FC236}">
                <a16:creationId xmlns:a16="http://schemas.microsoft.com/office/drawing/2014/main" id="{0CBD3064-C8F7-4B49-BBDD-3452EF721CA9}"/>
              </a:ext>
            </a:extLst>
          </p:cNvPr>
          <p:cNvGraphicFramePr>
            <a:graphicFrameLocks noChangeAspect="1"/>
          </p:cNvGraphicFramePr>
          <p:nvPr>
            <p:extLst>
              <p:ext uri="{D42A27DB-BD31-4B8C-83A1-F6EECF244321}">
                <p14:modId xmlns:p14="http://schemas.microsoft.com/office/powerpoint/2010/main" val="56523686"/>
              </p:ext>
            </p:extLst>
          </p:nvPr>
        </p:nvGraphicFramePr>
        <p:xfrm>
          <a:off x="6528048" y="2009778"/>
          <a:ext cx="3763700" cy="1006337"/>
        </p:xfrm>
        <a:graphic>
          <a:graphicData uri="http://schemas.openxmlformats.org/presentationml/2006/ole">
            <mc:AlternateContent xmlns:mc="http://schemas.openxmlformats.org/markup-compatibility/2006">
              <mc:Choice xmlns:v="urn:schemas-microsoft-com:vml" Requires="v">
                <p:oleObj spid="_x0000_s10248" r:id="rId9" imgW="57340500" imgH="15214600" progId="Equation.DSMT4">
                  <p:embed/>
                </p:oleObj>
              </mc:Choice>
              <mc:Fallback>
                <p:oleObj r:id="rId9" imgW="57340500" imgH="15214600" progId="Equation.DSMT4">
                  <p:embed/>
                  <p:pic>
                    <p:nvPicPr>
                      <p:cNvPr id="16" name="Object 15">
                        <a:extLst>
                          <a:ext uri="{FF2B5EF4-FFF2-40B4-BE49-F238E27FC236}">
                            <a16:creationId xmlns:a16="http://schemas.microsoft.com/office/drawing/2014/main" id="{E46FDD6B-E64D-B549-9BEA-AFBDFA3805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8048" y="2009778"/>
                        <a:ext cx="3763700" cy="1006337"/>
                      </a:xfrm>
                      <a:prstGeom prst="rect">
                        <a:avLst/>
                      </a:prstGeom>
                      <a:noFill/>
                    </p:spPr>
                  </p:pic>
                </p:oleObj>
              </mc:Fallback>
            </mc:AlternateContent>
          </a:graphicData>
        </a:graphic>
      </p:graphicFrame>
    </p:spTree>
    <p:extLst>
      <p:ext uri="{BB962C8B-B14F-4D97-AF65-F5344CB8AC3E}">
        <p14:creationId xmlns:p14="http://schemas.microsoft.com/office/powerpoint/2010/main" val="12364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5424059" y="-244932"/>
            <a:ext cx="12733161" cy="200116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5311" y="2705726"/>
            <a:ext cx="748923" cy="1446550"/>
          </a:xfrm>
          <a:prstGeom prst="rect">
            <a:avLst/>
          </a:prstGeom>
          <a:noFill/>
        </p:spPr>
        <p:txBody>
          <a:bodyPr wrap="none" rtlCol="0">
            <a:spAutoFit/>
          </a:bodyPr>
          <a:lstStyle/>
          <a:p>
            <a:r>
              <a:rPr lang="zh-CN" altLang="en-US" sz="4400">
                <a:solidFill>
                  <a:schemeClr val="bg1">
                    <a:lumMod val="95000"/>
                  </a:schemeClr>
                </a:solidFill>
                <a:latin typeface="微软雅黑" panose="020B0503020204020204" pitchFamily="34" charset="-122"/>
                <a:ea typeface="微软雅黑" panose="020B0503020204020204" pitchFamily="34" charset="-122"/>
              </a:rPr>
              <a:t>目</a:t>
            </a:r>
            <a:endParaRPr lang="en-US" altLang="zh-CN" sz="4400">
              <a:solidFill>
                <a:schemeClr val="bg1">
                  <a:lumMod val="95000"/>
                </a:schemeClr>
              </a:solidFill>
              <a:latin typeface="微软雅黑" panose="020B0503020204020204" pitchFamily="34" charset="-122"/>
              <a:ea typeface="微软雅黑" panose="020B0503020204020204" pitchFamily="34" charset="-122"/>
            </a:endParaRPr>
          </a:p>
          <a:p>
            <a:r>
              <a:rPr lang="zh-CN" altLang="en-US" sz="4400">
                <a:solidFill>
                  <a:schemeClr val="bg1">
                    <a:lumMod val="95000"/>
                  </a:schemeClr>
                </a:solidFill>
                <a:latin typeface="微软雅黑" panose="020B0503020204020204" pitchFamily="34" charset="-122"/>
                <a:ea typeface="微软雅黑" panose="020B0503020204020204" pitchFamily="34" charset="-122"/>
              </a:rPr>
              <a:t>录</a:t>
            </a:r>
          </a:p>
        </p:txBody>
      </p:sp>
      <p:pic>
        <p:nvPicPr>
          <p:cNvPr id="32" name="图片 31"/>
          <p:cNvPicPr>
            <a:picLocks noChangeAspect="1"/>
          </p:cNvPicPr>
          <p:nvPr/>
        </p:nvPicPr>
        <p:blipFill>
          <a:blip r:embed="rId3"/>
          <a:stretch>
            <a:fillRect/>
          </a:stretch>
        </p:blipFill>
        <p:spPr>
          <a:xfrm>
            <a:off x="-8766355" y="1268169"/>
            <a:ext cx="8048625" cy="4552950"/>
          </a:xfrm>
          <a:prstGeom prst="rect">
            <a:avLst/>
          </a:prstGeom>
          <a:ln>
            <a:solidFill>
              <a:schemeClr val="tx1">
                <a:lumMod val="85000"/>
                <a:lumOff val="15000"/>
              </a:schemeClr>
            </a:solidFill>
          </a:ln>
        </p:spPr>
      </p:pic>
      <p:grpSp>
        <p:nvGrpSpPr>
          <p:cNvPr id="33" name="组合 9">
            <a:extLst>
              <a:ext uri="{FF2B5EF4-FFF2-40B4-BE49-F238E27FC236}">
                <a16:creationId xmlns:a16="http://schemas.microsoft.com/office/drawing/2014/main" id="{5A675C90-C1E8-304F-93A9-62E2FBF04713}"/>
              </a:ext>
            </a:extLst>
          </p:cNvPr>
          <p:cNvGrpSpPr/>
          <p:nvPr/>
        </p:nvGrpSpPr>
        <p:grpSpPr>
          <a:xfrm>
            <a:off x="3287688" y="829362"/>
            <a:ext cx="7416824" cy="639813"/>
            <a:chOff x="1343472" y="2420888"/>
            <a:chExt cx="3384378" cy="639812"/>
          </a:xfrm>
        </p:grpSpPr>
        <p:sp>
          <p:nvSpPr>
            <p:cNvPr id="34" name="矩形 4">
              <a:extLst>
                <a:ext uri="{FF2B5EF4-FFF2-40B4-BE49-F238E27FC236}">
                  <a16:creationId xmlns:a16="http://schemas.microsoft.com/office/drawing/2014/main" id="{CE17DE37-D478-6147-B192-3155CA1964A4}"/>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文本框 5">
              <a:extLst>
                <a:ext uri="{FF2B5EF4-FFF2-40B4-BE49-F238E27FC236}">
                  <a16:creationId xmlns:a16="http://schemas.microsoft.com/office/drawing/2014/main" id="{43BF1D7A-5D8D-6A49-B45E-B8007154F498}"/>
                </a:ext>
              </a:extLst>
            </p:cNvPr>
            <p:cNvSpPr txBox="1"/>
            <p:nvPr/>
          </p:nvSpPr>
          <p:spPr>
            <a:xfrm>
              <a:off x="1346259" y="2463800"/>
              <a:ext cx="632955" cy="523220"/>
            </a:xfrm>
            <a:prstGeom prst="rect">
              <a:avLst/>
            </a:prstGeom>
            <a:solidFill>
              <a:srgbClr val="0553A7"/>
            </a:solid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矩形 6">
              <a:extLst>
                <a:ext uri="{FF2B5EF4-FFF2-40B4-BE49-F238E27FC236}">
                  <a16:creationId xmlns:a16="http://schemas.microsoft.com/office/drawing/2014/main" id="{20DED1DF-4C4C-3842-BFFD-83B184F26B06}"/>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文本框 8">
              <a:extLst>
                <a:ext uri="{FF2B5EF4-FFF2-40B4-BE49-F238E27FC236}">
                  <a16:creationId xmlns:a16="http://schemas.microsoft.com/office/drawing/2014/main" id="{631CC1CF-ACA0-2241-B662-3C4A2ED4E32E}"/>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论文绪论</a:t>
              </a:r>
            </a:p>
          </p:txBody>
        </p:sp>
      </p:grpSp>
      <p:grpSp>
        <p:nvGrpSpPr>
          <p:cNvPr id="38" name="组合 10">
            <a:extLst>
              <a:ext uri="{FF2B5EF4-FFF2-40B4-BE49-F238E27FC236}">
                <a16:creationId xmlns:a16="http://schemas.microsoft.com/office/drawing/2014/main" id="{9905BDEB-3B26-AF46-8DEE-79003C69E8D9}"/>
              </a:ext>
            </a:extLst>
          </p:cNvPr>
          <p:cNvGrpSpPr/>
          <p:nvPr/>
        </p:nvGrpSpPr>
        <p:grpSpPr>
          <a:xfrm>
            <a:off x="3287688" y="1718362"/>
            <a:ext cx="7416824" cy="639813"/>
            <a:chOff x="1343472" y="2420888"/>
            <a:chExt cx="3384378" cy="639812"/>
          </a:xfrm>
        </p:grpSpPr>
        <p:sp>
          <p:nvSpPr>
            <p:cNvPr id="39" name="矩形 11">
              <a:extLst>
                <a:ext uri="{FF2B5EF4-FFF2-40B4-BE49-F238E27FC236}">
                  <a16:creationId xmlns:a16="http://schemas.microsoft.com/office/drawing/2014/main" id="{75D92B18-11B7-C646-A28B-B50D6F7D55FD}"/>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文本框 12">
              <a:extLst>
                <a:ext uri="{FF2B5EF4-FFF2-40B4-BE49-F238E27FC236}">
                  <a16:creationId xmlns:a16="http://schemas.microsoft.com/office/drawing/2014/main" id="{9A2ECA61-FE18-FB42-917C-791CD2C61098}"/>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41" name="矩形 13">
              <a:extLst>
                <a:ext uri="{FF2B5EF4-FFF2-40B4-BE49-F238E27FC236}">
                  <a16:creationId xmlns:a16="http://schemas.microsoft.com/office/drawing/2014/main" id="{FE20851D-C0E7-9742-A3CC-30159E5E57FE}"/>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文本框 14">
              <a:extLst>
                <a:ext uri="{FF2B5EF4-FFF2-40B4-BE49-F238E27FC236}">
                  <a16:creationId xmlns:a16="http://schemas.microsoft.com/office/drawing/2014/main" id="{82E4450B-CC06-E744-AA89-CA9D22B0FA58}"/>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基于日志数据的异常检测</a:t>
              </a:r>
            </a:p>
          </p:txBody>
        </p:sp>
      </p:grpSp>
      <p:grpSp>
        <p:nvGrpSpPr>
          <p:cNvPr id="43" name="组合 15">
            <a:extLst>
              <a:ext uri="{FF2B5EF4-FFF2-40B4-BE49-F238E27FC236}">
                <a16:creationId xmlns:a16="http://schemas.microsoft.com/office/drawing/2014/main" id="{C5334B6C-1CE7-1C4F-BF89-02DCA5529B04}"/>
              </a:ext>
            </a:extLst>
          </p:cNvPr>
          <p:cNvGrpSpPr/>
          <p:nvPr/>
        </p:nvGrpSpPr>
        <p:grpSpPr>
          <a:xfrm>
            <a:off x="3287688" y="2620063"/>
            <a:ext cx="7416824" cy="1009720"/>
            <a:chOff x="1343472" y="2420888"/>
            <a:chExt cx="3384378" cy="1009718"/>
          </a:xfrm>
        </p:grpSpPr>
        <p:sp>
          <p:nvSpPr>
            <p:cNvPr id="44" name="矩形 16">
              <a:extLst>
                <a:ext uri="{FF2B5EF4-FFF2-40B4-BE49-F238E27FC236}">
                  <a16:creationId xmlns:a16="http://schemas.microsoft.com/office/drawing/2014/main" id="{1B836AAF-EB4E-A049-BCDC-D6D3FA6B704E}"/>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文本框 17">
              <a:extLst>
                <a:ext uri="{FF2B5EF4-FFF2-40B4-BE49-F238E27FC236}">
                  <a16:creationId xmlns:a16="http://schemas.microsoft.com/office/drawing/2014/main" id="{9EB367DB-7BB9-9242-A775-87EAE8B067DC}"/>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46" name="矩形 18">
              <a:extLst>
                <a:ext uri="{FF2B5EF4-FFF2-40B4-BE49-F238E27FC236}">
                  <a16:creationId xmlns:a16="http://schemas.microsoft.com/office/drawing/2014/main" id="{F77491F8-45CD-F040-82AD-54B1CAF40A4B}"/>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文本框 19">
              <a:extLst>
                <a:ext uri="{FF2B5EF4-FFF2-40B4-BE49-F238E27FC236}">
                  <a16:creationId xmlns:a16="http://schemas.microsoft.com/office/drawing/2014/main" id="{F6AA5FE9-7550-D043-9624-C63B75F6D378}"/>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a:t>
              </a:r>
              <a:r>
                <a:rPr lang="zh-CN" altLang="en-CN" sz="2800" dirty="0">
                  <a:solidFill>
                    <a:schemeClr val="tx1">
                      <a:lumMod val="85000"/>
                      <a:lumOff val="15000"/>
                    </a:schemeClr>
                  </a:solidFill>
                  <a:latin typeface="微软雅黑" panose="020B0503020204020204" pitchFamily="34" charset="-122"/>
                  <a:ea typeface="微软雅黑" panose="020B0503020204020204" pitchFamily="34" charset="-122"/>
                </a:rPr>
                <a:t>聚类</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的日志解析算法</a:t>
              </a:r>
            </a:p>
          </p:txBody>
        </p:sp>
      </p:grpSp>
      <p:grpSp>
        <p:nvGrpSpPr>
          <p:cNvPr id="48" name="组合 22">
            <a:extLst>
              <a:ext uri="{FF2B5EF4-FFF2-40B4-BE49-F238E27FC236}">
                <a16:creationId xmlns:a16="http://schemas.microsoft.com/office/drawing/2014/main" id="{3365AD90-ED57-DD4F-A00B-F4E2F1BDAAAC}"/>
              </a:ext>
            </a:extLst>
          </p:cNvPr>
          <p:cNvGrpSpPr/>
          <p:nvPr/>
        </p:nvGrpSpPr>
        <p:grpSpPr>
          <a:xfrm>
            <a:off x="3287688" y="3483663"/>
            <a:ext cx="7416824" cy="1009720"/>
            <a:chOff x="1343472" y="2420888"/>
            <a:chExt cx="3384378" cy="1009718"/>
          </a:xfrm>
        </p:grpSpPr>
        <p:sp>
          <p:nvSpPr>
            <p:cNvPr id="49" name="矩形 23">
              <a:extLst>
                <a:ext uri="{FF2B5EF4-FFF2-40B4-BE49-F238E27FC236}">
                  <a16:creationId xmlns:a16="http://schemas.microsoft.com/office/drawing/2014/main" id="{BA2E98A6-1B3C-1645-8391-75A185C63B54}"/>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文本框 24">
              <a:extLst>
                <a:ext uri="{FF2B5EF4-FFF2-40B4-BE49-F238E27FC236}">
                  <a16:creationId xmlns:a16="http://schemas.microsoft.com/office/drawing/2014/main" id="{1564E1DF-CA34-E24A-B8E5-8F5D58DC32E8}"/>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矩形 25">
              <a:extLst>
                <a:ext uri="{FF2B5EF4-FFF2-40B4-BE49-F238E27FC236}">
                  <a16:creationId xmlns:a16="http://schemas.microsoft.com/office/drawing/2014/main" id="{2354CA93-1A80-7C47-A79C-398AF4F24196}"/>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文本框 26">
              <a:extLst>
                <a:ext uri="{FF2B5EF4-FFF2-40B4-BE49-F238E27FC236}">
                  <a16:creationId xmlns:a16="http://schemas.microsoft.com/office/drawing/2014/main" id="{207C2F95-2884-2148-B134-76C5F0194C5B}"/>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基于窗口的特征提取算法</a:t>
              </a:r>
            </a:p>
          </p:txBody>
        </p:sp>
      </p:grpSp>
      <p:grpSp>
        <p:nvGrpSpPr>
          <p:cNvPr id="53" name="组合 27">
            <a:extLst>
              <a:ext uri="{FF2B5EF4-FFF2-40B4-BE49-F238E27FC236}">
                <a16:creationId xmlns:a16="http://schemas.microsoft.com/office/drawing/2014/main" id="{B181B6BC-025C-D149-B8CC-EF7160043324}"/>
              </a:ext>
            </a:extLst>
          </p:cNvPr>
          <p:cNvGrpSpPr/>
          <p:nvPr/>
        </p:nvGrpSpPr>
        <p:grpSpPr>
          <a:xfrm>
            <a:off x="3287688" y="4359963"/>
            <a:ext cx="7416824" cy="1009720"/>
            <a:chOff x="1343472" y="2420888"/>
            <a:chExt cx="3384378" cy="1009718"/>
          </a:xfrm>
        </p:grpSpPr>
        <p:sp>
          <p:nvSpPr>
            <p:cNvPr id="54" name="矩形 28">
              <a:extLst>
                <a:ext uri="{FF2B5EF4-FFF2-40B4-BE49-F238E27FC236}">
                  <a16:creationId xmlns:a16="http://schemas.microsoft.com/office/drawing/2014/main" id="{4A524725-ED05-ED42-B688-EF19D5562700}"/>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文本框 29">
              <a:extLst>
                <a:ext uri="{FF2B5EF4-FFF2-40B4-BE49-F238E27FC236}">
                  <a16:creationId xmlns:a16="http://schemas.microsoft.com/office/drawing/2014/main" id="{7D52E53D-0709-8749-9DBF-DEC83832FBCF}"/>
                </a:ext>
              </a:extLst>
            </p:cNvPr>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05</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6" name="矩形 30">
              <a:extLst>
                <a:ext uri="{FF2B5EF4-FFF2-40B4-BE49-F238E27FC236}">
                  <a16:creationId xmlns:a16="http://schemas.microsoft.com/office/drawing/2014/main" id="{B80F3EB6-020C-1D41-8181-FB57647BED57}"/>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文本框 31">
              <a:extLst>
                <a:ext uri="{FF2B5EF4-FFF2-40B4-BE49-F238E27FC236}">
                  <a16:creationId xmlns:a16="http://schemas.microsoft.com/office/drawing/2014/main" id="{8E0FFAD8-AD1A-1C4E-955F-1D80051615C6}"/>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基于序列相似性的异常检测</a:t>
              </a:r>
            </a:p>
          </p:txBody>
        </p:sp>
      </p:grpSp>
      <p:grpSp>
        <p:nvGrpSpPr>
          <p:cNvPr id="58" name="组合 27">
            <a:extLst>
              <a:ext uri="{FF2B5EF4-FFF2-40B4-BE49-F238E27FC236}">
                <a16:creationId xmlns:a16="http://schemas.microsoft.com/office/drawing/2014/main" id="{53AA9397-E1BB-044D-AFF8-120DEFEA7F3B}"/>
              </a:ext>
            </a:extLst>
          </p:cNvPr>
          <p:cNvGrpSpPr/>
          <p:nvPr/>
        </p:nvGrpSpPr>
        <p:grpSpPr>
          <a:xfrm>
            <a:off x="3284598" y="5205010"/>
            <a:ext cx="7420246" cy="639813"/>
            <a:chOff x="1343472" y="2420888"/>
            <a:chExt cx="3384378" cy="639812"/>
          </a:xfrm>
        </p:grpSpPr>
        <p:sp>
          <p:nvSpPr>
            <p:cNvPr id="59" name="矩形 28">
              <a:extLst>
                <a:ext uri="{FF2B5EF4-FFF2-40B4-BE49-F238E27FC236}">
                  <a16:creationId xmlns:a16="http://schemas.microsoft.com/office/drawing/2014/main" id="{0CBA5D24-12AE-F340-A485-13D3A400FF4C}"/>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文本框 29">
              <a:extLst>
                <a:ext uri="{FF2B5EF4-FFF2-40B4-BE49-F238E27FC236}">
                  <a16:creationId xmlns:a16="http://schemas.microsoft.com/office/drawing/2014/main" id="{DAE12995-6EC9-D749-B76A-5DDC5842B6CB}"/>
                </a:ext>
              </a:extLst>
            </p:cNvPr>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06</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矩形 30">
              <a:extLst>
                <a:ext uri="{FF2B5EF4-FFF2-40B4-BE49-F238E27FC236}">
                  <a16:creationId xmlns:a16="http://schemas.microsoft.com/office/drawing/2014/main" id="{060F4563-962D-5547-941F-B2B7C963509D}"/>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文本框 31">
              <a:extLst>
                <a:ext uri="{FF2B5EF4-FFF2-40B4-BE49-F238E27FC236}">
                  <a16:creationId xmlns:a16="http://schemas.microsoft.com/office/drawing/2014/main" id="{4C6CA3CF-81DA-0D48-8005-1B3BF47E2E7C}"/>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总结与展望</a:t>
              </a:r>
            </a:p>
          </p:txBody>
        </p:sp>
      </p:grpSp>
    </p:spTree>
    <p:extLst>
      <p:ext uri="{BB962C8B-B14F-4D97-AF65-F5344CB8AC3E}">
        <p14:creationId xmlns:p14="http://schemas.microsoft.com/office/powerpoint/2010/main" val="532068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4" name="矩形 12">
            <a:extLst>
              <a:ext uri="{FF2B5EF4-FFF2-40B4-BE49-F238E27FC236}">
                <a16:creationId xmlns:a16="http://schemas.microsoft.com/office/drawing/2014/main" id="{E424B414-106F-3546-9815-ED0E769EA924}"/>
              </a:ext>
            </a:extLst>
          </p:cNvPr>
          <p:cNvSpPr/>
          <p:nvPr/>
        </p:nvSpPr>
        <p:spPr>
          <a:xfrm>
            <a:off x="677067" y="1803165"/>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69FF3066-F852-6144-9C84-ABB0F457BB15}"/>
              </a:ext>
            </a:extLst>
          </p:cNvPr>
          <p:cNvSpPr/>
          <p:nvPr/>
        </p:nvSpPr>
        <p:spPr>
          <a:xfrm>
            <a:off x="662749" y="1543769"/>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步骤三</a:t>
            </a:r>
          </a:p>
        </p:txBody>
      </p:sp>
      <p:pic>
        <p:nvPicPr>
          <p:cNvPr id="18" name="图片 17"/>
          <p:cNvPicPr>
            <a:picLocks noChangeAspect="1"/>
          </p:cNvPicPr>
          <p:nvPr/>
        </p:nvPicPr>
        <p:blipFill>
          <a:blip r:embed="rId4"/>
          <a:stretch>
            <a:fillRect/>
          </a:stretch>
        </p:blipFill>
        <p:spPr>
          <a:xfrm>
            <a:off x="-11100312" y="636177"/>
            <a:ext cx="10382250" cy="5762625"/>
          </a:xfrm>
          <a:prstGeom prst="rect">
            <a:avLst/>
          </a:prstGeom>
          <a:ln>
            <a:solidFill>
              <a:schemeClr val="tx1">
                <a:lumMod val="85000"/>
                <a:lumOff val="15000"/>
              </a:schemeClr>
            </a:solidFill>
          </a:ln>
        </p:spPr>
      </p:pic>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6EA961B2-9273-3C4F-AEE6-4FE3171574C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534376" y="1851900"/>
            <a:ext cx="4994875" cy="4070444"/>
          </a:xfrm>
          <a:prstGeom prst="rect">
            <a:avLst/>
          </a:prstGeom>
          <a:noFill/>
          <a:ln>
            <a:noFill/>
          </a:ln>
        </p:spPr>
      </p:pic>
    </p:spTree>
    <p:extLst>
      <p:ext uri="{BB962C8B-B14F-4D97-AF65-F5344CB8AC3E}">
        <p14:creationId xmlns:p14="http://schemas.microsoft.com/office/powerpoint/2010/main" val="67394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10265" y="1012954"/>
            <a:ext cx="473714" cy="483209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数据来源为在线实训平台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0" name="Picture 9">
            <a:extLst>
              <a:ext uri="{FF2B5EF4-FFF2-40B4-BE49-F238E27FC236}">
                <a16:creationId xmlns:a16="http://schemas.microsoft.com/office/drawing/2014/main" id="{2DC98BF7-39EA-054B-93EF-909018C737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2182" y="332656"/>
            <a:ext cx="7406346" cy="6264696"/>
          </a:xfrm>
          <a:prstGeom prst="rect">
            <a:avLst/>
          </a:prstGeom>
          <a:noFill/>
          <a:ln>
            <a:noFill/>
          </a:ln>
        </p:spPr>
      </p:pic>
    </p:spTree>
    <p:extLst>
      <p:ext uri="{BB962C8B-B14F-4D97-AF65-F5344CB8AC3E}">
        <p14:creationId xmlns:p14="http://schemas.microsoft.com/office/powerpoint/2010/main" val="1908149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10265" y="2557063"/>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实验结果</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Picture 7">
            <a:extLst>
              <a:ext uri="{FF2B5EF4-FFF2-40B4-BE49-F238E27FC236}">
                <a16:creationId xmlns:a16="http://schemas.microsoft.com/office/drawing/2014/main" id="{9FEE56B6-4D29-4B49-8015-070F80FE70D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47728" y="275926"/>
            <a:ext cx="4413250" cy="6271895"/>
          </a:xfrm>
          <a:prstGeom prst="rect">
            <a:avLst/>
          </a:prstGeom>
          <a:noFill/>
          <a:ln>
            <a:noFill/>
          </a:ln>
        </p:spPr>
      </p:pic>
    </p:spTree>
    <p:extLst>
      <p:ext uri="{BB962C8B-B14F-4D97-AF65-F5344CB8AC3E}">
        <p14:creationId xmlns:p14="http://schemas.microsoft.com/office/powerpoint/2010/main" val="2473519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04.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基于窗口的特征提取算法</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2030239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基于窗口的特征提取技术</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窗口技术</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图片 1">
            <a:extLst>
              <a:ext uri="{FF2B5EF4-FFF2-40B4-BE49-F238E27FC236}">
                <a16:creationId xmlns:a16="http://schemas.microsoft.com/office/drawing/2014/main" id="{0D9A8B22-0EC3-2F45-96BA-5AB247E883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87688" y="2564904"/>
            <a:ext cx="8064896" cy="3601570"/>
          </a:xfrm>
          <a:prstGeom prst="rect">
            <a:avLst/>
          </a:prstGeom>
          <a:noFill/>
          <a:ln>
            <a:noFill/>
          </a:ln>
        </p:spPr>
      </p:pic>
      <p:sp>
        <p:nvSpPr>
          <p:cNvPr id="10" name="矩形 12">
            <a:extLst>
              <a:ext uri="{FF2B5EF4-FFF2-40B4-BE49-F238E27FC236}">
                <a16:creationId xmlns:a16="http://schemas.microsoft.com/office/drawing/2014/main" id="{868C53EA-7525-4F4F-A345-17297C8DFC8A}"/>
              </a:ext>
            </a:extLst>
          </p:cNvPr>
          <p:cNvSpPr/>
          <p:nvPr/>
        </p:nvSpPr>
        <p:spPr>
          <a:xfrm>
            <a:off x="3281698" y="671057"/>
            <a:ext cx="8496944" cy="1166776"/>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日志解析的主要作用就是从大量的日志消息中提取消息模板，一条消息模板对应于一个事件类型，因此，事件日志中的每一条事件都对应于一个事件类型，按照时间顺序排列即可以得到一个事件序列</a:t>
            </a:r>
          </a:p>
        </p:txBody>
      </p:sp>
      <p:sp>
        <p:nvSpPr>
          <p:cNvPr id="12" name="矩形 11">
            <a:extLst>
              <a:ext uri="{FF2B5EF4-FFF2-40B4-BE49-F238E27FC236}">
                <a16:creationId xmlns:a16="http://schemas.microsoft.com/office/drawing/2014/main" id="{0087836A-37A3-8E41-8484-4282D25E70CF}"/>
              </a:ext>
            </a:extLst>
          </p:cNvPr>
          <p:cNvSpPr/>
          <p:nvPr/>
        </p:nvSpPr>
        <p:spPr>
          <a:xfrm>
            <a:off x="3281698" y="476671"/>
            <a:ext cx="1662174" cy="35357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997952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基于窗口的特征提取技术</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特征提取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0" name="Picture 9">
            <a:extLst>
              <a:ext uri="{FF2B5EF4-FFF2-40B4-BE49-F238E27FC236}">
                <a16:creationId xmlns:a16="http://schemas.microsoft.com/office/drawing/2014/main" id="{9856E094-4B2F-7D42-B7F0-DD44F8EBA4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27089" y="2348880"/>
            <a:ext cx="5949392" cy="4068162"/>
          </a:xfrm>
          <a:prstGeom prst="rect">
            <a:avLst/>
          </a:prstGeom>
          <a:noFill/>
          <a:ln>
            <a:noFill/>
          </a:ln>
        </p:spPr>
      </p:pic>
      <p:sp>
        <p:nvSpPr>
          <p:cNvPr id="12" name="矩形 12">
            <a:extLst>
              <a:ext uri="{FF2B5EF4-FFF2-40B4-BE49-F238E27FC236}">
                <a16:creationId xmlns:a16="http://schemas.microsoft.com/office/drawing/2014/main" id="{9BC1AAB8-047C-9B49-B094-F5B6BC542D8F}"/>
              </a:ext>
            </a:extLst>
          </p:cNvPr>
          <p:cNvSpPr/>
          <p:nvPr/>
        </p:nvSpPr>
        <p:spPr>
          <a:xfrm>
            <a:off x="3281698" y="671057"/>
            <a:ext cx="8496944" cy="1166776"/>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日志解析的主要作用就是从大量的日志消息中提取消息模板，一条消息模板对应于一个事件类型，因此，事件日志中的每一条事件都对应于一个事件类型，按照时间顺序排列即可以得到一个事件序列</a:t>
            </a:r>
          </a:p>
        </p:txBody>
      </p:sp>
      <p:sp>
        <p:nvSpPr>
          <p:cNvPr id="13" name="矩形 11">
            <a:extLst>
              <a:ext uri="{FF2B5EF4-FFF2-40B4-BE49-F238E27FC236}">
                <a16:creationId xmlns:a16="http://schemas.microsoft.com/office/drawing/2014/main" id="{C14A2280-C59B-2640-9354-891FC6A13DC4}"/>
              </a:ext>
            </a:extLst>
          </p:cNvPr>
          <p:cNvSpPr/>
          <p:nvPr/>
        </p:nvSpPr>
        <p:spPr>
          <a:xfrm>
            <a:off x="3281698" y="476671"/>
            <a:ext cx="1662174" cy="35357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60763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基于窗口的特征提取技术</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实验结果</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0" name="Picture 9">
            <a:extLst>
              <a:ext uri="{FF2B5EF4-FFF2-40B4-BE49-F238E27FC236}">
                <a16:creationId xmlns:a16="http://schemas.microsoft.com/office/drawing/2014/main" id="{9856E094-4B2F-7D42-B7F0-DD44F8EBA4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27089" y="2348880"/>
            <a:ext cx="5949392" cy="4068162"/>
          </a:xfrm>
          <a:prstGeom prst="rect">
            <a:avLst/>
          </a:prstGeom>
          <a:noFill/>
          <a:ln>
            <a:noFill/>
          </a:ln>
        </p:spPr>
      </p:pic>
      <p:sp>
        <p:nvSpPr>
          <p:cNvPr id="12" name="矩形 12">
            <a:extLst>
              <a:ext uri="{FF2B5EF4-FFF2-40B4-BE49-F238E27FC236}">
                <a16:creationId xmlns:a16="http://schemas.microsoft.com/office/drawing/2014/main" id="{9BC1AAB8-047C-9B49-B094-F5B6BC542D8F}"/>
              </a:ext>
            </a:extLst>
          </p:cNvPr>
          <p:cNvSpPr/>
          <p:nvPr/>
        </p:nvSpPr>
        <p:spPr>
          <a:xfrm>
            <a:off x="3281698" y="671057"/>
            <a:ext cx="8496944" cy="1166776"/>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日志解析的主要作用就是从大量的日志消息中提取消息模板，一条消息模板对应于一个事件类型，因此，事件日志中的每一条事件都对应于一个事件类型，按照时间顺序排列即可以得到一个事件序列</a:t>
            </a:r>
          </a:p>
        </p:txBody>
      </p:sp>
      <p:sp>
        <p:nvSpPr>
          <p:cNvPr id="13" name="矩形 11">
            <a:extLst>
              <a:ext uri="{FF2B5EF4-FFF2-40B4-BE49-F238E27FC236}">
                <a16:creationId xmlns:a16="http://schemas.microsoft.com/office/drawing/2014/main" id="{C14A2280-C59B-2640-9354-891FC6A13DC4}"/>
              </a:ext>
            </a:extLst>
          </p:cNvPr>
          <p:cNvSpPr/>
          <p:nvPr/>
        </p:nvSpPr>
        <p:spPr>
          <a:xfrm>
            <a:off x="3281698" y="476671"/>
            <a:ext cx="1662174" cy="35357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247725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9265968" cy="2824268"/>
            <a:chOff x="4366118" y="1988840"/>
            <a:chExt cx="3926206" cy="2824268"/>
          </a:xfrm>
        </p:grpSpPr>
        <p:sp>
          <p:nvSpPr>
            <p:cNvPr id="3" name="文本框 2"/>
            <p:cNvSpPr txBox="1"/>
            <p:nvPr/>
          </p:nvSpPr>
          <p:spPr>
            <a:xfrm>
              <a:off x="4667856" y="2987220"/>
              <a:ext cx="3624468" cy="1446550"/>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05.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基于序列相似性的异常检测</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306342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基于序列相似性的异常检测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12" name="图片 95">
            <a:extLst>
              <a:ext uri="{FF2B5EF4-FFF2-40B4-BE49-F238E27FC236}">
                <a16:creationId xmlns:a16="http://schemas.microsoft.com/office/drawing/2014/main" id="{6C970834-CFCD-134E-805F-41CA5848E19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3079" y="1950702"/>
            <a:ext cx="5910138" cy="3702674"/>
          </a:xfrm>
          <a:prstGeom prst="rect">
            <a:avLst/>
          </a:prstGeom>
          <a:noFill/>
          <a:ln>
            <a:noFill/>
          </a:ln>
        </p:spPr>
      </p:pic>
      <p:sp>
        <p:nvSpPr>
          <p:cNvPr id="14" name="矩形 12">
            <a:extLst>
              <a:ext uri="{FF2B5EF4-FFF2-40B4-BE49-F238E27FC236}">
                <a16:creationId xmlns:a16="http://schemas.microsoft.com/office/drawing/2014/main" id="{E424B414-106F-3546-9815-ED0E769EA924}"/>
              </a:ext>
            </a:extLst>
          </p:cNvPr>
          <p:cNvSpPr/>
          <p:nvPr/>
        </p:nvSpPr>
        <p:spPr>
          <a:xfrm>
            <a:off x="6456040" y="1925381"/>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69FF3066-F852-6144-9C84-ABB0F457BB15}"/>
              </a:ext>
            </a:extLst>
          </p:cNvPr>
          <p:cNvSpPr/>
          <p:nvPr/>
        </p:nvSpPr>
        <p:spPr>
          <a:xfrm>
            <a:off x="6441722" y="1665985"/>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问题描述</a:t>
            </a:r>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92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基于序列相似性的异常检测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4" name="矩形 12">
            <a:extLst>
              <a:ext uri="{FF2B5EF4-FFF2-40B4-BE49-F238E27FC236}">
                <a16:creationId xmlns:a16="http://schemas.microsoft.com/office/drawing/2014/main" id="{E424B414-106F-3546-9815-ED0E769EA924}"/>
              </a:ext>
            </a:extLst>
          </p:cNvPr>
          <p:cNvSpPr/>
          <p:nvPr/>
        </p:nvSpPr>
        <p:spPr>
          <a:xfrm>
            <a:off x="7014082" y="1938191"/>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69FF3066-F852-6144-9C84-ABB0F457BB15}"/>
              </a:ext>
            </a:extLst>
          </p:cNvPr>
          <p:cNvSpPr/>
          <p:nvPr/>
        </p:nvSpPr>
        <p:spPr>
          <a:xfrm>
            <a:off x="6999764" y="1678795"/>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符号定义</a:t>
            </a:r>
          </a:p>
        </p:txBody>
      </p:sp>
      <p:pic>
        <p:nvPicPr>
          <p:cNvPr id="18" name="图片 17"/>
          <p:cNvPicPr>
            <a:picLocks noChangeAspect="1"/>
          </p:cNvPicPr>
          <p:nvPr/>
        </p:nvPicPr>
        <p:blipFill>
          <a:blip r:embed="rId4"/>
          <a:stretch>
            <a:fillRect/>
          </a:stretch>
        </p:blipFill>
        <p:spPr>
          <a:xfrm>
            <a:off x="-11100312" y="636177"/>
            <a:ext cx="10382250" cy="5762625"/>
          </a:xfrm>
          <a:prstGeom prst="rect">
            <a:avLst/>
          </a:prstGeom>
          <a:ln>
            <a:solidFill>
              <a:schemeClr val="tx1">
                <a:lumMod val="85000"/>
                <a:lumOff val="15000"/>
              </a:schemeClr>
            </a:solidFill>
          </a:ln>
        </p:spPr>
      </p:pic>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2F916E0F-AABB-1144-B387-1FA7CDFCC106}"/>
              </a:ext>
            </a:extLst>
          </p:cNvPr>
          <p:cNvPicPr>
            <a:picLocks noChangeAspect="1"/>
          </p:cNvPicPr>
          <p:nvPr/>
        </p:nvPicPr>
        <p:blipFill>
          <a:blip r:embed="rId6"/>
          <a:stretch>
            <a:fillRect/>
          </a:stretch>
        </p:blipFill>
        <p:spPr>
          <a:xfrm>
            <a:off x="625378" y="2138780"/>
            <a:ext cx="5937802" cy="3600400"/>
          </a:xfrm>
          <a:prstGeom prst="rect">
            <a:avLst/>
          </a:prstGeom>
        </p:spPr>
      </p:pic>
    </p:spTree>
    <p:extLst>
      <p:ext uri="{BB962C8B-B14F-4D97-AF65-F5344CB8AC3E}">
        <p14:creationId xmlns:p14="http://schemas.microsoft.com/office/powerpoint/2010/main" val="1219396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组合 16"/>
          <p:cNvGrpSpPr/>
          <p:nvPr/>
        </p:nvGrpSpPr>
        <p:grpSpPr>
          <a:xfrm>
            <a:off x="4665566" y="2016866"/>
            <a:ext cx="3926206"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01.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论文绪论</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334" y="2627232"/>
            <a:ext cx="1535232" cy="1545467"/>
          </a:xfrm>
          <a:prstGeom prst="rect">
            <a:avLst/>
          </a:prstGeom>
        </p:spPr>
      </p:pic>
    </p:spTree>
    <p:extLst>
      <p:ext uri="{BB962C8B-B14F-4D97-AF65-F5344CB8AC3E}">
        <p14:creationId xmlns:p14="http://schemas.microsoft.com/office/powerpoint/2010/main" val="99989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基于序列相似性的异常检测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4" name="矩形 12">
            <a:extLst>
              <a:ext uri="{FF2B5EF4-FFF2-40B4-BE49-F238E27FC236}">
                <a16:creationId xmlns:a16="http://schemas.microsoft.com/office/drawing/2014/main" id="{E424B414-106F-3546-9815-ED0E769EA924}"/>
              </a:ext>
            </a:extLst>
          </p:cNvPr>
          <p:cNvSpPr/>
          <p:nvPr/>
        </p:nvSpPr>
        <p:spPr>
          <a:xfrm>
            <a:off x="7014082" y="1938191"/>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69FF3066-F852-6144-9C84-ABB0F457BB15}"/>
              </a:ext>
            </a:extLst>
          </p:cNvPr>
          <p:cNvSpPr/>
          <p:nvPr/>
        </p:nvSpPr>
        <p:spPr>
          <a:xfrm>
            <a:off x="6999764" y="1678795"/>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符号定义</a:t>
            </a:r>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Object 15">
            <a:extLst>
              <a:ext uri="{FF2B5EF4-FFF2-40B4-BE49-F238E27FC236}">
                <a16:creationId xmlns:a16="http://schemas.microsoft.com/office/drawing/2014/main" id="{235EB2AA-53E7-0347-8E5C-78EF9D1E4BE4}"/>
              </a:ext>
            </a:extLst>
          </p:cNvPr>
          <p:cNvGraphicFramePr>
            <a:graphicFrameLocks noChangeAspect="1"/>
          </p:cNvGraphicFramePr>
          <p:nvPr>
            <p:extLst>
              <p:ext uri="{D42A27DB-BD31-4B8C-83A1-F6EECF244321}">
                <p14:modId xmlns:p14="http://schemas.microsoft.com/office/powerpoint/2010/main" val="24752232"/>
              </p:ext>
            </p:extLst>
          </p:nvPr>
        </p:nvGraphicFramePr>
        <p:xfrm>
          <a:off x="858903" y="2167139"/>
          <a:ext cx="5413982" cy="802921"/>
        </p:xfrm>
        <a:graphic>
          <a:graphicData uri="http://schemas.openxmlformats.org/presentationml/2006/ole">
            <mc:AlternateContent xmlns:mc="http://schemas.openxmlformats.org/markup-compatibility/2006">
              <mc:Choice xmlns:v="urn:schemas-microsoft-com:vml" Requires="v">
                <p:oleObj spid="_x0000_s12293" r:id="rId7" imgW="106502200" imgH="16090900" progId="Equation.DSMT4">
                  <p:embed/>
                </p:oleObj>
              </mc:Choice>
              <mc:Fallback>
                <p:oleObj r:id="rId7" imgW="106502200" imgH="16090900" progId="Equation.DSMT4">
                  <p:embed/>
                  <p:pic>
                    <p:nvPicPr>
                      <p:cNvPr id="7" name="Object 6">
                        <a:extLst>
                          <a:ext uri="{FF2B5EF4-FFF2-40B4-BE49-F238E27FC236}">
                            <a16:creationId xmlns:a16="http://schemas.microsoft.com/office/drawing/2014/main" id="{5F80556D-0371-FB46-8DB9-3F3868DE8D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903" y="2167139"/>
                        <a:ext cx="5413982" cy="802921"/>
                      </a:xfrm>
                      <a:prstGeom prst="rect">
                        <a:avLst/>
                      </a:prstGeom>
                      <a:noFill/>
                    </p:spPr>
                  </p:pic>
                </p:oleObj>
              </mc:Fallback>
            </mc:AlternateContent>
          </a:graphicData>
        </a:graphic>
      </p:graphicFrame>
      <p:graphicFrame>
        <p:nvGraphicFramePr>
          <p:cNvPr id="17" name="Object 16">
            <a:extLst>
              <a:ext uri="{FF2B5EF4-FFF2-40B4-BE49-F238E27FC236}">
                <a16:creationId xmlns:a16="http://schemas.microsoft.com/office/drawing/2014/main" id="{98F69AAB-E0DF-4348-BA8F-98215DB28CF6}"/>
              </a:ext>
            </a:extLst>
          </p:cNvPr>
          <p:cNvGraphicFramePr>
            <a:graphicFrameLocks noChangeAspect="1"/>
          </p:cNvGraphicFramePr>
          <p:nvPr>
            <p:extLst>
              <p:ext uri="{D42A27DB-BD31-4B8C-83A1-F6EECF244321}">
                <p14:modId xmlns:p14="http://schemas.microsoft.com/office/powerpoint/2010/main" val="2671589828"/>
              </p:ext>
            </p:extLst>
          </p:nvPr>
        </p:nvGraphicFramePr>
        <p:xfrm>
          <a:off x="858903" y="3166889"/>
          <a:ext cx="5459863" cy="2592288"/>
        </p:xfrm>
        <a:graphic>
          <a:graphicData uri="http://schemas.openxmlformats.org/presentationml/2006/ole">
            <mc:AlternateContent xmlns:mc="http://schemas.openxmlformats.org/markup-compatibility/2006">
              <mc:Choice xmlns:v="urn:schemas-microsoft-com:vml" Requires="v">
                <p:oleObj spid="_x0000_s12294" r:id="rId9" imgW="114401600" imgH="53835300" progId="Equation.DSMT4">
                  <p:embed/>
                </p:oleObj>
              </mc:Choice>
              <mc:Fallback>
                <p:oleObj r:id="rId9" imgW="114401600" imgH="53835300" progId="Equation.DSMT4">
                  <p:embed/>
                  <p:pic>
                    <p:nvPicPr>
                      <p:cNvPr id="10" name="Object 9">
                        <a:extLst>
                          <a:ext uri="{FF2B5EF4-FFF2-40B4-BE49-F238E27FC236}">
                            <a16:creationId xmlns:a16="http://schemas.microsoft.com/office/drawing/2014/main" id="{87E842A9-9A4B-0449-8357-AA2DAA1D84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8903" y="3166889"/>
                        <a:ext cx="5459863" cy="2592288"/>
                      </a:xfrm>
                      <a:prstGeom prst="rect">
                        <a:avLst/>
                      </a:prstGeom>
                      <a:noFill/>
                    </p:spPr>
                  </p:pic>
                </p:oleObj>
              </mc:Fallback>
            </mc:AlternateContent>
          </a:graphicData>
        </a:graphic>
      </p:graphicFrame>
    </p:spTree>
    <p:extLst>
      <p:ext uri="{BB962C8B-B14F-4D97-AF65-F5344CB8AC3E}">
        <p14:creationId xmlns:p14="http://schemas.microsoft.com/office/powerpoint/2010/main" val="2251938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基于序列相似性的异常检测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4" name="矩形 12">
            <a:extLst>
              <a:ext uri="{FF2B5EF4-FFF2-40B4-BE49-F238E27FC236}">
                <a16:creationId xmlns:a16="http://schemas.microsoft.com/office/drawing/2014/main" id="{E424B414-106F-3546-9815-ED0E769EA924}"/>
              </a:ext>
            </a:extLst>
          </p:cNvPr>
          <p:cNvSpPr/>
          <p:nvPr/>
        </p:nvSpPr>
        <p:spPr>
          <a:xfrm>
            <a:off x="7014082" y="1938191"/>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69FF3066-F852-6144-9C84-ABB0F457BB15}"/>
              </a:ext>
            </a:extLst>
          </p:cNvPr>
          <p:cNvSpPr/>
          <p:nvPr/>
        </p:nvSpPr>
        <p:spPr>
          <a:xfrm>
            <a:off x="6999764" y="1678795"/>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符号定义</a:t>
            </a:r>
          </a:p>
        </p:txBody>
      </p:sp>
      <p:pic>
        <p:nvPicPr>
          <p:cNvPr id="18" name="图片 17"/>
          <p:cNvPicPr>
            <a:picLocks noChangeAspect="1"/>
          </p:cNvPicPr>
          <p:nvPr/>
        </p:nvPicPr>
        <p:blipFill>
          <a:blip r:embed="rId4"/>
          <a:stretch>
            <a:fillRect/>
          </a:stretch>
        </p:blipFill>
        <p:spPr>
          <a:xfrm>
            <a:off x="-11100312" y="636177"/>
            <a:ext cx="10382250" cy="5762625"/>
          </a:xfrm>
          <a:prstGeom prst="rect">
            <a:avLst/>
          </a:prstGeom>
          <a:ln>
            <a:solidFill>
              <a:schemeClr val="tx1">
                <a:lumMod val="85000"/>
                <a:lumOff val="15000"/>
              </a:schemeClr>
            </a:solidFill>
          </a:ln>
        </p:spPr>
      </p:pic>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descr="page8image33370032">
            <a:extLst>
              <a:ext uri="{FF2B5EF4-FFF2-40B4-BE49-F238E27FC236}">
                <a16:creationId xmlns:a16="http://schemas.microsoft.com/office/drawing/2014/main" id="{FEFBE9CA-6053-1740-BB71-13F2050E4D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781" y="2197586"/>
            <a:ext cx="5634518" cy="361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706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基于序列相似性的异常检测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4" name="矩形 12">
            <a:extLst>
              <a:ext uri="{FF2B5EF4-FFF2-40B4-BE49-F238E27FC236}">
                <a16:creationId xmlns:a16="http://schemas.microsoft.com/office/drawing/2014/main" id="{E424B414-106F-3546-9815-ED0E769EA924}"/>
              </a:ext>
            </a:extLst>
          </p:cNvPr>
          <p:cNvSpPr/>
          <p:nvPr/>
        </p:nvSpPr>
        <p:spPr>
          <a:xfrm>
            <a:off x="7014082" y="1938191"/>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69FF3066-F852-6144-9C84-ABB0F457BB15}"/>
              </a:ext>
            </a:extLst>
          </p:cNvPr>
          <p:cNvSpPr/>
          <p:nvPr/>
        </p:nvSpPr>
        <p:spPr>
          <a:xfrm>
            <a:off x="6999764" y="1678795"/>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符号定义</a:t>
            </a:r>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id="{9BBC2524-0575-8744-885F-10B22D68E5F8}"/>
              </a:ext>
            </a:extLst>
          </p:cNvPr>
          <p:cNvSpPr>
            <a:spLocks noChangeArrowheads="1"/>
          </p:cNvSpPr>
          <p:nvPr/>
        </p:nvSpPr>
        <p:spPr bwMode="auto">
          <a:xfrm>
            <a:off x="1109514" y="20583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N"/>
          </a:p>
        </p:txBody>
      </p:sp>
      <p:graphicFrame>
        <p:nvGraphicFramePr>
          <p:cNvPr id="10" name="Object 9">
            <a:extLst>
              <a:ext uri="{FF2B5EF4-FFF2-40B4-BE49-F238E27FC236}">
                <a16:creationId xmlns:a16="http://schemas.microsoft.com/office/drawing/2014/main" id="{A45ECFF9-EADE-3643-941D-4982EF4BA971}"/>
              </a:ext>
            </a:extLst>
          </p:cNvPr>
          <p:cNvGraphicFramePr>
            <a:graphicFrameLocks noChangeAspect="1"/>
          </p:cNvGraphicFramePr>
          <p:nvPr>
            <p:extLst>
              <p:ext uri="{D42A27DB-BD31-4B8C-83A1-F6EECF244321}">
                <p14:modId xmlns:p14="http://schemas.microsoft.com/office/powerpoint/2010/main" val="591194598"/>
              </p:ext>
            </p:extLst>
          </p:nvPr>
        </p:nvGraphicFramePr>
        <p:xfrm>
          <a:off x="1109513" y="2058362"/>
          <a:ext cx="3010877" cy="1187388"/>
        </p:xfrm>
        <a:graphic>
          <a:graphicData uri="http://schemas.openxmlformats.org/presentationml/2006/ole">
            <mc:AlternateContent xmlns:mc="http://schemas.openxmlformats.org/markup-compatibility/2006">
              <mc:Choice xmlns:v="urn:schemas-microsoft-com:vml" Requires="v">
                <p:oleObj spid="_x0000_s14353" r:id="rId7" imgW="45935900" imgH="18719800" progId="Equation.DSMT4">
                  <p:embed/>
                </p:oleObj>
              </mc:Choice>
              <mc:Fallback>
                <p:oleObj r:id="rId7" imgW="45935900" imgH="18719800" progId="Equation.DSMT4">
                  <p:embed/>
                  <p:pic>
                    <p:nvPicPr>
                      <p:cNvPr id="0" name="对象 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9513" y="2058362"/>
                        <a:ext cx="3010877" cy="1187388"/>
                      </a:xfrm>
                      <a:prstGeom prst="rect">
                        <a:avLst/>
                      </a:prstGeom>
                      <a:noFill/>
                    </p:spPr>
                  </p:pic>
                </p:oleObj>
              </mc:Fallback>
            </mc:AlternateContent>
          </a:graphicData>
        </a:graphic>
      </p:graphicFrame>
      <p:sp>
        <p:nvSpPr>
          <p:cNvPr id="17" name="Rectangle 8">
            <a:extLst>
              <a:ext uri="{FF2B5EF4-FFF2-40B4-BE49-F238E27FC236}">
                <a16:creationId xmlns:a16="http://schemas.microsoft.com/office/drawing/2014/main" id="{10D52530-722D-E64C-A553-033958364959}"/>
              </a:ext>
            </a:extLst>
          </p:cNvPr>
          <p:cNvSpPr>
            <a:spLocks noChangeArrowheads="1"/>
          </p:cNvSpPr>
          <p:nvPr/>
        </p:nvSpPr>
        <p:spPr bwMode="auto">
          <a:xfrm>
            <a:off x="1109514" y="33955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N"/>
          </a:p>
        </p:txBody>
      </p:sp>
      <p:graphicFrame>
        <p:nvGraphicFramePr>
          <p:cNvPr id="20" name="Object 19">
            <a:extLst>
              <a:ext uri="{FF2B5EF4-FFF2-40B4-BE49-F238E27FC236}">
                <a16:creationId xmlns:a16="http://schemas.microsoft.com/office/drawing/2014/main" id="{CF339DCD-40B2-CF4A-9430-504801BF0E40}"/>
              </a:ext>
            </a:extLst>
          </p:cNvPr>
          <p:cNvGraphicFramePr>
            <a:graphicFrameLocks noChangeAspect="1"/>
          </p:cNvGraphicFramePr>
          <p:nvPr>
            <p:extLst>
              <p:ext uri="{D42A27DB-BD31-4B8C-83A1-F6EECF244321}">
                <p14:modId xmlns:p14="http://schemas.microsoft.com/office/powerpoint/2010/main" val="2966587009"/>
              </p:ext>
            </p:extLst>
          </p:nvPr>
        </p:nvGraphicFramePr>
        <p:xfrm>
          <a:off x="1111081" y="3435729"/>
          <a:ext cx="3795399" cy="975354"/>
        </p:xfrm>
        <a:graphic>
          <a:graphicData uri="http://schemas.openxmlformats.org/presentationml/2006/ole">
            <mc:AlternateContent xmlns:mc="http://schemas.openxmlformats.org/markup-compatibility/2006">
              <mc:Choice xmlns:v="urn:schemas-microsoft-com:vml" Requires="v">
                <p:oleObj spid="_x0000_s14354" r:id="rId9" imgW="57924700" imgH="14922500" progId="Equation.DSMT4">
                  <p:embed/>
                </p:oleObj>
              </mc:Choice>
              <mc:Fallback>
                <p:oleObj r:id="rId9" imgW="57924700" imgH="14922500" progId="Equation.DSMT4">
                  <p:embed/>
                  <p:pic>
                    <p:nvPicPr>
                      <p:cNvPr id="0" name="对象 1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081" y="3435729"/>
                        <a:ext cx="3795399" cy="975354"/>
                      </a:xfrm>
                      <a:prstGeom prst="rect">
                        <a:avLst/>
                      </a:prstGeom>
                      <a:noFill/>
                    </p:spPr>
                  </p:pic>
                </p:oleObj>
              </mc:Fallback>
            </mc:AlternateContent>
          </a:graphicData>
        </a:graphic>
      </p:graphicFrame>
      <p:sp>
        <p:nvSpPr>
          <p:cNvPr id="21" name="Rectangle 10">
            <a:extLst>
              <a:ext uri="{FF2B5EF4-FFF2-40B4-BE49-F238E27FC236}">
                <a16:creationId xmlns:a16="http://schemas.microsoft.com/office/drawing/2014/main" id="{599B9A9B-02C0-8F45-84A4-8FA89A401089}"/>
              </a:ext>
            </a:extLst>
          </p:cNvPr>
          <p:cNvSpPr>
            <a:spLocks noChangeArrowheads="1"/>
          </p:cNvSpPr>
          <p:nvPr/>
        </p:nvSpPr>
        <p:spPr bwMode="auto">
          <a:xfrm>
            <a:off x="1109514" y="4772879"/>
            <a:ext cx="176397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N"/>
          </a:p>
        </p:txBody>
      </p:sp>
      <p:graphicFrame>
        <p:nvGraphicFramePr>
          <p:cNvPr id="22" name="Object 21">
            <a:extLst>
              <a:ext uri="{FF2B5EF4-FFF2-40B4-BE49-F238E27FC236}">
                <a16:creationId xmlns:a16="http://schemas.microsoft.com/office/drawing/2014/main" id="{BB3221B7-F16D-5B48-9825-411E0D469CD1}"/>
              </a:ext>
            </a:extLst>
          </p:cNvPr>
          <p:cNvGraphicFramePr>
            <a:graphicFrameLocks noChangeAspect="1"/>
          </p:cNvGraphicFramePr>
          <p:nvPr>
            <p:extLst>
              <p:ext uri="{D42A27DB-BD31-4B8C-83A1-F6EECF244321}">
                <p14:modId xmlns:p14="http://schemas.microsoft.com/office/powerpoint/2010/main" val="1976368046"/>
              </p:ext>
            </p:extLst>
          </p:nvPr>
        </p:nvGraphicFramePr>
        <p:xfrm>
          <a:off x="1109513" y="4772879"/>
          <a:ext cx="4092247" cy="1144981"/>
        </p:xfrm>
        <a:graphic>
          <a:graphicData uri="http://schemas.openxmlformats.org/presentationml/2006/ole">
            <mc:AlternateContent xmlns:mc="http://schemas.openxmlformats.org/markup-compatibility/2006">
              <mc:Choice xmlns:v="urn:schemas-microsoft-com:vml" Requires="v">
                <p:oleObj spid="_x0000_s14355" r:id="rId11" imgW="71678800" imgH="19900900" progId="Equation.DSMT4">
                  <p:embed/>
                </p:oleObj>
              </mc:Choice>
              <mc:Fallback>
                <p:oleObj r:id="rId11" imgW="71678800" imgH="19900900" progId="Equation.DSMT4">
                  <p:embed/>
                  <p:pic>
                    <p:nvPicPr>
                      <p:cNvPr id="0" name="对象 1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9513" y="4772879"/>
                        <a:ext cx="4092247" cy="1144981"/>
                      </a:xfrm>
                      <a:prstGeom prst="rect">
                        <a:avLst/>
                      </a:prstGeom>
                      <a:noFill/>
                    </p:spPr>
                  </p:pic>
                </p:oleObj>
              </mc:Fallback>
            </mc:AlternateContent>
          </a:graphicData>
        </a:graphic>
      </p:graphicFrame>
    </p:spTree>
    <p:extLst>
      <p:ext uri="{BB962C8B-B14F-4D97-AF65-F5344CB8AC3E}">
        <p14:creationId xmlns:p14="http://schemas.microsoft.com/office/powerpoint/2010/main" val="3054719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基于窗口的特征提取技术</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实验结果</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14" name="Object 13">
            <a:extLst>
              <a:ext uri="{FF2B5EF4-FFF2-40B4-BE49-F238E27FC236}">
                <a16:creationId xmlns:a16="http://schemas.microsoft.com/office/drawing/2014/main" id="{2732910B-5007-5D42-9F19-1779814A0639}"/>
              </a:ext>
            </a:extLst>
          </p:cNvPr>
          <p:cNvGraphicFramePr>
            <a:graphicFrameLocks noChangeAspect="1"/>
          </p:cNvGraphicFramePr>
          <p:nvPr>
            <p:extLst>
              <p:ext uri="{D42A27DB-BD31-4B8C-83A1-F6EECF244321}">
                <p14:modId xmlns:p14="http://schemas.microsoft.com/office/powerpoint/2010/main" val="579608902"/>
              </p:ext>
            </p:extLst>
          </p:nvPr>
        </p:nvGraphicFramePr>
        <p:xfrm>
          <a:off x="7513495" y="155433"/>
          <a:ext cx="4394200" cy="901700"/>
        </p:xfrm>
        <a:graphic>
          <a:graphicData uri="http://schemas.openxmlformats.org/presentationml/2006/ole">
            <mc:AlternateContent xmlns:mc="http://schemas.openxmlformats.org/markup-compatibility/2006">
              <mc:Choice xmlns:v="urn:schemas-microsoft-com:vml" Requires="v">
                <p:oleObj spid="_x0000_s16389" r:id="rId4" imgW="107086400" imgH="22237700" progId="Equation.DSMT4">
                  <p:embed/>
                </p:oleObj>
              </mc:Choice>
              <mc:Fallback>
                <p:oleObj r:id="rId4" imgW="107086400" imgH="22237700" progId="Equation.DSMT4">
                  <p:embed/>
                  <p:pic>
                    <p:nvPicPr>
                      <p:cNvPr id="6" name="Object 5">
                        <a:extLst>
                          <a:ext uri="{FF2B5EF4-FFF2-40B4-BE49-F238E27FC236}">
                            <a16:creationId xmlns:a16="http://schemas.microsoft.com/office/drawing/2014/main" id="{A9CA3D55-7966-1640-8268-2C84BDEF70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3495" y="155433"/>
                        <a:ext cx="43942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a:extLst>
              <a:ext uri="{FF2B5EF4-FFF2-40B4-BE49-F238E27FC236}">
                <a16:creationId xmlns:a16="http://schemas.microsoft.com/office/drawing/2014/main" id="{58469523-F8A0-BD4B-A515-9D705D705708}"/>
              </a:ext>
            </a:extLst>
          </p:cNvPr>
          <p:cNvGraphicFramePr>
            <a:graphicFrameLocks noChangeAspect="1"/>
          </p:cNvGraphicFramePr>
          <p:nvPr>
            <p:extLst>
              <p:ext uri="{D42A27DB-BD31-4B8C-83A1-F6EECF244321}">
                <p14:modId xmlns:p14="http://schemas.microsoft.com/office/powerpoint/2010/main" val="397539553"/>
              </p:ext>
            </p:extLst>
          </p:nvPr>
        </p:nvGraphicFramePr>
        <p:xfrm>
          <a:off x="7513495" y="1163461"/>
          <a:ext cx="4305300" cy="5638800"/>
        </p:xfrm>
        <a:graphic>
          <a:graphicData uri="http://schemas.openxmlformats.org/presentationml/2006/ole">
            <mc:AlternateContent xmlns:mc="http://schemas.openxmlformats.org/markup-compatibility/2006">
              <mc:Choice xmlns:v="urn:schemas-microsoft-com:vml" Requires="v">
                <p:oleObj spid="_x0000_s16390" r:id="rId6" imgW="116154200" imgH="151549100" progId="Equation.DSMT4">
                  <p:embed/>
                </p:oleObj>
              </mc:Choice>
              <mc:Fallback>
                <p:oleObj r:id="rId6" imgW="116154200" imgH="151549100" progId="Equation.DSMT4">
                  <p:embed/>
                  <p:pic>
                    <p:nvPicPr>
                      <p:cNvPr id="16" name="Object 15">
                        <a:extLst>
                          <a:ext uri="{FF2B5EF4-FFF2-40B4-BE49-F238E27FC236}">
                            <a16:creationId xmlns:a16="http://schemas.microsoft.com/office/drawing/2014/main" id="{0B6593D4-97E2-3A49-B0A7-403EC7407E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3495" y="1163461"/>
                        <a:ext cx="4305300" cy="563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矩形 12">
            <a:extLst>
              <a:ext uri="{FF2B5EF4-FFF2-40B4-BE49-F238E27FC236}">
                <a16:creationId xmlns:a16="http://schemas.microsoft.com/office/drawing/2014/main" id="{2FCF01E2-8DDC-104E-9C85-9384A0B6280C}"/>
              </a:ext>
            </a:extLst>
          </p:cNvPr>
          <p:cNvSpPr/>
          <p:nvPr/>
        </p:nvSpPr>
        <p:spPr>
          <a:xfrm>
            <a:off x="3138069" y="1335852"/>
            <a:ext cx="4032198" cy="4010268"/>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7" name="矩形 11">
            <a:extLst>
              <a:ext uri="{FF2B5EF4-FFF2-40B4-BE49-F238E27FC236}">
                <a16:creationId xmlns:a16="http://schemas.microsoft.com/office/drawing/2014/main" id="{E3856B98-8EF8-EA40-A044-8326ED5CF545}"/>
              </a:ext>
            </a:extLst>
          </p:cNvPr>
          <p:cNvSpPr/>
          <p:nvPr/>
        </p:nvSpPr>
        <p:spPr>
          <a:xfrm>
            <a:off x="3147098" y="1076454"/>
            <a:ext cx="1113673" cy="499169"/>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算法二</a:t>
            </a:r>
          </a:p>
        </p:txBody>
      </p:sp>
    </p:spTree>
    <p:extLst>
      <p:ext uri="{BB962C8B-B14F-4D97-AF65-F5344CB8AC3E}">
        <p14:creationId xmlns:p14="http://schemas.microsoft.com/office/powerpoint/2010/main" val="1184811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基于序列相似性的异常检测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pic>
        <p:nvPicPr>
          <p:cNvPr id="18" name="图片 17"/>
          <p:cNvPicPr>
            <a:picLocks noChangeAspect="1"/>
          </p:cNvPicPr>
          <p:nvPr/>
        </p:nvPicPr>
        <p:blipFill>
          <a:blip r:embed="rId4"/>
          <a:stretch>
            <a:fillRect/>
          </a:stretch>
        </p:blipFill>
        <p:spPr>
          <a:xfrm>
            <a:off x="-11100312" y="636177"/>
            <a:ext cx="10382250" cy="5762625"/>
          </a:xfrm>
          <a:prstGeom prst="rect">
            <a:avLst/>
          </a:prstGeom>
          <a:ln>
            <a:solidFill>
              <a:schemeClr val="tx1">
                <a:lumMod val="85000"/>
                <a:lumOff val="15000"/>
              </a:schemeClr>
            </a:solidFill>
          </a:ln>
        </p:spPr>
      </p:pic>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2">
            <a:extLst>
              <a:ext uri="{FF2B5EF4-FFF2-40B4-BE49-F238E27FC236}">
                <a16:creationId xmlns:a16="http://schemas.microsoft.com/office/drawing/2014/main" id="{23F65D0D-E24C-574F-B001-7F9834EF0999}"/>
              </a:ext>
            </a:extLst>
          </p:cNvPr>
          <p:cNvSpPr/>
          <p:nvPr/>
        </p:nvSpPr>
        <p:spPr>
          <a:xfrm>
            <a:off x="7014082" y="1938191"/>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E913CD4A-ABA2-D34C-B66A-8AFCB72D02EB}"/>
              </a:ext>
            </a:extLst>
          </p:cNvPr>
          <p:cNvSpPr/>
          <p:nvPr/>
        </p:nvSpPr>
        <p:spPr>
          <a:xfrm>
            <a:off x="6999764" y="1678795"/>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符号定义</a:t>
            </a:r>
          </a:p>
        </p:txBody>
      </p:sp>
      <p:graphicFrame>
        <p:nvGraphicFramePr>
          <p:cNvPr id="5" name="Table 4">
            <a:extLst>
              <a:ext uri="{FF2B5EF4-FFF2-40B4-BE49-F238E27FC236}">
                <a16:creationId xmlns:a16="http://schemas.microsoft.com/office/drawing/2014/main" id="{57E9E91A-D256-384D-B314-AABA6488D0C6}"/>
              </a:ext>
            </a:extLst>
          </p:cNvPr>
          <p:cNvGraphicFramePr>
            <a:graphicFrameLocks noGrp="1"/>
          </p:cNvGraphicFramePr>
          <p:nvPr>
            <p:extLst>
              <p:ext uri="{D42A27DB-BD31-4B8C-83A1-F6EECF244321}">
                <p14:modId xmlns:p14="http://schemas.microsoft.com/office/powerpoint/2010/main" val="2026312041"/>
              </p:ext>
            </p:extLst>
          </p:nvPr>
        </p:nvGraphicFramePr>
        <p:xfrm>
          <a:off x="620349" y="2474500"/>
          <a:ext cx="5728196" cy="2745459"/>
        </p:xfrm>
        <a:graphic>
          <a:graphicData uri="http://schemas.openxmlformats.org/drawingml/2006/table">
            <a:tbl>
              <a:tblPr>
                <a:tableStyleId>{5C22544A-7EE6-4342-B048-85BDC9FD1C3A}</a:tableStyleId>
              </a:tblPr>
              <a:tblGrid>
                <a:gridCol w="765650">
                  <a:extLst>
                    <a:ext uri="{9D8B030D-6E8A-4147-A177-3AD203B41FA5}">
                      <a16:colId xmlns:a16="http://schemas.microsoft.com/office/drawing/2014/main" val="647409387"/>
                    </a:ext>
                  </a:extLst>
                </a:gridCol>
                <a:gridCol w="765650">
                  <a:extLst>
                    <a:ext uri="{9D8B030D-6E8A-4147-A177-3AD203B41FA5}">
                      <a16:colId xmlns:a16="http://schemas.microsoft.com/office/drawing/2014/main" val="1972775005"/>
                    </a:ext>
                  </a:extLst>
                </a:gridCol>
                <a:gridCol w="567148">
                  <a:extLst>
                    <a:ext uri="{9D8B030D-6E8A-4147-A177-3AD203B41FA5}">
                      <a16:colId xmlns:a16="http://schemas.microsoft.com/office/drawing/2014/main" val="1097271984"/>
                    </a:ext>
                  </a:extLst>
                </a:gridCol>
                <a:gridCol w="567148">
                  <a:extLst>
                    <a:ext uri="{9D8B030D-6E8A-4147-A177-3AD203B41FA5}">
                      <a16:colId xmlns:a16="http://schemas.microsoft.com/office/drawing/2014/main" val="1195037639"/>
                    </a:ext>
                  </a:extLst>
                </a:gridCol>
                <a:gridCol w="765650">
                  <a:extLst>
                    <a:ext uri="{9D8B030D-6E8A-4147-A177-3AD203B41FA5}">
                      <a16:colId xmlns:a16="http://schemas.microsoft.com/office/drawing/2014/main" val="2435080366"/>
                    </a:ext>
                  </a:extLst>
                </a:gridCol>
                <a:gridCol w="765650">
                  <a:extLst>
                    <a:ext uri="{9D8B030D-6E8A-4147-A177-3AD203B41FA5}">
                      <a16:colId xmlns:a16="http://schemas.microsoft.com/office/drawing/2014/main" val="486452303"/>
                    </a:ext>
                  </a:extLst>
                </a:gridCol>
                <a:gridCol w="765650">
                  <a:extLst>
                    <a:ext uri="{9D8B030D-6E8A-4147-A177-3AD203B41FA5}">
                      <a16:colId xmlns:a16="http://schemas.microsoft.com/office/drawing/2014/main" val="3627659971"/>
                    </a:ext>
                  </a:extLst>
                </a:gridCol>
                <a:gridCol w="765650">
                  <a:extLst>
                    <a:ext uri="{9D8B030D-6E8A-4147-A177-3AD203B41FA5}">
                      <a16:colId xmlns:a16="http://schemas.microsoft.com/office/drawing/2014/main" val="4022582018"/>
                    </a:ext>
                  </a:extLst>
                </a:gridCol>
              </a:tblGrid>
              <a:tr h="305051">
                <a:tc>
                  <a:txBody>
                    <a:bodyPr/>
                    <a:lstStyle/>
                    <a:p>
                      <a:pPr algn="ctr">
                        <a:spcAft>
                          <a:spcPts val="0"/>
                        </a:spcAft>
                      </a:pPr>
                      <a:r>
                        <a:rPr lang="en-US" sz="750" kern="0">
                          <a:effectLst/>
                        </a:rPr>
                        <a:t>Dataset</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0">
                          <a:effectLst/>
                        </a:rPr>
                        <a:t>Algorithm</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0">
                          <a:effectLst/>
                        </a:rPr>
                        <a:t>TP</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0">
                          <a:effectLst/>
                        </a:rPr>
                        <a:t>FP</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0">
                          <a:effectLst/>
                        </a:rPr>
                        <a:t>FN</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0">
                          <a:effectLst/>
                        </a:rPr>
                        <a:t>Precision</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0">
                          <a:effectLst/>
                        </a:rPr>
                        <a:t>Recall</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0">
                          <a:effectLst/>
                        </a:rPr>
                        <a:t>F1 Score</a:t>
                      </a:r>
                      <a:endParaRPr lang="en-CN"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83980303"/>
                  </a:ext>
                </a:extLst>
              </a:tr>
              <a:tr h="305051">
                <a:tc rowSpan="2">
                  <a:txBody>
                    <a:bodyPr/>
                    <a:lstStyle/>
                    <a:p>
                      <a:pPr algn="ctr">
                        <a:spcAft>
                          <a:spcPts val="0"/>
                        </a:spcAft>
                      </a:pPr>
                      <a:r>
                        <a:rPr lang="en-US" sz="750" kern="0">
                          <a:effectLst/>
                        </a:rPr>
                        <a:t>TimeSerie1</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0">
                          <a:effectLst/>
                        </a:rPr>
                        <a:t>norm</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100">
                          <a:effectLst/>
                        </a:rPr>
                        <a:t>1057</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12</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98</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0.9152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0.9888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0.9505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221188290"/>
                  </a:ext>
                </a:extLst>
              </a:tr>
              <a:tr h="305051">
                <a:tc vMerge="1">
                  <a:txBody>
                    <a:bodyPr/>
                    <a:lstStyle/>
                    <a:p>
                      <a:endParaRPr lang="en-CN"/>
                    </a:p>
                  </a:txBody>
                  <a:tcPr/>
                </a:tc>
                <a:tc>
                  <a:txBody>
                    <a:bodyPr/>
                    <a:lstStyle/>
                    <a:p>
                      <a:pPr algn="ctr">
                        <a:spcAft>
                          <a:spcPts val="0"/>
                        </a:spcAft>
                      </a:pPr>
                      <a:r>
                        <a:rPr lang="en-US" sz="750" kern="0">
                          <a:effectLst/>
                        </a:rPr>
                        <a:t>lognorm</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100">
                          <a:effectLst/>
                        </a:rPr>
                        <a:t>1057</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10</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90</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0.9215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0.9906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0.9548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315042546"/>
                  </a:ext>
                </a:extLst>
              </a:tr>
              <a:tr h="305051">
                <a:tc rowSpan="2">
                  <a:txBody>
                    <a:bodyPr/>
                    <a:lstStyle/>
                    <a:p>
                      <a:pPr algn="ctr">
                        <a:spcAft>
                          <a:spcPts val="0"/>
                        </a:spcAft>
                      </a:pPr>
                      <a:r>
                        <a:rPr lang="en-US" sz="750" kern="0">
                          <a:effectLst/>
                        </a:rPr>
                        <a:t>TimeSerie2</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0">
                          <a:effectLst/>
                        </a:rPr>
                        <a:t>norm</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100">
                          <a:effectLst/>
                        </a:rPr>
                        <a:t>980</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4</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19</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0.9810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0.9959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0.9884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332901147"/>
                  </a:ext>
                </a:extLst>
              </a:tr>
              <a:tr h="305051">
                <a:tc vMerge="1">
                  <a:txBody>
                    <a:bodyPr/>
                    <a:lstStyle/>
                    <a:p>
                      <a:endParaRPr lang="en-CN"/>
                    </a:p>
                  </a:txBody>
                  <a:tcPr/>
                </a:tc>
                <a:tc>
                  <a:txBody>
                    <a:bodyPr/>
                    <a:lstStyle/>
                    <a:p>
                      <a:pPr algn="ctr">
                        <a:spcAft>
                          <a:spcPts val="0"/>
                        </a:spcAft>
                      </a:pPr>
                      <a:r>
                        <a:rPr lang="en-US" sz="750" kern="0">
                          <a:effectLst/>
                        </a:rPr>
                        <a:t>lognorm</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100">
                          <a:effectLst/>
                        </a:rPr>
                        <a:t>980</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5</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14</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0.9859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0.9949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0.9904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16348509"/>
                  </a:ext>
                </a:extLst>
              </a:tr>
              <a:tr h="305051">
                <a:tc rowSpan="2">
                  <a:txBody>
                    <a:bodyPr/>
                    <a:lstStyle/>
                    <a:p>
                      <a:pPr algn="ctr">
                        <a:spcAft>
                          <a:spcPts val="0"/>
                        </a:spcAft>
                      </a:pPr>
                      <a:r>
                        <a:rPr lang="en-US" sz="750" kern="0">
                          <a:effectLst/>
                        </a:rPr>
                        <a:t>TimeSerie3</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0">
                          <a:effectLst/>
                        </a:rPr>
                        <a:t>norm</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100">
                          <a:effectLst/>
                        </a:rPr>
                        <a:t>875</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30</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43</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0.9532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0.9669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0.9600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540097362"/>
                  </a:ext>
                </a:extLst>
              </a:tr>
              <a:tr h="305051">
                <a:tc vMerge="1">
                  <a:txBody>
                    <a:bodyPr/>
                    <a:lstStyle/>
                    <a:p>
                      <a:endParaRPr lang="en-CN"/>
                    </a:p>
                  </a:txBody>
                  <a:tcPr/>
                </a:tc>
                <a:tc>
                  <a:txBody>
                    <a:bodyPr/>
                    <a:lstStyle/>
                    <a:p>
                      <a:pPr algn="ctr">
                        <a:spcAft>
                          <a:spcPts val="0"/>
                        </a:spcAft>
                      </a:pPr>
                      <a:r>
                        <a:rPr lang="en-US" sz="750" kern="0">
                          <a:effectLst/>
                        </a:rPr>
                        <a:t>lognorm</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100">
                          <a:effectLst/>
                        </a:rPr>
                        <a:t>875</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29</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39</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0.9573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0.9679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0.9626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128710459"/>
                  </a:ext>
                </a:extLst>
              </a:tr>
              <a:tr h="305051">
                <a:tc rowSpan="2">
                  <a:txBody>
                    <a:bodyPr/>
                    <a:lstStyle/>
                    <a:p>
                      <a:pPr algn="ctr">
                        <a:spcAft>
                          <a:spcPts val="0"/>
                        </a:spcAft>
                      </a:pPr>
                      <a:r>
                        <a:rPr lang="en-US" sz="750" kern="0">
                          <a:effectLst/>
                        </a:rPr>
                        <a:t>TimeSerie4</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0">
                          <a:effectLst/>
                        </a:rPr>
                        <a:t>norm</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100">
                          <a:effectLst/>
                        </a:rPr>
                        <a:t>967</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23</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290</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0.7693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0.9768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0.8607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2413933"/>
                  </a:ext>
                </a:extLst>
              </a:tr>
              <a:tr h="305051">
                <a:tc vMerge="1">
                  <a:txBody>
                    <a:bodyPr/>
                    <a:lstStyle/>
                    <a:p>
                      <a:endParaRPr lang="en-CN"/>
                    </a:p>
                  </a:txBody>
                  <a:tcPr/>
                </a:tc>
                <a:tc>
                  <a:txBody>
                    <a:bodyPr/>
                    <a:lstStyle/>
                    <a:p>
                      <a:pPr algn="ctr">
                        <a:spcAft>
                          <a:spcPts val="0"/>
                        </a:spcAft>
                      </a:pPr>
                      <a:r>
                        <a:rPr lang="en-US" sz="750" kern="0">
                          <a:effectLst/>
                        </a:rPr>
                        <a:t>lognorm</a:t>
                      </a:r>
                      <a:endParaRPr lang="en-CN"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750" kern="100">
                          <a:effectLst/>
                        </a:rPr>
                        <a:t>967</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14</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304</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0.7608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a:effectLst/>
                        </a:rPr>
                        <a:t>0.9857 </a:t>
                      </a:r>
                      <a:endParaRPr lang="en-CN" sz="105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750" kern="100" dirty="0">
                          <a:effectLst/>
                        </a:rPr>
                        <a:t>0.8588 </a:t>
                      </a:r>
                      <a:endParaRPr lang="en-CN" sz="1050" kern="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682093189"/>
                  </a:ext>
                </a:extLst>
              </a:tr>
            </a:tbl>
          </a:graphicData>
        </a:graphic>
      </p:graphicFrame>
    </p:spTree>
    <p:extLst>
      <p:ext uri="{BB962C8B-B14F-4D97-AF65-F5344CB8AC3E}">
        <p14:creationId xmlns:p14="http://schemas.microsoft.com/office/powerpoint/2010/main" val="3489618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基于序列相似性的异常检测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pic>
        <p:nvPicPr>
          <p:cNvPr id="18" name="图片 17"/>
          <p:cNvPicPr>
            <a:picLocks noChangeAspect="1"/>
          </p:cNvPicPr>
          <p:nvPr/>
        </p:nvPicPr>
        <p:blipFill>
          <a:blip r:embed="rId4"/>
          <a:stretch>
            <a:fillRect/>
          </a:stretch>
        </p:blipFill>
        <p:spPr>
          <a:xfrm>
            <a:off x="-11100312" y="636177"/>
            <a:ext cx="10382250" cy="5762625"/>
          </a:xfrm>
          <a:prstGeom prst="rect">
            <a:avLst/>
          </a:prstGeom>
          <a:ln>
            <a:solidFill>
              <a:schemeClr val="tx1">
                <a:lumMod val="85000"/>
                <a:lumOff val="15000"/>
              </a:schemeClr>
            </a:solidFill>
          </a:ln>
        </p:spPr>
      </p:pic>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2">
            <a:extLst>
              <a:ext uri="{FF2B5EF4-FFF2-40B4-BE49-F238E27FC236}">
                <a16:creationId xmlns:a16="http://schemas.microsoft.com/office/drawing/2014/main" id="{23F65D0D-E24C-574F-B001-7F9834EF0999}"/>
              </a:ext>
            </a:extLst>
          </p:cNvPr>
          <p:cNvSpPr/>
          <p:nvPr/>
        </p:nvSpPr>
        <p:spPr>
          <a:xfrm>
            <a:off x="7014082" y="1938191"/>
            <a:ext cx="4765116" cy="416791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算法的主要思想是对给定时间序列中每一点，计算由该点向前展开的子序列在滑动窗口中的异常性。一般来说，异常数据的异常性相较于正常数据会明显增大，算法利用某一特定的统计分布来拟合时间序列中各点向前展开的时间子序列在整条时间序列中的异常性，当异常性偏离该分布中心较大时，该点被视为异常点．</a:t>
            </a:r>
          </a:p>
          <a:p>
            <a:pPr algn="ctr"/>
            <a:endParaRPr lang="zh-CN" altLang="en-US" dirty="0"/>
          </a:p>
        </p:txBody>
      </p:sp>
      <p:sp>
        <p:nvSpPr>
          <p:cNvPr id="13" name="矩形 11">
            <a:extLst>
              <a:ext uri="{FF2B5EF4-FFF2-40B4-BE49-F238E27FC236}">
                <a16:creationId xmlns:a16="http://schemas.microsoft.com/office/drawing/2014/main" id="{E913CD4A-ABA2-D34C-B66A-8AFCB72D02EB}"/>
              </a:ext>
            </a:extLst>
          </p:cNvPr>
          <p:cNvSpPr/>
          <p:nvPr/>
        </p:nvSpPr>
        <p:spPr>
          <a:xfrm>
            <a:off x="6999764" y="1678795"/>
            <a:ext cx="1316101" cy="51879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符号定义</a:t>
            </a:r>
          </a:p>
        </p:txBody>
      </p:sp>
      <p:pic>
        <p:nvPicPr>
          <p:cNvPr id="14" name="图片 130">
            <a:extLst>
              <a:ext uri="{FF2B5EF4-FFF2-40B4-BE49-F238E27FC236}">
                <a16:creationId xmlns:a16="http://schemas.microsoft.com/office/drawing/2014/main" id="{F5D4CF89-6111-AB42-B23B-1BE1534215B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07508" y="1938191"/>
            <a:ext cx="5713878" cy="3890136"/>
          </a:xfrm>
          <a:prstGeom prst="rect">
            <a:avLst/>
          </a:prstGeom>
          <a:noFill/>
          <a:ln>
            <a:noFill/>
          </a:ln>
        </p:spPr>
      </p:pic>
    </p:spTree>
    <p:extLst>
      <p:ext uri="{BB962C8B-B14F-4D97-AF65-F5344CB8AC3E}">
        <p14:creationId xmlns:p14="http://schemas.microsoft.com/office/powerpoint/2010/main" val="2019357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727848" y="1700808"/>
            <a:ext cx="4801472"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06.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总结与展望</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616" y="2311174"/>
            <a:ext cx="1535232" cy="1545467"/>
          </a:xfrm>
          <a:prstGeom prst="rect">
            <a:avLst/>
          </a:prstGeom>
        </p:spPr>
      </p:pic>
    </p:spTree>
    <p:extLst>
      <p:ext uri="{BB962C8B-B14F-4D97-AF65-F5344CB8AC3E}">
        <p14:creationId xmlns:p14="http://schemas.microsoft.com/office/powerpoint/2010/main" val="423277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220880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论文绪论</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00814" y="4320587"/>
            <a:ext cx="1690830" cy="449864"/>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12103" y="4567738"/>
            <a:ext cx="10597764" cy="1529642"/>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系统日志是记录现代系统中硬件、软件和系统问题的信息，同时还可以监视系统中发生的事件</a:t>
            </a:r>
          </a:p>
        </p:txBody>
      </p:sp>
      <p:pic>
        <p:nvPicPr>
          <p:cNvPr id="18" name="图片 17"/>
          <p:cNvPicPr>
            <a:picLocks noChangeAspect="1"/>
          </p:cNvPicPr>
          <p:nvPr/>
        </p:nvPicPr>
        <p:blipFill>
          <a:blip r:embed="rId2"/>
          <a:stretch>
            <a:fillRect/>
          </a:stretch>
        </p:blipFill>
        <p:spPr>
          <a:xfrm>
            <a:off x="-11100312" y="636177"/>
            <a:ext cx="10382250" cy="5762625"/>
          </a:xfrm>
          <a:prstGeom prst="rect">
            <a:avLst/>
          </a:prstGeom>
          <a:ln>
            <a:solidFill>
              <a:schemeClr val="tx1">
                <a:lumMod val="85000"/>
                <a:lumOff val="15000"/>
              </a:schemeClr>
            </a:solidFill>
          </a:ln>
        </p:spPr>
      </p:pic>
      <p:pic>
        <p:nvPicPr>
          <p:cNvPr id="19" name="Picture 18">
            <a:extLst>
              <a:ext uri="{FF2B5EF4-FFF2-40B4-BE49-F238E27FC236}">
                <a16:creationId xmlns:a16="http://schemas.microsoft.com/office/drawing/2014/main" id="{CC7150FD-A546-094F-8F5F-5097FC301C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70047" y="1906348"/>
            <a:ext cx="8051903" cy="1930699"/>
          </a:xfrm>
          <a:prstGeom prst="rect">
            <a:avLst/>
          </a:prstGeom>
          <a:noFill/>
          <a:ln>
            <a:noFill/>
          </a:ln>
        </p:spPr>
      </p:pic>
    </p:spTree>
    <p:extLst>
      <p:ext uri="{BB962C8B-B14F-4D97-AF65-F5344CB8AC3E}">
        <p14:creationId xmlns:p14="http://schemas.microsoft.com/office/powerpoint/2010/main" val="289846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3122038"/>
            <a:chOff x="4366118" y="1988840"/>
            <a:chExt cx="3926206" cy="3122038"/>
          </a:xfrm>
        </p:grpSpPr>
        <p:sp>
          <p:nvSpPr>
            <p:cNvPr id="3" name="文本框 2"/>
            <p:cNvSpPr txBox="1"/>
            <p:nvPr/>
          </p:nvSpPr>
          <p:spPr>
            <a:xfrm>
              <a:off x="4667856" y="2987220"/>
              <a:ext cx="3624468" cy="2123658"/>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02.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基于日志数据的异常检测</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5391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38499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工作流</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6" name="Picture 5">
            <a:extLst>
              <a:ext uri="{FF2B5EF4-FFF2-40B4-BE49-F238E27FC236}">
                <a16:creationId xmlns:a16="http://schemas.microsoft.com/office/drawing/2014/main" id="{9BA870F4-92C6-0047-8168-DADFCBE2B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976" y="284345"/>
            <a:ext cx="5383312" cy="6289310"/>
          </a:xfrm>
          <a:prstGeom prst="rect">
            <a:avLst/>
          </a:prstGeom>
        </p:spPr>
      </p:pic>
    </p:spTree>
    <p:extLst>
      <p:ext uri="{BB962C8B-B14F-4D97-AF65-F5344CB8AC3E}">
        <p14:creationId xmlns:p14="http://schemas.microsoft.com/office/powerpoint/2010/main" val="329421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日志搜集</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BFD0C087-6AEC-1049-B92D-E03BE8C90C66}"/>
              </a:ext>
            </a:extLst>
          </p:cNvPr>
          <p:cNvSpPr/>
          <p:nvPr/>
        </p:nvSpPr>
        <p:spPr>
          <a:xfrm>
            <a:off x="3281698" y="671058"/>
            <a:ext cx="8496944" cy="741718"/>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CN" dirty="0">
                <a:solidFill>
                  <a:schemeClr val="tx1"/>
                </a:solidFill>
              </a:rPr>
              <a:t>日志</a:t>
            </a:r>
            <a:r>
              <a:rPr lang="zh-CN" altLang="en-US" dirty="0">
                <a:solidFill>
                  <a:schemeClr val="tx1"/>
                </a:solidFill>
              </a:rPr>
              <a:t>搜集系统采用</a:t>
            </a:r>
            <a:r>
              <a:rPr lang="en-US" altLang="zh-CN" dirty="0">
                <a:solidFill>
                  <a:schemeClr val="tx1"/>
                </a:solidFill>
              </a:rPr>
              <a:t>ELK</a:t>
            </a:r>
            <a:r>
              <a:rPr lang="zh-CN" altLang="en-US" dirty="0">
                <a:solidFill>
                  <a:schemeClr val="tx1"/>
                </a:solidFill>
              </a:rPr>
              <a:t>日志管理系统</a:t>
            </a:r>
            <a:endParaRPr lang="en-CN" dirty="0">
              <a:solidFill>
                <a:schemeClr val="tx1"/>
              </a:solidFill>
            </a:endParaRPr>
          </a:p>
        </p:txBody>
      </p:sp>
      <p:sp>
        <p:nvSpPr>
          <p:cNvPr id="14" name="矩形 11">
            <a:extLst>
              <a:ext uri="{FF2B5EF4-FFF2-40B4-BE49-F238E27FC236}">
                <a16:creationId xmlns:a16="http://schemas.microsoft.com/office/drawing/2014/main" id="{DABEB3C2-7552-9A46-9F9E-B3382D78CF0A}"/>
              </a:ext>
            </a:extLst>
          </p:cNvPr>
          <p:cNvSpPr/>
          <p:nvPr/>
        </p:nvSpPr>
        <p:spPr>
          <a:xfrm>
            <a:off x="3281698" y="476671"/>
            <a:ext cx="1662174" cy="35357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Picture 14">
            <a:extLst>
              <a:ext uri="{FF2B5EF4-FFF2-40B4-BE49-F238E27FC236}">
                <a16:creationId xmlns:a16="http://schemas.microsoft.com/office/drawing/2014/main" id="{78600E6A-9FF0-9047-870A-0CBDB30E7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854" y="1607163"/>
            <a:ext cx="8413706" cy="4931270"/>
          </a:xfrm>
          <a:prstGeom prst="rect">
            <a:avLst/>
          </a:prstGeom>
        </p:spPr>
      </p:pic>
    </p:spTree>
    <p:extLst>
      <p:ext uri="{BB962C8B-B14F-4D97-AF65-F5344CB8AC3E}">
        <p14:creationId xmlns:p14="http://schemas.microsoft.com/office/powerpoint/2010/main" val="58679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日志解析</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Picture 7">
            <a:extLst>
              <a:ext uri="{FF2B5EF4-FFF2-40B4-BE49-F238E27FC236}">
                <a16:creationId xmlns:a16="http://schemas.microsoft.com/office/drawing/2014/main" id="{C989796C-BB8C-644E-9821-30F093EF9F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05438" y="1916832"/>
            <a:ext cx="6202856" cy="4398352"/>
          </a:xfrm>
          <a:prstGeom prst="rect">
            <a:avLst/>
          </a:prstGeom>
          <a:noFill/>
          <a:ln>
            <a:noFill/>
          </a:ln>
        </p:spPr>
      </p:pic>
      <p:sp>
        <p:nvSpPr>
          <p:cNvPr id="10" name="矩形 12">
            <a:extLst>
              <a:ext uri="{FF2B5EF4-FFF2-40B4-BE49-F238E27FC236}">
                <a16:creationId xmlns:a16="http://schemas.microsoft.com/office/drawing/2014/main" id="{0BF90B80-18B5-F141-99A5-1893C445D5AB}"/>
              </a:ext>
            </a:extLst>
          </p:cNvPr>
          <p:cNvSpPr/>
          <p:nvPr/>
        </p:nvSpPr>
        <p:spPr>
          <a:xfrm>
            <a:off x="3281698" y="671057"/>
            <a:ext cx="8496944" cy="915873"/>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rPr>
              <a:t>       </a:t>
            </a:r>
            <a:r>
              <a:rPr lang="zh-CN" altLang="en-US" dirty="0">
                <a:solidFill>
                  <a:schemeClr val="tx1"/>
                </a:solidFill>
              </a:rPr>
              <a:t>日志解析从大量的杂乱无章的原始日志数据中提取到消息模板和事件序列这些结构化的数据</a:t>
            </a:r>
          </a:p>
        </p:txBody>
      </p:sp>
      <p:sp>
        <p:nvSpPr>
          <p:cNvPr id="12" name="矩形 11">
            <a:extLst>
              <a:ext uri="{FF2B5EF4-FFF2-40B4-BE49-F238E27FC236}">
                <a16:creationId xmlns:a16="http://schemas.microsoft.com/office/drawing/2014/main" id="{B481F587-63F8-7043-BC80-017BE3E069EC}"/>
              </a:ext>
            </a:extLst>
          </p:cNvPr>
          <p:cNvSpPr/>
          <p:nvPr/>
        </p:nvSpPr>
        <p:spPr>
          <a:xfrm>
            <a:off x="3281698" y="476671"/>
            <a:ext cx="1662174" cy="35357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5321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特征提取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0" name="图片 1">
            <a:extLst>
              <a:ext uri="{FF2B5EF4-FFF2-40B4-BE49-F238E27FC236}">
                <a16:creationId xmlns:a16="http://schemas.microsoft.com/office/drawing/2014/main" id="{E53CC7E4-B98D-5C49-B1B4-7D45820768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63752" y="2996952"/>
            <a:ext cx="7456613" cy="3024336"/>
          </a:xfrm>
          <a:prstGeom prst="rect">
            <a:avLst/>
          </a:prstGeom>
          <a:noFill/>
          <a:ln>
            <a:noFill/>
          </a:ln>
        </p:spPr>
      </p:pic>
      <p:sp>
        <p:nvSpPr>
          <p:cNvPr id="12" name="矩形 12">
            <a:extLst>
              <a:ext uri="{FF2B5EF4-FFF2-40B4-BE49-F238E27FC236}">
                <a16:creationId xmlns:a16="http://schemas.microsoft.com/office/drawing/2014/main" id="{51F77B52-4435-914F-BAE7-7538AC6B4A56}"/>
              </a:ext>
            </a:extLst>
          </p:cNvPr>
          <p:cNvSpPr/>
          <p:nvPr/>
        </p:nvSpPr>
        <p:spPr>
          <a:xfrm>
            <a:off x="3281698" y="671057"/>
            <a:ext cx="8496944" cy="151113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       根据日志解析出的结构数据中提取重要的特征是我们研究的第二个方向，本文介绍了一种基于固定窗口的特征提取算法，从结构化日志数据中提取重要的特征信息作为异常检测算法的输入</a:t>
            </a:r>
          </a:p>
        </p:txBody>
      </p:sp>
      <p:sp>
        <p:nvSpPr>
          <p:cNvPr id="14" name="矩形 11">
            <a:extLst>
              <a:ext uri="{FF2B5EF4-FFF2-40B4-BE49-F238E27FC236}">
                <a16:creationId xmlns:a16="http://schemas.microsoft.com/office/drawing/2014/main" id="{DA0F4571-1913-3E45-A2B8-10CD7F05AA28}"/>
              </a:ext>
            </a:extLst>
          </p:cNvPr>
          <p:cNvSpPr/>
          <p:nvPr/>
        </p:nvSpPr>
        <p:spPr>
          <a:xfrm>
            <a:off x="3281698" y="476671"/>
            <a:ext cx="1662174" cy="50405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73249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5164</TotalTime>
  <Words>2134</Words>
  <Application>Microsoft Macintosh PowerPoint</Application>
  <PresentationFormat>Widescreen</PresentationFormat>
  <Paragraphs>219</Paragraphs>
  <Slides>36</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等线</vt:lpstr>
      <vt:lpstr>等线 Light</vt:lpstr>
      <vt:lpstr>微软雅黑</vt:lpstr>
      <vt:lpstr>Arial</vt:lpstr>
      <vt:lpstr>Calibri</vt:lpstr>
      <vt:lpstr>Times New Roman</vt:lpstr>
      <vt:lpstr>Office 主题​​</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Microsoft Office User</cp:lastModifiedBy>
  <cp:revision>155</cp:revision>
  <dcterms:created xsi:type="dcterms:W3CDTF">2017-03-29T13:55:45Z</dcterms:created>
  <dcterms:modified xsi:type="dcterms:W3CDTF">2020-03-10T14:42:41Z</dcterms:modified>
</cp:coreProperties>
</file>