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65" r:id="rId3"/>
    <p:sldId id="269" r:id="rId4"/>
    <p:sldId id="268" r:id="rId5"/>
    <p:sldId id="270" r:id="rId6"/>
    <p:sldId id="267" r:id="rId7"/>
    <p:sldId id="274" r:id="rId8"/>
    <p:sldId id="275" r:id="rId9"/>
    <p:sldId id="276" r:id="rId10"/>
    <p:sldId id="273" r:id="rId11"/>
    <p:sldId id="277" r:id="rId12"/>
    <p:sldId id="278" r:id="rId13"/>
    <p:sldId id="279" r:id="rId14"/>
    <p:sldId id="271" r:id="rId15"/>
    <p:sldId id="280" r:id="rId16"/>
    <p:sldId id="281" r:id="rId17"/>
    <p:sldId id="272" r:id="rId18"/>
    <p:sldId id="28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53A7"/>
    <a:srgbClr val="4472C4"/>
    <a:srgbClr val="375DA1"/>
    <a:srgbClr val="A7B5DB"/>
    <a:srgbClr val="DD4E4A"/>
    <a:srgbClr val="6E0F6D"/>
    <a:srgbClr val="006766"/>
    <a:srgbClr val="002855"/>
    <a:srgbClr val="E6E6E6"/>
    <a:srgbClr val="995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1" autoAdjust="0"/>
    <p:restoredTop sz="95118" autoAdjust="0"/>
  </p:normalViewPr>
  <p:slideViewPr>
    <p:cSldViewPr>
      <p:cViewPr varScale="1">
        <p:scale>
          <a:sx n="94" d="100"/>
          <a:sy n="94" d="100"/>
        </p:scale>
        <p:origin x="232" y="560"/>
      </p:cViewPr>
      <p:guideLst/>
    </p:cSldViewPr>
  </p:slideViewPr>
  <p:notesTextViewPr>
    <p:cViewPr>
      <p:scale>
        <a:sx n="1" d="1"/>
        <a:sy n="1" d="1"/>
      </p:scale>
      <p:origin x="0" y="0"/>
    </p:cViewPr>
  </p:notesTextViewPr>
  <p:sorterViewPr>
    <p:cViewPr>
      <p:scale>
        <a:sx n="100" d="100"/>
        <a:sy n="100" d="100"/>
      </p:scale>
      <p:origin x="0" y="-8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wmf"/><Relationship Id="rId4"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8ABD6-604E-EC40-8B6B-0175AEC79FBD}" type="datetimeFigureOut">
              <a:rPr lang="en-CN" smtClean="0"/>
              <a:t>2020/3/4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9FE19-4753-8E47-8892-9C6013E6AD7A}" type="slidenum">
              <a:rPr lang="en-CN" smtClean="0"/>
              <a:t>‹#›</a:t>
            </a:fld>
            <a:endParaRPr lang="en-CN"/>
          </a:p>
        </p:txBody>
      </p:sp>
    </p:spTree>
    <p:extLst>
      <p:ext uri="{BB962C8B-B14F-4D97-AF65-F5344CB8AC3E}">
        <p14:creationId xmlns:p14="http://schemas.microsoft.com/office/powerpoint/2010/main" val="277365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a:t>
            </a:fld>
            <a:endParaRPr lang="en-CN"/>
          </a:p>
        </p:txBody>
      </p:sp>
    </p:spTree>
    <p:extLst>
      <p:ext uri="{BB962C8B-B14F-4D97-AF65-F5344CB8AC3E}">
        <p14:creationId xmlns:p14="http://schemas.microsoft.com/office/powerpoint/2010/main" val="331845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11</a:t>
            </a:fld>
            <a:endParaRPr lang="en-CN"/>
          </a:p>
        </p:txBody>
      </p:sp>
    </p:spTree>
    <p:extLst>
      <p:ext uri="{BB962C8B-B14F-4D97-AF65-F5344CB8AC3E}">
        <p14:creationId xmlns:p14="http://schemas.microsoft.com/office/powerpoint/2010/main" val="112957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95021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4983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0036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87315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32042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66104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2427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41163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03457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9329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3420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2020/3/4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856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2.emf"/><Relationship Id="rId5" Type="http://schemas.openxmlformats.org/officeDocument/2006/relationships/image" Target="../media/image5.png"/><Relationship Id="rId10" Type="http://schemas.openxmlformats.org/officeDocument/2006/relationships/oleObject" Target="../embeddings/oleObject3.bin"/><Relationship Id="rId4" Type="http://schemas.openxmlformats.org/officeDocument/2006/relationships/image" Target="../media/image2.png"/><Relationship Id="rId9"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2523272" y="2014395"/>
            <a:ext cx="7802136" cy="1754326"/>
          </a:xfrm>
          <a:prstGeom prst="rect">
            <a:avLst/>
          </a:prstGeom>
          <a:noFill/>
        </p:spPr>
        <p:txBody>
          <a:bodyPr wrap="none" rtlCol="0">
            <a:spAutoFit/>
          </a:bodyPr>
          <a:lstStyle/>
          <a:p>
            <a:pPr algn="ctr"/>
            <a:r>
              <a:rPr lang="zh-CN" altLang="en-US" sz="5400" dirty="0">
                <a:solidFill>
                  <a:schemeClr val="bg1">
                    <a:lumMod val="95000"/>
                  </a:schemeClr>
                </a:solidFill>
                <a:latin typeface="微软雅黑" panose="020B0503020204020204" pitchFamily="34" charset="-122"/>
                <a:ea typeface="微软雅黑" panose="020B0503020204020204" pitchFamily="34" charset="-122"/>
              </a:rPr>
              <a:t>基于序列相似性比较的</a:t>
            </a:r>
            <a:endParaRPr lang="en-US" altLang="zh-CN" sz="54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5400" dirty="0">
                <a:solidFill>
                  <a:schemeClr val="bg1">
                    <a:lumMod val="95000"/>
                  </a:schemeClr>
                </a:solidFill>
                <a:latin typeface="微软雅黑" panose="020B0503020204020204" pitchFamily="34" charset="-122"/>
                <a:ea typeface="微软雅黑" panose="020B0503020204020204" pitchFamily="34" charset="-122"/>
              </a:rPr>
              <a:t>分布式系统异常检测方法</a:t>
            </a:r>
          </a:p>
        </p:txBody>
      </p:sp>
      <p:sp>
        <p:nvSpPr>
          <p:cNvPr id="4" name="文本框 3"/>
          <p:cNvSpPr txBox="1"/>
          <p:nvPr/>
        </p:nvSpPr>
        <p:spPr>
          <a:xfrm>
            <a:off x="3289548" y="4230095"/>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答辩人：霍文君</a:t>
            </a:r>
          </a:p>
        </p:txBody>
      </p:sp>
      <p:sp>
        <p:nvSpPr>
          <p:cNvPr id="5" name="文本框 4"/>
          <p:cNvSpPr txBox="1"/>
          <p:nvPr/>
        </p:nvSpPr>
        <p:spPr>
          <a:xfrm>
            <a:off x="6528048" y="4241469"/>
            <a:ext cx="2646878"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指导老师：</a:t>
            </a:r>
            <a:r>
              <a:rPr lang="zh-CN" altLang="en-CN" sz="2400" dirty="0">
                <a:solidFill>
                  <a:schemeClr val="bg1">
                    <a:lumMod val="95000"/>
                  </a:schemeClr>
                </a:solidFill>
                <a:latin typeface="微软雅黑" panose="020B0503020204020204" pitchFamily="34" charset="-122"/>
                <a:ea typeface="微软雅黑" panose="020B0503020204020204" pitchFamily="34" charset="-122"/>
              </a:rPr>
              <a:t>田春岐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noEditPoints="1"/>
          </p:cNvSpPr>
          <p:nvPr/>
        </p:nvSpPr>
        <p:spPr bwMode="auto">
          <a:xfrm>
            <a:off x="2983567" y="4322294"/>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noEditPoints="1"/>
          </p:cNvSpPr>
          <p:nvPr/>
        </p:nvSpPr>
        <p:spPr bwMode="auto">
          <a:xfrm>
            <a:off x="6236054" y="4322294"/>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7" name="Picture 6">
            <a:extLst>
              <a:ext uri="{FF2B5EF4-FFF2-40B4-BE49-F238E27FC236}">
                <a16:creationId xmlns:a16="http://schemas.microsoft.com/office/drawing/2014/main" id="{32E61EA3-DC54-7F4F-BD60-5C1DB69B8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3" y="32610"/>
            <a:ext cx="3657684" cy="1780289"/>
          </a:xfrm>
          <a:prstGeom prst="rect">
            <a:avLst/>
          </a:prstGeom>
        </p:spPr>
      </p:pic>
    </p:spTree>
    <p:extLst>
      <p:ext uri="{BB962C8B-B14F-4D97-AF65-F5344CB8AC3E}">
        <p14:creationId xmlns:p14="http://schemas.microsoft.com/office/powerpoint/2010/main" val="239431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12103" y="1678230"/>
            <a:ext cx="1690830"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3392" y="1925381"/>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3"/>
          <a:stretch>
            <a:fillRect/>
          </a:stretch>
        </p:blipFill>
        <p:spPr>
          <a:xfrm>
            <a:off x="-11100312" y="636177"/>
            <a:ext cx="10382250" cy="5762625"/>
          </a:xfrm>
          <a:prstGeom prst="rect">
            <a:avLst/>
          </a:prstGeom>
          <a:ln>
            <a:solidFill>
              <a:schemeClr val="tx1">
                <a:lumMod val="85000"/>
                <a:lumOff val="15000"/>
              </a:schemeClr>
            </a:solidFill>
          </a:ln>
        </p:spPr>
      </p:pic>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9B82A170-5460-8241-875F-FB44D24A68C7}"/>
              </a:ext>
            </a:extLst>
          </p:cNvPr>
          <p:cNvSpPr txBox="1"/>
          <p:nvPr/>
        </p:nvSpPr>
        <p:spPr>
          <a:xfrm>
            <a:off x="2044871" y="2352824"/>
            <a:ext cx="7802136" cy="369332"/>
          </a:xfrm>
          <a:prstGeom prst="rect">
            <a:avLst/>
          </a:prstGeom>
          <a:noFill/>
        </p:spPr>
        <p:txBody>
          <a:bodyPr wrap="none" rtlCol="0">
            <a:spAutoFit/>
          </a:bodyPr>
          <a:lstStyle/>
          <a:p>
            <a:r>
              <a:rPr lang="zh-CN" altLang="en-US" dirty="0"/>
              <a:t>事件日志为对系统内发生的事件或计算机系统上的应用程序跟踪记录的文本</a:t>
            </a:r>
            <a:endParaRPr lang="en-CN" dirty="0"/>
          </a:p>
        </p:txBody>
      </p:sp>
      <p:pic>
        <p:nvPicPr>
          <p:cNvPr id="21" name="Picture 20">
            <a:extLst>
              <a:ext uri="{FF2B5EF4-FFF2-40B4-BE49-F238E27FC236}">
                <a16:creationId xmlns:a16="http://schemas.microsoft.com/office/drawing/2014/main" id="{6B384BE2-3BB4-CE4F-AF35-4750F00169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3632" y="3831494"/>
            <a:ext cx="6624736" cy="2016224"/>
          </a:xfrm>
          <a:prstGeom prst="rect">
            <a:avLst/>
          </a:prstGeom>
          <a:noFill/>
          <a:ln>
            <a:noFill/>
          </a:ln>
        </p:spPr>
      </p:pic>
    </p:spTree>
    <p:extLst>
      <p:ext uri="{BB962C8B-B14F-4D97-AF65-F5344CB8AC3E}">
        <p14:creationId xmlns:p14="http://schemas.microsoft.com/office/powerpoint/2010/main" val="209818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12103" y="1678230"/>
            <a:ext cx="1690830"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3392" y="1925381"/>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graphicFrame>
        <p:nvGraphicFramePr>
          <p:cNvPr id="10" name="Object 9">
            <a:extLst>
              <a:ext uri="{FF2B5EF4-FFF2-40B4-BE49-F238E27FC236}">
                <a16:creationId xmlns:a16="http://schemas.microsoft.com/office/drawing/2014/main" id="{AB3E3260-609E-E344-95E1-9E45E43ABCF9}"/>
              </a:ext>
            </a:extLst>
          </p:cNvPr>
          <p:cNvGraphicFramePr>
            <a:graphicFrameLocks noChangeAspect="1"/>
          </p:cNvGraphicFramePr>
          <p:nvPr/>
        </p:nvGraphicFramePr>
        <p:xfrm>
          <a:off x="2302933" y="3885202"/>
          <a:ext cx="4454525" cy="241300"/>
        </p:xfrm>
        <a:graphic>
          <a:graphicData uri="http://schemas.openxmlformats.org/presentationml/2006/ole">
            <mc:AlternateContent xmlns:mc="http://schemas.openxmlformats.org/markup-compatibility/2006">
              <mc:Choice xmlns:v="urn:schemas-microsoft-com:vml" Requires="v">
                <p:oleObj spid="_x0000_s2068" r:id="rId6" imgW="107670600" imgH="5854700" progId="Equation.DSMT4">
                  <p:embed/>
                </p:oleObj>
              </mc:Choice>
              <mc:Fallback>
                <p:oleObj r:id="rId6" imgW="107670600" imgH="5854700" progId="Equation.DSMT4">
                  <p:embed/>
                  <p:pic>
                    <p:nvPicPr>
                      <p:cNvPr id="10" name="Object 9">
                        <a:extLst>
                          <a:ext uri="{FF2B5EF4-FFF2-40B4-BE49-F238E27FC236}">
                            <a16:creationId xmlns:a16="http://schemas.microsoft.com/office/drawing/2014/main" id="{AB3E3260-609E-E344-95E1-9E45E43ABC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2933" y="3885202"/>
                        <a:ext cx="4454525"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graphicFrame>
        <p:nvGraphicFramePr>
          <p:cNvPr id="7" name="Object 6">
            <a:extLst>
              <a:ext uri="{FF2B5EF4-FFF2-40B4-BE49-F238E27FC236}">
                <a16:creationId xmlns:a16="http://schemas.microsoft.com/office/drawing/2014/main" id="{DD49D0CD-A723-694E-A44E-C7BB5B61E906}"/>
              </a:ext>
            </a:extLst>
          </p:cNvPr>
          <p:cNvGraphicFramePr>
            <a:graphicFrameLocks noChangeAspect="1"/>
          </p:cNvGraphicFramePr>
          <p:nvPr>
            <p:extLst>
              <p:ext uri="{D42A27DB-BD31-4B8C-83A1-F6EECF244321}">
                <p14:modId xmlns:p14="http://schemas.microsoft.com/office/powerpoint/2010/main" val="124288467"/>
              </p:ext>
            </p:extLst>
          </p:nvPr>
        </p:nvGraphicFramePr>
        <p:xfrm>
          <a:off x="2423592" y="4633549"/>
          <a:ext cx="2347913" cy="847725"/>
        </p:xfrm>
        <a:graphic>
          <a:graphicData uri="http://schemas.openxmlformats.org/presentationml/2006/ole">
            <mc:AlternateContent xmlns:mc="http://schemas.openxmlformats.org/markup-compatibility/2006">
              <mc:Choice xmlns:v="urn:schemas-microsoft-com:vml" Requires="v">
                <p:oleObj spid="_x0000_s2069" r:id="rId8" imgW="56756300" imgH="20485100" progId="Equation.DSMT4">
                  <p:embed/>
                </p:oleObj>
              </mc:Choice>
              <mc:Fallback>
                <p:oleObj r:id="rId8" imgW="56756300" imgH="204851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3592" y="4633549"/>
                        <a:ext cx="2347913"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graphicFrame>
        <p:nvGraphicFramePr>
          <p:cNvPr id="14" name="Object 13">
            <a:extLst>
              <a:ext uri="{FF2B5EF4-FFF2-40B4-BE49-F238E27FC236}">
                <a16:creationId xmlns:a16="http://schemas.microsoft.com/office/drawing/2014/main" id="{F56BC279-CD05-F345-A7BB-17978E0957C1}"/>
              </a:ext>
            </a:extLst>
          </p:cNvPr>
          <p:cNvGraphicFramePr>
            <a:graphicFrameLocks noChangeAspect="1"/>
          </p:cNvGraphicFramePr>
          <p:nvPr>
            <p:extLst>
              <p:ext uri="{D42A27DB-BD31-4B8C-83A1-F6EECF244321}">
                <p14:modId xmlns:p14="http://schemas.microsoft.com/office/powerpoint/2010/main" val="2665982955"/>
              </p:ext>
            </p:extLst>
          </p:nvPr>
        </p:nvGraphicFramePr>
        <p:xfrm>
          <a:off x="2423592" y="5988321"/>
          <a:ext cx="1646238" cy="193675"/>
        </p:xfrm>
        <a:graphic>
          <a:graphicData uri="http://schemas.openxmlformats.org/presentationml/2006/ole">
            <mc:AlternateContent xmlns:mc="http://schemas.openxmlformats.org/markup-compatibility/2006">
              <mc:Choice xmlns:v="urn:schemas-microsoft-com:vml" Requires="v">
                <p:oleObj spid="_x0000_s2070" r:id="rId10" imgW="39789100" imgH="4686300" progId="Equation.DSMT4">
                  <p:embed/>
                </p:oleObj>
              </mc:Choice>
              <mc:Fallback>
                <p:oleObj r:id="rId10" imgW="39789100" imgH="46863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3592" y="5988321"/>
                        <a:ext cx="1646238" cy="193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164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2677656"/>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在线实训平台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2" name="Picture 11">
            <a:extLst>
              <a:ext uri="{FF2B5EF4-FFF2-40B4-BE49-F238E27FC236}">
                <a16:creationId xmlns:a16="http://schemas.microsoft.com/office/drawing/2014/main" id="{9A3C875B-59FF-D148-8363-60D6058384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0659" y="453096"/>
            <a:ext cx="6673963" cy="2267670"/>
          </a:xfrm>
          <a:prstGeom prst="rect">
            <a:avLst/>
          </a:prstGeom>
          <a:noFill/>
          <a:ln>
            <a:noFill/>
          </a:ln>
        </p:spPr>
      </p:pic>
      <p:pic>
        <p:nvPicPr>
          <p:cNvPr id="13" name="Picture 12">
            <a:extLst>
              <a:ext uri="{FF2B5EF4-FFF2-40B4-BE49-F238E27FC236}">
                <a16:creationId xmlns:a16="http://schemas.microsoft.com/office/drawing/2014/main" id="{4868FCF3-7373-A041-8106-1AD075DCB0F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80658" y="3232286"/>
            <a:ext cx="6673963" cy="2789002"/>
          </a:xfrm>
          <a:prstGeom prst="rect">
            <a:avLst/>
          </a:prstGeom>
          <a:noFill/>
          <a:ln>
            <a:noFill/>
          </a:ln>
        </p:spPr>
      </p:pic>
    </p:spTree>
    <p:extLst>
      <p:ext uri="{BB962C8B-B14F-4D97-AF65-F5344CB8AC3E}">
        <p14:creationId xmlns:p14="http://schemas.microsoft.com/office/powerpoint/2010/main" val="42291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2677656"/>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在线实训平台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Picture 9">
            <a:extLst>
              <a:ext uri="{FF2B5EF4-FFF2-40B4-BE49-F238E27FC236}">
                <a16:creationId xmlns:a16="http://schemas.microsoft.com/office/drawing/2014/main" id="{2DC98BF7-39EA-054B-93EF-909018C737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2182" y="332656"/>
            <a:ext cx="7406346" cy="6264696"/>
          </a:xfrm>
          <a:prstGeom prst="rect">
            <a:avLst/>
          </a:prstGeom>
          <a:noFill/>
          <a:ln>
            <a:noFill/>
          </a:ln>
        </p:spPr>
      </p:pic>
    </p:spTree>
    <p:extLst>
      <p:ext uri="{BB962C8B-B14F-4D97-AF65-F5344CB8AC3E}">
        <p14:creationId xmlns:p14="http://schemas.microsoft.com/office/powerpoint/2010/main" val="190814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04.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基于窗口的特征提取算法</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203023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窗口技术</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0D9A8B22-0EC3-2F45-96BA-5AB247E883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564904"/>
            <a:ext cx="8064896" cy="3601570"/>
          </a:xfrm>
          <a:prstGeom prst="rect">
            <a:avLst/>
          </a:prstGeom>
          <a:noFill/>
          <a:ln>
            <a:noFill/>
          </a:ln>
        </p:spPr>
      </p:pic>
    </p:spTree>
    <p:extLst>
      <p:ext uri="{BB962C8B-B14F-4D97-AF65-F5344CB8AC3E}">
        <p14:creationId xmlns:p14="http://schemas.microsoft.com/office/powerpoint/2010/main" val="997952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窗口技术</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0D9A8B22-0EC3-2F45-96BA-5AB247E883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564904"/>
            <a:ext cx="8064896" cy="3601570"/>
          </a:xfrm>
          <a:prstGeom prst="rect">
            <a:avLst/>
          </a:prstGeom>
          <a:noFill/>
          <a:ln>
            <a:noFill/>
          </a:ln>
        </p:spPr>
      </p:pic>
    </p:spTree>
    <p:extLst>
      <p:ext uri="{BB962C8B-B14F-4D97-AF65-F5344CB8AC3E}">
        <p14:creationId xmlns:p14="http://schemas.microsoft.com/office/powerpoint/2010/main" val="296076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9265968" cy="2824268"/>
            <a:chOff x="4366118" y="1988840"/>
            <a:chExt cx="3926206" cy="2824268"/>
          </a:xfrm>
        </p:grpSpPr>
        <p:sp>
          <p:nvSpPr>
            <p:cNvPr id="3" name="文本框 2"/>
            <p:cNvSpPr txBox="1"/>
            <p:nvPr/>
          </p:nvSpPr>
          <p:spPr>
            <a:xfrm>
              <a:off x="4667856" y="2987220"/>
              <a:ext cx="3624468" cy="1446550"/>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05.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基于序列相似性的异常检测</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3063426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727848" y="1700808"/>
            <a:ext cx="4801472"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06.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总结与展望</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616" y="2311174"/>
            <a:ext cx="1535232" cy="1545467"/>
          </a:xfrm>
          <a:prstGeom prst="rect">
            <a:avLst/>
          </a:prstGeom>
        </p:spPr>
      </p:pic>
    </p:spTree>
    <p:extLst>
      <p:ext uri="{BB962C8B-B14F-4D97-AF65-F5344CB8AC3E}">
        <p14:creationId xmlns:p14="http://schemas.microsoft.com/office/powerpoint/2010/main" val="423277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5424059" y="-244932"/>
            <a:ext cx="12733161" cy="200116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5311" y="2705726"/>
            <a:ext cx="748923" cy="1446550"/>
          </a:xfrm>
          <a:prstGeom prst="rect">
            <a:avLst/>
          </a:prstGeom>
          <a:noFill/>
        </p:spPr>
        <p:txBody>
          <a:bodyPr wrap="none" rtlCol="0">
            <a:spAutoFit/>
          </a:bodyPr>
          <a:lstStyle/>
          <a:p>
            <a:r>
              <a:rPr lang="zh-CN" altLang="en-US" sz="4400">
                <a:solidFill>
                  <a:schemeClr val="bg1">
                    <a:lumMod val="95000"/>
                  </a:schemeClr>
                </a:solidFill>
                <a:latin typeface="微软雅黑" panose="020B0503020204020204" pitchFamily="34" charset="-122"/>
                <a:ea typeface="微软雅黑" panose="020B0503020204020204" pitchFamily="34" charset="-122"/>
              </a:rPr>
              <a:t>目</a:t>
            </a:r>
            <a:endParaRPr lang="en-US" altLang="zh-CN" sz="4400">
              <a:solidFill>
                <a:schemeClr val="bg1">
                  <a:lumMod val="95000"/>
                </a:schemeClr>
              </a:solidFill>
              <a:latin typeface="微软雅黑" panose="020B0503020204020204" pitchFamily="34" charset="-122"/>
              <a:ea typeface="微软雅黑" panose="020B0503020204020204" pitchFamily="34" charset="-122"/>
            </a:endParaRPr>
          </a:p>
          <a:p>
            <a:r>
              <a:rPr lang="zh-CN" altLang="en-US" sz="4400">
                <a:solidFill>
                  <a:schemeClr val="bg1">
                    <a:lumMod val="95000"/>
                  </a:schemeClr>
                </a:solidFill>
                <a:latin typeface="微软雅黑" panose="020B0503020204020204" pitchFamily="34" charset="-122"/>
                <a:ea typeface="微软雅黑" panose="020B0503020204020204" pitchFamily="34" charset="-122"/>
              </a:rPr>
              <a:t>录</a:t>
            </a:r>
          </a:p>
        </p:txBody>
      </p:sp>
      <p:pic>
        <p:nvPicPr>
          <p:cNvPr id="32" name="图片 31"/>
          <p:cNvPicPr>
            <a:picLocks noChangeAspect="1"/>
          </p:cNvPicPr>
          <p:nvPr/>
        </p:nvPicPr>
        <p:blipFill>
          <a:blip r:embed="rId3"/>
          <a:stretch>
            <a:fillRect/>
          </a:stretch>
        </p:blipFill>
        <p:spPr>
          <a:xfrm>
            <a:off x="-8766355" y="1268169"/>
            <a:ext cx="8048625" cy="4552950"/>
          </a:xfrm>
          <a:prstGeom prst="rect">
            <a:avLst/>
          </a:prstGeom>
          <a:ln>
            <a:solidFill>
              <a:schemeClr val="tx1">
                <a:lumMod val="85000"/>
                <a:lumOff val="15000"/>
              </a:schemeClr>
            </a:solidFill>
          </a:ln>
        </p:spPr>
      </p:pic>
      <p:grpSp>
        <p:nvGrpSpPr>
          <p:cNvPr id="33" name="组合 9">
            <a:extLst>
              <a:ext uri="{FF2B5EF4-FFF2-40B4-BE49-F238E27FC236}">
                <a16:creationId xmlns:a16="http://schemas.microsoft.com/office/drawing/2014/main" id="{5A675C90-C1E8-304F-93A9-62E2FBF04713}"/>
              </a:ext>
            </a:extLst>
          </p:cNvPr>
          <p:cNvGrpSpPr/>
          <p:nvPr/>
        </p:nvGrpSpPr>
        <p:grpSpPr>
          <a:xfrm>
            <a:off x="3287688" y="829362"/>
            <a:ext cx="7416824" cy="639813"/>
            <a:chOff x="1343472" y="2420888"/>
            <a:chExt cx="3384378" cy="639812"/>
          </a:xfrm>
        </p:grpSpPr>
        <p:sp>
          <p:nvSpPr>
            <p:cNvPr id="34" name="矩形 4">
              <a:extLst>
                <a:ext uri="{FF2B5EF4-FFF2-40B4-BE49-F238E27FC236}">
                  <a16:creationId xmlns:a16="http://schemas.microsoft.com/office/drawing/2014/main" id="{CE17DE37-D478-6147-B192-3155CA1964A4}"/>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文本框 5">
              <a:extLst>
                <a:ext uri="{FF2B5EF4-FFF2-40B4-BE49-F238E27FC236}">
                  <a16:creationId xmlns:a16="http://schemas.microsoft.com/office/drawing/2014/main" id="{43BF1D7A-5D8D-6A49-B45E-B8007154F498}"/>
                </a:ext>
              </a:extLst>
            </p:cNvPr>
            <p:cNvSpPr txBox="1"/>
            <p:nvPr/>
          </p:nvSpPr>
          <p:spPr>
            <a:xfrm>
              <a:off x="1346259" y="2463800"/>
              <a:ext cx="632955" cy="523220"/>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矩形 6">
              <a:extLst>
                <a:ext uri="{FF2B5EF4-FFF2-40B4-BE49-F238E27FC236}">
                  <a16:creationId xmlns:a16="http://schemas.microsoft.com/office/drawing/2014/main" id="{20DED1DF-4C4C-3842-BFFD-83B184F26B06}"/>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文本框 8">
              <a:extLst>
                <a:ext uri="{FF2B5EF4-FFF2-40B4-BE49-F238E27FC236}">
                  <a16:creationId xmlns:a16="http://schemas.microsoft.com/office/drawing/2014/main" id="{631CC1CF-ACA0-2241-B662-3C4A2ED4E32E}"/>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论文绪论</a:t>
              </a:r>
            </a:p>
          </p:txBody>
        </p:sp>
      </p:grpSp>
      <p:grpSp>
        <p:nvGrpSpPr>
          <p:cNvPr id="38" name="组合 10">
            <a:extLst>
              <a:ext uri="{FF2B5EF4-FFF2-40B4-BE49-F238E27FC236}">
                <a16:creationId xmlns:a16="http://schemas.microsoft.com/office/drawing/2014/main" id="{9905BDEB-3B26-AF46-8DEE-79003C69E8D9}"/>
              </a:ext>
            </a:extLst>
          </p:cNvPr>
          <p:cNvGrpSpPr/>
          <p:nvPr/>
        </p:nvGrpSpPr>
        <p:grpSpPr>
          <a:xfrm>
            <a:off x="3287688" y="1718362"/>
            <a:ext cx="7416824" cy="639813"/>
            <a:chOff x="1343472" y="2420888"/>
            <a:chExt cx="3384378" cy="639812"/>
          </a:xfrm>
        </p:grpSpPr>
        <p:sp>
          <p:nvSpPr>
            <p:cNvPr id="39" name="矩形 11">
              <a:extLst>
                <a:ext uri="{FF2B5EF4-FFF2-40B4-BE49-F238E27FC236}">
                  <a16:creationId xmlns:a16="http://schemas.microsoft.com/office/drawing/2014/main" id="{75D92B18-11B7-C646-A28B-B50D6F7D55FD}"/>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文本框 12">
              <a:extLst>
                <a:ext uri="{FF2B5EF4-FFF2-40B4-BE49-F238E27FC236}">
                  <a16:creationId xmlns:a16="http://schemas.microsoft.com/office/drawing/2014/main" id="{9A2ECA61-FE18-FB42-917C-791CD2C61098}"/>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41" name="矩形 13">
              <a:extLst>
                <a:ext uri="{FF2B5EF4-FFF2-40B4-BE49-F238E27FC236}">
                  <a16:creationId xmlns:a16="http://schemas.microsoft.com/office/drawing/2014/main" id="{FE20851D-C0E7-9742-A3CC-30159E5E57FE}"/>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文本框 14">
              <a:extLst>
                <a:ext uri="{FF2B5EF4-FFF2-40B4-BE49-F238E27FC236}">
                  <a16:creationId xmlns:a16="http://schemas.microsoft.com/office/drawing/2014/main" id="{82E4450B-CC06-E744-AA89-CA9D22B0FA58}"/>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基于日志数据的异常检测</a:t>
              </a:r>
            </a:p>
          </p:txBody>
        </p:sp>
      </p:grpSp>
      <p:grpSp>
        <p:nvGrpSpPr>
          <p:cNvPr id="43" name="组合 15">
            <a:extLst>
              <a:ext uri="{FF2B5EF4-FFF2-40B4-BE49-F238E27FC236}">
                <a16:creationId xmlns:a16="http://schemas.microsoft.com/office/drawing/2014/main" id="{C5334B6C-1CE7-1C4F-BF89-02DCA5529B04}"/>
              </a:ext>
            </a:extLst>
          </p:cNvPr>
          <p:cNvGrpSpPr/>
          <p:nvPr/>
        </p:nvGrpSpPr>
        <p:grpSpPr>
          <a:xfrm>
            <a:off x="3287688" y="2620063"/>
            <a:ext cx="7416824" cy="1009720"/>
            <a:chOff x="1343472" y="2420888"/>
            <a:chExt cx="3384378" cy="1009718"/>
          </a:xfrm>
        </p:grpSpPr>
        <p:sp>
          <p:nvSpPr>
            <p:cNvPr id="44" name="矩形 16">
              <a:extLst>
                <a:ext uri="{FF2B5EF4-FFF2-40B4-BE49-F238E27FC236}">
                  <a16:creationId xmlns:a16="http://schemas.microsoft.com/office/drawing/2014/main" id="{1B836AAF-EB4E-A049-BCDC-D6D3FA6B704E}"/>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文本框 17">
              <a:extLst>
                <a:ext uri="{FF2B5EF4-FFF2-40B4-BE49-F238E27FC236}">
                  <a16:creationId xmlns:a16="http://schemas.microsoft.com/office/drawing/2014/main" id="{9EB367DB-7BB9-9242-A775-87EAE8B067DC}"/>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46" name="矩形 18">
              <a:extLst>
                <a:ext uri="{FF2B5EF4-FFF2-40B4-BE49-F238E27FC236}">
                  <a16:creationId xmlns:a16="http://schemas.microsoft.com/office/drawing/2014/main" id="{F77491F8-45CD-F040-82AD-54B1CAF40A4B}"/>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文本框 19">
              <a:extLst>
                <a:ext uri="{FF2B5EF4-FFF2-40B4-BE49-F238E27FC236}">
                  <a16:creationId xmlns:a16="http://schemas.microsoft.com/office/drawing/2014/main" id="{F6AA5FE9-7550-D043-9624-C63B75F6D378}"/>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zh-CN" altLang="en-CN" sz="2800" dirty="0">
                  <a:solidFill>
                    <a:schemeClr val="tx1">
                      <a:lumMod val="85000"/>
                      <a:lumOff val="15000"/>
                    </a:schemeClr>
                  </a:solidFill>
                  <a:latin typeface="微软雅黑" panose="020B0503020204020204" pitchFamily="34" charset="-122"/>
                  <a:ea typeface="微软雅黑" panose="020B0503020204020204" pitchFamily="34" charset="-122"/>
                </a:rPr>
                <a:t>聚类</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的日志解析算法</a:t>
              </a:r>
            </a:p>
          </p:txBody>
        </p:sp>
      </p:grpSp>
      <p:grpSp>
        <p:nvGrpSpPr>
          <p:cNvPr id="48" name="组合 22">
            <a:extLst>
              <a:ext uri="{FF2B5EF4-FFF2-40B4-BE49-F238E27FC236}">
                <a16:creationId xmlns:a16="http://schemas.microsoft.com/office/drawing/2014/main" id="{3365AD90-ED57-DD4F-A00B-F4E2F1BDAAAC}"/>
              </a:ext>
            </a:extLst>
          </p:cNvPr>
          <p:cNvGrpSpPr/>
          <p:nvPr/>
        </p:nvGrpSpPr>
        <p:grpSpPr>
          <a:xfrm>
            <a:off x="3287688" y="3483663"/>
            <a:ext cx="7416824" cy="1009720"/>
            <a:chOff x="1343472" y="2420888"/>
            <a:chExt cx="3384378" cy="1009718"/>
          </a:xfrm>
        </p:grpSpPr>
        <p:sp>
          <p:nvSpPr>
            <p:cNvPr id="49" name="矩形 23">
              <a:extLst>
                <a:ext uri="{FF2B5EF4-FFF2-40B4-BE49-F238E27FC236}">
                  <a16:creationId xmlns:a16="http://schemas.microsoft.com/office/drawing/2014/main" id="{BA2E98A6-1B3C-1645-8391-75A185C63B54}"/>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文本框 24">
              <a:extLst>
                <a:ext uri="{FF2B5EF4-FFF2-40B4-BE49-F238E27FC236}">
                  <a16:creationId xmlns:a16="http://schemas.microsoft.com/office/drawing/2014/main" id="{1564E1DF-CA34-E24A-B8E5-8F5D58DC32E8}"/>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矩形 25">
              <a:extLst>
                <a:ext uri="{FF2B5EF4-FFF2-40B4-BE49-F238E27FC236}">
                  <a16:creationId xmlns:a16="http://schemas.microsoft.com/office/drawing/2014/main" id="{2354CA93-1A80-7C47-A79C-398AF4F24196}"/>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文本框 26">
              <a:extLst>
                <a:ext uri="{FF2B5EF4-FFF2-40B4-BE49-F238E27FC236}">
                  <a16:creationId xmlns:a16="http://schemas.microsoft.com/office/drawing/2014/main" id="{207C2F95-2884-2148-B134-76C5F0194C5B}"/>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基于窗口的特征提取算法</a:t>
              </a:r>
            </a:p>
          </p:txBody>
        </p:sp>
      </p:grpSp>
      <p:grpSp>
        <p:nvGrpSpPr>
          <p:cNvPr id="53" name="组合 27">
            <a:extLst>
              <a:ext uri="{FF2B5EF4-FFF2-40B4-BE49-F238E27FC236}">
                <a16:creationId xmlns:a16="http://schemas.microsoft.com/office/drawing/2014/main" id="{B181B6BC-025C-D149-B8CC-EF7160043324}"/>
              </a:ext>
            </a:extLst>
          </p:cNvPr>
          <p:cNvGrpSpPr/>
          <p:nvPr/>
        </p:nvGrpSpPr>
        <p:grpSpPr>
          <a:xfrm>
            <a:off x="3287688" y="4359963"/>
            <a:ext cx="7416824" cy="1009720"/>
            <a:chOff x="1343472" y="2420888"/>
            <a:chExt cx="3384378" cy="1009718"/>
          </a:xfrm>
        </p:grpSpPr>
        <p:sp>
          <p:nvSpPr>
            <p:cNvPr id="54" name="矩形 28">
              <a:extLst>
                <a:ext uri="{FF2B5EF4-FFF2-40B4-BE49-F238E27FC236}">
                  <a16:creationId xmlns:a16="http://schemas.microsoft.com/office/drawing/2014/main" id="{4A524725-ED05-ED42-B688-EF19D5562700}"/>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文本框 29">
              <a:extLst>
                <a:ext uri="{FF2B5EF4-FFF2-40B4-BE49-F238E27FC236}">
                  <a16:creationId xmlns:a16="http://schemas.microsoft.com/office/drawing/2014/main" id="{7D52E53D-0709-8749-9DBF-DEC83832FBCF}"/>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6" name="矩形 30">
              <a:extLst>
                <a:ext uri="{FF2B5EF4-FFF2-40B4-BE49-F238E27FC236}">
                  <a16:creationId xmlns:a16="http://schemas.microsoft.com/office/drawing/2014/main" id="{B80F3EB6-020C-1D41-8181-FB57647BED57}"/>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文本框 31">
              <a:extLst>
                <a:ext uri="{FF2B5EF4-FFF2-40B4-BE49-F238E27FC236}">
                  <a16:creationId xmlns:a16="http://schemas.microsoft.com/office/drawing/2014/main" id="{8E0FFAD8-AD1A-1C4E-955F-1D80051615C6}"/>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基于序列相似性的异常检测</a:t>
              </a:r>
            </a:p>
          </p:txBody>
        </p:sp>
      </p:grpSp>
      <p:grpSp>
        <p:nvGrpSpPr>
          <p:cNvPr id="58" name="组合 27">
            <a:extLst>
              <a:ext uri="{FF2B5EF4-FFF2-40B4-BE49-F238E27FC236}">
                <a16:creationId xmlns:a16="http://schemas.microsoft.com/office/drawing/2014/main" id="{53AA9397-E1BB-044D-AFF8-120DEFEA7F3B}"/>
              </a:ext>
            </a:extLst>
          </p:cNvPr>
          <p:cNvGrpSpPr/>
          <p:nvPr/>
        </p:nvGrpSpPr>
        <p:grpSpPr>
          <a:xfrm>
            <a:off x="3284598" y="5205010"/>
            <a:ext cx="7420246" cy="639813"/>
            <a:chOff x="1343472" y="2420888"/>
            <a:chExt cx="3384378" cy="639812"/>
          </a:xfrm>
        </p:grpSpPr>
        <p:sp>
          <p:nvSpPr>
            <p:cNvPr id="59" name="矩形 28">
              <a:extLst>
                <a:ext uri="{FF2B5EF4-FFF2-40B4-BE49-F238E27FC236}">
                  <a16:creationId xmlns:a16="http://schemas.microsoft.com/office/drawing/2014/main" id="{0CBA5D24-12AE-F340-A485-13D3A400FF4C}"/>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文本框 29">
              <a:extLst>
                <a:ext uri="{FF2B5EF4-FFF2-40B4-BE49-F238E27FC236}">
                  <a16:creationId xmlns:a16="http://schemas.microsoft.com/office/drawing/2014/main" id="{DAE12995-6EC9-D749-B76A-5DDC5842B6CB}"/>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06</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矩形 30">
              <a:extLst>
                <a:ext uri="{FF2B5EF4-FFF2-40B4-BE49-F238E27FC236}">
                  <a16:creationId xmlns:a16="http://schemas.microsoft.com/office/drawing/2014/main" id="{060F4563-962D-5547-941F-B2B7C963509D}"/>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文本框 31">
              <a:extLst>
                <a:ext uri="{FF2B5EF4-FFF2-40B4-BE49-F238E27FC236}">
                  <a16:creationId xmlns:a16="http://schemas.microsoft.com/office/drawing/2014/main" id="{4C6CA3CF-81DA-0D48-8005-1B3BF47E2E7C}"/>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总结与展望</a:t>
              </a:r>
            </a:p>
          </p:txBody>
        </p:sp>
      </p:grpSp>
    </p:spTree>
    <p:extLst>
      <p:ext uri="{BB962C8B-B14F-4D97-AF65-F5344CB8AC3E}">
        <p14:creationId xmlns:p14="http://schemas.microsoft.com/office/powerpoint/2010/main" val="53206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组合 16"/>
          <p:cNvGrpSpPr/>
          <p:nvPr/>
        </p:nvGrpSpPr>
        <p:grpSpPr>
          <a:xfrm>
            <a:off x="4665566" y="2016866"/>
            <a:ext cx="3926206"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01.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论文绪论</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334" y="2627232"/>
            <a:ext cx="1535232" cy="1545467"/>
          </a:xfrm>
          <a:prstGeom prst="rect">
            <a:avLst/>
          </a:prstGeom>
        </p:spPr>
      </p:pic>
    </p:spTree>
    <p:extLst>
      <p:ext uri="{BB962C8B-B14F-4D97-AF65-F5344CB8AC3E}">
        <p14:creationId xmlns:p14="http://schemas.microsoft.com/office/powerpoint/2010/main" val="9998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220880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论文绪论</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00814" y="4320587"/>
            <a:ext cx="1690830" cy="449864"/>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12103" y="4567738"/>
            <a:ext cx="10597764" cy="1529642"/>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a:stretch>
            <a:fillRect/>
          </a:stretch>
        </p:blipFill>
        <p:spPr>
          <a:xfrm>
            <a:off x="-11100312" y="636177"/>
            <a:ext cx="10382250" cy="5762625"/>
          </a:xfrm>
          <a:prstGeom prst="rect">
            <a:avLst/>
          </a:prstGeom>
          <a:ln>
            <a:solidFill>
              <a:schemeClr val="tx1">
                <a:lumMod val="85000"/>
                <a:lumOff val="15000"/>
              </a:schemeClr>
            </a:solidFill>
          </a:ln>
        </p:spPr>
      </p:pic>
      <p:pic>
        <p:nvPicPr>
          <p:cNvPr id="19" name="Picture 18">
            <a:extLst>
              <a:ext uri="{FF2B5EF4-FFF2-40B4-BE49-F238E27FC236}">
                <a16:creationId xmlns:a16="http://schemas.microsoft.com/office/drawing/2014/main" id="{CC7150FD-A546-094F-8F5F-5097FC301C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70047" y="1906348"/>
            <a:ext cx="8051903" cy="1930699"/>
          </a:xfrm>
          <a:prstGeom prst="rect">
            <a:avLst/>
          </a:prstGeom>
          <a:noFill/>
          <a:ln>
            <a:noFill/>
          </a:ln>
        </p:spPr>
      </p:pic>
      <p:sp>
        <p:nvSpPr>
          <p:cNvPr id="10" name="TextBox 9">
            <a:extLst>
              <a:ext uri="{FF2B5EF4-FFF2-40B4-BE49-F238E27FC236}">
                <a16:creationId xmlns:a16="http://schemas.microsoft.com/office/drawing/2014/main" id="{AB3CED70-C0B8-A842-8757-FDF2DA91EEC7}"/>
              </a:ext>
            </a:extLst>
          </p:cNvPr>
          <p:cNvSpPr txBox="1"/>
          <p:nvPr/>
        </p:nvSpPr>
        <p:spPr>
          <a:xfrm>
            <a:off x="1114221" y="5029588"/>
            <a:ext cx="9593528" cy="830997"/>
          </a:xfrm>
          <a:prstGeom prst="rect">
            <a:avLst/>
          </a:prstGeom>
          <a:noFill/>
        </p:spPr>
        <p:txBody>
          <a:bodyPr wrap="square" rtlCol="0">
            <a:spAutoFit/>
          </a:bodyPr>
          <a:lstStyle/>
          <a:p>
            <a:r>
              <a:rPr lang="zh-CN" altLang="en-US" sz="2400" dirty="0"/>
              <a:t>       系统日志是记录现代系统中硬件、软件和系统问题的信息，同时还可以监视系统中发生的事件。</a:t>
            </a:r>
            <a:r>
              <a:rPr lang="en-CN" sz="2400" dirty="0"/>
              <a:t> </a:t>
            </a:r>
          </a:p>
        </p:txBody>
      </p:sp>
    </p:spTree>
    <p:extLst>
      <p:ext uri="{BB962C8B-B14F-4D97-AF65-F5344CB8AC3E}">
        <p14:creationId xmlns:p14="http://schemas.microsoft.com/office/powerpoint/2010/main" val="289846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3122038"/>
            <a:chOff x="4366118" y="1988840"/>
            <a:chExt cx="3926206" cy="3122038"/>
          </a:xfrm>
        </p:grpSpPr>
        <p:sp>
          <p:nvSpPr>
            <p:cNvPr id="3" name="文本框 2"/>
            <p:cNvSpPr txBox="1"/>
            <p:nvPr/>
          </p:nvSpPr>
          <p:spPr>
            <a:xfrm>
              <a:off x="4667856" y="2987220"/>
              <a:ext cx="3624468" cy="2123658"/>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02.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基于日志数据的异常检测</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5391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0" name="Picture 9">
            <a:extLst>
              <a:ext uri="{FF2B5EF4-FFF2-40B4-BE49-F238E27FC236}">
                <a16:creationId xmlns:a16="http://schemas.microsoft.com/office/drawing/2014/main" id="{4128539E-3644-254B-97A5-6DA7E65F76F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89479" y="524723"/>
            <a:ext cx="5336609" cy="5808553"/>
          </a:xfrm>
          <a:prstGeom prst="rect">
            <a:avLst/>
          </a:prstGeom>
          <a:noFill/>
          <a:ln>
            <a:noFill/>
          </a:ln>
        </p:spPr>
      </p:pic>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一般流程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421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日志解析</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C989796C-BB8C-644E-9821-30F093EF9F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97600" y="872715"/>
            <a:ext cx="6984776" cy="5112568"/>
          </a:xfrm>
          <a:prstGeom prst="rect">
            <a:avLst/>
          </a:prstGeom>
          <a:noFill/>
          <a:ln>
            <a:noFill/>
          </a:ln>
        </p:spPr>
      </p:pic>
    </p:spTree>
    <p:extLst>
      <p:ext uri="{BB962C8B-B14F-4D97-AF65-F5344CB8AC3E}">
        <p14:creationId xmlns:p14="http://schemas.microsoft.com/office/powerpoint/2010/main" val="325321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特征提取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C989796C-BB8C-644E-9821-30F093EF9F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97600" y="872715"/>
            <a:ext cx="6984776" cy="5112568"/>
          </a:xfrm>
          <a:prstGeom prst="rect">
            <a:avLst/>
          </a:prstGeom>
          <a:noFill/>
          <a:ln>
            <a:noFill/>
          </a:ln>
        </p:spPr>
      </p:pic>
    </p:spTree>
    <p:extLst>
      <p:ext uri="{BB962C8B-B14F-4D97-AF65-F5344CB8AC3E}">
        <p14:creationId xmlns:p14="http://schemas.microsoft.com/office/powerpoint/2010/main" val="177324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03.</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基于聚类的日志解析算法</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9453800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1343</TotalTime>
  <Words>230</Words>
  <Application>Microsoft Macintosh PowerPoint</Application>
  <PresentationFormat>Widescreen</PresentationFormat>
  <Paragraphs>49</Paragraphs>
  <Slides>18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等线</vt:lpstr>
      <vt:lpstr>等线 Light</vt:lpstr>
      <vt:lpstr>微软雅黑</vt:lpstr>
      <vt:lpstr>Arial</vt:lpstr>
      <vt:lpstr>Calibri</vt:lpstr>
      <vt:lpstr>Office 主题​​</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Microsoft Office User</cp:lastModifiedBy>
  <cp:revision>126</cp:revision>
  <dcterms:created xsi:type="dcterms:W3CDTF">2017-03-29T13:55:45Z</dcterms:created>
  <dcterms:modified xsi:type="dcterms:W3CDTF">2020-03-04T14:20:54Z</dcterms:modified>
</cp:coreProperties>
</file>