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0" r:id="rId4"/>
    <p:sldId id="281" r:id="rId5"/>
    <p:sldId id="283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8" r:id="rId17"/>
    <p:sldId id="269" r:id="rId18"/>
    <p:sldId id="271" r:id="rId19"/>
    <p:sldId id="265" r:id="rId20"/>
    <p:sldId id="267" r:id="rId21"/>
    <p:sldId id="273" r:id="rId22"/>
    <p:sldId id="274" r:id="rId23"/>
    <p:sldId id="275" r:id="rId24"/>
    <p:sldId id="272" r:id="rId25"/>
    <p:sldId id="270" r:id="rId26"/>
    <p:sldId id="276" r:id="rId27"/>
    <p:sldId id="277" r:id="rId28"/>
    <p:sldId id="278" r:id="rId29"/>
    <p:sldId id="279" r:id="rId30"/>
    <p:sldId id="285" r:id="rId31"/>
    <p:sldId id="286" r:id="rId32"/>
    <p:sldId id="287" r:id="rId33"/>
    <p:sldId id="288" r:id="rId34"/>
    <p:sldId id="290" r:id="rId35"/>
    <p:sldId id="293" r:id="rId36"/>
    <p:sldId id="289" r:id="rId37"/>
    <p:sldId id="291" r:id="rId38"/>
    <p:sldId id="296" r:id="rId39"/>
    <p:sldId id="295" r:id="rId40"/>
    <p:sldId id="294" r:id="rId41"/>
    <p:sldId id="297" r:id="rId42"/>
    <p:sldId id="298" r:id="rId43"/>
    <p:sldId id="301" r:id="rId44"/>
    <p:sldId id="299" r:id="rId45"/>
    <p:sldId id="300" r:id="rId46"/>
    <p:sldId id="302" r:id="rId47"/>
    <p:sldId id="303" r:id="rId48"/>
    <p:sldId id="305" r:id="rId49"/>
    <p:sldId id="306" r:id="rId50"/>
    <p:sldId id="304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292" r:id="rId8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27A1DF-7255-454A-81BE-38207859E460}">
          <p14:sldIdLst>
            <p14:sldId id="256"/>
            <p14:sldId id="282"/>
          </p14:sldIdLst>
        </p14:section>
        <p14:section name="CSS基础" id="{C933DB69-C351-4D4D-B6D9-5543C4C5454B}">
          <p14:sldIdLst>
            <p14:sldId id="280"/>
            <p14:sldId id="281"/>
            <p14:sldId id="283"/>
            <p14:sldId id="284"/>
          </p14:sldIdLst>
        </p14:section>
        <p14:section name="JavaScript代码写在哪里" id="{8A1F6922-5986-1246-ADEC-59687573DBEE}">
          <p14:sldIdLst>
            <p14:sldId id="257"/>
            <p14:sldId id="258"/>
            <p14:sldId id="259"/>
          </p14:sldIdLst>
        </p14:section>
        <p14:section name="JavaScript基础" id="{1B361C88-7230-DD4A-BB05-A4F0DC0DA0AD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71"/>
            <p14:sldId id="265"/>
            <p14:sldId id="267"/>
            <p14:sldId id="273"/>
            <p14:sldId id="274"/>
            <p14:sldId id="275"/>
            <p14:sldId id="272"/>
            <p14:sldId id="270"/>
            <p14:sldId id="276"/>
            <p14:sldId id="277"/>
            <p14:sldId id="278"/>
            <p14:sldId id="279"/>
            <p14:sldId id="285"/>
            <p14:sldId id="286"/>
            <p14:sldId id="287"/>
            <p14:sldId id="288"/>
            <p14:sldId id="290"/>
            <p14:sldId id="293"/>
          </p14:sldIdLst>
        </p14:section>
        <p14:section name="Web API" id="{16931332-4F48-DB4E-8217-C756E49C3507}">
          <p14:sldIdLst>
            <p14:sldId id="289"/>
            <p14:sldId id="291"/>
            <p14:sldId id="296"/>
            <p14:sldId id="295"/>
            <p14:sldId id="294"/>
            <p14:sldId id="297"/>
            <p14:sldId id="298"/>
            <p14:sldId id="301"/>
            <p14:sldId id="299"/>
            <p14:sldId id="300"/>
            <p14:sldId id="302"/>
            <p14:sldId id="303"/>
            <p14:sldId id="305"/>
            <p14:sldId id="306"/>
            <p14:sldId id="304"/>
            <p14:sldId id="307"/>
            <p14:sldId id="308"/>
            <p14:sldId id="309"/>
            <p14:sldId id="310"/>
            <p14:sldId id="311"/>
          </p14:sldIdLst>
        </p14:section>
        <p14:section name="常用工具" id="{26A46504-5A7E-024D-AB7A-E26E4F4094A2}">
          <p14:sldIdLst>
            <p14:sldId id="312"/>
          </p14:sldIdLst>
        </p14:section>
        <p14:section name="表单" id="{CD9D1D58-0709-4C45-A2E8-DED1EBA0BF90}">
          <p14:sldIdLst>
            <p14:sldId id="313"/>
            <p14:sldId id="314"/>
          </p14:sldIdLst>
        </p14:section>
        <p14:section name="jQuery&amp;ajax" id="{B1785341-0250-474C-8FFC-2C868FE8CCDB}">
          <p14:sldIdLst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提高js编程效率" id="{6B8490A7-BE11-B144-94F7-178ADA5CD54F}">
          <p14:sldIdLst>
            <p14:sldId id="321"/>
            <p14:sldId id="322"/>
            <p14:sldId id="323"/>
          </p14:sldIdLst>
        </p14:section>
        <p14:section name="桌面应用开发" id="{A1FDD0D6-AE25-264D-BF0C-18BF130F57F9}">
          <p14:sldIdLst>
            <p14:sldId id="324"/>
            <p14:sldId id="325"/>
          </p14:sldIdLst>
        </p14:section>
        <p14:section name="网络" id="{2B952D6F-4FEA-EC47-94D4-F77749AEB348}">
          <p14:sldIdLst>
            <p14:sldId id="326"/>
            <p14:sldId id="327"/>
            <p14:sldId id="328"/>
            <p14:sldId id="329"/>
            <p14:sldId id="330"/>
            <p14:sldId id="331"/>
            <p14:sldId id="332"/>
          </p14:sldIdLst>
        </p14:section>
        <p14:section name="前端工程化" id="{3AE0ECDA-F88A-6B49-97A4-CF3EB69ED630}">
          <p14:sldIdLst>
            <p14:sldId id="333"/>
            <p14:sldId id="334"/>
            <p14:sldId id="335"/>
          </p14:sldIdLst>
        </p14:section>
        <p14:section name="实战项目" id="{0276C1FC-4F12-C44C-A604-00B09FC2FBCB}">
          <p14:sldIdLst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4353" autoAdjust="0"/>
  </p:normalViewPr>
  <p:slideViewPr>
    <p:cSldViewPr snapToGrid="0" snapToObjects="1">
      <p:cViewPr varScale="1">
        <p:scale>
          <a:sx n="98" d="100"/>
          <a:sy n="98" d="100"/>
        </p:scale>
        <p:origin x="-11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printerSettings" Target="printerSettings/printerSettings1.bin"/><Relationship Id="rId83" Type="http://schemas.openxmlformats.org/officeDocument/2006/relationships/presProps" Target="presProps.xml"/><Relationship Id="rId84" Type="http://schemas.openxmlformats.org/officeDocument/2006/relationships/viewProps" Target="viewProps.xml"/><Relationship Id="rId85" Type="http://schemas.openxmlformats.org/officeDocument/2006/relationships/theme" Target="theme/theme1.xml"/><Relationship Id="rId8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7/27/16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7/27/16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7/27/16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9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D755-6113-1D4F-8A58-71A4F06ADD9C}" type="datetimeFigureOut">
              <a:rPr kumimoji="1" lang="zh-CN" altLang="en-US" smtClean="0"/>
              <a:t>7/27/16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Css3dCard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Eyes/index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lter/HTML5Course20160612/tree/master/20160628/WhatAreYou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editor.baidu.com/website/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oyuoms7711.looyu.com/chat/chat/p.do?c=20000695&amp;f=10050542ID&amp;g=10054882" TargetMode="Externa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前端教学记录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陈少佳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变量与常量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/>
          <a:lstStyle/>
          <a:p>
            <a:r>
              <a:rPr kumimoji="1" lang="zh-CN" altLang="en-US" dirty="0" smtClean="0"/>
              <a:t>定义变量示例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10</a:t>
            </a:r>
          </a:p>
          <a:p>
            <a:r>
              <a:rPr kumimoji="1" lang="zh-CN" altLang="en-US" dirty="0" smtClean="0"/>
              <a:t>定义常量示例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MATH_PI = 3.14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334" y="3104446"/>
            <a:ext cx="713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说明：</a:t>
            </a:r>
            <a:r>
              <a:rPr kumimoji="1" lang="en-US" altLang="zh-CN" dirty="0" smtClean="0"/>
              <a:t>JavaScript(ES5)</a:t>
            </a:r>
            <a:r>
              <a:rPr kumimoji="1" lang="zh-CN" altLang="en-US" dirty="0" smtClean="0"/>
              <a:t>原生不支持常量定义，这里的常量是指编码规范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756" y="498400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相关名词：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ES - </a:t>
            </a:r>
            <a:r>
              <a:rPr kumimoji="1" lang="en-US" altLang="zh-CN" dirty="0" err="1" smtClean="0"/>
              <a:t>ECMAScript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四则</a:t>
            </a:r>
            <a:r>
              <a:rPr kumimoji="1" lang="en-US" altLang="zh-CN" dirty="0" smtClean="0"/>
              <a:t> +  -  *  /</a:t>
            </a:r>
          </a:p>
          <a:p>
            <a:r>
              <a:rPr kumimoji="1" lang="en-US" altLang="zh-CN" dirty="0" smtClean="0"/>
              <a:t>++  --(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指先返回值，再自加。</a:t>
            </a:r>
            <a:r>
              <a:rPr kumimoji="1" lang="en-US" altLang="zh-CN" dirty="0" smtClean="0"/>
              <a:t>++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，先自加，再返回值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+=  -=  *=  /=</a:t>
            </a:r>
          </a:p>
          <a:p>
            <a:r>
              <a:rPr kumimoji="1" lang="en-US" altLang="zh-CN" dirty="0" smtClean="0"/>
              <a:t>== </a:t>
            </a:r>
            <a:r>
              <a:rPr kumimoji="1" lang="zh-CN" altLang="en-US" dirty="0" smtClean="0"/>
              <a:t>测试等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赋值等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求余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</a:t>
            </a:r>
            <a:r>
              <a:rPr kumimoji="1" lang="en-US" altLang="zh-CN" dirty="0" smtClean="0"/>
              <a:t> &amp;&amp;  || 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zh-CN" b="1" dirty="0"/>
              <a:t>for </a:t>
            </a:r>
            <a:r>
              <a:rPr lang="ro-RO" altLang="zh-CN" dirty="0"/>
              <a:t>(</a:t>
            </a:r>
            <a:r>
              <a:rPr lang="ro-RO" altLang="zh-CN" b="1" dirty="0"/>
              <a:t>var </a:t>
            </a:r>
            <a:r>
              <a:rPr lang="ro-RO" altLang="zh-CN" b="1" i="1" dirty="0"/>
              <a:t>i </a:t>
            </a:r>
            <a:r>
              <a:rPr lang="ro-RO" altLang="zh-CN" dirty="0"/>
              <a:t>= 0; </a:t>
            </a:r>
            <a:r>
              <a:rPr lang="ro-RO" altLang="zh-CN" b="1" i="1" dirty="0"/>
              <a:t>i </a:t>
            </a:r>
            <a:r>
              <a:rPr lang="ro-RO" altLang="zh-CN" dirty="0"/>
              <a:t>&lt; 100; </a:t>
            </a:r>
            <a:r>
              <a:rPr lang="ro-RO" altLang="zh-CN" b="1" i="1" dirty="0"/>
              <a:t>i</a:t>
            </a:r>
            <a:r>
              <a:rPr lang="ro-RO" altLang="zh-CN" dirty="0"/>
              <a:t>++) {</a:t>
            </a:r>
            <a:br>
              <a:rPr lang="ro-RO" altLang="zh-CN" dirty="0"/>
            </a:br>
            <a:r>
              <a:rPr lang="ro-RO" altLang="zh-CN" dirty="0"/>
              <a:t>    </a:t>
            </a:r>
            <a:r>
              <a:rPr lang="ro-RO" altLang="zh-CN" b="1" dirty="0"/>
              <a:t>console</a:t>
            </a:r>
            <a:r>
              <a:rPr lang="ro-RO" altLang="zh-CN" dirty="0"/>
              <a:t>.log(</a:t>
            </a:r>
            <a:r>
              <a:rPr lang="ro-RO" altLang="zh-CN" b="1" i="1" dirty="0"/>
              <a:t>i</a:t>
            </a:r>
            <a:r>
              <a:rPr lang="ro-RO" altLang="zh-CN" dirty="0"/>
              <a:t>);</a:t>
            </a:r>
            <a:br>
              <a:rPr lang="ro-RO" altLang="zh-CN" dirty="0"/>
            </a:br>
            <a:r>
              <a:rPr lang="ro-RO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 </a:t>
            </a:r>
            <a:r>
              <a:rPr kumimoji="1" lang="is-IS" altLang="zh-CN" dirty="0" smtClean="0"/>
              <a:t>… while </a:t>
            </a:r>
            <a:r>
              <a:rPr kumimoji="1" lang="zh-CN" altLang="is-I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do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reak </a:t>
            </a:r>
            <a:r>
              <a:rPr kumimoji="1" lang="zh-CN" altLang="en-US" dirty="0" smtClean="0"/>
              <a:t>跳出循环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ontinue </a:t>
            </a:r>
            <a:r>
              <a:rPr kumimoji="1" lang="zh-CN" altLang="en-US" dirty="0" smtClean="0"/>
              <a:t>跳出当前循环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1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</a:t>
            </a:r>
            <a:r>
              <a:rPr kumimoji="1" lang="is-IS" altLang="zh-CN" dirty="0" smtClean="0"/>
              <a:t>… else</a:t>
            </a:r>
          </a:p>
          <a:p>
            <a:r>
              <a:rPr kumimoji="1" lang="en-US" altLang="zh-CN" dirty="0"/>
              <a:t>s</a:t>
            </a:r>
            <a:r>
              <a:rPr kumimoji="1" lang="is-IS" altLang="zh-CN" dirty="0" smtClean="0"/>
              <a:t>witch ... </a:t>
            </a:r>
            <a:r>
              <a:rPr kumimoji="1" lang="en-US" altLang="zh-CN" dirty="0" smtClean="0"/>
              <a:t>c</a:t>
            </a:r>
            <a:r>
              <a:rPr kumimoji="1" lang="is-IS" altLang="zh-CN" dirty="0" smtClean="0"/>
              <a:t>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4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传入参数</a:t>
            </a:r>
            <a:endParaRPr kumimoji="1"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rguments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all</a:t>
            </a:r>
            <a:r>
              <a:rPr lang="en-US" altLang="en-US" dirty="0" err="1" smtClean="0"/>
              <a:t>方法</a:t>
            </a:r>
            <a:endParaRPr lang="en-US" altLang="en-US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pply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489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用于判断数据的类型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elete </a:t>
            </a:r>
            <a:r>
              <a:rPr kumimoji="1" lang="zh-CN" altLang="en-US" dirty="0" smtClean="0"/>
              <a:t>用于删除对象的成员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0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九九乘法表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常见名词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66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任何值与字符串相加结果都是字符串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字符串连接</a:t>
            </a:r>
            <a:r>
              <a:rPr kumimoji="1" lang="en-US" altLang="zh-CN" dirty="0" smtClean="0"/>
              <a:t>(+  +=)</a:t>
            </a:r>
          </a:p>
          <a:p>
            <a:r>
              <a:rPr kumimoji="1" lang="zh-CN" altLang="en-US" dirty="0" smtClean="0"/>
              <a:t>截取字符串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strstring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从后往前搜索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，如果搜索不到，返回值为</a:t>
            </a:r>
            <a:r>
              <a:rPr kumimoji="1" lang="en-US" altLang="zh-CN" dirty="0" smtClean="0"/>
              <a:t>-1</a:t>
            </a:r>
          </a:p>
          <a:p>
            <a:r>
              <a:rPr kumimoji="1" lang="zh-CN" altLang="en-US" dirty="0" smtClean="0"/>
              <a:t>获取字符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获取字符编码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charCodeAt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字符编码转成字符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String.fromCharCode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替换字符串</a:t>
            </a:r>
            <a:r>
              <a:rPr kumimoji="1" lang="en-US" altLang="zh-CN" dirty="0" smtClean="0"/>
              <a:t>(replace)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2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ush </a:t>
            </a:r>
            <a:r>
              <a:rPr kumimoji="1" lang="zh-CN" altLang="en-US" dirty="0" smtClean="0"/>
              <a:t>在末尾添加一个元素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plice </a:t>
            </a:r>
            <a:r>
              <a:rPr kumimoji="1" lang="zh-CN" altLang="en-US" dirty="0" smtClean="0"/>
              <a:t>修改数组元素（添加、删除）</a:t>
            </a:r>
            <a:endParaRPr kumimoji="1"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连接数组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 </a:t>
            </a:r>
            <a:r>
              <a:rPr lang="zh-CN" altLang="en-US" dirty="0" smtClean="0"/>
              <a:t>将数组转成字符串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r>
              <a:rPr kumimoji="1" lang="en-US" altLang="zh-CN" dirty="0" smtClean="0"/>
              <a:t>pop </a:t>
            </a:r>
            <a:r>
              <a:rPr kumimoji="1" lang="en-US" altLang="en-US" dirty="0" smtClean="0"/>
              <a:t>删除末尾元素</a:t>
            </a:r>
          </a:p>
          <a:p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删除第一个元素</a:t>
            </a:r>
            <a:endParaRPr kumimoji="1" lang="en-US" altLang="zh-CN" dirty="0" smtClean="0"/>
          </a:p>
          <a:p>
            <a:r>
              <a:rPr lang="en-US" altLang="zh-CN" dirty="0" smtClean="0"/>
              <a:t>sort </a:t>
            </a:r>
            <a:r>
              <a:rPr lang="zh-CN" altLang="en-US" dirty="0" smtClean="0"/>
              <a:t>排序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3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遍历对象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8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Math.max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求最大值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0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4911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输出错误信息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console.warn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输出警告信息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onsole.info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79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函数，效果如下</a:t>
            </a:r>
            <a:endParaRPr kumimoji="1" lang="zh-CN" altLang="en-US" dirty="0"/>
          </a:p>
        </p:txBody>
      </p:sp>
      <p:pic>
        <p:nvPicPr>
          <p:cNvPr id="5" name="图片 4" descr="Screen Shot 2016-06-12 at 4.5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2623255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5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生成学生姓名分数列表，点击分数可以进行正向和反向排序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1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记时器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setTimeout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延时执行代码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setInterval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间隔执行代码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7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日期对象</a:t>
            </a:r>
            <a:r>
              <a:rPr kumimoji="1" lang="en-US" altLang="zh-CN" dirty="0" smtClean="0"/>
              <a:t>(Date)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50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圆角边框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圆形</a:t>
            </a:r>
            <a:r>
              <a:rPr kumimoji="1" lang="en-US" altLang="zh-CN" dirty="0" smtClean="0"/>
              <a:t>DIV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49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实现模拟时钟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6</a:t>
            </a:r>
            <a:r>
              <a:rPr kumimoji="1" lang="en-US" altLang="en-US" dirty="0" smtClean="0"/>
              <a:t>个DIV拼成</a:t>
            </a:r>
            <a:r>
              <a:rPr kumimoji="1" lang="zh-CN" altLang="en-US" dirty="0" smtClean="0"/>
              <a:t>一个正方体</a:t>
            </a:r>
            <a:endParaRPr kumimoji="1" lang="en-US" altLang="zh-CN" dirty="0" smtClean="0"/>
          </a:p>
          <a:p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翻转的卡片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效果参考</a:t>
            </a:r>
            <a:r>
              <a:rPr kumimoji="1" lang="en-US" altLang="zh-CN" dirty="0">
                <a:hlinkClick r:id="rId2"/>
              </a:rPr>
              <a:t>http://plter.github.io/learnjs/Css3dCard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90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方法重写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静态成员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多重继承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et/get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(ES5)</a:t>
            </a:r>
          </a:p>
          <a:p>
            <a:r>
              <a:rPr kumimoji="1" lang="zh-CN" altLang="en-US" dirty="0" smtClean="0"/>
              <a:t>命名空间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原型扩展</a:t>
            </a:r>
            <a:endParaRPr kumimoji="1" lang="en-US" altLang="zh-CN" dirty="0" smtClean="0"/>
          </a:p>
          <a:p>
            <a:r>
              <a:rPr lang="en-US" altLang="zh-CN" b="1" dirty="0" err="1"/>
              <a:t>i</a:t>
            </a:r>
            <a:r>
              <a:rPr lang="en-US" altLang="zh-CN" b="1" dirty="0" err="1" smtClean="0"/>
              <a:t>nstanceof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判断对象是否为类的实例</a:t>
            </a:r>
            <a:endParaRPr lang="en-US" altLang="zh-CN" b="1" dirty="0" smtClean="0"/>
          </a:p>
          <a:p>
            <a:r>
              <a:rPr lang="en-US" altLang="zh-CN" dirty="0" smtClean="0"/>
              <a:t>__proto__</a:t>
            </a:r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rototype</a:t>
            </a:r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</a:t>
            </a:r>
          </a:p>
          <a:p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005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指向的对象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Function.bind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函数的用法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011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代码中添加事件侦听器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中添加事件侦听器</a:t>
            </a:r>
            <a:endParaRPr kumimoji="1" lang="en-US" altLang="zh-CN" dirty="0" smtClean="0"/>
          </a:p>
          <a:p>
            <a:r>
              <a:rPr kumimoji="1" lang="en-US" altLang="en-US" dirty="0" err="1" smtClean="0"/>
              <a:t>使用addEventListener添加侦听器</a:t>
            </a:r>
            <a:endParaRPr kumimoji="1" lang="en-US" altLang="en-US" dirty="0" smtClean="0"/>
          </a:p>
          <a:p>
            <a:r>
              <a:rPr kumimoji="1" lang="en-US" altLang="en-US" dirty="0" smtClean="0"/>
              <a:t>移除事件侦听器</a:t>
            </a:r>
          </a:p>
          <a:p>
            <a:r>
              <a:rPr kumimoji="1" lang="en-US" altLang="en-US" dirty="0" smtClean="0"/>
              <a:t>事件冒泡</a:t>
            </a:r>
          </a:p>
          <a:p>
            <a:r>
              <a:rPr kumimoji="1" lang="en-US" altLang="en-US" dirty="0" smtClean="0"/>
              <a:t>取消</a:t>
            </a:r>
            <a:r>
              <a:rPr kumimoji="1" lang="zh-CN" altLang="en-US" dirty="0" smtClean="0"/>
              <a:t>事件默认行为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345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自定义右键菜单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看鼠标的眼睛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效果参考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http://plter.github.io/learnjs/Eyes/</a:t>
            </a:r>
            <a:r>
              <a:rPr kumimoji="1" lang="en-US" altLang="zh-CN" dirty="0" smtClean="0">
                <a:hlinkClick r:id="rId2"/>
              </a:rPr>
              <a:t>index.html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161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正则表达式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匹配字符串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680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Audio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在页面中插入</a:t>
            </a:r>
            <a:r>
              <a:rPr kumimoji="1" lang="en-US" altLang="zh-CN" dirty="0" smtClean="0"/>
              <a:t>Audio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r>
              <a:rPr kumimoji="1" lang="zh-CN" altLang="en-US" dirty="0" smtClean="0"/>
              <a:t>浏览器适配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用代码控制音频播放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053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同步播放MP3歌词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54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选择器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document.querySelector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返回第一个匹配的结果</a:t>
            </a:r>
            <a:endParaRPr lang="en-US" altLang="zh-CN" dirty="0" smtClean="0"/>
          </a:p>
          <a:p>
            <a:r>
              <a:rPr lang="en-US" altLang="zh-CN" dirty="0" err="1" smtClean="0"/>
              <a:t>document.querySelectorAll</a:t>
            </a:r>
            <a:r>
              <a:rPr lang="zh-CN" altLang="en-US" dirty="0" smtClean="0"/>
              <a:t> 返回一个数组包括所有匹配的结果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293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拖拽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拖动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元素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lang="en-US" altLang="zh-CN" dirty="0" err="1" smtClean="0"/>
              <a:t>dataTransfer</a:t>
            </a:r>
            <a:r>
              <a:rPr lang="zh-CN" altLang="en-US" dirty="0" smtClean="0"/>
              <a:t>在事件间传递数据</a:t>
            </a:r>
            <a:endParaRPr lang="en-US" altLang="zh-CN" dirty="0" smtClean="0"/>
          </a:p>
          <a:p>
            <a:r>
              <a:rPr kumimoji="1" lang="zh-CN" altLang="en-US" dirty="0" smtClean="0"/>
              <a:t>将本机文件拖入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06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过渡</a:t>
            </a:r>
            <a:endParaRPr kumimoji="1" lang="zh-CN" altLang="en-US" dirty="0"/>
          </a:p>
        </p:txBody>
      </p:sp>
      <p:pic>
        <p:nvPicPr>
          <p:cNvPr id="4" name="图片 3" descr="Screen Shot 2016-06-15 at 2.2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7" y="1417638"/>
            <a:ext cx="4896555" cy="51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20160624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2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使用正则表达解析</a:t>
            </a:r>
            <a:r>
              <a:rPr kumimoji="1" lang="en-US" altLang="zh-CN" dirty="0" err="1" smtClean="0"/>
              <a:t>ini</a:t>
            </a:r>
            <a:r>
              <a:rPr kumimoji="1" lang="zh-CN" altLang="en-US" dirty="0" smtClean="0"/>
              <a:t>文件，示意如下</a:t>
            </a:r>
            <a:endParaRPr kumimoji="1"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57200" y="5457363"/>
            <a:ext cx="75017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/>
              <a:t>拖入多个</a:t>
            </a:r>
            <a:r>
              <a:rPr kumimoji="1" lang="en-US" altLang="zh-CN" sz="3200" dirty="0"/>
              <a:t>mp3</a:t>
            </a:r>
            <a:r>
              <a:rPr kumimoji="1" lang="zh-CN" altLang="en-US" sz="3200" dirty="0"/>
              <a:t>文件，生成播放列表，可以点击某个文件进行播放</a:t>
            </a:r>
            <a:endParaRPr kumimoji="1" lang="en-US" altLang="zh-CN" sz="3200" dirty="0"/>
          </a:p>
          <a:p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793836" y="2440605"/>
            <a:ext cx="2265764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[app]</a:t>
            </a:r>
          </a:p>
          <a:p>
            <a:r>
              <a:rPr kumimoji="1" lang="en-US" altLang="zh-CN" dirty="0"/>
              <a:t>name=</a:t>
            </a:r>
            <a:r>
              <a:rPr kumimoji="1" lang="en-US" altLang="zh-CN" dirty="0" err="1"/>
              <a:t>ucai_app</a:t>
            </a:r>
            <a:endParaRPr kumimoji="1" lang="en-US" altLang="zh-CN" dirty="0"/>
          </a:p>
          <a:p>
            <a:r>
              <a:rPr kumimoji="1" lang="en-US" altLang="zh-CN" dirty="0" err="1"/>
              <a:t>max_memory</a:t>
            </a:r>
            <a:r>
              <a:rPr kumimoji="1" lang="en-US" altLang="zh-CN" dirty="0"/>
              <a:t>=512m</a:t>
            </a:r>
          </a:p>
          <a:p>
            <a:r>
              <a:rPr kumimoji="1" lang="en-US" altLang="zh-CN" dirty="0" err="1"/>
              <a:t>single_instance</a:t>
            </a:r>
            <a:r>
              <a:rPr kumimoji="1" lang="en-US" altLang="zh-CN" dirty="0"/>
              <a:t>=yes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window=alpha</a:t>
            </a:r>
          </a:p>
          <a:p>
            <a:r>
              <a:rPr kumimoji="1" lang="en-US" altLang="zh-CN" dirty="0" err="1"/>
              <a:t>window_title</a:t>
            </a:r>
            <a:r>
              <a:rPr kumimoji="1" lang="en-US" altLang="zh-CN" dirty="0"/>
              <a:t>=My App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37985" y="2140254"/>
            <a:ext cx="3320966" cy="3416320"/>
          </a:xfrm>
          <a:prstGeom prst="rect">
            <a:avLst/>
          </a:prstGeom>
          <a:solidFill>
            <a:srgbClr val="FCD5B5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	app:{</a:t>
            </a:r>
          </a:p>
          <a:p>
            <a:r>
              <a:rPr kumimoji="1" lang="en-US" altLang="zh-CN" dirty="0"/>
              <a:t>		name:"</a:t>
            </a:r>
            <a:r>
              <a:rPr kumimoji="1" lang="en-US" altLang="zh-CN" dirty="0" err="1"/>
              <a:t>ucai_app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max_memory:"512m",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single_instance:yes</a:t>
            </a:r>
            <a:endParaRPr kumimoji="1" lang="en-US" altLang="zh-CN" dirty="0"/>
          </a:p>
          <a:p>
            <a:r>
              <a:rPr kumimoji="1" lang="en-US" altLang="zh-CN" dirty="0"/>
              <a:t>	},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:{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window:"alpha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window_title:"My</a:t>
            </a:r>
            <a:r>
              <a:rPr kumimoji="1" lang="en-US" altLang="zh-CN" dirty="0"/>
              <a:t> App"</a:t>
            </a:r>
          </a:p>
          <a:p>
            <a:r>
              <a:rPr kumimoji="1" lang="en-US" altLang="zh-CN" dirty="0"/>
              <a:t>	}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3393650" y="3571617"/>
            <a:ext cx="11113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56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颜色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gba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Red,Green,Blue,Alpha</a:t>
            </a:r>
            <a:r>
              <a:rPr kumimoji="1" lang="en-US" altLang="zh-CN" dirty="0" smtClean="0"/>
              <a:t>)(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颜色</a:t>
            </a:r>
            <a:r>
              <a:rPr kumimoji="1" lang="en-US" altLang="zh-CN" dirty="0" smtClean="0"/>
              <a:t>=4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=32</a:t>
            </a:r>
            <a:r>
              <a:rPr kumimoji="1" lang="zh-CN" altLang="en-US" dirty="0" smtClean="0"/>
              <a:t>位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字节可代表的数值是</a:t>
            </a:r>
            <a:r>
              <a:rPr kumimoji="1" lang="en-US" altLang="zh-CN" dirty="0" smtClean="0"/>
              <a:t>0-255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=8</a:t>
            </a:r>
            <a:r>
              <a:rPr kumimoji="1" lang="zh-CN" altLang="en-US" dirty="0" smtClean="0"/>
              <a:t>个二进制位</a:t>
            </a:r>
            <a:r>
              <a:rPr kumimoji="1" lang="en-US" altLang="zh-CN" dirty="0" smtClean="0"/>
              <a:t>=2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进制位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081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3744"/>
          </a:xfrm>
        </p:spPr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绘图</a:t>
            </a:r>
            <a:r>
              <a:rPr kumimoji="1" lang="en-US" altLang="zh-CN" dirty="0" smtClean="0"/>
              <a:t> 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05453"/>
            <a:ext cx="8229600" cy="600641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API(Application Programming Interface)</a:t>
            </a:r>
          </a:p>
          <a:p>
            <a:r>
              <a:rPr kumimoji="1" lang="en-US" altLang="en-US" dirty="0" smtClean="0"/>
              <a:t>绘制矩形</a:t>
            </a:r>
          </a:p>
          <a:p>
            <a:r>
              <a:rPr kumimoji="1" lang="en-US" altLang="en-US" dirty="0" smtClean="0"/>
              <a:t>绘制圆形</a:t>
            </a:r>
          </a:p>
          <a:p>
            <a:r>
              <a:rPr kumimoji="1" lang="zh-CN" altLang="en-US" dirty="0" smtClean="0"/>
              <a:t>路径的概念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绘制文字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绘制图片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图片像素操作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图形变换</a:t>
            </a:r>
            <a:endParaRPr kumimoji="1" lang="en-US" altLang="zh-CN" dirty="0" smtClean="0"/>
          </a:p>
          <a:p>
            <a:r>
              <a:rPr kumimoji="1" lang="zh-CN" altLang="en-US" dirty="0" smtClean="0"/>
              <a:t>画布状态保存与重置</a:t>
            </a:r>
            <a:endParaRPr kumimoji="1" lang="en-US" altLang="zh-CN" dirty="0" smtClean="0"/>
          </a:p>
          <a:p>
            <a:r>
              <a:rPr kumimoji="1" lang="zh-CN" altLang="en-US" dirty="0" smtClean="0"/>
              <a:t>遮罩</a:t>
            </a:r>
            <a:endParaRPr kumimoji="1" lang="en-US" altLang="zh-CN" dirty="0" smtClean="0"/>
          </a:p>
          <a:p>
            <a:r>
              <a:rPr kumimoji="1" lang="zh-CN" altLang="en-US" dirty="0" smtClean="0"/>
              <a:t>透明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事件处理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763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Are You</a:t>
            </a:r>
            <a:r>
              <a:rPr kumimoji="1" lang="zh-CN" altLang="en-US" dirty="0" smtClean="0"/>
              <a:t>游戏实例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源码参考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https://github.com/plter/HTML5Course20160612/tree/master/20160628/</a:t>
            </a:r>
            <a:r>
              <a:rPr kumimoji="1" lang="en-US" altLang="zh-CN" dirty="0" smtClean="0">
                <a:hlinkClick r:id="rId2"/>
              </a:rPr>
              <a:t>WhatAreYou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163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处理异步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Promise</a:t>
            </a:r>
          </a:p>
          <a:p>
            <a:r>
              <a:rPr kumimoji="1" lang="en-US" altLang="zh-CN" dirty="0" err="1" smtClean="0"/>
              <a:t>Promise.all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9214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简易画板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新浪微博头像裁剪工具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7357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图表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绘制折线图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绘制柱状图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绘制饼形图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2870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Video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Video</a:t>
            </a:r>
            <a:r>
              <a:rPr kumimoji="1" lang="zh-CN" altLang="en-US" dirty="0" smtClean="0"/>
              <a:t>标签播放视频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呈现播放的视频</a:t>
            </a:r>
            <a:endParaRPr kumimoji="1" lang="en-US" altLang="zh-CN" dirty="0" smtClean="0"/>
          </a:p>
          <a:p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全屏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995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摄像头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video</a:t>
            </a:r>
            <a:r>
              <a:rPr kumimoji="1" lang="zh-CN" altLang="en-US" dirty="0" smtClean="0"/>
              <a:t>呈现摄像头画面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113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测试碰撞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游戏中图形测试碰撞原理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图片像素级测试碰撞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081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转换</a:t>
            </a:r>
            <a:endParaRPr kumimoji="1" lang="zh-CN" altLang="en-US" dirty="0"/>
          </a:p>
        </p:txBody>
      </p:sp>
      <p:pic>
        <p:nvPicPr>
          <p:cNvPr id="4" name="图片 3" descr="Screen Shot 2016-06-15 at 3.1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9" y="1417638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1886"/>
            <a:ext cx="8229600" cy="1143000"/>
          </a:xfrm>
        </p:spPr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6204"/>
            <a:ext cx="8229600" cy="1872193"/>
          </a:xfrm>
        </p:spPr>
        <p:txBody>
          <a:bodyPr/>
          <a:lstStyle/>
          <a:p>
            <a:r>
              <a:rPr kumimoji="1" lang="zh-CN" altLang="en-US" dirty="0" smtClean="0"/>
              <a:t>播放视频时呈现彩色与黑白两个画面</a:t>
            </a:r>
            <a:endParaRPr kumimoji="1" lang="en-US" altLang="zh-CN" dirty="0" smtClean="0"/>
          </a:p>
          <a:p>
            <a:r>
              <a:rPr kumimoji="1" lang="zh-CN" altLang="en-US" dirty="0" smtClean="0"/>
              <a:t>照像机</a:t>
            </a:r>
            <a:endParaRPr kumimoji="1" lang="en-US" altLang="zh-CN" dirty="0" smtClean="0"/>
          </a:p>
          <a:p>
            <a:r>
              <a:rPr kumimoji="1" lang="zh-CN" altLang="en-US" dirty="0" smtClean="0"/>
              <a:t>根据数据生成柱状图，</a:t>
            </a:r>
            <a:r>
              <a:rPr kumimoji="1" lang="en-US" altLang="en-US" dirty="0" smtClean="0"/>
              <a:t>如下所示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170908" y="2639037"/>
            <a:ext cx="5894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dirty="0"/>
              <a:t>{</a:t>
            </a:r>
            <a:r>
              <a:rPr lang="pl-PL" altLang="zh-CN" b="1" dirty="0"/>
              <a:t>"</a:t>
            </a:r>
            <a:r>
              <a:rPr lang="pl-PL" altLang="zh-CN" b="1" dirty="0" err="1"/>
              <a:t>html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90,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89,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10},</a:t>
            </a:r>
            <a:br>
              <a:rPr lang="pl-PL" altLang="zh-CN" dirty="0"/>
            </a:br>
            <a:r>
              <a:rPr lang="pl-PL" altLang="zh-CN" dirty="0"/>
              <a:t>  </a:t>
            </a:r>
            <a:r>
              <a:rPr lang="pl-PL" altLang="zh-CN" b="1" dirty="0"/>
              <a:t>"</a:t>
            </a:r>
            <a:r>
              <a:rPr lang="pl-PL" altLang="zh-CN" b="1" dirty="0" err="1"/>
              <a:t>css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95,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96,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5},</a:t>
            </a:r>
            <a:br>
              <a:rPr lang="pl-PL" altLang="zh-CN" dirty="0"/>
            </a:br>
            <a:r>
              <a:rPr lang="pl-PL" altLang="zh-CN" dirty="0"/>
              <a:t>  </a:t>
            </a:r>
            <a:r>
              <a:rPr lang="pl-PL" altLang="zh-CN" b="1" dirty="0"/>
              <a:t>"</a:t>
            </a:r>
            <a:r>
              <a:rPr lang="pl-PL" altLang="zh-CN" b="1" dirty="0" err="1"/>
              <a:t>js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98,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95,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4}}</a:t>
            </a:r>
            <a:endParaRPr kumimoji="1" lang="zh-CN" altLang="en-US" dirty="0"/>
          </a:p>
        </p:txBody>
      </p:sp>
      <p:pic>
        <p:nvPicPr>
          <p:cNvPr id="5" name="图片 4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950" y="4424836"/>
            <a:ext cx="3366568" cy="2448413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>
            <a:off x="3274574" y="3562367"/>
            <a:ext cx="0" cy="664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8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应用缓存</a:t>
            </a:r>
            <a:endParaRPr kumimoji="1" lang="en-US" altLang="zh-CN" dirty="0" smtClean="0"/>
          </a:p>
          <a:p>
            <a:r>
              <a:rPr kumimoji="1" lang="en-US" altLang="zh-CN" dirty="0" smtClean="0"/>
              <a:t>Cookie</a:t>
            </a:r>
          </a:p>
          <a:p>
            <a:r>
              <a:rPr kumimoji="1" lang="en-US" altLang="zh-CN" dirty="0" err="1" smtClean="0"/>
              <a:t>LocalStorage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SessionStorage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663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使用百度开源编辑器</a:t>
            </a:r>
            <a:r>
              <a:rPr kumimoji="1" lang="en-US" altLang="zh-CN" dirty="0" err="1" smtClean="0"/>
              <a:t>Ueditor</a:t>
            </a:r>
            <a:r>
              <a:rPr kumimoji="1" lang="zh-CN" altLang="en-US" dirty="0" smtClean="0"/>
              <a:t>开发离线编辑器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http://ueditor.baidu.com/website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6520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Grunt</a:t>
            </a:r>
            <a:r>
              <a:rPr kumimoji="1" lang="zh-CN" altLang="en-US" dirty="0" smtClean="0"/>
              <a:t>工具介绍与安装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安装</a:t>
            </a:r>
            <a:r>
              <a:rPr kumimoji="1" lang="en-US" altLang="zh-CN" dirty="0" err="1" smtClean="0"/>
              <a:t>Nodejs</a:t>
            </a:r>
            <a:endParaRPr kumimoji="1" lang="en-US" altLang="zh-CN" dirty="0" smtClean="0"/>
          </a:p>
          <a:p>
            <a:r>
              <a:rPr kumimoji="1" lang="zh-CN" altLang="en-US" dirty="0" smtClean="0"/>
              <a:t>安装</a:t>
            </a:r>
            <a:r>
              <a:rPr kumimoji="1" lang="en-US" altLang="zh-CN" dirty="0" smtClean="0"/>
              <a:t>Grunt</a:t>
            </a:r>
          </a:p>
          <a:p>
            <a:r>
              <a:rPr kumimoji="1" lang="zh-CN" altLang="en-US" dirty="0" smtClean="0"/>
              <a:t>编译百度</a:t>
            </a:r>
            <a:r>
              <a:rPr kumimoji="1" lang="en-US" altLang="zh-CN" dirty="0" err="1" smtClean="0"/>
              <a:t>Ueditor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5775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IndexedDB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err="1" smtClean="0"/>
              <a:t>连接db</a:t>
            </a:r>
            <a:endParaRPr kumimoji="1" lang="en-US" altLang="en-US" dirty="0" smtClean="0"/>
          </a:p>
          <a:p>
            <a:r>
              <a:rPr kumimoji="1" lang="en-US" altLang="en-US" dirty="0" smtClean="0"/>
              <a:t>数据库升级介绍</a:t>
            </a:r>
          </a:p>
          <a:p>
            <a:r>
              <a:rPr kumimoji="1" lang="en-US" altLang="en-US" dirty="0" err="1" smtClean="0"/>
              <a:t>创建ObjectStore</a:t>
            </a:r>
            <a:r>
              <a:rPr kumimoji="1" lang="en-US" altLang="en-US" dirty="0" smtClean="0"/>
              <a:t>(</a:t>
            </a:r>
            <a:r>
              <a:rPr kumimoji="1" lang="en-US" altLang="en-US" dirty="0" err="1" smtClean="0"/>
              <a:t>createObjectStore</a:t>
            </a:r>
            <a:r>
              <a:rPr kumimoji="1" lang="en-US" altLang="en-US" dirty="0" smtClean="0"/>
              <a:t>)</a:t>
            </a:r>
          </a:p>
          <a:p>
            <a:r>
              <a:rPr kumimoji="1" lang="en-US" altLang="en-US" dirty="0" smtClean="0"/>
              <a:t>创建索引键(</a:t>
            </a:r>
            <a:r>
              <a:rPr kumimoji="1" lang="en-US" altLang="en-US" dirty="0" err="1" smtClean="0"/>
              <a:t>createIndex</a:t>
            </a:r>
            <a:r>
              <a:rPr kumimoji="1" lang="en-US" altLang="en-US" dirty="0" smtClean="0"/>
              <a:t>)</a:t>
            </a:r>
          </a:p>
          <a:p>
            <a:r>
              <a:rPr kumimoji="1" lang="en-US" altLang="en-US" dirty="0" smtClean="0"/>
              <a:t>写入数据</a:t>
            </a:r>
          </a:p>
          <a:p>
            <a:r>
              <a:rPr kumimoji="1" lang="en-US" altLang="en-US" dirty="0" smtClean="0"/>
              <a:t>读取数据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374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记帐本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4198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效果如下</a:t>
            </a:r>
            <a:endParaRPr kumimoji="1" lang="zh-CN" altLang="en-US" dirty="0"/>
          </a:p>
        </p:txBody>
      </p:sp>
      <p:pic>
        <p:nvPicPr>
          <p:cNvPr id="4" name="图片 3" descr="Untitled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05" y="2339671"/>
            <a:ext cx="7010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3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工具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Less</a:t>
            </a:r>
            <a:r>
              <a:rPr kumimoji="1" lang="zh-CN" altLang="en-US" dirty="0" smtClean="0"/>
              <a:t>的安装与使用</a:t>
            </a:r>
            <a:endParaRPr kumimoji="1" lang="en-US" altLang="zh-CN" dirty="0" smtClean="0"/>
          </a:p>
          <a:p>
            <a:r>
              <a:rPr kumimoji="1" lang="en-US" altLang="zh-CN" dirty="0" smtClean="0"/>
              <a:t>Sass</a:t>
            </a:r>
            <a:r>
              <a:rPr kumimoji="1" lang="zh-CN" altLang="en-US" dirty="0" smtClean="0"/>
              <a:t>的安装与使用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4345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表单提交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Nodejs</a:t>
            </a:r>
            <a:r>
              <a:rPr kumimoji="1" lang="zh-CN" altLang="en-US" dirty="0" smtClean="0"/>
              <a:t>入门</a:t>
            </a:r>
            <a:endParaRPr kumimoji="1" lang="en-US" altLang="zh-CN" dirty="0" smtClean="0"/>
          </a:p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方式提交表单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方式提交表单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1200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通过表单提交两个数字到服务器，服务器端相加并返回结果到页面中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985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jQuery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选择器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直接添加，如</a:t>
            </a:r>
            <a:r>
              <a:rPr kumimoji="1" lang="en-US" altLang="zh-CN" dirty="0" smtClean="0"/>
              <a:t> $(“.</a:t>
            </a:r>
            <a:r>
              <a:rPr kumimoji="1" lang="en-US" altLang="zh-CN" dirty="0" err="1" smtClean="0"/>
              <a:t>btn</a:t>
            </a:r>
            <a:r>
              <a:rPr kumimoji="1" lang="en-US" altLang="zh-CN" dirty="0" smtClean="0"/>
              <a:t>”).click(function(event){})</a:t>
            </a:r>
          </a:p>
          <a:p>
            <a:pPr lvl="1"/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bind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unbind</a:t>
            </a:r>
            <a:r>
              <a:rPr kumimoji="1" lang="zh-CN" altLang="en-US" dirty="0" smtClean="0"/>
              <a:t>函数添加和移除事件侦听器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off</a:t>
            </a:r>
            <a:r>
              <a:rPr kumimoji="1" lang="zh-CN" altLang="en-US" dirty="0" smtClean="0"/>
              <a:t>函数添加和移除事件侦听器</a:t>
            </a:r>
            <a:endParaRPr kumimoji="1" lang="en-US" altLang="zh-CN" dirty="0"/>
          </a:p>
          <a:p>
            <a:pPr marL="514350" indent="-457200"/>
            <a:r>
              <a:rPr kumimoji="1" lang="zh-CN" altLang="en-US" dirty="0" smtClean="0"/>
              <a:t>操作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样式</a:t>
            </a:r>
            <a:endParaRPr kumimoji="1" lang="en-US" altLang="zh-CN" dirty="0" smtClean="0"/>
          </a:p>
          <a:p>
            <a:pPr marL="514350" indent="-457200"/>
            <a:r>
              <a:rPr kumimoji="1" lang="zh-CN" altLang="en-US" dirty="0" smtClean="0"/>
              <a:t>动画效果</a:t>
            </a:r>
            <a:endParaRPr kumimoji="1" lang="en-US" altLang="zh-CN" dirty="0" smtClean="0"/>
          </a:p>
          <a:p>
            <a:pPr marL="514350" indent="-457200"/>
            <a:r>
              <a:rPr kumimoji="1" lang="en-US" altLang="zh-CN" dirty="0" err="1" smtClean="0"/>
              <a:t>jQuery</a:t>
            </a:r>
            <a:r>
              <a:rPr kumimoji="1" lang="zh-CN" altLang="en-US" dirty="0" smtClean="0"/>
              <a:t>插件开发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0112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动画</a:t>
            </a:r>
            <a:endParaRPr kumimoji="1" lang="zh-CN" altLang="en-US" dirty="0"/>
          </a:p>
        </p:txBody>
      </p:sp>
      <p:pic>
        <p:nvPicPr>
          <p:cNvPr id="4" name="图片 3" descr="Screen Shot 2016-06-15 at 3.2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6" y="1245399"/>
            <a:ext cx="5695244" cy="53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写个</a:t>
            </a:r>
            <a:r>
              <a:rPr kumimoji="1" lang="en-US" altLang="zh-CN" dirty="0" err="1" smtClean="0"/>
              <a:t>jQuery</a:t>
            </a:r>
            <a:r>
              <a:rPr kumimoji="1" lang="en-US" altLang="zh-CN" dirty="0" smtClean="0"/>
              <a:t> 2D</a:t>
            </a:r>
            <a:r>
              <a:rPr kumimoji="1" lang="zh-CN" altLang="en-US" dirty="0" smtClean="0"/>
              <a:t>卡片插件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28218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jQuery</a:t>
            </a:r>
            <a:r>
              <a:rPr kumimoji="1" lang="en-US" altLang="zh-CN" dirty="0" smtClean="0"/>
              <a:t> Ajax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$.</a:t>
            </a:r>
            <a:r>
              <a:rPr kumimoji="1" lang="en-US" altLang="zh-CN" dirty="0" err="1" smtClean="0"/>
              <a:t>ajax</a:t>
            </a:r>
            <a:endParaRPr kumimoji="1" lang="en-US" altLang="zh-CN" dirty="0" smtClean="0"/>
          </a:p>
          <a:p>
            <a:r>
              <a:rPr kumimoji="1" lang="en-US" altLang="zh-CN" dirty="0" smtClean="0"/>
              <a:t>$.get</a:t>
            </a:r>
          </a:p>
          <a:p>
            <a:r>
              <a:rPr kumimoji="1" lang="en-US" altLang="zh-CN" dirty="0" smtClean="0"/>
              <a:t>$.post</a:t>
            </a:r>
          </a:p>
          <a:p>
            <a:r>
              <a:rPr kumimoji="1" lang="en-US" altLang="zh-CN" dirty="0" smtClean="0"/>
              <a:t>$.</a:t>
            </a:r>
            <a:r>
              <a:rPr kumimoji="1" lang="en-US" altLang="zh-CN" dirty="0" err="1" smtClean="0"/>
              <a:t>getJSON</a:t>
            </a:r>
            <a:endParaRPr kumimoji="1" lang="en-US" altLang="zh-CN" dirty="0" smtClean="0"/>
          </a:p>
          <a:p>
            <a:r>
              <a:rPr kumimoji="1" lang="en-US" altLang="zh-CN" dirty="0" smtClean="0"/>
              <a:t>$.</a:t>
            </a:r>
            <a:r>
              <a:rPr kumimoji="1" lang="en-US" altLang="zh-CN" dirty="0" err="1" smtClean="0"/>
              <a:t>getScript</a:t>
            </a:r>
            <a:endParaRPr kumimoji="1" lang="en-US" altLang="zh-CN" dirty="0" smtClean="0"/>
          </a:p>
          <a:p>
            <a:r>
              <a:rPr kumimoji="1" lang="en-US" altLang="zh-CN" dirty="0" smtClean="0"/>
              <a:t>.load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32079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XMLHttpRequest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异步加载数据</a:t>
            </a:r>
            <a:endParaRPr kumimoji="1" lang="en-US" altLang="zh-CN" dirty="0" smtClean="0"/>
          </a:p>
          <a:p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方式通信</a:t>
            </a:r>
            <a:endParaRPr kumimoji="1" lang="en-US" altLang="zh-CN" dirty="0" smtClean="0"/>
          </a:p>
          <a:p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方式通信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0029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异步登陆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4784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跨域数据访问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Jsonp</a:t>
            </a:r>
            <a:r>
              <a:rPr kumimoji="1" lang="zh-CN" altLang="en-US" dirty="0" smtClean="0"/>
              <a:t>跨域</a:t>
            </a:r>
            <a:endParaRPr kumimoji="1" lang="en-US" altLang="zh-CN" dirty="0" smtClean="0"/>
          </a:p>
          <a:p>
            <a:r>
              <a:rPr kumimoji="1" lang="zh-CN" altLang="en-US" dirty="0" smtClean="0"/>
              <a:t>跨域数据访问原理讲解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4024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目标为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的语言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Dart</a:t>
            </a:r>
          </a:p>
          <a:p>
            <a:r>
              <a:rPr kumimoji="1" lang="en-US" altLang="zh-CN" dirty="0" err="1" smtClean="0"/>
              <a:t>CoffeeScript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Haxe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ActionScript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FlexJS</a:t>
            </a:r>
            <a:r>
              <a:rPr kumimoji="1" lang="en-US" altLang="zh-CN" dirty="0" smtClean="0"/>
              <a:t> SDK</a:t>
            </a:r>
            <a:r>
              <a:rPr kumimoji="1" lang="zh-CN" altLang="en-US" dirty="0" smtClean="0"/>
              <a:t>编译成</a:t>
            </a:r>
            <a:r>
              <a:rPr kumimoji="1" lang="en-US" altLang="zh-CN" dirty="0" err="1" smtClean="0"/>
              <a:t>js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 smtClean="0"/>
              <a:t>TypeScript</a:t>
            </a:r>
            <a:endParaRPr kumimoji="1" lang="en-US" altLang="zh-CN" dirty="0" smtClean="0"/>
          </a:p>
          <a:p>
            <a:r>
              <a:rPr kumimoji="1" lang="en-US" altLang="zh-CN" dirty="0" smtClean="0"/>
              <a:t>ES6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8051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TypeScript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9814"/>
            <a:ext cx="8229600" cy="4856350"/>
          </a:xfrm>
        </p:spPr>
        <p:txBody>
          <a:bodyPr/>
          <a:lstStyle/>
          <a:p>
            <a:r>
              <a:rPr kumimoji="1" lang="en-US" altLang="zh-CN" dirty="0" smtClean="0"/>
              <a:t>class</a:t>
            </a:r>
          </a:p>
          <a:p>
            <a:r>
              <a:rPr kumimoji="1" lang="zh-CN" altLang="en-US" dirty="0" smtClean="0"/>
              <a:t>命名空间</a:t>
            </a:r>
            <a:r>
              <a:rPr kumimoji="1" lang="en-US" altLang="zh-CN" dirty="0" smtClean="0"/>
              <a:t>namespace</a:t>
            </a:r>
          </a:p>
          <a:p>
            <a:r>
              <a:rPr kumimoji="1" lang="zh-CN" altLang="en-US" dirty="0" smtClean="0"/>
              <a:t>命名空间内导出类</a:t>
            </a:r>
            <a:r>
              <a:rPr kumimoji="1" lang="en-US" altLang="zh-CN" dirty="0" smtClean="0"/>
              <a:t>export</a:t>
            </a:r>
          </a:p>
          <a:p>
            <a:r>
              <a:rPr kumimoji="1" lang="zh-CN" altLang="en-US" dirty="0" smtClean="0"/>
              <a:t>导入类</a:t>
            </a:r>
            <a:r>
              <a:rPr kumimoji="1" lang="en-US" altLang="zh-CN" dirty="0" smtClean="0"/>
              <a:t>import</a:t>
            </a:r>
          </a:p>
          <a:p>
            <a:r>
              <a:rPr kumimoji="1" lang="zh-CN" altLang="en-US" dirty="0" smtClean="0"/>
              <a:t>成员访问控制修饰</a:t>
            </a:r>
            <a:endParaRPr kumimoji="1" lang="en-US" altLang="zh-CN" dirty="0" smtClean="0"/>
          </a:p>
          <a:p>
            <a:r>
              <a:rPr kumimoji="1" lang="zh-CN" altLang="en-US" dirty="0" smtClean="0"/>
              <a:t>构造函数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泛型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18701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ES6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类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Nodejs</a:t>
            </a:r>
            <a:r>
              <a:rPr kumimoji="1" lang="zh-CN" altLang="en-US" dirty="0" smtClean="0"/>
              <a:t>运行</a:t>
            </a:r>
            <a:r>
              <a:rPr kumimoji="1" lang="en-US" altLang="zh-CN" dirty="0" smtClean="0"/>
              <a:t>es6</a:t>
            </a:r>
          </a:p>
          <a:p>
            <a:r>
              <a:rPr kumimoji="1" lang="en-US" altLang="zh-CN" dirty="0" smtClean="0"/>
              <a:t>Babel</a:t>
            </a:r>
            <a:r>
              <a:rPr kumimoji="1" lang="zh-CN" altLang="en-US" dirty="0" smtClean="0"/>
              <a:t>编译</a:t>
            </a:r>
            <a:r>
              <a:rPr kumimoji="1" lang="en-US" altLang="zh-CN" dirty="0" smtClean="0"/>
              <a:t>es6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es5</a:t>
            </a:r>
          </a:p>
          <a:p>
            <a:r>
              <a:rPr kumimoji="1" lang="en-US" altLang="zh-CN" dirty="0" smtClean="0"/>
              <a:t>ES6</a:t>
            </a:r>
            <a:r>
              <a:rPr kumimoji="1" lang="zh-CN" altLang="en-US" dirty="0" smtClean="0"/>
              <a:t>模块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9235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NWJS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配置与运行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85380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开发一个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关键字的新闻订阅工具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98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标记里最后一行</a:t>
            </a:r>
            <a:endParaRPr kumimoji="1" lang="zh-CN" altLang="en-US" dirty="0"/>
          </a:p>
        </p:txBody>
      </p:sp>
      <p:pic>
        <p:nvPicPr>
          <p:cNvPr id="4" name="图片 3" descr="Screen Shot 2016-06-12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6" y="1885243"/>
            <a:ext cx="5820129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系统底层网络框架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Linux </a:t>
            </a:r>
            <a:r>
              <a:rPr kumimoji="1" lang="en-US" altLang="zh-CN" dirty="0" err="1" smtClean="0"/>
              <a:t>epoll</a:t>
            </a:r>
            <a:endParaRPr kumimoji="1" lang="en-US" altLang="zh-CN" dirty="0" smtClean="0"/>
          </a:p>
          <a:p>
            <a:r>
              <a:rPr kumimoji="1" lang="en-US" altLang="zh-CN" dirty="0" smtClean="0"/>
              <a:t>Windows IOCP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2785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中间层网络框架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libev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libevent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libuv</a:t>
            </a:r>
            <a:r>
              <a:rPr kumimoji="1" lang="en-US" altLang="zh-CN" dirty="0" smtClean="0"/>
              <a:t> (</a:t>
            </a:r>
            <a:r>
              <a:rPr kumimoji="1" lang="en-US" altLang="zh-CN" dirty="0" err="1" smtClean="0"/>
              <a:t>Nodejs</a:t>
            </a:r>
            <a:r>
              <a:rPr kumimoji="1" lang="zh-CN" altLang="en-US" dirty="0" smtClean="0"/>
              <a:t>网络内核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boost::</a:t>
            </a:r>
            <a:r>
              <a:rPr kumimoji="1" lang="en-US" altLang="zh-CN" dirty="0" err="1" smtClean="0"/>
              <a:t>asio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876325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上层网络框架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Nodejs</a:t>
            </a:r>
            <a:r>
              <a:rPr kumimoji="1" lang="en-US" altLang="zh-CN" dirty="0" smtClean="0"/>
              <a:t> Net</a:t>
            </a:r>
            <a:r>
              <a:rPr kumimoji="1" lang="zh-CN" altLang="en-US" dirty="0" smtClean="0"/>
              <a:t>模块</a:t>
            </a:r>
            <a:endParaRPr kumimoji="1" lang="en-US" altLang="zh-CN" dirty="0" smtClean="0"/>
          </a:p>
          <a:p>
            <a:r>
              <a:rPr kumimoji="1" lang="en-US" altLang="zh-CN" dirty="0" smtClean="0"/>
              <a:t>Java NIO/AIO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4500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Nodejs</a:t>
            </a:r>
            <a:r>
              <a:rPr kumimoji="1" lang="en-US" altLang="zh-CN" dirty="0" smtClean="0"/>
              <a:t> Net</a:t>
            </a:r>
            <a:r>
              <a:rPr kumimoji="1" lang="zh-CN" altLang="en-US" dirty="0" smtClean="0"/>
              <a:t>模块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创建</a:t>
            </a:r>
            <a:r>
              <a:rPr kumimoji="1" lang="en-US" altLang="zh-CN" dirty="0" smtClean="0"/>
              <a:t>Socket</a:t>
            </a:r>
            <a:r>
              <a:rPr kumimoji="1" lang="zh-CN" altLang="en-US" dirty="0" smtClean="0"/>
              <a:t>服务器</a:t>
            </a:r>
            <a:endParaRPr kumimoji="1" lang="en-US" altLang="zh-CN" dirty="0" smtClean="0"/>
          </a:p>
          <a:p>
            <a:r>
              <a:rPr kumimoji="1" lang="en-US" altLang="en-US" dirty="0" err="1" smtClean="0"/>
              <a:t>使用telnet客户端连接服务器</a:t>
            </a:r>
            <a:endParaRPr kumimoji="1" lang="en-US" altLang="en-US" dirty="0" smtClean="0"/>
          </a:p>
          <a:p>
            <a:r>
              <a:rPr kumimoji="1" lang="en-US" altLang="en-US" dirty="0" smtClean="0"/>
              <a:t>向每个终端广播消息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01617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Socket.io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err="1" smtClean="0"/>
              <a:t>集成nodejs+express+socket.io</a:t>
            </a:r>
            <a:endParaRPr kumimoji="1" lang="en-US" altLang="en-US" dirty="0" smtClean="0"/>
          </a:p>
          <a:p>
            <a:r>
              <a:rPr kumimoji="1" lang="en-US" altLang="en-US" dirty="0" smtClean="0"/>
              <a:t>实现一个简单的聊天室程序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5700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客服系统，效果参考：</a:t>
            </a:r>
            <a:r>
              <a:rPr kumimoji="1" lang="en-US" altLang="zh-CN" dirty="0">
                <a:hlinkClick r:id="rId2"/>
              </a:rPr>
              <a:t>http://looyuoms7711.looyu.com/chat/chat/p.do?c=20000695&amp;f=10050542ID&amp;g=</a:t>
            </a:r>
            <a:r>
              <a:rPr kumimoji="1" lang="en-US" altLang="zh-CN" dirty="0" smtClean="0">
                <a:hlinkClick r:id="rId2"/>
              </a:rPr>
              <a:t>10054882</a:t>
            </a:r>
            <a:r>
              <a:rPr kumimoji="1" lang="en-US" altLang="zh-CN" dirty="0" smtClean="0"/>
              <a:t>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 smtClean="0"/>
              <a:t>项目组成：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服务器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客户端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顾客端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客服端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26403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服务器端发送事件</a:t>
            </a:r>
            <a:r>
              <a:rPr kumimoji="1" lang="en-US" altLang="zh-CN" dirty="0" smtClean="0"/>
              <a:t>(SSE)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o</a:t>
            </a:r>
            <a:r>
              <a:rPr kumimoji="1" lang="en-US" altLang="zh-CN" dirty="0" err="1" smtClean="0"/>
              <a:t>nmessage</a:t>
            </a:r>
            <a:r>
              <a:rPr kumimoji="1" lang="zh-CN" altLang="en-US" dirty="0" smtClean="0"/>
              <a:t>用于侦听无类型事件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addEventListener</a:t>
            </a:r>
            <a:r>
              <a:rPr kumimoji="1" lang="zh-CN" altLang="en-US" dirty="0" smtClean="0"/>
              <a:t>用于侦听有类型的事件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4433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常用构建工具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</a:t>
            </a:r>
            <a:r>
              <a:rPr kumimoji="1" lang="en-US" altLang="zh-CN" dirty="0" smtClean="0"/>
              <a:t>runt</a:t>
            </a:r>
          </a:p>
          <a:p>
            <a:r>
              <a:rPr kumimoji="1" lang="en-US" altLang="zh-CN" dirty="0" smtClean="0"/>
              <a:t>gulp</a:t>
            </a:r>
          </a:p>
          <a:p>
            <a:r>
              <a:rPr kumimoji="1" lang="en-US" altLang="zh-CN" dirty="0" err="1" smtClean="0"/>
              <a:t>fis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webpack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273632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常用包管理器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npm</a:t>
            </a:r>
            <a:endParaRPr kumimoji="1" lang="en-US" altLang="zh-CN" dirty="0" smtClean="0"/>
          </a:p>
          <a:p>
            <a:r>
              <a:rPr kumimoji="1" lang="en-US" altLang="zh-CN" dirty="0" smtClean="0"/>
              <a:t>bower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3242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工程生成工具（脚手架）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73989"/>
          </a:xfrm>
        </p:spPr>
        <p:txBody>
          <a:bodyPr/>
          <a:lstStyle/>
          <a:p>
            <a:r>
              <a:rPr kumimoji="1" lang="en-US" altLang="zh-CN" dirty="0" smtClean="0"/>
              <a:t>Yeoman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2374189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创建</a:t>
            </a:r>
            <a:r>
              <a:rPr kumimoji="1" lang="en-US" altLang="zh-CN" sz="2800" dirty="0" smtClean="0"/>
              <a:t>angular</a:t>
            </a:r>
            <a:r>
              <a:rPr kumimoji="1" lang="zh-CN" altLang="en-US" sz="2800" dirty="0" smtClean="0"/>
              <a:t>工程示例流程</a:t>
            </a:r>
            <a:endParaRPr kumimoji="1" lang="en-US" altLang="zh-CN" sz="2800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800" dirty="0" err="1" smtClean="0"/>
              <a:t>npm</a:t>
            </a:r>
            <a:r>
              <a:rPr kumimoji="1" lang="en-US" altLang="zh-CN" sz="2800" dirty="0" smtClean="0"/>
              <a:t> install generator-angular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800" dirty="0" err="1" smtClean="0"/>
              <a:t>yo</a:t>
            </a:r>
            <a:r>
              <a:rPr kumimoji="1" lang="en-US" altLang="zh-CN" sz="2800" dirty="0" smtClean="0"/>
              <a:t> angular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800" dirty="0" err="1" smtClean="0"/>
              <a:t>npm</a:t>
            </a:r>
            <a:r>
              <a:rPr kumimoji="1" lang="en-US" altLang="zh-CN" sz="2800" dirty="0" smtClean="0"/>
              <a:t> install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800" dirty="0" smtClean="0"/>
              <a:t>bower install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800" dirty="0" smtClean="0"/>
              <a:t>gulp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43943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写在head标记里面，通过body.onload事件执行</a:t>
            </a:r>
            <a:endParaRPr kumimoji="1" lang="zh-CN" altLang="en-US" dirty="0"/>
          </a:p>
        </p:txBody>
      </p:sp>
      <p:pic>
        <p:nvPicPr>
          <p:cNvPr id="4" name="图片 3" descr="Screen Shot 2016-06-12 at 11.4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590321"/>
            <a:ext cx="4610100" cy="2717800"/>
          </a:xfrm>
          <a:prstGeom prst="rect">
            <a:avLst/>
          </a:prstGeom>
        </p:spPr>
      </p:pic>
      <p:pic>
        <p:nvPicPr>
          <p:cNvPr id="5" name="图片 4" descr="Screen Shot 2016-06-12 at 11.4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4837995"/>
            <a:ext cx="491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实战项目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科目一考试系统</a:t>
            </a:r>
            <a:endParaRPr kumimoji="1" lang="en-US" altLang="zh-CN" dirty="0" smtClean="0"/>
          </a:p>
          <a:p>
            <a:r>
              <a:rPr kumimoji="1" lang="en-US" altLang="en-US" dirty="0" smtClean="0"/>
              <a:t>实时客服</a:t>
            </a:r>
            <a:r>
              <a:rPr kumimoji="1" lang="en-US" altLang="en-US" dirty="0" smtClean="0"/>
              <a:t>系统</a:t>
            </a:r>
          </a:p>
          <a:p>
            <a:r>
              <a:rPr kumimoji="1" lang="en-US" altLang="zh-CN" dirty="0" smtClean="0"/>
              <a:t>2D</a:t>
            </a:r>
            <a:r>
              <a:rPr kumimoji="1" lang="zh-CN" altLang="en-US" dirty="0" smtClean="0"/>
              <a:t>游戏引擎项目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08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写在head标记里面，通过window.onload事件执行</a:t>
            </a:r>
            <a:endParaRPr kumimoji="1" lang="zh-CN" altLang="en-US" dirty="0"/>
          </a:p>
        </p:txBody>
      </p:sp>
      <p:pic>
        <p:nvPicPr>
          <p:cNvPr id="6" name="图片 5" descr="Screen Shot 2016-06-12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60689"/>
            <a:ext cx="4216400" cy="2743200"/>
          </a:xfrm>
          <a:prstGeom prst="rect">
            <a:avLst/>
          </a:prstGeom>
        </p:spPr>
      </p:pic>
      <p:pic>
        <p:nvPicPr>
          <p:cNvPr id="7" name="图片 6" descr="Screen Shot 2016-06-12 at 11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4" y="4545189"/>
            <a:ext cx="464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3478</TotalTime>
  <Words>1084</Words>
  <Application>Microsoft Macintosh PowerPoint</Application>
  <PresentationFormat>全屏显示(4:3)</PresentationFormat>
  <Paragraphs>336</Paragraphs>
  <Slides>80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1" baseType="lpstr">
      <vt:lpstr>Office 主题</vt:lpstr>
      <vt:lpstr>Web前端教学记录</vt:lpstr>
      <vt:lpstr>常见名词</vt:lpstr>
      <vt:lpstr>圆角边框</vt:lpstr>
      <vt:lpstr>CSS过渡</vt:lpstr>
      <vt:lpstr>CSS转换</vt:lpstr>
      <vt:lpstr>CSS动画</vt:lpstr>
      <vt:lpstr>BODY标记里最后一行</vt:lpstr>
      <vt:lpstr>写在head标记里面，通过body.onload事件执行</vt:lpstr>
      <vt:lpstr>写在head标记里面，通过window.onload事件执行</vt:lpstr>
      <vt:lpstr>变量与常量</vt:lpstr>
      <vt:lpstr>常用运算符</vt:lpstr>
      <vt:lpstr>for循环</vt:lpstr>
      <vt:lpstr>while循环</vt:lpstr>
      <vt:lpstr>do … while 循环</vt:lpstr>
      <vt:lpstr>中断循环</vt:lpstr>
      <vt:lpstr>流程控制</vt:lpstr>
      <vt:lpstr>函数</vt:lpstr>
      <vt:lpstr>常用关键字</vt:lpstr>
      <vt:lpstr>课后作业</vt:lpstr>
      <vt:lpstr>字符串</vt:lpstr>
      <vt:lpstr>数组</vt:lpstr>
      <vt:lpstr>对象</vt:lpstr>
      <vt:lpstr>Math类</vt:lpstr>
      <vt:lpstr>控制台console</vt:lpstr>
      <vt:lpstr>作业</vt:lpstr>
      <vt:lpstr>DOM操作</vt:lpstr>
      <vt:lpstr>作业</vt:lpstr>
      <vt:lpstr>记时器</vt:lpstr>
      <vt:lpstr>日期对象(Date)</vt:lpstr>
      <vt:lpstr>作业</vt:lpstr>
      <vt:lpstr>面向对象</vt:lpstr>
      <vt:lpstr>this 关键字</vt:lpstr>
      <vt:lpstr>事件</vt:lpstr>
      <vt:lpstr>作业</vt:lpstr>
      <vt:lpstr>正则表达式</vt:lpstr>
      <vt:lpstr>Audio</vt:lpstr>
      <vt:lpstr>作业</vt:lpstr>
      <vt:lpstr>HTML5选择器</vt:lpstr>
      <vt:lpstr>拖拽API</vt:lpstr>
      <vt:lpstr>作业20160624</vt:lpstr>
      <vt:lpstr>颜色</vt:lpstr>
      <vt:lpstr>Canvas 绘图 API</vt:lpstr>
      <vt:lpstr>What Are You游戏实例</vt:lpstr>
      <vt:lpstr>Promise处理异步</vt:lpstr>
      <vt:lpstr>作业</vt:lpstr>
      <vt:lpstr>Canvas 图表</vt:lpstr>
      <vt:lpstr>Video</vt:lpstr>
      <vt:lpstr>摄像头</vt:lpstr>
      <vt:lpstr>测试碰撞</vt:lpstr>
      <vt:lpstr>作业</vt:lpstr>
      <vt:lpstr>数据操作</vt:lpstr>
      <vt:lpstr>作业</vt:lpstr>
      <vt:lpstr>Grunt工具介绍与安装</vt:lpstr>
      <vt:lpstr>IndexedDB</vt:lpstr>
      <vt:lpstr>作业-记帐本</vt:lpstr>
      <vt:lpstr>常用CSS工具</vt:lpstr>
      <vt:lpstr>表单提交</vt:lpstr>
      <vt:lpstr>作业</vt:lpstr>
      <vt:lpstr>jQuery</vt:lpstr>
      <vt:lpstr>作业</vt:lpstr>
      <vt:lpstr>jQuery Ajax</vt:lpstr>
      <vt:lpstr>XMLHttpRequest</vt:lpstr>
      <vt:lpstr>作业</vt:lpstr>
      <vt:lpstr>跨域数据访问</vt:lpstr>
      <vt:lpstr>目标为JavaScript的语言</vt:lpstr>
      <vt:lpstr>TypeScript</vt:lpstr>
      <vt:lpstr>ES6</vt:lpstr>
      <vt:lpstr>NWJS</vt:lpstr>
      <vt:lpstr>作业</vt:lpstr>
      <vt:lpstr>系统底层网络框架</vt:lpstr>
      <vt:lpstr>中间层网络框架</vt:lpstr>
      <vt:lpstr>上层网络框架</vt:lpstr>
      <vt:lpstr>Nodejs Net模块</vt:lpstr>
      <vt:lpstr>Socket.io</vt:lpstr>
      <vt:lpstr>作业</vt:lpstr>
      <vt:lpstr>服务器端发送事件(SSE)</vt:lpstr>
      <vt:lpstr>常用构建工具</vt:lpstr>
      <vt:lpstr>常用包管理器</vt:lpstr>
      <vt:lpstr>工程生成工具（脚手架）</vt:lpstr>
      <vt:lpstr>实战项目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JavaScript教案</dc:title>
  <dc:creator>Peter Cheney</dc:creator>
  <cp:lastModifiedBy>Peter Cheney</cp:lastModifiedBy>
  <cp:revision>232</cp:revision>
  <cp:lastPrinted>2016-06-12T09:00:40Z</cp:lastPrinted>
  <dcterms:created xsi:type="dcterms:W3CDTF">2016-06-12T03:19:46Z</dcterms:created>
  <dcterms:modified xsi:type="dcterms:W3CDTF">2016-07-27T05:42:37Z</dcterms:modified>
</cp:coreProperties>
</file>