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66" r:id="rId5"/>
    <p:sldId id="309" r:id="rId6"/>
    <p:sldId id="310" r:id="rId7"/>
    <p:sldId id="311" r:id="rId8"/>
    <p:sldId id="313" r:id="rId9"/>
    <p:sldId id="312" r:id="rId10"/>
    <p:sldId id="314" r:id="rId11"/>
    <p:sldId id="31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104" d="100"/>
          <a:sy n="104" d="100"/>
        </p:scale>
        <p:origin x="11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3FA566-775C-4293-969F-DDDA49D46AF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8AAEEAC-B008-485F-BCE5-3F0DB4EE951A}">
      <dgm:prSet/>
      <dgm:spPr/>
      <dgm:t>
        <a:bodyPr/>
        <a:lstStyle/>
        <a:p>
          <a:r>
            <a:rPr lang="en-US"/>
            <a:t>Foursquare location data will be leveraged to explore the area interested</a:t>
          </a:r>
        </a:p>
      </dgm:t>
    </dgm:pt>
    <dgm:pt modelId="{DC337857-62C7-42D8-B9B0-214A5F53AF88}" type="parTrans" cxnId="{CD4E79DA-D761-4F94-96DD-ED30C50352CB}">
      <dgm:prSet/>
      <dgm:spPr/>
      <dgm:t>
        <a:bodyPr/>
        <a:lstStyle/>
        <a:p>
          <a:endParaRPr lang="en-US"/>
        </a:p>
      </dgm:t>
    </dgm:pt>
    <dgm:pt modelId="{654E3CC3-197D-4887-9DD6-8FA593AD8BFD}" type="sibTrans" cxnId="{CD4E79DA-D761-4F94-96DD-ED30C50352CB}">
      <dgm:prSet/>
      <dgm:spPr/>
      <dgm:t>
        <a:bodyPr/>
        <a:lstStyle/>
        <a:p>
          <a:endParaRPr lang="en-US"/>
        </a:p>
      </dgm:t>
    </dgm:pt>
    <dgm:pt modelId="{9E01B27A-230C-4CEB-80A8-5EBDE36AE173}">
      <dgm:prSet/>
      <dgm:spPr/>
      <dgm:t>
        <a:bodyPr/>
        <a:lstStyle/>
        <a:p>
          <a:r>
            <a:rPr lang="en-US"/>
            <a:t>Data manipulation and analysis to derive subsets of the initial data</a:t>
          </a:r>
        </a:p>
      </dgm:t>
    </dgm:pt>
    <dgm:pt modelId="{4488456C-03CE-46D1-9FA0-74707C1C372A}" type="parTrans" cxnId="{2DCB1659-AF90-4894-8A63-F6C18C80C21A}">
      <dgm:prSet/>
      <dgm:spPr/>
      <dgm:t>
        <a:bodyPr/>
        <a:lstStyle/>
        <a:p>
          <a:endParaRPr lang="en-US"/>
        </a:p>
      </dgm:t>
    </dgm:pt>
    <dgm:pt modelId="{8CA9A98B-9D45-45C0-9B9D-8F30EF045105}" type="sibTrans" cxnId="{2DCB1659-AF90-4894-8A63-F6C18C80C21A}">
      <dgm:prSet/>
      <dgm:spPr/>
      <dgm:t>
        <a:bodyPr/>
        <a:lstStyle/>
        <a:p>
          <a:endParaRPr lang="en-US"/>
        </a:p>
      </dgm:t>
    </dgm:pt>
    <dgm:pt modelId="{52EA1BEE-7E9F-4270-9BA8-A90C6001FACF}">
      <dgm:prSet/>
      <dgm:spPr/>
      <dgm:t>
        <a:bodyPr/>
        <a:lstStyle/>
        <a:p>
          <a:r>
            <a:rPr lang="en-US"/>
            <a:t>Identifying the high-density areas using data visualization. Data visualization using various mapping libraries.</a:t>
          </a:r>
        </a:p>
      </dgm:t>
    </dgm:pt>
    <dgm:pt modelId="{A7912A91-451E-42A8-9FA8-7F4799F8D902}" type="parTrans" cxnId="{84B093ED-C1E5-41BB-9B8C-D969D27C4380}">
      <dgm:prSet/>
      <dgm:spPr/>
      <dgm:t>
        <a:bodyPr/>
        <a:lstStyle/>
        <a:p>
          <a:endParaRPr lang="en-US"/>
        </a:p>
      </dgm:t>
    </dgm:pt>
    <dgm:pt modelId="{EB1833C5-717B-48B0-8CF0-8CCAD628C8E1}" type="sibTrans" cxnId="{84B093ED-C1E5-41BB-9B8C-D969D27C4380}">
      <dgm:prSet/>
      <dgm:spPr/>
      <dgm:t>
        <a:bodyPr/>
        <a:lstStyle/>
        <a:p>
          <a:endParaRPr lang="en-US"/>
        </a:p>
      </dgm:t>
    </dgm:pt>
    <dgm:pt modelId="{21A362F5-659A-4E22-A32A-5D289AE10831}">
      <dgm:prSet/>
      <dgm:spPr/>
      <dgm:t>
        <a:bodyPr/>
        <a:lstStyle/>
        <a:p>
          <a:r>
            <a:rPr lang="en-US"/>
            <a:t>Exploratory data analysis</a:t>
          </a:r>
        </a:p>
      </dgm:t>
    </dgm:pt>
    <dgm:pt modelId="{56461E11-CDFE-4ADE-9FCC-F0D841492A0E}" type="parTrans" cxnId="{C60E8EFB-EAAE-46F6-9CF5-6A381E9C9AAE}">
      <dgm:prSet/>
      <dgm:spPr/>
      <dgm:t>
        <a:bodyPr/>
        <a:lstStyle/>
        <a:p>
          <a:endParaRPr lang="en-US"/>
        </a:p>
      </dgm:t>
    </dgm:pt>
    <dgm:pt modelId="{CAD50560-8C42-4748-B638-CEB469D8961F}" type="sibTrans" cxnId="{C60E8EFB-EAAE-46F6-9CF5-6A381E9C9AAE}">
      <dgm:prSet/>
      <dgm:spPr/>
      <dgm:t>
        <a:bodyPr/>
        <a:lstStyle/>
        <a:p>
          <a:endParaRPr lang="en-US"/>
        </a:p>
      </dgm:t>
    </dgm:pt>
    <dgm:pt modelId="{44E80A35-816E-4B46-8845-5A12DE2C0E02}" type="pres">
      <dgm:prSet presAssocID="{763FA566-775C-4293-969F-DDDA49D46AFB}" presName="root" presStyleCnt="0">
        <dgm:presLayoutVars>
          <dgm:dir/>
          <dgm:resizeHandles val="exact"/>
        </dgm:presLayoutVars>
      </dgm:prSet>
      <dgm:spPr/>
    </dgm:pt>
    <dgm:pt modelId="{44A382F6-D404-4CED-B730-8181C63DF9DC}" type="pres">
      <dgm:prSet presAssocID="{763FA566-775C-4293-969F-DDDA49D46AFB}" presName="container" presStyleCnt="0">
        <dgm:presLayoutVars>
          <dgm:dir/>
          <dgm:resizeHandles val="exact"/>
        </dgm:presLayoutVars>
      </dgm:prSet>
      <dgm:spPr/>
    </dgm:pt>
    <dgm:pt modelId="{71BC2DF1-801F-4457-830A-FB090451AFDC}" type="pres">
      <dgm:prSet presAssocID="{C8AAEEAC-B008-485F-BCE5-3F0DB4EE951A}" presName="compNode" presStyleCnt="0"/>
      <dgm:spPr/>
    </dgm:pt>
    <dgm:pt modelId="{1D5281EE-8562-4EE2-85A6-B6E7ED7C1FDD}" type="pres">
      <dgm:prSet presAssocID="{C8AAEEAC-B008-485F-BCE5-3F0DB4EE951A}" presName="iconBgRect" presStyleLbl="bgShp" presStyleIdx="0" presStyleCnt="4"/>
      <dgm:spPr/>
    </dgm:pt>
    <dgm:pt modelId="{CC6EC1D8-F83F-4EB3-9203-25E1E78E78CD}" type="pres">
      <dgm:prSet presAssocID="{C8AAEEAC-B008-485F-BCE5-3F0DB4EE951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C4751848-3C7D-4CE1-AE68-C0E11A87C768}" type="pres">
      <dgm:prSet presAssocID="{C8AAEEAC-B008-485F-BCE5-3F0DB4EE951A}" presName="spaceRect" presStyleCnt="0"/>
      <dgm:spPr/>
    </dgm:pt>
    <dgm:pt modelId="{0C676AE6-8CC3-43FB-97EE-2BDE375A7587}" type="pres">
      <dgm:prSet presAssocID="{C8AAEEAC-B008-485F-BCE5-3F0DB4EE951A}" presName="textRect" presStyleLbl="revTx" presStyleIdx="0" presStyleCnt="4">
        <dgm:presLayoutVars>
          <dgm:chMax val="1"/>
          <dgm:chPref val="1"/>
        </dgm:presLayoutVars>
      </dgm:prSet>
      <dgm:spPr/>
    </dgm:pt>
    <dgm:pt modelId="{066ED952-AFE7-4D22-9714-531B1F8D0052}" type="pres">
      <dgm:prSet presAssocID="{654E3CC3-197D-4887-9DD6-8FA593AD8BFD}" presName="sibTrans" presStyleLbl="sibTrans2D1" presStyleIdx="0" presStyleCnt="0"/>
      <dgm:spPr/>
    </dgm:pt>
    <dgm:pt modelId="{E872CB2E-34DA-4D6B-9CDC-A2E353CD2405}" type="pres">
      <dgm:prSet presAssocID="{9E01B27A-230C-4CEB-80A8-5EBDE36AE173}" presName="compNode" presStyleCnt="0"/>
      <dgm:spPr/>
    </dgm:pt>
    <dgm:pt modelId="{51971C5C-A832-42A5-B120-1604BEB99740}" type="pres">
      <dgm:prSet presAssocID="{9E01B27A-230C-4CEB-80A8-5EBDE36AE173}" presName="iconBgRect" presStyleLbl="bgShp" presStyleIdx="1" presStyleCnt="4"/>
      <dgm:spPr/>
    </dgm:pt>
    <dgm:pt modelId="{86B5FB0E-595B-4E33-A595-ED4A88AFDEA7}" type="pres">
      <dgm:prSet presAssocID="{9E01B27A-230C-4CEB-80A8-5EBDE36AE17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F6B43403-95E3-4351-8CDC-4F20D4671DC0}" type="pres">
      <dgm:prSet presAssocID="{9E01B27A-230C-4CEB-80A8-5EBDE36AE173}" presName="spaceRect" presStyleCnt="0"/>
      <dgm:spPr/>
    </dgm:pt>
    <dgm:pt modelId="{A675478B-AF89-40CD-8524-5AAF7F84A261}" type="pres">
      <dgm:prSet presAssocID="{9E01B27A-230C-4CEB-80A8-5EBDE36AE173}" presName="textRect" presStyleLbl="revTx" presStyleIdx="1" presStyleCnt="4">
        <dgm:presLayoutVars>
          <dgm:chMax val="1"/>
          <dgm:chPref val="1"/>
        </dgm:presLayoutVars>
      </dgm:prSet>
      <dgm:spPr/>
    </dgm:pt>
    <dgm:pt modelId="{A8E072F5-91BA-46E1-9BC8-7450A128EC47}" type="pres">
      <dgm:prSet presAssocID="{8CA9A98B-9D45-45C0-9B9D-8F30EF045105}" presName="sibTrans" presStyleLbl="sibTrans2D1" presStyleIdx="0" presStyleCnt="0"/>
      <dgm:spPr/>
    </dgm:pt>
    <dgm:pt modelId="{0DD485BE-A429-41FB-BB3F-4B1826062C0D}" type="pres">
      <dgm:prSet presAssocID="{52EA1BEE-7E9F-4270-9BA8-A90C6001FACF}" presName="compNode" presStyleCnt="0"/>
      <dgm:spPr/>
    </dgm:pt>
    <dgm:pt modelId="{3D4A4760-3342-4580-AA9D-5CC1C719F07A}" type="pres">
      <dgm:prSet presAssocID="{52EA1BEE-7E9F-4270-9BA8-A90C6001FACF}" presName="iconBgRect" presStyleLbl="bgShp" presStyleIdx="2" presStyleCnt="4"/>
      <dgm:spPr/>
    </dgm:pt>
    <dgm:pt modelId="{6CAD5765-8B74-4EBE-90C8-91FE01D50EBB}" type="pres">
      <dgm:prSet presAssocID="{52EA1BEE-7E9F-4270-9BA8-A90C6001FAC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C62152C1-44DE-43C5-8938-935002126BC4}" type="pres">
      <dgm:prSet presAssocID="{52EA1BEE-7E9F-4270-9BA8-A90C6001FACF}" presName="spaceRect" presStyleCnt="0"/>
      <dgm:spPr/>
    </dgm:pt>
    <dgm:pt modelId="{3779AD70-8D68-454F-8759-17AE48517858}" type="pres">
      <dgm:prSet presAssocID="{52EA1BEE-7E9F-4270-9BA8-A90C6001FACF}" presName="textRect" presStyleLbl="revTx" presStyleIdx="2" presStyleCnt="4">
        <dgm:presLayoutVars>
          <dgm:chMax val="1"/>
          <dgm:chPref val="1"/>
        </dgm:presLayoutVars>
      </dgm:prSet>
      <dgm:spPr/>
    </dgm:pt>
    <dgm:pt modelId="{537393D7-5586-466D-81EE-E92EBEC73434}" type="pres">
      <dgm:prSet presAssocID="{EB1833C5-717B-48B0-8CF0-8CCAD628C8E1}" presName="sibTrans" presStyleLbl="sibTrans2D1" presStyleIdx="0" presStyleCnt="0"/>
      <dgm:spPr/>
    </dgm:pt>
    <dgm:pt modelId="{5E16A3E0-56E4-4E6D-8470-4B6B11C3CA30}" type="pres">
      <dgm:prSet presAssocID="{21A362F5-659A-4E22-A32A-5D289AE10831}" presName="compNode" presStyleCnt="0"/>
      <dgm:spPr/>
    </dgm:pt>
    <dgm:pt modelId="{8692D7C1-5AEE-4A42-BDFB-AA7A2DDE56D8}" type="pres">
      <dgm:prSet presAssocID="{21A362F5-659A-4E22-A32A-5D289AE10831}" presName="iconBgRect" presStyleLbl="bgShp" presStyleIdx="3" presStyleCnt="4"/>
      <dgm:spPr/>
    </dgm:pt>
    <dgm:pt modelId="{AA45790D-EA3D-4473-82FD-AF66AEE28E81}" type="pres">
      <dgm:prSet presAssocID="{21A362F5-659A-4E22-A32A-5D289AE1083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052CA954-E10D-4F76-841E-BE1353170C3B}" type="pres">
      <dgm:prSet presAssocID="{21A362F5-659A-4E22-A32A-5D289AE10831}" presName="spaceRect" presStyleCnt="0"/>
      <dgm:spPr/>
    </dgm:pt>
    <dgm:pt modelId="{64A26FA0-02C5-4D66-875E-F8CF4F18D3BA}" type="pres">
      <dgm:prSet presAssocID="{21A362F5-659A-4E22-A32A-5D289AE10831}" presName="textRect" presStyleLbl="revTx" presStyleIdx="3" presStyleCnt="4">
        <dgm:presLayoutVars>
          <dgm:chMax val="1"/>
          <dgm:chPref val="1"/>
        </dgm:presLayoutVars>
      </dgm:prSet>
      <dgm:spPr/>
    </dgm:pt>
  </dgm:ptLst>
  <dgm:cxnLst>
    <dgm:cxn modelId="{47997903-3781-428E-91F9-64968BA99D27}" type="presOf" srcId="{9E01B27A-230C-4CEB-80A8-5EBDE36AE173}" destId="{A675478B-AF89-40CD-8524-5AAF7F84A261}" srcOrd="0" destOrd="0" presId="urn:microsoft.com/office/officeart/2018/2/layout/IconCircleList"/>
    <dgm:cxn modelId="{B9D9341F-697A-4C42-AF8E-B1757D8DEEFE}" type="presOf" srcId="{21A362F5-659A-4E22-A32A-5D289AE10831}" destId="{64A26FA0-02C5-4D66-875E-F8CF4F18D3BA}" srcOrd="0" destOrd="0" presId="urn:microsoft.com/office/officeart/2018/2/layout/IconCircleList"/>
    <dgm:cxn modelId="{3471901F-2C98-41C1-9145-D3363E9A238A}" type="presOf" srcId="{C8AAEEAC-B008-485F-BCE5-3F0DB4EE951A}" destId="{0C676AE6-8CC3-43FB-97EE-2BDE375A7587}" srcOrd="0" destOrd="0" presId="urn:microsoft.com/office/officeart/2018/2/layout/IconCircleList"/>
    <dgm:cxn modelId="{C6B0102A-2F48-4A22-87CD-26AF892F23CD}" type="presOf" srcId="{654E3CC3-197D-4887-9DD6-8FA593AD8BFD}" destId="{066ED952-AFE7-4D22-9714-531B1F8D0052}" srcOrd="0" destOrd="0" presId="urn:microsoft.com/office/officeart/2018/2/layout/IconCircleList"/>
    <dgm:cxn modelId="{5B2C164F-E2CE-4404-9E6F-96BE0979385B}" type="presOf" srcId="{EB1833C5-717B-48B0-8CF0-8CCAD628C8E1}" destId="{537393D7-5586-466D-81EE-E92EBEC73434}" srcOrd="0" destOrd="0" presId="urn:microsoft.com/office/officeart/2018/2/layout/IconCircleList"/>
    <dgm:cxn modelId="{2DCB1659-AF90-4894-8A63-F6C18C80C21A}" srcId="{763FA566-775C-4293-969F-DDDA49D46AFB}" destId="{9E01B27A-230C-4CEB-80A8-5EBDE36AE173}" srcOrd="1" destOrd="0" parTransId="{4488456C-03CE-46D1-9FA0-74707C1C372A}" sibTransId="{8CA9A98B-9D45-45C0-9B9D-8F30EF045105}"/>
    <dgm:cxn modelId="{516B0F8E-ADAA-4BCD-BDD2-758A26EA4637}" type="presOf" srcId="{52EA1BEE-7E9F-4270-9BA8-A90C6001FACF}" destId="{3779AD70-8D68-454F-8759-17AE48517858}" srcOrd="0" destOrd="0" presId="urn:microsoft.com/office/officeart/2018/2/layout/IconCircleList"/>
    <dgm:cxn modelId="{A65EACD8-E9E1-4328-B4E1-769F85174655}" type="presOf" srcId="{763FA566-775C-4293-969F-DDDA49D46AFB}" destId="{44E80A35-816E-4B46-8845-5A12DE2C0E02}" srcOrd="0" destOrd="0" presId="urn:microsoft.com/office/officeart/2018/2/layout/IconCircleList"/>
    <dgm:cxn modelId="{CD4E79DA-D761-4F94-96DD-ED30C50352CB}" srcId="{763FA566-775C-4293-969F-DDDA49D46AFB}" destId="{C8AAEEAC-B008-485F-BCE5-3F0DB4EE951A}" srcOrd="0" destOrd="0" parTransId="{DC337857-62C7-42D8-B9B0-214A5F53AF88}" sibTransId="{654E3CC3-197D-4887-9DD6-8FA593AD8BFD}"/>
    <dgm:cxn modelId="{7EE64FE7-BE08-4918-978C-CC9731F62351}" type="presOf" srcId="{8CA9A98B-9D45-45C0-9B9D-8F30EF045105}" destId="{A8E072F5-91BA-46E1-9BC8-7450A128EC47}" srcOrd="0" destOrd="0" presId="urn:microsoft.com/office/officeart/2018/2/layout/IconCircleList"/>
    <dgm:cxn modelId="{84B093ED-C1E5-41BB-9B8C-D969D27C4380}" srcId="{763FA566-775C-4293-969F-DDDA49D46AFB}" destId="{52EA1BEE-7E9F-4270-9BA8-A90C6001FACF}" srcOrd="2" destOrd="0" parTransId="{A7912A91-451E-42A8-9FA8-7F4799F8D902}" sibTransId="{EB1833C5-717B-48B0-8CF0-8CCAD628C8E1}"/>
    <dgm:cxn modelId="{C60E8EFB-EAAE-46F6-9CF5-6A381E9C9AAE}" srcId="{763FA566-775C-4293-969F-DDDA49D46AFB}" destId="{21A362F5-659A-4E22-A32A-5D289AE10831}" srcOrd="3" destOrd="0" parTransId="{56461E11-CDFE-4ADE-9FCC-F0D841492A0E}" sibTransId="{CAD50560-8C42-4748-B638-CEB469D8961F}"/>
    <dgm:cxn modelId="{FD229BAA-D20A-4BC1-B36C-AF8D0491FA71}" type="presParOf" srcId="{44E80A35-816E-4B46-8845-5A12DE2C0E02}" destId="{44A382F6-D404-4CED-B730-8181C63DF9DC}" srcOrd="0" destOrd="0" presId="urn:microsoft.com/office/officeart/2018/2/layout/IconCircleList"/>
    <dgm:cxn modelId="{8B03CC22-B484-49C0-BB7C-80F4C9A932DB}" type="presParOf" srcId="{44A382F6-D404-4CED-B730-8181C63DF9DC}" destId="{71BC2DF1-801F-4457-830A-FB090451AFDC}" srcOrd="0" destOrd="0" presId="urn:microsoft.com/office/officeart/2018/2/layout/IconCircleList"/>
    <dgm:cxn modelId="{7E8C8895-01DE-4C2D-B5B8-CA7E4B1AFE95}" type="presParOf" srcId="{71BC2DF1-801F-4457-830A-FB090451AFDC}" destId="{1D5281EE-8562-4EE2-85A6-B6E7ED7C1FDD}" srcOrd="0" destOrd="0" presId="urn:microsoft.com/office/officeart/2018/2/layout/IconCircleList"/>
    <dgm:cxn modelId="{FF9C009F-88D7-4B2A-8519-B56B7FF49079}" type="presParOf" srcId="{71BC2DF1-801F-4457-830A-FB090451AFDC}" destId="{CC6EC1D8-F83F-4EB3-9203-25E1E78E78CD}" srcOrd="1" destOrd="0" presId="urn:microsoft.com/office/officeart/2018/2/layout/IconCircleList"/>
    <dgm:cxn modelId="{AAD2062F-315D-4E26-9C65-3D4D824262E0}" type="presParOf" srcId="{71BC2DF1-801F-4457-830A-FB090451AFDC}" destId="{C4751848-3C7D-4CE1-AE68-C0E11A87C768}" srcOrd="2" destOrd="0" presId="urn:microsoft.com/office/officeart/2018/2/layout/IconCircleList"/>
    <dgm:cxn modelId="{929D91FB-4235-45D4-9C47-7BA1D48B464A}" type="presParOf" srcId="{71BC2DF1-801F-4457-830A-FB090451AFDC}" destId="{0C676AE6-8CC3-43FB-97EE-2BDE375A7587}" srcOrd="3" destOrd="0" presId="urn:microsoft.com/office/officeart/2018/2/layout/IconCircleList"/>
    <dgm:cxn modelId="{15D68AE6-9035-48CF-B620-94AB7F9F0CC6}" type="presParOf" srcId="{44A382F6-D404-4CED-B730-8181C63DF9DC}" destId="{066ED952-AFE7-4D22-9714-531B1F8D0052}" srcOrd="1" destOrd="0" presId="urn:microsoft.com/office/officeart/2018/2/layout/IconCircleList"/>
    <dgm:cxn modelId="{AD0F6728-9AC0-4EE7-8DE3-0A48A507EBBE}" type="presParOf" srcId="{44A382F6-D404-4CED-B730-8181C63DF9DC}" destId="{E872CB2E-34DA-4D6B-9CDC-A2E353CD2405}" srcOrd="2" destOrd="0" presId="urn:microsoft.com/office/officeart/2018/2/layout/IconCircleList"/>
    <dgm:cxn modelId="{F5392CCF-D30B-493B-B315-DAC2603D50F7}" type="presParOf" srcId="{E872CB2E-34DA-4D6B-9CDC-A2E353CD2405}" destId="{51971C5C-A832-42A5-B120-1604BEB99740}" srcOrd="0" destOrd="0" presId="urn:microsoft.com/office/officeart/2018/2/layout/IconCircleList"/>
    <dgm:cxn modelId="{B10868D8-62A3-4BAD-9850-9FBF3763D765}" type="presParOf" srcId="{E872CB2E-34DA-4D6B-9CDC-A2E353CD2405}" destId="{86B5FB0E-595B-4E33-A595-ED4A88AFDEA7}" srcOrd="1" destOrd="0" presId="urn:microsoft.com/office/officeart/2018/2/layout/IconCircleList"/>
    <dgm:cxn modelId="{3A78F3CA-4143-4111-A878-4C6E0BAA9590}" type="presParOf" srcId="{E872CB2E-34DA-4D6B-9CDC-A2E353CD2405}" destId="{F6B43403-95E3-4351-8CDC-4F20D4671DC0}" srcOrd="2" destOrd="0" presId="urn:microsoft.com/office/officeart/2018/2/layout/IconCircleList"/>
    <dgm:cxn modelId="{0CCA454D-0464-440D-B965-639CA380C75F}" type="presParOf" srcId="{E872CB2E-34DA-4D6B-9CDC-A2E353CD2405}" destId="{A675478B-AF89-40CD-8524-5AAF7F84A261}" srcOrd="3" destOrd="0" presId="urn:microsoft.com/office/officeart/2018/2/layout/IconCircleList"/>
    <dgm:cxn modelId="{FE8CB337-2A98-4992-9C05-D289416C3B4D}" type="presParOf" srcId="{44A382F6-D404-4CED-B730-8181C63DF9DC}" destId="{A8E072F5-91BA-46E1-9BC8-7450A128EC47}" srcOrd="3" destOrd="0" presId="urn:microsoft.com/office/officeart/2018/2/layout/IconCircleList"/>
    <dgm:cxn modelId="{81E58598-8070-437F-9C97-6821D582268E}" type="presParOf" srcId="{44A382F6-D404-4CED-B730-8181C63DF9DC}" destId="{0DD485BE-A429-41FB-BB3F-4B1826062C0D}" srcOrd="4" destOrd="0" presId="urn:microsoft.com/office/officeart/2018/2/layout/IconCircleList"/>
    <dgm:cxn modelId="{3C6085F8-E6D4-4407-A3BA-56D1C6D858B1}" type="presParOf" srcId="{0DD485BE-A429-41FB-BB3F-4B1826062C0D}" destId="{3D4A4760-3342-4580-AA9D-5CC1C719F07A}" srcOrd="0" destOrd="0" presId="urn:microsoft.com/office/officeart/2018/2/layout/IconCircleList"/>
    <dgm:cxn modelId="{5F5DCDD1-6FAA-46C0-AC8D-2DED6256B340}" type="presParOf" srcId="{0DD485BE-A429-41FB-BB3F-4B1826062C0D}" destId="{6CAD5765-8B74-4EBE-90C8-91FE01D50EBB}" srcOrd="1" destOrd="0" presId="urn:microsoft.com/office/officeart/2018/2/layout/IconCircleList"/>
    <dgm:cxn modelId="{A9DE64CC-898E-4864-AE1F-A93705180512}" type="presParOf" srcId="{0DD485BE-A429-41FB-BB3F-4B1826062C0D}" destId="{C62152C1-44DE-43C5-8938-935002126BC4}" srcOrd="2" destOrd="0" presId="urn:microsoft.com/office/officeart/2018/2/layout/IconCircleList"/>
    <dgm:cxn modelId="{0C9AC38D-6E69-4F76-BBB7-59B16D90EAB1}" type="presParOf" srcId="{0DD485BE-A429-41FB-BB3F-4B1826062C0D}" destId="{3779AD70-8D68-454F-8759-17AE48517858}" srcOrd="3" destOrd="0" presId="urn:microsoft.com/office/officeart/2018/2/layout/IconCircleList"/>
    <dgm:cxn modelId="{F696DE50-24C7-469B-BA68-1DEEB87987F4}" type="presParOf" srcId="{44A382F6-D404-4CED-B730-8181C63DF9DC}" destId="{537393D7-5586-466D-81EE-E92EBEC73434}" srcOrd="5" destOrd="0" presId="urn:microsoft.com/office/officeart/2018/2/layout/IconCircleList"/>
    <dgm:cxn modelId="{7AAC8351-9CB7-461F-B708-E3454B23C358}" type="presParOf" srcId="{44A382F6-D404-4CED-B730-8181C63DF9DC}" destId="{5E16A3E0-56E4-4E6D-8470-4B6B11C3CA30}" srcOrd="6" destOrd="0" presId="urn:microsoft.com/office/officeart/2018/2/layout/IconCircleList"/>
    <dgm:cxn modelId="{A45F8858-55FA-4BA1-8FEF-38BE9285B0F6}" type="presParOf" srcId="{5E16A3E0-56E4-4E6D-8470-4B6B11C3CA30}" destId="{8692D7C1-5AEE-4A42-BDFB-AA7A2DDE56D8}" srcOrd="0" destOrd="0" presId="urn:microsoft.com/office/officeart/2018/2/layout/IconCircleList"/>
    <dgm:cxn modelId="{BF1D9F7A-4494-4706-8FB8-971D929D1EAE}" type="presParOf" srcId="{5E16A3E0-56E4-4E6D-8470-4B6B11C3CA30}" destId="{AA45790D-EA3D-4473-82FD-AF66AEE28E81}" srcOrd="1" destOrd="0" presId="urn:microsoft.com/office/officeart/2018/2/layout/IconCircleList"/>
    <dgm:cxn modelId="{1FDAA3BE-ED04-4302-8E0D-384A85551A22}" type="presParOf" srcId="{5E16A3E0-56E4-4E6D-8470-4B6B11C3CA30}" destId="{052CA954-E10D-4F76-841E-BE1353170C3B}" srcOrd="2" destOrd="0" presId="urn:microsoft.com/office/officeart/2018/2/layout/IconCircleList"/>
    <dgm:cxn modelId="{E1D9EF27-3EEE-48A7-950C-7BBF9D6ED8F1}" type="presParOf" srcId="{5E16A3E0-56E4-4E6D-8470-4B6B11C3CA30}" destId="{64A26FA0-02C5-4D66-875E-F8CF4F18D3B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5281EE-8562-4EE2-85A6-B6E7ED7C1FDD}">
      <dsp:nvSpPr>
        <dsp:cNvPr id="0" name=""/>
        <dsp:cNvSpPr/>
      </dsp:nvSpPr>
      <dsp:spPr>
        <a:xfrm>
          <a:off x="134825" y="275313"/>
          <a:ext cx="1295909" cy="129590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6EC1D8-F83F-4EB3-9203-25E1E78E78CD}">
      <dsp:nvSpPr>
        <dsp:cNvPr id="0" name=""/>
        <dsp:cNvSpPr/>
      </dsp:nvSpPr>
      <dsp:spPr>
        <a:xfrm>
          <a:off x="406966" y="547454"/>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676AE6-8CC3-43FB-97EE-2BDE375A7587}">
      <dsp:nvSpPr>
        <dsp:cNvPr id="0" name=""/>
        <dsp:cNvSpPr/>
      </dsp:nvSpPr>
      <dsp:spPr>
        <a:xfrm>
          <a:off x="1708430" y="275313"/>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a:t>Foursquare location data will be leveraged to explore the area interested</a:t>
          </a:r>
        </a:p>
      </dsp:txBody>
      <dsp:txXfrm>
        <a:off x="1708430" y="275313"/>
        <a:ext cx="3054644" cy="1295909"/>
      </dsp:txXfrm>
    </dsp:sp>
    <dsp:sp modelId="{51971C5C-A832-42A5-B120-1604BEB99740}">
      <dsp:nvSpPr>
        <dsp:cNvPr id="0" name=""/>
        <dsp:cNvSpPr/>
      </dsp:nvSpPr>
      <dsp:spPr>
        <a:xfrm>
          <a:off x="5295324" y="275313"/>
          <a:ext cx="1295909" cy="129590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B5FB0E-595B-4E33-A595-ED4A88AFDEA7}">
      <dsp:nvSpPr>
        <dsp:cNvPr id="0" name=""/>
        <dsp:cNvSpPr/>
      </dsp:nvSpPr>
      <dsp:spPr>
        <a:xfrm>
          <a:off x="5567465" y="547454"/>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75478B-AF89-40CD-8524-5AAF7F84A261}">
      <dsp:nvSpPr>
        <dsp:cNvPr id="0" name=""/>
        <dsp:cNvSpPr/>
      </dsp:nvSpPr>
      <dsp:spPr>
        <a:xfrm>
          <a:off x="6868929" y="275313"/>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a:t>Data manipulation and analysis to derive subsets of the initial data</a:t>
          </a:r>
        </a:p>
      </dsp:txBody>
      <dsp:txXfrm>
        <a:off x="6868929" y="275313"/>
        <a:ext cx="3054644" cy="1295909"/>
      </dsp:txXfrm>
    </dsp:sp>
    <dsp:sp modelId="{3D4A4760-3342-4580-AA9D-5CC1C719F07A}">
      <dsp:nvSpPr>
        <dsp:cNvPr id="0" name=""/>
        <dsp:cNvSpPr/>
      </dsp:nvSpPr>
      <dsp:spPr>
        <a:xfrm>
          <a:off x="134825" y="2214856"/>
          <a:ext cx="1295909" cy="129590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AD5765-8B74-4EBE-90C8-91FE01D50EBB}">
      <dsp:nvSpPr>
        <dsp:cNvPr id="0" name=""/>
        <dsp:cNvSpPr/>
      </dsp:nvSpPr>
      <dsp:spPr>
        <a:xfrm>
          <a:off x="406966" y="2486997"/>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79AD70-8D68-454F-8759-17AE48517858}">
      <dsp:nvSpPr>
        <dsp:cNvPr id="0" name=""/>
        <dsp:cNvSpPr/>
      </dsp:nvSpPr>
      <dsp:spPr>
        <a:xfrm>
          <a:off x="1708430" y="2214856"/>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a:t>Identifying the high-density areas using data visualization. Data visualization using various mapping libraries.</a:t>
          </a:r>
        </a:p>
      </dsp:txBody>
      <dsp:txXfrm>
        <a:off x="1708430" y="2214856"/>
        <a:ext cx="3054644" cy="1295909"/>
      </dsp:txXfrm>
    </dsp:sp>
    <dsp:sp modelId="{8692D7C1-5AEE-4A42-BDFB-AA7A2DDE56D8}">
      <dsp:nvSpPr>
        <dsp:cNvPr id="0" name=""/>
        <dsp:cNvSpPr/>
      </dsp:nvSpPr>
      <dsp:spPr>
        <a:xfrm>
          <a:off x="5295324" y="2214856"/>
          <a:ext cx="1295909" cy="129590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45790D-EA3D-4473-82FD-AF66AEE28E81}">
      <dsp:nvSpPr>
        <dsp:cNvPr id="0" name=""/>
        <dsp:cNvSpPr/>
      </dsp:nvSpPr>
      <dsp:spPr>
        <a:xfrm>
          <a:off x="5567465" y="2486997"/>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A26FA0-02C5-4D66-875E-F8CF4F18D3BA}">
      <dsp:nvSpPr>
        <dsp:cNvPr id="0" name=""/>
        <dsp:cNvSpPr/>
      </dsp:nvSpPr>
      <dsp:spPr>
        <a:xfrm>
          <a:off x="6868929" y="2214856"/>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a:t>Exploratory data analysis</a:t>
          </a:r>
        </a:p>
      </dsp:txBody>
      <dsp:txXfrm>
        <a:off x="6868929" y="2214856"/>
        <a:ext cx="3054644" cy="129590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5/20/2020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5/20/2020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5/20/2020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5/20/2020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5/20/2020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5/20/2020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5/20/2020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5/20/2020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5/20/2020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sz="4800" dirty="0"/>
              <a:t>The Battle of Neighborhoods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pPr algn="ctr"/>
            <a:r>
              <a:rPr lang="en-US" sz="1800" b="1" dirty="0"/>
              <a:t>New restaurant location in New York city (Manhattan)</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397C86-6F8A-43D8-8D6B-02647A6986E4}"/>
              </a:ext>
            </a:extLst>
          </p:cNvPr>
          <p:cNvSpPr>
            <a:spLocks noGrp="1"/>
          </p:cNvSpPr>
          <p:nvPr>
            <p:ph type="title"/>
          </p:nvPr>
        </p:nvSpPr>
        <p:spPr>
          <a:xfrm>
            <a:off x="1097280" y="286603"/>
            <a:ext cx="10058400" cy="1450757"/>
          </a:xfrm>
        </p:spPr>
        <p:txBody>
          <a:bodyPr>
            <a:normAutofit/>
          </a:bodyPr>
          <a:lstStyle/>
          <a:p>
            <a:r>
              <a:rPr lang="en-US" b="1" dirty="0"/>
              <a:t>Introduction/Business Problem</a:t>
            </a:r>
            <a:endParaRPr lang="en-US" dirty="0"/>
          </a:p>
        </p:txBody>
      </p:sp>
      <p:cxnSp>
        <p:nvCxnSpPr>
          <p:cNvPr id="73" name="Straight Connector 72">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9EE2E37-9B9D-4D32-B881-C5F2BFF80B5B}"/>
              </a:ext>
            </a:extLst>
          </p:cNvPr>
          <p:cNvSpPr>
            <a:spLocks noGrp="1"/>
          </p:cNvSpPr>
          <p:nvPr>
            <p:ph idx="1"/>
          </p:nvPr>
        </p:nvSpPr>
        <p:spPr>
          <a:xfrm>
            <a:off x="1097280" y="2108201"/>
            <a:ext cx="6437367" cy="3760891"/>
          </a:xfrm>
        </p:spPr>
        <p:txBody>
          <a:bodyPr>
            <a:normAutofit/>
          </a:bodyPr>
          <a:lstStyle/>
          <a:p>
            <a:pPr>
              <a:lnSpc>
                <a:spcPct val="100000"/>
              </a:lnSpc>
            </a:pPr>
            <a:r>
              <a:rPr lang="en-US" dirty="0"/>
              <a:t>ABC Chinese chain restaurant is from western coast and currently looking for a new store in New York city. However, New York city is very diverse and is the financial capitals of the country. It has a total of 5 boroughs and 306 neighborhoods, which makes it hard to find a good location manually. Therefore, ABC company asked me to assist them to make data-driven decisions on the new locations that are most suitable for their new stores in Manhattan.</a:t>
            </a:r>
            <a:endParaRPr lang="en-US"/>
          </a:p>
          <a:p>
            <a:pPr>
              <a:lnSpc>
                <a:spcPct val="100000"/>
              </a:lnSpc>
            </a:pPr>
            <a:r>
              <a:rPr lang="en-US" dirty="0"/>
              <a:t>The audience for this project will be the leaders from ABC restaurant or any other similar owners who would like to open a new store in Manhattan.</a:t>
            </a:r>
            <a:endParaRPr lang="en-US"/>
          </a:p>
        </p:txBody>
      </p:sp>
      <p:pic>
        <p:nvPicPr>
          <p:cNvPr id="1026" name="Picture 2" descr="40+ Question Mark Pict... Question Mark Clip Art | ClipartLook">
            <a:extLst>
              <a:ext uri="{FF2B5EF4-FFF2-40B4-BE49-F238E27FC236}">
                <a16:creationId xmlns:a16="http://schemas.microsoft.com/office/drawing/2014/main" id="{2F283C26-922E-477B-868E-4EB4C981B88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29006" y="2289163"/>
            <a:ext cx="3144043" cy="3398965"/>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543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27D1869-F33B-4AC6-955E-70A8B6E6CC07}"/>
              </a:ext>
            </a:extLst>
          </p:cNvPr>
          <p:cNvSpPr>
            <a:spLocks noGrp="1"/>
          </p:cNvSpPr>
          <p:nvPr>
            <p:ph type="title"/>
          </p:nvPr>
        </p:nvSpPr>
        <p:spPr>
          <a:xfrm>
            <a:off x="1097280" y="286603"/>
            <a:ext cx="10058400" cy="1450757"/>
          </a:xfrm>
        </p:spPr>
        <p:txBody>
          <a:bodyPr anchor="ctr">
            <a:normAutofit/>
          </a:bodyPr>
          <a:lstStyle/>
          <a:p>
            <a:r>
              <a:rPr lang="en-US" b="1">
                <a:solidFill>
                  <a:srgbClr val="FFFFFF"/>
                </a:solidFill>
              </a:rPr>
              <a:t>Data</a:t>
            </a:r>
            <a:endParaRPr lang="en-US">
              <a:solidFill>
                <a:srgbClr val="FFFFFF"/>
              </a:solidFill>
            </a:endParaRPr>
          </a:p>
        </p:txBody>
      </p:sp>
      <p:sp>
        <p:nvSpPr>
          <p:cNvPr id="3" name="Content Placeholder 2">
            <a:extLst>
              <a:ext uri="{FF2B5EF4-FFF2-40B4-BE49-F238E27FC236}">
                <a16:creationId xmlns:a16="http://schemas.microsoft.com/office/drawing/2014/main" id="{A0BA0355-4EA2-4001-B07B-9B484AA031AA}"/>
              </a:ext>
            </a:extLst>
          </p:cNvPr>
          <p:cNvSpPr>
            <a:spLocks noGrp="1"/>
          </p:cNvSpPr>
          <p:nvPr>
            <p:ph idx="1"/>
          </p:nvPr>
        </p:nvSpPr>
        <p:spPr>
          <a:xfrm>
            <a:off x="1096963" y="2675694"/>
            <a:ext cx="10058400" cy="3193294"/>
          </a:xfrm>
        </p:spPr>
        <p:txBody>
          <a:bodyPr>
            <a:normAutofit/>
          </a:bodyPr>
          <a:lstStyle/>
          <a:p>
            <a:pPr>
              <a:lnSpc>
                <a:spcPct val="100000"/>
              </a:lnSpc>
            </a:pPr>
            <a:r>
              <a:rPr lang="en-US" sz="1700" b="1"/>
              <a:t>Data1:</a:t>
            </a:r>
            <a:endParaRPr lang="en-US" sz="1700"/>
          </a:p>
          <a:p>
            <a:pPr>
              <a:lnSpc>
                <a:spcPct val="100000"/>
              </a:lnSpc>
            </a:pPr>
            <a:r>
              <a:rPr lang="en-US" sz="1700"/>
              <a:t>Neighborhood has a total of 5 boroughs and 306 neighborhoods. In order to segment the neighborhoods and explore them, we will essentially need a dataset that contains the 5 boroughs and the neighborhoods that exist in each borough as well as the latitude and longitude coordinates of each neighborhood. Luckily, this dataset exists for free on the web. Here is the link to the dataset: </a:t>
            </a:r>
            <a:r>
              <a:rPr lang="en-US" sz="1700" u="sng">
                <a:hlinkClick r:id="rId2"/>
              </a:rPr>
              <a:t>https://geo.nyu.edu/catalog/nyu_2451_34572</a:t>
            </a:r>
            <a:endParaRPr lang="en-US" sz="1700"/>
          </a:p>
          <a:p>
            <a:pPr>
              <a:lnSpc>
                <a:spcPct val="100000"/>
              </a:lnSpc>
            </a:pPr>
            <a:r>
              <a:rPr lang="en-US" sz="1700" b="1"/>
              <a:t>Data2:</a:t>
            </a:r>
            <a:endParaRPr lang="en-US" sz="1700"/>
          </a:p>
          <a:p>
            <a:pPr>
              <a:lnSpc>
                <a:spcPct val="100000"/>
              </a:lnSpc>
            </a:pPr>
            <a:r>
              <a:rPr lang="en-US" sz="1700"/>
              <a:t>New York city geographical coordinates data will be utilized as input for the Foursquare API, that will be leveraged to venues information for each neighborhood. We will use the Foursquare API to explore neighborhoods in New York City. The features from Foursquare will include venue, Latitude, Longitude, and venue category.</a:t>
            </a:r>
          </a:p>
          <a:p>
            <a:pPr>
              <a:lnSpc>
                <a:spcPct val="100000"/>
              </a:lnSpc>
            </a:pPr>
            <a:endParaRPr lang="en-US" sz="1700"/>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3751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CBA8AB-FAB5-4371-AE8F-CC0336C00968}"/>
              </a:ext>
            </a:extLst>
          </p:cNvPr>
          <p:cNvSpPr>
            <a:spLocks noGrp="1"/>
          </p:cNvSpPr>
          <p:nvPr>
            <p:ph type="title"/>
          </p:nvPr>
        </p:nvSpPr>
        <p:spPr>
          <a:xfrm>
            <a:off x="1097280" y="286603"/>
            <a:ext cx="10058400" cy="1450757"/>
          </a:xfrm>
        </p:spPr>
        <p:txBody>
          <a:bodyPr>
            <a:normAutofit/>
          </a:bodyPr>
          <a:lstStyle/>
          <a:p>
            <a:r>
              <a:rPr lang="en-US" b="1" dirty="0"/>
              <a:t>Methodology</a:t>
            </a:r>
            <a:endParaRPr lang="en-US" dirty="0"/>
          </a:p>
        </p:txBody>
      </p:sp>
      <p:cxnSp>
        <p:nvCxnSpPr>
          <p:cNvPr id="11" name="Straight Connector 10">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058A3E25-6D67-4F95-A05E-8393EEC698F7}"/>
              </a:ext>
            </a:extLst>
          </p:cNvPr>
          <p:cNvGraphicFramePr>
            <a:graphicFrameLocks noGrp="1"/>
          </p:cNvGraphicFramePr>
          <p:nvPr>
            <p:ph idx="1"/>
            <p:extLst>
              <p:ext uri="{D42A27DB-BD31-4B8C-83A1-F6EECF244321}">
                <p14:modId xmlns:p14="http://schemas.microsoft.com/office/powerpoint/2010/main" val="229079666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912122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D1179-6126-442B-82F4-9DE1FFFEE4A6}"/>
              </a:ext>
            </a:extLst>
          </p:cNvPr>
          <p:cNvSpPr>
            <a:spLocks noGrp="1"/>
          </p:cNvSpPr>
          <p:nvPr>
            <p:ph type="title"/>
          </p:nvPr>
        </p:nvSpPr>
        <p:spPr/>
        <p:txBody>
          <a:bodyPr/>
          <a:lstStyle/>
          <a:p>
            <a:r>
              <a:rPr lang="en-US" dirty="0"/>
              <a:t>Analysis</a:t>
            </a:r>
          </a:p>
        </p:txBody>
      </p:sp>
      <p:sp>
        <p:nvSpPr>
          <p:cNvPr id="4" name="Content Placeholder 3">
            <a:extLst>
              <a:ext uri="{FF2B5EF4-FFF2-40B4-BE49-F238E27FC236}">
                <a16:creationId xmlns:a16="http://schemas.microsoft.com/office/drawing/2014/main" id="{F4B487E6-229F-41B5-A309-1FEF3C23461C}"/>
              </a:ext>
            </a:extLst>
          </p:cNvPr>
          <p:cNvSpPr>
            <a:spLocks noGrp="1"/>
          </p:cNvSpPr>
          <p:nvPr>
            <p:ph idx="1"/>
          </p:nvPr>
        </p:nvSpPr>
        <p:spPr/>
        <p:txBody>
          <a:bodyPr/>
          <a:lstStyle/>
          <a:p>
            <a:r>
              <a:rPr lang="en-US" dirty="0"/>
              <a:t>Refer to notebook for the detailed analysis</a:t>
            </a:r>
          </a:p>
          <a:p>
            <a:endParaRPr lang="en-US" dirty="0"/>
          </a:p>
        </p:txBody>
      </p:sp>
      <p:pic>
        <p:nvPicPr>
          <p:cNvPr id="4100" name="Picture 4" descr="Jupyter Notebook for Beginners Tutorial — Dataquest">
            <a:extLst>
              <a:ext uri="{FF2B5EF4-FFF2-40B4-BE49-F238E27FC236}">
                <a16:creationId xmlns:a16="http://schemas.microsoft.com/office/drawing/2014/main" id="{FA611D35-DEA0-49C5-9A1E-4295DC1F25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4770" y="2582526"/>
            <a:ext cx="7041233" cy="3487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157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C7C3-9035-414B-BDAA-D973B28A1AF1}"/>
              </a:ext>
            </a:extLst>
          </p:cNvPr>
          <p:cNvSpPr>
            <a:spLocks noGrp="1"/>
          </p:cNvSpPr>
          <p:nvPr>
            <p:ph type="title"/>
          </p:nvPr>
        </p:nvSpPr>
        <p:spPr/>
        <p:txBody>
          <a:bodyPr/>
          <a:lstStyle/>
          <a:p>
            <a:r>
              <a:rPr lang="en-US"/>
              <a:t>Result</a:t>
            </a:r>
            <a:endParaRPr lang="en-US" dirty="0"/>
          </a:p>
        </p:txBody>
      </p:sp>
      <p:pic>
        <p:nvPicPr>
          <p:cNvPr id="2050" name="Picture 2">
            <a:extLst>
              <a:ext uri="{FF2B5EF4-FFF2-40B4-BE49-F238E27FC236}">
                <a16:creationId xmlns:a16="http://schemas.microsoft.com/office/drawing/2014/main" id="{9E30B1C0-4623-478C-885A-986D80DEE9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5572" y="2136098"/>
            <a:ext cx="10000108" cy="32592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FAB7C74-3455-4164-B71F-892E9CAA13F5}"/>
              </a:ext>
            </a:extLst>
          </p:cNvPr>
          <p:cNvSpPr txBox="1"/>
          <p:nvPr/>
        </p:nvSpPr>
        <p:spPr>
          <a:xfrm>
            <a:off x="975689" y="5794130"/>
            <a:ext cx="10574232" cy="400110"/>
          </a:xfrm>
          <a:prstGeom prst="rect">
            <a:avLst/>
          </a:prstGeom>
          <a:noFill/>
        </p:spPr>
        <p:txBody>
          <a:bodyPr wrap="square" rtlCol="0">
            <a:spAutoFit/>
          </a:bodyPr>
          <a:lstStyle/>
          <a:p>
            <a:r>
              <a:rPr lang="en-US" sz="2000" b="1" dirty="0"/>
              <a:t>From the chart above, we can see the 3 good places are Chinatown, Central Harlem and Chelsea</a:t>
            </a:r>
          </a:p>
        </p:txBody>
      </p:sp>
    </p:spTree>
    <p:extLst>
      <p:ext uri="{BB962C8B-B14F-4D97-AF65-F5344CB8AC3E}">
        <p14:creationId xmlns:p14="http://schemas.microsoft.com/office/powerpoint/2010/main" val="1408440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2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A6392F8-C453-4EF2-9334-640AA3DD17B8}"/>
              </a:ext>
            </a:extLst>
          </p:cNvPr>
          <p:cNvSpPr>
            <a:spLocks noGrp="1"/>
          </p:cNvSpPr>
          <p:nvPr>
            <p:ph type="title"/>
          </p:nvPr>
        </p:nvSpPr>
        <p:spPr>
          <a:xfrm>
            <a:off x="492369" y="605896"/>
            <a:ext cx="3642309" cy="5646208"/>
          </a:xfrm>
        </p:spPr>
        <p:txBody>
          <a:bodyPr anchor="ctr">
            <a:normAutofit/>
          </a:bodyPr>
          <a:lstStyle/>
          <a:p>
            <a:r>
              <a:rPr lang="en-US" sz="4400" b="1">
                <a:solidFill>
                  <a:srgbClr val="FFFFFF"/>
                </a:solidFill>
              </a:rPr>
              <a:t>Discussion and Observations</a:t>
            </a:r>
            <a:endParaRPr lang="en-US" sz="4400">
              <a:solidFill>
                <a:srgbClr val="FFFFFF"/>
              </a:solidFill>
            </a:endParaRPr>
          </a:p>
        </p:txBody>
      </p:sp>
      <p:sp>
        <p:nvSpPr>
          <p:cNvPr id="3" name="Content Placeholder 2">
            <a:extLst>
              <a:ext uri="{FF2B5EF4-FFF2-40B4-BE49-F238E27FC236}">
                <a16:creationId xmlns:a16="http://schemas.microsoft.com/office/drawing/2014/main" id="{43A318A5-C2B2-4930-9B09-D51A66756DDC}"/>
              </a:ext>
            </a:extLst>
          </p:cNvPr>
          <p:cNvSpPr>
            <a:spLocks noGrp="1"/>
          </p:cNvSpPr>
          <p:nvPr>
            <p:ph idx="1"/>
          </p:nvPr>
        </p:nvSpPr>
        <p:spPr>
          <a:xfrm>
            <a:off x="5231958" y="605896"/>
            <a:ext cx="5923721" cy="5646208"/>
          </a:xfrm>
        </p:spPr>
        <p:txBody>
          <a:bodyPr anchor="ctr">
            <a:normAutofit/>
          </a:bodyPr>
          <a:lstStyle/>
          <a:p>
            <a:r>
              <a:rPr lang="en-US" sz="2400"/>
              <a:t>I think it's not a surprise that Chinatown is the top one since our criteria is Chinese restaurant. Central Harlem and Chelsea was selected due to "Market" criteria that client is also interested in. Without data, there are so many choices. We have narrowed the search area down significantly from multiple potential districts to 3 that should suit the client's restaurant business.</a:t>
            </a:r>
          </a:p>
        </p:txBody>
      </p:sp>
    </p:spTree>
    <p:extLst>
      <p:ext uri="{BB962C8B-B14F-4D97-AF65-F5344CB8AC3E}">
        <p14:creationId xmlns:p14="http://schemas.microsoft.com/office/powerpoint/2010/main" val="3739155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2028DE-27B5-46BF-B08A-4DABAA20BDDD}"/>
              </a:ext>
            </a:extLst>
          </p:cNvPr>
          <p:cNvSpPr>
            <a:spLocks noGrp="1"/>
          </p:cNvSpPr>
          <p:nvPr>
            <p:ph type="title"/>
          </p:nvPr>
        </p:nvSpPr>
        <p:spPr>
          <a:xfrm>
            <a:off x="5172074" y="286603"/>
            <a:ext cx="5983605" cy="1450757"/>
          </a:xfrm>
        </p:spPr>
        <p:txBody>
          <a:bodyPr>
            <a:normAutofit/>
          </a:bodyPr>
          <a:lstStyle/>
          <a:p>
            <a:r>
              <a:rPr lang="en-US" b="1"/>
              <a:t>Conclusion</a:t>
            </a:r>
            <a:endParaRPr lang="en-US"/>
          </a:p>
        </p:txBody>
      </p:sp>
      <p:pic>
        <p:nvPicPr>
          <p:cNvPr id="3074" name="Picture 2" descr="33 Best Thank You Images Pics images | Thank you images, Thank you ...">
            <a:extLst>
              <a:ext uri="{FF2B5EF4-FFF2-40B4-BE49-F238E27FC236}">
                <a16:creationId xmlns:a16="http://schemas.microsoft.com/office/drawing/2014/main" id="{73769E03-4D11-4C63-BD21-12328EA9CE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812" r="12633"/>
          <a:stretch/>
        </p:blipFill>
        <p:spPr bwMode="auto">
          <a:xfrm>
            <a:off x="20" y="10"/>
            <a:ext cx="4580077" cy="6400784"/>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6F1BE38C-F8C3-46EF-B9C3-B42D821A9740}"/>
              </a:ext>
            </a:extLst>
          </p:cNvPr>
          <p:cNvSpPr>
            <a:spLocks noGrp="1"/>
          </p:cNvSpPr>
          <p:nvPr>
            <p:ph idx="1"/>
          </p:nvPr>
        </p:nvSpPr>
        <p:spPr>
          <a:xfrm>
            <a:off x="5172074" y="2108201"/>
            <a:ext cx="5983606" cy="3760891"/>
          </a:xfrm>
        </p:spPr>
        <p:txBody>
          <a:bodyPr>
            <a:normAutofit/>
          </a:bodyPr>
          <a:lstStyle/>
          <a:p>
            <a:r>
              <a:rPr lang="en-US" dirty="0"/>
              <a:t>This project shows us the power of data analysis to resolve a real scenario that has impacting marketing industry. There are many different method and different data source to resolve same question, which require us to explore and learn more. Therefore, we should keep learning new technology.</a:t>
            </a:r>
          </a:p>
          <a:p>
            <a:r>
              <a:rPr lang="en-US" dirty="0"/>
              <a:t>Thanks you for watching!</a:t>
            </a:r>
          </a:p>
        </p:txBody>
      </p:sp>
      <p:sp>
        <p:nvSpPr>
          <p:cNvPr id="75" name="Rectangle 74">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67619123"/>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478</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Georgia Pro Cond Light</vt:lpstr>
      <vt:lpstr>Speak Pro</vt:lpstr>
      <vt:lpstr>RetrospectVTI</vt:lpstr>
      <vt:lpstr>The Battle of Neighborhoods</vt:lpstr>
      <vt:lpstr>Introduction/Business Problem</vt:lpstr>
      <vt:lpstr>Data</vt:lpstr>
      <vt:lpstr>Methodology</vt:lpstr>
      <vt:lpstr>Analysis</vt:lpstr>
      <vt:lpstr>Result</vt:lpstr>
      <vt:lpstr>Discussion and Observations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2020-05-20T20:02:51Z</dcterms:created>
  <dcterms:modified xsi:type="dcterms:W3CDTF">2020-05-20T20:09:11Z</dcterms:modified>
</cp:coreProperties>
</file>