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Lst>
  <p:sldSz cy="5143500" cx="9144000"/>
  <p:notesSz cx="6858000" cy="9144000"/>
  <p:embeddedFontLst>
    <p:embeddedFont>
      <p:font typeface="Droid Sans"/>
      <p:regular r:id="rId61"/>
      <p:bold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DroidSans-bold.fntdata"/><Relationship Id="rId61" Type="http://schemas.openxmlformats.org/officeDocument/2006/relationships/font" Target="fonts/DroidSans-regular.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GN is a meta build system that generates files for Ninja.</a:t>
            </a:r>
          </a:p>
          <a:p>
            <a:pPr lvl="0" rtl="0">
              <a:spcBef>
                <a:spcPts val="0"/>
              </a:spcBef>
              <a:buNone/>
            </a:pPr>
            <a:r>
              <a:t/>
            </a:r>
            <a:endParaRPr/>
          </a:p>
          <a:p>
            <a:pPr lvl="0" rtl="0">
              <a:spcBef>
                <a:spcPts val="0"/>
              </a:spcBef>
              <a:buNone/>
            </a:pPr>
            <a:r>
              <a:rPr lang="en"/>
              <a:t>The goal of this talk is to touch briefly on most topics so you can go back and find them when you need to use them.</a:t>
            </a:r>
          </a:p>
          <a:p>
            <a:pPr lvl="0" rtl="0">
              <a:spcBef>
                <a:spcPts val="0"/>
              </a:spcBef>
              <a:buNone/>
            </a:pPr>
            <a:r>
              <a:t/>
            </a:r>
            <a:endParaRPr/>
          </a:p>
          <a:p>
            <a:pPr lvl="0">
              <a:spcBef>
                <a:spcPts val="0"/>
              </a:spcBef>
              <a:buNone/>
            </a:pPr>
            <a:r>
              <a:rPr lang="en"/>
              <a:t>The name is supposed to be unique and easy to type. To set a high bar, we also had the requirement that it not also be an ethnic slur. Lack of creativity left us with “generate Ninja”.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 don’t want to support all build uses forever, so put everything I could think of in the built-in help.</a:t>
            </a:r>
          </a:p>
          <a:p>
            <a:pPr lvl="0" rtl="0">
              <a:spcBef>
                <a:spcPts val="0"/>
              </a:spcBef>
              <a:buNone/>
            </a:pPr>
            <a:r>
              <a:t/>
            </a:r>
            <a:endParaRPr/>
          </a:p>
          <a:p>
            <a:pPr lvl="0" rtl="0">
              <a:spcBef>
                <a:spcPts val="0"/>
              </a:spcBef>
              <a:buNone/>
            </a:pPr>
            <a:r>
              <a:rPr lang="en"/>
              <a:t>There are over 26K words of help. If you want everything in one file search the web for “gn reference”.</a:t>
            </a:r>
          </a:p>
          <a:p>
            <a:pPr lvl="0" rtl="0">
              <a:spcBef>
                <a:spcPts val="0"/>
              </a:spcBef>
              <a:buNone/>
            </a:pPr>
            <a:r>
              <a:t/>
            </a:r>
            <a:endParaRPr/>
          </a:p>
          <a:p>
            <a:pPr lvl="0">
              <a:spcBef>
                <a:spcPts val="0"/>
              </a:spcBef>
              <a:buNone/>
            </a:pPr>
            <a:r>
              <a:rPr lang="en"/>
              <a:t>Also search web for “chrome gn cookbook” for a GYP-&gt;GN conversion help.</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Configs hold flags, defines, include directories, etc., but NOT sources or dependencies.</a:t>
            </a:r>
          </a:p>
          <a:p>
            <a:pPr lvl="0" rtl="0">
              <a:spcBef>
                <a:spcPts val="0"/>
              </a:spcBef>
              <a:buNone/>
            </a:pPr>
            <a:r>
              <a:t/>
            </a:r>
            <a:endParaRPr/>
          </a:p>
          <a:p>
            <a:pPr lvl="0">
              <a:spcBef>
                <a:spcPts val="0"/>
              </a:spcBef>
              <a:buNone/>
            </a:pPr>
            <a:r>
              <a:rPr lang="en"/>
              <a:t>A config can only be added or removed as a group, and the flags from all configs are appended. You can’t remove individual flags except by removing the entire config.</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public_configs apply the settings from a config both to the current target and targets that depend on it.</a:t>
            </a:r>
          </a:p>
          <a:p>
            <a:pPr lvl="0" rtl="0">
              <a:spcBef>
                <a:spcPts val="0"/>
              </a:spcBef>
              <a:buNone/>
            </a:pPr>
            <a:r>
              <a:t/>
            </a:r>
            <a:endParaRPr/>
          </a:p>
          <a:p>
            <a:pPr lvl="0">
              <a:spcBef>
                <a:spcPts val="0"/>
              </a:spcBef>
              <a:buNone/>
            </a:pPr>
            <a:r>
              <a:rPr lang="en"/>
              <a:t>In this case, ICU may require additional include directories for its headers to work. All targets that depend on ICU will need to get this include directory.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public_configs forward a dependency’s public configs up the dependency chain. This will expose public_configs from the previous slide.</a:t>
            </a:r>
          </a:p>
          <a:p>
            <a:pPr lvl="0" rtl="0">
              <a:spcBef>
                <a:spcPts val="0"/>
              </a:spcBef>
              <a:buNone/>
            </a:pPr>
            <a:r>
              <a:t/>
            </a:r>
            <a:endParaRPr/>
          </a:p>
          <a:p>
            <a:pPr lvl="0">
              <a:spcBef>
                <a:spcPts val="0"/>
              </a:spcBef>
              <a:buNone/>
            </a:pPr>
            <a:r>
              <a:rPr lang="en"/>
              <a:t>Use this when something is a “logical subcomponent” or when you expose a dependency in your headers to targets that depend on you. In this case, i18n_utils exposes ICU in its API, so targets that depend in i18n_utils also need to be able to use ICU headers and everything that entails.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Some tests need data files at runtime, or targets may need to be built (like the NaCl runtime) that just need to be there when a target is built, and aren’t required by any build steps.</a:t>
            </a:r>
          </a:p>
          <a:p>
            <a:pPr lvl="0" rtl="0">
              <a:spcBef>
                <a:spcPts val="0"/>
              </a:spcBef>
              <a:buNone/>
            </a:pPr>
            <a:r>
              <a:t/>
            </a:r>
            <a:endParaRPr/>
          </a:p>
          <a:p>
            <a:pPr lvl="0" rtl="0">
              <a:spcBef>
                <a:spcPts val="0"/>
              </a:spcBef>
              <a:buNone/>
            </a:pPr>
            <a:r>
              <a:rPr lang="en"/>
              <a:t>These data and data_deps feed into the isolate system for automatic swarming. When your test is distributed, the data files and deps will automatically get distributed.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Sometimes you will get errors about dependencies and need to debug things.</a:t>
            </a:r>
          </a:p>
          <a:p>
            <a:pPr lvl="0" rtl="0">
              <a:spcBef>
                <a:spcPts val="0"/>
              </a:spcBef>
              <a:buNone/>
            </a:pPr>
            <a:r>
              <a:t/>
            </a:r>
            <a:endParaRPr/>
          </a:p>
          <a:p>
            <a:pPr lvl="0" rtl="0">
              <a:spcBef>
                <a:spcPts val="0"/>
              </a:spcBef>
              <a:buNone/>
            </a:pPr>
            <a:r>
              <a:rPr lang="en"/>
              <a:t>“gn desc” will print all the information about a given target. If you only want one thing (e.g. the dependencies) you can append that to the command line.</a:t>
            </a:r>
          </a:p>
          <a:p>
            <a:pPr lvl="0" rtl="0">
              <a:spcBef>
                <a:spcPts val="0"/>
              </a:spcBef>
              <a:buNone/>
            </a:pPr>
            <a:r>
              <a:t/>
            </a:r>
            <a:endParaRPr/>
          </a:p>
          <a:p>
            <a:pPr lvl="0" rtl="0">
              <a:spcBef>
                <a:spcPts val="0"/>
              </a:spcBef>
              <a:buNone/>
            </a:pPr>
            <a:r>
              <a:rPr lang="en"/>
              <a:t>You have to specify the output directory for all interrogation commands because the flags and even the available targets will vary depending on the build configuration (for example, an Android build and a desktop Linux build).</a:t>
            </a:r>
          </a:p>
          <a:p>
            <a:pPr lvl="0" rtl="0">
              <a:spcBef>
                <a:spcPts val="0"/>
              </a:spcBef>
              <a:buNone/>
            </a:pPr>
            <a:r>
              <a:t/>
            </a:r>
            <a:endParaRPr/>
          </a:p>
          <a:p>
            <a:pPr lvl="0">
              <a:spcBef>
                <a:spcPts val="0"/>
              </a:spcBef>
              <a:buNone/>
            </a:pPr>
            <a:r>
              <a:rPr lang="en"/>
              <a:t>Using the --tree flag will cause any dependencies to be printed in tree form as illustrated here.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As we did for deps, use “gn desc” to see flags, defines, include dirs, etc that apply to a target.</a:t>
            </a:r>
          </a:p>
          <a:p>
            <a:pPr lvl="0" rtl="0">
              <a:spcBef>
                <a:spcPts val="0"/>
              </a:spcBef>
              <a:buNone/>
            </a:pPr>
            <a:r>
              <a:t/>
            </a:r>
            <a:endParaRPr/>
          </a:p>
          <a:p>
            <a:pPr lvl="0">
              <a:spcBef>
                <a:spcPts val="0"/>
              </a:spcBef>
              <a:buNone/>
            </a:pPr>
            <a:r>
              <a:rPr lang="en"/>
              <a:t>Use --blame to see how that flag got there.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What if you don’t even know what targets to ask for?</a:t>
            </a:r>
          </a:p>
          <a:p>
            <a:pPr lvl="0" rtl="0">
              <a:spcBef>
                <a:spcPts val="0"/>
              </a:spcBef>
              <a:buNone/>
            </a:pPr>
            <a:r>
              <a:t/>
            </a:r>
            <a:endParaRPr/>
          </a:p>
          <a:p>
            <a:pPr lvl="0" rtl="0">
              <a:spcBef>
                <a:spcPts val="0"/>
              </a:spcBef>
              <a:buNone/>
            </a:pPr>
            <a:r>
              <a:rPr lang="en"/>
              <a:t>“gn ls” lists targets. It supports some limited pattern matching, and also supports filtering by type.</a:t>
            </a:r>
          </a:p>
          <a:p>
            <a:pPr lvl="0" rtl="0">
              <a:spcBef>
                <a:spcPts val="0"/>
              </a:spcBef>
              <a:buNone/>
            </a:pPr>
            <a:r>
              <a:t/>
            </a:r>
            <a:endParaRPr/>
          </a:p>
          <a:p>
            <a:pPr lvl="0">
              <a:spcBef>
                <a:spcPts val="0"/>
              </a:spcBef>
              <a:buNone/>
            </a:pPr>
            <a:r>
              <a:rPr lang="en"/>
              <a:t>Advanced: “List all unique BUILD.gn files containing test executables under base” and then pipe them through xargs to edit them.</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You can use “gn path” to find dependency paths between targets. You can answer why something depends on something else, or where a public dependency path is broken.</a:t>
            </a:r>
          </a:p>
          <a:p>
            <a:pPr lvl="0" rtl="0">
              <a:spcBef>
                <a:spcPts val="0"/>
              </a:spcBef>
              <a:buNone/>
            </a:pPr>
            <a:r>
              <a:t/>
            </a:r>
            <a:endParaRPr/>
          </a:p>
          <a:p>
            <a:pPr lvl="0" rtl="0">
              <a:spcBef>
                <a:spcPts val="0"/>
              </a:spcBef>
              <a:buNone/>
            </a:pPr>
            <a:r>
              <a:rPr lang="en"/>
              <a:t>Public dependencies, in addition to forwarding configs, also forward the ability to include headers.</a:t>
            </a:r>
          </a:p>
          <a:p>
            <a:pPr lvl="0" rtl="0">
              <a:spcBef>
                <a:spcPts val="0"/>
              </a:spcBef>
              <a:buNone/>
            </a:pPr>
            <a:r>
              <a:t/>
            </a:r>
            <a:endParaRPr/>
          </a:p>
          <a:p>
            <a:pPr lvl="0" rtl="0">
              <a:spcBef>
                <a:spcPts val="0"/>
              </a:spcBef>
              <a:buNone/>
            </a:pPr>
            <a:r>
              <a:rPr lang="en"/>
              <a:t>In this case, you can see there are no public paths because //cc depends privately on //cc/base. So content/browser can’t use cc/base’s headers. If a file in content/browser includes a file from //cc/base, “gn check” will throw an error. You’ll either need to add an explicit dependency or make the private dependency public.</a:t>
            </a:r>
          </a:p>
          <a:p>
            <a:pPr lvl="0" rtl="0">
              <a:spcBef>
                <a:spcPts val="0"/>
              </a:spcBef>
              <a:buNone/>
            </a:pPr>
            <a:r>
              <a:t/>
            </a:r>
            <a:endParaRPr/>
          </a:p>
          <a:p>
            <a:pPr lvl="0">
              <a:spcBef>
                <a:spcPts val="0"/>
              </a:spcBef>
              <a:buNone/>
            </a:pPr>
            <a:r>
              <a:rPr lang="en"/>
              <a:t>Use --all to see all of them. Watch out, there are too many paths between chrome and base to hold in memory!</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“gn refs” can find what depends on something.</a:t>
            </a:r>
          </a:p>
          <a:p>
            <a:pPr lvl="0" rtl="0">
              <a:spcBef>
                <a:spcPts val="0"/>
              </a:spcBef>
              <a:buNone/>
            </a:pPr>
            <a:r>
              <a:t/>
            </a:r>
            <a:endParaRPr/>
          </a:p>
          <a:p>
            <a:pPr indent="-228600" lvl="0" marL="457200" rtl="0">
              <a:spcBef>
                <a:spcPts val="0"/>
              </a:spcBef>
              <a:buChar char="-"/>
            </a:pPr>
            <a:r>
              <a:rPr lang="en"/>
              <a:t>In the first example, it returns which targets depend on the //cc target.</a:t>
            </a:r>
          </a:p>
          <a:p>
            <a:pPr lvl="0" rtl="0">
              <a:spcBef>
                <a:spcPts val="0"/>
              </a:spcBef>
              <a:buNone/>
            </a:pPr>
            <a:r>
              <a:t/>
            </a:r>
            <a:endParaRPr/>
          </a:p>
          <a:p>
            <a:pPr indent="-228600" lvl="0" marL="457200" rtl="0">
              <a:spcBef>
                <a:spcPts val="0"/>
              </a:spcBef>
              <a:buChar char="-"/>
            </a:pPr>
            <a:r>
              <a:rPr lang="en"/>
              <a:t>In the second example, it computes a *reverse* dependency tree starting from //cc</a:t>
            </a:r>
          </a:p>
          <a:p>
            <a:pPr lvl="0" rtl="0">
              <a:spcBef>
                <a:spcPts val="0"/>
              </a:spcBef>
              <a:buNone/>
            </a:pPr>
            <a:r>
              <a:t/>
            </a:r>
            <a:endParaRPr/>
          </a:p>
          <a:p>
            <a:pPr indent="-228600" lvl="0" marL="457200" rtl="0">
              <a:spcBef>
                <a:spcPts val="0"/>
              </a:spcBef>
              <a:buChar char="-"/>
            </a:pPr>
            <a:r>
              <a:rPr lang="en"/>
              <a:t>In the third example it shows passing a source file name. GN will find the target or targets that list that file in the sources.</a:t>
            </a:r>
          </a:p>
          <a:p>
            <a:pPr lvl="0" rtl="0">
              <a:spcBef>
                <a:spcPts val="0"/>
              </a:spcBef>
              <a:buNone/>
            </a:pPr>
            <a:r>
              <a:t/>
            </a:r>
            <a:endParaRPr/>
          </a:p>
          <a:p>
            <a:pPr lvl="0" rtl="0">
              <a:spcBef>
                <a:spcPts val="0"/>
              </a:spcBef>
              <a:buNone/>
            </a:pPr>
            <a:r>
              <a:rPr lang="en"/>
              <a:t>“gn refs” powers analyze on the bots!</a:t>
            </a:r>
          </a:p>
          <a:p>
            <a:pPr lvl="0" rtl="0">
              <a:spcBef>
                <a:spcPts val="0"/>
              </a:spcBef>
              <a:buNone/>
            </a:pPr>
            <a:r>
              <a:t/>
            </a:r>
            <a:endParaRPr/>
          </a:p>
          <a:p>
            <a:pPr lvl="0" rtl="0">
              <a:spcBef>
                <a:spcPts val="0"/>
              </a:spcBef>
              <a:buNone/>
            </a:pPr>
            <a:r>
              <a:rPr lang="en"/>
              <a:t>Advanced: Display the executable file names of all tests affected by a change to the given set of files..</a:t>
            </a:r>
          </a:p>
          <a:p>
            <a:pPr lvl="0" rtl="0">
              <a:spcBef>
                <a:spcPts val="0"/>
              </a:spcBef>
              <a:buNone/>
            </a:pPr>
            <a:r>
              <a:t/>
            </a:r>
            <a:endParaRPr/>
          </a:p>
          <a:p>
            <a:pPr lvl="0">
              <a:spcBef>
                <a:spcPts val="0"/>
              </a:spcBef>
              <a:buNone/>
            </a:pPr>
            <a:r>
              <a:rPr lang="en"/>
              <a:t>Super advanced: Pipe this result through xargs to compile and run all tests you may have affected!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Chrome started Windows-only and we used Visual Studio project files checked into the repository.</a:t>
            </a:r>
          </a:p>
          <a:p>
            <a:pPr lvl="0" rtl="0">
              <a:spcBef>
                <a:spcPts val="0"/>
              </a:spcBef>
              <a:buNone/>
            </a:pPr>
            <a:r>
              <a:t/>
            </a:r>
            <a:endParaRPr/>
          </a:p>
          <a:p>
            <a:pPr lvl="0" rtl="0">
              <a:spcBef>
                <a:spcPts val="0"/>
              </a:spcBef>
              <a:buNone/>
            </a:pPr>
            <a:r>
              <a:rPr lang="en"/>
              <a:t>When we added Mac support, we knew we didn’t want two systems, and wanted to keep full Visual Studio project fidelity. So GYP was designed to produce native projects and had simple capabilities for conditions.</a:t>
            </a:r>
          </a:p>
          <a:p>
            <a:pPr lvl="0" rtl="0">
              <a:spcBef>
                <a:spcPts val="0"/>
              </a:spcBef>
              <a:buNone/>
            </a:pPr>
            <a:r>
              <a:t/>
            </a:r>
            <a:endParaRPr/>
          </a:p>
          <a:p>
            <a:pPr lvl="0">
              <a:spcBef>
                <a:spcPts val="0"/>
              </a:spcBef>
              <a:buNone/>
            </a:pPr>
            <a:r>
              <a:rPr lang="en"/>
              <a:t>The complexity of the build we have is almost 2 orders of magnitude higher than when we added GYP. At the same time, almost everybody uses Ninja to build for performance. So at the same time GYP is not scaling, we have the opportunity to make simplifying assumptions about how the build can be expressed.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In GYP, Chrome would typically put many files in few targets, leading to giant targets like chrome_browser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Make a directory structure that reflects your code components and subcomponents, and put BUILD files in each directory. Small focused targets are good!</a:t>
            </a:r>
          </a:p>
          <a:p>
            <a:pPr lvl="0" rtl="0">
              <a:spcBef>
                <a:spcPts val="0"/>
              </a:spcBef>
              <a:buNone/>
            </a:pPr>
            <a:r>
              <a:t/>
            </a:r>
            <a:endParaRPr/>
          </a:p>
          <a:p>
            <a:pPr lvl="0" rtl="0">
              <a:spcBef>
                <a:spcPts val="0"/>
              </a:spcBef>
              <a:buNone/>
            </a:pPr>
            <a:r>
              <a:rPr lang="en"/>
              <a:t>“gn check” will validate your code usage matches your build structure.</a:t>
            </a:r>
          </a:p>
          <a:p>
            <a:pPr lvl="0" rtl="0">
              <a:spcBef>
                <a:spcPts val="0"/>
              </a:spcBef>
              <a:buNone/>
            </a:pPr>
            <a:r>
              <a:t/>
            </a:r>
            <a:endParaRPr/>
          </a:p>
          <a:p>
            <a:pPr lvl="0">
              <a:spcBef>
                <a:spcPts val="0"/>
              </a:spcBef>
              <a:buNone/>
            </a:pPr>
            <a:r>
              <a:rPr lang="en"/>
              <a:t>Restrict usage as much as possible. How? Read 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On a large team, you need to build walls around your code to ensure proper usage. Like defensive programming, practice a defensive build!</a:t>
            </a:r>
          </a:p>
          <a:p>
            <a:pPr lvl="0" rtl="0">
              <a:spcBef>
                <a:spcPts val="0"/>
              </a:spcBef>
              <a:buNone/>
            </a:pPr>
            <a:r>
              <a:t/>
            </a:r>
            <a:endParaRPr/>
          </a:p>
          <a:p>
            <a:pPr lvl="0" rtl="0">
              <a:spcBef>
                <a:spcPts val="0"/>
              </a:spcBef>
              <a:buNone/>
            </a:pPr>
            <a:r>
              <a:rPr lang="en"/>
              <a:t>GN can do a lot of automated enforcement. Much of this is not used today because things were not designed with this in mind.</a:t>
            </a:r>
          </a:p>
          <a:p>
            <a:pPr lvl="0" rtl="0">
              <a:spcBef>
                <a:spcPts val="0"/>
              </a:spcBef>
              <a:buNone/>
            </a:pPr>
            <a:r>
              <a:t/>
            </a:r>
            <a:endParaRPr/>
          </a:p>
          <a:p>
            <a:pPr lvl="0">
              <a:spcBef>
                <a:spcPts val="0"/>
              </a:spcBef>
              <a:buNone/>
            </a:pPr>
            <a:r>
              <a:rPr lang="en"/>
              <a:t>If you’re designing a new component, code with things like public/private headers in mind!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Running “gn check” will open the source files, scan the includes, and validate that they match the dependency graph. Sort of like checkdeps does currently in Chrome.</a:t>
            </a:r>
          </a:p>
          <a:p>
            <a:pPr lvl="0" rtl="0">
              <a:spcBef>
                <a:spcPts val="0"/>
              </a:spcBef>
              <a:buNone/>
            </a:pPr>
            <a:r>
              <a:t/>
            </a:r>
            <a:endParaRPr/>
          </a:p>
          <a:p>
            <a:pPr lvl="0" rtl="0">
              <a:spcBef>
                <a:spcPts val="0"/>
              </a:spcBef>
              <a:buNone/>
            </a:pPr>
            <a:r>
              <a:rPr lang="en"/>
              <a:t>In this case, it flagged that base is depending on a header from sql, but there is no corresponding dependency.</a:t>
            </a:r>
          </a:p>
          <a:p>
            <a:pPr lvl="0" rtl="0">
              <a:spcBef>
                <a:spcPts val="0"/>
              </a:spcBef>
              <a:buNone/>
            </a:pPr>
            <a:r>
              <a:t/>
            </a:r>
            <a:endParaRPr/>
          </a:p>
          <a:p>
            <a:pPr lvl="0">
              <a:spcBef>
                <a:spcPts val="0"/>
              </a:spcBef>
              <a:buNone/>
            </a:pPr>
            <a:r>
              <a:rPr lang="en"/>
              <a:t>Checking headers is currently enabled for 60% of the Chrome source tree (whitelisted in the .gn file).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What about the default flags, how do those get set? Let’s look at the overall flow:</a:t>
            </a:r>
          </a:p>
          <a:p>
            <a:pPr lvl="0" rtl="0">
              <a:spcBef>
                <a:spcPts val="0"/>
              </a:spcBef>
              <a:buNone/>
            </a:pPr>
            <a:r>
              <a:t/>
            </a:r>
            <a:endParaRPr/>
          </a:p>
          <a:p>
            <a:pPr lvl="0" rtl="0">
              <a:spcBef>
                <a:spcPts val="0"/>
              </a:spcBef>
              <a:buNone/>
            </a:pPr>
            <a:r>
              <a:rPr lang="en"/>
              <a:t>First the build config file is loaded. The runtime environment resulting at the end of that is cloned and all other files are executed in a copy of that environment. This means that variables set in the BUILDCONFIG file are global and available to all build files implicitly.</a:t>
            </a:r>
          </a:p>
          <a:p>
            <a:pPr lvl="0" rtl="0">
              <a:spcBef>
                <a:spcPts val="0"/>
              </a:spcBef>
              <a:buNone/>
            </a:pPr>
            <a:r>
              <a:t/>
            </a:r>
            <a:endParaRPr/>
          </a:p>
          <a:p>
            <a:pPr lvl="0" rtl="0">
              <a:spcBef>
                <a:spcPts val="0"/>
              </a:spcBef>
              <a:buNone/>
            </a:pPr>
            <a:r>
              <a:rPr lang="en"/>
              <a:t>All BUILD files are run in parallel in an undefined order. This means a target can’t refer to anything else except by label (since it may not be loaded yet).</a:t>
            </a:r>
          </a:p>
          <a:p>
            <a:pPr lvl="0" rtl="0">
              <a:spcBef>
                <a:spcPts val="0"/>
              </a:spcBef>
              <a:buNone/>
            </a:pPr>
            <a:r>
              <a:t/>
            </a:r>
            <a:endParaRPr/>
          </a:p>
          <a:p>
            <a:pPr lvl="0" rtl="0">
              <a:spcBef>
                <a:spcPts val="0"/>
              </a:spcBef>
              <a:buClr>
                <a:schemeClr val="dk1"/>
              </a:buClr>
              <a:buSzPct val="100000"/>
              <a:buFont typeface="Arial"/>
              <a:buNone/>
            </a:pPr>
            <a:r>
              <a:t/>
            </a:r>
            <a:endParaRPr>
              <a:solidFill>
                <a:schemeClr val="dk1"/>
              </a:solidFill>
            </a:endParaRPr>
          </a:p>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BUILDCONFIG file sets a default list of configs that apply to each target type.</a:t>
            </a:r>
          </a:p>
          <a:p>
            <a:pPr lvl="0" rtl="0">
              <a:spcBef>
                <a:spcPts val="0"/>
              </a:spcBef>
              <a:buNone/>
            </a:pPr>
            <a:r>
              <a:t/>
            </a:r>
            <a:endParaRPr/>
          </a:p>
          <a:p>
            <a:pPr lvl="0" rtl="0">
              <a:spcBef>
                <a:spcPts val="0"/>
              </a:spcBef>
              <a:buNone/>
            </a:pPr>
            <a:r>
              <a:rPr lang="en"/>
              <a:t>This pre-populates the “configs” variable for each target.</a:t>
            </a:r>
          </a:p>
          <a:p>
            <a:pPr lvl="0" rtl="0">
              <a:spcBef>
                <a:spcPts val="0"/>
              </a:spcBef>
              <a:buNone/>
            </a:pPr>
            <a:r>
              <a:t/>
            </a:r>
            <a:endParaRPr/>
          </a:p>
          <a:p>
            <a:pPr lvl="0">
              <a:spcBef>
                <a:spcPts val="0"/>
              </a:spcBef>
              <a:buNone/>
            </a:pPr>
            <a:r>
              <a:rPr lang="en"/>
              <a:t>Use the “print” function to see the state of a variable for debugging. It will just print the argument to the console when GN is run. This is the default config list for a Windows library.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Modifying the configs list is the only way to opt-out of the default configuration.</a:t>
            </a:r>
          </a:p>
          <a:p>
            <a:pPr lvl="0" rtl="0">
              <a:spcBef>
                <a:spcPts val="0"/>
              </a:spcBef>
              <a:buNone/>
            </a:pPr>
            <a:r>
              <a:t/>
            </a:r>
            <a:endParaRPr/>
          </a:p>
          <a:p>
            <a:pPr lvl="0" rtl="0">
              <a:spcBef>
                <a:spcPts val="0"/>
              </a:spcBef>
              <a:buNone/>
            </a:pPr>
            <a:r>
              <a:rPr lang="en"/>
              <a:t>You can’t say “don’t use cflag X” as you can in GYP. You have to remove an entire config.</a:t>
            </a:r>
          </a:p>
          <a:p>
            <a:pPr lvl="0" rtl="0">
              <a:spcBef>
                <a:spcPts val="0"/>
              </a:spcBef>
              <a:buNone/>
            </a:pPr>
            <a:r>
              <a:t/>
            </a:r>
            <a:endParaRPr/>
          </a:p>
          <a:p>
            <a:pPr lvl="0">
              <a:spcBef>
                <a:spcPts val="0"/>
              </a:spcBef>
              <a:buNone/>
            </a:pPr>
            <a:r>
              <a:rPr lang="en"/>
              <a:t>Here, we remove the set of warnings flags associated with “chromium-written code” and adds a set of warning flags for third party code.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Gn exposes “build args” that the user can pass to the build. These are like GYP_DEFINES in GYP.</a:t>
            </a:r>
          </a:p>
          <a:p>
            <a:pPr lvl="0" rtl="0">
              <a:spcBef>
                <a:spcPts val="0"/>
              </a:spcBef>
              <a:buNone/>
            </a:pPr>
            <a:r>
              <a:t/>
            </a:r>
            <a:endParaRPr/>
          </a:p>
          <a:p>
            <a:pPr lvl="0">
              <a:spcBef>
                <a:spcPts val="0"/>
              </a:spcBef>
              <a:buNone/>
            </a:pPr>
            <a:r>
              <a:rPr lang="en"/>
              <a:t>Variables in a declare_args block can be overridden. The value assigned in the declare_args will be the default value if the user does not override it.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You can set build args for a given output directory by running “gn args”</a:t>
            </a: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This will open an editor. The values specified here override the default values specified in the declare_args block.</a:t>
            </a:r>
          </a:p>
          <a:p>
            <a:pPr lvl="0" rtl="0">
              <a:spcBef>
                <a:spcPts val="0"/>
              </a:spcBef>
              <a:buNone/>
            </a:pPr>
            <a:r>
              <a:t/>
            </a:r>
            <a:endParaRPr/>
          </a:p>
          <a:p>
            <a:pPr lvl="0">
              <a:spcBef>
                <a:spcPts val="0"/>
              </a:spcBef>
              <a:buNone/>
            </a:pPr>
            <a:r>
              <a:rPr lang="en"/>
              <a:t>Since each build directory maintains the args separately, you can have many build directories with different configurations (or even platforms, like Linux/Android).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In GN you make a build directory yourself. You should only need to do this once, and then just use Ninja to compile from there.</a:t>
            </a:r>
          </a:p>
          <a:p>
            <a:pPr lvl="0" rtl="0">
              <a:spcBef>
                <a:spcPts val="0"/>
              </a:spcBef>
              <a:buNone/>
            </a:pPr>
            <a:r>
              <a:t/>
            </a:r>
            <a:endParaRPr/>
          </a:p>
          <a:p>
            <a:pPr lvl="0" rtl="0">
              <a:spcBef>
                <a:spcPts val="0"/>
              </a:spcBef>
              <a:buNone/>
            </a:pPr>
            <a:r>
              <a:rPr lang="en"/>
              <a:t>Ninja will automatically re-run GN when any build file has changed.</a:t>
            </a:r>
          </a:p>
          <a:p>
            <a:pPr lvl="0" rtl="0">
              <a:spcBef>
                <a:spcPts val="0"/>
              </a:spcBef>
              <a:buNone/>
            </a:pPr>
            <a:r>
              <a:t/>
            </a:r>
            <a:endParaRPr/>
          </a:p>
          <a:p>
            <a:pPr lvl="0">
              <a:spcBef>
                <a:spcPts val="0"/>
              </a:spcBef>
              <a:buNone/>
            </a:pPr>
            <a:r>
              <a:rPr lang="en"/>
              <a:t>Use “gn clean” to delete everything. Unlike Ninja clean (which just deletes intermediate files it knows about), “gn clean” deletes everything in the directory and puts back just enough to reconstitute it when you build.</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You can see all available build args, their default values, and their documentation using “args --list”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An imported file can have declare_args, or regular variables.</a:t>
            </a:r>
          </a:p>
          <a:p>
            <a:pPr lvl="0" rtl="0">
              <a:spcBef>
                <a:spcPts val="0"/>
              </a:spcBef>
              <a:buNone/>
            </a:pPr>
            <a:r>
              <a:t/>
            </a:r>
            <a:endParaRPr/>
          </a:p>
          <a:p>
            <a:pPr lvl="0">
              <a:spcBef>
                <a:spcPts val="0"/>
              </a:spcBef>
              <a:buNone/>
            </a:pPr>
            <a:r>
              <a:rPr lang="en"/>
              <a:t>In this case importing build.gni will introduce two variables into the current file: one is potentially overridden by the user, the other is constant.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You can write custom target types that expand to do custom things. Any time you have a script that’s called more than once, it’s a good idea to write a template to abstract the details of calling the script.</a:t>
            </a:r>
          </a:p>
          <a:p>
            <a:pPr lvl="0" rtl="0">
              <a:spcBef>
                <a:spcPts val="0"/>
              </a:spcBef>
              <a:buNone/>
            </a:pPr>
            <a:r>
              <a:t/>
            </a:r>
            <a:endParaRPr/>
          </a:p>
          <a:p>
            <a:pPr lvl="0" rtl="0">
              <a:spcBef>
                <a:spcPts val="0"/>
              </a:spcBef>
              <a:buNone/>
            </a:pPr>
            <a:r>
              <a:rPr lang="en"/>
              <a:t>Often you would implement the template in a .gni file so it can be used from many places.</a:t>
            </a:r>
          </a:p>
          <a:p>
            <a:pPr lvl="0" rtl="0">
              <a:spcBef>
                <a:spcPts val="0"/>
              </a:spcBef>
              <a:buNone/>
            </a:pPr>
            <a:r>
              <a:t/>
            </a:r>
            <a:endParaRPr/>
          </a:p>
          <a:p>
            <a:pPr lvl="0">
              <a:spcBef>
                <a:spcPts val="0"/>
              </a:spcBef>
              <a:buNone/>
            </a:pPr>
            <a:r>
              <a:rPr lang="en"/>
              <a:t>See “gn help template” or just look for examples in the build..</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Some details of writing actions…</a:t>
            </a:r>
          </a:p>
          <a:p>
            <a:pPr lvl="0" rtl="0">
              <a:spcBef>
                <a:spcPts val="0"/>
              </a:spcBef>
              <a:buNone/>
            </a:pPr>
            <a:r>
              <a:t/>
            </a:r>
            <a:endParaRPr/>
          </a:p>
          <a:p>
            <a:pPr lvl="0">
              <a:spcBef>
                <a:spcPts val="0"/>
              </a:spcBef>
              <a:buNone/>
            </a:pPr>
            <a:r>
              <a:rPr lang="en"/>
              <a:t>You can only write Python scripts.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Specify what the script takes as input and what it will produce.</a:t>
            </a:r>
          </a:p>
          <a:p>
            <a:pPr lvl="0" rtl="0">
              <a:spcBef>
                <a:spcPts val="0"/>
              </a:spcBef>
              <a:buNone/>
            </a:pPr>
            <a:r>
              <a:t/>
            </a:r>
            <a:endParaRPr/>
          </a:p>
          <a:p>
            <a:pPr lvl="0" rtl="0">
              <a:spcBef>
                <a:spcPts val="0"/>
              </a:spcBef>
              <a:buNone/>
            </a:pPr>
            <a:r>
              <a:rPr lang="en"/>
              <a:t>Ninja will use these files to compute whether the action is out-of-date.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GN will prevent you from writing output files to the source tree. You have to put it in the build directory somewhere.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How can you find out what to use for the output directory? GN help lists all built-in variables.</a:t>
            </a:r>
          </a:p>
          <a:p>
            <a:pPr lvl="0" rtl="0">
              <a:spcBef>
                <a:spcPts val="0"/>
              </a:spcBef>
              <a:buNone/>
            </a:pPr>
            <a:r>
              <a:t/>
            </a:r>
            <a:endParaRPr/>
          </a:p>
          <a:p>
            <a:pPr lvl="0" rtl="0">
              <a:spcBef>
                <a:spcPts val="0"/>
              </a:spcBef>
              <a:buNone/>
            </a:pPr>
            <a:r>
              <a:rPr lang="en"/>
              <a:t>You can see there are predefined variables for output (target_out_dir) and generated file directories (target_gen_dir) for the current target.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target_out_dir is one of a set of built-in variables that are based on the current source directory and the current target name.</a:t>
            </a: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Here, we compute our output file name by appending it to the output directory for this target.</a:t>
            </a: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This also shows a debugging example. You can use print() to output something to the console when GN executes it. In this case, we can see we made a nice file in the build directory.</a:t>
            </a:r>
          </a:p>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$-style string expansions clean up the syntax for some common operations. Especially file names are much easier to read with this syntax.</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This is probably the simplest possible BUILD file. It compiles two sources into a static library called “base”. This is inside a file called BUILD.gn.</a:t>
            </a:r>
          </a:p>
          <a:p>
            <a:pPr lvl="0" rtl="0">
              <a:spcBef>
                <a:spcPts val="0"/>
              </a:spcBef>
              <a:buNone/>
            </a:pPr>
            <a:r>
              <a:t/>
            </a:r>
            <a:endParaRPr/>
          </a:p>
          <a:p>
            <a:pPr lvl="0">
              <a:spcBef>
                <a:spcPts val="0"/>
              </a:spcBef>
              <a:buNone/>
            </a:pPr>
            <a:r>
              <a:rPr lang="en"/>
              <a:t>The overall syntax is inspired by Google’s “Blaze” internal build system (now open source as Bazel).</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GN doesn’t pass inputs or outputs to the script automatically. You have to specify 100% of what gets passed in the “args” variable.</a:t>
            </a:r>
          </a:p>
          <a:p>
            <a:pPr lvl="0" rtl="0">
              <a:spcBef>
                <a:spcPts val="0"/>
              </a:spcBef>
              <a:buNone/>
            </a:pPr>
            <a:r>
              <a:t/>
            </a:r>
            <a:endParaRPr/>
          </a:p>
          <a:p>
            <a:pPr lvl="0" rtl="0">
              <a:spcBef>
                <a:spcPts val="0"/>
              </a:spcBef>
              <a:buNone/>
            </a:pPr>
            <a:r>
              <a:rPr lang="en"/>
              <a:t>In this case, we use array notation to extract the first string of the inputs and outputs arrays to pass to the script.</a:t>
            </a:r>
          </a:p>
          <a:p>
            <a:pPr lvl="0" rtl="0">
              <a:spcBef>
                <a:spcPts val="0"/>
              </a:spcBef>
              <a:buNone/>
            </a:pPr>
            <a:r>
              <a:t/>
            </a:r>
            <a:endParaRPr/>
          </a:p>
          <a:p>
            <a:pPr lvl="0" rtl="0">
              <a:spcBef>
                <a:spcPts val="0"/>
              </a:spcBef>
              <a:buNone/>
            </a:pPr>
            <a:r>
              <a:rPr lang="en"/>
              <a:t>But in this example, the script can’t find the input file, and the output file is a GN-style “//” path which Python doesn’t even understand. What to do?</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rebase_path function converts its first file argument to be relative to the second argument.</a:t>
            </a:r>
          </a:p>
          <a:p>
            <a:pPr lvl="0" rtl="0">
              <a:spcBef>
                <a:spcPts val="0"/>
              </a:spcBef>
              <a:buNone/>
            </a:pPr>
            <a:r>
              <a:t/>
            </a:r>
            <a:endParaRPr/>
          </a:p>
          <a:p>
            <a:pPr lvl="0" rtl="0">
              <a:spcBef>
                <a:spcPts val="0"/>
              </a:spcBef>
              <a:buNone/>
            </a:pPr>
            <a:r>
              <a:rPr lang="en"/>
              <a:t>Normally you use rebase_path to make paths relative to the root_build_dir which is the working directory for all script invocations. This will be the build directory you passed to “gn gen”.</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action_foreach will generate many script calls, one for each element of the sources array.</a:t>
            </a:r>
          </a:p>
          <a:p>
            <a:pPr lvl="0" rtl="0">
              <a:spcBef>
                <a:spcPts val="0"/>
              </a:spcBef>
              <a:buNone/>
            </a:pPr>
            <a:r>
              <a:t/>
            </a:r>
            <a:endParaRPr/>
          </a:p>
          <a:p>
            <a:pPr lvl="0">
              <a:spcBef>
                <a:spcPts val="0"/>
              </a:spcBef>
              <a:buNone/>
            </a:pPr>
            <a:r>
              <a:rPr lang="en"/>
              <a:t>The “inputs” are files required by the script for each invocation, the “sources” are what will be iterated over.</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To make action_foreach work, there are some magic patterns that can be used in the outputs and args that expand to various components of the current source file name.</a:t>
            </a:r>
          </a:p>
          <a:p>
            <a:pPr lvl="0" rtl="0">
              <a:spcBef>
                <a:spcPts val="0"/>
              </a:spcBef>
              <a:buNone/>
            </a:pPr>
            <a:r>
              <a:t/>
            </a:r>
            <a:endParaRPr/>
          </a:p>
          <a:p>
            <a:pPr lvl="0" rtl="0">
              <a:spcBef>
                <a:spcPts val="0"/>
              </a:spcBef>
              <a:buNone/>
            </a:pPr>
            <a:r>
              <a:rPr lang="en"/>
              <a:t>Here, we generate an output file name based on the source file name in the generated file directory and with a different extension.</a:t>
            </a:r>
          </a:p>
          <a:p>
            <a:pPr lvl="0" rtl="0">
              <a:spcBef>
                <a:spcPts val="0"/>
              </a:spcBef>
              <a:buNone/>
            </a:pPr>
            <a:r>
              <a:t/>
            </a:r>
            <a:endParaRPr/>
          </a:p>
          <a:p>
            <a:pPr lvl="0">
              <a:spcBef>
                <a:spcPts val="0"/>
              </a:spcBef>
              <a:buNone/>
            </a:pPr>
            <a:r>
              <a:rPr lang="en"/>
              <a:t>All of the possibilities are discussed in “gn help”</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Recall the build setup slide discussed before.</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There are potentially many such builds, one for each toolchain. </a:t>
            </a:r>
          </a:p>
          <a:p>
            <a:pPr lvl="0" rtl="0">
              <a:spcBef>
                <a:spcPts val="0"/>
              </a:spcBef>
              <a:buNone/>
            </a:pPr>
            <a:r>
              <a:t/>
            </a:r>
            <a:endParaRPr/>
          </a:p>
          <a:p>
            <a:pPr lvl="0" rtl="0">
              <a:spcBef>
                <a:spcPts val="0"/>
              </a:spcBef>
              <a:buNone/>
            </a:pPr>
            <a:r>
              <a:rPr lang="en"/>
              <a:t>Simple builds may only have one (the default toolchain). Cross-compiles and nacl builds will have more (even 4-5), and there can be dependencies across these toolchains.</a:t>
            </a:r>
          </a:p>
          <a:p>
            <a:pPr lvl="0" rtl="0">
              <a:spcBef>
                <a:spcPts val="0"/>
              </a:spcBef>
              <a:buNone/>
            </a:pPr>
            <a:r>
              <a:t/>
            </a:r>
            <a:endParaRPr/>
          </a:p>
          <a:p>
            <a:pPr lvl="0" rtl="0">
              <a:spcBef>
                <a:spcPts val="0"/>
              </a:spcBef>
              <a:buNone/>
            </a:pPr>
            <a:r>
              <a:rPr lang="en"/>
              <a:t>The build setup is actually duplicated across each toolchain. This means that there are different sets of global variables (“is_nacl”) and a build file may be executed multiple times in different contexts. You can check is_nacl in base/BUILD.gn and get different answers in the same build.</a:t>
            </a:r>
          </a:p>
          <a:p>
            <a:pPr lvl="0" rtl="0">
              <a:spcBef>
                <a:spcPts val="0"/>
              </a:spcBef>
              <a:buNone/>
            </a:pPr>
            <a:r>
              <a:t/>
            </a:r>
            <a:endParaRPr/>
          </a:p>
          <a:p>
            <a:pPr lvl="0" rtl="0">
              <a:spcBef>
                <a:spcPts val="0"/>
              </a:spcBef>
              <a:buNone/>
            </a:pPr>
            <a:r>
              <a:rPr lang="en"/>
              <a:t>This also means print() can be confusing. You may see multiple outputs for a single print statement as it’s executed in each different toolchain.</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3" name="Shape 403"/>
        <p:cNvGrpSpPr/>
        <p:nvPr/>
      </p:nvGrpSpPr>
      <p:grpSpPr>
        <a:xfrm>
          <a:off x="0" y="0"/>
          <a:ext cx="0" cy="0"/>
          <a:chOff x="0" y="0"/>
          <a:chExt cx="0" cy="0"/>
        </a:xfrm>
      </p:grpSpPr>
      <p:sp>
        <p:nvSpPr>
          <p:cNvPr id="404" name="Shape 4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5" name="Shape 4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1" name="Shape 4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“data dependencies” are things that are needed at runtime, but aren’t linked. In this case, it means “build the NaCl integrated runtime (IRT) when you build chrome but don’t do anything with it.”</a:t>
            </a:r>
          </a:p>
          <a:p>
            <a:pPr lvl="0" rtl="0">
              <a:spcBef>
                <a:spcPts val="0"/>
              </a:spcBef>
              <a:buNone/>
            </a:pPr>
            <a:r>
              <a:t/>
            </a:r>
            <a:endParaRPr/>
          </a:p>
          <a:p>
            <a:pPr lvl="0" rtl="0">
              <a:spcBef>
                <a:spcPts val="0"/>
              </a:spcBef>
              <a:buNone/>
            </a:pPr>
            <a:r>
              <a:rPr lang="en"/>
              <a:t>Toolchains have labels. As with a target, if you look in the BUILD file in the directory, you will find the definition for how to run the compiler and linker for the toolchain.</a:t>
            </a:r>
          </a:p>
          <a:p>
            <a:pPr lvl="0" rtl="0">
              <a:spcBef>
                <a:spcPts val="0"/>
              </a:spcBef>
              <a:buNone/>
            </a:pPr>
            <a:r>
              <a:t/>
            </a:r>
            <a:endParaRPr/>
          </a:p>
          <a:p>
            <a:pPr lvl="0" rtl="0">
              <a:spcBef>
                <a:spcPts val="0"/>
              </a:spcBef>
              <a:buNone/>
            </a:pPr>
            <a:r>
              <a:rPr lang="en"/>
              <a:t>Dependencies implicitly refer to the current toolchain. To override this, put the toolchain label in parenthesis after the target name. </a:t>
            </a:r>
            <a:r>
              <a:rPr lang="en">
                <a:solidFill>
                  <a:schemeClr val="dk1"/>
                </a:solidFill>
              </a:rPr>
              <a:t>Here, the NaCl integrated runtime is compiled with the newlib toolchain so that it’s available when Chrome wants to load it.</a:t>
            </a:r>
          </a:p>
          <a:p>
            <a:pPr lvl="0" rtl="0">
              <a:spcBef>
                <a:spcPts val="0"/>
              </a:spcBef>
              <a:buNone/>
            </a:pPr>
            <a:r>
              <a:t/>
            </a:r>
            <a:endParaRPr>
              <a:solidFill>
                <a:schemeClr val="dk1"/>
              </a:solidFill>
            </a:endParaRPr>
          </a:p>
          <a:p>
            <a:pPr lvl="0">
              <a:spcBef>
                <a:spcPts val="0"/>
              </a:spcBef>
              <a:buNone/>
            </a:pPr>
            <a:r>
              <a:rPr lang="en">
                <a:solidFill>
                  <a:schemeClr val="dk1"/>
                </a:solidFill>
              </a:rPr>
              <a:t>A build file is executed multiple times, once each in each toolchain. In base’s BUILD.gn file if you print(is_nacl), you will get multiple lines printed, and you will get some true and some false outputs.</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7" name="Shape 4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Some different variables:</a:t>
            </a:r>
          </a:p>
          <a:p>
            <a:pPr indent="-228600" lvl="0" marL="457200" rtl="0">
              <a:spcBef>
                <a:spcPts val="0"/>
              </a:spcBef>
              <a:buChar char="-"/>
            </a:pPr>
            <a:r>
              <a:rPr lang="en"/>
              <a:t>current_toolchain tells you the toolchain for the current execution environment.</a:t>
            </a:r>
          </a:p>
          <a:p>
            <a:pPr indent="-228600" lvl="0" marL="457200" rtl="0">
              <a:spcBef>
                <a:spcPts val="0"/>
              </a:spcBef>
              <a:buChar char="-"/>
            </a:pPr>
            <a:r>
              <a:rPr lang="en"/>
              <a:t>host_toolchain is set by the Chrome build to be the appropriate toolchain to run on the compiling computer.</a:t>
            </a:r>
          </a:p>
          <a:p>
            <a:pPr indent="-228600" lvl="0" marL="457200" rtl="0">
              <a:spcBef>
                <a:spcPts val="0"/>
              </a:spcBef>
              <a:buChar char="-"/>
            </a:pPr>
            <a:r>
              <a:rPr lang="en"/>
              <a:t>default_toolchain is the “main output”, which is the target in GYP.</a:t>
            </a:r>
          </a:p>
          <a:p>
            <a:pPr lvl="0" rtl="0">
              <a:spcBef>
                <a:spcPts val="0"/>
              </a:spcBef>
              <a:buNone/>
            </a:pPr>
            <a:r>
              <a:t/>
            </a:r>
            <a:endParaRPr/>
          </a:p>
          <a:p>
            <a:pPr lvl="0" rtl="0">
              <a:spcBef>
                <a:spcPts val="0"/>
              </a:spcBef>
              <a:buNone/>
            </a:pPr>
            <a:r>
              <a:rPr lang="en"/>
              <a:t>We can also compare the toolchain variables. The “compiler” executable exists only in the host_toolchain since we never need to compile it for the target CPU when cross-ompiling.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You can add dependencies on other targets by listing the labels of those targets in the deps.</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1" name="Shape 421"/>
        <p:cNvGrpSpPr/>
        <p:nvPr/>
      </p:nvGrpSpPr>
      <p:grpSpPr>
        <a:xfrm>
          <a:off x="0" y="0"/>
          <a:ext cx="0" cy="0"/>
          <a:chOff x="0" y="0"/>
          <a:chExt cx="0" cy="0"/>
        </a:xfrm>
      </p:grpSpPr>
      <p:sp>
        <p:nvSpPr>
          <p:cNvPr id="422" name="Shape 4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3" name="Shape 4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GN can now generate Visual Studio projects that shell out to Ninja to run. See “gn help gen” for how to do this</a:t>
            </a:r>
          </a:p>
          <a:p>
            <a:pPr lvl="0" rtl="0">
              <a:spcBef>
                <a:spcPts val="0"/>
              </a:spcBef>
              <a:buNone/>
            </a:pPr>
            <a:r>
              <a:t/>
            </a:r>
            <a:endParaRPr/>
          </a:p>
          <a:p>
            <a:pPr lvl="0">
              <a:spcBef>
                <a:spcPts val="0"/>
              </a:spcBef>
              <a:buNone/>
            </a:pPr>
            <a:r>
              <a:rPr lang="en"/>
              <a:t>Join the mailing list to keep up with things (low volume). Post questions there!</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7" name="Shape 427"/>
        <p:cNvGrpSpPr/>
        <p:nvPr/>
      </p:nvGrpSpPr>
      <p:grpSpPr>
        <a:xfrm>
          <a:off x="0" y="0"/>
          <a:ext cx="0" cy="0"/>
          <a:chOff x="0" y="0"/>
          <a:chExt cx="0" cy="0"/>
        </a:xfrm>
      </p:grpSpPr>
      <p:sp>
        <p:nvSpPr>
          <p:cNvPr id="428" name="Shape 4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9" name="Shape 4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5" name="Shape 4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1" name="Shape 4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4" name="Shape 444"/>
        <p:cNvGrpSpPr/>
        <p:nvPr/>
      </p:nvGrpSpPr>
      <p:grpSpPr>
        <a:xfrm>
          <a:off x="0" y="0"/>
          <a:ext cx="0" cy="0"/>
          <a:chOff x="0" y="0"/>
          <a:chExt cx="0" cy="0"/>
        </a:xfrm>
      </p:grpSpPr>
      <p:sp>
        <p:nvSpPr>
          <p:cNvPr id="445" name="Shape 4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6" name="Shape 4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0" name="Shape 450"/>
        <p:cNvGrpSpPr/>
        <p:nvPr/>
      </p:nvGrpSpPr>
      <p:grpSpPr>
        <a:xfrm>
          <a:off x="0" y="0"/>
          <a:ext cx="0" cy="0"/>
          <a:chOff x="0" y="0"/>
          <a:chExt cx="0" cy="0"/>
        </a:xfrm>
      </p:grpSpPr>
      <p:sp>
        <p:nvSpPr>
          <p:cNvPr id="451" name="Shape 4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2" name="Shape 4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Quick introduction on writing a template. The contents of the template are executed whenever it’s invoked.</a:t>
            </a:r>
          </a:p>
          <a:p>
            <a:pPr lvl="0" rtl="0">
              <a:spcBef>
                <a:spcPts val="0"/>
              </a:spcBef>
              <a:buNone/>
            </a:pPr>
            <a:r>
              <a:t/>
            </a:r>
            <a:endParaRPr/>
          </a:p>
          <a:p>
            <a:pPr lvl="0" rtl="0">
              <a:spcBef>
                <a:spcPts val="0"/>
              </a:spcBef>
              <a:buNone/>
            </a:pPr>
            <a:r>
              <a:rPr lang="en"/>
              <a:t>There are two magic variables that allow it to see how it was called:</a:t>
            </a:r>
          </a:p>
          <a:p>
            <a:pPr lvl="0" rtl="0">
              <a:spcBef>
                <a:spcPts val="0"/>
              </a:spcBef>
              <a:buNone/>
            </a:pPr>
            <a:r>
              <a:t/>
            </a:r>
            <a:endParaRPr/>
          </a:p>
          <a:p>
            <a:pPr indent="-228600" lvl="0" marL="457200" rtl="0">
              <a:spcBef>
                <a:spcPts val="0"/>
              </a:spcBef>
              <a:buChar char="-"/>
            </a:pPr>
            <a:r>
              <a:rPr lang="en"/>
              <a:t>The first is target_name, which corresponds to the name the caller of the template gave the target (“components_strings” in this example). Use this name to make a real target (e.g. an action).</a:t>
            </a:r>
          </a:p>
          <a:p>
            <a:pPr lvl="0" rtl="0">
              <a:spcBef>
                <a:spcPts val="0"/>
              </a:spcBef>
              <a:buNone/>
            </a:pPr>
            <a:r>
              <a:t/>
            </a:r>
            <a:endParaRPr/>
          </a:p>
          <a:p>
            <a:pPr indent="-228600" lvl="0" marL="457200" rtl="0">
              <a:spcBef>
                <a:spcPts val="0"/>
              </a:spcBef>
              <a:buChar char="-"/>
            </a:pPr>
            <a:r>
              <a:rPr lang="en"/>
              <a:t>The second is “invoker” which allows reading of the values set in the invoking scope. invoker.source will be “components.grd” in this example.</a:t>
            </a:r>
          </a:p>
          <a:p>
            <a:pPr lvl="0" rtl="0">
              <a:spcBef>
                <a:spcPts val="0"/>
              </a:spcBef>
              <a:buNone/>
            </a:pPr>
            <a:r>
              <a:t/>
            </a:r>
            <a:endParaRPr/>
          </a:p>
          <a:p>
            <a:pPr lvl="0" rtl="0">
              <a:spcBef>
                <a:spcPts val="0"/>
              </a:spcBef>
              <a:buNone/>
            </a:pPr>
            <a:r>
              <a:rPr lang="en"/>
              <a:t>You can make more than one action. An IDL template may expand to an action that generates source, and a source set depending on the action that actually compiles the code.</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9" name="Shape 459"/>
        <p:cNvGrpSpPr/>
        <p:nvPr/>
      </p:nvGrpSpPr>
      <p:grpSpPr>
        <a:xfrm>
          <a:off x="0" y="0"/>
          <a:ext cx="0" cy="0"/>
          <a:chOff x="0" y="0"/>
          <a:chExt cx="0" cy="0"/>
        </a:xfrm>
      </p:grpSpPr>
      <p:sp>
        <p:nvSpPr>
          <p:cNvPr id="460" name="Shape 4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1" name="Shape 4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Sometimes you need to do something not supported by GN. GN allows you to run arbitrary Python code and return the result to the GN script.</a:t>
            </a:r>
          </a:p>
          <a:p>
            <a:pPr lvl="0" rtl="0">
              <a:spcBef>
                <a:spcPts val="0"/>
              </a:spcBef>
              <a:buNone/>
            </a:pPr>
            <a:r>
              <a:t/>
            </a:r>
            <a:endParaRPr/>
          </a:p>
          <a:p>
            <a:pPr lvl="0" rtl="0">
              <a:spcBef>
                <a:spcPts val="0"/>
              </a:spcBef>
              <a:buNone/>
            </a:pPr>
            <a:r>
              <a:rPr lang="en"/>
              <a:t>Here, we’re running a script that parses a .gypi file and returns the variables from it. We use this for large and frequently-changing parts of the build to avoid skew between GYP and GN. Please don’t add more callers, it makes things slower and more difficult to understand.</a:t>
            </a:r>
          </a:p>
          <a:p>
            <a:pPr lvl="0" rtl="0">
              <a:spcBef>
                <a:spcPts val="0"/>
              </a:spcBef>
              <a:buNone/>
            </a:pPr>
            <a:r>
              <a:t/>
            </a:r>
            <a:endParaRPr/>
          </a:p>
          <a:p>
            <a:pPr lvl="0" rtl="0">
              <a:spcBef>
                <a:spcPts val="0"/>
              </a:spcBef>
              <a:buNone/>
            </a:pPr>
            <a:r>
              <a:rPr lang="en"/>
              <a:t>Launching Python synchronously is slow and ripe for abuse (in GYP we do lots of undesirable things with the corresponding feature) so executions of this function are whitelisted in the toplevel directory, requiring a toplevel owners review for adding new calls.</a:t>
            </a:r>
          </a:p>
          <a:p>
            <a:pPr lvl="0" rtl="0">
              <a:spcBef>
                <a:spcPts val="0"/>
              </a:spcBef>
              <a:buNone/>
            </a:pPr>
            <a:r>
              <a:t/>
            </a:r>
            <a:endParaRPr/>
          </a:p>
          <a:p>
            <a:pPr lvl="0" rtl="0">
              <a:spcBef>
                <a:spcPts val="0"/>
              </a:spcBef>
              <a:buNone/>
            </a:pPr>
            <a:r>
              <a:rPr lang="en"/>
              <a:t>Arguments:</a:t>
            </a:r>
          </a:p>
          <a:p>
            <a:pPr indent="-228600" lvl="0" marL="457200" rtl="0">
              <a:spcBef>
                <a:spcPts val="0"/>
              </a:spcBef>
              <a:buChar char="-"/>
            </a:pPr>
            <a:r>
              <a:rPr lang="en"/>
              <a:t>Script to run.</a:t>
            </a:r>
          </a:p>
          <a:p>
            <a:pPr indent="-228600" lvl="0" marL="457200" rtl="0">
              <a:spcBef>
                <a:spcPts val="0"/>
              </a:spcBef>
              <a:buChar char="-"/>
            </a:pPr>
            <a:r>
              <a:rPr lang="en"/>
              <a:t>Arguments to script (passed on command line)</a:t>
            </a:r>
          </a:p>
          <a:p>
            <a:pPr indent="-228600" lvl="0" marL="457200" rtl="0">
              <a:spcBef>
                <a:spcPts val="0"/>
              </a:spcBef>
              <a:buChar char="-"/>
            </a:pPr>
            <a:r>
              <a:rPr lang="en"/>
              <a:t>How to parse the result for returning to GN (“scope” means it’s GN format)\</a:t>
            </a:r>
          </a:p>
          <a:p>
            <a:pPr indent="-228600" lvl="0" marL="457200" rtl="0">
              <a:spcBef>
                <a:spcPts val="0"/>
              </a:spcBef>
              <a:buChar char="-"/>
            </a:pPr>
            <a:r>
              <a:rPr lang="en"/>
              <a:t>Files that the script uses to run (here, a duplication of the command-line argument but this won’t always be the case). This tells GN that when a dependency is out-of-date, the Ninja files need to be regenerated.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 means “root of the checkout.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These are the important target types, with some important ones highlighted.</a:t>
            </a:r>
          </a:p>
          <a:p>
            <a:pPr lvl="0" rtl="0">
              <a:spcBef>
                <a:spcPts val="0"/>
              </a:spcBef>
              <a:buNone/>
            </a:pPr>
            <a:r>
              <a:t/>
            </a:r>
            <a:endParaRPr/>
          </a:p>
          <a:p>
            <a:pPr lvl="0" rtl="0">
              <a:spcBef>
                <a:spcPts val="0"/>
              </a:spcBef>
              <a:buNone/>
            </a:pPr>
            <a:r>
              <a:rPr lang="en"/>
              <a:t>Generally prefer source sets over static libraries. The semantics are more obvious and it will build faster since it doesn’t have to create an intermediate library. The object files generated by the compiler will be linked directly into targets that depend on the source set.</a:t>
            </a:r>
          </a:p>
          <a:p>
            <a:pPr lvl="0" rtl="0">
              <a:spcBef>
                <a:spcPts val="0"/>
              </a:spcBef>
              <a:buNone/>
            </a:pPr>
            <a:r>
              <a:t/>
            </a:r>
            <a:endParaRPr/>
          </a:p>
          <a:p>
            <a:pPr lvl="0">
              <a:spcBef>
                <a:spcPts val="0"/>
              </a:spcBef>
              <a:buNone/>
            </a:pPr>
            <a:r>
              <a:rPr lang="en"/>
              <a:t>You can define custom targets which will be discussed later. Some of the most common ones that Chrome defines are component and test.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GN supports conditionals and expressions like C++. It’s a simple interpreted language inspired by Blaze.</a:t>
            </a:r>
          </a:p>
          <a:p>
            <a:pPr lvl="0" rtl="0">
              <a:spcBef>
                <a:spcPts val="0"/>
              </a:spcBef>
              <a:buNone/>
            </a:pPr>
            <a:r>
              <a:t/>
            </a:r>
            <a:endParaRPr/>
          </a:p>
          <a:p>
            <a:pPr lvl="0" rtl="0">
              <a:spcBef>
                <a:spcPts val="0"/>
              </a:spcBef>
              <a:buNone/>
            </a:pPr>
            <a:r>
              <a:rPr lang="en"/>
              <a:t>While there is some theoretical appeal of a purely declarative language for this case, the Chrome build is too complicated to express naturally. People don’t want to write complicated programs in Prolog, so let’s let our programmers do what they do best and write programs.</a:t>
            </a:r>
          </a:p>
          <a:p>
            <a:pPr lvl="0" rtl="0">
              <a:spcBef>
                <a:spcPts val="0"/>
              </a:spcBef>
              <a:buNone/>
            </a:pPr>
            <a:r>
              <a:t/>
            </a:r>
            <a:endParaRPr/>
          </a:p>
          <a:p>
            <a:pPr lvl="0">
              <a:spcBef>
                <a:spcPts val="0"/>
              </a:spcBef>
              <a:buNone/>
            </a:pPr>
            <a:r>
              <a:rPr lang="en"/>
              <a:t>The language is designed to be as unsurprising but as rigid as possible. The opposite of Perl, “there should be only one way to do it.” Nobody wants to write build files or actually learn the details, so the build needs to force proper behavior.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You can add various compiler configuration settings to a target. These will be applied to the files in the target.</a:t>
            </a:r>
          </a:p>
          <a:p>
            <a:pPr lvl="0" rtl="0">
              <a:spcBef>
                <a:spcPts val="0"/>
              </a:spcBef>
              <a:buNone/>
            </a:pPr>
            <a:r>
              <a:t/>
            </a:r>
            <a:endParaRPr/>
          </a:p>
          <a:p>
            <a:pPr lvl="0">
              <a:spcBef>
                <a:spcPts val="0"/>
              </a:spcBef>
              <a:buNone/>
            </a:pPr>
            <a:r>
              <a:rPr lang="en"/>
              <a:t>How do you know what’s available?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599"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47" name="Shape 47"/>
        <p:cNvGrpSpPr/>
        <p:nvPr/>
      </p:nvGrpSpPr>
      <p:grpSpPr>
        <a:xfrm>
          <a:off x="0" y="0"/>
          <a:ext cx="0" cy="0"/>
          <a:chOff x="0" y="0"/>
          <a:chExt cx="0" cy="0"/>
        </a:xfrm>
      </p:grpSpPr>
      <p:sp>
        <p:nvSpPr>
          <p:cNvPr id="48" name="Shape 48"/>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9" name="Shape 49"/>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50" name="Shape 50"/>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51" name="Shape 5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2" name="Shape 52"/>
        <p:cNvGrpSpPr/>
        <p:nvPr/>
      </p:nvGrpSpPr>
      <p:grpSpPr>
        <a:xfrm>
          <a:off x="0" y="0"/>
          <a:ext cx="0" cy="0"/>
          <a:chOff x="0" y="0"/>
          <a:chExt cx="0" cy="0"/>
        </a:xfrm>
      </p:grpSpPr>
      <p:sp>
        <p:nvSpPr>
          <p:cNvPr id="53" name="Shape 53"/>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55" name="Shape 55"/>
        <p:cNvGrpSpPr/>
        <p:nvPr/>
      </p:nvGrpSpPr>
      <p:grpSpPr>
        <a:xfrm>
          <a:off x="0" y="0"/>
          <a:ext cx="0" cy="0"/>
          <a:chOff x="0" y="0"/>
          <a:chExt cx="0" cy="0"/>
        </a:xfrm>
      </p:grpSpPr>
      <p:sp>
        <p:nvSpPr>
          <p:cNvPr id="56" name="Shape 56"/>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57" name="Shape 57"/>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58" name="Shape 5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59" name="Shape 59"/>
        <p:cNvGrpSpPr/>
        <p:nvPr/>
      </p:nvGrpSpPr>
      <p:grpSpPr>
        <a:xfrm>
          <a:off x="0" y="0"/>
          <a:ext cx="0" cy="0"/>
          <a:chOff x="0" y="0"/>
          <a:chExt cx="0" cy="0"/>
        </a:xfrm>
      </p:grpSpPr>
      <p:sp>
        <p:nvSpPr>
          <p:cNvPr id="60" name="Shape 60"/>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61" name="Shape 6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62" name="Shape 62"/>
        <p:cNvGrpSpPr/>
        <p:nvPr/>
      </p:nvGrpSpPr>
      <p:grpSpPr>
        <a:xfrm>
          <a:off x="0" y="0"/>
          <a:ext cx="0" cy="0"/>
          <a:chOff x="0" y="0"/>
          <a:chExt cx="0" cy="0"/>
        </a:xfrm>
      </p:grpSpPr>
      <p:sp>
        <p:nvSpPr>
          <p:cNvPr id="63" name="Shape 63"/>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64" name="Shape 64"/>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5" name="Shape 65"/>
          <p:cNvSpPr txBox="1"/>
          <p:nvPr>
            <p:ph idx="1" type="subTitle"/>
          </p:nvPr>
        </p:nvSpPr>
        <p:spPr>
          <a:xfrm>
            <a:off x="265500" y="2803075"/>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6" name="Shape 66"/>
          <p:cNvSpPr txBox="1"/>
          <p:nvPr>
            <p:ph idx="2" type="body"/>
          </p:nvPr>
        </p:nvSpPr>
        <p:spPr>
          <a:xfrm>
            <a:off x="4939500" y="724075"/>
            <a:ext cx="3837000" cy="36950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7" name="Shape 6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8" name="Shape 68"/>
        <p:cNvGrpSpPr/>
        <p:nvPr/>
      </p:nvGrpSpPr>
      <p:grpSpPr>
        <a:xfrm>
          <a:off x="0" y="0"/>
          <a:ext cx="0" cy="0"/>
          <a:chOff x="0" y="0"/>
          <a:chExt cx="0" cy="0"/>
        </a:xfrm>
      </p:grpSpPr>
      <p:sp>
        <p:nvSpPr>
          <p:cNvPr id="69" name="Shape 69"/>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70" name="Shape 7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71" name="Shape 71"/>
        <p:cNvGrpSpPr/>
        <p:nvPr/>
      </p:nvGrpSpPr>
      <p:grpSpPr>
        <a:xfrm>
          <a:off x="0" y="0"/>
          <a:ext cx="0" cy="0"/>
          <a:chOff x="0" y="0"/>
          <a:chExt cx="0" cy="0"/>
        </a:xfrm>
      </p:grpSpPr>
      <p:sp>
        <p:nvSpPr>
          <p:cNvPr id="72" name="Shape 72"/>
          <p:cNvSpPr txBox="1"/>
          <p:nvPr>
            <p:ph type="title"/>
          </p:nvPr>
        </p:nvSpPr>
        <p:spPr>
          <a:xfrm>
            <a:off x="311700" y="1106125"/>
            <a:ext cx="8520599"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73" name="Shape 73"/>
          <p:cNvSpPr txBox="1"/>
          <p:nvPr>
            <p:ph idx="1" type="body"/>
          </p:nvPr>
        </p:nvSpPr>
        <p:spPr>
          <a:xfrm>
            <a:off x="311700" y="31522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74" name="Shape 7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5" name="Shape 75"/>
        <p:cNvGrpSpPr/>
        <p:nvPr/>
      </p:nvGrpSpPr>
      <p:grpSpPr>
        <a:xfrm>
          <a:off x="0" y="0"/>
          <a:ext cx="0" cy="0"/>
          <a:chOff x="0" y="0"/>
          <a:chExt cx="0" cy="0"/>
        </a:xfrm>
      </p:grpSpPr>
      <p:sp>
        <p:nvSpPr>
          <p:cNvPr id="76" name="Shape 76"/>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2">
    <p:bg>
      <p:bgPr>
        <a:solidFill>
          <a:srgbClr val="000000"/>
        </a:solidFill>
      </p:bgPr>
    </p:bg>
    <p:spTree>
      <p:nvGrpSpPr>
        <p:cNvPr id="13" name="Shape 13"/>
        <p:cNvGrpSpPr/>
        <p:nvPr/>
      </p:nvGrpSpPr>
      <p:grpSpPr>
        <a:xfrm>
          <a:off x="0" y="0"/>
          <a:ext cx="0" cy="0"/>
          <a:chOff x="0" y="0"/>
          <a:chExt cx="0" cy="0"/>
        </a:xfrm>
      </p:grpSpPr>
      <p:sp>
        <p:nvSpPr>
          <p:cNvPr id="14" name="Shape 14"/>
          <p:cNvSpPr/>
          <p:nvPr/>
        </p:nvSpPr>
        <p:spPr>
          <a:xfrm>
            <a:off x="4589750" y="-11600"/>
            <a:ext cx="4652399" cy="5166900"/>
          </a:xfrm>
          <a:prstGeom prst="rect">
            <a:avLst/>
          </a:prstGeom>
          <a:solidFill>
            <a:srgbClr val="434343"/>
          </a:solidFill>
          <a:ln>
            <a:noFill/>
          </a:ln>
        </p:spPr>
        <p:txBody>
          <a:bodyPr anchorCtr="0" anchor="ctr" bIns="91425" lIns="91425" rIns="91425" tIns="91425">
            <a:noAutofit/>
          </a:bodyPr>
          <a:lstStyle/>
          <a:p>
            <a:pPr lvl="0">
              <a:spcBef>
                <a:spcPts val="0"/>
              </a:spcBef>
              <a:buNone/>
            </a:pPr>
            <a:r>
              <a:t/>
            </a:r>
            <a:endParaRPr/>
          </a:p>
        </p:txBody>
      </p:sp>
      <p:sp>
        <p:nvSpPr>
          <p:cNvPr id="15" name="Shape 15"/>
          <p:cNvSpPr txBox="1"/>
          <p:nvPr>
            <p:ph idx="1" type="body"/>
          </p:nvPr>
        </p:nvSpPr>
        <p:spPr>
          <a:xfrm>
            <a:off x="4829450" y="82175"/>
            <a:ext cx="4412700" cy="5061300"/>
          </a:xfrm>
          <a:prstGeom prst="rect">
            <a:avLst/>
          </a:prstGeom>
        </p:spPr>
        <p:txBody>
          <a:bodyPr anchorCtr="0" anchor="t" bIns="91425" lIns="91425" rIns="91425" tIns="91425"/>
          <a:lstStyle>
            <a:lvl1pPr lvl="0"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1pPr>
            <a:lvl2pPr lvl="1"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2pPr>
            <a:lvl3pPr lvl="2"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3pPr>
            <a:lvl4pPr lvl="3"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4pPr>
            <a:lvl5pPr lvl="4"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5pPr>
            <a:lvl6pPr lvl="5"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6pPr>
            <a:lvl7pPr lvl="6"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7pPr>
            <a:lvl8pPr lvl="7"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8pPr>
            <a:lvl9pPr lvl="8"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9pPr>
          </a:lstStyle>
          <a:p/>
        </p:txBody>
      </p:sp>
      <p:sp>
        <p:nvSpPr>
          <p:cNvPr id="16" name="Shape 16"/>
          <p:cNvSpPr txBox="1"/>
          <p:nvPr>
            <p:ph idx="2" type="body"/>
          </p:nvPr>
        </p:nvSpPr>
        <p:spPr>
          <a:xfrm>
            <a:off x="177550" y="41100"/>
            <a:ext cx="4314599" cy="5061300"/>
          </a:xfrm>
          <a:prstGeom prst="rect">
            <a:avLst/>
          </a:prstGeom>
        </p:spPr>
        <p:txBody>
          <a:bodyPr anchorCtr="0" anchor="t" bIns="91425" lIns="91425" rIns="91425" tIns="91425"/>
          <a:lstStyle>
            <a:lvl1pPr lvl="0"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1pPr>
            <a:lvl2pPr lvl="1"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2pPr>
            <a:lvl3pPr lvl="2"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3pPr>
            <a:lvl4pPr lvl="3"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4pPr>
            <a:lvl5pPr lvl="4"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5pPr>
            <a:lvl6pPr lvl="5"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6pPr>
            <a:lvl7pPr lvl="6"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7pPr>
            <a:lvl8pPr lvl="7"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8pPr>
            <a:lvl9pPr lvl="8"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9pPr>
          </a:lstStyle>
          <a:p/>
        </p:txBody>
      </p:sp>
      <p:cxnSp>
        <p:nvCxnSpPr>
          <p:cNvPr id="17" name="Shape 17"/>
          <p:cNvCxnSpPr/>
          <p:nvPr/>
        </p:nvCxnSpPr>
        <p:spPr>
          <a:xfrm>
            <a:off x="4572000" y="-11700"/>
            <a:ext cx="0" cy="5166900"/>
          </a:xfrm>
          <a:prstGeom prst="straightConnector1">
            <a:avLst/>
          </a:prstGeom>
          <a:noFill/>
          <a:ln cap="flat" cmpd="sng" w="114300">
            <a:solidFill>
              <a:srgbClr val="FFFFFF"/>
            </a:solidFill>
            <a:prstDash val="solid"/>
            <a:round/>
            <a:headEnd len="lg" w="lg" type="none"/>
            <a:tailEnd len="lg" w="lg"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2 1">
    <p:bg>
      <p:bgPr>
        <a:solidFill>
          <a:srgbClr val="000000"/>
        </a:solidFill>
      </p:bgPr>
    </p:bg>
    <p:spTree>
      <p:nvGrpSpPr>
        <p:cNvPr id="18" name="Shape 18"/>
        <p:cNvGrpSpPr/>
        <p:nvPr/>
      </p:nvGrpSpPr>
      <p:grpSpPr>
        <a:xfrm>
          <a:off x="0" y="0"/>
          <a:ext cx="0" cy="0"/>
          <a:chOff x="0" y="0"/>
          <a:chExt cx="0" cy="0"/>
        </a:xfrm>
      </p:grpSpPr>
      <p:sp>
        <p:nvSpPr>
          <p:cNvPr id="19" name="Shape 19"/>
          <p:cNvSpPr/>
          <p:nvPr/>
        </p:nvSpPr>
        <p:spPr>
          <a:xfrm>
            <a:off x="8650" y="-11700"/>
            <a:ext cx="4563300" cy="5166900"/>
          </a:xfrm>
          <a:prstGeom prst="rect">
            <a:avLst/>
          </a:prstGeom>
          <a:solidFill>
            <a:srgbClr val="434343"/>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idx="1" type="body"/>
          </p:nvPr>
        </p:nvSpPr>
        <p:spPr>
          <a:xfrm>
            <a:off x="4829450" y="82175"/>
            <a:ext cx="4412700" cy="5061300"/>
          </a:xfrm>
          <a:prstGeom prst="rect">
            <a:avLst/>
          </a:prstGeom>
        </p:spPr>
        <p:txBody>
          <a:bodyPr anchorCtr="0" anchor="t" bIns="91425" lIns="91425" rIns="91425" tIns="91425"/>
          <a:lstStyle>
            <a:lvl1pPr lvl="0"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1pPr>
            <a:lvl2pPr lvl="1"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2pPr>
            <a:lvl3pPr lvl="2"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3pPr>
            <a:lvl4pPr lvl="3"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4pPr>
            <a:lvl5pPr lvl="4"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5pPr>
            <a:lvl6pPr lvl="5"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6pPr>
            <a:lvl7pPr lvl="6"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7pPr>
            <a:lvl8pPr lvl="7"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8pPr>
            <a:lvl9pPr lvl="8"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9pPr>
          </a:lstStyle>
          <a:p/>
        </p:txBody>
      </p:sp>
      <p:cxnSp>
        <p:nvCxnSpPr>
          <p:cNvPr id="21" name="Shape 21"/>
          <p:cNvCxnSpPr/>
          <p:nvPr/>
        </p:nvCxnSpPr>
        <p:spPr>
          <a:xfrm>
            <a:off x="4572000" y="-11700"/>
            <a:ext cx="0" cy="5166900"/>
          </a:xfrm>
          <a:prstGeom prst="straightConnector1">
            <a:avLst/>
          </a:prstGeom>
          <a:noFill/>
          <a:ln cap="flat" cmpd="sng" w="114300">
            <a:solidFill>
              <a:srgbClr val="FFFFFF"/>
            </a:solidFill>
            <a:prstDash val="solid"/>
            <a:round/>
            <a:headEnd len="lg" w="lg" type="none"/>
            <a:tailEnd len="lg" w="lg" type="none"/>
          </a:ln>
        </p:spPr>
      </p:cxnSp>
      <p:sp>
        <p:nvSpPr>
          <p:cNvPr id="22" name="Shape 22"/>
          <p:cNvSpPr txBox="1"/>
          <p:nvPr>
            <p:ph idx="2" type="body"/>
          </p:nvPr>
        </p:nvSpPr>
        <p:spPr>
          <a:xfrm>
            <a:off x="83950" y="82175"/>
            <a:ext cx="4412700" cy="5061300"/>
          </a:xfrm>
          <a:prstGeom prst="rect">
            <a:avLst/>
          </a:prstGeom>
        </p:spPr>
        <p:txBody>
          <a:bodyPr anchorCtr="0" anchor="t" bIns="91425" lIns="91425" rIns="91425" tIns="91425"/>
          <a:lstStyle>
            <a:lvl1pPr lvl="0"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1pPr>
            <a:lvl2pPr lvl="1"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2pPr>
            <a:lvl3pPr lvl="2"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3pPr>
            <a:lvl4pPr lvl="3"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4pPr>
            <a:lvl5pPr lvl="4"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5pPr>
            <a:lvl6pPr lvl="5"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6pPr>
            <a:lvl7pPr lvl="6"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7pPr>
            <a:lvl8pPr lvl="7"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8pPr>
            <a:lvl9pPr lvl="8"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2 1 1">
    <p:bg>
      <p:bgPr>
        <a:solidFill>
          <a:srgbClr val="000000"/>
        </a:solidFill>
      </p:bgPr>
    </p:bg>
    <p:spTree>
      <p:nvGrpSpPr>
        <p:cNvPr id="23" name="Shape 23"/>
        <p:cNvGrpSpPr/>
        <p:nvPr/>
      </p:nvGrpSpPr>
      <p:grpSpPr>
        <a:xfrm>
          <a:off x="0" y="0"/>
          <a:ext cx="0" cy="0"/>
          <a:chOff x="0" y="0"/>
          <a:chExt cx="0" cy="0"/>
        </a:xfrm>
      </p:grpSpPr>
      <p:sp>
        <p:nvSpPr>
          <p:cNvPr id="24" name="Shape 24"/>
          <p:cNvSpPr txBox="1"/>
          <p:nvPr>
            <p:ph idx="1" type="body"/>
          </p:nvPr>
        </p:nvSpPr>
        <p:spPr>
          <a:xfrm>
            <a:off x="4829450" y="82175"/>
            <a:ext cx="4412700" cy="5061300"/>
          </a:xfrm>
          <a:prstGeom prst="rect">
            <a:avLst/>
          </a:prstGeom>
        </p:spPr>
        <p:txBody>
          <a:bodyPr anchorCtr="0" anchor="t" bIns="91425" lIns="91425" rIns="91425" tIns="91425"/>
          <a:lstStyle>
            <a:lvl1pPr lvl="0"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1pPr>
            <a:lvl2pPr lvl="1"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2pPr>
            <a:lvl3pPr lvl="2"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3pPr>
            <a:lvl4pPr lvl="3"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4pPr>
            <a:lvl5pPr lvl="4"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5pPr>
            <a:lvl6pPr lvl="5"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6pPr>
            <a:lvl7pPr lvl="6"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7pPr>
            <a:lvl8pPr lvl="7"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8pPr>
            <a:lvl9pPr lvl="8"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9pPr>
          </a:lstStyle>
          <a:p/>
        </p:txBody>
      </p:sp>
      <p:sp>
        <p:nvSpPr>
          <p:cNvPr id="25" name="Shape 25"/>
          <p:cNvSpPr txBox="1"/>
          <p:nvPr>
            <p:ph idx="2" type="body"/>
          </p:nvPr>
        </p:nvSpPr>
        <p:spPr>
          <a:xfrm>
            <a:off x="177550" y="41100"/>
            <a:ext cx="4314599" cy="5061300"/>
          </a:xfrm>
          <a:prstGeom prst="rect">
            <a:avLst/>
          </a:prstGeom>
        </p:spPr>
        <p:txBody>
          <a:bodyPr anchorCtr="0" anchor="t" bIns="91425" lIns="91425" rIns="91425" tIns="91425"/>
          <a:lstStyle>
            <a:lvl1pPr lvl="0"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1pPr>
            <a:lvl2pPr lvl="1"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2pPr>
            <a:lvl3pPr lvl="2"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3pPr>
            <a:lvl4pPr lvl="3"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4pPr>
            <a:lvl5pPr lvl="4"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5pPr>
            <a:lvl6pPr lvl="5"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6pPr>
            <a:lvl7pPr lvl="6"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7pPr>
            <a:lvl8pPr lvl="7"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8pPr>
            <a:lvl9pPr lvl="8"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9pPr>
          </a:lstStyle>
          <a:p/>
        </p:txBody>
      </p:sp>
      <p:cxnSp>
        <p:nvCxnSpPr>
          <p:cNvPr id="26" name="Shape 26"/>
          <p:cNvCxnSpPr/>
          <p:nvPr/>
        </p:nvCxnSpPr>
        <p:spPr>
          <a:xfrm>
            <a:off x="4572000" y="-11700"/>
            <a:ext cx="0" cy="5166900"/>
          </a:xfrm>
          <a:prstGeom prst="straightConnector1">
            <a:avLst/>
          </a:prstGeom>
          <a:noFill/>
          <a:ln cap="flat" cmpd="sng" w="114300">
            <a:solidFill>
              <a:srgbClr val="FFFFFF"/>
            </a:solidFill>
            <a:prstDash val="solid"/>
            <a:round/>
            <a:headEnd len="lg" w="lg" type="none"/>
            <a:tailEnd len="lg" w="lg"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p:spTree>
      <p:nvGrpSpPr>
        <p:cNvPr id="27" name="Shape 27"/>
        <p:cNvGrpSpPr/>
        <p:nvPr/>
      </p:nvGrpSpPr>
      <p:grpSpPr>
        <a:xfrm>
          <a:off x="0" y="0"/>
          <a:ext cx="0" cy="0"/>
          <a:chOff x="0" y="0"/>
          <a:chExt cx="0" cy="0"/>
        </a:xfrm>
      </p:grpSpPr>
      <p:sp>
        <p:nvSpPr>
          <p:cNvPr id="28" name="Shape 28"/>
          <p:cNvSpPr/>
          <p:nvPr/>
        </p:nvSpPr>
        <p:spPr>
          <a:xfrm>
            <a:off x="4035450" y="0"/>
            <a:ext cx="5206799" cy="5143499"/>
          </a:xfrm>
          <a:prstGeom prst="rect">
            <a:avLst/>
          </a:prstGeom>
          <a:solidFill>
            <a:srgbClr val="000000"/>
          </a:solidFill>
          <a:ln>
            <a:noFill/>
          </a:ln>
        </p:spPr>
        <p:txBody>
          <a:bodyPr anchorCtr="0" anchor="ctr" bIns="91425" lIns="91425" rIns="91425" tIns="91425">
            <a:noAutofit/>
          </a:bodyPr>
          <a:lstStyle/>
          <a:p>
            <a:pPr lvl="0">
              <a:spcBef>
                <a:spcPts val="0"/>
              </a:spcBef>
              <a:buNone/>
            </a:pPr>
            <a:r>
              <a:t/>
            </a:r>
            <a:endParaRPr/>
          </a:p>
        </p:txBody>
      </p:sp>
      <p:sp>
        <p:nvSpPr>
          <p:cNvPr id="29" name="Shape 29"/>
          <p:cNvSpPr txBox="1"/>
          <p:nvPr>
            <p:ph type="title"/>
          </p:nvPr>
        </p:nvSpPr>
        <p:spPr>
          <a:xfrm>
            <a:off x="152625" y="0"/>
            <a:ext cx="3744300" cy="5143499"/>
          </a:xfrm>
          <a:prstGeom prst="rect">
            <a:avLst/>
          </a:prstGeom>
        </p:spPr>
        <p:txBody>
          <a:bodyPr anchorCtr="0" anchor="ctr" bIns="91425" lIns="91425" rIns="91425" tIns="91425"/>
          <a:lstStyle>
            <a:lvl1pPr lvl="0" rtl="0">
              <a:spcBef>
                <a:spcPts val="0"/>
              </a:spcBef>
              <a:buNone/>
              <a:defRPr b="1" sz="3000">
                <a:latin typeface="Droid Sans"/>
                <a:ea typeface="Droid Sans"/>
                <a:cs typeface="Droid Sans"/>
                <a:sym typeface="Droid Sans"/>
              </a:defRPr>
            </a:lvl1pPr>
            <a:lvl2pPr lvl="1" rtl="0">
              <a:spcBef>
                <a:spcPts val="0"/>
              </a:spcBef>
              <a:buNone/>
              <a:defRPr b="1" sz="3000">
                <a:latin typeface="Droid Sans"/>
                <a:ea typeface="Droid Sans"/>
                <a:cs typeface="Droid Sans"/>
                <a:sym typeface="Droid Sans"/>
              </a:defRPr>
            </a:lvl2pPr>
            <a:lvl3pPr lvl="2" rtl="0">
              <a:spcBef>
                <a:spcPts val="0"/>
              </a:spcBef>
              <a:buNone/>
              <a:defRPr b="1" sz="3000">
                <a:latin typeface="Droid Sans"/>
                <a:ea typeface="Droid Sans"/>
                <a:cs typeface="Droid Sans"/>
                <a:sym typeface="Droid Sans"/>
              </a:defRPr>
            </a:lvl3pPr>
            <a:lvl4pPr lvl="3" rtl="0">
              <a:spcBef>
                <a:spcPts val="0"/>
              </a:spcBef>
              <a:buNone/>
              <a:defRPr b="1" sz="3000">
                <a:latin typeface="Droid Sans"/>
                <a:ea typeface="Droid Sans"/>
                <a:cs typeface="Droid Sans"/>
                <a:sym typeface="Droid Sans"/>
              </a:defRPr>
            </a:lvl4pPr>
            <a:lvl5pPr lvl="4" rtl="0">
              <a:spcBef>
                <a:spcPts val="0"/>
              </a:spcBef>
              <a:buNone/>
              <a:defRPr b="1" sz="3000">
                <a:latin typeface="Droid Sans"/>
                <a:ea typeface="Droid Sans"/>
                <a:cs typeface="Droid Sans"/>
                <a:sym typeface="Droid Sans"/>
              </a:defRPr>
            </a:lvl5pPr>
            <a:lvl6pPr lvl="5" rtl="0">
              <a:spcBef>
                <a:spcPts val="0"/>
              </a:spcBef>
              <a:buNone/>
              <a:defRPr b="1" sz="3000">
                <a:latin typeface="Droid Sans"/>
                <a:ea typeface="Droid Sans"/>
                <a:cs typeface="Droid Sans"/>
                <a:sym typeface="Droid Sans"/>
              </a:defRPr>
            </a:lvl6pPr>
            <a:lvl7pPr lvl="6" rtl="0">
              <a:spcBef>
                <a:spcPts val="0"/>
              </a:spcBef>
              <a:buNone/>
              <a:defRPr b="1" sz="3000">
                <a:latin typeface="Droid Sans"/>
                <a:ea typeface="Droid Sans"/>
                <a:cs typeface="Droid Sans"/>
                <a:sym typeface="Droid Sans"/>
              </a:defRPr>
            </a:lvl7pPr>
            <a:lvl8pPr lvl="7" rtl="0">
              <a:spcBef>
                <a:spcPts val="0"/>
              </a:spcBef>
              <a:buNone/>
              <a:defRPr b="1" sz="3000">
                <a:latin typeface="Droid Sans"/>
                <a:ea typeface="Droid Sans"/>
                <a:cs typeface="Droid Sans"/>
                <a:sym typeface="Droid Sans"/>
              </a:defRPr>
            </a:lvl8pPr>
            <a:lvl9pPr lvl="8">
              <a:spcBef>
                <a:spcPts val="0"/>
              </a:spcBef>
              <a:buNone/>
              <a:defRPr b="1" sz="3000">
                <a:latin typeface="Droid Sans"/>
                <a:ea typeface="Droid Sans"/>
                <a:cs typeface="Droid Sans"/>
                <a:sym typeface="Droid Sans"/>
              </a:defRPr>
            </a:lvl9pPr>
          </a:lstStyle>
          <a:p/>
        </p:txBody>
      </p:sp>
      <p:sp>
        <p:nvSpPr>
          <p:cNvPr id="30" name="Shape 30"/>
          <p:cNvSpPr txBox="1"/>
          <p:nvPr>
            <p:ph idx="1" type="body"/>
          </p:nvPr>
        </p:nvSpPr>
        <p:spPr>
          <a:xfrm>
            <a:off x="4249200" y="82175"/>
            <a:ext cx="4992899" cy="5061300"/>
          </a:xfrm>
          <a:prstGeom prst="rect">
            <a:avLst/>
          </a:prstGeom>
        </p:spPr>
        <p:txBody>
          <a:bodyPr anchorCtr="0" anchor="t" bIns="91425" lIns="91425" rIns="91425" tIns="91425"/>
          <a:lstStyle>
            <a:lvl1pPr lvl="0"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1pPr>
            <a:lvl2pPr lvl="1"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2pPr>
            <a:lvl3pPr lvl="2"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3pPr>
            <a:lvl4pPr lvl="3"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4pPr>
            <a:lvl5pPr lvl="4"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5pPr>
            <a:lvl6pPr lvl="5"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6pPr>
            <a:lvl7pPr lvl="6"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7pPr>
            <a:lvl8pPr lvl="7"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8pPr>
            <a:lvl9pPr lvl="8">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1">
    <p:spTree>
      <p:nvGrpSpPr>
        <p:cNvPr id="31" name="Shape 31"/>
        <p:cNvGrpSpPr/>
        <p:nvPr/>
      </p:nvGrpSpPr>
      <p:grpSpPr>
        <a:xfrm>
          <a:off x="0" y="0"/>
          <a:ext cx="0" cy="0"/>
          <a:chOff x="0" y="0"/>
          <a:chExt cx="0" cy="0"/>
        </a:xfrm>
      </p:grpSpPr>
      <p:sp>
        <p:nvSpPr>
          <p:cNvPr id="32" name="Shape 32"/>
          <p:cNvSpPr/>
          <p:nvPr/>
        </p:nvSpPr>
        <p:spPr>
          <a:xfrm>
            <a:off x="4035450" y="0"/>
            <a:ext cx="5206799" cy="5143499"/>
          </a:xfrm>
          <a:prstGeom prst="rect">
            <a:avLst/>
          </a:prstGeom>
          <a:solidFill>
            <a:srgbClr val="434343"/>
          </a:solidFill>
          <a:ln>
            <a:noFill/>
          </a:ln>
        </p:spPr>
        <p:txBody>
          <a:bodyPr anchorCtr="0" anchor="ctr" bIns="91425" lIns="91425" rIns="91425" tIns="91425">
            <a:noAutofit/>
          </a:bodyPr>
          <a:lstStyle/>
          <a:p>
            <a:pPr lvl="0">
              <a:spcBef>
                <a:spcPts val="0"/>
              </a:spcBef>
              <a:buNone/>
            </a:pPr>
            <a:r>
              <a:t/>
            </a:r>
            <a:endParaRPr/>
          </a:p>
        </p:txBody>
      </p:sp>
      <p:sp>
        <p:nvSpPr>
          <p:cNvPr id="33" name="Shape 33"/>
          <p:cNvSpPr txBox="1"/>
          <p:nvPr>
            <p:ph type="title"/>
          </p:nvPr>
        </p:nvSpPr>
        <p:spPr>
          <a:xfrm>
            <a:off x="152625" y="0"/>
            <a:ext cx="3744300" cy="5143499"/>
          </a:xfrm>
          <a:prstGeom prst="rect">
            <a:avLst/>
          </a:prstGeom>
        </p:spPr>
        <p:txBody>
          <a:bodyPr anchorCtr="0" anchor="ctr" bIns="91425" lIns="91425" rIns="91425" tIns="91425"/>
          <a:lstStyle>
            <a:lvl1pPr lvl="0" rtl="0">
              <a:spcBef>
                <a:spcPts val="0"/>
              </a:spcBef>
              <a:buNone/>
              <a:defRPr b="1" sz="3000">
                <a:latin typeface="Droid Sans"/>
                <a:ea typeface="Droid Sans"/>
                <a:cs typeface="Droid Sans"/>
                <a:sym typeface="Droid Sans"/>
              </a:defRPr>
            </a:lvl1pPr>
            <a:lvl2pPr lvl="1" rtl="0">
              <a:spcBef>
                <a:spcPts val="0"/>
              </a:spcBef>
              <a:buNone/>
              <a:defRPr b="1" sz="3000">
                <a:latin typeface="Droid Sans"/>
                <a:ea typeface="Droid Sans"/>
                <a:cs typeface="Droid Sans"/>
                <a:sym typeface="Droid Sans"/>
              </a:defRPr>
            </a:lvl2pPr>
            <a:lvl3pPr lvl="2" rtl="0">
              <a:spcBef>
                <a:spcPts val="0"/>
              </a:spcBef>
              <a:buNone/>
              <a:defRPr b="1" sz="3000">
                <a:latin typeface="Droid Sans"/>
                <a:ea typeface="Droid Sans"/>
                <a:cs typeface="Droid Sans"/>
                <a:sym typeface="Droid Sans"/>
              </a:defRPr>
            </a:lvl3pPr>
            <a:lvl4pPr lvl="3" rtl="0">
              <a:spcBef>
                <a:spcPts val="0"/>
              </a:spcBef>
              <a:buNone/>
              <a:defRPr b="1" sz="3000">
                <a:latin typeface="Droid Sans"/>
                <a:ea typeface="Droid Sans"/>
                <a:cs typeface="Droid Sans"/>
                <a:sym typeface="Droid Sans"/>
              </a:defRPr>
            </a:lvl4pPr>
            <a:lvl5pPr lvl="4" rtl="0">
              <a:spcBef>
                <a:spcPts val="0"/>
              </a:spcBef>
              <a:buNone/>
              <a:defRPr b="1" sz="3000">
                <a:latin typeface="Droid Sans"/>
                <a:ea typeface="Droid Sans"/>
                <a:cs typeface="Droid Sans"/>
                <a:sym typeface="Droid Sans"/>
              </a:defRPr>
            </a:lvl5pPr>
            <a:lvl6pPr lvl="5" rtl="0">
              <a:spcBef>
                <a:spcPts val="0"/>
              </a:spcBef>
              <a:buNone/>
              <a:defRPr b="1" sz="3000">
                <a:latin typeface="Droid Sans"/>
                <a:ea typeface="Droid Sans"/>
                <a:cs typeface="Droid Sans"/>
                <a:sym typeface="Droid Sans"/>
              </a:defRPr>
            </a:lvl6pPr>
            <a:lvl7pPr lvl="6" rtl="0">
              <a:spcBef>
                <a:spcPts val="0"/>
              </a:spcBef>
              <a:buNone/>
              <a:defRPr b="1" sz="3000">
                <a:latin typeface="Droid Sans"/>
                <a:ea typeface="Droid Sans"/>
                <a:cs typeface="Droid Sans"/>
                <a:sym typeface="Droid Sans"/>
              </a:defRPr>
            </a:lvl7pPr>
            <a:lvl8pPr lvl="7" rtl="0">
              <a:spcBef>
                <a:spcPts val="0"/>
              </a:spcBef>
              <a:buNone/>
              <a:defRPr b="1" sz="3000">
                <a:latin typeface="Droid Sans"/>
                <a:ea typeface="Droid Sans"/>
                <a:cs typeface="Droid Sans"/>
                <a:sym typeface="Droid Sans"/>
              </a:defRPr>
            </a:lvl8pPr>
            <a:lvl9pPr lvl="8" rtl="0">
              <a:spcBef>
                <a:spcPts val="0"/>
              </a:spcBef>
              <a:buNone/>
              <a:defRPr b="1" sz="3000">
                <a:latin typeface="Droid Sans"/>
                <a:ea typeface="Droid Sans"/>
                <a:cs typeface="Droid Sans"/>
                <a:sym typeface="Droid Sans"/>
              </a:defRPr>
            </a:lvl9pPr>
          </a:lstStyle>
          <a:p/>
        </p:txBody>
      </p:sp>
      <p:sp>
        <p:nvSpPr>
          <p:cNvPr id="34" name="Shape 34"/>
          <p:cNvSpPr txBox="1"/>
          <p:nvPr>
            <p:ph idx="1" type="body"/>
          </p:nvPr>
        </p:nvSpPr>
        <p:spPr>
          <a:xfrm>
            <a:off x="4249200" y="82175"/>
            <a:ext cx="4992899" cy="5061300"/>
          </a:xfrm>
          <a:prstGeom prst="rect">
            <a:avLst/>
          </a:prstGeom>
        </p:spPr>
        <p:txBody>
          <a:bodyPr anchorCtr="0" anchor="t" bIns="91425" lIns="91425" rIns="91425" tIns="91425"/>
          <a:lstStyle>
            <a:lvl1pPr lvl="0"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1pPr>
            <a:lvl2pPr lvl="1"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2pPr>
            <a:lvl3pPr lvl="2"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3pPr>
            <a:lvl4pPr lvl="3"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4pPr>
            <a:lvl5pPr lvl="4"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5pPr>
            <a:lvl6pPr lvl="5"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6pPr>
            <a:lvl7pPr lvl="6"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7pPr>
            <a:lvl8pPr lvl="7"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8pPr>
            <a:lvl9pPr lvl="8" rtl="0">
              <a:spcBef>
                <a:spcPts val="0"/>
              </a:spcBef>
              <a:spcAft>
                <a:spcPts val="0"/>
              </a:spcAft>
              <a:buClr>
                <a:srgbClr val="FFFFFF"/>
              </a:buClr>
              <a:buSzPct val="100000"/>
              <a:buFont typeface="Consolas"/>
              <a:defRPr b="1" sz="2000">
                <a:solidFill>
                  <a:srgbClr val="FFFFFF"/>
                </a:solidFill>
                <a:latin typeface="Consolas"/>
                <a:ea typeface="Consolas"/>
                <a:cs typeface="Consolas"/>
                <a:sym typeface="Consolas"/>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5" name="Shape 35"/>
        <p:cNvGrpSpPr/>
        <p:nvPr/>
      </p:nvGrpSpPr>
      <p:grpSpPr>
        <a:xfrm>
          <a:off x="0" y="0"/>
          <a:ext cx="0" cy="0"/>
          <a:chOff x="0" y="0"/>
          <a:chExt cx="0" cy="0"/>
        </a:xfrm>
      </p:grpSpPr>
      <p:sp>
        <p:nvSpPr>
          <p:cNvPr id="36" name="Shape 36"/>
          <p:cNvSpPr txBox="1"/>
          <p:nvPr>
            <p:ph type="title"/>
          </p:nvPr>
        </p:nvSpPr>
        <p:spPr>
          <a:xfrm>
            <a:off x="311700" y="2150850"/>
            <a:ext cx="8520599"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37" name="Shape 3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header 1">
    <p:spTree>
      <p:nvGrpSpPr>
        <p:cNvPr id="38" name="Shape 38"/>
        <p:cNvGrpSpPr/>
        <p:nvPr/>
      </p:nvGrpSpPr>
      <p:grpSpPr>
        <a:xfrm>
          <a:off x="0" y="0"/>
          <a:ext cx="0" cy="0"/>
          <a:chOff x="0" y="0"/>
          <a:chExt cx="0" cy="0"/>
        </a:xfrm>
      </p:grpSpPr>
      <p:sp>
        <p:nvSpPr>
          <p:cNvPr id="39" name="Shape 39"/>
          <p:cNvSpPr/>
          <p:nvPr/>
        </p:nvSpPr>
        <p:spPr>
          <a:xfrm>
            <a:off x="0" y="0"/>
            <a:ext cx="9144000" cy="1169999"/>
          </a:xfrm>
          <a:prstGeom prst="rect">
            <a:avLst/>
          </a:prstGeom>
          <a:solidFill>
            <a:srgbClr val="000000"/>
          </a:solidFill>
          <a:ln>
            <a:noFill/>
          </a:ln>
        </p:spPr>
        <p:txBody>
          <a:bodyPr anchorCtr="0" anchor="ctr" bIns="91425" lIns="91425" rIns="91425" tIns="91425">
            <a:noAutofit/>
          </a:bodyPr>
          <a:lstStyle/>
          <a:p>
            <a:pPr lvl="0">
              <a:spcBef>
                <a:spcPts val="0"/>
              </a:spcBef>
              <a:buNone/>
            </a:pPr>
            <a:r>
              <a:t/>
            </a:r>
            <a:endParaRPr/>
          </a:p>
        </p:txBody>
      </p:sp>
      <p:sp>
        <p:nvSpPr>
          <p:cNvPr id="40" name="Shape 40"/>
          <p:cNvSpPr txBox="1"/>
          <p:nvPr>
            <p:ph type="title"/>
          </p:nvPr>
        </p:nvSpPr>
        <p:spPr>
          <a:xfrm>
            <a:off x="311700" y="160250"/>
            <a:ext cx="8520599" cy="841800"/>
          </a:xfrm>
          <a:prstGeom prst="rect">
            <a:avLst/>
          </a:prstGeom>
        </p:spPr>
        <p:txBody>
          <a:bodyPr anchorCtr="0" anchor="ctr" bIns="91425" lIns="91425" rIns="91425" tIns="91425"/>
          <a:lstStyle>
            <a:lvl1pPr lvl="0" rtl="0">
              <a:spcBef>
                <a:spcPts val="0"/>
              </a:spcBef>
              <a:buClr>
                <a:srgbClr val="FF9900"/>
              </a:buClr>
              <a:buSzPct val="100000"/>
              <a:buFont typeface="Droid Sans"/>
              <a:defRPr b="1" sz="3600">
                <a:solidFill>
                  <a:srgbClr val="FF9900"/>
                </a:solidFill>
                <a:latin typeface="Droid Sans"/>
                <a:ea typeface="Droid Sans"/>
                <a:cs typeface="Droid Sans"/>
                <a:sym typeface="Droid Sans"/>
              </a:defRPr>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41" name="Shape 4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42" name="Shape 42"/>
          <p:cNvSpPr txBox="1"/>
          <p:nvPr>
            <p:ph idx="1" type="body"/>
          </p:nvPr>
        </p:nvSpPr>
        <p:spPr>
          <a:xfrm>
            <a:off x="311700" y="1296150"/>
            <a:ext cx="8709599" cy="3648599"/>
          </a:xfrm>
          <a:prstGeom prst="rect">
            <a:avLst/>
          </a:prstGeom>
        </p:spPr>
        <p:txBody>
          <a:bodyPr anchorCtr="0" anchor="t" bIns="91425" lIns="91425" rIns="91425" tIns="91425"/>
          <a:lstStyle>
            <a:lvl1pPr lvl="0" rtl="0">
              <a:spcBef>
                <a:spcPts val="0"/>
              </a:spcBef>
              <a:buSzPct val="100000"/>
              <a:buFont typeface="Droid Sans"/>
              <a:defRPr b="1" sz="2400">
                <a:latin typeface="Droid Sans"/>
                <a:ea typeface="Droid Sans"/>
                <a:cs typeface="Droid Sans"/>
                <a:sym typeface="Droid Sans"/>
              </a:defRPr>
            </a:lvl1pPr>
            <a:lvl2pPr lvl="1" rtl="0">
              <a:spcBef>
                <a:spcPts val="0"/>
              </a:spcBef>
              <a:buSzPct val="100000"/>
              <a:buFont typeface="Droid Sans"/>
              <a:defRPr b="1" sz="2400">
                <a:latin typeface="Droid Sans"/>
                <a:ea typeface="Droid Sans"/>
                <a:cs typeface="Droid Sans"/>
                <a:sym typeface="Droid Sans"/>
              </a:defRPr>
            </a:lvl2pPr>
            <a:lvl3pPr lvl="2" rtl="0">
              <a:spcBef>
                <a:spcPts val="0"/>
              </a:spcBef>
              <a:buSzPct val="100000"/>
              <a:buFont typeface="Droid Sans"/>
              <a:defRPr b="1" sz="2400">
                <a:latin typeface="Droid Sans"/>
                <a:ea typeface="Droid Sans"/>
                <a:cs typeface="Droid Sans"/>
                <a:sym typeface="Droid Sans"/>
              </a:defRPr>
            </a:lvl3pPr>
            <a:lvl4pPr lvl="3" rtl="0">
              <a:spcBef>
                <a:spcPts val="0"/>
              </a:spcBef>
              <a:buSzPct val="100000"/>
              <a:buFont typeface="Droid Sans"/>
              <a:defRPr b="1" sz="2400">
                <a:latin typeface="Droid Sans"/>
                <a:ea typeface="Droid Sans"/>
                <a:cs typeface="Droid Sans"/>
                <a:sym typeface="Droid Sans"/>
              </a:defRPr>
            </a:lvl4pPr>
            <a:lvl5pPr lvl="4" rtl="0">
              <a:spcBef>
                <a:spcPts val="0"/>
              </a:spcBef>
              <a:buSzPct val="100000"/>
              <a:buFont typeface="Droid Sans"/>
              <a:defRPr b="1" sz="2400">
                <a:latin typeface="Droid Sans"/>
                <a:ea typeface="Droid Sans"/>
                <a:cs typeface="Droid Sans"/>
                <a:sym typeface="Droid Sans"/>
              </a:defRPr>
            </a:lvl5pPr>
            <a:lvl6pPr lvl="5" rtl="0">
              <a:spcBef>
                <a:spcPts val="0"/>
              </a:spcBef>
              <a:buSzPct val="100000"/>
              <a:buFont typeface="Droid Sans"/>
              <a:defRPr b="1" sz="2400">
                <a:latin typeface="Droid Sans"/>
                <a:ea typeface="Droid Sans"/>
                <a:cs typeface="Droid Sans"/>
                <a:sym typeface="Droid Sans"/>
              </a:defRPr>
            </a:lvl6pPr>
            <a:lvl7pPr lvl="6" rtl="0">
              <a:spcBef>
                <a:spcPts val="0"/>
              </a:spcBef>
              <a:buSzPct val="100000"/>
              <a:buFont typeface="Droid Sans"/>
              <a:defRPr b="1" sz="2400">
                <a:latin typeface="Droid Sans"/>
                <a:ea typeface="Droid Sans"/>
                <a:cs typeface="Droid Sans"/>
                <a:sym typeface="Droid Sans"/>
              </a:defRPr>
            </a:lvl7pPr>
            <a:lvl8pPr lvl="7" rtl="0">
              <a:spcBef>
                <a:spcPts val="0"/>
              </a:spcBef>
              <a:buSzPct val="100000"/>
              <a:buFont typeface="Droid Sans"/>
              <a:defRPr b="1" sz="2400">
                <a:latin typeface="Droid Sans"/>
                <a:ea typeface="Droid Sans"/>
                <a:cs typeface="Droid Sans"/>
                <a:sym typeface="Droid Sans"/>
              </a:defRPr>
            </a:lvl8pPr>
            <a:lvl9pPr lvl="8">
              <a:spcBef>
                <a:spcPts val="0"/>
              </a:spcBef>
              <a:buSzPct val="100000"/>
              <a:buFont typeface="Droid Sans"/>
              <a:defRPr b="1" sz="2400">
                <a:latin typeface="Droid Sans"/>
                <a:ea typeface="Droid Sans"/>
                <a:cs typeface="Droid Sans"/>
                <a:sym typeface="Droid Sans"/>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43" name="Shape 43"/>
        <p:cNvGrpSpPr/>
        <p:nvPr/>
      </p:nvGrpSpPr>
      <p:grpSpPr>
        <a:xfrm>
          <a:off x="0" y="0"/>
          <a:ext cx="0" cy="0"/>
          <a:chOff x="0" y="0"/>
          <a:chExt cx="0" cy="0"/>
        </a:xfrm>
      </p:grpSpPr>
      <p:sp>
        <p:nvSpPr>
          <p:cNvPr id="44" name="Shape 44"/>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6" name="Shape 46"/>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 Id="rId3" Type="http://schemas.openxmlformats.org/officeDocument/2006/relationships/image" Target="../media/image0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p:nvPr/>
        </p:nvSpPr>
        <p:spPr>
          <a:xfrm>
            <a:off x="0" y="0"/>
            <a:ext cx="9144000" cy="2711700"/>
          </a:xfrm>
          <a:prstGeom prst="rect">
            <a:avLst/>
          </a:prstGeom>
          <a:solidFill>
            <a:srgbClr val="FF9900"/>
          </a:solidFill>
          <a:ln>
            <a:noFill/>
          </a:ln>
        </p:spPr>
        <p:txBody>
          <a:bodyPr anchorCtr="0" anchor="ctr" bIns="91425" lIns="91425" rIns="91425" tIns="91425">
            <a:noAutofit/>
          </a:bodyPr>
          <a:lstStyle/>
          <a:p>
            <a:pPr lvl="0">
              <a:spcBef>
                <a:spcPts val="0"/>
              </a:spcBef>
              <a:buNone/>
            </a:pPr>
            <a:r>
              <a:t/>
            </a:r>
            <a:endParaRPr/>
          </a:p>
        </p:txBody>
      </p:sp>
      <p:sp>
        <p:nvSpPr>
          <p:cNvPr id="82" name="Shape 82"/>
          <p:cNvSpPr txBox="1"/>
          <p:nvPr/>
        </p:nvSpPr>
        <p:spPr>
          <a:xfrm>
            <a:off x="100" y="25"/>
            <a:ext cx="9144000" cy="2711700"/>
          </a:xfrm>
          <a:prstGeom prst="rect">
            <a:avLst/>
          </a:prstGeom>
          <a:noFill/>
          <a:ln>
            <a:noFill/>
          </a:ln>
        </p:spPr>
        <p:txBody>
          <a:bodyPr anchorCtr="0" anchor="ctr" bIns="91425" lIns="91425" rIns="91425" tIns="91425">
            <a:noAutofit/>
          </a:bodyPr>
          <a:lstStyle/>
          <a:p>
            <a:pPr lvl="0" rtl="0" algn="ctr">
              <a:spcBef>
                <a:spcPts val="0"/>
              </a:spcBef>
              <a:buNone/>
            </a:pPr>
            <a:r>
              <a:rPr b="1" lang="en" sz="3600">
                <a:latin typeface="Droid Sans"/>
                <a:ea typeface="Droid Sans"/>
                <a:cs typeface="Droid Sans"/>
                <a:sym typeface="Droid Sans"/>
              </a:rPr>
              <a:t>Using GN build</a:t>
            </a:r>
          </a:p>
          <a:p>
            <a:pPr lvl="0" algn="ctr">
              <a:spcBef>
                <a:spcPts val="0"/>
              </a:spcBef>
              <a:buNone/>
            </a:pPr>
            <a:r>
              <a:rPr lang="en" sz="2000">
                <a:latin typeface="Droid Sans"/>
                <a:ea typeface="Droid Sans"/>
                <a:cs typeface="Droid Sans"/>
                <a:sym typeface="Droid Sans"/>
              </a:rPr>
              <a:t>Artisanal metabuild</a:t>
            </a:r>
          </a:p>
        </p:txBody>
      </p:sp>
      <p:sp>
        <p:nvSpPr>
          <p:cNvPr id="83" name="Shape 83"/>
          <p:cNvSpPr txBox="1"/>
          <p:nvPr/>
        </p:nvSpPr>
        <p:spPr>
          <a:xfrm>
            <a:off x="0" y="2711700"/>
            <a:ext cx="9144000" cy="2431799"/>
          </a:xfrm>
          <a:prstGeom prst="rect">
            <a:avLst/>
          </a:prstGeom>
          <a:noFill/>
          <a:ln>
            <a:noFill/>
          </a:ln>
        </p:spPr>
        <p:txBody>
          <a:bodyPr anchorCtr="0" anchor="ctr" bIns="91425" lIns="91425" rIns="91425" tIns="91425">
            <a:noAutofit/>
          </a:bodyPr>
          <a:lstStyle/>
          <a:p>
            <a:pPr lvl="0" algn="ctr">
              <a:spcBef>
                <a:spcPts val="0"/>
              </a:spcBef>
              <a:buNone/>
            </a:pPr>
            <a:r>
              <a:rPr lang="en" sz="2000">
                <a:latin typeface="Droid Sans"/>
                <a:ea typeface="Droid Sans"/>
                <a:cs typeface="Droid Sans"/>
                <a:sym typeface="Droid Sans"/>
              </a:rPr>
              <a:t>Brett Wilson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34" name="Shape 134"/>
        <p:cNvGrpSpPr/>
        <p:nvPr/>
      </p:nvGrpSpPr>
      <p:grpSpPr>
        <a:xfrm>
          <a:off x="0" y="0"/>
          <a:ext cx="0" cy="0"/>
          <a:chOff x="0" y="0"/>
          <a:chExt cx="0" cy="0"/>
        </a:xfrm>
      </p:grpSpPr>
      <p:sp>
        <p:nvSpPr>
          <p:cNvPr id="135" name="Shape 135"/>
          <p:cNvSpPr txBox="1"/>
          <p:nvPr>
            <p:ph type="title"/>
          </p:nvPr>
        </p:nvSpPr>
        <p:spPr>
          <a:xfrm>
            <a:off x="75" y="0"/>
            <a:ext cx="9144000" cy="4587599"/>
          </a:xfrm>
          <a:prstGeom prst="rect">
            <a:avLst/>
          </a:prstGeom>
        </p:spPr>
        <p:txBody>
          <a:bodyPr anchorCtr="0" anchor="ctr" bIns="91425" lIns="91425" rIns="91425" tIns="91425">
            <a:noAutofit/>
          </a:bodyPr>
          <a:lstStyle/>
          <a:p>
            <a:pPr lvl="0" algn="ctr">
              <a:spcBef>
                <a:spcPts val="0"/>
              </a:spcBef>
              <a:buNone/>
            </a:pPr>
            <a:r>
              <a:rPr b="1" lang="en" sz="17000">
                <a:solidFill>
                  <a:srgbClr val="FF9900"/>
                </a:solidFill>
                <a:latin typeface="Consolas"/>
                <a:ea typeface="Consolas"/>
                <a:cs typeface="Consolas"/>
                <a:sym typeface="Consolas"/>
              </a:rPr>
              <a:t>gn help</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152625" y="0"/>
            <a:ext cx="3744300" cy="5143499"/>
          </a:xfrm>
          <a:prstGeom prst="rect">
            <a:avLst/>
          </a:prstGeom>
        </p:spPr>
        <p:txBody>
          <a:bodyPr anchorCtr="0" anchor="ctr" bIns="91425" lIns="91425" rIns="91425" tIns="91425">
            <a:noAutofit/>
          </a:bodyPr>
          <a:lstStyle/>
          <a:p>
            <a:pPr lvl="0" rtl="0">
              <a:spcBef>
                <a:spcPts val="0"/>
              </a:spcBef>
              <a:buNone/>
            </a:pPr>
            <a:r>
              <a:rPr lang="en"/>
              <a:t>Configs group flags with a name.</a:t>
            </a:r>
          </a:p>
          <a:p>
            <a:pPr lvl="0" rtl="0">
              <a:spcBef>
                <a:spcPts val="0"/>
              </a:spcBef>
              <a:buNone/>
            </a:pPr>
            <a:r>
              <a:t/>
            </a:r>
            <a:endParaRPr b="0"/>
          </a:p>
          <a:p>
            <a:pPr indent="-228600" lvl="0" marL="457200" rtl="0">
              <a:spcBef>
                <a:spcPts val="0"/>
              </a:spcBef>
              <a:buChar char="●"/>
            </a:pPr>
            <a:r>
              <a:rPr b="0" lang="en"/>
              <a:t>Additive</a:t>
            </a:r>
          </a:p>
          <a:p>
            <a:pPr indent="-228600" lvl="0" marL="457200">
              <a:spcBef>
                <a:spcPts val="0"/>
              </a:spcBef>
              <a:buChar char="●"/>
            </a:pPr>
            <a:r>
              <a:rPr b="0" lang="en"/>
              <a:t>Atomic</a:t>
            </a:r>
          </a:p>
        </p:txBody>
      </p:sp>
      <p:sp>
        <p:nvSpPr>
          <p:cNvPr id="141" name="Shape 141"/>
          <p:cNvSpPr txBox="1"/>
          <p:nvPr>
            <p:ph idx="1" type="body"/>
          </p:nvPr>
        </p:nvSpPr>
        <p:spPr>
          <a:xfrm>
            <a:off x="4249200" y="82175"/>
            <a:ext cx="4992899" cy="5061300"/>
          </a:xfrm>
          <a:prstGeom prst="rect">
            <a:avLst/>
          </a:prstGeom>
        </p:spPr>
        <p:txBody>
          <a:bodyPr anchorCtr="0" anchor="t" bIns="91425" lIns="91425" rIns="91425" tIns="91425">
            <a:noAutofit/>
          </a:bodyPr>
          <a:lstStyle/>
          <a:p>
            <a:pPr lvl="0" rtl="0">
              <a:spcBef>
                <a:spcPts val="0"/>
              </a:spcBef>
              <a:buNone/>
            </a:pPr>
            <a:r>
              <a:rPr lang="en">
                <a:solidFill>
                  <a:srgbClr val="FF9900"/>
                </a:solidFill>
              </a:rPr>
              <a:t>config(“myconfig”) {</a:t>
            </a:r>
          </a:p>
          <a:p>
            <a:pPr lvl="0" rtl="0">
              <a:spcBef>
                <a:spcPts val="0"/>
              </a:spcBef>
              <a:buNone/>
            </a:pPr>
            <a:r>
              <a:rPr lang="en">
                <a:solidFill>
                  <a:srgbClr val="FF9900"/>
                </a:solidFill>
              </a:rPr>
              <a:t>  defines = [ “EVIL_BIT=1” ]</a:t>
            </a:r>
          </a:p>
          <a:p>
            <a:pPr lvl="0" rtl="0">
              <a:spcBef>
                <a:spcPts val="0"/>
              </a:spcBef>
              <a:buNone/>
            </a:pPr>
            <a:r>
              <a:rPr lang="en">
                <a:solidFill>
                  <a:srgbClr val="FF9900"/>
                </a:solidFill>
              </a:rPr>
              <a:t>}</a:t>
            </a:r>
          </a:p>
          <a:p>
            <a:pPr lvl="0" rtl="0">
              <a:spcBef>
                <a:spcPts val="0"/>
              </a:spcBef>
              <a:buNone/>
            </a:pPr>
            <a:r>
              <a:t/>
            </a:r>
            <a:endParaRPr/>
          </a:p>
          <a:p>
            <a:pPr lvl="0" rtl="0">
              <a:spcBef>
                <a:spcPts val="0"/>
              </a:spcBef>
              <a:buNone/>
            </a:pPr>
            <a:r>
              <a:rPr lang="en"/>
              <a:t>executable(“doom_melon”) {</a:t>
            </a:r>
          </a:p>
          <a:p>
            <a:pPr lvl="0" rtl="0">
              <a:spcBef>
                <a:spcPts val="0"/>
              </a:spcBef>
              <a:buNone/>
            </a:pPr>
            <a:r>
              <a:rPr lang="en"/>
              <a:t>  ...</a:t>
            </a:r>
          </a:p>
          <a:p>
            <a:pPr lvl="0" rtl="0">
              <a:spcBef>
                <a:spcPts val="0"/>
              </a:spcBef>
              <a:buNone/>
            </a:pPr>
            <a:r>
              <a:rPr lang="en"/>
              <a:t>  </a:t>
            </a:r>
            <a:r>
              <a:rPr lang="en">
                <a:solidFill>
                  <a:srgbClr val="FF9900"/>
                </a:solidFill>
              </a:rPr>
              <a:t>configs </a:t>
            </a:r>
            <a:r>
              <a:rPr lang="en"/>
              <a:t>+= [ “:myconfig” ]</a:t>
            </a:r>
          </a:p>
          <a:p>
            <a:pPr lvl="0" rtl="0">
              <a:spcBef>
                <a:spcPts val="0"/>
              </a:spcBef>
              <a:buNone/>
            </a:pPr>
            <a:r>
              <a:rPr lang="en"/>
              <a:t>}</a:t>
            </a:r>
          </a:p>
          <a:p>
            <a:pPr lvl="0" rtl="0">
              <a:spcBef>
                <a:spcPts val="0"/>
              </a:spcBef>
              <a:buNone/>
            </a:pPr>
            <a:r>
              <a:t/>
            </a:r>
            <a:endParaRPr/>
          </a:p>
          <a:p>
            <a:pPr lvl="0" rtl="0">
              <a:spcBef>
                <a:spcPts val="0"/>
              </a:spcBef>
              <a:buNone/>
            </a:pPr>
            <a:r>
              <a:rPr lang="en"/>
              <a:t>test(“doom_melon_tests”) {</a:t>
            </a:r>
          </a:p>
          <a:p>
            <a:pPr lvl="0" rtl="0">
              <a:spcBef>
                <a:spcPts val="0"/>
              </a:spcBef>
              <a:buNone/>
            </a:pPr>
            <a:r>
              <a:rPr lang="en"/>
              <a:t>  ...</a:t>
            </a:r>
          </a:p>
          <a:p>
            <a:pPr lvl="0" rtl="0">
              <a:spcBef>
                <a:spcPts val="0"/>
              </a:spcBef>
              <a:buNone/>
            </a:pPr>
            <a:r>
              <a:rPr lang="en"/>
              <a:t>  </a:t>
            </a:r>
            <a:r>
              <a:rPr lang="en">
                <a:solidFill>
                  <a:srgbClr val="FF9900"/>
                </a:solidFill>
              </a:rPr>
              <a:t>configs </a:t>
            </a:r>
            <a:r>
              <a:rPr lang="en"/>
              <a:t>+= [ “:myconfig” ]</a:t>
            </a:r>
          </a:p>
          <a:p>
            <a:pPr lvl="0">
              <a:spcBef>
                <a:spcPts val="0"/>
              </a:spcBef>
              <a:buNone/>
            </a:pPr>
            <a:r>
              <a:rPr lang="en"/>
              <a: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152625" y="0"/>
            <a:ext cx="3744300" cy="5143499"/>
          </a:xfrm>
          <a:prstGeom prst="rect">
            <a:avLst/>
          </a:prstGeom>
        </p:spPr>
        <p:txBody>
          <a:bodyPr anchorCtr="0" anchor="ctr" bIns="91425" lIns="91425" rIns="91425" tIns="91425">
            <a:noAutofit/>
          </a:bodyPr>
          <a:lstStyle/>
          <a:p>
            <a:pPr lvl="0">
              <a:spcBef>
                <a:spcPts val="0"/>
              </a:spcBef>
              <a:buNone/>
            </a:pPr>
            <a:r>
              <a:rPr lang="en"/>
              <a:t>Apply settings to targets that depend on you.</a:t>
            </a:r>
          </a:p>
        </p:txBody>
      </p:sp>
      <p:sp>
        <p:nvSpPr>
          <p:cNvPr id="147" name="Shape 147"/>
          <p:cNvSpPr txBox="1"/>
          <p:nvPr>
            <p:ph idx="1" type="body"/>
          </p:nvPr>
        </p:nvSpPr>
        <p:spPr>
          <a:xfrm>
            <a:off x="4249200" y="82175"/>
            <a:ext cx="4992899" cy="5061300"/>
          </a:xfrm>
          <a:prstGeom prst="rect">
            <a:avLst/>
          </a:prstGeom>
        </p:spPr>
        <p:txBody>
          <a:bodyPr anchorCtr="0" anchor="t" bIns="91425" lIns="91425" rIns="91425" tIns="91425">
            <a:noAutofit/>
          </a:bodyPr>
          <a:lstStyle/>
          <a:p>
            <a:pPr lvl="0" rtl="0">
              <a:spcBef>
                <a:spcPts val="0"/>
              </a:spcBef>
              <a:buNone/>
            </a:pPr>
            <a:r>
              <a:rPr lang="en"/>
              <a:t>config(“icu_dirs”) {</a:t>
            </a:r>
          </a:p>
          <a:p>
            <a:pPr lvl="0" rtl="0">
              <a:spcBef>
                <a:spcPts val="0"/>
              </a:spcBef>
              <a:buNone/>
            </a:pPr>
            <a:r>
              <a:rPr lang="en"/>
              <a:t>  include_dirs = [ “include” ]</a:t>
            </a:r>
          </a:p>
          <a:p>
            <a:pPr lvl="0" rtl="0">
              <a:spcBef>
                <a:spcPts val="0"/>
              </a:spcBef>
              <a:buNone/>
            </a:pPr>
            <a:r>
              <a:rPr lang="en"/>
              <a:t>}</a:t>
            </a:r>
          </a:p>
          <a:p>
            <a:pPr lvl="0" rtl="0">
              <a:spcBef>
                <a:spcPts val="0"/>
              </a:spcBef>
              <a:buNone/>
            </a:pPr>
            <a:r>
              <a:t/>
            </a:r>
            <a:endParaRPr/>
          </a:p>
          <a:p>
            <a:pPr lvl="0" rtl="0">
              <a:spcBef>
                <a:spcPts val="0"/>
              </a:spcBef>
              <a:buNone/>
            </a:pPr>
            <a:r>
              <a:rPr lang="en"/>
              <a:t>shared_library(“icu”) {</a:t>
            </a:r>
          </a:p>
          <a:p>
            <a:pPr lvl="0" rtl="0">
              <a:spcBef>
                <a:spcPts val="0"/>
              </a:spcBef>
              <a:buNone/>
            </a:pPr>
            <a:r>
              <a:rPr lang="en"/>
              <a:t>  </a:t>
            </a:r>
            <a:r>
              <a:rPr lang="en">
                <a:solidFill>
                  <a:srgbClr val="FF9900"/>
                </a:solidFill>
              </a:rPr>
              <a:t>public_configs </a:t>
            </a:r>
            <a:r>
              <a:rPr lang="en"/>
              <a:t>= [ “:icu_dirs” ]</a:t>
            </a:r>
          </a:p>
          <a:p>
            <a:pPr lvl="0" rtl="0">
              <a:spcBef>
                <a:spcPts val="0"/>
              </a:spcBef>
              <a:buNone/>
            </a:pPr>
            <a:r>
              <a:rPr lang="en"/>
              <a:t>}</a:t>
            </a:r>
          </a:p>
          <a:p>
            <a:pPr lvl="0" rtl="0">
              <a:spcBef>
                <a:spcPts val="0"/>
              </a:spcBef>
              <a:buNone/>
            </a:pPr>
            <a:r>
              <a:t/>
            </a:r>
            <a:endParaRPr/>
          </a:p>
          <a:p>
            <a:pPr lvl="0" rtl="0">
              <a:spcBef>
                <a:spcPts val="0"/>
              </a:spcBef>
              <a:buNone/>
            </a:pPr>
            <a:r>
              <a:rPr lang="en"/>
              <a:t>executable(“doom_melon”) {</a:t>
            </a:r>
          </a:p>
          <a:p>
            <a:pPr lvl="0" rtl="0">
              <a:spcBef>
                <a:spcPts val="0"/>
              </a:spcBef>
              <a:buNone/>
            </a:pPr>
            <a:r>
              <a:rPr lang="en"/>
              <a:t>  deps = [</a:t>
            </a:r>
          </a:p>
          <a:p>
            <a:pPr lvl="0" rtl="0">
              <a:spcBef>
                <a:spcPts val="0"/>
              </a:spcBef>
              <a:buClr>
                <a:schemeClr val="dk1"/>
              </a:buClr>
              <a:buSzPct val="55000"/>
              <a:buFont typeface="Arial"/>
              <a:buNone/>
            </a:pPr>
            <a:r>
              <a:rPr b="0" i="1" lang="en">
                <a:solidFill>
                  <a:schemeClr val="lt1"/>
                </a:solidFill>
              </a:rPr>
              <a:t>    </a:t>
            </a:r>
            <a:r>
              <a:rPr b="0" i="1" lang="en">
                <a:solidFill>
                  <a:srgbClr val="D9D9D9"/>
                </a:solidFill>
              </a:rPr>
              <a:t># Apply ICU’s public_configs.</a:t>
            </a:r>
          </a:p>
          <a:p>
            <a:pPr lvl="0" rtl="0">
              <a:spcBef>
                <a:spcPts val="0"/>
              </a:spcBef>
              <a:buNone/>
            </a:pPr>
            <a:r>
              <a:rPr lang="en"/>
              <a:t>    “:icu”,</a:t>
            </a:r>
          </a:p>
          <a:p>
            <a:pPr lvl="0" rtl="0">
              <a:spcBef>
                <a:spcPts val="0"/>
              </a:spcBef>
              <a:buNone/>
            </a:pPr>
            <a:r>
              <a:rPr lang="en"/>
              <a:t>  ]</a:t>
            </a:r>
          </a:p>
          <a:p>
            <a:pPr lvl="0">
              <a:spcBef>
                <a:spcPts val="0"/>
              </a:spcBef>
              <a:buNone/>
            </a:pPr>
            <a:r>
              <a:rPr lang="en"/>
              <a: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152625" y="0"/>
            <a:ext cx="3744300" cy="5143499"/>
          </a:xfrm>
          <a:prstGeom prst="rect">
            <a:avLst/>
          </a:prstGeom>
        </p:spPr>
        <p:txBody>
          <a:bodyPr anchorCtr="0" anchor="ctr" bIns="91425" lIns="91425" rIns="91425" tIns="91425">
            <a:noAutofit/>
          </a:bodyPr>
          <a:lstStyle/>
          <a:p>
            <a:pPr lvl="0">
              <a:spcBef>
                <a:spcPts val="0"/>
              </a:spcBef>
              <a:buNone/>
            </a:pPr>
            <a:r>
              <a:rPr lang="en"/>
              <a:t>Forward public configs up the dependency chain.</a:t>
            </a:r>
          </a:p>
        </p:txBody>
      </p:sp>
      <p:sp>
        <p:nvSpPr>
          <p:cNvPr id="153" name="Shape 153"/>
          <p:cNvSpPr txBox="1"/>
          <p:nvPr>
            <p:ph idx="1" type="body"/>
          </p:nvPr>
        </p:nvSpPr>
        <p:spPr>
          <a:xfrm>
            <a:off x="4249200" y="82175"/>
            <a:ext cx="4992899" cy="5061300"/>
          </a:xfrm>
          <a:prstGeom prst="rect">
            <a:avLst/>
          </a:prstGeom>
        </p:spPr>
        <p:txBody>
          <a:bodyPr anchorCtr="0" anchor="t" bIns="91425" lIns="91425" rIns="91425" tIns="91425">
            <a:noAutofit/>
          </a:bodyPr>
          <a:lstStyle/>
          <a:p>
            <a:pPr lvl="0" rtl="0">
              <a:spcBef>
                <a:spcPts val="0"/>
              </a:spcBef>
              <a:buNone/>
            </a:pPr>
            <a:r>
              <a:rPr lang="en"/>
              <a:t>shared_library(“i18n_utils”) {</a:t>
            </a:r>
          </a:p>
          <a:p>
            <a:pPr lvl="0" rtl="0">
              <a:spcBef>
                <a:spcPts val="0"/>
              </a:spcBef>
              <a:buNone/>
            </a:pPr>
            <a:r>
              <a:rPr lang="en"/>
              <a:t>  …</a:t>
            </a:r>
          </a:p>
          <a:p>
            <a:pPr lvl="0" rtl="0">
              <a:spcBef>
                <a:spcPts val="0"/>
              </a:spcBef>
              <a:buNone/>
            </a:pPr>
            <a:r>
              <a:rPr lang="en"/>
              <a:t>  </a:t>
            </a:r>
            <a:r>
              <a:rPr lang="en">
                <a:solidFill>
                  <a:srgbClr val="FF9900"/>
                </a:solidFill>
              </a:rPr>
              <a:t>public_deps </a:t>
            </a:r>
            <a:r>
              <a:rPr lang="en"/>
              <a:t>= [</a:t>
            </a:r>
          </a:p>
          <a:p>
            <a:pPr lvl="0" rtl="0">
              <a:spcBef>
                <a:spcPts val="0"/>
              </a:spcBef>
              <a:buNone/>
            </a:pPr>
            <a:r>
              <a:rPr lang="en"/>
              <a:t>    “//third_party/icu”,</a:t>
            </a:r>
          </a:p>
          <a:p>
            <a:pPr lvl="0" rtl="0">
              <a:spcBef>
                <a:spcPts val="0"/>
              </a:spcBef>
              <a:buNone/>
            </a:pPr>
            <a:r>
              <a:rPr lang="en"/>
              <a:t>  ]</a:t>
            </a:r>
          </a:p>
          <a:p>
            <a:pPr lvl="0" rtl="0">
              <a:spcBef>
                <a:spcPts val="0"/>
              </a:spcBef>
              <a:buNone/>
            </a:pPr>
            <a:r>
              <a:rPr lang="en"/>
              <a:t>}</a:t>
            </a:r>
          </a:p>
          <a:p>
            <a:pPr lvl="0" rtl="0">
              <a:spcBef>
                <a:spcPts val="0"/>
              </a:spcBef>
              <a:buNone/>
            </a:pPr>
            <a:r>
              <a:t/>
            </a:r>
            <a:endParaRPr/>
          </a:p>
          <a:p>
            <a:pPr lvl="0" rtl="0">
              <a:spcBef>
                <a:spcPts val="0"/>
              </a:spcBef>
              <a:buNone/>
            </a:pPr>
            <a:r>
              <a:rPr lang="en"/>
              <a:t>executable(“doom_melon”) {</a:t>
            </a:r>
          </a:p>
          <a:p>
            <a:pPr lvl="0" rtl="0">
              <a:spcBef>
                <a:spcPts val="0"/>
              </a:spcBef>
              <a:buNone/>
            </a:pPr>
            <a:r>
              <a:rPr lang="en"/>
              <a:t>  deps = [</a:t>
            </a:r>
          </a:p>
          <a:p>
            <a:pPr lvl="0" rtl="0">
              <a:spcBef>
                <a:spcPts val="0"/>
              </a:spcBef>
              <a:buNone/>
            </a:pPr>
            <a:r>
              <a:rPr lang="en"/>
              <a:t>    </a:t>
            </a:r>
            <a:r>
              <a:rPr b="0" i="1" lang="en">
                <a:solidFill>
                  <a:srgbClr val="D9D9D9"/>
                </a:solidFill>
              </a:rPr>
              <a:t># Apply ICU’s public_configs.</a:t>
            </a:r>
          </a:p>
          <a:p>
            <a:pPr lvl="0" rtl="0">
              <a:spcBef>
                <a:spcPts val="0"/>
              </a:spcBef>
              <a:buNone/>
            </a:pPr>
            <a:r>
              <a:rPr lang="en"/>
              <a:t>    “:i18n_utils”,</a:t>
            </a:r>
          </a:p>
          <a:p>
            <a:pPr lvl="0" rtl="0">
              <a:spcBef>
                <a:spcPts val="0"/>
              </a:spcBef>
              <a:buNone/>
            </a:pPr>
            <a:r>
              <a:rPr lang="en"/>
              <a:t>  ]</a:t>
            </a:r>
          </a:p>
          <a:p>
            <a:pPr lvl="0">
              <a:spcBef>
                <a:spcPts val="0"/>
              </a:spcBef>
              <a:buNone/>
            </a:pPr>
            <a:r>
              <a:rPr lang="en"/>
              <a: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152625" y="0"/>
            <a:ext cx="3744300" cy="5143500"/>
          </a:xfrm>
          <a:prstGeom prst="rect">
            <a:avLst/>
          </a:prstGeom>
        </p:spPr>
        <p:txBody>
          <a:bodyPr anchorCtr="0" anchor="ctr" bIns="91425" lIns="91425" rIns="91425" tIns="91425">
            <a:noAutofit/>
          </a:bodyPr>
          <a:lstStyle/>
          <a:p>
            <a:pPr lvl="0" rtl="0">
              <a:spcBef>
                <a:spcPts val="0"/>
              </a:spcBef>
              <a:buNone/>
            </a:pPr>
            <a:r>
              <a:rPr lang="en"/>
              <a:t>Some things the code loads dynamically.</a:t>
            </a:r>
          </a:p>
        </p:txBody>
      </p:sp>
      <p:sp>
        <p:nvSpPr>
          <p:cNvPr id="159" name="Shape 159"/>
          <p:cNvSpPr txBox="1"/>
          <p:nvPr>
            <p:ph idx="1" type="body"/>
          </p:nvPr>
        </p:nvSpPr>
        <p:spPr>
          <a:xfrm>
            <a:off x="4249200" y="82175"/>
            <a:ext cx="4992900" cy="5061300"/>
          </a:xfrm>
          <a:prstGeom prst="rect">
            <a:avLst/>
          </a:prstGeom>
        </p:spPr>
        <p:txBody>
          <a:bodyPr anchorCtr="0" anchor="t" bIns="91425" lIns="91425" rIns="91425" tIns="91425">
            <a:noAutofit/>
          </a:bodyPr>
          <a:lstStyle/>
          <a:p>
            <a:pPr lvl="0" rtl="0">
              <a:spcBef>
                <a:spcPts val="0"/>
              </a:spcBef>
              <a:buNone/>
            </a:pPr>
            <a:r>
              <a:rPr lang="en">
                <a:solidFill>
                  <a:schemeClr val="lt1"/>
                </a:solidFill>
              </a:rPr>
              <a:t>test(“doom_melon_tests”) {</a:t>
            </a:r>
          </a:p>
          <a:p>
            <a:pPr lvl="0" rtl="0">
              <a:spcBef>
                <a:spcPts val="0"/>
              </a:spcBef>
              <a:buClr>
                <a:schemeClr val="dk1"/>
              </a:buClr>
              <a:buSzPct val="57894"/>
              <a:buFont typeface="Arial"/>
              <a:buNone/>
            </a:pPr>
            <a:r>
              <a:rPr b="0" i="1" lang="en">
                <a:solidFill>
                  <a:schemeClr val="lt1"/>
                </a:solidFill>
              </a:rPr>
              <a:t>  </a:t>
            </a:r>
            <a:r>
              <a:rPr b="0" i="1" lang="en" sz="1900">
                <a:solidFill>
                  <a:schemeClr val="lt1"/>
                </a:solidFill>
              </a:rPr>
              <a:t># This file is loaded @ runtime.</a:t>
            </a:r>
          </a:p>
          <a:p>
            <a:pPr lvl="0" rtl="0">
              <a:spcBef>
                <a:spcPts val="0"/>
              </a:spcBef>
              <a:buClr>
                <a:schemeClr val="dk1"/>
              </a:buClr>
              <a:buSzPct val="55000"/>
              <a:buFont typeface="Arial"/>
              <a:buNone/>
            </a:pPr>
            <a:r>
              <a:rPr lang="en">
                <a:solidFill>
                  <a:schemeClr val="lt1"/>
                </a:solidFill>
              </a:rPr>
              <a:t>  </a:t>
            </a:r>
            <a:r>
              <a:rPr lang="en">
                <a:solidFill>
                  <a:srgbClr val="FF9900"/>
                </a:solidFill>
              </a:rPr>
              <a:t>data</a:t>
            </a:r>
            <a:r>
              <a:rPr lang="en">
                <a:solidFill>
                  <a:schemeClr val="lt1"/>
                </a:solidFill>
              </a:rPr>
              <a:t> = [</a:t>
            </a:r>
          </a:p>
          <a:p>
            <a:pPr lvl="0" rtl="0">
              <a:spcBef>
                <a:spcPts val="0"/>
              </a:spcBef>
              <a:buClr>
                <a:schemeClr val="dk1"/>
              </a:buClr>
              <a:buSzPct val="55000"/>
              <a:buFont typeface="Arial"/>
              <a:buNone/>
            </a:pPr>
            <a:r>
              <a:rPr lang="en">
                <a:solidFill>
                  <a:schemeClr val="lt1"/>
                </a:solidFill>
              </a:rPr>
              <a:t>    “melon_cache.txt”,</a:t>
            </a:r>
          </a:p>
          <a:p>
            <a:pPr lvl="0" rtl="0">
              <a:spcBef>
                <a:spcPts val="0"/>
              </a:spcBef>
              <a:buClr>
                <a:schemeClr val="dk1"/>
              </a:buClr>
              <a:buSzPct val="55000"/>
              <a:buFont typeface="Arial"/>
              <a:buNone/>
            </a:pPr>
            <a:r>
              <a:rPr lang="en">
                <a:solidFill>
                  <a:schemeClr val="lt1"/>
                </a:solidFill>
              </a:rPr>
              <a:t>  ]</a:t>
            </a:r>
          </a:p>
          <a:p>
            <a:pPr lvl="0" rtl="0">
              <a:spcBef>
                <a:spcPts val="0"/>
              </a:spcBef>
              <a:buNone/>
            </a:pPr>
            <a:r>
              <a:rPr lang="en">
                <a:solidFill>
                  <a:schemeClr val="lt1"/>
                </a:solidFill>
              </a:rPr>
              <a:t>}</a:t>
            </a:r>
          </a:p>
          <a:p>
            <a:pPr lvl="0" rtl="0">
              <a:spcBef>
                <a:spcPts val="0"/>
              </a:spcBef>
              <a:buNone/>
            </a:pPr>
            <a:r>
              <a:t/>
            </a:r>
            <a:endParaRPr/>
          </a:p>
          <a:p>
            <a:pPr lvl="0" rtl="0">
              <a:spcBef>
                <a:spcPts val="0"/>
              </a:spcBef>
              <a:buNone/>
            </a:pPr>
            <a:r>
              <a:t/>
            </a:r>
            <a:endParaRPr/>
          </a:p>
          <a:p>
            <a:pPr lvl="0" rtl="0">
              <a:spcBef>
                <a:spcPts val="0"/>
              </a:spcBef>
              <a:buNone/>
            </a:pPr>
            <a:r>
              <a:rPr lang="en"/>
              <a:t>shared_library(“icu”) {</a:t>
            </a:r>
          </a:p>
          <a:p>
            <a:pPr lvl="0" rtl="0">
              <a:spcBef>
                <a:spcPts val="0"/>
              </a:spcBef>
              <a:buNone/>
            </a:pPr>
            <a:r>
              <a:rPr i="1" lang="en"/>
              <a:t>  </a:t>
            </a:r>
            <a:r>
              <a:rPr i="1" lang="en" sz="1900"/>
              <a:t># This target is loaded @ runtime.</a:t>
            </a:r>
          </a:p>
          <a:p>
            <a:pPr lvl="0" rtl="0">
              <a:spcBef>
                <a:spcPts val="0"/>
              </a:spcBef>
              <a:buNone/>
            </a:pPr>
            <a:r>
              <a:rPr lang="en"/>
              <a:t>  </a:t>
            </a:r>
            <a:r>
              <a:rPr lang="en">
                <a:solidFill>
                  <a:srgbClr val="FF9900"/>
                </a:solidFill>
              </a:rPr>
              <a:t>data_deps </a:t>
            </a:r>
            <a:r>
              <a:rPr lang="en"/>
              <a:t>= [</a:t>
            </a:r>
          </a:p>
          <a:p>
            <a:pPr lvl="0" rtl="0">
              <a:spcBef>
                <a:spcPts val="0"/>
              </a:spcBef>
              <a:buNone/>
            </a:pPr>
            <a:r>
              <a:rPr lang="en"/>
              <a:t>    “:icu_data_tables”,</a:t>
            </a:r>
          </a:p>
          <a:p>
            <a:pPr lvl="0" rtl="0">
              <a:spcBef>
                <a:spcPts val="0"/>
              </a:spcBef>
              <a:buNone/>
            </a:pPr>
            <a:r>
              <a:rPr lang="en"/>
              <a:t>  ]</a:t>
            </a:r>
          </a:p>
          <a:p>
            <a:pPr lvl="0" rtl="0">
              <a:spcBef>
                <a:spcPts val="0"/>
              </a:spcBef>
              <a:buNone/>
            </a:pPr>
            <a:r>
              <a:rPr lang="en"/>
              <a:t>}</a:t>
            </a:r>
          </a:p>
          <a:p>
            <a:pPr lvl="0" rtl="0">
              <a:spcBef>
                <a:spcPts val="0"/>
              </a:spcBef>
              <a:buNone/>
            </a:pPr>
            <a:r>
              <a:t/>
            </a:r>
            <a:endParaRPr/>
          </a:p>
          <a:p>
            <a:pPr lvl="0" rt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152625" y="0"/>
            <a:ext cx="3744300" cy="5143499"/>
          </a:xfrm>
          <a:prstGeom prst="rect">
            <a:avLst/>
          </a:prstGeom>
        </p:spPr>
        <p:txBody>
          <a:bodyPr anchorCtr="0" anchor="ctr" bIns="91425" lIns="91425" rIns="91425" tIns="91425">
            <a:noAutofit/>
          </a:bodyPr>
          <a:lstStyle/>
          <a:p>
            <a:pPr lvl="0">
              <a:spcBef>
                <a:spcPts val="0"/>
              </a:spcBef>
              <a:buNone/>
            </a:pPr>
            <a:r>
              <a:rPr lang="en"/>
              <a:t>I have no idea what is going on.</a:t>
            </a:r>
          </a:p>
        </p:txBody>
      </p:sp>
      <p:sp>
        <p:nvSpPr>
          <p:cNvPr id="165" name="Shape 165"/>
          <p:cNvSpPr txBox="1"/>
          <p:nvPr>
            <p:ph idx="1" type="body"/>
          </p:nvPr>
        </p:nvSpPr>
        <p:spPr>
          <a:xfrm>
            <a:off x="4099300" y="82175"/>
            <a:ext cx="5142900" cy="5061300"/>
          </a:xfrm>
          <a:prstGeom prst="rect">
            <a:avLst/>
          </a:prstGeom>
        </p:spPr>
        <p:txBody>
          <a:bodyPr anchorCtr="0" anchor="t" bIns="91425" lIns="91425" rIns="91425" tIns="91425">
            <a:noAutofit/>
          </a:bodyPr>
          <a:lstStyle/>
          <a:p>
            <a:pPr lvl="0" rtl="0">
              <a:spcBef>
                <a:spcPts val="0"/>
              </a:spcBef>
              <a:buNone/>
            </a:pPr>
            <a:r>
              <a:rPr lang="en" sz="1800"/>
              <a:t>&gt; </a:t>
            </a:r>
            <a:r>
              <a:rPr lang="en" sz="1800">
                <a:solidFill>
                  <a:srgbClr val="FF9900"/>
                </a:solidFill>
              </a:rPr>
              <a:t>gn desc </a:t>
            </a:r>
            <a:r>
              <a:rPr lang="en" sz="1800"/>
              <a:t>out/Default //base</a:t>
            </a:r>
          </a:p>
          <a:p>
            <a:pPr lvl="0" rtl="0">
              <a:spcBef>
                <a:spcPts val="0"/>
              </a:spcBef>
              <a:buNone/>
            </a:pPr>
            <a:r>
              <a:rPr lang="en" sz="1800"/>
              <a:t>… &lt;lots o’ stuff&gt; …</a:t>
            </a:r>
          </a:p>
          <a:p>
            <a:pPr lvl="0" rtl="0">
              <a:spcBef>
                <a:spcPts val="0"/>
              </a:spcBef>
              <a:buNone/>
            </a:pPr>
            <a:r>
              <a:t/>
            </a:r>
            <a:endParaRPr sz="1800"/>
          </a:p>
          <a:p>
            <a:pPr lvl="0" rtl="0">
              <a:spcBef>
                <a:spcPts val="0"/>
              </a:spcBef>
              <a:buNone/>
            </a:pPr>
            <a:r>
              <a:rPr lang="en" sz="1800"/>
              <a:t>&gt; gn desc out/Default</a:t>
            </a:r>
          </a:p>
          <a:p>
            <a:pPr lvl="0" rtl="0">
              <a:spcBef>
                <a:spcPts val="0"/>
              </a:spcBef>
              <a:buNone/>
            </a:pPr>
            <a:r>
              <a:rPr lang="en" sz="1800"/>
              <a:t>       //tools/gn </a:t>
            </a:r>
            <a:r>
              <a:rPr lang="en" sz="1800">
                <a:solidFill>
                  <a:srgbClr val="FF9900"/>
                </a:solidFill>
              </a:rPr>
              <a:t>deps --tree</a:t>
            </a:r>
          </a:p>
          <a:p>
            <a:pPr lvl="0" rtl="0">
              <a:spcBef>
                <a:spcPts val="0"/>
              </a:spcBef>
              <a:buClr>
                <a:schemeClr val="dk1"/>
              </a:buClr>
              <a:buSzPct val="122222"/>
              <a:buFont typeface="Arial"/>
              <a:buNone/>
            </a:pPr>
            <a:r>
              <a:rPr lang="en" sz="900">
                <a:solidFill>
                  <a:srgbClr val="FFFFFF"/>
                </a:solidFill>
              </a:rPr>
              <a:t>  //base:base</a:t>
            </a:r>
          </a:p>
          <a:p>
            <a:pPr lvl="0" rtl="0">
              <a:spcBef>
                <a:spcPts val="0"/>
              </a:spcBef>
              <a:buClr>
                <a:schemeClr val="dk1"/>
              </a:buClr>
              <a:buSzPct val="122222"/>
              <a:buFont typeface="Arial"/>
              <a:buNone/>
            </a:pPr>
            <a:r>
              <a:rPr lang="en" sz="900">
                <a:solidFill>
                  <a:srgbClr val="FFFFFF"/>
                </a:solidFill>
              </a:rPr>
              <a:t>    //base:base_paths</a:t>
            </a:r>
          </a:p>
          <a:p>
            <a:pPr lvl="0" rtl="0">
              <a:spcBef>
                <a:spcPts val="0"/>
              </a:spcBef>
              <a:buClr>
                <a:schemeClr val="dk1"/>
              </a:buClr>
              <a:buSzPct val="122222"/>
              <a:buFont typeface="Arial"/>
              <a:buNone/>
            </a:pPr>
            <a:r>
              <a:rPr lang="en" sz="900">
                <a:solidFill>
                  <a:srgbClr val="FFFFFF"/>
                </a:solidFill>
              </a:rPr>
              <a:t>    //base:base_static</a:t>
            </a:r>
          </a:p>
          <a:p>
            <a:pPr lvl="0" rtl="0">
              <a:spcBef>
                <a:spcPts val="0"/>
              </a:spcBef>
              <a:buClr>
                <a:schemeClr val="dk1"/>
              </a:buClr>
              <a:buSzPct val="122222"/>
              <a:buFont typeface="Arial"/>
              <a:buNone/>
            </a:pPr>
            <a:r>
              <a:rPr lang="en" sz="900">
                <a:solidFill>
                  <a:srgbClr val="FFFFFF"/>
                </a:solidFill>
              </a:rPr>
              <a:t>    //base:build_date</a:t>
            </a:r>
          </a:p>
          <a:p>
            <a:pPr lvl="0" rtl="0">
              <a:spcBef>
                <a:spcPts val="0"/>
              </a:spcBef>
              <a:buClr>
                <a:schemeClr val="dk1"/>
              </a:buClr>
              <a:buSzPct val="122222"/>
              <a:buFont typeface="Arial"/>
              <a:buNone/>
            </a:pPr>
            <a:r>
              <a:rPr lang="en" sz="900">
                <a:solidFill>
                  <a:srgbClr val="FFFFFF"/>
                </a:solidFill>
              </a:rPr>
              <a:t>    //base:copy_dbghelp.dll</a:t>
            </a:r>
          </a:p>
          <a:p>
            <a:pPr lvl="0" rtl="0">
              <a:spcBef>
                <a:spcPts val="0"/>
              </a:spcBef>
              <a:buClr>
                <a:schemeClr val="dk1"/>
              </a:buClr>
              <a:buSzPct val="122222"/>
              <a:buFont typeface="Arial"/>
              <a:buNone/>
            </a:pPr>
            <a:r>
              <a:rPr lang="en" sz="900">
                <a:solidFill>
                  <a:srgbClr val="FFFFFF"/>
                </a:solidFill>
              </a:rPr>
              <a:t>    //base:debugging_flags</a:t>
            </a:r>
          </a:p>
          <a:p>
            <a:pPr lvl="0" rtl="0">
              <a:spcBef>
                <a:spcPts val="0"/>
              </a:spcBef>
              <a:buClr>
                <a:schemeClr val="dk1"/>
              </a:buClr>
              <a:buSzPct val="122222"/>
              <a:buFont typeface="Arial"/>
              <a:buNone/>
            </a:pPr>
            <a:r>
              <a:rPr lang="en" sz="900">
                <a:solidFill>
                  <a:srgbClr val="FFFFFF"/>
                </a:solidFill>
              </a:rPr>
              <a:t>    //base/allocator:allocator</a:t>
            </a:r>
          </a:p>
          <a:p>
            <a:pPr lvl="0" rtl="0">
              <a:spcBef>
                <a:spcPts val="0"/>
              </a:spcBef>
              <a:buClr>
                <a:schemeClr val="dk1"/>
              </a:buClr>
              <a:buSzPct val="122222"/>
              <a:buFont typeface="Arial"/>
              <a:buNone/>
            </a:pPr>
            <a:r>
              <a:rPr lang="en" sz="900">
                <a:solidFill>
                  <a:srgbClr val="FFFFFF"/>
                </a:solidFill>
              </a:rPr>
              <a:t>      //base/allocator:allocator_shim</a:t>
            </a:r>
          </a:p>
          <a:p>
            <a:pPr lvl="0" rtl="0">
              <a:spcBef>
                <a:spcPts val="0"/>
              </a:spcBef>
              <a:buClr>
                <a:schemeClr val="dk1"/>
              </a:buClr>
              <a:buSzPct val="122222"/>
              <a:buFont typeface="Arial"/>
              <a:buNone/>
            </a:pPr>
            <a:r>
              <a:rPr lang="en" sz="900">
                <a:solidFill>
                  <a:srgbClr val="FFFFFF"/>
                </a:solidFill>
              </a:rPr>
              <a:t>        //base/allocator:prep_libc</a:t>
            </a:r>
          </a:p>
          <a:p>
            <a:pPr lvl="0" rtl="0">
              <a:spcBef>
                <a:spcPts val="0"/>
              </a:spcBef>
              <a:buClr>
                <a:schemeClr val="dk1"/>
              </a:buClr>
              <a:buSzPct val="122222"/>
              <a:buFont typeface="Arial"/>
              <a:buNone/>
            </a:pPr>
            <a:r>
              <a:rPr lang="en" sz="900">
                <a:solidFill>
                  <a:srgbClr val="FFFFFF"/>
                </a:solidFill>
              </a:rPr>
              <a:t>    //base/third_party/dynamic_annotations:dynamic_annotations</a:t>
            </a:r>
          </a:p>
          <a:p>
            <a:pPr lvl="0" rtl="0">
              <a:spcBef>
                <a:spcPts val="0"/>
              </a:spcBef>
              <a:buClr>
                <a:schemeClr val="dk1"/>
              </a:buClr>
              <a:buSzPct val="122222"/>
              <a:buFont typeface="Arial"/>
              <a:buNone/>
            </a:pPr>
            <a:r>
              <a:rPr lang="en" sz="900">
                <a:solidFill>
                  <a:srgbClr val="FFFFFF"/>
                </a:solidFill>
              </a:rPr>
              <a:t>    //base/trace_event/etw_manifest:chrome_events_win</a:t>
            </a:r>
          </a:p>
          <a:p>
            <a:pPr lvl="0" rtl="0">
              <a:spcBef>
                <a:spcPts val="0"/>
              </a:spcBef>
              <a:buClr>
                <a:schemeClr val="dk1"/>
              </a:buClr>
              <a:buSzPct val="122222"/>
              <a:buFont typeface="Arial"/>
              <a:buNone/>
            </a:pPr>
            <a:r>
              <a:rPr lang="en" sz="900">
                <a:solidFill>
                  <a:srgbClr val="FFFFFF"/>
                </a:solidFill>
              </a:rPr>
              <a:t>    //build/config/sanitizers:deps</a:t>
            </a:r>
          </a:p>
          <a:p>
            <a:pPr lvl="0" rtl="0">
              <a:spcBef>
                <a:spcPts val="0"/>
              </a:spcBef>
              <a:buClr>
                <a:schemeClr val="dk1"/>
              </a:buClr>
              <a:buSzPct val="122222"/>
              <a:buFont typeface="Arial"/>
              <a:buNone/>
            </a:pPr>
            <a:r>
              <a:rPr lang="en" sz="900">
                <a:solidFill>
                  <a:srgbClr val="FFFFFF"/>
                </a:solidFill>
              </a:rPr>
              <a:t>    //third_party/modp_b64:modp_b64</a:t>
            </a:r>
          </a:p>
          <a:p>
            <a:pPr lvl="0" rtl="0">
              <a:spcBef>
                <a:spcPts val="0"/>
              </a:spcBef>
              <a:buClr>
                <a:schemeClr val="dk1"/>
              </a:buClr>
              <a:buSzPct val="122222"/>
              <a:buFont typeface="Arial"/>
              <a:buNone/>
            </a:pPr>
            <a:r>
              <a:rPr lang="en" sz="900">
                <a:solidFill>
                  <a:srgbClr val="FFFFFF"/>
                </a:solidFill>
              </a:rPr>
              <a:t>  //build/config/sanitizers:deps</a:t>
            </a:r>
          </a:p>
          <a:p>
            <a:pPr lvl="0" rtl="0">
              <a:spcBef>
                <a:spcPts val="0"/>
              </a:spcBef>
              <a:buClr>
                <a:schemeClr val="dk1"/>
              </a:buClr>
              <a:buSzPct val="122222"/>
              <a:buFont typeface="Arial"/>
              <a:buNone/>
            </a:pPr>
            <a:r>
              <a:rPr lang="en" sz="900">
                <a:solidFill>
                  <a:srgbClr val="FFFFFF"/>
                </a:solidFill>
              </a:rPr>
              <a:t>  //tools/gn:gn_lib</a:t>
            </a:r>
          </a:p>
          <a:p>
            <a:pPr lvl="0" rtl="0">
              <a:spcBef>
                <a:spcPts val="0"/>
              </a:spcBef>
              <a:buClr>
                <a:schemeClr val="dk1"/>
              </a:buClr>
              <a:buSzPct val="122222"/>
              <a:buFont typeface="Arial"/>
              <a:buNone/>
            </a:pPr>
            <a:r>
              <a:rPr lang="en" sz="900">
                <a:solidFill>
                  <a:srgbClr val="FFFFFF"/>
                </a:solidFill>
              </a:rPr>
              <a:t>    //base:base...</a:t>
            </a:r>
          </a:p>
          <a:p>
            <a:pPr lvl="0" rtl="0">
              <a:spcBef>
                <a:spcPts val="0"/>
              </a:spcBef>
              <a:buClr>
                <a:schemeClr val="dk1"/>
              </a:buClr>
              <a:buSzPct val="122222"/>
              <a:buFont typeface="Arial"/>
              <a:buNone/>
            </a:pPr>
            <a:r>
              <a:rPr lang="en" sz="900">
                <a:solidFill>
                  <a:srgbClr val="FFFFFF"/>
                </a:solidFill>
              </a:rPr>
              <a:t>    //base/third_party/dynamic_annotations:dynamic_annotations</a:t>
            </a:r>
          </a:p>
          <a:p>
            <a:pPr lvl="0" rtl="0">
              <a:spcBef>
                <a:spcPts val="0"/>
              </a:spcBef>
              <a:buClr>
                <a:schemeClr val="dk1"/>
              </a:buClr>
              <a:buSzPct val="122222"/>
              <a:buFont typeface="Arial"/>
              <a:buNone/>
            </a:pPr>
            <a:r>
              <a:rPr lang="en" sz="900">
                <a:solidFill>
                  <a:srgbClr val="FFFFFF"/>
                </a:solidFill>
              </a:rPr>
              <a:t>  //tools/gn:last_commit_position</a:t>
            </a:r>
          </a:p>
          <a:p>
            <a:pPr lvl="0" rtl="0">
              <a:spcBef>
                <a:spcPts val="0"/>
              </a:spcBef>
              <a:buNone/>
            </a:pPr>
            <a:r>
              <a:t/>
            </a:r>
            <a:endParaRPr sz="900">
              <a:solidFill>
                <a:srgbClr val="FFFFFF"/>
              </a:solidFill>
            </a:endParaRPr>
          </a:p>
          <a:p>
            <a:pPr lvl="0" rtl="0">
              <a:spcBef>
                <a:spcPts val="0"/>
              </a:spcBef>
              <a:buNone/>
            </a:pPr>
            <a:r>
              <a:t/>
            </a:r>
            <a:endParaRPr sz="900"/>
          </a:p>
          <a:p>
            <a:pPr lvl="0">
              <a:spcBef>
                <a:spcPts val="0"/>
              </a:spcBef>
              <a:buNone/>
            </a:pPr>
            <a:r>
              <a:t/>
            </a:r>
            <a:endParaRPr sz="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152625" y="0"/>
            <a:ext cx="3744300" cy="5143499"/>
          </a:xfrm>
          <a:prstGeom prst="rect">
            <a:avLst/>
          </a:prstGeom>
        </p:spPr>
        <p:txBody>
          <a:bodyPr anchorCtr="0" anchor="ctr" bIns="91425" lIns="91425" rIns="91425" tIns="91425">
            <a:noAutofit/>
          </a:bodyPr>
          <a:lstStyle/>
          <a:p>
            <a:pPr lvl="0">
              <a:spcBef>
                <a:spcPts val="0"/>
              </a:spcBef>
              <a:buNone/>
            </a:pPr>
            <a:r>
              <a:rPr lang="en"/>
              <a:t>Drowning in flags!</a:t>
            </a:r>
          </a:p>
        </p:txBody>
      </p:sp>
      <p:sp>
        <p:nvSpPr>
          <p:cNvPr id="171" name="Shape 171"/>
          <p:cNvSpPr txBox="1"/>
          <p:nvPr>
            <p:ph idx="1" type="body"/>
          </p:nvPr>
        </p:nvSpPr>
        <p:spPr>
          <a:xfrm>
            <a:off x="4249200" y="82175"/>
            <a:ext cx="4992899" cy="5061300"/>
          </a:xfrm>
          <a:prstGeom prst="rect">
            <a:avLst/>
          </a:prstGeom>
        </p:spPr>
        <p:txBody>
          <a:bodyPr anchorCtr="0" anchor="t" bIns="91425" lIns="91425" rIns="91425" tIns="91425">
            <a:noAutofit/>
          </a:bodyPr>
          <a:lstStyle/>
          <a:p>
            <a:pPr lvl="0" rtl="0">
              <a:spcBef>
                <a:spcPts val="0"/>
              </a:spcBef>
              <a:buNone/>
            </a:pPr>
            <a:r>
              <a:rPr lang="en"/>
              <a:t>&gt; gn desc out/Default</a:t>
            </a:r>
          </a:p>
          <a:p>
            <a:pPr lvl="0" rtl="0">
              <a:spcBef>
                <a:spcPts val="0"/>
              </a:spcBef>
              <a:buNone/>
            </a:pPr>
            <a:r>
              <a:rPr lang="en"/>
              <a:t>             //base </a:t>
            </a:r>
            <a:r>
              <a:rPr lang="en">
                <a:solidFill>
                  <a:srgbClr val="FF9900"/>
                </a:solidFill>
              </a:rPr>
              <a:t>cflags --blame</a:t>
            </a:r>
          </a:p>
          <a:p>
            <a:pPr lvl="0" rtl="0">
              <a:spcBef>
                <a:spcPts val="0"/>
              </a:spcBef>
              <a:buNone/>
            </a:pPr>
            <a:r>
              <a:t/>
            </a:r>
            <a:endParaRPr/>
          </a:p>
          <a:p>
            <a:pPr lvl="0" rtl="0">
              <a:spcBef>
                <a:spcPts val="0"/>
              </a:spcBef>
              <a:buClr>
                <a:schemeClr val="dk1"/>
              </a:buClr>
              <a:buSzPct val="91666"/>
              <a:buFont typeface="Arial"/>
              <a:buNone/>
            </a:pPr>
            <a:r>
              <a:rPr lang="en" sz="1200"/>
              <a:t>  From //build/config/compiler:default_optimization</a:t>
            </a:r>
          </a:p>
          <a:p>
            <a:pPr lvl="0" rtl="0">
              <a:spcBef>
                <a:spcPts val="0"/>
              </a:spcBef>
              <a:buClr>
                <a:schemeClr val="dk1"/>
              </a:buClr>
              <a:buSzPct val="91666"/>
              <a:buFont typeface="Arial"/>
              <a:buNone/>
            </a:pPr>
            <a:r>
              <a:rPr lang="en" sz="1200"/>
              <a:t>       (Added by //build/config/BUILDCONFIG.gn:456)</a:t>
            </a:r>
          </a:p>
          <a:p>
            <a:pPr lvl="0" rtl="0">
              <a:spcBef>
                <a:spcPts val="0"/>
              </a:spcBef>
              <a:buClr>
                <a:schemeClr val="dk1"/>
              </a:buClr>
              <a:buSzPct val="91666"/>
              <a:buFont typeface="Arial"/>
              <a:buNone/>
            </a:pPr>
            <a:r>
              <a:rPr lang="en" sz="1200"/>
              <a:t>   </a:t>
            </a:r>
            <a:r>
              <a:rPr lang="en" sz="1200">
                <a:solidFill>
                  <a:srgbClr val="FF9900"/>
                </a:solidFill>
              </a:rPr>
              <a:t> /Od</a:t>
            </a:r>
          </a:p>
          <a:p>
            <a:pPr lvl="0" rtl="0">
              <a:spcBef>
                <a:spcPts val="0"/>
              </a:spcBef>
              <a:buClr>
                <a:schemeClr val="dk1"/>
              </a:buClr>
              <a:buSzPct val="91666"/>
              <a:buFont typeface="Arial"/>
              <a:buNone/>
            </a:pPr>
            <a:r>
              <a:rPr lang="en" sz="1200">
                <a:solidFill>
                  <a:srgbClr val="FF9900"/>
                </a:solidFill>
              </a:rPr>
              <a:t>    /Ob0</a:t>
            </a:r>
          </a:p>
          <a:p>
            <a:pPr lvl="0" rtl="0">
              <a:spcBef>
                <a:spcPts val="0"/>
              </a:spcBef>
              <a:buClr>
                <a:schemeClr val="dk1"/>
              </a:buClr>
              <a:buSzPct val="91666"/>
              <a:buFont typeface="Arial"/>
              <a:buNone/>
            </a:pPr>
            <a:r>
              <a:rPr lang="en" sz="1200">
                <a:solidFill>
                  <a:srgbClr val="FF9900"/>
                </a:solidFill>
              </a:rPr>
              <a:t>    /RTC1</a:t>
            </a:r>
          </a:p>
          <a:p>
            <a:pPr lvl="0" rtl="0">
              <a:spcBef>
                <a:spcPts val="0"/>
              </a:spcBef>
              <a:buClr>
                <a:schemeClr val="dk1"/>
              </a:buClr>
              <a:buSzPct val="91666"/>
              <a:buFont typeface="Arial"/>
              <a:buNone/>
            </a:pPr>
            <a:r>
              <a:rPr lang="en" sz="1200"/>
              <a:t>  From //build/config/compiler:default_symbols</a:t>
            </a:r>
          </a:p>
          <a:p>
            <a:pPr lvl="0" rtl="0">
              <a:spcBef>
                <a:spcPts val="0"/>
              </a:spcBef>
              <a:buClr>
                <a:schemeClr val="dk1"/>
              </a:buClr>
              <a:buSzPct val="91666"/>
              <a:buFont typeface="Arial"/>
              <a:buNone/>
            </a:pPr>
            <a:r>
              <a:rPr lang="en" sz="1200"/>
              <a:t>       (Added by //build/config/BUILDCONFIG.gn:457)</a:t>
            </a:r>
          </a:p>
          <a:p>
            <a:pPr lvl="0" rtl="0">
              <a:spcBef>
                <a:spcPts val="0"/>
              </a:spcBef>
              <a:buClr>
                <a:schemeClr val="dk1"/>
              </a:buClr>
              <a:buSzPct val="91666"/>
              <a:buFont typeface="Arial"/>
              <a:buNone/>
            </a:pPr>
            <a:r>
              <a:rPr lang="en" sz="1200"/>
              <a:t>    </a:t>
            </a:r>
            <a:r>
              <a:rPr lang="en" sz="1200">
                <a:solidFill>
                  <a:srgbClr val="FF9900"/>
                </a:solidFill>
              </a:rPr>
              <a:t>/Zi</a:t>
            </a:r>
          </a:p>
          <a:p>
            <a:pPr lvl="0" rtl="0">
              <a:spcBef>
                <a:spcPts val="0"/>
              </a:spcBef>
              <a:buClr>
                <a:schemeClr val="dk1"/>
              </a:buClr>
              <a:buSzPct val="91666"/>
              <a:buFont typeface="Arial"/>
              <a:buNone/>
            </a:pPr>
            <a:r>
              <a:rPr lang="en" sz="1200"/>
              <a:t>  From //build/config/compiler:runtime_library</a:t>
            </a:r>
          </a:p>
          <a:p>
            <a:pPr lvl="0" rtl="0">
              <a:spcBef>
                <a:spcPts val="0"/>
              </a:spcBef>
              <a:buClr>
                <a:schemeClr val="dk1"/>
              </a:buClr>
              <a:buSzPct val="91666"/>
              <a:buFont typeface="Arial"/>
              <a:buNone/>
            </a:pPr>
            <a:r>
              <a:rPr lang="en" sz="1200"/>
              <a:t>       (Added by //build/config/BUILDCONFIG.gn:459)</a:t>
            </a:r>
          </a:p>
          <a:p>
            <a:pPr lvl="0" rtl="0">
              <a:spcBef>
                <a:spcPts val="0"/>
              </a:spcBef>
              <a:buClr>
                <a:schemeClr val="dk1"/>
              </a:buClr>
              <a:buSzPct val="91666"/>
              <a:buFont typeface="Arial"/>
              <a:buNone/>
            </a:pPr>
            <a:r>
              <a:rPr lang="en" sz="1200"/>
              <a:t>    </a:t>
            </a:r>
            <a:r>
              <a:rPr lang="en" sz="1200">
                <a:solidFill>
                  <a:srgbClr val="FF9900"/>
                </a:solidFill>
              </a:rPr>
              <a:t>/MTd</a:t>
            </a:r>
          </a:p>
          <a:p>
            <a:pPr lvl="0" rtl="0">
              <a:spcBef>
                <a:spcPts val="0"/>
              </a:spcBef>
              <a:buClr>
                <a:schemeClr val="dk1"/>
              </a:buClr>
              <a:buSzPct val="91666"/>
              <a:buFont typeface="Arial"/>
              <a:buNone/>
            </a:pPr>
            <a:r>
              <a:rPr lang="en" sz="1200"/>
              <a:t>  From //build/config:precompiled_headers</a:t>
            </a:r>
          </a:p>
          <a:p>
            <a:pPr lvl="0" rtl="0">
              <a:spcBef>
                <a:spcPts val="0"/>
              </a:spcBef>
              <a:buClr>
                <a:schemeClr val="dk1"/>
              </a:buClr>
              <a:buSzPct val="91666"/>
              <a:buFont typeface="Arial"/>
              <a:buNone/>
            </a:pPr>
            <a:r>
              <a:rPr lang="en" sz="1200"/>
              <a:t>       (Added by //base/BUILD.gn:968)</a:t>
            </a:r>
          </a:p>
          <a:p>
            <a:pPr lvl="0" rtl="0">
              <a:spcBef>
                <a:spcPts val="0"/>
              </a:spcBef>
              <a:buClr>
                <a:schemeClr val="dk1"/>
              </a:buClr>
              <a:buSzPct val="91666"/>
              <a:buFont typeface="Arial"/>
              <a:buNone/>
            </a:pPr>
            <a:r>
              <a:rPr lang="en" sz="1200"/>
              <a:t>    </a:t>
            </a:r>
            <a:r>
              <a:rPr lang="en" sz="1200">
                <a:solidFill>
                  <a:srgbClr val="FF9900"/>
                </a:solidFill>
              </a:rPr>
              <a:t>/FIbuild/precompile.h</a:t>
            </a:r>
          </a:p>
          <a:p>
            <a:pPr lvl="0" rtl="0">
              <a:spcBef>
                <a:spcPts val="0"/>
              </a:spcBef>
              <a:buClr>
                <a:schemeClr val="dk1"/>
              </a:buClr>
              <a:buSzPct val="91666"/>
              <a:buFont typeface="Arial"/>
              <a:buNone/>
            </a:pPr>
            <a:r>
              <a:rPr lang="en" sz="1200"/>
              <a:t>  From //build/config/compiler:no_size_t_to_int_warning</a:t>
            </a:r>
          </a:p>
          <a:p>
            <a:pPr lvl="0" rtl="0">
              <a:spcBef>
                <a:spcPts val="0"/>
              </a:spcBef>
              <a:buClr>
                <a:schemeClr val="dk1"/>
              </a:buClr>
              <a:buSzPct val="91666"/>
              <a:buFont typeface="Arial"/>
              <a:buNone/>
            </a:pPr>
            <a:r>
              <a:rPr lang="en" sz="1200"/>
              <a:t>       (Added by //base/BUILD.gn:1163)</a:t>
            </a:r>
          </a:p>
          <a:p>
            <a:pPr lvl="0" rtl="0">
              <a:spcBef>
                <a:spcPts val="0"/>
              </a:spcBef>
              <a:buClr>
                <a:schemeClr val="dk1"/>
              </a:buClr>
              <a:buSzPct val="91666"/>
              <a:buFont typeface="Arial"/>
              <a:buNone/>
            </a:pPr>
            <a:r>
              <a:rPr lang="en" sz="1200"/>
              <a:t>    </a:t>
            </a:r>
            <a:r>
              <a:rPr lang="en" sz="1200">
                <a:solidFill>
                  <a:srgbClr val="FF9900"/>
                </a:solidFill>
              </a:rPr>
              <a:t>/wd4267</a:t>
            </a:r>
          </a:p>
          <a:p>
            <a:pPr lvl="0">
              <a:spcBef>
                <a:spcPts val="0"/>
              </a:spcBef>
              <a:buNone/>
            </a:pPr>
            <a:r>
              <a:t/>
            </a:r>
            <a:endParaRPr sz="1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152625" y="0"/>
            <a:ext cx="3744300" cy="5143500"/>
          </a:xfrm>
          <a:prstGeom prst="rect">
            <a:avLst/>
          </a:prstGeom>
        </p:spPr>
        <p:txBody>
          <a:bodyPr anchorCtr="0" anchor="ctr" bIns="91425" lIns="91425" rIns="91425" tIns="91425">
            <a:noAutofit/>
          </a:bodyPr>
          <a:lstStyle/>
          <a:p>
            <a:pPr lvl="0">
              <a:spcBef>
                <a:spcPts val="0"/>
              </a:spcBef>
              <a:buNone/>
            </a:pPr>
            <a:r>
              <a:rPr lang="en"/>
              <a:t>What targets exist?</a:t>
            </a:r>
          </a:p>
        </p:txBody>
      </p:sp>
      <p:sp>
        <p:nvSpPr>
          <p:cNvPr id="177" name="Shape 177"/>
          <p:cNvSpPr txBox="1"/>
          <p:nvPr>
            <p:ph idx="1" type="body"/>
          </p:nvPr>
        </p:nvSpPr>
        <p:spPr>
          <a:xfrm>
            <a:off x="4249200" y="82175"/>
            <a:ext cx="4992900" cy="50613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a:solidFill>
                  <a:schemeClr val="lt1"/>
                </a:solidFill>
              </a:rPr>
              <a:t>&gt; </a:t>
            </a:r>
            <a:r>
              <a:rPr lang="en">
                <a:solidFill>
                  <a:srgbClr val="FF9900"/>
                </a:solidFill>
              </a:rPr>
              <a:t>gn ls</a:t>
            </a:r>
            <a:r>
              <a:rPr lang="en">
                <a:solidFill>
                  <a:schemeClr val="lt1"/>
                </a:solidFill>
              </a:rPr>
              <a:t> out/Default “//base/*”</a:t>
            </a:r>
          </a:p>
          <a:p>
            <a:pPr lvl="0" rtl="0">
              <a:spcBef>
                <a:spcPts val="0"/>
              </a:spcBef>
              <a:buNone/>
            </a:pPr>
            <a:r>
              <a:rPr lang="en" sz="1400">
                <a:solidFill>
                  <a:schemeClr val="lt1"/>
                </a:solidFill>
              </a:rPr>
              <a:t>//base:base</a:t>
            </a:r>
          </a:p>
          <a:p>
            <a:pPr lvl="0" rtl="0">
              <a:spcBef>
                <a:spcPts val="0"/>
              </a:spcBef>
              <a:buNone/>
            </a:pPr>
            <a:r>
              <a:rPr lang="en" sz="1400">
                <a:solidFill>
                  <a:schemeClr val="lt1"/>
                </a:solidFill>
              </a:rPr>
              <a:t>//base:base_i18n_perftests</a:t>
            </a:r>
          </a:p>
          <a:p>
            <a:pPr lvl="0" rtl="0">
              <a:spcBef>
                <a:spcPts val="0"/>
              </a:spcBef>
              <a:buNone/>
            </a:pPr>
            <a:r>
              <a:rPr lang="en" sz="1400">
                <a:solidFill>
                  <a:schemeClr val="lt1"/>
                </a:solidFill>
              </a:rPr>
              <a:t>//base:base_i18n_perftests_run</a:t>
            </a:r>
          </a:p>
          <a:p>
            <a:pPr lvl="0" rtl="0">
              <a:spcBef>
                <a:spcPts val="0"/>
              </a:spcBef>
              <a:buNone/>
            </a:pPr>
            <a:r>
              <a:rPr lang="en" sz="1400">
                <a:solidFill>
                  <a:schemeClr val="lt1"/>
                </a:solidFill>
              </a:rPr>
              <a:t>//base:base_paths</a:t>
            </a:r>
          </a:p>
          <a:p>
            <a:pPr lvl="0" rtl="0">
              <a:spcBef>
                <a:spcPts val="0"/>
              </a:spcBef>
              <a:buNone/>
            </a:pPr>
            <a:r>
              <a:rPr lang="en" sz="1400">
                <a:solidFill>
                  <a:schemeClr val="lt1"/>
                </a:solidFill>
              </a:rPr>
              <a:t>//base:base_perftests</a:t>
            </a:r>
          </a:p>
          <a:p>
            <a:pPr lvl="0" rtl="0">
              <a:spcBef>
                <a:spcPts val="0"/>
              </a:spcBef>
              <a:buNone/>
            </a:pPr>
            <a:r>
              <a:rPr lang="en" sz="1400">
                <a:solidFill>
                  <a:schemeClr val="lt1"/>
                </a:solidFill>
              </a:rPr>
              <a:t>//base:base_perftests_run</a:t>
            </a:r>
          </a:p>
          <a:p>
            <a:pPr lvl="0">
              <a:spcBef>
                <a:spcPts val="0"/>
              </a:spcBef>
              <a:buClr>
                <a:schemeClr val="dk1"/>
              </a:buClr>
              <a:buSzPct val="78571"/>
              <a:buFont typeface="Arial"/>
              <a:buNone/>
            </a:pPr>
            <a:r>
              <a:rPr lang="en" sz="1400">
                <a:solidFill>
                  <a:schemeClr val="lt1"/>
                </a:solidFill>
              </a:rPr>
              <a:t>//base:base_static</a:t>
            </a:r>
            <a:br>
              <a:rPr lang="en" sz="1400">
                <a:solidFill>
                  <a:schemeClr val="lt1"/>
                </a:solidFill>
              </a:rPr>
            </a:br>
            <a:r>
              <a:rPr lang="en" sz="1400">
                <a:solidFill>
                  <a:schemeClr val="lt1"/>
                </a:solidFill>
              </a:rPr>
              <a:t>//base:base_unittests</a:t>
            </a:r>
            <a:br>
              <a:rPr lang="en" sz="1400">
                <a:solidFill>
                  <a:schemeClr val="lt1"/>
                </a:solidFill>
              </a:rPr>
            </a:br>
            <a:r>
              <a:rPr lang="en" sz="1400">
                <a:solidFill>
                  <a:schemeClr val="lt1"/>
                </a:solidFill>
              </a:rPr>
              <a:t>//base:base_unittests_bundle_data</a:t>
            </a:r>
            <a:br>
              <a:rPr lang="en" sz="1400">
                <a:solidFill>
                  <a:schemeClr val="lt1"/>
                </a:solidFill>
              </a:rPr>
            </a:br>
            <a:r>
              <a:rPr lang="en" sz="1400">
                <a:solidFill>
                  <a:schemeClr val="lt1"/>
                </a:solidFill>
              </a:rPr>
              <a:t>//base:base_unittests_run</a:t>
            </a:r>
            <a:br>
              <a:rPr lang="en" sz="1400">
                <a:solidFill>
                  <a:schemeClr val="lt1"/>
                </a:solidFill>
              </a:rPr>
            </a:br>
            <a:r>
              <a:rPr lang="en" sz="1400">
                <a:solidFill>
                  <a:schemeClr val="lt1"/>
                </a:solidFill>
              </a:rPr>
              <a:t>//base:build_date</a:t>
            </a:r>
            <a:br>
              <a:rPr lang="en" sz="1400">
                <a:solidFill>
                  <a:schemeClr val="lt1"/>
                </a:solidFill>
              </a:rPr>
            </a:br>
            <a:r>
              <a:rPr lang="en" sz="1400">
                <a:solidFill>
                  <a:schemeClr val="lt1"/>
                </a:solidFill>
              </a:rPr>
              <a:t>//base:build_utf8_validator_tables</a:t>
            </a:r>
            <a:br>
              <a:rPr lang="en" sz="1400">
                <a:solidFill>
                  <a:schemeClr val="lt1"/>
                </a:solidFill>
              </a:rPr>
            </a:br>
            <a:r>
              <a:rPr lang="en" sz="1400">
                <a:solidFill>
                  <a:schemeClr val="lt1"/>
                </a:solidFill>
              </a:rPr>
              <a:t>//base:check_example</a:t>
            </a:r>
            <a:br>
              <a:rPr lang="en" sz="1400">
                <a:solidFill>
                  <a:schemeClr val="lt1"/>
                </a:solidFill>
              </a:rPr>
            </a:br>
            <a:r>
              <a:rPr lang="en" sz="1400">
                <a:solidFill>
                  <a:schemeClr val="lt1"/>
                </a:solidFill>
              </a:rPr>
              <a:t>//base:debugging_flags</a:t>
            </a:r>
            <a:br>
              <a:rPr lang="en" sz="1400">
                <a:solidFill>
                  <a:schemeClr val="lt1"/>
                </a:solidFill>
              </a:rPr>
            </a:br>
            <a:r>
              <a:rPr lang="en" sz="1400">
                <a:solidFill>
                  <a:schemeClr val="lt1"/>
                </a:solidFill>
              </a:rPr>
              <a:t>//base:i18n</a:t>
            </a:r>
            <a:br>
              <a:rPr lang="en" sz="1400">
                <a:solidFill>
                  <a:schemeClr val="lt1"/>
                </a:solidFill>
              </a:rPr>
            </a:br>
            <a:r>
              <a:rPr lang="en" sz="1400">
                <a:solidFill>
                  <a:schemeClr val="lt1"/>
                </a:solidFill>
              </a:rPr>
              <a:t>//base:message_loop_tests</a:t>
            </a:r>
            <a:br>
              <a:rPr lang="en" sz="1400">
                <a:solidFill>
                  <a:schemeClr val="lt1"/>
                </a:solidFill>
              </a:rPr>
            </a:br>
            <a:r>
              <a:rPr lang="en" sz="1400">
                <a:solidFill>
                  <a:schemeClr val="lt1"/>
                </a:solidFill>
              </a:rPr>
              <a:t>//base/allocator:allocator</a:t>
            </a:r>
            <a:br>
              <a:rPr lang="en" sz="1400">
                <a:solidFill>
                  <a:schemeClr val="lt1"/>
                </a:solidFill>
              </a:rPr>
            </a:br>
            <a:r>
              <a:rPr lang="en" sz="1400">
                <a:solidFill>
                  <a:schemeClr val="lt1"/>
                </a:solidFill>
              </a:rPr>
              <a:t>//base/allocator:features</a:t>
            </a:r>
            <a:br>
              <a:rPr lang="en" sz="1400">
                <a:solidFill>
                  <a:schemeClr val="lt1"/>
                </a:solidFill>
              </a:rPr>
            </a:br>
            <a:r>
              <a:rPr lang="en" sz="1400">
                <a:solidFill>
                  <a:schemeClr val="lt1"/>
                </a:solidFill>
              </a:rPr>
              <a:t>//base/allocator:tcmalloc</a:t>
            </a:r>
            <a:br>
              <a:rPr lang="en" sz="1400">
                <a:solidFill>
                  <a:schemeClr val="lt1"/>
                </a:solidFill>
              </a:rPr>
            </a:b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152625" y="0"/>
            <a:ext cx="3744300" cy="5143499"/>
          </a:xfrm>
          <a:prstGeom prst="rect">
            <a:avLst/>
          </a:prstGeom>
        </p:spPr>
        <p:txBody>
          <a:bodyPr anchorCtr="0" anchor="ctr" bIns="91425" lIns="91425" rIns="91425" tIns="91425">
            <a:noAutofit/>
          </a:bodyPr>
          <a:lstStyle/>
          <a:p>
            <a:pPr lvl="0" rtl="0">
              <a:spcBef>
                <a:spcPts val="0"/>
              </a:spcBef>
              <a:buNone/>
            </a:pPr>
            <a:r>
              <a:rPr lang="en"/>
              <a:t>How do I depend on that?</a:t>
            </a:r>
          </a:p>
          <a:p>
            <a:pPr lvl="0" rtl="0">
              <a:spcBef>
                <a:spcPts val="0"/>
              </a:spcBef>
              <a:buNone/>
            </a:pPr>
            <a:r>
              <a:t/>
            </a:r>
            <a:endParaRPr/>
          </a:p>
          <a:p>
            <a:pPr lvl="0">
              <a:spcBef>
                <a:spcPts val="0"/>
              </a:spcBef>
              <a:buNone/>
            </a:pPr>
            <a:r>
              <a:rPr lang="en"/>
              <a:t>Why can’t I use a header from a dependency?</a:t>
            </a:r>
          </a:p>
        </p:txBody>
      </p:sp>
      <p:sp>
        <p:nvSpPr>
          <p:cNvPr id="183" name="Shape 183"/>
          <p:cNvSpPr txBox="1"/>
          <p:nvPr>
            <p:ph idx="1" type="body"/>
          </p:nvPr>
        </p:nvSpPr>
        <p:spPr>
          <a:xfrm>
            <a:off x="4249200" y="82175"/>
            <a:ext cx="4992899" cy="5061300"/>
          </a:xfrm>
          <a:prstGeom prst="rect">
            <a:avLst/>
          </a:prstGeom>
        </p:spPr>
        <p:txBody>
          <a:bodyPr anchorCtr="0" anchor="t" bIns="91425" lIns="91425" rIns="91425" tIns="91425">
            <a:noAutofit/>
          </a:bodyPr>
          <a:lstStyle/>
          <a:p>
            <a:pPr lvl="0" rtl="0">
              <a:spcBef>
                <a:spcPts val="0"/>
              </a:spcBef>
              <a:buNone/>
            </a:pPr>
            <a:r>
              <a:rPr lang="en"/>
              <a:t>&gt; </a:t>
            </a:r>
            <a:r>
              <a:rPr lang="en">
                <a:solidFill>
                  <a:srgbClr val="FF9900"/>
                </a:solidFill>
              </a:rPr>
              <a:t>gn path</a:t>
            </a:r>
            <a:r>
              <a:rPr lang="en"/>
              <a:t> out/Default</a:t>
            </a:r>
          </a:p>
          <a:p>
            <a:pPr lvl="0" rtl="0">
              <a:spcBef>
                <a:spcPts val="0"/>
              </a:spcBef>
              <a:buNone/>
            </a:pPr>
            <a:r>
              <a:rPr lang="en"/>
              <a:t>       //content/browser //cc/base</a:t>
            </a:r>
          </a:p>
          <a:p>
            <a:pPr lvl="0" rtl="0">
              <a:spcBef>
                <a:spcPts val="0"/>
              </a:spcBef>
              <a:buNone/>
            </a:pPr>
            <a:r>
              <a:t/>
            </a:r>
            <a:endParaRPr sz="1400"/>
          </a:p>
          <a:p>
            <a:pPr lvl="0" rtl="0">
              <a:spcBef>
                <a:spcPts val="0"/>
              </a:spcBef>
              <a:buClr>
                <a:schemeClr val="dk1"/>
              </a:buClr>
              <a:buSzPct val="78571"/>
              <a:buFont typeface="Arial"/>
              <a:buNone/>
            </a:pPr>
            <a:r>
              <a:rPr lang="en" sz="1400"/>
              <a:t>//content/browser:browser </a:t>
            </a:r>
            <a:r>
              <a:rPr lang="en" sz="1400">
                <a:solidFill>
                  <a:srgbClr val="B7B7B7"/>
                </a:solidFill>
              </a:rPr>
              <a:t>--[private]--&gt;</a:t>
            </a:r>
          </a:p>
          <a:p>
            <a:pPr lvl="0" rtl="0">
              <a:spcBef>
                <a:spcPts val="0"/>
              </a:spcBef>
              <a:buClr>
                <a:schemeClr val="dk1"/>
              </a:buClr>
              <a:buSzPct val="78571"/>
              <a:buFont typeface="Arial"/>
              <a:buNone/>
            </a:pPr>
            <a:r>
              <a:rPr lang="en" sz="1400"/>
              <a:t>//cc:cc </a:t>
            </a:r>
            <a:r>
              <a:rPr lang="en" sz="1400">
                <a:solidFill>
                  <a:srgbClr val="B7B7B7"/>
                </a:solidFill>
              </a:rPr>
              <a:t>--[private]--&gt;</a:t>
            </a:r>
          </a:p>
          <a:p>
            <a:pPr lvl="0" rtl="0">
              <a:spcBef>
                <a:spcPts val="0"/>
              </a:spcBef>
              <a:buClr>
                <a:schemeClr val="dk1"/>
              </a:buClr>
              <a:buSzPct val="78571"/>
              <a:buFont typeface="Arial"/>
              <a:buNone/>
            </a:pPr>
            <a:r>
              <a:rPr lang="en" sz="1400"/>
              <a:t>//cc/base:base</a:t>
            </a:r>
          </a:p>
          <a:p>
            <a:pPr lvl="0" rtl="0">
              <a:spcBef>
                <a:spcPts val="0"/>
              </a:spcBef>
              <a:buClr>
                <a:schemeClr val="dk1"/>
              </a:buClr>
              <a:buSzPct val="78571"/>
              <a:buFont typeface="Arial"/>
              <a:buNone/>
            </a:pPr>
            <a:r>
              <a:t/>
            </a:r>
            <a:endParaRPr sz="1400"/>
          </a:p>
          <a:p>
            <a:pPr lvl="0" rtl="0">
              <a:spcBef>
                <a:spcPts val="0"/>
              </a:spcBef>
              <a:buNone/>
            </a:pPr>
            <a:r>
              <a:rPr lang="en" sz="1400"/>
              <a:t>Showing one of 118 unique non-data paths.</a:t>
            </a:r>
          </a:p>
          <a:p>
            <a:pPr lvl="0" rtl="0">
              <a:spcBef>
                <a:spcPts val="0"/>
              </a:spcBef>
              <a:buClr>
                <a:schemeClr val="dk1"/>
              </a:buClr>
              <a:buSzPct val="78571"/>
              <a:buFont typeface="Arial"/>
              <a:buNone/>
            </a:pPr>
            <a:r>
              <a:rPr lang="en" sz="1400"/>
              <a:t>0 of them are public.</a:t>
            </a:r>
          </a:p>
          <a:p>
            <a:pPr lvl="0" rtl="0">
              <a:spcBef>
                <a:spcPts val="0"/>
              </a:spcBef>
              <a:buClr>
                <a:schemeClr val="dk1"/>
              </a:buClr>
              <a:buSzPct val="78571"/>
              <a:buFont typeface="Arial"/>
              <a:buNone/>
            </a:pPr>
            <a:r>
              <a:rPr lang="en" sz="1400"/>
              <a:t>Use --all to print all paths.</a:t>
            </a:r>
          </a:p>
          <a:p>
            <a:pPr lvl="0">
              <a:spcBef>
                <a:spcPts val="0"/>
              </a:spcBef>
              <a:buNone/>
            </a:pPr>
            <a:r>
              <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152625" y="0"/>
            <a:ext cx="3744300" cy="5143500"/>
          </a:xfrm>
          <a:prstGeom prst="rect">
            <a:avLst/>
          </a:prstGeom>
        </p:spPr>
        <p:txBody>
          <a:bodyPr anchorCtr="0" anchor="ctr" bIns="91425" lIns="91425" rIns="91425" tIns="91425">
            <a:noAutofit/>
          </a:bodyPr>
          <a:lstStyle/>
          <a:p>
            <a:pPr lvl="0" rtl="0">
              <a:spcBef>
                <a:spcPts val="0"/>
              </a:spcBef>
              <a:buNone/>
            </a:pPr>
            <a:r>
              <a:rPr lang="en"/>
              <a:t>What references</a:t>
            </a:r>
          </a:p>
          <a:p>
            <a:pPr lvl="0">
              <a:spcBef>
                <a:spcPts val="0"/>
              </a:spcBef>
              <a:buNone/>
            </a:pPr>
            <a:r>
              <a:rPr lang="en"/>
              <a:t>something?</a:t>
            </a:r>
          </a:p>
        </p:txBody>
      </p:sp>
      <p:sp>
        <p:nvSpPr>
          <p:cNvPr id="189" name="Shape 189"/>
          <p:cNvSpPr txBox="1"/>
          <p:nvPr>
            <p:ph idx="1" type="body"/>
          </p:nvPr>
        </p:nvSpPr>
        <p:spPr>
          <a:xfrm>
            <a:off x="4249200" y="82175"/>
            <a:ext cx="4992900" cy="50613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a:solidFill>
                  <a:schemeClr val="lt1"/>
                </a:solidFill>
              </a:rPr>
              <a:t>&gt; </a:t>
            </a:r>
            <a:r>
              <a:rPr lang="en">
                <a:solidFill>
                  <a:srgbClr val="FF9900"/>
                </a:solidFill>
              </a:rPr>
              <a:t>gn refs</a:t>
            </a:r>
            <a:r>
              <a:rPr lang="en">
                <a:solidFill>
                  <a:schemeClr val="lt1"/>
                </a:solidFill>
              </a:rPr>
              <a:t> out/Default //cc</a:t>
            </a:r>
          </a:p>
          <a:p>
            <a:pPr lvl="0" rtl="0">
              <a:spcBef>
                <a:spcPts val="0"/>
              </a:spcBef>
              <a:buNone/>
            </a:pPr>
            <a:r>
              <a:rPr lang="en" sz="1400">
                <a:solidFill>
                  <a:schemeClr val="lt1"/>
                </a:solidFill>
              </a:rPr>
              <a:t>//ash:ash</a:t>
            </a:r>
            <a:br>
              <a:rPr lang="en" sz="1400">
                <a:solidFill>
                  <a:schemeClr val="lt1"/>
                </a:solidFill>
              </a:rPr>
            </a:br>
            <a:r>
              <a:rPr lang="en" sz="1400">
                <a:solidFill>
                  <a:schemeClr val="lt1"/>
                </a:solidFill>
              </a:rPr>
              <a:t>//ash/mus:lib</a:t>
            </a:r>
            <a:br>
              <a:rPr lang="en" sz="1400">
                <a:solidFill>
                  <a:schemeClr val="lt1"/>
                </a:solidFill>
              </a:rPr>
            </a:br>
            <a:r>
              <a:rPr lang="en" sz="1400">
                <a:solidFill>
                  <a:schemeClr val="lt1"/>
                </a:solidFill>
              </a:rPr>
              <a:t>//blimp/client:blimp_client</a:t>
            </a:r>
          </a:p>
          <a:p>
            <a:pPr lvl="0" rtl="0">
              <a:spcBef>
                <a:spcPts val="0"/>
              </a:spcBef>
              <a:buNone/>
            </a:pPr>
            <a:r>
              <a:rPr lang="en" sz="1400">
                <a:solidFill>
                  <a:schemeClr val="lt1"/>
                </a:solidFill>
              </a:rPr>
              <a:t>...</a:t>
            </a:r>
          </a:p>
          <a:p>
            <a:pPr lvl="0" rtl="0">
              <a:spcBef>
                <a:spcPts val="0"/>
              </a:spcBef>
              <a:buNone/>
            </a:pPr>
            <a:r>
              <a:t/>
            </a:r>
            <a:endParaRPr sz="1400">
              <a:solidFill>
                <a:schemeClr val="lt1"/>
              </a:solidFill>
            </a:endParaRPr>
          </a:p>
          <a:p>
            <a:pPr lvl="0" rtl="0">
              <a:spcBef>
                <a:spcPts val="0"/>
              </a:spcBef>
              <a:buNone/>
            </a:pPr>
            <a:r>
              <a:t/>
            </a:r>
            <a:endParaRPr sz="1400">
              <a:solidFill>
                <a:schemeClr val="lt1"/>
              </a:solidFill>
            </a:endParaRPr>
          </a:p>
          <a:p>
            <a:pPr lvl="0" rtl="0">
              <a:spcBef>
                <a:spcPts val="0"/>
              </a:spcBef>
              <a:buNone/>
            </a:pPr>
            <a:r>
              <a:rPr lang="en">
                <a:solidFill>
                  <a:schemeClr val="lt1"/>
                </a:solidFill>
              </a:rPr>
              <a:t>&gt; </a:t>
            </a:r>
            <a:r>
              <a:rPr lang="en">
                <a:solidFill>
                  <a:srgbClr val="FF9900"/>
                </a:solidFill>
              </a:rPr>
              <a:t>gn refs</a:t>
            </a:r>
            <a:r>
              <a:rPr lang="en">
                <a:solidFill>
                  <a:schemeClr val="lt1"/>
                </a:solidFill>
              </a:rPr>
              <a:t> out/Default //cc --tree</a:t>
            </a:r>
          </a:p>
          <a:p>
            <a:pPr lvl="0" rtl="0">
              <a:spcBef>
                <a:spcPts val="0"/>
              </a:spcBef>
              <a:buNone/>
            </a:pPr>
            <a:r>
              <a:rPr lang="en" sz="1400">
                <a:solidFill>
                  <a:schemeClr val="lt1"/>
                </a:solidFill>
              </a:rPr>
              <a:t>//media/blink:blink</a:t>
            </a:r>
            <a:br>
              <a:rPr lang="en" sz="1400">
                <a:solidFill>
                  <a:schemeClr val="lt1"/>
                </a:solidFill>
              </a:rPr>
            </a:br>
            <a:r>
              <a:rPr lang="en" sz="1400">
                <a:solidFill>
                  <a:schemeClr val="lt1"/>
                </a:solidFill>
              </a:rPr>
              <a:t>  //media/blink:media_blink_unittests</a:t>
            </a:r>
            <a:br>
              <a:rPr lang="en" sz="1400">
                <a:solidFill>
                  <a:schemeClr val="lt1"/>
                </a:solidFill>
              </a:rPr>
            </a:br>
            <a:r>
              <a:rPr lang="en" sz="1400">
                <a:solidFill>
                  <a:schemeClr val="lt1"/>
                </a:solidFill>
              </a:rPr>
              <a:t>    //media/blink:media_blink_unittests_run</a:t>
            </a:r>
          </a:p>
          <a:p>
            <a:pPr lvl="0" rtl="0">
              <a:spcBef>
                <a:spcPts val="0"/>
              </a:spcBef>
              <a:buNone/>
            </a:pPr>
            <a:r>
              <a:rPr lang="en" sz="1400">
                <a:solidFill>
                  <a:schemeClr val="lt1"/>
                </a:solidFill>
              </a:rPr>
              <a:t>...</a:t>
            </a:r>
          </a:p>
          <a:p>
            <a:pPr lvl="0" rtl="0">
              <a:spcBef>
                <a:spcPts val="0"/>
              </a:spcBef>
              <a:buNone/>
            </a:pPr>
            <a:r>
              <a:t/>
            </a:r>
            <a:endParaRPr sz="1400">
              <a:solidFill>
                <a:schemeClr val="lt1"/>
              </a:solidFill>
            </a:endParaRPr>
          </a:p>
          <a:p>
            <a:pPr lvl="0" rtl="0">
              <a:spcBef>
                <a:spcPts val="0"/>
              </a:spcBef>
              <a:buNone/>
            </a:pPr>
            <a:r>
              <a:t/>
            </a:r>
            <a:endParaRPr sz="1400">
              <a:solidFill>
                <a:schemeClr val="lt1"/>
              </a:solidFill>
            </a:endParaRPr>
          </a:p>
          <a:p>
            <a:pPr lvl="0" rtl="0">
              <a:spcBef>
                <a:spcPts val="0"/>
              </a:spcBef>
              <a:buNone/>
            </a:pPr>
            <a:r>
              <a:rPr lang="en">
                <a:solidFill>
                  <a:schemeClr val="lt1"/>
                </a:solidFill>
              </a:rPr>
              <a:t>&gt; </a:t>
            </a:r>
            <a:r>
              <a:rPr lang="en">
                <a:solidFill>
                  <a:srgbClr val="FF9900"/>
                </a:solidFill>
              </a:rPr>
              <a:t>gn refs</a:t>
            </a:r>
            <a:r>
              <a:rPr lang="en">
                <a:solidFill>
                  <a:schemeClr val="lt1"/>
                </a:solidFill>
              </a:rPr>
              <a:t> out/Default</a:t>
            </a:r>
            <a:br>
              <a:rPr lang="en">
                <a:solidFill>
                  <a:schemeClr val="lt1"/>
                </a:solidFill>
              </a:rPr>
            </a:br>
            <a:r>
              <a:rPr lang="en">
                <a:solidFill>
                  <a:schemeClr val="lt1"/>
                </a:solidFill>
              </a:rPr>
              <a:t>                  //base/macros.h</a:t>
            </a:r>
          </a:p>
          <a:p>
            <a:pPr lvl="0" rtl="0">
              <a:spcBef>
                <a:spcPts val="0"/>
              </a:spcBef>
              <a:buNone/>
            </a:pPr>
            <a:r>
              <a:rPr lang="en" sz="1600">
                <a:solidFill>
                  <a:schemeClr val="lt1"/>
                </a:solidFill>
              </a:rPr>
              <a:t>//base:base</a:t>
            </a:r>
          </a:p>
          <a:p>
            <a:pPr lvl="0" rtl="0">
              <a:spcBef>
                <a:spcPts val="0"/>
              </a:spcBef>
              <a:buNone/>
            </a:pPr>
            <a:r>
              <a:t/>
            </a:r>
            <a:endParaRPr sz="1400">
              <a:solidFill>
                <a:schemeClr val="lt1"/>
              </a:solidFill>
            </a:endParaRP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idx="1" type="body"/>
          </p:nvPr>
        </p:nvSpPr>
        <p:spPr>
          <a:xfrm>
            <a:off x="311700" y="1296150"/>
            <a:ext cx="8709599" cy="3648599"/>
          </a:xfrm>
          <a:prstGeom prst="rect">
            <a:avLst/>
          </a:prstGeom>
        </p:spPr>
        <p:txBody>
          <a:bodyPr anchorCtr="0" anchor="t" bIns="91425" lIns="91425" rIns="91425" tIns="91425">
            <a:noAutofit/>
          </a:bodyPr>
          <a:lstStyle/>
          <a:p>
            <a:pPr lvl="0" rtl="0">
              <a:lnSpc>
                <a:spcPct val="100000"/>
              </a:lnSpc>
              <a:spcBef>
                <a:spcPts val="0"/>
              </a:spcBef>
              <a:spcAft>
                <a:spcPts val="0"/>
              </a:spcAft>
              <a:buClr>
                <a:schemeClr val="dk1"/>
              </a:buClr>
              <a:buSzPct val="45833"/>
              <a:buFont typeface="Arial"/>
              <a:buNone/>
            </a:pPr>
            <a:r>
              <a:t/>
            </a:r>
            <a:endParaRPr>
              <a:solidFill>
                <a:schemeClr val="dk1"/>
              </a:solidFill>
            </a:endParaRPr>
          </a:p>
          <a:p>
            <a:pPr indent="-381000" lvl="0" marL="457200" rtl="0">
              <a:lnSpc>
                <a:spcPct val="100000"/>
              </a:lnSpc>
              <a:spcBef>
                <a:spcPts val="0"/>
              </a:spcBef>
              <a:spcAft>
                <a:spcPts val="0"/>
              </a:spcAft>
              <a:buClr>
                <a:schemeClr val="dk1"/>
              </a:buClr>
              <a:buSzPct val="100000"/>
              <a:buFont typeface="Droid Sans"/>
              <a:buChar char="●"/>
            </a:pPr>
            <a:r>
              <a:rPr lang="en">
                <a:solidFill>
                  <a:schemeClr val="dk1"/>
                </a:solidFill>
              </a:rPr>
              <a:t>Chrome inception: Visual Studio project files</a:t>
            </a:r>
          </a:p>
          <a:p>
            <a:pPr lvl="0" rtl="0">
              <a:lnSpc>
                <a:spcPct val="100000"/>
              </a:lnSpc>
              <a:spcBef>
                <a:spcPts val="0"/>
              </a:spcBef>
              <a:spcAft>
                <a:spcPts val="0"/>
              </a:spcAft>
              <a:buNone/>
            </a:pPr>
            <a:r>
              <a:t/>
            </a:r>
            <a:endParaRPr>
              <a:solidFill>
                <a:schemeClr val="dk1"/>
              </a:solidFill>
            </a:endParaRPr>
          </a:p>
          <a:p>
            <a:pPr indent="-381000" lvl="0" marL="457200" rtl="0">
              <a:lnSpc>
                <a:spcPct val="100000"/>
              </a:lnSpc>
              <a:spcBef>
                <a:spcPts val="0"/>
              </a:spcBef>
              <a:spcAft>
                <a:spcPts val="0"/>
              </a:spcAft>
              <a:buClr>
                <a:schemeClr val="dk1"/>
              </a:buClr>
              <a:buSzPct val="100000"/>
              <a:buFont typeface="Droid Sans"/>
              <a:buChar char="●"/>
            </a:pPr>
            <a:r>
              <a:rPr lang="en">
                <a:solidFill>
                  <a:schemeClr val="dk1"/>
                </a:solidFill>
              </a:rPr>
              <a:t>2009: GYP</a:t>
            </a:r>
            <a:br>
              <a:rPr lang="en">
                <a:solidFill>
                  <a:schemeClr val="dk1"/>
                </a:solidFill>
              </a:rPr>
            </a:br>
            <a:r>
              <a:rPr b="0" lang="en">
                <a:solidFill>
                  <a:schemeClr val="dk1"/>
                </a:solidFill>
              </a:rPr>
              <a:t>For Mac. Full fidelity with Visual Studio projects.</a:t>
            </a:r>
          </a:p>
          <a:p>
            <a:pPr lvl="0" rtl="0">
              <a:lnSpc>
                <a:spcPct val="100000"/>
              </a:lnSpc>
              <a:spcBef>
                <a:spcPts val="0"/>
              </a:spcBef>
              <a:spcAft>
                <a:spcPts val="0"/>
              </a:spcAft>
              <a:buNone/>
            </a:pPr>
            <a:r>
              <a:t/>
            </a:r>
            <a:endParaRPr>
              <a:solidFill>
                <a:schemeClr val="dk1"/>
              </a:solidFill>
            </a:endParaRPr>
          </a:p>
          <a:p>
            <a:pPr indent="-228600" lvl="0" marL="457200" rtl="0">
              <a:lnSpc>
                <a:spcPct val="100000"/>
              </a:lnSpc>
              <a:spcBef>
                <a:spcPts val="0"/>
              </a:spcBef>
              <a:spcAft>
                <a:spcPts val="0"/>
              </a:spcAft>
              <a:buClr>
                <a:schemeClr val="dk1"/>
              </a:buClr>
            </a:pPr>
            <a:r>
              <a:rPr lang="en">
                <a:solidFill>
                  <a:schemeClr val="dk1"/>
                </a:solidFill>
              </a:rPr>
              <a:t>2015</a:t>
            </a:r>
            <a:br>
              <a:rPr lang="en">
                <a:solidFill>
                  <a:schemeClr val="dk1"/>
                </a:solidFill>
              </a:rPr>
            </a:br>
            <a:r>
              <a:rPr lang="en">
                <a:solidFill>
                  <a:schemeClr val="dk1"/>
                </a:solidFill>
              </a:rPr>
              <a:t>~</a:t>
            </a:r>
            <a:r>
              <a:rPr b="0" lang="en">
                <a:solidFill>
                  <a:schemeClr val="dk1"/>
                </a:solidFill>
              </a:rPr>
              <a:t>100× complexity. Everybody targets Ninja.</a:t>
            </a:r>
          </a:p>
        </p:txBody>
      </p:sp>
      <p:sp>
        <p:nvSpPr>
          <p:cNvPr id="89" name="Shape 89"/>
          <p:cNvSpPr txBox="1"/>
          <p:nvPr>
            <p:ph type="title"/>
          </p:nvPr>
        </p:nvSpPr>
        <p:spPr>
          <a:xfrm>
            <a:off x="311700" y="160250"/>
            <a:ext cx="8520599" cy="841800"/>
          </a:xfrm>
          <a:prstGeom prst="rect">
            <a:avLst/>
          </a:prstGeom>
        </p:spPr>
        <p:txBody>
          <a:bodyPr anchorCtr="0" anchor="ctr" bIns="91425" lIns="91425" rIns="91425" tIns="91425">
            <a:noAutofit/>
          </a:bodyPr>
          <a:lstStyle/>
          <a:p>
            <a:pPr lvl="0" rtl="0">
              <a:spcBef>
                <a:spcPts val="0"/>
              </a:spcBef>
              <a:buNone/>
            </a:pPr>
            <a:r>
              <a:rPr lang="en"/>
              <a:t>History</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nvSpPr>
        <p:spPr>
          <a:xfrm>
            <a:off x="418450" y="0"/>
            <a:ext cx="4751099" cy="5143499"/>
          </a:xfrm>
          <a:prstGeom prst="rect">
            <a:avLst/>
          </a:prstGeom>
          <a:noFill/>
          <a:ln>
            <a:noFill/>
          </a:ln>
        </p:spPr>
        <p:txBody>
          <a:bodyPr anchorCtr="0" anchor="ctr" bIns="91425" lIns="91425" rIns="91425" tIns="91425">
            <a:noAutofit/>
          </a:bodyPr>
          <a:lstStyle/>
          <a:p>
            <a:pPr lvl="0" rtl="0">
              <a:spcBef>
                <a:spcPts val="0"/>
              </a:spcBef>
              <a:buNone/>
            </a:pPr>
            <a:r>
              <a:rPr b="1" lang="en" sz="3000">
                <a:solidFill>
                  <a:srgbClr val="FF9900"/>
                </a:solidFill>
                <a:latin typeface="Droid Sans"/>
                <a:ea typeface="Droid Sans"/>
                <a:cs typeface="Droid Sans"/>
                <a:sym typeface="Droid Sans"/>
              </a:rPr>
              <a:t>Stepping back</a:t>
            </a:r>
          </a:p>
          <a:p>
            <a:pPr lvl="0" rtl="0">
              <a:spcBef>
                <a:spcPts val="0"/>
              </a:spcBef>
              <a:buNone/>
            </a:pPr>
            <a:r>
              <a:rPr b="1" lang="en" sz="4000">
                <a:latin typeface="Droid Sans"/>
                <a:ea typeface="Droid Sans"/>
                <a:cs typeface="Droid Sans"/>
                <a:sym typeface="Droid Sans"/>
              </a:rPr>
              <a:t>How should you</a:t>
            </a:r>
          </a:p>
          <a:p>
            <a:pPr lvl="0">
              <a:spcBef>
                <a:spcPts val="0"/>
              </a:spcBef>
              <a:buNone/>
            </a:pPr>
            <a:r>
              <a:rPr b="1" lang="en" sz="4000">
                <a:latin typeface="Droid Sans"/>
                <a:ea typeface="Droid Sans"/>
                <a:cs typeface="Droid Sans"/>
                <a:sym typeface="Droid Sans"/>
              </a:rPr>
              <a:t>design your build?</a:t>
            </a:r>
          </a:p>
        </p:txBody>
      </p:sp>
      <p:pic>
        <p:nvPicPr>
          <p:cNvPr id="195" name="Shape 195"/>
          <p:cNvPicPr preferRelativeResize="0"/>
          <p:nvPr/>
        </p:nvPicPr>
        <p:blipFill>
          <a:blip r:embed="rId3">
            <a:alphaModFix/>
          </a:blip>
          <a:stretch>
            <a:fillRect/>
          </a:stretch>
        </p:blipFill>
        <p:spPr>
          <a:xfrm>
            <a:off x="6096378" y="1740500"/>
            <a:ext cx="2594198" cy="329565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160250"/>
            <a:ext cx="8520599" cy="841800"/>
          </a:xfrm>
          <a:prstGeom prst="rect">
            <a:avLst/>
          </a:prstGeom>
        </p:spPr>
        <p:txBody>
          <a:bodyPr anchorCtr="0" anchor="ctr" bIns="91425" lIns="91425" rIns="91425" tIns="91425">
            <a:noAutofit/>
          </a:bodyPr>
          <a:lstStyle/>
          <a:p>
            <a:pPr lvl="0">
              <a:spcBef>
                <a:spcPts val="0"/>
              </a:spcBef>
              <a:buNone/>
            </a:pPr>
            <a:r>
              <a:rPr lang="en"/>
              <a:t>Design your build like </a:t>
            </a:r>
            <a:r>
              <a:rPr i="1" lang="en"/>
              <a:t>code.</a:t>
            </a:r>
          </a:p>
        </p:txBody>
      </p:sp>
      <p:sp>
        <p:nvSpPr>
          <p:cNvPr id="201" name="Shape 201"/>
          <p:cNvSpPr txBox="1"/>
          <p:nvPr>
            <p:ph idx="1" type="body"/>
          </p:nvPr>
        </p:nvSpPr>
        <p:spPr>
          <a:xfrm>
            <a:off x="311700" y="1296150"/>
            <a:ext cx="8709599" cy="3648599"/>
          </a:xfrm>
          <a:prstGeom prst="rect">
            <a:avLst/>
          </a:prstGeom>
        </p:spPr>
        <p:txBody>
          <a:bodyPr anchorCtr="0" anchor="t" bIns="91425" lIns="91425" rIns="91425" tIns="91425">
            <a:noAutofit/>
          </a:bodyPr>
          <a:lstStyle/>
          <a:p>
            <a:pPr lvl="0" rtl="0">
              <a:lnSpc>
                <a:spcPct val="100000"/>
              </a:lnSpc>
              <a:spcBef>
                <a:spcPts val="0"/>
              </a:spcBef>
              <a:spcAft>
                <a:spcPts val="0"/>
              </a:spcAft>
              <a:buNone/>
            </a:pPr>
            <a:r>
              <a:t/>
            </a:r>
            <a:endParaRPr>
              <a:solidFill>
                <a:schemeClr val="dk1"/>
              </a:solidFill>
            </a:endParaRPr>
          </a:p>
          <a:p>
            <a:pPr indent="-381000" lvl="0" marL="457200" rtl="0">
              <a:lnSpc>
                <a:spcPct val="100000"/>
              </a:lnSpc>
              <a:spcBef>
                <a:spcPts val="0"/>
              </a:spcBef>
              <a:spcAft>
                <a:spcPts val="0"/>
              </a:spcAft>
              <a:buClr>
                <a:schemeClr val="dk1"/>
              </a:buClr>
              <a:buSzPct val="100000"/>
              <a:buFont typeface="Droid Sans"/>
              <a:buChar char="●"/>
            </a:pPr>
            <a:r>
              <a:rPr lang="en">
                <a:solidFill>
                  <a:schemeClr val="dk1"/>
                </a:solidFill>
              </a:rPr>
              <a:t>Modular</a:t>
            </a:r>
            <a:br>
              <a:rPr b="0" lang="en">
                <a:solidFill>
                  <a:schemeClr val="dk1"/>
                </a:solidFill>
              </a:rPr>
            </a:br>
            <a:r>
              <a:rPr b="0" lang="en">
                <a:solidFill>
                  <a:schemeClr val="dk1"/>
                </a:solidFill>
              </a:rPr>
              <a:t>GN </a:t>
            </a:r>
            <a:r>
              <a:rPr b="0" lang="en">
                <a:solidFill>
                  <a:srgbClr val="E06666"/>
                </a:solidFill>
              </a:rPr>
              <a:t>💖</a:t>
            </a:r>
            <a:r>
              <a:rPr b="0" lang="en">
                <a:solidFill>
                  <a:schemeClr val="dk1"/>
                </a:solidFill>
              </a:rPr>
              <a:t> small targets and lots of directories!</a:t>
            </a:r>
          </a:p>
          <a:p>
            <a:pPr lvl="0" rtl="0">
              <a:lnSpc>
                <a:spcPct val="100000"/>
              </a:lnSpc>
              <a:spcBef>
                <a:spcPts val="0"/>
              </a:spcBef>
              <a:spcAft>
                <a:spcPts val="0"/>
              </a:spcAft>
              <a:buClr>
                <a:schemeClr val="dk1"/>
              </a:buClr>
              <a:buSzPct val="45833"/>
              <a:buFont typeface="Arial"/>
              <a:buNone/>
            </a:pPr>
            <a:r>
              <a:t/>
            </a:r>
            <a:endParaRPr b="0">
              <a:solidFill>
                <a:schemeClr val="dk1"/>
              </a:solidFill>
            </a:endParaRPr>
          </a:p>
          <a:p>
            <a:pPr indent="-381000" lvl="0" marL="457200" rtl="0">
              <a:lnSpc>
                <a:spcPct val="100000"/>
              </a:lnSpc>
              <a:spcBef>
                <a:spcPts val="0"/>
              </a:spcBef>
              <a:spcAft>
                <a:spcPts val="0"/>
              </a:spcAft>
              <a:buClr>
                <a:schemeClr val="dk1"/>
              </a:buClr>
              <a:buSzPct val="100000"/>
              <a:buFont typeface="Droid Sans"/>
              <a:buChar char="●"/>
            </a:pPr>
            <a:r>
              <a:rPr lang="en">
                <a:solidFill>
                  <a:schemeClr val="dk1"/>
                </a:solidFill>
              </a:rPr>
              <a:t>Clear relationship between modules</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160250"/>
            <a:ext cx="8520599" cy="841800"/>
          </a:xfrm>
          <a:prstGeom prst="rect">
            <a:avLst/>
          </a:prstGeom>
        </p:spPr>
        <p:txBody>
          <a:bodyPr anchorCtr="0" anchor="ctr" bIns="91425" lIns="91425" rIns="91425" tIns="91425">
            <a:noAutofit/>
          </a:bodyPr>
          <a:lstStyle/>
          <a:p>
            <a:pPr lvl="0">
              <a:spcBef>
                <a:spcPts val="0"/>
              </a:spcBef>
              <a:buNone/>
            </a:pPr>
            <a:r>
              <a:rPr lang="en"/>
              <a:t>Protect your code from your team.</a:t>
            </a:r>
          </a:p>
        </p:txBody>
      </p:sp>
      <p:sp>
        <p:nvSpPr>
          <p:cNvPr id="207" name="Shape 207"/>
          <p:cNvSpPr txBox="1"/>
          <p:nvPr>
            <p:ph idx="1" type="body"/>
          </p:nvPr>
        </p:nvSpPr>
        <p:spPr>
          <a:xfrm>
            <a:off x="311700" y="1401400"/>
            <a:ext cx="8709599" cy="3543300"/>
          </a:xfrm>
          <a:prstGeom prst="rect">
            <a:avLst/>
          </a:prstGeom>
        </p:spPr>
        <p:txBody>
          <a:bodyPr anchorCtr="0" anchor="t" bIns="91425" lIns="91425" rIns="91425" tIns="91425">
            <a:noAutofit/>
          </a:bodyPr>
          <a:lstStyle/>
          <a:p>
            <a:pPr indent="-228600" lvl="0" marL="457200" rtl="0">
              <a:lnSpc>
                <a:spcPct val="200000"/>
              </a:lnSpc>
              <a:spcBef>
                <a:spcPts val="0"/>
              </a:spcBef>
              <a:buClr>
                <a:srgbClr val="000000"/>
              </a:buClr>
            </a:pPr>
            <a:r>
              <a:rPr lang="en">
                <a:solidFill>
                  <a:schemeClr val="dk1"/>
                </a:solidFill>
              </a:rPr>
              <a:t>deps vs. public_deps</a:t>
            </a:r>
            <a:r>
              <a:rPr b="0" lang="en">
                <a:solidFill>
                  <a:schemeClr val="dk1"/>
                </a:solidFill>
              </a:rPr>
              <a:t> </a:t>
            </a:r>
            <a:r>
              <a:rPr b="0" lang="en" sz="1800">
                <a:solidFill>
                  <a:schemeClr val="dk1"/>
                </a:solidFill>
              </a:rPr>
              <a:t>— control how you expose your dependencies</a:t>
            </a:r>
          </a:p>
          <a:p>
            <a:pPr indent="-228600" lvl="0" marL="457200" rtl="0">
              <a:lnSpc>
                <a:spcPct val="200000"/>
              </a:lnSpc>
              <a:spcBef>
                <a:spcPts val="0"/>
              </a:spcBef>
              <a:buClr>
                <a:srgbClr val="000000"/>
              </a:buClr>
            </a:pPr>
            <a:r>
              <a:rPr lang="en">
                <a:solidFill>
                  <a:srgbClr val="000000"/>
                </a:solidFill>
              </a:rPr>
              <a:t>visibility </a:t>
            </a:r>
            <a:r>
              <a:rPr b="0" lang="en" sz="1800">
                <a:solidFill>
                  <a:schemeClr val="dk1"/>
                </a:solidFill>
              </a:rPr>
              <a:t>— </a:t>
            </a:r>
            <a:r>
              <a:rPr b="0" lang="en" sz="1800">
                <a:solidFill>
                  <a:srgbClr val="000000"/>
                </a:solidFill>
              </a:rPr>
              <a:t>whitelist what can depend on you</a:t>
            </a:r>
          </a:p>
          <a:p>
            <a:pPr indent="-228600" lvl="0" marL="457200" rtl="0">
              <a:lnSpc>
                <a:spcPct val="200000"/>
              </a:lnSpc>
              <a:spcBef>
                <a:spcPts val="0"/>
              </a:spcBef>
              <a:buClr>
                <a:srgbClr val="000000"/>
              </a:buClr>
            </a:pPr>
            <a:r>
              <a:rPr lang="en">
                <a:solidFill>
                  <a:srgbClr val="000000"/>
                </a:solidFill>
              </a:rPr>
              <a:t>assert_no_deps </a:t>
            </a:r>
            <a:r>
              <a:rPr b="0" lang="en" sz="1800">
                <a:solidFill>
                  <a:schemeClr val="dk1"/>
                </a:solidFill>
              </a:rPr>
              <a:t>— </a:t>
            </a:r>
            <a:r>
              <a:rPr b="0" lang="en" sz="1800">
                <a:solidFill>
                  <a:srgbClr val="000000"/>
                </a:solidFill>
              </a:rPr>
              <a:t>“none of my dependencies should link Blink”</a:t>
            </a:r>
          </a:p>
          <a:p>
            <a:pPr indent="-228600" lvl="0" marL="457200" rtl="0">
              <a:lnSpc>
                <a:spcPct val="200000"/>
              </a:lnSpc>
              <a:spcBef>
                <a:spcPts val="0"/>
              </a:spcBef>
              <a:buClr>
                <a:srgbClr val="000000"/>
              </a:buClr>
            </a:pPr>
            <a:r>
              <a:rPr lang="en">
                <a:solidFill>
                  <a:srgbClr val="000000"/>
                </a:solidFill>
              </a:rPr>
              <a:t>testonly </a:t>
            </a:r>
            <a:r>
              <a:rPr b="0" lang="en" sz="1800">
                <a:solidFill>
                  <a:schemeClr val="dk1"/>
                </a:solidFill>
              </a:rPr>
              <a:t>— can’t be linked into production code</a:t>
            </a:r>
          </a:p>
          <a:p>
            <a:pPr indent="-228600" lvl="0" marL="457200" rtl="0">
              <a:lnSpc>
                <a:spcPct val="200000"/>
              </a:lnSpc>
              <a:spcBef>
                <a:spcPts val="0"/>
              </a:spcBef>
              <a:buClr>
                <a:schemeClr val="dk1"/>
              </a:buClr>
            </a:pPr>
            <a:r>
              <a:rPr lang="en">
                <a:solidFill>
                  <a:schemeClr val="dk1"/>
                </a:solidFill>
              </a:rPr>
              <a:t>List public headers in “public” </a:t>
            </a:r>
            <a:r>
              <a:rPr b="0" lang="en" sz="1800">
                <a:solidFill>
                  <a:schemeClr val="dk1"/>
                </a:solidFill>
              </a:rPr>
              <a:t>— other headers become “private”</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152625" y="0"/>
            <a:ext cx="3744300" cy="5143499"/>
          </a:xfrm>
          <a:prstGeom prst="rect">
            <a:avLst/>
          </a:prstGeom>
        </p:spPr>
        <p:txBody>
          <a:bodyPr anchorCtr="0" anchor="ctr" bIns="91425" lIns="91425" rIns="91425" tIns="91425">
            <a:noAutofit/>
          </a:bodyPr>
          <a:lstStyle/>
          <a:p>
            <a:pPr lvl="0">
              <a:spcBef>
                <a:spcPts val="0"/>
              </a:spcBef>
              <a:buNone/>
            </a:pPr>
            <a:r>
              <a:rPr lang="en"/>
              <a:t>“gn check” validates includes.</a:t>
            </a:r>
          </a:p>
        </p:txBody>
      </p:sp>
      <p:sp>
        <p:nvSpPr>
          <p:cNvPr id="213" name="Shape 213"/>
          <p:cNvSpPr txBox="1"/>
          <p:nvPr>
            <p:ph idx="1" type="body"/>
          </p:nvPr>
        </p:nvSpPr>
        <p:spPr>
          <a:xfrm>
            <a:off x="4249200" y="82175"/>
            <a:ext cx="4992899" cy="5061300"/>
          </a:xfrm>
          <a:prstGeom prst="rect">
            <a:avLst/>
          </a:prstGeom>
        </p:spPr>
        <p:txBody>
          <a:bodyPr anchorCtr="0" anchor="t" bIns="91425" lIns="91425" rIns="91425" tIns="91425">
            <a:noAutofit/>
          </a:bodyPr>
          <a:lstStyle/>
          <a:p>
            <a:pPr lvl="0" rtl="0">
              <a:spcBef>
                <a:spcPts val="0"/>
              </a:spcBef>
              <a:buNone/>
            </a:pPr>
            <a:r>
              <a:rPr lang="en"/>
              <a:t>&gt; </a:t>
            </a:r>
            <a:r>
              <a:rPr lang="en">
                <a:solidFill>
                  <a:srgbClr val="FF9900"/>
                </a:solidFill>
              </a:rPr>
              <a:t>gn check</a:t>
            </a:r>
            <a:r>
              <a:rPr lang="en"/>
              <a:t> out/Default</a:t>
            </a:r>
          </a:p>
          <a:p>
            <a:pPr lvl="0" rtl="0">
              <a:spcBef>
                <a:spcPts val="0"/>
              </a:spcBef>
              <a:buNone/>
            </a:pPr>
            <a:r>
              <a:t/>
            </a:r>
            <a:endParaRPr sz="1400"/>
          </a:p>
          <a:p>
            <a:pPr lvl="0" rtl="0">
              <a:spcBef>
                <a:spcPts val="0"/>
              </a:spcBef>
              <a:buNone/>
            </a:pPr>
            <a:r>
              <a:rPr lang="en" sz="1400">
                <a:solidFill>
                  <a:srgbClr val="FF0000"/>
                </a:solidFill>
              </a:rPr>
              <a:t>ERROR </a:t>
            </a:r>
            <a:r>
              <a:rPr lang="en" sz="1400"/>
              <a:t>at //base/files/file_path.cc</a:t>
            </a:r>
          </a:p>
          <a:p>
            <a:pPr lvl="0" rtl="0">
              <a:spcBef>
                <a:spcPts val="0"/>
              </a:spcBef>
              <a:buClr>
                <a:schemeClr val="dk1"/>
              </a:buClr>
              <a:buSzPct val="78571"/>
              <a:buFont typeface="Arial"/>
              <a:buNone/>
            </a:pPr>
            <a:r>
              <a:rPr lang="en" sz="1400"/>
              <a:t>#include "sql/statement.h"</a:t>
            </a:r>
          </a:p>
          <a:p>
            <a:pPr lvl="0" rtl="0">
              <a:spcBef>
                <a:spcPts val="0"/>
              </a:spcBef>
              <a:buClr>
                <a:schemeClr val="dk1"/>
              </a:buClr>
              <a:buSzPct val="78571"/>
              <a:buFont typeface="Arial"/>
              <a:buNone/>
            </a:pPr>
            <a:r>
              <a:rPr lang="en" sz="1400"/>
              <a:t>          </a:t>
            </a:r>
            <a:r>
              <a:rPr lang="en" sz="1400">
                <a:solidFill>
                  <a:srgbClr val="6D9EEB"/>
                </a:solidFill>
              </a:rPr>
              <a:t>^--------------</a:t>
            </a:r>
          </a:p>
          <a:p>
            <a:pPr lvl="0" rtl="0">
              <a:spcBef>
                <a:spcPts val="0"/>
              </a:spcBef>
              <a:buClr>
                <a:schemeClr val="dk1"/>
              </a:buClr>
              <a:buSzPct val="78571"/>
              <a:buFont typeface="Arial"/>
              <a:buNone/>
            </a:pPr>
            <a:r>
              <a:rPr lang="en" sz="1400"/>
              <a:t>It is not in any dependency of</a:t>
            </a:r>
          </a:p>
          <a:p>
            <a:pPr lvl="0" rtl="0">
              <a:spcBef>
                <a:spcPts val="0"/>
              </a:spcBef>
              <a:buClr>
                <a:schemeClr val="dk1"/>
              </a:buClr>
              <a:buSzPct val="78571"/>
              <a:buFont typeface="Arial"/>
              <a:buNone/>
            </a:pPr>
            <a:r>
              <a:rPr lang="en" sz="1400"/>
              <a:t>  //base:base</a:t>
            </a:r>
          </a:p>
          <a:p>
            <a:pPr lvl="0" rtl="0">
              <a:spcBef>
                <a:spcPts val="0"/>
              </a:spcBef>
              <a:buClr>
                <a:schemeClr val="dk1"/>
              </a:buClr>
              <a:buSzPct val="78571"/>
              <a:buFont typeface="Arial"/>
              <a:buNone/>
            </a:pPr>
            <a:r>
              <a:rPr lang="en" sz="1400"/>
              <a:t>The include file is in the target(s):</a:t>
            </a:r>
          </a:p>
          <a:p>
            <a:pPr lvl="0" rtl="0">
              <a:spcBef>
                <a:spcPts val="0"/>
              </a:spcBef>
              <a:buClr>
                <a:schemeClr val="dk1"/>
              </a:buClr>
              <a:buSzPct val="78571"/>
              <a:buFont typeface="Arial"/>
              <a:buNone/>
            </a:pPr>
            <a:r>
              <a:rPr lang="en" sz="1400"/>
              <a:t>  //sql:sql</a:t>
            </a:r>
          </a:p>
          <a:p>
            <a:pPr lvl="0">
              <a:spcBef>
                <a:spcPts val="0"/>
              </a:spcBef>
              <a:buNone/>
            </a:pPr>
            <a:r>
              <a:rPr lang="en" sz="1400"/>
              <a:t>which should somehow be reachable.</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nvSpPr>
        <p:spPr>
          <a:xfrm>
            <a:off x="418450" y="0"/>
            <a:ext cx="4751100" cy="5143500"/>
          </a:xfrm>
          <a:prstGeom prst="rect">
            <a:avLst/>
          </a:prstGeom>
          <a:noFill/>
          <a:ln>
            <a:noFill/>
          </a:ln>
        </p:spPr>
        <p:txBody>
          <a:bodyPr anchorCtr="0" anchor="ctr" bIns="91425" lIns="91425" rIns="91425" tIns="91425">
            <a:noAutofit/>
          </a:bodyPr>
          <a:lstStyle/>
          <a:p>
            <a:pPr lvl="0" rtl="0">
              <a:spcBef>
                <a:spcPts val="0"/>
              </a:spcBef>
              <a:buNone/>
            </a:pPr>
            <a:r>
              <a:rPr b="1" lang="en" sz="3000">
                <a:solidFill>
                  <a:srgbClr val="FF9900"/>
                </a:solidFill>
                <a:latin typeface="Droid Sans"/>
                <a:ea typeface="Droid Sans"/>
                <a:cs typeface="Droid Sans"/>
                <a:sym typeface="Droid Sans"/>
              </a:rPr>
              <a:t>More advanced stuff</a:t>
            </a:r>
          </a:p>
          <a:p>
            <a:pPr lvl="0" rtl="0">
              <a:spcBef>
                <a:spcPts val="0"/>
              </a:spcBef>
              <a:buNone/>
            </a:pPr>
            <a:r>
              <a:rPr b="1" lang="en" sz="4000">
                <a:latin typeface="Droid Sans"/>
                <a:ea typeface="Droid Sans"/>
                <a:cs typeface="Droid Sans"/>
                <a:sym typeface="Droid Sans"/>
              </a:rPr>
              <a:t>Build structure.</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p:nvPr/>
        </p:nvSpPr>
        <p:spPr>
          <a:xfrm>
            <a:off x="255725" y="232450"/>
            <a:ext cx="8663399" cy="1658399"/>
          </a:xfrm>
          <a:prstGeom prst="rect">
            <a:avLst/>
          </a:prstGeom>
          <a:solidFill>
            <a:srgbClr val="000000"/>
          </a:solidFill>
          <a:ln>
            <a:noFill/>
          </a:ln>
        </p:spPr>
        <p:txBody>
          <a:bodyPr anchorCtr="0" anchor="ctr" bIns="91425" lIns="91425" rIns="91425" tIns="91425">
            <a:noAutofit/>
          </a:bodyPr>
          <a:lstStyle/>
          <a:p>
            <a:pPr lvl="0" rtl="0">
              <a:spcBef>
                <a:spcPts val="0"/>
              </a:spcBef>
              <a:buNone/>
            </a:pPr>
            <a:r>
              <a:rPr b="1" lang="en" sz="2400">
                <a:solidFill>
                  <a:srgbClr val="FFFFFF"/>
                </a:solidFill>
                <a:latin typeface="Droid Sans"/>
                <a:ea typeface="Droid Sans"/>
                <a:cs typeface="Droid Sans"/>
                <a:sym typeface="Droid Sans"/>
              </a:rPr>
              <a:t>//build/config/BUILDCONFIG.gn</a:t>
            </a:r>
          </a:p>
          <a:p>
            <a:pPr indent="-381000" lvl="0" marL="457200" rtl="0">
              <a:spcBef>
                <a:spcPts val="0"/>
              </a:spcBef>
              <a:buClr>
                <a:srgbClr val="FFFFFF"/>
              </a:buClr>
              <a:buSzPct val="100000"/>
              <a:buFont typeface="Droid Sans"/>
              <a:buChar char="●"/>
            </a:pPr>
            <a:r>
              <a:rPr lang="en" sz="2400">
                <a:solidFill>
                  <a:srgbClr val="FFFFFF"/>
                </a:solidFill>
                <a:latin typeface="Droid Sans"/>
                <a:ea typeface="Droid Sans"/>
                <a:cs typeface="Droid Sans"/>
                <a:sym typeface="Droid Sans"/>
              </a:rPr>
              <a:t>Global variables (</a:t>
            </a:r>
            <a:r>
              <a:rPr lang="en" sz="2400">
                <a:solidFill>
                  <a:srgbClr val="FFFFFF"/>
                </a:solidFill>
                <a:latin typeface="Consolas"/>
                <a:ea typeface="Consolas"/>
                <a:cs typeface="Consolas"/>
                <a:sym typeface="Consolas"/>
              </a:rPr>
              <a:t>is_win</a:t>
            </a:r>
            <a:r>
              <a:rPr lang="en" sz="2400">
                <a:solidFill>
                  <a:srgbClr val="FFFFFF"/>
                </a:solidFill>
                <a:latin typeface="Droid Sans"/>
                <a:ea typeface="Droid Sans"/>
                <a:cs typeface="Droid Sans"/>
                <a:sym typeface="Droid Sans"/>
              </a:rPr>
              <a:t>, </a:t>
            </a:r>
            <a:r>
              <a:rPr lang="en" sz="2400">
                <a:solidFill>
                  <a:srgbClr val="FFFFFF"/>
                </a:solidFill>
                <a:latin typeface="Consolas"/>
                <a:ea typeface="Consolas"/>
                <a:cs typeface="Consolas"/>
                <a:sym typeface="Consolas"/>
              </a:rPr>
              <a:t>is_posix</a:t>
            </a:r>
            <a:r>
              <a:rPr lang="en" sz="2400">
                <a:solidFill>
                  <a:srgbClr val="FFFFFF"/>
                </a:solidFill>
                <a:latin typeface="Droid Sans"/>
                <a:ea typeface="Droid Sans"/>
                <a:cs typeface="Droid Sans"/>
                <a:sym typeface="Droid Sans"/>
              </a:rPr>
              <a:t>, …)</a:t>
            </a:r>
          </a:p>
          <a:p>
            <a:pPr indent="-381000" lvl="0" marL="457200">
              <a:spcBef>
                <a:spcPts val="0"/>
              </a:spcBef>
              <a:buClr>
                <a:srgbClr val="FFFFFF"/>
              </a:buClr>
              <a:buSzPct val="100000"/>
              <a:buFont typeface="Droid Sans"/>
              <a:buChar char="●"/>
            </a:pPr>
            <a:r>
              <a:rPr lang="en" sz="2400">
                <a:solidFill>
                  <a:srgbClr val="FFFFFF"/>
                </a:solidFill>
                <a:latin typeface="Droid Sans"/>
                <a:ea typeface="Droid Sans"/>
                <a:cs typeface="Droid Sans"/>
                <a:sym typeface="Droid Sans"/>
              </a:rPr>
              <a:t>Defaults for targets</a:t>
            </a:r>
          </a:p>
        </p:txBody>
      </p:sp>
      <p:sp>
        <p:nvSpPr>
          <p:cNvPr id="224" name="Shape 224"/>
          <p:cNvSpPr/>
          <p:nvPr/>
        </p:nvSpPr>
        <p:spPr>
          <a:xfrm>
            <a:off x="255725" y="2174925"/>
            <a:ext cx="2650200" cy="839399"/>
          </a:xfrm>
          <a:prstGeom prst="rect">
            <a:avLst/>
          </a:prstGeom>
          <a:solidFill>
            <a:srgbClr val="000000"/>
          </a:solidFill>
          <a:ln>
            <a:noFill/>
          </a:ln>
        </p:spPr>
        <p:txBody>
          <a:bodyPr anchorCtr="0" anchor="ctr" bIns="91425" lIns="91425" rIns="91425" tIns="91425">
            <a:noAutofit/>
          </a:bodyPr>
          <a:lstStyle/>
          <a:p>
            <a:pPr lvl="0" rtl="0">
              <a:spcBef>
                <a:spcPts val="0"/>
              </a:spcBef>
              <a:buNone/>
            </a:pPr>
            <a:r>
              <a:rPr b="1" lang="en" sz="2400">
                <a:solidFill>
                  <a:srgbClr val="FFFFFF"/>
                </a:solidFill>
                <a:latin typeface="Droid Sans"/>
                <a:ea typeface="Droid Sans"/>
                <a:cs typeface="Droid Sans"/>
                <a:sym typeface="Droid Sans"/>
              </a:rPr>
              <a:t>//base/BUILD.gn</a:t>
            </a:r>
          </a:p>
        </p:txBody>
      </p:sp>
      <p:sp>
        <p:nvSpPr>
          <p:cNvPr id="225" name="Shape 225"/>
          <p:cNvSpPr/>
          <p:nvPr/>
        </p:nvSpPr>
        <p:spPr>
          <a:xfrm>
            <a:off x="5718725" y="2714675"/>
            <a:ext cx="3200399" cy="839399"/>
          </a:xfrm>
          <a:prstGeom prst="rect">
            <a:avLst/>
          </a:prstGeom>
          <a:solidFill>
            <a:srgbClr val="000000"/>
          </a:solidFill>
          <a:ln>
            <a:noFill/>
          </a:ln>
        </p:spPr>
        <p:txBody>
          <a:bodyPr anchorCtr="0" anchor="ctr" bIns="91425" lIns="91425" rIns="91425" tIns="91425">
            <a:noAutofit/>
          </a:bodyPr>
          <a:lstStyle/>
          <a:p>
            <a:pPr lvl="0" rtl="0">
              <a:spcBef>
                <a:spcPts val="0"/>
              </a:spcBef>
              <a:buNone/>
            </a:pPr>
            <a:r>
              <a:rPr b="1" lang="en" sz="2400">
                <a:solidFill>
                  <a:srgbClr val="FFFFFF"/>
                </a:solidFill>
                <a:latin typeface="Droid Sans"/>
                <a:ea typeface="Droid Sans"/>
                <a:cs typeface="Droid Sans"/>
                <a:sym typeface="Droid Sans"/>
              </a:rPr>
              <a:t>//chrome/BUILD.gn</a:t>
            </a:r>
          </a:p>
        </p:txBody>
      </p:sp>
      <p:sp>
        <p:nvSpPr>
          <p:cNvPr id="226" name="Shape 226"/>
          <p:cNvSpPr/>
          <p:nvPr/>
        </p:nvSpPr>
        <p:spPr>
          <a:xfrm>
            <a:off x="4440225" y="3828075"/>
            <a:ext cx="2286000" cy="839399"/>
          </a:xfrm>
          <a:prstGeom prst="rect">
            <a:avLst/>
          </a:prstGeom>
          <a:solidFill>
            <a:srgbClr val="000000"/>
          </a:solidFill>
          <a:ln>
            <a:noFill/>
          </a:ln>
        </p:spPr>
        <p:txBody>
          <a:bodyPr anchorCtr="0" anchor="ctr" bIns="91425" lIns="91425" rIns="91425" tIns="91425">
            <a:noAutofit/>
          </a:bodyPr>
          <a:lstStyle/>
          <a:p>
            <a:pPr lvl="0" rtl="0">
              <a:spcBef>
                <a:spcPts val="0"/>
              </a:spcBef>
              <a:buNone/>
            </a:pPr>
            <a:r>
              <a:rPr b="1" lang="en" sz="2400">
                <a:solidFill>
                  <a:srgbClr val="FFFFFF"/>
                </a:solidFill>
                <a:latin typeface="Droid Sans"/>
                <a:ea typeface="Droid Sans"/>
                <a:cs typeface="Droid Sans"/>
                <a:sym typeface="Droid Sans"/>
              </a:rPr>
              <a:t>//cc/BUILD.gn</a:t>
            </a:r>
          </a:p>
        </p:txBody>
      </p:sp>
      <p:sp>
        <p:nvSpPr>
          <p:cNvPr id="227" name="Shape 227"/>
          <p:cNvSpPr/>
          <p:nvPr/>
        </p:nvSpPr>
        <p:spPr>
          <a:xfrm>
            <a:off x="1911475" y="4169075"/>
            <a:ext cx="2489999" cy="839399"/>
          </a:xfrm>
          <a:prstGeom prst="rect">
            <a:avLst/>
          </a:prstGeom>
          <a:solidFill>
            <a:srgbClr val="000000"/>
          </a:solidFill>
          <a:ln>
            <a:noFill/>
          </a:ln>
        </p:spPr>
        <p:txBody>
          <a:bodyPr anchorCtr="0" anchor="ctr" bIns="91425" lIns="91425" rIns="91425" tIns="91425">
            <a:noAutofit/>
          </a:bodyPr>
          <a:lstStyle/>
          <a:p>
            <a:pPr lvl="0" rtl="0">
              <a:spcBef>
                <a:spcPts val="0"/>
              </a:spcBef>
              <a:buNone/>
            </a:pPr>
            <a:r>
              <a:rPr b="1" lang="en" sz="2400">
                <a:solidFill>
                  <a:srgbClr val="FFFFFF"/>
                </a:solidFill>
                <a:latin typeface="Droid Sans"/>
                <a:ea typeface="Droid Sans"/>
                <a:cs typeface="Droid Sans"/>
                <a:sym typeface="Droid Sans"/>
              </a:rPr>
              <a:t>//sql/BUILD.gn</a:t>
            </a:r>
          </a:p>
        </p:txBody>
      </p:sp>
      <p:cxnSp>
        <p:nvCxnSpPr>
          <p:cNvPr id="228" name="Shape 228"/>
          <p:cNvCxnSpPr>
            <a:stCxn id="224" idx="0"/>
          </p:cNvCxnSpPr>
          <p:nvPr/>
        </p:nvCxnSpPr>
        <p:spPr>
          <a:xfrm rot="10800000">
            <a:off x="1573025" y="1890825"/>
            <a:ext cx="7800" cy="284100"/>
          </a:xfrm>
          <a:prstGeom prst="straightConnector1">
            <a:avLst/>
          </a:prstGeom>
          <a:noFill/>
          <a:ln cap="flat" cmpd="sng" w="114300">
            <a:solidFill>
              <a:srgbClr val="000000"/>
            </a:solidFill>
            <a:prstDash val="solid"/>
            <a:round/>
            <a:headEnd len="lg" w="lg" type="none"/>
            <a:tailEnd len="lg" w="lg" type="none"/>
          </a:ln>
        </p:spPr>
      </p:cxnSp>
      <p:cxnSp>
        <p:nvCxnSpPr>
          <p:cNvPr id="229" name="Shape 229"/>
          <p:cNvCxnSpPr>
            <a:stCxn id="227" idx="0"/>
          </p:cNvCxnSpPr>
          <p:nvPr/>
        </p:nvCxnSpPr>
        <p:spPr>
          <a:xfrm rot="10800000">
            <a:off x="3156474" y="1875275"/>
            <a:ext cx="0" cy="2293800"/>
          </a:xfrm>
          <a:prstGeom prst="straightConnector1">
            <a:avLst/>
          </a:prstGeom>
          <a:noFill/>
          <a:ln cap="flat" cmpd="sng" w="114300">
            <a:solidFill>
              <a:srgbClr val="000000"/>
            </a:solidFill>
            <a:prstDash val="solid"/>
            <a:round/>
            <a:headEnd len="lg" w="lg" type="none"/>
            <a:tailEnd len="lg" w="lg" type="none"/>
          </a:ln>
        </p:spPr>
      </p:cxnSp>
      <p:cxnSp>
        <p:nvCxnSpPr>
          <p:cNvPr id="230" name="Shape 230"/>
          <p:cNvCxnSpPr>
            <a:stCxn id="225" idx="0"/>
          </p:cNvCxnSpPr>
          <p:nvPr/>
        </p:nvCxnSpPr>
        <p:spPr>
          <a:xfrm flipH="1" rot="10800000">
            <a:off x="7318924" y="1875275"/>
            <a:ext cx="3900" cy="839400"/>
          </a:xfrm>
          <a:prstGeom prst="straightConnector1">
            <a:avLst/>
          </a:prstGeom>
          <a:noFill/>
          <a:ln cap="flat" cmpd="sng" w="114300">
            <a:solidFill>
              <a:srgbClr val="000000"/>
            </a:solidFill>
            <a:prstDash val="solid"/>
            <a:round/>
            <a:headEnd len="lg" w="lg" type="none"/>
            <a:tailEnd len="lg" w="lg" type="none"/>
          </a:ln>
        </p:spPr>
      </p:cxnSp>
      <p:cxnSp>
        <p:nvCxnSpPr>
          <p:cNvPr id="231" name="Shape 231"/>
          <p:cNvCxnSpPr>
            <a:stCxn id="226" idx="0"/>
          </p:cNvCxnSpPr>
          <p:nvPr/>
        </p:nvCxnSpPr>
        <p:spPr>
          <a:xfrm rot="10800000">
            <a:off x="5571525" y="1890675"/>
            <a:ext cx="11700" cy="1937400"/>
          </a:xfrm>
          <a:prstGeom prst="straightConnector1">
            <a:avLst/>
          </a:prstGeom>
          <a:noFill/>
          <a:ln cap="flat" cmpd="sng" w="114300">
            <a:solidFill>
              <a:srgbClr val="000000"/>
            </a:solidFill>
            <a:prstDash val="solid"/>
            <a:round/>
            <a:headEnd len="lg" w="lg" type="none"/>
            <a:tailEnd len="lg" w="lg"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idx="1" type="body"/>
          </p:nvPr>
        </p:nvSpPr>
        <p:spPr>
          <a:xfrm>
            <a:off x="4734725" y="82175"/>
            <a:ext cx="4507500" cy="5061300"/>
          </a:xfrm>
          <a:prstGeom prst="rect">
            <a:avLst/>
          </a:prstGeom>
        </p:spPr>
        <p:txBody>
          <a:bodyPr anchorCtr="0" anchor="t" bIns="91425" lIns="91425" rIns="91425" tIns="91425">
            <a:noAutofit/>
          </a:bodyPr>
          <a:lstStyle/>
          <a:p>
            <a:pPr lvl="0" rtl="0">
              <a:spcBef>
                <a:spcPts val="0"/>
              </a:spcBef>
              <a:buNone/>
            </a:pPr>
            <a:r>
              <a:rPr lang="en"/>
              <a:t>&gt; gn gen out/Default</a:t>
            </a:r>
          </a:p>
          <a:p>
            <a:pPr lvl="0" rtl="0">
              <a:spcBef>
                <a:spcPts val="0"/>
              </a:spcBef>
              <a:buNone/>
            </a:pPr>
            <a:r>
              <a:t/>
            </a:r>
            <a:endParaRPr b="0" sz="1000"/>
          </a:p>
          <a:p>
            <a:pPr lvl="0" rtl="0">
              <a:spcBef>
                <a:spcPts val="0"/>
              </a:spcBef>
              <a:buNone/>
            </a:pPr>
            <a:r>
              <a:rPr b="0" lang="en" sz="1000"/>
              <a:t>["//build/config:feature_flags",</a:t>
            </a:r>
          </a:p>
          <a:p>
            <a:pPr lvl="0" rtl="0">
              <a:spcBef>
                <a:spcPts val="0"/>
              </a:spcBef>
              <a:buNone/>
            </a:pPr>
            <a:r>
              <a:rPr b="0" lang="en" sz="1000"/>
              <a:t>"//build/config/compiler:compiler",</a:t>
            </a:r>
          </a:p>
          <a:p>
            <a:pPr lvl="0" rtl="0">
              <a:spcBef>
                <a:spcPts val="0"/>
              </a:spcBef>
              <a:buNone/>
            </a:pPr>
            <a:r>
              <a:rPr b="0" lang="en" sz="1000"/>
              <a:t>"//build/config/compiler:clang_stackrealign",</a:t>
            </a:r>
          </a:p>
          <a:p>
            <a:pPr lvl="0" rtl="0">
              <a:spcBef>
                <a:spcPts val="0"/>
              </a:spcBef>
              <a:buNone/>
            </a:pPr>
            <a:r>
              <a:rPr b="0" lang="en" sz="1000"/>
              <a:t>"//build/config/compiler:compiler_arm_fpu",</a:t>
            </a:r>
          </a:p>
          <a:p>
            <a:pPr lvl="0" rtl="0">
              <a:spcBef>
                <a:spcPts val="0"/>
              </a:spcBef>
              <a:buNone/>
            </a:pPr>
            <a:r>
              <a:rPr b="0" lang="en" sz="1000"/>
              <a:t>"//build/config/compiler:chromium_code",</a:t>
            </a:r>
          </a:p>
          <a:p>
            <a:pPr lvl="0" rtl="0">
              <a:spcBef>
                <a:spcPts val="0"/>
              </a:spcBef>
              <a:buNone/>
            </a:pPr>
            <a:r>
              <a:rPr b="0" lang="en" sz="1000"/>
              <a:t>"//build/config/compiler:default_include_dirs",</a:t>
            </a:r>
          </a:p>
          <a:p>
            <a:pPr lvl="0" rtl="0">
              <a:spcBef>
                <a:spcPts val="0"/>
              </a:spcBef>
              <a:buNone/>
            </a:pPr>
            <a:r>
              <a:rPr b="0" lang="en" sz="1000"/>
              <a:t>"//build/config/compiler:default_optimization", "//build/config/compiler:default_symbols",</a:t>
            </a:r>
          </a:p>
          <a:p>
            <a:pPr lvl="0" rtl="0">
              <a:spcBef>
                <a:spcPts val="0"/>
              </a:spcBef>
              <a:buNone/>
            </a:pPr>
            <a:r>
              <a:rPr b="0" lang="en" sz="1000"/>
              <a:t>"//build/config/compiler:no_rtti",</a:t>
            </a:r>
          </a:p>
          <a:p>
            <a:pPr lvl="0" rtl="0">
              <a:spcBef>
                <a:spcPts val="0"/>
              </a:spcBef>
              <a:buNone/>
            </a:pPr>
            <a:r>
              <a:rPr b="0" lang="en" sz="1000"/>
              <a:t>"//build/config/compiler:runtime_library",</a:t>
            </a:r>
          </a:p>
          <a:p>
            <a:pPr lvl="0" rtl="0">
              <a:spcBef>
                <a:spcPts val="0"/>
              </a:spcBef>
              <a:buNone/>
            </a:pPr>
            <a:r>
              <a:rPr b="0" lang="en" sz="1000"/>
              <a:t>"//build/config/sanitizers:default_sanitizer_flags",</a:t>
            </a:r>
          </a:p>
          <a:p>
            <a:pPr lvl="0" rtl="0">
              <a:spcBef>
                <a:spcPts val="0"/>
              </a:spcBef>
              <a:buNone/>
            </a:pPr>
            <a:r>
              <a:rPr b="0" lang="en" sz="1000"/>
              <a:t>"//build/config/sanitizers:default_sanitizer_coverage_flags",</a:t>
            </a:r>
          </a:p>
          <a:p>
            <a:pPr lvl="0" rtl="0">
              <a:spcBef>
                <a:spcPts val="0"/>
              </a:spcBef>
              <a:buNone/>
            </a:pPr>
            <a:r>
              <a:rPr b="0" lang="en" sz="1000"/>
              <a:t>"//build/config/win:lean_and_mean",</a:t>
            </a:r>
          </a:p>
          <a:p>
            <a:pPr lvl="0" rtl="0">
              <a:spcBef>
                <a:spcPts val="0"/>
              </a:spcBef>
              <a:buNone/>
            </a:pPr>
            <a:r>
              <a:rPr b="0" lang="en" sz="1000"/>
              <a:t>"//build/config/win:nominmax",</a:t>
            </a:r>
          </a:p>
          <a:p>
            <a:pPr lvl="0" rtl="0">
              <a:spcBef>
                <a:spcPts val="0"/>
              </a:spcBef>
              <a:buNone/>
            </a:pPr>
            <a:r>
              <a:rPr b="0" lang="en" sz="1000"/>
              <a:t>"//build/config/win:unicode",</a:t>
            </a:r>
          </a:p>
          <a:p>
            <a:pPr lvl="0" rtl="0">
              <a:spcBef>
                <a:spcPts val="0"/>
              </a:spcBef>
              <a:buNone/>
            </a:pPr>
            <a:r>
              <a:rPr b="0" lang="en" sz="1000"/>
              <a:t>"//build/config/win:winver",</a:t>
            </a:r>
          </a:p>
          <a:p>
            <a:pPr lvl="0" rtl="0">
              <a:spcBef>
                <a:spcPts val="0"/>
              </a:spcBef>
              <a:buNone/>
            </a:pPr>
            <a:r>
              <a:rPr b="0" lang="en" sz="1000"/>
              <a:t>"//build/config:debug"]</a:t>
            </a:r>
          </a:p>
          <a:p>
            <a:pPr lvl="0">
              <a:spcBef>
                <a:spcPts val="0"/>
              </a:spcBef>
              <a:buClr>
                <a:schemeClr val="dk1"/>
              </a:buClr>
              <a:buSzPct val="110000"/>
              <a:buFont typeface="Arial"/>
              <a:buNone/>
            </a:pPr>
            <a:r>
              <a:t/>
            </a:r>
            <a:endParaRPr b="0" sz="1000"/>
          </a:p>
        </p:txBody>
      </p:sp>
      <p:sp>
        <p:nvSpPr>
          <p:cNvPr id="237" name="Shape 237"/>
          <p:cNvSpPr txBox="1"/>
          <p:nvPr>
            <p:ph idx="2" type="body"/>
          </p:nvPr>
        </p:nvSpPr>
        <p:spPr>
          <a:xfrm>
            <a:off x="177550" y="41100"/>
            <a:ext cx="4314599" cy="5061300"/>
          </a:xfrm>
          <a:prstGeom prst="rect">
            <a:avLst/>
          </a:prstGeom>
        </p:spPr>
        <p:txBody>
          <a:bodyPr anchorCtr="0" anchor="t" bIns="91425" lIns="91425" rIns="91425" tIns="91425">
            <a:noAutofit/>
          </a:bodyPr>
          <a:lstStyle/>
          <a:p>
            <a:pPr lvl="0" rtl="0">
              <a:spcBef>
                <a:spcPts val="0"/>
              </a:spcBef>
              <a:buNone/>
            </a:pPr>
            <a:r>
              <a:rPr lang="en"/>
              <a:t>executable(“doom_melon”) {</a:t>
            </a:r>
          </a:p>
          <a:p>
            <a:pPr lvl="0" rtl="0">
              <a:spcBef>
                <a:spcPts val="0"/>
              </a:spcBef>
              <a:buNone/>
            </a:pPr>
            <a:r>
              <a:rPr lang="en"/>
              <a:t>  </a:t>
            </a:r>
            <a:r>
              <a:rPr lang="en">
                <a:solidFill>
                  <a:srgbClr val="FF9900"/>
                </a:solidFill>
              </a:rPr>
              <a:t>print</a:t>
            </a:r>
            <a:r>
              <a:rPr lang="en"/>
              <a:t>(configs)</a:t>
            </a:r>
          </a:p>
          <a:p>
            <a:pPr lvl="0" rtl="0">
              <a:spcBef>
                <a:spcPts val="0"/>
              </a:spcBef>
              <a:buNone/>
            </a:pPr>
            <a:r>
              <a:rPr lang="en"/>
              <a:t>  ...</a:t>
            </a:r>
          </a:p>
          <a:p>
            <a:pPr lvl="0">
              <a:spcBef>
                <a:spcPts val="0"/>
              </a:spcBef>
              <a:buNone/>
            </a:pPr>
            <a:r>
              <a:rPr lang="en"/>
              <a:t>}</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idx="1" type="body"/>
          </p:nvPr>
        </p:nvSpPr>
        <p:spPr>
          <a:xfrm>
            <a:off x="4249200" y="82175"/>
            <a:ext cx="5104500" cy="5061300"/>
          </a:xfrm>
          <a:prstGeom prst="rect">
            <a:avLst/>
          </a:prstGeom>
        </p:spPr>
        <p:txBody>
          <a:bodyPr anchorCtr="0" anchor="t" bIns="91425" lIns="91425" rIns="91425" tIns="91425">
            <a:noAutofit/>
          </a:bodyPr>
          <a:lstStyle/>
          <a:p>
            <a:pPr lvl="0" rtl="0">
              <a:spcBef>
                <a:spcPts val="0"/>
              </a:spcBef>
              <a:buNone/>
            </a:pPr>
            <a:r>
              <a:rPr lang="en"/>
              <a:t>executable(“doom_melon”) {</a:t>
            </a:r>
          </a:p>
          <a:p>
            <a:pPr lvl="0" rtl="0">
              <a:spcBef>
                <a:spcPts val="0"/>
              </a:spcBef>
              <a:buNone/>
            </a:pPr>
            <a:r>
              <a:rPr lang="en"/>
              <a:t>  configs </a:t>
            </a:r>
            <a:r>
              <a:rPr lang="en">
                <a:solidFill>
                  <a:srgbClr val="FF9900"/>
                </a:solidFill>
              </a:rPr>
              <a:t>-=</a:t>
            </a:r>
            <a:r>
              <a:rPr lang="en"/>
              <a:t> [</a:t>
            </a:r>
          </a:p>
          <a:p>
            <a:pPr lvl="0" rtl="0">
              <a:spcBef>
                <a:spcPts val="0"/>
              </a:spcBef>
              <a:buNone/>
            </a:pPr>
            <a:r>
              <a:rPr lang="en"/>
              <a:t>    </a:t>
            </a:r>
            <a:r>
              <a:rPr b="0" lang="en" sz="1400">
                <a:solidFill>
                  <a:schemeClr val="lt1"/>
                </a:solidFill>
              </a:rPr>
              <a:t>"//build/config/compiler:chromium_code",</a:t>
            </a:r>
          </a:p>
          <a:p>
            <a:pPr lvl="0" rtl="0">
              <a:spcBef>
                <a:spcPts val="0"/>
              </a:spcBef>
              <a:buNone/>
            </a:pPr>
            <a:r>
              <a:rPr lang="en"/>
              <a:t>  ]</a:t>
            </a:r>
          </a:p>
          <a:p>
            <a:pPr lvl="0" rtl="0">
              <a:spcBef>
                <a:spcPts val="0"/>
              </a:spcBef>
              <a:buClr>
                <a:schemeClr val="dk1"/>
              </a:buClr>
              <a:buSzPct val="55000"/>
              <a:buFont typeface="Arial"/>
              <a:buNone/>
            </a:pPr>
            <a:r>
              <a:rPr lang="en">
                <a:solidFill>
                  <a:schemeClr val="lt1"/>
                </a:solidFill>
              </a:rPr>
              <a:t>  configs </a:t>
            </a:r>
            <a:r>
              <a:rPr lang="en">
                <a:solidFill>
                  <a:srgbClr val="FF9900"/>
                </a:solidFill>
              </a:rPr>
              <a:t>+=</a:t>
            </a:r>
            <a:r>
              <a:rPr lang="en">
                <a:solidFill>
                  <a:schemeClr val="lt1"/>
                </a:solidFill>
              </a:rPr>
              <a:t> [</a:t>
            </a:r>
          </a:p>
          <a:p>
            <a:pPr lvl="0" rtl="0">
              <a:spcBef>
                <a:spcPts val="0"/>
              </a:spcBef>
              <a:buClr>
                <a:schemeClr val="dk1"/>
              </a:buClr>
              <a:buSzPct val="78571"/>
              <a:buFont typeface="Arial"/>
              <a:buNone/>
            </a:pPr>
            <a:r>
              <a:rPr lang="en">
                <a:solidFill>
                  <a:schemeClr val="lt1"/>
                </a:solidFill>
              </a:rPr>
              <a:t>    </a:t>
            </a:r>
            <a:r>
              <a:rPr b="0" lang="en" sz="1400">
                <a:solidFill>
                  <a:schemeClr val="lt1"/>
                </a:solidFill>
              </a:rPr>
              <a:t>"//build/config/compiler:no_chromium_code",</a:t>
            </a:r>
          </a:p>
          <a:p>
            <a:pPr lvl="0" rtl="0">
              <a:spcBef>
                <a:spcPts val="0"/>
              </a:spcBef>
              <a:buNone/>
            </a:pPr>
            <a:r>
              <a:rPr lang="en">
                <a:solidFill>
                  <a:schemeClr val="lt1"/>
                </a:solidFill>
              </a:rPr>
              <a:t>  ]</a:t>
            </a:r>
          </a:p>
          <a:p>
            <a:pPr lvl="0">
              <a:spcBef>
                <a:spcPts val="0"/>
              </a:spcBef>
              <a:buNone/>
            </a:pPr>
            <a:r>
              <a:rPr lang="en"/>
              <a:t>}</a:t>
            </a:r>
          </a:p>
        </p:txBody>
      </p:sp>
      <p:sp>
        <p:nvSpPr>
          <p:cNvPr id="243" name="Shape 243"/>
          <p:cNvSpPr txBox="1"/>
          <p:nvPr>
            <p:ph type="title"/>
          </p:nvPr>
        </p:nvSpPr>
        <p:spPr>
          <a:xfrm>
            <a:off x="152625" y="0"/>
            <a:ext cx="3744300" cy="5143499"/>
          </a:xfrm>
          <a:prstGeom prst="rect">
            <a:avLst/>
          </a:prstGeom>
        </p:spPr>
        <p:txBody>
          <a:bodyPr anchorCtr="0" anchor="ctr" bIns="91425" lIns="91425" rIns="91425" tIns="91425">
            <a:noAutofit/>
          </a:bodyPr>
          <a:lstStyle/>
          <a:p>
            <a:pPr lvl="0">
              <a:spcBef>
                <a:spcPts val="0"/>
              </a:spcBef>
              <a:buNone/>
            </a:pPr>
            <a:r>
              <a:rPr lang="en"/>
              <a:t>A target can modify the configs to opt-out of defaults.</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idx="1" type="body"/>
          </p:nvPr>
        </p:nvSpPr>
        <p:spPr>
          <a:xfrm>
            <a:off x="4249200" y="82175"/>
            <a:ext cx="4992899" cy="5061300"/>
          </a:xfrm>
          <a:prstGeom prst="rect">
            <a:avLst/>
          </a:prstGeom>
        </p:spPr>
        <p:txBody>
          <a:bodyPr anchorCtr="0" anchor="t" bIns="91425" lIns="91425" rIns="91425" tIns="91425">
            <a:noAutofit/>
          </a:bodyPr>
          <a:lstStyle/>
          <a:p>
            <a:pPr lvl="0" rtl="0">
              <a:spcBef>
                <a:spcPts val="0"/>
              </a:spcBef>
              <a:buNone/>
            </a:pPr>
            <a:r>
              <a:rPr lang="en">
                <a:solidFill>
                  <a:srgbClr val="FF9900"/>
                </a:solidFill>
              </a:rPr>
              <a:t>declare_args</a:t>
            </a:r>
            <a:r>
              <a:rPr lang="en"/>
              <a:t>() {</a:t>
            </a:r>
          </a:p>
          <a:p>
            <a:pPr lvl="0" rtl="0">
              <a:spcBef>
                <a:spcPts val="0"/>
              </a:spcBef>
              <a:buNone/>
            </a:pPr>
            <a:r>
              <a:rPr lang="en"/>
              <a:t>  # Allow unlimited requests</a:t>
            </a:r>
          </a:p>
          <a:p>
            <a:pPr lvl="0" rtl="0">
              <a:spcBef>
                <a:spcPts val="0"/>
              </a:spcBef>
              <a:buNone/>
            </a:pPr>
            <a:r>
              <a:rPr lang="en"/>
              <a:t>  # to the Google speech API.</a:t>
            </a:r>
          </a:p>
          <a:p>
            <a:pPr lvl="0" rtl="0">
              <a:spcBef>
                <a:spcPts val="0"/>
              </a:spcBef>
              <a:buNone/>
            </a:pPr>
            <a:r>
              <a:rPr lang="en"/>
              <a:t>  </a:t>
            </a:r>
            <a:r>
              <a:rPr lang="en">
                <a:solidFill>
                  <a:srgbClr val="FF9900"/>
                </a:solidFill>
              </a:rPr>
              <a:t>bypass_speech_api_quota</a:t>
            </a:r>
            <a:r>
              <a:rPr lang="en"/>
              <a:t> = </a:t>
            </a:r>
            <a:r>
              <a:rPr lang="en">
                <a:solidFill>
                  <a:srgbClr val="FF9900"/>
                </a:solidFill>
              </a:rPr>
              <a:t>false</a:t>
            </a:r>
          </a:p>
          <a:p>
            <a:pPr lvl="0" rtl="0">
              <a:spcBef>
                <a:spcPts val="0"/>
              </a:spcBef>
              <a:buNone/>
            </a:pPr>
            <a:r>
              <a:rPr lang="en"/>
              <a:t>}</a:t>
            </a:r>
          </a:p>
          <a:p>
            <a:pPr lvl="0" rtl="0">
              <a:spcBef>
                <a:spcPts val="0"/>
              </a:spcBef>
              <a:buNone/>
            </a:pPr>
            <a:r>
              <a:t/>
            </a:r>
            <a:endParaRPr/>
          </a:p>
          <a:p>
            <a:pPr lvl="0" rtl="0">
              <a:spcBef>
                <a:spcPts val="0"/>
              </a:spcBef>
              <a:buNone/>
            </a:pPr>
            <a:r>
              <a:t/>
            </a:r>
            <a:endParaRPr/>
          </a:p>
          <a:p>
            <a:pPr lvl="0" rtl="0">
              <a:spcBef>
                <a:spcPts val="0"/>
              </a:spcBef>
              <a:buNone/>
            </a:pPr>
            <a:r>
              <a:rPr lang="en"/>
              <a:t>executable(“doom_melon”) {</a:t>
            </a:r>
          </a:p>
          <a:p>
            <a:pPr lvl="0" rtl="0">
              <a:spcBef>
                <a:spcPts val="0"/>
              </a:spcBef>
              <a:buNone/>
            </a:pPr>
            <a:r>
              <a:rPr lang="en"/>
              <a:t>  if (bypass_speech_api_quota) {</a:t>
            </a:r>
          </a:p>
          <a:p>
            <a:pPr lvl="0" rtl="0">
              <a:spcBef>
                <a:spcPts val="0"/>
              </a:spcBef>
              <a:buNone/>
            </a:pPr>
            <a:r>
              <a:rPr lang="en"/>
              <a:t>    …</a:t>
            </a:r>
          </a:p>
          <a:p>
            <a:pPr lvl="0" rtl="0">
              <a:spcBef>
                <a:spcPts val="0"/>
              </a:spcBef>
              <a:buNone/>
            </a:pPr>
            <a:r>
              <a:rPr lang="en"/>
              <a:t>  }</a:t>
            </a:r>
          </a:p>
          <a:p>
            <a:pPr lvl="0">
              <a:spcBef>
                <a:spcPts val="0"/>
              </a:spcBef>
              <a:buNone/>
            </a:pPr>
            <a:r>
              <a:rPr lang="en"/>
              <a:t>}</a:t>
            </a:r>
          </a:p>
        </p:txBody>
      </p:sp>
      <p:sp>
        <p:nvSpPr>
          <p:cNvPr id="249" name="Shape 249"/>
          <p:cNvSpPr/>
          <p:nvPr/>
        </p:nvSpPr>
        <p:spPr>
          <a:xfrm>
            <a:off x="3587850" y="509024"/>
            <a:ext cx="875650" cy="180650"/>
          </a:xfrm>
          <a:custGeom>
            <a:pathLst>
              <a:path extrusionOk="0" h="7226" w="35026">
                <a:moveTo>
                  <a:pt x="0" y="97"/>
                </a:moveTo>
                <a:cubicBezTo>
                  <a:pt x="2841" y="200"/>
                  <a:pt x="11210" y="-471"/>
                  <a:pt x="17048" y="717"/>
                </a:cubicBezTo>
                <a:cubicBezTo>
                  <a:pt x="22885" y="1905"/>
                  <a:pt x="32029" y="6141"/>
                  <a:pt x="35026" y="7226"/>
                </a:cubicBezTo>
              </a:path>
            </a:pathLst>
          </a:custGeom>
          <a:noFill/>
          <a:ln cap="flat" cmpd="sng" w="38100">
            <a:solidFill>
              <a:srgbClr val="FF9900"/>
            </a:solidFill>
            <a:prstDash val="solid"/>
            <a:round/>
            <a:headEnd len="lg" w="lg" type="none"/>
            <a:tailEnd len="lg" w="lg" type="stealth"/>
          </a:ln>
        </p:spPr>
      </p:sp>
      <p:sp>
        <p:nvSpPr>
          <p:cNvPr id="250" name="Shape 250"/>
          <p:cNvSpPr txBox="1"/>
          <p:nvPr/>
        </p:nvSpPr>
        <p:spPr>
          <a:xfrm>
            <a:off x="240125" y="1022912"/>
            <a:ext cx="2348100" cy="495899"/>
          </a:xfrm>
          <a:prstGeom prst="rect">
            <a:avLst/>
          </a:prstGeom>
          <a:noFill/>
          <a:ln>
            <a:noFill/>
          </a:ln>
        </p:spPr>
        <p:txBody>
          <a:bodyPr anchorCtr="0" anchor="t" bIns="91425" lIns="91425" rIns="91425" tIns="91425">
            <a:noAutofit/>
          </a:bodyPr>
          <a:lstStyle/>
          <a:p>
            <a:pPr lvl="0" algn="r">
              <a:spcBef>
                <a:spcPts val="0"/>
              </a:spcBef>
              <a:buNone/>
            </a:pPr>
            <a:r>
              <a:rPr b="1" lang="en" sz="3000">
                <a:latin typeface="Droid Sans"/>
                <a:ea typeface="Droid Sans"/>
                <a:cs typeface="Droid Sans"/>
                <a:sym typeface="Droid Sans"/>
              </a:rPr>
              <a:t>A</a:t>
            </a:r>
            <a:r>
              <a:rPr b="1" lang="en" sz="3000">
                <a:latin typeface="Droid Sans"/>
                <a:ea typeface="Droid Sans"/>
                <a:cs typeface="Droid Sans"/>
                <a:sym typeface="Droid Sans"/>
              </a:rPr>
              <a:t>rg name</a:t>
            </a:r>
          </a:p>
        </p:txBody>
      </p:sp>
      <p:sp>
        <p:nvSpPr>
          <p:cNvPr id="251" name="Shape 251"/>
          <p:cNvSpPr txBox="1"/>
          <p:nvPr/>
        </p:nvSpPr>
        <p:spPr>
          <a:xfrm>
            <a:off x="31000" y="244325"/>
            <a:ext cx="3494999" cy="495899"/>
          </a:xfrm>
          <a:prstGeom prst="rect">
            <a:avLst/>
          </a:prstGeom>
          <a:noFill/>
          <a:ln>
            <a:noFill/>
          </a:ln>
        </p:spPr>
        <p:txBody>
          <a:bodyPr anchorCtr="0" anchor="t" bIns="91425" lIns="91425" rIns="91425" tIns="91425">
            <a:noAutofit/>
          </a:bodyPr>
          <a:lstStyle/>
          <a:p>
            <a:pPr lvl="0" rtl="0" algn="r">
              <a:spcBef>
                <a:spcPts val="0"/>
              </a:spcBef>
              <a:buNone/>
            </a:pPr>
            <a:r>
              <a:rPr b="1" lang="en" sz="2400">
                <a:latin typeface="Droid Sans"/>
                <a:ea typeface="Droid Sans"/>
                <a:cs typeface="Droid Sans"/>
                <a:sym typeface="Droid Sans"/>
              </a:rPr>
              <a:t>Documentation (!?!?!?)</a:t>
            </a:r>
          </a:p>
        </p:txBody>
      </p:sp>
      <p:sp>
        <p:nvSpPr>
          <p:cNvPr id="252" name="Shape 252"/>
          <p:cNvSpPr/>
          <p:nvPr/>
        </p:nvSpPr>
        <p:spPr>
          <a:xfrm>
            <a:off x="2595975" y="1371600"/>
            <a:ext cx="1921775" cy="62300"/>
          </a:xfrm>
          <a:custGeom>
            <a:pathLst>
              <a:path extrusionOk="0" h="2492" w="76871">
                <a:moveTo>
                  <a:pt x="0" y="0"/>
                </a:moveTo>
                <a:cubicBezTo>
                  <a:pt x="5734" y="413"/>
                  <a:pt x="21594" y="2325"/>
                  <a:pt x="34406" y="2480"/>
                </a:cubicBezTo>
                <a:cubicBezTo>
                  <a:pt x="47217" y="2635"/>
                  <a:pt x="69793" y="1188"/>
                  <a:pt x="76871" y="930"/>
                </a:cubicBezTo>
              </a:path>
            </a:pathLst>
          </a:custGeom>
          <a:noFill/>
          <a:ln cap="flat" cmpd="sng" w="38100">
            <a:solidFill>
              <a:srgbClr val="FF9900"/>
            </a:solidFill>
            <a:prstDash val="solid"/>
            <a:round/>
            <a:headEnd len="lg" w="lg" type="none"/>
            <a:tailEnd len="lg" w="lg" type="stealth"/>
          </a:ln>
        </p:spPr>
      </p:sp>
      <p:sp>
        <p:nvSpPr>
          <p:cNvPr id="253" name="Shape 253"/>
          <p:cNvSpPr txBox="1"/>
          <p:nvPr/>
        </p:nvSpPr>
        <p:spPr>
          <a:xfrm>
            <a:off x="0" y="1899650"/>
            <a:ext cx="2944799" cy="495899"/>
          </a:xfrm>
          <a:prstGeom prst="rect">
            <a:avLst/>
          </a:prstGeom>
          <a:noFill/>
          <a:ln>
            <a:noFill/>
          </a:ln>
        </p:spPr>
        <p:txBody>
          <a:bodyPr anchorCtr="0" anchor="t" bIns="91425" lIns="91425" rIns="91425" tIns="91425">
            <a:noAutofit/>
          </a:bodyPr>
          <a:lstStyle/>
          <a:p>
            <a:pPr lvl="0" rtl="0" algn="r">
              <a:spcBef>
                <a:spcPts val="0"/>
              </a:spcBef>
              <a:buNone/>
            </a:pPr>
            <a:r>
              <a:rPr b="1" lang="en" sz="3000">
                <a:latin typeface="Droid Sans"/>
                <a:ea typeface="Droid Sans"/>
                <a:cs typeface="Droid Sans"/>
                <a:sym typeface="Droid Sans"/>
              </a:rPr>
              <a:t>Default value</a:t>
            </a:r>
          </a:p>
        </p:txBody>
      </p:sp>
      <p:sp>
        <p:nvSpPr>
          <p:cNvPr id="254" name="Shape 254"/>
          <p:cNvSpPr/>
          <p:nvPr/>
        </p:nvSpPr>
        <p:spPr>
          <a:xfrm>
            <a:off x="2960175" y="1518825"/>
            <a:ext cx="5308175" cy="728425"/>
          </a:xfrm>
          <a:custGeom>
            <a:pathLst>
              <a:path extrusionOk="0" h="29137" w="212327">
                <a:moveTo>
                  <a:pt x="0" y="29137"/>
                </a:moveTo>
                <a:cubicBezTo>
                  <a:pt x="9815" y="28568"/>
                  <a:pt x="29395" y="28414"/>
                  <a:pt x="58894" y="25728"/>
                </a:cubicBezTo>
                <a:cubicBezTo>
                  <a:pt x="88392" y="23041"/>
                  <a:pt x="151418" y="17307"/>
                  <a:pt x="176991" y="13019"/>
                </a:cubicBezTo>
                <a:cubicBezTo>
                  <a:pt x="202563" y="8731"/>
                  <a:pt x="206437" y="2169"/>
                  <a:pt x="212327" y="0"/>
                </a:cubicBezTo>
              </a:path>
            </a:pathLst>
          </a:custGeom>
          <a:noFill/>
          <a:ln cap="flat" cmpd="sng" w="38100">
            <a:solidFill>
              <a:srgbClr val="FF9900"/>
            </a:solidFill>
            <a:prstDash val="solid"/>
            <a:round/>
            <a:headEnd len="lg" w="lg" type="none"/>
            <a:tailEnd len="lg" w="lg" type="stealth"/>
          </a:ln>
        </p:spPr>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idx="1" type="body"/>
          </p:nvPr>
        </p:nvSpPr>
        <p:spPr>
          <a:xfrm>
            <a:off x="4829450" y="82175"/>
            <a:ext cx="4412700" cy="50613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sz="1800">
                <a:solidFill>
                  <a:schemeClr val="lt1"/>
                </a:solidFill>
              </a:rPr>
              <a:t>bypass_speech_api_quota = true</a:t>
            </a:r>
          </a:p>
          <a:p>
            <a:pPr lvl="0" rtl="0">
              <a:spcBef>
                <a:spcPts val="0"/>
              </a:spcBef>
              <a:buClr>
                <a:schemeClr val="dk1"/>
              </a:buClr>
              <a:buSzPct val="61111"/>
              <a:buFont typeface="Arial"/>
              <a:buNone/>
            </a:pPr>
            <a:r>
              <a:rPr lang="en" sz="1800">
                <a:solidFill>
                  <a:schemeClr val="lt1"/>
                </a:solidFill>
              </a:rPr>
              <a:t>is_debug = false</a:t>
            </a:r>
          </a:p>
          <a:p>
            <a:pPr lvl="0" rtl="0">
              <a:spcBef>
                <a:spcPts val="0"/>
              </a:spcBef>
              <a:buClr>
                <a:schemeClr val="dk1"/>
              </a:buClr>
              <a:buSzPct val="61111"/>
              <a:buFont typeface="Arial"/>
              <a:buNone/>
            </a:pPr>
            <a:r>
              <a:rPr lang="en" sz="1800">
                <a:solidFill>
                  <a:schemeClr val="lt1"/>
                </a:solidFill>
              </a:rPr>
              <a:t>is_component_build = true</a:t>
            </a:r>
          </a:p>
          <a:p>
            <a:pPr lvl="0">
              <a:spcBef>
                <a:spcPts val="0"/>
              </a:spcBef>
              <a:buNone/>
            </a:pPr>
            <a:r>
              <a:t/>
            </a:r>
            <a:endParaRPr sz="1800"/>
          </a:p>
        </p:txBody>
      </p:sp>
      <p:sp>
        <p:nvSpPr>
          <p:cNvPr id="260" name="Shape 260"/>
          <p:cNvSpPr txBox="1"/>
          <p:nvPr>
            <p:ph idx="2" type="body"/>
          </p:nvPr>
        </p:nvSpPr>
        <p:spPr>
          <a:xfrm>
            <a:off x="83950" y="82175"/>
            <a:ext cx="4412700" cy="5061300"/>
          </a:xfrm>
          <a:prstGeom prst="rect">
            <a:avLst/>
          </a:prstGeom>
        </p:spPr>
        <p:txBody>
          <a:bodyPr anchorCtr="0" anchor="t" bIns="91425" lIns="91425" rIns="91425" tIns="91425">
            <a:noAutofit/>
          </a:bodyPr>
          <a:lstStyle/>
          <a:p>
            <a:pPr lvl="0">
              <a:spcBef>
                <a:spcPts val="0"/>
              </a:spcBef>
              <a:buNone/>
            </a:pPr>
            <a:r>
              <a:rPr lang="en"/>
              <a:t>&gt; gn </a:t>
            </a:r>
            <a:r>
              <a:rPr lang="en">
                <a:solidFill>
                  <a:srgbClr val="FF9900"/>
                </a:solidFill>
              </a:rPr>
              <a:t>args </a:t>
            </a:r>
            <a:r>
              <a:rPr lang="en"/>
              <a:t>out/Default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152625" y="0"/>
            <a:ext cx="3744300" cy="5143499"/>
          </a:xfrm>
          <a:prstGeom prst="rect">
            <a:avLst/>
          </a:prstGeom>
        </p:spPr>
        <p:txBody>
          <a:bodyPr anchorCtr="0" anchor="ctr" bIns="91425" lIns="91425" rIns="91425" tIns="91425">
            <a:noAutofit/>
          </a:bodyPr>
          <a:lstStyle/>
          <a:p>
            <a:pPr lvl="0">
              <a:spcBef>
                <a:spcPts val="0"/>
              </a:spcBef>
              <a:buNone/>
            </a:pPr>
            <a:r>
              <a:rPr lang="en"/>
              <a:t>Make a directory once!</a:t>
            </a:r>
          </a:p>
        </p:txBody>
      </p:sp>
      <p:sp>
        <p:nvSpPr>
          <p:cNvPr id="95" name="Shape 95"/>
          <p:cNvSpPr txBox="1"/>
          <p:nvPr>
            <p:ph idx="1" type="body"/>
          </p:nvPr>
        </p:nvSpPr>
        <p:spPr>
          <a:xfrm>
            <a:off x="4249200" y="82175"/>
            <a:ext cx="4992899" cy="5061300"/>
          </a:xfrm>
          <a:prstGeom prst="rect">
            <a:avLst/>
          </a:prstGeom>
        </p:spPr>
        <p:txBody>
          <a:bodyPr anchorCtr="0" anchor="t" bIns="91425" lIns="91425" rIns="91425" tIns="91425">
            <a:noAutofit/>
          </a:bodyPr>
          <a:lstStyle/>
          <a:p>
            <a:pPr lvl="0" rtl="0">
              <a:spcBef>
                <a:spcPts val="0"/>
              </a:spcBef>
              <a:buNone/>
            </a:pPr>
            <a:r>
              <a:rPr lang="en"/>
              <a:t>&gt; </a:t>
            </a:r>
            <a:r>
              <a:rPr lang="en">
                <a:solidFill>
                  <a:srgbClr val="FF9900"/>
                </a:solidFill>
              </a:rPr>
              <a:t>gn gen</a:t>
            </a:r>
            <a:r>
              <a:rPr lang="en"/>
              <a:t> out/Default </a:t>
            </a:r>
          </a:p>
          <a:p>
            <a:pPr lvl="0" rtl="0">
              <a:spcBef>
                <a:spcPts val="0"/>
              </a:spcBef>
              <a:buNone/>
            </a:pPr>
            <a:r>
              <a:rPr lang="en">
                <a:solidFill>
                  <a:srgbClr val="FFFFFF"/>
                </a:solidFill>
              </a:rPr>
              <a:t>Done.</a:t>
            </a:r>
          </a:p>
          <a:p>
            <a:pPr lvl="0" rtl="0">
              <a:spcBef>
                <a:spcPts val="0"/>
              </a:spcBef>
              <a:buNone/>
            </a:pPr>
            <a:r>
              <a:t/>
            </a:r>
            <a:endParaRPr/>
          </a:p>
          <a:p>
            <a:pPr lvl="0" rtl="0">
              <a:spcBef>
                <a:spcPts val="0"/>
              </a:spcBef>
              <a:buNone/>
            </a:pPr>
            <a:r>
              <a:rPr lang="en"/>
              <a:t>&gt; touch base/BUILD.gn</a:t>
            </a:r>
          </a:p>
          <a:p>
            <a:pPr lvl="0" rtl="0">
              <a:spcBef>
                <a:spcPts val="0"/>
              </a:spcBef>
              <a:buNone/>
            </a:pPr>
            <a:r>
              <a:t/>
            </a:r>
            <a:endParaRPr/>
          </a:p>
          <a:p>
            <a:pPr lvl="0" rtl="0">
              <a:spcBef>
                <a:spcPts val="0"/>
              </a:spcBef>
              <a:buNone/>
            </a:pPr>
            <a:r>
              <a:rPr lang="en">
                <a:solidFill>
                  <a:schemeClr val="lt1"/>
                </a:solidFill>
              </a:rPr>
              <a:t>&gt; ninja -C out/Default base</a:t>
            </a:r>
          </a:p>
          <a:p>
            <a:pPr lvl="0" rtl="0">
              <a:spcBef>
                <a:spcPts val="0"/>
              </a:spcBef>
              <a:buNone/>
            </a:pPr>
            <a:r>
              <a:rPr lang="en">
                <a:solidFill>
                  <a:srgbClr val="FF9900"/>
                </a:solidFill>
              </a:rPr>
              <a:t>[1/1] Regenerating ninja files</a:t>
            </a:r>
          </a:p>
          <a:p>
            <a:pPr lvl="0" rtl="0">
              <a:spcBef>
                <a:spcPts val="0"/>
              </a:spcBef>
              <a:buNone/>
            </a:pPr>
            <a:r>
              <a:rPr lang="en">
                <a:solidFill>
                  <a:schemeClr val="lt1"/>
                </a:solidFill>
              </a:rPr>
              <a:t>[101/323] CXX obj/base/icu_utf.o</a:t>
            </a:r>
          </a:p>
          <a:p>
            <a:pPr lvl="0" rtl="0">
              <a:spcBef>
                <a:spcPts val="0"/>
              </a:spcBef>
              <a:buNone/>
            </a:pPr>
            <a:r>
              <a:rPr lang="en">
                <a:solidFill>
                  <a:schemeClr val="lt1"/>
                </a:solidFill>
              </a:rPr>
              <a:t>...</a:t>
            </a:r>
          </a:p>
          <a:p>
            <a:pPr lvl="0" rtl="0">
              <a:spcBef>
                <a:spcPts val="0"/>
              </a:spcBef>
              <a:buNone/>
            </a:pPr>
            <a:r>
              <a:t/>
            </a:r>
            <a:endParaRPr>
              <a:solidFill>
                <a:schemeClr val="lt1"/>
              </a:solidFill>
            </a:endParaRPr>
          </a:p>
          <a:p>
            <a:pPr lvl="0" rtl="0">
              <a:spcBef>
                <a:spcPts val="0"/>
              </a:spcBef>
              <a:buNone/>
            </a:pPr>
            <a:r>
              <a:t/>
            </a:r>
            <a:endParaRPr>
              <a:solidFill>
                <a:schemeClr val="lt1"/>
              </a:solidFill>
            </a:endParaRPr>
          </a:p>
          <a:p>
            <a:pPr lvl="0" rtl="0">
              <a:spcBef>
                <a:spcPts val="0"/>
              </a:spcBef>
              <a:buNone/>
            </a:pPr>
            <a:r>
              <a:t/>
            </a:r>
            <a:endParaRPr>
              <a:solidFill>
                <a:schemeClr val="lt1"/>
              </a:solidFill>
            </a:endParaRPr>
          </a:p>
          <a:p>
            <a:pPr lvl="0" rtl="0">
              <a:spcBef>
                <a:spcPts val="0"/>
              </a:spcBef>
              <a:buNone/>
            </a:pPr>
            <a:r>
              <a:t/>
            </a:r>
            <a:endParaRPr>
              <a:solidFill>
                <a:schemeClr val="lt1"/>
              </a:solidFill>
            </a:endParaRPr>
          </a:p>
          <a:p>
            <a:pPr lvl="0" rtl="0">
              <a:spcBef>
                <a:spcPts val="0"/>
              </a:spcBef>
              <a:buNone/>
            </a:pPr>
            <a:r>
              <a:rPr lang="en">
                <a:solidFill>
                  <a:schemeClr val="lt1"/>
                </a:solidFill>
              </a:rPr>
              <a:t>&gt; </a:t>
            </a:r>
            <a:r>
              <a:rPr lang="en">
                <a:solidFill>
                  <a:srgbClr val="FF9900"/>
                </a:solidFill>
              </a:rPr>
              <a:t>gn clean</a:t>
            </a:r>
            <a:r>
              <a:rPr lang="en">
                <a:solidFill>
                  <a:schemeClr val="lt1"/>
                </a:solidFill>
              </a:rPr>
              <a:t> out/Default</a:t>
            </a:r>
          </a:p>
          <a:p>
            <a:pPr lvl="0">
              <a:spcBef>
                <a:spcPts val="0"/>
              </a:spcBef>
              <a:buClr>
                <a:schemeClr val="dk1"/>
              </a:buClr>
              <a:buSzPct val="55000"/>
              <a:buFont typeface="Arial"/>
              <a:buNone/>
            </a:pPr>
            <a:r>
              <a:t/>
            </a:r>
            <a:endParaRPr>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idx="1" type="body"/>
          </p:nvPr>
        </p:nvSpPr>
        <p:spPr>
          <a:xfrm>
            <a:off x="4618500" y="82175"/>
            <a:ext cx="4623600" cy="5061300"/>
          </a:xfrm>
          <a:prstGeom prst="rect">
            <a:avLst/>
          </a:prstGeom>
        </p:spPr>
        <p:txBody>
          <a:bodyPr anchorCtr="0" anchor="t" bIns="91425" lIns="91425" rIns="91425" tIns="91425">
            <a:noAutofit/>
          </a:bodyPr>
          <a:lstStyle/>
          <a:p>
            <a:pPr lvl="0" rtl="0">
              <a:spcBef>
                <a:spcPts val="0"/>
              </a:spcBef>
              <a:buClr>
                <a:schemeClr val="dk1"/>
              </a:buClr>
              <a:buSzPct val="137500"/>
              <a:buFont typeface="Arial"/>
              <a:buNone/>
            </a:pPr>
            <a:r>
              <a:rPr lang="en" sz="800">
                <a:solidFill>
                  <a:srgbClr val="FFFF00"/>
                </a:solidFill>
              </a:rPr>
              <a:t>v8_use_snapshot </a:t>
            </a:r>
            <a:r>
              <a:rPr lang="en" sz="800">
                <a:solidFill>
                  <a:schemeClr val="lt1"/>
                </a:solidFill>
              </a:rPr>
              <a:t> Default = true</a:t>
            </a:r>
          </a:p>
          <a:p>
            <a:pPr lvl="0" rtl="0">
              <a:spcBef>
                <a:spcPts val="0"/>
              </a:spcBef>
              <a:buClr>
                <a:schemeClr val="dk1"/>
              </a:buClr>
              <a:buSzPct val="137500"/>
              <a:buFont typeface="Arial"/>
              <a:buNone/>
            </a:pPr>
            <a:r>
              <a:rPr lang="en" sz="800">
                <a:solidFill>
                  <a:schemeClr val="lt1"/>
                </a:solidFill>
              </a:rPr>
              <a:t>    //v8/BUILD.gn:23</a:t>
            </a:r>
          </a:p>
          <a:p>
            <a:pPr lvl="0" rtl="0">
              <a:spcBef>
                <a:spcPts val="0"/>
              </a:spcBef>
              <a:buClr>
                <a:schemeClr val="dk1"/>
              </a:buClr>
              <a:buSzPct val="137500"/>
              <a:buFont typeface="Arial"/>
              <a:buNone/>
            </a:pPr>
            <a:r>
              <a:rPr lang="en" sz="800">
                <a:solidFill>
                  <a:schemeClr val="lt1"/>
                </a:solidFill>
              </a:rPr>
              <a:t>    Enable the snapshot feature, for fast context creation.</a:t>
            </a:r>
          </a:p>
          <a:p>
            <a:pPr lvl="0" rtl="0">
              <a:spcBef>
                <a:spcPts val="0"/>
              </a:spcBef>
              <a:buClr>
                <a:schemeClr val="dk1"/>
              </a:buClr>
              <a:buSzPct val="137500"/>
              <a:buFont typeface="Arial"/>
              <a:buNone/>
            </a:pPr>
            <a:r>
              <a:rPr lang="en" sz="800">
                <a:solidFill>
                  <a:schemeClr val="lt1"/>
                </a:solidFill>
              </a:rPr>
              <a:t>    http://v8project.blogspot.com/2015/09/custom-startup-snapshots.html</a:t>
            </a:r>
          </a:p>
          <a:p>
            <a:pPr lvl="0" rtl="0">
              <a:spcBef>
                <a:spcPts val="0"/>
              </a:spcBef>
              <a:buClr>
                <a:schemeClr val="dk1"/>
              </a:buClr>
              <a:buSzPct val="137500"/>
              <a:buFont typeface="Arial"/>
              <a:buNone/>
            </a:pPr>
            <a:r>
              <a:t/>
            </a:r>
            <a:endParaRPr sz="800">
              <a:solidFill>
                <a:schemeClr val="lt1"/>
              </a:solidFill>
            </a:endParaRPr>
          </a:p>
          <a:p>
            <a:pPr lvl="0" rtl="0">
              <a:spcBef>
                <a:spcPts val="0"/>
              </a:spcBef>
              <a:buClr>
                <a:schemeClr val="dk1"/>
              </a:buClr>
              <a:buSzPct val="137500"/>
              <a:buFont typeface="Arial"/>
              <a:buNone/>
            </a:pPr>
            <a:r>
              <a:rPr lang="en" sz="800">
                <a:solidFill>
                  <a:srgbClr val="FFFF00"/>
                </a:solidFill>
              </a:rPr>
              <a:t>visual_studio_path </a:t>
            </a:r>
            <a:r>
              <a:rPr lang="en" sz="800">
                <a:solidFill>
                  <a:schemeClr val="lt1"/>
                </a:solidFill>
              </a:rPr>
              <a:t> Default = ""</a:t>
            </a:r>
          </a:p>
          <a:p>
            <a:pPr lvl="0" rtl="0">
              <a:spcBef>
                <a:spcPts val="0"/>
              </a:spcBef>
              <a:buClr>
                <a:schemeClr val="dk1"/>
              </a:buClr>
              <a:buSzPct val="137500"/>
              <a:buFont typeface="Arial"/>
              <a:buNone/>
            </a:pPr>
            <a:r>
              <a:rPr lang="en" sz="800">
                <a:solidFill>
                  <a:schemeClr val="lt1"/>
                </a:solidFill>
              </a:rPr>
              <a:t>    //build/config/win/visual_studio_version.gni:9</a:t>
            </a:r>
          </a:p>
          <a:p>
            <a:pPr lvl="0" rtl="0">
              <a:spcBef>
                <a:spcPts val="0"/>
              </a:spcBef>
              <a:buClr>
                <a:schemeClr val="dk1"/>
              </a:buClr>
              <a:buSzPct val="137500"/>
              <a:buFont typeface="Arial"/>
              <a:buNone/>
            </a:pPr>
            <a:r>
              <a:rPr lang="en" sz="800">
                <a:solidFill>
                  <a:schemeClr val="lt1"/>
                </a:solidFill>
              </a:rPr>
              <a:t>    Path to Visual Studio. If empty, the default is used which is to use the</a:t>
            </a:r>
          </a:p>
          <a:p>
            <a:pPr lvl="0" rtl="0">
              <a:spcBef>
                <a:spcPts val="0"/>
              </a:spcBef>
              <a:buClr>
                <a:schemeClr val="dk1"/>
              </a:buClr>
              <a:buSzPct val="137500"/>
              <a:buFont typeface="Arial"/>
              <a:buNone/>
            </a:pPr>
            <a:r>
              <a:rPr lang="en" sz="800">
                <a:solidFill>
                  <a:schemeClr val="lt1"/>
                </a:solidFill>
              </a:rPr>
              <a:t>    automatic toolchain in depot_tools. If set, you must also set the</a:t>
            </a:r>
          </a:p>
          <a:p>
            <a:pPr lvl="0" rtl="0">
              <a:spcBef>
                <a:spcPts val="0"/>
              </a:spcBef>
              <a:buClr>
                <a:schemeClr val="dk1"/>
              </a:buClr>
              <a:buSzPct val="137500"/>
              <a:buFont typeface="Arial"/>
              <a:buNone/>
            </a:pPr>
            <a:r>
              <a:rPr lang="en" sz="800">
                <a:solidFill>
                  <a:schemeClr val="lt1"/>
                </a:solidFill>
              </a:rPr>
              <a:t>    visual_studio_version and wdk_path.</a:t>
            </a:r>
          </a:p>
          <a:p>
            <a:pPr lvl="0" rtl="0">
              <a:spcBef>
                <a:spcPts val="0"/>
              </a:spcBef>
              <a:buClr>
                <a:schemeClr val="dk1"/>
              </a:buClr>
              <a:buSzPct val="137500"/>
              <a:buFont typeface="Arial"/>
              <a:buNone/>
            </a:pPr>
            <a:r>
              <a:t/>
            </a:r>
            <a:endParaRPr sz="800">
              <a:solidFill>
                <a:schemeClr val="lt1"/>
              </a:solidFill>
            </a:endParaRPr>
          </a:p>
          <a:p>
            <a:pPr lvl="0" rtl="0">
              <a:spcBef>
                <a:spcPts val="0"/>
              </a:spcBef>
              <a:buClr>
                <a:schemeClr val="dk1"/>
              </a:buClr>
              <a:buSzPct val="137500"/>
              <a:buFont typeface="Arial"/>
              <a:buNone/>
            </a:pPr>
            <a:r>
              <a:rPr lang="en" sz="800">
                <a:solidFill>
                  <a:srgbClr val="FFFF00"/>
                </a:solidFill>
              </a:rPr>
              <a:t>visual_studio_version </a:t>
            </a:r>
            <a:r>
              <a:rPr lang="en" sz="800">
                <a:solidFill>
                  <a:schemeClr val="lt1"/>
                </a:solidFill>
              </a:rPr>
              <a:t> Default = ""</a:t>
            </a:r>
          </a:p>
          <a:p>
            <a:pPr lvl="0" rtl="0">
              <a:spcBef>
                <a:spcPts val="0"/>
              </a:spcBef>
              <a:buClr>
                <a:schemeClr val="dk1"/>
              </a:buClr>
              <a:buSzPct val="137500"/>
              <a:buFont typeface="Arial"/>
              <a:buNone/>
            </a:pPr>
            <a:r>
              <a:rPr lang="en" sz="800">
                <a:solidFill>
                  <a:schemeClr val="lt1"/>
                </a:solidFill>
              </a:rPr>
              <a:t>    //build/config/win/visual_studio_version.gni:13</a:t>
            </a:r>
          </a:p>
          <a:p>
            <a:pPr lvl="0" rtl="0">
              <a:spcBef>
                <a:spcPts val="0"/>
              </a:spcBef>
              <a:buClr>
                <a:schemeClr val="dk1"/>
              </a:buClr>
              <a:buSzPct val="137500"/>
              <a:buFont typeface="Arial"/>
              <a:buNone/>
            </a:pPr>
            <a:r>
              <a:rPr lang="en" sz="800">
                <a:solidFill>
                  <a:schemeClr val="lt1"/>
                </a:solidFill>
              </a:rPr>
              <a:t>    Version of Visual Studio pointed to by the visual_studio_path.</a:t>
            </a:r>
          </a:p>
          <a:p>
            <a:pPr lvl="0" rtl="0">
              <a:spcBef>
                <a:spcPts val="0"/>
              </a:spcBef>
              <a:buClr>
                <a:schemeClr val="dk1"/>
              </a:buClr>
              <a:buSzPct val="137500"/>
              <a:buFont typeface="Arial"/>
              <a:buNone/>
            </a:pPr>
            <a:r>
              <a:rPr lang="en" sz="800">
                <a:solidFill>
                  <a:schemeClr val="lt1"/>
                </a:solidFill>
              </a:rPr>
              <a:t>    Use "2013" for Visual Studio 2013, or "2013e" for the Express version.</a:t>
            </a:r>
          </a:p>
          <a:p>
            <a:pPr lvl="0" rtl="0">
              <a:spcBef>
                <a:spcPts val="0"/>
              </a:spcBef>
              <a:buClr>
                <a:schemeClr val="dk1"/>
              </a:buClr>
              <a:buSzPct val="137500"/>
              <a:buFont typeface="Arial"/>
              <a:buNone/>
            </a:pPr>
            <a:r>
              <a:t/>
            </a:r>
            <a:endParaRPr sz="800">
              <a:solidFill>
                <a:schemeClr val="lt1"/>
              </a:solidFill>
            </a:endParaRPr>
          </a:p>
          <a:p>
            <a:pPr lvl="0" rtl="0">
              <a:spcBef>
                <a:spcPts val="0"/>
              </a:spcBef>
              <a:buClr>
                <a:schemeClr val="dk1"/>
              </a:buClr>
              <a:buSzPct val="137500"/>
              <a:buFont typeface="Arial"/>
              <a:buNone/>
            </a:pPr>
            <a:r>
              <a:rPr lang="en" sz="800">
                <a:solidFill>
                  <a:srgbClr val="FFFF00"/>
                </a:solidFill>
              </a:rPr>
              <a:t>wdk_path </a:t>
            </a:r>
            <a:r>
              <a:rPr lang="en" sz="800">
                <a:solidFill>
                  <a:schemeClr val="lt1"/>
                </a:solidFill>
              </a:rPr>
              <a:t> Default = ""</a:t>
            </a:r>
          </a:p>
          <a:p>
            <a:pPr lvl="0" rtl="0">
              <a:spcBef>
                <a:spcPts val="0"/>
              </a:spcBef>
              <a:buClr>
                <a:schemeClr val="dk1"/>
              </a:buClr>
              <a:buSzPct val="137500"/>
              <a:buFont typeface="Arial"/>
              <a:buNone/>
            </a:pPr>
            <a:r>
              <a:rPr lang="en" sz="800">
                <a:solidFill>
                  <a:schemeClr val="lt1"/>
                </a:solidFill>
              </a:rPr>
              <a:t>    //build/config/win/visual_studio_version.gni:17</a:t>
            </a:r>
          </a:p>
          <a:p>
            <a:pPr lvl="0" rtl="0">
              <a:spcBef>
                <a:spcPts val="0"/>
              </a:spcBef>
              <a:buClr>
                <a:schemeClr val="dk1"/>
              </a:buClr>
              <a:buSzPct val="137500"/>
              <a:buFont typeface="Arial"/>
              <a:buNone/>
            </a:pPr>
            <a:r>
              <a:rPr lang="en" sz="800">
                <a:solidFill>
                  <a:schemeClr val="lt1"/>
                </a:solidFill>
              </a:rPr>
              <a:t>    Directory of the Windows driver kit. If visual_studio_path is empty, this</a:t>
            </a:r>
          </a:p>
          <a:p>
            <a:pPr lvl="0" rtl="0">
              <a:spcBef>
                <a:spcPts val="0"/>
              </a:spcBef>
              <a:buClr>
                <a:schemeClr val="dk1"/>
              </a:buClr>
              <a:buSzPct val="137500"/>
              <a:buFont typeface="Arial"/>
              <a:buNone/>
            </a:pPr>
            <a:r>
              <a:rPr lang="en" sz="800">
                <a:solidFill>
                  <a:schemeClr val="lt1"/>
                </a:solidFill>
              </a:rPr>
              <a:t>    will be auto-filled.</a:t>
            </a:r>
          </a:p>
          <a:p>
            <a:pPr lvl="0" rtl="0">
              <a:spcBef>
                <a:spcPts val="0"/>
              </a:spcBef>
              <a:buClr>
                <a:schemeClr val="dk1"/>
              </a:buClr>
              <a:buSzPct val="137500"/>
              <a:buFont typeface="Arial"/>
              <a:buNone/>
            </a:pPr>
            <a:r>
              <a:t/>
            </a:r>
            <a:endParaRPr sz="800">
              <a:solidFill>
                <a:schemeClr val="lt1"/>
              </a:solidFill>
            </a:endParaRPr>
          </a:p>
          <a:p>
            <a:pPr lvl="0" rtl="0">
              <a:spcBef>
                <a:spcPts val="0"/>
              </a:spcBef>
              <a:buClr>
                <a:schemeClr val="dk1"/>
              </a:buClr>
              <a:buSzPct val="137500"/>
              <a:buFont typeface="Arial"/>
              <a:buNone/>
            </a:pPr>
            <a:r>
              <a:rPr lang="en" sz="800">
                <a:solidFill>
                  <a:srgbClr val="FFFF00"/>
                </a:solidFill>
              </a:rPr>
              <a:t>win_console_app </a:t>
            </a:r>
            <a:r>
              <a:rPr lang="en" sz="800">
                <a:solidFill>
                  <a:schemeClr val="lt1"/>
                </a:solidFill>
              </a:rPr>
              <a:t> Default = false</a:t>
            </a:r>
          </a:p>
          <a:p>
            <a:pPr lvl="0" rtl="0">
              <a:spcBef>
                <a:spcPts val="0"/>
              </a:spcBef>
              <a:buClr>
                <a:schemeClr val="dk1"/>
              </a:buClr>
              <a:buSzPct val="137500"/>
              <a:buFont typeface="Arial"/>
              <a:buNone/>
            </a:pPr>
            <a:r>
              <a:rPr lang="en" sz="800">
                <a:solidFill>
                  <a:schemeClr val="lt1"/>
                </a:solidFill>
              </a:rPr>
              <a:t>    //build/config/win/console_app.gni:12</a:t>
            </a:r>
          </a:p>
          <a:p>
            <a:pPr lvl="0" rtl="0">
              <a:spcBef>
                <a:spcPts val="0"/>
              </a:spcBef>
              <a:buClr>
                <a:schemeClr val="dk1"/>
              </a:buClr>
              <a:buSzPct val="137500"/>
              <a:buFont typeface="Arial"/>
              <a:buNone/>
            </a:pPr>
            <a:r>
              <a:rPr lang="en" sz="800">
                <a:solidFill>
                  <a:schemeClr val="lt1"/>
                </a:solidFill>
              </a:rPr>
              <a:t>    If true, builds as a console app (rather than a windowed app), which allows</a:t>
            </a:r>
          </a:p>
          <a:p>
            <a:pPr lvl="0" rtl="0">
              <a:spcBef>
                <a:spcPts val="0"/>
              </a:spcBef>
              <a:buClr>
                <a:schemeClr val="dk1"/>
              </a:buClr>
              <a:buSzPct val="137500"/>
              <a:buFont typeface="Arial"/>
              <a:buNone/>
            </a:pPr>
            <a:r>
              <a:rPr lang="en" sz="800">
                <a:solidFill>
                  <a:schemeClr val="lt1"/>
                </a:solidFill>
              </a:rPr>
              <a:t>    logging to be printed to the user. This will cause a terminal window to pop</a:t>
            </a:r>
          </a:p>
          <a:p>
            <a:pPr lvl="0" rtl="0">
              <a:spcBef>
                <a:spcPts val="0"/>
              </a:spcBef>
              <a:buClr>
                <a:schemeClr val="dk1"/>
              </a:buClr>
              <a:buSzPct val="137500"/>
              <a:buFont typeface="Arial"/>
              <a:buNone/>
            </a:pPr>
            <a:r>
              <a:rPr lang="en" sz="800">
                <a:solidFill>
                  <a:schemeClr val="lt1"/>
                </a:solidFill>
              </a:rPr>
              <a:t>    up when the executable is not run from the command line, so should only be</a:t>
            </a:r>
          </a:p>
          <a:p>
            <a:pPr lvl="0" rtl="0">
              <a:spcBef>
                <a:spcPts val="0"/>
              </a:spcBef>
              <a:buClr>
                <a:schemeClr val="dk1"/>
              </a:buClr>
              <a:buSzPct val="137500"/>
              <a:buFont typeface="Arial"/>
              <a:buNone/>
            </a:pPr>
            <a:r>
              <a:rPr lang="en" sz="800">
                <a:solidFill>
                  <a:schemeClr val="lt1"/>
                </a:solidFill>
              </a:rPr>
              <a:t>    used for development. Only has an effect on Windows builds.</a:t>
            </a:r>
          </a:p>
          <a:p>
            <a:pPr lvl="0" rtl="0">
              <a:spcBef>
                <a:spcPts val="0"/>
              </a:spcBef>
              <a:buClr>
                <a:schemeClr val="dk1"/>
              </a:buClr>
              <a:buSzPct val="137500"/>
              <a:buFont typeface="Arial"/>
              <a:buNone/>
            </a:pPr>
            <a:r>
              <a:t/>
            </a:r>
            <a:endParaRPr sz="800">
              <a:solidFill>
                <a:schemeClr val="lt1"/>
              </a:solidFill>
            </a:endParaRPr>
          </a:p>
          <a:p>
            <a:pPr lvl="0" rtl="0">
              <a:spcBef>
                <a:spcPts val="0"/>
              </a:spcBef>
              <a:buClr>
                <a:schemeClr val="dk1"/>
              </a:buClr>
              <a:buSzPct val="137500"/>
              <a:buFont typeface="Arial"/>
              <a:buNone/>
            </a:pPr>
            <a:r>
              <a:rPr lang="en" sz="800">
                <a:solidFill>
                  <a:srgbClr val="FFFF00"/>
                </a:solidFill>
              </a:rPr>
              <a:t>windows_sdk_path </a:t>
            </a:r>
            <a:r>
              <a:rPr lang="en" sz="800">
                <a:solidFill>
                  <a:schemeClr val="lt1"/>
                </a:solidFill>
              </a:rPr>
              <a:t> Default = "C:\Program Files (x86)\Windows Kits\10"</a:t>
            </a:r>
          </a:p>
          <a:p>
            <a:pPr lvl="0" rtl="0">
              <a:spcBef>
                <a:spcPts val="0"/>
              </a:spcBef>
              <a:buClr>
                <a:schemeClr val="dk1"/>
              </a:buClr>
              <a:buSzPct val="137500"/>
              <a:buFont typeface="Arial"/>
              <a:buNone/>
            </a:pPr>
            <a:r>
              <a:rPr lang="en" sz="800">
                <a:solidFill>
                  <a:schemeClr val="lt1"/>
                </a:solidFill>
              </a:rPr>
              <a:t>    //build/config/win/visual_studio_version.gni:22</a:t>
            </a:r>
          </a:p>
          <a:p>
            <a:pPr lvl="0" rtl="0">
              <a:spcBef>
                <a:spcPts val="0"/>
              </a:spcBef>
              <a:buClr>
                <a:schemeClr val="dk1"/>
              </a:buClr>
              <a:buSzPct val="137500"/>
              <a:buFont typeface="Arial"/>
              <a:buNone/>
            </a:pPr>
            <a:r>
              <a:rPr lang="en" sz="800">
                <a:solidFill>
                  <a:schemeClr val="lt1"/>
                </a:solidFill>
              </a:rPr>
              <a:t>    Full path to the Windows SDK, not including a backslash at the end.</a:t>
            </a:r>
          </a:p>
          <a:p>
            <a:pPr lvl="0" rtl="0">
              <a:spcBef>
                <a:spcPts val="0"/>
              </a:spcBef>
              <a:buClr>
                <a:schemeClr val="dk1"/>
              </a:buClr>
              <a:buSzPct val="137500"/>
              <a:buFont typeface="Arial"/>
              <a:buNone/>
            </a:pPr>
            <a:r>
              <a:rPr lang="en" sz="800">
                <a:solidFill>
                  <a:schemeClr val="lt1"/>
                </a:solidFill>
              </a:rPr>
              <a:t>    This value is the default location, override if you have a different</a:t>
            </a:r>
          </a:p>
          <a:p>
            <a:pPr lvl="0" rtl="0">
              <a:spcBef>
                <a:spcPts val="0"/>
              </a:spcBef>
              <a:buClr>
                <a:schemeClr val="dk1"/>
              </a:buClr>
              <a:buSzPct val="137500"/>
              <a:buFont typeface="Arial"/>
              <a:buNone/>
            </a:pPr>
            <a:r>
              <a:rPr lang="en" sz="800">
                <a:solidFill>
                  <a:schemeClr val="lt1"/>
                </a:solidFill>
              </a:rPr>
              <a:t>    installation location.</a:t>
            </a:r>
          </a:p>
          <a:p>
            <a:pPr lvl="0" rtl="0">
              <a:spcBef>
                <a:spcPts val="0"/>
              </a:spcBef>
              <a:buClr>
                <a:schemeClr val="dk1"/>
              </a:buClr>
              <a:buSzPct val="137500"/>
              <a:buFont typeface="Arial"/>
              <a:buNone/>
            </a:pPr>
            <a:r>
              <a:t/>
            </a:r>
            <a:endParaRPr sz="800">
              <a:solidFill>
                <a:schemeClr val="lt1"/>
              </a:solidFill>
            </a:endParaRPr>
          </a:p>
          <a:p>
            <a:pPr lvl="0" rtl="0">
              <a:spcBef>
                <a:spcPts val="0"/>
              </a:spcBef>
              <a:buClr>
                <a:schemeClr val="dk1"/>
              </a:buClr>
              <a:buSzPct val="137500"/>
              <a:buFont typeface="Arial"/>
              <a:buNone/>
            </a:pPr>
            <a:r>
              <a:t/>
            </a:r>
            <a:endParaRPr sz="800">
              <a:solidFill>
                <a:schemeClr val="lt1"/>
              </a:solidFill>
            </a:endParaRPr>
          </a:p>
          <a:p>
            <a:pPr lvl="0">
              <a:spcBef>
                <a:spcPts val="0"/>
              </a:spcBef>
              <a:buNone/>
            </a:pPr>
            <a:r>
              <a:t/>
            </a:r>
            <a:endParaRPr/>
          </a:p>
        </p:txBody>
      </p:sp>
      <p:sp>
        <p:nvSpPr>
          <p:cNvPr id="266" name="Shape 266"/>
          <p:cNvSpPr txBox="1"/>
          <p:nvPr>
            <p:ph idx="2" type="body"/>
          </p:nvPr>
        </p:nvSpPr>
        <p:spPr>
          <a:xfrm>
            <a:off x="83950" y="82175"/>
            <a:ext cx="4412700" cy="5061300"/>
          </a:xfrm>
          <a:prstGeom prst="rect">
            <a:avLst/>
          </a:prstGeom>
        </p:spPr>
        <p:txBody>
          <a:bodyPr anchorCtr="0" anchor="t" bIns="91425" lIns="91425" rIns="91425" tIns="91425">
            <a:noAutofit/>
          </a:bodyPr>
          <a:lstStyle/>
          <a:p>
            <a:pPr lvl="0">
              <a:spcBef>
                <a:spcPts val="0"/>
              </a:spcBef>
              <a:buNone/>
            </a:pPr>
            <a:r>
              <a:rPr lang="en"/>
              <a:t>&gt; gn args </a:t>
            </a:r>
            <a:r>
              <a:rPr lang="en">
                <a:solidFill>
                  <a:srgbClr val="FF9900"/>
                </a:solidFill>
              </a:rPr>
              <a:t>--list</a:t>
            </a:r>
            <a:r>
              <a:rPr lang="en"/>
              <a:t> out/Default</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idx="1" type="body"/>
          </p:nvPr>
        </p:nvSpPr>
        <p:spPr>
          <a:xfrm>
            <a:off x="4829450" y="1280975"/>
            <a:ext cx="4412700" cy="3862500"/>
          </a:xfrm>
          <a:prstGeom prst="rect">
            <a:avLst/>
          </a:prstGeom>
        </p:spPr>
        <p:txBody>
          <a:bodyPr anchorCtr="0" anchor="t" bIns="91425" lIns="91425" rIns="91425" tIns="91425">
            <a:noAutofit/>
          </a:bodyPr>
          <a:lstStyle/>
          <a:p>
            <a:pPr lvl="0" rtl="0">
              <a:spcBef>
                <a:spcPts val="0"/>
              </a:spcBef>
              <a:buNone/>
            </a:pPr>
            <a:r>
              <a:rPr lang="en">
                <a:solidFill>
                  <a:srgbClr val="FF9900"/>
                </a:solidFill>
              </a:rPr>
              <a:t>import</a:t>
            </a:r>
            <a:r>
              <a:rPr lang="en"/>
              <a:t>(“//foo/build.gni”)</a:t>
            </a:r>
          </a:p>
          <a:p>
            <a:pPr lvl="0" rtl="0">
              <a:spcBef>
                <a:spcPts val="0"/>
              </a:spcBef>
              <a:buNone/>
            </a:pPr>
            <a:r>
              <a:t/>
            </a:r>
            <a:endParaRPr/>
          </a:p>
          <a:p>
            <a:pPr lvl="0" rtl="0">
              <a:spcBef>
                <a:spcPts val="0"/>
              </a:spcBef>
              <a:buNone/>
            </a:pPr>
            <a:r>
              <a:rPr lang="en"/>
              <a:t>executable(“doom_melon”) {</a:t>
            </a:r>
          </a:p>
          <a:p>
            <a:pPr lvl="0" rtl="0">
              <a:spcBef>
                <a:spcPts val="0"/>
              </a:spcBef>
              <a:buNone/>
            </a:pPr>
            <a:r>
              <a:rPr lang="en"/>
              <a:t>  if (is_chrome_branded) {</a:t>
            </a:r>
          </a:p>
          <a:p>
            <a:pPr lvl="0" rtl="0">
              <a:spcBef>
                <a:spcPts val="0"/>
              </a:spcBef>
              <a:buNone/>
            </a:pPr>
            <a:r>
              <a:rPr lang="en"/>
              <a:t>    …</a:t>
            </a:r>
          </a:p>
          <a:p>
            <a:pPr lvl="0" rtl="0">
              <a:spcBef>
                <a:spcPts val="0"/>
              </a:spcBef>
              <a:buNone/>
            </a:pPr>
            <a:r>
              <a:rPr lang="en"/>
              <a:t>  }</a:t>
            </a:r>
          </a:p>
          <a:p>
            <a:pPr lvl="0" rtl="0">
              <a:spcBef>
                <a:spcPts val="0"/>
              </a:spcBef>
              <a:buNone/>
            </a:pPr>
            <a:r>
              <a:rPr lang="en"/>
              <a:t>  if (enable_crashing) {</a:t>
            </a:r>
          </a:p>
          <a:p>
            <a:pPr lvl="0" rtl="0">
              <a:spcBef>
                <a:spcPts val="0"/>
              </a:spcBef>
              <a:buNone/>
            </a:pPr>
            <a:r>
              <a:rPr lang="en"/>
              <a:t>    … </a:t>
            </a:r>
          </a:p>
          <a:p>
            <a:pPr lvl="0" rtl="0">
              <a:spcBef>
                <a:spcPts val="0"/>
              </a:spcBef>
              <a:buNone/>
            </a:pPr>
            <a:r>
              <a:rPr lang="en"/>
              <a:t>  }</a:t>
            </a:r>
          </a:p>
          <a:p>
            <a:pPr lvl="0">
              <a:spcBef>
                <a:spcPts val="0"/>
              </a:spcBef>
              <a:buNone/>
            </a:pPr>
            <a:r>
              <a:rPr lang="en"/>
              <a:t>}</a:t>
            </a:r>
          </a:p>
        </p:txBody>
      </p:sp>
      <p:sp>
        <p:nvSpPr>
          <p:cNvPr id="272" name="Shape 272"/>
          <p:cNvSpPr txBox="1"/>
          <p:nvPr>
            <p:ph idx="2" type="body"/>
          </p:nvPr>
        </p:nvSpPr>
        <p:spPr>
          <a:xfrm>
            <a:off x="177550" y="1239875"/>
            <a:ext cx="4314599" cy="3862500"/>
          </a:xfrm>
          <a:prstGeom prst="rect">
            <a:avLst/>
          </a:prstGeom>
        </p:spPr>
        <p:txBody>
          <a:bodyPr anchorCtr="0" anchor="t" bIns="91425" lIns="91425" rIns="91425" tIns="91425">
            <a:noAutofit/>
          </a:bodyPr>
          <a:lstStyle/>
          <a:p>
            <a:pPr lvl="0" rtl="0">
              <a:spcBef>
                <a:spcPts val="0"/>
              </a:spcBef>
              <a:buNone/>
            </a:pPr>
            <a:r>
              <a:rPr lang="en"/>
              <a:t>declare_args() {</a:t>
            </a:r>
          </a:p>
          <a:p>
            <a:pPr lvl="0" rtl="0">
              <a:spcBef>
                <a:spcPts val="0"/>
              </a:spcBef>
              <a:buNone/>
            </a:pPr>
            <a:r>
              <a:rPr lang="en"/>
              <a:t>  # Controls Chrome branding.</a:t>
            </a:r>
          </a:p>
          <a:p>
            <a:pPr lvl="0" rtl="0">
              <a:spcBef>
                <a:spcPts val="0"/>
              </a:spcBef>
              <a:buNone/>
            </a:pPr>
            <a:r>
              <a:rPr lang="en"/>
              <a:t>  is_chrome_branded = false</a:t>
            </a:r>
          </a:p>
          <a:p>
            <a:pPr lvl="0" rtl="0">
              <a:spcBef>
                <a:spcPts val="0"/>
              </a:spcBef>
              <a:buNone/>
            </a:pPr>
            <a:r>
              <a:rPr lang="en"/>
              <a:t>}</a:t>
            </a:r>
          </a:p>
          <a:p>
            <a:pPr lvl="0" rtl="0">
              <a:spcBef>
                <a:spcPts val="0"/>
              </a:spcBef>
              <a:buNone/>
            </a:pPr>
            <a:r>
              <a:t/>
            </a:r>
            <a:endParaRPr/>
          </a:p>
          <a:p>
            <a:pPr lvl="0">
              <a:spcBef>
                <a:spcPts val="0"/>
              </a:spcBef>
              <a:buNone/>
            </a:pPr>
            <a:r>
              <a:rPr lang="en"/>
              <a:t>enable_crashing = is_win</a:t>
            </a:r>
          </a:p>
        </p:txBody>
      </p:sp>
      <p:sp>
        <p:nvSpPr>
          <p:cNvPr id="273" name="Shape 273"/>
          <p:cNvSpPr/>
          <p:nvPr/>
        </p:nvSpPr>
        <p:spPr>
          <a:xfrm>
            <a:off x="7750" y="0"/>
            <a:ext cx="9144000" cy="898800"/>
          </a:xfrm>
          <a:prstGeom prst="rect">
            <a:avLst/>
          </a:prstGeom>
          <a:solidFill>
            <a:srgbClr val="FFFFFF"/>
          </a:solidFill>
          <a:ln>
            <a:noFill/>
          </a:ln>
        </p:spPr>
        <p:txBody>
          <a:bodyPr anchorCtr="0" anchor="ctr" bIns="91425" lIns="91425" rIns="91425" tIns="91425">
            <a:noAutofit/>
          </a:bodyPr>
          <a:lstStyle/>
          <a:p>
            <a:pPr lvl="0">
              <a:spcBef>
                <a:spcPts val="0"/>
              </a:spcBef>
              <a:buNone/>
            </a:pPr>
            <a:r>
              <a:rPr b="1" lang="en" sz="2000">
                <a:latin typeface="Droid Sans"/>
                <a:ea typeface="Droid Sans"/>
                <a:cs typeface="Droid Sans"/>
                <a:sym typeface="Droid Sans"/>
              </a:rPr>
              <a:t>Shared variables are put in a *.gni file and imported.</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nvSpPr>
        <p:spPr>
          <a:xfrm>
            <a:off x="418450" y="0"/>
            <a:ext cx="7709700" cy="5143500"/>
          </a:xfrm>
          <a:prstGeom prst="rect">
            <a:avLst/>
          </a:prstGeom>
          <a:noFill/>
          <a:ln>
            <a:noFill/>
          </a:ln>
        </p:spPr>
        <p:txBody>
          <a:bodyPr anchorCtr="0" anchor="ctr" bIns="91425" lIns="91425" rIns="91425" tIns="91425">
            <a:noAutofit/>
          </a:bodyPr>
          <a:lstStyle/>
          <a:p>
            <a:pPr lvl="0" rtl="0">
              <a:spcBef>
                <a:spcPts val="0"/>
              </a:spcBef>
              <a:buNone/>
            </a:pPr>
            <a:r>
              <a:rPr b="1" lang="en" sz="3000">
                <a:solidFill>
                  <a:srgbClr val="FF9900"/>
                </a:solidFill>
                <a:latin typeface="Droid Sans"/>
                <a:ea typeface="Droid Sans"/>
                <a:cs typeface="Droid Sans"/>
                <a:sym typeface="Droid Sans"/>
              </a:rPr>
              <a:t>Advanced doodads.</a:t>
            </a:r>
          </a:p>
          <a:p>
            <a:pPr lvl="0" rtl="0">
              <a:spcBef>
                <a:spcPts val="0"/>
              </a:spcBef>
              <a:buNone/>
            </a:pPr>
            <a:r>
              <a:rPr b="1" lang="en" sz="4000">
                <a:latin typeface="Droid Sans"/>
                <a:ea typeface="Droid Sans"/>
                <a:cs typeface="Droid Sans"/>
                <a:sym typeface="Droid Sans"/>
              </a:rPr>
              <a:t>Templates &amp; actions</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152625" y="0"/>
            <a:ext cx="3744300" cy="5143499"/>
          </a:xfrm>
          <a:prstGeom prst="rect">
            <a:avLst/>
          </a:prstGeom>
        </p:spPr>
        <p:txBody>
          <a:bodyPr anchorCtr="0" anchor="ctr" bIns="91425" lIns="91425" rIns="91425" tIns="91425">
            <a:noAutofit/>
          </a:bodyPr>
          <a:lstStyle/>
          <a:p>
            <a:pPr lvl="0">
              <a:spcBef>
                <a:spcPts val="0"/>
              </a:spcBef>
              <a:buNone/>
            </a:pPr>
            <a:r>
              <a:rPr lang="en"/>
              <a:t>Templates allow creating of new target types.</a:t>
            </a:r>
          </a:p>
        </p:txBody>
      </p:sp>
      <p:sp>
        <p:nvSpPr>
          <p:cNvPr id="284" name="Shape 284"/>
          <p:cNvSpPr txBox="1"/>
          <p:nvPr>
            <p:ph idx="1" type="body"/>
          </p:nvPr>
        </p:nvSpPr>
        <p:spPr>
          <a:xfrm>
            <a:off x="4249200" y="82175"/>
            <a:ext cx="4992899" cy="5061300"/>
          </a:xfrm>
          <a:prstGeom prst="rect">
            <a:avLst/>
          </a:prstGeom>
        </p:spPr>
        <p:txBody>
          <a:bodyPr anchorCtr="0" anchor="t" bIns="91425" lIns="91425" rIns="91425" tIns="91425">
            <a:noAutofit/>
          </a:bodyPr>
          <a:lstStyle/>
          <a:p>
            <a:pPr lvl="0" rtl="0">
              <a:spcBef>
                <a:spcPts val="0"/>
              </a:spcBef>
              <a:buNone/>
            </a:pPr>
            <a:r>
              <a:rPr lang="en">
                <a:solidFill>
                  <a:srgbClr val="FF9900"/>
                </a:solidFill>
              </a:rPr>
              <a:t>template</a:t>
            </a:r>
            <a:r>
              <a:rPr lang="en"/>
              <a:t>(“grit”) {</a:t>
            </a:r>
          </a:p>
          <a:p>
            <a:pPr lvl="0" rtl="0">
              <a:spcBef>
                <a:spcPts val="0"/>
              </a:spcBef>
              <a:buNone/>
            </a:pPr>
            <a:r>
              <a:rPr lang="en"/>
              <a:t>  …</a:t>
            </a:r>
          </a:p>
          <a:p>
            <a:pPr lvl="0" rtl="0">
              <a:spcBef>
                <a:spcPts val="0"/>
              </a:spcBef>
              <a:buNone/>
            </a:pPr>
            <a:r>
              <a:rPr lang="en"/>
              <a:t>}</a:t>
            </a:r>
          </a:p>
          <a:p>
            <a:pPr lvl="0" rtl="0">
              <a:spcBef>
                <a:spcPts val="0"/>
              </a:spcBef>
              <a:buNone/>
            </a:pPr>
            <a:r>
              <a:t/>
            </a:r>
            <a:endParaRPr/>
          </a:p>
          <a:p>
            <a:pPr lvl="0" rtl="0">
              <a:spcBef>
                <a:spcPts val="0"/>
              </a:spcBef>
              <a:buNone/>
            </a:pPr>
            <a:r>
              <a:rPr lang="en">
                <a:solidFill>
                  <a:srgbClr val="FF9900"/>
                </a:solidFill>
              </a:rPr>
              <a:t>grit</a:t>
            </a:r>
            <a:r>
              <a:rPr lang="en"/>
              <a:t>(“components_strings”) {</a:t>
            </a:r>
          </a:p>
          <a:p>
            <a:pPr lvl="0" rtl="0">
              <a:spcBef>
                <a:spcPts val="0"/>
              </a:spcBef>
              <a:buNone/>
            </a:pPr>
            <a:r>
              <a:rPr lang="en"/>
              <a:t>  source = “components.grd”</a:t>
            </a:r>
          </a:p>
          <a:p>
            <a:pPr lvl="0" rtl="0">
              <a:spcBef>
                <a:spcPts val="0"/>
              </a:spcBef>
              <a:buNone/>
            </a:pPr>
            <a:r>
              <a:rPr lang="en"/>
              <a:t>  outputs = [ … ]</a:t>
            </a:r>
          </a:p>
          <a:p>
            <a:pPr lvl="0">
              <a:spcBef>
                <a:spcPts val="0"/>
              </a:spcBef>
              <a:buNone/>
            </a:pPr>
            <a:r>
              <a:rPr lang="en"/>
              <a:t>}</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txBox="1"/>
          <p:nvPr>
            <p:ph type="title"/>
          </p:nvPr>
        </p:nvSpPr>
        <p:spPr>
          <a:xfrm>
            <a:off x="152625" y="0"/>
            <a:ext cx="3744300" cy="5143499"/>
          </a:xfrm>
          <a:prstGeom prst="rect">
            <a:avLst/>
          </a:prstGeom>
        </p:spPr>
        <p:txBody>
          <a:bodyPr anchorCtr="0" anchor="ctr" bIns="91425" lIns="91425" rIns="91425" tIns="91425">
            <a:noAutofit/>
          </a:bodyPr>
          <a:lstStyle/>
          <a:p>
            <a:pPr lvl="0">
              <a:spcBef>
                <a:spcPts val="0"/>
              </a:spcBef>
              <a:buNone/>
            </a:pPr>
            <a:r>
              <a:rPr lang="en"/>
              <a:t>Actions run Python scripts.</a:t>
            </a:r>
          </a:p>
        </p:txBody>
      </p:sp>
      <p:sp>
        <p:nvSpPr>
          <p:cNvPr id="290" name="Shape 290"/>
          <p:cNvSpPr txBox="1"/>
          <p:nvPr>
            <p:ph idx="1" type="body"/>
          </p:nvPr>
        </p:nvSpPr>
        <p:spPr>
          <a:xfrm>
            <a:off x="4249200" y="82175"/>
            <a:ext cx="4992899" cy="5061300"/>
          </a:xfrm>
          <a:prstGeom prst="rect">
            <a:avLst/>
          </a:prstGeom>
        </p:spPr>
        <p:txBody>
          <a:bodyPr anchorCtr="0" anchor="t" bIns="91425" lIns="91425" rIns="91425" tIns="91425">
            <a:noAutofit/>
          </a:bodyPr>
          <a:lstStyle/>
          <a:p>
            <a:pPr lvl="0" rtl="0">
              <a:spcBef>
                <a:spcPts val="0"/>
              </a:spcBef>
              <a:buNone/>
            </a:pPr>
            <a:r>
              <a:rPr lang="en"/>
              <a:t>action(“myaction”) {</a:t>
            </a:r>
          </a:p>
          <a:p>
            <a:pPr lvl="0" rtl="0">
              <a:spcBef>
                <a:spcPts val="0"/>
              </a:spcBef>
              <a:buNone/>
            </a:pPr>
            <a:r>
              <a:rPr lang="en"/>
              <a:t>  </a:t>
            </a:r>
            <a:r>
              <a:rPr lang="en">
                <a:solidFill>
                  <a:srgbClr val="FF9900"/>
                </a:solidFill>
              </a:rPr>
              <a:t>script </a:t>
            </a:r>
            <a:r>
              <a:rPr lang="en"/>
              <a:t>= “myscript.py”</a:t>
            </a:r>
          </a:p>
          <a:p>
            <a:pPr lvl="0">
              <a:spcBef>
                <a:spcPts val="0"/>
              </a:spcBef>
              <a:buNone/>
            </a:pPr>
            <a:r>
              <a:t/>
            </a:r>
            <a:endParaRPr>
              <a:solidFill>
                <a:srgbClr val="FFFF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152625" y="0"/>
            <a:ext cx="3744300" cy="5143499"/>
          </a:xfrm>
          <a:prstGeom prst="rect">
            <a:avLst/>
          </a:prstGeom>
        </p:spPr>
        <p:txBody>
          <a:bodyPr anchorCtr="0" anchor="ctr" bIns="91425" lIns="91425" rIns="91425" tIns="91425">
            <a:noAutofit/>
          </a:bodyPr>
          <a:lstStyle/>
          <a:p>
            <a:pPr lvl="0" rtl="0">
              <a:spcBef>
                <a:spcPts val="0"/>
              </a:spcBef>
              <a:buNone/>
            </a:pPr>
            <a:r>
              <a:rPr lang="en"/>
              <a:t>Dependency management.</a:t>
            </a:r>
          </a:p>
        </p:txBody>
      </p:sp>
      <p:sp>
        <p:nvSpPr>
          <p:cNvPr id="296" name="Shape 296"/>
          <p:cNvSpPr txBox="1"/>
          <p:nvPr>
            <p:ph idx="1" type="body"/>
          </p:nvPr>
        </p:nvSpPr>
        <p:spPr>
          <a:xfrm>
            <a:off x="4249200" y="82175"/>
            <a:ext cx="4992899" cy="5061300"/>
          </a:xfrm>
          <a:prstGeom prst="rect">
            <a:avLst/>
          </a:prstGeom>
        </p:spPr>
        <p:txBody>
          <a:bodyPr anchorCtr="0" anchor="t" bIns="91425" lIns="91425" rIns="91425" tIns="91425">
            <a:noAutofit/>
          </a:bodyPr>
          <a:lstStyle/>
          <a:p>
            <a:pPr lvl="0" rtl="0">
              <a:spcBef>
                <a:spcPts val="0"/>
              </a:spcBef>
              <a:buNone/>
            </a:pPr>
            <a:r>
              <a:rPr lang="en"/>
              <a:t>action(“myaction”) {</a:t>
            </a:r>
          </a:p>
          <a:p>
            <a:pPr lvl="0" rtl="0">
              <a:spcBef>
                <a:spcPts val="0"/>
              </a:spcBef>
              <a:buNone/>
            </a:pPr>
            <a:r>
              <a:rPr lang="en"/>
              <a:t>  </a:t>
            </a:r>
            <a:r>
              <a:rPr lang="en">
                <a:solidFill>
                  <a:srgbClr val="FFFFFF"/>
                </a:solidFill>
              </a:rPr>
              <a:t>script </a:t>
            </a:r>
            <a:r>
              <a:rPr lang="en"/>
              <a:t>= “myscript.py”</a:t>
            </a:r>
          </a:p>
          <a:p>
            <a:pPr lvl="0" rtl="0">
              <a:spcBef>
                <a:spcPts val="0"/>
              </a:spcBef>
              <a:buClr>
                <a:schemeClr val="dk1"/>
              </a:buClr>
              <a:buSzPct val="55000"/>
              <a:buFont typeface="Arial"/>
              <a:buNone/>
            </a:pPr>
            <a:r>
              <a:rPr lang="en">
                <a:solidFill>
                  <a:schemeClr val="lt1"/>
                </a:solidFill>
              </a:rPr>
              <a:t>  </a:t>
            </a:r>
            <a:r>
              <a:rPr lang="en">
                <a:solidFill>
                  <a:srgbClr val="FF9900"/>
                </a:solidFill>
              </a:rPr>
              <a:t>inputs</a:t>
            </a:r>
            <a:r>
              <a:rPr lang="en">
                <a:solidFill>
                  <a:schemeClr val="lt1"/>
                </a:solidFill>
              </a:rPr>
              <a:t> = [ “myfile.txt” ]</a:t>
            </a:r>
          </a:p>
          <a:p>
            <a:pPr lvl="0" rtl="0">
              <a:spcBef>
                <a:spcPts val="0"/>
              </a:spcBef>
              <a:buClr>
                <a:schemeClr val="dk1"/>
              </a:buClr>
              <a:buSzPct val="55000"/>
              <a:buFont typeface="Arial"/>
              <a:buNone/>
            </a:pPr>
            <a:r>
              <a:rPr lang="en">
                <a:solidFill>
                  <a:srgbClr val="FF9900"/>
                </a:solidFill>
              </a:rPr>
              <a:t>  outputs</a:t>
            </a:r>
            <a:r>
              <a:rPr lang="en">
                <a:solidFill>
                  <a:schemeClr val="lt1"/>
                </a:solidFill>
              </a:rPr>
              <a:t> = [</a:t>
            </a:r>
          </a:p>
          <a:p>
            <a:pPr lvl="0" rtl="0">
              <a:spcBef>
                <a:spcPts val="0"/>
              </a:spcBef>
              <a:buClr>
                <a:schemeClr val="dk1"/>
              </a:buClr>
              <a:buSzPct val="55000"/>
              <a:buFont typeface="Arial"/>
              <a:buNone/>
            </a:pPr>
            <a:r>
              <a:rPr lang="en">
                <a:solidFill>
                  <a:schemeClr val="lt1"/>
                </a:solidFill>
              </a:rPr>
              <a:t>    …</a:t>
            </a:r>
          </a:p>
          <a:p>
            <a:pPr lvl="0" rtl="0">
              <a:spcBef>
                <a:spcPts val="0"/>
              </a:spcBef>
              <a:buClr>
                <a:schemeClr val="dk1"/>
              </a:buClr>
              <a:buSzPct val="55000"/>
              <a:buFont typeface="Arial"/>
              <a:buNone/>
            </a:pPr>
            <a:r>
              <a:rPr lang="en">
                <a:solidFill>
                  <a:srgbClr val="FFFFFF"/>
                </a:solidFill>
              </a:rPr>
              <a:t>  ]</a:t>
            </a:r>
          </a:p>
          <a:p>
            <a:pPr lvl="0" rtl="0">
              <a:spcBef>
                <a:spcPts val="0"/>
              </a:spcBef>
              <a:buNone/>
            </a:pPr>
            <a:r>
              <a:t/>
            </a:r>
            <a:endParaRPr>
              <a:solidFill>
                <a:srgbClr val="FFFF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152625" y="0"/>
            <a:ext cx="3744300" cy="5143499"/>
          </a:xfrm>
          <a:prstGeom prst="rect">
            <a:avLst/>
          </a:prstGeom>
        </p:spPr>
        <p:txBody>
          <a:bodyPr anchorCtr="0" anchor="ctr" bIns="91425" lIns="91425" rIns="91425" tIns="91425">
            <a:noAutofit/>
          </a:bodyPr>
          <a:lstStyle/>
          <a:p>
            <a:pPr lvl="0" rtl="0">
              <a:spcBef>
                <a:spcPts val="0"/>
              </a:spcBef>
              <a:buNone/>
            </a:pPr>
            <a:r>
              <a:rPr lang="en"/>
              <a:t>This writes a file to the source tree!</a:t>
            </a:r>
          </a:p>
        </p:txBody>
      </p:sp>
      <p:sp>
        <p:nvSpPr>
          <p:cNvPr id="302" name="Shape 302"/>
          <p:cNvSpPr txBox="1"/>
          <p:nvPr>
            <p:ph idx="1" type="body"/>
          </p:nvPr>
        </p:nvSpPr>
        <p:spPr>
          <a:xfrm>
            <a:off x="4249200" y="82175"/>
            <a:ext cx="4992899" cy="5061300"/>
          </a:xfrm>
          <a:prstGeom prst="rect">
            <a:avLst/>
          </a:prstGeom>
        </p:spPr>
        <p:txBody>
          <a:bodyPr anchorCtr="0" anchor="t" bIns="91425" lIns="91425" rIns="91425" tIns="91425">
            <a:noAutofit/>
          </a:bodyPr>
          <a:lstStyle/>
          <a:p>
            <a:pPr lvl="0" rtl="0">
              <a:spcBef>
                <a:spcPts val="0"/>
              </a:spcBef>
              <a:buNone/>
            </a:pPr>
            <a:r>
              <a:rPr lang="en"/>
              <a:t>action(“myaction”) {</a:t>
            </a:r>
          </a:p>
          <a:p>
            <a:pPr lvl="0" rtl="0">
              <a:spcBef>
                <a:spcPts val="0"/>
              </a:spcBef>
              <a:buNone/>
            </a:pPr>
            <a:r>
              <a:rPr lang="en"/>
              <a:t>  </a:t>
            </a:r>
            <a:r>
              <a:rPr lang="en">
                <a:solidFill>
                  <a:srgbClr val="FFFFFF"/>
                </a:solidFill>
              </a:rPr>
              <a:t>script </a:t>
            </a:r>
            <a:r>
              <a:rPr lang="en"/>
              <a:t>= “myscript.py”</a:t>
            </a:r>
          </a:p>
          <a:p>
            <a:pPr lvl="0" rtl="0">
              <a:spcBef>
                <a:spcPts val="0"/>
              </a:spcBef>
              <a:buClr>
                <a:schemeClr val="dk1"/>
              </a:buClr>
              <a:buSzPct val="55000"/>
              <a:buFont typeface="Arial"/>
              <a:buNone/>
            </a:pPr>
            <a:r>
              <a:rPr lang="en">
                <a:solidFill>
                  <a:schemeClr val="lt1"/>
                </a:solidFill>
              </a:rPr>
              <a:t>  </a:t>
            </a:r>
            <a:r>
              <a:rPr lang="en">
                <a:solidFill>
                  <a:srgbClr val="FFFFFF"/>
                </a:solidFill>
              </a:rPr>
              <a:t>inputs = [ “myfile.txt” ]</a:t>
            </a:r>
          </a:p>
          <a:p>
            <a:pPr lvl="0" rtl="0">
              <a:spcBef>
                <a:spcPts val="0"/>
              </a:spcBef>
              <a:buClr>
                <a:schemeClr val="dk1"/>
              </a:buClr>
              <a:buSzPct val="55000"/>
              <a:buFont typeface="Arial"/>
              <a:buNone/>
            </a:pPr>
            <a:r>
              <a:rPr lang="en">
                <a:solidFill>
                  <a:srgbClr val="FFFFFF"/>
                </a:solidFill>
              </a:rPr>
              <a:t>  outputs = </a:t>
            </a:r>
            <a:r>
              <a:rPr lang="en">
                <a:solidFill>
                  <a:schemeClr val="lt1"/>
                </a:solidFill>
              </a:rPr>
              <a:t>[</a:t>
            </a:r>
          </a:p>
          <a:p>
            <a:pPr lvl="0" rtl="0">
              <a:spcBef>
                <a:spcPts val="0"/>
              </a:spcBef>
              <a:buClr>
                <a:schemeClr val="dk1"/>
              </a:buClr>
              <a:buSzPct val="55000"/>
              <a:buFont typeface="Arial"/>
              <a:buNone/>
            </a:pPr>
            <a:r>
              <a:rPr lang="en">
                <a:solidFill>
                  <a:schemeClr val="lt1"/>
                </a:solidFill>
              </a:rPr>
              <a:t>    </a:t>
            </a:r>
            <a:r>
              <a:rPr lang="en">
                <a:solidFill>
                  <a:srgbClr val="FF0000"/>
                </a:solidFill>
              </a:rPr>
              <a:t>“generated.txt”,  </a:t>
            </a:r>
            <a:r>
              <a:rPr b="0" i="1" lang="en">
                <a:solidFill>
                  <a:srgbClr val="FFFFFF"/>
                </a:solidFill>
              </a:rPr>
              <a:t># Error!</a:t>
            </a:r>
          </a:p>
          <a:p>
            <a:pPr lvl="0" rtl="0">
              <a:spcBef>
                <a:spcPts val="0"/>
              </a:spcBef>
              <a:buClr>
                <a:schemeClr val="dk1"/>
              </a:buClr>
              <a:buSzPct val="55000"/>
              <a:buFont typeface="Arial"/>
              <a:buNone/>
            </a:pPr>
            <a:r>
              <a:rPr lang="en">
                <a:solidFill>
                  <a:srgbClr val="FFFFFF"/>
                </a:solidFill>
              </a:rPr>
              <a:t>  ]</a:t>
            </a:r>
          </a:p>
          <a:p>
            <a:pPr lvl="0" rtl="0">
              <a:spcBef>
                <a:spcPts val="0"/>
              </a:spcBef>
              <a:buNone/>
            </a:pPr>
            <a:r>
              <a:t/>
            </a:r>
            <a:endParaRPr>
              <a:solidFill>
                <a:srgbClr val="FFFF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306" name="Shape 306"/>
        <p:cNvGrpSpPr/>
        <p:nvPr/>
      </p:nvGrpSpPr>
      <p:grpSpPr>
        <a:xfrm>
          <a:off x="0" y="0"/>
          <a:ext cx="0" cy="0"/>
          <a:chOff x="0" y="0"/>
          <a:chExt cx="0" cy="0"/>
        </a:xfrm>
      </p:grpSpPr>
      <p:sp>
        <p:nvSpPr>
          <p:cNvPr id="307" name="Shape 307"/>
          <p:cNvSpPr txBox="1"/>
          <p:nvPr>
            <p:ph type="title"/>
          </p:nvPr>
        </p:nvSpPr>
        <p:spPr>
          <a:xfrm>
            <a:off x="75" y="0"/>
            <a:ext cx="9144000" cy="4587599"/>
          </a:xfrm>
          <a:prstGeom prst="rect">
            <a:avLst/>
          </a:prstGeom>
        </p:spPr>
        <p:txBody>
          <a:bodyPr anchorCtr="0" anchor="ctr" bIns="91425" lIns="91425" rIns="91425" tIns="91425">
            <a:noAutofit/>
          </a:bodyPr>
          <a:lstStyle/>
          <a:p>
            <a:pPr lvl="0" rtl="0" algn="ctr">
              <a:spcBef>
                <a:spcPts val="0"/>
              </a:spcBef>
              <a:buNone/>
            </a:pPr>
            <a:r>
              <a:rPr b="1" lang="en" sz="17000">
                <a:solidFill>
                  <a:srgbClr val="FF9900"/>
                </a:solidFill>
                <a:latin typeface="Consolas"/>
                <a:ea typeface="Consolas"/>
                <a:cs typeface="Consolas"/>
                <a:sym typeface="Consolas"/>
              </a:rPr>
              <a:t>gn help</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p:nvPr/>
        </p:nvSpPr>
        <p:spPr>
          <a:xfrm>
            <a:off x="4037300" y="3843575"/>
            <a:ext cx="5223000" cy="1309799"/>
          </a:xfrm>
          <a:prstGeom prst="rect">
            <a:avLst/>
          </a:prstGeom>
          <a:solidFill>
            <a:srgbClr val="43434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3" name="Shape 313"/>
          <p:cNvSpPr txBox="1"/>
          <p:nvPr>
            <p:ph type="title"/>
          </p:nvPr>
        </p:nvSpPr>
        <p:spPr>
          <a:xfrm>
            <a:off x="152625" y="0"/>
            <a:ext cx="3744300" cy="5143499"/>
          </a:xfrm>
          <a:prstGeom prst="rect">
            <a:avLst/>
          </a:prstGeom>
        </p:spPr>
        <p:txBody>
          <a:bodyPr anchorCtr="0" anchor="ctr" bIns="91425" lIns="91425" rIns="91425" tIns="91425">
            <a:noAutofit/>
          </a:bodyPr>
          <a:lstStyle/>
          <a:p>
            <a:pPr lvl="0" rtl="0">
              <a:spcBef>
                <a:spcPts val="0"/>
              </a:spcBef>
              <a:buNone/>
            </a:pPr>
            <a:r>
              <a:rPr lang="en"/>
              <a:t>Put outputs in the target-specific out directory.</a:t>
            </a:r>
          </a:p>
        </p:txBody>
      </p:sp>
      <p:sp>
        <p:nvSpPr>
          <p:cNvPr id="314" name="Shape 314"/>
          <p:cNvSpPr txBox="1"/>
          <p:nvPr>
            <p:ph idx="1" type="body"/>
          </p:nvPr>
        </p:nvSpPr>
        <p:spPr>
          <a:xfrm>
            <a:off x="4249200" y="82175"/>
            <a:ext cx="4992899" cy="5061300"/>
          </a:xfrm>
          <a:prstGeom prst="rect">
            <a:avLst/>
          </a:prstGeom>
        </p:spPr>
        <p:txBody>
          <a:bodyPr anchorCtr="0" anchor="t" bIns="91425" lIns="91425" rIns="91425" tIns="91425">
            <a:noAutofit/>
          </a:bodyPr>
          <a:lstStyle/>
          <a:p>
            <a:pPr lvl="0" rtl="0">
              <a:spcBef>
                <a:spcPts val="0"/>
              </a:spcBef>
              <a:buNone/>
            </a:pPr>
            <a:r>
              <a:rPr lang="en"/>
              <a:t>action(“myaction”) {</a:t>
            </a:r>
          </a:p>
          <a:p>
            <a:pPr lvl="0" rtl="0">
              <a:spcBef>
                <a:spcPts val="0"/>
              </a:spcBef>
              <a:buNone/>
            </a:pPr>
            <a:r>
              <a:rPr lang="en"/>
              <a:t>  </a:t>
            </a:r>
            <a:r>
              <a:rPr lang="en">
                <a:solidFill>
                  <a:srgbClr val="FFFFFF"/>
                </a:solidFill>
              </a:rPr>
              <a:t>script </a:t>
            </a:r>
            <a:r>
              <a:rPr lang="en"/>
              <a:t>= “myscript.py”</a:t>
            </a:r>
          </a:p>
          <a:p>
            <a:pPr lvl="0" rtl="0">
              <a:spcBef>
                <a:spcPts val="0"/>
              </a:spcBef>
              <a:buClr>
                <a:schemeClr val="dk1"/>
              </a:buClr>
              <a:buSzPct val="55000"/>
              <a:buFont typeface="Arial"/>
              <a:buNone/>
            </a:pPr>
            <a:r>
              <a:rPr lang="en">
                <a:solidFill>
                  <a:schemeClr val="lt1"/>
                </a:solidFill>
              </a:rPr>
              <a:t>  </a:t>
            </a:r>
            <a:r>
              <a:rPr lang="en">
                <a:solidFill>
                  <a:srgbClr val="FFFFFF"/>
                </a:solidFill>
              </a:rPr>
              <a:t>inputs = [ “myfile.txt” ]</a:t>
            </a:r>
          </a:p>
          <a:p>
            <a:pPr lvl="0" rtl="0">
              <a:spcBef>
                <a:spcPts val="0"/>
              </a:spcBef>
              <a:buClr>
                <a:schemeClr val="dk1"/>
              </a:buClr>
              <a:buSzPct val="55000"/>
              <a:buFont typeface="Arial"/>
              <a:buNone/>
            </a:pPr>
            <a:r>
              <a:rPr lang="en">
                <a:solidFill>
                  <a:srgbClr val="FFFFFF"/>
                </a:solidFill>
              </a:rPr>
              <a:t>  outputs = </a:t>
            </a:r>
            <a:r>
              <a:rPr lang="en">
                <a:solidFill>
                  <a:schemeClr val="lt1"/>
                </a:solidFill>
              </a:rPr>
              <a:t>[</a:t>
            </a:r>
          </a:p>
          <a:p>
            <a:pPr lvl="0" rtl="0">
              <a:spcBef>
                <a:spcPts val="0"/>
              </a:spcBef>
              <a:buClr>
                <a:schemeClr val="dk1"/>
              </a:buClr>
              <a:buSzPct val="55000"/>
              <a:buFont typeface="Arial"/>
              <a:buNone/>
            </a:pPr>
            <a:r>
              <a:rPr lang="en">
                <a:solidFill>
                  <a:schemeClr val="lt1"/>
                </a:solidFill>
              </a:rPr>
              <a:t>    </a:t>
            </a:r>
            <a:r>
              <a:rPr lang="en">
                <a:solidFill>
                  <a:srgbClr val="FF9900"/>
                </a:solidFill>
              </a:rPr>
              <a:t>target_out_dir</a:t>
            </a:r>
            <a:r>
              <a:rPr lang="en" sz="1000">
                <a:solidFill>
                  <a:srgbClr val="FF9900"/>
                </a:solidFill>
              </a:rPr>
              <a:t> </a:t>
            </a:r>
            <a:r>
              <a:rPr lang="en">
                <a:solidFill>
                  <a:srgbClr val="FF9900"/>
                </a:solidFill>
              </a:rPr>
              <a:t>+</a:t>
            </a:r>
            <a:r>
              <a:rPr lang="en" sz="1000">
                <a:solidFill>
                  <a:srgbClr val="FF9900"/>
                </a:solidFill>
              </a:rPr>
              <a:t> </a:t>
            </a:r>
            <a:r>
              <a:rPr lang="en">
                <a:solidFill>
                  <a:srgbClr val="FFFFFF"/>
                </a:solidFill>
              </a:rPr>
              <a:t>“/</a:t>
            </a:r>
            <a:r>
              <a:rPr lang="en"/>
              <a:t>output</a:t>
            </a:r>
            <a:r>
              <a:rPr lang="en">
                <a:solidFill>
                  <a:srgbClr val="FFFFFF"/>
                </a:solidFill>
              </a:rPr>
              <a:t>.txt”,</a:t>
            </a:r>
          </a:p>
          <a:p>
            <a:pPr lvl="0" rtl="0">
              <a:spcBef>
                <a:spcPts val="0"/>
              </a:spcBef>
              <a:buClr>
                <a:schemeClr val="dk1"/>
              </a:buClr>
              <a:buSzPct val="55000"/>
              <a:buFont typeface="Arial"/>
              <a:buNone/>
            </a:pPr>
            <a:r>
              <a:rPr lang="en">
                <a:solidFill>
                  <a:srgbClr val="FFFFFF"/>
                </a:solidFill>
              </a:rPr>
              <a:t>  ]</a:t>
            </a:r>
          </a:p>
          <a:p>
            <a:pPr lvl="0" rtl="0">
              <a:spcBef>
                <a:spcPts val="0"/>
              </a:spcBef>
              <a:buClr>
                <a:schemeClr val="dk1"/>
              </a:buClr>
              <a:buSzPct val="55000"/>
              <a:buFont typeface="Arial"/>
              <a:buNone/>
            </a:pPr>
            <a:r>
              <a:rPr lang="en"/>
              <a:t>  </a:t>
            </a:r>
            <a:r>
              <a:rPr lang="en">
                <a:solidFill>
                  <a:srgbClr val="FF9900"/>
                </a:solidFill>
              </a:rPr>
              <a:t>print</a:t>
            </a:r>
            <a:r>
              <a:rPr lang="en"/>
              <a:t>(outputs)</a:t>
            </a:r>
          </a:p>
          <a:p>
            <a:pPr lvl="0" rtl="0">
              <a:spcBef>
                <a:spcPts val="0"/>
              </a:spcBef>
              <a:buClr>
                <a:schemeClr val="dk1"/>
              </a:buClr>
              <a:buSzPct val="55000"/>
              <a:buFont typeface="Arial"/>
              <a:buNone/>
            </a:pPr>
            <a:r>
              <a:t/>
            </a:r>
            <a:endParaRPr/>
          </a:p>
          <a:p>
            <a:pPr lvl="0" rtl="0">
              <a:spcBef>
                <a:spcPts val="0"/>
              </a:spcBef>
              <a:buClr>
                <a:schemeClr val="dk1"/>
              </a:buClr>
              <a:buSzPct val="55000"/>
              <a:buFont typeface="Arial"/>
              <a:buNone/>
            </a:pPr>
            <a:r>
              <a:t/>
            </a:r>
            <a:endParaRPr/>
          </a:p>
          <a:p>
            <a:pPr lvl="0" rtl="0">
              <a:spcBef>
                <a:spcPts val="0"/>
              </a:spcBef>
              <a:buClr>
                <a:schemeClr val="dk1"/>
              </a:buClr>
              <a:buSzPct val="55000"/>
              <a:buFont typeface="Arial"/>
              <a:buNone/>
            </a:pPr>
            <a:r>
              <a:t/>
            </a:r>
            <a:endParaRPr/>
          </a:p>
          <a:p>
            <a:pPr lvl="0" rtl="0">
              <a:spcBef>
                <a:spcPts val="0"/>
              </a:spcBef>
              <a:buClr>
                <a:schemeClr val="dk1"/>
              </a:buClr>
              <a:buSzPct val="55000"/>
              <a:buFont typeface="Arial"/>
              <a:buNone/>
            </a:pPr>
            <a:r>
              <a:t/>
            </a:r>
            <a:endParaRPr/>
          </a:p>
          <a:p>
            <a:pPr lvl="0" rtl="0">
              <a:spcBef>
                <a:spcPts val="0"/>
              </a:spcBef>
              <a:buClr>
                <a:schemeClr val="dk1"/>
              </a:buClr>
              <a:buSzPct val="55000"/>
              <a:buFont typeface="Arial"/>
              <a:buNone/>
            </a:pPr>
            <a:r>
              <a:rPr lang="en">
                <a:solidFill>
                  <a:schemeClr val="lt1"/>
                </a:solidFill>
              </a:rPr>
              <a:t>&gt; gn gen out/Default</a:t>
            </a:r>
          </a:p>
          <a:p>
            <a:pPr lvl="0" rtl="0">
              <a:spcBef>
                <a:spcPts val="0"/>
              </a:spcBef>
              <a:buClr>
                <a:schemeClr val="dk1"/>
              </a:buClr>
              <a:buSzPct val="68750"/>
              <a:buFont typeface="Arial"/>
              <a:buNone/>
            </a:pPr>
            <a:r>
              <a:rPr b="0" lang="en" sz="1600">
                <a:solidFill>
                  <a:schemeClr val="lt1"/>
                </a:solidFill>
              </a:rPr>
              <a:t>[“//out/Default/obj/foo/output.txt”]</a:t>
            </a:r>
          </a:p>
          <a:p>
            <a:pPr lvl="0" rtl="0">
              <a:spcBef>
                <a:spcPts val="0"/>
              </a:spcBef>
              <a:buNone/>
            </a:pPr>
            <a:r>
              <a:t/>
            </a:r>
            <a:endParaRPr>
              <a:solidFill>
                <a:srgbClr val="FFFFFF"/>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sp>
        <p:nvSpPr>
          <p:cNvPr id="319" name="Shape 319"/>
          <p:cNvSpPr/>
          <p:nvPr/>
        </p:nvSpPr>
        <p:spPr>
          <a:xfrm>
            <a:off x="4037300" y="3843575"/>
            <a:ext cx="5223000" cy="1309799"/>
          </a:xfrm>
          <a:prstGeom prst="rect">
            <a:avLst/>
          </a:prstGeom>
          <a:solidFill>
            <a:srgbClr val="43434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0" name="Shape 320"/>
          <p:cNvSpPr txBox="1"/>
          <p:nvPr>
            <p:ph type="title"/>
          </p:nvPr>
        </p:nvSpPr>
        <p:spPr>
          <a:xfrm>
            <a:off x="152625" y="0"/>
            <a:ext cx="3744300" cy="5143499"/>
          </a:xfrm>
          <a:prstGeom prst="rect">
            <a:avLst/>
          </a:prstGeom>
        </p:spPr>
        <p:txBody>
          <a:bodyPr anchorCtr="0" anchor="ctr" bIns="91425" lIns="91425" rIns="91425" tIns="91425">
            <a:noAutofit/>
          </a:bodyPr>
          <a:lstStyle/>
          <a:p>
            <a:pPr lvl="0" rtl="0">
              <a:spcBef>
                <a:spcPts val="0"/>
              </a:spcBef>
              <a:buNone/>
            </a:pPr>
            <a:r>
              <a:rPr lang="en"/>
              <a:t>Use </a:t>
            </a:r>
            <a:r>
              <a:rPr b="0" i="1" lang="en"/>
              <a:t>$foo</a:t>
            </a:r>
            <a:r>
              <a:rPr b="0" lang="en"/>
              <a:t> </a:t>
            </a:r>
            <a:r>
              <a:rPr lang="en"/>
              <a:t>or</a:t>
            </a:r>
            <a:r>
              <a:rPr b="0" lang="en"/>
              <a:t> </a:t>
            </a:r>
            <a:r>
              <a:rPr b="0" i="1" lang="en"/>
              <a:t>${foo}</a:t>
            </a:r>
            <a:r>
              <a:rPr b="0" lang="en"/>
              <a:t> </a:t>
            </a:r>
            <a:r>
              <a:rPr lang="en"/>
              <a:t>to expand variables in strings.</a:t>
            </a:r>
          </a:p>
        </p:txBody>
      </p:sp>
      <p:sp>
        <p:nvSpPr>
          <p:cNvPr id="321" name="Shape 321"/>
          <p:cNvSpPr txBox="1"/>
          <p:nvPr>
            <p:ph idx="1" type="body"/>
          </p:nvPr>
        </p:nvSpPr>
        <p:spPr>
          <a:xfrm>
            <a:off x="4249200" y="82175"/>
            <a:ext cx="4992899" cy="5061300"/>
          </a:xfrm>
          <a:prstGeom prst="rect">
            <a:avLst/>
          </a:prstGeom>
        </p:spPr>
        <p:txBody>
          <a:bodyPr anchorCtr="0" anchor="t" bIns="91425" lIns="91425" rIns="91425" tIns="91425">
            <a:noAutofit/>
          </a:bodyPr>
          <a:lstStyle/>
          <a:p>
            <a:pPr lvl="0" rtl="0">
              <a:spcBef>
                <a:spcPts val="0"/>
              </a:spcBef>
              <a:buNone/>
            </a:pPr>
            <a:r>
              <a:rPr lang="en"/>
              <a:t>action(“myaction”) {</a:t>
            </a:r>
          </a:p>
          <a:p>
            <a:pPr lvl="0" rtl="0">
              <a:spcBef>
                <a:spcPts val="0"/>
              </a:spcBef>
              <a:buNone/>
            </a:pPr>
            <a:r>
              <a:rPr lang="en"/>
              <a:t>  </a:t>
            </a:r>
            <a:r>
              <a:rPr lang="en">
                <a:solidFill>
                  <a:srgbClr val="FFFFFF"/>
                </a:solidFill>
              </a:rPr>
              <a:t>script = “myscript.py”</a:t>
            </a:r>
          </a:p>
          <a:p>
            <a:pPr lvl="0" rtl="0">
              <a:spcBef>
                <a:spcPts val="0"/>
              </a:spcBef>
              <a:buNone/>
            </a:pPr>
            <a:r>
              <a:rPr lang="en">
                <a:solidFill>
                  <a:srgbClr val="FFFFFF"/>
                </a:solidFill>
              </a:rPr>
              <a:t>  inputs = [ “myfile.txt” ]</a:t>
            </a:r>
          </a:p>
          <a:p>
            <a:pPr lvl="0" rtl="0">
              <a:spcBef>
                <a:spcPts val="0"/>
              </a:spcBef>
              <a:buNone/>
            </a:pPr>
            <a:r>
              <a:rPr lang="en">
                <a:solidFill>
                  <a:srgbClr val="FFFFFF"/>
                </a:solidFill>
              </a:rPr>
              <a:t>  outputs =</a:t>
            </a:r>
            <a:r>
              <a:rPr lang="en">
                <a:solidFill>
                  <a:schemeClr val="lt1"/>
                </a:solidFill>
              </a:rPr>
              <a:t> [</a:t>
            </a:r>
          </a:p>
          <a:p>
            <a:pPr lvl="0" rtl="0">
              <a:spcBef>
                <a:spcPts val="0"/>
              </a:spcBef>
              <a:buNone/>
            </a:pPr>
            <a:r>
              <a:rPr lang="en">
                <a:solidFill>
                  <a:schemeClr val="lt1"/>
                </a:solidFill>
              </a:rPr>
              <a:t>    “</a:t>
            </a:r>
            <a:r>
              <a:rPr lang="en">
                <a:solidFill>
                  <a:srgbClr val="FF9900"/>
                </a:solidFill>
              </a:rPr>
              <a:t>$target_out_dir</a:t>
            </a:r>
            <a:r>
              <a:rPr lang="en">
                <a:solidFill>
                  <a:srgbClr val="FFFFFF"/>
                </a:solidFill>
              </a:rPr>
              <a:t>/output.txt”,</a:t>
            </a:r>
          </a:p>
          <a:p>
            <a:pPr lvl="0" rtl="0">
              <a:spcBef>
                <a:spcPts val="0"/>
              </a:spcBef>
              <a:buNone/>
            </a:pPr>
            <a:r>
              <a:rPr lang="en">
                <a:solidFill>
                  <a:srgbClr val="FFFFFF"/>
                </a:solidFill>
              </a:rPr>
              <a:t>  ]</a:t>
            </a:r>
          </a:p>
          <a:p>
            <a:pPr lvl="0" rtl="0">
              <a:spcBef>
                <a:spcPts val="0"/>
              </a:spcBef>
              <a:buNone/>
            </a:pPr>
            <a:r>
              <a:rPr lang="en">
                <a:solidFill>
                  <a:srgbClr val="FFFFFF"/>
                </a:solidFill>
              </a:rPr>
              <a:t>  print(“out = </a:t>
            </a:r>
            <a:r>
              <a:rPr lang="en">
                <a:solidFill>
                  <a:srgbClr val="FF9900"/>
                </a:solidFill>
              </a:rPr>
              <a:t>$outputs</a:t>
            </a:r>
            <a:r>
              <a:rPr lang="en">
                <a:solidFill>
                  <a:srgbClr val="FFFFFF"/>
                </a:solidFill>
              </a:rPr>
              <a:t>”)</a:t>
            </a:r>
          </a:p>
          <a:p>
            <a:pPr lvl="0" rtl="0">
              <a:spcBef>
                <a:spcPts val="0"/>
              </a:spcBef>
              <a:buNone/>
            </a:pPr>
            <a:r>
              <a:t/>
            </a:r>
            <a:endParaRPr>
              <a:solidFill>
                <a:srgbClr val="FFFFFF"/>
              </a:solidFill>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rPr lang="en">
                <a:solidFill>
                  <a:srgbClr val="FFFFFF"/>
                </a:solidFill>
              </a:rPr>
              <a:t>&gt; gn gen out/Default</a:t>
            </a:r>
          </a:p>
          <a:p>
            <a:pPr lvl="0" rtl="0">
              <a:spcBef>
                <a:spcPts val="0"/>
              </a:spcBef>
              <a:buNone/>
            </a:pPr>
            <a:r>
              <a:rPr b="0" lang="en" sz="1600">
                <a:solidFill>
                  <a:srgbClr val="FFFFFF"/>
                </a:solidFill>
              </a:rPr>
              <a:t>out = [“//out/Default/obj/foo/output.txt”]</a:t>
            </a:r>
          </a:p>
          <a:p>
            <a:pPr lvl="0" rtl="0">
              <a:spcBef>
                <a:spcPts val="0"/>
              </a:spcBef>
              <a:buNone/>
            </a:pPr>
            <a:r>
              <a:t/>
            </a:r>
            <a:endParaRPr b="0" i="1">
              <a:solidFill>
                <a:srgbClr val="FFFFFF"/>
              </a:solidFill>
            </a:endParaRPr>
          </a:p>
          <a:p>
            <a:pPr lvl="0" rtl="0">
              <a:spcBef>
                <a:spcPts val="0"/>
              </a:spcBef>
              <a:buNone/>
            </a:pPr>
            <a:r>
              <a:t/>
            </a:r>
            <a:endParaRPr b="0" i="1">
              <a:solidFill>
                <a:srgbClr val="FFFFFF"/>
              </a:solidFill>
            </a:endParaRPr>
          </a:p>
          <a:p>
            <a:pPr lvl="0" rtl="0">
              <a:spcBef>
                <a:spcPts val="0"/>
              </a:spcBef>
              <a:buNone/>
            </a:pPr>
            <a:r>
              <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152625" y="0"/>
            <a:ext cx="3744300" cy="5143499"/>
          </a:xfrm>
          <a:prstGeom prst="rect">
            <a:avLst/>
          </a:prstGeom>
        </p:spPr>
        <p:txBody>
          <a:bodyPr anchorCtr="0" anchor="ctr" bIns="91425" lIns="91425" rIns="91425" tIns="91425">
            <a:noAutofit/>
          </a:bodyPr>
          <a:lstStyle/>
          <a:p>
            <a:pPr lvl="0">
              <a:spcBef>
                <a:spcPts val="0"/>
              </a:spcBef>
              <a:buNone/>
            </a:pPr>
            <a:r>
              <a:rPr lang="en"/>
              <a:t>Simple example</a:t>
            </a:r>
          </a:p>
        </p:txBody>
      </p:sp>
      <p:sp>
        <p:nvSpPr>
          <p:cNvPr id="101" name="Shape 101"/>
          <p:cNvSpPr txBox="1"/>
          <p:nvPr>
            <p:ph idx="1" type="body"/>
          </p:nvPr>
        </p:nvSpPr>
        <p:spPr>
          <a:xfrm>
            <a:off x="4249200" y="82175"/>
            <a:ext cx="4992899" cy="5061300"/>
          </a:xfrm>
          <a:prstGeom prst="rect">
            <a:avLst/>
          </a:prstGeom>
        </p:spPr>
        <p:txBody>
          <a:bodyPr anchorCtr="0" anchor="t" bIns="91425" lIns="91425" rIns="91425" tIns="91425">
            <a:noAutofit/>
          </a:bodyPr>
          <a:lstStyle/>
          <a:p>
            <a:pPr lvl="0" rtl="0">
              <a:spcBef>
                <a:spcPts val="0"/>
              </a:spcBef>
              <a:buNone/>
            </a:pPr>
            <a:r>
              <a:rPr lang="en"/>
              <a:t>static_library(“base”) {</a:t>
            </a:r>
          </a:p>
          <a:p>
            <a:pPr lvl="0" rtl="0">
              <a:spcBef>
                <a:spcPts val="0"/>
              </a:spcBef>
              <a:buNone/>
            </a:pPr>
            <a:r>
              <a:rPr lang="en"/>
              <a:t>  sources = [</a:t>
            </a:r>
          </a:p>
          <a:p>
            <a:pPr lvl="0" rtl="0">
              <a:spcBef>
                <a:spcPts val="0"/>
              </a:spcBef>
              <a:buNone/>
            </a:pPr>
            <a:r>
              <a:rPr lang="en"/>
              <a:t>    “a.cc”,</a:t>
            </a:r>
          </a:p>
          <a:p>
            <a:pPr lvl="0" rtl="0">
              <a:spcBef>
                <a:spcPts val="0"/>
              </a:spcBef>
              <a:buNone/>
            </a:pPr>
            <a:r>
              <a:rPr lang="en"/>
              <a:t>    “b.cc”,</a:t>
            </a:r>
          </a:p>
          <a:p>
            <a:pPr lvl="0" rtl="0">
              <a:spcBef>
                <a:spcPts val="0"/>
              </a:spcBef>
              <a:buNone/>
            </a:pPr>
            <a:r>
              <a:rPr lang="en"/>
              <a:t>  ]</a:t>
            </a:r>
          </a:p>
          <a:p>
            <a:pPr lvl="0">
              <a:spcBef>
                <a:spcPts val="0"/>
              </a:spcBef>
              <a:buNone/>
            </a:pPr>
            <a:r>
              <a:rPr lang="en"/>
              <a:t>}</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p:nvPr/>
        </p:nvSpPr>
        <p:spPr>
          <a:xfrm>
            <a:off x="4037300" y="3851125"/>
            <a:ext cx="5223000" cy="1302300"/>
          </a:xfrm>
          <a:prstGeom prst="rect">
            <a:avLst/>
          </a:prstGeom>
          <a:solidFill>
            <a:srgbClr val="43434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7" name="Shape 327"/>
          <p:cNvSpPr txBox="1"/>
          <p:nvPr>
            <p:ph type="title"/>
          </p:nvPr>
        </p:nvSpPr>
        <p:spPr>
          <a:xfrm>
            <a:off x="152625" y="0"/>
            <a:ext cx="3744300" cy="5143499"/>
          </a:xfrm>
          <a:prstGeom prst="rect">
            <a:avLst/>
          </a:prstGeom>
        </p:spPr>
        <p:txBody>
          <a:bodyPr anchorCtr="0" anchor="ctr" bIns="91425" lIns="91425" rIns="91425" tIns="91425">
            <a:noAutofit/>
          </a:bodyPr>
          <a:lstStyle/>
          <a:p>
            <a:pPr lvl="0" rtl="0">
              <a:spcBef>
                <a:spcPts val="0"/>
              </a:spcBef>
              <a:buNone/>
            </a:pPr>
            <a:r>
              <a:rPr lang="en"/>
              <a:t>Args are what is passed to the script.</a:t>
            </a:r>
          </a:p>
        </p:txBody>
      </p:sp>
      <p:sp>
        <p:nvSpPr>
          <p:cNvPr id="328" name="Shape 328"/>
          <p:cNvSpPr txBox="1"/>
          <p:nvPr>
            <p:ph idx="1" type="body"/>
          </p:nvPr>
        </p:nvSpPr>
        <p:spPr>
          <a:xfrm>
            <a:off x="4249200" y="82175"/>
            <a:ext cx="4992899" cy="5061300"/>
          </a:xfrm>
          <a:prstGeom prst="rect">
            <a:avLst/>
          </a:prstGeom>
        </p:spPr>
        <p:txBody>
          <a:bodyPr anchorCtr="0" anchor="t" bIns="91425" lIns="91425" rIns="91425" tIns="91425">
            <a:noAutofit/>
          </a:bodyPr>
          <a:lstStyle/>
          <a:p>
            <a:pPr lvl="0" rtl="0">
              <a:spcBef>
                <a:spcPts val="0"/>
              </a:spcBef>
              <a:buNone/>
            </a:pPr>
            <a:r>
              <a:rPr lang="en"/>
              <a:t>action(“myaction”) {</a:t>
            </a:r>
          </a:p>
          <a:p>
            <a:pPr lvl="0" rtl="0">
              <a:spcBef>
                <a:spcPts val="0"/>
              </a:spcBef>
              <a:buNone/>
            </a:pPr>
            <a:r>
              <a:rPr lang="en"/>
              <a:t>  script = “myscript.py”</a:t>
            </a:r>
          </a:p>
          <a:p>
            <a:pPr lvl="0" rtl="0">
              <a:spcBef>
                <a:spcPts val="0"/>
              </a:spcBef>
              <a:buNone/>
            </a:pPr>
            <a:r>
              <a:rPr lang="en"/>
              <a:t>  inputs = [ “myfile.txt” ]</a:t>
            </a:r>
          </a:p>
          <a:p>
            <a:pPr lvl="0" rtl="0">
              <a:spcBef>
                <a:spcPts val="0"/>
              </a:spcBef>
              <a:buNone/>
            </a:pPr>
            <a:r>
              <a:rPr lang="en"/>
              <a:t>  outputs = [</a:t>
            </a:r>
          </a:p>
          <a:p>
            <a:pPr lvl="0" rtl="0">
              <a:spcBef>
                <a:spcPts val="0"/>
              </a:spcBef>
              <a:buNone/>
            </a:pPr>
            <a:r>
              <a:rPr lang="en"/>
              <a:t>    “</a:t>
            </a:r>
            <a:r>
              <a:rPr lang="en">
                <a:solidFill>
                  <a:srgbClr val="FFFFFF"/>
                </a:solidFill>
              </a:rPr>
              <a:t>$</a:t>
            </a:r>
            <a:r>
              <a:rPr lang="en"/>
              <a:t>target</a:t>
            </a:r>
            <a:r>
              <a:rPr lang="en">
                <a:solidFill>
                  <a:srgbClr val="FFFFFF"/>
                </a:solidFill>
              </a:rPr>
              <a:t>_out_dir/output.txt”,</a:t>
            </a:r>
          </a:p>
          <a:p>
            <a:pPr lvl="0" rtl="0">
              <a:spcBef>
                <a:spcPts val="0"/>
              </a:spcBef>
              <a:buNone/>
            </a:pPr>
            <a:r>
              <a:rPr lang="en">
                <a:solidFill>
                  <a:srgbClr val="FFFFFF"/>
                </a:solidFill>
              </a:rPr>
              <a:t>  ]</a:t>
            </a:r>
          </a:p>
          <a:p>
            <a:pPr lvl="0" rtl="0">
              <a:spcBef>
                <a:spcPts val="0"/>
              </a:spcBef>
              <a:buNone/>
            </a:pPr>
            <a:r>
              <a:rPr lang="en">
                <a:solidFill>
                  <a:srgbClr val="FFFFFF"/>
                </a:solidFill>
              </a:rPr>
              <a:t>  </a:t>
            </a:r>
            <a:r>
              <a:rPr lang="en">
                <a:solidFill>
                  <a:srgbClr val="FF9900"/>
                </a:solidFill>
              </a:rPr>
              <a:t>args </a:t>
            </a:r>
            <a:r>
              <a:rPr lang="en">
                <a:solidFill>
                  <a:srgbClr val="FFFFFF"/>
                </a:solidFill>
              </a:rPr>
              <a:t>= [</a:t>
            </a:r>
          </a:p>
          <a:p>
            <a:pPr lvl="0" rtl="0">
              <a:spcBef>
                <a:spcPts val="0"/>
              </a:spcBef>
              <a:buNone/>
            </a:pPr>
            <a:r>
              <a:rPr lang="en">
                <a:solidFill>
                  <a:srgbClr val="FFFFFF"/>
                </a:solidFill>
              </a:rPr>
              <a:t>    “-i”,</a:t>
            </a:r>
            <a:r>
              <a:rPr lang="en"/>
              <a:t> </a:t>
            </a:r>
            <a:r>
              <a:rPr lang="en">
                <a:solidFill>
                  <a:srgbClr val="FF9900"/>
                </a:solidFill>
              </a:rPr>
              <a:t>inputs[0]</a:t>
            </a:r>
            <a:r>
              <a:rPr lang="en"/>
              <a:t>, </a:t>
            </a:r>
            <a:r>
              <a:rPr lang="en">
                <a:solidFill>
                  <a:srgbClr val="FF9900"/>
                </a:solidFill>
              </a:rPr>
              <a:t>outputs[0]</a:t>
            </a:r>
            <a:r>
              <a:rPr lang="en"/>
              <a:t>,</a:t>
            </a:r>
          </a:p>
          <a:p>
            <a:pPr lvl="0" rtl="0">
              <a:spcBef>
                <a:spcPts val="0"/>
              </a:spcBef>
              <a:buNone/>
            </a:pPr>
            <a:r>
              <a:rPr lang="en">
                <a:solidFill>
                  <a:srgbClr val="FFFFFF"/>
                </a:solidFill>
              </a:rPr>
              <a:t>  ]</a:t>
            </a:r>
          </a:p>
          <a:p>
            <a:pPr lvl="0" rtl="0">
              <a:spcBef>
                <a:spcPts val="0"/>
              </a:spcBef>
              <a:buNone/>
            </a:pPr>
            <a:r>
              <a:rPr lang="en">
                <a:solidFill>
                  <a:srgbClr val="FFFFFF"/>
                </a:solidFill>
              </a:rPr>
              <a:t>}</a:t>
            </a:r>
          </a:p>
          <a:p>
            <a:pPr lvl="0" rtl="0">
              <a:spcBef>
                <a:spcPts val="0"/>
              </a:spcBef>
              <a:buNone/>
            </a:pPr>
            <a:r>
              <a:t/>
            </a:r>
            <a:endParaRPr/>
          </a:p>
          <a:p>
            <a:pPr lvl="0" rtl="0">
              <a:spcBef>
                <a:spcPts val="0"/>
              </a:spcBef>
              <a:buNone/>
            </a:pPr>
            <a:r>
              <a:rPr lang="en"/>
              <a:t>&gt;&gt;&gt; </a:t>
            </a:r>
            <a:r>
              <a:rPr lang="en">
                <a:solidFill>
                  <a:srgbClr val="FF0000"/>
                </a:solidFill>
              </a:rPr>
              <a:t>ERROR</a:t>
            </a:r>
            <a:r>
              <a:rPr lang="en"/>
              <a:t> can’t open “myfile.txt”</a:t>
            </a:r>
          </a:p>
          <a:p>
            <a:pPr lvl="0" rtl="0">
              <a:spcBef>
                <a:spcPts val="0"/>
              </a:spcBef>
              <a:buNone/>
            </a:pPr>
            <a:r>
              <a:rPr lang="en"/>
              <a:t>or “//out/Default/obj/output.txt”</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2" name="Shape 332"/>
        <p:cNvGrpSpPr/>
        <p:nvPr/>
      </p:nvGrpSpPr>
      <p:grpSpPr>
        <a:xfrm>
          <a:off x="0" y="0"/>
          <a:ext cx="0" cy="0"/>
          <a:chOff x="0" y="0"/>
          <a:chExt cx="0" cy="0"/>
        </a:xfrm>
      </p:grpSpPr>
      <p:sp>
        <p:nvSpPr>
          <p:cNvPr id="333" name="Shape 333"/>
          <p:cNvSpPr txBox="1"/>
          <p:nvPr>
            <p:ph type="title"/>
          </p:nvPr>
        </p:nvSpPr>
        <p:spPr>
          <a:xfrm>
            <a:off x="152625" y="0"/>
            <a:ext cx="3744300" cy="5143499"/>
          </a:xfrm>
          <a:prstGeom prst="rect">
            <a:avLst/>
          </a:prstGeom>
        </p:spPr>
        <p:txBody>
          <a:bodyPr anchorCtr="0" anchor="ctr" bIns="91425" lIns="91425" rIns="91425" tIns="91425">
            <a:noAutofit/>
          </a:bodyPr>
          <a:lstStyle/>
          <a:p>
            <a:pPr lvl="0" rtl="0">
              <a:spcBef>
                <a:spcPts val="0"/>
              </a:spcBef>
              <a:buNone/>
            </a:pPr>
            <a:r>
              <a:rPr lang="en"/>
              <a:t>The script working directory is </a:t>
            </a:r>
            <a:r>
              <a:rPr b="0" i="1" lang="en"/>
              <a:t>root_build_dir</a:t>
            </a:r>
          </a:p>
        </p:txBody>
      </p:sp>
      <p:sp>
        <p:nvSpPr>
          <p:cNvPr id="334" name="Shape 334"/>
          <p:cNvSpPr txBox="1"/>
          <p:nvPr>
            <p:ph idx="1" type="body"/>
          </p:nvPr>
        </p:nvSpPr>
        <p:spPr>
          <a:xfrm>
            <a:off x="4249200" y="82175"/>
            <a:ext cx="4992899" cy="5061300"/>
          </a:xfrm>
          <a:prstGeom prst="rect">
            <a:avLst/>
          </a:prstGeom>
        </p:spPr>
        <p:txBody>
          <a:bodyPr anchorCtr="0" anchor="t" bIns="91425" lIns="91425" rIns="91425" tIns="91425">
            <a:noAutofit/>
          </a:bodyPr>
          <a:lstStyle/>
          <a:p>
            <a:pPr lvl="0" rtl="0">
              <a:spcBef>
                <a:spcPts val="0"/>
              </a:spcBef>
              <a:buNone/>
            </a:pPr>
            <a:r>
              <a:rPr lang="en"/>
              <a:t>action(“myaction”) {</a:t>
            </a:r>
          </a:p>
          <a:p>
            <a:pPr lvl="0" rtl="0">
              <a:spcBef>
                <a:spcPts val="0"/>
              </a:spcBef>
              <a:buNone/>
            </a:pPr>
            <a:r>
              <a:rPr lang="en"/>
              <a:t>  script = “myscript.py”</a:t>
            </a:r>
          </a:p>
          <a:p>
            <a:pPr lvl="0" rtl="0">
              <a:spcBef>
                <a:spcPts val="0"/>
              </a:spcBef>
              <a:buNone/>
            </a:pPr>
            <a:r>
              <a:rPr lang="en"/>
              <a:t>  inputs = [ “myfile.txt” ]</a:t>
            </a:r>
          </a:p>
          <a:p>
            <a:pPr lvl="0" rtl="0">
              <a:spcBef>
                <a:spcPts val="0"/>
              </a:spcBef>
              <a:buNone/>
            </a:pPr>
            <a:r>
              <a:rPr lang="en"/>
              <a:t>  outputs = [</a:t>
            </a:r>
          </a:p>
          <a:p>
            <a:pPr lvl="0" rtl="0">
              <a:spcBef>
                <a:spcPts val="0"/>
              </a:spcBef>
              <a:buNone/>
            </a:pPr>
            <a:r>
              <a:rPr lang="en"/>
              <a:t>    “</a:t>
            </a:r>
            <a:r>
              <a:rPr lang="en">
                <a:solidFill>
                  <a:srgbClr val="FFFFFF"/>
                </a:solidFill>
              </a:rPr>
              <a:t>$</a:t>
            </a:r>
            <a:r>
              <a:rPr lang="en"/>
              <a:t>target</a:t>
            </a:r>
            <a:r>
              <a:rPr lang="en">
                <a:solidFill>
                  <a:srgbClr val="FFFFFF"/>
                </a:solidFill>
              </a:rPr>
              <a:t>_out_dir/output.txt”,</a:t>
            </a:r>
          </a:p>
          <a:p>
            <a:pPr lvl="0" rtl="0">
              <a:spcBef>
                <a:spcPts val="0"/>
              </a:spcBef>
              <a:buNone/>
            </a:pPr>
            <a:r>
              <a:rPr lang="en">
                <a:solidFill>
                  <a:srgbClr val="FFFFFF"/>
                </a:solidFill>
              </a:rPr>
              <a:t>  ]</a:t>
            </a:r>
          </a:p>
          <a:p>
            <a:pPr lvl="0" rtl="0">
              <a:spcBef>
                <a:spcPts val="0"/>
              </a:spcBef>
              <a:buNone/>
            </a:pPr>
            <a:r>
              <a:rPr lang="en">
                <a:solidFill>
                  <a:srgbClr val="FFFFFF"/>
                </a:solidFill>
              </a:rPr>
              <a:t>  args = [</a:t>
            </a:r>
          </a:p>
          <a:p>
            <a:pPr lvl="0" rtl="0">
              <a:spcBef>
                <a:spcPts val="0"/>
              </a:spcBef>
              <a:buNone/>
            </a:pPr>
            <a:r>
              <a:rPr lang="en">
                <a:solidFill>
                  <a:srgbClr val="FFFFFF"/>
                </a:solidFill>
              </a:rPr>
              <a:t>    “-i”,</a:t>
            </a:r>
          </a:p>
          <a:p>
            <a:pPr lvl="0" rtl="0">
              <a:spcBef>
                <a:spcPts val="0"/>
              </a:spcBef>
              <a:buNone/>
            </a:pPr>
            <a:r>
              <a:rPr lang="en">
                <a:solidFill>
                  <a:srgbClr val="FFFFFF"/>
                </a:solidFill>
              </a:rPr>
              <a:t>    </a:t>
            </a:r>
            <a:r>
              <a:rPr lang="en">
                <a:solidFill>
                  <a:srgbClr val="FF9900"/>
                </a:solidFill>
              </a:rPr>
              <a:t>rebase_path</a:t>
            </a:r>
            <a:r>
              <a:rPr lang="en">
                <a:solidFill>
                  <a:srgbClr val="FFFFFF"/>
                </a:solidFill>
              </a:rPr>
              <a:t>(inputs[0],</a:t>
            </a:r>
          </a:p>
          <a:p>
            <a:pPr lvl="0" rtl="0">
              <a:spcBef>
                <a:spcPts val="0"/>
              </a:spcBef>
              <a:buNone/>
            </a:pPr>
            <a:r>
              <a:rPr lang="en">
                <a:solidFill>
                  <a:srgbClr val="FFFFFF"/>
                </a:solidFill>
              </a:rPr>
              <a:t>                </a:t>
            </a:r>
            <a:r>
              <a:rPr lang="en">
                <a:solidFill>
                  <a:srgbClr val="FF9900"/>
                </a:solidFill>
              </a:rPr>
              <a:t>root_build_dir</a:t>
            </a:r>
            <a:r>
              <a:rPr lang="en">
                <a:solidFill>
                  <a:srgbClr val="FFFFFF"/>
                </a:solidFill>
              </a:rPr>
              <a:t>)</a:t>
            </a:r>
          </a:p>
          <a:p>
            <a:pPr lvl="0" rtl="0">
              <a:spcBef>
                <a:spcPts val="0"/>
              </a:spcBef>
              <a:buClr>
                <a:schemeClr val="dk1"/>
              </a:buClr>
              <a:buSzPct val="55000"/>
              <a:buFont typeface="Arial"/>
              <a:buNone/>
            </a:pPr>
            <a:r>
              <a:rPr lang="en">
                <a:solidFill>
                  <a:schemeClr val="lt1"/>
                </a:solidFill>
              </a:rPr>
              <a:t>    </a:t>
            </a:r>
            <a:r>
              <a:rPr lang="en">
                <a:solidFill>
                  <a:srgbClr val="FF9900"/>
                </a:solidFill>
              </a:rPr>
              <a:t>rebase_path</a:t>
            </a:r>
            <a:r>
              <a:rPr lang="en">
                <a:solidFill>
                  <a:schemeClr val="lt1"/>
                </a:solidFill>
              </a:rPr>
              <a:t>(outputs[0],</a:t>
            </a:r>
          </a:p>
          <a:p>
            <a:pPr lvl="0" rtl="0">
              <a:spcBef>
                <a:spcPts val="0"/>
              </a:spcBef>
              <a:buNone/>
            </a:pPr>
            <a:r>
              <a:rPr lang="en">
                <a:solidFill>
                  <a:schemeClr val="lt1"/>
                </a:solidFill>
              </a:rPr>
              <a:t>                </a:t>
            </a:r>
            <a:r>
              <a:rPr lang="en">
                <a:solidFill>
                  <a:srgbClr val="FF9900"/>
                </a:solidFill>
              </a:rPr>
              <a:t>root_build_dir</a:t>
            </a:r>
            <a:r>
              <a:rPr lang="en">
                <a:solidFill>
                  <a:schemeClr val="lt1"/>
                </a:solidFill>
              </a:rPr>
              <a:t>)</a:t>
            </a:r>
          </a:p>
          <a:p>
            <a:pPr lvl="0" rtl="0">
              <a:spcBef>
                <a:spcPts val="0"/>
              </a:spcBef>
              <a:buNone/>
            </a:pPr>
            <a:r>
              <a:rPr lang="en">
                <a:solidFill>
                  <a:srgbClr val="FFFFFF"/>
                </a:solidFill>
              </a:rPr>
              <a:t>  ]</a:t>
            </a:r>
          </a:p>
          <a:p>
            <a:pPr lvl="0" rtl="0">
              <a:spcBef>
                <a:spcPts val="0"/>
              </a:spcBef>
              <a:buNone/>
            </a:pPr>
            <a:r>
              <a:rPr lang="en">
                <a:solidFill>
                  <a:srgbClr val="FFFFFF"/>
                </a:solidFill>
              </a:rPr>
              <a:t>}</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x="0" y="0"/>
          <a:ext cx="0" cy="0"/>
          <a:chOff x="0" y="0"/>
          <a:chExt cx="0" cy="0"/>
        </a:xfrm>
      </p:grpSpPr>
      <p:sp>
        <p:nvSpPr>
          <p:cNvPr id="339" name="Shape 339"/>
          <p:cNvSpPr txBox="1"/>
          <p:nvPr>
            <p:ph type="title"/>
          </p:nvPr>
        </p:nvSpPr>
        <p:spPr>
          <a:xfrm>
            <a:off x="152625" y="0"/>
            <a:ext cx="3744300" cy="5143499"/>
          </a:xfrm>
          <a:prstGeom prst="rect">
            <a:avLst/>
          </a:prstGeom>
        </p:spPr>
        <p:txBody>
          <a:bodyPr anchorCtr="0" anchor="ctr" bIns="91425" lIns="91425" rIns="91425" tIns="91425">
            <a:noAutofit/>
          </a:bodyPr>
          <a:lstStyle/>
          <a:p>
            <a:pPr lvl="0">
              <a:spcBef>
                <a:spcPts val="0"/>
              </a:spcBef>
              <a:buNone/>
            </a:pPr>
            <a:r>
              <a:rPr lang="en"/>
              <a:t>action_foreach runs a script over each source.</a:t>
            </a:r>
          </a:p>
        </p:txBody>
      </p:sp>
      <p:sp>
        <p:nvSpPr>
          <p:cNvPr id="340" name="Shape 340"/>
          <p:cNvSpPr txBox="1"/>
          <p:nvPr>
            <p:ph idx="1" type="body"/>
          </p:nvPr>
        </p:nvSpPr>
        <p:spPr>
          <a:xfrm>
            <a:off x="4249200" y="82175"/>
            <a:ext cx="4992899" cy="5061300"/>
          </a:xfrm>
          <a:prstGeom prst="rect">
            <a:avLst/>
          </a:prstGeom>
        </p:spPr>
        <p:txBody>
          <a:bodyPr anchorCtr="0" anchor="t" bIns="91425" lIns="91425" rIns="91425" tIns="91425">
            <a:noAutofit/>
          </a:bodyPr>
          <a:lstStyle/>
          <a:p>
            <a:pPr lvl="0" rtl="0">
              <a:spcBef>
                <a:spcPts val="0"/>
              </a:spcBef>
              <a:buNone/>
            </a:pPr>
            <a:r>
              <a:rPr lang="en">
                <a:solidFill>
                  <a:srgbClr val="FF9900"/>
                </a:solidFill>
              </a:rPr>
              <a:t>action_foreach</a:t>
            </a:r>
            <a:r>
              <a:rPr lang="en"/>
              <a:t>(“process_idl”) {</a:t>
            </a:r>
          </a:p>
          <a:p>
            <a:pPr lvl="0" rtl="0">
              <a:spcBef>
                <a:spcPts val="0"/>
              </a:spcBef>
              <a:buNone/>
            </a:pPr>
            <a:r>
              <a:rPr lang="en"/>
              <a:t>  script = “idl_compiler.py”</a:t>
            </a:r>
          </a:p>
          <a:p>
            <a:pPr lvl="0" rtl="0">
              <a:spcBef>
                <a:spcPts val="0"/>
              </a:spcBef>
              <a:buNone/>
            </a:pPr>
            <a:r>
              <a:rPr lang="en"/>
              <a:t>  </a:t>
            </a:r>
            <a:r>
              <a:rPr lang="en">
                <a:solidFill>
                  <a:srgbClr val="FF9900"/>
                </a:solidFill>
              </a:rPr>
              <a:t>inputs </a:t>
            </a:r>
            <a:r>
              <a:rPr lang="en"/>
              <a:t>= [ “static_input.txt” ]</a:t>
            </a:r>
          </a:p>
          <a:p>
            <a:pPr lvl="0" rtl="0">
              <a:spcBef>
                <a:spcPts val="0"/>
              </a:spcBef>
              <a:buNone/>
            </a:pPr>
            <a:r>
              <a:rPr lang="en"/>
              <a:t>  </a:t>
            </a:r>
            <a:r>
              <a:rPr lang="en">
                <a:solidFill>
                  <a:srgbClr val="FF9900"/>
                </a:solidFill>
              </a:rPr>
              <a:t>sources </a:t>
            </a:r>
            <a:r>
              <a:rPr lang="en"/>
              <a:t>= [</a:t>
            </a:r>
          </a:p>
          <a:p>
            <a:pPr lvl="0" rtl="0">
              <a:spcBef>
                <a:spcPts val="0"/>
              </a:spcBef>
              <a:buNone/>
            </a:pPr>
            <a:r>
              <a:rPr lang="en"/>
              <a:t>    “a.idl”,</a:t>
            </a:r>
          </a:p>
          <a:p>
            <a:pPr lvl="0" rtl="0">
              <a:spcBef>
                <a:spcPts val="0"/>
              </a:spcBef>
              <a:buNone/>
            </a:pPr>
            <a:r>
              <a:rPr lang="en"/>
              <a:t>    “b.idl”,</a:t>
            </a:r>
          </a:p>
          <a:p>
            <a:pPr lvl="0" rtl="0">
              <a:spcBef>
                <a:spcPts val="0"/>
              </a:spcBef>
              <a:buNone/>
            </a:pPr>
            <a:r>
              <a:rPr lang="en"/>
              <a:t>  ]</a:t>
            </a:r>
          </a:p>
          <a:p>
            <a:pPr lvl="0">
              <a:spcBef>
                <a:spcPts val="0"/>
              </a:spcBef>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type="title"/>
          </p:nvPr>
        </p:nvSpPr>
        <p:spPr>
          <a:xfrm>
            <a:off x="152625" y="0"/>
            <a:ext cx="3744300" cy="5143499"/>
          </a:xfrm>
          <a:prstGeom prst="rect">
            <a:avLst/>
          </a:prstGeom>
        </p:spPr>
        <p:txBody>
          <a:bodyPr anchorCtr="0" anchor="ctr" bIns="91425" lIns="91425" rIns="91425" tIns="91425">
            <a:noAutofit/>
          </a:bodyPr>
          <a:lstStyle/>
          <a:p>
            <a:pPr lvl="0">
              <a:spcBef>
                <a:spcPts val="0"/>
              </a:spcBef>
              <a:buNone/>
            </a:pPr>
            <a:r>
              <a:rPr lang="en"/>
              <a:t>Magic substitutions for dealing with multiple sources.</a:t>
            </a:r>
          </a:p>
        </p:txBody>
      </p:sp>
      <p:sp>
        <p:nvSpPr>
          <p:cNvPr id="346" name="Shape 346"/>
          <p:cNvSpPr txBox="1"/>
          <p:nvPr>
            <p:ph idx="1" type="body"/>
          </p:nvPr>
        </p:nvSpPr>
        <p:spPr>
          <a:xfrm>
            <a:off x="4249200" y="82175"/>
            <a:ext cx="4992899" cy="5061300"/>
          </a:xfrm>
          <a:prstGeom prst="rect">
            <a:avLst/>
          </a:prstGeom>
        </p:spPr>
        <p:txBody>
          <a:bodyPr anchorCtr="0" anchor="t" bIns="91425" lIns="91425" rIns="91425" tIns="91425">
            <a:noAutofit/>
          </a:bodyPr>
          <a:lstStyle/>
          <a:p>
            <a:pPr lvl="0" rtl="0">
              <a:spcBef>
                <a:spcPts val="0"/>
              </a:spcBef>
              <a:buClr>
                <a:schemeClr val="dk1"/>
              </a:buClr>
              <a:buSzPct val="55000"/>
              <a:buFont typeface="Arial"/>
              <a:buNone/>
            </a:pPr>
            <a:r>
              <a:rPr lang="en">
                <a:solidFill>
                  <a:schemeClr val="lt1"/>
                </a:solidFill>
              </a:rPr>
              <a:t>action_foreach(“process_idl”) {</a:t>
            </a:r>
          </a:p>
          <a:p>
            <a:pPr lvl="0" rtl="0">
              <a:spcBef>
                <a:spcPts val="0"/>
              </a:spcBef>
              <a:buClr>
                <a:schemeClr val="dk1"/>
              </a:buClr>
              <a:buSzPct val="55000"/>
              <a:buFont typeface="Arial"/>
              <a:buNone/>
            </a:pPr>
            <a:r>
              <a:rPr lang="en">
                <a:solidFill>
                  <a:schemeClr val="lt1"/>
                </a:solidFill>
              </a:rPr>
              <a:t>  script = “idl_compiler.py”</a:t>
            </a:r>
          </a:p>
          <a:p>
            <a:pPr lvl="0" rtl="0">
              <a:spcBef>
                <a:spcPts val="0"/>
              </a:spcBef>
              <a:buClr>
                <a:schemeClr val="dk1"/>
              </a:buClr>
              <a:buSzPct val="55000"/>
              <a:buFont typeface="Arial"/>
              <a:buNone/>
            </a:pPr>
            <a:r>
              <a:rPr lang="en">
                <a:solidFill>
                  <a:schemeClr val="lt1"/>
                </a:solidFill>
              </a:rPr>
              <a:t>  </a:t>
            </a:r>
            <a:r>
              <a:rPr lang="en">
                <a:solidFill>
                  <a:srgbClr val="FFFFFF"/>
                </a:solidFill>
              </a:rPr>
              <a:t>inputs = [ “static_input.txt” ]</a:t>
            </a:r>
          </a:p>
          <a:p>
            <a:pPr lvl="0" rtl="0">
              <a:spcBef>
                <a:spcPts val="0"/>
              </a:spcBef>
              <a:buClr>
                <a:schemeClr val="dk1"/>
              </a:buClr>
              <a:buSzPct val="55000"/>
              <a:buFont typeface="Arial"/>
              <a:buNone/>
            </a:pPr>
            <a:r>
              <a:rPr lang="en">
                <a:solidFill>
                  <a:srgbClr val="FFFFFF"/>
                </a:solidFill>
              </a:rPr>
              <a:t>  sources </a:t>
            </a:r>
            <a:r>
              <a:rPr lang="en">
                <a:solidFill>
                  <a:schemeClr val="lt1"/>
                </a:solidFill>
              </a:rPr>
              <a:t>= [</a:t>
            </a:r>
          </a:p>
          <a:p>
            <a:pPr lvl="0" rtl="0">
              <a:spcBef>
                <a:spcPts val="0"/>
              </a:spcBef>
              <a:buClr>
                <a:schemeClr val="dk1"/>
              </a:buClr>
              <a:buSzPct val="55000"/>
              <a:buFont typeface="Arial"/>
              <a:buNone/>
            </a:pPr>
            <a:r>
              <a:rPr lang="en">
                <a:solidFill>
                  <a:schemeClr val="lt1"/>
                </a:solidFill>
              </a:rPr>
              <a:t>    “a.idl”,</a:t>
            </a:r>
          </a:p>
          <a:p>
            <a:pPr lvl="0" rtl="0">
              <a:spcBef>
                <a:spcPts val="0"/>
              </a:spcBef>
              <a:buClr>
                <a:schemeClr val="dk1"/>
              </a:buClr>
              <a:buSzPct val="55000"/>
              <a:buFont typeface="Arial"/>
              <a:buNone/>
            </a:pPr>
            <a:r>
              <a:rPr lang="en">
                <a:solidFill>
                  <a:schemeClr val="lt1"/>
                </a:solidFill>
              </a:rPr>
              <a:t>    “b.idl”,</a:t>
            </a:r>
          </a:p>
          <a:p>
            <a:pPr lvl="0" rtl="0">
              <a:spcBef>
                <a:spcPts val="0"/>
              </a:spcBef>
              <a:buNone/>
            </a:pPr>
            <a:r>
              <a:rPr lang="en">
                <a:solidFill>
                  <a:schemeClr val="lt1"/>
                </a:solidFill>
              </a:rPr>
              <a:t>  ]</a:t>
            </a:r>
          </a:p>
          <a:p>
            <a:pPr lvl="0" rtl="0">
              <a:spcBef>
                <a:spcPts val="0"/>
              </a:spcBef>
              <a:buNone/>
            </a:pPr>
            <a:r>
              <a:rPr lang="en">
                <a:solidFill>
                  <a:schemeClr val="lt1"/>
                </a:solidFill>
              </a:rPr>
              <a:t>  outputs = [</a:t>
            </a:r>
          </a:p>
          <a:p>
            <a:pPr lvl="0" rtl="0">
              <a:spcBef>
                <a:spcPts val="0"/>
              </a:spcBef>
              <a:buNone/>
            </a:pPr>
            <a:r>
              <a:rPr lang="en">
                <a:solidFill>
                  <a:schemeClr val="lt1"/>
                </a:solidFill>
              </a:rPr>
              <a:t>    </a:t>
            </a:r>
            <a:r>
              <a:rPr lang="en" sz="1400">
                <a:solidFill>
                  <a:schemeClr val="lt1"/>
                </a:solidFill>
              </a:rPr>
              <a:t>“$target_gen_dir/</a:t>
            </a:r>
            <a:r>
              <a:rPr lang="en" sz="1400">
                <a:solidFill>
                  <a:srgbClr val="FF9900"/>
                </a:solidFill>
              </a:rPr>
              <a:t>{{source_name_part}}</a:t>
            </a:r>
            <a:r>
              <a:rPr lang="en" sz="1400">
                <a:solidFill>
                  <a:schemeClr val="lt1"/>
                </a:solidFill>
              </a:rPr>
              <a:t>.h”</a:t>
            </a:r>
          </a:p>
          <a:p>
            <a:pPr lvl="0" rtl="0">
              <a:spcBef>
                <a:spcPts val="0"/>
              </a:spcBef>
              <a:buNone/>
            </a:pPr>
            <a:r>
              <a:rPr lang="en">
                <a:solidFill>
                  <a:schemeClr val="lt1"/>
                </a:solidFill>
              </a:rPr>
              <a:t>  ]</a:t>
            </a:r>
          </a:p>
          <a:p>
            <a:pPr lvl="0" rtl="0">
              <a:spcBef>
                <a:spcPts val="0"/>
              </a:spcBef>
              <a:buNone/>
            </a:pPr>
            <a:r>
              <a:rPr lang="en">
                <a:solidFill>
                  <a:schemeClr val="lt1"/>
                </a:solidFill>
              </a:rPr>
              <a:t>  args = [</a:t>
            </a:r>
          </a:p>
          <a:p>
            <a:pPr lvl="0" rtl="0">
              <a:spcBef>
                <a:spcPts val="0"/>
              </a:spcBef>
              <a:buNone/>
            </a:pPr>
            <a:r>
              <a:rPr lang="en">
                <a:solidFill>
                  <a:schemeClr val="lt1"/>
                </a:solidFill>
              </a:rPr>
              <a:t>    “--input=</a:t>
            </a:r>
            <a:r>
              <a:rPr lang="en">
                <a:solidFill>
                  <a:srgbClr val="FF9900"/>
                </a:solidFill>
              </a:rPr>
              <a:t>{{source}}</a:t>
            </a:r>
            <a:r>
              <a:rPr lang="en">
                <a:solidFill>
                  <a:schemeClr val="lt1"/>
                </a:solidFill>
              </a:rPr>
              <a:t>”</a:t>
            </a:r>
          </a:p>
          <a:p>
            <a:pPr lvl="0" rtl="0">
              <a:spcBef>
                <a:spcPts val="0"/>
              </a:spcBef>
              <a:buNone/>
            </a:pPr>
            <a:r>
              <a:rPr lang="en">
                <a:solidFill>
                  <a:schemeClr val="lt1"/>
                </a:solidFill>
              </a:rPr>
              <a:t>  ]</a:t>
            </a:r>
          </a:p>
          <a:p>
            <a:pPr lvl="0" rtl="0">
              <a:spcBef>
                <a:spcPts val="0"/>
              </a:spcBef>
              <a:buClr>
                <a:schemeClr val="dk1"/>
              </a:buClr>
              <a:buSzPct val="55000"/>
              <a:buFont typeface="Arial"/>
              <a:buNone/>
            </a:pPr>
            <a:r>
              <a:rPr lang="en">
                <a:solidFill>
                  <a:schemeClr val="lt1"/>
                </a:solidFill>
              </a:rPr>
              <a:t>}</a:t>
            </a:r>
          </a:p>
          <a:p>
            <a:pPr lvl="0" rtl="0">
              <a:spcBef>
                <a:spcPts val="0"/>
              </a:spcBef>
              <a:buClr>
                <a:schemeClr val="dk1"/>
              </a:buClr>
              <a:buSzPct val="55000"/>
              <a:buFont typeface="Arial"/>
              <a:buNone/>
            </a:pPr>
            <a:r>
              <a:t/>
            </a:r>
            <a:endParaRPr>
              <a:solidFill>
                <a:schemeClr val="lt1"/>
              </a:solidFill>
            </a:endParaRPr>
          </a:p>
          <a:p>
            <a:pPr lvl="0">
              <a:spcBef>
                <a:spcPts val="0"/>
              </a:spcBef>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x="0" y="0"/>
          <a:ext cx="0" cy="0"/>
          <a:chOff x="0" y="0"/>
          <a:chExt cx="0" cy="0"/>
        </a:xfrm>
      </p:grpSpPr>
      <p:sp>
        <p:nvSpPr>
          <p:cNvPr id="351" name="Shape 351"/>
          <p:cNvSpPr txBox="1"/>
          <p:nvPr/>
        </p:nvSpPr>
        <p:spPr>
          <a:xfrm>
            <a:off x="418450" y="0"/>
            <a:ext cx="8541900" cy="5143500"/>
          </a:xfrm>
          <a:prstGeom prst="rect">
            <a:avLst/>
          </a:prstGeom>
          <a:noFill/>
          <a:ln>
            <a:noFill/>
          </a:ln>
        </p:spPr>
        <p:txBody>
          <a:bodyPr anchorCtr="0" anchor="ctr" bIns="91425" lIns="91425" rIns="91425" tIns="91425">
            <a:noAutofit/>
          </a:bodyPr>
          <a:lstStyle/>
          <a:p>
            <a:pPr lvl="0" rtl="0">
              <a:spcBef>
                <a:spcPts val="0"/>
              </a:spcBef>
              <a:buNone/>
            </a:pPr>
            <a:r>
              <a:rPr b="1" lang="en" sz="4000">
                <a:latin typeface="Droid Sans"/>
                <a:ea typeface="Droid Sans"/>
                <a:cs typeface="Droid Sans"/>
                <a:sym typeface="Droid Sans"/>
              </a:rPr>
              <a:t>Toolchains</a:t>
            </a:r>
          </a:p>
          <a:p>
            <a:pPr lvl="0" rtl="0">
              <a:spcBef>
                <a:spcPts val="0"/>
              </a:spcBef>
              <a:buClr>
                <a:schemeClr val="dk1"/>
              </a:buClr>
              <a:buSzPct val="45833"/>
              <a:buFont typeface="Arial"/>
              <a:buNone/>
            </a:pPr>
            <a:r>
              <a:rPr b="1" lang="en" sz="2400">
                <a:solidFill>
                  <a:srgbClr val="FF9900"/>
                </a:solidFill>
                <a:latin typeface="Droid Sans"/>
                <a:ea typeface="Droid Sans"/>
                <a:cs typeface="Droid Sans"/>
                <a:sym typeface="Droid Sans"/>
              </a:rPr>
              <a:t>Imagine your build as an </a:t>
            </a:r>
            <a:r>
              <a:rPr b="1" i="1" lang="en" sz="2400">
                <a:solidFill>
                  <a:srgbClr val="FF9900"/>
                </a:solidFill>
                <a:latin typeface="Droid Sans"/>
                <a:ea typeface="Droid Sans"/>
                <a:cs typeface="Droid Sans"/>
                <a:sym typeface="Droid Sans"/>
              </a:rPr>
              <a:t>n</a:t>
            </a:r>
            <a:r>
              <a:rPr b="1" lang="en" sz="2400">
                <a:solidFill>
                  <a:srgbClr val="FF9900"/>
                </a:solidFill>
                <a:latin typeface="Droid Sans"/>
                <a:ea typeface="Droid Sans"/>
                <a:cs typeface="Droid Sans"/>
                <a:sym typeface="Droid Sans"/>
              </a:rPr>
              <a:t>-dimensional hypercube...</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5" name="Shape 355"/>
        <p:cNvGrpSpPr/>
        <p:nvPr/>
      </p:nvGrpSpPr>
      <p:grpSpPr>
        <a:xfrm>
          <a:off x="0" y="0"/>
          <a:ext cx="0" cy="0"/>
          <a:chOff x="0" y="0"/>
          <a:chExt cx="0" cy="0"/>
        </a:xfrm>
      </p:grpSpPr>
      <p:sp>
        <p:nvSpPr>
          <p:cNvPr id="356" name="Shape 356"/>
          <p:cNvSpPr/>
          <p:nvPr/>
        </p:nvSpPr>
        <p:spPr>
          <a:xfrm>
            <a:off x="255725" y="232450"/>
            <a:ext cx="8663399" cy="1658399"/>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2400">
                <a:solidFill>
                  <a:srgbClr val="FFFFFF"/>
                </a:solidFill>
                <a:latin typeface="Droid Sans"/>
                <a:ea typeface="Droid Sans"/>
                <a:cs typeface="Droid Sans"/>
                <a:sym typeface="Droid Sans"/>
              </a:rPr>
              <a:t>//build/config/BUILDCONFIG.gn</a:t>
            </a:r>
          </a:p>
          <a:p>
            <a:pPr indent="-381000" lvl="0" marL="457200" rtl="0">
              <a:spcBef>
                <a:spcPts val="0"/>
              </a:spcBef>
              <a:buClr>
                <a:srgbClr val="FFFFFF"/>
              </a:buClr>
              <a:buSzPct val="100000"/>
              <a:buFont typeface="Droid Sans"/>
              <a:buChar char="●"/>
            </a:pPr>
            <a:r>
              <a:rPr lang="en" sz="2400">
                <a:solidFill>
                  <a:srgbClr val="FFFFFF"/>
                </a:solidFill>
                <a:latin typeface="Droid Sans"/>
                <a:ea typeface="Droid Sans"/>
                <a:cs typeface="Droid Sans"/>
                <a:sym typeface="Droid Sans"/>
              </a:rPr>
              <a:t>Global variables (</a:t>
            </a:r>
            <a:r>
              <a:rPr lang="en" sz="2400">
                <a:solidFill>
                  <a:srgbClr val="FFFFFF"/>
                </a:solidFill>
                <a:latin typeface="Consolas"/>
                <a:ea typeface="Consolas"/>
                <a:cs typeface="Consolas"/>
                <a:sym typeface="Consolas"/>
              </a:rPr>
              <a:t>is_win</a:t>
            </a:r>
            <a:r>
              <a:rPr lang="en" sz="2400">
                <a:solidFill>
                  <a:srgbClr val="FFFFFF"/>
                </a:solidFill>
                <a:latin typeface="Droid Sans"/>
                <a:ea typeface="Droid Sans"/>
                <a:cs typeface="Droid Sans"/>
                <a:sym typeface="Droid Sans"/>
              </a:rPr>
              <a:t>, </a:t>
            </a:r>
            <a:r>
              <a:rPr lang="en" sz="2400">
                <a:solidFill>
                  <a:srgbClr val="FFFFFF"/>
                </a:solidFill>
                <a:latin typeface="Consolas"/>
                <a:ea typeface="Consolas"/>
                <a:cs typeface="Consolas"/>
                <a:sym typeface="Consolas"/>
              </a:rPr>
              <a:t>is_posix</a:t>
            </a:r>
            <a:r>
              <a:rPr lang="en" sz="2400">
                <a:solidFill>
                  <a:srgbClr val="FFFFFF"/>
                </a:solidFill>
                <a:latin typeface="Droid Sans"/>
                <a:ea typeface="Droid Sans"/>
                <a:cs typeface="Droid Sans"/>
                <a:sym typeface="Droid Sans"/>
              </a:rPr>
              <a:t>, …)</a:t>
            </a:r>
          </a:p>
          <a:p>
            <a:pPr indent="-381000" lvl="0" marL="457200" rtl="0">
              <a:spcBef>
                <a:spcPts val="0"/>
              </a:spcBef>
              <a:buClr>
                <a:srgbClr val="FFFFFF"/>
              </a:buClr>
              <a:buSzPct val="100000"/>
              <a:buFont typeface="Droid Sans"/>
              <a:buChar char="●"/>
            </a:pPr>
            <a:r>
              <a:rPr lang="en" sz="2400">
                <a:solidFill>
                  <a:srgbClr val="FFFFFF"/>
                </a:solidFill>
                <a:latin typeface="Droid Sans"/>
                <a:ea typeface="Droid Sans"/>
                <a:cs typeface="Droid Sans"/>
                <a:sym typeface="Droid Sans"/>
              </a:rPr>
              <a:t>Defaults for targets</a:t>
            </a:r>
          </a:p>
        </p:txBody>
      </p:sp>
      <p:sp>
        <p:nvSpPr>
          <p:cNvPr id="357" name="Shape 357"/>
          <p:cNvSpPr/>
          <p:nvPr/>
        </p:nvSpPr>
        <p:spPr>
          <a:xfrm>
            <a:off x="255725" y="2174925"/>
            <a:ext cx="2650200" cy="839399"/>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2400">
                <a:solidFill>
                  <a:srgbClr val="FFFFFF"/>
                </a:solidFill>
                <a:latin typeface="Droid Sans"/>
                <a:ea typeface="Droid Sans"/>
                <a:cs typeface="Droid Sans"/>
                <a:sym typeface="Droid Sans"/>
              </a:rPr>
              <a:t>//base/BUILD.gn</a:t>
            </a:r>
          </a:p>
        </p:txBody>
      </p:sp>
      <p:sp>
        <p:nvSpPr>
          <p:cNvPr id="358" name="Shape 358"/>
          <p:cNvSpPr/>
          <p:nvPr/>
        </p:nvSpPr>
        <p:spPr>
          <a:xfrm>
            <a:off x="5718725" y="2714675"/>
            <a:ext cx="3200399" cy="839399"/>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2400">
                <a:solidFill>
                  <a:srgbClr val="FFFFFF"/>
                </a:solidFill>
                <a:latin typeface="Droid Sans"/>
                <a:ea typeface="Droid Sans"/>
                <a:cs typeface="Droid Sans"/>
                <a:sym typeface="Droid Sans"/>
              </a:rPr>
              <a:t>//chrome/BUILD.gn</a:t>
            </a:r>
          </a:p>
        </p:txBody>
      </p:sp>
      <p:sp>
        <p:nvSpPr>
          <p:cNvPr id="359" name="Shape 359"/>
          <p:cNvSpPr/>
          <p:nvPr/>
        </p:nvSpPr>
        <p:spPr>
          <a:xfrm>
            <a:off x="4440225" y="3828075"/>
            <a:ext cx="2286000" cy="839399"/>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2400">
                <a:solidFill>
                  <a:srgbClr val="FFFFFF"/>
                </a:solidFill>
                <a:latin typeface="Droid Sans"/>
                <a:ea typeface="Droid Sans"/>
                <a:cs typeface="Droid Sans"/>
                <a:sym typeface="Droid Sans"/>
              </a:rPr>
              <a:t>//cc/BUILD.gn</a:t>
            </a:r>
          </a:p>
        </p:txBody>
      </p:sp>
      <p:sp>
        <p:nvSpPr>
          <p:cNvPr id="360" name="Shape 360"/>
          <p:cNvSpPr/>
          <p:nvPr/>
        </p:nvSpPr>
        <p:spPr>
          <a:xfrm>
            <a:off x="1911475" y="4169075"/>
            <a:ext cx="2489999" cy="839399"/>
          </a:xfrm>
          <a:prstGeom prst="rect">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2400">
                <a:solidFill>
                  <a:srgbClr val="FFFFFF"/>
                </a:solidFill>
                <a:latin typeface="Droid Sans"/>
                <a:ea typeface="Droid Sans"/>
                <a:cs typeface="Droid Sans"/>
                <a:sym typeface="Droid Sans"/>
              </a:rPr>
              <a:t>//sql/BUILD.gn</a:t>
            </a:r>
          </a:p>
        </p:txBody>
      </p:sp>
      <p:cxnSp>
        <p:nvCxnSpPr>
          <p:cNvPr id="361" name="Shape 361"/>
          <p:cNvCxnSpPr>
            <a:stCxn id="357" idx="0"/>
          </p:cNvCxnSpPr>
          <p:nvPr/>
        </p:nvCxnSpPr>
        <p:spPr>
          <a:xfrm rot="10800000">
            <a:off x="1573025" y="1890825"/>
            <a:ext cx="7800" cy="284100"/>
          </a:xfrm>
          <a:prstGeom prst="straightConnector1">
            <a:avLst/>
          </a:prstGeom>
          <a:noFill/>
          <a:ln cap="flat" cmpd="sng" w="114300">
            <a:solidFill>
              <a:srgbClr val="000000"/>
            </a:solidFill>
            <a:prstDash val="solid"/>
            <a:round/>
            <a:headEnd len="lg" w="lg" type="none"/>
            <a:tailEnd len="lg" w="lg" type="none"/>
          </a:ln>
        </p:spPr>
      </p:cxnSp>
      <p:cxnSp>
        <p:nvCxnSpPr>
          <p:cNvPr id="362" name="Shape 362"/>
          <p:cNvCxnSpPr>
            <a:stCxn id="360" idx="0"/>
          </p:cNvCxnSpPr>
          <p:nvPr/>
        </p:nvCxnSpPr>
        <p:spPr>
          <a:xfrm rot="10800000">
            <a:off x="3156474" y="1875275"/>
            <a:ext cx="0" cy="2293800"/>
          </a:xfrm>
          <a:prstGeom prst="straightConnector1">
            <a:avLst/>
          </a:prstGeom>
          <a:noFill/>
          <a:ln cap="flat" cmpd="sng" w="114300">
            <a:solidFill>
              <a:srgbClr val="000000"/>
            </a:solidFill>
            <a:prstDash val="solid"/>
            <a:round/>
            <a:headEnd len="lg" w="lg" type="none"/>
            <a:tailEnd len="lg" w="lg" type="none"/>
          </a:ln>
        </p:spPr>
      </p:cxnSp>
      <p:cxnSp>
        <p:nvCxnSpPr>
          <p:cNvPr id="363" name="Shape 363"/>
          <p:cNvCxnSpPr>
            <a:stCxn id="358" idx="0"/>
          </p:cNvCxnSpPr>
          <p:nvPr/>
        </p:nvCxnSpPr>
        <p:spPr>
          <a:xfrm flipH="1" rot="10800000">
            <a:off x="7318924" y="1875275"/>
            <a:ext cx="3900" cy="839400"/>
          </a:xfrm>
          <a:prstGeom prst="straightConnector1">
            <a:avLst/>
          </a:prstGeom>
          <a:noFill/>
          <a:ln cap="flat" cmpd="sng" w="114300">
            <a:solidFill>
              <a:srgbClr val="000000"/>
            </a:solidFill>
            <a:prstDash val="solid"/>
            <a:round/>
            <a:headEnd len="lg" w="lg" type="none"/>
            <a:tailEnd len="lg" w="lg" type="none"/>
          </a:ln>
        </p:spPr>
      </p:cxnSp>
      <p:cxnSp>
        <p:nvCxnSpPr>
          <p:cNvPr id="364" name="Shape 364"/>
          <p:cNvCxnSpPr>
            <a:stCxn id="359" idx="0"/>
          </p:cNvCxnSpPr>
          <p:nvPr/>
        </p:nvCxnSpPr>
        <p:spPr>
          <a:xfrm rot="10800000">
            <a:off x="5571525" y="1890675"/>
            <a:ext cx="11700" cy="1937400"/>
          </a:xfrm>
          <a:prstGeom prst="straightConnector1">
            <a:avLst/>
          </a:prstGeom>
          <a:noFill/>
          <a:ln cap="flat" cmpd="sng" w="114300">
            <a:solidFill>
              <a:srgbClr val="000000"/>
            </a:solidFill>
            <a:prstDash val="solid"/>
            <a:round/>
            <a:headEnd len="lg" w="lg" type="none"/>
            <a:tailEnd len="lg" w="lg" type="non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8" name="Shape 368"/>
        <p:cNvGrpSpPr/>
        <p:nvPr/>
      </p:nvGrpSpPr>
      <p:grpSpPr>
        <a:xfrm>
          <a:off x="0" y="0"/>
          <a:ext cx="0" cy="0"/>
          <a:chOff x="0" y="0"/>
          <a:chExt cx="0" cy="0"/>
        </a:xfrm>
      </p:grpSpPr>
      <p:cxnSp>
        <p:nvCxnSpPr>
          <p:cNvPr id="369" name="Shape 369"/>
          <p:cNvCxnSpPr>
            <a:stCxn id="370" idx="0"/>
          </p:cNvCxnSpPr>
          <p:nvPr/>
        </p:nvCxnSpPr>
        <p:spPr>
          <a:xfrm rot="10800000">
            <a:off x="4708449" y="2186250"/>
            <a:ext cx="0" cy="2293800"/>
          </a:xfrm>
          <a:prstGeom prst="straightConnector1">
            <a:avLst/>
          </a:prstGeom>
          <a:noFill/>
          <a:ln cap="flat" cmpd="sng" w="38100">
            <a:solidFill>
              <a:srgbClr val="000000"/>
            </a:solidFill>
            <a:prstDash val="solid"/>
            <a:round/>
            <a:headEnd len="lg" w="lg" type="none"/>
            <a:tailEnd len="lg" w="lg" type="none"/>
          </a:ln>
        </p:spPr>
      </p:cxnSp>
      <p:cxnSp>
        <p:nvCxnSpPr>
          <p:cNvPr id="371" name="Shape 371"/>
          <p:cNvCxnSpPr>
            <a:stCxn id="372" idx="0"/>
          </p:cNvCxnSpPr>
          <p:nvPr/>
        </p:nvCxnSpPr>
        <p:spPr>
          <a:xfrm rot="10800000">
            <a:off x="5565075" y="2270445"/>
            <a:ext cx="0" cy="1221000"/>
          </a:xfrm>
          <a:prstGeom prst="straightConnector1">
            <a:avLst/>
          </a:prstGeom>
          <a:noFill/>
          <a:ln cap="flat" cmpd="sng" w="38100">
            <a:solidFill>
              <a:srgbClr val="000000"/>
            </a:solidFill>
            <a:prstDash val="solid"/>
            <a:round/>
            <a:headEnd len="lg" w="lg" type="none"/>
            <a:tailEnd len="lg" w="lg" type="none"/>
          </a:ln>
        </p:spPr>
      </p:cxnSp>
      <p:cxnSp>
        <p:nvCxnSpPr>
          <p:cNvPr id="373" name="Shape 373"/>
          <p:cNvCxnSpPr/>
          <p:nvPr/>
        </p:nvCxnSpPr>
        <p:spPr>
          <a:xfrm>
            <a:off x="3463875" y="0"/>
            <a:ext cx="0" cy="5160899"/>
          </a:xfrm>
          <a:prstGeom prst="straightConnector1">
            <a:avLst/>
          </a:prstGeom>
          <a:noFill/>
          <a:ln cap="flat" cmpd="sng" w="76200">
            <a:solidFill>
              <a:srgbClr val="FF9900"/>
            </a:solidFill>
            <a:prstDash val="solid"/>
            <a:round/>
            <a:headEnd len="lg" w="lg" type="none"/>
            <a:tailEnd len="lg" w="lg" type="none"/>
          </a:ln>
        </p:spPr>
      </p:cxnSp>
      <p:cxnSp>
        <p:nvCxnSpPr>
          <p:cNvPr id="374" name="Shape 374"/>
          <p:cNvCxnSpPr/>
          <p:nvPr/>
        </p:nvCxnSpPr>
        <p:spPr>
          <a:xfrm>
            <a:off x="6948400" y="-8700"/>
            <a:ext cx="0" cy="5160899"/>
          </a:xfrm>
          <a:prstGeom prst="straightConnector1">
            <a:avLst/>
          </a:prstGeom>
          <a:noFill/>
          <a:ln cap="flat" cmpd="sng" w="76200">
            <a:solidFill>
              <a:srgbClr val="FF9900"/>
            </a:solidFill>
            <a:prstDash val="solid"/>
            <a:round/>
            <a:headEnd len="lg" w="lg" type="none"/>
            <a:tailEnd len="lg" w="lg" type="none"/>
          </a:ln>
        </p:spPr>
      </p:cxnSp>
      <p:sp>
        <p:nvSpPr>
          <p:cNvPr id="375" name="Shape 375"/>
          <p:cNvSpPr/>
          <p:nvPr/>
        </p:nvSpPr>
        <p:spPr>
          <a:xfrm>
            <a:off x="1666075" y="2944348"/>
            <a:ext cx="3975300" cy="1767125"/>
          </a:xfrm>
          <a:custGeom>
            <a:pathLst>
              <a:path extrusionOk="0" h="70685" w="159012">
                <a:moveTo>
                  <a:pt x="0" y="70685"/>
                </a:moveTo>
                <a:cubicBezTo>
                  <a:pt x="10848" y="69290"/>
                  <a:pt x="43343" y="73113"/>
                  <a:pt x="65093" y="62316"/>
                </a:cubicBezTo>
                <a:cubicBezTo>
                  <a:pt x="86842" y="51518"/>
                  <a:pt x="114841" y="16079"/>
                  <a:pt x="130495" y="5902"/>
                </a:cubicBezTo>
                <a:cubicBezTo>
                  <a:pt x="146148" y="-4275"/>
                  <a:pt x="154259" y="2027"/>
                  <a:pt x="159012" y="1253"/>
                </a:cubicBezTo>
              </a:path>
            </a:pathLst>
          </a:custGeom>
          <a:noFill/>
          <a:ln cap="flat" cmpd="sng" w="38100">
            <a:solidFill>
              <a:schemeClr val="dk2"/>
            </a:solidFill>
            <a:prstDash val="solid"/>
            <a:round/>
            <a:headEnd len="lg" w="lg" type="none"/>
            <a:tailEnd len="lg" w="lg" type="stealth"/>
          </a:ln>
        </p:spPr>
      </p:sp>
      <p:sp>
        <p:nvSpPr>
          <p:cNvPr id="376" name="Shape 376"/>
          <p:cNvSpPr/>
          <p:nvPr/>
        </p:nvSpPr>
        <p:spPr>
          <a:xfrm>
            <a:off x="2471975" y="3665350"/>
            <a:ext cx="5246175" cy="1046125"/>
          </a:xfrm>
          <a:custGeom>
            <a:pathLst>
              <a:path extrusionOk="0" h="41845" w="209847">
                <a:moveTo>
                  <a:pt x="0" y="0"/>
                </a:moveTo>
                <a:cubicBezTo>
                  <a:pt x="10177" y="3564"/>
                  <a:pt x="35543" y="17203"/>
                  <a:pt x="61064" y="21388"/>
                </a:cubicBezTo>
                <a:cubicBezTo>
                  <a:pt x="86584" y="25572"/>
                  <a:pt x="128325" y="21697"/>
                  <a:pt x="153123" y="25107"/>
                </a:cubicBezTo>
                <a:cubicBezTo>
                  <a:pt x="177920" y="28516"/>
                  <a:pt x="200393" y="39055"/>
                  <a:pt x="209847" y="41845"/>
                </a:cubicBezTo>
              </a:path>
            </a:pathLst>
          </a:custGeom>
          <a:noFill/>
          <a:ln cap="flat" cmpd="sng" w="38100">
            <a:solidFill>
              <a:schemeClr val="dk2"/>
            </a:solidFill>
            <a:prstDash val="solid"/>
            <a:round/>
            <a:headEnd len="lg" w="lg" type="none"/>
            <a:tailEnd len="lg" w="lg" type="stealth"/>
          </a:ln>
        </p:spPr>
      </p:sp>
      <p:sp>
        <p:nvSpPr>
          <p:cNvPr id="377" name="Shape 377"/>
          <p:cNvSpPr/>
          <p:nvPr/>
        </p:nvSpPr>
        <p:spPr>
          <a:xfrm>
            <a:off x="201475" y="790400"/>
            <a:ext cx="3099600" cy="1681500"/>
          </a:xfrm>
          <a:prstGeom prst="rect">
            <a:avLst/>
          </a:prstGeom>
          <a:solidFill>
            <a:srgbClr val="000000"/>
          </a:solidFill>
          <a:ln>
            <a:noFill/>
          </a:ln>
        </p:spPr>
        <p:txBody>
          <a:bodyPr anchorCtr="0" anchor="ctr" bIns="91425" lIns="91425" rIns="91425" tIns="91425">
            <a:noAutofit/>
          </a:bodyPr>
          <a:lstStyle/>
          <a:p>
            <a:pPr lvl="0" rtl="0">
              <a:spcBef>
                <a:spcPts val="0"/>
              </a:spcBef>
              <a:buNone/>
            </a:pPr>
            <a:r>
              <a:rPr b="1" lang="en" sz="1200">
                <a:solidFill>
                  <a:srgbClr val="FFFFFF"/>
                </a:solidFill>
                <a:latin typeface="Droid Sans"/>
                <a:ea typeface="Droid Sans"/>
                <a:cs typeface="Droid Sans"/>
                <a:sym typeface="Droid Sans"/>
              </a:rPr>
              <a:t>//build/config/BUILDCONFIG.gn</a:t>
            </a:r>
          </a:p>
        </p:txBody>
      </p:sp>
      <p:sp>
        <p:nvSpPr>
          <p:cNvPr id="378" name="Shape 378"/>
          <p:cNvSpPr/>
          <p:nvPr/>
        </p:nvSpPr>
        <p:spPr>
          <a:xfrm>
            <a:off x="201475" y="2760125"/>
            <a:ext cx="948000" cy="443099"/>
          </a:xfrm>
          <a:prstGeom prst="rect">
            <a:avLst/>
          </a:prstGeom>
          <a:solidFill>
            <a:srgbClr val="000000"/>
          </a:solidFill>
          <a:ln>
            <a:noFill/>
          </a:ln>
        </p:spPr>
        <p:txBody>
          <a:bodyPr anchorCtr="0" anchor="ctr" bIns="91425" lIns="91425" rIns="91425" tIns="91425">
            <a:noAutofit/>
          </a:bodyPr>
          <a:lstStyle/>
          <a:p>
            <a:pPr lvl="0" rtl="0">
              <a:spcBef>
                <a:spcPts val="0"/>
              </a:spcBef>
              <a:buNone/>
            </a:pPr>
            <a:r>
              <a:rPr b="1" lang="en" sz="600">
                <a:solidFill>
                  <a:srgbClr val="FFFFFF"/>
                </a:solidFill>
                <a:latin typeface="Droid Sans"/>
                <a:ea typeface="Droid Sans"/>
                <a:cs typeface="Droid Sans"/>
                <a:sym typeface="Droid Sans"/>
              </a:rPr>
              <a:t>//base/BUILD.gn</a:t>
            </a:r>
          </a:p>
        </p:txBody>
      </p:sp>
      <p:sp>
        <p:nvSpPr>
          <p:cNvPr id="379" name="Shape 379"/>
          <p:cNvSpPr/>
          <p:nvPr/>
        </p:nvSpPr>
        <p:spPr>
          <a:xfrm>
            <a:off x="2158075" y="2760123"/>
            <a:ext cx="1144799" cy="443099"/>
          </a:xfrm>
          <a:prstGeom prst="rect">
            <a:avLst/>
          </a:prstGeom>
          <a:solidFill>
            <a:srgbClr val="000000"/>
          </a:solidFill>
          <a:ln>
            <a:noFill/>
          </a:ln>
        </p:spPr>
        <p:txBody>
          <a:bodyPr anchorCtr="0" anchor="ctr" bIns="91425" lIns="91425" rIns="91425" tIns="91425">
            <a:noAutofit/>
          </a:bodyPr>
          <a:lstStyle/>
          <a:p>
            <a:pPr lvl="0" rtl="0">
              <a:spcBef>
                <a:spcPts val="0"/>
              </a:spcBef>
              <a:buNone/>
            </a:pPr>
            <a:r>
              <a:rPr b="1" lang="en" sz="600">
                <a:solidFill>
                  <a:srgbClr val="FFFFFF"/>
                </a:solidFill>
                <a:latin typeface="Droid Sans"/>
                <a:ea typeface="Droid Sans"/>
                <a:cs typeface="Droid Sans"/>
                <a:sym typeface="Droid Sans"/>
              </a:rPr>
              <a:t>//chrome/BUILD.gn</a:t>
            </a:r>
          </a:p>
        </p:txBody>
      </p:sp>
      <p:sp>
        <p:nvSpPr>
          <p:cNvPr id="380" name="Shape 380"/>
          <p:cNvSpPr/>
          <p:nvPr/>
        </p:nvSpPr>
        <p:spPr>
          <a:xfrm>
            <a:off x="1686975" y="3491445"/>
            <a:ext cx="818100" cy="391200"/>
          </a:xfrm>
          <a:prstGeom prst="rect">
            <a:avLst/>
          </a:prstGeom>
          <a:solidFill>
            <a:srgbClr val="000000"/>
          </a:solidFill>
          <a:ln>
            <a:noFill/>
          </a:ln>
        </p:spPr>
        <p:txBody>
          <a:bodyPr anchorCtr="0" anchor="ctr" bIns="91425" lIns="91425" rIns="91425" tIns="91425">
            <a:noAutofit/>
          </a:bodyPr>
          <a:lstStyle/>
          <a:p>
            <a:pPr lvl="0" rtl="0">
              <a:spcBef>
                <a:spcPts val="0"/>
              </a:spcBef>
              <a:buNone/>
            </a:pPr>
            <a:r>
              <a:rPr b="1" lang="en" sz="600">
                <a:solidFill>
                  <a:srgbClr val="FFFFFF"/>
                </a:solidFill>
                <a:latin typeface="Droid Sans"/>
                <a:ea typeface="Droid Sans"/>
                <a:cs typeface="Droid Sans"/>
                <a:sym typeface="Droid Sans"/>
              </a:rPr>
              <a:t>//cc/BUILD.gn</a:t>
            </a:r>
          </a:p>
        </p:txBody>
      </p:sp>
      <p:sp>
        <p:nvSpPr>
          <p:cNvPr id="381" name="Shape 381"/>
          <p:cNvSpPr/>
          <p:nvPr/>
        </p:nvSpPr>
        <p:spPr>
          <a:xfrm>
            <a:off x="793900" y="4480050"/>
            <a:ext cx="890999" cy="443099"/>
          </a:xfrm>
          <a:prstGeom prst="rect">
            <a:avLst/>
          </a:prstGeom>
          <a:solidFill>
            <a:srgbClr val="000000"/>
          </a:solidFill>
          <a:ln>
            <a:noFill/>
          </a:ln>
        </p:spPr>
        <p:txBody>
          <a:bodyPr anchorCtr="0" anchor="ctr" bIns="91425" lIns="91425" rIns="91425" tIns="91425">
            <a:noAutofit/>
          </a:bodyPr>
          <a:lstStyle/>
          <a:p>
            <a:pPr lvl="0" rtl="0">
              <a:spcBef>
                <a:spcPts val="0"/>
              </a:spcBef>
              <a:buNone/>
            </a:pPr>
            <a:r>
              <a:rPr b="1" lang="en" sz="600">
                <a:solidFill>
                  <a:srgbClr val="FFFFFF"/>
                </a:solidFill>
                <a:latin typeface="Droid Sans"/>
                <a:ea typeface="Droid Sans"/>
                <a:cs typeface="Droid Sans"/>
                <a:sym typeface="Droid Sans"/>
              </a:rPr>
              <a:t>//sql/BUILD.gn</a:t>
            </a:r>
          </a:p>
        </p:txBody>
      </p:sp>
      <p:cxnSp>
        <p:nvCxnSpPr>
          <p:cNvPr id="382" name="Shape 382"/>
          <p:cNvCxnSpPr>
            <a:stCxn id="378" idx="0"/>
          </p:cNvCxnSpPr>
          <p:nvPr/>
        </p:nvCxnSpPr>
        <p:spPr>
          <a:xfrm rot="10800000">
            <a:off x="667675" y="2476025"/>
            <a:ext cx="7800" cy="284100"/>
          </a:xfrm>
          <a:prstGeom prst="straightConnector1">
            <a:avLst/>
          </a:prstGeom>
          <a:noFill/>
          <a:ln cap="flat" cmpd="sng" w="38100">
            <a:solidFill>
              <a:srgbClr val="000000"/>
            </a:solidFill>
            <a:prstDash val="solid"/>
            <a:round/>
            <a:headEnd len="lg" w="lg" type="none"/>
            <a:tailEnd len="lg" w="lg" type="none"/>
          </a:ln>
        </p:spPr>
      </p:cxnSp>
      <p:cxnSp>
        <p:nvCxnSpPr>
          <p:cNvPr id="383" name="Shape 383"/>
          <p:cNvCxnSpPr>
            <a:stCxn id="381" idx="0"/>
          </p:cNvCxnSpPr>
          <p:nvPr/>
        </p:nvCxnSpPr>
        <p:spPr>
          <a:xfrm rot="10800000">
            <a:off x="1239399" y="2186250"/>
            <a:ext cx="0" cy="2293800"/>
          </a:xfrm>
          <a:prstGeom prst="straightConnector1">
            <a:avLst/>
          </a:prstGeom>
          <a:noFill/>
          <a:ln cap="flat" cmpd="sng" w="38100">
            <a:solidFill>
              <a:srgbClr val="000000"/>
            </a:solidFill>
            <a:prstDash val="solid"/>
            <a:round/>
            <a:headEnd len="lg" w="lg" type="none"/>
            <a:tailEnd len="lg" w="lg" type="none"/>
          </a:ln>
        </p:spPr>
      </p:cxnSp>
      <p:cxnSp>
        <p:nvCxnSpPr>
          <p:cNvPr id="384" name="Shape 384"/>
          <p:cNvCxnSpPr>
            <a:stCxn id="379" idx="0"/>
          </p:cNvCxnSpPr>
          <p:nvPr/>
        </p:nvCxnSpPr>
        <p:spPr>
          <a:xfrm flipH="1" rot="10800000">
            <a:off x="2730474" y="1920723"/>
            <a:ext cx="3900" cy="839400"/>
          </a:xfrm>
          <a:prstGeom prst="straightConnector1">
            <a:avLst/>
          </a:prstGeom>
          <a:noFill/>
          <a:ln cap="flat" cmpd="sng" w="38100">
            <a:solidFill>
              <a:srgbClr val="000000"/>
            </a:solidFill>
            <a:prstDash val="solid"/>
            <a:round/>
            <a:headEnd len="lg" w="lg" type="none"/>
            <a:tailEnd len="lg" w="lg" type="none"/>
          </a:ln>
        </p:spPr>
      </p:cxnSp>
      <p:cxnSp>
        <p:nvCxnSpPr>
          <p:cNvPr id="385" name="Shape 385"/>
          <p:cNvCxnSpPr>
            <a:stCxn id="380" idx="0"/>
          </p:cNvCxnSpPr>
          <p:nvPr/>
        </p:nvCxnSpPr>
        <p:spPr>
          <a:xfrm rot="10800000">
            <a:off x="2096025" y="2270445"/>
            <a:ext cx="0" cy="1221000"/>
          </a:xfrm>
          <a:prstGeom prst="straightConnector1">
            <a:avLst/>
          </a:prstGeom>
          <a:noFill/>
          <a:ln cap="flat" cmpd="sng" w="38100">
            <a:solidFill>
              <a:srgbClr val="000000"/>
            </a:solidFill>
            <a:prstDash val="solid"/>
            <a:round/>
            <a:headEnd len="lg" w="lg" type="none"/>
            <a:tailEnd len="lg" w="lg" type="none"/>
          </a:ln>
        </p:spPr>
      </p:cxnSp>
      <p:sp>
        <p:nvSpPr>
          <p:cNvPr id="386" name="Shape 386"/>
          <p:cNvSpPr/>
          <p:nvPr/>
        </p:nvSpPr>
        <p:spPr>
          <a:xfrm>
            <a:off x="3670525" y="790400"/>
            <a:ext cx="3099600" cy="1681500"/>
          </a:xfrm>
          <a:prstGeom prst="rect">
            <a:avLst/>
          </a:prstGeom>
          <a:solidFill>
            <a:srgbClr val="000000"/>
          </a:solidFill>
          <a:ln>
            <a:noFill/>
          </a:ln>
        </p:spPr>
        <p:txBody>
          <a:bodyPr anchorCtr="0" anchor="ctr" bIns="91425" lIns="91425" rIns="91425" tIns="91425">
            <a:noAutofit/>
          </a:bodyPr>
          <a:lstStyle/>
          <a:p>
            <a:pPr lvl="0" rtl="0">
              <a:spcBef>
                <a:spcPts val="0"/>
              </a:spcBef>
              <a:buNone/>
            </a:pPr>
            <a:r>
              <a:rPr b="1" lang="en" sz="1200">
                <a:solidFill>
                  <a:srgbClr val="FFFFFF"/>
                </a:solidFill>
                <a:latin typeface="Droid Sans"/>
                <a:ea typeface="Droid Sans"/>
                <a:cs typeface="Droid Sans"/>
                <a:sym typeface="Droid Sans"/>
              </a:rPr>
              <a:t>//build/config/BUILDCONFIG.gn</a:t>
            </a:r>
          </a:p>
        </p:txBody>
      </p:sp>
      <p:sp>
        <p:nvSpPr>
          <p:cNvPr id="387" name="Shape 387"/>
          <p:cNvSpPr/>
          <p:nvPr/>
        </p:nvSpPr>
        <p:spPr>
          <a:xfrm>
            <a:off x="3670525" y="2760125"/>
            <a:ext cx="948000" cy="443099"/>
          </a:xfrm>
          <a:prstGeom prst="rect">
            <a:avLst/>
          </a:prstGeom>
          <a:solidFill>
            <a:srgbClr val="000000"/>
          </a:solidFill>
          <a:ln>
            <a:noFill/>
          </a:ln>
        </p:spPr>
        <p:txBody>
          <a:bodyPr anchorCtr="0" anchor="ctr" bIns="91425" lIns="91425" rIns="91425" tIns="91425">
            <a:noAutofit/>
          </a:bodyPr>
          <a:lstStyle/>
          <a:p>
            <a:pPr lvl="0" rtl="0">
              <a:spcBef>
                <a:spcPts val="0"/>
              </a:spcBef>
              <a:buNone/>
            </a:pPr>
            <a:r>
              <a:rPr b="1" lang="en" sz="600">
                <a:solidFill>
                  <a:srgbClr val="FFFFFF"/>
                </a:solidFill>
                <a:latin typeface="Droid Sans"/>
                <a:ea typeface="Droid Sans"/>
                <a:cs typeface="Droid Sans"/>
                <a:sym typeface="Droid Sans"/>
              </a:rPr>
              <a:t>//base/BUILD.gn</a:t>
            </a:r>
          </a:p>
        </p:txBody>
      </p:sp>
      <p:sp>
        <p:nvSpPr>
          <p:cNvPr id="388" name="Shape 388"/>
          <p:cNvSpPr/>
          <p:nvPr/>
        </p:nvSpPr>
        <p:spPr>
          <a:xfrm>
            <a:off x="5627125" y="2760123"/>
            <a:ext cx="1144799" cy="443099"/>
          </a:xfrm>
          <a:prstGeom prst="rect">
            <a:avLst/>
          </a:prstGeom>
          <a:solidFill>
            <a:srgbClr val="000000"/>
          </a:solidFill>
          <a:ln>
            <a:noFill/>
          </a:ln>
        </p:spPr>
        <p:txBody>
          <a:bodyPr anchorCtr="0" anchor="ctr" bIns="91425" lIns="91425" rIns="91425" tIns="91425">
            <a:noAutofit/>
          </a:bodyPr>
          <a:lstStyle/>
          <a:p>
            <a:pPr lvl="0" rtl="0">
              <a:spcBef>
                <a:spcPts val="0"/>
              </a:spcBef>
              <a:buNone/>
            </a:pPr>
            <a:r>
              <a:rPr b="1" lang="en" sz="600">
                <a:solidFill>
                  <a:srgbClr val="FFFFFF"/>
                </a:solidFill>
                <a:latin typeface="Droid Sans"/>
                <a:ea typeface="Droid Sans"/>
                <a:cs typeface="Droid Sans"/>
                <a:sym typeface="Droid Sans"/>
              </a:rPr>
              <a:t>//chrome/BUILD.gn</a:t>
            </a:r>
          </a:p>
        </p:txBody>
      </p:sp>
      <p:sp>
        <p:nvSpPr>
          <p:cNvPr id="372" name="Shape 372"/>
          <p:cNvSpPr/>
          <p:nvPr/>
        </p:nvSpPr>
        <p:spPr>
          <a:xfrm>
            <a:off x="5156025" y="3491445"/>
            <a:ext cx="818100" cy="391200"/>
          </a:xfrm>
          <a:prstGeom prst="rect">
            <a:avLst/>
          </a:prstGeom>
          <a:solidFill>
            <a:srgbClr val="000000"/>
          </a:solidFill>
          <a:ln>
            <a:noFill/>
          </a:ln>
        </p:spPr>
        <p:txBody>
          <a:bodyPr anchorCtr="0" anchor="ctr" bIns="91425" lIns="91425" rIns="91425" tIns="91425">
            <a:noAutofit/>
          </a:bodyPr>
          <a:lstStyle/>
          <a:p>
            <a:pPr lvl="0" rtl="0">
              <a:spcBef>
                <a:spcPts val="0"/>
              </a:spcBef>
              <a:buNone/>
            </a:pPr>
            <a:r>
              <a:rPr b="1" lang="en" sz="600">
                <a:solidFill>
                  <a:srgbClr val="FFFFFF"/>
                </a:solidFill>
                <a:latin typeface="Droid Sans"/>
                <a:ea typeface="Droid Sans"/>
                <a:cs typeface="Droid Sans"/>
                <a:sym typeface="Droid Sans"/>
              </a:rPr>
              <a:t>//cc/BUILD.gn</a:t>
            </a:r>
          </a:p>
        </p:txBody>
      </p:sp>
      <p:sp>
        <p:nvSpPr>
          <p:cNvPr id="370" name="Shape 370"/>
          <p:cNvSpPr/>
          <p:nvPr/>
        </p:nvSpPr>
        <p:spPr>
          <a:xfrm>
            <a:off x="4262950" y="4480050"/>
            <a:ext cx="890999" cy="443099"/>
          </a:xfrm>
          <a:prstGeom prst="rect">
            <a:avLst/>
          </a:prstGeom>
          <a:solidFill>
            <a:srgbClr val="000000"/>
          </a:solidFill>
          <a:ln>
            <a:noFill/>
          </a:ln>
        </p:spPr>
        <p:txBody>
          <a:bodyPr anchorCtr="0" anchor="ctr" bIns="91425" lIns="91425" rIns="91425" tIns="91425">
            <a:noAutofit/>
          </a:bodyPr>
          <a:lstStyle/>
          <a:p>
            <a:pPr lvl="0" rtl="0">
              <a:spcBef>
                <a:spcPts val="0"/>
              </a:spcBef>
              <a:buNone/>
            </a:pPr>
            <a:r>
              <a:rPr b="1" lang="en" sz="600">
                <a:solidFill>
                  <a:srgbClr val="FFFFFF"/>
                </a:solidFill>
                <a:latin typeface="Droid Sans"/>
                <a:ea typeface="Droid Sans"/>
                <a:cs typeface="Droid Sans"/>
                <a:sym typeface="Droid Sans"/>
              </a:rPr>
              <a:t>//sql/BUILD.gn</a:t>
            </a:r>
          </a:p>
        </p:txBody>
      </p:sp>
      <p:cxnSp>
        <p:nvCxnSpPr>
          <p:cNvPr id="389" name="Shape 389"/>
          <p:cNvCxnSpPr>
            <a:stCxn id="387" idx="0"/>
          </p:cNvCxnSpPr>
          <p:nvPr/>
        </p:nvCxnSpPr>
        <p:spPr>
          <a:xfrm rot="10800000">
            <a:off x="4136725" y="2476025"/>
            <a:ext cx="7800" cy="284100"/>
          </a:xfrm>
          <a:prstGeom prst="straightConnector1">
            <a:avLst/>
          </a:prstGeom>
          <a:noFill/>
          <a:ln cap="flat" cmpd="sng" w="38100">
            <a:solidFill>
              <a:srgbClr val="000000"/>
            </a:solidFill>
            <a:prstDash val="solid"/>
            <a:round/>
            <a:headEnd len="lg" w="lg" type="none"/>
            <a:tailEnd len="lg" w="lg" type="none"/>
          </a:ln>
        </p:spPr>
      </p:cxnSp>
      <p:cxnSp>
        <p:nvCxnSpPr>
          <p:cNvPr id="390" name="Shape 390"/>
          <p:cNvCxnSpPr>
            <a:stCxn id="388" idx="0"/>
          </p:cNvCxnSpPr>
          <p:nvPr/>
        </p:nvCxnSpPr>
        <p:spPr>
          <a:xfrm flipH="1" rot="10800000">
            <a:off x="6199524" y="1920723"/>
            <a:ext cx="3900" cy="839400"/>
          </a:xfrm>
          <a:prstGeom prst="straightConnector1">
            <a:avLst/>
          </a:prstGeom>
          <a:noFill/>
          <a:ln cap="flat" cmpd="sng" w="38100">
            <a:solidFill>
              <a:srgbClr val="000000"/>
            </a:solidFill>
            <a:prstDash val="solid"/>
            <a:round/>
            <a:headEnd len="lg" w="lg" type="none"/>
            <a:tailEnd len="lg" w="lg" type="none"/>
          </a:ln>
        </p:spPr>
      </p:cxnSp>
      <p:sp>
        <p:nvSpPr>
          <p:cNvPr id="391" name="Shape 391"/>
          <p:cNvSpPr/>
          <p:nvPr/>
        </p:nvSpPr>
        <p:spPr>
          <a:xfrm>
            <a:off x="7131775" y="790400"/>
            <a:ext cx="3099600" cy="1681500"/>
          </a:xfrm>
          <a:prstGeom prst="rect">
            <a:avLst/>
          </a:prstGeom>
          <a:solidFill>
            <a:srgbClr val="000000"/>
          </a:solidFill>
          <a:ln>
            <a:noFill/>
          </a:ln>
        </p:spPr>
        <p:txBody>
          <a:bodyPr anchorCtr="0" anchor="ctr" bIns="91425" lIns="91425" rIns="91425" tIns="91425">
            <a:noAutofit/>
          </a:bodyPr>
          <a:lstStyle/>
          <a:p>
            <a:pPr lvl="0" rtl="0">
              <a:spcBef>
                <a:spcPts val="0"/>
              </a:spcBef>
              <a:buNone/>
            </a:pPr>
            <a:r>
              <a:rPr b="1" lang="en" sz="1200">
                <a:solidFill>
                  <a:srgbClr val="FFFFFF"/>
                </a:solidFill>
                <a:latin typeface="Droid Sans"/>
                <a:ea typeface="Droid Sans"/>
                <a:cs typeface="Droid Sans"/>
                <a:sym typeface="Droid Sans"/>
              </a:rPr>
              <a:t>//build/config/BUILDCONFIG.gn</a:t>
            </a:r>
          </a:p>
        </p:txBody>
      </p:sp>
      <p:sp>
        <p:nvSpPr>
          <p:cNvPr id="392" name="Shape 392"/>
          <p:cNvSpPr/>
          <p:nvPr/>
        </p:nvSpPr>
        <p:spPr>
          <a:xfrm>
            <a:off x="7131775" y="2760125"/>
            <a:ext cx="948000" cy="443099"/>
          </a:xfrm>
          <a:prstGeom prst="rect">
            <a:avLst/>
          </a:prstGeom>
          <a:solidFill>
            <a:srgbClr val="000000"/>
          </a:solidFill>
          <a:ln>
            <a:noFill/>
          </a:ln>
        </p:spPr>
        <p:txBody>
          <a:bodyPr anchorCtr="0" anchor="ctr" bIns="91425" lIns="91425" rIns="91425" tIns="91425">
            <a:noAutofit/>
          </a:bodyPr>
          <a:lstStyle/>
          <a:p>
            <a:pPr lvl="0" rtl="0">
              <a:spcBef>
                <a:spcPts val="0"/>
              </a:spcBef>
              <a:buNone/>
            </a:pPr>
            <a:r>
              <a:rPr b="1" lang="en" sz="600">
                <a:solidFill>
                  <a:srgbClr val="FFFFFF"/>
                </a:solidFill>
                <a:latin typeface="Droid Sans"/>
                <a:ea typeface="Droid Sans"/>
                <a:cs typeface="Droid Sans"/>
                <a:sym typeface="Droid Sans"/>
              </a:rPr>
              <a:t>//base/BUILD.gn</a:t>
            </a:r>
          </a:p>
        </p:txBody>
      </p:sp>
      <p:sp>
        <p:nvSpPr>
          <p:cNvPr id="393" name="Shape 393"/>
          <p:cNvSpPr/>
          <p:nvPr/>
        </p:nvSpPr>
        <p:spPr>
          <a:xfrm>
            <a:off x="9088375" y="2760123"/>
            <a:ext cx="1144799" cy="443099"/>
          </a:xfrm>
          <a:prstGeom prst="rect">
            <a:avLst/>
          </a:prstGeom>
          <a:solidFill>
            <a:srgbClr val="000000"/>
          </a:solidFill>
          <a:ln>
            <a:noFill/>
          </a:ln>
        </p:spPr>
        <p:txBody>
          <a:bodyPr anchorCtr="0" anchor="ctr" bIns="91425" lIns="91425" rIns="91425" tIns="91425">
            <a:noAutofit/>
          </a:bodyPr>
          <a:lstStyle/>
          <a:p>
            <a:pPr lvl="0" rtl="0">
              <a:spcBef>
                <a:spcPts val="0"/>
              </a:spcBef>
              <a:buNone/>
            </a:pPr>
            <a:r>
              <a:rPr b="1" lang="en" sz="600">
                <a:solidFill>
                  <a:srgbClr val="FFFFFF"/>
                </a:solidFill>
                <a:latin typeface="Droid Sans"/>
                <a:ea typeface="Droid Sans"/>
                <a:cs typeface="Droid Sans"/>
                <a:sym typeface="Droid Sans"/>
              </a:rPr>
              <a:t>//chrome/BUILD.gn</a:t>
            </a:r>
          </a:p>
        </p:txBody>
      </p:sp>
      <p:sp>
        <p:nvSpPr>
          <p:cNvPr id="394" name="Shape 394"/>
          <p:cNvSpPr/>
          <p:nvPr/>
        </p:nvSpPr>
        <p:spPr>
          <a:xfrm>
            <a:off x="8617275" y="3491445"/>
            <a:ext cx="818100" cy="391200"/>
          </a:xfrm>
          <a:prstGeom prst="rect">
            <a:avLst/>
          </a:prstGeom>
          <a:solidFill>
            <a:srgbClr val="000000"/>
          </a:solidFill>
          <a:ln>
            <a:noFill/>
          </a:ln>
        </p:spPr>
        <p:txBody>
          <a:bodyPr anchorCtr="0" anchor="ctr" bIns="91425" lIns="91425" rIns="91425" tIns="91425">
            <a:noAutofit/>
          </a:bodyPr>
          <a:lstStyle/>
          <a:p>
            <a:pPr lvl="0" rtl="0">
              <a:spcBef>
                <a:spcPts val="0"/>
              </a:spcBef>
              <a:buNone/>
            </a:pPr>
            <a:r>
              <a:rPr b="1" lang="en" sz="600">
                <a:solidFill>
                  <a:srgbClr val="FFFFFF"/>
                </a:solidFill>
                <a:latin typeface="Droid Sans"/>
                <a:ea typeface="Droid Sans"/>
                <a:cs typeface="Droid Sans"/>
                <a:sym typeface="Droid Sans"/>
              </a:rPr>
              <a:t>//cc/BUILD.gn</a:t>
            </a:r>
          </a:p>
        </p:txBody>
      </p:sp>
      <p:sp>
        <p:nvSpPr>
          <p:cNvPr id="395" name="Shape 395"/>
          <p:cNvSpPr/>
          <p:nvPr/>
        </p:nvSpPr>
        <p:spPr>
          <a:xfrm>
            <a:off x="7724200" y="4480050"/>
            <a:ext cx="890999" cy="443099"/>
          </a:xfrm>
          <a:prstGeom prst="rect">
            <a:avLst/>
          </a:prstGeom>
          <a:solidFill>
            <a:srgbClr val="000000"/>
          </a:solidFill>
          <a:ln>
            <a:noFill/>
          </a:ln>
        </p:spPr>
        <p:txBody>
          <a:bodyPr anchorCtr="0" anchor="ctr" bIns="91425" lIns="91425" rIns="91425" tIns="91425">
            <a:noAutofit/>
          </a:bodyPr>
          <a:lstStyle/>
          <a:p>
            <a:pPr lvl="0" rtl="0">
              <a:spcBef>
                <a:spcPts val="0"/>
              </a:spcBef>
              <a:buNone/>
            </a:pPr>
            <a:r>
              <a:rPr b="1" lang="en" sz="600">
                <a:solidFill>
                  <a:srgbClr val="FFFFFF"/>
                </a:solidFill>
                <a:latin typeface="Droid Sans"/>
                <a:ea typeface="Droid Sans"/>
                <a:cs typeface="Droid Sans"/>
                <a:sym typeface="Droid Sans"/>
              </a:rPr>
              <a:t>//sql/BUILD.gn</a:t>
            </a:r>
          </a:p>
        </p:txBody>
      </p:sp>
      <p:cxnSp>
        <p:nvCxnSpPr>
          <p:cNvPr id="396" name="Shape 396"/>
          <p:cNvCxnSpPr>
            <a:stCxn id="392" idx="0"/>
          </p:cNvCxnSpPr>
          <p:nvPr/>
        </p:nvCxnSpPr>
        <p:spPr>
          <a:xfrm rot="10800000">
            <a:off x="7597975" y="2476025"/>
            <a:ext cx="7800" cy="284100"/>
          </a:xfrm>
          <a:prstGeom prst="straightConnector1">
            <a:avLst/>
          </a:prstGeom>
          <a:noFill/>
          <a:ln cap="flat" cmpd="sng" w="38100">
            <a:solidFill>
              <a:srgbClr val="000000"/>
            </a:solidFill>
            <a:prstDash val="solid"/>
            <a:round/>
            <a:headEnd len="lg" w="lg" type="none"/>
            <a:tailEnd len="lg" w="lg" type="none"/>
          </a:ln>
        </p:spPr>
      </p:cxnSp>
      <p:cxnSp>
        <p:nvCxnSpPr>
          <p:cNvPr id="397" name="Shape 397"/>
          <p:cNvCxnSpPr>
            <a:stCxn id="395" idx="0"/>
          </p:cNvCxnSpPr>
          <p:nvPr/>
        </p:nvCxnSpPr>
        <p:spPr>
          <a:xfrm rot="10800000">
            <a:off x="8169699" y="2186250"/>
            <a:ext cx="0" cy="2293800"/>
          </a:xfrm>
          <a:prstGeom prst="straightConnector1">
            <a:avLst/>
          </a:prstGeom>
          <a:noFill/>
          <a:ln cap="flat" cmpd="sng" w="38100">
            <a:solidFill>
              <a:srgbClr val="000000"/>
            </a:solidFill>
            <a:prstDash val="solid"/>
            <a:round/>
            <a:headEnd len="lg" w="lg" type="none"/>
            <a:tailEnd len="lg" w="lg" type="none"/>
          </a:ln>
        </p:spPr>
      </p:cxnSp>
      <p:cxnSp>
        <p:nvCxnSpPr>
          <p:cNvPr id="398" name="Shape 398"/>
          <p:cNvCxnSpPr>
            <a:stCxn id="393" idx="0"/>
          </p:cNvCxnSpPr>
          <p:nvPr/>
        </p:nvCxnSpPr>
        <p:spPr>
          <a:xfrm flipH="1" rot="10800000">
            <a:off x="9660774" y="1920723"/>
            <a:ext cx="3900" cy="839400"/>
          </a:xfrm>
          <a:prstGeom prst="straightConnector1">
            <a:avLst/>
          </a:prstGeom>
          <a:noFill/>
          <a:ln cap="flat" cmpd="sng" w="38100">
            <a:solidFill>
              <a:srgbClr val="000000"/>
            </a:solidFill>
            <a:prstDash val="solid"/>
            <a:round/>
            <a:headEnd len="lg" w="lg" type="none"/>
            <a:tailEnd len="lg" w="lg" type="none"/>
          </a:ln>
        </p:spPr>
      </p:cxnSp>
      <p:cxnSp>
        <p:nvCxnSpPr>
          <p:cNvPr id="399" name="Shape 399"/>
          <p:cNvCxnSpPr>
            <a:stCxn id="394" idx="0"/>
          </p:cNvCxnSpPr>
          <p:nvPr/>
        </p:nvCxnSpPr>
        <p:spPr>
          <a:xfrm rot="10800000">
            <a:off x="9026325" y="2270445"/>
            <a:ext cx="0" cy="1221000"/>
          </a:xfrm>
          <a:prstGeom prst="straightConnector1">
            <a:avLst/>
          </a:prstGeom>
          <a:noFill/>
          <a:ln cap="flat" cmpd="sng" w="38100">
            <a:solidFill>
              <a:srgbClr val="000000"/>
            </a:solidFill>
            <a:prstDash val="solid"/>
            <a:round/>
            <a:headEnd len="lg" w="lg" type="none"/>
            <a:tailEnd len="lg" w="lg" type="none"/>
          </a:ln>
        </p:spPr>
      </p:cxnSp>
      <p:sp>
        <p:nvSpPr>
          <p:cNvPr id="400" name="Shape 400"/>
          <p:cNvSpPr txBox="1"/>
          <p:nvPr/>
        </p:nvSpPr>
        <p:spPr>
          <a:xfrm>
            <a:off x="124075" y="209300"/>
            <a:ext cx="3293400" cy="581100"/>
          </a:xfrm>
          <a:prstGeom prst="rect">
            <a:avLst/>
          </a:prstGeom>
          <a:noFill/>
          <a:ln>
            <a:noFill/>
          </a:ln>
        </p:spPr>
        <p:txBody>
          <a:bodyPr anchorCtr="0" anchor="t" bIns="91425" lIns="91425" rIns="91425" tIns="91425">
            <a:noAutofit/>
          </a:bodyPr>
          <a:lstStyle/>
          <a:p>
            <a:pPr lvl="0">
              <a:spcBef>
                <a:spcPts val="0"/>
              </a:spcBef>
              <a:buNone/>
            </a:pPr>
            <a:r>
              <a:rPr b="1" lang="en" sz="2000">
                <a:latin typeface="Droid Sans"/>
                <a:ea typeface="Droid Sans"/>
                <a:cs typeface="Droid Sans"/>
                <a:sym typeface="Droid Sans"/>
              </a:rPr>
              <a:t>Default/target toolchain</a:t>
            </a:r>
          </a:p>
        </p:txBody>
      </p:sp>
      <p:sp>
        <p:nvSpPr>
          <p:cNvPr id="401" name="Shape 401"/>
          <p:cNvSpPr txBox="1"/>
          <p:nvPr/>
        </p:nvSpPr>
        <p:spPr>
          <a:xfrm>
            <a:off x="3554300" y="205175"/>
            <a:ext cx="3184799" cy="581100"/>
          </a:xfrm>
          <a:prstGeom prst="rect">
            <a:avLst/>
          </a:prstGeom>
          <a:noFill/>
          <a:ln>
            <a:noFill/>
          </a:ln>
        </p:spPr>
        <p:txBody>
          <a:bodyPr anchorCtr="0" anchor="t" bIns="91425" lIns="91425" rIns="91425" tIns="91425">
            <a:noAutofit/>
          </a:bodyPr>
          <a:lstStyle/>
          <a:p>
            <a:pPr lvl="0" rtl="0">
              <a:spcBef>
                <a:spcPts val="0"/>
              </a:spcBef>
              <a:buNone/>
            </a:pPr>
            <a:r>
              <a:rPr b="1" lang="en" sz="2000">
                <a:latin typeface="Droid Sans"/>
                <a:ea typeface="Droid Sans"/>
                <a:cs typeface="Droid Sans"/>
                <a:sym typeface="Droid Sans"/>
              </a:rPr>
              <a:t>Host toolchain</a:t>
            </a:r>
          </a:p>
        </p:txBody>
      </p:sp>
      <p:sp>
        <p:nvSpPr>
          <p:cNvPr id="402" name="Shape 402"/>
          <p:cNvSpPr txBox="1"/>
          <p:nvPr/>
        </p:nvSpPr>
        <p:spPr>
          <a:xfrm>
            <a:off x="6984525" y="205175"/>
            <a:ext cx="3184799" cy="581100"/>
          </a:xfrm>
          <a:prstGeom prst="rect">
            <a:avLst/>
          </a:prstGeom>
          <a:noFill/>
          <a:ln>
            <a:noFill/>
          </a:ln>
        </p:spPr>
        <p:txBody>
          <a:bodyPr anchorCtr="0" anchor="t" bIns="91425" lIns="91425" rIns="91425" tIns="91425">
            <a:noAutofit/>
          </a:bodyPr>
          <a:lstStyle/>
          <a:p>
            <a:pPr lvl="0" rtl="0">
              <a:spcBef>
                <a:spcPts val="0"/>
              </a:spcBef>
              <a:buNone/>
            </a:pPr>
            <a:r>
              <a:rPr b="1" lang="en" sz="2000">
                <a:latin typeface="Droid Sans"/>
                <a:ea typeface="Droid Sans"/>
                <a:cs typeface="Droid Sans"/>
                <a:sym typeface="Droid Sans"/>
              </a:rPr>
              <a:t>Nacl newlib toolchain</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6" name="Shape 406"/>
        <p:cNvGrpSpPr/>
        <p:nvPr/>
      </p:nvGrpSpPr>
      <p:grpSpPr>
        <a:xfrm>
          <a:off x="0" y="0"/>
          <a:ext cx="0" cy="0"/>
          <a:chOff x="0" y="0"/>
          <a:chExt cx="0" cy="0"/>
        </a:xfrm>
      </p:grpSpPr>
      <p:sp>
        <p:nvSpPr>
          <p:cNvPr id="407" name="Shape 407"/>
          <p:cNvSpPr txBox="1"/>
          <p:nvPr>
            <p:ph type="title"/>
          </p:nvPr>
        </p:nvSpPr>
        <p:spPr>
          <a:xfrm>
            <a:off x="311700" y="160250"/>
            <a:ext cx="8520600" cy="841800"/>
          </a:xfrm>
          <a:prstGeom prst="rect">
            <a:avLst/>
          </a:prstGeom>
        </p:spPr>
        <p:txBody>
          <a:bodyPr anchorCtr="0" anchor="ctr" bIns="91425" lIns="91425" rIns="91425" tIns="91425">
            <a:noAutofit/>
          </a:bodyPr>
          <a:lstStyle/>
          <a:p>
            <a:pPr lvl="0">
              <a:spcBef>
                <a:spcPts val="0"/>
              </a:spcBef>
              <a:buNone/>
            </a:pPr>
            <a:r>
              <a:rPr lang="en"/>
              <a:t>What’s a toolchain?</a:t>
            </a:r>
          </a:p>
        </p:txBody>
      </p:sp>
      <p:sp>
        <p:nvSpPr>
          <p:cNvPr id="408" name="Shape 408"/>
          <p:cNvSpPr txBox="1"/>
          <p:nvPr>
            <p:ph idx="1" type="body"/>
          </p:nvPr>
        </p:nvSpPr>
        <p:spPr>
          <a:xfrm>
            <a:off x="311700" y="1296150"/>
            <a:ext cx="8709600" cy="3648600"/>
          </a:xfrm>
          <a:prstGeom prst="rect">
            <a:avLst/>
          </a:prstGeom>
        </p:spPr>
        <p:txBody>
          <a:bodyPr anchorCtr="0" anchor="t" bIns="91425" lIns="91425" rIns="91425" tIns="91425">
            <a:noAutofit/>
          </a:bodyPr>
          <a:lstStyle/>
          <a:p>
            <a:pPr lvl="0" rtl="0">
              <a:spcBef>
                <a:spcPts val="0"/>
              </a:spcBef>
              <a:buNone/>
            </a:pPr>
            <a:r>
              <a:t/>
            </a:r>
            <a:endParaRPr sz="600">
              <a:solidFill>
                <a:srgbClr val="000000"/>
              </a:solidFill>
            </a:endParaRPr>
          </a:p>
          <a:p>
            <a:pPr indent="-228600" lvl="0" marL="457200" rtl="0">
              <a:spcBef>
                <a:spcPts val="0"/>
              </a:spcBef>
              <a:buClr>
                <a:srgbClr val="000000"/>
              </a:buClr>
            </a:pPr>
            <a:r>
              <a:rPr lang="en">
                <a:solidFill>
                  <a:srgbClr val="000000"/>
                </a:solidFill>
              </a:rPr>
              <a:t>Identified by a label</a:t>
            </a:r>
          </a:p>
          <a:p>
            <a:pPr lvl="0" rtl="0">
              <a:spcBef>
                <a:spcPts val="0"/>
              </a:spcBef>
              <a:buNone/>
            </a:pPr>
            <a:r>
              <a:t/>
            </a:r>
            <a:endParaRPr>
              <a:solidFill>
                <a:srgbClr val="000000"/>
              </a:solidFill>
            </a:endParaRPr>
          </a:p>
          <a:p>
            <a:pPr indent="-228600" lvl="0" marL="457200" rtl="0">
              <a:spcBef>
                <a:spcPts val="0"/>
              </a:spcBef>
              <a:buClr>
                <a:srgbClr val="000000"/>
              </a:buClr>
            </a:pPr>
            <a:r>
              <a:rPr lang="en">
                <a:solidFill>
                  <a:srgbClr val="000000"/>
                </a:solidFill>
              </a:rPr>
              <a:t>Defines a set of compiler and linker rules.</a:t>
            </a:r>
          </a:p>
          <a:p>
            <a:pPr lvl="0" rtl="0">
              <a:spcBef>
                <a:spcPts val="0"/>
              </a:spcBef>
              <a:buNone/>
            </a:pPr>
            <a:r>
              <a:t/>
            </a:r>
            <a:endParaRPr>
              <a:solidFill>
                <a:srgbClr val="000000"/>
              </a:solidFill>
            </a:endParaRPr>
          </a:p>
          <a:p>
            <a:pPr indent="-228600" lvl="0" marL="457200" rtl="0">
              <a:spcBef>
                <a:spcPts val="0"/>
              </a:spcBef>
              <a:buClr>
                <a:srgbClr val="000000"/>
              </a:buClr>
            </a:pPr>
            <a:r>
              <a:rPr lang="en">
                <a:solidFill>
                  <a:srgbClr val="000000"/>
                </a:solidFill>
              </a:rPr>
              <a:t>Goes with a set of variables (OS, CPU, etc.)</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2" name="Shape 412"/>
        <p:cNvGrpSpPr/>
        <p:nvPr/>
      </p:nvGrpSpPr>
      <p:grpSpPr>
        <a:xfrm>
          <a:off x="0" y="0"/>
          <a:ext cx="0" cy="0"/>
          <a:chOff x="0" y="0"/>
          <a:chExt cx="0" cy="0"/>
        </a:xfrm>
      </p:grpSpPr>
      <p:sp>
        <p:nvSpPr>
          <p:cNvPr id="413" name="Shape 413"/>
          <p:cNvSpPr txBox="1"/>
          <p:nvPr>
            <p:ph type="title"/>
          </p:nvPr>
        </p:nvSpPr>
        <p:spPr>
          <a:xfrm>
            <a:off x="152625" y="0"/>
            <a:ext cx="3744300" cy="5143499"/>
          </a:xfrm>
          <a:prstGeom prst="rect">
            <a:avLst/>
          </a:prstGeom>
        </p:spPr>
        <p:txBody>
          <a:bodyPr anchorCtr="0" anchor="ctr" bIns="91425" lIns="91425" rIns="91425" tIns="91425">
            <a:noAutofit/>
          </a:bodyPr>
          <a:lstStyle/>
          <a:p>
            <a:pPr lvl="0">
              <a:spcBef>
                <a:spcPts val="0"/>
              </a:spcBef>
              <a:buNone/>
            </a:pPr>
            <a:r>
              <a:rPr lang="en"/>
              <a:t>Cross-toolchain dependencies.</a:t>
            </a:r>
          </a:p>
        </p:txBody>
      </p:sp>
      <p:sp>
        <p:nvSpPr>
          <p:cNvPr id="414" name="Shape 414"/>
          <p:cNvSpPr txBox="1"/>
          <p:nvPr>
            <p:ph idx="1" type="body"/>
          </p:nvPr>
        </p:nvSpPr>
        <p:spPr>
          <a:xfrm>
            <a:off x="4249200" y="82175"/>
            <a:ext cx="4992899" cy="5061300"/>
          </a:xfrm>
          <a:prstGeom prst="rect">
            <a:avLst/>
          </a:prstGeom>
        </p:spPr>
        <p:txBody>
          <a:bodyPr anchorCtr="0" anchor="t" bIns="91425" lIns="91425" rIns="91425" tIns="91425">
            <a:noAutofit/>
          </a:bodyPr>
          <a:lstStyle/>
          <a:p>
            <a:pPr lvl="0" rtl="0">
              <a:spcBef>
                <a:spcPts val="0"/>
              </a:spcBef>
              <a:buNone/>
            </a:pPr>
            <a:r>
              <a:rPr lang="en"/>
              <a:t>executable(“chrome”) {</a:t>
            </a:r>
          </a:p>
          <a:p>
            <a:pPr lvl="0" rtl="0">
              <a:spcBef>
                <a:spcPts val="0"/>
              </a:spcBef>
              <a:buNone/>
            </a:pPr>
            <a:r>
              <a:rPr lang="en"/>
              <a:t>  … </a:t>
            </a:r>
          </a:p>
          <a:p>
            <a:pPr lvl="0" rtl="0">
              <a:spcBef>
                <a:spcPts val="0"/>
              </a:spcBef>
              <a:buNone/>
            </a:pPr>
            <a:r>
              <a:rPr lang="en"/>
              <a:t>  </a:t>
            </a:r>
            <a:r>
              <a:rPr lang="en">
                <a:solidFill>
                  <a:srgbClr val="FF9900"/>
                </a:solidFill>
              </a:rPr>
              <a:t>data_deps </a:t>
            </a:r>
            <a:r>
              <a:rPr lang="en"/>
              <a:t>= [</a:t>
            </a:r>
          </a:p>
          <a:p>
            <a:pPr lvl="0" rtl="0">
              <a:spcBef>
                <a:spcPts val="0"/>
              </a:spcBef>
              <a:buNone/>
            </a:pPr>
            <a:r>
              <a:rPr lang="en"/>
              <a:t>   </a:t>
            </a:r>
            <a:r>
              <a:rPr lang="en" sz="1400"/>
              <a:t>“//nacl:irt</a:t>
            </a:r>
            <a:r>
              <a:rPr lang="en" sz="1400">
                <a:solidFill>
                  <a:srgbClr val="FF9900"/>
                </a:solidFill>
              </a:rPr>
              <a:t>(//build/toolchain/nacl:newlib)</a:t>
            </a:r>
            <a:r>
              <a:rPr lang="en" sz="1400"/>
              <a:t>”</a:t>
            </a:r>
          </a:p>
          <a:p>
            <a:pPr lvl="0" rtl="0">
              <a:spcBef>
                <a:spcPts val="0"/>
              </a:spcBef>
              <a:buNone/>
            </a:pPr>
            <a:r>
              <a:rPr lang="en"/>
              <a:t>  ]</a:t>
            </a:r>
          </a:p>
          <a:p>
            <a:pPr lvl="0" rtl="0">
              <a:spcBef>
                <a:spcPts val="0"/>
              </a:spcBef>
              <a:buNone/>
            </a:pPr>
            <a:r>
              <a:rPr lang="en"/>
              <a:t>}</a:t>
            </a:r>
          </a:p>
          <a:p>
            <a:pPr lvl="0" rtl="0">
              <a:spcBef>
                <a:spcPts val="0"/>
              </a:spcBef>
              <a:buNone/>
            </a:pPr>
            <a:r>
              <a:t/>
            </a:r>
            <a:endParaRPr/>
          </a:p>
          <a:p>
            <a:pPr lvl="0" rtl="0">
              <a:spcBef>
                <a:spcPts val="0"/>
              </a:spcBef>
              <a:buClr>
                <a:schemeClr val="dk1"/>
              </a:buClr>
              <a:buSzPct val="55000"/>
              <a:buFont typeface="Arial"/>
              <a:buNone/>
            </a:pPr>
            <a:r>
              <a:rPr lang="en">
                <a:solidFill>
                  <a:schemeClr val="lt1"/>
                </a:solidFill>
              </a:rPr>
              <a:t>action(“compile_some_protos”) {</a:t>
            </a:r>
          </a:p>
          <a:p>
            <a:pPr lvl="0" rtl="0">
              <a:spcBef>
                <a:spcPts val="0"/>
              </a:spcBef>
              <a:buClr>
                <a:schemeClr val="dk1"/>
              </a:buClr>
              <a:buSzPct val="55000"/>
              <a:buFont typeface="Arial"/>
              <a:buNone/>
            </a:pPr>
            <a:r>
              <a:rPr lang="en">
                <a:solidFill>
                  <a:schemeClr val="lt1"/>
                </a:solidFill>
              </a:rPr>
              <a:t>  … </a:t>
            </a:r>
          </a:p>
          <a:p>
            <a:pPr lvl="0" rtl="0">
              <a:spcBef>
                <a:spcPts val="0"/>
              </a:spcBef>
              <a:buClr>
                <a:schemeClr val="dk1"/>
              </a:buClr>
              <a:buSzPct val="55000"/>
              <a:buFont typeface="Arial"/>
              <a:buNone/>
            </a:pPr>
            <a:r>
              <a:rPr lang="en">
                <a:solidFill>
                  <a:srgbClr val="FF9900"/>
                </a:solidFill>
              </a:rPr>
              <a:t>  </a:t>
            </a:r>
            <a:r>
              <a:rPr lang="en">
                <a:solidFill>
                  <a:srgbClr val="FFFFFF"/>
                </a:solidFill>
              </a:rPr>
              <a:t>deps = [</a:t>
            </a:r>
          </a:p>
          <a:p>
            <a:pPr lvl="0" rtl="0">
              <a:spcBef>
                <a:spcPts val="0"/>
              </a:spcBef>
              <a:buClr>
                <a:schemeClr val="dk1"/>
              </a:buClr>
              <a:buSzPct val="78571"/>
              <a:buFont typeface="Arial"/>
              <a:buNone/>
            </a:pPr>
            <a:r>
              <a:rPr lang="en">
                <a:solidFill>
                  <a:schemeClr val="lt1"/>
                </a:solidFill>
              </a:rPr>
              <a:t>    </a:t>
            </a:r>
            <a:r>
              <a:rPr lang="en" sz="1400">
                <a:solidFill>
                  <a:schemeClr val="lt1"/>
                </a:solidFill>
              </a:rPr>
              <a:t>“:proto_compiler</a:t>
            </a:r>
            <a:r>
              <a:rPr lang="en" sz="1400">
                <a:solidFill>
                  <a:srgbClr val="FF9900"/>
                </a:solidFill>
              </a:rPr>
              <a:t>($host_toolchain)</a:t>
            </a:r>
            <a:r>
              <a:rPr lang="en" sz="1400">
                <a:solidFill>
                  <a:schemeClr val="lt1"/>
                </a:solidFill>
              </a:rPr>
              <a:t>”</a:t>
            </a:r>
          </a:p>
          <a:p>
            <a:pPr lvl="0" rtl="0">
              <a:spcBef>
                <a:spcPts val="0"/>
              </a:spcBef>
              <a:buClr>
                <a:schemeClr val="dk1"/>
              </a:buClr>
              <a:buSzPct val="55000"/>
              <a:buFont typeface="Arial"/>
              <a:buNone/>
            </a:pPr>
            <a:r>
              <a:rPr lang="en">
                <a:solidFill>
                  <a:schemeClr val="lt1"/>
                </a:solidFill>
              </a:rPr>
              <a:t>  ]</a:t>
            </a:r>
          </a:p>
          <a:p>
            <a:pPr lvl="0">
              <a:spcBef>
                <a:spcPts val="0"/>
              </a:spcBef>
              <a:buClr>
                <a:schemeClr val="dk1"/>
              </a:buClr>
              <a:buSzPct val="55000"/>
              <a:buFont typeface="Arial"/>
              <a:buNone/>
            </a:pPr>
            <a:r>
              <a:rPr lang="en">
                <a:solidFill>
                  <a:schemeClr val="lt1"/>
                </a:solidFill>
              </a:rPr>
              <a:t>}</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8" name="Shape 418"/>
        <p:cNvGrpSpPr/>
        <p:nvPr/>
      </p:nvGrpSpPr>
      <p:grpSpPr>
        <a:xfrm>
          <a:off x="0" y="0"/>
          <a:ext cx="0" cy="0"/>
          <a:chOff x="0" y="0"/>
          <a:chExt cx="0" cy="0"/>
        </a:xfrm>
      </p:grpSpPr>
      <p:sp>
        <p:nvSpPr>
          <p:cNvPr id="419" name="Shape 419"/>
          <p:cNvSpPr txBox="1"/>
          <p:nvPr>
            <p:ph type="title"/>
          </p:nvPr>
        </p:nvSpPr>
        <p:spPr>
          <a:xfrm>
            <a:off x="152625" y="0"/>
            <a:ext cx="3744300" cy="5143499"/>
          </a:xfrm>
          <a:prstGeom prst="rect">
            <a:avLst/>
          </a:prstGeom>
        </p:spPr>
        <p:txBody>
          <a:bodyPr anchorCtr="0" anchor="ctr" bIns="91425" lIns="91425" rIns="91425" tIns="91425">
            <a:noAutofit/>
          </a:bodyPr>
          <a:lstStyle/>
          <a:p>
            <a:pPr lvl="0" rtl="0">
              <a:spcBef>
                <a:spcPts val="0"/>
              </a:spcBef>
              <a:buNone/>
            </a:pPr>
            <a:r>
              <a:rPr lang="en"/>
              <a:t>Comparing toolchains.</a:t>
            </a:r>
          </a:p>
        </p:txBody>
      </p:sp>
      <p:sp>
        <p:nvSpPr>
          <p:cNvPr id="420" name="Shape 420"/>
          <p:cNvSpPr txBox="1"/>
          <p:nvPr>
            <p:ph idx="1" type="body"/>
          </p:nvPr>
        </p:nvSpPr>
        <p:spPr>
          <a:xfrm>
            <a:off x="4249200" y="82175"/>
            <a:ext cx="4992899" cy="5061300"/>
          </a:xfrm>
          <a:prstGeom prst="rect">
            <a:avLst/>
          </a:prstGeom>
        </p:spPr>
        <p:txBody>
          <a:bodyPr anchorCtr="0" anchor="t" bIns="91425" lIns="91425" rIns="91425" tIns="91425">
            <a:noAutofit/>
          </a:bodyPr>
          <a:lstStyle/>
          <a:p>
            <a:pPr lvl="0" rtl="0">
              <a:spcBef>
                <a:spcPts val="0"/>
              </a:spcBef>
              <a:buClr>
                <a:schemeClr val="dk1"/>
              </a:buClr>
              <a:buSzPct val="55000"/>
              <a:buFont typeface="Arial"/>
              <a:buNone/>
            </a:pPr>
            <a:r>
              <a:rPr lang="en">
                <a:solidFill>
                  <a:schemeClr val="lt1"/>
                </a:solidFill>
              </a:rPr>
              <a:t>if (</a:t>
            </a:r>
            <a:r>
              <a:rPr lang="en">
                <a:solidFill>
                  <a:srgbClr val="FF9900"/>
                </a:solidFill>
              </a:rPr>
              <a:t>current_toolchain</a:t>
            </a:r>
            <a:r>
              <a:rPr lang="en">
                <a:solidFill>
                  <a:schemeClr val="lt1"/>
                </a:solidFill>
              </a:rPr>
              <a:t> ==</a:t>
            </a:r>
          </a:p>
          <a:p>
            <a:pPr lvl="0" rtl="0">
              <a:spcBef>
                <a:spcPts val="0"/>
              </a:spcBef>
              <a:buClr>
                <a:schemeClr val="dk1"/>
              </a:buClr>
              <a:buSzPct val="55000"/>
              <a:buFont typeface="Arial"/>
              <a:buNone/>
            </a:pPr>
            <a:r>
              <a:rPr lang="en">
                <a:solidFill>
                  <a:schemeClr val="lt1"/>
                </a:solidFill>
              </a:rPr>
              <a:t>    </a:t>
            </a:r>
            <a:r>
              <a:rPr lang="en">
                <a:solidFill>
                  <a:srgbClr val="FF9900"/>
                </a:solidFill>
              </a:rPr>
              <a:t>host_toolchain</a:t>
            </a:r>
            <a:r>
              <a:rPr lang="en">
                <a:solidFill>
                  <a:schemeClr val="lt1"/>
                </a:solidFill>
              </a:rPr>
              <a:t>) {</a:t>
            </a:r>
          </a:p>
          <a:p>
            <a:pPr lvl="0" rtl="0">
              <a:spcBef>
                <a:spcPts val="0"/>
              </a:spcBef>
              <a:buClr>
                <a:schemeClr val="dk1"/>
              </a:buClr>
              <a:buSzPct val="55000"/>
              <a:buFont typeface="Arial"/>
              <a:buNone/>
            </a:pPr>
            <a:r>
              <a:rPr lang="en">
                <a:solidFill>
                  <a:schemeClr val="lt1"/>
                </a:solidFill>
              </a:rPr>
              <a:t>  executable(“proto_compiler”) {</a:t>
            </a:r>
          </a:p>
          <a:p>
            <a:pPr lvl="0" rtl="0">
              <a:spcBef>
                <a:spcPts val="0"/>
              </a:spcBef>
              <a:buClr>
                <a:schemeClr val="dk1"/>
              </a:buClr>
              <a:buSzPct val="55000"/>
              <a:buFont typeface="Arial"/>
              <a:buNone/>
            </a:pPr>
            <a:r>
              <a:rPr lang="en">
                <a:solidFill>
                  <a:schemeClr val="lt1"/>
                </a:solidFill>
              </a:rPr>
              <a:t>    …</a:t>
            </a:r>
          </a:p>
          <a:p>
            <a:pPr lvl="0" rtl="0">
              <a:spcBef>
                <a:spcPts val="0"/>
              </a:spcBef>
              <a:buClr>
                <a:schemeClr val="dk1"/>
              </a:buClr>
              <a:buSzPct val="55000"/>
              <a:buFont typeface="Arial"/>
              <a:buNone/>
            </a:pPr>
            <a:r>
              <a:rPr lang="en">
                <a:solidFill>
                  <a:schemeClr val="lt1"/>
                </a:solidFill>
              </a:rPr>
              <a:t>  }</a:t>
            </a:r>
          </a:p>
          <a:p>
            <a:pPr lvl="0" rtl="0">
              <a:spcBef>
                <a:spcPts val="0"/>
              </a:spcBef>
              <a:buClr>
                <a:schemeClr val="dk1"/>
              </a:buClr>
              <a:buSzPct val="55000"/>
              <a:buFont typeface="Arial"/>
              <a:buNone/>
            </a:pPr>
            <a:r>
              <a:rPr lang="en">
                <a:solidFill>
                  <a:schemeClr val="lt1"/>
                </a:solidFill>
              </a:rPr>
              <a: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152625" y="0"/>
            <a:ext cx="3744300" cy="5143499"/>
          </a:xfrm>
          <a:prstGeom prst="rect">
            <a:avLst/>
          </a:prstGeom>
        </p:spPr>
        <p:txBody>
          <a:bodyPr anchorCtr="0" anchor="ctr" bIns="91425" lIns="91425" rIns="91425" tIns="91425">
            <a:noAutofit/>
          </a:bodyPr>
          <a:lstStyle/>
          <a:p>
            <a:pPr lvl="0">
              <a:spcBef>
                <a:spcPts val="0"/>
              </a:spcBef>
              <a:buNone/>
            </a:pPr>
            <a:r>
              <a:rPr lang="en"/>
              <a:t>Dependencies</a:t>
            </a:r>
          </a:p>
        </p:txBody>
      </p:sp>
      <p:sp>
        <p:nvSpPr>
          <p:cNvPr id="107" name="Shape 107"/>
          <p:cNvSpPr txBox="1"/>
          <p:nvPr>
            <p:ph idx="1" type="body"/>
          </p:nvPr>
        </p:nvSpPr>
        <p:spPr>
          <a:xfrm>
            <a:off x="4249200" y="82175"/>
            <a:ext cx="4992899" cy="5061300"/>
          </a:xfrm>
          <a:prstGeom prst="rect">
            <a:avLst/>
          </a:prstGeom>
        </p:spPr>
        <p:txBody>
          <a:bodyPr anchorCtr="0" anchor="t" bIns="91425" lIns="91425" rIns="91425" tIns="91425">
            <a:noAutofit/>
          </a:bodyPr>
          <a:lstStyle/>
          <a:p>
            <a:pPr lvl="0" rtl="0">
              <a:spcBef>
                <a:spcPts val="0"/>
              </a:spcBef>
              <a:buClr>
                <a:schemeClr val="dk1"/>
              </a:buClr>
              <a:buSzPct val="55000"/>
              <a:buFont typeface="Arial"/>
              <a:buNone/>
            </a:pPr>
            <a:r>
              <a:rPr lang="en"/>
              <a:t>static_library(“base”) {</a:t>
            </a:r>
          </a:p>
          <a:p>
            <a:pPr lvl="0" rtl="0">
              <a:spcBef>
                <a:spcPts val="0"/>
              </a:spcBef>
              <a:buClr>
                <a:schemeClr val="dk1"/>
              </a:buClr>
              <a:buSzPct val="55000"/>
              <a:buFont typeface="Arial"/>
              <a:buNone/>
            </a:pPr>
            <a:r>
              <a:rPr lang="en"/>
              <a:t>  sources = [</a:t>
            </a:r>
          </a:p>
          <a:p>
            <a:pPr lvl="0" rtl="0">
              <a:spcBef>
                <a:spcPts val="0"/>
              </a:spcBef>
              <a:buClr>
                <a:schemeClr val="dk1"/>
              </a:buClr>
              <a:buSzPct val="55000"/>
              <a:buFont typeface="Arial"/>
              <a:buNone/>
            </a:pPr>
            <a:r>
              <a:rPr lang="en"/>
              <a:t>    “a.cc”,</a:t>
            </a:r>
          </a:p>
          <a:p>
            <a:pPr lvl="0" rtl="0">
              <a:spcBef>
                <a:spcPts val="0"/>
              </a:spcBef>
              <a:buClr>
                <a:schemeClr val="dk1"/>
              </a:buClr>
              <a:buSzPct val="55000"/>
              <a:buFont typeface="Arial"/>
              <a:buNone/>
            </a:pPr>
            <a:r>
              <a:rPr lang="en"/>
              <a:t>    “b.cc”,</a:t>
            </a:r>
          </a:p>
          <a:p>
            <a:pPr lvl="0" rtl="0">
              <a:spcBef>
                <a:spcPts val="0"/>
              </a:spcBef>
              <a:buNone/>
            </a:pPr>
            <a:r>
              <a:rPr lang="en"/>
              <a:t>  ]</a:t>
            </a:r>
          </a:p>
          <a:p>
            <a:pPr lvl="0" rtl="0">
              <a:spcBef>
                <a:spcPts val="0"/>
              </a:spcBef>
              <a:buNone/>
            </a:pPr>
            <a:r>
              <a:t/>
            </a:r>
            <a:endParaRPr/>
          </a:p>
          <a:p>
            <a:pPr lvl="0" rtl="0">
              <a:spcBef>
                <a:spcPts val="0"/>
              </a:spcBef>
              <a:buNone/>
            </a:pPr>
            <a:r>
              <a:rPr lang="en">
                <a:solidFill>
                  <a:srgbClr val="FF9900"/>
                </a:solidFill>
              </a:rPr>
              <a:t>  deps = [</a:t>
            </a:r>
          </a:p>
          <a:p>
            <a:pPr lvl="0" rtl="0">
              <a:spcBef>
                <a:spcPts val="0"/>
              </a:spcBef>
              <a:buNone/>
            </a:pPr>
            <a:r>
              <a:rPr lang="en">
                <a:solidFill>
                  <a:srgbClr val="FF9900"/>
                </a:solidFill>
              </a:rPr>
              <a:t>    “//fancypants”,</a:t>
            </a:r>
          </a:p>
          <a:p>
            <a:pPr lvl="0" rtl="0">
              <a:spcBef>
                <a:spcPts val="0"/>
              </a:spcBef>
              <a:buNone/>
            </a:pPr>
            <a:r>
              <a:rPr lang="en">
                <a:solidFill>
                  <a:srgbClr val="FF9900"/>
                </a:solidFill>
              </a:rPr>
              <a:t>    “//foo/bar:baz”,</a:t>
            </a:r>
          </a:p>
          <a:p>
            <a:pPr lvl="0" rtl="0">
              <a:spcBef>
                <a:spcPts val="0"/>
              </a:spcBef>
              <a:buClr>
                <a:schemeClr val="dk1"/>
              </a:buClr>
              <a:buSzPct val="55000"/>
              <a:buFont typeface="Arial"/>
              <a:buNone/>
            </a:pPr>
            <a:r>
              <a:rPr lang="en">
                <a:solidFill>
                  <a:srgbClr val="FF9900"/>
                </a:solidFill>
              </a:rPr>
              <a:t>  ]</a:t>
            </a:r>
          </a:p>
          <a:p>
            <a:pPr lvl="0">
              <a:spcBef>
                <a:spcPts val="0"/>
              </a:spcBef>
              <a:buNone/>
            </a:pPr>
            <a:r>
              <a:rPr lang="en"/>
              <a:t>}</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4" name="Shape 424"/>
        <p:cNvGrpSpPr/>
        <p:nvPr/>
      </p:nvGrpSpPr>
      <p:grpSpPr>
        <a:xfrm>
          <a:off x="0" y="0"/>
          <a:ext cx="0" cy="0"/>
          <a:chOff x="0" y="0"/>
          <a:chExt cx="0" cy="0"/>
        </a:xfrm>
      </p:grpSpPr>
      <p:sp>
        <p:nvSpPr>
          <p:cNvPr id="425" name="Shape 425"/>
          <p:cNvSpPr txBox="1"/>
          <p:nvPr>
            <p:ph type="title"/>
          </p:nvPr>
        </p:nvSpPr>
        <p:spPr>
          <a:xfrm>
            <a:off x="311700" y="160250"/>
            <a:ext cx="8520600" cy="841800"/>
          </a:xfrm>
          <a:prstGeom prst="rect">
            <a:avLst/>
          </a:prstGeom>
        </p:spPr>
        <p:txBody>
          <a:bodyPr anchorCtr="0" anchor="ctr" bIns="91425" lIns="91425" rIns="91425" tIns="91425">
            <a:noAutofit/>
          </a:bodyPr>
          <a:lstStyle/>
          <a:p>
            <a:pPr lvl="0">
              <a:spcBef>
                <a:spcPts val="0"/>
              </a:spcBef>
              <a:buNone/>
            </a:pPr>
            <a:r>
              <a:rPr lang="en"/>
              <a:t>Other things that exist</a:t>
            </a:r>
          </a:p>
        </p:txBody>
      </p:sp>
      <p:sp>
        <p:nvSpPr>
          <p:cNvPr id="426" name="Shape 426"/>
          <p:cNvSpPr txBox="1"/>
          <p:nvPr>
            <p:ph idx="1" type="body"/>
          </p:nvPr>
        </p:nvSpPr>
        <p:spPr>
          <a:xfrm>
            <a:off x="311700" y="1296150"/>
            <a:ext cx="8709600" cy="36486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Generate Visual Studio &amp; Eclipse projects</a:t>
            </a:r>
            <a:br>
              <a:rPr lang="en">
                <a:solidFill>
                  <a:srgbClr val="000000"/>
                </a:solidFill>
              </a:rPr>
            </a:br>
            <a:r>
              <a:rPr b="0" lang="en">
                <a:solidFill>
                  <a:srgbClr val="000000"/>
                </a:solidFill>
              </a:rPr>
              <a:t>→ see “gn help gen”</a:t>
            </a:r>
          </a:p>
          <a:p>
            <a:pPr lvl="0" rtl="0">
              <a:spcBef>
                <a:spcPts val="0"/>
              </a:spcBef>
              <a:buNone/>
            </a:pPr>
            <a:r>
              <a:t/>
            </a:r>
            <a:endParaRPr b="0">
              <a:solidFill>
                <a:srgbClr val="000000"/>
              </a:solidFill>
            </a:endParaRPr>
          </a:p>
          <a:p>
            <a:pPr indent="-228600" lvl="0" marL="457200" rtl="0">
              <a:spcBef>
                <a:spcPts val="0"/>
              </a:spcBef>
              <a:buClr>
                <a:srgbClr val="000000"/>
              </a:buClr>
            </a:pPr>
            <a:r>
              <a:rPr lang="en">
                <a:solidFill>
                  <a:srgbClr val="000000"/>
                </a:solidFill>
              </a:rPr>
              <a:t>Mailing list:</a:t>
            </a:r>
            <a:r>
              <a:rPr b="0" lang="en">
                <a:solidFill>
                  <a:srgbClr val="000000"/>
                </a:solidFill>
              </a:rPr>
              <a:t> gn-dev@chromium.org</a:t>
            </a:r>
            <a:br>
              <a:rPr b="0" lang="en">
                <a:solidFill>
                  <a:srgbClr val="000000"/>
                </a:solidFill>
              </a:rPr>
            </a:br>
            <a:r>
              <a:rPr b="0" lang="en">
                <a:solidFill>
                  <a:srgbClr val="000000"/>
                </a:solidFill>
              </a:rPr>
              <a:t>→ low traffic!</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0" name="Shape 430"/>
        <p:cNvGrpSpPr/>
        <p:nvPr/>
      </p:nvGrpSpPr>
      <p:grpSpPr>
        <a:xfrm>
          <a:off x="0" y="0"/>
          <a:ext cx="0" cy="0"/>
          <a:chOff x="0" y="0"/>
          <a:chExt cx="0" cy="0"/>
        </a:xfrm>
      </p:grpSpPr>
      <p:sp>
        <p:nvSpPr>
          <p:cNvPr id="431" name="Shape 431"/>
          <p:cNvSpPr txBox="1"/>
          <p:nvPr>
            <p:ph type="title"/>
          </p:nvPr>
        </p:nvSpPr>
        <p:spPr>
          <a:xfrm>
            <a:off x="311700" y="160250"/>
            <a:ext cx="8520600" cy="841800"/>
          </a:xfrm>
          <a:prstGeom prst="rect">
            <a:avLst/>
          </a:prstGeom>
        </p:spPr>
        <p:txBody>
          <a:bodyPr anchorCtr="0" anchor="ctr" bIns="91425" lIns="91425" rIns="91425" tIns="91425">
            <a:noAutofit/>
          </a:bodyPr>
          <a:lstStyle/>
          <a:p>
            <a:pPr lvl="0">
              <a:spcBef>
                <a:spcPts val="0"/>
              </a:spcBef>
              <a:buNone/>
            </a:pPr>
            <a:r>
              <a:rPr lang="en"/>
              <a:t>Current status</a:t>
            </a:r>
          </a:p>
        </p:txBody>
      </p:sp>
      <p:sp>
        <p:nvSpPr>
          <p:cNvPr id="432" name="Shape 432"/>
          <p:cNvSpPr txBox="1"/>
          <p:nvPr>
            <p:ph idx="1" type="body"/>
          </p:nvPr>
        </p:nvSpPr>
        <p:spPr>
          <a:xfrm>
            <a:off x="311700" y="1296150"/>
            <a:ext cx="8709600" cy="36486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Linux and Android:</a:t>
            </a:r>
            <a:r>
              <a:rPr b="0" lang="en">
                <a:solidFill>
                  <a:srgbClr val="000000"/>
                </a:solidFill>
              </a:rPr>
              <a:t> 99% done (bots)</a:t>
            </a:r>
          </a:p>
          <a:p>
            <a:pPr lvl="0" rtl="0">
              <a:spcBef>
                <a:spcPts val="0"/>
              </a:spcBef>
              <a:buNone/>
            </a:pPr>
            <a:r>
              <a:t/>
            </a:r>
            <a:endParaRPr b="0" sz="900">
              <a:solidFill>
                <a:srgbClr val="000000"/>
              </a:solidFill>
            </a:endParaRPr>
          </a:p>
          <a:p>
            <a:pPr indent="-228600" lvl="0" marL="457200" rtl="0">
              <a:spcBef>
                <a:spcPts val="0"/>
              </a:spcBef>
              <a:buClr>
                <a:srgbClr val="000000"/>
              </a:buClr>
            </a:pPr>
            <a:r>
              <a:rPr lang="en">
                <a:solidFill>
                  <a:srgbClr val="000000"/>
                </a:solidFill>
              </a:rPr>
              <a:t>Windows:</a:t>
            </a:r>
            <a:r>
              <a:rPr b="0" lang="en">
                <a:solidFill>
                  <a:srgbClr val="000000"/>
                </a:solidFill>
              </a:rPr>
              <a:t> 95% done (bots &amp; verification)</a:t>
            </a:r>
          </a:p>
          <a:p>
            <a:pPr lvl="0" rtl="0">
              <a:spcBef>
                <a:spcPts val="0"/>
              </a:spcBef>
              <a:buNone/>
            </a:pPr>
            <a:r>
              <a:t/>
            </a:r>
            <a:endParaRPr b="0" sz="800">
              <a:solidFill>
                <a:srgbClr val="000000"/>
              </a:solidFill>
            </a:endParaRPr>
          </a:p>
          <a:p>
            <a:pPr indent="-228600" lvl="0" marL="457200" rtl="0">
              <a:spcBef>
                <a:spcPts val="0"/>
              </a:spcBef>
              <a:buClr>
                <a:srgbClr val="000000"/>
              </a:buClr>
            </a:pPr>
            <a:r>
              <a:rPr lang="en">
                <a:solidFill>
                  <a:srgbClr val="000000"/>
                </a:solidFill>
              </a:rPr>
              <a:t>ChromeOS:</a:t>
            </a:r>
            <a:r>
              <a:rPr b="0" lang="en">
                <a:solidFill>
                  <a:srgbClr val="000000"/>
                </a:solidFill>
              </a:rPr>
              <a:t> 90% done (infra for ebuild)</a:t>
            </a:r>
          </a:p>
          <a:p>
            <a:pPr lvl="0" rtl="0">
              <a:spcBef>
                <a:spcPts val="0"/>
              </a:spcBef>
              <a:buNone/>
            </a:pPr>
            <a:r>
              <a:t/>
            </a:r>
            <a:endParaRPr b="0" sz="800">
              <a:solidFill>
                <a:srgbClr val="000000"/>
              </a:solidFill>
            </a:endParaRPr>
          </a:p>
          <a:p>
            <a:pPr indent="-228600" lvl="0" marL="457200" rtl="0">
              <a:spcBef>
                <a:spcPts val="0"/>
              </a:spcBef>
              <a:buClr>
                <a:srgbClr val="000000"/>
              </a:buClr>
            </a:pPr>
            <a:r>
              <a:rPr lang="en">
                <a:solidFill>
                  <a:srgbClr val="000000"/>
                </a:solidFill>
              </a:rPr>
              <a:t>iOS and Mac:</a:t>
            </a:r>
            <a:r>
              <a:rPr b="0" lang="en">
                <a:solidFill>
                  <a:srgbClr val="000000"/>
                </a:solidFill>
              </a:rPr>
              <a:t> Please help!</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6" name="Shape 436"/>
        <p:cNvGrpSpPr/>
        <p:nvPr/>
      </p:nvGrpSpPr>
      <p:grpSpPr>
        <a:xfrm>
          <a:off x="0" y="0"/>
          <a:ext cx="0" cy="0"/>
          <a:chOff x="0" y="0"/>
          <a:chExt cx="0" cy="0"/>
        </a:xfrm>
      </p:grpSpPr>
      <p:sp>
        <p:nvSpPr>
          <p:cNvPr id="437" name="Shape 437"/>
          <p:cNvSpPr txBox="1"/>
          <p:nvPr>
            <p:ph type="title"/>
          </p:nvPr>
        </p:nvSpPr>
        <p:spPr>
          <a:xfrm>
            <a:off x="311700" y="160250"/>
            <a:ext cx="8520600" cy="841800"/>
          </a:xfrm>
          <a:prstGeom prst="rect">
            <a:avLst/>
          </a:prstGeom>
        </p:spPr>
        <p:txBody>
          <a:bodyPr anchorCtr="0" anchor="ctr" bIns="91425" lIns="91425" rIns="91425" tIns="91425">
            <a:noAutofit/>
          </a:bodyPr>
          <a:lstStyle/>
          <a:p>
            <a:pPr lvl="0">
              <a:spcBef>
                <a:spcPts val="0"/>
              </a:spcBef>
              <a:buNone/>
            </a:pPr>
            <a:r>
              <a:rPr lang="en"/>
              <a:t>Please help!</a:t>
            </a:r>
          </a:p>
        </p:txBody>
      </p:sp>
      <p:sp>
        <p:nvSpPr>
          <p:cNvPr id="438" name="Shape 438"/>
          <p:cNvSpPr txBox="1"/>
          <p:nvPr>
            <p:ph idx="1" type="body"/>
          </p:nvPr>
        </p:nvSpPr>
        <p:spPr>
          <a:xfrm>
            <a:off x="311700" y="1296150"/>
            <a:ext cx="8709600" cy="36486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Convert bots from GYP to GN.</a:t>
            </a:r>
          </a:p>
          <a:p>
            <a:pPr indent="-228600" lvl="0" marL="457200" rtl="0">
              <a:spcBef>
                <a:spcPts val="0"/>
              </a:spcBef>
              <a:buClr>
                <a:srgbClr val="000000"/>
              </a:buClr>
            </a:pPr>
            <a:r>
              <a:rPr lang="en">
                <a:solidFill>
                  <a:srgbClr val="000000"/>
                </a:solidFill>
              </a:rPr>
              <a:t>Port Mac and iOS targets.</a:t>
            </a:r>
          </a:p>
          <a:p>
            <a:pPr indent="-228600" lvl="0" marL="457200" rtl="0">
              <a:spcBef>
                <a:spcPts val="0"/>
              </a:spcBef>
              <a:buClr>
                <a:srgbClr val="000000"/>
              </a:buClr>
            </a:pPr>
            <a:r>
              <a:rPr lang="en">
                <a:solidFill>
                  <a:srgbClr val="000000"/>
                </a:solidFill>
              </a:rPr>
              <a:t>XCode integration.</a:t>
            </a:r>
          </a:p>
          <a:p>
            <a:pPr indent="-228600" lvl="0" marL="457200" rtl="0">
              <a:spcBef>
                <a:spcPts val="0"/>
              </a:spcBef>
              <a:buClr>
                <a:srgbClr val="000000"/>
              </a:buClr>
            </a:pPr>
            <a:r>
              <a:rPr lang="en">
                <a:solidFill>
                  <a:srgbClr val="000000"/>
                </a:solidFill>
              </a:rPr>
              <a:t>ChromeOS: cros_sdk / ebuild / simplechrome builds.</a:t>
            </a:r>
          </a:p>
          <a:p>
            <a:pPr indent="-228600" lvl="0" marL="457200" rtl="0">
              <a:spcBef>
                <a:spcPts val="0"/>
              </a:spcBef>
              <a:buClr>
                <a:srgbClr val="000000"/>
              </a:buClr>
            </a:pPr>
            <a:r>
              <a:rPr lang="en">
                <a:solidFill>
                  <a:srgbClr val="000000"/>
                </a:solidFill>
              </a:rPr>
              <a:t>Make sure your stuff is in “gn check”</a:t>
            </a:r>
          </a:p>
          <a:p>
            <a:pPr indent="-228600" lvl="0" marL="457200" rtl="0">
              <a:spcBef>
                <a:spcPts val="0"/>
              </a:spcBef>
              <a:buClr>
                <a:srgbClr val="000000"/>
              </a:buClr>
            </a:pPr>
            <a:r>
              <a:rPr lang="en">
                <a:solidFill>
                  <a:srgbClr val="000000"/>
                </a:solidFill>
              </a:rPr>
              <a:t>Use it every day.</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2" name="Shape 442"/>
        <p:cNvGrpSpPr/>
        <p:nvPr/>
      </p:nvGrpSpPr>
      <p:grpSpPr>
        <a:xfrm>
          <a:off x="0" y="0"/>
          <a:ext cx="0" cy="0"/>
          <a:chOff x="0" y="0"/>
          <a:chExt cx="0" cy="0"/>
        </a:xfrm>
      </p:grpSpPr>
      <p:sp>
        <p:nvSpPr>
          <p:cNvPr id="443" name="Shape 443"/>
          <p:cNvSpPr txBox="1"/>
          <p:nvPr/>
        </p:nvSpPr>
        <p:spPr>
          <a:xfrm>
            <a:off x="0" y="0"/>
            <a:ext cx="9144000" cy="5143499"/>
          </a:xfrm>
          <a:prstGeom prst="rect">
            <a:avLst/>
          </a:prstGeom>
          <a:noFill/>
          <a:ln>
            <a:noFill/>
          </a:ln>
        </p:spPr>
        <p:txBody>
          <a:bodyPr anchorCtr="0" anchor="ctr" bIns="91425" lIns="91425" rIns="91425" tIns="91425">
            <a:noAutofit/>
          </a:bodyPr>
          <a:lstStyle/>
          <a:p>
            <a:pPr lvl="0" algn="ctr">
              <a:spcBef>
                <a:spcPts val="0"/>
              </a:spcBef>
              <a:buNone/>
            </a:pPr>
            <a:r>
              <a:rPr b="1" lang="en" sz="2000">
                <a:latin typeface="Droid Sans"/>
                <a:ea typeface="Droid Sans"/>
                <a:cs typeface="Droid Sans"/>
                <a:sym typeface="Droid Sans"/>
              </a:rPr>
              <a:t>fin.</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7" name="Shape 447"/>
        <p:cNvGrpSpPr/>
        <p:nvPr/>
      </p:nvGrpSpPr>
      <p:grpSpPr>
        <a:xfrm>
          <a:off x="0" y="0"/>
          <a:ext cx="0" cy="0"/>
          <a:chOff x="0" y="0"/>
          <a:chExt cx="0" cy="0"/>
        </a:xfrm>
      </p:grpSpPr>
      <p:sp>
        <p:nvSpPr>
          <p:cNvPr id="448" name="Shape 448"/>
          <p:cNvSpPr txBox="1"/>
          <p:nvPr>
            <p:ph type="title"/>
          </p:nvPr>
        </p:nvSpPr>
        <p:spPr>
          <a:xfrm>
            <a:off x="311700" y="160250"/>
            <a:ext cx="8520600" cy="841800"/>
          </a:xfrm>
          <a:prstGeom prst="rect">
            <a:avLst/>
          </a:prstGeom>
        </p:spPr>
        <p:txBody>
          <a:bodyPr anchorCtr="0" anchor="ctr" bIns="91425" lIns="91425" rIns="91425" tIns="91425">
            <a:noAutofit/>
          </a:bodyPr>
          <a:lstStyle/>
          <a:p>
            <a:pPr lvl="0">
              <a:spcBef>
                <a:spcPts val="0"/>
              </a:spcBef>
              <a:buNone/>
            </a:pPr>
            <a:r>
              <a:rPr lang="en"/>
              <a:t>Bonus advanced content</a:t>
            </a:r>
          </a:p>
        </p:txBody>
      </p:sp>
      <p:sp>
        <p:nvSpPr>
          <p:cNvPr id="449" name="Shape 449"/>
          <p:cNvSpPr txBox="1"/>
          <p:nvPr>
            <p:ph idx="1" type="body"/>
          </p:nvPr>
        </p:nvSpPr>
        <p:spPr>
          <a:xfrm>
            <a:off x="311700" y="1296150"/>
            <a:ext cx="8709600" cy="36486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3" name="Shape 453"/>
        <p:cNvGrpSpPr/>
        <p:nvPr/>
      </p:nvGrpSpPr>
      <p:grpSpPr>
        <a:xfrm>
          <a:off x="0" y="0"/>
          <a:ext cx="0" cy="0"/>
          <a:chOff x="0" y="0"/>
          <a:chExt cx="0" cy="0"/>
        </a:xfrm>
      </p:grpSpPr>
      <p:sp>
        <p:nvSpPr>
          <p:cNvPr id="454" name="Shape 454"/>
          <p:cNvSpPr txBox="1"/>
          <p:nvPr>
            <p:ph idx="1" type="body"/>
          </p:nvPr>
        </p:nvSpPr>
        <p:spPr>
          <a:xfrm>
            <a:off x="4249200" y="82175"/>
            <a:ext cx="4992899" cy="5061300"/>
          </a:xfrm>
          <a:prstGeom prst="rect">
            <a:avLst/>
          </a:prstGeom>
        </p:spPr>
        <p:txBody>
          <a:bodyPr anchorCtr="0" anchor="t" bIns="91425" lIns="91425" rIns="91425" tIns="91425">
            <a:noAutofit/>
          </a:bodyPr>
          <a:lstStyle/>
          <a:p>
            <a:pPr lvl="0" rtl="0">
              <a:spcBef>
                <a:spcPts val="0"/>
              </a:spcBef>
              <a:buNone/>
            </a:pPr>
            <a:r>
              <a:rPr lang="en"/>
              <a:t>template(“grit”) {</a:t>
            </a:r>
          </a:p>
          <a:p>
            <a:pPr lvl="0" rtl="0">
              <a:spcBef>
                <a:spcPts val="0"/>
              </a:spcBef>
              <a:buNone/>
            </a:pPr>
            <a:r>
              <a:rPr lang="en"/>
              <a:t>  action(</a:t>
            </a:r>
            <a:r>
              <a:rPr lang="en">
                <a:solidFill>
                  <a:srgbClr val="FF9900"/>
                </a:solidFill>
              </a:rPr>
              <a:t>target_name</a:t>
            </a:r>
            <a:r>
              <a:rPr lang="en"/>
              <a:t>) {</a:t>
            </a:r>
          </a:p>
          <a:p>
            <a:pPr lvl="0" rtl="0">
              <a:spcBef>
                <a:spcPts val="0"/>
              </a:spcBef>
              <a:buNone/>
            </a:pPr>
            <a:r>
              <a:rPr lang="en"/>
              <a:t>    script = “//tools/grit.py”</a:t>
            </a:r>
          </a:p>
          <a:p>
            <a:pPr lvl="0" rtl="0">
              <a:spcBef>
                <a:spcPts val="0"/>
              </a:spcBef>
              <a:buNone/>
            </a:pPr>
            <a:r>
              <a:rPr lang="en"/>
              <a:t>    sources = [ </a:t>
            </a:r>
            <a:r>
              <a:rPr lang="en">
                <a:solidFill>
                  <a:srgbClr val="FF9900"/>
                </a:solidFill>
              </a:rPr>
              <a:t>invoker.</a:t>
            </a:r>
            <a:r>
              <a:rPr lang="en"/>
              <a:t>source ]</a:t>
            </a:r>
          </a:p>
          <a:p>
            <a:pPr lvl="0" rtl="0">
              <a:spcBef>
                <a:spcPts val="0"/>
              </a:spcBef>
              <a:buNone/>
            </a:pPr>
            <a:r>
              <a:rPr lang="en"/>
              <a:t>    ...</a:t>
            </a:r>
          </a:p>
          <a:p>
            <a:pPr lvl="0" rtl="0">
              <a:spcBef>
                <a:spcPts val="0"/>
              </a:spcBef>
              <a:buNone/>
            </a:pPr>
            <a:r>
              <a:rPr lang="en"/>
              <a:t>  }</a:t>
            </a:r>
          </a:p>
          <a:p>
            <a:pPr lvl="0" rtl="0">
              <a:spcBef>
                <a:spcPts val="0"/>
              </a:spcBef>
              <a:buNone/>
            </a:pPr>
            <a:r>
              <a:rPr lang="en"/>
              <a:t>}</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Clr>
                <a:schemeClr val="dk1"/>
              </a:buClr>
              <a:buSzPct val="55000"/>
              <a:buFont typeface="Arial"/>
              <a:buNone/>
            </a:pPr>
            <a:r>
              <a:rPr lang="en">
                <a:solidFill>
                  <a:srgbClr val="FF9900"/>
                </a:solidFill>
              </a:rPr>
              <a:t>grit</a:t>
            </a:r>
            <a:r>
              <a:rPr lang="en">
                <a:solidFill>
                  <a:schemeClr val="lt1"/>
                </a:solidFill>
              </a:rPr>
              <a:t>(“components_strings”) {</a:t>
            </a:r>
          </a:p>
          <a:p>
            <a:pPr lvl="0" rtl="0">
              <a:spcBef>
                <a:spcPts val="0"/>
              </a:spcBef>
              <a:buClr>
                <a:schemeClr val="dk1"/>
              </a:buClr>
              <a:buSzPct val="55000"/>
              <a:buFont typeface="Arial"/>
              <a:buNone/>
            </a:pPr>
            <a:r>
              <a:rPr lang="en">
                <a:solidFill>
                  <a:schemeClr val="lt1"/>
                </a:solidFill>
              </a:rPr>
              <a:t>  source = “components.grd”</a:t>
            </a:r>
          </a:p>
          <a:p>
            <a:pPr lvl="0" rtl="0">
              <a:spcBef>
                <a:spcPts val="0"/>
              </a:spcBef>
              <a:buClr>
                <a:schemeClr val="dk1"/>
              </a:buClr>
              <a:buSzPct val="55000"/>
              <a:buFont typeface="Arial"/>
              <a:buNone/>
            </a:pPr>
            <a:r>
              <a:rPr lang="en">
                <a:solidFill>
                  <a:schemeClr val="lt1"/>
                </a:solidFill>
              </a:rPr>
              <a:t>  outputs = [ … ]</a:t>
            </a:r>
          </a:p>
          <a:p>
            <a:pPr lvl="0">
              <a:spcBef>
                <a:spcPts val="0"/>
              </a:spcBef>
              <a:buClr>
                <a:schemeClr val="dk1"/>
              </a:buClr>
              <a:buSzPct val="55000"/>
              <a:buFont typeface="Arial"/>
              <a:buNone/>
            </a:pPr>
            <a:r>
              <a:rPr lang="en">
                <a:solidFill>
                  <a:schemeClr val="lt1"/>
                </a:solidFill>
              </a:rPr>
              <a:t>}</a:t>
            </a:r>
          </a:p>
        </p:txBody>
      </p:sp>
      <p:sp>
        <p:nvSpPr>
          <p:cNvPr id="455" name="Shape 455"/>
          <p:cNvSpPr/>
          <p:nvPr/>
        </p:nvSpPr>
        <p:spPr>
          <a:xfrm>
            <a:off x="3533625" y="542450"/>
            <a:ext cx="929875" cy="147225"/>
          </a:xfrm>
          <a:custGeom>
            <a:pathLst>
              <a:path extrusionOk="0" h="5889" w="37195">
                <a:moveTo>
                  <a:pt x="0" y="0"/>
                </a:moveTo>
                <a:cubicBezTo>
                  <a:pt x="2634" y="671"/>
                  <a:pt x="9608" y="3047"/>
                  <a:pt x="15808" y="4029"/>
                </a:cubicBezTo>
                <a:cubicBezTo>
                  <a:pt x="22007" y="5010"/>
                  <a:pt x="33630" y="5579"/>
                  <a:pt x="37195" y="5889"/>
                </a:cubicBezTo>
              </a:path>
            </a:pathLst>
          </a:custGeom>
          <a:noFill/>
          <a:ln cap="flat" cmpd="sng" w="38100">
            <a:solidFill>
              <a:srgbClr val="FF9900"/>
            </a:solidFill>
            <a:prstDash val="solid"/>
            <a:round/>
            <a:headEnd len="lg" w="lg" type="none"/>
            <a:tailEnd len="lg" w="lg" type="stealth"/>
          </a:ln>
        </p:spPr>
      </p:sp>
      <p:sp>
        <p:nvSpPr>
          <p:cNvPr id="456" name="Shape 456"/>
          <p:cNvSpPr txBox="1"/>
          <p:nvPr/>
        </p:nvSpPr>
        <p:spPr>
          <a:xfrm>
            <a:off x="31000" y="244325"/>
            <a:ext cx="3494999" cy="1243499"/>
          </a:xfrm>
          <a:prstGeom prst="rect">
            <a:avLst/>
          </a:prstGeom>
          <a:noFill/>
          <a:ln>
            <a:noFill/>
          </a:ln>
        </p:spPr>
        <p:txBody>
          <a:bodyPr anchorCtr="0" anchor="t" bIns="91425" lIns="91425" rIns="91425" tIns="91425">
            <a:noAutofit/>
          </a:bodyPr>
          <a:lstStyle/>
          <a:p>
            <a:pPr lvl="0" rtl="0" algn="r">
              <a:spcBef>
                <a:spcPts val="0"/>
              </a:spcBef>
              <a:buNone/>
            </a:pPr>
            <a:r>
              <a:rPr b="1" lang="en" sz="2400">
                <a:latin typeface="Droid Sans"/>
                <a:ea typeface="Droid Sans"/>
                <a:cs typeface="Droid Sans"/>
                <a:sym typeface="Droid Sans"/>
              </a:rPr>
              <a:t>Magic target_name variable expands to “components_strings”</a:t>
            </a:r>
          </a:p>
          <a:p>
            <a:pPr lvl="0" rtl="0" algn="r">
              <a:spcBef>
                <a:spcPts val="0"/>
              </a:spcBef>
              <a:buNone/>
            </a:pPr>
            <a:r>
              <a:rPr b="1" lang="en" sz="2400">
                <a:latin typeface="Droid Sans"/>
                <a:ea typeface="Droid Sans"/>
                <a:cs typeface="Droid Sans"/>
                <a:sym typeface="Droid Sans"/>
              </a:rPr>
              <a:t>in this example.</a:t>
            </a:r>
          </a:p>
        </p:txBody>
      </p:sp>
      <p:sp>
        <p:nvSpPr>
          <p:cNvPr id="457" name="Shape 457"/>
          <p:cNvSpPr/>
          <p:nvPr/>
        </p:nvSpPr>
        <p:spPr>
          <a:xfrm>
            <a:off x="3704100" y="1596325"/>
            <a:ext cx="3053150" cy="1425850"/>
          </a:xfrm>
          <a:custGeom>
            <a:pathLst>
              <a:path extrusionOk="0" h="57034" w="122126">
                <a:moveTo>
                  <a:pt x="0" y="57034"/>
                </a:moveTo>
                <a:cubicBezTo>
                  <a:pt x="11882" y="55174"/>
                  <a:pt x="50937" y="55380"/>
                  <a:pt x="71292" y="45875"/>
                </a:cubicBezTo>
                <a:cubicBezTo>
                  <a:pt x="91646" y="36369"/>
                  <a:pt x="113653" y="7645"/>
                  <a:pt x="122126" y="0"/>
                </a:cubicBezTo>
              </a:path>
            </a:pathLst>
          </a:custGeom>
          <a:noFill/>
          <a:ln cap="flat" cmpd="sng" w="38100">
            <a:solidFill>
              <a:srgbClr val="FF9900"/>
            </a:solidFill>
            <a:prstDash val="solid"/>
            <a:round/>
            <a:headEnd len="lg" w="lg" type="none"/>
            <a:tailEnd len="lg" w="lg" type="stealth"/>
          </a:ln>
        </p:spPr>
      </p:sp>
      <p:sp>
        <p:nvSpPr>
          <p:cNvPr id="458" name="Shape 458"/>
          <p:cNvSpPr txBox="1"/>
          <p:nvPr/>
        </p:nvSpPr>
        <p:spPr>
          <a:xfrm>
            <a:off x="183400" y="2712206"/>
            <a:ext cx="3494999" cy="1727999"/>
          </a:xfrm>
          <a:prstGeom prst="rect">
            <a:avLst/>
          </a:prstGeom>
          <a:noFill/>
          <a:ln>
            <a:noFill/>
          </a:ln>
        </p:spPr>
        <p:txBody>
          <a:bodyPr anchorCtr="0" anchor="t" bIns="91425" lIns="91425" rIns="91425" tIns="91425">
            <a:noAutofit/>
          </a:bodyPr>
          <a:lstStyle/>
          <a:p>
            <a:pPr lvl="0" rtl="0" algn="r">
              <a:spcBef>
                <a:spcPts val="0"/>
              </a:spcBef>
              <a:buNone/>
            </a:pPr>
            <a:r>
              <a:rPr b="1" lang="en" sz="2400">
                <a:latin typeface="Droid Sans"/>
                <a:ea typeface="Droid Sans"/>
                <a:cs typeface="Droid Sans"/>
                <a:sym typeface="Droid Sans"/>
              </a:rPr>
              <a:t>Access the variables from the caller via “invoker.”</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2" name="Shape 462"/>
        <p:cNvGrpSpPr/>
        <p:nvPr/>
      </p:nvGrpSpPr>
      <p:grpSpPr>
        <a:xfrm>
          <a:off x="0" y="0"/>
          <a:ext cx="0" cy="0"/>
          <a:chOff x="0" y="0"/>
          <a:chExt cx="0" cy="0"/>
        </a:xfrm>
      </p:grpSpPr>
      <p:sp>
        <p:nvSpPr>
          <p:cNvPr id="463" name="Shape 463"/>
          <p:cNvSpPr txBox="1"/>
          <p:nvPr>
            <p:ph type="title"/>
          </p:nvPr>
        </p:nvSpPr>
        <p:spPr>
          <a:xfrm>
            <a:off x="152625" y="0"/>
            <a:ext cx="3744300" cy="5143500"/>
          </a:xfrm>
          <a:prstGeom prst="rect">
            <a:avLst/>
          </a:prstGeom>
        </p:spPr>
        <p:txBody>
          <a:bodyPr anchorCtr="0" anchor="ctr" bIns="91425" lIns="91425" rIns="91425" tIns="91425">
            <a:noAutofit/>
          </a:bodyPr>
          <a:lstStyle/>
          <a:p>
            <a:pPr lvl="0" rtl="0">
              <a:spcBef>
                <a:spcPts val="0"/>
              </a:spcBef>
              <a:buNone/>
            </a:pPr>
            <a:r>
              <a:rPr lang="en"/>
              <a:t>exec_script</a:t>
            </a:r>
            <a:r>
              <a:rPr b="0" lang="en"/>
              <a:t>:</a:t>
            </a:r>
          </a:p>
          <a:p>
            <a:pPr lvl="0">
              <a:spcBef>
                <a:spcPts val="0"/>
              </a:spcBef>
              <a:buNone/>
            </a:pPr>
            <a:r>
              <a:rPr b="0" lang="en"/>
              <a:t>The universal escape hatch.</a:t>
            </a:r>
          </a:p>
        </p:txBody>
      </p:sp>
      <p:sp>
        <p:nvSpPr>
          <p:cNvPr id="464" name="Shape 464"/>
          <p:cNvSpPr txBox="1"/>
          <p:nvPr>
            <p:ph idx="1" type="body"/>
          </p:nvPr>
        </p:nvSpPr>
        <p:spPr>
          <a:xfrm>
            <a:off x="4144525" y="82175"/>
            <a:ext cx="5097600" cy="5061300"/>
          </a:xfrm>
          <a:prstGeom prst="rect">
            <a:avLst/>
          </a:prstGeom>
        </p:spPr>
        <p:txBody>
          <a:bodyPr anchorCtr="0" anchor="t" bIns="91425" lIns="91425" rIns="91425" tIns="91425">
            <a:noAutofit/>
          </a:bodyPr>
          <a:lstStyle/>
          <a:p>
            <a:pPr lvl="0" rtl="0">
              <a:spcBef>
                <a:spcPts val="0"/>
              </a:spcBef>
              <a:buNone/>
            </a:pPr>
            <a:r>
              <a:rPr lang="en">
                <a:solidFill>
                  <a:srgbClr val="FFFFFF"/>
                </a:solidFill>
              </a:rPr>
              <a:t>gypi_values = </a:t>
            </a:r>
            <a:r>
              <a:rPr lang="en">
                <a:solidFill>
                  <a:srgbClr val="FF9900"/>
                </a:solidFill>
              </a:rPr>
              <a:t>exec_script</a:t>
            </a:r>
            <a:r>
              <a:rPr lang="en"/>
              <a:t>(</a:t>
            </a:r>
          </a:p>
          <a:p>
            <a:pPr lvl="0" rtl="0">
              <a:spcBef>
                <a:spcPts val="0"/>
              </a:spcBef>
              <a:buNone/>
            </a:pPr>
            <a:r>
              <a:rPr lang="en" sz="1700"/>
              <a:t>  “//build/gypi_to_gn.py”,</a:t>
            </a:r>
          </a:p>
          <a:p>
            <a:pPr lvl="0" rtl="0">
              <a:spcBef>
                <a:spcPts val="0"/>
              </a:spcBef>
              <a:buNone/>
            </a:pPr>
            <a:r>
              <a:rPr lang="en" sz="1700"/>
              <a:t>  [ rebase_path(“chrome_browser.gypi”) ],</a:t>
            </a:r>
          </a:p>
          <a:p>
            <a:pPr lvl="0" rtl="0">
              <a:spcBef>
                <a:spcPts val="0"/>
              </a:spcBef>
              <a:buNone/>
            </a:pPr>
            <a:r>
              <a:rPr lang="en" sz="1700"/>
              <a:t>  “scope”,</a:t>
            </a:r>
          </a:p>
          <a:p>
            <a:pPr lvl="0">
              <a:spcBef>
                <a:spcPts val="0"/>
              </a:spcBef>
              <a:buNone/>
            </a:pPr>
            <a:r>
              <a:rPr lang="en" sz="1700"/>
              <a:t>  [ “chrome_browser.gypi”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152625" y="0"/>
            <a:ext cx="3744300" cy="5143499"/>
          </a:xfrm>
          <a:prstGeom prst="rect">
            <a:avLst/>
          </a:prstGeom>
        </p:spPr>
        <p:txBody>
          <a:bodyPr anchorCtr="0" anchor="ctr" bIns="91425" lIns="91425" rIns="91425" tIns="91425">
            <a:noAutofit/>
          </a:bodyPr>
          <a:lstStyle/>
          <a:p>
            <a:pPr lvl="0">
              <a:spcBef>
                <a:spcPts val="0"/>
              </a:spcBef>
              <a:buNone/>
            </a:pPr>
            <a:r>
              <a:rPr lang="en"/>
              <a:t>More about labels</a:t>
            </a:r>
          </a:p>
        </p:txBody>
      </p:sp>
      <p:sp>
        <p:nvSpPr>
          <p:cNvPr id="113" name="Shape 113"/>
          <p:cNvSpPr txBox="1"/>
          <p:nvPr>
            <p:ph idx="1" type="body"/>
          </p:nvPr>
        </p:nvSpPr>
        <p:spPr>
          <a:xfrm>
            <a:off x="4249200" y="82175"/>
            <a:ext cx="4992899" cy="5061300"/>
          </a:xfrm>
          <a:prstGeom prst="rect">
            <a:avLst/>
          </a:prstGeom>
        </p:spPr>
        <p:txBody>
          <a:bodyPr anchorCtr="0" anchor="t" bIns="91425" lIns="91425" rIns="91425" tIns="91425">
            <a:noAutofit/>
          </a:bodyPr>
          <a:lstStyle/>
          <a:p>
            <a:pPr lvl="0" rtl="0">
              <a:spcBef>
                <a:spcPts val="0"/>
              </a:spcBef>
              <a:buNone/>
            </a:pPr>
            <a:r>
              <a:rPr lang="en">
                <a:latin typeface="Droid Sans"/>
                <a:ea typeface="Droid Sans"/>
                <a:cs typeface="Droid Sans"/>
                <a:sym typeface="Droid Sans"/>
              </a:rPr>
              <a:t>Full label</a:t>
            </a:r>
          </a:p>
          <a:p>
            <a:pPr lvl="0" rtl="0">
              <a:spcBef>
                <a:spcPts val="0"/>
              </a:spcBef>
              <a:buNone/>
            </a:pPr>
            <a:r>
              <a:rPr lang="en">
                <a:solidFill>
                  <a:srgbClr val="FF9900"/>
                </a:solidFill>
              </a:rPr>
              <a:t>//chrome/browser:version</a:t>
            </a:r>
          </a:p>
          <a:p>
            <a:pPr lvl="0" rtl="0">
              <a:spcBef>
                <a:spcPts val="0"/>
              </a:spcBef>
              <a:buNone/>
            </a:pPr>
            <a:r>
              <a:rPr b="0" i="1" lang="en">
                <a:solidFill>
                  <a:srgbClr val="D9D9D9"/>
                </a:solidFill>
                <a:latin typeface="Droid Sans"/>
                <a:ea typeface="Droid Sans"/>
                <a:cs typeface="Droid Sans"/>
                <a:sym typeface="Droid Sans"/>
              </a:rPr>
              <a:t>→ Looks for “version” in chrome/browser/BUILD.gn</a:t>
            </a:r>
          </a:p>
          <a:p>
            <a:pPr lvl="0" rtl="0">
              <a:spcBef>
                <a:spcPts val="0"/>
              </a:spcBef>
              <a:buNone/>
            </a:pPr>
            <a:r>
              <a:t/>
            </a:r>
            <a:endParaRPr b="0" i="1">
              <a:latin typeface="Droid Sans"/>
              <a:ea typeface="Droid Sans"/>
              <a:cs typeface="Droid Sans"/>
              <a:sym typeface="Droid Sans"/>
            </a:endParaRPr>
          </a:p>
          <a:p>
            <a:pPr lvl="0" rtl="0">
              <a:spcBef>
                <a:spcPts val="0"/>
              </a:spcBef>
              <a:buClr>
                <a:schemeClr val="dk1"/>
              </a:buClr>
              <a:buSzPct val="55000"/>
              <a:buFont typeface="Arial"/>
              <a:buNone/>
            </a:pPr>
            <a:r>
              <a:rPr lang="en">
                <a:solidFill>
                  <a:schemeClr val="lt1"/>
                </a:solidFill>
                <a:latin typeface="Droid Sans"/>
                <a:ea typeface="Droid Sans"/>
                <a:cs typeface="Droid Sans"/>
                <a:sym typeface="Droid Sans"/>
              </a:rPr>
              <a:t>Implicit name</a:t>
            </a:r>
          </a:p>
          <a:p>
            <a:pPr lvl="0" rtl="0">
              <a:spcBef>
                <a:spcPts val="0"/>
              </a:spcBef>
              <a:buClr>
                <a:schemeClr val="dk1"/>
              </a:buClr>
              <a:buSzPct val="55000"/>
              <a:buFont typeface="Arial"/>
              <a:buNone/>
            </a:pPr>
            <a:r>
              <a:rPr lang="en">
                <a:solidFill>
                  <a:srgbClr val="FF9900"/>
                </a:solidFill>
              </a:rPr>
              <a:t>//base</a:t>
            </a:r>
          </a:p>
          <a:p>
            <a:pPr lvl="0" rtl="0">
              <a:spcBef>
                <a:spcPts val="0"/>
              </a:spcBef>
              <a:buNone/>
            </a:pPr>
            <a:r>
              <a:rPr b="0" i="1" lang="en">
                <a:solidFill>
                  <a:srgbClr val="D9D9D9"/>
                </a:solidFill>
                <a:latin typeface="Droid Sans"/>
                <a:ea typeface="Droid Sans"/>
                <a:cs typeface="Droid Sans"/>
                <a:sym typeface="Droid Sans"/>
              </a:rPr>
              <a:t>→ Shorthand for //base:base</a:t>
            </a:r>
          </a:p>
          <a:p>
            <a:pPr lvl="0" rtl="0">
              <a:spcBef>
                <a:spcPts val="0"/>
              </a:spcBef>
              <a:buNone/>
            </a:pPr>
            <a:r>
              <a:rPr b="0" i="1" lang="en">
                <a:solidFill>
                  <a:srgbClr val="D9D9D9"/>
                </a:solidFill>
                <a:latin typeface="Droid Sans"/>
                <a:ea typeface="Droid Sans"/>
                <a:cs typeface="Droid Sans"/>
                <a:sym typeface="Droid Sans"/>
              </a:rPr>
              <a:t>Useful when a folder has a “main thing”.</a:t>
            </a:r>
          </a:p>
          <a:p>
            <a:pPr lvl="0" rtl="0">
              <a:spcBef>
                <a:spcPts val="0"/>
              </a:spcBef>
              <a:buNone/>
            </a:pPr>
            <a:r>
              <a:t/>
            </a:r>
            <a:endParaRPr b="0" i="1">
              <a:solidFill>
                <a:schemeClr val="lt1"/>
              </a:solidFill>
              <a:latin typeface="Droid Sans"/>
              <a:ea typeface="Droid Sans"/>
              <a:cs typeface="Droid Sans"/>
              <a:sym typeface="Droid Sans"/>
            </a:endParaRPr>
          </a:p>
          <a:p>
            <a:pPr lvl="0" rtl="0">
              <a:spcBef>
                <a:spcPts val="0"/>
              </a:spcBef>
              <a:buNone/>
            </a:pPr>
            <a:r>
              <a:rPr lang="en">
                <a:solidFill>
                  <a:schemeClr val="lt1"/>
                </a:solidFill>
                <a:latin typeface="Droid Sans"/>
                <a:ea typeface="Droid Sans"/>
                <a:cs typeface="Droid Sans"/>
                <a:sym typeface="Droid Sans"/>
              </a:rPr>
              <a:t>In current file</a:t>
            </a:r>
          </a:p>
          <a:p>
            <a:pPr lvl="0" rtl="0">
              <a:spcBef>
                <a:spcPts val="0"/>
              </a:spcBef>
              <a:buNone/>
            </a:pPr>
            <a:r>
              <a:rPr lang="en">
                <a:solidFill>
                  <a:srgbClr val="FF9900"/>
                </a:solidFill>
              </a:rPr>
              <a:t>:baz</a:t>
            </a:r>
          </a:p>
          <a:p>
            <a:pPr lvl="0">
              <a:spcBef>
                <a:spcPts val="0"/>
              </a:spcBef>
              <a:buClr>
                <a:schemeClr val="dk1"/>
              </a:buClr>
              <a:buSzPct val="55000"/>
              <a:buFont typeface="Arial"/>
              <a:buNone/>
            </a:pPr>
            <a:r>
              <a:rPr b="0" i="1" lang="en">
                <a:solidFill>
                  <a:srgbClr val="D9D9D9"/>
                </a:solidFill>
                <a:latin typeface="Droid Sans"/>
                <a:ea typeface="Droid Sans"/>
                <a:cs typeface="Droid Sans"/>
                <a:sym typeface="Droid Sans"/>
              </a:rPr>
              <a:t>→ Shorthand for “baz” in current file.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nvSpPr>
        <p:spPr>
          <a:xfrm>
            <a:off x="202000" y="139850"/>
            <a:ext cx="8080500" cy="4871700"/>
          </a:xfrm>
          <a:prstGeom prst="rect">
            <a:avLst/>
          </a:prstGeom>
          <a:noFill/>
          <a:ln>
            <a:noFill/>
          </a:ln>
        </p:spPr>
        <p:txBody>
          <a:bodyPr anchorCtr="0" anchor="t" bIns="91425" lIns="91425" rIns="91425" tIns="91425">
            <a:noAutofit/>
          </a:bodyPr>
          <a:lstStyle/>
          <a:p>
            <a:pPr lvl="0" rtl="0">
              <a:spcBef>
                <a:spcPts val="0"/>
              </a:spcBef>
              <a:buNone/>
            </a:pPr>
            <a:r>
              <a:rPr b="1" lang="en" sz="2000">
                <a:latin typeface="Droid Sans"/>
                <a:ea typeface="Droid Sans"/>
                <a:cs typeface="Droid Sans"/>
                <a:sym typeface="Droid Sans"/>
              </a:rPr>
              <a:t>Built-in target types</a:t>
            </a:r>
          </a:p>
          <a:p>
            <a:pPr indent="-355600" lvl="0" marL="457200" rtl="0">
              <a:spcBef>
                <a:spcPts val="0"/>
              </a:spcBef>
              <a:buSzPct val="100000"/>
              <a:buFont typeface="Droid Sans"/>
              <a:buChar char="●"/>
            </a:pPr>
            <a:r>
              <a:rPr b="1" lang="en" sz="2000">
                <a:latin typeface="Droid Sans"/>
                <a:ea typeface="Droid Sans"/>
                <a:cs typeface="Droid Sans"/>
                <a:sym typeface="Droid Sans"/>
              </a:rPr>
              <a:t>executable</a:t>
            </a:r>
            <a:r>
              <a:rPr lang="en" sz="2000">
                <a:latin typeface="Droid Sans"/>
                <a:ea typeface="Droid Sans"/>
                <a:cs typeface="Droid Sans"/>
                <a:sym typeface="Droid Sans"/>
              </a:rPr>
              <a:t>, </a:t>
            </a:r>
            <a:r>
              <a:rPr b="1" lang="en" sz="2000">
                <a:latin typeface="Droid Sans"/>
                <a:ea typeface="Droid Sans"/>
                <a:cs typeface="Droid Sans"/>
                <a:sym typeface="Droid Sans"/>
              </a:rPr>
              <a:t>shared_library</a:t>
            </a:r>
            <a:r>
              <a:rPr lang="en" sz="2000">
                <a:latin typeface="Droid Sans"/>
                <a:ea typeface="Droid Sans"/>
                <a:cs typeface="Droid Sans"/>
                <a:sym typeface="Droid Sans"/>
              </a:rPr>
              <a:t>, </a:t>
            </a:r>
            <a:r>
              <a:rPr b="1" lang="en" sz="2000">
                <a:latin typeface="Droid Sans"/>
                <a:ea typeface="Droid Sans"/>
                <a:cs typeface="Droid Sans"/>
                <a:sym typeface="Droid Sans"/>
              </a:rPr>
              <a:t>static_library</a:t>
            </a:r>
          </a:p>
          <a:p>
            <a:pPr indent="-355600" lvl="0" marL="457200" rtl="0">
              <a:spcBef>
                <a:spcPts val="0"/>
              </a:spcBef>
              <a:buSzPct val="100000"/>
              <a:buFont typeface="Droid Sans"/>
              <a:buChar char="●"/>
            </a:pPr>
            <a:r>
              <a:rPr b="1" lang="en" sz="2000">
                <a:latin typeface="Droid Sans"/>
                <a:ea typeface="Droid Sans"/>
                <a:cs typeface="Droid Sans"/>
                <a:sym typeface="Droid Sans"/>
              </a:rPr>
              <a:t>loadable_module</a:t>
            </a:r>
            <a:r>
              <a:rPr lang="en" sz="2000">
                <a:latin typeface="Droid Sans"/>
                <a:ea typeface="Droid Sans"/>
                <a:cs typeface="Droid Sans"/>
                <a:sym typeface="Droid Sans"/>
              </a:rPr>
              <a:t>: like a shared library but loaded at runtime</a:t>
            </a:r>
          </a:p>
          <a:p>
            <a:pPr indent="-355600" lvl="0" marL="457200" rtl="0">
              <a:spcBef>
                <a:spcPts val="0"/>
              </a:spcBef>
              <a:buSzPct val="100000"/>
              <a:buFont typeface="Droid Sans"/>
              <a:buChar char="●"/>
            </a:pPr>
            <a:r>
              <a:rPr b="1" lang="en" sz="2000">
                <a:highlight>
                  <a:srgbClr val="F9CB9C"/>
                </a:highlight>
                <a:latin typeface="Droid Sans"/>
                <a:ea typeface="Droid Sans"/>
                <a:cs typeface="Droid Sans"/>
                <a:sym typeface="Droid Sans"/>
              </a:rPr>
              <a:t>source_set</a:t>
            </a:r>
            <a:r>
              <a:rPr lang="en" sz="2000">
                <a:latin typeface="Droid Sans"/>
                <a:ea typeface="Droid Sans"/>
                <a:cs typeface="Droid Sans"/>
                <a:sym typeface="Droid Sans"/>
              </a:rPr>
              <a:t>: compiles source files with no intermediate library</a:t>
            </a:r>
          </a:p>
          <a:p>
            <a:pPr lvl="0" rtl="0">
              <a:spcBef>
                <a:spcPts val="0"/>
              </a:spcBef>
              <a:buNone/>
            </a:pPr>
            <a:r>
              <a:t/>
            </a:r>
            <a:endParaRPr b="1" sz="2000">
              <a:latin typeface="Droid Sans"/>
              <a:ea typeface="Droid Sans"/>
              <a:cs typeface="Droid Sans"/>
              <a:sym typeface="Droid Sans"/>
            </a:endParaRPr>
          </a:p>
          <a:p>
            <a:pPr indent="-355600" lvl="0" marL="457200" rtl="0">
              <a:spcBef>
                <a:spcPts val="0"/>
              </a:spcBef>
              <a:buSzPct val="100000"/>
              <a:buFont typeface="Droid Sans"/>
              <a:buChar char="●"/>
            </a:pPr>
            <a:r>
              <a:rPr b="1" lang="en" sz="2000">
                <a:latin typeface="Droid Sans"/>
                <a:ea typeface="Droid Sans"/>
                <a:cs typeface="Droid Sans"/>
                <a:sym typeface="Droid Sans"/>
              </a:rPr>
              <a:t>group</a:t>
            </a:r>
            <a:r>
              <a:rPr lang="en" sz="2000">
                <a:latin typeface="Droid Sans"/>
                <a:ea typeface="Droid Sans"/>
                <a:cs typeface="Droid Sans"/>
                <a:sym typeface="Droid Sans"/>
              </a:rPr>
              <a:t>: a named group of targets (deps but no sources)</a:t>
            </a:r>
          </a:p>
          <a:p>
            <a:pPr indent="-355600" lvl="0" marL="457200" rtl="0">
              <a:spcBef>
                <a:spcPts val="0"/>
              </a:spcBef>
              <a:buSzPct val="100000"/>
              <a:buFont typeface="Droid Sans"/>
              <a:buChar char="●"/>
            </a:pPr>
            <a:r>
              <a:rPr b="1" lang="en" sz="2000">
                <a:latin typeface="Droid Sans"/>
                <a:ea typeface="Droid Sans"/>
                <a:cs typeface="Droid Sans"/>
                <a:sym typeface="Droid Sans"/>
              </a:rPr>
              <a:t>copy</a:t>
            </a:r>
          </a:p>
          <a:p>
            <a:pPr indent="-355600" lvl="0" marL="457200" rtl="0">
              <a:spcBef>
                <a:spcPts val="0"/>
              </a:spcBef>
              <a:buSzPct val="100000"/>
              <a:buFont typeface="Droid Sans"/>
              <a:buChar char="●"/>
            </a:pPr>
            <a:r>
              <a:rPr b="1" lang="en" sz="2000">
                <a:latin typeface="Droid Sans"/>
                <a:ea typeface="Droid Sans"/>
                <a:cs typeface="Droid Sans"/>
                <a:sym typeface="Droid Sans"/>
              </a:rPr>
              <a:t>action, action</a:t>
            </a:r>
            <a:r>
              <a:rPr b="1" lang="en" sz="900">
                <a:latin typeface="Droid Sans"/>
                <a:ea typeface="Droid Sans"/>
                <a:cs typeface="Droid Sans"/>
                <a:sym typeface="Droid Sans"/>
              </a:rPr>
              <a:t> </a:t>
            </a:r>
            <a:r>
              <a:rPr b="1" lang="en" sz="2000">
                <a:latin typeface="Droid Sans"/>
                <a:ea typeface="Droid Sans"/>
                <a:cs typeface="Droid Sans"/>
                <a:sym typeface="Droid Sans"/>
              </a:rPr>
              <a:t>_foreach</a:t>
            </a:r>
            <a:r>
              <a:rPr lang="en" sz="2000">
                <a:latin typeface="Droid Sans"/>
                <a:ea typeface="Droid Sans"/>
                <a:cs typeface="Droid Sans"/>
                <a:sym typeface="Droid Sans"/>
              </a:rPr>
              <a:t>: run a script</a:t>
            </a:r>
          </a:p>
          <a:p>
            <a:pPr indent="-355600" lvl="0" marL="457200" rtl="0">
              <a:spcBef>
                <a:spcPts val="0"/>
              </a:spcBef>
              <a:buSzPct val="100000"/>
              <a:buFont typeface="Droid Sans"/>
              <a:buChar char="●"/>
            </a:pPr>
            <a:r>
              <a:rPr b="1" lang="en" sz="2000">
                <a:latin typeface="Droid Sans"/>
                <a:ea typeface="Droid Sans"/>
                <a:cs typeface="Droid Sans"/>
                <a:sym typeface="Droid Sans"/>
              </a:rPr>
              <a:t>bundle_data</a:t>
            </a:r>
            <a:r>
              <a:rPr lang="en" sz="2000">
                <a:latin typeface="Droid Sans"/>
                <a:ea typeface="Droid Sans"/>
                <a:cs typeface="Droid Sans"/>
                <a:sym typeface="Droid Sans"/>
              </a:rPr>
              <a:t>, </a:t>
            </a:r>
            <a:r>
              <a:rPr b="1" lang="en" sz="2000">
                <a:latin typeface="Droid Sans"/>
                <a:ea typeface="Droid Sans"/>
                <a:cs typeface="Droid Sans"/>
                <a:sym typeface="Droid Sans"/>
              </a:rPr>
              <a:t>create_bundle</a:t>
            </a:r>
            <a:r>
              <a:rPr lang="en" sz="2000">
                <a:latin typeface="Droid Sans"/>
                <a:ea typeface="Droid Sans"/>
                <a:cs typeface="Droid Sans"/>
                <a:sym typeface="Droid Sans"/>
              </a:rPr>
              <a:t>: Mac &amp; iOS</a:t>
            </a:r>
          </a:p>
          <a:p>
            <a:pPr lvl="0" rtl="0">
              <a:spcBef>
                <a:spcPts val="0"/>
              </a:spcBef>
              <a:buNone/>
            </a:pPr>
            <a:r>
              <a:t/>
            </a:r>
            <a:endParaRPr b="1" sz="2000">
              <a:latin typeface="Droid Sans"/>
              <a:ea typeface="Droid Sans"/>
              <a:cs typeface="Droid Sans"/>
              <a:sym typeface="Droid Sans"/>
            </a:endParaRPr>
          </a:p>
          <a:p>
            <a:pPr lvl="0" rtl="0">
              <a:spcBef>
                <a:spcPts val="0"/>
              </a:spcBef>
              <a:buNone/>
            </a:pPr>
            <a:r>
              <a:rPr b="1" lang="en" sz="2000">
                <a:latin typeface="Droid Sans"/>
                <a:ea typeface="Droid Sans"/>
                <a:cs typeface="Droid Sans"/>
                <a:sym typeface="Droid Sans"/>
              </a:rPr>
              <a:t>Common Chrome-defined ones</a:t>
            </a:r>
          </a:p>
          <a:p>
            <a:pPr indent="-355600" lvl="0" marL="457200" rtl="0">
              <a:spcBef>
                <a:spcPts val="0"/>
              </a:spcBef>
              <a:buSzPct val="100000"/>
              <a:buFont typeface="Droid Sans"/>
              <a:buChar char="●"/>
            </a:pPr>
            <a:r>
              <a:rPr b="1" lang="en" sz="2000">
                <a:latin typeface="Droid Sans"/>
                <a:ea typeface="Droid Sans"/>
                <a:cs typeface="Droid Sans"/>
                <a:sym typeface="Droid Sans"/>
              </a:rPr>
              <a:t>component</a:t>
            </a:r>
            <a:r>
              <a:rPr lang="en" sz="2000">
                <a:latin typeface="Droid Sans"/>
                <a:ea typeface="Droid Sans"/>
                <a:cs typeface="Droid Sans"/>
                <a:sym typeface="Droid Sans"/>
              </a:rPr>
              <a:t>: shared library or source set depending on mode</a:t>
            </a:r>
          </a:p>
          <a:p>
            <a:pPr indent="-355600" lvl="0" marL="457200" rtl="0">
              <a:spcBef>
                <a:spcPts val="0"/>
              </a:spcBef>
              <a:buSzPct val="100000"/>
              <a:buFont typeface="Droid Sans"/>
              <a:buChar char="●"/>
            </a:pPr>
            <a:r>
              <a:rPr b="1" lang="en" sz="2000">
                <a:latin typeface="Droid Sans"/>
                <a:ea typeface="Droid Sans"/>
                <a:cs typeface="Droid Sans"/>
                <a:sym typeface="Droid Sans"/>
              </a:rPr>
              <a:t>test </a:t>
            </a:r>
          </a:p>
          <a:p>
            <a:pPr indent="-355600" lvl="0" marL="457200" rtl="0">
              <a:spcBef>
                <a:spcPts val="0"/>
              </a:spcBef>
              <a:buSzPct val="100000"/>
              <a:buFont typeface="Droid Sans"/>
              <a:buChar char="●"/>
            </a:pPr>
            <a:r>
              <a:rPr b="1" lang="en" sz="2000">
                <a:latin typeface="Droid Sans"/>
                <a:ea typeface="Droid Sans"/>
                <a:cs typeface="Droid Sans"/>
                <a:sym typeface="Droid Sans"/>
              </a:rPr>
              <a:t>app</a:t>
            </a:r>
            <a:r>
              <a:rPr lang="en" sz="2000">
                <a:latin typeface="Droid Sans"/>
                <a:ea typeface="Droid Sans"/>
                <a:cs typeface="Droid Sans"/>
                <a:sym typeface="Droid Sans"/>
              </a:rPr>
              <a:t>: executable or iOS application + bundle</a:t>
            </a:r>
          </a:p>
          <a:p>
            <a:pPr indent="-355600" lvl="0" marL="457200" rtl="0">
              <a:spcBef>
                <a:spcPts val="0"/>
              </a:spcBef>
              <a:buSzPct val="100000"/>
              <a:buFont typeface="Droid Sans"/>
              <a:buChar char="●"/>
            </a:pPr>
            <a:r>
              <a:rPr b="1" lang="en" sz="2000">
                <a:latin typeface="Droid Sans"/>
                <a:ea typeface="Droid Sans"/>
                <a:cs typeface="Droid Sans"/>
                <a:sym typeface="Droid Sans"/>
              </a:rPr>
              <a:t>android_apk</a:t>
            </a:r>
            <a:r>
              <a:rPr lang="en" sz="2000">
                <a:latin typeface="Droid Sans"/>
                <a:ea typeface="Droid Sans"/>
                <a:cs typeface="Droid Sans"/>
                <a:sym typeface="Droid Sans"/>
              </a:rPr>
              <a:t>, </a:t>
            </a:r>
            <a:r>
              <a:rPr b="1" lang="en" sz="2000">
                <a:latin typeface="Droid Sans"/>
                <a:ea typeface="Droid Sans"/>
                <a:cs typeface="Droid Sans"/>
                <a:sym typeface="Droid Sans"/>
              </a:rPr>
              <a:t>generate_jni</a:t>
            </a:r>
            <a:r>
              <a:rPr lang="en" sz="2000">
                <a:latin typeface="Droid Sans"/>
                <a:ea typeface="Droid Sans"/>
                <a:cs typeface="Droid Sans"/>
                <a:sym typeface="Droid Sans"/>
              </a:rPr>
              <a:t>, etc.: Lots of Android ones!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152625" y="0"/>
            <a:ext cx="3744300" cy="5143499"/>
          </a:xfrm>
          <a:prstGeom prst="rect">
            <a:avLst/>
          </a:prstGeom>
        </p:spPr>
        <p:txBody>
          <a:bodyPr anchorCtr="0" anchor="ctr" bIns="91425" lIns="91425" rIns="91425" tIns="91425">
            <a:noAutofit/>
          </a:bodyPr>
          <a:lstStyle/>
          <a:p>
            <a:pPr lvl="0">
              <a:spcBef>
                <a:spcPts val="0"/>
              </a:spcBef>
              <a:buNone/>
            </a:pPr>
            <a:r>
              <a:rPr lang="en"/>
              <a:t>Conditionals and expressions</a:t>
            </a:r>
          </a:p>
        </p:txBody>
      </p:sp>
      <p:sp>
        <p:nvSpPr>
          <p:cNvPr id="124" name="Shape 124"/>
          <p:cNvSpPr txBox="1"/>
          <p:nvPr>
            <p:ph idx="1" type="body"/>
          </p:nvPr>
        </p:nvSpPr>
        <p:spPr>
          <a:xfrm>
            <a:off x="4249200" y="82175"/>
            <a:ext cx="4992899" cy="5061300"/>
          </a:xfrm>
          <a:prstGeom prst="rect">
            <a:avLst/>
          </a:prstGeom>
        </p:spPr>
        <p:txBody>
          <a:bodyPr anchorCtr="0" anchor="t" bIns="91425" lIns="91425" rIns="91425" tIns="91425">
            <a:noAutofit/>
          </a:bodyPr>
          <a:lstStyle/>
          <a:p>
            <a:pPr lvl="0" rtl="0">
              <a:spcBef>
                <a:spcPts val="0"/>
              </a:spcBef>
              <a:buNone/>
            </a:pPr>
            <a:r>
              <a:rPr lang="en"/>
              <a:t>component(“base”) {</a:t>
            </a:r>
          </a:p>
          <a:p>
            <a:pPr lvl="0" rtl="0">
              <a:spcBef>
                <a:spcPts val="0"/>
              </a:spcBef>
              <a:buNone/>
            </a:pPr>
            <a:r>
              <a:rPr lang="en"/>
              <a:t>  sources = [</a:t>
            </a:r>
          </a:p>
          <a:p>
            <a:pPr lvl="0" rtl="0">
              <a:spcBef>
                <a:spcPts val="0"/>
              </a:spcBef>
              <a:buNone/>
            </a:pPr>
            <a:r>
              <a:rPr lang="en"/>
              <a:t>    “a.cc”,</a:t>
            </a:r>
          </a:p>
          <a:p>
            <a:pPr lvl="0" rtl="0">
              <a:spcBef>
                <a:spcPts val="0"/>
              </a:spcBef>
              <a:buNone/>
            </a:pPr>
            <a:r>
              <a:rPr lang="en"/>
              <a:t>    “b.cc”,</a:t>
            </a:r>
          </a:p>
          <a:p>
            <a:pPr lvl="0" rtl="0">
              <a:spcBef>
                <a:spcPts val="0"/>
              </a:spcBef>
              <a:buNone/>
            </a:pPr>
            <a:r>
              <a:rPr lang="en"/>
              <a:t>  ]</a:t>
            </a:r>
          </a:p>
          <a:p>
            <a:pPr lvl="0" rtl="0">
              <a:spcBef>
                <a:spcPts val="0"/>
              </a:spcBef>
              <a:buNone/>
            </a:pPr>
            <a:r>
              <a:t/>
            </a:r>
            <a:endParaRPr/>
          </a:p>
          <a:p>
            <a:pPr lvl="0" rtl="0">
              <a:spcBef>
                <a:spcPts val="0"/>
              </a:spcBef>
              <a:buNone/>
            </a:pPr>
            <a:r>
              <a:rPr lang="en"/>
              <a:t> </a:t>
            </a:r>
            <a:r>
              <a:rPr lang="en">
                <a:solidFill>
                  <a:srgbClr val="FF9900"/>
                </a:solidFill>
              </a:rPr>
              <a:t> if (is_win || is_linux)</a:t>
            </a:r>
            <a:r>
              <a:rPr lang="en">
                <a:solidFill>
                  <a:srgbClr val="FFFFFF"/>
                </a:solidFill>
              </a:rPr>
              <a:t> {</a:t>
            </a:r>
          </a:p>
          <a:p>
            <a:pPr lvl="0" rtl="0">
              <a:spcBef>
                <a:spcPts val="0"/>
              </a:spcBef>
              <a:buNone/>
            </a:pPr>
            <a:r>
              <a:rPr lang="en"/>
              <a:t>    sources </a:t>
            </a:r>
            <a:r>
              <a:rPr lang="en">
                <a:solidFill>
                  <a:srgbClr val="FF9900"/>
                </a:solidFill>
              </a:rPr>
              <a:t>+=</a:t>
            </a:r>
            <a:r>
              <a:rPr lang="en"/>
              <a:t> [ “win_helper.cc” ]</a:t>
            </a:r>
          </a:p>
          <a:p>
            <a:pPr lvl="0" rtl="0">
              <a:spcBef>
                <a:spcPts val="0"/>
              </a:spcBef>
              <a:buNone/>
            </a:pPr>
            <a:r>
              <a:rPr lang="en"/>
              <a:t>  } else {</a:t>
            </a:r>
          </a:p>
          <a:p>
            <a:pPr lvl="0" rtl="0">
              <a:spcBef>
                <a:spcPts val="0"/>
              </a:spcBef>
              <a:buNone/>
            </a:pPr>
            <a:r>
              <a:rPr lang="en"/>
              <a:t>    sources </a:t>
            </a:r>
            <a:r>
              <a:rPr lang="en">
                <a:solidFill>
                  <a:srgbClr val="FF9900"/>
                </a:solidFill>
              </a:rPr>
              <a:t>-=</a:t>
            </a:r>
            <a:r>
              <a:rPr lang="en"/>
              <a:t> [ “a.cc” ]</a:t>
            </a:r>
          </a:p>
          <a:p>
            <a:pPr lvl="0" rtl="0">
              <a:spcBef>
                <a:spcPts val="0"/>
              </a:spcBef>
              <a:buNone/>
            </a:pPr>
            <a:r>
              <a:rPr lang="en"/>
              <a:t>  }</a:t>
            </a:r>
          </a:p>
          <a:p>
            <a:pPr lvl="0">
              <a:spcBef>
                <a:spcPts val="0"/>
              </a:spcBef>
              <a:buNone/>
            </a:pPr>
            <a:r>
              <a:rPr lang="en"/>
              <a: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152625" y="0"/>
            <a:ext cx="3744300" cy="5143499"/>
          </a:xfrm>
          <a:prstGeom prst="rect">
            <a:avLst/>
          </a:prstGeom>
        </p:spPr>
        <p:txBody>
          <a:bodyPr anchorCtr="0" anchor="ctr" bIns="91425" lIns="91425" rIns="91425" tIns="91425">
            <a:noAutofit/>
          </a:bodyPr>
          <a:lstStyle/>
          <a:p>
            <a:pPr lvl="0">
              <a:spcBef>
                <a:spcPts val="0"/>
              </a:spcBef>
              <a:buNone/>
            </a:pPr>
            <a:r>
              <a:rPr lang="en"/>
              <a:t>Compiler configuration</a:t>
            </a:r>
          </a:p>
        </p:txBody>
      </p:sp>
      <p:sp>
        <p:nvSpPr>
          <p:cNvPr id="130" name="Shape 130"/>
          <p:cNvSpPr txBox="1"/>
          <p:nvPr>
            <p:ph idx="1" type="body"/>
          </p:nvPr>
        </p:nvSpPr>
        <p:spPr>
          <a:xfrm>
            <a:off x="4249200" y="82175"/>
            <a:ext cx="4992899" cy="5061300"/>
          </a:xfrm>
          <a:prstGeom prst="rect">
            <a:avLst/>
          </a:prstGeom>
        </p:spPr>
        <p:txBody>
          <a:bodyPr anchorCtr="0" anchor="t" bIns="91425" lIns="91425" rIns="91425" tIns="91425">
            <a:noAutofit/>
          </a:bodyPr>
          <a:lstStyle/>
          <a:p>
            <a:pPr lvl="0" rtl="0">
              <a:spcBef>
                <a:spcPts val="0"/>
              </a:spcBef>
              <a:buClr>
                <a:schemeClr val="dk1"/>
              </a:buClr>
              <a:buSzPct val="55000"/>
              <a:buFont typeface="Arial"/>
              <a:buNone/>
            </a:pPr>
            <a:r>
              <a:rPr lang="en">
                <a:solidFill>
                  <a:schemeClr val="lt1"/>
                </a:solidFill>
              </a:rPr>
              <a:t>executable(“doom_melon”) {</a:t>
            </a:r>
          </a:p>
          <a:p>
            <a:pPr lvl="0" rtl="0">
              <a:spcBef>
                <a:spcPts val="0"/>
              </a:spcBef>
              <a:buNone/>
            </a:pPr>
            <a:r>
              <a:rPr lang="en">
                <a:solidFill>
                  <a:schemeClr val="lt1"/>
                </a:solidFill>
              </a:rPr>
              <a:t>  sources = [ “doom_melon.cc” ]</a:t>
            </a:r>
          </a:p>
          <a:p>
            <a:pPr lvl="0" rtl="0">
              <a:spcBef>
                <a:spcPts val="0"/>
              </a:spcBef>
              <a:buNone/>
            </a:pPr>
            <a:r>
              <a:t/>
            </a:r>
            <a:endParaRPr>
              <a:solidFill>
                <a:schemeClr val="lt1"/>
              </a:solidFill>
            </a:endParaRPr>
          </a:p>
          <a:p>
            <a:pPr lvl="0" rtl="0">
              <a:spcBef>
                <a:spcPts val="0"/>
              </a:spcBef>
              <a:buNone/>
            </a:pPr>
            <a:r>
              <a:rPr lang="en">
                <a:solidFill>
                  <a:schemeClr val="lt1"/>
                </a:solidFill>
              </a:rPr>
              <a:t>  </a:t>
            </a:r>
            <a:r>
              <a:rPr lang="en">
                <a:solidFill>
                  <a:srgbClr val="FF9900"/>
                </a:solidFill>
              </a:rPr>
              <a:t>cflags</a:t>
            </a:r>
            <a:r>
              <a:rPr lang="en">
                <a:solidFill>
                  <a:schemeClr val="lt1"/>
                </a:solidFill>
              </a:rPr>
              <a:t> = [ “-Wall” ]</a:t>
            </a:r>
          </a:p>
          <a:p>
            <a:pPr lvl="0" rtl="0">
              <a:spcBef>
                <a:spcPts val="0"/>
              </a:spcBef>
              <a:buNone/>
            </a:pPr>
            <a:r>
              <a:rPr lang="en">
                <a:solidFill>
                  <a:schemeClr val="lt1"/>
                </a:solidFill>
              </a:rPr>
              <a:t>  </a:t>
            </a:r>
            <a:r>
              <a:rPr lang="en">
                <a:solidFill>
                  <a:srgbClr val="FF9900"/>
                </a:solidFill>
              </a:rPr>
              <a:t>defines</a:t>
            </a:r>
            <a:r>
              <a:rPr lang="en">
                <a:solidFill>
                  <a:schemeClr val="lt1"/>
                </a:solidFill>
              </a:rPr>
              <a:t> = [ “EVIL_BIT=1” ]</a:t>
            </a:r>
          </a:p>
          <a:p>
            <a:pPr lvl="0" rtl="0">
              <a:spcBef>
                <a:spcPts val="0"/>
              </a:spcBef>
              <a:buClr>
                <a:schemeClr val="dk1"/>
              </a:buClr>
              <a:buSzPct val="55000"/>
              <a:buFont typeface="Arial"/>
              <a:buNone/>
            </a:pPr>
            <a:r>
              <a:rPr lang="en">
                <a:solidFill>
                  <a:schemeClr val="lt1"/>
                </a:solidFill>
              </a:rPr>
              <a:t>  </a:t>
            </a:r>
            <a:r>
              <a:rPr lang="en">
                <a:solidFill>
                  <a:srgbClr val="FF9900"/>
                </a:solidFill>
              </a:rPr>
              <a:t>include_dirs</a:t>
            </a:r>
            <a:r>
              <a:rPr lang="en">
                <a:solidFill>
                  <a:schemeClr val="lt1"/>
                </a:solidFill>
              </a:rPr>
              <a:t> = [ “.” ]</a:t>
            </a:r>
          </a:p>
          <a:p>
            <a:pPr lvl="0" rtl="0">
              <a:spcBef>
                <a:spcPts val="0"/>
              </a:spcBef>
              <a:buClr>
                <a:schemeClr val="dk1"/>
              </a:buClr>
              <a:buSzPct val="55000"/>
              <a:buFont typeface="Arial"/>
              <a:buNone/>
            </a:pPr>
            <a:r>
              <a:t/>
            </a:r>
            <a:endParaRPr>
              <a:solidFill>
                <a:schemeClr val="lt1"/>
              </a:solidFill>
            </a:endParaRPr>
          </a:p>
          <a:p>
            <a:pPr lvl="0" rtl="0">
              <a:spcBef>
                <a:spcPts val="0"/>
              </a:spcBef>
              <a:buClr>
                <a:schemeClr val="dk1"/>
              </a:buClr>
              <a:buSzPct val="55000"/>
              <a:buFont typeface="Arial"/>
              <a:buNone/>
            </a:pPr>
            <a:r>
              <a:rPr lang="en">
                <a:solidFill>
                  <a:schemeClr val="lt1"/>
                </a:solidFill>
              </a:rPr>
              <a:t>  deps = [ “//base” ]</a:t>
            </a:r>
          </a:p>
          <a:p>
            <a:pPr lvl="0">
              <a:spcBef>
                <a:spcPts val="0"/>
              </a:spcBef>
              <a:buNone/>
            </a:pPr>
            <a:r>
              <a:rPr lang="en">
                <a:solidFill>
                  <a:schemeClr val="lt1"/>
                </a:solidFill>
              </a:rPr>
              <a:t>}</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