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handoutMasterIdLst>
    <p:handoutMasterId r:id="rId20"/>
  </p:handoutMasterIdLst>
  <p:sldIdLst>
    <p:sldId id="843" r:id="rId2"/>
    <p:sldId id="900" r:id="rId3"/>
    <p:sldId id="922" r:id="rId4"/>
    <p:sldId id="924" r:id="rId5"/>
    <p:sldId id="923" r:id="rId6"/>
    <p:sldId id="925" r:id="rId7"/>
    <p:sldId id="929" r:id="rId8"/>
    <p:sldId id="926" r:id="rId9"/>
    <p:sldId id="931" r:id="rId10"/>
    <p:sldId id="933" r:id="rId11"/>
    <p:sldId id="927" r:id="rId12"/>
    <p:sldId id="930" r:id="rId13"/>
    <p:sldId id="932" r:id="rId14"/>
    <p:sldId id="934" r:id="rId15"/>
    <p:sldId id="935" r:id="rId16"/>
    <p:sldId id="936" r:id="rId17"/>
    <p:sldId id="93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A548ED0-2138-45CB-93F3-56282AF20435}">
          <p14:sldIdLst/>
        </p14:section>
        <p14:section name="默认节" id="{33B98429-4FE8-448E-92DB-07EF75DA1641}">
          <p14:sldIdLst>
            <p14:sldId id="843"/>
            <p14:sldId id="900"/>
            <p14:sldId id="922"/>
            <p14:sldId id="924"/>
            <p14:sldId id="923"/>
            <p14:sldId id="925"/>
            <p14:sldId id="929"/>
            <p14:sldId id="926"/>
            <p14:sldId id="931"/>
            <p14:sldId id="933"/>
            <p14:sldId id="927"/>
            <p14:sldId id="930"/>
            <p14:sldId id="932"/>
            <p14:sldId id="934"/>
            <p14:sldId id="935"/>
            <p14:sldId id="936"/>
            <p14:sldId id="937"/>
          </p14:sldIdLst>
        </p14:section>
        <p14:section name="无标题节" id="{B7F4F2FC-07B5-4372-9CA7-31218EC129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6F6F6"/>
    <a:srgbClr val="F7F7F7"/>
    <a:srgbClr val="FCFCFC"/>
    <a:srgbClr val="F8F8F8"/>
    <a:srgbClr val="FFFFFF"/>
    <a:srgbClr val="F4F4F4"/>
    <a:srgbClr val="9C3075"/>
    <a:srgbClr val="712355"/>
    <a:srgbClr val="B03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7E27B-3C17-49EB-97AC-13E9BC7A9DFA}" v="153" dt="2023-06-15T11:10:45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1261" autoAdjust="0"/>
  </p:normalViewPr>
  <p:slideViewPr>
    <p:cSldViewPr snapToGrid="0">
      <p:cViewPr varScale="1">
        <p:scale>
          <a:sx n="60" d="100"/>
          <a:sy n="60" d="100"/>
        </p:scale>
        <p:origin x="198" y="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8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u, Luyu" userId="471a887e-b510-4c9d-b541-6e363df7b1a1" providerId="ADAL" clId="{3A27E27B-3C17-49EB-97AC-13E9BC7A9DFA}"/>
    <pc:docChg chg="custSel addSld delSld modSld modSection">
      <pc:chgData name="Niu, Luyu" userId="471a887e-b510-4c9d-b541-6e363df7b1a1" providerId="ADAL" clId="{3A27E27B-3C17-49EB-97AC-13E9BC7A9DFA}" dt="2023-06-15T11:10:46.300" v="781" actId="20577"/>
      <pc:docMkLst>
        <pc:docMk/>
      </pc:docMkLst>
      <pc:sldChg chg="modSp mod">
        <pc:chgData name="Niu, Luyu" userId="471a887e-b510-4c9d-b541-6e363df7b1a1" providerId="ADAL" clId="{3A27E27B-3C17-49EB-97AC-13E9BC7A9DFA}" dt="2023-06-15T11:10:46.300" v="781" actId="20577"/>
        <pc:sldMkLst>
          <pc:docMk/>
          <pc:sldMk cId="2156238658" sldId="924"/>
        </pc:sldMkLst>
        <pc:spChg chg="mod">
          <ac:chgData name="Niu, Luyu" userId="471a887e-b510-4c9d-b541-6e363df7b1a1" providerId="ADAL" clId="{3A27E27B-3C17-49EB-97AC-13E9BC7A9DFA}" dt="2023-06-15T11:10:46.300" v="781" actId="20577"/>
          <ac:spMkLst>
            <pc:docMk/>
            <pc:sldMk cId="2156238658" sldId="924"/>
            <ac:spMk id="19" creationId="{00000000-0000-0000-0000-000000000000}"/>
          </ac:spMkLst>
        </pc:spChg>
      </pc:sldChg>
      <pc:sldChg chg="del">
        <pc:chgData name="Niu, Luyu" userId="471a887e-b510-4c9d-b541-6e363df7b1a1" providerId="ADAL" clId="{3A27E27B-3C17-49EB-97AC-13E9BC7A9DFA}" dt="2023-06-06T12:01:56.270" v="182" actId="47"/>
        <pc:sldMkLst>
          <pc:docMk/>
          <pc:sldMk cId="3145120301" sldId="928"/>
        </pc:sldMkLst>
      </pc:sldChg>
      <pc:sldChg chg="delSp modSp mod">
        <pc:chgData name="Niu, Luyu" userId="471a887e-b510-4c9d-b541-6e363df7b1a1" providerId="ADAL" clId="{3A27E27B-3C17-49EB-97AC-13E9BC7A9DFA}" dt="2023-06-06T12:01:45.238" v="180" actId="20577"/>
        <pc:sldMkLst>
          <pc:docMk/>
          <pc:sldMk cId="65782809" sldId="932"/>
        </pc:sldMkLst>
        <pc:spChg chg="del">
          <ac:chgData name="Niu, Luyu" userId="471a887e-b510-4c9d-b541-6e363df7b1a1" providerId="ADAL" clId="{3A27E27B-3C17-49EB-97AC-13E9BC7A9DFA}" dt="2023-05-31T09:14:09.096" v="1" actId="478"/>
          <ac:spMkLst>
            <pc:docMk/>
            <pc:sldMk cId="65782809" sldId="932"/>
            <ac:spMk id="2" creationId="{720CDC5D-6505-E47D-A9F9-6D35CD091921}"/>
          </ac:spMkLst>
        </pc:spChg>
        <pc:spChg chg="mod">
          <ac:chgData name="Niu, Luyu" userId="471a887e-b510-4c9d-b541-6e363df7b1a1" providerId="ADAL" clId="{3A27E27B-3C17-49EB-97AC-13E9BC7A9DFA}" dt="2023-06-06T12:01:45.238" v="180" actId="20577"/>
          <ac:spMkLst>
            <pc:docMk/>
            <pc:sldMk cId="65782809" sldId="932"/>
            <ac:spMk id="3" creationId="{CFC73CBB-B1B4-ADBB-BD52-B543144C88A7}"/>
          </ac:spMkLst>
        </pc:spChg>
      </pc:sldChg>
      <pc:sldChg chg="addSp delSp modSp add mod">
        <pc:chgData name="Niu, Luyu" userId="471a887e-b510-4c9d-b541-6e363df7b1a1" providerId="ADAL" clId="{3A27E27B-3C17-49EB-97AC-13E9BC7A9DFA}" dt="2023-06-06T12:18:34.058" v="734"/>
        <pc:sldMkLst>
          <pc:docMk/>
          <pc:sldMk cId="320211291" sldId="934"/>
        </pc:sldMkLst>
        <pc:spChg chg="add del">
          <ac:chgData name="Niu, Luyu" userId="471a887e-b510-4c9d-b541-6e363df7b1a1" providerId="ADAL" clId="{3A27E27B-3C17-49EB-97AC-13E9BC7A9DFA}" dt="2023-06-06T12:03:18.871" v="202"/>
          <ac:spMkLst>
            <pc:docMk/>
            <pc:sldMk cId="320211291" sldId="934"/>
            <ac:spMk id="2" creationId="{0DDBD0EB-E929-5A15-C195-1DA3B31F6762}"/>
          </ac:spMkLst>
        </pc:spChg>
        <pc:spChg chg="mod">
          <ac:chgData name="Niu, Luyu" userId="471a887e-b510-4c9d-b541-6e363df7b1a1" providerId="ADAL" clId="{3A27E27B-3C17-49EB-97AC-13E9BC7A9DFA}" dt="2023-06-06T12:18:34.058" v="734"/>
          <ac:spMkLst>
            <pc:docMk/>
            <pc:sldMk cId="320211291" sldId="934"/>
            <ac:spMk id="3" creationId="{CFC73CBB-B1B4-ADBB-BD52-B543144C88A7}"/>
          </ac:spMkLst>
        </pc:spChg>
        <pc:spChg chg="add del">
          <ac:chgData name="Niu, Luyu" userId="471a887e-b510-4c9d-b541-6e363df7b1a1" providerId="ADAL" clId="{3A27E27B-3C17-49EB-97AC-13E9BC7A9DFA}" dt="2023-06-06T12:06:44.752" v="335"/>
          <ac:spMkLst>
            <pc:docMk/>
            <pc:sldMk cId="320211291" sldId="934"/>
            <ac:spMk id="6" creationId="{0297C1BC-4A6B-5866-73DB-A5BAA9F8CE07}"/>
          </ac:spMkLst>
        </pc:spChg>
        <pc:picChg chg="add mod">
          <ac:chgData name="Niu, Luyu" userId="471a887e-b510-4c9d-b541-6e363df7b1a1" providerId="ADAL" clId="{3A27E27B-3C17-49EB-97AC-13E9BC7A9DFA}" dt="2023-06-06T12:04:21.506" v="267" actId="27614"/>
          <ac:picMkLst>
            <pc:docMk/>
            <pc:sldMk cId="320211291" sldId="934"/>
            <ac:picMk id="5" creationId="{1553F036-14D4-B17B-57E9-F77911F89B1A}"/>
          </ac:picMkLst>
        </pc:picChg>
      </pc:sldChg>
      <pc:sldChg chg="addSp modSp new mod">
        <pc:chgData name="Niu, Luyu" userId="471a887e-b510-4c9d-b541-6e363df7b1a1" providerId="ADAL" clId="{3A27E27B-3C17-49EB-97AC-13E9BC7A9DFA}" dt="2023-06-06T12:18:39.991" v="738" actId="1076"/>
        <pc:sldMkLst>
          <pc:docMk/>
          <pc:sldMk cId="1604606045" sldId="935"/>
        </pc:sldMkLst>
        <pc:picChg chg="add mod modCrop">
          <ac:chgData name="Niu, Luyu" userId="471a887e-b510-4c9d-b541-6e363df7b1a1" providerId="ADAL" clId="{3A27E27B-3C17-49EB-97AC-13E9BC7A9DFA}" dt="2023-06-06T12:18:39.991" v="738" actId="1076"/>
          <ac:picMkLst>
            <pc:docMk/>
            <pc:sldMk cId="1604606045" sldId="935"/>
            <ac:picMk id="3" creationId="{063E767E-7ED1-BA17-62A9-1FCA4A0CB6E2}"/>
          </ac:picMkLst>
        </pc:picChg>
      </pc:sldChg>
      <pc:sldChg chg="addSp modSp new mod">
        <pc:chgData name="Niu, Luyu" userId="471a887e-b510-4c9d-b541-6e363df7b1a1" providerId="ADAL" clId="{3A27E27B-3C17-49EB-97AC-13E9BC7A9DFA}" dt="2023-06-06T12:19:41.388" v="772" actId="1076"/>
        <pc:sldMkLst>
          <pc:docMk/>
          <pc:sldMk cId="310252491" sldId="936"/>
        </pc:sldMkLst>
        <pc:spChg chg="add mod">
          <ac:chgData name="Niu, Luyu" userId="471a887e-b510-4c9d-b541-6e363df7b1a1" providerId="ADAL" clId="{3A27E27B-3C17-49EB-97AC-13E9BC7A9DFA}" dt="2023-06-06T12:19:01.811" v="768"/>
          <ac:spMkLst>
            <pc:docMk/>
            <pc:sldMk cId="310252491" sldId="936"/>
            <ac:spMk id="2" creationId="{73BB5A9A-E289-2440-6A43-58A4A265FBEE}"/>
          </ac:spMkLst>
        </pc:spChg>
        <pc:picChg chg="add mod">
          <ac:chgData name="Niu, Luyu" userId="471a887e-b510-4c9d-b541-6e363df7b1a1" providerId="ADAL" clId="{3A27E27B-3C17-49EB-97AC-13E9BC7A9DFA}" dt="2023-06-06T12:19:41.388" v="772" actId="1076"/>
          <ac:picMkLst>
            <pc:docMk/>
            <pc:sldMk cId="310252491" sldId="936"/>
            <ac:picMk id="4" creationId="{E34EEFC0-BAA4-5886-FAD8-80D5964F139C}"/>
          </ac:picMkLst>
        </pc:picChg>
      </pc:sldChg>
      <pc:sldChg chg="new">
        <pc:chgData name="Niu, Luyu" userId="471a887e-b510-4c9d-b541-6e363df7b1a1" providerId="ADAL" clId="{3A27E27B-3C17-49EB-97AC-13E9BC7A9DFA}" dt="2023-06-06T12:17:50.791" v="698" actId="680"/>
        <pc:sldMkLst>
          <pc:docMk/>
          <pc:sldMk cId="2959719468" sldId="9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D3BD-426C-4498-8DAB-CE700999937E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534F-F209-4835-B2D6-894858DA09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9126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3:07:45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24575,'0'-4'0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3:07:50.2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1 24575,'-4'0'0,"-4"0"0,-6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7C96-0067-4F84-89D7-A20D6D6B92BE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B8C09-5C8A-4DE1-BA2A-F41931EDF6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3534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0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0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9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8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7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7C57C96-0067-4F84-89D7-A20D6D6B92BE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7C57C96-0067-4F84-89D7-A20D6D6B92BE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4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F5ACE5F6-5CB6-445C-8FFD-CDECC499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227D0D-3F44-40EB-9FA0-4EB2EE46ACD9}"/>
              </a:ext>
            </a:extLst>
          </p:cNvPr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眼底图像智能计算</a:t>
            </a:r>
            <a:endParaRPr lang="zh-CN" altLang="zh-CN" b="1" dirty="0">
              <a:solidFill>
                <a:schemeClr val="tx1"/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9E106A-70A2-4405-B47D-B254856910EE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ln>
                  <a:solidFill>
                    <a:srgbClr val="F6F6F6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n>
                <a:solidFill>
                  <a:srgbClr val="F6F6F6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77B8C0-F504-4DA5-B549-3F070732AB28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ln>
                  <a:solidFill>
                    <a:srgbClr val="F6F6F6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ln>
                <a:solidFill>
                  <a:srgbClr val="F6F6F6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C3362C-2117-4BFA-8FF4-A44A0CBC9B2B}"/>
              </a:ext>
            </a:extLst>
          </p:cNvPr>
          <p:cNvSpPr/>
          <p:nvPr userDrawn="1"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4F4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F614A7-C861-4E8B-AAA7-DE15F9E79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84000" cy="6923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7CC158-901B-4580-95C7-A3634EEDDD6F}"/>
              </a:ext>
            </a:extLst>
          </p:cNvPr>
          <p:cNvSpPr txBox="1"/>
          <p:nvPr userDrawn="1"/>
        </p:nvSpPr>
        <p:spPr>
          <a:xfrm>
            <a:off x="9432739" y="159518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自强、笃实、求源、创新</a:t>
            </a:r>
          </a:p>
        </p:txBody>
      </p:sp>
    </p:spTree>
    <p:extLst>
      <p:ext uri="{BB962C8B-B14F-4D97-AF65-F5344CB8AC3E}">
        <p14:creationId xmlns:p14="http://schemas.microsoft.com/office/powerpoint/2010/main" val="155710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935803-4AA4-452F-8DE1-0E92A13FF9C1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西安建筑科技大学信息与控制工程学院</a:t>
            </a:r>
            <a:r>
              <a:rPr lang="en-US" altLang="zh-CN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D556B-9401-4E72-BAF1-68850A1BF45F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3D2A2C-AAEB-4AD1-8C78-7C559E5018E9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96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0D866D-147A-4B49-929F-3D16F92D7C42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西安建筑科技大学信息与控制工程学院</a:t>
            </a:r>
            <a:r>
              <a:rPr lang="en-US" altLang="zh-CN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51E833-3B4E-4248-8537-CB041FE65218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0E4C73-BB56-49EA-9F06-26BEC2939090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82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/ 29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D94A57-621F-4A32-A478-74B296206558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基于深度学习的眼底图像分割关键技术研究</a:t>
            </a:r>
            <a:endParaRPr lang="zh-CN" altLang="zh-CN" b="1" dirty="0"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EDF430-7976-4A06-83F9-3FCBB69A6377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DE974A-6E44-4990-AB37-93FC5E67BC9C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42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468808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434F3-CDB6-45FC-869B-CD8265473B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68000" y="6550223"/>
            <a:ext cx="14611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BA8890-918B-4599-B899-755810B90CA2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基于深度学习的眼底图像分割关键技术研究</a:t>
            </a:r>
            <a:endParaRPr lang="zh-CN" altLang="zh-CN" b="1" dirty="0"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794779-0C18-44D2-9022-F40D642E56CF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0CE496-4E77-4DF5-963D-720310659C2D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433585-2A3A-405C-9CD1-DD6D065DACCD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西安建筑科技大学信息与控制工程学院</a:t>
            </a:r>
            <a:r>
              <a:rPr lang="en-US" altLang="zh-CN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A80051-66C4-4C1C-ADA0-5A003DB997EE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B046FB-3610-481E-B171-B08AB3ABA487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5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4A460A-188D-4D5D-A382-5FA42F2086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68000" y="6550223"/>
            <a:ext cx="14611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6E8730-9AAD-4052-B436-9082D9D9359A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西安建筑科技大学信息与控制工程学院</a:t>
            </a:r>
            <a:r>
              <a:rPr lang="en-US" altLang="zh-CN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BFB379-7623-4314-8B98-C41E0BCB0451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6BADB2-6ECE-4F54-B85C-6A72EF6B3409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98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90421" y="651101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南开大学学位授权点自我评估报告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</a:t>
            </a:r>
            <a:endParaRPr lang="zh-CN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C3065B-2F36-4343-9831-7BC597539448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西安建筑科技大学信息与控制工程学院</a:t>
            </a:r>
            <a:r>
              <a:rPr lang="en-US" altLang="zh-CN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A21F5B-6F0A-4DDF-9D5A-2212FEBD2CDA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C4B7C-0D03-4717-AA34-9A532D6BB0B7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84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CA9C741-5D85-45CF-8A1F-02174B759DC5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西安建筑科技大学信息与控制工程学院</a:t>
            </a:r>
            <a:r>
              <a:rPr lang="en-US" altLang="zh-CN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4A3609-DD3E-4BE9-81FA-9C6472D7FE5C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6FDF05-B31D-4ACA-90EA-D71AD0B8B313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2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EB0076-FF2B-4818-8C2B-8ED904369378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西安建筑科技大学信息与控制工程学院</a:t>
            </a:r>
            <a:r>
              <a:rPr lang="en-US" altLang="zh-CN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F5B1D9-2AF3-4324-AC8C-BF995C7800EF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269000-0C5C-4346-B81D-77D7F2D77C1D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3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9444E-C09A-440F-91E3-7CA897F160FF}"/>
              </a:ext>
            </a:extLst>
          </p:cNvPr>
          <p:cNvSpPr/>
          <p:nvPr userDrawn="1"/>
        </p:nvSpPr>
        <p:spPr>
          <a:xfrm>
            <a:off x="2425800" y="6533354"/>
            <a:ext cx="766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西安建筑科技大学信息与控制工程学院</a:t>
            </a:r>
            <a:r>
              <a:rPr lang="en-US" altLang="zh-CN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35640-8D52-4071-9DA4-05943ED2B594}"/>
              </a:ext>
            </a:extLst>
          </p:cNvPr>
          <p:cNvSpPr/>
          <p:nvPr userDrawn="1"/>
        </p:nvSpPr>
        <p:spPr>
          <a:xfrm>
            <a:off x="10093800" y="6533354"/>
            <a:ext cx="208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429AF9-56AF-4403-92CD-B597ECE747E5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1CDBD0-DF1C-47C4-ABD5-B1C63EF2FE61}"/>
              </a:ext>
            </a:extLst>
          </p:cNvPr>
          <p:cNvSpPr/>
          <p:nvPr userDrawn="1"/>
        </p:nvSpPr>
        <p:spPr>
          <a:xfrm>
            <a:off x="0" y="6533354"/>
            <a:ext cx="2448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FB7BB26-BDD7-449D-91F1-DE633EAF251C}" type="datetime1"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6/15/2023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5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9605324" y="6574742"/>
            <a:ext cx="1452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200" smtClean="0">
                <a:solidFill>
                  <a:schemeClr val="bg1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2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0627518" y="6581775"/>
            <a:ext cx="1452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729B4F56-F13B-4895-8B70-C8814A1115F6}" type="slidenum">
              <a:rPr lang="en-US" altLang="zh-CN" sz="1400" smtClean="0">
                <a:solidFill>
                  <a:schemeClr val="bg1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8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24620"/>
            <a:ext cx="12192000" cy="1192696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solidFill>
                  <a:srgbClr val="71235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贝塞尔曲线</a:t>
            </a:r>
            <a:r>
              <a:rPr lang="en-US" altLang="zh-CN" sz="5400" b="1" dirty="0">
                <a:solidFill>
                  <a:srgbClr val="71235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b="1" dirty="0">
                <a:solidFill>
                  <a:srgbClr val="71235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图像生成</a:t>
            </a:r>
          </a:p>
        </p:txBody>
      </p:sp>
      <p:sp>
        <p:nvSpPr>
          <p:cNvPr id="7" name="圆角矩形 6"/>
          <p:cNvSpPr/>
          <p:nvPr/>
        </p:nvSpPr>
        <p:spPr>
          <a:xfrm flipV="1">
            <a:off x="1727200" y="3405820"/>
            <a:ext cx="8611819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02452" y="4631115"/>
            <a:ext cx="410520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71235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郭松</a:t>
            </a:r>
            <a:endParaRPr lang="en-US" altLang="zh-CN" sz="3200" b="1" dirty="0">
              <a:solidFill>
                <a:srgbClr val="71235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71235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信控学院 计算机系</a:t>
            </a:r>
          </a:p>
        </p:txBody>
      </p:sp>
    </p:spTree>
    <p:extLst>
      <p:ext uri="{BB962C8B-B14F-4D97-AF65-F5344CB8AC3E}">
        <p14:creationId xmlns:p14="http://schemas.microsoft.com/office/powerpoint/2010/main" val="422716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E63E7-F7AF-6EAD-3F0B-86A813A7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224"/>
            <a:ext cx="10515600" cy="5723739"/>
          </a:xfrm>
        </p:spPr>
        <p:txBody>
          <a:bodyPr/>
          <a:lstStyle/>
          <a:p>
            <a:r>
              <a:rPr lang="zh-CN" altLang="en-US" dirty="0"/>
              <a:t>生成图像的数量 </a:t>
            </a:r>
            <a:r>
              <a:rPr lang="en-US" altLang="zh-CN" dirty="0"/>
              <a:t>20</a:t>
            </a:r>
            <a:r>
              <a:rPr lang="zh-CN" altLang="en-US" dirty="0"/>
              <a:t>张 因为原图也只有</a:t>
            </a:r>
            <a:r>
              <a:rPr lang="en-US" altLang="zh-CN" dirty="0"/>
              <a:t>20</a:t>
            </a:r>
            <a:r>
              <a:rPr lang="zh-CN" altLang="en-US" dirty="0"/>
              <a:t>张？？？</a:t>
            </a:r>
            <a:endParaRPr lang="en-US" altLang="zh-CN" dirty="0"/>
          </a:p>
          <a:p>
            <a:r>
              <a:rPr lang="zh-CN" altLang="en-US" dirty="0"/>
              <a:t>粗细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确实没找到？？？</a:t>
            </a:r>
            <a:r>
              <a:rPr lang="en-US" altLang="zh-CN" dirty="0"/>
              <a:t> lw1 = </a:t>
            </a:r>
            <a:r>
              <a:rPr lang="en-US" altLang="zh-CN" dirty="0" err="1"/>
              <a:t>np.random.uniform</a:t>
            </a:r>
            <a:r>
              <a:rPr lang="en-US" altLang="zh-CN" dirty="0"/>
              <a:t>(5, 6)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5F27CE-67C9-5EDD-9754-94636750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69" y="2433582"/>
            <a:ext cx="11338272" cy="24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3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3F64-5FE8-B81A-BD5E-645DFDA4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285612"/>
            <a:ext cx="4083657" cy="1325563"/>
          </a:xfrm>
        </p:spPr>
        <p:txBody>
          <a:bodyPr/>
          <a:lstStyle/>
          <a:p>
            <a:pPr algn="ctr"/>
            <a:r>
              <a:rPr lang="zh-CN" altLang="en-US" dirty="0"/>
              <a:t>最终效果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DAF382-679C-D022-D7D3-3DF21A10F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34" y="23391"/>
            <a:ext cx="6469484" cy="646948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445D34-6952-D657-53B8-DB56BDE8A697}"/>
              </a:ext>
            </a:extLst>
          </p:cNvPr>
          <p:cNvSpPr txBox="1"/>
          <p:nvPr/>
        </p:nvSpPr>
        <p:spPr>
          <a:xfrm>
            <a:off x="429368" y="1611175"/>
            <a:ext cx="4977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问题：最终效果估计跟这个差不了多少。</a:t>
            </a:r>
            <a:endParaRPr lang="en-US" altLang="zh-CN" sz="3200" dirty="0"/>
          </a:p>
          <a:p>
            <a:r>
              <a:rPr lang="zh-CN" altLang="en-US" sz="3200" dirty="0"/>
              <a:t>原因：这种线的精密度恐怕不会有多高</a:t>
            </a:r>
            <a:endParaRPr lang="en-US" altLang="zh-CN" sz="3200" dirty="0"/>
          </a:p>
          <a:p>
            <a:r>
              <a:rPr lang="zh-CN" altLang="en-US" sz="3200" dirty="0"/>
              <a:t>挺多多几根线 少几根线 长一点短一点</a:t>
            </a:r>
            <a:endParaRPr lang="en-US" altLang="zh-CN" sz="3200" dirty="0"/>
          </a:p>
          <a:p>
            <a:r>
              <a:rPr lang="zh-CN" altLang="en-US" sz="3200" dirty="0"/>
              <a:t>想要一头粗 一头细，估计有点困难，也没看见库里有这个功能</a:t>
            </a:r>
          </a:p>
        </p:txBody>
      </p:sp>
    </p:spTree>
    <p:extLst>
      <p:ext uri="{BB962C8B-B14F-4D97-AF65-F5344CB8AC3E}">
        <p14:creationId xmlns:p14="http://schemas.microsoft.com/office/powerpoint/2010/main" val="185055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EF8330-21D8-8DE2-BDA0-25AEB91508D3}"/>
              </a:ext>
            </a:extLst>
          </p:cNvPr>
          <p:cNvSpPr txBox="1"/>
          <p:nvPr/>
        </p:nvSpPr>
        <p:spPr>
          <a:xfrm>
            <a:off x="333955" y="695739"/>
            <a:ext cx="117917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未完成：</a:t>
            </a:r>
            <a:endParaRPr lang="en-US" altLang="zh-CN" sz="3200" b="1" dirty="0"/>
          </a:p>
          <a:p>
            <a:r>
              <a:rPr lang="zh-CN" altLang="en-US" sz="3200" b="1" dirty="0"/>
              <a:t>代码随机调整出来一个</a:t>
            </a:r>
            <a:r>
              <a:rPr lang="en-US" altLang="zh-CN" sz="3200" b="1" dirty="0"/>
              <a:t>degree </a:t>
            </a:r>
            <a:r>
              <a:rPr lang="zh-CN" altLang="en-US" sz="3200" b="1" dirty="0"/>
              <a:t>决定他是哪种曲线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下一步建议：</a:t>
            </a:r>
            <a:endParaRPr lang="en-US" altLang="zh-CN" sz="3200" b="1" dirty="0"/>
          </a:p>
          <a:p>
            <a:r>
              <a:rPr lang="zh-CN" altLang="en-US" sz="3200" b="1" dirty="0"/>
              <a:t>如果数量不大：直接手动生成图片，即使能调整出来未完成的需求，将来仍然需要手调代码。</a:t>
            </a:r>
            <a:endParaRPr lang="en-US" altLang="zh-CN" sz="3200" b="1" dirty="0"/>
          </a:p>
          <a:p>
            <a:r>
              <a:rPr lang="en-US" altLang="zh-CN" sz="3200" b="1" dirty="0"/>
              <a:t>A.</a:t>
            </a:r>
            <a:r>
              <a:rPr lang="zh-CN" altLang="en-US" sz="3200" b="1" dirty="0"/>
              <a:t>线条随机生成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跟那</a:t>
            </a:r>
            <a:r>
              <a:rPr lang="en-US" altLang="zh-CN" sz="3200" b="1" dirty="0"/>
              <a:t>20</a:t>
            </a:r>
            <a:r>
              <a:rPr lang="zh-CN" altLang="en-US" sz="3200" b="1" dirty="0"/>
              <a:t>张眼底图像相似，但也不能完全一样。上次卡在思维误区上了，想要调整到完全一致。但实际上不应该一样，否则相当于同样的图片训练了两次。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如果数量很大：调整代码</a:t>
            </a:r>
          </a:p>
        </p:txBody>
      </p:sp>
    </p:spTree>
    <p:extLst>
      <p:ext uri="{BB962C8B-B14F-4D97-AF65-F5344CB8AC3E}">
        <p14:creationId xmlns:p14="http://schemas.microsoft.com/office/powerpoint/2010/main" val="253465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73CBB-B1B4-ADBB-BD52-B543144C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"/>
            <a:ext cx="10515600" cy="60497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patches1 =[</a:t>
            </a:r>
            <a:r>
              <a:rPr lang="en-US" altLang="zh-CN" sz="2800" b="1" dirty="0" err="1"/>
              <a:t>patches.PathPatch</a:t>
            </a:r>
            <a:r>
              <a:rPr lang="en-US" altLang="zh-CN" sz="2800" b="1" dirty="0"/>
              <a:t>(p, </a:t>
            </a:r>
            <a:r>
              <a:rPr lang="en-US" altLang="zh-CN" sz="2800" b="1" dirty="0" err="1">
                <a:highlight>
                  <a:srgbClr val="FFFF00"/>
                </a:highlight>
              </a:rPr>
              <a:t>edgecolor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np.random.uniform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(0, 0.7, 3), </a:t>
            </a:r>
            <a:r>
              <a:rPr lang="en-US" altLang="zh-CN" sz="2800" b="1" dirty="0" err="1"/>
              <a:t>facecolor</a:t>
            </a:r>
            <a:r>
              <a:rPr lang="en-US" altLang="zh-CN" sz="2800" b="1" dirty="0"/>
              <a:t>='none', </a:t>
            </a:r>
            <a:r>
              <a:rPr lang="en-US" altLang="zh-CN" sz="2800" b="1" dirty="0" err="1"/>
              <a:t>lw</a:t>
            </a:r>
            <a:r>
              <a:rPr lang="en-US" altLang="zh-CN" sz="2800" b="1" dirty="0"/>
              <a:t>=lw1) for p in paths1]</a:t>
            </a:r>
          </a:p>
          <a:p>
            <a:pPr marL="0" indent="0">
              <a:buNone/>
            </a:pPr>
            <a:r>
              <a:rPr lang="zh-CN" altLang="en-US" b="1" dirty="0"/>
              <a:t>调整</a:t>
            </a:r>
            <a:r>
              <a:rPr lang="en-US" altLang="zh-CN" b="1" dirty="0"/>
              <a:t>301</a:t>
            </a:r>
            <a:r>
              <a:rPr lang="zh-CN" altLang="en-US" b="1" dirty="0"/>
              <a:t>行的数字即可</a:t>
            </a:r>
            <a:endParaRPr lang="en-US" altLang="zh-CN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514350" indent="-514350">
              <a:buAutoNum type="arabicPeriod"/>
            </a:pPr>
            <a:r>
              <a:rPr lang="en-US" altLang="zh-CN" b="1" dirty="0" err="1">
                <a:solidFill>
                  <a:srgbClr val="FF0000"/>
                </a:solidFill>
              </a:rPr>
              <a:t>Edgecolor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搞成红色的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不行 要么黑色 白色 蓝色 或者透明的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第一个值：</a:t>
            </a:r>
            <a:r>
              <a:rPr lang="en-US" altLang="zh-CN" b="1" dirty="0">
                <a:solidFill>
                  <a:srgbClr val="FF0000"/>
                </a:solidFill>
              </a:rPr>
              <a:t>0-1</a:t>
            </a: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第二个值：</a:t>
            </a:r>
            <a:r>
              <a:rPr lang="en-US" altLang="zh-CN" sz="2800" b="1" dirty="0">
                <a:solidFill>
                  <a:srgbClr val="FF0000"/>
                </a:solidFill>
              </a:rPr>
              <a:t>0-1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第三个之：</a:t>
            </a:r>
            <a:r>
              <a:rPr lang="en-US" altLang="zh-CN" b="1" dirty="0">
                <a:solidFill>
                  <a:srgbClr val="FF0000"/>
                </a:solidFill>
              </a:rPr>
              <a:t>3 or 4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有点问题？</a:t>
            </a:r>
          </a:p>
        </p:txBody>
      </p:sp>
    </p:spTree>
    <p:extLst>
      <p:ext uri="{BB962C8B-B14F-4D97-AF65-F5344CB8AC3E}">
        <p14:creationId xmlns:p14="http://schemas.microsoft.com/office/powerpoint/2010/main" val="6578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73CBB-B1B4-ADBB-BD52-B543144C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"/>
            <a:ext cx="10515600" cy="60497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无法使用</a:t>
            </a:r>
            <a:r>
              <a:rPr lang="en-US" altLang="zh-CN" dirty="0"/>
              <a:t>curves1.evaluate(0.75)</a:t>
            </a:r>
            <a:r>
              <a:rPr lang="zh-CN" altLang="en-US" dirty="0"/>
              <a:t>函数 报错如下：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curves1 = [</a:t>
            </a:r>
            <a:r>
              <a:rPr lang="en-US" altLang="zh-CN" dirty="0" err="1"/>
              <a:t>bezier.Curve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n.T</a:t>
            </a:r>
            <a:r>
              <a:rPr lang="en-US" altLang="zh-CN" dirty="0">
                <a:solidFill>
                  <a:srgbClr val="FF0000"/>
                </a:solidFill>
              </a:rPr>
              <a:t> * </a:t>
            </a:r>
            <a:r>
              <a:rPr lang="en-US" altLang="zh-CN" dirty="0" err="1">
                <a:solidFill>
                  <a:srgbClr val="FF0000"/>
                </a:solidFill>
              </a:rPr>
              <a:t>args.imsize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np.random.uniform</a:t>
            </a:r>
            <a:r>
              <a:rPr lang="en-US" altLang="zh-CN" dirty="0">
                <a:solidFill>
                  <a:srgbClr val="FF0000"/>
                </a:solidFill>
              </a:rPr>
              <a:t>(-20, 20, size=</a:t>
            </a:r>
            <a:r>
              <a:rPr lang="en-US" altLang="zh-CN" dirty="0" err="1">
                <a:solidFill>
                  <a:srgbClr val="FF0000"/>
                </a:solidFill>
              </a:rPr>
              <a:t>n.T.shape</a:t>
            </a:r>
            <a:r>
              <a:rPr lang="en-US" altLang="zh-CN" dirty="0">
                <a:solidFill>
                  <a:srgbClr val="FF0000"/>
                </a:solidFill>
              </a:rPr>
              <a:t>), degree=2)</a:t>
            </a:r>
            <a:r>
              <a:rPr lang="en-US" altLang="zh-CN" dirty="0"/>
              <a:t> for n in nodes1]</a:t>
            </a:r>
          </a:p>
          <a:p>
            <a:pPr marL="0" indent="0">
              <a:buNone/>
            </a:pPr>
            <a:r>
              <a:rPr lang="zh-CN" altLang="en-US" dirty="0"/>
              <a:t>所以尝试把红色部分 变成</a:t>
            </a:r>
            <a:r>
              <a:rPr lang="en-US" altLang="zh-CN" dirty="0"/>
              <a:t>array</a:t>
            </a:r>
            <a:r>
              <a:rPr lang="zh-CN" altLang="en-US" dirty="0"/>
              <a:t> 像官网那样生成曲线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图如下</a:t>
            </a:r>
            <a:endParaRPr lang="en-US" altLang="zh-CN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553F036-14D4-B17B-57E9-F77911F8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9" y="681037"/>
            <a:ext cx="10033386" cy="216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063E767E-7ED1-BA17-62A9-1FCA4A0CB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9622" r="26080" b="9343"/>
          <a:stretch/>
        </p:blipFill>
        <p:spPr>
          <a:xfrm>
            <a:off x="1364434" y="811034"/>
            <a:ext cx="9621618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0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BB5A9A-E289-2440-6A43-58A4A265FBEE}"/>
              </a:ext>
            </a:extLst>
          </p:cNvPr>
          <p:cNvSpPr txBox="1"/>
          <p:nvPr/>
        </p:nvSpPr>
        <p:spPr>
          <a:xfrm>
            <a:off x="1073426" y="7076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但是报错如下：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4EEFC0-BAA4-5886-FAD8-80D5964F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5" y="2210553"/>
            <a:ext cx="11507609" cy="16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71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77956" y="747798"/>
            <a:ext cx="11836087" cy="575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752B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眼底图像血管分割模型训练评估流程</a:t>
            </a:r>
            <a:endParaRPr lang="en-US" altLang="zh-CN" sz="2800" b="1" dirty="0">
              <a:solidFill>
                <a:srgbClr val="752B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）分割模型参数初始化（随机初始化、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权重预训练）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）模型训练（单一数据集，数据量少）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）模型评估（数据集内）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752B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关键问题：</a:t>
            </a:r>
            <a:endParaRPr lang="en-US" altLang="zh-CN" sz="2800" b="1" dirty="0">
              <a:solidFill>
                <a:srgbClr val="752B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）分割模型参数量大，数据集图片少，随机初始化可能收敛到局部极小值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自然图像，与医学眼底图像分布差异较大，无理论保证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学习到的特征对眼底图像分割是有益的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）测试集与训练集来自同一分布，不能保证模型的跨域性能，模型容易学习到纹理颜色等特征，而不是形状等高层次域不变型特征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77956" y="747798"/>
            <a:ext cx="11836087" cy="464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752B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基于贝塞尔曲线的血管图像生成方法</a:t>
            </a:r>
            <a:endParaRPr lang="en-US" altLang="zh-CN" sz="2800" b="1" dirty="0">
              <a:solidFill>
                <a:srgbClr val="752B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）生成与血管拓扑结构相似的图像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）在生成图像上进行预训练，使网络更关注血管形状信息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）将预训练权重迁移到血管分割模型上，进行微调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）评估预训练的有效性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752B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2800" b="1" dirty="0">
              <a:solidFill>
                <a:srgbClr val="752B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）血管标注图像数量少，可生成数量更多，血管形态更丰富的图像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）预训练可使模型更关注血管形态，而不是低等级特征，进而提高模型的泛化能力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77956" y="747798"/>
            <a:ext cx="11836087" cy="4469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752B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具体步骤：</a:t>
            </a:r>
            <a:endParaRPr lang="en-US" altLang="zh-CN" sz="2800" b="1" dirty="0">
              <a:solidFill>
                <a:srgbClr val="752B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）生成与血管拓扑结构相似的图像：综合考虑图像背景、贝塞尔曲线的长度、弯曲程度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Nodes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颜色、粗细、血管层次等信息。还需考虑生成图像的数量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）在生成图像上进行预训练，使网络更关注血管形状信息：生成图像包括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带有贝塞尔曲线的图像和对应的曲线标注图，使用生成图像训练一个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分割模型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）预训练权重迁移：使用预训练得到的权重初始化血管分割模型的参数，在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等血管分割数据集上进行训练，使用测试集的损失进行模型选择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23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77956" y="747798"/>
            <a:ext cx="11836087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752B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具体步骤：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）方法评估：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F0E97CC-4524-DAB5-34EE-7091914A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33872"/>
              </p:ext>
            </p:extLst>
          </p:nvPr>
        </p:nvGraphicFramePr>
        <p:xfrm>
          <a:off x="1396379" y="2314291"/>
          <a:ext cx="8795836" cy="16710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8959">
                  <a:extLst>
                    <a:ext uri="{9D8B030D-6E8A-4147-A177-3AD203B41FA5}">
                      <a16:colId xmlns:a16="http://schemas.microsoft.com/office/drawing/2014/main" val="2782618449"/>
                    </a:ext>
                  </a:extLst>
                </a:gridCol>
                <a:gridCol w="2198959">
                  <a:extLst>
                    <a:ext uri="{9D8B030D-6E8A-4147-A177-3AD203B41FA5}">
                      <a16:colId xmlns:a16="http://schemas.microsoft.com/office/drawing/2014/main" val="817055321"/>
                    </a:ext>
                  </a:extLst>
                </a:gridCol>
                <a:gridCol w="2198959">
                  <a:extLst>
                    <a:ext uri="{9D8B030D-6E8A-4147-A177-3AD203B41FA5}">
                      <a16:colId xmlns:a16="http://schemas.microsoft.com/office/drawing/2014/main" val="166734962"/>
                    </a:ext>
                  </a:extLst>
                </a:gridCol>
                <a:gridCol w="2198959">
                  <a:extLst>
                    <a:ext uri="{9D8B030D-6E8A-4147-A177-3AD203B41FA5}">
                      <a16:colId xmlns:a16="http://schemas.microsoft.com/office/drawing/2014/main" val="110869533"/>
                    </a:ext>
                  </a:extLst>
                </a:gridCol>
              </a:tblGrid>
              <a:tr h="417758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测试集分割性能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收敛速度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跨域分割性能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49429"/>
                  </a:ext>
                </a:extLst>
              </a:tr>
              <a:tr h="417758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随机初始化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5320"/>
                  </a:ext>
                </a:extLst>
              </a:tr>
              <a:tr h="417758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生成图像预训练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82348"/>
                  </a:ext>
                </a:extLst>
              </a:tr>
              <a:tr h="417758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ImageNet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预训练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3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6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11A-D337-88E6-A769-A5EDFE5E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A2726-7613-8F57-7396-05EBBD12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贝塞尔曲线的长度、</a:t>
            </a:r>
            <a:endParaRPr lang="en-US" altLang="zh-CN" dirty="0"/>
          </a:p>
          <a:p>
            <a:r>
              <a:rPr lang="zh-CN" altLang="en-US" dirty="0"/>
              <a:t>弯曲程度、</a:t>
            </a:r>
            <a:endParaRPr lang="en-US" altLang="zh-CN" dirty="0"/>
          </a:p>
          <a:p>
            <a:r>
              <a:rPr lang="zh-CN" altLang="en-US" dirty="0"/>
              <a:t>颜色、</a:t>
            </a:r>
            <a:endParaRPr lang="en-US" altLang="zh-CN" dirty="0"/>
          </a:p>
          <a:p>
            <a:r>
              <a:rPr lang="zh-CN" altLang="en-US" dirty="0"/>
              <a:t>粗细、</a:t>
            </a:r>
            <a:endParaRPr lang="en-US" altLang="zh-CN" dirty="0"/>
          </a:p>
          <a:p>
            <a:r>
              <a:rPr lang="zh-CN" altLang="en-US" dirty="0"/>
              <a:t>血管层次等信息。还需考虑生成图像的数量</a:t>
            </a:r>
          </a:p>
        </p:txBody>
      </p:sp>
    </p:spTree>
    <p:extLst>
      <p:ext uri="{BB962C8B-B14F-4D97-AF65-F5344CB8AC3E}">
        <p14:creationId xmlns:p14="http://schemas.microsoft.com/office/powerpoint/2010/main" val="8507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76056C-35A3-C616-01E2-09E5E3296F8C}"/>
              </a:ext>
            </a:extLst>
          </p:cNvPr>
          <p:cNvSpPr txBox="1"/>
          <p:nvPr/>
        </p:nvSpPr>
        <p:spPr>
          <a:xfrm>
            <a:off x="198783" y="214685"/>
            <a:ext cx="6822219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贝塞尔曲线的长度</a:t>
            </a:r>
            <a:endParaRPr lang="en-US" altLang="zh-CN" sz="2800" b="1" dirty="0"/>
          </a:p>
          <a:p>
            <a:r>
              <a:rPr lang="en-US" altLang="zh-CN" sz="2800" b="1" dirty="0"/>
              <a:t>start1 = </a:t>
            </a:r>
            <a:r>
              <a:rPr lang="en-US" altLang="zh-CN" sz="2800" b="1" dirty="0" err="1"/>
              <a:t>np.random.uniform</a:t>
            </a:r>
            <a:r>
              <a:rPr lang="en-US" altLang="zh-CN" sz="2800" b="1" dirty="0"/>
              <a:t>(low=0.14, high=0.145, size=(</a:t>
            </a:r>
            <a:r>
              <a:rPr lang="en-US" altLang="zh-CN" sz="2800" b="1" dirty="0" err="1"/>
              <a:t>len</a:t>
            </a:r>
            <a:r>
              <a:rPr lang="en-US" altLang="zh-CN" sz="2800" b="1" dirty="0"/>
              <a:t>(nodes1))).</a:t>
            </a:r>
            <a:r>
              <a:rPr lang="en-US" altLang="zh-CN" sz="2800" b="1" dirty="0" err="1"/>
              <a:t>tolist</a:t>
            </a:r>
            <a:r>
              <a:rPr lang="en-US" altLang="zh-CN" sz="2800" b="1" dirty="0"/>
              <a:t>()</a:t>
            </a:r>
          </a:p>
          <a:p>
            <a:r>
              <a:rPr lang="en-US" altLang="zh-CN" sz="2800" b="1" dirty="0"/>
              <a:t>224</a:t>
            </a:r>
            <a:r>
              <a:rPr lang="zh-CN" altLang="en-US" sz="2800" b="1" dirty="0"/>
              <a:t>行</a:t>
            </a:r>
            <a:r>
              <a:rPr lang="en-US" altLang="zh-CN" sz="2800" b="1" dirty="0"/>
              <a:t> </a:t>
            </a:r>
          </a:p>
          <a:p>
            <a:endParaRPr lang="en-US" altLang="zh-CN" sz="2800" b="1" dirty="0"/>
          </a:p>
          <a:p>
            <a:r>
              <a:rPr lang="zh-CN" altLang="en-US" sz="2800" b="1" dirty="0"/>
              <a:t>调</a:t>
            </a:r>
            <a:r>
              <a:rPr lang="en-US" altLang="zh-CN" sz="2800" b="1" dirty="0"/>
              <a:t>low high </a:t>
            </a:r>
            <a:r>
              <a:rPr lang="zh-CN" altLang="en-US" sz="2800" b="1" dirty="0"/>
              <a:t>就能调整长度</a:t>
            </a:r>
            <a:endParaRPr lang="en-US" altLang="zh-CN" sz="2800" b="1" dirty="0"/>
          </a:p>
          <a:p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弯曲程度 由</a:t>
            </a:r>
            <a:r>
              <a:rPr lang="en-US" altLang="zh-CN" sz="2800" b="1" dirty="0"/>
              <a:t>degree</a:t>
            </a:r>
            <a:r>
              <a:rPr lang="zh-CN" altLang="en-US" sz="2800" b="1" dirty="0"/>
              <a:t>控制</a:t>
            </a:r>
            <a:endParaRPr lang="en-US" altLang="zh-CN" sz="2800" b="1" dirty="0"/>
          </a:p>
          <a:p>
            <a:r>
              <a:rPr lang="en-US" altLang="zh-CN" sz="2800" b="1" dirty="0"/>
              <a:t>    </a:t>
            </a:r>
            <a:r>
              <a:rPr lang="zh-CN" altLang="en-US" sz="2800" b="1" dirty="0"/>
              <a:t>现在能实现的 </a:t>
            </a:r>
            <a:r>
              <a:rPr lang="en-US" altLang="zh-CN" sz="2800" b="1" dirty="0"/>
              <a:t>degree = 2 3 4 </a:t>
            </a:r>
          </a:p>
          <a:p>
            <a:r>
              <a:rPr lang="en-US" altLang="zh-CN" sz="2800" b="1" dirty="0"/>
              <a:t>    </a:t>
            </a:r>
            <a:r>
              <a:rPr lang="zh-CN" altLang="en-US" sz="2800" b="1" dirty="0"/>
              <a:t>但是不能实现随机选哪个</a:t>
            </a:r>
            <a:r>
              <a:rPr lang="en-US" altLang="zh-CN" sz="2800" b="1" dirty="0"/>
              <a:t>degree</a:t>
            </a:r>
          </a:p>
          <a:p>
            <a:r>
              <a:rPr lang="en-US" altLang="zh-CN" sz="2800" b="1" dirty="0"/>
              <a:t>    </a:t>
            </a:r>
            <a:r>
              <a:rPr lang="zh-CN" altLang="en-US" sz="2800" b="1" dirty="0"/>
              <a:t>（实现起来比较麻烦</a:t>
            </a:r>
            <a:endParaRPr lang="en-US" altLang="zh-CN" sz="2800" b="1" dirty="0"/>
          </a:p>
          <a:p>
            <a:r>
              <a:rPr lang="en-US" altLang="zh-CN" sz="2800" b="1" dirty="0"/>
              <a:t>    </a:t>
            </a:r>
            <a:r>
              <a:rPr lang="zh-CN" altLang="en-US" sz="2800" b="1" dirty="0"/>
              <a:t>不如一个一个实现</a:t>
            </a:r>
            <a:endParaRPr lang="en-US" altLang="zh-CN" sz="2800" b="1" dirty="0"/>
          </a:p>
          <a:p>
            <a:r>
              <a:rPr lang="en-US" altLang="zh-CN" sz="2800" b="1" dirty="0"/>
              <a:t>try</a:t>
            </a:r>
          </a:p>
          <a:p>
            <a:r>
              <a:rPr lang="en-US" altLang="zh-CN" sz="2800" b="1" dirty="0"/>
              <a:t>1. </a:t>
            </a:r>
            <a:r>
              <a:rPr lang="zh-CN" altLang="en-US" sz="2800" b="1" dirty="0"/>
              <a:t>细血管 短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阶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曲线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小的</a:t>
            </a:r>
            <a:endParaRPr lang="en-US" altLang="zh-CN" sz="2800" b="1" dirty="0"/>
          </a:p>
          <a:p>
            <a:r>
              <a:rPr lang="en-US" altLang="zh-CN" sz="2800" b="1" dirty="0"/>
              <a:t>2. </a:t>
            </a:r>
            <a:r>
              <a:rPr lang="zh-CN" altLang="en-US" sz="2800" b="1" dirty="0"/>
              <a:t>两个小的血管连起来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小的</a:t>
            </a:r>
            <a:endParaRPr lang="en-US" altLang="zh-CN" sz="28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/>
          </a:p>
        </p:txBody>
      </p:sp>
      <p:pic>
        <p:nvPicPr>
          <p:cNvPr id="5" name="图片 4" descr="模糊的照片人的眼睛&#10;&#10;低可信度描述已自动生成">
            <a:extLst>
              <a:ext uri="{FF2B5EF4-FFF2-40B4-BE49-F238E27FC236}">
                <a16:creationId xmlns:a16="http://schemas.microsoft.com/office/drawing/2014/main" id="{FED45665-79C3-7E77-8E3C-881B4916C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098"/>
            <a:ext cx="6391812" cy="6391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158806E-EFE5-B874-2DA0-489A82453913}"/>
                  </a:ext>
                </a:extLst>
              </p14:cNvPr>
              <p14:cNvContentPartPr/>
              <p14:nvPr/>
            </p14:nvContentPartPr>
            <p14:xfrm>
              <a:off x="2671388" y="5779221"/>
              <a:ext cx="360" cy="18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158806E-EFE5-B874-2DA0-489A824539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5748" y="5743581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E1CCD55-499E-DC8B-04F6-B80F0A8099F0}"/>
                  </a:ext>
                </a:extLst>
              </p14:cNvPr>
              <p14:cNvContentPartPr/>
              <p14:nvPr/>
            </p14:nvContentPartPr>
            <p14:xfrm>
              <a:off x="6003548" y="5327421"/>
              <a:ext cx="1584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E1CCD55-499E-DC8B-04F6-B80F0A8099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7548" y="5291781"/>
                <a:ext cx="874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57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38AEB-820F-7132-54DA-6AE12CE2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86" y="286247"/>
            <a:ext cx="6202018" cy="589071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颜色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b="1" dirty="0"/>
              <a:t>   1.</a:t>
            </a:r>
            <a:r>
              <a:rPr lang="zh-CN" altLang="en-US" b="1" dirty="0"/>
              <a:t>自己会变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800" b="1" dirty="0"/>
              <a:t>   </a:t>
            </a:r>
            <a:r>
              <a:rPr lang="zh-CN" altLang="en-US" b="1" dirty="0"/>
              <a:t>假如第一次选了</a:t>
            </a:r>
            <a:r>
              <a:rPr lang="en-US" altLang="zh-CN" b="1" dirty="0"/>
              <a:t>degree=2 </a:t>
            </a:r>
            <a:r>
              <a:rPr lang="zh-CN" altLang="en-US" b="1" dirty="0"/>
              <a:t>会自己又两个颜色 变成</a:t>
            </a:r>
            <a:r>
              <a:rPr lang="en-US" altLang="zh-CN" b="1" dirty="0"/>
              <a:t>degree =3 </a:t>
            </a:r>
          </a:p>
          <a:p>
            <a:pPr marL="0" indent="0">
              <a:buNone/>
            </a:pPr>
            <a:r>
              <a:rPr lang="en-US" altLang="zh-CN" sz="2800" b="1" dirty="0"/>
              <a:t>   </a:t>
            </a:r>
            <a:r>
              <a:rPr lang="zh-CN" altLang="en-US" sz="2800" b="1" dirty="0"/>
              <a:t>又会是另外的颜色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b="1" dirty="0"/>
              <a:t>   2.</a:t>
            </a:r>
            <a:r>
              <a:rPr lang="zh-CN" altLang="en-US" b="1" dirty="0"/>
              <a:t> 也可以自己变 但这个也是他随机生成的</a:t>
            </a:r>
            <a:endParaRPr lang="en-US" altLang="zh-CN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 patches1 =[</a:t>
            </a:r>
            <a:r>
              <a:rPr lang="en-US" altLang="zh-CN" sz="2800" b="1" dirty="0" err="1"/>
              <a:t>patches.PathPatch</a:t>
            </a:r>
            <a:r>
              <a:rPr lang="en-US" altLang="zh-CN" sz="2800" b="1" dirty="0"/>
              <a:t>(p, </a:t>
            </a:r>
            <a:r>
              <a:rPr lang="en-US" altLang="zh-CN" sz="2800" b="1" dirty="0" err="1">
                <a:highlight>
                  <a:srgbClr val="FFFF00"/>
                </a:highlight>
              </a:rPr>
              <a:t>edgecolor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np.random.uniform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(0, 0.7, 3), </a:t>
            </a:r>
            <a:r>
              <a:rPr lang="en-US" altLang="zh-CN" sz="2800" b="1" dirty="0" err="1"/>
              <a:t>facecolor</a:t>
            </a:r>
            <a:r>
              <a:rPr lang="en-US" altLang="zh-CN" sz="2800" b="1" dirty="0"/>
              <a:t>='none', </a:t>
            </a:r>
            <a:r>
              <a:rPr lang="en-US" altLang="zh-CN" sz="2800" b="1" dirty="0" err="1"/>
              <a:t>lw</a:t>
            </a:r>
            <a:r>
              <a:rPr lang="en-US" altLang="zh-CN" sz="2800" b="1" dirty="0"/>
              <a:t>=lw1) for p in paths1]</a:t>
            </a:r>
          </a:p>
          <a:p>
            <a:pPr marL="0" indent="0">
              <a:buNone/>
            </a:pPr>
            <a:r>
              <a:rPr lang="zh-CN" altLang="en-US" b="1" dirty="0"/>
              <a:t>调整</a:t>
            </a:r>
            <a:r>
              <a:rPr lang="en-US" altLang="zh-CN" b="1" dirty="0"/>
              <a:t>301</a:t>
            </a:r>
            <a:r>
              <a:rPr lang="zh-CN" altLang="en-US" b="1" dirty="0"/>
              <a:t>行的数字即可</a:t>
            </a:r>
            <a:endParaRPr lang="en-US" altLang="zh-CN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1. </a:t>
            </a:r>
            <a:r>
              <a:rPr lang="en-US" altLang="zh-CN" b="1" dirty="0" err="1">
                <a:solidFill>
                  <a:srgbClr val="FF0000"/>
                </a:solidFill>
              </a:rPr>
              <a:t>Edgecolor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搞成红色的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F8973A-E8A9-DDA9-5B0F-3E6AFF1B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78" y="755373"/>
            <a:ext cx="5559949" cy="55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0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38AEB-820F-7132-54DA-6AE12CE2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286247"/>
            <a:ext cx="5870714" cy="589071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血管层次等信息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调整</a:t>
            </a:r>
            <a:r>
              <a:rPr lang="en-US" altLang="zh-CN" b="1" dirty="0"/>
              <a:t>n</a:t>
            </a:r>
            <a:r>
              <a:rPr lang="zh-CN" altLang="en-US" b="1" dirty="0"/>
              <a:t>的数量，可以决定又几条随机的线。</a:t>
            </a:r>
            <a:r>
              <a:rPr lang="en-US" altLang="zh-CN" b="1" dirty="0"/>
              <a:t>Bezier</a:t>
            </a:r>
            <a:r>
              <a:rPr lang="zh-CN" altLang="en-US" b="1" dirty="0"/>
              <a:t>能画三角形跟多边形，但是没法分叉一条线出来。</a:t>
            </a:r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找</a:t>
            </a:r>
            <a:r>
              <a:rPr lang="en-US" altLang="zh-CN" b="1" dirty="0">
                <a:solidFill>
                  <a:srgbClr val="FF0000"/>
                </a:solidFill>
              </a:rPr>
              <a:t>API</a:t>
            </a:r>
            <a:r>
              <a:rPr lang="zh-CN" altLang="en-US" b="1" dirty="0">
                <a:solidFill>
                  <a:srgbClr val="FF0000"/>
                </a:solidFill>
              </a:rPr>
              <a:t>函数，看能不能确定一个主线的所有点，把这些点作为起始点与终点。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/>
              <a:t>curve.evaluate</a:t>
            </a:r>
            <a:r>
              <a:rPr lang="en-US" altLang="zh-CN" b="1" dirty="0"/>
              <a:t>(0.75)</a:t>
            </a:r>
          </a:p>
          <a:p>
            <a:pPr marL="0" indent="0">
              <a:buNone/>
            </a:pPr>
            <a:r>
              <a:rPr lang="en-US" altLang="zh-CN" sz="2800" b="1" dirty="0"/>
              <a:t>https://bezier.readthedocs.io/en/latest/python/reference/bezier.curve.html#bezier.curve.Curve.evaluate</a:t>
            </a:r>
          </a:p>
        </p:txBody>
      </p:sp>
      <p:pic>
        <p:nvPicPr>
          <p:cNvPr id="4" name="图片 3" descr="黑暗里有星球&#10;&#10;描述已自动生成">
            <a:extLst>
              <a:ext uri="{FF2B5EF4-FFF2-40B4-BE49-F238E27FC236}">
                <a16:creationId xmlns:a16="http://schemas.microsoft.com/office/drawing/2014/main" id="{34897B23-94F4-7EDD-3440-820B3362A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14" y="42282"/>
            <a:ext cx="6315986" cy="63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3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24699</TotalTime>
  <Words>1054</Words>
  <Application>Microsoft Office PowerPoint</Application>
  <PresentationFormat>宽屏</PresentationFormat>
  <Paragraphs>116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黑体</vt:lpstr>
      <vt:lpstr>微软雅黑</vt:lpstr>
      <vt:lpstr>Arial</vt:lpstr>
      <vt:lpstr>Calibri</vt:lpstr>
      <vt:lpstr>Wingdings</vt:lpstr>
      <vt:lpstr>Office 主题​​</vt:lpstr>
      <vt:lpstr>贝塞尔曲线-图像生成</vt:lpstr>
      <vt:lpstr>PowerPoint 演示文稿</vt:lpstr>
      <vt:lpstr>PowerPoint 演示文稿</vt:lpstr>
      <vt:lpstr>PowerPoint 演示文稿</vt:lpstr>
      <vt:lpstr>PowerPoint 演示文稿</vt:lpstr>
      <vt:lpstr>目标</vt:lpstr>
      <vt:lpstr>PowerPoint 演示文稿</vt:lpstr>
      <vt:lpstr>PowerPoint 演示文稿</vt:lpstr>
      <vt:lpstr>PowerPoint 演示文稿</vt:lpstr>
      <vt:lpstr>PowerPoint 演示文稿</vt:lpstr>
      <vt:lpstr>最终效果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眼底</dc:title>
  <dc:creator>guo</dc:creator>
  <cp:lastModifiedBy>Niu, Luyu</cp:lastModifiedBy>
  <cp:revision>2401</cp:revision>
  <dcterms:created xsi:type="dcterms:W3CDTF">2017-05-29T02:21:47Z</dcterms:created>
  <dcterms:modified xsi:type="dcterms:W3CDTF">2023-06-15T11:10:53Z</dcterms:modified>
</cp:coreProperties>
</file>