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5" r:id="rId4"/>
    <p:sldId id="257" r:id="rId5"/>
    <p:sldId id="258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47D0FB-F613-FA4F-A5E0-E45A3534977F}">
          <p14:sldIdLst>
            <p14:sldId id="256"/>
            <p14:sldId id="260"/>
          </p14:sldIdLst>
        </p14:section>
        <p14:section name="Why we are behind" id="{A3E56E21-DA14-0D4C-AB60-F96E6AB76559}">
          <p14:sldIdLst>
            <p14:sldId id="265"/>
          </p14:sldIdLst>
        </p14:section>
        <p14:section name="Preparing the API" id="{F4F2D2BC-D977-8B4D-B8E3-0870526E3C89}">
          <p14:sldIdLst>
            <p14:sldId id="257"/>
          </p14:sldIdLst>
        </p14:section>
        <p14:section name="Starting a Case" id="{761EF8CB-8FC5-8446-B884-7E3A7B519F74}">
          <p14:sldIdLst>
            <p14:sldId id="258"/>
            <p14:sldId id="261"/>
            <p14:sldId id="262"/>
            <p14:sldId id="263"/>
            <p14:sldId id="264"/>
          </p14:sldIdLst>
        </p14:section>
        <p14:section name="Our System" id="{EEA22AE6-4D67-FF4D-AF4F-67EFDA7AFE42}">
          <p14:sldIdLst>
            <p14:sldId id="268"/>
            <p14:sldId id="266"/>
            <p14:sldId id="267"/>
          </p14:sldIdLst>
        </p14:section>
        <p14:section name="Roadmap" id="{54A3D2F0-941C-994C-B3F6-4636AD3ED2F6}">
          <p14:sldIdLst>
            <p14:sldId id="269"/>
          </p14:sldIdLst>
        </p14:section>
        <p14:section name="foo" id="{35A2A115-A56B-7644-BF66-91A0C18471E0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6390"/>
    <p:restoredTop sz="86374"/>
  </p:normalViewPr>
  <p:slideViewPr>
    <p:cSldViewPr snapToGrid="0" snapToObjects="1">
      <p:cViewPr>
        <p:scale>
          <a:sx n="99" d="100"/>
          <a:sy n="99" d="100"/>
        </p:scale>
        <p:origin x="-304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04C4-6D29-5644-9D0A-9C1C6BB764D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095D-DA17-394E-9E8D-0E1DFC90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4095D-DA17-394E-9E8D-0E1DFC902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4095D-DA17-394E-9E8D-0E1DFC902E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Open Sans Light" charset="0"/>
                <a:ea typeface="Open Sans Light" charset="0"/>
                <a:cs typeface="Open Sans Light" charset="0"/>
              </a:defRPr>
            </a:lvl1pPr>
            <a:lvl2pPr>
              <a:defRPr b="0" i="0">
                <a:latin typeface="Open Sans Light" charset="0"/>
                <a:ea typeface="Open Sans Light" charset="0"/>
                <a:cs typeface="Open Sans Light" charset="0"/>
              </a:defRPr>
            </a:lvl2pPr>
            <a:lvl3pPr>
              <a:defRPr b="0" i="0">
                <a:latin typeface="Open Sans Light" charset="0"/>
                <a:ea typeface="Open Sans Light" charset="0"/>
                <a:cs typeface="Open Sans Light" charset="0"/>
              </a:defRPr>
            </a:lvl3pPr>
            <a:lvl4pPr>
              <a:defRPr b="0" i="0">
                <a:latin typeface="Open Sans Light" charset="0"/>
                <a:ea typeface="Open Sans Light" charset="0"/>
                <a:cs typeface="Open Sans Light" charset="0"/>
              </a:defRPr>
            </a:lvl4pPr>
            <a:lvl5pPr>
              <a:defRPr b="0" i="0"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1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FACB-D0CE-4546-8D3F-FA57BA16D208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FF36-3237-B641-B64B-5FB55AC002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87" y="365125"/>
            <a:ext cx="1318654" cy="13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7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Open Sans Light" charset="0"/>
          <a:ea typeface="Open Sans Light" charset="0"/>
          <a:cs typeface="Open Sans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Open Sans Light" charset="0"/>
          <a:ea typeface="Open Sans Light" charset="0"/>
          <a:cs typeface="Open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Open Sans Light" charset="0"/>
          <a:ea typeface="Open Sans Light" charset="0"/>
          <a:cs typeface="Open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pen Sans Light" charset="0"/>
          <a:ea typeface="Open Sans Light" charset="0"/>
          <a:cs typeface="Open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pen Sans Light" charset="0"/>
          <a:ea typeface="Open Sans Light" charset="0"/>
          <a:cs typeface="Open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ProcessMaker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Lukas </a:t>
            </a:r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Rosentreter</a:t>
            </a:r>
            <a:endParaRPr lang="en-US" dirty="0" smtClean="0">
              <a:latin typeface="Open Sans Light" charset="0"/>
              <a:ea typeface="Open Sans Light" charset="0"/>
              <a:cs typeface="Open Sans Light" charset="0"/>
            </a:endParaRPr>
          </a:p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Alexander Senger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Open Sans Semibold" charset="0"/>
                <a:ea typeface="Open Sans Semibold" charset="0"/>
                <a:cs typeface="Open Sans Semibold" charset="0"/>
              </a:rPr>
              <a:t>Problem: </a:t>
            </a:r>
          </a:p>
          <a:p>
            <a:pPr marL="0" indent="0">
              <a:buNone/>
            </a:pPr>
            <a:r>
              <a:rPr lang="en-US" dirty="0" err="1" smtClean="0"/>
              <a:t>ProcessMaker</a:t>
            </a:r>
            <a:r>
              <a:rPr lang="en-US" dirty="0" smtClean="0"/>
              <a:t> doesn’t take BPMN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s-IS" dirty="0" smtClean="0"/>
              <a:t>…</a:t>
            </a:r>
            <a:r>
              <a:rPr lang="en-US" dirty="0" smtClean="0"/>
              <a:t>will take data from </a:t>
            </a:r>
            <a:r>
              <a:rPr lang="en-US" dirty="0" err="1" smtClean="0"/>
              <a:t>Unicon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is-IS" dirty="0" smtClean="0"/>
              <a:t>…will extract the query ID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cep:query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id="query1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"&gt; </a:t>
            </a:r>
            <a:r>
              <a:rPr lang="is-IS" sz="2400" dirty="0" smtClean="0">
                <a:latin typeface="Menlo" charset="0"/>
                <a:ea typeface="Menlo" charset="0"/>
                <a:cs typeface="Menlo" charset="0"/>
              </a:rPr>
              <a:t>…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cep:query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endParaRPr lang="is-I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50000"/>
              </a:lnSpc>
            </a:pPr>
            <a:r>
              <a:rPr lang="is-IS" dirty="0" smtClean="0"/>
              <a:t>...will extract additional info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cep:code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is-IS" sz="2400" dirty="0" smtClean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&lt;/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cep:code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is-IS" sz="2400" dirty="0" smtClean="0"/>
              <a:t>…uses the PM API to start / interact with cases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Start a new case or is there one already waiting?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Idea: </a:t>
            </a:r>
            <a:r>
              <a:rPr lang="en-US" sz="2200" dirty="0" err="1" smtClean="0">
                <a:latin typeface="Menlo" charset="0"/>
                <a:ea typeface="Menlo" charset="0"/>
                <a:cs typeface="Menlo" charset="0"/>
              </a:rPr>
              <a:t>app_id</a:t>
            </a:r>
            <a:r>
              <a:rPr lang="en-US" sz="2200" dirty="0" smtClean="0">
                <a:latin typeface="Menlo" charset="0"/>
                <a:ea typeface="Menlo" charset="0"/>
                <a:cs typeface="Menlo" charset="0"/>
              </a:rPr>
              <a:t> = -1 </a:t>
            </a:r>
            <a:r>
              <a:rPr lang="en-US" dirty="0" smtClean="0"/>
              <a:t>starts new case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 does Unicorn know Case IDs?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Which Project to start / interact with?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1-to-1 mapping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Hard-coded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7267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more stable prototype</a:t>
            </a:r>
          </a:p>
        </p:txBody>
      </p:sp>
    </p:spTree>
    <p:extLst>
      <p:ext uri="{BB962C8B-B14F-4D97-AF65-F5344CB8AC3E}">
        <p14:creationId xmlns:p14="http://schemas.microsoft.com/office/powerpoint/2010/main" val="169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0076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ProcessMaker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or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2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we are behind</a:t>
            </a:r>
            <a:r>
              <a:rPr lang="is-IS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Preparing the API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Using the API (example)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Our System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Roadmap</a:t>
            </a:r>
          </a:p>
          <a:p>
            <a:pPr marL="514350" indent="-514350">
              <a:buFont typeface="+mj-lt"/>
              <a:buAutoNum type="arabicPeriod"/>
            </a:pPr>
            <a:endParaRPr lang="is-IS" dirty="0" smtClean="0"/>
          </a:p>
          <a:p>
            <a:pPr marL="514350" indent="-514350">
              <a:buFont typeface="+mj-lt"/>
              <a:buAutoNum type="arabicPeriod"/>
            </a:pPr>
            <a:endParaRPr lang="is-IS" dirty="0" smtClean="0"/>
          </a:p>
          <a:p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are behind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63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Menlo" charset="0"/>
                <a:ea typeface="Menlo" charset="0"/>
                <a:cs typeface="Menlo" charset="0"/>
              </a:rPr>
              <a:t>processmaker</a:t>
            </a:r>
            <a:r>
              <a:rPr lang="en-US" sz="17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7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</a:rPr>
              <a:t>processmaker</a:t>
            </a:r>
            <a:r>
              <a:rPr lang="en-US" sz="1700" dirty="0">
                <a:latin typeface="Menlo" charset="0"/>
                <a:ea typeface="Menlo" charset="0"/>
                <a:cs typeface="Menlo" charset="0"/>
              </a:rPr>
              <a:t>/workflow/engine/classes/model/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</a:rPr>
              <a:t>OauthClients.php</a:t>
            </a:r>
            <a:endParaRPr lang="en-US" sz="17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5969" y="2483059"/>
            <a:ext cx="9997831" cy="153888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$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criteriaCount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=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clone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$criteria;</a:t>
            </a:r>
            <a:r>
              <a:rPr lang="en-US" sz="1400" dirty="0" smtClean="0">
                <a:solidFill>
                  <a:srgbClr val="262626"/>
                </a:solidFill>
                <a:latin typeface="Helvetica" charset="0"/>
              </a:rPr>
              <a:t>			</a:t>
            </a:r>
            <a:endParaRPr lang="en-US" sz="1400" dirty="0" smtClean="0">
              <a:solidFill>
                <a:srgbClr val="FFFFFF"/>
              </a:solidFill>
              <a:latin typeface="Helvetica" charset="0"/>
            </a:endParaRPr>
          </a:p>
          <a:p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$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criteriaCount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-&gt;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clearSelectColumns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();</a:t>
            </a:r>
            <a:r>
              <a:rPr lang="en-US" sz="1400" dirty="0" smtClean="0">
                <a:solidFill>
                  <a:srgbClr val="262626"/>
                </a:solidFill>
                <a:latin typeface="Helvetica" charset="0"/>
              </a:rPr>
              <a:t>	</a:t>
            </a:r>
            <a:r>
              <a:rPr lang="en-US" sz="1200" dirty="0">
                <a:solidFill>
                  <a:prstClr val="black"/>
                </a:solidFill>
                <a:latin typeface="Menlo-Regular" charset="0"/>
              </a:rPr>
              <a:t>		</a:t>
            </a:r>
            <a:endParaRPr lang="en-US" sz="1400" dirty="0" smtClean="0">
              <a:solidFill>
                <a:srgbClr val="FFFFFF"/>
              </a:solidFill>
              <a:latin typeface="Helvetica" charset="0"/>
            </a:endParaRPr>
          </a:p>
          <a:p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$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criteriaCount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-&gt;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addSelectColumn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(</a:t>
            </a:r>
            <a:r>
              <a:rPr lang="en-US" sz="1200" dirty="0" smtClean="0">
                <a:solidFill>
                  <a:srgbClr val="13247E"/>
                </a:solidFill>
                <a:latin typeface="Menlo-Regular" charset="0"/>
              </a:rPr>
              <a:t>"COUNT("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.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err="1" smtClean="0">
                <a:solidFill>
                  <a:srgbClr val="0E72A4"/>
                </a:solidFill>
                <a:latin typeface="Menlo-Regular" charset="0"/>
              </a:rPr>
              <a:t>OauthClientsPeer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::</a:t>
            </a:r>
            <a:r>
              <a:rPr lang="en-US" sz="1200" dirty="0" smtClean="0">
                <a:solidFill>
                  <a:srgbClr val="0E72A4"/>
                </a:solidFill>
                <a:latin typeface="Menlo-Regular" charset="0"/>
              </a:rPr>
              <a:t>CLIENT_ID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.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smtClean="0">
                <a:solidFill>
                  <a:srgbClr val="13247E"/>
                </a:solidFill>
                <a:latin typeface="Menlo-Regular" charset="0"/>
              </a:rPr>
              <a:t>") AS NUM_REC"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);</a:t>
            </a:r>
            <a:endParaRPr lang="en-US" sz="1400" dirty="0" smtClean="0">
              <a:solidFill>
                <a:srgbClr val="262626"/>
              </a:solidFill>
              <a:latin typeface="Helvetica" charset="0"/>
            </a:endParaRPr>
          </a:p>
          <a:p>
            <a:r>
              <a:rPr lang="en-US" sz="1200" i="1" dirty="0" smtClean="0">
                <a:solidFill>
                  <a:srgbClr val="262626"/>
                </a:solidFill>
                <a:latin typeface="Menlo-Regular" charset="0"/>
              </a:rPr>
              <a:t>$</a:t>
            </a:r>
            <a:r>
              <a:rPr lang="en-US" sz="1200" i="1" dirty="0" err="1" smtClean="0">
                <a:solidFill>
                  <a:srgbClr val="262626"/>
                </a:solidFill>
                <a:latin typeface="Menlo-Regular" charset="0"/>
              </a:rPr>
              <a:t>criteriaCount</a:t>
            </a:r>
            <a:r>
              <a:rPr lang="en-US" sz="1200" i="1" dirty="0" smtClean="0">
                <a:solidFill>
                  <a:srgbClr val="94064B"/>
                </a:solidFill>
                <a:latin typeface="Menlo-Regular" charset="0"/>
              </a:rPr>
              <a:t>-&gt;</a:t>
            </a:r>
            <a:r>
              <a:rPr lang="en-US" sz="1200" i="1" dirty="0" err="1" smtClean="0">
                <a:solidFill>
                  <a:srgbClr val="262626"/>
                </a:solidFill>
                <a:latin typeface="Menlo-Regular" charset="0"/>
              </a:rPr>
              <a:t>addGroupByColumn</a:t>
            </a:r>
            <a:r>
              <a:rPr lang="en-US" sz="1200" i="1" dirty="0" smtClean="0">
                <a:solidFill>
                  <a:srgbClr val="262626"/>
                </a:solidFill>
                <a:latin typeface="Menlo-Regular" charset="0"/>
              </a:rPr>
              <a:t>(</a:t>
            </a:r>
            <a:r>
              <a:rPr lang="en-US" sz="1200" i="1" dirty="0" smtClean="0">
                <a:solidFill>
                  <a:srgbClr val="13247E"/>
                </a:solidFill>
                <a:latin typeface="Menlo-Regular" charset="0"/>
              </a:rPr>
              <a:t>"UPPER("</a:t>
            </a:r>
            <a:r>
              <a:rPr lang="en-US" sz="1200" i="1" dirty="0" smtClean="0">
                <a:solidFill>
                  <a:srgbClr val="94064B"/>
                </a:solidFill>
                <a:latin typeface="Menlo-Regular" charset="0"/>
              </a:rPr>
              <a:t>.</a:t>
            </a:r>
            <a:r>
              <a:rPr lang="en-US" sz="1200" i="1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i="1" dirty="0" err="1" smtClean="0">
                <a:solidFill>
                  <a:srgbClr val="0E72A4"/>
                </a:solidFill>
                <a:latin typeface="Menlo-Regular" charset="0"/>
              </a:rPr>
              <a:t>OauthClientsPeer</a:t>
            </a:r>
            <a:r>
              <a:rPr lang="en-US" sz="1200" i="1" dirty="0" smtClean="0">
                <a:solidFill>
                  <a:srgbClr val="94064B"/>
                </a:solidFill>
                <a:latin typeface="Menlo-Regular" charset="0"/>
              </a:rPr>
              <a:t>::</a:t>
            </a:r>
            <a:r>
              <a:rPr lang="en-US" sz="1200" i="1" dirty="0" smtClean="0">
                <a:solidFill>
                  <a:srgbClr val="0E72A4"/>
                </a:solidFill>
                <a:latin typeface="Menlo-Regular" charset="0"/>
              </a:rPr>
              <a:t>CLIENT_NAME</a:t>
            </a:r>
            <a:r>
              <a:rPr lang="en-US" sz="1200" i="1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i="1" dirty="0" smtClean="0">
                <a:solidFill>
                  <a:srgbClr val="94064B"/>
                </a:solidFill>
                <a:latin typeface="Menlo-Regular" charset="0"/>
              </a:rPr>
              <a:t>.</a:t>
            </a:r>
            <a:r>
              <a:rPr lang="en-US" sz="1200" i="1" dirty="0" smtClean="0">
                <a:solidFill>
                  <a:srgbClr val="13247E"/>
                </a:solidFill>
                <a:latin typeface="Menlo-Regular" charset="0"/>
              </a:rPr>
              <a:t>")"</a:t>
            </a:r>
            <a:r>
              <a:rPr lang="en-US" sz="1200" i="1" dirty="0" smtClean="0">
                <a:solidFill>
                  <a:srgbClr val="262626"/>
                </a:solidFill>
                <a:latin typeface="Menlo-Regular" charset="0"/>
              </a:rPr>
              <a:t>);</a:t>
            </a:r>
            <a:r>
              <a:rPr lang="en-US" sz="1400" i="1" dirty="0" smtClean="0">
                <a:solidFill>
                  <a:srgbClr val="262626"/>
                </a:solidFill>
                <a:latin typeface="Helvetica" charset="0"/>
              </a:rPr>
              <a:t>	</a:t>
            </a:r>
          </a:p>
          <a:p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Helvetica" charset="0"/>
              </a:rPr>
              <a:t>	</a:t>
            </a:r>
          </a:p>
          <a:p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$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rsCriteriaCount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=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200" dirty="0" err="1" smtClean="0">
                <a:solidFill>
                  <a:srgbClr val="0E72A4"/>
                </a:solidFill>
                <a:latin typeface="Menlo-Regular" charset="0"/>
              </a:rPr>
              <a:t>OauthClientsPeer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::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doSelectRS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($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criteriaCount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);</a:t>
            </a:r>
            <a:r>
              <a:rPr lang="en-US" sz="1400" dirty="0" smtClean="0">
                <a:solidFill>
                  <a:srgbClr val="262626"/>
                </a:solidFill>
                <a:latin typeface="Helvetica" charset="0"/>
              </a:rPr>
              <a:t>	</a:t>
            </a:r>
          </a:p>
          <a:p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$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rsCriteriaCount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-&gt;</a:t>
            </a:r>
            <a:r>
              <a:rPr lang="en-US" sz="1200" dirty="0" err="1" smtClean="0">
                <a:solidFill>
                  <a:srgbClr val="262626"/>
                </a:solidFill>
                <a:latin typeface="Menlo-Regular" charset="0"/>
              </a:rPr>
              <a:t>setFetchmode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(</a:t>
            </a:r>
            <a:r>
              <a:rPr lang="en-US" sz="1200" dirty="0" err="1" smtClean="0">
                <a:solidFill>
                  <a:srgbClr val="0E72A4"/>
                </a:solidFill>
                <a:latin typeface="Menlo-Regular" charset="0"/>
              </a:rPr>
              <a:t>ResultSet</a:t>
            </a:r>
            <a:r>
              <a:rPr lang="en-US" sz="1200" dirty="0" smtClean="0">
                <a:solidFill>
                  <a:srgbClr val="94064B"/>
                </a:solidFill>
                <a:latin typeface="Menlo-Regular" charset="0"/>
              </a:rPr>
              <a:t>::</a:t>
            </a:r>
            <a:r>
              <a:rPr lang="en-US" sz="1200" dirty="0" smtClean="0">
                <a:solidFill>
                  <a:srgbClr val="0E72A4"/>
                </a:solidFill>
                <a:latin typeface="Menlo-Regular" charset="0"/>
              </a:rPr>
              <a:t>FETCHMODE_ASSOC</a:t>
            </a:r>
            <a:r>
              <a:rPr lang="en-US" sz="1200" dirty="0" smtClean="0">
                <a:solidFill>
                  <a:srgbClr val="262626"/>
                </a:solidFill>
                <a:latin typeface="Menlo-Regular" charset="0"/>
              </a:rPr>
              <a:t>);	</a:t>
            </a:r>
            <a:endParaRPr lang="en-US" sz="1200" dirty="0" smtClean="0">
              <a:solidFill>
                <a:srgbClr val="262626"/>
              </a:solidFill>
              <a:latin typeface="Menlo-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480268"/>
            <a:ext cx="5177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182</a:t>
            </a:r>
          </a:p>
          <a:p>
            <a:pPr algn="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183</a:t>
            </a:r>
          </a:p>
          <a:p>
            <a:pPr algn="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184</a:t>
            </a:r>
          </a:p>
          <a:p>
            <a:pPr algn="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185</a:t>
            </a:r>
          </a:p>
          <a:p>
            <a:pPr algn="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186</a:t>
            </a:r>
          </a:p>
          <a:p>
            <a:pPr algn="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187</a:t>
            </a:r>
          </a:p>
          <a:p>
            <a:pPr algn="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188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Dedicated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Unicorn</a:t>
            </a:r>
            <a:r>
              <a:rPr lang="en-US" i="1" dirty="0" smtClean="0"/>
              <a:t> </a:t>
            </a:r>
            <a:r>
              <a:rPr lang="en-US" dirty="0" smtClean="0"/>
              <a:t>user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OAuth Authentication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Predesigned process lined 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Starting task assigned to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Unicorn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all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all starting tasks in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a new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Route the case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82" y="4001294"/>
            <a:ext cx="6438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134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GET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http://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pm.dev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api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/1.0/workflow/project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009530"/>
            <a:ext cx="105156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lang="is-I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is-I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prj_uid</a:t>
            </a:r>
            <a:r>
              <a:rPr lang="is-I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</a:t>
            </a:r>
            <a:r>
              <a:rPr lang="is-I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128802661575f0e5902a540078286746</a:t>
            </a:r>
            <a:r>
              <a:rPr lang="is-I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prj_name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"test_1",</a:t>
            </a:r>
          </a:p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prj_description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"",</a:t>
            </a:r>
          </a:p>
          <a:p>
            <a:r>
              <a:rPr lang="pl-P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pl-P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prj_category</a:t>
            </a:r>
            <a:r>
              <a:rPr lang="pl-P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"",</a:t>
            </a:r>
          </a:p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prj_type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bpmn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prj_create_date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"2016-06-13 15:49:45",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prj_update_date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"2016-06-13 15:50:09",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prj_status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": "ACTIVE"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3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</a:t>
            </a:r>
            <a:r>
              <a:rPr lang="en-US" dirty="0"/>
              <a:t>S</a:t>
            </a:r>
            <a:r>
              <a:rPr lang="en-US" dirty="0" smtClean="0"/>
              <a:t>tarting Tasks in the Project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134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Menlo" charset="0"/>
                <a:ea typeface="Menlo" charset="0"/>
                <a:cs typeface="Menlo" charset="0"/>
              </a:rPr>
              <a:t>GET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s-IS" dirty="0" smtClean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/workflow/project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/{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prj_uid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}/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starting-tasks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09530"/>
            <a:ext cx="105156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lang="de-DE" dirty="0"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de-DE" dirty="0" err="1">
                <a:latin typeface="Menlo" charset="0"/>
                <a:ea typeface="Menlo" charset="0"/>
                <a:cs typeface="Menlo" charset="0"/>
              </a:rPr>
              <a:t>act_name</a:t>
            </a:r>
            <a:r>
              <a:rPr lang="de-DE" dirty="0">
                <a:latin typeface="Menlo" charset="0"/>
                <a:ea typeface="Menlo" charset="0"/>
                <a:cs typeface="Menlo" charset="0"/>
              </a:rPr>
              <a:t>": "Task 1",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  "</a:t>
            </a:r>
            <a:r>
              <a:rPr lang="en-US" b="1" dirty="0" err="1">
                <a:latin typeface="Menlo" charset="0"/>
                <a:ea typeface="Menlo" charset="0"/>
                <a:cs typeface="Menlo" charset="0"/>
              </a:rPr>
              <a:t>act_uid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": "</a:t>
            </a:r>
            <a:r>
              <a:rPr lang="en-US" b="1" dirty="0">
                <a:latin typeface="Menlo" charset="0"/>
                <a:ea typeface="Menlo" charset="0"/>
                <a:cs typeface="Menlo" charset="0"/>
              </a:rPr>
              <a:t>663733506575f0e71a8e9e4024635663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new Case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134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Menlo" charset="0"/>
                <a:ea typeface="Menlo" charset="0"/>
                <a:cs typeface="Menlo" charset="0"/>
              </a:rPr>
              <a:t>POST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http://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pm.dev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api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/1.0/workflow/cases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563124"/>
            <a:ext cx="105156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lang="de-DE" dirty="0">
                <a:latin typeface="Menlo" charset="0"/>
                <a:ea typeface="Menlo" charset="0"/>
                <a:cs typeface="Menlo" charset="0"/>
              </a:rPr>
              <a:t>  "</a:t>
            </a:r>
            <a:r>
              <a:rPr lang="de-DE" b="1" dirty="0" err="1">
                <a:latin typeface="Menlo" charset="0"/>
                <a:ea typeface="Menlo" charset="0"/>
                <a:cs typeface="Menlo" charset="0"/>
              </a:rPr>
              <a:t>app_uid</a:t>
            </a:r>
            <a:r>
              <a:rPr lang="de-DE" dirty="0">
                <a:latin typeface="Menlo" charset="0"/>
                <a:ea typeface="Menlo" charset="0"/>
                <a:cs typeface="Menlo" charset="0"/>
              </a:rPr>
              <a:t>": "</a:t>
            </a:r>
            <a:r>
              <a:rPr lang="de-DE" b="1" dirty="0">
                <a:latin typeface="Menlo" charset="0"/>
                <a:ea typeface="Menlo" charset="0"/>
                <a:cs typeface="Menlo" charset="0"/>
              </a:rPr>
              <a:t>346307495575f1597f16056092772855</a:t>
            </a:r>
            <a:r>
              <a:rPr lang="de-DE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"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app_number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": 1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13227"/>
              </p:ext>
            </p:extLst>
          </p:nvPr>
        </p:nvGraphicFramePr>
        <p:xfrm>
          <a:off x="838200" y="3015236"/>
          <a:ext cx="10515600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4486"/>
                <a:gridCol w="2438400"/>
                <a:gridCol w="5932714"/>
              </a:tblGrid>
              <a:tr h="3164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enlo" charset="0"/>
                          <a:ea typeface="Menlo" charset="0"/>
                          <a:cs typeface="Menlo" charset="0"/>
                        </a:rPr>
                        <a:t>Key</a:t>
                      </a:r>
                      <a:endParaRPr lang="en-US" dirty="0"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Previous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enlo" charset="0"/>
                          <a:ea typeface="Menlo" charset="0"/>
                          <a:cs typeface="Menlo" charset="0"/>
                        </a:rPr>
                        <a:t>Value</a:t>
                      </a:r>
                      <a:endParaRPr lang="en-US" dirty="0"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</a:tr>
              <a:tr h="31644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pro_uid</a:t>
                      </a:r>
                      <a:endParaRPr lang="en-US" dirty="0"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prj_uid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128802661575f0e5902a540078286746</a:t>
                      </a:r>
                      <a:endParaRPr lang="en-US" dirty="0"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</a:tr>
              <a:tr h="31644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tas_uid</a:t>
                      </a:r>
                      <a:endParaRPr lang="en-US" dirty="0"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act_uid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Menlo" charset="0"/>
                          <a:ea typeface="Menlo" charset="0"/>
                          <a:cs typeface="Menlo" charset="0"/>
                        </a:rPr>
                        <a:t>663733506575f0e71a8e9e4024635663</a:t>
                      </a:r>
                      <a:endParaRPr lang="en-US" dirty="0"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 Case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134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Menlo" charset="0"/>
                <a:ea typeface="Menlo" charset="0"/>
                <a:cs typeface="Menlo" charset="0"/>
              </a:rPr>
              <a:t>PUT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/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api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/1.0/workflow/cases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/{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app_uid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}/route-case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332</Words>
  <Application>Microsoft Macintosh PowerPoint</Application>
  <PresentationFormat>Widescreen</PresentationFormat>
  <Paragraphs>103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Helvetica</vt:lpstr>
      <vt:lpstr>Menlo</vt:lpstr>
      <vt:lpstr>Menlo-Regular</vt:lpstr>
      <vt:lpstr>Open Sans</vt:lpstr>
      <vt:lpstr>Open Sans Light</vt:lpstr>
      <vt:lpstr>Open Sans Semibold</vt:lpstr>
      <vt:lpstr>Arial</vt:lpstr>
      <vt:lpstr>Office Theme</vt:lpstr>
      <vt:lpstr>ProcessMaker</vt:lpstr>
      <vt:lpstr>Contents</vt:lpstr>
      <vt:lpstr>Why we are behind…</vt:lpstr>
      <vt:lpstr>Preparing the API</vt:lpstr>
      <vt:lpstr>Starting a Case</vt:lpstr>
      <vt:lpstr>List All Projects</vt:lpstr>
      <vt:lpstr>List All Starting Tasks in the Project</vt:lpstr>
      <vt:lpstr>Start a new Case</vt:lpstr>
      <vt:lpstr>Route a Case</vt:lpstr>
      <vt:lpstr>Our System</vt:lpstr>
      <vt:lpstr>Our System</vt:lpstr>
      <vt:lpstr>Challenges</vt:lpstr>
      <vt:lpstr>Roadmap</vt:lpstr>
      <vt:lpstr>Terminology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ProcessMaker</dc:title>
  <dc:creator>Alexander Senger</dc:creator>
  <cp:lastModifiedBy>Alexander Senger</cp:lastModifiedBy>
  <cp:revision>28</cp:revision>
  <dcterms:created xsi:type="dcterms:W3CDTF">2016-06-13T22:19:02Z</dcterms:created>
  <dcterms:modified xsi:type="dcterms:W3CDTF">2016-06-14T09:13:39Z</dcterms:modified>
</cp:coreProperties>
</file>