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89" r:id="rId4"/>
    <p:sldId id="293" r:id="rId5"/>
    <p:sldId id="262" r:id="rId6"/>
    <p:sldId id="273" r:id="rId7"/>
    <p:sldId id="291" r:id="rId8"/>
    <p:sldId id="292" r:id="rId9"/>
    <p:sldId id="276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92"/>
    <p:restoredTop sz="94629"/>
  </p:normalViewPr>
  <p:slideViewPr>
    <p:cSldViewPr snapToGrid="0" snapToObjects="1">
      <p:cViewPr varScale="1">
        <p:scale>
          <a:sx n="92" d="100"/>
          <a:sy n="92" d="100"/>
        </p:scale>
        <p:origin x="1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8039C-3E29-A54F-AC31-456D195290B3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25C0D6A-EBE8-CA40-BEFF-5C78B5F83797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Batch users often don’t think about networking</a:t>
          </a:r>
        </a:p>
      </dgm:t>
    </dgm:pt>
    <dgm:pt modelId="{573C5F34-D799-4741-8C09-C13545E8898A}" type="parTrans" cxnId="{3847195D-EF92-0548-9292-808D2EA88F15}">
      <dgm:prSet/>
      <dgm:spPr/>
      <dgm:t>
        <a:bodyPr/>
        <a:lstStyle/>
        <a:p>
          <a:endParaRPr lang="en-US"/>
        </a:p>
      </dgm:t>
    </dgm:pt>
    <dgm:pt modelId="{15AAD092-F5DB-D34A-B217-1DAC387239FA}" type="sibTrans" cxnId="{3847195D-EF92-0548-9292-808D2EA88F15}">
      <dgm:prSet/>
      <dgm:spPr/>
      <dgm:t>
        <a:bodyPr/>
        <a:lstStyle/>
        <a:p>
          <a:endParaRPr lang="en-US"/>
        </a:p>
      </dgm:t>
    </dgm:pt>
    <dgm:pt modelId="{0A0A54F5-BC19-024A-B09F-CEDE461479F0}">
      <dgm:prSet/>
      <dgm:spPr/>
      <dgm:t>
        <a:bodyPr/>
        <a:lstStyle/>
        <a:p>
          <a:r>
            <a:rPr lang="en-US" dirty="0"/>
            <a:t>At best, they rely on outgoing TCP connections</a:t>
          </a:r>
        </a:p>
      </dgm:t>
    </dgm:pt>
    <dgm:pt modelId="{FF9959F9-0B37-B54E-A282-DF96C8962C95}" type="parTrans" cxnId="{7DBAB519-6BF4-5C45-A439-249C347AAB6C}">
      <dgm:prSet/>
      <dgm:spPr/>
      <dgm:t>
        <a:bodyPr/>
        <a:lstStyle/>
        <a:p>
          <a:endParaRPr lang="en-US"/>
        </a:p>
      </dgm:t>
    </dgm:pt>
    <dgm:pt modelId="{71B47424-8222-194E-BD26-A8229AFEF899}" type="sibTrans" cxnId="{7DBAB519-6BF4-5C45-A439-249C347AAB6C}">
      <dgm:prSet/>
      <dgm:spPr/>
      <dgm:t>
        <a:bodyPr/>
        <a:lstStyle/>
        <a:p>
          <a:endParaRPr lang="en-US"/>
        </a:p>
      </dgm:t>
    </dgm:pt>
    <dgm:pt modelId="{00FE17BE-54F4-6A47-A29F-94348608098D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Kubernetes has a rich set of networking options</a:t>
          </a:r>
        </a:p>
      </dgm:t>
    </dgm:pt>
    <dgm:pt modelId="{01B0FD52-5916-E946-992E-CCB88138BFEA}" type="parTrans" cxnId="{3CAC1D1C-02DB-BC41-B72C-E73B207DE776}">
      <dgm:prSet/>
      <dgm:spPr/>
      <dgm:t>
        <a:bodyPr/>
        <a:lstStyle/>
        <a:p>
          <a:endParaRPr lang="en-US"/>
        </a:p>
      </dgm:t>
    </dgm:pt>
    <dgm:pt modelId="{E84EC0D1-7319-3447-9DBA-E548580D347C}" type="sibTrans" cxnId="{3CAC1D1C-02DB-BC41-B72C-E73B207DE776}">
      <dgm:prSet/>
      <dgm:spPr/>
      <dgm:t>
        <a:bodyPr/>
        <a:lstStyle/>
        <a:p>
          <a:endParaRPr lang="en-US"/>
        </a:p>
      </dgm:t>
    </dgm:pt>
    <dgm:pt modelId="{723CF3C4-C854-F446-AE26-9995C23B0068}">
      <dgm:prSet/>
      <dgm:spPr/>
      <dgm:t>
        <a:bodyPr/>
        <a:lstStyle/>
        <a:p>
          <a:r>
            <a:rPr lang="en-US" dirty="0"/>
            <a:t>Stems from the fact that it was designed with service applications in mind</a:t>
          </a:r>
        </a:p>
      </dgm:t>
    </dgm:pt>
    <dgm:pt modelId="{F6FF090A-71AB-3E44-85E8-A27CCABEB0F6}" type="parTrans" cxnId="{8D595420-0635-484F-9922-DAA86188726D}">
      <dgm:prSet/>
      <dgm:spPr/>
      <dgm:t>
        <a:bodyPr/>
        <a:lstStyle/>
        <a:p>
          <a:endParaRPr lang="en-US"/>
        </a:p>
      </dgm:t>
    </dgm:pt>
    <dgm:pt modelId="{EEBDB520-7600-7A44-9139-EA0723D20D8F}" type="sibTrans" cxnId="{8D595420-0635-484F-9922-DAA86188726D}">
      <dgm:prSet/>
      <dgm:spPr/>
      <dgm:t>
        <a:bodyPr/>
        <a:lstStyle/>
        <a:p>
          <a:endParaRPr lang="en-US"/>
        </a:p>
      </dgm:t>
    </dgm:pt>
    <dgm:pt modelId="{92E15AB6-D93C-9C4F-BBC4-02258123051E}">
      <dgm:prSet/>
      <dgm:spPr/>
      <dgm:t>
        <a:bodyPr/>
        <a:lstStyle/>
        <a:p>
          <a:r>
            <a:rPr lang="en-US" dirty="0"/>
            <a:t>Can come handy for science users, too</a:t>
          </a:r>
        </a:p>
      </dgm:t>
    </dgm:pt>
    <dgm:pt modelId="{ABFA1B86-1307-6E4D-A2F8-E4C537206BF6}" type="parTrans" cxnId="{EA8A37CA-684D-CE49-98C3-6E782E70E70F}">
      <dgm:prSet/>
      <dgm:spPr/>
      <dgm:t>
        <a:bodyPr/>
        <a:lstStyle/>
        <a:p>
          <a:endParaRPr lang="en-US"/>
        </a:p>
      </dgm:t>
    </dgm:pt>
    <dgm:pt modelId="{BDB5B121-E653-E848-8FBB-820DA30AE657}" type="sibTrans" cxnId="{EA8A37CA-684D-CE49-98C3-6E782E70E70F}">
      <dgm:prSet/>
      <dgm:spPr/>
      <dgm:t>
        <a:bodyPr/>
        <a:lstStyle/>
        <a:p>
          <a:endParaRPr lang="en-US"/>
        </a:p>
      </dgm:t>
    </dgm:pt>
    <dgm:pt modelId="{07E177DD-DEED-A74A-8502-B7CF6DDF6565}">
      <dgm:prSet/>
      <dgm:spPr/>
      <dgm:t>
        <a:bodyPr/>
        <a:lstStyle/>
        <a:p>
          <a:r>
            <a:rPr lang="en-US" dirty="0"/>
            <a:t>Especially for interactive applications</a:t>
          </a:r>
        </a:p>
      </dgm:t>
    </dgm:pt>
    <dgm:pt modelId="{EEBACBDC-ACE3-3D43-8375-9DED96ADDE2B}" type="parTrans" cxnId="{C326FDE8-ACF3-3D44-8AC9-9EE0B4A705C1}">
      <dgm:prSet/>
      <dgm:spPr/>
      <dgm:t>
        <a:bodyPr/>
        <a:lstStyle/>
        <a:p>
          <a:endParaRPr lang="en-US"/>
        </a:p>
      </dgm:t>
    </dgm:pt>
    <dgm:pt modelId="{558AE51D-3D27-B743-A69A-C00EB48153B2}" type="sibTrans" cxnId="{C326FDE8-ACF3-3D44-8AC9-9EE0B4A705C1}">
      <dgm:prSet/>
      <dgm:spPr/>
      <dgm:t>
        <a:bodyPr/>
        <a:lstStyle/>
        <a:p>
          <a:endParaRPr lang="en-US"/>
        </a:p>
      </dgm:t>
    </dgm:pt>
    <dgm:pt modelId="{60F67766-05C2-ED43-BD82-6A28648504A7}">
      <dgm:prSet/>
      <dgm:spPr/>
      <dgm:t>
        <a:bodyPr/>
        <a:lstStyle/>
        <a:p>
          <a:r>
            <a:rPr lang="en-US" dirty="0"/>
            <a:t>But science compute can make good use of service applications, too!</a:t>
          </a:r>
        </a:p>
      </dgm:t>
    </dgm:pt>
    <dgm:pt modelId="{7F17B6FB-729C-9D41-8AED-AE1597AEE431}" type="parTrans" cxnId="{85C98504-7A2A-6544-9D8F-1EBD61E1E942}">
      <dgm:prSet/>
      <dgm:spPr/>
      <dgm:t>
        <a:bodyPr/>
        <a:lstStyle/>
        <a:p>
          <a:endParaRPr lang="en-US"/>
        </a:p>
      </dgm:t>
    </dgm:pt>
    <dgm:pt modelId="{96EC917B-5168-AC4E-8061-0964B11BEA5C}" type="sibTrans" cxnId="{85C98504-7A2A-6544-9D8F-1EBD61E1E942}">
      <dgm:prSet/>
      <dgm:spPr/>
      <dgm:t>
        <a:bodyPr/>
        <a:lstStyle/>
        <a:p>
          <a:endParaRPr lang="en-US"/>
        </a:p>
      </dgm:t>
    </dgm:pt>
    <dgm:pt modelId="{32A81DC4-F378-794B-BC1C-E3484C8A8D3E}">
      <dgm:prSet/>
      <dgm:spPr/>
      <dgm:t>
        <a:bodyPr/>
        <a:lstStyle/>
        <a:p>
          <a:r>
            <a:rPr lang="en-US" dirty="0"/>
            <a:t>User Portals</a:t>
          </a:r>
        </a:p>
      </dgm:t>
    </dgm:pt>
    <dgm:pt modelId="{FD698BB2-D525-D044-9A19-3843322003E1}" type="parTrans" cxnId="{30B8066A-E93B-1345-A970-9C7787E827D5}">
      <dgm:prSet/>
      <dgm:spPr/>
      <dgm:t>
        <a:bodyPr/>
        <a:lstStyle/>
        <a:p>
          <a:endParaRPr lang="en-US"/>
        </a:p>
      </dgm:t>
    </dgm:pt>
    <dgm:pt modelId="{EFFC7D0F-E35D-4F4B-82AA-E3A58DE48E73}" type="sibTrans" cxnId="{30B8066A-E93B-1345-A970-9C7787E827D5}">
      <dgm:prSet/>
      <dgm:spPr/>
      <dgm:t>
        <a:bodyPr/>
        <a:lstStyle/>
        <a:p>
          <a:endParaRPr lang="en-US"/>
        </a:p>
      </dgm:t>
    </dgm:pt>
    <dgm:pt modelId="{3D64496B-90BD-DA43-A15C-0A42828CD3A0}">
      <dgm:prSet/>
      <dgm:spPr/>
      <dgm:t>
        <a:bodyPr/>
        <a:lstStyle/>
        <a:p>
          <a:r>
            <a:rPr lang="en-US" dirty="0"/>
            <a:t>Task queues</a:t>
          </a:r>
        </a:p>
      </dgm:t>
    </dgm:pt>
    <dgm:pt modelId="{9903172C-108D-A94B-B865-BB7D6DB245E4}" type="parTrans" cxnId="{F98991F0-35D8-DF49-8B53-69D90B47A08D}">
      <dgm:prSet/>
      <dgm:spPr/>
      <dgm:t>
        <a:bodyPr/>
        <a:lstStyle/>
        <a:p>
          <a:endParaRPr lang="en-US"/>
        </a:p>
      </dgm:t>
    </dgm:pt>
    <dgm:pt modelId="{4D4A37A9-7F4B-D044-BB6C-32F5F909C0FF}" type="sibTrans" cxnId="{F98991F0-35D8-DF49-8B53-69D90B47A08D}">
      <dgm:prSet/>
      <dgm:spPr/>
      <dgm:t>
        <a:bodyPr/>
        <a:lstStyle/>
        <a:p>
          <a:endParaRPr lang="en-US"/>
        </a:p>
      </dgm:t>
    </dgm:pt>
    <dgm:pt modelId="{8815E402-456C-F546-A6B0-8A0D0F4C7B11}">
      <dgm:prSet/>
      <dgm:spPr/>
      <dgm:t>
        <a:bodyPr/>
        <a:lstStyle/>
        <a:p>
          <a:r>
            <a:rPr lang="en-US" dirty="0"/>
            <a:t>Databases</a:t>
          </a:r>
        </a:p>
      </dgm:t>
    </dgm:pt>
    <dgm:pt modelId="{76CB259E-C0C6-C84F-A227-AB3F34785C1E}" type="parTrans" cxnId="{BF3B3B26-A022-4B42-81B3-FC41F8C66D34}">
      <dgm:prSet/>
      <dgm:spPr/>
      <dgm:t>
        <a:bodyPr/>
        <a:lstStyle/>
        <a:p>
          <a:endParaRPr lang="en-US"/>
        </a:p>
      </dgm:t>
    </dgm:pt>
    <dgm:pt modelId="{FAA694F0-7606-8441-A1D3-A604E19D4EB0}" type="sibTrans" cxnId="{BF3B3B26-A022-4B42-81B3-FC41F8C66D34}">
      <dgm:prSet/>
      <dgm:spPr/>
      <dgm:t>
        <a:bodyPr/>
        <a:lstStyle/>
        <a:p>
          <a:endParaRPr lang="en-US"/>
        </a:p>
      </dgm:t>
    </dgm:pt>
    <dgm:pt modelId="{240D9EF6-F3D0-F44B-B400-ECB6656EFDF3}" type="pres">
      <dgm:prSet presAssocID="{22E8039C-3E29-A54F-AC31-456D195290B3}" presName="linear" presStyleCnt="0">
        <dgm:presLayoutVars>
          <dgm:dir/>
          <dgm:animLvl val="lvl"/>
          <dgm:resizeHandles val="exact"/>
        </dgm:presLayoutVars>
      </dgm:prSet>
      <dgm:spPr/>
    </dgm:pt>
    <dgm:pt modelId="{85A813B1-6A13-CD4D-B6ED-61AF25F35EDB}" type="pres">
      <dgm:prSet presAssocID="{825C0D6A-EBE8-CA40-BEFF-5C78B5F83797}" presName="parentLin" presStyleCnt="0"/>
      <dgm:spPr/>
    </dgm:pt>
    <dgm:pt modelId="{3B5BBD8A-83B7-7144-BF14-E18B92AF6155}" type="pres">
      <dgm:prSet presAssocID="{825C0D6A-EBE8-CA40-BEFF-5C78B5F83797}" presName="parentLeftMargin" presStyleLbl="node1" presStyleIdx="0" presStyleCnt="3"/>
      <dgm:spPr/>
    </dgm:pt>
    <dgm:pt modelId="{9E7F06A0-8CF8-1A4F-A30E-7944E9CB7C11}" type="pres">
      <dgm:prSet presAssocID="{825C0D6A-EBE8-CA40-BEFF-5C78B5F83797}" presName="parentText" presStyleLbl="node1" presStyleIdx="0" presStyleCnt="3" custScaleX="142857">
        <dgm:presLayoutVars>
          <dgm:chMax val="0"/>
          <dgm:bulletEnabled val="1"/>
        </dgm:presLayoutVars>
      </dgm:prSet>
      <dgm:spPr/>
    </dgm:pt>
    <dgm:pt modelId="{78624508-574B-D345-8829-B656A605C584}" type="pres">
      <dgm:prSet presAssocID="{825C0D6A-EBE8-CA40-BEFF-5C78B5F83797}" presName="negativeSpace" presStyleCnt="0"/>
      <dgm:spPr/>
    </dgm:pt>
    <dgm:pt modelId="{D6485EF1-353A-014D-A1A8-A4146F508CC9}" type="pres">
      <dgm:prSet presAssocID="{825C0D6A-EBE8-CA40-BEFF-5C78B5F83797}" presName="childText" presStyleLbl="conFgAcc1" presStyleIdx="0" presStyleCnt="3">
        <dgm:presLayoutVars>
          <dgm:bulletEnabled val="1"/>
        </dgm:presLayoutVars>
      </dgm:prSet>
      <dgm:spPr/>
    </dgm:pt>
    <dgm:pt modelId="{CD69CBE6-97F9-8D44-8A6D-1FBF2FD88B91}" type="pres">
      <dgm:prSet presAssocID="{15AAD092-F5DB-D34A-B217-1DAC387239FA}" presName="spaceBetweenRectangles" presStyleCnt="0"/>
      <dgm:spPr/>
    </dgm:pt>
    <dgm:pt modelId="{44D0DCE2-2AFD-6142-9CCC-288849088F42}" type="pres">
      <dgm:prSet presAssocID="{00FE17BE-54F4-6A47-A29F-94348608098D}" presName="parentLin" presStyleCnt="0"/>
      <dgm:spPr/>
    </dgm:pt>
    <dgm:pt modelId="{21C8CBC6-DCE2-8946-A975-3B9E90AE386E}" type="pres">
      <dgm:prSet presAssocID="{00FE17BE-54F4-6A47-A29F-94348608098D}" presName="parentLeftMargin" presStyleLbl="node1" presStyleIdx="0" presStyleCnt="3"/>
      <dgm:spPr/>
    </dgm:pt>
    <dgm:pt modelId="{BFB3FFE3-3340-7143-A2C1-9827807B9BA0}" type="pres">
      <dgm:prSet presAssocID="{00FE17BE-54F4-6A47-A29F-94348608098D}" presName="parentText" presStyleLbl="node1" presStyleIdx="1" presStyleCnt="3" custScaleX="142857">
        <dgm:presLayoutVars>
          <dgm:chMax val="0"/>
          <dgm:bulletEnabled val="1"/>
        </dgm:presLayoutVars>
      </dgm:prSet>
      <dgm:spPr/>
    </dgm:pt>
    <dgm:pt modelId="{F9BE26E0-C7C2-E14B-9C6C-7A72DA2BC650}" type="pres">
      <dgm:prSet presAssocID="{00FE17BE-54F4-6A47-A29F-94348608098D}" presName="negativeSpace" presStyleCnt="0"/>
      <dgm:spPr/>
    </dgm:pt>
    <dgm:pt modelId="{018341FA-41A2-AB41-A202-ACD35249D1AB}" type="pres">
      <dgm:prSet presAssocID="{00FE17BE-54F4-6A47-A29F-94348608098D}" presName="childText" presStyleLbl="conFgAcc1" presStyleIdx="1" presStyleCnt="3">
        <dgm:presLayoutVars>
          <dgm:bulletEnabled val="1"/>
        </dgm:presLayoutVars>
      </dgm:prSet>
      <dgm:spPr/>
    </dgm:pt>
    <dgm:pt modelId="{CC8CEB02-4FF9-1147-9187-6A9E684F4B97}" type="pres">
      <dgm:prSet presAssocID="{E84EC0D1-7319-3447-9DBA-E548580D347C}" presName="spaceBetweenRectangles" presStyleCnt="0"/>
      <dgm:spPr/>
    </dgm:pt>
    <dgm:pt modelId="{9F987136-9AEB-6F4A-AA8B-F4EB8B2BA4C3}" type="pres">
      <dgm:prSet presAssocID="{92E15AB6-D93C-9C4F-BBC4-02258123051E}" presName="parentLin" presStyleCnt="0"/>
      <dgm:spPr/>
    </dgm:pt>
    <dgm:pt modelId="{27AFF179-5349-5447-B63E-D1B2ED1536D2}" type="pres">
      <dgm:prSet presAssocID="{92E15AB6-D93C-9C4F-BBC4-02258123051E}" presName="parentLeftMargin" presStyleLbl="node1" presStyleIdx="1" presStyleCnt="3"/>
      <dgm:spPr/>
    </dgm:pt>
    <dgm:pt modelId="{DA4D9E4E-70D8-C046-82B8-D2497C30123D}" type="pres">
      <dgm:prSet presAssocID="{92E15AB6-D93C-9C4F-BBC4-02258123051E}" presName="parentText" presStyleLbl="node1" presStyleIdx="2" presStyleCnt="3" custScaleX="142857">
        <dgm:presLayoutVars>
          <dgm:chMax val="0"/>
          <dgm:bulletEnabled val="1"/>
        </dgm:presLayoutVars>
      </dgm:prSet>
      <dgm:spPr/>
    </dgm:pt>
    <dgm:pt modelId="{C12C45B9-CA4A-3E4A-8ABE-E6B22960CD67}" type="pres">
      <dgm:prSet presAssocID="{92E15AB6-D93C-9C4F-BBC4-02258123051E}" presName="negativeSpace" presStyleCnt="0"/>
      <dgm:spPr/>
    </dgm:pt>
    <dgm:pt modelId="{13694143-C5A8-7D49-BBC1-3703683A7E82}" type="pres">
      <dgm:prSet presAssocID="{92E15AB6-D93C-9C4F-BBC4-02258123051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5C98504-7A2A-6544-9D8F-1EBD61E1E942}" srcId="{92E15AB6-D93C-9C4F-BBC4-02258123051E}" destId="{60F67766-05C2-ED43-BD82-6A28648504A7}" srcOrd="1" destOrd="0" parTransId="{7F17B6FB-729C-9D41-8AED-AE1597AEE431}" sibTransId="{96EC917B-5168-AC4E-8061-0964B11BEA5C}"/>
    <dgm:cxn modelId="{7DBAB519-6BF4-5C45-A439-249C347AAB6C}" srcId="{825C0D6A-EBE8-CA40-BEFF-5C78B5F83797}" destId="{0A0A54F5-BC19-024A-B09F-CEDE461479F0}" srcOrd="0" destOrd="0" parTransId="{FF9959F9-0B37-B54E-A282-DF96C8962C95}" sibTransId="{71B47424-8222-194E-BD26-A8229AFEF899}"/>
    <dgm:cxn modelId="{3CAC1D1C-02DB-BC41-B72C-E73B207DE776}" srcId="{22E8039C-3E29-A54F-AC31-456D195290B3}" destId="{00FE17BE-54F4-6A47-A29F-94348608098D}" srcOrd="1" destOrd="0" parTransId="{01B0FD52-5916-E946-992E-CCB88138BFEA}" sibTransId="{E84EC0D1-7319-3447-9DBA-E548580D347C}"/>
    <dgm:cxn modelId="{8D595420-0635-484F-9922-DAA86188726D}" srcId="{00FE17BE-54F4-6A47-A29F-94348608098D}" destId="{723CF3C4-C854-F446-AE26-9995C23B0068}" srcOrd="0" destOrd="0" parTransId="{F6FF090A-71AB-3E44-85E8-A27CCABEB0F6}" sibTransId="{EEBDB520-7600-7A44-9139-EA0723D20D8F}"/>
    <dgm:cxn modelId="{BF3B3B26-A022-4B42-81B3-FC41F8C66D34}" srcId="{60F67766-05C2-ED43-BD82-6A28648504A7}" destId="{8815E402-456C-F546-A6B0-8A0D0F4C7B11}" srcOrd="2" destOrd="0" parTransId="{76CB259E-C0C6-C84F-A227-AB3F34785C1E}" sibTransId="{FAA694F0-7606-8441-A1D3-A604E19D4EB0}"/>
    <dgm:cxn modelId="{9F987F2B-3EA4-C04B-B5EF-F17847320074}" type="presOf" srcId="{00FE17BE-54F4-6A47-A29F-94348608098D}" destId="{21C8CBC6-DCE2-8946-A975-3B9E90AE386E}" srcOrd="0" destOrd="0" presId="urn:microsoft.com/office/officeart/2005/8/layout/list1"/>
    <dgm:cxn modelId="{806B052C-DDCC-3A4D-BB34-BD7C4A489C40}" type="presOf" srcId="{00FE17BE-54F4-6A47-A29F-94348608098D}" destId="{BFB3FFE3-3340-7143-A2C1-9827807B9BA0}" srcOrd="1" destOrd="0" presId="urn:microsoft.com/office/officeart/2005/8/layout/list1"/>
    <dgm:cxn modelId="{BBFDF333-C155-F143-87C0-6A36C0717089}" type="presOf" srcId="{723CF3C4-C854-F446-AE26-9995C23B0068}" destId="{018341FA-41A2-AB41-A202-ACD35249D1AB}" srcOrd="0" destOrd="0" presId="urn:microsoft.com/office/officeart/2005/8/layout/list1"/>
    <dgm:cxn modelId="{3847195D-EF92-0548-9292-808D2EA88F15}" srcId="{22E8039C-3E29-A54F-AC31-456D195290B3}" destId="{825C0D6A-EBE8-CA40-BEFF-5C78B5F83797}" srcOrd="0" destOrd="0" parTransId="{573C5F34-D799-4741-8C09-C13545E8898A}" sibTransId="{15AAD092-F5DB-D34A-B217-1DAC387239FA}"/>
    <dgm:cxn modelId="{30B8066A-E93B-1345-A970-9C7787E827D5}" srcId="{60F67766-05C2-ED43-BD82-6A28648504A7}" destId="{32A81DC4-F378-794B-BC1C-E3484C8A8D3E}" srcOrd="0" destOrd="0" parTransId="{FD698BB2-D525-D044-9A19-3843322003E1}" sibTransId="{EFFC7D0F-E35D-4F4B-82AA-E3A58DE48E73}"/>
    <dgm:cxn modelId="{81241D7A-24FA-274C-AF33-E4099725A182}" type="presOf" srcId="{92E15AB6-D93C-9C4F-BBC4-02258123051E}" destId="{27AFF179-5349-5447-B63E-D1B2ED1536D2}" srcOrd="0" destOrd="0" presId="urn:microsoft.com/office/officeart/2005/8/layout/list1"/>
    <dgm:cxn modelId="{32633F99-70F4-9948-8F0E-8B46A6386F52}" type="presOf" srcId="{825C0D6A-EBE8-CA40-BEFF-5C78B5F83797}" destId="{9E7F06A0-8CF8-1A4F-A30E-7944E9CB7C11}" srcOrd="1" destOrd="0" presId="urn:microsoft.com/office/officeart/2005/8/layout/list1"/>
    <dgm:cxn modelId="{607AA7A0-6039-A145-9872-7550B2FBA3ED}" type="presOf" srcId="{92E15AB6-D93C-9C4F-BBC4-02258123051E}" destId="{DA4D9E4E-70D8-C046-82B8-D2497C30123D}" srcOrd="1" destOrd="0" presId="urn:microsoft.com/office/officeart/2005/8/layout/list1"/>
    <dgm:cxn modelId="{121282A8-B4E3-8740-9A50-C26E9D714CCF}" type="presOf" srcId="{0A0A54F5-BC19-024A-B09F-CEDE461479F0}" destId="{D6485EF1-353A-014D-A1A8-A4146F508CC9}" srcOrd="0" destOrd="0" presId="urn:microsoft.com/office/officeart/2005/8/layout/list1"/>
    <dgm:cxn modelId="{5674E0AA-DA90-F04E-AC36-116A783914D8}" type="presOf" srcId="{3D64496B-90BD-DA43-A15C-0A42828CD3A0}" destId="{13694143-C5A8-7D49-BBC1-3703683A7E82}" srcOrd="0" destOrd="3" presId="urn:microsoft.com/office/officeart/2005/8/layout/list1"/>
    <dgm:cxn modelId="{76593CAC-CBBE-064D-A7DF-D26879D502A8}" type="presOf" srcId="{60F67766-05C2-ED43-BD82-6A28648504A7}" destId="{13694143-C5A8-7D49-BBC1-3703683A7E82}" srcOrd="0" destOrd="1" presId="urn:microsoft.com/office/officeart/2005/8/layout/list1"/>
    <dgm:cxn modelId="{74EC1FAD-0388-AC49-A646-32F1C3488014}" type="presOf" srcId="{825C0D6A-EBE8-CA40-BEFF-5C78B5F83797}" destId="{3B5BBD8A-83B7-7144-BF14-E18B92AF6155}" srcOrd="0" destOrd="0" presId="urn:microsoft.com/office/officeart/2005/8/layout/list1"/>
    <dgm:cxn modelId="{9D9928B1-FC80-9D4C-8011-CD03CAA45A76}" type="presOf" srcId="{07E177DD-DEED-A74A-8502-B7CF6DDF6565}" destId="{13694143-C5A8-7D49-BBC1-3703683A7E82}" srcOrd="0" destOrd="0" presId="urn:microsoft.com/office/officeart/2005/8/layout/list1"/>
    <dgm:cxn modelId="{46E355BA-9611-D448-8FD7-BA2A931B7F7B}" type="presOf" srcId="{22E8039C-3E29-A54F-AC31-456D195290B3}" destId="{240D9EF6-F3D0-F44B-B400-ECB6656EFDF3}" srcOrd="0" destOrd="0" presId="urn:microsoft.com/office/officeart/2005/8/layout/list1"/>
    <dgm:cxn modelId="{EA8A37CA-684D-CE49-98C3-6E782E70E70F}" srcId="{22E8039C-3E29-A54F-AC31-456D195290B3}" destId="{92E15AB6-D93C-9C4F-BBC4-02258123051E}" srcOrd="2" destOrd="0" parTransId="{ABFA1B86-1307-6E4D-A2F8-E4C537206BF6}" sibTransId="{BDB5B121-E653-E848-8FBB-820DA30AE657}"/>
    <dgm:cxn modelId="{5CDC4CCA-8454-6A4E-B9DC-32A7F2840424}" type="presOf" srcId="{32A81DC4-F378-794B-BC1C-E3484C8A8D3E}" destId="{13694143-C5A8-7D49-BBC1-3703683A7E82}" srcOrd="0" destOrd="2" presId="urn:microsoft.com/office/officeart/2005/8/layout/list1"/>
    <dgm:cxn modelId="{C326FDE8-ACF3-3D44-8AC9-9EE0B4A705C1}" srcId="{92E15AB6-D93C-9C4F-BBC4-02258123051E}" destId="{07E177DD-DEED-A74A-8502-B7CF6DDF6565}" srcOrd="0" destOrd="0" parTransId="{EEBACBDC-ACE3-3D43-8375-9DED96ADDE2B}" sibTransId="{558AE51D-3D27-B743-A69A-C00EB48153B2}"/>
    <dgm:cxn modelId="{C08A7BEB-C648-564D-B4ED-180E2E291F23}" type="presOf" srcId="{8815E402-456C-F546-A6B0-8A0D0F4C7B11}" destId="{13694143-C5A8-7D49-BBC1-3703683A7E82}" srcOrd="0" destOrd="4" presId="urn:microsoft.com/office/officeart/2005/8/layout/list1"/>
    <dgm:cxn modelId="{F98991F0-35D8-DF49-8B53-69D90B47A08D}" srcId="{60F67766-05C2-ED43-BD82-6A28648504A7}" destId="{3D64496B-90BD-DA43-A15C-0A42828CD3A0}" srcOrd="1" destOrd="0" parTransId="{9903172C-108D-A94B-B865-BB7D6DB245E4}" sibTransId="{4D4A37A9-7F4B-D044-BB6C-32F5F909C0FF}"/>
    <dgm:cxn modelId="{D03EE563-4D53-3D4F-8D41-60A4BAE6ED60}" type="presParOf" srcId="{240D9EF6-F3D0-F44B-B400-ECB6656EFDF3}" destId="{85A813B1-6A13-CD4D-B6ED-61AF25F35EDB}" srcOrd="0" destOrd="0" presId="urn:microsoft.com/office/officeart/2005/8/layout/list1"/>
    <dgm:cxn modelId="{B9061F83-48EE-654E-BC23-0ACF49E0CBFA}" type="presParOf" srcId="{85A813B1-6A13-CD4D-B6ED-61AF25F35EDB}" destId="{3B5BBD8A-83B7-7144-BF14-E18B92AF6155}" srcOrd="0" destOrd="0" presId="urn:microsoft.com/office/officeart/2005/8/layout/list1"/>
    <dgm:cxn modelId="{27982C85-E7FB-594C-ABC1-ED08A1060CA0}" type="presParOf" srcId="{85A813B1-6A13-CD4D-B6ED-61AF25F35EDB}" destId="{9E7F06A0-8CF8-1A4F-A30E-7944E9CB7C11}" srcOrd="1" destOrd="0" presId="urn:microsoft.com/office/officeart/2005/8/layout/list1"/>
    <dgm:cxn modelId="{A076B12E-DF18-F24F-B0FB-BB258A8125E8}" type="presParOf" srcId="{240D9EF6-F3D0-F44B-B400-ECB6656EFDF3}" destId="{78624508-574B-D345-8829-B656A605C584}" srcOrd="1" destOrd="0" presId="urn:microsoft.com/office/officeart/2005/8/layout/list1"/>
    <dgm:cxn modelId="{FA78855E-2C18-984D-9D35-1C16B6BBFB22}" type="presParOf" srcId="{240D9EF6-F3D0-F44B-B400-ECB6656EFDF3}" destId="{D6485EF1-353A-014D-A1A8-A4146F508CC9}" srcOrd="2" destOrd="0" presId="urn:microsoft.com/office/officeart/2005/8/layout/list1"/>
    <dgm:cxn modelId="{69669B9E-F23F-3E48-803D-F08F3319BB30}" type="presParOf" srcId="{240D9EF6-F3D0-F44B-B400-ECB6656EFDF3}" destId="{CD69CBE6-97F9-8D44-8A6D-1FBF2FD88B91}" srcOrd="3" destOrd="0" presId="urn:microsoft.com/office/officeart/2005/8/layout/list1"/>
    <dgm:cxn modelId="{AA9A923F-E712-DB4F-AAC0-88E74AEFF46D}" type="presParOf" srcId="{240D9EF6-F3D0-F44B-B400-ECB6656EFDF3}" destId="{44D0DCE2-2AFD-6142-9CCC-288849088F42}" srcOrd="4" destOrd="0" presId="urn:microsoft.com/office/officeart/2005/8/layout/list1"/>
    <dgm:cxn modelId="{82CDAB5F-A33D-1143-9FAB-1A834E31A4A3}" type="presParOf" srcId="{44D0DCE2-2AFD-6142-9CCC-288849088F42}" destId="{21C8CBC6-DCE2-8946-A975-3B9E90AE386E}" srcOrd="0" destOrd="0" presId="urn:microsoft.com/office/officeart/2005/8/layout/list1"/>
    <dgm:cxn modelId="{FAAD6963-1C0D-B04B-9615-219FBF000A6F}" type="presParOf" srcId="{44D0DCE2-2AFD-6142-9CCC-288849088F42}" destId="{BFB3FFE3-3340-7143-A2C1-9827807B9BA0}" srcOrd="1" destOrd="0" presId="urn:microsoft.com/office/officeart/2005/8/layout/list1"/>
    <dgm:cxn modelId="{BD4950E8-028D-FE4A-A905-8D2600133A49}" type="presParOf" srcId="{240D9EF6-F3D0-F44B-B400-ECB6656EFDF3}" destId="{F9BE26E0-C7C2-E14B-9C6C-7A72DA2BC650}" srcOrd="5" destOrd="0" presId="urn:microsoft.com/office/officeart/2005/8/layout/list1"/>
    <dgm:cxn modelId="{53B19A55-BE02-CD45-B869-44F65A115D87}" type="presParOf" srcId="{240D9EF6-F3D0-F44B-B400-ECB6656EFDF3}" destId="{018341FA-41A2-AB41-A202-ACD35249D1AB}" srcOrd="6" destOrd="0" presId="urn:microsoft.com/office/officeart/2005/8/layout/list1"/>
    <dgm:cxn modelId="{AAE78AEB-8023-F64C-A7F4-EEB69A9BD38E}" type="presParOf" srcId="{240D9EF6-F3D0-F44B-B400-ECB6656EFDF3}" destId="{CC8CEB02-4FF9-1147-9187-6A9E684F4B97}" srcOrd="7" destOrd="0" presId="urn:microsoft.com/office/officeart/2005/8/layout/list1"/>
    <dgm:cxn modelId="{74786B27-DE33-7845-9175-317CEF127556}" type="presParOf" srcId="{240D9EF6-F3D0-F44B-B400-ECB6656EFDF3}" destId="{9F987136-9AEB-6F4A-AA8B-F4EB8B2BA4C3}" srcOrd="8" destOrd="0" presId="urn:microsoft.com/office/officeart/2005/8/layout/list1"/>
    <dgm:cxn modelId="{78FF5DC1-8BA5-0F49-AFB0-16E6F2D8DC09}" type="presParOf" srcId="{9F987136-9AEB-6F4A-AA8B-F4EB8B2BA4C3}" destId="{27AFF179-5349-5447-B63E-D1B2ED1536D2}" srcOrd="0" destOrd="0" presId="urn:microsoft.com/office/officeart/2005/8/layout/list1"/>
    <dgm:cxn modelId="{E1C6202E-3C63-864E-8E97-0F0D6407787A}" type="presParOf" srcId="{9F987136-9AEB-6F4A-AA8B-F4EB8B2BA4C3}" destId="{DA4D9E4E-70D8-C046-82B8-D2497C30123D}" srcOrd="1" destOrd="0" presId="urn:microsoft.com/office/officeart/2005/8/layout/list1"/>
    <dgm:cxn modelId="{FBAD2804-1F19-C74C-A7BE-DEE88862FE68}" type="presParOf" srcId="{240D9EF6-F3D0-F44B-B400-ECB6656EFDF3}" destId="{C12C45B9-CA4A-3E4A-8ABE-E6B22960CD67}" srcOrd="9" destOrd="0" presId="urn:microsoft.com/office/officeart/2005/8/layout/list1"/>
    <dgm:cxn modelId="{CD8FB0D2-9851-A643-BF53-96B0AACB6E35}" type="presParOf" srcId="{240D9EF6-F3D0-F44B-B400-ECB6656EFDF3}" destId="{13694143-C5A8-7D49-BBC1-3703683A7E8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3A578-778A-FA4F-A6AE-DF113623DE5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A3FA642-D537-2046-8DF6-4B7F24A2A06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Each container get its own private IP address</a:t>
          </a:r>
        </a:p>
      </dgm:t>
    </dgm:pt>
    <dgm:pt modelId="{8FF65849-CF4E-BC4B-A162-D15F5576D7DF}" type="parTrans" cxnId="{EEF49B08-1835-F145-814E-7ACA2C0F9F2B}">
      <dgm:prSet/>
      <dgm:spPr/>
      <dgm:t>
        <a:bodyPr/>
        <a:lstStyle/>
        <a:p>
          <a:endParaRPr lang="en-US"/>
        </a:p>
      </dgm:t>
    </dgm:pt>
    <dgm:pt modelId="{2C759CCA-A512-184E-9D21-450829192CF6}" type="sibTrans" cxnId="{EEF49B08-1835-F145-814E-7ACA2C0F9F2B}">
      <dgm:prSet/>
      <dgm:spPr/>
      <dgm:t>
        <a:bodyPr/>
        <a:lstStyle/>
        <a:p>
          <a:endParaRPr lang="en-US"/>
        </a:p>
      </dgm:t>
    </dgm:pt>
    <dgm:pt modelId="{50DAA398-32A0-5D45-B01D-E705D24017D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No incoming networking from WAN</a:t>
          </a:r>
        </a:p>
      </dgm:t>
    </dgm:pt>
    <dgm:pt modelId="{996FB3B9-7254-B141-A9D0-E73B26CE5F78}" type="parTrans" cxnId="{99649688-D183-CA4F-9250-7234BCD8FDE2}">
      <dgm:prSet/>
      <dgm:spPr/>
      <dgm:t>
        <a:bodyPr/>
        <a:lstStyle/>
        <a:p>
          <a:endParaRPr lang="en-US"/>
        </a:p>
      </dgm:t>
    </dgm:pt>
    <dgm:pt modelId="{64353DED-8274-144D-817E-4B2634151C32}" type="sibTrans" cxnId="{99649688-D183-CA4F-9250-7234BCD8FDE2}">
      <dgm:prSet/>
      <dgm:spPr/>
      <dgm:t>
        <a:bodyPr/>
        <a:lstStyle/>
        <a:p>
          <a:endParaRPr lang="en-US"/>
        </a:p>
      </dgm:t>
    </dgm:pt>
    <dgm:pt modelId="{08B5D4B8-F52A-CC4B-AE12-B6B9907EE717}">
      <dgm:prSet/>
      <dgm:spPr>
        <a:noFill/>
      </dgm:spPr>
      <dgm:t>
        <a:bodyPr/>
        <a:lstStyle/>
        <a:p>
          <a:r>
            <a:rPr lang="en-US" dirty="0"/>
            <a:t>Allows for easy communication between Pods</a:t>
          </a:r>
        </a:p>
      </dgm:t>
    </dgm:pt>
    <dgm:pt modelId="{6D22FDFE-A101-1249-B4E7-AE276A62F2D3}" type="parTrans" cxnId="{1EF07FEF-ECB8-B14D-8040-151E985AB485}">
      <dgm:prSet/>
      <dgm:spPr/>
      <dgm:t>
        <a:bodyPr/>
        <a:lstStyle/>
        <a:p>
          <a:endParaRPr lang="en-US"/>
        </a:p>
      </dgm:t>
    </dgm:pt>
    <dgm:pt modelId="{1B32805A-9369-CB4F-9B9C-86E3EDD08B61}" type="sibTrans" cxnId="{1EF07FEF-ECB8-B14D-8040-151E985AB485}">
      <dgm:prSet/>
      <dgm:spPr/>
      <dgm:t>
        <a:bodyPr/>
        <a:lstStyle/>
        <a:p>
          <a:endParaRPr lang="en-US"/>
        </a:p>
      </dgm:t>
    </dgm:pt>
    <dgm:pt modelId="{B1CF5891-C083-5E42-BFA1-2370E2F2C896}">
      <dgm:prSet/>
      <dgm:spPr/>
      <dgm:t>
        <a:bodyPr/>
        <a:lstStyle/>
        <a:p>
          <a:r>
            <a:rPr lang="en-US" dirty="0"/>
            <a:t>Outgoing TCP networking (typically) allowed</a:t>
          </a:r>
        </a:p>
      </dgm:t>
    </dgm:pt>
    <dgm:pt modelId="{83983E8E-028C-7D4A-A2AD-99834BEEA886}" type="parTrans" cxnId="{6266A83F-0013-0240-AA16-F74FF40312A2}">
      <dgm:prSet/>
      <dgm:spPr/>
      <dgm:t>
        <a:bodyPr/>
        <a:lstStyle/>
        <a:p>
          <a:endParaRPr lang="en-US"/>
        </a:p>
      </dgm:t>
    </dgm:pt>
    <dgm:pt modelId="{BBF38D14-0422-924D-9EAB-CA50E208112C}" type="sibTrans" cxnId="{6266A83F-0013-0240-AA16-F74FF40312A2}">
      <dgm:prSet/>
      <dgm:spPr/>
      <dgm:t>
        <a:bodyPr/>
        <a:lstStyle/>
        <a:p>
          <a:endParaRPr lang="en-US"/>
        </a:p>
      </dgm:t>
    </dgm:pt>
    <dgm:pt modelId="{0BD31B53-5FD4-3449-BC37-34AD155499F5}">
      <dgm:prSet/>
      <dgm:spPr/>
      <dgm:t>
        <a:bodyPr/>
        <a:lstStyle/>
        <a:p>
          <a:r>
            <a:rPr lang="en-US" dirty="0"/>
            <a:t>Tunnel can be created to any Pod from your laptop (like with </a:t>
          </a:r>
          <a:r>
            <a:rPr lang="en-US" dirty="0" err="1"/>
            <a:t>ssh</a:t>
          </a:r>
          <a:r>
            <a:rPr lang="en-US" dirty="0"/>
            <a:t>)</a:t>
          </a:r>
          <a:br>
            <a:rPr lang="en-US" dirty="0"/>
          </a:br>
          <a:r>
            <a:rPr lang="en-US" dirty="0" err="1">
              <a:latin typeface="Courier" pitchFamily="2" charset="0"/>
            </a:rPr>
            <a:t>kubectl</a:t>
          </a:r>
          <a:r>
            <a:rPr lang="en-US" dirty="0">
              <a:latin typeface="Courier" pitchFamily="2" charset="0"/>
            </a:rPr>
            <a:t> port-forward</a:t>
          </a:r>
        </a:p>
      </dgm:t>
    </dgm:pt>
    <dgm:pt modelId="{31FF98DB-515A-254B-90A9-D61C7733FFBE}" type="parTrans" cxnId="{5A571893-F67F-AA4B-9192-5CBC1EB5878E}">
      <dgm:prSet/>
      <dgm:spPr/>
      <dgm:t>
        <a:bodyPr/>
        <a:lstStyle/>
        <a:p>
          <a:endParaRPr lang="en-US"/>
        </a:p>
      </dgm:t>
    </dgm:pt>
    <dgm:pt modelId="{CC8B3597-FA28-D745-9A02-BAFDB66C5B55}" type="sibTrans" cxnId="{5A571893-F67F-AA4B-9192-5CBC1EB5878E}">
      <dgm:prSet/>
      <dgm:spPr/>
      <dgm:t>
        <a:bodyPr/>
        <a:lstStyle/>
        <a:p>
          <a:endParaRPr lang="en-US"/>
        </a:p>
      </dgm:t>
    </dgm:pt>
    <dgm:pt modelId="{39BBEADD-928F-554D-884D-9FB227661020}">
      <dgm:prSet/>
      <dgm:spPr>
        <a:noFill/>
      </dgm:spPr>
      <dgm:t>
        <a:bodyPr/>
        <a:lstStyle/>
        <a:p>
          <a:r>
            <a:rPr lang="en-US" dirty="0"/>
            <a:t>But new (non-deterministic) IP given every time a Pod starts</a:t>
          </a:r>
        </a:p>
      </dgm:t>
    </dgm:pt>
    <dgm:pt modelId="{9423C247-A51E-A349-B9E4-B95CFBCB00F8}" type="parTrans" cxnId="{E6A36525-3B67-7542-82FA-5645D51DDC4E}">
      <dgm:prSet/>
      <dgm:spPr/>
      <dgm:t>
        <a:bodyPr/>
        <a:lstStyle/>
        <a:p>
          <a:endParaRPr lang="en-US"/>
        </a:p>
      </dgm:t>
    </dgm:pt>
    <dgm:pt modelId="{613AA2BF-973D-9649-85CC-59E5ADCA9F40}" type="sibTrans" cxnId="{E6A36525-3B67-7542-82FA-5645D51DDC4E}">
      <dgm:prSet/>
      <dgm:spPr/>
      <dgm:t>
        <a:bodyPr/>
        <a:lstStyle/>
        <a:p>
          <a:endParaRPr lang="en-US"/>
        </a:p>
      </dgm:t>
    </dgm:pt>
    <dgm:pt modelId="{814B66E7-1A71-854D-A95D-69F8478A80E4}" type="pres">
      <dgm:prSet presAssocID="{41A3A578-778A-FA4F-A6AE-DF113623DE5E}" presName="linear" presStyleCnt="0">
        <dgm:presLayoutVars>
          <dgm:animLvl val="lvl"/>
          <dgm:resizeHandles val="exact"/>
        </dgm:presLayoutVars>
      </dgm:prSet>
      <dgm:spPr/>
    </dgm:pt>
    <dgm:pt modelId="{0253D3A6-5D9E-984E-A480-6CDD479B9581}" type="pres">
      <dgm:prSet presAssocID="{FA3FA642-D537-2046-8DF6-4B7F24A2A0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4B9CB00-91F7-4347-8985-C467DC262454}" type="pres">
      <dgm:prSet presAssocID="{FA3FA642-D537-2046-8DF6-4B7F24A2A068}" presName="childText" presStyleLbl="revTx" presStyleIdx="0" presStyleCnt="2">
        <dgm:presLayoutVars>
          <dgm:bulletEnabled val="1"/>
        </dgm:presLayoutVars>
      </dgm:prSet>
      <dgm:spPr/>
    </dgm:pt>
    <dgm:pt modelId="{758588C4-5AAB-124D-B3D5-97A1A7DCE1F6}" type="pres">
      <dgm:prSet presAssocID="{50DAA398-32A0-5D45-B01D-E705D24017D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7623C55-CEC5-1547-B70C-BAB3ECBF69CC}" type="pres">
      <dgm:prSet presAssocID="{50DAA398-32A0-5D45-B01D-E705D24017D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EF49B08-1835-F145-814E-7ACA2C0F9F2B}" srcId="{41A3A578-778A-FA4F-A6AE-DF113623DE5E}" destId="{FA3FA642-D537-2046-8DF6-4B7F24A2A068}" srcOrd="0" destOrd="0" parTransId="{8FF65849-CF4E-BC4B-A162-D15F5576D7DF}" sibTransId="{2C759CCA-A512-184E-9D21-450829192CF6}"/>
    <dgm:cxn modelId="{A04E751E-9962-D74D-9F8F-6450A4DE70D5}" type="presOf" srcId="{39BBEADD-928F-554D-884D-9FB227661020}" destId="{94B9CB00-91F7-4347-8985-C467DC262454}" srcOrd="0" destOrd="1" presId="urn:microsoft.com/office/officeart/2005/8/layout/vList2"/>
    <dgm:cxn modelId="{E6A36525-3B67-7542-82FA-5645D51DDC4E}" srcId="{FA3FA642-D537-2046-8DF6-4B7F24A2A068}" destId="{39BBEADD-928F-554D-884D-9FB227661020}" srcOrd="1" destOrd="0" parTransId="{9423C247-A51E-A349-B9E4-B95CFBCB00F8}" sibTransId="{613AA2BF-973D-9649-85CC-59E5ADCA9F40}"/>
    <dgm:cxn modelId="{6266A83F-0013-0240-AA16-F74FF40312A2}" srcId="{50DAA398-32A0-5D45-B01D-E705D24017D4}" destId="{B1CF5891-C083-5E42-BFA1-2370E2F2C896}" srcOrd="0" destOrd="0" parTransId="{83983E8E-028C-7D4A-A2AD-99834BEEA886}" sibTransId="{BBF38D14-0422-924D-9EAB-CA50E208112C}"/>
    <dgm:cxn modelId="{4A12B160-5D42-4242-8790-DBF786A26DBB}" type="presOf" srcId="{B1CF5891-C083-5E42-BFA1-2370E2F2C896}" destId="{27623C55-CEC5-1547-B70C-BAB3ECBF69CC}" srcOrd="0" destOrd="0" presId="urn:microsoft.com/office/officeart/2005/8/layout/vList2"/>
    <dgm:cxn modelId="{99649688-D183-CA4F-9250-7234BCD8FDE2}" srcId="{41A3A578-778A-FA4F-A6AE-DF113623DE5E}" destId="{50DAA398-32A0-5D45-B01D-E705D24017D4}" srcOrd="1" destOrd="0" parTransId="{996FB3B9-7254-B141-A9D0-E73B26CE5F78}" sibTransId="{64353DED-8274-144D-817E-4B2634151C32}"/>
    <dgm:cxn modelId="{5A571893-F67F-AA4B-9192-5CBC1EB5878E}" srcId="{50DAA398-32A0-5D45-B01D-E705D24017D4}" destId="{0BD31B53-5FD4-3449-BC37-34AD155499F5}" srcOrd="1" destOrd="0" parTransId="{31FF98DB-515A-254B-90A9-D61C7733FFBE}" sibTransId="{CC8B3597-FA28-D745-9A02-BAFDB66C5B55}"/>
    <dgm:cxn modelId="{DCF30F95-7F2A-7B44-A3CB-6D2FCFDA1769}" type="presOf" srcId="{FA3FA642-D537-2046-8DF6-4B7F24A2A068}" destId="{0253D3A6-5D9E-984E-A480-6CDD479B9581}" srcOrd="0" destOrd="0" presId="urn:microsoft.com/office/officeart/2005/8/layout/vList2"/>
    <dgm:cxn modelId="{38EBE3BE-DAF3-5C46-AA9A-A0351F3E2A3B}" type="presOf" srcId="{0BD31B53-5FD4-3449-BC37-34AD155499F5}" destId="{27623C55-CEC5-1547-B70C-BAB3ECBF69CC}" srcOrd="0" destOrd="1" presId="urn:microsoft.com/office/officeart/2005/8/layout/vList2"/>
    <dgm:cxn modelId="{893E3EC1-A16F-AE4E-8047-F391C8794ED5}" type="presOf" srcId="{41A3A578-778A-FA4F-A6AE-DF113623DE5E}" destId="{814B66E7-1A71-854D-A95D-69F8478A80E4}" srcOrd="0" destOrd="0" presId="urn:microsoft.com/office/officeart/2005/8/layout/vList2"/>
    <dgm:cxn modelId="{E1DB71C4-4E95-BD40-A1D3-F01FFDB0E4EB}" type="presOf" srcId="{50DAA398-32A0-5D45-B01D-E705D24017D4}" destId="{758588C4-5AAB-124D-B3D5-97A1A7DCE1F6}" srcOrd="0" destOrd="0" presId="urn:microsoft.com/office/officeart/2005/8/layout/vList2"/>
    <dgm:cxn modelId="{5BD0D0D9-18B2-0243-B5DA-7777D13F550C}" type="presOf" srcId="{08B5D4B8-F52A-CC4B-AE12-B6B9907EE717}" destId="{94B9CB00-91F7-4347-8985-C467DC262454}" srcOrd="0" destOrd="0" presId="urn:microsoft.com/office/officeart/2005/8/layout/vList2"/>
    <dgm:cxn modelId="{1EF07FEF-ECB8-B14D-8040-151E985AB485}" srcId="{FA3FA642-D537-2046-8DF6-4B7F24A2A068}" destId="{08B5D4B8-F52A-CC4B-AE12-B6B9907EE717}" srcOrd="0" destOrd="0" parTransId="{6D22FDFE-A101-1249-B4E7-AE276A62F2D3}" sibTransId="{1B32805A-9369-CB4F-9B9C-86E3EDD08B61}"/>
    <dgm:cxn modelId="{05DE9F3B-288B-A54C-B5B9-D15DB05E89BC}" type="presParOf" srcId="{814B66E7-1A71-854D-A95D-69F8478A80E4}" destId="{0253D3A6-5D9E-984E-A480-6CDD479B9581}" srcOrd="0" destOrd="0" presId="urn:microsoft.com/office/officeart/2005/8/layout/vList2"/>
    <dgm:cxn modelId="{C93CDBD5-E214-6143-903D-DC799F2D27AF}" type="presParOf" srcId="{814B66E7-1A71-854D-A95D-69F8478A80E4}" destId="{94B9CB00-91F7-4347-8985-C467DC262454}" srcOrd="1" destOrd="0" presId="urn:microsoft.com/office/officeart/2005/8/layout/vList2"/>
    <dgm:cxn modelId="{9A53EC62-14A8-5D4E-A19C-F9C7924370F9}" type="presParOf" srcId="{814B66E7-1A71-854D-A95D-69F8478A80E4}" destId="{758588C4-5AAB-124D-B3D5-97A1A7DCE1F6}" srcOrd="2" destOrd="0" presId="urn:microsoft.com/office/officeart/2005/8/layout/vList2"/>
    <dgm:cxn modelId="{6ADC1B4F-E6F7-4143-AC16-D1729A489F3F}" type="presParOf" srcId="{814B66E7-1A71-854D-A95D-69F8478A80E4}" destId="{27623C55-CEC5-1547-B70C-BAB3ECBF69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A3A578-778A-FA4F-A6AE-DF113623DE5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A3FA642-D537-2046-8DF6-4B7F24A2A06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A service object can be created to have a permanent network address</a:t>
          </a:r>
        </a:p>
      </dgm:t>
    </dgm:pt>
    <dgm:pt modelId="{8FF65849-CF4E-BC4B-A162-D15F5576D7DF}" type="parTrans" cxnId="{EEF49B08-1835-F145-814E-7ACA2C0F9F2B}">
      <dgm:prSet/>
      <dgm:spPr/>
      <dgm:t>
        <a:bodyPr/>
        <a:lstStyle/>
        <a:p>
          <a:endParaRPr lang="en-US"/>
        </a:p>
      </dgm:t>
    </dgm:pt>
    <dgm:pt modelId="{2C759CCA-A512-184E-9D21-450829192CF6}" type="sibTrans" cxnId="{EEF49B08-1835-F145-814E-7ACA2C0F9F2B}">
      <dgm:prSet/>
      <dgm:spPr/>
      <dgm:t>
        <a:bodyPr/>
        <a:lstStyle/>
        <a:p>
          <a:endParaRPr lang="en-US"/>
        </a:p>
      </dgm:t>
    </dgm:pt>
    <dgm:pt modelId="{50DAA398-32A0-5D45-B01D-E705D24017D4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Service typically load-balances a set of pods</a:t>
          </a:r>
        </a:p>
      </dgm:t>
    </dgm:pt>
    <dgm:pt modelId="{996FB3B9-7254-B141-A9D0-E73B26CE5F78}" type="parTrans" cxnId="{99649688-D183-CA4F-9250-7234BCD8FDE2}">
      <dgm:prSet/>
      <dgm:spPr/>
      <dgm:t>
        <a:bodyPr/>
        <a:lstStyle/>
        <a:p>
          <a:endParaRPr lang="en-US"/>
        </a:p>
      </dgm:t>
    </dgm:pt>
    <dgm:pt modelId="{64353DED-8274-144D-817E-4B2634151C32}" type="sibTrans" cxnId="{99649688-D183-CA4F-9250-7234BCD8FDE2}">
      <dgm:prSet/>
      <dgm:spPr/>
      <dgm:t>
        <a:bodyPr/>
        <a:lstStyle/>
        <a:p>
          <a:endParaRPr lang="en-US"/>
        </a:p>
      </dgm:t>
    </dgm:pt>
    <dgm:pt modelId="{DC53AF0F-3ECE-584A-9BC2-348FF547BE7E}">
      <dgm:prSet/>
      <dgm:spPr/>
      <dgm:t>
        <a:bodyPr/>
        <a:lstStyle/>
        <a:p>
          <a:r>
            <a:rPr lang="en-US" dirty="0"/>
            <a:t>Traffic routed to the Pods in the set (e.g. Deployment)</a:t>
          </a:r>
        </a:p>
      </dgm:t>
    </dgm:pt>
    <dgm:pt modelId="{F81785F4-4CC5-334C-ADB5-B376824F750E}" type="parTrans" cxnId="{6B27DAA0-4985-0C44-B869-412943AE51C2}">
      <dgm:prSet/>
      <dgm:spPr/>
      <dgm:t>
        <a:bodyPr/>
        <a:lstStyle/>
        <a:p>
          <a:endParaRPr lang="en-US"/>
        </a:p>
      </dgm:t>
    </dgm:pt>
    <dgm:pt modelId="{BDD503CD-05F9-0742-B658-AC29203142FD}" type="sibTrans" cxnId="{6B27DAA0-4985-0C44-B869-412943AE51C2}">
      <dgm:prSet/>
      <dgm:spPr/>
      <dgm:t>
        <a:bodyPr/>
        <a:lstStyle/>
        <a:p>
          <a:endParaRPr lang="en-US"/>
        </a:p>
      </dgm:t>
    </dgm:pt>
    <dgm:pt modelId="{DB94B86E-1403-F948-8918-DADBC0C9E92A}">
      <dgm:prSet/>
      <dgm:spPr/>
      <dgm:t>
        <a:bodyPr/>
        <a:lstStyle/>
        <a:p>
          <a:r>
            <a:rPr lang="en-US" dirty="0"/>
            <a:t>Gets its own IP address and (cluster-local) DNS entry at creation</a:t>
          </a:r>
        </a:p>
      </dgm:t>
    </dgm:pt>
    <dgm:pt modelId="{5E3149CC-AA9D-4949-9CA0-7B22C4AEF86E}" type="parTrans" cxnId="{60DB9281-EE05-AC4D-BD1E-7ED249D26F37}">
      <dgm:prSet/>
      <dgm:spPr/>
      <dgm:t>
        <a:bodyPr/>
        <a:lstStyle/>
        <a:p>
          <a:endParaRPr lang="en-US"/>
        </a:p>
      </dgm:t>
    </dgm:pt>
    <dgm:pt modelId="{7D9E3181-69F6-CA43-BA90-DCBC421983D8}" type="sibTrans" cxnId="{60DB9281-EE05-AC4D-BD1E-7ED249D26F37}">
      <dgm:prSet/>
      <dgm:spPr/>
      <dgm:t>
        <a:bodyPr/>
        <a:lstStyle/>
        <a:p>
          <a:endParaRPr lang="en-US"/>
        </a:p>
      </dgm:t>
    </dgm:pt>
    <dgm:pt modelId="{5D62CFCD-53EF-5C45-816C-7886AEB980D6}">
      <dgm:prSet/>
      <dgm:spPr/>
      <dgm:t>
        <a:bodyPr/>
        <a:lstStyle/>
        <a:p>
          <a:r>
            <a:rPr lang="en-US" dirty="0"/>
            <a:t>Several routing policies supported (defaults to Round-Robin)</a:t>
          </a:r>
        </a:p>
      </dgm:t>
    </dgm:pt>
    <dgm:pt modelId="{91F481E2-185C-AB41-8FC0-DDB519CC29AC}" type="parTrans" cxnId="{88C13708-9A96-AA47-81DE-37CF4D6F20F9}">
      <dgm:prSet/>
      <dgm:spPr/>
      <dgm:t>
        <a:bodyPr/>
        <a:lstStyle/>
        <a:p>
          <a:endParaRPr lang="en-US"/>
        </a:p>
      </dgm:t>
    </dgm:pt>
    <dgm:pt modelId="{446A08C2-0EFB-6744-974D-F2DF0C3B4F9B}" type="sibTrans" cxnId="{88C13708-9A96-AA47-81DE-37CF4D6F20F9}">
      <dgm:prSet/>
      <dgm:spPr/>
      <dgm:t>
        <a:bodyPr/>
        <a:lstStyle/>
        <a:p>
          <a:endParaRPr lang="en-US"/>
        </a:p>
      </dgm:t>
    </dgm:pt>
    <dgm:pt modelId="{814B66E7-1A71-854D-A95D-69F8478A80E4}" type="pres">
      <dgm:prSet presAssocID="{41A3A578-778A-FA4F-A6AE-DF113623DE5E}" presName="linear" presStyleCnt="0">
        <dgm:presLayoutVars>
          <dgm:animLvl val="lvl"/>
          <dgm:resizeHandles val="exact"/>
        </dgm:presLayoutVars>
      </dgm:prSet>
      <dgm:spPr/>
    </dgm:pt>
    <dgm:pt modelId="{0253D3A6-5D9E-984E-A480-6CDD479B9581}" type="pres">
      <dgm:prSet presAssocID="{FA3FA642-D537-2046-8DF6-4B7F24A2A0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2C5D27-DA3A-7641-93C7-8EFCFDA90C12}" type="pres">
      <dgm:prSet presAssocID="{FA3FA642-D537-2046-8DF6-4B7F24A2A068}" presName="childText" presStyleLbl="revTx" presStyleIdx="0" presStyleCnt="2">
        <dgm:presLayoutVars>
          <dgm:bulletEnabled val="1"/>
        </dgm:presLayoutVars>
      </dgm:prSet>
      <dgm:spPr/>
    </dgm:pt>
    <dgm:pt modelId="{758588C4-5AAB-124D-B3D5-97A1A7DCE1F6}" type="pres">
      <dgm:prSet presAssocID="{50DAA398-32A0-5D45-B01D-E705D24017D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7623C55-CEC5-1547-B70C-BAB3ECBF69CC}" type="pres">
      <dgm:prSet presAssocID="{50DAA398-32A0-5D45-B01D-E705D24017D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8C13708-9A96-AA47-81DE-37CF4D6F20F9}" srcId="{50DAA398-32A0-5D45-B01D-E705D24017D4}" destId="{5D62CFCD-53EF-5C45-816C-7886AEB980D6}" srcOrd="1" destOrd="0" parTransId="{91F481E2-185C-AB41-8FC0-DDB519CC29AC}" sibTransId="{446A08C2-0EFB-6744-974D-F2DF0C3B4F9B}"/>
    <dgm:cxn modelId="{EEF49B08-1835-F145-814E-7ACA2C0F9F2B}" srcId="{41A3A578-778A-FA4F-A6AE-DF113623DE5E}" destId="{FA3FA642-D537-2046-8DF6-4B7F24A2A068}" srcOrd="0" destOrd="0" parTransId="{8FF65849-CF4E-BC4B-A162-D15F5576D7DF}" sibTransId="{2C759CCA-A512-184E-9D21-450829192CF6}"/>
    <dgm:cxn modelId="{60DB9281-EE05-AC4D-BD1E-7ED249D26F37}" srcId="{FA3FA642-D537-2046-8DF6-4B7F24A2A068}" destId="{DB94B86E-1403-F948-8918-DADBC0C9E92A}" srcOrd="0" destOrd="0" parTransId="{5E3149CC-AA9D-4949-9CA0-7B22C4AEF86E}" sibTransId="{7D9E3181-69F6-CA43-BA90-DCBC421983D8}"/>
    <dgm:cxn modelId="{99649688-D183-CA4F-9250-7234BCD8FDE2}" srcId="{41A3A578-778A-FA4F-A6AE-DF113623DE5E}" destId="{50DAA398-32A0-5D45-B01D-E705D24017D4}" srcOrd="1" destOrd="0" parTransId="{996FB3B9-7254-B141-A9D0-E73B26CE5F78}" sibTransId="{64353DED-8274-144D-817E-4B2634151C32}"/>
    <dgm:cxn modelId="{DCF30F95-7F2A-7B44-A3CB-6D2FCFDA1769}" type="presOf" srcId="{FA3FA642-D537-2046-8DF6-4B7F24A2A068}" destId="{0253D3A6-5D9E-984E-A480-6CDD479B9581}" srcOrd="0" destOrd="0" presId="urn:microsoft.com/office/officeart/2005/8/layout/vList2"/>
    <dgm:cxn modelId="{6B27DAA0-4985-0C44-B869-412943AE51C2}" srcId="{50DAA398-32A0-5D45-B01D-E705D24017D4}" destId="{DC53AF0F-3ECE-584A-9BC2-348FF547BE7E}" srcOrd="0" destOrd="0" parTransId="{F81785F4-4CC5-334C-ADB5-B376824F750E}" sibTransId="{BDD503CD-05F9-0742-B658-AC29203142FD}"/>
    <dgm:cxn modelId="{2331B2B1-2FD6-9440-9A95-9475149DBD84}" type="presOf" srcId="{DC53AF0F-3ECE-584A-9BC2-348FF547BE7E}" destId="{27623C55-CEC5-1547-B70C-BAB3ECBF69CC}" srcOrd="0" destOrd="0" presId="urn:microsoft.com/office/officeart/2005/8/layout/vList2"/>
    <dgm:cxn modelId="{AA0CFEBE-023E-DE40-B379-038B2389139D}" type="presOf" srcId="{5D62CFCD-53EF-5C45-816C-7886AEB980D6}" destId="{27623C55-CEC5-1547-B70C-BAB3ECBF69CC}" srcOrd="0" destOrd="1" presId="urn:microsoft.com/office/officeart/2005/8/layout/vList2"/>
    <dgm:cxn modelId="{893E3EC1-A16F-AE4E-8047-F391C8794ED5}" type="presOf" srcId="{41A3A578-778A-FA4F-A6AE-DF113623DE5E}" destId="{814B66E7-1A71-854D-A95D-69F8478A80E4}" srcOrd="0" destOrd="0" presId="urn:microsoft.com/office/officeart/2005/8/layout/vList2"/>
    <dgm:cxn modelId="{E1DB71C4-4E95-BD40-A1D3-F01FFDB0E4EB}" type="presOf" srcId="{50DAA398-32A0-5D45-B01D-E705D24017D4}" destId="{758588C4-5AAB-124D-B3D5-97A1A7DCE1F6}" srcOrd="0" destOrd="0" presId="urn:microsoft.com/office/officeart/2005/8/layout/vList2"/>
    <dgm:cxn modelId="{1B19ACE9-32BB-0D43-984C-994DB782A2A1}" type="presOf" srcId="{DB94B86E-1403-F948-8918-DADBC0C9E92A}" destId="{542C5D27-DA3A-7641-93C7-8EFCFDA90C12}" srcOrd="0" destOrd="0" presId="urn:microsoft.com/office/officeart/2005/8/layout/vList2"/>
    <dgm:cxn modelId="{05DE9F3B-288B-A54C-B5B9-D15DB05E89BC}" type="presParOf" srcId="{814B66E7-1A71-854D-A95D-69F8478A80E4}" destId="{0253D3A6-5D9E-984E-A480-6CDD479B9581}" srcOrd="0" destOrd="0" presId="urn:microsoft.com/office/officeart/2005/8/layout/vList2"/>
    <dgm:cxn modelId="{04CDFA93-6577-7643-9643-3C5196A86C55}" type="presParOf" srcId="{814B66E7-1A71-854D-A95D-69F8478A80E4}" destId="{542C5D27-DA3A-7641-93C7-8EFCFDA90C12}" srcOrd="1" destOrd="0" presId="urn:microsoft.com/office/officeart/2005/8/layout/vList2"/>
    <dgm:cxn modelId="{9A53EC62-14A8-5D4E-A19C-F9C7924370F9}" type="presParOf" srcId="{814B66E7-1A71-854D-A95D-69F8478A80E4}" destId="{758588C4-5AAB-124D-B3D5-97A1A7DCE1F6}" srcOrd="2" destOrd="0" presId="urn:microsoft.com/office/officeart/2005/8/layout/vList2"/>
    <dgm:cxn modelId="{6ADC1B4F-E6F7-4143-AC16-D1729A489F3F}" type="presParOf" srcId="{814B66E7-1A71-854D-A95D-69F8478A80E4}" destId="{27623C55-CEC5-1547-B70C-BAB3ECBF69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A3A578-778A-FA4F-A6AE-DF113623DE5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A3FA642-D537-2046-8DF6-4B7F24A2A06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A service object can also be used to route incoming WAN traffic</a:t>
          </a:r>
        </a:p>
      </dgm:t>
    </dgm:pt>
    <dgm:pt modelId="{8FF65849-CF4E-BC4B-A162-D15F5576D7DF}" type="parTrans" cxnId="{EEF49B08-1835-F145-814E-7ACA2C0F9F2B}">
      <dgm:prSet/>
      <dgm:spPr/>
      <dgm:t>
        <a:bodyPr/>
        <a:lstStyle/>
        <a:p>
          <a:endParaRPr lang="en-US"/>
        </a:p>
      </dgm:t>
    </dgm:pt>
    <dgm:pt modelId="{2C759CCA-A512-184E-9D21-450829192CF6}" type="sibTrans" cxnId="{EEF49B08-1835-F145-814E-7ACA2C0F9F2B}">
      <dgm:prSet/>
      <dgm:spPr/>
      <dgm:t>
        <a:bodyPr/>
        <a:lstStyle/>
        <a:p>
          <a:endParaRPr lang="en-US"/>
        </a:p>
      </dgm:t>
    </dgm:pt>
    <dgm:pt modelId="{50DAA398-32A0-5D45-B01D-E705D24017D4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Ingress popular for HTTP(S) traffic</a:t>
          </a:r>
        </a:p>
      </dgm:t>
    </dgm:pt>
    <dgm:pt modelId="{996FB3B9-7254-B141-A9D0-E73B26CE5F78}" type="parTrans" cxnId="{99649688-D183-CA4F-9250-7234BCD8FDE2}">
      <dgm:prSet/>
      <dgm:spPr/>
      <dgm:t>
        <a:bodyPr/>
        <a:lstStyle/>
        <a:p>
          <a:endParaRPr lang="en-US"/>
        </a:p>
      </dgm:t>
    </dgm:pt>
    <dgm:pt modelId="{64353DED-8274-144D-817E-4B2634151C32}" type="sibTrans" cxnId="{99649688-D183-CA4F-9250-7234BCD8FDE2}">
      <dgm:prSet/>
      <dgm:spPr/>
      <dgm:t>
        <a:bodyPr/>
        <a:lstStyle/>
        <a:p>
          <a:endParaRPr lang="en-US"/>
        </a:p>
      </dgm:t>
    </dgm:pt>
    <dgm:pt modelId="{DC53AF0F-3ECE-584A-9BC2-348FF547BE7E}">
      <dgm:prSet/>
      <dgm:spPr/>
      <dgm:t>
        <a:bodyPr/>
        <a:lstStyle/>
        <a:p>
          <a:r>
            <a:rPr lang="en-US" dirty="0"/>
            <a:t>It operates at the application layer (HTTP)</a:t>
          </a:r>
        </a:p>
      </dgm:t>
    </dgm:pt>
    <dgm:pt modelId="{F81785F4-4CC5-334C-ADB5-B376824F750E}" type="parTrans" cxnId="{6B27DAA0-4985-0C44-B869-412943AE51C2}">
      <dgm:prSet/>
      <dgm:spPr/>
      <dgm:t>
        <a:bodyPr/>
        <a:lstStyle/>
        <a:p>
          <a:endParaRPr lang="en-US"/>
        </a:p>
      </dgm:t>
    </dgm:pt>
    <dgm:pt modelId="{BDD503CD-05F9-0742-B658-AC29203142FD}" type="sibTrans" cxnId="{6B27DAA0-4985-0C44-B869-412943AE51C2}">
      <dgm:prSet/>
      <dgm:spPr/>
      <dgm:t>
        <a:bodyPr/>
        <a:lstStyle/>
        <a:p>
          <a:endParaRPr lang="en-US"/>
        </a:p>
      </dgm:t>
    </dgm:pt>
    <dgm:pt modelId="{75368699-53A2-454F-BCD4-1A72B0D7EF35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Arbitrary IP protocol routing also possible</a:t>
          </a:r>
        </a:p>
      </dgm:t>
    </dgm:pt>
    <dgm:pt modelId="{FFC3FF50-B3CD-514A-A514-F85D225167B9}" type="parTrans" cxnId="{72FB9C4F-6C67-BF4B-93D1-2E60C4A2FA71}">
      <dgm:prSet/>
      <dgm:spPr/>
      <dgm:t>
        <a:bodyPr/>
        <a:lstStyle/>
        <a:p>
          <a:endParaRPr lang="en-US"/>
        </a:p>
      </dgm:t>
    </dgm:pt>
    <dgm:pt modelId="{D36423C7-2DE1-CF4D-84C4-DDBFB65C9746}" type="sibTrans" cxnId="{72FB9C4F-6C67-BF4B-93D1-2E60C4A2FA71}">
      <dgm:prSet/>
      <dgm:spPr/>
      <dgm:t>
        <a:bodyPr/>
        <a:lstStyle/>
        <a:p>
          <a:endParaRPr lang="en-US"/>
        </a:p>
      </dgm:t>
    </dgm:pt>
    <dgm:pt modelId="{51E58572-86ED-AE44-BC95-D465AE98FE4D}">
      <dgm:prSet/>
      <dgm:spPr/>
      <dgm:t>
        <a:bodyPr/>
        <a:lstStyle/>
        <a:p>
          <a:r>
            <a:rPr lang="en-US" dirty="0"/>
            <a:t>The tutorial Kubernetes clusters uses </a:t>
          </a:r>
          <a:r>
            <a:rPr lang="en-US" dirty="0" err="1"/>
            <a:t>MetalLB</a:t>
          </a:r>
          <a:endParaRPr lang="en-US" dirty="0"/>
        </a:p>
      </dgm:t>
    </dgm:pt>
    <dgm:pt modelId="{1D5EE84B-1BD0-554B-8C29-709686B6DC19}" type="parTrans" cxnId="{5A5FE10A-06E6-464C-B629-36598FC6220F}">
      <dgm:prSet/>
      <dgm:spPr/>
      <dgm:t>
        <a:bodyPr/>
        <a:lstStyle/>
        <a:p>
          <a:endParaRPr lang="en-US"/>
        </a:p>
      </dgm:t>
    </dgm:pt>
    <dgm:pt modelId="{79413E91-1ECC-BC4D-94F7-FB39AA18FF10}" type="sibTrans" cxnId="{5A5FE10A-06E6-464C-B629-36598FC6220F}">
      <dgm:prSet/>
      <dgm:spPr/>
      <dgm:t>
        <a:bodyPr/>
        <a:lstStyle/>
        <a:p>
          <a:endParaRPr lang="en-US"/>
        </a:p>
      </dgm:t>
    </dgm:pt>
    <dgm:pt modelId="{DB94B86E-1403-F948-8918-DADBC0C9E92A}">
      <dgm:prSet/>
      <dgm:spPr/>
      <dgm:t>
        <a:bodyPr/>
        <a:lstStyle/>
        <a:p>
          <a:r>
            <a:rPr lang="en-US" dirty="0"/>
            <a:t>In addition to routing in-cluster traffic</a:t>
          </a:r>
        </a:p>
      </dgm:t>
    </dgm:pt>
    <dgm:pt modelId="{5E3149CC-AA9D-4949-9CA0-7B22C4AEF86E}" type="parTrans" cxnId="{60DB9281-EE05-AC4D-BD1E-7ED249D26F37}">
      <dgm:prSet/>
      <dgm:spPr/>
      <dgm:t>
        <a:bodyPr/>
        <a:lstStyle/>
        <a:p>
          <a:endParaRPr lang="en-US"/>
        </a:p>
      </dgm:t>
    </dgm:pt>
    <dgm:pt modelId="{7D9E3181-69F6-CA43-BA90-DCBC421983D8}" type="sibTrans" cxnId="{60DB9281-EE05-AC4D-BD1E-7ED249D26F37}">
      <dgm:prSet/>
      <dgm:spPr/>
      <dgm:t>
        <a:bodyPr/>
        <a:lstStyle/>
        <a:p>
          <a:endParaRPr lang="en-US"/>
        </a:p>
      </dgm:t>
    </dgm:pt>
    <dgm:pt modelId="{6C0DF2A9-ED6D-A84C-AFEF-6C26AC50F7D6}">
      <dgm:prSet/>
      <dgm:spPr/>
      <dgm:t>
        <a:bodyPr/>
        <a:lstStyle/>
        <a:p>
          <a:r>
            <a:rPr lang="en-US" dirty="0"/>
            <a:t>But needs additional configuration</a:t>
          </a:r>
        </a:p>
      </dgm:t>
    </dgm:pt>
    <dgm:pt modelId="{E9C8D583-C217-AB49-9D32-832F7F530D02}" type="parTrans" cxnId="{A1C736FB-4DF6-2442-BA05-357F0FEFBD47}">
      <dgm:prSet/>
      <dgm:spPr/>
      <dgm:t>
        <a:bodyPr/>
        <a:lstStyle/>
        <a:p>
          <a:endParaRPr lang="en-US"/>
        </a:p>
      </dgm:t>
    </dgm:pt>
    <dgm:pt modelId="{1FA93AD1-799D-0942-8102-D8F83BECAFC7}" type="sibTrans" cxnId="{A1C736FB-4DF6-2442-BA05-357F0FEFBD47}">
      <dgm:prSet/>
      <dgm:spPr/>
      <dgm:t>
        <a:bodyPr/>
        <a:lstStyle/>
        <a:p>
          <a:endParaRPr lang="en-US"/>
        </a:p>
      </dgm:t>
    </dgm:pt>
    <dgm:pt modelId="{0F81E694-AEF6-A54B-9E70-633820BE11F4}">
      <dgm:prSet/>
      <dgm:spPr/>
      <dgm:t>
        <a:bodyPr/>
        <a:lstStyle/>
        <a:p>
          <a:r>
            <a:rPr lang="en-US" dirty="0"/>
            <a:t>Very flexible architecture, rule based</a:t>
          </a:r>
        </a:p>
      </dgm:t>
    </dgm:pt>
    <dgm:pt modelId="{960BD2EE-4ECA-1E4B-9982-CB0F0922482B}" type="parTrans" cxnId="{3EEDB3DA-7C19-3E41-B5F0-335EE72C358E}">
      <dgm:prSet/>
      <dgm:spPr/>
      <dgm:t>
        <a:bodyPr/>
        <a:lstStyle/>
        <a:p>
          <a:endParaRPr lang="en-US"/>
        </a:p>
      </dgm:t>
    </dgm:pt>
    <dgm:pt modelId="{F49BA9CA-5228-F54A-8D49-2DE46DA2AC79}" type="sibTrans" cxnId="{3EEDB3DA-7C19-3E41-B5F0-335EE72C358E}">
      <dgm:prSet/>
      <dgm:spPr/>
      <dgm:t>
        <a:bodyPr/>
        <a:lstStyle/>
        <a:p>
          <a:endParaRPr lang="en-US"/>
        </a:p>
      </dgm:t>
    </dgm:pt>
    <dgm:pt modelId="{814B66E7-1A71-854D-A95D-69F8478A80E4}" type="pres">
      <dgm:prSet presAssocID="{41A3A578-778A-FA4F-A6AE-DF113623DE5E}" presName="linear" presStyleCnt="0">
        <dgm:presLayoutVars>
          <dgm:animLvl val="lvl"/>
          <dgm:resizeHandles val="exact"/>
        </dgm:presLayoutVars>
      </dgm:prSet>
      <dgm:spPr/>
    </dgm:pt>
    <dgm:pt modelId="{0253D3A6-5D9E-984E-A480-6CDD479B9581}" type="pres">
      <dgm:prSet presAssocID="{FA3FA642-D537-2046-8DF6-4B7F24A2A0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2C5D27-DA3A-7641-93C7-8EFCFDA90C12}" type="pres">
      <dgm:prSet presAssocID="{FA3FA642-D537-2046-8DF6-4B7F24A2A068}" presName="childText" presStyleLbl="revTx" presStyleIdx="0" presStyleCnt="3">
        <dgm:presLayoutVars>
          <dgm:bulletEnabled val="1"/>
        </dgm:presLayoutVars>
      </dgm:prSet>
      <dgm:spPr/>
    </dgm:pt>
    <dgm:pt modelId="{758588C4-5AAB-124D-B3D5-97A1A7DCE1F6}" type="pres">
      <dgm:prSet presAssocID="{50DAA398-32A0-5D45-B01D-E705D24017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623C55-CEC5-1547-B70C-BAB3ECBF69CC}" type="pres">
      <dgm:prSet presAssocID="{50DAA398-32A0-5D45-B01D-E705D24017D4}" presName="childText" presStyleLbl="revTx" presStyleIdx="1" presStyleCnt="3">
        <dgm:presLayoutVars>
          <dgm:bulletEnabled val="1"/>
        </dgm:presLayoutVars>
      </dgm:prSet>
      <dgm:spPr/>
    </dgm:pt>
    <dgm:pt modelId="{1A7ECD81-E5AE-2849-A3F9-CF2C8F16BF2E}" type="pres">
      <dgm:prSet presAssocID="{75368699-53A2-454F-BCD4-1A72B0D7EF3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6D2ABD7-BE70-0244-A971-F58E92CDA0B5}" type="pres">
      <dgm:prSet presAssocID="{75368699-53A2-454F-BCD4-1A72B0D7EF3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EF49B08-1835-F145-814E-7ACA2C0F9F2B}" srcId="{41A3A578-778A-FA4F-A6AE-DF113623DE5E}" destId="{FA3FA642-D537-2046-8DF6-4B7F24A2A068}" srcOrd="0" destOrd="0" parTransId="{8FF65849-CF4E-BC4B-A162-D15F5576D7DF}" sibTransId="{2C759CCA-A512-184E-9D21-450829192CF6}"/>
    <dgm:cxn modelId="{5A5FE10A-06E6-464C-B629-36598FC6220F}" srcId="{75368699-53A2-454F-BCD4-1A72B0D7EF35}" destId="{51E58572-86ED-AE44-BC95-D465AE98FE4D}" srcOrd="0" destOrd="0" parTransId="{1D5EE84B-1BD0-554B-8C29-709686B6DC19}" sibTransId="{79413E91-1ECC-BC4D-94F7-FB39AA18FF10}"/>
    <dgm:cxn modelId="{8332612C-3DE7-4844-BBD7-EB7599D76811}" type="presOf" srcId="{75368699-53A2-454F-BCD4-1A72B0D7EF35}" destId="{1A7ECD81-E5AE-2849-A3F9-CF2C8F16BF2E}" srcOrd="0" destOrd="0" presId="urn:microsoft.com/office/officeart/2005/8/layout/vList2"/>
    <dgm:cxn modelId="{71C01D41-B74D-6A4A-A70A-89E6135BF2D9}" type="presOf" srcId="{6C0DF2A9-ED6D-A84C-AFEF-6C26AC50F7D6}" destId="{542C5D27-DA3A-7641-93C7-8EFCFDA90C12}" srcOrd="0" destOrd="1" presId="urn:microsoft.com/office/officeart/2005/8/layout/vList2"/>
    <dgm:cxn modelId="{72FB9C4F-6C67-BF4B-93D1-2E60C4A2FA71}" srcId="{41A3A578-778A-FA4F-A6AE-DF113623DE5E}" destId="{75368699-53A2-454F-BCD4-1A72B0D7EF35}" srcOrd="2" destOrd="0" parTransId="{FFC3FF50-B3CD-514A-A514-F85D225167B9}" sibTransId="{D36423C7-2DE1-CF4D-84C4-DDBFB65C9746}"/>
    <dgm:cxn modelId="{60DB9281-EE05-AC4D-BD1E-7ED249D26F37}" srcId="{FA3FA642-D537-2046-8DF6-4B7F24A2A068}" destId="{DB94B86E-1403-F948-8918-DADBC0C9E92A}" srcOrd="0" destOrd="0" parTransId="{5E3149CC-AA9D-4949-9CA0-7B22C4AEF86E}" sibTransId="{7D9E3181-69F6-CA43-BA90-DCBC421983D8}"/>
    <dgm:cxn modelId="{99649688-D183-CA4F-9250-7234BCD8FDE2}" srcId="{41A3A578-778A-FA4F-A6AE-DF113623DE5E}" destId="{50DAA398-32A0-5D45-B01D-E705D24017D4}" srcOrd="1" destOrd="0" parTransId="{996FB3B9-7254-B141-A9D0-E73B26CE5F78}" sibTransId="{64353DED-8274-144D-817E-4B2634151C32}"/>
    <dgm:cxn modelId="{DCF30F95-7F2A-7B44-A3CB-6D2FCFDA1769}" type="presOf" srcId="{FA3FA642-D537-2046-8DF6-4B7F24A2A068}" destId="{0253D3A6-5D9E-984E-A480-6CDD479B9581}" srcOrd="0" destOrd="0" presId="urn:microsoft.com/office/officeart/2005/8/layout/vList2"/>
    <dgm:cxn modelId="{6B27DAA0-4985-0C44-B869-412943AE51C2}" srcId="{50DAA398-32A0-5D45-B01D-E705D24017D4}" destId="{DC53AF0F-3ECE-584A-9BC2-348FF547BE7E}" srcOrd="0" destOrd="0" parTransId="{F81785F4-4CC5-334C-ADB5-B376824F750E}" sibTransId="{BDD503CD-05F9-0742-B658-AC29203142FD}"/>
    <dgm:cxn modelId="{2331B2B1-2FD6-9440-9A95-9475149DBD84}" type="presOf" srcId="{DC53AF0F-3ECE-584A-9BC2-348FF547BE7E}" destId="{27623C55-CEC5-1547-B70C-BAB3ECBF69CC}" srcOrd="0" destOrd="0" presId="urn:microsoft.com/office/officeart/2005/8/layout/vList2"/>
    <dgm:cxn modelId="{893E3EC1-A16F-AE4E-8047-F391C8794ED5}" type="presOf" srcId="{41A3A578-778A-FA4F-A6AE-DF113623DE5E}" destId="{814B66E7-1A71-854D-A95D-69F8478A80E4}" srcOrd="0" destOrd="0" presId="urn:microsoft.com/office/officeart/2005/8/layout/vList2"/>
    <dgm:cxn modelId="{E1DB71C4-4E95-BD40-A1D3-F01FFDB0E4EB}" type="presOf" srcId="{50DAA398-32A0-5D45-B01D-E705D24017D4}" destId="{758588C4-5AAB-124D-B3D5-97A1A7DCE1F6}" srcOrd="0" destOrd="0" presId="urn:microsoft.com/office/officeart/2005/8/layout/vList2"/>
    <dgm:cxn modelId="{3EEDB3DA-7C19-3E41-B5F0-335EE72C358E}" srcId="{50DAA398-32A0-5D45-B01D-E705D24017D4}" destId="{0F81E694-AEF6-A54B-9E70-633820BE11F4}" srcOrd="1" destOrd="0" parTransId="{960BD2EE-4ECA-1E4B-9982-CB0F0922482B}" sibTransId="{F49BA9CA-5228-F54A-8D49-2DE46DA2AC79}"/>
    <dgm:cxn modelId="{FC6DA9E2-A370-B741-9E9F-F6BC235F96A2}" type="presOf" srcId="{51E58572-86ED-AE44-BC95-D465AE98FE4D}" destId="{36D2ABD7-BE70-0244-A971-F58E92CDA0B5}" srcOrd="0" destOrd="0" presId="urn:microsoft.com/office/officeart/2005/8/layout/vList2"/>
    <dgm:cxn modelId="{1B19ACE9-32BB-0D43-984C-994DB782A2A1}" type="presOf" srcId="{DB94B86E-1403-F948-8918-DADBC0C9E92A}" destId="{542C5D27-DA3A-7641-93C7-8EFCFDA90C12}" srcOrd="0" destOrd="0" presId="urn:microsoft.com/office/officeart/2005/8/layout/vList2"/>
    <dgm:cxn modelId="{4EE91FF3-E1EC-7B4E-B365-7C675E7BF389}" type="presOf" srcId="{0F81E694-AEF6-A54B-9E70-633820BE11F4}" destId="{27623C55-CEC5-1547-B70C-BAB3ECBF69CC}" srcOrd="0" destOrd="1" presId="urn:microsoft.com/office/officeart/2005/8/layout/vList2"/>
    <dgm:cxn modelId="{A1C736FB-4DF6-2442-BA05-357F0FEFBD47}" srcId="{FA3FA642-D537-2046-8DF6-4B7F24A2A068}" destId="{6C0DF2A9-ED6D-A84C-AFEF-6C26AC50F7D6}" srcOrd="1" destOrd="0" parTransId="{E9C8D583-C217-AB49-9D32-832F7F530D02}" sibTransId="{1FA93AD1-799D-0942-8102-D8F83BECAFC7}"/>
    <dgm:cxn modelId="{05DE9F3B-288B-A54C-B5B9-D15DB05E89BC}" type="presParOf" srcId="{814B66E7-1A71-854D-A95D-69F8478A80E4}" destId="{0253D3A6-5D9E-984E-A480-6CDD479B9581}" srcOrd="0" destOrd="0" presId="urn:microsoft.com/office/officeart/2005/8/layout/vList2"/>
    <dgm:cxn modelId="{04CDFA93-6577-7643-9643-3C5196A86C55}" type="presParOf" srcId="{814B66E7-1A71-854D-A95D-69F8478A80E4}" destId="{542C5D27-DA3A-7641-93C7-8EFCFDA90C12}" srcOrd="1" destOrd="0" presId="urn:microsoft.com/office/officeart/2005/8/layout/vList2"/>
    <dgm:cxn modelId="{9A53EC62-14A8-5D4E-A19C-F9C7924370F9}" type="presParOf" srcId="{814B66E7-1A71-854D-A95D-69F8478A80E4}" destId="{758588C4-5AAB-124D-B3D5-97A1A7DCE1F6}" srcOrd="2" destOrd="0" presId="urn:microsoft.com/office/officeart/2005/8/layout/vList2"/>
    <dgm:cxn modelId="{6ADC1B4F-E6F7-4143-AC16-D1729A489F3F}" type="presParOf" srcId="{814B66E7-1A71-854D-A95D-69F8478A80E4}" destId="{27623C55-CEC5-1547-B70C-BAB3ECBF69CC}" srcOrd="3" destOrd="0" presId="urn:microsoft.com/office/officeart/2005/8/layout/vList2"/>
    <dgm:cxn modelId="{8A51AAF7-C280-344E-82A3-4F6BEDE9948B}" type="presParOf" srcId="{814B66E7-1A71-854D-A95D-69F8478A80E4}" destId="{1A7ECD81-E5AE-2849-A3F9-CF2C8F16BF2E}" srcOrd="4" destOrd="0" presId="urn:microsoft.com/office/officeart/2005/8/layout/vList2"/>
    <dgm:cxn modelId="{48BB6D8F-1D3C-B94F-9DF4-79EE94AE42AC}" type="presParOf" srcId="{814B66E7-1A71-854D-A95D-69F8478A80E4}" destId="{36D2ABD7-BE70-0244-A971-F58E92CDA0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85EF1-353A-014D-A1A8-A4146F508CC9}">
      <dsp:nvSpPr>
        <dsp:cNvPr id="0" name=""/>
        <dsp:cNvSpPr/>
      </dsp:nvSpPr>
      <dsp:spPr>
        <a:xfrm>
          <a:off x="0" y="483161"/>
          <a:ext cx="5306083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1811" tIns="395732" rIns="41181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At best, they rely on outgoing TCP connections</a:t>
          </a:r>
        </a:p>
      </dsp:txBody>
      <dsp:txXfrm>
        <a:off x="0" y="483161"/>
        <a:ext cx="5306083" cy="1077300"/>
      </dsp:txXfrm>
    </dsp:sp>
    <dsp:sp modelId="{9E7F06A0-8CF8-1A4F-A30E-7944E9CB7C11}">
      <dsp:nvSpPr>
        <dsp:cNvPr id="0" name=""/>
        <dsp:cNvSpPr/>
      </dsp:nvSpPr>
      <dsp:spPr>
        <a:xfrm>
          <a:off x="252608" y="202721"/>
          <a:ext cx="5052174" cy="5608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390" tIns="0" rIns="140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Batch users often don’t think about networking</a:t>
          </a:r>
        </a:p>
      </dsp:txBody>
      <dsp:txXfrm>
        <a:off x="279988" y="230101"/>
        <a:ext cx="4997414" cy="506120"/>
      </dsp:txXfrm>
    </dsp:sp>
    <dsp:sp modelId="{018341FA-41A2-AB41-A202-ACD35249D1AB}">
      <dsp:nvSpPr>
        <dsp:cNvPr id="0" name=""/>
        <dsp:cNvSpPr/>
      </dsp:nvSpPr>
      <dsp:spPr>
        <a:xfrm>
          <a:off x="0" y="1943502"/>
          <a:ext cx="5306083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1811" tIns="395732" rIns="41181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Stems from the fact that it was designed with service applications in mind</a:t>
          </a:r>
        </a:p>
      </dsp:txBody>
      <dsp:txXfrm>
        <a:off x="0" y="1943502"/>
        <a:ext cx="5306083" cy="1077300"/>
      </dsp:txXfrm>
    </dsp:sp>
    <dsp:sp modelId="{BFB3FFE3-3340-7143-A2C1-9827807B9BA0}">
      <dsp:nvSpPr>
        <dsp:cNvPr id="0" name=""/>
        <dsp:cNvSpPr/>
      </dsp:nvSpPr>
      <dsp:spPr>
        <a:xfrm>
          <a:off x="252608" y="1663062"/>
          <a:ext cx="5052174" cy="56088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390" tIns="0" rIns="140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Kubernetes has a rich set of networking options</a:t>
          </a:r>
        </a:p>
      </dsp:txBody>
      <dsp:txXfrm>
        <a:off x="279988" y="1690442"/>
        <a:ext cx="4997414" cy="506120"/>
      </dsp:txXfrm>
    </dsp:sp>
    <dsp:sp modelId="{13694143-C5A8-7D49-BBC1-3703683A7E82}">
      <dsp:nvSpPr>
        <dsp:cNvPr id="0" name=""/>
        <dsp:cNvSpPr/>
      </dsp:nvSpPr>
      <dsp:spPr>
        <a:xfrm>
          <a:off x="0" y="3403842"/>
          <a:ext cx="5306083" cy="233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1811" tIns="395732" rIns="41181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Especially for interactive applications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But science compute can make good use of service applications, too!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User Portals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Task queues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Databases</a:t>
          </a:r>
        </a:p>
      </dsp:txBody>
      <dsp:txXfrm>
        <a:off x="0" y="3403842"/>
        <a:ext cx="5306083" cy="2334150"/>
      </dsp:txXfrm>
    </dsp:sp>
    <dsp:sp modelId="{DA4D9E4E-70D8-C046-82B8-D2497C30123D}">
      <dsp:nvSpPr>
        <dsp:cNvPr id="0" name=""/>
        <dsp:cNvSpPr/>
      </dsp:nvSpPr>
      <dsp:spPr>
        <a:xfrm>
          <a:off x="252608" y="3123402"/>
          <a:ext cx="5052174" cy="56088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390" tIns="0" rIns="140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Can come handy for science users, too</a:t>
          </a:r>
        </a:p>
      </dsp:txBody>
      <dsp:txXfrm>
        <a:off x="279988" y="3150782"/>
        <a:ext cx="4997414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3D3A6-5D9E-984E-A480-6CDD479B9581}">
      <dsp:nvSpPr>
        <dsp:cNvPr id="0" name=""/>
        <dsp:cNvSpPr/>
      </dsp:nvSpPr>
      <dsp:spPr>
        <a:xfrm>
          <a:off x="0" y="46678"/>
          <a:ext cx="9833548" cy="647595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Each container get its own private IP address</a:t>
          </a:r>
        </a:p>
      </dsp:txBody>
      <dsp:txXfrm>
        <a:off x="31613" y="78291"/>
        <a:ext cx="9770322" cy="584369"/>
      </dsp:txXfrm>
    </dsp:sp>
    <dsp:sp modelId="{94B9CB00-91F7-4347-8985-C467DC262454}">
      <dsp:nvSpPr>
        <dsp:cNvPr id="0" name=""/>
        <dsp:cNvSpPr/>
      </dsp:nvSpPr>
      <dsp:spPr>
        <a:xfrm>
          <a:off x="0" y="694273"/>
          <a:ext cx="9833548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Allows for easy communication between Pods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But new (non-deterministic) IP given every time a Pod starts</a:t>
          </a:r>
        </a:p>
      </dsp:txBody>
      <dsp:txXfrm>
        <a:off x="0" y="694273"/>
        <a:ext cx="9833548" cy="726570"/>
      </dsp:txXfrm>
    </dsp:sp>
    <dsp:sp modelId="{758588C4-5AAB-124D-B3D5-97A1A7DCE1F6}">
      <dsp:nvSpPr>
        <dsp:cNvPr id="0" name=""/>
        <dsp:cNvSpPr/>
      </dsp:nvSpPr>
      <dsp:spPr>
        <a:xfrm>
          <a:off x="0" y="1420844"/>
          <a:ext cx="9833548" cy="647595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No incoming networking from WAN</a:t>
          </a:r>
        </a:p>
      </dsp:txBody>
      <dsp:txXfrm>
        <a:off x="31613" y="1452457"/>
        <a:ext cx="9770322" cy="584369"/>
      </dsp:txXfrm>
    </dsp:sp>
    <dsp:sp modelId="{27623C55-CEC5-1547-B70C-BAB3ECBF69CC}">
      <dsp:nvSpPr>
        <dsp:cNvPr id="0" name=""/>
        <dsp:cNvSpPr/>
      </dsp:nvSpPr>
      <dsp:spPr>
        <a:xfrm>
          <a:off x="0" y="2068438"/>
          <a:ext cx="9833548" cy="978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Outgoing TCP networking (typically) allowed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Tunnel can be created to any Pod from your laptop (like with </a:t>
          </a:r>
          <a:r>
            <a:rPr lang="en-US" sz="2100" kern="1200" dirty="0" err="1"/>
            <a:t>ssh</a:t>
          </a:r>
          <a:r>
            <a:rPr lang="en-US" sz="2100" kern="1200" dirty="0"/>
            <a:t>)</a:t>
          </a:r>
          <a:br>
            <a:rPr lang="en-US" sz="2100" kern="1200" dirty="0"/>
          </a:br>
          <a:r>
            <a:rPr lang="en-US" sz="2100" kern="1200" dirty="0" err="1">
              <a:latin typeface="Courier" pitchFamily="2" charset="0"/>
            </a:rPr>
            <a:t>kubectl</a:t>
          </a:r>
          <a:r>
            <a:rPr lang="en-US" sz="2100" kern="1200" dirty="0">
              <a:latin typeface="Courier" pitchFamily="2" charset="0"/>
            </a:rPr>
            <a:t> port-forward</a:t>
          </a:r>
        </a:p>
      </dsp:txBody>
      <dsp:txXfrm>
        <a:off x="0" y="2068438"/>
        <a:ext cx="9833548" cy="978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3D3A6-5D9E-984E-A480-6CDD479B9581}">
      <dsp:nvSpPr>
        <dsp:cNvPr id="0" name=""/>
        <dsp:cNvSpPr/>
      </dsp:nvSpPr>
      <dsp:spPr>
        <a:xfrm>
          <a:off x="0" y="246584"/>
          <a:ext cx="9833548" cy="623610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 service object can be created to have a permanent network address</a:t>
          </a:r>
        </a:p>
      </dsp:txBody>
      <dsp:txXfrm>
        <a:off x="30442" y="277026"/>
        <a:ext cx="9772664" cy="562726"/>
      </dsp:txXfrm>
    </dsp:sp>
    <dsp:sp modelId="{542C5D27-DA3A-7641-93C7-8EFCFDA90C12}">
      <dsp:nvSpPr>
        <dsp:cNvPr id="0" name=""/>
        <dsp:cNvSpPr/>
      </dsp:nvSpPr>
      <dsp:spPr>
        <a:xfrm>
          <a:off x="0" y="870194"/>
          <a:ext cx="9833548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Gets its own IP address and (cluster-local) DNS entry at creation</a:t>
          </a:r>
        </a:p>
      </dsp:txBody>
      <dsp:txXfrm>
        <a:off x="0" y="870194"/>
        <a:ext cx="9833548" cy="430560"/>
      </dsp:txXfrm>
    </dsp:sp>
    <dsp:sp modelId="{758588C4-5AAB-124D-B3D5-97A1A7DCE1F6}">
      <dsp:nvSpPr>
        <dsp:cNvPr id="0" name=""/>
        <dsp:cNvSpPr/>
      </dsp:nvSpPr>
      <dsp:spPr>
        <a:xfrm>
          <a:off x="0" y="1300754"/>
          <a:ext cx="9833548" cy="62361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Service typically load-balances a set of pods</a:t>
          </a:r>
        </a:p>
      </dsp:txBody>
      <dsp:txXfrm>
        <a:off x="30442" y="1331196"/>
        <a:ext cx="9772664" cy="562726"/>
      </dsp:txXfrm>
    </dsp:sp>
    <dsp:sp modelId="{27623C55-CEC5-1547-B70C-BAB3ECBF69CC}">
      <dsp:nvSpPr>
        <dsp:cNvPr id="0" name=""/>
        <dsp:cNvSpPr/>
      </dsp:nvSpPr>
      <dsp:spPr>
        <a:xfrm>
          <a:off x="0" y="1924364"/>
          <a:ext cx="9833548" cy="6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Traffic routed to the Pods in the set (e.g. Deployment)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Several routing policies supported (defaults to Round-Robin)</a:t>
          </a:r>
        </a:p>
      </dsp:txBody>
      <dsp:txXfrm>
        <a:off x="0" y="1924364"/>
        <a:ext cx="9833548" cy="6862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3D3A6-5D9E-984E-A480-6CDD479B9581}">
      <dsp:nvSpPr>
        <dsp:cNvPr id="0" name=""/>
        <dsp:cNvSpPr/>
      </dsp:nvSpPr>
      <dsp:spPr>
        <a:xfrm>
          <a:off x="0" y="74611"/>
          <a:ext cx="9833548" cy="551655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service object can also be used to route incoming WAN traffic</a:t>
          </a:r>
        </a:p>
      </dsp:txBody>
      <dsp:txXfrm>
        <a:off x="26930" y="101541"/>
        <a:ext cx="9779688" cy="497795"/>
      </dsp:txXfrm>
    </dsp:sp>
    <dsp:sp modelId="{542C5D27-DA3A-7641-93C7-8EFCFDA90C12}">
      <dsp:nvSpPr>
        <dsp:cNvPr id="0" name=""/>
        <dsp:cNvSpPr/>
      </dsp:nvSpPr>
      <dsp:spPr>
        <a:xfrm>
          <a:off x="0" y="626266"/>
          <a:ext cx="9833548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In addition to routing in-cluster traffic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But needs additional configuration</a:t>
          </a:r>
        </a:p>
      </dsp:txBody>
      <dsp:txXfrm>
        <a:off x="0" y="626266"/>
        <a:ext cx="9833548" cy="618930"/>
      </dsp:txXfrm>
    </dsp:sp>
    <dsp:sp modelId="{758588C4-5AAB-124D-B3D5-97A1A7DCE1F6}">
      <dsp:nvSpPr>
        <dsp:cNvPr id="0" name=""/>
        <dsp:cNvSpPr/>
      </dsp:nvSpPr>
      <dsp:spPr>
        <a:xfrm>
          <a:off x="0" y="1245196"/>
          <a:ext cx="9833548" cy="55165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Ingress popular for HTTP(S) traffic</a:t>
          </a:r>
        </a:p>
      </dsp:txBody>
      <dsp:txXfrm>
        <a:off x="26930" y="1272126"/>
        <a:ext cx="9779688" cy="497795"/>
      </dsp:txXfrm>
    </dsp:sp>
    <dsp:sp modelId="{27623C55-CEC5-1547-B70C-BAB3ECBF69CC}">
      <dsp:nvSpPr>
        <dsp:cNvPr id="0" name=""/>
        <dsp:cNvSpPr/>
      </dsp:nvSpPr>
      <dsp:spPr>
        <a:xfrm>
          <a:off x="0" y="1796851"/>
          <a:ext cx="9833548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It operates at the application layer (HTTP)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Very flexible architecture, rule based</a:t>
          </a:r>
        </a:p>
      </dsp:txBody>
      <dsp:txXfrm>
        <a:off x="0" y="1796851"/>
        <a:ext cx="9833548" cy="618930"/>
      </dsp:txXfrm>
    </dsp:sp>
    <dsp:sp modelId="{1A7ECD81-E5AE-2849-A3F9-CF2C8F16BF2E}">
      <dsp:nvSpPr>
        <dsp:cNvPr id="0" name=""/>
        <dsp:cNvSpPr/>
      </dsp:nvSpPr>
      <dsp:spPr>
        <a:xfrm>
          <a:off x="0" y="2415781"/>
          <a:ext cx="9833548" cy="551655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Arbitrary IP protocol routing also possible</a:t>
          </a:r>
        </a:p>
      </dsp:txBody>
      <dsp:txXfrm>
        <a:off x="26930" y="2442711"/>
        <a:ext cx="9779688" cy="497795"/>
      </dsp:txXfrm>
    </dsp:sp>
    <dsp:sp modelId="{36D2ABD7-BE70-0244-A971-F58E92CDA0B5}">
      <dsp:nvSpPr>
        <dsp:cNvPr id="0" name=""/>
        <dsp:cNvSpPr/>
      </dsp:nvSpPr>
      <dsp:spPr>
        <a:xfrm>
          <a:off x="0" y="2967436"/>
          <a:ext cx="9833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21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The tutorial Kubernetes clusters uses </a:t>
          </a:r>
          <a:r>
            <a:rPr lang="en-US" sz="1800" kern="1200" dirty="0" err="1"/>
            <a:t>MetalLB</a:t>
          </a:r>
          <a:endParaRPr lang="en-US" sz="1800" kern="1200" dirty="0"/>
        </a:p>
      </dsp:txBody>
      <dsp:txXfrm>
        <a:off x="0" y="2967436"/>
        <a:ext cx="9833548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F4958-73A8-0C45-B2CC-0B28C61919BB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DEEAE-EF1A-4B41-B2E1-C9133AC5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EEB1-9F09-314A-8D20-5F12FB6B5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EF6F8-F57D-B64E-B4A3-4173CB3D5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0459-FD97-AB4A-B32C-58897D26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8D6E-F219-484B-80DC-2107B29E3D44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D2FC-C16E-4C43-9CA6-EDB1227F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6B48-51D3-8E46-AE1A-D0EAE28B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2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8EAD-9CD5-8240-AA6A-A6D02B7C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F5EE5-134F-0743-96CC-B64C28D2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43B4-1334-9348-A017-EAC86D9F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60A8-9724-364D-8C10-4D75C3DB4A47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2864-0A7E-5745-BB69-9887474F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0BEDD-F323-394A-9B92-6F09D5D3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8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CE0F3-8163-6343-8F06-5F74BE37B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512B5-D8F8-BD48-B18E-F4CDB1D75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2A11-31A0-1F4C-8733-5F2FB550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2C2EE-57EA-F142-8EF6-08EA01EF342C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E17C-0E23-1849-A7CE-C2DA6282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A9EDA-ECA7-6648-B5AA-6CB380CC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83F-F0A9-A14C-B206-A7516786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73A1-258E-1D4E-8B09-621DCD69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023C-9D44-8346-8FC9-DA434353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5162-E1B4-F249-ADD2-DAB31CCEC70D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A55DE-1008-F34E-8F60-B86E04F5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0E3E-63A4-2546-9E07-330772E4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2A94-2FC9-2B4D-9597-6D64279D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1A7DF-CE46-F849-BA83-C27C7408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01A3-6DCE-8E49-8061-F739A45B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75A3-284A-1D42-94DE-1DA506FA41B6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0236-ED3F-A744-A701-58DFFC15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EF2F1-F75C-0F47-8D07-33B326EC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23AB-80B0-C34D-9BFD-18475F1A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B93C-C6BA-2348-A336-6108FE547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44A73-76C3-CC48-B5BE-A5AE5F14A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CC1AD-4AA8-254A-B252-9EB1D673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9C80-E865-C44B-8E31-F2E767AEF44A}" type="datetime1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D3AA-A46B-C94B-B17E-B7EA0423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Networking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800A5-CB00-4E45-AAB8-AD4635EB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5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8829-90C6-6A47-85D7-60C4857C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B158A-4125-E743-88E1-35C683A2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55106-2663-114C-A79F-6A80CB9A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2BCBB-F28E-B34F-9945-F02D2DB92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9CC6E-508A-0447-9502-D76E825BE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64FEB-B45A-8744-A8E3-BBCE43B3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41BC-B242-2346-9C5E-259E69EDA05C}" type="datetime1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3670C-3C5E-444A-AD4A-BE28525D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Networking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95E90-EBF6-4849-9898-3C1BF8A5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D891-A224-8743-8426-901C3ED6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21E1F-F8BD-AE4E-90DC-144AE72F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AB7-2AFF-2045-B528-83B47F850B51}" type="datetime1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71E38-FDFA-7240-8917-FE5EB0C8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Networking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0DFBA-E05C-9349-BE65-6DD9E7AE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3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E0A0C-FBE8-5142-9FC8-4398EF69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C434-7930-9341-B149-34BB65843DDC}" type="datetime1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0A8E4-FFA1-1049-8F85-F7FC5929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989E6-1B10-CC45-82F1-3E064784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4257-76E2-CE49-BE9E-2EAA0F5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E44A-859F-784C-BF34-7EE7D7D4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26F4-F78E-4F42-B223-409C960CF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A892-38AD-0C43-9DA9-33B61601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7A82-7448-7A40-A7D5-545151896588}" type="datetime1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3081-1DB1-4645-8482-AF50577D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Networking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8A2CA-98BC-8C40-BEFC-E820BE6D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2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A6FA-1DBA-AA4E-B29D-5703AE8B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FDA9B-4A02-CA4D-B818-72A347BC1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2596-5972-5340-862D-C716BF9DA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E5C6-B49A-A343-8F72-4885EAD5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8D95-EAA4-E547-95AD-4FDE0E129668}" type="datetime1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793EE-745C-7742-9A34-053467BD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Networking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5220-7C93-5C43-8352-4DAE2114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6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9C7F6-C37B-D840-ABB3-D78AE1FD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EDE68-1B10-6041-BC23-AC465277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A73F2-DE77-7847-BB8F-A76AD1889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05B7-7038-1A44-BCBE-F4F25D62C803}" type="datetime1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1D7A8-FDC2-2F4B-AB93-E46CEB43E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Kubernetes for Science Compute -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1D9D-D5E7-F240-94F2-A90AF33AF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3AD4-1357-6D41-B256-ED6B6949D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tasks/access-application-cluster/port-forward-access-application-cluster/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services-networking/dns-pod-service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kubernetes.io/docs/concepts/services-networking/ingress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FB6523-7ABE-0A44-A154-DAE8A3EC0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676" y="3753492"/>
            <a:ext cx="5946202" cy="838831"/>
          </a:xfrm>
        </p:spPr>
        <p:txBody>
          <a:bodyPr anchor="b">
            <a:normAutofit/>
          </a:bodyPr>
          <a:lstStyle/>
          <a:p>
            <a:pPr algn="r"/>
            <a:r>
              <a:rPr lang="en-US" sz="1800" dirty="0">
                <a:solidFill>
                  <a:srgbClr val="000000"/>
                </a:solidFill>
              </a:rPr>
              <a:t>Presented by Igor Sfiligoi, UCSD/SDSC</a:t>
            </a:r>
          </a:p>
          <a:p>
            <a:pPr algn="r"/>
            <a:r>
              <a:rPr lang="en-US" sz="1800" dirty="0">
                <a:solidFill>
                  <a:srgbClr val="000000"/>
                </a:solidFill>
              </a:rPr>
              <a:t>Kubernetes for Science Compute Tutorial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0D778-0A83-5C44-90C3-5CD67326C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299" y="4592325"/>
            <a:ext cx="5946579" cy="1514185"/>
          </a:xfrm>
        </p:spPr>
        <p:txBody>
          <a:bodyPr anchor="t">
            <a:normAutofit/>
          </a:bodyPr>
          <a:lstStyle/>
          <a:p>
            <a:pPr algn="r"/>
            <a:r>
              <a:rPr lang="en-US" sz="4000" b="1" dirty="0">
                <a:solidFill>
                  <a:srgbClr val="000000"/>
                </a:solidFill>
                <a:latin typeface="+mn-lt"/>
              </a:rPr>
              <a:t>Taking advantage of network services</a:t>
            </a:r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5EEB9-B635-AF43-9077-4F19F4EA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1" y="3100232"/>
            <a:ext cx="3163437" cy="2641034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B40BD-3121-5240-A2B2-39DE38A6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1063" y="6223702"/>
            <a:ext cx="2861823" cy="314067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rgbClr val="898989"/>
                </a:solidFill>
              </a:rPr>
              <a:t>Kubernetes for Science Compute - Networking</a:t>
            </a:r>
            <a:endParaRPr lang="en-US" sz="1100" dirty="0">
              <a:solidFill>
                <a:srgbClr val="898989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BDC69-E55A-7443-8216-E78A301E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E13AD4-1357-6D41-B256-ED6B6949D60C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rgbClr val="898989"/>
              </a:solidFill>
            </a:endParaRPr>
          </a:p>
        </p:txBody>
      </p:sp>
      <p:pic>
        <p:nvPicPr>
          <p:cNvPr id="1026" name="Picture 2" descr="SDSC Technology Forum with AMD - UC San Diego Office of Innovation and  Commercialization">
            <a:extLst>
              <a:ext uri="{FF2B5EF4-FFF2-40B4-BE49-F238E27FC236}">
                <a16:creationId xmlns:a16="http://schemas.microsoft.com/office/drawing/2014/main" id="{C7A1CC4B-7D09-0C99-70D4-E77E598FA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52" y="-138339"/>
            <a:ext cx="47625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63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CE03-726B-CB41-9C3F-6761B217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Acknowledgents</a:t>
            </a:r>
          </a:p>
        </p:txBody>
      </p:sp>
      <p:pic>
        <p:nvPicPr>
          <p:cNvPr id="23" name="Graphic 22" descr="Court">
            <a:extLst>
              <a:ext uri="{FF2B5EF4-FFF2-40B4-BE49-F238E27FC236}">
                <a16:creationId xmlns:a16="http://schemas.microsoft.com/office/drawing/2014/main" id="{C56CEF2B-331F-43C3-BD00-58B2570EF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DA47-C5B1-B84D-B6EA-3A16D9684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This work was partially funded by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US National Science Foundation (NSF) awards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CNS-1456638, CNS-1730158,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ACI-1540112, ACI-1541349,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OAC-1826967, OAC 1450871, OAC-1659169 OAC-2030508 and OAC-1841530.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C0169-6FED-4841-9E31-273AA12E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Networking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9602E-7B7E-084A-963D-F5790DDF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48FDA-076E-0146-8679-E45865CC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610947"/>
            <a:ext cx="3669161" cy="2135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Kubernetes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networking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B44231-44F7-F545-8964-97EDD17B4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869070"/>
              </p:ext>
            </p:extLst>
          </p:nvPr>
        </p:nvGraphicFramePr>
        <p:xfrm>
          <a:off x="6090574" y="415636"/>
          <a:ext cx="5306084" cy="5940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8556BF3-A295-8B4A-9879-4397778606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4917" y="2226674"/>
            <a:ext cx="1536274" cy="1495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ABFB9-3F2C-F948-AD46-BF0FE444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Networking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9EADD-53B1-5741-BBF9-271D2843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2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12A2BD-480E-3543-8FCF-B9B7C955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Pod Networking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85A679-DF99-514B-B2D6-91D3E4A45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989131"/>
              </p:ext>
            </p:extLst>
          </p:nvPr>
        </p:nvGraphicFramePr>
        <p:xfrm>
          <a:off x="1179226" y="2753937"/>
          <a:ext cx="9833548" cy="3093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5FE64F7-CDCD-9D42-B248-57835A0D4851}"/>
              </a:ext>
            </a:extLst>
          </p:cNvPr>
          <p:cNvSpPr/>
          <p:nvPr/>
        </p:nvSpPr>
        <p:spPr>
          <a:xfrm>
            <a:off x="1696540" y="5870639"/>
            <a:ext cx="79462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8"/>
              </a:rPr>
              <a:t>https://kubernetes.io/docs/tasks/access-application-cluster/port-forward-access-application-cluster/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343E2-C065-4A42-9911-82D6138E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Networking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D44C-ABD4-DC4C-8873-5333B3D6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9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48FDA-076E-0146-8679-E45865CC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610947"/>
            <a:ext cx="3942312" cy="213522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Port forwarding handy for interactive use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556BF3-A295-8B4A-9879-439777860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17" y="2226674"/>
            <a:ext cx="1536274" cy="1495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ABFB9-3F2C-F948-AD46-BF0FE444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Networking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9EADD-53B1-5741-BBF9-271D2843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4</a:t>
            </a:fld>
            <a:endParaRPr lang="en-US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5DF7287D-A391-2843-10F1-00A057F86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72" y="175748"/>
            <a:ext cx="5942887" cy="61806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6F4647-A8E6-9D00-E7E8-C46ED4ECCC6F}"/>
              </a:ext>
            </a:extLst>
          </p:cNvPr>
          <p:cNvSpPr/>
          <p:nvPr/>
        </p:nvSpPr>
        <p:spPr>
          <a:xfrm>
            <a:off x="1529231" y="449410"/>
            <a:ext cx="4506191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$ </a:t>
            </a:r>
            <a:r>
              <a:rPr lang="en-US" sz="1000" dirty="0" err="1">
                <a:solidFill>
                  <a:srgbClr val="000000"/>
                </a:solidFill>
                <a:latin typeface="Courier" pitchFamily="2" charset="0"/>
              </a:rPr>
              <a:t>kubectl</a:t>
            </a:r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 port-forward jn-igor-fff4444f8-fhqz4 8888:8888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Forwarding from 127.0.0.1:8888 -&gt; 8888</a:t>
            </a:r>
          </a:p>
          <a:p>
            <a:r>
              <a:rPr lang="en-US" sz="1000" dirty="0">
                <a:solidFill>
                  <a:srgbClr val="000000"/>
                </a:solidFill>
                <a:latin typeface="Courier" pitchFamily="2" charset="0"/>
              </a:rPr>
              <a:t>Forwarding from [::1]:8888 -&gt; 8888</a:t>
            </a:r>
            <a:endParaRPr lang="en-US" sz="100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3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12A2BD-480E-3543-8FCF-B9B7C955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Service network objects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85A679-DF99-514B-B2D6-91D3E4A45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363379"/>
              </p:ext>
            </p:extLst>
          </p:nvPr>
        </p:nvGraphicFramePr>
        <p:xfrm>
          <a:off x="1179226" y="2753937"/>
          <a:ext cx="9833548" cy="2857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5FE64F7-CDCD-9D42-B248-57835A0D4851}"/>
              </a:ext>
            </a:extLst>
          </p:cNvPr>
          <p:cNvSpPr/>
          <p:nvPr/>
        </p:nvSpPr>
        <p:spPr>
          <a:xfrm>
            <a:off x="2714854" y="568669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https://kubernetes.io/docs/concepts/services-networking/dns-pod-service/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343E2-C065-4A42-9911-82D6138E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Networking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D44C-ABD4-DC4C-8873-5333B3D6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1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7E547-081B-1A48-AF24-8E1250DD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683" y="575513"/>
            <a:ext cx="5492153" cy="7364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An example service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2BE61A-1B29-564B-9466-576759541692}"/>
              </a:ext>
            </a:extLst>
          </p:cNvPr>
          <p:cNvSpPr/>
          <p:nvPr/>
        </p:nvSpPr>
        <p:spPr>
          <a:xfrm>
            <a:off x="6065129" y="1629089"/>
            <a:ext cx="5339263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v1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kind: Service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metadata: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labels: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k8s-app: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mysvc</a:t>
            </a: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name: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mysvc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ports: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- port: 80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protocol: TCP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targetPort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80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selector: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k8s-app: http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Networking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2FF09-4F7D-AA42-B6AB-7440E49E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6</a:t>
            </a:fld>
            <a:endParaRPr lang="en-US"/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91018EB6-2E97-E383-9B3B-EC3702290157}"/>
              </a:ext>
            </a:extLst>
          </p:cNvPr>
          <p:cNvSpPr/>
          <p:nvPr/>
        </p:nvSpPr>
        <p:spPr>
          <a:xfrm>
            <a:off x="2410692" y="3158836"/>
            <a:ext cx="3785754" cy="1733494"/>
          </a:xfrm>
          <a:prstGeom prst="cloudCallout">
            <a:avLst>
              <a:gd name="adj1" fmla="val 57177"/>
              <a:gd name="adj2" fmla="val 6168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route to all pods that match the selector</a:t>
            </a:r>
          </a:p>
        </p:txBody>
      </p:sp>
    </p:spTree>
    <p:extLst>
      <p:ext uri="{BB962C8B-B14F-4D97-AF65-F5344CB8AC3E}">
        <p14:creationId xmlns:p14="http://schemas.microsoft.com/office/powerpoint/2010/main" val="346128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12A2BD-480E-3543-8FCF-B9B7C955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Incoming network traffic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85A679-DF99-514B-B2D6-91D3E4A45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232923"/>
              </p:ext>
            </p:extLst>
          </p:nvPr>
        </p:nvGraphicFramePr>
        <p:xfrm>
          <a:off x="1179226" y="2753937"/>
          <a:ext cx="9833548" cy="3422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5FE64F7-CDCD-9D42-B248-57835A0D4851}"/>
              </a:ext>
            </a:extLst>
          </p:cNvPr>
          <p:cNvSpPr/>
          <p:nvPr/>
        </p:nvSpPr>
        <p:spPr>
          <a:xfrm>
            <a:off x="2870717" y="61304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8"/>
              </a:rPr>
              <a:t>https://kubernetes.io/docs/concepts/services-networking/ingress/</a:t>
            </a:r>
            <a:endParaRPr 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343E2-C065-4A42-9911-82D6138E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Networking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D44C-ABD4-DC4C-8873-5333B3D6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1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7E547-081B-1A48-AF24-8E1250DD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000" y="287757"/>
            <a:ext cx="5492153" cy="7364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An example ingress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7E23872-86C4-4E35-9A37-392192BFD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2BE61A-1B29-564B-9466-576759541692}"/>
              </a:ext>
            </a:extLst>
          </p:cNvPr>
          <p:cNvSpPr/>
          <p:nvPr/>
        </p:nvSpPr>
        <p:spPr>
          <a:xfrm>
            <a:off x="5882096" y="1070669"/>
            <a:ext cx="6042683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apiVersion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networking.k8s.io/v1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kind: Ingress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metadata: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annotations: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kubernetes.io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ingress.class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haproxy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name: ingress-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mysvc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spec: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rules: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- host: test-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svc.nrp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nautilus.io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http: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paths: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- path: /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pathType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: Prefix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backend: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  service: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    name: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mysvc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    port: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          number: 80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09B3A-B5BC-764D-9040-0D4FEEB8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Kubernetes for Science Compute - Networking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2FF09-4F7D-AA42-B6AB-7440E49E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3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4987A-3E1F-E343-A87A-12AB8E9D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37D2C-6473-5A40-8CF8-BAE3E3B0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Kubernetes for Science Compute - Networking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CA26-6D44-9C4B-A27E-6823F865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3AD4-1357-6D41-B256-ED6B6949D6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577</Words>
  <Application>Microsoft Macintosh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Office Theme</vt:lpstr>
      <vt:lpstr>Taking advantage of network services</vt:lpstr>
      <vt:lpstr>Kubernetes networking</vt:lpstr>
      <vt:lpstr>Pod Networking</vt:lpstr>
      <vt:lpstr>Port forwarding handy for interactive use</vt:lpstr>
      <vt:lpstr>Service network objects</vt:lpstr>
      <vt:lpstr>An example service</vt:lpstr>
      <vt:lpstr>Incoming network traffic</vt:lpstr>
      <vt:lpstr>An example ingress</vt:lpstr>
      <vt:lpstr>The end</vt:lpstr>
      <vt:lpstr>Acknowledgents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the Kubernetes architecture</dc:title>
  <dc:creator>Sfiligoi, Igor</dc:creator>
  <cp:lastModifiedBy>Sfiligoi, Igor</cp:lastModifiedBy>
  <cp:revision>37</cp:revision>
  <dcterms:created xsi:type="dcterms:W3CDTF">2019-10-28T20:48:20Z</dcterms:created>
  <dcterms:modified xsi:type="dcterms:W3CDTF">2022-04-28T20:56:55Z</dcterms:modified>
</cp:coreProperties>
</file>