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60" r:id="rId3"/>
    <p:sldId id="290" r:id="rId4"/>
    <p:sldId id="291" r:id="rId5"/>
    <p:sldId id="292" r:id="rId6"/>
    <p:sldId id="289" r:id="rId7"/>
    <p:sldId id="293" r:id="rId8"/>
    <p:sldId id="27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978"/>
    <p:restoredTop sz="94629"/>
  </p:normalViewPr>
  <p:slideViewPr>
    <p:cSldViewPr snapToGrid="0" snapToObjects="1">
      <p:cViewPr varScale="1">
        <p:scale>
          <a:sx n="123" d="100"/>
          <a:sy n="123" d="100"/>
        </p:scale>
        <p:origin x="224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FF4958-73A8-0C45-B2CC-0B28C61919BB}" type="datetimeFigureOut">
              <a:rPr lang="en-US" smtClean="0"/>
              <a:t>4/29/22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7DEEAE-EF1A-4B41-B2E1-C9133AC55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1314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0EEB1-9F09-314A-8D20-5F12FB6B52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EF6F8-F57D-B64E-B4A3-4173CB3D55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030459-FD97-AB4A-B32C-58897D268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26E05-9BF9-6F4A-9C51-17A9BEC64631}" type="datetime1">
              <a:rPr lang="en-US" smtClean="0"/>
              <a:t>4/29/22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04D2FC-C16E-4C43-9CA6-EDB1227F7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Kubernetes for Science Compute - Additional 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B06B48-51D3-8E46-AE1A-D0EAE28B0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13AD4-1357-6D41-B256-ED6B6949D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920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68EAD-9CD5-8240-AA6A-A6D02B7C5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EF5EE5-134F-0743-96CC-B64C28D20C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B43B4-1334-9348-A017-EAC86D9FA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A50B0-E835-154A-959E-8B2DB7894DC8}" type="datetime1">
              <a:rPr lang="en-US" smtClean="0"/>
              <a:t>4/29/22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612864-0A7E-5745-BB69-9887474FF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Kubernetes for Science Compute - Additional 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40BEDD-F323-394A-9B92-6F09D5D33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13AD4-1357-6D41-B256-ED6B6949D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385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2CE0F3-8163-6343-8F06-5F74BE37BB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7512B5-D8F8-BD48-B18E-F4CDB1D75E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4B2A11-31A0-1F4C-8733-5F2FB5509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DEE25-127D-1E41-87D6-38E2FD128440}" type="datetime1">
              <a:rPr lang="en-US" smtClean="0"/>
              <a:t>4/29/22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4EE17C-0E23-1849-A7CE-C2DA6282A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Kubernetes for Science Compute - Additional 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EA9EDA-ECA7-6648-B5AA-6CB380CC9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13AD4-1357-6D41-B256-ED6B6949D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938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5883F-F0A9-A14C-B206-A75167866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A73A1-258E-1D4E-8B09-621DCD699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BA023C-9D44-8346-8FC9-DA434353B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C1029-28C7-934A-AE9E-78F51238A091}" type="datetime1">
              <a:rPr lang="en-US" smtClean="0"/>
              <a:t>4/29/22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AA55DE-1008-F34E-8F60-B86E04F5D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Kubernetes for Science Compute - Additional 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2B0E3E-63A4-2546-9E07-330772E4E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13AD4-1357-6D41-B256-ED6B6949D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275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12A94-2FC9-2B4D-9597-6D64279D1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01A7DF-CE46-F849-BA83-C27C740855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A301A3-6DCE-8E49-8061-F739A45BF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E88D8-53BD-604D-B3A9-86D23B8F20B9}" type="datetime1">
              <a:rPr lang="en-US" smtClean="0"/>
              <a:t>4/29/22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60236-ED3F-A744-A701-58DFFC155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Kubernetes for Science Compute - Additional 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EF2F1-F75C-0F47-8D07-33B326EC6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13AD4-1357-6D41-B256-ED6B6949D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373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F23AB-80B0-C34D-9BFD-18475F1A1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5B93C-C6BA-2348-A336-6108FE547A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044A73-76C3-CC48-B5BE-A5AE5F14A7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ACC1AD-4AA8-254A-B252-9EB1D6730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A1040-7EF3-5E46-A78A-62EE14D45192}" type="datetime1">
              <a:rPr lang="en-US" smtClean="0"/>
              <a:t>4/29/22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03D3AA-A46B-C94B-B17E-B7EA04234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Kubernetes for Science Compute - Additional tools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1800A5-CB00-4E45-AAB8-AD4635EB8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13AD4-1357-6D41-B256-ED6B6949D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254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78829-90C6-6A47-85D7-60C4857CF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0B158A-4125-E743-88E1-35C683A28E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F55106-2663-114C-A79F-6A80CB9A63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A2BCBB-F28E-B34F-9945-F02D2DB928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F9CC6E-508A-0447-9502-D76E825BEC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B64FEB-B45A-8744-A8E3-BBCE43B37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7DE9D-24B8-2441-A01C-465F71DF4FC3}" type="datetime1">
              <a:rPr lang="en-US" smtClean="0"/>
              <a:t>4/29/22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53670C-3C5E-444A-AD4A-BE28525D6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Kubernetes for Science Compute - Additional tools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C95E90-EBF6-4849-9898-3C1BF8A57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13AD4-1357-6D41-B256-ED6B6949D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679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BD891-A224-8743-8426-901C3ED63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821E1F-F8BD-AE4E-90DC-144AE72FF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D78E-B72D-D54D-B81A-8408B5E705FE}" type="datetime1">
              <a:rPr lang="en-US" smtClean="0"/>
              <a:t>4/29/22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A71E38-FDFA-7240-8917-FE5EB0C8B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Kubernetes for Science Compute - Additional tools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90DFBA-E05C-9349-BE65-6DD9E7AE4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13AD4-1357-6D41-B256-ED6B6949D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935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DE0A0C-FBE8-5142-9FC8-4398EF693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5B29E-8BBD-144D-B8D7-7499ABDF68AF}" type="datetime1">
              <a:rPr lang="en-US" smtClean="0"/>
              <a:t>4/29/22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B0A8E4-FFA1-1049-8F85-F7FC5929F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Kubernetes for Science Compute - Additional tools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A989E6-1B10-CC45-82F1-3E064784B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13AD4-1357-6D41-B256-ED6B6949D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00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84257-76E2-CE49-BE9E-2EAA0F507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8E44A-859F-784C-BF34-7EE7D7D44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D26F4-F78E-4F42-B223-409C960CF6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4EA892-38AD-0C43-9DA9-33B61601A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60514-DE25-FE40-8B77-24851EC34DAC}" type="datetime1">
              <a:rPr lang="en-US" smtClean="0"/>
              <a:t>4/29/22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AF3081-1DB1-4645-8482-AF50577D8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Kubernetes for Science Compute - Additional tools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08A2CA-98BC-8C40-BEFC-E820BE6D9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13AD4-1357-6D41-B256-ED6B6949D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328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2A6FA-1DBA-AA4E-B29D-5703AE8B9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DFDA9B-4A02-CA4D-B818-72A347BC13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6F2596-5972-5340-862D-C716BF9DA9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25E5C6-B49A-A343-8F72-4885EAD56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BCEC6-D19D-1149-95D5-E1606B5FAED8}" type="datetime1">
              <a:rPr lang="en-US" smtClean="0"/>
              <a:t>4/29/22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4793EE-745C-7742-9A34-053467BD8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Kubernetes for Science Compute - Additional tools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155220-7C93-5C43-8352-4DAE21140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13AD4-1357-6D41-B256-ED6B6949D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761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D9C7F6-C37B-D840-ABB3-D78AE1FDE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CEDE68-1B10-6041-BC23-AC46527705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A73F2-DE77-7847-BB8F-A76AD1889B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FDB603-5BF2-4D40-9781-8E48DAFAAACA}" type="datetime1">
              <a:rPr lang="en-US" smtClean="0"/>
              <a:t>4/29/22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D1D7A8-FDC2-2F4B-AB93-E46CEB43E6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Kubernetes for Science Compute - Additional 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301D9D-D5E7-F240-94F2-A90AF33AFB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E13AD4-1357-6D41-B256-ED6B6949D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094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elm.sh/docs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hyperlink" Target="https://artifacthub.io/packages/search?verified_publisher=true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zero-to-jupyterhub.readthedocs.io/en/latest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verpeace/kube-openmpi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kubeflow.org/docs/components/training/job-scheduling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48550/arXiv.2205.01004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5434194B-EB56-4062-98C6-CB72F287E3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0022124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B3746DB1-35A8-422F-9955-4F8E75DBB0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2FB6523-7ABE-0A44-A154-DAE8A3EC01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45676" y="3753492"/>
            <a:ext cx="5946202" cy="838831"/>
          </a:xfrm>
        </p:spPr>
        <p:txBody>
          <a:bodyPr anchor="b">
            <a:normAutofit/>
          </a:bodyPr>
          <a:lstStyle/>
          <a:p>
            <a:pPr algn="r"/>
            <a:r>
              <a:rPr lang="en-US" sz="1800" dirty="0">
                <a:solidFill>
                  <a:srgbClr val="000000"/>
                </a:solidFill>
              </a:rPr>
              <a:t>Presented by Igor Sfiligoi, UCSD/SDSC</a:t>
            </a:r>
          </a:p>
          <a:p>
            <a:pPr algn="r"/>
            <a:r>
              <a:rPr lang="en-US" sz="1800" dirty="0">
                <a:solidFill>
                  <a:srgbClr val="000000"/>
                </a:solidFill>
              </a:rPr>
              <a:t>Kubernetes for Science Compute Tutorial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10D778-0A83-5C44-90C3-5CD67326C8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45299" y="4592325"/>
            <a:ext cx="5946579" cy="1514185"/>
          </a:xfrm>
        </p:spPr>
        <p:txBody>
          <a:bodyPr anchor="t">
            <a:normAutofit/>
          </a:bodyPr>
          <a:lstStyle/>
          <a:p>
            <a:pPr algn="r"/>
            <a:r>
              <a:rPr lang="en-US" sz="4000" b="1" dirty="0">
                <a:solidFill>
                  <a:srgbClr val="000000"/>
                </a:solidFill>
                <a:latin typeface="+mn-lt"/>
              </a:rPr>
              <a:t>Additional tools</a:t>
            </a:r>
          </a:p>
        </p:txBody>
      </p:sp>
      <p:sp>
        <p:nvSpPr>
          <p:cNvPr id="31" name="Freeform 57">
            <a:extLst>
              <a:ext uri="{FF2B5EF4-FFF2-40B4-BE49-F238E27FC236}">
                <a16:creationId xmlns:a16="http://schemas.microsoft.com/office/drawing/2014/main" id="{B817D9AD-5E85-4E85-AC3E-43E24FA91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580219"/>
            <a:ext cx="4383459" cy="5287256"/>
          </a:xfrm>
          <a:custGeom>
            <a:avLst/>
            <a:gdLst>
              <a:gd name="connsiteX0" fmla="*/ 1504462 w 4383459"/>
              <a:gd name="connsiteY0" fmla="*/ 0 h 5287256"/>
              <a:gd name="connsiteX1" fmla="*/ 4383459 w 4383459"/>
              <a:gd name="connsiteY1" fmla="*/ 2878997 h 5287256"/>
              <a:gd name="connsiteX2" fmla="*/ 3114137 w 4383459"/>
              <a:gd name="connsiteY2" fmla="*/ 5266307 h 5287256"/>
              <a:gd name="connsiteX3" fmla="*/ 3079653 w 4383459"/>
              <a:gd name="connsiteY3" fmla="*/ 5287256 h 5287256"/>
              <a:gd name="connsiteX4" fmla="*/ 0 w 4383459"/>
              <a:gd name="connsiteY4" fmla="*/ 5287256 h 5287256"/>
              <a:gd name="connsiteX5" fmla="*/ 0 w 4383459"/>
              <a:gd name="connsiteY5" fmla="*/ 427769 h 5287256"/>
              <a:gd name="connsiteX6" fmla="*/ 132161 w 4383459"/>
              <a:gd name="connsiteY6" fmla="*/ 347480 h 5287256"/>
              <a:gd name="connsiteX7" fmla="*/ 1504462 w 4383459"/>
              <a:gd name="connsiteY7" fmla="*/ 0 h 5287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83459" h="5287256">
                <a:moveTo>
                  <a:pt x="1504462" y="0"/>
                </a:moveTo>
                <a:cubicBezTo>
                  <a:pt x="3094488" y="0"/>
                  <a:pt x="4383459" y="1288971"/>
                  <a:pt x="4383459" y="2878997"/>
                </a:cubicBezTo>
                <a:cubicBezTo>
                  <a:pt x="4383459" y="3872763"/>
                  <a:pt x="3879955" y="4748930"/>
                  <a:pt x="3114137" y="5266307"/>
                </a:cubicBezTo>
                <a:lnTo>
                  <a:pt x="3079653" y="5287256"/>
                </a:lnTo>
                <a:lnTo>
                  <a:pt x="0" y="5287256"/>
                </a:lnTo>
                <a:lnTo>
                  <a:pt x="0" y="427769"/>
                </a:lnTo>
                <a:lnTo>
                  <a:pt x="132161" y="347480"/>
                </a:lnTo>
                <a:cubicBezTo>
                  <a:pt x="540096" y="125876"/>
                  <a:pt x="1007579" y="0"/>
                  <a:pt x="1504462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85EEB9-B635-AF43-9077-4F19F4EA82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181" y="3100232"/>
            <a:ext cx="3163437" cy="2641034"/>
          </a:xfrm>
          <a:prstGeom prst="rect">
            <a:avLst/>
          </a:prstGeom>
        </p:spPr>
      </p:pic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F0810290-E788-4DE3-B716-DBE58CC6A8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2946" y="0"/>
            <a:ext cx="4185112" cy="3170097"/>
          </a:xfrm>
          <a:custGeom>
            <a:avLst/>
            <a:gdLst>
              <a:gd name="connsiteX0" fmla="*/ 301225 w 4185112"/>
              <a:gd name="connsiteY0" fmla="*/ 0 h 3170097"/>
              <a:gd name="connsiteX1" fmla="*/ 3883887 w 4185112"/>
              <a:gd name="connsiteY1" fmla="*/ 0 h 3170097"/>
              <a:gd name="connsiteX2" fmla="*/ 3932552 w 4185112"/>
              <a:gd name="connsiteY2" fmla="*/ 80105 h 3170097"/>
              <a:gd name="connsiteX3" fmla="*/ 4185112 w 4185112"/>
              <a:gd name="connsiteY3" fmla="*/ 1077541 h 3170097"/>
              <a:gd name="connsiteX4" fmla="*/ 2092556 w 4185112"/>
              <a:gd name="connsiteY4" fmla="*/ 3170097 h 3170097"/>
              <a:gd name="connsiteX5" fmla="*/ 0 w 4185112"/>
              <a:gd name="connsiteY5" fmla="*/ 1077541 h 3170097"/>
              <a:gd name="connsiteX6" fmla="*/ 252561 w 4185112"/>
              <a:gd name="connsiteY6" fmla="*/ 80105 h 3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85112" h="3170097">
                <a:moveTo>
                  <a:pt x="301225" y="0"/>
                </a:moveTo>
                <a:lnTo>
                  <a:pt x="3883887" y="0"/>
                </a:lnTo>
                <a:lnTo>
                  <a:pt x="3932552" y="80105"/>
                </a:lnTo>
                <a:cubicBezTo>
                  <a:pt x="4093621" y="376606"/>
                  <a:pt x="4185112" y="716389"/>
                  <a:pt x="4185112" y="1077541"/>
                </a:cubicBezTo>
                <a:cubicBezTo>
                  <a:pt x="4185112" y="2233228"/>
                  <a:pt x="3248243" y="3170097"/>
                  <a:pt x="2092556" y="3170097"/>
                </a:cubicBezTo>
                <a:cubicBezTo>
                  <a:pt x="936869" y="3170097"/>
                  <a:pt x="0" y="2233228"/>
                  <a:pt x="0" y="1077541"/>
                </a:cubicBezTo>
                <a:cubicBezTo>
                  <a:pt x="0" y="716389"/>
                  <a:pt x="91491" y="376606"/>
                  <a:pt x="252561" y="80105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6B40BD-3121-5240-A2B2-39DE38A6E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11063" y="6223702"/>
            <a:ext cx="2861823" cy="314067"/>
          </a:xfrm>
        </p:spPr>
        <p:txBody>
          <a:bodyPr>
            <a:normAutofit fontScale="92500"/>
          </a:bodyPr>
          <a:lstStyle/>
          <a:p>
            <a:pPr algn="r">
              <a:spcAft>
                <a:spcPts val="600"/>
              </a:spcAft>
            </a:pPr>
            <a:r>
              <a:rPr lang="en-US" sz="1100">
                <a:solidFill>
                  <a:srgbClr val="898989"/>
                </a:solidFill>
              </a:rPr>
              <a:t>Kubernetes for Science Compute - Additional tools</a:t>
            </a:r>
            <a:endParaRPr lang="en-US" sz="1100" dirty="0">
              <a:solidFill>
                <a:srgbClr val="898989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EBDC69-E55A-7443-8216-E78A301E7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DE13AD4-1357-6D41-B256-ED6B6949D60C}" type="slidenum">
              <a:rPr lang="en-US" sz="11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</a:t>
            </a:fld>
            <a:endParaRPr lang="en-US" sz="1100">
              <a:solidFill>
                <a:srgbClr val="898989"/>
              </a:solidFill>
            </a:endParaRPr>
          </a:p>
        </p:txBody>
      </p:sp>
      <p:pic>
        <p:nvPicPr>
          <p:cNvPr id="1026" name="Picture 2" descr="SDSC Technology Forum with AMD - UC San Diego Office of Innovation and  Commercialization">
            <a:extLst>
              <a:ext uri="{FF2B5EF4-FFF2-40B4-BE49-F238E27FC236}">
                <a16:creationId xmlns:a16="http://schemas.microsoft.com/office/drawing/2014/main" id="{C7A1CC4B-7D09-0C99-70D4-E77E598FAB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4252" y="-138339"/>
            <a:ext cx="4762500" cy="267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9634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C1F48E-F98D-0A44-BC7C-80E14F547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Rich ecosystem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615919-C643-B243-BE03-26C39043E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Kubernetes for Science Compute - Additional tools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65E836-BD58-8746-9EF1-01C17A5B9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13AD4-1357-6D41-B256-ED6B6949D60C}" type="slidenum">
              <a:rPr lang="en-US" smtClean="0"/>
              <a:t>2</a:t>
            </a:fld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900A33F-A276-1940-B440-CE97775E9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53935"/>
            <a:ext cx="10515600" cy="3423027"/>
          </a:xfrm>
        </p:spPr>
        <p:txBody>
          <a:bodyPr/>
          <a:lstStyle/>
          <a:p>
            <a:r>
              <a:rPr lang="en-US" dirty="0"/>
              <a:t>Kubernetes is quite powerful by itself</a:t>
            </a:r>
          </a:p>
          <a:p>
            <a:pPr lvl="1"/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But it is the surrounding ecosystem that makes it so valuable!</a:t>
            </a:r>
            <a:br>
              <a:rPr lang="en-US" sz="2800" dirty="0">
                <a:solidFill>
                  <a:schemeClr val="accent6">
                    <a:lumMod val="75000"/>
                  </a:schemeClr>
                </a:solidFill>
              </a:rPr>
            </a:br>
            <a:endParaRPr lang="en-US" sz="28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b="1" dirty="0">
                <a:solidFill>
                  <a:schemeClr val="accent1"/>
                </a:solidFill>
              </a:rPr>
              <a:t>Kubernetes has become an industry standard</a:t>
            </a:r>
          </a:p>
          <a:p>
            <a:pPr lvl="1"/>
            <a:r>
              <a:rPr lang="en-US" sz="2800" dirty="0"/>
              <a:t>Many projects build on top of it to deliver additional capabilities</a:t>
            </a:r>
            <a:br>
              <a:rPr lang="en-US" sz="2800" dirty="0"/>
            </a:br>
            <a:endParaRPr lang="en-US" sz="2800" dirty="0"/>
          </a:p>
          <a:p>
            <a:r>
              <a:rPr lang="en-US" dirty="0"/>
              <a:t>Will mention just a couple in the next few slides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058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C1F48E-F98D-0A44-BC7C-80E14F547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Helm package manager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615919-C643-B243-BE03-26C39043E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Kubernetes for Science Compute - Additional tools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65E836-BD58-8746-9EF1-01C17A5B9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13AD4-1357-6D41-B256-ED6B6949D60C}" type="slidenum">
              <a:rPr lang="en-US" smtClean="0"/>
              <a:t>3</a:t>
            </a:fld>
            <a:endParaRPr lang="en-US"/>
          </a:p>
        </p:txBody>
      </p:sp>
      <p:pic>
        <p:nvPicPr>
          <p:cNvPr id="1026" name="Picture 2" descr="An introduction to deploying applications with Helm: Deploying ASP.NET Core  applications to Kubernetes - Part 3">
            <a:extLst>
              <a:ext uri="{FF2B5EF4-FFF2-40B4-BE49-F238E27FC236}">
                <a16:creationId xmlns:a16="http://schemas.microsoft.com/office/drawing/2014/main" id="{42A38F05-64E0-BEEE-9579-6DE147424F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4137" y="4033957"/>
            <a:ext cx="2996045" cy="1997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900A33F-A276-1940-B440-CE97775E9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53935"/>
            <a:ext cx="10515600" cy="3423027"/>
          </a:xfrm>
        </p:spPr>
        <p:txBody>
          <a:bodyPr/>
          <a:lstStyle/>
          <a:p>
            <a:r>
              <a:rPr lang="en-US" dirty="0"/>
              <a:t>Many larger applications require several pods and services </a:t>
            </a:r>
            <a:br>
              <a:rPr lang="en-US" dirty="0"/>
            </a:br>
            <a:r>
              <a:rPr lang="en-US" dirty="0"/>
              <a:t>to be fully functional</a:t>
            </a:r>
          </a:p>
          <a:p>
            <a:pPr lvl="1"/>
            <a:r>
              <a:rPr lang="en-US" dirty="0"/>
              <a:t>Having a package manager highly desirable</a:t>
            </a:r>
            <a:br>
              <a:rPr lang="en-US" dirty="0"/>
            </a:br>
            <a:endParaRPr lang="en-US" dirty="0"/>
          </a:p>
          <a:p>
            <a:r>
              <a:rPr lang="en-US" dirty="0"/>
              <a:t>Helm has become the de-facto standard</a:t>
            </a:r>
            <a:br>
              <a:rPr lang="en-US" dirty="0"/>
            </a:br>
            <a:r>
              <a:rPr lang="en-US" dirty="0">
                <a:hlinkClick r:id="rId4"/>
              </a:rPr>
              <a:t>https://helm.sh/docs/</a:t>
            </a:r>
            <a:endParaRPr lang="en-US" dirty="0"/>
          </a:p>
          <a:p>
            <a:pPr lvl="1"/>
            <a:r>
              <a:rPr lang="en-US" dirty="0"/>
              <a:t>No special privileges needed to use it</a:t>
            </a:r>
          </a:p>
          <a:p>
            <a:pPr lvl="1"/>
            <a:r>
              <a:rPr lang="en-US" dirty="0"/>
              <a:t>Builds on top of standard Kubernetes objects</a:t>
            </a:r>
          </a:p>
        </p:txBody>
      </p:sp>
    </p:spTree>
    <p:extLst>
      <p:ext uri="{BB962C8B-B14F-4D97-AF65-F5344CB8AC3E}">
        <p14:creationId xmlns:p14="http://schemas.microsoft.com/office/powerpoint/2010/main" val="3116978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448FDA-076E-0146-8679-E45865CC5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3610947"/>
            <a:ext cx="3983876" cy="1202792"/>
          </a:xfrm>
        </p:spPr>
        <p:txBody>
          <a:bodyPr>
            <a:normAutofit fontScale="90000"/>
          </a:bodyPr>
          <a:lstStyle/>
          <a:p>
            <a:r>
              <a:rPr lang="en-US">
                <a:solidFill>
                  <a:srgbClr val="FFFFFF"/>
                </a:solidFill>
              </a:rPr>
              <a:t>Helm comes with ArtifactHub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1ABFB9-3F2C-F948-AD46-BF0FE4449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Kubernetes for Science Compute - Additional tools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89EADD-53B1-5741-BBF9-271D28436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13AD4-1357-6D41-B256-ED6B6949D60C}" type="slidenum">
              <a:rPr lang="en-US" smtClean="0"/>
              <a:t>4</a:t>
            </a:fld>
            <a:endParaRPr lang="en-US"/>
          </a:p>
        </p:txBody>
      </p:sp>
      <p:pic>
        <p:nvPicPr>
          <p:cNvPr id="11" name="Picture 10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122F740-AF47-159A-2DC7-17BED5C061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4156" y="0"/>
            <a:ext cx="6598763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550BE3AC-E48A-939A-64C2-36E54C1CFCEA}"/>
              </a:ext>
            </a:extLst>
          </p:cNvPr>
          <p:cNvSpPr/>
          <p:nvPr/>
        </p:nvSpPr>
        <p:spPr>
          <a:xfrm rot="16200000">
            <a:off x="2297601" y="3103729"/>
            <a:ext cx="61359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hlinkClick r:id="rId4"/>
              </a:rPr>
              <a:t>https://artifacthub.io/packages/search?verified_publisher=true</a:t>
            </a:r>
            <a:endParaRPr lang="en-US" dirty="0"/>
          </a:p>
        </p:txBody>
      </p:sp>
      <p:pic>
        <p:nvPicPr>
          <p:cNvPr id="2052" name="Picture 4" descr="Managing applications on Kubernetes with Helm - Cloudlets">
            <a:extLst>
              <a:ext uri="{FF2B5EF4-FFF2-40B4-BE49-F238E27FC236}">
                <a16:creationId xmlns:a16="http://schemas.microsoft.com/office/drawing/2014/main" id="{BB141603-D937-AA65-4B42-556AEF0F57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883" y="1297238"/>
            <a:ext cx="2222125" cy="2313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9919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C1F48E-F98D-0A44-BC7C-80E14F547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 err="1">
                <a:solidFill>
                  <a:srgbClr val="FFFFFF"/>
                </a:solidFill>
              </a:rPr>
              <a:t>Jupyter</a:t>
            </a:r>
            <a:r>
              <a:rPr lang="en-US" sz="4000" dirty="0">
                <a:solidFill>
                  <a:srgbClr val="FFFFFF"/>
                </a:solidFill>
              </a:rPr>
              <a:t> Hub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615919-C643-B243-BE03-26C39043E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Kubernetes for Science Compute - Additional tools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65E836-BD58-8746-9EF1-01C17A5B9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13AD4-1357-6D41-B256-ED6B6949D60C}" type="slidenum">
              <a:rPr lang="en-US" smtClean="0"/>
              <a:t>5</a:t>
            </a:fld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900A33F-A276-1940-B440-CE97775E9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53935"/>
            <a:ext cx="10515600" cy="3423027"/>
          </a:xfrm>
        </p:spPr>
        <p:txBody>
          <a:bodyPr/>
          <a:lstStyle/>
          <a:p>
            <a:r>
              <a:rPr lang="en-US" dirty="0"/>
              <a:t>Creating </a:t>
            </a:r>
            <a:r>
              <a:rPr lang="en-US" dirty="0" err="1"/>
              <a:t>Jupyter</a:t>
            </a:r>
            <a:r>
              <a:rPr lang="en-US" dirty="0"/>
              <a:t> notebook pods by hand may be a fun exercise</a:t>
            </a:r>
          </a:p>
          <a:p>
            <a:pPr lvl="1"/>
            <a:r>
              <a:rPr lang="en-US" dirty="0"/>
              <a:t>But not very user friendly</a:t>
            </a:r>
            <a:br>
              <a:rPr lang="en-US" dirty="0"/>
            </a:br>
            <a:endParaRPr lang="en-US" dirty="0"/>
          </a:p>
          <a:p>
            <a:r>
              <a:rPr lang="en-US" dirty="0" err="1"/>
              <a:t>Jupyter</a:t>
            </a:r>
            <a:r>
              <a:rPr lang="en-US" dirty="0"/>
              <a:t> Hub can automate all the steps</a:t>
            </a:r>
          </a:p>
          <a:p>
            <a:pPr lvl="1"/>
            <a:r>
              <a:rPr lang="en-US" dirty="0"/>
              <a:t>Hides underlying resource provisioning behind a Web portal</a:t>
            </a:r>
          </a:p>
          <a:p>
            <a:pPr lvl="1"/>
            <a:r>
              <a:rPr lang="en-US" dirty="0"/>
              <a:t>Ready-to-use Kubernetes recipe available (but not for “plain” users)</a:t>
            </a:r>
            <a:br>
              <a:rPr lang="en-US" dirty="0"/>
            </a:br>
            <a:r>
              <a:rPr lang="en-US" dirty="0">
                <a:hlinkClick r:id="rId3"/>
              </a:rPr>
              <a:t>https://zero-to-jupyterhub.readthedocs.io/en/latest/</a:t>
            </a:r>
            <a:r>
              <a:rPr lang="en-US" dirty="0"/>
              <a:t>  </a:t>
            </a:r>
          </a:p>
          <a:p>
            <a:pPr lvl="1"/>
            <a:endParaRPr lang="en-US" dirty="0"/>
          </a:p>
        </p:txBody>
      </p:sp>
      <p:pic>
        <p:nvPicPr>
          <p:cNvPr id="3074" name="Picture 2" descr="logo">
            <a:extLst>
              <a:ext uri="{FF2B5EF4-FFF2-40B4-BE49-F238E27FC236}">
                <a16:creationId xmlns:a16="http://schemas.microsoft.com/office/drawing/2014/main" id="{B058F869-059D-5700-D3EF-5A9BA71768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6936" y="5389521"/>
            <a:ext cx="3915064" cy="105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6162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C1F48E-F98D-0A44-BC7C-80E14F547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MPI jobs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615919-C643-B243-BE03-26C39043E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Kubernetes for Science Compute - Additional tools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65E836-BD58-8746-9EF1-01C17A5B9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13AD4-1357-6D41-B256-ED6B6949D60C}" type="slidenum">
              <a:rPr lang="en-US" smtClean="0"/>
              <a:t>6</a:t>
            </a:fld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900A33F-A276-1940-B440-CE97775E9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53935"/>
            <a:ext cx="10515600" cy="3423027"/>
          </a:xfrm>
        </p:spPr>
        <p:txBody>
          <a:bodyPr/>
          <a:lstStyle/>
          <a:p>
            <a:r>
              <a:rPr lang="en-US" dirty="0"/>
              <a:t>Kubernetes does not natively support MPI jobs</a:t>
            </a:r>
          </a:p>
          <a:p>
            <a:pPr lvl="1"/>
            <a:r>
              <a:rPr lang="en-US" dirty="0"/>
              <a:t>Or gang-scheduling in general</a:t>
            </a:r>
          </a:p>
          <a:p>
            <a:r>
              <a:rPr lang="en-US" dirty="0"/>
              <a:t>Several external projects help getting a cluster to support them</a:t>
            </a:r>
          </a:p>
          <a:p>
            <a:pPr lvl="1"/>
            <a:r>
              <a:rPr lang="en-US" dirty="0" err="1"/>
              <a:t>kube-openmpi</a:t>
            </a:r>
            <a:r>
              <a:rPr lang="en-US" dirty="0"/>
              <a:t>: Automates MPI setup</a:t>
            </a:r>
            <a:br>
              <a:rPr lang="en-US" dirty="0"/>
            </a:br>
            <a:r>
              <a:rPr lang="en-US" dirty="0">
                <a:hlinkClick r:id="rId3"/>
              </a:rPr>
              <a:t>https://github.com/everpeace/kube-openmpi</a:t>
            </a:r>
            <a:endParaRPr lang="en-US" dirty="0"/>
          </a:p>
          <a:p>
            <a:pPr lvl="1"/>
            <a:r>
              <a:rPr lang="en-US" dirty="0"/>
              <a:t>Volcano pod scheduler: Adds support for </a:t>
            </a:r>
            <a:r>
              <a:rPr lang="en-US" dirty="0" err="1"/>
              <a:t>gand</a:t>
            </a:r>
            <a:r>
              <a:rPr lang="en-US" dirty="0"/>
              <a:t>-scheduling</a:t>
            </a:r>
            <a:br>
              <a:rPr lang="en-US" dirty="0"/>
            </a:br>
            <a:r>
              <a:rPr lang="en-US" dirty="0">
                <a:hlinkClick r:id="rId4"/>
              </a:rPr>
              <a:t>https://www.kubeflow.org/docs/components/training/job-scheduling/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635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C1F48E-F98D-0A44-BC7C-80E14F547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True batch on Kubernetes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615919-C643-B243-BE03-26C39043E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Kubernetes for Science Compute - Additional tools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65E836-BD58-8746-9EF1-01C17A5B9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13AD4-1357-6D41-B256-ED6B6949D60C}" type="slidenum">
              <a:rPr lang="en-US" smtClean="0"/>
              <a:t>7</a:t>
            </a:fld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900A33F-A276-1940-B440-CE97775E9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28900"/>
            <a:ext cx="10515600" cy="3823855"/>
          </a:xfrm>
        </p:spPr>
        <p:txBody>
          <a:bodyPr>
            <a:normAutofit/>
          </a:bodyPr>
          <a:lstStyle/>
          <a:p>
            <a:r>
              <a:rPr lang="en-US" dirty="0"/>
              <a:t>If you do not like YAML and Pods, it is easy </a:t>
            </a:r>
            <a:br>
              <a:rPr lang="en-US" dirty="0"/>
            </a:br>
            <a:r>
              <a:rPr lang="en-US" dirty="0"/>
              <a:t>to create an overlay batch system on top of Kubernetes</a:t>
            </a:r>
          </a:p>
          <a:p>
            <a:pPr lvl="1"/>
            <a:r>
              <a:rPr lang="en-US" dirty="0"/>
              <a:t>Kubernetes capabilities are really a superset of most batch systems</a:t>
            </a:r>
            <a:br>
              <a:rPr lang="en-US" dirty="0"/>
            </a:br>
            <a:r>
              <a:rPr lang="en-US" dirty="0"/>
              <a:t>(if we ignore scheduling capabilities)</a:t>
            </a:r>
          </a:p>
          <a:p>
            <a:r>
              <a:rPr lang="en-US" dirty="0"/>
              <a:t>We have plenty of experience using HTCondor as </a:t>
            </a:r>
            <a:br>
              <a:rPr lang="en-US" dirty="0"/>
            </a:br>
            <a:r>
              <a:rPr lang="en-US" dirty="0"/>
              <a:t>an overlay batch system for Kubernetes</a:t>
            </a:r>
          </a:p>
          <a:p>
            <a:pPr lvl="1"/>
            <a:r>
              <a:rPr lang="en-US" dirty="0"/>
              <a:t>Users never see Kubernetes, just HTCondor</a:t>
            </a:r>
          </a:p>
          <a:p>
            <a:pPr lvl="1"/>
            <a:r>
              <a:rPr lang="en-US" dirty="0"/>
              <a:t>Resources provisioned by Kubernetes given to HTCondor for management</a:t>
            </a:r>
            <a:br>
              <a:rPr lang="en-US" dirty="0"/>
            </a:br>
            <a:r>
              <a:rPr lang="en-US" dirty="0"/>
              <a:t>(the pilot concept)</a:t>
            </a:r>
          </a:p>
          <a:p>
            <a:pPr lvl="1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6DE05A5-F7EA-E7D5-5B5B-9FB013AF9471}"/>
              </a:ext>
            </a:extLst>
          </p:cNvPr>
          <p:cNvSpPr/>
          <p:nvPr/>
        </p:nvSpPr>
        <p:spPr>
          <a:xfrm>
            <a:off x="6601017" y="5846163"/>
            <a:ext cx="43006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https://doi.org/10.48550/arXiv.2205.01004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509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5168E7B-6D42-4B3A-B7A1-17D4C49EC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8A030C2-9F23-4593-9F99-7B73C232A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824987A-3E1F-E343-A87A-12AB8E9DA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6432" y="1741337"/>
            <a:ext cx="6739136" cy="23879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The end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437D2C-6473-5A40-8CF8-BAE3E3B00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Kubernetes for Science Compute - Additional tools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F2CA26-6D44-9C4B-A27E-6823F8658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13AD4-1357-6D41-B256-ED6B6949D60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984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8592</TotalTime>
  <Words>417</Words>
  <Application>Microsoft Macintosh PowerPoint</Application>
  <PresentationFormat>Widescreen</PresentationFormat>
  <Paragraphs>53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Additional tools</vt:lpstr>
      <vt:lpstr>Rich ecosystem</vt:lpstr>
      <vt:lpstr>Helm package manager</vt:lpstr>
      <vt:lpstr>Helm comes with ArtifactHub</vt:lpstr>
      <vt:lpstr>Jupyter Hub</vt:lpstr>
      <vt:lpstr>MPI jobs</vt:lpstr>
      <vt:lpstr>True batch on Kubernetes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overview of the Kubernetes architecture</dc:title>
  <dc:creator>Sfiligoi, Igor</dc:creator>
  <cp:lastModifiedBy>Sfiligoi, Igor</cp:lastModifiedBy>
  <cp:revision>39</cp:revision>
  <dcterms:created xsi:type="dcterms:W3CDTF">2019-10-28T20:48:20Z</dcterms:created>
  <dcterms:modified xsi:type="dcterms:W3CDTF">2022-05-03T23:17:02Z</dcterms:modified>
</cp:coreProperties>
</file>