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90" r:id="rId4"/>
    <p:sldId id="291" r:id="rId5"/>
    <p:sldId id="292" r:id="rId6"/>
    <p:sldId id="289" r:id="rId7"/>
    <p:sldId id="29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2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6E05-9BF9-6F4A-9C51-17A9BEC6463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50B0-E835-154A-959E-8B2DB7894DC8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EE25-127D-1E41-87D6-38E2FD128440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1029-28C7-934A-AE9E-78F51238A09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88D8-53BD-604D-B3A9-86D23B8F20B9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1040-7EF3-5E46-A78A-62EE14D45192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DE9D-24B8-2441-A01C-465F71DF4FC3}" type="datetime1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D78E-B72D-D54D-B81A-8408B5E705FE}" type="datetime1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B29E-8BBD-144D-B8D7-7499ABDF68AF}" type="datetime1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514-DE25-FE40-8B77-24851EC34DAC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CEC6-D19D-1149-95D5-E1606B5FAED8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B603-5BF2-4D40-9781-8E48DAFAAACA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Additional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m.sh/do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rtifacthub.io/packages/search?verified_publisher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-to-jupyterhub.readthedocs.io/en/lat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rpeace/kube-openmp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ubeflow.org/docs/components/training/job-scheduli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Additional tools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Additional tools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Rich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Kubernetes is quite powerful by itself</a:t>
            </a:r>
          </a:p>
          <a:p>
            <a:pPr lvl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But it is the surrounding ecosystem that makes it so valuable!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Kubernetes has become an industry standard</a:t>
            </a:r>
          </a:p>
          <a:p>
            <a:pPr lvl="1"/>
            <a:r>
              <a:rPr lang="en-US" sz="2800" dirty="0"/>
              <a:t>Many project build on top of it to deliver additional capabilities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Will mention just a couple in the next few slides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Helm package manager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An introduction to deploying applications with Helm: Deploying ASP.NET Core  applications to Kubernetes - Part 3">
            <a:extLst>
              <a:ext uri="{FF2B5EF4-FFF2-40B4-BE49-F238E27FC236}">
                <a16:creationId xmlns:a16="http://schemas.microsoft.com/office/drawing/2014/main" id="{42A38F05-64E0-BEEE-9579-6DE14742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37" y="4033957"/>
            <a:ext cx="2996045" cy="19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Many larger applications require several pods and services </a:t>
            </a:r>
            <a:br>
              <a:rPr lang="en-US" dirty="0"/>
            </a:br>
            <a:r>
              <a:rPr lang="en-US" dirty="0"/>
              <a:t>to be fully functional</a:t>
            </a:r>
          </a:p>
          <a:p>
            <a:pPr lvl="1"/>
            <a:r>
              <a:rPr lang="en-US" dirty="0"/>
              <a:t>Having a package manager highly desirable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Helm has become the de-facto standard</a:t>
            </a:r>
            <a:br>
              <a:rPr lang="en-US" dirty="0"/>
            </a:br>
            <a:r>
              <a:rPr lang="en-US" dirty="0">
                <a:hlinkClick r:id="rId4"/>
              </a:rPr>
              <a:t>https://helm.sh/docs/</a:t>
            </a:r>
            <a:endParaRPr lang="en-US" dirty="0"/>
          </a:p>
          <a:p>
            <a:pPr lvl="1"/>
            <a:r>
              <a:rPr lang="en-US" dirty="0"/>
              <a:t>No special privileges needed to use it</a:t>
            </a:r>
          </a:p>
          <a:p>
            <a:pPr lvl="1"/>
            <a:r>
              <a:rPr lang="en-US" dirty="0"/>
              <a:t>Builds on top of standard Kubernetes objects</a:t>
            </a:r>
          </a:p>
        </p:txBody>
      </p:sp>
    </p:spTree>
    <p:extLst>
      <p:ext uri="{BB962C8B-B14F-4D97-AF65-F5344CB8AC3E}">
        <p14:creationId xmlns:p14="http://schemas.microsoft.com/office/powerpoint/2010/main" val="311697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983876" cy="120279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Helm comes with ArtifactHub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22F740-AF47-159A-2DC7-17BED5C0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56" y="0"/>
            <a:ext cx="659876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0BE3AC-E48A-939A-64C2-36E54C1CFCEA}"/>
              </a:ext>
            </a:extLst>
          </p:cNvPr>
          <p:cNvSpPr/>
          <p:nvPr/>
        </p:nvSpPr>
        <p:spPr>
          <a:xfrm rot="16200000">
            <a:off x="2297601" y="3103729"/>
            <a:ext cx="613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https://artifacthub.io/packages/search?verified_publisher=true</a:t>
            </a:r>
            <a:endParaRPr lang="en-US" dirty="0"/>
          </a:p>
        </p:txBody>
      </p:sp>
      <p:pic>
        <p:nvPicPr>
          <p:cNvPr id="2052" name="Picture 4" descr="Managing applications on Kubernetes with Helm - Cloudlets">
            <a:extLst>
              <a:ext uri="{FF2B5EF4-FFF2-40B4-BE49-F238E27FC236}">
                <a16:creationId xmlns:a16="http://schemas.microsoft.com/office/drawing/2014/main" id="{BB141603-D937-AA65-4B42-556AEF0F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3" y="1297238"/>
            <a:ext cx="2222125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1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Jupyter</a:t>
            </a:r>
            <a:r>
              <a:rPr lang="en-US" sz="4000" dirty="0">
                <a:solidFill>
                  <a:srgbClr val="FFFFFF"/>
                </a:solidFill>
              </a:rPr>
              <a:t>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Jupyter</a:t>
            </a:r>
            <a:r>
              <a:rPr lang="en-US" dirty="0"/>
              <a:t> notebook pods by hand may be a fun exercise</a:t>
            </a:r>
          </a:p>
          <a:p>
            <a:pPr lvl="1"/>
            <a:r>
              <a:rPr lang="en-US" dirty="0"/>
              <a:t>But not very user friendly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Hub can automate all the steps</a:t>
            </a:r>
          </a:p>
          <a:p>
            <a:pPr lvl="1"/>
            <a:r>
              <a:rPr lang="en-US" dirty="0"/>
              <a:t>Hiding underlying resource provisioning behind a Web portal</a:t>
            </a:r>
          </a:p>
          <a:p>
            <a:pPr lvl="1"/>
            <a:r>
              <a:rPr lang="en-US" dirty="0"/>
              <a:t>Ready-to-use Kubernetes recipe available (but not for “plain” users)</a:t>
            </a:r>
            <a:br>
              <a:rPr lang="en-US" dirty="0"/>
            </a:br>
            <a:r>
              <a:rPr lang="en-US" dirty="0">
                <a:hlinkClick r:id="rId3"/>
              </a:rPr>
              <a:t>https://zero-to-jupyterhub.readthedocs.io/en/latest/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B058F869-059D-5700-D3EF-5A9BA717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36" y="5389521"/>
            <a:ext cx="3915064" cy="10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6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MPI jobs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Kubernetes does not natively support MPI jobs</a:t>
            </a:r>
          </a:p>
          <a:p>
            <a:pPr lvl="1"/>
            <a:r>
              <a:rPr lang="en-US" dirty="0"/>
              <a:t>Or gang-scheduling in general</a:t>
            </a:r>
          </a:p>
          <a:p>
            <a:r>
              <a:rPr lang="en-US" dirty="0"/>
              <a:t>Several external projects help getting a cluster to support them</a:t>
            </a:r>
          </a:p>
          <a:p>
            <a:pPr lvl="1"/>
            <a:r>
              <a:rPr lang="en-US" dirty="0" err="1"/>
              <a:t>kube-openmpi</a:t>
            </a:r>
            <a:r>
              <a:rPr lang="en-US" dirty="0"/>
              <a:t>: Automates MPI setup</a:t>
            </a:r>
            <a:br>
              <a:rPr lang="en-US" dirty="0"/>
            </a:br>
            <a:r>
              <a:rPr lang="en-US" dirty="0">
                <a:hlinkClick r:id="rId3"/>
              </a:rPr>
              <a:t>https://github.com/everpeace/kube-openmpi</a:t>
            </a:r>
            <a:endParaRPr lang="en-US" dirty="0"/>
          </a:p>
          <a:p>
            <a:pPr lvl="1"/>
            <a:r>
              <a:rPr lang="en-US" dirty="0"/>
              <a:t>Volcano pod scheduler: Adds support for </a:t>
            </a:r>
            <a:r>
              <a:rPr lang="en-US" dirty="0" err="1"/>
              <a:t>gand</a:t>
            </a:r>
            <a:r>
              <a:rPr lang="en-US" dirty="0"/>
              <a:t>-scheduling</a:t>
            </a:r>
            <a:br>
              <a:rPr lang="en-US" dirty="0"/>
            </a:br>
            <a:r>
              <a:rPr lang="en-US" dirty="0">
                <a:hlinkClick r:id="rId4"/>
              </a:rPr>
              <a:t>https://www.kubeflow.org/docs/components/training/job-scheduling/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True batch on 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Additional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00A33F-A276-1940-B440-CE97775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698820"/>
          </a:xfrm>
        </p:spPr>
        <p:txBody>
          <a:bodyPr>
            <a:normAutofit/>
          </a:bodyPr>
          <a:lstStyle/>
          <a:p>
            <a:r>
              <a:rPr lang="en-US" dirty="0"/>
              <a:t>If you do not like YAML and Pods, it is easy </a:t>
            </a:r>
            <a:br>
              <a:rPr lang="en-US" dirty="0"/>
            </a:br>
            <a:r>
              <a:rPr lang="en-US" dirty="0"/>
              <a:t>to create an overlay batch system on top of Kubernetes</a:t>
            </a:r>
          </a:p>
          <a:p>
            <a:pPr lvl="1"/>
            <a:r>
              <a:rPr lang="en-US" dirty="0"/>
              <a:t>Kubernetes capabilities are really a superset of most batch systems</a:t>
            </a:r>
            <a:br>
              <a:rPr lang="en-US" dirty="0"/>
            </a:br>
            <a:r>
              <a:rPr lang="en-US" dirty="0"/>
              <a:t>(if we ignore scheduling capabilities)</a:t>
            </a:r>
          </a:p>
          <a:p>
            <a:r>
              <a:rPr lang="en-US" dirty="0"/>
              <a:t>We have plenty of experience using HTCondor as </a:t>
            </a:r>
            <a:br>
              <a:rPr lang="en-US" dirty="0"/>
            </a:br>
            <a:r>
              <a:rPr lang="en-US" dirty="0"/>
              <a:t>an overlay batch system for Kubernetes</a:t>
            </a:r>
          </a:p>
          <a:p>
            <a:pPr lvl="1"/>
            <a:r>
              <a:rPr lang="en-US" dirty="0"/>
              <a:t>Users never see Kubernetes, just HTCondor</a:t>
            </a:r>
          </a:p>
          <a:p>
            <a:pPr lvl="1"/>
            <a:r>
              <a:rPr lang="en-US" dirty="0"/>
              <a:t>Resources provisioned by Kubernetes given to HTCondor for management</a:t>
            </a:r>
            <a:br>
              <a:rPr lang="en-US" dirty="0"/>
            </a:br>
            <a:r>
              <a:rPr lang="en-US" dirty="0"/>
              <a:t>(the pilot concept)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0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Additional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406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Additional tools</vt:lpstr>
      <vt:lpstr>Rich ecosystem</vt:lpstr>
      <vt:lpstr>Helm package manager</vt:lpstr>
      <vt:lpstr>Helm comes with ArtifactHub</vt:lpstr>
      <vt:lpstr>Jupyter Hub</vt:lpstr>
      <vt:lpstr>MPI jobs</vt:lpstr>
      <vt:lpstr>True batch on Kubernetes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37</cp:revision>
  <dcterms:created xsi:type="dcterms:W3CDTF">2019-10-28T20:48:20Z</dcterms:created>
  <dcterms:modified xsi:type="dcterms:W3CDTF">2022-04-28T23:22:31Z</dcterms:modified>
</cp:coreProperties>
</file>