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5" r:id="rId4"/>
    <p:sldId id="289" r:id="rId5"/>
    <p:sldId id="290" r:id="rId6"/>
    <p:sldId id="291" r:id="rId7"/>
    <p:sldId id="292" r:id="rId8"/>
    <p:sldId id="293" r:id="rId9"/>
    <p:sldId id="258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2"/>
    <p:restoredTop sz="94629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0070C0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List your requests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Listing the pods the most useful</a:t>
          </a:r>
          <a:br>
            <a:rPr lang="en-US" dirty="0"/>
          </a:br>
          <a:r>
            <a:rPr lang="en-US" dirty="0" err="1">
              <a:latin typeface="Courier" pitchFamily="2" charset="0"/>
            </a:rPr>
            <a:t>kubectl</a:t>
          </a:r>
          <a:r>
            <a:rPr lang="en-US" dirty="0">
              <a:latin typeface="Courier" pitchFamily="2" charset="0"/>
            </a:rPr>
            <a:t> get pods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CB12E616-B1FD-E641-8D26-62F8BDF5150C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But be aware of the controllers, too, as they may spawn more pods on your behalf</a:t>
          </a:r>
        </a:p>
      </dgm:t>
    </dgm:pt>
    <dgm:pt modelId="{D5B44EB6-9403-C145-8B91-43E656905312}" type="parTrans" cxnId="{3D2E576E-8BFB-8644-B3DC-F3934BC0A5A9}">
      <dgm:prSet/>
      <dgm:spPr/>
      <dgm:t>
        <a:bodyPr/>
        <a:lstStyle/>
        <a:p>
          <a:endParaRPr lang="en-US"/>
        </a:p>
      </dgm:t>
    </dgm:pt>
    <dgm:pt modelId="{D8D074EC-8CEE-034E-B70C-194193F6DC5D}" type="sibTrans" cxnId="{3D2E576E-8BFB-8644-B3DC-F3934BC0A5A9}">
      <dgm:prSet/>
      <dgm:spPr/>
      <dgm:t>
        <a:bodyPr/>
        <a:lstStyle/>
        <a:p>
          <a:endParaRPr lang="en-US"/>
        </a:p>
      </dgm:t>
    </dgm:pt>
    <dgm:pt modelId="{A9DBC55D-D506-B94E-9FAE-33D7B231197A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Deployments</a:t>
          </a:r>
        </a:p>
      </dgm:t>
    </dgm:pt>
    <dgm:pt modelId="{920FC09C-49FE-2C4A-93A0-7A92A3E77858}" type="parTrans" cxnId="{659FF7D8-DC83-4647-A447-CDB55EDB687A}">
      <dgm:prSet/>
      <dgm:spPr/>
      <dgm:t>
        <a:bodyPr/>
        <a:lstStyle/>
        <a:p>
          <a:endParaRPr lang="en-US"/>
        </a:p>
      </dgm:t>
    </dgm:pt>
    <dgm:pt modelId="{D9F395C0-8366-D04C-9A0F-E5040DA48784}" type="sibTrans" cxnId="{659FF7D8-DC83-4647-A447-CDB55EDB687A}">
      <dgm:prSet/>
      <dgm:spPr/>
      <dgm:t>
        <a:bodyPr/>
        <a:lstStyle/>
        <a:p>
          <a:endParaRPr lang="en-US"/>
        </a:p>
      </dgm:t>
    </dgm:pt>
    <dgm:pt modelId="{F637E38C-65C7-4444-978D-4E54D94A2946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Jobs</a:t>
          </a:r>
        </a:p>
      </dgm:t>
    </dgm:pt>
    <dgm:pt modelId="{DB8CC29F-FBC7-664D-8E6D-09906B16FD8D}" type="parTrans" cxnId="{68FB0754-5A88-0244-8A88-9B41DAEDF6E8}">
      <dgm:prSet/>
      <dgm:spPr/>
      <dgm:t>
        <a:bodyPr/>
        <a:lstStyle/>
        <a:p>
          <a:endParaRPr lang="en-US"/>
        </a:p>
      </dgm:t>
    </dgm:pt>
    <dgm:pt modelId="{E6D5F372-B812-7046-A44F-3F839463A043}" type="sibTrans" cxnId="{68FB0754-5A88-0244-8A88-9B41DAEDF6E8}">
      <dgm:prSet/>
      <dgm:spPr/>
      <dgm:t>
        <a:bodyPr/>
        <a:lstStyle/>
        <a:p>
          <a:endParaRPr lang="en-US"/>
        </a:p>
      </dgm:t>
    </dgm:pt>
    <dgm:pt modelId="{D4F07FC4-7AC0-EB46-B6EE-A6C089C1E745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And let’s not forget about storage</a:t>
          </a:r>
          <a:br>
            <a:rPr lang="en-US" dirty="0"/>
          </a:br>
          <a:r>
            <a:rPr lang="en-US" dirty="0" err="1">
              <a:latin typeface="Courier" pitchFamily="2" charset="0"/>
            </a:rPr>
            <a:t>kubectl</a:t>
          </a:r>
          <a:r>
            <a:rPr lang="en-US" dirty="0">
              <a:latin typeface="Courier" pitchFamily="2" charset="0"/>
            </a:rPr>
            <a:t> get </a:t>
          </a:r>
          <a:r>
            <a:rPr lang="en-US" dirty="0" err="1">
              <a:latin typeface="Courier" pitchFamily="2" charset="0"/>
            </a:rPr>
            <a:t>pvc</a:t>
          </a:r>
          <a:endParaRPr lang="en-US" dirty="0">
            <a:latin typeface="Courier" pitchFamily="2" charset="0"/>
          </a:endParaRPr>
        </a:p>
      </dgm:t>
    </dgm:pt>
    <dgm:pt modelId="{1B1C9E38-CFAE-554F-9BDE-2B2F0676E3AC}" type="parTrans" cxnId="{1AE58F61-4495-2040-86F3-EDB470A59FEC}">
      <dgm:prSet/>
      <dgm:spPr/>
      <dgm:t>
        <a:bodyPr/>
        <a:lstStyle/>
        <a:p>
          <a:endParaRPr lang="en-US"/>
        </a:p>
      </dgm:t>
    </dgm:pt>
    <dgm:pt modelId="{3A969AD3-8575-2E41-AC3C-E2414A7386CB}" type="sibTrans" cxnId="{1AE58F61-4495-2040-86F3-EDB470A59FEC}">
      <dgm:prSet/>
      <dgm:spPr/>
      <dgm:t>
        <a:bodyPr/>
        <a:lstStyle/>
        <a:p>
          <a:endParaRPr lang="en-US"/>
        </a:p>
      </dgm:t>
    </dgm:pt>
    <dgm:pt modelId="{B35DC74B-0397-CA45-9D1A-5E6EF9C048A2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Using the </a:t>
          </a:r>
          <a:br>
            <a:rPr lang="en-US" dirty="0"/>
          </a:br>
          <a:r>
            <a:rPr lang="en-US" dirty="0">
              <a:latin typeface="Courier" pitchFamily="2" charset="0"/>
            </a:rPr>
            <a:t>–o wide </a:t>
          </a:r>
          <a:br>
            <a:rPr lang="en-US" dirty="0"/>
          </a:br>
          <a:r>
            <a:rPr lang="en-US" dirty="0"/>
            <a:t>option provides good balance between detail and readability</a:t>
          </a:r>
        </a:p>
      </dgm:t>
    </dgm:pt>
    <dgm:pt modelId="{EA087F55-7586-F84A-9D68-6B31C3B07DB3}" type="parTrans" cxnId="{0F69FED3-19A0-6F4A-AFDD-CE987B5A11C4}">
      <dgm:prSet/>
      <dgm:spPr/>
      <dgm:t>
        <a:bodyPr/>
        <a:lstStyle/>
        <a:p>
          <a:endParaRPr lang="en-US"/>
        </a:p>
      </dgm:t>
    </dgm:pt>
    <dgm:pt modelId="{565C767B-EFD5-ED4C-9977-0E6A51B52C97}" type="sibTrans" cxnId="{0F69FED3-19A0-6F4A-AFDD-CE987B5A11C4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1"/>
      <dgm:spPr/>
    </dgm:pt>
    <dgm:pt modelId="{C7D20B3B-06F0-1045-A7E1-4B3947FFB127}" type="pres">
      <dgm:prSet presAssocID="{63344D9C-5BF4-8249-89FC-060CF59FCD6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3894A927-F464-FB46-BC13-AA144357A5BF}" type="presOf" srcId="{B35DC74B-0397-CA45-9D1A-5E6EF9C048A2}" destId="{C4A500F2-9CEA-354C-A325-0B2D8F712D37}" srcOrd="0" destOrd="1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68FB0754-5A88-0244-8A88-9B41DAEDF6E8}" srcId="{CB12E616-B1FD-E641-8D26-62F8BDF5150C}" destId="{F637E38C-65C7-4444-978D-4E54D94A2946}" srcOrd="1" destOrd="0" parTransId="{DB8CC29F-FBC7-664D-8E6D-09906B16FD8D}" sibTransId="{E6D5F372-B812-7046-A44F-3F839463A043}"/>
    <dgm:cxn modelId="{1AE58F61-4495-2040-86F3-EDB470A59FEC}" srcId="{63344D9C-5BF4-8249-89FC-060CF59FCD6E}" destId="{D4F07FC4-7AC0-EB46-B6EE-A6C089C1E745}" srcOrd="2" destOrd="0" parTransId="{1B1C9E38-CFAE-554F-9BDE-2B2F0676E3AC}" sibTransId="{3A969AD3-8575-2E41-AC3C-E2414A7386CB}"/>
    <dgm:cxn modelId="{EFBA5362-DD81-2048-A339-4BA94C950D27}" type="presOf" srcId="{F637E38C-65C7-4444-978D-4E54D94A2946}" destId="{C4A500F2-9CEA-354C-A325-0B2D8F712D37}" srcOrd="0" destOrd="4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3D2E576E-8BFB-8644-B3DC-F3934BC0A5A9}" srcId="{63344D9C-5BF4-8249-89FC-060CF59FCD6E}" destId="{CB12E616-B1FD-E641-8D26-62F8BDF5150C}" srcOrd="1" destOrd="0" parTransId="{D5B44EB6-9403-C145-8B91-43E656905312}" sibTransId="{D8D074EC-8CEE-034E-B70C-194193F6DC5D}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CE724DA6-155B-5743-9C40-6F928E7BBCE9}" type="presOf" srcId="{D4F07FC4-7AC0-EB46-B6EE-A6C089C1E745}" destId="{C4A500F2-9CEA-354C-A325-0B2D8F712D37}" srcOrd="0" destOrd="5" presId="urn:microsoft.com/office/officeart/2005/8/layout/list1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0F69FED3-19A0-6F4A-AFDD-CE987B5A11C4}" srcId="{CF00365E-F9C3-1745-94DB-573916CFCC6A}" destId="{B35DC74B-0397-CA45-9D1A-5E6EF9C048A2}" srcOrd="0" destOrd="0" parTransId="{EA087F55-7586-F84A-9D68-6B31C3B07DB3}" sibTransId="{565C767B-EFD5-ED4C-9977-0E6A51B52C97}"/>
    <dgm:cxn modelId="{659FF7D8-DC83-4647-A447-CDB55EDB687A}" srcId="{CB12E616-B1FD-E641-8D26-62F8BDF5150C}" destId="{A9DBC55D-D506-B94E-9FAE-33D7B231197A}" srcOrd="0" destOrd="0" parTransId="{920FC09C-49FE-2C4A-93A0-7A92A3E77858}" sibTransId="{D9F395C0-8366-D04C-9A0F-E5040DA48784}"/>
    <dgm:cxn modelId="{5B6734E5-7795-9044-916E-0B4E476D68B7}" type="presOf" srcId="{A9DBC55D-D506-B94E-9FAE-33D7B231197A}" destId="{C4A500F2-9CEA-354C-A325-0B2D8F712D37}" srcOrd="0" destOrd="3" presId="urn:microsoft.com/office/officeart/2005/8/layout/list1"/>
    <dgm:cxn modelId="{EE8962F2-4C15-3148-BD51-44F8A776957D}" type="presOf" srcId="{CB12E616-B1FD-E641-8D26-62F8BDF5150C}" destId="{C4A500F2-9CEA-354C-A325-0B2D8F712D37}" srcOrd="0" destOrd="2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0070C0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List your requests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3050E145-1769-694C-9CEF-BF91BF01B3F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Check progress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9BBBA54E-26FA-5C42-B186-B11A0F21ABF4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Sometimes things don’t go as expected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7011042-25D3-FB4D-A004-DF8C4D30D885}" type="parTrans" cxnId="{04D7F8C8-4138-2644-A197-AD4073F75F20}">
      <dgm:prSet/>
      <dgm:spPr/>
      <dgm:t>
        <a:bodyPr/>
        <a:lstStyle/>
        <a:p>
          <a:endParaRPr lang="en-US"/>
        </a:p>
      </dgm:t>
    </dgm:pt>
    <dgm:pt modelId="{DBC22B35-6DAC-EA43-B362-B64CE475E5A9}" type="sibTrans" cxnId="{04D7F8C8-4138-2644-A197-AD4073F75F20}">
      <dgm:prSet/>
      <dgm:spPr/>
      <dgm:t>
        <a:bodyPr/>
        <a:lstStyle/>
        <a:p>
          <a:endParaRPr lang="en-US"/>
        </a:p>
      </dgm:t>
    </dgm:pt>
    <dgm:pt modelId="{21681AAA-A4D7-DE4D-90F2-9907BBBC2A25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Namespace events provide good overview of what is happening</a:t>
          </a:r>
          <a:br>
            <a:rPr lang="en-US" dirty="0">
              <a:solidFill>
                <a:schemeClr val="tx1"/>
              </a:solidFill>
            </a:rPr>
          </a:br>
          <a:r>
            <a:rPr lang="en-US" dirty="0" err="1">
              <a:solidFill>
                <a:schemeClr val="tx1"/>
              </a:solidFill>
              <a:latin typeface="Courier" pitchFamily="2" charset="0"/>
            </a:rPr>
            <a:t>kubectl</a:t>
          </a:r>
          <a:r>
            <a:rPr lang="en-US" dirty="0">
              <a:solidFill>
                <a:schemeClr val="tx1"/>
              </a:solidFill>
              <a:latin typeface="Courier" pitchFamily="2" charset="0"/>
            </a:rPr>
            <a:t> get events</a:t>
          </a:r>
        </a:p>
      </dgm:t>
    </dgm:pt>
    <dgm:pt modelId="{201E123F-A2B6-5D4E-8E7C-851C4D26127C}" type="parTrans" cxnId="{EB815D82-422F-7044-A5BA-71ACE2C07A8F}">
      <dgm:prSet/>
      <dgm:spPr/>
      <dgm:t>
        <a:bodyPr/>
        <a:lstStyle/>
        <a:p>
          <a:endParaRPr lang="en-US"/>
        </a:p>
      </dgm:t>
    </dgm:pt>
    <dgm:pt modelId="{CCE26886-2E51-FA4B-915C-013FAE1BE3B5}" type="sibTrans" cxnId="{EB815D82-422F-7044-A5BA-71ACE2C07A8F}">
      <dgm:prSet/>
      <dgm:spPr/>
      <dgm:t>
        <a:bodyPr/>
        <a:lstStyle/>
        <a:p>
          <a:endParaRPr lang="en-US"/>
        </a:p>
      </dgm:t>
    </dgm:pt>
    <dgm:pt modelId="{D0B6E2B7-3EC2-F646-A09E-DFF95B16BCE6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You will likely want to order them in chronological order with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latin typeface="Courier" pitchFamily="2" charset="0"/>
            </a:rPr>
            <a:t>--sort-by=.</a:t>
          </a:r>
          <a:r>
            <a:rPr lang="en-US" dirty="0" err="1">
              <a:latin typeface="Courier" pitchFamily="2" charset="0"/>
            </a:rPr>
            <a:t>metadata.creationTimestamp</a:t>
          </a:r>
          <a:endParaRPr lang="en-US" dirty="0">
            <a:solidFill>
              <a:schemeClr val="tx1"/>
            </a:solidFill>
            <a:latin typeface="Courier" pitchFamily="2" charset="0"/>
          </a:endParaRPr>
        </a:p>
      </dgm:t>
    </dgm:pt>
    <dgm:pt modelId="{2461B564-85F2-AD4F-9F44-ECA1763E6025}" type="parTrans" cxnId="{37A691A8-374A-A445-A52B-90E1F2676946}">
      <dgm:prSet/>
      <dgm:spPr/>
      <dgm:t>
        <a:bodyPr/>
        <a:lstStyle/>
        <a:p>
          <a:endParaRPr lang="en-US"/>
        </a:p>
      </dgm:t>
    </dgm:pt>
    <dgm:pt modelId="{2D9F2AB3-0109-B94F-A9CC-1AB398C57651}" type="sibTrans" cxnId="{37A691A8-374A-A445-A52B-90E1F2676946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2"/>
      <dgm:spPr/>
    </dgm:pt>
    <dgm:pt modelId="{C7D20B3B-06F0-1045-A7E1-4B3947FFB127}" type="pres">
      <dgm:prSet presAssocID="{63344D9C-5BF4-8249-89FC-060CF59FCD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2">
        <dgm:presLayoutVars>
          <dgm:bulletEnabled val="1"/>
        </dgm:presLayoutVars>
      </dgm:prSet>
      <dgm:spPr>
        <a:ln>
          <a:noFill/>
        </a:ln>
      </dgm:spPr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2"/>
      <dgm:spPr/>
    </dgm:pt>
    <dgm:pt modelId="{F776A51E-824C-464D-B7B7-323ADD5CDFC6}" type="pres">
      <dgm:prSet presAssocID="{3050E145-1769-694C-9CEF-BF91BF01B3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A2CC5F35-36DE-E04C-A3E3-E1A57280AA99}" type="presOf" srcId="{9BBBA54E-26FA-5C42-B186-B11A0F21ABF4}" destId="{791C448D-97A7-0540-823D-4557542D3DAA}" srcOrd="0" destOrd="0" presId="urn:microsoft.com/office/officeart/2005/8/layout/list1"/>
    <dgm:cxn modelId="{13EAFE46-DB07-2D41-89B2-B9ADC926A8AC}" type="presOf" srcId="{21681AAA-A4D7-DE4D-90F2-9907BBBC2A25}" destId="{791C448D-97A7-0540-823D-4557542D3DAA}" srcOrd="0" destOrd="1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A018DC59-3861-1446-AD66-C87553732EFC}" type="presOf" srcId="{D0B6E2B7-3EC2-F646-A09E-DFF95B16BCE6}" destId="{791C448D-97A7-0540-823D-4557542D3DAA}" srcOrd="0" destOrd="2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EB815D82-422F-7044-A5BA-71ACE2C07A8F}" srcId="{3050E145-1769-694C-9CEF-BF91BF01B3F8}" destId="{21681AAA-A4D7-DE4D-90F2-9907BBBC2A25}" srcOrd="1" destOrd="0" parTransId="{201E123F-A2B6-5D4E-8E7C-851C4D26127C}" sibTransId="{CCE26886-2E51-FA4B-915C-013FAE1BE3B5}"/>
    <dgm:cxn modelId="{37A691A8-374A-A445-A52B-90E1F2676946}" srcId="{21681AAA-A4D7-DE4D-90F2-9907BBBC2A25}" destId="{D0B6E2B7-3EC2-F646-A09E-DFF95B16BCE6}" srcOrd="0" destOrd="0" parTransId="{2461B564-85F2-AD4F-9F44-ECA1763E6025}" sibTransId="{2D9F2AB3-0109-B94F-A9CC-1AB398C57651}"/>
    <dgm:cxn modelId="{04D7F8C8-4138-2644-A197-AD4073F75F20}" srcId="{3050E145-1769-694C-9CEF-BF91BF01B3F8}" destId="{9BBBA54E-26FA-5C42-B186-B11A0F21ABF4}" srcOrd="0" destOrd="0" parTransId="{A7011042-25D3-FB4D-A004-DF8C4D30D885}" sibTransId="{DBC22B35-6DAC-EA43-B362-B64CE475E5A9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0070C0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List your requests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3050E145-1769-694C-9CEF-BF91BF01B3F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Check progress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391ED1C5-3181-3244-AF46-21110C8EBA1B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Log into running pods</a:t>
          </a:r>
        </a:p>
      </dgm:t>
    </dgm:pt>
    <dgm:pt modelId="{59B64A20-58CB-6544-80C4-3268193CF0E1}" type="parTrans" cxnId="{74BEE192-90B5-EE44-BDE7-3D7EC86E9734}">
      <dgm:prSet/>
      <dgm:spPr/>
      <dgm:t>
        <a:bodyPr/>
        <a:lstStyle/>
        <a:p>
          <a:endParaRPr lang="en-US"/>
        </a:p>
      </dgm:t>
    </dgm:pt>
    <dgm:pt modelId="{FB2DBA93-B496-3D44-998A-833CBE95AC27}" type="sibTrans" cxnId="{74BEE192-90B5-EE44-BDE7-3D7EC86E9734}">
      <dgm:prSet/>
      <dgm:spPr/>
      <dgm:t>
        <a:bodyPr/>
        <a:lstStyle/>
        <a:p>
          <a:endParaRPr lang="en-US"/>
        </a:p>
      </dgm:t>
    </dgm:pt>
    <dgm:pt modelId="{0982367C-7ED5-BA4A-BEB2-D2ED8ADA0F86}">
      <dgm:prSet/>
      <dgm:spPr>
        <a:noFill/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Useful both for true interactive pods as well as for debugging</a:t>
          </a:r>
          <a:br>
            <a:rPr lang="en-US" dirty="0"/>
          </a:br>
          <a:r>
            <a:rPr lang="en-US" dirty="0" err="1">
              <a:latin typeface="Courier" pitchFamily="2" charset="0"/>
            </a:rPr>
            <a:t>kubectl</a:t>
          </a:r>
          <a:r>
            <a:rPr lang="en-US" dirty="0">
              <a:latin typeface="Courier" pitchFamily="2" charset="0"/>
            </a:rPr>
            <a:t> exec</a:t>
          </a:r>
        </a:p>
      </dgm:t>
    </dgm:pt>
    <dgm:pt modelId="{E9122C16-B598-4142-97C3-DD43F667281E}" type="parTrans" cxnId="{4C2F32AA-F45A-D148-8CBC-69BC2A7B9CED}">
      <dgm:prSet/>
      <dgm:spPr/>
      <dgm:t>
        <a:bodyPr/>
        <a:lstStyle/>
        <a:p>
          <a:endParaRPr lang="en-US"/>
        </a:p>
      </dgm:t>
    </dgm:pt>
    <dgm:pt modelId="{DFA1B173-74CB-BF47-A4C9-63F1D9498E3B}" type="sibTrans" cxnId="{4C2F32AA-F45A-D148-8CBC-69BC2A7B9CED}">
      <dgm:prSet/>
      <dgm:spPr/>
      <dgm:t>
        <a:bodyPr/>
        <a:lstStyle/>
        <a:p>
          <a:endParaRPr lang="en-US"/>
        </a:p>
      </dgm:t>
    </dgm:pt>
    <dgm:pt modelId="{1CAAB42F-1026-4645-B30A-0A3AD0D737F3}">
      <dgm:prSet/>
      <dgm:spPr>
        <a:noFill/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By default just runs a command, but can be made interactive with </a:t>
          </a:r>
          <a:br>
            <a:rPr lang="en-US" dirty="0"/>
          </a:br>
          <a:r>
            <a:rPr lang="en-US" dirty="0">
              <a:latin typeface="Courier" pitchFamily="2" charset="0"/>
            </a:rPr>
            <a:t>-it -- /bin/bash</a:t>
          </a:r>
        </a:p>
      </dgm:t>
    </dgm:pt>
    <dgm:pt modelId="{3377E4B9-093A-C347-B746-0F308B8CDDE7}" type="parTrans" cxnId="{6B3B599A-AE23-C24C-ACCD-8B1D1B40B383}">
      <dgm:prSet/>
      <dgm:spPr/>
      <dgm:t>
        <a:bodyPr/>
        <a:lstStyle/>
        <a:p>
          <a:endParaRPr lang="en-US"/>
        </a:p>
      </dgm:t>
    </dgm:pt>
    <dgm:pt modelId="{30CDD36B-4E68-674E-8021-F051C8AE8BFA}" type="sibTrans" cxnId="{6B3B599A-AE23-C24C-ACCD-8B1D1B40B383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3"/>
      <dgm:spPr/>
    </dgm:pt>
    <dgm:pt modelId="{C7D20B3B-06F0-1045-A7E1-4B3947FFB127}" type="pres">
      <dgm:prSet presAssocID="{63344D9C-5BF4-8249-89FC-060CF59FCD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3">
        <dgm:presLayoutVars>
          <dgm:bulletEnabled val="1"/>
        </dgm:presLayoutVars>
      </dgm:prSet>
      <dgm:spPr>
        <a:ln>
          <a:noFill/>
        </a:ln>
      </dgm:spPr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3"/>
      <dgm:spPr/>
    </dgm:pt>
    <dgm:pt modelId="{F776A51E-824C-464D-B7B7-323ADD5CDFC6}" type="pres">
      <dgm:prSet presAssocID="{3050E145-1769-694C-9CEF-BF91BF01B3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3">
        <dgm:presLayoutVars>
          <dgm:bulletEnabled val="1"/>
        </dgm:presLayoutVars>
      </dgm:prSet>
      <dgm:spPr>
        <a:ln>
          <a:noFill/>
        </a:ln>
      </dgm:spPr>
    </dgm:pt>
    <dgm:pt modelId="{CD5D6EE1-3E10-AF42-803D-FAEDE8C114D4}" type="pres">
      <dgm:prSet presAssocID="{E29D6F36-6BBC-A34E-9FA0-DE5CF172C78D}" presName="spaceBetweenRectangles" presStyleCnt="0"/>
      <dgm:spPr/>
    </dgm:pt>
    <dgm:pt modelId="{88D7F8DC-EB16-E249-86E0-FD2A4DBEC271}" type="pres">
      <dgm:prSet presAssocID="{391ED1C5-3181-3244-AF46-21110C8EBA1B}" presName="parentLin" presStyleCnt="0"/>
      <dgm:spPr/>
    </dgm:pt>
    <dgm:pt modelId="{625030DF-40CA-FD4E-9B28-428A2AE1F23F}" type="pres">
      <dgm:prSet presAssocID="{391ED1C5-3181-3244-AF46-21110C8EBA1B}" presName="parentLeftMargin" presStyleLbl="node1" presStyleIdx="1" presStyleCnt="3"/>
      <dgm:spPr/>
    </dgm:pt>
    <dgm:pt modelId="{91B1E5C9-A359-E741-8696-F45737D99E99}" type="pres">
      <dgm:prSet presAssocID="{391ED1C5-3181-3244-AF46-21110C8EBA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63F8CA-61B4-4C41-9807-B3A3E497D6CF}" type="pres">
      <dgm:prSet presAssocID="{391ED1C5-3181-3244-AF46-21110C8EBA1B}" presName="negativeSpace" presStyleCnt="0"/>
      <dgm:spPr/>
    </dgm:pt>
    <dgm:pt modelId="{B8B79715-0D95-454F-9883-07D41D172933}" type="pres">
      <dgm:prSet presAssocID="{391ED1C5-3181-3244-AF46-21110C8EBA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AC29C27B-1BB8-2F4A-980E-BC892B484BAB}" type="presOf" srcId="{391ED1C5-3181-3244-AF46-21110C8EBA1B}" destId="{625030DF-40CA-FD4E-9B28-428A2AE1F23F}" srcOrd="0" destOrd="0" presId="urn:microsoft.com/office/officeart/2005/8/layout/list1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74BEE192-90B5-EE44-BDE7-3D7EC86E9734}" srcId="{702576B8-BD3A-5C41-A9E9-058DFB2B0AAC}" destId="{391ED1C5-3181-3244-AF46-21110C8EBA1B}" srcOrd="2" destOrd="0" parTransId="{59B64A20-58CB-6544-80C4-3268193CF0E1}" sibTransId="{FB2DBA93-B496-3D44-998A-833CBE95AC27}"/>
    <dgm:cxn modelId="{6B3B599A-AE23-C24C-ACCD-8B1D1B40B383}" srcId="{391ED1C5-3181-3244-AF46-21110C8EBA1B}" destId="{1CAAB42F-1026-4645-B30A-0A3AD0D737F3}" srcOrd="1" destOrd="0" parTransId="{3377E4B9-093A-C347-B746-0F308B8CDDE7}" sibTransId="{30CDD36B-4E68-674E-8021-F051C8AE8BFA}"/>
    <dgm:cxn modelId="{4C2F32AA-F45A-D148-8CBC-69BC2A7B9CED}" srcId="{391ED1C5-3181-3244-AF46-21110C8EBA1B}" destId="{0982367C-7ED5-BA4A-BEB2-D2ED8ADA0F86}" srcOrd="0" destOrd="0" parTransId="{E9122C16-B598-4142-97C3-DD43F667281E}" sibTransId="{DFA1B173-74CB-BF47-A4C9-63F1D9498E3B}"/>
    <dgm:cxn modelId="{F6E0AAB3-2C25-5744-A15E-8E986315C46B}" type="presOf" srcId="{391ED1C5-3181-3244-AF46-21110C8EBA1B}" destId="{91B1E5C9-A359-E741-8696-F45737D99E99}" srcOrd="1" destOrd="0" presId="urn:microsoft.com/office/officeart/2005/8/layout/list1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D29B9BD4-480A-DD48-83E0-A93B9A33FB14}" type="presOf" srcId="{1CAAB42F-1026-4645-B30A-0A3AD0D737F3}" destId="{B8B79715-0D95-454F-9883-07D41D172933}" srcOrd="0" destOrd="1" presId="urn:microsoft.com/office/officeart/2005/8/layout/list1"/>
    <dgm:cxn modelId="{60D3B0F0-DB06-D84A-9168-F222EABCD26F}" type="presOf" srcId="{0982367C-7ED5-BA4A-BEB2-D2ED8ADA0F86}" destId="{B8B79715-0D95-454F-9883-07D41D172933}" srcOrd="0" destOrd="0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  <dgm:cxn modelId="{D232346B-7980-5A4B-8C0F-DFD0A8C8299A}" type="presParOf" srcId="{A0E2FD51-CDF2-3844-8367-D8381FBC0EE1}" destId="{CD5D6EE1-3E10-AF42-803D-FAEDE8C114D4}" srcOrd="7" destOrd="0" presId="urn:microsoft.com/office/officeart/2005/8/layout/list1"/>
    <dgm:cxn modelId="{EF2EDEC1-5542-B94F-9FB1-A63958B51D09}" type="presParOf" srcId="{A0E2FD51-CDF2-3844-8367-D8381FBC0EE1}" destId="{88D7F8DC-EB16-E249-86E0-FD2A4DBEC271}" srcOrd="8" destOrd="0" presId="urn:microsoft.com/office/officeart/2005/8/layout/list1"/>
    <dgm:cxn modelId="{70763F97-2413-3142-B389-D276F6FD3B7F}" type="presParOf" srcId="{88D7F8DC-EB16-E249-86E0-FD2A4DBEC271}" destId="{625030DF-40CA-FD4E-9B28-428A2AE1F23F}" srcOrd="0" destOrd="0" presId="urn:microsoft.com/office/officeart/2005/8/layout/list1"/>
    <dgm:cxn modelId="{7A3FD194-CDC0-D043-BF75-AEC01C9E9A4A}" type="presParOf" srcId="{88D7F8DC-EB16-E249-86E0-FD2A4DBEC271}" destId="{91B1E5C9-A359-E741-8696-F45737D99E99}" srcOrd="1" destOrd="0" presId="urn:microsoft.com/office/officeart/2005/8/layout/list1"/>
    <dgm:cxn modelId="{C252E081-71D9-E746-A53E-0AB82A22FBBB}" type="presParOf" srcId="{A0E2FD51-CDF2-3844-8367-D8381FBC0EE1}" destId="{7663F8CA-61B4-4C41-9807-B3A3E497D6CF}" srcOrd="9" destOrd="0" presId="urn:microsoft.com/office/officeart/2005/8/layout/list1"/>
    <dgm:cxn modelId="{A9B32EC9-2EE0-0341-B029-610EDEA56A68}" type="presParOf" srcId="{A0E2FD51-CDF2-3844-8367-D8381FBC0EE1}" destId="{B8B79715-0D95-454F-9883-07D41D172933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0070C0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List your requests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3050E145-1769-694C-9CEF-BF91BF01B3F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Check progress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391ED1C5-3181-3244-AF46-21110C8EBA1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Fetch </a:t>
          </a:r>
          <a:r>
            <a:rPr lang="en-US" dirty="0" err="1"/>
            <a:t>stdout</a:t>
          </a:r>
          <a:endParaRPr lang="en-US" dirty="0"/>
        </a:p>
      </dgm:t>
    </dgm:pt>
    <dgm:pt modelId="{59B64A20-58CB-6544-80C4-3268193CF0E1}" type="parTrans" cxnId="{74BEE192-90B5-EE44-BDE7-3D7EC86E9734}">
      <dgm:prSet/>
      <dgm:spPr/>
      <dgm:t>
        <a:bodyPr/>
        <a:lstStyle/>
        <a:p>
          <a:endParaRPr lang="en-US"/>
        </a:p>
      </dgm:t>
    </dgm:pt>
    <dgm:pt modelId="{FB2DBA93-B496-3D44-998A-833CBE95AC27}" type="sibTrans" cxnId="{74BEE192-90B5-EE44-BDE7-3D7EC86E9734}">
      <dgm:prSet/>
      <dgm:spPr/>
      <dgm:t>
        <a:bodyPr/>
        <a:lstStyle/>
        <a:p>
          <a:endParaRPr lang="en-US"/>
        </a:p>
      </dgm:t>
    </dgm:pt>
    <dgm:pt modelId="{0982367C-7ED5-BA4A-BEB2-D2ED8ADA0F86}">
      <dgm:prSet/>
      <dgm:spPr>
        <a:noFill/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Can provide useful debugging information, if your applications prints out progress</a:t>
          </a:r>
          <a:br>
            <a:rPr lang="en-US" dirty="0"/>
          </a:br>
          <a:r>
            <a:rPr lang="en-US" dirty="0" err="1">
              <a:latin typeface="Courier" pitchFamily="2" charset="0"/>
            </a:rPr>
            <a:t>kubectl</a:t>
          </a:r>
          <a:r>
            <a:rPr lang="en-US" dirty="0">
              <a:latin typeface="Courier" pitchFamily="2" charset="0"/>
            </a:rPr>
            <a:t> logs</a:t>
          </a:r>
        </a:p>
      </dgm:t>
    </dgm:pt>
    <dgm:pt modelId="{E9122C16-B598-4142-97C3-DD43F667281E}" type="parTrans" cxnId="{4C2F32AA-F45A-D148-8CBC-69BC2A7B9CED}">
      <dgm:prSet/>
      <dgm:spPr/>
      <dgm:t>
        <a:bodyPr/>
        <a:lstStyle/>
        <a:p>
          <a:endParaRPr lang="en-US"/>
        </a:p>
      </dgm:t>
    </dgm:pt>
    <dgm:pt modelId="{DFA1B173-74CB-BF47-A4C9-63F1D9498E3B}" type="sibTrans" cxnId="{4C2F32AA-F45A-D148-8CBC-69BC2A7B9CED}">
      <dgm:prSet/>
      <dgm:spPr/>
      <dgm:t>
        <a:bodyPr/>
        <a:lstStyle/>
        <a:p>
          <a:endParaRPr lang="en-US"/>
        </a:p>
      </dgm:t>
    </dgm:pt>
    <dgm:pt modelId="{2790D258-4D14-CF4D-B6AD-F88CAD98485C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Log into running pods</a:t>
          </a:r>
        </a:p>
      </dgm:t>
    </dgm:pt>
    <dgm:pt modelId="{C8180616-91B9-FC4D-8D0C-90471080EB22}" type="parTrans" cxnId="{3493FCD5-A1DA-7342-96C8-72D533FC1D24}">
      <dgm:prSet/>
      <dgm:spPr/>
      <dgm:t>
        <a:bodyPr/>
        <a:lstStyle/>
        <a:p>
          <a:endParaRPr lang="en-US"/>
        </a:p>
      </dgm:t>
    </dgm:pt>
    <dgm:pt modelId="{74AF2768-80DD-4243-B50F-8107B067EDEB}" type="sibTrans" cxnId="{3493FCD5-A1DA-7342-96C8-72D533FC1D24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4"/>
      <dgm:spPr/>
    </dgm:pt>
    <dgm:pt modelId="{C7D20B3B-06F0-1045-A7E1-4B3947FFB127}" type="pres">
      <dgm:prSet presAssocID="{63344D9C-5BF4-8249-89FC-060CF59FCD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4"/>
      <dgm:spPr/>
    </dgm:pt>
    <dgm:pt modelId="{F776A51E-824C-464D-B7B7-323ADD5CDFC6}" type="pres">
      <dgm:prSet presAssocID="{3050E145-1769-694C-9CEF-BF91BF01B3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CD5D6EE1-3E10-AF42-803D-FAEDE8C114D4}" type="pres">
      <dgm:prSet presAssocID="{E29D6F36-6BBC-A34E-9FA0-DE5CF172C78D}" presName="spaceBetweenRectangles" presStyleCnt="0"/>
      <dgm:spPr/>
    </dgm:pt>
    <dgm:pt modelId="{0AD954F2-4943-4749-89D0-6DC6DC0342C6}" type="pres">
      <dgm:prSet presAssocID="{2790D258-4D14-CF4D-B6AD-F88CAD98485C}" presName="parentLin" presStyleCnt="0"/>
      <dgm:spPr/>
    </dgm:pt>
    <dgm:pt modelId="{82F4BA6E-D796-D048-8CB9-AB7CE5C3AB3A}" type="pres">
      <dgm:prSet presAssocID="{2790D258-4D14-CF4D-B6AD-F88CAD98485C}" presName="parentLeftMargin" presStyleLbl="node1" presStyleIdx="1" presStyleCnt="4"/>
      <dgm:spPr/>
    </dgm:pt>
    <dgm:pt modelId="{A3309313-49C9-A446-9B79-928F5CF470CE}" type="pres">
      <dgm:prSet presAssocID="{2790D258-4D14-CF4D-B6AD-F88CAD9848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501DD8-3F07-4342-B622-5BE6EBC0D8A4}" type="pres">
      <dgm:prSet presAssocID="{2790D258-4D14-CF4D-B6AD-F88CAD98485C}" presName="negativeSpace" presStyleCnt="0"/>
      <dgm:spPr/>
    </dgm:pt>
    <dgm:pt modelId="{83BA797B-0F59-5B48-B4E5-76561E404804}" type="pres">
      <dgm:prSet presAssocID="{2790D258-4D14-CF4D-B6AD-F88CAD98485C}" presName="childText" presStyleLbl="conFgAcc1" presStyleIdx="2" presStyleCnt="4">
        <dgm:presLayoutVars>
          <dgm:bulletEnabled val="1"/>
        </dgm:presLayoutVars>
      </dgm:prSet>
      <dgm:spPr>
        <a:ln>
          <a:noFill/>
        </a:ln>
      </dgm:spPr>
    </dgm:pt>
    <dgm:pt modelId="{E29A0283-D05B-B941-9B89-FD9C022327B0}" type="pres">
      <dgm:prSet presAssocID="{74AF2768-80DD-4243-B50F-8107B067EDEB}" presName="spaceBetweenRectangles" presStyleCnt="0"/>
      <dgm:spPr/>
    </dgm:pt>
    <dgm:pt modelId="{88D7F8DC-EB16-E249-86E0-FD2A4DBEC271}" type="pres">
      <dgm:prSet presAssocID="{391ED1C5-3181-3244-AF46-21110C8EBA1B}" presName="parentLin" presStyleCnt="0"/>
      <dgm:spPr/>
    </dgm:pt>
    <dgm:pt modelId="{625030DF-40CA-FD4E-9B28-428A2AE1F23F}" type="pres">
      <dgm:prSet presAssocID="{391ED1C5-3181-3244-AF46-21110C8EBA1B}" presName="parentLeftMargin" presStyleLbl="node1" presStyleIdx="2" presStyleCnt="4"/>
      <dgm:spPr/>
    </dgm:pt>
    <dgm:pt modelId="{91B1E5C9-A359-E741-8696-F45737D99E99}" type="pres">
      <dgm:prSet presAssocID="{391ED1C5-3181-3244-AF46-21110C8EBA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63F8CA-61B4-4C41-9807-B3A3E497D6CF}" type="pres">
      <dgm:prSet presAssocID="{391ED1C5-3181-3244-AF46-21110C8EBA1B}" presName="negativeSpace" presStyleCnt="0"/>
      <dgm:spPr/>
    </dgm:pt>
    <dgm:pt modelId="{B8B79715-0D95-454F-9883-07D41D172933}" type="pres">
      <dgm:prSet presAssocID="{391ED1C5-3181-3244-AF46-21110C8EBA1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00092333-9AE7-234B-8433-7057793D0BDD}" type="presOf" srcId="{2790D258-4D14-CF4D-B6AD-F88CAD98485C}" destId="{A3309313-49C9-A446-9B79-928F5CF470CE}" srcOrd="1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DEBF7952-CA03-3F4E-8C9D-5B9D93807204}" type="presOf" srcId="{2790D258-4D14-CF4D-B6AD-F88CAD98485C}" destId="{82F4BA6E-D796-D048-8CB9-AB7CE5C3AB3A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AC29C27B-1BB8-2F4A-980E-BC892B484BAB}" type="presOf" srcId="{391ED1C5-3181-3244-AF46-21110C8EBA1B}" destId="{625030DF-40CA-FD4E-9B28-428A2AE1F23F}" srcOrd="0" destOrd="0" presId="urn:microsoft.com/office/officeart/2005/8/layout/list1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74BEE192-90B5-EE44-BDE7-3D7EC86E9734}" srcId="{702576B8-BD3A-5C41-A9E9-058DFB2B0AAC}" destId="{391ED1C5-3181-3244-AF46-21110C8EBA1B}" srcOrd="3" destOrd="0" parTransId="{59B64A20-58CB-6544-80C4-3268193CF0E1}" sibTransId="{FB2DBA93-B496-3D44-998A-833CBE95AC27}"/>
    <dgm:cxn modelId="{4C2F32AA-F45A-D148-8CBC-69BC2A7B9CED}" srcId="{391ED1C5-3181-3244-AF46-21110C8EBA1B}" destId="{0982367C-7ED5-BA4A-BEB2-D2ED8ADA0F86}" srcOrd="0" destOrd="0" parTransId="{E9122C16-B598-4142-97C3-DD43F667281E}" sibTransId="{DFA1B173-74CB-BF47-A4C9-63F1D9498E3B}"/>
    <dgm:cxn modelId="{F6E0AAB3-2C25-5744-A15E-8E986315C46B}" type="presOf" srcId="{391ED1C5-3181-3244-AF46-21110C8EBA1B}" destId="{91B1E5C9-A359-E741-8696-F45737D99E99}" srcOrd="1" destOrd="0" presId="urn:microsoft.com/office/officeart/2005/8/layout/list1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3493FCD5-A1DA-7342-96C8-72D533FC1D24}" srcId="{702576B8-BD3A-5C41-A9E9-058DFB2B0AAC}" destId="{2790D258-4D14-CF4D-B6AD-F88CAD98485C}" srcOrd="2" destOrd="0" parTransId="{C8180616-91B9-FC4D-8D0C-90471080EB22}" sibTransId="{74AF2768-80DD-4243-B50F-8107B067EDEB}"/>
    <dgm:cxn modelId="{60D3B0F0-DB06-D84A-9168-F222EABCD26F}" type="presOf" srcId="{0982367C-7ED5-BA4A-BEB2-D2ED8ADA0F86}" destId="{B8B79715-0D95-454F-9883-07D41D172933}" srcOrd="0" destOrd="0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  <dgm:cxn modelId="{D232346B-7980-5A4B-8C0F-DFD0A8C8299A}" type="presParOf" srcId="{A0E2FD51-CDF2-3844-8367-D8381FBC0EE1}" destId="{CD5D6EE1-3E10-AF42-803D-FAEDE8C114D4}" srcOrd="7" destOrd="0" presId="urn:microsoft.com/office/officeart/2005/8/layout/list1"/>
    <dgm:cxn modelId="{5BF8D134-40ED-2243-8FBB-C90662DEDDB5}" type="presParOf" srcId="{A0E2FD51-CDF2-3844-8367-D8381FBC0EE1}" destId="{0AD954F2-4943-4749-89D0-6DC6DC0342C6}" srcOrd="8" destOrd="0" presId="urn:microsoft.com/office/officeart/2005/8/layout/list1"/>
    <dgm:cxn modelId="{D98DA3F8-A31B-0B4D-BDDD-30D888F8F638}" type="presParOf" srcId="{0AD954F2-4943-4749-89D0-6DC6DC0342C6}" destId="{82F4BA6E-D796-D048-8CB9-AB7CE5C3AB3A}" srcOrd="0" destOrd="0" presId="urn:microsoft.com/office/officeart/2005/8/layout/list1"/>
    <dgm:cxn modelId="{CA492F32-E90D-834F-B3AE-0ADC1C1814F5}" type="presParOf" srcId="{0AD954F2-4943-4749-89D0-6DC6DC0342C6}" destId="{A3309313-49C9-A446-9B79-928F5CF470CE}" srcOrd="1" destOrd="0" presId="urn:microsoft.com/office/officeart/2005/8/layout/list1"/>
    <dgm:cxn modelId="{18996ED3-5DDB-B644-A2E5-5863CA4E79C3}" type="presParOf" srcId="{A0E2FD51-CDF2-3844-8367-D8381FBC0EE1}" destId="{C9501DD8-3F07-4342-B622-5BE6EBC0D8A4}" srcOrd="9" destOrd="0" presId="urn:microsoft.com/office/officeart/2005/8/layout/list1"/>
    <dgm:cxn modelId="{6482EBC0-DE58-B445-B7FC-A3170C198111}" type="presParOf" srcId="{A0E2FD51-CDF2-3844-8367-D8381FBC0EE1}" destId="{83BA797B-0F59-5B48-B4E5-76561E404804}" srcOrd="10" destOrd="0" presId="urn:microsoft.com/office/officeart/2005/8/layout/list1"/>
    <dgm:cxn modelId="{2FF451C2-0762-BF4D-9971-D1B2E15D9153}" type="presParOf" srcId="{A0E2FD51-CDF2-3844-8367-D8381FBC0EE1}" destId="{E29A0283-D05B-B941-9B89-FD9C022327B0}" srcOrd="11" destOrd="0" presId="urn:microsoft.com/office/officeart/2005/8/layout/list1"/>
    <dgm:cxn modelId="{EF2EDEC1-5542-B94F-9FB1-A63958B51D09}" type="presParOf" srcId="{A0E2FD51-CDF2-3844-8367-D8381FBC0EE1}" destId="{88D7F8DC-EB16-E249-86E0-FD2A4DBEC271}" srcOrd="12" destOrd="0" presId="urn:microsoft.com/office/officeart/2005/8/layout/list1"/>
    <dgm:cxn modelId="{70763F97-2413-3142-B389-D276F6FD3B7F}" type="presParOf" srcId="{88D7F8DC-EB16-E249-86E0-FD2A4DBEC271}" destId="{625030DF-40CA-FD4E-9B28-428A2AE1F23F}" srcOrd="0" destOrd="0" presId="urn:microsoft.com/office/officeart/2005/8/layout/list1"/>
    <dgm:cxn modelId="{7A3FD194-CDC0-D043-BF75-AEC01C9E9A4A}" type="presParOf" srcId="{88D7F8DC-EB16-E249-86E0-FD2A4DBEC271}" destId="{91B1E5C9-A359-E741-8696-F45737D99E99}" srcOrd="1" destOrd="0" presId="urn:microsoft.com/office/officeart/2005/8/layout/list1"/>
    <dgm:cxn modelId="{C252E081-71D9-E746-A53E-0AB82A22FBBB}" type="presParOf" srcId="{A0E2FD51-CDF2-3844-8367-D8381FBC0EE1}" destId="{7663F8CA-61B4-4C41-9807-B3A3E497D6CF}" srcOrd="13" destOrd="0" presId="urn:microsoft.com/office/officeart/2005/8/layout/list1"/>
    <dgm:cxn modelId="{A9B32EC9-2EE0-0341-B029-610EDEA56A68}" type="presParOf" srcId="{A0E2FD51-CDF2-3844-8367-D8381FBC0EE1}" destId="{B8B79715-0D95-454F-9883-07D41D172933}" srcOrd="14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0070C0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Kubernetes provides basic performance metrics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67D6651C-B123-004F-BDC9-F4339A606166}">
      <dgm:prSet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Typically CPU and memory utilization</a:t>
          </a:r>
        </a:p>
      </dgm:t>
    </dgm:pt>
    <dgm:pt modelId="{E444B09E-CE5D-E94F-9612-EAABC0CC18EF}" type="parTrans" cxnId="{06E62017-A2B6-D240-9C67-7A9BBB7EA6AE}">
      <dgm:prSet/>
      <dgm:spPr/>
      <dgm:t>
        <a:bodyPr/>
        <a:lstStyle/>
        <a:p>
          <a:endParaRPr lang="en-US"/>
        </a:p>
      </dgm:t>
    </dgm:pt>
    <dgm:pt modelId="{543D28A9-96CD-6344-A939-98B11533BC61}" type="sibTrans" cxnId="{06E62017-A2B6-D240-9C67-7A9BBB7EA6AE}">
      <dgm:prSet/>
      <dgm:spPr/>
      <dgm:t>
        <a:bodyPr/>
        <a:lstStyle/>
        <a:p>
          <a:endParaRPr lang="en-US"/>
        </a:p>
      </dgm:t>
    </dgm:pt>
    <dgm:pt modelId="{426CF94C-3587-9D42-8AAF-ADA87B4E7BF3}">
      <dgm:prSet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You can easily get a snapshot for all your pods</a:t>
          </a:r>
          <a:br>
            <a:rPr lang="en-US" dirty="0"/>
          </a:br>
          <a:r>
            <a:rPr lang="en-US" dirty="0" err="1">
              <a:latin typeface="Courier" pitchFamily="2" charset="0"/>
            </a:rPr>
            <a:t>kubectl</a:t>
          </a:r>
          <a:r>
            <a:rPr lang="en-US" dirty="0">
              <a:latin typeface="Courier" pitchFamily="2" charset="0"/>
            </a:rPr>
            <a:t> top pods</a:t>
          </a:r>
        </a:p>
      </dgm:t>
    </dgm:pt>
    <dgm:pt modelId="{CBD1179C-556C-3146-9949-D607B95A6336}" type="parTrans" cxnId="{732F7D3C-74B3-FC43-8A52-6AAEB2F19D83}">
      <dgm:prSet/>
      <dgm:spPr/>
      <dgm:t>
        <a:bodyPr/>
        <a:lstStyle/>
        <a:p>
          <a:endParaRPr lang="en-US"/>
        </a:p>
      </dgm:t>
    </dgm:pt>
    <dgm:pt modelId="{CCE7A0A4-D8AD-C84D-94C5-8AC1DA4E30BB}" type="sibTrans" cxnId="{732F7D3C-74B3-FC43-8A52-6AAEB2F19D83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1"/>
      <dgm:spPr/>
    </dgm:pt>
    <dgm:pt modelId="{C7D20B3B-06F0-1045-A7E1-4B3947FFB127}" type="pres">
      <dgm:prSet presAssocID="{63344D9C-5BF4-8249-89FC-060CF59FCD6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1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</dgm:ptLst>
  <dgm:cxnLst>
    <dgm:cxn modelId="{1360E30B-6020-C34B-96A6-E2677904A37F}" type="presOf" srcId="{426CF94C-3587-9D42-8AAF-ADA87B4E7BF3}" destId="{C4A500F2-9CEA-354C-A325-0B2D8F712D37}" srcOrd="0" destOrd="1" presId="urn:microsoft.com/office/officeart/2005/8/layout/list1"/>
    <dgm:cxn modelId="{06E62017-A2B6-D240-9C67-7A9BBB7EA6AE}" srcId="{63344D9C-5BF4-8249-89FC-060CF59FCD6E}" destId="{67D6651C-B123-004F-BDC9-F4339A606166}" srcOrd="0" destOrd="0" parTransId="{E444B09E-CE5D-E94F-9612-EAABC0CC18EF}" sibTransId="{543D28A9-96CD-6344-A939-98B11533BC61}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732F7D3C-74B3-FC43-8A52-6AAEB2F19D83}" srcId="{63344D9C-5BF4-8249-89FC-060CF59FCD6E}" destId="{426CF94C-3587-9D42-8AAF-ADA87B4E7BF3}" srcOrd="1" destOrd="0" parTransId="{CBD1179C-556C-3146-9949-D607B95A6336}" sibTransId="{CCE7A0A4-D8AD-C84D-94C5-8AC1DA4E30BB}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D0482EF9-2A2D-384E-B53E-AD5C91B509D8}" type="presOf" srcId="{67D6651C-B123-004F-BDC9-F4339A606166}" destId="{C4A500F2-9CEA-354C-A325-0B2D8F712D37}" srcOrd="0" destOrd="0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0070C0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Kubernetes provides basic performance metrics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3050E145-1769-694C-9CEF-BF91BF01B3F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System metrics available, too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FAEEF02C-FAAD-624A-97FB-3F72EA334E43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Similar syntax</a:t>
          </a:r>
          <a:br>
            <a:rPr lang="en-US" dirty="0">
              <a:solidFill>
                <a:schemeClr val="tx1"/>
              </a:solidFill>
            </a:rPr>
          </a:br>
          <a:r>
            <a:rPr lang="en-US" dirty="0" err="1">
              <a:solidFill>
                <a:schemeClr val="tx1"/>
              </a:solidFill>
              <a:latin typeface="Courier" pitchFamily="2" charset="0"/>
            </a:rPr>
            <a:t>kubectl</a:t>
          </a:r>
          <a:r>
            <a:rPr lang="en-US" dirty="0">
              <a:solidFill>
                <a:schemeClr val="tx1"/>
              </a:solidFill>
              <a:latin typeface="Courier" pitchFamily="2" charset="0"/>
            </a:rPr>
            <a:t> top nodes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  <a:latin typeface="Courier" pitchFamily="2" charset="0"/>
          </a:endParaRPr>
        </a:p>
      </dgm:t>
    </dgm:pt>
    <dgm:pt modelId="{73FA5EFF-01F2-9143-9011-0B26132D7276}" type="parTrans" cxnId="{B53A70D6-762D-8348-AC8E-4E9BBC348CD5}">
      <dgm:prSet/>
      <dgm:spPr/>
      <dgm:t>
        <a:bodyPr/>
        <a:lstStyle/>
        <a:p>
          <a:endParaRPr lang="en-US"/>
        </a:p>
      </dgm:t>
    </dgm:pt>
    <dgm:pt modelId="{57CAFDE0-81F4-D146-8DC7-07D0BD16DCBE}" type="sibTrans" cxnId="{B53A70D6-762D-8348-AC8E-4E9BBC348CD5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2"/>
      <dgm:spPr/>
    </dgm:pt>
    <dgm:pt modelId="{C7D20B3B-06F0-1045-A7E1-4B3947FFB127}" type="pres">
      <dgm:prSet presAssocID="{63344D9C-5BF4-8249-89FC-060CF59FCD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2">
        <dgm:presLayoutVars>
          <dgm:bulletEnabled val="1"/>
        </dgm:presLayoutVars>
      </dgm:prSet>
      <dgm:spPr>
        <a:ln>
          <a:noFill/>
        </a:ln>
      </dgm:spPr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2"/>
      <dgm:spPr/>
    </dgm:pt>
    <dgm:pt modelId="{F776A51E-824C-464D-B7B7-323ADD5CDFC6}" type="pres">
      <dgm:prSet presAssocID="{3050E145-1769-694C-9CEF-BF91BF01B3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9380024E-C4BE-0E4E-8E2A-3BFFA9BA8249}" type="presOf" srcId="{FAEEF02C-FAAD-624A-97FB-3F72EA334E43}" destId="{791C448D-97A7-0540-823D-4557542D3DAA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B53A70D6-762D-8348-AC8E-4E9BBC348CD5}" srcId="{3050E145-1769-694C-9CEF-BF91BF01B3F8}" destId="{FAEEF02C-FAAD-624A-97FB-3F72EA334E43}" srcOrd="0" destOrd="0" parTransId="{73FA5EFF-01F2-9143-9011-0B26132D7276}" sibTransId="{57CAFDE0-81F4-D146-8DC7-07D0BD16DCBE}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44882"/>
          <a:ext cx="9833548" cy="317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74904" rIns="7631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Listing the pods the most useful</a:t>
          </a:r>
          <a:br>
            <a:rPr lang="en-US" sz="1800" kern="1200" dirty="0"/>
          </a:br>
          <a:r>
            <a:rPr lang="en-US" sz="1800" kern="1200" dirty="0" err="1">
              <a:latin typeface="Courier" pitchFamily="2" charset="0"/>
            </a:rPr>
            <a:t>kubectl</a:t>
          </a:r>
          <a:r>
            <a:rPr lang="en-US" sz="1800" kern="1200" dirty="0">
              <a:latin typeface="Courier" pitchFamily="2" charset="0"/>
            </a:rPr>
            <a:t> get pods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Using the </a:t>
          </a:r>
          <a:br>
            <a:rPr lang="en-US" sz="1800" kern="1200" dirty="0"/>
          </a:br>
          <a:r>
            <a:rPr lang="en-US" sz="1800" kern="1200" dirty="0">
              <a:latin typeface="Courier" pitchFamily="2" charset="0"/>
            </a:rPr>
            <a:t>–o wide </a:t>
          </a:r>
          <a:br>
            <a:rPr lang="en-US" sz="1800" kern="1200" dirty="0"/>
          </a:br>
          <a:r>
            <a:rPr lang="en-US" sz="1800" kern="1200" dirty="0"/>
            <a:t>option provides good balance between detail and readability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But be aware of the controllers, too, as they may spawn more pods on your behalf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Deployments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Jobs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And let’s not forget about storage</a:t>
          </a:r>
          <a:br>
            <a:rPr lang="en-US" sz="1800" kern="1200" dirty="0"/>
          </a:br>
          <a:r>
            <a:rPr lang="en-US" sz="1800" kern="1200" dirty="0" err="1">
              <a:latin typeface="Courier" pitchFamily="2" charset="0"/>
            </a:rPr>
            <a:t>kubectl</a:t>
          </a:r>
          <a:r>
            <a:rPr lang="en-US" sz="1800" kern="1200" dirty="0">
              <a:latin typeface="Courier" pitchFamily="2" charset="0"/>
            </a:rPr>
            <a:t> get </a:t>
          </a:r>
          <a:r>
            <a:rPr lang="en-US" sz="1800" kern="1200" dirty="0" err="1">
              <a:latin typeface="Courier" pitchFamily="2" charset="0"/>
            </a:rPr>
            <a:t>pvc</a:t>
          </a:r>
          <a:endParaRPr lang="en-US" sz="1800" kern="1200" dirty="0">
            <a:latin typeface="Courier" pitchFamily="2" charset="0"/>
          </a:endParaRPr>
        </a:p>
      </dsp:txBody>
      <dsp:txXfrm>
        <a:off x="0" y="344882"/>
        <a:ext cx="9833548" cy="3175200"/>
      </dsp:txXfrm>
    </dsp:sp>
    <dsp:sp modelId="{C7D20B3B-06F0-1045-A7E1-4B3947FFB127}">
      <dsp:nvSpPr>
        <dsp:cNvPr id="0" name=""/>
        <dsp:cNvSpPr/>
      </dsp:nvSpPr>
      <dsp:spPr>
        <a:xfrm>
          <a:off x="491677" y="79202"/>
          <a:ext cx="6883483" cy="5313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your requests</a:t>
          </a:r>
        </a:p>
      </dsp:txBody>
      <dsp:txXfrm>
        <a:off x="517616" y="105141"/>
        <a:ext cx="683160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84755"/>
          <a:ext cx="983354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20B3B-06F0-1045-A7E1-4B3947FFB127}">
      <dsp:nvSpPr>
        <dsp:cNvPr id="0" name=""/>
        <dsp:cNvSpPr/>
      </dsp:nvSpPr>
      <dsp:spPr>
        <a:xfrm>
          <a:off x="491677" y="74795"/>
          <a:ext cx="6883483" cy="61992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List your requests</a:t>
          </a:r>
        </a:p>
      </dsp:txBody>
      <dsp:txXfrm>
        <a:off x="521939" y="105057"/>
        <a:ext cx="6822959" cy="559396"/>
      </dsp:txXfrm>
    </dsp:sp>
    <dsp:sp modelId="{791C448D-97A7-0540-823D-4557542D3DAA}">
      <dsp:nvSpPr>
        <dsp:cNvPr id="0" name=""/>
        <dsp:cNvSpPr/>
      </dsp:nvSpPr>
      <dsp:spPr>
        <a:xfrm>
          <a:off x="0" y="1337315"/>
          <a:ext cx="9833548" cy="205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37388" rIns="76319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tx1"/>
              </a:solidFill>
            </a:rPr>
            <a:t>Sometimes things don’t go as expected</a:t>
          </a:r>
          <a:endParaRPr lang="en-US" sz="2100" kern="120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tx1"/>
              </a:solidFill>
            </a:rPr>
            <a:t>Namespace events provide good overview of what is happening</a:t>
          </a:r>
          <a:br>
            <a:rPr lang="en-US" sz="2100" kern="1200" dirty="0">
              <a:solidFill>
                <a:schemeClr val="tx1"/>
              </a:solidFill>
            </a:rPr>
          </a:br>
          <a:r>
            <a:rPr lang="en-US" sz="2100" kern="1200" dirty="0" err="1">
              <a:solidFill>
                <a:schemeClr val="tx1"/>
              </a:solidFill>
              <a:latin typeface="Courier" pitchFamily="2" charset="0"/>
            </a:rPr>
            <a:t>kubectl</a:t>
          </a:r>
          <a:r>
            <a:rPr lang="en-US" sz="2100" kern="1200" dirty="0">
              <a:solidFill>
                <a:schemeClr val="tx1"/>
              </a:solidFill>
              <a:latin typeface="Courier" pitchFamily="2" charset="0"/>
            </a:rPr>
            <a:t> get events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tx1"/>
              </a:solidFill>
            </a:rPr>
            <a:t>You will likely want to order them in chronological order with</a:t>
          </a:r>
          <a:br>
            <a:rPr lang="en-US" sz="2100" kern="1200" dirty="0">
              <a:solidFill>
                <a:schemeClr val="tx1"/>
              </a:solidFill>
            </a:rPr>
          </a:br>
          <a:r>
            <a:rPr lang="en-US" sz="2100" kern="1200" dirty="0">
              <a:latin typeface="Courier" pitchFamily="2" charset="0"/>
            </a:rPr>
            <a:t>--sort-by=.</a:t>
          </a:r>
          <a:r>
            <a:rPr lang="en-US" sz="2100" kern="1200" dirty="0" err="1">
              <a:latin typeface="Courier" pitchFamily="2" charset="0"/>
            </a:rPr>
            <a:t>metadata.creationTimestamp</a:t>
          </a:r>
          <a:endParaRPr lang="en-US" sz="2100" kern="1200" dirty="0">
            <a:solidFill>
              <a:schemeClr val="tx1"/>
            </a:solidFill>
            <a:latin typeface="Courier" pitchFamily="2" charset="0"/>
          </a:endParaRPr>
        </a:p>
      </dsp:txBody>
      <dsp:txXfrm>
        <a:off x="0" y="1337315"/>
        <a:ext cx="9833548" cy="2050650"/>
      </dsp:txXfrm>
    </dsp:sp>
    <dsp:sp modelId="{F776A51E-824C-464D-B7B7-323ADD5CDFC6}">
      <dsp:nvSpPr>
        <dsp:cNvPr id="0" name=""/>
        <dsp:cNvSpPr/>
      </dsp:nvSpPr>
      <dsp:spPr>
        <a:xfrm>
          <a:off x="491677" y="1027355"/>
          <a:ext cx="6883483" cy="6199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Check progress</a:t>
          </a:r>
        </a:p>
      </dsp:txBody>
      <dsp:txXfrm>
        <a:off x="521939" y="1057617"/>
        <a:ext cx="6822959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10639"/>
          <a:ext cx="983354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20B3B-06F0-1045-A7E1-4B3947FFB127}">
      <dsp:nvSpPr>
        <dsp:cNvPr id="0" name=""/>
        <dsp:cNvSpPr/>
      </dsp:nvSpPr>
      <dsp:spPr>
        <a:xfrm>
          <a:off x="491677" y="44959"/>
          <a:ext cx="6883483" cy="5313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your requests</a:t>
          </a:r>
        </a:p>
      </dsp:txBody>
      <dsp:txXfrm>
        <a:off x="517616" y="70898"/>
        <a:ext cx="6831605" cy="479482"/>
      </dsp:txXfrm>
    </dsp:sp>
    <dsp:sp modelId="{791C448D-97A7-0540-823D-4557542D3DAA}">
      <dsp:nvSpPr>
        <dsp:cNvPr id="0" name=""/>
        <dsp:cNvSpPr/>
      </dsp:nvSpPr>
      <dsp:spPr>
        <a:xfrm>
          <a:off x="0" y="1127120"/>
          <a:ext cx="983354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6A51E-824C-464D-B7B7-323ADD5CDFC6}">
      <dsp:nvSpPr>
        <dsp:cNvPr id="0" name=""/>
        <dsp:cNvSpPr/>
      </dsp:nvSpPr>
      <dsp:spPr>
        <a:xfrm>
          <a:off x="491677" y="861440"/>
          <a:ext cx="6883483" cy="5313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progress</a:t>
          </a:r>
        </a:p>
      </dsp:txBody>
      <dsp:txXfrm>
        <a:off x="517616" y="887379"/>
        <a:ext cx="6831605" cy="479482"/>
      </dsp:txXfrm>
    </dsp:sp>
    <dsp:sp modelId="{B8B79715-0D95-454F-9883-07D41D172933}">
      <dsp:nvSpPr>
        <dsp:cNvPr id="0" name=""/>
        <dsp:cNvSpPr/>
      </dsp:nvSpPr>
      <dsp:spPr>
        <a:xfrm>
          <a:off x="0" y="1943600"/>
          <a:ext cx="9833548" cy="1474200"/>
        </a:xfrm>
        <a:prstGeom prst="rect">
          <a:avLst/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74904" rIns="7631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Useful both for true interactive pods as well as for debugging</a:t>
          </a:r>
          <a:br>
            <a:rPr lang="en-US" sz="1800" kern="1200" dirty="0"/>
          </a:br>
          <a:r>
            <a:rPr lang="en-US" sz="1800" kern="1200" dirty="0" err="1">
              <a:latin typeface="Courier" pitchFamily="2" charset="0"/>
            </a:rPr>
            <a:t>kubectl</a:t>
          </a:r>
          <a:r>
            <a:rPr lang="en-US" sz="1800" kern="1200" dirty="0">
              <a:latin typeface="Courier" pitchFamily="2" charset="0"/>
            </a:rPr>
            <a:t> exec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By default just runs a command, but can be made interactive with </a:t>
          </a:r>
          <a:br>
            <a:rPr lang="en-US" sz="1800" kern="1200" dirty="0"/>
          </a:br>
          <a:r>
            <a:rPr lang="en-US" sz="1800" kern="1200" dirty="0">
              <a:latin typeface="Courier" pitchFamily="2" charset="0"/>
            </a:rPr>
            <a:t>-it -- /bin/bash</a:t>
          </a:r>
        </a:p>
      </dsp:txBody>
      <dsp:txXfrm>
        <a:off x="0" y="1943600"/>
        <a:ext cx="9833548" cy="1474200"/>
      </dsp:txXfrm>
    </dsp:sp>
    <dsp:sp modelId="{91B1E5C9-A359-E741-8696-F45737D99E99}">
      <dsp:nvSpPr>
        <dsp:cNvPr id="0" name=""/>
        <dsp:cNvSpPr/>
      </dsp:nvSpPr>
      <dsp:spPr>
        <a:xfrm>
          <a:off x="491677" y="1677920"/>
          <a:ext cx="6883483" cy="53136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 into running pods</a:t>
          </a:r>
        </a:p>
      </dsp:txBody>
      <dsp:txXfrm>
        <a:off x="517616" y="1703859"/>
        <a:ext cx="6831605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299859"/>
          <a:ext cx="983354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20B3B-06F0-1045-A7E1-4B3947FFB127}">
      <dsp:nvSpPr>
        <dsp:cNvPr id="0" name=""/>
        <dsp:cNvSpPr/>
      </dsp:nvSpPr>
      <dsp:spPr>
        <a:xfrm>
          <a:off x="491677" y="48939"/>
          <a:ext cx="6883483" cy="50184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List your requests</a:t>
          </a:r>
        </a:p>
      </dsp:txBody>
      <dsp:txXfrm>
        <a:off x="516175" y="73437"/>
        <a:ext cx="6834487" cy="452844"/>
      </dsp:txXfrm>
    </dsp:sp>
    <dsp:sp modelId="{791C448D-97A7-0540-823D-4557542D3DAA}">
      <dsp:nvSpPr>
        <dsp:cNvPr id="0" name=""/>
        <dsp:cNvSpPr/>
      </dsp:nvSpPr>
      <dsp:spPr>
        <a:xfrm>
          <a:off x="0" y="1070980"/>
          <a:ext cx="983354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6A51E-824C-464D-B7B7-323ADD5CDFC6}">
      <dsp:nvSpPr>
        <dsp:cNvPr id="0" name=""/>
        <dsp:cNvSpPr/>
      </dsp:nvSpPr>
      <dsp:spPr>
        <a:xfrm>
          <a:off x="491677" y="820060"/>
          <a:ext cx="6883483" cy="5018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Check progress</a:t>
          </a:r>
        </a:p>
      </dsp:txBody>
      <dsp:txXfrm>
        <a:off x="516175" y="844558"/>
        <a:ext cx="6834487" cy="452844"/>
      </dsp:txXfrm>
    </dsp:sp>
    <dsp:sp modelId="{83BA797B-0F59-5B48-B4E5-76561E404804}">
      <dsp:nvSpPr>
        <dsp:cNvPr id="0" name=""/>
        <dsp:cNvSpPr/>
      </dsp:nvSpPr>
      <dsp:spPr>
        <a:xfrm>
          <a:off x="0" y="1842100"/>
          <a:ext cx="983354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09313-49C9-A446-9B79-928F5CF470CE}">
      <dsp:nvSpPr>
        <dsp:cNvPr id="0" name=""/>
        <dsp:cNvSpPr/>
      </dsp:nvSpPr>
      <dsp:spPr>
        <a:xfrm>
          <a:off x="491677" y="1591179"/>
          <a:ext cx="6883483" cy="50184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into running pods</a:t>
          </a:r>
        </a:p>
      </dsp:txBody>
      <dsp:txXfrm>
        <a:off x="516175" y="1615677"/>
        <a:ext cx="6834487" cy="452844"/>
      </dsp:txXfrm>
    </dsp:sp>
    <dsp:sp modelId="{B8B79715-0D95-454F-9883-07D41D172933}">
      <dsp:nvSpPr>
        <dsp:cNvPr id="0" name=""/>
        <dsp:cNvSpPr/>
      </dsp:nvSpPr>
      <dsp:spPr>
        <a:xfrm>
          <a:off x="0" y="2613219"/>
          <a:ext cx="9833548" cy="937125"/>
        </a:xfrm>
        <a:prstGeom prst="rect">
          <a:avLst/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54076" rIns="76319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provide useful debugging information, if your applications prints out progress</a:t>
          </a:r>
          <a:br>
            <a:rPr lang="en-US" sz="1700" kern="1200" dirty="0"/>
          </a:br>
          <a:r>
            <a:rPr lang="en-US" sz="1700" kern="1200" dirty="0" err="1">
              <a:latin typeface="Courier" pitchFamily="2" charset="0"/>
            </a:rPr>
            <a:t>kubectl</a:t>
          </a:r>
          <a:r>
            <a:rPr lang="en-US" sz="1700" kern="1200" dirty="0">
              <a:latin typeface="Courier" pitchFamily="2" charset="0"/>
            </a:rPr>
            <a:t> logs</a:t>
          </a:r>
        </a:p>
      </dsp:txBody>
      <dsp:txXfrm>
        <a:off x="0" y="2613219"/>
        <a:ext cx="9833548" cy="937125"/>
      </dsp:txXfrm>
    </dsp:sp>
    <dsp:sp modelId="{91B1E5C9-A359-E741-8696-F45737D99E99}">
      <dsp:nvSpPr>
        <dsp:cNvPr id="0" name=""/>
        <dsp:cNvSpPr/>
      </dsp:nvSpPr>
      <dsp:spPr>
        <a:xfrm>
          <a:off x="491677" y="2362300"/>
          <a:ext cx="6883483" cy="5018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Fetch </a:t>
          </a:r>
          <a:r>
            <a:rPr lang="en-US" sz="1700" kern="1200" dirty="0" err="1"/>
            <a:t>stdout</a:t>
          </a:r>
          <a:endParaRPr lang="en-US" sz="1700" kern="1200" dirty="0"/>
        </a:p>
      </dsp:txBody>
      <dsp:txXfrm>
        <a:off x="516175" y="2386798"/>
        <a:ext cx="6834487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1029942"/>
          <a:ext cx="9833548" cy="1771875"/>
        </a:xfrm>
        <a:prstGeom prst="rect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520700" rIns="76319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Typically CPU and memory utilization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You can easily get a snapshot for all your pods</a:t>
          </a:r>
          <a:br>
            <a:rPr lang="en-US" sz="2500" kern="1200" dirty="0"/>
          </a:br>
          <a:r>
            <a:rPr lang="en-US" sz="2500" kern="1200" dirty="0" err="1">
              <a:latin typeface="Courier" pitchFamily="2" charset="0"/>
            </a:rPr>
            <a:t>kubectl</a:t>
          </a:r>
          <a:r>
            <a:rPr lang="en-US" sz="2500" kern="1200" dirty="0">
              <a:latin typeface="Courier" pitchFamily="2" charset="0"/>
            </a:rPr>
            <a:t> top pods</a:t>
          </a:r>
        </a:p>
      </dsp:txBody>
      <dsp:txXfrm>
        <a:off x="0" y="1029942"/>
        <a:ext cx="9833548" cy="1771875"/>
      </dsp:txXfrm>
    </dsp:sp>
    <dsp:sp modelId="{C7D20B3B-06F0-1045-A7E1-4B3947FFB127}">
      <dsp:nvSpPr>
        <dsp:cNvPr id="0" name=""/>
        <dsp:cNvSpPr/>
      </dsp:nvSpPr>
      <dsp:spPr>
        <a:xfrm>
          <a:off x="491677" y="660942"/>
          <a:ext cx="6883483" cy="7380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Kubernetes provides basic performance metrics</a:t>
          </a:r>
        </a:p>
      </dsp:txBody>
      <dsp:txXfrm>
        <a:off x="527703" y="696968"/>
        <a:ext cx="6811431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659817"/>
          <a:ext cx="98335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20B3B-06F0-1045-A7E1-4B3947FFB127}">
      <dsp:nvSpPr>
        <dsp:cNvPr id="0" name=""/>
        <dsp:cNvSpPr/>
      </dsp:nvSpPr>
      <dsp:spPr>
        <a:xfrm>
          <a:off x="491677" y="290817"/>
          <a:ext cx="6883483" cy="7380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Kubernetes provides basic performance metrics</a:t>
          </a:r>
        </a:p>
      </dsp:txBody>
      <dsp:txXfrm>
        <a:off x="527703" y="326843"/>
        <a:ext cx="6811431" cy="665948"/>
      </dsp:txXfrm>
    </dsp:sp>
    <dsp:sp modelId="{791C448D-97A7-0540-823D-4557542D3DAA}">
      <dsp:nvSpPr>
        <dsp:cNvPr id="0" name=""/>
        <dsp:cNvSpPr/>
      </dsp:nvSpPr>
      <dsp:spPr>
        <a:xfrm>
          <a:off x="0" y="1793817"/>
          <a:ext cx="9833548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520700" rIns="76319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1"/>
              </a:solidFill>
            </a:rPr>
            <a:t>Similar syntax</a:t>
          </a:r>
          <a:br>
            <a:rPr lang="en-US" sz="2500" kern="1200" dirty="0">
              <a:solidFill>
                <a:schemeClr val="tx1"/>
              </a:solidFill>
            </a:rPr>
          </a:br>
          <a:r>
            <a:rPr lang="en-US" sz="2500" kern="1200" dirty="0" err="1">
              <a:solidFill>
                <a:schemeClr val="tx1"/>
              </a:solidFill>
              <a:latin typeface="Courier" pitchFamily="2" charset="0"/>
            </a:rPr>
            <a:t>kubectl</a:t>
          </a:r>
          <a:r>
            <a:rPr lang="en-US" sz="2500" kern="1200" dirty="0">
              <a:solidFill>
                <a:schemeClr val="tx1"/>
              </a:solidFill>
              <a:latin typeface="Courier" pitchFamily="2" charset="0"/>
            </a:rPr>
            <a:t> top nodes</a:t>
          </a:r>
          <a:endParaRPr lang="en-US" sz="2500" kern="1200" dirty="0">
            <a:solidFill>
              <a:schemeClr val="tx1">
                <a:lumMod val="50000"/>
                <a:lumOff val="50000"/>
              </a:schemeClr>
            </a:solidFill>
            <a:latin typeface="Courier" pitchFamily="2" charset="0"/>
          </a:endParaRPr>
        </a:p>
      </dsp:txBody>
      <dsp:txXfrm>
        <a:off x="0" y="1793817"/>
        <a:ext cx="9833548" cy="1378125"/>
      </dsp:txXfrm>
    </dsp:sp>
    <dsp:sp modelId="{F776A51E-824C-464D-B7B7-323ADD5CDFC6}">
      <dsp:nvSpPr>
        <dsp:cNvPr id="0" name=""/>
        <dsp:cNvSpPr/>
      </dsp:nvSpPr>
      <dsp:spPr>
        <a:xfrm>
          <a:off x="491677" y="1424817"/>
          <a:ext cx="6883483" cy="7380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System metrics available, too</a:t>
          </a:r>
        </a:p>
      </dsp:txBody>
      <dsp:txXfrm>
        <a:off x="527703" y="1460843"/>
        <a:ext cx="6811431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A5E-30B4-3C4E-92CF-62B879D9FE61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D12-12BE-144F-8075-74622B46A7E8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870-76FD-6148-BA89-B7B57125AA73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6FE1-34DE-AB4E-8A6A-84B8E1754F90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78D1-D2E3-EB48-93AE-1EFED15EE793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723-D582-7745-B27C-6B0ABC8061DB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62A2-460E-9B45-9E8B-D51B26013AF3}" type="datetime1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E222-D2BC-E44F-BA0D-6835B6F6D4D4}" type="datetime1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A47-19E1-5F41-AA60-25558B7F2408}" type="datetime1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395-51FE-C947-89A3-40DEBD640747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3F54-2220-1240-A656-5C4AB24D05DE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AFE76-7FE7-6C4E-9207-9925E8B80FB9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Monitoring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000000"/>
                </a:solidFill>
                <a:latin typeface="+mn-lt"/>
              </a:rPr>
              <a:t>Monitoring your compute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Kubernetes for Science Compute - Monitoring</a:t>
            </a:r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E03-726B-CB41-9C3F-6761B21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Acknowledgents</a:t>
            </a:r>
          </a:p>
        </p:txBody>
      </p:sp>
      <p:pic>
        <p:nvPicPr>
          <p:cNvPr id="23" name="Graphic 22" descr="Court">
            <a:extLst>
              <a:ext uri="{FF2B5EF4-FFF2-40B4-BE49-F238E27FC236}">
                <a16:creationId xmlns:a16="http://schemas.microsoft.com/office/drawing/2014/main" id="{C56CEF2B-331F-43C3-BD00-58B2570E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47-C5B1-B84D-B6EA-3A16D96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work was partially funded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 National Science Foundation (NSF) awards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CNS-1456638, CNS-1730158,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ACI-1540112, ACI-1541349,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OAC-1826967, OAC 1450871, OAC-1659169 OAC-2030508 and OAC-1841530.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0169-6FED-4841-9E31-273AA12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602E-7B7E-084A-963D-F5790DD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1CDB8-791F-7645-8803-6FD9026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+mn-lt"/>
              </a:rPr>
              <a:t>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F5B9B1E-1C57-43A1-BD78-700F8D6E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F0D-3BF0-8042-851C-239F2ED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Understanding your compute</a:t>
            </a:r>
          </a:p>
          <a:p>
            <a:r>
              <a:rPr lang="en-US" dirty="0">
                <a:solidFill>
                  <a:srgbClr val="000000"/>
                </a:solidFill>
              </a:rPr>
              <a:t>Monitoring utilization</a:t>
            </a:r>
          </a:p>
          <a:p>
            <a:r>
              <a:rPr lang="en-US" dirty="0">
                <a:solidFill>
                  <a:srgbClr val="000000"/>
                </a:solidFill>
              </a:rPr>
              <a:t>Additional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C826F-EBBC-0848-A91B-3B8AAEC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C4EA-3CF6-914A-96E0-92D17E8F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Understanding your compute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45096"/>
              </p:ext>
            </p:extLst>
          </p:nvPr>
        </p:nvGraphicFramePr>
        <p:xfrm>
          <a:off x="1179226" y="2757065"/>
          <a:ext cx="9833548" cy="359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Understanding your compute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446679"/>
              </p:ext>
            </p:extLst>
          </p:nvPr>
        </p:nvGraphicFramePr>
        <p:xfrm>
          <a:off x="1179226" y="2757065"/>
          <a:ext cx="9833548" cy="346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7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Understanding your compute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56683"/>
              </p:ext>
            </p:extLst>
          </p:nvPr>
        </p:nvGraphicFramePr>
        <p:xfrm>
          <a:off x="1179226" y="2757065"/>
          <a:ext cx="9833548" cy="346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Understanding your compute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98971"/>
              </p:ext>
            </p:extLst>
          </p:nvPr>
        </p:nvGraphicFramePr>
        <p:xfrm>
          <a:off x="1179226" y="2757064"/>
          <a:ext cx="9833548" cy="359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Monitoring utilization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578578"/>
              </p:ext>
            </p:extLst>
          </p:nvPr>
        </p:nvGraphicFramePr>
        <p:xfrm>
          <a:off x="1179226" y="2757065"/>
          <a:ext cx="9833548" cy="346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Monitoring utilization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51748"/>
              </p:ext>
            </p:extLst>
          </p:nvPr>
        </p:nvGraphicFramePr>
        <p:xfrm>
          <a:off x="1179226" y="2757065"/>
          <a:ext cx="9833548" cy="346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646218"/>
            <a:ext cx="3669161" cy="2854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Cluster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specific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Monitoring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Featured Research, Publications, and Resources - NJEdge Inc">
            <a:extLst>
              <a:ext uri="{FF2B5EF4-FFF2-40B4-BE49-F238E27FC236}">
                <a16:creationId xmlns:a16="http://schemas.microsoft.com/office/drawing/2014/main" id="{593CA4BF-6360-9D17-3F73-DDB1FE8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" y="1776703"/>
            <a:ext cx="3564847" cy="125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1D97684-D9C2-96DA-A5E3-C28D966B625C}"/>
              </a:ext>
            </a:extLst>
          </p:cNvPr>
          <p:cNvSpPr txBox="1">
            <a:spLocks/>
          </p:cNvSpPr>
          <p:nvPr/>
        </p:nvSpPr>
        <p:spPr>
          <a:xfrm>
            <a:off x="5912239" y="83212"/>
            <a:ext cx="5492153" cy="1551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Tutorial cluster has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GUI monitoring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through </a:t>
            </a:r>
            <a:r>
              <a:rPr lang="en-US" dirty="0" err="1">
                <a:solidFill>
                  <a:srgbClr val="000000"/>
                </a:solidFill>
              </a:rPr>
              <a:t>grafana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22EDBF-0A19-C881-2D30-E33CC753F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582" y="1546706"/>
            <a:ext cx="6928288" cy="48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380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Monitoring your compute</vt:lpstr>
      <vt:lpstr>Outline</vt:lpstr>
      <vt:lpstr>Understanding your compute</vt:lpstr>
      <vt:lpstr>Understanding your compute</vt:lpstr>
      <vt:lpstr>Understanding your compute</vt:lpstr>
      <vt:lpstr>Understanding your compute</vt:lpstr>
      <vt:lpstr>Monitoring utilization</vt:lpstr>
      <vt:lpstr>Monitoring utilization</vt:lpstr>
      <vt:lpstr>Cluster specific tools</vt:lpstr>
      <vt:lpstr>The end</vt:lpstr>
      <vt:lpstr>Acknowledgents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37</cp:revision>
  <dcterms:created xsi:type="dcterms:W3CDTF">2019-10-28T20:48:20Z</dcterms:created>
  <dcterms:modified xsi:type="dcterms:W3CDTF">2022-04-28T17:30:48Z</dcterms:modified>
</cp:coreProperties>
</file>