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8288000" cy="10287000"/>
  <p:notesSz cx="6858000" cy="9144000"/>
  <p:embeddedFontLst>
    <p:embeddedFont>
      <p:font typeface="DM Sans Bold" panose="020B0604020202020204" charset="0"/>
      <p:regular r:id="rId25"/>
    </p:embeddedFont>
    <p:embeddedFont>
      <p:font typeface="DM Sans" panose="020B0604020202020204" charset="0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libri (MS)" panose="020B0604020202020204" charset="0"/>
      <p:regular r:id="rId31"/>
    </p:embeddedFont>
    <p:embeddedFont>
      <p:font typeface="Calibri (MS) Bold" panose="020B0604020202020204" charset="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63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13-Jul-25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13-Jul-25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2.svg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24" Type="http://schemas.openxmlformats.org/officeDocument/2006/relationships/image" Target="../media/image12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14.png"/><Relationship Id="rId10" Type="http://schemas.openxmlformats.org/officeDocument/2006/relationships/image" Target="../media/image5.png"/><Relationship Id="rId19" Type="http://schemas.openxmlformats.org/officeDocument/2006/relationships/image" Target="../media/image18.svg"/><Relationship Id="rId31" Type="http://schemas.openxmlformats.org/officeDocument/2006/relationships/hyperlink" Target="https://www.kaggle.com/code/atulcds2024/loan-dataset/input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image" Target="../media/image26.svg"/><Relationship Id="rId30" Type="http://schemas.openxmlformats.org/officeDocument/2006/relationships/image" Target="../media/image15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svg"/><Relationship Id="rId7" Type="http://schemas.openxmlformats.org/officeDocument/2006/relationships/image" Target="../media/image20.svg"/><Relationship Id="rId12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8.svg"/><Relationship Id="rId5" Type="http://schemas.openxmlformats.org/officeDocument/2006/relationships/image" Target="../media/image14.svg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2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svg"/><Relationship Id="rId7" Type="http://schemas.openxmlformats.org/officeDocument/2006/relationships/image" Target="../media/image20.svg"/><Relationship Id="rId12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8.svg"/><Relationship Id="rId5" Type="http://schemas.openxmlformats.org/officeDocument/2006/relationships/image" Target="../media/image14.svg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26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svg"/><Relationship Id="rId7" Type="http://schemas.openxmlformats.org/officeDocument/2006/relationships/image" Target="../media/image20.svg"/><Relationship Id="rId12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8.svg"/><Relationship Id="rId5" Type="http://schemas.openxmlformats.org/officeDocument/2006/relationships/image" Target="../media/image14.svg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26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svg"/><Relationship Id="rId7" Type="http://schemas.openxmlformats.org/officeDocument/2006/relationships/image" Target="../media/image20.svg"/><Relationship Id="rId12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8.svg"/><Relationship Id="rId5" Type="http://schemas.openxmlformats.org/officeDocument/2006/relationships/image" Target="../media/image14.svg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2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svg"/><Relationship Id="rId7" Type="http://schemas.openxmlformats.org/officeDocument/2006/relationships/image" Target="../media/image20.svg"/><Relationship Id="rId12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8.svg"/><Relationship Id="rId5" Type="http://schemas.openxmlformats.org/officeDocument/2006/relationships/image" Target="../media/image14.svg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26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svg"/><Relationship Id="rId7" Type="http://schemas.openxmlformats.org/officeDocument/2006/relationships/image" Target="../media/image2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8.svg"/><Relationship Id="rId5" Type="http://schemas.openxmlformats.org/officeDocument/2006/relationships/image" Target="../media/image14.svg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26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svg"/><Relationship Id="rId7" Type="http://schemas.openxmlformats.org/officeDocument/2006/relationships/image" Target="../media/image2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8.svg"/><Relationship Id="rId5" Type="http://schemas.openxmlformats.org/officeDocument/2006/relationships/image" Target="../media/image14.svg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26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6.svg"/><Relationship Id="rId5" Type="http://schemas.openxmlformats.org/officeDocument/2006/relationships/image" Target="../media/image10.sv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20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svg"/><Relationship Id="rId7" Type="http://schemas.openxmlformats.org/officeDocument/2006/relationships/image" Target="../media/image2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8.svg"/><Relationship Id="rId5" Type="http://schemas.openxmlformats.org/officeDocument/2006/relationships/image" Target="../media/image14.svg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26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12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6.svg"/><Relationship Id="rId5" Type="http://schemas.openxmlformats.org/officeDocument/2006/relationships/image" Target="../media/image10.sv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4.svg"/><Relationship Id="rId7" Type="http://schemas.openxmlformats.org/officeDocument/2006/relationships/image" Target="../media/image24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6.svg"/><Relationship Id="rId4" Type="http://schemas.openxmlformats.org/officeDocument/2006/relationships/image" Target="../media/image8.png"/><Relationship Id="rId9" Type="http://schemas.openxmlformats.org/officeDocument/2006/relationships/image" Target="../media/image28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12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6.svg"/><Relationship Id="rId5" Type="http://schemas.openxmlformats.org/officeDocument/2006/relationships/image" Target="../media/image10.sv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20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12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6.svg"/><Relationship Id="rId5" Type="http://schemas.openxmlformats.org/officeDocument/2006/relationships/image" Target="../media/image10.sv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20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4.svg"/><Relationship Id="rId3" Type="http://schemas.openxmlformats.org/officeDocument/2006/relationships/image" Target="../media/image43.svg"/><Relationship Id="rId7" Type="http://schemas.openxmlformats.org/officeDocument/2006/relationships/image" Target="../media/image10.svg"/><Relationship Id="rId12" Type="http://schemas.openxmlformats.org/officeDocument/2006/relationships/image" Target="../media/image1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0.svg"/><Relationship Id="rId5" Type="http://schemas.openxmlformats.org/officeDocument/2006/relationships/image" Target="../media/image8.svg"/><Relationship Id="rId15" Type="http://schemas.openxmlformats.org/officeDocument/2006/relationships/image" Target="../media/image28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14.svg"/><Relationship Id="rId1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4.svg"/><Relationship Id="rId18" Type="http://schemas.openxmlformats.org/officeDocument/2006/relationships/image" Target="../media/image10.png"/><Relationship Id="rId26" Type="http://schemas.openxmlformats.org/officeDocument/2006/relationships/image" Target="../media/image14.png"/><Relationship Id="rId3" Type="http://schemas.openxmlformats.org/officeDocument/2006/relationships/image" Target="../media/image2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7.png"/><Relationship Id="rId17" Type="http://schemas.openxmlformats.org/officeDocument/2006/relationships/image" Target="../media/image18.svg"/><Relationship Id="rId25" Type="http://schemas.openxmlformats.org/officeDocument/2006/relationships/image" Target="../media/image26.svg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12.svg"/><Relationship Id="rId24" Type="http://schemas.openxmlformats.org/officeDocument/2006/relationships/image" Target="../media/image13.pn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23" Type="http://schemas.openxmlformats.org/officeDocument/2006/relationships/image" Target="../media/image24.svg"/><Relationship Id="rId10" Type="http://schemas.openxmlformats.org/officeDocument/2006/relationships/image" Target="../media/image6.png"/><Relationship Id="rId19" Type="http://schemas.openxmlformats.org/officeDocument/2006/relationships/image" Target="../media/image20.svg"/><Relationship Id="rId4" Type="http://schemas.openxmlformats.org/officeDocument/2006/relationships/image" Target="../media/image2.png"/><Relationship Id="rId9" Type="http://schemas.openxmlformats.org/officeDocument/2006/relationships/image" Target="../media/image10.svg"/><Relationship Id="rId14" Type="http://schemas.openxmlformats.org/officeDocument/2006/relationships/image" Target="../media/image8.png"/><Relationship Id="rId22" Type="http://schemas.openxmlformats.org/officeDocument/2006/relationships/image" Target="../media/image12.png"/><Relationship Id="rId27" Type="http://schemas.openxmlformats.org/officeDocument/2006/relationships/image" Target="../media/image2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0.sv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12" Type="http://schemas.openxmlformats.org/officeDocument/2006/relationships/image" Target="../media/image10.png"/><Relationship Id="rId17" Type="http://schemas.openxmlformats.org/officeDocument/2006/relationships/image" Target="../media/image28.sv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6.svg"/><Relationship Id="rId5" Type="http://schemas.openxmlformats.org/officeDocument/2006/relationships/image" Target="../media/image8.svg"/><Relationship Id="rId15" Type="http://schemas.openxmlformats.org/officeDocument/2006/relationships/image" Target="../media/image24.sv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14.sv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4.sv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12" Type="http://schemas.openxmlformats.org/officeDocument/2006/relationships/image" Target="../media/image12.png"/><Relationship Id="rId17" Type="http://schemas.openxmlformats.org/officeDocument/2006/relationships/image" Target="../media/image8.svg"/><Relationship Id="rId2" Type="http://schemas.openxmlformats.org/officeDocument/2006/relationships/image" Target="../media/image1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0.svg"/><Relationship Id="rId5" Type="http://schemas.openxmlformats.org/officeDocument/2006/relationships/image" Target="../media/image10.svg"/><Relationship Id="rId15" Type="http://schemas.openxmlformats.org/officeDocument/2006/relationships/image" Target="../media/image28.sv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16.sv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26.svg"/><Relationship Id="rId5" Type="http://schemas.openxmlformats.org/officeDocument/2006/relationships/image" Target="../media/image10.sv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svg"/><Relationship Id="rId7" Type="http://schemas.openxmlformats.org/officeDocument/2006/relationships/image" Target="../media/image20.svg"/><Relationship Id="rId12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8.svg"/><Relationship Id="rId5" Type="http://schemas.openxmlformats.org/officeDocument/2006/relationships/image" Target="../media/image14.svg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2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svg"/><Relationship Id="rId7" Type="http://schemas.openxmlformats.org/officeDocument/2006/relationships/image" Target="../media/image20.svg"/><Relationship Id="rId12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8.svg"/><Relationship Id="rId5" Type="http://schemas.openxmlformats.org/officeDocument/2006/relationships/image" Target="../media/image14.svg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2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svg"/><Relationship Id="rId7" Type="http://schemas.openxmlformats.org/officeDocument/2006/relationships/image" Target="../media/image20.svg"/><Relationship Id="rId12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8.svg"/><Relationship Id="rId5" Type="http://schemas.openxmlformats.org/officeDocument/2006/relationships/image" Target="../media/image14.svg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2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svg"/><Relationship Id="rId7" Type="http://schemas.openxmlformats.org/officeDocument/2006/relationships/image" Target="../media/image20.svg"/><Relationship Id="rId12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8.svg"/><Relationship Id="rId5" Type="http://schemas.openxmlformats.org/officeDocument/2006/relationships/image" Target="../media/image14.svg"/><Relationship Id="rId10" Type="http://schemas.openxmlformats.org/officeDocument/2006/relationships/image" Target="../media/image4.png"/><Relationship Id="rId4" Type="http://schemas.openxmlformats.org/officeDocument/2006/relationships/image" Target="../media/image7.png"/><Relationship Id="rId9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988408" y="7797155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695557" y="9062534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236705" y="6409875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415199" y="8302041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694898" y="-80625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8955411" y="885521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80"/>
                </a:lnTo>
                <a:lnTo>
                  <a:pt x="0" y="286358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4747568">
            <a:off x="-1827389" y="3556629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16229742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2911539" y="8918063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xmlns="" r:embed="rId2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 rot="-5282649">
            <a:off x="16204790" y="6806307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4"/>
                </a:lnTo>
                <a:lnTo>
                  <a:pt x="0" y="1154444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xmlns="" r:embed="rId2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xmlns="" r:embed="rId2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3619081" y="6588712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6900034" y="3672824"/>
            <a:ext cx="3710705" cy="3710705"/>
          </a:xfrm>
          <a:custGeom>
            <a:avLst/>
            <a:gdLst/>
            <a:ahLst/>
            <a:cxnLst/>
            <a:rect l="l" t="t" r="r" b="b"/>
            <a:pathLst>
              <a:path w="3710705" h="3710705">
                <a:moveTo>
                  <a:pt x="0" y="0"/>
                </a:moveTo>
                <a:lnTo>
                  <a:pt x="3710705" y="0"/>
                </a:lnTo>
                <a:lnTo>
                  <a:pt x="3710705" y="3710705"/>
                </a:lnTo>
                <a:lnTo>
                  <a:pt x="0" y="3710705"/>
                </a:lnTo>
                <a:lnTo>
                  <a:pt x="0" y="0"/>
                </a:lnTo>
                <a:close/>
              </a:path>
            </a:pathLst>
          </a:custGeom>
          <a:blipFill>
            <a:blip r:embed="rId30"/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2911539" y="2034408"/>
            <a:ext cx="12357997" cy="3165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030"/>
              </a:lnSpc>
            </a:pPr>
            <a:r>
              <a:rPr lang="en-US" sz="12798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Loan Default</a:t>
            </a:r>
          </a:p>
          <a:p>
            <a:pPr algn="ctr">
              <a:lnSpc>
                <a:spcPts val="12030"/>
              </a:lnSpc>
            </a:pPr>
            <a:r>
              <a:rPr lang="en-US" sz="12798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Risk Analysis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4846061" y="6600874"/>
            <a:ext cx="8459795" cy="578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b="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(Dataset : </a:t>
            </a:r>
            <a:r>
              <a:rPr lang="en-US" sz="4381" b="1" u="sng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  <a:hlinkClick r:id="rId31" tooltip="https://www.kaggle.com/code/atulcds2024/loan-dataset/input"/>
              </a:rPr>
              <a:t>Loan Dataset</a:t>
            </a:r>
            <a:r>
              <a:rPr lang="en-US" sz="4381" b="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)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4875221" y="7722142"/>
            <a:ext cx="8459795" cy="529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81"/>
              </a:lnSpc>
            </a:pPr>
            <a:r>
              <a:rPr lang="en-US" sz="3981" b="1" spc="-7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(Last updated : 13-July-2025)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167281" y="-1268084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>
            <a:off x="5003948" y="9232705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80"/>
                </a:lnTo>
                <a:lnTo>
                  <a:pt x="0" y="28635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5253659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rot="-5282649">
            <a:off x="16279396" y="34326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8" y="0"/>
                </a:lnTo>
                <a:lnTo>
                  <a:pt x="4017208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15233254" y="8477715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7" name="Group 7"/>
          <p:cNvGrpSpPr/>
          <p:nvPr/>
        </p:nvGrpSpPr>
        <p:grpSpPr>
          <a:xfrm>
            <a:off x="12459691" y="2632300"/>
            <a:ext cx="5074720" cy="6113191"/>
            <a:chOff x="0" y="0"/>
            <a:chExt cx="1698804" cy="204644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698804" cy="2046441"/>
            </a:xfrm>
            <a:custGeom>
              <a:avLst/>
              <a:gdLst/>
              <a:ahLst/>
              <a:cxnLst/>
              <a:rect l="l" t="t" r="r" b="b"/>
              <a:pathLst>
                <a:path w="1698804" h="2046441">
                  <a:moveTo>
                    <a:pt x="22884" y="0"/>
                  </a:moveTo>
                  <a:lnTo>
                    <a:pt x="1675920" y="0"/>
                  </a:lnTo>
                  <a:cubicBezTo>
                    <a:pt x="1681990" y="0"/>
                    <a:pt x="1687810" y="2411"/>
                    <a:pt x="1692102" y="6703"/>
                  </a:cubicBezTo>
                  <a:cubicBezTo>
                    <a:pt x="1696393" y="10994"/>
                    <a:pt x="1698804" y="16815"/>
                    <a:pt x="1698804" y="22884"/>
                  </a:cubicBezTo>
                  <a:lnTo>
                    <a:pt x="1698804" y="2023557"/>
                  </a:lnTo>
                  <a:cubicBezTo>
                    <a:pt x="1698804" y="2029626"/>
                    <a:pt x="1696393" y="2035447"/>
                    <a:pt x="1692102" y="2039738"/>
                  </a:cubicBezTo>
                  <a:cubicBezTo>
                    <a:pt x="1687810" y="2044030"/>
                    <a:pt x="1681990" y="2046441"/>
                    <a:pt x="1675920" y="2046441"/>
                  </a:cubicBezTo>
                  <a:lnTo>
                    <a:pt x="22884" y="2046441"/>
                  </a:lnTo>
                  <a:cubicBezTo>
                    <a:pt x="16815" y="2046441"/>
                    <a:pt x="10994" y="2044030"/>
                    <a:pt x="6703" y="2039738"/>
                  </a:cubicBezTo>
                  <a:cubicBezTo>
                    <a:pt x="2411" y="2035447"/>
                    <a:pt x="0" y="2029626"/>
                    <a:pt x="0" y="2023557"/>
                  </a:cubicBezTo>
                  <a:lnTo>
                    <a:pt x="0" y="22884"/>
                  </a:lnTo>
                  <a:cubicBezTo>
                    <a:pt x="0" y="16815"/>
                    <a:pt x="2411" y="10994"/>
                    <a:pt x="6703" y="6703"/>
                  </a:cubicBezTo>
                  <a:cubicBezTo>
                    <a:pt x="10994" y="2411"/>
                    <a:pt x="16815" y="0"/>
                    <a:pt x="2288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85725"/>
              <a:ext cx="1698804" cy="19607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361681" y="2632300"/>
            <a:ext cx="10821785" cy="6113191"/>
          </a:xfrm>
          <a:custGeom>
            <a:avLst/>
            <a:gdLst/>
            <a:ahLst/>
            <a:cxnLst/>
            <a:rect l="l" t="t" r="r" b="b"/>
            <a:pathLst>
              <a:path w="10821785" h="6113191">
                <a:moveTo>
                  <a:pt x="0" y="0"/>
                </a:moveTo>
                <a:lnTo>
                  <a:pt x="10821785" y="0"/>
                </a:lnTo>
                <a:lnTo>
                  <a:pt x="10821785" y="6113191"/>
                </a:lnTo>
                <a:lnTo>
                  <a:pt x="0" y="611319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493812" y="1419534"/>
            <a:ext cx="12039056" cy="725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32"/>
              </a:lnSpc>
            </a:pPr>
            <a:r>
              <a:rPr lang="en-US" sz="56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Home Ownership vs Loan Status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594993" y="2788341"/>
            <a:ext cx="4664307" cy="5689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8"/>
              </a:lnSpc>
            </a:pPr>
            <a:r>
              <a:rPr lang="en-US" sz="3377" b="1" u="sng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Insight:</a:t>
            </a:r>
          </a:p>
          <a:p>
            <a:pPr algn="l">
              <a:lnSpc>
                <a:spcPts val="3478"/>
              </a:lnSpc>
            </a:pPr>
            <a:endParaRPr lang="en-US" sz="3377" b="1" u="sng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663334" lvl="1" indent="-331667" algn="l">
              <a:lnSpc>
                <a:spcPts val="3164"/>
              </a:lnSpc>
              <a:buFont typeface="Arial"/>
              <a:buChar char="•"/>
            </a:pPr>
            <a:r>
              <a:rPr lang="en-US" sz="307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Own &amp; Mortgage holders show the lowest default rates — stable living situations help repayment.</a:t>
            </a:r>
          </a:p>
          <a:p>
            <a:pPr algn="l">
              <a:lnSpc>
                <a:spcPts val="3164"/>
              </a:lnSpc>
            </a:pPr>
            <a:endParaRPr lang="en-US" sz="3072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663334" lvl="1" indent="-331667" algn="l">
              <a:lnSpc>
                <a:spcPts val="3164"/>
              </a:lnSpc>
              <a:buFont typeface="Arial"/>
              <a:buChar char="•"/>
            </a:pPr>
            <a:r>
              <a:rPr lang="en-US" sz="307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Renters &amp; Others face higher risk — financial uncertainty may impact loan reliability.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167281" y="-1268084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>
            <a:off x="5003948" y="9232705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80"/>
                </a:lnTo>
                <a:lnTo>
                  <a:pt x="0" y="28635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5253659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rot="-5282649">
            <a:off x="16279396" y="34326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8" y="0"/>
                </a:lnTo>
                <a:lnTo>
                  <a:pt x="4017208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15233254" y="8477715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7" name="Group 7"/>
          <p:cNvGrpSpPr/>
          <p:nvPr/>
        </p:nvGrpSpPr>
        <p:grpSpPr>
          <a:xfrm>
            <a:off x="12459691" y="2632300"/>
            <a:ext cx="5074720" cy="6113191"/>
            <a:chOff x="0" y="0"/>
            <a:chExt cx="1698804" cy="204644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698804" cy="2046441"/>
            </a:xfrm>
            <a:custGeom>
              <a:avLst/>
              <a:gdLst/>
              <a:ahLst/>
              <a:cxnLst/>
              <a:rect l="l" t="t" r="r" b="b"/>
              <a:pathLst>
                <a:path w="1698804" h="2046441">
                  <a:moveTo>
                    <a:pt x="22884" y="0"/>
                  </a:moveTo>
                  <a:lnTo>
                    <a:pt x="1675920" y="0"/>
                  </a:lnTo>
                  <a:cubicBezTo>
                    <a:pt x="1681990" y="0"/>
                    <a:pt x="1687810" y="2411"/>
                    <a:pt x="1692102" y="6703"/>
                  </a:cubicBezTo>
                  <a:cubicBezTo>
                    <a:pt x="1696393" y="10994"/>
                    <a:pt x="1698804" y="16815"/>
                    <a:pt x="1698804" y="22884"/>
                  </a:cubicBezTo>
                  <a:lnTo>
                    <a:pt x="1698804" y="2023557"/>
                  </a:lnTo>
                  <a:cubicBezTo>
                    <a:pt x="1698804" y="2029626"/>
                    <a:pt x="1696393" y="2035447"/>
                    <a:pt x="1692102" y="2039738"/>
                  </a:cubicBezTo>
                  <a:cubicBezTo>
                    <a:pt x="1687810" y="2044030"/>
                    <a:pt x="1681990" y="2046441"/>
                    <a:pt x="1675920" y="2046441"/>
                  </a:cubicBezTo>
                  <a:lnTo>
                    <a:pt x="22884" y="2046441"/>
                  </a:lnTo>
                  <a:cubicBezTo>
                    <a:pt x="16815" y="2046441"/>
                    <a:pt x="10994" y="2044030"/>
                    <a:pt x="6703" y="2039738"/>
                  </a:cubicBezTo>
                  <a:cubicBezTo>
                    <a:pt x="2411" y="2035447"/>
                    <a:pt x="0" y="2029626"/>
                    <a:pt x="0" y="2023557"/>
                  </a:cubicBezTo>
                  <a:lnTo>
                    <a:pt x="0" y="22884"/>
                  </a:lnTo>
                  <a:cubicBezTo>
                    <a:pt x="0" y="16815"/>
                    <a:pt x="2411" y="10994"/>
                    <a:pt x="6703" y="6703"/>
                  </a:cubicBezTo>
                  <a:cubicBezTo>
                    <a:pt x="10994" y="2411"/>
                    <a:pt x="16815" y="0"/>
                    <a:pt x="2288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85725"/>
              <a:ext cx="1698804" cy="19607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585237" y="2758586"/>
            <a:ext cx="10598230" cy="5986905"/>
          </a:xfrm>
          <a:custGeom>
            <a:avLst/>
            <a:gdLst/>
            <a:ahLst/>
            <a:cxnLst/>
            <a:rect l="l" t="t" r="r" b="b"/>
            <a:pathLst>
              <a:path w="10598230" h="5986905">
                <a:moveTo>
                  <a:pt x="0" y="0"/>
                </a:moveTo>
                <a:lnTo>
                  <a:pt x="10598229" y="0"/>
                </a:lnTo>
                <a:lnTo>
                  <a:pt x="10598229" y="5986905"/>
                </a:lnTo>
                <a:lnTo>
                  <a:pt x="0" y="598690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436123" y="1419534"/>
            <a:ext cx="11797131" cy="725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32"/>
              </a:lnSpc>
            </a:pPr>
            <a:r>
              <a:rPr lang="en-US" sz="56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Term Years Group vs Loan Status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731409" y="3078198"/>
            <a:ext cx="4527891" cy="4717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81"/>
              </a:lnSpc>
            </a:pPr>
            <a:r>
              <a:rPr lang="en-US" sz="3477" b="1" u="sng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Insight:</a:t>
            </a:r>
          </a:p>
          <a:p>
            <a:pPr algn="l">
              <a:lnSpc>
                <a:spcPts val="3581"/>
              </a:lnSpc>
            </a:pPr>
            <a:endParaRPr lang="en-US" sz="3477" b="1" u="sng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640703" lvl="1" indent="-320352" algn="l">
              <a:lnSpc>
                <a:spcPts val="3056"/>
              </a:lnSpc>
              <a:buFont typeface="Arial"/>
              <a:buChar char="•"/>
            </a:pPr>
            <a:r>
              <a:rPr lang="en-US" sz="29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4–6 year loans have the lowest default rate — repayment feels more balanced.</a:t>
            </a:r>
          </a:p>
          <a:p>
            <a:pPr algn="l">
              <a:lnSpc>
                <a:spcPts val="3056"/>
              </a:lnSpc>
            </a:pPr>
            <a:endParaRPr lang="en-US" sz="2967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640703" lvl="1" indent="-320352" algn="l">
              <a:lnSpc>
                <a:spcPts val="3056"/>
              </a:lnSpc>
              <a:spcBef>
                <a:spcPct val="0"/>
              </a:spcBef>
              <a:buFont typeface="Arial"/>
              <a:buChar char="•"/>
            </a:pPr>
            <a:r>
              <a:rPr lang="en-US" sz="29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Short (1–3 yrs) and long (7–10 yrs) terms show higher defaults — either too rushed or stretched too long.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167281" y="-1268084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>
            <a:off x="5003948" y="9232705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80"/>
                </a:lnTo>
                <a:lnTo>
                  <a:pt x="0" y="28635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5253659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rot="-5282649">
            <a:off x="16279396" y="34326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8" y="0"/>
                </a:lnTo>
                <a:lnTo>
                  <a:pt x="4017208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15233254" y="8477715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7" name="Group 7"/>
          <p:cNvGrpSpPr/>
          <p:nvPr/>
        </p:nvGrpSpPr>
        <p:grpSpPr>
          <a:xfrm>
            <a:off x="12459691" y="2632300"/>
            <a:ext cx="5074720" cy="6113191"/>
            <a:chOff x="0" y="0"/>
            <a:chExt cx="1698804" cy="204644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698804" cy="2046441"/>
            </a:xfrm>
            <a:custGeom>
              <a:avLst/>
              <a:gdLst/>
              <a:ahLst/>
              <a:cxnLst/>
              <a:rect l="l" t="t" r="r" b="b"/>
              <a:pathLst>
                <a:path w="1698804" h="2046441">
                  <a:moveTo>
                    <a:pt x="22884" y="0"/>
                  </a:moveTo>
                  <a:lnTo>
                    <a:pt x="1675920" y="0"/>
                  </a:lnTo>
                  <a:cubicBezTo>
                    <a:pt x="1681990" y="0"/>
                    <a:pt x="1687810" y="2411"/>
                    <a:pt x="1692102" y="6703"/>
                  </a:cubicBezTo>
                  <a:cubicBezTo>
                    <a:pt x="1696393" y="10994"/>
                    <a:pt x="1698804" y="16815"/>
                    <a:pt x="1698804" y="22884"/>
                  </a:cubicBezTo>
                  <a:lnTo>
                    <a:pt x="1698804" y="2023557"/>
                  </a:lnTo>
                  <a:cubicBezTo>
                    <a:pt x="1698804" y="2029626"/>
                    <a:pt x="1696393" y="2035447"/>
                    <a:pt x="1692102" y="2039738"/>
                  </a:cubicBezTo>
                  <a:cubicBezTo>
                    <a:pt x="1687810" y="2044030"/>
                    <a:pt x="1681990" y="2046441"/>
                    <a:pt x="1675920" y="2046441"/>
                  </a:cubicBezTo>
                  <a:lnTo>
                    <a:pt x="22884" y="2046441"/>
                  </a:lnTo>
                  <a:cubicBezTo>
                    <a:pt x="16815" y="2046441"/>
                    <a:pt x="10994" y="2044030"/>
                    <a:pt x="6703" y="2039738"/>
                  </a:cubicBezTo>
                  <a:cubicBezTo>
                    <a:pt x="2411" y="2035447"/>
                    <a:pt x="0" y="2029626"/>
                    <a:pt x="0" y="2023557"/>
                  </a:cubicBezTo>
                  <a:lnTo>
                    <a:pt x="0" y="22884"/>
                  </a:lnTo>
                  <a:cubicBezTo>
                    <a:pt x="0" y="16815"/>
                    <a:pt x="2411" y="10994"/>
                    <a:pt x="6703" y="6703"/>
                  </a:cubicBezTo>
                  <a:cubicBezTo>
                    <a:pt x="10994" y="2411"/>
                    <a:pt x="16815" y="0"/>
                    <a:pt x="2288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85725"/>
              <a:ext cx="1698804" cy="19607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570599" y="2826674"/>
            <a:ext cx="11612867" cy="5724443"/>
          </a:xfrm>
          <a:custGeom>
            <a:avLst/>
            <a:gdLst/>
            <a:ahLst/>
            <a:cxnLst/>
            <a:rect l="l" t="t" r="r" b="b"/>
            <a:pathLst>
              <a:path w="11612867" h="5724443">
                <a:moveTo>
                  <a:pt x="0" y="0"/>
                </a:moveTo>
                <a:lnTo>
                  <a:pt x="11612867" y="0"/>
                </a:lnTo>
                <a:lnTo>
                  <a:pt x="11612867" y="5724443"/>
                </a:lnTo>
                <a:lnTo>
                  <a:pt x="0" y="572444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378434" y="1419534"/>
            <a:ext cx="12846708" cy="725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32"/>
              </a:lnSpc>
            </a:pPr>
            <a:r>
              <a:rPr lang="en-US" sz="56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Interest Rate Group vs Loan Status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594993" y="2883824"/>
            <a:ext cx="4527891" cy="5330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81"/>
              </a:lnSpc>
            </a:pPr>
            <a:r>
              <a:rPr lang="en-US" sz="3477" b="1" u="sng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Insight:</a:t>
            </a:r>
          </a:p>
          <a:p>
            <a:pPr algn="l">
              <a:lnSpc>
                <a:spcPts val="3581"/>
              </a:lnSpc>
            </a:pPr>
            <a:endParaRPr lang="en-US" sz="3477" b="1" u="sng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662293" lvl="1" indent="-331146" algn="l">
              <a:lnSpc>
                <a:spcPts val="3159"/>
              </a:lnSpc>
              <a:buFont typeface="Arial"/>
              <a:buChar char="•"/>
            </a:pPr>
            <a:r>
              <a:rPr lang="en-US" sz="30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Borrowers with Very High interest rates are most likely to default.</a:t>
            </a:r>
          </a:p>
          <a:p>
            <a:pPr algn="l">
              <a:lnSpc>
                <a:spcPts val="3159"/>
              </a:lnSpc>
            </a:pPr>
            <a:endParaRPr lang="en-US" sz="3067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662293" lvl="1" indent="-331146" algn="l">
              <a:lnSpc>
                <a:spcPts val="3159"/>
              </a:lnSpc>
              <a:buFont typeface="Arial"/>
              <a:buChar char="•"/>
            </a:pPr>
            <a:r>
              <a:rPr lang="en-US" sz="30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Suggests that higher rates may burden borrowers, especially those already flagged as risky</a:t>
            </a:r>
          </a:p>
          <a:p>
            <a:pPr algn="l">
              <a:lnSpc>
                <a:spcPts val="3370"/>
              </a:lnSpc>
              <a:spcBef>
                <a:spcPct val="0"/>
              </a:spcBef>
            </a:pPr>
            <a:endParaRPr lang="en-US" sz="3067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167281" y="-1268084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>
            <a:off x="5003948" y="9232705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80"/>
                </a:lnTo>
                <a:lnTo>
                  <a:pt x="0" y="28635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5253659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rot="-5282649">
            <a:off x="16279396" y="34326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8" y="0"/>
                </a:lnTo>
                <a:lnTo>
                  <a:pt x="4017208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15233254" y="8477715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7" name="Group 7"/>
          <p:cNvGrpSpPr/>
          <p:nvPr/>
        </p:nvGrpSpPr>
        <p:grpSpPr>
          <a:xfrm>
            <a:off x="12459691" y="2632300"/>
            <a:ext cx="5074720" cy="6113191"/>
            <a:chOff x="0" y="0"/>
            <a:chExt cx="1698804" cy="204644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698804" cy="2046441"/>
            </a:xfrm>
            <a:custGeom>
              <a:avLst/>
              <a:gdLst/>
              <a:ahLst/>
              <a:cxnLst/>
              <a:rect l="l" t="t" r="r" b="b"/>
              <a:pathLst>
                <a:path w="1698804" h="2046441">
                  <a:moveTo>
                    <a:pt x="22884" y="0"/>
                  </a:moveTo>
                  <a:lnTo>
                    <a:pt x="1675920" y="0"/>
                  </a:lnTo>
                  <a:cubicBezTo>
                    <a:pt x="1681990" y="0"/>
                    <a:pt x="1687810" y="2411"/>
                    <a:pt x="1692102" y="6703"/>
                  </a:cubicBezTo>
                  <a:cubicBezTo>
                    <a:pt x="1696393" y="10994"/>
                    <a:pt x="1698804" y="16815"/>
                    <a:pt x="1698804" y="22884"/>
                  </a:cubicBezTo>
                  <a:lnTo>
                    <a:pt x="1698804" y="2023557"/>
                  </a:lnTo>
                  <a:cubicBezTo>
                    <a:pt x="1698804" y="2029626"/>
                    <a:pt x="1696393" y="2035447"/>
                    <a:pt x="1692102" y="2039738"/>
                  </a:cubicBezTo>
                  <a:cubicBezTo>
                    <a:pt x="1687810" y="2044030"/>
                    <a:pt x="1681990" y="2046441"/>
                    <a:pt x="1675920" y="2046441"/>
                  </a:cubicBezTo>
                  <a:lnTo>
                    <a:pt x="22884" y="2046441"/>
                  </a:lnTo>
                  <a:cubicBezTo>
                    <a:pt x="16815" y="2046441"/>
                    <a:pt x="10994" y="2044030"/>
                    <a:pt x="6703" y="2039738"/>
                  </a:cubicBezTo>
                  <a:cubicBezTo>
                    <a:pt x="2411" y="2035447"/>
                    <a:pt x="0" y="2029626"/>
                    <a:pt x="0" y="2023557"/>
                  </a:cubicBezTo>
                  <a:lnTo>
                    <a:pt x="0" y="22884"/>
                  </a:lnTo>
                  <a:cubicBezTo>
                    <a:pt x="0" y="16815"/>
                    <a:pt x="2411" y="10994"/>
                    <a:pt x="6703" y="6703"/>
                  </a:cubicBezTo>
                  <a:cubicBezTo>
                    <a:pt x="10994" y="2411"/>
                    <a:pt x="16815" y="0"/>
                    <a:pt x="2288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85725"/>
              <a:ext cx="1698804" cy="19607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595577" y="2748810"/>
            <a:ext cx="10587889" cy="5996681"/>
          </a:xfrm>
          <a:custGeom>
            <a:avLst/>
            <a:gdLst/>
            <a:ahLst/>
            <a:cxnLst/>
            <a:rect l="l" t="t" r="r" b="b"/>
            <a:pathLst>
              <a:path w="10587889" h="5996681">
                <a:moveTo>
                  <a:pt x="0" y="0"/>
                </a:moveTo>
                <a:lnTo>
                  <a:pt x="10587889" y="0"/>
                </a:lnTo>
                <a:lnTo>
                  <a:pt x="10587889" y="5996681"/>
                </a:lnTo>
                <a:lnTo>
                  <a:pt x="0" y="599668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759260" y="1420974"/>
            <a:ext cx="12006308" cy="725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32"/>
              </a:lnSpc>
            </a:pPr>
            <a:r>
              <a:rPr lang="en-US" sz="56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Employment Group vs Loan Status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459691" y="2805960"/>
            <a:ext cx="4799609" cy="5439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3277" b="1" u="sng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Insight:</a:t>
            </a:r>
          </a:p>
          <a:p>
            <a:pPr algn="l">
              <a:lnSpc>
                <a:spcPts val="3375"/>
              </a:lnSpc>
            </a:pPr>
            <a:endParaRPr lang="en-US" sz="3277" b="1" u="sng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641744" lvl="1" indent="-320872" algn="l">
              <a:lnSpc>
                <a:spcPts val="3061"/>
              </a:lnSpc>
              <a:buFont typeface="Arial"/>
              <a:buChar char="•"/>
            </a:pPr>
            <a:r>
              <a:rPr lang="en-US" sz="297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Default rate decrease as job duration increases — people with longer work history repay more reliably.</a:t>
            </a:r>
          </a:p>
          <a:p>
            <a:pPr algn="l">
              <a:lnSpc>
                <a:spcPts val="3061"/>
              </a:lnSpc>
            </a:pPr>
            <a:endParaRPr lang="en-US" sz="2972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641744" lvl="1" indent="-320872" algn="l">
              <a:lnSpc>
                <a:spcPts val="3061"/>
              </a:lnSpc>
              <a:spcBef>
                <a:spcPct val="0"/>
              </a:spcBef>
              <a:buFont typeface="Arial"/>
              <a:buChar char="•"/>
            </a:pPr>
            <a:r>
              <a:rPr lang="en-US" sz="297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Shortest employment group (&lt;1 year) shows highest risk — stability matters in financial commitments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167281" y="-1268084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>
            <a:off x="5003948" y="9232705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80"/>
                </a:lnTo>
                <a:lnTo>
                  <a:pt x="0" y="28635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5253659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rot="-5282649">
            <a:off x="16279396" y="34326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8" y="0"/>
                </a:lnTo>
                <a:lnTo>
                  <a:pt x="4017208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15233254" y="8477715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7" name="Group 7"/>
          <p:cNvGrpSpPr/>
          <p:nvPr/>
        </p:nvGrpSpPr>
        <p:grpSpPr>
          <a:xfrm>
            <a:off x="12459691" y="2632300"/>
            <a:ext cx="5074720" cy="6113191"/>
            <a:chOff x="0" y="0"/>
            <a:chExt cx="1698804" cy="204644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698804" cy="2046441"/>
            </a:xfrm>
            <a:custGeom>
              <a:avLst/>
              <a:gdLst/>
              <a:ahLst/>
              <a:cxnLst/>
              <a:rect l="l" t="t" r="r" b="b"/>
              <a:pathLst>
                <a:path w="1698804" h="2046441">
                  <a:moveTo>
                    <a:pt x="22884" y="0"/>
                  </a:moveTo>
                  <a:lnTo>
                    <a:pt x="1675920" y="0"/>
                  </a:lnTo>
                  <a:cubicBezTo>
                    <a:pt x="1681990" y="0"/>
                    <a:pt x="1687810" y="2411"/>
                    <a:pt x="1692102" y="6703"/>
                  </a:cubicBezTo>
                  <a:cubicBezTo>
                    <a:pt x="1696393" y="10994"/>
                    <a:pt x="1698804" y="16815"/>
                    <a:pt x="1698804" y="22884"/>
                  </a:cubicBezTo>
                  <a:lnTo>
                    <a:pt x="1698804" y="2023557"/>
                  </a:lnTo>
                  <a:cubicBezTo>
                    <a:pt x="1698804" y="2029626"/>
                    <a:pt x="1696393" y="2035447"/>
                    <a:pt x="1692102" y="2039738"/>
                  </a:cubicBezTo>
                  <a:cubicBezTo>
                    <a:pt x="1687810" y="2044030"/>
                    <a:pt x="1681990" y="2046441"/>
                    <a:pt x="1675920" y="2046441"/>
                  </a:cubicBezTo>
                  <a:lnTo>
                    <a:pt x="22884" y="2046441"/>
                  </a:lnTo>
                  <a:cubicBezTo>
                    <a:pt x="16815" y="2046441"/>
                    <a:pt x="10994" y="2044030"/>
                    <a:pt x="6703" y="2039738"/>
                  </a:cubicBezTo>
                  <a:cubicBezTo>
                    <a:pt x="2411" y="2035447"/>
                    <a:pt x="0" y="2029626"/>
                    <a:pt x="0" y="2023557"/>
                  </a:cubicBezTo>
                  <a:lnTo>
                    <a:pt x="0" y="22884"/>
                  </a:lnTo>
                  <a:cubicBezTo>
                    <a:pt x="0" y="16815"/>
                    <a:pt x="2411" y="10994"/>
                    <a:pt x="6703" y="6703"/>
                  </a:cubicBezTo>
                  <a:cubicBezTo>
                    <a:pt x="10994" y="2411"/>
                    <a:pt x="16815" y="0"/>
                    <a:pt x="2288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85725"/>
              <a:ext cx="1698804" cy="19607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595577" y="2690555"/>
            <a:ext cx="10587889" cy="5996681"/>
          </a:xfrm>
          <a:custGeom>
            <a:avLst/>
            <a:gdLst/>
            <a:ahLst/>
            <a:cxnLst/>
            <a:rect l="l" t="t" r="r" b="b"/>
            <a:pathLst>
              <a:path w="10587889" h="5996681">
                <a:moveTo>
                  <a:pt x="0" y="0"/>
                </a:moveTo>
                <a:lnTo>
                  <a:pt x="10587889" y="0"/>
                </a:lnTo>
                <a:lnTo>
                  <a:pt x="10587889" y="5996681"/>
                </a:lnTo>
                <a:lnTo>
                  <a:pt x="0" y="599668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724570" y="1419534"/>
            <a:ext cx="11808299" cy="725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32"/>
              </a:lnSpc>
            </a:pPr>
            <a:r>
              <a:rPr lang="en-US" sz="56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Loan Grade Named vs Loan Status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594993" y="2689450"/>
            <a:ext cx="4664307" cy="4581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3277" b="1" u="sng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Insight:</a:t>
            </a:r>
          </a:p>
          <a:p>
            <a:pPr algn="l">
              <a:lnSpc>
                <a:spcPts val="3375"/>
              </a:lnSpc>
            </a:pPr>
            <a:endParaRPr lang="en-US" sz="3277" b="1" u="sng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619114" lvl="1" indent="-309557" algn="l">
              <a:lnSpc>
                <a:spcPts val="2953"/>
              </a:lnSpc>
              <a:buFont typeface="Arial"/>
              <a:buChar char="•"/>
            </a:pPr>
            <a:r>
              <a:rPr lang="en-US" sz="28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Default risk rises sharply from Very Low to Critical grades — high-risk loans see over 70% defaults.</a:t>
            </a:r>
          </a:p>
          <a:p>
            <a:pPr algn="l">
              <a:lnSpc>
                <a:spcPts val="2953"/>
              </a:lnSpc>
            </a:pPr>
            <a:endParaRPr lang="en-US" sz="2867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619114" lvl="1" indent="-309557" algn="l">
              <a:lnSpc>
                <a:spcPts val="2953"/>
              </a:lnSpc>
              <a:spcBef>
                <a:spcPct val="0"/>
              </a:spcBef>
              <a:buFont typeface="Arial"/>
              <a:buChar char="•"/>
            </a:pPr>
            <a:r>
              <a:rPr lang="en-US" sz="28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Safer lending happens in Very Low and Low grades — borrowers repay reliably.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167281" y="-1268084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>
            <a:off x="1177389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5253659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rot="-5282649">
            <a:off x="16279396" y="34326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8" y="0"/>
                </a:lnTo>
                <a:lnTo>
                  <a:pt x="4017208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15233254" y="8477715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TextBox 7"/>
          <p:cNvSpPr txBox="1"/>
          <p:nvPr/>
        </p:nvSpPr>
        <p:spPr>
          <a:xfrm>
            <a:off x="5253659" y="741698"/>
            <a:ext cx="6028065" cy="688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43"/>
              </a:lnSpc>
            </a:pPr>
            <a:r>
              <a:rPr lang="en-US" sz="5303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Chi-square Test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28591" y="1487152"/>
            <a:ext cx="15830819" cy="3803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08"/>
              </a:lnSpc>
            </a:pPr>
            <a:r>
              <a:rPr lang="en-US" sz="36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🔍</a:t>
            </a:r>
            <a:r>
              <a:rPr lang="en-US" sz="36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Purpose:</a:t>
            </a:r>
          </a:p>
          <a:p>
            <a:pPr algn="just">
              <a:lnSpc>
                <a:spcPts val="3708"/>
              </a:lnSpc>
            </a:pPr>
            <a:r>
              <a:rPr lang="en-US" sz="36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To check whether two categorical variables are independent or associated.</a:t>
            </a:r>
          </a:p>
          <a:p>
            <a:pPr algn="just">
              <a:lnSpc>
                <a:spcPts val="3708"/>
              </a:lnSpc>
            </a:pPr>
            <a:r>
              <a:rPr lang="en-US" sz="3600" b="1" dirty="0" smtClean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Basic </a:t>
            </a:r>
            <a:r>
              <a:rPr lang="en-US" sz="36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Idea:</a:t>
            </a:r>
          </a:p>
          <a:p>
            <a:pPr algn="just">
              <a:lnSpc>
                <a:spcPts val="3708"/>
              </a:lnSpc>
            </a:pPr>
            <a:r>
              <a:rPr lang="en-US" sz="36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It compares the observed frequencies with the expected frequencies in a contingency table.</a:t>
            </a:r>
          </a:p>
          <a:p>
            <a:pPr marL="777240" lvl="1" indent="-388620" algn="just">
              <a:lnSpc>
                <a:spcPts val="3708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If p-value &lt; 0.05 → Reject Null Hypothesis → Relationship exists</a:t>
            </a:r>
          </a:p>
          <a:p>
            <a:pPr marL="777240" lvl="1" indent="-388620" algn="just">
              <a:lnSpc>
                <a:spcPts val="3708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If p-value ≥ 0.05 → Fail to reject Null → No relationship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77389" y="5605821"/>
            <a:ext cx="15830819" cy="3494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75"/>
              </a:lnSpc>
            </a:pPr>
            <a:r>
              <a:rPr lang="en-US" sz="3277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🔍 </a:t>
            </a:r>
            <a:r>
              <a:rPr lang="en-US" sz="3277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Purpose:</a:t>
            </a:r>
          </a:p>
          <a:p>
            <a:pPr algn="just">
              <a:lnSpc>
                <a:spcPts val="3375"/>
              </a:lnSpc>
            </a:pPr>
            <a:r>
              <a:rPr lang="en-US" sz="3277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After Chi-Square confirms the relationship, </a:t>
            </a:r>
            <a:r>
              <a:rPr lang="en-US" sz="3277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Cramér’s</a:t>
            </a:r>
            <a:r>
              <a:rPr lang="en-US" sz="3277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V tells how strong that relationship is (magnitude).</a:t>
            </a:r>
          </a:p>
          <a:p>
            <a:pPr algn="just">
              <a:lnSpc>
                <a:spcPts val="3375"/>
              </a:lnSpc>
            </a:pPr>
            <a:r>
              <a:rPr lang="en-US" sz="3277" b="1" dirty="0" smtClean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Basic </a:t>
            </a:r>
            <a:r>
              <a:rPr lang="en-US" sz="3277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Idea:</a:t>
            </a:r>
          </a:p>
          <a:p>
            <a:pPr algn="just">
              <a:lnSpc>
                <a:spcPts val="3375"/>
              </a:lnSpc>
            </a:pPr>
            <a:r>
              <a:rPr lang="en-US" sz="3277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It uses the Chi-Square statistic and adjusts it to give a value between 0 and 1.</a:t>
            </a:r>
          </a:p>
          <a:p>
            <a:pPr marL="707554" lvl="1" indent="-353777" algn="just">
              <a:lnSpc>
                <a:spcPts val="3375"/>
              </a:lnSpc>
              <a:buFont typeface="Arial"/>
              <a:buChar char="•"/>
            </a:pPr>
            <a:r>
              <a:rPr lang="en-US" sz="3277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0.00 → No association</a:t>
            </a:r>
          </a:p>
          <a:p>
            <a:pPr marL="707554" lvl="1" indent="-353777" algn="just">
              <a:lnSpc>
                <a:spcPts val="3375"/>
              </a:lnSpc>
              <a:buFont typeface="Arial"/>
              <a:buChar char="•"/>
            </a:pPr>
            <a:r>
              <a:rPr lang="en-US" sz="3277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0.01 – 0.10 → Weak association</a:t>
            </a:r>
          </a:p>
          <a:p>
            <a:pPr marL="707554" lvl="1" indent="-353777" algn="just">
              <a:lnSpc>
                <a:spcPts val="3375"/>
              </a:lnSpc>
              <a:spcBef>
                <a:spcPct val="0"/>
              </a:spcBef>
              <a:buFont typeface="Arial"/>
              <a:buChar char="•"/>
            </a:pPr>
            <a:r>
              <a:rPr lang="en-US" sz="3277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0.10 – 0.30 →  Moderate association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144000" y="7848763"/>
            <a:ext cx="6791500" cy="87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7554" lvl="1" indent="-353777" algn="just">
              <a:lnSpc>
                <a:spcPts val="3375"/>
              </a:lnSpc>
              <a:buFont typeface="Arial"/>
              <a:buChar char="•"/>
            </a:pPr>
            <a:r>
              <a:rPr lang="en-US" sz="32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0.3–0.50 → Strong association</a:t>
            </a:r>
          </a:p>
          <a:p>
            <a:pPr marL="707554" lvl="1" indent="-353777" algn="just">
              <a:lnSpc>
                <a:spcPts val="3375"/>
              </a:lnSpc>
              <a:spcBef>
                <a:spcPct val="0"/>
              </a:spcBef>
              <a:buFont typeface="Arial"/>
              <a:buChar char="•"/>
            </a:pPr>
            <a:r>
              <a:rPr lang="en-US" sz="32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&gt;0.5 → Very strong association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132388" y="5139710"/>
            <a:ext cx="6028065" cy="688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43"/>
              </a:lnSpc>
            </a:pPr>
            <a:r>
              <a:rPr lang="en-US" sz="5303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Cramer’s V Test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167281" y="-1268084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>
            <a:off x="0" y="9577872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5093873" y="-2147212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rot="-5282649">
            <a:off x="16279396" y="34326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8" y="0"/>
                </a:lnTo>
                <a:lnTo>
                  <a:pt x="4017208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15482959" y="9577872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aphicFrame>
        <p:nvGraphicFramePr>
          <p:cNvPr id="7" name="Table 7"/>
          <p:cNvGraphicFramePr>
            <a:graphicFrameLocks noGrp="1"/>
          </p:cNvGraphicFramePr>
          <p:nvPr/>
        </p:nvGraphicFramePr>
        <p:xfrm>
          <a:off x="631467" y="1475961"/>
          <a:ext cx="17152649" cy="7660676"/>
        </p:xfrm>
        <a:graphic>
          <a:graphicData uri="http://schemas.openxmlformats.org/drawingml/2006/table">
            <a:tbl>
              <a:tblPr/>
              <a:tblGrid>
                <a:gridCol w="2835000"/>
                <a:gridCol w="1919905"/>
                <a:gridCol w="12397744"/>
              </a:tblGrid>
              <a:tr h="850502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0244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53132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46798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8"/>
          <p:cNvSpPr txBox="1"/>
          <p:nvPr/>
        </p:nvSpPr>
        <p:spPr>
          <a:xfrm>
            <a:off x="2546932" y="514250"/>
            <a:ext cx="13841837" cy="675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6"/>
              </a:lnSpc>
            </a:pPr>
            <a:r>
              <a:rPr lang="en-US" sz="5203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Chi-Square Test &amp; Cramér’s V Test Results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34580" y="1814832"/>
            <a:ext cx="1724964" cy="339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51"/>
              </a:lnSpc>
              <a:spcBef>
                <a:spcPct val="0"/>
              </a:spcBef>
            </a:pPr>
            <a:r>
              <a:rPr lang="en-US" sz="24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Feature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666382" y="1814832"/>
            <a:ext cx="1541391" cy="339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51"/>
              </a:lnSpc>
              <a:spcBef>
                <a:spcPct val="0"/>
              </a:spcBef>
            </a:pPr>
            <a:r>
              <a:rPr lang="en-US" sz="24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p-value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490997" y="1814832"/>
            <a:ext cx="1678350" cy="339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51"/>
              </a:lnSpc>
              <a:spcBef>
                <a:spcPct val="0"/>
              </a:spcBef>
            </a:pPr>
            <a:r>
              <a:rPr lang="en-US" sz="24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Cramér’s V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227082" y="1674770"/>
            <a:ext cx="2167646" cy="570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42"/>
              </a:lnSpc>
              <a:spcBef>
                <a:spcPct val="0"/>
              </a:spcBef>
            </a:pPr>
            <a:r>
              <a:rPr lang="en-US" sz="21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Association with Loan Status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632853" y="1731737"/>
            <a:ext cx="2751198" cy="339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51"/>
              </a:lnSpc>
              <a:spcBef>
                <a:spcPct val="0"/>
              </a:spcBef>
            </a:pPr>
            <a:r>
              <a:rPr lang="en-US" sz="24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Interpretation</a:t>
            </a:r>
          </a:p>
        </p:txBody>
      </p:sp>
      <p:sp>
        <p:nvSpPr>
          <p:cNvPr id="14" name="AutoShape 14"/>
          <p:cNvSpPr/>
          <p:nvPr/>
        </p:nvSpPr>
        <p:spPr>
          <a:xfrm flipV="1">
            <a:off x="7169347" y="1475961"/>
            <a:ext cx="27274" cy="766067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>
            <a:off x="631467" y="3059527"/>
            <a:ext cx="1719240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 flipV="1">
            <a:off x="631467" y="3744878"/>
            <a:ext cx="1706095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 flipV="1">
            <a:off x="723163" y="5162550"/>
            <a:ext cx="1706095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 flipV="1">
            <a:off x="646309" y="5972175"/>
            <a:ext cx="1706095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 flipV="1">
            <a:off x="613523" y="7467600"/>
            <a:ext cx="1717059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631467" y="8391525"/>
            <a:ext cx="17060954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 flipV="1">
            <a:off x="9348404" y="1475893"/>
            <a:ext cx="27274" cy="766067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TextBox 22"/>
          <p:cNvSpPr txBox="1"/>
          <p:nvPr/>
        </p:nvSpPr>
        <p:spPr>
          <a:xfrm>
            <a:off x="789552" y="5309091"/>
            <a:ext cx="1724964" cy="663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51"/>
              </a:lnSpc>
              <a:spcBef>
                <a:spcPct val="0"/>
              </a:spcBef>
            </a:pPr>
            <a:r>
              <a:rPr lang="en-US" sz="24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Loan Grade Named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21968" y="6788359"/>
            <a:ext cx="1910699" cy="663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551"/>
              </a:lnSpc>
              <a:spcBef>
                <a:spcPct val="0"/>
              </a:spcBef>
            </a:pPr>
            <a:r>
              <a:rPr lang="en-US" sz="2477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Employment Group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791333" y="7610475"/>
            <a:ext cx="1898847" cy="663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51"/>
              </a:lnSpc>
              <a:spcBef>
                <a:spcPct val="0"/>
              </a:spcBef>
            </a:pPr>
            <a:r>
              <a:rPr lang="en-US" sz="24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Term (Years) Group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21968" y="8445009"/>
            <a:ext cx="2078040" cy="663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51"/>
              </a:lnSpc>
              <a:spcBef>
                <a:spcPct val="0"/>
              </a:spcBef>
            </a:pPr>
            <a:r>
              <a:rPr lang="en-US" sz="24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Loan Interest Rate Group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574595" y="2612601"/>
            <a:ext cx="1724964" cy="339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51"/>
              </a:lnSpc>
              <a:spcBef>
                <a:spcPct val="0"/>
              </a:spcBef>
            </a:pPr>
            <a:r>
              <a:rPr lang="en-US" sz="24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&lt; 0.0001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5467690" y="2612601"/>
            <a:ext cx="1724964" cy="339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51"/>
              </a:lnSpc>
              <a:spcBef>
                <a:spcPct val="0"/>
              </a:spcBef>
            </a:pPr>
            <a:r>
              <a:rPr lang="en-US" sz="2477">
                <a:solidFill>
                  <a:srgbClr val="AC2615"/>
                </a:solidFill>
                <a:latin typeface="DM Sans"/>
                <a:ea typeface="DM Sans"/>
                <a:cs typeface="DM Sans"/>
                <a:sym typeface="DM Sans"/>
              </a:rPr>
              <a:t>0.032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227082" y="2407577"/>
            <a:ext cx="1724964" cy="663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51"/>
              </a:lnSpc>
              <a:spcBef>
                <a:spcPct val="0"/>
              </a:spcBef>
            </a:pPr>
            <a:r>
              <a:rPr lang="en-US" sz="24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Weak Association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9432828" y="2417102"/>
            <a:ext cx="8101583" cy="663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51"/>
              </a:lnSpc>
              <a:spcBef>
                <a:spcPct val="0"/>
              </a:spcBef>
            </a:pPr>
            <a:r>
              <a:rPr lang="en-US" sz="24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Age has minimal impact on loan default; not a strong predictor.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574595" y="3251636"/>
            <a:ext cx="1724964" cy="339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51"/>
              </a:lnSpc>
              <a:spcBef>
                <a:spcPct val="0"/>
              </a:spcBef>
            </a:pPr>
            <a:r>
              <a:rPr lang="en-US" sz="24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&lt; 0.0001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3574595" y="3890670"/>
            <a:ext cx="1724964" cy="339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51"/>
              </a:lnSpc>
              <a:spcBef>
                <a:spcPct val="0"/>
              </a:spcBef>
            </a:pPr>
            <a:r>
              <a:rPr lang="en-US" sz="24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&lt; 0.0001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3574595" y="4658055"/>
            <a:ext cx="1724964" cy="339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51"/>
              </a:lnSpc>
              <a:spcBef>
                <a:spcPct val="0"/>
              </a:spcBef>
            </a:pPr>
            <a:r>
              <a:rPr lang="en-US" sz="24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&lt; 0.0001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3574595" y="5425439"/>
            <a:ext cx="1724964" cy="339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51"/>
              </a:lnSpc>
              <a:spcBef>
                <a:spcPct val="0"/>
              </a:spcBef>
            </a:pPr>
            <a:r>
              <a:rPr lang="en-US" sz="24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&lt; 0.0001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3574595" y="6192824"/>
            <a:ext cx="1724964" cy="339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51"/>
              </a:lnSpc>
              <a:spcBef>
                <a:spcPct val="0"/>
              </a:spcBef>
            </a:pPr>
            <a:r>
              <a:rPr lang="en-US" sz="24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&lt; 0.0001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3574595" y="6960209"/>
            <a:ext cx="1724964" cy="339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51"/>
              </a:lnSpc>
              <a:spcBef>
                <a:spcPct val="0"/>
              </a:spcBef>
            </a:pPr>
            <a:r>
              <a:rPr lang="en-US" sz="24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&lt; 0.0001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3574595" y="7727594"/>
            <a:ext cx="1724964" cy="339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51"/>
              </a:lnSpc>
              <a:spcBef>
                <a:spcPct val="0"/>
              </a:spcBef>
            </a:pPr>
            <a:r>
              <a:rPr lang="en-US" sz="24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&lt; 0.0001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3574595" y="8582025"/>
            <a:ext cx="1724964" cy="339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51"/>
              </a:lnSpc>
              <a:spcBef>
                <a:spcPct val="0"/>
              </a:spcBef>
            </a:pPr>
            <a:r>
              <a:rPr lang="en-US" sz="24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&lt; 0.0001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5471657" y="3251636"/>
            <a:ext cx="1724964" cy="350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54"/>
              </a:lnSpc>
              <a:spcBef>
                <a:spcPct val="0"/>
              </a:spcBef>
            </a:pPr>
            <a:r>
              <a:rPr lang="en-US" sz="2577">
                <a:solidFill>
                  <a:srgbClr val="ECDC51"/>
                </a:solidFill>
                <a:latin typeface="DM Sans"/>
                <a:ea typeface="DM Sans"/>
                <a:cs typeface="DM Sans"/>
                <a:sym typeface="DM Sans"/>
              </a:rPr>
              <a:t>0.293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7227082" y="3062744"/>
            <a:ext cx="1724964" cy="663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51"/>
              </a:lnSpc>
              <a:spcBef>
                <a:spcPct val="0"/>
              </a:spcBef>
            </a:pPr>
            <a:r>
              <a:rPr lang="en-US" sz="24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Moderate Association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9432828" y="3089711"/>
            <a:ext cx="8101583" cy="663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51"/>
              </a:lnSpc>
              <a:spcBef>
                <a:spcPct val="0"/>
              </a:spcBef>
            </a:pPr>
            <a:r>
              <a:rPr lang="en-US" sz="24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Borrower income is moderately associated with default behavior.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5502118" y="3890670"/>
            <a:ext cx="1724964" cy="339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51"/>
              </a:lnSpc>
              <a:spcBef>
                <a:spcPct val="0"/>
              </a:spcBef>
            </a:pPr>
            <a:r>
              <a:rPr lang="en-US" sz="2477">
                <a:solidFill>
                  <a:srgbClr val="AC2615"/>
                </a:solidFill>
                <a:latin typeface="DM Sans"/>
                <a:ea typeface="DM Sans"/>
                <a:cs typeface="DM Sans"/>
                <a:sym typeface="DM Sans"/>
              </a:rPr>
              <a:t>0.094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5502118" y="4658055"/>
            <a:ext cx="1724964" cy="339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51"/>
              </a:lnSpc>
              <a:spcBef>
                <a:spcPct val="0"/>
              </a:spcBef>
            </a:pPr>
            <a:r>
              <a:rPr lang="en-US" sz="2477">
                <a:solidFill>
                  <a:srgbClr val="ECDC51"/>
                </a:solidFill>
                <a:latin typeface="DM Sans"/>
                <a:ea typeface="DM Sans"/>
                <a:cs typeface="DM Sans"/>
                <a:sym typeface="DM Sans"/>
              </a:rPr>
              <a:t>0.142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5502118" y="5425439"/>
            <a:ext cx="1724964" cy="339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51"/>
              </a:lnSpc>
              <a:spcBef>
                <a:spcPct val="0"/>
              </a:spcBef>
            </a:pPr>
            <a:r>
              <a:rPr lang="en-US" sz="2477">
                <a:solidFill>
                  <a:srgbClr val="00FF19"/>
                </a:solidFill>
                <a:latin typeface="DM Sans"/>
                <a:ea typeface="DM Sans"/>
                <a:cs typeface="DM Sans"/>
                <a:sym typeface="DM Sans"/>
              </a:rPr>
              <a:t>0.373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5502118" y="6192824"/>
            <a:ext cx="1724964" cy="339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51"/>
              </a:lnSpc>
              <a:spcBef>
                <a:spcPct val="0"/>
              </a:spcBef>
            </a:pPr>
            <a:r>
              <a:rPr lang="en-US" sz="2477">
                <a:solidFill>
                  <a:srgbClr val="ECDC51"/>
                </a:solidFill>
                <a:latin typeface="DM Sans"/>
                <a:ea typeface="DM Sans"/>
                <a:cs typeface="DM Sans"/>
                <a:sym typeface="DM Sans"/>
              </a:rPr>
              <a:t>0.251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5502118" y="6960209"/>
            <a:ext cx="1724964" cy="339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51"/>
              </a:lnSpc>
              <a:spcBef>
                <a:spcPct val="0"/>
              </a:spcBef>
            </a:pPr>
            <a:r>
              <a:rPr lang="en-US" sz="2477">
                <a:solidFill>
                  <a:srgbClr val="AC2615"/>
                </a:solidFill>
                <a:latin typeface="DM Sans"/>
                <a:ea typeface="DM Sans"/>
                <a:cs typeface="DM Sans"/>
                <a:sym typeface="DM Sans"/>
              </a:rPr>
              <a:t>0.093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5502118" y="7727594"/>
            <a:ext cx="1724964" cy="339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51"/>
              </a:lnSpc>
              <a:spcBef>
                <a:spcPct val="0"/>
              </a:spcBef>
            </a:pPr>
            <a:r>
              <a:rPr lang="en-US" sz="2477">
                <a:solidFill>
                  <a:srgbClr val="AC2615"/>
                </a:solidFill>
                <a:latin typeface="DM Sans"/>
                <a:ea typeface="DM Sans"/>
                <a:cs typeface="DM Sans"/>
                <a:sym typeface="DM Sans"/>
              </a:rPr>
              <a:t>0.044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5502118" y="8601075"/>
            <a:ext cx="1328674" cy="339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51"/>
              </a:lnSpc>
              <a:spcBef>
                <a:spcPct val="0"/>
              </a:spcBef>
            </a:pPr>
            <a:r>
              <a:rPr lang="en-US" sz="2477">
                <a:solidFill>
                  <a:srgbClr val="00FD19"/>
                </a:solidFill>
                <a:latin typeface="DM Sans"/>
                <a:ea typeface="DM Sans"/>
                <a:cs typeface="DM Sans"/>
                <a:sym typeface="DM Sans"/>
              </a:rPr>
              <a:t>0.323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7227082" y="3804471"/>
            <a:ext cx="1724964" cy="663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51"/>
              </a:lnSpc>
              <a:spcBef>
                <a:spcPct val="0"/>
              </a:spcBef>
            </a:pPr>
            <a:r>
              <a:rPr lang="en-US" sz="24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Weak Association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7227082" y="4496130"/>
            <a:ext cx="1724964" cy="663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51"/>
              </a:lnSpc>
              <a:spcBef>
                <a:spcPct val="0"/>
              </a:spcBef>
            </a:pPr>
            <a:r>
              <a:rPr lang="en-US" sz="24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Moderate Association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7227082" y="5280516"/>
            <a:ext cx="1724964" cy="663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51"/>
              </a:lnSpc>
              <a:spcBef>
                <a:spcPct val="0"/>
              </a:spcBef>
            </a:pPr>
            <a:r>
              <a:rPr lang="en-US" sz="24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Strong Association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7227082" y="6002583"/>
            <a:ext cx="1724964" cy="663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51"/>
              </a:lnSpc>
              <a:spcBef>
                <a:spcPct val="0"/>
              </a:spcBef>
            </a:pPr>
            <a:r>
              <a:rPr lang="en-US" sz="24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Moderate Association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7227082" y="6788359"/>
            <a:ext cx="1724964" cy="663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51"/>
              </a:lnSpc>
              <a:spcBef>
                <a:spcPct val="0"/>
              </a:spcBef>
            </a:pPr>
            <a:r>
              <a:rPr lang="en-US" sz="24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Weak Association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7196621" y="7581900"/>
            <a:ext cx="1724964" cy="663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51"/>
              </a:lnSpc>
              <a:spcBef>
                <a:spcPct val="0"/>
              </a:spcBef>
            </a:pPr>
            <a:r>
              <a:rPr lang="en-US" sz="24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Weak Association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7227082" y="8445009"/>
            <a:ext cx="1724964" cy="663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51"/>
              </a:lnSpc>
              <a:spcBef>
                <a:spcPct val="0"/>
              </a:spcBef>
            </a:pPr>
            <a:r>
              <a:rPr lang="en-US" sz="24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Strong Association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9432828" y="3869852"/>
            <a:ext cx="8101583" cy="339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51"/>
              </a:lnSpc>
              <a:spcBef>
                <a:spcPct val="0"/>
              </a:spcBef>
            </a:pPr>
            <a:r>
              <a:rPr lang="en-US" sz="24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Loan amount has weak influence on default probability.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721448" y="2533994"/>
            <a:ext cx="1753818" cy="333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51"/>
              </a:lnSpc>
              <a:spcBef>
                <a:spcPct val="0"/>
              </a:spcBef>
            </a:pPr>
            <a:r>
              <a:rPr lang="en-US" sz="2477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Age Group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760699" y="3267030"/>
            <a:ext cx="2139310" cy="333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51"/>
              </a:lnSpc>
              <a:spcBef>
                <a:spcPct val="0"/>
              </a:spcBef>
            </a:pPr>
            <a:r>
              <a:rPr lang="en-US" sz="2477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Income Group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760698" y="3835205"/>
            <a:ext cx="2270972" cy="622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8"/>
              </a:lnSpc>
              <a:spcBef>
                <a:spcPct val="0"/>
              </a:spcBef>
            </a:pPr>
            <a:r>
              <a:rPr lang="en-US" sz="23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Loan Amount Group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789552" y="6022713"/>
            <a:ext cx="2270972" cy="622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8"/>
              </a:lnSpc>
              <a:spcBef>
                <a:spcPct val="0"/>
              </a:spcBef>
            </a:pPr>
            <a:r>
              <a:rPr lang="en-US" sz="23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Home Ownership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789552" y="4480416"/>
            <a:ext cx="2015020" cy="663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51"/>
              </a:lnSpc>
              <a:spcBef>
                <a:spcPct val="0"/>
              </a:spcBef>
            </a:pPr>
            <a:r>
              <a:rPr lang="en-US" sz="24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Loan Intent Group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9467850" y="4551986"/>
            <a:ext cx="8101583" cy="339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51"/>
              </a:lnSpc>
              <a:spcBef>
                <a:spcPct val="0"/>
              </a:spcBef>
            </a:pPr>
            <a:r>
              <a:rPr lang="en-US" sz="24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Loan purpose moderately affects chances of default.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9467850" y="5416796"/>
            <a:ext cx="8101583" cy="339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51"/>
              </a:lnSpc>
              <a:spcBef>
                <a:spcPct val="0"/>
              </a:spcBef>
            </a:pPr>
            <a:r>
              <a:rPr lang="en-US" sz="24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Loan grade is a strong predictor of loan default risk.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9467850" y="6010275"/>
            <a:ext cx="8101583" cy="663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51"/>
              </a:lnSpc>
              <a:spcBef>
                <a:spcPct val="0"/>
              </a:spcBef>
            </a:pPr>
            <a:r>
              <a:rPr lang="en-US" sz="24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Home ownership status shows strong relation to repayment behavior.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9467850" y="6912221"/>
            <a:ext cx="8101583" cy="339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51"/>
              </a:lnSpc>
              <a:spcBef>
                <a:spcPct val="0"/>
              </a:spcBef>
            </a:pPr>
            <a:r>
              <a:rPr lang="en-US" sz="24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Employment duration shows limited effect on default.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9467850" y="7617071"/>
            <a:ext cx="8101583" cy="663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51"/>
              </a:lnSpc>
              <a:spcBef>
                <a:spcPct val="0"/>
              </a:spcBef>
            </a:pPr>
            <a:r>
              <a:rPr lang="en-US" sz="24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Loan term length has a weak association with default status.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9467850" y="8473553"/>
            <a:ext cx="8101583" cy="663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51"/>
              </a:lnSpc>
              <a:spcBef>
                <a:spcPct val="0"/>
              </a:spcBef>
            </a:pPr>
            <a:r>
              <a:rPr lang="en-US" sz="24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Higher interest rates strongly relate to increased default risk.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23889" y="4414962"/>
            <a:ext cx="10192473" cy="1229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14"/>
              </a:lnSpc>
            </a:pPr>
            <a:r>
              <a:rPr lang="en-US" sz="94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Loan Prediction</a:t>
            </a:r>
          </a:p>
        </p:txBody>
      </p:sp>
      <p:sp>
        <p:nvSpPr>
          <p:cNvPr id="3" name="Freeform 3"/>
          <p:cNvSpPr/>
          <p:nvPr/>
        </p:nvSpPr>
        <p:spPr>
          <a:xfrm>
            <a:off x="14016362" y="6868727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-562729" y="-86955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6450329" y="7623717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69" y="0"/>
                </a:lnTo>
                <a:lnTo>
                  <a:pt x="4076269" y="2863580"/>
                </a:lnTo>
                <a:lnTo>
                  <a:pt x="0" y="28635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5003948" y="-73175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 rot="-5282649">
            <a:off x="15525808" y="61363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35925" y="1645849"/>
            <a:ext cx="6165017" cy="8097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4"/>
              </a:lnSpc>
            </a:pPr>
            <a:r>
              <a:rPr lang="en-US" sz="62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Model Selection</a:t>
            </a:r>
          </a:p>
        </p:txBody>
      </p:sp>
      <p:sp>
        <p:nvSpPr>
          <p:cNvPr id="3" name="Freeform 3"/>
          <p:cNvSpPr/>
          <p:nvPr/>
        </p:nvSpPr>
        <p:spPr>
          <a:xfrm>
            <a:off x="-2449974" y="-884943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269856" y="8678012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69" y="0"/>
                </a:lnTo>
                <a:lnTo>
                  <a:pt x="4076269" y="2863580"/>
                </a:lnTo>
                <a:lnTo>
                  <a:pt x="0" y="28635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4976892" y="-1825902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 rot="-5282649">
            <a:off x="15680166" y="-260662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4174066" y="8300517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3" y="0"/>
                </a:lnTo>
                <a:lnTo>
                  <a:pt x="4602313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TextBox 8"/>
          <p:cNvSpPr txBox="1"/>
          <p:nvPr/>
        </p:nvSpPr>
        <p:spPr>
          <a:xfrm>
            <a:off x="1902145" y="5238750"/>
            <a:ext cx="9736459" cy="3350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65"/>
              </a:lnSpc>
            </a:pPr>
            <a:r>
              <a:rPr lang="en-US" sz="4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Both trained on:</a:t>
            </a:r>
          </a:p>
          <a:p>
            <a:pPr marL="971647" lvl="1" indent="-485824" algn="l">
              <a:lnSpc>
                <a:spcPts val="4365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Cleaned &amp; engineered features</a:t>
            </a:r>
          </a:p>
          <a:p>
            <a:pPr marL="971647" lvl="1" indent="-485824" algn="l">
              <a:lnSpc>
                <a:spcPts val="4365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OneHot + Scaled inputs</a:t>
            </a:r>
          </a:p>
          <a:p>
            <a:pPr marL="971647" lvl="1" indent="-485824" algn="l">
              <a:lnSpc>
                <a:spcPts val="4365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80/20 train-test split (32K+ records)</a:t>
            </a:r>
          </a:p>
          <a:p>
            <a:pPr algn="l">
              <a:lnSpc>
                <a:spcPts val="4365"/>
              </a:lnSpc>
            </a:pPr>
            <a:endParaRPr lang="en-US" sz="45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902145" y="3034650"/>
            <a:ext cx="13416127" cy="16935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65"/>
              </a:lnSpc>
            </a:pPr>
            <a:r>
              <a:rPr lang="en-US" sz="4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Two models used for classification:</a:t>
            </a:r>
          </a:p>
          <a:p>
            <a:pPr marL="971560" lvl="1" indent="-485780" algn="just">
              <a:lnSpc>
                <a:spcPts val="4365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🔹 Logistic Regression (baseline)</a:t>
            </a:r>
          </a:p>
          <a:p>
            <a:pPr marL="971560" lvl="1" indent="-485780" algn="just">
              <a:lnSpc>
                <a:spcPts val="4365"/>
              </a:lnSpc>
              <a:buFont typeface="Arial"/>
              <a:buChar char="•"/>
            </a:pPr>
            <a:r>
              <a:rPr lang="en-US" sz="45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🔹 Random Forest (advanced, tree-based)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656986" y="8870900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>
            <a:off x="-2213168" y="-806403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1390785" y="885521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80"/>
                </a:lnTo>
                <a:lnTo>
                  <a:pt x="0" y="28635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 rot="-5282649">
            <a:off x="15525808" y="61363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8542367" y="3001465"/>
            <a:ext cx="9745633" cy="4284070"/>
          </a:xfrm>
          <a:custGeom>
            <a:avLst/>
            <a:gdLst/>
            <a:ahLst/>
            <a:cxnLst/>
            <a:rect l="l" t="t" r="r" b="b"/>
            <a:pathLst>
              <a:path w="9745633" h="4284070">
                <a:moveTo>
                  <a:pt x="0" y="0"/>
                </a:moveTo>
                <a:lnTo>
                  <a:pt x="9745633" y="0"/>
                </a:lnTo>
                <a:lnTo>
                  <a:pt x="9745633" y="4284070"/>
                </a:lnTo>
                <a:lnTo>
                  <a:pt x="0" y="428407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4054533" y="743892"/>
            <a:ext cx="10178933" cy="1518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20"/>
              </a:lnSpc>
            </a:pPr>
            <a:r>
              <a:rPr lang="en-US" sz="6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Model Evaluation Metrics &amp; Performance comparison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55106" y="2671348"/>
            <a:ext cx="7102444" cy="5860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63700" lvl="1" indent="-431850" algn="just">
              <a:lnSpc>
                <a:spcPts val="388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Accuracy → Overall correct predictions</a:t>
            </a:r>
          </a:p>
          <a:p>
            <a:pPr marL="863700" lvl="1" indent="-431850" algn="just">
              <a:lnSpc>
                <a:spcPts val="388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Precision → Out of predicted defaulters, how many were correct?</a:t>
            </a:r>
          </a:p>
          <a:p>
            <a:pPr marL="863700" lvl="1" indent="-431850" algn="just">
              <a:lnSpc>
                <a:spcPts val="388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Recall → Out of all actual defaulters, how many were caught?</a:t>
            </a:r>
          </a:p>
          <a:p>
            <a:pPr marL="863700" lvl="1" indent="-431850" algn="just">
              <a:lnSpc>
                <a:spcPts val="3880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F1-Score → Balance between precision &amp; recall (risk control)</a:t>
            </a:r>
          </a:p>
          <a:p>
            <a:pPr algn="just">
              <a:lnSpc>
                <a:spcPts val="3880"/>
              </a:lnSpc>
            </a:pPr>
            <a:endParaRPr lang="en-US" sz="40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66549" y="3489198"/>
            <a:ext cx="5458431" cy="228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Project’s Agenda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7526278" y="811091"/>
            <a:ext cx="9447272" cy="1051081"/>
            <a:chOff x="0" y="0"/>
            <a:chExt cx="3162552" cy="35185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162552" cy="351858"/>
            </a:xfrm>
            <a:custGeom>
              <a:avLst/>
              <a:gdLst/>
              <a:ahLst/>
              <a:cxnLst/>
              <a:rect l="l" t="t" r="r" b="b"/>
              <a:pathLst>
                <a:path w="3162552" h="351858">
                  <a:moveTo>
                    <a:pt x="12292" y="0"/>
                  </a:moveTo>
                  <a:lnTo>
                    <a:pt x="3150260" y="0"/>
                  </a:lnTo>
                  <a:cubicBezTo>
                    <a:pt x="3153520" y="0"/>
                    <a:pt x="3156646" y="1295"/>
                    <a:pt x="3158952" y="3600"/>
                  </a:cubicBezTo>
                  <a:cubicBezTo>
                    <a:pt x="3161257" y="5906"/>
                    <a:pt x="3162552" y="9032"/>
                    <a:pt x="3162552" y="12292"/>
                  </a:cubicBezTo>
                  <a:lnTo>
                    <a:pt x="3162552" y="339566"/>
                  </a:lnTo>
                  <a:cubicBezTo>
                    <a:pt x="3162552" y="342826"/>
                    <a:pt x="3161257" y="345952"/>
                    <a:pt x="3158952" y="348258"/>
                  </a:cubicBezTo>
                  <a:cubicBezTo>
                    <a:pt x="3156646" y="350563"/>
                    <a:pt x="3153520" y="351858"/>
                    <a:pt x="3150260" y="351858"/>
                  </a:cubicBezTo>
                  <a:lnTo>
                    <a:pt x="12292" y="351858"/>
                  </a:lnTo>
                  <a:cubicBezTo>
                    <a:pt x="9032" y="351858"/>
                    <a:pt x="5906" y="350563"/>
                    <a:pt x="3600" y="348258"/>
                  </a:cubicBezTo>
                  <a:cubicBezTo>
                    <a:pt x="1295" y="345952"/>
                    <a:pt x="0" y="342826"/>
                    <a:pt x="0" y="339566"/>
                  </a:cubicBezTo>
                  <a:lnTo>
                    <a:pt x="0" y="12292"/>
                  </a:lnTo>
                  <a:cubicBezTo>
                    <a:pt x="0" y="9032"/>
                    <a:pt x="1295" y="5906"/>
                    <a:pt x="3600" y="3600"/>
                  </a:cubicBezTo>
                  <a:cubicBezTo>
                    <a:pt x="5906" y="1295"/>
                    <a:pt x="9032" y="0"/>
                    <a:pt x="12292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85725"/>
              <a:ext cx="3162552" cy="2661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8128377" y="998494"/>
            <a:ext cx="4121537" cy="630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589"/>
              </a:lnSpc>
              <a:spcBef>
                <a:spcPct val="0"/>
              </a:spcBef>
            </a:pPr>
            <a:r>
              <a:rPr lang="en-US" sz="3399" b="1" spc="54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Dataset Overview </a:t>
            </a:r>
          </a:p>
        </p:txBody>
      </p:sp>
      <p:sp>
        <p:nvSpPr>
          <p:cNvPr id="7" name="Freeform 7"/>
          <p:cNvSpPr/>
          <p:nvPr/>
        </p:nvSpPr>
        <p:spPr>
          <a:xfrm>
            <a:off x="-848571" y="8919661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545327" y="-1865593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4679094" y="8919661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-848571" y="79699"/>
            <a:ext cx="2597326" cy="2796583"/>
          </a:xfrm>
          <a:custGeom>
            <a:avLst/>
            <a:gdLst/>
            <a:ahLst/>
            <a:cxn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11" name="Group 11"/>
          <p:cNvGrpSpPr/>
          <p:nvPr/>
        </p:nvGrpSpPr>
        <p:grpSpPr>
          <a:xfrm>
            <a:off x="7526278" y="2230712"/>
            <a:ext cx="9447272" cy="1051081"/>
            <a:chOff x="0" y="0"/>
            <a:chExt cx="3162552" cy="35185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162552" cy="351858"/>
            </a:xfrm>
            <a:custGeom>
              <a:avLst/>
              <a:gdLst/>
              <a:ahLst/>
              <a:cxnLst/>
              <a:rect l="l" t="t" r="r" b="b"/>
              <a:pathLst>
                <a:path w="3162552" h="351858">
                  <a:moveTo>
                    <a:pt x="12292" y="0"/>
                  </a:moveTo>
                  <a:lnTo>
                    <a:pt x="3150260" y="0"/>
                  </a:lnTo>
                  <a:cubicBezTo>
                    <a:pt x="3153520" y="0"/>
                    <a:pt x="3156646" y="1295"/>
                    <a:pt x="3158952" y="3600"/>
                  </a:cubicBezTo>
                  <a:cubicBezTo>
                    <a:pt x="3161257" y="5906"/>
                    <a:pt x="3162552" y="9032"/>
                    <a:pt x="3162552" y="12292"/>
                  </a:cubicBezTo>
                  <a:lnTo>
                    <a:pt x="3162552" y="339566"/>
                  </a:lnTo>
                  <a:cubicBezTo>
                    <a:pt x="3162552" y="342826"/>
                    <a:pt x="3161257" y="345952"/>
                    <a:pt x="3158952" y="348258"/>
                  </a:cubicBezTo>
                  <a:cubicBezTo>
                    <a:pt x="3156646" y="350563"/>
                    <a:pt x="3153520" y="351858"/>
                    <a:pt x="3150260" y="351858"/>
                  </a:cubicBezTo>
                  <a:lnTo>
                    <a:pt x="12292" y="351858"/>
                  </a:lnTo>
                  <a:cubicBezTo>
                    <a:pt x="9032" y="351858"/>
                    <a:pt x="5906" y="350563"/>
                    <a:pt x="3600" y="348258"/>
                  </a:cubicBezTo>
                  <a:cubicBezTo>
                    <a:pt x="1295" y="345952"/>
                    <a:pt x="0" y="342826"/>
                    <a:pt x="0" y="339566"/>
                  </a:cubicBezTo>
                  <a:lnTo>
                    <a:pt x="0" y="12292"/>
                  </a:lnTo>
                  <a:cubicBezTo>
                    <a:pt x="0" y="9032"/>
                    <a:pt x="1295" y="5906"/>
                    <a:pt x="3600" y="3600"/>
                  </a:cubicBezTo>
                  <a:cubicBezTo>
                    <a:pt x="5906" y="1295"/>
                    <a:pt x="9032" y="0"/>
                    <a:pt x="12292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85725"/>
              <a:ext cx="3162552" cy="2661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7526278" y="3650332"/>
            <a:ext cx="9447272" cy="1051081"/>
            <a:chOff x="0" y="0"/>
            <a:chExt cx="3162552" cy="351858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162552" cy="351858"/>
            </a:xfrm>
            <a:custGeom>
              <a:avLst/>
              <a:gdLst/>
              <a:ahLst/>
              <a:cxnLst/>
              <a:rect l="l" t="t" r="r" b="b"/>
              <a:pathLst>
                <a:path w="3162552" h="351858">
                  <a:moveTo>
                    <a:pt x="12292" y="0"/>
                  </a:moveTo>
                  <a:lnTo>
                    <a:pt x="3150260" y="0"/>
                  </a:lnTo>
                  <a:cubicBezTo>
                    <a:pt x="3153520" y="0"/>
                    <a:pt x="3156646" y="1295"/>
                    <a:pt x="3158952" y="3600"/>
                  </a:cubicBezTo>
                  <a:cubicBezTo>
                    <a:pt x="3161257" y="5906"/>
                    <a:pt x="3162552" y="9032"/>
                    <a:pt x="3162552" y="12292"/>
                  </a:cubicBezTo>
                  <a:lnTo>
                    <a:pt x="3162552" y="339566"/>
                  </a:lnTo>
                  <a:cubicBezTo>
                    <a:pt x="3162552" y="342826"/>
                    <a:pt x="3161257" y="345952"/>
                    <a:pt x="3158952" y="348258"/>
                  </a:cubicBezTo>
                  <a:cubicBezTo>
                    <a:pt x="3156646" y="350563"/>
                    <a:pt x="3153520" y="351858"/>
                    <a:pt x="3150260" y="351858"/>
                  </a:cubicBezTo>
                  <a:lnTo>
                    <a:pt x="12292" y="351858"/>
                  </a:lnTo>
                  <a:cubicBezTo>
                    <a:pt x="9032" y="351858"/>
                    <a:pt x="5906" y="350563"/>
                    <a:pt x="3600" y="348258"/>
                  </a:cubicBezTo>
                  <a:cubicBezTo>
                    <a:pt x="1295" y="345952"/>
                    <a:pt x="0" y="342826"/>
                    <a:pt x="0" y="339566"/>
                  </a:cubicBezTo>
                  <a:lnTo>
                    <a:pt x="0" y="12292"/>
                  </a:lnTo>
                  <a:cubicBezTo>
                    <a:pt x="0" y="9032"/>
                    <a:pt x="1295" y="5906"/>
                    <a:pt x="3600" y="3600"/>
                  </a:cubicBezTo>
                  <a:cubicBezTo>
                    <a:pt x="5906" y="1295"/>
                    <a:pt x="9032" y="0"/>
                    <a:pt x="12292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85725"/>
              <a:ext cx="3162552" cy="2661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526278" y="5069953"/>
            <a:ext cx="9447272" cy="1051081"/>
            <a:chOff x="0" y="0"/>
            <a:chExt cx="3162552" cy="351858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3162552" cy="351858"/>
            </a:xfrm>
            <a:custGeom>
              <a:avLst/>
              <a:gdLst/>
              <a:ahLst/>
              <a:cxnLst/>
              <a:rect l="l" t="t" r="r" b="b"/>
              <a:pathLst>
                <a:path w="3162552" h="351858">
                  <a:moveTo>
                    <a:pt x="12292" y="0"/>
                  </a:moveTo>
                  <a:lnTo>
                    <a:pt x="3150260" y="0"/>
                  </a:lnTo>
                  <a:cubicBezTo>
                    <a:pt x="3153520" y="0"/>
                    <a:pt x="3156646" y="1295"/>
                    <a:pt x="3158952" y="3600"/>
                  </a:cubicBezTo>
                  <a:cubicBezTo>
                    <a:pt x="3161257" y="5906"/>
                    <a:pt x="3162552" y="9032"/>
                    <a:pt x="3162552" y="12292"/>
                  </a:cubicBezTo>
                  <a:lnTo>
                    <a:pt x="3162552" y="339566"/>
                  </a:lnTo>
                  <a:cubicBezTo>
                    <a:pt x="3162552" y="342826"/>
                    <a:pt x="3161257" y="345952"/>
                    <a:pt x="3158952" y="348258"/>
                  </a:cubicBezTo>
                  <a:cubicBezTo>
                    <a:pt x="3156646" y="350563"/>
                    <a:pt x="3153520" y="351858"/>
                    <a:pt x="3150260" y="351858"/>
                  </a:cubicBezTo>
                  <a:lnTo>
                    <a:pt x="12292" y="351858"/>
                  </a:lnTo>
                  <a:cubicBezTo>
                    <a:pt x="9032" y="351858"/>
                    <a:pt x="5906" y="350563"/>
                    <a:pt x="3600" y="348258"/>
                  </a:cubicBezTo>
                  <a:cubicBezTo>
                    <a:pt x="1295" y="345952"/>
                    <a:pt x="0" y="342826"/>
                    <a:pt x="0" y="339566"/>
                  </a:cubicBezTo>
                  <a:lnTo>
                    <a:pt x="0" y="12292"/>
                  </a:lnTo>
                  <a:cubicBezTo>
                    <a:pt x="0" y="9032"/>
                    <a:pt x="1295" y="5906"/>
                    <a:pt x="3600" y="3600"/>
                  </a:cubicBezTo>
                  <a:cubicBezTo>
                    <a:pt x="5906" y="1295"/>
                    <a:pt x="9032" y="0"/>
                    <a:pt x="12292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85725"/>
              <a:ext cx="3162552" cy="2661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7526278" y="7657081"/>
            <a:ext cx="9447272" cy="1051081"/>
            <a:chOff x="0" y="0"/>
            <a:chExt cx="3162552" cy="351858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3162552" cy="351858"/>
            </a:xfrm>
            <a:custGeom>
              <a:avLst/>
              <a:gdLst/>
              <a:ahLst/>
              <a:cxnLst/>
              <a:rect l="l" t="t" r="r" b="b"/>
              <a:pathLst>
                <a:path w="3162552" h="351858">
                  <a:moveTo>
                    <a:pt x="12292" y="0"/>
                  </a:moveTo>
                  <a:lnTo>
                    <a:pt x="3150260" y="0"/>
                  </a:lnTo>
                  <a:cubicBezTo>
                    <a:pt x="3153520" y="0"/>
                    <a:pt x="3156646" y="1295"/>
                    <a:pt x="3158952" y="3600"/>
                  </a:cubicBezTo>
                  <a:cubicBezTo>
                    <a:pt x="3161257" y="5906"/>
                    <a:pt x="3162552" y="9032"/>
                    <a:pt x="3162552" y="12292"/>
                  </a:cubicBezTo>
                  <a:lnTo>
                    <a:pt x="3162552" y="339566"/>
                  </a:lnTo>
                  <a:cubicBezTo>
                    <a:pt x="3162552" y="342826"/>
                    <a:pt x="3161257" y="345952"/>
                    <a:pt x="3158952" y="348258"/>
                  </a:cubicBezTo>
                  <a:cubicBezTo>
                    <a:pt x="3156646" y="350563"/>
                    <a:pt x="3153520" y="351858"/>
                    <a:pt x="3150260" y="351858"/>
                  </a:cubicBezTo>
                  <a:lnTo>
                    <a:pt x="12292" y="351858"/>
                  </a:lnTo>
                  <a:cubicBezTo>
                    <a:pt x="9032" y="351858"/>
                    <a:pt x="5906" y="350563"/>
                    <a:pt x="3600" y="348258"/>
                  </a:cubicBezTo>
                  <a:cubicBezTo>
                    <a:pt x="1295" y="345952"/>
                    <a:pt x="0" y="342826"/>
                    <a:pt x="0" y="339566"/>
                  </a:cubicBezTo>
                  <a:lnTo>
                    <a:pt x="0" y="12292"/>
                  </a:lnTo>
                  <a:cubicBezTo>
                    <a:pt x="0" y="9032"/>
                    <a:pt x="1295" y="5906"/>
                    <a:pt x="3600" y="3600"/>
                  </a:cubicBezTo>
                  <a:cubicBezTo>
                    <a:pt x="5906" y="1295"/>
                    <a:pt x="9032" y="0"/>
                    <a:pt x="12292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85725"/>
              <a:ext cx="3162552" cy="2661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>
            <a:off x="16121279" y="8676539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4" name="Freeform 24"/>
          <p:cNvSpPr/>
          <p:nvPr/>
        </p:nvSpPr>
        <p:spPr>
          <a:xfrm>
            <a:off x="9538970" y="8919661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2" y="0"/>
                </a:lnTo>
                <a:lnTo>
                  <a:pt x="4980952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5" name="TextBox 25"/>
          <p:cNvSpPr txBox="1"/>
          <p:nvPr/>
        </p:nvSpPr>
        <p:spPr>
          <a:xfrm>
            <a:off x="8128377" y="2418115"/>
            <a:ext cx="7802138" cy="630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589"/>
              </a:lnSpc>
              <a:spcBef>
                <a:spcPct val="0"/>
              </a:spcBef>
            </a:pPr>
            <a:r>
              <a:rPr lang="en-US" sz="3399" b="1" spc="54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Conduct Exploratory Data Analysis (EDA)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8128377" y="3837735"/>
            <a:ext cx="5202714" cy="630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589"/>
              </a:lnSpc>
              <a:spcBef>
                <a:spcPct val="0"/>
              </a:spcBef>
            </a:pPr>
            <a:r>
              <a:rPr lang="en-US" sz="3399" b="1" spc="54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Visualization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8128377" y="5257356"/>
            <a:ext cx="7802138" cy="630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589"/>
              </a:lnSpc>
              <a:spcBef>
                <a:spcPct val="0"/>
              </a:spcBef>
            </a:pPr>
            <a:r>
              <a:rPr lang="en-US" sz="3399" b="1" spc="54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Chi² test &amp; Cramér’s V Test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8128377" y="7776548"/>
            <a:ext cx="7802138" cy="630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589"/>
              </a:lnSpc>
              <a:spcBef>
                <a:spcPct val="0"/>
              </a:spcBef>
            </a:pPr>
            <a:r>
              <a:rPr lang="en-US" sz="3399" b="1" spc="54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Conclusions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7526278" y="6363517"/>
            <a:ext cx="9447272" cy="1051081"/>
            <a:chOff x="0" y="0"/>
            <a:chExt cx="3162552" cy="351858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3162552" cy="351858"/>
            </a:xfrm>
            <a:custGeom>
              <a:avLst/>
              <a:gdLst/>
              <a:ahLst/>
              <a:cxnLst/>
              <a:rect l="l" t="t" r="r" b="b"/>
              <a:pathLst>
                <a:path w="3162552" h="351858">
                  <a:moveTo>
                    <a:pt x="12292" y="0"/>
                  </a:moveTo>
                  <a:lnTo>
                    <a:pt x="3150260" y="0"/>
                  </a:lnTo>
                  <a:cubicBezTo>
                    <a:pt x="3153520" y="0"/>
                    <a:pt x="3156646" y="1295"/>
                    <a:pt x="3158952" y="3600"/>
                  </a:cubicBezTo>
                  <a:cubicBezTo>
                    <a:pt x="3161257" y="5906"/>
                    <a:pt x="3162552" y="9032"/>
                    <a:pt x="3162552" y="12292"/>
                  </a:cubicBezTo>
                  <a:lnTo>
                    <a:pt x="3162552" y="339566"/>
                  </a:lnTo>
                  <a:cubicBezTo>
                    <a:pt x="3162552" y="342826"/>
                    <a:pt x="3161257" y="345952"/>
                    <a:pt x="3158952" y="348258"/>
                  </a:cubicBezTo>
                  <a:cubicBezTo>
                    <a:pt x="3156646" y="350563"/>
                    <a:pt x="3153520" y="351858"/>
                    <a:pt x="3150260" y="351858"/>
                  </a:cubicBezTo>
                  <a:lnTo>
                    <a:pt x="12292" y="351858"/>
                  </a:lnTo>
                  <a:cubicBezTo>
                    <a:pt x="9032" y="351858"/>
                    <a:pt x="5906" y="350563"/>
                    <a:pt x="3600" y="348258"/>
                  </a:cubicBezTo>
                  <a:cubicBezTo>
                    <a:pt x="1295" y="345952"/>
                    <a:pt x="0" y="342826"/>
                    <a:pt x="0" y="339566"/>
                  </a:cubicBezTo>
                  <a:lnTo>
                    <a:pt x="0" y="12292"/>
                  </a:lnTo>
                  <a:cubicBezTo>
                    <a:pt x="0" y="9032"/>
                    <a:pt x="1295" y="5906"/>
                    <a:pt x="3600" y="3600"/>
                  </a:cubicBezTo>
                  <a:cubicBezTo>
                    <a:pt x="5906" y="1295"/>
                    <a:pt x="9032" y="0"/>
                    <a:pt x="12292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85725"/>
              <a:ext cx="3162552" cy="2661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8128377" y="6512176"/>
            <a:ext cx="7802138" cy="630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589"/>
              </a:lnSpc>
              <a:spcBef>
                <a:spcPct val="0"/>
              </a:spcBef>
            </a:pPr>
            <a:r>
              <a:rPr lang="en-US" sz="3399" b="1" spc="54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Loan Prediction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56396" y="1044699"/>
            <a:ext cx="10575207" cy="1518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20"/>
              </a:lnSpc>
            </a:pPr>
            <a:r>
              <a:rPr lang="en-US" sz="6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Confusion Matrix – Random Forest Model</a:t>
            </a:r>
          </a:p>
        </p:txBody>
      </p:sp>
      <p:sp>
        <p:nvSpPr>
          <p:cNvPr id="3" name="Freeform 3"/>
          <p:cNvSpPr/>
          <p:nvPr/>
        </p:nvSpPr>
        <p:spPr>
          <a:xfrm>
            <a:off x="14638659" y="8503310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-2449974" y="-505596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411839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530156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 rot="-5282649">
            <a:off x="16004285" y="-143945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8" name="Group 8"/>
          <p:cNvGrpSpPr/>
          <p:nvPr/>
        </p:nvGrpSpPr>
        <p:grpSpPr>
          <a:xfrm>
            <a:off x="11052759" y="2572318"/>
            <a:ext cx="5887056" cy="6862555"/>
            <a:chOff x="0" y="0"/>
            <a:chExt cx="1970741" cy="22972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70741" cy="2297297"/>
            </a:xfrm>
            <a:custGeom>
              <a:avLst/>
              <a:gdLst/>
              <a:ahLst/>
              <a:cxnLst/>
              <a:rect l="l" t="t" r="r" b="b"/>
              <a:pathLst>
                <a:path w="1970741" h="2297297">
                  <a:moveTo>
                    <a:pt x="19726" y="0"/>
                  </a:moveTo>
                  <a:lnTo>
                    <a:pt x="1951014" y="0"/>
                  </a:lnTo>
                  <a:cubicBezTo>
                    <a:pt x="1961909" y="0"/>
                    <a:pt x="1970741" y="8832"/>
                    <a:pt x="1970741" y="19726"/>
                  </a:cubicBezTo>
                  <a:lnTo>
                    <a:pt x="1970741" y="2277571"/>
                  </a:lnTo>
                  <a:cubicBezTo>
                    <a:pt x="1970741" y="2288465"/>
                    <a:pt x="1961909" y="2297297"/>
                    <a:pt x="1951014" y="2297297"/>
                  </a:cubicBezTo>
                  <a:lnTo>
                    <a:pt x="19726" y="2297297"/>
                  </a:lnTo>
                  <a:cubicBezTo>
                    <a:pt x="8832" y="2297297"/>
                    <a:pt x="0" y="2288465"/>
                    <a:pt x="0" y="2277571"/>
                  </a:cubicBezTo>
                  <a:lnTo>
                    <a:pt x="0" y="19726"/>
                  </a:lnTo>
                  <a:cubicBezTo>
                    <a:pt x="0" y="8832"/>
                    <a:pt x="8832" y="0"/>
                    <a:pt x="19726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85725"/>
              <a:ext cx="1970741" cy="2211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647773" y="2572318"/>
            <a:ext cx="8918364" cy="6862555"/>
          </a:xfrm>
          <a:custGeom>
            <a:avLst/>
            <a:gdLst/>
            <a:ahLst/>
            <a:cxnLst/>
            <a:rect l="l" t="t" r="r" b="b"/>
            <a:pathLst>
              <a:path w="8918364" h="6862555">
                <a:moveTo>
                  <a:pt x="0" y="0"/>
                </a:moveTo>
                <a:lnTo>
                  <a:pt x="8918363" y="0"/>
                </a:lnTo>
                <a:lnTo>
                  <a:pt x="8918363" y="6862555"/>
                </a:lnTo>
                <a:lnTo>
                  <a:pt x="0" y="686255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1479837" y="4193930"/>
            <a:ext cx="5032900" cy="2861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81"/>
              </a:lnSpc>
              <a:spcBef>
                <a:spcPct val="0"/>
              </a:spcBef>
            </a:pPr>
            <a:r>
              <a:rPr lang="en-US" sz="3477" b="1" u="sng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Insights:</a:t>
            </a:r>
          </a:p>
          <a:p>
            <a:pPr algn="l">
              <a:lnSpc>
                <a:spcPts val="3169"/>
              </a:lnSpc>
            </a:pPr>
            <a:endParaRPr lang="en-US" sz="3477" b="1" u="sng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664375" lvl="1" indent="-332188" algn="l">
              <a:lnSpc>
                <a:spcPts val="3169"/>
              </a:lnSpc>
              <a:buFont typeface="Arial"/>
              <a:buChar char="•"/>
            </a:pPr>
            <a:r>
              <a:rPr lang="en-US" sz="30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Correct predictions: 6294 cases.</a:t>
            </a:r>
          </a:p>
          <a:p>
            <a:pPr algn="l">
              <a:lnSpc>
                <a:spcPts val="3169"/>
              </a:lnSpc>
            </a:pPr>
            <a:endParaRPr lang="en-US" sz="3077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664375" lvl="1" indent="-332188" algn="l">
              <a:lnSpc>
                <a:spcPts val="3169"/>
              </a:lnSpc>
              <a:buFont typeface="Arial"/>
              <a:buChar char="•"/>
            </a:pPr>
            <a:r>
              <a:rPr lang="en-US" sz="30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Wrong predictions: 194 cases.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88109" y="948534"/>
            <a:ext cx="9405525" cy="1313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4"/>
              </a:lnSpc>
            </a:pPr>
            <a:r>
              <a:rPr lang="en-US" sz="52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Top Predictive Features – Random Forest Model</a:t>
            </a:r>
          </a:p>
        </p:txBody>
      </p:sp>
      <p:sp>
        <p:nvSpPr>
          <p:cNvPr id="3" name="Freeform 3"/>
          <p:cNvSpPr/>
          <p:nvPr/>
        </p:nvSpPr>
        <p:spPr>
          <a:xfrm>
            <a:off x="14638659" y="8503310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-2449974" y="-505596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411839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530156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 rot="-5282649">
            <a:off x="16004285" y="-143945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8" name="Group 8"/>
          <p:cNvGrpSpPr/>
          <p:nvPr/>
        </p:nvGrpSpPr>
        <p:grpSpPr>
          <a:xfrm>
            <a:off x="11906916" y="2572318"/>
            <a:ext cx="5032900" cy="6862555"/>
            <a:chOff x="0" y="0"/>
            <a:chExt cx="1684805" cy="22972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684805" cy="2297297"/>
            </a:xfrm>
            <a:custGeom>
              <a:avLst/>
              <a:gdLst/>
              <a:ahLst/>
              <a:cxnLst/>
              <a:rect l="l" t="t" r="r" b="b"/>
              <a:pathLst>
                <a:path w="1684805" h="2297297">
                  <a:moveTo>
                    <a:pt x="23074" y="0"/>
                  </a:moveTo>
                  <a:lnTo>
                    <a:pt x="1661731" y="0"/>
                  </a:lnTo>
                  <a:cubicBezTo>
                    <a:pt x="1674474" y="0"/>
                    <a:pt x="1684805" y="10331"/>
                    <a:pt x="1684805" y="23074"/>
                  </a:cubicBezTo>
                  <a:lnTo>
                    <a:pt x="1684805" y="2274223"/>
                  </a:lnTo>
                  <a:cubicBezTo>
                    <a:pt x="1684805" y="2286966"/>
                    <a:pt x="1674474" y="2297297"/>
                    <a:pt x="1661731" y="2297297"/>
                  </a:cubicBezTo>
                  <a:lnTo>
                    <a:pt x="23074" y="2297297"/>
                  </a:lnTo>
                  <a:cubicBezTo>
                    <a:pt x="10331" y="2297297"/>
                    <a:pt x="0" y="2286966"/>
                    <a:pt x="0" y="2274223"/>
                  </a:cubicBezTo>
                  <a:lnTo>
                    <a:pt x="0" y="23074"/>
                  </a:lnTo>
                  <a:cubicBezTo>
                    <a:pt x="0" y="10331"/>
                    <a:pt x="10331" y="0"/>
                    <a:pt x="2307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85725"/>
              <a:ext cx="1684805" cy="2211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323347" y="2562996"/>
            <a:ext cx="10134672" cy="6695304"/>
          </a:xfrm>
          <a:custGeom>
            <a:avLst/>
            <a:gdLst/>
            <a:ahLst/>
            <a:cxnLst/>
            <a:rect l="l" t="t" r="r" b="b"/>
            <a:pathLst>
              <a:path w="10134672" h="6695304">
                <a:moveTo>
                  <a:pt x="0" y="0"/>
                </a:moveTo>
                <a:lnTo>
                  <a:pt x="10134672" y="0"/>
                </a:lnTo>
                <a:lnTo>
                  <a:pt x="10134672" y="6695304"/>
                </a:lnTo>
                <a:lnTo>
                  <a:pt x="0" y="669530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2128143" y="2629468"/>
            <a:ext cx="4590445" cy="6833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81"/>
              </a:lnSpc>
              <a:spcBef>
                <a:spcPct val="0"/>
              </a:spcBef>
            </a:pPr>
            <a:r>
              <a:rPr lang="en-US" sz="3477" b="1" u="sng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Insights:</a:t>
            </a:r>
          </a:p>
          <a:p>
            <a:pPr algn="l">
              <a:lnSpc>
                <a:spcPts val="3169"/>
              </a:lnSpc>
            </a:pPr>
            <a:endParaRPr lang="en-US" sz="3477" b="1" u="sng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621196" lvl="1" indent="-310598" algn="l">
              <a:lnSpc>
                <a:spcPts val="2963"/>
              </a:lnSpc>
              <a:buFont typeface="Arial"/>
              <a:buChar char="•"/>
            </a:pPr>
            <a:r>
              <a:rPr lang="en-US" sz="28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Most important: historical_default_nan stands out as the key driver, holding nearly 30% of total importance.</a:t>
            </a:r>
          </a:p>
          <a:p>
            <a:pPr marL="621196" lvl="1" indent="-310598" algn="l">
              <a:lnSpc>
                <a:spcPts val="2963"/>
              </a:lnSpc>
              <a:buFont typeface="Arial"/>
              <a:buChar char="•"/>
            </a:pPr>
            <a:r>
              <a:rPr lang="en-US" sz="28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Next top group: Features like loan_int_rate, customer_income_log, and historical_default_Y each contribute around 10% importance.</a:t>
            </a:r>
          </a:p>
          <a:p>
            <a:pPr algn="l">
              <a:lnSpc>
                <a:spcPts val="3169"/>
              </a:lnSpc>
            </a:pPr>
            <a:endParaRPr lang="en-US" sz="2877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261827"/>
            <a:ext cx="5038071" cy="3559266"/>
            <a:chOff x="0" y="0"/>
            <a:chExt cx="1048738" cy="74090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48738" cy="740906"/>
            </a:xfrm>
            <a:custGeom>
              <a:avLst/>
              <a:gdLst/>
              <a:ahLst/>
              <a:cxnLst/>
              <a:rect l="l" t="t" r="r" b="b"/>
              <a:pathLst>
                <a:path w="1048738" h="740906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688659"/>
                  </a:lnTo>
                  <a:cubicBezTo>
                    <a:pt x="1048738" y="717514"/>
                    <a:pt x="1025346" y="740906"/>
                    <a:pt x="996490" y="740906"/>
                  </a:cubicBezTo>
                  <a:lnTo>
                    <a:pt x="52247" y="740906"/>
                  </a:lnTo>
                  <a:cubicBezTo>
                    <a:pt x="23392" y="740906"/>
                    <a:pt x="0" y="717514"/>
                    <a:pt x="0" y="688659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5370657"/>
            <a:ext cx="5038071" cy="3559266"/>
            <a:chOff x="0" y="0"/>
            <a:chExt cx="1048738" cy="74090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48738" cy="740906"/>
            </a:xfrm>
            <a:custGeom>
              <a:avLst/>
              <a:gdLst/>
              <a:ahLst/>
              <a:cxnLst/>
              <a:rect l="l" t="t" r="r" b="b"/>
              <a:pathLst>
                <a:path w="1048738" h="740906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688659"/>
                  </a:lnTo>
                  <a:cubicBezTo>
                    <a:pt x="1048738" y="717514"/>
                    <a:pt x="1025346" y="740906"/>
                    <a:pt x="996490" y="740906"/>
                  </a:cubicBezTo>
                  <a:lnTo>
                    <a:pt x="52247" y="740906"/>
                  </a:lnTo>
                  <a:cubicBezTo>
                    <a:pt x="23392" y="740906"/>
                    <a:pt x="0" y="717514"/>
                    <a:pt x="0" y="688659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692531" y="1261827"/>
            <a:ext cx="5038071" cy="3559266"/>
            <a:chOff x="0" y="0"/>
            <a:chExt cx="1048738" cy="74090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48738" cy="740906"/>
            </a:xfrm>
            <a:custGeom>
              <a:avLst/>
              <a:gdLst/>
              <a:ahLst/>
              <a:cxnLst/>
              <a:rect l="l" t="t" r="r" b="b"/>
              <a:pathLst>
                <a:path w="1048738" h="740906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688659"/>
                  </a:lnTo>
                  <a:cubicBezTo>
                    <a:pt x="1048738" y="717514"/>
                    <a:pt x="1025346" y="740906"/>
                    <a:pt x="996490" y="740906"/>
                  </a:cubicBezTo>
                  <a:lnTo>
                    <a:pt x="52247" y="740906"/>
                  </a:lnTo>
                  <a:cubicBezTo>
                    <a:pt x="23392" y="740906"/>
                    <a:pt x="0" y="717514"/>
                    <a:pt x="0" y="688659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692531" y="5370657"/>
            <a:ext cx="5038071" cy="3559266"/>
            <a:chOff x="0" y="0"/>
            <a:chExt cx="1048738" cy="74090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048738" cy="740906"/>
            </a:xfrm>
            <a:custGeom>
              <a:avLst/>
              <a:gdLst/>
              <a:ahLst/>
              <a:cxnLst/>
              <a:rect l="l" t="t" r="r" b="b"/>
              <a:pathLst>
                <a:path w="1048738" h="740906">
                  <a:moveTo>
                    <a:pt x="52247" y="0"/>
                  </a:moveTo>
                  <a:lnTo>
                    <a:pt x="996490" y="0"/>
                  </a:lnTo>
                  <a:cubicBezTo>
                    <a:pt x="1010347" y="0"/>
                    <a:pt x="1023636" y="5505"/>
                    <a:pt x="1033435" y="15303"/>
                  </a:cubicBezTo>
                  <a:cubicBezTo>
                    <a:pt x="1043233" y="25101"/>
                    <a:pt x="1048738" y="38390"/>
                    <a:pt x="1048738" y="52247"/>
                  </a:cubicBezTo>
                  <a:lnTo>
                    <a:pt x="1048738" y="688659"/>
                  </a:lnTo>
                  <a:cubicBezTo>
                    <a:pt x="1048738" y="717514"/>
                    <a:pt x="1025346" y="740906"/>
                    <a:pt x="996490" y="740906"/>
                  </a:cubicBezTo>
                  <a:lnTo>
                    <a:pt x="52247" y="740906"/>
                  </a:lnTo>
                  <a:cubicBezTo>
                    <a:pt x="23392" y="740906"/>
                    <a:pt x="0" y="717514"/>
                    <a:pt x="0" y="688659"/>
                  </a:cubicBezTo>
                  <a:lnTo>
                    <a:pt x="0" y="52247"/>
                  </a:lnTo>
                  <a:cubicBezTo>
                    <a:pt x="0" y="23392"/>
                    <a:pt x="23392" y="0"/>
                    <a:pt x="5224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048738" cy="7790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3523210" y="2652368"/>
            <a:ext cx="2609566" cy="5719597"/>
          </a:xfrm>
          <a:custGeom>
            <a:avLst/>
            <a:gdLst/>
            <a:ahLst/>
            <a:cxnLst/>
            <a:rect l="l" t="t" r="r" b="b"/>
            <a:pathLst>
              <a:path w="2609566" h="5719597">
                <a:moveTo>
                  <a:pt x="0" y="0"/>
                </a:moveTo>
                <a:lnTo>
                  <a:pt x="2609566" y="0"/>
                </a:lnTo>
                <a:lnTo>
                  <a:pt x="2609566" y="5719598"/>
                </a:lnTo>
                <a:lnTo>
                  <a:pt x="0" y="57195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411580" y="1296480"/>
            <a:ext cx="4205131" cy="2908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79"/>
              </a:lnSpc>
              <a:spcBef>
                <a:spcPct val="0"/>
              </a:spcBef>
            </a:pPr>
            <a:r>
              <a:rPr lang="en-US" sz="2799" spc="16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📊 EDA and Visualization revealed key risk groups, including low-income borrowers, young applicants, and larger loan amounts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213153" y="1296480"/>
            <a:ext cx="3999822" cy="3385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79"/>
              </a:lnSpc>
              <a:spcBef>
                <a:spcPct val="0"/>
              </a:spcBef>
            </a:pPr>
            <a:r>
              <a:rPr lang="en-US" sz="2799" spc="16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🧠 Statistical tests confirmed strong associations between default risk and features like loan grade, home ownership, and interest rate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075025" y="5536755"/>
            <a:ext cx="4137951" cy="2872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799" spc="16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🚀 The model is ready for real-world use to enhance loan approval processes and reduce financial risk exposure</a:t>
            </a:r>
          </a:p>
          <a:p>
            <a:pPr marL="0" lvl="0" indent="0" algn="l">
              <a:lnSpc>
                <a:spcPts val="3509"/>
              </a:lnSpc>
              <a:spcBef>
                <a:spcPct val="0"/>
              </a:spcBef>
            </a:pPr>
            <a:endParaRPr lang="en-US" sz="2799" spc="167">
              <a:solidFill>
                <a:srgbClr val="000000"/>
              </a:solidFill>
              <a:latin typeface="Calibri (MS)"/>
              <a:ea typeface="Calibri (MS)"/>
              <a:cs typeface="Calibri (MS)"/>
              <a:sym typeface="Calibri (MS)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478760" y="5536755"/>
            <a:ext cx="4137951" cy="2908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79"/>
              </a:lnSpc>
              <a:spcBef>
                <a:spcPct val="0"/>
              </a:spcBef>
            </a:pPr>
            <a:r>
              <a:rPr lang="en-US" sz="2799" spc="167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⚙️ Random Forest model delivered 97% accuracy, correctly identifying 91% of actual defaulters with strong reliability</a:t>
            </a:r>
          </a:p>
        </p:txBody>
      </p:sp>
      <p:sp>
        <p:nvSpPr>
          <p:cNvPr id="19" name="Freeform 19"/>
          <p:cNvSpPr/>
          <p:nvPr/>
        </p:nvSpPr>
        <p:spPr>
          <a:xfrm rot="-10800000">
            <a:off x="14827993" y="-1392447"/>
            <a:ext cx="4017146" cy="3158481"/>
          </a:xfrm>
          <a:custGeom>
            <a:avLst/>
            <a:gdLst/>
            <a:ahLst/>
            <a:cxnLst/>
            <a:rect l="l" t="t" r="r" b="b"/>
            <a:pathLst>
              <a:path w="4017146" h="3158481">
                <a:moveTo>
                  <a:pt x="0" y="0"/>
                </a:moveTo>
                <a:lnTo>
                  <a:pt x="4017147" y="0"/>
                </a:lnTo>
                <a:lnTo>
                  <a:pt x="4017147" y="3158481"/>
                </a:lnTo>
                <a:lnTo>
                  <a:pt x="0" y="31584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0" name="Freeform 20"/>
          <p:cNvSpPr/>
          <p:nvPr/>
        </p:nvSpPr>
        <p:spPr>
          <a:xfrm>
            <a:off x="4580296" y="-1616873"/>
            <a:ext cx="4224468" cy="2645573"/>
          </a:xfrm>
          <a:custGeom>
            <a:avLst/>
            <a:gdLst/>
            <a:ahLst/>
            <a:cxnLst/>
            <a:rect l="l" t="t" r="r" b="b"/>
            <a:pathLst>
              <a:path w="4224468" h="2645573">
                <a:moveTo>
                  <a:pt x="0" y="0"/>
                </a:moveTo>
                <a:lnTo>
                  <a:pt x="4224469" y="0"/>
                </a:lnTo>
                <a:lnTo>
                  <a:pt x="4224469" y="2645573"/>
                </a:lnTo>
                <a:lnTo>
                  <a:pt x="0" y="26455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1" name="Freeform 21"/>
          <p:cNvSpPr/>
          <p:nvPr/>
        </p:nvSpPr>
        <p:spPr>
          <a:xfrm>
            <a:off x="8285780" y="9560661"/>
            <a:ext cx="3169280" cy="2226419"/>
          </a:xfrm>
          <a:custGeom>
            <a:avLst/>
            <a:gdLst/>
            <a:ahLst/>
            <a:cxnLst/>
            <a:rect l="l" t="t" r="r" b="b"/>
            <a:pathLst>
              <a:path w="3169280" h="2226419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2" name="Freeform 22"/>
          <p:cNvSpPr/>
          <p:nvPr/>
        </p:nvSpPr>
        <p:spPr>
          <a:xfrm rot="-5400000">
            <a:off x="12134412" y="9245030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3" name="Freeform 23"/>
          <p:cNvSpPr/>
          <p:nvPr/>
        </p:nvSpPr>
        <p:spPr>
          <a:xfrm>
            <a:off x="-1558320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4" name="Freeform 24"/>
          <p:cNvSpPr/>
          <p:nvPr/>
        </p:nvSpPr>
        <p:spPr>
          <a:xfrm>
            <a:off x="17259300" y="7433853"/>
            <a:ext cx="1794966" cy="1932669"/>
          </a:xfrm>
          <a:custGeom>
            <a:avLst/>
            <a:gdLst/>
            <a:ahLst/>
            <a:cxnLst/>
            <a:rect l="l" t="t" r="r" b="b"/>
            <a:pathLst>
              <a:path w="1794966" h="1932669">
                <a:moveTo>
                  <a:pt x="0" y="0"/>
                </a:moveTo>
                <a:lnTo>
                  <a:pt x="1794966" y="0"/>
                </a:lnTo>
                <a:lnTo>
                  <a:pt x="1794966" y="1932669"/>
                </a:lnTo>
                <a:lnTo>
                  <a:pt x="0" y="193266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5" name="Freeform 25"/>
          <p:cNvSpPr/>
          <p:nvPr/>
        </p:nvSpPr>
        <p:spPr>
          <a:xfrm>
            <a:off x="-744232" y="460501"/>
            <a:ext cx="1488463" cy="1602652"/>
          </a:xfrm>
          <a:custGeom>
            <a:avLst/>
            <a:gdLst/>
            <a:ahLst/>
            <a:cxnLst/>
            <a:rect l="l" t="t" r="r" b="b"/>
            <a:pathLst>
              <a:path w="1488463" h="1602652">
                <a:moveTo>
                  <a:pt x="0" y="0"/>
                </a:moveTo>
                <a:lnTo>
                  <a:pt x="1488464" y="0"/>
                </a:lnTo>
                <a:lnTo>
                  <a:pt x="1488464" y="1602652"/>
                </a:lnTo>
                <a:lnTo>
                  <a:pt x="0" y="160265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6" name="TextBox 26"/>
          <p:cNvSpPr txBox="1"/>
          <p:nvPr/>
        </p:nvSpPr>
        <p:spPr>
          <a:xfrm>
            <a:off x="12359252" y="1435472"/>
            <a:ext cx="4586025" cy="784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22"/>
              </a:lnSpc>
            </a:pPr>
            <a:r>
              <a:rPr lang="en-US" sz="6003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Conclusion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xmlns="" r:embed="rId2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xmlns="" r:embed="rId2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TextBox 15"/>
          <p:cNvSpPr txBox="1"/>
          <p:nvPr/>
        </p:nvSpPr>
        <p:spPr>
          <a:xfrm>
            <a:off x="3922030" y="4377577"/>
            <a:ext cx="10910396" cy="1618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56"/>
              </a:lnSpc>
            </a:pPr>
            <a:r>
              <a:rPr lang="en-US" sz="1339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831481" y="6575681"/>
            <a:ext cx="8459795" cy="578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b="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Any Question?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553073" y="4188564"/>
            <a:ext cx="20061513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7400774" y="3937536"/>
            <a:ext cx="502056" cy="502056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6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304672" y="3924962"/>
            <a:ext cx="502056" cy="502056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66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3740816" y="3924962"/>
            <a:ext cx="502056" cy="502056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6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-996967" y="8443435"/>
            <a:ext cx="4051334" cy="2765036"/>
          </a:xfrm>
          <a:custGeom>
            <a:avLst/>
            <a:gdLst/>
            <a:ahLst/>
            <a:cxnLst/>
            <a:rect l="l" t="t" r="r" b="b"/>
            <a:pathLst>
              <a:path w="4051334" h="2765036">
                <a:moveTo>
                  <a:pt x="0" y="0"/>
                </a:moveTo>
                <a:lnTo>
                  <a:pt x="4051334" y="0"/>
                </a:lnTo>
                <a:lnTo>
                  <a:pt x="4051334" y="2765035"/>
                </a:lnTo>
                <a:lnTo>
                  <a:pt x="0" y="2765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4314110" y="8657481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-674156" y="-1322787"/>
            <a:ext cx="4224468" cy="2645573"/>
          </a:xfrm>
          <a:custGeom>
            <a:avLst/>
            <a:gdLst/>
            <a:ahLst/>
            <a:cxnLst/>
            <a:rect l="l" t="t" r="r" b="b"/>
            <a:pathLst>
              <a:path w="4224468" h="2645573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0017777" y="9258300"/>
            <a:ext cx="3169280" cy="2226419"/>
          </a:xfrm>
          <a:custGeom>
            <a:avLst/>
            <a:gdLst/>
            <a:ahLst/>
            <a:cxnLst/>
            <a:rect l="l" t="t" r="r" b="b"/>
            <a:pathLst>
              <a:path w="3169280" h="2226419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9653627" y="-3037933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/>
          <p:cNvSpPr/>
          <p:nvPr/>
        </p:nvSpPr>
        <p:spPr>
          <a:xfrm rot="-5400000">
            <a:off x="4745771" y="-187733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8" name="Freeform 18"/>
          <p:cNvSpPr/>
          <p:nvPr/>
        </p:nvSpPr>
        <p:spPr>
          <a:xfrm>
            <a:off x="3932167" y="9273503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9" name="Freeform 19"/>
          <p:cNvSpPr/>
          <p:nvPr/>
        </p:nvSpPr>
        <p:spPr>
          <a:xfrm>
            <a:off x="15262955" y="-1072630"/>
            <a:ext cx="1996345" cy="2149497"/>
          </a:xfrm>
          <a:custGeom>
            <a:avLst/>
            <a:gdLst/>
            <a:ahLst/>
            <a:cxnLst/>
            <a:rect l="l" t="t" r="r" b="b"/>
            <a:pathLst>
              <a:path w="1996345" h="2149497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0" name="TextBox 20"/>
          <p:cNvSpPr txBox="1"/>
          <p:nvPr/>
        </p:nvSpPr>
        <p:spPr>
          <a:xfrm>
            <a:off x="3815230" y="1738022"/>
            <a:ext cx="10176614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8730"/>
              </a:lnSpc>
              <a:spcBef>
                <a:spcPct val="0"/>
              </a:spcBef>
            </a:pPr>
            <a:r>
              <a:rPr lang="en-US" sz="9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Dataset Overview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165320" y="4712769"/>
            <a:ext cx="985271" cy="679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327825" y="4700832"/>
            <a:ext cx="1027927" cy="679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789234" y="5423619"/>
            <a:ext cx="2722715" cy="1138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67"/>
              </a:lnSpc>
            </a:pPr>
            <a:r>
              <a:rPr lang="en-US" sz="2799" b="1" u="sng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Total Records:</a:t>
            </a:r>
            <a:r>
              <a:rPr lang="en-US" sz="27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32,586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694009" y="5423619"/>
            <a:ext cx="3784588" cy="2796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67"/>
              </a:lnSpc>
            </a:pPr>
            <a:r>
              <a:rPr lang="en-US" sz="2799" b="1" u="sng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Target Variable:</a:t>
            </a:r>
            <a:r>
              <a:rPr lang="en-US" sz="27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loan_status_clean</a:t>
            </a:r>
          </a:p>
          <a:p>
            <a:pPr algn="l">
              <a:lnSpc>
                <a:spcPts val="4367"/>
              </a:lnSpc>
            </a:pPr>
            <a:r>
              <a:rPr lang="en-US" sz="27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✅ Non-Default: 25,586 (~79%)</a:t>
            </a:r>
          </a:p>
          <a:p>
            <a:pPr algn="l">
              <a:lnSpc>
                <a:spcPts val="4367"/>
              </a:lnSpc>
            </a:pPr>
            <a:r>
              <a:rPr lang="en-US" sz="27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❌ Default: 6,819 (~21%)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3442513" y="4700832"/>
            <a:ext cx="1098662" cy="679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1602417" y="5283221"/>
            <a:ext cx="5656883" cy="2796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67"/>
              </a:lnSpc>
            </a:pPr>
            <a:r>
              <a:rPr lang="en-US" sz="2799" b="1" u="sng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Features:</a:t>
            </a:r>
          </a:p>
          <a:p>
            <a:pPr algn="l">
              <a:lnSpc>
                <a:spcPts val="4367"/>
              </a:lnSpc>
            </a:pPr>
            <a:r>
              <a:rPr lang="en-US" sz="2799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Numerical:</a:t>
            </a:r>
            <a:r>
              <a:rPr lang="en-US" sz="27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age, income, loan amount, interest rate, employment years</a:t>
            </a:r>
          </a:p>
          <a:p>
            <a:pPr algn="l">
              <a:lnSpc>
                <a:spcPts val="4367"/>
              </a:lnSpc>
            </a:pPr>
            <a:r>
              <a:rPr lang="en-US" sz="2799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Categorical: </a:t>
            </a:r>
            <a:r>
              <a:rPr lang="en-US" sz="27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home ownership, loan intent, loan grade, etc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553073" y="4188564"/>
            <a:ext cx="20061513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4632863" y="3932331"/>
            <a:ext cx="502056" cy="502056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6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19279" y="3941856"/>
            <a:ext cx="502056" cy="502056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266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045338" y="3932331"/>
            <a:ext cx="502056" cy="502056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6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1351389" y="3941856"/>
            <a:ext cx="502056" cy="502056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6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993459" y="1457467"/>
            <a:ext cx="13771552" cy="2077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7954"/>
              </a:lnSpc>
              <a:spcBef>
                <a:spcPct val="0"/>
              </a:spcBef>
            </a:pPr>
            <a:r>
              <a:rPr lang="en-US" sz="82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Exploratory Data Analysis (EDA)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4729662"/>
            <a:ext cx="985271" cy="679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4436734" y="4758237"/>
            <a:ext cx="1056121" cy="679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32102" y="5494838"/>
            <a:ext cx="2722715" cy="2237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44"/>
              </a:lnSpc>
            </a:pPr>
            <a:r>
              <a:rPr lang="en-US" sz="2400" b="1" u="sng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Target Variable Distribution:</a:t>
            </a:r>
          </a:p>
          <a:p>
            <a:pPr algn="l">
              <a:lnSpc>
                <a:spcPts val="3432"/>
              </a:lnSpc>
            </a:pPr>
            <a:r>
              <a:rPr lang="en-US" sz="2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Default: 6,819 (≈ 21%)</a:t>
            </a:r>
          </a:p>
          <a:p>
            <a:pPr algn="l">
              <a:lnSpc>
                <a:spcPts val="3432"/>
              </a:lnSpc>
            </a:pPr>
            <a:r>
              <a:rPr lang="en-US" sz="2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Non-Default: 25,589   (≈ 79%)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659908" y="5475788"/>
            <a:ext cx="3350728" cy="264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43"/>
              </a:lnSpc>
            </a:pPr>
            <a:r>
              <a:rPr lang="en-US" sz="2399" b="1" u="sng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Distribution Checks:</a:t>
            </a:r>
          </a:p>
          <a:p>
            <a:pPr algn="l">
              <a:lnSpc>
                <a:spcPts val="3431"/>
              </a:lnSpc>
            </a:pPr>
            <a:r>
              <a:rPr lang="en-US" sz="21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customer_age, customer income, loan_amount, loan_int_rate.</a:t>
            </a:r>
          </a:p>
          <a:p>
            <a:pPr algn="l">
              <a:lnSpc>
                <a:spcPts val="3431"/>
              </a:lnSpc>
            </a:pPr>
            <a:r>
              <a:rPr lang="en-US" sz="21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Detected right skew in all except interest rate(normal)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906631" y="4758237"/>
            <a:ext cx="1098662" cy="679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264619" y="5475788"/>
            <a:ext cx="3229233" cy="2647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43"/>
              </a:lnSpc>
            </a:pPr>
            <a:r>
              <a:rPr lang="en-US" sz="2399" b="1" u="sng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Data Types:</a:t>
            </a:r>
          </a:p>
          <a:p>
            <a:pPr algn="l">
              <a:lnSpc>
                <a:spcPts val="3431"/>
              </a:lnSpc>
            </a:pPr>
            <a:r>
              <a:rPr lang="en-US" sz="2199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Categorical: </a:t>
            </a:r>
            <a:r>
              <a:rPr lang="en-US" sz="21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home ownership, loan intent, loan grade.</a:t>
            </a:r>
          </a:p>
          <a:p>
            <a:pPr algn="l">
              <a:lnSpc>
                <a:spcPts val="3431"/>
              </a:lnSpc>
            </a:pPr>
            <a:r>
              <a:rPr lang="en-US" sz="2199" b="1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Numerical:</a:t>
            </a:r>
            <a:r>
              <a:rPr lang="en-US" sz="21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age, income, interest rate, loan amount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014016" y="4768322"/>
            <a:ext cx="1176803" cy="679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04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730235" y="5475788"/>
            <a:ext cx="2748477" cy="1790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43"/>
              </a:lnSpc>
            </a:pPr>
            <a:r>
              <a:rPr lang="en-US" sz="2399" b="1" u="sng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Outliers detected:</a:t>
            </a:r>
          </a:p>
          <a:p>
            <a:pPr algn="l">
              <a:lnSpc>
                <a:spcPts val="3431"/>
              </a:lnSpc>
            </a:pPr>
            <a:r>
              <a:rPr lang="en-US" sz="21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 customer_income, loan_amnt, and customer_age</a:t>
            </a:r>
          </a:p>
        </p:txBody>
      </p:sp>
      <p:sp>
        <p:nvSpPr>
          <p:cNvPr id="24" name="Freeform 24"/>
          <p:cNvSpPr/>
          <p:nvPr/>
        </p:nvSpPr>
        <p:spPr>
          <a:xfrm>
            <a:off x="-1323632" y="9258300"/>
            <a:ext cx="4051334" cy="2765036"/>
          </a:xfrm>
          <a:custGeom>
            <a:avLst/>
            <a:gdLst/>
            <a:ahLst/>
            <a:cxnLst/>
            <a:rect l="l" t="t" r="r" b="b"/>
            <a:pathLst>
              <a:path w="4051334" h="2765036">
                <a:moveTo>
                  <a:pt x="0" y="0"/>
                </a:moveTo>
                <a:lnTo>
                  <a:pt x="4051334" y="0"/>
                </a:lnTo>
                <a:lnTo>
                  <a:pt x="4051334" y="2765036"/>
                </a:lnTo>
                <a:lnTo>
                  <a:pt x="0" y="27650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-674156" y="-1322787"/>
            <a:ext cx="4224468" cy="2645573"/>
          </a:xfrm>
          <a:custGeom>
            <a:avLst/>
            <a:gdLst/>
            <a:ahLst/>
            <a:cxnLst/>
            <a:rect l="l" t="t" r="r" b="b"/>
            <a:pathLst>
              <a:path w="4224468" h="2645573">
                <a:moveTo>
                  <a:pt x="0" y="0"/>
                </a:moveTo>
                <a:lnTo>
                  <a:pt x="4224468" y="0"/>
                </a:lnTo>
                <a:lnTo>
                  <a:pt x="4224468" y="2645574"/>
                </a:lnTo>
                <a:lnTo>
                  <a:pt x="0" y="26455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6" name="Freeform 26"/>
          <p:cNvSpPr/>
          <p:nvPr/>
        </p:nvSpPr>
        <p:spPr>
          <a:xfrm>
            <a:off x="10017777" y="8893298"/>
            <a:ext cx="3169280" cy="2226419"/>
          </a:xfrm>
          <a:custGeom>
            <a:avLst/>
            <a:gdLst/>
            <a:ahLst/>
            <a:cxnLst/>
            <a:rect l="l" t="t" r="r" b="b"/>
            <a:pathLst>
              <a:path w="3169280" h="2226419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7" name="Freeform 27"/>
          <p:cNvSpPr/>
          <p:nvPr/>
        </p:nvSpPr>
        <p:spPr>
          <a:xfrm>
            <a:off x="9653627" y="-3037933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8" name="Freeform 28"/>
          <p:cNvSpPr/>
          <p:nvPr/>
        </p:nvSpPr>
        <p:spPr>
          <a:xfrm rot="-5400000">
            <a:off x="4745771" y="-187733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9" name="Freeform 29"/>
          <p:cNvSpPr/>
          <p:nvPr/>
        </p:nvSpPr>
        <p:spPr>
          <a:xfrm>
            <a:off x="3180492" y="9636810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0" name="Freeform 30"/>
          <p:cNvSpPr/>
          <p:nvPr/>
        </p:nvSpPr>
        <p:spPr>
          <a:xfrm>
            <a:off x="15262955" y="-1072630"/>
            <a:ext cx="1996345" cy="2149497"/>
          </a:xfrm>
          <a:custGeom>
            <a:avLst/>
            <a:gdLst/>
            <a:ahLst/>
            <a:cxnLst/>
            <a:rect l="l" t="t" r="r" b="b"/>
            <a:pathLst>
              <a:path w="1996345" h="2149497">
                <a:moveTo>
                  <a:pt x="0" y="0"/>
                </a:moveTo>
                <a:lnTo>
                  <a:pt x="1996345" y="0"/>
                </a:lnTo>
                <a:lnTo>
                  <a:pt x="1996345" y="2149497"/>
                </a:lnTo>
                <a:lnTo>
                  <a:pt x="0" y="214949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31" name="Group 31"/>
          <p:cNvGrpSpPr/>
          <p:nvPr/>
        </p:nvGrpSpPr>
        <p:grpSpPr>
          <a:xfrm>
            <a:off x="15011927" y="3932331"/>
            <a:ext cx="502056" cy="502056"/>
            <a:chOff x="0" y="0"/>
            <a:chExt cx="812800" cy="8128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190500" y="219075"/>
              <a:ext cx="431800" cy="403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26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4" name="TextBox 34"/>
          <p:cNvSpPr txBox="1"/>
          <p:nvPr/>
        </p:nvSpPr>
        <p:spPr>
          <a:xfrm>
            <a:off x="14948092" y="4768322"/>
            <a:ext cx="1102567" cy="679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50"/>
              </a:lnSpc>
            </a:pPr>
            <a:r>
              <a:rPr lang="en-US" sz="5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05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3479724" y="5494838"/>
            <a:ext cx="4356679" cy="3914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44"/>
              </a:lnSpc>
            </a:pPr>
            <a:r>
              <a:rPr lang="en-US" sz="2400" b="1" u="sng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Initial Patterns Identified:</a:t>
            </a:r>
          </a:p>
          <a:p>
            <a:pPr algn="l">
              <a:lnSpc>
                <a:spcPts val="3432"/>
              </a:lnSpc>
            </a:pPr>
            <a:r>
              <a:rPr lang="en-US" sz="2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Younger borrowers = slightly higher default rate</a:t>
            </a:r>
          </a:p>
          <a:p>
            <a:pPr algn="l">
              <a:lnSpc>
                <a:spcPts val="3432"/>
              </a:lnSpc>
            </a:pPr>
            <a:r>
              <a:rPr lang="en-US" sz="2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High income = lower risk of default</a:t>
            </a:r>
          </a:p>
          <a:p>
            <a:pPr algn="l">
              <a:lnSpc>
                <a:spcPts val="3432"/>
              </a:lnSpc>
            </a:pPr>
            <a:r>
              <a:rPr lang="en-US" sz="2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Larger loan amounts (20k+) associated with higher default</a:t>
            </a:r>
          </a:p>
          <a:p>
            <a:pPr algn="l">
              <a:lnSpc>
                <a:spcPts val="3432"/>
              </a:lnSpc>
            </a:pPr>
            <a:r>
              <a:rPr lang="en-US" sz="2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Loan Purpose affects risk — e.g., Medical &amp; Debt Consolidation = high default</a:t>
            </a:r>
          </a:p>
        </p:txBody>
      </p:sp>
      <p:sp>
        <p:nvSpPr>
          <p:cNvPr id="36" name="Freeform 36"/>
          <p:cNvSpPr/>
          <p:nvPr/>
        </p:nvSpPr>
        <p:spPr>
          <a:xfrm>
            <a:off x="14164136" y="9409232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03948" y="4291357"/>
            <a:ext cx="7653118" cy="1229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14"/>
              </a:lnSpc>
            </a:pPr>
            <a:r>
              <a:rPr lang="en-US" sz="9499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Visualization</a:t>
            </a:r>
          </a:p>
        </p:txBody>
      </p:sp>
      <p:sp>
        <p:nvSpPr>
          <p:cNvPr id="3" name="Freeform 3"/>
          <p:cNvSpPr/>
          <p:nvPr/>
        </p:nvSpPr>
        <p:spPr>
          <a:xfrm>
            <a:off x="14016362" y="6868727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-562729" y="-86955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>
            <a:off x="6450329" y="7623717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69" y="0"/>
                </a:lnTo>
                <a:lnTo>
                  <a:pt x="4076269" y="2863580"/>
                </a:lnTo>
                <a:lnTo>
                  <a:pt x="0" y="28635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5003948" y="-73175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 rot="-5282649">
            <a:off x="15525808" y="61363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167281" y="-1268084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>
            <a:off x="5003948" y="9232705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80"/>
                </a:lnTo>
                <a:lnTo>
                  <a:pt x="0" y="28635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5253659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rot="-5282649">
            <a:off x="16279396" y="34326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8" y="0"/>
                </a:lnTo>
                <a:lnTo>
                  <a:pt x="4017208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14192016" y="8745491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69"/>
                </a:lnTo>
                <a:lnTo>
                  <a:pt x="0" y="361856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7" name="Group 7"/>
          <p:cNvGrpSpPr/>
          <p:nvPr/>
        </p:nvGrpSpPr>
        <p:grpSpPr>
          <a:xfrm>
            <a:off x="12459691" y="2632300"/>
            <a:ext cx="5074720" cy="6113191"/>
            <a:chOff x="0" y="0"/>
            <a:chExt cx="1698804" cy="204644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698804" cy="2046441"/>
            </a:xfrm>
            <a:custGeom>
              <a:avLst/>
              <a:gdLst/>
              <a:ahLst/>
              <a:cxnLst/>
              <a:rect l="l" t="t" r="r" b="b"/>
              <a:pathLst>
                <a:path w="1698804" h="2046441">
                  <a:moveTo>
                    <a:pt x="22884" y="0"/>
                  </a:moveTo>
                  <a:lnTo>
                    <a:pt x="1675920" y="0"/>
                  </a:lnTo>
                  <a:cubicBezTo>
                    <a:pt x="1681990" y="0"/>
                    <a:pt x="1687810" y="2411"/>
                    <a:pt x="1692102" y="6703"/>
                  </a:cubicBezTo>
                  <a:cubicBezTo>
                    <a:pt x="1696393" y="10994"/>
                    <a:pt x="1698804" y="16815"/>
                    <a:pt x="1698804" y="22884"/>
                  </a:cubicBezTo>
                  <a:lnTo>
                    <a:pt x="1698804" y="2023557"/>
                  </a:lnTo>
                  <a:cubicBezTo>
                    <a:pt x="1698804" y="2029626"/>
                    <a:pt x="1696393" y="2035447"/>
                    <a:pt x="1692102" y="2039738"/>
                  </a:cubicBezTo>
                  <a:cubicBezTo>
                    <a:pt x="1687810" y="2044030"/>
                    <a:pt x="1681990" y="2046441"/>
                    <a:pt x="1675920" y="2046441"/>
                  </a:cubicBezTo>
                  <a:lnTo>
                    <a:pt x="22884" y="2046441"/>
                  </a:lnTo>
                  <a:cubicBezTo>
                    <a:pt x="16815" y="2046441"/>
                    <a:pt x="10994" y="2044030"/>
                    <a:pt x="6703" y="2039738"/>
                  </a:cubicBezTo>
                  <a:cubicBezTo>
                    <a:pt x="2411" y="2035447"/>
                    <a:pt x="0" y="2029626"/>
                    <a:pt x="0" y="2023557"/>
                  </a:cubicBezTo>
                  <a:lnTo>
                    <a:pt x="0" y="22884"/>
                  </a:lnTo>
                  <a:cubicBezTo>
                    <a:pt x="0" y="16815"/>
                    <a:pt x="2411" y="10994"/>
                    <a:pt x="6703" y="6703"/>
                  </a:cubicBezTo>
                  <a:cubicBezTo>
                    <a:pt x="10994" y="2411"/>
                    <a:pt x="16815" y="0"/>
                    <a:pt x="2288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85725"/>
              <a:ext cx="1698804" cy="19607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457117" y="2632300"/>
            <a:ext cx="10821785" cy="6113191"/>
          </a:xfrm>
          <a:custGeom>
            <a:avLst/>
            <a:gdLst/>
            <a:ahLst/>
            <a:cxnLst/>
            <a:rect l="l" t="t" r="r" b="b"/>
            <a:pathLst>
              <a:path w="10821785" h="6113191">
                <a:moveTo>
                  <a:pt x="0" y="0"/>
                </a:moveTo>
                <a:lnTo>
                  <a:pt x="10821786" y="0"/>
                </a:lnTo>
                <a:lnTo>
                  <a:pt x="10821786" y="6113191"/>
                </a:lnTo>
                <a:lnTo>
                  <a:pt x="0" y="611319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4474533" y="1419534"/>
            <a:ext cx="9212274" cy="725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32"/>
              </a:lnSpc>
            </a:pPr>
            <a:r>
              <a:rPr lang="en-US" sz="56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Age Group vs Loan Status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642711" y="2838122"/>
            <a:ext cx="4616589" cy="49526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3277" b="1" u="sng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Insight:</a:t>
            </a:r>
          </a:p>
          <a:p>
            <a:pPr algn="l">
              <a:lnSpc>
                <a:spcPts val="3375"/>
              </a:lnSpc>
            </a:pPr>
            <a:endParaRPr lang="en-US" sz="3277" b="1" u="sng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619114" lvl="1" indent="-309557" algn="l">
              <a:lnSpc>
                <a:spcPts val="2953"/>
              </a:lnSpc>
              <a:buFont typeface="Arial"/>
              <a:buChar char="•"/>
            </a:pPr>
            <a:r>
              <a:rPr lang="en-US" sz="28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Default rate slightly decreases as age increases — younger borrowers (18–25) show highest risk.</a:t>
            </a:r>
          </a:p>
          <a:p>
            <a:pPr algn="l">
              <a:lnSpc>
                <a:spcPts val="2953"/>
              </a:lnSpc>
            </a:pPr>
            <a:endParaRPr lang="en-US" sz="2867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619114" lvl="1" indent="-309557" algn="l">
              <a:lnSpc>
                <a:spcPts val="2953"/>
              </a:lnSpc>
              <a:spcBef>
                <a:spcPct val="0"/>
              </a:spcBef>
              <a:buFont typeface="Arial"/>
              <a:buChar char="•"/>
            </a:pPr>
            <a:r>
              <a:rPr lang="en-US" sz="28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Borrowers aged 34+ are more stable — lowest default rates and better repayment behavior.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167281" y="-1268084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>
            <a:off x="5003948" y="9232705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80"/>
                </a:lnTo>
                <a:lnTo>
                  <a:pt x="0" y="28635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5253659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rot="-5282649">
            <a:off x="16279396" y="34326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8" y="0"/>
                </a:lnTo>
                <a:lnTo>
                  <a:pt x="4017208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15233254" y="8477715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7" name="Group 7"/>
          <p:cNvGrpSpPr/>
          <p:nvPr/>
        </p:nvGrpSpPr>
        <p:grpSpPr>
          <a:xfrm>
            <a:off x="12459691" y="2632300"/>
            <a:ext cx="5074720" cy="6113191"/>
            <a:chOff x="0" y="0"/>
            <a:chExt cx="1698804" cy="204644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698804" cy="2046441"/>
            </a:xfrm>
            <a:custGeom>
              <a:avLst/>
              <a:gdLst/>
              <a:ahLst/>
              <a:cxnLst/>
              <a:rect l="l" t="t" r="r" b="b"/>
              <a:pathLst>
                <a:path w="1698804" h="2046441">
                  <a:moveTo>
                    <a:pt x="22884" y="0"/>
                  </a:moveTo>
                  <a:lnTo>
                    <a:pt x="1675920" y="0"/>
                  </a:lnTo>
                  <a:cubicBezTo>
                    <a:pt x="1681990" y="0"/>
                    <a:pt x="1687810" y="2411"/>
                    <a:pt x="1692102" y="6703"/>
                  </a:cubicBezTo>
                  <a:cubicBezTo>
                    <a:pt x="1696393" y="10994"/>
                    <a:pt x="1698804" y="16815"/>
                    <a:pt x="1698804" y="22884"/>
                  </a:cubicBezTo>
                  <a:lnTo>
                    <a:pt x="1698804" y="2023557"/>
                  </a:lnTo>
                  <a:cubicBezTo>
                    <a:pt x="1698804" y="2029626"/>
                    <a:pt x="1696393" y="2035447"/>
                    <a:pt x="1692102" y="2039738"/>
                  </a:cubicBezTo>
                  <a:cubicBezTo>
                    <a:pt x="1687810" y="2044030"/>
                    <a:pt x="1681990" y="2046441"/>
                    <a:pt x="1675920" y="2046441"/>
                  </a:cubicBezTo>
                  <a:lnTo>
                    <a:pt x="22884" y="2046441"/>
                  </a:lnTo>
                  <a:cubicBezTo>
                    <a:pt x="16815" y="2046441"/>
                    <a:pt x="10994" y="2044030"/>
                    <a:pt x="6703" y="2039738"/>
                  </a:cubicBezTo>
                  <a:cubicBezTo>
                    <a:pt x="2411" y="2035447"/>
                    <a:pt x="0" y="2029626"/>
                    <a:pt x="0" y="2023557"/>
                  </a:cubicBezTo>
                  <a:lnTo>
                    <a:pt x="0" y="22884"/>
                  </a:lnTo>
                  <a:cubicBezTo>
                    <a:pt x="0" y="16815"/>
                    <a:pt x="2411" y="10994"/>
                    <a:pt x="6703" y="6703"/>
                  </a:cubicBezTo>
                  <a:cubicBezTo>
                    <a:pt x="10994" y="2411"/>
                    <a:pt x="16815" y="0"/>
                    <a:pt x="2288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85725"/>
              <a:ext cx="1698804" cy="19607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633378" y="2770220"/>
            <a:ext cx="10550088" cy="5975271"/>
          </a:xfrm>
          <a:custGeom>
            <a:avLst/>
            <a:gdLst/>
            <a:ahLst/>
            <a:cxnLst/>
            <a:rect l="l" t="t" r="r" b="b"/>
            <a:pathLst>
              <a:path w="10550088" h="5975271">
                <a:moveTo>
                  <a:pt x="0" y="0"/>
                </a:moveTo>
                <a:lnTo>
                  <a:pt x="10550088" y="0"/>
                </a:lnTo>
                <a:lnTo>
                  <a:pt x="10550088" y="5975271"/>
                </a:lnTo>
                <a:lnTo>
                  <a:pt x="0" y="597527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4474533" y="1419534"/>
            <a:ext cx="10192995" cy="725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32"/>
              </a:lnSpc>
            </a:pPr>
            <a:r>
              <a:rPr lang="en-US" sz="56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Income Group vs Loan Status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664898" y="3116677"/>
            <a:ext cx="4664307" cy="3915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5"/>
              </a:lnSpc>
            </a:pPr>
            <a:r>
              <a:rPr lang="en-US" sz="3277" b="1" u="sng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Insight:</a:t>
            </a:r>
          </a:p>
          <a:p>
            <a:pPr algn="l">
              <a:lnSpc>
                <a:spcPts val="3375"/>
              </a:lnSpc>
            </a:pPr>
            <a:endParaRPr lang="en-US" sz="3277" b="1" u="sng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640703" lvl="1" indent="-320352" algn="l">
              <a:lnSpc>
                <a:spcPts val="3056"/>
              </a:lnSpc>
              <a:buFont typeface="Arial"/>
              <a:buChar char="•"/>
            </a:pPr>
            <a:r>
              <a:rPr lang="en-US" sz="29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Default rate drops steadily as income increases.</a:t>
            </a:r>
          </a:p>
          <a:p>
            <a:pPr algn="l">
              <a:lnSpc>
                <a:spcPts val="3056"/>
              </a:lnSpc>
            </a:pPr>
            <a:endParaRPr lang="en-US" sz="2967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640703" lvl="1" indent="-320352" algn="l">
              <a:lnSpc>
                <a:spcPts val="3056"/>
              </a:lnSpc>
              <a:spcBef>
                <a:spcPct val="0"/>
              </a:spcBef>
              <a:buFont typeface="Arial"/>
              <a:buChar char="•"/>
            </a:pPr>
            <a:r>
              <a:rPr lang="en-US" sz="29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Low-income borrowers show highest defaults — financial stress.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167281" y="-1268084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>
            <a:off x="5003948" y="9232705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80"/>
                </a:lnTo>
                <a:lnTo>
                  <a:pt x="0" y="28635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5253659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rot="-5282649">
            <a:off x="16279396" y="34326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8" y="0"/>
                </a:lnTo>
                <a:lnTo>
                  <a:pt x="4017208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15233254" y="8477715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7" name="Group 7"/>
          <p:cNvGrpSpPr/>
          <p:nvPr/>
        </p:nvGrpSpPr>
        <p:grpSpPr>
          <a:xfrm>
            <a:off x="12459691" y="2632300"/>
            <a:ext cx="5074720" cy="6113191"/>
            <a:chOff x="0" y="0"/>
            <a:chExt cx="1698804" cy="204644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698804" cy="2046441"/>
            </a:xfrm>
            <a:custGeom>
              <a:avLst/>
              <a:gdLst/>
              <a:ahLst/>
              <a:cxnLst/>
              <a:rect l="l" t="t" r="r" b="b"/>
              <a:pathLst>
                <a:path w="1698804" h="2046441">
                  <a:moveTo>
                    <a:pt x="22884" y="0"/>
                  </a:moveTo>
                  <a:lnTo>
                    <a:pt x="1675920" y="0"/>
                  </a:lnTo>
                  <a:cubicBezTo>
                    <a:pt x="1681990" y="0"/>
                    <a:pt x="1687810" y="2411"/>
                    <a:pt x="1692102" y="6703"/>
                  </a:cubicBezTo>
                  <a:cubicBezTo>
                    <a:pt x="1696393" y="10994"/>
                    <a:pt x="1698804" y="16815"/>
                    <a:pt x="1698804" y="22884"/>
                  </a:cubicBezTo>
                  <a:lnTo>
                    <a:pt x="1698804" y="2023557"/>
                  </a:lnTo>
                  <a:cubicBezTo>
                    <a:pt x="1698804" y="2029626"/>
                    <a:pt x="1696393" y="2035447"/>
                    <a:pt x="1692102" y="2039738"/>
                  </a:cubicBezTo>
                  <a:cubicBezTo>
                    <a:pt x="1687810" y="2044030"/>
                    <a:pt x="1681990" y="2046441"/>
                    <a:pt x="1675920" y="2046441"/>
                  </a:cubicBezTo>
                  <a:lnTo>
                    <a:pt x="22884" y="2046441"/>
                  </a:lnTo>
                  <a:cubicBezTo>
                    <a:pt x="16815" y="2046441"/>
                    <a:pt x="10994" y="2044030"/>
                    <a:pt x="6703" y="2039738"/>
                  </a:cubicBezTo>
                  <a:cubicBezTo>
                    <a:pt x="2411" y="2035447"/>
                    <a:pt x="0" y="2029626"/>
                    <a:pt x="0" y="2023557"/>
                  </a:cubicBezTo>
                  <a:lnTo>
                    <a:pt x="0" y="22884"/>
                  </a:lnTo>
                  <a:cubicBezTo>
                    <a:pt x="0" y="16815"/>
                    <a:pt x="2411" y="10994"/>
                    <a:pt x="6703" y="6703"/>
                  </a:cubicBezTo>
                  <a:cubicBezTo>
                    <a:pt x="10994" y="2411"/>
                    <a:pt x="16815" y="0"/>
                    <a:pt x="2288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85725"/>
              <a:ext cx="1698804" cy="19607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447927" y="2632300"/>
            <a:ext cx="10793603" cy="6113191"/>
          </a:xfrm>
          <a:custGeom>
            <a:avLst/>
            <a:gdLst/>
            <a:ahLst/>
            <a:cxnLst/>
            <a:rect l="l" t="t" r="r" b="b"/>
            <a:pathLst>
              <a:path w="10793603" h="6113191">
                <a:moveTo>
                  <a:pt x="0" y="0"/>
                </a:moveTo>
                <a:lnTo>
                  <a:pt x="10793604" y="0"/>
                </a:lnTo>
                <a:lnTo>
                  <a:pt x="10793604" y="6113191"/>
                </a:lnTo>
                <a:lnTo>
                  <a:pt x="0" y="611319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320744" y="1419534"/>
            <a:ext cx="12327504" cy="725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32"/>
              </a:lnSpc>
            </a:pPr>
            <a:r>
              <a:rPr lang="en-US" sz="56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Loan Amount Group vs Loan Status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527342" y="3107152"/>
            <a:ext cx="4939418" cy="45420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2"/>
              </a:lnSpc>
            </a:pPr>
            <a:r>
              <a:rPr lang="en-US" sz="3177" b="1" u="sng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Insight:</a:t>
            </a:r>
          </a:p>
          <a:p>
            <a:pPr algn="l">
              <a:lnSpc>
                <a:spcPts val="3169"/>
              </a:lnSpc>
            </a:pPr>
            <a:endParaRPr lang="en-US" sz="3177" b="1" u="sng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619114" lvl="1" indent="-309557" algn="l">
              <a:lnSpc>
                <a:spcPts val="2953"/>
              </a:lnSpc>
              <a:buFont typeface="Arial"/>
              <a:buChar char="•"/>
            </a:pPr>
            <a:r>
              <a:rPr lang="en-US" sz="28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Up to 12k: Default rate stays low and steady — borrowers likely manage repayment well.</a:t>
            </a:r>
          </a:p>
          <a:p>
            <a:pPr algn="l">
              <a:lnSpc>
                <a:spcPts val="2953"/>
              </a:lnSpc>
            </a:pPr>
            <a:endParaRPr lang="en-US" sz="2867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619114" lvl="1" indent="-309557" algn="l">
              <a:lnSpc>
                <a:spcPts val="2953"/>
              </a:lnSpc>
              <a:spcBef>
                <a:spcPct val="0"/>
              </a:spcBef>
              <a:buFont typeface="Arial"/>
              <a:buChar char="•"/>
            </a:pPr>
            <a:r>
              <a:rPr lang="en-US" sz="28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Above 12k: Default risk rises quickly — larger loans bring more pressure and missed payments.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167281" y="-1268084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" name="Freeform 3"/>
          <p:cNvSpPr/>
          <p:nvPr/>
        </p:nvSpPr>
        <p:spPr>
          <a:xfrm>
            <a:off x="5003948" y="9232705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80"/>
                </a:lnTo>
                <a:lnTo>
                  <a:pt x="0" y="28635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5253659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rot="-5282649">
            <a:off x="16279396" y="34326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8" y="0"/>
                </a:lnTo>
                <a:lnTo>
                  <a:pt x="4017208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15233254" y="8477715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7" name="Group 7"/>
          <p:cNvGrpSpPr/>
          <p:nvPr/>
        </p:nvGrpSpPr>
        <p:grpSpPr>
          <a:xfrm>
            <a:off x="12459691" y="2632300"/>
            <a:ext cx="5074720" cy="6113191"/>
            <a:chOff x="0" y="0"/>
            <a:chExt cx="1698804" cy="204644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698804" cy="2046441"/>
            </a:xfrm>
            <a:custGeom>
              <a:avLst/>
              <a:gdLst/>
              <a:ahLst/>
              <a:cxnLst/>
              <a:rect l="l" t="t" r="r" b="b"/>
              <a:pathLst>
                <a:path w="1698804" h="2046441">
                  <a:moveTo>
                    <a:pt x="22884" y="0"/>
                  </a:moveTo>
                  <a:lnTo>
                    <a:pt x="1675920" y="0"/>
                  </a:lnTo>
                  <a:cubicBezTo>
                    <a:pt x="1681990" y="0"/>
                    <a:pt x="1687810" y="2411"/>
                    <a:pt x="1692102" y="6703"/>
                  </a:cubicBezTo>
                  <a:cubicBezTo>
                    <a:pt x="1696393" y="10994"/>
                    <a:pt x="1698804" y="16815"/>
                    <a:pt x="1698804" y="22884"/>
                  </a:cubicBezTo>
                  <a:lnTo>
                    <a:pt x="1698804" y="2023557"/>
                  </a:lnTo>
                  <a:cubicBezTo>
                    <a:pt x="1698804" y="2029626"/>
                    <a:pt x="1696393" y="2035447"/>
                    <a:pt x="1692102" y="2039738"/>
                  </a:cubicBezTo>
                  <a:cubicBezTo>
                    <a:pt x="1687810" y="2044030"/>
                    <a:pt x="1681990" y="2046441"/>
                    <a:pt x="1675920" y="2046441"/>
                  </a:cubicBezTo>
                  <a:lnTo>
                    <a:pt x="22884" y="2046441"/>
                  </a:lnTo>
                  <a:cubicBezTo>
                    <a:pt x="16815" y="2046441"/>
                    <a:pt x="10994" y="2044030"/>
                    <a:pt x="6703" y="2039738"/>
                  </a:cubicBezTo>
                  <a:cubicBezTo>
                    <a:pt x="2411" y="2035447"/>
                    <a:pt x="0" y="2029626"/>
                    <a:pt x="0" y="2023557"/>
                  </a:cubicBezTo>
                  <a:lnTo>
                    <a:pt x="0" y="22884"/>
                  </a:lnTo>
                  <a:cubicBezTo>
                    <a:pt x="0" y="16815"/>
                    <a:pt x="2411" y="10994"/>
                    <a:pt x="6703" y="6703"/>
                  </a:cubicBezTo>
                  <a:cubicBezTo>
                    <a:pt x="10994" y="2411"/>
                    <a:pt x="16815" y="0"/>
                    <a:pt x="2288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85725"/>
              <a:ext cx="1698804" cy="196071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486306" y="2632300"/>
            <a:ext cx="10677960" cy="6047694"/>
          </a:xfrm>
          <a:custGeom>
            <a:avLst/>
            <a:gdLst/>
            <a:ahLst/>
            <a:cxnLst/>
            <a:rect l="l" t="t" r="r" b="b"/>
            <a:pathLst>
              <a:path w="10677960" h="6047694">
                <a:moveTo>
                  <a:pt x="0" y="0"/>
                </a:moveTo>
                <a:lnTo>
                  <a:pt x="10677960" y="0"/>
                </a:lnTo>
                <a:lnTo>
                  <a:pt x="10677960" y="6047694"/>
                </a:lnTo>
                <a:lnTo>
                  <a:pt x="0" y="604769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4474533" y="1419534"/>
            <a:ext cx="9212274" cy="725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32"/>
              </a:lnSpc>
            </a:pPr>
            <a:r>
              <a:rPr lang="en-US" sz="56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Loan Intent vs Loan Status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585393" y="3042018"/>
            <a:ext cx="4673907" cy="4797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69"/>
              </a:lnSpc>
            </a:pPr>
            <a:r>
              <a:rPr lang="en-US" sz="3077" b="1" u="sng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Insight:</a:t>
            </a:r>
          </a:p>
          <a:p>
            <a:pPr algn="l">
              <a:lnSpc>
                <a:spcPts val="3169"/>
              </a:lnSpc>
            </a:pPr>
            <a:endParaRPr lang="en-US" sz="3077" b="1" u="sng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597524" lvl="1" indent="-298762" algn="l">
              <a:lnSpc>
                <a:spcPts val="2850"/>
              </a:lnSpc>
              <a:buFont typeface="Arial"/>
              <a:buChar char="•"/>
            </a:pPr>
            <a:r>
              <a:rPr lang="en-US" sz="27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Lowest default rates in Education and Venture loans — borrowers tend to repay better.</a:t>
            </a:r>
          </a:p>
          <a:p>
            <a:pPr algn="l">
              <a:lnSpc>
                <a:spcPts val="2850"/>
              </a:lnSpc>
            </a:pPr>
            <a:endParaRPr lang="en-US" sz="2767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597524" lvl="1" indent="-298762" algn="l">
              <a:lnSpc>
                <a:spcPts val="2850"/>
              </a:lnSpc>
              <a:spcBef>
                <a:spcPct val="0"/>
              </a:spcBef>
              <a:buFont typeface="Arial"/>
              <a:buChar char="•"/>
            </a:pPr>
            <a:r>
              <a:rPr lang="en-US" sz="276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Highest risk seen in Debt Consolidation, Medical, and Home Improvement — likely tied to urgent or unstable financial situations.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1112</Words>
  <Application>Microsoft Office PowerPoint</Application>
  <PresentationFormat>Custom</PresentationFormat>
  <Paragraphs>199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DM Sans Bold</vt:lpstr>
      <vt:lpstr>DM Sans</vt:lpstr>
      <vt:lpstr>Calibri</vt:lpstr>
      <vt:lpstr>Calibri (MS)</vt:lpstr>
      <vt:lpstr>Arial</vt:lpstr>
      <vt:lpstr>Calibri (MS)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Loan Default  Risk Analysis Project Presentation</dc:title>
  <cp:lastModifiedBy>Admin</cp:lastModifiedBy>
  <cp:revision>2</cp:revision>
  <dcterms:created xsi:type="dcterms:W3CDTF">2006-08-16T00:00:00Z</dcterms:created>
  <dcterms:modified xsi:type="dcterms:W3CDTF">2025-07-13T08:48:08Z</dcterms:modified>
  <dc:identifier>DAGr2Blbowk</dc:identifier>
</cp:coreProperties>
</file>