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78" r:id="rId3"/>
    <p:sldId id="279" r:id="rId5"/>
    <p:sldId id="259" r:id="rId6"/>
    <p:sldId id="286" r:id="rId7"/>
    <p:sldId id="275" r:id="rId8"/>
    <p:sldId id="301" r:id="rId9"/>
    <p:sldId id="302" r:id="rId10"/>
    <p:sldId id="280" r:id="rId11"/>
    <p:sldId id="285" r:id="rId12"/>
    <p:sldId id="281" r:id="rId13"/>
    <p:sldId id="282" r:id="rId14"/>
    <p:sldId id="284" r:id="rId15"/>
    <p:sldId id="287" r:id="rId16"/>
    <p:sldId id="288" r:id="rId17"/>
    <p:sldId id="283" r:id="rId18"/>
    <p:sldId id="290" r:id="rId19"/>
    <p:sldId id="289" r:id="rId20"/>
    <p:sldId id="292" r:id="rId21"/>
    <p:sldId id="291" r:id="rId22"/>
    <p:sldId id="267" r:id="rId23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73682"/>
    <a:srgbClr val="283784"/>
    <a:srgbClr val="1F97D5"/>
    <a:srgbClr val="F65747"/>
    <a:srgbClr val="FEC450"/>
    <a:srgbClr val="77BB49"/>
    <a:srgbClr val="199394"/>
    <a:srgbClr val="93CECD"/>
    <a:srgbClr val="2F6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0" autoAdjust="0"/>
    <p:restoredTop sz="74119" autoAdjust="0"/>
  </p:normalViewPr>
  <p:slideViewPr>
    <p:cSldViewPr showGuides="1">
      <p:cViewPr varScale="1">
        <p:scale>
          <a:sx n="113" d="100"/>
          <a:sy n="113" d="100"/>
        </p:scale>
        <p:origin x="1926" y="90"/>
      </p:cViewPr>
      <p:guideLst>
        <p:guide orient="horz" pos="1688"/>
        <p:guide pos="30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507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B1151-1CE9-47C8-BD4A-9F06E3F7B8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54737-DF83-487C-9C02-9C42D06C94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A7%86%E5%9B%BE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模式一样，主要目的是分离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视图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）和模型（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主要有点是：让界面可以自动化测试，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界面素来是比较难于测试的，而现在测试可以针对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ViewModel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来写。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54737-DF83-487C-9C02-9C42D06C94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vuejs</a:t>
            </a:r>
            <a:r>
              <a:rPr kumimoji="1" lang="zh-CN" altLang="en-US" dirty="0"/>
              <a:t>是我们目前使用的前端框架。</a:t>
            </a:r>
            <a:endParaRPr kumimoji="1" lang="en-US" altLang="zh-CN" dirty="0"/>
          </a:p>
          <a:p>
            <a:r>
              <a:rPr kumimoji="1" lang="en-US" altLang="zh-CN" dirty="0" err="1"/>
              <a:t>vuejs</a:t>
            </a:r>
            <a:r>
              <a:rPr kumimoji="1" lang="zh-CN" altLang="en-US" dirty="0"/>
              <a:t>等三大框架的生态非常好，有特别多的</a:t>
            </a:r>
            <a:r>
              <a:rPr kumimoji="1" lang="en-US" altLang="zh-CN" dirty="0" err="1"/>
              <a:t>Ui</a:t>
            </a:r>
            <a:r>
              <a:rPr kumimoji="1" lang="zh-CN" altLang="en-US" dirty="0"/>
              <a:t>组件，以及各种功能插件， 比如 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-router</a:t>
            </a:r>
            <a:r>
              <a:rPr kumimoji="1" lang="zh-CN" altLang="en-US" dirty="0"/>
              <a:t>可以控制路由切换，结合</a:t>
            </a:r>
            <a:r>
              <a:rPr kumimoji="1" lang="en-US" altLang="zh-CN" dirty="0" err="1"/>
              <a:t>axios</a:t>
            </a:r>
            <a:r>
              <a:rPr kumimoji="1" lang="zh-CN" altLang="en-US" dirty="0"/>
              <a:t>可以实现与后端进行数据交互，</a:t>
            </a:r>
            <a:r>
              <a:rPr kumimoji="1" lang="en-US" altLang="zh-CN" dirty="0" err="1"/>
              <a:t>iview</a:t>
            </a:r>
            <a:r>
              <a:rPr kumimoji="1" lang="zh-CN" altLang="en-US" dirty="0"/>
              <a:t>等</a:t>
            </a:r>
            <a:r>
              <a:rPr kumimoji="1" lang="en-US" altLang="zh-CN" dirty="0" err="1"/>
              <a:t>Ui</a:t>
            </a:r>
            <a:r>
              <a:rPr kumimoji="1" lang="zh-CN" altLang="en-US" dirty="0"/>
              <a:t>框架非常适合后台管理系统的开发。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公司目前主要用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， 所以提一下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http://element-</a:t>
            </a:r>
            <a:r>
              <a:rPr kumimoji="1" lang="en-US" altLang="zh-CN" dirty="0" err="1"/>
              <a:t>cn.eleme.io</a:t>
            </a:r>
            <a:r>
              <a:rPr kumimoji="1" lang="en-US" altLang="zh-CN" dirty="0"/>
              <a:t>/#/</a:t>
            </a:r>
            <a:r>
              <a:rPr kumimoji="1" lang="en-US" altLang="zh-CN" dirty="0" err="1"/>
              <a:t>zh</a:t>
            </a:r>
            <a:r>
              <a:rPr kumimoji="1" lang="en-US" altLang="zh-CN" dirty="0"/>
              <a:t>-CN/component/installation</a:t>
            </a:r>
            <a:endParaRPr kumimoji="1" lang="en-US" altLang="zh-CN" dirty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www.iviewui.com</a:t>
            </a:r>
            <a:r>
              <a:rPr kumimoji="1" lang="en-US" altLang="zh-CN" dirty="0"/>
              <a:t>/docs/guide/install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54737-DF83-487C-9C02-9C42D06C94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54737-DF83-487C-9C02-9C42D06C94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54737-DF83-487C-9C02-9C42D06C94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54737-DF83-487C-9C02-9C42D06C94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/>
              <a:t>前后端分离后可以使用工具方便的对代码进行混淆压缩，显著减少无用的网络流量，而且通过</a:t>
            </a:r>
            <a:r>
              <a:rPr kumimoji="1" lang="en-US" altLang="zh-CN" dirty="0"/>
              <a:t>Ajax</a:t>
            </a:r>
            <a:r>
              <a:rPr kumimoji="1" lang="zh-CN" altLang="en-US" dirty="0"/>
              <a:t>局部刷新，可以实现对用户操作的实时响应。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工具可在开发时实时的进行</a:t>
            </a:r>
            <a:r>
              <a:rPr kumimoji="1" lang="en-US" altLang="zh-CN" dirty="0" err="1"/>
              <a:t>js</a:t>
            </a:r>
            <a:r>
              <a:rPr kumimoji="1" lang="zh-CN" altLang="en-US" dirty="0"/>
              <a:t>代码压缩混淆、编译</a:t>
            </a:r>
            <a:r>
              <a:rPr kumimoji="1" lang="en-US" altLang="zh-CN" dirty="0"/>
              <a:t>sass</a:t>
            </a:r>
            <a:r>
              <a:rPr kumimoji="1" lang="zh-CN" altLang="en-US" dirty="0"/>
              <a:t>、添加厂商前缀，处理小图片为</a:t>
            </a:r>
            <a:r>
              <a:rPr kumimoji="1" lang="en-US" altLang="zh-CN" dirty="0"/>
              <a:t>base64</a:t>
            </a:r>
            <a:r>
              <a:rPr kumimoji="1" lang="zh-CN" altLang="en-US" dirty="0"/>
              <a:t>减少网络请求等工作，</a:t>
            </a:r>
            <a:r>
              <a:rPr kumimoji="1" lang="zh-CN" altLang="en-US" baseline="0" dirty="0"/>
              <a:t> 来优化前端最终的代码</a:t>
            </a:r>
            <a:endParaRPr kumimoji="1" lang="en-US" altLang="zh-CN" baseline="0" dirty="0"/>
          </a:p>
          <a:p>
            <a:pPr marL="228600" indent="-228600">
              <a:buAutoNum type="arabicPeriod"/>
            </a:pPr>
            <a:r>
              <a:rPr kumimoji="1" lang="zh-CN" altLang="en-US" baseline="0" dirty="0"/>
              <a:t>单独维护更专业</a:t>
            </a:r>
            <a:endParaRPr kumimoji="1" lang="en-US" altLang="zh-CN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1" lang="zh-CN" altLang="en-US" dirty="0"/>
              <a:t>一套系统常常要做</a:t>
            </a:r>
            <a:r>
              <a:rPr kumimoji="1" lang="en-US" altLang="zh-CN" dirty="0"/>
              <a:t>PC</a:t>
            </a:r>
            <a:r>
              <a:rPr kumimoji="1" lang="zh-CN" altLang="en-US" dirty="0"/>
              <a:t>端，</a:t>
            </a:r>
            <a:r>
              <a:rPr kumimoji="1" lang="en-US" altLang="zh-CN" dirty="0"/>
              <a:t>IOS</a:t>
            </a:r>
            <a:r>
              <a:rPr kumimoji="1" lang="zh-CN" altLang="en-US" dirty="0"/>
              <a:t>端，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端，甚至</a:t>
            </a:r>
            <a:r>
              <a:rPr kumimoji="1" lang="en-US" altLang="zh-CN" dirty="0"/>
              <a:t>TV</a:t>
            </a:r>
            <a:r>
              <a:rPr kumimoji="1" lang="zh-CN" altLang="en-US" dirty="0"/>
              <a:t>端，采用前后端分离的开发模式，可以使得多终端使用一套后端</a:t>
            </a:r>
            <a:r>
              <a:rPr kumimoji="1" lang="en-US" altLang="zh-CN" dirty="0"/>
              <a:t>API</a:t>
            </a:r>
            <a:r>
              <a:rPr kumimoji="1" lang="zh-CN" altLang="en-US" dirty="0"/>
              <a:t>，减少开发的工作量</a:t>
            </a:r>
            <a:endParaRPr kumimoji="1" lang="en-US" altLang="zh-CN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1" lang="zh-CN" altLang="en-US" baseline="0" dirty="0"/>
              <a:t>界面测试一般需要人工操作，如果使用了</a:t>
            </a:r>
            <a:r>
              <a:rPr kumimoji="1" lang="en-US" altLang="zh-CN" baseline="0" dirty="0"/>
              <a:t>MVVM</a:t>
            </a:r>
            <a:r>
              <a:rPr kumimoji="1" lang="zh-CN" altLang="en-US" baseline="0" dirty="0"/>
              <a:t>框架，一般可以用代码来对</a:t>
            </a:r>
            <a:r>
              <a:rPr kumimoji="1" lang="en-US" altLang="zh-CN" baseline="0" dirty="0"/>
              <a:t>view-model</a:t>
            </a:r>
            <a:r>
              <a:rPr kumimoji="1" lang="zh-CN" altLang="en-US" baseline="0" dirty="0"/>
              <a:t>进行自动化测试，由于</a:t>
            </a:r>
            <a:r>
              <a:rPr kumimoji="1" lang="en-US" altLang="zh-CN" baseline="0" dirty="0"/>
              <a:t>view</a:t>
            </a:r>
            <a:r>
              <a:rPr kumimoji="1" lang="zh-CN" altLang="en-US" baseline="0" dirty="0"/>
              <a:t>是绑定了</a:t>
            </a:r>
            <a:r>
              <a:rPr kumimoji="1" lang="en-US" altLang="zh-CN" baseline="0" dirty="0"/>
              <a:t>view-model</a:t>
            </a:r>
            <a:endParaRPr kumimoji="1" lang="en-US" altLang="zh-CN" dirty="0"/>
          </a:p>
          <a:p>
            <a:pPr marL="228600" indent="-228600">
              <a:buAutoNum type="arabicPeriod"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54737-DF83-487C-9C02-9C42D06C94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作者：海是倒过来的天</a:t>
            </a:r>
            <a:br>
              <a:rPr lang="zh-CN" altLang="en-US" sz="1200" dirty="0"/>
            </a:br>
            <a:r>
              <a:rPr lang="zh-CN" altLang="en-US" sz="1200" dirty="0"/>
              <a:t>链接：</a:t>
            </a:r>
            <a:r>
              <a:rPr lang="en-US" altLang="zh-CN" sz="1200" dirty="0"/>
              <a:t>https://</a:t>
            </a:r>
            <a:r>
              <a:rPr lang="en-US" altLang="zh-CN" sz="1200" dirty="0" err="1"/>
              <a:t>www.zhihu.com</a:t>
            </a:r>
            <a:r>
              <a:rPr lang="en-US" altLang="zh-CN" sz="1200" dirty="0"/>
              <a:t>/question/64017039/answer/215859658</a:t>
            </a:r>
            <a:br>
              <a:rPr lang="en-US" altLang="zh-CN" sz="1200" dirty="0"/>
            </a:br>
            <a:r>
              <a:rPr lang="zh-CN" altLang="en-US" sz="1200" dirty="0"/>
              <a:t>来源：知乎</a:t>
            </a:r>
            <a:br>
              <a:rPr lang="zh-CN" altLang="en-US" sz="1200" dirty="0"/>
            </a:br>
            <a:r>
              <a:rPr lang="zh-CN" altLang="en-US" sz="1200" dirty="0"/>
              <a:t>著作权归作者所有。商业转载请联系作者获得授权，非商业转载请注明出处。</a:t>
            </a:r>
            <a:endParaRPr lang="zh-CN" altLang="en-US" sz="1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54737-DF83-487C-9C02-9C42D06C94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总的来说前后端分离的模式还是很适合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、全息健康管理系统或之后新版后台管理系统等系统的开发。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54737-DF83-487C-9C02-9C42D06C94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54737-DF83-487C-9C02-9C42D06C94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主要用到的技术是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遵循的是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w3c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制定的标准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早期的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开发是不分前端后端的。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互联网进入</a:t>
            </a:r>
            <a:r>
              <a:rPr lang="en-US" altLang="zh-CN" sz="1200" b="1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Web2.0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时代之后，大量网站从纯展示型网站演变成类似桌面软件的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应用，网站的前端也变的越来越复杂， 慢慢就形成了这样一个单独的职业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随着前后端分离，前端各种框架层出不穷，前端的能力也越来越大，工作量跟后端相比也越来越平衡甚至更多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54737-DF83-487C-9C02-9C42D06C94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互联网发展的早期，前后端开发是一体的，前端代码是后端代码的一部分。</a:t>
            </a: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后端收到浏览器的请求  经过一系列的处理</a:t>
            </a: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生成静态页面</a:t>
            </a: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发送到浏览器</a:t>
            </a: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那时的网站开发，采用的是后端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模式。</a:t>
            </a: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Model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（模型层）：提供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保存数据</a:t>
            </a: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Controller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（控制层）：数据处理，实现业务逻辑</a:t>
            </a: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View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（视图层）：展示数据，提供用户界面</a:t>
            </a: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前端只是后端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那时的前端工程师，实际上是模板工程师，负责编写页面模板。</a:t>
            </a: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后端代码读取模板，替换变量，渲染出页面。</a:t>
            </a: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54737-DF83-487C-9C02-9C42D06C94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</a:t>
            </a:r>
            <a:r>
              <a:rPr kumimoji="1" lang="zh-CN" altLang="en-US" dirty="0"/>
              <a:t>系统里的代码截图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代码中夹杂这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代码及模板专用语法</a:t>
            </a: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易读性差，不易维护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服务器替换输出消耗资源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后端更愿意做数据处理，前端更愿意做页面显示，两者对模板替换这类工作都较为抵触</a:t>
            </a: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54737-DF83-487C-9C02-9C42D06C94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54737-DF83-487C-9C02-9C42D06C94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也是非常经典的一个开发模式，但在这种模式下，页面上如需数据更新，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（比如页面左边一个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右边一个表单， 提交表单， 左侧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要增加一项）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就必须重新载入整个页面，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实际上有很多已经渲染完毕的元素是不需要重新加载重新渲染的。渲染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也是个非常耗时的操作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我们希望在提交表单后，仅刷新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部分，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就可以做到这一点</a:t>
            </a:r>
            <a:endParaRPr lang="en-US" altLang="zh-CN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讲例子</a:t>
            </a:r>
            <a:endParaRPr kumimoji="0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/>
              <a:t>Ajax</a:t>
            </a:r>
            <a:r>
              <a:rPr kumimoji="1" lang="zh-CN" altLang="en-US" dirty="0"/>
              <a:t>使得</a:t>
            </a:r>
            <a:r>
              <a:rPr kumimoji="1" lang="en-US" altLang="zh-CN" dirty="0" err="1"/>
              <a:t>javascript</a:t>
            </a:r>
            <a:r>
              <a:rPr kumimoji="1" lang="zh-CN" altLang="en-US" dirty="0"/>
              <a:t>可以异步向服务器发送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请求，并实现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在不重新加载整个网页的情况下，对网页的某部分进行更新。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54737-DF83-487C-9C02-9C42D06C94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存储在前端的数据：状态数据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54737-DF83-487C-9C02-9C42D06C94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</a:fld>
            <a:endParaRPr lang="zh-CN"/>
          </a:p>
        </p:txBody>
      </p:sp>
      <p:sp>
        <p:nvSpPr>
          <p:cNvPr id="41" name="任意多边形 40"/>
          <p:cNvSpPr/>
          <p:nvPr userDrawn="1"/>
        </p:nvSpPr>
        <p:spPr>
          <a:xfrm>
            <a:off x="0" y="339725"/>
            <a:ext cx="431800" cy="431800"/>
          </a:xfrm>
          <a:custGeom>
            <a:avLst/>
            <a:gdLst>
              <a:gd name="connsiteX0" fmla="*/ 0 w 680"/>
              <a:gd name="connsiteY0" fmla="*/ 0 h 680"/>
              <a:gd name="connsiteX1" fmla="*/ 680 w 680"/>
              <a:gd name="connsiteY1" fmla="*/ 680 h 680"/>
              <a:gd name="connsiteX2" fmla="*/ 0 w 680"/>
              <a:gd name="connsiteY2" fmla="*/ 680 h 680"/>
              <a:gd name="connsiteX3" fmla="*/ 0 w 680"/>
              <a:gd name="connsiteY3" fmla="*/ 0 h 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" h="680">
                <a:moveTo>
                  <a:pt x="0" y="0"/>
                </a:moveTo>
                <a:lnTo>
                  <a:pt x="680" y="680"/>
                </a:lnTo>
                <a:lnTo>
                  <a:pt x="0" y="680"/>
                </a:lnTo>
                <a:lnTo>
                  <a:pt x="0" y="0"/>
                </a:lnTo>
                <a:close/>
              </a:path>
            </a:pathLst>
          </a:custGeom>
          <a:solidFill>
            <a:srgbClr val="1F9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 userDrawn="1"/>
        </p:nvSpPr>
        <p:spPr>
          <a:xfrm>
            <a:off x="0" y="694055"/>
            <a:ext cx="6480175" cy="77470"/>
          </a:xfrm>
          <a:custGeom>
            <a:avLst/>
            <a:gdLst>
              <a:gd name="connsiteX0" fmla="*/ 0 w 10205"/>
              <a:gd name="connsiteY0" fmla="*/ 0 h 122"/>
              <a:gd name="connsiteX1" fmla="*/ 10093 w 10205"/>
              <a:gd name="connsiteY1" fmla="*/ 12 h 122"/>
              <a:gd name="connsiteX2" fmla="*/ 10205 w 10205"/>
              <a:gd name="connsiteY2" fmla="*/ 122 h 122"/>
              <a:gd name="connsiteX3" fmla="*/ 0 w 10205"/>
              <a:gd name="connsiteY3" fmla="*/ 122 h 122"/>
              <a:gd name="connsiteX4" fmla="*/ 0 w 10205"/>
              <a:gd name="connsiteY4" fmla="*/ 0 h 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5" h="122">
                <a:moveTo>
                  <a:pt x="0" y="0"/>
                </a:moveTo>
                <a:lnTo>
                  <a:pt x="10093" y="12"/>
                </a:lnTo>
                <a:lnTo>
                  <a:pt x="10205" y="122"/>
                </a:lnTo>
                <a:lnTo>
                  <a:pt x="0" y="122"/>
                </a:lnTo>
                <a:lnTo>
                  <a:pt x="0" y="0"/>
                </a:lnTo>
                <a:close/>
              </a:path>
            </a:pathLst>
          </a:custGeom>
          <a:solidFill>
            <a:srgbClr val="1F9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 userDrawn="1"/>
        </p:nvSpPr>
        <p:spPr>
          <a:xfrm>
            <a:off x="6480175" y="771525"/>
            <a:ext cx="1729740" cy="50400"/>
          </a:xfrm>
          <a:custGeom>
            <a:avLst/>
            <a:gdLst>
              <a:gd name="connsiteX0" fmla="*/ 0 w 2724"/>
              <a:gd name="connsiteY0" fmla="*/ 0 h 119"/>
              <a:gd name="connsiteX1" fmla="*/ 2724 w 2724"/>
              <a:gd name="connsiteY1" fmla="*/ 0 h 119"/>
              <a:gd name="connsiteX2" fmla="*/ 2608 w 2724"/>
              <a:gd name="connsiteY2" fmla="*/ 119 h 119"/>
              <a:gd name="connsiteX3" fmla="*/ 114 w 2724"/>
              <a:gd name="connsiteY3" fmla="*/ 100 h 119"/>
              <a:gd name="connsiteX4" fmla="*/ 0 w 2724"/>
              <a:gd name="connsiteY4" fmla="*/ 0 h 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4" h="119">
                <a:moveTo>
                  <a:pt x="0" y="0"/>
                </a:moveTo>
                <a:lnTo>
                  <a:pt x="2724" y="0"/>
                </a:lnTo>
                <a:lnTo>
                  <a:pt x="2608" y="119"/>
                </a:lnTo>
                <a:lnTo>
                  <a:pt x="114" y="100"/>
                </a:lnTo>
                <a:lnTo>
                  <a:pt x="0" y="0"/>
                </a:lnTo>
                <a:close/>
              </a:path>
            </a:pathLst>
          </a:custGeom>
          <a:solidFill>
            <a:srgbClr val="1F9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 userDrawn="1"/>
        </p:nvSpPr>
        <p:spPr>
          <a:xfrm>
            <a:off x="7197725" y="508000"/>
            <a:ext cx="1384300" cy="23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 Light" panose="020B0502040204020203" charset="-122"/>
                <a:ea typeface="微软雅黑 Light" panose="020B0502040204020203" charset="-122"/>
              </a:rPr>
              <a:t>公司名称</a:t>
            </a:r>
            <a:endParaRPr lang="zh-CN" altLang="en-US" sz="900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7" name="任意多边形 46"/>
          <p:cNvSpPr/>
          <p:nvPr userDrawn="1"/>
        </p:nvSpPr>
        <p:spPr>
          <a:xfrm rot="10800000">
            <a:off x="8209735" y="698500"/>
            <a:ext cx="936625" cy="73025"/>
          </a:xfrm>
          <a:custGeom>
            <a:avLst/>
            <a:gdLst>
              <a:gd name="connsiteX0" fmla="*/ 0 w 1475"/>
              <a:gd name="connsiteY0" fmla="*/ 0 h 115"/>
              <a:gd name="connsiteX1" fmla="*/ 1475 w 1475"/>
              <a:gd name="connsiteY1" fmla="*/ 7 h 115"/>
              <a:gd name="connsiteX2" fmla="*/ 1359 w 1475"/>
              <a:gd name="connsiteY2" fmla="*/ 113 h 115"/>
              <a:gd name="connsiteX3" fmla="*/ 5 w 1475"/>
              <a:gd name="connsiteY3" fmla="*/ 115 h 115"/>
              <a:gd name="connsiteX4" fmla="*/ 0 w 1475"/>
              <a:gd name="connsiteY4" fmla="*/ 0 h 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5" h="115">
                <a:moveTo>
                  <a:pt x="0" y="0"/>
                </a:moveTo>
                <a:lnTo>
                  <a:pt x="1475" y="7"/>
                </a:lnTo>
                <a:lnTo>
                  <a:pt x="1359" y="113"/>
                </a:lnTo>
                <a:lnTo>
                  <a:pt x="5" y="115"/>
                </a:lnTo>
                <a:lnTo>
                  <a:pt x="0" y="0"/>
                </a:lnTo>
                <a:close/>
              </a:path>
            </a:pathLst>
          </a:custGeom>
          <a:solidFill>
            <a:srgbClr val="1F9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A0DB2DC-4C9A-4742-B13C-FB6460FD3503}" type="slidenum">
              <a:rPr lang="en-US" altLang="zh-CN" smtClean="0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59"/>
          <p:cNvSpPr>
            <a:spLocks noChangeArrowheads="1"/>
          </p:cNvSpPr>
          <p:nvPr/>
        </p:nvSpPr>
        <p:spPr bwMode="auto">
          <a:xfrm>
            <a:off x="228824" y="3147814"/>
            <a:ext cx="679144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800" b="1" dirty="0">
                <a:solidFill>
                  <a:schemeClr val="bg1"/>
                </a:solidFill>
                <a:cs typeface="Arial" panose="020B0604020202090204" pitchFamily="34" charset="0"/>
              </a:rPr>
              <a:t>前后端分离开发模式介绍</a:t>
            </a:r>
            <a:endParaRPr lang="zh-CN" altLang="en-US" sz="4800" b="1" dirty="0">
              <a:solidFill>
                <a:schemeClr val="bg1"/>
              </a:solidFill>
              <a:cs typeface="Arial" panose="020B0604020202090204" pitchFamily="34" charset="0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51520" y="4299942"/>
            <a:ext cx="2448272" cy="25736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wrap="square" lIns="36000" tIns="36000" rIns="3600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Arial" panose="020B0604020202090204" pitchFamily="34" charset="0"/>
              </a:rPr>
              <a:t>汇报人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Arial" panose="020B0604020202090204" pitchFamily="34" charset="0"/>
              </a:rPr>
              <a:t>:</a:t>
            </a:r>
            <a:endParaRPr lang="en-US" altLang="zh-CN" sz="12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29" name="矩形 259"/>
          <p:cNvSpPr>
            <a:spLocks noChangeArrowheads="1"/>
          </p:cNvSpPr>
          <p:nvPr/>
        </p:nvSpPr>
        <p:spPr bwMode="auto">
          <a:xfrm>
            <a:off x="251520" y="1864866"/>
            <a:ext cx="276510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2018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2" y="4249420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Zhangziheng.com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854" y="257810"/>
            <a:ext cx="3128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前后端分离的开始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-Ajax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9592" y="1275606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Ajax </a:t>
            </a:r>
            <a:r>
              <a:rPr lang="zh-CN" altLang="en-US" dirty="0"/>
              <a:t>技术诞生，改变了一切。</a:t>
            </a:r>
            <a:endParaRPr lang="en-US" altLang="zh-CN" dirty="0"/>
          </a:p>
          <a:p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899592" y="437195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前端不再是后端的模板，可以独立得到各种数据。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99592" y="1992781"/>
            <a:ext cx="7109639" cy="23083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/>
        </p:spPr>
        <p:txBody>
          <a:bodyPr wrap="none" rtlCol="0">
            <a:spAutoFit/>
          </a:bodyPr>
          <a:lstStyle/>
          <a:p>
            <a:r>
              <a:rPr lang="zh-CN" altLang="en-US" dirty="0"/>
              <a:t>大学毕业拍毕业照，全班</a:t>
            </a:r>
            <a:r>
              <a:rPr lang="en-US" altLang="zh-CN" dirty="0"/>
              <a:t>30</a:t>
            </a:r>
            <a:r>
              <a:rPr lang="zh-CN" altLang="en-US" dirty="0"/>
              <a:t>人，一共去了</a:t>
            </a:r>
            <a:r>
              <a:rPr lang="en-US" altLang="zh-CN" dirty="0"/>
              <a:t>29</a:t>
            </a:r>
            <a:r>
              <a:rPr lang="zh-CN" altLang="en-US" dirty="0"/>
              <a:t>人。</a:t>
            </a:r>
            <a:endParaRPr lang="en-US" altLang="zh-CN" dirty="0"/>
          </a:p>
          <a:p>
            <a:r>
              <a:rPr lang="zh-CN" altLang="en-US" dirty="0"/>
              <a:t>可是拍完之后，没参与照相的同学也想出现在照片中，该怎么办呢？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传统方式：大家再召集一次，重新拍一张。</a:t>
            </a:r>
            <a:endParaRPr lang="zh-CN" altLang="en-US" dirty="0"/>
          </a:p>
          <a:p>
            <a:r>
              <a:rPr lang="en-US" altLang="zh-CN" dirty="0"/>
              <a:t>Ajax</a:t>
            </a:r>
            <a:r>
              <a:rPr lang="zh-CN" altLang="en-US" dirty="0"/>
              <a:t>：把这名同学</a:t>
            </a:r>
            <a:r>
              <a:rPr lang="en-US" altLang="zh-CN" dirty="0"/>
              <a:t>PS</a:t>
            </a:r>
            <a:r>
              <a:rPr lang="zh-CN" altLang="en-US" dirty="0"/>
              <a:t>进去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这就是</a:t>
            </a:r>
            <a:r>
              <a:rPr lang="en-US" altLang="zh-CN" dirty="0"/>
              <a:t>Ajax</a:t>
            </a:r>
            <a:r>
              <a:rPr lang="zh-CN" altLang="en-US" dirty="0"/>
              <a:t>的特点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854" y="257810"/>
            <a:ext cx="3128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前后端分离的开始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-Ajax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9672" y="1995686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前端通过 </a:t>
            </a:r>
            <a:r>
              <a:rPr lang="en-US" altLang="zh-CN" dirty="0"/>
              <a:t>Ajax </a:t>
            </a:r>
            <a:r>
              <a:rPr lang="zh-CN" altLang="en-US" dirty="0"/>
              <a:t>得到数据，因此也有了处理数据的需求。</a:t>
            </a:r>
            <a:endParaRPr lang="zh-CN" altLang="en-US" dirty="0"/>
          </a:p>
          <a:p>
            <a:r>
              <a:rPr lang="zh-CN" altLang="en-US" dirty="0"/>
              <a:t>前端代码变得也需要保存数据、处理数据、生成视图。</a:t>
            </a:r>
            <a:endParaRPr kumimoji="1" lang="zh-CN" altLang="en-US" dirty="0"/>
          </a:p>
          <a:p>
            <a:endParaRPr kumimoji="1" lang="en-US" altLang="zh-CN" dirty="0"/>
          </a:p>
          <a:p>
            <a:r>
              <a:rPr kumimoji="1" lang="zh-CN" altLang="en-US" dirty="0"/>
              <a:t>这导致了前端框架的诞生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854" y="257810"/>
            <a:ext cx="363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2000" b="1" dirty="0"/>
              <a:t>MVVM </a:t>
            </a:r>
            <a:r>
              <a:rPr lang="zh-CN" altLang="nl-NL" sz="2000" b="1" dirty="0"/>
              <a:t>模式</a:t>
            </a:r>
            <a:r>
              <a:rPr lang="zh-CN" altLang="en-US" sz="2000" b="1" dirty="0"/>
              <a:t>的前端框架</a:t>
            </a:r>
            <a:endParaRPr lang="zh-CN" altLang="nl-NL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63854" y="1131590"/>
            <a:ext cx="8024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一些框架采用 </a:t>
            </a:r>
            <a:r>
              <a:rPr lang="en-US" altLang="zh-CN" dirty="0"/>
              <a:t>MVVM </a:t>
            </a:r>
            <a:r>
              <a:rPr lang="zh-CN" altLang="en-US" dirty="0"/>
              <a:t>模式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Model</a:t>
            </a:r>
            <a:r>
              <a:rPr lang="zh-CN" altLang="en-US" dirty="0"/>
              <a:t>：数据</a:t>
            </a:r>
            <a:endParaRPr lang="en-US" altLang="zh-CN" dirty="0"/>
          </a:p>
          <a:p>
            <a:r>
              <a:rPr lang="en-US" altLang="zh-CN" dirty="0"/>
              <a:t>View</a:t>
            </a:r>
            <a:r>
              <a:rPr lang="zh-CN" altLang="en-US" dirty="0"/>
              <a:t>：数据的展现</a:t>
            </a:r>
            <a:endParaRPr lang="en-US" altLang="zh-CN" dirty="0"/>
          </a:p>
          <a:p>
            <a:r>
              <a:rPr lang="en-US" altLang="zh-CN" dirty="0"/>
              <a:t>View-Model</a:t>
            </a:r>
            <a:r>
              <a:rPr lang="zh-CN" altLang="en-US" dirty="0"/>
              <a:t>：为 </a:t>
            </a:r>
            <a:r>
              <a:rPr lang="en-US" altLang="zh-CN" dirty="0"/>
              <a:t>View </a:t>
            </a:r>
            <a:r>
              <a:rPr lang="zh-CN" altLang="en-US" dirty="0"/>
              <a:t>提供处理好的数据，不含其他逻辑。</a:t>
            </a:r>
            <a:endParaRPr lang="en-US" altLang="zh-CN" dirty="0"/>
          </a:p>
          <a:p>
            <a:r>
              <a:rPr lang="zh-CN" altLang="en-US" dirty="0"/>
              <a:t>本质：</a:t>
            </a:r>
            <a:r>
              <a:rPr lang="en-US" altLang="zh-CN" dirty="0"/>
              <a:t>view </a:t>
            </a:r>
            <a:r>
              <a:rPr lang="zh-CN" altLang="en-US" dirty="0"/>
              <a:t>绑定 </a:t>
            </a:r>
            <a:r>
              <a:rPr lang="en-US" altLang="zh-CN" dirty="0"/>
              <a:t>view-model</a:t>
            </a:r>
            <a:r>
              <a:rPr lang="zh-CN" altLang="en-US" dirty="0"/>
              <a:t>，视图与数据模型强耦合。数据的变化实时反映在 </a:t>
            </a:r>
            <a:r>
              <a:rPr lang="en-US" altLang="zh-CN" dirty="0"/>
              <a:t>view </a:t>
            </a:r>
            <a:r>
              <a:rPr lang="zh-CN" altLang="en-US" dirty="0"/>
              <a:t>上，不需要手动处理。</a:t>
            </a:r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895" y="3440219"/>
            <a:ext cx="4427984" cy="13226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854" y="257810"/>
            <a:ext cx="363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Vuejs</a:t>
            </a:r>
            <a:endParaRPr lang="zh-CN" altLang="nl-NL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63854" y="1131590"/>
            <a:ext cx="802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Vuejs</a:t>
            </a:r>
            <a:r>
              <a:rPr lang="zh-CN" altLang="en-US" dirty="0"/>
              <a:t>采用 </a:t>
            </a:r>
            <a:r>
              <a:rPr lang="en-US" altLang="zh-CN" dirty="0"/>
              <a:t>MVVM </a:t>
            </a:r>
            <a:r>
              <a:rPr lang="zh-CN" altLang="en-US" dirty="0"/>
              <a:t>模式， 是主流的三大前端框架之一</a:t>
            </a:r>
            <a:endParaRPr lang="en-US" altLang="zh-CN" dirty="0"/>
          </a:p>
          <a:p>
            <a:r>
              <a:rPr lang="zh-CN" altLang="en-US" dirty="0"/>
              <a:t>结合</a:t>
            </a:r>
            <a:r>
              <a:rPr lang="en-US" altLang="zh-CN" dirty="0" err="1"/>
              <a:t>vue</a:t>
            </a:r>
            <a:r>
              <a:rPr lang="en-US" altLang="zh-CN" dirty="0"/>
              <a:t>-router </a:t>
            </a:r>
            <a:r>
              <a:rPr lang="en-US" altLang="zh-CN" dirty="0" err="1"/>
              <a:t>vuex</a:t>
            </a:r>
            <a:r>
              <a:rPr lang="en-US" altLang="zh-CN" dirty="0"/>
              <a:t> </a:t>
            </a:r>
            <a:r>
              <a:rPr lang="en-US" altLang="zh-CN" dirty="0" err="1"/>
              <a:t>axios</a:t>
            </a:r>
            <a:r>
              <a:rPr lang="zh-CN" altLang="en-US" dirty="0"/>
              <a:t>等功能插件， 可以开发完成的前端应用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019" y="2355726"/>
            <a:ext cx="6732240" cy="26483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197" y="1786170"/>
            <a:ext cx="3935884" cy="5695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854" y="257810"/>
            <a:ext cx="363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SPA</a:t>
            </a:r>
            <a:r>
              <a:rPr lang="zh-CN" altLang="en-US" sz="2000" b="1" dirty="0"/>
              <a:t> 单页应用</a:t>
            </a:r>
            <a:endParaRPr lang="zh-CN" altLang="nl-NL" sz="2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363854" y="1131590"/>
            <a:ext cx="48013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SPA = Single-page application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通过上述一系列的功能插件，前端可以做到：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读写数据（与后端通信持久化）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切换视图（路由切换）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用户交互（事件）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63854" y="3532247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这意味着，网页其实是一个应用程序。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63854" y="422793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前端工程师从</a:t>
            </a:r>
            <a:r>
              <a:rPr lang="zh-CN" altLang="en-US" dirty="0"/>
              <a:t>开发页面，变成了开发“前端</a:t>
            </a:r>
            <a:r>
              <a:rPr lang="zh-CN" altLang="en-US"/>
              <a:t>应用”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854" y="257810"/>
            <a:ext cx="3128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前后端分离的开始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-Ajax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3854" y="1131590"/>
            <a:ext cx="56886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从此前端开发变得越来越复杂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…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那么为什么还要进行前后端分离呢？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8145" y="1489075"/>
            <a:ext cx="2010410" cy="24282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96745" y="1649095"/>
            <a:ext cx="19532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chemeClr val="bg1"/>
                </a:solidFill>
                <a:uFillTx/>
                <a:latin typeface="方正黑体简体" panose="02010601030101010101" charset="-122"/>
                <a:ea typeface="方正黑体简体" panose="02010601030101010101" charset="-122"/>
              </a:rPr>
              <a:t>03</a:t>
            </a:r>
            <a:endParaRPr lang="en-US" altLang="zh-CN" sz="9600" b="1" dirty="0">
              <a:solidFill>
                <a:schemeClr val="bg1"/>
              </a:solidFill>
              <a:uFillTx/>
              <a:latin typeface="方正黑体简体" panose="02010601030101010101" charset="-122"/>
              <a:ea typeface="方正黑体简体" panose="02010601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1235" y="3062605"/>
            <a:ext cx="85788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+mj-lt"/>
              </a:rPr>
              <a:t>PART</a:t>
            </a:r>
            <a:endParaRPr lang="en-US" altLang="zh-CN" sz="20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907540" y="3507740"/>
            <a:ext cx="1583690" cy="0"/>
          </a:xfrm>
          <a:prstGeom prst="line">
            <a:avLst/>
          </a:prstGeom>
          <a:ln w="1905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078605" y="1680597"/>
            <a:ext cx="368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前后端为什么要分离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78605" y="2703195"/>
            <a:ext cx="4213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前后端分离的利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前后端分离的弊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3854" y="257810"/>
            <a:ext cx="2479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前端开发技术介绍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854" y="257810"/>
            <a:ext cx="3128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前后端分离的利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16" y="2067694"/>
            <a:ext cx="56886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/>
              <a:t>公司的</a:t>
            </a:r>
            <a:r>
              <a:rPr kumimoji="1" lang="en-US" altLang="zh-CN" dirty="0"/>
              <a:t>web</a:t>
            </a:r>
            <a:r>
              <a:rPr kumimoji="1" lang="zh-CN" altLang="en-US" dirty="0"/>
              <a:t>项目偏应用，大都是后台管理系统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移动端页面刷新的成本太高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可用各种工具对前端代码进行自动化处理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前后端代码可单独维护，</a:t>
            </a:r>
            <a:endParaRPr kumimoji="1" lang="en-US" altLang="zh-CN" dirty="0"/>
          </a:p>
          <a:p>
            <a:pPr marL="342900" indent="-342900">
              <a:buFontTx/>
              <a:buAutoNum type="arabicPeriod"/>
            </a:pPr>
            <a:r>
              <a:rPr kumimoji="1" lang="zh-CN" altLang="en-US" dirty="0"/>
              <a:t>分工明确，</a:t>
            </a:r>
            <a:r>
              <a:rPr lang="zh-CN" altLang="en-US" dirty="0"/>
              <a:t>让各自变得更专注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FontTx/>
              <a:buAutoNum type="arabicPeriod"/>
            </a:pPr>
            <a:r>
              <a:rPr kumimoji="1" lang="zh-CN" altLang="en-US" dirty="0"/>
              <a:t>设备发展迅速，多终端需求增多</a:t>
            </a:r>
            <a:endParaRPr kumimoji="1" lang="en-US" altLang="zh-CN" dirty="0"/>
          </a:p>
          <a:p>
            <a:pPr marL="342900" indent="-342900">
              <a:buFontTx/>
              <a:buAutoNum type="arabicPeriod"/>
            </a:pPr>
            <a:r>
              <a:rPr kumimoji="1" lang="zh-CN" altLang="en-US" dirty="0"/>
              <a:t>使得界面可测试 </a:t>
            </a:r>
            <a:r>
              <a:rPr kumimoji="1" lang="en-US" altLang="zh-CN" dirty="0"/>
              <a:t>(view-model)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854" y="257810"/>
            <a:ext cx="3128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前后端分离的利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491630"/>
            <a:ext cx="35283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把流程从 </a:t>
            </a:r>
            <a:br>
              <a:rPr lang="zh-CN" altLang="en-US" sz="1400" dirty="0"/>
            </a:br>
            <a:r>
              <a:rPr lang="en-US" altLang="zh-CN" sz="1400" dirty="0"/>
              <a:t>PM</a:t>
            </a:r>
            <a:r>
              <a:rPr lang="zh-CN" altLang="en-US" sz="1400" dirty="0"/>
              <a:t>：“我要这个功能”</a:t>
            </a:r>
            <a:br>
              <a:rPr lang="zh-CN" altLang="en-US" sz="1400" dirty="0"/>
            </a:br>
            <a:r>
              <a:rPr lang="zh-CN" altLang="en-US" sz="1400" dirty="0"/>
              <a:t>后端：“这个先找前端做个模板”</a:t>
            </a:r>
            <a:br>
              <a:rPr lang="zh-CN" altLang="en-US" sz="1400" dirty="0"/>
            </a:br>
            <a:r>
              <a:rPr lang="zh-CN" altLang="en-US" sz="1400" dirty="0"/>
              <a:t>前端：“模板做完了”</a:t>
            </a:r>
            <a:br>
              <a:rPr lang="zh-CN" altLang="en-US" sz="1400" dirty="0"/>
            </a:br>
            <a:r>
              <a:rPr lang="zh-CN" altLang="en-US" sz="1400" dirty="0"/>
              <a:t>后端：“我来对接一下，这里样式不对”</a:t>
            </a:r>
            <a:br>
              <a:rPr lang="zh-CN" altLang="en-US" sz="1400" dirty="0"/>
            </a:br>
            <a:r>
              <a:rPr lang="zh-CN" altLang="en-US" sz="1400" dirty="0"/>
              <a:t>前端：“我改完了”</a:t>
            </a:r>
            <a:br>
              <a:rPr lang="zh-CN" altLang="en-US" sz="1400" dirty="0"/>
            </a:br>
            <a:r>
              <a:rPr lang="zh-CN" altLang="en-US" sz="1400" dirty="0"/>
              <a:t>后端：“功能交付”</a:t>
            </a:r>
            <a:br>
              <a:rPr lang="zh-CN" altLang="en-US" sz="1400" dirty="0"/>
            </a:br>
            <a:r>
              <a:rPr lang="en-US" altLang="zh-CN" sz="1400" dirty="0"/>
              <a:t>PM</a:t>
            </a:r>
            <a:r>
              <a:rPr lang="zh-CN" altLang="en-US" sz="1400" dirty="0"/>
              <a:t>：“春节要加这个活动”</a:t>
            </a:r>
            <a:br>
              <a:rPr lang="zh-CN" altLang="en-US" sz="1400" dirty="0"/>
            </a:br>
            <a:r>
              <a:rPr lang="zh-CN" altLang="en-US" sz="1400" dirty="0"/>
              <a:t>后端：“这个先找前端改个模板”</a:t>
            </a:r>
            <a:br>
              <a:rPr lang="zh-CN" altLang="en-US" sz="1400" dirty="0"/>
            </a:br>
            <a:r>
              <a:rPr lang="zh-CN" altLang="en-US" sz="1400" dirty="0"/>
              <a:t>前端：“模板做完了”</a:t>
            </a:r>
            <a:br>
              <a:rPr lang="zh-CN" altLang="en-US" sz="1400" dirty="0"/>
            </a:br>
            <a:r>
              <a:rPr lang="zh-CN" altLang="en-US" sz="1400" dirty="0"/>
              <a:t>后端：“我来对接一下，这里样式不对”</a:t>
            </a:r>
            <a:br>
              <a:rPr lang="zh-CN" altLang="en-US" sz="1400" dirty="0"/>
            </a:br>
            <a:r>
              <a:rPr lang="zh-CN" altLang="en-US" sz="1400" dirty="0"/>
              <a:t>前端：“我改完了”</a:t>
            </a:r>
            <a:br>
              <a:rPr lang="zh-CN" altLang="en-US" sz="1400" dirty="0"/>
            </a:br>
            <a:r>
              <a:rPr lang="zh-CN" altLang="en-US" sz="1400" dirty="0"/>
              <a:t>后端：“功能交付”</a:t>
            </a:r>
            <a:br>
              <a:rPr lang="zh-CN" altLang="en-US" sz="1400" dirty="0"/>
            </a:br>
            <a:br>
              <a:rPr lang="zh-CN" altLang="en-US" sz="1400" dirty="0"/>
            </a:br>
            <a:endParaRPr kumimoji="1" lang="zh-CN" altLang="en-US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4716016" y="1650454"/>
            <a:ext cx="38779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PM</a:t>
            </a:r>
            <a:r>
              <a:rPr lang="zh-CN" altLang="en-US" dirty="0"/>
              <a:t>：“我要这个功能”</a:t>
            </a:r>
            <a:br>
              <a:rPr lang="zh-CN" altLang="en-US" dirty="0"/>
            </a:br>
            <a:r>
              <a:rPr lang="zh-CN" altLang="en-US" dirty="0"/>
              <a:t>前端：“我要接口”</a:t>
            </a:r>
            <a:br>
              <a:rPr lang="zh-CN" altLang="en-US" dirty="0"/>
            </a:br>
            <a:r>
              <a:rPr lang="zh-CN" altLang="en-US" dirty="0"/>
              <a:t>后端：“接口完成了”</a:t>
            </a:r>
            <a:br>
              <a:rPr lang="zh-CN" altLang="en-US" dirty="0"/>
            </a:br>
            <a:r>
              <a:rPr lang="zh-CN" altLang="en-US" dirty="0"/>
              <a:t>前端：“我来对接一下，功能交付”</a:t>
            </a:r>
            <a:br>
              <a:rPr lang="zh-CN" altLang="en-US" dirty="0"/>
            </a:br>
            <a:r>
              <a:rPr lang="en-US" altLang="zh-CN" dirty="0"/>
              <a:t>PM</a:t>
            </a:r>
            <a:r>
              <a:rPr lang="zh-CN" altLang="en-US" dirty="0"/>
              <a:t>：“春节要加这个活动”</a:t>
            </a:r>
            <a:br>
              <a:rPr lang="zh-CN" altLang="en-US" dirty="0"/>
            </a:br>
            <a:r>
              <a:rPr lang="zh-CN" altLang="en-US" dirty="0"/>
              <a:t>前端：“需要增加接口”</a:t>
            </a:r>
            <a:br>
              <a:rPr lang="zh-CN" altLang="en-US" dirty="0"/>
            </a:br>
            <a:r>
              <a:rPr lang="zh-CN" altLang="en-US" dirty="0"/>
              <a:t>后端：“接口完成了”</a:t>
            </a:r>
            <a:br>
              <a:rPr lang="zh-CN" altLang="en-US" dirty="0"/>
            </a:br>
            <a:r>
              <a:rPr lang="zh-CN" altLang="en-US" dirty="0"/>
              <a:t>前端：“我来对接一下，功能交付”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99792" y="89010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你说这两个场景哪个效率高？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854" y="257810"/>
            <a:ext cx="3128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前后端分离的弊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2139702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/>
              <a:t>不利于</a:t>
            </a:r>
            <a:r>
              <a:rPr kumimoji="1" lang="en-US" altLang="zh-CN" dirty="0"/>
              <a:t>SEO</a:t>
            </a:r>
            <a:r>
              <a:rPr kumimoji="1" lang="zh-CN" altLang="en-US" dirty="0"/>
              <a:t>（搜索引擎优化）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前端工作量增多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前后端需要更多的沟通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41"/>
            <a:ext cx="3496681" cy="514798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/>
          </a:p>
        </p:txBody>
      </p:sp>
      <p:sp>
        <p:nvSpPr>
          <p:cNvPr id="11" name="MH_Others_1"/>
          <p:cNvSpPr txBox="1"/>
          <p:nvPr>
            <p:custDataLst>
              <p:tags r:id="rId1"/>
            </p:custDataLst>
          </p:nvPr>
        </p:nvSpPr>
        <p:spPr>
          <a:xfrm>
            <a:off x="884257" y="1779662"/>
            <a:ext cx="1728165" cy="7221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695" b="1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90204" pitchFamily="34" charset="0"/>
              </a:rPr>
              <a:t>目  录</a:t>
            </a:r>
            <a:endParaRPr lang="zh-CN" altLang="en-US" sz="4695" b="1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7" name="MH_Others_2"/>
          <p:cNvSpPr txBox="1"/>
          <p:nvPr>
            <p:custDataLst>
              <p:tags r:id="rId2"/>
            </p:custDataLst>
          </p:nvPr>
        </p:nvSpPr>
        <p:spPr>
          <a:xfrm>
            <a:off x="892985" y="2501877"/>
            <a:ext cx="1710709" cy="3063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1990" b="1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90204" pitchFamily="34" charset="0"/>
              </a:rPr>
              <a:t>CONTENTS</a:t>
            </a:r>
            <a:endParaRPr lang="zh-CN" altLang="en-US" sz="1990" b="1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3" name="MH_Other_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860032" y="1571759"/>
            <a:ext cx="510936" cy="51200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1F97D5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kern="0" dirty="0">
                <a:solidFill>
                  <a:srgbClr val="1F97D5"/>
                </a:solidFill>
                <a:ea typeface="微软雅黑" panose="020B0503020204020204" pitchFamily="34" charset="-122"/>
                <a:sym typeface="Arial" panose="020B0604020202090204" pitchFamily="34" charset="0"/>
              </a:rPr>
              <a:t>1</a:t>
            </a:r>
            <a:endParaRPr lang="en-US" altLang="zh-CN" sz="3000" kern="0" dirty="0">
              <a:solidFill>
                <a:srgbClr val="1F97D5"/>
              </a:solidFill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5" name="MH_Other_2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4860032" y="2287779"/>
            <a:ext cx="510936" cy="51200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kern="0" dirty="0">
                <a:solidFill>
                  <a:schemeClr val="accent2"/>
                </a:solidFill>
                <a:ea typeface="微软雅黑" panose="020B0503020204020204" pitchFamily="34" charset="-122"/>
                <a:sym typeface="Arial" panose="020B0604020202090204" pitchFamily="34" charset="0"/>
              </a:rPr>
              <a:t>2</a:t>
            </a:r>
            <a:endParaRPr lang="en-US" altLang="zh-CN" sz="3000" kern="0" dirty="0">
              <a:solidFill>
                <a:schemeClr val="accent2"/>
              </a:solidFill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8" name="MH_Other_3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4860032" y="3003798"/>
            <a:ext cx="510936" cy="512000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kern="0" dirty="0">
                <a:solidFill>
                  <a:srgbClr val="1F97D5"/>
                </a:solidFill>
                <a:ea typeface="微软雅黑" panose="020B0503020204020204" pitchFamily="34" charset="-122"/>
                <a:sym typeface="Arial" panose="020B0604020202090204" pitchFamily="34" charset="0"/>
              </a:rPr>
              <a:t>3</a:t>
            </a:r>
            <a:endParaRPr lang="en-US" altLang="zh-CN" sz="3000" kern="0" dirty="0">
              <a:solidFill>
                <a:srgbClr val="1F97D5"/>
              </a:solidFill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9" name="MH_Text_1"/>
          <p:cNvSpPr/>
          <p:nvPr>
            <p:custDataLst>
              <p:tags r:id="rId6"/>
            </p:custDataLst>
          </p:nvPr>
        </p:nvSpPr>
        <p:spPr>
          <a:xfrm>
            <a:off x="5541625" y="1673870"/>
            <a:ext cx="2434857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90204" pitchFamily="34" charset="0"/>
              </a:rPr>
              <a:t>前端开发技术介绍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4" name="MH_Text_2"/>
          <p:cNvSpPr/>
          <p:nvPr>
            <p:custDataLst>
              <p:tags r:id="rId7"/>
            </p:custDataLst>
          </p:nvPr>
        </p:nvSpPr>
        <p:spPr>
          <a:xfrm>
            <a:off x="5541625" y="2389892"/>
            <a:ext cx="2362849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90204" pitchFamily="34" charset="0"/>
              </a:rPr>
              <a:t>前后端分离模式介绍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" name="MH_Text_3"/>
          <p:cNvSpPr/>
          <p:nvPr>
            <p:custDataLst>
              <p:tags r:id="rId8"/>
            </p:custDataLst>
          </p:nvPr>
        </p:nvSpPr>
        <p:spPr>
          <a:xfrm>
            <a:off x="5541626" y="3105909"/>
            <a:ext cx="2362848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sym typeface="Arial" panose="020B0604020202090204" pitchFamily="34" charset="0"/>
              </a:rPr>
              <a:t>前后端分离的利与弊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7" grpId="0"/>
      <p:bldP spid="13" grpId="0" animBg="1"/>
      <p:bldP spid="15" grpId="0" animBg="1"/>
      <p:bldP spid="18" grpId="0" animBg="1"/>
      <p:bldP spid="19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Administrator\Desktop\ppt封面_复制 拷贝.jpgppt封面_复制 拷贝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457200" y="-259080"/>
            <a:ext cx="10058400" cy="56629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8145" y="1489075"/>
            <a:ext cx="2010410" cy="24282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96745" y="1649095"/>
            <a:ext cx="1953260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chemeClr val="bg1"/>
                </a:solidFill>
                <a:uFillTx/>
                <a:latin typeface="方正黑体简体" panose="02010601030101010101" charset="-122"/>
                <a:ea typeface="方正黑体简体" panose="02010601030101010101" charset="-122"/>
              </a:rPr>
              <a:t>01</a:t>
            </a:r>
            <a:endParaRPr lang="en-US" altLang="zh-CN" sz="9600" b="1" dirty="0">
              <a:solidFill>
                <a:schemeClr val="bg1"/>
              </a:solidFill>
              <a:uFillTx/>
              <a:latin typeface="方正黑体简体" panose="02010601030101010101" charset="-122"/>
              <a:ea typeface="方正黑体简体" panose="02010601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1235" y="3062605"/>
            <a:ext cx="85788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+mj-lt"/>
              </a:rPr>
              <a:t>PART</a:t>
            </a:r>
            <a:endParaRPr lang="en-US" altLang="zh-CN" sz="20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907540" y="3507740"/>
            <a:ext cx="1583690" cy="0"/>
          </a:xfrm>
          <a:prstGeom prst="line">
            <a:avLst/>
          </a:prstGeom>
          <a:ln w="1905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078605" y="1680597"/>
            <a:ext cx="368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前端开发技术介绍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89400" y="2571750"/>
            <a:ext cx="4213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什么是前端开发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前后端不分的时代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开发模式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3854" y="257810"/>
            <a:ext cx="2479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前端开发技术介绍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3854" y="257810"/>
            <a:ext cx="2479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什么是前端开发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83502" y="3840212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前端：针对浏览器的开发，代码在浏览器运行</a:t>
            </a:r>
            <a:endParaRPr lang="zh-CN" altLang="en-US" dirty="0"/>
          </a:p>
          <a:p>
            <a:r>
              <a:rPr lang="zh-CN" altLang="en-US" dirty="0"/>
              <a:t>后端：针对服务器的开发，代码在服务器运行</a:t>
            </a:r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502" y="1030927"/>
            <a:ext cx="4669532" cy="24362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3528" y="195486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前后端不分的时代</a:t>
            </a:r>
            <a:r>
              <a:rPr lang="en-US" altLang="zh-CN" sz="2000" dirty="0"/>
              <a:t>-</a:t>
            </a:r>
            <a:r>
              <a:rPr lang="zh-CN" altLang="en-US" sz="2000" dirty="0"/>
              <a:t>后端</a:t>
            </a:r>
            <a:r>
              <a:rPr lang="en-US" altLang="zh-CN" sz="2000" dirty="0"/>
              <a:t>MVC</a:t>
            </a:r>
            <a:r>
              <a:rPr lang="zh-CN" altLang="en-US" sz="2000" dirty="0"/>
              <a:t>开发模式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688" y="1131590"/>
            <a:ext cx="5530787" cy="34686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85" y="2491105"/>
            <a:ext cx="2470150" cy="24218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2005" y="425450"/>
            <a:ext cx="56692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调研：咨询了西安团队的专家，验证了技术可行性，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提供给我们网站开发的基础框架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避免一切从零开始，快速进入到网站的开发。开发技术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也是使用的市面上的主流技术，后期其他同事经过简单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基础培训能够很快参与到网站的开发。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4570" y="21539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技术选型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67460" y="9302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4260" y="1485900"/>
            <a:ext cx="6024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完成网站</a:t>
            </a:r>
            <a:r>
              <a:rPr lang="en-US" altLang="zh-CN"/>
              <a:t>7</a:t>
            </a:r>
            <a:r>
              <a:rPr lang="zh-CN" altLang="en-US"/>
              <a:t>个模块的功能开发，包括需求调研、页面设计、</a:t>
            </a:r>
            <a:endParaRPr lang="zh-CN" altLang="en-US"/>
          </a:p>
          <a:p>
            <a:r>
              <a:rPr lang="zh-CN" altLang="en-US"/>
              <a:t>数据库设计、前后端代码编写等，目前已发布上线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64260" y="2296795"/>
            <a:ext cx="466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前后端累计贡献代码约</a:t>
            </a:r>
            <a:r>
              <a:rPr lang="en-US" altLang="zh-CN"/>
              <a:t>3k</a:t>
            </a:r>
            <a:r>
              <a:rPr lang="zh-CN" altLang="en-US"/>
              <a:t>，数据库表设计</a:t>
            </a:r>
            <a:r>
              <a:rPr lang="en-US" altLang="zh-CN"/>
              <a:t>7</a:t>
            </a:r>
            <a:r>
              <a:rPr lang="zh-CN" altLang="en-US"/>
              <a:t>张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64260" y="2724785"/>
            <a:ext cx="5440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编写网站自动构建发布脚本，</a:t>
            </a:r>
            <a:endParaRPr lang="zh-CN" altLang="en-US"/>
          </a:p>
          <a:p>
            <a:r>
              <a:rPr lang="zh-CN" altLang="en-US"/>
              <a:t>简化了网站的发布流程，快速将新开发功能发布上线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4260" y="3438525"/>
            <a:ext cx="4754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帮助上海地域的两名同事参与到网站的开发，</a:t>
            </a:r>
            <a:endParaRPr lang="zh-CN" altLang="en-US"/>
          </a:p>
          <a:p>
            <a:r>
              <a:rPr lang="zh-CN" altLang="en-US"/>
              <a:t>做了一些网站开发的基础培训，</a:t>
            </a:r>
            <a:endParaRPr lang="zh-CN" altLang="en-US"/>
          </a:p>
          <a:p>
            <a:r>
              <a:rPr lang="zh-CN" altLang="en-US"/>
              <a:t>并解决了他们在开发中遇到的一些技术性问题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854" y="257810"/>
            <a:ext cx="226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923" y="1134784"/>
            <a:ext cx="5928848" cy="35592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8145" y="1489075"/>
            <a:ext cx="2010410" cy="24282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96745" y="1649095"/>
            <a:ext cx="1953260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chemeClr val="bg1"/>
                </a:solidFill>
                <a:uFillTx/>
                <a:latin typeface="方正黑体简体" panose="02010601030101010101" charset="-122"/>
                <a:ea typeface="方正黑体简体" panose="02010601030101010101" charset="-122"/>
              </a:rPr>
              <a:t>02</a:t>
            </a:r>
            <a:endParaRPr lang="en-US" altLang="zh-CN" sz="9600" b="1" dirty="0">
              <a:solidFill>
                <a:schemeClr val="bg1"/>
              </a:solidFill>
              <a:uFillTx/>
              <a:latin typeface="方正黑体简体" panose="02010601030101010101" charset="-122"/>
              <a:ea typeface="方正黑体简体" panose="02010601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1235" y="3062605"/>
            <a:ext cx="85788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+mj-lt"/>
              </a:rPr>
              <a:t>PART</a:t>
            </a:r>
            <a:endParaRPr lang="en-US" altLang="zh-CN" sz="20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907540" y="3507740"/>
            <a:ext cx="1583690" cy="0"/>
          </a:xfrm>
          <a:prstGeom prst="line">
            <a:avLst/>
          </a:prstGeom>
          <a:ln w="1905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078605" y="1680597"/>
            <a:ext cx="368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前后端分离模式介绍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89400" y="2571750"/>
            <a:ext cx="4213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前后端分离的开始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-Ajax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vuejs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3854" y="257810"/>
            <a:ext cx="2479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前后端分离模式介绍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10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5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6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7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8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9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1598</Words>
  <Application>WPS 演示</Application>
  <PresentationFormat>全屏显示(16:9)</PresentationFormat>
  <Paragraphs>184</Paragraphs>
  <Slides>20</Slides>
  <Notes>17</Notes>
  <HiddenSlides>1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3" baseType="lpstr">
      <vt:lpstr>Arial</vt:lpstr>
      <vt:lpstr>方正书宋_GBK</vt:lpstr>
      <vt:lpstr>Wingdings</vt:lpstr>
      <vt:lpstr>宋体</vt:lpstr>
      <vt:lpstr>汉仪书宋二KW</vt:lpstr>
      <vt:lpstr>Arial</vt:lpstr>
      <vt:lpstr>微软雅黑 Light</vt:lpstr>
      <vt:lpstr>苹方-简</vt:lpstr>
      <vt:lpstr>微软雅黑</vt:lpstr>
      <vt:lpstr>汉仪旗黑</vt:lpstr>
      <vt:lpstr>Calibri</vt:lpstr>
      <vt:lpstr>Helvetica Neue</vt:lpstr>
      <vt:lpstr>Impact</vt:lpstr>
      <vt:lpstr>Arial Narrow</vt:lpstr>
      <vt:lpstr>方正黑体简体</vt:lpstr>
      <vt:lpstr>华文宋体</vt:lpstr>
      <vt:lpstr>宋体</vt:lpstr>
      <vt:lpstr>Arial Unicode MS</vt:lpstr>
      <vt:lpstr>DengXian Light</vt:lpstr>
      <vt:lpstr>汉仪中等线KW</vt:lpstr>
      <vt:lpstr>DengXian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hurace</cp:lastModifiedBy>
  <cp:revision>129</cp:revision>
  <dcterms:created xsi:type="dcterms:W3CDTF">2022-02-13T13:58:14Z</dcterms:created>
  <dcterms:modified xsi:type="dcterms:W3CDTF">2022-02-13T13:58:14Z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2052-3.9.6.6441</vt:lpwstr>
  </property>
</Properties>
</file>