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73" r:id="rId4"/>
    <p:sldId id="284" r:id="rId5"/>
    <p:sldId id="290" r:id="rId6"/>
    <p:sldId id="276" r:id="rId7"/>
    <p:sldId id="277" r:id="rId8"/>
    <p:sldId id="280" r:id="rId9"/>
    <p:sldId id="289" r:id="rId10"/>
    <p:sldId id="286" r:id="rId11"/>
    <p:sldId id="281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7F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8:1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0 446 24575,'7'-4'0,"1"1"0,5-4 0,4-3 0,19-7 0,12-4 0,23-10 0,-1 4 0,20-9 0,-8 11 0,-27 10 0,2 1 0,-5 2 0,0 2 0,14-1 0,0 0 0,-4 2 0,1-1-383,10-2 0,2-1 383,5 1 0,0-1 0,-1 1 0,2 0-761,15 1 0,4-1 761,-34 5 0,1-1 0,0 0 0,2 1 0,2 0 0,-2 1 0,24-3 0,-3 2-204,-6 0 0,-5 2 204,-20 4 0,-2 1 0,1-2 0,-2 0 0,23 2 691,-7 0-691,-19 0 1546,-7 0-1546,-16 0 459,-14 0-459,-12 0 0,0 1 0,-4-1 0,2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8:5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24575,'7'-2'0,"0"-1"0,10 0 0,13-2 0,21 3 0,13-2 0,-14 3 0,3 0 0,5-2 0,3 0-3392,23 2 0,6 0 3392,7-1 0,3 0 0,-32 0 0,1 0 0,1-1-508,11 2 0,3-1 0,0-1 508,-1-1 0,0-2 0,3 1 0,-11 1 0,2 1 0,0-1 0,-1 0 0,13-2 0,-3-1 0,3 0 0,-14 1 0,2 0 0,0 0 0,-3 1 0,15-2 0,-3 1 0,0 0 0,2 1 0,-1 0 0,-1 1 0,-5 1 0,-2 1 0,2 0 0,7 0 0,0 0 0,-2 0 0,-16 0 0,-3-1 0,3 1 0,22-1 0,4 0 0,-4 0 0,-18 1 0,-4 1 0,0-1-274,-3 1 0,0 0 0,0 1 274,4 0 0,1 0 0,-2 0 0,24 0 0,0 0 0,2 0 0,2 0 0,-25 0 0,2 0 0,-4 0 0,10 0 0,0 0 0,-13 0 0,4 0 0,-3 0 0,17 0 0,-4 0-126,-3 0 0,-3 0 126,-1 0 0,-5 0 5497,18 0-5497,11 0 2078,-23 0-2078,-6 0 1351,-9 0-1351,-22 0 456,-2 0-456,-11 0 0,1 0 0,-4 0 0,2 1 0,-5-1 0,-4 1 0,-6-1 0,-4 0 0,-5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9:0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6 237 24575,'0'7'0,"0"4"0,0 5 0,-1 4 0,-1 9 0,1-3 0,0 6 0,1-6 0,0-2 0,1-1 0,0-5 0,1-3 0,2-1 0,1-2 0,4-1 0,4-1 0,4-1 0,7-2 0,8 1 0,8-2 0,20 1 0,12 1 0,14-1 0,-9-1 0,-10-3 0,-17-3 0,-1-1 0,3-1 0,-7-1 0,5 0 0,-10-2 0,2-3 0,-6 1 0,-2-5 0,-8 3 0,-3-4 0,-4-2 0,-4-3 0,-3-4 0,-4 2 0,-3-1 0,-2 1 0,-3 2 0,0-4 0,-4-1 0,-6-6 0,-9-5 0,-10-7 0,-2 5 0,-4-2 0,1 11 0,0-2 0,-2 3 0,8 4 0,-2 3 0,6 7 0,-1 0 0,1 5 0,3 0 0,5 4 0,0-1 0,2 4 0,-6-1 0,-1 0 0,-2 0 0,5 0 0,0 2 0,4 1 0,-5 0 0,3 0 0,-4 2 0,4 0 0,-4 4 0,3-2 0,3 0 0,0 0 0,3-1 0,-1 2 0,1-1 0,-2 3 0,1-2 0,-5 5 0,1-1 0,-4 5 0,0-1 0,-1 5 0,4-4 0,0 3 0,7-5 0,0 0 0,3-1 0,2 0 0,1 4 0,0 0 0,1 3 0,0-3 0,0-5 0,1 0 0,-1-1 0,0 1 0,-1 3 0,2-2 0,-2 1 0,4-3 0,-3 0 0,2 0 0,-2 0 0,2 4 0,-2-5 0,3 0 0,-1-5 0,1-2 0,1 0 0,6-1 0,9-2 0,-6 0 0,4-1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9:0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24575,'0'12'0,"-1"7"0,-3 4 0,-1 11 0,-4 0 0,-5 11 0,1 2 0,-9 13 0,4 1 0,-5 2 0,4-5 0,3-18 0,2 0 0,2-10 0,2 2 0,0-4 0,4-6 0,1-6 0,1-3 0,2-5 0,0-1 0,1-3 0,-1-1 0,5-4 0,7-1 0,-4 1 0,4-1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9:0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24575,'-16'41'0,"-1"18"0,-9 17 0,4-3 0,0-2 0,6-20 0,2-6 0,3-8 0,4-7 0,1-6 0,2-6 0,2-5 0,0-7 0,2-2 0,0-1 0,-1-1 0,2-1 0,8 1 0,8 0 0,23 1 0,25 2 0,34-3 0,-46 1 0,2-1 0,10-2 0,-1-2 0,34 2 0,-17-3 0,-36 1 0,-28 1 0,-12 1 0,-4 0 0,3 0 0,-3 0 0,2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9:1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24575,'-20'10'0,"-3"3"0,0 2 0,-7 4 0,1 0 0,0 2 0,4-4 0,2 4 0,3-3 0,2 4 0,3-4 0,-1 4 0,3-4 0,-1 5 0,2-2 0,0 3 0,1-1 0,3-1 0,1-1 0,2-1 0,1-2 0,0 1 0,3 2 0,-1-1 0,1 3 0,1-6 0,2-1 0,2-4 0,3 0 0,1-2 0,4 0 0,2-2 0,12 5 0,4-6 0,14 6 0,-2-6 0,-2 1 0,-6-4 0,-6-2 0,-4-2 0,1 0 0,-3 0 0,1-2 0,-7-1 0,-1-2 0,-7-1 0,-1-1 0,-1 0 0,-1-1 0,-1 0 0,0 0 0,-3-2 0,1-1 0,-2-2 0,-2 0 0,0 0 0,-4 1 0,-1-1 0,-3 1 0,-7-4 0,-4 2 0,-8-1 0,3 3 0,0 1 0,5 5 0,3 0 0,3 3 0,-1 1 0,2 0 0,-4 1 0,6-1 0,1 1 0,3 0 0,2 1 0,-3 0 0,0 0 0,-2 1 0,1 2 0,0 0 0,-3 2 0,-3-1 0,2 1 0,1-1 0,6-1 0,1-1 0,0 1 0,-2 0 0,2 0 0,-1-1 0,5-1 0,1-1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9:1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24575,'-3'25'0,"-1"0"0,0 6 0,-4 4 0,1 7 0,-1-5 0,-2 5 0,0-9 0,2 8 0,1-10 0,1 6 0,2-11 0,-2 4 0,-1-7 0,-1 0 0,-2 0 0,0 0 0,2-3 0,2-2 0,3-4 0,-1 1 0,2-1 0,-1 0 0,2-2 0,-1-5 0,2-1 0,-1-5 0,2 0 0,1-6 0,4 0 0,-3 0 0,2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9:1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24575,'19'1'0,"1"0"0,12 4 0,-3-1 0,4 2 0,-5-1 0,-2 1 0,-8 0 0,-9-2 0,-4-2 0,-6 1 0,2 3 0,-3 4 0,0 0 0,-1 4 0,-4-4 0,0 3 0,-5-1 0,1 1 0,-6 0 0,-1-1 0,-1-4 0,-2 1 0,3-6 0,-3 1 0,-1-2 0,-6 0 0,0-2 0,-4 1 0,7-1 0,0 0 0,7 0 0,-3 0 0,9 0 0,2 0 0,9 1 0,8 2 0,15 6 0,10 3 0,23 13 0,4 4 0,18 17 0,-11-2 0,4 6 0,-14-2 0,3 3 0,-7-8 0,-13-7 0,-14-19 0,-15-8 0,-5-7 0,-4 1 0,0-1 0,3 0 0,-3-1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9:2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24575,'18'3'0,"18"3"0,17 1 0,34 9 0,7 2 0,-39-7 0,0 0 0,37 7 0,2 4 0,-21-9 0,0 5 0,-22-8 0,-16-2 0,-16-4 0,-8-1 0,-2-2 0,-5 1 0,-2-2 0,-8-1 0,-18-8 0,12 5 0,-10-5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9:2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1703 24575,'9'-14'0,"4"-8"0,10-7 0,3-8 0,11-7 0,15-12 0,-18 20 0,4-3 0,16-12 0,4-4-1007,-3 0 0,5-4 1007,1-1 0,5-5 0,2-1-936,-1 2 1,1-1 0,1-2 935,-10 9 0,2-2 0,-1 0 0,-1 3 0,11-8 0,-1 2 0,-4 4-205,-9 7 1,-4 3-1,-2 4 205,5-1 0,-4 5 0,26-22 0,-26 25 1641,-18 11-1641,-15 10 2990,-6 5-2990,-8 7 803,-3 4-803,-4 1 0,2 1 0,-1-1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9:22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24575,'19'13'0,"10"5"0,9 0 0,24 5 0,9 0 0,13 1 0,-13-3 0,-7-6 0,-17-2 0,-7-4 0,-8 1 0,-7-4 0,-4 1 0,2 0 0,-2 1 0,4 3 0,-9-5 0,-2-1 0,-5-3 0,-2-1 0,0 1 0,-3-2 0,-4 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8:2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151 178 24575,'-7'7'0,"-3"2"0,-3 3 0,-2 4 0,-2 3 0,-3 2 0,4-2 0,-4 3 0,7-4 0,3-3 0,4-3 0,4-2 0,1 2 0,2-2 0,1 4 0,4-4 0,2 2 0,1 0 0,4 0 0,4 2 0,4 0 0,0-2 0,8-2 0,-3-2 0,9 0 0,-1-2 0,7 0 0,9 0 0,8-1 0,7-1 0,-3-1 0,3-1 0,-6-1 0,-5 1 0,-10-2 0,-11-3 0,-6 0 0,-2-4 0,-5 0 0,-2-2 0,-4-2 0,-1-6 0,-1-4 0,-2-6 0,-3-5 0,-3-5 0,-4 4 0,-4-3 0,-2 6 0,-6-4 0,0 2 0,-2 4 0,-2-1 0,-1 8 0,-3-3 0,-4 6 0,-1-1 0,-3 4 0,1 3 0,1 1 0,2 3 0,-1 2 0,1 1 0,3 1 0,3 3 0,5 0 0,-4 1 0,3 0 0,-8 0 0,-8 0 0,-3 0 0,-2 0 0,1 1 0,10 0 0,-6 1 0,6-1 0,2 1 0,-3 3 0,3 1 0,-2 3 0,4 0 0,1 0 0,4 0 0,0 4 0,1 2 0,-3 7 0,-2 3 0,1 0 0,4-1 0,7-7 0,5-6 0,1-4 0,2-1 0,0-1 0,0 1 0,3-3 0,1 0 0,0-1 0,3 1 0,-3-2 0,-1-1 0,1 2 0,9 6 0,5 3 0,13 8 0,-5-5 0,-3-1 0,-11-7 0,-9-3 0,-2-3 0,-2 0 0,8-6 0,-6 4 0,5-3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9:2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0 787 24575,'5'-9'0,"4"-3"0,4-2 0,22-11 0,24-11 0,-7 3 0,5-2 0,4-1 0,3-1-557,-7 3 0,3-2 0,0 0 557,2 1 0,1 1 0,-1-1 0,2 0 0,0 0 0,-2 2-206,21-11 0,-4 3 206,-15 8 0,-5 4 0,14-6 0,-18 8 0,-23 14 0,-14 4 408,-10 6 1,-4 2-1,-2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0:32:3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24575,'15'9'0,"2"5"0,19 13 0,15 17 0,21 19 0,-32-29 0,0 2 0,-2-2 0,1 0 0,3 0 0,0-1 0,34 31 0,5-5 0,-20-11 0,-8-10 0,-17-9 0,2 2 0,-7-5 0,-3-2 0,-12-11 0,-5-4 0,-8-6 0,-2-2 0,-1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0:36:22.8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0 470 16383,'54'-31'0,"0"1"0,10-6 0,9 2 0,17-8 0,-1 9 0,-34 13 0,2 1 0,2-2 0,1 1 0,4-1 0,0 1 0,1-1 0,-3 2 0,30-7 0,3 3 0,-23 12 0,5-3 0,-11 9 0,-2-2 0,-1 3 0,4-2 0,-5 4 0,11-2 0,-8 5 0,10-2 0,-11 2 0,-1-1 0,-3 0 0,1 0 0,1 2 0,8-2 0,-9 1 0,5 2 0,-19-2 0,7 4 0,-9-3 0,11 1 0,3 0 0,-4 0 0,11-2 0,6 2 0,4 0 0,-9 0 0,-5 1 0,-13-3 0,6 2 0,-9-1 0,3 0 0,-13 0 0,-1-1 0,-6 1 0,-6-2 0,-5 2 0,-3-2 0,4 3 0,-1-1 0,6 3 0,-4-2 0,-5 0 0,0-1 0,-4 4 0,8 3 0,-7 0 0,7 7 0,5 6 0,13 6 0,0 3 0,3-6 0,-15-10 0,-6-6 0,-9-4 0,5 3 0,-4-2 0,15 5 0,-2-7 0,-7 0 0,-3-3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0:36:23.7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78 16383,'76'-9'0,"0"0"0,-4 2 0,1 0 0,7-1 0,1 1 0,-5 3 0,1 1 0,10-4 0,0 1 0,-14 5 0,0-1 0,8-1 0,-2 1 0,-19 1 0,-2 1 0,6-1 0,-3 0 0,25 3 0,-6-2 0,-20 1 0,-5 0 0,-15 0 0,-3 0 0,-11-1 0,3 0 0,-7-1 0,-4 1 0,-3-1 0,1 1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0:36:26.1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2101 16383,'49'-75'0,"-1"-2"0,-7 6 0,-13 28 0,4-3 0,9-7 0,3-1 0,-1 1 0,3-1 0,14-12 0,4 0 0,-6 8 0,2 1 0,11-6 0,2 0 0,-6 8 0,1 2 0,8-3 0,1 3 0,-10 6 0,-1 1 0,10-1 0,0 0 0,-12 8 0,0-1 0,9-4 0,0 0 0,-6 7 0,-1 1 0,9-7 0,-1 1 0,-10 11 0,-1 1 0,4-3 0,1 2 0,-10 7 0,1 2 0,8-5 0,1 1 0,-4 3 0,-1 2 0,-7 2 0,0 2 0,4-1 0,-1 2 0,-6 1 0,-1 0 0,6 1 0,-1 1 0,-6 3 0,-1 0 0,4 2 0,1 2 0,3 2 0,1 2 0,10 0 0,3-1 0,-2 3 0,2 0 0,9-1 0,2 0 0,-5 1 0,2 2 0,15 0 0,-1 0 0,-9 0 0,-1-1 0,14-2 0,-2-2 0,-19-1 0,-2-1 0,10-2 0,-1 0 0,-16 2 0,-2 0 0,10 3 0,1 2 0,-5 0 0,2 1 0,8 1 0,1 2 0,-11-3 0,-1 1 0,0 0 0,-3 1 0,-10-2 0,-2 0 0,0 2 0,-1-1 0,39 2 0,4 6 0,-10-1 0,6 2 0,-16-4 0,-23-4 0,-15-3 0,-18 1 0,-4 0 0,-7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2:30:4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24575,'52'-3'0,"-7"2"0,25-3 0,6 0 0,-27 3 0,4-1 0,26-2 0,15-1 0,-7 1 0,-1 2 0,1 1 0,-13 0 0,8 0 0,1 1 0,-9 0 0,21 2 0,-3 1 0,-5-2 0,4 1 0,-8-1 0,-10 1 0,-4 0 0,16-2 0,-4 0 0,-25 0 0,-3 0 0,1 1 0,0 1 0,43-1 0,-44 1 0,-1-1 0,45-1 0,-17-1 0,4-1 0,-12 1 0,1 1-371,23-2 1,1 0 370,-17 2 0,-3 0 0,-9 0 0,0-1 0,3 1 0,-3-1 0,-15 0 0,-3-1 0,49 2 0,-29-3 0,-5 3 0,-5-2 0,5 2 741,-7 0-741,-15 0 0,-14 0 0,-15 0 0,-2 0 0,-3 0 0,7 1 0,-2 0 0,-1 1 0,-5-1 0,-6-1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2:30:5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139 382 24575,'0'-30'0,"1"7"0,-1-17 0,2 18 0,0-9 0,1 8 0,2-6 0,7-18 0,-1 8 0,1-6 0,-6 23 0,-4 13 0,-4 12 0,-22 12 0,-4 2 0,-31 15 0,24-14 0,-5 2 0,34-16 0,12-1 0,70 1 0,-22-3 0,-1 2 0,0-1 0,-2 1 0,-1 1 0,-18 0 0,-13-1 0,-10-5 0,-12-7 0,-5-11 0,-2-5 0,-8-8 0,1 8 0,-2 2 0,2 12 0,7 4 0,3 5 0,5 2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2:34:0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2103 24575,'30'9'0,"31"-4"0,11-2 0,-16 0 0,5-1 0,16 1 0,11 0 0,-3-1 0,-13-1 0,-2-1 0,1 0-482,6 2 1,1 1 0,7-1 481,-9-1 0,7 0 0,4-1 0,-2 1 0,-3-1-770,1 1 0,-3-1 0,1 1 0,4 0 770,5 0 0,5-1 0,3 1 0,-4-1 0,-6 0 0,15 0 0,-7 0 0,0-2 0,-19 0 0,0-1 0,-1-1 0,-3-2-520,9-3 1,-3-3 0,-1-1 519,-1-1 0,-1-2 0,-1-3 0,0-3 0,-1-4 0,-7 2-208,2-4 1,-4 0 207,7-6 0,-4-1 394,-19 11 0,-3 0-394,38-24 3176,-1-4-3176,-28 11 1942,15-30-1942,-6-4 0,-31 33 0,1-2 295,6-11 1,0 0-296,-11 12 0,-1-1 0,7-13 0,-3 0 0,-10 9 0,-4 1 0,9-41 0,-19 4 0,-21 23 0,-33 0 0,-14 0 0,12 18 0,-8 0 0,-10 1 0,-13-6 0,-6 1 0,7 5-347,1 5 0,4 5 0,-9 0 347,2 4 0,-10 0 0,-3 0 0,0 2 0,7 3 0,6 4 0,6 3 0,-2 2 0,-6 0 0,-11 1 0,-8-1 0,-3 2 0,2 1 0,7 2-648,7 1 0,5 3 0,2 0 1,-2 0 647,-6 0 0,-1-1 0,1 1 0,6 1 0,0 1 0,6 1 0,4 2-255,-10 0 0,6 1 255,10 1 0,0 0 0,-16 3 0,3 3 0,29 1 0,0 2 0,-33 10 0,-1 6 0,29-1 0,2 3 0,-11 4 0,-3 6 0,14-4 0,-1 4 0,-2 4 0,-6 8 0,-2 5 0,-3 6 0,2 4 0,-4 7 0,1 1 0,5-3 0,-2 0 0,6-2 0,2 5 0,12-4 0,0 6 0,5-3 0,11-12 0,10-10 0,9-4 0,3 18 0,8-3 0,17 2 218,3-9 1,-3-19 0,-9-18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0:34:2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24575,'-1'27'0,"-2"7"0,2 7 0,-2 15 0,3 4 0,2 16 0,0-9 0,1 4 0,-1-18 0,1-5 0,-1-10 0,1 1 0,-2-1 0,1-10 0,-1-5 0,0-13 0,0-6 0,4-5 0,3-9 0,-2 7 0,-1-6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0:34:2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24575,'13'14'0,"1"0"0,1 7 0,3 1 0,4 7 0,5 9 0,5 6 0,-3 0 0,7 7 0,-5-6 0,6 7 0,-7-10 0,-3-5 0,-10-14 0,-6-7 0,-4-7 0,-4-3 0,1 0 0,0 0 0,1 2 0,0-3 0,0 1 0,-1-2 0,3 2 0,1 1 0,5 4 0,2 0 0,-3 0 0,-2-5 0,-2-3 0,-3-1 0,3 0 0,-4-1 0,2 0 0,2 0 0,5 4 0,2-1 0,1 1 0,-5-3 0,-5-3 0,-4-4 0,0-3 0,0-10 0,1-11 0,0-14 0,0-3 0,-2-8 0,2 6 0,-3 0 0,2 8 0,-1-11 0,1 3 0,-2-13 0,2 7 0,-2 9 0,0 11 0,0 7 0,0 4 0,1 2 0,-1 6 0,1 4 0,0 2 0,-1 4 0,0-1 0,0 1 0,1-1 0,-1 1 0,1 1 0,-1 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8:2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24575,'-4'11'0,"-1"2"0,0 5 0,-2 2 0,-2 10 0,-4 8 0,2-2 0,-4 13 0,5-10 0,1 0 0,3-10 0,3-12 0,0-7 0,1-1 0,1 0 0,-1 2 0,1-1 0,-1 0 0,0-3 0,1-4 0,0 0 0,1-1 0,0 1 0,0 1 0,0 0 0,0 2 0,0 0 0,0 1 0,0-3 0,0 1 0,0 2 0,0 0 0,0 0 0,0-3 0,-1-2 0,1-1 0,-1 0 0,3 0 0,3 0 0,-3-1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0:34:2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24575,'-4'13'0,"-2"8"0,0 10 0,-3 10 0,3 3 0,1 9 0,2 3 0,0 5 0,3-11 0,-1-5 0,0-15 0,0-1 0,-1-6 0,2-4 0,-1-1 0,1-4 0,-1-3 0,1-4 0,-1-1 0,0 3 0,0 3 0,-1 3 0,1 3 0,-1-4 0,2-3 0,-1-6 0,1-1 0,0 0 0,-1 1 0,0-2 0,1-2 0,6-8 0,-3 4 0,4-5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0:34:2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 24575,'7'-1'0,"1"0"0,4 1 0,3 0 0,6 0 0,5 0 0,-2 1 0,4 0 0,-7 0 0,-3 1 0,-4-1 0,0 2 0,2 0 0,-3 2 0,-4 1 0,-2 2 0,-3 3 0,-1-1 0,-3 2 0,-6 5 0,-4 8 0,-3 1 0,-5 8 0,3-10 0,-1-1 0,1-8 0,-4-3 0,-1-3 0,-3 3 0,-9 0 0,4 0 0,-13 4 0,10-4 0,-1 1 0,8-4 0,7-4 0,3-2 0,4-2 0,2 1 0,4-2 0,3 1 0,5 0 0,19 6 0,12 5 0,40 6 0,-28-3 0,2 0 0,12-2 0,2 0 0,-10 3 0,-2-1 0,40 5 0,-46-7 0,-19-8 0,-18-2 0,-6-3 0,2-1 0,4-3 0,7-6 0,-6 5 0,0-2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0:34:2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24575,'8'-6'0,"7"0"0,3 1 0,7 0 0,-4 1 0,1 1 0,-7 2 0,4 0 0,2 4 0,0 2 0,3 4 0,-3 4 0,-3 4 0,-6 3 0,-7 0 0,-8-4 0,-4-4 0,-5-5 0,-9 1 0,-3-2 0,-2 1 0,5-3 0,4-1 0,6-2 0,2-1 0,5 1 0,4-2 0,7 6 0,10 6 0,4 9 0,10 8 0,-5 2 0,-5-3 0,-8-8 0,-13-3 0,-6-7 0,-6 2 0,-2-2 0,-2 0 0,-3-2 0,2-3 0,-6 0 0,2 0 0,-3 3 0,6-1 0,0 2 0,10-3 0,0-1 0,5 0 0,1-5 0,5-2 0,-1-2 0,5-1 0,-5 5 0,2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0:34:2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0 24575,'-28'11'0,"-1"3"0,-8 8 0,6 1 0,-1 4 0,7-2 0,3 1 0,4-2 0,2-3 0,6-1 0,0-2 0,5-1 0,1 4 0,2-5 0,1 7 0,4-2 0,2-2 0,10 3 0,1-7 0,7 2 0,-4-5 0,4 2 0,4 1 0,6 2 0,2-6 0,-7-3 0,-10-6 0,-6-2 0,-4 0 0,5 0 0,2 0 0,2-1 0,0-1 0,-6-2 0,2-5 0,-2-1 0,3-3 0,0 3 0,3-3 0,3-3 0,6-7 0,1-3 0,-10 9 0,-5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0:34:2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24575,'-9'14'0,"-4"11"0,-5 14 0,-9 23 0,1 5 0,-4 17 0,8-4 0,6 2 0,9-8 0,7-18 0,4-9 0,0-18 0,-1-5 0,-1-5 0,-2-3 0,1-4 0,-1-2 0,0-4 0,-1 0 0,1-2 0,-1 3 0,1 0 0,0-1 0,0 0 0,2-3 0,2 1 0,1-2 0,2 1 0,-3-2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0:34:3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24575,'24'0'0,"4"0"0,11-1 0,-3 1 0,6-1 0,-5 1 0,-2 0 0,-7 0 0,-8 0 0,-4 0 0,4 0 0,3 1 0,1 0 0,6 0 0,-4 0 0,2 0 0,-11-1 0,-5 1 0,-9-1 0,-2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0:34:4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24575,'12'-1'0,"4"1"0,6-1 0,11 1 0,5 0 0,5 1 0,-3-1 0,-4 2 0,-5-1 0,-3-1 0,-4-1 0,-5 0 0,-3-1 0,-2 2 0,3-3 0,-5 3 0,2-1 0,-2 1 0,4-1 0,0 1 0,5 0 0,-2 0 0,-2 1 0,2-1 0,-3 0 0,0 1 0,-4-1 0,-4 1 0,-2-1 0,-1 1 0,-1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8:2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24575,'-4'17'0,"-2"4"0,-5 8 0,-2 2 0,-3 16 0,-2-3 0,-1 9 0,3-12 0,2-7 0,5-10 0,1-4 0,3-6 0,1-5 0,2-4 0,1-2 0,-2 2 0,0 2 0,-3 3 0,2-1 0,0-2 0,4-5 0,7 2 0,8-1 0,11 0 0,24-1 0,11-4 0,3 2 0,-7-1 0,-29 1 0,-14-1 0,-11 1 0,-5-1 0,-1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8:2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24575,'11'-4'0,"2"-1"0,11 0 0,12 0 0,9 0 0,3 2 0,1 1 0,-7 2 0,-6 2 0,-10 1 0,-10 5 0,-3 3 0,-7 3 0,0 1 0,-6 0 0,-3-5 0,-4 6 0,-6-2 0,-12 10 0,-3 2 0,-7 3 0,8-5 0,5-7 0,4-5 0,5-3 0,-3 0 0,6-3 0,2-2 0,0 0 0,1-3 0,1 1 0,-1-2 0,2 2 0,-1 0 0,0 0 0,2 0 0,-1 0 0,-1 3 0,-3 5 0,-1 0 0,2-1 0,3-4 0,4-4 0,0 1 0,2-1 0,0 0 0,12-1 0,14 0 0,25 1 0,11 1 0,14 3 0,-11-3 0,-6 2 0,-21-3 0,-14 1 0,-12-1 0,-6-2 0,-1 1 0,1 1 0,-1 0 0,-2 0 0,-2-2 0,-2 2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8:2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 24575,'12'-1'0,"10"0"0,10 2 0,1-1 0,1 1 0,-14-1 0,-5 0 0,-9 0 0,0 1 0,-1 1 0,5 8 0,0 0 0,-2 3 0,-4-3 0,-5 1 0,-10 2 0,-7 5 0,-14 3 0,3-1 0,1-5 0,12-5 0,3-6 0,4-2 0,2-1 0,3 0 0,3 0 0,12 1 0,9 4 0,16 3 0,4 2 0,8 2 0,1 2 0,1 0 0,-14 1 0,-13-4 0,-15-3 0,-9 0 0,-5 3 0,-7 0 0,-4 5 0,-4-3 0,-2 0 0,-4-4 0,-2-3 0,-8-3 0,2-3 0,-10 0 0,10 0 0,-1 0 0,10-1 0,7 0 0,3-1 0,5 0 0,2 0 0,2-1 0,0 1 0,2 0 0,0 0 0,5 1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8:2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24575,'-7'11'0,"-1"4"0,-9 12 0,-4 11 0,-4 11 0,1 0 0,3-1 0,4-11 0,4-1 0,2-6 0,3-1 0,1-5 0,2-2 0,2-8 0,-1-4 0,3-4 0,-2 0 0,2-2 0,0-1 0,0-1 0,0-1 0,1 1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8:2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24575,'5'12'0,"0"3"0,4 5 0,1 11 0,6 7 0,3 14 0,4 6 0,6 19 0,3-2 0,4 1 0,-6-22 0,-10-23 0,-11-19 0,-7-8 0,-3-4 0,0 1 0,-1-1 0,1 1 0,-1 0 0,-1-2 0,-3 0 0,3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23:08:2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24575,'17'-1'0,"6"-1"0,13 0 0,18-2 0,13 6 0,3-4 0,-14 4 0,-21-2 0,-23 0 0,-9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8DC7C-1110-9F4E-B306-3154ADB1BF27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4244C-C061-D140-84E1-7424AF74A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www.thermofisher.com</a:t>
            </a:r>
            <a:r>
              <a:rPr lang="en-US" dirty="0"/>
              <a:t>/us/</a:t>
            </a:r>
            <a:r>
              <a:rPr lang="en-US" dirty="0" err="1"/>
              <a:t>en</a:t>
            </a:r>
            <a:r>
              <a:rPr lang="en-US" dirty="0"/>
              <a:t>/home/life-science/cell-analysis/cell-analysis-learning-center/immunology-at-work/</a:t>
            </a:r>
            <a:r>
              <a:rPr lang="en-US" dirty="0" err="1"/>
              <a:t>proinflammatory-cytokines-overview.html#references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4244C-C061-D140-84E1-7424AF74A3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4244C-C061-D140-84E1-7424AF74A3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B3A2-4C16-2E45-937B-6505547A8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D91D9-D711-C54F-AB3F-F8F326DF2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AFB2-4FBD-214E-BB40-07547669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7E3-33A9-5044-878A-AD3E1109BBD7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6E25-B43D-8844-9838-2766CA65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F3CC-A799-4A41-8C4D-C3C84535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C740-FF08-6141-A554-CB4F5B15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46B0-2E73-494A-BEE5-50A59C0E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94123-76ED-434B-B1D6-7331B8F08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B16DD-9C7F-E74F-AE6F-C83627A0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7E3-33A9-5044-878A-AD3E1109BBD7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9A721-B91F-A24E-AFCB-C5F6C7BA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E241D-D9D4-3C4C-ADAD-9FB3AB9B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C740-FF08-6141-A554-CB4F5B15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5AF4C-3CC6-1F4A-83B5-BBAC30CBA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03FC6-2C63-7B46-9A09-23614807F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8F39-34FD-1F42-B524-04F0EBAC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7E3-33A9-5044-878A-AD3E1109BBD7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63FCF-B4B4-484D-806B-D915343D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6A14-965F-2F48-97B5-0CF85876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C740-FF08-6141-A554-CB4F5B15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2F24-3AC6-7342-AE13-BA292EB7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DEFD-6E2F-2E4F-834D-A65704A0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32BE-1FD4-8B4F-A8A6-E83E85C0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7E3-33A9-5044-878A-AD3E1109BBD7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BA58F-AA54-604B-B713-7CDA056E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BF78-A2B8-184C-B682-21F2ABA1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C740-FF08-6141-A554-CB4F5B15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3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672D-D7BD-7D4D-AE2A-6690AAFF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8EFFE-1CD1-9A47-BD47-B37BDB307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3440-1FD2-9944-9B10-4858DD85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7E3-33A9-5044-878A-AD3E1109BBD7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2B34A-BC65-3F47-A91E-0A2924CB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F61BD-5343-3B49-9605-689B42E3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C740-FF08-6141-A554-CB4F5B15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7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EF1F-54A2-EA41-8D9A-31C53D5F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3CEA-3F6F-E044-9F1E-176C9E026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90B0B-FC0F-664A-82B5-9848AD4C4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CC68-3B2A-F34B-A8D5-4111DF75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7E3-33A9-5044-878A-AD3E1109BBD7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EEE99-A5B4-5345-AA53-79E267D0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77404-64F5-AD45-A27A-30E5747C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C740-FF08-6141-A554-CB4F5B15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4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C369-239D-6B47-8E7E-031BCB9A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CDD6B-C2FD-1146-9E57-0FCE3478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EC240-6FAC-F447-AC3A-C5386493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74BCD-7D07-0E42-BD88-E1D4482ED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DE246-AEAF-2944-B9E9-A42FDC7B7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8F1FC-FF1C-A047-984F-47AA7AA7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7E3-33A9-5044-878A-AD3E1109BBD7}" type="datetimeFigureOut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7FD92-3FBF-BD4A-B56F-91D79F67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CB75-EDB9-454D-929D-387A8370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C740-FF08-6141-A554-CB4F5B15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119A-2B5B-0B4E-882D-DC594810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463C7-A91B-7A4A-83AE-6CF0FD4C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7E3-33A9-5044-878A-AD3E1109BBD7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4B1ED-B034-5445-B08A-FE54F8AB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503DE-6771-E24B-9CDF-17D0A9AA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C740-FF08-6141-A554-CB4F5B15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5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78D7-F55B-484C-B8D9-CE996CC0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7E3-33A9-5044-878A-AD3E1109BBD7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C3C58-664D-F541-AE8B-6A69C1C8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55CCE-4245-BF44-BDF1-54647809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C740-FF08-6141-A554-CB4F5B15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1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D21D-E61C-264B-8C9F-7486E34C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B66F-E6D8-0F4E-8AA0-D0BCA188C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604D-F7F3-AC45-9CCA-9F7AA6669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4FE4F-7BBA-3F4F-AD98-56BDBA56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7E3-33A9-5044-878A-AD3E1109BBD7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1BAFB-C5FC-CA4B-BD80-AD8C8E99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C15A-61CD-7043-99D9-05F2767A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C740-FF08-6141-A554-CB4F5B15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2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CEE3-94CE-5B46-A8FE-785869C9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23911-CF81-854F-9205-6B1BCC23E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63F31-B05A-6449-9B44-0C4F6AA39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A76E6-B5CB-6E48-BC6B-821EEAB0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47E3-33A9-5044-878A-AD3E1109BBD7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46B40-8F6A-8D4C-8F5E-AD463FB4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8B482-3131-1140-A879-0C5FCCE4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C740-FF08-6141-A554-CB4F5B15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5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AA1F6-D1A0-8447-A7D9-D89B7BD3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901BD-285D-6047-999E-CD3B7CE74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9A30A-E6C8-D749-BF87-9C3505CA4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47E3-33A9-5044-878A-AD3E1109BBD7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274FE-2FB7-D44E-B098-9227D6D5B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402B-2327-4D48-BDAF-0EB5932D5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C740-FF08-6141-A554-CB4F5B15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5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22.png"/><Relationship Id="rId42" Type="http://schemas.openxmlformats.org/officeDocument/2006/relationships/customXml" Target="../ink/ink19.xml"/><Relationship Id="rId47" Type="http://schemas.openxmlformats.org/officeDocument/2006/relationships/image" Target="../media/image23.png"/><Relationship Id="rId63" Type="http://schemas.openxmlformats.org/officeDocument/2006/relationships/image" Target="../media/image42.png"/><Relationship Id="rId68" Type="http://schemas.openxmlformats.org/officeDocument/2006/relationships/customXml" Target="../ink/ink32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29" Type="http://schemas.openxmlformats.org/officeDocument/2006/relationships/image" Target="../media/image26.png"/><Relationship Id="rId11" Type="http://schemas.openxmlformats.org/officeDocument/2006/relationships/image" Target="../media/image17.png"/><Relationship Id="rId32" Type="http://schemas.openxmlformats.org/officeDocument/2006/relationships/customXml" Target="../ink/ink14.xml"/><Relationship Id="rId37" Type="http://schemas.openxmlformats.org/officeDocument/2006/relationships/image" Target="../media/image30.png"/><Relationship Id="rId40" Type="http://schemas.openxmlformats.org/officeDocument/2006/relationships/customXml" Target="../ink/ink18.xml"/><Relationship Id="rId45" Type="http://schemas.openxmlformats.org/officeDocument/2006/relationships/image" Target="../media/image34.png"/><Relationship Id="rId53" Type="http://schemas.openxmlformats.org/officeDocument/2006/relationships/image" Target="../media/image37.png"/><Relationship Id="rId58" Type="http://schemas.openxmlformats.org/officeDocument/2006/relationships/customXml" Target="../ink/ink27.xml"/><Relationship Id="rId66" Type="http://schemas.openxmlformats.org/officeDocument/2006/relationships/customXml" Target="../ink/ink31.xml"/><Relationship Id="rId74" Type="http://schemas.openxmlformats.org/officeDocument/2006/relationships/customXml" Target="../ink/ink35.xml"/><Relationship Id="rId5" Type="http://schemas.openxmlformats.org/officeDocument/2006/relationships/image" Target="../media/image140.png"/><Relationship Id="rId61" Type="http://schemas.openxmlformats.org/officeDocument/2006/relationships/image" Target="../media/image41.png"/><Relationship Id="rId19" Type="http://schemas.openxmlformats.org/officeDocument/2006/relationships/image" Target="../media/image2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5.png"/><Relationship Id="rId30" Type="http://schemas.openxmlformats.org/officeDocument/2006/relationships/customXml" Target="../ink/ink13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45.png"/><Relationship Id="rId77" Type="http://schemas.openxmlformats.org/officeDocument/2006/relationships/image" Target="../media/image49.png"/><Relationship Id="rId8" Type="http://schemas.openxmlformats.org/officeDocument/2006/relationships/customXml" Target="../ink/ink3.xml"/><Relationship Id="rId51" Type="http://schemas.openxmlformats.org/officeDocument/2006/relationships/image" Target="../media/image36.png"/><Relationship Id="rId72" Type="http://schemas.openxmlformats.org/officeDocument/2006/relationships/customXml" Target="../ink/ink34.xml"/><Relationship Id="rId3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40.png"/><Relationship Id="rId67" Type="http://schemas.openxmlformats.org/officeDocument/2006/relationships/image" Target="../media/image44.png"/><Relationship Id="rId20" Type="http://schemas.openxmlformats.org/officeDocument/2006/relationships/customXml" Target="../ink/ink9.xml"/><Relationship Id="rId41" Type="http://schemas.openxmlformats.org/officeDocument/2006/relationships/image" Target="../media/image32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9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" Type="http://schemas.openxmlformats.org/officeDocument/2006/relationships/customXml" Target="../ink/ink4.xml"/><Relationship Id="rId31" Type="http://schemas.openxmlformats.org/officeDocument/2006/relationships/image" Target="../media/image27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4" Type="http://schemas.openxmlformats.org/officeDocument/2006/relationships/customXml" Target="../ink/ink1.xml"/><Relationship Id="rId9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customXml" Target="../ink/ink8.xml"/><Relationship Id="rId39" Type="http://schemas.openxmlformats.org/officeDocument/2006/relationships/image" Target="../media/image31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38.png"/><Relationship Id="rId76" Type="http://schemas.openxmlformats.org/officeDocument/2006/relationships/customXml" Target="../ink/ink36.xml"/><Relationship Id="rId7" Type="http://schemas.openxmlformats.org/officeDocument/2006/relationships/image" Target="../media/image150.png"/><Relationship Id="rId71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3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52" name="Freeform: Shape 3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3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3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3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56" name="Freeform: Shape 3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4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4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4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447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2A59E-9FF5-4940-9819-8288ABD6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IL12A, IL12, IL23A interacting genes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C56FC-7073-4544-B103-5C48F1D07E34}"/>
              </a:ext>
            </a:extLst>
          </p:cNvPr>
          <p:cNvSpPr/>
          <p:nvPr/>
        </p:nvSpPr>
        <p:spPr>
          <a:xfrm>
            <a:off x="590719" y="2776820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Among 7469 DEGs (adj-P &lt; 0.05)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22 DEGs are closely related with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USTEKINUMAB targeting genes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While,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are associated with PPI-Network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are associated with LCC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16203-1D9B-0448-AD7F-59D3F5BA5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99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90E34A-D885-9E44-B4D4-C0C1BA130515}"/>
              </a:ext>
            </a:extLst>
          </p:cNvPr>
          <p:cNvSpPr/>
          <p:nvPr/>
        </p:nvSpPr>
        <p:spPr>
          <a:xfrm>
            <a:off x="589560" y="2118001"/>
            <a:ext cx="422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*genes that are targeted by USTEKINUMAB</a:t>
            </a:r>
          </a:p>
        </p:txBody>
      </p:sp>
    </p:spTree>
    <p:extLst>
      <p:ext uri="{BB962C8B-B14F-4D97-AF65-F5344CB8AC3E}">
        <p14:creationId xmlns:p14="http://schemas.microsoft.com/office/powerpoint/2010/main" val="272489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1EF5EB-E2B2-794B-8C5D-1EEC776D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Terminology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900C-D803-C048-9B4B-D4C3EDDB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554397"/>
            <a:ext cx="6153636" cy="407267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PPI nodes:</a:t>
            </a:r>
            <a:r>
              <a:rPr lang="en-US" dirty="0"/>
              <a:t> Proteins. </a:t>
            </a:r>
          </a:p>
          <a:p>
            <a:pPr marL="0" indent="0">
              <a:buNone/>
            </a:pPr>
            <a:r>
              <a:rPr lang="en-US" b="1" dirty="0"/>
              <a:t>PPI edges: </a:t>
            </a:r>
            <a:r>
              <a:rPr lang="en-US" dirty="0"/>
              <a:t>Predicted functional associations between two proteins.</a:t>
            </a:r>
            <a:endParaRPr lang="en-US" sz="2400" b="1" dirty="0"/>
          </a:p>
          <a:p>
            <a:pPr>
              <a:buFontTx/>
              <a:buChar char="-"/>
            </a:pPr>
            <a:r>
              <a:rPr lang="en-US" sz="2400" dirty="0"/>
              <a:t>indicates the presence of fusion</a:t>
            </a:r>
          </a:p>
          <a:p>
            <a:pPr>
              <a:buFontTx/>
              <a:buChar char="-"/>
            </a:pPr>
            <a:r>
              <a:rPr lang="en-US" sz="2400" dirty="0"/>
              <a:t>neighborhood </a:t>
            </a:r>
          </a:p>
          <a:p>
            <a:pPr>
              <a:buFontTx/>
              <a:buChar char="-"/>
            </a:pPr>
            <a:r>
              <a:rPr lang="en-US" sz="2400" dirty="0"/>
              <a:t>co-occurrence</a:t>
            </a:r>
          </a:p>
          <a:p>
            <a:pPr>
              <a:buFontTx/>
              <a:buChar char="-"/>
            </a:pPr>
            <a:r>
              <a:rPr lang="en-US" sz="2400" dirty="0"/>
              <a:t>experimental text-mining</a:t>
            </a:r>
          </a:p>
          <a:p>
            <a:pPr>
              <a:buFontTx/>
              <a:buChar char="-"/>
            </a:pPr>
            <a:r>
              <a:rPr lang="en-US" sz="2400" dirty="0"/>
              <a:t>database evidence</a:t>
            </a:r>
          </a:p>
          <a:p>
            <a:pPr>
              <a:buFontTx/>
              <a:buChar char="-"/>
            </a:pPr>
            <a:r>
              <a:rPr lang="en-US" sz="2400" dirty="0"/>
              <a:t>co-expression evidence.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716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55FBCB-4C01-0C4A-84D4-D8FF77349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791" y="386764"/>
            <a:ext cx="10183214" cy="608447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1EA897E-561A-7F41-BEEF-2DFBFC586B9C}"/>
              </a:ext>
            </a:extLst>
          </p:cNvPr>
          <p:cNvGrpSpPr/>
          <p:nvPr/>
        </p:nvGrpSpPr>
        <p:grpSpPr>
          <a:xfrm>
            <a:off x="8505720" y="1547160"/>
            <a:ext cx="2233080" cy="386280"/>
            <a:chOff x="8505720" y="1547160"/>
            <a:chExt cx="223308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752366D-476B-9A46-9BC7-E3C08C2A3E1C}"/>
                    </a:ext>
                  </a:extLst>
                </p14:cNvPr>
                <p14:cNvContentPartPr/>
                <p14:nvPr/>
              </p14:nvContentPartPr>
              <p14:xfrm>
                <a:off x="8505720" y="1772520"/>
                <a:ext cx="1033200" cy="160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752366D-476B-9A46-9BC7-E3C08C2A3E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96720" y="1763520"/>
                  <a:ext cx="10508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102E79-EF11-564D-9B35-93EC69152A99}"/>
                    </a:ext>
                  </a:extLst>
                </p14:cNvPr>
                <p14:cNvContentPartPr/>
                <p14:nvPr/>
              </p14:nvContentPartPr>
              <p14:xfrm>
                <a:off x="9550800" y="1677840"/>
                <a:ext cx="325440" cy="19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102E79-EF11-564D-9B35-93EC69152A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42160" y="1668840"/>
                  <a:ext cx="343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27D1C2-F6C1-844B-B290-0D3BD768D8B0}"/>
                    </a:ext>
                  </a:extLst>
                </p14:cNvPr>
                <p14:cNvContentPartPr/>
                <p14:nvPr/>
              </p14:nvContentPartPr>
              <p14:xfrm>
                <a:off x="9969840" y="1548600"/>
                <a:ext cx="41400" cy="174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27D1C2-F6C1-844B-B290-0D3BD768D8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60840" y="1539600"/>
                  <a:ext cx="59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679E0C0-0E4B-5A46-8FF6-D58933019CCE}"/>
                    </a:ext>
                  </a:extLst>
                </p14:cNvPr>
                <p14:cNvContentPartPr/>
                <p14:nvPr/>
              </p14:nvContentPartPr>
              <p14:xfrm>
                <a:off x="10055160" y="1547160"/>
                <a:ext cx="117360" cy="160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679E0C0-0E4B-5A46-8FF6-D58933019C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46160" y="1538520"/>
                  <a:ext cx="135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B823F1-91FC-5A45-8DEA-E225804ABBDC}"/>
                    </a:ext>
                  </a:extLst>
                </p14:cNvPr>
                <p14:cNvContentPartPr/>
                <p14:nvPr/>
              </p14:nvContentPartPr>
              <p14:xfrm>
                <a:off x="10208160" y="1555080"/>
                <a:ext cx="187920" cy="126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B823F1-91FC-5A45-8DEA-E225804ABB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99160" y="1546080"/>
                  <a:ext cx="205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D23C7B-0832-DB4E-9A5C-1AF39384813F}"/>
                    </a:ext>
                  </a:extLst>
                </p14:cNvPr>
                <p14:cNvContentPartPr/>
                <p14:nvPr/>
              </p14:nvContentPartPr>
              <p14:xfrm>
                <a:off x="10387440" y="1565160"/>
                <a:ext cx="154800" cy="135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D23C7B-0832-DB4E-9A5C-1AF3938481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78440" y="1556160"/>
                  <a:ext cx="172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91FEF2-9F9C-BB41-82F8-E13492D4EC1C}"/>
                    </a:ext>
                  </a:extLst>
                </p14:cNvPr>
                <p14:cNvContentPartPr/>
                <p14:nvPr/>
              </p14:nvContentPartPr>
              <p14:xfrm>
                <a:off x="10545480" y="1558320"/>
                <a:ext cx="72360" cy="167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91FEF2-9F9C-BB41-82F8-E13492D4EC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36480" y="1549680"/>
                  <a:ext cx="90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2D2924-4FF3-3343-9FF2-B05A599E0A34}"/>
                    </a:ext>
                  </a:extLst>
                </p14:cNvPr>
                <p14:cNvContentPartPr/>
                <p14:nvPr/>
              </p14:nvContentPartPr>
              <p14:xfrm>
                <a:off x="10650240" y="1548600"/>
                <a:ext cx="88560" cy="201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2D2924-4FF3-3343-9FF2-B05A599E0A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41240" y="1539960"/>
                  <a:ext cx="106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465F60-D435-9440-BFD7-19BFD18B6750}"/>
                    </a:ext>
                  </a:extLst>
                </p14:cNvPr>
                <p14:cNvContentPartPr/>
                <p14:nvPr/>
              </p14:nvContentPartPr>
              <p14:xfrm>
                <a:off x="10588680" y="1687920"/>
                <a:ext cx="134640" cy="3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465F60-D435-9440-BFD7-19BFD18B67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79680" y="1678920"/>
                  <a:ext cx="152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259788-85C7-B74F-B864-C624D6DC2DBE}"/>
              </a:ext>
            </a:extLst>
          </p:cNvPr>
          <p:cNvGrpSpPr/>
          <p:nvPr/>
        </p:nvGrpSpPr>
        <p:grpSpPr>
          <a:xfrm>
            <a:off x="7682760" y="2421240"/>
            <a:ext cx="3678120" cy="252000"/>
            <a:chOff x="7682760" y="2421240"/>
            <a:chExt cx="367812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7708BC-C79C-AF4D-B0A7-08F37556AD73}"/>
                    </a:ext>
                  </a:extLst>
                </p14:cNvPr>
                <p14:cNvContentPartPr/>
                <p14:nvPr/>
              </p14:nvContentPartPr>
              <p14:xfrm>
                <a:off x="7682760" y="2545800"/>
                <a:ext cx="2359080" cy="68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7708BC-C79C-AF4D-B0A7-08F37556AD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73760" y="2537160"/>
                  <a:ext cx="2376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5C6FF3-004B-364B-A010-72206359C760}"/>
                    </a:ext>
                  </a:extLst>
                </p14:cNvPr>
                <p14:cNvContentPartPr/>
                <p14:nvPr/>
              </p14:nvContentPartPr>
              <p14:xfrm>
                <a:off x="10040760" y="2451480"/>
                <a:ext cx="367200" cy="213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5C6FF3-004B-364B-A010-72206359C7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32120" y="2442480"/>
                  <a:ext cx="384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9DC48B-92ED-B84C-A941-9204C58A5232}"/>
                    </a:ext>
                  </a:extLst>
                </p14:cNvPr>
                <p14:cNvContentPartPr/>
                <p14:nvPr/>
              </p14:nvContentPartPr>
              <p14:xfrm>
                <a:off x="10495080" y="2421240"/>
                <a:ext cx="76680" cy="252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9DC48B-92ED-B84C-A941-9204C58A52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86080" y="2412600"/>
                  <a:ext cx="943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E1AF38-4672-674E-877D-71813100D96C}"/>
                    </a:ext>
                  </a:extLst>
                </p14:cNvPr>
                <p14:cNvContentPartPr/>
                <p14:nvPr/>
              </p14:nvContentPartPr>
              <p14:xfrm>
                <a:off x="10614960" y="2459400"/>
                <a:ext cx="260280" cy="206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E1AF38-4672-674E-877D-71813100D9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05960" y="2450760"/>
                  <a:ext cx="277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2903600-0867-8D44-AA36-45918E90C9AE}"/>
                    </a:ext>
                  </a:extLst>
                </p14:cNvPr>
                <p14:cNvContentPartPr/>
                <p14:nvPr/>
              </p14:nvContentPartPr>
              <p14:xfrm>
                <a:off x="10893240" y="2432760"/>
                <a:ext cx="163440" cy="22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2903600-0867-8D44-AA36-45918E90C9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84240" y="2424120"/>
                  <a:ext cx="181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7EE848-BF19-AB40-AD39-C7CB720BED19}"/>
                    </a:ext>
                  </a:extLst>
                </p14:cNvPr>
                <p14:cNvContentPartPr/>
                <p14:nvPr/>
              </p14:nvContentPartPr>
              <p14:xfrm>
                <a:off x="11077200" y="2431680"/>
                <a:ext cx="54360" cy="234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7EE848-BF19-AB40-AD39-C7CB720BED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68560" y="2422680"/>
                  <a:ext cx="72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6B352E-AA2D-FF41-9B6C-C2C2325A217D}"/>
                    </a:ext>
                  </a:extLst>
                </p14:cNvPr>
                <p14:cNvContentPartPr/>
                <p14:nvPr/>
              </p14:nvContentPartPr>
              <p14:xfrm>
                <a:off x="11129040" y="2442120"/>
                <a:ext cx="231840" cy="22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6B352E-AA2D-FF41-9B6C-C2C2325A21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20400" y="2433480"/>
                  <a:ext cx="24948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9BFB942-152F-4246-BA0D-D725BE0235C7}"/>
              </a:ext>
            </a:extLst>
          </p:cNvPr>
          <p:cNvGrpSpPr/>
          <p:nvPr/>
        </p:nvGrpSpPr>
        <p:grpSpPr>
          <a:xfrm>
            <a:off x="9731160" y="806640"/>
            <a:ext cx="775800" cy="639360"/>
            <a:chOff x="9731160" y="806640"/>
            <a:chExt cx="775800" cy="63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AF2952-AE26-E646-917F-552E12DB6CE7}"/>
                    </a:ext>
                  </a:extLst>
                </p14:cNvPr>
                <p14:cNvContentPartPr/>
                <p14:nvPr/>
              </p14:nvContentPartPr>
              <p14:xfrm>
                <a:off x="9731160" y="1384080"/>
                <a:ext cx="310320" cy="61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AF2952-AE26-E646-917F-552E12DB6C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22160" y="1375440"/>
                  <a:ext cx="327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711084D-C033-B443-9A89-AAF448968E64}"/>
                    </a:ext>
                  </a:extLst>
                </p14:cNvPr>
                <p14:cNvContentPartPr/>
                <p14:nvPr/>
              </p14:nvContentPartPr>
              <p14:xfrm>
                <a:off x="9872640" y="806640"/>
                <a:ext cx="634320" cy="613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711084D-C033-B443-9A89-AAF448968E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63640" y="798000"/>
                  <a:ext cx="651960" cy="63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F26C27-C26D-9F48-BAB4-A3BAFCB93AEF}"/>
              </a:ext>
            </a:extLst>
          </p:cNvPr>
          <p:cNvGrpSpPr/>
          <p:nvPr/>
        </p:nvGrpSpPr>
        <p:grpSpPr>
          <a:xfrm>
            <a:off x="10445040" y="2000760"/>
            <a:ext cx="632880" cy="308520"/>
            <a:chOff x="10445040" y="2000760"/>
            <a:chExt cx="63288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1A4BCB-DDC5-634A-972B-EA33958F26AF}"/>
                    </a:ext>
                  </a:extLst>
                </p14:cNvPr>
                <p14:cNvContentPartPr/>
                <p14:nvPr/>
              </p14:nvContentPartPr>
              <p14:xfrm>
                <a:off x="10445040" y="2221080"/>
                <a:ext cx="262800" cy="88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1A4BCB-DDC5-634A-972B-EA33958F26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36040" y="2212440"/>
                  <a:ext cx="280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0F9E02-6D92-7A4B-9EE3-BF53FFF407CA}"/>
                    </a:ext>
                  </a:extLst>
                </p14:cNvPr>
                <p14:cNvContentPartPr/>
                <p14:nvPr/>
              </p14:nvContentPartPr>
              <p14:xfrm>
                <a:off x="10578960" y="2000760"/>
                <a:ext cx="498960" cy="283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0F9E02-6D92-7A4B-9EE3-BF53FFF407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69960" y="1992120"/>
                  <a:ext cx="516600" cy="300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2AE8BFA-A9B4-C64D-845E-353F551DD3C4}"/>
              </a:ext>
            </a:extLst>
          </p:cNvPr>
          <p:cNvSpPr txBox="1"/>
          <p:nvPr/>
        </p:nvSpPr>
        <p:spPr>
          <a:xfrm>
            <a:off x="10542240" y="48334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USTEKINUMAB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3E7A2E-455B-E04A-8659-6CEA79157F15}"/>
              </a:ext>
            </a:extLst>
          </p:cNvPr>
          <p:cNvSpPr txBox="1"/>
          <p:nvPr/>
        </p:nvSpPr>
        <p:spPr>
          <a:xfrm>
            <a:off x="10811520" y="1647506"/>
            <a:ext cx="148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TOCILIZUMAB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C9188CC5-A3C2-654A-8B2C-CC8398A3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95753"/>
              </p:ext>
            </p:extLst>
          </p:nvPr>
        </p:nvGraphicFramePr>
        <p:xfrm>
          <a:off x="6996168" y="240961"/>
          <a:ext cx="2734992" cy="598377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11664">
                  <a:extLst>
                    <a:ext uri="{9D8B030D-6E8A-4147-A177-3AD203B41FA5}">
                      <a16:colId xmlns:a16="http://schemas.microsoft.com/office/drawing/2014/main" val="1957309081"/>
                    </a:ext>
                  </a:extLst>
                </a:gridCol>
                <a:gridCol w="911664">
                  <a:extLst>
                    <a:ext uri="{9D8B030D-6E8A-4147-A177-3AD203B41FA5}">
                      <a16:colId xmlns:a16="http://schemas.microsoft.com/office/drawing/2014/main" val="2626066846"/>
                    </a:ext>
                  </a:extLst>
                </a:gridCol>
                <a:gridCol w="911664">
                  <a:extLst>
                    <a:ext uri="{9D8B030D-6E8A-4147-A177-3AD203B41FA5}">
                      <a16:colId xmlns:a16="http://schemas.microsoft.com/office/drawing/2014/main" val="3102546680"/>
                    </a:ext>
                  </a:extLst>
                </a:gridCol>
              </a:tblGrid>
              <a:tr h="213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log2fc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adj-p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116258"/>
                  </a:ext>
                </a:extLst>
              </a:tr>
              <a:tr h="156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IL23A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0.75477374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0.02186471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041917"/>
                  </a:ext>
                </a:extLst>
              </a:tr>
              <a:tr h="156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IL23R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2.47053579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0.00013769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3889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5B3E13-6405-2347-A2ED-68184DB16FF0}"/>
                  </a:ext>
                </a:extLst>
              </p14:cNvPr>
              <p14:cNvContentPartPr/>
              <p14:nvPr/>
            </p14:nvContentPartPr>
            <p14:xfrm>
              <a:off x="3842640" y="3772320"/>
              <a:ext cx="312480" cy="25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5B3E13-6405-2347-A2ED-68184DB16F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33640" y="3763680"/>
                <a:ext cx="330120" cy="27324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4BACE13F-165E-6F4F-96C9-D1BD4D4A5BF8}"/>
              </a:ext>
            </a:extLst>
          </p:cNvPr>
          <p:cNvSpPr/>
          <p:nvPr/>
        </p:nvSpPr>
        <p:spPr>
          <a:xfrm>
            <a:off x="1296669" y="3410112"/>
            <a:ext cx="159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glucocorticoids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5DF72C9-8D6A-6F4F-823D-FA990CBA30D8}"/>
                  </a:ext>
                </a:extLst>
              </p14:cNvPr>
              <p14:cNvContentPartPr/>
              <p14:nvPr/>
            </p14:nvContentPartPr>
            <p14:xfrm>
              <a:off x="8542659" y="1708018"/>
              <a:ext cx="1358280" cy="169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5DF72C9-8D6A-6F4F-823D-FA990CBA30D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88659" y="1600378"/>
                <a:ext cx="146592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E6CC369-31EC-8A4B-9A36-FF32D444F7D6}"/>
                  </a:ext>
                </a:extLst>
              </p14:cNvPr>
              <p14:cNvContentPartPr/>
              <p14:nvPr/>
            </p14:nvContentPartPr>
            <p14:xfrm>
              <a:off x="9986979" y="1610098"/>
              <a:ext cx="660240" cy="28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E6CC369-31EC-8A4B-9A36-FF32D444F7D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32979" y="1502098"/>
                <a:ext cx="7678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578B9EC-F170-AA49-9E1D-860362B561C3}"/>
                  </a:ext>
                </a:extLst>
              </p14:cNvPr>
              <p14:cNvContentPartPr/>
              <p14:nvPr/>
            </p14:nvContentPartPr>
            <p14:xfrm>
              <a:off x="9763059" y="664738"/>
              <a:ext cx="2335680" cy="756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578B9EC-F170-AA49-9E1D-860362B561C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09419" y="557098"/>
                <a:ext cx="2443320" cy="9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291E92C-7B1C-B547-83B3-1C58EC577164}"/>
                  </a:ext>
                </a:extLst>
              </p14:cNvPr>
              <p14:cNvContentPartPr/>
              <p14:nvPr/>
            </p14:nvContentPartPr>
            <p14:xfrm>
              <a:off x="10679259" y="833218"/>
              <a:ext cx="1432440" cy="12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291E92C-7B1C-B547-83B3-1C58EC57716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670259" y="824578"/>
                <a:ext cx="14500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9C446D2-DD5C-1744-BCBD-962DFAA8E162}"/>
                  </a:ext>
                </a:extLst>
              </p14:cNvPr>
              <p14:cNvContentPartPr/>
              <p14:nvPr/>
            </p14:nvContentPartPr>
            <p14:xfrm>
              <a:off x="11249139" y="941938"/>
              <a:ext cx="145800" cy="137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9C446D2-DD5C-1744-BCBD-962DFAA8E16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240499" y="933298"/>
                <a:ext cx="1634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261F7ED-A395-0640-93CC-E7D1C9EEDEFE}"/>
                  </a:ext>
                </a:extLst>
              </p14:cNvPr>
              <p14:cNvContentPartPr/>
              <p14:nvPr/>
            </p14:nvContentPartPr>
            <p14:xfrm>
              <a:off x="10546419" y="274498"/>
              <a:ext cx="1771560" cy="7740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261F7ED-A395-0640-93CC-E7D1C9EEDEF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537779" y="265858"/>
                <a:ext cx="1789200" cy="79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6D9FC0FF-55FE-2044-A25A-C1384EC8CAEA}"/>
              </a:ext>
            </a:extLst>
          </p:cNvPr>
          <p:cNvGrpSpPr/>
          <p:nvPr/>
        </p:nvGrpSpPr>
        <p:grpSpPr>
          <a:xfrm>
            <a:off x="2874819" y="3443938"/>
            <a:ext cx="1488600" cy="307800"/>
            <a:chOff x="2874819" y="3443938"/>
            <a:chExt cx="148860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E102A8-D082-D54A-A202-647054FA0ED1}"/>
                    </a:ext>
                  </a:extLst>
                </p14:cNvPr>
                <p14:cNvContentPartPr/>
                <p14:nvPr/>
              </p14:nvContentPartPr>
              <p14:xfrm>
                <a:off x="3378459" y="3488938"/>
                <a:ext cx="17280" cy="25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E102A8-D082-D54A-A202-647054FA0E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69459" y="3479938"/>
                  <a:ext cx="349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4A991A-EF03-554D-BB36-58E43FD98740}"/>
                    </a:ext>
                  </a:extLst>
                </p14:cNvPr>
                <p14:cNvContentPartPr/>
                <p14:nvPr/>
              </p14:nvContentPartPr>
              <p14:xfrm>
                <a:off x="3350379" y="3455458"/>
                <a:ext cx="213480" cy="278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4A991A-EF03-554D-BB36-58E43FD987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41379" y="3446458"/>
                  <a:ext cx="231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9818B0-EDE8-D443-BFC5-1B29C2A9C98A}"/>
                    </a:ext>
                  </a:extLst>
                </p14:cNvPr>
                <p14:cNvContentPartPr/>
                <p14:nvPr/>
              </p14:nvContentPartPr>
              <p14:xfrm>
                <a:off x="3604179" y="3454378"/>
                <a:ext cx="22320" cy="24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9818B0-EDE8-D443-BFC5-1B29C2A9C9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95539" y="3445378"/>
                  <a:ext cx="39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3C2499-A046-BD42-89F8-894A51D1EAC5}"/>
                    </a:ext>
                  </a:extLst>
                </p14:cNvPr>
                <p14:cNvContentPartPr/>
                <p14:nvPr/>
              </p14:nvContentPartPr>
              <p14:xfrm>
                <a:off x="3652779" y="3443938"/>
                <a:ext cx="244440" cy="185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3C2499-A046-BD42-89F8-894A51D1EA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44139" y="3435298"/>
                  <a:ext cx="262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F3A2EC-DD0C-9C40-887A-04695073357D}"/>
                    </a:ext>
                  </a:extLst>
                </p14:cNvPr>
                <p14:cNvContentPartPr/>
                <p14:nvPr/>
              </p14:nvContentPartPr>
              <p14:xfrm>
                <a:off x="3946899" y="3475258"/>
                <a:ext cx="95760" cy="143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F3A2EC-DD0C-9C40-887A-0469507335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38259" y="3466618"/>
                  <a:ext cx="113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A62A8AF-FE36-5E43-8A26-2037B4FFCFC9}"/>
                    </a:ext>
                  </a:extLst>
                </p14:cNvPr>
                <p14:cNvContentPartPr/>
                <p14:nvPr/>
              </p14:nvContentPartPr>
              <p14:xfrm>
                <a:off x="4076859" y="3492898"/>
                <a:ext cx="183600" cy="173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A62A8AF-FE36-5E43-8A26-2037B4FFCF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68219" y="3483898"/>
                  <a:ext cx="201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80DD5C4-2111-C74A-8ACC-6BF0CFA6F4A9}"/>
                    </a:ext>
                  </a:extLst>
                </p14:cNvPr>
                <p14:cNvContentPartPr/>
                <p14:nvPr/>
              </p14:nvContentPartPr>
              <p14:xfrm>
                <a:off x="4302579" y="3464818"/>
                <a:ext cx="60840" cy="286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80DD5C4-2111-C74A-8ACC-6BF0CFA6F4A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93939" y="3456178"/>
                  <a:ext cx="784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9FAB0C-2B41-8F4C-84A7-E0D1C59D11B2}"/>
                    </a:ext>
                  </a:extLst>
                </p14:cNvPr>
                <p14:cNvContentPartPr/>
                <p14:nvPr/>
              </p14:nvContentPartPr>
              <p14:xfrm>
                <a:off x="2874819" y="3597658"/>
                <a:ext cx="176400" cy="2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9FAB0C-2B41-8F4C-84A7-E0D1C59D11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66179" y="3589018"/>
                  <a:ext cx="194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4CE467-0CCF-A545-9778-3314AE204FC1}"/>
                    </a:ext>
                  </a:extLst>
                </p14:cNvPr>
                <p14:cNvContentPartPr/>
                <p14:nvPr/>
              </p14:nvContentPartPr>
              <p14:xfrm>
                <a:off x="2967699" y="3598738"/>
                <a:ext cx="217800" cy="3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4CE467-0CCF-A545-9778-3314AE204FC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58699" y="3590098"/>
                  <a:ext cx="235440" cy="2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776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989C-8596-9142-997E-B0AB764B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B7A5A-000D-164E-A12E-054DE0E187A0}"/>
              </a:ext>
            </a:extLst>
          </p:cNvPr>
          <p:cNvSpPr txBox="1"/>
          <p:nvPr/>
        </p:nvSpPr>
        <p:spPr>
          <a:xfrm>
            <a:off x="4752628" y="1772833"/>
            <a:ext cx="10573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1. </a:t>
            </a:r>
          </a:p>
          <a:p>
            <a:r>
              <a:rPr lang="en-US" b="1" dirty="0"/>
              <a:t>Figure 2.</a:t>
            </a:r>
          </a:p>
          <a:p>
            <a:r>
              <a:rPr lang="en-US" b="1" dirty="0"/>
              <a:t>Figure 3.</a:t>
            </a:r>
          </a:p>
          <a:p>
            <a:r>
              <a:rPr lang="en-US" b="1" dirty="0"/>
              <a:t>Figure 4.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5637B-3C14-B44A-9BB9-657D378F5794}"/>
              </a:ext>
            </a:extLst>
          </p:cNvPr>
          <p:cNvSpPr txBox="1"/>
          <p:nvPr/>
        </p:nvSpPr>
        <p:spPr>
          <a:xfrm>
            <a:off x="2275878" y="5373617"/>
            <a:ext cx="4583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5. </a:t>
            </a:r>
            <a:r>
              <a:rPr lang="en-US" dirty="0"/>
              <a:t>network of known drug’s target genes</a:t>
            </a:r>
          </a:p>
          <a:p>
            <a:r>
              <a:rPr lang="en-US" dirty="0"/>
              <a:t>slide7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FDBB61-C0D3-4043-BAEF-371F85FB0011}"/>
              </a:ext>
            </a:extLst>
          </p:cNvPr>
          <p:cNvCxnSpPr>
            <a:cxnSpLocks/>
          </p:cNvCxnSpPr>
          <p:nvPr/>
        </p:nvCxnSpPr>
        <p:spPr>
          <a:xfrm>
            <a:off x="5281300" y="3016666"/>
            <a:ext cx="0" cy="224153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E86DB9C-CCEB-054F-9B0A-1873E8671DA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281300" y="3759439"/>
            <a:ext cx="4303008" cy="1498761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4D97C5-0CE0-0C42-8A85-A4CF82FC855B}"/>
              </a:ext>
            </a:extLst>
          </p:cNvPr>
          <p:cNvSpPr txBox="1"/>
          <p:nvPr/>
        </p:nvSpPr>
        <p:spPr>
          <a:xfrm>
            <a:off x="8400911" y="2708326"/>
            <a:ext cx="3778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Finding new druggable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stringent cutoffs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PPI-network (STRINGDB)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BDDAA-04D4-2E49-9373-8BE9B28F677F}"/>
              </a:ext>
            </a:extLst>
          </p:cNvPr>
          <p:cNvSpPr txBox="1"/>
          <p:nvPr/>
        </p:nvSpPr>
        <p:spPr>
          <a:xfrm>
            <a:off x="204431" y="3365578"/>
            <a:ext cx="51655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/>
              <a:t>1.</a:t>
            </a:r>
            <a:r>
              <a:rPr lang="ko-KR" altLang="en-US" strike="sngStrike" dirty="0"/>
              <a:t> </a:t>
            </a:r>
            <a:r>
              <a:rPr lang="en-US" strike="sngStrike" dirty="0"/>
              <a:t>Investigating genes with domain knowledge.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IL6 receptor signaling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JAK/STAT signaling</a:t>
            </a:r>
          </a:p>
          <a:p>
            <a:r>
              <a:rPr lang="en-US" strike="sngStrike" dirty="0"/>
              <a:t>2. Finding druggable targets with domain knowledge.</a:t>
            </a:r>
          </a:p>
          <a:p>
            <a:endParaRPr lang="en-US" strike="sngStrik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D6FD7-EF87-4F4A-AFBC-8BA46FE580A0}"/>
              </a:ext>
            </a:extLst>
          </p:cNvPr>
          <p:cNvSpPr/>
          <p:nvPr/>
        </p:nvSpPr>
        <p:spPr>
          <a:xfrm>
            <a:off x="7973624" y="5258200"/>
            <a:ext cx="3221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trike="sngStrike" dirty="0"/>
              <a:t>Figure </a:t>
            </a:r>
            <a:r>
              <a:rPr lang="en-US" altLang="ko-KR" b="1" strike="sngStrike" dirty="0"/>
              <a:t>5</a:t>
            </a:r>
            <a:r>
              <a:rPr lang="en-US" b="1" strike="sngStrike" dirty="0"/>
              <a:t>. </a:t>
            </a:r>
            <a:r>
              <a:rPr lang="en-US" strike="sngStrike" dirty="0"/>
              <a:t>(will be Figure 6.) supp</a:t>
            </a:r>
            <a:endParaRPr lang="en-US" b="1" strike="sngStrike" dirty="0"/>
          </a:p>
          <a:p>
            <a:r>
              <a:rPr lang="en-US" b="1" dirty="0"/>
              <a:t>Figure </a:t>
            </a:r>
            <a:r>
              <a:rPr lang="en-US" altLang="ko-KR" b="1" dirty="0"/>
              <a:t>6</a:t>
            </a:r>
            <a:r>
              <a:rPr lang="en-US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865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B7D79-F3A1-2548-BFF4-4C0DC513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Focusing on IL6, JAKs, STATs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7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31CD-136A-9349-951D-0A37524C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Drug targeting genes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5991-3C4F-6E43-848D-E58F6036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475990"/>
            <a:ext cx="10148379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Focusing on drugs</a:t>
            </a:r>
            <a:r>
              <a:rPr lang="ko-KR" altLang="en-US" sz="1700" dirty="0"/>
              <a:t> </a:t>
            </a:r>
            <a:r>
              <a:rPr lang="en-US" sz="1700" dirty="0"/>
              <a:t>that were mentioned by </a:t>
            </a:r>
            <a:r>
              <a:rPr lang="en-US" sz="1700" dirty="0" err="1"/>
              <a:t>Koster</a:t>
            </a:r>
            <a:r>
              <a:rPr lang="en-US" sz="1700" dirty="0"/>
              <a:t> et al. </a:t>
            </a:r>
            <a:r>
              <a:rPr lang="en-US" sz="1700" strike="sngStrike" dirty="0"/>
              <a:t>and Jae</a:t>
            </a:r>
          </a:p>
          <a:p>
            <a:endParaRPr lang="en-US" sz="1700" dirty="0"/>
          </a:p>
          <a:p>
            <a:r>
              <a:rPr lang="en-US" sz="1700" dirty="0"/>
              <a:t>TOCILIZUMAB:  </a:t>
            </a:r>
            <a:r>
              <a:rPr lang="en-US" sz="1700" b="1" dirty="0"/>
              <a:t>IL6R</a:t>
            </a:r>
            <a:endParaRPr lang="en-US" sz="1700" dirty="0"/>
          </a:p>
          <a:p>
            <a:r>
              <a:rPr lang="en-US" sz="1700" dirty="0"/>
              <a:t>SARILUMAB: </a:t>
            </a:r>
            <a:r>
              <a:rPr lang="en-US" sz="1700" b="1" dirty="0"/>
              <a:t>IL6R</a:t>
            </a:r>
          </a:p>
          <a:p>
            <a:r>
              <a:rPr lang="en-US" sz="1700" dirty="0"/>
              <a:t>SIRUKUMAB:</a:t>
            </a:r>
            <a:r>
              <a:rPr lang="en-US" sz="1700" b="1" dirty="0"/>
              <a:t> IL6</a:t>
            </a:r>
            <a:endParaRPr lang="en-US" sz="1700" dirty="0"/>
          </a:p>
          <a:p>
            <a:r>
              <a:rPr lang="en-US" sz="1700" dirty="0"/>
              <a:t>METHOTREXATE: </a:t>
            </a:r>
            <a:r>
              <a:rPr lang="en-US" sz="1700" b="1" dirty="0">
                <a:highlight>
                  <a:srgbClr val="FFFF00"/>
                </a:highlight>
              </a:rPr>
              <a:t>ATIC, DHFR, SLC19A1, </a:t>
            </a:r>
            <a:r>
              <a:rPr lang="en-US" sz="1700" dirty="0"/>
              <a:t>JAK1?, JAK2?, JAK3?</a:t>
            </a:r>
          </a:p>
          <a:p>
            <a:r>
              <a:rPr lang="en-US" sz="1700" dirty="0"/>
              <a:t>ABATACEPT: </a:t>
            </a:r>
            <a:r>
              <a:rPr lang="en-US" sz="1700" b="1" dirty="0"/>
              <a:t>CD86, CD80</a:t>
            </a:r>
            <a:endParaRPr lang="en-US" sz="1700" dirty="0"/>
          </a:p>
          <a:p>
            <a:r>
              <a:rPr lang="en-US" sz="1700" dirty="0"/>
              <a:t>USTEKINUMAB: </a:t>
            </a:r>
            <a:r>
              <a:rPr lang="en-US" sz="1700" b="1" dirty="0"/>
              <a:t>IL12B</a:t>
            </a:r>
            <a:r>
              <a:rPr lang="en-US" sz="1700" dirty="0"/>
              <a:t>, </a:t>
            </a:r>
            <a:r>
              <a:rPr lang="en-US" sz="1700" b="1" dirty="0"/>
              <a:t>IL12A,</a:t>
            </a:r>
            <a:r>
              <a:rPr lang="en-US" sz="1700" dirty="0"/>
              <a:t> </a:t>
            </a:r>
            <a:r>
              <a:rPr lang="en-US" sz="1700" b="1" dirty="0"/>
              <a:t>IL23A</a:t>
            </a:r>
          </a:p>
          <a:p>
            <a:r>
              <a:rPr lang="en-US" sz="1700" strike="sngStrike" dirty="0"/>
              <a:t>Glucocorticoids: NR3C1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16CDD2-6A1B-4345-8483-43A8E9CF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69" y="1002840"/>
            <a:ext cx="4113488" cy="17930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CA4CE6-A764-D14E-BB79-50341EB7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69" y="2958461"/>
            <a:ext cx="4113488" cy="26531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5EB288-E4D7-764F-80BE-620ECD39FD45}"/>
              </a:ext>
            </a:extLst>
          </p:cNvPr>
          <p:cNvSpPr/>
          <p:nvPr/>
        </p:nvSpPr>
        <p:spPr>
          <a:xfrm>
            <a:off x="5387" y="6148306"/>
            <a:ext cx="112616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Bold Font: </a:t>
            </a:r>
            <a:r>
              <a:rPr lang="en-US" sz="1400" dirty="0"/>
              <a:t>Genes that are annotated to have known interaction types (e.g., inhibitor, antibody) from </a:t>
            </a:r>
            <a:r>
              <a:rPr lang="en-US" sz="1400" dirty="0" err="1"/>
              <a:t>DGIdb</a:t>
            </a:r>
            <a:endParaRPr lang="en-US" sz="1400" dirty="0"/>
          </a:p>
          <a:p>
            <a:r>
              <a:rPr lang="en-US" sz="1400" dirty="0"/>
              <a:t>Note1: Glucocorticoids is not curated in </a:t>
            </a:r>
            <a:r>
              <a:rPr lang="en-US" sz="1400" dirty="0" err="1"/>
              <a:t>DGIdb</a:t>
            </a:r>
            <a:endParaRPr lang="en-US" sz="1400" dirty="0"/>
          </a:p>
          <a:p>
            <a:r>
              <a:rPr lang="en-US" sz="1400" dirty="0"/>
              <a:t>Note2: JAK is not curated to be related with METHOTREXATE in </a:t>
            </a:r>
            <a:r>
              <a:rPr lang="en-US" sz="1400" dirty="0" err="1"/>
              <a:t>DGIdb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163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84295-2B25-904E-BFB0-4DB1927E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Drug – Gene 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6B0D-189C-8246-B22C-E2685926A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Drug interaction info:</a:t>
            </a:r>
          </a:p>
          <a:p>
            <a:r>
              <a:rPr lang="en-US" sz="1800" dirty="0" err="1"/>
              <a:t>DGIdb</a:t>
            </a:r>
            <a:r>
              <a:rPr lang="en-US" sz="1800" dirty="0"/>
              <a:t>, </a:t>
            </a:r>
            <a:r>
              <a:rPr lang="en-US" sz="1800" dirty="0" err="1"/>
              <a:t>Koster</a:t>
            </a:r>
            <a:r>
              <a:rPr lang="en-US" sz="1800" dirty="0"/>
              <a:t> et al., </a:t>
            </a:r>
            <a:r>
              <a:rPr lang="en-US" sz="1800" dirty="0" err="1"/>
              <a:t>Gremese</a:t>
            </a:r>
            <a:r>
              <a:rPr lang="en-US" sz="1800" dirty="0"/>
              <a:t> et al., </a:t>
            </a:r>
            <a:r>
              <a:rPr lang="en-US" sz="1800" dirty="0" err="1"/>
              <a:t>Bursi</a:t>
            </a:r>
            <a:r>
              <a:rPr lang="en-US" sz="1800" dirty="0"/>
              <a:t> et al. </a:t>
            </a:r>
            <a:r>
              <a:rPr lang="en-US" sz="1800" dirty="0" err="1"/>
              <a:t>Cronstein</a:t>
            </a:r>
            <a:r>
              <a:rPr lang="en-US" sz="1800" dirty="0"/>
              <a:t> et al.</a:t>
            </a:r>
          </a:p>
          <a:p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0DDBA-35DE-8B4E-B3D8-98DA55D6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743755"/>
            <a:ext cx="5628018" cy="31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4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B7D79-F3A1-2548-BFF4-4C0DC513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Misc.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53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F8054B-9D9E-304F-A12D-13BCCEF9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26" y="572458"/>
            <a:ext cx="11901242" cy="518772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1A65CA-9239-AC46-9CA6-2E2549FFD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8856"/>
              </p:ext>
            </p:extLst>
          </p:nvPr>
        </p:nvGraphicFramePr>
        <p:xfrm>
          <a:off x="7205004" y="3958306"/>
          <a:ext cx="2734992" cy="598377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11664">
                  <a:extLst>
                    <a:ext uri="{9D8B030D-6E8A-4147-A177-3AD203B41FA5}">
                      <a16:colId xmlns:a16="http://schemas.microsoft.com/office/drawing/2014/main" val="1957309081"/>
                    </a:ext>
                  </a:extLst>
                </a:gridCol>
                <a:gridCol w="911664">
                  <a:extLst>
                    <a:ext uri="{9D8B030D-6E8A-4147-A177-3AD203B41FA5}">
                      <a16:colId xmlns:a16="http://schemas.microsoft.com/office/drawing/2014/main" val="2626066846"/>
                    </a:ext>
                  </a:extLst>
                </a:gridCol>
                <a:gridCol w="911664">
                  <a:extLst>
                    <a:ext uri="{9D8B030D-6E8A-4147-A177-3AD203B41FA5}">
                      <a16:colId xmlns:a16="http://schemas.microsoft.com/office/drawing/2014/main" val="3102546680"/>
                    </a:ext>
                  </a:extLst>
                </a:gridCol>
              </a:tblGrid>
              <a:tr h="213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log2fc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adj-p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116258"/>
                  </a:ext>
                </a:extLst>
              </a:tr>
              <a:tr h="156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IL23A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0.75477374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0.02186471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041917"/>
                  </a:ext>
                </a:extLst>
              </a:tr>
              <a:tr h="156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IL23R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2.47053579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0.00013769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3889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C84E3B-5060-7F43-BFEF-356D8A421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897662"/>
              </p:ext>
            </p:extLst>
          </p:nvPr>
        </p:nvGraphicFramePr>
        <p:xfrm>
          <a:off x="6096000" y="5829738"/>
          <a:ext cx="2476500" cy="609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3260919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8991969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63880134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log2fc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adj-p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13740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IL21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2.17150698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0.20229954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68855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IL22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1.70793267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0.06369482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64576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695C24-8271-A641-8D17-AC1F95774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50259"/>
              </p:ext>
            </p:extLst>
          </p:nvPr>
        </p:nvGraphicFramePr>
        <p:xfrm>
          <a:off x="8195907" y="572458"/>
          <a:ext cx="2476500" cy="881699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4235999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3201586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14277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log2fc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adj-p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4422974"/>
                  </a:ext>
                </a:extLst>
              </a:tr>
              <a:tr h="282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IL6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-0.1045204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0.86836651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0903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IL6R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0.85999626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0.00047757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97514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IL6ST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-0.0068843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0.95751675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2967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93D3A2-9F62-734A-93C8-8A482B31F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59622"/>
              </p:ext>
            </p:extLst>
          </p:nvPr>
        </p:nvGraphicFramePr>
        <p:xfrm>
          <a:off x="1334813" y="5524938"/>
          <a:ext cx="2476500" cy="609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4867214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4906858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4284742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log2fc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adj-p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40079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IL2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1.26183818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0.19806544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9489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IFNG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2.00824505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1.04E-05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8682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972858-569C-D643-ABDA-4889A453B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597295"/>
              </p:ext>
            </p:extLst>
          </p:nvPr>
        </p:nvGraphicFramePr>
        <p:xfrm>
          <a:off x="-13626" y="3701426"/>
          <a:ext cx="2476500" cy="1058279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30369427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7058998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65913668"/>
                    </a:ext>
                  </a:extLst>
                </a:gridCol>
              </a:tblGrid>
              <a:tr h="288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log2fc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adj-p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1771633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IL12A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0.0840343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0.93818957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1498404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IL12B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0.79428854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0.54752627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551891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IL12RB1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1.36191321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1.09E-05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851174"/>
                  </a:ext>
                </a:extLst>
              </a:tr>
              <a:tr h="1843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IL12RB2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0.64803779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0.00408705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65881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F081A1-CB80-AF49-B2B7-074E61034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64034"/>
              </p:ext>
            </p:extLst>
          </p:nvPr>
        </p:nvGraphicFramePr>
        <p:xfrm>
          <a:off x="9255331" y="4556683"/>
          <a:ext cx="2476500" cy="222440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906260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059045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86338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log2fc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adj-p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9526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IL17A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0.11476674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0.97522326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2813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IL17B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-1.5224569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0.04736021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9197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IL17C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-0.2577331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0.89606932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734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IL17D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-2.8197242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0.00489863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41945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IL17F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-0.500024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723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IL17RA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0.44970042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0.00065388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84313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IL17RB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0.25954661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0.13745021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1658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IL17RC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-0.7027821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9.69E-11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81718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IL17RD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-0.4548054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0.01037553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88150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IL17RE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-0.0277863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0.90638622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325350"/>
                  </a:ext>
                </a:extLst>
              </a:tr>
            </a:tbl>
          </a:graphicData>
        </a:graphic>
      </p:graphicFrame>
      <p:sp>
        <p:nvSpPr>
          <p:cNvPr id="17" name="5-Point Star 16">
            <a:extLst>
              <a:ext uri="{FF2B5EF4-FFF2-40B4-BE49-F238E27FC236}">
                <a16:creationId xmlns:a16="http://schemas.microsoft.com/office/drawing/2014/main" id="{1DC2927B-DE97-914A-80C4-089CA3A786B3}"/>
              </a:ext>
            </a:extLst>
          </p:cNvPr>
          <p:cNvSpPr/>
          <p:nvPr/>
        </p:nvSpPr>
        <p:spPr>
          <a:xfrm>
            <a:off x="8554599" y="5983251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CFBD1A57-AC23-104B-AE0C-6634BAA82774}"/>
              </a:ext>
            </a:extLst>
          </p:cNvPr>
          <p:cNvSpPr/>
          <p:nvPr/>
        </p:nvSpPr>
        <p:spPr>
          <a:xfrm>
            <a:off x="11773921" y="5760179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EAA5D363-C06A-854F-A017-22C069D8967D}"/>
              </a:ext>
            </a:extLst>
          </p:cNvPr>
          <p:cNvSpPr/>
          <p:nvPr/>
        </p:nvSpPr>
        <p:spPr>
          <a:xfrm>
            <a:off x="11772400" y="6589500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EA6B86F5-B302-294A-AD91-60AB4BC5E593}"/>
              </a:ext>
            </a:extLst>
          </p:cNvPr>
          <p:cNvSpPr/>
          <p:nvPr/>
        </p:nvSpPr>
        <p:spPr>
          <a:xfrm>
            <a:off x="10679595" y="821719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482FB671-0D52-DE41-9565-6A40F8325380}"/>
              </a:ext>
            </a:extLst>
          </p:cNvPr>
          <p:cNvSpPr/>
          <p:nvPr/>
        </p:nvSpPr>
        <p:spPr>
          <a:xfrm>
            <a:off x="10679595" y="1029049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BC5D21A-E520-804A-83FE-8E3E5CD878B8}"/>
              </a:ext>
            </a:extLst>
          </p:cNvPr>
          <p:cNvSpPr/>
          <p:nvPr/>
        </p:nvSpPr>
        <p:spPr>
          <a:xfrm>
            <a:off x="126275" y="93618"/>
            <a:ext cx="239282" cy="1965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588FC8-14E0-544C-9BF4-498F4D90FFB3}"/>
              </a:ext>
            </a:extLst>
          </p:cNvPr>
          <p:cNvSpPr txBox="1"/>
          <p:nvPr/>
        </p:nvSpPr>
        <p:spPr>
          <a:xfrm>
            <a:off x="320916" y="7228"/>
            <a:ext cx="1000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Represents DEGs between HC vs. GCA; linear model coefficients</a:t>
            </a:r>
            <a:r>
              <a:rPr lang="en-US" altLang="ko-KR" dirty="0"/>
              <a:t>,</a:t>
            </a:r>
            <a:r>
              <a:rPr lang="en-US" dirty="0"/>
              <a:t> P &lt; 0.05</a:t>
            </a:r>
          </a:p>
        </p:txBody>
      </p:sp>
    </p:spTree>
    <p:extLst>
      <p:ext uri="{BB962C8B-B14F-4D97-AF65-F5344CB8AC3E}">
        <p14:creationId xmlns:p14="http://schemas.microsoft.com/office/powerpoint/2010/main" val="42200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796A-E8B3-1B45-BC82-10583D4B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Pro-inflammatory cytokines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464603-5482-C548-A35E-B7896D0EC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090455"/>
              </p:ext>
            </p:extLst>
          </p:nvPr>
        </p:nvGraphicFramePr>
        <p:xfrm>
          <a:off x="913627" y="1832052"/>
          <a:ext cx="2476500" cy="609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87583288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843056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162656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log2fc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adj-p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2773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IL1A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3.19111325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4.04E-06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07443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IL1B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1.36357724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0.00079353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74516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FDC87A-264C-A74B-8814-73A06D198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47414"/>
              </p:ext>
            </p:extLst>
          </p:nvPr>
        </p:nvGraphicFramePr>
        <p:xfrm>
          <a:off x="913627" y="5343821"/>
          <a:ext cx="2476500" cy="8128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2327261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5151913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6256722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log2fc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adj-p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5725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IL6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-0.1045204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0.86836651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8308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IL6R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0.85999626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0.00047757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2591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IL6ST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-0.0068843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0.95751675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55803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29D07C-B41A-6543-BE8A-4F66BDDA2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76550"/>
              </p:ext>
            </p:extLst>
          </p:nvPr>
        </p:nvGraphicFramePr>
        <p:xfrm>
          <a:off x="913627" y="3089142"/>
          <a:ext cx="2476500" cy="609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84976181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17705272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4874231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log2fc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adj-p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8919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IL11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-0.1075452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0.96192647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60897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IL11RA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-0.5351242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3.71E-05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9622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E6CA98F-D98A-314A-92EB-E364360ED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56363"/>
              </p:ext>
            </p:extLst>
          </p:nvPr>
        </p:nvGraphicFramePr>
        <p:xfrm>
          <a:off x="6520918" y="1832052"/>
          <a:ext cx="2476500" cy="10160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1772027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053806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6098111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log2fc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adj-p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2682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IL18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1.54644534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3.15E-15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74294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IL18BP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0.33946572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0.1008962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4617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IL18R1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0.73117063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0.00059902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4023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IL18RAP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0.37786144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0.40068404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84187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B553B6B-23FF-F84A-A68F-B3B753F15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97110"/>
              </p:ext>
            </p:extLst>
          </p:nvPr>
        </p:nvGraphicFramePr>
        <p:xfrm>
          <a:off x="3705195" y="1825368"/>
          <a:ext cx="2476500" cy="40640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74249948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348110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770734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log2fc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adj-p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94407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IFNA1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-0.8004634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82389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IFNA10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-0.7437551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0.8833184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31662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IFNA13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0.40983495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5163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IFNA14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0.37849544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2380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IFNA16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-0.3910468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42031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IFNA17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7.82868379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3162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IFNA2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-0.1455471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0.96329576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75103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IFNA21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4.34575443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0.0334936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84468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IFNA4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4.51193751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8186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IFNA5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-0.3684258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0.80875735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19762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IFNA6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0.65050927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6073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IFNA7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-0.7077727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572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IFNA8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-2.144489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74572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IFNAR1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0.3081466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0.00032717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75519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IFNAR2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0.73424258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3.32E-12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8949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IFNB1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0.93172685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0.55172424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481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IFNG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2.00824505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1.04E-05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27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IFNGR1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0.56322598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6.98E-06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0846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IFNGR2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0.53182295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1.50E-07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2456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ACB362D-205F-2343-B8A9-B15B6860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67793"/>
              </p:ext>
            </p:extLst>
          </p:nvPr>
        </p:nvGraphicFramePr>
        <p:xfrm>
          <a:off x="913627" y="4334218"/>
          <a:ext cx="2476500" cy="609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9871265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4374553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140641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log2fc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adj-p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83911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TNF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0.55397877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0.20024196</a:t>
                      </a:r>
                      <a:endParaRPr lang="en-US" sz="12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1073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LTA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0.93418484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0.26830238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97042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BA140AA-88B3-DC4B-B218-66CC341BC4B4}"/>
              </a:ext>
            </a:extLst>
          </p:cNvPr>
          <p:cNvSpPr txBox="1"/>
          <p:nvPr/>
        </p:nvSpPr>
        <p:spPr>
          <a:xfrm>
            <a:off x="843767" y="150137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1A912B-3393-F945-ABDE-F39D31D05E44}"/>
              </a:ext>
            </a:extLst>
          </p:cNvPr>
          <p:cNvSpPr txBox="1"/>
          <p:nvPr/>
        </p:nvSpPr>
        <p:spPr>
          <a:xfrm>
            <a:off x="838200" y="501314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0E8C5-BD50-A240-9846-DFC08E766897}"/>
              </a:ext>
            </a:extLst>
          </p:cNvPr>
          <p:cNvSpPr txBox="1"/>
          <p:nvPr/>
        </p:nvSpPr>
        <p:spPr>
          <a:xfrm>
            <a:off x="3625779" y="1501376"/>
            <a:ext cx="254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 (alpha, beta, gamma)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471E7-47EF-FE49-ACE8-A2DADDABBEC3}"/>
              </a:ext>
            </a:extLst>
          </p:cNvPr>
          <p:cNvSpPr txBox="1"/>
          <p:nvPr/>
        </p:nvSpPr>
        <p:spPr>
          <a:xfrm>
            <a:off x="843767" y="269040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993168-8170-3648-B1CE-9776631B9B96}"/>
              </a:ext>
            </a:extLst>
          </p:cNvPr>
          <p:cNvSpPr txBox="1"/>
          <p:nvPr/>
        </p:nvSpPr>
        <p:spPr>
          <a:xfrm>
            <a:off x="843767" y="4000009"/>
            <a:ext cx="17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TNF (alpha, beta)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17D53-59AE-4547-98EC-37D676DF16B6}"/>
              </a:ext>
            </a:extLst>
          </p:cNvPr>
          <p:cNvSpPr txBox="1"/>
          <p:nvPr/>
        </p:nvSpPr>
        <p:spPr>
          <a:xfrm>
            <a:off x="6454035" y="149238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IL18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8962542-13FF-F140-ADEF-0CFF012F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75549"/>
              </p:ext>
            </p:extLst>
          </p:nvPr>
        </p:nvGraphicFramePr>
        <p:xfrm>
          <a:off x="6520918" y="3393942"/>
          <a:ext cx="2476500" cy="2235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906260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059045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8633843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log2fc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adj-p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9526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IL17A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0.11476674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0.97522326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2813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IL17B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-1.5224569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0.04736021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9197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IL17C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-0.2577331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0.89606932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734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IL17D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-2.8197242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0.00489863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41945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IL17F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-0.500024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723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IL17RA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0.44970042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0.00065388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84313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IL17RB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0.25954661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0.13745021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1658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IL17RC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-0.7027821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9.69E-11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81718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IL17RD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-0.4548054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0.01037553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88150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IL17RE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-0.0277863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0.90638622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32535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C42F6E2-DDB3-9E47-A7F3-80D39CCB8C6A}"/>
              </a:ext>
            </a:extLst>
          </p:cNvPr>
          <p:cNvSpPr txBox="1"/>
          <p:nvPr/>
        </p:nvSpPr>
        <p:spPr>
          <a:xfrm>
            <a:off x="6445491" y="305232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IL17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ACB42A9-C5C7-AC49-8C6B-59030AEEB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07277"/>
              </p:ext>
            </p:extLst>
          </p:nvPr>
        </p:nvGraphicFramePr>
        <p:xfrm>
          <a:off x="6520918" y="6097108"/>
          <a:ext cx="2476500" cy="4064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7932408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6737305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479383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log2fc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adj-p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77102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CXCL8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-0.0858684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0.90079153</a:t>
                      </a:r>
                      <a:endParaRPr lang="en-US" sz="12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70910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A540757-FA11-1B45-94EB-5B05225953B8}"/>
              </a:ext>
            </a:extLst>
          </p:cNvPr>
          <p:cNvSpPr txBox="1"/>
          <p:nvPr/>
        </p:nvSpPr>
        <p:spPr>
          <a:xfrm>
            <a:off x="6436945" y="575876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IL8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B54F318-D37C-2B46-9B0E-5684BB893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42163"/>
              </p:ext>
            </p:extLst>
          </p:nvPr>
        </p:nvGraphicFramePr>
        <p:xfrm>
          <a:off x="9451648" y="1832052"/>
          <a:ext cx="2476500" cy="4064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79979234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042575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564553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log2fc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adj-p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5175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CSF3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-0.7876437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0.6070498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630871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05D123B-145E-644B-A849-6D85762A085E}"/>
              </a:ext>
            </a:extLst>
          </p:cNvPr>
          <p:cNvSpPr txBox="1"/>
          <p:nvPr/>
        </p:nvSpPr>
        <p:spPr>
          <a:xfrm>
            <a:off x="9336641" y="146272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GCSF</a:t>
            </a:r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84D7916F-C041-9143-9CCF-74E0DE17FFF0}"/>
              </a:ext>
            </a:extLst>
          </p:cNvPr>
          <p:cNvSpPr/>
          <p:nvPr/>
        </p:nvSpPr>
        <p:spPr>
          <a:xfrm>
            <a:off x="3425654" y="2244258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4825421D-2D4E-F840-B2E7-7E699D1590C4}"/>
              </a:ext>
            </a:extLst>
          </p:cNvPr>
          <p:cNvSpPr/>
          <p:nvPr/>
        </p:nvSpPr>
        <p:spPr>
          <a:xfrm>
            <a:off x="3382286" y="4734501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1E436C8C-C122-A740-BE40-00931A4C948D}"/>
              </a:ext>
            </a:extLst>
          </p:cNvPr>
          <p:cNvSpPr/>
          <p:nvPr/>
        </p:nvSpPr>
        <p:spPr>
          <a:xfrm>
            <a:off x="3377866" y="4525185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7CFB3B79-3817-0A4E-A3BF-C3AA2C8ADDF8}"/>
              </a:ext>
            </a:extLst>
          </p:cNvPr>
          <p:cNvSpPr/>
          <p:nvPr/>
        </p:nvSpPr>
        <p:spPr>
          <a:xfrm>
            <a:off x="3385982" y="5567179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60AA3557-2846-3241-A6F0-027B7E91F607}"/>
              </a:ext>
            </a:extLst>
          </p:cNvPr>
          <p:cNvSpPr/>
          <p:nvPr/>
        </p:nvSpPr>
        <p:spPr>
          <a:xfrm>
            <a:off x="3385982" y="5770261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51932886-7999-364A-94FB-9F83B951FE88}"/>
              </a:ext>
            </a:extLst>
          </p:cNvPr>
          <p:cNvSpPr/>
          <p:nvPr/>
        </p:nvSpPr>
        <p:spPr>
          <a:xfrm>
            <a:off x="9032945" y="2247987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AC9E4E37-4C63-8747-AB93-1B1E44D48D18}"/>
              </a:ext>
            </a:extLst>
          </p:cNvPr>
          <p:cNvSpPr/>
          <p:nvPr/>
        </p:nvSpPr>
        <p:spPr>
          <a:xfrm>
            <a:off x="9041024" y="2612334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965AF259-F2DC-A446-BF49-44D76070E73B}"/>
              </a:ext>
            </a:extLst>
          </p:cNvPr>
          <p:cNvSpPr/>
          <p:nvPr/>
        </p:nvSpPr>
        <p:spPr>
          <a:xfrm>
            <a:off x="8977051" y="4620979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E2EAD927-D88A-A849-96F5-7018EC983378}"/>
              </a:ext>
            </a:extLst>
          </p:cNvPr>
          <p:cNvSpPr/>
          <p:nvPr/>
        </p:nvSpPr>
        <p:spPr>
          <a:xfrm>
            <a:off x="8997418" y="5416171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>
            <a:extLst>
              <a:ext uri="{FF2B5EF4-FFF2-40B4-BE49-F238E27FC236}">
                <a16:creationId xmlns:a16="http://schemas.microsoft.com/office/drawing/2014/main" id="{CA1D5595-B78B-B849-8DF6-3BE03EE09393}"/>
              </a:ext>
            </a:extLst>
          </p:cNvPr>
          <p:cNvSpPr/>
          <p:nvPr/>
        </p:nvSpPr>
        <p:spPr>
          <a:xfrm>
            <a:off x="9022120" y="6300308"/>
            <a:ext cx="191588" cy="1915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B7D79-F3A1-2548-BFF4-4C0DC513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Potential trash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Recycle">
            <a:extLst>
              <a:ext uri="{FF2B5EF4-FFF2-40B4-BE49-F238E27FC236}">
                <a16:creationId xmlns:a16="http://schemas.microsoft.com/office/drawing/2014/main" id="{CBE564D4-BED0-4F07-851E-55CF4F86D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5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640</Words>
  <Application>Microsoft Macintosh PowerPoint</Application>
  <PresentationFormat>Widescreen</PresentationFormat>
  <Paragraphs>326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Paper Story</vt:lpstr>
      <vt:lpstr> Focusing on IL6, JAKs, STATs</vt:lpstr>
      <vt:lpstr>Drug targeting genes</vt:lpstr>
      <vt:lpstr>Drug – Gene network</vt:lpstr>
      <vt:lpstr> Misc.</vt:lpstr>
      <vt:lpstr>PowerPoint Presentation</vt:lpstr>
      <vt:lpstr>Pro-inflammatory cytokines</vt:lpstr>
      <vt:lpstr> Potential trash</vt:lpstr>
      <vt:lpstr>IL12A, IL12, IL23A interacting genes</vt:lpstr>
      <vt:lpstr>Terminology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Hur, Benjamin (Ben), Ph.D.</dc:creator>
  <cp:lastModifiedBy>Hur, Benjamin (Ben), Ph.D.</cp:lastModifiedBy>
  <cp:revision>121</cp:revision>
  <dcterms:created xsi:type="dcterms:W3CDTF">2021-05-31T17:59:11Z</dcterms:created>
  <dcterms:modified xsi:type="dcterms:W3CDTF">2021-06-08T01:10:53Z</dcterms:modified>
</cp:coreProperties>
</file>