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0" r:id="rId6"/>
    <p:sldId id="259" r:id="rId7"/>
    <p:sldId id="262" r:id="rId8"/>
    <p:sldId id="275" r:id="rId9"/>
    <p:sldId id="263" r:id="rId10"/>
    <p:sldId id="261" r:id="rId11"/>
    <p:sldId id="264" r:id="rId12"/>
    <p:sldId id="265" r:id="rId13"/>
    <p:sldId id="269" r:id="rId14"/>
    <p:sldId id="266" r:id="rId15"/>
    <p:sldId id="267" r:id="rId16"/>
    <p:sldId id="270" r:id="rId17"/>
    <p:sldId id="273" r:id="rId18"/>
    <p:sldId id="271" r:id="rId19"/>
    <p:sldId id="272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343"/>
    <a:srgbClr val="767171"/>
    <a:srgbClr val="494545"/>
    <a:srgbClr val="FBFBFB"/>
    <a:srgbClr val="454141"/>
    <a:srgbClr val="625E5E"/>
    <a:srgbClr val="32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81855" autoAdjust="0"/>
  </p:normalViewPr>
  <p:slideViewPr>
    <p:cSldViewPr snapToGrid="0">
      <p:cViewPr varScale="1">
        <p:scale>
          <a:sx n="104" d="100"/>
          <a:sy n="104" d="100"/>
        </p:scale>
        <p:origin x="11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C2917-C008-42ED-8CD0-38A906CBE77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F9A4-71C3-4928-AFE2-71F9CFE5D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6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2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40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0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23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9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72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0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1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3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1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0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F9A4-71C3-4928-AFE2-71F9CFE5D7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0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 userDrawn="1"/>
        </p:nvSpPr>
        <p:spPr>
          <a:xfrm rot="5400000">
            <a:off x="4715752" y="1742067"/>
            <a:ext cx="407823" cy="9839322"/>
          </a:xfrm>
          <a:custGeom>
            <a:avLst/>
            <a:gdLst>
              <a:gd name="connsiteX0" fmla="*/ 407823 w 407823"/>
              <a:gd name="connsiteY0" fmla="*/ 456740 h 9365672"/>
              <a:gd name="connsiteX1" fmla="*/ 407823 w 407823"/>
              <a:gd name="connsiteY1" fmla="*/ 2 h 9365672"/>
              <a:gd name="connsiteX2" fmla="*/ 407823 w 407823"/>
              <a:gd name="connsiteY2" fmla="*/ 2 h 9365672"/>
              <a:gd name="connsiteX3" fmla="*/ 407823 w 407823"/>
              <a:gd name="connsiteY3" fmla="*/ 456740 h 9365672"/>
              <a:gd name="connsiteX4" fmla="*/ 0 w 407823"/>
              <a:gd name="connsiteY4" fmla="*/ 9365672 h 9365672"/>
              <a:gd name="connsiteX5" fmla="*/ 0 w 407823"/>
              <a:gd name="connsiteY5" fmla="*/ 0 h 9365672"/>
              <a:gd name="connsiteX6" fmla="*/ 407823 w 407823"/>
              <a:gd name="connsiteY6" fmla="*/ 0 h 9365672"/>
              <a:gd name="connsiteX7" fmla="*/ 407823 w 407823"/>
              <a:gd name="connsiteY7" fmla="*/ 2 h 9365672"/>
              <a:gd name="connsiteX8" fmla="*/ 1 w 407823"/>
              <a:gd name="connsiteY8" fmla="*/ 2 h 9365672"/>
              <a:gd name="connsiteX9" fmla="*/ 1 w 407823"/>
              <a:gd name="connsiteY9" fmla="*/ 456740 h 9365672"/>
              <a:gd name="connsiteX10" fmla="*/ 203912 w 407823"/>
              <a:gd name="connsiteY10" fmla="*/ 570924 h 9365672"/>
              <a:gd name="connsiteX11" fmla="*/ 407823 w 407823"/>
              <a:gd name="connsiteY11" fmla="*/ 456740 h 9365672"/>
              <a:gd name="connsiteX12" fmla="*/ 407822 w 407823"/>
              <a:gd name="connsiteY12" fmla="*/ 9365672 h 936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7823" h="9365672">
                <a:moveTo>
                  <a:pt x="407823" y="456740"/>
                </a:moveTo>
                <a:lnTo>
                  <a:pt x="407823" y="2"/>
                </a:lnTo>
                <a:lnTo>
                  <a:pt x="407823" y="2"/>
                </a:lnTo>
                <a:lnTo>
                  <a:pt x="407823" y="456740"/>
                </a:lnTo>
                <a:close/>
                <a:moveTo>
                  <a:pt x="0" y="9365672"/>
                </a:moveTo>
                <a:lnTo>
                  <a:pt x="0" y="0"/>
                </a:lnTo>
                <a:lnTo>
                  <a:pt x="407823" y="0"/>
                </a:lnTo>
                <a:lnTo>
                  <a:pt x="407823" y="2"/>
                </a:lnTo>
                <a:lnTo>
                  <a:pt x="1" y="2"/>
                </a:lnTo>
                <a:lnTo>
                  <a:pt x="1" y="456740"/>
                </a:lnTo>
                <a:lnTo>
                  <a:pt x="203912" y="570924"/>
                </a:lnTo>
                <a:lnTo>
                  <a:pt x="407823" y="456740"/>
                </a:lnTo>
                <a:lnTo>
                  <a:pt x="407822" y="9365672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 userDrawn="1"/>
        </p:nvSpPr>
        <p:spPr>
          <a:xfrm rot="10800000">
            <a:off x="9283698" y="6457816"/>
            <a:ext cx="2908300" cy="407824"/>
          </a:xfrm>
          <a:prstGeom prst="homePlate">
            <a:avLst>
              <a:gd name="adj" fmla="val 29758"/>
            </a:avLst>
          </a:prstGeom>
          <a:solidFill>
            <a:srgbClr val="62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582881" y="1667165"/>
            <a:ext cx="9026238" cy="1953491"/>
            <a:chOff x="1798780" y="1634836"/>
            <a:chExt cx="9485743" cy="195349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798780" y="1634836"/>
              <a:ext cx="9485743" cy="0"/>
            </a:xfrm>
            <a:prstGeom prst="line">
              <a:avLst/>
            </a:prstGeom>
            <a:ln w="34925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798780" y="3588327"/>
              <a:ext cx="9485743" cy="0"/>
            </a:xfrm>
            <a:prstGeom prst="line">
              <a:avLst/>
            </a:prstGeom>
            <a:ln w="34925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" y="1981129"/>
            <a:ext cx="12191996" cy="1325563"/>
          </a:xfrm>
        </p:spPr>
        <p:txBody>
          <a:bodyPr/>
          <a:lstStyle>
            <a:lvl1pPr algn="ctr">
              <a:defRPr sz="4800">
                <a:solidFill>
                  <a:srgbClr val="45414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3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 userDrawn="1"/>
        </p:nvSpPr>
        <p:spPr>
          <a:xfrm rot="5400000">
            <a:off x="4715752" y="1742067"/>
            <a:ext cx="407823" cy="9839322"/>
          </a:xfrm>
          <a:custGeom>
            <a:avLst/>
            <a:gdLst>
              <a:gd name="connsiteX0" fmla="*/ 407823 w 407823"/>
              <a:gd name="connsiteY0" fmla="*/ 456740 h 9365672"/>
              <a:gd name="connsiteX1" fmla="*/ 407823 w 407823"/>
              <a:gd name="connsiteY1" fmla="*/ 2 h 9365672"/>
              <a:gd name="connsiteX2" fmla="*/ 407823 w 407823"/>
              <a:gd name="connsiteY2" fmla="*/ 2 h 9365672"/>
              <a:gd name="connsiteX3" fmla="*/ 407823 w 407823"/>
              <a:gd name="connsiteY3" fmla="*/ 456740 h 9365672"/>
              <a:gd name="connsiteX4" fmla="*/ 0 w 407823"/>
              <a:gd name="connsiteY4" fmla="*/ 9365672 h 9365672"/>
              <a:gd name="connsiteX5" fmla="*/ 0 w 407823"/>
              <a:gd name="connsiteY5" fmla="*/ 0 h 9365672"/>
              <a:gd name="connsiteX6" fmla="*/ 407823 w 407823"/>
              <a:gd name="connsiteY6" fmla="*/ 0 h 9365672"/>
              <a:gd name="connsiteX7" fmla="*/ 407823 w 407823"/>
              <a:gd name="connsiteY7" fmla="*/ 2 h 9365672"/>
              <a:gd name="connsiteX8" fmla="*/ 1 w 407823"/>
              <a:gd name="connsiteY8" fmla="*/ 2 h 9365672"/>
              <a:gd name="connsiteX9" fmla="*/ 1 w 407823"/>
              <a:gd name="connsiteY9" fmla="*/ 456740 h 9365672"/>
              <a:gd name="connsiteX10" fmla="*/ 203912 w 407823"/>
              <a:gd name="connsiteY10" fmla="*/ 570924 h 9365672"/>
              <a:gd name="connsiteX11" fmla="*/ 407823 w 407823"/>
              <a:gd name="connsiteY11" fmla="*/ 456740 h 9365672"/>
              <a:gd name="connsiteX12" fmla="*/ 407822 w 407823"/>
              <a:gd name="connsiteY12" fmla="*/ 9365672 h 936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7823" h="9365672">
                <a:moveTo>
                  <a:pt x="407823" y="456740"/>
                </a:moveTo>
                <a:lnTo>
                  <a:pt x="407823" y="2"/>
                </a:lnTo>
                <a:lnTo>
                  <a:pt x="407823" y="2"/>
                </a:lnTo>
                <a:lnTo>
                  <a:pt x="407823" y="456740"/>
                </a:lnTo>
                <a:close/>
                <a:moveTo>
                  <a:pt x="0" y="9365672"/>
                </a:moveTo>
                <a:lnTo>
                  <a:pt x="0" y="0"/>
                </a:lnTo>
                <a:lnTo>
                  <a:pt x="407823" y="0"/>
                </a:lnTo>
                <a:lnTo>
                  <a:pt x="407823" y="2"/>
                </a:lnTo>
                <a:lnTo>
                  <a:pt x="1" y="2"/>
                </a:lnTo>
                <a:lnTo>
                  <a:pt x="1" y="456740"/>
                </a:lnTo>
                <a:lnTo>
                  <a:pt x="203912" y="570924"/>
                </a:lnTo>
                <a:lnTo>
                  <a:pt x="407823" y="456740"/>
                </a:lnTo>
                <a:lnTo>
                  <a:pt x="407822" y="9365672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 userDrawn="1"/>
        </p:nvSpPr>
        <p:spPr>
          <a:xfrm rot="10800000">
            <a:off x="9283698" y="6457816"/>
            <a:ext cx="2908300" cy="407824"/>
          </a:xfrm>
          <a:prstGeom prst="homePlate">
            <a:avLst>
              <a:gd name="adj" fmla="val 29758"/>
            </a:avLst>
          </a:prstGeom>
          <a:solidFill>
            <a:srgbClr val="62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659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55501" y="1891324"/>
            <a:ext cx="11183915" cy="4243754"/>
          </a:xfrm>
        </p:spPr>
        <p:txBody>
          <a:bodyPr/>
          <a:lstStyle>
            <a:lvl1pPr marL="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01843" y="110689"/>
            <a:ext cx="6939818" cy="499452"/>
          </a:xfrm>
        </p:spPr>
        <p:txBody>
          <a:bodyPr/>
          <a:lstStyle>
            <a:lvl1pPr marL="0" indent="0">
              <a:buNone/>
              <a:defRPr>
                <a:solidFill>
                  <a:srgbClr val="FBFBFB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825383" y="6511412"/>
            <a:ext cx="366615" cy="3006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FBFBFB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BCA995E3-E6D8-4501-8C75-5A9326995E25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88B77D4-C5A2-43D4-AD17-9A6B44D16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J3194AmH4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hyperlink" Target="https://www.youtube.com/watch?v=GVz6Y8r5AkY&amp;list=PLBv09BD7ez_7qIbBhyQDr-LAKWUeycZ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hurben.bioinf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75133" y="3060453"/>
            <a:ext cx="5006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(Hierarchical, </a:t>
            </a:r>
            <a:r>
              <a:rPr lang="en-US" altLang="ko-KR" dirty="0" smtClean="0"/>
              <a:t>K-means, Gaussian mixture-EM)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44916" y="648866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18.05.08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775" y="4568783"/>
            <a:ext cx="11183915" cy="22952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Difficult to pick 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94545"/>
                </a:solidFill>
              </a:rPr>
              <a:t>So, why not see the hierarchy of the data point rather than 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Mainly </a:t>
            </a:r>
            <a:r>
              <a:rPr lang="en-US" altLang="ko-KR" sz="2400" dirty="0" err="1" smtClean="0">
                <a:solidFill>
                  <a:srgbClr val="494545"/>
                </a:solidFill>
              </a:rPr>
              <a:t>buttom</a:t>
            </a:r>
            <a:r>
              <a:rPr lang="en-US" altLang="ko-KR" sz="2400" dirty="0" smtClean="0">
                <a:solidFill>
                  <a:srgbClr val="494545"/>
                </a:solidFill>
              </a:rPr>
              <a:t>-up approach.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94545"/>
                </a:solidFill>
              </a:rPr>
              <a:t>A.K.A : agglomerative</a:t>
            </a:r>
            <a:endParaRPr lang="en-US" altLang="ko-KR" sz="1400" dirty="0">
              <a:solidFill>
                <a:srgbClr val="494545"/>
              </a:solidFill>
            </a:endParaRPr>
          </a:p>
          <a:p>
            <a:endParaRPr lang="ko-KR" altLang="en-US" sz="24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184674"/>
            <a:ext cx="109265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494545"/>
                </a:solidFill>
              </a:rPr>
              <a:t>Theoretical assistance : </a:t>
            </a:r>
          </a:p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://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www.youtube.com/watch?v=XJ3194AmH40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www.youtube.com/watch?v=GVz6Y8r5AkY&amp;list=PLBv09BD7ez_7qIbBhyQDr-LAKWUeycZtx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5" y="838222"/>
            <a:ext cx="8290135" cy="37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2903" y="2417974"/>
            <a:ext cx="11183915" cy="42437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Each data point starts as an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49454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Nearby points end up in the same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54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Repeat until only one cluster is left</a:t>
            </a:r>
            <a:endParaRPr lang="ko-KR" altLang="en-US" dirty="0">
              <a:solidFill>
                <a:srgbClr val="494545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Hierarchical Clustering (Agglomerative)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23" y="1900794"/>
            <a:ext cx="3877519" cy="38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2257" y="4539851"/>
            <a:ext cx="11789741" cy="42437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494545"/>
                </a:solidFill>
              </a:rPr>
              <a:t>Buttom</a:t>
            </a:r>
            <a:r>
              <a:rPr lang="en-US" altLang="ko-KR" dirty="0" smtClean="0">
                <a:solidFill>
                  <a:srgbClr val="494545"/>
                </a:solidFill>
              </a:rPr>
              <a:t>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54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94545"/>
                </a:solidFill>
              </a:rPr>
              <a:t>Height of the </a:t>
            </a:r>
            <a:r>
              <a:rPr lang="en-US" altLang="ko-KR" dirty="0" err="1" smtClean="0">
                <a:solidFill>
                  <a:srgbClr val="494545"/>
                </a:solidFill>
              </a:rPr>
              <a:t>dendrogram</a:t>
            </a:r>
            <a:r>
              <a:rPr lang="en-US" altLang="ko-KR" dirty="0" smtClean="0">
                <a:solidFill>
                  <a:srgbClr val="494545"/>
                </a:solidFill>
              </a:rPr>
              <a:t> represents the distance </a:t>
            </a:r>
            <a:r>
              <a:rPr lang="en-US" altLang="ko-KR" dirty="0">
                <a:solidFill>
                  <a:srgbClr val="494545"/>
                </a:solidFill>
              </a:rPr>
              <a:t>between data points </a:t>
            </a:r>
            <a:endParaRPr lang="en-US" altLang="ko-KR" dirty="0" smtClean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Hierarchical Clustering (Agglomerative)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24289" y="6511412"/>
            <a:ext cx="567710" cy="300632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10" y="1105169"/>
            <a:ext cx="6524178" cy="4123341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20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5500" y="1494161"/>
            <a:ext cx="11183915" cy="424375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494545"/>
                </a:solidFill>
              </a:rPr>
              <a:t>Linkage Methods : Calculation of the distance between two clusters</a:t>
            </a:r>
            <a:endParaRPr lang="ko-KR" altLang="en-US" dirty="0">
              <a:solidFill>
                <a:srgbClr val="494545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545455" y="6511412"/>
            <a:ext cx="646543" cy="300632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2050" name="Picture 2" descr="https://www.multid.se/genex/onlinehelp/clustering_distan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57" y="2530763"/>
            <a:ext cx="5273857" cy="362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1843" y="110689"/>
            <a:ext cx="6939818" cy="499452"/>
          </a:xfrm>
        </p:spPr>
        <p:txBody>
          <a:bodyPr/>
          <a:lstStyle/>
          <a:p>
            <a:r>
              <a:rPr lang="en-US" altLang="ko-KR" dirty="0"/>
              <a:t>Hierarchical Clustering (Agglomerative)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" y="2346894"/>
            <a:ext cx="3877519" cy="38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41468" y="1513254"/>
            <a:ext cx="11183915" cy="4243754"/>
          </a:xfrm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rgbClr val="494545"/>
                </a:solidFill>
              </a:rPr>
              <a:t>#</a:t>
            </a:r>
            <a:r>
              <a:rPr lang="en-US" altLang="ko-KR" sz="1200" dirty="0">
                <a:solidFill>
                  <a:srgbClr val="494545"/>
                </a:solidFill>
              </a:rPr>
              <a:t>Calculate Distance of Petal's Length, Width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#distance measure depends on your method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x = </a:t>
            </a:r>
            <a:r>
              <a:rPr lang="en-US" altLang="ko-KR" sz="1200" dirty="0" err="1">
                <a:solidFill>
                  <a:srgbClr val="494545"/>
                </a:solidFill>
              </a:rPr>
              <a:t>dist</a:t>
            </a:r>
            <a:r>
              <a:rPr lang="en-US" altLang="ko-KR" sz="1200" dirty="0">
                <a:solidFill>
                  <a:srgbClr val="494545"/>
                </a:solidFill>
              </a:rPr>
              <a:t>(iris[,3:4])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x = </a:t>
            </a:r>
            <a:r>
              <a:rPr lang="en-US" altLang="ko-KR" sz="1200" dirty="0" err="1">
                <a:solidFill>
                  <a:srgbClr val="494545"/>
                </a:solidFill>
              </a:rPr>
              <a:t>dist</a:t>
            </a:r>
            <a:r>
              <a:rPr lang="en-US" altLang="ko-KR" sz="1200" dirty="0">
                <a:solidFill>
                  <a:srgbClr val="494545"/>
                </a:solidFill>
              </a:rPr>
              <a:t>(iris[,3:4], method ="</a:t>
            </a:r>
            <a:r>
              <a:rPr lang="en-US" altLang="ko-KR" sz="1200" dirty="0" err="1">
                <a:solidFill>
                  <a:srgbClr val="494545"/>
                </a:solidFill>
              </a:rPr>
              <a:t>manhattan</a:t>
            </a:r>
            <a:r>
              <a:rPr lang="en-US" altLang="ko-KR" sz="1200" dirty="0">
                <a:solidFill>
                  <a:srgbClr val="494545"/>
                </a:solidFill>
              </a:rPr>
              <a:t>")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</a:t>
            </a:r>
            <a:r>
              <a:rPr lang="en-US" altLang="ko-KR" sz="1200" dirty="0" err="1">
                <a:solidFill>
                  <a:srgbClr val="494545"/>
                </a:solidFill>
              </a:rPr>
              <a:t>hclust</a:t>
            </a:r>
            <a:r>
              <a:rPr lang="en-US" altLang="ko-KR" sz="1200" dirty="0">
                <a:solidFill>
                  <a:srgbClr val="494545"/>
                </a:solidFill>
              </a:rPr>
              <a:t> has several methods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clustering &lt;- </a:t>
            </a:r>
            <a:r>
              <a:rPr lang="en-US" altLang="ko-KR" sz="1200" dirty="0" err="1" smtClean="0">
                <a:solidFill>
                  <a:srgbClr val="494545"/>
                </a:solidFill>
              </a:rPr>
              <a:t>hclust</a:t>
            </a:r>
            <a:r>
              <a:rPr lang="en-US" altLang="ko-KR" sz="1200" dirty="0" smtClean="0">
                <a:solidFill>
                  <a:srgbClr val="494545"/>
                </a:solidFill>
              </a:rPr>
              <a:t>(x, method=“complete”)</a:t>
            </a:r>
            <a:endParaRPr lang="en-US" altLang="ko-KR" sz="1200" dirty="0">
              <a:solidFill>
                <a:srgbClr val="494545"/>
              </a:solidFill>
            </a:endParaRP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#Plot results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plot(clustering)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#cut</a:t>
            </a:r>
          </a:p>
          <a:p>
            <a:r>
              <a:rPr lang="en-US" altLang="ko-KR" sz="1200" dirty="0" err="1">
                <a:solidFill>
                  <a:srgbClr val="494545"/>
                </a:solidFill>
              </a:rPr>
              <a:t>clusterCut</a:t>
            </a:r>
            <a:r>
              <a:rPr lang="en-US" altLang="ko-KR" sz="1200" dirty="0">
                <a:solidFill>
                  <a:srgbClr val="494545"/>
                </a:solidFill>
              </a:rPr>
              <a:t> &lt;- </a:t>
            </a:r>
            <a:r>
              <a:rPr lang="en-US" altLang="ko-KR" sz="1200" dirty="0" err="1">
                <a:solidFill>
                  <a:srgbClr val="494545"/>
                </a:solidFill>
              </a:rPr>
              <a:t>cutree</a:t>
            </a:r>
            <a:r>
              <a:rPr lang="en-US" altLang="ko-KR" sz="1200" dirty="0">
                <a:solidFill>
                  <a:srgbClr val="494545"/>
                </a:solidFill>
              </a:rPr>
              <a:t>(clustering, 3)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r>
              <a:rPr lang="en-US" altLang="ko-KR" sz="1200" dirty="0">
                <a:solidFill>
                  <a:srgbClr val="494545"/>
                </a:solidFill>
              </a:rPr>
              <a:t>#see cut results</a:t>
            </a:r>
          </a:p>
          <a:p>
            <a:r>
              <a:rPr lang="en-US" altLang="ko-KR" sz="1200" dirty="0">
                <a:solidFill>
                  <a:srgbClr val="494545"/>
                </a:solidFill>
              </a:rPr>
              <a:t>table(</a:t>
            </a:r>
            <a:r>
              <a:rPr lang="en-US" altLang="ko-KR" sz="1200" dirty="0" err="1">
                <a:solidFill>
                  <a:srgbClr val="494545"/>
                </a:solidFill>
              </a:rPr>
              <a:t>clusterCut</a:t>
            </a:r>
            <a:r>
              <a:rPr lang="en-US" altLang="ko-KR" sz="1200" dirty="0">
                <a:solidFill>
                  <a:srgbClr val="494545"/>
                </a:solidFill>
              </a:rPr>
              <a:t>, iris[,5])</a:t>
            </a:r>
          </a:p>
          <a:p>
            <a:endParaRPr lang="en-US" altLang="ko-KR" sz="1200" dirty="0">
              <a:solidFill>
                <a:srgbClr val="494545"/>
              </a:solidFill>
            </a:endParaRPr>
          </a:p>
          <a:p>
            <a:endParaRPr lang="ko-KR" altLang="en-US" sz="12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730183" y="6511412"/>
            <a:ext cx="461816" cy="300632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88" y="1513254"/>
            <a:ext cx="6210300" cy="42481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814518" y="3503217"/>
            <a:ext cx="7804516" cy="369332"/>
            <a:chOff x="3814518" y="3503217"/>
            <a:chExt cx="7804516" cy="36933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646734" y="3701561"/>
              <a:ext cx="6972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18" y="3503217"/>
              <a:ext cx="869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accent5"/>
                  </a:solidFill>
                </a:rPr>
                <a:t>cutree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35429" y="1762015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solidFill>
                  <a:srgbClr val="494545"/>
                </a:solidFill>
              </a:rPr>
              <a:t>library("</a:t>
            </a:r>
            <a:r>
              <a:rPr lang="en-US" altLang="ko-KR" sz="1100" dirty="0" err="1">
                <a:solidFill>
                  <a:srgbClr val="494545"/>
                </a:solidFill>
              </a:rPr>
              <a:t>gplots</a:t>
            </a:r>
            <a:r>
              <a:rPr lang="en-US" altLang="ko-KR" sz="1100" dirty="0">
                <a:solidFill>
                  <a:srgbClr val="494545"/>
                </a:solidFill>
              </a:rPr>
              <a:t>")</a:t>
            </a:r>
          </a:p>
          <a:p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 &lt;- </a:t>
            </a:r>
            <a:r>
              <a:rPr lang="en-US" altLang="ko-KR" sz="1100" dirty="0" err="1">
                <a:solidFill>
                  <a:srgbClr val="494545"/>
                </a:solidFill>
              </a:rPr>
              <a:t>as.matrix</a:t>
            </a:r>
            <a:r>
              <a:rPr lang="en-US" altLang="ko-KR" sz="1100" dirty="0">
                <a:solidFill>
                  <a:srgbClr val="494545"/>
                </a:solidFill>
              </a:rPr>
              <a:t>(iris[,3:4])</a:t>
            </a:r>
          </a:p>
          <a:p>
            <a:endParaRPr lang="en-US" altLang="ko-KR" sz="1100" dirty="0" smtClean="0">
              <a:solidFill>
                <a:srgbClr val="494545"/>
              </a:solidFill>
            </a:endParaRPr>
          </a:p>
          <a:p>
            <a:r>
              <a:rPr lang="en-US" altLang="ko-KR" sz="1100" dirty="0" smtClean="0">
                <a:solidFill>
                  <a:srgbClr val="494545"/>
                </a:solidFill>
              </a:rPr>
              <a:t>heatmap.2(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</a:t>
            </a:r>
            <a:r>
              <a:rPr lang="en-US" altLang="ko-KR" sz="1100" dirty="0" err="1">
                <a:solidFill>
                  <a:srgbClr val="494545"/>
                </a:solidFill>
              </a:rPr>
              <a:t>cexCol</a:t>
            </a:r>
            <a:r>
              <a:rPr lang="en-US" altLang="ko-KR" sz="1100" dirty="0">
                <a:solidFill>
                  <a:srgbClr val="494545"/>
                </a:solidFill>
              </a:rPr>
              <a:t>=1, </a:t>
            </a:r>
            <a:r>
              <a:rPr lang="en-US" altLang="ko-KR" sz="1100" dirty="0" err="1">
                <a:solidFill>
                  <a:srgbClr val="494545"/>
                </a:solidFill>
              </a:rPr>
              <a:t>srtCol</a:t>
            </a:r>
            <a:r>
              <a:rPr lang="en-US" altLang="ko-KR" sz="1100" dirty="0">
                <a:solidFill>
                  <a:srgbClr val="494545"/>
                </a:solidFill>
              </a:rPr>
              <a:t>=0</a:t>
            </a:r>
            <a:r>
              <a:rPr lang="en-US" altLang="ko-KR" sz="1100" dirty="0" smtClean="0">
                <a:solidFill>
                  <a:srgbClr val="494545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rgbClr val="494545"/>
                </a:solidFill>
              </a:rPr>
              <a:t>#as default it uses 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hclust</a:t>
            </a:r>
            <a:r>
              <a:rPr lang="en-US" altLang="ko-KR" sz="1100" dirty="0" smtClean="0">
                <a:solidFill>
                  <a:srgbClr val="494545"/>
                </a:solidFill>
              </a:rPr>
              <a:t> default</a:t>
            </a:r>
          </a:p>
          <a:p>
            <a:endParaRPr lang="en-US" altLang="ko-KR" sz="1100" dirty="0" smtClean="0">
              <a:solidFill>
                <a:srgbClr val="494545"/>
              </a:solidFill>
            </a:endParaRPr>
          </a:p>
          <a:p>
            <a:endParaRPr lang="en-US" altLang="ko-KR" sz="1100" dirty="0">
              <a:solidFill>
                <a:srgbClr val="494545"/>
              </a:solidFill>
            </a:endParaRPr>
          </a:p>
          <a:p>
            <a:r>
              <a:rPr lang="en-US" altLang="ko-KR" sz="1100" dirty="0" smtClean="0">
                <a:solidFill>
                  <a:srgbClr val="494545"/>
                </a:solidFill>
              </a:rPr>
              <a:t>#Option tuning</a:t>
            </a:r>
            <a:endParaRPr lang="en-US" altLang="ko-KR" sz="1100" dirty="0">
              <a:solidFill>
                <a:srgbClr val="494545"/>
              </a:solidFill>
            </a:endParaRPr>
          </a:p>
          <a:p>
            <a:r>
              <a:rPr lang="en-US" altLang="ko-KR" sz="1100" dirty="0">
                <a:solidFill>
                  <a:srgbClr val="494545"/>
                </a:solidFill>
              </a:rPr>
              <a:t>hclust2 &lt;- function(</a:t>
            </a:r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method="average")</a:t>
            </a:r>
          </a:p>
          <a:p>
            <a:r>
              <a:rPr lang="en-US" altLang="ko-KR" sz="1100" dirty="0" err="1" smtClean="0">
                <a:solidFill>
                  <a:srgbClr val="494545"/>
                </a:solidFill>
              </a:rPr>
              <a:t>hclust</a:t>
            </a:r>
            <a:r>
              <a:rPr lang="en-US" altLang="ko-KR" sz="1100" dirty="0" smtClean="0">
                <a:solidFill>
                  <a:srgbClr val="494545"/>
                </a:solidFill>
              </a:rPr>
              <a:t>(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method=method)</a:t>
            </a:r>
          </a:p>
          <a:p>
            <a:r>
              <a:rPr lang="en-US" altLang="ko-KR" sz="1100" dirty="0">
                <a:solidFill>
                  <a:srgbClr val="494545"/>
                </a:solidFill>
              </a:rPr>
              <a:t>dist2 &lt;- function(</a:t>
            </a:r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)</a:t>
            </a:r>
          </a:p>
          <a:p>
            <a:r>
              <a:rPr lang="en-US" altLang="ko-KR" sz="1100" dirty="0" err="1" smtClean="0">
                <a:solidFill>
                  <a:srgbClr val="494545"/>
                </a:solidFill>
              </a:rPr>
              <a:t>dist</a:t>
            </a:r>
            <a:r>
              <a:rPr lang="en-US" altLang="ko-KR" sz="1100" dirty="0" smtClean="0">
                <a:solidFill>
                  <a:srgbClr val="494545"/>
                </a:solidFill>
              </a:rPr>
              <a:t>(</a:t>
            </a:r>
            <a:r>
              <a:rPr lang="en-US" altLang="ko-KR" sz="11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method ="</a:t>
            </a:r>
            <a:r>
              <a:rPr lang="en-US" altLang="ko-KR" sz="1100" dirty="0" err="1">
                <a:solidFill>
                  <a:srgbClr val="494545"/>
                </a:solidFill>
              </a:rPr>
              <a:t>manhattan</a:t>
            </a:r>
            <a:r>
              <a:rPr lang="en-US" altLang="ko-KR" sz="1100" dirty="0" smtClean="0">
                <a:solidFill>
                  <a:srgbClr val="494545"/>
                </a:solidFill>
              </a:rPr>
              <a:t>")</a:t>
            </a:r>
          </a:p>
          <a:p>
            <a:endParaRPr lang="en-US" altLang="ko-KR" sz="1100" dirty="0">
              <a:solidFill>
                <a:srgbClr val="494545"/>
              </a:solidFill>
            </a:endParaRPr>
          </a:p>
          <a:p>
            <a:r>
              <a:rPr lang="en-US" altLang="ko-KR" sz="1100" dirty="0">
                <a:solidFill>
                  <a:srgbClr val="494545"/>
                </a:solidFill>
              </a:rPr>
              <a:t>heatmap.2(</a:t>
            </a:r>
            <a:r>
              <a:rPr lang="en-US" altLang="ko-KR" sz="11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100" dirty="0">
                <a:solidFill>
                  <a:srgbClr val="494545"/>
                </a:solidFill>
              </a:rPr>
              <a:t>, </a:t>
            </a:r>
            <a:r>
              <a:rPr lang="en-US" altLang="ko-KR" sz="1100" dirty="0" err="1">
                <a:solidFill>
                  <a:srgbClr val="494545"/>
                </a:solidFill>
              </a:rPr>
              <a:t>distfun</a:t>
            </a:r>
            <a:r>
              <a:rPr lang="en-US" altLang="ko-KR" sz="1100" dirty="0">
                <a:solidFill>
                  <a:srgbClr val="494545"/>
                </a:solidFill>
              </a:rPr>
              <a:t>=dist2, </a:t>
            </a:r>
            <a:r>
              <a:rPr lang="en-US" altLang="ko-KR" sz="1100" dirty="0" err="1">
                <a:solidFill>
                  <a:srgbClr val="494545"/>
                </a:solidFill>
              </a:rPr>
              <a:t>hclustfun</a:t>
            </a:r>
            <a:r>
              <a:rPr lang="en-US" altLang="ko-KR" sz="1100" dirty="0">
                <a:solidFill>
                  <a:srgbClr val="494545"/>
                </a:solidFill>
              </a:rPr>
              <a:t> =hclust2, </a:t>
            </a:r>
            <a:r>
              <a:rPr lang="en-US" altLang="ko-KR" sz="1100" dirty="0" err="1">
                <a:solidFill>
                  <a:srgbClr val="494545"/>
                </a:solidFill>
              </a:rPr>
              <a:t>srtCol</a:t>
            </a:r>
            <a:r>
              <a:rPr lang="en-US" altLang="ko-KR" sz="1100" dirty="0">
                <a:solidFill>
                  <a:srgbClr val="494545"/>
                </a:solidFill>
              </a:rPr>
              <a:t>=0, </a:t>
            </a:r>
            <a:r>
              <a:rPr lang="en-US" altLang="ko-KR" sz="1100" dirty="0" err="1">
                <a:solidFill>
                  <a:srgbClr val="494545"/>
                </a:solidFill>
              </a:rPr>
              <a:t>cexCol</a:t>
            </a:r>
            <a:r>
              <a:rPr lang="en-US" altLang="ko-KR" sz="1100" dirty="0">
                <a:solidFill>
                  <a:srgbClr val="494545"/>
                </a:solidFill>
              </a:rPr>
              <a:t>=1)</a:t>
            </a:r>
          </a:p>
          <a:p>
            <a:endParaRPr lang="ko-KR" altLang="en-US" sz="11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Hierarchical </a:t>
            </a:r>
            <a:r>
              <a:rPr lang="en-US" altLang="ko-KR" dirty="0" smtClean="0"/>
              <a:t>Clustering (</a:t>
            </a:r>
            <a:r>
              <a:rPr lang="en-US" altLang="ko-KR" dirty="0" err="1" smtClean="0"/>
              <a:t>Heatmap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93237" y="6511412"/>
            <a:ext cx="498762" cy="300632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42" y="1366983"/>
            <a:ext cx="5680247" cy="44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32914" y="2069984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494545"/>
                </a:solidFill>
              </a:rPr>
              <a:t>What if clusters are overlapped ?</a:t>
            </a:r>
            <a:endParaRPr lang="ko-KR" altLang="en-US" sz="24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EM-Clustering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714547" y="6511412"/>
            <a:ext cx="477451" cy="300632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5061"/>
            <a:ext cx="5618547" cy="46821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477062"/>
            <a:ext cx="803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Theoretical assistance :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://www.youtube.com/watch?v=qMTuMa86NzU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0" y="2593104"/>
            <a:ext cx="3024156" cy="29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74369" y="1875840"/>
            <a:ext cx="11183915" cy="42437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74343"/>
                </a:solidFill>
              </a:rPr>
              <a:t>Assumes that the data points is generated from Gaussian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74343"/>
                </a:solidFill>
              </a:rPr>
              <a:t>Clusters modeled as Gaussians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7434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74343"/>
                </a:solidFill>
              </a:rPr>
              <a:t>EM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74343"/>
                </a:solidFill>
              </a:rPr>
              <a:t>Assign data to cluster with some probability</a:t>
            </a:r>
            <a:endParaRPr lang="ko-KR" altLang="en-US" sz="2000" dirty="0">
              <a:solidFill>
                <a:srgbClr val="474343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720943" y="6512238"/>
            <a:ext cx="572653" cy="300632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91" y="2286956"/>
            <a:ext cx="4054762" cy="4054762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1843" y="110689"/>
            <a:ext cx="6939818" cy="499452"/>
          </a:xfrm>
        </p:spPr>
        <p:txBody>
          <a:bodyPr/>
          <a:lstStyle/>
          <a:p>
            <a:r>
              <a:rPr lang="en-US" altLang="ko-KR" dirty="0" smtClean="0"/>
              <a:t>EM-Clustering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0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72373" y="1366982"/>
            <a:ext cx="11183915" cy="482351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library("</a:t>
            </a:r>
            <a:r>
              <a:rPr lang="en-US" altLang="ko-KR" dirty="0" err="1"/>
              <a:t>EMCluster</a:t>
            </a:r>
            <a:r>
              <a:rPr lang="en-US" altLang="ko-KR" dirty="0"/>
              <a:t>")</a:t>
            </a:r>
          </a:p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set.seeds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(1234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data_matrix</a:t>
            </a:r>
            <a:r>
              <a:rPr lang="en-US" altLang="ko-KR" dirty="0"/>
              <a:t> &lt;- iris[,3:4]</a:t>
            </a:r>
          </a:p>
          <a:p>
            <a:endParaRPr lang="en-US" altLang="ko-KR" dirty="0"/>
          </a:p>
          <a:p>
            <a:r>
              <a:rPr lang="en-US" altLang="ko-KR" dirty="0"/>
              <a:t>#Initialize</a:t>
            </a:r>
          </a:p>
          <a:p>
            <a:r>
              <a:rPr lang="en-US" altLang="ko-KR" dirty="0" err="1"/>
              <a:t>emobj</a:t>
            </a:r>
            <a:r>
              <a:rPr lang="en-US" altLang="ko-KR" dirty="0"/>
              <a:t> &lt;- </a:t>
            </a:r>
            <a:r>
              <a:rPr lang="en-US" altLang="ko-KR" dirty="0" err="1"/>
              <a:t>simple.init</a:t>
            </a:r>
            <a:r>
              <a:rPr lang="en-US" altLang="ko-KR" dirty="0"/>
              <a:t>(</a:t>
            </a:r>
            <a:r>
              <a:rPr lang="en-US" altLang="ko-KR" dirty="0" err="1"/>
              <a:t>data_matrix</a:t>
            </a:r>
            <a:r>
              <a:rPr lang="en-US" altLang="ko-KR" dirty="0"/>
              <a:t>, </a:t>
            </a:r>
            <a:r>
              <a:rPr lang="en-US" altLang="ko-KR" dirty="0" err="1"/>
              <a:t>nclass</a:t>
            </a:r>
            <a:r>
              <a:rPr lang="en-US" altLang="ko-KR" dirty="0"/>
              <a:t>=3) </a:t>
            </a:r>
          </a:p>
          <a:p>
            <a:r>
              <a:rPr lang="en-US" altLang="ko-KR" dirty="0"/>
              <a:t>#Run EM</a:t>
            </a:r>
          </a:p>
          <a:p>
            <a:r>
              <a:rPr lang="en-US" altLang="ko-KR" dirty="0"/>
              <a:t>ret &lt;- </a:t>
            </a:r>
            <a:r>
              <a:rPr lang="en-US" altLang="ko-KR" dirty="0" err="1"/>
              <a:t>emcluster</a:t>
            </a:r>
            <a:r>
              <a:rPr lang="en-US" altLang="ko-KR" dirty="0"/>
              <a:t>(</a:t>
            </a:r>
            <a:r>
              <a:rPr lang="en-US" altLang="ko-KR" dirty="0" err="1"/>
              <a:t>data_matrix</a:t>
            </a:r>
            <a:r>
              <a:rPr lang="en-US" altLang="ko-KR" dirty="0"/>
              <a:t>, </a:t>
            </a:r>
            <a:r>
              <a:rPr lang="en-US" altLang="ko-KR" dirty="0" err="1"/>
              <a:t>emobj</a:t>
            </a:r>
            <a:r>
              <a:rPr lang="en-US" altLang="ko-KR" dirty="0"/>
              <a:t>, </a:t>
            </a:r>
            <a:r>
              <a:rPr lang="en-US" altLang="ko-KR" dirty="0" err="1"/>
              <a:t>assign.class</a:t>
            </a:r>
            <a:r>
              <a:rPr lang="en-US" altLang="ko-KR" dirty="0"/>
              <a:t> = TRUE, EMC )</a:t>
            </a:r>
          </a:p>
          <a:p>
            <a:r>
              <a:rPr lang="en-US" altLang="ko-KR" dirty="0"/>
              <a:t>summary(ret)</a:t>
            </a:r>
          </a:p>
          <a:p>
            <a:r>
              <a:rPr lang="en-US" altLang="ko-KR" dirty="0" err="1"/>
              <a:t>plotem</a:t>
            </a:r>
            <a:r>
              <a:rPr lang="en-US" altLang="ko-KR" dirty="0"/>
              <a:t>(ret, </a:t>
            </a:r>
            <a:r>
              <a:rPr lang="en-US" altLang="ko-KR" dirty="0" err="1"/>
              <a:t>data_matrix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en-US" altLang="ko-KR" dirty="0"/>
              <a:t>SVD. simple</a:t>
            </a:r>
          </a:p>
          <a:p>
            <a:r>
              <a:rPr lang="en-US" altLang="ko-KR" dirty="0" err="1"/>
              <a:t>ret_iris</a:t>
            </a:r>
            <a:r>
              <a:rPr lang="en-US" altLang="ko-KR" dirty="0"/>
              <a:t> &lt;- </a:t>
            </a:r>
            <a:r>
              <a:rPr lang="en-US" altLang="ko-KR" dirty="0" err="1"/>
              <a:t>starts.via.svd</a:t>
            </a:r>
            <a:r>
              <a:rPr lang="en-US" altLang="ko-KR" dirty="0"/>
              <a:t>(</a:t>
            </a:r>
            <a:r>
              <a:rPr lang="en-US" altLang="ko-KR" dirty="0" err="1"/>
              <a:t>data_matrix</a:t>
            </a:r>
            <a:r>
              <a:rPr lang="en-US" altLang="ko-KR" dirty="0"/>
              <a:t>, </a:t>
            </a:r>
            <a:r>
              <a:rPr lang="en-US" altLang="ko-KR" dirty="0" err="1"/>
              <a:t>nclass</a:t>
            </a:r>
            <a:r>
              <a:rPr lang="en-US" altLang="ko-KR" dirty="0"/>
              <a:t> = 3, method = "</a:t>
            </a:r>
            <a:r>
              <a:rPr lang="en-US" altLang="ko-KR" dirty="0" err="1"/>
              <a:t>em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ret_iris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plotem</a:t>
            </a:r>
            <a:r>
              <a:rPr lang="en-US" altLang="ko-KR" dirty="0"/>
              <a:t>(</a:t>
            </a:r>
            <a:r>
              <a:rPr lang="en-US" altLang="ko-KR" dirty="0" err="1"/>
              <a:t>ret_iris</a:t>
            </a:r>
            <a:r>
              <a:rPr lang="en-US" altLang="ko-KR" dirty="0"/>
              <a:t>, </a:t>
            </a:r>
            <a:r>
              <a:rPr lang="en-US" altLang="ko-KR" dirty="0" err="1"/>
              <a:t>data_matrix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EM-Clustering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656289" y="6511412"/>
            <a:ext cx="535710" cy="300632"/>
          </a:xfrm>
        </p:spPr>
        <p:txBody>
          <a:bodyPr/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63" y="1071762"/>
            <a:ext cx="5405725" cy="53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8072" y="1807071"/>
            <a:ext cx="11970328" cy="424375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</a:rPr>
              <a:t>Reason why appropriate cluster method is important for appropriate data</a:t>
            </a:r>
          </a:p>
          <a:p>
            <a:endParaRPr lang="en-US" altLang="ko-KR" sz="2400" dirty="0" smtClean="0">
              <a:solidFill>
                <a:srgbClr val="474343"/>
              </a:solidFill>
            </a:endParaRPr>
          </a:p>
          <a:p>
            <a:endParaRPr lang="en-US" altLang="ko-KR" sz="2400" dirty="0" smtClean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For </a:t>
            </a:r>
            <a:r>
              <a:rPr lang="en-US" altLang="ko-KR" sz="2400" dirty="0" smtClean="0">
                <a:solidFill>
                  <a:srgbClr val="474343"/>
                </a:solidFill>
              </a:rPr>
              <a:t>this kind of data, </a:t>
            </a:r>
          </a:p>
          <a:p>
            <a:endParaRPr lang="en-US" altLang="ko-KR" sz="2400" dirty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if the initialization point is skewed somewhere </a:t>
            </a:r>
          </a:p>
          <a:p>
            <a:endParaRPr lang="en-US" altLang="ko-KR" sz="2400" dirty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it is impossible to make other clusters</a:t>
            </a:r>
            <a:endParaRPr lang="en-US" altLang="ko-KR" sz="2400" dirty="0">
              <a:solidFill>
                <a:srgbClr val="474343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EM-Clustering (trouble shoot)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1739417" y="6511412"/>
            <a:ext cx="452582" cy="300632"/>
          </a:xfrm>
        </p:spPr>
        <p:txBody>
          <a:bodyPr/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38" y="2346036"/>
            <a:ext cx="3942379" cy="39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95806" y="2195918"/>
            <a:ext cx="11183915" cy="42437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Grouping sets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94545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9454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Mostly, unsupervised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94545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9454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</a:rPr>
              <a:t>A lot of methods to solve a lot of issues</a:t>
            </a:r>
            <a:endParaRPr lang="ko-KR" altLang="en-US" sz="2400" dirty="0">
              <a:solidFill>
                <a:srgbClr val="49454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Clustering</a:t>
            </a:r>
            <a:endParaRPr lang="ko-KR" altLang="en-US" sz="3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999020" y="1637280"/>
            <a:ext cx="9028394" cy="3639869"/>
            <a:chOff x="5133941" y="1469293"/>
            <a:chExt cx="9739442" cy="3873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941" y="1469293"/>
              <a:ext cx="6691442" cy="370339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777383" y="5127719"/>
              <a:ext cx="6096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800" dirty="0">
                  <a:solidFill>
                    <a:schemeClr val="accent1"/>
                  </a:solidFill>
                </a:rPr>
                <a:t>http://pypr.sourceforge.net/kmeans.html#k-means-example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5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98002" y="1619304"/>
            <a:ext cx="11183915" cy="4243754"/>
          </a:xfrm>
        </p:spPr>
        <p:txBody>
          <a:bodyPr/>
          <a:lstStyle/>
          <a:p>
            <a:r>
              <a:rPr lang="en-US" altLang="ko-KR" dirty="0" smtClean="0"/>
              <a:t>Assume </a:t>
            </a:r>
            <a:r>
              <a:rPr lang="en-US" altLang="ko-KR" dirty="0" smtClean="0"/>
              <a:t>that you don’t know the label of dataset. </a:t>
            </a:r>
            <a:endParaRPr lang="en-US" altLang="ko-KR" dirty="0" smtClean="0"/>
          </a:p>
          <a:p>
            <a:r>
              <a:rPr lang="en-US" altLang="ko-KR" dirty="0" smtClean="0"/>
              <a:t>Try </a:t>
            </a:r>
            <a:r>
              <a:rPr lang="en-US" altLang="ko-KR" dirty="0" smtClean="0"/>
              <a:t>to find clusters of Female/Male by </a:t>
            </a:r>
            <a:r>
              <a:rPr lang="en-US" altLang="ko-KR" dirty="0" err="1" smtClean="0"/>
              <a:t>WholeWeight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ShellWeight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en-US" altLang="ko-KR" dirty="0" smtClean="0"/>
              <a:t>Perform K-means, Hierarchical clustering, EM-clustering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Attach Plot  &amp; Code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Now you know the label of the </a:t>
            </a:r>
            <a:r>
              <a:rPr lang="en-US" altLang="ko-KR" dirty="0" smtClean="0"/>
              <a:t>dataset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dirty="0" smtClean="0"/>
              <a:t>Which </a:t>
            </a:r>
            <a:r>
              <a:rPr lang="en-US" altLang="ko-KR" dirty="0" smtClean="0"/>
              <a:t>clustering method performed well?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dirty="0" smtClean="0"/>
              <a:t>Describe why it performed than others.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HW1 </a:t>
            </a:r>
            <a:r>
              <a:rPr lang="en-US" altLang="ko-KR" dirty="0" smtClean="0"/>
              <a:t>(Abalone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11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775" y="1959674"/>
            <a:ext cx="11183915" cy="424375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</a:rPr>
              <a:t>Dataset : </a:t>
            </a:r>
            <a:r>
              <a:rPr lang="en-US" altLang="ko-KR" sz="2400" dirty="0" smtClean="0">
                <a:solidFill>
                  <a:srgbClr val="474343"/>
                </a:solidFill>
              </a:rPr>
              <a:t>Animals (copy paste the red box)</a:t>
            </a:r>
            <a:endParaRPr lang="en-US" altLang="ko-KR" sz="2400" dirty="0" smtClean="0">
              <a:solidFill>
                <a:srgbClr val="474343"/>
              </a:solidFill>
            </a:endParaRPr>
          </a:p>
          <a:p>
            <a:endParaRPr lang="en-US" altLang="ko-KR" sz="2400" dirty="0" smtClean="0">
              <a:solidFill>
                <a:srgbClr val="474343"/>
              </a:solidFill>
            </a:endParaRPr>
          </a:p>
          <a:p>
            <a:endParaRPr lang="en-US" altLang="ko-KR" sz="2400" dirty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According to the dataset, </a:t>
            </a:r>
            <a:r>
              <a:rPr lang="en-US" altLang="ko-KR" sz="2400" dirty="0" smtClean="0">
                <a:solidFill>
                  <a:srgbClr val="474343"/>
                </a:solidFill>
              </a:rPr>
              <a:t>consider </a:t>
            </a:r>
            <a:r>
              <a:rPr lang="en-US" altLang="ko-KR" sz="2400" dirty="0" smtClean="0">
                <a:solidFill>
                  <a:srgbClr val="474343"/>
                </a:solidFill>
              </a:rPr>
              <a:t>all 6 </a:t>
            </a:r>
            <a:r>
              <a:rPr lang="en-US" altLang="ko-KR" sz="2400" dirty="0" smtClean="0">
                <a:solidFill>
                  <a:srgbClr val="474343"/>
                </a:solidFill>
              </a:rPr>
              <a:t>attributes. </a:t>
            </a:r>
            <a:endParaRPr lang="en-US" altLang="ko-KR" sz="2400" dirty="0" smtClean="0">
              <a:solidFill>
                <a:srgbClr val="474343"/>
              </a:solidFill>
            </a:endParaRPr>
          </a:p>
          <a:p>
            <a:endParaRPr lang="en-US" altLang="ko-KR" sz="2400" dirty="0" smtClean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1. </a:t>
            </a:r>
            <a:r>
              <a:rPr lang="en-US" altLang="ko-KR" sz="2400" dirty="0" smtClean="0">
                <a:solidFill>
                  <a:srgbClr val="474343"/>
                </a:solidFill>
              </a:rPr>
              <a:t>What are the 3 </a:t>
            </a:r>
            <a:r>
              <a:rPr lang="en-US" altLang="ko-KR" sz="2400" dirty="0" smtClean="0">
                <a:solidFill>
                  <a:srgbClr val="474343"/>
                </a:solidFill>
              </a:rPr>
              <a:t>animals that is closest to the ant.</a:t>
            </a:r>
            <a:endParaRPr lang="en-US" altLang="ko-KR" sz="2400" dirty="0" smtClean="0">
              <a:solidFill>
                <a:srgbClr val="474343"/>
              </a:solidFill>
            </a:endParaRPr>
          </a:p>
          <a:p>
            <a:endParaRPr lang="en-US" altLang="ko-KR" sz="1800" u="sng" dirty="0">
              <a:solidFill>
                <a:srgbClr val="474343"/>
              </a:solidFill>
            </a:endParaRPr>
          </a:p>
          <a:p>
            <a:r>
              <a:rPr lang="en-US" altLang="ko-KR" sz="2400" dirty="0" smtClean="0">
                <a:solidFill>
                  <a:srgbClr val="474343"/>
                </a:solidFill>
              </a:rPr>
              <a:t>2. Attach Plot &amp; Code</a:t>
            </a:r>
            <a:endParaRPr lang="ko-KR" altLang="en-US" sz="2400" dirty="0">
              <a:solidFill>
                <a:srgbClr val="474343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HW2 </a:t>
            </a:r>
            <a:r>
              <a:rPr lang="en-US" altLang="ko-KR" dirty="0" smtClean="0"/>
              <a:t>(Animal Data)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573262" y="1028347"/>
            <a:ext cx="3011976" cy="1460456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animals</a:t>
            </a:r>
            <a:r>
              <a:rPr lang="ko-KR" altLang="en-US" sz="1100" dirty="0"/>
              <a:t> &lt;- </a:t>
            </a:r>
            <a:r>
              <a:rPr lang="ko-KR" altLang="en-US" sz="1100" dirty="0" err="1"/>
              <a:t>cluster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animals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colnames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animals</a:t>
            </a:r>
            <a:r>
              <a:rPr lang="ko-KR" altLang="en-US" sz="1100" dirty="0"/>
              <a:t>) &lt;- c("</a:t>
            </a:r>
            <a:r>
              <a:rPr lang="ko-KR" altLang="en-US" sz="1100" dirty="0" err="1"/>
              <a:t>warm-blooded</a:t>
            </a:r>
            <a:r>
              <a:rPr lang="ko-KR" altLang="en-US" sz="1100" dirty="0"/>
              <a:t>", 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can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fly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vertebrate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endangered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live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groups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                   "</a:t>
            </a:r>
            <a:r>
              <a:rPr lang="ko-KR" altLang="en-US" sz="1100" dirty="0" err="1"/>
              <a:t>have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hair</a:t>
            </a:r>
            <a:r>
              <a:rPr lang="ko-KR" altLang="en-US" sz="11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3508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61537" y="1771251"/>
            <a:ext cx="11183915" cy="424375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474343"/>
                </a:solidFill>
              </a:rPr>
              <a:t>Deadline : 18.05.22 23:59</a:t>
            </a:r>
          </a:p>
          <a:p>
            <a:endParaRPr lang="en-US" altLang="ko-KR" dirty="0" smtClean="0">
              <a:solidFill>
                <a:srgbClr val="474343"/>
              </a:solidFill>
            </a:endParaRPr>
          </a:p>
          <a:p>
            <a:endParaRPr lang="en-US" altLang="ko-KR" dirty="0" smtClean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Submit your code &amp; plot &amp; explanation to a single document file.</a:t>
            </a:r>
          </a:p>
          <a:p>
            <a:endParaRPr lang="en-US" altLang="ko-KR" dirty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Filename: </a:t>
            </a:r>
            <a:r>
              <a:rPr lang="en-US" altLang="ko-KR" dirty="0" smtClean="0">
                <a:solidFill>
                  <a:schemeClr val="accent2"/>
                </a:solidFill>
              </a:rPr>
              <a:t>[</a:t>
            </a:r>
            <a:r>
              <a:rPr lang="en-US" altLang="ko-KR" dirty="0">
                <a:solidFill>
                  <a:schemeClr val="accent2"/>
                </a:solidFill>
              </a:rPr>
              <a:t>CCC2018HW] </a:t>
            </a:r>
            <a:r>
              <a:rPr lang="en-US" altLang="ko-KR" dirty="0" smtClean="0">
                <a:solidFill>
                  <a:schemeClr val="accent2"/>
                </a:solidFill>
              </a:rPr>
              <a:t>ID-Name</a:t>
            </a:r>
          </a:p>
          <a:p>
            <a:r>
              <a:rPr lang="en-US" altLang="ko-KR" dirty="0" smtClean="0">
                <a:solidFill>
                  <a:srgbClr val="474343"/>
                </a:solidFill>
              </a:rPr>
              <a:t>Email submission title : </a:t>
            </a:r>
            <a:r>
              <a:rPr lang="en-US" altLang="ko-KR" dirty="0">
                <a:solidFill>
                  <a:schemeClr val="accent2"/>
                </a:solidFill>
              </a:rPr>
              <a:t>[CCC2018HW] ID-Name</a:t>
            </a:r>
          </a:p>
          <a:p>
            <a:endParaRPr lang="en-US" altLang="ko-KR" dirty="0" smtClean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E-mail : </a:t>
            </a:r>
            <a:r>
              <a:rPr lang="en-US" altLang="ko-KR" dirty="0" smtClean="0">
                <a:solidFill>
                  <a:srgbClr val="474343"/>
                </a:solidFill>
                <a:hlinkClick r:id="rId2"/>
              </a:rPr>
              <a:t>hurben.bioinfo@gmail.com</a:t>
            </a:r>
            <a:endParaRPr lang="en-US" altLang="ko-KR" dirty="0" smtClean="0">
              <a:solidFill>
                <a:srgbClr val="474343"/>
              </a:solidFill>
            </a:endParaRPr>
          </a:p>
          <a:p>
            <a:r>
              <a:rPr lang="en-US" altLang="ko-KR" dirty="0" smtClean="0">
                <a:solidFill>
                  <a:srgbClr val="474343"/>
                </a:solidFill>
              </a:rPr>
              <a:t>If you have any questions, ask me with the subject title </a:t>
            </a:r>
            <a:r>
              <a:rPr lang="en-US" altLang="ko-KR" dirty="0" smtClean="0">
                <a:solidFill>
                  <a:schemeClr val="accent2"/>
                </a:solidFill>
              </a:rPr>
              <a:t>[CCC2018HW</a:t>
            </a:r>
            <a:r>
              <a:rPr lang="en-US" altLang="ko-KR" dirty="0">
                <a:solidFill>
                  <a:schemeClr val="accent2"/>
                </a:solidFill>
              </a:rPr>
              <a:t>]</a:t>
            </a:r>
            <a:endParaRPr lang="ko-KR" altLang="en-US" dirty="0">
              <a:solidFill>
                <a:srgbClr val="474343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HW (Submission)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0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40754" y="5232949"/>
            <a:ext cx="40894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Variable 2</a:t>
            </a: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1964245" y="27146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16645" y="28670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659445" y="30956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2040445" y="31512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1875345" y="29734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735645" y="27702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 rot="16200000">
            <a:off x="-957643" y="3345349"/>
            <a:ext cx="40386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Variable 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1238396" y="5224749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1238396" y="2252949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6828687" y="1907978"/>
            <a:ext cx="4728622" cy="4299439"/>
            <a:chOff x="1619" y="984"/>
            <a:chExt cx="2741" cy="2544"/>
          </a:xfrm>
        </p:grpSpPr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1820" y="1509"/>
              <a:ext cx="0" cy="1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881" y="2847"/>
              <a:ext cx="27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125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2269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2413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2509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509" y="196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2605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49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2893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2941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085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277" y="21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277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797" y="187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653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688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784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317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077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461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941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989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605" y="21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2640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2448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2544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2304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2200" y="183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064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2064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1968" y="178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2832" y="198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2640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3024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2880" y="188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3229" y="201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2221" y="20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2256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2653" y="17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3181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2496" y="193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1784" y="2999"/>
              <a:ext cx="257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Variable 2</a:t>
              </a: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 rot="16200000">
              <a:off x="445" y="2158"/>
              <a:ext cx="254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1600" dirty="0" smtClean="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Variable </a:t>
              </a:r>
              <a:r>
                <a:rPr lang="en-US" altLang="ko-KR" sz="1600" dirty="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87" name="Rectangle 48"/>
            <p:cNvSpPr>
              <a:spLocks noChangeArrowheads="1"/>
            </p:cNvSpPr>
            <p:nvPr/>
          </p:nvSpPr>
          <p:spPr bwMode="auto">
            <a:xfrm>
              <a:off x="3024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2832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" name="Rectangle 50"/>
            <p:cNvSpPr>
              <a:spLocks noChangeArrowheads="1"/>
            </p:cNvSpPr>
            <p:nvPr/>
          </p:nvSpPr>
          <p:spPr bwMode="auto">
            <a:xfrm>
              <a:off x="3168" y="216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2978" y="254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3120" y="182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3170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3314" y="254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3506" y="259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3506" y="225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3362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3506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Rectangle 59"/>
            <p:cNvSpPr>
              <a:spLocks noChangeArrowheads="1"/>
            </p:cNvSpPr>
            <p:nvPr/>
          </p:nvSpPr>
          <p:spPr bwMode="auto">
            <a:xfrm>
              <a:off x="3218" y="225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Rectangle 60"/>
            <p:cNvSpPr>
              <a:spLocks noChangeArrowheads="1"/>
            </p:cNvSpPr>
            <p:nvPr/>
          </p:nvSpPr>
          <p:spPr bwMode="auto">
            <a:xfrm>
              <a:off x="3026" y="235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Rectangle 61"/>
            <p:cNvSpPr>
              <a:spLocks noChangeArrowheads="1"/>
            </p:cNvSpPr>
            <p:nvPr/>
          </p:nvSpPr>
          <p:spPr bwMode="auto">
            <a:xfrm>
              <a:off x="2882" y="230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Rectangle 62"/>
            <p:cNvSpPr>
              <a:spLocks noChangeArrowheads="1"/>
            </p:cNvSpPr>
            <p:nvPr/>
          </p:nvSpPr>
          <p:spPr bwMode="auto">
            <a:xfrm>
              <a:off x="3026" y="220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" name="Rectangle 63"/>
            <p:cNvSpPr>
              <a:spLocks noChangeArrowheads="1"/>
            </p:cNvSpPr>
            <p:nvPr/>
          </p:nvSpPr>
          <p:spPr bwMode="auto">
            <a:xfrm>
              <a:off x="2917" y="23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Rectangle 64"/>
            <p:cNvSpPr>
              <a:spLocks noChangeArrowheads="1"/>
            </p:cNvSpPr>
            <p:nvPr/>
          </p:nvSpPr>
          <p:spPr bwMode="auto">
            <a:xfrm>
              <a:off x="3013" y="24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auto">
            <a:xfrm>
              <a:off x="3072" y="17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" name="Rectangle 66"/>
            <p:cNvSpPr>
              <a:spLocks noChangeArrowheads="1"/>
            </p:cNvSpPr>
            <p:nvPr/>
          </p:nvSpPr>
          <p:spPr bwMode="auto">
            <a:xfrm>
              <a:off x="3170" y="230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3218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Rectangle 68"/>
            <p:cNvSpPr>
              <a:spLocks noChangeArrowheads="1"/>
            </p:cNvSpPr>
            <p:nvPr/>
          </p:nvSpPr>
          <p:spPr bwMode="auto">
            <a:xfrm>
              <a:off x="2976" y="17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Rectangle 69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Rectangle 70"/>
            <p:cNvSpPr>
              <a:spLocks noChangeArrowheads="1"/>
            </p:cNvSpPr>
            <p:nvPr/>
          </p:nvSpPr>
          <p:spPr bwMode="auto">
            <a:xfrm>
              <a:off x="3120" y="192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Rectangle 71"/>
            <p:cNvSpPr>
              <a:spLocks noChangeArrowheads="1"/>
            </p:cNvSpPr>
            <p:nvPr/>
          </p:nvSpPr>
          <p:spPr bwMode="auto">
            <a:xfrm>
              <a:off x="2869" y="2412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Rectangle 72"/>
            <p:cNvSpPr>
              <a:spLocks noChangeArrowheads="1"/>
            </p:cNvSpPr>
            <p:nvPr/>
          </p:nvSpPr>
          <p:spPr bwMode="auto">
            <a:xfrm>
              <a:off x="3253" y="23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Rectangle 73"/>
            <p:cNvSpPr>
              <a:spLocks noChangeArrowheads="1"/>
            </p:cNvSpPr>
            <p:nvPr/>
          </p:nvSpPr>
          <p:spPr bwMode="auto">
            <a:xfrm>
              <a:off x="3109" y="236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3554" y="2304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3458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Rectangle 76"/>
            <p:cNvSpPr>
              <a:spLocks noChangeArrowheads="1"/>
            </p:cNvSpPr>
            <p:nvPr/>
          </p:nvSpPr>
          <p:spPr bwMode="auto">
            <a:xfrm>
              <a:off x="3698" y="244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Rectangle 77"/>
            <p:cNvSpPr>
              <a:spLocks noChangeArrowheads="1"/>
            </p:cNvSpPr>
            <p:nvPr/>
          </p:nvSpPr>
          <p:spPr bwMode="auto">
            <a:xfrm>
              <a:off x="2882" y="220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" name="Rectangle 78"/>
            <p:cNvSpPr>
              <a:spLocks noChangeArrowheads="1"/>
            </p:cNvSpPr>
            <p:nvPr/>
          </p:nvSpPr>
          <p:spPr bwMode="auto">
            <a:xfrm>
              <a:off x="3410" y="225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" name="Rectangle 79"/>
            <p:cNvSpPr>
              <a:spLocks noChangeArrowheads="1"/>
            </p:cNvSpPr>
            <p:nvPr/>
          </p:nvSpPr>
          <p:spPr bwMode="auto">
            <a:xfrm>
              <a:off x="3397" y="2220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Rectangle 80"/>
            <p:cNvSpPr>
              <a:spLocks noChangeArrowheads="1"/>
            </p:cNvSpPr>
            <p:nvPr/>
          </p:nvSpPr>
          <p:spPr bwMode="auto">
            <a:xfrm>
              <a:off x="3600" y="249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Rectangle 81"/>
            <p:cNvSpPr>
              <a:spLocks noChangeArrowheads="1"/>
            </p:cNvSpPr>
            <p:nvPr/>
          </p:nvSpPr>
          <p:spPr bwMode="auto">
            <a:xfrm>
              <a:off x="3600" y="268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" name="Rectangle 82"/>
            <p:cNvSpPr>
              <a:spLocks noChangeArrowheads="1"/>
            </p:cNvSpPr>
            <p:nvPr/>
          </p:nvSpPr>
          <p:spPr bwMode="auto">
            <a:xfrm>
              <a:off x="3684" y="2597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" name="Line 83"/>
            <p:cNvSpPr>
              <a:spLocks noChangeShapeType="1"/>
            </p:cNvSpPr>
            <p:nvPr/>
          </p:nvSpPr>
          <p:spPr bwMode="auto">
            <a:xfrm>
              <a:off x="1824" y="297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024445" y="1622616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we hope the data look like...</a:t>
            </a:r>
            <a:endParaRPr lang="ko-KR" altLang="en-US" sz="2400" dirty="0">
              <a:solidFill>
                <a:srgbClr val="47434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518984" y="1664777"/>
            <a:ext cx="347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7434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data we face in life</a:t>
            </a:r>
            <a:endParaRPr lang="ko-KR" altLang="en-US" sz="2400" dirty="0">
              <a:solidFill>
                <a:srgbClr val="47434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1545145" y="2467222"/>
            <a:ext cx="1807537" cy="976113"/>
            <a:chOff x="1738621" y="2336374"/>
            <a:chExt cx="1807537" cy="976113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738621" y="2474287"/>
              <a:ext cx="838200" cy="838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72146" y="2336374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cluster 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2992945" y="3489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145345" y="36417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2688145" y="3870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3069145" y="3925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2904045" y="3748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2764345" y="3544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2298004" y="3379835"/>
            <a:ext cx="1114041" cy="1228070"/>
            <a:chOff x="2491480" y="3248987"/>
            <a:chExt cx="1114041" cy="122807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767321" y="3248987"/>
              <a:ext cx="838200" cy="838200"/>
            </a:xfrm>
            <a:prstGeom prst="ellipse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91480" y="4107725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</a:rPr>
                <a:t>cluster 2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135945" y="4251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288345" y="44037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3831145" y="46323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212145" y="4687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4047045" y="4510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907345" y="43069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4" name="그룹 133"/>
          <p:cNvGrpSpPr/>
          <p:nvPr/>
        </p:nvGrpSpPr>
        <p:grpSpPr>
          <a:xfrm>
            <a:off x="3716845" y="3876207"/>
            <a:ext cx="1507069" cy="1103828"/>
            <a:chOff x="3910321" y="3745359"/>
            <a:chExt cx="1507069" cy="1103828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910321" y="4010987"/>
              <a:ext cx="838200" cy="83820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343378" y="3745359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5"/>
                  </a:solidFill>
                </a:rPr>
                <a:t>cluster 3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364545" y="24225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32"/>
          <p:cNvSpPr>
            <a:spLocks noChangeArrowheads="1"/>
          </p:cNvSpPr>
          <p:nvPr/>
        </p:nvSpPr>
        <p:spPr bwMode="auto">
          <a:xfrm>
            <a:off x="4516945" y="25749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4059745" y="2803573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34"/>
          <p:cNvSpPr>
            <a:spLocks noChangeArrowheads="1"/>
          </p:cNvSpPr>
          <p:nvPr/>
        </p:nvSpPr>
        <p:spPr bwMode="auto">
          <a:xfrm>
            <a:off x="4440745" y="2859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35"/>
          <p:cNvSpPr>
            <a:spLocks noChangeArrowheads="1"/>
          </p:cNvSpPr>
          <p:nvPr/>
        </p:nvSpPr>
        <p:spPr bwMode="auto">
          <a:xfrm>
            <a:off x="4275645" y="26813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6"/>
          <p:cNvSpPr>
            <a:spLocks noChangeArrowheads="1"/>
          </p:cNvSpPr>
          <p:nvPr/>
        </p:nvSpPr>
        <p:spPr bwMode="auto">
          <a:xfrm>
            <a:off x="4135945" y="2478135"/>
            <a:ext cx="141288" cy="131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3945445" y="2313035"/>
            <a:ext cx="1762501" cy="976829"/>
            <a:chOff x="4138921" y="2182187"/>
            <a:chExt cx="1762501" cy="976829"/>
          </a:xfrm>
        </p:grpSpPr>
        <p:sp>
          <p:nvSpPr>
            <p:cNvPr id="15" name="Oval 31"/>
            <p:cNvSpPr>
              <a:spLocks noChangeArrowheads="1"/>
            </p:cNvSpPr>
            <p:nvPr/>
          </p:nvSpPr>
          <p:spPr bwMode="auto">
            <a:xfrm>
              <a:off x="4138921" y="2182187"/>
              <a:ext cx="838200" cy="8382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27410" y="2789684"/>
              <a:ext cx="107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cluster 4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6617" y="2417974"/>
            <a:ext cx="11183915" cy="4243754"/>
          </a:xfrm>
        </p:spPr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://www.r-project.org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" y="1395301"/>
            <a:ext cx="1133475" cy="8191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16617" y="3500343"/>
            <a:ext cx="5263493" cy="1778609"/>
            <a:chOff x="564293" y="3108518"/>
            <a:chExt cx="5263493" cy="177860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293" y="3372530"/>
              <a:ext cx="5263493" cy="15145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293" y="3108518"/>
              <a:ext cx="2137240" cy="264012"/>
            </a:xfrm>
            <a:prstGeom prst="rect">
              <a:avLst/>
            </a:prstGeom>
          </p:spPr>
        </p:pic>
      </p:grpSp>
      <p:pic>
        <p:nvPicPr>
          <p:cNvPr id="1026" name="Picture 2" descr="Iris Flower (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04" y="1329976"/>
            <a:ext cx="3297521" cy="43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81" y="5357339"/>
            <a:ext cx="511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94545"/>
                </a:solidFill>
              </a:rPr>
              <a:t>Iris dataset : 150 samples, 4 attributes, 3 labels</a:t>
            </a:r>
            <a:endParaRPr lang="ko-KR" altLang="en-US" dirty="0">
              <a:solidFill>
                <a:srgbClr val="49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We will cover these...</a:t>
            </a:r>
            <a:endParaRPr lang="ko-KR" altLang="en-US" sz="3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e/e5/KMeans-Gaussian-data.svg/434px-KMeans-Gaussian-dat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1" y="1677500"/>
            <a:ext cx="3571247" cy="38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0299" y="5220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K-means</a:t>
            </a:r>
            <a:endParaRPr lang="ko-KR" altLang="en-US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80274" y="1303372"/>
            <a:ext cx="2314575" cy="4732130"/>
            <a:chOff x="4727086" y="1134814"/>
            <a:chExt cx="2314575" cy="473213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3918" y="3451418"/>
              <a:ext cx="2220910" cy="241552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7086" y="1134814"/>
              <a:ext cx="2314575" cy="22955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940613" y="5322916"/>
            <a:ext cx="2259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</a:t>
            </a:r>
          </a:p>
          <a:p>
            <a:pPr algn="ctr"/>
            <a:r>
              <a:rPr lang="en-US" altLang="ko-KR" sz="14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(for Gaussian-distributed)</a:t>
            </a:r>
            <a:endParaRPr lang="ko-KR" altLang="en-US" sz="1400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upload.wikimedia.org/wikipedia/commons/thumb/d/d8/EM-Gaussian-data.svg/186px-EM-Gaussian-data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65" y="1303372"/>
            <a:ext cx="3738176" cy="401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25486" y="5850836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Hierarchical</a:t>
            </a:r>
            <a:endParaRPr lang="ko-KR" altLang="en-US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2" y="1605561"/>
            <a:ext cx="4622081" cy="4491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4191" y="2420136"/>
            <a:ext cx="5388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 to define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Placing, moving centroids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 </a:t>
            </a:r>
            <a:r>
              <a:rPr lang="en-US" altLang="ko-KR" sz="2000" dirty="0" err="1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euclidian</a:t>
            </a:r>
            <a:r>
              <a:rPr lang="en-US" altLang="ko-KR" sz="20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of data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9454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repeat until convergence</a:t>
            </a:r>
            <a:endParaRPr lang="en-US" altLang="ko-KR" sz="2000" dirty="0">
              <a:solidFill>
                <a:srgbClr val="49454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8668"/>
            <a:ext cx="629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explained well at : </a:t>
            </a:r>
            <a:r>
              <a:rPr lang="ko-KR" altLang="en-US" sz="1400" dirty="0" smtClean="0">
                <a:solidFill>
                  <a:schemeClr val="bg1"/>
                </a:solidFill>
              </a:rPr>
              <a:t>https</a:t>
            </a:r>
            <a:r>
              <a:rPr lang="ko-KR" altLang="en-US" sz="1400" dirty="0">
                <a:solidFill>
                  <a:schemeClr val="bg1"/>
                </a:solidFill>
              </a:rPr>
              <a:t>://www.youtube.com/watch?v=_aWzGGNrcic</a:t>
            </a:r>
          </a:p>
        </p:txBody>
      </p:sp>
    </p:spTree>
    <p:extLst>
      <p:ext uri="{BB962C8B-B14F-4D97-AF65-F5344CB8AC3E}">
        <p14:creationId xmlns:p14="http://schemas.microsoft.com/office/powerpoint/2010/main" val="37517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7508" y="1590381"/>
            <a:ext cx="11183915" cy="4243754"/>
          </a:xfrm>
        </p:spPr>
        <p:txBody>
          <a:bodyPr>
            <a:noAutofit/>
          </a:bodyPr>
          <a:lstStyle/>
          <a:p>
            <a:r>
              <a:rPr lang="en-US" altLang="ko-KR" sz="1400" dirty="0">
                <a:solidFill>
                  <a:srgbClr val="494545"/>
                </a:solidFill>
              </a:rPr>
              <a:t>library(datasets)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>
                <a:solidFill>
                  <a:srgbClr val="494545"/>
                </a:solidFill>
              </a:rPr>
              <a:t>#making matrix of </a:t>
            </a:r>
            <a:r>
              <a:rPr lang="en-US" altLang="ko-KR" sz="1400" dirty="0" err="1">
                <a:solidFill>
                  <a:srgbClr val="494545"/>
                </a:solidFill>
              </a:rPr>
              <a:t>Petal.length</a:t>
            </a:r>
            <a:r>
              <a:rPr lang="en-US" altLang="ko-KR" sz="1400" dirty="0">
                <a:solidFill>
                  <a:srgbClr val="494545"/>
                </a:solidFill>
              </a:rPr>
              <a:t>, </a:t>
            </a:r>
            <a:r>
              <a:rPr lang="en-US" altLang="ko-KR" sz="1400" dirty="0" err="1">
                <a:solidFill>
                  <a:srgbClr val="494545"/>
                </a:solidFill>
              </a:rPr>
              <a:t>Petal.Width</a:t>
            </a:r>
            <a:r>
              <a:rPr lang="en-US" altLang="ko-KR" sz="1400" dirty="0">
                <a:solidFill>
                  <a:srgbClr val="494545"/>
                </a:solidFill>
              </a:rPr>
              <a:t> from iris data</a:t>
            </a:r>
          </a:p>
          <a:p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 = iris[,3:4]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>
                <a:solidFill>
                  <a:srgbClr val="494545"/>
                </a:solidFill>
              </a:rPr>
              <a:t>#Checkout how the 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 looks like. (col = colored by labels,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 = size of data point,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 = plot symbols)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#plot(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cex</a:t>
            </a:r>
            <a:r>
              <a:rPr lang="en-US" altLang="ko-KR" sz="1400" dirty="0" smtClean="0">
                <a:solidFill>
                  <a:srgbClr val="494545"/>
                </a:solidFill>
              </a:rPr>
              <a:t>=1 </a:t>
            </a:r>
            <a:r>
              <a:rPr lang="en-US" altLang="ko-KR" sz="1400" dirty="0">
                <a:solidFill>
                  <a:srgbClr val="494545"/>
                </a:solidFill>
              </a:rPr>
              <a:t>,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=20)</a:t>
            </a:r>
          </a:p>
          <a:p>
            <a:r>
              <a:rPr lang="en-US" altLang="ko-KR" sz="1400" dirty="0" smtClean="0">
                <a:solidFill>
                  <a:srgbClr val="494545"/>
                </a:solidFill>
              </a:rPr>
              <a:t>#plot(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col=iris[,5],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=1 ,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=20)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>
                <a:solidFill>
                  <a:srgbClr val="494545"/>
                </a:solidFill>
              </a:rPr>
              <a:t>#Run K-means clustering. K = 3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kc &lt;- </a:t>
            </a:r>
            <a:r>
              <a:rPr lang="en-US" altLang="ko-KR" sz="1400" dirty="0" err="1">
                <a:solidFill>
                  <a:srgbClr val="494545"/>
                </a:solidFill>
              </a:rPr>
              <a:t>kmeans</a:t>
            </a:r>
            <a:r>
              <a:rPr lang="en-US" altLang="ko-KR" sz="1400" dirty="0">
                <a:solidFill>
                  <a:srgbClr val="494545"/>
                </a:solidFill>
              </a:rPr>
              <a:t>(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3)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kc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plot(</a:t>
            </a:r>
            <a:r>
              <a:rPr lang="en-US" altLang="ko-KR" sz="1400" dirty="0" err="1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col=</a:t>
            </a:r>
            <a:r>
              <a:rPr lang="en-US" altLang="ko-KR" sz="1400" dirty="0" err="1">
                <a:solidFill>
                  <a:srgbClr val="494545"/>
                </a:solidFill>
              </a:rPr>
              <a:t>kc$cluster</a:t>
            </a:r>
            <a:r>
              <a:rPr lang="en-US" altLang="ko-KR" sz="1400" dirty="0">
                <a:solidFill>
                  <a:srgbClr val="494545"/>
                </a:solidFill>
              </a:rPr>
              <a:t>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=1,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=20) </a:t>
            </a:r>
          </a:p>
          <a:p>
            <a:r>
              <a:rPr lang="en-US" altLang="ko-KR" sz="1400" dirty="0">
                <a:solidFill>
                  <a:srgbClr val="494545"/>
                </a:solidFill>
              </a:rPr>
              <a:t>points(</a:t>
            </a:r>
            <a:r>
              <a:rPr lang="en-US" altLang="ko-KR" sz="1400" dirty="0" err="1">
                <a:solidFill>
                  <a:srgbClr val="494545"/>
                </a:solidFill>
              </a:rPr>
              <a:t>kc$centers</a:t>
            </a:r>
            <a:r>
              <a:rPr lang="en-US" altLang="ko-KR" sz="1400" dirty="0">
                <a:solidFill>
                  <a:srgbClr val="494545"/>
                </a:solidFill>
              </a:rPr>
              <a:t>[,c("</a:t>
            </a:r>
            <a:r>
              <a:rPr lang="en-US" altLang="ko-KR" sz="1400" dirty="0" err="1">
                <a:solidFill>
                  <a:srgbClr val="494545"/>
                </a:solidFill>
              </a:rPr>
              <a:t>Petal.Length</a:t>
            </a:r>
            <a:r>
              <a:rPr lang="en-US" altLang="ko-KR" sz="1400" dirty="0">
                <a:solidFill>
                  <a:srgbClr val="494545"/>
                </a:solidFill>
              </a:rPr>
              <a:t>", "</a:t>
            </a:r>
            <a:r>
              <a:rPr lang="en-US" altLang="ko-KR" sz="1400" dirty="0" err="1">
                <a:solidFill>
                  <a:srgbClr val="494545"/>
                </a:solidFill>
              </a:rPr>
              <a:t>Petal.Width</a:t>
            </a:r>
            <a:r>
              <a:rPr lang="en-US" altLang="ko-KR" sz="1400" dirty="0">
                <a:solidFill>
                  <a:srgbClr val="494545"/>
                </a:solidFill>
              </a:rPr>
              <a:t>")], col=1:3,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=23,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=2) </a:t>
            </a:r>
          </a:p>
          <a:p>
            <a:endParaRPr lang="en-US" altLang="ko-KR" sz="1400" dirty="0">
              <a:solidFill>
                <a:srgbClr val="494545"/>
              </a:solidFill>
            </a:endParaRPr>
          </a:p>
          <a:p>
            <a:r>
              <a:rPr lang="en-US" altLang="ko-KR" sz="1400" dirty="0" smtClean="0">
                <a:solidFill>
                  <a:srgbClr val="494545"/>
                </a:solidFill>
              </a:rPr>
              <a:t>points(</a:t>
            </a:r>
            <a:r>
              <a:rPr lang="en-US" altLang="ko-KR" sz="1400" dirty="0" err="1" smtClean="0">
                <a:solidFill>
                  <a:srgbClr val="494545"/>
                </a:solidFill>
              </a:rPr>
              <a:t>data_matrix</a:t>
            </a:r>
            <a:r>
              <a:rPr lang="en-US" altLang="ko-KR" sz="1400" dirty="0">
                <a:solidFill>
                  <a:srgbClr val="494545"/>
                </a:solidFill>
              </a:rPr>
              <a:t>, col=iris[,5], </a:t>
            </a:r>
            <a:r>
              <a:rPr lang="en-US" altLang="ko-KR" sz="1400" dirty="0" err="1">
                <a:solidFill>
                  <a:srgbClr val="494545"/>
                </a:solidFill>
              </a:rPr>
              <a:t>pch</a:t>
            </a:r>
            <a:r>
              <a:rPr lang="en-US" altLang="ko-KR" sz="1400" dirty="0">
                <a:solidFill>
                  <a:srgbClr val="494545"/>
                </a:solidFill>
              </a:rPr>
              <a:t>=21, </a:t>
            </a:r>
            <a:r>
              <a:rPr lang="en-US" altLang="ko-KR" sz="1400" dirty="0" err="1">
                <a:solidFill>
                  <a:srgbClr val="494545"/>
                </a:solidFill>
              </a:rPr>
              <a:t>cex</a:t>
            </a:r>
            <a:r>
              <a:rPr lang="en-US" altLang="ko-KR" sz="1400" dirty="0">
                <a:solidFill>
                  <a:srgbClr val="494545"/>
                </a:solidFill>
              </a:rPr>
              <a:t>=1.4)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K-means simple example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39" y="1913654"/>
            <a:ext cx="5370225" cy="4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data_matrix</a:t>
            </a:r>
            <a:r>
              <a:rPr lang="en-US" altLang="ko-KR" sz="1800" dirty="0"/>
              <a:t> = iris[,-5]</a:t>
            </a:r>
          </a:p>
          <a:p>
            <a:r>
              <a:rPr lang="en-US" altLang="ko-KR" sz="1800" dirty="0"/>
              <a:t>kc &lt;- </a:t>
            </a:r>
            <a:r>
              <a:rPr lang="en-US" altLang="ko-KR" sz="1800" dirty="0" err="1"/>
              <a:t>kmeans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data_matrix</a:t>
            </a:r>
            <a:r>
              <a:rPr lang="en-US" altLang="ko-KR" sz="1800" dirty="0"/>
              <a:t>, 3)</a:t>
            </a:r>
          </a:p>
          <a:p>
            <a:r>
              <a:rPr lang="en-US" altLang="ko-KR" sz="1800" dirty="0"/>
              <a:t>kc</a:t>
            </a:r>
          </a:p>
          <a:p>
            <a:r>
              <a:rPr lang="en-US" altLang="ko-KR" sz="1800" dirty="0"/>
              <a:t>plot(</a:t>
            </a:r>
            <a:r>
              <a:rPr lang="en-US" altLang="ko-KR" sz="1800" dirty="0" err="1"/>
              <a:t>data_matrix</a:t>
            </a:r>
            <a:r>
              <a:rPr lang="en-US" altLang="ko-KR" sz="1800" dirty="0"/>
              <a:t>, col=</a:t>
            </a:r>
            <a:r>
              <a:rPr lang="en-US" altLang="ko-KR" sz="1800" dirty="0" err="1"/>
              <a:t>kc$cluster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cex</a:t>
            </a:r>
            <a:r>
              <a:rPr lang="en-US" altLang="ko-KR" sz="1800" dirty="0"/>
              <a:t>=1, </a:t>
            </a:r>
            <a:r>
              <a:rPr lang="en-US" altLang="ko-KR" sz="1800" dirty="0" err="1"/>
              <a:t>pch</a:t>
            </a:r>
            <a:r>
              <a:rPr lang="en-US" altLang="ko-KR" sz="1800" dirty="0"/>
              <a:t>=20) 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K-means simple 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22" y="1007165"/>
            <a:ext cx="6979161" cy="53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What if we do not know K 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10" y="1347222"/>
            <a:ext cx="5187881" cy="4450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58" y="1690254"/>
            <a:ext cx="7314892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858</Words>
  <Application>Microsoft Office PowerPoint</Application>
  <PresentationFormat>와이드스크린</PresentationFormat>
  <Paragraphs>227</Paragraphs>
  <Slides>22</Slides>
  <Notes>19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Gulim</vt:lpstr>
      <vt:lpstr>Malgun Gothic</vt:lpstr>
      <vt:lpstr>Arial</vt:lpstr>
      <vt:lpstr>helvetica</vt:lpstr>
      <vt:lpstr>Tahoma</vt:lpstr>
      <vt:lpstr>Office 테마</vt:lpstr>
      <vt:lpstr>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serdene</cp:lastModifiedBy>
  <cp:revision>96</cp:revision>
  <dcterms:created xsi:type="dcterms:W3CDTF">2018-04-09T04:16:18Z</dcterms:created>
  <dcterms:modified xsi:type="dcterms:W3CDTF">2018-05-07T11:47:12Z</dcterms:modified>
</cp:coreProperties>
</file>