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83" r:id="rId2"/>
    <p:sldId id="319" r:id="rId3"/>
    <p:sldId id="321" r:id="rId4"/>
    <p:sldId id="322" r:id="rId5"/>
    <p:sldId id="323" r:id="rId6"/>
    <p:sldId id="324" r:id="rId7"/>
    <p:sldId id="325" r:id="rId8"/>
    <p:sldId id="326" r:id="rId9"/>
    <p:sldId id="327" r:id="rId10"/>
    <p:sldId id="328" r:id="rId11"/>
    <p:sldId id="329" r:id="rId12"/>
    <p:sldId id="331" r:id="rId13"/>
    <p:sldId id="332" r:id="rId14"/>
    <p:sldId id="333" r:id="rId15"/>
    <p:sldId id="330" r:id="rId16"/>
    <p:sldId id="334" r:id="rId17"/>
    <p:sldId id="335" r:id="rId18"/>
    <p:sldId id="317" r:id="rId19"/>
    <p:sldId id="336" r:id="rId20"/>
    <p:sldId id="337" r:id="rId21"/>
    <p:sldId id="341" r:id="rId22"/>
    <p:sldId id="339" r:id="rId23"/>
    <p:sldId id="342"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0F0F0"/>
    <a:srgbClr val="A8C6E5"/>
    <a:srgbClr val="D1E8FE"/>
    <a:srgbClr val="FFFFCC"/>
    <a:srgbClr val="F19D19"/>
    <a:srgbClr val="DE92B3"/>
    <a:srgbClr val="A162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38" autoAdjust="0"/>
    <p:restoredTop sz="96751" autoAdjust="0"/>
  </p:normalViewPr>
  <p:slideViewPr>
    <p:cSldViewPr snapToGrid="0">
      <p:cViewPr varScale="1">
        <p:scale>
          <a:sx n="126" d="100"/>
          <a:sy n="126" d="100"/>
        </p:scale>
        <p:origin x="-39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F920F1-0919-4CDA-8508-DE3E8ACD0913}" type="datetimeFigureOut">
              <a:rPr lang="ko-KR" altLang="en-US" smtClean="0"/>
              <a:pPr/>
              <a:t>2015-11-15</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8FF56-2068-4787-9D05-BD5DF488915F}" type="slidenum">
              <a:rPr lang="ko-KR" altLang="en-US" smtClean="0"/>
              <a:pPr/>
              <a:t>‹#›</a:t>
            </a:fld>
            <a:endParaRPr lang="ko-KR" altLang="en-US"/>
          </a:p>
        </p:txBody>
      </p:sp>
    </p:spTree>
    <p:extLst>
      <p:ext uri="{BB962C8B-B14F-4D97-AF65-F5344CB8AC3E}">
        <p14:creationId xmlns:p14="http://schemas.microsoft.com/office/powerpoint/2010/main" xmlns="" val="1534967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BEC5E-CC5E-4938-90A8-9795B95261BE}" type="datetimeFigureOut">
              <a:rPr lang="ko-KR" altLang="en-US" smtClean="0"/>
              <a:pPr/>
              <a:t>2015-11-15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DB586-2A58-45DC-97DA-7E8C8A9B29F5}" type="slidenum">
              <a:rPr lang="ko-KR" altLang="en-US" smtClean="0"/>
              <a:pPr/>
              <a:t>‹#›</a:t>
            </a:fld>
            <a:endParaRPr lang="ko-KR" altLang="en-US"/>
          </a:p>
        </p:txBody>
      </p:sp>
    </p:spTree>
    <p:extLst>
      <p:ext uri="{BB962C8B-B14F-4D97-AF65-F5344CB8AC3E}">
        <p14:creationId xmlns:p14="http://schemas.microsoft.com/office/powerpoint/2010/main" xmlns="" val="34596795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F5DB586-2A58-45DC-97DA-7E8C8A9B29F5}" type="slidenum">
              <a:rPr lang="ko-KR" altLang="en-US" smtClean="0"/>
              <a:pPr/>
              <a:t>21</a:t>
            </a:fld>
            <a:endParaRPr lang="ko-KR" altLang="en-US"/>
          </a:p>
        </p:txBody>
      </p:sp>
    </p:spTree>
    <p:extLst>
      <p:ext uri="{BB962C8B-B14F-4D97-AF65-F5344CB8AC3E}">
        <p14:creationId xmlns:p14="http://schemas.microsoft.com/office/powerpoint/2010/main" xmlns="" val="372192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353931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354545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21112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4149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49543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169371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22652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424404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278668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103204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25B4970-E903-463F-A2AF-CE1294F5933A}" type="datetimeFigureOut">
              <a:rPr lang="ko-KR" altLang="en-US" smtClean="0"/>
              <a:pPr/>
              <a:t>2015-11-15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208594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5B4970-E903-463F-A2AF-CE1294F5933A}" type="datetimeFigureOut">
              <a:rPr lang="ko-KR" altLang="en-US" smtClean="0"/>
              <a:pPr/>
              <a:t>2015-11-15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E92AF-1122-4C29-BE32-F30437587CD1}" type="slidenum">
              <a:rPr lang="ko-KR" altLang="en-US" smtClean="0"/>
              <a:pPr/>
              <a:t>‹#›</a:t>
            </a:fld>
            <a:endParaRPr lang="ko-KR" altLang="en-US"/>
          </a:p>
        </p:txBody>
      </p:sp>
    </p:spTree>
    <p:extLst>
      <p:ext uri="{BB962C8B-B14F-4D97-AF65-F5344CB8AC3E}">
        <p14:creationId xmlns:p14="http://schemas.microsoft.com/office/powerpoint/2010/main" xmlns="" val="127874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ebi.ac.u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mailto:Jotunnheim@snu.ac.k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직사각형 5"/>
          <p:cNvSpPr/>
          <p:nvPr/>
        </p:nvSpPr>
        <p:spPr>
          <a:xfrm>
            <a:off x="0" y="5350055"/>
            <a:ext cx="12192000" cy="1238801"/>
          </a:xfrm>
          <a:prstGeom prst="rect">
            <a:avLst/>
          </a:prstGeom>
        </p:spPr>
        <p:txBody>
          <a:bodyPr wrap="square">
            <a:spAutoFit/>
          </a:bodyPr>
          <a:lstStyle/>
          <a:p>
            <a:pPr algn="ctr"/>
            <a:r>
              <a:rPr lang="en-US" altLang="ko-KR" sz="2800" b="1" dirty="0" smtClean="0">
                <a:solidFill>
                  <a:schemeClr val="bg1"/>
                </a:solidFill>
              </a:rPr>
              <a:t>Benjamin </a:t>
            </a:r>
            <a:r>
              <a:rPr lang="en-US" altLang="ko-KR" sz="2800" b="1" dirty="0" err="1" smtClean="0">
                <a:solidFill>
                  <a:schemeClr val="bg1"/>
                </a:solidFill>
              </a:rPr>
              <a:t>Hur</a:t>
            </a:r>
            <a:endParaRPr lang="en-US" altLang="ko-KR" sz="1050" dirty="0" smtClean="0">
              <a:solidFill>
                <a:schemeClr val="bg1"/>
              </a:solidFill>
            </a:endParaRPr>
          </a:p>
          <a:p>
            <a:pPr algn="ctr"/>
            <a:endParaRPr lang="en-US" altLang="ko-KR" sz="1050" dirty="0">
              <a:solidFill>
                <a:schemeClr val="bg1"/>
              </a:solidFill>
            </a:endParaRPr>
          </a:p>
          <a:p>
            <a:pPr algn="ctr"/>
            <a:r>
              <a:rPr lang="en-US" altLang="ko-KR" dirty="0" smtClean="0">
                <a:solidFill>
                  <a:schemeClr val="bg1"/>
                </a:solidFill>
              </a:rPr>
              <a:t>November 15</a:t>
            </a:r>
            <a:r>
              <a:rPr lang="en-US" altLang="ko-KR" baseline="30000" dirty="0" smtClean="0">
                <a:solidFill>
                  <a:schemeClr val="bg1"/>
                </a:solidFill>
              </a:rPr>
              <a:t>th</a:t>
            </a:r>
            <a:r>
              <a:rPr lang="en-US" altLang="ko-KR" dirty="0" smtClean="0">
                <a:solidFill>
                  <a:schemeClr val="bg1"/>
                </a:solidFill>
              </a:rPr>
              <a:t> 2015</a:t>
            </a:r>
            <a:endParaRPr lang="en-US" altLang="ko-KR" dirty="0">
              <a:solidFill>
                <a:schemeClr val="bg1"/>
              </a:solidFill>
            </a:endParaRPr>
          </a:p>
          <a:p>
            <a:pPr algn="ctr"/>
            <a:r>
              <a:rPr lang="en-US" altLang="ko-KR" dirty="0">
                <a:solidFill>
                  <a:schemeClr val="bg1"/>
                </a:solidFill>
              </a:rPr>
              <a:t>Bio &amp; Health Informatics Lab., Seoul National University</a:t>
            </a:r>
          </a:p>
        </p:txBody>
      </p:sp>
      <p:sp>
        <p:nvSpPr>
          <p:cNvPr id="2" name="TextBox 1"/>
          <p:cNvSpPr txBox="1"/>
          <p:nvPr/>
        </p:nvSpPr>
        <p:spPr>
          <a:xfrm>
            <a:off x="630519" y="2301977"/>
            <a:ext cx="10957858" cy="1077218"/>
          </a:xfrm>
          <a:prstGeom prst="rect">
            <a:avLst/>
          </a:prstGeom>
          <a:noFill/>
        </p:spPr>
        <p:txBody>
          <a:bodyPr wrap="square" rtlCol="0">
            <a:spAutoFit/>
          </a:bodyPr>
          <a:lstStyle/>
          <a:p>
            <a:pPr algn="ctr"/>
            <a:r>
              <a:rPr lang="en-US" altLang="ko-KR" sz="3200" b="1" dirty="0" smtClean="0">
                <a:solidFill>
                  <a:schemeClr val="bg1"/>
                </a:solidFill>
                <a:cs typeface="Helvetica Light"/>
              </a:rPr>
              <a:t>CN3D</a:t>
            </a:r>
          </a:p>
          <a:p>
            <a:pPr algn="ctr"/>
            <a:r>
              <a:rPr lang="en-US" altLang="ko-KR" sz="3200" b="1" dirty="0" smtClean="0">
                <a:solidFill>
                  <a:schemeClr val="bg1"/>
                </a:solidFill>
                <a:cs typeface="Helvetica Light"/>
              </a:rPr>
              <a:t>( Practice )</a:t>
            </a:r>
            <a:endParaRPr lang="ko-KR" altLang="en-US" sz="2800" b="1" dirty="0">
              <a:solidFill>
                <a:schemeClr val="bg1"/>
              </a:solidFill>
              <a:cs typeface="Helvetica Light"/>
            </a:endParaRPr>
          </a:p>
        </p:txBody>
      </p:sp>
      <p:cxnSp>
        <p:nvCxnSpPr>
          <p:cNvPr id="4" name="Straight Connector 3"/>
          <p:cNvCxnSpPr/>
          <p:nvPr/>
        </p:nvCxnSpPr>
        <p:spPr>
          <a:xfrm>
            <a:off x="612589" y="1957291"/>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30519" y="3633694"/>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713304" y="1398456"/>
            <a:ext cx="521418" cy="458840"/>
            <a:chOff x="600415" y="1398469"/>
            <a:chExt cx="521418" cy="458840"/>
          </a:xfrm>
        </p:grpSpPr>
        <p:sp>
          <p:nvSpPr>
            <p:cNvPr id="14" name="Rounded Rectangle 13"/>
            <p:cNvSpPr/>
            <p:nvPr/>
          </p:nvSpPr>
          <p:spPr>
            <a:xfrm>
              <a:off x="600415" y="1398469"/>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858649" y="1614369"/>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71529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8" y="160085"/>
              <a:ext cx="6592794" cy="707886"/>
            </a:xfrm>
            <a:prstGeom prst="rect">
              <a:avLst/>
            </a:prstGeom>
            <a:noFill/>
          </p:spPr>
          <p:txBody>
            <a:bodyPr wrap="square" rtlCol="0">
              <a:spAutoFit/>
            </a:bodyPr>
            <a:lstStyle/>
            <a:p>
              <a:r>
                <a:rPr lang="en-US" altLang="ko-KR" sz="4000" b="1" dirty="0" smtClean="0">
                  <a:solidFill>
                    <a:schemeClr val="bg1"/>
                  </a:solidFill>
                </a:rPr>
                <a:t>Cn3D</a:t>
              </a:r>
              <a:endParaRPr lang="ko-KR" altLang="en-US" sz="40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440130" y="1270610"/>
            <a:ext cx="11976818" cy="1938992"/>
          </a:xfrm>
          <a:prstGeom prst="rect">
            <a:avLst/>
          </a:prstGeom>
          <a:noFill/>
        </p:spPr>
        <p:txBody>
          <a:bodyPr wrap="square" rtlCol="0">
            <a:spAutoFit/>
          </a:bodyPr>
          <a:lstStyle/>
          <a:p>
            <a:r>
              <a:rPr lang="en-US" altLang="ko-KR" sz="2400" b="1" dirty="0" smtClean="0">
                <a:solidFill>
                  <a:schemeClr val="bg1"/>
                </a:solidFill>
              </a:rPr>
              <a:t>In this practice, we used PTEN structure, and unknown sequence as “PTEN”.</a:t>
            </a:r>
          </a:p>
          <a:p>
            <a:r>
              <a:rPr lang="en-US" altLang="ko-KR" sz="2400" b="1" dirty="0" smtClean="0">
                <a:solidFill>
                  <a:schemeClr val="bg1"/>
                </a:solidFill>
              </a:rPr>
              <a:t>So, the protein </a:t>
            </a:r>
            <a:r>
              <a:rPr lang="en-US" altLang="ko-KR" sz="2400" b="1" smtClean="0">
                <a:solidFill>
                  <a:schemeClr val="bg1"/>
                </a:solidFill>
              </a:rPr>
              <a:t>structure matched </a:t>
            </a:r>
            <a:r>
              <a:rPr lang="en-US" altLang="ko-KR" sz="2400" b="1" dirty="0" smtClean="0">
                <a:solidFill>
                  <a:schemeClr val="bg1"/>
                </a:solidFill>
              </a:rPr>
              <a:t>perfectly.</a:t>
            </a:r>
          </a:p>
          <a:p>
            <a:endParaRPr lang="en-US" altLang="ko-KR" sz="2400" b="1" dirty="0">
              <a:solidFill>
                <a:schemeClr val="bg1"/>
              </a:solidFill>
            </a:endParaRPr>
          </a:p>
          <a:p>
            <a:r>
              <a:rPr lang="en-US" altLang="ko-KR" sz="2400" b="1" dirty="0" smtClean="0">
                <a:solidFill>
                  <a:schemeClr val="bg1"/>
                </a:solidFill>
              </a:rPr>
              <a:t>If sequence are less similar. Unmatched region will colored as purple.</a:t>
            </a:r>
          </a:p>
          <a:p>
            <a:endParaRPr lang="ko-KR" altLang="en-US" sz="2400" b="1" dirty="0">
              <a:solidFill>
                <a:schemeClr val="bg1"/>
              </a:solidFill>
            </a:endParaRPr>
          </a:p>
        </p:txBody>
      </p:sp>
      <p:pic>
        <p:nvPicPr>
          <p:cNvPr id="2" name="그림 1"/>
          <p:cNvPicPr>
            <a:picLocks noChangeAspect="1"/>
          </p:cNvPicPr>
          <p:nvPr/>
        </p:nvPicPr>
        <p:blipFill>
          <a:blip r:embed="rId2"/>
          <a:stretch>
            <a:fillRect/>
          </a:stretch>
        </p:blipFill>
        <p:spPr>
          <a:xfrm>
            <a:off x="736463" y="2988733"/>
            <a:ext cx="4388697" cy="3397524"/>
          </a:xfrm>
          <a:prstGeom prst="rect">
            <a:avLst/>
          </a:prstGeom>
        </p:spPr>
      </p:pic>
      <p:pic>
        <p:nvPicPr>
          <p:cNvPr id="9" name="그림 8"/>
          <p:cNvPicPr>
            <a:picLocks noChangeAspect="1"/>
          </p:cNvPicPr>
          <p:nvPr/>
        </p:nvPicPr>
        <p:blipFill>
          <a:blip r:embed="rId3"/>
          <a:stretch>
            <a:fillRect/>
          </a:stretch>
        </p:blipFill>
        <p:spPr>
          <a:xfrm>
            <a:off x="6770535" y="3068927"/>
            <a:ext cx="4548428" cy="3317330"/>
          </a:xfrm>
          <a:prstGeom prst="rect">
            <a:avLst/>
          </a:prstGeom>
        </p:spPr>
      </p:pic>
      <p:sp>
        <p:nvSpPr>
          <p:cNvPr id="10" name="TextBox 9"/>
          <p:cNvSpPr txBox="1"/>
          <p:nvPr/>
        </p:nvSpPr>
        <p:spPr>
          <a:xfrm>
            <a:off x="813372" y="6386257"/>
            <a:ext cx="4234877" cy="369332"/>
          </a:xfrm>
          <a:prstGeom prst="rect">
            <a:avLst/>
          </a:prstGeom>
          <a:noFill/>
        </p:spPr>
        <p:txBody>
          <a:bodyPr wrap="none" rtlCol="0">
            <a:spAutoFit/>
          </a:bodyPr>
          <a:lstStyle/>
          <a:p>
            <a:r>
              <a:rPr lang="en-US" altLang="ko-KR" b="1" dirty="0" smtClean="0">
                <a:solidFill>
                  <a:schemeClr val="bg1"/>
                </a:solidFill>
              </a:rPr>
              <a:t>PTEN structure, with PTEN sequence</a:t>
            </a:r>
            <a:endParaRPr lang="ko-KR" altLang="en-US" b="1" dirty="0">
              <a:solidFill>
                <a:schemeClr val="bg1"/>
              </a:solidFill>
            </a:endParaRPr>
          </a:p>
        </p:txBody>
      </p:sp>
      <p:sp>
        <p:nvSpPr>
          <p:cNvPr id="13" name="TextBox 12"/>
          <p:cNvSpPr txBox="1"/>
          <p:nvPr/>
        </p:nvSpPr>
        <p:spPr>
          <a:xfrm>
            <a:off x="6927310" y="6386257"/>
            <a:ext cx="4056944" cy="369332"/>
          </a:xfrm>
          <a:prstGeom prst="rect">
            <a:avLst/>
          </a:prstGeom>
          <a:noFill/>
        </p:spPr>
        <p:txBody>
          <a:bodyPr wrap="none" rtlCol="0">
            <a:spAutoFit/>
          </a:bodyPr>
          <a:lstStyle/>
          <a:p>
            <a:r>
              <a:rPr lang="en-US" altLang="ko-KR" b="1" dirty="0" smtClean="0">
                <a:solidFill>
                  <a:schemeClr val="bg1"/>
                </a:solidFill>
              </a:rPr>
              <a:t>PTEN structure, </a:t>
            </a:r>
            <a:r>
              <a:rPr lang="en-US" altLang="ko-KR" b="1" smtClean="0">
                <a:solidFill>
                  <a:schemeClr val="bg1"/>
                </a:solidFill>
              </a:rPr>
              <a:t>with P53 </a:t>
            </a:r>
            <a:r>
              <a:rPr lang="en-US" altLang="ko-KR" b="1" dirty="0" smtClean="0">
                <a:solidFill>
                  <a:schemeClr val="bg1"/>
                </a:solidFill>
              </a:rPr>
              <a:t>sequence</a:t>
            </a:r>
            <a:endParaRPr lang="ko-KR" altLang="en-US" b="1" dirty="0">
              <a:solidFill>
                <a:schemeClr val="bg1"/>
              </a:solidFill>
            </a:endParaRPr>
          </a:p>
        </p:txBody>
      </p:sp>
    </p:spTree>
    <p:extLst>
      <p:ext uri="{BB962C8B-B14F-4D97-AF65-F5344CB8AC3E}">
        <p14:creationId xmlns:p14="http://schemas.microsoft.com/office/powerpoint/2010/main" xmlns="" val="2456332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9" name="그룹 8"/>
          <p:cNvGrpSpPr/>
          <p:nvPr/>
        </p:nvGrpSpPr>
        <p:grpSpPr>
          <a:xfrm>
            <a:off x="0" y="160085"/>
            <a:ext cx="12192000" cy="707886"/>
            <a:chOff x="0" y="160085"/>
            <a:chExt cx="12192000" cy="707886"/>
          </a:xfrm>
        </p:grpSpPr>
        <p:cxnSp>
          <p:nvCxnSpPr>
            <p:cNvPr id="4" name="직선 연결선 3"/>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007" y="160085"/>
              <a:ext cx="9587349" cy="707886"/>
            </a:xfrm>
            <a:prstGeom prst="rect">
              <a:avLst/>
            </a:prstGeom>
            <a:noFill/>
          </p:spPr>
          <p:txBody>
            <a:bodyPr wrap="square" rtlCol="0">
              <a:spAutoFit/>
            </a:bodyPr>
            <a:lstStyle/>
            <a:p>
              <a:r>
                <a:rPr lang="en-US" altLang="ko-KR" sz="4000" b="1" dirty="0" smtClean="0">
                  <a:solidFill>
                    <a:schemeClr val="bg1"/>
                  </a:solidFill>
                </a:rPr>
                <a:t>Cn3D </a:t>
              </a:r>
              <a:r>
                <a:rPr lang="en-US" altLang="ko-KR" sz="2800" b="1" dirty="0" smtClean="0">
                  <a:solidFill>
                    <a:schemeClr val="bg1"/>
                  </a:solidFill>
                </a:rPr>
                <a:t>( Finding enzyme catalytic site )</a:t>
              </a:r>
              <a:endParaRPr lang="ko-KR" altLang="en-US" sz="2800" b="1" dirty="0">
                <a:solidFill>
                  <a:schemeClr val="bg1"/>
                </a:solidFill>
              </a:endParaRPr>
            </a:p>
          </p:txBody>
        </p:sp>
        <p:sp>
          <p:nvSpPr>
            <p:cNvPr id="6"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50649" y="1352418"/>
            <a:ext cx="11976818" cy="5262979"/>
          </a:xfrm>
          <a:prstGeom prst="rect">
            <a:avLst/>
          </a:prstGeom>
          <a:noFill/>
        </p:spPr>
        <p:txBody>
          <a:bodyPr wrap="square" rtlCol="0">
            <a:spAutoFit/>
          </a:bodyPr>
          <a:lstStyle/>
          <a:p>
            <a:r>
              <a:rPr lang="en-US" altLang="ko-KR" sz="2400" b="1" dirty="0" smtClean="0">
                <a:solidFill>
                  <a:schemeClr val="bg1"/>
                </a:solidFill>
              </a:rPr>
              <a:t>Cn3D can be used for finding enzyme catalytic site.</a:t>
            </a:r>
          </a:p>
          <a:p>
            <a:pPr marL="457200" indent="-457200">
              <a:buFont typeface="+mj-lt"/>
              <a:buAutoNum type="arabicPeriod"/>
            </a:pPr>
            <a:endParaRPr lang="en-US" altLang="ko-KR" sz="2400" b="1" dirty="0" smtClean="0">
              <a:solidFill>
                <a:schemeClr val="bg1"/>
              </a:solidFill>
            </a:endParaRPr>
          </a:p>
          <a:p>
            <a:pPr marL="457200" indent="-457200">
              <a:buFont typeface="+mj-lt"/>
              <a:buAutoNum type="arabicPeriod"/>
            </a:pPr>
            <a:endParaRPr lang="en-US" altLang="ko-KR" sz="2400" b="1" dirty="0">
              <a:solidFill>
                <a:schemeClr val="bg1"/>
              </a:solidFill>
            </a:endParaRPr>
          </a:p>
          <a:p>
            <a:pPr marL="457200" indent="-457200">
              <a:buFont typeface="+mj-lt"/>
              <a:buAutoNum type="arabicPeriod"/>
            </a:pPr>
            <a:r>
              <a:rPr lang="en-US" altLang="ko-KR" sz="2400" b="1" dirty="0" smtClean="0">
                <a:solidFill>
                  <a:schemeClr val="bg1"/>
                </a:solidFill>
              </a:rPr>
              <a:t>From unknown enzyme sequence.</a:t>
            </a:r>
          </a:p>
          <a:p>
            <a:pPr lvl="1"/>
            <a:r>
              <a:rPr lang="en-US" altLang="ko-KR" b="1" dirty="0" smtClean="0">
                <a:solidFill>
                  <a:schemeClr val="bg1"/>
                </a:solidFill>
              </a:rPr>
              <a:t>( In this practice retrieve sequence of lysozyme from NCBI. )</a:t>
            </a:r>
          </a:p>
          <a:p>
            <a:pPr marL="457200" indent="-457200">
              <a:buFont typeface="+mj-lt"/>
              <a:buAutoNum type="arabicPeriod"/>
            </a:pPr>
            <a:endParaRPr lang="en-US" altLang="ko-KR" sz="2400" b="1" dirty="0" smtClean="0">
              <a:solidFill>
                <a:schemeClr val="bg1"/>
              </a:solidFill>
            </a:endParaRPr>
          </a:p>
          <a:p>
            <a:pPr marL="457200" indent="-457200">
              <a:buFont typeface="+mj-lt"/>
              <a:buAutoNum type="arabicPeriod"/>
            </a:pPr>
            <a:r>
              <a:rPr lang="en-US" altLang="ko-KR" sz="2400" b="1" dirty="0" smtClean="0">
                <a:solidFill>
                  <a:schemeClr val="bg1"/>
                </a:solidFill>
              </a:rPr>
              <a:t>BLAST the unknown enzyme sequence</a:t>
            </a:r>
          </a:p>
          <a:p>
            <a:pPr marL="457200" indent="-457200">
              <a:buFont typeface="+mj-lt"/>
              <a:buAutoNum type="arabicPeriod"/>
            </a:pPr>
            <a:endParaRPr lang="en-US" altLang="ko-KR" sz="2400" b="1" dirty="0">
              <a:solidFill>
                <a:schemeClr val="bg1"/>
              </a:solidFill>
            </a:endParaRPr>
          </a:p>
          <a:p>
            <a:pPr marL="457200" indent="-457200">
              <a:buFont typeface="+mj-lt"/>
              <a:buAutoNum type="arabicPeriod"/>
            </a:pPr>
            <a:r>
              <a:rPr lang="en-US" altLang="ko-KR" sz="2400" b="1" dirty="0" smtClean="0">
                <a:solidFill>
                  <a:schemeClr val="bg1"/>
                </a:solidFill>
              </a:rPr>
              <a:t>Retrieve the </a:t>
            </a:r>
            <a:r>
              <a:rPr lang="en-US" altLang="ko-KR" sz="2400" b="1" dirty="0" err="1" smtClean="0">
                <a:solidFill>
                  <a:schemeClr val="bg1"/>
                </a:solidFill>
              </a:rPr>
              <a:t>the</a:t>
            </a:r>
            <a:r>
              <a:rPr lang="en-US" altLang="ko-KR" sz="2400" b="1" dirty="0" smtClean="0">
                <a:solidFill>
                  <a:schemeClr val="bg1"/>
                </a:solidFill>
              </a:rPr>
              <a:t> most similar </a:t>
            </a:r>
            <a:r>
              <a:rPr lang="en-US" altLang="ko-KR" sz="2400" b="1" dirty="0">
                <a:solidFill>
                  <a:schemeClr val="bg1"/>
                </a:solidFill>
              </a:rPr>
              <a:t>protein structure </a:t>
            </a:r>
            <a:r>
              <a:rPr lang="en-US" altLang="ko-KR" sz="2400" b="1" dirty="0" smtClean="0">
                <a:solidFill>
                  <a:schemeClr val="bg1"/>
                </a:solidFill>
              </a:rPr>
              <a:t>from PDB</a:t>
            </a:r>
          </a:p>
          <a:p>
            <a:pPr marL="457200" lvl="2"/>
            <a:r>
              <a:rPr lang="en-US" altLang="ko-KR" b="1" dirty="0" smtClean="0">
                <a:solidFill>
                  <a:schemeClr val="bg1"/>
                </a:solidFill>
              </a:rPr>
              <a:t>( In </a:t>
            </a:r>
            <a:r>
              <a:rPr lang="en-US" altLang="ko-KR" b="1" dirty="0">
                <a:solidFill>
                  <a:schemeClr val="bg1"/>
                </a:solidFill>
              </a:rPr>
              <a:t>this practice 1lyz )</a:t>
            </a:r>
          </a:p>
          <a:p>
            <a:pPr marL="457200" indent="-457200">
              <a:buFont typeface="+mj-lt"/>
              <a:buAutoNum type="arabicPeriod"/>
            </a:pPr>
            <a:endParaRPr lang="en-US" altLang="ko-KR" sz="2400" b="1" dirty="0">
              <a:solidFill>
                <a:schemeClr val="bg1"/>
              </a:solidFill>
            </a:endParaRPr>
          </a:p>
          <a:p>
            <a:pPr marL="457200" indent="-457200">
              <a:buFont typeface="+mj-lt"/>
              <a:buAutoNum type="arabicPeriod"/>
            </a:pPr>
            <a:r>
              <a:rPr lang="en-US" altLang="ko-KR" sz="2400" b="1" dirty="0" smtClean="0">
                <a:solidFill>
                  <a:schemeClr val="bg1"/>
                </a:solidFill>
              </a:rPr>
              <a:t>Use Cn3D to align &amp; merge sequences to known protein structure</a:t>
            </a:r>
            <a:endParaRPr lang="en-US" altLang="ko-KR" b="1" dirty="0" smtClean="0">
              <a:solidFill>
                <a:schemeClr val="bg1"/>
              </a:solidFill>
            </a:endParaRPr>
          </a:p>
          <a:p>
            <a:pPr marL="457200" indent="-457200">
              <a:buFont typeface="+mj-lt"/>
              <a:buAutoNum type="arabicPeriod"/>
            </a:pPr>
            <a:endParaRPr lang="en-US" altLang="ko-KR" b="1" dirty="0">
              <a:solidFill>
                <a:schemeClr val="bg1"/>
              </a:solidFill>
            </a:endParaRPr>
          </a:p>
          <a:p>
            <a:pPr marL="457200" indent="-457200">
              <a:buFont typeface="+mj-lt"/>
              <a:buAutoNum type="arabicPeriod"/>
            </a:pPr>
            <a:r>
              <a:rPr lang="en-US" altLang="ko-KR" sz="2400" b="1" dirty="0" smtClean="0">
                <a:solidFill>
                  <a:schemeClr val="bg1"/>
                </a:solidFill>
              </a:rPr>
              <a:t>Mark known catalytic site from the merged results.</a:t>
            </a:r>
          </a:p>
          <a:p>
            <a:pPr lvl="1"/>
            <a:endParaRPr lang="en-US" altLang="ko-KR" b="1" dirty="0">
              <a:solidFill>
                <a:schemeClr val="bg1"/>
              </a:solidFill>
            </a:endParaRPr>
          </a:p>
        </p:txBody>
      </p:sp>
      <p:grpSp>
        <p:nvGrpSpPr>
          <p:cNvPr id="3" name="그룹 2"/>
          <p:cNvGrpSpPr/>
          <p:nvPr/>
        </p:nvGrpSpPr>
        <p:grpSpPr>
          <a:xfrm>
            <a:off x="3582005" y="3152911"/>
            <a:ext cx="4134487" cy="461665"/>
            <a:chOff x="3582005" y="2804886"/>
            <a:chExt cx="4134487" cy="461665"/>
          </a:xfrm>
        </p:grpSpPr>
        <p:cxnSp>
          <p:nvCxnSpPr>
            <p:cNvPr id="12" name="직선 연결선 11"/>
            <p:cNvCxnSpPr/>
            <p:nvPr/>
          </p:nvCxnSpPr>
          <p:spPr>
            <a:xfrm>
              <a:off x="3582005" y="2804886"/>
              <a:ext cx="24024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85405" y="2804886"/>
              <a:ext cx="2331087" cy="461665"/>
            </a:xfrm>
            <a:prstGeom prst="rect">
              <a:avLst/>
            </a:prstGeom>
            <a:noFill/>
          </p:spPr>
          <p:txBody>
            <a:bodyPr wrap="none" rtlCol="0">
              <a:spAutoFit/>
            </a:bodyPr>
            <a:lstStyle/>
            <a:p>
              <a:r>
                <a:rPr lang="en-US" altLang="ko-KR" sz="1200" dirty="0" smtClean="0">
                  <a:solidFill>
                    <a:schemeClr val="bg1"/>
                  </a:solidFill>
                </a:rPr>
                <a:t>Gallus </a:t>
              </a:r>
              <a:r>
                <a:rPr lang="en-US" altLang="ko-KR" sz="1200" dirty="0" err="1" smtClean="0">
                  <a:solidFill>
                    <a:schemeClr val="bg1"/>
                  </a:solidFill>
                </a:rPr>
                <a:t>gallus</a:t>
              </a:r>
              <a:r>
                <a:rPr lang="en-US" altLang="ko-KR" sz="1200" dirty="0" smtClean="0">
                  <a:solidFill>
                    <a:schemeClr val="bg1"/>
                  </a:solidFill>
                </a:rPr>
                <a:t> </a:t>
              </a:r>
              <a:r>
                <a:rPr lang="en-US" altLang="ko-KR" sz="1200" dirty="0">
                  <a:solidFill>
                    <a:schemeClr val="bg1"/>
                  </a:solidFill>
                </a:rPr>
                <a:t> </a:t>
              </a:r>
              <a:r>
                <a:rPr lang="en-US" altLang="ko-KR" sz="1200" dirty="0" smtClean="0">
                  <a:solidFill>
                    <a:schemeClr val="bg1"/>
                  </a:solidFill>
                </a:rPr>
                <a:t>(GI : </a:t>
              </a:r>
              <a:r>
                <a:rPr lang="en-US" altLang="ko-KR" sz="1200" dirty="0" smtClean="0">
                  <a:solidFill>
                    <a:schemeClr val="bg1"/>
                  </a:solidFill>
                  <a:latin typeface="arial" panose="020B0604020202020204" pitchFamily="34" charset="0"/>
                </a:rPr>
                <a:t>220899129)</a:t>
              </a:r>
              <a:endParaRPr lang="ko-KR" altLang="en-US" sz="1200" dirty="0">
                <a:solidFill>
                  <a:schemeClr val="bg1"/>
                </a:solidFill>
              </a:endParaRPr>
            </a:p>
            <a:p>
              <a:endParaRPr lang="ko-KR" altLang="en-US" sz="1200" dirty="0">
                <a:solidFill>
                  <a:schemeClr val="bg1"/>
                </a:solidFill>
              </a:endParaRPr>
            </a:p>
          </p:txBody>
        </p:sp>
      </p:grpSp>
    </p:spTree>
    <p:extLst>
      <p:ext uri="{BB962C8B-B14F-4D97-AF65-F5344CB8AC3E}">
        <p14:creationId xmlns:p14="http://schemas.microsoft.com/office/powerpoint/2010/main" xmlns="" val="65700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4" name="그룹 3"/>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8007" y="160085"/>
              <a:ext cx="9587349" cy="707886"/>
            </a:xfrm>
            <a:prstGeom prst="rect">
              <a:avLst/>
            </a:prstGeom>
            <a:noFill/>
          </p:spPr>
          <p:txBody>
            <a:bodyPr wrap="square" rtlCol="0">
              <a:spAutoFit/>
            </a:bodyPr>
            <a:lstStyle/>
            <a:p>
              <a:r>
                <a:rPr lang="en-US" altLang="ko-KR" sz="4000" b="1" dirty="0" smtClean="0">
                  <a:solidFill>
                    <a:schemeClr val="bg1"/>
                  </a:solidFill>
                </a:rPr>
                <a:t>Cn3D </a:t>
              </a:r>
              <a:r>
                <a:rPr lang="en-US" altLang="ko-KR" sz="2800" b="1" dirty="0" smtClean="0">
                  <a:solidFill>
                    <a:schemeClr val="bg1"/>
                  </a:solidFill>
                </a:rPr>
                <a:t>( Finding enzyme catalytic site )</a:t>
              </a:r>
              <a:endParaRPr lang="ko-KR" altLang="en-US" sz="2800" b="1" dirty="0">
                <a:solidFill>
                  <a:schemeClr val="bg1"/>
                </a:solidFill>
              </a:endParaRPr>
            </a:p>
          </p:txBody>
        </p:sp>
        <p:sp>
          <p:nvSpPr>
            <p:cNvPr id="7"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613833" y="1179256"/>
            <a:ext cx="11273367" cy="830997"/>
          </a:xfrm>
          <a:prstGeom prst="rect">
            <a:avLst/>
          </a:prstGeom>
          <a:noFill/>
        </p:spPr>
        <p:txBody>
          <a:bodyPr wrap="square" rtlCol="0">
            <a:spAutoFit/>
          </a:bodyPr>
          <a:lstStyle/>
          <a:p>
            <a:r>
              <a:rPr lang="en-US" altLang="ko-KR" sz="2400" b="1" dirty="0" smtClean="0">
                <a:solidFill>
                  <a:schemeClr val="bg1"/>
                </a:solidFill>
              </a:rPr>
              <a:t>Q : How do I find enzyme’s catalytic site? </a:t>
            </a:r>
          </a:p>
          <a:p>
            <a:r>
              <a:rPr lang="en-US" altLang="ko-KR" sz="2400" b="1" dirty="0" smtClean="0">
                <a:solidFill>
                  <a:schemeClr val="bg1"/>
                </a:solidFill>
              </a:rPr>
              <a:t>A : Use Catalytic Site Atlas ! ( </a:t>
            </a:r>
            <a:r>
              <a:rPr lang="en-US" altLang="ko-KR" sz="2400" b="1" dirty="0" smtClean="0">
                <a:solidFill>
                  <a:schemeClr val="bg1"/>
                </a:solidFill>
                <a:hlinkClick r:id="rId2"/>
              </a:rPr>
              <a:t>http</a:t>
            </a:r>
            <a:r>
              <a:rPr lang="en-US" altLang="ko-KR" sz="2400" b="1" dirty="0">
                <a:solidFill>
                  <a:schemeClr val="bg1"/>
                </a:solidFill>
                <a:hlinkClick r:id="rId2"/>
              </a:rPr>
              <a:t>://www.ebi.ac.uk</a:t>
            </a:r>
            <a:r>
              <a:rPr lang="en-US" altLang="ko-KR" sz="2400" b="1" dirty="0" smtClean="0">
                <a:solidFill>
                  <a:schemeClr val="bg1"/>
                </a:solidFill>
                <a:hlinkClick r:id="rId2"/>
              </a:rPr>
              <a:t>/</a:t>
            </a:r>
            <a:r>
              <a:rPr lang="en-US" altLang="ko-KR" sz="2400" b="1" dirty="0" smtClean="0">
                <a:solidFill>
                  <a:schemeClr val="bg1"/>
                </a:solidFill>
              </a:rPr>
              <a:t> )</a:t>
            </a:r>
            <a:endParaRPr lang="ko-KR" altLang="en-US" sz="2400" b="1" dirty="0">
              <a:solidFill>
                <a:schemeClr val="bg1"/>
              </a:solidFill>
            </a:endParaRPr>
          </a:p>
        </p:txBody>
      </p:sp>
      <p:pic>
        <p:nvPicPr>
          <p:cNvPr id="10" name="그림 9"/>
          <p:cNvPicPr>
            <a:picLocks noChangeAspect="1"/>
          </p:cNvPicPr>
          <p:nvPr/>
        </p:nvPicPr>
        <p:blipFill>
          <a:blip r:embed="rId3"/>
          <a:stretch>
            <a:fillRect/>
          </a:stretch>
        </p:blipFill>
        <p:spPr>
          <a:xfrm>
            <a:off x="1337734" y="2321538"/>
            <a:ext cx="9849908" cy="4160613"/>
          </a:xfrm>
          <a:prstGeom prst="rect">
            <a:avLst/>
          </a:prstGeom>
        </p:spPr>
      </p:pic>
    </p:spTree>
    <p:extLst>
      <p:ext uri="{BB962C8B-B14F-4D97-AF65-F5344CB8AC3E}">
        <p14:creationId xmlns:p14="http://schemas.microsoft.com/office/powerpoint/2010/main" xmlns="" val="3905990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847850" y="1143000"/>
            <a:ext cx="8496300" cy="4572000"/>
          </a:xfrm>
          <a:prstGeom prst="rect">
            <a:avLst/>
          </a:prstGeom>
        </p:spPr>
      </p:pic>
      <p:sp>
        <p:nvSpPr>
          <p:cNvPr id="5" name="직사각형 4"/>
          <p:cNvSpPr/>
          <p:nvPr/>
        </p:nvSpPr>
        <p:spPr>
          <a:xfrm>
            <a:off x="3454400" y="2980267"/>
            <a:ext cx="4504267" cy="254000"/>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8026399" y="2922601"/>
            <a:ext cx="4000647" cy="369332"/>
          </a:xfrm>
          <a:prstGeom prst="rect">
            <a:avLst/>
          </a:prstGeom>
          <a:noFill/>
        </p:spPr>
        <p:txBody>
          <a:bodyPr wrap="none" rtlCol="0">
            <a:spAutoFit/>
          </a:bodyPr>
          <a:lstStyle/>
          <a:p>
            <a:r>
              <a:rPr lang="en-US" altLang="ko-KR" b="1" dirty="0" smtClean="0">
                <a:solidFill>
                  <a:srgbClr val="C00000"/>
                </a:solidFill>
              </a:rPr>
              <a:t>Type the enzyme PDB structure ID</a:t>
            </a:r>
            <a:endParaRPr lang="ko-KR" altLang="en-US" b="1" dirty="0">
              <a:solidFill>
                <a:srgbClr val="C00000"/>
              </a:solidFill>
            </a:endParaRPr>
          </a:p>
        </p:txBody>
      </p:sp>
    </p:spTree>
    <p:extLst>
      <p:ext uri="{BB962C8B-B14F-4D97-AF65-F5344CB8AC3E}">
        <p14:creationId xmlns:p14="http://schemas.microsoft.com/office/powerpoint/2010/main" xmlns="" val="3148648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37066" y="727604"/>
            <a:ext cx="5029200" cy="5457825"/>
          </a:xfrm>
          <a:prstGeom prst="rect">
            <a:avLst/>
          </a:prstGeom>
        </p:spPr>
      </p:pic>
      <p:pic>
        <p:nvPicPr>
          <p:cNvPr id="5" name="그림 4"/>
          <p:cNvPicPr>
            <a:picLocks noChangeAspect="1"/>
          </p:cNvPicPr>
          <p:nvPr/>
        </p:nvPicPr>
        <p:blipFill>
          <a:blip r:embed="rId3"/>
          <a:stretch>
            <a:fillRect/>
          </a:stretch>
        </p:blipFill>
        <p:spPr>
          <a:xfrm>
            <a:off x="5401733" y="727604"/>
            <a:ext cx="6790267" cy="5438775"/>
          </a:xfrm>
          <a:prstGeom prst="rect">
            <a:avLst/>
          </a:prstGeom>
        </p:spPr>
      </p:pic>
      <p:sp>
        <p:nvSpPr>
          <p:cNvPr id="6" name="직사각형 5"/>
          <p:cNvSpPr/>
          <p:nvPr/>
        </p:nvSpPr>
        <p:spPr>
          <a:xfrm>
            <a:off x="1422402" y="3039533"/>
            <a:ext cx="2480732" cy="1845735"/>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5477935" y="4320644"/>
            <a:ext cx="4825997" cy="1845735"/>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5477935" y="5797047"/>
            <a:ext cx="4846327" cy="369332"/>
          </a:xfrm>
          <a:prstGeom prst="rect">
            <a:avLst/>
          </a:prstGeom>
          <a:noFill/>
        </p:spPr>
        <p:txBody>
          <a:bodyPr wrap="none" rtlCol="0">
            <a:spAutoFit/>
          </a:bodyPr>
          <a:lstStyle/>
          <a:p>
            <a:r>
              <a:rPr lang="en-US" altLang="ko-KR" dirty="0" smtClean="0">
                <a:solidFill>
                  <a:srgbClr val="C00000"/>
                </a:solidFill>
              </a:rPr>
              <a:t>Red colors are the position of Catalytic Sites</a:t>
            </a:r>
            <a:endParaRPr lang="ko-KR" altLang="en-US" dirty="0">
              <a:solidFill>
                <a:srgbClr val="C00000"/>
              </a:solidFill>
            </a:endParaRPr>
          </a:p>
        </p:txBody>
      </p:sp>
      <p:sp>
        <p:nvSpPr>
          <p:cNvPr id="9" name="TextBox 8"/>
          <p:cNvSpPr txBox="1"/>
          <p:nvPr/>
        </p:nvSpPr>
        <p:spPr>
          <a:xfrm>
            <a:off x="922868" y="2561735"/>
            <a:ext cx="4195700" cy="369332"/>
          </a:xfrm>
          <a:prstGeom prst="rect">
            <a:avLst/>
          </a:prstGeom>
          <a:noFill/>
        </p:spPr>
        <p:txBody>
          <a:bodyPr wrap="none" rtlCol="0">
            <a:spAutoFit/>
          </a:bodyPr>
          <a:lstStyle/>
          <a:p>
            <a:r>
              <a:rPr lang="en-US" altLang="ko-KR" dirty="0" smtClean="0">
                <a:solidFill>
                  <a:srgbClr val="C00000"/>
                </a:solidFill>
              </a:rPr>
              <a:t>Catalytic Sites position in 3D structure</a:t>
            </a:r>
            <a:endParaRPr lang="ko-KR" altLang="en-US" dirty="0">
              <a:solidFill>
                <a:srgbClr val="C00000"/>
              </a:solidFill>
            </a:endParaRPr>
          </a:p>
        </p:txBody>
      </p:sp>
    </p:spTree>
    <p:extLst>
      <p:ext uri="{BB962C8B-B14F-4D97-AF65-F5344CB8AC3E}">
        <p14:creationId xmlns:p14="http://schemas.microsoft.com/office/powerpoint/2010/main" xmlns="" val="2145903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4" name="그룹 3"/>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8008" y="160085"/>
              <a:ext cx="11140976" cy="707886"/>
            </a:xfrm>
            <a:prstGeom prst="rect">
              <a:avLst/>
            </a:prstGeom>
            <a:noFill/>
          </p:spPr>
          <p:txBody>
            <a:bodyPr wrap="square" rtlCol="0">
              <a:spAutoFit/>
            </a:bodyPr>
            <a:lstStyle/>
            <a:p>
              <a:r>
                <a:rPr lang="en-US" altLang="ko-KR" sz="4000" b="1" dirty="0" smtClean="0">
                  <a:solidFill>
                    <a:schemeClr val="bg1"/>
                  </a:solidFill>
                </a:rPr>
                <a:t>Cn3D </a:t>
              </a:r>
              <a:r>
                <a:rPr lang="en-US" altLang="ko-KR" sz="2800" b="1" dirty="0" smtClean="0">
                  <a:solidFill>
                    <a:schemeClr val="bg1"/>
                  </a:solidFill>
                </a:rPr>
                <a:t>( Marking catalytic sites in Cn3D )</a:t>
              </a:r>
              <a:endParaRPr lang="ko-KR" altLang="en-US" sz="2800" b="1" dirty="0">
                <a:solidFill>
                  <a:schemeClr val="bg1"/>
                </a:solidFill>
              </a:endParaRPr>
            </a:p>
          </p:txBody>
        </p:sp>
        <p:sp>
          <p:nvSpPr>
            <p:cNvPr id="7"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그림 9"/>
          <p:cNvPicPr>
            <a:picLocks noChangeAspect="1"/>
          </p:cNvPicPr>
          <p:nvPr/>
        </p:nvPicPr>
        <p:blipFill>
          <a:blip r:embed="rId2"/>
          <a:stretch>
            <a:fillRect/>
          </a:stretch>
        </p:blipFill>
        <p:spPr>
          <a:xfrm>
            <a:off x="6340669" y="3601767"/>
            <a:ext cx="4402548" cy="3122839"/>
          </a:xfrm>
          <a:prstGeom prst="rect">
            <a:avLst/>
          </a:prstGeom>
        </p:spPr>
      </p:pic>
      <p:pic>
        <p:nvPicPr>
          <p:cNvPr id="11" name="그림 10"/>
          <p:cNvPicPr>
            <a:picLocks noChangeAspect="1"/>
          </p:cNvPicPr>
          <p:nvPr/>
        </p:nvPicPr>
        <p:blipFill>
          <a:blip r:embed="rId3"/>
          <a:stretch>
            <a:fillRect/>
          </a:stretch>
        </p:blipFill>
        <p:spPr>
          <a:xfrm>
            <a:off x="1577219" y="3601767"/>
            <a:ext cx="4391219" cy="3122839"/>
          </a:xfrm>
          <a:prstGeom prst="rect">
            <a:avLst/>
          </a:prstGeom>
        </p:spPr>
      </p:pic>
      <p:pic>
        <p:nvPicPr>
          <p:cNvPr id="12" name="그림 11"/>
          <p:cNvPicPr>
            <a:picLocks noChangeAspect="1"/>
          </p:cNvPicPr>
          <p:nvPr/>
        </p:nvPicPr>
        <p:blipFill>
          <a:blip r:embed="rId4"/>
          <a:stretch>
            <a:fillRect/>
          </a:stretch>
        </p:blipFill>
        <p:spPr>
          <a:xfrm>
            <a:off x="901549" y="914653"/>
            <a:ext cx="6309253" cy="2347219"/>
          </a:xfrm>
          <a:prstGeom prst="rect">
            <a:avLst/>
          </a:prstGeom>
        </p:spPr>
      </p:pic>
      <p:sp>
        <p:nvSpPr>
          <p:cNvPr id="13" name="TextBox 12"/>
          <p:cNvSpPr txBox="1"/>
          <p:nvPr/>
        </p:nvSpPr>
        <p:spPr>
          <a:xfrm>
            <a:off x="7589060" y="1765096"/>
            <a:ext cx="4169924" cy="923330"/>
          </a:xfrm>
          <a:prstGeom prst="rect">
            <a:avLst/>
          </a:prstGeom>
          <a:noFill/>
        </p:spPr>
        <p:txBody>
          <a:bodyPr wrap="none" rtlCol="0">
            <a:spAutoFit/>
          </a:bodyPr>
          <a:lstStyle/>
          <a:p>
            <a:r>
              <a:rPr lang="en-US" altLang="ko-KR" b="1" dirty="0" smtClean="0">
                <a:solidFill>
                  <a:schemeClr val="bg1"/>
                </a:solidFill>
              </a:rPr>
              <a:t>Position 53 &amp; 70 are catalytic sites. </a:t>
            </a:r>
          </a:p>
          <a:p>
            <a:endParaRPr lang="en-US" altLang="ko-KR" b="1" dirty="0">
              <a:solidFill>
                <a:schemeClr val="bg1"/>
              </a:solidFill>
            </a:endParaRPr>
          </a:p>
          <a:p>
            <a:r>
              <a:rPr lang="en-US" altLang="ko-KR" b="1" dirty="0" smtClean="0">
                <a:solidFill>
                  <a:srgbClr val="70AD47"/>
                </a:solidFill>
              </a:rPr>
              <a:t>Mark them at here!</a:t>
            </a:r>
            <a:endParaRPr lang="ko-KR" altLang="en-US" b="1" dirty="0">
              <a:solidFill>
                <a:srgbClr val="70AD47"/>
              </a:solidFill>
            </a:endParaRPr>
          </a:p>
        </p:txBody>
      </p:sp>
      <p:sp>
        <p:nvSpPr>
          <p:cNvPr id="14" name="아래쪽 화살표 13"/>
          <p:cNvSpPr/>
          <p:nvPr/>
        </p:nvSpPr>
        <p:spPr>
          <a:xfrm rot="1307038">
            <a:off x="6856445" y="2732405"/>
            <a:ext cx="550334" cy="3236594"/>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439334" y="5782734"/>
            <a:ext cx="9499600" cy="609600"/>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4056175" y="6062133"/>
            <a:ext cx="279399" cy="330200"/>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9674022" y="6062133"/>
            <a:ext cx="279399" cy="330200"/>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922547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618008" y="160085"/>
            <a:ext cx="8830792" cy="707886"/>
          </a:xfrm>
          <a:prstGeom prst="rect">
            <a:avLst/>
          </a:prstGeom>
          <a:noFill/>
        </p:spPr>
        <p:txBody>
          <a:bodyPr wrap="square" rtlCol="0">
            <a:spAutoFit/>
          </a:bodyPr>
          <a:lstStyle/>
          <a:p>
            <a:r>
              <a:rPr lang="en-US" altLang="ko-KR" sz="4000" b="1" dirty="0" smtClean="0">
                <a:solidFill>
                  <a:schemeClr val="bg1"/>
                </a:solidFill>
              </a:rPr>
              <a:t>Cn3D </a:t>
            </a:r>
            <a:r>
              <a:rPr lang="en-US" altLang="ko-KR" sz="2800" b="1" dirty="0" smtClean="0">
                <a:solidFill>
                  <a:schemeClr val="bg1"/>
                </a:solidFill>
              </a:rPr>
              <a:t>( Details for marking catalytic sites )</a:t>
            </a:r>
            <a:endParaRPr lang="ko-KR" altLang="en-US" sz="2800" b="1" dirty="0">
              <a:solidFill>
                <a:schemeClr val="bg1"/>
              </a:solidFill>
            </a:endParaRPr>
          </a:p>
        </p:txBody>
      </p:sp>
      <p:grpSp>
        <p:nvGrpSpPr>
          <p:cNvPr id="5" name="그룹 4"/>
          <p:cNvGrpSpPr/>
          <p:nvPr/>
        </p:nvGrpSpPr>
        <p:grpSpPr>
          <a:xfrm>
            <a:off x="0" y="255470"/>
            <a:ext cx="12192000" cy="502289"/>
            <a:chOff x="0" y="255470"/>
            <a:chExt cx="12192000" cy="502289"/>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그림 9"/>
          <p:cNvPicPr>
            <a:picLocks noChangeAspect="1"/>
          </p:cNvPicPr>
          <p:nvPr/>
        </p:nvPicPr>
        <p:blipFill>
          <a:blip r:embed="rId2" cstate="print"/>
          <a:stretch>
            <a:fillRect/>
          </a:stretch>
        </p:blipFill>
        <p:spPr>
          <a:xfrm>
            <a:off x="1341540" y="908405"/>
            <a:ext cx="2917195" cy="2074579"/>
          </a:xfrm>
          <a:prstGeom prst="rect">
            <a:avLst/>
          </a:prstGeom>
        </p:spPr>
      </p:pic>
      <p:sp>
        <p:nvSpPr>
          <p:cNvPr id="12" name="TextBox 11"/>
          <p:cNvSpPr txBox="1"/>
          <p:nvPr/>
        </p:nvSpPr>
        <p:spPr>
          <a:xfrm>
            <a:off x="1733265" y="3278458"/>
            <a:ext cx="9327490" cy="369332"/>
          </a:xfrm>
          <a:prstGeom prst="rect">
            <a:avLst/>
          </a:prstGeom>
          <a:noFill/>
        </p:spPr>
        <p:txBody>
          <a:bodyPr wrap="none" rtlCol="0">
            <a:spAutoFit/>
          </a:bodyPr>
          <a:lstStyle/>
          <a:p>
            <a:r>
              <a:rPr lang="en-US" altLang="ko-KR" b="1" dirty="0" smtClean="0">
                <a:solidFill>
                  <a:schemeClr val="bg1"/>
                </a:solidFill>
              </a:rPr>
              <a:t>From Sequence alignment viewer : Mouse Mode -&gt; select columns -&gt; mouse click</a:t>
            </a:r>
          </a:p>
        </p:txBody>
      </p:sp>
      <p:grpSp>
        <p:nvGrpSpPr>
          <p:cNvPr id="19" name="그룹 18"/>
          <p:cNvGrpSpPr/>
          <p:nvPr/>
        </p:nvGrpSpPr>
        <p:grpSpPr>
          <a:xfrm>
            <a:off x="1426206" y="3899166"/>
            <a:ext cx="9496425" cy="1885950"/>
            <a:chOff x="1341540" y="3684133"/>
            <a:chExt cx="9496425" cy="1885950"/>
          </a:xfrm>
        </p:grpSpPr>
        <p:pic>
          <p:nvPicPr>
            <p:cNvPr id="11" name="그림 10"/>
            <p:cNvPicPr>
              <a:picLocks noChangeAspect="1"/>
            </p:cNvPicPr>
            <p:nvPr/>
          </p:nvPicPr>
          <p:blipFill>
            <a:blip r:embed="rId3"/>
            <a:stretch>
              <a:fillRect/>
            </a:stretch>
          </p:blipFill>
          <p:spPr>
            <a:xfrm>
              <a:off x="1341540" y="3684133"/>
              <a:ext cx="9496425" cy="1885950"/>
            </a:xfrm>
            <a:prstGeom prst="rect">
              <a:avLst/>
            </a:prstGeom>
          </p:spPr>
        </p:pic>
        <p:sp>
          <p:nvSpPr>
            <p:cNvPr id="13" name="직사각형 12"/>
            <p:cNvSpPr/>
            <p:nvPr/>
          </p:nvSpPr>
          <p:spPr>
            <a:xfrm>
              <a:off x="6951134" y="4072466"/>
              <a:ext cx="296333" cy="618067"/>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6108671" y="4711775"/>
              <a:ext cx="4292842" cy="646331"/>
            </a:xfrm>
            <a:prstGeom prst="rect">
              <a:avLst/>
            </a:prstGeom>
            <a:noFill/>
          </p:spPr>
          <p:txBody>
            <a:bodyPr wrap="none" rtlCol="0">
              <a:spAutoFit/>
            </a:bodyPr>
            <a:lstStyle/>
            <a:p>
              <a:r>
                <a:rPr lang="en-US" altLang="ko-KR" b="1" dirty="0" smtClean="0"/>
                <a:t>53th Position of 1LYZ_A</a:t>
              </a:r>
            </a:p>
            <a:p>
              <a:r>
                <a:rPr lang="en-US" altLang="ko-KR" b="1" dirty="0" smtClean="0"/>
                <a:t>68th Position of Unknown Sequence </a:t>
              </a:r>
              <a:endParaRPr lang="ko-KR" altLang="en-US" b="1" dirty="0"/>
            </a:p>
          </p:txBody>
        </p:sp>
      </p:grpSp>
      <p:sp>
        <p:nvSpPr>
          <p:cNvPr id="15" name="직사각형 14"/>
          <p:cNvSpPr/>
          <p:nvPr/>
        </p:nvSpPr>
        <p:spPr>
          <a:xfrm>
            <a:off x="2184491" y="5948066"/>
            <a:ext cx="11260575" cy="646331"/>
          </a:xfrm>
          <a:prstGeom prst="rect">
            <a:avLst/>
          </a:prstGeom>
        </p:spPr>
        <p:txBody>
          <a:bodyPr wrap="square">
            <a:spAutoFit/>
          </a:bodyPr>
          <a:lstStyle/>
          <a:p>
            <a:r>
              <a:rPr lang="en-US" altLang="ko-KR" dirty="0">
                <a:solidFill>
                  <a:schemeClr val="bg1"/>
                </a:solidFill>
              </a:rPr>
              <a:t>Note : Must click the PDB structure sequence’s Position. </a:t>
            </a:r>
          </a:p>
          <a:p>
            <a:r>
              <a:rPr lang="en-US" altLang="ko-KR" dirty="0">
                <a:solidFill>
                  <a:schemeClr val="bg1"/>
                </a:solidFill>
              </a:rPr>
              <a:t>Because the Catalytic Site Atlas gave us the position of the PDB structure</a:t>
            </a:r>
            <a:endParaRPr lang="ko-KR" altLang="en-US" dirty="0">
              <a:solidFill>
                <a:schemeClr val="bg1"/>
              </a:solidFill>
            </a:endParaRPr>
          </a:p>
        </p:txBody>
      </p:sp>
      <p:pic>
        <p:nvPicPr>
          <p:cNvPr id="16" name="그림 15"/>
          <p:cNvPicPr>
            <a:picLocks noChangeAspect="1"/>
          </p:cNvPicPr>
          <p:nvPr/>
        </p:nvPicPr>
        <p:blipFill>
          <a:blip r:embed="rId4"/>
          <a:stretch>
            <a:fillRect/>
          </a:stretch>
        </p:blipFill>
        <p:spPr>
          <a:xfrm>
            <a:off x="5287914" y="909884"/>
            <a:ext cx="5550051" cy="2064775"/>
          </a:xfrm>
          <a:prstGeom prst="rect">
            <a:avLst/>
          </a:prstGeom>
        </p:spPr>
      </p:pic>
      <p:sp>
        <p:nvSpPr>
          <p:cNvPr id="17" name="TextBox 16"/>
          <p:cNvSpPr txBox="1"/>
          <p:nvPr/>
        </p:nvSpPr>
        <p:spPr>
          <a:xfrm>
            <a:off x="7411799" y="1384454"/>
            <a:ext cx="678391" cy="369332"/>
          </a:xfrm>
          <a:prstGeom prst="rect">
            <a:avLst/>
          </a:prstGeom>
          <a:noFill/>
        </p:spPr>
        <p:txBody>
          <a:bodyPr wrap="none" rtlCol="0">
            <a:spAutoFit/>
          </a:bodyPr>
          <a:lstStyle/>
          <a:p>
            <a:r>
              <a:rPr lang="en-US" altLang="ko-KR" b="1" dirty="0" smtClean="0">
                <a:solidFill>
                  <a:srgbClr val="C00000"/>
                </a:solidFill>
              </a:rPr>
              <a:t>53th</a:t>
            </a:r>
            <a:endParaRPr lang="ko-KR" altLang="en-US" b="1" dirty="0">
              <a:solidFill>
                <a:srgbClr val="C00000"/>
              </a:solidFill>
            </a:endParaRPr>
          </a:p>
        </p:txBody>
      </p:sp>
      <p:sp>
        <p:nvSpPr>
          <p:cNvPr id="18" name="TextBox 17"/>
          <p:cNvSpPr txBox="1"/>
          <p:nvPr/>
        </p:nvSpPr>
        <p:spPr>
          <a:xfrm>
            <a:off x="9109604" y="1354342"/>
            <a:ext cx="678391" cy="369332"/>
          </a:xfrm>
          <a:prstGeom prst="rect">
            <a:avLst/>
          </a:prstGeom>
          <a:noFill/>
        </p:spPr>
        <p:txBody>
          <a:bodyPr wrap="none" rtlCol="0">
            <a:spAutoFit/>
          </a:bodyPr>
          <a:lstStyle/>
          <a:p>
            <a:r>
              <a:rPr lang="en-US" altLang="ko-KR" b="1" dirty="0" smtClean="0">
                <a:solidFill>
                  <a:srgbClr val="C00000"/>
                </a:solidFill>
              </a:rPr>
              <a:t>70th</a:t>
            </a:r>
            <a:endParaRPr lang="ko-KR" altLang="en-US" b="1" dirty="0">
              <a:solidFill>
                <a:srgbClr val="C00000"/>
              </a:solidFill>
            </a:endParaRPr>
          </a:p>
        </p:txBody>
      </p:sp>
    </p:spTree>
    <p:extLst>
      <p:ext uri="{BB962C8B-B14F-4D97-AF65-F5344CB8AC3E}">
        <p14:creationId xmlns:p14="http://schemas.microsoft.com/office/powerpoint/2010/main" xmlns="" val="72428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618008" y="160085"/>
            <a:ext cx="8830792" cy="707886"/>
          </a:xfrm>
          <a:prstGeom prst="rect">
            <a:avLst/>
          </a:prstGeom>
          <a:noFill/>
        </p:spPr>
        <p:txBody>
          <a:bodyPr wrap="square" rtlCol="0">
            <a:spAutoFit/>
          </a:bodyPr>
          <a:lstStyle/>
          <a:p>
            <a:r>
              <a:rPr lang="en-US" altLang="ko-KR" sz="4000" b="1" dirty="0" smtClean="0">
                <a:solidFill>
                  <a:schemeClr val="bg1"/>
                </a:solidFill>
              </a:rPr>
              <a:t>Cn3D </a:t>
            </a:r>
            <a:r>
              <a:rPr lang="en-US" altLang="ko-KR" sz="2800" b="1" dirty="0" smtClean="0">
                <a:solidFill>
                  <a:schemeClr val="bg1"/>
                </a:solidFill>
              </a:rPr>
              <a:t>( Details for marking catalytic sites )</a:t>
            </a:r>
            <a:endParaRPr lang="ko-KR" altLang="en-US" sz="2800" b="1" dirty="0">
              <a:solidFill>
                <a:schemeClr val="bg1"/>
              </a:solidFill>
            </a:endParaRPr>
          </a:p>
        </p:txBody>
      </p:sp>
      <p:grpSp>
        <p:nvGrpSpPr>
          <p:cNvPr id="5" name="그룹 4"/>
          <p:cNvGrpSpPr/>
          <p:nvPr/>
        </p:nvGrpSpPr>
        <p:grpSpPr>
          <a:xfrm>
            <a:off x="0" y="255470"/>
            <a:ext cx="12192000" cy="502289"/>
            <a:chOff x="0" y="255470"/>
            <a:chExt cx="12192000" cy="502289"/>
          </a:xfrm>
        </p:grpSpPr>
        <p:cxnSp>
          <p:nvCxnSpPr>
            <p:cNvPr id="6" name="직선 연결선 5"/>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그림 1"/>
          <p:cNvPicPr>
            <a:picLocks noChangeAspect="1"/>
          </p:cNvPicPr>
          <p:nvPr/>
        </p:nvPicPr>
        <p:blipFill>
          <a:blip r:embed="rId2"/>
          <a:stretch>
            <a:fillRect/>
          </a:stretch>
        </p:blipFill>
        <p:spPr>
          <a:xfrm>
            <a:off x="1453092" y="1189393"/>
            <a:ext cx="4171950" cy="5095875"/>
          </a:xfrm>
          <a:prstGeom prst="rect">
            <a:avLst/>
          </a:prstGeom>
        </p:spPr>
      </p:pic>
      <p:sp>
        <p:nvSpPr>
          <p:cNvPr id="3" name="TextBox 2"/>
          <p:cNvSpPr txBox="1"/>
          <p:nvPr/>
        </p:nvSpPr>
        <p:spPr>
          <a:xfrm>
            <a:off x="6197600" y="3298720"/>
            <a:ext cx="5543249" cy="707886"/>
          </a:xfrm>
          <a:prstGeom prst="rect">
            <a:avLst/>
          </a:prstGeom>
          <a:noFill/>
        </p:spPr>
        <p:txBody>
          <a:bodyPr wrap="none" rtlCol="0">
            <a:spAutoFit/>
          </a:bodyPr>
          <a:lstStyle/>
          <a:p>
            <a:r>
              <a:rPr lang="en-US" altLang="ko-KR" sz="2000" b="1" dirty="0" smtClean="0">
                <a:solidFill>
                  <a:schemeClr val="bg1"/>
                </a:solidFill>
              </a:rPr>
              <a:t>When Marked. </a:t>
            </a:r>
          </a:p>
          <a:p>
            <a:r>
              <a:rPr lang="en-US" altLang="ko-KR" sz="2000" b="1" dirty="0" smtClean="0">
                <a:solidFill>
                  <a:schemeClr val="bg1"/>
                </a:solidFill>
              </a:rPr>
              <a:t>The </a:t>
            </a:r>
            <a:r>
              <a:rPr lang="en-US" altLang="ko-KR" sz="2000" b="1" dirty="0">
                <a:solidFill>
                  <a:schemeClr val="bg1"/>
                </a:solidFill>
              </a:rPr>
              <a:t>m</a:t>
            </a:r>
            <a:r>
              <a:rPr lang="en-US" altLang="ko-KR" sz="2000" b="1" dirty="0" smtClean="0">
                <a:solidFill>
                  <a:schemeClr val="bg1"/>
                </a:solidFill>
              </a:rPr>
              <a:t>arked </a:t>
            </a:r>
            <a:r>
              <a:rPr lang="en-US" altLang="ko-KR" sz="2000" b="1" dirty="0">
                <a:solidFill>
                  <a:schemeClr val="bg1"/>
                </a:solidFill>
              </a:rPr>
              <a:t>p</a:t>
            </a:r>
            <a:r>
              <a:rPr lang="en-US" altLang="ko-KR" sz="2000" b="1" dirty="0" smtClean="0">
                <a:solidFill>
                  <a:schemeClr val="bg1"/>
                </a:solidFill>
              </a:rPr>
              <a:t>osition will be colored yellow.</a:t>
            </a:r>
            <a:endParaRPr lang="ko-KR" altLang="en-US" sz="2000" b="1" dirty="0">
              <a:solidFill>
                <a:schemeClr val="bg1"/>
              </a:solidFill>
            </a:endParaRPr>
          </a:p>
        </p:txBody>
      </p:sp>
      <p:sp>
        <p:nvSpPr>
          <p:cNvPr id="7" name="직사각형 6"/>
          <p:cNvSpPr/>
          <p:nvPr/>
        </p:nvSpPr>
        <p:spPr>
          <a:xfrm>
            <a:off x="3843867" y="3886200"/>
            <a:ext cx="1041400" cy="86360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517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630519" y="2901508"/>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 name="Straight Connector 10"/>
          <p:cNvCxnSpPr/>
          <p:nvPr/>
        </p:nvCxnSpPr>
        <p:spPr>
          <a:xfrm>
            <a:off x="630519" y="4011381"/>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oup 15"/>
          <p:cNvGrpSpPr/>
          <p:nvPr/>
        </p:nvGrpSpPr>
        <p:grpSpPr>
          <a:xfrm>
            <a:off x="731234" y="2342673"/>
            <a:ext cx="521418" cy="458840"/>
            <a:chOff x="600415" y="1398469"/>
            <a:chExt cx="521418" cy="458840"/>
          </a:xfrm>
        </p:grpSpPr>
        <p:sp>
          <p:nvSpPr>
            <p:cNvPr id="7" name="Rounded Rectangle 13"/>
            <p:cNvSpPr/>
            <p:nvPr/>
          </p:nvSpPr>
          <p:spPr>
            <a:xfrm>
              <a:off x="600415" y="1398469"/>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14"/>
            <p:cNvSpPr/>
            <p:nvPr/>
          </p:nvSpPr>
          <p:spPr>
            <a:xfrm>
              <a:off x="858649" y="1614369"/>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10460" y="3153158"/>
            <a:ext cx="12192000" cy="646331"/>
          </a:xfrm>
          <a:prstGeom prst="rect">
            <a:avLst/>
          </a:prstGeom>
          <a:noFill/>
        </p:spPr>
        <p:txBody>
          <a:bodyPr wrap="square" rtlCol="0">
            <a:spAutoFit/>
          </a:bodyPr>
          <a:lstStyle/>
          <a:p>
            <a:pPr algn="ctr"/>
            <a:r>
              <a:rPr lang="en-US" altLang="ko-KR" sz="3600" b="1" dirty="0" smtClean="0">
                <a:solidFill>
                  <a:schemeClr val="bg1"/>
                </a:solidFill>
                <a:latin typeface="+mn-ea"/>
              </a:rPr>
              <a:t>THANK YOU</a:t>
            </a:r>
            <a:endParaRPr lang="ko-KR" altLang="en-US" sz="3600" b="1" dirty="0">
              <a:solidFill>
                <a:schemeClr val="bg1"/>
              </a:solidFill>
              <a:latin typeface="+mn-ea"/>
            </a:endParaRPr>
          </a:p>
        </p:txBody>
      </p:sp>
    </p:spTree>
    <p:extLst>
      <p:ext uri="{BB962C8B-B14F-4D97-AF65-F5344CB8AC3E}">
        <p14:creationId xmlns:p14="http://schemas.microsoft.com/office/powerpoint/2010/main" xmlns="" val="374671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630519" y="2901508"/>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 name="Straight Connector 10"/>
          <p:cNvCxnSpPr/>
          <p:nvPr/>
        </p:nvCxnSpPr>
        <p:spPr>
          <a:xfrm>
            <a:off x="630519" y="4011381"/>
            <a:ext cx="10951882" cy="0"/>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oup 15"/>
          <p:cNvGrpSpPr/>
          <p:nvPr/>
        </p:nvGrpSpPr>
        <p:grpSpPr>
          <a:xfrm>
            <a:off x="731234" y="2342673"/>
            <a:ext cx="521418" cy="458840"/>
            <a:chOff x="600415" y="1398469"/>
            <a:chExt cx="521418" cy="458840"/>
          </a:xfrm>
        </p:grpSpPr>
        <p:sp>
          <p:nvSpPr>
            <p:cNvPr id="7" name="Rounded Rectangle 13"/>
            <p:cNvSpPr/>
            <p:nvPr/>
          </p:nvSpPr>
          <p:spPr>
            <a:xfrm>
              <a:off x="600415" y="1398469"/>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14"/>
            <p:cNvSpPr/>
            <p:nvPr/>
          </p:nvSpPr>
          <p:spPr>
            <a:xfrm>
              <a:off x="858649" y="1614369"/>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10460" y="3153158"/>
            <a:ext cx="12192000" cy="646331"/>
          </a:xfrm>
          <a:prstGeom prst="rect">
            <a:avLst/>
          </a:prstGeom>
          <a:noFill/>
        </p:spPr>
        <p:txBody>
          <a:bodyPr wrap="square" rtlCol="0">
            <a:spAutoFit/>
          </a:bodyPr>
          <a:lstStyle/>
          <a:p>
            <a:pPr algn="ctr"/>
            <a:r>
              <a:rPr lang="en-US" altLang="ko-KR" sz="3600" b="1" dirty="0" smtClean="0">
                <a:solidFill>
                  <a:schemeClr val="bg1"/>
                </a:solidFill>
                <a:latin typeface="+mn-ea"/>
              </a:rPr>
              <a:t>HOME WORK</a:t>
            </a:r>
            <a:endParaRPr lang="ko-KR" altLang="en-US" sz="3600" b="1" dirty="0">
              <a:solidFill>
                <a:schemeClr val="bg1"/>
              </a:solidFill>
              <a:latin typeface="+mn-ea"/>
            </a:endParaRPr>
          </a:p>
        </p:txBody>
      </p:sp>
    </p:spTree>
    <p:extLst>
      <p:ext uri="{BB962C8B-B14F-4D97-AF65-F5344CB8AC3E}">
        <p14:creationId xmlns:p14="http://schemas.microsoft.com/office/powerpoint/2010/main" xmlns="" val="648691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7" y="160085"/>
              <a:ext cx="9228725" cy="707886"/>
            </a:xfrm>
            <a:prstGeom prst="rect">
              <a:avLst/>
            </a:prstGeom>
            <a:noFill/>
          </p:spPr>
          <p:txBody>
            <a:bodyPr wrap="square" rtlCol="0">
              <a:spAutoFit/>
            </a:bodyPr>
            <a:lstStyle/>
            <a:p>
              <a:r>
                <a:rPr lang="en-US" altLang="ko-KR" sz="4000" b="1" dirty="0" smtClean="0">
                  <a:solidFill>
                    <a:schemeClr val="bg1"/>
                  </a:solidFill>
                </a:rPr>
                <a:t>Cn3D </a:t>
              </a:r>
              <a:r>
                <a:rPr lang="en-US" altLang="ko-KR" sz="2400" b="1" dirty="0" smtClean="0">
                  <a:solidFill>
                    <a:schemeClr val="bg1"/>
                  </a:solidFill>
                </a:rPr>
                <a:t>( Download &amp; install )</a:t>
              </a:r>
              <a:endParaRPr lang="ko-KR" altLang="en-US" sz="24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613833" y="1179256"/>
            <a:ext cx="9717276" cy="461665"/>
          </a:xfrm>
          <a:prstGeom prst="rect">
            <a:avLst/>
          </a:prstGeom>
          <a:noFill/>
        </p:spPr>
        <p:txBody>
          <a:bodyPr wrap="square" rtlCol="0">
            <a:spAutoFit/>
          </a:bodyPr>
          <a:lstStyle/>
          <a:p>
            <a:r>
              <a:rPr lang="en-US" altLang="ko-KR" sz="2400" b="1" dirty="0" smtClean="0">
                <a:solidFill>
                  <a:schemeClr val="bg1"/>
                </a:solidFill>
              </a:rPr>
              <a:t>See in 3D  = Cn3D</a:t>
            </a:r>
            <a:endParaRPr lang="ko-KR" altLang="en-US" sz="2400" b="1" dirty="0">
              <a:solidFill>
                <a:schemeClr val="bg1"/>
              </a:solidFill>
            </a:endParaRPr>
          </a:p>
        </p:txBody>
      </p:sp>
      <p:pic>
        <p:nvPicPr>
          <p:cNvPr id="6" name="그림 5"/>
          <p:cNvPicPr>
            <a:picLocks noChangeAspect="1"/>
          </p:cNvPicPr>
          <p:nvPr/>
        </p:nvPicPr>
        <p:blipFill>
          <a:blip r:embed="rId2"/>
          <a:stretch>
            <a:fillRect/>
          </a:stretch>
        </p:blipFill>
        <p:spPr>
          <a:xfrm>
            <a:off x="2315243" y="2234946"/>
            <a:ext cx="6314455" cy="4325826"/>
          </a:xfrm>
          <a:prstGeom prst="rect">
            <a:avLst/>
          </a:prstGeom>
        </p:spPr>
      </p:pic>
      <p:sp>
        <p:nvSpPr>
          <p:cNvPr id="8" name="직사각형 7"/>
          <p:cNvSpPr/>
          <p:nvPr/>
        </p:nvSpPr>
        <p:spPr>
          <a:xfrm>
            <a:off x="2315243" y="6302933"/>
            <a:ext cx="979200" cy="1584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376716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9238" y="2342324"/>
            <a:ext cx="11962762" cy="3416320"/>
          </a:xfrm>
          <a:prstGeom prst="rect">
            <a:avLst/>
          </a:prstGeom>
          <a:noFill/>
        </p:spPr>
        <p:txBody>
          <a:bodyPr wrap="none" rtlCol="0">
            <a:spAutoFit/>
          </a:bodyPr>
          <a:lstStyle/>
          <a:p>
            <a:pPr marL="457200" indent="-457200">
              <a:buFont typeface="+mj-lt"/>
              <a:buAutoNum type="arabicPeriod"/>
            </a:pPr>
            <a:r>
              <a:rPr lang="en-US" altLang="ko-KR" sz="2400" b="1" dirty="0" smtClean="0">
                <a:solidFill>
                  <a:schemeClr val="bg1"/>
                </a:solidFill>
              </a:rPr>
              <a:t>Select Enzyme sequences.</a:t>
            </a:r>
          </a:p>
          <a:p>
            <a:pPr marL="457200" indent="-457200">
              <a:buFont typeface="+mj-lt"/>
              <a:buAutoNum type="arabicPeriod"/>
            </a:pPr>
            <a:endParaRPr lang="en-US" altLang="ko-KR" sz="2400" b="1" dirty="0" smtClean="0">
              <a:solidFill>
                <a:schemeClr val="bg1"/>
              </a:solidFill>
            </a:endParaRPr>
          </a:p>
          <a:p>
            <a:pPr marL="457200" indent="-457200">
              <a:buFont typeface="+mj-lt"/>
              <a:buAutoNum type="arabicPeriod"/>
            </a:pPr>
            <a:r>
              <a:rPr lang="en-US" altLang="ko-KR" sz="2400" b="1" dirty="0" smtClean="0">
                <a:solidFill>
                  <a:schemeClr val="bg1"/>
                </a:solidFill>
              </a:rPr>
              <a:t>Find the most similar 3D structure of the enzyme and use Cn3D to visualize.</a:t>
            </a:r>
          </a:p>
          <a:p>
            <a:pPr marL="457200" indent="-457200">
              <a:buFont typeface="+mj-lt"/>
              <a:buAutoNum type="arabicPeriod"/>
            </a:pPr>
            <a:endParaRPr lang="en-US" altLang="ko-KR" sz="2400" b="1" dirty="0">
              <a:solidFill>
                <a:schemeClr val="bg1"/>
              </a:solidFill>
            </a:endParaRPr>
          </a:p>
          <a:p>
            <a:pPr marL="457200" indent="-457200">
              <a:buFont typeface="+mj-lt"/>
              <a:buAutoNum type="arabicPeriod"/>
            </a:pPr>
            <a:r>
              <a:rPr lang="en-US" altLang="ko-KR" sz="2400" b="1" dirty="0" smtClean="0">
                <a:solidFill>
                  <a:schemeClr val="bg1"/>
                </a:solidFill>
              </a:rPr>
              <a:t>Align &amp; Match the Enzyme’s sequence to the 3D structure.</a:t>
            </a:r>
          </a:p>
          <a:p>
            <a:pPr marL="457200" indent="-457200">
              <a:buFont typeface="+mj-lt"/>
              <a:buAutoNum type="arabicPeriod"/>
            </a:pPr>
            <a:endParaRPr lang="en-US" altLang="ko-KR" sz="2400" b="1" dirty="0">
              <a:solidFill>
                <a:schemeClr val="bg1"/>
              </a:solidFill>
            </a:endParaRPr>
          </a:p>
          <a:p>
            <a:pPr marL="457200" indent="-457200">
              <a:buFont typeface="+mj-lt"/>
              <a:buAutoNum type="arabicPeriod"/>
            </a:pPr>
            <a:r>
              <a:rPr lang="en-US" altLang="ko-KR" sz="2400" b="1" dirty="0" smtClean="0">
                <a:solidFill>
                  <a:schemeClr val="bg1"/>
                </a:solidFill>
              </a:rPr>
              <a:t>Show the Catalytic site of the enzyme.</a:t>
            </a:r>
          </a:p>
          <a:p>
            <a:endParaRPr lang="en-US" altLang="ko-KR" sz="2400" b="1" dirty="0" smtClean="0">
              <a:solidFill>
                <a:schemeClr val="bg1"/>
              </a:solidFill>
            </a:endParaRPr>
          </a:p>
          <a:p>
            <a:endParaRPr lang="en-US" altLang="ko-KR" sz="2400" b="1" dirty="0">
              <a:solidFill>
                <a:schemeClr val="bg1"/>
              </a:solidFill>
            </a:endParaRPr>
          </a:p>
        </p:txBody>
      </p:sp>
      <p:grpSp>
        <p:nvGrpSpPr>
          <p:cNvPr id="10" name="그룹 9"/>
          <p:cNvGrpSpPr/>
          <p:nvPr/>
        </p:nvGrpSpPr>
        <p:grpSpPr>
          <a:xfrm>
            <a:off x="0" y="255470"/>
            <a:ext cx="12192000" cy="502289"/>
            <a:chOff x="0" y="255470"/>
            <a:chExt cx="12192000" cy="502289"/>
          </a:xfrm>
        </p:grpSpPr>
        <p:cxnSp>
          <p:nvCxnSpPr>
            <p:cNvPr id="11" name="직선 연결선 10"/>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18007" y="160085"/>
            <a:ext cx="9587349" cy="707886"/>
          </a:xfrm>
          <a:prstGeom prst="rect">
            <a:avLst/>
          </a:prstGeom>
          <a:noFill/>
        </p:spPr>
        <p:txBody>
          <a:bodyPr wrap="square" rtlCol="0">
            <a:spAutoFit/>
          </a:bodyPr>
          <a:lstStyle/>
          <a:p>
            <a:r>
              <a:rPr lang="en-US" altLang="ko-KR" sz="4000" b="1" dirty="0" smtClean="0">
                <a:solidFill>
                  <a:schemeClr val="bg1"/>
                </a:solidFill>
              </a:rPr>
              <a:t>HW</a:t>
            </a:r>
            <a:endParaRPr lang="ko-KR" altLang="en-US" sz="2800" b="1" dirty="0">
              <a:solidFill>
                <a:schemeClr val="bg1"/>
              </a:solidFill>
            </a:endParaRPr>
          </a:p>
        </p:txBody>
      </p:sp>
    </p:spTree>
    <p:extLst>
      <p:ext uri="{BB962C8B-B14F-4D97-AF65-F5344CB8AC3E}">
        <p14:creationId xmlns:p14="http://schemas.microsoft.com/office/powerpoint/2010/main" xmlns="" val="2273311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50649" y="1308969"/>
            <a:ext cx="11875581" cy="4708981"/>
          </a:xfrm>
          <a:prstGeom prst="rect">
            <a:avLst/>
          </a:prstGeom>
          <a:noFill/>
        </p:spPr>
        <p:txBody>
          <a:bodyPr wrap="square" rtlCol="0">
            <a:spAutoFit/>
          </a:bodyPr>
          <a:lstStyle/>
          <a:p>
            <a:pPr marL="457200" indent="-457200">
              <a:buFont typeface="Arial" panose="020B0604020202020204" pitchFamily="34" charset="0"/>
              <a:buChar char="•"/>
            </a:pPr>
            <a:r>
              <a:rPr lang="en-US" altLang="ko-KR" sz="2000" b="1" dirty="0" smtClean="0">
                <a:solidFill>
                  <a:schemeClr val="bg1"/>
                </a:solidFill>
              </a:rPr>
              <a:t>You can select any enzyme. </a:t>
            </a:r>
          </a:p>
          <a:p>
            <a:pPr marL="914400" lvl="1" indent="-457200">
              <a:buFont typeface="Arial" panose="020B0604020202020204" pitchFamily="34" charset="0"/>
              <a:buChar char="•"/>
            </a:pPr>
            <a:endParaRPr lang="en-US" altLang="ko-KR" sz="1600" b="1" dirty="0" smtClean="0">
              <a:solidFill>
                <a:schemeClr val="bg1"/>
              </a:solidFill>
            </a:endParaRPr>
          </a:p>
          <a:p>
            <a:pPr marL="914400" lvl="1" indent="-457200">
              <a:buFont typeface="Arial" panose="020B0604020202020204" pitchFamily="34" charset="0"/>
              <a:buChar char="•"/>
            </a:pPr>
            <a:r>
              <a:rPr lang="en-US" altLang="ko-KR" sz="1600" b="1" dirty="0" smtClean="0">
                <a:solidFill>
                  <a:schemeClr val="bg1"/>
                </a:solidFill>
              </a:rPr>
              <a:t>Reference sequence or your own unknown sequences</a:t>
            </a:r>
          </a:p>
          <a:p>
            <a:pPr marL="914400" lvl="1" indent="-457200">
              <a:buFont typeface="Arial" panose="020B0604020202020204" pitchFamily="34" charset="0"/>
              <a:buChar char="•"/>
            </a:pPr>
            <a:r>
              <a:rPr lang="en-US" altLang="ko-KR" sz="1600" b="1" dirty="0" smtClean="0">
                <a:solidFill>
                  <a:schemeClr val="bg1"/>
                </a:solidFill>
              </a:rPr>
              <a:t>Using mutated enzyme sequence is acceptable.</a:t>
            </a:r>
          </a:p>
          <a:p>
            <a:pPr marL="457200" indent="-457200">
              <a:buFont typeface="Arial" panose="020B0604020202020204" pitchFamily="34" charset="0"/>
              <a:buChar char="•"/>
            </a:pPr>
            <a:endParaRPr lang="en-US" altLang="ko-KR" sz="2000" b="1" dirty="0" smtClean="0">
              <a:solidFill>
                <a:schemeClr val="bg1"/>
              </a:solidFill>
            </a:endParaRPr>
          </a:p>
          <a:p>
            <a:pPr marL="457200" indent="-457200">
              <a:buFont typeface="Arial" panose="020B0604020202020204" pitchFamily="34" charset="0"/>
              <a:buChar char="•"/>
            </a:pPr>
            <a:r>
              <a:rPr lang="en-US" altLang="ko-KR" sz="2000" b="1" dirty="0" smtClean="0">
                <a:solidFill>
                  <a:schemeClr val="bg1"/>
                </a:solidFill>
              </a:rPr>
              <a:t>If your enzyme structure is not in PDB, call the most similar structure.</a:t>
            </a:r>
          </a:p>
          <a:p>
            <a:pPr lvl="1"/>
            <a:endParaRPr lang="en-US" altLang="ko-KR" sz="1600" b="1" dirty="0" smtClean="0">
              <a:solidFill>
                <a:schemeClr val="bg1"/>
              </a:solidFill>
            </a:endParaRPr>
          </a:p>
          <a:p>
            <a:pPr lvl="1"/>
            <a:r>
              <a:rPr lang="en-US" altLang="ko-KR" sz="1600" b="1" dirty="0" smtClean="0">
                <a:solidFill>
                  <a:schemeClr val="bg1"/>
                </a:solidFill>
              </a:rPr>
              <a:t>ex ) Homologous protein structure</a:t>
            </a:r>
          </a:p>
          <a:p>
            <a:pPr marL="457200" indent="-457200">
              <a:buFont typeface="Arial" panose="020B0604020202020204" pitchFamily="34" charset="0"/>
              <a:buChar char="•"/>
            </a:pPr>
            <a:endParaRPr lang="en-US" altLang="ko-KR" sz="2000" b="1" dirty="0" smtClean="0">
              <a:solidFill>
                <a:schemeClr val="bg1"/>
              </a:solidFill>
            </a:endParaRPr>
          </a:p>
          <a:p>
            <a:pPr marL="457200" indent="-457200">
              <a:buFont typeface="Arial" panose="020B0604020202020204" pitchFamily="34" charset="0"/>
              <a:buChar char="•"/>
            </a:pPr>
            <a:r>
              <a:rPr lang="en-US" altLang="ko-KR" sz="2000" b="1" dirty="0" smtClean="0">
                <a:solidFill>
                  <a:schemeClr val="bg1"/>
                </a:solidFill>
              </a:rPr>
              <a:t>If the called 3D structure’s information are not in Catalytic Site Atlas( unable to determine the catalytic site), try literature finding or apply other 3D structure. If still do not exists, describe the details and opinion of this case. </a:t>
            </a:r>
          </a:p>
          <a:p>
            <a:pPr marL="457200" indent="-457200">
              <a:buFont typeface="Arial" panose="020B0604020202020204" pitchFamily="34" charset="0"/>
              <a:buChar char="•"/>
            </a:pPr>
            <a:endParaRPr lang="en-US" altLang="ko-KR" sz="2000" b="1" dirty="0" smtClean="0">
              <a:solidFill>
                <a:schemeClr val="bg1"/>
              </a:solidFill>
            </a:endParaRPr>
          </a:p>
          <a:p>
            <a:pPr marL="457200" indent="-457200">
              <a:buFont typeface="Arial" panose="020B0604020202020204" pitchFamily="34" charset="0"/>
              <a:buChar char="•"/>
            </a:pPr>
            <a:endParaRPr lang="en-US" altLang="ko-KR" sz="2000" b="1" dirty="0" smtClean="0">
              <a:solidFill>
                <a:schemeClr val="bg1"/>
              </a:solidFill>
            </a:endParaRPr>
          </a:p>
          <a:p>
            <a:pPr marL="342900" indent="-342900">
              <a:buFont typeface="Arial" panose="020B0604020202020204" pitchFamily="34" charset="0"/>
              <a:buChar char="•"/>
            </a:pPr>
            <a:r>
              <a:rPr lang="en-US" altLang="ko-KR" sz="2000" b="1" dirty="0" smtClean="0">
                <a:solidFill>
                  <a:schemeClr val="bg1"/>
                </a:solidFill>
              </a:rPr>
              <a:t>It is acceptable even if the called 3D structure does not match well to the unknown sequences.</a:t>
            </a:r>
          </a:p>
        </p:txBody>
      </p:sp>
      <p:grpSp>
        <p:nvGrpSpPr>
          <p:cNvPr id="10" name="그룹 9"/>
          <p:cNvGrpSpPr/>
          <p:nvPr/>
        </p:nvGrpSpPr>
        <p:grpSpPr>
          <a:xfrm>
            <a:off x="0" y="255470"/>
            <a:ext cx="12192000" cy="502289"/>
            <a:chOff x="0" y="255470"/>
            <a:chExt cx="12192000" cy="502289"/>
          </a:xfrm>
        </p:grpSpPr>
        <p:cxnSp>
          <p:nvCxnSpPr>
            <p:cNvPr id="11" name="직선 연결선 10"/>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18007" y="160085"/>
            <a:ext cx="9587349" cy="707886"/>
          </a:xfrm>
          <a:prstGeom prst="rect">
            <a:avLst/>
          </a:prstGeom>
          <a:noFill/>
        </p:spPr>
        <p:txBody>
          <a:bodyPr wrap="square" rtlCol="0">
            <a:spAutoFit/>
          </a:bodyPr>
          <a:lstStyle/>
          <a:p>
            <a:r>
              <a:rPr lang="en-US" altLang="ko-KR" sz="4000" b="1" dirty="0" smtClean="0">
                <a:solidFill>
                  <a:schemeClr val="bg1"/>
                </a:solidFill>
              </a:rPr>
              <a:t>HW </a:t>
            </a:r>
            <a:r>
              <a:rPr lang="en-US" altLang="ko-KR" sz="2800" b="1" dirty="0" smtClean="0">
                <a:solidFill>
                  <a:schemeClr val="bg1"/>
                </a:solidFill>
              </a:rPr>
              <a:t>( Details )</a:t>
            </a:r>
            <a:endParaRPr lang="ko-KR" altLang="en-US" b="1" dirty="0">
              <a:solidFill>
                <a:schemeClr val="bg1"/>
              </a:solidFill>
            </a:endParaRPr>
          </a:p>
        </p:txBody>
      </p:sp>
    </p:spTree>
    <p:extLst>
      <p:ext uri="{BB962C8B-B14F-4D97-AF65-F5344CB8AC3E}">
        <p14:creationId xmlns:p14="http://schemas.microsoft.com/office/powerpoint/2010/main" xmlns="" val="2808234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0" name="그룹 9"/>
          <p:cNvGrpSpPr/>
          <p:nvPr/>
        </p:nvGrpSpPr>
        <p:grpSpPr>
          <a:xfrm>
            <a:off x="0" y="255470"/>
            <a:ext cx="12192000" cy="502289"/>
            <a:chOff x="0" y="255470"/>
            <a:chExt cx="12192000" cy="502289"/>
          </a:xfrm>
        </p:grpSpPr>
        <p:cxnSp>
          <p:nvCxnSpPr>
            <p:cNvPr id="11" name="직선 연결선 10"/>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18007" y="160085"/>
            <a:ext cx="9587349" cy="707886"/>
          </a:xfrm>
          <a:prstGeom prst="rect">
            <a:avLst/>
          </a:prstGeom>
          <a:noFill/>
        </p:spPr>
        <p:txBody>
          <a:bodyPr wrap="square" rtlCol="0">
            <a:spAutoFit/>
          </a:bodyPr>
          <a:lstStyle/>
          <a:p>
            <a:r>
              <a:rPr lang="en-US" altLang="ko-KR" sz="4000" b="1" dirty="0" smtClean="0">
                <a:solidFill>
                  <a:schemeClr val="bg1"/>
                </a:solidFill>
              </a:rPr>
              <a:t>HW </a:t>
            </a:r>
            <a:r>
              <a:rPr lang="en-US" altLang="ko-KR" sz="2800" b="1" dirty="0" smtClean="0">
                <a:solidFill>
                  <a:schemeClr val="bg1"/>
                </a:solidFill>
              </a:rPr>
              <a:t>( Requirements )</a:t>
            </a:r>
            <a:endParaRPr lang="ko-KR" altLang="en-US" b="1" dirty="0">
              <a:solidFill>
                <a:schemeClr val="bg1"/>
              </a:solidFill>
            </a:endParaRPr>
          </a:p>
        </p:txBody>
      </p:sp>
      <p:sp>
        <p:nvSpPr>
          <p:cNvPr id="15" name="TextBox 14"/>
          <p:cNvSpPr txBox="1"/>
          <p:nvPr/>
        </p:nvSpPr>
        <p:spPr>
          <a:xfrm>
            <a:off x="719530" y="1588369"/>
            <a:ext cx="12239284" cy="5016758"/>
          </a:xfrm>
          <a:prstGeom prst="rect">
            <a:avLst/>
          </a:prstGeom>
          <a:noFill/>
        </p:spPr>
        <p:txBody>
          <a:bodyPr wrap="square" rtlCol="0">
            <a:spAutoFit/>
          </a:bodyPr>
          <a:lstStyle/>
          <a:p>
            <a:pPr marL="457200" indent="-457200">
              <a:buFont typeface="+mj-lt"/>
              <a:buAutoNum type="arabicPeriod"/>
            </a:pPr>
            <a:r>
              <a:rPr lang="en-US" altLang="ko-KR" sz="2000" b="1" dirty="0" smtClean="0">
                <a:solidFill>
                  <a:schemeClr val="bg1"/>
                </a:solidFill>
              </a:rPr>
              <a:t>Name </a:t>
            </a:r>
            <a:r>
              <a:rPr lang="en-US" altLang="ko-KR" sz="1400" b="1" dirty="0" smtClean="0">
                <a:solidFill>
                  <a:schemeClr val="bg1"/>
                </a:solidFill>
              </a:rPr>
              <a:t>(Symbol)</a:t>
            </a:r>
            <a:r>
              <a:rPr lang="en-US" altLang="ko-KR" sz="2000" b="1" dirty="0" smtClean="0">
                <a:solidFill>
                  <a:schemeClr val="bg1"/>
                </a:solidFill>
              </a:rPr>
              <a:t>, Species of the Enzyme or unknown sequences.</a:t>
            </a:r>
          </a:p>
          <a:p>
            <a:pPr marL="914400" lvl="1" indent="-457200">
              <a:buFont typeface="Arial" panose="020B0604020202020204" pitchFamily="34" charset="0"/>
              <a:buChar char="•"/>
            </a:pPr>
            <a:r>
              <a:rPr lang="en-US" altLang="ko-KR" sz="2000" b="1" dirty="0" smtClean="0">
                <a:solidFill>
                  <a:schemeClr val="bg1"/>
                </a:solidFill>
              </a:rPr>
              <a:t>Copy &amp; paste the sequence to the document.</a:t>
            </a:r>
          </a:p>
          <a:p>
            <a:pPr marL="457200" indent="-457200">
              <a:buFont typeface="+mj-lt"/>
              <a:buAutoNum type="arabicPeriod"/>
            </a:pPr>
            <a:endParaRPr lang="en-US" altLang="ko-KR" sz="2000" b="1" dirty="0" smtClean="0">
              <a:solidFill>
                <a:schemeClr val="bg1"/>
              </a:solidFill>
            </a:endParaRPr>
          </a:p>
          <a:p>
            <a:pPr marL="457200" indent="-457200">
              <a:buFont typeface="+mj-lt"/>
              <a:buAutoNum type="arabicPeriod"/>
            </a:pPr>
            <a:r>
              <a:rPr lang="en-US" altLang="ko-KR" sz="2000" b="1" dirty="0" smtClean="0">
                <a:solidFill>
                  <a:schemeClr val="bg1"/>
                </a:solidFill>
              </a:rPr>
              <a:t>Screenshot of protein BLAST results.</a:t>
            </a:r>
          </a:p>
          <a:p>
            <a:pPr marL="914400" lvl="1" indent="-457200">
              <a:buFont typeface="Arial" panose="020B0604020202020204" pitchFamily="34" charset="0"/>
              <a:buChar char="•"/>
            </a:pPr>
            <a:r>
              <a:rPr lang="en-US" altLang="ko-KR" sz="2000" b="1" dirty="0" smtClean="0">
                <a:solidFill>
                  <a:schemeClr val="bg1"/>
                </a:solidFill>
              </a:rPr>
              <a:t>Must show which protein matched best.</a:t>
            </a:r>
          </a:p>
          <a:p>
            <a:pPr marL="457200" indent="-457200">
              <a:buFont typeface="+mj-lt"/>
              <a:buAutoNum type="arabicPeriod"/>
            </a:pPr>
            <a:endParaRPr lang="en-US" altLang="ko-KR" sz="2000" b="1" dirty="0">
              <a:solidFill>
                <a:schemeClr val="bg1"/>
              </a:solidFill>
            </a:endParaRPr>
          </a:p>
          <a:p>
            <a:pPr marL="457200" indent="-457200">
              <a:buFont typeface="+mj-lt"/>
              <a:buAutoNum type="arabicPeriod"/>
            </a:pPr>
            <a:r>
              <a:rPr lang="en-US" altLang="ko-KR" sz="2000" b="1" dirty="0" smtClean="0">
                <a:solidFill>
                  <a:schemeClr val="bg1"/>
                </a:solidFill>
              </a:rPr>
              <a:t>Name &amp; ID (PDB or other ) of the used 3D structure  </a:t>
            </a:r>
          </a:p>
          <a:p>
            <a:pPr marL="457200" indent="-457200">
              <a:buFont typeface="+mj-lt"/>
              <a:buAutoNum type="arabicPeriod"/>
            </a:pPr>
            <a:endParaRPr lang="en-US" altLang="ko-KR" sz="2000" b="1" dirty="0">
              <a:solidFill>
                <a:schemeClr val="bg1"/>
              </a:solidFill>
            </a:endParaRPr>
          </a:p>
          <a:p>
            <a:pPr marL="457200" indent="-457200">
              <a:buFont typeface="+mj-lt"/>
              <a:buAutoNum type="arabicPeriod"/>
            </a:pPr>
            <a:r>
              <a:rPr lang="en-US" altLang="ko-KR" sz="2000" b="1" dirty="0" smtClean="0">
                <a:solidFill>
                  <a:schemeClr val="bg1"/>
                </a:solidFill>
              </a:rPr>
              <a:t>Screenshot of Cn3D</a:t>
            </a:r>
          </a:p>
          <a:p>
            <a:pPr marL="914400" lvl="1" indent="-457200">
              <a:buFont typeface="Arial" panose="020B0604020202020204" pitchFamily="34" charset="0"/>
              <a:buChar char="•"/>
            </a:pPr>
            <a:r>
              <a:rPr lang="en-US" altLang="ko-KR" sz="2000" b="1" dirty="0" smtClean="0">
                <a:solidFill>
                  <a:schemeClr val="bg1"/>
                </a:solidFill>
              </a:rPr>
              <a:t>Loaded 3D structure</a:t>
            </a:r>
          </a:p>
          <a:p>
            <a:pPr marL="914400" lvl="1" indent="-457200">
              <a:buFont typeface="Arial" panose="020B0604020202020204" pitchFamily="34" charset="0"/>
              <a:buChar char="•"/>
            </a:pPr>
            <a:r>
              <a:rPr lang="en-US" altLang="ko-KR" sz="2000" b="1" dirty="0" smtClean="0">
                <a:solidFill>
                  <a:schemeClr val="bg1"/>
                </a:solidFill>
              </a:rPr>
              <a:t>Matched &amp; Merged results </a:t>
            </a:r>
            <a:r>
              <a:rPr lang="en-US" altLang="ko-KR" sz="1400" b="1" dirty="0" smtClean="0">
                <a:solidFill>
                  <a:schemeClr val="bg1"/>
                </a:solidFill>
              </a:rPr>
              <a:t>(State which algorithm was used </a:t>
            </a:r>
            <a:r>
              <a:rPr lang="en-US" altLang="ko-KR" sz="1400" b="1" dirty="0" smtClean="0">
                <a:solidFill>
                  <a:schemeClr val="bg1"/>
                </a:solidFill>
              </a:rPr>
              <a:t>from </a:t>
            </a:r>
            <a:r>
              <a:rPr lang="en-US" altLang="ko-KR" sz="1400" b="1" dirty="0" smtClean="0">
                <a:solidFill>
                  <a:schemeClr val="bg1"/>
                </a:solidFill>
              </a:rPr>
              <a:t>Import viewer.)</a:t>
            </a:r>
          </a:p>
          <a:p>
            <a:pPr marL="914400" lvl="1" indent="-457200">
              <a:buFont typeface="Arial" panose="020B0604020202020204" pitchFamily="34" charset="0"/>
              <a:buChar char="•"/>
            </a:pPr>
            <a:r>
              <a:rPr lang="en-US" altLang="ko-KR" sz="2000" b="1" dirty="0" smtClean="0">
                <a:solidFill>
                  <a:schemeClr val="bg1"/>
                </a:solidFill>
              </a:rPr>
              <a:t>Mark the catalytic site of the sequences.</a:t>
            </a:r>
          </a:p>
          <a:p>
            <a:pPr marL="1371600" lvl="2" indent="-457200">
              <a:buFont typeface="Arial" panose="020B0604020202020204" pitchFamily="34" charset="0"/>
              <a:buChar char="•"/>
            </a:pPr>
            <a:r>
              <a:rPr lang="en-US" altLang="ko-KR" b="1" dirty="0" smtClean="0">
                <a:solidFill>
                  <a:schemeClr val="bg1"/>
                </a:solidFill>
              </a:rPr>
              <a:t>Show marked region form the Sequences from the Sequence/Alignment Viewer</a:t>
            </a:r>
          </a:p>
          <a:p>
            <a:pPr marL="1371600" lvl="2" indent="-457200">
              <a:buFont typeface="Arial" panose="020B0604020202020204" pitchFamily="34" charset="0"/>
              <a:buChar char="•"/>
            </a:pPr>
            <a:r>
              <a:rPr lang="en-US" altLang="ko-KR" b="1" dirty="0" smtClean="0">
                <a:solidFill>
                  <a:schemeClr val="bg1"/>
                </a:solidFill>
              </a:rPr>
              <a:t>Show marked region from the 3D structure</a:t>
            </a:r>
          </a:p>
          <a:p>
            <a:pPr lvl="1"/>
            <a:endParaRPr lang="en-US" altLang="ko-KR" sz="2000" b="1" dirty="0" smtClean="0">
              <a:solidFill>
                <a:schemeClr val="bg1"/>
              </a:solidFill>
            </a:endParaRPr>
          </a:p>
          <a:p>
            <a:endParaRPr lang="en-US" altLang="ko-KR" sz="2400" b="1" dirty="0" smtClean="0">
              <a:solidFill>
                <a:schemeClr val="bg1"/>
              </a:solidFill>
            </a:endParaRPr>
          </a:p>
        </p:txBody>
      </p:sp>
    </p:spTree>
    <p:extLst>
      <p:ext uri="{BB962C8B-B14F-4D97-AF65-F5344CB8AC3E}">
        <p14:creationId xmlns:p14="http://schemas.microsoft.com/office/powerpoint/2010/main" xmlns="" val="459234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직사각형 3"/>
          <p:cNvSpPr/>
          <p:nvPr/>
        </p:nvSpPr>
        <p:spPr>
          <a:xfrm>
            <a:off x="965200" y="1667560"/>
            <a:ext cx="11226800" cy="3785652"/>
          </a:xfrm>
          <a:prstGeom prst="rect">
            <a:avLst/>
          </a:prstGeom>
        </p:spPr>
        <p:txBody>
          <a:bodyPr wrap="square">
            <a:spAutoFit/>
          </a:bodyPr>
          <a:lstStyle/>
          <a:p>
            <a:r>
              <a:rPr lang="en-US" altLang="ko-KR" sz="2400" b="1" dirty="0">
                <a:solidFill>
                  <a:schemeClr val="bg1"/>
                </a:solidFill>
              </a:rPr>
              <a:t>Please send MS Document file </a:t>
            </a:r>
            <a:r>
              <a:rPr lang="en-US" altLang="ko-KR" sz="2400" b="1" dirty="0" smtClean="0">
                <a:solidFill>
                  <a:schemeClr val="bg1"/>
                </a:solidFill>
              </a:rPr>
              <a:t>to </a:t>
            </a:r>
            <a:r>
              <a:rPr lang="en-US" altLang="ko-KR" sz="2400" b="1" dirty="0" smtClean="0">
                <a:solidFill>
                  <a:schemeClr val="bg1"/>
                </a:solidFill>
                <a:hlinkClick r:id="rId2"/>
              </a:rPr>
              <a:t>Jotunnheim@snu.ac.kr</a:t>
            </a:r>
            <a:endParaRPr lang="en-US" altLang="ko-KR" sz="2400" b="1" dirty="0" smtClean="0">
              <a:solidFill>
                <a:schemeClr val="bg1"/>
              </a:solidFill>
            </a:endParaRPr>
          </a:p>
          <a:p>
            <a:endParaRPr lang="en-US" altLang="ko-KR" sz="2400" b="1" dirty="0">
              <a:solidFill>
                <a:schemeClr val="bg1"/>
              </a:solidFill>
            </a:endParaRPr>
          </a:p>
          <a:p>
            <a:r>
              <a:rPr lang="en-US" altLang="ko-KR" sz="2400" b="1" dirty="0" smtClean="0">
                <a:solidFill>
                  <a:schemeClr val="bg1"/>
                </a:solidFill>
              </a:rPr>
              <a:t>Greatly appreciated sending an email with a header [</a:t>
            </a:r>
            <a:r>
              <a:rPr lang="ko-KR" altLang="en-US" sz="2400" b="1" dirty="0" smtClean="0">
                <a:solidFill>
                  <a:schemeClr val="bg1"/>
                </a:solidFill>
              </a:rPr>
              <a:t>실습</a:t>
            </a:r>
            <a:r>
              <a:rPr lang="en-US" altLang="ko-KR" sz="2400" b="1" dirty="0" smtClean="0">
                <a:solidFill>
                  <a:schemeClr val="bg1"/>
                </a:solidFill>
              </a:rPr>
              <a:t>2]</a:t>
            </a:r>
          </a:p>
          <a:p>
            <a:endParaRPr lang="en-US" altLang="ko-KR" sz="2400" b="1" dirty="0" smtClean="0">
              <a:solidFill>
                <a:schemeClr val="bg1"/>
              </a:solidFill>
            </a:endParaRPr>
          </a:p>
          <a:p>
            <a:endParaRPr lang="en-US" altLang="ko-KR" sz="2400" b="1" dirty="0">
              <a:solidFill>
                <a:schemeClr val="bg1"/>
              </a:solidFill>
            </a:endParaRPr>
          </a:p>
          <a:p>
            <a:endParaRPr lang="en-US" altLang="ko-KR" sz="2400" b="1" dirty="0">
              <a:solidFill>
                <a:schemeClr val="bg1"/>
              </a:solidFill>
            </a:endParaRPr>
          </a:p>
          <a:p>
            <a:r>
              <a:rPr lang="en-US" altLang="ko-KR" sz="2400" b="1" dirty="0" smtClean="0">
                <a:solidFill>
                  <a:schemeClr val="bg1"/>
                </a:solidFill>
              </a:rPr>
              <a:t>Recommended E-mail title : [</a:t>
            </a:r>
            <a:r>
              <a:rPr lang="ko-KR" altLang="en-US" sz="2400" b="1" dirty="0" smtClean="0">
                <a:solidFill>
                  <a:schemeClr val="bg1"/>
                </a:solidFill>
              </a:rPr>
              <a:t>실습</a:t>
            </a:r>
            <a:r>
              <a:rPr lang="en-US" altLang="ko-KR" sz="2400" b="1" dirty="0" smtClean="0">
                <a:solidFill>
                  <a:schemeClr val="bg1"/>
                </a:solidFill>
              </a:rPr>
              <a:t>2]_</a:t>
            </a:r>
            <a:r>
              <a:rPr lang="ko-KR" altLang="en-US" sz="2400" b="1" dirty="0" smtClean="0">
                <a:solidFill>
                  <a:schemeClr val="bg1"/>
                </a:solidFill>
              </a:rPr>
              <a:t>학번</a:t>
            </a:r>
            <a:r>
              <a:rPr lang="en-US" altLang="ko-KR" sz="2400" b="1" dirty="0" smtClean="0">
                <a:solidFill>
                  <a:schemeClr val="bg1"/>
                </a:solidFill>
              </a:rPr>
              <a:t>_</a:t>
            </a:r>
            <a:r>
              <a:rPr lang="ko-KR" altLang="en-US" sz="2400" b="1" dirty="0" smtClean="0">
                <a:solidFill>
                  <a:schemeClr val="bg1"/>
                </a:solidFill>
              </a:rPr>
              <a:t>한글이름</a:t>
            </a:r>
            <a:endParaRPr lang="en-US" altLang="ko-KR" sz="2400" b="1" dirty="0" smtClean="0">
              <a:solidFill>
                <a:schemeClr val="bg1"/>
              </a:solidFill>
            </a:endParaRPr>
          </a:p>
          <a:p>
            <a:r>
              <a:rPr lang="en-US" altLang="ko-KR" sz="2400" b="1" dirty="0" smtClean="0">
                <a:solidFill>
                  <a:schemeClr val="bg1"/>
                </a:solidFill>
              </a:rPr>
              <a:t>Recommended file name : [</a:t>
            </a:r>
            <a:r>
              <a:rPr lang="ko-KR" altLang="en-US" sz="2400" b="1" dirty="0" smtClean="0">
                <a:solidFill>
                  <a:schemeClr val="bg1"/>
                </a:solidFill>
              </a:rPr>
              <a:t>실습</a:t>
            </a:r>
            <a:r>
              <a:rPr lang="en-US" altLang="ko-KR" sz="2400" b="1" dirty="0" smtClean="0">
                <a:solidFill>
                  <a:schemeClr val="bg1"/>
                </a:solidFill>
              </a:rPr>
              <a:t>2]_</a:t>
            </a:r>
            <a:r>
              <a:rPr lang="ko-KR" altLang="en-US" sz="2400" b="1" dirty="0" smtClean="0">
                <a:solidFill>
                  <a:schemeClr val="bg1"/>
                </a:solidFill>
              </a:rPr>
              <a:t>학번</a:t>
            </a:r>
            <a:r>
              <a:rPr lang="en-US" altLang="ko-KR" sz="2400" b="1" dirty="0" smtClean="0">
                <a:solidFill>
                  <a:schemeClr val="bg1"/>
                </a:solidFill>
              </a:rPr>
              <a:t>_</a:t>
            </a:r>
            <a:r>
              <a:rPr lang="ko-KR" altLang="en-US" sz="2400" b="1" dirty="0" smtClean="0">
                <a:solidFill>
                  <a:schemeClr val="bg1"/>
                </a:solidFill>
              </a:rPr>
              <a:t>한글이름</a:t>
            </a:r>
            <a:endParaRPr lang="en-US" altLang="ko-KR" sz="2400" b="1" dirty="0" smtClean="0">
              <a:solidFill>
                <a:schemeClr val="bg1"/>
              </a:solidFill>
            </a:endParaRPr>
          </a:p>
          <a:p>
            <a:endParaRPr lang="en-US" altLang="ko-KR" sz="2400" b="1" dirty="0">
              <a:solidFill>
                <a:schemeClr val="bg1"/>
              </a:solidFill>
            </a:endParaRPr>
          </a:p>
          <a:p>
            <a:r>
              <a:rPr lang="en-US" altLang="ko-KR" sz="2400" b="1" dirty="0" smtClean="0">
                <a:solidFill>
                  <a:schemeClr val="bg1"/>
                </a:solidFill>
              </a:rPr>
              <a:t>For other cases, [Practice2]_STUDENTNUMBER_NAME</a:t>
            </a:r>
          </a:p>
        </p:txBody>
      </p:sp>
      <p:pic>
        <p:nvPicPr>
          <p:cNvPr id="1026" name="Picture 2" descr="http://blog.khnp.co.kr/greenspeaker/wp-content/uploads/sites/4/2013/12/%EC%A0%9C%EB%B0%9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72058" y="3529161"/>
            <a:ext cx="1905000" cy="1924051"/>
          </a:xfrm>
          <a:prstGeom prst="rect">
            <a:avLst/>
          </a:prstGeom>
          <a:noFill/>
          <a:ln w="34925">
            <a:solidFill>
              <a:schemeClr val="tx1"/>
            </a:solidFill>
          </a:ln>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3195525" y="6221968"/>
            <a:ext cx="5472524" cy="461665"/>
          </a:xfrm>
          <a:prstGeom prst="rect">
            <a:avLst/>
          </a:prstGeom>
          <a:noFill/>
        </p:spPr>
        <p:txBody>
          <a:bodyPr wrap="none" rtlCol="0">
            <a:spAutoFit/>
          </a:bodyPr>
          <a:lstStyle/>
          <a:p>
            <a:r>
              <a:rPr lang="en-US" altLang="ko-KR" sz="2400" b="1" dirty="0" smtClean="0">
                <a:solidFill>
                  <a:schemeClr val="accent6"/>
                </a:solidFill>
              </a:rPr>
              <a:t>DEADLINE : December 1</a:t>
            </a:r>
            <a:r>
              <a:rPr lang="en-US" altLang="ko-KR" sz="2400" b="1" baseline="30000" dirty="0" smtClean="0">
                <a:solidFill>
                  <a:schemeClr val="accent6"/>
                </a:solidFill>
              </a:rPr>
              <a:t>st</a:t>
            </a:r>
            <a:r>
              <a:rPr lang="en-US" altLang="ko-KR" sz="2400" b="1" dirty="0" smtClean="0">
                <a:solidFill>
                  <a:schemeClr val="accent6"/>
                </a:solidFill>
              </a:rPr>
              <a:t> , 0:00 AM</a:t>
            </a:r>
            <a:endParaRPr lang="ko-KR" altLang="en-US" sz="2400" b="1" dirty="0">
              <a:solidFill>
                <a:schemeClr val="accent6"/>
              </a:solidFill>
            </a:endParaRPr>
          </a:p>
        </p:txBody>
      </p:sp>
    </p:spTree>
    <p:extLst>
      <p:ext uri="{BB962C8B-B14F-4D97-AF65-F5344CB8AC3E}">
        <p14:creationId xmlns:p14="http://schemas.microsoft.com/office/powerpoint/2010/main" xmlns="" val="4008558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1323439"/>
            <a:chOff x="0" y="160085"/>
            <a:chExt cx="12192000" cy="1323439"/>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8" y="160085"/>
              <a:ext cx="6592794" cy="1323439"/>
            </a:xfrm>
            <a:prstGeom prst="rect">
              <a:avLst/>
            </a:prstGeom>
            <a:noFill/>
          </p:spPr>
          <p:txBody>
            <a:bodyPr wrap="square" rtlCol="0">
              <a:spAutoFit/>
            </a:bodyPr>
            <a:lstStyle/>
            <a:p>
              <a:r>
                <a:rPr lang="en-US" altLang="ko-KR" sz="4000" b="1" dirty="0">
                  <a:solidFill>
                    <a:schemeClr val="bg1"/>
                  </a:solidFill>
                </a:rPr>
                <a:t>Cn3D </a:t>
              </a:r>
              <a:r>
                <a:rPr lang="en-US" altLang="ko-KR" sz="2400" b="1" dirty="0">
                  <a:solidFill>
                    <a:schemeClr val="bg1"/>
                  </a:solidFill>
                </a:rPr>
                <a:t>( Download &amp; install )</a:t>
              </a:r>
              <a:endParaRPr lang="ko-KR" altLang="en-US" sz="2400" b="1" dirty="0">
                <a:solidFill>
                  <a:schemeClr val="bg1"/>
                </a:solidFill>
              </a:endParaRPr>
            </a:p>
            <a:p>
              <a:endParaRPr lang="ko-KR" altLang="en-US" sz="40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그림 1"/>
          <p:cNvPicPr>
            <a:picLocks noChangeAspect="1"/>
          </p:cNvPicPr>
          <p:nvPr/>
        </p:nvPicPr>
        <p:blipFill>
          <a:blip r:embed="rId2"/>
          <a:stretch>
            <a:fillRect/>
          </a:stretch>
        </p:blipFill>
        <p:spPr>
          <a:xfrm>
            <a:off x="2180695" y="1122263"/>
            <a:ext cx="8032320" cy="2492564"/>
          </a:xfrm>
          <a:prstGeom prst="rect">
            <a:avLst/>
          </a:prstGeom>
        </p:spPr>
      </p:pic>
      <p:sp>
        <p:nvSpPr>
          <p:cNvPr id="8" name="직사각형 7"/>
          <p:cNvSpPr/>
          <p:nvPr/>
        </p:nvSpPr>
        <p:spPr>
          <a:xfrm>
            <a:off x="2474266" y="2746494"/>
            <a:ext cx="979200" cy="1584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p:cNvPicPr>
            <a:picLocks noChangeAspect="1"/>
          </p:cNvPicPr>
          <p:nvPr/>
        </p:nvPicPr>
        <p:blipFill>
          <a:blip r:embed="rId3"/>
          <a:stretch>
            <a:fillRect/>
          </a:stretch>
        </p:blipFill>
        <p:spPr>
          <a:xfrm>
            <a:off x="6915277" y="4020340"/>
            <a:ext cx="2676992" cy="2682346"/>
          </a:xfrm>
          <a:prstGeom prst="rect">
            <a:avLst/>
          </a:prstGeom>
        </p:spPr>
      </p:pic>
      <p:pic>
        <p:nvPicPr>
          <p:cNvPr id="10" name="그림 9"/>
          <p:cNvPicPr>
            <a:picLocks noChangeAspect="1"/>
          </p:cNvPicPr>
          <p:nvPr/>
        </p:nvPicPr>
        <p:blipFill>
          <a:blip r:embed="rId4"/>
          <a:stretch>
            <a:fillRect/>
          </a:stretch>
        </p:blipFill>
        <p:spPr>
          <a:xfrm>
            <a:off x="2180695" y="4281486"/>
            <a:ext cx="3517372" cy="2380192"/>
          </a:xfrm>
          <a:prstGeom prst="rect">
            <a:avLst/>
          </a:prstGeom>
        </p:spPr>
      </p:pic>
      <p:sp>
        <p:nvSpPr>
          <p:cNvPr id="11" name="아래쪽 화살표 10"/>
          <p:cNvSpPr/>
          <p:nvPr/>
        </p:nvSpPr>
        <p:spPr>
          <a:xfrm>
            <a:off x="3476003" y="3614827"/>
            <a:ext cx="541867" cy="51558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아래쪽 화살표 15"/>
          <p:cNvSpPr/>
          <p:nvPr/>
        </p:nvSpPr>
        <p:spPr>
          <a:xfrm rot="16200000">
            <a:off x="5816672" y="4643241"/>
            <a:ext cx="541867" cy="812660"/>
          </a:xfrm>
          <a:prstGeom prst="downArrow">
            <a:avLst/>
          </a:prstGeom>
          <a:solidFill>
            <a:srgbClr val="D1E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302925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8" y="160085"/>
              <a:ext cx="6592794" cy="707886"/>
            </a:xfrm>
            <a:prstGeom prst="rect">
              <a:avLst/>
            </a:prstGeom>
            <a:noFill/>
          </p:spPr>
          <p:txBody>
            <a:bodyPr wrap="square" rtlCol="0">
              <a:spAutoFit/>
            </a:bodyPr>
            <a:lstStyle/>
            <a:p>
              <a:r>
                <a:rPr lang="en-US" altLang="ko-KR" sz="4000" b="1" dirty="0" smtClean="0">
                  <a:solidFill>
                    <a:schemeClr val="bg1"/>
                  </a:solidFill>
                </a:rPr>
                <a:t>Cn3D</a:t>
              </a:r>
              <a:endParaRPr lang="ko-KR" altLang="en-US" sz="40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849275" y="1462630"/>
            <a:ext cx="11545018" cy="4278094"/>
          </a:xfrm>
          <a:prstGeom prst="rect">
            <a:avLst/>
          </a:prstGeom>
          <a:noFill/>
        </p:spPr>
        <p:txBody>
          <a:bodyPr wrap="square" rtlCol="0">
            <a:spAutoFit/>
          </a:bodyPr>
          <a:lstStyle/>
          <a:p>
            <a:r>
              <a:rPr lang="en-US" altLang="ko-KR" sz="2400" b="1" dirty="0" smtClean="0">
                <a:solidFill>
                  <a:schemeClr val="bg1"/>
                </a:solidFill>
              </a:rPr>
              <a:t>You need to Use…</a:t>
            </a:r>
          </a:p>
          <a:p>
            <a:r>
              <a:rPr lang="en-US" altLang="ko-KR" sz="2400" b="1" dirty="0" smtClean="0">
                <a:solidFill>
                  <a:schemeClr val="bg1"/>
                </a:solidFill>
              </a:rPr>
              <a:t>	</a:t>
            </a:r>
          </a:p>
          <a:p>
            <a:pPr marL="800100" lvl="1" indent="-342900">
              <a:buFont typeface="Arial" panose="020B0604020202020204" pitchFamily="34" charset="0"/>
              <a:buChar char="•"/>
            </a:pPr>
            <a:r>
              <a:rPr lang="en-US" altLang="ko-KR" sz="2400" b="1" dirty="0" smtClean="0">
                <a:solidFill>
                  <a:schemeClr val="bg1"/>
                </a:solidFill>
              </a:rPr>
              <a:t>MMDB or PDB</a:t>
            </a:r>
          </a:p>
          <a:p>
            <a:pPr marL="800100" lvl="1" indent="-342900">
              <a:buFont typeface="Arial" panose="020B0604020202020204" pitchFamily="34" charset="0"/>
              <a:buChar char="•"/>
            </a:pPr>
            <a:r>
              <a:rPr lang="en-US" altLang="ko-KR" sz="2400" b="1" dirty="0" smtClean="0">
                <a:solidFill>
                  <a:schemeClr val="bg1"/>
                </a:solidFill>
              </a:rPr>
              <a:t>BLAST</a:t>
            </a:r>
          </a:p>
          <a:p>
            <a:endParaRPr lang="en-US" altLang="ko-KR" sz="2400" b="1" dirty="0" smtClean="0">
              <a:solidFill>
                <a:schemeClr val="bg1"/>
              </a:solidFill>
            </a:endParaRPr>
          </a:p>
          <a:p>
            <a:endParaRPr lang="en-US" altLang="ko-KR" sz="2400" b="1" dirty="0">
              <a:solidFill>
                <a:schemeClr val="bg1"/>
              </a:solidFill>
            </a:endParaRPr>
          </a:p>
          <a:p>
            <a:r>
              <a:rPr lang="en-US" altLang="ko-KR" sz="2400" b="1" dirty="0" smtClean="0">
                <a:solidFill>
                  <a:schemeClr val="bg1"/>
                </a:solidFill>
              </a:rPr>
              <a:t>Scheme :</a:t>
            </a:r>
          </a:p>
          <a:p>
            <a:endParaRPr lang="en-US" altLang="ko-KR" sz="2400" b="1" dirty="0" smtClean="0">
              <a:solidFill>
                <a:schemeClr val="bg1"/>
              </a:solidFill>
            </a:endParaRPr>
          </a:p>
          <a:p>
            <a:pPr marL="800100" lvl="1" indent="-342900">
              <a:buFont typeface="Arial" panose="020B0604020202020204" pitchFamily="34" charset="0"/>
              <a:buChar char="•"/>
            </a:pPr>
            <a:r>
              <a:rPr lang="en-US" altLang="ko-KR" sz="2000" b="1" dirty="0" smtClean="0">
                <a:solidFill>
                  <a:schemeClr val="bg1"/>
                </a:solidFill>
              </a:rPr>
              <a:t>From unknown protein sequence. BLAST it.</a:t>
            </a:r>
          </a:p>
          <a:p>
            <a:pPr marL="800100" lvl="1" indent="-342900">
              <a:buFont typeface="Arial" panose="020B0604020202020204" pitchFamily="34" charset="0"/>
              <a:buChar char="•"/>
            </a:pPr>
            <a:r>
              <a:rPr lang="en-US" altLang="ko-KR" sz="2000" b="1" dirty="0" smtClean="0">
                <a:solidFill>
                  <a:schemeClr val="bg1"/>
                </a:solidFill>
              </a:rPr>
              <a:t>Find out which known protein is similar to that unknown protein.</a:t>
            </a:r>
          </a:p>
          <a:p>
            <a:pPr marL="800100" lvl="1" indent="-342900">
              <a:buFont typeface="Arial" panose="020B0604020202020204" pitchFamily="34" charset="0"/>
              <a:buChar char="•"/>
            </a:pPr>
            <a:r>
              <a:rPr lang="en-US" altLang="ko-KR" sz="2000" b="1" dirty="0" smtClean="0">
                <a:solidFill>
                  <a:schemeClr val="bg1"/>
                </a:solidFill>
              </a:rPr>
              <a:t>Find the known protein structure by using PDB or MMDB </a:t>
            </a:r>
          </a:p>
          <a:p>
            <a:pPr marL="800100" lvl="1" indent="-342900">
              <a:buFont typeface="Arial" panose="020B0604020202020204" pitchFamily="34" charset="0"/>
              <a:buChar char="•"/>
            </a:pPr>
            <a:r>
              <a:rPr lang="en-US" altLang="ko-KR" sz="2000" b="1" dirty="0" smtClean="0">
                <a:solidFill>
                  <a:schemeClr val="bg1"/>
                </a:solidFill>
              </a:rPr>
              <a:t>Then, it is time to use Cn3D</a:t>
            </a:r>
            <a:endParaRPr lang="en-US" altLang="ko-KR" sz="2000" b="1" dirty="0">
              <a:solidFill>
                <a:schemeClr val="bg1"/>
              </a:solidFill>
            </a:endParaRPr>
          </a:p>
        </p:txBody>
      </p:sp>
    </p:spTree>
    <p:extLst>
      <p:ext uri="{BB962C8B-B14F-4D97-AF65-F5344CB8AC3E}">
        <p14:creationId xmlns:p14="http://schemas.microsoft.com/office/powerpoint/2010/main" xmlns="" val="179657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172633" y="1964267"/>
            <a:ext cx="10387994" cy="4789707"/>
          </a:xfrm>
          <a:prstGeom prst="rect">
            <a:avLst/>
          </a:prstGeom>
        </p:spPr>
      </p:pic>
      <p:sp>
        <p:nvSpPr>
          <p:cNvPr id="4" name="TextBox 3"/>
          <p:cNvSpPr txBox="1"/>
          <p:nvPr/>
        </p:nvSpPr>
        <p:spPr>
          <a:xfrm>
            <a:off x="482241" y="722520"/>
            <a:ext cx="11375684" cy="1015663"/>
          </a:xfrm>
          <a:prstGeom prst="rect">
            <a:avLst/>
          </a:prstGeom>
          <a:noFill/>
        </p:spPr>
        <p:txBody>
          <a:bodyPr wrap="square" rtlCol="0">
            <a:spAutoFit/>
          </a:bodyPr>
          <a:lstStyle/>
          <a:p>
            <a:r>
              <a:rPr lang="en-US" altLang="ko-KR" sz="2000" b="1" dirty="0" smtClean="0">
                <a:solidFill>
                  <a:schemeClr val="bg1"/>
                </a:solidFill>
              </a:rPr>
              <a:t>Lets say that BLAST gave us a result that the unknown sequence is similar to PTEN</a:t>
            </a:r>
          </a:p>
          <a:p>
            <a:endParaRPr lang="en-US" altLang="ko-KR" sz="2000" b="1" dirty="0">
              <a:solidFill>
                <a:schemeClr val="bg1"/>
              </a:solidFill>
            </a:endParaRPr>
          </a:p>
          <a:p>
            <a:r>
              <a:rPr lang="en-US" altLang="ko-KR" sz="2000" b="1" dirty="0" smtClean="0">
                <a:solidFill>
                  <a:schemeClr val="bg1"/>
                </a:solidFill>
              </a:rPr>
              <a:t>Then we found the crystal structure of PTEN using PDB</a:t>
            </a:r>
            <a:endParaRPr lang="en-US" altLang="ko-KR" sz="2000" b="1" dirty="0">
              <a:solidFill>
                <a:schemeClr val="bg1"/>
              </a:solidFill>
            </a:endParaRPr>
          </a:p>
        </p:txBody>
      </p:sp>
      <p:sp>
        <p:nvSpPr>
          <p:cNvPr id="8" name="직사각형 7"/>
          <p:cNvSpPr/>
          <p:nvPr/>
        </p:nvSpPr>
        <p:spPr>
          <a:xfrm>
            <a:off x="1172632" y="3449666"/>
            <a:ext cx="6596969" cy="1223934"/>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08258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9" name="그룹 18"/>
          <p:cNvGrpSpPr/>
          <p:nvPr/>
        </p:nvGrpSpPr>
        <p:grpSpPr>
          <a:xfrm>
            <a:off x="5205634" y="869818"/>
            <a:ext cx="8657934" cy="5091546"/>
            <a:chOff x="3728799" y="1352418"/>
            <a:chExt cx="8657934" cy="5091546"/>
          </a:xfrm>
        </p:grpSpPr>
        <p:pic>
          <p:nvPicPr>
            <p:cNvPr id="6" name="그림 5"/>
            <p:cNvPicPr>
              <a:picLocks noChangeAspect="1"/>
            </p:cNvPicPr>
            <p:nvPr/>
          </p:nvPicPr>
          <p:blipFill>
            <a:blip r:embed="rId2"/>
            <a:stretch>
              <a:fillRect/>
            </a:stretch>
          </p:blipFill>
          <p:spPr>
            <a:xfrm>
              <a:off x="3742266" y="2094276"/>
              <a:ext cx="5039783" cy="4349688"/>
            </a:xfrm>
            <a:prstGeom prst="rect">
              <a:avLst/>
            </a:prstGeom>
          </p:spPr>
        </p:pic>
        <p:sp>
          <p:nvSpPr>
            <p:cNvPr id="8" name="직사각형 7"/>
            <p:cNvSpPr/>
            <p:nvPr/>
          </p:nvSpPr>
          <p:spPr>
            <a:xfrm>
              <a:off x="3728799" y="5520266"/>
              <a:ext cx="5053249" cy="923697"/>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4218400" y="1352418"/>
              <a:ext cx="3914213" cy="646331"/>
            </a:xfrm>
            <a:prstGeom prst="rect">
              <a:avLst/>
            </a:prstGeom>
            <a:noFill/>
          </p:spPr>
          <p:txBody>
            <a:bodyPr wrap="none" rtlCol="0">
              <a:spAutoFit/>
            </a:bodyPr>
            <a:lstStyle/>
            <a:p>
              <a:r>
                <a:rPr lang="en-US" altLang="ko-KR" b="1" dirty="0" smtClean="0">
                  <a:solidFill>
                    <a:schemeClr val="bg1"/>
                  </a:solidFill>
                </a:rPr>
                <a:t>2. File -&gt; Load Network -&gt; 1D5R </a:t>
              </a:r>
            </a:p>
            <a:p>
              <a:r>
                <a:rPr lang="en-US" altLang="ko-KR" b="1" dirty="0" smtClean="0">
                  <a:solidFill>
                    <a:schemeClr val="bg1"/>
                  </a:solidFill>
                </a:rPr>
                <a:t>-&gt;single model</a:t>
              </a:r>
              <a:endParaRPr lang="ko-KR" altLang="en-US" b="1" dirty="0">
                <a:solidFill>
                  <a:schemeClr val="bg1"/>
                </a:solidFill>
              </a:endParaRPr>
            </a:p>
          </p:txBody>
        </p:sp>
        <p:sp>
          <p:nvSpPr>
            <p:cNvPr id="12" name="직사각형 11"/>
            <p:cNvSpPr/>
            <p:nvPr/>
          </p:nvSpPr>
          <p:spPr>
            <a:xfrm>
              <a:off x="4218400" y="2087491"/>
              <a:ext cx="4231333" cy="3239381"/>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742266" y="6074631"/>
              <a:ext cx="2854051" cy="369332"/>
            </a:xfrm>
            <a:prstGeom prst="rect">
              <a:avLst/>
            </a:prstGeom>
            <a:noFill/>
          </p:spPr>
          <p:txBody>
            <a:bodyPr wrap="none" rtlCol="0">
              <a:spAutoFit/>
            </a:bodyPr>
            <a:lstStyle/>
            <a:p>
              <a:r>
                <a:rPr lang="en-US" altLang="ko-KR" b="1" dirty="0" smtClean="0">
                  <a:solidFill>
                    <a:srgbClr val="C00000"/>
                  </a:solidFill>
                </a:rPr>
                <a:t>Sequence of the protein</a:t>
              </a:r>
              <a:endParaRPr lang="ko-KR" altLang="en-US" b="1" dirty="0">
                <a:solidFill>
                  <a:srgbClr val="C00000"/>
                </a:solidFill>
              </a:endParaRPr>
            </a:p>
          </p:txBody>
        </p:sp>
        <p:sp>
          <p:nvSpPr>
            <p:cNvPr id="16" name="TextBox 15"/>
            <p:cNvSpPr txBox="1"/>
            <p:nvPr/>
          </p:nvSpPr>
          <p:spPr>
            <a:xfrm>
              <a:off x="4193000" y="4964325"/>
              <a:ext cx="2792559" cy="369332"/>
            </a:xfrm>
            <a:prstGeom prst="rect">
              <a:avLst/>
            </a:prstGeom>
            <a:noFill/>
          </p:spPr>
          <p:txBody>
            <a:bodyPr wrap="none" rtlCol="0">
              <a:spAutoFit/>
            </a:bodyPr>
            <a:lstStyle/>
            <a:p>
              <a:r>
                <a:rPr lang="en-US" altLang="ko-KR" b="1" dirty="0" smtClean="0">
                  <a:solidFill>
                    <a:srgbClr val="C00000"/>
                  </a:solidFill>
                </a:rPr>
                <a:t>Structure of the protein</a:t>
              </a:r>
              <a:endParaRPr lang="ko-KR" altLang="en-US" b="1" dirty="0">
                <a:solidFill>
                  <a:srgbClr val="C00000"/>
                </a:solidFill>
              </a:endParaRPr>
            </a:p>
          </p:txBody>
        </p:sp>
        <p:cxnSp>
          <p:nvCxnSpPr>
            <p:cNvPr id="13" name="직선 연결선 12"/>
            <p:cNvCxnSpPr/>
            <p:nvPr/>
          </p:nvCxnSpPr>
          <p:spPr>
            <a:xfrm>
              <a:off x="7303936" y="1709451"/>
              <a:ext cx="70553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09467" y="1374090"/>
              <a:ext cx="4377266" cy="523220"/>
            </a:xfrm>
            <a:prstGeom prst="rect">
              <a:avLst/>
            </a:prstGeom>
            <a:noFill/>
          </p:spPr>
          <p:txBody>
            <a:bodyPr wrap="square" rtlCol="0">
              <a:spAutoFit/>
            </a:bodyPr>
            <a:lstStyle/>
            <a:p>
              <a:r>
                <a:rPr lang="en-US" altLang="ko-KR" sz="1400" dirty="0" smtClean="0">
                  <a:solidFill>
                    <a:srgbClr val="C00000"/>
                  </a:solidFill>
                </a:rPr>
                <a:t>ID Gained when we find PDB</a:t>
              </a:r>
            </a:p>
            <a:p>
              <a:r>
                <a:rPr lang="en-US" altLang="ko-KR" sz="1400" dirty="0" smtClean="0">
                  <a:solidFill>
                    <a:srgbClr val="C00000"/>
                  </a:solidFill>
                </a:rPr>
                <a:t>:look previous slide</a:t>
              </a:r>
              <a:endParaRPr lang="ko-KR" altLang="en-US" sz="1400" dirty="0">
                <a:solidFill>
                  <a:srgbClr val="C00000"/>
                </a:solidFill>
              </a:endParaRPr>
            </a:p>
          </p:txBody>
        </p:sp>
      </p:grpSp>
      <p:grpSp>
        <p:nvGrpSpPr>
          <p:cNvPr id="21" name="그룹 20"/>
          <p:cNvGrpSpPr/>
          <p:nvPr/>
        </p:nvGrpSpPr>
        <p:grpSpPr>
          <a:xfrm>
            <a:off x="522091" y="974026"/>
            <a:ext cx="9736792" cy="4233238"/>
            <a:chOff x="420614" y="1447945"/>
            <a:chExt cx="9736792" cy="4233238"/>
          </a:xfrm>
        </p:grpSpPr>
        <p:sp>
          <p:nvSpPr>
            <p:cNvPr id="4" name="TextBox 3"/>
            <p:cNvSpPr txBox="1"/>
            <p:nvPr/>
          </p:nvSpPr>
          <p:spPr>
            <a:xfrm>
              <a:off x="440130" y="1447945"/>
              <a:ext cx="9717276" cy="369332"/>
            </a:xfrm>
            <a:prstGeom prst="rect">
              <a:avLst/>
            </a:prstGeom>
            <a:noFill/>
          </p:spPr>
          <p:txBody>
            <a:bodyPr wrap="square" rtlCol="0">
              <a:spAutoFit/>
            </a:bodyPr>
            <a:lstStyle/>
            <a:p>
              <a:r>
                <a:rPr lang="en-US" altLang="ko-KR" b="1" dirty="0" smtClean="0">
                  <a:solidFill>
                    <a:schemeClr val="bg1"/>
                  </a:solidFill>
                </a:rPr>
                <a:t>1. Execute Cn3D</a:t>
              </a:r>
              <a:endParaRPr lang="ko-KR" altLang="en-US" b="1" dirty="0">
                <a:solidFill>
                  <a:schemeClr val="bg1"/>
                </a:solidFill>
              </a:endParaRPr>
            </a:p>
          </p:txBody>
        </p:sp>
        <p:pic>
          <p:nvPicPr>
            <p:cNvPr id="9" name="그림 8"/>
            <p:cNvPicPr>
              <a:picLocks noChangeAspect="1"/>
            </p:cNvPicPr>
            <p:nvPr/>
          </p:nvPicPr>
          <p:blipFill>
            <a:blip r:embed="rId3"/>
            <a:stretch>
              <a:fillRect/>
            </a:stretch>
          </p:blipFill>
          <p:spPr>
            <a:xfrm>
              <a:off x="420614" y="2405932"/>
              <a:ext cx="3268714" cy="3275251"/>
            </a:xfrm>
            <a:prstGeom prst="rect">
              <a:avLst/>
            </a:prstGeom>
          </p:spPr>
        </p:pic>
        <p:sp>
          <p:nvSpPr>
            <p:cNvPr id="20" name="오른쪽 화살표 19"/>
            <p:cNvSpPr/>
            <p:nvPr/>
          </p:nvSpPr>
          <p:spPr>
            <a:xfrm>
              <a:off x="3663668" y="3612960"/>
              <a:ext cx="1049318" cy="584200"/>
            </a:xfrm>
            <a:prstGeom prst="rightArrow">
              <a:avLst/>
            </a:prstGeom>
            <a:solidFill>
              <a:srgbClr val="A8C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xmlns="" val="1755689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직사각형 7"/>
          <p:cNvSpPr/>
          <p:nvPr/>
        </p:nvSpPr>
        <p:spPr>
          <a:xfrm>
            <a:off x="2034001" y="7024797"/>
            <a:ext cx="979200" cy="1584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2"/>
          <a:stretch>
            <a:fillRect/>
          </a:stretch>
        </p:blipFill>
        <p:spPr>
          <a:xfrm>
            <a:off x="2523601" y="1239599"/>
            <a:ext cx="7141634" cy="1379471"/>
          </a:xfrm>
          <a:prstGeom prst="rect">
            <a:avLst/>
          </a:prstGeom>
        </p:spPr>
      </p:pic>
      <p:pic>
        <p:nvPicPr>
          <p:cNvPr id="6" name="그림 5"/>
          <p:cNvPicPr>
            <a:picLocks noChangeAspect="1"/>
          </p:cNvPicPr>
          <p:nvPr/>
        </p:nvPicPr>
        <p:blipFill>
          <a:blip r:embed="rId3"/>
          <a:stretch>
            <a:fillRect/>
          </a:stretch>
        </p:blipFill>
        <p:spPr>
          <a:xfrm>
            <a:off x="1819974" y="3371785"/>
            <a:ext cx="8801100" cy="2324100"/>
          </a:xfrm>
          <a:prstGeom prst="rect">
            <a:avLst/>
          </a:prstGeom>
        </p:spPr>
      </p:pic>
      <p:sp>
        <p:nvSpPr>
          <p:cNvPr id="11" name="TextBox 10"/>
          <p:cNvSpPr txBox="1"/>
          <p:nvPr/>
        </p:nvSpPr>
        <p:spPr>
          <a:xfrm>
            <a:off x="4470264" y="778274"/>
            <a:ext cx="9717276" cy="369332"/>
          </a:xfrm>
          <a:prstGeom prst="rect">
            <a:avLst/>
          </a:prstGeom>
          <a:noFill/>
        </p:spPr>
        <p:txBody>
          <a:bodyPr wrap="square" rtlCol="0">
            <a:spAutoFit/>
          </a:bodyPr>
          <a:lstStyle/>
          <a:p>
            <a:r>
              <a:rPr lang="en-US" altLang="ko-KR" b="1" dirty="0" smtClean="0">
                <a:solidFill>
                  <a:schemeClr val="bg1"/>
                </a:solidFill>
              </a:rPr>
              <a:t>1. Imports -&gt; Show imports</a:t>
            </a:r>
            <a:endParaRPr lang="ko-KR" altLang="en-US" b="1" dirty="0">
              <a:solidFill>
                <a:schemeClr val="bg1"/>
              </a:solidFill>
            </a:endParaRPr>
          </a:p>
        </p:txBody>
      </p:sp>
      <p:sp>
        <p:nvSpPr>
          <p:cNvPr id="9" name="아래쪽 화살표 8"/>
          <p:cNvSpPr/>
          <p:nvPr/>
        </p:nvSpPr>
        <p:spPr>
          <a:xfrm>
            <a:off x="5548852" y="2619070"/>
            <a:ext cx="671672" cy="615197"/>
          </a:xfrm>
          <a:prstGeom prst="downArrow">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165463" y="5695885"/>
            <a:ext cx="9717276" cy="646331"/>
          </a:xfrm>
          <a:prstGeom prst="rect">
            <a:avLst/>
          </a:prstGeom>
          <a:noFill/>
        </p:spPr>
        <p:txBody>
          <a:bodyPr wrap="square" rtlCol="0">
            <a:spAutoFit/>
          </a:bodyPr>
          <a:lstStyle/>
          <a:p>
            <a:r>
              <a:rPr lang="en-US" altLang="ko-KR" b="1" dirty="0" smtClean="0">
                <a:solidFill>
                  <a:schemeClr val="bg1"/>
                </a:solidFill>
              </a:rPr>
              <a:t>2. Edit -&gt; import sequences</a:t>
            </a:r>
          </a:p>
          <a:p>
            <a:r>
              <a:rPr lang="en-US" altLang="ko-KR" b="1" dirty="0" smtClean="0">
                <a:solidFill>
                  <a:schemeClr val="bg1"/>
                </a:solidFill>
              </a:rPr>
              <a:t>In this practice, click network and type </a:t>
            </a:r>
            <a:r>
              <a:rPr lang="en-US" altLang="ko-KR" u="sng" dirty="0" smtClean="0">
                <a:solidFill>
                  <a:schemeClr val="bg1"/>
                </a:solidFill>
              </a:rPr>
              <a:t>P60484</a:t>
            </a:r>
            <a:r>
              <a:rPr lang="en-US" altLang="ko-KR" b="1" dirty="0" smtClean="0">
                <a:solidFill>
                  <a:schemeClr val="bg1"/>
                </a:solidFill>
              </a:rPr>
              <a:t> </a:t>
            </a:r>
            <a:endParaRPr lang="ko-KR" altLang="en-US" b="1" dirty="0">
              <a:solidFill>
                <a:schemeClr val="bg1"/>
              </a:solidFill>
            </a:endParaRPr>
          </a:p>
        </p:txBody>
      </p:sp>
      <p:sp>
        <p:nvSpPr>
          <p:cNvPr id="10" name="TextBox 9"/>
          <p:cNvSpPr txBox="1"/>
          <p:nvPr/>
        </p:nvSpPr>
        <p:spPr>
          <a:xfrm>
            <a:off x="6220524" y="2835699"/>
            <a:ext cx="2513060" cy="338554"/>
          </a:xfrm>
          <a:prstGeom prst="rect">
            <a:avLst/>
          </a:prstGeom>
          <a:noFill/>
        </p:spPr>
        <p:txBody>
          <a:bodyPr wrap="none" rtlCol="0">
            <a:spAutoFit/>
          </a:bodyPr>
          <a:lstStyle/>
          <a:p>
            <a:r>
              <a:rPr lang="en-US" altLang="ko-KR" sz="1600" dirty="0" smtClean="0">
                <a:solidFill>
                  <a:schemeClr val="bg1"/>
                </a:solidFill>
              </a:rPr>
              <a:t>Gives you a new window</a:t>
            </a:r>
            <a:endParaRPr lang="ko-KR" altLang="en-US" sz="1600" dirty="0">
              <a:solidFill>
                <a:schemeClr val="bg1"/>
              </a:solidFill>
            </a:endParaRPr>
          </a:p>
        </p:txBody>
      </p:sp>
    </p:spTree>
    <p:extLst>
      <p:ext uri="{BB962C8B-B14F-4D97-AF65-F5344CB8AC3E}">
        <p14:creationId xmlns:p14="http://schemas.microsoft.com/office/powerpoint/2010/main" xmlns="" val="319919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028776" y="1064551"/>
            <a:ext cx="7927445" cy="2380638"/>
          </a:xfrm>
          <a:prstGeom prst="rect">
            <a:avLst/>
          </a:prstGeom>
        </p:spPr>
      </p:pic>
      <p:sp>
        <p:nvSpPr>
          <p:cNvPr id="6" name="TextBox 5"/>
          <p:cNvSpPr txBox="1"/>
          <p:nvPr/>
        </p:nvSpPr>
        <p:spPr>
          <a:xfrm>
            <a:off x="1919736" y="688758"/>
            <a:ext cx="5251887" cy="369332"/>
          </a:xfrm>
          <a:prstGeom prst="rect">
            <a:avLst/>
          </a:prstGeom>
          <a:noFill/>
        </p:spPr>
        <p:txBody>
          <a:bodyPr wrap="none" rtlCol="0">
            <a:spAutoFit/>
          </a:bodyPr>
          <a:lstStyle/>
          <a:p>
            <a:r>
              <a:rPr lang="en-US" altLang="ko-KR" b="1" dirty="0" smtClean="0">
                <a:solidFill>
                  <a:schemeClr val="bg1"/>
                </a:solidFill>
              </a:rPr>
              <a:t>3. Algorithms -&gt; BLAST single -&gt; mouse click</a:t>
            </a:r>
            <a:endParaRPr lang="ko-KR" altLang="en-US" b="1" dirty="0">
              <a:solidFill>
                <a:schemeClr val="bg1"/>
              </a:solidFill>
            </a:endParaRPr>
          </a:p>
        </p:txBody>
      </p:sp>
      <p:sp>
        <p:nvSpPr>
          <p:cNvPr id="9" name="직사각형 8"/>
          <p:cNvSpPr/>
          <p:nvPr/>
        </p:nvSpPr>
        <p:spPr>
          <a:xfrm>
            <a:off x="2853267" y="1439333"/>
            <a:ext cx="7027333" cy="39184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4736101" y="1450588"/>
            <a:ext cx="2328330" cy="369332"/>
          </a:xfrm>
          <a:prstGeom prst="rect">
            <a:avLst/>
          </a:prstGeom>
          <a:noFill/>
        </p:spPr>
        <p:txBody>
          <a:bodyPr wrap="none" rtlCol="0">
            <a:spAutoFit/>
          </a:bodyPr>
          <a:lstStyle/>
          <a:p>
            <a:r>
              <a:rPr lang="en-US" altLang="ko-KR" b="1" dirty="0" smtClean="0">
                <a:solidFill>
                  <a:srgbClr val="C00000"/>
                </a:solidFill>
              </a:rPr>
              <a:t>4. Mouse click here</a:t>
            </a:r>
            <a:endParaRPr lang="ko-KR" altLang="en-US" b="1" dirty="0">
              <a:solidFill>
                <a:srgbClr val="C00000"/>
              </a:solidFill>
            </a:endParaRPr>
          </a:p>
        </p:txBody>
      </p:sp>
      <p:pic>
        <p:nvPicPr>
          <p:cNvPr id="11" name="그림 10"/>
          <p:cNvPicPr>
            <a:picLocks noChangeAspect="1"/>
          </p:cNvPicPr>
          <p:nvPr/>
        </p:nvPicPr>
        <p:blipFill>
          <a:blip r:embed="rId3"/>
          <a:stretch>
            <a:fillRect/>
          </a:stretch>
        </p:blipFill>
        <p:spPr>
          <a:xfrm>
            <a:off x="2028776" y="4039848"/>
            <a:ext cx="7742981" cy="2178693"/>
          </a:xfrm>
          <a:prstGeom prst="rect">
            <a:avLst/>
          </a:prstGeom>
        </p:spPr>
      </p:pic>
      <p:sp>
        <p:nvSpPr>
          <p:cNvPr id="16" name="TextBox 15"/>
          <p:cNvSpPr txBox="1"/>
          <p:nvPr/>
        </p:nvSpPr>
        <p:spPr>
          <a:xfrm>
            <a:off x="1970536" y="3670516"/>
            <a:ext cx="3184333" cy="369332"/>
          </a:xfrm>
          <a:prstGeom prst="rect">
            <a:avLst/>
          </a:prstGeom>
          <a:noFill/>
        </p:spPr>
        <p:txBody>
          <a:bodyPr wrap="none" rtlCol="0">
            <a:spAutoFit/>
          </a:bodyPr>
          <a:lstStyle/>
          <a:p>
            <a:r>
              <a:rPr lang="en-US" altLang="ko-KR" b="1" dirty="0" smtClean="0">
                <a:solidFill>
                  <a:schemeClr val="bg1"/>
                </a:solidFill>
              </a:rPr>
              <a:t>5. Alignments -&gt; Merge all</a:t>
            </a:r>
            <a:endParaRPr lang="ko-KR" altLang="en-US" b="1" dirty="0">
              <a:solidFill>
                <a:schemeClr val="bg1"/>
              </a:solidFill>
            </a:endParaRPr>
          </a:p>
        </p:txBody>
      </p:sp>
      <p:sp>
        <p:nvSpPr>
          <p:cNvPr id="17" name="아래쪽 화살표 16"/>
          <p:cNvSpPr/>
          <p:nvPr/>
        </p:nvSpPr>
        <p:spPr>
          <a:xfrm>
            <a:off x="5320826" y="3362917"/>
            <a:ext cx="671672" cy="615197"/>
          </a:xfrm>
          <a:prstGeom prst="downArrow">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4604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5" name="Group 14"/>
          <p:cNvGrpSpPr/>
          <p:nvPr/>
        </p:nvGrpSpPr>
        <p:grpSpPr>
          <a:xfrm>
            <a:off x="0" y="160085"/>
            <a:ext cx="12192000" cy="707886"/>
            <a:chOff x="0" y="160085"/>
            <a:chExt cx="12192000" cy="707886"/>
          </a:xfrm>
        </p:grpSpPr>
        <p:cxnSp>
          <p:nvCxnSpPr>
            <p:cNvPr id="5" name="직선 연결선 4"/>
            <p:cNvCxnSpPr/>
            <p:nvPr/>
          </p:nvCxnSpPr>
          <p:spPr>
            <a:xfrm>
              <a:off x="0" y="754744"/>
              <a:ext cx="12192000" cy="301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008" y="160085"/>
              <a:ext cx="6592794" cy="707886"/>
            </a:xfrm>
            <a:prstGeom prst="rect">
              <a:avLst/>
            </a:prstGeom>
            <a:noFill/>
          </p:spPr>
          <p:txBody>
            <a:bodyPr wrap="square" rtlCol="0">
              <a:spAutoFit/>
            </a:bodyPr>
            <a:lstStyle/>
            <a:p>
              <a:r>
                <a:rPr lang="en-US" altLang="ko-KR" sz="4000" b="1" dirty="0" smtClean="0">
                  <a:solidFill>
                    <a:schemeClr val="bg1"/>
                  </a:solidFill>
                </a:rPr>
                <a:t>Cn3D</a:t>
              </a:r>
              <a:endParaRPr lang="ko-KR" altLang="en-US" sz="4000" b="1" dirty="0">
                <a:solidFill>
                  <a:schemeClr val="bg1"/>
                </a:solidFill>
              </a:endParaRPr>
            </a:p>
          </p:txBody>
        </p:sp>
        <p:sp>
          <p:nvSpPr>
            <p:cNvPr id="3" name="Rounded Rectangle 2"/>
            <p:cNvSpPr/>
            <p:nvPr/>
          </p:nvSpPr>
          <p:spPr>
            <a:xfrm>
              <a:off x="92415" y="255470"/>
              <a:ext cx="347715" cy="3209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50649" y="471370"/>
              <a:ext cx="263184" cy="24294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1612900" y="6299025"/>
            <a:ext cx="9717276" cy="461665"/>
          </a:xfrm>
          <a:prstGeom prst="rect">
            <a:avLst/>
          </a:prstGeom>
          <a:noFill/>
        </p:spPr>
        <p:txBody>
          <a:bodyPr wrap="square" rtlCol="0">
            <a:spAutoFit/>
          </a:bodyPr>
          <a:lstStyle/>
          <a:p>
            <a:r>
              <a:rPr lang="en-US" altLang="ko-KR" sz="2400" b="1" dirty="0" smtClean="0">
                <a:solidFill>
                  <a:schemeClr val="bg1"/>
                </a:solidFill>
              </a:rPr>
              <a:t>DONE !  Red indicates same(or similar) protein structure</a:t>
            </a:r>
            <a:endParaRPr lang="ko-KR" altLang="en-US" sz="2400" b="1" dirty="0">
              <a:solidFill>
                <a:schemeClr val="bg1"/>
              </a:solidFill>
            </a:endParaRPr>
          </a:p>
        </p:txBody>
      </p:sp>
      <p:pic>
        <p:nvPicPr>
          <p:cNvPr id="6" name="그림 5"/>
          <p:cNvPicPr>
            <a:picLocks noChangeAspect="1"/>
          </p:cNvPicPr>
          <p:nvPr/>
        </p:nvPicPr>
        <p:blipFill>
          <a:blip r:embed="rId2"/>
          <a:stretch>
            <a:fillRect/>
          </a:stretch>
        </p:blipFill>
        <p:spPr>
          <a:xfrm>
            <a:off x="2523065" y="1050614"/>
            <a:ext cx="6530780" cy="5186389"/>
          </a:xfrm>
          <a:prstGeom prst="rect">
            <a:avLst/>
          </a:prstGeom>
        </p:spPr>
      </p:pic>
    </p:spTree>
    <p:extLst>
      <p:ext uri="{BB962C8B-B14F-4D97-AF65-F5344CB8AC3E}">
        <p14:creationId xmlns:p14="http://schemas.microsoft.com/office/powerpoint/2010/main" xmlns="" val="120637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734</Words>
  <Application>Microsoft Office PowerPoint</Application>
  <PresentationFormat>사용자 지정</PresentationFormat>
  <Paragraphs>136</Paragraphs>
  <Slides>23</Slides>
  <Notes>1</Notes>
  <HiddenSlides>0</HiddenSlides>
  <MMClips>0</MMClips>
  <ScaleCrop>false</ScaleCrop>
  <HeadingPairs>
    <vt:vector size="4" baseType="variant">
      <vt:variant>
        <vt:lpstr>테마</vt:lpstr>
      </vt:variant>
      <vt:variant>
        <vt:i4>1</vt:i4>
      </vt:variant>
      <vt:variant>
        <vt:lpstr>슬라이드 제목</vt:lpstr>
      </vt:variant>
      <vt:variant>
        <vt:i4>23</vt:i4>
      </vt:variant>
    </vt:vector>
  </HeadingPairs>
  <TitlesOfParts>
    <vt:vector size="24"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Jotunnheim</dc:creator>
  <cp:lastModifiedBy>serdene</cp:lastModifiedBy>
  <cp:revision>589</cp:revision>
  <dcterms:created xsi:type="dcterms:W3CDTF">2014-07-02T03:44:34Z</dcterms:created>
  <dcterms:modified xsi:type="dcterms:W3CDTF">2015-11-14T15:23:57Z</dcterms:modified>
</cp:coreProperties>
</file>