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2"/>
  </p:notesMasterIdLst>
  <p:handoutMasterIdLst>
    <p:handoutMasterId r:id="rId43"/>
  </p:handoutMasterIdLst>
  <p:sldIdLst>
    <p:sldId id="283" r:id="rId2"/>
    <p:sldId id="397" r:id="rId3"/>
    <p:sldId id="398" r:id="rId4"/>
    <p:sldId id="362" r:id="rId5"/>
    <p:sldId id="354" r:id="rId6"/>
    <p:sldId id="356" r:id="rId7"/>
    <p:sldId id="357" r:id="rId8"/>
    <p:sldId id="358" r:id="rId9"/>
    <p:sldId id="359" r:id="rId10"/>
    <p:sldId id="360" r:id="rId11"/>
    <p:sldId id="361" r:id="rId12"/>
    <p:sldId id="364" r:id="rId13"/>
    <p:sldId id="369" r:id="rId14"/>
    <p:sldId id="374" r:id="rId15"/>
    <p:sldId id="371" r:id="rId16"/>
    <p:sldId id="395" r:id="rId17"/>
    <p:sldId id="392" r:id="rId18"/>
    <p:sldId id="393" r:id="rId19"/>
    <p:sldId id="394" r:id="rId20"/>
    <p:sldId id="367" r:id="rId21"/>
    <p:sldId id="368" r:id="rId22"/>
    <p:sldId id="373" r:id="rId23"/>
    <p:sldId id="391" r:id="rId24"/>
    <p:sldId id="390" r:id="rId25"/>
    <p:sldId id="372" r:id="rId26"/>
    <p:sldId id="352" r:id="rId27"/>
    <p:sldId id="375" r:id="rId28"/>
    <p:sldId id="376" r:id="rId29"/>
    <p:sldId id="377" r:id="rId30"/>
    <p:sldId id="378" r:id="rId31"/>
    <p:sldId id="379" r:id="rId32"/>
    <p:sldId id="380" r:id="rId33"/>
    <p:sldId id="381" r:id="rId34"/>
    <p:sldId id="382" r:id="rId35"/>
    <p:sldId id="385" r:id="rId36"/>
    <p:sldId id="386" r:id="rId37"/>
    <p:sldId id="383" r:id="rId38"/>
    <p:sldId id="388" r:id="rId39"/>
    <p:sldId id="342" r:id="rId40"/>
    <p:sldId id="389" r:id="rId4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0F0F0"/>
    <a:srgbClr val="A8C6E5"/>
    <a:srgbClr val="D1E8FE"/>
    <a:srgbClr val="FFFFCC"/>
    <a:srgbClr val="F19D19"/>
    <a:srgbClr val="DE92B3"/>
    <a:srgbClr val="A16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38" autoAdjust="0"/>
    <p:restoredTop sz="90847" autoAdjust="0"/>
  </p:normalViewPr>
  <p:slideViewPr>
    <p:cSldViewPr snapToGrid="0">
      <p:cViewPr varScale="1">
        <p:scale>
          <a:sx n="113" d="100"/>
          <a:sy n="113" d="100"/>
        </p:scale>
        <p:origin x="84" y="2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F920F1-0919-4CDA-8508-DE3E8ACD0913}" type="datetimeFigureOut">
              <a:rPr lang="ko-KR" altLang="en-US" smtClean="0"/>
              <a:pPr/>
              <a:t>2015-03-18</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8FF56-2068-4787-9D05-BD5DF488915F}" type="slidenum">
              <a:rPr lang="ko-KR" altLang="en-US" smtClean="0"/>
              <a:pPr/>
              <a:t>‹#›</a:t>
            </a:fld>
            <a:endParaRPr lang="ko-KR" altLang="en-US"/>
          </a:p>
        </p:txBody>
      </p:sp>
    </p:spTree>
    <p:extLst>
      <p:ext uri="{BB962C8B-B14F-4D97-AF65-F5344CB8AC3E}">
        <p14:creationId xmlns:p14="http://schemas.microsoft.com/office/powerpoint/2010/main" val="1534967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BEC5E-CC5E-4938-90A8-9795B95261BE}" type="datetimeFigureOut">
              <a:rPr lang="ko-KR" altLang="en-US" smtClean="0"/>
              <a:pPr/>
              <a:t>2015-03-18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DB586-2A58-45DC-97DA-7E8C8A9B29F5}" type="slidenum">
              <a:rPr lang="ko-KR" altLang="en-US" smtClean="0"/>
              <a:pPr/>
              <a:t>‹#›</a:t>
            </a:fld>
            <a:endParaRPr lang="ko-KR" altLang="en-US"/>
          </a:p>
        </p:txBody>
      </p:sp>
    </p:spTree>
    <p:extLst>
      <p:ext uri="{BB962C8B-B14F-4D97-AF65-F5344CB8AC3E}">
        <p14:creationId xmlns:p14="http://schemas.microsoft.com/office/powerpoint/2010/main" val="34596795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F5DB586-2A58-45DC-97DA-7E8C8A9B29F5}" type="slidenum">
              <a:rPr lang="ko-KR" altLang="en-US" smtClean="0"/>
              <a:pPr/>
              <a:t>12</a:t>
            </a:fld>
            <a:endParaRPr lang="ko-KR" altLang="en-US"/>
          </a:p>
        </p:txBody>
      </p:sp>
    </p:spTree>
    <p:extLst>
      <p:ext uri="{BB962C8B-B14F-4D97-AF65-F5344CB8AC3E}">
        <p14:creationId xmlns:p14="http://schemas.microsoft.com/office/powerpoint/2010/main" val="153809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F5DB586-2A58-45DC-97DA-7E8C8A9B29F5}" type="slidenum">
              <a:rPr lang="ko-KR" altLang="en-US" smtClean="0"/>
              <a:pPr/>
              <a:t>13</a:t>
            </a:fld>
            <a:endParaRPr lang="ko-KR" altLang="en-US"/>
          </a:p>
        </p:txBody>
      </p:sp>
    </p:spTree>
    <p:extLst>
      <p:ext uri="{BB962C8B-B14F-4D97-AF65-F5344CB8AC3E}">
        <p14:creationId xmlns:p14="http://schemas.microsoft.com/office/powerpoint/2010/main" val="113183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F5DB586-2A58-45DC-97DA-7E8C8A9B29F5}" type="slidenum">
              <a:rPr lang="ko-KR" altLang="en-US" smtClean="0"/>
              <a:pPr/>
              <a:t>15</a:t>
            </a:fld>
            <a:endParaRPr lang="ko-KR" altLang="en-US"/>
          </a:p>
        </p:txBody>
      </p:sp>
    </p:spTree>
    <p:extLst>
      <p:ext uri="{BB962C8B-B14F-4D97-AF65-F5344CB8AC3E}">
        <p14:creationId xmlns:p14="http://schemas.microsoft.com/office/powerpoint/2010/main" val="239066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353931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354545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21112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414973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49543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169371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22652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424404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278668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103204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25B4970-E903-463F-A2AF-CE1294F5933A}" type="datetimeFigureOut">
              <a:rPr lang="ko-KR" altLang="en-US" smtClean="0"/>
              <a:pPr/>
              <a:t>2015-03-18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208594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B4970-E903-463F-A2AF-CE1294F5933A}" type="datetimeFigureOut">
              <a:rPr lang="ko-KR" altLang="en-US" smtClean="0"/>
              <a:pPr/>
              <a:t>2015-03-18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val="127874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urceforge.net/projects/mysql-python/files/mysql-python/1.2.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ko.wikipedia.org/wiki/" TargetMode="External"/><Relationship Id="rId2" Type="http://schemas.openxmlformats.org/officeDocument/2006/relationships/hyperlink" Target="http://en.wikipedia.org/wiki/Cursor_(databas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nubi2@snu.ac.k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mailto:Jotunnheim@snu.ac.k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직사각형 5"/>
          <p:cNvSpPr/>
          <p:nvPr/>
        </p:nvSpPr>
        <p:spPr>
          <a:xfrm>
            <a:off x="0" y="5350055"/>
            <a:ext cx="12192000" cy="1238801"/>
          </a:xfrm>
          <a:prstGeom prst="rect">
            <a:avLst/>
          </a:prstGeom>
        </p:spPr>
        <p:txBody>
          <a:bodyPr wrap="square">
            <a:spAutoFit/>
          </a:bodyPr>
          <a:lstStyle/>
          <a:p>
            <a:pPr algn="ctr"/>
            <a:r>
              <a:rPr lang="en-US" altLang="ko-KR" sz="2800" b="1" dirty="0" smtClean="0">
                <a:solidFill>
                  <a:schemeClr val="bg1"/>
                </a:solidFill>
              </a:rPr>
              <a:t>TA : Benjamin </a:t>
            </a:r>
            <a:r>
              <a:rPr lang="en-US" altLang="ko-KR" sz="2800" b="1" dirty="0" err="1" smtClean="0">
                <a:solidFill>
                  <a:schemeClr val="bg1"/>
                </a:solidFill>
              </a:rPr>
              <a:t>Hur</a:t>
            </a:r>
            <a:endParaRPr lang="en-US" altLang="ko-KR" sz="1050" dirty="0" smtClean="0">
              <a:solidFill>
                <a:schemeClr val="bg1"/>
              </a:solidFill>
            </a:endParaRPr>
          </a:p>
          <a:p>
            <a:pPr algn="ctr"/>
            <a:endParaRPr lang="en-US" altLang="ko-KR" sz="1050" dirty="0">
              <a:solidFill>
                <a:schemeClr val="bg1"/>
              </a:solidFill>
            </a:endParaRPr>
          </a:p>
          <a:p>
            <a:pPr algn="ctr"/>
            <a:r>
              <a:rPr lang="en-US" altLang="ko-KR" dirty="0" smtClean="0">
                <a:solidFill>
                  <a:schemeClr val="bg1"/>
                </a:solidFill>
              </a:rPr>
              <a:t>March 18</a:t>
            </a:r>
            <a:r>
              <a:rPr lang="en-US" altLang="ko-KR" baseline="30000" dirty="0" smtClean="0">
                <a:solidFill>
                  <a:schemeClr val="bg1"/>
                </a:solidFill>
              </a:rPr>
              <a:t>th</a:t>
            </a:r>
            <a:r>
              <a:rPr lang="en-US" altLang="ko-KR" dirty="0" smtClean="0">
                <a:solidFill>
                  <a:schemeClr val="bg1"/>
                </a:solidFill>
              </a:rPr>
              <a:t> 2015</a:t>
            </a:r>
          </a:p>
          <a:p>
            <a:pPr algn="ctr"/>
            <a:r>
              <a:rPr lang="en-US" altLang="ko-KR" dirty="0" smtClean="0">
                <a:solidFill>
                  <a:schemeClr val="bg1"/>
                </a:solidFill>
              </a:rPr>
              <a:t>Bio </a:t>
            </a:r>
            <a:r>
              <a:rPr lang="en-US" altLang="ko-KR" dirty="0">
                <a:solidFill>
                  <a:schemeClr val="bg1"/>
                </a:solidFill>
              </a:rPr>
              <a:t>&amp; Health Informatics Lab., Seoul National University</a:t>
            </a:r>
          </a:p>
        </p:txBody>
      </p:sp>
      <p:sp>
        <p:nvSpPr>
          <p:cNvPr id="2" name="TextBox 1"/>
          <p:cNvSpPr txBox="1"/>
          <p:nvPr/>
        </p:nvSpPr>
        <p:spPr>
          <a:xfrm>
            <a:off x="630519" y="2462385"/>
            <a:ext cx="10957858" cy="707886"/>
          </a:xfrm>
          <a:prstGeom prst="rect">
            <a:avLst/>
          </a:prstGeom>
          <a:noFill/>
        </p:spPr>
        <p:txBody>
          <a:bodyPr wrap="square" rtlCol="0">
            <a:spAutoFit/>
          </a:bodyPr>
          <a:lstStyle/>
          <a:p>
            <a:pPr algn="ctr"/>
            <a:r>
              <a:rPr lang="en-US" altLang="ko-KR" sz="4000" b="1" dirty="0" smtClean="0">
                <a:solidFill>
                  <a:schemeClr val="bg1"/>
                </a:solidFill>
                <a:cs typeface="Helvetica Light"/>
              </a:rPr>
              <a:t>MYSQL Practice</a:t>
            </a:r>
            <a:endParaRPr lang="ko-KR" altLang="en-US" sz="3600" b="1" dirty="0">
              <a:solidFill>
                <a:schemeClr val="bg1"/>
              </a:solidFill>
              <a:cs typeface="Helvetica Light"/>
            </a:endParaRPr>
          </a:p>
        </p:txBody>
      </p:sp>
      <p:cxnSp>
        <p:nvCxnSpPr>
          <p:cNvPr id="4" name="Straight Connector 3"/>
          <p:cNvCxnSpPr/>
          <p:nvPr/>
        </p:nvCxnSpPr>
        <p:spPr>
          <a:xfrm>
            <a:off x="612589" y="1957291"/>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30519" y="3633694"/>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713304" y="1398456"/>
            <a:ext cx="521418" cy="458840"/>
            <a:chOff x="600415" y="1398469"/>
            <a:chExt cx="521418" cy="458840"/>
          </a:xfrm>
        </p:grpSpPr>
        <p:sp>
          <p:nvSpPr>
            <p:cNvPr id="14" name="Rounded Rectangle 13"/>
            <p:cNvSpPr/>
            <p:nvPr/>
          </p:nvSpPr>
          <p:spPr>
            <a:xfrm>
              <a:off x="600415" y="1398469"/>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58649" y="1614369"/>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1529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직사각형 1"/>
          <p:cNvSpPr/>
          <p:nvPr/>
        </p:nvSpPr>
        <p:spPr>
          <a:xfrm>
            <a:off x="0" y="2847292"/>
            <a:ext cx="12192000" cy="707886"/>
          </a:xfrm>
          <a:prstGeom prst="rect">
            <a:avLst/>
          </a:prstGeom>
        </p:spPr>
        <p:txBody>
          <a:bodyPr wrap="square">
            <a:spAutoFit/>
          </a:bodyPr>
          <a:lstStyle/>
          <a:p>
            <a:pPr algn="ctr"/>
            <a:r>
              <a:rPr lang="en-US" altLang="ko-KR" sz="4000" b="1" dirty="0" smtClean="0">
                <a:solidFill>
                  <a:schemeClr val="bg1"/>
                </a:solidFill>
              </a:rPr>
              <a:t>MYSQL </a:t>
            </a:r>
            <a:r>
              <a:rPr lang="en-US" altLang="ko-KR" sz="4000" b="1" dirty="0">
                <a:solidFill>
                  <a:schemeClr val="bg1"/>
                </a:solidFill>
              </a:rPr>
              <a:t>with python.</a:t>
            </a:r>
            <a:endParaRPr lang="ko-KR" altLang="en-US" sz="4000" b="1" dirty="0">
              <a:solidFill>
                <a:schemeClr val="bg1"/>
              </a:solidFill>
            </a:endParaRPr>
          </a:p>
        </p:txBody>
      </p:sp>
    </p:spTree>
    <p:extLst>
      <p:ext uri="{BB962C8B-B14F-4D97-AF65-F5344CB8AC3E}">
        <p14:creationId xmlns:p14="http://schemas.microsoft.com/office/powerpoint/2010/main" val="3631073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TextBox 5"/>
          <p:cNvSpPr txBox="1"/>
          <p:nvPr/>
        </p:nvSpPr>
        <p:spPr>
          <a:xfrm>
            <a:off x="613833" y="1950271"/>
            <a:ext cx="11526252" cy="4001095"/>
          </a:xfrm>
          <a:prstGeom prst="rect">
            <a:avLst/>
          </a:prstGeom>
          <a:noFill/>
        </p:spPr>
        <p:txBody>
          <a:bodyPr wrap="square" rtlCol="0">
            <a:spAutoFit/>
          </a:bodyPr>
          <a:lstStyle/>
          <a:p>
            <a:r>
              <a:rPr lang="en-US" altLang="ko-KR" sz="2000" b="1" dirty="0" smtClean="0">
                <a:solidFill>
                  <a:schemeClr val="bg1"/>
                </a:solidFill>
              </a:rPr>
              <a:t>Same steps as MYSQL interpreter</a:t>
            </a:r>
          </a:p>
          <a:p>
            <a:pPr lvl="1"/>
            <a:endParaRPr lang="en-US" altLang="ko-KR" b="1" dirty="0" smtClean="0">
              <a:solidFill>
                <a:schemeClr val="bg1"/>
              </a:solidFill>
            </a:endParaRPr>
          </a:p>
          <a:p>
            <a:pPr marL="800100" lvl="1" indent="-342900">
              <a:buAutoNum type="arabicPeriod"/>
            </a:pPr>
            <a:r>
              <a:rPr lang="en-US" altLang="ko-KR" sz="2000" b="1" dirty="0" smtClean="0">
                <a:solidFill>
                  <a:schemeClr val="bg1"/>
                </a:solidFill>
              </a:rPr>
              <a:t>Select database </a:t>
            </a:r>
          </a:p>
          <a:p>
            <a:pPr marL="800100" lvl="1" indent="-342900">
              <a:buAutoNum type="arabicPeriod"/>
            </a:pPr>
            <a:endParaRPr lang="en-US" altLang="ko-KR" sz="1000" b="1" dirty="0" smtClean="0">
              <a:solidFill>
                <a:schemeClr val="bg1"/>
              </a:solidFill>
            </a:endParaRPr>
          </a:p>
          <a:p>
            <a:pPr marL="800100" lvl="1" indent="-342900">
              <a:buAutoNum type="arabicPeriod"/>
            </a:pPr>
            <a:r>
              <a:rPr lang="en-US" altLang="ko-KR" sz="2000" b="1" dirty="0" smtClean="0">
                <a:solidFill>
                  <a:schemeClr val="bg1"/>
                </a:solidFill>
              </a:rPr>
              <a:t>Create table</a:t>
            </a:r>
          </a:p>
          <a:p>
            <a:pPr marL="800100" lvl="1" indent="-342900">
              <a:buAutoNum type="arabicPeriod"/>
            </a:pPr>
            <a:endParaRPr lang="en-US" altLang="ko-KR" sz="1000" b="1" dirty="0" smtClean="0">
              <a:solidFill>
                <a:schemeClr val="bg1"/>
              </a:solidFill>
            </a:endParaRPr>
          </a:p>
          <a:p>
            <a:pPr marL="800100" lvl="1" indent="-342900">
              <a:buAutoNum type="arabicPeriod"/>
            </a:pPr>
            <a:r>
              <a:rPr lang="en-US" altLang="ko-KR" sz="2000" b="1" dirty="0" smtClean="0">
                <a:solidFill>
                  <a:schemeClr val="bg1"/>
                </a:solidFill>
              </a:rPr>
              <a:t>Insert values to table</a:t>
            </a:r>
          </a:p>
          <a:p>
            <a:pPr marL="342900" indent="-342900">
              <a:buAutoNum type="arabicPeriod"/>
            </a:pPr>
            <a:endParaRPr lang="en-US" altLang="ko-KR" sz="2000" b="1" dirty="0" smtClean="0">
              <a:solidFill>
                <a:schemeClr val="bg1"/>
              </a:solidFill>
            </a:endParaRPr>
          </a:p>
          <a:p>
            <a:endParaRPr lang="en-US" altLang="ko-KR" sz="2000" b="1" dirty="0" smtClean="0">
              <a:solidFill>
                <a:schemeClr val="bg1"/>
              </a:solidFill>
            </a:endParaRPr>
          </a:p>
          <a:p>
            <a:endParaRPr lang="en-US" altLang="ko-KR" sz="2000" b="1" dirty="0" smtClean="0">
              <a:solidFill>
                <a:schemeClr val="bg1"/>
              </a:solidFill>
            </a:endParaRPr>
          </a:p>
          <a:p>
            <a:r>
              <a:rPr lang="en-US" altLang="ko-KR" sz="2000" b="1" dirty="0">
                <a:solidFill>
                  <a:schemeClr val="bg1"/>
                </a:solidFill>
              </a:rPr>
              <a:t>However, </a:t>
            </a:r>
            <a:r>
              <a:rPr lang="en-US" altLang="ko-KR" sz="2000" b="1" dirty="0" smtClean="0">
                <a:solidFill>
                  <a:schemeClr val="bg1"/>
                </a:solidFill>
              </a:rPr>
              <a:t>python </a:t>
            </a:r>
            <a:r>
              <a:rPr lang="en-US" altLang="ko-KR" sz="2000" b="1" dirty="0">
                <a:solidFill>
                  <a:schemeClr val="bg1"/>
                </a:solidFill>
              </a:rPr>
              <a:t>cannot directly use MYSQL without supporting </a:t>
            </a:r>
            <a:r>
              <a:rPr lang="en-US" altLang="ko-KR" sz="2000" b="1" dirty="0" smtClean="0">
                <a:solidFill>
                  <a:schemeClr val="bg1"/>
                </a:solidFill>
              </a:rPr>
              <a:t>module</a:t>
            </a:r>
            <a:r>
              <a:rPr lang="en-US" altLang="ko-KR" dirty="0" smtClean="0">
                <a:solidFill>
                  <a:schemeClr val="bg1"/>
                </a:solidFill>
              </a:rPr>
              <a:t>.</a:t>
            </a:r>
          </a:p>
          <a:p>
            <a:endParaRPr lang="en-US" altLang="ko-KR" b="1" dirty="0">
              <a:solidFill>
                <a:schemeClr val="bg1"/>
              </a:solidFill>
            </a:endParaRPr>
          </a:p>
          <a:p>
            <a:r>
              <a:rPr lang="en-US" altLang="ko-KR" sz="2000" b="1" dirty="0" smtClean="0">
                <a:solidFill>
                  <a:schemeClr val="bg1"/>
                </a:solidFill>
              </a:rPr>
              <a:t>…and several minor issues.</a:t>
            </a:r>
            <a:endParaRPr lang="ko-KR" altLang="en-US" sz="2000" b="1" dirty="0">
              <a:solidFill>
                <a:schemeClr val="bg1"/>
              </a:solidFill>
            </a:endParaRPr>
          </a:p>
          <a:p>
            <a:endParaRPr lang="en-US" altLang="ko-KR" b="1" dirty="0" smtClean="0">
              <a:solidFill>
                <a:schemeClr val="bg1"/>
              </a:solidFill>
            </a:endParaRPr>
          </a:p>
        </p:txBody>
      </p:sp>
      <p:sp>
        <p:nvSpPr>
          <p:cNvPr id="7" name="TextBox 6"/>
          <p:cNvSpPr txBox="1"/>
          <p:nvPr/>
        </p:nvSpPr>
        <p:spPr>
          <a:xfrm>
            <a:off x="577516" y="3116179"/>
            <a:ext cx="184731" cy="400110"/>
          </a:xfrm>
          <a:prstGeom prst="rect">
            <a:avLst/>
          </a:prstGeom>
          <a:noFill/>
        </p:spPr>
        <p:txBody>
          <a:bodyPr wrap="none" rtlCol="0">
            <a:spAutoFit/>
          </a:bodyPr>
          <a:lstStyle/>
          <a:p>
            <a:endParaRPr lang="ko-KR" altLang="en-US" sz="2000" dirty="0">
              <a:solidFill>
                <a:schemeClr val="bg1"/>
              </a:solidFill>
            </a:endParaRPr>
          </a:p>
        </p:txBody>
      </p:sp>
      <p:grpSp>
        <p:nvGrpSpPr>
          <p:cNvPr id="14" name="Group 14"/>
          <p:cNvGrpSpPr/>
          <p:nvPr/>
        </p:nvGrpSpPr>
        <p:grpSpPr>
          <a:xfrm>
            <a:off x="0" y="160085"/>
            <a:ext cx="12192000" cy="707886"/>
            <a:chOff x="0" y="160085"/>
            <a:chExt cx="12192000" cy="707886"/>
          </a:xfrm>
        </p:grpSpPr>
        <p:cxnSp>
          <p:nvCxnSpPr>
            <p:cNvPr id="15" name="직선 연결선 1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MYSQL python</a:t>
              </a:r>
              <a:endParaRPr lang="ko-KR" altLang="en-US" sz="2400" b="1" dirty="0">
                <a:solidFill>
                  <a:schemeClr val="bg1"/>
                </a:solidFill>
              </a:endParaRPr>
            </a:p>
          </p:txBody>
        </p:sp>
        <p:sp>
          <p:nvSpPr>
            <p:cNvPr id="17"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2279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 name="Group 14"/>
          <p:cNvGrpSpPr/>
          <p:nvPr/>
        </p:nvGrpSpPr>
        <p:grpSpPr>
          <a:xfrm>
            <a:off x="0" y="160085"/>
            <a:ext cx="12192000" cy="707886"/>
            <a:chOff x="0" y="160085"/>
            <a:chExt cx="12192000" cy="707886"/>
          </a:xfrm>
        </p:grpSpPr>
        <p:cxnSp>
          <p:nvCxnSpPr>
            <p:cNvPr id="3" name="직선 연결선 2"/>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I</a:t>
              </a:r>
              <a:r>
                <a:rPr lang="en-US" altLang="ko-KR" sz="4000" b="1" dirty="0" smtClean="0">
                  <a:solidFill>
                    <a:schemeClr val="bg1"/>
                  </a:solidFill>
                </a:rPr>
                <a:t>mportant notes(1)</a:t>
              </a:r>
              <a:endParaRPr lang="ko-KR" altLang="en-US" sz="2400" b="1" dirty="0">
                <a:solidFill>
                  <a:schemeClr val="bg1"/>
                </a:solidFill>
              </a:endParaRPr>
            </a:p>
          </p:txBody>
        </p:sp>
        <p:sp>
          <p:nvSpPr>
            <p:cNvPr id="5"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50649" y="1462630"/>
            <a:ext cx="11062644" cy="4647426"/>
          </a:xfrm>
          <a:prstGeom prst="rect">
            <a:avLst/>
          </a:prstGeom>
          <a:noFill/>
        </p:spPr>
        <p:txBody>
          <a:bodyPr wrap="none" rtlCol="0">
            <a:spAutoFit/>
          </a:bodyPr>
          <a:lstStyle/>
          <a:p>
            <a:r>
              <a:rPr lang="en-US" altLang="ko-KR" b="1" dirty="0">
                <a:solidFill>
                  <a:srgbClr val="FFC000"/>
                </a:solidFill>
                <a:latin typeface="Lucida Console" panose="020B0609040504020204" pitchFamily="49" charset="0"/>
              </a:rPr>
              <a:t>i</a:t>
            </a:r>
            <a:r>
              <a:rPr lang="en-US" altLang="ko-KR" b="1" dirty="0" smtClean="0">
                <a:solidFill>
                  <a:srgbClr val="FFC000"/>
                </a:solidFill>
                <a:latin typeface="Lucida Console" panose="020B0609040504020204" pitchFamily="49" charset="0"/>
              </a:rPr>
              <a:t>mport</a:t>
            </a:r>
            <a:r>
              <a:rPr lang="en-US" altLang="ko-KR" b="1" dirty="0" smtClean="0">
                <a:solidFill>
                  <a:schemeClr val="bg1"/>
                </a:solidFill>
                <a:latin typeface="Lucida Console" panose="020B0609040504020204" pitchFamily="49" charset="0"/>
              </a:rPr>
              <a:t> </a:t>
            </a:r>
            <a:r>
              <a:rPr lang="en-US" altLang="ko-KR" b="1" dirty="0" err="1" smtClean="0">
                <a:solidFill>
                  <a:schemeClr val="bg1"/>
                </a:solidFill>
                <a:latin typeface="Lucida Console" panose="020B0609040504020204" pitchFamily="49" charset="0"/>
              </a:rPr>
              <a:t>MySQLdb</a:t>
            </a:r>
            <a:endParaRPr lang="en-US" altLang="ko-KR" b="1" dirty="0" smtClean="0">
              <a:solidFill>
                <a:schemeClr val="bg1"/>
              </a:solidFill>
              <a:latin typeface="Lucida Console" panose="020B0609040504020204" pitchFamily="49" charset="0"/>
            </a:endParaRPr>
          </a:p>
          <a:p>
            <a:r>
              <a:rPr lang="en-US" altLang="ko-KR" sz="1400" b="1" dirty="0" smtClean="0">
                <a:solidFill>
                  <a:schemeClr val="accent1"/>
                </a:solidFill>
              </a:rPr>
              <a:t>#Loading </a:t>
            </a:r>
            <a:r>
              <a:rPr lang="en-US" altLang="ko-KR" sz="1400" b="1" dirty="0" err="1" smtClean="0">
                <a:solidFill>
                  <a:schemeClr val="accent1"/>
                </a:solidFill>
              </a:rPr>
              <a:t>MySQLdb</a:t>
            </a:r>
            <a:r>
              <a:rPr lang="en-US" altLang="ko-KR" sz="1400" b="1" dirty="0" smtClean="0">
                <a:solidFill>
                  <a:schemeClr val="accent1"/>
                </a:solidFill>
              </a:rPr>
              <a:t> library for python. Without this, python cannot use MYSQL. </a:t>
            </a:r>
            <a:endParaRPr lang="en-US" altLang="ko-KR" sz="1400" b="1" dirty="0">
              <a:solidFill>
                <a:schemeClr val="accent1"/>
              </a:solidFill>
            </a:endParaRPr>
          </a:p>
          <a:p>
            <a:r>
              <a:rPr lang="en-US" altLang="ko-KR" sz="1400" b="1" dirty="0">
                <a:solidFill>
                  <a:schemeClr val="accent1"/>
                </a:solidFill>
              </a:rPr>
              <a:t>#Downloaded from </a:t>
            </a:r>
            <a:r>
              <a:rPr lang="en-US" altLang="ko-KR" sz="1400" b="1" dirty="0">
                <a:solidFill>
                  <a:schemeClr val="accent1"/>
                </a:solidFill>
                <a:hlinkClick r:id="rId3"/>
              </a:rPr>
              <a:t>http://sourceforge.net/projects/mysql-python/files/mysql-python/1.2.3</a:t>
            </a:r>
            <a:r>
              <a:rPr lang="en-US" altLang="ko-KR" sz="1400" b="1" dirty="0" smtClean="0">
                <a:solidFill>
                  <a:schemeClr val="accent1"/>
                </a:solidFill>
                <a:hlinkClick r:id="rId3"/>
              </a:rPr>
              <a:t>/</a:t>
            </a:r>
            <a:endParaRPr lang="en-US" altLang="ko-KR" sz="1400" b="1" dirty="0" smtClean="0">
              <a:solidFill>
                <a:schemeClr val="accent1"/>
              </a:solidFill>
            </a:endParaRPr>
          </a:p>
          <a:p>
            <a:endParaRPr lang="en-US" altLang="ko-KR" b="1" dirty="0">
              <a:solidFill>
                <a:schemeClr val="bg1"/>
              </a:solidFill>
            </a:endParaRPr>
          </a:p>
          <a:p>
            <a:r>
              <a:rPr lang="en-US" altLang="ko-KR" b="1" dirty="0" err="1">
                <a:solidFill>
                  <a:schemeClr val="bg1"/>
                </a:solidFill>
                <a:latin typeface="Lucida Console" panose="020B0609040504020204" pitchFamily="49" charset="0"/>
              </a:rPr>
              <a:t>d</a:t>
            </a:r>
            <a:r>
              <a:rPr lang="en-US" altLang="ko-KR" b="1" dirty="0" err="1" smtClean="0">
                <a:solidFill>
                  <a:schemeClr val="bg1"/>
                </a:solidFill>
                <a:latin typeface="Lucida Console" panose="020B0609040504020204" pitchFamily="49" charset="0"/>
              </a:rPr>
              <a:t>b</a:t>
            </a:r>
            <a:r>
              <a:rPr lang="en-US" altLang="ko-KR" b="1" dirty="0" smtClean="0">
                <a:solidFill>
                  <a:schemeClr val="bg1"/>
                </a:solidFill>
                <a:latin typeface="Lucida Console" panose="020B0609040504020204" pitchFamily="49" charset="0"/>
              </a:rPr>
              <a:t> = </a:t>
            </a:r>
            <a:r>
              <a:rPr lang="en-US" altLang="ko-KR" b="1" dirty="0" err="1" smtClean="0">
                <a:solidFill>
                  <a:schemeClr val="bg1"/>
                </a:solidFill>
                <a:latin typeface="Lucida Console" panose="020B0609040504020204" pitchFamily="49" charset="0"/>
              </a:rPr>
              <a:t>MySQLdb.connect</a:t>
            </a:r>
            <a:r>
              <a:rPr lang="en-US" altLang="ko-KR" b="1" dirty="0" smtClean="0">
                <a:solidFill>
                  <a:schemeClr val="bg1"/>
                </a:solidFill>
                <a:latin typeface="Lucida Console" panose="020B0609040504020204" pitchFamily="49" charset="0"/>
              </a:rPr>
              <a:t>(host=“</a:t>
            </a:r>
            <a:r>
              <a:rPr lang="en-US" altLang="ko-KR" b="1" dirty="0" err="1" smtClean="0">
                <a:solidFill>
                  <a:schemeClr val="bg1"/>
                </a:solidFill>
                <a:latin typeface="Lucida Console" panose="020B0609040504020204" pitchFamily="49" charset="0"/>
              </a:rPr>
              <a:t>localhost</a:t>
            </a:r>
            <a:r>
              <a:rPr lang="en-US" altLang="ko-KR" b="1" dirty="0" smtClean="0">
                <a:solidFill>
                  <a:schemeClr val="bg1"/>
                </a:solidFill>
                <a:latin typeface="Lucida Console" panose="020B0609040504020204" pitchFamily="49" charset="0"/>
              </a:rPr>
              <a:t>”, user=“</a:t>
            </a:r>
            <a:r>
              <a:rPr lang="en-US" altLang="ko-KR" b="1" dirty="0" smtClean="0">
                <a:solidFill>
                  <a:schemeClr val="accent6"/>
                </a:solidFill>
                <a:latin typeface="Lucida Console" panose="020B0609040504020204" pitchFamily="49" charset="0"/>
              </a:rPr>
              <a:t>user id</a:t>
            </a:r>
            <a:r>
              <a:rPr lang="en-US" altLang="ko-KR" b="1" dirty="0" smtClean="0">
                <a:solidFill>
                  <a:schemeClr val="bg1"/>
                </a:solidFill>
                <a:latin typeface="Lucida Console" panose="020B0609040504020204" pitchFamily="49" charset="0"/>
              </a:rPr>
              <a:t>”, </a:t>
            </a:r>
            <a:r>
              <a:rPr lang="en-US" altLang="ko-KR" b="1" dirty="0" err="1" smtClean="0">
                <a:solidFill>
                  <a:schemeClr val="bg1"/>
                </a:solidFill>
                <a:latin typeface="Lucida Console" panose="020B0609040504020204" pitchFamily="49" charset="0"/>
              </a:rPr>
              <a:t>passwd</a:t>
            </a:r>
            <a:r>
              <a:rPr lang="en-US" altLang="ko-KR" b="1" dirty="0" smtClean="0">
                <a:solidFill>
                  <a:schemeClr val="bg1"/>
                </a:solidFill>
                <a:latin typeface="Lucida Console" panose="020B0609040504020204" pitchFamily="49" charset="0"/>
              </a:rPr>
              <a:t>=“</a:t>
            </a:r>
            <a:r>
              <a:rPr lang="en-US" altLang="ko-KR" b="1" dirty="0" smtClean="0">
                <a:solidFill>
                  <a:schemeClr val="accent6"/>
                </a:solidFill>
                <a:latin typeface="Lucida Console" panose="020B0609040504020204" pitchFamily="49" charset="0"/>
              </a:rPr>
              <a:t>your password</a:t>
            </a:r>
            <a:r>
              <a:rPr lang="en-US" altLang="ko-KR" b="1" dirty="0" smtClean="0">
                <a:solidFill>
                  <a:schemeClr val="bg1"/>
                </a:solidFill>
                <a:latin typeface="Lucida Console" panose="020B0609040504020204" pitchFamily="49" charset="0"/>
              </a:rPr>
              <a:t>”,</a:t>
            </a:r>
          </a:p>
          <a:p>
            <a:r>
              <a:rPr lang="en-US" altLang="ko-KR" b="1" dirty="0" smtClean="0">
                <a:solidFill>
                  <a:schemeClr val="bg1"/>
                </a:solidFill>
                <a:latin typeface="Lucida Console" panose="020B0609040504020204" pitchFamily="49" charset="0"/>
              </a:rPr>
              <a:t> </a:t>
            </a:r>
            <a:r>
              <a:rPr lang="en-US" altLang="ko-KR" b="1" dirty="0" err="1" smtClean="0">
                <a:solidFill>
                  <a:schemeClr val="bg1"/>
                </a:solidFill>
                <a:latin typeface="Lucida Console" panose="020B0609040504020204" pitchFamily="49" charset="0"/>
              </a:rPr>
              <a:t>db</a:t>
            </a:r>
            <a:r>
              <a:rPr lang="en-US" altLang="ko-KR" b="1" dirty="0" smtClean="0">
                <a:solidFill>
                  <a:schemeClr val="bg1"/>
                </a:solidFill>
                <a:latin typeface="Lucida Console" panose="020B0609040504020204" pitchFamily="49" charset="0"/>
              </a:rPr>
              <a:t>=“bioinfo_2015”)</a:t>
            </a:r>
          </a:p>
          <a:p>
            <a:r>
              <a:rPr lang="en-US" altLang="ko-KR" sz="1400" b="1" dirty="0" smtClean="0">
                <a:solidFill>
                  <a:schemeClr val="accent1"/>
                </a:solidFill>
              </a:rPr>
              <a:t>#Defining specific user &amp; DB</a:t>
            </a:r>
          </a:p>
          <a:p>
            <a:endParaRPr lang="en-US" altLang="ko-KR" b="1" dirty="0" smtClean="0">
              <a:solidFill>
                <a:schemeClr val="bg1"/>
              </a:solidFill>
            </a:endParaRPr>
          </a:p>
          <a:p>
            <a:r>
              <a:rPr lang="en-US" altLang="ko-KR" b="1" dirty="0" smtClean="0">
                <a:solidFill>
                  <a:schemeClr val="bg1"/>
                </a:solidFill>
              </a:rPr>
              <a:t>cursor = </a:t>
            </a:r>
            <a:r>
              <a:rPr lang="en-US" altLang="ko-KR" b="1" dirty="0" err="1" smtClean="0">
                <a:solidFill>
                  <a:schemeClr val="bg1"/>
                </a:solidFill>
              </a:rPr>
              <a:t>db.cursor</a:t>
            </a:r>
            <a:r>
              <a:rPr lang="en-US" altLang="ko-KR" b="1" dirty="0" smtClean="0">
                <a:solidFill>
                  <a:schemeClr val="bg1"/>
                </a:solidFill>
              </a:rPr>
              <a:t>()</a:t>
            </a:r>
          </a:p>
          <a:p>
            <a:endParaRPr lang="en-US" altLang="ko-KR" b="1" dirty="0" smtClean="0">
              <a:solidFill>
                <a:schemeClr val="bg1"/>
              </a:solidFill>
            </a:endParaRPr>
          </a:p>
          <a:p>
            <a:r>
              <a:rPr lang="en-US" altLang="ko-KR" b="1" dirty="0">
                <a:solidFill>
                  <a:schemeClr val="bg1"/>
                </a:solidFill>
              </a:rPr>
              <a:t>c</a:t>
            </a:r>
            <a:r>
              <a:rPr lang="en-US" altLang="ko-KR" b="1" dirty="0" smtClean="0">
                <a:solidFill>
                  <a:schemeClr val="bg1"/>
                </a:solidFill>
              </a:rPr>
              <a:t>ommand = </a:t>
            </a:r>
            <a:r>
              <a:rPr lang="en-US" altLang="ko-KR" b="1" dirty="0" smtClean="0">
                <a:solidFill>
                  <a:schemeClr val="accent6"/>
                </a:solidFill>
              </a:rPr>
              <a:t>“~~~~~~”</a:t>
            </a:r>
          </a:p>
          <a:p>
            <a:r>
              <a:rPr lang="en-US" altLang="ko-KR" sz="1400" b="1" dirty="0" smtClean="0">
                <a:solidFill>
                  <a:schemeClr val="accent1"/>
                </a:solidFill>
              </a:rPr>
              <a:t>#</a:t>
            </a:r>
            <a:r>
              <a:rPr lang="en-US" altLang="ko-KR" sz="1400" b="1" dirty="0">
                <a:solidFill>
                  <a:schemeClr val="accent1"/>
                </a:solidFill>
              </a:rPr>
              <a:t>command = “create table test ( name </a:t>
            </a:r>
            <a:r>
              <a:rPr lang="en-US" altLang="ko-KR" sz="1400" b="1" dirty="0" err="1">
                <a:solidFill>
                  <a:schemeClr val="accent1"/>
                </a:solidFill>
              </a:rPr>
              <a:t>varchar</a:t>
            </a:r>
            <a:r>
              <a:rPr lang="en-US" altLang="ko-KR" sz="1400" b="1" dirty="0">
                <a:solidFill>
                  <a:schemeClr val="accent1"/>
                </a:solidFill>
              </a:rPr>
              <a:t>(20) ……… );”</a:t>
            </a:r>
          </a:p>
          <a:p>
            <a:r>
              <a:rPr lang="en-US" altLang="ko-KR" b="1" dirty="0" err="1" smtClean="0">
                <a:solidFill>
                  <a:schemeClr val="bg1"/>
                </a:solidFill>
                <a:latin typeface="Lucida Console" panose="020B0609040504020204" pitchFamily="49" charset="0"/>
              </a:rPr>
              <a:t>cursor.execute</a:t>
            </a:r>
            <a:r>
              <a:rPr lang="en-US" altLang="ko-KR" b="1" dirty="0" smtClean="0">
                <a:solidFill>
                  <a:schemeClr val="bg1"/>
                </a:solidFill>
                <a:latin typeface="Lucida Console" panose="020B0609040504020204" pitchFamily="49" charset="0"/>
              </a:rPr>
              <a:t>(command)</a:t>
            </a:r>
          </a:p>
          <a:p>
            <a:r>
              <a:rPr lang="en-US" altLang="ko-KR" sz="1400" b="1" dirty="0" smtClean="0">
                <a:solidFill>
                  <a:schemeClr val="accent1"/>
                </a:solidFill>
              </a:rPr>
              <a:t>#Execute command(query) to predefined db.</a:t>
            </a:r>
          </a:p>
          <a:p>
            <a:endParaRPr lang="en-US" altLang="ko-KR" sz="1400" b="1" dirty="0" smtClean="0">
              <a:solidFill>
                <a:schemeClr val="bg1">
                  <a:lumMod val="75000"/>
                </a:schemeClr>
              </a:solidFill>
            </a:endParaRPr>
          </a:p>
          <a:p>
            <a:r>
              <a:rPr lang="ko-KR" altLang="ko-KR" sz="1400" b="1" dirty="0" smtClean="0">
                <a:solidFill>
                  <a:schemeClr val="accent1"/>
                </a:solidFill>
              </a:rPr>
              <a:t>#</a:t>
            </a:r>
            <a:r>
              <a:rPr lang="en-US" altLang="ko-KR" sz="1400" b="1" dirty="0" smtClean="0">
                <a:solidFill>
                  <a:schemeClr val="accent1"/>
                </a:solidFill>
              </a:rPr>
              <a:t>always need to commit database</a:t>
            </a:r>
            <a:endParaRPr lang="en-US" altLang="ko-KR" sz="1400" b="1" dirty="0">
              <a:solidFill>
                <a:schemeClr val="accent1"/>
              </a:solidFill>
            </a:endParaRPr>
          </a:p>
          <a:p>
            <a:r>
              <a:rPr lang="en-US" altLang="ko-KR" b="1" dirty="0" err="1" smtClean="0">
                <a:solidFill>
                  <a:schemeClr val="bg1"/>
                </a:solidFill>
                <a:latin typeface="Lucida Console" panose="020B0609040504020204" pitchFamily="49" charset="0"/>
              </a:rPr>
              <a:t>db.commit</a:t>
            </a:r>
            <a:r>
              <a:rPr lang="en-US" altLang="ko-KR" b="1" dirty="0" smtClean="0">
                <a:solidFill>
                  <a:schemeClr val="bg1"/>
                </a:solidFill>
                <a:latin typeface="Lucida Console" panose="020B0609040504020204" pitchFamily="49" charset="0"/>
              </a:rPr>
              <a:t>()</a:t>
            </a:r>
          </a:p>
          <a:p>
            <a:endParaRPr lang="ko-KR" altLang="en-US" b="1"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58488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 name="Group 14"/>
          <p:cNvGrpSpPr/>
          <p:nvPr/>
        </p:nvGrpSpPr>
        <p:grpSpPr>
          <a:xfrm>
            <a:off x="0" y="160085"/>
            <a:ext cx="12192000" cy="707886"/>
            <a:chOff x="0" y="160085"/>
            <a:chExt cx="12192000" cy="707886"/>
          </a:xfrm>
        </p:grpSpPr>
        <p:cxnSp>
          <p:nvCxnSpPr>
            <p:cNvPr id="3" name="직선 연결선 2"/>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I</a:t>
              </a:r>
              <a:r>
                <a:rPr lang="en-US" altLang="ko-KR" sz="4000" b="1" dirty="0" smtClean="0">
                  <a:solidFill>
                    <a:schemeClr val="bg1"/>
                  </a:solidFill>
                </a:rPr>
                <a:t>mportant notes(2)</a:t>
              </a:r>
              <a:endParaRPr lang="ko-KR" altLang="en-US" sz="2400" b="1" dirty="0">
                <a:solidFill>
                  <a:schemeClr val="bg1"/>
                </a:solidFill>
              </a:endParaRPr>
            </a:p>
          </p:txBody>
        </p:sp>
        <p:sp>
          <p:nvSpPr>
            <p:cNvPr id="5"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266272" y="1462630"/>
            <a:ext cx="12920339" cy="5940088"/>
          </a:xfrm>
          <a:prstGeom prst="rect">
            <a:avLst/>
          </a:prstGeom>
          <a:noFill/>
        </p:spPr>
        <p:txBody>
          <a:bodyPr wrap="square" rtlCol="0">
            <a:spAutoFit/>
          </a:bodyPr>
          <a:lstStyle/>
          <a:p>
            <a:r>
              <a:rPr lang="en-US" altLang="ko-KR" sz="2000" b="1" dirty="0">
                <a:solidFill>
                  <a:schemeClr val="accent1"/>
                </a:solidFill>
              </a:rPr>
              <a:t>C</a:t>
            </a:r>
            <a:r>
              <a:rPr lang="en-US" altLang="ko-KR" sz="2000" b="1" dirty="0" smtClean="0">
                <a:solidFill>
                  <a:schemeClr val="accent1"/>
                </a:solidFill>
              </a:rPr>
              <a:t>ompared to MYSQL interpreter, visualization </a:t>
            </a:r>
            <a:r>
              <a:rPr lang="en-US" altLang="ko-KR" sz="2000" b="1" dirty="0">
                <a:solidFill>
                  <a:schemeClr val="accent1"/>
                </a:solidFill>
              </a:rPr>
              <a:t>is not </a:t>
            </a:r>
            <a:r>
              <a:rPr lang="en-US" altLang="ko-KR" sz="2000" b="1" dirty="0" smtClean="0">
                <a:solidFill>
                  <a:schemeClr val="accent1"/>
                </a:solidFill>
              </a:rPr>
              <a:t>easy. </a:t>
            </a:r>
          </a:p>
          <a:p>
            <a:r>
              <a:rPr lang="en-US" altLang="ko-KR" sz="2000" b="1" dirty="0" smtClean="0">
                <a:solidFill>
                  <a:schemeClr val="accent1"/>
                </a:solidFill>
              </a:rPr>
              <a:t>We need programmatic way to show table contents.</a:t>
            </a:r>
          </a:p>
          <a:p>
            <a:endParaRPr lang="en-US" altLang="ko-KR" sz="2000" b="1" dirty="0">
              <a:solidFill>
                <a:schemeClr val="accent1"/>
              </a:solidFill>
            </a:endParaRPr>
          </a:p>
          <a:p>
            <a:r>
              <a:rPr lang="en-US" altLang="ko-KR" sz="2000" b="1" dirty="0" smtClean="0">
                <a:solidFill>
                  <a:schemeClr val="accent1"/>
                </a:solidFill>
              </a:rPr>
              <a:t>Lets say we have table named “2012_23113”</a:t>
            </a:r>
          </a:p>
          <a:p>
            <a:endParaRPr lang="en-US" altLang="ko-KR" sz="2000" b="1" dirty="0" smtClean="0">
              <a:solidFill>
                <a:schemeClr val="bg1"/>
              </a:solidFill>
            </a:endParaRPr>
          </a:p>
          <a:p>
            <a:r>
              <a:rPr lang="en-US" altLang="ko-KR" sz="2000" b="1" dirty="0" smtClean="0">
                <a:solidFill>
                  <a:schemeClr val="bg1"/>
                </a:solidFill>
                <a:latin typeface="Lucida Console" panose="020B0609040504020204" pitchFamily="49" charset="0"/>
              </a:rPr>
              <a:t>command = “show columns from 2012_23113;”</a:t>
            </a:r>
          </a:p>
          <a:p>
            <a:r>
              <a:rPr lang="en-US" altLang="ko-KR" sz="2000" b="1" dirty="0" err="1" smtClean="0">
                <a:solidFill>
                  <a:schemeClr val="bg1"/>
                </a:solidFill>
                <a:latin typeface="Lucida Console" panose="020B0609040504020204" pitchFamily="49" charset="0"/>
              </a:rPr>
              <a:t>cursor.execute</a:t>
            </a:r>
            <a:r>
              <a:rPr lang="en-US" altLang="ko-KR" sz="2000" b="1" dirty="0" smtClean="0">
                <a:solidFill>
                  <a:schemeClr val="bg1"/>
                </a:solidFill>
                <a:latin typeface="Lucida Console" panose="020B0609040504020204" pitchFamily="49" charset="0"/>
              </a:rPr>
              <a:t>(command)</a:t>
            </a:r>
          </a:p>
          <a:p>
            <a:r>
              <a:rPr lang="en-US" altLang="ko-KR" sz="1400" b="1" dirty="0" smtClean="0">
                <a:solidFill>
                  <a:schemeClr val="accent1"/>
                </a:solidFill>
              </a:rPr>
              <a:t>#However, will not visualize on our terminal window.</a:t>
            </a:r>
          </a:p>
          <a:p>
            <a:endParaRPr lang="en-US" altLang="ko-KR" sz="2000" b="1" dirty="0">
              <a:solidFill>
                <a:schemeClr val="bg1">
                  <a:lumMod val="75000"/>
                </a:schemeClr>
              </a:solidFill>
            </a:endParaRPr>
          </a:p>
          <a:p>
            <a:r>
              <a:rPr lang="en-US" altLang="ko-KR" sz="2000" b="1" dirty="0" err="1">
                <a:solidFill>
                  <a:schemeClr val="bg1"/>
                </a:solidFill>
                <a:latin typeface="Lucida Console" panose="020B0609040504020204" pitchFamily="49" charset="0"/>
              </a:rPr>
              <a:t>s</a:t>
            </a:r>
            <a:r>
              <a:rPr lang="en-US" altLang="ko-KR" sz="2000" b="1" dirty="0" err="1" smtClean="0">
                <a:solidFill>
                  <a:schemeClr val="bg1"/>
                </a:solidFill>
                <a:latin typeface="Lucida Console" panose="020B0609040504020204" pitchFamily="49" charset="0"/>
              </a:rPr>
              <a:t>how_results</a:t>
            </a:r>
            <a:r>
              <a:rPr lang="en-US" altLang="ko-KR" sz="2000" b="1" dirty="0" smtClean="0">
                <a:solidFill>
                  <a:schemeClr val="bg1"/>
                </a:solidFill>
                <a:latin typeface="Lucida Console" panose="020B0609040504020204" pitchFamily="49" charset="0"/>
              </a:rPr>
              <a:t> = </a:t>
            </a:r>
            <a:r>
              <a:rPr lang="en-US" altLang="ko-KR" sz="2000" b="1" dirty="0" err="1" smtClean="0">
                <a:solidFill>
                  <a:schemeClr val="bg1"/>
                </a:solidFill>
                <a:latin typeface="Lucida Console" panose="020B0609040504020204" pitchFamily="49" charset="0"/>
              </a:rPr>
              <a:t>cursor.fetchall</a:t>
            </a:r>
            <a:r>
              <a:rPr lang="en-US" altLang="ko-KR" sz="2000" b="1" dirty="0" smtClean="0">
                <a:solidFill>
                  <a:schemeClr val="bg1"/>
                </a:solidFill>
                <a:latin typeface="Lucida Console" panose="020B0609040504020204" pitchFamily="49" charset="0"/>
              </a:rPr>
              <a:t>() </a:t>
            </a:r>
          </a:p>
          <a:p>
            <a:r>
              <a:rPr lang="en-US" altLang="ko-KR" sz="1400" b="1" dirty="0" smtClean="0">
                <a:solidFill>
                  <a:schemeClr val="accent1"/>
                </a:solidFill>
              </a:rPr>
              <a:t>#Thus, we need to fetch the output from the cursor.</a:t>
            </a:r>
          </a:p>
          <a:p>
            <a:r>
              <a:rPr lang="en-US" altLang="ko-KR" sz="1400" b="1" dirty="0" smtClean="0">
                <a:solidFill>
                  <a:schemeClr val="accent1"/>
                </a:solidFill>
              </a:rPr>
              <a:t>#Note that </a:t>
            </a:r>
            <a:r>
              <a:rPr lang="en-US" altLang="ko-KR" sz="1400" b="1" dirty="0" err="1" smtClean="0">
                <a:solidFill>
                  <a:schemeClr val="accent1"/>
                </a:solidFill>
              </a:rPr>
              <a:t>c.fetchall</a:t>
            </a:r>
            <a:r>
              <a:rPr lang="en-US" altLang="ko-KR" sz="1400" b="1" dirty="0" smtClean="0">
                <a:solidFill>
                  <a:schemeClr val="accent1"/>
                </a:solidFill>
              </a:rPr>
              <a:t>() will save output as list.</a:t>
            </a:r>
          </a:p>
          <a:p>
            <a:endParaRPr lang="en-US" altLang="ko-KR" sz="2000" b="1" dirty="0">
              <a:solidFill>
                <a:schemeClr val="accent1"/>
              </a:solidFill>
            </a:endParaRPr>
          </a:p>
          <a:p>
            <a:r>
              <a:rPr lang="en-US" altLang="ko-KR" sz="2000" b="1" dirty="0" smtClean="0">
                <a:solidFill>
                  <a:schemeClr val="bg1"/>
                </a:solidFill>
                <a:latin typeface="Lucida Console" panose="020B0609040504020204" pitchFamily="49" charset="0"/>
              </a:rPr>
              <a:t>print </a:t>
            </a:r>
            <a:r>
              <a:rPr lang="en-US" altLang="ko-KR" sz="2000" b="1" dirty="0" err="1" smtClean="0">
                <a:solidFill>
                  <a:schemeClr val="bg1"/>
                </a:solidFill>
                <a:latin typeface="Lucida Console" panose="020B0609040504020204" pitchFamily="49" charset="0"/>
              </a:rPr>
              <a:t>show_results</a:t>
            </a:r>
            <a:endParaRPr lang="en-US" altLang="ko-KR" sz="2000" b="1" dirty="0" smtClean="0">
              <a:solidFill>
                <a:schemeClr val="bg1"/>
              </a:solidFill>
              <a:latin typeface="Lucida Console" panose="020B0609040504020204" pitchFamily="49" charset="0"/>
            </a:endParaRPr>
          </a:p>
          <a:p>
            <a:r>
              <a:rPr lang="en-US" altLang="ko-KR" sz="2000" b="1" dirty="0" smtClean="0">
                <a:solidFill>
                  <a:schemeClr val="bg1"/>
                </a:solidFill>
                <a:latin typeface="Lucida Console" panose="020B0609040504020204" pitchFamily="49" charset="0"/>
              </a:rPr>
              <a:t>print </a:t>
            </a:r>
            <a:r>
              <a:rPr lang="en-US" altLang="ko-KR" sz="2000" b="1" dirty="0" err="1" smtClean="0">
                <a:solidFill>
                  <a:schemeClr val="bg1"/>
                </a:solidFill>
                <a:latin typeface="Lucida Console" panose="020B0609040504020204" pitchFamily="49" charset="0"/>
              </a:rPr>
              <a:t>show_results</a:t>
            </a:r>
            <a:r>
              <a:rPr lang="en-US" altLang="ko-KR" sz="2000" b="1" dirty="0" smtClean="0">
                <a:solidFill>
                  <a:schemeClr val="bg1"/>
                </a:solidFill>
                <a:latin typeface="Lucida Console" panose="020B0609040504020204" pitchFamily="49" charset="0"/>
              </a:rPr>
              <a:t>[</a:t>
            </a:r>
            <a:r>
              <a:rPr lang="en-US" altLang="ko-KR" sz="2000" b="1" dirty="0" err="1" smtClean="0">
                <a:solidFill>
                  <a:schemeClr val="bg1"/>
                </a:solidFill>
                <a:latin typeface="Lucida Console" panose="020B0609040504020204" pitchFamily="49" charset="0"/>
              </a:rPr>
              <a:t>i</a:t>
            </a:r>
            <a:r>
              <a:rPr lang="en-US" altLang="ko-KR" sz="2000" b="1" dirty="0" smtClean="0">
                <a:solidFill>
                  <a:schemeClr val="bg1"/>
                </a:solidFill>
                <a:latin typeface="Lucida Console" panose="020B0609040504020204" pitchFamily="49" charset="0"/>
              </a:rPr>
              <a:t>]</a:t>
            </a:r>
          </a:p>
          <a:p>
            <a:endParaRPr lang="en-US" altLang="ko-KR" sz="2000" b="1" dirty="0">
              <a:solidFill>
                <a:schemeClr val="bg1"/>
              </a:solidFill>
              <a:latin typeface="Lucida Console" panose="020B0609040504020204" pitchFamily="49" charset="0"/>
            </a:endParaRPr>
          </a:p>
          <a:p>
            <a:endParaRPr lang="en-US" altLang="ko-KR" sz="2000" b="1" dirty="0">
              <a:solidFill>
                <a:schemeClr val="bg1"/>
              </a:solidFill>
            </a:endParaRPr>
          </a:p>
          <a:p>
            <a:endParaRPr lang="en-US" altLang="ko-KR" sz="2000" b="1" dirty="0" smtClean="0">
              <a:solidFill>
                <a:schemeClr val="bg1"/>
              </a:solidFill>
            </a:endParaRPr>
          </a:p>
          <a:p>
            <a:endParaRPr lang="en-US" altLang="ko-KR" sz="2000" b="1" dirty="0">
              <a:solidFill>
                <a:schemeClr val="bg1"/>
              </a:solidFill>
            </a:endParaRPr>
          </a:p>
          <a:p>
            <a:endParaRPr lang="en-US" altLang="ko-KR" sz="2000" b="1" dirty="0" smtClean="0">
              <a:solidFill>
                <a:schemeClr val="bg1"/>
              </a:solidFill>
            </a:endParaRPr>
          </a:p>
        </p:txBody>
      </p:sp>
      <p:sp>
        <p:nvSpPr>
          <p:cNvPr id="7" name="직사각형 6"/>
          <p:cNvSpPr/>
          <p:nvPr/>
        </p:nvSpPr>
        <p:spPr>
          <a:xfrm>
            <a:off x="3285066" y="7033105"/>
            <a:ext cx="6096000" cy="2308324"/>
          </a:xfrm>
          <a:prstGeom prst="rect">
            <a:avLst/>
          </a:prstGeom>
        </p:spPr>
        <p:txBody>
          <a:bodyPr>
            <a:spAutoFit/>
          </a:bodyPr>
          <a:lstStyle/>
          <a:p>
            <a:r>
              <a:rPr lang="en-US" altLang="ko-KR" i="1" dirty="0">
                <a:solidFill>
                  <a:srgbClr val="333333"/>
                </a:solidFill>
                <a:latin typeface="Lato"/>
              </a:rPr>
              <a:t>In computer science and technology, a database cursor is a control structure that enables traversal over the records in a database. Cursors facilitate subsequent processing in conjunction with the traversal, such as retrieval, addition and removal of database records. The database cursor characteristic of traversal makes cursors akin to the programming language concept of iterator</a:t>
            </a:r>
            <a:endParaRPr lang="ko-KR" altLang="en-US" dirty="0"/>
          </a:p>
        </p:txBody>
      </p:sp>
    </p:spTree>
    <p:extLst>
      <p:ext uri="{BB962C8B-B14F-4D97-AF65-F5344CB8AC3E}">
        <p14:creationId xmlns:p14="http://schemas.microsoft.com/office/powerpoint/2010/main" val="1211596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046131" y="1940680"/>
            <a:ext cx="184731" cy="646331"/>
          </a:xfrm>
          <a:prstGeom prst="rect">
            <a:avLst/>
          </a:prstGeom>
          <a:noFill/>
        </p:spPr>
        <p:txBody>
          <a:bodyPr wrap="none" rtlCol="0">
            <a:spAutoFit/>
          </a:bodyPr>
          <a:lstStyle/>
          <a:p>
            <a:endParaRPr lang="en-US" altLang="ko-KR" dirty="0">
              <a:solidFill>
                <a:schemeClr val="bg1"/>
              </a:solidFill>
              <a:latin typeface="Lucida Console" panose="020B0609040504020204" pitchFamily="49" charset="0"/>
            </a:endParaRPr>
          </a:p>
          <a:p>
            <a:endParaRPr lang="ko-KR" altLang="en-US" dirty="0">
              <a:solidFill>
                <a:schemeClr val="bg1"/>
              </a:solidFill>
              <a:latin typeface="Lucida Console" panose="020B0609040504020204" pitchFamily="49" charset="0"/>
            </a:endParaRPr>
          </a:p>
        </p:txBody>
      </p:sp>
      <p:sp>
        <p:nvSpPr>
          <p:cNvPr id="4" name="Rectangle 3"/>
          <p:cNvSpPr/>
          <p:nvPr/>
        </p:nvSpPr>
        <p:spPr>
          <a:xfrm>
            <a:off x="545572" y="2587011"/>
            <a:ext cx="11502494" cy="3139321"/>
          </a:xfrm>
          <a:prstGeom prst="rect">
            <a:avLst/>
          </a:prstGeom>
        </p:spPr>
        <p:txBody>
          <a:bodyPr wrap="square">
            <a:spAutoFit/>
          </a:bodyPr>
          <a:lstStyle/>
          <a:p>
            <a:r>
              <a:rPr lang="en-US" altLang="ko-KR" b="1" dirty="0" smtClean="0">
                <a:solidFill>
                  <a:schemeClr val="accent1"/>
                </a:solidFill>
              </a:rPr>
              <a:t>#Create </a:t>
            </a:r>
            <a:r>
              <a:rPr lang="en-US" altLang="ko-KR" b="1" dirty="0">
                <a:solidFill>
                  <a:schemeClr val="accent1"/>
                </a:solidFill>
              </a:rPr>
              <a:t>table</a:t>
            </a:r>
            <a:endParaRPr lang="ko-KR" altLang="en-US" b="1" dirty="0">
              <a:solidFill>
                <a:schemeClr val="accent1"/>
              </a:solidFill>
            </a:endParaRPr>
          </a:p>
          <a:p>
            <a:r>
              <a:rPr lang="en-US" altLang="ko-KR" dirty="0" smtClean="0">
                <a:solidFill>
                  <a:schemeClr val="bg1"/>
                </a:solidFill>
                <a:latin typeface="Lucida Console" panose="020B0609040504020204" pitchFamily="49" charset="0"/>
              </a:rPr>
              <a:t>command </a:t>
            </a:r>
            <a:r>
              <a:rPr lang="en-US" altLang="ko-KR" dirty="0">
                <a:solidFill>
                  <a:schemeClr val="bg1"/>
                </a:solidFill>
                <a:latin typeface="Lucida Console" panose="020B0609040504020204" pitchFamily="49" charset="0"/>
              </a:rPr>
              <a:t>= create table 2012_23113 (name </a:t>
            </a:r>
            <a:r>
              <a:rPr lang="en-US" altLang="ko-KR" dirty="0" err="1">
                <a:solidFill>
                  <a:schemeClr val="bg1"/>
                </a:solidFill>
                <a:latin typeface="Lucida Console" panose="020B0609040504020204" pitchFamily="49" charset="0"/>
              </a:rPr>
              <a:t>varchar</a:t>
            </a:r>
            <a:r>
              <a:rPr lang="en-US" altLang="ko-KR" dirty="0">
                <a:solidFill>
                  <a:schemeClr val="bg1"/>
                </a:solidFill>
                <a:latin typeface="Lucida Console" panose="020B0609040504020204" pitchFamily="49" charset="0"/>
              </a:rPr>
              <a:t>(20) default '-' not null</a:t>
            </a:r>
            <a:r>
              <a:rPr lang="en-US" altLang="ko-KR" dirty="0" smtClean="0">
                <a:solidFill>
                  <a:schemeClr val="bg1"/>
                </a:solidFill>
                <a:latin typeface="Lucida Console" panose="020B0609040504020204" pitchFamily="49" charset="0"/>
              </a:rPr>
              <a:t>, phone </a:t>
            </a:r>
            <a:r>
              <a:rPr lang="en-US" altLang="ko-KR" dirty="0" err="1">
                <a:solidFill>
                  <a:schemeClr val="bg1"/>
                </a:solidFill>
                <a:latin typeface="Lucida Console" panose="020B0609040504020204" pitchFamily="49" charset="0"/>
              </a:rPr>
              <a:t>varchar</a:t>
            </a:r>
            <a:r>
              <a:rPr lang="en-US" altLang="ko-KR" dirty="0">
                <a:solidFill>
                  <a:schemeClr val="bg1"/>
                </a:solidFill>
                <a:latin typeface="Lucida Console" panose="020B0609040504020204" pitchFamily="49" charset="0"/>
              </a:rPr>
              <a:t>(20) default '-' not null);</a:t>
            </a:r>
          </a:p>
          <a:p>
            <a:endParaRPr lang="en-US" altLang="ko-KR" dirty="0">
              <a:solidFill>
                <a:schemeClr val="bg1"/>
              </a:solidFill>
              <a:latin typeface="Lucida Console" panose="020B0609040504020204" pitchFamily="49" charset="0"/>
            </a:endParaRPr>
          </a:p>
          <a:p>
            <a:r>
              <a:rPr lang="en-US" altLang="ko-KR" dirty="0" err="1">
                <a:solidFill>
                  <a:schemeClr val="bg1"/>
                </a:solidFill>
                <a:latin typeface="Lucida Console" panose="020B0609040504020204" pitchFamily="49" charset="0"/>
              </a:rPr>
              <a:t>c.execute</a:t>
            </a:r>
            <a:r>
              <a:rPr lang="en-US" altLang="ko-KR" dirty="0">
                <a:solidFill>
                  <a:schemeClr val="bg1"/>
                </a:solidFill>
                <a:latin typeface="Lucida Console" panose="020B0609040504020204" pitchFamily="49" charset="0"/>
              </a:rPr>
              <a:t>(command) </a:t>
            </a:r>
          </a:p>
          <a:p>
            <a:endParaRPr lang="en-US" altLang="ko-KR" b="1" dirty="0" smtClean="0">
              <a:solidFill>
                <a:schemeClr val="bg1"/>
              </a:solidFill>
            </a:endParaRPr>
          </a:p>
          <a:p>
            <a:endParaRPr lang="en-US" altLang="ko-KR" b="1" dirty="0" smtClean="0">
              <a:solidFill>
                <a:schemeClr val="bg1"/>
              </a:solidFill>
            </a:endParaRPr>
          </a:p>
          <a:p>
            <a:endParaRPr lang="en-US" altLang="ko-KR" b="1" dirty="0" smtClean="0">
              <a:solidFill>
                <a:schemeClr val="bg1"/>
              </a:solidFill>
            </a:endParaRPr>
          </a:p>
          <a:p>
            <a:r>
              <a:rPr lang="en-US" altLang="ko-KR" b="1" dirty="0" smtClean="0">
                <a:solidFill>
                  <a:schemeClr val="accent1"/>
                </a:solidFill>
              </a:rPr>
              <a:t>#Inserting </a:t>
            </a:r>
            <a:r>
              <a:rPr lang="en-US" altLang="ko-KR" b="1" dirty="0">
                <a:solidFill>
                  <a:schemeClr val="accent1"/>
                </a:solidFill>
              </a:rPr>
              <a:t>values to table</a:t>
            </a:r>
            <a:endParaRPr lang="ko-KR" altLang="en-US" b="1" dirty="0">
              <a:solidFill>
                <a:schemeClr val="accent1"/>
              </a:solidFill>
            </a:endParaRPr>
          </a:p>
          <a:p>
            <a:r>
              <a:rPr lang="en-US" altLang="ko-KR" dirty="0" smtClean="0">
                <a:solidFill>
                  <a:schemeClr val="bg1"/>
                </a:solidFill>
                <a:latin typeface="Lucida Console" panose="020B0609040504020204" pitchFamily="49" charset="0"/>
              </a:rPr>
              <a:t>command </a:t>
            </a:r>
            <a:r>
              <a:rPr lang="en-US" altLang="ko-KR" dirty="0">
                <a:solidFill>
                  <a:schemeClr val="bg1"/>
                </a:solidFill>
                <a:latin typeface="Lucida Console" panose="020B0609040504020204" pitchFamily="49" charset="0"/>
              </a:rPr>
              <a:t>= “insert into </a:t>
            </a:r>
            <a:r>
              <a:rPr lang="en-US" altLang="ko-KR" dirty="0" err="1">
                <a:solidFill>
                  <a:schemeClr val="bg1"/>
                </a:solidFill>
                <a:latin typeface="Lucida Console" panose="020B0609040504020204" pitchFamily="49" charset="0"/>
              </a:rPr>
              <a:t>table_name</a:t>
            </a:r>
            <a:r>
              <a:rPr lang="en-US" altLang="ko-KR" dirty="0">
                <a:solidFill>
                  <a:schemeClr val="bg1"/>
                </a:solidFill>
                <a:latin typeface="Lucida Console" panose="020B0609040504020204" pitchFamily="49" charset="0"/>
              </a:rPr>
              <a:t> values(‘A’, ’B’);”</a:t>
            </a:r>
          </a:p>
          <a:p>
            <a:r>
              <a:rPr lang="en-US" altLang="ko-KR" dirty="0" err="1" smtClean="0">
                <a:solidFill>
                  <a:schemeClr val="bg1"/>
                </a:solidFill>
                <a:latin typeface="Lucida Console" panose="020B0609040504020204" pitchFamily="49" charset="0"/>
              </a:rPr>
              <a:t>c.execute</a:t>
            </a:r>
            <a:r>
              <a:rPr lang="en-US" altLang="ko-KR" dirty="0" smtClean="0">
                <a:solidFill>
                  <a:schemeClr val="bg1"/>
                </a:solidFill>
                <a:latin typeface="Lucida Console" panose="020B0609040504020204" pitchFamily="49" charset="0"/>
              </a:rPr>
              <a:t>(command</a:t>
            </a:r>
            <a:r>
              <a:rPr lang="en-US" altLang="ko-KR" dirty="0">
                <a:solidFill>
                  <a:schemeClr val="bg1"/>
                </a:solidFill>
                <a:latin typeface="Lucida Console" panose="020B0609040504020204" pitchFamily="49" charset="0"/>
              </a:rPr>
              <a:t>) </a:t>
            </a:r>
          </a:p>
        </p:txBody>
      </p:sp>
      <p:sp>
        <p:nvSpPr>
          <p:cNvPr id="2" name="직사각형 1"/>
          <p:cNvSpPr/>
          <p:nvPr/>
        </p:nvSpPr>
        <p:spPr>
          <a:xfrm>
            <a:off x="545572" y="965590"/>
            <a:ext cx="5131341" cy="923330"/>
          </a:xfrm>
          <a:prstGeom prst="rect">
            <a:avLst/>
          </a:prstGeom>
        </p:spPr>
        <p:txBody>
          <a:bodyPr wrap="none">
            <a:spAutoFit/>
          </a:bodyPr>
          <a:lstStyle/>
          <a:p>
            <a:r>
              <a:rPr lang="en-US" altLang="ko-KR" b="1" dirty="0" smtClean="0">
                <a:solidFill>
                  <a:schemeClr val="accent4"/>
                </a:solidFill>
              </a:rPr>
              <a:t>#About Cursor : </a:t>
            </a:r>
          </a:p>
          <a:p>
            <a:r>
              <a:rPr lang="ko-KR" altLang="en-US" dirty="0" smtClean="0">
                <a:solidFill>
                  <a:schemeClr val="accent1">
                    <a:lumMod val="75000"/>
                  </a:schemeClr>
                </a:solidFill>
                <a:hlinkClick r:id="rId2"/>
              </a:rPr>
              <a:t>http</a:t>
            </a:r>
            <a:r>
              <a:rPr lang="ko-KR" altLang="en-US" dirty="0">
                <a:solidFill>
                  <a:schemeClr val="accent1">
                    <a:lumMod val="75000"/>
                  </a:schemeClr>
                </a:solidFill>
                <a:hlinkClick r:id="rId2"/>
              </a:rPr>
              <a:t>://en.wikipedia.org/wiki/Cursor_(databases</a:t>
            </a:r>
            <a:r>
              <a:rPr lang="ko-KR" altLang="en-US" dirty="0" smtClean="0">
                <a:solidFill>
                  <a:schemeClr val="accent1">
                    <a:lumMod val="75000"/>
                  </a:schemeClr>
                </a:solidFill>
                <a:hlinkClick r:id="rId2"/>
              </a:rPr>
              <a:t>)</a:t>
            </a:r>
            <a:endParaRPr lang="en-US" altLang="ko-KR" dirty="0" smtClean="0">
              <a:solidFill>
                <a:schemeClr val="accent1">
                  <a:lumMod val="75000"/>
                </a:schemeClr>
              </a:solidFill>
            </a:endParaRPr>
          </a:p>
          <a:p>
            <a:r>
              <a:rPr lang="en-US" altLang="ko-KR" u="sng" dirty="0">
                <a:solidFill>
                  <a:schemeClr val="accent1">
                    <a:lumMod val="75000"/>
                  </a:schemeClr>
                </a:solidFill>
                <a:hlinkClick r:id="rId3"/>
              </a:rPr>
              <a:t>http://</a:t>
            </a:r>
            <a:r>
              <a:rPr lang="en-US" altLang="ko-KR" u="sng" dirty="0" smtClean="0">
                <a:solidFill>
                  <a:schemeClr val="accent1">
                    <a:lumMod val="75000"/>
                  </a:schemeClr>
                </a:solidFill>
                <a:hlinkClick r:id="rId3"/>
              </a:rPr>
              <a:t>ko.wikipedia.org/wiki/</a:t>
            </a:r>
            <a:r>
              <a:rPr lang="ko-KR" altLang="en-US" u="sng" dirty="0" smtClean="0">
                <a:solidFill>
                  <a:schemeClr val="accent1">
                    <a:lumMod val="75000"/>
                  </a:schemeClr>
                </a:solidFill>
              </a:rPr>
              <a:t>데이터베이스</a:t>
            </a:r>
            <a:r>
              <a:rPr lang="en-US" altLang="ko-KR" u="sng" dirty="0" smtClean="0">
                <a:solidFill>
                  <a:schemeClr val="accent1">
                    <a:lumMod val="75000"/>
                  </a:schemeClr>
                </a:solidFill>
              </a:rPr>
              <a:t>_</a:t>
            </a:r>
            <a:r>
              <a:rPr lang="ko-KR" altLang="en-US" u="sng" dirty="0" smtClean="0">
                <a:solidFill>
                  <a:schemeClr val="accent1">
                    <a:lumMod val="75000"/>
                  </a:schemeClr>
                </a:solidFill>
              </a:rPr>
              <a:t>커서</a:t>
            </a:r>
            <a:endParaRPr lang="ko-KR" altLang="en-US" u="sng" dirty="0">
              <a:solidFill>
                <a:schemeClr val="accent1">
                  <a:lumMod val="75000"/>
                </a:schemeClr>
              </a:solidFill>
            </a:endParaRPr>
          </a:p>
        </p:txBody>
      </p:sp>
    </p:spTree>
    <p:extLst>
      <p:ext uri="{BB962C8B-B14F-4D97-AF65-F5344CB8AC3E}">
        <p14:creationId xmlns:p14="http://schemas.microsoft.com/office/powerpoint/2010/main" val="3762655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8" name="Group 14"/>
          <p:cNvGrpSpPr/>
          <p:nvPr/>
        </p:nvGrpSpPr>
        <p:grpSpPr>
          <a:xfrm>
            <a:off x="0" y="160085"/>
            <a:ext cx="12192000" cy="707886"/>
            <a:chOff x="0" y="160085"/>
            <a:chExt cx="12192000" cy="707886"/>
          </a:xfrm>
        </p:grpSpPr>
        <p:cxnSp>
          <p:nvCxnSpPr>
            <p:cNvPr id="9" name="직선 연결선 8"/>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Examples (create table)</a:t>
              </a:r>
              <a:endParaRPr lang="ko-KR" altLang="en-US" sz="2400" b="1" dirty="0">
                <a:solidFill>
                  <a:schemeClr val="bg1"/>
                </a:solidFill>
              </a:endParaRPr>
            </a:p>
          </p:txBody>
        </p:sp>
        <p:sp>
          <p:nvSpPr>
            <p:cNvPr id="11"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그림 13"/>
          <p:cNvPicPr>
            <a:picLocks noChangeAspect="1"/>
          </p:cNvPicPr>
          <p:nvPr/>
        </p:nvPicPr>
        <p:blipFill>
          <a:blip r:embed="rId3"/>
          <a:stretch>
            <a:fillRect/>
          </a:stretch>
        </p:blipFill>
        <p:spPr>
          <a:xfrm>
            <a:off x="0" y="1533577"/>
            <a:ext cx="15277295" cy="4193130"/>
          </a:xfrm>
          <a:prstGeom prst="rect">
            <a:avLst/>
          </a:prstGeom>
        </p:spPr>
      </p:pic>
    </p:spTree>
    <p:extLst>
      <p:ext uri="{BB962C8B-B14F-4D97-AF65-F5344CB8AC3E}">
        <p14:creationId xmlns:p14="http://schemas.microsoft.com/office/powerpoint/2010/main" val="137120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직사각형 3"/>
          <p:cNvSpPr/>
          <p:nvPr/>
        </p:nvSpPr>
        <p:spPr>
          <a:xfrm>
            <a:off x="0" y="2909054"/>
            <a:ext cx="12192000" cy="830997"/>
          </a:xfrm>
          <a:prstGeom prst="rect">
            <a:avLst/>
          </a:prstGeom>
        </p:spPr>
        <p:txBody>
          <a:bodyPr wrap="square">
            <a:spAutoFit/>
          </a:bodyPr>
          <a:lstStyle/>
          <a:p>
            <a:pPr algn="ctr"/>
            <a:r>
              <a:rPr lang="en-US" altLang="ko-KR" sz="4800" b="1" dirty="0" smtClean="0">
                <a:solidFill>
                  <a:schemeClr val="bg1"/>
                </a:solidFill>
              </a:rPr>
              <a:t>Practice</a:t>
            </a:r>
            <a:endParaRPr lang="ko-KR" altLang="en-US" sz="4800" b="1" dirty="0">
              <a:solidFill>
                <a:schemeClr val="bg1"/>
              </a:solidFill>
            </a:endParaRPr>
          </a:p>
        </p:txBody>
      </p:sp>
    </p:spTree>
    <p:extLst>
      <p:ext uri="{BB962C8B-B14F-4D97-AF65-F5344CB8AC3E}">
        <p14:creationId xmlns:p14="http://schemas.microsoft.com/office/powerpoint/2010/main" val="3648774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Data</a:t>
              </a:r>
              <a:endParaRPr lang="ko-KR" altLang="en-US" sz="2400" b="1" dirty="0">
                <a:solidFill>
                  <a:schemeClr val="bg1"/>
                </a:solidFill>
              </a:endParaRPr>
            </a:p>
          </p:txBody>
        </p: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직사각형 1"/>
          <p:cNvSpPr/>
          <p:nvPr/>
        </p:nvSpPr>
        <p:spPr>
          <a:xfrm>
            <a:off x="1218937" y="1680424"/>
            <a:ext cx="3455370" cy="338554"/>
          </a:xfrm>
          <a:prstGeom prst="rect">
            <a:avLst/>
          </a:prstGeom>
        </p:spPr>
        <p:txBody>
          <a:bodyPr wrap="none">
            <a:spAutoFit/>
          </a:bodyPr>
          <a:lstStyle/>
          <a:p>
            <a:r>
              <a:rPr lang="ko-KR" altLang="en-US" sz="1600" b="1" dirty="0" smtClean="0">
                <a:solidFill>
                  <a:schemeClr val="bg1"/>
                </a:solidFill>
              </a:rPr>
              <a:t>Bacillus_cereus_B4264_uid58757</a:t>
            </a:r>
            <a:r>
              <a:rPr lang="ko-KR" altLang="en-US" sz="1600" dirty="0" smtClean="0">
                <a:solidFill>
                  <a:schemeClr val="bg1"/>
                </a:solidFill>
              </a:rPr>
              <a:t>  </a:t>
            </a:r>
            <a:endParaRPr lang="en-US" altLang="ko-KR" sz="1600" dirty="0" smtClean="0">
              <a:solidFill>
                <a:schemeClr val="bg1"/>
              </a:solidFill>
            </a:endParaRPr>
          </a:p>
        </p:txBody>
      </p:sp>
      <p:pic>
        <p:nvPicPr>
          <p:cNvPr id="4" name="그림 3"/>
          <p:cNvPicPr>
            <a:picLocks noChangeAspect="1"/>
          </p:cNvPicPr>
          <p:nvPr/>
        </p:nvPicPr>
        <p:blipFill>
          <a:blip r:embed="rId2"/>
          <a:stretch>
            <a:fillRect/>
          </a:stretch>
        </p:blipFill>
        <p:spPr>
          <a:xfrm>
            <a:off x="440129" y="2360855"/>
            <a:ext cx="5012985" cy="2789100"/>
          </a:xfrm>
          <a:prstGeom prst="rect">
            <a:avLst/>
          </a:prstGeom>
          <a:ln w="31750">
            <a:solidFill>
              <a:schemeClr val="tx1"/>
            </a:solidFill>
          </a:ln>
        </p:spPr>
      </p:pic>
      <p:sp>
        <p:nvSpPr>
          <p:cNvPr id="6" name="직사각형 5"/>
          <p:cNvSpPr/>
          <p:nvPr/>
        </p:nvSpPr>
        <p:spPr>
          <a:xfrm>
            <a:off x="6558713" y="1680424"/>
            <a:ext cx="6096000" cy="338554"/>
          </a:xfrm>
          <a:prstGeom prst="rect">
            <a:avLst/>
          </a:prstGeom>
        </p:spPr>
        <p:txBody>
          <a:bodyPr>
            <a:spAutoFit/>
          </a:bodyPr>
          <a:lstStyle/>
          <a:p>
            <a:r>
              <a:rPr lang="en-US" altLang="ko-KR" sz="1600" b="1" dirty="0">
                <a:solidFill>
                  <a:schemeClr val="bg1"/>
                </a:solidFill>
              </a:rPr>
              <a:t>Escherichia_coli_K_12_substr__MG1655_uid57779</a:t>
            </a:r>
          </a:p>
        </p:txBody>
      </p:sp>
      <p:sp>
        <p:nvSpPr>
          <p:cNvPr id="8" name="직사각형 7"/>
          <p:cNvSpPr/>
          <p:nvPr/>
        </p:nvSpPr>
        <p:spPr>
          <a:xfrm>
            <a:off x="92415" y="5833619"/>
            <a:ext cx="6096000" cy="523220"/>
          </a:xfrm>
          <a:prstGeom prst="rect">
            <a:avLst/>
          </a:prstGeom>
        </p:spPr>
        <p:txBody>
          <a:bodyPr>
            <a:spAutoFit/>
          </a:bodyPr>
          <a:lstStyle/>
          <a:p>
            <a:r>
              <a:rPr lang="en-US" altLang="ko-KR" sz="1400" dirty="0">
                <a:solidFill>
                  <a:schemeClr val="accent1"/>
                </a:solidFill>
              </a:rPr>
              <a:t>ftp://ftp.ncbi.nlm.nih.gov/genomes/Bacteria/Bacillus_cereus_B4264_uid58757/</a:t>
            </a:r>
            <a:endParaRPr lang="ko-KR" altLang="en-US" sz="1400" dirty="0">
              <a:solidFill>
                <a:schemeClr val="accent1"/>
              </a:solidFill>
            </a:endParaRPr>
          </a:p>
        </p:txBody>
      </p:sp>
      <p:sp>
        <p:nvSpPr>
          <p:cNvPr id="9" name="직사각형 8"/>
          <p:cNvSpPr/>
          <p:nvPr/>
        </p:nvSpPr>
        <p:spPr>
          <a:xfrm>
            <a:off x="6415590" y="5833619"/>
            <a:ext cx="6096000" cy="523220"/>
          </a:xfrm>
          <a:prstGeom prst="rect">
            <a:avLst/>
          </a:prstGeom>
        </p:spPr>
        <p:txBody>
          <a:bodyPr>
            <a:spAutoFit/>
          </a:bodyPr>
          <a:lstStyle/>
          <a:p>
            <a:r>
              <a:rPr lang="en-US" altLang="ko-KR" sz="1400" dirty="0">
                <a:solidFill>
                  <a:schemeClr val="accent1"/>
                </a:solidFill>
              </a:rPr>
              <a:t>ftp://ftp.ncbi.nlm.nih.gov/genomes/Bacteria/Escherichia_coli_K_12_substr__MG1655_uid57779</a:t>
            </a:r>
            <a:endParaRPr lang="ko-KR" altLang="en-US" sz="1400" dirty="0">
              <a:solidFill>
                <a:schemeClr val="accent1"/>
              </a:solidFill>
            </a:endParaRPr>
          </a:p>
        </p:txBody>
      </p:sp>
      <p:pic>
        <p:nvPicPr>
          <p:cNvPr id="11" name="그림 10"/>
          <p:cNvPicPr>
            <a:picLocks noChangeAspect="1"/>
          </p:cNvPicPr>
          <p:nvPr/>
        </p:nvPicPr>
        <p:blipFill>
          <a:blip r:embed="rId3"/>
          <a:stretch>
            <a:fillRect/>
          </a:stretch>
        </p:blipFill>
        <p:spPr>
          <a:xfrm>
            <a:off x="7014713" y="2159968"/>
            <a:ext cx="4201725" cy="3190875"/>
          </a:xfrm>
          <a:prstGeom prst="rect">
            <a:avLst/>
          </a:prstGeom>
          <a:ln w="31750">
            <a:solidFill>
              <a:schemeClr val="tx1"/>
            </a:solidFill>
          </a:ln>
        </p:spPr>
      </p:pic>
    </p:spTree>
    <p:extLst>
      <p:ext uri="{BB962C8B-B14F-4D97-AF65-F5344CB8AC3E}">
        <p14:creationId xmlns:p14="http://schemas.microsoft.com/office/powerpoint/2010/main" val="4232893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Data Info.</a:t>
              </a:r>
              <a:endParaRPr lang="ko-KR" altLang="en-US" sz="2400" b="1" dirty="0">
                <a:solidFill>
                  <a:schemeClr val="bg1"/>
                </a:solidFill>
              </a:endParaRPr>
            </a:p>
          </p:txBody>
        </p: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직사각형 1"/>
          <p:cNvSpPr/>
          <p:nvPr/>
        </p:nvSpPr>
        <p:spPr>
          <a:xfrm>
            <a:off x="714374" y="1940689"/>
            <a:ext cx="11477626" cy="3477875"/>
          </a:xfrm>
          <a:prstGeom prst="rect">
            <a:avLst/>
          </a:prstGeom>
        </p:spPr>
        <p:txBody>
          <a:bodyPr wrap="square">
            <a:spAutoFit/>
          </a:bodyPr>
          <a:lstStyle/>
          <a:p>
            <a:pPr marL="285750" indent="-285750">
              <a:buFont typeface="Arial" panose="020B0604020202020204" pitchFamily="34" charset="0"/>
              <a:buChar char="•"/>
            </a:pPr>
            <a:r>
              <a:rPr lang="ko-KR" altLang="en-US" sz="2000" b="1" dirty="0" smtClean="0">
                <a:solidFill>
                  <a:schemeClr val="bg1"/>
                </a:solidFill>
              </a:rPr>
              <a:t>Summary data (</a:t>
            </a:r>
            <a:r>
              <a:rPr lang="ko-KR" altLang="en-US" sz="2000" b="1" dirty="0" smtClean="0">
                <a:solidFill>
                  <a:schemeClr val="accent4"/>
                </a:solidFill>
              </a:rPr>
              <a:t>.rpt</a:t>
            </a:r>
            <a:r>
              <a:rPr lang="ko-KR" altLang="en-US" sz="2000" b="1" dirty="0" smtClean="0">
                <a:solidFill>
                  <a:schemeClr val="bg1"/>
                </a:solidFill>
              </a:rPr>
              <a:t>)</a:t>
            </a:r>
            <a:endParaRPr lang="en-US" altLang="ko-KR" sz="2000" b="1" dirty="0" smtClean="0">
              <a:solidFill>
                <a:schemeClr val="bg1"/>
              </a:solidFill>
            </a:endParaRPr>
          </a:p>
          <a:p>
            <a:pPr marL="285750" indent="-285750">
              <a:buFont typeface="Arial" panose="020B0604020202020204" pitchFamily="34" charset="0"/>
              <a:buChar char="•"/>
            </a:pPr>
            <a:endParaRPr lang="ko-KR" altLang="en-US" sz="2000" b="1" dirty="0">
              <a:solidFill>
                <a:schemeClr val="bg1"/>
              </a:solidFill>
            </a:endParaRPr>
          </a:p>
          <a:p>
            <a:pPr marL="285750" indent="-285750">
              <a:buFont typeface="Arial" panose="020B0604020202020204" pitchFamily="34" charset="0"/>
              <a:buChar char="•"/>
            </a:pPr>
            <a:r>
              <a:rPr lang="ko-KR" altLang="en-US" sz="2000" b="1" dirty="0" smtClean="0">
                <a:solidFill>
                  <a:schemeClr val="bg1"/>
                </a:solidFill>
              </a:rPr>
              <a:t>Genbank </a:t>
            </a:r>
            <a:r>
              <a:rPr lang="ko-KR" altLang="en-US" sz="2000" b="1" dirty="0">
                <a:solidFill>
                  <a:schemeClr val="bg1"/>
                </a:solidFill>
              </a:rPr>
              <a:t>(</a:t>
            </a:r>
            <a:r>
              <a:rPr lang="ko-KR" altLang="en-US" sz="2000" b="1" dirty="0">
                <a:solidFill>
                  <a:schemeClr val="accent4"/>
                </a:solidFill>
              </a:rPr>
              <a:t>.gbk</a:t>
            </a:r>
            <a:r>
              <a:rPr lang="ko-KR" altLang="en-US" sz="2000" b="1" dirty="0">
                <a:solidFill>
                  <a:schemeClr val="bg1"/>
                </a:solidFill>
              </a:rPr>
              <a:t>), ASN1 (</a:t>
            </a:r>
            <a:r>
              <a:rPr lang="ko-KR" altLang="en-US" sz="2000" b="1" dirty="0">
                <a:solidFill>
                  <a:schemeClr val="accent4"/>
                </a:solidFill>
              </a:rPr>
              <a:t>.asn</a:t>
            </a:r>
            <a:r>
              <a:rPr lang="ko-KR" altLang="en-US" sz="2000" b="1" dirty="0">
                <a:solidFill>
                  <a:schemeClr val="bg1"/>
                </a:solidFill>
              </a:rPr>
              <a:t>), binary ASN1 (</a:t>
            </a:r>
            <a:r>
              <a:rPr lang="ko-KR" altLang="en-US" sz="2000" b="1" dirty="0">
                <a:solidFill>
                  <a:schemeClr val="accent4"/>
                </a:solidFill>
              </a:rPr>
              <a:t>.val</a:t>
            </a:r>
            <a:r>
              <a:rPr lang="ko-KR" altLang="en-US" sz="2000" b="1" dirty="0">
                <a:solidFill>
                  <a:schemeClr val="bg1"/>
                </a:solidFill>
              </a:rPr>
              <a:t>) and fasta (</a:t>
            </a:r>
            <a:r>
              <a:rPr lang="ko-KR" altLang="en-US" sz="2000" b="1" dirty="0">
                <a:solidFill>
                  <a:schemeClr val="accent4"/>
                </a:solidFill>
              </a:rPr>
              <a:t>.fna</a:t>
            </a:r>
            <a:r>
              <a:rPr lang="ko-KR" altLang="en-US" sz="2000" b="1" dirty="0">
                <a:solidFill>
                  <a:schemeClr val="bg1"/>
                </a:solidFill>
              </a:rPr>
              <a:t>) format </a:t>
            </a:r>
            <a:r>
              <a:rPr lang="ko-KR" altLang="en-US" sz="2000" b="1" dirty="0" smtClean="0">
                <a:solidFill>
                  <a:schemeClr val="bg1"/>
                </a:solidFill>
              </a:rPr>
              <a:t>sequences</a:t>
            </a:r>
            <a:endParaRPr lang="en-US" altLang="ko-KR" sz="2000" b="1" dirty="0" smtClean="0">
              <a:solidFill>
                <a:schemeClr val="bg1"/>
              </a:solidFill>
            </a:endParaRPr>
          </a:p>
          <a:p>
            <a:pPr marL="285750" indent="-285750">
              <a:buFont typeface="Arial" panose="020B0604020202020204" pitchFamily="34" charset="0"/>
              <a:buChar char="•"/>
            </a:pPr>
            <a:endParaRPr lang="ko-KR" altLang="en-US" sz="2000" b="1" dirty="0">
              <a:solidFill>
                <a:schemeClr val="bg1"/>
              </a:solidFill>
            </a:endParaRPr>
          </a:p>
          <a:p>
            <a:pPr marL="285750" indent="-285750">
              <a:buFont typeface="Arial" panose="020B0604020202020204" pitchFamily="34" charset="0"/>
              <a:buChar char="•"/>
            </a:pPr>
            <a:r>
              <a:rPr lang="ko-KR" altLang="en-US" sz="2000" b="1" dirty="0" smtClean="0">
                <a:solidFill>
                  <a:schemeClr val="bg1"/>
                </a:solidFill>
              </a:rPr>
              <a:t>Fasta </a:t>
            </a:r>
            <a:r>
              <a:rPr lang="ko-KR" altLang="en-US" sz="2000" b="1" dirty="0">
                <a:solidFill>
                  <a:schemeClr val="bg1"/>
                </a:solidFill>
              </a:rPr>
              <a:t>format gene (</a:t>
            </a:r>
            <a:r>
              <a:rPr lang="ko-KR" altLang="en-US" sz="2000" b="1" dirty="0">
                <a:solidFill>
                  <a:schemeClr val="accent4"/>
                </a:solidFill>
              </a:rPr>
              <a:t>.fnn</a:t>
            </a:r>
            <a:r>
              <a:rPr lang="ko-KR" altLang="en-US" sz="2000" b="1" dirty="0">
                <a:solidFill>
                  <a:schemeClr val="bg1"/>
                </a:solidFill>
              </a:rPr>
              <a:t>) and protein (</a:t>
            </a:r>
            <a:r>
              <a:rPr lang="ko-KR" altLang="en-US" sz="2000" b="1" dirty="0">
                <a:solidFill>
                  <a:schemeClr val="accent4"/>
                </a:solidFill>
              </a:rPr>
              <a:t>.faa</a:t>
            </a:r>
            <a:r>
              <a:rPr lang="ko-KR" altLang="en-US" sz="2000" b="1" dirty="0">
                <a:solidFill>
                  <a:schemeClr val="bg1"/>
                </a:solidFill>
              </a:rPr>
              <a:t>) sequences </a:t>
            </a:r>
            <a:endParaRPr lang="en-US" altLang="ko-KR" sz="2000" b="1" dirty="0" smtClean="0">
              <a:solidFill>
                <a:schemeClr val="bg1"/>
              </a:solidFill>
            </a:endParaRPr>
          </a:p>
          <a:p>
            <a:pPr marL="285750" indent="-285750">
              <a:buFont typeface="Arial" panose="020B0604020202020204" pitchFamily="34" charset="0"/>
              <a:buChar char="•"/>
            </a:pPr>
            <a:endParaRPr lang="ko-KR" altLang="en-US" sz="2000" b="1" dirty="0">
              <a:solidFill>
                <a:schemeClr val="bg1"/>
              </a:solidFill>
            </a:endParaRPr>
          </a:p>
          <a:p>
            <a:pPr marL="285750" indent="-285750">
              <a:buFont typeface="Arial" panose="020B0604020202020204" pitchFamily="34" charset="0"/>
              <a:buChar char="•"/>
            </a:pPr>
            <a:r>
              <a:rPr lang="ko-KR" altLang="en-US" sz="2000" b="1" dirty="0" smtClean="0">
                <a:solidFill>
                  <a:schemeClr val="bg1"/>
                </a:solidFill>
              </a:rPr>
              <a:t>Gene </a:t>
            </a:r>
            <a:r>
              <a:rPr lang="ko-KR" altLang="en-US" sz="2000" b="1" dirty="0">
                <a:solidFill>
                  <a:schemeClr val="bg1"/>
                </a:solidFill>
              </a:rPr>
              <a:t>and protein information (location, strand, product etc.) </a:t>
            </a:r>
            <a:r>
              <a:rPr lang="ko-KR" altLang="en-US" sz="2000" b="1" dirty="0" smtClean="0">
                <a:solidFill>
                  <a:schemeClr val="bg1"/>
                </a:solidFill>
              </a:rPr>
              <a:t>(</a:t>
            </a:r>
            <a:r>
              <a:rPr lang="ko-KR" altLang="en-US" sz="2000" b="1" dirty="0" smtClean="0">
                <a:solidFill>
                  <a:schemeClr val="accent4"/>
                </a:solidFill>
              </a:rPr>
              <a:t>.gff</a:t>
            </a:r>
            <a:r>
              <a:rPr lang="ko-KR" altLang="en-US" sz="2000" b="1" dirty="0" smtClean="0">
                <a:solidFill>
                  <a:schemeClr val="bg1"/>
                </a:solidFill>
              </a:rPr>
              <a:t> and </a:t>
            </a:r>
            <a:r>
              <a:rPr lang="ko-KR" altLang="en-US" sz="2000" b="1" dirty="0">
                <a:solidFill>
                  <a:schemeClr val="accent4"/>
                </a:solidFill>
              </a:rPr>
              <a:t>.ptt</a:t>
            </a:r>
            <a:r>
              <a:rPr lang="ko-KR" altLang="en-US" sz="2000" b="1" dirty="0">
                <a:solidFill>
                  <a:schemeClr val="bg1"/>
                </a:solidFill>
              </a:rPr>
              <a:t>). </a:t>
            </a:r>
            <a:endParaRPr lang="en-US" altLang="ko-KR" sz="2000" b="1" dirty="0" smtClean="0">
              <a:solidFill>
                <a:schemeClr val="bg1"/>
              </a:solidFill>
            </a:endParaRPr>
          </a:p>
          <a:p>
            <a:pPr marL="285750" indent="-285750">
              <a:buFont typeface="Arial" panose="020B0604020202020204" pitchFamily="34" charset="0"/>
              <a:buChar char="•"/>
            </a:pPr>
            <a:endParaRPr lang="ko-KR" altLang="en-US" sz="2000" b="1" dirty="0">
              <a:solidFill>
                <a:schemeClr val="bg1"/>
              </a:solidFill>
            </a:endParaRPr>
          </a:p>
          <a:p>
            <a:pPr marL="285750" indent="-285750">
              <a:buFont typeface="Arial" panose="020B0604020202020204" pitchFamily="34" charset="0"/>
              <a:buChar char="•"/>
            </a:pPr>
            <a:r>
              <a:rPr lang="ko-KR" altLang="en-US" sz="2000" b="1" dirty="0" smtClean="0">
                <a:solidFill>
                  <a:schemeClr val="bg1"/>
                </a:solidFill>
              </a:rPr>
              <a:t>GeneMark</a:t>
            </a:r>
            <a:r>
              <a:rPr lang="ko-KR" altLang="en-US" sz="2000" b="1" dirty="0">
                <a:solidFill>
                  <a:schemeClr val="bg1"/>
                </a:solidFill>
              </a:rPr>
              <a:t>, GeneMarkHMM, Glimmer and Prodigal gene </a:t>
            </a:r>
            <a:r>
              <a:rPr lang="ko-KR" altLang="en-US" sz="2000" b="1" dirty="0" smtClean="0">
                <a:solidFill>
                  <a:schemeClr val="bg1"/>
                </a:solidFill>
              </a:rPr>
              <a:t>predictions</a:t>
            </a:r>
            <a:endParaRPr lang="en-US" altLang="ko-KR" sz="2000" b="1" dirty="0" smtClean="0">
              <a:solidFill>
                <a:schemeClr val="bg1"/>
              </a:solidFill>
            </a:endParaRPr>
          </a:p>
          <a:p>
            <a:pPr marL="285750" indent="-285750">
              <a:buFont typeface="Arial" panose="020B0604020202020204" pitchFamily="34" charset="0"/>
              <a:buChar char="•"/>
            </a:pPr>
            <a:endParaRPr lang="ko-KR" altLang="en-US" sz="2000" b="1" dirty="0">
              <a:solidFill>
                <a:schemeClr val="bg1"/>
              </a:solidFill>
            </a:endParaRPr>
          </a:p>
          <a:p>
            <a:pPr marL="285750" indent="-285750">
              <a:buFont typeface="Arial" panose="020B0604020202020204" pitchFamily="34" charset="0"/>
              <a:buChar char="•"/>
            </a:pPr>
            <a:r>
              <a:rPr lang="ko-KR" altLang="en-US" sz="2000" b="1" dirty="0" smtClean="0">
                <a:solidFill>
                  <a:schemeClr val="bg1"/>
                </a:solidFill>
              </a:rPr>
              <a:t>A </a:t>
            </a:r>
            <a:r>
              <a:rPr lang="ko-KR" altLang="en-US" sz="2000" b="1" dirty="0">
                <a:solidFill>
                  <a:schemeClr val="bg1"/>
                </a:solidFill>
              </a:rPr>
              <a:t>list of updates since the last release (</a:t>
            </a:r>
            <a:r>
              <a:rPr lang="ko-KR" altLang="en-US" sz="2000" b="1" dirty="0">
                <a:solidFill>
                  <a:schemeClr val="accent4"/>
                </a:solidFill>
              </a:rPr>
              <a:t>.rps</a:t>
            </a:r>
            <a:r>
              <a:rPr lang="ko-KR" altLang="en-US" sz="2000" b="1" dirty="0">
                <a:solidFill>
                  <a:schemeClr val="bg1"/>
                </a:solidFill>
              </a:rPr>
              <a:t>).</a:t>
            </a:r>
          </a:p>
        </p:txBody>
      </p:sp>
      <p:sp>
        <p:nvSpPr>
          <p:cNvPr id="8" name="직사각형 7"/>
          <p:cNvSpPr/>
          <p:nvPr/>
        </p:nvSpPr>
        <p:spPr>
          <a:xfrm>
            <a:off x="2247900" y="3755826"/>
            <a:ext cx="2533650" cy="4732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9658350" y="3749794"/>
            <a:ext cx="700839" cy="4732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4629150" y="3106327"/>
            <a:ext cx="3024717" cy="4732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53909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255470"/>
            <a:ext cx="12192000" cy="502289"/>
            <a:chOff x="0" y="255470"/>
            <a:chExt cx="12192000" cy="502289"/>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618007" y="160085"/>
            <a:ext cx="9228725" cy="1077218"/>
          </a:xfrm>
          <a:prstGeom prst="rect">
            <a:avLst/>
          </a:prstGeom>
          <a:noFill/>
        </p:spPr>
        <p:txBody>
          <a:bodyPr wrap="square" rtlCol="0">
            <a:spAutoFit/>
          </a:bodyPr>
          <a:lstStyle/>
          <a:p>
            <a:r>
              <a:rPr lang="en-US" altLang="ko-KR" sz="4000" b="1" dirty="0" smtClean="0">
                <a:solidFill>
                  <a:schemeClr val="bg1"/>
                </a:solidFill>
              </a:rPr>
              <a:t>PTT </a:t>
            </a:r>
            <a:r>
              <a:rPr lang="en-US" altLang="ko-KR" sz="2000" b="1" dirty="0" smtClean="0">
                <a:solidFill>
                  <a:schemeClr val="bg1"/>
                </a:solidFill>
              </a:rPr>
              <a:t>( Protein table )</a:t>
            </a:r>
            <a:endParaRPr lang="ko-KR" altLang="en-US" sz="2000" b="1" dirty="0">
              <a:solidFill>
                <a:schemeClr val="bg1"/>
              </a:solidFill>
            </a:endParaRPr>
          </a:p>
          <a:p>
            <a:endParaRPr lang="ko-KR" altLang="en-US" sz="2400" b="1" dirty="0">
              <a:solidFill>
                <a:schemeClr val="bg1"/>
              </a:solidFill>
            </a:endParaRPr>
          </a:p>
        </p:txBody>
      </p:sp>
      <p:pic>
        <p:nvPicPr>
          <p:cNvPr id="2" name="그림 1"/>
          <p:cNvPicPr>
            <a:picLocks noChangeAspect="1"/>
          </p:cNvPicPr>
          <p:nvPr/>
        </p:nvPicPr>
        <p:blipFill>
          <a:blip r:embed="rId2"/>
          <a:stretch>
            <a:fillRect/>
          </a:stretch>
        </p:blipFill>
        <p:spPr>
          <a:xfrm>
            <a:off x="6096000" y="1237303"/>
            <a:ext cx="5792021" cy="4552325"/>
          </a:xfrm>
          <a:prstGeom prst="rect">
            <a:avLst/>
          </a:prstGeom>
        </p:spPr>
      </p:pic>
      <p:graphicFrame>
        <p:nvGraphicFramePr>
          <p:cNvPr id="4" name="표 3"/>
          <p:cNvGraphicFramePr>
            <a:graphicFrameLocks noGrp="1"/>
          </p:cNvGraphicFramePr>
          <p:nvPr>
            <p:extLst/>
          </p:nvPr>
        </p:nvGraphicFramePr>
        <p:xfrm>
          <a:off x="266272" y="2819981"/>
          <a:ext cx="5600792" cy="878141"/>
        </p:xfrm>
        <a:graphic>
          <a:graphicData uri="http://schemas.openxmlformats.org/drawingml/2006/table">
            <a:tbl>
              <a:tblPr firstRow="1" bandRow="1">
                <a:tableStyleId>{073A0DAA-6AF3-43AB-8588-CEC1D06C72B9}</a:tableStyleId>
              </a:tblPr>
              <a:tblGrid>
                <a:gridCol w="772557"/>
                <a:gridCol w="626076"/>
                <a:gridCol w="691979"/>
                <a:gridCol w="380649"/>
                <a:gridCol w="612125"/>
                <a:gridCol w="756656"/>
                <a:gridCol w="612125"/>
                <a:gridCol w="484600"/>
                <a:gridCol w="664025"/>
              </a:tblGrid>
              <a:tr h="329501">
                <a:tc>
                  <a:txBody>
                    <a:bodyPr/>
                    <a:lstStyle/>
                    <a:p>
                      <a:pPr algn="ctr" latinLnBrk="1"/>
                      <a:r>
                        <a:rPr lang="en-US" altLang="ko-KR" sz="1000" b="1" dirty="0" smtClean="0"/>
                        <a:t>Location</a:t>
                      </a:r>
                      <a:endParaRPr lang="ko-KR" altLang="en-US" sz="1000" b="1" dirty="0"/>
                    </a:p>
                  </a:txBody>
                  <a:tcPr/>
                </a:tc>
                <a:tc>
                  <a:txBody>
                    <a:bodyPr/>
                    <a:lstStyle/>
                    <a:p>
                      <a:pPr algn="ctr" latinLnBrk="1"/>
                      <a:r>
                        <a:rPr lang="en-US" altLang="ko-KR" sz="1000" b="1" dirty="0" smtClean="0"/>
                        <a:t>Strand</a:t>
                      </a:r>
                      <a:endParaRPr lang="ko-KR" altLang="en-US" sz="1000" b="1" dirty="0"/>
                    </a:p>
                  </a:txBody>
                  <a:tcPr/>
                </a:tc>
                <a:tc>
                  <a:txBody>
                    <a:bodyPr/>
                    <a:lstStyle/>
                    <a:p>
                      <a:pPr algn="ctr" latinLnBrk="1"/>
                      <a:r>
                        <a:rPr lang="en-US" altLang="ko-KR" sz="1000" b="1" dirty="0" smtClean="0"/>
                        <a:t>…</a:t>
                      </a:r>
                      <a:endParaRPr lang="ko-KR" altLang="en-US" sz="1000" b="1" dirty="0"/>
                    </a:p>
                  </a:txBody>
                  <a:tcPr/>
                </a:tc>
                <a:tc>
                  <a:txBody>
                    <a:bodyPr/>
                    <a:lstStyle/>
                    <a:p>
                      <a:pPr algn="ctr" latinLnBrk="1"/>
                      <a:r>
                        <a:rPr lang="en-US" altLang="ko-KR" sz="1000" b="1" dirty="0" smtClean="0"/>
                        <a:t>…</a:t>
                      </a:r>
                      <a:endParaRPr lang="ko-KR" altLang="en-US" sz="1000" b="1" dirty="0"/>
                    </a:p>
                  </a:txBody>
                  <a:tcPr/>
                </a:tc>
                <a:tc>
                  <a:txBody>
                    <a:bodyPr/>
                    <a:lstStyle/>
                    <a:p>
                      <a:pPr algn="ctr" latinLnBrk="1"/>
                      <a:r>
                        <a:rPr lang="en-US" altLang="ko-KR" sz="1000" b="1" dirty="0" smtClean="0"/>
                        <a:t>…</a:t>
                      </a:r>
                      <a:endParaRPr lang="ko-KR" altLang="en-US" sz="1000" b="1" dirty="0"/>
                    </a:p>
                  </a:txBody>
                  <a:tcPr/>
                </a:tc>
                <a:tc>
                  <a:txBody>
                    <a:bodyPr/>
                    <a:lstStyle/>
                    <a:p>
                      <a:pPr algn="ctr" latinLnBrk="1"/>
                      <a:r>
                        <a:rPr lang="en-US" altLang="ko-KR" sz="1000" b="1" dirty="0" smtClean="0"/>
                        <a:t>Synonym</a:t>
                      </a:r>
                      <a:endParaRPr lang="ko-KR" altLang="en-US" sz="1000" b="1" dirty="0"/>
                    </a:p>
                  </a:txBody>
                  <a:tcPr/>
                </a:tc>
                <a:tc>
                  <a:txBody>
                    <a:bodyPr/>
                    <a:lstStyle/>
                    <a:p>
                      <a:pPr algn="ctr" latinLnBrk="1"/>
                      <a:r>
                        <a:rPr lang="en-US" altLang="ko-KR" sz="1000" b="1" dirty="0" smtClean="0"/>
                        <a:t>Code</a:t>
                      </a:r>
                      <a:endParaRPr lang="ko-KR" altLang="en-US" sz="1000" b="1" dirty="0"/>
                    </a:p>
                  </a:txBody>
                  <a:tcPr/>
                </a:tc>
                <a:tc>
                  <a:txBody>
                    <a:bodyPr/>
                    <a:lstStyle/>
                    <a:p>
                      <a:pPr algn="ctr" latinLnBrk="1"/>
                      <a:r>
                        <a:rPr lang="en-US" altLang="ko-KR" sz="1000" b="1" dirty="0" smtClean="0"/>
                        <a:t>Cog</a:t>
                      </a:r>
                      <a:endParaRPr lang="ko-KR" altLang="en-US" sz="1000" b="1" dirty="0"/>
                    </a:p>
                  </a:txBody>
                  <a:tcPr/>
                </a:tc>
                <a:tc>
                  <a:txBody>
                    <a:bodyPr/>
                    <a:lstStyle/>
                    <a:p>
                      <a:pPr algn="ctr" latinLnBrk="1"/>
                      <a:r>
                        <a:rPr lang="en-US" altLang="ko-KR" sz="1000" b="1" dirty="0" smtClean="0"/>
                        <a:t>Product</a:t>
                      </a:r>
                      <a:endParaRPr lang="ko-KR" altLang="en-US" sz="1000" b="1" dirty="0"/>
                    </a:p>
                  </a:txBody>
                  <a:tcPr/>
                </a:tc>
              </a:tr>
              <a:tr h="189713">
                <a:tc>
                  <a:txBody>
                    <a:bodyPr/>
                    <a:lstStyle/>
                    <a:p>
                      <a:pPr algn="ctr" latinLnBrk="1"/>
                      <a:r>
                        <a:rPr lang="en-US" altLang="ko-KR" sz="800" b="1" dirty="0" smtClean="0"/>
                        <a:t>1..250</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B0001</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err="1" smtClean="0"/>
                        <a:t>Blabla</a:t>
                      </a:r>
                      <a:endParaRPr lang="ko-KR" altLang="en-US" sz="800" b="1" dirty="0"/>
                    </a:p>
                  </a:txBody>
                  <a:tcPr/>
                </a:tc>
              </a:tr>
              <a:tr h="229653">
                <a:tc>
                  <a:txBody>
                    <a:bodyPr/>
                    <a:lstStyle/>
                    <a:p>
                      <a:pPr algn="ctr" latinLnBrk="1"/>
                      <a:r>
                        <a:rPr lang="en-US" altLang="ko-KR" sz="800" b="1" dirty="0" smtClean="0"/>
                        <a:t>337..2799</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1" dirty="0" smtClean="0"/>
                        <a:t>…</a:t>
                      </a:r>
                      <a:endParaRPr lang="ko-KR" altLang="en-US" sz="800" b="1" dirty="0" smtClean="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B0002</a:t>
                      </a:r>
                      <a:endParaRPr lang="ko-KR" altLang="en-US" sz="800" b="1" dirty="0"/>
                    </a:p>
                  </a:txBody>
                  <a:tcPr/>
                </a:tc>
                <a:tc>
                  <a:txBody>
                    <a:bodyPr/>
                    <a:lstStyle/>
                    <a:p>
                      <a:pPr algn="ctr" latinLnBrk="1"/>
                      <a:r>
                        <a:rPr lang="en-US" altLang="ko-KR" sz="800" b="1" dirty="0" smtClean="0"/>
                        <a:t>-</a:t>
                      </a:r>
                      <a:endParaRPr lang="ko-KR" altLang="en-US" sz="800" b="1" dirty="0"/>
                    </a:p>
                  </a:txBody>
                  <a:tcPr/>
                </a:tc>
                <a:tc>
                  <a:txBody>
                    <a:bodyPr/>
                    <a:lstStyle/>
                    <a:p>
                      <a:pPr algn="ctr" latinLnBrk="1"/>
                      <a:r>
                        <a:rPr lang="en-US" altLang="ko-KR" sz="800" b="1" dirty="0" smtClean="0"/>
                        <a:t>COG0527</a:t>
                      </a:r>
                      <a:endParaRPr lang="ko-KR" altLang="en-US" sz="800" b="1" dirty="0"/>
                    </a:p>
                  </a:txBody>
                  <a:tcPr/>
                </a:tc>
                <a:tc>
                  <a:txBody>
                    <a:bodyPr/>
                    <a:lstStyle/>
                    <a:p>
                      <a:pPr algn="ctr" latinLnBrk="1"/>
                      <a:r>
                        <a:rPr lang="en-US" altLang="ko-KR" sz="800" b="1" dirty="0" err="1" smtClean="0"/>
                        <a:t>blabla</a:t>
                      </a:r>
                      <a:endParaRPr lang="ko-KR" altLang="en-US" sz="800" b="1" dirty="0"/>
                    </a:p>
                  </a:txBody>
                  <a:tcPr/>
                </a:tc>
              </a:tr>
            </a:tbl>
          </a:graphicData>
        </a:graphic>
      </p:graphicFrame>
      <p:sp>
        <p:nvSpPr>
          <p:cNvPr id="6" name="TextBox 5"/>
          <p:cNvSpPr txBox="1"/>
          <p:nvPr/>
        </p:nvSpPr>
        <p:spPr>
          <a:xfrm>
            <a:off x="192562" y="3746982"/>
            <a:ext cx="7669427" cy="369332"/>
          </a:xfrm>
          <a:prstGeom prst="rect">
            <a:avLst/>
          </a:prstGeom>
          <a:noFill/>
        </p:spPr>
        <p:txBody>
          <a:bodyPr wrap="square" rtlCol="0">
            <a:spAutoFit/>
          </a:bodyPr>
          <a:lstStyle/>
          <a:p>
            <a:r>
              <a:rPr lang="en-US" altLang="ko-KR" b="1" dirty="0" smtClean="0">
                <a:solidFill>
                  <a:schemeClr val="bg1"/>
                </a:solidFill>
              </a:rPr>
              <a:t>9 columns, N rows</a:t>
            </a:r>
            <a:endParaRPr lang="ko-KR" altLang="en-US" b="1" dirty="0">
              <a:solidFill>
                <a:schemeClr val="bg1"/>
              </a:solidFill>
            </a:endParaRPr>
          </a:p>
        </p:txBody>
      </p:sp>
      <p:sp>
        <p:nvSpPr>
          <p:cNvPr id="7" name="TextBox 6"/>
          <p:cNvSpPr txBox="1"/>
          <p:nvPr/>
        </p:nvSpPr>
        <p:spPr>
          <a:xfrm>
            <a:off x="150080" y="6097590"/>
            <a:ext cx="4986430" cy="646331"/>
          </a:xfrm>
          <a:prstGeom prst="rect">
            <a:avLst/>
          </a:prstGeom>
          <a:noFill/>
        </p:spPr>
        <p:txBody>
          <a:bodyPr wrap="none" rtlCol="0">
            <a:spAutoFit/>
          </a:bodyPr>
          <a:lstStyle/>
          <a:p>
            <a:r>
              <a:rPr lang="en-US" altLang="ko-KR" b="1" dirty="0" smtClean="0">
                <a:solidFill>
                  <a:schemeClr val="bg1"/>
                </a:solidFill>
              </a:rPr>
              <a:t>Download these </a:t>
            </a:r>
            <a:r>
              <a:rPr lang="en-US" altLang="ko-KR" b="1" dirty="0" err="1" smtClean="0">
                <a:solidFill>
                  <a:schemeClr val="bg1"/>
                </a:solidFill>
              </a:rPr>
              <a:t>ptt</a:t>
            </a:r>
            <a:r>
              <a:rPr lang="en-US" altLang="ko-KR" b="1" dirty="0" smtClean="0">
                <a:solidFill>
                  <a:schemeClr val="bg1"/>
                </a:solidFill>
              </a:rPr>
              <a:t> files for each bacteria. </a:t>
            </a:r>
          </a:p>
          <a:p>
            <a:r>
              <a:rPr lang="en-US" altLang="ko-KR" b="1" dirty="0" smtClean="0">
                <a:solidFill>
                  <a:schemeClr val="bg1"/>
                </a:solidFill>
              </a:rPr>
              <a:t>Example ) </a:t>
            </a:r>
            <a:r>
              <a:rPr lang="en-US" altLang="ko-KR" b="1" dirty="0" err="1" smtClean="0">
                <a:solidFill>
                  <a:schemeClr val="bg1"/>
                </a:solidFill>
              </a:rPr>
              <a:t>wget</a:t>
            </a:r>
            <a:r>
              <a:rPr lang="en-US" altLang="ko-KR" b="1" dirty="0" smtClean="0">
                <a:solidFill>
                  <a:schemeClr val="bg1"/>
                </a:solidFill>
              </a:rPr>
              <a:t> </a:t>
            </a:r>
            <a:r>
              <a:rPr lang="en-US" altLang="ko-KR" b="1" u="sng" dirty="0" smtClean="0">
                <a:solidFill>
                  <a:schemeClr val="accent1"/>
                </a:solidFill>
              </a:rPr>
              <a:t>download link</a:t>
            </a:r>
            <a:endParaRPr lang="ko-KR" altLang="en-US" b="1" dirty="0">
              <a:solidFill>
                <a:schemeClr val="bg1"/>
              </a:solidFill>
            </a:endParaRPr>
          </a:p>
        </p:txBody>
      </p:sp>
    </p:spTree>
    <p:extLst>
      <p:ext uri="{BB962C8B-B14F-4D97-AF65-F5344CB8AC3E}">
        <p14:creationId xmlns:p14="http://schemas.microsoft.com/office/powerpoint/2010/main" val="3647759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Notice</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625660" y="1734580"/>
            <a:ext cx="11566340" cy="4062651"/>
          </a:xfrm>
          <a:prstGeom prst="rect">
            <a:avLst/>
          </a:prstGeom>
          <a:noFill/>
        </p:spPr>
        <p:txBody>
          <a:bodyPr wrap="square" rtlCol="0">
            <a:spAutoFit/>
          </a:bodyPr>
          <a:lstStyle/>
          <a:p>
            <a:r>
              <a:rPr lang="en-US" altLang="ko-KR" sz="2000" b="1" dirty="0" smtClean="0">
                <a:solidFill>
                  <a:schemeClr val="bg1"/>
                </a:solidFill>
              </a:rPr>
              <a:t>Server : </a:t>
            </a:r>
            <a:r>
              <a:rPr lang="en-US" altLang="ko-KR" sz="2000" b="1" dirty="0" smtClean="0">
                <a:hlinkClick r:id="rId2"/>
              </a:rPr>
              <a:t>snubi2.snu.ac.kr</a:t>
            </a:r>
            <a:endParaRPr lang="en-US" altLang="ko-KR" sz="2000" b="1" dirty="0" smtClean="0"/>
          </a:p>
          <a:p>
            <a:endParaRPr lang="en-US" altLang="ko-KR" b="1" dirty="0" smtClean="0"/>
          </a:p>
          <a:p>
            <a:pPr lvl="1"/>
            <a:r>
              <a:rPr lang="en-US" altLang="ko-KR" sz="1600" b="1" dirty="0" smtClean="0">
                <a:solidFill>
                  <a:schemeClr val="bg1"/>
                </a:solidFill>
              </a:rPr>
              <a:t>USER Account  : </a:t>
            </a:r>
            <a:r>
              <a:rPr lang="en-US" altLang="ko-KR" sz="1600" dirty="0" smtClean="0">
                <a:solidFill>
                  <a:schemeClr val="bg1"/>
                </a:solidFill>
              </a:rPr>
              <a:t>user 1 ~ 6</a:t>
            </a:r>
          </a:p>
          <a:p>
            <a:pPr lvl="1"/>
            <a:r>
              <a:rPr lang="en-US" altLang="ko-KR" sz="1600" b="1" dirty="0" smtClean="0">
                <a:solidFill>
                  <a:schemeClr val="bg1"/>
                </a:solidFill>
              </a:rPr>
              <a:t>USER Password : </a:t>
            </a:r>
            <a:r>
              <a:rPr lang="en-US" altLang="ko-KR" sz="1600" dirty="0" err="1" smtClean="0">
                <a:solidFill>
                  <a:schemeClr val="bg1"/>
                </a:solidFill>
              </a:rPr>
              <a:t>bioinfo</a:t>
            </a:r>
            <a:endParaRPr lang="en-US" altLang="ko-KR" sz="1600" dirty="0" smtClean="0">
              <a:solidFill>
                <a:schemeClr val="bg1"/>
              </a:solidFill>
            </a:endParaRPr>
          </a:p>
          <a:p>
            <a:pPr lvl="1"/>
            <a:endParaRPr lang="en-US" altLang="ko-KR" sz="1600" dirty="0">
              <a:solidFill>
                <a:schemeClr val="bg1"/>
              </a:solidFill>
            </a:endParaRPr>
          </a:p>
          <a:p>
            <a:pPr lvl="1"/>
            <a:r>
              <a:rPr lang="en-US" altLang="ko-KR" sz="1600" b="1" dirty="0" smtClean="0">
                <a:solidFill>
                  <a:schemeClr val="bg1"/>
                </a:solidFill>
              </a:rPr>
              <a:t>MYSQL Account : </a:t>
            </a:r>
            <a:r>
              <a:rPr lang="en-US" altLang="ko-KR" sz="1600" dirty="0" smtClean="0">
                <a:solidFill>
                  <a:schemeClr val="bg1"/>
                </a:solidFill>
              </a:rPr>
              <a:t>user 1 ~ 6</a:t>
            </a:r>
          </a:p>
          <a:p>
            <a:pPr lvl="1"/>
            <a:r>
              <a:rPr lang="en-US" altLang="ko-KR" sz="1600" b="1" dirty="0" smtClean="0">
                <a:solidFill>
                  <a:schemeClr val="bg1"/>
                </a:solidFill>
              </a:rPr>
              <a:t>MYSQL Password : </a:t>
            </a:r>
            <a:r>
              <a:rPr lang="en-US" altLang="ko-KR" sz="1600" dirty="0" err="1" smtClean="0">
                <a:solidFill>
                  <a:schemeClr val="bg1"/>
                </a:solidFill>
              </a:rPr>
              <a:t>bioinfo</a:t>
            </a:r>
            <a:endParaRPr lang="en-US" altLang="ko-KR" sz="1600" dirty="0">
              <a:solidFill>
                <a:schemeClr val="bg1"/>
              </a:solidFill>
            </a:endParaRPr>
          </a:p>
          <a:p>
            <a:endParaRPr lang="en-US" altLang="ko-KR" dirty="0" smtClean="0">
              <a:solidFill>
                <a:schemeClr val="bg1"/>
              </a:solidFill>
            </a:endParaRPr>
          </a:p>
          <a:p>
            <a:endParaRPr lang="en-US" altLang="ko-KR" dirty="0" smtClean="0">
              <a:solidFill>
                <a:schemeClr val="bg1"/>
              </a:solidFill>
            </a:endParaRPr>
          </a:p>
          <a:p>
            <a:r>
              <a:rPr lang="en-US" altLang="ko-KR" b="1" dirty="0" smtClean="0">
                <a:solidFill>
                  <a:schemeClr val="bg1"/>
                </a:solidFill>
              </a:rPr>
              <a:t>Make your own folder at your home directory </a:t>
            </a:r>
          </a:p>
          <a:p>
            <a:r>
              <a:rPr lang="en-US" altLang="ko-KR" sz="1400" dirty="0" smtClean="0">
                <a:solidFill>
                  <a:schemeClr val="bg1"/>
                </a:solidFill>
              </a:rPr>
              <a:t>(When logged in, your initial directory will be your home directory)</a:t>
            </a:r>
          </a:p>
          <a:p>
            <a:endParaRPr lang="en-US" altLang="ko-KR" dirty="0" smtClean="0">
              <a:solidFill>
                <a:schemeClr val="bg1"/>
              </a:solidFill>
            </a:endParaRPr>
          </a:p>
          <a:p>
            <a:endParaRPr lang="en-US" altLang="ko-KR" dirty="0" smtClean="0">
              <a:solidFill>
                <a:schemeClr val="bg1"/>
              </a:solidFill>
            </a:endParaRPr>
          </a:p>
          <a:p>
            <a:r>
              <a:rPr lang="en-US" altLang="ko-KR" dirty="0" err="1" smtClean="0">
                <a:solidFill>
                  <a:schemeClr val="bg1"/>
                </a:solidFill>
              </a:rPr>
              <a:t>cmd</a:t>
            </a:r>
            <a:r>
              <a:rPr lang="en-US" altLang="ko-KR" dirty="0" smtClean="0">
                <a:solidFill>
                  <a:schemeClr val="bg1"/>
                </a:solidFill>
              </a:rPr>
              <a:t> : </a:t>
            </a:r>
            <a:r>
              <a:rPr lang="en-US" altLang="ko-KR" dirty="0" err="1" smtClean="0">
                <a:solidFill>
                  <a:schemeClr val="bg1"/>
                </a:solidFill>
              </a:rPr>
              <a:t>mkdir</a:t>
            </a:r>
            <a:r>
              <a:rPr lang="en-US" altLang="ko-KR" dirty="0" smtClean="0">
                <a:solidFill>
                  <a:schemeClr val="bg1"/>
                </a:solidFill>
              </a:rPr>
              <a:t> “your student ID”	</a:t>
            </a:r>
            <a:r>
              <a:rPr lang="en-US" altLang="ko-KR" sz="1400" dirty="0" smtClean="0">
                <a:solidFill>
                  <a:schemeClr val="accent1"/>
                </a:solidFill>
              </a:rPr>
              <a:t>#make folder named as your student ID</a:t>
            </a:r>
          </a:p>
          <a:p>
            <a:r>
              <a:rPr lang="en-US" altLang="ko-KR" dirty="0" err="1">
                <a:solidFill>
                  <a:schemeClr val="bg1"/>
                </a:solidFill>
              </a:rPr>
              <a:t>c</a:t>
            </a:r>
            <a:r>
              <a:rPr lang="en-US" altLang="ko-KR" dirty="0" err="1" smtClean="0">
                <a:solidFill>
                  <a:schemeClr val="bg1"/>
                </a:solidFill>
              </a:rPr>
              <a:t>md</a:t>
            </a:r>
            <a:r>
              <a:rPr lang="en-US" altLang="ko-KR" dirty="0" smtClean="0">
                <a:solidFill>
                  <a:schemeClr val="bg1"/>
                </a:solidFill>
              </a:rPr>
              <a:t> : cd “your student ID”</a:t>
            </a:r>
            <a:endParaRPr lang="ko-KR" altLang="en-US" dirty="0">
              <a:solidFill>
                <a:schemeClr val="bg1"/>
              </a:solidFill>
            </a:endParaRPr>
          </a:p>
        </p:txBody>
      </p:sp>
      <p:pic>
        <p:nvPicPr>
          <p:cNvPr id="3" name="그림 2"/>
          <p:cNvPicPr>
            <a:picLocks noChangeAspect="1"/>
          </p:cNvPicPr>
          <p:nvPr/>
        </p:nvPicPr>
        <p:blipFill>
          <a:blip r:embed="rId3"/>
          <a:stretch>
            <a:fillRect/>
          </a:stretch>
        </p:blipFill>
        <p:spPr>
          <a:xfrm>
            <a:off x="8531161" y="4659963"/>
            <a:ext cx="3324225" cy="476250"/>
          </a:xfrm>
          <a:prstGeom prst="rect">
            <a:avLst/>
          </a:prstGeom>
        </p:spPr>
      </p:pic>
      <p:sp>
        <p:nvSpPr>
          <p:cNvPr id="2" name="TextBox 1"/>
          <p:cNvSpPr txBox="1"/>
          <p:nvPr/>
        </p:nvSpPr>
        <p:spPr>
          <a:xfrm>
            <a:off x="9496608" y="5136213"/>
            <a:ext cx="1393330" cy="338554"/>
          </a:xfrm>
          <a:prstGeom prst="rect">
            <a:avLst/>
          </a:prstGeom>
          <a:noFill/>
        </p:spPr>
        <p:txBody>
          <a:bodyPr wrap="none" rtlCol="0">
            <a:spAutoFit/>
          </a:bodyPr>
          <a:lstStyle/>
          <a:p>
            <a:r>
              <a:rPr lang="en-US" altLang="ko-KR" sz="1600" dirty="0" smtClean="0">
                <a:solidFill>
                  <a:schemeClr val="bg1"/>
                </a:solidFill>
              </a:rPr>
              <a:t>&lt; Example &gt;</a:t>
            </a:r>
            <a:endParaRPr lang="ko-KR" altLang="en-US" sz="1600" dirty="0">
              <a:solidFill>
                <a:schemeClr val="bg1"/>
              </a:solidFill>
            </a:endParaRPr>
          </a:p>
        </p:txBody>
      </p:sp>
      <p:pic>
        <p:nvPicPr>
          <p:cNvPr id="11" name="그림 10"/>
          <p:cNvPicPr>
            <a:picLocks noChangeAspect="1"/>
          </p:cNvPicPr>
          <p:nvPr/>
        </p:nvPicPr>
        <p:blipFill>
          <a:blip r:embed="rId4"/>
          <a:stretch>
            <a:fillRect/>
          </a:stretch>
        </p:blipFill>
        <p:spPr>
          <a:xfrm>
            <a:off x="8225859" y="1910252"/>
            <a:ext cx="3629527" cy="1883102"/>
          </a:xfrm>
          <a:prstGeom prst="rect">
            <a:avLst/>
          </a:prstGeom>
        </p:spPr>
      </p:pic>
      <p:sp>
        <p:nvSpPr>
          <p:cNvPr id="12" name="TextBox 11"/>
          <p:cNvSpPr txBox="1"/>
          <p:nvPr/>
        </p:nvSpPr>
        <p:spPr>
          <a:xfrm>
            <a:off x="9496608" y="3828624"/>
            <a:ext cx="1393330" cy="338554"/>
          </a:xfrm>
          <a:prstGeom prst="rect">
            <a:avLst/>
          </a:prstGeom>
          <a:noFill/>
        </p:spPr>
        <p:txBody>
          <a:bodyPr wrap="none" rtlCol="0">
            <a:spAutoFit/>
          </a:bodyPr>
          <a:lstStyle/>
          <a:p>
            <a:r>
              <a:rPr lang="en-US" altLang="ko-KR" sz="1600" dirty="0" smtClean="0">
                <a:solidFill>
                  <a:schemeClr val="bg1"/>
                </a:solidFill>
              </a:rPr>
              <a:t>&lt; Example &gt;</a:t>
            </a:r>
            <a:endParaRPr lang="ko-KR" altLang="en-US" sz="1600" dirty="0">
              <a:solidFill>
                <a:schemeClr val="bg1"/>
              </a:solidFill>
            </a:endParaRPr>
          </a:p>
        </p:txBody>
      </p:sp>
    </p:spTree>
    <p:extLst>
      <p:ext uri="{BB962C8B-B14F-4D97-AF65-F5344CB8AC3E}">
        <p14:creationId xmlns:p14="http://schemas.microsoft.com/office/powerpoint/2010/main" val="2312796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79598" y="1539901"/>
            <a:ext cx="11632804" cy="4832092"/>
          </a:xfrm>
          <a:prstGeom prst="rect">
            <a:avLst/>
          </a:prstGeom>
          <a:noFill/>
        </p:spPr>
        <p:txBody>
          <a:bodyPr wrap="square" rtlCol="0">
            <a:spAutoFit/>
          </a:bodyPr>
          <a:lstStyle/>
          <a:p>
            <a:r>
              <a:rPr lang="en-US" altLang="ko-KR" sz="2400" b="1" dirty="0" smtClean="0">
                <a:solidFill>
                  <a:schemeClr val="bg1"/>
                </a:solidFill>
              </a:rPr>
              <a:t>1. From downloaded two bacteria </a:t>
            </a:r>
            <a:r>
              <a:rPr lang="en-US" altLang="ko-KR" sz="2400" b="1" dirty="0" err="1" smtClean="0">
                <a:solidFill>
                  <a:schemeClr val="bg1"/>
                </a:solidFill>
              </a:rPr>
              <a:t>ptt</a:t>
            </a:r>
            <a:r>
              <a:rPr lang="en-US" altLang="ko-KR" sz="2400" b="1" dirty="0" smtClean="0">
                <a:solidFill>
                  <a:schemeClr val="bg1"/>
                </a:solidFill>
              </a:rPr>
              <a:t> files, create tables for each bacteria</a:t>
            </a:r>
          </a:p>
          <a:p>
            <a:endParaRPr lang="en-US" altLang="ko-KR" sz="2000" b="1" dirty="0" smtClean="0">
              <a:solidFill>
                <a:schemeClr val="bg1"/>
              </a:solidFill>
            </a:endParaRPr>
          </a:p>
          <a:p>
            <a:pPr marL="914400" lvl="1" indent="-457200">
              <a:buFont typeface="Arial" panose="020B0604020202020204" pitchFamily="34" charset="0"/>
              <a:buChar char="•"/>
            </a:pPr>
            <a:r>
              <a:rPr lang="en-US" altLang="ko-KR" dirty="0" smtClean="0">
                <a:solidFill>
                  <a:schemeClr val="bg1"/>
                </a:solidFill>
              </a:rPr>
              <a:t>Name those tables as </a:t>
            </a:r>
            <a:r>
              <a:rPr lang="en-US" altLang="ko-KR" dirty="0" err="1" smtClean="0">
                <a:solidFill>
                  <a:schemeClr val="accent4"/>
                </a:solidFill>
              </a:rPr>
              <a:t>Student_ID_Bacteria_Name</a:t>
            </a:r>
            <a:endParaRPr lang="en-US" altLang="ko-KR" dirty="0" smtClean="0">
              <a:solidFill>
                <a:schemeClr val="accent4"/>
              </a:solidFill>
            </a:endParaRPr>
          </a:p>
          <a:p>
            <a:pPr marL="1371600" lvl="2" indent="-457200">
              <a:buFont typeface="Arial" panose="020B0604020202020204" pitchFamily="34" charset="0"/>
              <a:buChar char="•"/>
            </a:pPr>
            <a:r>
              <a:rPr lang="en-US" altLang="ko-KR" dirty="0">
                <a:solidFill>
                  <a:schemeClr val="bg1"/>
                </a:solidFill>
              </a:rPr>
              <a:t>e</a:t>
            </a:r>
            <a:r>
              <a:rPr lang="en-US" altLang="ko-KR" dirty="0" smtClean="0">
                <a:solidFill>
                  <a:schemeClr val="bg1"/>
                </a:solidFill>
              </a:rPr>
              <a:t>x1. </a:t>
            </a:r>
            <a:r>
              <a:rPr lang="en-US" altLang="ko-KR" dirty="0" smtClean="0">
                <a:solidFill>
                  <a:schemeClr val="accent4"/>
                </a:solidFill>
              </a:rPr>
              <a:t>2012_23113_bacillus</a:t>
            </a:r>
          </a:p>
          <a:p>
            <a:pPr marL="1371600" lvl="2" indent="-457200">
              <a:buFont typeface="Arial" panose="020B0604020202020204" pitchFamily="34" charset="0"/>
              <a:buChar char="•"/>
            </a:pPr>
            <a:r>
              <a:rPr lang="en-US" altLang="ko-KR" dirty="0" smtClean="0">
                <a:solidFill>
                  <a:schemeClr val="bg1"/>
                </a:solidFill>
              </a:rPr>
              <a:t>ex2. </a:t>
            </a:r>
            <a:r>
              <a:rPr lang="en-US" altLang="ko-KR" dirty="0" smtClean="0">
                <a:solidFill>
                  <a:schemeClr val="accent4"/>
                </a:solidFill>
              </a:rPr>
              <a:t>2012_23113_ecoli</a:t>
            </a:r>
          </a:p>
          <a:p>
            <a:pPr marL="914400" lvl="1" indent="-457200">
              <a:buFont typeface="Arial" panose="020B0604020202020204" pitchFamily="34" charset="0"/>
              <a:buChar char="•"/>
            </a:pPr>
            <a:endParaRPr lang="en-US" altLang="ko-KR" sz="2000" b="1" dirty="0" smtClean="0">
              <a:solidFill>
                <a:schemeClr val="bg1"/>
              </a:solidFill>
            </a:endParaRPr>
          </a:p>
          <a:p>
            <a:pPr marL="914400" lvl="1" indent="-457200">
              <a:buFont typeface="Arial" panose="020B0604020202020204" pitchFamily="34" charset="0"/>
              <a:buChar char="•"/>
            </a:pPr>
            <a:endParaRPr lang="en-US" altLang="ko-KR" sz="2000" b="1" dirty="0">
              <a:solidFill>
                <a:schemeClr val="bg1"/>
              </a:solidFill>
            </a:endParaRPr>
          </a:p>
          <a:p>
            <a:r>
              <a:rPr lang="en-US" altLang="ko-KR" sz="2000" b="1" dirty="0" smtClean="0">
                <a:solidFill>
                  <a:schemeClr val="accent1"/>
                </a:solidFill>
              </a:rPr>
              <a:t>Tip : Each </a:t>
            </a:r>
            <a:r>
              <a:rPr lang="en-US" altLang="ko-KR" sz="2000" b="1" dirty="0" err="1" smtClean="0">
                <a:solidFill>
                  <a:schemeClr val="accent1"/>
                </a:solidFill>
              </a:rPr>
              <a:t>ptt</a:t>
            </a:r>
            <a:r>
              <a:rPr lang="en-US" altLang="ko-KR" sz="2000" b="1" dirty="0" smtClean="0">
                <a:solidFill>
                  <a:schemeClr val="accent1"/>
                </a:solidFill>
              </a:rPr>
              <a:t> file have 9 columns</a:t>
            </a:r>
          </a:p>
          <a:p>
            <a:pPr lvl="1"/>
            <a:endParaRPr lang="en-US" altLang="ko-KR" sz="2400" b="1" dirty="0" smtClean="0">
              <a:solidFill>
                <a:schemeClr val="bg1"/>
              </a:solidFill>
            </a:endParaRPr>
          </a:p>
          <a:p>
            <a:pPr lvl="1"/>
            <a:endParaRPr lang="en-US" altLang="ko-KR" sz="2400" b="1" dirty="0" smtClean="0">
              <a:solidFill>
                <a:schemeClr val="bg1"/>
              </a:solidFill>
            </a:endParaRPr>
          </a:p>
          <a:p>
            <a:pPr lvl="1"/>
            <a:endParaRPr lang="en-US" altLang="ko-KR" sz="2400" b="1" dirty="0" smtClean="0">
              <a:solidFill>
                <a:schemeClr val="bg1"/>
              </a:solidFill>
            </a:endParaRPr>
          </a:p>
          <a:p>
            <a:r>
              <a:rPr lang="en-US" altLang="ko-KR" b="1" dirty="0" smtClean="0">
                <a:solidFill>
                  <a:schemeClr val="bg1"/>
                </a:solidFill>
                <a:latin typeface="Lucida Console" panose="020B0609040504020204" pitchFamily="49" charset="0"/>
              </a:rPr>
              <a:t>command = “</a:t>
            </a:r>
            <a:r>
              <a:rPr lang="en-US" altLang="ko-KR" dirty="0" smtClean="0">
                <a:solidFill>
                  <a:schemeClr val="bg1"/>
                </a:solidFill>
                <a:latin typeface="Lucida Console" panose="020B0609040504020204" pitchFamily="49" charset="0"/>
              </a:rPr>
              <a:t>create </a:t>
            </a:r>
            <a:r>
              <a:rPr lang="en-US" altLang="ko-KR" dirty="0">
                <a:solidFill>
                  <a:schemeClr val="bg1"/>
                </a:solidFill>
                <a:latin typeface="Lucida Console" panose="020B0609040504020204" pitchFamily="49" charset="0"/>
              </a:rPr>
              <a:t>table 2012_23113 </a:t>
            </a:r>
            <a:r>
              <a:rPr lang="en-US" altLang="ko-KR" dirty="0" smtClean="0">
                <a:solidFill>
                  <a:schemeClr val="bg1"/>
                </a:solidFill>
                <a:latin typeface="Lucida Console" panose="020B0609040504020204" pitchFamily="49" charset="0"/>
              </a:rPr>
              <a:t>(location </a:t>
            </a:r>
            <a:r>
              <a:rPr lang="en-US" altLang="ko-KR" dirty="0" err="1">
                <a:solidFill>
                  <a:schemeClr val="bg1"/>
                </a:solidFill>
                <a:latin typeface="Lucida Console" panose="020B0609040504020204" pitchFamily="49" charset="0"/>
              </a:rPr>
              <a:t>varchar</a:t>
            </a:r>
            <a:r>
              <a:rPr lang="en-US" altLang="ko-KR" dirty="0">
                <a:solidFill>
                  <a:schemeClr val="bg1"/>
                </a:solidFill>
                <a:latin typeface="Lucida Console" panose="020B0609040504020204" pitchFamily="49" charset="0"/>
              </a:rPr>
              <a:t>(20) default '-' not null,</a:t>
            </a:r>
          </a:p>
          <a:p>
            <a:r>
              <a:rPr lang="en-US" altLang="ko-KR" dirty="0" smtClean="0">
                <a:solidFill>
                  <a:schemeClr val="bg1"/>
                </a:solidFill>
                <a:latin typeface="Lucida Console" panose="020B0609040504020204" pitchFamily="49" charset="0"/>
              </a:rPr>
              <a:t>strand </a:t>
            </a:r>
            <a:r>
              <a:rPr lang="en-US" altLang="ko-KR" dirty="0" err="1">
                <a:solidFill>
                  <a:schemeClr val="bg1"/>
                </a:solidFill>
                <a:latin typeface="Lucida Console" panose="020B0609040504020204" pitchFamily="49" charset="0"/>
              </a:rPr>
              <a:t>varchar</a:t>
            </a:r>
            <a:r>
              <a:rPr lang="en-US" altLang="ko-KR" dirty="0">
                <a:solidFill>
                  <a:schemeClr val="bg1"/>
                </a:solidFill>
                <a:latin typeface="Lucida Console" panose="020B0609040504020204" pitchFamily="49" charset="0"/>
              </a:rPr>
              <a:t>(20) default '-' not </a:t>
            </a:r>
            <a:r>
              <a:rPr lang="en-US" altLang="ko-KR" dirty="0" smtClean="0">
                <a:solidFill>
                  <a:schemeClr val="bg1"/>
                </a:solidFill>
                <a:latin typeface="Lucida Console" panose="020B0609040504020204" pitchFamily="49" charset="0"/>
              </a:rPr>
              <a:t>null, ……… , product </a:t>
            </a:r>
            <a:r>
              <a:rPr lang="en-US" altLang="ko-KR" dirty="0" err="1" smtClean="0">
                <a:solidFill>
                  <a:schemeClr val="bg1"/>
                </a:solidFill>
                <a:latin typeface="Lucida Console" panose="020B0609040504020204" pitchFamily="49" charset="0"/>
              </a:rPr>
              <a:t>varchar</a:t>
            </a:r>
            <a:r>
              <a:rPr lang="en-US" altLang="ko-KR" dirty="0" smtClean="0">
                <a:solidFill>
                  <a:schemeClr val="bg1"/>
                </a:solidFill>
                <a:latin typeface="Lucida Console" panose="020B0609040504020204" pitchFamily="49" charset="0"/>
              </a:rPr>
              <a:t>(20) default ‘-’ not null);”</a:t>
            </a:r>
            <a:endParaRPr lang="en-US" altLang="ko-KR" dirty="0">
              <a:solidFill>
                <a:schemeClr val="bg1"/>
              </a:solidFill>
              <a:latin typeface="Lucida Console" panose="020B0609040504020204" pitchFamily="49" charset="0"/>
            </a:endParaRPr>
          </a:p>
          <a:p>
            <a:pPr lvl="1"/>
            <a:endParaRPr lang="en-US" altLang="ko-KR" sz="2400" b="1" dirty="0" smtClean="0">
              <a:solidFill>
                <a:schemeClr val="bg1"/>
              </a:solidFill>
            </a:endParaRPr>
          </a:p>
        </p:txBody>
      </p:sp>
      <p:grpSp>
        <p:nvGrpSpPr>
          <p:cNvPr id="3" name="Group 14"/>
          <p:cNvGrpSpPr/>
          <p:nvPr/>
        </p:nvGrpSpPr>
        <p:grpSpPr>
          <a:xfrm>
            <a:off x="0" y="160085"/>
            <a:ext cx="12192000" cy="707886"/>
            <a:chOff x="0" y="160085"/>
            <a:chExt cx="12192000" cy="707886"/>
          </a:xfrm>
        </p:grpSpPr>
        <p:cxnSp>
          <p:nvCxnSpPr>
            <p:cNvPr id="4" name="직선 연결선 3"/>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Practice</a:t>
              </a:r>
              <a:endParaRPr lang="ko-KR" altLang="en-US" sz="2400" b="1" dirty="0">
                <a:solidFill>
                  <a:schemeClr val="bg1"/>
                </a:solidFill>
              </a:endParaRPr>
            </a:p>
          </p:txBody>
        </p:sp>
        <p:sp>
          <p:nvSpPr>
            <p:cNvPr id="6"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그림 7"/>
          <p:cNvPicPr>
            <a:picLocks noChangeAspect="1"/>
          </p:cNvPicPr>
          <p:nvPr/>
        </p:nvPicPr>
        <p:blipFill>
          <a:blip r:embed="rId2"/>
          <a:stretch>
            <a:fillRect/>
          </a:stretch>
        </p:blipFill>
        <p:spPr>
          <a:xfrm>
            <a:off x="4913900" y="3653275"/>
            <a:ext cx="6353175" cy="523875"/>
          </a:xfrm>
          <a:prstGeom prst="rect">
            <a:avLst/>
          </a:prstGeom>
        </p:spPr>
      </p:pic>
    </p:spTree>
    <p:extLst>
      <p:ext uri="{BB962C8B-B14F-4D97-AF65-F5344CB8AC3E}">
        <p14:creationId xmlns:p14="http://schemas.microsoft.com/office/powerpoint/2010/main" val="3682209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 name="Group 14"/>
          <p:cNvGrpSpPr/>
          <p:nvPr/>
        </p:nvGrpSpPr>
        <p:grpSpPr>
          <a:xfrm>
            <a:off x="0" y="160085"/>
            <a:ext cx="12192000" cy="707886"/>
            <a:chOff x="0" y="160085"/>
            <a:chExt cx="12192000" cy="707886"/>
          </a:xfrm>
        </p:grpSpPr>
        <p:cxnSp>
          <p:nvCxnSpPr>
            <p:cNvPr id="3" name="직선 연결선 2"/>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Practice</a:t>
              </a:r>
              <a:endParaRPr lang="ko-KR" altLang="en-US" sz="2400" b="1" dirty="0">
                <a:solidFill>
                  <a:schemeClr val="bg1"/>
                </a:solidFill>
              </a:endParaRPr>
            </a:p>
          </p:txBody>
        </p:sp>
        <p:sp>
          <p:nvSpPr>
            <p:cNvPr id="5"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직사각형 6"/>
          <p:cNvSpPr/>
          <p:nvPr/>
        </p:nvSpPr>
        <p:spPr>
          <a:xfrm>
            <a:off x="350649" y="1352418"/>
            <a:ext cx="5617014" cy="5386090"/>
          </a:xfrm>
          <a:prstGeom prst="rect">
            <a:avLst/>
          </a:prstGeom>
        </p:spPr>
        <p:txBody>
          <a:bodyPr wrap="square">
            <a:spAutoFit/>
          </a:bodyPr>
          <a:lstStyle/>
          <a:p>
            <a:r>
              <a:rPr lang="en-US" altLang="ko-KR" sz="2400" b="1" dirty="0" smtClean="0">
                <a:solidFill>
                  <a:schemeClr val="bg1"/>
                </a:solidFill>
              </a:rPr>
              <a:t>2</a:t>
            </a:r>
            <a:r>
              <a:rPr lang="en-US" altLang="ko-KR" sz="2400" b="1" dirty="0">
                <a:solidFill>
                  <a:schemeClr val="bg1"/>
                </a:solidFill>
              </a:rPr>
              <a:t>. Insert values to those </a:t>
            </a:r>
            <a:r>
              <a:rPr lang="en-US" altLang="ko-KR" sz="2400" b="1" dirty="0" smtClean="0">
                <a:solidFill>
                  <a:schemeClr val="bg1"/>
                </a:solidFill>
              </a:rPr>
              <a:t>tables</a:t>
            </a:r>
          </a:p>
          <a:p>
            <a:endParaRPr lang="en-US" altLang="ko-KR" sz="2400" b="1" dirty="0">
              <a:solidFill>
                <a:schemeClr val="bg1"/>
              </a:solidFill>
            </a:endParaRPr>
          </a:p>
          <a:p>
            <a:r>
              <a:rPr lang="en-US" altLang="ko-KR" sz="2000" b="1" dirty="0" smtClean="0">
                <a:solidFill>
                  <a:schemeClr val="accent1"/>
                </a:solidFill>
              </a:rPr>
              <a:t>Tip</a:t>
            </a:r>
            <a:r>
              <a:rPr lang="ko-KR" altLang="en-US" sz="2000" b="1" dirty="0">
                <a:solidFill>
                  <a:schemeClr val="accent1"/>
                </a:solidFill>
              </a:rPr>
              <a:t> </a:t>
            </a:r>
            <a:r>
              <a:rPr lang="en-US" altLang="ko-KR" sz="2000" b="1" dirty="0" smtClean="0">
                <a:solidFill>
                  <a:schemeClr val="accent1"/>
                </a:solidFill>
              </a:rPr>
              <a:t>: We cannot manually insert every 4140 lines to tables.  </a:t>
            </a:r>
          </a:p>
          <a:p>
            <a:r>
              <a:rPr lang="en-US" altLang="ko-KR" sz="2000" b="1" dirty="0" smtClean="0">
                <a:solidFill>
                  <a:schemeClr val="accent1"/>
                </a:solidFill>
              </a:rPr>
              <a:t>So we need to open &amp; read a text file using a program.</a:t>
            </a:r>
          </a:p>
          <a:p>
            <a:endParaRPr lang="en-US" altLang="ko-KR" sz="2400" b="1" dirty="0" smtClean="0">
              <a:solidFill>
                <a:schemeClr val="bg1"/>
              </a:solidFill>
            </a:endParaRPr>
          </a:p>
          <a:p>
            <a:r>
              <a:rPr lang="en-US" altLang="ko-KR" sz="2000" b="1" dirty="0" smtClean="0">
                <a:solidFill>
                  <a:schemeClr val="bg1"/>
                </a:solidFill>
              </a:rPr>
              <a:t>Example using for loop</a:t>
            </a:r>
          </a:p>
          <a:p>
            <a:endParaRPr lang="en-US" altLang="ko-KR" b="1" dirty="0" smtClean="0">
              <a:solidFill>
                <a:schemeClr val="bg1"/>
              </a:solidFill>
            </a:endParaRPr>
          </a:p>
          <a:p>
            <a:r>
              <a:rPr lang="en-US" altLang="ko-KR" b="1" dirty="0" err="1" smtClean="0">
                <a:solidFill>
                  <a:schemeClr val="bg1"/>
                </a:solidFill>
              </a:rPr>
              <a:t>input_file</a:t>
            </a:r>
            <a:r>
              <a:rPr lang="en-US" altLang="ko-KR" b="1" dirty="0" smtClean="0">
                <a:solidFill>
                  <a:schemeClr val="bg1"/>
                </a:solidFill>
              </a:rPr>
              <a:t> = ‘File name'</a:t>
            </a:r>
            <a:endParaRPr lang="en-US" altLang="ko-KR" b="1" dirty="0">
              <a:solidFill>
                <a:schemeClr val="bg1"/>
              </a:solidFill>
            </a:endParaRPr>
          </a:p>
          <a:p>
            <a:r>
              <a:rPr lang="en-US" altLang="ko-KR" b="1" dirty="0" err="1">
                <a:solidFill>
                  <a:schemeClr val="bg1"/>
                </a:solidFill>
              </a:rPr>
              <a:t>open_file</a:t>
            </a:r>
            <a:r>
              <a:rPr lang="en-US" altLang="ko-KR" b="1" dirty="0">
                <a:solidFill>
                  <a:schemeClr val="bg1"/>
                </a:solidFill>
              </a:rPr>
              <a:t> = file(</a:t>
            </a:r>
            <a:r>
              <a:rPr lang="en-US" altLang="ko-KR" b="1" dirty="0" err="1">
                <a:solidFill>
                  <a:schemeClr val="bg1"/>
                </a:solidFill>
              </a:rPr>
              <a:t>input_file,'r</a:t>
            </a:r>
            <a:r>
              <a:rPr lang="en-US" altLang="ko-KR" b="1" dirty="0">
                <a:solidFill>
                  <a:schemeClr val="bg1"/>
                </a:solidFill>
              </a:rPr>
              <a:t>')</a:t>
            </a:r>
          </a:p>
          <a:p>
            <a:r>
              <a:rPr lang="en-US" altLang="ko-KR" b="1" dirty="0" err="1">
                <a:solidFill>
                  <a:schemeClr val="bg1"/>
                </a:solidFill>
              </a:rPr>
              <a:t>file_readlines</a:t>
            </a:r>
            <a:r>
              <a:rPr lang="en-US" altLang="ko-KR" b="1" dirty="0">
                <a:solidFill>
                  <a:schemeClr val="bg1"/>
                </a:solidFill>
              </a:rPr>
              <a:t> = </a:t>
            </a:r>
            <a:r>
              <a:rPr lang="en-US" altLang="ko-KR" b="1" dirty="0" err="1">
                <a:solidFill>
                  <a:schemeClr val="bg1"/>
                </a:solidFill>
              </a:rPr>
              <a:t>open_file.readlines</a:t>
            </a:r>
            <a:r>
              <a:rPr lang="en-US" altLang="ko-KR" b="1" dirty="0" smtClean="0">
                <a:solidFill>
                  <a:schemeClr val="bg1"/>
                </a:solidFill>
              </a:rPr>
              <a:t>()</a:t>
            </a:r>
          </a:p>
          <a:p>
            <a:endParaRPr lang="en-US" altLang="ko-KR" b="1" dirty="0">
              <a:solidFill>
                <a:schemeClr val="bg1"/>
              </a:solidFill>
            </a:endParaRPr>
          </a:p>
          <a:p>
            <a:r>
              <a:rPr lang="en-US" altLang="ko-KR" b="1" dirty="0" smtClean="0">
                <a:solidFill>
                  <a:schemeClr val="bg1"/>
                </a:solidFill>
              </a:rPr>
              <a:t>For </a:t>
            </a:r>
            <a:r>
              <a:rPr lang="en-US" altLang="ko-KR" b="1" dirty="0" err="1">
                <a:solidFill>
                  <a:schemeClr val="bg1"/>
                </a:solidFill>
              </a:rPr>
              <a:t>i</a:t>
            </a:r>
            <a:r>
              <a:rPr lang="en-US" altLang="ko-KR" b="1" dirty="0" smtClean="0">
                <a:solidFill>
                  <a:schemeClr val="bg1"/>
                </a:solidFill>
              </a:rPr>
              <a:t> in range(3,len(</a:t>
            </a:r>
            <a:r>
              <a:rPr lang="en-US" altLang="ko-KR" b="1" dirty="0" err="1" smtClean="0">
                <a:solidFill>
                  <a:schemeClr val="bg1"/>
                </a:solidFill>
              </a:rPr>
              <a:t>file_readlines</a:t>
            </a:r>
            <a:r>
              <a:rPr lang="en-US" altLang="ko-KR" b="1" dirty="0" smtClean="0">
                <a:solidFill>
                  <a:schemeClr val="bg1"/>
                </a:solidFill>
              </a:rPr>
              <a:t>)):</a:t>
            </a:r>
          </a:p>
          <a:p>
            <a:r>
              <a:rPr lang="en-US" altLang="ko-KR" b="1" dirty="0">
                <a:solidFill>
                  <a:schemeClr val="bg1"/>
                </a:solidFill>
              </a:rPr>
              <a:t>	</a:t>
            </a:r>
            <a:r>
              <a:rPr lang="en-US" altLang="ko-KR" b="1" dirty="0" smtClean="0">
                <a:solidFill>
                  <a:schemeClr val="bg1"/>
                </a:solidFill>
              </a:rPr>
              <a:t>read = </a:t>
            </a:r>
            <a:r>
              <a:rPr lang="en-US" altLang="ko-KR" b="1" dirty="0" err="1" smtClean="0">
                <a:solidFill>
                  <a:schemeClr val="bg1"/>
                </a:solidFill>
              </a:rPr>
              <a:t>file_readlines</a:t>
            </a:r>
            <a:r>
              <a:rPr lang="en-US" altLang="ko-KR" b="1" dirty="0" smtClean="0">
                <a:solidFill>
                  <a:schemeClr val="bg1"/>
                </a:solidFill>
              </a:rPr>
              <a:t>[</a:t>
            </a:r>
            <a:r>
              <a:rPr lang="en-US" altLang="ko-KR" b="1" dirty="0" err="1" smtClean="0">
                <a:solidFill>
                  <a:schemeClr val="bg1"/>
                </a:solidFill>
              </a:rPr>
              <a:t>i</a:t>
            </a:r>
            <a:r>
              <a:rPr lang="en-US" altLang="ko-KR" b="1" dirty="0" smtClean="0">
                <a:solidFill>
                  <a:schemeClr val="bg1"/>
                </a:solidFill>
              </a:rPr>
              <a:t>]</a:t>
            </a:r>
            <a:endParaRPr lang="en-US" altLang="ko-KR" b="1" dirty="0">
              <a:solidFill>
                <a:schemeClr val="bg1"/>
              </a:solidFill>
            </a:endParaRPr>
          </a:p>
          <a:p>
            <a:endParaRPr lang="en-US" altLang="ko-KR" sz="2400" b="1" dirty="0">
              <a:solidFill>
                <a:schemeClr val="bg1"/>
              </a:solidFill>
            </a:endParaRPr>
          </a:p>
          <a:p>
            <a:endParaRPr lang="en-US" altLang="ko-KR" sz="2400" b="1" dirty="0">
              <a:solidFill>
                <a:schemeClr val="bg1"/>
              </a:solidFill>
            </a:endParaRPr>
          </a:p>
        </p:txBody>
      </p:sp>
      <p:pic>
        <p:nvPicPr>
          <p:cNvPr id="8" name="그림 7"/>
          <p:cNvPicPr>
            <a:picLocks noChangeAspect="1"/>
          </p:cNvPicPr>
          <p:nvPr/>
        </p:nvPicPr>
        <p:blipFill>
          <a:blip r:embed="rId2"/>
          <a:stretch>
            <a:fillRect/>
          </a:stretch>
        </p:blipFill>
        <p:spPr>
          <a:xfrm>
            <a:off x="6192253" y="1352418"/>
            <a:ext cx="5801300" cy="3629316"/>
          </a:xfrm>
          <a:prstGeom prst="rect">
            <a:avLst/>
          </a:prstGeom>
        </p:spPr>
      </p:pic>
    </p:spTree>
    <p:extLst>
      <p:ext uri="{BB962C8B-B14F-4D97-AF65-F5344CB8AC3E}">
        <p14:creationId xmlns:p14="http://schemas.microsoft.com/office/powerpoint/2010/main" val="2016612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 name="Group 14"/>
          <p:cNvGrpSpPr/>
          <p:nvPr/>
        </p:nvGrpSpPr>
        <p:grpSpPr>
          <a:xfrm>
            <a:off x="0" y="160085"/>
            <a:ext cx="12192000" cy="707886"/>
            <a:chOff x="0" y="160085"/>
            <a:chExt cx="12192000" cy="707886"/>
          </a:xfrm>
        </p:grpSpPr>
        <p:cxnSp>
          <p:nvCxnSpPr>
            <p:cNvPr id="3" name="직선 연결선 2"/>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Practice</a:t>
              </a:r>
              <a:endParaRPr lang="ko-KR" altLang="en-US" sz="2400" b="1" dirty="0">
                <a:solidFill>
                  <a:schemeClr val="bg1"/>
                </a:solidFill>
              </a:endParaRPr>
            </a:p>
          </p:txBody>
        </p:sp>
        <p:sp>
          <p:nvSpPr>
            <p:cNvPr id="5"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직사각형 6"/>
          <p:cNvSpPr/>
          <p:nvPr/>
        </p:nvSpPr>
        <p:spPr>
          <a:xfrm>
            <a:off x="431448" y="1308969"/>
            <a:ext cx="5617014" cy="2862322"/>
          </a:xfrm>
          <a:prstGeom prst="rect">
            <a:avLst/>
          </a:prstGeom>
        </p:spPr>
        <p:txBody>
          <a:bodyPr wrap="square">
            <a:spAutoFit/>
          </a:bodyPr>
          <a:lstStyle/>
          <a:p>
            <a:r>
              <a:rPr lang="en-US" altLang="ko-KR" b="1" dirty="0" err="1" smtClean="0">
                <a:solidFill>
                  <a:schemeClr val="bg1"/>
                </a:solidFill>
              </a:rPr>
              <a:t>input_file</a:t>
            </a:r>
            <a:r>
              <a:rPr lang="en-US" altLang="ko-KR" b="1" dirty="0" smtClean="0">
                <a:solidFill>
                  <a:schemeClr val="bg1"/>
                </a:solidFill>
              </a:rPr>
              <a:t> = ‘File name'</a:t>
            </a:r>
            <a:endParaRPr lang="en-US" altLang="ko-KR" b="1" dirty="0">
              <a:solidFill>
                <a:schemeClr val="bg1"/>
              </a:solidFill>
            </a:endParaRPr>
          </a:p>
          <a:p>
            <a:r>
              <a:rPr lang="en-US" altLang="ko-KR" b="1" dirty="0" err="1">
                <a:solidFill>
                  <a:schemeClr val="bg1"/>
                </a:solidFill>
              </a:rPr>
              <a:t>open_file</a:t>
            </a:r>
            <a:r>
              <a:rPr lang="en-US" altLang="ko-KR" b="1" dirty="0">
                <a:solidFill>
                  <a:schemeClr val="bg1"/>
                </a:solidFill>
              </a:rPr>
              <a:t> = file(</a:t>
            </a:r>
            <a:r>
              <a:rPr lang="en-US" altLang="ko-KR" b="1" dirty="0" err="1">
                <a:solidFill>
                  <a:schemeClr val="bg1"/>
                </a:solidFill>
              </a:rPr>
              <a:t>input_file,'r</a:t>
            </a:r>
            <a:r>
              <a:rPr lang="en-US" altLang="ko-KR" b="1" dirty="0">
                <a:solidFill>
                  <a:schemeClr val="bg1"/>
                </a:solidFill>
              </a:rPr>
              <a:t>')</a:t>
            </a:r>
          </a:p>
          <a:p>
            <a:r>
              <a:rPr lang="en-US" altLang="ko-KR" b="1" dirty="0" err="1">
                <a:solidFill>
                  <a:schemeClr val="bg1"/>
                </a:solidFill>
              </a:rPr>
              <a:t>file_readlines</a:t>
            </a:r>
            <a:r>
              <a:rPr lang="en-US" altLang="ko-KR" b="1" dirty="0">
                <a:solidFill>
                  <a:schemeClr val="bg1"/>
                </a:solidFill>
              </a:rPr>
              <a:t> = </a:t>
            </a:r>
            <a:r>
              <a:rPr lang="en-US" altLang="ko-KR" b="1" dirty="0" err="1">
                <a:solidFill>
                  <a:schemeClr val="bg1"/>
                </a:solidFill>
              </a:rPr>
              <a:t>open_file.readlines</a:t>
            </a:r>
            <a:r>
              <a:rPr lang="en-US" altLang="ko-KR" b="1" dirty="0" smtClean="0">
                <a:solidFill>
                  <a:schemeClr val="bg1"/>
                </a:solidFill>
              </a:rPr>
              <a:t>()</a:t>
            </a:r>
          </a:p>
          <a:p>
            <a:endParaRPr lang="en-US" altLang="ko-KR" b="1" dirty="0">
              <a:solidFill>
                <a:schemeClr val="bg1"/>
              </a:solidFill>
            </a:endParaRPr>
          </a:p>
          <a:p>
            <a:r>
              <a:rPr lang="en-US" altLang="ko-KR" b="1" dirty="0" smtClean="0">
                <a:solidFill>
                  <a:schemeClr val="bg1"/>
                </a:solidFill>
              </a:rPr>
              <a:t>For </a:t>
            </a:r>
            <a:r>
              <a:rPr lang="en-US" altLang="ko-KR" b="1" dirty="0" err="1">
                <a:solidFill>
                  <a:schemeClr val="bg1"/>
                </a:solidFill>
              </a:rPr>
              <a:t>i</a:t>
            </a:r>
            <a:r>
              <a:rPr lang="en-US" altLang="ko-KR" b="1" dirty="0" smtClean="0">
                <a:solidFill>
                  <a:schemeClr val="bg1"/>
                </a:solidFill>
              </a:rPr>
              <a:t> in range(3, </a:t>
            </a:r>
            <a:r>
              <a:rPr lang="en-US" altLang="ko-KR" b="1" dirty="0" err="1" smtClean="0">
                <a:solidFill>
                  <a:schemeClr val="bg1"/>
                </a:solidFill>
              </a:rPr>
              <a:t>len</a:t>
            </a:r>
            <a:r>
              <a:rPr lang="en-US" altLang="ko-KR" b="1" dirty="0" smtClean="0">
                <a:solidFill>
                  <a:schemeClr val="bg1"/>
                </a:solidFill>
              </a:rPr>
              <a:t>(</a:t>
            </a:r>
            <a:r>
              <a:rPr lang="en-US" altLang="ko-KR" b="1" dirty="0" err="1" smtClean="0">
                <a:solidFill>
                  <a:schemeClr val="bg1"/>
                </a:solidFill>
              </a:rPr>
              <a:t>file_readlines</a:t>
            </a:r>
            <a:r>
              <a:rPr lang="en-US" altLang="ko-KR" b="1" dirty="0" smtClean="0">
                <a:solidFill>
                  <a:schemeClr val="bg1"/>
                </a:solidFill>
              </a:rPr>
              <a:t>)):</a:t>
            </a:r>
          </a:p>
          <a:p>
            <a:r>
              <a:rPr lang="en-US" altLang="ko-KR" b="1" dirty="0">
                <a:solidFill>
                  <a:schemeClr val="bg1"/>
                </a:solidFill>
              </a:rPr>
              <a:t>	</a:t>
            </a:r>
            <a:r>
              <a:rPr lang="en-US" altLang="ko-KR" b="1" dirty="0" smtClean="0">
                <a:solidFill>
                  <a:srgbClr val="C00000"/>
                </a:solidFill>
              </a:rPr>
              <a:t>read</a:t>
            </a:r>
            <a:r>
              <a:rPr lang="en-US" altLang="ko-KR" b="1" dirty="0" smtClean="0">
                <a:solidFill>
                  <a:schemeClr val="bg1"/>
                </a:solidFill>
              </a:rPr>
              <a:t> = </a:t>
            </a:r>
            <a:r>
              <a:rPr lang="en-US" altLang="ko-KR" b="1" dirty="0" err="1" smtClean="0">
                <a:solidFill>
                  <a:schemeClr val="bg1"/>
                </a:solidFill>
              </a:rPr>
              <a:t>file_readlines</a:t>
            </a:r>
            <a:r>
              <a:rPr lang="en-US" altLang="ko-KR" b="1" dirty="0" smtClean="0">
                <a:solidFill>
                  <a:schemeClr val="bg1"/>
                </a:solidFill>
              </a:rPr>
              <a:t>[</a:t>
            </a:r>
            <a:r>
              <a:rPr lang="en-US" altLang="ko-KR" b="1" dirty="0" err="1" smtClean="0">
                <a:solidFill>
                  <a:schemeClr val="bg1"/>
                </a:solidFill>
              </a:rPr>
              <a:t>i</a:t>
            </a:r>
            <a:r>
              <a:rPr lang="en-US" altLang="ko-KR" b="1" dirty="0" smtClean="0">
                <a:solidFill>
                  <a:schemeClr val="bg1"/>
                </a:solidFill>
              </a:rPr>
              <a:t>]</a:t>
            </a:r>
          </a:p>
          <a:p>
            <a:endParaRPr lang="en-US" altLang="ko-KR" b="1" dirty="0">
              <a:solidFill>
                <a:schemeClr val="bg1"/>
              </a:solidFill>
            </a:endParaRPr>
          </a:p>
          <a:p>
            <a:r>
              <a:rPr lang="en-US" altLang="ko-KR" b="1" dirty="0" smtClean="0">
                <a:solidFill>
                  <a:schemeClr val="bg1"/>
                </a:solidFill>
              </a:rPr>
              <a:t>	read = </a:t>
            </a:r>
            <a:r>
              <a:rPr lang="en-US" altLang="ko-KR" b="1" dirty="0" err="1" smtClean="0">
                <a:solidFill>
                  <a:schemeClr val="bg1"/>
                </a:solidFill>
              </a:rPr>
              <a:t>read.replace</a:t>
            </a:r>
            <a:r>
              <a:rPr lang="en-US" altLang="ko-KR" b="1" dirty="0" smtClean="0">
                <a:solidFill>
                  <a:schemeClr val="bg1"/>
                </a:solidFill>
              </a:rPr>
              <a:t>(‘\n,’’)</a:t>
            </a:r>
          </a:p>
          <a:p>
            <a:r>
              <a:rPr lang="en-US" altLang="ko-KR" b="1" dirty="0" smtClean="0">
                <a:solidFill>
                  <a:schemeClr val="bg1"/>
                </a:solidFill>
              </a:rPr>
              <a:t>	read </a:t>
            </a:r>
            <a:r>
              <a:rPr lang="en-US" altLang="ko-KR" b="1" dirty="0">
                <a:solidFill>
                  <a:schemeClr val="bg1"/>
                </a:solidFill>
              </a:rPr>
              <a:t>= </a:t>
            </a:r>
            <a:r>
              <a:rPr lang="en-US" altLang="ko-KR" b="1" dirty="0" err="1">
                <a:solidFill>
                  <a:schemeClr val="bg1"/>
                </a:solidFill>
              </a:rPr>
              <a:t>read.replace</a:t>
            </a:r>
            <a:r>
              <a:rPr lang="en-US" altLang="ko-KR" b="1" dirty="0" smtClean="0">
                <a:solidFill>
                  <a:schemeClr val="bg1"/>
                </a:solidFill>
              </a:rPr>
              <a:t>(“’”,’’)</a:t>
            </a:r>
            <a:endParaRPr lang="en-US" altLang="ko-KR" b="1" dirty="0">
              <a:solidFill>
                <a:schemeClr val="bg1"/>
              </a:solidFill>
            </a:endParaRPr>
          </a:p>
          <a:p>
            <a:r>
              <a:rPr lang="en-US" altLang="ko-KR" b="1" dirty="0" smtClean="0">
                <a:solidFill>
                  <a:schemeClr val="bg1"/>
                </a:solidFill>
              </a:rPr>
              <a:t>	token = </a:t>
            </a:r>
            <a:r>
              <a:rPr lang="en-US" altLang="ko-KR" b="1" dirty="0" err="1" smtClean="0">
                <a:solidFill>
                  <a:schemeClr val="bg1"/>
                </a:solidFill>
              </a:rPr>
              <a:t>read.split</a:t>
            </a:r>
            <a:r>
              <a:rPr lang="en-US" altLang="ko-KR" b="1" dirty="0" smtClean="0">
                <a:solidFill>
                  <a:schemeClr val="bg1"/>
                </a:solidFill>
              </a:rPr>
              <a:t>(‘\t’)</a:t>
            </a:r>
            <a:endParaRPr lang="en-US" altLang="ko-KR" b="1" dirty="0">
              <a:solidFill>
                <a:schemeClr val="bg1"/>
              </a:solidFill>
            </a:endParaRPr>
          </a:p>
        </p:txBody>
      </p:sp>
      <p:grpSp>
        <p:nvGrpSpPr>
          <p:cNvPr id="22" name="그룹 21"/>
          <p:cNvGrpSpPr/>
          <p:nvPr/>
        </p:nvGrpSpPr>
        <p:grpSpPr>
          <a:xfrm>
            <a:off x="350649" y="4015244"/>
            <a:ext cx="11555017" cy="898422"/>
            <a:chOff x="266272" y="5073578"/>
            <a:chExt cx="11555017" cy="898422"/>
          </a:xfrm>
        </p:grpSpPr>
        <p:pic>
          <p:nvPicPr>
            <p:cNvPr id="11" name="그림 10"/>
            <p:cNvPicPr>
              <a:picLocks noChangeAspect="1"/>
            </p:cNvPicPr>
            <p:nvPr/>
          </p:nvPicPr>
          <p:blipFill>
            <a:blip r:embed="rId2"/>
            <a:stretch>
              <a:fillRect/>
            </a:stretch>
          </p:blipFill>
          <p:spPr>
            <a:xfrm>
              <a:off x="482240" y="5265635"/>
              <a:ext cx="11339049" cy="276766"/>
            </a:xfrm>
            <a:prstGeom prst="rect">
              <a:avLst/>
            </a:prstGeom>
          </p:spPr>
        </p:pic>
        <p:grpSp>
          <p:nvGrpSpPr>
            <p:cNvPr id="21" name="그룹 20"/>
            <p:cNvGrpSpPr/>
            <p:nvPr/>
          </p:nvGrpSpPr>
          <p:grpSpPr>
            <a:xfrm>
              <a:off x="266272" y="5073578"/>
              <a:ext cx="9371433" cy="898422"/>
              <a:chOff x="266272" y="5073578"/>
              <a:chExt cx="9371433" cy="898422"/>
            </a:xfrm>
          </p:grpSpPr>
          <p:grpSp>
            <p:nvGrpSpPr>
              <p:cNvPr id="20" name="그룹 19"/>
              <p:cNvGrpSpPr/>
              <p:nvPr/>
            </p:nvGrpSpPr>
            <p:grpSpPr>
              <a:xfrm>
                <a:off x="266272" y="5073578"/>
                <a:ext cx="1106585" cy="877379"/>
                <a:chOff x="266272" y="5073578"/>
                <a:chExt cx="1106585" cy="877379"/>
              </a:xfrm>
            </p:grpSpPr>
            <p:sp>
              <p:nvSpPr>
                <p:cNvPr id="12" name="직사각형 11"/>
                <p:cNvSpPr/>
                <p:nvPr/>
              </p:nvSpPr>
              <p:spPr>
                <a:xfrm>
                  <a:off x="350649" y="5073578"/>
                  <a:ext cx="823186" cy="572253"/>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266272" y="5581625"/>
                  <a:ext cx="1106585" cy="369332"/>
                </a:xfrm>
                <a:prstGeom prst="rect">
                  <a:avLst/>
                </a:prstGeom>
                <a:noFill/>
              </p:spPr>
              <p:txBody>
                <a:bodyPr wrap="none" rtlCol="0">
                  <a:spAutoFit/>
                </a:bodyPr>
                <a:lstStyle/>
                <a:p>
                  <a:r>
                    <a:rPr lang="en-US" altLang="ko-KR" b="1" dirty="0">
                      <a:solidFill>
                        <a:srgbClr val="C00000"/>
                      </a:solidFill>
                    </a:rPr>
                    <a:t>t</a:t>
                  </a:r>
                  <a:r>
                    <a:rPr lang="en-US" altLang="ko-KR" b="1" dirty="0" smtClean="0">
                      <a:solidFill>
                        <a:srgbClr val="C00000"/>
                      </a:solidFill>
                    </a:rPr>
                    <a:t>oken[0]</a:t>
                  </a:r>
                  <a:endParaRPr lang="ko-KR" altLang="en-US" b="1" dirty="0">
                    <a:solidFill>
                      <a:srgbClr val="C00000"/>
                    </a:solidFill>
                  </a:endParaRPr>
                </a:p>
              </p:txBody>
            </p:sp>
          </p:grpSp>
          <p:sp>
            <p:nvSpPr>
              <p:cNvPr id="14" name="직사각형 13"/>
              <p:cNvSpPr/>
              <p:nvPr/>
            </p:nvSpPr>
            <p:spPr>
              <a:xfrm>
                <a:off x="4521597" y="5094621"/>
                <a:ext cx="823186" cy="572253"/>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4437220" y="5602668"/>
                <a:ext cx="1106585" cy="369332"/>
              </a:xfrm>
              <a:prstGeom prst="rect">
                <a:avLst/>
              </a:prstGeom>
              <a:noFill/>
            </p:spPr>
            <p:txBody>
              <a:bodyPr wrap="none" rtlCol="0">
                <a:spAutoFit/>
              </a:bodyPr>
              <a:lstStyle/>
              <a:p>
                <a:r>
                  <a:rPr lang="en-US" altLang="ko-KR" b="1" dirty="0" smtClean="0">
                    <a:solidFill>
                      <a:srgbClr val="C00000"/>
                    </a:solidFill>
                  </a:rPr>
                  <a:t>token[5]</a:t>
                </a:r>
                <a:endParaRPr lang="ko-KR" altLang="en-US" b="1" dirty="0">
                  <a:solidFill>
                    <a:srgbClr val="C00000"/>
                  </a:solidFill>
                </a:endParaRPr>
              </a:p>
            </p:txBody>
          </p:sp>
          <p:sp>
            <p:nvSpPr>
              <p:cNvPr id="16" name="직사각형 15"/>
              <p:cNvSpPr/>
              <p:nvPr/>
            </p:nvSpPr>
            <p:spPr>
              <a:xfrm>
                <a:off x="7022328" y="5073578"/>
                <a:ext cx="2615377" cy="572253"/>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6937952" y="5581625"/>
                <a:ext cx="1106585" cy="369332"/>
              </a:xfrm>
              <a:prstGeom prst="rect">
                <a:avLst/>
              </a:prstGeom>
              <a:noFill/>
            </p:spPr>
            <p:txBody>
              <a:bodyPr wrap="none" rtlCol="0">
                <a:spAutoFit/>
              </a:bodyPr>
              <a:lstStyle/>
              <a:p>
                <a:r>
                  <a:rPr lang="en-US" altLang="ko-KR" b="1" dirty="0" smtClean="0">
                    <a:solidFill>
                      <a:srgbClr val="C00000"/>
                    </a:solidFill>
                  </a:rPr>
                  <a:t>token[8]</a:t>
                </a:r>
                <a:endParaRPr lang="ko-KR" altLang="en-US" b="1" dirty="0">
                  <a:solidFill>
                    <a:srgbClr val="C00000"/>
                  </a:solidFill>
                </a:endParaRPr>
              </a:p>
            </p:txBody>
          </p:sp>
        </p:grpSp>
      </p:grpSp>
      <p:grpSp>
        <p:nvGrpSpPr>
          <p:cNvPr id="19" name="그룹 18"/>
          <p:cNvGrpSpPr/>
          <p:nvPr/>
        </p:nvGrpSpPr>
        <p:grpSpPr>
          <a:xfrm>
            <a:off x="419498" y="3022600"/>
            <a:ext cx="11257927" cy="297354"/>
            <a:chOff x="389505" y="3587459"/>
            <a:chExt cx="11431785" cy="419058"/>
          </a:xfrm>
        </p:grpSpPr>
        <p:pic>
          <p:nvPicPr>
            <p:cNvPr id="9" name="그림 8"/>
            <p:cNvPicPr>
              <a:picLocks noChangeAspect="1"/>
            </p:cNvPicPr>
            <p:nvPr/>
          </p:nvPicPr>
          <p:blipFill>
            <a:blip r:embed="rId2"/>
            <a:stretch>
              <a:fillRect/>
            </a:stretch>
          </p:blipFill>
          <p:spPr>
            <a:xfrm>
              <a:off x="482241" y="3645528"/>
              <a:ext cx="11339049" cy="276766"/>
            </a:xfrm>
            <a:prstGeom prst="rect">
              <a:avLst/>
            </a:prstGeom>
          </p:spPr>
        </p:pic>
        <p:sp>
          <p:nvSpPr>
            <p:cNvPr id="18" name="직사각형 17"/>
            <p:cNvSpPr/>
            <p:nvPr/>
          </p:nvSpPr>
          <p:spPr>
            <a:xfrm>
              <a:off x="389505" y="3587459"/>
              <a:ext cx="11431783" cy="419058"/>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직사각형 23"/>
          <p:cNvSpPr/>
          <p:nvPr/>
        </p:nvSpPr>
        <p:spPr>
          <a:xfrm>
            <a:off x="470818" y="4881029"/>
            <a:ext cx="11233000" cy="1200329"/>
          </a:xfrm>
          <a:prstGeom prst="rect">
            <a:avLst/>
          </a:prstGeom>
        </p:spPr>
        <p:txBody>
          <a:bodyPr wrap="square">
            <a:spAutoFit/>
          </a:bodyPr>
          <a:lstStyle/>
          <a:p>
            <a:r>
              <a:rPr lang="en-US" altLang="ko-KR" dirty="0" smtClean="0">
                <a:solidFill>
                  <a:schemeClr val="bg1"/>
                </a:solidFill>
              </a:rPr>
              <a:t>command</a:t>
            </a:r>
            <a:r>
              <a:rPr lang="ko-KR" altLang="en-US" dirty="0" smtClean="0">
                <a:solidFill>
                  <a:schemeClr val="bg1"/>
                </a:solidFill>
              </a:rPr>
              <a:t> </a:t>
            </a:r>
            <a:r>
              <a:rPr lang="ko-KR" altLang="en-US" dirty="0">
                <a:solidFill>
                  <a:schemeClr val="bg1"/>
                </a:solidFill>
              </a:rPr>
              <a:t>= </a:t>
            </a:r>
            <a:r>
              <a:rPr lang="ko-KR" altLang="en-US" dirty="0">
                <a:solidFill>
                  <a:schemeClr val="accent6"/>
                </a:solidFill>
              </a:rPr>
              <a:t>"insert into 2012_23113_ecoli values </a:t>
            </a:r>
            <a:r>
              <a:rPr lang="ko-KR" altLang="en-US" dirty="0" smtClean="0">
                <a:solidFill>
                  <a:schemeClr val="accent6"/>
                </a:solidFill>
              </a:rPr>
              <a:t>(</a:t>
            </a:r>
            <a:r>
              <a:rPr lang="en-US" altLang="ko-KR" dirty="0" smtClean="0">
                <a:solidFill>
                  <a:schemeClr val="accent6"/>
                </a:solidFill>
              </a:rPr>
              <a:t>‘ “ </a:t>
            </a:r>
            <a:r>
              <a:rPr lang="en-US" altLang="ko-KR" dirty="0" smtClean="0">
                <a:solidFill>
                  <a:schemeClr val="accent4"/>
                </a:solidFill>
              </a:rPr>
              <a:t>+ s</a:t>
            </a:r>
            <a:r>
              <a:rPr lang="ko-KR" altLang="en-US" dirty="0" smtClean="0">
                <a:solidFill>
                  <a:schemeClr val="accent4"/>
                </a:solidFill>
              </a:rPr>
              <a:t>tr(</a:t>
            </a:r>
            <a:r>
              <a:rPr lang="en-US" altLang="ko-KR" dirty="0" smtClean="0">
                <a:solidFill>
                  <a:schemeClr val="accent4"/>
                </a:solidFill>
              </a:rPr>
              <a:t>token[0]</a:t>
            </a:r>
            <a:r>
              <a:rPr lang="ko-KR" altLang="en-US" dirty="0" smtClean="0">
                <a:solidFill>
                  <a:schemeClr val="accent4"/>
                </a:solidFill>
              </a:rPr>
              <a:t>) </a:t>
            </a:r>
            <a:r>
              <a:rPr lang="ko-KR" altLang="en-US" dirty="0">
                <a:solidFill>
                  <a:schemeClr val="accent4"/>
                </a:solidFill>
              </a:rPr>
              <a:t>+</a:t>
            </a:r>
            <a:r>
              <a:rPr lang="ko-KR" altLang="en-US" dirty="0">
                <a:solidFill>
                  <a:schemeClr val="bg1"/>
                </a:solidFill>
              </a:rPr>
              <a:t> </a:t>
            </a:r>
            <a:r>
              <a:rPr lang="en-US" altLang="ko-KR" dirty="0" smtClean="0">
                <a:solidFill>
                  <a:schemeClr val="accent6"/>
                </a:solidFill>
              </a:rPr>
              <a:t>“ ’, ‘ </a:t>
            </a:r>
            <a:r>
              <a:rPr lang="ko-KR" altLang="en-US" dirty="0" smtClean="0">
                <a:solidFill>
                  <a:schemeClr val="accent6"/>
                </a:solidFill>
              </a:rPr>
              <a:t>" </a:t>
            </a:r>
            <a:r>
              <a:rPr lang="ko-KR" altLang="en-US" dirty="0" smtClean="0">
                <a:solidFill>
                  <a:schemeClr val="accent4"/>
                </a:solidFill>
              </a:rPr>
              <a:t>+ </a:t>
            </a:r>
            <a:r>
              <a:rPr lang="en-US" altLang="ko-KR" dirty="0" err="1" smtClean="0">
                <a:solidFill>
                  <a:schemeClr val="accent4"/>
                </a:solidFill>
              </a:rPr>
              <a:t>str</a:t>
            </a:r>
            <a:r>
              <a:rPr lang="en-US" altLang="ko-KR" dirty="0" smtClean="0">
                <a:solidFill>
                  <a:schemeClr val="accent4"/>
                </a:solidFill>
              </a:rPr>
              <a:t>(token[1]) +</a:t>
            </a:r>
            <a:r>
              <a:rPr lang="en-US" altLang="ko-KR" dirty="0" smtClean="0">
                <a:solidFill>
                  <a:schemeClr val="bg1"/>
                </a:solidFill>
              </a:rPr>
              <a:t> ….. </a:t>
            </a:r>
            <a:r>
              <a:rPr lang="en-US" altLang="ko-KR" dirty="0" smtClean="0">
                <a:solidFill>
                  <a:schemeClr val="accent4"/>
                </a:solidFill>
              </a:rPr>
              <a:t>+ </a:t>
            </a:r>
            <a:r>
              <a:rPr lang="en-US" altLang="ko-KR" dirty="0" err="1" smtClean="0">
                <a:solidFill>
                  <a:schemeClr val="accent4"/>
                </a:solidFill>
              </a:rPr>
              <a:t>str</a:t>
            </a:r>
            <a:r>
              <a:rPr lang="en-US" altLang="ko-KR" dirty="0" smtClean="0">
                <a:solidFill>
                  <a:schemeClr val="accent4"/>
                </a:solidFill>
              </a:rPr>
              <a:t>(token[8]) +</a:t>
            </a:r>
            <a:r>
              <a:rPr lang="en-US" altLang="ko-KR" dirty="0" smtClean="0">
                <a:solidFill>
                  <a:schemeClr val="bg1"/>
                </a:solidFill>
              </a:rPr>
              <a:t> </a:t>
            </a:r>
            <a:r>
              <a:rPr lang="en-US" altLang="ko-KR" dirty="0" smtClean="0">
                <a:solidFill>
                  <a:schemeClr val="accent6"/>
                </a:solidFill>
              </a:rPr>
              <a:t>“ ‘ ); ”</a:t>
            </a:r>
          </a:p>
          <a:p>
            <a:r>
              <a:rPr lang="en-US" altLang="ko-KR" dirty="0" err="1" smtClean="0">
                <a:solidFill>
                  <a:schemeClr val="bg1"/>
                </a:solidFill>
              </a:rPr>
              <a:t>c.execute</a:t>
            </a:r>
            <a:r>
              <a:rPr lang="en-US" altLang="ko-KR" dirty="0" smtClean="0">
                <a:solidFill>
                  <a:schemeClr val="bg1"/>
                </a:solidFill>
              </a:rPr>
              <a:t>(query)</a:t>
            </a:r>
          </a:p>
          <a:p>
            <a:r>
              <a:rPr lang="en-US" altLang="ko-KR" dirty="0" err="1" smtClean="0">
                <a:solidFill>
                  <a:schemeClr val="bg1"/>
                </a:solidFill>
              </a:rPr>
              <a:t>db.commit</a:t>
            </a:r>
            <a:r>
              <a:rPr lang="en-US" altLang="ko-KR" dirty="0" smtClean="0">
                <a:solidFill>
                  <a:schemeClr val="bg1"/>
                </a:solidFill>
              </a:rPr>
              <a:t>()</a:t>
            </a:r>
            <a:endParaRPr lang="ko-KR" altLang="en-US" dirty="0">
              <a:solidFill>
                <a:schemeClr val="bg1"/>
              </a:solidFill>
            </a:endParaRPr>
          </a:p>
        </p:txBody>
      </p:sp>
      <p:sp>
        <p:nvSpPr>
          <p:cNvPr id="25" name="TextBox 24"/>
          <p:cNvSpPr txBox="1"/>
          <p:nvPr/>
        </p:nvSpPr>
        <p:spPr>
          <a:xfrm>
            <a:off x="6428954" y="5170537"/>
            <a:ext cx="4671215" cy="369332"/>
          </a:xfrm>
          <a:prstGeom prst="rect">
            <a:avLst/>
          </a:prstGeom>
          <a:noFill/>
        </p:spPr>
        <p:txBody>
          <a:bodyPr wrap="none" rtlCol="0">
            <a:spAutoFit/>
          </a:bodyPr>
          <a:lstStyle/>
          <a:p>
            <a:r>
              <a:rPr lang="en-US" altLang="ko-KR" b="1" dirty="0" smtClean="0">
                <a:solidFill>
                  <a:schemeClr val="accent1"/>
                </a:solidFill>
              </a:rPr>
              <a:t>#Be careful when using string, variables.</a:t>
            </a:r>
            <a:endParaRPr lang="ko-KR" altLang="en-US" b="1" dirty="0">
              <a:solidFill>
                <a:schemeClr val="accent1"/>
              </a:solidFill>
            </a:endParaRPr>
          </a:p>
        </p:txBody>
      </p:sp>
    </p:spTree>
    <p:extLst>
      <p:ext uri="{BB962C8B-B14F-4D97-AF65-F5344CB8AC3E}">
        <p14:creationId xmlns:p14="http://schemas.microsoft.com/office/powerpoint/2010/main" val="277619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 name="Group 14"/>
          <p:cNvGrpSpPr/>
          <p:nvPr/>
        </p:nvGrpSpPr>
        <p:grpSpPr>
          <a:xfrm>
            <a:off x="0" y="160085"/>
            <a:ext cx="12192000" cy="707886"/>
            <a:chOff x="0" y="160085"/>
            <a:chExt cx="12192000" cy="707886"/>
          </a:xfrm>
        </p:grpSpPr>
        <p:cxnSp>
          <p:nvCxnSpPr>
            <p:cNvPr id="3" name="직선 연결선 2"/>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Practice</a:t>
              </a:r>
              <a:endParaRPr lang="ko-KR" altLang="en-US" sz="2400" b="1" dirty="0">
                <a:solidFill>
                  <a:schemeClr val="bg1"/>
                </a:solidFill>
              </a:endParaRPr>
            </a:p>
          </p:txBody>
        </p:sp>
        <p:sp>
          <p:nvSpPr>
            <p:cNvPr id="5"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직사각형 6"/>
          <p:cNvSpPr/>
          <p:nvPr/>
        </p:nvSpPr>
        <p:spPr>
          <a:xfrm>
            <a:off x="173096" y="1395955"/>
            <a:ext cx="11781837" cy="1661993"/>
          </a:xfrm>
          <a:prstGeom prst="rect">
            <a:avLst/>
          </a:prstGeom>
        </p:spPr>
        <p:txBody>
          <a:bodyPr wrap="square">
            <a:spAutoFit/>
          </a:bodyPr>
          <a:lstStyle/>
          <a:p>
            <a:r>
              <a:rPr lang="en-US" altLang="ko-KR" sz="2400" b="1" dirty="0" smtClean="0">
                <a:solidFill>
                  <a:schemeClr val="bg1"/>
                </a:solidFill>
              </a:rPr>
              <a:t>There is a better way to insert data to table from a text file</a:t>
            </a:r>
          </a:p>
          <a:p>
            <a:endParaRPr lang="en-US" altLang="ko-KR" sz="2000" b="1" dirty="0" smtClean="0">
              <a:solidFill>
                <a:schemeClr val="bg1"/>
              </a:solidFill>
            </a:endParaRPr>
          </a:p>
          <a:p>
            <a:r>
              <a:rPr lang="en-US" altLang="ko-KR" sz="2000" b="1" dirty="0" smtClean="0">
                <a:solidFill>
                  <a:schemeClr val="bg1"/>
                </a:solidFill>
              </a:rPr>
              <a:t>USE “LOAD” from MYSQL</a:t>
            </a:r>
          </a:p>
          <a:p>
            <a:endParaRPr lang="en-US" altLang="ko-KR" sz="2000" b="1" dirty="0" smtClean="0">
              <a:solidFill>
                <a:schemeClr val="bg1"/>
              </a:solidFill>
            </a:endParaRPr>
          </a:p>
          <a:p>
            <a:r>
              <a:rPr lang="en-US" altLang="ko-KR" b="1" dirty="0" err="1" smtClean="0">
                <a:solidFill>
                  <a:schemeClr val="bg1"/>
                </a:solidFill>
                <a:latin typeface="Lucida Console" panose="020B0609040504020204" pitchFamily="49" charset="0"/>
              </a:rPr>
              <a:t>cmd</a:t>
            </a:r>
            <a:r>
              <a:rPr lang="en-US" altLang="ko-KR" b="1" dirty="0" smtClean="0">
                <a:solidFill>
                  <a:schemeClr val="bg1"/>
                </a:solidFill>
                <a:latin typeface="Lucida Console" panose="020B0609040504020204" pitchFamily="49" charset="0"/>
              </a:rPr>
              <a:t>: load data local </a:t>
            </a:r>
            <a:r>
              <a:rPr lang="en-US" altLang="ko-KR" b="1" dirty="0" err="1" smtClean="0">
                <a:solidFill>
                  <a:schemeClr val="bg1"/>
                </a:solidFill>
                <a:latin typeface="Lucida Console" panose="020B0609040504020204" pitchFamily="49" charset="0"/>
              </a:rPr>
              <a:t>infile</a:t>
            </a:r>
            <a:r>
              <a:rPr lang="en-US" altLang="ko-KR" b="1" dirty="0" smtClean="0">
                <a:solidFill>
                  <a:schemeClr val="bg1"/>
                </a:solidFill>
                <a:latin typeface="Lucida Console" panose="020B0609040504020204" pitchFamily="49" charset="0"/>
              </a:rPr>
              <a:t> </a:t>
            </a:r>
            <a:r>
              <a:rPr lang="en-US" altLang="ko-KR" b="1" dirty="0" smtClean="0">
                <a:solidFill>
                  <a:schemeClr val="accent6"/>
                </a:solidFill>
                <a:latin typeface="Lucida Console" panose="020B0609040504020204" pitchFamily="49" charset="0"/>
              </a:rPr>
              <a:t>path/text.txt </a:t>
            </a:r>
            <a:r>
              <a:rPr lang="en-US" altLang="ko-KR" b="1" dirty="0" smtClean="0">
                <a:solidFill>
                  <a:schemeClr val="bg1"/>
                </a:solidFill>
                <a:latin typeface="Lucida Console" panose="020B0609040504020204" pitchFamily="49" charset="0"/>
              </a:rPr>
              <a:t>into table </a:t>
            </a:r>
            <a:r>
              <a:rPr lang="en-US" altLang="ko-KR" b="1" dirty="0" err="1" smtClean="0">
                <a:solidFill>
                  <a:schemeClr val="accent6"/>
                </a:solidFill>
                <a:latin typeface="Lucida Console" panose="020B0609040504020204" pitchFamily="49" charset="0"/>
              </a:rPr>
              <a:t>table_name</a:t>
            </a:r>
            <a:endParaRPr lang="en-US" altLang="ko-KR" sz="2400" b="1" dirty="0">
              <a:solidFill>
                <a:schemeClr val="accent6"/>
              </a:solidFill>
              <a:latin typeface="Lucida Console" panose="020B0609040504020204" pitchFamily="49" charset="0"/>
            </a:endParaRPr>
          </a:p>
        </p:txBody>
      </p:sp>
      <p:pic>
        <p:nvPicPr>
          <p:cNvPr id="10" name="그림 9"/>
          <p:cNvPicPr>
            <a:picLocks noChangeAspect="1"/>
          </p:cNvPicPr>
          <p:nvPr/>
        </p:nvPicPr>
        <p:blipFill>
          <a:blip r:embed="rId2"/>
          <a:stretch>
            <a:fillRect/>
          </a:stretch>
        </p:blipFill>
        <p:spPr>
          <a:xfrm>
            <a:off x="266272" y="3112593"/>
            <a:ext cx="11669814" cy="266700"/>
          </a:xfrm>
          <a:prstGeom prst="rect">
            <a:avLst/>
          </a:prstGeom>
        </p:spPr>
      </p:pic>
      <p:pic>
        <p:nvPicPr>
          <p:cNvPr id="12" name="그림 11"/>
          <p:cNvPicPr>
            <a:picLocks noChangeAspect="1"/>
          </p:cNvPicPr>
          <p:nvPr/>
        </p:nvPicPr>
        <p:blipFill>
          <a:blip r:embed="rId3"/>
          <a:stretch>
            <a:fillRect/>
          </a:stretch>
        </p:blipFill>
        <p:spPr>
          <a:xfrm>
            <a:off x="266272" y="3779837"/>
            <a:ext cx="15373350" cy="2447925"/>
          </a:xfrm>
          <a:prstGeom prst="rect">
            <a:avLst/>
          </a:prstGeom>
        </p:spPr>
      </p:pic>
    </p:spTree>
    <p:extLst>
      <p:ext uri="{BB962C8B-B14F-4D97-AF65-F5344CB8AC3E}">
        <p14:creationId xmlns:p14="http://schemas.microsoft.com/office/powerpoint/2010/main" val="455173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125906" y="901615"/>
            <a:ext cx="15373350" cy="2447925"/>
          </a:xfrm>
          <a:prstGeom prst="rect">
            <a:avLst/>
          </a:prstGeom>
        </p:spPr>
      </p:pic>
      <p:sp>
        <p:nvSpPr>
          <p:cNvPr id="7" name="직사각형 6"/>
          <p:cNvSpPr/>
          <p:nvPr/>
        </p:nvSpPr>
        <p:spPr>
          <a:xfrm>
            <a:off x="125906" y="1390579"/>
            <a:ext cx="11951126" cy="608000"/>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627700" y="1390579"/>
            <a:ext cx="2947538" cy="369332"/>
          </a:xfrm>
          <a:prstGeom prst="rect">
            <a:avLst/>
          </a:prstGeom>
          <a:noFill/>
        </p:spPr>
        <p:txBody>
          <a:bodyPr wrap="none" rtlCol="0">
            <a:spAutoFit/>
          </a:bodyPr>
          <a:lstStyle/>
          <a:p>
            <a:r>
              <a:rPr lang="en-US" altLang="ko-KR" b="1" dirty="0" smtClean="0">
                <a:solidFill>
                  <a:srgbClr val="C00000"/>
                </a:solidFill>
              </a:rPr>
              <a:t>Unnecessary information</a:t>
            </a:r>
            <a:endParaRPr lang="ko-KR" altLang="en-US" b="1" dirty="0">
              <a:solidFill>
                <a:srgbClr val="C00000"/>
              </a:solidFill>
            </a:endParaRPr>
          </a:p>
        </p:txBody>
      </p:sp>
      <p:pic>
        <p:nvPicPr>
          <p:cNvPr id="9" name="그림 8"/>
          <p:cNvPicPr>
            <a:picLocks noChangeAspect="1"/>
          </p:cNvPicPr>
          <p:nvPr/>
        </p:nvPicPr>
        <p:blipFill>
          <a:blip r:embed="rId3"/>
          <a:stretch>
            <a:fillRect/>
          </a:stretch>
        </p:blipFill>
        <p:spPr>
          <a:xfrm>
            <a:off x="168241" y="3878441"/>
            <a:ext cx="6638925" cy="276225"/>
          </a:xfrm>
          <a:prstGeom prst="rect">
            <a:avLst/>
          </a:prstGeom>
        </p:spPr>
      </p:pic>
      <p:sp>
        <p:nvSpPr>
          <p:cNvPr id="10" name="TextBox 9"/>
          <p:cNvSpPr txBox="1"/>
          <p:nvPr/>
        </p:nvSpPr>
        <p:spPr>
          <a:xfrm>
            <a:off x="125906" y="3526043"/>
            <a:ext cx="6643165" cy="369332"/>
          </a:xfrm>
          <a:prstGeom prst="rect">
            <a:avLst/>
          </a:prstGeom>
          <a:noFill/>
        </p:spPr>
        <p:txBody>
          <a:bodyPr wrap="none" rtlCol="0">
            <a:spAutoFit/>
          </a:bodyPr>
          <a:lstStyle/>
          <a:p>
            <a:r>
              <a:rPr lang="en-US" altLang="ko-KR" dirty="0">
                <a:solidFill>
                  <a:schemeClr val="bg1"/>
                </a:solidFill>
                <a:latin typeface="Consolas" panose="020B0609020204030204" pitchFamily="49" charset="0"/>
                <a:cs typeface="Consolas" panose="020B0609020204030204" pitchFamily="49" charset="0"/>
              </a:rPr>
              <a:t>d</a:t>
            </a:r>
            <a:r>
              <a:rPr lang="en-US" altLang="ko-KR" dirty="0" smtClean="0">
                <a:solidFill>
                  <a:schemeClr val="bg1"/>
                </a:solidFill>
                <a:latin typeface="Consolas" panose="020B0609020204030204" pitchFamily="49" charset="0"/>
                <a:cs typeface="Consolas" panose="020B0609020204030204" pitchFamily="49" charset="0"/>
              </a:rPr>
              <a:t>elete from </a:t>
            </a:r>
            <a:r>
              <a:rPr lang="en-US" altLang="ko-KR" dirty="0" err="1" smtClean="0">
                <a:solidFill>
                  <a:schemeClr val="accent6"/>
                </a:solidFill>
                <a:latin typeface="Consolas" panose="020B0609020204030204" pitchFamily="49" charset="0"/>
                <a:cs typeface="Consolas" panose="020B0609020204030204" pitchFamily="49" charset="0"/>
              </a:rPr>
              <a:t>table_name</a:t>
            </a:r>
            <a:r>
              <a:rPr lang="en-US" altLang="ko-KR" dirty="0" smtClean="0">
                <a:solidFill>
                  <a:schemeClr val="accent6"/>
                </a:solidFill>
                <a:latin typeface="Consolas" panose="020B0609020204030204" pitchFamily="49" charset="0"/>
                <a:cs typeface="Consolas" panose="020B0609020204030204" pitchFamily="49" charset="0"/>
              </a:rPr>
              <a:t> </a:t>
            </a:r>
            <a:r>
              <a:rPr lang="en-US" altLang="ko-KR" dirty="0" smtClean="0">
                <a:solidFill>
                  <a:schemeClr val="bg1"/>
                </a:solidFill>
                <a:latin typeface="Consolas" panose="020B0609020204030204" pitchFamily="49" charset="0"/>
                <a:cs typeface="Consolas" panose="020B0609020204030204" pitchFamily="49" charset="0"/>
              </a:rPr>
              <a:t>where </a:t>
            </a:r>
            <a:r>
              <a:rPr lang="en-US" altLang="ko-KR" dirty="0" err="1" smtClean="0">
                <a:solidFill>
                  <a:schemeClr val="accent6"/>
                </a:solidFill>
                <a:latin typeface="Consolas" panose="020B0609020204030204" pitchFamily="49" charset="0"/>
                <a:cs typeface="Consolas" panose="020B0609020204030204" pitchFamily="49" charset="0"/>
              </a:rPr>
              <a:t>column_name</a:t>
            </a:r>
            <a:r>
              <a:rPr lang="en-US" altLang="ko-KR" dirty="0" smtClean="0">
                <a:solidFill>
                  <a:schemeClr val="bg1"/>
                </a:solidFill>
                <a:latin typeface="Consolas" panose="020B0609020204030204" pitchFamily="49" charset="0"/>
                <a:cs typeface="Consolas" panose="020B0609020204030204" pitchFamily="49" charset="0"/>
              </a:rPr>
              <a:t>=</a:t>
            </a:r>
            <a:r>
              <a:rPr lang="en-US" altLang="ko-KR" dirty="0" smtClean="0">
                <a:solidFill>
                  <a:schemeClr val="accent6"/>
                </a:solidFill>
                <a:latin typeface="Consolas" panose="020B0609020204030204" pitchFamily="49" charset="0"/>
                <a:cs typeface="Consolas" panose="020B0609020204030204" pitchFamily="49" charset="0"/>
              </a:rPr>
              <a:t>‘string’</a:t>
            </a:r>
            <a:r>
              <a:rPr lang="en-US" altLang="ko-KR" dirty="0" smtClean="0">
                <a:solidFill>
                  <a:schemeClr val="bg1"/>
                </a:solidFill>
                <a:latin typeface="Consolas" panose="020B0609020204030204" pitchFamily="49" charset="0"/>
                <a:cs typeface="Consolas" panose="020B0609020204030204" pitchFamily="49" charset="0"/>
              </a:rPr>
              <a:t>;</a:t>
            </a:r>
            <a:endParaRPr lang="ko-KR" altLang="en-US" dirty="0">
              <a:solidFill>
                <a:schemeClr val="bg1"/>
              </a:solidFill>
              <a:latin typeface="Consolas" panose="020B0609020204030204" pitchFamily="49" charset="0"/>
              <a:cs typeface="Consolas" panose="020B0609020204030204" pitchFamily="49" charset="0"/>
            </a:endParaRPr>
          </a:p>
        </p:txBody>
      </p:sp>
      <p:sp>
        <p:nvSpPr>
          <p:cNvPr id="11" name="직사각형 10"/>
          <p:cNvSpPr/>
          <p:nvPr/>
        </p:nvSpPr>
        <p:spPr>
          <a:xfrm>
            <a:off x="125906" y="4918148"/>
            <a:ext cx="12857059" cy="954107"/>
          </a:xfrm>
          <a:prstGeom prst="rect">
            <a:avLst/>
          </a:prstGeom>
        </p:spPr>
        <p:txBody>
          <a:bodyPr wrap="square">
            <a:spAutoFit/>
          </a:bodyPr>
          <a:lstStyle/>
          <a:p>
            <a:r>
              <a:rPr lang="en-US" altLang="ko-KR" b="1" dirty="0" smtClean="0">
                <a:solidFill>
                  <a:schemeClr val="bg1"/>
                </a:solidFill>
                <a:latin typeface="+mj-lt"/>
              </a:rPr>
              <a:t>OR… USE “IGNORE” while “load”</a:t>
            </a:r>
          </a:p>
          <a:p>
            <a:endParaRPr lang="en-US" altLang="ko-KR" b="1" dirty="0" smtClean="0">
              <a:solidFill>
                <a:schemeClr val="bg1"/>
              </a:solidFill>
              <a:latin typeface="Lucida Console" panose="020B0609040504020204" pitchFamily="49" charset="0"/>
            </a:endParaRPr>
          </a:p>
          <a:p>
            <a:r>
              <a:rPr lang="en-US" altLang="ko-KR" b="1" dirty="0" err="1" smtClean="0">
                <a:solidFill>
                  <a:schemeClr val="bg1"/>
                </a:solidFill>
                <a:latin typeface="Lucida Console" panose="020B0609040504020204" pitchFamily="49" charset="0"/>
              </a:rPr>
              <a:t>cmd</a:t>
            </a:r>
            <a:r>
              <a:rPr lang="en-US" altLang="ko-KR" b="1" dirty="0">
                <a:solidFill>
                  <a:schemeClr val="bg1"/>
                </a:solidFill>
                <a:latin typeface="Lucida Console" panose="020B0609040504020204" pitchFamily="49" charset="0"/>
              </a:rPr>
              <a:t>: load data local </a:t>
            </a:r>
            <a:r>
              <a:rPr lang="en-US" altLang="ko-KR" b="1" dirty="0" err="1">
                <a:solidFill>
                  <a:schemeClr val="bg1"/>
                </a:solidFill>
                <a:latin typeface="Lucida Console" panose="020B0609040504020204" pitchFamily="49" charset="0"/>
              </a:rPr>
              <a:t>infile</a:t>
            </a:r>
            <a:r>
              <a:rPr lang="en-US" altLang="ko-KR" b="1" dirty="0">
                <a:solidFill>
                  <a:schemeClr val="bg1"/>
                </a:solidFill>
                <a:latin typeface="Lucida Console" panose="020B0609040504020204" pitchFamily="49" charset="0"/>
              </a:rPr>
              <a:t> </a:t>
            </a:r>
            <a:r>
              <a:rPr lang="en-US" altLang="ko-KR" b="1" dirty="0" smtClean="0">
                <a:solidFill>
                  <a:schemeClr val="accent6"/>
                </a:solidFill>
                <a:latin typeface="Lucida Console" panose="020B0609040504020204" pitchFamily="49" charset="0"/>
              </a:rPr>
              <a:t>path/text.txt </a:t>
            </a:r>
            <a:r>
              <a:rPr lang="en-US" altLang="ko-KR" b="1" dirty="0">
                <a:solidFill>
                  <a:schemeClr val="bg1"/>
                </a:solidFill>
                <a:latin typeface="Lucida Console" panose="020B0609040504020204" pitchFamily="49" charset="0"/>
              </a:rPr>
              <a:t>into table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smtClean="0">
                <a:solidFill>
                  <a:schemeClr val="bg1"/>
                </a:solidFill>
                <a:latin typeface="Lucida Console" panose="020B0609040504020204" pitchFamily="49" charset="0"/>
              </a:rPr>
              <a:t>ignore</a:t>
            </a:r>
            <a:r>
              <a:rPr lang="en-US" altLang="ko-KR" b="1" dirty="0" smtClean="0">
                <a:solidFill>
                  <a:schemeClr val="accent6"/>
                </a:solidFill>
                <a:latin typeface="Lucida Console" panose="020B0609040504020204" pitchFamily="49" charset="0"/>
              </a:rPr>
              <a:t> 3 </a:t>
            </a:r>
            <a:r>
              <a:rPr lang="en-US" altLang="ko-KR" b="1" dirty="0" smtClean="0">
                <a:solidFill>
                  <a:schemeClr val="bg1"/>
                </a:solidFill>
                <a:latin typeface="Lucida Console" panose="020B0609040504020204" pitchFamily="49" charset="0"/>
              </a:rPr>
              <a:t>lines</a:t>
            </a:r>
            <a:endParaRPr lang="en-US" altLang="ko-KR" sz="2000" b="1"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921081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stretch>
            <a:fillRect/>
          </a:stretch>
        </p:blipFill>
        <p:spPr>
          <a:xfrm>
            <a:off x="193145" y="710065"/>
            <a:ext cx="11805708" cy="1743075"/>
          </a:xfrm>
          <a:prstGeom prst="rect">
            <a:avLst/>
          </a:prstGeom>
        </p:spPr>
      </p:pic>
      <p:pic>
        <p:nvPicPr>
          <p:cNvPr id="10" name="그림 9"/>
          <p:cNvPicPr>
            <a:picLocks noChangeAspect="1"/>
          </p:cNvPicPr>
          <p:nvPr/>
        </p:nvPicPr>
        <p:blipFill>
          <a:blip r:embed="rId3"/>
          <a:stretch>
            <a:fillRect/>
          </a:stretch>
        </p:blipFill>
        <p:spPr>
          <a:xfrm>
            <a:off x="0" y="3245617"/>
            <a:ext cx="14649450" cy="2505075"/>
          </a:xfrm>
          <a:prstGeom prst="rect">
            <a:avLst/>
          </a:prstGeom>
        </p:spPr>
      </p:pic>
      <p:sp>
        <p:nvSpPr>
          <p:cNvPr id="12" name="TextBox 11"/>
          <p:cNvSpPr txBox="1"/>
          <p:nvPr/>
        </p:nvSpPr>
        <p:spPr>
          <a:xfrm>
            <a:off x="0" y="2453140"/>
            <a:ext cx="12191999" cy="369332"/>
          </a:xfrm>
          <a:prstGeom prst="rect">
            <a:avLst/>
          </a:prstGeom>
          <a:noFill/>
        </p:spPr>
        <p:txBody>
          <a:bodyPr wrap="square" rtlCol="0">
            <a:spAutoFit/>
          </a:bodyPr>
          <a:lstStyle/>
          <a:p>
            <a:pPr algn="ctr"/>
            <a:r>
              <a:rPr lang="en-US" altLang="ko-KR" b="1" dirty="0" smtClean="0">
                <a:solidFill>
                  <a:schemeClr val="bg1"/>
                </a:solidFill>
              </a:rPr>
              <a:t>&lt; printed by python &gt;</a:t>
            </a:r>
            <a:endParaRPr lang="ko-KR" altLang="en-US" b="1" dirty="0">
              <a:solidFill>
                <a:schemeClr val="bg1"/>
              </a:solidFill>
            </a:endParaRPr>
          </a:p>
        </p:txBody>
      </p:sp>
      <p:sp>
        <p:nvSpPr>
          <p:cNvPr id="13" name="TextBox 12"/>
          <p:cNvSpPr txBox="1"/>
          <p:nvPr/>
        </p:nvSpPr>
        <p:spPr>
          <a:xfrm>
            <a:off x="0" y="5750692"/>
            <a:ext cx="12191999" cy="369332"/>
          </a:xfrm>
          <a:prstGeom prst="rect">
            <a:avLst/>
          </a:prstGeom>
          <a:noFill/>
        </p:spPr>
        <p:txBody>
          <a:bodyPr wrap="square" rtlCol="0">
            <a:spAutoFit/>
          </a:bodyPr>
          <a:lstStyle/>
          <a:p>
            <a:pPr algn="ctr"/>
            <a:r>
              <a:rPr lang="en-US" altLang="ko-KR" b="1" dirty="0" smtClean="0">
                <a:solidFill>
                  <a:schemeClr val="bg1"/>
                </a:solidFill>
              </a:rPr>
              <a:t>&lt; printed by MYSQL interpreter &gt;</a:t>
            </a:r>
            <a:endParaRPr lang="ko-KR" altLang="en-US" b="1" dirty="0">
              <a:solidFill>
                <a:schemeClr val="bg1"/>
              </a:solidFill>
            </a:endParaRPr>
          </a:p>
        </p:txBody>
      </p:sp>
    </p:spTree>
    <p:extLst>
      <p:ext uri="{BB962C8B-B14F-4D97-AF65-F5344CB8AC3E}">
        <p14:creationId xmlns:p14="http://schemas.microsoft.com/office/powerpoint/2010/main" val="2243040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직사각형 3"/>
          <p:cNvSpPr/>
          <p:nvPr/>
        </p:nvSpPr>
        <p:spPr>
          <a:xfrm>
            <a:off x="92415" y="1462630"/>
            <a:ext cx="13480710" cy="5632311"/>
          </a:xfrm>
          <a:prstGeom prst="rect">
            <a:avLst/>
          </a:prstGeom>
        </p:spPr>
        <p:txBody>
          <a:bodyPr wrap="square">
            <a:spAutoFit/>
          </a:bodyPr>
          <a:lstStyle/>
          <a:p>
            <a:r>
              <a:rPr lang="en-US" altLang="ko-KR" b="1" dirty="0" smtClean="0">
                <a:solidFill>
                  <a:schemeClr val="accent1"/>
                </a:solidFill>
                <a:latin typeface="Lucida Console" panose="020B0609040504020204" pitchFamily="49" charset="0"/>
              </a:rPr>
              <a:t>#select distinct values</a:t>
            </a:r>
          </a:p>
          <a:p>
            <a:r>
              <a:rPr lang="en-US" altLang="ko-KR" b="1" dirty="0" smtClean="0">
                <a:solidFill>
                  <a:schemeClr val="bg1"/>
                </a:solidFill>
                <a:latin typeface="Lucida Console" panose="020B0609040504020204" pitchFamily="49" charset="0"/>
              </a:rPr>
              <a:t>Select distinct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bg1"/>
                </a:solidFill>
                <a:latin typeface="Lucida Console" panose="020B0609040504020204" pitchFamily="49" charset="0"/>
              </a:rPr>
              <a:t> from </a:t>
            </a:r>
            <a:r>
              <a:rPr lang="en-US" altLang="ko-KR" b="1" dirty="0" err="1" smtClean="0">
                <a:solidFill>
                  <a:schemeClr val="accent6"/>
                </a:solidFill>
                <a:latin typeface="Lucida Console" panose="020B0609040504020204" pitchFamily="49" charset="0"/>
              </a:rPr>
              <a:t>table_name</a:t>
            </a:r>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r>
              <a:rPr lang="en-US" altLang="ko-KR" b="1" dirty="0" smtClean="0">
                <a:solidFill>
                  <a:schemeClr val="accent1"/>
                </a:solidFill>
                <a:latin typeface="Lucida Console" panose="020B0609040504020204" pitchFamily="49" charset="0"/>
              </a:rPr>
              <a:t>#select specific values that satisfy your condition </a:t>
            </a:r>
          </a:p>
          <a:p>
            <a:r>
              <a:rPr lang="en-US" altLang="ko-KR" b="1" dirty="0" smtClean="0">
                <a:solidFill>
                  <a:schemeClr val="bg1"/>
                </a:solidFill>
                <a:latin typeface="Lucida Console" panose="020B0609040504020204" pitchFamily="49" charset="0"/>
              </a:rPr>
              <a:t>Select</a:t>
            </a:r>
            <a:r>
              <a:rPr lang="en-US" altLang="ko-KR" b="1" dirty="0" smtClean="0">
                <a:solidFill>
                  <a:schemeClr val="accent6"/>
                </a:solidFill>
                <a:latin typeface="Lucida Console" panose="020B0609040504020204" pitchFamily="49" charset="0"/>
              </a:rPr>
              <a:t>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accent6"/>
                </a:solidFill>
                <a:latin typeface="Lucida Console" panose="020B0609040504020204" pitchFamily="49" charset="0"/>
              </a:rPr>
              <a:t> </a:t>
            </a:r>
            <a:r>
              <a:rPr lang="en-US" altLang="ko-KR" b="1" dirty="0" smtClean="0">
                <a:solidFill>
                  <a:schemeClr val="bg1"/>
                </a:solidFill>
                <a:latin typeface="Lucida Console" panose="020B0609040504020204" pitchFamily="49" charset="0"/>
              </a:rPr>
              <a:t>from</a:t>
            </a:r>
            <a:r>
              <a:rPr lang="en-US" altLang="ko-KR" b="1" dirty="0" smtClean="0">
                <a:solidFill>
                  <a:schemeClr val="accent6"/>
                </a:solidFill>
                <a:latin typeface="Lucida Console" panose="020B0609040504020204" pitchFamily="49" charset="0"/>
              </a:rPr>
              <a:t>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smtClean="0">
                <a:solidFill>
                  <a:schemeClr val="bg1"/>
                </a:solidFill>
                <a:latin typeface="Lucida Console" panose="020B0609040504020204" pitchFamily="49" charset="0"/>
              </a:rPr>
              <a:t>where</a:t>
            </a:r>
            <a:r>
              <a:rPr lang="en-US" altLang="ko-KR" b="1" dirty="0" smtClean="0">
                <a:solidFill>
                  <a:schemeClr val="accent6"/>
                </a:solidFill>
                <a:latin typeface="Lucida Console" panose="020B0609040504020204" pitchFamily="49" charset="0"/>
              </a:rPr>
              <a:t>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accent6"/>
                </a:solidFill>
                <a:latin typeface="Lucida Console" panose="020B0609040504020204" pitchFamily="49" charset="0"/>
              </a:rPr>
              <a:t>=‘value’;</a:t>
            </a:r>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smtClean="0">
              <a:solidFill>
                <a:schemeClr val="bg1"/>
              </a:solidFill>
              <a:latin typeface="Lucida Console" panose="020B0609040504020204" pitchFamily="49" charset="0"/>
            </a:endParaRPr>
          </a:p>
        </p:txBody>
      </p:sp>
      <p:pic>
        <p:nvPicPr>
          <p:cNvPr id="3" name="그림 2"/>
          <p:cNvPicPr>
            <a:picLocks noChangeAspect="1"/>
          </p:cNvPicPr>
          <p:nvPr/>
        </p:nvPicPr>
        <p:blipFill>
          <a:blip r:embed="rId2"/>
          <a:stretch>
            <a:fillRect/>
          </a:stretch>
        </p:blipFill>
        <p:spPr>
          <a:xfrm>
            <a:off x="190072" y="2121800"/>
            <a:ext cx="5310615" cy="1381125"/>
          </a:xfrm>
          <a:prstGeom prst="rect">
            <a:avLst/>
          </a:prstGeom>
        </p:spPr>
      </p:pic>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그림 9"/>
          <p:cNvPicPr>
            <a:picLocks noChangeAspect="1"/>
          </p:cNvPicPr>
          <p:nvPr/>
        </p:nvPicPr>
        <p:blipFill>
          <a:blip r:embed="rId3"/>
          <a:stretch>
            <a:fillRect/>
          </a:stretch>
        </p:blipFill>
        <p:spPr>
          <a:xfrm>
            <a:off x="5842183" y="2121800"/>
            <a:ext cx="5918338" cy="1990725"/>
          </a:xfrm>
          <a:prstGeom prst="rect">
            <a:avLst/>
          </a:prstGeom>
        </p:spPr>
      </p:pic>
      <p:pic>
        <p:nvPicPr>
          <p:cNvPr id="11" name="그림 10"/>
          <p:cNvPicPr>
            <a:picLocks noChangeAspect="1"/>
          </p:cNvPicPr>
          <p:nvPr/>
        </p:nvPicPr>
        <p:blipFill>
          <a:blip r:embed="rId4"/>
          <a:stretch>
            <a:fillRect/>
          </a:stretch>
        </p:blipFill>
        <p:spPr>
          <a:xfrm>
            <a:off x="1828800" y="5191125"/>
            <a:ext cx="2914650" cy="1219200"/>
          </a:xfrm>
          <a:prstGeom prst="rect">
            <a:avLst/>
          </a:prstGeom>
        </p:spPr>
      </p:pic>
      <p:pic>
        <p:nvPicPr>
          <p:cNvPr id="12" name="그림 11"/>
          <p:cNvPicPr>
            <a:picLocks noChangeAspect="1"/>
          </p:cNvPicPr>
          <p:nvPr/>
        </p:nvPicPr>
        <p:blipFill>
          <a:blip r:embed="rId5"/>
          <a:stretch>
            <a:fillRect/>
          </a:stretch>
        </p:blipFill>
        <p:spPr>
          <a:xfrm>
            <a:off x="5500687" y="5267325"/>
            <a:ext cx="5172075" cy="1066800"/>
          </a:xfrm>
          <a:prstGeom prst="rect">
            <a:avLst/>
          </a:prstGeom>
        </p:spPr>
      </p:pic>
      <p:sp>
        <p:nvSpPr>
          <p:cNvPr id="13" name="TextBox 12"/>
          <p:cNvSpPr txBox="1"/>
          <p:nvPr/>
        </p:nvSpPr>
        <p:spPr>
          <a:xfrm>
            <a:off x="2585529" y="6410325"/>
            <a:ext cx="1238288" cy="369332"/>
          </a:xfrm>
          <a:prstGeom prst="rect">
            <a:avLst/>
          </a:prstGeom>
          <a:noFill/>
        </p:spPr>
        <p:txBody>
          <a:bodyPr wrap="none" rtlCol="0">
            <a:spAutoFit/>
          </a:bodyPr>
          <a:lstStyle/>
          <a:p>
            <a:r>
              <a:rPr lang="en-US" altLang="ko-KR" b="1" dirty="0" smtClean="0">
                <a:solidFill>
                  <a:schemeClr val="bg1"/>
                </a:solidFill>
              </a:rPr>
              <a:t>&lt;Before&gt;</a:t>
            </a:r>
            <a:endParaRPr lang="ko-KR" altLang="en-US" b="1" dirty="0">
              <a:solidFill>
                <a:schemeClr val="bg1"/>
              </a:solidFill>
            </a:endParaRPr>
          </a:p>
        </p:txBody>
      </p:sp>
      <p:sp>
        <p:nvSpPr>
          <p:cNvPr id="14" name="TextBox 13"/>
          <p:cNvSpPr txBox="1"/>
          <p:nvPr/>
        </p:nvSpPr>
        <p:spPr>
          <a:xfrm>
            <a:off x="7724775" y="6401316"/>
            <a:ext cx="1076577" cy="369332"/>
          </a:xfrm>
          <a:prstGeom prst="rect">
            <a:avLst/>
          </a:prstGeom>
          <a:noFill/>
        </p:spPr>
        <p:txBody>
          <a:bodyPr wrap="none" rtlCol="0">
            <a:spAutoFit/>
          </a:bodyPr>
          <a:lstStyle/>
          <a:p>
            <a:r>
              <a:rPr lang="en-US" altLang="ko-KR" b="1" dirty="0" smtClean="0">
                <a:solidFill>
                  <a:schemeClr val="bg1"/>
                </a:solidFill>
              </a:rPr>
              <a:t>&lt;After&gt;</a:t>
            </a:r>
            <a:endParaRPr lang="ko-KR" altLang="en-US" b="1" dirty="0">
              <a:solidFill>
                <a:schemeClr val="bg1"/>
              </a:solidFill>
            </a:endParaRPr>
          </a:p>
        </p:txBody>
      </p:sp>
      <p:sp>
        <p:nvSpPr>
          <p:cNvPr id="15" name="TextBox 14"/>
          <p:cNvSpPr txBox="1"/>
          <p:nvPr/>
        </p:nvSpPr>
        <p:spPr>
          <a:xfrm>
            <a:off x="10776972" y="178982"/>
            <a:ext cx="1338828" cy="584775"/>
          </a:xfrm>
          <a:prstGeom prst="rect">
            <a:avLst/>
          </a:prstGeom>
          <a:noFill/>
        </p:spPr>
        <p:txBody>
          <a:bodyPr wrap="none" rtlCol="0">
            <a:spAutoFit/>
          </a:bodyPr>
          <a:lstStyle/>
          <a:p>
            <a:r>
              <a:rPr lang="en-US" altLang="ko-KR" sz="3200" b="1" dirty="0" smtClean="0">
                <a:solidFill>
                  <a:schemeClr val="bg1"/>
                </a:solidFill>
              </a:rPr>
              <a:t>Select</a:t>
            </a:r>
            <a:endParaRPr lang="ko-KR" altLang="en-US" b="1" dirty="0">
              <a:solidFill>
                <a:schemeClr val="bg1"/>
              </a:solidFill>
            </a:endParaRPr>
          </a:p>
        </p:txBody>
      </p:sp>
    </p:spTree>
    <p:extLst>
      <p:ext uri="{BB962C8B-B14F-4D97-AF65-F5344CB8AC3E}">
        <p14:creationId xmlns:p14="http://schemas.microsoft.com/office/powerpoint/2010/main" val="1885053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직사각형 1"/>
          <p:cNvSpPr/>
          <p:nvPr/>
        </p:nvSpPr>
        <p:spPr>
          <a:xfrm>
            <a:off x="92415" y="1308969"/>
            <a:ext cx="12866295" cy="1754326"/>
          </a:xfrm>
          <a:prstGeom prst="rect">
            <a:avLst/>
          </a:prstGeom>
        </p:spPr>
        <p:txBody>
          <a:bodyPr wrap="square">
            <a:spAutoFit/>
          </a:bodyPr>
          <a:lstStyle/>
          <a:p>
            <a:endParaRPr lang="en-US" altLang="ko-KR" b="1" dirty="0">
              <a:solidFill>
                <a:schemeClr val="bg1"/>
              </a:solidFill>
              <a:latin typeface="Lucida Console" panose="020B0609040504020204" pitchFamily="49" charset="0"/>
            </a:endParaRPr>
          </a:p>
          <a:p>
            <a:r>
              <a:rPr lang="en-US" altLang="ko-KR" b="1" dirty="0">
                <a:solidFill>
                  <a:schemeClr val="accent1"/>
                </a:solidFill>
                <a:latin typeface="Lucida Console" panose="020B0609040504020204" pitchFamily="49" charset="0"/>
              </a:rPr>
              <a:t>#change values</a:t>
            </a:r>
          </a:p>
          <a:p>
            <a:r>
              <a:rPr lang="en-US" altLang="ko-KR" b="1" dirty="0">
                <a:solidFill>
                  <a:schemeClr val="bg1"/>
                </a:solidFill>
                <a:latin typeface="Lucida Console" panose="020B0609040504020204" pitchFamily="49" charset="0"/>
              </a:rPr>
              <a:t>update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a:solidFill>
                  <a:schemeClr val="bg1"/>
                </a:solidFill>
                <a:latin typeface="Lucida Console" panose="020B0609040504020204" pitchFamily="49" charset="0"/>
              </a:rPr>
              <a:t>set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bg1"/>
                </a:solidFill>
                <a:latin typeface="Lucida Console" panose="020B0609040504020204" pitchFamily="49" charset="0"/>
              </a:rPr>
              <a:t>=</a:t>
            </a:r>
            <a:r>
              <a:rPr lang="en-US" altLang="ko-KR" b="1" dirty="0" smtClean="0">
                <a:solidFill>
                  <a:schemeClr val="accent6"/>
                </a:solidFill>
                <a:latin typeface="Lucida Console" panose="020B0609040504020204" pitchFamily="49" charset="0"/>
              </a:rPr>
              <a:t>‘value </a:t>
            </a:r>
            <a:r>
              <a:rPr lang="en-US" altLang="ko-KR" b="1" dirty="0">
                <a:solidFill>
                  <a:schemeClr val="accent6"/>
                </a:solidFill>
                <a:latin typeface="Lucida Console" panose="020B0609040504020204" pitchFamily="49" charset="0"/>
              </a:rPr>
              <a:t>to </a:t>
            </a:r>
            <a:r>
              <a:rPr lang="en-US" altLang="ko-KR" b="1" dirty="0" smtClean="0">
                <a:solidFill>
                  <a:schemeClr val="accent6"/>
                </a:solidFill>
                <a:latin typeface="Lucida Console" panose="020B0609040504020204" pitchFamily="49" charset="0"/>
              </a:rPr>
              <a:t>modify’ </a:t>
            </a:r>
            <a:r>
              <a:rPr lang="en-US" altLang="ko-KR" b="1" dirty="0">
                <a:solidFill>
                  <a:schemeClr val="bg1"/>
                </a:solidFill>
                <a:latin typeface="Lucida Console" panose="020B0609040504020204" pitchFamily="49" charset="0"/>
              </a:rPr>
              <a:t>where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bg1"/>
                </a:solidFill>
                <a:latin typeface="Lucida Console" panose="020B0609040504020204" pitchFamily="49" charset="0"/>
              </a:rPr>
              <a:t>=</a:t>
            </a:r>
            <a:r>
              <a:rPr lang="en-US" altLang="ko-KR" b="1" dirty="0" smtClean="0">
                <a:solidFill>
                  <a:schemeClr val="accent6"/>
                </a:solidFill>
                <a:latin typeface="Lucida Console" panose="020B0609040504020204" pitchFamily="49" charset="0"/>
              </a:rPr>
              <a:t>‘value name’</a:t>
            </a:r>
            <a:endParaRPr lang="en-US" altLang="ko-KR" b="1" dirty="0">
              <a:solidFill>
                <a:schemeClr val="accent6"/>
              </a:solidFill>
              <a:latin typeface="Lucida Console" panose="020B0609040504020204" pitchFamily="49" charset="0"/>
            </a:endParaRPr>
          </a:p>
          <a:p>
            <a:endParaRPr lang="en-US" altLang="ko-KR" b="1" dirty="0">
              <a:solidFill>
                <a:schemeClr val="bg1"/>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p:txBody>
      </p:sp>
      <p:pic>
        <p:nvPicPr>
          <p:cNvPr id="11" name="그림 10"/>
          <p:cNvPicPr>
            <a:picLocks noChangeAspect="1"/>
          </p:cNvPicPr>
          <p:nvPr/>
        </p:nvPicPr>
        <p:blipFill>
          <a:blip r:embed="rId2"/>
          <a:stretch>
            <a:fillRect/>
          </a:stretch>
        </p:blipFill>
        <p:spPr>
          <a:xfrm>
            <a:off x="1644686" y="3219024"/>
            <a:ext cx="3200400" cy="1409700"/>
          </a:xfrm>
          <a:prstGeom prst="rect">
            <a:avLst/>
          </a:prstGeom>
        </p:spPr>
      </p:pic>
      <p:pic>
        <p:nvPicPr>
          <p:cNvPr id="13" name="그림 12"/>
          <p:cNvPicPr>
            <a:picLocks noChangeAspect="1"/>
          </p:cNvPicPr>
          <p:nvPr/>
        </p:nvPicPr>
        <p:blipFill>
          <a:blip r:embed="rId3"/>
          <a:stretch>
            <a:fillRect/>
          </a:stretch>
        </p:blipFill>
        <p:spPr>
          <a:xfrm>
            <a:off x="5672187" y="2585612"/>
            <a:ext cx="5867400" cy="2447925"/>
          </a:xfrm>
          <a:prstGeom prst="rect">
            <a:avLst/>
          </a:prstGeom>
        </p:spPr>
      </p:pic>
      <p:sp>
        <p:nvSpPr>
          <p:cNvPr id="15" name="TextBox 14"/>
          <p:cNvSpPr txBox="1"/>
          <p:nvPr/>
        </p:nvSpPr>
        <p:spPr>
          <a:xfrm>
            <a:off x="2375979" y="5033537"/>
            <a:ext cx="1238288" cy="369332"/>
          </a:xfrm>
          <a:prstGeom prst="rect">
            <a:avLst/>
          </a:prstGeom>
          <a:noFill/>
        </p:spPr>
        <p:txBody>
          <a:bodyPr wrap="none" rtlCol="0">
            <a:spAutoFit/>
          </a:bodyPr>
          <a:lstStyle/>
          <a:p>
            <a:r>
              <a:rPr lang="en-US" altLang="ko-KR" b="1" dirty="0" smtClean="0">
                <a:solidFill>
                  <a:schemeClr val="bg1"/>
                </a:solidFill>
              </a:rPr>
              <a:t>&lt;Before&gt;</a:t>
            </a:r>
            <a:endParaRPr lang="ko-KR" altLang="en-US" b="1" dirty="0">
              <a:solidFill>
                <a:schemeClr val="bg1"/>
              </a:solidFill>
            </a:endParaRPr>
          </a:p>
        </p:txBody>
      </p:sp>
      <p:sp>
        <p:nvSpPr>
          <p:cNvPr id="16" name="TextBox 15"/>
          <p:cNvSpPr txBox="1"/>
          <p:nvPr/>
        </p:nvSpPr>
        <p:spPr>
          <a:xfrm>
            <a:off x="8210550" y="5033537"/>
            <a:ext cx="1076577" cy="369332"/>
          </a:xfrm>
          <a:prstGeom prst="rect">
            <a:avLst/>
          </a:prstGeom>
          <a:noFill/>
        </p:spPr>
        <p:txBody>
          <a:bodyPr wrap="none" rtlCol="0">
            <a:spAutoFit/>
          </a:bodyPr>
          <a:lstStyle/>
          <a:p>
            <a:r>
              <a:rPr lang="en-US" altLang="ko-KR" b="1" dirty="0" smtClean="0">
                <a:solidFill>
                  <a:schemeClr val="bg1"/>
                </a:solidFill>
              </a:rPr>
              <a:t>&lt;After&gt;</a:t>
            </a:r>
            <a:endParaRPr lang="ko-KR" altLang="en-US" b="1" dirty="0">
              <a:solidFill>
                <a:schemeClr val="bg1"/>
              </a:solidFill>
            </a:endParaRPr>
          </a:p>
        </p:txBody>
      </p:sp>
      <p:sp>
        <p:nvSpPr>
          <p:cNvPr id="17" name="직사각형 16"/>
          <p:cNvSpPr/>
          <p:nvPr/>
        </p:nvSpPr>
        <p:spPr>
          <a:xfrm>
            <a:off x="2642679" y="3802893"/>
            <a:ext cx="862521" cy="273807"/>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6709854" y="4076700"/>
            <a:ext cx="862521" cy="263237"/>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0590471" y="211308"/>
            <a:ext cx="1601529" cy="584775"/>
          </a:xfrm>
          <a:prstGeom prst="rect">
            <a:avLst/>
          </a:prstGeom>
          <a:noFill/>
        </p:spPr>
        <p:txBody>
          <a:bodyPr wrap="none" rtlCol="0">
            <a:spAutoFit/>
          </a:bodyPr>
          <a:lstStyle/>
          <a:p>
            <a:r>
              <a:rPr lang="en-US" altLang="ko-KR" sz="3200" b="1" dirty="0" smtClean="0">
                <a:solidFill>
                  <a:schemeClr val="bg1"/>
                </a:solidFill>
              </a:rPr>
              <a:t>Update</a:t>
            </a:r>
            <a:endParaRPr lang="ko-KR" altLang="en-US" b="1" dirty="0">
              <a:solidFill>
                <a:schemeClr val="bg1"/>
              </a:solidFill>
            </a:endParaRPr>
          </a:p>
        </p:txBody>
      </p:sp>
    </p:spTree>
    <p:extLst>
      <p:ext uri="{BB962C8B-B14F-4D97-AF65-F5344CB8AC3E}">
        <p14:creationId xmlns:p14="http://schemas.microsoft.com/office/powerpoint/2010/main" val="170005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직사각형 9"/>
          <p:cNvSpPr/>
          <p:nvPr/>
        </p:nvSpPr>
        <p:spPr>
          <a:xfrm>
            <a:off x="350649" y="1286829"/>
            <a:ext cx="12866295" cy="1231106"/>
          </a:xfrm>
          <a:prstGeom prst="rect">
            <a:avLst/>
          </a:prstGeom>
        </p:spPr>
        <p:txBody>
          <a:bodyPr wrap="square">
            <a:spAutoFit/>
          </a:bodyPr>
          <a:lstStyle/>
          <a:p>
            <a:endParaRPr lang="en-US" altLang="ko-KR" b="1" dirty="0">
              <a:solidFill>
                <a:schemeClr val="bg1"/>
              </a:solidFill>
              <a:latin typeface="Lucida Console" panose="020B0609040504020204" pitchFamily="49" charset="0"/>
            </a:endParaRPr>
          </a:p>
          <a:p>
            <a:r>
              <a:rPr lang="en-US" altLang="ko-KR" b="1" dirty="0">
                <a:solidFill>
                  <a:schemeClr val="accent1"/>
                </a:solidFill>
                <a:latin typeface="Lucida Console" panose="020B0609040504020204" pitchFamily="49" charset="0"/>
              </a:rPr>
              <a:t>#change </a:t>
            </a:r>
            <a:r>
              <a:rPr lang="en-US" altLang="ko-KR" b="1" dirty="0" smtClean="0">
                <a:solidFill>
                  <a:schemeClr val="accent1"/>
                </a:solidFill>
                <a:latin typeface="Lucida Console" panose="020B0609040504020204" pitchFamily="49" charset="0"/>
              </a:rPr>
              <a:t>column name</a:t>
            </a:r>
            <a:endParaRPr lang="en-US" altLang="ko-KR" b="1" dirty="0">
              <a:solidFill>
                <a:schemeClr val="accent1"/>
              </a:solidFill>
              <a:latin typeface="Lucida Console" panose="020B0609040504020204" pitchFamily="49" charset="0"/>
            </a:endParaRPr>
          </a:p>
          <a:p>
            <a:r>
              <a:rPr lang="en-US" altLang="ko-KR" b="1" dirty="0" smtClean="0">
                <a:solidFill>
                  <a:schemeClr val="bg1"/>
                </a:solidFill>
                <a:latin typeface="Lucida Console" panose="020B0609040504020204" pitchFamily="49" charset="0"/>
              </a:rPr>
              <a:t>alter </a:t>
            </a:r>
            <a:r>
              <a:rPr lang="en-US" altLang="ko-KR" b="1" dirty="0">
                <a:solidFill>
                  <a:schemeClr val="bg1"/>
                </a:solidFill>
                <a:latin typeface="Lucida Console" panose="020B0609040504020204" pitchFamily="49" charset="0"/>
              </a:rPr>
              <a:t>table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a:solidFill>
                  <a:schemeClr val="bg1"/>
                </a:solidFill>
                <a:latin typeface="Lucida Console" panose="020B0609040504020204" pitchFamily="49" charset="0"/>
              </a:rPr>
              <a:t>change </a:t>
            </a:r>
            <a:r>
              <a:rPr lang="en-US" altLang="ko-KR" b="1" dirty="0" err="1" smtClean="0">
                <a:solidFill>
                  <a:schemeClr val="accent6"/>
                </a:solidFill>
                <a:latin typeface="Lucida Console" panose="020B0609040504020204" pitchFamily="49" charset="0"/>
              </a:rPr>
              <a:t>current_name</a:t>
            </a:r>
            <a:r>
              <a:rPr lang="en-US" altLang="ko-KR" b="1" dirty="0" smtClean="0">
                <a:solidFill>
                  <a:schemeClr val="accent6"/>
                </a:solidFill>
                <a:latin typeface="Lucida Console" panose="020B0609040504020204" pitchFamily="49" charset="0"/>
              </a:rPr>
              <a:t> </a:t>
            </a:r>
            <a:r>
              <a:rPr lang="en-US" altLang="ko-KR" b="1" dirty="0" err="1" smtClean="0">
                <a:solidFill>
                  <a:schemeClr val="accent6"/>
                </a:solidFill>
                <a:latin typeface="Lucida Console" panose="020B0609040504020204" pitchFamily="49" charset="0"/>
              </a:rPr>
              <a:t>new_name</a:t>
            </a:r>
            <a:r>
              <a:rPr lang="en-US" altLang="ko-KR" b="1" dirty="0" smtClean="0">
                <a:solidFill>
                  <a:schemeClr val="accent6"/>
                </a:solidFill>
                <a:latin typeface="Lucida Console" panose="020B0609040504020204" pitchFamily="49" charset="0"/>
              </a:rPr>
              <a:t> </a:t>
            </a:r>
            <a:r>
              <a:rPr lang="en-US" altLang="ko-KR" b="1" dirty="0" err="1" smtClean="0">
                <a:solidFill>
                  <a:schemeClr val="accent6"/>
                </a:solidFill>
                <a:latin typeface="Lucida Console" panose="020B0609040504020204" pitchFamily="49" charset="0"/>
              </a:rPr>
              <a:t>datatype</a:t>
            </a:r>
            <a:r>
              <a:rPr lang="en-US" altLang="ko-KR" b="1" dirty="0" smtClean="0">
                <a:solidFill>
                  <a:schemeClr val="bg1"/>
                </a:solidFill>
                <a:latin typeface="Lucida Console" panose="020B0609040504020204" pitchFamily="49" charset="0"/>
              </a:rPr>
              <a:t>;</a:t>
            </a:r>
            <a:endParaRPr lang="en-US" altLang="ko-KR" b="1" dirty="0">
              <a:solidFill>
                <a:schemeClr val="bg1"/>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p:txBody>
      </p:sp>
      <p:pic>
        <p:nvPicPr>
          <p:cNvPr id="2" name="그림 1"/>
          <p:cNvPicPr>
            <a:picLocks noChangeAspect="1"/>
          </p:cNvPicPr>
          <p:nvPr/>
        </p:nvPicPr>
        <p:blipFill>
          <a:blip r:embed="rId2"/>
          <a:stretch>
            <a:fillRect/>
          </a:stretch>
        </p:blipFill>
        <p:spPr>
          <a:xfrm>
            <a:off x="957262" y="3204495"/>
            <a:ext cx="3533775" cy="1600200"/>
          </a:xfrm>
          <a:prstGeom prst="rect">
            <a:avLst/>
          </a:prstGeom>
        </p:spPr>
      </p:pic>
      <p:pic>
        <p:nvPicPr>
          <p:cNvPr id="4" name="그림 3"/>
          <p:cNvPicPr>
            <a:picLocks noChangeAspect="1"/>
          </p:cNvPicPr>
          <p:nvPr/>
        </p:nvPicPr>
        <p:blipFill>
          <a:blip r:embed="rId3"/>
          <a:stretch>
            <a:fillRect/>
          </a:stretch>
        </p:blipFill>
        <p:spPr>
          <a:xfrm>
            <a:off x="5262688" y="2651786"/>
            <a:ext cx="6515100" cy="2247900"/>
          </a:xfrm>
          <a:prstGeom prst="rect">
            <a:avLst/>
          </a:prstGeom>
        </p:spPr>
      </p:pic>
      <p:sp>
        <p:nvSpPr>
          <p:cNvPr id="11" name="TextBox 10"/>
          <p:cNvSpPr txBox="1"/>
          <p:nvPr/>
        </p:nvSpPr>
        <p:spPr>
          <a:xfrm>
            <a:off x="1994979" y="5033537"/>
            <a:ext cx="1238288" cy="369332"/>
          </a:xfrm>
          <a:prstGeom prst="rect">
            <a:avLst/>
          </a:prstGeom>
          <a:noFill/>
        </p:spPr>
        <p:txBody>
          <a:bodyPr wrap="none" rtlCol="0">
            <a:spAutoFit/>
          </a:bodyPr>
          <a:lstStyle/>
          <a:p>
            <a:r>
              <a:rPr lang="en-US" altLang="ko-KR" b="1" dirty="0" smtClean="0">
                <a:solidFill>
                  <a:schemeClr val="bg1"/>
                </a:solidFill>
              </a:rPr>
              <a:t>&lt;Before&gt;</a:t>
            </a:r>
            <a:endParaRPr lang="ko-KR" altLang="en-US" b="1" dirty="0">
              <a:solidFill>
                <a:schemeClr val="bg1"/>
              </a:solidFill>
            </a:endParaRPr>
          </a:p>
        </p:txBody>
      </p:sp>
      <p:sp>
        <p:nvSpPr>
          <p:cNvPr id="12" name="TextBox 11"/>
          <p:cNvSpPr txBox="1"/>
          <p:nvPr/>
        </p:nvSpPr>
        <p:spPr>
          <a:xfrm>
            <a:off x="7924800" y="5033537"/>
            <a:ext cx="1076577" cy="369332"/>
          </a:xfrm>
          <a:prstGeom prst="rect">
            <a:avLst/>
          </a:prstGeom>
          <a:noFill/>
        </p:spPr>
        <p:txBody>
          <a:bodyPr wrap="none" rtlCol="0">
            <a:spAutoFit/>
          </a:bodyPr>
          <a:lstStyle/>
          <a:p>
            <a:r>
              <a:rPr lang="en-US" altLang="ko-KR" b="1" dirty="0" smtClean="0">
                <a:solidFill>
                  <a:schemeClr val="bg1"/>
                </a:solidFill>
              </a:rPr>
              <a:t>&lt;After&gt;</a:t>
            </a:r>
            <a:endParaRPr lang="ko-KR" altLang="en-US" b="1" dirty="0">
              <a:solidFill>
                <a:schemeClr val="bg1"/>
              </a:solidFill>
            </a:endParaRPr>
          </a:p>
        </p:txBody>
      </p:sp>
      <p:sp>
        <p:nvSpPr>
          <p:cNvPr id="14" name="직사각형 13"/>
          <p:cNvSpPr/>
          <p:nvPr/>
        </p:nvSpPr>
        <p:spPr>
          <a:xfrm>
            <a:off x="1994979" y="3457575"/>
            <a:ext cx="862521" cy="31816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281229" y="3552825"/>
            <a:ext cx="1367346" cy="31816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11063358" y="198398"/>
            <a:ext cx="1128642" cy="584775"/>
          </a:xfrm>
          <a:prstGeom prst="rect">
            <a:avLst/>
          </a:prstGeom>
          <a:noFill/>
        </p:spPr>
        <p:txBody>
          <a:bodyPr wrap="none" rtlCol="0">
            <a:spAutoFit/>
          </a:bodyPr>
          <a:lstStyle/>
          <a:p>
            <a:r>
              <a:rPr lang="en-US" altLang="ko-KR" sz="3200" b="1" dirty="0" smtClean="0">
                <a:solidFill>
                  <a:schemeClr val="bg1"/>
                </a:solidFill>
              </a:rPr>
              <a:t>Alter</a:t>
            </a:r>
            <a:endParaRPr lang="ko-KR" altLang="en-US" b="1" dirty="0">
              <a:solidFill>
                <a:schemeClr val="bg1"/>
              </a:solidFill>
            </a:endParaRPr>
          </a:p>
        </p:txBody>
      </p:sp>
    </p:spTree>
    <p:extLst>
      <p:ext uri="{BB962C8B-B14F-4D97-AF65-F5344CB8AC3E}">
        <p14:creationId xmlns:p14="http://schemas.microsoft.com/office/powerpoint/2010/main" val="2240080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직사각형 9"/>
          <p:cNvSpPr/>
          <p:nvPr/>
        </p:nvSpPr>
        <p:spPr>
          <a:xfrm>
            <a:off x="266272" y="972354"/>
            <a:ext cx="12866295" cy="4524315"/>
          </a:xfrm>
          <a:prstGeom prst="rect">
            <a:avLst/>
          </a:prstGeom>
        </p:spPr>
        <p:txBody>
          <a:bodyPr wrap="square">
            <a:spAutoFit/>
          </a:bodyPr>
          <a:lstStyle/>
          <a:p>
            <a:endParaRPr lang="en-US" altLang="ko-KR" b="1" dirty="0">
              <a:solidFill>
                <a:schemeClr val="bg1"/>
              </a:solidFill>
              <a:latin typeface="Lucida Console" panose="020B0609040504020204" pitchFamily="49" charset="0"/>
            </a:endParaRPr>
          </a:p>
          <a:p>
            <a:r>
              <a:rPr lang="en-US" altLang="ko-KR" b="1" dirty="0" smtClean="0">
                <a:solidFill>
                  <a:schemeClr val="accent1"/>
                </a:solidFill>
                <a:latin typeface="Lucida Console" panose="020B0609040504020204" pitchFamily="49" charset="0"/>
              </a:rPr>
              <a:t>#Add new column to table</a:t>
            </a:r>
            <a:endParaRPr lang="en-US" altLang="ko-KR" b="1" dirty="0">
              <a:solidFill>
                <a:schemeClr val="accent1"/>
              </a:solidFill>
              <a:latin typeface="Lucida Console" panose="020B0609040504020204" pitchFamily="49" charset="0"/>
            </a:endParaRPr>
          </a:p>
          <a:p>
            <a:r>
              <a:rPr lang="en-US" altLang="ko-KR" b="1" dirty="0" smtClean="0">
                <a:solidFill>
                  <a:schemeClr val="bg1"/>
                </a:solidFill>
                <a:latin typeface="Lucida Console" panose="020B0609040504020204" pitchFamily="49" charset="0"/>
              </a:rPr>
              <a:t>alter </a:t>
            </a:r>
            <a:r>
              <a:rPr lang="en-US" altLang="ko-KR" b="1" dirty="0">
                <a:solidFill>
                  <a:schemeClr val="bg1"/>
                </a:solidFill>
                <a:latin typeface="Lucida Console" panose="020B0609040504020204" pitchFamily="49" charset="0"/>
              </a:rPr>
              <a:t>table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smtClean="0">
                <a:solidFill>
                  <a:schemeClr val="bg1"/>
                </a:solidFill>
                <a:latin typeface="Lucida Console" panose="020B0609040504020204" pitchFamily="49" charset="0"/>
              </a:rPr>
              <a:t>add </a:t>
            </a:r>
            <a:r>
              <a:rPr lang="en-US" altLang="ko-KR" b="1" dirty="0" err="1" smtClean="0">
                <a:solidFill>
                  <a:schemeClr val="accent6"/>
                </a:solidFill>
                <a:latin typeface="Lucida Console" panose="020B0609040504020204" pitchFamily="49" charset="0"/>
              </a:rPr>
              <a:t>new_column_name</a:t>
            </a:r>
            <a:r>
              <a:rPr lang="en-US" altLang="ko-KR" b="1" dirty="0" smtClean="0">
                <a:solidFill>
                  <a:schemeClr val="accent6"/>
                </a:solidFill>
                <a:latin typeface="Lucida Console" panose="020B0609040504020204" pitchFamily="49" charset="0"/>
              </a:rPr>
              <a:t> </a:t>
            </a:r>
            <a:r>
              <a:rPr lang="en-US" altLang="ko-KR" b="1" dirty="0" err="1" smtClean="0">
                <a:solidFill>
                  <a:schemeClr val="accent6"/>
                </a:solidFill>
                <a:latin typeface="Lucida Console" panose="020B0609040504020204" pitchFamily="49" charset="0"/>
              </a:rPr>
              <a:t>datatype</a:t>
            </a:r>
            <a:r>
              <a:rPr lang="en-US" altLang="ko-KR" b="1" dirty="0" smtClean="0">
                <a:solidFill>
                  <a:schemeClr val="bg1"/>
                </a:solidFill>
                <a:latin typeface="Lucida Console" panose="020B0609040504020204" pitchFamily="49" charset="0"/>
              </a:rPr>
              <a:t>;</a:t>
            </a:r>
            <a:endParaRPr lang="en-US" altLang="ko-KR" b="1" dirty="0">
              <a:solidFill>
                <a:schemeClr val="bg1"/>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smtClean="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a:solidFill>
                <a:schemeClr val="bg1"/>
              </a:solidFill>
              <a:latin typeface="Lucida Console" panose="020B0609040504020204" pitchFamily="49" charset="0"/>
            </a:endParaRPr>
          </a:p>
          <a:p>
            <a:r>
              <a:rPr lang="en-US" altLang="ko-KR" b="1" dirty="0">
                <a:solidFill>
                  <a:schemeClr val="accent1"/>
                </a:solidFill>
                <a:latin typeface="Lucida Console" panose="020B0609040504020204" pitchFamily="49" charset="0"/>
              </a:rPr>
              <a:t>#Add new column to </a:t>
            </a:r>
            <a:r>
              <a:rPr lang="en-US" altLang="ko-KR" b="1" dirty="0" smtClean="0">
                <a:solidFill>
                  <a:schemeClr val="accent1"/>
                </a:solidFill>
                <a:latin typeface="Lucida Console" panose="020B0609040504020204" pitchFamily="49" charset="0"/>
              </a:rPr>
              <a:t>table, more specified</a:t>
            </a:r>
            <a:endParaRPr lang="en-US" altLang="ko-KR" b="1" dirty="0">
              <a:solidFill>
                <a:schemeClr val="accent1"/>
              </a:solidFill>
              <a:latin typeface="Lucida Console" panose="020B0609040504020204" pitchFamily="49" charset="0"/>
            </a:endParaRPr>
          </a:p>
          <a:p>
            <a:r>
              <a:rPr lang="en-US" altLang="ko-KR" b="1" dirty="0">
                <a:solidFill>
                  <a:schemeClr val="bg1"/>
                </a:solidFill>
                <a:latin typeface="Lucida Console" panose="020B0609040504020204" pitchFamily="49" charset="0"/>
              </a:rPr>
              <a:t>alter table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a:solidFill>
                  <a:schemeClr val="bg1"/>
                </a:solidFill>
                <a:latin typeface="Lucida Console" panose="020B0609040504020204" pitchFamily="49" charset="0"/>
              </a:rPr>
              <a:t>add </a:t>
            </a:r>
            <a:r>
              <a:rPr lang="en-US" altLang="ko-KR" b="1" dirty="0" err="1" smtClean="0">
                <a:solidFill>
                  <a:schemeClr val="accent6"/>
                </a:solidFill>
                <a:latin typeface="Lucida Console" panose="020B0609040504020204" pitchFamily="49" charset="0"/>
              </a:rPr>
              <a:t>new_column_name</a:t>
            </a:r>
            <a:r>
              <a:rPr lang="en-US" altLang="ko-KR" b="1" dirty="0" smtClean="0">
                <a:solidFill>
                  <a:schemeClr val="accent6"/>
                </a:solidFill>
                <a:latin typeface="Lucida Console" panose="020B0609040504020204" pitchFamily="49" charset="0"/>
              </a:rPr>
              <a:t> </a:t>
            </a:r>
            <a:r>
              <a:rPr lang="en-US" altLang="ko-KR" b="1" dirty="0" err="1" smtClean="0">
                <a:solidFill>
                  <a:schemeClr val="accent6"/>
                </a:solidFill>
                <a:latin typeface="Lucida Console" panose="020B0609040504020204" pitchFamily="49" charset="0"/>
              </a:rPr>
              <a:t>datatype</a:t>
            </a:r>
            <a:r>
              <a:rPr lang="en-US" altLang="ko-KR" b="1" dirty="0" smtClean="0">
                <a:solidFill>
                  <a:schemeClr val="accent6"/>
                </a:solidFill>
                <a:latin typeface="Lucida Console" panose="020B0609040504020204" pitchFamily="49" charset="0"/>
              </a:rPr>
              <a:t> default ‘-’</a:t>
            </a:r>
            <a:r>
              <a:rPr lang="en-US" altLang="ko-KR" b="1" dirty="0" smtClean="0">
                <a:solidFill>
                  <a:schemeClr val="bg1"/>
                </a:solidFill>
                <a:latin typeface="Lucida Console" panose="020B0609040504020204" pitchFamily="49" charset="0"/>
              </a:rPr>
              <a:t>;</a:t>
            </a:r>
            <a:endParaRPr lang="en-US" altLang="ko-KR" b="1" dirty="0">
              <a:solidFill>
                <a:schemeClr val="bg1"/>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a:p>
            <a:endParaRPr lang="en-US" altLang="ko-KR" b="1" dirty="0">
              <a:solidFill>
                <a:schemeClr val="accent6"/>
              </a:solidFill>
              <a:latin typeface="Lucida Console" panose="020B0609040504020204" pitchFamily="49" charset="0"/>
            </a:endParaRPr>
          </a:p>
        </p:txBody>
      </p:sp>
      <p:pic>
        <p:nvPicPr>
          <p:cNvPr id="2" name="그림 1"/>
          <p:cNvPicPr>
            <a:picLocks noChangeAspect="1"/>
          </p:cNvPicPr>
          <p:nvPr/>
        </p:nvPicPr>
        <p:blipFill>
          <a:blip r:embed="rId2"/>
          <a:stretch>
            <a:fillRect/>
          </a:stretch>
        </p:blipFill>
        <p:spPr>
          <a:xfrm>
            <a:off x="4138458" y="2071688"/>
            <a:ext cx="4110192" cy="1633538"/>
          </a:xfrm>
          <a:prstGeom prst="rect">
            <a:avLst/>
          </a:prstGeom>
        </p:spPr>
      </p:pic>
      <p:pic>
        <p:nvPicPr>
          <p:cNvPr id="11" name="그림 10"/>
          <p:cNvPicPr>
            <a:picLocks noChangeAspect="1"/>
          </p:cNvPicPr>
          <p:nvPr/>
        </p:nvPicPr>
        <p:blipFill>
          <a:blip r:embed="rId3"/>
          <a:stretch>
            <a:fillRect/>
          </a:stretch>
        </p:blipFill>
        <p:spPr>
          <a:xfrm>
            <a:off x="4038600" y="5372956"/>
            <a:ext cx="4572000" cy="1352550"/>
          </a:xfrm>
          <a:prstGeom prst="rect">
            <a:avLst/>
          </a:prstGeom>
        </p:spPr>
      </p:pic>
      <p:pic>
        <p:nvPicPr>
          <p:cNvPr id="12" name="그림 11"/>
          <p:cNvPicPr>
            <a:picLocks noChangeAspect="1"/>
          </p:cNvPicPr>
          <p:nvPr/>
        </p:nvPicPr>
        <p:blipFill>
          <a:blip r:embed="rId4"/>
          <a:stretch>
            <a:fillRect/>
          </a:stretch>
        </p:blipFill>
        <p:spPr>
          <a:xfrm>
            <a:off x="298619" y="4934524"/>
            <a:ext cx="6400800" cy="219075"/>
          </a:xfrm>
          <a:prstGeom prst="rect">
            <a:avLst/>
          </a:prstGeom>
        </p:spPr>
      </p:pic>
      <p:sp>
        <p:nvSpPr>
          <p:cNvPr id="14" name="TextBox 13"/>
          <p:cNvSpPr txBox="1"/>
          <p:nvPr/>
        </p:nvSpPr>
        <p:spPr>
          <a:xfrm>
            <a:off x="11063358" y="198398"/>
            <a:ext cx="1128642" cy="584775"/>
          </a:xfrm>
          <a:prstGeom prst="rect">
            <a:avLst/>
          </a:prstGeom>
          <a:noFill/>
        </p:spPr>
        <p:txBody>
          <a:bodyPr wrap="none" rtlCol="0">
            <a:spAutoFit/>
          </a:bodyPr>
          <a:lstStyle/>
          <a:p>
            <a:r>
              <a:rPr lang="en-US" altLang="ko-KR" sz="3200" b="1" dirty="0" smtClean="0">
                <a:solidFill>
                  <a:schemeClr val="bg1"/>
                </a:solidFill>
              </a:rPr>
              <a:t>Alter</a:t>
            </a:r>
            <a:endParaRPr lang="ko-KR" altLang="en-US" b="1" dirty="0">
              <a:solidFill>
                <a:schemeClr val="bg1"/>
              </a:solidFill>
            </a:endParaRPr>
          </a:p>
        </p:txBody>
      </p:sp>
    </p:spTree>
    <p:extLst>
      <p:ext uri="{BB962C8B-B14F-4D97-AF65-F5344CB8AC3E}">
        <p14:creationId xmlns:p14="http://schemas.microsoft.com/office/powerpoint/2010/main" val="1048046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Notice</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973308" y="1775942"/>
            <a:ext cx="11566340" cy="1631216"/>
          </a:xfrm>
          <a:prstGeom prst="rect">
            <a:avLst/>
          </a:prstGeom>
          <a:noFill/>
        </p:spPr>
        <p:txBody>
          <a:bodyPr wrap="square" rtlCol="0">
            <a:spAutoFit/>
          </a:bodyPr>
          <a:lstStyle/>
          <a:p>
            <a:r>
              <a:rPr lang="en-US" altLang="ko-KR" sz="2000" b="1" dirty="0" smtClean="0">
                <a:solidFill>
                  <a:schemeClr val="bg1"/>
                </a:solidFill>
              </a:rPr>
              <a:t>For those who cannot connect to </a:t>
            </a:r>
            <a:r>
              <a:rPr lang="en-US" altLang="ko-KR" sz="2000" b="1" u="sng" dirty="0" smtClean="0">
                <a:solidFill>
                  <a:schemeClr val="accent1"/>
                </a:solidFill>
              </a:rPr>
              <a:t>snubi2.snu.ac.kr</a:t>
            </a:r>
            <a:r>
              <a:rPr lang="en-US" altLang="ko-KR" sz="2000" b="1" dirty="0" smtClean="0">
                <a:solidFill>
                  <a:schemeClr val="bg1"/>
                </a:solidFill>
              </a:rPr>
              <a:t> server.</a:t>
            </a:r>
          </a:p>
          <a:p>
            <a:endParaRPr lang="en-US" altLang="ko-KR" sz="2000" b="1" dirty="0" smtClean="0">
              <a:solidFill>
                <a:schemeClr val="bg1"/>
              </a:solidFill>
            </a:endParaRPr>
          </a:p>
          <a:p>
            <a:r>
              <a:rPr lang="en-US" altLang="ko-KR" sz="2000" b="1" dirty="0" smtClean="0">
                <a:solidFill>
                  <a:schemeClr val="bg1"/>
                </a:solidFill>
              </a:rPr>
              <a:t>Connect to </a:t>
            </a:r>
            <a:r>
              <a:rPr lang="en-US" altLang="ko-KR" sz="2000" b="1" u="sng" dirty="0" smtClean="0">
                <a:solidFill>
                  <a:schemeClr val="accent1"/>
                </a:solidFill>
              </a:rPr>
              <a:t>147.46.15.114</a:t>
            </a:r>
            <a:r>
              <a:rPr lang="en-US" altLang="ko-KR" sz="2000" b="1" dirty="0" smtClean="0">
                <a:solidFill>
                  <a:schemeClr val="bg1"/>
                </a:solidFill>
              </a:rPr>
              <a:t> first, then connect to </a:t>
            </a:r>
            <a:r>
              <a:rPr lang="en-US" altLang="ko-KR" sz="2000" b="1" u="sng" dirty="0" smtClean="0">
                <a:solidFill>
                  <a:schemeClr val="accent1"/>
                </a:solidFill>
              </a:rPr>
              <a:t>snubi2.snu.ac.kr</a:t>
            </a:r>
          </a:p>
          <a:p>
            <a:endParaRPr lang="en-US" altLang="ko-KR" sz="2000" b="1" dirty="0">
              <a:solidFill>
                <a:schemeClr val="bg1"/>
              </a:solidFill>
            </a:endParaRPr>
          </a:p>
          <a:p>
            <a:endParaRPr lang="en-US" altLang="ko-KR" sz="2000" b="1" dirty="0" smtClean="0">
              <a:solidFill>
                <a:schemeClr val="bg1"/>
              </a:solidFill>
            </a:endParaRPr>
          </a:p>
        </p:txBody>
      </p:sp>
      <p:pic>
        <p:nvPicPr>
          <p:cNvPr id="4" name="그림 3"/>
          <p:cNvPicPr>
            <a:picLocks noChangeAspect="1"/>
          </p:cNvPicPr>
          <p:nvPr/>
        </p:nvPicPr>
        <p:blipFill>
          <a:blip r:embed="rId2"/>
          <a:stretch>
            <a:fillRect/>
          </a:stretch>
        </p:blipFill>
        <p:spPr>
          <a:xfrm>
            <a:off x="973308" y="3014966"/>
            <a:ext cx="10067925" cy="2600325"/>
          </a:xfrm>
          <a:prstGeom prst="rect">
            <a:avLst/>
          </a:prstGeom>
        </p:spPr>
      </p:pic>
    </p:spTree>
    <p:extLst>
      <p:ext uri="{BB962C8B-B14F-4D97-AF65-F5344CB8AC3E}">
        <p14:creationId xmlns:p14="http://schemas.microsoft.com/office/powerpoint/2010/main" val="3001071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직사각형 2"/>
          <p:cNvSpPr/>
          <p:nvPr/>
        </p:nvSpPr>
        <p:spPr>
          <a:xfrm>
            <a:off x="350649" y="754744"/>
            <a:ext cx="10239375" cy="923330"/>
          </a:xfrm>
          <a:prstGeom prst="rect">
            <a:avLst/>
          </a:prstGeom>
        </p:spPr>
        <p:txBody>
          <a:bodyPr wrap="square">
            <a:spAutoFit/>
          </a:bodyPr>
          <a:lstStyle/>
          <a:p>
            <a:endParaRPr lang="en-US" altLang="ko-KR" b="1" dirty="0">
              <a:solidFill>
                <a:schemeClr val="bg1"/>
              </a:solidFill>
              <a:latin typeface="Lucida Console" panose="020B0609040504020204" pitchFamily="49" charset="0"/>
            </a:endParaRPr>
          </a:p>
          <a:p>
            <a:r>
              <a:rPr lang="en-US" altLang="ko-KR" b="1" dirty="0" smtClean="0">
                <a:solidFill>
                  <a:schemeClr val="accent1"/>
                </a:solidFill>
                <a:latin typeface="Lucida Console" panose="020B0609040504020204" pitchFamily="49" charset="0"/>
              </a:rPr>
              <a:t>#remove </a:t>
            </a:r>
            <a:r>
              <a:rPr lang="en-US" altLang="ko-KR" b="1" dirty="0">
                <a:solidFill>
                  <a:schemeClr val="accent1"/>
                </a:solidFill>
                <a:latin typeface="Lucida Console" panose="020B0609040504020204" pitchFamily="49" charset="0"/>
              </a:rPr>
              <a:t>column </a:t>
            </a:r>
            <a:r>
              <a:rPr lang="en-US" altLang="ko-KR" b="1" dirty="0" smtClean="0">
                <a:solidFill>
                  <a:schemeClr val="accent1"/>
                </a:solidFill>
                <a:latin typeface="Lucida Console" panose="020B0609040504020204" pitchFamily="49" charset="0"/>
              </a:rPr>
              <a:t>from </a:t>
            </a:r>
            <a:r>
              <a:rPr lang="en-US" altLang="ko-KR" b="1" dirty="0">
                <a:solidFill>
                  <a:schemeClr val="accent1"/>
                </a:solidFill>
                <a:latin typeface="Lucida Console" panose="020B0609040504020204" pitchFamily="49" charset="0"/>
              </a:rPr>
              <a:t>table</a:t>
            </a:r>
          </a:p>
          <a:p>
            <a:r>
              <a:rPr lang="en-US" altLang="ko-KR" b="1" dirty="0">
                <a:solidFill>
                  <a:schemeClr val="bg1"/>
                </a:solidFill>
                <a:latin typeface="Lucida Console" panose="020B0609040504020204" pitchFamily="49" charset="0"/>
              </a:rPr>
              <a:t>alter table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smtClean="0">
                <a:solidFill>
                  <a:schemeClr val="bg1"/>
                </a:solidFill>
                <a:latin typeface="Lucida Console" panose="020B0609040504020204" pitchFamily="49" charset="0"/>
              </a:rPr>
              <a:t>drop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bg1"/>
                </a:solidFill>
                <a:latin typeface="Lucida Console" panose="020B0609040504020204" pitchFamily="49" charset="0"/>
              </a:rPr>
              <a:t>;</a:t>
            </a:r>
            <a:endParaRPr lang="en-US" altLang="ko-KR" b="1" dirty="0">
              <a:solidFill>
                <a:schemeClr val="bg1"/>
              </a:solidFill>
              <a:latin typeface="Lucida Console" panose="020B0609040504020204" pitchFamily="49" charset="0"/>
            </a:endParaRPr>
          </a:p>
        </p:txBody>
      </p:sp>
      <p:pic>
        <p:nvPicPr>
          <p:cNvPr id="10" name="그림 9"/>
          <p:cNvPicPr>
            <a:picLocks noChangeAspect="1"/>
          </p:cNvPicPr>
          <p:nvPr/>
        </p:nvPicPr>
        <p:blipFill>
          <a:blip r:embed="rId2"/>
          <a:stretch>
            <a:fillRect/>
          </a:stretch>
        </p:blipFill>
        <p:spPr>
          <a:xfrm>
            <a:off x="3757612" y="1819948"/>
            <a:ext cx="4676775" cy="1958723"/>
          </a:xfrm>
          <a:prstGeom prst="rect">
            <a:avLst/>
          </a:prstGeom>
        </p:spPr>
      </p:pic>
      <p:sp>
        <p:nvSpPr>
          <p:cNvPr id="11" name="직사각형 10"/>
          <p:cNvSpPr/>
          <p:nvPr/>
        </p:nvSpPr>
        <p:spPr>
          <a:xfrm>
            <a:off x="350649" y="3955891"/>
            <a:ext cx="12765276" cy="1477328"/>
          </a:xfrm>
          <a:prstGeom prst="rect">
            <a:avLst/>
          </a:prstGeom>
        </p:spPr>
        <p:txBody>
          <a:bodyPr wrap="square">
            <a:spAutoFit/>
          </a:bodyPr>
          <a:lstStyle/>
          <a:p>
            <a:r>
              <a:rPr lang="en-US" altLang="ko-KR" b="1" dirty="0">
                <a:solidFill>
                  <a:schemeClr val="accent1"/>
                </a:solidFill>
                <a:latin typeface="Lucida Console" panose="020B0609040504020204" pitchFamily="49" charset="0"/>
              </a:rPr>
              <a:t>#sort by “column” (ascend/descend)</a:t>
            </a:r>
          </a:p>
          <a:p>
            <a:r>
              <a:rPr lang="en-US" altLang="ko-KR" b="1" dirty="0">
                <a:solidFill>
                  <a:schemeClr val="bg1"/>
                </a:solidFill>
                <a:latin typeface="Lucida Console" panose="020B0609040504020204" pitchFamily="49" charset="0"/>
              </a:rPr>
              <a:t>select * from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a:solidFill>
                  <a:schemeClr val="bg1"/>
                </a:solidFill>
                <a:latin typeface="Lucida Console" panose="020B0609040504020204" pitchFamily="49" charset="0"/>
              </a:rPr>
              <a:t>order by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bg1"/>
                </a:solidFill>
                <a:latin typeface="Lucida Console" panose="020B0609040504020204" pitchFamily="49" charset="0"/>
              </a:rPr>
              <a:t>;</a:t>
            </a:r>
            <a:endParaRPr lang="en-US" altLang="ko-KR" b="1" dirty="0">
              <a:solidFill>
                <a:schemeClr val="bg1"/>
              </a:solidFill>
              <a:latin typeface="Lucida Console" panose="020B0609040504020204" pitchFamily="49" charset="0"/>
            </a:endParaRPr>
          </a:p>
          <a:p>
            <a:r>
              <a:rPr lang="en-US" altLang="ko-KR" b="1" dirty="0">
                <a:solidFill>
                  <a:schemeClr val="bg1"/>
                </a:solidFill>
                <a:latin typeface="Lucida Console" panose="020B0609040504020204" pitchFamily="49" charset="0"/>
              </a:rPr>
              <a:t>select * from </a:t>
            </a:r>
            <a:r>
              <a:rPr lang="en-US" altLang="ko-KR" b="1" dirty="0" err="1" smtClean="0">
                <a:solidFill>
                  <a:schemeClr val="accent6"/>
                </a:solidFill>
                <a:latin typeface="Lucida Console" panose="020B0609040504020204" pitchFamily="49" charset="0"/>
              </a:rPr>
              <a:t>table_name</a:t>
            </a:r>
            <a:r>
              <a:rPr lang="en-US" altLang="ko-KR" b="1" dirty="0" smtClean="0">
                <a:solidFill>
                  <a:schemeClr val="accent6"/>
                </a:solidFill>
                <a:latin typeface="Lucida Console" panose="020B0609040504020204" pitchFamily="49" charset="0"/>
              </a:rPr>
              <a:t> </a:t>
            </a:r>
            <a:r>
              <a:rPr lang="en-US" altLang="ko-KR" b="1" dirty="0">
                <a:solidFill>
                  <a:schemeClr val="bg1"/>
                </a:solidFill>
                <a:latin typeface="Lucida Console" panose="020B0609040504020204" pitchFamily="49" charset="0"/>
              </a:rPr>
              <a:t>order by </a:t>
            </a:r>
            <a:r>
              <a:rPr lang="en-US" altLang="ko-KR" b="1" dirty="0" err="1" smtClean="0">
                <a:solidFill>
                  <a:schemeClr val="accent6"/>
                </a:solidFill>
                <a:latin typeface="Lucida Console" panose="020B0609040504020204" pitchFamily="49" charset="0"/>
              </a:rPr>
              <a:t>column_name</a:t>
            </a:r>
            <a:r>
              <a:rPr lang="en-US" altLang="ko-KR" b="1" dirty="0" smtClean="0">
                <a:solidFill>
                  <a:schemeClr val="accent6"/>
                </a:solidFill>
                <a:latin typeface="Lucida Console" panose="020B0609040504020204" pitchFamily="49" charset="0"/>
              </a:rPr>
              <a:t> </a:t>
            </a:r>
            <a:r>
              <a:rPr lang="en-US" altLang="ko-KR" b="1" dirty="0" err="1">
                <a:solidFill>
                  <a:schemeClr val="bg1"/>
                </a:solidFill>
                <a:latin typeface="Lucida Console" panose="020B0609040504020204" pitchFamily="49" charset="0"/>
              </a:rPr>
              <a:t>desc</a:t>
            </a:r>
            <a:r>
              <a:rPr lang="en-US" altLang="ko-KR" b="1" dirty="0" smtClean="0">
                <a:solidFill>
                  <a:schemeClr val="bg1"/>
                </a:solidFill>
                <a:latin typeface="Lucida Console" panose="020B0609040504020204" pitchFamily="49" charset="0"/>
              </a:rPr>
              <a:t>;</a:t>
            </a:r>
          </a:p>
          <a:p>
            <a:r>
              <a:rPr lang="en-US" altLang="ko-KR" b="1" dirty="0" smtClean="0">
                <a:solidFill>
                  <a:schemeClr val="accent1"/>
                </a:solidFill>
                <a:latin typeface="Lucida Console" panose="020B0609040504020204" pitchFamily="49" charset="0"/>
              </a:rPr>
              <a:t>#TIP : if you are planning to sort numerical values, </a:t>
            </a:r>
          </a:p>
          <a:p>
            <a:r>
              <a:rPr lang="en-US" altLang="ko-KR" b="1" dirty="0" smtClean="0">
                <a:solidFill>
                  <a:schemeClr val="accent1"/>
                </a:solidFill>
                <a:latin typeface="Lucida Console" panose="020B0609040504020204" pitchFamily="49" charset="0"/>
              </a:rPr>
              <a:t>you need to define values as </a:t>
            </a:r>
            <a:r>
              <a:rPr lang="en-US" altLang="ko-KR" b="1" dirty="0" err="1" smtClean="0">
                <a:solidFill>
                  <a:schemeClr val="accent1"/>
                </a:solidFill>
                <a:latin typeface="Lucida Console" panose="020B0609040504020204" pitchFamily="49" charset="0"/>
              </a:rPr>
              <a:t>int</a:t>
            </a:r>
            <a:r>
              <a:rPr lang="en-US" altLang="ko-KR" b="1" dirty="0" smtClean="0">
                <a:solidFill>
                  <a:schemeClr val="accent1"/>
                </a:solidFill>
                <a:latin typeface="Lucida Console" panose="020B0609040504020204" pitchFamily="49" charset="0"/>
              </a:rPr>
              <a:t> not string.</a:t>
            </a:r>
            <a:endParaRPr lang="en-US" altLang="ko-KR" b="1" dirty="0">
              <a:solidFill>
                <a:schemeClr val="accent1"/>
              </a:solidFill>
              <a:latin typeface="Lucida Console" panose="020B0609040504020204" pitchFamily="49" charset="0"/>
            </a:endParaRPr>
          </a:p>
        </p:txBody>
      </p:sp>
      <p:pic>
        <p:nvPicPr>
          <p:cNvPr id="12" name="그림 11"/>
          <p:cNvPicPr>
            <a:picLocks noChangeAspect="1"/>
          </p:cNvPicPr>
          <p:nvPr/>
        </p:nvPicPr>
        <p:blipFill>
          <a:blip r:embed="rId3"/>
          <a:stretch>
            <a:fillRect/>
          </a:stretch>
        </p:blipFill>
        <p:spPr>
          <a:xfrm>
            <a:off x="5581649" y="5605676"/>
            <a:ext cx="5838825" cy="1638300"/>
          </a:xfrm>
          <a:prstGeom prst="rect">
            <a:avLst/>
          </a:prstGeom>
        </p:spPr>
      </p:pic>
      <p:pic>
        <p:nvPicPr>
          <p:cNvPr id="13" name="그림 12"/>
          <p:cNvPicPr>
            <a:picLocks noChangeAspect="1"/>
          </p:cNvPicPr>
          <p:nvPr/>
        </p:nvPicPr>
        <p:blipFill>
          <a:blip r:embed="rId4"/>
          <a:stretch>
            <a:fillRect/>
          </a:stretch>
        </p:blipFill>
        <p:spPr>
          <a:xfrm>
            <a:off x="1269969" y="5596151"/>
            <a:ext cx="4029075" cy="1647825"/>
          </a:xfrm>
          <a:prstGeom prst="rect">
            <a:avLst/>
          </a:prstGeom>
        </p:spPr>
      </p:pic>
      <p:sp>
        <p:nvSpPr>
          <p:cNvPr id="17" name="직사각형 16"/>
          <p:cNvSpPr/>
          <p:nvPr/>
        </p:nvSpPr>
        <p:spPr>
          <a:xfrm>
            <a:off x="3109404" y="5897407"/>
            <a:ext cx="1900746" cy="107939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5686425" y="5897407"/>
            <a:ext cx="3581400" cy="107939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1063358" y="178982"/>
            <a:ext cx="1128642" cy="584775"/>
          </a:xfrm>
          <a:prstGeom prst="rect">
            <a:avLst/>
          </a:prstGeom>
          <a:noFill/>
        </p:spPr>
        <p:txBody>
          <a:bodyPr wrap="none" rtlCol="0">
            <a:spAutoFit/>
          </a:bodyPr>
          <a:lstStyle/>
          <a:p>
            <a:r>
              <a:rPr lang="en-US" altLang="ko-KR" sz="3200" b="1" dirty="0" smtClean="0">
                <a:solidFill>
                  <a:schemeClr val="bg1"/>
                </a:solidFill>
              </a:rPr>
              <a:t>Alter</a:t>
            </a:r>
            <a:endParaRPr lang="ko-KR" altLang="en-US" b="1" dirty="0">
              <a:solidFill>
                <a:schemeClr val="bg1"/>
              </a:solidFill>
            </a:endParaRPr>
          </a:p>
        </p:txBody>
      </p:sp>
    </p:spTree>
    <p:extLst>
      <p:ext uri="{BB962C8B-B14F-4D97-AF65-F5344CB8AC3E}">
        <p14:creationId xmlns:p14="http://schemas.microsoft.com/office/powerpoint/2010/main" val="2592138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그림 1"/>
          <p:cNvPicPr>
            <a:picLocks noChangeAspect="1"/>
          </p:cNvPicPr>
          <p:nvPr/>
        </p:nvPicPr>
        <p:blipFill>
          <a:blip r:embed="rId2"/>
          <a:stretch>
            <a:fillRect/>
          </a:stretch>
        </p:blipFill>
        <p:spPr>
          <a:xfrm>
            <a:off x="6447956" y="2465586"/>
            <a:ext cx="3962400" cy="1600200"/>
          </a:xfrm>
          <a:prstGeom prst="rect">
            <a:avLst/>
          </a:prstGeom>
        </p:spPr>
      </p:pic>
      <p:pic>
        <p:nvPicPr>
          <p:cNvPr id="3" name="그림 2"/>
          <p:cNvPicPr>
            <a:picLocks noChangeAspect="1"/>
          </p:cNvPicPr>
          <p:nvPr/>
        </p:nvPicPr>
        <p:blipFill>
          <a:blip r:embed="rId3"/>
          <a:stretch>
            <a:fillRect/>
          </a:stretch>
        </p:blipFill>
        <p:spPr>
          <a:xfrm>
            <a:off x="1536669" y="2084586"/>
            <a:ext cx="4133850" cy="1981200"/>
          </a:xfrm>
          <a:prstGeom prst="rect">
            <a:avLst/>
          </a:prstGeom>
        </p:spPr>
      </p:pic>
      <p:sp>
        <p:nvSpPr>
          <p:cNvPr id="4" name="TextBox 3"/>
          <p:cNvSpPr txBox="1"/>
          <p:nvPr/>
        </p:nvSpPr>
        <p:spPr>
          <a:xfrm>
            <a:off x="482241" y="1560630"/>
            <a:ext cx="9041001" cy="400110"/>
          </a:xfrm>
          <a:prstGeom prst="rect">
            <a:avLst/>
          </a:prstGeom>
          <a:noFill/>
        </p:spPr>
        <p:txBody>
          <a:bodyPr wrap="square" rtlCol="0">
            <a:spAutoFit/>
          </a:bodyPr>
          <a:lstStyle/>
          <a:p>
            <a:r>
              <a:rPr lang="en-US" altLang="ko-KR" sz="2000" b="1" dirty="0" smtClean="0">
                <a:solidFill>
                  <a:schemeClr val="accent1"/>
                </a:solidFill>
              </a:rPr>
              <a:t>#Find common values from two different tables</a:t>
            </a:r>
          </a:p>
        </p:txBody>
      </p:sp>
      <p:sp>
        <p:nvSpPr>
          <p:cNvPr id="12" name="TextBox 11"/>
          <p:cNvSpPr txBox="1"/>
          <p:nvPr/>
        </p:nvSpPr>
        <p:spPr>
          <a:xfrm>
            <a:off x="2314106" y="4065786"/>
            <a:ext cx="2704395" cy="369332"/>
          </a:xfrm>
          <a:prstGeom prst="rect">
            <a:avLst/>
          </a:prstGeom>
          <a:noFill/>
        </p:spPr>
        <p:txBody>
          <a:bodyPr wrap="none" rtlCol="0">
            <a:spAutoFit/>
          </a:bodyPr>
          <a:lstStyle/>
          <a:p>
            <a:r>
              <a:rPr lang="en-US" altLang="ko-KR" b="1" dirty="0" smtClean="0">
                <a:solidFill>
                  <a:schemeClr val="bg1"/>
                </a:solidFill>
              </a:rPr>
              <a:t>Table 2012_23113_ver2</a:t>
            </a:r>
            <a:endParaRPr lang="ko-KR" altLang="en-US" b="1" dirty="0">
              <a:solidFill>
                <a:schemeClr val="bg1"/>
              </a:solidFill>
            </a:endParaRPr>
          </a:p>
        </p:txBody>
      </p:sp>
      <p:sp>
        <p:nvSpPr>
          <p:cNvPr id="13" name="TextBox 12"/>
          <p:cNvSpPr txBox="1"/>
          <p:nvPr/>
        </p:nvSpPr>
        <p:spPr>
          <a:xfrm>
            <a:off x="7076138" y="4106167"/>
            <a:ext cx="2134623" cy="369332"/>
          </a:xfrm>
          <a:prstGeom prst="rect">
            <a:avLst/>
          </a:prstGeom>
          <a:noFill/>
        </p:spPr>
        <p:txBody>
          <a:bodyPr wrap="none" rtlCol="0">
            <a:spAutoFit/>
          </a:bodyPr>
          <a:lstStyle/>
          <a:p>
            <a:r>
              <a:rPr lang="en-US" altLang="ko-KR" b="1" dirty="0" smtClean="0">
                <a:solidFill>
                  <a:schemeClr val="bg1"/>
                </a:solidFill>
              </a:rPr>
              <a:t>Table 2012_23113</a:t>
            </a:r>
            <a:endParaRPr lang="ko-KR" altLang="en-US" b="1" dirty="0">
              <a:solidFill>
                <a:schemeClr val="bg1"/>
              </a:solidFill>
            </a:endParaRPr>
          </a:p>
        </p:txBody>
      </p:sp>
      <p:sp>
        <p:nvSpPr>
          <p:cNvPr id="15" name="TextBox 14"/>
          <p:cNvSpPr txBox="1"/>
          <p:nvPr/>
        </p:nvSpPr>
        <p:spPr>
          <a:xfrm>
            <a:off x="9649884" y="255470"/>
            <a:ext cx="3714750" cy="523220"/>
          </a:xfrm>
          <a:prstGeom prst="rect">
            <a:avLst/>
          </a:prstGeom>
          <a:noFill/>
        </p:spPr>
        <p:txBody>
          <a:bodyPr wrap="square" rtlCol="0">
            <a:spAutoFit/>
          </a:bodyPr>
          <a:lstStyle/>
          <a:p>
            <a:r>
              <a:rPr lang="en-US" altLang="ko-KR" sz="2800" b="1" dirty="0" smtClean="0">
                <a:solidFill>
                  <a:schemeClr val="bg1"/>
                </a:solidFill>
              </a:rPr>
              <a:t>Advanced use</a:t>
            </a:r>
            <a:endParaRPr lang="ko-KR" altLang="en-US" sz="2800" b="1" dirty="0">
              <a:solidFill>
                <a:schemeClr val="bg1"/>
              </a:solidFill>
            </a:endParaRPr>
          </a:p>
        </p:txBody>
      </p:sp>
      <p:pic>
        <p:nvPicPr>
          <p:cNvPr id="16" name="그림 15"/>
          <p:cNvPicPr>
            <a:picLocks noChangeAspect="1"/>
          </p:cNvPicPr>
          <p:nvPr/>
        </p:nvPicPr>
        <p:blipFill>
          <a:blip r:embed="rId4"/>
          <a:stretch>
            <a:fillRect/>
          </a:stretch>
        </p:blipFill>
        <p:spPr>
          <a:xfrm>
            <a:off x="1749954" y="4838282"/>
            <a:ext cx="9001125" cy="1828800"/>
          </a:xfrm>
          <a:prstGeom prst="rect">
            <a:avLst/>
          </a:prstGeom>
        </p:spPr>
      </p:pic>
    </p:spTree>
    <p:extLst>
      <p:ext uri="{BB962C8B-B14F-4D97-AF65-F5344CB8AC3E}">
        <p14:creationId xmlns:p14="http://schemas.microsoft.com/office/powerpoint/2010/main" val="145428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9649884" y="255470"/>
            <a:ext cx="3714750" cy="523220"/>
          </a:xfrm>
          <a:prstGeom prst="rect">
            <a:avLst/>
          </a:prstGeom>
          <a:noFill/>
        </p:spPr>
        <p:txBody>
          <a:bodyPr wrap="square" rtlCol="0">
            <a:spAutoFit/>
          </a:bodyPr>
          <a:lstStyle/>
          <a:p>
            <a:r>
              <a:rPr lang="en-US" altLang="ko-KR" sz="2800" b="1" dirty="0" smtClean="0">
                <a:solidFill>
                  <a:schemeClr val="bg1"/>
                </a:solidFill>
              </a:rPr>
              <a:t>Advanced use</a:t>
            </a:r>
            <a:endParaRPr lang="ko-KR" altLang="en-US" sz="2800" b="1" dirty="0">
              <a:solidFill>
                <a:schemeClr val="bg1"/>
              </a:solidFill>
            </a:endParaRPr>
          </a:p>
        </p:txBody>
      </p:sp>
      <p:pic>
        <p:nvPicPr>
          <p:cNvPr id="11" name="그림 10"/>
          <p:cNvPicPr>
            <a:picLocks noChangeAspect="1"/>
          </p:cNvPicPr>
          <p:nvPr/>
        </p:nvPicPr>
        <p:blipFill>
          <a:blip r:embed="rId2"/>
          <a:stretch>
            <a:fillRect/>
          </a:stretch>
        </p:blipFill>
        <p:spPr>
          <a:xfrm>
            <a:off x="6447956" y="2465586"/>
            <a:ext cx="3962400" cy="1600200"/>
          </a:xfrm>
          <a:prstGeom prst="rect">
            <a:avLst/>
          </a:prstGeom>
        </p:spPr>
      </p:pic>
      <p:pic>
        <p:nvPicPr>
          <p:cNvPr id="12" name="그림 11"/>
          <p:cNvPicPr>
            <a:picLocks noChangeAspect="1"/>
          </p:cNvPicPr>
          <p:nvPr/>
        </p:nvPicPr>
        <p:blipFill>
          <a:blip r:embed="rId3"/>
          <a:stretch>
            <a:fillRect/>
          </a:stretch>
        </p:blipFill>
        <p:spPr>
          <a:xfrm>
            <a:off x="1536669" y="2084586"/>
            <a:ext cx="4133850" cy="1981200"/>
          </a:xfrm>
          <a:prstGeom prst="rect">
            <a:avLst/>
          </a:prstGeom>
        </p:spPr>
      </p:pic>
      <p:sp>
        <p:nvSpPr>
          <p:cNvPr id="13" name="TextBox 12"/>
          <p:cNvSpPr txBox="1"/>
          <p:nvPr/>
        </p:nvSpPr>
        <p:spPr>
          <a:xfrm>
            <a:off x="482241" y="1560630"/>
            <a:ext cx="11776434" cy="400110"/>
          </a:xfrm>
          <a:prstGeom prst="rect">
            <a:avLst/>
          </a:prstGeom>
          <a:noFill/>
        </p:spPr>
        <p:txBody>
          <a:bodyPr wrap="square" rtlCol="0">
            <a:spAutoFit/>
          </a:bodyPr>
          <a:lstStyle/>
          <a:p>
            <a:r>
              <a:rPr lang="en-US" altLang="ko-KR" sz="2000" b="1" dirty="0">
                <a:solidFill>
                  <a:schemeClr val="accent1"/>
                </a:solidFill>
              </a:rPr>
              <a:t>#From certain column, find values that are not common from two different tables </a:t>
            </a:r>
            <a:r>
              <a:rPr lang="en-US" altLang="ko-KR" sz="2000" b="1" dirty="0" smtClean="0">
                <a:solidFill>
                  <a:schemeClr val="accent1"/>
                </a:solidFill>
              </a:rPr>
              <a:t>(1)</a:t>
            </a:r>
            <a:endParaRPr lang="en-US" altLang="ko-KR" sz="2000" b="1" dirty="0">
              <a:solidFill>
                <a:schemeClr val="accent1"/>
              </a:solidFill>
            </a:endParaRPr>
          </a:p>
        </p:txBody>
      </p:sp>
      <p:sp>
        <p:nvSpPr>
          <p:cNvPr id="15" name="TextBox 14"/>
          <p:cNvSpPr txBox="1"/>
          <p:nvPr/>
        </p:nvSpPr>
        <p:spPr>
          <a:xfrm>
            <a:off x="2314106" y="4065786"/>
            <a:ext cx="2704395" cy="369332"/>
          </a:xfrm>
          <a:prstGeom prst="rect">
            <a:avLst/>
          </a:prstGeom>
          <a:noFill/>
        </p:spPr>
        <p:txBody>
          <a:bodyPr wrap="none" rtlCol="0">
            <a:spAutoFit/>
          </a:bodyPr>
          <a:lstStyle/>
          <a:p>
            <a:r>
              <a:rPr lang="en-US" altLang="ko-KR" b="1" dirty="0" smtClean="0">
                <a:solidFill>
                  <a:schemeClr val="bg1"/>
                </a:solidFill>
              </a:rPr>
              <a:t>Table 2012_23113_ver2</a:t>
            </a:r>
            <a:endParaRPr lang="ko-KR" altLang="en-US" b="1" dirty="0">
              <a:solidFill>
                <a:schemeClr val="bg1"/>
              </a:solidFill>
            </a:endParaRPr>
          </a:p>
        </p:txBody>
      </p:sp>
      <p:sp>
        <p:nvSpPr>
          <p:cNvPr id="16" name="TextBox 15"/>
          <p:cNvSpPr txBox="1"/>
          <p:nvPr/>
        </p:nvSpPr>
        <p:spPr>
          <a:xfrm>
            <a:off x="7104713" y="4065786"/>
            <a:ext cx="2134623" cy="369332"/>
          </a:xfrm>
          <a:prstGeom prst="rect">
            <a:avLst/>
          </a:prstGeom>
          <a:noFill/>
        </p:spPr>
        <p:txBody>
          <a:bodyPr wrap="none" rtlCol="0">
            <a:spAutoFit/>
          </a:bodyPr>
          <a:lstStyle/>
          <a:p>
            <a:r>
              <a:rPr lang="en-US" altLang="ko-KR" b="1" dirty="0" smtClean="0">
                <a:solidFill>
                  <a:schemeClr val="bg1"/>
                </a:solidFill>
              </a:rPr>
              <a:t>Table 2012_23113</a:t>
            </a:r>
            <a:endParaRPr lang="ko-KR" altLang="en-US" b="1" dirty="0">
              <a:solidFill>
                <a:schemeClr val="bg1"/>
              </a:solidFill>
            </a:endParaRPr>
          </a:p>
        </p:txBody>
      </p:sp>
      <p:pic>
        <p:nvPicPr>
          <p:cNvPr id="3" name="그림 2"/>
          <p:cNvPicPr>
            <a:picLocks noChangeAspect="1"/>
          </p:cNvPicPr>
          <p:nvPr/>
        </p:nvPicPr>
        <p:blipFill>
          <a:blip r:embed="rId4"/>
          <a:stretch>
            <a:fillRect/>
          </a:stretch>
        </p:blipFill>
        <p:spPr>
          <a:xfrm>
            <a:off x="1871662" y="4764722"/>
            <a:ext cx="8715375" cy="1181100"/>
          </a:xfrm>
          <a:prstGeom prst="rect">
            <a:avLst/>
          </a:prstGeom>
        </p:spPr>
      </p:pic>
    </p:spTree>
    <p:extLst>
      <p:ext uri="{BB962C8B-B14F-4D97-AF65-F5344CB8AC3E}">
        <p14:creationId xmlns:p14="http://schemas.microsoft.com/office/powerpoint/2010/main" val="1619183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9649884" y="255470"/>
            <a:ext cx="3714750" cy="523220"/>
          </a:xfrm>
          <a:prstGeom prst="rect">
            <a:avLst/>
          </a:prstGeom>
          <a:noFill/>
        </p:spPr>
        <p:txBody>
          <a:bodyPr wrap="square" rtlCol="0">
            <a:spAutoFit/>
          </a:bodyPr>
          <a:lstStyle/>
          <a:p>
            <a:r>
              <a:rPr lang="en-US" altLang="ko-KR" sz="2800" b="1" dirty="0" smtClean="0">
                <a:solidFill>
                  <a:schemeClr val="bg1"/>
                </a:solidFill>
              </a:rPr>
              <a:t>Advanced use</a:t>
            </a:r>
            <a:endParaRPr lang="ko-KR" altLang="en-US" sz="2800" b="1" dirty="0">
              <a:solidFill>
                <a:schemeClr val="bg1"/>
              </a:solidFill>
            </a:endParaRPr>
          </a:p>
        </p:txBody>
      </p:sp>
      <p:pic>
        <p:nvPicPr>
          <p:cNvPr id="11" name="그림 10"/>
          <p:cNvPicPr>
            <a:picLocks noChangeAspect="1"/>
          </p:cNvPicPr>
          <p:nvPr/>
        </p:nvPicPr>
        <p:blipFill>
          <a:blip r:embed="rId2"/>
          <a:stretch>
            <a:fillRect/>
          </a:stretch>
        </p:blipFill>
        <p:spPr>
          <a:xfrm>
            <a:off x="6447956" y="2425205"/>
            <a:ext cx="3962400" cy="1600200"/>
          </a:xfrm>
          <a:prstGeom prst="rect">
            <a:avLst/>
          </a:prstGeom>
        </p:spPr>
      </p:pic>
      <p:pic>
        <p:nvPicPr>
          <p:cNvPr id="12" name="그림 11"/>
          <p:cNvPicPr>
            <a:picLocks noChangeAspect="1"/>
          </p:cNvPicPr>
          <p:nvPr/>
        </p:nvPicPr>
        <p:blipFill>
          <a:blip r:embed="rId3"/>
          <a:stretch>
            <a:fillRect/>
          </a:stretch>
        </p:blipFill>
        <p:spPr>
          <a:xfrm>
            <a:off x="1536669" y="2084586"/>
            <a:ext cx="4133850" cy="1981200"/>
          </a:xfrm>
          <a:prstGeom prst="rect">
            <a:avLst/>
          </a:prstGeom>
        </p:spPr>
      </p:pic>
      <p:sp>
        <p:nvSpPr>
          <p:cNvPr id="13" name="TextBox 12"/>
          <p:cNvSpPr txBox="1"/>
          <p:nvPr/>
        </p:nvSpPr>
        <p:spPr>
          <a:xfrm>
            <a:off x="482241" y="1560630"/>
            <a:ext cx="11709759" cy="400110"/>
          </a:xfrm>
          <a:prstGeom prst="rect">
            <a:avLst/>
          </a:prstGeom>
          <a:noFill/>
        </p:spPr>
        <p:txBody>
          <a:bodyPr wrap="square" rtlCol="0">
            <a:spAutoFit/>
          </a:bodyPr>
          <a:lstStyle/>
          <a:p>
            <a:r>
              <a:rPr lang="en-US" altLang="ko-KR" sz="2000" b="1" dirty="0" smtClean="0">
                <a:solidFill>
                  <a:schemeClr val="accent1"/>
                </a:solidFill>
              </a:rPr>
              <a:t>#From certain column, find values that are not common from two different tables (2)</a:t>
            </a:r>
          </a:p>
        </p:txBody>
      </p:sp>
      <p:sp>
        <p:nvSpPr>
          <p:cNvPr id="14" name="TextBox 13"/>
          <p:cNvSpPr txBox="1"/>
          <p:nvPr/>
        </p:nvSpPr>
        <p:spPr>
          <a:xfrm>
            <a:off x="2314106" y="4065786"/>
            <a:ext cx="2704395" cy="369332"/>
          </a:xfrm>
          <a:prstGeom prst="rect">
            <a:avLst/>
          </a:prstGeom>
          <a:noFill/>
        </p:spPr>
        <p:txBody>
          <a:bodyPr wrap="none" rtlCol="0">
            <a:spAutoFit/>
          </a:bodyPr>
          <a:lstStyle/>
          <a:p>
            <a:r>
              <a:rPr lang="en-US" altLang="ko-KR" b="1" dirty="0" smtClean="0">
                <a:solidFill>
                  <a:schemeClr val="bg1"/>
                </a:solidFill>
              </a:rPr>
              <a:t>Table 2012_23113_ver2</a:t>
            </a:r>
            <a:endParaRPr lang="ko-KR" altLang="en-US" b="1" dirty="0">
              <a:solidFill>
                <a:schemeClr val="bg1"/>
              </a:solidFill>
            </a:endParaRPr>
          </a:p>
        </p:txBody>
      </p:sp>
      <p:sp>
        <p:nvSpPr>
          <p:cNvPr id="15" name="TextBox 14"/>
          <p:cNvSpPr txBox="1"/>
          <p:nvPr/>
        </p:nvSpPr>
        <p:spPr>
          <a:xfrm>
            <a:off x="7076138" y="4065786"/>
            <a:ext cx="2134623" cy="369332"/>
          </a:xfrm>
          <a:prstGeom prst="rect">
            <a:avLst/>
          </a:prstGeom>
          <a:noFill/>
        </p:spPr>
        <p:txBody>
          <a:bodyPr wrap="none" rtlCol="0">
            <a:spAutoFit/>
          </a:bodyPr>
          <a:lstStyle/>
          <a:p>
            <a:r>
              <a:rPr lang="en-US" altLang="ko-KR" b="1" dirty="0" smtClean="0">
                <a:solidFill>
                  <a:schemeClr val="bg1"/>
                </a:solidFill>
              </a:rPr>
              <a:t>Table 2012_23113</a:t>
            </a:r>
            <a:endParaRPr lang="ko-KR" altLang="en-US" b="1" dirty="0">
              <a:solidFill>
                <a:schemeClr val="bg1"/>
              </a:solidFill>
            </a:endParaRPr>
          </a:p>
        </p:txBody>
      </p:sp>
      <p:pic>
        <p:nvPicPr>
          <p:cNvPr id="2" name="그림 1"/>
          <p:cNvPicPr>
            <a:picLocks noChangeAspect="1"/>
          </p:cNvPicPr>
          <p:nvPr/>
        </p:nvPicPr>
        <p:blipFill>
          <a:blip r:embed="rId4"/>
          <a:stretch>
            <a:fillRect/>
          </a:stretch>
        </p:blipFill>
        <p:spPr>
          <a:xfrm>
            <a:off x="1592645" y="4805362"/>
            <a:ext cx="8820150" cy="1362075"/>
          </a:xfrm>
          <a:prstGeom prst="rect">
            <a:avLst/>
          </a:prstGeom>
        </p:spPr>
      </p:pic>
    </p:spTree>
    <p:extLst>
      <p:ext uri="{BB962C8B-B14F-4D97-AF65-F5344CB8AC3E}">
        <p14:creationId xmlns:p14="http://schemas.microsoft.com/office/powerpoint/2010/main" val="141871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a:solidFill>
                    <a:schemeClr val="bg1"/>
                  </a:solidFill>
                </a:rPr>
                <a:t>Data manipulation</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9649884" y="255470"/>
            <a:ext cx="3714750" cy="523220"/>
          </a:xfrm>
          <a:prstGeom prst="rect">
            <a:avLst/>
          </a:prstGeom>
          <a:noFill/>
        </p:spPr>
        <p:txBody>
          <a:bodyPr wrap="square" rtlCol="0">
            <a:spAutoFit/>
          </a:bodyPr>
          <a:lstStyle/>
          <a:p>
            <a:r>
              <a:rPr lang="en-US" altLang="ko-KR" sz="2800" b="1" dirty="0" smtClean="0">
                <a:solidFill>
                  <a:schemeClr val="bg1"/>
                </a:solidFill>
              </a:rPr>
              <a:t>Advanced use</a:t>
            </a:r>
            <a:endParaRPr lang="ko-KR" altLang="en-US" sz="2800" b="1" dirty="0">
              <a:solidFill>
                <a:schemeClr val="bg1"/>
              </a:solidFill>
            </a:endParaRPr>
          </a:p>
        </p:txBody>
      </p:sp>
      <p:sp>
        <p:nvSpPr>
          <p:cNvPr id="2" name="TextBox 1"/>
          <p:cNvSpPr txBox="1"/>
          <p:nvPr/>
        </p:nvSpPr>
        <p:spPr>
          <a:xfrm>
            <a:off x="266272" y="1462630"/>
            <a:ext cx="7405169" cy="646331"/>
          </a:xfrm>
          <a:prstGeom prst="rect">
            <a:avLst/>
          </a:prstGeom>
          <a:noFill/>
        </p:spPr>
        <p:txBody>
          <a:bodyPr wrap="none" rtlCol="0">
            <a:spAutoFit/>
          </a:bodyPr>
          <a:lstStyle/>
          <a:p>
            <a:r>
              <a:rPr lang="en-US" altLang="ko-KR" b="1" dirty="0" smtClean="0">
                <a:solidFill>
                  <a:schemeClr val="bg1"/>
                </a:solidFill>
              </a:rPr>
              <a:t>Real example : Find common genes that are in </a:t>
            </a:r>
            <a:r>
              <a:rPr lang="en-US" altLang="ko-KR" b="1" dirty="0" err="1" smtClean="0">
                <a:solidFill>
                  <a:schemeClr val="bg1"/>
                </a:solidFill>
              </a:rPr>
              <a:t>E.coli</a:t>
            </a:r>
            <a:r>
              <a:rPr lang="en-US" altLang="ko-KR" b="1" dirty="0" smtClean="0">
                <a:solidFill>
                  <a:schemeClr val="bg1"/>
                </a:solidFill>
              </a:rPr>
              <a:t> and Bacillus</a:t>
            </a:r>
          </a:p>
          <a:p>
            <a:endParaRPr lang="ko-KR" altLang="en-US" b="1" dirty="0">
              <a:solidFill>
                <a:schemeClr val="bg1"/>
              </a:solidFill>
            </a:endParaRPr>
          </a:p>
        </p:txBody>
      </p:sp>
      <p:pic>
        <p:nvPicPr>
          <p:cNvPr id="3" name="그림 2"/>
          <p:cNvPicPr>
            <a:picLocks noChangeAspect="1"/>
          </p:cNvPicPr>
          <p:nvPr/>
        </p:nvPicPr>
        <p:blipFill>
          <a:blip r:embed="rId2"/>
          <a:stretch>
            <a:fillRect/>
          </a:stretch>
        </p:blipFill>
        <p:spPr>
          <a:xfrm>
            <a:off x="350649" y="1885123"/>
            <a:ext cx="8829675" cy="447675"/>
          </a:xfrm>
          <a:prstGeom prst="rect">
            <a:avLst/>
          </a:prstGeom>
        </p:spPr>
      </p:pic>
      <p:pic>
        <p:nvPicPr>
          <p:cNvPr id="11" name="그림 10"/>
          <p:cNvPicPr>
            <a:picLocks noChangeAspect="1"/>
          </p:cNvPicPr>
          <p:nvPr/>
        </p:nvPicPr>
        <p:blipFill>
          <a:blip r:embed="rId3"/>
          <a:stretch>
            <a:fillRect/>
          </a:stretch>
        </p:blipFill>
        <p:spPr>
          <a:xfrm>
            <a:off x="350649" y="2531454"/>
            <a:ext cx="3095625" cy="4038600"/>
          </a:xfrm>
          <a:prstGeom prst="rect">
            <a:avLst/>
          </a:prstGeom>
        </p:spPr>
      </p:pic>
      <p:pic>
        <p:nvPicPr>
          <p:cNvPr id="12" name="그림 11"/>
          <p:cNvPicPr>
            <a:picLocks noChangeAspect="1"/>
          </p:cNvPicPr>
          <p:nvPr/>
        </p:nvPicPr>
        <p:blipFill>
          <a:blip r:embed="rId4"/>
          <a:stretch>
            <a:fillRect/>
          </a:stretch>
        </p:blipFill>
        <p:spPr>
          <a:xfrm>
            <a:off x="4124325" y="2688080"/>
            <a:ext cx="8648700" cy="323850"/>
          </a:xfrm>
          <a:prstGeom prst="rect">
            <a:avLst/>
          </a:prstGeom>
        </p:spPr>
      </p:pic>
      <p:pic>
        <p:nvPicPr>
          <p:cNvPr id="13" name="그림 12"/>
          <p:cNvPicPr>
            <a:picLocks noChangeAspect="1"/>
          </p:cNvPicPr>
          <p:nvPr/>
        </p:nvPicPr>
        <p:blipFill>
          <a:blip r:embed="rId5"/>
          <a:stretch>
            <a:fillRect/>
          </a:stretch>
        </p:blipFill>
        <p:spPr>
          <a:xfrm>
            <a:off x="4124325" y="3126113"/>
            <a:ext cx="11842428" cy="5644105"/>
          </a:xfrm>
          <a:prstGeom prst="rect">
            <a:avLst/>
          </a:prstGeom>
        </p:spPr>
      </p:pic>
    </p:spTree>
    <p:extLst>
      <p:ext uri="{BB962C8B-B14F-4D97-AF65-F5344CB8AC3E}">
        <p14:creationId xmlns:p14="http://schemas.microsoft.com/office/powerpoint/2010/main" val="1356761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직사각형 9"/>
          <p:cNvSpPr/>
          <p:nvPr/>
        </p:nvSpPr>
        <p:spPr>
          <a:xfrm>
            <a:off x="0" y="2907784"/>
            <a:ext cx="12192000" cy="830997"/>
          </a:xfrm>
          <a:prstGeom prst="rect">
            <a:avLst/>
          </a:prstGeom>
        </p:spPr>
        <p:txBody>
          <a:bodyPr wrap="square">
            <a:spAutoFit/>
          </a:bodyPr>
          <a:lstStyle/>
          <a:p>
            <a:pPr algn="ctr"/>
            <a:r>
              <a:rPr lang="en-US" altLang="ko-KR" sz="4800" b="1" dirty="0" smtClean="0">
                <a:solidFill>
                  <a:schemeClr val="bg1"/>
                </a:solidFill>
              </a:rPr>
              <a:t>HOMEWORK</a:t>
            </a:r>
            <a:endParaRPr lang="ko-KR" altLang="en-US" sz="4800" b="1" dirty="0">
              <a:solidFill>
                <a:schemeClr val="bg1"/>
              </a:solidFill>
            </a:endParaRPr>
          </a:p>
        </p:txBody>
      </p:sp>
    </p:spTree>
    <p:extLst>
      <p:ext uri="{BB962C8B-B14F-4D97-AF65-F5344CB8AC3E}">
        <p14:creationId xmlns:p14="http://schemas.microsoft.com/office/powerpoint/2010/main" val="749857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 name="Group 14"/>
          <p:cNvGrpSpPr/>
          <p:nvPr/>
        </p:nvGrpSpPr>
        <p:grpSpPr>
          <a:xfrm>
            <a:off x="0" y="160085"/>
            <a:ext cx="12192000" cy="707886"/>
            <a:chOff x="0" y="160085"/>
            <a:chExt cx="12192000" cy="707886"/>
          </a:xfrm>
        </p:grpSpPr>
        <p:cxnSp>
          <p:nvCxnSpPr>
            <p:cNvPr id="3" name="직선 연결선 2"/>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HW</a:t>
              </a:r>
              <a:endParaRPr lang="ko-KR" altLang="en-US" sz="2400" b="1" dirty="0">
                <a:solidFill>
                  <a:schemeClr val="bg1"/>
                </a:solidFill>
              </a:endParaRPr>
            </a:p>
          </p:txBody>
        </p:sp>
        <p:sp>
          <p:nvSpPr>
            <p:cNvPr id="5"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313888" y="1776955"/>
            <a:ext cx="10510698" cy="2862322"/>
          </a:xfrm>
          <a:prstGeom prst="rect">
            <a:avLst/>
          </a:prstGeom>
          <a:noFill/>
        </p:spPr>
        <p:txBody>
          <a:bodyPr wrap="none" rtlCol="0">
            <a:spAutoFit/>
          </a:bodyPr>
          <a:lstStyle/>
          <a:p>
            <a:r>
              <a:rPr lang="en-US" altLang="ko-KR" b="1" dirty="0" smtClean="0">
                <a:solidFill>
                  <a:schemeClr val="bg1"/>
                </a:solidFill>
              </a:rPr>
              <a:t>1. Make each table ( </a:t>
            </a:r>
            <a:r>
              <a:rPr lang="en-US" altLang="ko-KR" b="1" dirty="0" err="1" smtClean="0">
                <a:solidFill>
                  <a:schemeClr val="bg1"/>
                </a:solidFill>
              </a:rPr>
              <a:t>StudentID_bacillus</a:t>
            </a:r>
            <a:r>
              <a:rPr lang="en-US" altLang="ko-KR" b="1" dirty="0" smtClean="0">
                <a:solidFill>
                  <a:schemeClr val="bg1"/>
                </a:solidFill>
              </a:rPr>
              <a:t> , </a:t>
            </a:r>
            <a:r>
              <a:rPr lang="en-US" altLang="ko-KR" b="1" dirty="0" err="1" smtClean="0">
                <a:solidFill>
                  <a:schemeClr val="bg1"/>
                </a:solidFill>
              </a:rPr>
              <a:t>StudentID_ecoli</a:t>
            </a:r>
            <a:r>
              <a:rPr lang="en-US" altLang="ko-KR" b="1" dirty="0" smtClean="0">
                <a:solidFill>
                  <a:schemeClr val="bg1"/>
                </a:solidFill>
              </a:rPr>
              <a:t> ) that contains info. of each </a:t>
            </a:r>
            <a:r>
              <a:rPr lang="en-US" altLang="ko-KR" b="1" dirty="0" err="1" smtClean="0">
                <a:solidFill>
                  <a:schemeClr val="bg1"/>
                </a:solidFill>
              </a:rPr>
              <a:t>ptt</a:t>
            </a:r>
            <a:r>
              <a:rPr lang="en-US" altLang="ko-KR" b="1" dirty="0" smtClean="0">
                <a:solidFill>
                  <a:schemeClr val="bg1"/>
                </a:solidFill>
              </a:rPr>
              <a:t> file.</a:t>
            </a:r>
          </a:p>
          <a:p>
            <a:endParaRPr lang="en-US" altLang="ko-KR" b="1" dirty="0" smtClean="0">
              <a:solidFill>
                <a:schemeClr val="bg1"/>
              </a:solidFill>
            </a:endParaRPr>
          </a:p>
          <a:p>
            <a:endParaRPr lang="en-US" altLang="ko-KR" b="1" dirty="0" smtClean="0">
              <a:solidFill>
                <a:schemeClr val="bg1"/>
              </a:solidFill>
            </a:endParaRPr>
          </a:p>
          <a:p>
            <a:r>
              <a:rPr lang="en-US" altLang="ko-KR" b="1" dirty="0" smtClean="0">
                <a:solidFill>
                  <a:schemeClr val="bg1"/>
                </a:solidFill>
              </a:rPr>
              <a:t>2. For each table, add a new column that contains appropriate sequences.</a:t>
            </a:r>
          </a:p>
          <a:p>
            <a:endParaRPr lang="en-US" altLang="ko-KR" dirty="0" smtClean="0"/>
          </a:p>
          <a:p>
            <a:endParaRPr lang="en-US" altLang="ko-KR" dirty="0" smtClean="0"/>
          </a:p>
          <a:p>
            <a:endParaRPr lang="en-US" altLang="ko-KR" dirty="0"/>
          </a:p>
          <a:p>
            <a:endParaRPr lang="en-US" altLang="ko-KR" dirty="0" smtClean="0"/>
          </a:p>
          <a:p>
            <a:endParaRPr lang="en-US" altLang="ko-KR" dirty="0" smtClean="0"/>
          </a:p>
          <a:p>
            <a:r>
              <a:rPr lang="en-US" altLang="ko-KR" b="1" dirty="0">
                <a:solidFill>
                  <a:schemeClr val="bg1"/>
                </a:solidFill>
              </a:rPr>
              <a:t>3. Count every 2-mer of each protein sequence and save those count with new columns</a:t>
            </a:r>
            <a:endParaRPr lang="ko-KR" altLang="en-US" dirty="0"/>
          </a:p>
        </p:txBody>
      </p:sp>
      <p:sp>
        <p:nvSpPr>
          <p:cNvPr id="9" name="TextBox 8"/>
          <p:cNvSpPr txBox="1"/>
          <p:nvPr/>
        </p:nvSpPr>
        <p:spPr>
          <a:xfrm>
            <a:off x="3305515" y="4937078"/>
            <a:ext cx="4745723" cy="369332"/>
          </a:xfrm>
          <a:prstGeom prst="rect">
            <a:avLst/>
          </a:prstGeom>
          <a:noFill/>
        </p:spPr>
        <p:txBody>
          <a:bodyPr wrap="none" rtlCol="0">
            <a:spAutoFit/>
          </a:bodyPr>
          <a:lstStyle/>
          <a:p>
            <a:r>
              <a:rPr lang="en-US" altLang="ko-KR" b="1" dirty="0" smtClean="0">
                <a:solidFill>
                  <a:schemeClr val="accent4"/>
                </a:solidFill>
              </a:rPr>
              <a:t>As a result, the table would look like this</a:t>
            </a:r>
            <a:endParaRPr lang="ko-KR" altLang="en-US" b="1" dirty="0">
              <a:solidFill>
                <a:schemeClr val="accent4"/>
              </a:solidFill>
            </a:endParaRPr>
          </a:p>
        </p:txBody>
      </p:sp>
      <p:graphicFrame>
        <p:nvGraphicFramePr>
          <p:cNvPr id="11" name="표 10"/>
          <p:cNvGraphicFramePr>
            <a:graphicFrameLocks noGrp="1"/>
          </p:cNvGraphicFramePr>
          <p:nvPr>
            <p:extLst>
              <p:ext uri="{D42A27DB-BD31-4B8C-83A1-F6EECF244321}">
                <p14:modId xmlns:p14="http://schemas.microsoft.com/office/powerpoint/2010/main" val="127268102"/>
              </p:ext>
            </p:extLst>
          </p:nvPr>
        </p:nvGraphicFramePr>
        <p:xfrm>
          <a:off x="646934" y="5375198"/>
          <a:ext cx="10177652" cy="1190830"/>
        </p:xfrm>
        <a:graphic>
          <a:graphicData uri="http://schemas.openxmlformats.org/drawingml/2006/table">
            <a:tbl>
              <a:tblPr firstRow="1" bandRow="1">
                <a:tableStyleId>{073A0DAA-6AF3-43AB-8588-CEC1D06C72B9}</a:tableStyleId>
              </a:tblPr>
              <a:tblGrid>
                <a:gridCol w="696894"/>
                <a:gridCol w="479914"/>
                <a:gridCol w="570760"/>
                <a:gridCol w="594877"/>
                <a:gridCol w="707421"/>
                <a:gridCol w="828003"/>
                <a:gridCol w="498410"/>
                <a:gridCol w="723498"/>
                <a:gridCol w="811926"/>
                <a:gridCol w="1421983"/>
                <a:gridCol w="1421983"/>
                <a:gridCol w="1421983"/>
              </a:tblGrid>
              <a:tr h="474755">
                <a:tc>
                  <a:txBody>
                    <a:bodyPr/>
                    <a:lstStyle/>
                    <a:p>
                      <a:pPr algn="ctr" latinLnBrk="1"/>
                      <a:r>
                        <a:rPr lang="en-US" altLang="ko-KR" sz="1000" b="1" dirty="0" smtClean="0"/>
                        <a:t>Location</a:t>
                      </a:r>
                      <a:endParaRPr lang="ko-KR" altLang="en-US" sz="1000" b="1" dirty="0"/>
                    </a:p>
                  </a:txBody>
                  <a:tcPr anchor="ctr"/>
                </a:tc>
                <a:tc>
                  <a:txBody>
                    <a:bodyPr/>
                    <a:lstStyle/>
                    <a:p>
                      <a:pPr algn="ctr" latinLnBrk="1"/>
                      <a:r>
                        <a:rPr lang="en-US" altLang="ko-KR" sz="1000" b="1" dirty="0" smtClean="0"/>
                        <a:t>Strand</a:t>
                      </a:r>
                      <a:endParaRPr lang="ko-KR" altLang="en-US" sz="1000" b="1" dirty="0"/>
                    </a:p>
                  </a:txBody>
                  <a:tcPr anchor="ctr"/>
                </a:tc>
                <a:tc>
                  <a:txBody>
                    <a:bodyPr/>
                    <a:lstStyle/>
                    <a:p>
                      <a:pPr algn="ctr" latinLnBrk="1"/>
                      <a:r>
                        <a:rPr lang="en-US" altLang="ko-KR" sz="1000" b="1" dirty="0" smtClean="0"/>
                        <a:t>…</a:t>
                      </a:r>
                      <a:endParaRPr lang="ko-KR" altLang="en-US" sz="1000" b="1" dirty="0"/>
                    </a:p>
                  </a:txBody>
                  <a:tcPr anchor="ctr"/>
                </a:tc>
                <a:tc>
                  <a:txBody>
                    <a:bodyPr/>
                    <a:lstStyle/>
                    <a:p>
                      <a:pPr algn="ctr" latinLnBrk="1"/>
                      <a:r>
                        <a:rPr lang="en-US" altLang="ko-KR" sz="1000" b="1" dirty="0" smtClean="0"/>
                        <a:t>…</a:t>
                      </a:r>
                      <a:endParaRPr lang="ko-KR" altLang="en-US" sz="1000" b="1" dirty="0"/>
                    </a:p>
                  </a:txBody>
                  <a:tcPr anchor="ctr"/>
                </a:tc>
                <a:tc>
                  <a:txBody>
                    <a:bodyPr/>
                    <a:lstStyle/>
                    <a:p>
                      <a:pPr algn="ctr" latinLnBrk="1"/>
                      <a:r>
                        <a:rPr lang="en-US" altLang="ko-KR" sz="1000" b="1" dirty="0" smtClean="0"/>
                        <a:t>gene</a:t>
                      </a:r>
                      <a:endParaRPr lang="ko-KR" altLang="en-US" sz="1000" b="1" dirty="0"/>
                    </a:p>
                  </a:txBody>
                  <a:tcPr anchor="ctr"/>
                </a:tc>
                <a:tc>
                  <a:txBody>
                    <a:bodyPr/>
                    <a:lstStyle/>
                    <a:p>
                      <a:pPr algn="ctr" latinLnBrk="1"/>
                      <a:r>
                        <a:rPr lang="en-US" altLang="ko-KR" sz="1000" b="1" dirty="0" smtClean="0"/>
                        <a:t>Synonym</a:t>
                      </a:r>
                      <a:endParaRPr lang="ko-KR" altLang="en-US" sz="1000" b="1" dirty="0"/>
                    </a:p>
                  </a:txBody>
                  <a:tcPr anchor="ctr"/>
                </a:tc>
                <a:tc>
                  <a:txBody>
                    <a:bodyPr/>
                    <a:lstStyle/>
                    <a:p>
                      <a:pPr algn="ctr" latinLnBrk="1"/>
                      <a:r>
                        <a:rPr lang="en-US" altLang="ko-KR" sz="1000" b="1" dirty="0" smtClean="0"/>
                        <a:t>Code</a:t>
                      </a:r>
                      <a:endParaRPr lang="ko-KR" altLang="en-US" sz="1000" b="1" dirty="0"/>
                    </a:p>
                  </a:txBody>
                  <a:tcPr anchor="ctr"/>
                </a:tc>
                <a:tc>
                  <a:txBody>
                    <a:bodyPr/>
                    <a:lstStyle/>
                    <a:p>
                      <a:pPr algn="ctr" latinLnBrk="1"/>
                      <a:r>
                        <a:rPr lang="en-US" altLang="ko-KR" sz="1000" b="1" dirty="0" smtClean="0"/>
                        <a:t>Cog</a:t>
                      </a:r>
                      <a:endParaRPr lang="ko-KR" altLang="en-US" sz="1000" b="1" dirty="0"/>
                    </a:p>
                  </a:txBody>
                  <a:tcPr anchor="ctr"/>
                </a:tc>
                <a:tc>
                  <a:txBody>
                    <a:bodyPr/>
                    <a:lstStyle/>
                    <a:p>
                      <a:pPr algn="ctr" latinLnBrk="1"/>
                      <a:r>
                        <a:rPr lang="en-US" altLang="ko-KR" sz="1000" b="1" dirty="0" smtClean="0"/>
                        <a:t>Product</a:t>
                      </a:r>
                      <a:endParaRPr lang="ko-KR" altLang="en-US" sz="1000" b="1" dirty="0"/>
                    </a:p>
                  </a:txBody>
                  <a:tcPr anchor="ctr"/>
                </a:tc>
                <a:tc>
                  <a:txBody>
                    <a:bodyPr/>
                    <a:lstStyle/>
                    <a:p>
                      <a:pPr algn="ctr" latinLnBrk="1"/>
                      <a:r>
                        <a:rPr lang="en-US" altLang="ko-KR" sz="1000" b="1" dirty="0" smtClean="0"/>
                        <a:t>sequence</a:t>
                      </a:r>
                      <a:endParaRPr lang="ko-KR" altLang="en-US" sz="1000" b="1" dirty="0"/>
                    </a:p>
                  </a:txBody>
                  <a:tcPr anchor="ctr"/>
                </a:tc>
                <a:tc>
                  <a:txBody>
                    <a:bodyPr/>
                    <a:lstStyle/>
                    <a:p>
                      <a:pPr algn="ctr" latinLnBrk="1"/>
                      <a:r>
                        <a:rPr lang="en-US" altLang="ko-KR" sz="1000" b="1" dirty="0" smtClean="0"/>
                        <a:t>ME</a:t>
                      </a:r>
                      <a:endParaRPr lang="ko-KR" altLang="en-US" sz="1000" b="1" dirty="0"/>
                    </a:p>
                  </a:txBody>
                  <a:tcPr anchor="ctr"/>
                </a:tc>
                <a:tc>
                  <a:txBody>
                    <a:bodyPr/>
                    <a:lstStyle/>
                    <a:p>
                      <a:pPr algn="ctr" latinLnBrk="1"/>
                      <a:r>
                        <a:rPr lang="en-US" altLang="ko-KR" sz="1000" b="1" dirty="0" smtClean="0"/>
                        <a:t>EN</a:t>
                      </a:r>
                      <a:endParaRPr lang="ko-KR" altLang="en-US" sz="1000" b="1" dirty="0"/>
                    </a:p>
                  </a:txBody>
                  <a:tcPr anchor="ctr"/>
                </a:tc>
              </a:tr>
              <a:tr h="319835">
                <a:tc>
                  <a:txBody>
                    <a:bodyPr/>
                    <a:lstStyle/>
                    <a:p>
                      <a:pPr algn="ctr" latinLnBrk="1"/>
                      <a:r>
                        <a:rPr lang="en-US" altLang="ko-KR" sz="1000" b="1" smtClean="0"/>
                        <a:t>1..250</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algn="ctr" latinLnBrk="1"/>
                      <a:r>
                        <a:rPr lang="en-US" altLang="ko-KR" sz="1000" b="1" dirty="0" smtClean="0"/>
                        <a:t>ABC</a:t>
                      </a:r>
                      <a:endParaRPr lang="ko-KR" altLang="en-US" sz="1000" b="1" dirty="0"/>
                    </a:p>
                  </a:txBody>
                  <a:tcPr anchor="ctr"/>
                </a:tc>
                <a:tc>
                  <a:txBody>
                    <a:bodyPr/>
                    <a:lstStyle/>
                    <a:p>
                      <a:pPr algn="ctr" latinLnBrk="1"/>
                      <a:r>
                        <a:rPr lang="en-US" altLang="ko-KR" sz="1000" b="1" smtClean="0"/>
                        <a:t>B0001</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algn="ctr" latinLnBrk="1"/>
                      <a:r>
                        <a:rPr lang="en-US" altLang="ko-KR" sz="1000" b="1" smtClean="0"/>
                        <a:t>Blabla</a:t>
                      </a:r>
                      <a:endParaRPr lang="ko-KR" altLang="en-US" sz="1000" b="1" dirty="0"/>
                    </a:p>
                  </a:txBody>
                  <a:tcPr anchor="ctr"/>
                </a:tc>
                <a:tc>
                  <a:txBody>
                    <a:bodyPr/>
                    <a:lstStyle/>
                    <a:p>
                      <a:pPr algn="ctr" latinLnBrk="1"/>
                      <a:r>
                        <a:rPr lang="en-US" altLang="ko-KR" sz="1000" b="1" dirty="0" smtClean="0"/>
                        <a:t>MENISDL…</a:t>
                      </a:r>
                      <a:endParaRPr lang="ko-KR" altLang="en-US" sz="1000" b="1" dirty="0"/>
                    </a:p>
                  </a:txBody>
                  <a:tcPr anchor="ctr"/>
                </a:tc>
                <a:tc>
                  <a:txBody>
                    <a:bodyPr/>
                    <a:lstStyle/>
                    <a:p>
                      <a:pPr algn="ctr" latinLnBrk="1"/>
                      <a:r>
                        <a:rPr lang="en-US" altLang="ko-KR" sz="1000" b="1" dirty="0" smtClean="0"/>
                        <a:t>4</a:t>
                      </a:r>
                      <a:endParaRPr lang="ko-KR" altLang="en-US" sz="1000" b="1" dirty="0"/>
                    </a:p>
                  </a:txBody>
                  <a:tcPr anchor="ctr"/>
                </a:tc>
                <a:tc>
                  <a:txBody>
                    <a:bodyPr/>
                    <a:lstStyle/>
                    <a:p>
                      <a:pPr algn="ctr" latinLnBrk="1"/>
                      <a:r>
                        <a:rPr lang="en-US" altLang="ko-KR" sz="1000" b="1" dirty="0" smtClean="0"/>
                        <a:t>6</a:t>
                      </a:r>
                      <a:endParaRPr lang="ko-KR" altLang="en-US" sz="1000" b="1" dirty="0"/>
                    </a:p>
                  </a:txBody>
                  <a:tcPr anchor="ctr"/>
                </a:tc>
              </a:tr>
              <a:tr h="319835">
                <a:tc>
                  <a:txBody>
                    <a:bodyPr/>
                    <a:lstStyle/>
                    <a:p>
                      <a:pPr algn="ctr" latinLnBrk="1"/>
                      <a:r>
                        <a:rPr lang="en-US" altLang="ko-KR" sz="1000" b="1" smtClean="0"/>
                        <a:t>337..2799</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1" dirty="0" smtClean="0"/>
                        <a:t>…</a:t>
                      </a:r>
                      <a:endParaRPr lang="ko-KR" altLang="en-US" sz="1000" b="1" dirty="0" smtClean="0"/>
                    </a:p>
                  </a:txBody>
                  <a:tcPr anchor="ctr"/>
                </a:tc>
                <a:tc>
                  <a:txBody>
                    <a:bodyPr/>
                    <a:lstStyle/>
                    <a:p>
                      <a:pPr algn="ctr" latinLnBrk="1"/>
                      <a:r>
                        <a:rPr lang="en-US" altLang="ko-KR" sz="1000" b="1" dirty="0" smtClean="0"/>
                        <a:t>EFG</a:t>
                      </a:r>
                      <a:endParaRPr lang="ko-KR" altLang="en-US" sz="1000" b="1" dirty="0"/>
                    </a:p>
                  </a:txBody>
                  <a:tcPr anchor="ctr"/>
                </a:tc>
                <a:tc>
                  <a:txBody>
                    <a:bodyPr/>
                    <a:lstStyle/>
                    <a:p>
                      <a:pPr algn="ctr" latinLnBrk="1"/>
                      <a:r>
                        <a:rPr lang="en-US" altLang="ko-KR" sz="1000" b="1" smtClean="0"/>
                        <a:t>B0002</a:t>
                      </a:r>
                      <a:endParaRPr lang="ko-KR" altLang="en-US" sz="1000" b="1" dirty="0"/>
                    </a:p>
                  </a:txBody>
                  <a:tcPr anchor="ctr"/>
                </a:tc>
                <a:tc>
                  <a:txBody>
                    <a:bodyPr/>
                    <a:lstStyle/>
                    <a:p>
                      <a:pPr algn="ctr" latinLnBrk="1"/>
                      <a:r>
                        <a:rPr lang="en-US" altLang="ko-KR" sz="1000" b="1" smtClean="0"/>
                        <a:t>-</a:t>
                      </a:r>
                      <a:endParaRPr lang="ko-KR" altLang="en-US" sz="1000" b="1" dirty="0"/>
                    </a:p>
                  </a:txBody>
                  <a:tcPr anchor="ctr"/>
                </a:tc>
                <a:tc>
                  <a:txBody>
                    <a:bodyPr/>
                    <a:lstStyle/>
                    <a:p>
                      <a:pPr algn="ctr" latinLnBrk="1"/>
                      <a:r>
                        <a:rPr lang="en-US" altLang="ko-KR" sz="1000" b="1" smtClean="0"/>
                        <a:t>COG0527</a:t>
                      </a:r>
                      <a:endParaRPr lang="ko-KR" altLang="en-US" sz="1000" b="1" dirty="0"/>
                    </a:p>
                  </a:txBody>
                  <a:tcPr anchor="ctr"/>
                </a:tc>
                <a:tc>
                  <a:txBody>
                    <a:bodyPr/>
                    <a:lstStyle/>
                    <a:p>
                      <a:pPr algn="ctr" latinLnBrk="1"/>
                      <a:r>
                        <a:rPr lang="en-US" altLang="ko-KR" sz="1000" b="1" smtClean="0"/>
                        <a:t>blabla</a:t>
                      </a:r>
                      <a:endParaRPr lang="ko-KR" altLang="en-US" sz="1000" b="1" dirty="0"/>
                    </a:p>
                  </a:txBody>
                  <a:tcPr anchor="ctr"/>
                </a:tc>
                <a:tc>
                  <a:txBody>
                    <a:bodyPr/>
                    <a:lstStyle/>
                    <a:p>
                      <a:pPr algn="ctr" latinLnBrk="1"/>
                      <a:r>
                        <a:rPr lang="en-US" altLang="ko-KR" sz="1000" b="1" kern="1200" dirty="0" smtClean="0">
                          <a:solidFill>
                            <a:schemeClr val="dk1"/>
                          </a:solidFill>
                          <a:latin typeface="+mn-lt"/>
                          <a:ea typeface="+mn-ea"/>
                          <a:cs typeface="+mn-cs"/>
                        </a:rPr>
                        <a:t>RFTIQKDYLVR</a:t>
                      </a:r>
                      <a:endParaRPr lang="ko-KR" altLang="en-US" sz="1000" b="1" dirty="0"/>
                    </a:p>
                  </a:txBody>
                  <a:tcPr anchor="ctr"/>
                </a:tc>
                <a:tc>
                  <a:txBody>
                    <a:bodyPr/>
                    <a:lstStyle/>
                    <a:p>
                      <a:pPr algn="ctr" latinLnBrk="1"/>
                      <a:r>
                        <a:rPr lang="en-US" altLang="ko-KR" sz="1000" b="1" dirty="0" smtClean="0"/>
                        <a:t>24</a:t>
                      </a:r>
                      <a:endParaRPr lang="ko-KR" altLang="en-US" sz="1000" b="1" dirty="0"/>
                    </a:p>
                  </a:txBody>
                  <a:tcPr anchor="ctr"/>
                </a:tc>
                <a:tc>
                  <a:txBody>
                    <a:bodyPr/>
                    <a:lstStyle/>
                    <a:p>
                      <a:pPr algn="ctr" latinLnBrk="1"/>
                      <a:r>
                        <a:rPr lang="en-US" altLang="ko-KR" sz="1000" b="1" dirty="0" smtClean="0"/>
                        <a:t>0</a:t>
                      </a:r>
                      <a:endParaRPr lang="ko-KR" altLang="en-US" sz="1000" b="1" dirty="0"/>
                    </a:p>
                  </a:txBody>
                  <a:tcPr anchor="ctr"/>
                </a:tc>
              </a:tr>
            </a:tbl>
          </a:graphicData>
        </a:graphic>
      </p:graphicFrame>
      <p:pic>
        <p:nvPicPr>
          <p:cNvPr id="12" name="그림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233" y="3156565"/>
            <a:ext cx="6934286" cy="546651"/>
          </a:xfrm>
          <a:prstGeom prst="rect">
            <a:avLst/>
          </a:prstGeom>
        </p:spPr>
      </p:pic>
      <p:sp>
        <p:nvSpPr>
          <p:cNvPr id="13" name="Rectangle 9"/>
          <p:cNvSpPr/>
          <p:nvPr/>
        </p:nvSpPr>
        <p:spPr>
          <a:xfrm>
            <a:off x="7983505" y="5306410"/>
            <a:ext cx="3941794" cy="1339334"/>
          </a:xfrm>
          <a:prstGeom prst="rect">
            <a:avLst/>
          </a:prstGeom>
          <a:noFill/>
          <a:ln w="349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TextBox 13"/>
          <p:cNvSpPr txBox="1"/>
          <p:nvPr/>
        </p:nvSpPr>
        <p:spPr>
          <a:xfrm>
            <a:off x="8940886" y="6276412"/>
            <a:ext cx="2408480" cy="369332"/>
          </a:xfrm>
          <a:prstGeom prst="rect">
            <a:avLst/>
          </a:prstGeom>
          <a:noFill/>
        </p:spPr>
        <p:txBody>
          <a:bodyPr wrap="none" rtlCol="0">
            <a:spAutoFit/>
          </a:bodyPr>
          <a:lstStyle/>
          <a:p>
            <a:r>
              <a:rPr lang="en-US" altLang="ko-KR" b="1" dirty="0" smtClean="0">
                <a:solidFill>
                  <a:srgbClr val="FF0000"/>
                </a:solidFill>
              </a:rPr>
              <a:t>+400 more columns</a:t>
            </a:r>
            <a:endParaRPr lang="ko-KR" altLang="en-US" b="1" dirty="0">
              <a:solidFill>
                <a:srgbClr val="FF0000"/>
              </a:solidFill>
            </a:endParaRPr>
          </a:p>
        </p:txBody>
      </p:sp>
      <p:sp>
        <p:nvSpPr>
          <p:cNvPr id="15" name="TextBox 14"/>
          <p:cNvSpPr txBox="1"/>
          <p:nvPr/>
        </p:nvSpPr>
        <p:spPr>
          <a:xfrm>
            <a:off x="11027616" y="5673793"/>
            <a:ext cx="643500" cy="523220"/>
          </a:xfrm>
          <a:prstGeom prst="rect">
            <a:avLst/>
          </a:prstGeom>
          <a:noFill/>
        </p:spPr>
        <p:txBody>
          <a:bodyPr wrap="none" rtlCol="0">
            <a:spAutoFit/>
          </a:bodyPr>
          <a:lstStyle/>
          <a:p>
            <a:r>
              <a:rPr lang="en-US" sz="2800" b="1" dirty="0" smtClean="0">
                <a:solidFill>
                  <a:schemeClr val="bg1"/>
                </a:solidFill>
              </a:rPr>
              <a:t>….</a:t>
            </a:r>
            <a:endParaRPr lang="en-US" sz="2800" b="1" dirty="0">
              <a:solidFill>
                <a:schemeClr val="bg1"/>
              </a:solidFill>
            </a:endParaRPr>
          </a:p>
        </p:txBody>
      </p:sp>
    </p:spTree>
    <p:extLst>
      <p:ext uri="{BB962C8B-B14F-4D97-AF65-F5344CB8AC3E}">
        <p14:creationId xmlns:p14="http://schemas.microsoft.com/office/powerpoint/2010/main" val="3075747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5" name="Group 14"/>
          <p:cNvGrpSpPr/>
          <p:nvPr/>
        </p:nvGrpSpPr>
        <p:grpSpPr>
          <a:xfrm>
            <a:off x="0" y="160085"/>
            <a:ext cx="12192000" cy="707886"/>
            <a:chOff x="0" y="160085"/>
            <a:chExt cx="12192000" cy="707886"/>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HW Tips</a:t>
              </a:r>
              <a:endParaRPr lang="ko-KR" altLang="en-US" sz="2400" b="1" dirty="0">
                <a:solidFill>
                  <a:schemeClr val="bg1"/>
                </a:solidFill>
              </a:endParaRPr>
            </a:p>
          </p:txBody>
        </p: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그림 1"/>
          <p:cNvPicPr>
            <a:picLocks noChangeAspect="1"/>
          </p:cNvPicPr>
          <p:nvPr/>
        </p:nvPicPr>
        <p:blipFill>
          <a:blip r:embed="rId2"/>
          <a:stretch>
            <a:fillRect/>
          </a:stretch>
        </p:blipFill>
        <p:spPr>
          <a:xfrm>
            <a:off x="379224" y="1534296"/>
            <a:ext cx="11610975" cy="2095500"/>
          </a:xfrm>
          <a:prstGeom prst="rect">
            <a:avLst/>
          </a:prstGeom>
        </p:spPr>
      </p:pic>
      <p:pic>
        <p:nvPicPr>
          <p:cNvPr id="3" name="그림 2"/>
          <p:cNvPicPr>
            <a:picLocks noChangeAspect="1"/>
          </p:cNvPicPr>
          <p:nvPr/>
        </p:nvPicPr>
        <p:blipFill>
          <a:blip r:embed="rId3"/>
          <a:stretch>
            <a:fillRect/>
          </a:stretch>
        </p:blipFill>
        <p:spPr>
          <a:xfrm>
            <a:off x="350649" y="4159952"/>
            <a:ext cx="11639550" cy="4219575"/>
          </a:xfrm>
          <a:prstGeom prst="rect">
            <a:avLst/>
          </a:prstGeom>
        </p:spPr>
      </p:pic>
      <p:sp>
        <p:nvSpPr>
          <p:cNvPr id="4" name="TextBox 3"/>
          <p:cNvSpPr txBox="1"/>
          <p:nvPr/>
        </p:nvSpPr>
        <p:spPr>
          <a:xfrm>
            <a:off x="350649" y="3783457"/>
            <a:ext cx="941283" cy="369332"/>
          </a:xfrm>
          <a:prstGeom prst="rect">
            <a:avLst/>
          </a:prstGeom>
          <a:noFill/>
        </p:spPr>
        <p:txBody>
          <a:bodyPr wrap="none" rtlCol="0">
            <a:spAutoFit/>
          </a:bodyPr>
          <a:lstStyle/>
          <a:p>
            <a:r>
              <a:rPr lang="en-US" altLang="ko-KR" dirty="0" smtClean="0">
                <a:solidFill>
                  <a:schemeClr val="bg1"/>
                </a:solidFill>
              </a:rPr>
              <a:t>.</a:t>
            </a:r>
            <a:r>
              <a:rPr lang="en-US" altLang="ko-KR" dirty="0" err="1" smtClean="0">
                <a:solidFill>
                  <a:schemeClr val="bg1"/>
                </a:solidFill>
              </a:rPr>
              <a:t>faa</a:t>
            </a:r>
            <a:r>
              <a:rPr lang="en-US" altLang="ko-KR" dirty="0" smtClean="0">
                <a:solidFill>
                  <a:schemeClr val="bg1"/>
                </a:solidFill>
              </a:rPr>
              <a:t> file</a:t>
            </a:r>
            <a:endParaRPr lang="ko-KR" altLang="en-US" dirty="0">
              <a:solidFill>
                <a:schemeClr val="bg1"/>
              </a:solidFill>
            </a:endParaRPr>
          </a:p>
        </p:txBody>
      </p:sp>
      <p:sp>
        <p:nvSpPr>
          <p:cNvPr id="10" name="직사각형 9"/>
          <p:cNvSpPr/>
          <p:nvPr/>
        </p:nvSpPr>
        <p:spPr>
          <a:xfrm>
            <a:off x="3314700" y="187642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3337559" y="2149973"/>
            <a:ext cx="2295525" cy="2286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876301" y="4234425"/>
            <a:ext cx="914399" cy="16791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491766" y="4409586"/>
            <a:ext cx="6804384" cy="1067289"/>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7296150" y="4758564"/>
            <a:ext cx="2788520" cy="369332"/>
          </a:xfrm>
          <a:prstGeom prst="rect">
            <a:avLst/>
          </a:prstGeom>
          <a:noFill/>
        </p:spPr>
        <p:txBody>
          <a:bodyPr wrap="none" rtlCol="0">
            <a:spAutoFit/>
          </a:bodyPr>
          <a:lstStyle/>
          <a:p>
            <a:r>
              <a:rPr lang="en-US" altLang="ko-KR" b="1" dirty="0" smtClean="0">
                <a:solidFill>
                  <a:srgbClr val="C00000"/>
                </a:solidFill>
              </a:rPr>
              <a:t>ADD These information</a:t>
            </a:r>
            <a:endParaRPr lang="ko-KR" altLang="en-US" b="1" dirty="0">
              <a:solidFill>
                <a:srgbClr val="C00000"/>
              </a:solidFill>
            </a:endParaRPr>
          </a:p>
        </p:txBody>
      </p:sp>
      <p:sp>
        <p:nvSpPr>
          <p:cNvPr id="15" name="TextBox 14"/>
          <p:cNvSpPr txBox="1"/>
          <p:nvPr/>
        </p:nvSpPr>
        <p:spPr>
          <a:xfrm>
            <a:off x="266272" y="1176317"/>
            <a:ext cx="925253" cy="369332"/>
          </a:xfrm>
          <a:prstGeom prst="rect">
            <a:avLst/>
          </a:prstGeom>
          <a:noFill/>
        </p:spPr>
        <p:txBody>
          <a:bodyPr wrap="none" rtlCol="0">
            <a:spAutoFit/>
          </a:bodyPr>
          <a:lstStyle/>
          <a:p>
            <a:r>
              <a:rPr lang="en-US" altLang="ko-KR" dirty="0" smtClean="0">
                <a:solidFill>
                  <a:schemeClr val="bg1"/>
                </a:solidFill>
              </a:rPr>
              <a:t>.</a:t>
            </a:r>
            <a:r>
              <a:rPr lang="en-US" altLang="ko-KR" dirty="0" err="1" smtClean="0">
                <a:solidFill>
                  <a:schemeClr val="bg1"/>
                </a:solidFill>
              </a:rPr>
              <a:t>ptt</a:t>
            </a:r>
            <a:r>
              <a:rPr lang="en-US" altLang="ko-KR" dirty="0" smtClean="0">
                <a:solidFill>
                  <a:schemeClr val="bg1"/>
                </a:solidFill>
              </a:rPr>
              <a:t> file</a:t>
            </a:r>
            <a:endParaRPr lang="ko-KR" altLang="en-US" dirty="0">
              <a:solidFill>
                <a:schemeClr val="bg1"/>
              </a:solidFill>
            </a:endParaRPr>
          </a:p>
        </p:txBody>
      </p:sp>
      <p:sp>
        <p:nvSpPr>
          <p:cNvPr id="16" name="TextBox 15"/>
          <p:cNvSpPr txBox="1"/>
          <p:nvPr/>
        </p:nvSpPr>
        <p:spPr>
          <a:xfrm>
            <a:off x="6643943" y="6290772"/>
            <a:ext cx="5548057" cy="461665"/>
          </a:xfrm>
          <a:prstGeom prst="rect">
            <a:avLst/>
          </a:prstGeom>
          <a:solidFill>
            <a:schemeClr val="tx1">
              <a:lumMod val="75000"/>
              <a:lumOff val="25000"/>
            </a:schemeClr>
          </a:solidFill>
        </p:spPr>
        <p:txBody>
          <a:bodyPr wrap="none" rtlCol="0">
            <a:spAutoFit/>
          </a:bodyPr>
          <a:lstStyle/>
          <a:p>
            <a:r>
              <a:rPr lang="en-US" altLang="ko-KR" sz="2400" b="1" dirty="0" smtClean="0">
                <a:solidFill>
                  <a:srgbClr val="C00000"/>
                </a:solidFill>
              </a:rPr>
              <a:t>You will need to use Alter &amp; Update</a:t>
            </a:r>
            <a:endParaRPr lang="ko-KR" altLang="en-US" sz="2400" b="1" dirty="0">
              <a:solidFill>
                <a:srgbClr val="C00000"/>
              </a:solidFill>
            </a:endParaRPr>
          </a:p>
        </p:txBody>
      </p:sp>
      <p:sp>
        <p:nvSpPr>
          <p:cNvPr id="17" name="TextBox 16"/>
          <p:cNvSpPr txBox="1"/>
          <p:nvPr/>
        </p:nvSpPr>
        <p:spPr>
          <a:xfrm flipH="1">
            <a:off x="1442719" y="3853181"/>
            <a:ext cx="576581" cy="369332"/>
          </a:xfrm>
          <a:prstGeom prst="rect">
            <a:avLst/>
          </a:prstGeom>
          <a:noFill/>
        </p:spPr>
        <p:txBody>
          <a:bodyPr wrap="square" rtlCol="0">
            <a:spAutoFit/>
          </a:bodyPr>
          <a:lstStyle/>
          <a:p>
            <a:r>
              <a:rPr lang="en-US" b="1" dirty="0" smtClean="0">
                <a:solidFill>
                  <a:srgbClr val="800000"/>
                </a:solidFill>
              </a:rPr>
              <a:t>PID</a:t>
            </a:r>
            <a:endParaRPr lang="en-US" b="1" dirty="0">
              <a:solidFill>
                <a:srgbClr val="800000"/>
              </a:solidFill>
            </a:endParaRPr>
          </a:p>
        </p:txBody>
      </p:sp>
    </p:spTree>
    <p:extLst>
      <p:ext uri="{BB962C8B-B14F-4D97-AF65-F5344CB8AC3E}">
        <p14:creationId xmlns:p14="http://schemas.microsoft.com/office/powerpoint/2010/main" val="3650798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 name="Group 14"/>
          <p:cNvGrpSpPr/>
          <p:nvPr/>
        </p:nvGrpSpPr>
        <p:grpSpPr>
          <a:xfrm>
            <a:off x="0" y="160085"/>
            <a:ext cx="12192000" cy="707886"/>
            <a:chOff x="0" y="160085"/>
            <a:chExt cx="12192000" cy="707886"/>
          </a:xfrm>
        </p:grpSpPr>
        <p:cxnSp>
          <p:nvCxnSpPr>
            <p:cNvPr id="3" name="직선 연결선 2"/>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HW Submission </a:t>
              </a:r>
              <a:r>
                <a:rPr lang="en-US" altLang="ko-KR" sz="2400" b="1" dirty="0" smtClean="0">
                  <a:solidFill>
                    <a:schemeClr val="bg1"/>
                  </a:solidFill>
                </a:rPr>
                <a:t>( Important notes )</a:t>
              </a:r>
              <a:endParaRPr lang="ko-KR" altLang="en-US" sz="1400" b="1" dirty="0">
                <a:solidFill>
                  <a:schemeClr val="bg1"/>
                </a:solidFill>
              </a:endParaRPr>
            </a:p>
          </p:txBody>
        </p:sp>
        <p:sp>
          <p:nvSpPr>
            <p:cNvPr id="5"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350649" y="1648896"/>
            <a:ext cx="13665559" cy="4678204"/>
          </a:xfrm>
          <a:prstGeom prst="rect">
            <a:avLst/>
          </a:prstGeom>
          <a:noFill/>
        </p:spPr>
        <p:txBody>
          <a:bodyPr wrap="square" rtlCol="0">
            <a:spAutoFit/>
          </a:bodyPr>
          <a:lstStyle/>
          <a:p>
            <a:pPr marL="342900" indent="-342900">
              <a:buAutoNum type="arabicPeriod"/>
            </a:pPr>
            <a:r>
              <a:rPr lang="en-US" altLang="ko-KR" b="1" dirty="0" smtClean="0">
                <a:solidFill>
                  <a:schemeClr val="bg1"/>
                </a:solidFill>
              </a:rPr>
              <a:t>Please submit a report(</a:t>
            </a:r>
            <a:r>
              <a:rPr lang="en-US" altLang="ko-KR" b="1" dirty="0" smtClean="0">
                <a:solidFill>
                  <a:schemeClr val="accent4"/>
                </a:solidFill>
              </a:rPr>
              <a:t>.doc </a:t>
            </a:r>
            <a:r>
              <a:rPr lang="en-US" altLang="ko-KR" b="1" dirty="0" smtClean="0">
                <a:solidFill>
                  <a:schemeClr val="bg1"/>
                </a:solidFill>
              </a:rPr>
              <a:t>or </a:t>
            </a:r>
            <a:r>
              <a:rPr lang="en-US" altLang="ko-KR" b="1" dirty="0" smtClean="0">
                <a:solidFill>
                  <a:schemeClr val="accent4"/>
                </a:solidFill>
              </a:rPr>
              <a:t>.pdf</a:t>
            </a:r>
            <a:r>
              <a:rPr lang="en-US" altLang="ko-KR" b="1" dirty="0" smtClean="0">
                <a:solidFill>
                  <a:schemeClr val="bg1"/>
                </a:solidFill>
              </a:rPr>
              <a:t>)</a:t>
            </a:r>
          </a:p>
          <a:p>
            <a:pPr marL="342900" indent="-342900">
              <a:buAutoNum type="arabicPeriod"/>
            </a:pPr>
            <a:endParaRPr lang="en-US" altLang="ko-KR" sz="800" dirty="0" smtClean="0">
              <a:solidFill>
                <a:schemeClr val="bg1"/>
              </a:solidFill>
            </a:endParaRPr>
          </a:p>
          <a:p>
            <a:pPr marL="742950" lvl="1" indent="-285750">
              <a:buFont typeface="Arial" panose="020B0604020202020204" pitchFamily="34" charset="0"/>
              <a:buChar char="•"/>
            </a:pPr>
            <a:r>
              <a:rPr lang="en-US" altLang="ko-KR" sz="1600" dirty="0" smtClean="0">
                <a:solidFill>
                  <a:schemeClr val="bg1"/>
                </a:solidFill>
              </a:rPr>
              <a:t>Report must include screenshots or </a:t>
            </a:r>
            <a:r>
              <a:rPr lang="en-US" altLang="ko-KR" sz="1600" dirty="0" err="1" smtClean="0">
                <a:solidFill>
                  <a:schemeClr val="bg1"/>
                </a:solidFill>
              </a:rPr>
              <a:t>copy&amp;pasted</a:t>
            </a:r>
            <a:r>
              <a:rPr lang="en-US" altLang="ko-KR" sz="1600" dirty="0" smtClean="0">
                <a:solidFill>
                  <a:schemeClr val="bg1"/>
                </a:solidFill>
              </a:rPr>
              <a:t> tables of your process &amp; results</a:t>
            </a:r>
          </a:p>
          <a:p>
            <a:pPr marL="742950" lvl="1" indent="-285750">
              <a:buFont typeface="Arial" panose="020B0604020202020204" pitchFamily="34" charset="0"/>
              <a:buChar char="•"/>
            </a:pPr>
            <a:r>
              <a:rPr lang="en-US" altLang="ko-KR" sz="1600" dirty="0" smtClean="0">
                <a:solidFill>
                  <a:schemeClr val="bg1"/>
                </a:solidFill>
              </a:rPr>
              <a:t>No limitations in </a:t>
            </a:r>
            <a:r>
              <a:rPr lang="en-US" altLang="ko-KR" sz="1600" dirty="0" err="1" smtClean="0">
                <a:solidFill>
                  <a:schemeClr val="bg1"/>
                </a:solidFill>
              </a:rPr>
              <a:t>min&amp;max</a:t>
            </a:r>
            <a:r>
              <a:rPr lang="en-US" altLang="ko-KR" sz="1600" dirty="0" smtClean="0">
                <a:solidFill>
                  <a:schemeClr val="bg1"/>
                </a:solidFill>
              </a:rPr>
              <a:t> of number pages.</a:t>
            </a:r>
          </a:p>
          <a:p>
            <a:endParaRPr lang="en-US" altLang="ko-KR" b="1" dirty="0" smtClean="0">
              <a:solidFill>
                <a:schemeClr val="bg1"/>
              </a:solidFill>
            </a:endParaRPr>
          </a:p>
          <a:p>
            <a:r>
              <a:rPr lang="en-US" altLang="ko-KR" b="1" dirty="0" smtClean="0">
                <a:solidFill>
                  <a:schemeClr val="bg1"/>
                </a:solidFill>
              </a:rPr>
              <a:t>2. </a:t>
            </a:r>
            <a:r>
              <a:rPr lang="en-US" altLang="ko-KR" b="1" u="sng" dirty="0" smtClean="0">
                <a:solidFill>
                  <a:schemeClr val="bg1"/>
                </a:solidFill>
              </a:rPr>
              <a:t>Executable source code</a:t>
            </a:r>
            <a:r>
              <a:rPr lang="en-US" altLang="ko-KR" b="1" dirty="0" smtClean="0">
                <a:solidFill>
                  <a:schemeClr val="bg1"/>
                </a:solidFill>
              </a:rPr>
              <a:t> that have done the following process </a:t>
            </a:r>
            <a:r>
              <a:rPr lang="en-US" altLang="ko-KR" b="1" dirty="0" smtClean="0">
                <a:solidFill>
                  <a:schemeClr val="bg1"/>
                </a:solidFill>
              </a:rPr>
              <a:t>;</a:t>
            </a:r>
            <a:endParaRPr lang="en-US" altLang="ko-KR" b="1" dirty="0" smtClean="0">
              <a:solidFill>
                <a:schemeClr val="bg1"/>
              </a:solidFill>
            </a:endParaRPr>
          </a:p>
          <a:p>
            <a:pPr marL="1657350" lvl="3" indent="-285750">
              <a:buFont typeface="Arial" panose="020B0604020202020204" pitchFamily="34" charset="0"/>
              <a:buChar char="•"/>
            </a:pPr>
            <a:endParaRPr lang="en-US" altLang="ko-KR" sz="600" dirty="0" smtClean="0">
              <a:solidFill>
                <a:schemeClr val="bg1"/>
              </a:solidFill>
            </a:endParaRPr>
          </a:p>
          <a:p>
            <a:pPr marL="742950" lvl="1" indent="-285750">
              <a:buFont typeface="Arial" panose="020B0604020202020204" pitchFamily="34" charset="0"/>
              <a:buChar char="•"/>
            </a:pPr>
            <a:r>
              <a:rPr lang="en-US" altLang="ko-KR" sz="1600" dirty="0" smtClean="0">
                <a:solidFill>
                  <a:schemeClr val="bg1"/>
                </a:solidFill>
              </a:rPr>
              <a:t>create table</a:t>
            </a:r>
          </a:p>
          <a:p>
            <a:pPr marL="742950" lvl="1" indent="-285750">
              <a:buFont typeface="Arial" panose="020B0604020202020204" pitchFamily="34" charset="0"/>
              <a:buChar char="•"/>
            </a:pPr>
            <a:r>
              <a:rPr lang="en-US" altLang="ko-KR" sz="1600" dirty="0" smtClean="0">
                <a:solidFill>
                  <a:schemeClr val="bg1"/>
                </a:solidFill>
              </a:rPr>
              <a:t>insert values into table</a:t>
            </a:r>
          </a:p>
          <a:p>
            <a:pPr marL="742950" lvl="1" indent="-285750">
              <a:buFont typeface="Arial" panose="020B0604020202020204" pitchFamily="34" charset="0"/>
              <a:buChar char="•"/>
            </a:pPr>
            <a:r>
              <a:rPr lang="en-US" altLang="ko-KR" sz="1600" dirty="0" smtClean="0">
                <a:solidFill>
                  <a:schemeClr val="bg1"/>
                </a:solidFill>
              </a:rPr>
              <a:t>K-</a:t>
            </a:r>
            <a:r>
              <a:rPr lang="en-US" altLang="ko-KR" sz="1600" dirty="0" err="1" smtClean="0">
                <a:solidFill>
                  <a:schemeClr val="bg1"/>
                </a:solidFill>
              </a:rPr>
              <a:t>mer</a:t>
            </a:r>
            <a:r>
              <a:rPr lang="en-US" altLang="ko-KR" sz="1600" dirty="0" smtClean="0">
                <a:solidFill>
                  <a:schemeClr val="bg1"/>
                </a:solidFill>
              </a:rPr>
              <a:t> count</a:t>
            </a:r>
          </a:p>
          <a:p>
            <a:pPr marL="742950" lvl="1" indent="-285750">
              <a:buFont typeface="Arial" panose="020B0604020202020204" pitchFamily="34" charset="0"/>
              <a:buChar char="•"/>
            </a:pPr>
            <a:r>
              <a:rPr lang="en-US" altLang="ko-KR" sz="1600" dirty="0" smtClean="0">
                <a:solidFill>
                  <a:schemeClr val="bg1"/>
                </a:solidFill>
              </a:rPr>
              <a:t>table </a:t>
            </a:r>
            <a:r>
              <a:rPr lang="en-US" altLang="ko-KR" sz="1600" dirty="0" smtClean="0">
                <a:solidFill>
                  <a:schemeClr val="bg1"/>
                </a:solidFill>
              </a:rPr>
              <a:t>modification</a:t>
            </a:r>
          </a:p>
          <a:p>
            <a:endParaRPr lang="en-US" altLang="ko-KR" sz="1600" dirty="0">
              <a:solidFill>
                <a:schemeClr val="bg1"/>
              </a:solidFill>
            </a:endParaRPr>
          </a:p>
          <a:p>
            <a:r>
              <a:rPr lang="en-US" altLang="ko-KR" sz="1600" dirty="0" smtClean="0">
                <a:solidFill>
                  <a:schemeClr val="bg1"/>
                </a:solidFill>
              </a:rPr>
              <a:t>    Note : single </a:t>
            </a:r>
            <a:r>
              <a:rPr lang="en-US" altLang="ko-KR" sz="1600" dirty="0">
                <a:solidFill>
                  <a:schemeClr val="bg1"/>
                </a:solidFill>
              </a:rPr>
              <a:t>or multiple files are acceptable. </a:t>
            </a:r>
            <a:r>
              <a:rPr lang="en-US" altLang="ko-KR" sz="1200" dirty="0">
                <a:solidFill>
                  <a:schemeClr val="bg1"/>
                </a:solidFill>
              </a:rPr>
              <a:t>(For multiple files, please compress it)</a:t>
            </a:r>
            <a:endParaRPr lang="en-US" altLang="ko-KR" sz="1600" b="1" dirty="0">
              <a:solidFill>
                <a:schemeClr val="bg1"/>
              </a:solidFill>
            </a:endParaRPr>
          </a:p>
          <a:p>
            <a:pPr marL="742950" lvl="1" indent="-285750">
              <a:buFont typeface="Arial" panose="020B0604020202020204" pitchFamily="34" charset="0"/>
              <a:buChar char="•"/>
            </a:pPr>
            <a:endParaRPr lang="en-US" altLang="ko-KR" sz="1600" dirty="0" smtClean="0">
              <a:solidFill>
                <a:schemeClr val="bg1"/>
              </a:solidFill>
            </a:endParaRPr>
          </a:p>
          <a:p>
            <a:r>
              <a:rPr lang="en-US" altLang="ko-KR" b="1" dirty="0" smtClean="0">
                <a:solidFill>
                  <a:schemeClr val="bg1"/>
                </a:solidFill>
              </a:rPr>
              <a:t>3</a:t>
            </a:r>
            <a:r>
              <a:rPr lang="en-US" altLang="ko-KR" b="1" dirty="0" smtClean="0">
                <a:solidFill>
                  <a:schemeClr val="bg1"/>
                </a:solidFill>
              </a:rPr>
              <a:t>. Results must be saved in the DB ( bioinfo_2015 ) with your own table. </a:t>
            </a:r>
          </a:p>
          <a:p>
            <a:pPr lvl="1"/>
            <a:endParaRPr lang="en-US" altLang="ko-KR" sz="1600" dirty="0" smtClean="0">
              <a:solidFill>
                <a:schemeClr val="bg1"/>
              </a:solidFill>
            </a:endParaRPr>
          </a:p>
          <a:p>
            <a:pPr lvl="1"/>
            <a:r>
              <a:rPr lang="en-US" altLang="ko-KR" sz="1600" dirty="0" smtClean="0">
                <a:solidFill>
                  <a:schemeClr val="bg1"/>
                </a:solidFill>
              </a:rPr>
              <a:t>Tables that are not named as </a:t>
            </a:r>
            <a:r>
              <a:rPr lang="en-US" altLang="ko-KR" sz="1600" dirty="0" smtClean="0">
                <a:solidFill>
                  <a:schemeClr val="accent4"/>
                </a:solidFill>
              </a:rPr>
              <a:t>“Student_ID”_”</a:t>
            </a:r>
            <a:r>
              <a:rPr lang="en-US" altLang="ko-KR" sz="1600" dirty="0" err="1" smtClean="0">
                <a:solidFill>
                  <a:schemeClr val="accent4"/>
                </a:solidFill>
              </a:rPr>
              <a:t>bacterianame</a:t>
            </a:r>
            <a:r>
              <a:rPr lang="en-US" altLang="ko-KR" sz="1600" dirty="0" smtClean="0">
                <a:solidFill>
                  <a:schemeClr val="accent4"/>
                </a:solidFill>
              </a:rPr>
              <a:t>” </a:t>
            </a:r>
            <a:r>
              <a:rPr lang="en-US" altLang="ko-KR" sz="1600" dirty="0" smtClean="0">
                <a:solidFill>
                  <a:schemeClr val="bg1"/>
                </a:solidFill>
              </a:rPr>
              <a:t>will be removed. Thus, will not be accepted.</a:t>
            </a:r>
          </a:p>
          <a:p>
            <a:endParaRPr lang="en-US" altLang="ko-KR" b="1" dirty="0" smtClean="0">
              <a:solidFill>
                <a:schemeClr val="bg1"/>
              </a:solidFill>
            </a:endParaRPr>
          </a:p>
          <a:p>
            <a:r>
              <a:rPr lang="en-US" altLang="ko-KR" b="1" dirty="0" smtClean="0">
                <a:solidFill>
                  <a:schemeClr val="bg1"/>
                </a:solidFill>
              </a:rPr>
              <a:t>4. As we are using limited number of accounts by multiple people, </a:t>
            </a:r>
            <a:r>
              <a:rPr lang="en-US" altLang="ko-KR" b="1" dirty="0">
                <a:solidFill>
                  <a:schemeClr val="bg1"/>
                </a:solidFill>
              </a:rPr>
              <a:t>w</a:t>
            </a:r>
            <a:r>
              <a:rPr lang="en-US" altLang="ko-KR" b="1" dirty="0" smtClean="0">
                <a:solidFill>
                  <a:schemeClr val="bg1"/>
                </a:solidFill>
              </a:rPr>
              <a:t>e heavily believe on your honesty.</a:t>
            </a:r>
          </a:p>
        </p:txBody>
      </p:sp>
    </p:spTree>
    <p:extLst>
      <p:ext uri="{BB962C8B-B14F-4D97-AF65-F5344CB8AC3E}">
        <p14:creationId xmlns:p14="http://schemas.microsoft.com/office/powerpoint/2010/main" val="4155664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직사각형 3"/>
          <p:cNvSpPr/>
          <p:nvPr/>
        </p:nvSpPr>
        <p:spPr>
          <a:xfrm>
            <a:off x="818147" y="1507735"/>
            <a:ext cx="11226800" cy="3416320"/>
          </a:xfrm>
          <a:prstGeom prst="rect">
            <a:avLst/>
          </a:prstGeom>
        </p:spPr>
        <p:txBody>
          <a:bodyPr wrap="square">
            <a:spAutoFit/>
          </a:bodyPr>
          <a:lstStyle/>
          <a:p>
            <a:r>
              <a:rPr lang="en-US" altLang="ko-KR" sz="2400" b="1" dirty="0">
                <a:solidFill>
                  <a:schemeClr val="bg1"/>
                </a:solidFill>
              </a:rPr>
              <a:t>Please send </a:t>
            </a:r>
            <a:r>
              <a:rPr lang="en-US" altLang="ko-KR" sz="2400" b="1" dirty="0" smtClean="0">
                <a:solidFill>
                  <a:schemeClr val="bg1"/>
                </a:solidFill>
              </a:rPr>
              <a:t>Source code&amp; Report (or .zip) to </a:t>
            </a:r>
            <a:r>
              <a:rPr lang="en-US" altLang="ko-KR" sz="2400" b="1" dirty="0" smtClean="0">
                <a:solidFill>
                  <a:schemeClr val="bg1"/>
                </a:solidFill>
                <a:hlinkClick r:id="rId2"/>
              </a:rPr>
              <a:t>Jotunnheim@snu.ac.kr</a:t>
            </a:r>
            <a:endParaRPr lang="en-US" altLang="ko-KR" sz="2400" b="1" dirty="0" smtClean="0">
              <a:solidFill>
                <a:schemeClr val="bg1"/>
              </a:solidFill>
            </a:endParaRPr>
          </a:p>
          <a:p>
            <a:endParaRPr lang="en-US" altLang="ko-KR" sz="2400" b="1" dirty="0">
              <a:solidFill>
                <a:schemeClr val="bg1"/>
              </a:solidFill>
            </a:endParaRPr>
          </a:p>
          <a:p>
            <a:r>
              <a:rPr lang="en-US" altLang="ko-KR" sz="2400" b="1" dirty="0" smtClean="0">
                <a:solidFill>
                  <a:schemeClr val="bg1"/>
                </a:solidFill>
              </a:rPr>
              <a:t>Greatly appreciated with a header [IT]</a:t>
            </a:r>
          </a:p>
          <a:p>
            <a:endParaRPr lang="en-US" altLang="ko-KR" sz="2400" b="1" dirty="0" smtClean="0">
              <a:solidFill>
                <a:schemeClr val="bg1"/>
              </a:solidFill>
            </a:endParaRPr>
          </a:p>
          <a:p>
            <a:r>
              <a:rPr lang="en-US" altLang="ko-KR" sz="2400" b="1" dirty="0" smtClean="0">
                <a:solidFill>
                  <a:schemeClr val="bg1"/>
                </a:solidFill>
              </a:rPr>
              <a:t>Recommended E-mail title : [IT]_</a:t>
            </a:r>
            <a:r>
              <a:rPr lang="ko-KR" altLang="en-US" sz="2400" b="1" dirty="0" smtClean="0">
                <a:solidFill>
                  <a:schemeClr val="bg1"/>
                </a:solidFill>
              </a:rPr>
              <a:t>학번</a:t>
            </a:r>
            <a:r>
              <a:rPr lang="en-US" altLang="ko-KR" sz="2400" b="1" dirty="0" smtClean="0">
                <a:solidFill>
                  <a:schemeClr val="bg1"/>
                </a:solidFill>
              </a:rPr>
              <a:t>_</a:t>
            </a:r>
            <a:r>
              <a:rPr lang="ko-KR" altLang="en-US" sz="2400" b="1" dirty="0" smtClean="0">
                <a:solidFill>
                  <a:schemeClr val="bg1"/>
                </a:solidFill>
              </a:rPr>
              <a:t>한글이름</a:t>
            </a:r>
            <a:endParaRPr lang="en-US" altLang="ko-KR" sz="2400" b="1" dirty="0" smtClean="0">
              <a:solidFill>
                <a:schemeClr val="bg1"/>
              </a:solidFill>
            </a:endParaRPr>
          </a:p>
          <a:p>
            <a:r>
              <a:rPr lang="en-US" altLang="ko-KR" sz="2400" b="1" dirty="0" smtClean="0">
                <a:solidFill>
                  <a:schemeClr val="bg1"/>
                </a:solidFill>
              </a:rPr>
              <a:t>Recommended file name : [IT]_</a:t>
            </a:r>
            <a:r>
              <a:rPr lang="ko-KR" altLang="en-US" sz="2400" b="1" dirty="0" smtClean="0">
                <a:solidFill>
                  <a:schemeClr val="bg1"/>
                </a:solidFill>
              </a:rPr>
              <a:t>학번</a:t>
            </a:r>
            <a:r>
              <a:rPr lang="en-US" altLang="ko-KR" sz="2400" b="1" dirty="0" smtClean="0">
                <a:solidFill>
                  <a:schemeClr val="bg1"/>
                </a:solidFill>
              </a:rPr>
              <a:t>_</a:t>
            </a:r>
            <a:r>
              <a:rPr lang="ko-KR" altLang="en-US" sz="2400" b="1" dirty="0" smtClean="0">
                <a:solidFill>
                  <a:schemeClr val="bg1"/>
                </a:solidFill>
              </a:rPr>
              <a:t>한글이름</a:t>
            </a:r>
            <a:endParaRPr lang="en-US" altLang="ko-KR" sz="2400" b="1" dirty="0" smtClean="0">
              <a:solidFill>
                <a:schemeClr val="bg1"/>
              </a:solidFill>
            </a:endParaRPr>
          </a:p>
          <a:p>
            <a:endParaRPr lang="en-US" altLang="ko-KR" sz="2400" b="1" dirty="0" smtClean="0">
              <a:solidFill>
                <a:schemeClr val="bg1"/>
              </a:solidFill>
            </a:endParaRPr>
          </a:p>
          <a:p>
            <a:endParaRPr lang="en-US" altLang="ko-KR" sz="2400" b="1" dirty="0">
              <a:solidFill>
                <a:schemeClr val="bg1"/>
              </a:solidFill>
            </a:endParaRPr>
          </a:p>
          <a:p>
            <a:r>
              <a:rPr lang="en-US" altLang="ko-KR" sz="2400" b="1" dirty="0" smtClean="0">
                <a:solidFill>
                  <a:schemeClr val="bg1"/>
                </a:solidFill>
              </a:rPr>
              <a:t>For other cases, [IT]_STUDENTNUMBER_NAME</a:t>
            </a:r>
          </a:p>
        </p:txBody>
      </p:sp>
      <p:pic>
        <p:nvPicPr>
          <p:cNvPr id="1026" name="Picture 2" descr="http://blog.khnp.co.kr/greenspeaker/wp-content/uploads/sites/4/2013/12/%EC%A0%9C%EB%B0%9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7628" y="2915105"/>
            <a:ext cx="1905000" cy="1924051"/>
          </a:xfrm>
          <a:prstGeom prst="rect">
            <a:avLst/>
          </a:prstGeom>
          <a:noFill/>
          <a:ln w="34925">
            <a:solidFill>
              <a:schemeClr val="tx1"/>
            </a:solidFill>
          </a:ln>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3322525" y="5756302"/>
            <a:ext cx="4689682" cy="461665"/>
          </a:xfrm>
          <a:prstGeom prst="rect">
            <a:avLst/>
          </a:prstGeom>
          <a:noFill/>
        </p:spPr>
        <p:txBody>
          <a:bodyPr wrap="none" rtlCol="0">
            <a:spAutoFit/>
          </a:bodyPr>
          <a:lstStyle/>
          <a:p>
            <a:r>
              <a:rPr lang="en-US" altLang="ko-KR" sz="2400" b="1" dirty="0" smtClean="0">
                <a:solidFill>
                  <a:schemeClr val="accent6"/>
                </a:solidFill>
              </a:rPr>
              <a:t>DEADLINE : April </a:t>
            </a:r>
            <a:r>
              <a:rPr lang="en-US" altLang="ko-KR" sz="2400" b="1" dirty="0" smtClean="0">
                <a:solidFill>
                  <a:schemeClr val="accent6"/>
                </a:solidFill>
              </a:rPr>
              <a:t>8</a:t>
            </a:r>
            <a:r>
              <a:rPr lang="en-US" altLang="ko-KR" sz="2400" b="1" baseline="30000" dirty="0" smtClean="0">
                <a:solidFill>
                  <a:schemeClr val="accent6"/>
                </a:solidFill>
              </a:rPr>
              <a:t>th</a:t>
            </a:r>
            <a:r>
              <a:rPr lang="en-US" altLang="ko-KR" sz="2400" b="1" dirty="0" smtClean="0">
                <a:solidFill>
                  <a:schemeClr val="accent6"/>
                </a:solidFill>
              </a:rPr>
              <a:t> </a:t>
            </a:r>
            <a:r>
              <a:rPr lang="en-US" altLang="ko-KR" sz="2400" b="1" dirty="0" smtClean="0">
                <a:solidFill>
                  <a:schemeClr val="accent6"/>
                </a:solidFill>
              </a:rPr>
              <a:t>, </a:t>
            </a:r>
            <a:r>
              <a:rPr lang="en-US" altLang="ko-KR" sz="2400" b="1" dirty="0" smtClean="0">
                <a:solidFill>
                  <a:schemeClr val="accent6"/>
                </a:solidFill>
              </a:rPr>
              <a:t>3:59 </a:t>
            </a:r>
            <a:r>
              <a:rPr lang="en-US" altLang="ko-KR" sz="2400" b="1" dirty="0" smtClean="0">
                <a:solidFill>
                  <a:schemeClr val="accent6"/>
                </a:solidFill>
              </a:rPr>
              <a:t>PM</a:t>
            </a:r>
            <a:endParaRPr lang="ko-KR" altLang="en-US" sz="2400" b="1" dirty="0">
              <a:solidFill>
                <a:schemeClr val="accent6"/>
              </a:solidFill>
            </a:endParaRPr>
          </a:p>
        </p:txBody>
      </p:sp>
    </p:spTree>
    <p:extLst>
      <p:ext uri="{BB962C8B-B14F-4D97-AF65-F5344CB8AC3E}">
        <p14:creationId xmlns:p14="http://schemas.microsoft.com/office/powerpoint/2010/main" val="4008558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p:cNvSpPr txBox="1"/>
          <p:nvPr/>
        </p:nvSpPr>
        <p:spPr>
          <a:xfrm>
            <a:off x="731805" y="2138715"/>
            <a:ext cx="9170587" cy="3477875"/>
          </a:xfrm>
          <a:prstGeom prst="rect">
            <a:avLst/>
          </a:prstGeom>
          <a:noFill/>
        </p:spPr>
        <p:txBody>
          <a:bodyPr wrap="none" rtlCol="0">
            <a:spAutoFit/>
          </a:bodyPr>
          <a:lstStyle/>
          <a:p>
            <a:r>
              <a:rPr lang="en-US" sz="2000" b="1" dirty="0" smtClean="0">
                <a:solidFill>
                  <a:schemeClr val="bg1"/>
                </a:solidFill>
              </a:rPr>
              <a:t>1. Download two different genome bacteria ( Bacillus, </a:t>
            </a:r>
            <a:r>
              <a:rPr lang="en-US" sz="2000" b="1" dirty="0" err="1" smtClean="0">
                <a:solidFill>
                  <a:schemeClr val="bg1"/>
                </a:solidFill>
              </a:rPr>
              <a:t>E.coli</a:t>
            </a:r>
            <a:r>
              <a:rPr lang="en-US" sz="2000" b="1" dirty="0" smtClean="0">
                <a:solidFill>
                  <a:schemeClr val="bg1"/>
                </a:solidFill>
              </a:rPr>
              <a:t> ) from NCBI.</a:t>
            </a:r>
            <a:endParaRPr lang="en-US" sz="2000" b="1" dirty="0">
              <a:solidFill>
                <a:schemeClr val="bg1"/>
              </a:solidFill>
            </a:endParaRPr>
          </a:p>
          <a:p>
            <a:endParaRPr lang="en-US" sz="2000" b="1" dirty="0" smtClean="0">
              <a:solidFill>
                <a:schemeClr val="bg1"/>
              </a:solidFill>
            </a:endParaRPr>
          </a:p>
          <a:p>
            <a:r>
              <a:rPr lang="en-US" sz="2000" b="1" dirty="0" smtClean="0">
                <a:solidFill>
                  <a:schemeClr val="bg1"/>
                </a:solidFill>
              </a:rPr>
              <a:t>2. Save those information to your own database.</a:t>
            </a:r>
          </a:p>
          <a:p>
            <a:endParaRPr lang="en-US" sz="2000" b="1" dirty="0">
              <a:solidFill>
                <a:schemeClr val="bg1"/>
              </a:solidFill>
            </a:endParaRPr>
          </a:p>
          <a:p>
            <a:r>
              <a:rPr lang="en-US" sz="2000" b="1" dirty="0" smtClean="0">
                <a:solidFill>
                  <a:schemeClr val="bg1"/>
                </a:solidFill>
              </a:rPr>
              <a:t>3. Utilize these data for several purpose.</a:t>
            </a:r>
          </a:p>
          <a:p>
            <a:endParaRPr lang="en-US" sz="2000" b="1" dirty="0" smtClean="0">
              <a:solidFill>
                <a:schemeClr val="bg1"/>
              </a:solidFill>
            </a:endParaRPr>
          </a:p>
          <a:p>
            <a:endParaRPr lang="en-US" sz="2000" b="1" dirty="0">
              <a:solidFill>
                <a:schemeClr val="bg1"/>
              </a:solidFill>
            </a:endParaRPr>
          </a:p>
          <a:p>
            <a:r>
              <a:rPr lang="en-US" sz="2000" b="1" dirty="0" smtClean="0">
                <a:solidFill>
                  <a:schemeClr val="bg1"/>
                </a:solidFill>
              </a:rPr>
              <a:t>Using MySQL &amp; Python.</a:t>
            </a:r>
          </a:p>
          <a:p>
            <a:endParaRPr lang="en-US" sz="2000" b="1" dirty="0">
              <a:solidFill>
                <a:schemeClr val="bg1"/>
              </a:solidFill>
            </a:endParaRPr>
          </a:p>
          <a:p>
            <a:pPr marL="800100" lvl="1" indent="-342900">
              <a:buFont typeface="Arial" panose="020B0604020202020204" pitchFamily="34" charset="0"/>
              <a:buChar char="•"/>
            </a:pPr>
            <a:r>
              <a:rPr lang="en-US" dirty="0" smtClean="0">
                <a:solidFill>
                  <a:schemeClr val="bg1"/>
                </a:solidFill>
              </a:rPr>
              <a:t>MYSQL interpreter</a:t>
            </a:r>
          </a:p>
          <a:p>
            <a:pPr marL="800100" lvl="1" indent="-342900">
              <a:buFont typeface="Arial" panose="020B0604020202020204" pitchFamily="34" charset="0"/>
              <a:buChar char="•"/>
            </a:pPr>
            <a:r>
              <a:rPr lang="en-US" dirty="0" smtClean="0">
                <a:solidFill>
                  <a:schemeClr val="bg1"/>
                </a:solidFill>
              </a:rPr>
              <a:t>MYSQL python module (</a:t>
            </a:r>
            <a:r>
              <a:rPr lang="en-US" dirty="0" err="1" smtClean="0">
                <a:solidFill>
                  <a:schemeClr val="bg1"/>
                </a:solidFill>
              </a:rPr>
              <a:t>MySQLdb</a:t>
            </a:r>
            <a:r>
              <a:rPr lang="en-US" dirty="0" smtClean="0">
                <a:solidFill>
                  <a:schemeClr val="bg1"/>
                </a:solidFill>
              </a:rPr>
              <a:t>)</a:t>
            </a:r>
          </a:p>
        </p:txBody>
      </p:sp>
      <p:grpSp>
        <p:nvGrpSpPr>
          <p:cNvPr id="3" name="Group 14"/>
          <p:cNvGrpSpPr/>
          <p:nvPr/>
        </p:nvGrpSpPr>
        <p:grpSpPr>
          <a:xfrm>
            <a:off x="0" y="160085"/>
            <a:ext cx="12192000" cy="707886"/>
            <a:chOff x="0" y="160085"/>
            <a:chExt cx="12192000" cy="707886"/>
          </a:xfrm>
        </p:grpSpPr>
        <p:cxnSp>
          <p:nvCxnSpPr>
            <p:cNvPr id="4" name="직선 연결선 3"/>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Objective</a:t>
              </a:r>
              <a:endParaRPr lang="ko-KR" altLang="en-US" sz="2400" b="1" dirty="0">
                <a:solidFill>
                  <a:schemeClr val="bg1"/>
                </a:solidFill>
              </a:endParaRPr>
            </a:p>
          </p:txBody>
        </p:sp>
        <p:sp>
          <p:nvSpPr>
            <p:cNvPr id="6"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5217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 name="Straight Connector 3"/>
          <p:cNvCxnSpPr/>
          <p:nvPr/>
        </p:nvCxnSpPr>
        <p:spPr>
          <a:xfrm>
            <a:off x="630519" y="2901508"/>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10"/>
          <p:cNvCxnSpPr/>
          <p:nvPr/>
        </p:nvCxnSpPr>
        <p:spPr>
          <a:xfrm>
            <a:off x="630519" y="4011381"/>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 name="Group 15"/>
          <p:cNvGrpSpPr/>
          <p:nvPr/>
        </p:nvGrpSpPr>
        <p:grpSpPr>
          <a:xfrm>
            <a:off x="731234" y="2342673"/>
            <a:ext cx="521418" cy="458840"/>
            <a:chOff x="600415" y="1398469"/>
            <a:chExt cx="521418" cy="458840"/>
          </a:xfrm>
        </p:grpSpPr>
        <p:sp>
          <p:nvSpPr>
            <p:cNvPr id="5" name="Rounded Rectangle 13"/>
            <p:cNvSpPr/>
            <p:nvPr/>
          </p:nvSpPr>
          <p:spPr>
            <a:xfrm>
              <a:off x="600415" y="1398469"/>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14"/>
            <p:cNvSpPr/>
            <p:nvPr/>
          </p:nvSpPr>
          <p:spPr>
            <a:xfrm>
              <a:off x="858649" y="1614369"/>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10460" y="3153158"/>
            <a:ext cx="12192000" cy="646331"/>
          </a:xfrm>
          <a:prstGeom prst="rect">
            <a:avLst/>
          </a:prstGeom>
          <a:noFill/>
        </p:spPr>
        <p:txBody>
          <a:bodyPr wrap="square" rtlCol="0">
            <a:spAutoFit/>
          </a:bodyPr>
          <a:lstStyle/>
          <a:p>
            <a:pPr algn="ctr"/>
            <a:r>
              <a:rPr lang="en-US" altLang="ko-KR" sz="3600" b="1" dirty="0" smtClean="0">
                <a:solidFill>
                  <a:schemeClr val="bg1"/>
                </a:solidFill>
                <a:latin typeface="+mn-ea"/>
              </a:rPr>
              <a:t>THANK YOU</a:t>
            </a:r>
            <a:endParaRPr lang="ko-KR" altLang="en-US" sz="3600" b="1" dirty="0">
              <a:solidFill>
                <a:schemeClr val="bg1"/>
              </a:solidFill>
              <a:latin typeface="+mn-ea"/>
            </a:endParaRPr>
          </a:p>
        </p:txBody>
      </p:sp>
    </p:spTree>
    <p:extLst>
      <p:ext uri="{BB962C8B-B14F-4D97-AF65-F5344CB8AC3E}">
        <p14:creationId xmlns:p14="http://schemas.microsoft.com/office/powerpoint/2010/main" val="613415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직사각형 2"/>
          <p:cNvSpPr/>
          <p:nvPr/>
        </p:nvSpPr>
        <p:spPr>
          <a:xfrm>
            <a:off x="0" y="3015734"/>
            <a:ext cx="12192000" cy="707886"/>
          </a:xfrm>
          <a:prstGeom prst="rect">
            <a:avLst/>
          </a:prstGeom>
        </p:spPr>
        <p:txBody>
          <a:bodyPr wrap="square">
            <a:spAutoFit/>
          </a:bodyPr>
          <a:lstStyle/>
          <a:p>
            <a:pPr algn="ctr"/>
            <a:r>
              <a:rPr lang="en-US" altLang="ko-KR" sz="4000" b="1" dirty="0" smtClean="0">
                <a:solidFill>
                  <a:schemeClr val="bg1"/>
                </a:solidFill>
              </a:rPr>
              <a:t>MYSQL </a:t>
            </a:r>
            <a:r>
              <a:rPr lang="en-US" altLang="ko-KR" sz="4000" b="1" dirty="0">
                <a:solidFill>
                  <a:schemeClr val="bg1"/>
                </a:solidFill>
              </a:rPr>
              <a:t>with </a:t>
            </a:r>
            <a:r>
              <a:rPr lang="en-US" altLang="ko-KR" sz="4000" b="1" dirty="0" smtClean="0">
                <a:solidFill>
                  <a:schemeClr val="bg1"/>
                </a:solidFill>
              </a:rPr>
              <a:t>interpreter</a:t>
            </a:r>
            <a:endParaRPr lang="ko-KR" altLang="en-US" sz="4000" b="1" dirty="0">
              <a:solidFill>
                <a:schemeClr val="bg1"/>
              </a:solidFill>
            </a:endParaRPr>
          </a:p>
        </p:txBody>
      </p:sp>
    </p:spTree>
    <p:extLst>
      <p:ext uri="{BB962C8B-B14F-4D97-AF65-F5344CB8AC3E}">
        <p14:creationId xmlns:p14="http://schemas.microsoft.com/office/powerpoint/2010/main" val="2944816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2501428" y="1275094"/>
            <a:ext cx="7053677" cy="2264726"/>
          </a:xfrm>
          <a:prstGeom prst="rect">
            <a:avLst/>
          </a:prstGeom>
          <a:ln w="19050">
            <a:solidFill>
              <a:schemeClr val="tx1"/>
            </a:solidFill>
          </a:ln>
          <a:effectLst>
            <a:softEdge rad="12700"/>
          </a:effectLst>
        </p:spPr>
      </p:pic>
      <p:pic>
        <p:nvPicPr>
          <p:cNvPr id="4" name="그림 3"/>
          <p:cNvPicPr>
            <a:picLocks noChangeAspect="1"/>
          </p:cNvPicPr>
          <p:nvPr/>
        </p:nvPicPr>
        <p:blipFill>
          <a:blip r:embed="rId3"/>
          <a:stretch>
            <a:fillRect/>
          </a:stretch>
        </p:blipFill>
        <p:spPr>
          <a:xfrm>
            <a:off x="2424521" y="4220944"/>
            <a:ext cx="2881602" cy="1990725"/>
          </a:xfrm>
          <a:prstGeom prst="rect">
            <a:avLst/>
          </a:prstGeom>
          <a:ln w="19050">
            <a:solidFill>
              <a:schemeClr val="tx1"/>
            </a:solidFill>
          </a:ln>
          <a:effectLst>
            <a:softEdge rad="12700"/>
          </a:effectLst>
        </p:spPr>
      </p:pic>
      <p:pic>
        <p:nvPicPr>
          <p:cNvPr id="5" name="그림 4"/>
          <p:cNvPicPr>
            <a:picLocks noChangeAspect="1"/>
          </p:cNvPicPr>
          <p:nvPr/>
        </p:nvPicPr>
        <p:blipFill>
          <a:blip r:embed="rId4"/>
          <a:stretch>
            <a:fillRect/>
          </a:stretch>
        </p:blipFill>
        <p:spPr>
          <a:xfrm>
            <a:off x="6449248" y="4220943"/>
            <a:ext cx="3028950" cy="1990725"/>
          </a:xfrm>
          <a:prstGeom prst="rect">
            <a:avLst/>
          </a:prstGeom>
          <a:ln w="19050">
            <a:solidFill>
              <a:schemeClr val="tx1"/>
            </a:solidFill>
          </a:ln>
          <a:effectLst>
            <a:softEdge rad="12700"/>
          </a:effectLst>
        </p:spPr>
      </p:pic>
      <p:sp>
        <p:nvSpPr>
          <p:cNvPr id="3" name="TextBox 2"/>
          <p:cNvSpPr txBox="1"/>
          <p:nvPr/>
        </p:nvSpPr>
        <p:spPr>
          <a:xfrm>
            <a:off x="3283218" y="3554981"/>
            <a:ext cx="5763116" cy="369332"/>
          </a:xfrm>
          <a:prstGeom prst="rect">
            <a:avLst/>
          </a:prstGeom>
          <a:noFill/>
        </p:spPr>
        <p:txBody>
          <a:bodyPr wrap="none" rtlCol="0">
            <a:spAutoFit/>
          </a:bodyPr>
          <a:lstStyle/>
          <a:p>
            <a:r>
              <a:rPr lang="en-US" altLang="ko-KR" b="1" dirty="0" smtClean="0">
                <a:solidFill>
                  <a:schemeClr val="bg1"/>
                </a:solidFill>
                <a:latin typeface="Lucida Console" panose="020B0609040504020204" pitchFamily="49" charset="0"/>
              </a:rPr>
              <a:t>CMD : </a:t>
            </a:r>
            <a:r>
              <a:rPr lang="en-US" altLang="ko-KR" b="1" dirty="0" err="1" smtClean="0">
                <a:solidFill>
                  <a:schemeClr val="bg1"/>
                </a:solidFill>
                <a:latin typeface="Lucida Console" panose="020B0609040504020204" pitchFamily="49" charset="0"/>
              </a:rPr>
              <a:t>Mysql</a:t>
            </a:r>
            <a:r>
              <a:rPr lang="en-US" altLang="ko-KR" b="1" dirty="0" smtClean="0">
                <a:solidFill>
                  <a:schemeClr val="bg1"/>
                </a:solidFill>
                <a:latin typeface="Lucida Console" panose="020B0609040504020204" pitchFamily="49" charset="0"/>
              </a:rPr>
              <a:t> –h </a:t>
            </a:r>
            <a:r>
              <a:rPr lang="en-US" altLang="ko-KR" b="1" dirty="0" err="1" smtClean="0">
                <a:solidFill>
                  <a:schemeClr val="bg1"/>
                </a:solidFill>
                <a:latin typeface="Lucida Console" panose="020B0609040504020204" pitchFamily="49" charset="0"/>
              </a:rPr>
              <a:t>localhost</a:t>
            </a:r>
            <a:r>
              <a:rPr lang="en-US" altLang="ko-KR" b="1" dirty="0" smtClean="0">
                <a:solidFill>
                  <a:schemeClr val="bg1"/>
                </a:solidFill>
                <a:latin typeface="Lucida Console" panose="020B0609040504020204" pitchFamily="49" charset="0"/>
              </a:rPr>
              <a:t> –u “</a:t>
            </a:r>
            <a:r>
              <a:rPr lang="en-US" altLang="ko-KR" b="1" dirty="0" err="1" smtClean="0">
                <a:solidFill>
                  <a:schemeClr val="bg1"/>
                </a:solidFill>
                <a:latin typeface="Lucida Console" panose="020B0609040504020204" pitchFamily="49" charset="0"/>
              </a:rPr>
              <a:t>User_ID</a:t>
            </a:r>
            <a:r>
              <a:rPr lang="en-US" altLang="ko-KR" b="1" dirty="0" smtClean="0">
                <a:solidFill>
                  <a:schemeClr val="bg1"/>
                </a:solidFill>
                <a:latin typeface="Lucida Console" panose="020B0609040504020204" pitchFamily="49" charset="0"/>
              </a:rPr>
              <a:t>” -p</a:t>
            </a:r>
            <a:endParaRPr lang="ko-KR" altLang="en-US" b="1" dirty="0">
              <a:solidFill>
                <a:schemeClr val="bg1"/>
              </a:solidFill>
              <a:latin typeface="Lucida Console" panose="020B0609040504020204" pitchFamily="49" charset="0"/>
            </a:endParaRPr>
          </a:p>
        </p:txBody>
      </p:sp>
      <p:sp>
        <p:nvSpPr>
          <p:cNvPr id="7" name="TextBox 6"/>
          <p:cNvSpPr txBox="1"/>
          <p:nvPr/>
        </p:nvSpPr>
        <p:spPr>
          <a:xfrm>
            <a:off x="2356788" y="6326205"/>
            <a:ext cx="3671479" cy="369332"/>
          </a:xfrm>
          <a:prstGeom prst="rect">
            <a:avLst/>
          </a:prstGeom>
          <a:noFill/>
        </p:spPr>
        <p:txBody>
          <a:bodyPr wrap="square" rtlCol="0">
            <a:spAutoFit/>
          </a:bodyPr>
          <a:lstStyle/>
          <a:p>
            <a:r>
              <a:rPr lang="en-US" altLang="ko-KR" b="1" dirty="0" smtClean="0">
                <a:solidFill>
                  <a:schemeClr val="bg1"/>
                </a:solidFill>
                <a:latin typeface="Lucida Console" panose="020B0609040504020204" pitchFamily="49" charset="0"/>
              </a:rPr>
              <a:t>CMD: show databases;</a:t>
            </a:r>
            <a:endParaRPr lang="ko-KR" altLang="en-US" b="1" dirty="0">
              <a:solidFill>
                <a:schemeClr val="bg1"/>
              </a:solidFill>
              <a:latin typeface="Lucida Console" panose="020B0609040504020204" pitchFamily="49" charset="0"/>
            </a:endParaRPr>
          </a:p>
        </p:txBody>
      </p:sp>
      <p:sp>
        <p:nvSpPr>
          <p:cNvPr id="10" name="TextBox 9"/>
          <p:cNvSpPr txBox="1"/>
          <p:nvPr/>
        </p:nvSpPr>
        <p:spPr>
          <a:xfrm>
            <a:off x="6418410" y="6211669"/>
            <a:ext cx="3943219" cy="646331"/>
          </a:xfrm>
          <a:prstGeom prst="rect">
            <a:avLst/>
          </a:prstGeom>
          <a:noFill/>
        </p:spPr>
        <p:txBody>
          <a:bodyPr wrap="square" rtlCol="0">
            <a:spAutoFit/>
          </a:bodyPr>
          <a:lstStyle/>
          <a:p>
            <a:r>
              <a:rPr lang="en-US" altLang="ko-KR" b="1" dirty="0" smtClean="0">
                <a:solidFill>
                  <a:schemeClr val="bg1"/>
                </a:solidFill>
                <a:latin typeface="Lucida Console" panose="020B0609040504020204" pitchFamily="49" charset="0"/>
              </a:rPr>
              <a:t>CMD: use bioinfo_2015;</a:t>
            </a:r>
          </a:p>
          <a:p>
            <a:r>
              <a:rPr lang="en-US" altLang="ko-KR" b="1" dirty="0" smtClean="0">
                <a:solidFill>
                  <a:schemeClr val="bg1"/>
                </a:solidFill>
                <a:latin typeface="Lucida Console" panose="020B0609040504020204" pitchFamily="49" charset="0"/>
              </a:rPr>
              <a:t>CMD: show tables;</a:t>
            </a:r>
            <a:endParaRPr lang="ko-KR" altLang="en-US" b="1" dirty="0">
              <a:solidFill>
                <a:schemeClr val="bg1"/>
              </a:solidFill>
              <a:latin typeface="Lucida Console" panose="020B0609040504020204" pitchFamily="49" charset="0"/>
            </a:endParaRPr>
          </a:p>
        </p:txBody>
      </p:sp>
      <p:grpSp>
        <p:nvGrpSpPr>
          <p:cNvPr id="11" name="Group 14"/>
          <p:cNvGrpSpPr/>
          <p:nvPr/>
        </p:nvGrpSpPr>
        <p:grpSpPr>
          <a:xfrm>
            <a:off x="0" y="160085"/>
            <a:ext cx="12192000" cy="707886"/>
            <a:chOff x="0" y="160085"/>
            <a:chExt cx="12192000" cy="707886"/>
          </a:xfrm>
        </p:grpSpPr>
        <p:cxnSp>
          <p:nvCxnSpPr>
            <p:cNvPr id="12" name="직선 연결선 11"/>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MYSQL interpreter</a:t>
              </a:r>
              <a:endParaRPr lang="ko-KR" altLang="en-US" sz="2400" b="1" dirty="0">
                <a:solidFill>
                  <a:schemeClr val="bg1"/>
                </a:solidFill>
              </a:endParaRPr>
            </a:p>
          </p:txBody>
        </p:sp>
        <p:sp>
          <p:nvSpPr>
            <p:cNvPr id="14"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3501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29" name="그룹 28"/>
          <p:cNvGrpSpPr/>
          <p:nvPr/>
        </p:nvGrpSpPr>
        <p:grpSpPr>
          <a:xfrm>
            <a:off x="1043609" y="1073512"/>
            <a:ext cx="3764513" cy="5144121"/>
            <a:chOff x="1043609" y="1073512"/>
            <a:chExt cx="3764513" cy="5144121"/>
          </a:xfrm>
        </p:grpSpPr>
        <p:sp>
          <p:nvSpPr>
            <p:cNvPr id="2" name="원통 1"/>
            <p:cNvSpPr/>
            <p:nvPr/>
          </p:nvSpPr>
          <p:spPr>
            <a:xfrm>
              <a:off x="1510659" y="1470991"/>
              <a:ext cx="2685536" cy="1100110"/>
            </a:xfrm>
            <a:prstGeom prst="ca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a:t>
              </a:r>
              <a:r>
                <a:rPr lang="en-US" altLang="ko-KR" dirty="0" smtClean="0"/>
                <a:t>ioinfo_2015</a:t>
              </a:r>
              <a:endParaRPr lang="ko-KR" altLang="en-US" dirty="0"/>
            </a:p>
          </p:txBody>
        </p:sp>
        <p:sp>
          <p:nvSpPr>
            <p:cNvPr id="3" name="원통 2"/>
            <p:cNvSpPr/>
            <p:nvPr/>
          </p:nvSpPr>
          <p:spPr>
            <a:xfrm>
              <a:off x="1510659" y="3124114"/>
              <a:ext cx="2685536" cy="1100110"/>
            </a:xfrm>
            <a:prstGeom prst="ca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Database2</a:t>
              </a:r>
              <a:endParaRPr lang="ko-KR" altLang="en-US" dirty="0"/>
            </a:p>
          </p:txBody>
        </p:sp>
        <p:sp>
          <p:nvSpPr>
            <p:cNvPr id="4" name="원통 3"/>
            <p:cNvSpPr/>
            <p:nvPr/>
          </p:nvSpPr>
          <p:spPr>
            <a:xfrm>
              <a:off x="1519097" y="4495674"/>
              <a:ext cx="2685536" cy="1100110"/>
            </a:xfrm>
            <a:prstGeom prst="ca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Database3</a:t>
              </a:r>
              <a:endParaRPr lang="ko-KR" altLang="en-US" dirty="0"/>
            </a:p>
          </p:txBody>
        </p:sp>
        <p:grpSp>
          <p:nvGrpSpPr>
            <p:cNvPr id="21" name="그룹 20"/>
            <p:cNvGrpSpPr/>
            <p:nvPr/>
          </p:nvGrpSpPr>
          <p:grpSpPr>
            <a:xfrm>
              <a:off x="1043609" y="1073512"/>
              <a:ext cx="3764513" cy="5144121"/>
              <a:chOff x="1043609" y="1073512"/>
              <a:chExt cx="3764513" cy="5144121"/>
            </a:xfrm>
          </p:grpSpPr>
          <p:sp>
            <p:nvSpPr>
              <p:cNvPr id="17" name="직사각형 16"/>
              <p:cNvSpPr/>
              <p:nvPr/>
            </p:nvSpPr>
            <p:spPr>
              <a:xfrm>
                <a:off x="1043609" y="1073512"/>
                <a:ext cx="3636512" cy="4760758"/>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2050123" y="5848301"/>
                <a:ext cx="2757999" cy="369332"/>
              </a:xfrm>
              <a:prstGeom prst="rect">
                <a:avLst/>
              </a:prstGeom>
              <a:noFill/>
            </p:spPr>
            <p:txBody>
              <a:bodyPr wrap="none" rtlCol="0">
                <a:spAutoFit/>
              </a:bodyPr>
              <a:lstStyle/>
              <a:p>
                <a:r>
                  <a:rPr lang="en-US" altLang="ko-KR" b="1" dirty="0" smtClean="0">
                    <a:solidFill>
                      <a:schemeClr val="bg1"/>
                    </a:solidFill>
                  </a:rPr>
                  <a:t>CMD : show databases;</a:t>
                </a:r>
                <a:endParaRPr lang="ko-KR" altLang="en-US" b="1" dirty="0">
                  <a:solidFill>
                    <a:schemeClr val="bg1"/>
                  </a:solidFill>
                </a:endParaRPr>
              </a:p>
            </p:txBody>
          </p:sp>
        </p:grpSp>
      </p:grpSp>
      <p:grpSp>
        <p:nvGrpSpPr>
          <p:cNvPr id="22" name="그룹 21"/>
          <p:cNvGrpSpPr/>
          <p:nvPr/>
        </p:nvGrpSpPr>
        <p:grpSpPr>
          <a:xfrm>
            <a:off x="1152939" y="1272209"/>
            <a:ext cx="3527182" cy="1622580"/>
            <a:chOff x="1152939" y="1272209"/>
            <a:chExt cx="3527182" cy="1622580"/>
          </a:xfrm>
        </p:grpSpPr>
        <p:sp>
          <p:nvSpPr>
            <p:cNvPr id="16" name="직사각형 15"/>
            <p:cNvSpPr/>
            <p:nvPr/>
          </p:nvSpPr>
          <p:spPr>
            <a:xfrm>
              <a:off x="1152939" y="1272209"/>
              <a:ext cx="3467549" cy="1603512"/>
            </a:xfrm>
            <a:prstGeom prst="rect">
              <a:avLst/>
            </a:prstGeom>
            <a:noFill/>
            <a:ln w="444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1795998" y="2525457"/>
              <a:ext cx="2884123" cy="369332"/>
            </a:xfrm>
            <a:prstGeom prst="rect">
              <a:avLst/>
            </a:prstGeom>
            <a:noFill/>
            <a:ln w="44450">
              <a:noFill/>
            </a:ln>
          </p:spPr>
          <p:txBody>
            <a:bodyPr wrap="none" rtlCol="0">
              <a:spAutoFit/>
            </a:bodyPr>
            <a:lstStyle/>
            <a:p>
              <a:r>
                <a:rPr lang="en-US" altLang="ko-KR" b="1" dirty="0" smtClean="0">
                  <a:solidFill>
                    <a:srgbClr val="C00000"/>
                  </a:solidFill>
                </a:rPr>
                <a:t>CMD : use bioinfo_2015;</a:t>
              </a:r>
              <a:endParaRPr lang="ko-KR" altLang="en-US" b="1" dirty="0">
                <a:solidFill>
                  <a:srgbClr val="C00000"/>
                </a:solidFill>
              </a:endParaRPr>
            </a:p>
          </p:txBody>
        </p:sp>
      </p:grpSp>
      <p:grpSp>
        <p:nvGrpSpPr>
          <p:cNvPr id="26" name="그룹 25"/>
          <p:cNvGrpSpPr/>
          <p:nvPr/>
        </p:nvGrpSpPr>
        <p:grpSpPr>
          <a:xfrm>
            <a:off x="4854732" y="738897"/>
            <a:ext cx="6277095" cy="3188644"/>
            <a:chOff x="4854732" y="738897"/>
            <a:chExt cx="6277095" cy="3188644"/>
          </a:xfrm>
        </p:grpSpPr>
        <p:sp>
          <p:nvSpPr>
            <p:cNvPr id="7" name="오른쪽 화살표 6"/>
            <p:cNvSpPr/>
            <p:nvPr/>
          </p:nvSpPr>
          <p:spPr>
            <a:xfrm>
              <a:off x="4854732" y="1807175"/>
              <a:ext cx="805070" cy="53357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그룹 24"/>
            <p:cNvGrpSpPr/>
            <p:nvPr/>
          </p:nvGrpSpPr>
          <p:grpSpPr>
            <a:xfrm>
              <a:off x="5659802" y="738897"/>
              <a:ext cx="5472025" cy="3188644"/>
              <a:chOff x="5659802" y="738897"/>
              <a:chExt cx="5472025" cy="3188644"/>
            </a:xfrm>
          </p:grpSpPr>
          <p:grpSp>
            <p:nvGrpSpPr>
              <p:cNvPr id="23" name="그룹 22"/>
              <p:cNvGrpSpPr/>
              <p:nvPr/>
            </p:nvGrpSpPr>
            <p:grpSpPr>
              <a:xfrm>
                <a:off x="5659802" y="738897"/>
                <a:ext cx="5472025" cy="3188644"/>
                <a:chOff x="5659802" y="738897"/>
                <a:chExt cx="5472025" cy="3188644"/>
              </a:xfrm>
            </p:grpSpPr>
            <p:sp>
              <p:nvSpPr>
                <p:cNvPr id="8" name="직사각형 7"/>
                <p:cNvSpPr/>
                <p:nvPr/>
              </p:nvSpPr>
              <p:spPr>
                <a:xfrm>
                  <a:off x="5741193" y="738897"/>
                  <a:ext cx="5390634" cy="2819312"/>
                </a:xfrm>
                <a:prstGeom prst="rect">
                  <a:avLst/>
                </a:prstGeom>
                <a:noFill/>
                <a:ln w="3492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5659802" y="3558209"/>
                  <a:ext cx="2323072" cy="369332"/>
                </a:xfrm>
                <a:prstGeom prst="rect">
                  <a:avLst/>
                </a:prstGeom>
                <a:noFill/>
              </p:spPr>
              <p:txBody>
                <a:bodyPr wrap="none" rtlCol="0">
                  <a:spAutoFit/>
                </a:bodyPr>
                <a:lstStyle/>
                <a:p>
                  <a:r>
                    <a:rPr lang="en-US" altLang="ko-KR" b="1" dirty="0" smtClean="0">
                      <a:solidFill>
                        <a:srgbClr val="C00000"/>
                      </a:solidFill>
                    </a:rPr>
                    <a:t>CMD : show tables;</a:t>
                  </a:r>
                </a:p>
              </p:txBody>
            </p:sp>
          </p:grpSp>
          <p:pic>
            <p:nvPicPr>
              <p:cNvPr id="24" name="그림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536" y="954003"/>
                <a:ext cx="5011346" cy="2402032"/>
              </a:xfrm>
              <a:prstGeom prst="rect">
                <a:avLst/>
              </a:prstGeom>
            </p:spPr>
          </p:pic>
        </p:grpSp>
      </p:grpSp>
      <p:sp>
        <p:nvSpPr>
          <p:cNvPr id="5" name="TextBox 4"/>
          <p:cNvSpPr txBox="1"/>
          <p:nvPr/>
        </p:nvSpPr>
        <p:spPr>
          <a:xfrm>
            <a:off x="6065058" y="3854892"/>
            <a:ext cx="4892301" cy="369332"/>
          </a:xfrm>
          <a:prstGeom prst="rect">
            <a:avLst/>
          </a:prstGeom>
          <a:noFill/>
        </p:spPr>
        <p:txBody>
          <a:bodyPr wrap="none" rtlCol="0">
            <a:spAutoFit/>
          </a:bodyPr>
          <a:lstStyle/>
          <a:p>
            <a:r>
              <a:rPr lang="en-US" altLang="ko-KR" b="1" dirty="0" smtClean="0">
                <a:solidFill>
                  <a:schemeClr val="bg1"/>
                </a:solidFill>
              </a:rPr>
              <a:t>NOTE : In some cases, table may not exist.</a:t>
            </a:r>
            <a:endParaRPr lang="ko-KR" altLang="en-US" b="1" dirty="0">
              <a:solidFill>
                <a:schemeClr val="bg1"/>
              </a:solidFill>
            </a:endParaRPr>
          </a:p>
        </p:txBody>
      </p:sp>
    </p:spTree>
    <p:extLst>
      <p:ext uri="{BB962C8B-B14F-4D97-AF65-F5344CB8AC3E}">
        <p14:creationId xmlns:p14="http://schemas.microsoft.com/office/powerpoint/2010/main" val="124157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직사각형 1"/>
          <p:cNvSpPr/>
          <p:nvPr/>
        </p:nvSpPr>
        <p:spPr>
          <a:xfrm>
            <a:off x="491958" y="586654"/>
            <a:ext cx="13038222" cy="1200329"/>
          </a:xfrm>
          <a:prstGeom prst="rect">
            <a:avLst/>
          </a:prstGeom>
        </p:spPr>
        <p:txBody>
          <a:bodyPr wrap="square">
            <a:spAutoFit/>
          </a:bodyPr>
          <a:lstStyle/>
          <a:p>
            <a:r>
              <a:rPr lang="en-US" altLang="ko-KR" b="1" dirty="0">
                <a:solidFill>
                  <a:schemeClr val="accent1"/>
                </a:solidFill>
              </a:rPr>
              <a:t>#</a:t>
            </a:r>
            <a:r>
              <a:rPr lang="en-US" altLang="ko-KR" b="1" dirty="0">
                <a:solidFill>
                  <a:schemeClr val="accent1"/>
                </a:solidFill>
                <a:latin typeface="Lucida Console"/>
                <a:cs typeface="Lucida Console"/>
              </a:rPr>
              <a:t>Create new table</a:t>
            </a:r>
            <a:endParaRPr lang="ko-KR" altLang="en-US" b="1" dirty="0">
              <a:solidFill>
                <a:schemeClr val="accent1"/>
              </a:solidFill>
              <a:latin typeface="Lucida Console"/>
              <a:cs typeface="Lucida Console"/>
            </a:endParaRPr>
          </a:p>
          <a:p>
            <a:r>
              <a:rPr lang="en-US" altLang="ko-KR" dirty="0" smtClean="0">
                <a:solidFill>
                  <a:schemeClr val="bg1"/>
                </a:solidFill>
                <a:latin typeface="Lucida Console" panose="020B0609040504020204" pitchFamily="49" charset="0"/>
              </a:rPr>
              <a:t>CMD : </a:t>
            </a:r>
          </a:p>
          <a:p>
            <a:r>
              <a:rPr lang="en-US" altLang="ko-KR" dirty="0" smtClean="0">
                <a:solidFill>
                  <a:schemeClr val="bg1"/>
                </a:solidFill>
                <a:latin typeface="Lucida Console" panose="020B0609040504020204" pitchFamily="49" charset="0"/>
              </a:rPr>
              <a:t>create </a:t>
            </a:r>
            <a:r>
              <a:rPr lang="en-US" altLang="ko-KR" dirty="0">
                <a:solidFill>
                  <a:schemeClr val="bg1"/>
                </a:solidFill>
                <a:latin typeface="Lucida Console" panose="020B0609040504020204" pitchFamily="49" charset="0"/>
              </a:rPr>
              <a:t>table </a:t>
            </a:r>
            <a:r>
              <a:rPr lang="en-US" altLang="ko-KR" dirty="0" smtClean="0">
                <a:solidFill>
                  <a:schemeClr val="bg1"/>
                </a:solidFill>
                <a:latin typeface="Lucida Console" panose="020B0609040504020204" pitchFamily="49" charset="0"/>
              </a:rPr>
              <a:t>2012_23113 (</a:t>
            </a:r>
            <a:r>
              <a:rPr lang="en-US" altLang="ko-KR" dirty="0">
                <a:solidFill>
                  <a:schemeClr val="bg1"/>
                </a:solidFill>
                <a:latin typeface="Lucida Console" panose="020B0609040504020204" pitchFamily="49" charset="0"/>
              </a:rPr>
              <a:t>name </a:t>
            </a:r>
            <a:r>
              <a:rPr lang="en-US" altLang="ko-KR" dirty="0" err="1">
                <a:solidFill>
                  <a:schemeClr val="bg1"/>
                </a:solidFill>
                <a:latin typeface="Lucida Console" panose="020B0609040504020204" pitchFamily="49" charset="0"/>
              </a:rPr>
              <a:t>varchar</a:t>
            </a:r>
            <a:r>
              <a:rPr lang="en-US" altLang="ko-KR" dirty="0">
                <a:solidFill>
                  <a:schemeClr val="bg1"/>
                </a:solidFill>
                <a:latin typeface="Lucida Console" panose="020B0609040504020204" pitchFamily="49" charset="0"/>
              </a:rPr>
              <a:t>(20) default '-' not null</a:t>
            </a:r>
            <a:r>
              <a:rPr lang="en-US" altLang="ko-KR" dirty="0" smtClean="0">
                <a:solidFill>
                  <a:schemeClr val="bg1"/>
                </a:solidFill>
                <a:latin typeface="Lucida Console" panose="020B0609040504020204" pitchFamily="49" charset="0"/>
              </a:rPr>
              <a:t>,</a:t>
            </a:r>
          </a:p>
          <a:p>
            <a:r>
              <a:rPr lang="en-US" altLang="ko-KR" dirty="0" smtClean="0">
                <a:solidFill>
                  <a:schemeClr val="bg1"/>
                </a:solidFill>
                <a:latin typeface="Lucida Console" panose="020B0609040504020204" pitchFamily="49" charset="0"/>
              </a:rPr>
              <a:t>phone </a:t>
            </a:r>
            <a:r>
              <a:rPr lang="en-US" altLang="ko-KR" dirty="0" err="1">
                <a:solidFill>
                  <a:schemeClr val="bg1"/>
                </a:solidFill>
                <a:latin typeface="Lucida Console" panose="020B0609040504020204" pitchFamily="49" charset="0"/>
              </a:rPr>
              <a:t>varchar</a:t>
            </a:r>
            <a:r>
              <a:rPr lang="en-US" altLang="ko-KR" dirty="0">
                <a:solidFill>
                  <a:schemeClr val="bg1"/>
                </a:solidFill>
                <a:latin typeface="Lucida Console" panose="020B0609040504020204" pitchFamily="49" charset="0"/>
              </a:rPr>
              <a:t>(20) default '-' not null);</a:t>
            </a:r>
          </a:p>
        </p:txBody>
      </p:sp>
      <p:grpSp>
        <p:nvGrpSpPr>
          <p:cNvPr id="10" name="그룹 9"/>
          <p:cNvGrpSpPr/>
          <p:nvPr/>
        </p:nvGrpSpPr>
        <p:grpSpPr>
          <a:xfrm>
            <a:off x="2240995" y="826877"/>
            <a:ext cx="6942221" cy="659138"/>
            <a:chOff x="2117559" y="525972"/>
            <a:chExt cx="6942221" cy="659138"/>
          </a:xfrm>
        </p:grpSpPr>
        <p:sp>
          <p:nvSpPr>
            <p:cNvPr id="3" name="직사각형 2"/>
            <p:cNvSpPr/>
            <p:nvPr/>
          </p:nvSpPr>
          <p:spPr>
            <a:xfrm>
              <a:off x="2201780" y="860257"/>
              <a:ext cx="1528010" cy="32485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7" name="직사각형 6"/>
            <p:cNvSpPr/>
            <p:nvPr/>
          </p:nvSpPr>
          <p:spPr>
            <a:xfrm>
              <a:off x="3910264" y="860254"/>
              <a:ext cx="5149516" cy="32485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8" name="TextBox 7"/>
            <p:cNvSpPr txBox="1"/>
            <p:nvPr/>
          </p:nvSpPr>
          <p:spPr>
            <a:xfrm>
              <a:off x="2117559" y="525972"/>
              <a:ext cx="1364476" cy="369332"/>
            </a:xfrm>
            <a:prstGeom prst="rect">
              <a:avLst/>
            </a:prstGeom>
            <a:noFill/>
          </p:spPr>
          <p:txBody>
            <a:bodyPr wrap="none" rtlCol="0">
              <a:spAutoFit/>
            </a:bodyPr>
            <a:lstStyle/>
            <a:p>
              <a:r>
                <a:rPr lang="en-US" altLang="ko-KR" dirty="0">
                  <a:solidFill>
                    <a:srgbClr val="C00000"/>
                  </a:solidFill>
                </a:rPr>
                <a:t>t</a:t>
              </a:r>
              <a:r>
                <a:rPr lang="en-US" altLang="ko-KR" dirty="0" smtClean="0">
                  <a:solidFill>
                    <a:srgbClr val="C00000"/>
                  </a:solidFill>
                </a:rPr>
                <a:t>able name</a:t>
              </a:r>
              <a:endParaRPr lang="ko-KR" altLang="en-US" dirty="0">
                <a:solidFill>
                  <a:srgbClr val="C00000"/>
                </a:solidFill>
              </a:endParaRPr>
            </a:p>
          </p:txBody>
        </p:sp>
        <p:sp>
          <p:nvSpPr>
            <p:cNvPr id="9" name="TextBox 8"/>
            <p:cNvSpPr txBox="1"/>
            <p:nvPr/>
          </p:nvSpPr>
          <p:spPr>
            <a:xfrm>
              <a:off x="3817352" y="525972"/>
              <a:ext cx="2101857" cy="369332"/>
            </a:xfrm>
            <a:prstGeom prst="rect">
              <a:avLst/>
            </a:prstGeom>
            <a:noFill/>
          </p:spPr>
          <p:txBody>
            <a:bodyPr wrap="none" rtlCol="0">
              <a:spAutoFit/>
            </a:bodyPr>
            <a:lstStyle/>
            <a:p>
              <a:r>
                <a:rPr lang="en-US" altLang="ko-KR" dirty="0">
                  <a:solidFill>
                    <a:srgbClr val="C00000"/>
                  </a:solidFill>
                </a:rPr>
                <a:t>d</a:t>
              </a:r>
              <a:r>
                <a:rPr lang="en-US" altLang="ko-KR" dirty="0" smtClean="0">
                  <a:solidFill>
                    <a:srgbClr val="C00000"/>
                  </a:solidFill>
                </a:rPr>
                <a:t>efining column 1</a:t>
              </a:r>
              <a:endParaRPr lang="ko-KR" altLang="en-US" dirty="0">
                <a:solidFill>
                  <a:srgbClr val="C00000"/>
                </a:solidFill>
              </a:endParaRPr>
            </a:p>
          </p:txBody>
        </p:sp>
      </p:grpSp>
      <p:pic>
        <p:nvPicPr>
          <p:cNvPr id="12" name="그림 11"/>
          <p:cNvPicPr>
            <a:picLocks noChangeAspect="1"/>
          </p:cNvPicPr>
          <p:nvPr/>
        </p:nvPicPr>
        <p:blipFill>
          <a:blip r:embed="rId2"/>
          <a:stretch>
            <a:fillRect/>
          </a:stretch>
        </p:blipFill>
        <p:spPr>
          <a:xfrm>
            <a:off x="593558" y="4435561"/>
            <a:ext cx="5600700" cy="1457325"/>
          </a:xfrm>
          <a:prstGeom prst="rect">
            <a:avLst/>
          </a:prstGeom>
        </p:spPr>
      </p:pic>
      <p:sp>
        <p:nvSpPr>
          <p:cNvPr id="13" name="직사각형 12"/>
          <p:cNvSpPr/>
          <p:nvPr/>
        </p:nvSpPr>
        <p:spPr>
          <a:xfrm>
            <a:off x="580858" y="3522530"/>
            <a:ext cx="13038222" cy="923330"/>
          </a:xfrm>
          <a:prstGeom prst="rect">
            <a:avLst/>
          </a:prstGeom>
        </p:spPr>
        <p:txBody>
          <a:bodyPr wrap="square">
            <a:spAutoFit/>
          </a:bodyPr>
          <a:lstStyle/>
          <a:p>
            <a:r>
              <a:rPr lang="en-US" altLang="ko-KR" b="1" dirty="0" smtClean="0">
                <a:solidFill>
                  <a:schemeClr val="accent1"/>
                </a:solidFill>
                <a:latin typeface="Lucida Console" panose="020B0609040504020204" pitchFamily="49" charset="0"/>
              </a:rPr>
              <a:t>#show columns of the table </a:t>
            </a:r>
          </a:p>
          <a:p>
            <a:r>
              <a:rPr lang="en-US" altLang="ko-KR" dirty="0" smtClean="0">
                <a:solidFill>
                  <a:schemeClr val="bg1"/>
                </a:solidFill>
                <a:latin typeface="Lucida Console" panose="020B0609040504020204" pitchFamily="49" charset="0"/>
              </a:rPr>
              <a:t>CMD : </a:t>
            </a:r>
          </a:p>
          <a:p>
            <a:r>
              <a:rPr lang="en-US" altLang="ko-KR" dirty="0">
                <a:solidFill>
                  <a:schemeClr val="bg1"/>
                </a:solidFill>
                <a:latin typeface="Lucida Console" panose="020B0609040504020204" pitchFamily="49" charset="0"/>
              </a:rPr>
              <a:t>s</a:t>
            </a:r>
            <a:r>
              <a:rPr lang="en-US" altLang="ko-KR" dirty="0" smtClean="0">
                <a:solidFill>
                  <a:schemeClr val="bg1"/>
                </a:solidFill>
                <a:latin typeface="Lucida Console" panose="020B0609040504020204" pitchFamily="49" charset="0"/>
              </a:rPr>
              <a:t>how columns from 2012_23113;</a:t>
            </a:r>
            <a:endParaRPr lang="en-US" altLang="ko-KR" dirty="0">
              <a:solidFill>
                <a:schemeClr val="bg1"/>
              </a:solidFill>
              <a:latin typeface="Lucida Console" panose="020B0609040504020204" pitchFamily="49" charset="0"/>
            </a:endParaRPr>
          </a:p>
        </p:txBody>
      </p:sp>
      <p:graphicFrame>
        <p:nvGraphicFramePr>
          <p:cNvPr id="15" name="표 14"/>
          <p:cNvGraphicFramePr>
            <a:graphicFrameLocks noGrp="1"/>
          </p:cNvGraphicFramePr>
          <p:nvPr>
            <p:extLst>
              <p:ext uri="{D42A27DB-BD31-4B8C-83A1-F6EECF244321}">
                <p14:modId xmlns:p14="http://schemas.microsoft.com/office/powerpoint/2010/main" val="3148688412"/>
              </p:ext>
            </p:extLst>
          </p:nvPr>
        </p:nvGraphicFramePr>
        <p:xfrm>
          <a:off x="7112669" y="4453819"/>
          <a:ext cx="4741112" cy="1402547"/>
        </p:xfrm>
        <a:graphic>
          <a:graphicData uri="http://schemas.openxmlformats.org/drawingml/2006/table">
            <a:tbl>
              <a:tblPr firstRow="1" bandRow="1">
                <a:tableStyleId>{073A0DAA-6AF3-43AB-8588-CEC1D06C72B9}</a:tableStyleId>
              </a:tblPr>
              <a:tblGrid>
                <a:gridCol w="2370556"/>
                <a:gridCol w="2370556"/>
              </a:tblGrid>
              <a:tr h="443485">
                <a:tc>
                  <a:txBody>
                    <a:bodyPr/>
                    <a:lstStyle/>
                    <a:p>
                      <a:pPr algn="ctr" latinLnBrk="1"/>
                      <a:r>
                        <a:rPr lang="en-US" altLang="ko-KR" dirty="0" smtClean="0"/>
                        <a:t>Name</a:t>
                      </a:r>
                      <a:endParaRPr lang="ko-KR" altLang="en-US" dirty="0"/>
                    </a:p>
                  </a:txBody>
                  <a:tcPr anchor="ctr"/>
                </a:tc>
                <a:tc>
                  <a:txBody>
                    <a:bodyPr/>
                    <a:lstStyle/>
                    <a:p>
                      <a:pPr algn="ctr" latinLnBrk="1"/>
                      <a:r>
                        <a:rPr lang="en-US" altLang="ko-KR" dirty="0" smtClean="0"/>
                        <a:t>Phone</a:t>
                      </a:r>
                    </a:p>
                  </a:txBody>
                  <a:tcPr anchor="ctr"/>
                </a:tc>
              </a:tr>
              <a:tr h="479531">
                <a:tc>
                  <a:txBody>
                    <a:bodyPr/>
                    <a:lstStyle/>
                    <a:p>
                      <a:pPr algn="ctr" latinLnBrk="1"/>
                      <a:r>
                        <a:rPr lang="en-US" altLang="ko-KR" dirty="0" smtClean="0"/>
                        <a:t>-</a:t>
                      </a:r>
                      <a:endParaRPr lang="ko-KR" altLang="en-US" dirty="0"/>
                    </a:p>
                  </a:txBody>
                  <a:tcPr anchor="ctr"/>
                </a:tc>
                <a:tc>
                  <a:txBody>
                    <a:bodyPr/>
                    <a:lstStyle/>
                    <a:p>
                      <a:pPr algn="ctr" latinLnBrk="1"/>
                      <a:r>
                        <a:rPr lang="en-US" altLang="ko-KR" dirty="0" smtClean="0"/>
                        <a:t>-</a:t>
                      </a:r>
                      <a:endParaRPr lang="ko-KR" altLang="en-US" dirty="0"/>
                    </a:p>
                  </a:txBody>
                  <a:tcPr anchor="ctr"/>
                </a:tc>
              </a:tr>
              <a:tr h="479531">
                <a:tc>
                  <a:txBody>
                    <a:bodyPr/>
                    <a:lstStyle/>
                    <a:p>
                      <a:pPr algn="ctr" latinLnBrk="1"/>
                      <a:r>
                        <a:rPr lang="en-US" altLang="ko-KR" dirty="0" smtClean="0"/>
                        <a:t>-</a:t>
                      </a:r>
                      <a:endParaRPr lang="ko-KR" altLang="en-US" dirty="0"/>
                    </a:p>
                  </a:txBody>
                  <a:tcPr anchor="ctr"/>
                </a:tc>
                <a:tc>
                  <a:txBody>
                    <a:bodyPr/>
                    <a:lstStyle/>
                    <a:p>
                      <a:pPr algn="ctr" latinLnBrk="1"/>
                      <a:r>
                        <a:rPr lang="en-US" altLang="ko-KR" dirty="0" smtClean="0"/>
                        <a:t>-</a:t>
                      </a:r>
                      <a:endParaRPr lang="ko-KR" altLang="en-US" dirty="0"/>
                    </a:p>
                  </a:txBody>
                  <a:tcPr anchor="ctr"/>
                </a:tc>
              </a:tr>
            </a:tbl>
          </a:graphicData>
        </a:graphic>
      </p:graphicFrame>
      <p:sp>
        <p:nvSpPr>
          <p:cNvPr id="17" name="TextBox 16"/>
          <p:cNvSpPr txBox="1"/>
          <p:nvPr/>
        </p:nvSpPr>
        <p:spPr>
          <a:xfrm>
            <a:off x="6316578" y="4779503"/>
            <a:ext cx="590226" cy="769441"/>
          </a:xfrm>
          <a:prstGeom prst="rect">
            <a:avLst/>
          </a:prstGeom>
          <a:noFill/>
        </p:spPr>
        <p:txBody>
          <a:bodyPr wrap="none" rtlCol="0">
            <a:spAutoFit/>
          </a:bodyPr>
          <a:lstStyle/>
          <a:p>
            <a:r>
              <a:rPr lang="en-US" altLang="ko-KR" sz="4400" b="1" dirty="0" smtClean="0">
                <a:solidFill>
                  <a:schemeClr val="bg1"/>
                </a:solidFill>
              </a:rPr>
              <a:t>=</a:t>
            </a:r>
            <a:endParaRPr lang="ko-KR" altLang="en-US" sz="4400" b="1" dirty="0">
              <a:solidFill>
                <a:schemeClr val="bg1"/>
              </a:solidFill>
            </a:endParaRPr>
          </a:p>
        </p:txBody>
      </p:sp>
      <p:pic>
        <p:nvPicPr>
          <p:cNvPr id="6" name="그림 5"/>
          <p:cNvPicPr>
            <a:picLocks noChangeAspect="1"/>
          </p:cNvPicPr>
          <p:nvPr/>
        </p:nvPicPr>
        <p:blipFill>
          <a:blip r:embed="rId3"/>
          <a:stretch>
            <a:fillRect/>
          </a:stretch>
        </p:blipFill>
        <p:spPr>
          <a:xfrm>
            <a:off x="4033700" y="1917433"/>
            <a:ext cx="3276600" cy="1438275"/>
          </a:xfrm>
          <a:prstGeom prst="rect">
            <a:avLst/>
          </a:prstGeom>
        </p:spPr>
      </p:pic>
    </p:spTree>
    <p:extLst>
      <p:ext uri="{BB962C8B-B14F-4D97-AF65-F5344CB8AC3E}">
        <p14:creationId xmlns:p14="http://schemas.microsoft.com/office/powerpoint/2010/main" val="267621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직사각형 1"/>
          <p:cNvSpPr/>
          <p:nvPr/>
        </p:nvSpPr>
        <p:spPr>
          <a:xfrm>
            <a:off x="665495" y="700163"/>
            <a:ext cx="13038222" cy="923330"/>
          </a:xfrm>
          <a:prstGeom prst="rect">
            <a:avLst/>
          </a:prstGeom>
        </p:spPr>
        <p:txBody>
          <a:bodyPr wrap="square">
            <a:spAutoFit/>
          </a:bodyPr>
          <a:lstStyle/>
          <a:p>
            <a:r>
              <a:rPr lang="en-US" altLang="ko-KR" b="1" dirty="0">
                <a:solidFill>
                  <a:schemeClr val="accent1"/>
                </a:solidFill>
              </a:rPr>
              <a:t>#Insert values to empty table</a:t>
            </a:r>
            <a:endParaRPr lang="ko-KR" altLang="en-US" b="1" dirty="0">
              <a:solidFill>
                <a:schemeClr val="accent1"/>
              </a:solidFill>
            </a:endParaRPr>
          </a:p>
          <a:p>
            <a:r>
              <a:rPr lang="en-US" altLang="ko-KR" dirty="0" smtClean="0">
                <a:solidFill>
                  <a:schemeClr val="bg1"/>
                </a:solidFill>
                <a:latin typeface="Lucida Console" panose="020B0609040504020204" pitchFamily="49" charset="0"/>
              </a:rPr>
              <a:t>CMD : </a:t>
            </a:r>
          </a:p>
          <a:p>
            <a:r>
              <a:rPr lang="en-US" altLang="ko-KR" dirty="0" smtClean="0">
                <a:solidFill>
                  <a:schemeClr val="bg1"/>
                </a:solidFill>
                <a:latin typeface="Lucida Console" panose="020B0609040504020204" pitchFamily="49" charset="0"/>
              </a:rPr>
              <a:t>Insert into 2012_23113 values (‘</a:t>
            </a:r>
            <a:r>
              <a:rPr lang="en-US" altLang="ko-KR" dirty="0" err="1" smtClean="0">
                <a:solidFill>
                  <a:schemeClr val="bg1"/>
                </a:solidFill>
                <a:latin typeface="Lucida Console" panose="020B0609040504020204" pitchFamily="49" charset="0"/>
              </a:rPr>
              <a:t>david</a:t>
            </a:r>
            <a:r>
              <a:rPr lang="en-US" altLang="ko-KR" dirty="0" smtClean="0">
                <a:solidFill>
                  <a:schemeClr val="bg1"/>
                </a:solidFill>
                <a:latin typeface="Lucida Console" panose="020B0609040504020204" pitchFamily="49" charset="0"/>
              </a:rPr>
              <a:t>’, ‘1588-5588’);</a:t>
            </a:r>
            <a:endParaRPr lang="en-US" altLang="ko-KR" dirty="0">
              <a:solidFill>
                <a:schemeClr val="bg1"/>
              </a:solidFill>
              <a:latin typeface="Lucida Console" panose="020B0609040504020204" pitchFamily="49" charset="0"/>
            </a:endParaRPr>
          </a:p>
        </p:txBody>
      </p:sp>
      <p:pic>
        <p:nvPicPr>
          <p:cNvPr id="4" name="그림 3"/>
          <p:cNvPicPr>
            <a:picLocks noChangeAspect="1"/>
          </p:cNvPicPr>
          <p:nvPr/>
        </p:nvPicPr>
        <p:blipFill>
          <a:blip r:embed="rId2"/>
          <a:stretch>
            <a:fillRect/>
          </a:stretch>
        </p:blipFill>
        <p:spPr>
          <a:xfrm>
            <a:off x="1075265" y="3965883"/>
            <a:ext cx="3076575" cy="1524000"/>
          </a:xfrm>
          <a:prstGeom prst="rect">
            <a:avLst/>
          </a:prstGeom>
        </p:spPr>
      </p:pic>
      <p:sp>
        <p:nvSpPr>
          <p:cNvPr id="6" name="직사각형 5"/>
          <p:cNvSpPr/>
          <p:nvPr/>
        </p:nvSpPr>
        <p:spPr>
          <a:xfrm>
            <a:off x="665495" y="2767045"/>
            <a:ext cx="13038222" cy="923330"/>
          </a:xfrm>
          <a:prstGeom prst="rect">
            <a:avLst/>
          </a:prstGeom>
        </p:spPr>
        <p:txBody>
          <a:bodyPr wrap="square">
            <a:spAutoFit/>
          </a:bodyPr>
          <a:lstStyle/>
          <a:p>
            <a:r>
              <a:rPr lang="en-US" altLang="ko-KR" b="1" dirty="0">
                <a:solidFill>
                  <a:schemeClr val="accent1"/>
                </a:solidFill>
              </a:rPr>
              <a:t>#show table contents</a:t>
            </a:r>
            <a:endParaRPr lang="ko-KR" altLang="en-US" b="1" dirty="0">
              <a:solidFill>
                <a:schemeClr val="accent1"/>
              </a:solidFill>
            </a:endParaRPr>
          </a:p>
          <a:p>
            <a:r>
              <a:rPr lang="en-US" altLang="ko-KR" dirty="0" smtClean="0">
                <a:solidFill>
                  <a:schemeClr val="bg1"/>
                </a:solidFill>
                <a:latin typeface="Lucida Console" panose="020B0609040504020204" pitchFamily="49" charset="0"/>
              </a:rPr>
              <a:t>CMD : </a:t>
            </a:r>
          </a:p>
          <a:p>
            <a:r>
              <a:rPr lang="en-US" altLang="ko-KR" dirty="0" smtClean="0">
                <a:solidFill>
                  <a:schemeClr val="bg1"/>
                </a:solidFill>
                <a:latin typeface="Lucida Console" panose="020B0609040504020204" pitchFamily="49" charset="0"/>
              </a:rPr>
              <a:t>Select * from 2012_23113;</a:t>
            </a:r>
            <a:endParaRPr lang="en-US" altLang="ko-KR" dirty="0">
              <a:solidFill>
                <a:schemeClr val="bg1"/>
              </a:solidFill>
              <a:latin typeface="Lucida Console" panose="020B0609040504020204" pitchFamily="49" charset="0"/>
            </a:endParaRPr>
          </a:p>
        </p:txBody>
      </p:sp>
      <p:graphicFrame>
        <p:nvGraphicFramePr>
          <p:cNvPr id="7" name="표 6"/>
          <p:cNvGraphicFramePr>
            <a:graphicFrameLocks noGrp="1"/>
          </p:cNvGraphicFramePr>
          <p:nvPr>
            <p:extLst>
              <p:ext uri="{D42A27DB-BD31-4B8C-83A1-F6EECF244321}">
                <p14:modId xmlns:p14="http://schemas.microsoft.com/office/powerpoint/2010/main" val="1215414849"/>
              </p:ext>
            </p:extLst>
          </p:nvPr>
        </p:nvGraphicFramePr>
        <p:xfrm>
          <a:off x="5794334" y="3952546"/>
          <a:ext cx="4741112" cy="1402547"/>
        </p:xfrm>
        <a:graphic>
          <a:graphicData uri="http://schemas.openxmlformats.org/drawingml/2006/table">
            <a:tbl>
              <a:tblPr firstRow="1" bandRow="1">
                <a:tableStyleId>{073A0DAA-6AF3-43AB-8588-CEC1D06C72B9}</a:tableStyleId>
              </a:tblPr>
              <a:tblGrid>
                <a:gridCol w="2370556"/>
                <a:gridCol w="2370556"/>
              </a:tblGrid>
              <a:tr h="443485">
                <a:tc>
                  <a:txBody>
                    <a:bodyPr/>
                    <a:lstStyle/>
                    <a:p>
                      <a:pPr algn="ctr" latinLnBrk="1"/>
                      <a:r>
                        <a:rPr lang="en-US" altLang="ko-KR" dirty="0" smtClean="0"/>
                        <a:t>Name</a:t>
                      </a:r>
                      <a:endParaRPr lang="ko-KR" altLang="en-US" dirty="0"/>
                    </a:p>
                  </a:txBody>
                  <a:tcPr anchor="ctr"/>
                </a:tc>
                <a:tc>
                  <a:txBody>
                    <a:bodyPr/>
                    <a:lstStyle/>
                    <a:p>
                      <a:pPr algn="ctr" latinLnBrk="1"/>
                      <a:r>
                        <a:rPr lang="en-US" altLang="ko-KR" dirty="0" smtClean="0"/>
                        <a:t>Phone</a:t>
                      </a:r>
                    </a:p>
                  </a:txBody>
                  <a:tcPr anchor="ctr"/>
                </a:tc>
              </a:tr>
              <a:tr h="479531">
                <a:tc>
                  <a:txBody>
                    <a:bodyPr/>
                    <a:lstStyle/>
                    <a:p>
                      <a:pPr algn="ctr" latinLnBrk="1"/>
                      <a:r>
                        <a:rPr lang="en-US" altLang="ko-KR" dirty="0" err="1" smtClean="0"/>
                        <a:t>david</a:t>
                      </a:r>
                      <a:endParaRPr lang="ko-KR" altLang="en-US" dirty="0"/>
                    </a:p>
                  </a:txBody>
                  <a:tcPr anchor="ctr"/>
                </a:tc>
                <a:tc>
                  <a:txBody>
                    <a:bodyPr/>
                    <a:lstStyle/>
                    <a:p>
                      <a:pPr algn="ctr" latinLnBrk="1"/>
                      <a:r>
                        <a:rPr lang="en-US" altLang="ko-KR" dirty="0" smtClean="0"/>
                        <a:t>1588-5588</a:t>
                      </a:r>
                      <a:endParaRPr lang="ko-KR" altLang="en-US" dirty="0"/>
                    </a:p>
                  </a:txBody>
                  <a:tcPr anchor="ctr"/>
                </a:tc>
              </a:tr>
              <a:tr h="479531">
                <a:tc>
                  <a:txBody>
                    <a:bodyPr/>
                    <a:lstStyle/>
                    <a:p>
                      <a:pPr algn="ctr" latinLnBrk="1"/>
                      <a:r>
                        <a:rPr lang="en-US" altLang="ko-KR" dirty="0" smtClean="0"/>
                        <a:t>-</a:t>
                      </a:r>
                      <a:endParaRPr lang="ko-KR" altLang="en-US" dirty="0"/>
                    </a:p>
                  </a:txBody>
                  <a:tcPr anchor="ctr"/>
                </a:tc>
                <a:tc>
                  <a:txBody>
                    <a:bodyPr/>
                    <a:lstStyle/>
                    <a:p>
                      <a:pPr algn="ctr" latinLnBrk="1"/>
                      <a:r>
                        <a:rPr lang="en-US" altLang="ko-KR" dirty="0" smtClean="0"/>
                        <a:t>-</a:t>
                      </a:r>
                      <a:endParaRPr lang="ko-KR" altLang="en-US" dirty="0"/>
                    </a:p>
                  </a:txBody>
                  <a:tcPr anchor="ctr"/>
                </a:tc>
              </a:tr>
            </a:tbl>
          </a:graphicData>
        </a:graphic>
      </p:graphicFrame>
      <p:sp>
        <p:nvSpPr>
          <p:cNvPr id="8" name="TextBox 7"/>
          <p:cNvSpPr txBox="1"/>
          <p:nvPr/>
        </p:nvSpPr>
        <p:spPr>
          <a:xfrm>
            <a:off x="4631487" y="4192155"/>
            <a:ext cx="683200" cy="923330"/>
          </a:xfrm>
          <a:prstGeom prst="rect">
            <a:avLst/>
          </a:prstGeom>
          <a:noFill/>
        </p:spPr>
        <p:txBody>
          <a:bodyPr wrap="none" rtlCol="0">
            <a:spAutoFit/>
          </a:bodyPr>
          <a:lstStyle/>
          <a:p>
            <a:r>
              <a:rPr lang="en-US" altLang="ko-KR" sz="5400" b="1" dirty="0" smtClean="0">
                <a:solidFill>
                  <a:schemeClr val="bg1"/>
                </a:solidFill>
              </a:rPr>
              <a:t>=</a:t>
            </a:r>
            <a:endParaRPr lang="ko-KR" altLang="en-US" sz="5400" b="1" dirty="0">
              <a:solidFill>
                <a:schemeClr val="bg1"/>
              </a:solidFill>
            </a:endParaRPr>
          </a:p>
        </p:txBody>
      </p:sp>
      <p:pic>
        <p:nvPicPr>
          <p:cNvPr id="3" name="그림 2"/>
          <p:cNvPicPr>
            <a:picLocks noChangeAspect="1"/>
          </p:cNvPicPr>
          <p:nvPr/>
        </p:nvPicPr>
        <p:blipFill>
          <a:blip r:embed="rId3"/>
          <a:stretch>
            <a:fillRect/>
          </a:stretch>
        </p:blipFill>
        <p:spPr>
          <a:xfrm>
            <a:off x="2613553" y="1827116"/>
            <a:ext cx="6524625" cy="438150"/>
          </a:xfrm>
          <a:prstGeom prst="rect">
            <a:avLst/>
          </a:prstGeom>
        </p:spPr>
      </p:pic>
    </p:spTree>
    <p:extLst>
      <p:ext uri="{BB962C8B-B14F-4D97-AF65-F5344CB8AC3E}">
        <p14:creationId xmlns:p14="http://schemas.microsoft.com/office/powerpoint/2010/main" val="3508116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7173</TotalTime>
  <Words>1650</Words>
  <Application>Microsoft Office PowerPoint</Application>
  <PresentationFormat>와이드스크린</PresentationFormat>
  <Paragraphs>428</Paragraphs>
  <Slides>40</Slides>
  <Notes>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40</vt:i4>
      </vt:variant>
    </vt:vector>
  </HeadingPairs>
  <TitlesOfParts>
    <vt:vector size="47" baseType="lpstr">
      <vt:lpstr>Helvetica Light</vt:lpstr>
      <vt:lpstr>Lato</vt:lpstr>
      <vt:lpstr>맑은 고딕</vt:lpstr>
      <vt:lpstr>Arial</vt:lpstr>
      <vt:lpstr>Consolas</vt:lpstr>
      <vt:lpstr>Lucida Console</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Jotunnheim</dc:creator>
  <cp:lastModifiedBy>Jotunnheim</cp:lastModifiedBy>
  <cp:revision>733</cp:revision>
  <dcterms:created xsi:type="dcterms:W3CDTF">2014-07-02T03:44:34Z</dcterms:created>
  <dcterms:modified xsi:type="dcterms:W3CDTF">2015-03-18T04:35:42Z</dcterms:modified>
</cp:coreProperties>
</file>