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9" r:id="rId3"/>
    <p:sldId id="287" r:id="rId4"/>
    <p:sldId id="260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4" r:id="rId20"/>
    <p:sldId id="285" r:id="rId21"/>
    <p:sldId id="288" r:id="rId22"/>
    <p:sldId id="286" r:id="rId23"/>
    <p:sldId id="283" r:id="rId24"/>
    <p:sldId id="289" r:id="rId25"/>
    <p:sldId id="290" r:id="rId26"/>
    <p:sldId id="291" r:id="rId27"/>
    <p:sldId id="292" r:id="rId28"/>
    <p:sldId id="293" r:id="rId29"/>
    <p:sldId id="295" r:id="rId30"/>
    <p:sldId id="294" r:id="rId31"/>
    <p:sldId id="296" r:id="rId32"/>
    <p:sldId id="297" r:id="rId33"/>
    <p:sldId id="29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기본 구역" id="{3AE52958-AA51-48D8-A7BD-D90EBB95CC3A}">
          <p14:sldIdLst>
            <p14:sldId id="256"/>
            <p14:sldId id="287"/>
            <p14:sldId id="260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8"/>
            <p14:sldId id="286"/>
            <p14:sldId id="283"/>
            <p14:sldId id="289"/>
            <p14:sldId id="290"/>
            <p14:sldId id="291"/>
            <p14:sldId id="292"/>
            <p14:sldId id="293"/>
            <p14:sldId id="295"/>
            <p14:sldId id="294"/>
            <p14:sldId id="296"/>
            <p14:sldId id="297"/>
            <p14:sldId id="298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1F1F"/>
    <a:srgbClr val="FFC000"/>
    <a:srgbClr val="646464"/>
    <a:srgbClr val="F3C419"/>
    <a:srgbClr val="AE3F3C"/>
    <a:srgbClr val="E28304"/>
    <a:srgbClr val="525A6E"/>
    <a:srgbClr val="2F79B7"/>
    <a:srgbClr val="215681"/>
    <a:srgbClr val="2B917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2" autoAdjust="0"/>
    <p:restoredTop sz="94699" autoAdjust="0"/>
  </p:normalViewPr>
  <p:slideViewPr>
    <p:cSldViewPr snapToGrid="0">
      <p:cViewPr varScale="1">
        <p:scale>
          <a:sx n="111" d="100"/>
          <a:sy n="111" d="100"/>
        </p:scale>
        <p:origin x="-492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694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9AEA1-A1A3-4596-A9C4-AD6CA97F0106}" type="datetimeFigureOut">
              <a:rPr lang="ko-KR" altLang="en-US" smtClean="0"/>
              <a:pPr/>
              <a:t>2016-11-14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11D6B-5478-4221-AEDB-EF4C76338D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94182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5D069-07C6-4ACC-8A75-7C07C5AB6539}" type="datetimeFigureOut">
              <a:rPr lang="ko-KR" altLang="en-US" smtClean="0"/>
              <a:pPr/>
              <a:t>2016-11-14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9EEC6-48AE-4BC8-AFEC-9F2E6A0017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430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24022"/>
            <a:ext cx="9144000" cy="133377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Click to edit Master subtitle style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30BA-CEAB-482D-B75E-6D859C67CB29}" type="datetimeFigureOut">
              <a:rPr lang="ko-KR" altLang="en-US" smtClean="0"/>
              <a:pPr/>
              <a:t>2016-11-14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3366-5F8A-4CAF-8750-B428A9CECEF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055079" y="3716992"/>
            <a:ext cx="203583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89880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30BA-CEAB-482D-B75E-6D859C67CB29}" type="datetimeFigureOut">
              <a:rPr lang="ko-KR" altLang="en-US" smtClean="0"/>
              <a:pPr/>
              <a:t>2016-11-14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3366-5F8A-4CAF-8750-B428A9CECE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3122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30BA-CEAB-482D-B75E-6D859C67CB29}" type="datetimeFigureOut">
              <a:rPr lang="ko-KR" altLang="en-US" smtClean="0"/>
              <a:pPr/>
              <a:t>2016-11-14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3366-5F8A-4CAF-8750-B428A9CECE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6434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153" y="0"/>
            <a:ext cx="10515600" cy="1325563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ko-KR" dirty="0"/>
              <a:t>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30BA-CEAB-482D-B75E-6D859C67CB29}" type="datetimeFigureOut">
              <a:rPr lang="ko-KR" altLang="en-US" smtClean="0"/>
              <a:pPr/>
              <a:t>2016-11-14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3366-5F8A-4CAF-8750-B428A9CECEF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062206"/>
            <a:ext cx="33384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63561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30BA-CEAB-482D-B75E-6D859C67CB29}" type="datetimeFigureOut">
              <a:rPr lang="ko-KR" altLang="en-US" smtClean="0"/>
              <a:pPr/>
              <a:t>2016-11-14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3366-5F8A-4CAF-8750-B428A9CECEF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6675" y="1389063"/>
            <a:ext cx="12192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Click </a:t>
            </a:r>
            <a:r>
              <a:rPr lang="en-US" altLang="ko-KR" dirty="0"/>
              <a:t>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7919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30BA-CEAB-482D-B75E-6D859C67CB29}" type="datetimeFigureOut">
              <a:rPr lang="ko-KR" altLang="en-US" smtClean="0"/>
              <a:pPr/>
              <a:t>2016-11-14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3366-5F8A-4CAF-8750-B428A9CECE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88862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30BA-CEAB-482D-B75E-6D859C67CB29}" type="datetimeFigureOut">
              <a:rPr lang="ko-KR" altLang="en-US" smtClean="0"/>
              <a:pPr/>
              <a:t>2016-11-14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3366-5F8A-4CAF-8750-B428A9CECE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0119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30BA-CEAB-482D-B75E-6D859C67CB29}" type="datetimeFigureOut">
              <a:rPr lang="ko-KR" altLang="en-US" smtClean="0"/>
              <a:pPr/>
              <a:t>2016-11-14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3366-5F8A-4CAF-8750-B428A9CECE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7358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30BA-CEAB-482D-B75E-6D859C67CB29}" type="datetimeFigureOut">
              <a:rPr lang="ko-KR" altLang="en-US" smtClean="0"/>
              <a:pPr/>
              <a:t>2016-11-14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3366-5F8A-4CAF-8750-B428A9CECE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6235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30BA-CEAB-482D-B75E-6D859C67CB29}" type="datetimeFigureOut">
              <a:rPr lang="ko-KR" altLang="en-US" smtClean="0"/>
              <a:pPr/>
              <a:t>2016-11-14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3366-5F8A-4CAF-8750-B428A9CECE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21677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30BA-CEAB-482D-B75E-6D859C67CB29}" type="datetimeFigureOut">
              <a:rPr lang="ko-KR" altLang="en-US" smtClean="0"/>
              <a:pPr/>
              <a:t>2016-11-14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3366-5F8A-4CAF-8750-B428A9CECE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65087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D30BA-CEAB-482D-B75E-6D859C67CB29}" type="datetimeFigureOut">
              <a:rPr lang="ko-KR" altLang="en-US" smtClean="0"/>
              <a:pPr/>
              <a:t>2016-11-14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E3366-5F8A-4CAF-8750-B428A9CECE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4268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Demi Cond" panose="020B07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Jotunnheim@snu.ac.k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PSI-BLAST &amp; PSI-PRED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7608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2016 November</a:t>
            </a:r>
            <a:endParaRPr lang="en-US" altLang="ko-KR" dirty="0"/>
          </a:p>
          <a:p>
            <a:r>
              <a:rPr lang="en-US" altLang="ko-KR" dirty="0"/>
              <a:t>Bioinformatics </a:t>
            </a:r>
            <a:r>
              <a:rPr lang="en-US" altLang="ko-KR" dirty="0" smtClean="0"/>
              <a:t>Lab.</a:t>
            </a:r>
            <a:endParaRPr lang="en-US" altLang="ko-KR" dirty="0"/>
          </a:p>
          <a:p>
            <a:r>
              <a:rPr lang="en-US" altLang="ko-KR" dirty="0" smtClean="0"/>
              <a:t>Benjamin </a:t>
            </a:r>
            <a:r>
              <a:rPr lang="en-US" altLang="ko-KR" dirty="0" err="1" smtClean="0"/>
              <a:t>Hur</a:t>
            </a:r>
            <a:endParaRPr lang="ko-KR" alt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055079" y="3716992"/>
            <a:ext cx="203583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5628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PSI-BLAST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041" y="1710807"/>
            <a:ext cx="8743950" cy="10477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78540" y="1987345"/>
            <a:ext cx="1349115" cy="24733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78539" y="2434206"/>
            <a:ext cx="1349115" cy="24733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6743" y="3683774"/>
            <a:ext cx="38034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endParaRPr lang="en-US" altLang="ko-K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BLAST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(=Query sequence)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920" y="3404942"/>
            <a:ext cx="7347894" cy="656821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546743" y="3332288"/>
            <a:ext cx="24801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ko-KR" sz="28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psiblast</a:t>
            </a:r>
            <a:r>
              <a:rPr lang="en-US" altLang="ko-KR" sz="2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–help</a:t>
            </a:r>
          </a:p>
        </p:txBody>
      </p:sp>
      <p:cxnSp>
        <p:nvCxnSpPr>
          <p:cNvPr id="11" name="꺾인 연결선 10"/>
          <p:cNvCxnSpPr/>
          <p:nvPr/>
        </p:nvCxnSpPr>
        <p:spPr>
          <a:xfrm flipV="1">
            <a:off x="4044263" y="3517641"/>
            <a:ext cx="1134276" cy="98577"/>
          </a:xfrm>
          <a:prstGeom prst="bentConnector3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25333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PSI-BLAST (making BLASTDB)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30" y="1696443"/>
            <a:ext cx="7157902" cy="449170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57124" y="4167586"/>
            <a:ext cx="1624308" cy="16636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8161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2" y="182909"/>
            <a:ext cx="7603886" cy="615431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83100" y="3812482"/>
            <a:ext cx="4179705" cy="3776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56297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283979"/>
            <a:ext cx="11332708" cy="60422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8429" y="4224308"/>
            <a:ext cx="2122966" cy="203757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59859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5" y="821094"/>
            <a:ext cx="4676775" cy="50292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690" y="533302"/>
            <a:ext cx="5248275" cy="260032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765" y="3842753"/>
            <a:ext cx="4944351" cy="564968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05285" y="2427340"/>
            <a:ext cx="2125133" cy="211667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94798" y="2567300"/>
            <a:ext cx="2201332" cy="279401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991391" y="1676570"/>
            <a:ext cx="1049867" cy="465666"/>
          </a:xfrm>
          <a:prstGeom prst="rightArrow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5400000">
            <a:off x="11117806" y="3209437"/>
            <a:ext cx="598620" cy="465666"/>
          </a:xfrm>
          <a:prstGeom prst="rightArrow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74225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42913" y="2749257"/>
            <a:ext cx="117490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n-NO" altLang="ko-KR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altLang="ko-KR" sz="2400" dirty="0" smtClean="0">
                <a:latin typeface="Consolas" panose="020B0609020204030204" pitchFamily="49" charset="0"/>
              </a:rPr>
              <a:t>for i in </a:t>
            </a:r>
            <a:r>
              <a:rPr lang="en-US" altLang="ko-KR" sz="2400" dirty="0" smtClean="0">
                <a:latin typeface="Consolas" panose="020B0609020204030204" pitchFamily="49" charset="0"/>
              </a:rPr>
              <a:t>{1..16..1}</a:t>
            </a:r>
          </a:p>
          <a:p>
            <a:pPr marL="0" indent="0">
              <a:buNone/>
            </a:pPr>
            <a:r>
              <a:rPr lang="en-US" altLang="ko-KR" sz="2400" dirty="0" smtClean="0">
                <a:latin typeface="Consolas" panose="020B0609020204030204" pitchFamily="49" charset="0"/>
              </a:rPr>
              <a:t>do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sz="2000" dirty="0" err="1">
                <a:latin typeface="Consolas" panose="020B0609020204030204" pitchFamily="49" charset="0"/>
              </a:rPr>
              <a:t>wget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ftp</a:t>
            </a:r>
            <a:r>
              <a:rPr lang="en-US" altLang="ko-KR" sz="2000" dirty="0">
                <a:latin typeface="Consolas" panose="020B0609020204030204" pitchFamily="49" charset="0"/>
              </a:rPr>
              <a:t>://ftp.ncbi.nih.gov/refseq/H_sapiens/mRNA_Prot/human.$i.protein.faa.gz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done</a:t>
            </a:r>
          </a:p>
          <a:p>
            <a:endParaRPr lang="ko-KR" altLang="en-US" sz="2400" dirty="0">
              <a:latin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33" y="5024544"/>
            <a:ext cx="10967196" cy="8885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0290" y="372701"/>
            <a:ext cx="3587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need to Download files of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human.1.protein.faa.gz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human.2.protein.faa.gz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human.3.protein.faa.gz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human.15.protein.faa.gz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human.16.protein.faa.gz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97464" y="1229389"/>
            <a:ext cx="6466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convenience, make a small shell script.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22815" y="6090371"/>
            <a:ext cx="3127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Save it as </a:t>
            </a:r>
            <a:r>
              <a:rPr lang="en-US" altLang="ko-KR" dirty="0" smtClean="0">
                <a:solidFill>
                  <a:srgbClr val="FF0000"/>
                </a:solidFill>
              </a:rPr>
              <a:t>[file_name].sh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Run script  </a:t>
            </a:r>
            <a:r>
              <a:rPr lang="en-US" altLang="ko-KR" dirty="0" err="1" smtClean="0">
                <a:solidFill>
                  <a:srgbClr val="FF0000"/>
                </a:solidFill>
              </a:rPr>
              <a:t>sh</a:t>
            </a:r>
            <a:r>
              <a:rPr lang="en-US" altLang="ko-KR" dirty="0" smtClean="0">
                <a:solidFill>
                  <a:srgbClr val="FF0000"/>
                </a:solidFill>
              </a:rPr>
              <a:t> [file_name].sh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574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26" y="1455881"/>
            <a:ext cx="10326473" cy="125932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74183" y="3814343"/>
            <a:ext cx="63017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cat </a:t>
            </a:r>
            <a:r>
              <a:rPr lang="en-US" altLang="ko-KR" sz="2400" dirty="0">
                <a:latin typeface="Consolas" panose="020B0609020204030204" pitchFamily="49" charset="0"/>
              </a:rPr>
              <a:t>human.*.</a:t>
            </a:r>
            <a:r>
              <a:rPr lang="en-US" altLang="ko-KR" sz="2400" dirty="0" err="1">
                <a:latin typeface="Consolas" panose="020B0609020204030204" pitchFamily="49" charset="0"/>
              </a:rPr>
              <a:t>protein.faa</a:t>
            </a:r>
            <a:r>
              <a:rPr lang="en-US" altLang="ko-KR" sz="2400" dirty="0">
                <a:latin typeface="Consolas" panose="020B0609020204030204" pitchFamily="49" charset="0"/>
              </a:rPr>
              <a:t> &gt;&gt; </a:t>
            </a:r>
            <a:r>
              <a:rPr lang="en-US" altLang="ko-KR" sz="2400" dirty="0" err="1">
                <a:latin typeface="Consolas" panose="020B0609020204030204" pitchFamily="49" charset="0"/>
              </a:rPr>
              <a:t>human.faa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2856" y="3137233"/>
            <a:ext cx="666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integrate every .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faa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files into a single file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3559" y="5380672"/>
            <a:ext cx="6896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However… I stored integrated file in this directory</a:t>
            </a:r>
          </a:p>
          <a:p>
            <a:endParaRPr lang="en-US" altLang="ko-KR" b="1" dirty="0" smtClean="0"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//data/bioinfo2/</a:t>
            </a:r>
            <a:r>
              <a:rPr lang="en-US" altLang="ko-KR" b="1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human_faa_db</a:t>
            </a:r>
            <a:r>
              <a:rPr lang="en-US" altLang="ko-KR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ko-KR" b="1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human.protein.faa</a:t>
            </a:r>
            <a:endParaRPr lang="en-US" altLang="ko-KR" b="1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endParaRPr lang="en-US" altLang="ko-KR" b="1" dirty="0" smtClean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11373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PSI-BLAST (making BLASTDB)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5153" y="1600080"/>
            <a:ext cx="117312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ko-K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makeblastdb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–help</a:t>
            </a:r>
          </a:p>
          <a:p>
            <a:endParaRPr lang="en-US" altLang="ko-K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options</a:t>
            </a:r>
          </a:p>
          <a:p>
            <a:pPr lvl="1"/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dbtype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-in ( input )</a:t>
            </a:r>
          </a:p>
          <a:p>
            <a:pPr lvl="1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88226" y="3318939"/>
            <a:ext cx="11056897" cy="986510"/>
            <a:chOff x="3706977" y="3074626"/>
            <a:chExt cx="11056897" cy="986510"/>
          </a:xfrm>
        </p:grpSpPr>
        <p:sp>
          <p:nvSpPr>
            <p:cNvPr id="6" name="직사각형 5"/>
            <p:cNvSpPr/>
            <p:nvPr/>
          </p:nvSpPr>
          <p:spPr>
            <a:xfrm>
              <a:off x="3706977" y="3661026"/>
              <a:ext cx="1105689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latin typeface="Consolas" panose="020B0609020204030204" pitchFamily="49" charset="0"/>
                </a:rPr>
                <a:t>Command </a:t>
              </a:r>
              <a:r>
                <a:rPr lang="en-US" altLang="ko-KR" sz="2000" b="1" dirty="0">
                  <a:latin typeface="Consolas" panose="020B0609020204030204" pitchFamily="49" charset="0"/>
                </a:rPr>
                <a:t>line : ./</a:t>
              </a:r>
              <a:r>
                <a:rPr lang="en-US" altLang="ko-KR" sz="2000" b="1" dirty="0" err="1">
                  <a:latin typeface="Consolas" panose="020B0609020204030204" pitchFamily="49" charset="0"/>
                </a:rPr>
                <a:t>makeblastdb</a:t>
              </a:r>
              <a:r>
                <a:rPr lang="en-US" altLang="ko-KR" sz="2000" b="1" dirty="0">
                  <a:latin typeface="Consolas" panose="020B0609020204030204" pitchFamily="49" charset="0"/>
                </a:rPr>
                <a:t> –</a:t>
              </a:r>
              <a:r>
                <a:rPr lang="en-US" altLang="ko-KR" sz="2000" b="1" dirty="0" err="1">
                  <a:latin typeface="Consolas" panose="020B0609020204030204" pitchFamily="49" charset="0"/>
                </a:rPr>
                <a:t>dbtype</a:t>
              </a:r>
              <a:r>
                <a:rPr lang="en-US" altLang="ko-KR" sz="20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2000" b="1" dirty="0" err="1">
                  <a:latin typeface="Consolas" panose="020B0609020204030204" pitchFamily="49" charset="0"/>
                </a:rPr>
                <a:t>prot</a:t>
              </a:r>
              <a:r>
                <a:rPr lang="en-US" altLang="ko-KR" sz="2000" b="1" dirty="0">
                  <a:latin typeface="Consolas" panose="020B0609020204030204" pitchFamily="49" charset="0"/>
                </a:rPr>
                <a:t> –in </a:t>
              </a:r>
              <a:r>
                <a:rPr lang="en-US" altLang="ko-KR" sz="2000" b="1" dirty="0" err="1" smtClean="0">
                  <a:latin typeface="Consolas" panose="020B0609020204030204" pitchFamily="49" charset="0"/>
                </a:rPr>
                <a:t>human.faa</a:t>
              </a:r>
              <a:endParaRPr lang="ko-KR" altLang="en-US" sz="2000" b="1" dirty="0">
                <a:latin typeface="Consolas" panose="020B0609020204030204" pitchFamily="49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7152276" y="3074626"/>
              <a:ext cx="4803421" cy="672500"/>
              <a:chOff x="7152276" y="3074626"/>
              <a:chExt cx="4803421" cy="672500"/>
            </a:xfrm>
          </p:grpSpPr>
          <p:sp>
            <p:nvSpPr>
              <p:cNvPr id="8" name="왼쪽 중괄호 7"/>
              <p:cNvSpPr/>
              <p:nvPr/>
            </p:nvSpPr>
            <p:spPr>
              <a:xfrm rot="5400000">
                <a:off x="10594170" y="2527923"/>
                <a:ext cx="267701" cy="2170705"/>
              </a:xfrm>
              <a:prstGeom prst="leftBrac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왼쪽 중괄호 8"/>
              <p:cNvSpPr/>
              <p:nvPr/>
            </p:nvSpPr>
            <p:spPr>
              <a:xfrm rot="5400000">
                <a:off x="8521194" y="2924212"/>
                <a:ext cx="228457" cy="1372750"/>
              </a:xfrm>
              <a:prstGeom prst="leftBrac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152276" y="3074626"/>
                <a:ext cx="23302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Defining DB type : protein</a:t>
                </a:r>
                <a:endParaRPr lang="ko-KR" altLang="en-US" sz="1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9600116" y="3083092"/>
                <a:ext cx="23555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Make DB from given input</a:t>
                </a:r>
                <a:endParaRPr lang="ko-KR" altLang="en-US" sz="1400" dirty="0"/>
              </a:p>
            </p:txBody>
          </p:sp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356" y="4477741"/>
            <a:ext cx="8991600" cy="1752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28356" y="6402633"/>
            <a:ext cx="933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find multiple files on your directory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ko-KR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human.faa.phr</a:t>
            </a:r>
            <a:r>
              <a:rPr lang="en-US" altLang="ko-KR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ko-KR" b="1" dirty="0" err="1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human.faa.pin</a:t>
            </a:r>
            <a:r>
              <a:rPr lang="en-US" altLang="ko-KR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b="1" dirty="0" err="1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human.faa.psq</a:t>
            </a:r>
            <a:r>
              <a:rPr lang="en-US" altLang="ko-KR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9188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PSI-BLAST </a:t>
            </a:r>
            <a:r>
              <a:rPr lang="en-US" altLang="ko-KR" dirty="0" smtClean="0"/>
              <a:t>(Gaining query sequence)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272" y="1615257"/>
            <a:ext cx="1173128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PSI-BLAST can read </a:t>
            </a:r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fasta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as query sequence OR your own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Protein sequence are available from public database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447580"/>
            <a:ext cx="9507468" cy="54803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804" y="2426581"/>
            <a:ext cx="7467600" cy="1209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83158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" y="3978928"/>
            <a:ext cx="5200650" cy="2028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266" y="438974"/>
            <a:ext cx="8925984" cy="208669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485283" y="531325"/>
            <a:ext cx="821266" cy="270569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0740" y="-35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Saving as text file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2024" y="3019337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OR.. Just Copy &amp; Paste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30554" y="1472706"/>
            <a:ext cx="3725333" cy="929754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37" y="4790114"/>
            <a:ext cx="4433987" cy="1132981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474" y="4572101"/>
            <a:ext cx="8181975" cy="13811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71573" y="6007753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 + Insert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4442024" y="4589070"/>
            <a:ext cx="869322" cy="7239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170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478423" y="1911083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Server</a:t>
            </a:r>
            <a:r>
              <a:rPr lang="ko-KR" altLang="en-US" dirty="0" smtClean="0"/>
              <a:t> </a:t>
            </a:r>
            <a:r>
              <a:rPr lang="en-US" altLang="ko-KR" dirty="0" smtClean="0"/>
              <a:t>: snubi2.snu.ac.kr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ID</a:t>
            </a:r>
            <a:r>
              <a:rPr lang="ko-KR" altLang="en-US" dirty="0" smtClean="0"/>
              <a:t> </a:t>
            </a:r>
            <a:r>
              <a:rPr lang="en-US" altLang="ko-KR" dirty="0" smtClean="0"/>
              <a:t>: user1 ~ 5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PW: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PSI-BLAST (RUN)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35103" y="1544664"/>
            <a:ext cx="11056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: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psiblast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human.faa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-query p53_human.fasta  &gt; result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141053" y="1944774"/>
            <a:ext cx="5809682" cy="655048"/>
            <a:chOff x="4473325" y="1646215"/>
            <a:chExt cx="5809682" cy="655048"/>
          </a:xfrm>
        </p:grpSpPr>
        <p:sp>
          <p:nvSpPr>
            <p:cNvPr id="6" name="왼쪽 중괄호 5"/>
            <p:cNvSpPr/>
            <p:nvPr/>
          </p:nvSpPr>
          <p:spPr>
            <a:xfrm rot="16200000">
              <a:off x="5040765" y="1079857"/>
              <a:ext cx="211320" cy="1346200"/>
            </a:xfrm>
            <a:prstGeom prst="lef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73325" y="1934281"/>
              <a:ext cx="1787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Defining DB to use</a:t>
              </a:r>
              <a:endParaRPr lang="ko-KR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왼쪽 중괄호 7"/>
            <p:cNvSpPr/>
            <p:nvPr/>
          </p:nvSpPr>
          <p:spPr>
            <a:xfrm rot="16200000">
              <a:off x="7011057" y="561797"/>
              <a:ext cx="212400" cy="2381236"/>
            </a:xfrm>
            <a:prstGeom prst="lef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33179" y="1921078"/>
              <a:ext cx="19720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Defining query to use</a:t>
              </a:r>
              <a:endParaRPr lang="ko-KR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왼쪽 중괄호 9"/>
            <p:cNvSpPr/>
            <p:nvPr/>
          </p:nvSpPr>
          <p:spPr>
            <a:xfrm rot="16200000">
              <a:off x="8833836" y="1330590"/>
              <a:ext cx="228457" cy="893263"/>
            </a:xfrm>
            <a:prstGeom prst="lef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05194" y="1962709"/>
              <a:ext cx="20778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results to “result”</a:t>
              </a:r>
              <a:endParaRPr lang="ko-KR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2916316"/>
            <a:ext cx="5006338" cy="55327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022" y="2916316"/>
            <a:ext cx="7013007" cy="6329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66200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0" y="1389063"/>
            <a:ext cx="12192000" cy="2387600"/>
          </a:xfrm>
        </p:spPr>
        <p:txBody>
          <a:bodyPr/>
          <a:lstStyle/>
          <a:p>
            <a:r>
              <a:rPr lang="en-US" altLang="ko-KR" dirty="0" smtClean="0"/>
              <a:t>PSI-PRED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93514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PSIPRED?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Protein secondary structure prediction tool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242" y="2688269"/>
            <a:ext cx="5645422" cy="451485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788940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PSIPRED (WEB)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35" y="2070678"/>
            <a:ext cx="9998765" cy="571582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31079" y="1368426"/>
            <a:ext cx="4246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http://bioinf.cs.ucl.ac.uk/psipred/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0426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PSIPRED (Download &amp; install)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049" y="1591871"/>
            <a:ext cx="10008704" cy="603361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13766" y="3367709"/>
            <a:ext cx="1560444" cy="188843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74210" y="5932004"/>
            <a:ext cx="5327374" cy="211086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10942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PSIPRED (Download &amp; install)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60" y="2131301"/>
            <a:ext cx="4886325" cy="28003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5154" y="4161907"/>
            <a:ext cx="3903500" cy="302147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5318" y="5827705"/>
            <a:ext cx="5399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Psipred.3.5.tar.gz</a:t>
            </a:r>
          </a:p>
          <a:p>
            <a:pPr algn="ctr"/>
            <a:r>
              <a:rPr lang="en-US" altLang="ko-KR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&amp; unzip</a:t>
            </a:r>
            <a:endParaRPr lang="ko-KR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15" y="1325563"/>
            <a:ext cx="4537787" cy="447026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466114" y="3531477"/>
            <a:ext cx="3928187" cy="21943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7465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PSIPRED (Download &amp; install)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33803" y="2507014"/>
            <a:ext cx="57557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//</a:t>
            </a:r>
            <a:r>
              <a:rPr lang="en-US" altLang="ko-KR" sz="2400" b="1" dirty="0" smtClean="0">
                <a:latin typeface="Consolas" panose="020B0609020204030204" pitchFamily="49" charset="0"/>
              </a:rPr>
              <a:t>data/bioinfo2/</a:t>
            </a:r>
            <a:r>
              <a:rPr lang="en-US" altLang="ko-KR" sz="2400" b="1" dirty="0" err="1" smtClean="0">
                <a:latin typeface="Consolas" panose="020B0609020204030204" pitchFamily="49" charset="0"/>
              </a:rPr>
              <a:t>human_faa_db</a:t>
            </a:r>
            <a:endParaRPr lang="en-US" altLang="ko-KR" sz="2400" b="1" dirty="0" smtClean="0">
              <a:latin typeface="Consolas" panose="020B0609020204030204" pitchFamily="49" charset="0"/>
            </a:endParaRPr>
          </a:p>
          <a:p>
            <a:endParaRPr lang="en-US" altLang="ko-KR" sz="2400" b="1" dirty="0" smtClean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 err="1" smtClean="0">
                <a:latin typeface="Consolas" panose="020B0609020204030204" pitchFamily="49" charset="0"/>
              </a:rPr>
              <a:t>human.protein.faa</a:t>
            </a:r>
            <a:endParaRPr lang="en-US" altLang="ko-KR" sz="2400" b="1" dirty="0" smtClean="0">
              <a:latin typeface="Consolas" panose="020B0609020204030204" pitchFamily="49" charset="0"/>
            </a:endParaRPr>
          </a:p>
          <a:p>
            <a:endParaRPr lang="en-US" altLang="ko-KR" sz="2400" b="1" dirty="0" smtClean="0">
              <a:latin typeface="Consolas" panose="020B0609020204030204" pitchFamily="49" charset="0"/>
            </a:endParaRPr>
          </a:p>
          <a:p>
            <a:r>
              <a:rPr lang="en-US" altLang="ko-KR" sz="2400" b="1" dirty="0" smtClean="0">
                <a:latin typeface="Consolas" panose="020B0609020204030204" pitchFamily="49" charset="0"/>
              </a:rPr>
              <a:t>p53_human.fasta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8928" y="3656869"/>
            <a:ext cx="56418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be used for construction of protein data base.</a:t>
            </a:r>
          </a:p>
          <a:p>
            <a:endParaRPr lang="en-US" altLang="ko-K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be used for unknown sequence.</a:t>
            </a:r>
            <a:endParaRPr lang="ko-KR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233041" y="3862552"/>
            <a:ext cx="51238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4233041" y="4582511"/>
            <a:ext cx="51238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96978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PSIPRED (Download &amp; install)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705769"/>
            <a:ext cx="8867775" cy="2295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8531" y="4154678"/>
            <a:ext cx="524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installation &amp; Usage are in README file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424" y="3047827"/>
            <a:ext cx="6153150" cy="248478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09776" y="4677394"/>
            <a:ext cx="39968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</a:p>
          <a:p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folder ( </a:t>
            </a:r>
            <a:r>
              <a:rPr lang="en-US" altLang="ko-KR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cd </a:t>
            </a:r>
            <a:r>
              <a:rPr lang="en-US" altLang="ko-KR" sz="20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src</a:t>
            </a:r>
            <a:r>
              <a:rPr lang="en-US" altLang="ko-KR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altLang="ko-KR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make</a:t>
            </a:r>
          </a:p>
          <a:p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altLang="ko-KR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make install</a:t>
            </a:r>
            <a:endParaRPr lang="ko-KR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8820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PSIPRED </a:t>
            </a:r>
            <a:r>
              <a:rPr lang="en-US" altLang="ko-KR" dirty="0" smtClean="0"/>
              <a:t>(Create sequence data bank)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575" y="1712015"/>
            <a:ext cx="9061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PSIPRED : </a:t>
            </a:r>
          </a:p>
          <a:p>
            <a:pPr lvl="1"/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rabicPeriod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Sequence data bank</a:t>
            </a:r>
          </a:p>
          <a:p>
            <a:pPr marL="800100" lvl="1" indent="-342900">
              <a:buAutoNum type="arabicPeriod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PSIPRED with unknown protein sequence.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575" y="3695337"/>
            <a:ext cx="1319816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Sequence data bank</a:t>
            </a:r>
          </a:p>
          <a:p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 :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pfilt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human.faa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human.protein.filt</a:t>
            </a: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 :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makeblastdb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dbtype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–in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human.protein.filt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–out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human.protein.filt</a:t>
            </a: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78048" y="6163364"/>
            <a:ext cx="485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data bank construction complete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37" y="5703256"/>
            <a:ext cx="11720671" cy="291749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2071395" y="5066522"/>
            <a:ext cx="13995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14117" y="5065079"/>
            <a:ext cx="379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file is in your PSIBLAST folder.</a:t>
            </a:r>
            <a:endParaRPr lang="ko-KR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3662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PSIPRED (Create sequence data bank)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2486025"/>
            <a:ext cx="8972550" cy="4371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1855" y="1429409"/>
            <a:ext cx="7171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several modification…</a:t>
            </a:r>
          </a:p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runpsipred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 ( </a:t>
            </a:r>
            <a:r>
              <a:rPr lang="en-US" altLang="ko-KR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vim </a:t>
            </a:r>
            <a:r>
              <a:rPr lang="en-US" altLang="ko-KR" sz="20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runpsipred</a:t>
            </a:r>
            <a:r>
              <a:rPr lang="en-US" altLang="ko-KR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9725" y="4826011"/>
            <a:ext cx="6153150" cy="248478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09725" y="5546874"/>
            <a:ext cx="6153150" cy="248478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0851" y="1212628"/>
            <a:ext cx="7592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note: </a:t>
            </a:r>
          </a:p>
          <a:p>
            <a:r>
              <a:rPr lang="en-US" altLang="ko-K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PSIPRED needs </a:t>
            </a:r>
            <a:r>
              <a:rPr lang="en-US" altLang="ko-KR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blastpgp</a:t>
            </a:r>
            <a:r>
              <a:rPr lang="en-US" altLang="ko-K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But this program is not available from recent BLAST+. Therefore, you need old version of BLAST+</a:t>
            </a:r>
            <a:endParaRPr lang="ko-KR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62875" y="5501836"/>
            <a:ext cx="4462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old version of BLAST+ in this directory</a:t>
            </a:r>
            <a:endParaRPr lang="ko-KR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019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0" y="1389063"/>
            <a:ext cx="12192000" cy="2387600"/>
          </a:xfrm>
        </p:spPr>
        <p:txBody>
          <a:bodyPr/>
          <a:lstStyle/>
          <a:p>
            <a:r>
              <a:rPr lang="en-US" altLang="ko-KR" dirty="0" smtClean="0"/>
              <a:t>PSI-BLAST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7133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196" y="954127"/>
            <a:ext cx="10208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runpsipred</a:t>
            </a:r>
            <a:r>
              <a:rPr lang="en-US" altLang="ko-KR" sz="24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unknown_seq_fasta.file</a:t>
            </a:r>
            <a:endParaRPr lang="ko-KR" alt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860" y="711904"/>
            <a:ext cx="3056670" cy="946112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6626855" y="1014438"/>
            <a:ext cx="842068" cy="3410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661" y="2462501"/>
            <a:ext cx="7761480" cy="70368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450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826" y="1325563"/>
            <a:ext cx="6628140" cy="60093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53907" y="608664"/>
            <a:ext cx="1413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.</a:t>
            </a:r>
            <a:r>
              <a:rPr lang="en-US" altLang="ko-KR" sz="3200" b="1" dirty="0" err="1" smtClean="0"/>
              <a:t>horiz</a:t>
            </a:r>
            <a:r>
              <a:rPr lang="en-US" altLang="ko-KR" sz="3200" b="1" dirty="0" smtClean="0"/>
              <a:t>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2945059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064" y="1569865"/>
            <a:ext cx="4201114" cy="57864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830" y="1551656"/>
            <a:ext cx="3987451" cy="5804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20093" y="904549"/>
            <a:ext cx="670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.</a:t>
            </a:r>
            <a:r>
              <a:rPr lang="en-US" altLang="ko-KR" sz="3200" b="1" dirty="0" err="1" smtClean="0"/>
              <a:t>ss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18816" y="908115"/>
            <a:ext cx="907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.ss2</a:t>
            </a:r>
            <a:endParaRPr lang="ko-KR" alt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3288969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H.W.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47336" y="177074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3600" dirty="0"/>
              <a:t>PSIBLAST </a:t>
            </a:r>
            <a:r>
              <a:rPr lang="en-US" altLang="ko-KR" sz="3600" dirty="0" smtClean="0"/>
              <a:t>&amp; PSIPRED your own protein sequence </a:t>
            </a:r>
          </a:p>
          <a:p>
            <a:pPr marL="0" indent="0">
              <a:buNone/>
            </a:pPr>
            <a:r>
              <a:rPr lang="en-US" altLang="ko-KR" sz="3600" dirty="0" smtClean="0"/>
              <a:t>  </a:t>
            </a:r>
            <a:r>
              <a:rPr lang="en-US" altLang="ko-KR" sz="2400" dirty="0" smtClean="0"/>
              <a:t>(or protein sequence that is not used in this practice)</a:t>
            </a:r>
          </a:p>
          <a:p>
            <a:endParaRPr lang="en-US" altLang="ko-KR" sz="2400" dirty="0" smtClean="0"/>
          </a:p>
          <a:p>
            <a:r>
              <a:rPr lang="en-US" altLang="ko-KR" sz="3000" dirty="0" smtClean="0"/>
              <a:t>Submit these files &amp; process to the following E-mail</a:t>
            </a:r>
          </a:p>
          <a:p>
            <a:pPr lvl="1"/>
            <a:r>
              <a:rPr lang="en-US" altLang="ko-KR" dirty="0" smtClean="0"/>
              <a:t>Outputs of PSIBLAST and PSIPRED </a:t>
            </a:r>
          </a:p>
          <a:p>
            <a:pPr lvl="1"/>
            <a:r>
              <a:rPr lang="en-US" altLang="ko-KR" dirty="0" smtClean="0"/>
              <a:t>Screenshot of your process &amp; command line</a:t>
            </a:r>
          </a:p>
          <a:p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Jotunnheim@snu.ac.kr</a:t>
            </a:r>
            <a:r>
              <a:rPr lang="en-US" altLang="ko-KR" dirty="0" smtClean="0"/>
              <a:t>  </a:t>
            </a:r>
            <a:r>
              <a:rPr lang="en-US" altLang="ko-KR" b="1" u="sng" dirty="0" smtClean="0"/>
              <a:t>Deadline : 2016.11.27  23:59</a:t>
            </a:r>
          </a:p>
          <a:p>
            <a:r>
              <a:rPr lang="en-US" altLang="ko-KR" dirty="0" smtClean="0"/>
              <a:t>Please include the header 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2] as well as your student number</a:t>
            </a:r>
          </a:p>
          <a:p>
            <a:pPr lvl="1"/>
            <a:r>
              <a:rPr lang="en-US" altLang="ko-KR" dirty="0" smtClean="0"/>
              <a:t>Ex) 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2]_2012_211111_</a:t>
            </a:r>
            <a:r>
              <a:rPr lang="ko-KR" altLang="en-US" dirty="0" smtClean="0"/>
              <a:t>고길동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107759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PSI-BLAST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Position specific iterative – </a:t>
            </a:r>
            <a:r>
              <a:rPr lang="en-US" altLang="ko-KR" sz="2800" b="1" dirty="0"/>
              <a:t>Basic Local Alignment </a:t>
            </a:r>
            <a:r>
              <a:rPr lang="en-US" altLang="ko-KR" sz="2800" b="1" dirty="0" smtClean="0"/>
              <a:t>Search</a:t>
            </a:r>
            <a:endParaRPr lang="ko-KR" altLang="en-US" sz="2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253" y="3222984"/>
            <a:ext cx="6629400" cy="2743200"/>
          </a:xfrm>
          <a:prstGeom prst="rect">
            <a:avLst/>
          </a:prstGeom>
          <a:ln w="47625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473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PSI-BLAST (WEB)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25" y="1266378"/>
            <a:ext cx="11437408" cy="55916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5478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BLAST+ (download)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01" y="1856790"/>
            <a:ext cx="4996855" cy="423290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11336" y="2985796"/>
            <a:ext cx="1524122" cy="247359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793" y="1856791"/>
            <a:ext cx="4746336" cy="423290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7437429" y="3588194"/>
            <a:ext cx="2854236" cy="33999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687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BLAST+ (download)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27" y="1884786"/>
            <a:ext cx="9529859" cy="44997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288320" y="3569533"/>
            <a:ext cx="2854236" cy="33999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562" y="2214710"/>
            <a:ext cx="4474661" cy="3902862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</p:pic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15153" y="0"/>
            <a:ext cx="10515600" cy="1325563"/>
          </a:xfrm>
        </p:spPr>
        <p:txBody>
          <a:bodyPr/>
          <a:lstStyle/>
          <a:p>
            <a:r>
              <a:rPr lang="en-US" altLang="ko-KR" dirty="0"/>
              <a:t>BLAST+ (download)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5153" y="1546174"/>
            <a:ext cx="1128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Download : ftp://ftp.ncbi.nlm.nih.gov/blast/executables/LATEST/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3416" y="6346649"/>
            <a:ext cx="1166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wget</a:t>
            </a:r>
            <a:r>
              <a:rPr lang="en-US" altLang="ko-KR" dirty="0" smtClean="0"/>
              <a:t> </a:t>
            </a:r>
            <a:r>
              <a:rPr lang="en-US" altLang="ko-KR" dirty="0"/>
              <a:t>ftp://ftp.ncbi.nlm.nih.gov/blast/executables/blast+/LATEST/ncbi-blast-2.5.0+-x64-linux.tar.gz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2239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013" y="1842177"/>
            <a:ext cx="8534400" cy="4181475"/>
          </a:xfrm>
          <a:prstGeom prst="rect">
            <a:avLst/>
          </a:prstGeom>
        </p:spPr>
      </p:pic>
      <p:sp>
        <p:nvSpPr>
          <p:cNvPr id="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BLAST+ </a:t>
            </a:r>
            <a:r>
              <a:rPr lang="en-US" altLang="ko-KR" dirty="0" smtClean="0"/>
              <a:t>(Install)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7487" y="1907491"/>
            <a:ext cx="388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Downloaded file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5943" y="2461488"/>
            <a:ext cx="245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accent4"/>
                </a:solidFill>
              </a:rPr>
              <a:t>unzip file</a:t>
            </a:r>
          </a:p>
          <a:p>
            <a:pPr algn="r"/>
            <a:r>
              <a:rPr lang="en-US" altLang="ko-KR" b="1" dirty="0">
                <a:solidFill>
                  <a:schemeClr val="accent4"/>
                </a:solidFill>
              </a:rPr>
              <a:t>t</a:t>
            </a:r>
            <a:r>
              <a:rPr lang="en-US" altLang="ko-KR" b="1" dirty="0" smtClean="0">
                <a:solidFill>
                  <a:schemeClr val="accent4"/>
                </a:solidFill>
              </a:rPr>
              <a:t>ar –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xvf</a:t>
            </a:r>
            <a:r>
              <a:rPr lang="en-US" altLang="ko-KR" b="1" dirty="0" smtClean="0">
                <a:solidFill>
                  <a:schemeClr val="accent4"/>
                </a:solidFill>
              </a:rPr>
              <a:t> [file name]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17382" y="1140897"/>
            <a:ext cx="627856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649894" y="2092157"/>
            <a:ext cx="625151" cy="0"/>
          </a:xfrm>
          <a:prstGeom prst="straightConnector1">
            <a:avLst/>
          </a:prstGeom>
          <a:ln w="34925">
            <a:solidFill>
              <a:srgbClr val="C81F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2649894" y="2276823"/>
            <a:ext cx="625151" cy="374303"/>
          </a:xfrm>
          <a:prstGeom prst="bentConnector3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8444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590</Words>
  <Application>Microsoft Office PowerPoint</Application>
  <PresentationFormat>사용자 지정</PresentationFormat>
  <Paragraphs>137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Theme</vt:lpstr>
      <vt:lpstr>PSI-BLAST &amp; PSI-PRED</vt:lpstr>
      <vt:lpstr>슬라이드 2</vt:lpstr>
      <vt:lpstr>PSI-BLAST</vt:lpstr>
      <vt:lpstr>PSI-BLAST</vt:lpstr>
      <vt:lpstr>PSI-BLAST (WEB)</vt:lpstr>
      <vt:lpstr>BLAST+ (download)</vt:lpstr>
      <vt:lpstr>BLAST+ (download)</vt:lpstr>
      <vt:lpstr>BLAST+ (download)</vt:lpstr>
      <vt:lpstr>BLAST+ (Install)</vt:lpstr>
      <vt:lpstr>PSI-BLAST</vt:lpstr>
      <vt:lpstr>PSI-BLAST (making BLASTDB)</vt:lpstr>
      <vt:lpstr>슬라이드 12</vt:lpstr>
      <vt:lpstr>슬라이드 13</vt:lpstr>
      <vt:lpstr>슬라이드 14</vt:lpstr>
      <vt:lpstr>슬라이드 15</vt:lpstr>
      <vt:lpstr>슬라이드 16</vt:lpstr>
      <vt:lpstr>PSI-BLAST (making BLASTDB)</vt:lpstr>
      <vt:lpstr>PSI-BLAST (Gaining query sequence)</vt:lpstr>
      <vt:lpstr>슬라이드 19</vt:lpstr>
      <vt:lpstr>PSI-BLAST (RUN)</vt:lpstr>
      <vt:lpstr>PSI-PRED</vt:lpstr>
      <vt:lpstr>PSIPRED?</vt:lpstr>
      <vt:lpstr>PSIPRED (WEB)</vt:lpstr>
      <vt:lpstr>PSIPRED (Download &amp; install)</vt:lpstr>
      <vt:lpstr>PSIPRED (Download &amp; install)</vt:lpstr>
      <vt:lpstr>PSIPRED (Download &amp; install)</vt:lpstr>
      <vt:lpstr>PSIPRED (Download &amp; install)</vt:lpstr>
      <vt:lpstr>PSIPRED (Create sequence data bank)</vt:lpstr>
      <vt:lpstr>PSIPRED (Create sequence data bank)</vt:lpstr>
      <vt:lpstr>슬라이드 30</vt:lpstr>
      <vt:lpstr>슬라이드 31</vt:lpstr>
      <vt:lpstr>슬라이드 32</vt:lpstr>
      <vt:lpstr>H.W.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</dc:title>
  <dc:creator>kgdgwn98@gmail.com</dc:creator>
  <cp:lastModifiedBy>pc25</cp:lastModifiedBy>
  <cp:revision>126</cp:revision>
  <dcterms:created xsi:type="dcterms:W3CDTF">2016-10-13T12:24:44Z</dcterms:created>
  <dcterms:modified xsi:type="dcterms:W3CDTF">2016-11-14T02:02:31Z</dcterms:modified>
</cp:coreProperties>
</file>