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2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3.xml" ContentType="application/inkml+xml"/>
  <Override PartName="/ppt/notesSlides/notesSlide20.xml" ContentType="application/vnd.openxmlformats-officedocument.presentationml.notesSlide+xml"/>
  <Override PartName="/ppt/ink/ink4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68" r:id="rId5"/>
    <p:sldId id="260" r:id="rId6"/>
    <p:sldId id="259" r:id="rId7"/>
    <p:sldId id="278" r:id="rId8"/>
    <p:sldId id="279" r:id="rId9"/>
    <p:sldId id="280" r:id="rId10"/>
    <p:sldId id="281" r:id="rId11"/>
    <p:sldId id="282" r:id="rId12"/>
    <p:sldId id="262" r:id="rId13"/>
    <p:sldId id="275" r:id="rId14"/>
    <p:sldId id="263" r:id="rId15"/>
    <p:sldId id="261" r:id="rId16"/>
    <p:sldId id="264" r:id="rId17"/>
    <p:sldId id="265" r:id="rId18"/>
    <p:sldId id="269" r:id="rId19"/>
    <p:sldId id="266" r:id="rId20"/>
    <p:sldId id="267" r:id="rId21"/>
    <p:sldId id="270" r:id="rId22"/>
    <p:sldId id="273" r:id="rId23"/>
    <p:sldId id="271" r:id="rId24"/>
    <p:sldId id="272" r:id="rId25"/>
    <p:sldId id="276" r:id="rId26"/>
    <p:sldId id="284" r:id="rId27"/>
    <p:sldId id="28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474343"/>
    <a:srgbClr val="494545"/>
    <a:srgbClr val="FBFBFB"/>
    <a:srgbClr val="454141"/>
    <a:srgbClr val="625E5E"/>
    <a:srgbClr val="32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81447" autoAdjust="0"/>
  </p:normalViewPr>
  <p:slideViewPr>
    <p:cSldViewPr snapToGrid="0">
      <p:cViewPr varScale="1">
        <p:scale>
          <a:sx n="107" d="100"/>
          <a:sy n="107" d="100"/>
        </p:scale>
        <p:origin x="72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0B2EC-6FD1-4B69-8D10-182CF38B96B7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3C11C-9651-4124-A370-6D10AC125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909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18-05-08T07:13:36.2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20912 3016 0,'0'0'0,"-28"0"15,0 0 17,0 0-32,0 0 15,0 0-15,0 0 16,-27 0-16,27 0 16,-56 0-1,56 0-15,-28 0 16,0 0-1,0 0 1,-83 28-16,111-28 16,-28 28-1,-28 0-15,28 0 16,29 0 0,-1 0-16,-28 0 15,28-28 1,0 84-16,0-56 15,28 0 1,-28 55-16,0-27 16,28-28-1,0 28 1,0-28-16,28 0 16,0-28-16,0 0 15,0 0-15,-28 28 16,28 0-16,-28 0 15,28-28-15,-28 28 16,28-28-16,0 27 16,-1 1-16,1-28 15,28 28-15,0 0 16,0 0 0,84 0-16,-85-28 15,1 28 1,168 0-16,-85 28 15,57-56 1,27 0-16,84 28 16,-56-28-16,56 0 0,-83 0 15,27 56 1,307-56-16,-334 0 16,83 0-1,140 0 1,-280 0-16,29-28 15,-29 0 1,-111-28-16,0 28 16,56-28-1,-57-28-15,-55 28 16,56-27 0,-56 27-1,0 28-15,0 0 16,0-28-16,-28 56 15,-28-112 1,29 57-16,-29-1 16,-56-84-1,56 112-15,0-28 16,-139-28 0,83 29-1,-27 27-15,-85-84 16,1 28-1,111 56-15,-27 28 0,27-28 16,-28 28-16,29-28 16,-29 28-16,28 0 15,29 0 1,-57 0-16,-83 0 16,83 0-1,56 0-15,-139 0 16,83 0-1,29 0-15,-85 0 16,112 0 0,29 28-1,-57 0-15,28-28 0,-28 28 16,29 0-16,-29 28 16,28-56-16,28 28 15,-27 0-15,27 0 16,28-28-16,0 0 15,28 28-15,-28-28 16,0 0 0,0 28-16,0-28 15</inkml:trace>
  <inkml:trace contextRef="#ctx0" brushRef="#br0" timeOffset="3415.077">22280 3100 0,'0'28'15,"0"28"1,0 0-16,-56 139 15,28-55 1,-56 55 0,57 1-16,-1-112 0,0 28 15,28-85-15,0 1 16,28-56 31,-28-27-47,0-1 15,55-56 1,-55 28-16,0-28 0,28 57 16,-28-29-16,0-28 15,0 28-15,28 28 16,-28 1 0,28 27-16,-28 56 46,0 55-30,0 1-16,0 56 16,-28-28-16,0 27 0,-27-55 15,27-28 1,0 28-16,28-112 47,28-28-32,-28-28-15,55 0 16,-27-27-16,0-29 16,56-56-1,-56 141 1,0-1-16,-28 84 47,0 55-32,-28-55-15,28 56 16,0-56 0,-28 0-16,0-28 15,28 28 1,-28-28 46</inkml:trace>
  <inkml:trace contextRef="#ctx0" brushRef="#br0" timeOffset="4637.3268">22336 3296 0,'0'0'0,"0"56"0,0 55 16,0-27-1,-28 28-15,0-56 16,0-1 0,0-27-16,0-28 15,0 0-15,0 0 16,0 0 0,-27 0-16,27 0 15,0-55 1,28-1-16,-28-56 15,28 56 1,0 0-16,28 0 0,28 1 16,-1-29-16,57 56 15,-28 28-15,0-28 16,-29 28 0,-27 0-16,0 0 15,-28 56 1,0 0-16,0 27 0,-28 29 15,-27 0-15,-29-28 16,28-29 0,0 29-16,-28-56 15,29-28-15,-1 28 0,0-28 16,-28 0 0,28 0-16,28 0 15,28-28-15,-28-56 16,28 1-16,0-29 15,0 28-15,28 0 16,0 28 0,56 29-16,-56 27 15,84 0 1,-57 0-16,1 55 16,-28-55-16,0 56 15,0 28-15,-28 0 16,0-28-16,0 55 15,-28-55 1,-56 28-16,56-56 16,1 0-1,-1-28-15,0 0 16,28-56 0,0 0-1,0-56-15,0-55 16,28 83-1,111-28 1,-83 84-16,0-27 16,-28 55-16,0 0 15,0 0-15,0 28 16,-28-1-16,27 57 16,-27-28-1,0-28-15,0 28 0,0 0 16,-27-28-16,-1 28 15,0-29-15,-28 1 16,-28 0 0,56-28-1,0 0 1,0 0-16,0-56 16,28 29-16,-27-29 15,27 28-15</inkml:trace>
  <inkml:trace contextRef="#ctx0" brushRef="#br0" timeOffset="10591.1549">19823 7318 0,'0'-28'31,"0"0"-15,0 0 0,0 0-1,-28 0 1,28 0-16,-28-55 16,28 55-1,0 0-15,0 0 16,28 56 78,0 0-79,-28 0-15,28-1 16,-28 1-16,28 0 15,-28 0 1,0 0 0,28 28-16,-28-28 15</inkml:trace>
  <inkml:trace contextRef="#ctx0" brushRef="#br0" timeOffset="11058.3964">19907 7458 0,'-28'0'0,"-28"0"16,28 0-1,0-28-15,0-28 16,-111-140-1,139 85-15,0 27 16,0 28-16,83-56 16,-27 84-16,28 0 15,28 28-15,-56 0 16,-1 0 0,1 0-16,-28 0 15,-28 56 1,0 0-16,0 0 15,-28 28 1,-28-1-16,1-27 0,27-28 16,0 0-16,-28-28 15,28 0-15,-28 0 16,28 0 0,-56 0-16,57 0 15,-1-56 1,28-27-16,0 27 15,0 28 1,55 0-16,-27 28 0</inkml:trace>
  <inkml:trace contextRef="#ctx0" brushRef="#br0" timeOffset="11575.7718">19795 7262 0,'0'0'0,"0"28"63,-28-28-1,28 28-46</inkml:trace>
  <inkml:trace contextRef="#ctx0" brushRef="#br0" timeOffset="14328.0888">19795 7262 0,'-28'0'171,"0"0"-155,0 0-16,-55 0 16,27 0-1,28 0 1,0 0-16,-28 0 0,-56 0 16,57 0-16,-1 0 15,0 0-15,28 0 16,-56 0-1,28 28-15,1 56 16,-85 0 0,56-56-16,28-1 15,-111 85 1,55-56 0,28 56-16,29-56 15,-1 0 1,0-1-16,0 57 0,0-28 15,0 56-15,0-29 16,-27 29-16,55-28 16,0-1-1,0 169 1,28-85-16,0 57 16,0-113-1,-28 1-15,28-56 16,0 139-1,0-111-15,0 28 16,0-57-16,56 57 16,28-28-16,-29 28 15,29-29-15,-28-27 16,56 0 0,83 111-16,-55-111 15,27-28 1,280 84-16,-224-140 15,-27 0 1,55 0-16,-28 0 0,1-56 16,27 0-16,0 28 15,-55-56-15,-1 0 16,-55 1 0,-28 27-16,-1 0 15,-55-56-15,0-27 0,28 27 16,-56-28-1,-28-27-15,27-225 16,-27 225 0,0-29-16,0-223 15,0 224 1,0-1-16,0-55 16,-27 55-1,27 57-15,-112-196 16,56 195-1,-56 0-15,-83-167 16,139 195 0,0 28-1,-28 1-15,29 27 0,-1 28 16,0-28-16,28 28 16,-28 0-1,-83-28-15,83 0 16,0 56-1,0-28-15,0 28 0,28 0 16,-27-28-16,27 28 16,-28 0-1</inkml:trace>
  <inkml:trace contextRef="#ctx0" brushRef="#br0" timeOffset="17896.5752">24486 5530 0,'0'0'0,"-28"0"0,0 0 16,28-28 15,28 28 16,0 0-47,0 0 16,-1 0-1,1 0-15,0 0 16,-28 28-1,0 56-15,0-56 16,-56 0 0,1 0-16,27-28 15,0 0 1,0 0 0,28-28-16,-28-28 15,28 0 1,0 28-16,0 0 15,0 0 1,0 56 62,0 0-78</inkml:trace>
  <inkml:trace contextRef="#ctx0" brushRef="#br0" timeOffset="19024.5958">24039 5419 0,'0'0'0,"-112"0"16,1 55-1,83-55-15,-84 56 16,56-56-1,28 28-15,0 0 32,28 0-17,-28 0 1,28 28-16,-83 0 16,55 111-1,-28-83-15,-28 28 16,-56 139-1,113-167 1,-1 28-16,0-28 0,0 27 16,0 29-16,-28-56 15,28 111 1,0-55-16,-56 195 16,57-139-1,-113 251-15,112-252 16,-56 1-1,56 111 1,0-167-16,28 55 16,0 112-1,0-111-15,-55-1 16,82 169 0,1-169-16,56-55 15,84 111 1,-29-139-16,-27 0 15,139 55 1,-83-55-16,27 55 16,224 85-1,-84-112-15,-84-1 16,112-55 0,224 56-16,-224-112 15,-84-28 1,84 0-16,-56 0 0,56 0 15,0 0-15,-112 0 16,0-84 0,-55-56-16,-29 0 15,-27-83-15,-56-28 0,-1-57 16,-83 1-16,0 0 16,0-56-1,-28-419 1,1 363-16,-29 55 15,-168-278 1,85 335-16,-168-168 16,195 251-1,-28 85-15,-27-85 16,-1 1-16,-27 111 16,27 0-1,-195-83-15,168 111 16,-252-56-1,308 113-15,-1 27 16,-111 0 0,139 0-16,-28 0 15,-83 0 1,139 0 0,-27 0-16,27 0 0,28 27 15,28-27-15,0 0 16,0 0-16</inkml:trace>
  <inkml:trace contextRef="#ctx0" brushRef="#br0" timeOffset="31559.898">18567 12039 0,'28'0'47,"-1"0"-32,-27-28 1,28 28-16,28 0 15,-28 0 1,28 0-16,0 0 16,0 0-1,-28 0-15</inkml:trace>
  <inkml:trace contextRef="#ctx0" brushRef="#br0" timeOffset="32043.1822">19963 12039 0,'83'0'32,"-27"0"-17,28 0-15,0 0 16,27 0 0,-27 0-16,84 0 15,-112 0 1,-1 0-16,1 0 15</inkml:trace>
  <inkml:trace contextRef="#ctx0" brushRef="#br0" timeOffset="32326.9362">21303 11983 0,'56'0'0,"-1"0"16,1 0-16,28 0 15,-28 0 1,111 0-16,-111 0 15,56 0 1,-28 0-16,-56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18-05-08T07:15:22.8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14379 14245 0,'28'0'15,"0"0"1,-1 0-1,1 0-15,28 0 16,0 0 0,-28 0-1,56 0-15,-28 0 16,55 0-16,-27 0 16,-28 0-16,-28 0 15,0 0-15,0 0 16,0 0-16,-1 0 15,1 0 1,0 0-16,0 0 16,0 0-1,28 0-15,0 0 16,0 0-16,-1 0 16,29 0-16,-28 28 15,0-28-15,28 0 16,27 0-16,-27 0 15,0 0-15,55 0 16,-27 0-16,-28 0 16,0 0-16,-1 0 15,-27 0-15,0 0 16,0 0-16,0 0 16,-28 0-16,28 0 15,27 0 1,-27 0-16,0 0 15,0 0-15,0 0 16,-1 0-16,1 0 16,0 0-16,0 0 15,-28 0-15,28 0 16,0 0-16,-28 0 16,27 0-16,1 0 15,-28 0-15,28 0 16,-28 0-16,28 0 15,-28 0-15,27 0 16,1 0-16,-28 0 16,28 0-16,0 0 15,0 0 1,0 0-16,27 0 16,-27 0-16,0 0 15,0 0-15,0 0 16,27 0-16,-27 0 15,56 0-15,0 0 16,-1 0-16,-27 0 16,56 0-16,-57 0 15,57 0-15,-28 0 16,-1 0 0,1 0-16,-28 0 15,55 0-15,-55 0 16,56 0-16,-1 28 15,-27-28-15,-28 0 16,0 0-16,27 0 16,-27 0-16,56 0 15,-57 0-15,57 0 16,55 0-16,-83 0 16,84 0-16,-57 0 15,-27 0-15,27 0 16,1 0-16,-56 0 15,55 0-15,-27 0 16,0 0-16,27 0 16,1 0-16,27 0 15,-55 0-15,28 0 16,-56 0-16,-1 0 16,29 0-16,-28 0 15,-28 0-15,55 0 16,-27 0-1,-28 0-15,0 0 0,55 0 16,-55 0 0,28 0-16,28 0 15,-57 0-15,1 0 16,0 0-16,0 0 16,0 0-16,0 0 15,0 0-15,-29 0 16,29 0-16,-28 0 15,0 0-15,0 0 16,0 0-16,0 0 31</inkml:trace>
  <inkml:trace contextRef="#ctx0" brushRef="#br0" timeOffset="21864.1083">23425 6284 0,'28'0'31,"0"0"-15,-1 0-16,1 0 16,56-28-16,-28 28 15,0 0-15,28 0 16,-29 0-16,57-27 15,-28 27-15,28 0 16,-57 0-16,29 0 16,-28 0-16,0 0 15,0 0-15,-1 0 16,1 0-16,-28 0 16,28 0-16,-28 0 15,0 0 1,0 0-1,0 0 32,-28-28-31</inkml:trace>
  <inkml:trace contextRef="#ctx0" brushRef="#br0" timeOffset="26591.6874">23564 6312 0,'-28'0'47,"0"0"-1,1 0-30,-1 0 0,28-28-1,0 0-15,-28 1 16,0-1-16,28 0 16,-28 0-16,28-28 15,-28 28 1,28-28-16,-28 56 15,28-56-15,0 28 16,0-28-16,0 29 16,0-1-1,0-28-15,28 56 16,0-28-16,0 0 16,28 0-16,-28 0 15,-1 0 1,29 0-16,-28 28 15,0 0-15,0 0 16,0 0-16,0 0 16,0 0-16,0 28 15,0 0-15,0 0 16,-28 0-16,0 0 16,27 0-16,1 0 15,-28 0-15,28-28 16,-28 28-1,0-1-15,0 1 16,0 0-16,0 0 16,0 28-16,0 0 15,-28 0 1,0-28-16,28 0 0,-27-28 62,-1 0-15</inkml:trace>
  <inkml:trace contextRef="#ctx0" brushRef="#br0" timeOffset="28840.6546">23732 6284 0,'-28'0'62,"0"0"-46,0 0-1,0 0-15,0-28 16,0 28-16,0-27 16,0 27-16,1-28 15,27 0 1,0 0-16,-28 0 15,28 0-15,-28 28 16,28-28-16,-28 0 16,28 0-16,0-28 15,-28 28 1,28 0-16,0-27 16,0-1-16,28 28 15,-28-28-15,28 28 16,0-28-16,0 28 15,-1 0-15,-27 0 16,28 28-16,0 0 16,0 0-1,0 0 1,0 0-16,28 0 16,-28 0-16,0 28 15,0 0-15,0 0 16,-1 28-16,1-28 15,-28 0-15,0 0 16,0 0-16,28 0 16,-28 0-16,0-1 15,0 1 1,0 0-16,0 0 16,0 0-16,-28 0 15,0 28-15,1-28 16,-1 0-1,0 0-15,0-28 16,0 28 0</inkml:trace>
  <inkml:trace contextRef="#ctx0" brushRef="#br0" timeOffset="33376.7132">24932 6201 0,'0'28'94,"-28"-28"-47,1 0-31,-1 0 15,0 0-16,0 0 1,0 0 0,0 0 46,0 0-46,0 0 15,0 0-15,28-28-16,-28 28 15,28-28-15,-28 28 16,0-28 0,0 0 15,28 0-16,-27 0 1,27 0 0,-28 0-1,28 0-15,0 0 16,0 0 0,0 0-16,0 0 15,0 1 16,28-1-15,-1 0 0,1 0-1,0 28 1,-28-28 0,28 28-16,0 0 15,-28-28-15,28 28 16,0 0-1,0 0 17,0 0-17,0 0 1,0 0-16,0 0 16,0 0-1,-28 28 1,27 0-16,1 0 15,-28 0 1,28 0 0,-28-1-1,0 1-15,0 0 16,0 0 0,0 0-16,0 0 15,0 0 1,0 0-1,0 0 1,0 0 31,-28-28-47,0 0 47,28 28-32</inkml:trace>
  <inkml:trace contextRef="#ctx0" brushRef="#br0" timeOffset="35208.5827">14909 14357 0,'28'0'15,"0"0"17,0 0-17,0 0 1,0 0 0,0-28-16,0 28 15,0 0 1,27-28-16,-27 28 15,0 0-15,0 0 16,28 0-16,-28 0 16,28 0-16,-28 0 15,27 0-15,-27 0 16,0 0-16,0 0 16,0 0-16,28 0 15,-28 0-15,0 0 16,28 0-16,-28 0 15,0 0 1,-1 0 0,1 0-1</inkml:trace>
  <inkml:trace contextRef="#ctx0" brushRef="#br0" timeOffset="36665.455">23927 6620 0,'0'0'0,"-28"0"16,0 0-1,-27 28-15,27-28 16,-28 0-16,0 0 16,0 0-16,0 0 15,0 0-15,1-56 16,-29 0-16,0 0 16,-28-28-16,57 28 15,27-28-15,-28 1 16,56 27-16,0 0 15,0-28-15,0-28 16,56-27-16,27 55 16,-27-84-16,28 113 15,-28-29-15,56-28 16,-29 56-16,57-28 16,-28 28-16,27-27 15,1 55-15,-56 0 16,27 28-16,-55 0 15,0 0-15,0 0 16,-28 56-16,55 55 16,-55-27-16,0 28 15,0-56 1,28 0-16,-28 55 0,-28-55 16,56 0-16,-28 28 15,-28 28 1,0-29-16,0-27 15,28 0-15,-28 0 16,0 0-16,0 0 16,0 28-16,0-29 15,-28-27-15,0 28 16,0-28-16,0-28 16,-28 28-16,0 28 15,28-56-15,-55 28 16,55 0-16,-28 0 15,28-28-15,-28 0 16,28 0-16,0 0 16,0 0-1</inkml:trace>
  <inkml:trace contextRef="#ctx0" brushRef="#br0" timeOffset="38232.6307">24318 3324 0,'-28'0'16,"28"28"-1,0 27-15,0-27 0,0 0 16,0 0 0,0 28-16,0 0 15,0 0-15,0 0 16,0 27-16,0-27 16,0 28-16,28 28 15,0-56-15,56 83 16,-56-55-16,28 0 15,27 0-15,-27 27 16,0-27-16,28 28 16,-28-56-16,55 56 15,-27-57-15,28 29 16,-29-56-16,1 28 16,0-56-16,-28 28 15,-28-28-15,0 0 16,0 0-16,27 0 15,1 0-15,0-28 16,56-28-16,-56-28 16,-1 1-16,1-29 15,0 56-15,-28-56 16,-28 56 0,0 1-16,0-1 15,0-28-15,0 28 16,-28 0-1,-28-28-15,-27 1 16,27-1-16,-56-28 16,0 0-16,56 56 15,-27 1-15,-29-1 16,-28 28-16,57 0 16,-29 0-16,28 28 15,-27 0-15,27 0 16,-28 0-16</inkml:trace>
  <inkml:trace contextRef="#ctx0" brushRef="#br0" timeOffset="39439.8312">16305 14189 0,'0'0'0,"28"0"16,0 0-16,28 0 16,0 0-16,-1 0 15,1 28-15,0-28 16,0 28-16,28-28 15,27 28-15,-27-28 16,0 28-16,0-28 16,-28 0-16,-1 0 15,1 0-15,-28 28 16,28-28-16,-28 0 16,0 0-1</inkml:trace>
  <inkml:trace contextRef="#ctx0" brushRef="#br0" timeOffset="44152.373">14742 14301 0,'0'0'0,"28"0"15,-1 0 1,1 0-16,28 0 15,28-28-15,-28 28 16,-28 0 0,28 0-16,-28 0 15,-1 0-15,29 0 16,-28 0-16,0 0 16,28 28-16,-28-28 15,28 28-15,-28-28 16,0 0-16,27 28 15,-27 0 1,0-28 0,0 0-1,0 0 1,0 0-16,0 0 31</inkml:trace>
  <inkml:trace contextRef="#ctx0" brushRef="#br0" timeOffset="47216.5177">16277 14301 0,'28'0'47,"0"0"-31,28 0-16,0 0 16,-28 0-16,27-28 15,-27 28-15,28 0 16,-28 0-1,0 0 1,28 0-16,-28 0 0,0 0 16,28 0-1,-28 0 1,-1 0-16,1 0 16,0 0-16,0 0 15,0 0-15,0 0 16,0 0-1,0 0-15,0 0 16,0 0 0,0 0 15,0 0-15,-1 0 15,1 0-16,0 0-15,0 0 16,28 0 0,-28 0-16,28 0 15,-28 0-15,0 0 16,0 0 0</inkml:trace>
  <inkml:trace contextRef="#ctx0" brushRef="#br0" timeOffset="49800.3737">14770 14329 0,'27'0'47,"1"0"-47,0 0 16,0 0-16,28 0 15,-28 0-15,28 0 16,-28 0 0,0 0-16,0 0 15,27 0-15,1 0 16,0 0-16,0-28 15,0 28-15,0 0 16,-1 0-16,1 0 16,-28 0-16,28 0 15,-28 0-15,28 0 16,-28 0-16,0 0 16,0 0-16,0 0 15,-1 0 1</inkml:trace>
  <inkml:trace contextRef="#ctx0" brushRef="#br0" timeOffset="51432.7128">15160 14385 0,'28'0'78,"-28"-28"-62,28 28-16,0 0 16,28 0-16,-28 0 15,28-28-15,0 28 16,-1 0-16,-27 0 16,0 0-16,28 0 15,-28 0-15,0 0 16,0 0-16,0 0 15,0 0 1,0 0-16,0 0 16,0 0-1</inkml:trace>
  <inkml:trace contextRef="#ctx0" brushRef="#br0" timeOffset="53288.6529">15021 13212 0,'0'0'0,"-28"0"31,0 0-15,0 0 0,0 0-1,0 0-15,0 0 16,0 0-1,0 0 1,1 0 0,27 28-1,-28 0-15,0-1 16,0 1-16,0 0 16,0 0-16,0-28 15,28 56-15,-28-28 16,0 28-16,28-28 15,0 0-15,0 0 16,0 0-16,0 28 16,0-29-16,0 29 15,0-28-15,0 28 16,0 0-16,28-28 16,0-28-1,0 56-15,0-28 16,0 0-16,28 0 15,-28 0 1,-1-1-16,29 29 0,0-28 16,-28 0-1,0-28-15,0 28 16,0 0-16,-28 0 16,28-28-1,28 0-15,-28 0 16,-1 0-16,29 0 15,-28 0-15,28 0 16,0 0-16,0 0 16,0 0-16,-1-28 15,29 0-15,-84 0 16,56 0-16,-28 0 16,0 0-16,0 0 15,0 1-15,-28-29 16,28 28-16,0-28 15,-28 0-15,0 0 16,27 0-16,1-55 16,0 55-16,-28 0 15,0 0-15,0 0 16,28 28-16,-28-28 16,0 28-16,-28 0 15,0 28 1,0 0-1,1-28-15,-1 28 16,-28-27-16,28 27 16,-28-28-16,28 28 15,-28 0-15,28-28 16,0 28-16,-27 0 16,27 0-16,0-28 15,0 28 1,0 0-16,0 0 15,-28 0-15,28 0 16,0 0-16,0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18-05-08T07:17:19.8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21945 6117 0,'-28'28'15,"28"0"1,-28 0-16,28 0 15,-28-1-15,28 1 16,-28 0-16,28 0 16,-28 0-1,0 0 1,0 0 0,1-28-16,27 28 15,-28-28 1,28 28-1,-28-28 79,0 0-78,0 0-16,0 0 15,0 0 1,0 0 0,0 0-1,28-56 1,-28 0-16,0 28 16,28-56-16,0 29 15,0-29-15,0 0 16,0 28-16,0 0 15,28 28-15,0 0 16,0 28-16,-28-27 16,56 27-1,-28 0-15,28 0 0,0 27 16,27 1 0,-27 0-16,0 28 15,-28 0-15,28 28 16,0 0-16,-56-29 15,28 57-15,-28-56 16,0 0-16,0 0 16,0-28-16,-28 28 15,0-28-15,-28-1 16,0 1-16,0 0 16,-28 0-16,29-28 15,-1 0-15,0 0 16,0 0-16,28 0 15,0-28-15,0 0 16,0 0-16,0-27 16,1-57-16,-1 28 15,28 0-15,0 28 16,0-55-16,0 83 16,55-28-16,-27 28 15,28 28-15,0-28 16,0 28-16,0 0 15,0 0-15,-29 0 16,29 0 0,-28 28-16,0 0 15,0 0-15,-28 0 16,0 0-16,28 28 16,-28-29-16,0 1 15,0 0 1,0 0-1</inkml:trace>
  <inkml:trace contextRef="#ctx0" brushRef="#br0" timeOffset="2495.6331">21247 6424 0,'0'0'0,"0"-28"16,0 0 0,28 0-16,-28 0 15,0 0-15,28-27 16,56-1-16,-57 28 16,1-28-16,28 0 15,-28 28 1,28-28-16,28 28 15,-1 0-15,-27-27 16,0 27-16,0 28 16,0 0-16,-28 0 15,28 28-15,-28 27 16,27 29-16,1 0 16,-56 28-16,0-1 15,0 29-15,0-28 16,0 0-16,-28-29 15,0-27-15,0-28 16,28 0-16,-27 0 16,-1-28-16,0 0 15,-28 0-15,28 0 16,0 0-16,0 0 16,0 0-1,0 0-15,-28 0 16,28 0-16,1 0 15,27-28 1</inkml:trace>
  <inkml:trace contextRef="#ctx0" brushRef="#br0" timeOffset="3527.3798">26105 9134 0,'0'0'16,"-28"0"78</inkml:trace>
  <inkml:trace contextRef="#ctx0" brushRef="#br0" timeOffset="4615.2868">15300 9217 0,'28'0'31,"28"0"-15,-28 0-16,28 0 15,55 0-15,1 0 16,111 0-1,140 0-15,56 0 16,84-56-16,83-55 16,0 27-16,28 28 15,29 0-15,-1 56 16,112-56-16,-29 56 16,29 0-16,84 0 15,-84 0-15,-28 0 16,-112-28-16,28 28 15,-111 0-15,-57 0 16,1 0-16,-112 56 16,0-28-16,-56-28 15,0 56-15,-112-56 16,-27 0-16,-28 0 16,-57 0-16,29 0 15,-56 0-15,0 0 16,-28 0-16,27 0 15,1 0-15,0 0 16,0 28-16,0-28 16,0 0-16,-1 0 15,-27 0 1,28 0-16,-28 0 16</inkml:trace>
  <inkml:trace contextRef="#ctx0" brushRef="#br0" timeOffset="5800.4185">26049 9161 0,'0'-27'46,"0"-1"-46,0 0 16,0-28-16,28 28 16,0-28-16,28 0 15,-28 28-15,0 0 16,0 0-16,27 28 16,1 0-16,0 0 15,-28 0 1,0 0-16,0 56 15,0 0-15,0 0 16,-28 56-16,0-29 16,0-55-16,-28 28 15,0 0-15,0-28 16,0-28-16,0 28 16,0-28-16,-28 0 15,28 0-15,0 0 16,1 0-16,-29-28 15,28-28-15,-28 0 16,28 0-16,0-27 16,-28 27-16,28 0 15,28 28-15,0 0 16,0 0 0,28 0-1,0 0-15,0 28 16,28-28-16,-28 28 15,0 0-15,0 0 16,0 0-16,0 0 16,-28 28-16,27 28 15,-27 0-15,-27 0 16,27 28-16,0-56 16,-28 0-1,28-1-15,-28-27 16,0 0-1,0 0 1,0 0-16,0 0 16,0-27-16,0-1 15,0-28-15,0 56 16,28-28-16,-28 0 16,28 0-16,-55 0 15,-29 28 1</inkml:trace>
  <inkml:trace contextRef="#ctx0" brushRef="#br0" timeOffset="7376.6164">17338 9189 0,'56'-28'78,"0"1"-78,0-1 16,27 0-16,1 0 16,-28 0-16,28 28 15,27 0-15,-55 0 16,28 0-16,28 28 15,-56 0-15,-1 0 16,-55 27-16,28-27 16,-28 0-16,0 28 15,-28-28-15,-27 0 16,-1 0-16,28 0 16,0-28-16,0 0 15,0 0 1,-28 0-16,28 0 15,-28-56 1,29 28-16,27-28 0,0 28 16,0-55-1,27 83 1,1-28-16,0 28 16,0-28-16,0 28 15,0 0-15,28 0 16,-28 0-16,0 28 15,28 27-15,-28 1 16,-28 0-16,0 0 16,0 0-16,0-28 15,0 0-15,0 0 16,-28-28 0,0 0-1,0 0 1,-28-56-16,0-28 15,-28 0-15,28-27 16,29 55-16,27 0 16,0 0-16,27 56 31,29 0-31,-28 0 16,28 0-16,-28 28 15,28-28 1,-28 28-16,-28 0 0,28 0 15,-28 0 1,0 0-16,0-1 16,-28 1-16,-56 0 15,56-28-15,0 28 16,0-28-16,0 0 16,0 0-1,-27 0-15,27-84 16,0 29-16,0 27 15,28-28-15,0 28 16,0 0-16,28 28 31,0 0-15</inkml:trace>
  <inkml:trace contextRef="#ctx0" brushRef="#br0" timeOffset="8263.9687">14993 7653 0,'28'0'16,"84"0"-16,55 0 15,196-28-15,112 28 16,139-56-16,363 56 16,168-139-16,111 83 15,-55 56-15,-57-84 16,-27 28-16,-140 56 15,140-56-15,-112-28 16,-139 84-16,-224 0 16,-112 0-16,-111 0 15,-112 0-15,-83 0 16,-85 0-16,-27 28 16,-84-28-16</inkml:trace>
  <inkml:trace contextRef="#ctx0" brushRef="#br0" timeOffset="11183.7302">13876 10558 0,'56'0'0,"56"0"16,-29 0 0,141-56-16,83 56 15,168-28-15,83-28 16,28 1-16,140 55 16,251 0-16,28-56 15,84 56-15,140 0 16,-112-56-16,-29 56 15,29-84-15,28 28 16,-168 56-16,0 0 16,-335 0-16,1 0 15,-57 0-15,-111 0 16,-57 0-16,-111 0 16,-111-28-16,-56 28 15,-85-56-15,29 56 16,-56 0-16,0-28 15,0 28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18-05-08T07:18:20.4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17785 4832 0,'0'0'0,"28"0"15,0 0 1,-28 28 0,28-28-16,0 28 78,-1-28-47,-27 28-31,28-28 16,-28 28-1,28 0 1,-28 0-1,0-1-15,0 1 16,0 0-16,0 0 16,0 28-16,0-28 15,0 0-15,0 0 16,0 0-16,0 0 16,0 0-1,0 0 1,0 0 15,0 0 0,28-28-31,-28 27 16,28-27 0,0 0-16,-28 28 15,28-28 1,0 0-1,0 0 32,-28-28 31,0 1-78,0-1 16,0 0 0,0 0-16,0 0 31,0 0-31,0 0 16,0 0-16,0 0 15,0 0 1,0 0-16,0 0 15,0 0-15,0 0 16,0 0 0,0 1-1,0-1 17,0 0-17,0 0-15,28 28 16,-28-28-16,0 0 15,0 0 1,28 28-16,-28-28 16,0 0-16,28 28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C2917-C008-42ED-8CD0-38A906CBE77B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EF9A4-71C3-4928-AFE2-71F9CFE5D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47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Hey</a:t>
            </a:r>
            <a:r>
              <a:rPr lang="en-US" altLang="ko-KR" baseline="0" dirty="0" smtClean="0"/>
              <a:t> guys. Today we will have a simple practice with those 3 major clustering methods.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K-means, Hierarchical , and EM clustering.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Todays main purpose is to have a practice, so </a:t>
            </a:r>
            <a:r>
              <a:rPr lang="en-US" altLang="ko-KR" baseline="0" dirty="0" smtClean="0"/>
              <a:t>I will not cover the details of each clustering methods.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But, I will introduce simple concept of these methods, as well as how and when to use those clustering methods to the right data.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F9A4-71C3-4928-AFE2-71F9CFE5D75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083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We</a:t>
            </a:r>
            <a:r>
              <a:rPr lang="en-US" altLang="ko-KR" baseline="0" dirty="0" smtClean="0"/>
              <a:t> now have a updated clusters.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F9A4-71C3-4928-AFE2-71F9CFE5D75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333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re-calculate</a:t>
            </a:r>
            <a:r>
              <a:rPr lang="en-US" altLang="ko-KR" baseline="0" dirty="0" smtClean="0"/>
              <a:t> the centroid location. </a:t>
            </a:r>
          </a:p>
          <a:p>
            <a:r>
              <a:rPr lang="en-US" altLang="ko-KR" baseline="0" dirty="0" smtClean="0"/>
              <a:t>but this time , the cluster is doesn’t need to be updated. therefore it is converged.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Again I did not explained the detail of the this algorithm. So, I thoroughly recommend to watch the </a:t>
            </a:r>
            <a:r>
              <a:rPr lang="en-US" altLang="ko-KR" baseline="0" dirty="0" err="1" smtClean="0"/>
              <a:t>youtube</a:t>
            </a:r>
            <a:r>
              <a:rPr lang="en-US" altLang="ko-KR" baseline="0" dirty="0" smtClean="0"/>
              <a:t> if you are more interested.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F9A4-71C3-4928-AFE2-71F9CFE5D75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91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Kmeans</a:t>
            </a:r>
            <a:r>
              <a:rPr lang="en-US" altLang="ko-KR" baseline="0" dirty="0" smtClean="0"/>
              <a:t> is implemented in R so we do not need to download any library for it.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For simplicity</a:t>
            </a:r>
            <a:r>
              <a:rPr lang="en-US" altLang="ko-KR" baseline="0" dirty="0" smtClean="0"/>
              <a:t> we will only consider two attributes of iris. the length and width of the petal.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pretend that we only know that iris have 3 species, but we </a:t>
            </a:r>
            <a:r>
              <a:rPr lang="en-US" altLang="ko-KR" baseline="0" dirty="0" err="1" smtClean="0"/>
              <a:t>dont</a:t>
            </a:r>
            <a:r>
              <a:rPr lang="en-US" altLang="ko-KR" baseline="0" dirty="0" smtClean="0"/>
              <a:t> know about the data.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First, lets check out how the dataset looks like.  This should be your very first step in order to choose any analysis method during datamining.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OK... so we can see that there might be two clusters of this data.</a:t>
            </a:r>
          </a:p>
          <a:p>
            <a:r>
              <a:rPr lang="en-US" altLang="ko-KR" baseline="0" dirty="0" smtClean="0"/>
              <a:t>But as we know that iris have 3 species, we will set the K to 3.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we can see the statistics, and which sample is assigned to which cluster.</a:t>
            </a:r>
          </a:p>
          <a:p>
            <a:r>
              <a:rPr lang="en-US" altLang="ko-KR" baseline="0" dirty="0" smtClean="0"/>
              <a:t>So, lets investigate how it looks like.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F9A4-71C3-4928-AFE2-71F9CFE5D75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14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F9A4-71C3-4928-AFE2-71F9CFE5D75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363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With</a:t>
            </a:r>
            <a:r>
              <a:rPr lang="en-US" altLang="ko-KR" baseline="0" dirty="0" smtClean="0"/>
              <a:t> the Iris data, we know that the iris have 3 species so we set the number of K as 3.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But what if we do not know? what if we don’t have prior knowledge about if?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Some says</a:t>
            </a:r>
            <a:r>
              <a:rPr lang="en-US" altLang="ko-KR" baseline="0" dirty="0" smtClean="0"/>
              <a:t> that change the K until to plot looks pretty.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Some says use the Elbow method.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F9A4-71C3-4928-AFE2-71F9CFE5D75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567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At that point, hierarchical</a:t>
            </a:r>
            <a:r>
              <a:rPr lang="en-US" altLang="ko-KR" baseline="0" dirty="0" smtClean="0"/>
              <a:t> clustering comes in handy.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Again, </a:t>
            </a:r>
            <a:r>
              <a:rPr lang="en-US" altLang="ko-KR" baseline="0" dirty="0" smtClean="0"/>
              <a:t>If you want to know the details, I recommend to watch the </a:t>
            </a:r>
            <a:r>
              <a:rPr lang="en-US" altLang="ko-KR" baseline="0" dirty="0" err="1" smtClean="0"/>
              <a:t>youtube</a:t>
            </a:r>
            <a:r>
              <a:rPr lang="en-US" altLang="ko-KR" baseline="0" dirty="0" smtClean="0"/>
              <a:t> below.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The mechanism of the hierarchical clustering is summarized in a gif file. which you can see in slide.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In short, the t</a:t>
            </a:r>
            <a:r>
              <a:rPr lang="en-US" altLang="ko-KR" dirty="0" smtClean="0"/>
              <a:t>op hierarchy</a:t>
            </a:r>
            <a:r>
              <a:rPr lang="en-US" altLang="ko-KR" baseline="0" dirty="0" smtClean="0"/>
              <a:t> will contain all data point. 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And the data points will be </a:t>
            </a:r>
            <a:r>
              <a:rPr lang="en-US" altLang="ko-KR" baseline="0" dirty="0" err="1" smtClean="0"/>
              <a:t>splitted</a:t>
            </a:r>
            <a:r>
              <a:rPr lang="en-US" altLang="ko-KR" baseline="0" dirty="0" smtClean="0"/>
              <a:t> by going down the hierarchy.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r>
              <a:rPr lang="en-US" altLang="ko-KR" baseline="0" dirty="0" smtClean="0"/>
              <a:t>There are two different approach. Top-down and </a:t>
            </a:r>
            <a:r>
              <a:rPr lang="en-US" altLang="ko-KR" baseline="0" dirty="0" err="1" smtClean="0"/>
              <a:t>buttom</a:t>
            </a:r>
            <a:r>
              <a:rPr lang="en-US" altLang="ko-KR" baseline="0" dirty="0" smtClean="0"/>
              <a:t>-up.</a:t>
            </a:r>
          </a:p>
          <a:p>
            <a:r>
              <a:rPr lang="en-US" altLang="ko-KR" baseline="0" dirty="0" smtClean="0"/>
              <a:t>Top-down refers by making a hierarchy tree starting from the top. while </a:t>
            </a:r>
            <a:r>
              <a:rPr lang="en-US" altLang="ko-KR" baseline="0" dirty="0" err="1" smtClean="0"/>
              <a:t>buttom</a:t>
            </a:r>
            <a:r>
              <a:rPr lang="en-US" altLang="ko-KR" baseline="0" dirty="0" smtClean="0"/>
              <a:t>-up makes a tree from the bottom.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Mainly </a:t>
            </a:r>
            <a:r>
              <a:rPr lang="en-US" altLang="ko-KR" baseline="0" dirty="0" err="1" smtClean="0"/>
              <a:t>buttom</a:t>
            </a:r>
            <a:r>
              <a:rPr lang="en-US" altLang="ko-KR" baseline="0" dirty="0" smtClean="0"/>
              <a:t>-up is used often.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F9A4-71C3-4928-AFE2-71F9CFE5D75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506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 litter bit</a:t>
            </a:r>
            <a:r>
              <a:rPr lang="en-US" altLang="ko-KR" baseline="0" dirty="0" smtClean="0"/>
              <a:t> more details for the hierarchical clustering for the </a:t>
            </a:r>
            <a:r>
              <a:rPr lang="en-US" altLang="ko-KR" baseline="0" dirty="0" err="1" smtClean="0"/>
              <a:t>buttom</a:t>
            </a:r>
            <a:r>
              <a:rPr lang="en-US" altLang="ko-KR" baseline="0" dirty="0" smtClean="0"/>
              <a:t> up, agglomerative.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We assign each data point as each clusters.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So, when we have 150 samples, we have initial 150 clusters.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then each clusters are integrated to the nearest cluster. and so on.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F9A4-71C3-4928-AFE2-71F9CFE5D75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8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So the initial clusters, data points will locate the </a:t>
            </a:r>
            <a:r>
              <a:rPr lang="en-US" altLang="ko-KR" dirty="0" err="1" smtClean="0"/>
              <a:t>buttom</a:t>
            </a:r>
            <a:r>
              <a:rPr lang="en-US" altLang="ko-KR" baseline="0" dirty="0" smtClean="0"/>
              <a:t> of the tree.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and these clusters will paired by their distance.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Note the height of pair AB and Pair CD are different </a:t>
            </a:r>
          </a:p>
          <a:p>
            <a:r>
              <a:rPr lang="en-US" altLang="ko-KR" baseline="0" dirty="0" smtClean="0"/>
              <a:t>because the  distance between A and B are shorter than the distance between C and 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F9A4-71C3-4928-AFE2-71F9CFE5D75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97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Also note that</a:t>
            </a:r>
            <a:r>
              <a:rPr lang="en-US" altLang="ko-KR" baseline="0" dirty="0" smtClean="0"/>
              <a:t> there are several methods that considers the distance between two clusters.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complete/single linkage calculates the maximum/minimum distance between two data points. from different clusters.</a:t>
            </a:r>
          </a:p>
          <a:p>
            <a:r>
              <a:rPr lang="en-US" altLang="ko-KR" baseline="0" dirty="0" smtClean="0"/>
              <a:t>while average linkage calculates the average distance between every possible calculate able distances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F9A4-71C3-4928-AFE2-71F9CFE5D75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26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 cut purely depends on you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F9A4-71C3-4928-AFE2-71F9CFE5D75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44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 terms of datamining, </a:t>
            </a:r>
            <a:r>
              <a:rPr lang="en-US" altLang="ko-KR" baseline="0" dirty="0" smtClean="0"/>
              <a:t> when we want to learn something from a data.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we try to group the data in order to start understand what the data represents.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unlike classification,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Clustering is often used to find structure in unlabeled data.  AKA unsupervised learning.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Clustering can discover groups that have similar patterns, which might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sense. 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altLang="ko-K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therefore a collection of objects which are “similar” between them and are “dissimilar” to the objects belonging to other clusters.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clustering is done, </a:t>
            </a:r>
            <a:r>
              <a:rPr lang="en-US" altLang="ko-KR" baseline="0" dirty="0" smtClean="0"/>
              <a:t>you need to have background knowledge to interpret the clustered results.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F9A4-71C3-4928-AFE2-71F9CFE5D7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8604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Hierarchical clustering, </a:t>
            </a:r>
          </a:p>
          <a:p>
            <a:r>
              <a:rPr lang="en-US" altLang="ko-KR" dirty="0" smtClean="0"/>
              <a:t>however,</a:t>
            </a:r>
            <a:r>
              <a:rPr lang="en-US" altLang="ko-KR" baseline="0" dirty="0" smtClean="0"/>
              <a:t> is used more commonly as </a:t>
            </a:r>
            <a:r>
              <a:rPr lang="en-US" altLang="ko-KR" baseline="0" dirty="0" err="1" smtClean="0"/>
              <a:t>heatmap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heatmap</a:t>
            </a:r>
            <a:r>
              <a:rPr lang="en-US" altLang="ko-KR" baseline="0" dirty="0" smtClean="0"/>
              <a:t> is a powerful plot to show the data trend as well as clusters.</a:t>
            </a:r>
          </a:p>
          <a:p>
            <a:r>
              <a:rPr lang="en-US" altLang="ko-KR" baseline="0" dirty="0" smtClean="0"/>
              <a:t>heatmap.2 contains the library of </a:t>
            </a:r>
            <a:r>
              <a:rPr lang="en-US" altLang="ko-KR" baseline="0" dirty="0" err="1" smtClean="0"/>
              <a:t>hclust</a:t>
            </a:r>
            <a:r>
              <a:rPr lang="en-US" altLang="ko-KR" baseline="0" dirty="0" smtClean="0"/>
              <a:t>, which we just practiced.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F9A4-71C3-4928-AFE2-71F9CFE5D75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07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Now to the final method.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It seems</a:t>
            </a:r>
            <a:r>
              <a:rPr lang="en-US" altLang="ko-KR" baseline="0" dirty="0" smtClean="0"/>
              <a:t> that K-means and hierarchical clustering methods is effective to all dataset. </a:t>
            </a:r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however,</a:t>
            </a:r>
            <a:r>
              <a:rPr lang="en-US" altLang="ko-KR" dirty="0" smtClean="0"/>
              <a:t> what if the clusters</a:t>
            </a:r>
            <a:r>
              <a:rPr lang="en-US" altLang="ko-KR" baseline="0" dirty="0" smtClean="0"/>
              <a:t> are overlapped?</a:t>
            </a:r>
            <a:endParaRPr lang="en-US" altLang="ko-KR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normally, typically, the fore-mentioned clustering methods make a clusters like a </a:t>
            </a:r>
            <a:r>
              <a:rPr lang="en-US" altLang="ko-KR" baseline="0" dirty="0" err="1" smtClean="0"/>
              <a:t>lego</a:t>
            </a:r>
            <a:r>
              <a:rPr lang="en-US" altLang="ko-KR" baseline="0" dirty="0" smtClean="0"/>
              <a:t> block.  which will meet difficulties.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At this point , </a:t>
            </a:r>
            <a:r>
              <a:rPr lang="en-US" altLang="ko-KR" dirty="0" smtClean="0"/>
              <a:t>EM </a:t>
            </a:r>
            <a:r>
              <a:rPr lang="en-US" altLang="ko-KR" dirty="0" smtClean="0"/>
              <a:t>clustering is</a:t>
            </a:r>
            <a:r>
              <a:rPr lang="en-US" altLang="ko-KR" baseline="0" dirty="0" smtClean="0"/>
              <a:t> </a:t>
            </a:r>
            <a:r>
              <a:rPr lang="en-US" altLang="ko-KR" baseline="0" dirty="0" smtClean="0"/>
              <a:t>useful.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F9A4-71C3-4928-AFE2-71F9CFE5D75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5231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EM clustering assumes</a:t>
            </a:r>
            <a:r>
              <a:rPr lang="en-US" altLang="ko-KR" baseline="0" dirty="0" smtClean="0"/>
              <a:t> that the data point is generated from a Gaussian distribution.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Therefore, the cluster results shows as Gaussians.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As the name is EM-clustering. The clustering method is all about Expectation Maximization.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The method is extremely complicated than the K-means and Hierarchical clustering. </a:t>
            </a:r>
          </a:p>
          <a:p>
            <a:r>
              <a:rPr lang="en-US" altLang="ko-KR" baseline="0" dirty="0" smtClean="0"/>
              <a:t>Its beyond my limit to explain the method Cleary.</a:t>
            </a:r>
          </a:p>
          <a:p>
            <a:r>
              <a:rPr lang="en-US" altLang="ko-KR" baseline="0" dirty="0" smtClean="0"/>
              <a:t>If you are interested. again, their is a </a:t>
            </a:r>
            <a:r>
              <a:rPr lang="en-US" altLang="ko-KR" baseline="0" dirty="0" err="1" smtClean="0"/>
              <a:t>youtube</a:t>
            </a:r>
            <a:r>
              <a:rPr lang="en-US" altLang="ko-KR" baseline="0" dirty="0" smtClean="0"/>
              <a:t> link.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F9A4-71C3-4928-AFE2-71F9CFE5D75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2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However, we can try</a:t>
            </a:r>
            <a:r>
              <a:rPr lang="en-US" altLang="ko-KR" baseline="0" dirty="0" smtClean="0"/>
              <a:t> and use the EM </a:t>
            </a:r>
            <a:r>
              <a:rPr lang="en-US" altLang="ko-KR" baseline="0" dirty="0" smtClean="0"/>
              <a:t>clustering without understanding the details. </a:t>
            </a:r>
          </a:p>
          <a:p>
            <a:r>
              <a:rPr lang="en-US" altLang="ko-KR" baseline="0" dirty="0" smtClean="0"/>
              <a:t>nice </a:t>
            </a:r>
            <a:r>
              <a:rPr lang="en-US" altLang="ko-KR" baseline="0" dirty="0" smtClean="0"/>
              <a:t>and easy.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F9A4-71C3-4928-AFE2-71F9CFE5D75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7924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F9A4-71C3-4928-AFE2-71F9CFE5D75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0722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F9A4-71C3-4928-AFE2-71F9CFE5D75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850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F9A4-71C3-4928-AFE2-71F9CFE5D75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4254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F9A4-71C3-4928-AFE2-71F9CFE5D75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106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So when we try</a:t>
            </a:r>
            <a:r>
              <a:rPr lang="en-US" altLang="ko-KR" baseline="0" dirty="0" smtClean="0"/>
              <a:t> to find a cluster from the data, we probably hope that the data looks nice and easy.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wishing to find the clusters with our bare eyes.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However, life is hard. Doesn’t let you analyze things simple.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Well, obviously, we</a:t>
            </a:r>
            <a:r>
              <a:rPr lang="en-US" altLang="ko-KR" baseline="0" dirty="0" smtClean="0"/>
              <a:t> can easily find 4 clusters from the left plot.</a:t>
            </a:r>
          </a:p>
          <a:p>
            <a:r>
              <a:rPr lang="en-US" altLang="ko-KR" baseline="0" dirty="0" smtClean="0"/>
              <a:t>but when we have a data light the this kind of plot, we definitely need a clustering algorithm.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F9A4-71C3-4928-AFE2-71F9CFE5D75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204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en-US" altLang="ko-KR" baseline="0" dirty="0" smtClean="0"/>
              <a:t> today’s practice, we will use iris data.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I’m pretty sure that you guys are familiar to this dataset. The dataset has been introduced several times by other </a:t>
            </a:r>
            <a:r>
              <a:rPr lang="en-US" altLang="ko-KR" baseline="0" dirty="0" err="1" smtClean="0"/>
              <a:t>TAs.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Just to remind,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The dataset contains 150 samples,  4 attributes, and 3 species.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Just note that in</a:t>
            </a:r>
            <a:r>
              <a:rPr lang="en-US" altLang="ko-KR" baseline="0" dirty="0" smtClean="0"/>
              <a:t> real life, </a:t>
            </a:r>
            <a:r>
              <a:rPr lang="en-US" altLang="ko-KR" dirty="0" smtClean="0"/>
              <a:t>there</a:t>
            </a:r>
            <a:r>
              <a:rPr lang="en-US" altLang="ko-KR" baseline="0" dirty="0" smtClean="0"/>
              <a:t> are more than </a:t>
            </a:r>
            <a:r>
              <a:rPr lang="en-US" altLang="ko-KR" dirty="0" smtClean="0"/>
              <a:t>3 species</a:t>
            </a:r>
            <a:r>
              <a:rPr lang="en-US" altLang="ko-KR" baseline="0" dirty="0" smtClean="0"/>
              <a:t> for Iris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F9A4-71C3-4928-AFE2-71F9CFE5D75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852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As I said, today</a:t>
            </a:r>
            <a:r>
              <a:rPr lang="en-US" altLang="ko-KR" baseline="0" dirty="0" smtClean="0"/>
              <a:t> we will cover 3 major clustering methods.</a:t>
            </a:r>
            <a:endParaRPr lang="en-US" altLang="ko-KR" dirty="0" smtClean="0"/>
          </a:p>
          <a:p>
            <a:r>
              <a:rPr lang="en-US" altLang="ko-KR" dirty="0" smtClean="0"/>
              <a:t>K-means,</a:t>
            </a:r>
            <a:r>
              <a:rPr lang="en-US" altLang="ko-KR" baseline="0" dirty="0" smtClean="0"/>
              <a:t> hierarchical, and EM clustering.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I am not sure the professor have explained these methods in details. </a:t>
            </a:r>
          </a:p>
          <a:p>
            <a:r>
              <a:rPr lang="en-US" altLang="ko-KR" baseline="0" dirty="0" smtClean="0"/>
              <a:t>Whether or not, I will not cover the details of them.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But, I will </a:t>
            </a:r>
            <a:r>
              <a:rPr lang="en-US" altLang="ko-KR" baseline="0" dirty="0" smtClean="0"/>
              <a:t>point out the </a:t>
            </a:r>
            <a:r>
              <a:rPr lang="en-US" altLang="ko-KR" baseline="0" dirty="0" smtClean="0"/>
              <a:t>catch of these methods with a very scrappy explanation.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F9A4-71C3-4928-AFE2-71F9CFE5D75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617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Starting</a:t>
            </a:r>
            <a:r>
              <a:rPr lang="en-US" altLang="ko-KR" baseline="0" dirty="0" smtClean="0"/>
              <a:t> with K-means,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The Key idea of K-means clustering is to define the number of clusters,</a:t>
            </a:r>
            <a:r>
              <a:rPr lang="en-US" altLang="ko-KR" baseline="0" dirty="0" smtClean="0"/>
              <a:t>  meaning that how many centroids should be located.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The method is quite simple.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If K is 3, place 3 centroids at random location.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We initially get 3 clusters. 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Move the centroids to the means of each cluster. then we have updated clusters.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repeat this until the cluster is not being updated.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If you want to know the details, I thoroughly recommend to watch the </a:t>
            </a:r>
            <a:r>
              <a:rPr lang="en-US" altLang="ko-KR" baseline="0" dirty="0" err="1" smtClean="0"/>
              <a:t>youtube</a:t>
            </a:r>
            <a:r>
              <a:rPr lang="en-US" altLang="ko-KR" baseline="0" dirty="0" smtClean="0"/>
              <a:t> below.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F9A4-71C3-4928-AFE2-71F9CFE5D75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136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To</a:t>
            </a:r>
            <a:r>
              <a:rPr lang="en-US" altLang="ko-KR" baseline="0" dirty="0" smtClean="0"/>
              <a:t> explain with a little bit more details,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Lets assume that we have a data point like this.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First, we defined the K as 2. meaning 2 centroids will be located.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Locate those 2 centroids in a random location. we then calculate the distance between those 2 centroids.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Now we have a boundary for two initial clusters.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F9A4-71C3-4928-AFE2-71F9CFE5D75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658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which will colored</a:t>
            </a:r>
            <a:r>
              <a:rPr lang="en-US" altLang="ko-KR" baseline="0" dirty="0" smtClean="0"/>
              <a:t> like this.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F9A4-71C3-4928-AFE2-71F9CFE5D75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05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Then, we calculate the mean of the initial clusters.</a:t>
            </a:r>
            <a:r>
              <a:rPr lang="en-US" altLang="ko-KR" baseline="0" dirty="0" smtClean="0"/>
              <a:t>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The centroid is then relocated. as well as the distance between the centroids.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F9A4-71C3-4928-AFE2-71F9CFE5D75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078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 userDrawn="1"/>
        </p:nvSpPr>
        <p:spPr>
          <a:xfrm rot="5400000">
            <a:off x="4715752" y="1742067"/>
            <a:ext cx="407823" cy="9839322"/>
          </a:xfrm>
          <a:custGeom>
            <a:avLst/>
            <a:gdLst>
              <a:gd name="connsiteX0" fmla="*/ 407823 w 407823"/>
              <a:gd name="connsiteY0" fmla="*/ 456740 h 9365672"/>
              <a:gd name="connsiteX1" fmla="*/ 407823 w 407823"/>
              <a:gd name="connsiteY1" fmla="*/ 2 h 9365672"/>
              <a:gd name="connsiteX2" fmla="*/ 407823 w 407823"/>
              <a:gd name="connsiteY2" fmla="*/ 2 h 9365672"/>
              <a:gd name="connsiteX3" fmla="*/ 407823 w 407823"/>
              <a:gd name="connsiteY3" fmla="*/ 456740 h 9365672"/>
              <a:gd name="connsiteX4" fmla="*/ 0 w 407823"/>
              <a:gd name="connsiteY4" fmla="*/ 9365672 h 9365672"/>
              <a:gd name="connsiteX5" fmla="*/ 0 w 407823"/>
              <a:gd name="connsiteY5" fmla="*/ 0 h 9365672"/>
              <a:gd name="connsiteX6" fmla="*/ 407823 w 407823"/>
              <a:gd name="connsiteY6" fmla="*/ 0 h 9365672"/>
              <a:gd name="connsiteX7" fmla="*/ 407823 w 407823"/>
              <a:gd name="connsiteY7" fmla="*/ 2 h 9365672"/>
              <a:gd name="connsiteX8" fmla="*/ 1 w 407823"/>
              <a:gd name="connsiteY8" fmla="*/ 2 h 9365672"/>
              <a:gd name="connsiteX9" fmla="*/ 1 w 407823"/>
              <a:gd name="connsiteY9" fmla="*/ 456740 h 9365672"/>
              <a:gd name="connsiteX10" fmla="*/ 203912 w 407823"/>
              <a:gd name="connsiteY10" fmla="*/ 570924 h 9365672"/>
              <a:gd name="connsiteX11" fmla="*/ 407823 w 407823"/>
              <a:gd name="connsiteY11" fmla="*/ 456740 h 9365672"/>
              <a:gd name="connsiteX12" fmla="*/ 407822 w 407823"/>
              <a:gd name="connsiteY12" fmla="*/ 9365672 h 936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7823" h="9365672">
                <a:moveTo>
                  <a:pt x="407823" y="456740"/>
                </a:moveTo>
                <a:lnTo>
                  <a:pt x="407823" y="2"/>
                </a:lnTo>
                <a:lnTo>
                  <a:pt x="407823" y="2"/>
                </a:lnTo>
                <a:lnTo>
                  <a:pt x="407823" y="456740"/>
                </a:lnTo>
                <a:close/>
                <a:moveTo>
                  <a:pt x="0" y="9365672"/>
                </a:moveTo>
                <a:lnTo>
                  <a:pt x="0" y="0"/>
                </a:lnTo>
                <a:lnTo>
                  <a:pt x="407823" y="0"/>
                </a:lnTo>
                <a:lnTo>
                  <a:pt x="407823" y="2"/>
                </a:lnTo>
                <a:lnTo>
                  <a:pt x="1" y="2"/>
                </a:lnTo>
                <a:lnTo>
                  <a:pt x="1" y="456740"/>
                </a:lnTo>
                <a:lnTo>
                  <a:pt x="203912" y="570924"/>
                </a:lnTo>
                <a:lnTo>
                  <a:pt x="407823" y="456740"/>
                </a:lnTo>
                <a:lnTo>
                  <a:pt x="407822" y="9365672"/>
                </a:lnTo>
                <a:close/>
              </a:path>
            </a:pathLst>
          </a:cu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각형 12"/>
          <p:cNvSpPr/>
          <p:nvPr userDrawn="1"/>
        </p:nvSpPr>
        <p:spPr>
          <a:xfrm rot="10800000">
            <a:off x="9283698" y="6457816"/>
            <a:ext cx="2908300" cy="407824"/>
          </a:xfrm>
          <a:prstGeom prst="homePlate">
            <a:avLst>
              <a:gd name="adj" fmla="val 29758"/>
            </a:avLst>
          </a:prstGeom>
          <a:solidFill>
            <a:srgbClr val="62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1582881" y="1667165"/>
            <a:ext cx="9026238" cy="1953491"/>
            <a:chOff x="1798780" y="1634836"/>
            <a:chExt cx="9485743" cy="1953491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1798780" y="1634836"/>
              <a:ext cx="9485743" cy="0"/>
            </a:xfrm>
            <a:prstGeom prst="line">
              <a:avLst/>
            </a:prstGeom>
            <a:ln w="34925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1798780" y="3588327"/>
              <a:ext cx="9485743" cy="0"/>
            </a:xfrm>
            <a:prstGeom prst="line">
              <a:avLst/>
            </a:prstGeom>
            <a:ln w="34925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2" y="1981129"/>
            <a:ext cx="12191996" cy="1325563"/>
          </a:xfrm>
        </p:spPr>
        <p:txBody>
          <a:bodyPr/>
          <a:lstStyle>
            <a:lvl1pPr algn="ctr">
              <a:defRPr sz="4800">
                <a:solidFill>
                  <a:srgbClr val="45414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433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 userDrawn="1"/>
        </p:nvSpPr>
        <p:spPr>
          <a:xfrm rot="5400000">
            <a:off x="4715752" y="1742067"/>
            <a:ext cx="407823" cy="9839322"/>
          </a:xfrm>
          <a:custGeom>
            <a:avLst/>
            <a:gdLst>
              <a:gd name="connsiteX0" fmla="*/ 407823 w 407823"/>
              <a:gd name="connsiteY0" fmla="*/ 456740 h 9365672"/>
              <a:gd name="connsiteX1" fmla="*/ 407823 w 407823"/>
              <a:gd name="connsiteY1" fmla="*/ 2 h 9365672"/>
              <a:gd name="connsiteX2" fmla="*/ 407823 w 407823"/>
              <a:gd name="connsiteY2" fmla="*/ 2 h 9365672"/>
              <a:gd name="connsiteX3" fmla="*/ 407823 w 407823"/>
              <a:gd name="connsiteY3" fmla="*/ 456740 h 9365672"/>
              <a:gd name="connsiteX4" fmla="*/ 0 w 407823"/>
              <a:gd name="connsiteY4" fmla="*/ 9365672 h 9365672"/>
              <a:gd name="connsiteX5" fmla="*/ 0 w 407823"/>
              <a:gd name="connsiteY5" fmla="*/ 0 h 9365672"/>
              <a:gd name="connsiteX6" fmla="*/ 407823 w 407823"/>
              <a:gd name="connsiteY6" fmla="*/ 0 h 9365672"/>
              <a:gd name="connsiteX7" fmla="*/ 407823 w 407823"/>
              <a:gd name="connsiteY7" fmla="*/ 2 h 9365672"/>
              <a:gd name="connsiteX8" fmla="*/ 1 w 407823"/>
              <a:gd name="connsiteY8" fmla="*/ 2 h 9365672"/>
              <a:gd name="connsiteX9" fmla="*/ 1 w 407823"/>
              <a:gd name="connsiteY9" fmla="*/ 456740 h 9365672"/>
              <a:gd name="connsiteX10" fmla="*/ 203912 w 407823"/>
              <a:gd name="connsiteY10" fmla="*/ 570924 h 9365672"/>
              <a:gd name="connsiteX11" fmla="*/ 407823 w 407823"/>
              <a:gd name="connsiteY11" fmla="*/ 456740 h 9365672"/>
              <a:gd name="connsiteX12" fmla="*/ 407822 w 407823"/>
              <a:gd name="connsiteY12" fmla="*/ 9365672 h 936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7823" h="9365672">
                <a:moveTo>
                  <a:pt x="407823" y="456740"/>
                </a:moveTo>
                <a:lnTo>
                  <a:pt x="407823" y="2"/>
                </a:lnTo>
                <a:lnTo>
                  <a:pt x="407823" y="2"/>
                </a:lnTo>
                <a:lnTo>
                  <a:pt x="407823" y="456740"/>
                </a:lnTo>
                <a:close/>
                <a:moveTo>
                  <a:pt x="0" y="9365672"/>
                </a:moveTo>
                <a:lnTo>
                  <a:pt x="0" y="0"/>
                </a:lnTo>
                <a:lnTo>
                  <a:pt x="407823" y="0"/>
                </a:lnTo>
                <a:lnTo>
                  <a:pt x="407823" y="2"/>
                </a:lnTo>
                <a:lnTo>
                  <a:pt x="1" y="2"/>
                </a:lnTo>
                <a:lnTo>
                  <a:pt x="1" y="456740"/>
                </a:lnTo>
                <a:lnTo>
                  <a:pt x="203912" y="570924"/>
                </a:lnTo>
                <a:lnTo>
                  <a:pt x="407823" y="456740"/>
                </a:lnTo>
                <a:lnTo>
                  <a:pt x="407822" y="9365672"/>
                </a:lnTo>
                <a:close/>
              </a:path>
            </a:pathLst>
          </a:cu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각형 6"/>
          <p:cNvSpPr/>
          <p:nvPr userDrawn="1"/>
        </p:nvSpPr>
        <p:spPr>
          <a:xfrm rot="10800000">
            <a:off x="9283698" y="6457816"/>
            <a:ext cx="2908300" cy="407824"/>
          </a:xfrm>
          <a:prstGeom prst="homePlate">
            <a:avLst>
              <a:gd name="adj" fmla="val 29758"/>
            </a:avLst>
          </a:prstGeom>
          <a:solidFill>
            <a:srgbClr val="62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6594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55501" y="1891324"/>
            <a:ext cx="11183915" cy="4243754"/>
          </a:xfrm>
        </p:spPr>
        <p:txBody>
          <a:bodyPr/>
          <a:lstStyle>
            <a:lvl1pPr marL="0" indent="0">
              <a:buNone/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marL="914400" indent="0">
              <a:buNone/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marL="1371600" indent="0">
              <a:buNone/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marL="1828800" indent="0">
              <a:buNone/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101843" y="110689"/>
            <a:ext cx="6939818" cy="499452"/>
          </a:xfrm>
        </p:spPr>
        <p:txBody>
          <a:bodyPr/>
          <a:lstStyle>
            <a:lvl1pPr marL="0" indent="0">
              <a:buNone/>
              <a:defRPr>
                <a:solidFill>
                  <a:srgbClr val="FBFBFB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2" hasCustomPrompt="1"/>
          </p:nvPr>
        </p:nvSpPr>
        <p:spPr>
          <a:xfrm>
            <a:off x="11825383" y="6511412"/>
            <a:ext cx="366615" cy="30063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FBFBFB"/>
                </a:solidFill>
              </a:defRPr>
            </a:lvl1pPr>
          </a:lstStyle>
          <a:p>
            <a:pPr lvl="0"/>
            <a:r>
              <a:rPr lang="en-US" altLang="ko-KR" dirty="0" smtClean="0"/>
              <a:t>1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206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BCA995E3-E6D8-4501-8C75-5A9326995E25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388B77D4-C5A2-43D4-AD17-9A6B44D164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57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customXml" Target="../ink/ink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customXml" Target="../ink/ink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customXml" Target="../ink/ink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hurben.bioinfo@gmail.co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Clustering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675133" y="3060453"/>
            <a:ext cx="5006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(K-means, </a:t>
            </a:r>
            <a:r>
              <a:rPr lang="en-US" altLang="ko-KR" dirty="0"/>
              <a:t>Hierarchical, Gaussian </a:t>
            </a:r>
            <a:r>
              <a:rPr lang="en-US" altLang="ko-KR" dirty="0" smtClean="0"/>
              <a:t>mixture-EM)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44916" y="6488668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18.05.08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94480" y="4016684"/>
            <a:ext cx="220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767171"/>
                </a:solidFill>
              </a:rPr>
              <a:t>TA : Benjamin </a:t>
            </a:r>
            <a:r>
              <a:rPr lang="en-US" altLang="ko-KR" b="1" dirty="0" err="1" smtClean="0">
                <a:solidFill>
                  <a:srgbClr val="767171"/>
                </a:solidFill>
              </a:rPr>
              <a:t>Hur</a:t>
            </a:r>
            <a:endParaRPr lang="ko-KR" altLang="en-US" b="1" dirty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61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868158" y="2014342"/>
            <a:ext cx="5303307" cy="3567953"/>
            <a:chOff x="1201271" y="1595718"/>
            <a:chExt cx="2653553" cy="2402541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210235" y="1595718"/>
              <a:ext cx="0" cy="2393576"/>
            </a:xfrm>
            <a:prstGeom prst="line">
              <a:avLst/>
            </a:prstGeom>
            <a:ln w="47625">
              <a:solidFill>
                <a:srgbClr val="4743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201271" y="3998259"/>
              <a:ext cx="2653553" cy="0"/>
            </a:xfrm>
            <a:prstGeom prst="line">
              <a:avLst/>
            </a:prstGeom>
            <a:ln w="47625">
              <a:solidFill>
                <a:srgbClr val="4743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타원 15"/>
          <p:cNvSpPr/>
          <p:nvPr/>
        </p:nvSpPr>
        <p:spPr>
          <a:xfrm>
            <a:off x="4657025" y="2270244"/>
            <a:ext cx="350981" cy="350981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571752" y="3351984"/>
            <a:ext cx="350981" cy="350981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252523" y="3806466"/>
            <a:ext cx="350981" cy="350981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916995" y="2920727"/>
            <a:ext cx="350981" cy="350981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690680" y="3798319"/>
            <a:ext cx="350981" cy="350981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922733" y="4497839"/>
            <a:ext cx="350981" cy="350981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316803" y="4631653"/>
            <a:ext cx="350981" cy="350981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705354" y="2536468"/>
            <a:ext cx="350981" cy="350981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041661" y="4429244"/>
            <a:ext cx="350981" cy="350981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995762" y="3540242"/>
            <a:ext cx="350981" cy="350981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 rot="18270649">
            <a:off x="4695480" y="3134100"/>
            <a:ext cx="1675553" cy="906000"/>
            <a:chOff x="4373085" y="2874826"/>
            <a:chExt cx="1675553" cy="906000"/>
          </a:xfrm>
        </p:grpSpPr>
        <p:sp>
          <p:nvSpPr>
            <p:cNvPr id="2" name="TextBox 1"/>
            <p:cNvSpPr txBox="1"/>
            <p:nvPr/>
          </p:nvSpPr>
          <p:spPr>
            <a:xfrm>
              <a:off x="4373085" y="2874826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C00000"/>
                  </a:solidFill>
                </a:rPr>
                <a:t>X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13290" y="3411494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5"/>
                  </a:solidFill>
                </a:rPr>
                <a:t>X</a:t>
              </a:r>
              <a:endParaRPr lang="ko-KR" altLang="en-US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 rot="1470569">
            <a:off x="4629934" y="1586282"/>
            <a:ext cx="2060746" cy="4251100"/>
            <a:chOff x="2019506" y="1689312"/>
            <a:chExt cx="2216831" cy="4114108"/>
          </a:xfrm>
        </p:grpSpPr>
        <p:cxnSp>
          <p:nvCxnSpPr>
            <p:cNvPr id="5" name="직선 연결선 4"/>
            <p:cNvCxnSpPr/>
            <p:nvPr/>
          </p:nvCxnSpPr>
          <p:spPr>
            <a:xfrm rot="20129431">
              <a:off x="2019506" y="1689312"/>
              <a:ext cx="2216831" cy="4114108"/>
            </a:xfrm>
            <a:prstGeom prst="line">
              <a:avLst/>
            </a:prstGeom>
            <a:ln w="349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>
              <a:endCxn id="26" idx="1"/>
            </p:cNvCxnSpPr>
            <p:nvPr/>
          </p:nvCxnSpPr>
          <p:spPr>
            <a:xfrm rot="20129431" flipV="1">
              <a:off x="2506168" y="3414000"/>
              <a:ext cx="993458" cy="55876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02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868158" y="2014342"/>
            <a:ext cx="5303307" cy="3567953"/>
            <a:chOff x="1201271" y="1595718"/>
            <a:chExt cx="2653553" cy="2402541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210235" y="1595718"/>
              <a:ext cx="0" cy="2393576"/>
            </a:xfrm>
            <a:prstGeom prst="line">
              <a:avLst/>
            </a:prstGeom>
            <a:ln w="47625">
              <a:solidFill>
                <a:srgbClr val="4743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201271" y="3998259"/>
              <a:ext cx="2653553" cy="0"/>
            </a:xfrm>
            <a:prstGeom prst="line">
              <a:avLst/>
            </a:prstGeom>
            <a:ln w="47625">
              <a:solidFill>
                <a:srgbClr val="4743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타원 15"/>
          <p:cNvSpPr/>
          <p:nvPr/>
        </p:nvSpPr>
        <p:spPr>
          <a:xfrm>
            <a:off x="4657025" y="2270244"/>
            <a:ext cx="350981" cy="350981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571752" y="3351984"/>
            <a:ext cx="350981" cy="350981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252523" y="3806466"/>
            <a:ext cx="350981" cy="350981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916995" y="2920727"/>
            <a:ext cx="350981" cy="350981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690680" y="3798319"/>
            <a:ext cx="350981" cy="350981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922733" y="4497839"/>
            <a:ext cx="350981" cy="350981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316803" y="4631653"/>
            <a:ext cx="350981" cy="350981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705354" y="2536468"/>
            <a:ext cx="350981" cy="350981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041661" y="4429244"/>
            <a:ext cx="350981" cy="350981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995762" y="3540242"/>
            <a:ext cx="350981" cy="350981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 rot="18270649">
            <a:off x="4881372" y="2523147"/>
            <a:ext cx="1281928" cy="2082277"/>
            <a:chOff x="4582509" y="2264762"/>
            <a:chExt cx="1281928" cy="2082277"/>
          </a:xfrm>
        </p:grpSpPr>
        <p:sp>
          <p:nvSpPr>
            <p:cNvPr id="2" name="TextBox 1"/>
            <p:cNvSpPr txBox="1"/>
            <p:nvPr/>
          </p:nvSpPr>
          <p:spPr>
            <a:xfrm>
              <a:off x="4582509" y="2264762"/>
              <a:ext cx="254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C00000"/>
                  </a:solidFill>
                </a:rPr>
                <a:t>X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29089" y="3977707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5"/>
                  </a:solidFill>
                </a:rPr>
                <a:t>X</a:t>
              </a:r>
              <a:endParaRPr lang="ko-KR" altLang="en-US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 rot="3354563">
            <a:off x="3071607" y="2859249"/>
            <a:ext cx="4904510" cy="1477575"/>
            <a:chOff x="306280" y="3079013"/>
            <a:chExt cx="5275988" cy="1429960"/>
          </a:xfrm>
        </p:grpSpPr>
        <p:cxnSp>
          <p:nvCxnSpPr>
            <p:cNvPr id="5" name="직선 연결선 4"/>
            <p:cNvCxnSpPr/>
            <p:nvPr/>
          </p:nvCxnSpPr>
          <p:spPr>
            <a:xfrm rot="18245437" flipH="1">
              <a:off x="2742893" y="1187077"/>
              <a:ext cx="402762" cy="5275988"/>
            </a:xfrm>
            <a:prstGeom prst="line">
              <a:avLst/>
            </a:prstGeom>
            <a:ln w="349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rot="18245437">
              <a:off x="2209452" y="3734518"/>
              <a:ext cx="1429960" cy="11895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109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47508" y="1590381"/>
            <a:ext cx="11183915" cy="4243754"/>
          </a:xfrm>
        </p:spPr>
        <p:txBody>
          <a:bodyPr>
            <a:noAutofit/>
          </a:bodyPr>
          <a:lstStyle/>
          <a:p>
            <a:r>
              <a:rPr lang="en-US" altLang="ko-KR" sz="1400" dirty="0">
                <a:solidFill>
                  <a:srgbClr val="494545"/>
                </a:solidFill>
              </a:rPr>
              <a:t>library(datasets)</a:t>
            </a:r>
          </a:p>
          <a:p>
            <a:endParaRPr lang="en-US" altLang="ko-KR" sz="1400" dirty="0">
              <a:solidFill>
                <a:srgbClr val="494545"/>
              </a:solidFill>
            </a:endParaRPr>
          </a:p>
          <a:p>
            <a:r>
              <a:rPr lang="en-US" altLang="ko-KR" sz="1400" dirty="0">
                <a:solidFill>
                  <a:srgbClr val="494545"/>
                </a:solidFill>
              </a:rPr>
              <a:t>#making matrix of </a:t>
            </a:r>
            <a:r>
              <a:rPr lang="en-US" altLang="ko-KR" sz="1400" dirty="0" err="1">
                <a:solidFill>
                  <a:srgbClr val="494545"/>
                </a:solidFill>
              </a:rPr>
              <a:t>Petal.length</a:t>
            </a:r>
            <a:r>
              <a:rPr lang="en-US" altLang="ko-KR" sz="1400" dirty="0">
                <a:solidFill>
                  <a:srgbClr val="494545"/>
                </a:solidFill>
              </a:rPr>
              <a:t>, </a:t>
            </a:r>
            <a:r>
              <a:rPr lang="en-US" altLang="ko-KR" sz="1400" dirty="0" err="1">
                <a:solidFill>
                  <a:srgbClr val="494545"/>
                </a:solidFill>
              </a:rPr>
              <a:t>Petal.Width</a:t>
            </a:r>
            <a:r>
              <a:rPr lang="en-US" altLang="ko-KR" sz="1400" dirty="0">
                <a:solidFill>
                  <a:srgbClr val="494545"/>
                </a:solidFill>
              </a:rPr>
              <a:t> from iris data</a:t>
            </a:r>
          </a:p>
          <a:p>
            <a:r>
              <a:rPr lang="en-US" altLang="ko-KR" sz="1400" dirty="0" err="1">
                <a:solidFill>
                  <a:srgbClr val="494545"/>
                </a:solidFill>
              </a:rPr>
              <a:t>data_matrix</a:t>
            </a:r>
            <a:r>
              <a:rPr lang="en-US" altLang="ko-KR" sz="1400" dirty="0">
                <a:solidFill>
                  <a:srgbClr val="494545"/>
                </a:solidFill>
              </a:rPr>
              <a:t> = iris[,3:4]</a:t>
            </a:r>
          </a:p>
          <a:p>
            <a:endParaRPr lang="en-US" altLang="ko-KR" sz="1400" dirty="0">
              <a:solidFill>
                <a:srgbClr val="494545"/>
              </a:solidFill>
            </a:endParaRPr>
          </a:p>
          <a:p>
            <a:r>
              <a:rPr lang="en-US" altLang="ko-KR" sz="1400" dirty="0">
                <a:solidFill>
                  <a:srgbClr val="494545"/>
                </a:solidFill>
              </a:rPr>
              <a:t>#Checkout how the </a:t>
            </a:r>
            <a:r>
              <a:rPr lang="en-US" altLang="ko-KR" sz="1400" dirty="0" err="1">
                <a:solidFill>
                  <a:srgbClr val="494545"/>
                </a:solidFill>
              </a:rPr>
              <a:t>data_matrix</a:t>
            </a:r>
            <a:r>
              <a:rPr lang="en-US" altLang="ko-KR" sz="1400" dirty="0">
                <a:solidFill>
                  <a:srgbClr val="494545"/>
                </a:solidFill>
              </a:rPr>
              <a:t> looks like. (col = colored by labels, </a:t>
            </a:r>
            <a:r>
              <a:rPr lang="en-US" altLang="ko-KR" sz="1400" dirty="0" err="1">
                <a:solidFill>
                  <a:srgbClr val="494545"/>
                </a:solidFill>
              </a:rPr>
              <a:t>cex</a:t>
            </a:r>
            <a:r>
              <a:rPr lang="en-US" altLang="ko-KR" sz="1400" dirty="0">
                <a:solidFill>
                  <a:srgbClr val="494545"/>
                </a:solidFill>
              </a:rPr>
              <a:t> = size of data point, </a:t>
            </a:r>
            <a:r>
              <a:rPr lang="en-US" altLang="ko-KR" sz="1400" dirty="0" err="1">
                <a:solidFill>
                  <a:srgbClr val="494545"/>
                </a:solidFill>
              </a:rPr>
              <a:t>pch</a:t>
            </a:r>
            <a:r>
              <a:rPr lang="en-US" altLang="ko-KR" sz="1400" dirty="0">
                <a:solidFill>
                  <a:srgbClr val="494545"/>
                </a:solidFill>
              </a:rPr>
              <a:t> = plot symbols)</a:t>
            </a:r>
          </a:p>
          <a:p>
            <a:r>
              <a:rPr lang="en-US" altLang="ko-KR" sz="1400" dirty="0" smtClean="0">
                <a:solidFill>
                  <a:srgbClr val="494545"/>
                </a:solidFill>
              </a:rPr>
              <a:t>plot(</a:t>
            </a:r>
            <a:r>
              <a:rPr lang="en-US" altLang="ko-KR" sz="1400" dirty="0" err="1" smtClean="0">
                <a:solidFill>
                  <a:srgbClr val="494545"/>
                </a:solidFill>
              </a:rPr>
              <a:t>data_matrix</a:t>
            </a:r>
            <a:r>
              <a:rPr lang="en-US" altLang="ko-KR" sz="1400" dirty="0">
                <a:solidFill>
                  <a:srgbClr val="494545"/>
                </a:solidFill>
              </a:rPr>
              <a:t>, </a:t>
            </a:r>
            <a:r>
              <a:rPr lang="en-US" altLang="ko-KR" sz="1400" dirty="0" err="1" smtClean="0">
                <a:solidFill>
                  <a:srgbClr val="494545"/>
                </a:solidFill>
              </a:rPr>
              <a:t>cex</a:t>
            </a:r>
            <a:r>
              <a:rPr lang="en-US" altLang="ko-KR" sz="1400" dirty="0" smtClean="0">
                <a:solidFill>
                  <a:srgbClr val="494545"/>
                </a:solidFill>
              </a:rPr>
              <a:t>=1 </a:t>
            </a:r>
            <a:r>
              <a:rPr lang="en-US" altLang="ko-KR" sz="1400" dirty="0">
                <a:solidFill>
                  <a:srgbClr val="494545"/>
                </a:solidFill>
              </a:rPr>
              <a:t>,</a:t>
            </a:r>
            <a:r>
              <a:rPr lang="en-US" altLang="ko-KR" sz="1400" dirty="0" err="1">
                <a:solidFill>
                  <a:srgbClr val="494545"/>
                </a:solidFill>
              </a:rPr>
              <a:t>pch</a:t>
            </a:r>
            <a:r>
              <a:rPr lang="en-US" altLang="ko-KR" sz="1400" dirty="0">
                <a:solidFill>
                  <a:srgbClr val="494545"/>
                </a:solidFill>
              </a:rPr>
              <a:t>=20)</a:t>
            </a:r>
          </a:p>
          <a:p>
            <a:r>
              <a:rPr lang="en-US" altLang="ko-KR" sz="1400" dirty="0" smtClean="0">
                <a:solidFill>
                  <a:srgbClr val="494545"/>
                </a:solidFill>
              </a:rPr>
              <a:t>#plot(</a:t>
            </a:r>
            <a:r>
              <a:rPr lang="en-US" altLang="ko-KR" sz="1400" dirty="0" err="1" smtClean="0">
                <a:solidFill>
                  <a:srgbClr val="494545"/>
                </a:solidFill>
              </a:rPr>
              <a:t>data_matrix</a:t>
            </a:r>
            <a:r>
              <a:rPr lang="en-US" altLang="ko-KR" sz="1400" dirty="0">
                <a:solidFill>
                  <a:srgbClr val="494545"/>
                </a:solidFill>
              </a:rPr>
              <a:t>, col=iris[,5], </a:t>
            </a:r>
            <a:r>
              <a:rPr lang="en-US" altLang="ko-KR" sz="1400" dirty="0" err="1">
                <a:solidFill>
                  <a:srgbClr val="494545"/>
                </a:solidFill>
              </a:rPr>
              <a:t>cex</a:t>
            </a:r>
            <a:r>
              <a:rPr lang="en-US" altLang="ko-KR" sz="1400" dirty="0">
                <a:solidFill>
                  <a:srgbClr val="494545"/>
                </a:solidFill>
              </a:rPr>
              <a:t>=1 ,</a:t>
            </a:r>
            <a:r>
              <a:rPr lang="en-US" altLang="ko-KR" sz="1400" dirty="0" err="1">
                <a:solidFill>
                  <a:srgbClr val="494545"/>
                </a:solidFill>
              </a:rPr>
              <a:t>pch</a:t>
            </a:r>
            <a:r>
              <a:rPr lang="en-US" altLang="ko-KR" sz="1400" dirty="0">
                <a:solidFill>
                  <a:srgbClr val="494545"/>
                </a:solidFill>
              </a:rPr>
              <a:t>=20)</a:t>
            </a:r>
          </a:p>
          <a:p>
            <a:endParaRPr lang="en-US" altLang="ko-KR" sz="1400" dirty="0">
              <a:solidFill>
                <a:srgbClr val="494545"/>
              </a:solidFill>
            </a:endParaRPr>
          </a:p>
          <a:p>
            <a:r>
              <a:rPr lang="en-US" altLang="ko-KR" sz="1400" dirty="0">
                <a:solidFill>
                  <a:srgbClr val="494545"/>
                </a:solidFill>
              </a:rPr>
              <a:t>#Run K-means clustering. K = 3</a:t>
            </a:r>
          </a:p>
          <a:p>
            <a:r>
              <a:rPr lang="en-US" altLang="ko-KR" sz="1400" dirty="0">
                <a:solidFill>
                  <a:srgbClr val="494545"/>
                </a:solidFill>
              </a:rPr>
              <a:t>kc &lt;- </a:t>
            </a:r>
            <a:r>
              <a:rPr lang="en-US" altLang="ko-KR" sz="1400" dirty="0" err="1">
                <a:solidFill>
                  <a:srgbClr val="494545"/>
                </a:solidFill>
              </a:rPr>
              <a:t>kmeans</a:t>
            </a:r>
            <a:r>
              <a:rPr lang="en-US" altLang="ko-KR" sz="1400" dirty="0">
                <a:solidFill>
                  <a:srgbClr val="494545"/>
                </a:solidFill>
              </a:rPr>
              <a:t>(</a:t>
            </a:r>
            <a:r>
              <a:rPr lang="en-US" altLang="ko-KR" sz="1400" dirty="0" err="1">
                <a:solidFill>
                  <a:srgbClr val="494545"/>
                </a:solidFill>
              </a:rPr>
              <a:t>data_matrix</a:t>
            </a:r>
            <a:r>
              <a:rPr lang="en-US" altLang="ko-KR" sz="1400" dirty="0">
                <a:solidFill>
                  <a:srgbClr val="494545"/>
                </a:solidFill>
              </a:rPr>
              <a:t>, 3)</a:t>
            </a:r>
          </a:p>
          <a:p>
            <a:r>
              <a:rPr lang="en-US" altLang="ko-KR" sz="1400" dirty="0">
                <a:solidFill>
                  <a:srgbClr val="494545"/>
                </a:solidFill>
              </a:rPr>
              <a:t>kc</a:t>
            </a:r>
          </a:p>
          <a:p>
            <a:r>
              <a:rPr lang="en-US" altLang="ko-KR" sz="1400" dirty="0">
                <a:solidFill>
                  <a:srgbClr val="494545"/>
                </a:solidFill>
              </a:rPr>
              <a:t>plot(</a:t>
            </a:r>
            <a:r>
              <a:rPr lang="en-US" altLang="ko-KR" sz="1400" dirty="0" err="1">
                <a:solidFill>
                  <a:srgbClr val="494545"/>
                </a:solidFill>
              </a:rPr>
              <a:t>data_matrix</a:t>
            </a:r>
            <a:r>
              <a:rPr lang="en-US" altLang="ko-KR" sz="1400" dirty="0">
                <a:solidFill>
                  <a:srgbClr val="494545"/>
                </a:solidFill>
              </a:rPr>
              <a:t>, col=</a:t>
            </a:r>
            <a:r>
              <a:rPr lang="en-US" altLang="ko-KR" sz="1400" dirty="0" err="1">
                <a:solidFill>
                  <a:srgbClr val="494545"/>
                </a:solidFill>
              </a:rPr>
              <a:t>kc$cluster</a:t>
            </a:r>
            <a:r>
              <a:rPr lang="en-US" altLang="ko-KR" sz="1400" dirty="0">
                <a:solidFill>
                  <a:srgbClr val="494545"/>
                </a:solidFill>
              </a:rPr>
              <a:t>, </a:t>
            </a:r>
            <a:r>
              <a:rPr lang="en-US" altLang="ko-KR" sz="1400" dirty="0" err="1">
                <a:solidFill>
                  <a:srgbClr val="494545"/>
                </a:solidFill>
              </a:rPr>
              <a:t>cex</a:t>
            </a:r>
            <a:r>
              <a:rPr lang="en-US" altLang="ko-KR" sz="1400" dirty="0">
                <a:solidFill>
                  <a:srgbClr val="494545"/>
                </a:solidFill>
              </a:rPr>
              <a:t>=1, </a:t>
            </a:r>
            <a:r>
              <a:rPr lang="en-US" altLang="ko-KR" sz="1400" dirty="0" err="1">
                <a:solidFill>
                  <a:srgbClr val="494545"/>
                </a:solidFill>
              </a:rPr>
              <a:t>pch</a:t>
            </a:r>
            <a:r>
              <a:rPr lang="en-US" altLang="ko-KR" sz="1400" dirty="0">
                <a:solidFill>
                  <a:srgbClr val="494545"/>
                </a:solidFill>
              </a:rPr>
              <a:t>=20) </a:t>
            </a:r>
          </a:p>
          <a:p>
            <a:r>
              <a:rPr lang="en-US" altLang="ko-KR" sz="1400" dirty="0">
                <a:solidFill>
                  <a:srgbClr val="494545"/>
                </a:solidFill>
              </a:rPr>
              <a:t>points(</a:t>
            </a:r>
            <a:r>
              <a:rPr lang="en-US" altLang="ko-KR" sz="1400" dirty="0" err="1">
                <a:solidFill>
                  <a:srgbClr val="494545"/>
                </a:solidFill>
              </a:rPr>
              <a:t>kc$centers</a:t>
            </a:r>
            <a:r>
              <a:rPr lang="en-US" altLang="ko-KR" sz="1400" dirty="0">
                <a:solidFill>
                  <a:srgbClr val="494545"/>
                </a:solidFill>
              </a:rPr>
              <a:t>[,c("</a:t>
            </a:r>
            <a:r>
              <a:rPr lang="en-US" altLang="ko-KR" sz="1400" dirty="0" err="1">
                <a:solidFill>
                  <a:srgbClr val="494545"/>
                </a:solidFill>
              </a:rPr>
              <a:t>Petal.Length</a:t>
            </a:r>
            <a:r>
              <a:rPr lang="en-US" altLang="ko-KR" sz="1400" dirty="0">
                <a:solidFill>
                  <a:srgbClr val="494545"/>
                </a:solidFill>
              </a:rPr>
              <a:t>", "</a:t>
            </a:r>
            <a:r>
              <a:rPr lang="en-US" altLang="ko-KR" sz="1400" dirty="0" err="1">
                <a:solidFill>
                  <a:srgbClr val="494545"/>
                </a:solidFill>
              </a:rPr>
              <a:t>Petal.Width</a:t>
            </a:r>
            <a:r>
              <a:rPr lang="en-US" altLang="ko-KR" sz="1400" dirty="0">
                <a:solidFill>
                  <a:srgbClr val="494545"/>
                </a:solidFill>
              </a:rPr>
              <a:t>")], col=1:3, </a:t>
            </a:r>
            <a:r>
              <a:rPr lang="en-US" altLang="ko-KR" sz="1400" dirty="0" err="1">
                <a:solidFill>
                  <a:srgbClr val="494545"/>
                </a:solidFill>
              </a:rPr>
              <a:t>pch</a:t>
            </a:r>
            <a:r>
              <a:rPr lang="en-US" altLang="ko-KR" sz="1400" dirty="0">
                <a:solidFill>
                  <a:srgbClr val="494545"/>
                </a:solidFill>
              </a:rPr>
              <a:t>=23, </a:t>
            </a:r>
            <a:r>
              <a:rPr lang="en-US" altLang="ko-KR" sz="1400" dirty="0" err="1">
                <a:solidFill>
                  <a:srgbClr val="494545"/>
                </a:solidFill>
              </a:rPr>
              <a:t>cex</a:t>
            </a:r>
            <a:r>
              <a:rPr lang="en-US" altLang="ko-KR" sz="1400" dirty="0">
                <a:solidFill>
                  <a:srgbClr val="494545"/>
                </a:solidFill>
              </a:rPr>
              <a:t>=2) </a:t>
            </a:r>
          </a:p>
          <a:p>
            <a:endParaRPr lang="en-US" altLang="ko-KR" sz="1400" dirty="0">
              <a:solidFill>
                <a:srgbClr val="494545"/>
              </a:solidFill>
            </a:endParaRPr>
          </a:p>
          <a:p>
            <a:r>
              <a:rPr lang="en-US" altLang="ko-KR" sz="1400" dirty="0" smtClean="0">
                <a:solidFill>
                  <a:srgbClr val="494545"/>
                </a:solidFill>
              </a:rPr>
              <a:t>points(</a:t>
            </a:r>
            <a:r>
              <a:rPr lang="en-US" altLang="ko-KR" sz="1400" dirty="0" err="1" smtClean="0">
                <a:solidFill>
                  <a:srgbClr val="494545"/>
                </a:solidFill>
              </a:rPr>
              <a:t>data_matrix</a:t>
            </a:r>
            <a:r>
              <a:rPr lang="en-US" altLang="ko-KR" sz="1400" dirty="0">
                <a:solidFill>
                  <a:srgbClr val="494545"/>
                </a:solidFill>
              </a:rPr>
              <a:t>, col=iris[,5], </a:t>
            </a:r>
            <a:r>
              <a:rPr lang="en-US" altLang="ko-KR" sz="1400" dirty="0" err="1">
                <a:solidFill>
                  <a:srgbClr val="494545"/>
                </a:solidFill>
              </a:rPr>
              <a:t>pch</a:t>
            </a:r>
            <a:r>
              <a:rPr lang="en-US" altLang="ko-KR" sz="1400" dirty="0">
                <a:solidFill>
                  <a:srgbClr val="494545"/>
                </a:solidFill>
              </a:rPr>
              <a:t>=21, </a:t>
            </a:r>
            <a:r>
              <a:rPr lang="en-US" altLang="ko-KR" sz="1400" dirty="0" err="1">
                <a:solidFill>
                  <a:srgbClr val="494545"/>
                </a:solidFill>
              </a:rPr>
              <a:t>cex</a:t>
            </a:r>
            <a:r>
              <a:rPr lang="en-US" altLang="ko-KR" sz="1400" dirty="0">
                <a:solidFill>
                  <a:srgbClr val="494545"/>
                </a:solidFill>
              </a:rPr>
              <a:t>=1.4)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K-means simple example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939" y="1913654"/>
            <a:ext cx="5370225" cy="403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6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03101" y="1856949"/>
            <a:ext cx="11183915" cy="4243754"/>
          </a:xfrm>
        </p:spPr>
        <p:txBody>
          <a:bodyPr>
            <a:normAutofit/>
          </a:bodyPr>
          <a:lstStyle/>
          <a:p>
            <a:r>
              <a:rPr lang="en-US" altLang="ko-KR" sz="1400" dirty="0" err="1"/>
              <a:t>data_matrix</a:t>
            </a:r>
            <a:r>
              <a:rPr lang="en-US" altLang="ko-KR" sz="1400" dirty="0"/>
              <a:t> = iris[,-5]</a:t>
            </a:r>
          </a:p>
          <a:p>
            <a:r>
              <a:rPr lang="en-US" altLang="ko-KR" sz="1400" dirty="0"/>
              <a:t>kc &lt;- </a:t>
            </a:r>
            <a:r>
              <a:rPr lang="en-US" altLang="ko-KR" sz="1400" dirty="0" err="1"/>
              <a:t>kmeans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data_matrix</a:t>
            </a:r>
            <a:r>
              <a:rPr lang="en-US" altLang="ko-KR" sz="1400" dirty="0"/>
              <a:t>, 3)</a:t>
            </a:r>
          </a:p>
          <a:p>
            <a:r>
              <a:rPr lang="en-US" altLang="ko-KR" sz="1400" dirty="0"/>
              <a:t>kc</a:t>
            </a:r>
          </a:p>
          <a:p>
            <a:r>
              <a:rPr lang="en-US" altLang="ko-KR" sz="1400" dirty="0"/>
              <a:t>plot(</a:t>
            </a:r>
            <a:r>
              <a:rPr lang="en-US" altLang="ko-KR" sz="1400" dirty="0" err="1"/>
              <a:t>data_matrix</a:t>
            </a:r>
            <a:r>
              <a:rPr lang="en-US" altLang="ko-KR" sz="1400" dirty="0"/>
              <a:t>, col=</a:t>
            </a:r>
            <a:r>
              <a:rPr lang="en-US" altLang="ko-KR" sz="1400" dirty="0" err="1"/>
              <a:t>kc$cluster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cex</a:t>
            </a:r>
            <a:r>
              <a:rPr lang="en-US" altLang="ko-KR" sz="1400" dirty="0"/>
              <a:t>=1, </a:t>
            </a:r>
            <a:r>
              <a:rPr lang="en-US" altLang="ko-KR" sz="1400" dirty="0" err="1"/>
              <a:t>pch</a:t>
            </a:r>
            <a:r>
              <a:rPr lang="en-US" altLang="ko-KR" sz="1400" dirty="0"/>
              <a:t>=20) </a:t>
            </a:r>
            <a:endParaRPr lang="ko-KR" altLang="en-US" sz="14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K-means simple example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222" y="1007165"/>
            <a:ext cx="6979161" cy="534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0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What if we do not know K ?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98" y="1445834"/>
            <a:ext cx="5187881" cy="44503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764" y="1740262"/>
            <a:ext cx="7201085" cy="316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41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824775" y="4568783"/>
            <a:ext cx="11183915" cy="229525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494545"/>
                </a:solidFill>
              </a:rPr>
              <a:t>Difficult to pick 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494545"/>
                </a:solidFill>
              </a:rPr>
              <a:t>So, why not see the hierarchy of the data point rather than K?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494545"/>
                </a:solidFill>
              </a:rPr>
              <a:t>Mainly </a:t>
            </a:r>
            <a:r>
              <a:rPr lang="en-US" altLang="ko-KR" sz="2400" dirty="0" err="1" smtClean="0">
                <a:solidFill>
                  <a:srgbClr val="494545"/>
                </a:solidFill>
              </a:rPr>
              <a:t>buttom</a:t>
            </a:r>
            <a:r>
              <a:rPr lang="en-US" altLang="ko-KR" sz="2400" dirty="0" smtClean="0">
                <a:solidFill>
                  <a:srgbClr val="494545"/>
                </a:solidFill>
              </a:rPr>
              <a:t>-up approach.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494545"/>
                </a:solidFill>
              </a:rPr>
              <a:t>A.K.A : agglomerative</a:t>
            </a:r>
            <a:endParaRPr lang="en-US" altLang="ko-KR" sz="1400" dirty="0">
              <a:solidFill>
                <a:srgbClr val="494545"/>
              </a:solidFill>
            </a:endParaRPr>
          </a:p>
          <a:p>
            <a:endParaRPr lang="ko-KR" altLang="en-US" sz="2400" dirty="0">
              <a:solidFill>
                <a:srgbClr val="494545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Hierarchical Clustering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6184674"/>
            <a:ext cx="109265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494545"/>
                </a:solidFill>
              </a:rPr>
              <a:t>Theoretical assistance : </a:t>
            </a:r>
          </a:p>
          <a:p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</a:rPr>
              <a:t>https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://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</a:rPr>
              <a:t>www.youtube.com/watch?v=XJ3194AmH40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https://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</a:rPr>
              <a:t>www.youtube.com/watch?v=GVz6Y8r5AkY&amp;list=PLBv09BD7ez_7qIbBhyQDr-LAKWUeycZtx</a:t>
            </a:r>
          </a:p>
          <a:p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975" y="838222"/>
            <a:ext cx="8290135" cy="37305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잉크 6"/>
              <p14:cNvContentPartPr/>
              <p14:nvPr/>
            </p14:nvContentPartPr>
            <p14:xfrm>
              <a:off x="6382440" y="945000"/>
              <a:ext cx="3970440" cy="353016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73080" y="935640"/>
                <a:ext cx="3989160" cy="354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923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62903" y="2417974"/>
            <a:ext cx="11183915" cy="424375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494545"/>
                </a:solidFill>
              </a:rPr>
              <a:t>Each data point starts as an cluster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494545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494545"/>
                </a:solidFill>
              </a:rPr>
              <a:t>Nearby points end up in the same cluster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494545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494545"/>
                </a:solidFill>
              </a:rPr>
              <a:t>Repeat until only one cluster is left</a:t>
            </a:r>
            <a:endParaRPr lang="ko-KR" altLang="en-US" dirty="0">
              <a:solidFill>
                <a:srgbClr val="494545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Hierarchical Clustering (Agglomerative)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023" y="1900794"/>
            <a:ext cx="3877519" cy="381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1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02257" y="4539851"/>
            <a:ext cx="11789741" cy="424375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rgbClr val="494545"/>
                </a:solidFill>
              </a:rPr>
              <a:t>Buttom</a:t>
            </a:r>
            <a:r>
              <a:rPr lang="en-US" altLang="ko-KR" dirty="0" smtClean="0">
                <a:solidFill>
                  <a:srgbClr val="494545"/>
                </a:solidFill>
              </a:rPr>
              <a:t>-up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494545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494545"/>
                </a:solidFill>
              </a:rPr>
              <a:t>Height of the </a:t>
            </a:r>
            <a:r>
              <a:rPr lang="en-US" altLang="ko-KR" dirty="0" err="1" smtClean="0">
                <a:solidFill>
                  <a:srgbClr val="494545"/>
                </a:solidFill>
              </a:rPr>
              <a:t>dendrogram</a:t>
            </a:r>
            <a:r>
              <a:rPr lang="en-US" altLang="ko-KR" dirty="0" smtClean="0">
                <a:solidFill>
                  <a:srgbClr val="494545"/>
                </a:solidFill>
              </a:rPr>
              <a:t> represents the distance </a:t>
            </a:r>
            <a:r>
              <a:rPr lang="en-US" altLang="ko-KR" dirty="0">
                <a:solidFill>
                  <a:srgbClr val="494545"/>
                </a:solidFill>
              </a:rPr>
              <a:t>between data points </a:t>
            </a:r>
            <a:endParaRPr lang="en-US" altLang="ko-KR" dirty="0" smtClean="0">
              <a:solidFill>
                <a:srgbClr val="494545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Hierarchical Clustering (Agglomerative)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11624289" y="6511412"/>
            <a:ext cx="567710" cy="300632"/>
          </a:xfrm>
        </p:spPr>
        <p:txBody>
          <a:bodyPr/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110" y="1105169"/>
            <a:ext cx="6524178" cy="4123341"/>
          </a:xfrm>
          <a:prstGeom prst="rect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00" y="1250479"/>
            <a:ext cx="2263309" cy="14435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025" y="2757487"/>
            <a:ext cx="1123950" cy="1343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126" y="1250479"/>
            <a:ext cx="1369738" cy="163672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잉크 8"/>
              <p14:cNvContentPartPr/>
              <p14:nvPr/>
            </p14:nvContentPartPr>
            <p14:xfrm>
              <a:off x="5176440" y="1196640"/>
              <a:ext cx="4211640" cy="3982320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67080" y="1187280"/>
                <a:ext cx="4230360" cy="400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201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555500" y="1494161"/>
            <a:ext cx="11183915" cy="4243754"/>
          </a:xfrm>
        </p:spPr>
        <p:txBody>
          <a:bodyPr/>
          <a:lstStyle/>
          <a:p>
            <a:r>
              <a:rPr lang="en-US" altLang="ko-KR" dirty="0" smtClean="0">
                <a:solidFill>
                  <a:srgbClr val="494545"/>
                </a:solidFill>
              </a:rPr>
              <a:t>Linkage Methods : Calculation of the distance between two clusters</a:t>
            </a:r>
            <a:endParaRPr lang="ko-KR" altLang="en-US" dirty="0">
              <a:solidFill>
                <a:srgbClr val="494545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https://www.multid.se/genex/onlinehelp/clustering_distanc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457" y="2530763"/>
            <a:ext cx="5273857" cy="362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01843" y="110689"/>
            <a:ext cx="6939818" cy="499452"/>
          </a:xfrm>
        </p:spPr>
        <p:txBody>
          <a:bodyPr/>
          <a:lstStyle/>
          <a:p>
            <a:r>
              <a:rPr lang="en-US" altLang="ko-KR" dirty="0"/>
              <a:t>Hierarchical Clustering (Agglomerative)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41" y="2346894"/>
            <a:ext cx="3877519" cy="381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3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41468" y="1513254"/>
            <a:ext cx="11183915" cy="4243754"/>
          </a:xfrm>
        </p:spPr>
        <p:txBody>
          <a:bodyPr>
            <a:noAutofit/>
          </a:bodyPr>
          <a:lstStyle/>
          <a:p>
            <a:r>
              <a:rPr lang="en-US" altLang="ko-KR" sz="1200" dirty="0" smtClean="0">
                <a:solidFill>
                  <a:srgbClr val="494545"/>
                </a:solidFill>
              </a:rPr>
              <a:t>#</a:t>
            </a:r>
            <a:r>
              <a:rPr lang="en-US" altLang="ko-KR" sz="1200" dirty="0">
                <a:solidFill>
                  <a:srgbClr val="494545"/>
                </a:solidFill>
              </a:rPr>
              <a:t>Calculate Distance of Petal's Length, Width</a:t>
            </a:r>
          </a:p>
          <a:p>
            <a:r>
              <a:rPr lang="en-US" altLang="ko-KR" sz="1200" dirty="0">
                <a:solidFill>
                  <a:srgbClr val="494545"/>
                </a:solidFill>
              </a:rPr>
              <a:t>#distance measure depends on your method</a:t>
            </a:r>
          </a:p>
          <a:p>
            <a:r>
              <a:rPr lang="en-US" altLang="ko-KR" sz="1200" dirty="0">
                <a:solidFill>
                  <a:srgbClr val="494545"/>
                </a:solidFill>
              </a:rPr>
              <a:t>x = </a:t>
            </a:r>
            <a:r>
              <a:rPr lang="en-US" altLang="ko-KR" sz="1200" dirty="0" err="1">
                <a:solidFill>
                  <a:srgbClr val="494545"/>
                </a:solidFill>
              </a:rPr>
              <a:t>dist</a:t>
            </a:r>
            <a:r>
              <a:rPr lang="en-US" altLang="ko-KR" sz="1200" dirty="0">
                <a:solidFill>
                  <a:srgbClr val="494545"/>
                </a:solidFill>
              </a:rPr>
              <a:t>(iris[,3:4])</a:t>
            </a:r>
          </a:p>
          <a:p>
            <a:r>
              <a:rPr lang="en-US" altLang="ko-KR" sz="1200" dirty="0">
                <a:solidFill>
                  <a:srgbClr val="494545"/>
                </a:solidFill>
              </a:rPr>
              <a:t>x = </a:t>
            </a:r>
            <a:r>
              <a:rPr lang="en-US" altLang="ko-KR" sz="1200" dirty="0" err="1">
                <a:solidFill>
                  <a:srgbClr val="494545"/>
                </a:solidFill>
              </a:rPr>
              <a:t>dist</a:t>
            </a:r>
            <a:r>
              <a:rPr lang="en-US" altLang="ko-KR" sz="1200" dirty="0">
                <a:solidFill>
                  <a:srgbClr val="494545"/>
                </a:solidFill>
              </a:rPr>
              <a:t>(iris[,3:4], method ="</a:t>
            </a:r>
            <a:r>
              <a:rPr lang="en-US" altLang="ko-KR" sz="1200" dirty="0" err="1">
                <a:solidFill>
                  <a:srgbClr val="494545"/>
                </a:solidFill>
              </a:rPr>
              <a:t>manhattan</a:t>
            </a:r>
            <a:r>
              <a:rPr lang="en-US" altLang="ko-KR" sz="1200" dirty="0">
                <a:solidFill>
                  <a:srgbClr val="494545"/>
                </a:solidFill>
              </a:rPr>
              <a:t>")</a:t>
            </a:r>
          </a:p>
          <a:p>
            <a:endParaRPr lang="en-US" altLang="ko-KR" sz="1200" dirty="0">
              <a:solidFill>
                <a:srgbClr val="494545"/>
              </a:solidFill>
            </a:endParaRPr>
          </a:p>
          <a:p>
            <a:r>
              <a:rPr lang="en-US" altLang="ko-KR" sz="1200" dirty="0">
                <a:solidFill>
                  <a:srgbClr val="494545"/>
                </a:solidFill>
              </a:rPr>
              <a:t>#</a:t>
            </a:r>
            <a:r>
              <a:rPr lang="en-US" altLang="ko-KR" sz="1200" dirty="0" err="1">
                <a:solidFill>
                  <a:srgbClr val="494545"/>
                </a:solidFill>
              </a:rPr>
              <a:t>hclust</a:t>
            </a:r>
            <a:r>
              <a:rPr lang="en-US" altLang="ko-KR" sz="1200" dirty="0">
                <a:solidFill>
                  <a:srgbClr val="494545"/>
                </a:solidFill>
              </a:rPr>
              <a:t> has several methods</a:t>
            </a:r>
          </a:p>
          <a:p>
            <a:r>
              <a:rPr lang="en-US" altLang="ko-KR" sz="1200" dirty="0">
                <a:solidFill>
                  <a:srgbClr val="494545"/>
                </a:solidFill>
              </a:rPr>
              <a:t>clustering &lt;- </a:t>
            </a:r>
            <a:r>
              <a:rPr lang="en-US" altLang="ko-KR" sz="1200" dirty="0" err="1" smtClean="0">
                <a:solidFill>
                  <a:srgbClr val="494545"/>
                </a:solidFill>
              </a:rPr>
              <a:t>hclust</a:t>
            </a:r>
            <a:r>
              <a:rPr lang="en-US" altLang="ko-KR" sz="1200" dirty="0" smtClean="0">
                <a:solidFill>
                  <a:srgbClr val="494545"/>
                </a:solidFill>
              </a:rPr>
              <a:t>(x, method=“complete”)</a:t>
            </a:r>
            <a:endParaRPr lang="en-US" altLang="ko-KR" sz="1200" dirty="0">
              <a:solidFill>
                <a:srgbClr val="494545"/>
              </a:solidFill>
            </a:endParaRPr>
          </a:p>
          <a:p>
            <a:endParaRPr lang="en-US" altLang="ko-KR" sz="1200" dirty="0">
              <a:solidFill>
                <a:srgbClr val="494545"/>
              </a:solidFill>
            </a:endParaRPr>
          </a:p>
          <a:p>
            <a:r>
              <a:rPr lang="en-US" altLang="ko-KR" sz="1200" dirty="0">
                <a:solidFill>
                  <a:srgbClr val="494545"/>
                </a:solidFill>
              </a:rPr>
              <a:t>#Plot results</a:t>
            </a:r>
          </a:p>
          <a:p>
            <a:r>
              <a:rPr lang="en-US" altLang="ko-KR" sz="1200" dirty="0">
                <a:solidFill>
                  <a:srgbClr val="494545"/>
                </a:solidFill>
              </a:rPr>
              <a:t>plot(clustering)</a:t>
            </a:r>
          </a:p>
          <a:p>
            <a:endParaRPr lang="en-US" altLang="ko-KR" sz="1200" dirty="0">
              <a:solidFill>
                <a:srgbClr val="494545"/>
              </a:solidFill>
            </a:endParaRPr>
          </a:p>
          <a:p>
            <a:r>
              <a:rPr lang="en-US" altLang="ko-KR" sz="1200" dirty="0">
                <a:solidFill>
                  <a:srgbClr val="494545"/>
                </a:solidFill>
              </a:rPr>
              <a:t>#cut</a:t>
            </a:r>
          </a:p>
          <a:p>
            <a:r>
              <a:rPr lang="en-US" altLang="ko-KR" sz="1200" dirty="0" err="1">
                <a:solidFill>
                  <a:srgbClr val="494545"/>
                </a:solidFill>
              </a:rPr>
              <a:t>clusterCut</a:t>
            </a:r>
            <a:r>
              <a:rPr lang="en-US" altLang="ko-KR" sz="1200" dirty="0">
                <a:solidFill>
                  <a:srgbClr val="494545"/>
                </a:solidFill>
              </a:rPr>
              <a:t> &lt;- </a:t>
            </a:r>
            <a:r>
              <a:rPr lang="en-US" altLang="ko-KR" sz="1200" dirty="0" err="1">
                <a:solidFill>
                  <a:srgbClr val="494545"/>
                </a:solidFill>
              </a:rPr>
              <a:t>cutree</a:t>
            </a:r>
            <a:r>
              <a:rPr lang="en-US" altLang="ko-KR" sz="1200" dirty="0">
                <a:solidFill>
                  <a:srgbClr val="494545"/>
                </a:solidFill>
              </a:rPr>
              <a:t>(clustering, 3)</a:t>
            </a:r>
          </a:p>
          <a:p>
            <a:endParaRPr lang="en-US" altLang="ko-KR" sz="1200" dirty="0">
              <a:solidFill>
                <a:srgbClr val="494545"/>
              </a:solidFill>
            </a:endParaRPr>
          </a:p>
          <a:p>
            <a:r>
              <a:rPr lang="en-US" altLang="ko-KR" sz="1200" dirty="0">
                <a:solidFill>
                  <a:srgbClr val="494545"/>
                </a:solidFill>
              </a:rPr>
              <a:t>#see cut results</a:t>
            </a:r>
          </a:p>
          <a:p>
            <a:r>
              <a:rPr lang="en-US" altLang="ko-KR" sz="1200" dirty="0">
                <a:solidFill>
                  <a:srgbClr val="494545"/>
                </a:solidFill>
              </a:rPr>
              <a:t>table(</a:t>
            </a:r>
            <a:r>
              <a:rPr lang="en-US" altLang="ko-KR" sz="1200" dirty="0" err="1">
                <a:solidFill>
                  <a:srgbClr val="494545"/>
                </a:solidFill>
              </a:rPr>
              <a:t>clusterCut</a:t>
            </a:r>
            <a:r>
              <a:rPr lang="en-US" altLang="ko-KR" sz="1200" dirty="0">
                <a:solidFill>
                  <a:srgbClr val="494545"/>
                </a:solidFill>
              </a:rPr>
              <a:t>, iris[,5])</a:t>
            </a:r>
          </a:p>
          <a:p>
            <a:endParaRPr lang="en-US" altLang="ko-KR" sz="1200" dirty="0">
              <a:solidFill>
                <a:srgbClr val="494545"/>
              </a:solidFill>
            </a:endParaRPr>
          </a:p>
          <a:p>
            <a:endParaRPr lang="ko-KR" altLang="en-US" sz="1200" dirty="0">
              <a:solidFill>
                <a:srgbClr val="494545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Hierarchical Clustering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888" y="1513254"/>
            <a:ext cx="6210300" cy="424815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814518" y="3503217"/>
            <a:ext cx="7804516" cy="369332"/>
            <a:chOff x="3814518" y="3503217"/>
            <a:chExt cx="7804516" cy="369332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4646734" y="3701561"/>
              <a:ext cx="69723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814518" y="3503217"/>
              <a:ext cx="869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>
                  <a:solidFill>
                    <a:schemeClr val="accent5"/>
                  </a:solidFill>
                </a:rPr>
                <a:t>cutree</a:t>
              </a:r>
              <a:endParaRPr lang="ko-KR" altLang="en-US" b="1" dirty="0">
                <a:solidFill>
                  <a:schemeClr val="accent5"/>
                </a:solidFill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4995360" y="2091600"/>
              <a:ext cx="6292440" cy="170964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86000" y="2082240"/>
                <a:ext cx="6311160" cy="172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879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07062" y="2267658"/>
            <a:ext cx="11183915" cy="424375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494545"/>
                </a:solidFill>
              </a:rPr>
              <a:t>Grouping sets of objects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494545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494545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494545"/>
                </a:solidFill>
              </a:rPr>
              <a:t>Mostly, unsupervised learning.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494545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494545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494545"/>
                </a:solidFill>
              </a:rPr>
              <a:t>A lot of methods to solve a lot of issues</a:t>
            </a:r>
            <a:endParaRPr lang="ko-KR" altLang="en-US" sz="2400" dirty="0">
              <a:solidFill>
                <a:srgbClr val="494545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/>
              <a:t>Clustering</a:t>
            </a:r>
            <a:endParaRPr lang="ko-KR" altLang="en-US" sz="32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117892" y="1792728"/>
            <a:ext cx="9028394" cy="3639869"/>
            <a:chOff x="5133941" y="1469293"/>
            <a:chExt cx="9739442" cy="387387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3941" y="1469293"/>
              <a:ext cx="6691442" cy="3703393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8777383" y="5127719"/>
              <a:ext cx="6096000" cy="21544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sz="800" dirty="0">
                  <a:solidFill>
                    <a:schemeClr val="accent1"/>
                  </a:solidFill>
                </a:rPr>
                <a:t>http://pypr.sourceforge.net/kmeans.html#k-means-example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955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35429" y="1762015"/>
            <a:ext cx="11183915" cy="4243754"/>
          </a:xfrm>
        </p:spPr>
        <p:txBody>
          <a:bodyPr>
            <a:normAutofit/>
          </a:bodyPr>
          <a:lstStyle/>
          <a:p>
            <a:r>
              <a:rPr lang="en-US" altLang="ko-KR" sz="1100" dirty="0">
                <a:solidFill>
                  <a:srgbClr val="494545"/>
                </a:solidFill>
              </a:rPr>
              <a:t>library("</a:t>
            </a:r>
            <a:r>
              <a:rPr lang="en-US" altLang="ko-KR" sz="1100" dirty="0" err="1">
                <a:solidFill>
                  <a:srgbClr val="494545"/>
                </a:solidFill>
              </a:rPr>
              <a:t>gplots</a:t>
            </a:r>
            <a:r>
              <a:rPr lang="en-US" altLang="ko-KR" sz="1100" dirty="0">
                <a:solidFill>
                  <a:srgbClr val="494545"/>
                </a:solidFill>
              </a:rPr>
              <a:t>")</a:t>
            </a:r>
          </a:p>
          <a:p>
            <a:r>
              <a:rPr lang="en-US" altLang="ko-KR" sz="1100" dirty="0" err="1">
                <a:solidFill>
                  <a:srgbClr val="494545"/>
                </a:solidFill>
              </a:rPr>
              <a:t>data_matrix</a:t>
            </a:r>
            <a:r>
              <a:rPr lang="en-US" altLang="ko-KR" sz="1100" dirty="0">
                <a:solidFill>
                  <a:srgbClr val="494545"/>
                </a:solidFill>
              </a:rPr>
              <a:t> &lt;- </a:t>
            </a:r>
            <a:r>
              <a:rPr lang="en-US" altLang="ko-KR" sz="1100" dirty="0" err="1">
                <a:solidFill>
                  <a:srgbClr val="494545"/>
                </a:solidFill>
              </a:rPr>
              <a:t>as.matrix</a:t>
            </a:r>
            <a:r>
              <a:rPr lang="en-US" altLang="ko-KR" sz="1100" dirty="0">
                <a:solidFill>
                  <a:srgbClr val="494545"/>
                </a:solidFill>
              </a:rPr>
              <a:t>(iris[,3:4])</a:t>
            </a:r>
          </a:p>
          <a:p>
            <a:endParaRPr lang="en-US" altLang="ko-KR" sz="1100" dirty="0" smtClean="0">
              <a:solidFill>
                <a:srgbClr val="494545"/>
              </a:solidFill>
            </a:endParaRPr>
          </a:p>
          <a:p>
            <a:r>
              <a:rPr lang="en-US" altLang="ko-KR" sz="1100" dirty="0" smtClean="0">
                <a:solidFill>
                  <a:srgbClr val="494545"/>
                </a:solidFill>
              </a:rPr>
              <a:t>heatmap.2(</a:t>
            </a:r>
            <a:r>
              <a:rPr lang="en-US" altLang="ko-KR" sz="1100" dirty="0" err="1" smtClean="0">
                <a:solidFill>
                  <a:srgbClr val="494545"/>
                </a:solidFill>
              </a:rPr>
              <a:t>data_matrix</a:t>
            </a:r>
            <a:r>
              <a:rPr lang="en-US" altLang="ko-KR" sz="1100" dirty="0">
                <a:solidFill>
                  <a:srgbClr val="494545"/>
                </a:solidFill>
              </a:rPr>
              <a:t>, </a:t>
            </a:r>
            <a:r>
              <a:rPr lang="en-US" altLang="ko-KR" sz="1100" dirty="0" err="1">
                <a:solidFill>
                  <a:srgbClr val="494545"/>
                </a:solidFill>
              </a:rPr>
              <a:t>cexCol</a:t>
            </a:r>
            <a:r>
              <a:rPr lang="en-US" altLang="ko-KR" sz="1100" dirty="0">
                <a:solidFill>
                  <a:srgbClr val="494545"/>
                </a:solidFill>
              </a:rPr>
              <a:t>=1, </a:t>
            </a:r>
            <a:r>
              <a:rPr lang="en-US" altLang="ko-KR" sz="1100" dirty="0" err="1">
                <a:solidFill>
                  <a:srgbClr val="494545"/>
                </a:solidFill>
              </a:rPr>
              <a:t>srtCol</a:t>
            </a:r>
            <a:r>
              <a:rPr lang="en-US" altLang="ko-KR" sz="1100" dirty="0">
                <a:solidFill>
                  <a:srgbClr val="494545"/>
                </a:solidFill>
              </a:rPr>
              <a:t>=0</a:t>
            </a:r>
            <a:r>
              <a:rPr lang="en-US" altLang="ko-KR" sz="1100" dirty="0" smtClean="0">
                <a:solidFill>
                  <a:srgbClr val="494545"/>
                </a:solidFill>
              </a:rPr>
              <a:t>)</a:t>
            </a:r>
          </a:p>
          <a:p>
            <a:r>
              <a:rPr lang="en-US" altLang="ko-KR" sz="1100" dirty="0" smtClean="0">
                <a:solidFill>
                  <a:srgbClr val="494545"/>
                </a:solidFill>
              </a:rPr>
              <a:t>#as default it uses </a:t>
            </a:r>
            <a:r>
              <a:rPr lang="en-US" altLang="ko-KR" sz="1100" dirty="0" err="1" smtClean="0">
                <a:solidFill>
                  <a:srgbClr val="494545"/>
                </a:solidFill>
              </a:rPr>
              <a:t>hclust</a:t>
            </a:r>
            <a:r>
              <a:rPr lang="en-US" altLang="ko-KR" sz="1100" dirty="0" smtClean="0">
                <a:solidFill>
                  <a:srgbClr val="494545"/>
                </a:solidFill>
              </a:rPr>
              <a:t> default</a:t>
            </a:r>
          </a:p>
          <a:p>
            <a:endParaRPr lang="en-US" altLang="ko-KR" sz="1100" dirty="0" smtClean="0">
              <a:solidFill>
                <a:srgbClr val="494545"/>
              </a:solidFill>
            </a:endParaRPr>
          </a:p>
          <a:p>
            <a:endParaRPr lang="en-US" altLang="ko-KR" sz="1100" dirty="0">
              <a:solidFill>
                <a:srgbClr val="494545"/>
              </a:solidFill>
            </a:endParaRPr>
          </a:p>
          <a:p>
            <a:r>
              <a:rPr lang="en-US" altLang="ko-KR" sz="1100" dirty="0" smtClean="0">
                <a:solidFill>
                  <a:srgbClr val="494545"/>
                </a:solidFill>
              </a:rPr>
              <a:t>#Option tuning</a:t>
            </a:r>
            <a:endParaRPr lang="en-US" altLang="ko-KR" sz="1100" dirty="0">
              <a:solidFill>
                <a:srgbClr val="494545"/>
              </a:solidFill>
            </a:endParaRPr>
          </a:p>
          <a:p>
            <a:r>
              <a:rPr lang="en-US" altLang="ko-KR" sz="1100" dirty="0">
                <a:solidFill>
                  <a:srgbClr val="494545"/>
                </a:solidFill>
              </a:rPr>
              <a:t>hclust2 &lt;- function(</a:t>
            </a:r>
            <a:r>
              <a:rPr lang="en-US" altLang="ko-KR" sz="1100" dirty="0" err="1">
                <a:solidFill>
                  <a:srgbClr val="494545"/>
                </a:solidFill>
              </a:rPr>
              <a:t>data_matrix</a:t>
            </a:r>
            <a:r>
              <a:rPr lang="en-US" altLang="ko-KR" sz="1100" dirty="0">
                <a:solidFill>
                  <a:srgbClr val="494545"/>
                </a:solidFill>
              </a:rPr>
              <a:t>, method="average")</a:t>
            </a:r>
          </a:p>
          <a:p>
            <a:r>
              <a:rPr lang="en-US" altLang="ko-KR" sz="1100" dirty="0" err="1" smtClean="0">
                <a:solidFill>
                  <a:srgbClr val="494545"/>
                </a:solidFill>
              </a:rPr>
              <a:t>hclust</a:t>
            </a:r>
            <a:r>
              <a:rPr lang="en-US" altLang="ko-KR" sz="1100" dirty="0" smtClean="0">
                <a:solidFill>
                  <a:srgbClr val="494545"/>
                </a:solidFill>
              </a:rPr>
              <a:t>(</a:t>
            </a:r>
            <a:r>
              <a:rPr lang="en-US" altLang="ko-KR" sz="1100" dirty="0" err="1" smtClean="0">
                <a:solidFill>
                  <a:srgbClr val="494545"/>
                </a:solidFill>
              </a:rPr>
              <a:t>data_matrix</a:t>
            </a:r>
            <a:r>
              <a:rPr lang="en-US" altLang="ko-KR" sz="1100" dirty="0">
                <a:solidFill>
                  <a:srgbClr val="494545"/>
                </a:solidFill>
              </a:rPr>
              <a:t>, method=method)</a:t>
            </a:r>
          </a:p>
          <a:p>
            <a:r>
              <a:rPr lang="en-US" altLang="ko-KR" sz="1100" dirty="0">
                <a:solidFill>
                  <a:srgbClr val="494545"/>
                </a:solidFill>
              </a:rPr>
              <a:t>dist2 &lt;- function(</a:t>
            </a:r>
            <a:r>
              <a:rPr lang="en-US" altLang="ko-KR" sz="1100" dirty="0" err="1">
                <a:solidFill>
                  <a:srgbClr val="494545"/>
                </a:solidFill>
              </a:rPr>
              <a:t>data_matrix</a:t>
            </a:r>
            <a:r>
              <a:rPr lang="en-US" altLang="ko-KR" sz="1100" dirty="0">
                <a:solidFill>
                  <a:srgbClr val="494545"/>
                </a:solidFill>
              </a:rPr>
              <a:t>)</a:t>
            </a:r>
          </a:p>
          <a:p>
            <a:r>
              <a:rPr lang="en-US" altLang="ko-KR" sz="1100" dirty="0" err="1" smtClean="0">
                <a:solidFill>
                  <a:srgbClr val="494545"/>
                </a:solidFill>
              </a:rPr>
              <a:t>dist</a:t>
            </a:r>
            <a:r>
              <a:rPr lang="en-US" altLang="ko-KR" sz="1100" dirty="0" smtClean="0">
                <a:solidFill>
                  <a:srgbClr val="494545"/>
                </a:solidFill>
              </a:rPr>
              <a:t>(</a:t>
            </a:r>
            <a:r>
              <a:rPr lang="en-US" altLang="ko-KR" sz="1100" dirty="0" err="1" smtClean="0">
                <a:solidFill>
                  <a:srgbClr val="494545"/>
                </a:solidFill>
              </a:rPr>
              <a:t>data_matrix</a:t>
            </a:r>
            <a:r>
              <a:rPr lang="en-US" altLang="ko-KR" sz="1100" dirty="0">
                <a:solidFill>
                  <a:srgbClr val="494545"/>
                </a:solidFill>
              </a:rPr>
              <a:t>, method ="</a:t>
            </a:r>
            <a:r>
              <a:rPr lang="en-US" altLang="ko-KR" sz="1100" dirty="0" err="1">
                <a:solidFill>
                  <a:srgbClr val="494545"/>
                </a:solidFill>
              </a:rPr>
              <a:t>manhattan</a:t>
            </a:r>
            <a:r>
              <a:rPr lang="en-US" altLang="ko-KR" sz="1100" dirty="0" smtClean="0">
                <a:solidFill>
                  <a:srgbClr val="494545"/>
                </a:solidFill>
              </a:rPr>
              <a:t>")</a:t>
            </a:r>
          </a:p>
          <a:p>
            <a:endParaRPr lang="en-US" altLang="ko-KR" sz="1100" dirty="0">
              <a:solidFill>
                <a:srgbClr val="494545"/>
              </a:solidFill>
            </a:endParaRPr>
          </a:p>
          <a:p>
            <a:r>
              <a:rPr lang="en-US" altLang="ko-KR" sz="1100" dirty="0">
                <a:solidFill>
                  <a:srgbClr val="494545"/>
                </a:solidFill>
              </a:rPr>
              <a:t>heatmap.2(</a:t>
            </a:r>
            <a:r>
              <a:rPr lang="en-US" altLang="ko-KR" sz="1100" dirty="0" err="1">
                <a:solidFill>
                  <a:srgbClr val="494545"/>
                </a:solidFill>
              </a:rPr>
              <a:t>data_matrix</a:t>
            </a:r>
            <a:r>
              <a:rPr lang="en-US" altLang="ko-KR" sz="1100" dirty="0">
                <a:solidFill>
                  <a:srgbClr val="494545"/>
                </a:solidFill>
              </a:rPr>
              <a:t>, </a:t>
            </a:r>
            <a:r>
              <a:rPr lang="en-US" altLang="ko-KR" sz="1100" dirty="0" err="1">
                <a:solidFill>
                  <a:srgbClr val="494545"/>
                </a:solidFill>
              </a:rPr>
              <a:t>distfun</a:t>
            </a:r>
            <a:r>
              <a:rPr lang="en-US" altLang="ko-KR" sz="1100" dirty="0">
                <a:solidFill>
                  <a:srgbClr val="494545"/>
                </a:solidFill>
              </a:rPr>
              <a:t>=dist2, </a:t>
            </a:r>
            <a:r>
              <a:rPr lang="en-US" altLang="ko-KR" sz="1100" dirty="0" err="1">
                <a:solidFill>
                  <a:srgbClr val="494545"/>
                </a:solidFill>
              </a:rPr>
              <a:t>hclustfun</a:t>
            </a:r>
            <a:r>
              <a:rPr lang="en-US" altLang="ko-KR" sz="1100" dirty="0">
                <a:solidFill>
                  <a:srgbClr val="494545"/>
                </a:solidFill>
              </a:rPr>
              <a:t> =hclust2, </a:t>
            </a:r>
            <a:r>
              <a:rPr lang="en-US" altLang="ko-KR" sz="1100" dirty="0" err="1">
                <a:solidFill>
                  <a:srgbClr val="494545"/>
                </a:solidFill>
              </a:rPr>
              <a:t>srtCol</a:t>
            </a:r>
            <a:r>
              <a:rPr lang="en-US" altLang="ko-KR" sz="1100" dirty="0">
                <a:solidFill>
                  <a:srgbClr val="494545"/>
                </a:solidFill>
              </a:rPr>
              <a:t>=0, </a:t>
            </a:r>
            <a:r>
              <a:rPr lang="en-US" altLang="ko-KR" sz="1100" dirty="0" err="1">
                <a:solidFill>
                  <a:srgbClr val="494545"/>
                </a:solidFill>
              </a:rPr>
              <a:t>cexCol</a:t>
            </a:r>
            <a:r>
              <a:rPr lang="en-US" altLang="ko-KR" sz="1100" dirty="0">
                <a:solidFill>
                  <a:srgbClr val="494545"/>
                </a:solidFill>
              </a:rPr>
              <a:t>=1)</a:t>
            </a:r>
          </a:p>
          <a:p>
            <a:endParaRPr lang="ko-KR" altLang="en-US" sz="1100" dirty="0">
              <a:solidFill>
                <a:srgbClr val="494545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Hierarchical </a:t>
            </a:r>
            <a:r>
              <a:rPr lang="en-US" altLang="ko-KR" dirty="0" smtClean="0"/>
              <a:t>Clustering (</a:t>
            </a:r>
            <a:r>
              <a:rPr lang="en-US" altLang="ko-KR" dirty="0" err="1" smtClean="0"/>
              <a:t>Heatmap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11693237" y="6511412"/>
            <a:ext cx="498762" cy="300632"/>
          </a:xfrm>
        </p:spPr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442" y="1366983"/>
            <a:ext cx="5680247" cy="448993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6402600" y="1719360"/>
              <a:ext cx="161280" cy="25164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93240" y="1710000"/>
                <a:ext cx="180000" cy="27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200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32914" y="1743429"/>
            <a:ext cx="11183915" cy="4243754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rgbClr val="494545"/>
                </a:solidFill>
              </a:rPr>
              <a:t>What if clusters are overlapped ?</a:t>
            </a:r>
            <a:endParaRPr lang="ko-KR" altLang="en-US" sz="2400" dirty="0">
              <a:solidFill>
                <a:srgbClr val="494545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EM-Clustering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11714547" y="6511412"/>
            <a:ext cx="477451" cy="300632"/>
          </a:xfrm>
        </p:spPr>
        <p:txBody>
          <a:bodyPr/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5061"/>
            <a:ext cx="5618547" cy="46821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010" y="2619998"/>
            <a:ext cx="3024156" cy="291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8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583605" y="2054510"/>
            <a:ext cx="11183915" cy="424375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474343"/>
                </a:solidFill>
              </a:rPr>
              <a:t>Assumes that the data points is generated from Gaussian distribution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47434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>
              <a:solidFill>
                <a:srgbClr val="47434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474343"/>
                </a:solidFill>
              </a:rPr>
              <a:t>Clusters modeled as Gaussians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474343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47434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474343"/>
                </a:solidFill>
              </a:rPr>
              <a:t>EM algorithm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474343"/>
                </a:solidFill>
              </a:rPr>
              <a:t>Assign data to cluster with some probability</a:t>
            </a:r>
            <a:endParaRPr lang="ko-KR" altLang="en-US" sz="2000" dirty="0">
              <a:solidFill>
                <a:srgbClr val="474343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11619345" y="6511412"/>
            <a:ext cx="572653" cy="300632"/>
          </a:xfrm>
        </p:spPr>
        <p:txBody>
          <a:bodyPr/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627" y="2401189"/>
            <a:ext cx="3765718" cy="3765718"/>
          </a:xfrm>
          <a:prstGeom prst="rect">
            <a:avLst/>
          </a:prstGeom>
        </p:spPr>
      </p:pic>
      <p:sp>
        <p:nvSpPr>
          <p:cNvPr id="6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01843" y="110689"/>
            <a:ext cx="6939818" cy="499452"/>
          </a:xfrm>
        </p:spPr>
        <p:txBody>
          <a:bodyPr/>
          <a:lstStyle/>
          <a:p>
            <a:r>
              <a:rPr lang="en-US" altLang="ko-KR" dirty="0" smtClean="0"/>
              <a:t>EM-Clustering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6477062"/>
            <a:ext cx="8032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Theoretical assistance :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https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://www.youtube.com/watch?v=qMTuMa86NzU</a:t>
            </a:r>
          </a:p>
        </p:txBody>
      </p:sp>
    </p:spTree>
    <p:extLst>
      <p:ext uri="{BB962C8B-B14F-4D97-AF65-F5344CB8AC3E}">
        <p14:creationId xmlns:p14="http://schemas.microsoft.com/office/powerpoint/2010/main" val="95105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72373" y="1366982"/>
            <a:ext cx="11183915" cy="4823514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library("</a:t>
            </a:r>
            <a:r>
              <a:rPr lang="en-US" altLang="ko-KR" dirty="0" err="1"/>
              <a:t>EMCluster</a:t>
            </a:r>
            <a:r>
              <a:rPr lang="en-US" altLang="ko-KR" dirty="0"/>
              <a:t>")</a:t>
            </a:r>
          </a:p>
          <a:p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</a:rPr>
              <a:t>set.seeds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(1234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data_matrix</a:t>
            </a:r>
            <a:r>
              <a:rPr lang="en-US" altLang="ko-KR" dirty="0"/>
              <a:t> &lt;- iris[,3:4]</a:t>
            </a:r>
          </a:p>
          <a:p>
            <a:endParaRPr lang="en-US" altLang="ko-KR" dirty="0"/>
          </a:p>
          <a:p>
            <a:r>
              <a:rPr lang="en-US" altLang="ko-KR" dirty="0"/>
              <a:t>#Initialize</a:t>
            </a:r>
          </a:p>
          <a:p>
            <a:r>
              <a:rPr lang="en-US" altLang="ko-KR" dirty="0" err="1"/>
              <a:t>emobj</a:t>
            </a:r>
            <a:r>
              <a:rPr lang="en-US" altLang="ko-KR" dirty="0"/>
              <a:t> &lt;- </a:t>
            </a:r>
            <a:r>
              <a:rPr lang="en-US" altLang="ko-KR" dirty="0" err="1"/>
              <a:t>simple.init</a:t>
            </a:r>
            <a:r>
              <a:rPr lang="en-US" altLang="ko-KR" dirty="0"/>
              <a:t>(</a:t>
            </a:r>
            <a:r>
              <a:rPr lang="en-US" altLang="ko-KR" dirty="0" err="1"/>
              <a:t>data_matrix</a:t>
            </a:r>
            <a:r>
              <a:rPr lang="en-US" altLang="ko-KR" dirty="0"/>
              <a:t>, </a:t>
            </a:r>
            <a:r>
              <a:rPr lang="en-US" altLang="ko-KR" dirty="0" err="1"/>
              <a:t>nclass</a:t>
            </a:r>
            <a:r>
              <a:rPr lang="en-US" altLang="ko-KR" dirty="0"/>
              <a:t>=3) </a:t>
            </a:r>
          </a:p>
          <a:p>
            <a:r>
              <a:rPr lang="en-US" altLang="ko-KR" dirty="0"/>
              <a:t>#Run EM</a:t>
            </a:r>
          </a:p>
          <a:p>
            <a:r>
              <a:rPr lang="en-US" altLang="ko-KR" dirty="0"/>
              <a:t>ret &lt;- </a:t>
            </a:r>
            <a:r>
              <a:rPr lang="en-US" altLang="ko-KR" dirty="0" err="1"/>
              <a:t>emcluster</a:t>
            </a:r>
            <a:r>
              <a:rPr lang="en-US" altLang="ko-KR" dirty="0"/>
              <a:t>(</a:t>
            </a:r>
            <a:r>
              <a:rPr lang="en-US" altLang="ko-KR" dirty="0" err="1"/>
              <a:t>data_matrix</a:t>
            </a:r>
            <a:r>
              <a:rPr lang="en-US" altLang="ko-KR" dirty="0"/>
              <a:t>, </a:t>
            </a:r>
            <a:r>
              <a:rPr lang="en-US" altLang="ko-KR" dirty="0" err="1"/>
              <a:t>emobj</a:t>
            </a:r>
            <a:r>
              <a:rPr lang="en-US" altLang="ko-KR" dirty="0"/>
              <a:t>, </a:t>
            </a:r>
            <a:r>
              <a:rPr lang="en-US" altLang="ko-KR" dirty="0" err="1"/>
              <a:t>assign.class</a:t>
            </a:r>
            <a:r>
              <a:rPr lang="en-US" altLang="ko-KR" dirty="0"/>
              <a:t> = TRUE, EMC )</a:t>
            </a:r>
          </a:p>
          <a:p>
            <a:r>
              <a:rPr lang="en-US" altLang="ko-KR" dirty="0"/>
              <a:t>summary(ret)</a:t>
            </a:r>
          </a:p>
          <a:p>
            <a:r>
              <a:rPr lang="en-US" altLang="ko-KR" dirty="0" err="1"/>
              <a:t>plotem</a:t>
            </a:r>
            <a:r>
              <a:rPr lang="en-US" altLang="ko-KR" dirty="0"/>
              <a:t>(ret, </a:t>
            </a:r>
            <a:r>
              <a:rPr lang="en-US" altLang="ko-KR" dirty="0" err="1"/>
              <a:t>data_matrix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#</a:t>
            </a:r>
            <a:r>
              <a:rPr lang="en-US" altLang="ko-KR" dirty="0"/>
              <a:t>SVD. simple</a:t>
            </a:r>
          </a:p>
          <a:p>
            <a:r>
              <a:rPr lang="en-US" altLang="ko-KR" dirty="0" err="1"/>
              <a:t>ret_iris</a:t>
            </a:r>
            <a:r>
              <a:rPr lang="en-US" altLang="ko-KR" dirty="0"/>
              <a:t> &lt;- </a:t>
            </a:r>
            <a:r>
              <a:rPr lang="en-US" altLang="ko-KR" dirty="0" err="1"/>
              <a:t>starts.via.svd</a:t>
            </a:r>
            <a:r>
              <a:rPr lang="en-US" altLang="ko-KR" dirty="0"/>
              <a:t>(</a:t>
            </a:r>
            <a:r>
              <a:rPr lang="en-US" altLang="ko-KR" dirty="0" err="1"/>
              <a:t>data_matrix</a:t>
            </a:r>
            <a:r>
              <a:rPr lang="en-US" altLang="ko-KR" dirty="0"/>
              <a:t>, </a:t>
            </a:r>
            <a:r>
              <a:rPr lang="en-US" altLang="ko-KR" dirty="0" err="1"/>
              <a:t>nclass</a:t>
            </a:r>
            <a:r>
              <a:rPr lang="en-US" altLang="ko-KR" dirty="0"/>
              <a:t> = 3, method = "</a:t>
            </a:r>
            <a:r>
              <a:rPr lang="en-US" altLang="ko-KR" dirty="0" err="1"/>
              <a:t>em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summary(</a:t>
            </a:r>
            <a:r>
              <a:rPr lang="en-US" altLang="ko-KR" dirty="0" err="1"/>
              <a:t>ret_iris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plotem</a:t>
            </a:r>
            <a:r>
              <a:rPr lang="en-US" altLang="ko-KR" dirty="0"/>
              <a:t>(</a:t>
            </a:r>
            <a:r>
              <a:rPr lang="en-US" altLang="ko-KR" dirty="0" err="1"/>
              <a:t>ret_iris</a:t>
            </a:r>
            <a:r>
              <a:rPr lang="en-US" altLang="ko-KR" dirty="0"/>
              <a:t>, </a:t>
            </a:r>
            <a:r>
              <a:rPr lang="en-US" altLang="ko-KR" dirty="0" err="1"/>
              <a:t>data_matrix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EM-Clustering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11656289" y="6511412"/>
            <a:ext cx="535710" cy="300632"/>
          </a:xfrm>
        </p:spPr>
        <p:txBody>
          <a:bodyPr/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563" y="1071762"/>
            <a:ext cx="5405725" cy="532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1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28072" y="1668526"/>
            <a:ext cx="11970328" cy="4243754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srgbClr val="474343"/>
                </a:solidFill>
              </a:rPr>
              <a:t>Reason why appropriate cluster method is important for appropriate data</a:t>
            </a:r>
          </a:p>
          <a:p>
            <a:endParaRPr lang="en-US" altLang="ko-KR" sz="2000" dirty="0" smtClean="0">
              <a:solidFill>
                <a:srgbClr val="474343"/>
              </a:solidFill>
            </a:endParaRPr>
          </a:p>
          <a:p>
            <a:endParaRPr lang="en-US" altLang="ko-KR" sz="2000" dirty="0" smtClean="0">
              <a:solidFill>
                <a:srgbClr val="474343"/>
              </a:solidFill>
            </a:endParaRPr>
          </a:p>
          <a:p>
            <a:endParaRPr lang="en-US" altLang="ko-KR" sz="2000" dirty="0" smtClean="0">
              <a:solidFill>
                <a:srgbClr val="474343"/>
              </a:solidFill>
            </a:endParaRPr>
          </a:p>
          <a:p>
            <a:r>
              <a:rPr lang="en-US" altLang="ko-KR" sz="2000" dirty="0" smtClean="0">
                <a:solidFill>
                  <a:srgbClr val="474343"/>
                </a:solidFill>
              </a:rPr>
              <a:t>For this kind of data, </a:t>
            </a:r>
          </a:p>
          <a:p>
            <a:endParaRPr lang="en-US" altLang="ko-KR" sz="2000" dirty="0">
              <a:solidFill>
                <a:srgbClr val="474343"/>
              </a:solidFill>
            </a:endParaRPr>
          </a:p>
          <a:p>
            <a:r>
              <a:rPr lang="en-US" altLang="ko-KR" sz="2000" dirty="0" smtClean="0">
                <a:solidFill>
                  <a:srgbClr val="474343"/>
                </a:solidFill>
              </a:rPr>
              <a:t>if the initialization point is skewed somewhere </a:t>
            </a:r>
          </a:p>
          <a:p>
            <a:endParaRPr lang="en-US" altLang="ko-KR" sz="2000" dirty="0">
              <a:solidFill>
                <a:srgbClr val="474343"/>
              </a:solidFill>
            </a:endParaRPr>
          </a:p>
          <a:p>
            <a:r>
              <a:rPr lang="en-US" altLang="ko-KR" sz="2000" dirty="0" smtClean="0">
                <a:solidFill>
                  <a:srgbClr val="474343"/>
                </a:solidFill>
              </a:rPr>
              <a:t>it is impossible to make other clusters</a:t>
            </a:r>
            <a:endParaRPr lang="en-US" altLang="ko-KR" sz="2000" dirty="0">
              <a:solidFill>
                <a:srgbClr val="474343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EM-Clustering (trouble shoot)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11739417" y="6511412"/>
            <a:ext cx="452582" cy="300632"/>
          </a:xfrm>
        </p:spPr>
        <p:txBody>
          <a:bodyPr/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038" y="2346036"/>
            <a:ext cx="3942379" cy="396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77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96613" y="1897211"/>
            <a:ext cx="11183915" cy="4243754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Assume that you don’t know the label of dataset. Try to find clusters of Female/Male by shell weights (</a:t>
            </a:r>
            <a:r>
              <a:rPr lang="en-US" altLang="ko-KR" sz="2400" dirty="0" err="1" smtClean="0"/>
              <a:t>WholeWeight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ShellWeight</a:t>
            </a:r>
            <a:r>
              <a:rPr lang="en-US" altLang="ko-KR" sz="2400" dirty="0" smtClean="0"/>
              <a:t>)</a:t>
            </a:r>
          </a:p>
          <a:p>
            <a:pPr marL="971550" lvl="1" indent="-514350">
              <a:buAutoNum type="arabicPeriod"/>
            </a:pPr>
            <a:endParaRPr lang="en-US" altLang="ko-KR" sz="2000" dirty="0" smtClean="0"/>
          </a:p>
          <a:p>
            <a:pPr marL="971550" lvl="1" indent="-514350">
              <a:buAutoNum type="arabicPeriod"/>
            </a:pPr>
            <a:endParaRPr lang="en-US" altLang="ko-KR" sz="2000" dirty="0" smtClean="0"/>
          </a:p>
          <a:p>
            <a:pPr marL="971550" lvl="1" indent="-514350">
              <a:buAutoNum type="arabicPeriod"/>
            </a:pPr>
            <a:r>
              <a:rPr lang="en-US" altLang="ko-KR" sz="2000" dirty="0" smtClean="0"/>
              <a:t>Perform K-means, Hierarchical clustering, EM-clustering 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Attach Plot  &amp; Code 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000" dirty="0" smtClean="0"/>
              <a:t>Now you know the label of the dataset.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altLang="ko-KR" sz="1800" dirty="0" smtClean="0"/>
              <a:t>Which clustering method performed well?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altLang="ko-KR" sz="1800" dirty="0" smtClean="0"/>
              <a:t>Describe why it performed better than others.</a:t>
            </a:r>
            <a:endParaRPr lang="en-US" altLang="ko-KR" sz="1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HW (Abalone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119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824775" y="1959674"/>
            <a:ext cx="11183915" cy="4243754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rgbClr val="474343"/>
                </a:solidFill>
              </a:rPr>
              <a:t>Dataset : Animals (copy paste the red box)</a:t>
            </a:r>
          </a:p>
          <a:p>
            <a:endParaRPr lang="en-US" altLang="ko-KR" sz="2400" dirty="0" smtClean="0">
              <a:solidFill>
                <a:srgbClr val="474343"/>
              </a:solidFill>
            </a:endParaRPr>
          </a:p>
          <a:p>
            <a:endParaRPr lang="en-US" altLang="ko-KR" sz="2400" dirty="0">
              <a:solidFill>
                <a:srgbClr val="474343"/>
              </a:solidFill>
            </a:endParaRPr>
          </a:p>
          <a:p>
            <a:r>
              <a:rPr lang="en-US" altLang="ko-KR" sz="2400" dirty="0" smtClean="0">
                <a:solidFill>
                  <a:srgbClr val="474343"/>
                </a:solidFill>
              </a:rPr>
              <a:t>According to the dataset, consider all 6 attributes. </a:t>
            </a:r>
          </a:p>
          <a:p>
            <a:endParaRPr lang="en-US" altLang="ko-KR" sz="2400" dirty="0" smtClean="0">
              <a:solidFill>
                <a:srgbClr val="474343"/>
              </a:solidFill>
            </a:endParaRPr>
          </a:p>
          <a:p>
            <a:r>
              <a:rPr lang="en-US" altLang="ko-KR" sz="2400" dirty="0" smtClean="0">
                <a:solidFill>
                  <a:srgbClr val="474343"/>
                </a:solidFill>
              </a:rPr>
              <a:t>1. What are the 3 animals that is closest to the ant.</a:t>
            </a:r>
          </a:p>
          <a:p>
            <a:endParaRPr lang="en-US" altLang="ko-KR" sz="1800" u="sng" dirty="0">
              <a:solidFill>
                <a:srgbClr val="474343"/>
              </a:solidFill>
            </a:endParaRPr>
          </a:p>
          <a:p>
            <a:r>
              <a:rPr lang="en-US" altLang="ko-KR" sz="2400" dirty="0" smtClean="0">
                <a:solidFill>
                  <a:srgbClr val="474343"/>
                </a:solidFill>
              </a:rPr>
              <a:t>2. Attach Plot &amp; Code</a:t>
            </a:r>
            <a:endParaRPr lang="ko-KR" altLang="en-US" sz="2400" dirty="0">
              <a:solidFill>
                <a:srgbClr val="474343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HW2 (Animal Data)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573262" y="1028347"/>
            <a:ext cx="3011976" cy="1460456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animals</a:t>
            </a:r>
            <a:r>
              <a:rPr lang="ko-KR" altLang="en-US" sz="1100" dirty="0"/>
              <a:t> &lt;- </a:t>
            </a:r>
            <a:r>
              <a:rPr lang="ko-KR" altLang="en-US" sz="1100" dirty="0" err="1"/>
              <a:t>cluster</a:t>
            </a:r>
            <a:r>
              <a:rPr lang="ko-KR" altLang="en-US" sz="1100" dirty="0"/>
              <a:t>::</a:t>
            </a:r>
            <a:r>
              <a:rPr lang="ko-KR" altLang="en-US" sz="1100" dirty="0" err="1"/>
              <a:t>animals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 err="1"/>
              <a:t>colnames</a:t>
            </a:r>
            <a:r>
              <a:rPr lang="ko-KR" altLang="en-US" sz="1100" dirty="0"/>
              <a:t>(</a:t>
            </a:r>
            <a:r>
              <a:rPr lang="ko-KR" altLang="en-US" sz="1100" dirty="0" err="1"/>
              <a:t>animals</a:t>
            </a:r>
            <a:r>
              <a:rPr lang="ko-KR" altLang="en-US" sz="1100" dirty="0"/>
              <a:t>) &lt;- c("</a:t>
            </a:r>
            <a:r>
              <a:rPr lang="ko-KR" altLang="en-US" sz="1100" dirty="0" err="1"/>
              <a:t>warm-blooded</a:t>
            </a:r>
            <a:r>
              <a:rPr lang="ko-KR" altLang="en-US" sz="1100" dirty="0"/>
              <a:t>", </a:t>
            </a:r>
          </a:p>
          <a:p>
            <a:r>
              <a:rPr lang="ko-KR" altLang="en-US" sz="1100" dirty="0"/>
              <a:t>                       "</a:t>
            </a:r>
            <a:r>
              <a:rPr lang="ko-KR" altLang="en-US" sz="1100" dirty="0" err="1"/>
              <a:t>can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fly</a:t>
            </a:r>
            <a:r>
              <a:rPr lang="ko-KR" altLang="en-US" sz="1100" dirty="0"/>
              <a:t>",</a:t>
            </a:r>
          </a:p>
          <a:p>
            <a:r>
              <a:rPr lang="ko-KR" altLang="en-US" sz="1100" dirty="0"/>
              <a:t>                       "</a:t>
            </a:r>
            <a:r>
              <a:rPr lang="ko-KR" altLang="en-US" sz="1100" dirty="0" err="1"/>
              <a:t>vertebrate</a:t>
            </a:r>
            <a:r>
              <a:rPr lang="ko-KR" altLang="en-US" sz="1100" dirty="0"/>
              <a:t>",</a:t>
            </a:r>
          </a:p>
          <a:p>
            <a:r>
              <a:rPr lang="ko-KR" altLang="en-US" sz="1100" dirty="0"/>
              <a:t>                       "</a:t>
            </a:r>
            <a:r>
              <a:rPr lang="ko-KR" altLang="en-US" sz="1100" dirty="0" err="1"/>
              <a:t>endangered</a:t>
            </a:r>
            <a:r>
              <a:rPr lang="ko-KR" altLang="en-US" sz="1100" dirty="0"/>
              <a:t>",</a:t>
            </a:r>
          </a:p>
          <a:p>
            <a:r>
              <a:rPr lang="ko-KR" altLang="en-US" sz="1100" dirty="0"/>
              <a:t>                       "</a:t>
            </a:r>
            <a:r>
              <a:rPr lang="ko-KR" altLang="en-US" sz="1100" dirty="0" err="1"/>
              <a:t>live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groups</a:t>
            </a:r>
            <a:r>
              <a:rPr lang="ko-KR" altLang="en-US" sz="1100" dirty="0"/>
              <a:t>",</a:t>
            </a:r>
          </a:p>
          <a:p>
            <a:r>
              <a:rPr lang="ko-KR" altLang="en-US" sz="1100" dirty="0"/>
              <a:t>                       "</a:t>
            </a:r>
            <a:r>
              <a:rPr lang="ko-KR" altLang="en-US" sz="1100" dirty="0" err="1"/>
              <a:t>have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hair</a:t>
            </a:r>
            <a:r>
              <a:rPr lang="ko-KR" altLang="en-US" sz="11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764467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61537" y="1771251"/>
            <a:ext cx="11183915" cy="4243754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>
                <a:solidFill>
                  <a:srgbClr val="474343"/>
                </a:solidFill>
              </a:rPr>
              <a:t>Deadline : 18.05.22 23:59</a:t>
            </a:r>
          </a:p>
          <a:p>
            <a:endParaRPr lang="en-US" altLang="ko-KR" dirty="0" smtClean="0">
              <a:solidFill>
                <a:srgbClr val="474343"/>
              </a:solidFill>
            </a:endParaRPr>
          </a:p>
          <a:p>
            <a:endParaRPr lang="en-US" altLang="ko-KR" dirty="0" smtClean="0">
              <a:solidFill>
                <a:srgbClr val="474343"/>
              </a:solidFill>
            </a:endParaRPr>
          </a:p>
          <a:p>
            <a:r>
              <a:rPr lang="en-US" altLang="ko-KR" dirty="0" smtClean="0">
                <a:solidFill>
                  <a:srgbClr val="474343"/>
                </a:solidFill>
              </a:rPr>
              <a:t>Submit your code &amp; plot &amp; explanation to a single document file.</a:t>
            </a:r>
          </a:p>
          <a:p>
            <a:endParaRPr lang="en-US" altLang="ko-KR" dirty="0">
              <a:solidFill>
                <a:srgbClr val="474343"/>
              </a:solidFill>
            </a:endParaRPr>
          </a:p>
          <a:p>
            <a:r>
              <a:rPr lang="en-US" altLang="ko-KR" dirty="0" smtClean="0">
                <a:solidFill>
                  <a:srgbClr val="474343"/>
                </a:solidFill>
              </a:rPr>
              <a:t>Filename: </a:t>
            </a:r>
            <a:r>
              <a:rPr lang="en-US" altLang="ko-KR" dirty="0" smtClean="0">
                <a:solidFill>
                  <a:schemeClr val="accent2"/>
                </a:solidFill>
              </a:rPr>
              <a:t>[CC</a:t>
            </a:r>
            <a:r>
              <a:rPr lang="en-US" altLang="ko-KR" dirty="0">
                <a:solidFill>
                  <a:schemeClr val="accent2"/>
                </a:solidFill>
              </a:rPr>
              <a:t>A</a:t>
            </a:r>
            <a:r>
              <a:rPr lang="en-US" altLang="ko-KR" dirty="0" smtClean="0">
                <a:solidFill>
                  <a:schemeClr val="accent2"/>
                </a:solidFill>
              </a:rPr>
              <a:t>2018HW</a:t>
            </a:r>
            <a:r>
              <a:rPr lang="en-US" altLang="ko-KR" dirty="0">
                <a:solidFill>
                  <a:schemeClr val="accent2"/>
                </a:solidFill>
              </a:rPr>
              <a:t>] </a:t>
            </a:r>
            <a:r>
              <a:rPr lang="en-US" altLang="ko-KR" dirty="0" smtClean="0">
                <a:solidFill>
                  <a:schemeClr val="accent2"/>
                </a:solidFill>
              </a:rPr>
              <a:t>ID-Name</a:t>
            </a:r>
          </a:p>
          <a:p>
            <a:r>
              <a:rPr lang="en-US" altLang="ko-KR" dirty="0" smtClean="0">
                <a:solidFill>
                  <a:srgbClr val="474343"/>
                </a:solidFill>
              </a:rPr>
              <a:t>Email submission title : </a:t>
            </a:r>
            <a:r>
              <a:rPr lang="en-US" altLang="ko-KR" dirty="0">
                <a:solidFill>
                  <a:schemeClr val="accent2"/>
                </a:solidFill>
              </a:rPr>
              <a:t>[</a:t>
            </a:r>
            <a:r>
              <a:rPr lang="en-US" altLang="ko-KR" dirty="0" smtClean="0">
                <a:solidFill>
                  <a:schemeClr val="accent2"/>
                </a:solidFill>
              </a:rPr>
              <a:t>CCA2018HW</a:t>
            </a:r>
            <a:r>
              <a:rPr lang="en-US" altLang="ko-KR" dirty="0">
                <a:solidFill>
                  <a:schemeClr val="accent2"/>
                </a:solidFill>
              </a:rPr>
              <a:t>] ID-Name</a:t>
            </a:r>
          </a:p>
          <a:p>
            <a:endParaRPr lang="en-US" altLang="ko-KR" dirty="0" smtClean="0">
              <a:solidFill>
                <a:srgbClr val="474343"/>
              </a:solidFill>
            </a:endParaRPr>
          </a:p>
          <a:p>
            <a:r>
              <a:rPr lang="en-US" altLang="ko-KR" dirty="0" smtClean="0">
                <a:solidFill>
                  <a:srgbClr val="474343"/>
                </a:solidFill>
              </a:rPr>
              <a:t>E-mail : </a:t>
            </a:r>
            <a:r>
              <a:rPr lang="en-US" altLang="ko-KR" dirty="0" smtClean="0">
                <a:solidFill>
                  <a:srgbClr val="474343"/>
                </a:solidFill>
                <a:hlinkClick r:id="rId3"/>
              </a:rPr>
              <a:t>hurben.bioinfo@gmail.com</a:t>
            </a:r>
            <a:endParaRPr lang="en-US" altLang="ko-KR" dirty="0" smtClean="0">
              <a:solidFill>
                <a:srgbClr val="474343"/>
              </a:solidFill>
            </a:endParaRPr>
          </a:p>
          <a:p>
            <a:r>
              <a:rPr lang="en-US" altLang="ko-KR" dirty="0" smtClean="0">
                <a:solidFill>
                  <a:srgbClr val="474343"/>
                </a:solidFill>
              </a:rPr>
              <a:t>If you have any questions, ask me via E-mail including </a:t>
            </a:r>
            <a:r>
              <a:rPr lang="en-US" altLang="ko-KR" dirty="0" smtClean="0">
                <a:solidFill>
                  <a:schemeClr val="accent2"/>
                </a:solidFill>
              </a:rPr>
              <a:t>[CCA2018HW] </a:t>
            </a:r>
            <a:r>
              <a:rPr lang="en-US" altLang="ko-KR" dirty="0" smtClean="0">
                <a:solidFill>
                  <a:srgbClr val="474343"/>
                </a:solidFill>
              </a:rPr>
              <a:t>to the title</a:t>
            </a:r>
            <a:endParaRPr lang="ko-KR" altLang="en-US" dirty="0">
              <a:solidFill>
                <a:srgbClr val="474343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HW (Submission)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897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40754" y="5232949"/>
            <a:ext cx="408940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ko-KR" sz="1600" dirty="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Variable 2</a:t>
            </a:r>
          </a:p>
        </p:txBody>
      </p: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1964245" y="2714673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2116645" y="2867073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1659445" y="3095673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" name="Oval 10"/>
          <p:cNvSpPr>
            <a:spLocks noChangeArrowheads="1"/>
          </p:cNvSpPr>
          <p:nvPr/>
        </p:nvSpPr>
        <p:spPr bwMode="auto">
          <a:xfrm>
            <a:off x="2040445" y="3151235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" name="Oval 11"/>
          <p:cNvSpPr>
            <a:spLocks noChangeArrowheads="1"/>
          </p:cNvSpPr>
          <p:nvPr/>
        </p:nvSpPr>
        <p:spPr bwMode="auto">
          <a:xfrm>
            <a:off x="1875345" y="2973435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" name="Oval 12"/>
          <p:cNvSpPr>
            <a:spLocks noChangeArrowheads="1"/>
          </p:cNvSpPr>
          <p:nvPr/>
        </p:nvSpPr>
        <p:spPr bwMode="auto">
          <a:xfrm>
            <a:off x="1735645" y="2770235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Rectangle 37"/>
          <p:cNvSpPr>
            <a:spLocks noChangeArrowheads="1"/>
          </p:cNvSpPr>
          <p:nvPr/>
        </p:nvSpPr>
        <p:spPr bwMode="auto">
          <a:xfrm rot="16200000">
            <a:off x="-957643" y="3345349"/>
            <a:ext cx="403860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ko-KR" sz="1600" dirty="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Variable 1</a:t>
            </a:r>
          </a:p>
        </p:txBody>
      </p:sp>
      <p:sp>
        <p:nvSpPr>
          <p:cNvPr id="12" name="Line 38"/>
          <p:cNvSpPr>
            <a:spLocks noChangeShapeType="1"/>
          </p:cNvSpPr>
          <p:nvPr/>
        </p:nvSpPr>
        <p:spPr bwMode="auto">
          <a:xfrm>
            <a:off x="1238396" y="5224749"/>
            <a:ext cx="419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Line 39"/>
          <p:cNvSpPr>
            <a:spLocks noChangeShapeType="1"/>
          </p:cNvSpPr>
          <p:nvPr/>
        </p:nvSpPr>
        <p:spPr bwMode="auto">
          <a:xfrm>
            <a:off x="1238396" y="2252949"/>
            <a:ext cx="0" cy="297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2" name="Group 3"/>
          <p:cNvGrpSpPr>
            <a:grpSpLocks/>
          </p:cNvGrpSpPr>
          <p:nvPr/>
        </p:nvGrpSpPr>
        <p:grpSpPr bwMode="auto">
          <a:xfrm>
            <a:off x="6828687" y="1907978"/>
            <a:ext cx="4728622" cy="4299439"/>
            <a:chOff x="1619" y="984"/>
            <a:chExt cx="2741" cy="2544"/>
          </a:xfrm>
        </p:grpSpPr>
        <p:sp>
          <p:nvSpPr>
            <p:cNvPr id="43" name="Line 4"/>
            <p:cNvSpPr>
              <a:spLocks noChangeShapeType="1"/>
            </p:cNvSpPr>
            <p:nvPr/>
          </p:nvSpPr>
          <p:spPr bwMode="auto">
            <a:xfrm flipV="1">
              <a:off x="1820" y="1509"/>
              <a:ext cx="0" cy="14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" name="Rectangle 5"/>
            <p:cNvSpPr>
              <a:spLocks noChangeArrowheads="1"/>
            </p:cNvSpPr>
            <p:nvPr/>
          </p:nvSpPr>
          <p:spPr bwMode="auto">
            <a:xfrm>
              <a:off x="3881" y="2847"/>
              <a:ext cx="27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/>
              <a:r>
                <a:rPr lang="en-US" altLang="ko-KR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굴림" panose="020B0600000101010101" pitchFamily="50" charset="-127"/>
                </a:rPr>
                <a:t>X</a:t>
              </a:r>
            </a:p>
          </p:txBody>
        </p:sp>
        <p:sp>
          <p:nvSpPr>
            <p:cNvPr id="45" name="Rectangle 6"/>
            <p:cNvSpPr>
              <a:spLocks noChangeArrowheads="1"/>
            </p:cNvSpPr>
            <p:nvPr/>
          </p:nvSpPr>
          <p:spPr bwMode="auto">
            <a:xfrm>
              <a:off x="2125" y="1872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2269" y="1824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" name="Rectangle 8"/>
            <p:cNvSpPr>
              <a:spLocks noChangeArrowheads="1"/>
            </p:cNvSpPr>
            <p:nvPr/>
          </p:nvSpPr>
          <p:spPr bwMode="auto">
            <a:xfrm>
              <a:off x="2413" y="1872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" name="Rectangle 9"/>
            <p:cNvSpPr>
              <a:spLocks noChangeArrowheads="1"/>
            </p:cNvSpPr>
            <p:nvPr/>
          </p:nvSpPr>
          <p:spPr bwMode="auto">
            <a:xfrm>
              <a:off x="2509" y="1776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" name="Rectangle 10"/>
            <p:cNvSpPr>
              <a:spLocks noChangeArrowheads="1"/>
            </p:cNvSpPr>
            <p:nvPr/>
          </p:nvSpPr>
          <p:spPr bwMode="auto">
            <a:xfrm>
              <a:off x="2509" y="1968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2605" y="2064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" name="Rectangle 12"/>
            <p:cNvSpPr>
              <a:spLocks noChangeArrowheads="1"/>
            </p:cNvSpPr>
            <p:nvPr/>
          </p:nvSpPr>
          <p:spPr bwMode="auto">
            <a:xfrm>
              <a:off x="2749" y="2064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" name="Rectangle 13"/>
            <p:cNvSpPr>
              <a:spLocks noChangeArrowheads="1"/>
            </p:cNvSpPr>
            <p:nvPr/>
          </p:nvSpPr>
          <p:spPr bwMode="auto">
            <a:xfrm>
              <a:off x="2893" y="2064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" name="Rectangle 14"/>
            <p:cNvSpPr>
              <a:spLocks noChangeArrowheads="1"/>
            </p:cNvSpPr>
            <p:nvPr/>
          </p:nvSpPr>
          <p:spPr bwMode="auto">
            <a:xfrm>
              <a:off x="2941" y="2016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3085" y="2064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" name="Rectangle 16"/>
            <p:cNvSpPr>
              <a:spLocks noChangeArrowheads="1"/>
            </p:cNvSpPr>
            <p:nvPr/>
          </p:nvSpPr>
          <p:spPr bwMode="auto">
            <a:xfrm>
              <a:off x="3277" y="2112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" name="Rectangle 17"/>
            <p:cNvSpPr>
              <a:spLocks noChangeArrowheads="1"/>
            </p:cNvSpPr>
            <p:nvPr/>
          </p:nvSpPr>
          <p:spPr bwMode="auto">
            <a:xfrm>
              <a:off x="3277" y="1872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" name="Rectangle 18"/>
            <p:cNvSpPr>
              <a:spLocks noChangeArrowheads="1"/>
            </p:cNvSpPr>
            <p:nvPr/>
          </p:nvSpPr>
          <p:spPr bwMode="auto">
            <a:xfrm>
              <a:off x="2797" y="1872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" name="Rectangle 19"/>
            <p:cNvSpPr>
              <a:spLocks noChangeArrowheads="1"/>
            </p:cNvSpPr>
            <p:nvPr/>
          </p:nvSpPr>
          <p:spPr bwMode="auto">
            <a:xfrm>
              <a:off x="2653" y="1824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" name="Rectangle 20"/>
            <p:cNvSpPr>
              <a:spLocks noChangeArrowheads="1"/>
            </p:cNvSpPr>
            <p:nvPr/>
          </p:nvSpPr>
          <p:spPr bwMode="auto">
            <a:xfrm>
              <a:off x="2688" y="1884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2784" y="1932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2317" y="2016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" name="Rectangle 23"/>
            <p:cNvSpPr>
              <a:spLocks noChangeArrowheads="1"/>
            </p:cNvSpPr>
            <p:nvPr/>
          </p:nvSpPr>
          <p:spPr bwMode="auto">
            <a:xfrm>
              <a:off x="2077" y="2016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" name="Rectangle 24"/>
            <p:cNvSpPr>
              <a:spLocks noChangeArrowheads="1"/>
            </p:cNvSpPr>
            <p:nvPr/>
          </p:nvSpPr>
          <p:spPr bwMode="auto">
            <a:xfrm>
              <a:off x="2461" y="2064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" name="Rectangle 25"/>
            <p:cNvSpPr>
              <a:spLocks noChangeArrowheads="1"/>
            </p:cNvSpPr>
            <p:nvPr/>
          </p:nvSpPr>
          <p:spPr bwMode="auto">
            <a:xfrm>
              <a:off x="2941" y="1824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" name="Rectangle 26"/>
            <p:cNvSpPr>
              <a:spLocks noChangeArrowheads="1"/>
            </p:cNvSpPr>
            <p:nvPr/>
          </p:nvSpPr>
          <p:spPr bwMode="auto">
            <a:xfrm>
              <a:off x="2989" y="2064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" name="Rectangle 27"/>
            <p:cNvSpPr>
              <a:spLocks noChangeArrowheads="1"/>
            </p:cNvSpPr>
            <p:nvPr/>
          </p:nvSpPr>
          <p:spPr bwMode="auto">
            <a:xfrm>
              <a:off x="2605" y="2112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" name="Rectangle 28"/>
            <p:cNvSpPr>
              <a:spLocks noChangeArrowheads="1"/>
            </p:cNvSpPr>
            <p:nvPr/>
          </p:nvSpPr>
          <p:spPr bwMode="auto">
            <a:xfrm>
              <a:off x="2640" y="1980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" name="Rectangle 29"/>
            <p:cNvSpPr>
              <a:spLocks noChangeArrowheads="1"/>
            </p:cNvSpPr>
            <p:nvPr/>
          </p:nvSpPr>
          <p:spPr bwMode="auto">
            <a:xfrm>
              <a:off x="2448" y="1980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" name="Rectangle 30"/>
            <p:cNvSpPr>
              <a:spLocks noChangeArrowheads="1"/>
            </p:cNvSpPr>
            <p:nvPr/>
          </p:nvSpPr>
          <p:spPr bwMode="auto">
            <a:xfrm>
              <a:off x="2544" y="1932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" name="Rectangle 31"/>
            <p:cNvSpPr>
              <a:spLocks noChangeArrowheads="1"/>
            </p:cNvSpPr>
            <p:nvPr/>
          </p:nvSpPr>
          <p:spPr bwMode="auto">
            <a:xfrm>
              <a:off x="2304" y="1932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" name="Rectangle 32"/>
            <p:cNvSpPr>
              <a:spLocks noChangeArrowheads="1"/>
            </p:cNvSpPr>
            <p:nvPr/>
          </p:nvSpPr>
          <p:spPr bwMode="auto">
            <a:xfrm>
              <a:off x="2200" y="1836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" name="Rectangle 33"/>
            <p:cNvSpPr>
              <a:spLocks noChangeArrowheads="1"/>
            </p:cNvSpPr>
            <p:nvPr/>
          </p:nvSpPr>
          <p:spPr bwMode="auto">
            <a:xfrm>
              <a:off x="2064" y="1884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" name="Rectangle 34"/>
            <p:cNvSpPr>
              <a:spLocks noChangeArrowheads="1"/>
            </p:cNvSpPr>
            <p:nvPr/>
          </p:nvSpPr>
          <p:spPr bwMode="auto">
            <a:xfrm>
              <a:off x="2064" y="1980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" name="Rectangle 35"/>
            <p:cNvSpPr>
              <a:spLocks noChangeArrowheads="1"/>
            </p:cNvSpPr>
            <p:nvPr/>
          </p:nvSpPr>
          <p:spPr bwMode="auto">
            <a:xfrm>
              <a:off x="1968" y="1788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" name="Rectangle 36"/>
            <p:cNvSpPr>
              <a:spLocks noChangeArrowheads="1"/>
            </p:cNvSpPr>
            <p:nvPr/>
          </p:nvSpPr>
          <p:spPr bwMode="auto">
            <a:xfrm>
              <a:off x="2832" y="1980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" name="Rectangle 37"/>
            <p:cNvSpPr>
              <a:spLocks noChangeArrowheads="1"/>
            </p:cNvSpPr>
            <p:nvPr/>
          </p:nvSpPr>
          <p:spPr bwMode="auto">
            <a:xfrm>
              <a:off x="2640" y="1932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" name="Rectangle 38"/>
            <p:cNvSpPr>
              <a:spLocks noChangeArrowheads="1"/>
            </p:cNvSpPr>
            <p:nvPr/>
          </p:nvSpPr>
          <p:spPr bwMode="auto">
            <a:xfrm>
              <a:off x="3024" y="1884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" name="Rectangle 39"/>
            <p:cNvSpPr>
              <a:spLocks noChangeArrowheads="1"/>
            </p:cNvSpPr>
            <p:nvPr/>
          </p:nvSpPr>
          <p:spPr bwMode="auto">
            <a:xfrm>
              <a:off x="2880" y="1884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" name="Rectangle 40"/>
            <p:cNvSpPr>
              <a:spLocks noChangeArrowheads="1"/>
            </p:cNvSpPr>
            <p:nvPr/>
          </p:nvSpPr>
          <p:spPr bwMode="auto">
            <a:xfrm>
              <a:off x="3229" y="2016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" name="Rectangle 41"/>
            <p:cNvSpPr>
              <a:spLocks noChangeArrowheads="1"/>
            </p:cNvSpPr>
            <p:nvPr/>
          </p:nvSpPr>
          <p:spPr bwMode="auto">
            <a:xfrm>
              <a:off x="2221" y="2064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" name="Rectangle 42"/>
            <p:cNvSpPr>
              <a:spLocks noChangeArrowheads="1"/>
            </p:cNvSpPr>
            <p:nvPr/>
          </p:nvSpPr>
          <p:spPr bwMode="auto">
            <a:xfrm>
              <a:off x="2256" y="1932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" name="Rectangle 43"/>
            <p:cNvSpPr>
              <a:spLocks noChangeArrowheads="1"/>
            </p:cNvSpPr>
            <p:nvPr/>
          </p:nvSpPr>
          <p:spPr bwMode="auto">
            <a:xfrm>
              <a:off x="2653" y="1728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Rectangle 44"/>
            <p:cNvSpPr>
              <a:spLocks noChangeArrowheads="1"/>
            </p:cNvSpPr>
            <p:nvPr/>
          </p:nvSpPr>
          <p:spPr bwMode="auto">
            <a:xfrm>
              <a:off x="3181" y="1776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Rectangle 45"/>
            <p:cNvSpPr>
              <a:spLocks noChangeArrowheads="1"/>
            </p:cNvSpPr>
            <p:nvPr/>
          </p:nvSpPr>
          <p:spPr bwMode="auto">
            <a:xfrm>
              <a:off x="2496" y="1932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" name="Rectangle 46"/>
            <p:cNvSpPr>
              <a:spLocks noChangeArrowheads="1"/>
            </p:cNvSpPr>
            <p:nvPr/>
          </p:nvSpPr>
          <p:spPr bwMode="auto">
            <a:xfrm>
              <a:off x="1784" y="2999"/>
              <a:ext cx="2576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ko-KR" sz="1600" dirty="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Variable 2</a:t>
              </a:r>
            </a:p>
          </p:txBody>
        </p:sp>
        <p:sp>
          <p:nvSpPr>
            <p:cNvPr id="86" name="Rectangle 47"/>
            <p:cNvSpPr>
              <a:spLocks noChangeArrowheads="1"/>
            </p:cNvSpPr>
            <p:nvPr/>
          </p:nvSpPr>
          <p:spPr bwMode="auto">
            <a:xfrm rot="16200000">
              <a:off x="445" y="2158"/>
              <a:ext cx="2544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ko-KR" sz="1600" dirty="0" smtClean="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Variable </a:t>
              </a:r>
              <a:r>
                <a:rPr lang="en-US" altLang="ko-KR" sz="1600" dirty="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87" name="Rectangle 48"/>
            <p:cNvSpPr>
              <a:spLocks noChangeArrowheads="1"/>
            </p:cNvSpPr>
            <p:nvPr/>
          </p:nvSpPr>
          <p:spPr bwMode="auto">
            <a:xfrm>
              <a:off x="3024" y="1776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Rectangle 49"/>
            <p:cNvSpPr>
              <a:spLocks noChangeArrowheads="1"/>
            </p:cNvSpPr>
            <p:nvPr/>
          </p:nvSpPr>
          <p:spPr bwMode="auto">
            <a:xfrm>
              <a:off x="2832" y="2352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" name="Rectangle 50"/>
            <p:cNvSpPr>
              <a:spLocks noChangeArrowheads="1"/>
            </p:cNvSpPr>
            <p:nvPr/>
          </p:nvSpPr>
          <p:spPr bwMode="auto">
            <a:xfrm>
              <a:off x="3168" y="2160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" name="Rectangle 51"/>
            <p:cNvSpPr>
              <a:spLocks noChangeArrowheads="1"/>
            </p:cNvSpPr>
            <p:nvPr/>
          </p:nvSpPr>
          <p:spPr bwMode="auto">
            <a:xfrm>
              <a:off x="2978" y="2544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Rectangle 52"/>
            <p:cNvSpPr>
              <a:spLocks noChangeArrowheads="1"/>
            </p:cNvSpPr>
            <p:nvPr/>
          </p:nvSpPr>
          <p:spPr bwMode="auto">
            <a:xfrm>
              <a:off x="3120" y="1824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Rectangle 53"/>
            <p:cNvSpPr>
              <a:spLocks noChangeArrowheads="1"/>
            </p:cNvSpPr>
            <p:nvPr/>
          </p:nvSpPr>
          <p:spPr bwMode="auto">
            <a:xfrm>
              <a:off x="3170" y="2496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3" name="Rectangle 54"/>
            <p:cNvSpPr>
              <a:spLocks noChangeArrowheads="1"/>
            </p:cNvSpPr>
            <p:nvPr/>
          </p:nvSpPr>
          <p:spPr bwMode="auto">
            <a:xfrm>
              <a:off x="3314" y="2544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" name="Rectangle 55"/>
            <p:cNvSpPr>
              <a:spLocks noChangeArrowheads="1"/>
            </p:cNvSpPr>
            <p:nvPr/>
          </p:nvSpPr>
          <p:spPr bwMode="auto">
            <a:xfrm>
              <a:off x="3506" y="2592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Rectangle 56"/>
            <p:cNvSpPr>
              <a:spLocks noChangeArrowheads="1"/>
            </p:cNvSpPr>
            <p:nvPr/>
          </p:nvSpPr>
          <p:spPr bwMode="auto">
            <a:xfrm>
              <a:off x="3506" y="2256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Rectangle 57"/>
            <p:cNvSpPr>
              <a:spLocks noChangeArrowheads="1"/>
            </p:cNvSpPr>
            <p:nvPr/>
          </p:nvSpPr>
          <p:spPr bwMode="auto">
            <a:xfrm>
              <a:off x="3362" y="2352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7" name="Rectangle 58"/>
            <p:cNvSpPr>
              <a:spLocks noChangeArrowheads="1"/>
            </p:cNvSpPr>
            <p:nvPr/>
          </p:nvSpPr>
          <p:spPr bwMode="auto">
            <a:xfrm>
              <a:off x="3506" y="2352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" name="Rectangle 59"/>
            <p:cNvSpPr>
              <a:spLocks noChangeArrowheads="1"/>
            </p:cNvSpPr>
            <p:nvPr/>
          </p:nvSpPr>
          <p:spPr bwMode="auto">
            <a:xfrm>
              <a:off x="3218" y="2256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Rectangle 60"/>
            <p:cNvSpPr>
              <a:spLocks noChangeArrowheads="1"/>
            </p:cNvSpPr>
            <p:nvPr/>
          </p:nvSpPr>
          <p:spPr bwMode="auto">
            <a:xfrm>
              <a:off x="3026" y="2352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Rectangle 61"/>
            <p:cNvSpPr>
              <a:spLocks noChangeArrowheads="1"/>
            </p:cNvSpPr>
            <p:nvPr/>
          </p:nvSpPr>
          <p:spPr bwMode="auto">
            <a:xfrm>
              <a:off x="2882" y="2304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" name="Rectangle 62"/>
            <p:cNvSpPr>
              <a:spLocks noChangeArrowheads="1"/>
            </p:cNvSpPr>
            <p:nvPr/>
          </p:nvSpPr>
          <p:spPr bwMode="auto">
            <a:xfrm>
              <a:off x="3026" y="2208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" name="Rectangle 63"/>
            <p:cNvSpPr>
              <a:spLocks noChangeArrowheads="1"/>
            </p:cNvSpPr>
            <p:nvPr/>
          </p:nvSpPr>
          <p:spPr bwMode="auto">
            <a:xfrm>
              <a:off x="2917" y="2364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Rectangle 64"/>
            <p:cNvSpPr>
              <a:spLocks noChangeArrowheads="1"/>
            </p:cNvSpPr>
            <p:nvPr/>
          </p:nvSpPr>
          <p:spPr bwMode="auto">
            <a:xfrm>
              <a:off x="3013" y="2412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Rectangle 65"/>
            <p:cNvSpPr>
              <a:spLocks noChangeArrowheads="1"/>
            </p:cNvSpPr>
            <p:nvPr/>
          </p:nvSpPr>
          <p:spPr bwMode="auto">
            <a:xfrm>
              <a:off x="3072" y="1728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5" name="Rectangle 66"/>
            <p:cNvSpPr>
              <a:spLocks noChangeArrowheads="1"/>
            </p:cNvSpPr>
            <p:nvPr/>
          </p:nvSpPr>
          <p:spPr bwMode="auto">
            <a:xfrm>
              <a:off x="3170" y="2304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" name="Rectangle 67"/>
            <p:cNvSpPr>
              <a:spLocks noChangeArrowheads="1"/>
            </p:cNvSpPr>
            <p:nvPr/>
          </p:nvSpPr>
          <p:spPr bwMode="auto">
            <a:xfrm>
              <a:off x="3218" y="2496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Rectangle 68"/>
            <p:cNvSpPr>
              <a:spLocks noChangeArrowheads="1"/>
            </p:cNvSpPr>
            <p:nvPr/>
          </p:nvSpPr>
          <p:spPr bwMode="auto">
            <a:xfrm>
              <a:off x="2976" y="1728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Rectangle 69"/>
            <p:cNvSpPr>
              <a:spLocks noChangeArrowheads="1"/>
            </p:cNvSpPr>
            <p:nvPr/>
          </p:nvSpPr>
          <p:spPr bwMode="auto">
            <a:xfrm>
              <a:off x="2832" y="1776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" name="Rectangle 70"/>
            <p:cNvSpPr>
              <a:spLocks noChangeArrowheads="1"/>
            </p:cNvSpPr>
            <p:nvPr/>
          </p:nvSpPr>
          <p:spPr bwMode="auto">
            <a:xfrm>
              <a:off x="3120" y="1920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0" name="Rectangle 71"/>
            <p:cNvSpPr>
              <a:spLocks noChangeArrowheads="1"/>
            </p:cNvSpPr>
            <p:nvPr/>
          </p:nvSpPr>
          <p:spPr bwMode="auto">
            <a:xfrm>
              <a:off x="2869" y="2412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Rectangle 72"/>
            <p:cNvSpPr>
              <a:spLocks noChangeArrowheads="1"/>
            </p:cNvSpPr>
            <p:nvPr/>
          </p:nvSpPr>
          <p:spPr bwMode="auto">
            <a:xfrm>
              <a:off x="3253" y="2364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Rectangle 73"/>
            <p:cNvSpPr>
              <a:spLocks noChangeArrowheads="1"/>
            </p:cNvSpPr>
            <p:nvPr/>
          </p:nvSpPr>
          <p:spPr bwMode="auto">
            <a:xfrm>
              <a:off x="3109" y="2364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" name="Rectangle 74"/>
            <p:cNvSpPr>
              <a:spLocks noChangeArrowheads="1"/>
            </p:cNvSpPr>
            <p:nvPr/>
          </p:nvSpPr>
          <p:spPr bwMode="auto">
            <a:xfrm>
              <a:off x="3554" y="2304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" name="Rectangle 75"/>
            <p:cNvSpPr>
              <a:spLocks noChangeArrowheads="1"/>
            </p:cNvSpPr>
            <p:nvPr/>
          </p:nvSpPr>
          <p:spPr bwMode="auto">
            <a:xfrm>
              <a:off x="3458" y="2496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Rectangle 76"/>
            <p:cNvSpPr>
              <a:spLocks noChangeArrowheads="1"/>
            </p:cNvSpPr>
            <p:nvPr/>
          </p:nvSpPr>
          <p:spPr bwMode="auto">
            <a:xfrm>
              <a:off x="3698" y="2448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Rectangle 77"/>
            <p:cNvSpPr>
              <a:spLocks noChangeArrowheads="1"/>
            </p:cNvSpPr>
            <p:nvPr/>
          </p:nvSpPr>
          <p:spPr bwMode="auto">
            <a:xfrm>
              <a:off x="2882" y="2208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7" name="Rectangle 78"/>
            <p:cNvSpPr>
              <a:spLocks noChangeArrowheads="1"/>
            </p:cNvSpPr>
            <p:nvPr/>
          </p:nvSpPr>
          <p:spPr bwMode="auto">
            <a:xfrm>
              <a:off x="3410" y="2256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8" name="Rectangle 79"/>
            <p:cNvSpPr>
              <a:spLocks noChangeArrowheads="1"/>
            </p:cNvSpPr>
            <p:nvPr/>
          </p:nvSpPr>
          <p:spPr bwMode="auto">
            <a:xfrm>
              <a:off x="3397" y="2220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Rectangle 80"/>
            <p:cNvSpPr>
              <a:spLocks noChangeArrowheads="1"/>
            </p:cNvSpPr>
            <p:nvPr/>
          </p:nvSpPr>
          <p:spPr bwMode="auto">
            <a:xfrm>
              <a:off x="3600" y="2496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Rectangle 81"/>
            <p:cNvSpPr>
              <a:spLocks noChangeArrowheads="1"/>
            </p:cNvSpPr>
            <p:nvPr/>
          </p:nvSpPr>
          <p:spPr bwMode="auto">
            <a:xfrm>
              <a:off x="3600" y="2688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1" name="Rectangle 82"/>
            <p:cNvSpPr>
              <a:spLocks noChangeArrowheads="1"/>
            </p:cNvSpPr>
            <p:nvPr/>
          </p:nvSpPr>
          <p:spPr bwMode="auto">
            <a:xfrm>
              <a:off x="3684" y="2597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2" name="Line 83"/>
            <p:cNvSpPr>
              <a:spLocks noChangeShapeType="1"/>
            </p:cNvSpPr>
            <p:nvPr/>
          </p:nvSpPr>
          <p:spPr bwMode="auto">
            <a:xfrm>
              <a:off x="1824" y="2976"/>
              <a:ext cx="2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1024445" y="1622616"/>
            <a:ext cx="4804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47434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What we hope the data look like...</a:t>
            </a:r>
            <a:endParaRPr lang="ko-KR" altLang="en-US" sz="2400" dirty="0">
              <a:solidFill>
                <a:srgbClr val="474343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518984" y="1664777"/>
            <a:ext cx="347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47434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data we face in life</a:t>
            </a:r>
            <a:endParaRPr lang="ko-KR" altLang="en-US" sz="2400" dirty="0">
              <a:solidFill>
                <a:srgbClr val="474343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1545145" y="2467222"/>
            <a:ext cx="1807537" cy="976113"/>
            <a:chOff x="1738621" y="2336374"/>
            <a:chExt cx="1807537" cy="976113"/>
          </a:xfrm>
        </p:grpSpPr>
        <p:sp>
          <p:nvSpPr>
            <p:cNvPr id="36" name="Oval 7"/>
            <p:cNvSpPr>
              <a:spLocks noChangeArrowheads="1"/>
            </p:cNvSpPr>
            <p:nvPr/>
          </p:nvSpPr>
          <p:spPr bwMode="auto">
            <a:xfrm>
              <a:off x="1738621" y="2474287"/>
              <a:ext cx="838200" cy="8382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472146" y="2336374"/>
              <a:ext cx="107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C00000"/>
                  </a:solidFill>
                </a:rPr>
                <a:t>cluster 1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28" name="Oval 14"/>
          <p:cNvSpPr>
            <a:spLocks noChangeArrowheads="1"/>
          </p:cNvSpPr>
          <p:nvPr/>
        </p:nvSpPr>
        <p:spPr bwMode="auto">
          <a:xfrm>
            <a:off x="2992945" y="3489373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Oval 16"/>
          <p:cNvSpPr>
            <a:spLocks noChangeArrowheads="1"/>
          </p:cNvSpPr>
          <p:nvPr/>
        </p:nvSpPr>
        <p:spPr bwMode="auto">
          <a:xfrm>
            <a:off x="3145345" y="3641773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Oval 17"/>
          <p:cNvSpPr>
            <a:spLocks noChangeArrowheads="1"/>
          </p:cNvSpPr>
          <p:nvPr/>
        </p:nvSpPr>
        <p:spPr bwMode="auto">
          <a:xfrm>
            <a:off x="2688145" y="3870373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Oval 18"/>
          <p:cNvSpPr>
            <a:spLocks noChangeArrowheads="1"/>
          </p:cNvSpPr>
          <p:nvPr/>
        </p:nvSpPr>
        <p:spPr bwMode="auto">
          <a:xfrm>
            <a:off x="3069145" y="3925935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" name="Oval 19"/>
          <p:cNvSpPr>
            <a:spLocks noChangeArrowheads="1"/>
          </p:cNvSpPr>
          <p:nvPr/>
        </p:nvSpPr>
        <p:spPr bwMode="auto">
          <a:xfrm>
            <a:off x="2904045" y="3748135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" name="Oval 20"/>
          <p:cNvSpPr>
            <a:spLocks noChangeArrowheads="1"/>
          </p:cNvSpPr>
          <p:nvPr/>
        </p:nvSpPr>
        <p:spPr bwMode="auto">
          <a:xfrm>
            <a:off x="2764345" y="3544935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33" name="그룹 132"/>
          <p:cNvGrpSpPr/>
          <p:nvPr/>
        </p:nvGrpSpPr>
        <p:grpSpPr>
          <a:xfrm>
            <a:off x="2298004" y="3379835"/>
            <a:ext cx="1114041" cy="1228070"/>
            <a:chOff x="2491480" y="3248987"/>
            <a:chExt cx="1114041" cy="1228070"/>
          </a:xfrm>
        </p:grpSpPr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2767321" y="3248987"/>
              <a:ext cx="838200" cy="838200"/>
            </a:xfrm>
            <a:prstGeom prst="ellipse">
              <a:avLst/>
            </a:prstGeom>
            <a:noFill/>
            <a:ln w="25400">
              <a:solidFill>
                <a:schemeClr val="accent6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491480" y="4107725"/>
              <a:ext cx="107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6">
                      <a:lumMod val="50000"/>
                    </a:schemeClr>
                  </a:solidFill>
                </a:rPr>
                <a:t>cluster 2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4135945" y="4251373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4288345" y="4403773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Oval 25"/>
          <p:cNvSpPr>
            <a:spLocks noChangeArrowheads="1"/>
          </p:cNvSpPr>
          <p:nvPr/>
        </p:nvSpPr>
        <p:spPr bwMode="auto">
          <a:xfrm>
            <a:off x="3831145" y="4632373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4212145" y="4687935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4047045" y="4510135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3907345" y="4306935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34" name="그룹 133"/>
          <p:cNvGrpSpPr/>
          <p:nvPr/>
        </p:nvGrpSpPr>
        <p:grpSpPr>
          <a:xfrm>
            <a:off x="3716845" y="3876207"/>
            <a:ext cx="1507069" cy="1103828"/>
            <a:chOff x="3910321" y="3745359"/>
            <a:chExt cx="1507069" cy="1103828"/>
          </a:xfrm>
        </p:grpSpPr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3910321" y="4010987"/>
              <a:ext cx="838200" cy="83820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343378" y="3745359"/>
              <a:ext cx="107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5"/>
                  </a:solidFill>
                </a:rPr>
                <a:t>cluster 3</a:t>
              </a:r>
              <a:endParaRPr lang="ko-KR" alt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14" name="Oval 30"/>
          <p:cNvSpPr>
            <a:spLocks noChangeArrowheads="1"/>
          </p:cNvSpPr>
          <p:nvPr/>
        </p:nvSpPr>
        <p:spPr bwMode="auto">
          <a:xfrm>
            <a:off x="4364545" y="2422573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Oval 32"/>
          <p:cNvSpPr>
            <a:spLocks noChangeArrowheads="1"/>
          </p:cNvSpPr>
          <p:nvPr/>
        </p:nvSpPr>
        <p:spPr bwMode="auto">
          <a:xfrm>
            <a:off x="4516945" y="2574973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Oval 33"/>
          <p:cNvSpPr>
            <a:spLocks noChangeArrowheads="1"/>
          </p:cNvSpPr>
          <p:nvPr/>
        </p:nvSpPr>
        <p:spPr bwMode="auto">
          <a:xfrm>
            <a:off x="4059745" y="2803573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Oval 34"/>
          <p:cNvSpPr>
            <a:spLocks noChangeArrowheads="1"/>
          </p:cNvSpPr>
          <p:nvPr/>
        </p:nvSpPr>
        <p:spPr bwMode="auto">
          <a:xfrm>
            <a:off x="4440745" y="2859135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Oval 35"/>
          <p:cNvSpPr>
            <a:spLocks noChangeArrowheads="1"/>
          </p:cNvSpPr>
          <p:nvPr/>
        </p:nvSpPr>
        <p:spPr bwMode="auto">
          <a:xfrm>
            <a:off x="4275645" y="2681335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Oval 36"/>
          <p:cNvSpPr>
            <a:spLocks noChangeArrowheads="1"/>
          </p:cNvSpPr>
          <p:nvPr/>
        </p:nvSpPr>
        <p:spPr bwMode="auto">
          <a:xfrm>
            <a:off x="4135945" y="2478135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35" name="그룹 134"/>
          <p:cNvGrpSpPr/>
          <p:nvPr/>
        </p:nvGrpSpPr>
        <p:grpSpPr>
          <a:xfrm>
            <a:off x="3945445" y="2313035"/>
            <a:ext cx="1762501" cy="976829"/>
            <a:chOff x="4138921" y="2182187"/>
            <a:chExt cx="1762501" cy="976829"/>
          </a:xfrm>
        </p:grpSpPr>
        <p:sp>
          <p:nvSpPr>
            <p:cNvPr id="15" name="Oval 31"/>
            <p:cNvSpPr>
              <a:spLocks noChangeArrowheads="1"/>
            </p:cNvSpPr>
            <p:nvPr/>
          </p:nvSpPr>
          <p:spPr bwMode="auto">
            <a:xfrm>
              <a:off x="4138921" y="2182187"/>
              <a:ext cx="838200" cy="838200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827410" y="2789684"/>
              <a:ext cx="107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2"/>
                  </a:solidFill>
                </a:rPr>
                <a:t>cluster 4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138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516617" y="2417974"/>
            <a:ext cx="11183915" cy="4243754"/>
          </a:xfrm>
        </p:spPr>
        <p:txBody>
          <a:bodyPr/>
          <a:lstStyle/>
          <a:p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://www.r-project.org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71" y="1395301"/>
            <a:ext cx="1133475" cy="81915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516617" y="3500343"/>
            <a:ext cx="5263493" cy="1778609"/>
            <a:chOff x="564293" y="3108518"/>
            <a:chExt cx="5263493" cy="177860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4293" y="3372530"/>
              <a:ext cx="5263493" cy="1514597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4293" y="3108518"/>
              <a:ext cx="2137240" cy="264012"/>
            </a:xfrm>
            <a:prstGeom prst="rect">
              <a:avLst/>
            </a:prstGeom>
          </p:spPr>
        </p:pic>
      </p:grpSp>
      <p:pic>
        <p:nvPicPr>
          <p:cNvPr id="1026" name="Picture 2" descr="Iris Flower (5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604" y="1329976"/>
            <a:ext cx="3297521" cy="439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67581" y="5357339"/>
            <a:ext cx="511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494545"/>
                </a:solidFill>
              </a:rPr>
              <a:t>Iris dataset : 150 samples, </a:t>
            </a:r>
            <a:r>
              <a:rPr lang="en-US" altLang="ko-KR" dirty="0" smtClean="0">
                <a:solidFill>
                  <a:srgbClr val="494545"/>
                </a:solidFill>
              </a:rPr>
              <a:t>5 </a:t>
            </a:r>
            <a:r>
              <a:rPr lang="en-US" altLang="ko-KR" dirty="0" smtClean="0">
                <a:solidFill>
                  <a:srgbClr val="494545"/>
                </a:solidFill>
              </a:rPr>
              <a:t>attributes, 3 labels</a:t>
            </a:r>
            <a:endParaRPr lang="ko-KR" altLang="en-US" dirty="0">
              <a:solidFill>
                <a:srgbClr val="49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37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/>
              <a:t>We will cover these...</a:t>
            </a:r>
            <a:endParaRPr lang="ko-KR" altLang="en-US" sz="32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1026" name="Picture 2" descr="https://upload.wikimedia.org/wikipedia/commons/thumb/e/e5/KMeans-Gaussian-data.svg/434px-KMeans-Gaussian-data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51" y="1677500"/>
            <a:ext cx="3571247" cy="384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30299" y="52207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49454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K-means</a:t>
            </a:r>
            <a:endParaRPr lang="ko-KR" altLang="en-US" dirty="0">
              <a:solidFill>
                <a:srgbClr val="49454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880274" y="1303372"/>
            <a:ext cx="2314575" cy="4732130"/>
            <a:chOff x="4727086" y="1134814"/>
            <a:chExt cx="2314575" cy="473213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73918" y="3451418"/>
              <a:ext cx="2220910" cy="241552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27086" y="1134814"/>
              <a:ext cx="2314575" cy="2295525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8940613" y="5322916"/>
            <a:ext cx="2259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49454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EM</a:t>
            </a:r>
          </a:p>
          <a:p>
            <a:pPr algn="ctr"/>
            <a:r>
              <a:rPr lang="en-US" altLang="ko-KR" sz="1400" dirty="0" smtClean="0">
                <a:solidFill>
                  <a:srgbClr val="49454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(for Gaussian-distributed)</a:t>
            </a:r>
            <a:endParaRPr lang="ko-KR" altLang="en-US" sz="1400" dirty="0">
              <a:solidFill>
                <a:srgbClr val="49454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32" name="Picture 8" descr="https://upload.wikimedia.org/wikipedia/commons/thumb/d/d8/EM-Gaussian-data.svg/186px-EM-Gaussian-data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65" y="1303372"/>
            <a:ext cx="3738176" cy="401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425486" y="5850836"/>
            <a:ext cx="1394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49454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Hierarchical</a:t>
            </a:r>
            <a:endParaRPr lang="ko-KR" altLang="en-US" dirty="0">
              <a:solidFill>
                <a:srgbClr val="49454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68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K-means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02" y="1605561"/>
            <a:ext cx="4622081" cy="44914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4191" y="2420136"/>
            <a:ext cx="53880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49454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Need to define 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>
              <a:solidFill>
                <a:srgbClr val="49454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>
              <a:solidFill>
                <a:srgbClr val="49454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49454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Placing, moving centroids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49454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by Euclidian distance of data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49454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repeat until convergence</a:t>
            </a:r>
            <a:endParaRPr lang="en-US" altLang="ko-KR" sz="2000" dirty="0">
              <a:solidFill>
                <a:srgbClr val="49454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488668"/>
            <a:ext cx="629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explained well at : </a:t>
            </a:r>
            <a:r>
              <a:rPr lang="ko-KR" altLang="en-US" sz="1400" dirty="0" smtClean="0">
                <a:solidFill>
                  <a:schemeClr val="bg1"/>
                </a:solidFill>
              </a:rPr>
              <a:t>https</a:t>
            </a:r>
            <a:r>
              <a:rPr lang="ko-KR" altLang="en-US" sz="1400" dirty="0">
                <a:solidFill>
                  <a:schemeClr val="bg1"/>
                </a:solidFill>
              </a:rPr>
              <a:t>://www.youtube.com/watch?v=_aWzGGNrcic</a:t>
            </a:r>
          </a:p>
        </p:txBody>
      </p:sp>
    </p:spTree>
    <p:extLst>
      <p:ext uri="{BB962C8B-B14F-4D97-AF65-F5344CB8AC3E}">
        <p14:creationId xmlns:p14="http://schemas.microsoft.com/office/powerpoint/2010/main" val="375179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868158" y="2014342"/>
            <a:ext cx="5303307" cy="3567953"/>
            <a:chOff x="1201271" y="1595718"/>
            <a:chExt cx="2653553" cy="2402541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210235" y="1595718"/>
              <a:ext cx="0" cy="2393576"/>
            </a:xfrm>
            <a:prstGeom prst="line">
              <a:avLst/>
            </a:prstGeom>
            <a:ln w="47625">
              <a:solidFill>
                <a:srgbClr val="4743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201271" y="3998259"/>
              <a:ext cx="2653553" cy="0"/>
            </a:xfrm>
            <a:prstGeom prst="line">
              <a:avLst/>
            </a:prstGeom>
            <a:ln w="47625">
              <a:solidFill>
                <a:srgbClr val="4743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타원 15"/>
          <p:cNvSpPr/>
          <p:nvPr/>
        </p:nvSpPr>
        <p:spPr>
          <a:xfrm>
            <a:off x="4657025" y="2270244"/>
            <a:ext cx="350981" cy="3509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571752" y="3351984"/>
            <a:ext cx="350981" cy="3509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252523" y="3806466"/>
            <a:ext cx="350981" cy="3509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916995" y="2920727"/>
            <a:ext cx="350981" cy="3509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690680" y="3798319"/>
            <a:ext cx="350981" cy="3509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922733" y="4497839"/>
            <a:ext cx="350981" cy="3509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316803" y="4631653"/>
            <a:ext cx="350981" cy="3509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705354" y="2536468"/>
            <a:ext cx="350981" cy="3509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041661" y="4429244"/>
            <a:ext cx="350981" cy="3509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995762" y="3540242"/>
            <a:ext cx="350981" cy="3509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 rot="18270649">
            <a:off x="3614702" y="3323286"/>
            <a:ext cx="3306548" cy="379197"/>
            <a:chOff x="3468445" y="2877584"/>
            <a:chExt cx="3306548" cy="379197"/>
          </a:xfrm>
        </p:grpSpPr>
        <p:sp>
          <p:nvSpPr>
            <p:cNvPr id="2" name="TextBox 1"/>
            <p:cNvSpPr txBox="1"/>
            <p:nvPr/>
          </p:nvSpPr>
          <p:spPr>
            <a:xfrm>
              <a:off x="3468445" y="2887449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C00000"/>
                  </a:solidFill>
                </a:rPr>
                <a:t>X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39645" y="2877584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5"/>
                  </a:solidFill>
                </a:rPr>
                <a:t>X</a:t>
              </a:r>
              <a:endParaRPr lang="ko-KR" altLang="en-US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398982" y="2285927"/>
            <a:ext cx="3932254" cy="2741511"/>
            <a:chOff x="1154257" y="2317305"/>
            <a:chExt cx="3932254" cy="2741511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1154257" y="2317305"/>
              <a:ext cx="3932254" cy="2741511"/>
            </a:xfrm>
            <a:prstGeom prst="line">
              <a:avLst/>
            </a:prstGeom>
            <a:ln w="349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>
              <a:stCxn id="2" idx="3"/>
              <a:endCxn id="26" idx="1"/>
            </p:cNvCxnSpPr>
            <p:nvPr/>
          </p:nvCxnSpPr>
          <p:spPr>
            <a:xfrm flipV="1">
              <a:off x="2280629" y="2455472"/>
              <a:ext cx="1485244" cy="217758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260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868158" y="2014342"/>
            <a:ext cx="5303307" cy="3567953"/>
            <a:chOff x="1201271" y="1595718"/>
            <a:chExt cx="2653553" cy="2402541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210235" y="1595718"/>
              <a:ext cx="0" cy="2393576"/>
            </a:xfrm>
            <a:prstGeom prst="line">
              <a:avLst/>
            </a:prstGeom>
            <a:ln w="47625">
              <a:solidFill>
                <a:srgbClr val="4743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201271" y="3998259"/>
              <a:ext cx="2653553" cy="0"/>
            </a:xfrm>
            <a:prstGeom prst="line">
              <a:avLst/>
            </a:prstGeom>
            <a:ln w="47625">
              <a:solidFill>
                <a:srgbClr val="4743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타원 15"/>
          <p:cNvSpPr/>
          <p:nvPr/>
        </p:nvSpPr>
        <p:spPr>
          <a:xfrm>
            <a:off x="4657025" y="2270244"/>
            <a:ext cx="350981" cy="350981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571752" y="3351984"/>
            <a:ext cx="350981" cy="350981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252523" y="3806466"/>
            <a:ext cx="350981" cy="350981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916995" y="2920727"/>
            <a:ext cx="350981" cy="350981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690680" y="3798319"/>
            <a:ext cx="350981" cy="350981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922733" y="4497839"/>
            <a:ext cx="350981" cy="350981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316803" y="4631653"/>
            <a:ext cx="350981" cy="350981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705354" y="2536468"/>
            <a:ext cx="350981" cy="350981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041661" y="4429244"/>
            <a:ext cx="350981" cy="350981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995762" y="3540242"/>
            <a:ext cx="350981" cy="350981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 rot="18270649">
            <a:off x="3614702" y="3323286"/>
            <a:ext cx="3306548" cy="379197"/>
            <a:chOff x="3468445" y="2877584"/>
            <a:chExt cx="3306548" cy="379197"/>
          </a:xfrm>
        </p:grpSpPr>
        <p:sp>
          <p:nvSpPr>
            <p:cNvPr id="2" name="TextBox 1"/>
            <p:cNvSpPr txBox="1"/>
            <p:nvPr/>
          </p:nvSpPr>
          <p:spPr>
            <a:xfrm>
              <a:off x="3468445" y="2887449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C00000"/>
                  </a:solidFill>
                </a:rPr>
                <a:t>X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39645" y="2877584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5"/>
                  </a:solidFill>
                </a:rPr>
                <a:t>X</a:t>
              </a:r>
              <a:endParaRPr lang="ko-KR" altLang="en-US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398982" y="2285927"/>
            <a:ext cx="3932254" cy="2741511"/>
            <a:chOff x="1154257" y="2317305"/>
            <a:chExt cx="3932254" cy="2741511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1154257" y="2317305"/>
              <a:ext cx="3932254" cy="2741511"/>
            </a:xfrm>
            <a:prstGeom prst="line">
              <a:avLst/>
            </a:prstGeom>
            <a:ln w="349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>
              <a:stCxn id="2" idx="3"/>
              <a:endCxn id="26" idx="1"/>
            </p:cNvCxnSpPr>
            <p:nvPr/>
          </p:nvCxnSpPr>
          <p:spPr>
            <a:xfrm flipV="1">
              <a:off x="2280629" y="2455472"/>
              <a:ext cx="1485244" cy="217758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5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868158" y="2014342"/>
            <a:ext cx="5303307" cy="3567953"/>
            <a:chOff x="1201271" y="1595718"/>
            <a:chExt cx="2653553" cy="2402541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210235" y="1595718"/>
              <a:ext cx="0" cy="2393576"/>
            </a:xfrm>
            <a:prstGeom prst="line">
              <a:avLst/>
            </a:prstGeom>
            <a:ln w="47625">
              <a:solidFill>
                <a:srgbClr val="4743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201271" y="3998259"/>
              <a:ext cx="2653553" cy="0"/>
            </a:xfrm>
            <a:prstGeom prst="line">
              <a:avLst/>
            </a:prstGeom>
            <a:ln w="47625">
              <a:solidFill>
                <a:srgbClr val="4743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타원 15"/>
          <p:cNvSpPr/>
          <p:nvPr/>
        </p:nvSpPr>
        <p:spPr>
          <a:xfrm>
            <a:off x="4657025" y="2270244"/>
            <a:ext cx="350981" cy="350981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571752" y="3351984"/>
            <a:ext cx="350981" cy="350981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252523" y="3806466"/>
            <a:ext cx="350981" cy="350981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916995" y="2920727"/>
            <a:ext cx="350981" cy="350981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690680" y="3798319"/>
            <a:ext cx="350981" cy="350981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922733" y="4497839"/>
            <a:ext cx="350981" cy="350981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316803" y="4631653"/>
            <a:ext cx="350981" cy="350981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705354" y="2536468"/>
            <a:ext cx="350981" cy="350981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041661" y="4429244"/>
            <a:ext cx="350981" cy="350981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995762" y="3540242"/>
            <a:ext cx="350981" cy="350981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 rot="18270649">
            <a:off x="4695480" y="3134100"/>
            <a:ext cx="1675553" cy="906000"/>
            <a:chOff x="4373085" y="2874826"/>
            <a:chExt cx="1675553" cy="906000"/>
          </a:xfrm>
        </p:grpSpPr>
        <p:sp>
          <p:nvSpPr>
            <p:cNvPr id="2" name="TextBox 1"/>
            <p:cNvSpPr txBox="1"/>
            <p:nvPr/>
          </p:nvSpPr>
          <p:spPr>
            <a:xfrm>
              <a:off x="4373085" y="2874826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C00000"/>
                  </a:solidFill>
                </a:rPr>
                <a:t>X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13290" y="3411494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5"/>
                  </a:solidFill>
                </a:rPr>
                <a:t>X</a:t>
              </a:r>
              <a:endParaRPr lang="ko-KR" altLang="en-US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 rot="1470569">
            <a:off x="4629934" y="1586282"/>
            <a:ext cx="2060746" cy="4251100"/>
            <a:chOff x="2019506" y="1689312"/>
            <a:chExt cx="2216831" cy="4114108"/>
          </a:xfrm>
        </p:grpSpPr>
        <p:cxnSp>
          <p:nvCxnSpPr>
            <p:cNvPr id="5" name="직선 연결선 4"/>
            <p:cNvCxnSpPr/>
            <p:nvPr/>
          </p:nvCxnSpPr>
          <p:spPr>
            <a:xfrm rot="20129431">
              <a:off x="2019506" y="1689312"/>
              <a:ext cx="2216831" cy="4114108"/>
            </a:xfrm>
            <a:prstGeom prst="line">
              <a:avLst/>
            </a:prstGeom>
            <a:ln w="349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>
              <a:endCxn id="26" idx="1"/>
            </p:cNvCxnSpPr>
            <p:nvPr/>
          </p:nvCxnSpPr>
          <p:spPr>
            <a:xfrm rot="20129431" flipV="1">
              <a:off x="2506168" y="3414000"/>
              <a:ext cx="993458" cy="55876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952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3939</TotalTime>
  <Words>2134</Words>
  <Application>Microsoft Office PowerPoint</Application>
  <PresentationFormat>와이드스크린</PresentationFormat>
  <Paragraphs>397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굴림</vt:lpstr>
      <vt:lpstr>맑은 고딕</vt:lpstr>
      <vt:lpstr>Arial</vt:lpstr>
      <vt:lpstr>helvetica</vt:lpstr>
      <vt:lpstr>Tahoma</vt:lpstr>
      <vt:lpstr>Office 테마</vt:lpstr>
      <vt:lpstr>Clustering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129</cp:revision>
  <dcterms:created xsi:type="dcterms:W3CDTF">2018-04-09T04:16:18Z</dcterms:created>
  <dcterms:modified xsi:type="dcterms:W3CDTF">2018-05-08T07:32:56Z</dcterms:modified>
</cp:coreProperties>
</file>